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9" r:id="rId4"/>
    <p:sldId id="260" r:id="rId5"/>
    <p:sldId id="261" r:id="rId6"/>
    <p:sldId id="262" r:id="rId7"/>
    <p:sldId id="263" r:id="rId8"/>
    <p:sldId id="264" r:id="rId9"/>
    <p:sldId id="265" r:id="rId10"/>
    <p:sldId id="266" r:id="rId11"/>
    <p:sldId id="267" r:id="rId12"/>
    <p:sldId id="273" r:id="rId13"/>
    <p:sldId id="268" r:id="rId14"/>
    <p:sldId id="269" r:id="rId15"/>
    <p:sldId id="270" r:id="rId16"/>
    <p:sldId id="271" r:id="rId17"/>
  </p:sldIdLst>
  <p:sldSz cx="12192000" cy="6858000"/>
  <p:notesSz cx="6858000" cy="9144000"/>
  <p:embeddedFontLst>
    <p:embeddedFont>
      <p:font typeface="AR BLANCA" panose="020B060402020202020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E4C2-1606-4F73-AED6-CE6A2DB6D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FE811-0FD2-4138-8F43-63DD2981F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0ED2C-84FB-4A60-8B31-14AAE05DEA43}"/>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CC41F432-B7FE-4372-B2F6-7B903FBDF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1A1E3-7587-4B71-9D11-FC5F9DDF0B1B}"/>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22537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AB3-3A46-4A34-A4B3-6E62C0976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BA22E3-DF6F-4412-9D5E-92DAEFD617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0CAD6-CDB4-4849-B653-FDA0D8B89554}"/>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031CEC96-497E-42CF-92DD-4F5618EE8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85D44-7D68-4A29-97FE-369FB4F6450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25842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D0D30-F0C6-44AC-8E16-A9E57717F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94A3B-047A-46DC-AA80-E7C300881D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9FBA6-88FE-48C4-8B92-4F051B485E45}"/>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3EDF91C8-F0B9-449F-B335-33376C6BE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95FB4-8884-445E-A259-EFD87D70D756}"/>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35596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DDE7-68BD-48D2-86F1-941DB4CF3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73BD16-0669-4BD7-BD7E-3018B934E5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888B1-BEE5-4CCB-B390-3CF525B4C0E1}"/>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8DF981EE-88E3-495F-9DD0-0E86F05C2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BB470-8D40-40A1-90B6-6FFEF7A94CC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4354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75FC-469B-4EA6-9A0F-2B7DB01D9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C77087-D0DC-4027-9F8E-D6E3EFC71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6158BB-9FE2-405A-ACBD-778FC51AE84C}"/>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97501095-900C-4263-B1D2-60196E00C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5A2D9-35F5-4662-8B83-EA09A4BFFFD2}"/>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70501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086A-7DB8-42A2-B113-8728FB21E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21A6C-D7B9-4167-8D5F-B9797568E6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DD705-06C7-4F4F-8700-0B3F5CA9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D4A58A-754D-44DE-91FC-5BF126216912}"/>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6" name="Footer Placeholder 5">
            <a:extLst>
              <a:ext uri="{FF2B5EF4-FFF2-40B4-BE49-F238E27FC236}">
                <a16:creationId xmlns:a16="http://schemas.microsoft.com/office/drawing/2014/main" id="{DB9F43BD-A487-47D4-85FB-EE0404C3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B06C-BF8B-48A1-83A4-13849007F61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80424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3EFE-9F5E-4775-A9BD-7452BBFDF0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AA6C0-EE7D-443E-9360-6CE4854F9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94F8DC-3153-44DD-9ECC-7751EB6F54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5C163-436A-4639-B0C6-D8BBBA7A5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834128-2946-4A9F-B717-27CA223136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1C4E9-1E49-40DA-B484-BEB9CC75150C}"/>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8" name="Footer Placeholder 7">
            <a:extLst>
              <a:ext uri="{FF2B5EF4-FFF2-40B4-BE49-F238E27FC236}">
                <a16:creationId xmlns:a16="http://schemas.microsoft.com/office/drawing/2014/main" id="{C30F117E-6518-40F1-A053-3F24272607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470A14-56F6-4085-A2F2-BBACAE86A65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65470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7505-FA1A-4167-BDC2-590FD1CE6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B61114-19D7-4341-8696-C94CEF8D7D1F}"/>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4" name="Footer Placeholder 3">
            <a:extLst>
              <a:ext uri="{FF2B5EF4-FFF2-40B4-BE49-F238E27FC236}">
                <a16:creationId xmlns:a16="http://schemas.microsoft.com/office/drawing/2014/main" id="{AF9A23CE-6511-4011-915F-94C6A05EA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594413-EECF-43BE-8C93-3F851883AB19}"/>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82634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984C2-C557-45A9-836B-3C464F66C125}"/>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3" name="Footer Placeholder 2">
            <a:extLst>
              <a:ext uri="{FF2B5EF4-FFF2-40B4-BE49-F238E27FC236}">
                <a16:creationId xmlns:a16="http://schemas.microsoft.com/office/drawing/2014/main" id="{E0EBB8BE-F42F-4E2A-A9AA-540D8378C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575E5-B6CE-4E59-804F-E5DBB1BDE290}"/>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172224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ADCD-D983-4CCF-9F9D-81126C71D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73339-6289-481C-91AC-8F0F7A8D4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FA8E9-D34E-4EA4-A36B-4ED4261EA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E4C2EF-C3E8-4ECB-AB29-FCA7C1392D61}"/>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6" name="Footer Placeholder 5">
            <a:extLst>
              <a:ext uri="{FF2B5EF4-FFF2-40B4-BE49-F238E27FC236}">
                <a16:creationId xmlns:a16="http://schemas.microsoft.com/office/drawing/2014/main" id="{00B01FDB-F3B8-410E-93E1-D8556D94C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4F3C1-7F60-4548-BFB4-3B7E96C5D10F}"/>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3726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1041-C312-4BAE-8B54-940219C16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FC9494-9522-486C-84E7-1C86C8599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A1F592-7CC5-4A6E-AB73-AD1984D5E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5434F-2266-41BC-A2B3-411808972755}"/>
              </a:ext>
            </a:extLst>
          </p:cNvPr>
          <p:cNvSpPr>
            <a:spLocks noGrp="1"/>
          </p:cNvSpPr>
          <p:nvPr>
            <p:ph type="dt" sz="half" idx="10"/>
          </p:nvPr>
        </p:nvSpPr>
        <p:spPr/>
        <p:txBody>
          <a:bodyPr/>
          <a:lstStyle/>
          <a:p>
            <a:fld id="{7B39AACE-1228-4806-B335-6437F1F25D4A}" type="datetimeFigureOut">
              <a:rPr lang="en-US" smtClean="0"/>
              <a:t>12/27/2024</a:t>
            </a:fld>
            <a:endParaRPr lang="en-US"/>
          </a:p>
        </p:txBody>
      </p:sp>
      <p:sp>
        <p:nvSpPr>
          <p:cNvPr id="6" name="Footer Placeholder 5">
            <a:extLst>
              <a:ext uri="{FF2B5EF4-FFF2-40B4-BE49-F238E27FC236}">
                <a16:creationId xmlns:a16="http://schemas.microsoft.com/office/drawing/2014/main" id="{5E34D75E-9452-4404-862C-8085B9847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5335E-3399-452C-BA97-2B5FD8CDB6DD}"/>
              </a:ext>
            </a:extLst>
          </p:cNvPr>
          <p:cNvSpPr>
            <a:spLocks noGrp="1"/>
          </p:cNvSpPr>
          <p:nvPr>
            <p:ph type="sldNum" sz="quarter" idx="12"/>
          </p:nvPr>
        </p:nvSpPr>
        <p:spPr/>
        <p:txBody>
          <a:bodyPr/>
          <a:lstStyle/>
          <a:p>
            <a:fld id="{AD6E8F99-B0E4-4BB9-AF50-BF049DCE537C}" type="slidenum">
              <a:rPr lang="en-US" smtClean="0"/>
              <a:t>‹#›</a:t>
            </a:fld>
            <a:endParaRPr lang="en-US"/>
          </a:p>
        </p:txBody>
      </p:sp>
    </p:spTree>
    <p:extLst>
      <p:ext uri="{BB962C8B-B14F-4D97-AF65-F5344CB8AC3E}">
        <p14:creationId xmlns:p14="http://schemas.microsoft.com/office/powerpoint/2010/main" val="284289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D58E6-5844-45C8-AE35-1C623FB3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FE61EF-A9E3-4123-AC34-ED2BC0AD9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80C25-7930-49A5-9B70-D5F142D3D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9AACE-1228-4806-B335-6437F1F25D4A}" type="datetimeFigureOut">
              <a:rPr lang="en-US" smtClean="0"/>
              <a:t>12/27/2024</a:t>
            </a:fld>
            <a:endParaRPr lang="en-US"/>
          </a:p>
        </p:txBody>
      </p:sp>
      <p:sp>
        <p:nvSpPr>
          <p:cNvPr id="5" name="Footer Placeholder 4">
            <a:extLst>
              <a:ext uri="{FF2B5EF4-FFF2-40B4-BE49-F238E27FC236}">
                <a16:creationId xmlns:a16="http://schemas.microsoft.com/office/drawing/2014/main" id="{C74946A7-AEC4-4DA4-B9DB-6F2E35F96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BB4789-BB9A-4736-969C-F95A526DF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E8F99-B0E4-4BB9-AF50-BF049DCE537C}" type="slidenum">
              <a:rPr lang="en-US" smtClean="0"/>
              <a:t>‹#›</a:t>
            </a:fld>
            <a:endParaRPr lang="en-US"/>
          </a:p>
        </p:txBody>
      </p:sp>
    </p:spTree>
    <p:extLst>
      <p:ext uri="{BB962C8B-B14F-4D97-AF65-F5344CB8AC3E}">
        <p14:creationId xmlns:p14="http://schemas.microsoft.com/office/powerpoint/2010/main" val="95006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12001-AC15-926B-0109-98D41690CC7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915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4578B-E0D5-441F-AB3F-89216683D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63236" y="6488668"/>
            <a:ext cx="3886200" cy="369332"/>
          </a:xfrm>
          <a:prstGeom prst="rect">
            <a:avLst/>
          </a:prstGeom>
          <a:noFill/>
        </p:spPr>
        <p:txBody>
          <a:bodyPr wrap="square" rtlCol="0">
            <a:spAutoFit/>
          </a:bodyPr>
          <a:lstStyle/>
          <a:p>
            <a:r>
              <a:rPr lang="en-US" dirty="0"/>
              <a:t>D&amp;C 3:6-7</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Persuasions of Men</a:t>
            </a:r>
          </a:p>
        </p:txBody>
      </p:sp>
      <p:sp>
        <p:nvSpPr>
          <p:cNvPr id="32" name="Rectangle 31"/>
          <p:cNvSpPr/>
          <p:nvPr/>
        </p:nvSpPr>
        <p:spPr>
          <a:xfrm>
            <a:off x="1752600" y="914400"/>
            <a:ext cx="4572000" cy="923330"/>
          </a:xfrm>
          <a:prstGeom prst="rect">
            <a:avLst/>
          </a:prstGeom>
        </p:spPr>
        <p:txBody>
          <a:bodyPr>
            <a:spAutoFit/>
          </a:bodyPr>
          <a:lstStyle/>
          <a:p>
            <a:r>
              <a:rPr lang="en-US" dirty="0"/>
              <a:t>“…how oft you have transgressed the commandments and the laws of God, and have gone on in the</a:t>
            </a:r>
            <a:r>
              <a:rPr lang="en-US" baseline="30000" dirty="0"/>
              <a:t> </a:t>
            </a:r>
            <a:r>
              <a:rPr lang="en-US" dirty="0"/>
              <a:t>persuasions of men.”</a:t>
            </a:r>
          </a:p>
        </p:txBody>
      </p:sp>
      <p:grpSp>
        <p:nvGrpSpPr>
          <p:cNvPr id="34" name="Group 33"/>
          <p:cNvGrpSpPr/>
          <p:nvPr/>
        </p:nvGrpSpPr>
        <p:grpSpPr>
          <a:xfrm>
            <a:off x="1184563" y="1930063"/>
            <a:ext cx="2168237" cy="4061223"/>
            <a:chOff x="838200" y="76200"/>
            <a:chExt cx="2667000" cy="5029200"/>
          </a:xfrm>
        </p:grpSpPr>
        <p:grpSp>
          <p:nvGrpSpPr>
            <p:cNvPr id="35" name="Group 17"/>
            <p:cNvGrpSpPr/>
            <p:nvPr/>
          </p:nvGrpSpPr>
          <p:grpSpPr>
            <a:xfrm>
              <a:off x="838200" y="76200"/>
              <a:ext cx="2667000" cy="5029200"/>
              <a:chOff x="838200" y="76200"/>
              <a:chExt cx="2667000" cy="5029200"/>
            </a:xfrm>
          </p:grpSpPr>
          <p:grpSp>
            <p:nvGrpSpPr>
              <p:cNvPr id="37"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57300" y="2381250"/>
              <a:ext cx="1905000" cy="1481175"/>
            </a:xfrm>
            <a:prstGeom prst="rect">
              <a:avLst/>
            </a:prstGeom>
          </p:spPr>
          <p:txBody>
            <a:bodyPr wrap="square">
              <a:spAutoFit/>
            </a:bodyPr>
            <a:lstStyle/>
            <a:p>
              <a:pPr algn="ctr"/>
              <a:r>
                <a:rPr lang="en-US" sz="1600" b="1" i="1" dirty="0"/>
                <a:t>We should fear God more than man</a:t>
              </a:r>
              <a:endParaRPr lang="en-US" sz="1600" dirty="0">
                <a:solidFill>
                  <a:schemeClr val="bg1"/>
                </a:solidFill>
              </a:endParaRPr>
            </a:p>
          </p:txBody>
        </p:sp>
      </p:grpSp>
      <p:sp>
        <p:nvSpPr>
          <p:cNvPr id="55" name="Rectangle 54"/>
          <p:cNvSpPr/>
          <p:nvPr/>
        </p:nvSpPr>
        <p:spPr>
          <a:xfrm>
            <a:off x="5410201" y="1828800"/>
            <a:ext cx="1611339" cy="369332"/>
          </a:xfrm>
          <a:prstGeom prst="rect">
            <a:avLst/>
          </a:prstGeom>
        </p:spPr>
        <p:txBody>
          <a:bodyPr wrap="none">
            <a:spAutoFit/>
          </a:bodyPr>
          <a:lstStyle/>
          <a:p>
            <a:r>
              <a:rPr lang="en-US" b="1" i="1" dirty="0"/>
              <a:t>Man--mankind</a:t>
            </a:r>
            <a:endParaRPr lang="en-US" dirty="0"/>
          </a:p>
        </p:txBody>
      </p:sp>
      <p:sp>
        <p:nvSpPr>
          <p:cNvPr id="56" name="Rectangle 55"/>
          <p:cNvSpPr/>
          <p:nvPr/>
        </p:nvSpPr>
        <p:spPr>
          <a:xfrm>
            <a:off x="4876800" y="2333686"/>
            <a:ext cx="5562600" cy="4247317"/>
          </a:xfrm>
          <a:prstGeom prst="rect">
            <a:avLst/>
          </a:prstGeom>
        </p:spPr>
        <p:txBody>
          <a:bodyPr wrap="square">
            <a:spAutoFit/>
          </a:bodyPr>
          <a:lstStyle/>
          <a:p>
            <a:pPr fontAlgn="base"/>
            <a:r>
              <a:rPr lang="en-US" dirty="0"/>
              <a:t>“There are many places in the scriptures that counsel mankind to fear God. In our day we generally interpret the word </a:t>
            </a:r>
            <a:r>
              <a:rPr lang="en-US" i="1" dirty="0"/>
              <a:t>fear</a:t>
            </a:r>
            <a:r>
              <a:rPr lang="en-US" dirty="0"/>
              <a:t> as “respect” or “reverence” or “love”; that is, the fear of God means the love of God or respect for Him and His law. </a:t>
            </a:r>
          </a:p>
          <a:p>
            <a:pPr fontAlgn="base"/>
            <a:endParaRPr lang="en-US" dirty="0"/>
          </a:p>
          <a:p>
            <a:pPr fontAlgn="base"/>
            <a:r>
              <a:rPr lang="en-US" dirty="0"/>
              <a:t>That may often be a correct reading, but I wonder if sometimes </a:t>
            </a:r>
            <a:r>
              <a:rPr lang="en-US" i="1" dirty="0"/>
              <a:t>fear </a:t>
            </a:r>
            <a:r>
              <a:rPr lang="en-US" dirty="0"/>
              <a:t>doesn’t really mean </a:t>
            </a:r>
            <a:r>
              <a:rPr lang="en-US" i="1" dirty="0"/>
              <a:t>fear,</a:t>
            </a:r>
            <a:r>
              <a:rPr lang="en-US" dirty="0"/>
              <a:t> as when the prophets speak of fearing to offend God by breaking His commandments. …</a:t>
            </a:r>
          </a:p>
          <a:p>
            <a:pPr fontAlgn="base"/>
            <a:endParaRPr lang="en-US" dirty="0"/>
          </a:p>
          <a:p>
            <a:pPr fontAlgn="base"/>
            <a:r>
              <a:rPr lang="en-US" dirty="0"/>
              <a:t>“… We should so love and reverence Him that we fear doing anything wrong in His sight, whatever may be the opinions of or pressure from others” </a:t>
            </a:r>
          </a:p>
          <a:p>
            <a:pPr fontAlgn="base"/>
            <a:r>
              <a:rPr lang="en-US" sz="1200" dirty="0"/>
              <a:t>Elder D. Todd </a:t>
            </a:r>
            <a:r>
              <a:rPr lang="en-US" sz="1200" dirty="0" err="1"/>
              <a:t>Christofferson</a:t>
            </a:r>
            <a:endParaRPr lang="en-US" sz="1200" dirty="0"/>
          </a:p>
        </p:txBody>
      </p:sp>
      <p:pic>
        <p:nvPicPr>
          <p:cNvPr id="57" name="Picture 56" descr="d. Todd Christofferson.jpg"/>
          <p:cNvPicPr>
            <a:picLocks noChangeAspect="1"/>
          </p:cNvPicPr>
          <p:nvPr/>
        </p:nvPicPr>
        <p:blipFill>
          <a:blip r:embed="rId3" cstate="print"/>
          <a:stretch>
            <a:fillRect/>
          </a:stretch>
        </p:blipFill>
        <p:spPr>
          <a:xfrm>
            <a:off x="8839200" y="914400"/>
            <a:ext cx="1170432" cy="1463040"/>
          </a:xfrm>
          <a:prstGeom prst="rect">
            <a:avLst/>
          </a:prstGeom>
        </p:spPr>
      </p:pic>
    </p:spTree>
    <p:extLst>
      <p:ext uri="{BB962C8B-B14F-4D97-AF65-F5344CB8AC3E}">
        <p14:creationId xmlns:p14="http://schemas.microsoft.com/office/powerpoint/2010/main" val="2842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2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0C98820-FE39-47B0-8004-372B1E4C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6456402"/>
            <a:ext cx="3886200" cy="369332"/>
          </a:xfrm>
          <a:prstGeom prst="rect">
            <a:avLst/>
          </a:prstGeom>
          <a:noFill/>
        </p:spPr>
        <p:txBody>
          <a:bodyPr wrap="square" rtlCol="0">
            <a:spAutoFit/>
          </a:bodyPr>
          <a:lstStyle/>
          <a:p>
            <a:r>
              <a:rPr lang="en-US" dirty="0"/>
              <a:t>D&amp;C 3:8</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Fiery Darts</a:t>
            </a:r>
          </a:p>
        </p:txBody>
      </p:sp>
      <p:sp>
        <p:nvSpPr>
          <p:cNvPr id="31" name="Rectangle 30"/>
          <p:cNvSpPr/>
          <p:nvPr/>
        </p:nvSpPr>
        <p:spPr>
          <a:xfrm>
            <a:off x="5867400" y="3810000"/>
            <a:ext cx="3657600" cy="923330"/>
          </a:xfrm>
          <a:prstGeom prst="rect">
            <a:avLst/>
          </a:prstGeom>
        </p:spPr>
        <p:txBody>
          <a:bodyPr wrap="square">
            <a:spAutoFit/>
          </a:bodyPr>
          <a:lstStyle/>
          <a:p>
            <a:r>
              <a:rPr lang="en-US" dirty="0"/>
              <a:t>What would God have done if Joseph Smith had listened to the initial answer to Martin’s request?</a:t>
            </a:r>
          </a:p>
        </p:txBody>
      </p:sp>
      <p:sp>
        <p:nvSpPr>
          <p:cNvPr id="32" name="Rectangle 31"/>
          <p:cNvSpPr/>
          <p:nvPr/>
        </p:nvSpPr>
        <p:spPr>
          <a:xfrm>
            <a:off x="5791200" y="1143001"/>
            <a:ext cx="4572000" cy="646331"/>
          </a:xfrm>
          <a:prstGeom prst="rect">
            <a:avLst/>
          </a:prstGeom>
        </p:spPr>
        <p:txBody>
          <a:bodyPr>
            <a:spAutoFit/>
          </a:bodyPr>
          <a:lstStyle/>
          <a:p>
            <a:r>
              <a:rPr lang="en-US" dirty="0"/>
              <a:t>“…and he would have been with you in every time of</a:t>
            </a:r>
            <a:r>
              <a:rPr lang="en-US" baseline="30000" dirty="0"/>
              <a:t> </a:t>
            </a:r>
            <a:r>
              <a:rPr lang="en-US" dirty="0"/>
              <a:t>trouble.”</a:t>
            </a:r>
          </a:p>
        </p:txBody>
      </p:sp>
      <p:grpSp>
        <p:nvGrpSpPr>
          <p:cNvPr id="2" name="Group 33"/>
          <p:cNvGrpSpPr/>
          <p:nvPr/>
        </p:nvGrpSpPr>
        <p:grpSpPr>
          <a:xfrm>
            <a:off x="2209800" y="1295401"/>
            <a:ext cx="2667000" cy="5029201"/>
            <a:chOff x="838200" y="76200"/>
            <a:chExt cx="2667000" cy="5029200"/>
          </a:xfrm>
        </p:grpSpPr>
        <p:grpSp>
          <p:nvGrpSpPr>
            <p:cNvPr id="3" name="Group 17"/>
            <p:cNvGrpSpPr/>
            <p:nvPr/>
          </p:nvGrpSpPr>
          <p:grpSpPr>
            <a:xfrm>
              <a:off x="838200" y="76200"/>
              <a:ext cx="2667000" cy="5029200"/>
              <a:chOff x="838200" y="76200"/>
              <a:chExt cx="2667000" cy="5029200"/>
            </a:xfrm>
          </p:grpSpPr>
          <p:grpSp>
            <p:nvGrpSpPr>
              <p:cNvPr id="4"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19200" y="2362201"/>
              <a:ext cx="1905001" cy="1569660"/>
            </a:xfrm>
            <a:prstGeom prst="rect">
              <a:avLst/>
            </a:prstGeom>
          </p:spPr>
          <p:txBody>
            <a:bodyPr wrap="square">
              <a:spAutoFit/>
            </a:bodyPr>
            <a:lstStyle/>
            <a:p>
              <a:pPr algn="ctr"/>
              <a:r>
                <a:rPr lang="en-US" sz="1600" b="1" dirty="0"/>
                <a:t>If we are faithful to the Lord’s commandments, He will support us during times of trouble.</a:t>
              </a:r>
              <a:endParaRPr lang="en-US" sz="1600" dirty="0">
                <a:solidFill>
                  <a:schemeClr val="bg1"/>
                </a:solidFill>
              </a:endParaRPr>
            </a:p>
          </p:txBody>
        </p:sp>
      </p:grpSp>
      <p:sp>
        <p:nvSpPr>
          <p:cNvPr id="33" name="Rectangle 32"/>
          <p:cNvSpPr/>
          <p:nvPr/>
        </p:nvSpPr>
        <p:spPr>
          <a:xfrm>
            <a:off x="5486400" y="5105401"/>
            <a:ext cx="4572000" cy="954107"/>
          </a:xfrm>
          <a:prstGeom prst="rect">
            <a:avLst/>
          </a:prstGeom>
        </p:spPr>
        <p:txBody>
          <a:bodyPr>
            <a:spAutoFit/>
          </a:bodyPr>
          <a:lstStyle/>
          <a:p>
            <a:pPr algn="ctr"/>
            <a:r>
              <a:rPr lang="en-US" sz="2800" dirty="0"/>
              <a:t>What would God do for us if we listen to His requests?</a:t>
            </a:r>
          </a:p>
        </p:txBody>
      </p:sp>
      <p:grpSp>
        <p:nvGrpSpPr>
          <p:cNvPr id="34" name="Group 33"/>
          <p:cNvGrpSpPr/>
          <p:nvPr/>
        </p:nvGrpSpPr>
        <p:grpSpPr>
          <a:xfrm rot="9416034">
            <a:off x="6014036" y="2007926"/>
            <a:ext cx="3465958" cy="1066800"/>
            <a:chOff x="2553842" y="891935"/>
            <a:chExt cx="3465958" cy="1066800"/>
          </a:xfrm>
        </p:grpSpPr>
        <p:sp>
          <p:nvSpPr>
            <p:cNvPr id="35" name="Lightning Bolt 34"/>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2819400" y="1295400"/>
              <a:ext cx="3200400" cy="228600"/>
            </a:xfrm>
            <a:prstGeom prst="homePlate">
              <a:avLst>
                <a:gd name="adj" fmla="val 6421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8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1+#ppt_w/2"/>
                                          </p:val>
                                        </p:tav>
                                        <p:tav tm="100000">
                                          <p:val>
                                            <p:strVal val="#ppt_x"/>
                                          </p:val>
                                        </p:tav>
                                      </p:tavLst>
                                    </p:anim>
                                    <p:anim calcmode="lin" valueType="num">
                                      <p:cBhvr additive="base">
                                        <p:cTn id="8" dur="2000" fill="hold"/>
                                        <p:tgtEl>
                                          <p:spTgt spid="3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8E0ADC-ABD5-1008-FE43-30626B5F2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A9EB6E8-5A03-B504-3545-64B12AAAF1BC}"/>
              </a:ext>
            </a:extLst>
          </p:cNvPr>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Lesson Learned</a:t>
            </a:r>
          </a:p>
        </p:txBody>
      </p:sp>
      <p:sp>
        <p:nvSpPr>
          <p:cNvPr id="5" name="TextBox 4">
            <a:extLst>
              <a:ext uri="{FF2B5EF4-FFF2-40B4-BE49-F238E27FC236}">
                <a16:creationId xmlns:a16="http://schemas.microsoft.com/office/drawing/2014/main" id="{460E9F16-EDCB-F56D-59E0-F14305594AFD}"/>
              </a:ext>
            </a:extLst>
          </p:cNvPr>
          <p:cNvSpPr txBox="1"/>
          <p:nvPr/>
        </p:nvSpPr>
        <p:spPr>
          <a:xfrm>
            <a:off x="3133947" y="1015664"/>
            <a:ext cx="6265234" cy="1200329"/>
          </a:xfrm>
          <a:prstGeom prst="rect">
            <a:avLst/>
          </a:prstGeom>
          <a:noFill/>
        </p:spPr>
        <p:txBody>
          <a:bodyPr wrap="square">
            <a:spAutoFit/>
          </a:bodyPr>
          <a:lstStyle/>
          <a:p>
            <a:r>
              <a:rPr lang="en-US" b="0" i="0" dirty="0">
                <a:solidFill>
                  <a:srgbClr val="212225"/>
                </a:solidFill>
                <a:effectLst/>
                <a:latin typeface="Calibri" panose="020F0502020204030204" pitchFamily="34" charset="0"/>
              </a:rPr>
              <a:t>Joseph learned that God would support him as he chose to be faithful. Joseph moved forward in life, trusting in God’s commandments and guidance, even though he experienced pain, persecution, imprisonment, and even death. (D&amp;C 122;135)</a:t>
            </a:r>
            <a:endParaRPr lang="en-US" dirty="0"/>
          </a:p>
        </p:txBody>
      </p:sp>
      <p:pic>
        <p:nvPicPr>
          <p:cNvPr id="7" name="Picture 6" descr="A person looking out a window&#10;&#10;Description automatically generated">
            <a:extLst>
              <a:ext uri="{FF2B5EF4-FFF2-40B4-BE49-F238E27FC236}">
                <a16:creationId xmlns:a16="http://schemas.microsoft.com/office/drawing/2014/main" id="{186AFCA5-A9B3-2382-121F-D5DFB06E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496" y="2464202"/>
            <a:ext cx="2524716" cy="3925965"/>
          </a:xfrm>
          <a:prstGeom prst="rect">
            <a:avLst/>
          </a:prstGeom>
        </p:spPr>
      </p:pic>
    </p:spTree>
    <p:extLst>
      <p:ext uri="{BB962C8B-B14F-4D97-AF65-F5344CB8AC3E}">
        <p14:creationId xmlns:p14="http://schemas.microsoft.com/office/powerpoint/2010/main" val="294831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Picture 289">
            <a:extLst>
              <a:ext uri="{FF2B5EF4-FFF2-40B4-BE49-F238E27FC236}">
                <a16:creationId xmlns:a16="http://schemas.microsoft.com/office/drawing/2014/main" id="{9427A2C0-F88B-4149-9A8C-7462F86BA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07454" y="6469279"/>
            <a:ext cx="3886200" cy="369332"/>
          </a:xfrm>
          <a:prstGeom prst="rect">
            <a:avLst/>
          </a:prstGeom>
          <a:noFill/>
        </p:spPr>
        <p:txBody>
          <a:bodyPr wrap="square" rtlCol="0">
            <a:spAutoFit/>
          </a:bodyPr>
          <a:lstStyle/>
          <a:p>
            <a:r>
              <a:rPr lang="en-US" dirty="0"/>
              <a:t>D&amp;C 3:16-20</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Nevertheless</a:t>
            </a:r>
          </a:p>
        </p:txBody>
      </p:sp>
      <p:sp>
        <p:nvSpPr>
          <p:cNvPr id="31" name="Rectangle 30"/>
          <p:cNvSpPr/>
          <p:nvPr/>
        </p:nvSpPr>
        <p:spPr>
          <a:xfrm>
            <a:off x="7334523" y="856424"/>
            <a:ext cx="3657600" cy="923330"/>
          </a:xfrm>
          <a:prstGeom prst="rect">
            <a:avLst/>
          </a:prstGeom>
        </p:spPr>
        <p:txBody>
          <a:bodyPr wrap="square">
            <a:spAutoFit/>
          </a:bodyPr>
          <a:lstStyle/>
          <a:p>
            <a:r>
              <a:rPr lang="en-US" dirty="0"/>
              <a:t>“…through the testimony of the Jews, even so shall the knowledge of a Savior come unto my people—”</a:t>
            </a:r>
          </a:p>
        </p:txBody>
      </p:sp>
      <p:sp>
        <p:nvSpPr>
          <p:cNvPr id="32" name="Rectangle 31"/>
          <p:cNvSpPr/>
          <p:nvPr/>
        </p:nvSpPr>
        <p:spPr>
          <a:xfrm>
            <a:off x="1828800" y="1066800"/>
            <a:ext cx="4572000" cy="369332"/>
          </a:xfrm>
          <a:prstGeom prst="rect">
            <a:avLst/>
          </a:prstGeom>
        </p:spPr>
        <p:txBody>
          <a:bodyPr>
            <a:spAutoFit/>
          </a:bodyPr>
          <a:lstStyle/>
          <a:p>
            <a:r>
              <a:rPr lang="en-US" dirty="0"/>
              <a:t>“…my work shall go forth”</a:t>
            </a:r>
          </a:p>
        </p:txBody>
      </p:sp>
      <p:sp>
        <p:nvSpPr>
          <p:cNvPr id="33" name="Rectangle 32"/>
          <p:cNvSpPr/>
          <p:nvPr/>
        </p:nvSpPr>
        <p:spPr>
          <a:xfrm>
            <a:off x="1388685" y="2059053"/>
            <a:ext cx="4572000" cy="1938992"/>
          </a:xfrm>
          <a:prstGeom prst="rect">
            <a:avLst/>
          </a:prstGeom>
        </p:spPr>
        <p:txBody>
          <a:bodyPr>
            <a:spAutoFit/>
          </a:bodyPr>
          <a:lstStyle/>
          <a:p>
            <a:pPr algn="ctr"/>
            <a:r>
              <a:rPr lang="en-US" sz="2000" dirty="0"/>
              <a:t>Testimonies through their fathers of the:</a:t>
            </a:r>
          </a:p>
          <a:p>
            <a:pPr algn="ctr"/>
            <a:r>
              <a:rPr lang="en-US" sz="2000" dirty="0"/>
              <a:t>Nephites</a:t>
            </a:r>
          </a:p>
          <a:p>
            <a:pPr algn="ctr"/>
            <a:r>
              <a:rPr lang="en-US" sz="2000" dirty="0" err="1"/>
              <a:t>Jacobites</a:t>
            </a:r>
            <a:endParaRPr lang="en-US" sz="2000" dirty="0"/>
          </a:p>
          <a:p>
            <a:pPr algn="ctr"/>
            <a:r>
              <a:rPr lang="en-US" sz="2000" dirty="0" err="1"/>
              <a:t>Josephites</a:t>
            </a:r>
            <a:endParaRPr lang="en-US" sz="2000" dirty="0"/>
          </a:p>
          <a:p>
            <a:pPr algn="ctr"/>
            <a:r>
              <a:rPr lang="en-US" sz="2000" dirty="0"/>
              <a:t>Zoramites</a:t>
            </a:r>
          </a:p>
          <a:p>
            <a:pPr algn="ctr"/>
            <a:r>
              <a:rPr lang="en-US" sz="2000" dirty="0"/>
              <a:t> </a:t>
            </a:r>
          </a:p>
        </p:txBody>
      </p:sp>
      <p:sp>
        <p:nvSpPr>
          <p:cNvPr id="55" name="Rectangle 54"/>
          <p:cNvSpPr/>
          <p:nvPr/>
        </p:nvSpPr>
        <p:spPr>
          <a:xfrm>
            <a:off x="5994752" y="5037928"/>
            <a:ext cx="4572000" cy="1938992"/>
          </a:xfrm>
          <a:prstGeom prst="rect">
            <a:avLst/>
          </a:prstGeom>
        </p:spPr>
        <p:txBody>
          <a:bodyPr>
            <a:spAutoFit/>
          </a:bodyPr>
          <a:lstStyle/>
          <a:p>
            <a:pPr algn="ctr"/>
            <a:r>
              <a:rPr lang="en-US" sz="2000" dirty="0"/>
              <a:t>The knowledge of the:</a:t>
            </a:r>
          </a:p>
          <a:p>
            <a:pPr algn="ctr"/>
            <a:r>
              <a:rPr lang="en-US" sz="2000" dirty="0"/>
              <a:t>Lamanites</a:t>
            </a:r>
          </a:p>
          <a:p>
            <a:pPr algn="ctr"/>
            <a:r>
              <a:rPr lang="en-US" sz="2000" dirty="0" err="1"/>
              <a:t>Lemuelites</a:t>
            </a:r>
            <a:endParaRPr lang="en-US" sz="2000" dirty="0"/>
          </a:p>
          <a:p>
            <a:pPr algn="ctr"/>
            <a:r>
              <a:rPr lang="en-US" sz="2000" dirty="0" err="1"/>
              <a:t>Ishmaelites</a:t>
            </a:r>
            <a:endParaRPr lang="en-US" sz="2000" dirty="0"/>
          </a:p>
          <a:p>
            <a:pPr algn="ctr"/>
            <a:r>
              <a:rPr lang="en-US" sz="2000" dirty="0"/>
              <a:t>Because of their iniquity to their fathers</a:t>
            </a:r>
          </a:p>
          <a:p>
            <a:pPr algn="ctr"/>
            <a:r>
              <a:rPr lang="en-US" sz="2000" dirty="0"/>
              <a:t> </a:t>
            </a:r>
          </a:p>
        </p:txBody>
      </p:sp>
      <p:grpSp>
        <p:nvGrpSpPr>
          <p:cNvPr id="390" name="Group 389"/>
          <p:cNvGrpSpPr/>
          <p:nvPr/>
        </p:nvGrpSpPr>
        <p:grpSpPr>
          <a:xfrm>
            <a:off x="7121413" y="2273816"/>
            <a:ext cx="1246315" cy="1638182"/>
            <a:chOff x="228600" y="685800"/>
            <a:chExt cx="5867400" cy="7696200"/>
          </a:xfrm>
        </p:grpSpPr>
        <p:grpSp>
          <p:nvGrpSpPr>
            <p:cNvPr id="391" name="Group 16"/>
            <p:cNvGrpSpPr/>
            <p:nvPr/>
          </p:nvGrpSpPr>
          <p:grpSpPr>
            <a:xfrm>
              <a:off x="228600" y="685800"/>
              <a:ext cx="5867400" cy="7696200"/>
              <a:chOff x="914400" y="1143000"/>
              <a:chExt cx="4572000" cy="6553200"/>
            </a:xfrm>
          </p:grpSpPr>
          <p:grpSp>
            <p:nvGrpSpPr>
              <p:cNvPr id="429" name="Group 1"/>
              <p:cNvGrpSpPr/>
              <p:nvPr/>
            </p:nvGrpSpPr>
            <p:grpSpPr>
              <a:xfrm>
                <a:off x="914400" y="1143000"/>
                <a:ext cx="4572000" cy="6553200"/>
                <a:chOff x="838200" y="1371600"/>
                <a:chExt cx="1524000" cy="1752600"/>
              </a:xfrm>
            </p:grpSpPr>
            <p:sp>
              <p:nvSpPr>
                <p:cNvPr id="434"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TextBox 11"/>
                <p:cNvSpPr txBox="1"/>
                <p:nvPr/>
              </p:nvSpPr>
              <p:spPr>
                <a:xfrm>
                  <a:off x="1295401" y="1676400"/>
                  <a:ext cx="914400" cy="395128"/>
                </a:xfrm>
                <a:prstGeom prst="rect">
                  <a:avLst/>
                </a:prstGeom>
                <a:noFill/>
              </p:spPr>
              <p:txBody>
                <a:bodyPr wrap="square" rtlCol="0">
                  <a:spAutoFit/>
                </a:bodyPr>
                <a:lstStyle/>
                <a:p>
                  <a:pPr algn="ctr"/>
                  <a:endParaRPr lang="en-US" dirty="0">
                    <a:solidFill>
                      <a:schemeClr val="bg2">
                        <a:lumMod val="50000"/>
                      </a:schemeClr>
                    </a:solidFill>
                    <a:latin typeface="Symbol" pitchFamily="18" charset="2"/>
                    <a:cs typeface="Narkisim" pitchFamily="34" charset="-79"/>
                  </a:endParaRPr>
                </a:p>
              </p:txBody>
            </p:sp>
          </p:grpSp>
          <p:sp>
            <p:nvSpPr>
              <p:cNvPr id="430"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Frame 430"/>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Frame 431"/>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Rectangle 432"/>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2" name="TextBox 391"/>
            <p:cNvSpPr txBox="1"/>
            <p:nvPr/>
          </p:nvSpPr>
          <p:spPr>
            <a:xfrm>
              <a:off x="2057401" y="1600198"/>
              <a:ext cx="3276600" cy="2458094"/>
            </a:xfrm>
            <a:prstGeom prst="rect">
              <a:avLst/>
            </a:prstGeom>
            <a:noFill/>
          </p:spPr>
          <p:txBody>
            <a:bodyPr wrap="square" rtlCol="0">
              <a:spAutoFit/>
            </a:bodyPr>
            <a:lstStyle/>
            <a:p>
              <a:pPr algn="ctr"/>
              <a:endParaRPr lang="en-US" sz="2800" dirty="0">
                <a:latin typeface="Comic Sans MS" pitchFamily="66" charset="0"/>
              </a:endParaRPr>
            </a:p>
          </p:txBody>
        </p:sp>
        <p:grpSp>
          <p:nvGrpSpPr>
            <p:cNvPr id="393" name="Group 19"/>
            <p:cNvGrpSpPr/>
            <p:nvPr/>
          </p:nvGrpSpPr>
          <p:grpSpPr>
            <a:xfrm>
              <a:off x="2286000" y="4800601"/>
              <a:ext cx="381000" cy="990600"/>
              <a:chOff x="990600" y="685800"/>
              <a:chExt cx="990600" cy="2536273"/>
            </a:xfrm>
          </p:grpSpPr>
          <p:sp>
            <p:nvSpPr>
              <p:cNvPr id="426" name="Cross 425"/>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L-Shape 427"/>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23"/>
            <p:cNvGrpSpPr/>
            <p:nvPr/>
          </p:nvGrpSpPr>
          <p:grpSpPr>
            <a:xfrm>
              <a:off x="3048000" y="4800600"/>
              <a:ext cx="381000" cy="990600"/>
              <a:chOff x="990600" y="685800"/>
              <a:chExt cx="990600" cy="2536273"/>
            </a:xfrm>
          </p:grpSpPr>
          <p:sp>
            <p:nvSpPr>
              <p:cNvPr id="423" name="Cross 422"/>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L-Shape 424"/>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27"/>
            <p:cNvGrpSpPr/>
            <p:nvPr/>
          </p:nvGrpSpPr>
          <p:grpSpPr>
            <a:xfrm>
              <a:off x="3810000" y="4800600"/>
              <a:ext cx="381000" cy="990600"/>
              <a:chOff x="990600" y="685800"/>
              <a:chExt cx="990600" cy="2536273"/>
            </a:xfrm>
          </p:grpSpPr>
          <p:sp>
            <p:nvSpPr>
              <p:cNvPr id="420" name="Cross 419"/>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L-Shape 421"/>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1"/>
            <p:cNvGrpSpPr/>
            <p:nvPr/>
          </p:nvGrpSpPr>
          <p:grpSpPr>
            <a:xfrm>
              <a:off x="4495800" y="4800600"/>
              <a:ext cx="381000" cy="990600"/>
              <a:chOff x="990600" y="685800"/>
              <a:chExt cx="990600" cy="2536273"/>
            </a:xfrm>
          </p:grpSpPr>
          <p:sp>
            <p:nvSpPr>
              <p:cNvPr id="417" name="Cross 416"/>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L-Shape 418"/>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5"/>
            <p:cNvGrpSpPr/>
            <p:nvPr/>
          </p:nvGrpSpPr>
          <p:grpSpPr>
            <a:xfrm>
              <a:off x="2743200" y="5867400"/>
              <a:ext cx="381000" cy="990600"/>
              <a:chOff x="990600" y="685800"/>
              <a:chExt cx="990600" cy="2536273"/>
            </a:xfrm>
          </p:grpSpPr>
          <p:sp>
            <p:nvSpPr>
              <p:cNvPr id="414" name="Cross 413"/>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L-Shape 415"/>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
            <p:cNvGrpSpPr/>
            <p:nvPr/>
          </p:nvGrpSpPr>
          <p:grpSpPr>
            <a:xfrm>
              <a:off x="3505200" y="5791200"/>
              <a:ext cx="381000" cy="990600"/>
              <a:chOff x="990600" y="685800"/>
              <a:chExt cx="990600" cy="2536273"/>
            </a:xfrm>
          </p:grpSpPr>
          <p:sp>
            <p:nvSpPr>
              <p:cNvPr id="411" name="Cross 410"/>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L-Shape 412"/>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43"/>
            <p:cNvGrpSpPr/>
            <p:nvPr/>
          </p:nvGrpSpPr>
          <p:grpSpPr>
            <a:xfrm>
              <a:off x="4191000" y="5791200"/>
              <a:ext cx="381000" cy="990600"/>
              <a:chOff x="990600" y="685800"/>
              <a:chExt cx="990600" cy="2536273"/>
            </a:xfrm>
          </p:grpSpPr>
          <p:sp>
            <p:nvSpPr>
              <p:cNvPr id="408" name="Cross 407"/>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L-Shape 409"/>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47"/>
            <p:cNvGrpSpPr/>
            <p:nvPr/>
          </p:nvGrpSpPr>
          <p:grpSpPr>
            <a:xfrm>
              <a:off x="3124200" y="6705600"/>
              <a:ext cx="381000" cy="990600"/>
              <a:chOff x="990600" y="685800"/>
              <a:chExt cx="990600" cy="2536273"/>
            </a:xfrm>
          </p:grpSpPr>
          <p:sp>
            <p:nvSpPr>
              <p:cNvPr id="405" name="Cross 404"/>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L-Shape 406"/>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51"/>
            <p:cNvGrpSpPr/>
            <p:nvPr/>
          </p:nvGrpSpPr>
          <p:grpSpPr>
            <a:xfrm>
              <a:off x="3886200" y="6705600"/>
              <a:ext cx="381000" cy="990600"/>
              <a:chOff x="990600" y="685800"/>
              <a:chExt cx="990600" cy="2536273"/>
            </a:xfrm>
          </p:grpSpPr>
          <p:sp>
            <p:nvSpPr>
              <p:cNvPr id="402" name="Cross 401"/>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Shape 403"/>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D6843F36-044D-2D41-AF8F-C24859C63152}"/>
              </a:ext>
            </a:extLst>
          </p:cNvPr>
          <p:cNvGrpSpPr/>
          <p:nvPr/>
        </p:nvGrpSpPr>
        <p:grpSpPr>
          <a:xfrm>
            <a:off x="9378114" y="3726049"/>
            <a:ext cx="2321456" cy="2529097"/>
            <a:chOff x="8211501" y="2160610"/>
            <a:chExt cx="3056857" cy="3330276"/>
          </a:xfrm>
        </p:grpSpPr>
        <p:pic>
          <p:nvPicPr>
            <p:cNvPr id="2" name="Picture 2" descr="reload">
              <a:extLst>
                <a:ext uri="{FF2B5EF4-FFF2-40B4-BE49-F238E27FC236}">
                  <a16:creationId xmlns:a16="http://schemas.microsoft.com/office/drawing/2014/main" id="{15386F96-A486-A26E-1B8A-8EE0A4AAC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930" y="2160610"/>
              <a:ext cx="1528428" cy="15284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oad">
              <a:extLst>
                <a:ext uri="{FF2B5EF4-FFF2-40B4-BE49-F238E27FC236}">
                  <a16:creationId xmlns:a16="http://schemas.microsoft.com/office/drawing/2014/main" id="{252340D5-7C8B-C604-5BDF-6107E3543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501" y="2170506"/>
              <a:ext cx="1528429" cy="1528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oad">
              <a:extLst>
                <a:ext uri="{FF2B5EF4-FFF2-40B4-BE49-F238E27FC236}">
                  <a16:creationId xmlns:a16="http://schemas.microsoft.com/office/drawing/2014/main" id="{A9E929BF-A8DB-C9A0-3AB9-ABC3F44D1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7061" y="3689038"/>
              <a:ext cx="1801848" cy="18018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5C6E7E91-D394-290B-CB29-DF9879B25BFB}"/>
              </a:ext>
            </a:extLst>
          </p:cNvPr>
          <p:cNvGrpSpPr/>
          <p:nvPr/>
        </p:nvGrpSpPr>
        <p:grpSpPr>
          <a:xfrm>
            <a:off x="293231" y="3762407"/>
            <a:ext cx="6325338" cy="1602755"/>
            <a:chOff x="293231" y="3762407"/>
            <a:chExt cx="6325338" cy="1602755"/>
          </a:xfrm>
        </p:grpSpPr>
        <p:pic>
          <p:nvPicPr>
            <p:cNvPr id="4" name="Picture 2" descr="reload">
              <a:extLst>
                <a:ext uri="{FF2B5EF4-FFF2-40B4-BE49-F238E27FC236}">
                  <a16:creationId xmlns:a16="http://schemas.microsoft.com/office/drawing/2014/main" id="{9818CB28-1853-DED1-DD71-18A5444E8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231" y="3762407"/>
              <a:ext cx="1602755" cy="1602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oad">
              <a:extLst>
                <a:ext uri="{FF2B5EF4-FFF2-40B4-BE49-F238E27FC236}">
                  <a16:creationId xmlns:a16="http://schemas.microsoft.com/office/drawing/2014/main" id="{CD00623F-3B0F-7BA2-1010-CB9790029F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6329" y="3762407"/>
              <a:ext cx="1602755" cy="16027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oad">
              <a:extLst>
                <a:ext uri="{FF2B5EF4-FFF2-40B4-BE49-F238E27FC236}">
                  <a16:creationId xmlns:a16="http://schemas.microsoft.com/office/drawing/2014/main" id="{6DEC8E87-2283-49F9-4CD5-350ADF22ED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0188" y="3762407"/>
              <a:ext cx="1602755" cy="16027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oad">
              <a:extLst>
                <a:ext uri="{FF2B5EF4-FFF2-40B4-BE49-F238E27FC236}">
                  <a16:creationId xmlns:a16="http://schemas.microsoft.com/office/drawing/2014/main" id="{7039F0C7-25D8-2B86-86A6-4ADE0F7A18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2943" y="3779776"/>
              <a:ext cx="1565626" cy="15656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82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90"/>
                                        </p:tgtEl>
                                        <p:attrNameLst>
                                          <p:attrName>style.visibility</p:attrName>
                                        </p:attrNameLst>
                                      </p:cBhvr>
                                      <p:to>
                                        <p:strVal val="visible"/>
                                      </p:to>
                                    </p:set>
                                    <p:animEffect transition="in" filter="fade">
                                      <p:cBhvr>
                                        <p:cTn id="9" dur="2000"/>
                                        <p:tgtEl>
                                          <p:spTgt spid="3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C4AFA-7FE5-4CA6-B18F-E98192F09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73115" y="940778"/>
            <a:ext cx="5029200" cy="5262979"/>
          </a:xfrm>
          <a:prstGeom prst="rect">
            <a:avLst/>
          </a:prstGeom>
        </p:spPr>
        <p:txBody>
          <a:bodyPr wrap="square">
            <a:spAutoFit/>
          </a:bodyPr>
          <a:lstStyle/>
          <a:p>
            <a:r>
              <a:rPr lang="en-US" sz="2400" dirty="0"/>
              <a:t>“We got back more than we lost. And it was known from the beginning that it would be so. We do not know exactly what we missed in the 116 pages, but we do know that what we received on the small plates was the personal declarations of three great witnesses, [Nephi, Jacob, and Isaiah],...testifying that Jesus is the Christ....I think you could make a pretty obvious case that the </a:t>
            </a:r>
            <a:r>
              <a:rPr lang="en-US" sz="2400" i="1" dirty="0"/>
              <a:t>sole</a:t>
            </a:r>
            <a:r>
              <a:rPr lang="en-US" sz="2400" dirty="0"/>
              <a:t> purpose of the small plates was to give a platform for these three witnesses." </a:t>
            </a:r>
          </a:p>
          <a:p>
            <a:r>
              <a:rPr lang="en-US" dirty="0"/>
              <a:t>Jeffrey R. Holland</a:t>
            </a:r>
          </a:p>
        </p:txBody>
      </p:sp>
      <p:pic>
        <p:nvPicPr>
          <p:cNvPr id="4" name="Picture 3" descr="Jeffrey R. Holland.jpg"/>
          <p:cNvPicPr>
            <a:picLocks noChangeAspect="1"/>
          </p:cNvPicPr>
          <p:nvPr/>
        </p:nvPicPr>
        <p:blipFill>
          <a:blip r:embed="rId3" cstate="print"/>
          <a:stretch>
            <a:fillRect/>
          </a:stretch>
        </p:blipFill>
        <p:spPr>
          <a:xfrm>
            <a:off x="7699664" y="1740877"/>
            <a:ext cx="1863436" cy="2327564"/>
          </a:xfrm>
          <a:prstGeom prst="rect">
            <a:avLst/>
          </a:prstGeom>
        </p:spPr>
      </p:pic>
    </p:spTree>
    <p:extLst>
      <p:ext uri="{BB962C8B-B14F-4D97-AF65-F5344CB8AC3E}">
        <p14:creationId xmlns:p14="http://schemas.microsoft.com/office/powerpoint/2010/main" val="137797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7A2490-9AC4-43AD-85E7-02556D65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5937"/>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3062" y="389793"/>
            <a:ext cx="8991600" cy="4247317"/>
          </a:xfrm>
          <a:prstGeom prst="rect">
            <a:avLst/>
          </a:prstGeom>
          <a:noFill/>
        </p:spPr>
        <p:txBody>
          <a:bodyPr wrap="square" rtlCol="0">
            <a:spAutoFit/>
          </a:bodyPr>
          <a:lstStyle/>
          <a:p>
            <a:r>
              <a:rPr lang="en-US" dirty="0"/>
              <a:t>Sources:</a:t>
            </a:r>
          </a:p>
          <a:p>
            <a:endParaRPr lang="en-US" dirty="0"/>
          </a:p>
          <a:p>
            <a:r>
              <a:rPr lang="en-US" dirty="0"/>
              <a:t>Video:</a:t>
            </a:r>
          </a:p>
          <a:p>
            <a:r>
              <a:rPr lang="en-US" b="0" i="0" dirty="0">
                <a:solidFill>
                  <a:srgbClr val="53575B"/>
                </a:solidFill>
                <a:effectLst/>
                <a:latin typeface="Calibri" panose="020F0502020204030204" pitchFamily="34" charset="0"/>
              </a:rPr>
              <a:t>“</a:t>
            </a:r>
            <a:r>
              <a:rPr lang="en-US" b="0" i="0" u="none" strike="noStrike" dirty="0">
                <a:effectLst/>
                <a:latin typeface="Calibri" panose="020F0502020204030204" pitchFamily="34" charset="0"/>
              </a:rPr>
              <a:t>The Work of God</a:t>
            </a:r>
            <a:r>
              <a:rPr lang="en-US" b="0" i="0" dirty="0">
                <a:solidFill>
                  <a:srgbClr val="53575B"/>
                </a:solidFill>
                <a:effectLst/>
                <a:latin typeface="Calibri" panose="020F0502020204030204" pitchFamily="34" charset="0"/>
              </a:rPr>
              <a:t>” (ChurchofJesusChrist.org) from time code 2:25 to 8:45.</a:t>
            </a:r>
            <a:endParaRPr lang="en-US" dirty="0"/>
          </a:p>
          <a:p>
            <a:endParaRPr lang="en-US" dirty="0"/>
          </a:p>
          <a:p>
            <a:r>
              <a:rPr lang="en-US" dirty="0"/>
              <a:t>http://en.wikipedia.org/wiki/Lucy_Harris</a:t>
            </a:r>
          </a:p>
          <a:p>
            <a:r>
              <a:rPr lang="en-US" dirty="0"/>
              <a:t>Joseph Smith (in </a:t>
            </a:r>
            <a:r>
              <a:rPr lang="en-US" i="1" dirty="0"/>
              <a:t>History of the Church,</a:t>
            </a:r>
            <a:r>
              <a:rPr lang="en-US" dirty="0"/>
              <a:t> 1:21).</a:t>
            </a:r>
            <a:endParaRPr lang="en-US" i="1" dirty="0"/>
          </a:p>
          <a:p>
            <a:r>
              <a:rPr lang="en-US" i="1" dirty="0"/>
              <a:t>History of Joseph Smith by His Mother,</a:t>
            </a:r>
            <a:r>
              <a:rPr lang="en-US" dirty="0"/>
              <a:t> ed. Preston Nibley [1958], 124–29 for more details of this account.)</a:t>
            </a:r>
          </a:p>
          <a:p>
            <a:r>
              <a:rPr lang="en-US" dirty="0"/>
              <a:t>Elder D. Todd Christofferson (“A Sense of the Sacred” [CES fireside for young adults, Nov. 7, 2004], 6–7, LDS.org ; see also speeches.byu.edu ).</a:t>
            </a:r>
          </a:p>
          <a:p>
            <a:r>
              <a:rPr lang="en-US" dirty="0"/>
              <a:t>Doctrine and Covenants Commentary by Hyrum M. Smith </a:t>
            </a:r>
            <a:r>
              <a:rPr lang="en-US" dirty="0" err="1"/>
              <a:t>pg</a:t>
            </a:r>
            <a:r>
              <a:rPr lang="en-US" dirty="0"/>
              <a:t> 19</a:t>
            </a:r>
          </a:p>
          <a:p>
            <a:r>
              <a:rPr lang="en-US" sz="1800" dirty="0"/>
              <a:t>Presentation by http://fashionsbylynda.com/blog/</a:t>
            </a:r>
            <a:endParaRPr lang="en-US" dirty="0"/>
          </a:p>
          <a:p>
            <a:r>
              <a:rPr lang="en-US" dirty="0"/>
              <a:t>Jeffrey R. Holland (</a:t>
            </a:r>
            <a:r>
              <a:rPr lang="en-US" i="1" dirty="0"/>
              <a:t>CES Symposium</a:t>
            </a:r>
            <a:r>
              <a:rPr lang="en-US" dirty="0"/>
              <a:t>, BYU, Aug. 9, 1994 as taken from </a:t>
            </a:r>
            <a:r>
              <a:rPr lang="en-US" i="1" dirty="0"/>
              <a:t>Latter-day Commentary on the Book of Mormon</a:t>
            </a:r>
            <a:r>
              <a:rPr lang="en-US" dirty="0"/>
              <a:t> compiled by K. Douglas Bassett, p. </a:t>
            </a:r>
            <a:r>
              <a:rPr lang="en-US"/>
              <a:t>198)</a:t>
            </a:r>
            <a:endParaRPr lang="en-US" dirty="0"/>
          </a:p>
        </p:txBody>
      </p:sp>
      <p:grpSp>
        <p:nvGrpSpPr>
          <p:cNvPr id="6" name="Group 5">
            <a:extLst>
              <a:ext uri="{FF2B5EF4-FFF2-40B4-BE49-F238E27FC236}">
                <a16:creationId xmlns:a16="http://schemas.microsoft.com/office/drawing/2014/main" id="{71959B20-1493-4E9A-9916-189DA20E1AA7}"/>
              </a:ext>
            </a:extLst>
          </p:cNvPr>
          <p:cNvGrpSpPr/>
          <p:nvPr/>
        </p:nvGrpSpPr>
        <p:grpSpPr>
          <a:xfrm>
            <a:off x="8257029" y="665442"/>
            <a:ext cx="751903" cy="952410"/>
            <a:chOff x="7543800" y="3810000"/>
            <a:chExt cx="1143000" cy="1447800"/>
          </a:xfrm>
        </p:grpSpPr>
        <p:sp>
          <p:nvSpPr>
            <p:cNvPr id="9" name="Trapezoid 8">
              <a:extLst>
                <a:ext uri="{FF2B5EF4-FFF2-40B4-BE49-F238E27FC236}">
                  <a16:creationId xmlns:a16="http://schemas.microsoft.com/office/drawing/2014/main" id="{51A30636-77C6-43BD-B465-0F8E23AFF49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5">
              <a:extLst>
                <a:ext uri="{FF2B5EF4-FFF2-40B4-BE49-F238E27FC236}">
                  <a16:creationId xmlns:a16="http://schemas.microsoft.com/office/drawing/2014/main" id="{9A198D9B-0EC8-4E7A-BF54-09DEA7B60D9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5F4882C1-B63A-4751-B35E-A48B7F1878C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7">
              <a:extLst>
                <a:ext uri="{FF2B5EF4-FFF2-40B4-BE49-F238E27FC236}">
                  <a16:creationId xmlns:a16="http://schemas.microsoft.com/office/drawing/2014/main" id="{7248CF3A-0716-40A7-9AD8-8C9D953B68F8}"/>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D2FE5E0-F496-475A-BDF8-4E2C1079BB59}"/>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4224DA73-6FBA-4161-A17E-EB9838000AD0}"/>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BB8410E8-7375-4B28-A5CB-0EAC8226DDE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E7A7233-596C-4661-B04A-B4DE5C5FB4F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A8905A0-A7DC-4382-AB2F-37564E0B6AC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5EF4E1F-9249-4E01-AC84-4664CFFBAF7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2CA76436-2A05-49A4-A5F3-7BA0CAE9D49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AA29D5F6-873B-47B1-917C-76BCB494CDE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1B1B8879-0B70-492F-829D-026E25E0CBDE}"/>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68D4D0BE-3A0F-47A0-8EDA-463BA46C223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4FC0C80-963E-4F27-8B11-B37ED6E772E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6D4C1C-5961-4B01-A353-7AAA1D0022C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543E55-EA7A-42EA-8321-026D4A80568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840E25E-7722-45B4-9D30-179F1A24DD1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C45548C2-A6C4-4145-1F97-A93530274351}"/>
              </a:ext>
            </a:extLst>
          </p:cNvPr>
          <p:cNvSpPr txBox="1"/>
          <p:nvPr/>
        </p:nvSpPr>
        <p:spPr>
          <a:xfrm>
            <a:off x="171855" y="6398649"/>
            <a:ext cx="6165128" cy="307777"/>
          </a:xfrm>
          <a:prstGeom prst="rect">
            <a:avLst/>
          </a:prstGeom>
          <a:noFill/>
        </p:spPr>
        <p:txBody>
          <a:bodyPr wrap="square">
            <a:spAutoFit/>
          </a:bodyPr>
          <a:lstStyle/>
          <a:p>
            <a:r>
              <a:rPr lang="en-US" sz="1400" dirty="0"/>
              <a:t>Presentation by http://fashionsbylynda.com/blog/</a:t>
            </a:r>
          </a:p>
        </p:txBody>
      </p:sp>
    </p:spTree>
    <p:extLst>
      <p:ext uri="{BB962C8B-B14F-4D97-AF65-F5344CB8AC3E}">
        <p14:creationId xmlns:p14="http://schemas.microsoft.com/office/powerpoint/2010/main" val="253757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58724"/>
            <a:ext cx="5257800" cy="5816977"/>
          </a:xfrm>
          <a:prstGeom prst="rect">
            <a:avLst/>
          </a:prstGeom>
          <a:ln>
            <a:solidFill>
              <a:schemeClr val="tx1"/>
            </a:solidFill>
          </a:ln>
        </p:spPr>
        <p:txBody>
          <a:bodyPr wrap="square">
            <a:spAutoFit/>
          </a:bodyPr>
          <a:lstStyle/>
          <a:p>
            <a:pPr fontAlgn="base"/>
            <a:r>
              <a:rPr lang="en-US" sz="1200" b="1" dirty="0"/>
              <a:t>Lucy Mack Smith recorded that Martin Harris’s wife, Lucy</a:t>
            </a:r>
            <a:r>
              <a:rPr lang="en-US" sz="1200" dirty="0"/>
              <a:t>, “was a very peculiar woman, one that was naturally of a very jealous disposition … and when anything was said that she did not hear distinctly she suspected that it was some secret which was designedly kept from her.” Lucy Harris was suspicious of Joseph Smith and was intent on seeing the plates. When Martin went to see Joseph about the work of the translation, Lucy Harris went along and questioned Joseph about the plates, demanding to see them. He told her she could not, “for he was not permitted to exhibit them to any one except those whom the Lord should appoint to testify of them.”</a:t>
            </a:r>
          </a:p>
          <a:p>
            <a:pPr fontAlgn="base"/>
            <a:r>
              <a:rPr lang="en-US" sz="1200" dirty="0"/>
              <a:t>The night after Joseph told Lucy Harris this, she had a dream, which she reported to the Smiths in the morning: “A personage appeared to her who told her that as she had disputed the servant of the Lord, … she had done that which was not right in the sight of God. After which he said to her, ‘Behold, here are the plates, look upon them and believe.’” Lucy then told Joseph that she wanted to help support the translation.</a:t>
            </a:r>
          </a:p>
          <a:p>
            <a:pPr fontAlgn="base"/>
            <a:r>
              <a:rPr lang="en-US" sz="1200" dirty="0"/>
              <a:t>Unfortunately, Lucy Harris’s change of heart did not last long, and she soon demanded physical evidence of the plates again. Shortly after Joseph and Emma moved to Harmony, Pennsylvania, Martin followed without telling his wife that he was leaving. When she found out, she was angry that her husband was spending so much time away from her and was even more concerned that the Smiths were trying to defraud him.</a:t>
            </a:r>
          </a:p>
          <a:p>
            <a:pPr fontAlgn="base"/>
            <a:r>
              <a:rPr lang="en-US" sz="1200" dirty="0"/>
              <a:t>Martin returned to New York shortly, but when he prepared to go to Harmony again, Lucy Harris insisted on going with him. When they arrived at Joseph and Emma’s home, she announced that she was not going to leave until she saw the plates. She ransacked the entire house, but did not find them. From then on, she claimed that her husband had been duped by “a grand imposter.” After two weeks, Martin took her home. Despite her attempts to dissuade him, he returned to Harmony to help Joseph. In Martin’s absence, Lucy continued going about “from house to house, telling her grievances, and declaring that Joseph Smith was practicing a deception upon the people.” (See </a:t>
            </a:r>
            <a:r>
              <a:rPr lang="en-US" sz="1200" i="1" dirty="0"/>
              <a:t>History of Joseph Smith by His Mother,</a:t>
            </a:r>
            <a:r>
              <a:rPr lang="en-US" sz="1200" dirty="0"/>
              <a:t> ed. Preston </a:t>
            </a:r>
            <a:r>
              <a:rPr lang="en-US" sz="1200" dirty="0" err="1"/>
              <a:t>Nibley</a:t>
            </a:r>
            <a:r>
              <a:rPr lang="en-US" sz="1200" dirty="0"/>
              <a:t> [1958], 114–22.)</a:t>
            </a:r>
          </a:p>
        </p:txBody>
      </p:sp>
      <p:sp>
        <p:nvSpPr>
          <p:cNvPr id="3" name="Rectangle 2"/>
          <p:cNvSpPr/>
          <p:nvPr/>
        </p:nvSpPr>
        <p:spPr>
          <a:xfrm>
            <a:off x="5334001" y="58724"/>
            <a:ext cx="3193311" cy="6740307"/>
          </a:xfrm>
          <a:prstGeom prst="rect">
            <a:avLst/>
          </a:prstGeom>
          <a:ln>
            <a:solidFill>
              <a:schemeClr val="tx1"/>
            </a:solidFill>
          </a:ln>
        </p:spPr>
        <p:txBody>
          <a:bodyPr wrap="square">
            <a:spAutoFit/>
          </a:bodyPr>
          <a:lstStyle/>
          <a:p>
            <a:pPr fontAlgn="base"/>
            <a:r>
              <a:rPr lang="en-US" sz="1200" b="1" dirty="0"/>
              <a:t>Martin Harris’ confession:</a:t>
            </a:r>
          </a:p>
          <a:p>
            <a:pPr fontAlgn="base"/>
            <a:endParaRPr lang="en-US" sz="1200" dirty="0"/>
          </a:p>
          <a:p>
            <a:pPr fontAlgn="base"/>
            <a:r>
              <a:rPr lang="en-US" sz="1200" dirty="0"/>
              <a:t>Mr. Harris pressed his hands upon his temples, and cried out in a tone of deep anguish, ‘Oh, I have lost my soul! I have lost my soul!’</a:t>
            </a:r>
          </a:p>
          <a:p>
            <a:pPr fontAlgn="base"/>
            <a:r>
              <a:rPr lang="en-US" sz="1200" dirty="0"/>
              <a:t>“Joseph who had not expressed his fears till now, sprang from the table, exclaiming, ‘Martin, have you lost that manuscript? Have you broken your oath, and brought down condemnation upon my head as well as your own?’</a:t>
            </a:r>
          </a:p>
          <a:p>
            <a:pPr fontAlgn="base"/>
            <a:r>
              <a:rPr lang="en-US" sz="1200" dirty="0"/>
              <a:t>“‘Yes; it is gone,’ replied Martin, ‘and I know not where.’ …</a:t>
            </a:r>
          </a:p>
          <a:p>
            <a:pPr fontAlgn="base"/>
            <a:r>
              <a:rPr lang="en-US" sz="1200" dirty="0"/>
              <a:t>“Said Joseph, … ‘All is lost! all is lost! What shall I do? I have sinned—it is I who tempted the wrath of God. I should have been satisfied with the first answer which I received from the Lord; for he told me that it was not safe to let the writing go out of my possession.’ He wept and groaned, and walked the floor continually.</a:t>
            </a:r>
          </a:p>
          <a:p>
            <a:pPr fontAlgn="base"/>
            <a:r>
              <a:rPr lang="en-US" sz="1200" dirty="0"/>
              <a:t>“At length he told Martin to go back and search again.</a:t>
            </a:r>
          </a:p>
          <a:p>
            <a:pPr fontAlgn="base"/>
            <a:r>
              <a:rPr lang="en-US" sz="1200" dirty="0"/>
              <a:t>“‘No’; said Martin, ‘it is all in vain; for I have ripped open beds and pillows [looking for the manuscript]; and I know it is not there.’</a:t>
            </a:r>
          </a:p>
          <a:p>
            <a:pPr fontAlgn="base"/>
            <a:r>
              <a:rPr lang="en-US" sz="1200" dirty="0"/>
              <a:t>“‘Then must I,’ said Joseph, ‘return with such a tale as this? I dare not do it. And how shall I appear before the Lord? Of what rebuke am I not worthy from the angel of the Most High?’ …</a:t>
            </a:r>
          </a:p>
          <a:p>
            <a:pPr fontAlgn="base"/>
            <a:r>
              <a:rPr lang="en-US" sz="1200" dirty="0"/>
              <a:t>“The next morning, he set out for home. We parted with heavy hearts, for it now appeared that all which we had so fondly anticipated, and which had been the source of so much secret gratification, had in a moment fled, and fled forever” (Lucy Mack Smith, </a:t>
            </a:r>
            <a:r>
              <a:rPr lang="en-US" sz="1200" i="1" dirty="0"/>
              <a:t>History of Joseph Smith by His Mother,</a:t>
            </a:r>
            <a:r>
              <a:rPr lang="en-US" sz="1200" dirty="0"/>
              <a:t> ed. Preston </a:t>
            </a:r>
            <a:r>
              <a:rPr lang="en-US" sz="1200" dirty="0" err="1"/>
              <a:t>Nibley</a:t>
            </a:r>
            <a:r>
              <a:rPr lang="en-US" sz="1200" dirty="0"/>
              <a:t> [1958], 125–29).</a:t>
            </a:r>
          </a:p>
        </p:txBody>
      </p:sp>
      <p:sp>
        <p:nvSpPr>
          <p:cNvPr id="5" name="TextBox 4">
            <a:extLst>
              <a:ext uri="{FF2B5EF4-FFF2-40B4-BE49-F238E27FC236}">
                <a16:creationId xmlns:a16="http://schemas.microsoft.com/office/drawing/2014/main" id="{E5742AD3-2745-029A-8534-CBF89B0D10B0}"/>
              </a:ext>
            </a:extLst>
          </p:cNvPr>
          <p:cNvSpPr txBox="1"/>
          <p:nvPr/>
        </p:nvSpPr>
        <p:spPr>
          <a:xfrm>
            <a:off x="8527312" y="58724"/>
            <a:ext cx="3330649" cy="4524315"/>
          </a:xfrm>
          <a:prstGeom prst="rect">
            <a:avLst/>
          </a:prstGeom>
          <a:noFill/>
          <a:ln>
            <a:solidFill>
              <a:schemeClr val="tx1"/>
            </a:solidFill>
          </a:ln>
        </p:spPr>
        <p:txBody>
          <a:bodyPr wrap="square">
            <a:spAutoFit/>
          </a:bodyPr>
          <a:lstStyle/>
          <a:p>
            <a:pPr algn="l" fontAlgn="base"/>
            <a:r>
              <a:rPr lang="en-US" sz="1200" b="1" i="0" dirty="0">
                <a:solidFill>
                  <a:srgbClr val="212225"/>
                </a:solidFill>
                <a:effectLst/>
              </a:rPr>
              <a:t>Why Would The Lord Allow Joseph to Give Martin the </a:t>
            </a:r>
            <a:r>
              <a:rPr lang="en-US" sz="1200" b="1" dirty="0">
                <a:solidFill>
                  <a:srgbClr val="212225"/>
                </a:solidFill>
              </a:rPr>
              <a:t>Pages After His Third request?</a:t>
            </a:r>
          </a:p>
          <a:p>
            <a:pPr algn="l" fontAlgn="base"/>
            <a:endParaRPr lang="en-US" sz="1200" b="1" dirty="0">
              <a:solidFill>
                <a:srgbClr val="212225"/>
              </a:solidFill>
            </a:endParaRPr>
          </a:p>
          <a:p>
            <a:pPr algn="l" fontAlgn="base"/>
            <a:r>
              <a:rPr lang="en-US" sz="1200" b="0" i="0" dirty="0">
                <a:solidFill>
                  <a:srgbClr val="212225"/>
                </a:solidFill>
                <a:effectLst/>
              </a:rPr>
              <a:t>Martin begged Joseph to ask a third time, and Joseph did so. This time God did not say no. Instead, it was as though God said, “Joseph, you know how I feel about this, but you have your agency to choose.” Feeling himself relieved of the constraint, Joseph decided to allow Martin to take 116 manuscript pages and show them to a few family members. The translated pages were lost and never recovered. The Lord severely rebuked Joseph.</a:t>
            </a:r>
          </a:p>
          <a:p>
            <a:pPr algn="l" fontAlgn="base"/>
            <a:r>
              <a:rPr lang="en-US" sz="1200" b="0" i="0" dirty="0">
                <a:solidFill>
                  <a:srgbClr val="212225"/>
                </a:solidFill>
                <a:effectLst/>
              </a:rPr>
              <a:t>Joseph learned, as the Book of Mormon prophet Jacob taught: “Seek not to counsel the Lord, but to take counsel from his hand. For … he </a:t>
            </a:r>
            <a:r>
              <a:rPr lang="en-US" sz="1200" b="0" i="0" dirty="0" err="1">
                <a:solidFill>
                  <a:srgbClr val="212225"/>
                </a:solidFill>
                <a:effectLst/>
              </a:rPr>
              <a:t>counseleth</a:t>
            </a:r>
            <a:r>
              <a:rPr lang="en-US" sz="1200" b="0" i="0" dirty="0">
                <a:solidFill>
                  <a:srgbClr val="212225"/>
                </a:solidFill>
                <a:effectLst/>
              </a:rPr>
              <a:t> in wisdom” [</a:t>
            </a:r>
            <a:r>
              <a:rPr lang="en-US" sz="1200" b="0" i="0" u="none" strike="noStrike" dirty="0">
                <a:solidFill>
                  <a:srgbClr val="212225"/>
                </a:solidFill>
                <a:effectLst/>
              </a:rPr>
              <a:t>Jacob 4:10</a:t>
            </a:r>
            <a:r>
              <a:rPr lang="en-US" sz="1200" b="0" i="0" dirty="0">
                <a:solidFill>
                  <a:srgbClr val="212225"/>
                </a:solidFill>
                <a:effectLst/>
              </a:rPr>
              <a:t>]. Jacob cautioned that unfortunate things happen when we ask for things we should not. …</a:t>
            </a:r>
          </a:p>
          <a:p>
            <a:pPr algn="l" fontAlgn="base"/>
            <a:r>
              <a:rPr lang="en-US" sz="1200" b="0" i="0" dirty="0">
                <a:solidFill>
                  <a:srgbClr val="212225"/>
                </a:solidFill>
                <a:effectLst/>
              </a:rPr>
              <a:t>If we have received personal revelation for our situation and the circumstances have not changed, God has already answered our question. (Dale G. Renlund, “</a:t>
            </a:r>
            <a:r>
              <a:rPr lang="en-US" sz="1200" b="0" i="0" u="none" strike="noStrike" dirty="0">
                <a:solidFill>
                  <a:srgbClr val="212225"/>
                </a:solidFill>
                <a:effectLst/>
              </a:rPr>
              <a:t>A Framework for Personal Revelation</a:t>
            </a:r>
            <a:r>
              <a:rPr lang="en-US" sz="1200" b="0" i="0" dirty="0">
                <a:solidFill>
                  <a:srgbClr val="212225"/>
                </a:solidFill>
                <a:effectLst/>
              </a:rPr>
              <a:t>,” </a:t>
            </a:r>
            <a:r>
              <a:rPr lang="en-US" sz="1200" b="0" i="1" dirty="0">
                <a:solidFill>
                  <a:srgbClr val="212225"/>
                </a:solidFill>
                <a:effectLst/>
              </a:rPr>
              <a:t>Liahona</a:t>
            </a:r>
            <a:r>
              <a:rPr lang="en-US" sz="1200" b="0" i="0" dirty="0">
                <a:solidFill>
                  <a:srgbClr val="212225"/>
                </a:solidFill>
                <a:effectLst/>
              </a:rPr>
              <a:t>, Nov. 2022, 18)</a:t>
            </a:r>
          </a:p>
        </p:txBody>
      </p:sp>
    </p:spTree>
    <p:extLst>
      <p:ext uri="{BB962C8B-B14F-4D97-AF65-F5344CB8AC3E}">
        <p14:creationId xmlns:p14="http://schemas.microsoft.com/office/powerpoint/2010/main" val="6473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5F07E0-82A8-4AB5-835A-91EACA9D9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971675" y="1323440"/>
            <a:ext cx="3886200" cy="1200329"/>
          </a:xfrm>
          <a:prstGeom prst="rect">
            <a:avLst/>
          </a:prstGeom>
          <a:noFill/>
        </p:spPr>
        <p:txBody>
          <a:bodyPr wrap="square" rtlCol="0">
            <a:spAutoFit/>
          </a:bodyPr>
          <a:lstStyle/>
          <a:p>
            <a:r>
              <a:rPr lang="en-US" dirty="0"/>
              <a:t>Can you be tempted to listen to a friend rather than follow the commandments or the counsel of their parents or leaders?</a:t>
            </a:r>
          </a:p>
        </p:txBody>
      </p:sp>
      <p:sp>
        <p:nvSpPr>
          <p:cNvPr id="9" name="TextBox 8"/>
          <p:cNvSpPr txBox="1"/>
          <p:nvPr/>
        </p:nvSpPr>
        <p:spPr>
          <a:xfrm>
            <a:off x="1524000" y="1"/>
            <a:ext cx="9144000" cy="1323439"/>
          </a:xfrm>
          <a:prstGeom prst="rect">
            <a:avLst/>
          </a:prstGeom>
          <a:noFill/>
        </p:spPr>
        <p:txBody>
          <a:bodyPr wrap="square" rtlCol="0">
            <a:spAutoFit/>
          </a:bodyPr>
          <a:lstStyle/>
          <a:p>
            <a:pPr algn="ctr"/>
            <a:r>
              <a:rPr lang="en-US" sz="8000" dirty="0">
                <a:latin typeface="AR BLANCA" pitchFamily="2" charset="0"/>
              </a:rPr>
              <a:t>Friends</a:t>
            </a:r>
            <a:endParaRPr lang="en-US" sz="5400" dirty="0">
              <a:latin typeface="AR BLANCA" pitchFamily="2" charset="0"/>
            </a:endParaRPr>
          </a:p>
        </p:txBody>
      </p:sp>
      <p:sp>
        <p:nvSpPr>
          <p:cNvPr id="16386" name="AutoShape 2" descr="data:image/jpeg;base64,/9j/4AAQSkZJRgABAQAAAQABAAD/2wCEAAkGBxQTEhUUExQVFRQXGBUaFRYUFRUUFxYVFhUWFxUVFRQYHCggGBolHBQUITEiJSksLi4uFx8zODMsNygtLisBCgoKDg0OGxAQGywkHyQsLCwsLCwsLCwsLCwsLCwsLCwsLCwsLCwsLCwsLCwsLCwsLCwsLCwsLCwsLCwsLCwsLP/AABEIAKUBMgMBIgACEQEDEQH/xAAcAAABBQEBAQAAAAAAAAAAAAAFAAMEBgcCAQj/xABFEAABAwIEAwUFBQUGBgIDAAABAAIRAwQFEiExBkFREyJhcYEHMpGhsRQjQlLBcrLR4fAzYoKSwvEkNGOis9JDoxUXJf/EABkBAAMBAQEAAAAAAAAAAAAAAAECAwQABf/EACcRAAICAgIBBQACAwEAAAAAAAABAhEDIRIxMgQTIkFRYXFCgZEz/9oADAMBAAIRAxEAPwDOatcDzXlGoYlQS76p9z4EJtMXol2lXvbo7hmLuoPztcZH4ZMHroqvRenTcapZY01TCpNO0btwpxiy4cynUHZ1HTAmQ6Oh6q31GaaL564Xe6pc0cu7XtjluYK+gmmBBWSUeMuKNUJOUbY1QYSZT9wNNFyT0XVMEoJaGbB94GtpPc7YA/RfNd88OqPcNi5xHkTovovHbfOx1MzBBlfPeLWop1nsGzXEBLga5tDyT4oiBqcth3lyE7be8tMuhF2SsF/tlY6+LCm8MLtSq9gQ++KnXGB1Kly13IFeflUXP5fhoTajotVoHu2KI08NMZnRy5LnDW5NCFNvqpyGAseylpFpsOxbTENG3SUKfZMe+XHuzsSucOa/sgcjtt0OfWIOshdKUnWjkl+lyFrbGnlDW/r8UDoYWwP7xlsqMbvu7ri3uDOqpLJyr4iqNfZav/xlCpDWtaDvIEH+az/i/F6dKsbag3tKuocGiYV2w+mwVGl7iQQY5CfTwlc0MMt21H1WsAc46kbnwla4KMldIzybi62CsPqXD7AUq/dc4EAACWt/CHE7oE3D3t7lBrSB71R+vnuYA9D5KzYtcNcCxsg8y10R4T/uqTjF5Up90vJA5EkgfHUpk2umcmyZdlzfeqtgcg1hk848PQbKO29ouEZg08iYAPqNEE7R9QaaDUucR8gDzKgXFJwIknxMztvJ9RoAjGU4u7G5Go2Fa4p2weMgospucY98wJ05Kl2dE1yK9c1abS4PptqHvAA912U6gEggeHgnuFOJez+4q96jV7usw3kTqdjMHZaBY8O0KzzWq/el2zdmNjlHP6KvKUnrsg4q7l1/AGxXjhwaBQpiXQGl49M0DlPVcU+Hri4gV6jmh2rnOMud4MZs39PFXC0s6NAHs2gCZJPeM7QCdgIWecX8dFhqU6J++eS3NypM206vPyQ9ly83/o73lFfBV/JKxnEbejWpWlnQbXupDaYeS6nTP53cpESTGkK3YVw01hFW5e66uBr2lX3KZ/6FH3aYHIwXeKpnsbwV7XV7yqIDwKdIuBzESXVHCeROXzhaTnnyWiEYpaIyk5ds7qVlEe8kp5IbphThtOdkn0iATpATtu7VNYk6KTvT5kfxXHDcLwr1eEIHHmVJSG0tAkicfJlIrouTbSlm1QsLQ6xy8NRNZkgZIHVHkdRbuBXEVZ57j0W8Ydd9oxruZGvnzWHcMWppuDjuta4YqgsInYz8VhyTuejbCFRLYaYIXTIaEJqVY2KDX2Plj8g1P0QeZJ1QPbtWPcYY0yhTcTvBgLAby4NR7nndxJWjcY3BfSc526zNVwR7kdJ6SEpNgyXwoqlYce/6K0uhY9hvhKwDrpzS6IE/PZXWjRyuI3jmqDw48/aHEbq90H6a7rys/ns1Q6JOYSjdthRq0w7NpInyBEqugyVplpQAogRyH0R9Nj9xuyXqXSREurkZA2lB09AFmfEd04Vgxrh4+C12lZtZTytAAjosKxrWrUPPO794q+dNNWRwRUrL5XwZnZ0hSeXPJbzmeqnU7c0n5agBBGh+oUv2c27TaMfAzGdTqdDH6I1i9oww934T9UfZ+HNATqdMGNIy+7GwHqV1dYMXAAOIEyYMSpDh3mCdCfoJU/tF2KEWmmWnJp6K8eHw3UOM+P0hVPiDBXl2k+i0SvUQm+cI1TTgktAhJt7MnvqxZ3dWjwEnxyjmfPRCqlw+s/I0ZWj8xgNaNy93LcknrO5Vv4vty4EtHnG6obHN917jruNYnkdCEMezpqjvE7kGpFP3WgBukSBz8J1MeK0Dgzi57aYpvJJB01nuxo3x/mqJaYI55PJoOp116QSiGH1OxqtiIB22+M6k7JpNVrsRL9ND4y4hqMoHsyGud3S78scx0JjfwWc4JVtadzS+0kuplw7R4OgnYknUiYk9JhWG/omrbRmOriTmBIPPR59fFZ9jFu9mrhpMaEEbdR4fVUwz5LfZLLCnro+lzVLnBrABTAGoiI5R4QnnPGwVL9mFy92EUnPJOU1WAn8jKhDPQDu+gRqpeZRlLgXnkNgFe6JUFK92GiBqU5buJ1PRB7UZn6o44d1cnZzR1alNYr/ZHzZ++1dMflaTvATWMu+5/wAVL51WJgHgK9XAK7agcEWN0CS7BXiJx8elctOpXjl4NvNKUPA6Sp2D0c1QHlKHz81Z+G7Xmp5JVEfFG5B+30XmO8UVqDG9ichmJ5mN9OieNsSDG/JU3iNlQVQKn5QR0g9FmxRTZpyukGsG4xvX1Q3tC4u5QPkrDg9Sobl/azm03VM4JH/G0fM/ulaC7/nan7LfonyQilaRGM23TGuKT9y5ZwVonFR+5KztUw9DSEpeGjv+iiKfhje9PgqT8WdFWwpw1aOFwQ4ROytQdBIQuxxKnnok6kGHx05oxxFdUO0Z2ZEkagLyMknN2zWo8dHVJ+oWqUKDhSHekwFk9D3m+Y+q2Jp+7HkP0Wn0UdyMvqn0OlndWFcRWZpXFRjvzOOukgmQVvDEExbh+hXfnqUw5waWgkcjqtOfFzSojhy8HsC+y2o77M5p90POTyO/zlGeMSewIBjUfIyp+EWjKVJjGAANEABVn2mYlkt8gMPcRB6AGT/D1XOPHFTAnyyWVzg7GKte7yvPdptfHwiT8VeX3QCxnBMRfbtdVAzZgW6mJkiDPmArjw4+7q5m12CnuB3iToCZ11jkst8dRNiXLbLPXxyiDlLu90GpUS8uGOGk/L5qmX2B1i5+Woaep7zZLiY0A0Ok7pzCuHaxIL6tQtA7xdJk9WzBHku5trY3BJ6Cd1Rkqr4nw41z82wPRW6oGt0BlQ6rgUltdBq+wHSsx3qbZADDHmNyT15eiq19VaLuo2RkzZderQGk/EFaFVqspipcPcA2Bpto1o7vi5zxy5LKHVC5xcT3iST4Fxk+athV22SzOkkjQ8CrdpaZo0DwDrsYOhE+I+aqnF1bNNL3OzIOsDtS/L978IEdPGVb+AcIqutalSYbOjT+LLqTHUEj5qve1ywDGW1bZxz03D9iHNPpmcPgr48e7M+Sf0aJ7I3h2EU28hVrg+QqF5/eUx8B3eGsS39AuPZrZGlhVuHaF7XVD5VXuePXKWqfitpmIjcBsfFaGiCY3hdYklGqlxBDfBCLGm1hPaODdQNTG6nXLu/4aIJHMn0QDmBEjRR8f/sf8dH/AMrFxVUQ27S6Y+v0RATWrsJoFOBcEINqaJJtrtAkiA+Q3D+aac6V3Xdy5JpvglKEm1pZneCumEtDWgIHg9psVZKFOIWPPO9GzBCthS1fqmeJ8ENenmpDNUaC5rRu4fjaPqPEeKTKkLy74gFEtBJBiZHLpopQu9FciVbKdwtUP2ul1zH6GVfbczd1Ceg+iodG/Dr3t4yg1C6PMf0fVXLB7gVLh7h0C05ejHBbHuKj9yVnpWgcVH7krPk2HxHl2OMCJ2bYBPgh1BuqIv0pnyTZPwvij2yLZXBBJHVSaVaazD4qJhlZjqTgRqOa4sagD2u8VllFW9A5WuzS7Uat9Fr5H3Y8litriFOWnMOS0O546tWUgXOM6aQUnpJqN8tE/URbqi3UhoFHuXEBxHTRBqPG9mQPvmqHdcd2feHajQfHyW33Yfpl9uX4Wy3HdHkqD7T6rAO/yaY+KO23GdoWj71u3VVPjTGcPunZa1QlrWmBTzBzySO40gaT18EmSUZRpMeEXF20VLEcPqutKYosLi4ggZmMk7w0vIDj4CStbsqLC4vDYeWjNOh16g7FY1xM03TmMdlZTa2ajho2jQbvA6AGGjm4gblE8D41q16r2yW5nuNMaZjTkkU52zhsxyMR0UIxqHPvbZo5fPh/Bfruo2mczgSM0aRPnEri5xJjm6O/rxVU+yvbVz5K9ZphzJBgzsdTl57qBjt9Vc4Np0g2oYAaXSfwmXZdAIdzKnt9F6S7DdWqHO0Se3RRqNEtieg/mu314SJ2GRWOK7dxY0NBJLiY/rzXOAcA3FQMqubDHdZHd6o1iNfLQqu5hpIO0eMrT8NZks6AO/Y0588gJ+crZhXJUZcmpIFcOWPZNp09gRmI6loyvA+FPTx80N424Wo3VKpTqAy1lR9GpmdFN+Q6uAIkdwbq14IJpA/tfvFC+NL77Pa3NaA4sZoDs4nK0NMciXQrtOOkSyU5NMKdkGtYwaNY1oHgAAAPgEyDLyeWyyah7Xqry7taDQNyabzzPRw/VXbhXjGleteKDXyzJmzADV4MQATp3Xa+CqmjPRN4nshUYZAJEfXVKwJbSpAmeUnoDAHwhTL1vdIP5UwW92k3xJXMCCDjoE3zTjhACZJ1QCOSnqblGlSbZskBccSWpKWI6JInHxq7VT8MtZMlcWdoXQTsjtlRyrPknS0accLYUsaMBT2qFTqJ1j9ViabZtTJ9rSzHy+fggvFcHXKQeqO2ThmaCYE6noEKxSsKtQtzS3l49FSEHaa+ieSapp/ZS6u6unAtec3UINU4ZuSe7TMcjpsiOAUqts8ipTInmr5JRlHRkxpphvit/wByVQmlW3iW/a6nE6qo00cPiVfZMtwpN66KRUegpFyJZCMuzVHwZWra6c2QNjupzqgy6KHXohjonRP0Tm0HJdJJ7MUW1oIBxDWkE7jmrBjdT/hx5Kp065JDOQKs2L/8v6LJmVSj/ZbG7jIq7YhNOamwVwyVtSMwZtcMc5naZu6PHVTcBwutVqtbSaXgEFx5NHi46BSOC8CF3np53NIgmNg0842la3Y2dG0ohoLaVNsCXOAlxIALnHdxKhOdaLQheyq8QcKV6tFrKbmDUuqtJI7R4MUxmjZrdgdJcT0WeXLX0HQQ6nVY7yc1w1BW/wBSnG/p4jqqV7QuD6l2G1rcA1GAh7SYL2jUFvVw2jxXYZf4gzQ1yQWwTEKlzZ0qrWk5gQ9rXOGWo0w4AD8JgOH7SkWuGZZc5ob6R/Mqh8EcTVLam+lEsJzQdC10BrtD1DRp4K/vtalennfVgEA5GDWDtmcf4KWWDhb+jRjycooC4xiDAYadBp8EHp3Jf5KFiNu6nVIdO+k9FLs2aSpKqtDu7JdVpdTe1vvFpDZgiY0BB3ErWr0ZaIH5WgfALKbYK54fxF9op1KbwG1acaA+/TIEVAOWpIPiPELV6aXaIZI3KLCVC77OhbtLsvaOiT1dmLR6mFVvbNd5MOc2dalak30aS8/+NPYzaOuDRcHHs6ZpZKY01aRJPjoVW/b3edy1pdX1qh/whrB++5aG7ZPNGlf7ZktHUnyH1Wm+wklte7HWnSPwe4f6lm1ju7yH1Whexe4/4+q381u8/wCWrS/iU5lNYrtMulOMpe75J+vTC8duEz6FPK6Ycn65UdKE9nVSaDyNlCDtVKoogJv2gpJhJccfO1K2hOuMBPOMKr43iec5GHujfxP8FihFzZ6E5KCDYvRyIUijeKo2SKW1fKeoTyxpE45C22NyA6Z0G6FWlWoahcGd3MSAfNNMDyJpwR8x5p9/bNJ8EitdDSqXZY6nFT2N77Y6bKo4txY98iUKxLE6lQ5HclDpW3Mp4Y0tyJuX4SaN2X5i7XonKaYLY2ClUaR6KqaGhbJNIp24d3Sm6dM9E5WpnLsUjaNNPiyv3rpMonwrh/b1CzPk0mf4IVcUocp2An70Jsn/AJujDHz2FrjhwseQHzB3U+8pE0skyVMfSdlzQcsxmg5Z6ZtpXuH4bUr1G0qYlzvgBzc48mjmV5nOcmrN/GMU6KicMdMDXXSNyTsAOZVtw72e5KXb39Q0GRIpNjtXT7oJOjCekE+S0vDsCtrIZwM9Uf8AyP1IP9wbN+qzriTHqt7dCnR74Ye7zaHc3ePgvTipJW+zz3KLdLosbb+zwygG0mTUqw8UWuLnuJGhe4yQ0cp8YBQbFOGcSxBraz30m/kouc5oYD0hpGaNyTPjyVi4U4PbTIqVTmruguc/XUgExPmrrSpFug2+i6OOtvsMs16j0Zjw5geMWr20+0AojUgxXpZRuANHA9AI9FpWH1i+m0kZSc0gT1InXXUa+vNO5x4pPdpO0/IFMoq7Qjm2qYIxfBKFQGq9kPAMvbo6P735vWUNwbHKXZ5abgZJzZmkSZ0GaA0wIEDojuMaW9Qz+EwfQmfoh+EWVOnTa1sEOAkxHeGjwQZjvTolljU9MaORxBOLWravLXkeY8x0QgUS05eiud/h4YwOZAdMMZs2Bq5xO4AmNOZCrgYRUIcIedYPMTu08wsE8XtSpPR6GPJ7kbYqFLRDsNqvF88sOgaGO5jVuaCPMT6FHHlrWlx0AEn0Q7ha1Ln1KrtM5LgDv3tifQD4p8bq2hJ9pFg4Xxek8m3e4MuKdQywmMwJDg6mT7wgzG4lZ37cLrNe0mfkog+r6jyfk0Jr2gW5ZdB352AjzaSPoGqsYhNUh1RznOADQ4kkhomG68gt8blTM+XYNt3av/Z/UK8exB//APUg86FYfNh/RUr7OWkncFv6jkrZ7HKkYtR8WVx/9Lz/AKUxmZv9YyPIqLcPggp4u7xHX9FGueSZ9APKlSV446KLWe6dAvadU/iCU4eYpVuVDLlNtUQD0pLguXi4J82cQ3RDIH4jB8lWoR/HKBICCvZqo4q4l8qbke271MtasiDuEPiE9ykbp2hEw9Y3ZYZaf5+aslviTKu+j+eqotK7jdT6dYOCz5MVl4ZKC2MYa1ozNbJJ3AmUCfSqcmOjyKJW904CM7gOoJj+vA/FS3l2hac3nE+hGkropx72dKpAe2Msnmp9OsANwvLpuYPe0RPvAaa9fVVxzj1Rlj5sMMvBdFpoXI6hPG5EbhVFriOZT9EknVTl6VXdlV6p1VEjF8ky1WL2WcNC+uKgLwxtNgc7SXGTADRPxKqVtRz1mMLg0Oe1pcdQ0OcAXEdBM+i+qMBwSnZW7Lej7rOZy5nkmXOcQNSZ+i0cUo8WZXJufIg3wbZ2DKRAeBlYRl97O+NW+JcFxh+F0LNjyxuUu1cZk+DAT+Ea6KZfMHbQ8TTy9pm0ygscO6Z5yWkeRVGxLGXXtw63pk9i2TVc3fKNMoPU8/BGEFd0Lklqv+hPEKf2y2rkE5GgDumJ77c/eHUSJHUqyYRwzb9kz7ljXBoALGgQANAD08Clw7ZMbZ1GgAN7+g5AfPkoLfaNh9MBoqmoRyptJP8A3QrukQWwzWw57P7wHMbxpyTEyCDM+o1Qr/8AYZfpb2N1V6EscB8Q0j5qvY77SsQpvLBZBhG+bvZSRME5oDoI0jmpuSHUWXM273e60+Y/9jsva9EthrjqIB84Vcw21xm7pMqVLhls17Q4MA77WnUTkAgxB35o9ZYdUpNYyrUNV7BJqOmXEknmSf8AZcjmNcQN/wCHe0TJY8aDXVp1Gm6EWV7Tdbtr082R5zEOgOD4122JLT4a+KM40JpHbb9VXOHaM2rqQ0yl4+Jlu395rv8AMil9isqvEXGFZl2cpeGMa0U2ANLKjHS8vfm2MuI0giFKfxKa5oA0SyoH5nOBDm9mWOBAO4kuEiOQ1KD4tYOdcUc0ictMgiC1wOubqYdv4IlYU2ta58SaZqtE/iy94/DufFTnBOVl8eRqNE7GL0veyiwZpIL99tIaTyn5TPnb8JscoAgSdTG0/wAAgHCuF5nGu4CXwWiNu6ASXHfnEabnmrtQpgDT/fxSRxX/AENLLX9mc+2G0DRavH/Wb4mezcD/ANp+KzSu7Za17YrcfZab9JbWbJ5kFlQecSQsgc7+vgtEVQIyuJ00o9wFdUqGI29aocjQXgu5AvpvY0noJcJPJVoVly+qnbTFZ9NV3wSmbmrIBVY9n2N/abJmYzUpfd1JMk5R3HHzbl9QUfqDu+RHzSvol9k2iJXV2YACj0XQF1XqahKcRg7WEUtxooNOmJlEqSIDgr1NlyS4Jh1bDswVZxXDS0yFoFVkBB8RoArzceRpnp5MaaKCWckmtIRe/wAOg6KGyiWxnHddMHyW6MkzFKLiRoTtvIOnqitngva+6Y6TzTN1g9Wi7vtjx5enVO4uiamro4FQjX/Y+aIW75bLRH5m8vNQXsJaY9FJwy50gjw9DyUpLRWL2O1qhg+I/RDPsolFqzJJ8v6C9ZaqfPiPxbPcFwWnUPe2RO64ZY0HIdUsMd2ZkqXeXOcaaKU8kn0x4QS7GeEeHqLzmqiSD6LXcBxKq4looVRSphrW1XlnfjR2RoM5RpBKyLDrl1LZaX7O8cLqdSm86tdmb+y4a/MH4pISl7m2PJLjpDXHuLVG0uyaRneT7s91g5mecfVBeCrQUaFZ/Ocsye8Yk+uoXPE12XvqVNdSKbNfVx+JHwRLD6Ip2lIDXNLjymdPovSgjzpvZduEame3BI5v08Mx/RPYRbMAc3K3NTcWbDQaFsDlLS0+qicFE/ZxO+ap9VMDcl2SNq1KfDPRcBPmW1R/kTS7Auiq+1a9dSFtBd2Z7UPph72NqAdnAdkIJ3PxVO4Kw8XNYMygUw/M+OTdDkbPXLHlKsXtqqHJb905Q5/f5ZnDRg13hjj6IT7G6s3FdvVlMj0LwfqFFJOeyzdQ0bEFAxFuoPgpyiYo3uT0KqyZXr+pI/303VbwnQXneIDXFzZMmGZahPxBCsdc6H5T8Z/rqgGEkfa69OPfpg7aaiNvENPw8UF0B9gy/s21M0HvMdBjfTWm6I6HKT0AVbwXDqtS6f3iGBzwRPdLXaEHrIj+tj908sdWyEZ8wqHb3cvunz7wI8Aj/D9FjnZh+IBw1neJ+C6UbQIy4sOWFsAAEQcIGmnj/ALqnTgLmpWa0if5LkqObtlI9rRDbDLll1Sowyd2tpuDi4nzyj/F4LFXFbN7UrkPovA/DScfi9p/0BYs9yEZW2XSpIYadSPErx7tT4LljtSuQd/FFgL17ILhwu3tBIa6i4kciWvZlJ8szviVr4Oh8Y/VZF7HaM3VV35aJH+d7f8A0K1moe6P2h9Ci/ER+Q5TrBcOqyVGfUhxC9z7JEKwjbFEaeyFWZRRp0THIZKS5NUJIDGV1XSoj2SiTaSm4fgVSqZAys5vdoPTqvLim3SPVlJLbK9Qwh9Z4YwSTuTs0cyTyCn8UcNtbbtYxslg0MQSdyfCdVe7CwZRbkpjf3nHdx8eg8FJr2IcwgrdjxcVsw5cvJ6MJw257EwSdPiERxfiLtGZAAPEwT6BWnjfhxjqfaMaA5u5jceKq+AYZSfvvzELRFy6M01BfJoHWeDVq1J9SmPc1y/icBvAQ+lVDXA8t1reF0qVNsBrQQdM2pnlHUSs6x+xbRvKoLZa6HsG0MeJAjwOYeiXJHig4cnJjds9r41E/XwU8MhCqdrTe8jUSO7yIcOnmjGGU3ZnU36lsEO/M09fFYsiRtixxjE8ympzLRPNtVnbLIHCijXDjC2rmGmVryfLKf1hN07bwRC3p5adUgfggeZIXQ3JCzdRZGxKTToMAGao4umJ1qHu+sZUZxZwltJu1NoaP8IifkuDbTc0Gj3aQkgf9Nm+vjC5r1NXuMgbTzgjU78ivXgeXIuXBf8Ayzf2qv78fojtajmyO5sJI9WlpH/d8ggHBM/Zac7ntT8ahVkB2RYV0UP2y0Q6wa78lam74tqM/wBapHsfrxiGXk6jUHqCwj5ByvntXwOvdW1FtvTNV7K4eWgtBDOxrNJ7xAOr2oL7POAK9vXbdXJFPIHZaTSHudmaWntHDQDvHQSdtRska2UT0ae1NX4+7d5J5cXIljkwpVbsaHfT4aTp/XRUPEsS+z3bagOrmhpOwDe8DOmupafRXq9dAcf6/isv4udNRm8xrOnPojEV9hDBndo+CAJaRIkGCSYOusElE+HrosJZzpHTqWdPh+igcO+8Nd/X/dO4n91WZW1yu7rhGkdekor8EZplvcBzQQZBCi3lTQhArC+LO6SCN2x06SF1e4jokk6HirKb7QbqKT/73cPnuPkCsse7VX/2gXTTTAl2YuGhEgx0d4fqs8cdfRJBfZdvVDbTuu03SXacCNN9jFL/AJl/Xsm/DO4/ULRax7pPiP1VR9l9r2dix/OrVqk+Qhjfkz5q2Vj3H+n6ovxEfkN3e89YTdFOXPuNPgm7cJIgl2FLEIkTooVk1PXD+SYBFLl6m/gvFx1jVthtGnsyT1qHMfRuykVKhPj08PIKWLVKiGzA1PM8guUEuhnNvsbo0MozOXrTmBPLkmr+rmfkGw3/AIJ0AxARQpFvbVrqbmu2I1WY4/b/AGWuxzW5WPgTyzdVrD6U76oRxPw+LqiWEa8j0KLX2gAKhcFu7Wh8DU67jqEK4lse2yVO44tlru73YOognXfMusPo1GNLKh77O6Sece674R8EUpy8ZS/NmGmgEEaiPmhlVwYuJ8ZlLo4Q11QgCGtGsfmPL0An1CI4ZaE1tZIDHCevebB+H0KszcJytho6+fiZUnD8JyySNTA9BP8AE/JeW5NnpaB7LMp9tgjlOyTzbRJwG5gRlin/ALHoB1e2fJsu/RGBbryvRhpI3E9TyhUxR+aJTl8WA7KZrVHH+43zOrv9KF3ryDH5Rz8Z5BFL2nkptp8wCXEye84z8eXogV9W7uh5GT6L1IowyNRwCnlo0QPy/USjHMIbhTfuaP7Df3QiPNcxkJ23xXDjoPMfxXbym+n9ckAjrtkn7LnklOiJxT7+lBcOpiTy31+izbiZs1HdA3yiD/L5rUcYeGvdMaEn5Rp8Vm2JPBrmRoSN9cwLmj6ORgJMk4A4w0/wiEXu7TOxzCd+ZA9EFwR2mX8pgHfnCsddhjT6GY8vXqma2IugVhtY5HUX/wBoySCPxNgwVEfdn1HVcYrU7GuKogCQHASO6dPHbxXmLtyPLh7rtRzUsi1ZXG90VHjXEi4sYQAd9OYVRedfREseuc9wYGxgen9FC6u5SpFDyknqbC5wa0S4kBo6kmAPimaaOcH0g6+tgYjtWuM7dyX6/wCVMcujZcIthQt2UB/8TWiepAhx9TJRFhkO8QFFo0zqfPbUEeBCVi/WPA/JdPpgjtodeO6GzpBK9tE28nXZd2I+qSB0w3RMBN1XrkP0TdUp0IxjOUk0aiSagE5td1V0EwPBTLn7pndSSTM4iYdRnU6k7ohCSSVdHM7psXcckkkwGVXjKyaAKg0M5T4g9fJVpj2te2G94Eayfpskkj9E32X6hbiJT3ZBJJedSN1nvZheZEkkBhZFGxHu0yekFepIx8hZdFNxW/NR8xlkO032n+CGUnS0zPPn5+Hgkkt8ekZJds1zCv7Gh+wz90IhzC9SQY66E9NjkkkgE6S5L1JE4q3Emjzzlp9Ig6fFZnen7+f+oJ8ZEpJIxJzPMCrEPeBtnI+Liri1/cEiZBGw0jXp4BJJPIRAjEqLXsqNImG85jXTYEefohN1XL8Pa53vMBAPg05RKSSWfQ0ezLK5+8/romHpJKRc8aiWE4k62rMrNDXOZMB0xqC07eBKSSIfo1HAuIHVKQqhuQnWGu0+mvqjGEXpfWEtAJmcun4TqRty5Qkkun0CPZKvvehO2jl6kpw6On2E7eppsmrqpAOiSSohGQJSSST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xQTEhUUExQVFRQXGBUaFRYUFRUUFxYVFhUWFxUVFRQYHCggGBolHBQUITEiJSksLi4uFx8zODMsNygtLisBCgoKDg0OGxAQGywkHyQsLCwsLCwsLCwsLCwsLCwsLCwsLCwsLCwsLCwsLCwsLCwsLCwsLCwsLCwsLCwsLCwsLP/AABEIAKUBMgMBIgACEQEDEQH/xAAcAAABBQEBAQAAAAAAAAAAAAAFAAMEBgcCAQj/xABFEAABAwIEAwUFBQUGBgIDAAABAAIRAwQFEiExBkFREyJhcYEHMpGhsRQjQlLBcrLR4fAzYoKSwvEkNGOis9JDoxUXJf/EABkBAAMBAQEAAAAAAAAAAAAAAAECAwQABf/EACcRAAICAgIBBQACAwEAAAAAAAABAhEDIRIxMgQTIkFRYXFCgZEz/9oADAMBAAIRAxEAPwDOatcDzXlGoYlQS76p9z4EJtMXol2lXvbo7hmLuoPztcZH4ZMHroqvRenTcapZY01TCpNO0btwpxiy4cynUHZ1HTAmQ6Oh6q31GaaL564Xe6pc0cu7XtjluYK+gmmBBWSUeMuKNUJOUbY1QYSZT9wNNFyT0XVMEoJaGbB94GtpPc7YA/RfNd88OqPcNi5xHkTovovHbfOx1MzBBlfPeLWop1nsGzXEBLga5tDyT4oiBqcth3lyE7be8tMuhF2SsF/tlY6+LCm8MLtSq9gQ++KnXGB1Kly13IFeflUXP5fhoTajotVoHu2KI08NMZnRy5LnDW5NCFNvqpyGAseylpFpsOxbTENG3SUKfZMe+XHuzsSucOa/sgcjtt0OfWIOshdKUnWjkl+lyFrbGnlDW/r8UDoYWwP7xlsqMbvu7ri3uDOqpLJyr4iqNfZav/xlCpDWtaDvIEH+az/i/F6dKsbag3tKuocGiYV2w+mwVGl7iQQY5CfTwlc0MMt21H1WsAc46kbnwla4KMldIzybi62CsPqXD7AUq/dc4EAACWt/CHE7oE3D3t7lBrSB71R+vnuYA9D5KzYtcNcCxsg8y10R4T/uqTjF5Up90vJA5EkgfHUpk2umcmyZdlzfeqtgcg1hk848PQbKO29ouEZg08iYAPqNEE7R9QaaDUucR8gDzKgXFJwIknxMztvJ9RoAjGU4u7G5Go2Fa4p2weMgospucY98wJ05Kl2dE1yK9c1abS4PptqHvAA912U6gEggeHgnuFOJez+4q96jV7usw3kTqdjMHZaBY8O0KzzWq/el2zdmNjlHP6KvKUnrsg4q7l1/AGxXjhwaBQpiXQGl49M0DlPVcU+Hri4gV6jmh2rnOMud4MZs39PFXC0s6NAHs2gCZJPeM7QCdgIWecX8dFhqU6J++eS3NypM206vPyQ9ly83/o73lFfBV/JKxnEbejWpWlnQbXupDaYeS6nTP53cpESTGkK3YVw01hFW5e66uBr2lX3KZ/6FH3aYHIwXeKpnsbwV7XV7yqIDwKdIuBzESXVHCeROXzhaTnnyWiEYpaIyk5ds7qVlEe8kp5IbphThtOdkn0iATpATtu7VNYk6KTvT5kfxXHDcLwr1eEIHHmVJSG0tAkicfJlIrouTbSlm1QsLQ6xy8NRNZkgZIHVHkdRbuBXEVZ57j0W8Ydd9oxruZGvnzWHcMWppuDjuta4YqgsInYz8VhyTuejbCFRLYaYIXTIaEJqVY2KDX2Plj8g1P0QeZJ1QPbtWPcYY0yhTcTvBgLAby4NR7nndxJWjcY3BfSc526zNVwR7kdJ6SEpNgyXwoqlYce/6K0uhY9hvhKwDrpzS6IE/PZXWjRyuI3jmqDw48/aHEbq90H6a7rys/ns1Q6JOYSjdthRq0w7NpInyBEqugyVplpQAogRyH0R9Nj9xuyXqXSREurkZA2lB09AFmfEd04Vgxrh4+C12lZtZTytAAjosKxrWrUPPO794q+dNNWRwRUrL5XwZnZ0hSeXPJbzmeqnU7c0n5agBBGh+oUv2c27TaMfAzGdTqdDH6I1i9oww934T9UfZ+HNATqdMGNIy+7GwHqV1dYMXAAOIEyYMSpDh3mCdCfoJU/tF2KEWmmWnJp6K8eHw3UOM+P0hVPiDBXl2k+i0SvUQm+cI1TTgktAhJt7MnvqxZ3dWjwEnxyjmfPRCqlw+s/I0ZWj8xgNaNy93LcknrO5Vv4vty4EtHnG6obHN917jruNYnkdCEMezpqjvE7kGpFP3WgBukSBz8J1MeK0Dgzi57aYpvJJB01nuxo3x/mqJaYI55PJoOp116QSiGH1OxqtiIB22+M6k7JpNVrsRL9ND4y4hqMoHsyGud3S78scx0JjfwWc4JVtadzS+0kuplw7R4OgnYknUiYk9JhWG/omrbRmOriTmBIPPR59fFZ9jFu9mrhpMaEEbdR4fVUwz5LfZLLCnro+lzVLnBrABTAGoiI5R4QnnPGwVL9mFy92EUnPJOU1WAn8jKhDPQDu+gRqpeZRlLgXnkNgFe6JUFK92GiBqU5buJ1PRB7UZn6o44d1cnZzR1alNYr/ZHzZ++1dMflaTvATWMu+5/wAVL51WJgHgK9XAK7agcEWN0CS7BXiJx8elctOpXjl4NvNKUPA6Sp2D0c1QHlKHz81Z+G7Xmp5JVEfFG5B+30XmO8UVqDG9ichmJ5mN9OieNsSDG/JU3iNlQVQKn5QR0g9FmxRTZpyukGsG4xvX1Q3tC4u5QPkrDg9Sobl/azm03VM4JH/G0fM/ulaC7/nan7LfonyQilaRGM23TGuKT9y5ZwVonFR+5KztUw9DSEpeGjv+iiKfhje9PgqT8WdFWwpw1aOFwQ4ROytQdBIQuxxKnnok6kGHx05oxxFdUO0Z2ZEkagLyMknN2zWo8dHVJ+oWqUKDhSHekwFk9D3m+Y+q2Jp+7HkP0Wn0UdyMvqn0OlndWFcRWZpXFRjvzOOukgmQVvDEExbh+hXfnqUw5waWgkcjqtOfFzSojhy8HsC+y2o77M5p90POTyO/zlGeMSewIBjUfIyp+EWjKVJjGAANEABVn2mYlkt8gMPcRB6AGT/D1XOPHFTAnyyWVzg7GKte7yvPdptfHwiT8VeX3QCxnBMRfbtdVAzZgW6mJkiDPmArjw4+7q5m12CnuB3iToCZ11jkst8dRNiXLbLPXxyiDlLu90GpUS8uGOGk/L5qmX2B1i5+Woaep7zZLiY0A0Ok7pzCuHaxIL6tQtA7xdJk9WzBHku5trY3BJ6Cd1Rkqr4nw41z82wPRW6oGt0BlQ6rgUltdBq+wHSsx3qbZADDHmNyT15eiq19VaLuo2RkzZderQGk/EFaFVqspipcPcA2Bpto1o7vi5zxy5LKHVC5xcT3iST4Fxk+athV22SzOkkjQ8CrdpaZo0DwDrsYOhE+I+aqnF1bNNL3OzIOsDtS/L978IEdPGVb+AcIqutalSYbOjT+LLqTHUEj5qve1ywDGW1bZxz03D9iHNPpmcPgr48e7M+Sf0aJ7I3h2EU28hVrg+QqF5/eUx8B3eGsS39AuPZrZGlhVuHaF7XVD5VXuePXKWqfitpmIjcBsfFaGiCY3hdYklGqlxBDfBCLGm1hPaODdQNTG6nXLu/4aIJHMn0QDmBEjRR8f/sf8dH/AMrFxVUQ27S6Y+v0RATWrsJoFOBcEINqaJJtrtAkiA+Q3D+aac6V3Xdy5JpvglKEm1pZneCumEtDWgIHg9psVZKFOIWPPO9GzBCthS1fqmeJ8ENenmpDNUaC5rRu4fjaPqPEeKTKkLy74gFEtBJBiZHLpopQu9FciVbKdwtUP2ul1zH6GVfbczd1Ceg+iodG/Dr3t4yg1C6PMf0fVXLB7gVLh7h0C05ejHBbHuKj9yVnpWgcVH7krPk2HxHl2OMCJ2bYBPgh1BuqIv0pnyTZPwvij2yLZXBBJHVSaVaazD4qJhlZjqTgRqOa4sagD2u8VllFW9A5WuzS7Uat9Fr5H3Y8litriFOWnMOS0O546tWUgXOM6aQUnpJqN8tE/URbqi3UhoFHuXEBxHTRBqPG9mQPvmqHdcd2feHajQfHyW33Yfpl9uX4Wy3HdHkqD7T6rAO/yaY+KO23GdoWj71u3VVPjTGcPunZa1QlrWmBTzBzySO40gaT18EmSUZRpMeEXF20VLEcPqutKYosLi4ggZmMk7w0vIDj4CStbsqLC4vDYeWjNOh16g7FY1xM03TmMdlZTa2ajho2jQbvA6AGGjm4gblE8D41q16r2yW5nuNMaZjTkkU52zhsxyMR0UIxqHPvbZo5fPh/Bfruo2mczgSM0aRPnEri5xJjm6O/rxVU+yvbVz5K9ZphzJBgzsdTl57qBjt9Vc4Np0g2oYAaXSfwmXZdAIdzKnt9F6S7DdWqHO0Se3RRqNEtieg/mu314SJ2GRWOK7dxY0NBJLiY/rzXOAcA3FQMqubDHdZHd6o1iNfLQqu5hpIO0eMrT8NZks6AO/Y0588gJ+crZhXJUZcmpIFcOWPZNp09gRmI6loyvA+FPTx80N424Wo3VKpTqAy1lR9GpmdFN+Q6uAIkdwbq14IJpA/tfvFC+NL77Pa3NaA4sZoDs4nK0NMciXQrtOOkSyU5NMKdkGtYwaNY1oHgAAAPgEyDLyeWyyah7Xqry7taDQNyabzzPRw/VXbhXjGleteKDXyzJmzADV4MQATp3Xa+CqmjPRN4nshUYZAJEfXVKwJbSpAmeUnoDAHwhTL1vdIP5UwW92k3xJXMCCDjoE3zTjhACZJ1QCOSnqblGlSbZskBccSWpKWI6JInHxq7VT8MtZMlcWdoXQTsjtlRyrPknS0accLYUsaMBT2qFTqJ1j9ViabZtTJ9rSzHy+fggvFcHXKQeqO2ThmaCYE6noEKxSsKtQtzS3l49FSEHaa+ieSapp/ZS6u6unAtec3UINU4ZuSe7TMcjpsiOAUqts8ipTInmr5JRlHRkxpphvit/wByVQmlW3iW/a6nE6qo00cPiVfZMtwpN66KRUegpFyJZCMuzVHwZWra6c2QNjupzqgy6KHXohjonRP0Tm0HJdJJ7MUW1oIBxDWkE7jmrBjdT/hx5Kp065JDOQKs2L/8v6LJmVSj/ZbG7jIq7YhNOamwVwyVtSMwZtcMc5naZu6PHVTcBwutVqtbSaXgEFx5NHi46BSOC8CF3np53NIgmNg0842la3Y2dG0ohoLaVNsCXOAlxIALnHdxKhOdaLQheyq8QcKV6tFrKbmDUuqtJI7R4MUxmjZrdgdJcT0WeXLX0HQQ6nVY7yc1w1BW/wBSnG/p4jqqV7QuD6l2G1rcA1GAh7SYL2jUFvVw2jxXYZf4gzQ1yQWwTEKlzZ0qrWk5gQ9rXOGWo0w4AD8JgOH7SkWuGZZc5ob6R/Mqh8EcTVLam+lEsJzQdC10BrtD1DRp4K/vtalennfVgEA5GDWDtmcf4KWWDhb+jRjycooC4xiDAYadBp8EHp3Jf5KFiNu6nVIdO+k9FLs2aSpKqtDu7JdVpdTe1vvFpDZgiY0BB3ErWr0ZaIH5WgfALKbYK54fxF9op1KbwG1acaA+/TIEVAOWpIPiPELV6aXaIZI3KLCVC77OhbtLsvaOiT1dmLR6mFVvbNd5MOc2dalak30aS8/+NPYzaOuDRcHHs6ZpZKY01aRJPjoVW/b3edy1pdX1qh/whrB++5aG7ZPNGlf7ZktHUnyH1Wm+wklte7HWnSPwe4f6lm1ju7yH1Whexe4/4+q381u8/wCWrS/iU5lNYrtMulOMpe75J+vTC8duEz6FPK6Ycn65UdKE9nVSaDyNlCDtVKoogJv2gpJhJccfO1K2hOuMBPOMKr43iec5GHujfxP8FihFzZ6E5KCDYvRyIUijeKo2SKW1fKeoTyxpE45C22NyA6Z0G6FWlWoahcGd3MSAfNNMDyJpwR8x5p9/bNJ8EitdDSqXZY6nFT2N77Y6bKo4txY98iUKxLE6lQ5HclDpW3Mp4Y0tyJuX4SaN2X5i7XonKaYLY2ClUaR6KqaGhbJNIp24d3Sm6dM9E5WpnLsUjaNNPiyv3rpMonwrh/b1CzPk0mf4IVcUocp2An70Jsn/AJujDHz2FrjhwseQHzB3U+8pE0skyVMfSdlzQcsxmg5Z6ZtpXuH4bUr1G0qYlzvgBzc48mjmV5nOcmrN/GMU6KicMdMDXXSNyTsAOZVtw72e5KXb39Q0GRIpNjtXT7oJOjCekE+S0vDsCtrIZwM9Uf8AyP1IP9wbN+qzriTHqt7dCnR74Ye7zaHc3ePgvTipJW+zz3KLdLosbb+zwygG0mTUqw8UWuLnuJGhe4yQ0cp8YBQbFOGcSxBraz30m/kouc5oYD0hpGaNyTPjyVi4U4PbTIqVTmruguc/XUgExPmrrSpFug2+i6OOtvsMs16j0Zjw5geMWr20+0AojUgxXpZRuANHA9AI9FpWH1i+m0kZSc0gT1InXXUa+vNO5x4pPdpO0/IFMoq7Qjm2qYIxfBKFQGq9kPAMvbo6P735vWUNwbHKXZ5abgZJzZmkSZ0GaA0wIEDojuMaW9Qz+EwfQmfoh+EWVOnTa1sEOAkxHeGjwQZjvTolljU9MaORxBOLWravLXkeY8x0QgUS05eiud/h4YwOZAdMMZs2Bq5xO4AmNOZCrgYRUIcIedYPMTu08wsE8XtSpPR6GPJ7kbYqFLRDsNqvF88sOgaGO5jVuaCPMT6FHHlrWlx0AEn0Q7ha1Ln1KrtM5LgDv3tifQD4p8bq2hJ9pFg4Xxek8m3e4MuKdQywmMwJDg6mT7wgzG4lZ37cLrNe0mfkog+r6jyfk0Jr2gW5ZdB352AjzaSPoGqsYhNUh1RznOADQ4kkhomG68gt8blTM+XYNt3av/Z/UK8exB//APUg86FYfNh/RUr7OWkncFv6jkrZ7HKkYtR8WVx/9Lz/AKUxmZv9YyPIqLcPggp4u7xHX9FGueSZ9APKlSV446KLWe6dAvadU/iCU4eYpVuVDLlNtUQD0pLguXi4J82cQ3RDIH4jB8lWoR/HKBICCvZqo4q4l8qbke271MtasiDuEPiE9ykbp2hEw9Y3ZYZaf5+aslviTKu+j+eqotK7jdT6dYOCz5MVl4ZKC2MYa1ozNbJJ3AmUCfSqcmOjyKJW904CM7gOoJj+vA/FS3l2hac3nE+hGkropx72dKpAe2Msnmp9OsANwvLpuYPe0RPvAaa9fVVxzj1Rlj5sMMvBdFpoXI6hPG5EbhVFriOZT9EknVTl6VXdlV6p1VEjF8ky1WL2WcNC+uKgLwxtNgc7SXGTADRPxKqVtRz1mMLg0Oe1pcdQ0OcAXEdBM+i+qMBwSnZW7Lej7rOZy5nkmXOcQNSZ+i0cUo8WZXJufIg3wbZ2DKRAeBlYRl97O+NW+JcFxh+F0LNjyxuUu1cZk+DAT+Ea6KZfMHbQ8TTy9pm0ygscO6Z5yWkeRVGxLGXXtw63pk9i2TVc3fKNMoPU8/BGEFd0Lklqv+hPEKf2y2rkE5GgDumJ77c/eHUSJHUqyYRwzb9kz7ljXBoALGgQANAD08Clw7ZMbZ1GgAN7+g5AfPkoLfaNh9MBoqmoRyptJP8A3QrukQWwzWw57P7wHMbxpyTEyCDM+o1Qr/8AYZfpb2N1V6EscB8Q0j5qvY77SsQpvLBZBhG+bvZSRME5oDoI0jmpuSHUWXM273e60+Y/9jsva9EthrjqIB84Vcw21xm7pMqVLhls17Q4MA77WnUTkAgxB35o9ZYdUpNYyrUNV7BJqOmXEknmSf8AZcjmNcQN/wCHe0TJY8aDXVp1Gm6EWV7Tdbtr082R5zEOgOD4122JLT4a+KM40JpHbb9VXOHaM2rqQ0yl4+Jlu395rv8AMil9isqvEXGFZl2cpeGMa0U2ANLKjHS8vfm2MuI0giFKfxKa5oA0SyoH5nOBDm9mWOBAO4kuEiOQ1KD4tYOdcUc0ictMgiC1wOubqYdv4IlYU2ta58SaZqtE/iy94/DufFTnBOVl8eRqNE7GL0veyiwZpIL99tIaTyn5TPnb8JscoAgSdTG0/wAAgHCuF5nGu4CXwWiNu6ASXHfnEabnmrtQpgDT/fxSRxX/AENLLX9mc+2G0DRavH/Wb4mezcD/ANp+KzSu7Za17YrcfZab9JbWbJ5kFlQecSQsgc7+vgtEVQIyuJ00o9wFdUqGI29aocjQXgu5AvpvY0noJcJPJVoVly+qnbTFZ9NV3wSmbmrIBVY9n2N/abJmYzUpfd1JMk5R3HHzbl9QUfqDu+RHzSvol9k2iJXV2YACj0XQF1XqahKcRg7WEUtxooNOmJlEqSIDgr1NlyS4Jh1bDswVZxXDS0yFoFVkBB8RoArzceRpnp5MaaKCWckmtIRe/wAOg6KGyiWxnHddMHyW6MkzFKLiRoTtvIOnqitngva+6Y6TzTN1g9Wi7vtjx5enVO4uiamro4FQjX/Y+aIW75bLRH5m8vNQXsJaY9FJwy50gjw9DyUpLRWL2O1qhg+I/RDPsolFqzJJ8v6C9ZaqfPiPxbPcFwWnUPe2RO64ZY0HIdUsMd2ZkqXeXOcaaKU8kn0x4QS7GeEeHqLzmqiSD6LXcBxKq4looVRSphrW1XlnfjR2RoM5RpBKyLDrl1LZaX7O8cLqdSm86tdmb+y4a/MH4pISl7m2PJLjpDXHuLVG0uyaRneT7s91g5mecfVBeCrQUaFZ/Ocsye8Yk+uoXPE12XvqVNdSKbNfVx+JHwRLD6Ip2lIDXNLjymdPovSgjzpvZduEame3BI5v08Mx/RPYRbMAc3K3NTcWbDQaFsDlLS0+qicFE/ZxO+ap9VMDcl2SNq1KfDPRcBPmW1R/kTS7Auiq+1a9dSFtBd2Z7UPph72NqAdnAdkIJ3PxVO4Kw8XNYMygUw/M+OTdDkbPXLHlKsXtqqHJb905Q5/f5ZnDRg13hjj6IT7G6s3FdvVlMj0LwfqFFJOeyzdQ0bEFAxFuoPgpyiYo3uT0KqyZXr+pI/303VbwnQXneIDXFzZMmGZahPxBCsdc6H5T8Z/rqgGEkfa69OPfpg7aaiNvENPw8UF0B9gy/s21M0HvMdBjfTWm6I6HKT0AVbwXDqtS6f3iGBzwRPdLXaEHrIj+tj908sdWyEZ8wqHb3cvunz7wI8Aj/D9FjnZh+IBw1neJ+C6UbQIy4sOWFsAAEQcIGmnj/ALqnTgLmpWa0if5LkqObtlI9rRDbDLll1Sowyd2tpuDi4nzyj/F4LFXFbN7UrkPovA/DScfi9p/0BYs9yEZW2XSpIYadSPErx7tT4LljtSuQd/FFgL17ILhwu3tBIa6i4kciWvZlJ8szviVr4Oh8Y/VZF7HaM3VV35aJH+d7f8A0K1moe6P2h9Ci/ER+Q5TrBcOqyVGfUhxC9z7JEKwjbFEaeyFWZRRp0THIZKS5NUJIDGV1XSoj2SiTaSm4fgVSqZAys5vdoPTqvLim3SPVlJLbK9Qwh9Z4YwSTuTs0cyTyCn8UcNtbbtYxslg0MQSdyfCdVe7CwZRbkpjf3nHdx8eg8FJr2IcwgrdjxcVsw5cvJ6MJw257EwSdPiERxfiLtGZAAPEwT6BWnjfhxjqfaMaA5u5jceKq+AYZSfvvzELRFy6M01BfJoHWeDVq1J9SmPc1y/icBvAQ+lVDXA8t1reF0qVNsBrQQdM2pnlHUSs6x+xbRvKoLZa6HsG0MeJAjwOYeiXJHig4cnJjds9r41E/XwU8MhCqdrTe8jUSO7yIcOnmjGGU3ZnU36lsEO/M09fFYsiRtixxjE8ympzLRPNtVnbLIHCijXDjC2rmGmVryfLKf1hN07bwRC3p5adUgfggeZIXQ3JCzdRZGxKTToMAGao4umJ1qHu+sZUZxZwltJu1NoaP8IifkuDbTc0Gj3aQkgf9Nm+vjC5r1NXuMgbTzgjU78ivXgeXIuXBf8Ayzf2qv78fojtajmyO5sJI9WlpH/d8ggHBM/Zac7ntT8ahVkB2RYV0UP2y0Q6wa78lam74tqM/wBapHsfrxiGXk6jUHqCwj5ByvntXwOvdW1FtvTNV7K4eWgtBDOxrNJ7xAOr2oL7POAK9vXbdXJFPIHZaTSHudmaWntHDQDvHQSdtRska2UT0ae1NX4+7d5J5cXIljkwpVbsaHfT4aTp/XRUPEsS+z3bagOrmhpOwDe8DOmupafRXq9dAcf6/isv4udNRm8xrOnPojEV9hDBndo+CAJaRIkGCSYOusElE+HrosJZzpHTqWdPh+igcO+8Nd/X/dO4n91WZW1yu7rhGkdekor8EZplvcBzQQZBCi3lTQhArC+LO6SCN2x06SF1e4jokk6HirKb7QbqKT/73cPnuPkCsse7VX/2gXTTTAl2YuGhEgx0d4fqs8cdfRJBfZdvVDbTuu03SXacCNN9jFL/AJl/Xsm/DO4/ULRax7pPiP1VR9l9r2dix/OrVqk+Qhjfkz5q2Vj3H+n6ovxEfkN3e89YTdFOXPuNPgm7cJIgl2FLEIkTooVk1PXD+SYBFLl6m/gvFx1jVthtGnsyT1qHMfRuykVKhPj08PIKWLVKiGzA1PM8guUEuhnNvsbo0MozOXrTmBPLkmr+rmfkGw3/AIJ0AxARQpFvbVrqbmu2I1WY4/b/AGWuxzW5WPgTyzdVrD6U76oRxPw+LqiWEa8j0KLX2gAKhcFu7Wh8DU67jqEK4lse2yVO44tlru73YOognXfMusPo1GNLKh77O6Sece674R8EUpy8ZS/NmGmgEEaiPmhlVwYuJ8ZlLo4Q11QgCGtGsfmPL0An1CI4ZaE1tZIDHCevebB+H0KszcJytho6+fiZUnD8JyySNTA9BP8AE/JeW5NnpaB7LMp9tgjlOyTzbRJwG5gRlin/ALHoB1e2fJsu/RGBbryvRhpI3E9TyhUxR+aJTl8WA7KZrVHH+43zOrv9KF3ryDH5Rz8Z5BFL2nkptp8wCXEye84z8eXogV9W7uh5GT6L1IowyNRwCnlo0QPy/USjHMIbhTfuaP7Df3QiPNcxkJ23xXDjoPMfxXbym+n9ckAjrtkn7LnklOiJxT7+lBcOpiTy31+izbiZs1HdA3yiD/L5rUcYeGvdMaEn5Rp8Vm2JPBrmRoSN9cwLmj6ORgJMk4A4w0/wiEXu7TOxzCd+ZA9EFwR2mX8pgHfnCsddhjT6GY8vXqma2IugVhtY5HUX/wBoySCPxNgwVEfdn1HVcYrU7GuKogCQHASO6dPHbxXmLtyPLh7rtRzUsi1ZXG90VHjXEi4sYQAd9OYVRedfREseuc9wYGxgen9FC6u5SpFDyknqbC5wa0S4kBo6kmAPimaaOcH0g6+tgYjtWuM7dyX6/wCVMcujZcIthQt2UB/8TWiepAhx9TJRFhkO8QFFo0zqfPbUEeBCVi/WPA/JdPpgjtodeO6GzpBK9tE28nXZd2I+qSB0w3RMBN1XrkP0TdUp0IxjOUk0aiSagE5td1V0EwPBTLn7pndSSTM4iYdRnU6k7ohCSSVdHM7psXcckkkwGVXjKyaAKg0M5T4g9fJVpj2te2G94Eayfpskkj9E32X6hbiJT3ZBJJedSN1nvZheZEkkBhZFGxHu0yekFepIx8hZdFNxW/NR8xlkO032n+CGUnS0zPPn5+Hgkkt8ekZJds1zCv7Gh+wz90IhzC9SQY66E9NjkkkgE6S5L1JE4q3Emjzzlp9Ig6fFZnen7+f+oJ8ZEpJIxJzPMCrEPeBtnI+Liri1/cEiZBGw0jXp4BJJPIRAjEqLXsqNImG85jXTYEefohN1XL8Pa53vMBAPg05RKSSWfQ0ezLK5+8/romHpJKRc8aiWE4k62rMrNDXOZMB0xqC07eBKSSIfo1HAuIHVKQqhuQnWGu0+mvqjGEXpfWEtAJmcun4TqRty5Qkkun0CPZKvvehO2jl6kpw6On2E7eppsmrqpAOiSSohGQJSSST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5400675" y="3228440"/>
            <a:ext cx="3048000" cy="1200329"/>
          </a:xfrm>
          <a:prstGeom prst="rect">
            <a:avLst/>
          </a:prstGeom>
        </p:spPr>
        <p:txBody>
          <a:bodyPr wrap="square">
            <a:spAutoFit/>
          </a:bodyPr>
          <a:lstStyle/>
          <a:p>
            <a:r>
              <a:rPr lang="en-US" dirty="0"/>
              <a:t>Why is it sometimes difficult to resist our friends when they try to influence us to do something wrong?</a:t>
            </a:r>
          </a:p>
        </p:txBody>
      </p:sp>
      <p:pic>
        <p:nvPicPr>
          <p:cNvPr id="3" name="Picture 2">
            <a:extLst>
              <a:ext uri="{FF2B5EF4-FFF2-40B4-BE49-F238E27FC236}">
                <a16:creationId xmlns:a16="http://schemas.microsoft.com/office/drawing/2014/main" id="{147D8B17-4148-43C7-95B9-3D5C40766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81113"/>
            <a:ext cx="3145536" cy="1914144"/>
          </a:xfrm>
          <a:prstGeom prst="rect">
            <a:avLst/>
          </a:prstGeom>
        </p:spPr>
      </p:pic>
      <p:pic>
        <p:nvPicPr>
          <p:cNvPr id="5" name="Picture 4">
            <a:extLst>
              <a:ext uri="{FF2B5EF4-FFF2-40B4-BE49-F238E27FC236}">
                <a16:creationId xmlns:a16="http://schemas.microsoft.com/office/drawing/2014/main" id="{87FF8CDC-95ED-415F-BF1C-BE6E6D20C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56" y="2943309"/>
            <a:ext cx="2505075" cy="3200400"/>
          </a:xfrm>
          <a:prstGeom prst="rect">
            <a:avLst/>
          </a:prstGeom>
        </p:spPr>
      </p:pic>
      <p:pic>
        <p:nvPicPr>
          <p:cNvPr id="10" name="Picture 9">
            <a:extLst>
              <a:ext uri="{FF2B5EF4-FFF2-40B4-BE49-F238E27FC236}">
                <a16:creationId xmlns:a16="http://schemas.microsoft.com/office/drawing/2014/main" id="{C76503A1-13AB-4398-A004-CA9BA61A79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884" y="3885576"/>
            <a:ext cx="2857500" cy="2066925"/>
          </a:xfrm>
          <a:prstGeom prst="rect">
            <a:avLst/>
          </a:prstGeom>
        </p:spPr>
      </p:pic>
      <p:sp>
        <p:nvSpPr>
          <p:cNvPr id="4" name="TextBox 3">
            <a:extLst>
              <a:ext uri="{FF2B5EF4-FFF2-40B4-BE49-F238E27FC236}">
                <a16:creationId xmlns:a16="http://schemas.microsoft.com/office/drawing/2014/main" id="{3582FF1F-01D3-E556-2737-60F4CEF46B44}"/>
              </a:ext>
            </a:extLst>
          </p:cNvPr>
          <p:cNvSpPr txBox="1"/>
          <p:nvPr/>
        </p:nvSpPr>
        <p:spPr>
          <a:xfrm>
            <a:off x="4030807" y="4919038"/>
            <a:ext cx="3886200" cy="923330"/>
          </a:xfrm>
          <a:prstGeom prst="rect">
            <a:avLst/>
          </a:prstGeom>
          <a:noFill/>
        </p:spPr>
        <p:txBody>
          <a:bodyPr wrap="square">
            <a:spAutoFit/>
          </a:bodyPr>
          <a:lstStyle/>
          <a:p>
            <a:r>
              <a:rPr lang="en-US" b="1" i="0" dirty="0">
                <a:solidFill>
                  <a:srgbClr val="FF0000"/>
                </a:solidFill>
                <a:effectLst/>
              </a:rPr>
              <a:t>Are there moments when we should be faithful to God and not give in to the pressure of others?</a:t>
            </a:r>
            <a:endParaRPr lang="en-US" b="1" dirty="0">
              <a:solidFill>
                <a:srgbClr val="FF0000"/>
              </a:solidFill>
            </a:endParaRPr>
          </a:p>
        </p:txBody>
      </p:sp>
    </p:spTree>
    <p:extLst>
      <p:ext uri="{BB962C8B-B14F-4D97-AF65-F5344CB8AC3E}">
        <p14:creationId xmlns:p14="http://schemas.microsoft.com/office/powerpoint/2010/main" val="13969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E9810F-4F72-4B8F-B7B9-1836ACF4C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676400" y="838200"/>
            <a:ext cx="3886200" cy="369332"/>
          </a:xfrm>
          <a:prstGeom prst="rect">
            <a:avLst/>
          </a:prstGeom>
          <a:noFill/>
        </p:spPr>
        <p:txBody>
          <a:bodyPr wrap="square" rtlCol="0">
            <a:spAutoFit/>
          </a:bodyPr>
          <a:lstStyle/>
          <a:p>
            <a:r>
              <a:rPr lang="en-US" dirty="0"/>
              <a:t>April 1828-June 1828</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Martin Harris</a:t>
            </a:r>
          </a:p>
        </p:txBody>
      </p:sp>
      <p:sp>
        <p:nvSpPr>
          <p:cNvPr id="13" name="Rectangle 12"/>
          <p:cNvSpPr/>
          <p:nvPr/>
        </p:nvSpPr>
        <p:spPr>
          <a:xfrm>
            <a:off x="616403" y="3405531"/>
            <a:ext cx="6784731" cy="3139321"/>
          </a:xfrm>
          <a:prstGeom prst="rect">
            <a:avLst/>
          </a:prstGeom>
        </p:spPr>
        <p:txBody>
          <a:bodyPr wrap="square">
            <a:spAutoFit/>
          </a:bodyPr>
          <a:lstStyle/>
          <a:p>
            <a:r>
              <a:rPr lang="en-US" dirty="0"/>
              <a:t>He was born in 1783 at Eastown, New York</a:t>
            </a:r>
          </a:p>
          <a:p>
            <a:r>
              <a:rPr lang="en-US" dirty="0"/>
              <a:t>He was a respected citizen of Palmyra, a prosperous farmer and businessman. </a:t>
            </a:r>
          </a:p>
          <a:p>
            <a:r>
              <a:rPr lang="en-US" dirty="0"/>
              <a:t>He was acting as scribe to Joseph while he translated. </a:t>
            </a:r>
          </a:p>
          <a:p>
            <a:r>
              <a:rPr lang="en-US" dirty="0"/>
              <a:t>He was 22 years older than Joseph. </a:t>
            </a:r>
          </a:p>
          <a:p>
            <a:r>
              <a:rPr lang="en-US" dirty="0"/>
              <a:t>He had given Joseph and Emma $50 (which was a substantial amount of money at that time) to help them move to Harmony, Pennsylvania (where Emma’s family lived), thus helping to support Joseph while he translated the plates. </a:t>
            </a:r>
          </a:p>
          <a:p>
            <a:r>
              <a:rPr lang="en-US" dirty="0"/>
              <a:t>In February 1828, Joseph encouraged Martin to take copies of characters from the plates to professors in New York.</a:t>
            </a:r>
          </a:p>
        </p:txBody>
      </p:sp>
      <p:pic>
        <p:nvPicPr>
          <p:cNvPr id="3" name="Picture 2">
            <a:extLst>
              <a:ext uri="{FF2B5EF4-FFF2-40B4-BE49-F238E27FC236}">
                <a16:creationId xmlns:a16="http://schemas.microsoft.com/office/drawing/2014/main" id="{B2AB4D1F-7402-4E3D-9082-72508CEF7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912" y="918484"/>
            <a:ext cx="2907792" cy="2176272"/>
          </a:xfrm>
          <a:prstGeom prst="rect">
            <a:avLst/>
          </a:prstGeom>
        </p:spPr>
      </p:pic>
      <p:pic>
        <p:nvPicPr>
          <p:cNvPr id="5" name="Picture 4">
            <a:extLst>
              <a:ext uri="{FF2B5EF4-FFF2-40B4-BE49-F238E27FC236}">
                <a16:creationId xmlns:a16="http://schemas.microsoft.com/office/drawing/2014/main" id="{5986AA93-E19E-4385-8812-27A63F120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104" y="749320"/>
            <a:ext cx="2514600" cy="2514600"/>
          </a:xfrm>
          <a:prstGeom prst="rect">
            <a:avLst/>
          </a:prstGeom>
        </p:spPr>
      </p:pic>
      <p:pic>
        <p:nvPicPr>
          <p:cNvPr id="10" name="Picture 9">
            <a:extLst>
              <a:ext uri="{FF2B5EF4-FFF2-40B4-BE49-F238E27FC236}">
                <a16:creationId xmlns:a16="http://schemas.microsoft.com/office/drawing/2014/main" id="{88AA6A25-A842-4539-ACA8-27324C8D8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100" y="3500384"/>
            <a:ext cx="2133600" cy="3121152"/>
          </a:xfrm>
          <a:prstGeom prst="rect">
            <a:avLst/>
          </a:prstGeom>
        </p:spPr>
      </p:pic>
      <p:grpSp>
        <p:nvGrpSpPr>
          <p:cNvPr id="12" name="Group 11">
            <a:extLst>
              <a:ext uri="{FF2B5EF4-FFF2-40B4-BE49-F238E27FC236}">
                <a16:creationId xmlns:a16="http://schemas.microsoft.com/office/drawing/2014/main" id="{DCB7698E-AFE8-4AB0-8682-50AB246E3C6A}"/>
              </a:ext>
            </a:extLst>
          </p:cNvPr>
          <p:cNvGrpSpPr/>
          <p:nvPr/>
        </p:nvGrpSpPr>
        <p:grpSpPr>
          <a:xfrm>
            <a:off x="283993" y="195488"/>
            <a:ext cx="1392407" cy="3068432"/>
            <a:chOff x="8894593" y="1122568"/>
            <a:chExt cx="2099627" cy="4721644"/>
          </a:xfrm>
        </p:grpSpPr>
        <p:sp>
          <p:nvSpPr>
            <p:cNvPr id="14" name="Oval 13">
              <a:extLst>
                <a:ext uri="{FF2B5EF4-FFF2-40B4-BE49-F238E27FC236}">
                  <a16:creationId xmlns:a16="http://schemas.microsoft.com/office/drawing/2014/main" id="{39FDFDC1-AB7F-4798-B8DE-32F3C5DC5AB9}"/>
                </a:ext>
              </a:extLst>
            </p:cNvPr>
            <p:cNvSpPr/>
            <p:nvPr/>
          </p:nvSpPr>
          <p:spPr>
            <a:xfrm rot="19338880">
              <a:off x="10573380" y="3634361"/>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D5D2DB-27D0-4CC1-86A9-92BE83D6F898}"/>
                </a:ext>
              </a:extLst>
            </p:cNvPr>
            <p:cNvSpPr/>
            <p:nvPr/>
          </p:nvSpPr>
          <p:spPr>
            <a:xfrm rot="1933618">
              <a:off x="8917422" y="3633504"/>
              <a:ext cx="375275" cy="5053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BC5ACB7-5F80-46FB-AB03-510B783444A2}"/>
                </a:ext>
              </a:extLst>
            </p:cNvPr>
            <p:cNvSpPr/>
            <p:nvPr/>
          </p:nvSpPr>
          <p:spPr>
            <a:xfrm rot="1611750" flipH="1">
              <a:off x="8894593" y="3467396"/>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33D911B9-0F41-45C2-B949-AEBCED120F06}"/>
                </a:ext>
              </a:extLst>
            </p:cNvPr>
            <p:cNvSpPr/>
            <p:nvPr/>
          </p:nvSpPr>
          <p:spPr>
            <a:xfrm rot="20302250">
              <a:off x="10427851" y="3453245"/>
              <a:ext cx="566369" cy="502686"/>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9B4784-2702-4BE2-8A71-572E42C83CEF}"/>
                </a:ext>
              </a:extLst>
            </p:cNvPr>
            <p:cNvSpPr/>
            <p:nvPr/>
          </p:nvSpPr>
          <p:spPr>
            <a:xfrm rot="19570491">
              <a:off x="9946213" y="4914785"/>
              <a:ext cx="406339"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816480-E64B-4E3E-82BA-1F22B1E69666}"/>
                </a:ext>
              </a:extLst>
            </p:cNvPr>
            <p:cNvSpPr/>
            <p:nvPr/>
          </p:nvSpPr>
          <p:spPr>
            <a:xfrm rot="2393332">
              <a:off x="9353435" y="5002863"/>
              <a:ext cx="389714" cy="84134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A441E4F-C34D-4DB5-B237-88406F73DAD5}"/>
                </a:ext>
              </a:extLst>
            </p:cNvPr>
            <p:cNvSpPr/>
            <p:nvPr/>
          </p:nvSpPr>
          <p:spPr>
            <a:xfrm>
              <a:off x="9798495" y="3961976"/>
              <a:ext cx="739442" cy="1433640"/>
            </a:xfrm>
            <a:prstGeom prst="trapezoid">
              <a:avLst>
                <a:gd name="adj" fmla="val 78"/>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365AD0BD-BCE9-45AF-93D6-85A1ED0B9F22}"/>
                </a:ext>
              </a:extLst>
            </p:cNvPr>
            <p:cNvSpPr/>
            <p:nvPr/>
          </p:nvSpPr>
          <p:spPr>
            <a:xfrm rot="263894">
              <a:off x="9317452" y="3900230"/>
              <a:ext cx="664330" cy="1521213"/>
            </a:xfrm>
            <a:prstGeom prst="trapezoid">
              <a:avLst>
                <a:gd name="adj"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D1E642E6-E38C-4BC8-B771-3AE32E1E62FE}"/>
                </a:ext>
              </a:extLst>
            </p:cNvPr>
            <p:cNvSpPr/>
            <p:nvPr/>
          </p:nvSpPr>
          <p:spPr>
            <a:xfrm rot="1375821">
              <a:off x="9126886" y="2392548"/>
              <a:ext cx="566369" cy="139960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54C2C82C-20AF-4F41-BDBB-0D17132A94EA}"/>
                </a:ext>
              </a:extLst>
            </p:cNvPr>
            <p:cNvSpPr/>
            <p:nvPr/>
          </p:nvSpPr>
          <p:spPr>
            <a:xfrm rot="20337671">
              <a:off x="10173224" y="2393022"/>
              <a:ext cx="566369" cy="1384794"/>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FB906A58-BB2E-4653-B851-95834B77AFFC}"/>
                </a:ext>
              </a:extLst>
            </p:cNvPr>
            <p:cNvSpPr/>
            <p:nvPr/>
          </p:nvSpPr>
          <p:spPr>
            <a:xfrm>
              <a:off x="9299282" y="2538817"/>
              <a:ext cx="1258598" cy="154080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4F9ACF7A-1D2D-4E6C-B753-748FC8546E94}"/>
                </a:ext>
              </a:extLst>
            </p:cNvPr>
            <p:cNvCxnSpPr>
              <a:endCxn id="24" idx="2"/>
            </p:cNvCxnSpPr>
            <p:nvPr/>
          </p:nvCxnSpPr>
          <p:spPr>
            <a:xfrm flipH="1">
              <a:off x="9928581" y="2880245"/>
              <a:ext cx="37763" cy="1199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rapezoid 25">
              <a:extLst>
                <a:ext uri="{FF2B5EF4-FFF2-40B4-BE49-F238E27FC236}">
                  <a16:creationId xmlns:a16="http://schemas.microsoft.com/office/drawing/2014/main" id="{F56B3F46-3BA6-4575-A415-8393E1275429}"/>
                </a:ext>
              </a:extLst>
            </p:cNvPr>
            <p:cNvSpPr/>
            <p:nvPr/>
          </p:nvSpPr>
          <p:spPr>
            <a:xfrm>
              <a:off x="9296813" y="3891340"/>
              <a:ext cx="1317694" cy="20960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a:extLst>
                <a:ext uri="{FF2B5EF4-FFF2-40B4-BE49-F238E27FC236}">
                  <a16:creationId xmlns:a16="http://schemas.microsoft.com/office/drawing/2014/main" id="{7CBE4763-558B-4DD6-A6DD-335C116E0ACC}"/>
                </a:ext>
              </a:extLst>
            </p:cNvPr>
            <p:cNvSpPr/>
            <p:nvPr/>
          </p:nvSpPr>
          <p:spPr>
            <a:xfrm>
              <a:off x="9876151" y="3892926"/>
              <a:ext cx="188791" cy="25353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6FE8EDF8-EDFE-406F-9732-ED07A1F15415}"/>
                </a:ext>
              </a:extLst>
            </p:cNvPr>
            <p:cNvSpPr/>
            <p:nvPr/>
          </p:nvSpPr>
          <p:spPr>
            <a:xfrm rot="15873315">
              <a:off x="9734887" y="3919557"/>
              <a:ext cx="329002" cy="90624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18">
              <a:extLst>
                <a:ext uri="{FF2B5EF4-FFF2-40B4-BE49-F238E27FC236}">
                  <a16:creationId xmlns:a16="http://schemas.microsoft.com/office/drawing/2014/main" id="{2177DD9E-7219-4A68-83A2-372538596AF2}"/>
                </a:ext>
              </a:extLst>
            </p:cNvPr>
            <p:cNvSpPr/>
            <p:nvPr/>
          </p:nvSpPr>
          <p:spPr>
            <a:xfrm rot="5400000">
              <a:off x="9906292" y="1448612"/>
              <a:ext cx="623105" cy="54863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30E0C46-4E77-4A17-82EA-052B6753D6D9}"/>
                </a:ext>
              </a:extLst>
            </p:cNvPr>
            <p:cNvSpPr/>
            <p:nvPr/>
          </p:nvSpPr>
          <p:spPr>
            <a:xfrm rot="9644309">
              <a:off x="9198020" y="1207940"/>
              <a:ext cx="1007044" cy="782708"/>
            </a:xfrm>
            <a:custGeom>
              <a:avLst/>
              <a:gdLst>
                <a:gd name="connsiteX0" fmla="*/ 299653 w 1007044"/>
                <a:gd name="connsiteY0" fmla="*/ 755605 h 782708"/>
                <a:gd name="connsiteX1" fmla="*/ 169205 w 1007044"/>
                <a:gd name="connsiteY1" fmla="*/ 639763 h 782708"/>
                <a:gd name="connsiteX2" fmla="*/ 0 w 1007044"/>
                <a:gd name="connsiteY2" fmla="*/ 362652 h 782708"/>
                <a:gd name="connsiteX3" fmla="*/ 254693 w 1007044"/>
                <a:gd name="connsiteY3" fmla="*/ 207136 h 782708"/>
                <a:gd name="connsiteX4" fmla="*/ 366052 w 1007044"/>
                <a:gd name="connsiteY4" fmla="*/ 166617 h 782708"/>
                <a:gd name="connsiteX5" fmla="*/ 407133 w 1007044"/>
                <a:gd name="connsiteY5" fmla="*/ 164524 h 782708"/>
                <a:gd name="connsiteX6" fmla="*/ 430788 w 1007044"/>
                <a:gd name="connsiteY6" fmla="*/ 120943 h 782708"/>
                <a:gd name="connsiteX7" fmla="*/ 658255 w 1007044"/>
                <a:gd name="connsiteY7" fmla="*/ 0 h 782708"/>
                <a:gd name="connsiteX8" fmla="*/ 1007044 w 1007044"/>
                <a:gd name="connsiteY8" fmla="*/ 0 h 782708"/>
                <a:gd name="connsiteX9" fmla="*/ 1007044 w 1007044"/>
                <a:gd name="connsiteY9" fmla="*/ 274316 h 782708"/>
                <a:gd name="connsiteX10" fmla="*/ 839504 w 1007044"/>
                <a:gd name="connsiteY10" fmla="*/ 527075 h 782708"/>
                <a:gd name="connsiteX11" fmla="*/ 806044 w 1007044"/>
                <a:gd name="connsiteY11" fmla="*/ 537462 h 782708"/>
                <a:gd name="connsiteX12" fmla="*/ 834108 w 1007044"/>
                <a:gd name="connsiteY12" fmla="*/ 583423 h 782708"/>
                <a:gd name="connsiteX13" fmla="*/ 579415 w 1007044"/>
                <a:gd name="connsiteY13" fmla="*/ 738940 h 782708"/>
                <a:gd name="connsiteX14" fmla="*/ 299653 w 1007044"/>
                <a:gd name="connsiteY14" fmla="*/ 755605 h 7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044" h="782708">
                  <a:moveTo>
                    <a:pt x="299653" y="755605"/>
                  </a:moveTo>
                  <a:cubicBezTo>
                    <a:pt x="247370" y="731724"/>
                    <a:pt x="201413" y="692512"/>
                    <a:pt x="169205" y="639763"/>
                  </a:cubicBezTo>
                  <a:lnTo>
                    <a:pt x="0" y="362652"/>
                  </a:lnTo>
                  <a:lnTo>
                    <a:pt x="254693" y="207136"/>
                  </a:lnTo>
                  <a:cubicBezTo>
                    <a:pt x="289858" y="185663"/>
                    <a:pt x="327711" y="172334"/>
                    <a:pt x="366052" y="166617"/>
                  </a:cubicBezTo>
                  <a:lnTo>
                    <a:pt x="407133" y="164524"/>
                  </a:lnTo>
                  <a:lnTo>
                    <a:pt x="430788" y="120943"/>
                  </a:lnTo>
                  <a:cubicBezTo>
                    <a:pt x="480084" y="47975"/>
                    <a:pt x="563567" y="0"/>
                    <a:pt x="658255" y="0"/>
                  </a:cubicBezTo>
                  <a:lnTo>
                    <a:pt x="1007044" y="0"/>
                  </a:lnTo>
                  <a:lnTo>
                    <a:pt x="1007044" y="274316"/>
                  </a:lnTo>
                  <a:cubicBezTo>
                    <a:pt x="1007044" y="387942"/>
                    <a:pt x="937961" y="485432"/>
                    <a:pt x="839504" y="527075"/>
                  </a:cubicBezTo>
                  <a:lnTo>
                    <a:pt x="806044" y="537462"/>
                  </a:lnTo>
                  <a:lnTo>
                    <a:pt x="834108" y="583423"/>
                  </a:lnTo>
                  <a:lnTo>
                    <a:pt x="579415" y="738940"/>
                  </a:lnTo>
                  <a:cubicBezTo>
                    <a:pt x="491500" y="792621"/>
                    <a:pt x="386791" y="795406"/>
                    <a:pt x="299653" y="755605"/>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rapezoid 30">
              <a:extLst>
                <a:ext uri="{FF2B5EF4-FFF2-40B4-BE49-F238E27FC236}">
                  <a16:creationId xmlns:a16="http://schemas.microsoft.com/office/drawing/2014/main" id="{640DB342-DD91-4FD9-9824-63C462211AA7}"/>
                </a:ext>
              </a:extLst>
            </p:cNvPr>
            <p:cNvSpPr/>
            <p:nvPr/>
          </p:nvSpPr>
          <p:spPr>
            <a:xfrm rot="10800000">
              <a:off x="9660345" y="2527105"/>
              <a:ext cx="566369" cy="502686"/>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F1A300B-39F3-41D4-8B50-46C406221B13}"/>
                </a:ext>
              </a:extLst>
            </p:cNvPr>
            <p:cNvSpPr/>
            <p:nvPr/>
          </p:nvSpPr>
          <p:spPr>
            <a:xfrm>
              <a:off x="9432965" y="1168328"/>
              <a:ext cx="988766" cy="15066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23">
              <a:extLst>
                <a:ext uri="{FF2B5EF4-FFF2-40B4-BE49-F238E27FC236}">
                  <a16:creationId xmlns:a16="http://schemas.microsoft.com/office/drawing/2014/main" id="{1E33579D-185C-40F8-A592-F17CCCDB6E53}"/>
                </a:ext>
              </a:extLst>
            </p:cNvPr>
            <p:cNvSpPr/>
            <p:nvPr/>
          </p:nvSpPr>
          <p:spPr>
            <a:xfrm rot="3330256">
              <a:off x="9723778" y="1162430"/>
              <a:ext cx="560908" cy="48118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75">
              <a:extLst>
                <a:ext uri="{FF2B5EF4-FFF2-40B4-BE49-F238E27FC236}">
                  <a16:creationId xmlns:a16="http://schemas.microsoft.com/office/drawing/2014/main" id="{D86007B2-D1BB-4528-BBE0-5F974576E487}"/>
                </a:ext>
              </a:extLst>
            </p:cNvPr>
            <p:cNvGrpSpPr/>
            <p:nvPr/>
          </p:nvGrpSpPr>
          <p:grpSpPr>
            <a:xfrm>
              <a:off x="9743334" y="2646229"/>
              <a:ext cx="400391" cy="617427"/>
              <a:chOff x="5791200" y="2209800"/>
              <a:chExt cx="703093" cy="1084214"/>
            </a:xfrm>
          </p:grpSpPr>
          <p:sp>
            <p:nvSpPr>
              <p:cNvPr id="35" name="Isosceles Triangle 34">
                <a:extLst>
                  <a:ext uri="{FF2B5EF4-FFF2-40B4-BE49-F238E27FC236}">
                    <a16:creationId xmlns:a16="http://schemas.microsoft.com/office/drawing/2014/main" id="{D46CAA07-D917-43D8-8AA2-06E2DB02B2C1}"/>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CF649889-DECA-4B45-834B-263F21F55CA3}"/>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AD7D6731-A876-4354-AFA5-E70C4DC1EF0B}"/>
                  </a:ext>
                </a:extLst>
              </p:cNvPr>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FCE601D3-A3E3-4253-8645-AA6F3C151E68}"/>
                  </a:ext>
                </a:extLst>
              </p:cNvPr>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326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65A9F8-BF20-45AC-A3D1-76A9C5FEB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5937"/>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034730" y="3551161"/>
            <a:ext cx="4191000" cy="3139321"/>
          </a:xfrm>
          <a:prstGeom prst="rect">
            <a:avLst/>
          </a:prstGeom>
          <a:noFill/>
        </p:spPr>
        <p:txBody>
          <a:bodyPr wrap="square" rtlCol="0">
            <a:spAutoFit/>
          </a:bodyPr>
          <a:lstStyle/>
          <a:p>
            <a:r>
              <a:rPr lang="en-US" dirty="0"/>
              <a:t>She became increasingly concerned about Martin’s interest and financial involvement in the translation of the plates. </a:t>
            </a:r>
          </a:p>
          <a:p>
            <a:endParaRPr lang="en-US" dirty="0"/>
          </a:p>
          <a:p>
            <a:r>
              <a:rPr lang="en-US" dirty="0"/>
              <a:t>She and others began to press Martin for evidence of the plates’ existence. </a:t>
            </a:r>
          </a:p>
          <a:p>
            <a:endParaRPr lang="en-US" dirty="0"/>
          </a:p>
          <a:p>
            <a:r>
              <a:rPr lang="en-US" dirty="0"/>
              <a:t>To appease their concerns, in mid-June Martin requested that Joseph allow him to take the 116 pages of manuscript they had completed to show as evidence.</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Lucy Harris</a:t>
            </a:r>
          </a:p>
        </p:txBody>
      </p:sp>
      <p:sp>
        <p:nvSpPr>
          <p:cNvPr id="10" name="Rectangle 9"/>
          <p:cNvSpPr/>
          <p:nvPr/>
        </p:nvSpPr>
        <p:spPr>
          <a:xfrm>
            <a:off x="800100" y="1247430"/>
            <a:ext cx="4572000" cy="4247317"/>
          </a:xfrm>
          <a:prstGeom prst="rect">
            <a:avLst/>
          </a:prstGeom>
        </p:spPr>
        <p:txBody>
          <a:bodyPr>
            <a:spAutoFit/>
          </a:bodyPr>
          <a:lstStyle/>
          <a:p>
            <a:r>
              <a:rPr lang="en-US" dirty="0"/>
              <a:t>She was born on May 1, 1792, at Swift’s Landing (later Palmyra), Ontario Co., New York.</a:t>
            </a:r>
          </a:p>
          <a:p>
            <a:endParaRPr lang="en-US" dirty="0"/>
          </a:p>
          <a:p>
            <a:r>
              <a:rPr lang="en-US" dirty="0"/>
              <a:t>She is the daughter of Rufus Harris and Lucy Hill, who were affiliated with the Religious Society of Friends (Quakers). </a:t>
            </a:r>
          </a:p>
          <a:p>
            <a:endParaRPr lang="en-US" dirty="0"/>
          </a:p>
          <a:p>
            <a:r>
              <a:rPr lang="en-US" dirty="0"/>
              <a:t>Lucy married her first cousin Martin Harris on March 27, 1808, in Palmyra, New York. </a:t>
            </a:r>
          </a:p>
          <a:p>
            <a:endParaRPr lang="en-US" dirty="0"/>
          </a:p>
          <a:p>
            <a:r>
              <a:rPr lang="en-US" dirty="0"/>
              <a:t>She had become partially deaf by the year 1827. </a:t>
            </a:r>
          </a:p>
          <a:p>
            <a:endParaRPr lang="en-US" dirty="0"/>
          </a:p>
          <a:p>
            <a:r>
              <a:rPr lang="en-US" dirty="0"/>
              <a:t>She separated from her husband in June 1830 and died in Palmyra in 1836.</a:t>
            </a:r>
          </a:p>
        </p:txBody>
      </p:sp>
      <p:pic>
        <p:nvPicPr>
          <p:cNvPr id="3" name="Picture 2">
            <a:extLst>
              <a:ext uri="{FF2B5EF4-FFF2-40B4-BE49-F238E27FC236}">
                <a16:creationId xmlns:a16="http://schemas.microsoft.com/office/drawing/2014/main" id="{3A2AF3D3-6763-4FEF-A21E-E27D869F8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655" y="914401"/>
            <a:ext cx="3273552" cy="2456688"/>
          </a:xfrm>
          <a:prstGeom prst="rect">
            <a:avLst/>
          </a:prstGeom>
        </p:spPr>
      </p:pic>
      <p:grpSp>
        <p:nvGrpSpPr>
          <p:cNvPr id="2" name="Group 1">
            <a:extLst>
              <a:ext uri="{FF2B5EF4-FFF2-40B4-BE49-F238E27FC236}">
                <a16:creationId xmlns:a16="http://schemas.microsoft.com/office/drawing/2014/main" id="{DA9B9567-39F9-AFA5-9BA1-C41B5593E527}"/>
              </a:ext>
            </a:extLst>
          </p:cNvPr>
          <p:cNvGrpSpPr/>
          <p:nvPr/>
        </p:nvGrpSpPr>
        <p:grpSpPr>
          <a:xfrm>
            <a:off x="5405834" y="1329928"/>
            <a:ext cx="1314321" cy="3325199"/>
            <a:chOff x="8649257" y="1274510"/>
            <a:chExt cx="2039712" cy="5160418"/>
          </a:xfrm>
        </p:grpSpPr>
        <p:sp>
          <p:nvSpPr>
            <p:cNvPr id="4" name="Teardrop 3">
              <a:extLst>
                <a:ext uri="{FF2B5EF4-FFF2-40B4-BE49-F238E27FC236}">
                  <a16:creationId xmlns:a16="http://schemas.microsoft.com/office/drawing/2014/main" id="{85BF4CE3-9D98-297F-27B9-F3C703D570DA}"/>
                </a:ext>
              </a:extLst>
            </p:cNvPr>
            <p:cNvSpPr/>
            <p:nvPr/>
          </p:nvSpPr>
          <p:spPr>
            <a:xfrm rot="8137994">
              <a:off x="8684683" y="1274510"/>
              <a:ext cx="1910024" cy="1917442"/>
            </a:xfrm>
            <a:prstGeom prst="teardrop">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40C47B5-8DFF-CDAE-422E-4BAFAEABCC4C}"/>
                </a:ext>
              </a:extLst>
            </p:cNvPr>
            <p:cNvSpPr/>
            <p:nvPr/>
          </p:nvSpPr>
          <p:spPr>
            <a:xfrm rot="18807541">
              <a:off x="9733002" y="5832490"/>
              <a:ext cx="367212" cy="71818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C544A0-3BDC-A05C-13D3-79550B2E4853}"/>
                </a:ext>
              </a:extLst>
            </p:cNvPr>
            <p:cNvSpPr/>
            <p:nvPr/>
          </p:nvSpPr>
          <p:spPr>
            <a:xfrm rot="2782363">
              <a:off x="9246348" y="5915970"/>
              <a:ext cx="444169" cy="593748"/>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F74CF64-3BF5-87DD-BDFF-78A17C3C017F}"/>
                </a:ext>
              </a:extLst>
            </p:cNvPr>
            <p:cNvSpPr/>
            <p:nvPr/>
          </p:nvSpPr>
          <p:spPr>
            <a:xfrm rot="20057496">
              <a:off x="10303962" y="4479876"/>
              <a:ext cx="385007" cy="6991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647CDB-3056-0008-5129-6A21EB839697}"/>
                </a:ext>
              </a:extLst>
            </p:cNvPr>
            <p:cNvSpPr/>
            <p:nvPr/>
          </p:nvSpPr>
          <p:spPr>
            <a:xfrm rot="1414542">
              <a:off x="8649257" y="4556203"/>
              <a:ext cx="332701" cy="69918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2E3BBD7-7B4D-BA85-5898-EA442D26FBAB}"/>
                </a:ext>
              </a:extLst>
            </p:cNvPr>
            <p:cNvSpPr/>
            <p:nvPr/>
          </p:nvSpPr>
          <p:spPr>
            <a:xfrm rot="20029742">
              <a:off x="9770895" y="3141136"/>
              <a:ext cx="653098" cy="184483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6E26F17-CE8A-BC2D-455E-C7BF743DD1FD}"/>
                </a:ext>
              </a:extLst>
            </p:cNvPr>
            <p:cNvSpPr/>
            <p:nvPr/>
          </p:nvSpPr>
          <p:spPr>
            <a:xfrm rot="1403006">
              <a:off x="8830548" y="3284224"/>
              <a:ext cx="668488" cy="1734439"/>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AA70F081-D915-5113-E6B7-BB134A2C9869}"/>
                </a:ext>
              </a:extLst>
            </p:cNvPr>
            <p:cNvSpPr/>
            <p:nvPr/>
          </p:nvSpPr>
          <p:spPr>
            <a:xfrm>
              <a:off x="9068124" y="3344313"/>
              <a:ext cx="1223633" cy="291346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a:extLst>
                <a:ext uri="{FF2B5EF4-FFF2-40B4-BE49-F238E27FC236}">
                  <a16:creationId xmlns:a16="http://schemas.microsoft.com/office/drawing/2014/main" id="{812F1990-F409-BC30-8F14-0F1F0A7C39EE}"/>
                </a:ext>
              </a:extLst>
            </p:cNvPr>
            <p:cNvSpPr/>
            <p:nvPr/>
          </p:nvSpPr>
          <p:spPr>
            <a:xfrm rot="19522476">
              <a:off x="9158623" y="3235167"/>
              <a:ext cx="508054" cy="798175"/>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16">
              <a:extLst>
                <a:ext uri="{FF2B5EF4-FFF2-40B4-BE49-F238E27FC236}">
                  <a16:creationId xmlns:a16="http://schemas.microsoft.com/office/drawing/2014/main" id="{9A1EBCCE-BB32-07DB-9521-FB6D1A382F4D}"/>
                </a:ext>
              </a:extLst>
            </p:cNvPr>
            <p:cNvSpPr/>
            <p:nvPr/>
          </p:nvSpPr>
          <p:spPr>
            <a:xfrm rot="2077524" flipH="1">
              <a:off x="9622573" y="3243597"/>
              <a:ext cx="479683" cy="845383"/>
            </a:xfrm>
            <a:prstGeom prst="chor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91FFD8C-54D9-79A5-20F4-44D186FC97D4}"/>
                </a:ext>
              </a:extLst>
            </p:cNvPr>
            <p:cNvSpPr/>
            <p:nvPr/>
          </p:nvSpPr>
          <p:spPr>
            <a:xfrm rot="13582152">
              <a:off x="8984464" y="2709373"/>
              <a:ext cx="1220152" cy="1117673"/>
            </a:xfrm>
            <a:custGeom>
              <a:avLst/>
              <a:gdLst>
                <a:gd name="connsiteX0" fmla="*/ 630408 w 1434432"/>
                <a:gd name="connsiteY0" fmla="*/ 1418359 h 1418359"/>
                <a:gd name="connsiteX1" fmla="*/ 0 w 1434432"/>
                <a:gd name="connsiteY1" fmla="*/ 772525 h 1418359"/>
                <a:gd name="connsiteX2" fmla="*/ 277941 w 1434432"/>
                <a:gd name="connsiteY2" fmla="*/ 236989 h 1418359"/>
                <a:gd name="connsiteX3" fmla="*/ 303641 w 1434432"/>
                <a:gd name="connsiteY3" fmla="*/ 222699 h 1418359"/>
                <a:gd name="connsiteX4" fmla="*/ 334958 w 1434432"/>
                <a:gd name="connsiteY4" fmla="*/ 185908 h 1418359"/>
                <a:gd name="connsiteX5" fmla="*/ 773511 w 1434432"/>
                <a:gd name="connsiteY5" fmla="*/ 1002 h 1418359"/>
                <a:gd name="connsiteX6" fmla="*/ 1434432 w 1434432"/>
                <a:gd name="connsiteY6" fmla="*/ 519681 h 1418359"/>
                <a:gd name="connsiteX7" fmla="*/ 781523 w 1434432"/>
                <a:gd name="connsiteY7" fmla="*/ 154536 h 1418359"/>
                <a:gd name="connsiteX8" fmla="*/ 482538 w 1434432"/>
                <a:gd name="connsiteY8" fmla="*/ 233608 h 1418359"/>
                <a:gd name="connsiteX9" fmla="*/ 412261 w 1434432"/>
                <a:gd name="connsiteY9" fmla="*/ 275909 h 1418359"/>
                <a:gd name="connsiteX10" fmla="*/ 383989 w 1434432"/>
                <a:gd name="connsiteY10" fmla="*/ 303464 h 1418359"/>
                <a:gd name="connsiteX11" fmla="*/ 207152 w 1434432"/>
                <a:gd name="connsiteY11" fmla="*/ 772525 h 1418359"/>
                <a:gd name="connsiteX12" fmla="*/ 630408 w 1434432"/>
                <a:gd name="connsiteY12" fmla="*/ 1418359 h 141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4432" h="1418359">
                  <a:moveTo>
                    <a:pt x="630408" y="1418359"/>
                  </a:moveTo>
                  <a:cubicBezTo>
                    <a:pt x="282243" y="1418359"/>
                    <a:pt x="0" y="1129209"/>
                    <a:pt x="0" y="772525"/>
                  </a:cubicBezTo>
                  <a:cubicBezTo>
                    <a:pt x="0" y="549598"/>
                    <a:pt x="110251" y="353050"/>
                    <a:pt x="277941" y="236989"/>
                  </a:cubicBezTo>
                  <a:lnTo>
                    <a:pt x="303641" y="222699"/>
                  </a:lnTo>
                  <a:lnTo>
                    <a:pt x="334958" y="185908"/>
                  </a:lnTo>
                  <a:cubicBezTo>
                    <a:pt x="444141" y="80106"/>
                    <a:pt x="598952" y="10111"/>
                    <a:pt x="773511" y="1002"/>
                  </a:cubicBezTo>
                  <a:cubicBezTo>
                    <a:pt x="1122628" y="-17218"/>
                    <a:pt x="1418532" y="215003"/>
                    <a:pt x="1434432" y="519681"/>
                  </a:cubicBezTo>
                  <a:cubicBezTo>
                    <a:pt x="1331606" y="286697"/>
                    <a:pt x="1068514" y="139559"/>
                    <a:pt x="781523" y="154536"/>
                  </a:cubicBezTo>
                  <a:cubicBezTo>
                    <a:pt x="673901" y="160152"/>
                    <a:pt x="571996" y="188092"/>
                    <a:pt x="482538" y="233608"/>
                  </a:cubicBezTo>
                  <a:lnTo>
                    <a:pt x="412261" y="275909"/>
                  </a:lnTo>
                  <a:lnTo>
                    <a:pt x="383989" y="303464"/>
                  </a:lnTo>
                  <a:cubicBezTo>
                    <a:pt x="272488" y="429327"/>
                    <a:pt x="207152" y="595431"/>
                    <a:pt x="207152" y="772525"/>
                  </a:cubicBezTo>
                  <a:cubicBezTo>
                    <a:pt x="207152" y="1055875"/>
                    <a:pt x="374411" y="1311091"/>
                    <a:pt x="630408" y="1418359"/>
                  </a:cubicBezTo>
                  <a:close/>
                </a:path>
              </a:pathLst>
            </a:cu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8">
              <a:extLst>
                <a:ext uri="{FF2B5EF4-FFF2-40B4-BE49-F238E27FC236}">
                  <a16:creationId xmlns:a16="http://schemas.microsoft.com/office/drawing/2014/main" id="{B80FBEA4-D115-B2BB-67B9-BA62F2100762}"/>
                </a:ext>
              </a:extLst>
            </p:cNvPr>
            <p:cNvGrpSpPr/>
            <p:nvPr/>
          </p:nvGrpSpPr>
          <p:grpSpPr>
            <a:xfrm>
              <a:off x="9468458" y="3711089"/>
              <a:ext cx="360414" cy="843643"/>
              <a:chOff x="5858129" y="2915898"/>
              <a:chExt cx="352349" cy="1421877"/>
            </a:xfrm>
          </p:grpSpPr>
          <p:sp>
            <p:nvSpPr>
              <p:cNvPr id="27" name="Diagonal Stripe 26">
                <a:extLst>
                  <a:ext uri="{FF2B5EF4-FFF2-40B4-BE49-F238E27FC236}">
                    <a16:creationId xmlns:a16="http://schemas.microsoft.com/office/drawing/2014/main" id="{23692853-C4B4-ED4E-6B6F-DBA853D42666}"/>
                  </a:ext>
                </a:extLst>
              </p:cNvPr>
              <p:cNvSpPr/>
              <p:nvPr/>
            </p:nvSpPr>
            <p:spPr>
              <a:xfrm flipH="1">
                <a:off x="6034304" y="3264660"/>
                <a:ext cx="156600" cy="1073115"/>
              </a:xfrm>
              <a:prstGeom prst="diagStrip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iagonal Stripe 27">
                <a:extLst>
                  <a:ext uri="{FF2B5EF4-FFF2-40B4-BE49-F238E27FC236}">
                    <a16:creationId xmlns:a16="http://schemas.microsoft.com/office/drawing/2014/main" id="{DBE269F1-6E80-F8A5-D47B-4055C887CF60}"/>
                  </a:ext>
                </a:extLst>
              </p:cNvPr>
              <p:cNvSpPr/>
              <p:nvPr/>
            </p:nvSpPr>
            <p:spPr>
              <a:xfrm>
                <a:off x="5877704" y="3264660"/>
                <a:ext cx="156600" cy="1073115"/>
              </a:xfrm>
              <a:prstGeom prst="diagStrip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lowchart: Collate 28">
                <a:extLst>
                  <a:ext uri="{FF2B5EF4-FFF2-40B4-BE49-F238E27FC236}">
                    <a16:creationId xmlns:a16="http://schemas.microsoft.com/office/drawing/2014/main" id="{F55312B1-286B-0E95-CA19-83C96E9F533C}"/>
                  </a:ext>
                </a:extLst>
              </p:cNvPr>
              <p:cNvSpPr/>
              <p:nvPr/>
            </p:nvSpPr>
            <p:spPr>
              <a:xfrm rot="5400000">
                <a:off x="5739197" y="3034830"/>
                <a:ext cx="590213" cy="352349"/>
              </a:xfrm>
              <a:prstGeom prst="flowChartCollat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137">
                <a:extLst>
                  <a:ext uri="{FF2B5EF4-FFF2-40B4-BE49-F238E27FC236}">
                    <a16:creationId xmlns:a16="http://schemas.microsoft.com/office/drawing/2014/main" id="{3610A7CB-DA6F-EB8F-0C26-C83CBBF36348}"/>
                  </a:ext>
                </a:extLst>
              </p:cNvPr>
              <p:cNvSpPr/>
              <p:nvPr/>
            </p:nvSpPr>
            <p:spPr>
              <a:xfrm>
                <a:off x="5956004" y="3050037"/>
                <a:ext cx="156600" cy="321934"/>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82">
              <a:extLst>
                <a:ext uri="{FF2B5EF4-FFF2-40B4-BE49-F238E27FC236}">
                  <a16:creationId xmlns:a16="http://schemas.microsoft.com/office/drawing/2014/main" id="{1FF9C101-3631-7706-FBEA-C2802FC3608A}"/>
                </a:ext>
              </a:extLst>
            </p:cNvPr>
            <p:cNvSpPr/>
            <p:nvPr/>
          </p:nvSpPr>
          <p:spPr>
            <a:xfrm>
              <a:off x="8955430" y="1992104"/>
              <a:ext cx="1277753" cy="1789844"/>
            </a:xfrm>
            <a:custGeom>
              <a:avLst/>
              <a:gdLst>
                <a:gd name="connsiteX0" fmla="*/ 0 w 1258951"/>
                <a:gd name="connsiteY0" fmla="*/ 894922 h 1789844"/>
                <a:gd name="connsiteX1" fmla="*/ 629476 w 1258951"/>
                <a:gd name="connsiteY1" fmla="*/ 0 h 1789844"/>
                <a:gd name="connsiteX2" fmla="*/ 1258952 w 1258951"/>
                <a:gd name="connsiteY2" fmla="*/ 894922 h 1789844"/>
                <a:gd name="connsiteX3" fmla="*/ 629476 w 1258951"/>
                <a:gd name="connsiteY3" fmla="*/ 1789844 h 1789844"/>
                <a:gd name="connsiteX4" fmla="*/ 0 w 1258951"/>
                <a:gd name="connsiteY4" fmla="*/ 894922 h 1789844"/>
                <a:gd name="connsiteX0" fmla="*/ 18801 w 1277753"/>
                <a:gd name="connsiteY0" fmla="*/ 894922 h 1789844"/>
                <a:gd name="connsiteX1" fmla="*/ 648277 w 1277753"/>
                <a:gd name="connsiteY1" fmla="*/ 0 h 1789844"/>
                <a:gd name="connsiteX2" fmla="*/ 1277753 w 1277753"/>
                <a:gd name="connsiteY2" fmla="*/ 894922 h 1789844"/>
                <a:gd name="connsiteX3" fmla="*/ 648277 w 1277753"/>
                <a:gd name="connsiteY3" fmla="*/ 1789844 h 1789844"/>
                <a:gd name="connsiteX4" fmla="*/ 18801 w 1277753"/>
                <a:gd name="connsiteY4" fmla="*/ 894922 h 1789844"/>
                <a:gd name="connsiteX0" fmla="*/ 18801 w 1277753"/>
                <a:gd name="connsiteY0" fmla="*/ 894922 h 1789844"/>
                <a:gd name="connsiteX1" fmla="*/ 648277 w 1277753"/>
                <a:gd name="connsiteY1" fmla="*/ 0 h 1789844"/>
                <a:gd name="connsiteX2" fmla="*/ 1277753 w 1277753"/>
                <a:gd name="connsiteY2" fmla="*/ 894922 h 1789844"/>
                <a:gd name="connsiteX3" fmla="*/ 648277 w 1277753"/>
                <a:gd name="connsiteY3" fmla="*/ 1789844 h 1789844"/>
                <a:gd name="connsiteX4" fmla="*/ 18801 w 1277753"/>
                <a:gd name="connsiteY4" fmla="*/ 894922 h 1789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753" h="1789844">
                  <a:moveTo>
                    <a:pt x="18801" y="894922"/>
                  </a:moveTo>
                  <a:cubicBezTo>
                    <a:pt x="-90927" y="428102"/>
                    <a:pt x="300627" y="0"/>
                    <a:pt x="648277" y="0"/>
                  </a:cubicBezTo>
                  <a:cubicBezTo>
                    <a:pt x="995927" y="0"/>
                    <a:pt x="1277753" y="400670"/>
                    <a:pt x="1277753" y="894922"/>
                  </a:cubicBezTo>
                  <a:cubicBezTo>
                    <a:pt x="1158881" y="1325166"/>
                    <a:pt x="995927" y="1789844"/>
                    <a:pt x="648277" y="1789844"/>
                  </a:cubicBezTo>
                  <a:cubicBezTo>
                    <a:pt x="300627" y="1789844"/>
                    <a:pt x="128529" y="1361742"/>
                    <a:pt x="18801" y="894922"/>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CDA300E-BAE0-4583-36B7-ED2636C76A58}"/>
                </a:ext>
              </a:extLst>
            </p:cNvPr>
            <p:cNvGrpSpPr/>
            <p:nvPr/>
          </p:nvGrpSpPr>
          <p:grpSpPr>
            <a:xfrm>
              <a:off x="9096241" y="4832692"/>
              <a:ext cx="1195517" cy="1182068"/>
              <a:chOff x="3482505" y="3392601"/>
              <a:chExt cx="1597574" cy="1531662"/>
            </a:xfrm>
          </p:grpSpPr>
          <p:sp>
            <p:nvSpPr>
              <p:cNvPr id="25" name="Freeform: Shape 24">
                <a:extLst>
                  <a:ext uri="{FF2B5EF4-FFF2-40B4-BE49-F238E27FC236}">
                    <a16:creationId xmlns:a16="http://schemas.microsoft.com/office/drawing/2014/main" id="{2B5614F4-686A-BAC0-178C-4A948C6EB5F4}"/>
                  </a:ext>
                </a:extLst>
              </p:cNvPr>
              <p:cNvSpPr/>
              <p:nvPr/>
            </p:nvSpPr>
            <p:spPr>
              <a:xfrm rot="5400000">
                <a:off x="3930303" y="3821462"/>
                <a:ext cx="701977" cy="1503626"/>
              </a:xfrm>
              <a:custGeom>
                <a:avLst/>
                <a:gdLst>
                  <a:gd name="connsiteX0" fmla="*/ 0 w 814644"/>
                  <a:gd name="connsiteY0" fmla="*/ 1084423 h 2523664"/>
                  <a:gd name="connsiteX1" fmla="*/ 0 w 814644"/>
                  <a:gd name="connsiteY1" fmla="*/ 459664 h 2523664"/>
                  <a:gd name="connsiteX2" fmla="*/ 17284 w 814644"/>
                  <a:gd name="connsiteY2" fmla="*/ 459664 h 2523664"/>
                  <a:gd name="connsiteX3" fmla="*/ 17284 w 814644"/>
                  <a:gd name="connsiteY3" fmla="*/ 0 h 2523664"/>
                  <a:gd name="connsiteX4" fmla="*/ 502265 w 814644"/>
                  <a:gd name="connsiteY4" fmla="*/ 0 h 2523664"/>
                  <a:gd name="connsiteX5" fmla="*/ 814644 w 814644"/>
                  <a:gd name="connsiteY5" fmla="*/ 312380 h 2523664"/>
                  <a:gd name="connsiteX6" fmla="*/ 576171 w 814644"/>
                  <a:gd name="connsiteY6" fmla="*/ 550854 h 2523664"/>
                  <a:gd name="connsiteX7" fmla="*/ 797360 w 814644"/>
                  <a:gd name="connsiteY7" fmla="*/ 772044 h 2523664"/>
                  <a:gd name="connsiteX8" fmla="*/ 568628 w 814644"/>
                  <a:gd name="connsiteY8" fmla="*/ 1000777 h 2523664"/>
                  <a:gd name="connsiteX9" fmla="*/ 799558 w 814644"/>
                  <a:gd name="connsiteY9" fmla="*/ 1231708 h 2523664"/>
                  <a:gd name="connsiteX10" fmla="*/ 569727 w 814644"/>
                  <a:gd name="connsiteY10" fmla="*/ 1461540 h 2523664"/>
                  <a:gd name="connsiteX11" fmla="*/ 799558 w 814644"/>
                  <a:gd name="connsiteY11" fmla="*/ 1691372 h 2523664"/>
                  <a:gd name="connsiteX12" fmla="*/ 547145 w 814644"/>
                  <a:gd name="connsiteY12" fmla="*/ 1943786 h 2523664"/>
                  <a:gd name="connsiteX13" fmla="*/ 814643 w 814644"/>
                  <a:gd name="connsiteY13" fmla="*/ 2211285 h 2523664"/>
                  <a:gd name="connsiteX14" fmla="*/ 502264 w 814644"/>
                  <a:gd name="connsiteY14" fmla="*/ 2523664 h 2523664"/>
                  <a:gd name="connsiteX15" fmla="*/ 17283 w 814644"/>
                  <a:gd name="connsiteY15" fmla="*/ 2523664 h 2523664"/>
                  <a:gd name="connsiteX16" fmla="*/ 17283 w 814644"/>
                  <a:gd name="connsiteY16" fmla="*/ 2003751 h 2523664"/>
                  <a:gd name="connsiteX17" fmla="*/ 2198 w 814644"/>
                  <a:gd name="connsiteY17" fmla="*/ 2003751 h 2523664"/>
                  <a:gd name="connsiteX18" fmla="*/ 2198 w 814644"/>
                  <a:gd name="connsiteY18" fmla="*/ 1544087 h 2523664"/>
                  <a:gd name="connsiteX19" fmla="*/ 2198 w 814644"/>
                  <a:gd name="connsiteY19" fmla="*/ 1378992 h 2523664"/>
                  <a:gd name="connsiteX20" fmla="*/ 2198 w 814644"/>
                  <a:gd name="connsiteY20" fmla="*/ 1084423 h 25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4644" h="2523664">
                    <a:moveTo>
                      <a:pt x="0" y="1084423"/>
                    </a:moveTo>
                    <a:lnTo>
                      <a:pt x="0" y="459664"/>
                    </a:lnTo>
                    <a:lnTo>
                      <a:pt x="17284" y="459664"/>
                    </a:lnTo>
                    <a:lnTo>
                      <a:pt x="17284" y="0"/>
                    </a:lnTo>
                    <a:lnTo>
                      <a:pt x="502265" y="0"/>
                    </a:lnTo>
                    <a:lnTo>
                      <a:pt x="814644" y="312380"/>
                    </a:lnTo>
                    <a:lnTo>
                      <a:pt x="576171" y="550854"/>
                    </a:lnTo>
                    <a:lnTo>
                      <a:pt x="797360" y="772044"/>
                    </a:lnTo>
                    <a:lnTo>
                      <a:pt x="568628" y="1000777"/>
                    </a:lnTo>
                    <a:lnTo>
                      <a:pt x="799558" y="1231708"/>
                    </a:lnTo>
                    <a:lnTo>
                      <a:pt x="569727" y="1461540"/>
                    </a:lnTo>
                    <a:lnTo>
                      <a:pt x="799558" y="1691372"/>
                    </a:lnTo>
                    <a:lnTo>
                      <a:pt x="547145" y="1943786"/>
                    </a:lnTo>
                    <a:lnTo>
                      <a:pt x="814643" y="2211285"/>
                    </a:lnTo>
                    <a:lnTo>
                      <a:pt x="502264" y="2523664"/>
                    </a:lnTo>
                    <a:lnTo>
                      <a:pt x="17283" y="2523664"/>
                    </a:lnTo>
                    <a:lnTo>
                      <a:pt x="17283" y="2003751"/>
                    </a:lnTo>
                    <a:lnTo>
                      <a:pt x="2198" y="2003751"/>
                    </a:lnTo>
                    <a:lnTo>
                      <a:pt x="2198" y="1544087"/>
                    </a:lnTo>
                    <a:lnTo>
                      <a:pt x="2198" y="1378992"/>
                    </a:lnTo>
                    <a:lnTo>
                      <a:pt x="2198" y="1084423"/>
                    </a:ln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rapezoid 25">
                <a:extLst>
                  <a:ext uri="{FF2B5EF4-FFF2-40B4-BE49-F238E27FC236}">
                    <a16:creationId xmlns:a16="http://schemas.microsoft.com/office/drawing/2014/main" id="{9FB37548-2E86-77DB-41DA-9AAA5FFC2104}"/>
                  </a:ext>
                </a:extLst>
              </p:cNvPr>
              <p:cNvSpPr/>
              <p:nvPr/>
            </p:nvSpPr>
            <p:spPr>
              <a:xfrm>
                <a:off x="3482505" y="3392601"/>
                <a:ext cx="1597574" cy="1230435"/>
              </a:xfrm>
              <a:prstGeom prst="trapezoid">
                <a:avLst>
                  <a:gd name="adj" fmla="val 1199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loud 21">
              <a:extLst>
                <a:ext uri="{FF2B5EF4-FFF2-40B4-BE49-F238E27FC236}">
                  <a16:creationId xmlns:a16="http://schemas.microsoft.com/office/drawing/2014/main" id="{791FF4A3-A095-EADB-ABD1-2E3564B3551B}"/>
                </a:ext>
              </a:extLst>
            </p:cNvPr>
            <p:cNvSpPr/>
            <p:nvPr/>
          </p:nvSpPr>
          <p:spPr>
            <a:xfrm>
              <a:off x="9068123" y="1859131"/>
              <a:ext cx="1083108" cy="792425"/>
            </a:xfrm>
            <a:prstGeom prst="cloud">
              <a:avLst/>
            </a:prstGeom>
            <a:solidFill>
              <a:srgbClr val="CC9B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1EBE62C0-AE3F-8B74-A279-2A2311E2B7A2}"/>
                </a:ext>
              </a:extLst>
            </p:cNvPr>
            <p:cNvSpPr/>
            <p:nvPr/>
          </p:nvSpPr>
          <p:spPr>
            <a:xfrm rot="5619258">
              <a:off x="9124661" y="1505833"/>
              <a:ext cx="1030069" cy="1228883"/>
            </a:xfrm>
            <a:prstGeom prst="moon">
              <a:avLst>
                <a:gd name="adj" fmla="val 49526"/>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4B1A209-2BE0-9584-ED6A-EF21186FD045}"/>
                </a:ext>
              </a:extLst>
            </p:cNvPr>
            <p:cNvSpPr/>
            <p:nvPr/>
          </p:nvSpPr>
          <p:spPr>
            <a:xfrm rot="16200000">
              <a:off x="9622300" y="4349356"/>
              <a:ext cx="148000" cy="1025342"/>
            </a:xfrm>
            <a:custGeom>
              <a:avLst/>
              <a:gdLst>
                <a:gd name="connsiteX0" fmla="*/ 0 w 814644"/>
                <a:gd name="connsiteY0" fmla="*/ 1084423 h 2523664"/>
                <a:gd name="connsiteX1" fmla="*/ 0 w 814644"/>
                <a:gd name="connsiteY1" fmla="*/ 459664 h 2523664"/>
                <a:gd name="connsiteX2" fmla="*/ 17284 w 814644"/>
                <a:gd name="connsiteY2" fmla="*/ 459664 h 2523664"/>
                <a:gd name="connsiteX3" fmla="*/ 17284 w 814644"/>
                <a:gd name="connsiteY3" fmla="*/ 0 h 2523664"/>
                <a:gd name="connsiteX4" fmla="*/ 502265 w 814644"/>
                <a:gd name="connsiteY4" fmla="*/ 0 h 2523664"/>
                <a:gd name="connsiteX5" fmla="*/ 814644 w 814644"/>
                <a:gd name="connsiteY5" fmla="*/ 312380 h 2523664"/>
                <a:gd name="connsiteX6" fmla="*/ 576171 w 814644"/>
                <a:gd name="connsiteY6" fmla="*/ 550854 h 2523664"/>
                <a:gd name="connsiteX7" fmla="*/ 797360 w 814644"/>
                <a:gd name="connsiteY7" fmla="*/ 772044 h 2523664"/>
                <a:gd name="connsiteX8" fmla="*/ 568628 w 814644"/>
                <a:gd name="connsiteY8" fmla="*/ 1000777 h 2523664"/>
                <a:gd name="connsiteX9" fmla="*/ 799558 w 814644"/>
                <a:gd name="connsiteY9" fmla="*/ 1231708 h 2523664"/>
                <a:gd name="connsiteX10" fmla="*/ 569727 w 814644"/>
                <a:gd name="connsiteY10" fmla="*/ 1461540 h 2523664"/>
                <a:gd name="connsiteX11" fmla="*/ 799558 w 814644"/>
                <a:gd name="connsiteY11" fmla="*/ 1691372 h 2523664"/>
                <a:gd name="connsiteX12" fmla="*/ 547145 w 814644"/>
                <a:gd name="connsiteY12" fmla="*/ 1943786 h 2523664"/>
                <a:gd name="connsiteX13" fmla="*/ 814643 w 814644"/>
                <a:gd name="connsiteY13" fmla="*/ 2211285 h 2523664"/>
                <a:gd name="connsiteX14" fmla="*/ 502264 w 814644"/>
                <a:gd name="connsiteY14" fmla="*/ 2523664 h 2523664"/>
                <a:gd name="connsiteX15" fmla="*/ 17283 w 814644"/>
                <a:gd name="connsiteY15" fmla="*/ 2523664 h 2523664"/>
                <a:gd name="connsiteX16" fmla="*/ 17283 w 814644"/>
                <a:gd name="connsiteY16" fmla="*/ 2003751 h 2523664"/>
                <a:gd name="connsiteX17" fmla="*/ 2198 w 814644"/>
                <a:gd name="connsiteY17" fmla="*/ 2003751 h 2523664"/>
                <a:gd name="connsiteX18" fmla="*/ 2198 w 814644"/>
                <a:gd name="connsiteY18" fmla="*/ 1544087 h 2523664"/>
                <a:gd name="connsiteX19" fmla="*/ 2198 w 814644"/>
                <a:gd name="connsiteY19" fmla="*/ 1378992 h 2523664"/>
                <a:gd name="connsiteX20" fmla="*/ 2198 w 814644"/>
                <a:gd name="connsiteY20" fmla="*/ 1084423 h 25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4644" h="2523664">
                  <a:moveTo>
                    <a:pt x="0" y="1084423"/>
                  </a:moveTo>
                  <a:lnTo>
                    <a:pt x="0" y="459664"/>
                  </a:lnTo>
                  <a:lnTo>
                    <a:pt x="17284" y="459664"/>
                  </a:lnTo>
                  <a:lnTo>
                    <a:pt x="17284" y="0"/>
                  </a:lnTo>
                  <a:lnTo>
                    <a:pt x="502265" y="0"/>
                  </a:lnTo>
                  <a:lnTo>
                    <a:pt x="814644" y="312380"/>
                  </a:lnTo>
                  <a:lnTo>
                    <a:pt x="576171" y="550854"/>
                  </a:lnTo>
                  <a:lnTo>
                    <a:pt x="797360" y="772044"/>
                  </a:lnTo>
                  <a:lnTo>
                    <a:pt x="568628" y="1000777"/>
                  </a:lnTo>
                  <a:lnTo>
                    <a:pt x="799558" y="1231708"/>
                  </a:lnTo>
                  <a:lnTo>
                    <a:pt x="569727" y="1461540"/>
                  </a:lnTo>
                  <a:lnTo>
                    <a:pt x="799558" y="1691372"/>
                  </a:lnTo>
                  <a:lnTo>
                    <a:pt x="547145" y="1943786"/>
                  </a:lnTo>
                  <a:lnTo>
                    <a:pt x="814643" y="2211285"/>
                  </a:lnTo>
                  <a:lnTo>
                    <a:pt x="502264" y="2523664"/>
                  </a:lnTo>
                  <a:lnTo>
                    <a:pt x="17283" y="2523664"/>
                  </a:lnTo>
                  <a:lnTo>
                    <a:pt x="17283" y="2003751"/>
                  </a:lnTo>
                  <a:lnTo>
                    <a:pt x="2198" y="2003751"/>
                  </a:lnTo>
                  <a:lnTo>
                    <a:pt x="2198" y="1544087"/>
                  </a:lnTo>
                  <a:lnTo>
                    <a:pt x="2198" y="1378992"/>
                  </a:lnTo>
                  <a:lnTo>
                    <a:pt x="2198" y="1084423"/>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809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BB9F23-D47C-49B4-B04A-3C86B1C3A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Pressure</a:t>
            </a:r>
          </a:p>
        </p:txBody>
      </p:sp>
      <p:sp>
        <p:nvSpPr>
          <p:cNvPr id="10" name="Rectangle 9"/>
          <p:cNvSpPr/>
          <p:nvPr/>
        </p:nvSpPr>
        <p:spPr>
          <a:xfrm>
            <a:off x="1905000" y="1828801"/>
            <a:ext cx="4572000" cy="3693319"/>
          </a:xfrm>
          <a:prstGeom prst="rect">
            <a:avLst/>
          </a:prstGeom>
        </p:spPr>
        <p:txBody>
          <a:bodyPr>
            <a:spAutoFit/>
          </a:bodyPr>
          <a:lstStyle/>
          <a:p>
            <a:r>
              <a:rPr lang="en-US" dirty="0"/>
              <a:t>“[Martin] desired of me that I would inquire of the Lord, through the Urim and Thummim, if he might not [take the manuscript home and show it]. </a:t>
            </a:r>
          </a:p>
          <a:p>
            <a:endParaRPr lang="en-US" dirty="0"/>
          </a:p>
          <a:p>
            <a:r>
              <a:rPr lang="en-US" dirty="0"/>
              <a:t>I did inquire, and the answer was that he must not. However, he was not satisfied with this answer, and desired that I should inquire again. I did so, and the answer was as before. </a:t>
            </a:r>
          </a:p>
          <a:p>
            <a:endParaRPr lang="en-US" dirty="0"/>
          </a:p>
          <a:p>
            <a:r>
              <a:rPr lang="en-US" dirty="0"/>
              <a:t>Still he could not be contented, but insisted that I should inquire once more” </a:t>
            </a:r>
          </a:p>
          <a:p>
            <a:r>
              <a:rPr lang="en-US" dirty="0"/>
              <a:t>Joseph Smith</a:t>
            </a:r>
          </a:p>
        </p:txBody>
      </p:sp>
      <p:pic>
        <p:nvPicPr>
          <p:cNvPr id="3" name="Picture 2">
            <a:extLst>
              <a:ext uri="{FF2B5EF4-FFF2-40B4-BE49-F238E27FC236}">
                <a16:creationId xmlns:a16="http://schemas.microsoft.com/office/drawing/2014/main" id="{C035E854-F26F-4564-B159-222C132C7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424" y="2205355"/>
            <a:ext cx="3494576" cy="2254910"/>
          </a:xfrm>
          <a:prstGeom prst="rect">
            <a:avLst/>
          </a:prstGeom>
        </p:spPr>
      </p:pic>
    </p:spTree>
    <p:extLst>
      <p:ext uri="{BB962C8B-B14F-4D97-AF65-F5344CB8AC3E}">
        <p14:creationId xmlns:p14="http://schemas.microsoft.com/office/powerpoint/2010/main" val="36708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5D7049-6935-4A7B-98E9-322655BC5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1275" y="6452713"/>
            <a:ext cx="3886200" cy="369332"/>
          </a:xfrm>
          <a:prstGeom prst="rect">
            <a:avLst/>
          </a:prstGeom>
          <a:noFill/>
        </p:spPr>
        <p:txBody>
          <a:bodyPr wrap="square" rtlCol="0">
            <a:spAutoFit/>
          </a:bodyPr>
          <a:lstStyle/>
          <a:p>
            <a:r>
              <a:rPr lang="en-US" dirty="0"/>
              <a:t>History of the Church 1:21</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Third Time</a:t>
            </a:r>
          </a:p>
        </p:txBody>
      </p:sp>
      <p:sp>
        <p:nvSpPr>
          <p:cNvPr id="10" name="Rectangle 9"/>
          <p:cNvSpPr/>
          <p:nvPr/>
        </p:nvSpPr>
        <p:spPr>
          <a:xfrm>
            <a:off x="325315" y="948691"/>
            <a:ext cx="7599485" cy="3693319"/>
          </a:xfrm>
          <a:prstGeom prst="rect">
            <a:avLst/>
          </a:prstGeom>
        </p:spPr>
        <p:txBody>
          <a:bodyPr wrap="square">
            <a:spAutoFit/>
          </a:bodyPr>
          <a:lstStyle/>
          <a:p>
            <a:r>
              <a:rPr lang="en-US" dirty="0"/>
              <a:t>After much pleading Joseph asked the Lord a third time, and the Lord gave permission for Martin to take the manuscript “on certain conditions” </a:t>
            </a:r>
          </a:p>
          <a:p>
            <a:endParaRPr lang="en-US" dirty="0"/>
          </a:p>
          <a:p>
            <a:r>
              <a:rPr lang="en-US" dirty="0"/>
              <a:t>Martin promised that he would show the manuscript only to his wife and a few other family members. </a:t>
            </a:r>
          </a:p>
          <a:p>
            <a:endParaRPr lang="en-US" dirty="0"/>
          </a:p>
          <a:p>
            <a:r>
              <a:rPr lang="en-US" dirty="0"/>
              <a:t>Martin returned to New York with the manuscript. </a:t>
            </a:r>
          </a:p>
          <a:p>
            <a:endParaRPr lang="en-US" dirty="0"/>
          </a:p>
          <a:p>
            <a:r>
              <a:rPr lang="en-US" dirty="0"/>
              <a:t>Shortly after Martin’s departure, Emma Smith gave birth to a son, Alvin, who died shortly after birth. </a:t>
            </a:r>
          </a:p>
          <a:p>
            <a:endParaRPr lang="en-US" dirty="0"/>
          </a:p>
          <a:p>
            <a:r>
              <a:rPr lang="en-US" dirty="0"/>
              <a:t>Emma nearly died herself, and for two weeks Joseph stayed at her bedside. </a:t>
            </a:r>
          </a:p>
          <a:p>
            <a:endParaRPr lang="en-US" dirty="0"/>
          </a:p>
        </p:txBody>
      </p:sp>
      <p:pic>
        <p:nvPicPr>
          <p:cNvPr id="3" name="Picture 2">
            <a:extLst>
              <a:ext uri="{FF2B5EF4-FFF2-40B4-BE49-F238E27FC236}">
                <a16:creationId xmlns:a16="http://schemas.microsoft.com/office/drawing/2014/main" id="{4757D14D-1F26-478E-8D33-4AE37482F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202" y="1069848"/>
            <a:ext cx="2365248" cy="2359152"/>
          </a:xfrm>
          <a:prstGeom prst="rect">
            <a:avLst/>
          </a:prstGeom>
        </p:spPr>
      </p:pic>
      <p:pic>
        <p:nvPicPr>
          <p:cNvPr id="5" name="Picture 4">
            <a:extLst>
              <a:ext uri="{FF2B5EF4-FFF2-40B4-BE49-F238E27FC236}">
                <a16:creationId xmlns:a16="http://schemas.microsoft.com/office/drawing/2014/main" id="{BA66F01C-71B2-4A2A-86C3-B8042D132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669" y="4408013"/>
            <a:ext cx="2857500" cy="2044700"/>
          </a:xfrm>
          <a:prstGeom prst="rect">
            <a:avLst/>
          </a:prstGeom>
        </p:spPr>
      </p:pic>
    </p:spTree>
    <p:extLst>
      <p:ext uri="{BB962C8B-B14F-4D97-AF65-F5344CB8AC3E}">
        <p14:creationId xmlns:p14="http://schemas.microsoft.com/office/powerpoint/2010/main" val="22470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5E090B-3134-42D2-8299-C78F956C2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39731" y="6488669"/>
            <a:ext cx="3886200" cy="369332"/>
          </a:xfrm>
          <a:prstGeom prst="rect">
            <a:avLst/>
          </a:prstGeom>
          <a:noFill/>
        </p:spPr>
        <p:txBody>
          <a:bodyPr wrap="square" rtlCol="0">
            <a:spAutoFit/>
          </a:bodyPr>
          <a:lstStyle/>
          <a:p>
            <a:r>
              <a:rPr lang="en-US" dirty="0"/>
              <a:t>History of Joseph Smith</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Three Weeks</a:t>
            </a:r>
          </a:p>
        </p:txBody>
      </p:sp>
      <p:sp>
        <p:nvSpPr>
          <p:cNvPr id="10" name="Rectangle 9"/>
          <p:cNvSpPr/>
          <p:nvPr/>
        </p:nvSpPr>
        <p:spPr>
          <a:xfrm>
            <a:off x="3607777" y="990531"/>
            <a:ext cx="4920761" cy="5078313"/>
          </a:xfrm>
          <a:prstGeom prst="rect">
            <a:avLst/>
          </a:prstGeom>
        </p:spPr>
        <p:txBody>
          <a:bodyPr wrap="square">
            <a:spAutoFit/>
          </a:bodyPr>
          <a:lstStyle/>
          <a:p>
            <a:r>
              <a:rPr lang="en-US" dirty="0"/>
              <a:t>By this time, Martin had been gone for three weeks and they had heard nothing from him. </a:t>
            </a:r>
          </a:p>
          <a:p>
            <a:endParaRPr lang="en-US" dirty="0"/>
          </a:p>
          <a:p>
            <a:r>
              <a:rPr lang="en-US" dirty="0"/>
              <a:t>Emma, who was slowly recovering, persuaded Joseph to go to New York and find out why Martin had not sent any word. </a:t>
            </a:r>
          </a:p>
          <a:p>
            <a:endParaRPr lang="en-US" dirty="0"/>
          </a:p>
          <a:p>
            <a:r>
              <a:rPr lang="en-US" dirty="0"/>
              <a:t>Joseph traveled to his parents’ home, and once he arrived there, he sent for Martin. </a:t>
            </a:r>
          </a:p>
          <a:p>
            <a:endParaRPr lang="en-US" dirty="0"/>
          </a:p>
          <a:p>
            <a:r>
              <a:rPr lang="en-US" dirty="0"/>
              <a:t>Martin took all morning to arrive. </a:t>
            </a:r>
          </a:p>
          <a:p>
            <a:endParaRPr lang="en-US" dirty="0"/>
          </a:p>
          <a:p>
            <a:r>
              <a:rPr lang="en-US" dirty="0"/>
              <a:t>When he did, he sat down to eat with the Smith family but immediately dropped his utensils. </a:t>
            </a:r>
          </a:p>
          <a:p>
            <a:endParaRPr lang="en-US" dirty="0"/>
          </a:p>
          <a:p>
            <a:r>
              <a:rPr lang="en-US" dirty="0"/>
              <a:t>When asked if he was all right, he cried out and eventually admitted that he had lost the 116 pages of manuscript. </a:t>
            </a:r>
          </a:p>
        </p:txBody>
      </p:sp>
      <p:pic>
        <p:nvPicPr>
          <p:cNvPr id="3" name="Picture 2">
            <a:extLst>
              <a:ext uri="{FF2B5EF4-FFF2-40B4-BE49-F238E27FC236}">
                <a16:creationId xmlns:a16="http://schemas.microsoft.com/office/drawing/2014/main" id="{8B3BC14E-4D90-4C5B-90D7-E6D4D15DB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29" y="2245790"/>
            <a:ext cx="2974848" cy="1786128"/>
          </a:xfrm>
          <a:prstGeom prst="rect">
            <a:avLst/>
          </a:prstGeom>
        </p:spPr>
      </p:pic>
      <p:pic>
        <p:nvPicPr>
          <p:cNvPr id="5" name="Picture 4">
            <a:extLst>
              <a:ext uri="{FF2B5EF4-FFF2-40B4-BE49-F238E27FC236}">
                <a16:creationId xmlns:a16="http://schemas.microsoft.com/office/drawing/2014/main" id="{55BC67A9-D794-4D8D-A811-0C389DA45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038" y="2313755"/>
            <a:ext cx="2886075" cy="1924050"/>
          </a:xfrm>
          <a:prstGeom prst="rect">
            <a:avLst/>
          </a:prstGeom>
        </p:spPr>
      </p:pic>
    </p:spTree>
    <p:extLst>
      <p:ext uri="{BB962C8B-B14F-4D97-AF65-F5344CB8AC3E}">
        <p14:creationId xmlns:p14="http://schemas.microsoft.com/office/powerpoint/2010/main" val="281296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D4947B6-DBB1-493C-ADE7-FDAF5699D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2400" y="6488668"/>
            <a:ext cx="3886200" cy="369332"/>
          </a:xfrm>
          <a:prstGeom prst="rect">
            <a:avLst/>
          </a:prstGeom>
          <a:noFill/>
        </p:spPr>
        <p:txBody>
          <a:bodyPr wrap="square" rtlCol="0">
            <a:spAutoFit/>
          </a:bodyPr>
          <a:lstStyle/>
          <a:p>
            <a:r>
              <a:rPr lang="en-US" dirty="0"/>
              <a:t>D&amp;C 3:1-3,10</a:t>
            </a:r>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The Work of Men</a:t>
            </a:r>
          </a:p>
        </p:txBody>
      </p:sp>
      <p:grpSp>
        <p:nvGrpSpPr>
          <p:cNvPr id="8" name="Group 7"/>
          <p:cNvGrpSpPr/>
          <p:nvPr/>
        </p:nvGrpSpPr>
        <p:grpSpPr>
          <a:xfrm>
            <a:off x="498475" y="1015664"/>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95400" y="2590800"/>
              <a:ext cx="1905000" cy="1015663"/>
            </a:xfrm>
            <a:prstGeom prst="rect">
              <a:avLst/>
            </a:prstGeom>
          </p:spPr>
          <p:txBody>
            <a:bodyPr wrap="square">
              <a:spAutoFit/>
            </a:bodyPr>
            <a:lstStyle/>
            <a:p>
              <a:pPr algn="ctr"/>
              <a:r>
                <a:rPr lang="en-US" sz="2000" b="1" dirty="0"/>
                <a:t>The purposes of God cannot be frustrated.</a:t>
              </a:r>
              <a:r>
                <a:rPr lang="en-US" sz="2000" dirty="0"/>
                <a:t> </a:t>
              </a:r>
              <a:endParaRPr lang="en-US" sz="2000" dirty="0">
                <a:solidFill>
                  <a:schemeClr val="bg1"/>
                </a:solidFill>
              </a:endParaRPr>
            </a:p>
          </p:txBody>
        </p:sp>
      </p:grpSp>
      <p:sp>
        <p:nvSpPr>
          <p:cNvPr id="31" name="Rectangle 30"/>
          <p:cNvSpPr/>
          <p:nvPr/>
        </p:nvSpPr>
        <p:spPr>
          <a:xfrm>
            <a:off x="4038600" y="1015664"/>
            <a:ext cx="4572000" cy="1200329"/>
          </a:xfrm>
          <a:prstGeom prst="rect">
            <a:avLst/>
          </a:prstGeom>
        </p:spPr>
        <p:txBody>
          <a:bodyPr>
            <a:spAutoFit/>
          </a:bodyPr>
          <a:lstStyle/>
          <a:p>
            <a:r>
              <a:rPr lang="en-US" sz="2400" dirty="0"/>
              <a:t>“Remember, remember that it is not the work of God that is frustrated, but the work of men;”</a:t>
            </a:r>
          </a:p>
        </p:txBody>
      </p:sp>
      <p:sp>
        <p:nvSpPr>
          <p:cNvPr id="32" name="Rectangle 31"/>
          <p:cNvSpPr/>
          <p:nvPr/>
        </p:nvSpPr>
        <p:spPr>
          <a:xfrm>
            <a:off x="4206063" y="4313368"/>
            <a:ext cx="4572000" cy="1938992"/>
          </a:xfrm>
          <a:prstGeom prst="rect">
            <a:avLst/>
          </a:prstGeom>
        </p:spPr>
        <p:txBody>
          <a:bodyPr>
            <a:spAutoFit/>
          </a:bodyPr>
          <a:lstStyle/>
          <a:p>
            <a:r>
              <a:rPr lang="en-US" sz="2400" dirty="0"/>
              <a:t>Although God said that His work could not be frustrated, He also wanted the Prophet to understand the mistakes he had made and the consequences of those mistakes.</a:t>
            </a:r>
          </a:p>
        </p:txBody>
      </p:sp>
      <p:grpSp>
        <p:nvGrpSpPr>
          <p:cNvPr id="2" name="Group 1">
            <a:extLst>
              <a:ext uri="{FF2B5EF4-FFF2-40B4-BE49-F238E27FC236}">
                <a16:creationId xmlns:a16="http://schemas.microsoft.com/office/drawing/2014/main" id="{B20BF31D-966E-55FD-7E62-9131A4ED1889}"/>
              </a:ext>
            </a:extLst>
          </p:cNvPr>
          <p:cNvGrpSpPr/>
          <p:nvPr/>
        </p:nvGrpSpPr>
        <p:grpSpPr>
          <a:xfrm>
            <a:off x="8923112" y="972167"/>
            <a:ext cx="2667000" cy="5029200"/>
            <a:chOff x="838200" y="76200"/>
            <a:chExt cx="2667000" cy="5029200"/>
          </a:xfrm>
        </p:grpSpPr>
        <p:grpSp>
          <p:nvGrpSpPr>
            <p:cNvPr id="3" name="Group 17">
              <a:extLst>
                <a:ext uri="{FF2B5EF4-FFF2-40B4-BE49-F238E27FC236}">
                  <a16:creationId xmlns:a16="http://schemas.microsoft.com/office/drawing/2014/main" id="{25B3FCE7-31C8-B3F2-18CA-F4371473F7F7}"/>
                </a:ext>
              </a:extLst>
            </p:cNvPr>
            <p:cNvGrpSpPr/>
            <p:nvPr/>
          </p:nvGrpSpPr>
          <p:grpSpPr>
            <a:xfrm>
              <a:off x="838200" y="76200"/>
              <a:ext cx="2667000" cy="5029200"/>
              <a:chOff x="838200" y="76200"/>
              <a:chExt cx="2667000" cy="5029200"/>
            </a:xfrm>
          </p:grpSpPr>
          <p:grpSp>
            <p:nvGrpSpPr>
              <p:cNvPr id="5" name="Group 17">
                <a:extLst>
                  <a:ext uri="{FF2B5EF4-FFF2-40B4-BE49-F238E27FC236}">
                    <a16:creationId xmlns:a16="http://schemas.microsoft.com/office/drawing/2014/main" id="{330A78E7-CFE4-3BE8-CA15-63FD07280BA6}"/>
                  </a:ext>
                </a:extLst>
              </p:cNvPr>
              <p:cNvGrpSpPr/>
              <p:nvPr/>
            </p:nvGrpSpPr>
            <p:grpSpPr>
              <a:xfrm flipH="1">
                <a:off x="2209800" y="1447800"/>
                <a:ext cx="1295400" cy="3429000"/>
                <a:chOff x="685800" y="1447800"/>
                <a:chExt cx="1295400" cy="3124200"/>
              </a:xfrm>
            </p:grpSpPr>
            <p:sp>
              <p:nvSpPr>
                <p:cNvPr id="47" name="Bent Arrow 28">
                  <a:extLst>
                    <a:ext uri="{FF2B5EF4-FFF2-40B4-BE49-F238E27FC236}">
                      <a16:creationId xmlns:a16="http://schemas.microsoft.com/office/drawing/2014/main" id="{5A5FAA5F-51DA-1495-407A-033A5F1001FD}"/>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ent Arrow 29">
                  <a:extLst>
                    <a:ext uri="{FF2B5EF4-FFF2-40B4-BE49-F238E27FC236}">
                      <a16:creationId xmlns:a16="http://schemas.microsoft.com/office/drawing/2014/main" id="{CCEF64F7-FB55-BF37-D22F-74AE99F40F9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16">
                <a:extLst>
                  <a:ext uri="{FF2B5EF4-FFF2-40B4-BE49-F238E27FC236}">
                    <a16:creationId xmlns:a16="http://schemas.microsoft.com/office/drawing/2014/main" id="{35C0BB05-B3B8-E7AF-E224-308513D91F70}"/>
                  </a:ext>
                </a:extLst>
              </p:cNvPr>
              <p:cNvGrpSpPr/>
              <p:nvPr/>
            </p:nvGrpSpPr>
            <p:grpSpPr>
              <a:xfrm>
                <a:off x="838200" y="1447800"/>
                <a:ext cx="1295400" cy="3429000"/>
                <a:chOff x="685800" y="1447800"/>
                <a:chExt cx="1295400" cy="3429000"/>
              </a:xfrm>
            </p:grpSpPr>
            <p:sp>
              <p:nvSpPr>
                <p:cNvPr id="45" name="Bent Arrow 26">
                  <a:extLst>
                    <a:ext uri="{FF2B5EF4-FFF2-40B4-BE49-F238E27FC236}">
                      <a16:creationId xmlns:a16="http://schemas.microsoft.com/office/drawing/2014/main" id="{A0DCDA57-BD14-EC2D-EFBE-FEFB5BEFF4CD}"/>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Bent Arrow 14">
                  <a:extLst>
                    <a:ext uri="{FF2B5EF4-FFF2-40B4-BE49-F238E27FC236}">
                      <a16:creationId xmlns:a16="http://schemas.microsoft.com/office/drawing/2014/main" id="{7D935A83-5F2D-40BB-6FB7-004D0BA78FD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Oval 2">
                <a:extLst>
                  <a:ext uri="{FF2B5EF4-FFF2-40B4-BE49-F238E27FC236}">
                    <a16:creationId xmlns:a16="http://schemas.microsoft.com/office/drawing/2014/main" id="{ABC99386-0C9D-17FD-92AD-DF56A6BF28F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
                <a:extLst>
                  <a:ext uri="{FF2B5EF4-FFF2-40B4-BE49-F238E27FC236}">
                    <a16:creationId xmlns:a16="http://schemas.microsoft.com/office/drawing/2014/main" id="{8726E7B5-DC5C-DF1A-1B6F-64AF01B49323}"/>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4">
                <a:extLst>
                  <a:ext uri="{FF2B5EF4-FFF2-40B4-BE49-F238E27FC236}">
                    <a16:creationId xmlns:a16="http://schemas.microsoft.com/office/drawing/2014/main" id="{2C477990-684A-516B-643D-E521D62C956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7">
                <a:extLst>
                  <a:ext uri="{FF2B5EF4-FFF2-40B4-BE49-F238E27FC236}">
                    <a16:creationId xmlns:a16="http://schemas.microsoft.com/office/drawing/2014/main" id="{EE60A50E-9D49-E6B3-86D6-56B1CCB5AE5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
                <a:extLst>
                  <a:ext uri="{FF2B5EF4-FFF2-40B4-BE49-F238E27FC236}">
                    <a16:creationId xmlns:a16="http://schemas.microsoft.com/office/drawing/2014/main" id="{609CAE60-0A3C-0B99-EB0D-8F06136A4BC0}"/>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19">
                <a:extLst>
                  <a:ext uri="{FF2B5EF4-FFF2-40B4-BE49-F238E27FC236}">
                    <a16:creationId xmlns:a16="http://schemas.microsoft.com/office/drawing/2014/main" id="{BC77D4C1-51D3-3C40-A0BA-5E416EA34C4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ounded Rectangle 7">
                <a:extLst>
                  <a:ext uri="{FF2B5EF4-FFF2-40B4-BE49-F238E27FC236}">
                    <a16:creationId xmlns:a16="http://schemas.microsoft.com/office/drawing/2014/main" id="{79FDB918-52FA-33DE-A93F-1FC63833C4B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9">
                <a:extLst>
                  <a:ext uri="{FF2B5EF4-FFF2-40B4-BE49-F238E27FC236}">
                    <a16:creationId xmlns:a16="http://schemas.microsoft.com/office/drawing/2014/main" id="{9F4B8936-F090-2833-AD73-DDE64CD0645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0">
                <a:extLst>
                  <a:ext uri="{FF2B5EF4-FFF2-40B4-BE49-F238E27FC236}">
                    <a16:creationId xmlns:a16="http://schemas.microsoft.com/office/drawing/2014/main" id="{4D271035-8DB2-10C8-7597-A72AF0500F40}"/>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1">
                <a:extLst>
                  <a:ext uri="{FF2B5EF4-FFF2-40B4-BE49-F238E27FC236}">
                    <a16:creationId xmlns:a16="http://schemas.microsoft.com/office/drawing/2014/main" id="{CBE571A9-3D70-7C0C-4769-5A3D9FEFAF1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2">
                <a:extLst>
                  <a:ext uri="{FF2B5EF4-FFF2-40B4-BE49-F238E27FC236}">
                    <a16:creationId xmlns:a16="http://schemas.microsoft.com/office/drawing/2014/main" id="{6CCBDB75-DE73-EAD2-1BA4-1A9E215510D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13">
                <a:extLst>
                  <a:ext uri="{FF2B5EF4-FFF2-40B4-BE49-F238E27FC236}">
                    <a16:creationId xmlns:a16="http://schemas.microsoft.com/office/drawing/2014/main" id="{056FFAE1-5761-BC45-F48D-79E705083A0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0447BFA6-64A7-BADA-6C07-CBA14B27340E}"/>
                </a:ext>
              </a:extLst>
            </p:cNvPr>
            <p:cNvSpPr/>
            <p:nvPr/>
          </p:nvSpPr>
          <p:spPr>
            <a:xfrm>
              <a:off x="1295400" y="2675723"/>
              <a:ext cx="1905000" cy="400110"/>
            </a:xfrm>
            <a:prstGeom prst="rect">
              <a:avLst/>
            </a:prstGeom>
          </p:spPr>
          <p:txBody>
            <a:bodyPr wrap="square">
              <a:spAutoFit/>
            </a:bodyPr>
            <a:lstStyle/>
            <a:p>
              <a:pPr algn="ctr"/>
              <a:r>
                <a:rPr lang="en-US" sz="2000" b="1" dirty="0"/>
                <a:t>God is Merciful</a:t>
              </a:r>
              <a:endParaRPr lang="en-US" sz="2000" dirty="0">
                <a:solidFill>
                  <a:schemeClr val="bg1"/>
                </a:solidFill>
              </a:endParaRPr>
            </a:p>
          </p:txBody>
        </p:sp>
      </p:grpSp>
    </p:spTree>
    <p:extLst>
      <p:ext uri="{BB962C8B-B14F-4D97-AF65-F5344CB8AC3E}">
        <p14:creationId xmlns:p14="http://schemas.microsoft.com/office/powerpoint/2010/main" val="42331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F1719C-156A-40DE-B1E9-454E20C1F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6" name="AutoShape 2"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UFRQXGB8YFxgYGBgaHRUXFxcXHRgXGBwYHCggGBwlHBQYITEhJSkrLi4uFx8zODMsNygtLisBCgoKDg0OFxAPGiwcHBwsLCwsLCwsLCwsLCwsLCwsLCwsLCwsLCwsLCwsLCwsLCwsLCwsLCwsLCwsLDcsLCwsLP/AABEIAMIBAwMBIgACEQEDEQH/xAAbAAACAwEBAQAAAAAAAAAAAAACAwABBAUGB//EADwQAAEDAgMGAwcCBAUFAAAAAAEAAhEDIQQxQQUSUWFx8CKBkQYTobHB0eEyUhQzQvEjQ5KywhUWU3KC/8QAGQEAAwEBAQAAAAAAAAAAAAAAAAECAwQF/8QAHxEBAQEBAAIDAQEBAAAAAAAAAAERAhJRAyFBMSIT/9oADAMBAAIRAxEAPwDFgsDlLREcOWi1HZrH/wBAvyXXdTgQt2Dw+Vl4c7tr2fkyfThYbYjWk+AX4ALW72dpuMmmMoyHZ/C9RRw4W1mHC0zr25/KPKUPZymP6QBzC3/9t0v2N9F6IMCFzUeA83msRsClpTbHICyz1/Z6iRBpt8wvVMpJr6FkeNHk8XhPZihH8tvm0XyWj/oNAW92wf8AyF6h1MBY6lK/mll9nscOnsGl+xvoExvs/Sv4G+gXcZTTm05MJ5U+Ty7vZ9l/A30C0s2BT3R4G84AXovcX7vyUYz0R4p8nlK+wKeW430CE+ztOD4G+gXpqrLoIsll9qleUPs/T/Y30CtuwaRH8tvoF6Y0lTaNlNl9nrytX2epfsb6BAPZ2n+xvoF6w4eUbMMj/Xs9jyLvZikR+kcbAfZUfZilH8tvoF691Id81HURCf8Ar2Njw7fZilP8pn+kLUz2Wogz7pk/+o+y9czCzZFUwwhK+Xs5jwrvZ6kP8tnoEp+wKYuGN9AvZVMKs/8ADZ2T3r2Pp5Nmw6f7Gz0Ct+wKf7G+i9QMJqhbhuKXl17Gx5SpsOmJ/wANvk1Ko7Ipn/LA5QF7J+EWf+DGaPPr2f08u3YlMn9Df9IQV9g0v/Gz0C9XQw2vkl18KLdCl/06l/q54+nzfFezzQ8w1kTq0KL2dbBmTACi3nz32m/Dx6dNtTeNl28E2wXmtjYreeQRB+nOMl6jD2WM5yl31rdTbotAdxWWm/ktELeMKlR3BC1yaGpYZB7sgj6QTiFma6Ondk0vBQC6qzhqdUAKXEJDQ7t0+mUqyjO+aCaGlC4KigD7IGluMqGFAPwoDKStWGWUATKSIBGDSw0ckTGqn3UaUsGo+mDKptJHGatoung1YaqLEYbfNHCeDyY3UEk4ZdKo1LLEeI8mE4fMJf8AD3XQcluYleT1kFCyU7DroOYszwb5qLFSsQpLPWZ8itbrLJiX5FZ1crn1aDpMKKqlYSoobOBgn7tazHGddDOZvrf4L2Oza82OfVedw7jYDM2HJdrB0gIgn4ea38trGx6Gm0EInAiLAieix4esQI4LYaq1jGmFyAVrmyVvwU6m3nKcILa3IoDV10nvNFUpWtHG8oWxu95p4BmrF0G/PqqFIRf1lVTbDglhNIbZVEAqi7NMcbTkUYC2vuZRNhGxoIV+7ATwgvaIVCyqtklUnyQlgPhA96cAkvYjAEOlU11yo1qJlFGGc1UrpsR+48lWEEaJ7Alsp5pzR330TkJTglOHCE4jglvKMBJbZC0apjXIQIUmpyS8LUQszwp6io59VsysOKZZdRzFjxNPwlY9Rpy8zVIkqK69MbxUWf01YsDVM6d6LtUKzgBAvPfmvO7Lade+4XqcAwW8lrn2Xdb6bzGS2VGu3Rnn3kENFvzW4Gy25jDqkVCSgp1nA5BbHMWZrM+arC1ZqujT1SC9wGUcdepkJ5EaKhBQGX37xbdBHJ3cZDjmjbUfAgX7lNaJtw17zR0wQOHFBLol2bgMuK0E2yUouBtkdQpGl0YAs6JrJzKUwngE1MqRiJmFbhZG8iyjxZLxGke9KcCkbiZPH1TkCnGSn0tVnpTyWljbJkOk7OyYKk2hKpCBdOZCcIIdpCJk8FRN0QfxCAAm/wCUmtK1WSaxSpwhoUcNVACOCNrpyUmKDa6Q++ff3TyDCEtSpxz6tI6HyN5+yzYiYII+Fl1XtWHFOF1j3GnLx+IPiKiZjG+N3XiFFk1ZNmNsF38Gwi8ark7NbEL0ODGVuqfN+1/JGlq103WSWMvwT92F08uXoxp0VU6c80KOmArSuo2ynugraRN9URhPC0htKfX5pu6fyiLNUVCfLqjBq20Tn5KRHVOQVB8kYNLDBCN+SukJTn008Gue/NW4ptWnCBGGWAj91krKPeshIAE6ldUYUpOTIThIVMdojbdWTBRgWVFZOqEu5oC80JbKprlGlIy6ggKCyt6WlTaA2UkuGqJjoSXlTTgXPXOxzrHj5rozqsGNaL9yse2nLyleS4yojxEbx+yixag2Yw7o5L02DpGJK85sGsSB4HBojxOjhnbu69fhCCLSeBOS145+y+To8Ye06hUGmCiDCC4kze0Kqm9aJzWzEls2mybSCJ5ujoiycKqcxW1G9IYD1+vRUkTijo2Q1CpTzQTYy4QlpV0Kie8Jgqg1McoBcIyEyY8QbLOTkt9WnKwZEhM1wjAslhyKEgtyKmLoCFbUAyEbAgTGhMBe5Lq6IyEIF0gkwqBUqvCCUjMCjwha5M3kEAAwsOMqETA1XRKxYhqjpUG82HCFzsSbFb2nw9FixAzlY9tOXk8UfGc8+CpFin+M9VFk0Vg6QnQhrr8DaPsvXYarblHcrzGzYgHjmu9Qflmr4o+SOnSBM70G9gNBzULyY0Ex15JTXcMskRM2GS23WWGELRRSGMWqk0EKuU9KqJTRCbVED6/VSJ7zVJUy+iOVbG2REJkQ8XWmm5TcV7kJkMN1TQFnbU0TmFNNVVZZcupnK6eJfZcyEU4jY+KspjWWQvF0KUAiyUaxEWZoCK25dELAi0QFu6pLkFa2Y/uqJ5IoQBG5hhDTI5rQ0pFpbGpraSFxlXvwkBbiU+ndNY9VUGqmnGVzLLnbQHhJ5LsvAI4LlbQMAhYdz6bcvFYkeI5+qimJqeI2UUTWh+y6thAkW9V3sPhyZl1oyiOFpJ65LgbBpHda3SAfP+4leop8Ec/0+26m4EWVK2NEKswtWTdh2Si92G2Gt0qlUWmnUmStYzqjSnMoNyITak2gdVCqILSUdMIaTk0PgohUxilYWKpuaXiqmYVJZWvOa1UnLC1hlaKbkjsNrkEZpRpq3PGqpxQANN1HsRUXC6ve/ugwmyI3CWXcU50BAKaFbBdA6uJjNDTfeNUtCVnXsOPklU06qhp2QQ2hGGJbHq2v9EEPcSapV+9QbkunlA77yCRoHWT2uShE2UFWUqqGVMpC4m1XmIi3GV16lS0rh7Wdbj3/AHWPyfxty8fiao3jdRIxRG+7qolJ9KdvZBgL0eHErzeyDMHivSYN0FRz/V9tZFroAYyTa5kLM0rSMWmm6VrpujXlZcyi65M9ytYdxjvJbRm6LagRU2RqsQq34fFbGvlUSqrJ4R9VHIn1Y0KhII4JkAVoQV61krE05BAz0VkeqWkAuRscSOCTKIVLJaaPqwfqmuyWSs2bgkfVFSdYB2anTwbSDb17800QLDJLajD+ScpFuzCCmCX728YAjd0m+feiJ7ktj4Ovpy+CLQ1e7E996qnDgi94Lc0t7lUFURmkuN+efRPFQSAqqxdBMr6pGqNj9e9UBpjn31TSEjU0yAmh1uiUCAlvqadlIEvxu67qVponeuuYcPJJ7C6WHqQACAoVAOLtRFtDJ6dF5/atUAxx/N/gfiuntDH7pkXIaTAM26C/Nef2liA8jeiSbWNhwMZW16LPqNeXExLxvFUgxQO+bfFRVJ9G9DsdvhEjovQYZwv3HcLibKb4RZdnDhZc/wBX21vba5KoMsjIsEtrrrWMqlxpn3wV1KsfJVTdPfcoagn8K5WdjXQq2Wmmc+HdlipZx3PFaGHnbhHRURu9czf1RscYM+nZSmOlX7yLQUwpwSve+YVvdnnHySarAePxCnQRiahDsx58OSZTxE5iB3kqfTBAtdAKUeSkz/eAndGcKiTIWWrRIvqFopPkAkQeBQGmm7zRvNkqmU0tThFPyVMbdG9k998ENMde+qNBeJwzC5ry1pc39Ji4mZjyJ9VTH316fZXWJA4hBTPBGg3eyTAZQOysgc1wMgyJuDpb+nn3ZVpYLVaYt5LG90m3BacO/wAN0wSz1PRZa7jBi5GV4+Oi2udc2IjuyxPAlTpk0MSC8szdG8R+0Gwvkcuq1lsaJFKn4iRnAHkNFoxAO7a3P4IDg42kZdUEkuNhOUagHI9FyahuLX6eV/mvQYzDgN8TiNAYLrnQjM/lceqzdEndaCf6syBw4dCo6Xy4WJxEONtVE+s0Ek2USlisr0Gz/wBA6Lp0eK5myTLGnkF1ZssuWnbSauiz1gYVMcmNetJWbPQpOFyVvEEAxfvggrPEJIxWQTlKt1KmBwVEwTlCGlWtySqjpV6jDm1D+Ee/u5+f3WQVAjq1JyhTowwV7/j4lU6uCSOylilqbFIxFOLgwUwJ7i059+S0CuCEnesJQ02hIGuNkQbZGN2EIdJjTimDKRTy8LG08URep0Ye+rdA1/VL31QdeEaeI90Xv00KUwxpCa4pJN+SR4cyqITWvWRxBkaJlCVSRVGeLr805lfSeWaVXbMcYUoGBEKtGLqk9R335JIbvTNoMX+fRHUqiROfDVW50ychnHNT+jELI774q6x8PLO3FLFMgEkl3I6KHQA9U9GMeMxBNM7rZm0OHxXmdo0cQ0RRbTFMDIG825RH0XqX0o0PHzOZ/C5GLJANj8Lqb1i5Hjtx5u4wdQIgeqtLxbH77v1G/eii0Vkeu2U/wCOC7BMC+a8vsfFDcEZAfJd6pWkSFy36q6dRri6YKoj+y4ZqOizhM3mbjgINviio4mwmxRpeLtGtKSx4BusFStFljpYwEG86E/biidUXl3RiJPhJgfEp9SvfVcCjjg0Z5FVV2kCbEG3wVeVT4u0MQCpUxG6JAnouL/E5ImYy/JLyPxd+njw5oOhQYqpLCdACR5SuUMRIiyfWxgLC06gg+YVTuIvFb6lXwzy+iU+uQLZriuxr9yLZQZMWykQLocTtBwIAggpXo5w65xh3uNvim08fmDn9l56pi4m6UzHSRfr6pbT8Hq6eKCa2svN0MeIT343mp8qrwd0VZ1UbUuuAzaA4qOx/NHkfg9B70IKtSGz0XIp49NxOM8Kc7LwdCnWue+q00F5qntG4FvWO8ltGPgE3MTYRfgMwLwr8sRjutBu6wE+Z5yheeGa5lPaUtJGcZGJyuDFieiyDaJglrS42hsgax5CLpzqFea6mZvJM3TmHLu6y+9sDOluqD+KtcCTmJyPXzR5H4uqx8tsLoXUtRn81zqOKIzM6mDlKGvtOxAsALnijyE5aqzwCTwsuHXq+F2pm2fqVlxG1CGnI8PPXpqubj9pWAF/CLjLM5a9hLLWkxyMVtDxusM+P4VLmYn9R6qLqnMY3q67Oy3HdavRYdxjNRRcvyt4XX/X6fMrPNwoooh1qqn/C75Ljg5eaiifx/pdD3jJvw+iViTExaI+Sii0/U/jU05eSLeMm6iiiqMa4wL6/VE9xg3Of2UUUmzPd4vIf7imnRRROlGakbuSKv6vP6qlFf6s5rlVdx3Rc5/RRRT+mujr1PzKfvG3Q/NRRKg5psE7Hn9PU/wDFUop/YVc5p+Y+S67clFFXyM4Gr/L8/smsPiCiiifp9/h7nHd8x9FWJcZz0CiiBf4gPhHeqx4l3hPT6qKKp/ScvbP6Ce9Vz58I6D6qKLfj+J/XHrvIcQCQooot4xt+3//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524000" y="1"/>
            <a:ext cx="9144000" cy="1015663"/>
          </a:xfrm>
          <a:prstGeom prst="rect">
            <a:avLst/>
          </a:prstGeom>
          <a:noFill/>
        </p:spPr>
        <p:txBody>
          <a:bodyPr wrap="square" rtlCol="0">
            <a:spAutoFit/>
          </a:bodyPr>
          <a:lstStyle/>
          <a:p>
            <a:pPr algn="ctr"/>
            <a:r>
              <a:rPr lang="en-US" sz="6000" dirty="0">
                <a:latin typeface="AR BLANCA" pitchFamily="2" charset="0"/>
              </a:rPr>
              <a:t>116 Pages</a:t>
            </a:r>
          </a:p>
        </p:txBody>
      </p:sp>
      <p:sp>
        <p:nvSpPr>
          <p:cNvPr id="10" name="Rectangle 9"/>
          <p:cNvSpPr/>
          <p:nvPr/>
        </p:nvSpPr>
        <p:spPr>
          <a:xfrm>
            <a:off x="2286000" y="860082"/>
            <a:ext cx="7683910" cy="369332"/>
          </a:xfrm>
          <a:prstGeom prst="rect">
            <a:avLst/>
          </a:prstGeom>
        </p:spPr>
        <p:txBody>
          <a:bodyPr wrap="square">
            <a:spAutoFit/>
          </a:bodyPr>
          <a:lstStyle/>
          <a:p>
            <a:r>
              <a:rPr lang="en-US" dirty="0"/>
              <a:t>These pages were from the Book of Lehi—the first part of the Book of Mormon</a:t>
            </a:r>
          </a:p>
        </p:txBody>
      </p:sp>
      <p:sp>
        <p:nvSpPr>
          <p:cNvPr id="8" name="Rectangle 7"/>
          <p:cNvSpPr/>
          <p:nvPr/>
        </p:nvSpPr>
        <p:spPr>
          <a:xfrm>
            <a:off x="4495800" y="4642010"/>
            <a:ext cx="6172200" cy="2215991"/>
          </a:xfrm>
          <a:prstGeom prst="rect">
            <a:avLst/>
          </a:prstGeom>
        </p:spPr>
        <p:txBody>
          <a:bodyPr wrap="square">
            <a:spAutoFit/>
          </a:bodyPr>
          <a:lstStyle/>
          <a:p>
            <a:r>
              <a:rPr lang="en-US" dirty="0"/>
              <a:t>“Joseph Smith had transgressed by listening to the continued pleading of his friend. It should be realized that Joseph Smith at this time was but a youth with confidence in the promise of his friends. His faith in God was absolutely firm, but he lacked experience in trusting his untried friend in his constant pleadings. He learned his less. From this time on he made no other such mistake. A great man does not repeat his mistakes.”</a:t>
            </a:r>
          </a:p>
          <a:p>
            <a:r>
              <a:rPr lang="en-US" sz="1200" dirty="0"/>
              <a:t>Doctrine and Covenants Commentary</a:t>
            </a:r>
          </a:p>
        </p:txBody>
      </p:sp>
      <p:sp>
        <p:nvSpPr>
          <p:cNvPr id="11" name="TextBox 10"/>
          <p:cNvSpPr txBox="1"/>
          <p:nvPr/>
        </p:nvSpPr>
        <p:spPr>
          <a:xfrm>
            <a:off x="208085" y="6488668"/>
            <a:ext cx="3886200" cy="369332"/>
          </a:xfrm>
          <a:prstGeom prst="rect">
            <a:avLst/>
          </a:prstGeom>
          <a:noFill/>
        </p:spPr>
        <p:txBody>
          <a:bodyPr wrap="square" rtlCol="0">
            <a:spAutoFit/>
          </a:bodyPr>
          <a:lstStyle/>
          <a:p>
            <a:r>
              <a:rPr lang="en-US" dirty="0"/>
              <a:t>D&amp;C 3:6</a:t>
            </a:r>
          </a:p>
        </p:txBody>
      </p:sp>
      <p:sp>
        <p:nvSpPr>
          <p:cNvPr id="12" name="Rectangle 11"/>
          <p:cNvSpPr/>
          <p:nvPr/>
        </p:nvSpPr>
        <p:spPr>
          <a:xfrm>
            <a:off x="3945193" y="1538564"/>
            <a:ext cx="6172200" cy="923330"/>
          </a:xfrm>
          <a:prstGeom prst="rect">
            <a:avLst/>
          </a:prstGeom>
        </p:spPr>
        <p:txBody>
          <a:bodyPr wrap="square">
            <a:spAutoFit/>
          </a:bodyPr>
          <a:lstStyle/>
          <a:p>
            <a:r>
              <a:rPr lang="en-US" dirty="0"/>
              <a:t>“Moroni had given strict instructions that Joseph not to show the plates to anyone, except those to whom he should be commanded to exhibit them”</a:t>
            </a:r>
          </a:p>
        </p:txBody>
      </p:sp>
      <p:pic>
        <p:nvPicPr>
          <p:cNvPr id="3" name="Picture 2">
            <a:extLst>
              <a:ext uri="{FF2B5EF4-FFF2-40B4-BE49-F238E27FC236}">
                <a16:creationId xmlns:a16="http://schemas.microsoft.com/office/drawing/2014/main" id="{8168A313-4004-417F-ADD7-BF4A1FABF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653" y="2221512"/>
            <a:ext cx="2628116" cy="3958006"/>
          </a:xfrm>
          <a:prstGeom prst="rect">
            <a:avLst/>
          </a:prstGeom>
        </p:spPr>
      </p:pic>
      <p:pic>
        <p:nvPicPr>
          <p:cNvPr id="5" name="Picture 4">
            <a:extLst>
              <a:ext uri="{FF2B5EF4-FFF2-40B4-BE49-F238E27FC236}">
                <a16:creationId xmlns:a16="http://schemas.microsoft.com/office/drawing/2014/main" id="{D85083D8-4B1C-4EA7-AF0F-10E134D9B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799" y="2630529"/>
            <a:ext cx="2390775" cy="1914525"/>
          </a:xfrm>
          <a:prstGeom prst="rect">
            <a:avLst/>
          </a:prstGeom>
        </p:spPr>
      </p:pic>
    </p:spTree>
    <p:extLst>
      <p:ext uri="{BB962C8B-B14F-4D97-AF65-F5344CB8AC3E}">
        <p14:creationId xmlns:p14="http://schemas.microsoft.com/office/powerpoint/2010/main" val="15174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2486</Words>
  <Application>Microsoft Office PowerPoint</Application>
  <PresentationFormat>Widescreen</PresentationFormat>
  <Paragraphs>139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Symbol</vt:lpstr>
      <vt:lpstr>Calibri Light</vt:lpstr>
      <vt:lpstr>AR BLANCA</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2018-02-06T16:14:02Z</dcterms:created>
  <dcterms:modified xsi:type="dcterms:W3CDTF">2024-12-27T15:43:24Z</dcterms:modified>
</cp:coreProperties>
</file>