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70" r:id="rId3"/>
    <p:sldId id="258" r:id="rId4"/>
    <p:sldId id="259" r:id="rId5"/>
    <p:sldId id="260" r:id="rId6"/>
    <p:sldId id="261" r:id="rId7"/>
    <p:sldId id="262" r:id="rId8"/>
    <p:sldId id="263" r:id="rId9"/>
    <p:sldId id="264" r:id="rId10"/>
    <p:sldId id="265" r:id="rId11"/>
    <p:sldId id="266" r:id="rId12"/>
    <p:sldId id="267" r:id="rId13"/>
    <p:sldId id="271" r:id="rId14"/>
  </p:sldIdLst>
  <p:sldSz cx="12192000" cy="6858000"/>
  <p:notesSz cx="6858000" cy="9144000"/>
  <p:embeddedFontLst>
    <p:embeddedFont>
      <p:font typeface="Arial Narrow" panose="020B0606020202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8933-EA52-CDCA-5415-913AEA293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16052-BFC9-3AED-B22D-59A0492EE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A4476-0487-222C-0C71-D74926A138E7}"/>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45F74CCD-F2C1-7995-1951-103AC8BD7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ECBF5-9FDB-6AA2-8147-440F1118E95D}"/>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75941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0262-FB76-A6C4-2C68-1AEF9E46B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80332-A037-EA55-F6B3-08A024232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C054-6338-61DD-BE99-099765BDF128}"/>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0DCA7726-F722-74D8-41C0-DA00D452F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0953D-78C3-2782-C8FE-9BD8DBE586C8}"/>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54102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7F8E-35C9-7297-5EDB-24656F4385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7D3D9-B999-0A63-BF96-4B4FF84013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22B93-55C2-F041-A7BD-BC0BA667602F}"/>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7D74ECE4-764E-8DB0-D5E9-10C040F16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74DAD-E121-549E-F709-132CA61144DB}"/>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208095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789-E815-D0EC-5EB1-1A6E6AB05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C656B-7D11-47AF-2EA9-EF6DB1CEE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97C41-6C8A-A22D-0080-11938A925310}"/>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98A1021C-C07B-A310-DA19-5E2E17247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AC2B5-CAD4-DA64-D4EA-A6D871F6A604}"/>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121527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A99F-FBE8-4012-D393-A34122B36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056B62-2DD2-0FA7-2170-7B8F097BD0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B471D-53D4-AFE6-CB4F-A29C4F57DA06}"/>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5E112CE8-E78C-43C2-7CCC-F21B9F7A5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DB37E-ADA1-929D-4972-2ED77B566959}"/>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300627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7287-A4E7-8742-4038-5653DF76A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693FF-631E-0348-13B4-0A1AF6045F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21C76-1AA5-3498-ABA3-93C82C9CC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F0702-E0D2-6DE4-AD5B-C6D4389D21E2}"/>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6" name="Footer Placeholder 5">
            <a:extLst>
              <a:ext uri="{FF2B5EF4-FFF2-40B4-BE49-F238E27FC236}">
                <a16:creationId xmlns:a16="http://schemas.microsoft.com/office/drawing/2014/main" id="{628140F1-84B5-5CD3-C101-789164A36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90FA6-0B10-4BD2-D45F-B44AC95C12BF}"/>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67243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AE06-AF86-98C7-B12C-B4AF9579F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F327F-B4A0-F4EA-6985-3561BB3F0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3D4B0-21F9-3E95-7430-A60D0C66E3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339CC-9673-8305-D3D8-C8FE87217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F3513-E71A-B256-23A0-C294A512F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99274-714B-26E8-BCAE-B97D92DFD7AC}"/>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8" name="Footer Placeholder 7">
            <a:extLst>
              <a:ext uri="{FF2B5EF4-FFF2-40B4-BE49-F238E27FC236}">
                <a16:creationId xmlns:a16="http://schemas.microsoft.com/office/drawing/2014/main" id="{3259BEDC-2AB2-BF5E-3C79-5C38C7989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CE546-3165-1999-ED80-3523D4FEDB55}"/>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245540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2F1B-98B4-E4C2-7BBA-0EBBB3F3CD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6611B-1809-7662-D860-77B52ADEE3B6}"/>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4" name="Footer Placeholder 3">
            <a:extLst>
              <a:ext uri="{FF2B5EF4-FFF2-40B4-BE49-F238E27FC236}">
                <a16:creationId xmlns:a16="http://schemas.microsoft.com/office/drawing/2014/main" id="{70F73478-0904-9674-6854-EEF0A16A41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E54FC-868D-5DDD-14A1-65390179E4B8}"/>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362144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C11F4-9D58-3F24-A441-990CECFE48CF}"/>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3" name="Footer Placeholder 2">
            <a:extLst>
              <a:ext uri="{FF2B5EF4-FFF2-40B4-BE49-F238E27FC236}">
                <a16:creationId xmlns:a16="http://schemas.microsoft.com/office/drawing/2014/main" id="{28626F87-B5C2-9696-CE21-A17E3FBD78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0975-AED2-2351-65D9-97B862D76780}"/>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352697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5AF7-2DA8-28D3-F994-115E5C353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3BE71-60B4-E147-723D-D750DA458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4C9699-AA9D-38F0-98BB-B5949C53B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918BE-E493-30EA-B2F1-817F34A4F43E}"/>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6" name="Footer Placeholder 5">
            <a:extLst>
              <a:ext uri="{FF2B5EF4-FFF2-40B4-BE49-F238E27FC236}">
                <a16:creationId xmlns:a16="http://schemas.microsoft.com/office/drawing/2014/main" id="{72A01A43-C214-4AED-438A-FF93BBD3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96097-8449-89D0-F770-2352D6AAFF04}"/>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68862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8C32-31DE-7482-023A-CAD2200A9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5E04A3-47DE-DB7C-CEA3-2C534A582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BF67E7-8FF6-F679-34F0-A11B65C43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201D0-841A-92E3-A74B-5617A29392DB}"/>
              </a:ext>
            </a:extLst>
          </p:cNvPr>
          <p:cNvSpPr>
            <a:spLocks noGrp="1"/>
          </p:cNvSpPr>
          <p:nvPr>
            <p:ph type="dt" sz="half" idx="10"/>
          </p:nvPr>
        </p:nvSpPr>
        <p:spPr/>
        <p:txBody>
          <a:bodyPr/>
          <a:lstStyle/>
          <a:p>
            <a:fld id="{CABD8AD5-0264-4C5E-93BC-0029319E4812}" type="datetimeFigureOut">
              <a:rPr lang="en-US" smtClean="0"/>
              <a:t>12/27/2024</a:t>
            </a:fld>
            <a:endParaRPr lang="en-US"/>
          </a:p>
        </p:txBody>
      </p:sp>
      <p:sp>
        <p:nvSpPr>
          <p:cNvPr id="6" name="Footer Placeholder 5">
            <a:extLst>
              <a:ext uri="{FF2B5EF4-FFF2-40B4-BE49-F238E27FC236}">
                <a16:creationId xmlns:a16="http://schemas.microsoft.com/office/drawing/2014/main" id="{906A5249-6792-E334-4A6C-CF2259FC2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37CE9-2ED3-288C-9EAB-4FB7DC09065D}"/>
              </a:ext>
            </a:extLst>
          </p:cNvPr>
          <p:cNvSpPr>
            <a:spLocks noGrp="1"/>
          </p:cNvSpPr>
          <p:nvPr>
            <p:ph type="sldNum" sz="quarter" idx="12"/>
          </p:nvPr>
        </p:nvSpPr>
        <p:spPr/>
        <p:txBody>
          <a:bodyPr/>
          <a:lstStyle/>
          <a:p>
            <a:fld id="{5D5FC818-1452-4182-9DB4-63B68304A253}" type="slidenum">
              <a:rPr lang="en-US" smtClean="0"/>
              <a:t>‹#›</a:t>
            </a:fld>
            <a:endParaRPr lang="en-US"/>
          </a:p>
        </p:txBody>
      </p:sp>
    </p:spTree>
    <p:extLst>
      <p:ext uri="{BB962C8B-B14F-4D97-AF65-F5344CB8AC3E}">
        <p14:creationId xmlns:p14="http://schemas.microsoft.com/office/powerpoint/2010/main" val="270238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D0A01-46A0-6D22-2EC4-2BF92B742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7BBF9-284C-C4A7-1F25-9C193952C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A882B-8110-6A64-54FD-4A328FF2A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BD8AD5-0264-4C5E-93BC-0029319E4812}" type="datetimeFigureOut">
              <a:rPr lang="en-US" smtClean="0"/>
              <a:t>12/27/2024</a:t>
            </a:fld>
            <a:endParaRPr lang="en-US"/>
          </a:p>
        </p:txBody>
      </p:sp>
      <p:sp>
        <p:nvSpPr>
          <p:cNvPr id="5" name="Footer Placeholder 4">
            <a:extLst>
              <a:ext uri="{FF2B5EF4-FFF2-40B4-BE49-F238E27FC236}">
                <a16:creationId xmlns:a16="http://schemas.microsoft.com/office/drawing/2014/main" id="{0474EDEC-733D-895D-0D98-9C8269828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636037-896E-E274-C2A4-6DF3D1098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5FC818-1452-4182-9DB4-63B68304A253}" type="slidenum">
              <a:rPr lang="en-US" smtClean="0"/>
              <a:t>‹#›</a:t>
            </a:fld>
            <a:endParaRPr lang="en-US"/>
          </a:p>
        </p:txBody>
      </p:sp>
    </p:spTree>
    <p:extLst>
      <p:ext uri="{BB962C8B-B14F-4D97-AF65-F5344CB8AC3E}">
        <p14:creationId xmlns:p14="http://schemas.microsoft.com/office/powerpoint/2010/main" val="389490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93435-AC59-2570-4679-2A93CB6C3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78E8777-9D24-3BC7-A85E-46B0E71B4EF0}"/>
              </a:ext>
            </a:extLst>
          </p:cNvPr>
          <p:cNvSpPr txBox="1"/>
          <p:nvPr/>
        </p:nvSpPr>
        <p:spPr>
          <a:xfrm>
            <a:off x="1807550" y="707489"/>
            <a:ext cx="8458200" cy="2862322"/>
          </a:xfrm>
          <a:prstGeom prst="rect">
            <a:avLst/>
          </a:prstGeom>
          <a:noFill/>
        </p:spPr>
        <p:txBody>
          <a:bodyPr wrap="square" rtlCol="0">
            <a:spAutoFit/>
          </a:bodyPr>
          <a:lstStyle/>
          <a:p>
            <a:pPr algn="ctr"/>
            <a:r>
              <a:rPr lang="en-US" sz="6000" dirty="0">
                <a:solidFill>
                  <a:schemeClr val="bg1"/>
                </a:solidFill>
                <a:latin typeface="Arial Narrow" pitchFamily="34" charset="0"/>
              </a:rPr>
              <a:t>Doctrine and Covenants 4</a:t>
            </a:r>
          </a:p>
          <a:p>
            <a:pPr algn="ctr"/>
            <a:endParaRPr lang="en-US" sz="6000" dirty="0">
              <a:solidFill>
                <a:schemeClr val="bg1"/>
              </a:solidFill>
              <a:latin typeface="Arial Narrow" pitchFamily="34" charset="0"/>
            </a:endParaRPr>
          </a:p>
          <a:p>
            <a:pPr algn="ctr"/>
            <a:r>
              <a:rPr lang="en-US" sz="6000" dirty="0">
                <a:solidFill>
                  <a:schemeClr val="bg1"/>
                </a:solidFill>
                <a:latin typeface="Arial Narrow" pitchFamily="34" charset="0"/>
              </a:rPr>
              <a:t>Called to Serve</a:t>
            </a:r>
          </a:p>
        </p:txBody>
      </p:sp>
      <p:grpSp>
        <p:nvGrpSpPr>
          <p:cNvPr id="4" name="Group 3">
            <a:extLst>
              <a:ext uri="{FF2B5EF4-FFF2-40B4-BE49-F238E27FC236}">
                <a16:creationId xmlns:a16="http://schemas.microsoft.com/office/drawing/2014/main" id="{A5ED4D89-E6B1-B515-2BA6-3D1F99DB1574}"/>
              </a:ext>
            </a:extLst>
          </p:cNvPr>
          <p:cNvGrpSpPr/>
          <p:nvPr/>
        </p:nvGrpSpPr>
        <p:grpSpPr>
          <a:xfrm>
            <a:off x="8633158" y="2346502"/>
            <a:ext cx="2117166" cy="4118952"/>
            <a:chOff x="352913" y="661712"/>
            <a:chExt cx="2926315" cy="5693154"/>
          </a:xfrm>
        </p:grpSpPr>
        <p:sp>
          <p:nvSpPr>
            <p:cNvPr id="5" name="Oval 4">
              <a:extLst>
                <a:ext uri="{FF2B5EF4-FFF2-40B4-BE49-F238E27FC236}">
                  <a16:creationId xmlns:a16="http://schemas.microsoft.com/office/drawing/2014/main" id="{A5620BC3-B839-CED5-D4A7-AE8759BA5ABC}"/>
                </a:ext>
              </a:extLst>
            </p:cNvPr>
            <p:cNvSpPr/>
            <p:nvPr/>
          </p:nvSpPr>
          <p:spPr>
            <a:xfrm rot="19338880">
              <a:off x="2790387" y="3680646"/>
              <a:ext cx="488841" cy="6839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24D1E6-04CE-76EF-576F-977A9F4ECB99}"/>
                </a:ext>
              </a:extLst>
            </p:cNvPr>
            <p:cNvSpPr/>
            <p:nvPr/>
          </p:nvSpPr>
          <p:spPr>
            <a:xfrm rot="1933618">
              <a:off x="446469" y="3682729"/>
              <a:ext cx="488841" cy="6839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9A55B7DC-3BF8-B0FC-B455-AA0660ABDDF7}"/>
                </a:ext>
              </a:extLst>
            </p:cNvPr>
            <p:cNvSpPr/>
            <p:nvPr/>
          </p:nvSpPr>
          <p:spPr>
            <a:xfrm rot="1297750" flipH="1">
              <a:off x="352913" y="3454135"/>
              <a:ext cx="737765" cy="680339"/>
            </a:xfrm>
            <a:prstGeom prst="trapezoid">
              <a:avLst>
                <a:gd name="adj" fmla="val 20011"/>
              </a:avLst>
            </a:prstGeom>
            <a:solidFill>
              <a:srgbClr val="DEC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53716FB4-C7CF-7452-C885-AC0EDD153AEF}"/>
                </a:ext>
              </a:extLst>
            </p:cNvPr>
            <p:cNvSpPr/>
            <p:nvPr/>
          </p:nvSpPr>
          <p:spPr>
            <a:xfrm rot="20302250">
              <a:off x="2508383" y="3476430"/>
              <a:ext cx="737765" cy="680339"/>
            </a:xfrm>
            <a:prstGeom prst="trapezoid">
              <a:avLst>
                <a:gd name="adj" fmla="val 11213"/>
              </a:avLst>
            </a:prstGeom>
            <a:solidFill>
              <a:srgbClr val="DEC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04929A3-DC41-F0FB-6543-94217BA0F84C}"/>
                </a:ext>
              </a:extLst>
            </p:cNvPr>
            <p:cNvSpPr/>
            <p:nvPr/>
          </p:nvSpPr>
          <p:spPr>
            <a:xfrm rot="3760226">
              <a:off x="1971524" y="5742603"/>
              <a:ext cx="329437" cy="89509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B039E6-FCA5-E04C-A743-60934C009DAB}"/>
                </a:ext>
              </a:extLst>
            </p:cNvPr>
            <p:cNvSpPr/>
            <p:nvPr/>
          </p:nvSpPr>
          <p:spPr>
            <a:xfrm rot="3685559">
              <a:off x="1231007" y="5711628"/>
              <a:ext cx="305351" cy="90547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6762725-34CF-3351-C8E7-760C522A9BBD}"/>
                </a:ext>
              </a:extLst>
            </p:cNvPr>
            <p:cNvSpPr/>
            <p:nvPr/>
          </p:nvSpPr>
          <p:spPr>
            <a:xfrm>
              <a:off x="995680" y="4177087"/>
              <a:ext cx="1645056" cy="1940298"/>
            </a:xfrm>
            <a:prstGeom prst="trapezoid">
              <a:avLst>
                <a:gd name="adj" fmla="val 842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15285BC-EE44-6B01-0B13-1D61F489EC50}"/>
                </a:ext>
              </a:extLst>
            </p:cNvPr>
            <p:cNvSpPr/>
            <p:nvPr/>
          </p:nvSpPr>
          <p:spPr>
            <a:xfrm rot="1375821">
              <a:off x="682158" y="2281439"/>
              <a:ext cx="737765" cy="1647895"/>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B22C8DE-2F58-DDF6-31D7-DB2E8298344C}"/>
                </a:ext>
              </a:extLst>
            </p:cNvPr>
            <p:cNvSpPr/>
            <p:nvPr/>
          </p:nvSpPr>
          <p:spPr>
            <a:xfrm rot="20074055">
              <a:off x="2142349" y="2262166"/>
              <a:ext cx="799495" cy="1674470"/>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FC370C70-2F1E-1769-7C68-7A3ED2DCEEB9}"/>
                </a:ext>
              </a:extLst>
            </p:cNvPr>
            <p:cNvSpPr/>
            <p:nvPr/>
          </p:nvSpPr>
          <p:spPr>
            <a:xfrm>
              <a:off x="1055229" y="2294853"/>
              <a:ext cx="1561107" cy="2085335"/>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FA37498-83D1-6C8E-CBF0-C8D776B60A2E}"/>
                </a:ext>
              </a:extLst>
            </p:cNvPr>
            <p:cNvSpPr/>
            <p:nvPr/>
          </p:nvSpPr>
          <p:spPr>
            <a:xfrm>
              <a:off x="1406386" y="937544"/>
              <a:ext cx="819368" cy="17689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D0DF091-CAE2-303B-707F-6550BC472B38}"/>
                </a:ext>
              </a:extLst>
            </p:cNvPr>
            <p:cNvCxnSpPr>
              <a:endCxn id="14" idx="2"/>
            </p:cNvCxnSpPr>
            <p:nvPr/>
          </p:nvCxnSpPr>
          <p:spPr>
            <a:xfrm flipH="1">
              <a:off x="1835782" y="2756944"/>
              <a:ext cx="10009" cy="16232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0E1E6ACE-5FBD-7A93-647F-D79CEDAF9AC9}"/>
                </a:ext>
              </a:extLst>
            </p:cNvPr>
            <p:cNvSpPr/>
            <p:nvPr/>
          </p:nvSpPr>
          <p:spPr>
            <a:xfrm rot="711584">
              <a:off x="941412" y="661712"/>
              <a:ext cx="1895840" cy="1311083"/>
            </a:xfrm>
            <a:custGeom>
              <a:avLst/>
              <a:gdLst>
                <a:gd name="connsiteX0" fmla="*/ 590018 w 1895840"/>
                <a:gd name="connsiteY0" fmla="*/ 10637 h 1311083"/>
                <a:gd name="connsiteX1" fmla="*/ 1356106 w 1895840"/>
                <a:gd name="connsiteY1" fmla="*/ 227492 h 1311083"/>
                <a:gd name="connsiteX2" fmla="*/ 1408495 w 1895840"/>
                <a:gd name="connsiteY2" fmla="*/ 226396 h 1311083"/>
                <a:gd name="connsiteX3" fmla="*/ 1433344 w 1895840"/>
                <a:gd name="connsiteY3" fmla="*/ 220136 h 1311083"/>
                <a:gd name="connsiteX4" fmla="*/ 1445422 w 1895840"/>
                <a:gd name="connsiteY4" fmla="*/ 220927 h 1311083"/>
                <a:gd name="connsiteX5" fmla="*/ 1485980 w 1895840"/>
                <a:gd name="connsiteY5" fmla="*/ 212350 h 1311083"/>
                <a:gd name="connsiteX6" fmla="*/ 1618327 w 1895840"/>
                <a:gd name="connsiteY6" fmla="*/ 139367 h 1311083"/>
                <a:gd name="connsiteX7" fmla="*/ 1555638 w 1895840"/>
                <a:gd name="connsiteY7" fmla="*/ 244809 h 1311083"/>
                <a:gd name="connsiteX8" fmla="*/ 1556345 w 1895840"/>
                <a:gd name="connsiteY8" fmla="*/ 245046 h 1311083"/>
                <a:gd name="connsiteX9" fmla="*/ 1832394 w 1895840"/>
                <a:gd name="connsiteY9" fmla="*/ 558860 h 1311083"/>
                <a:gd name="connsiteX10" fmla="*/ 1762964 w 1895840"/>
                <a:gd name="connsiteY10" fmla="*/ 1114083 h 1311083"/>
                <a:gd name="connsiteX11" fmla="*/ 1307050 w 1895840"/>
                <a:gd name="connsiteY11" fmla="*/ 789683 h 1311083"/>
                <a:gd name="connsiteX12" fmla="*/ 1266248 w 1895840"/>
                <a:gd name="connsiteY12" fmla="*/ 696820 h 1311083"/>
                <a:gd name="connsiteX13" fmla="*/ 1224096 w 1895840"/>
                <a:gd name="connsiteY13" fmla="*/ 724413 h 1311083"/>
                <a:gd name="connsiteX14" fmla="*/ 710394 w 1895840"/>
                <a:gd name="connsiteY14" fmla="*/ 649472 h 1311083"/>
                <a:gd name="connsiteX15" fmla="*/ 573816 w 1895840"/>
                <a:gd name="connsiteY15" fmla="*/ 586537 h 1311083"/>
                <a:gd name="connsiteX16" fmla="*/ 573816 w 1895840"/>
                <a:gd name="connsiteY16" fmla="*/ 830691 h 1311083"/>
                <a:gd name="connsiteX17" fmla="*/ 286908 w 1895840"/>
                <a:gd name="connsiteY17" fmla="*/ 1311083 h 1311083"/>
                <a:gd name="connsiteX18" fmla="*/ 0 w 1895840"/>
                <a:gd name="connsiteY18" fmla="*/ 830691 h 1311083"/>
                <a:gd name="connsiteX19" fmla="*/ 229086 w 1895840"/>
                <a:gd name="connsiteY19" fmla="*/ 360059 h 1311083"/>
                <a:gd name="connsiteX20" fmla="*/ 283232 w 1895840"/>
                <a:gd name="connsiteY20" fmla="*/ 350920 h 1311083"/>
                <a:gd name="connsiteX21" fmla="*/ 438983 w 1895840"/>
                <a:gd name="connsiteY21" fmla="*/ 88946 h 1311083"/>
                <a:gd name="connsiteX22" fmla="*/ 590018 w 1895840"/>
                <a:gd name="connsiteY22" fmla="*/ 10637 h 131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5840" h="1311083">
                  <a:moveTo>
                    <a:pt x="590018" y="10637"/>
                  </a:moveTo>
                  <a:cubicBezTo>
                    <a:pt x="851316" y="-55894"/>
                    <a:pt x="1098369" y="210734"/>
                    <a:pt x="1356106" y="227492"/>
                  </a:cubicBezTo>
                  <a:lnTo>
                    <a:pt x="1408495" y="226396"/>
                  </a:lnTo>
                  <a:lnTo>
                    <a:pt x="1433344" y="220136"/>
                  </a:lnTo>
                  <a:lnTo>
                    <a:pt x="1445422" y="220927"/>
                  </a:lnTo>
                  <a:lnTo>
                    <a:pt x="1485980" y="212350"/>
                  </a:lnTo>
                  <a:cubicBezTo>
                    <a:pt x="1529645" y="198562"/>
                    <a:pt x="1573722" y="175134"/>
                    <a:pt x="1618327" y="139367"/>
                  </a:cubicBezTo>
                  <a:lnTo>
                    <a:pt x="1555638" y="244809"/>
                  </a:lnTo>
                  <a:lnTo>
                    <a:pt x="1556345" y="245046"/>
                  </a:lnTo>
                  <a:cubicBezTo>
                    <a:pt x="1660943" y="293383"/>
                    <a:pt x="1765691" y="407047"/>
                    <a:pt x="1832394" y="558860"/>
                  </a:cubicBezTo>
                  <a:cubicBezTo>
                    <a:pt x="1939118" y="801761"/>
                    <a:pt x="1908034" y="1050343"/>
                    <a:pt x="1762964" y="1114083"/>
                  </a:cubicBezTo>
                  <a:cubicBezTo>
                    <a:pt x="1617894" y="1177823"/>
                    <a:pt x="1413775" y="1032584"/>
                    <a:pt x="1307050" y="789683"/>
                  </a:cubicBezTo>
                  <a:lnTo>
                    <a:pt x="1266248" y="696820"/>
                  </a:lnTo>
                  <a:lnTo>
                    <a:pt x="1224096" y="724413"/>
                  </a:lnTo>
                  <a:cubicBezTo>
                    <a:pt x="1047938" y="814599"/>
                    <a:pt x="879166" y="732036"/>
                    <a:pt x="710394" y="649472"/>
                  </a:cubicBezTo>
                  <a:lnTo>
                    <a:pt x="573816" y="586537"/>
                  </a:lnTo>
                  <a:lnTo>
                    <a:pt x="573816" y="830691"/>
                  </a:lnTo>
                  <a:cubicBezTo>
                    <a:pt x="573816" y="1096004"/>
                    <a:pt x="445363" y="1311083"/>
                    <a:pt x="286908" y="1311083"/>
                  </a:cubicBezTo>
                  <a:cubicBezTo>
                    <a:pt x="128453" y="1311083"/>
                    <a:pt x="0" y="1096004"/>
                    <a:pt x="0" y="830691"/>
                  </a:cubicBezTo>
                  <a:cubicBezTo>
                    <a:pt x="0" y="598542"/>
                    <a:pt x="98347" y="404854"/>
                    <a:pt x="229086" y="360059"/>
                  </a:cubicBezTo>
                  <a:lnTo>
                    <a:pt x="283232" y="350920"/>
                  </a:lnTo>
                  <a:lnTo>
                    <a:pt x="438983" y="88946"/>
                  </a:lnTo>
                  <a:cubicBezTo>
                    <a:pt x="489960" y="48070"/>
                    <a:pt x="540248" y="23310"/>
                    <a:pt x="590018" y="10637"/>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E377F4D9-34F2-C7F2-8FF4-F1A47B6EA4FE}"/>
                </a:ext>
              </a:extLst>
            </p:cNvPr>
            <p:cNvSpPr/>
            <p:nvPr/>
          </p:nvSpPr>
          <p:spPr>
            <a:xfrm>
              <a:off x="1055229" y="937544"/>
              <a:ext cx="468210" cy="3316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5EC9A18-E273-7146-1AC9-9969921FDA08}"/>
                </a:ext>
              </a:extLst>
            </p:cNvPr>
            <p:cNvSpPr/>
            <p:nvPr/>
          </p:nvSpPr>
          <p:spPr>
            <a:xfrm>
              <a:off x="2225755" y="1048105"/>
              <a:ext cx="468210" cy="3316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368891-4ED6-1A12-8747-73832B11822E}"/>
                </a:ext>
              </a:extLst>
            </p:cNvPr>
            <p:cNvSpPr/>
            <p:nvPr/>
          </p:nvSpPr>
          <p:spPr>
            <a:xfrm>
              <a:off x="2136243" y="2608956"/>
              <a:ext cx="117053" cy="165840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13F454-7C77-3CE0-CAD9-2A3244992DCB}"/>
                </a:ext>
              </a:extLst>
            </p:cNvPr>
            <p:cNvSpPr/>
            <p:nvPr/>
          </p:nvSpPr>
          <p:spPr>
            <a:xfrm>
              <a:off x="1406386" y="2595950"/>
              <a:ext cx="117053" cy="165840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57C4F66F-68A2-3AAF-2EF0-B0DD1E059997}"/>
                </a:ext>
              </a:extLst>
            </p:cNvPr>
            <p:cNvSpPr/>
            <p:nvPr/>
          </p:nvSpPr>
          <p:spPr>
            <a:xfrm>
              <a:off x="1035541" y="4215435"/>
              <a:ext cx="1585507" cy="1779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a:extLst>
                <a:ext uri="{FF2B5EF4-FFF2-40B4-BE49-F238E27FC236}">
                  <a16:creationId xmlns:a16="http://schemas.microsoft.com/office/drawing/2014/main" id="{7EA97040-AC1D-542D-0BA4-0E05B0736874}"/>
                </a:ext>
              </a:extLst>
            </p:cNvPr>
            <p:cNvSpPr/>
            <p:nvPr/>
          </p:nvSpPr>
          <p:spPr>
            <a:xfrm rot="7269359" flipV="1">
              <a:off x="1770692" y="2330510"/>
              <a:ext cx="744557" cy="271822"/>
            </a:xfrm>
            <a:prstGeom prst="flowChartManualInput">
              <a:avLst/>
            </a:prstGeom>
            <a:solidFill>
              <a:srgbClr val="DEC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a:extLst>
                <a:ext uri="{FF2B5EF4-FFF2-40B4-BE49-F238E27FC236}">
                  <a16:creationId xmlns:a16="http://schemas.microsoft.com/office/drawing/2014/main" id="{F649C26F-E099-6031-C306-74B7BFEFECA3}"/>
                </a:ext>
              </a:extLst>
            </p:cNvPr>
            <p:cNvSpPr/>
            <p:nvPr/>
          </p:nvSpPr>
          <p:spPr>
            <a:xfrm rot="14330641" flipH="1" flipV="1">
              <a:off x="1114901" y="2330510"/>
              <a:ext cx="744557" cy="271822"/>
            </a:xfrm>
            <a:prstGeom prst="flowChartManualInput">
              <a:avLst/>
            </a:prstGeom>
            <a:solidFill>
              <a:srgbClr val="DEC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1DCCB57-78EC-1C85-E663-F31FF433F20F}"/>
                </a:ext>
              </a:extLst>
            </p:cNvPr>
            <p:cNvSpPr/>
            <p:nvPr/>
          </p:nvSpPr>
          <p:spPr>
            <a:xfrm>
              <a:off x="1172281" y="937544"/>
              <a:ext cx="1170526" cy="15784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1D9996C0-31E0-F9B7-2DD1-054B900E99D4}"/>
                </a:ext>
              </a:extLst>
            </p:cNvPr>
            <p:cNvSpPr/>
            <p:nvPr/>
          </p:nvSpPr>
          <p:spPr>
            <a:xfrm>
              <a:off x="1757544" y="4143795"/>
              <a:ext cx="245921" cy="343136"/>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725270D0-B88F-5FDD-7EFE-79BAE26B1402}"/>
                </a:ext>
              </a:extLst>
            </p:cNvPr>
            <p:cNvSpPr/>
            <p:nvPr/>
          </p:nvSpPr>
          <p:spPr>
            <a:xfrm>
              <a:off x="2108702" y="3590993"/>
              <a:ext cx="234105" cy="11056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a:extLst>
                <a:ext uri="{FF2B5EF4-FFF2-40B4-BE49-F238E27FC236}">
                  <a16:creationId xmlns:a16="http://schemas.microsoft.com/office/drawing/2014/main" id="{55144631-EC84-F475-265A-8BEAE91A949C}"/>
                </a:ext>
              </a:extLst>
            </p:cNvPr>
            <p:cNvSpPr/>
            <p:nvPr/>
          </p:nvSpPr>
          <p:spPr>
            <a:xfrm>
              <a:off x="1330646" y="3604001"/>
              <a:ext cx="234105" cy="11056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Connector 28">
              <a:extLst>
                <a:ext uri="{FF2B5EF4-FFF2-40B4-BE49-F238E27FC236}">
                  <a16:creationId xmlns:a16="http://schemas.microsoft.com/office/drawing/2014/main" id="{9AB6B98D-BA43-2BF7-22AC-CB632111F66C}"/>
                </a:ext>
              </a:extLst>
            </p:cNvPr>
            <p:cNvCxnSpPr>
              <a:endCxn id="11" idx="2"/>
            </p:cNvCxnSpPr>
            <p:nvPr/>
          </p:nvCxnSpPr>
          <p:spPr>
            <a:xfrm>
              <a:off x="1711794" y="4895597"/>
              <a:ext cx="106414" cy="1221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6CC3254-34BB-00C8-87F2-B734D74462C6}"/>
              </a:ext>
            </a:extLst>
          </p:cNvPr>
          <p:cNvSpPr txBox="1"/>
          <p:nvPr/>
        </p:nvSpPr>
        <p:spPr>
          <a:xfrm>
            <a:off x="4005076" y="4077998"/>
            <a:ext cx="3817694" cy="1754326"/>
          </a:xfrm>
          <a:prstGeom prst="rect">
            <a:avLst/>
          </a:prstGeom>
          <a:noFill/>
        </p:spPr>
        <p:txBody>
          <a:bodyPr wrap="square" rtlCol="0">
            <a:spAutoFit/>
          </a:bodyPr>
          <a:lstStyle/>
          <a:p>
            <a:pPr algn="ctr"/>
            <a:r>
              <a:rPr lang="en-US" i="1" dirty="0">
                <a:solidFill>
                  <a:schemeClr val="accent2">
                    <a:lumMod val="20000"/>
                    <a:lumOff val="80000"/>
                  </a:schemeClr>
                </a:solidFill>
              </a:rPr>
              <a:t>“No Man can serve two masters; for either he will hate the one, and love the other; or else he will hold to the one and despise the other. Ye cannot serve god and mammon.”</a:t>
            </a:r>
          </a:p>
          <a:p>
            <a:pPr algn="ctr"/>
            <a:r>
              <a:rPr lang="en-US" i="1" dirty="0">
                <a:solidFill>
                  <a:schemeClr val="accent2">
                    <a:lumMod val="20000"/>
                    <a:lumOff val="80000"/>
                  </a:schemeClr>
                </a:solidFill>
              </a:rPr>
              <a:t>Matthew 6:24</a:t>
            </a:r>
          </a:p>
        </p:txBody>
      </p:sp>
      <p:sp>
        <p:nvSpPr>
          <p:cNvPr id="32" name="TextBox 31">
            <a:extLst>
              <a:ext uri="{FF2B5EF4-FFF2-40B4-BE49-F238E27FC236}">
                <a16:creationId xmlns:a16="http://schemas.microsoft.com/office/drawing/2014/main" id="{49C05673-DE0A-D95C-ECE8-FDCBE98949DF}"/>
              </a:ext>
            </a:extLst>
          </p:cNvPr>
          <p:cNvSpPr txBox="1"/>
          <p:nvPr/>
        </p:nvSpPr>
        <p:spPr>
          <a:xfrm>
            <a:off x="163457" y="6416145"/>
            <a:ext cx="609750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64904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82A42EF-FA48-438F-B432-E96ED6FA3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8633516" y="1368287"/>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19200" y="2057400"/>
              <a:ext cx="1905000" cy="1569660"/>
            </a:xfrm>
            <a:prstGeom prst="rect">
              <a:avLst/>
            </a:prstGeom>
          </p:spPr>
          <p:txBody>
            <a:bodyPr wrap="square">
              <a:spAutoFit/>
            </a:bodyPr>
            <a:lstStyle/>
            <a:p>
              <a:pPr algn="ctr"/>
              <a:r>
                <a:rPr lang="en-US" sz="1600" b="1" dirty="0"/>
                <a:t>As we labor diligently to bring others unto Jesus Christ, we can also receive salvation for ourselves.</a:t>
              </a:r>
              <a:r>
                <a:rPr lang="en-US" sz="1600" dirty="0"/>
                <a:t> </a:t>
              </a:r>
              <a:endParaRPr lang="en-US" sz="1600" dirty="0">
                <a:solidFill>
                  <a:schemeClr val="bg1"/>
                </a:solidFill>
              </a:endParaRPr>
            </a:p>
          </p:txBody>
        </p:sp>
      </p:grpSp>
      <p:sp>
        <p:nvSpPr>
          <p:cNvPr id="27" name="TextBox 26"/>
          <p:cNvSpPr txBox="1"/>
          <p:nvPr/>
        </p:nvSpPr>
        <p:spPr>
          <a:xfrm>
            <a:off x="1807956" y="786952"/>
            <a:ext cx="5029200" cy="5447645"/>
          </a:xfrm>
          <a:prstGeom prst="rect">
            <a:avLst/>
          </a:prstGeom>
          <a:noFill/>
        </p:spPr>
        <p:txBody>
          <a:bodyPr wrap="square" rtlCol="0">
            <a:spAutoFit/>
          </a:bodyPr>
          <a:lstStyle/>
          <a:p>
            <a:r>
              <a:rPr lang="en-US" sz="2400" dirty="0">
                <a:solidFill>
                  <a:schemeClr val="bg1"/>
                </a:solidFill>
              </a:rPr>
              <a:t>“Men and women who turn their lives over to God will discover that He can make a lot more out of their lives than they can. </a:t>
            </a:r>
          </a:p>
          <a:p>
            <a:endParaRPr lang="en-US" sz="2400" dirty="0">
              <a:solidFill>
                <a:schemeClr val="bg1"/>
              </a:solidFill>
            </a:endParaRPr>
          </a:p>
          <a:p>
            <a:r>
              <a:rPr lang="en-US" sz="2400" dirty="0">
                <a:solidFill>
                  <a:schemeClr val="bg1"/>
                </a:solidFill>
              </a:rPr>
              <a:t>He will deepen their joys, expand their vision, quicken their minds, strengthen their muscles, lift their spirits, multiply their blessings, increase their opportunities, comfort their souls, raise up friends, and pour out peace. </a:t>
            </a:r>
          </a:p>
          <a:p>
            <a:endParaRPr lang="en-US" sz="2400" dirty="0">
              <a:solidFill>
                <a:schemeClr val="bg1"/>
              </a:solidFill>
            </a:endParaRPr>
          </a:p>
          <a:p>
            <a:r>
              <a:rPr lang="en-US" sz="2400" dirty="0">
                <a:solidFill>
                  <a:schemeClr val="bg1"/>
                </a:solidFill>
              </a:rPr>
              <a:t>Whoever will lose his life in the service of God will find eternal life.”</a:t>
            </a:r>
          </a:p>
          <a:p>
            <a:r>
              <a:rPr lang="en-US" sz="1200" dirty="0">
                <a:solidFill>
                  <a:schemeClr val="bg1"/>
                </a:solidFill>
              </a:rPr>
              <a:t>President Ezra Taft Benson </a:t>
            </a:r>
          </a:p>
        </p:txBody>
      </p:sp>
      <p:pic>
        <p:nvPicPr>
          <p:cNvPr id="28" name="Picture 27" descr="Ezra t benson.jpg"/>
          <p:cNvPicPr>
            <a:picLocks noChangeAspect="1"/>
          </p:cNvPicPr>
          <p:nvPr/>
        </p:nvPicPr>
        <p:blipFill>
          <a:blip r:embed="rId3" cstate="print"/>
          <a:stretch>
            <a:fillRect/>
          </a:stretch>
        </p:blipFill>
        <p:spPr>
          <a:xfrm>
            <a:off x="334618" y="348920"/>
            <a:ext cx="1024128" cy="1448927"/>
          </a:xfrm>
          <a:prstGeom prst="rect">
            <a:avLst/>
          </a:prstGeom>
        </p:spPr>
      </p:pic>
    </p:spTree>
    <p:extLst>
      <p:ext uri="{BB962C8B-B14F-4D97-AF65-F5344CB8AC3E}">
        <p14:creationId xmlns:p14="http://schemas.microsoft.com/office/powerpoint/2010/main" val="13605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F87B72-7807-4B5F-89AC-056DA7291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65044" y="6326326"/>
            <a:ext cx="3429000" cy="369332"/>
          </a:xfrm>
          <a:prstGeom prst="rect">
            <a:avLst/>
          </a:prstGeom>
          <a:noFill/>
        </p:spPr>
        <p:txBody>
          <a:bodyPr wrap="square" rtlCol="0">
            <a:spAutoFit/>
          </a:bodyPr>
          <a:lstStyle/>
          <a:p>
            <a:r>
              <a:rPr lang="en-US" dirty="0">
                <a:solidFill>
                  <a:schemeClr val="bg1"/>
                </a:solidFill>
              </a:rPr>
              <a:t>D&amp;C 4:5-7</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Faith, Hope, and Charity</a:t>
            </a:r>
          </a:p>
        </p:txBody>
      </p:sp>
      <p:sp>
        <p:nvSpPr>
          <p:cNvPr id="12" name="TextBox 11"/>
          <p:cNvSpPr txBox="1"/>
          <p:nvPr/>
        </p:nvSpPr>
        <p:spPr>
          <a:xfrm>
            <a:off x="1905000" y="1219200"/>
            <a:ext cx="4114800" cy="1477328"/>
          </a:xfrm>
          <a:prstGeom prst="rect">
            <a:avLst/>
          </a:prstGeom>
          <a:noFill/>
        </p:spPr>
        <p:txBody>
          <a:bodyPr wrap="square" rtlCol="0">
            <a:spAutoFit/>
          </a:bodyPr>
          <a:lstStyle/>
          <a:p>
            <a:pPr fontAlgn="base"/>
            <a:r>
              <a:rPr lang="en-US" dirty="0">
                <a:solidFill>
                  <a:schemeClr val="bg1"/>
                </a:solidFill>
              </a:rPr>
              <a:t>“Whereby are given unto us exceeding great and precious</a:t>
            </a:r>
            <a:r>
              <a:rPr lang="en-US" baseline="30000" dirty="0">
                <a:solidFill>
                  <a:schemeClr val="bg1"/>
                </a:solidFill>
              </a:rPr>
              <a:t> </a:t>
            </a:r>
            <a:r>
              <a:rPr lang="en-US" dirty="0">
                <a:solidFill>
                  <a:schemeClr val="bg1"/>
                </a:solidFill>
              </a:rPr>
              <a:t>promises: that by these ye might be partakers of the divine</a:t>
            </a:r>
            <a:r>
              <a:rPr lang="en-US" baseline="30000" dirty="0">
                <a:solidFill>
                  <a:schemeClr val="bg1"/>
                </a:solidFill>
              </a:rPr>
              <a:t> </a:t>
            </a:r>
            <a:r>
              <a:rPr lang="en-US" dirty="0">
                <a:solidFill>
                  <a:schemeClr val="bg1"/>
                </a:solidFill>
              </a:rPr>
              <a:t>nature, having escaped the corruption that is in the world through lust.</a:t>
            </a:r>
          </a:p>
        </p:txBody>
      </p:sp>
      <p:sp>
        <p:nvSpPr>
          <p:cNvPr id="15" name="TextBox 14"/>
          <p:cNvSpPr txBox="1"/>
          <p:nvPr/>
        </p:nvSpPr>
        <p:spPr>
          <a:xfrm>
            <a:off x="6324600" y="1219200"/>
            <a:ext cx="4114800" cy="923330"/>
          </a:xfrm>
          <a:prstGeom prst="rect">
            <a:avLst/>
          </a:prstGeom>
          <a:noFill/>
        </p:spPr>
        <p:txBody>
          <a:bodyPr wrap="square" rtlCol="0">
            <a:spAutoFit/>
          </a:bodyPr>
          <a:lstStyle/>
          <a:p>
            <a:pPr fontAlgn="base"/>
            <a:r>
              <a:rPr lang="en-US" dirty="0">
                <a:solidFill>
                  <a:schemeClr val="bg1"/>
                </a:solidFill>
              </a:rPr>
              <a:t>And beside this, giving all diligence, add to your faith virtue; and to virtue knowledge;</a:t>
            </a:r>
          </a:p>
        </p:txBody>
      </p:sp>
      <p:sp>
        <p:nvSpPr>
          <p:cNvPr id="16" name="TextBox 15"/>
          <p:cNvSpPr txBox="1"/>
          <p:nvPr/>
        </p:nvSpPr>
        <p:spPr>
          <a:xfrm>
            <a:off x="7488306" y="2977275"/>
            <a:ext cx="4114800" cy="923330"/>
          </a:xfrm>
          <a:prstGeom prst="rect">
            <a:avLst/>
          </a:prstGeom>
          <a:noFill/>
        </p:spPr>
        <p:txBody>
          <a:bodyPr wrap="square" rtlCol="0">
            <a:spAutoFit/>
          </a:bodyPr>
          <a:lstStyle/>
          <a:p>
            <a:pPr fontAlgn="base"/>
            <a:r>
              <a:rPr lang="en-US" dirty="0">
                <a:solidFill>
                  <a:schemeClr val="bg1"/>
                </a:solidFill>
              </a:rPr>
              <a:t>And to knowledge temperance; and to temperance patience; and to patience godliness;</a:t>
            </a:r>
          </a:p>
        </p:txBody>
      </p:sp>
      <p:sp>
        <p:nvSpPr>
          <p:cNvPr id="17" name="TextBox 16"/>
          <p:cNvSpPr txBox="1"/>
          <p:nvPr/>
        </p:nvSpPr>
        <p:spPr>
          <a:xfrm>
            <a:off x="1770822" y="4567555"/>
            <a:ext cx="6172200" cy="1938992"/>
          </a:xfrm>
          <a:prstGeom prst="rect">
            <a:avLst/>
          </a:prstGeom>
          <a:noFill/>
        </p:spPr>
        <p:txBody>
          <a:bodyPr wrap="square" rtlCol="0">
            <a:spAutoFit/>
          </a:bodyPr>
          <a:lstStyle/>
          <a:p>
            <a:pPr fontAlgn="base"/>
            <a:r>
              <a:rPr lang="en-US" dirty="0">
                <a:solidFill>
                  <a:schemeClr val="bg1"/>
                </a:solidFill>
              </a:rPr>
              <a:t>And to godliness brotherly kindness; and to brotherly kindness charity. </a:t>
            </a:r>
          </a:p>
          <a:p>
            <a:pPr fontAlgn="base"/>
            <a:endParaRPr lang="en-US" dirty="0">
              <a:solidFill>
                <a:schemeClr val="bg1"/>
              </a:solidFill>
            </a:endParaRPr>
          </a:p>
          <a:p>
            <a:pPr fontAlgn="base"/>
            <a:r>
              <a:rPr lang="en-US" dirty="0">
                <a:solidFill>
                  <a:schemeClr val="bg1"/>
                </a:solidFill>
              </a:rPr>
              <a:t>For if these things be in you, and abound, they make </a:t>
            </a:r>
            <a:r>
              <a:rPr lang="en-US" i="1" dirty="0">
                <a:solidFill>
                  <a:schemeClr val="bg1"/>
                </a:solidFill>
              </a:rPr>
              <a:t>you that ye shall</a:t>
            </a:r>
            <a:r>
              <a:rPr lang="en-US" dirty="0">
                <a:solidFill>
                  <a:schemeClr val="bg1"/>
                </a:solidFill>
              </a:rPr>
              <a:t> neither </a:t>
            </a:r>
            <a:r>
              <a:rPr lang="en-US" i="1" dirty="0">
                <a:solidFill>
                  <a:schemeClr val="bg1"/>
                </a:solidFill>
              </a:rPr>
              <a:t>be</a:t>
            </a:r>
            <a:r>
              <a:rPr lang="en-US" dirty="0">
                <a:solidFill>
                  <a:schemeClr val="bg1"/>
                </a:solidFill>
              </a:rPr>
              <a:t> barren nor unfruitful in the knowledge of our Lord Jesus Christ.</a:t>
            </a:r>
          </a:p>
          <a:p>
            <a:pPr fontAlgn="base"/>
            <a:r>
              <a:rPr lang="en-US" sz="1200" dirty="0">
                <a:solidFill>
                  <a:schemeClr val="bg1"/>
                </a:solidFill>
              </a:rPr>
              <a:t>2 Peter 1:4-8</a:t>
            </a:r>
          </a:p>
        </p:txBody>
      </p:sp>
      <p:pic>
        <p:nvPicPr>
          <p:cNvPr id="5" name="Picture 4">
            <a:extLst>
              <a:ext uri="{FF2B5EF4-FFF2-40B4-BE49-F238E27FC236}">
                <a16:creationId xmlns:a16="http://schemas.microsoft.com/office/drawing/2014/main" id="{032CAEA2-4029-4D5F-9403-28E389097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65" y="1083300"/>
            <a:ext cx="1390650" cy="1628775"/>
          </a:xfrm>
          <a:prstGeom prst="rect">
            <a:avLst/>
          </a:prstGeom>
        </p:spPr>
      </p:pic>
      <p:pic>
        <p:nvPicPr>
          <p:cNvPr id="8" name="Picture 7">
            <a:extLst>
              <a:ext uri="{FF2B5EF4-FFF2-40B4-BE49-F238E27FC236}">
                <a16:creationId xmlns:a16="http://schemas.microsoft.com/office/drawing/2014/main" id="{AC5713E7-D9A3-4979-8CAB-17CDADC27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0" y="2622703"/>
            <a:ext cx="1657350" cy="1752600"/>
          </a:xfrm>
          <a:prstGeom prst="rect">
            <a:avLst/>
          </a:prstGeom>
        </p:spPr>
      </p:pic>
      <p:pic>
        <p:nvPicPr>
          <p:cNvPr id="11" name="Picture 10">
            <a:extLst>
              <a:ext uri="{FF2B5EF4-FFF2-40B4-BE49-F238E27FC236}">
                <a16:creationId xmlns:a16="http://schemas.microsoft.com/office/drawing/2014/main" id="{F5807177-8F9F-4EF7-946E-97286D1A6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728" y="4182126"/>
            <a:ext cx="1657349" cy="2533376"/>
          </a:xfrm>
          <a:prstGeom prst="rect">
            <a:avLst/>
          </a:prstGeom>
        </p:spPr>
      </p:pic>
    </p:spTree>
    <p:extLst>
      <p:ext uri="{BB962C8B-B14F-4D97-AF65-F5344CB8AC3E}">
        <p14:creationId xmlns:p14="http://schemas.microsoft.com/office/powerpoint/2010/main" val="41972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B785-F4DD-4330-9B75-FF5B61DEB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81608" y="318053"/>
            <a:ext cx="8686800"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0" i="0" u="none" strike="noStrike" dirty="0">
                <a:solidFill>
                  <a:schemeClr val="bg1"/>
                </a:solidFill>
                <a:effectLst/>
                <a:latin typeface="Calibri" panose="020F0502020204030204" pitchFamily="34" charset="0"/>
                <a:cs typeface="Calibri" panose="020F0502020204030204" pitchFamily="34" charset="0"/>
              </a:rPr>
              <a:t>Christlike Attributes</a:t>
            </a:r>
            <a:r>
              <a:rPr lang="en-US" b="0" i="0" dirty="0">
                <a:solidFill>
                  <a:schemeClr val="bg1"/>
                </a:solidFill>
                <a:effectLst/>
                <a:latin typeface="Calibri" panose="020F0502020204030204" pitchFamily="34" charset="0"/>
                <a:cs typeface="Calibri" panose="020F0502020204030204" pitchFamily="34" charset="0"/>
              </a:rPr>
              <a:t>” (2:53)</a:t>
            </a:r>
            <a:endParaRPr lang="en-US" dirty="0">
              <a:solidFill>
                <a:schemeClr val="bg1"/>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Unselfish Service</a:t>
            </a:r>
            <a:r>
              <a:rPr lang="en-US" dirty="0">
                <a:solidFill>
                  <a:schemeClr val="bg1"/>
                </a:solidFill>
                <a:latin typeface="Calibri" panose="020F0502020204030204" pitchFamily="34" charset="0"/>
                <a:cs typeface="Calibri" panose="020F0502020204030204" pitchFamily="34" charset="0"/>
              </a:rPr>
              <a:t> (2:25)</a:t>
            </a:r>
          </a:p>
          <a:p>
            <a:r>
              <a:rPr lang="en-US" b="1" dirty="0">
                <a:solidFill>
                  <a:schemeClr val="bg1"/>
                </a:solidFill>
                <a:latin typeface="Calibri" panose="020F0502020204030204" pitchFamily="34" charset="0"/>
                <a:cs typeface="Calibri" panose="020F0502020204030204" pitchFamily="34" charset="0"/>
              </a:rPr>
              <a:t>The Vineyard</a:t>
            </a:r>
            <a:r>
              <a:rPr lang="en-US" dirty="0">
                <a:solidFill>
                  <a:schemeClr val="bg1"/>
                </a:solidFill>
                <a:latin typeface="Calibri" panose="020F0502020204030204" pitchFamily="34" charset="0"/>
                <a:cs typeface="Calibri" panose="020F0502020204030204" pitchFamily="34" charset="0"/>
              </a:rPr>
              <a:t> (3:48)</a:t>
            </a:r>
          </a:p>
          <a:p>
            <a:r>
              <a:rPr lang="en-US" b="1" dirty="0">
                <a:solidFill>
                  <a:schemeClr val="bg1"/>
                </a:solidFill>
              </a:rPr>
              <a:t>Missionaries to Match Our Message</a:t>
            </a:r>
            <a:r>
              <a:rPr lang="en-US" dirty="0">
                <a:solidFill>
                  <a:schemeClr val="bg1"/>
                </a:solidFill>
              </a:rPr>
              <a:t> (2:25)</a:t>
            </a:r>
          </a:p>
          <a:p>
            <a:endParaRPr lang="en-US" dirty="0">
              <a:solidFill>
                <a:schemeClr val="bg1"/>
              </a:solidFill>
            </a:endParaRPr>
          </a:p>
          <a:p>
            <a:r>
              <a:rPr lang="en-US" dirty="0">
                <a:solidFill>
                  <a:schemeClr val="bg1"/>
                </a:solidFill>
              </a:rPr>
              <a:t>Excerpts from </a:t>
            </a:r>
            <a:r>
              <a:rPr lang="en-US" i="1" dirty="0">
                <a:solidFill>
                  <a:schemeClr val="bg1"/>
                </a:solidFill>
              </a:rPr>
              <a:t>Doctrine and Covenant Commentary </a:t>
            </a:r>
            <a:r>
              <a:rPr lang="en-US" dirty="0">
                <a:solidFill>
                  <a:schemeClr val="bg1"/>
                </a:solidFill>
              </a:rPr>
              <a:t>by Hyrum M. Smith pg. 23-24</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Doctrine and Covenants Student Manual Religion 324-325, pg. 12</a:t>
            </a:r>
          </a:p>
          <a:p>
            <a:r>
              <a:rPr lang="en-US" dirty="0">
                <a:solidFill>
                  <a:schemeClr val="bg1"/>
                </a:solidFill>
              </a:rPr>
              <a:t>” (</a:t>
            </a:r>
            <a:r>
              <a:rPr lang="en-US" i="1" dirty="0">
                <a:solidFill>
                  <a:schemeClr val="bg1"/>
                </a:solidFill>
              </a:rPr>
              <a:t>For the Strength of Youth</a:t>
            </a:r>
            <a:r>
              <a:rPr lang="en-US" dirty="0">
                <a:solidFill>
                  <a:schemeClr val="bg1"/>
                </a:solidFill>
              </a:rPr>
              <a:t> [booklet, 2011], 32).</a:t>
            </a:r>
          </a:p>
          <a:p>
            <a:r>
              <a:rPr lang="en-US" i="1" dirty="0">
                <a:solidFill>
                  <a:schemeClr val="bg1"/>
                </a:solidFill>
              </a:rPr>
              <a:t>The Teachings of Ezra Taft Benson </a:t>
            </a:r>
            <a:r>
              <a:rPr lang="en-US" dirty="0">
                <a:solidFill>
                  <a:schemeClr val="bg1"/>
                </a:solidFill>
              </a:rPr>
              <a:t>pg. 361</a:t>
            </a:r>
          </a:p>
        </p:txBody>
      </p:sp>
      <p:grpSp>
        <p:nvGrpSpPr>
          <p:cNvPr id="4" name="Group 3">
            <a:extLst>
              <a:ext uri="{FF2B5EF4-FFF2-40B4-BE49-F238E27FC236}">
                <a16:creationId xmlns:a16="http://schemas.microsoft.com/office/drawing/2014/main" id="{0760CBD8-7915-4106-A093-188AC3076E94}"/>
              </a:ext>
            </a:extLst>
          </p:cNvPr>
          <p:cNvGrpSpPr/>
          <p:nvPr/>
        </p:nvGrpSpPr>
        <p:grpSpPr>
          <a:xfrm>
            <a:off x="4778477" y="825910"/>
            <a:ext cx="989531" cy="1311466"/>
            <a:chOff x="7543800" y="3810000"/>
            <a:chExt cx="1143000" cy="1447800"/>
          </a:xfrm>
        </p:grpSpPr>
        <p:sp>
          <p:nvSpPr>
            <p:cNvPr id="5" name="Trapezoid 4">
              <a:extLst>
                <a:ext uri="{FF2B5EF4-FFF2-40B4-BE49-F238E27FC236}">
                  <a16:creationId xmlns:a16="http://schemas.microsoft.com/office/drawing/2014/main" id="{0839844E-2EC4-4C27-BE5F-CEB6F638F7D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5">
              <a:extLst>
                <a:ext uri="{FF2B5EF4-FFF2-40B4-BE49-F238E27FC236}">
                  <a16:creationId xmlns:a16="http://schemas.microsoft.com/office/drawing/2014/main" id="{4F099045-26CB-4C19-9AA4-23F36102A7A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839D40-A801-419C-9A3C-58DA424B23A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7">
              <a:extLst>
                <a:ext uri="{FF2B5EF4-FFF2-40B4-BE49-F238E27FC236}">
                  <a16:creationId xmlns:a16="http://schemas.microsoft.com/office/drawing/2014/main" id="{CBBFDE49-36D1-4DF8-8F54-D034302FBB4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2BC2233-52F3-49F0-9845-F0850AE546A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0972C9F9-E20C-4BE4-A69F-92598F65F41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A5FD920-4642-4F2D-B494-8819A0F0F13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BBAAB53-8F35-4A37-87FF-5F619C2F127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244152E-C607-476B-8E8F-43FC3AEA888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686CF1-1E51-4688-A4EE-FD1C6385196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C0018436-C1E6-489E-AB46-DF8636C14B3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7AADE43-45AD-4B15-83F8-BDE27AB1E7F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D56926A6-16E2-4154-B916-7813CE2B9E99}"/>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4F05FA36-783D-427F-92EB-C9C4F872CA3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C6585D-7B79-42CE-8955-6A853021159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18CCBB-9E31-42CD-A0FC-01657BBBAB5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B407DFD-C8B8-4B3A-8FD0-AAEF95D3EB8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09F137C8-7668-4BC7-986D-CF987D781BD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E2FA2926-1549-5BFB-B4A7-22DF86279EA4}"/>
              </a:ext>
            </a:extLst>
          </p:cNvPr>
          <p:cNvSpPr txBox="1"/>
          <p:nvPr/>
        </p:nvSpPr>
        <p:spPr>
          <a:xfrm>
            <a:off x="169753" y="6386058"/>
            <a:ext cx="609750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366545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95586-0E4F-27DC-ECAA-051D4D7CF9AC}"/>
              </a:ext>
            </a:extLst>
          </p:cNvPr>
          <p:cNvSpPr txBox="1"/>
          <p:nvPr/>
        </p:nvSpPr>
        <p:spPr>
          <a:xfrm>
            <a:off x="126124" y="107953"/>
            <a:ext cx="6096000" cy="1600438"/>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Serving Him </a:t>
            </a:r>
            <a:r>
              <a:rPr lang="en-US" sz="1400" b="0" i="0" dirty="0">
                <a:solidFill>
                  <a:srgbClr val="212225"/>
                </a:solidFill>
                <a:effectLst/>
                <a:latin typeface="Calibri" panose="020F0502020204030204" pitchFamily="34" charset="0"/>
                <a:cs typeface="Calibri" panose="020F0502020204030204" pitchFamily="34" charset="0"/>
              </a:rPr>
              <a:t>requires all of our heart, might, mind, and strength. Consequently, selflessly serving others counteracts the self-centered and selfish tendencies of the natural man. We grow to love those whom we serve. And because serving others is serving God, we grow to love Him and our brothers and sisters more deeply. Such love is a manifestation of the spiritual gift of charity, even the pure love of Christ. (David A. Bednar, “</a:t>
            </a:r>
            <a:r>
              <a:rPr lang="en-US" sz="1400" b="0" i="0" u="none" strike="noStrike" dirty="0">
                <a:effectLst/>
                <a:latin typeface="Calibri" panose="020F0502020204030204" pitchFamily="34" charset="0"/>
                <a:cs typeface="Calibri" panose="020F0502020204030204" pitchFamily="34" charset="0"/>
              </a:rPr>
              <a:t>If Ye Had Known Me</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or </a:t>
            </a:r>
            <a:r>
              <a:rPr lang="en-US" sz="1400" b="0" i="1" dirty="0">
                <a:solidFill>
                  <a:srgbClr val="212225"/>
                </a:solidFill>
                <a:effectLst/>
                <a:latin typeface="Calibri" panose="020F0502020204030204" pitchFamily="34" charset="0"/>
                <a:cs typeface="Calibri" panose="020F0502020204030204" pitchFamily="34" charset="0"/>
              </a:rPr>
              <a:t>Liahona</a:t>
            </a:r>
            <a:r>
              <a:rPr lang="en-US" sz="1400" b="0" i="0" dirty="0">
                <a:solidFill>
                  <a:srgbClr val="212225"/>
                </a:solidFill>
                <a:effectLst/>
                <a:latin typeface="Calibri" panose="020F0502020204030204" pitchFamily="34" charset="0"/>
                <a:cs typeface="Calibri" panose="020F0502020204030204" pitchFamily="34" charset="0"/>
              </a:rPr>
              <a:t>, Nov. 2016, 104)</a:t>
            </a: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2DD8C0F-95E7-37B9-9D9E-54A064DA6C0B}"/>
              </a:ext>
            </a:extLst>
          </p:cNvPr>
          <p:cNvSpPr txBox="1"/>
          <p:nvPr/>
        </p:nvSpPr>
        <p:spPr>
          <a:xfrm>
            <a:off x="126124" y="1708391"/>
            <a:ext cx="6096000" cy="2893100"/>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Why Study Doctrine and Covenants 4?</a:t>
            </a:r>
          </a:p>
          <a:p>
            <a:r>
              <a:rPr lang="en-US" sz="1400" b="0" i="0" u="none" strike="noStrike" dirty="0">
                <a:effectLst/>
                <a:latin typeface="Calibri" panose="020F0502020204030204" pitchFamily="34" charset="0"/>
                <a:cs typeface="Calibri" panose="020F0502020204030204" pitchFamily="34" charset="0"/>
              </a:rPr>
              <a:t>Doctrine and Covenants 4</a:t>
            </a:r>
            <a:r>
              <a:rPr lang="en-US" sz="1400" b="0" i="0" dirty="0">
                <a:solidFill>
                  <a:srgbClr val="212225"/>
                </a:solidFill>
                <a:effectLst/>
                <a:latin typeface="Calibri" panose="020F0502020204030204" pitchFamily="34" charset="0"/>
                <a:cs typeface="Calibri" panose="020F0502020204030204" pitchFamily="34" charset="0"/>
              </a:rPr>
              <a:t>] is very short, only seven verses, but it contains sufficient counsel and instruction for a lifetime of study. No one has yet mastered it. It was not intended as a personal revelation to Joseph Smith [Sr.], but to be of benefit to all who desire to embark in the service of God. It is a revelation to each member of the Church. … Perhaps there is no other revelation in all our scriptures that embodies greater instruction pertaining to the manner of qualification of members of the Church for the service of God, and in such condensed form than this revelation. It is as broad, as high and as deep as eternity. No elder [or sister] of the Church is qualified to teach in the Church, or carry the message of Salvation to the world, until he [or she] has absorbed, in part at least, this heaven-sent instruction. (Joseph Fielding Smith, </a:t>
            </a:r>
            <a:r>
              <a:rPr lang="en-US" sz="1400" b="0" i="1" dirty="0">
                <a:solidFill>
                  <a:srgbClr val="212225"/>
                </a:solidFill>
                <a:effectLst/>
                <a:latin typeface="Calibri" panose="020F0502020204030204" pitchFamily="34" charset="0"/>
                <a:cs typeface="Calibri" panose="020F0502020204030204" pitchFamily="34" charset="0"/>
              </a:rPr>
              <a:t>Church History and Modern Revelation</a:t>
            </a:r>
            <a:r>
              <a:rPr lang="en-US" sz="1400" b="0" i="0" dirty="0">
                <a:solidFill>
                  <a:srgbClr val="212225"/>
                </a:solidFill>
                <a:effectLst/>
                <a:latin typeface="Calibri" panose="020F0502020204030204" pitchFamily="34" charset="0"/>
                <a:cs typeface="Calibri" panose="020F0502020204030204" pitchFamily="34" charset="0"/>
              </a:rPr>
              <a:t> [1953], 1:35)</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660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84067-5155-8BB0-2AF1-FE6A8C1F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18">
            <a:extLst>
              <a:ext uri="{FF2B5EF4-FFF2-40B4-BE49-F238E27FC236}">
                <a16:creationId xmlns:a16="http://schemas.microsoft.com/office/drawing/2014/main" id="{79CF27D5-E137-27C4-8B32-A831201E0668}"/>
              </a:ext>
            </a:extLst>
          </p:cNvPr>
          <p:cNvGrpSpPr/>
          <p:nvPr/>
        </p:nvGrpSpPr>
        <p:grpSpPr>
          <a:xfrm>
            <a:off x="2752326" y="312565"/>
            <a:ext cx="6457781" cy="3240121"/>
            <a:chOff x="965200" y="2286000"/>
            <a:chExt cx="7302500" cy="2743200"/>
          </a:xfrm>
        </p:grpSpPr>
        <p:sp>
          <p:nvSpPr>
            <p:cNvPr id="4" name="Rectangle 3">
              <a:extLst>
                <a:ext uri="{FF2B5EF4-FFF2-40B4-BE49-F238E27FC236}">
                  <a16:creationId xmlns:a16="http://schemas.microsoft.com/office/drawing/2014/main" id="{2CAB22FE-5D6E-7E5A-63D9-E388EBD8A939}"/>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4ACB1E-C161-203C-EA5F-D1472E1EA771}"/>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877948F-D90B-7863-692E-2B76B90F86CD}"/>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C02B44-4A55-A7D6-765D-42E735267A51}"/>
                </a:ext>
              </a:extLst>
            </p:cNvPr>
            <p:cNvCxnSpPr>
              <a:stCxn id="5" idx="1"/>
              <a:endCxn id="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022565-158B-2819-54C6-3C0516EF54C7}"/>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5E0A252-5F28-5316-BA14-08C3370F3FDD}"/>
              </a:ext>
            </a:extLst>
          </p:cNvPr>
          <p:cNvGrpSpPr/>
          <p:nvPr/>
        </p:nvGrpSpPr>
        <p:grpSpPr>
          <a:xfrm>
            <a:off x="7698153" y="1785347"/>
            <a:ext cx="947174" cy="1091299"/>
            <a:chOff x="5188247" y="2306357"/>
            <a:chExt cx="1431257" cy="1649042"/>
          </a:xfrm>
        </p:grpSpPr>
        <p:sp>
          <p:nvSpPr>
            <p:cNvPr id="12" name="Oval 11">
              <a:extLst>
                <a:ext uri="{FF2B5EF4-FFF2-40B4-BE49-F238E27FC236}">
                  <a16:creationId xmlns:a16="http://schemas.microsoft.com/office/drawing/2014/main" id="{2216087D-8780-5FCC-9AB5-A109B2149AD0}"/>
                </a:ext>
              </a:extLst>
            </p:cNvPr>
            <p:cNvSpPr/>
            <p:nvPr/>
          </p:nvSpPr>
          <p:spPr>
            <a:xfrm>
              <a:off x="5976069" y="2306357"/>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6E99F380-1655-BE63-8A03-FECDF4035D9B}"/>
                </a:ext>
              </a:extLst>
            </p:cNvPr>
            <p:cNvCxnSpPr/>
            <p:nvPr/>
          </p:nvCxnSpPr>
          <p:spPr>
            <a:xfrm flipH="1">
              <a:off x="5319495" y="2871405"/>
              <a:ext cx="709044" cy="9253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B25886-EF7D-2533-AADB-C97849E24BC3}"/>
                </a:ext>
              </a:extLst>
            </p:cNvPr>
            <p:cNvCxnSpPr/>
            <p:nvPr/>
          </p:nvCxnSpPr>
          <p:spPr>
            <a:xfrm flipH="1" flipV="1">
              <a:off x="5188247" y="3952726"/>
              <a:ext cx="920270" cy="26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686086-31E5-507D-44AA-0E43B6043DED}"/>
                </a:ext>
              </a:extLst>
            </p:cNvPr>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335B2D-171B-B389-ABBA-3AF2DA8C7D98}"/>
                </a:ext>
              </a:extLst>
            </p:cNvPr>
            <p:cNvCxnSpPr/>
            <p:nvPr/>
          </p:nvCxnSpPr>
          <p:spPr>
            <a:xfrm>
              <a:off x="5828604" y="3117398"/>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B24EA1-80C4-DEE6-F0EC-856D5C48C97A}"/>
                </a:ext>
              </a:extLst>
            </p:cNvPr>
            <p:cNvCxnSpPr/>
            <p:nvPr/>
          </p:nvCxnSpPr>
          <p:spPr>
            <a:xfrm flipV="1">
              <a:off x="6267524" y="3220650"/>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0743002-8407-F2EA-72A0-9324A42824D6}"/>
              </a:ext>
            </a:extLst>
          </p:cNvPr>
          <p:cNvGrpSpPr/>
          <p:nvPr/>
        </p:nvGrpSpPr>
        <p:grpSpPr>
          <a:xfrm>
            <a:off x="3279818" y="498590"/>
            <a:ext cx="1389405" cy="1700205"/>
            <a:chOff x="893234" y="374904"/>
            <a:chExt cx="1389405" cy="1700205"/>
          </a:xfrm>
        </p:grpSpPr>
        <p:grpSp>
          <p:nvGrpSpPr>
            <p:cNvPr id="20" name="Group 19">
              <a:extLst>
                <a:ext uri="{FF2B5EF4-FFF2-40B4-BE49-F238E27FC236}">
                  <a16:creationId xmlns:a16="http://schemas.microsoft.com/office/drawing/2014/main" id="{3BDDBF1A-9EFC-27ED-5C3D-25FED659425E}"/>
                </a:ext>
              </a:extLst>
            </p:cNvPr>
            <p:cNvGrpSpPr/>
            <p:nvPr/>
          </p:nvGrpSpPr>
          <p:grpSpPr>
            <a:xfrm>
              <a:off x="893234" y="707800"/>
              <a:ext cx="539928" cy="1359351"/>
              <a:chOff x="1758767" y="2093884"/>
              <a:chExt cx="993887" cy="2502264"/>
            </a:xfrm>
          </p:grpSpPr>
          <p:sp>
            <p:nvSpPr>
              <p:cNvPr id="35" name="Oval 34">
                <a:extLst>
                  <a:ext uri="{FF2B5EF4-FFF2-40B4-BE49-F238E27FC236}">
                    <a16:creationId xmlns:a16="http://schemas.microsoft.com/office/drawing/2014/main" id="{C1B19C5C-C613-F5E8-A1FA-D0E372A789B5}"/>
                  </a:ext>
                </a:extLst>
              </p:cNvPr>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62D3135F-B69B-F93E-6632-A45D3CE27AD0}"/>
                  </a:ext>
                </a:extLst>
              </p:cNvPr>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B430BA-BDB2-D95D-6718-331D0F777389}"/>
                  </a:ext>
                </a:extLst>
              </p:cNvPr>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AAED79-BFD4-5C56-D35B-19E41059C634}"/>
                  </a:ext>
                </a:extLst>
              </p:cNvPr>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841B12-9336-35A9-BA73-97F6B84D6EF4}"/>
                  </a:ext>
                </a:extLst>
              </p:cNvPr>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3F1AB9-4468-CDCC-D8B4-F0DB97D76331}"/>
                  </a:ext>
                </a:extLst>
              </p:cNvPr>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673985-C1F8-CD52-7945-EC533FD64907}"/>
                  </a:ext>
                </a:extLst>
              </p:cNvPr>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3CDA67-2260-A583-218C-FA265F91C3E4}"/>
                  </a:ext>
                </a:extLst>
              </p:cNvPr>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8C02B38-A093-2027-E2CC-A1D1A0214CC0}"/>
                  </a:ext>
                </a:extLst>
              </p:cNvPr>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D150B3-0ECA-C1D0-3978-3E82EF5992CD}"/>
                  </a:ext>
                </a:extLst>
              </p:cNvPr>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2F6266F-8645-ECE5-C708-4EB1DA30FD9C}"/>
                </a:ext>
              </a:extLst>
            </p:cNvPr>
            <p:cNvGrpSpPr/>
            <p:nvPr/>
          </p:nvGrpSpPr>
          <p:grpSpPr>
            <a:xfrm flipH="1">
              <a:off x="1742711" y="715758"/>
              <a:ext cx="539928" cy="1359351"/>
              <a:chOff x="1758767" y="2093884"/>
              <a:chExt cx="993887" cy="2502264"/>
            </a:xfrm>
          </p:grpSpPr>
          <p:sp>
            <p:nvSpPr>
              <p:cNvPr id="25" name="Oval 24">
                <a:extLst>
                  <a:ext uri="{FF2B5EF4-FFF2-40B4-BE49-F238E27FC236}">
                    <a16:creationId xmlns:a16="http://schemas.microsoft.com/office/drawing/2014/main" id="{28EE2A41-EAE9-B39B-442F-623A3965B126}"/>
                  </a:ext>
                </a:extLst>
              </p:cNvPr>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D647CAC-944E-6EBD-3601-835A4A569BE5}"/>
                  </a:ext>
                </a:extLst>
              </p:cNvPr>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6AFD66-92D0-C3F2-39A1-3B86F8C717D5}"/>
                  </a:ext>
                </a:extLst>
              </p:cNvPr>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DEEEBE-99D3-2A90-D11A-8521209680CA}"/>
                  </a:ext>
                </a:extLst>
              </p:cNvPr>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9CE013-8A91-3E27-29A5-D5F9F89260E0}"/>
                  </a:ext>
                </a:extLst>
              </p:cNvPr>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EF4E95-DEDC-B42D-F2EC-CBA69415021B}"/>
                  </a:ext>
                </a:extLst>
              </p:cNvPr>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2E42A9A-3E0B-991C-EA66-9D37184E6D25}"/>
                  </a:ext>
                </a:extLst>
              </p:cNvPr>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1A1926-D073-9F14-8569-DDFCF2CD7F7C}"/>
                  </a:ext>
                </a:extLst>
              </p:cNvPr>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7A0843-E168-347B-1B87-CDD41EFE4E98}"/>
                  </a:ext>
                </a:extLst>
              </p:cNvPr>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0FBF77B-DF93-7C34-C992-BD4C41A06D24}"/>
                  </a:ext>
                </a:extLst>
              </p:cNvPr>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Speech Bubble: Oval 44">
              <a:extLst>
                <a:ext uri="{FF2B5EF4-FFF2-40B4-BE49-F238E27FC236}">
                  <a16:creationId xmlns:a16="http://schemas.microsoft.com/office/drawing/2014/main" id="{C7328EDF-A10A-BD49-59B4-02EA3D88F637}"/>
                </a:ext>
              </a:extLst>
            </p:cNvPr>
            <p:cNvSpPr/>
            <p:nvPr/>
          </p:nvSpPr>
          <p:spPr>
            <a:xfrm>
              <a:off x="1348988" y="374904"/>
              <a:ext cx="349545" cy="349545"/>
            </a:xfrm>
            <a:prstGeom prst="wedgeEllipseCallou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23D7FD9-4B25-74B1-152A-9FE7F9E2E23F}"/>
              </a:ext>
            </a:extLst>
          </p:cNvPr>
          <p:cNvGrpSpPr/>
          <p:nvPr/>
        </p:nvGrpSpPr>
        <p:grpSpPr>
          <a:xfrm flipH="1">
            <a:off x="6285646" y="1013418"/>
            <a:ext cx="726159" cy="1519843"/>
            <a:chOff x="1911167" y="2246284"/>
            <a:chExt cx="1252516" cy="2621503"/>
          </a:xfrm>
        </p:grpSpPr>
        <p:sp>
          <p:nvSpPr>
            <p:cNvPr id="47" name="Oval 46">
              <a:extLst>
                <a:ext uri="{FF2B5EF4-FFF2-40B4-BE49-F238E27FC236}">
                  <a16:creationId xmlns:a16="http://schemas.microsoft.com/office/drawing/2014/main" id="{9C1C0CFB-41C9-6524-7421-E95360E445E5}"/>
                </a:ext>
              </a:extLst>
            </p:cNvPr>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3A087CB-0967-BFBD-2A52-7588F9A86E84}"/>
                </a:ext>
              </a:extLst>
            </p:cNvPr>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B6F004-9340-E853-BCFE-34362779B2FE}"/>
                </a:ext>
              </a:extLst>
            </p:cNvPr>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A3C9E9-1F6C-F798-F933-691386C45BEC}"/>
                </a:ext>
              </a:extLst>
            </p:cNvPr>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4B17A7-0A63-3D02-823E-A0496983D7E5}"/>
                </a:ext>
              </a:extLst>
            </p:cNvPr>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80798C-EF78-79D3-4649-DDA342D34E9F}"/>
                </a:ext>
              </a:extLst>
            </p:cNvPr>
            <p:cNvCxnSpPr/>
            <p:nvPr/>
          </p:nvCxnSpPr>
          <p:spPr>
            <a:xfrm>
              <a:off x="2589575" y="4321592"/>
              <a:ext cx="189226" cy="546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ED2CA2-F070-2032-3A01-D630D80554B9}"/>
                </a:ext>
              </a:extLst>
            </p:cNvPr>
            <p:cNvCxnSpPr/>
            <p:nvPr/>
          </p:nvCxnSpPr>
          <p:spPr>
            <a:xfrm flipH="1">
              <a:off x="1911167" y="2901056"/>
              <a:ext cx="471390" cy="468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F8118A5-D8A1-15F7-AF93-61B010AE346E}"/>
                </a:ext>
              </a:extLst>
            </p:cNvPr>
            <p:cNvCxnSpPr/>
            <p:nvPr/>
          </p:nvCxnSpPr>
          <p:spPr>
            <a:xfrm>
              <a:off x="1914993" y="3369999"/>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2CE6D4-0E7C-A1E0-164B-EF6BE81F8642}"/>
                </a:ext>
              </a:extLst>
            </p:cNvPr>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4BB49C-DA86-0B5F-220C-C66E5FA17B3C}"/>
                </a:ext>
              </a:extLst>
            </p:cNvPr>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EA4A3552-61B8-778C-E090-667C6DFDFB41}"/>
              </a:ext>
            </a:extLst>
          </p:cNvPr>
          <p:cNvGrpSpPr/>
          <p:nvPr/>
        </p:nvGrpSpPr>
        <p:grpSpPr>
          <a:xfrm>
            <a:off x="5365440" y="1114488"/>
            <a:ext cx="726159" cy="1519843"/>
            <a:chOff x="1911167" y="2246284"/>
            <a:chExt cx="1252516" cy="2621503"/>
          </a:xfrm>
        </p:grpSpPr>
        <p:sp>
          <p:nvSpPr>
            <p:cNvPr id="58" name="Oval 57">
              <a:extLst>
                <a:ext uri="{FF2B5EF4-FFF2-40B4-BE49-F238E27FC236}">
                  <a16:creationId xmlns:a16="http://schemas.microsoft.com/office/drawing/2014/main" id="{6C068769-2578-8068-6AA8-F90550619171}"/>
                </a:ext>
              </a:extLst>
            </p:cNvPr>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5AFD0112-C064-4AB7-FEFA-8E21AB5D142A}"/>
                </a:ext>
              </a:extLst>
            </p:cNvPr>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B560119-D0F1-CFC7-9A6F-C8F1DE6CD577}"/>
                </a:ext>
              </a:extLst>
            </p:cNvPr>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1B0ABEA-DA7A-9222-5560-688E2B1FD0B3}"/>
                </a:ext>
              </a:extLst>
            </p:cNvPr>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62D3A3-F94C-A990-1749-B978A3B1516B}"/>
                </a:ext>
              </a:extLst>
            </p:cNvPr>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B22F3D0-8DDA-C146-B6A0-159B76677CB7}"/>
                </a:ext>
              </a:extLst>
            </p:cNvPr>
            <p:cNvCxnSpPr/>
            <p:nvPr/>
          </p:nvCxnSpPr>
          <p:spPr>
            <a:xfrm>
              <a:off x="2589575" y="4321592"/>
              <a:ext cx="189226" cy="546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B78865-A989-EBE9-C411-070FD1FAEAD5}"/>
                </a:ext>
              </a:extLst>
            </p:cNvPr>
            <p:cNvCxnSpPr/>
            <p:nvPr/>
          </p:nvCxnSpPr>
          <p:spPr>
            <a:xfrm flipH="1">
              <a:off x="1911167" y="2901056"/>
              <a:ext cx="471390" cy="468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2CE571D-1B1B-308B-3505-A97771ECE948}"/>
                </a:ext>
              </a:extLst>
            </p:cNvPr>
            <p:cNvCxnSpPr/>
            <p:nvPr/>
          </p:nvCxnSpPr>
          <p:spPr>
            <a:xfrm>
              <a:off x="1914993" y="3369999"/>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9491D01-B427-BD60-9915-16D12CB710FF}"/>
                </a:ext>
              </a:extLst>
            </p:cNvPr>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A974194-35C9-F35A-BE7D-D5C7AD31F1FC}"/>
                </a:ext>
              </a:extLst>
            </p:cNvPr>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Cube 67">
            <a:extLst>
              <a:ext uri="{FF2B5EF4-FFF2-40B4-BE49-F238E27FC236}">
                <a16:creationId xmlns:a16="http://schemas.microsoft.com/office/drawing/2014/main" id="{C130EA76-E283-5AB0-B06C-CB49FA23F179}"/>
              </a:ext>
            </a:extLst>
          </p:cNvPr>
          <p:cNvSpPr/>
          <p:nvPr/>
        </p:nvSpPr>
        <p:spPr>
          <a:xfrm>
            <a:off x="5817196" y="1597007"/>
            <a:ext cx="686931" cy="288673"/>
          </a:xfrm>
          <a:prstGeom prst="cube">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592F75E-CCA2-0D81-63C6-D63911FC0AF5}"/>
              </a:ext>
            </a:extLst>
          </p:cNvPr>
          <p:cNvSpPr txBox="1"/>
          <p:nvPr/>
        </p:nvSpPr>
        <p:spPr>
          <a:xfrm>
            <a:off x="1742711" y="3865251"/>
            <a:ext cx="9297604" cy="2339102"/>
          </a:xfrm>
          <a:prstGeom prst="rect">
            <a:avLst/>
          </a:prstGeom>
          <a:noFill/>
        </p:spPr>
        <p:txBody>
          <a:bodyPr wrap="square">
            <a:spAutoFit/>
          </a:bodyPr>
          <a:lstStyle/>
          <a:p>
            <a:pPr algn="l" fontAlgn="base"/>
            <a:r>
              <a:rPr lang="en-US" sz="2800" b="0" i="0" dirty="0">
                <a:solidFill>
                  <a:srgbClr val="FFFF00"/>
                </a:solidFill>
                <a:effectLst/>
                <a:latin typeface="Calibri" panose="020F0502020204030204" pitchFamily="34" charset="0"/>
                <a:cs typeface="Calibri" panose="020F0502020204030204" pitchFamily="34" charset="0"/>
              </a:rPr>
              <a:t>How might it affect you if they served in the following ways? </a:t>
            </a:r>
          </a:p>
          <a:p>
            <a:pPr algn="l" fontAlgn="base"/>
            <a:endParaRPr lang="en-US" sz="2800" dirty="0">
              <a:solidFill>
                <a:srgbClr val="FFFF00"/>
              </a:solidFill>
              <a:latin typeface="Calibri" panose="020F0502020204030204" pitchFamily="34" charset="0"/>
              <a:cs typeface="Calibri" panose="020F0502020204030204" pitchFamily="34" charset="0"/>
            </a:endParaRPr>
          </a:p>
          <a:p>
            <a:pPr algn="l" fontAlgn="base"/>
            <a:r>
              <a:rPr lang="en-US" b="0" i="0" dirty="0">
                <a:solidFill>
                  <a:srgbClr val="FFFF00"/>
                </a:solidFill>
                <a:effectLst/>
                <a:latin typeface="Calibri" panose="020F0502020204030204" pitchFamily="34" charset="0"/>
                <a:cs typeface="Calibri" panose="020F0502020204030204" pitchFamily="34" charset="0"/>
              </a:rPr>
              <a:t>Wholeheartedly or half-heartedly</a:t>
            </a:r>
          </a:p>
          <a:p>
            <a:pPr algn="l" fontAlgn="base"/>
            <a:endParaRPr lang="en-US" b="0" i="0" dirty="0">
              <a:solidFill>
                <a:srgbClr val="FFFF00"/>
              </a:solidFill>
              <a:effectLst/>
              <a:latin typeface="Calibri" panose="020F0502020204030204" pitchFamily="34" charset="0"/>
              <a:cs typeface="Calibri" panose="020F0502020204030204" pitchFamily="34" charset="0"/>
            </a:endParaRPr>
          </a:p>
          <a:p>
            <a:pPr algn="l" fontAlgn="base"/>
            <a:r>
              <a:rPr lang="en-US" b="0" i="0" dirty="0">
                <a:solidFill>
                  <a:srgbClr val="FFFF00"/>
                </a:solidFill>
                <a:effectLst/>
                <a:latin typeface="Calibri" panose="020F0502020204030204" pitchFamily="34" charset="0"/>
                <a:cs typeface="Calibri" panose="020F0502020204030204" pitchFamily="34" charset="0"/>
              </a:rPr>
              <a:t>Patiently or impatiently</a:t>
            </a:r>
          </a:p>
          <a:p>
            <a:pPr algn="l" fontAlgn="base"/>
            <a:endParaRPr lang="en-US" b="0" i="0" dirty="0">
              <a:solidFill>
                <a:srgbClr val="FFFF00"/>
              </a:solidFill>
              <a:effectLst/>
              <a:latin typeface="Calibri" panose="020F0502020204030204" pitchFamily="34" charset="0"/>
              <a:cs typeface="Calibri" panose="020F0502020204030204" pitchFamily="34" charset="0"/>
            </a:endParaRPr>
          </a:p>
          <a:p>
            <a:pPr algn="l" fontAlgn="base"/>
            <a:r>
              <a:rPr lang="en-US" b="0" i="0" dirty="0">
                <a:solidFill>
                  <a:srgbClr val="FFFF00"/>
                </a:solidFill>
                <a:effectLst/>
                <a:latin typeface="Calibri" panose="020F0502020204030204" pitchFamily="34" charset="0"/>
                <a:cs typeface="Calibri" panose="020F0502020204030204" pitchFamily="34" charset="0"/>
              </a:rPr>
              <a:t>Motivated by love for you or by something else</a:t>
            </a:r>
          </a:p>
        </p:txBody>
      </p:sp>
      <p:sp>
        <p:nvSpPr>
          <p:cNvPr id="73" name="TextBox 72">
            <a:extLst>
              <a:ext uri="{FF2B5EF4-FFF2-40B4-BE49-F238E27FC236}">
                <a16:creationId xmlns:a16="http://schemas.microsoft.com/office/drawing/2014/main" id="{15633AFA-394B-95D5-2C6D-BE12E0F2982B}"/>
              </a:ext>
            </a:extLst>
          </p:cNvPr>
          <p:cNvSpPr txBox="1"/>
          <p:nvPr/>
        </p:nvSpPr>
        <p:spPr>
          <a:xfrm>
            <a:off x="2928577" y="2782881"/>
            <a:ext cx="6094476" cy="523220"/>
          </a:xfrm>
          <a:prstGeom prst="rect">
            <a:avLst/>
          </a:prstGeom>
          <a:noFill/>
        </p:spPr>
        <p:txBody>
          <a:bodyPr wrap="square">
            <a:spAutoFit/>
          </a:bodyPr>
          <a:lstStyle/>
          <a:p>
            <a:pPr algn="ctr"/>
            <a:r>
              <a:rPr lang="en-US" sz="2800" b="0" i="0" dirty="0">
                <a:solidFill>
                  <a:srgbClr val="FF0000"/>
                </a:solidFill>
                <a:effectLst/>
                <a:latin typeface="Calibri" panose="020F0502020204030204" pitchFamily="34" charset="0"/>
                <a:cs typeface="Calibri" panose="020F0502020204030204" pitchFamily="34" charset="0"/>
              </a:rPr>
              <a:t>How would the Savior service you?</a:t>
            </a:r>
            <a:endParaRPr lang="en-US"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62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B8433E9-202A-45E1-8508-919B029D3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40722" y="6336267"/>
            <a:ext cx="1752600" cy="369332"/>
          </a:xfrm>
          <a:prstGeom prst="rect">
            <a:avLst/>
          </a:prstGeom>
          <a:noFill/>
        </p:spPr>
        <p:txBody>
          <a:bodyPr wrap="square" rtlCol="0">
            <a:spAutoFit/>
          </a:bodyPr>
          <a:lstStyle/>
          <a:p>
            <a:r>
              <a:rPr lang="en-US" dirty="0">
                <a:solidFill>
                  <a:schemeClr val="bg1"/>
                </a:solidFill>
              </a:rPr>
              <a:t>D&amp;C 4:1-7</a:t>
            </a:r>
          </a:p>
        </p:txBody>
      </p:sp>
      <p:sp>
        <p:nvSpPr>
          <p:cNvPr id="8" name="TextBox 7"/>
          <p:cNvSpPr txBox="1"/>
          <p:nvPr/>
        </p:nvSpPr>
        <p:spPr>
          <a:xfrm>
            <a:off x="3733800" y="1295400"/>
            <a:ext cx="3974592" cy="923330"/>
          </a:xfrm>
          <a:prstGeom prst="rect">
            <a:avLst/>
          </a:prstGeom>
          <a:noFill/>
        </p:spPr>
        <p:txBody>
          <a:bodyPr wrap="square" rtlCol="0">
            <a:spAutoFit/>
          </a:bodyPr>
          <a:lstStyle/>
          <a:p>
            <a:r>
              <a:rPr lang="en-US" dirty="0">
                <a:solidFill>
                  <a:schemeClr val="bg1"/>
                </a:solidFill>
              </a:rPr>
              <a:t> Joseph Smith’s father had a desire to serve, but he didn’t know what the Lord wanted him to do. </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Joseph Smith Sr.</a:t>
            </a:r>
          </a:p>
        </p:txBody>
      </p:sp>
      <p:sp>
        <p:nvSpPr>
          <p:cNvPr id="11" name="TextBox 10"/>
          <p:cNvSpPr txBox="1"/>
          <p:nvPr/>
        </p:nvSpPr>
        <p:spPr>
          <a:xfrm>
            <a:off x="1905000" y="1143000"/>
            <a:ext cx="1752600" cy="369332"/>
          </a:xfrm>
          <a:prstGeom prst="rect">
            <a:avLst/>
          </a:prstGeom>
          <a:noFill/>
        </p:spPr>
        <p:txBody>
          <a:bodyPr wrap="square" rtlCol="0">
            <a:spAutoFit/>
          </a:bodyPr>
          <a:lstStyle/>
          <a:p>
            <a:r>
              <a:rPr lang="en-US" dirty="0">
                <a:solidFill>
                  <a:schemeClr val="bg1"/>
                </a:solidFill>
              </a:rPr>
              <a:t>February 1829</a:t>
            </a:r>
          </a:p>
        </p:txBody>
      </p:sp>
      <p:sp>
        <p:nvSpPr>
          <p:cNvPr id="18" name="TextBox 17"/>
          <p:cNvSpPr txBox="1"/>
          <p:nvPr/>
        </p:nvSpPr>
        <p:spPr>
          <a:xfrm>
            <a:off x="6629400" y="2819400"/>
            <a:ext cx="3124200" cy="923330"/>
          </a:xfrm>
          <a:prstGeom prst="rect">
            <a:avLst/>
          </a:prstGeom>
          <a:noFill/>
        </p:spPr>
        <p:txBody>
          <a:bodyPr wrap="square" rtlCol="0">
            <a:spAutoFit/>
          </a:bodyPr>
          <a:lstStyle/>
          <a:p>
            <a:r>
              <a:rPr lang="en-US" dirty="0">
                <a:solidFill>
                  <a:schemeClr val="bg1"/>
                </a:solidFill>
              </a:rPr>
              <a:t>Joseph Smith Sr. and his wife, Lucy, visited their son in Harmony, Pennsylvania.</a:t>
            </a:r>
          </a:p>
        </p:txBody>
      </p:sp>
      <p:sp>
        <p:nvSpPr>
          <p:cNvPr id="19" name="TextBox 18"/>
          <p:cNvSpPr txBox="1"/>
          <p:nvPr/>
        </p:nvSpPr>
        <p:spPr>
          <a:xfrm>
            <a:off x="6781800" y="4953000"/>
            <a:ext cx="3581400" cy="923330"/>
          </a:xfrm>
          <a:prstGeom prst="rect">
            <a:avLst/>
          </a:prstGeom>
          <a:noFill/>
        </p:spPr>
        <p:txBody>
          <a:bodyPr wrap="square" rtlCol="0">
            <a:spAutoFit/>
          </a:bodyPr>
          <a:lstStyle/>
          <a:p>
            <a:r>
              <a:rPr lang="en-US" dirty="0">
                <a:solidFill>
                  <a:schemeClr val="bg1"/>
                </a:solidFill>
              </a:rPr>
              <a:t>During that visit, Joseph Smith Jr. </a:t>
            </a:r>
          </a:p>
          <a:p>
            <a:r>
              <a:rPr lang="en-US" dirty="0">
                <a:solidFill>
                  <a:schemeClr val="bg1"/>
                </a:solidFill>
              </a:rPr>
              <a:t>received a revelation in answer to</a:t>
            </a:r>
          </a:p>
          <a:p>
            <a:r>
              <a:rPr lang="en-US" dirty="0">
                <a:solidFill>
                  <a:schemeClr val="bg1"/>
                </a:solidFill>
              </a:rPr>
              <a:t> his father’s question. </a:t>
            </a:r>
          </a:p>
        </p:txBody>
      </p:sp>
      <p:pic>
        <p:nvPicPr>
          <p:cNvPr id="5" name="Picture 4">
            <a:extLst>
              <a:ext uri="{FF2B5EF4-FFF2-40B4-BE49-F238E27FC236}">
                <a16:creationId xmlns:a16="http://schemas.microsoft.com/office/drawing/2014/main" id="{D5422A4B-8547-4715-955A-E5688FD1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42" y="1757065"/>
            <a:ext cx="2395936" cy="3505504"/>
          </a:xfrm>
          <a:prstGeom prst="rect">
            <a:avLst/>
          </a:prstGeom>
        </p:spPr>
      </p:pic>
      <p:pic>
        <p:nvPicPr>
          <p:cNvPr id="10" name="Picture 9">
            <a:extLst>
              <a:ext uri="{FF2B5EF4-FFF2-40B4-BE49-F238E27FC236}">
                <a16:creationId xmlns:a16="http://schemas.microsoft.com/office/drawing/2014/main" id="{DE70E3E1-5E46-4023-9F82-1C4442CCA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469" y="3094684"/>
            <a:ext cx="2213040" cy="3426249"/>
          </a:xfrm>
          <a:prstGeom prst="rect">
            <a:avLst/>
          </a:prstGeom>
        </p:spPr>
      </p:pic>
      <p:pic>
        <p:nvPicPr>
          <p:cNvPr id="13" name="Picture 12">
            <a:extLst>
              <a:ext uri="{FF2B5EF4-FFF2-40B4-BE49-F238E27FC236}">
                <a16:creationId xmlns:a16="http://schemas.microsoft.com/office/drawing/2014/main" id="{336C3B32-63C4-44CA-BFC7-EFF4857AF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150" y="417131"/>
            <a:ext cx="2598556" cy="2383997"/>
          </a:xfrm>
          <a:prstGeom prst="rect">
            <a:avLst/>
          </a:prstGeom>
        </p:spPr>
      </p:pic>
    </p:spTree>
    <p:extLst>
      <p:ext uri="{BB962C8B-B14F-4D97-AF65-F5344CB8AC3E}">
        <p14:creationId xmlns:p14="http://schemas.microsoft.com/office/powerpoint/2010/main" val="5226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D46710-32DF-4255-ADDB-5F65964E1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74983" y="6289596"/>
            <a:ext cx="1752600" cy="369332"/>
          </a:xfrm>
          <a:prstGeom prst="rect">
            <a:avLst/>
          </a:prstGeom>
          <a:noFill/>
        </p:spPr>
        <p:txBody>
          <a:bodyPr wrap="square" rtlCol="0">
            <a:spAutoFit/>
          </a:bodyPr>
          <a:lstStyle/>
          <a:p>
            <a:r>
              <a:rPr lang="en-US" dirty="0">
                <a:solidFill>
                  <a:schemeClr val="bg1"/>
                </a:solidFill>
              </a:rPr>
              <a:t>D&amp;C 4:2</a:t>
            </a:r>
          </a:p>
        </p:txBody>
      </p:sp>
      <p:sp>
        <p:nvSpPr>
          <p:cNvPr id="8" name="TextBox 7"/>
          <p:cNvSpPr txBox="1"/>
          <p:nvPr/>
        </p:nvSpPr>
        <p:spPr>
          <a:xfrm>
            <a:off x="857069" y="1302742"/>
            <a:ext cx="3429000" cy="646331"/>
          </a:xfrm>
          <a:prstGeom prst="rect">
            <a:avLst/>
          </a:prstGeom>
          <a:noFill/>
        </p:spPr>
        <p:txBody>
          <a:bodyPr wrap="square" rtlCol="0">
            <a:spAutoFit/>
          </a:bodyPr>
          <a:lstStyle/>
          <a:p>
            <a:r>
              <a:rPr lang="en-US" dirty="0">
                <a:solidFill>
                  <a:schemeClr val="bg1"/>
                </a:solidFill>
              </a:rPr>
              <a:t>Joseph Smith Sr. was one of the first to accept a calling from God</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Accepting a Calling</a:t>
            </a:r>
          </a:p>
        </p:txBody>
      </p:sp>
      <p:sp>
        <p:nvSpPr>
          <p:cNvPr id="18" name="TextBox 17"/>
          <p:cNvSpPr txBox="1"/>
          <p:nvPr/>
        </p:nvSpPr>
        <p:spPr>
          <a:xfrm>
            <a:off x="5748736" y="1164243"/>
            <a:ext cx="5467531" cy="923330"/>
          </a:xfrm>
          <a:prstGeom prst="rect">
            <a:avLst/>
          </a:prstGeom>
          <a:noFill/>
        </p:spPr>
        <p:txBody>
          <a:bodyPr wrap="square" rtlCol="0">
            <a:spAutoFit/>
          </a:bodyPr>
          <a:lstStyle/>
          <a:p>
            <a:r>
              <a:rPr lang="en-US" dirty="0">
                <a:solidFill>
                  <a:schemeClr val="bg1"/>
                </a:solidFill>
              </a:rPr>
              <a:t>Joseph Smith was laboring in Harmony, Pa., taking refuge from the persecution he received from the people in New York.</a:t>
            </a:r>
          </a:p>
        </p:txBody>
      </p:sp>
      <p:sp>
        <p:nvSpPr>
          <p:cNvPr id="19" name="TextBox 18"/>
          <p:cNvSpPr txBox="1"/>
          <p:nvPr/>
        </p:nvSpPr>
        <p:spPr>
          <a:xfrm>
            <a:off x="4619721" y="5181600"/>
            <a:ext cx="6999889" cy="1477328"/>
          </a:xfrm>
          <a:prstGeom prst="rect">
            <a:avLst/>
          </a:prstGeom>
          <a:noFill/>
        </p:spPr>
        <p:txBody>
          <a:bodyPr wrap="square" rtlCol="0">
            <a:spAutoFit/>
          </a:bodyPr>
          <a:lstStyle/>
          <a:p>
            <a:r>
              <a:rPr lang="en-US" dirty="0">
                <a:solidFill>
                  <a:schemeClr val="bg1"/>
                </a:solidFill>
              </a:rPr>
              <a:t>  Joseph Smith Sr. was one of the Eight Witnesses of the Book of Mormon and one of the first to be baptized when the Church was officially organized on April 6, 1830. </a:t>
            </a:r>
          </a:p>
          <a:p>
            <a:r>
              <a:rPr lang="en-US" dirty="0">
                <a:solidFill>
                  <a:schemeClr val="bg1"/>
                </a:solidFill>
              </a:rPr>
              <a:t>He also served as the first Patriarch to the Church and as Assistant Counselor to the First Presidency.  </a:t>
            </a:r>
          </a:p>
        </p:txBody>
      </p:sp>
      <p:pic>
        <p:nvPicPr>
          <p:cNvPr id="6" name="Picture 5">
            <a:extLst>
              <a:ext uri="{FF2B5EF4-FFF2-40B4-BE49-F238E27FC236}">
                <a16:creationId xmlns:a16="http://schemas.microsoft.com/office/drawing/2014/main" id="{8F5F5014-513D-41CE-92CB-F94BDF758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83752"/>
            <a:ext cx="2395936" cy="3505504"/>
          </a:xfrm>
          <a:prstGeom prst="rect">
            <a:avLst/>
          </a:prstGeom>
        </p:spPr>
      </p:pic>
      <p:pic>
        <p:nvPicPr>
          <p:cNvPr id="5" name="Picture 4">
            <a:extLst>
              <a:ext uri="{FF2B5EF4-FFF2-40B4-BE49-F238E27FC236}">
                <a16:creationId xmlns:a16="http://schemas.microsoft.com/office/drawing/2014/main" id="{FFC057F8-E349-AC16-1A41-ED2B68242C63}"/>
              </a:ext>
            </a:extLst>
          </p:cNvPr>
          <p:cNvPicPr>
            <a:picLocks noChangeAspect="1"/>
          </p:cNvPicPr>
          <p:nvPr/>
        </p:nvPicPr>
        <p:blipFill>
          <a:blip r:embed="rId4"/>
          <a:stretch>
            <a:fillRect/>
          </a:stretch>
        </p:blipFill>
        <p:spPr>
          <a:xfrm>
            <a:off x="5644435" y="2083752"/>
            <a:ext cx="5214426" cy="3062517"/>
          </a:xfrm>
          <a:prstGeom prst="rect">
            <a:avLst/>
          </a:prstGeom>
        </p:spPr>
      </p:pic>
    </p:spTree>
    <p:extLst>
      <p:ext uri="{BB962C8B-B14F-4D97-AF65-F5344CB8AC3E}">
        <p14:creationId xmlns:p14="http://schemas.microsoft.com/office/powerpoint/2010/main" val="24974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9092D1-CFCE-4A6A-AA4C-75E91FF4D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19100" y="6336267"/>
            <a:ext cx="3429000" cy="369332"/>
          </a:xfrm>
          <a:prstGeom prst="rect">
            <a:avLst/>
          </a:prstGeom>
          <a:noFill/>
        </p:spPr>
        <p:txBody>
          <a:bodyPr wrap="square" rtlCol="0">
            <a:spAutoFit/>
          </a:bodyPr>
          <a:lstStyle/>
          <a:p>
            <a:r>
              <a:rPr lang="en-US" dirty="0">
                <a:solidFill>
                  <a:schemeClr val="bg1"/>
                </a:solidFill>
              </a:rPr>
              <a:t>D&amp;C 4:1---Commentary</a:t>
            </a:r>
          </a:p>
        </p:txBody>
      </p:sp>
      <p:sp>
        <p:nvSpPr>
          <p:cNvPr id="8" name="TextBox 7"/>
          <p:cNvSpPr txBox="1"/>
          <p:nvPr/>
        </p:nvSpPr>
        <p:spPr>
          <a:xfrm>
            <a:off x="1451268" y="1178897"/>
            <a:ext cx="3895165" cy="369332"/>
          </a:xfrm>
          <a:prstGeom prst="rect">
            <a:avLst/>
          </a:prstGeom>
          <a:noFill/>
        </p:spPr>
        <p:txBody>
          <a:bodyPr wrap="square" rtlCol="0">
            <a:spAutoFit/>
          </a:bodyPr>
          <a:lstStyle/>
          <a:p>
            <a:r>
              <a:rPr lang="en-US" dirty="0">
                <a:solidFill>
                  <a:srgbClr val="FFFF00"/>
                </a:solidFill>
              </a:rPr>
              <a:t>The Book of Mormon is marvelous</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 Marvelous Work</a:t>
            </a:r>
          </a:p>
        </p:txBody>
      </p:sp>
      <p:sp>
        <p:nvSpPr>
          <p:cNvPr id="18" name="TextBox 17"/>
          <p:cNvSpPr txBox="1"/>
          <p:nvPr/>
        </p:nvSpPr>
        <p:spPr>
          <a:xfrm>
            <a:off x="546321" y="1672441"/>
            <a:ext cx="5705061" cy="3970318"/>
          </a:xfrm>
          <a:prstGeom prst="rect">
            <a:avLst/>
          </a:prstGeom>
          <a:noFill/>
        </p:spPr>
        <p:txBody>
          <a:bodyPr wrap="square" rtlCol="0">
            <a:spAutoFit/>
          </a:bodyPr>
          <a:lstStyle/>
          <a:p>
            <a:r>
              <a:rPr lang="en-US" dirty="0">
                <a:solidFill>
                  <a:schemeClr val="bg1"/>
                </a:solidFill>
              </a:rPr>
              <a:t>It was brought to light by immortal hands</a:t>
            </a:r>
          </a:p>
          <a:p>
            <a:endParaRPr lang="en-US" dirty="0">
              <a:solidFill>
                <a:schemeClr val="bg1"/>
              </a:solidFill>
            </a:endParaRPr>
          </a:p>
          <a:p>
            <a:r>
              <a:rPr lang="en-US" dirty="0">
                <a:solidFill>
                  <a:schemeClr val="bg1"/>
                </a:solidFill>
              </a:rPr>
              <a:t>It was brought by a young man, of little education and humble circumstances to be translated from a different language and published</a:t>
            </a:r>
          </a:p>
          <a:p>
            <a:endParaRPr lang="en-US" dirty="0">
              <a:solidFill>
                <a:schemeClr val="bg1"/>
              </a:solidFill>
            </a:endParaRPr>
          </a:p>
          <a:p>
            <a:r>
              <a:rPr lang="en-US" dirty="0">
                <a:solidFill>
                  <a:schemeClr val="bg1"/>
                </a:solidFill>
              </a:rPr>
              <a:t>It teaches of prophecies and the story of a different society unknown to man</a:t>
            </a:r>
          </a:p>
          <a:p>
            <a:endParaRPr lang="en-US" dirty="0">
              <a:solidFill>
                <a:schemeClr val="bg1"/>
              </a:solidFill>
            </a:endParaRPr>
          </a:p>
          <a:p>
            <a:r>
              <a:rPr lang="en-US" dirty="0">
                <a:solidFill>
                  <a:schemeClr val="bg1"/>
                </a:solidFill>
              </a:rPr>
              <a:t>It has encountered bitter opposition, yet brings joy to those who embrace it</a:t>
            </a:r>
          </a:p>
          <a:p>
            <a:endParaRPr lang="en-US" dirty="0">
              <a:solidFill>
                <a:schemeClr val="bg1"/>
              </a:solidFill>
            </a:endParaRPr>
          </a:p>
          <a:p>
            <a:r>
              <a:rPr lang="en-US" dirty="0">
                <a:solidFill>
                  <a:schemeClr val="bg1"/>
                </a:solidFill>
              </a:rPr>
              <a:t>Isaiah’s prophecy has been fulfilled</a:t>
            </a:r>
          </a:p>
          <a:p>
            <a:r>
              <a:rPr lang="en-US" dirty="0">
                <a:solidFill>
                  <a:schemeClr val="bg1"/>
                </a:solidFill>
              </a:rPr>
              <a:t>Isaiah 29:8,9</a:t>
            </a:r>
          </a:p>
        </p:txBody>
      </p:sp>
      <p:sp>
        <p:nvSpPr>
          <p:cNvPr id="19" name="TextBox 18"/>
          <p:cNvSpPr txBox="1"/>
          <p:nvPr/>
        </p:nvSpPr>
        <p:spPr>
          <a:xfrm>
            <a:off x="7520940" y="5505270"/>
            <a:ext cx="3581400" cy="1200329"/>
          </a:xfrm>
          <a:prstGeom prst="rect">
            <a:avLst/>
          </a:prstGeom>
          <a:noFill/>
        </p:spPr>
        <p:txBody>
          <a:bodyPr wrap="square" rtlCol="0">
            <a:spAutoFit/>
          </a:bodyPr>
          <a:lstStyle/>
          <a:p>
            <a:r>
              <a:rPr lang="en-US" dirty="0">
                <a:solidFill>
                  <a:schemeClr val="bg1"/>
                </a:solidFill>
              </a:rPr>
              <a:t>Not only the coming of the Book of Mormon but it has reference to the restoration in the Dispensation of the Fulness of Times </a:t>
            </a:r>
          </a:p>
        </p:txBody>
      </p:sp>
      <p:pic>
        <p:nvPicPr>
          <p:cNvPr id="5" name="Picture 4">
            <a:extLst>
              <a:ext uri="{FF2B5EF4-FFF2-40B4-BE49-F238E27FC236}">
                <a16:creationId xmlns:a16="http://schemas.microsoft.com/office/drawing/2014/main" id="{2FBA7F30-016D-402C-B84F-D1EC2EF03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0208"/>
            <a:ext cx="1708556" cy="2124927"/>
          </a:xfrm>
          <a:prstGeom prst="rect">
            <a:avLst/>
          </a:prstGeom>
        </p:spPr>
      </p:pic>
      <p:pic>
        <p:nvPicPr>
          <p:cNvPr id="10" name="Picture 9">
            <a:extLst>
              <a:ext uri="{FF2B5EF4-FFF2-40B4-BE49-F238E27FC236}">
                <a16:creationId xmlns:a16="http://schemas.microsoft.com/office/drawing/2014/main" id="{B4D2A083-116E-4A4A-8594-81F355F7F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1" y="2890799"/>
            <a:ext cx="2673659" cy="2230161"/>
          </a:xfrm>
          <a:prstGeom prst="rect">
            <a:avLst/>
          </a:prstGeom>
        </p:spPr>
      </p:pic>
      <p:pic>
        <p:nvPicPr>
          <p:cNvPr id="12" name="Picture 11">
            <a:extLst>
              <a:ext uri="{FF2B5EF4-FFF2-40B4-BE49-F238E27FC236}">
                <a16:creationId xmlns:a16="http://schemas.microsoft.com/office/drawing/2014/main" id="{1A2B73FA-87F8-404A-AC75-5EE838E100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176" y="4687066"/>
            <a:ext cx="2348995" cy="1761746"/>
          </a:xfrm>
          <a:prstGeom prst="rect">
            <a:avLst/>
          </a:prstGeom>
        </p:spPr>
      </p:pic>
    </p:spTree>
    <p:extLst>
      <p:ext uri="{BB962C8B-B14F-4D97-AF65-F5344CB8AC3E}">
        <p14:creationId xmlns:p14="http://schemas.microsoft.com/office/powerpoint/2010/main" val="6762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888EE7E-36D8-4C22-B925-08842FCB2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21876" y="6316772"/>
            <a:ext cx="3429000" cy="369332"/>
          </a:xfrm>
          <a:prstGeom prst="rect">
            <a:avLst/>
          </a:prstGeom>
          <a:noFill/>
        </p:spPr>
        <p:txBody>
          <a:bodyPr wrap="square" rtlCol="0">
            <a:spAutoFit/>
          </a:bodyPr>
          <a:lstStyle/>
          <a:p>
            <a:r>
              <a:rPr lang="en-US" dirty="0">
                <a:solidFill>
                  <a:schemeClr val="bg1"/>
                </a:solidFill>
              </a:rPr>
              <a:t>D&amp;C 4:2</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Serve Him</a:t>
            </a:r>
          </a:p>
        </p:txBody>
      </p:sp>
      <p:sp>
        <p:nvSpPr>
          <p:cNvPr id="18" name="TextBox 17"/>
          <p:cNvSpPr txBox="1"/>
          <p:nvPr/>
        </p:nvSpPr>
        <p:spPr>
          <a:xfrm>
            <a:off x="3619500" y="1096191"/>
            <a:ext cx="5181600" cy="369332"/>
          </a:xfrm>
          <a:prstGeom prst="rect">
            <a:avLst/>
          </a:prstGeom>
          <a:noFill/>
        </p:spPr>
        <p:txBody>
          <a:bodyPr wrap="square" rtlCol="0">
            <a:spAutoFit/>
          </a:bodyPr>
          <a:lstStyle/>
          <a:p>
            <a:r>
              <a:rPr lang="en-US" dirty="0">
                <a:solidFill>
                  <a:schemeClr val="bg1"/>
                </a:solidFill>
              </a:rPr>
              <a:t>With All your heart, might, mind, and strength</a:t>
            </a:r>
          </a:p>
        </p:txBody>
      </p:sp>
      <p:sp>
        <p:nvSpPr>
          <p:cNvPr id="19" name="TextBox 18"/>
          <p:cNvSpPr txBox="1"/>
          <p:nvPr/>
        </p:nvSpPr>
        <p:spPr>
          <a:xfrm>
            <a:off x="5333999" y="1981200"/>
            <a:ext cx="2801471" cy="1323439"/>
          </a:xfrm>
          <a:prstGeom prst="rect">
            <a:avLst/>
          </a:prstGeom>
          <a:noFill/>
        </p:spPr>
        <p:txBody>
          <a:bodyPr wrap="square" rtlCol="0">
            <a:spAutoFit/>
          </a:bodyPr>
          <a:lstStyle/>
          <a:p>
            <a:r>
              <a:rPr lang="en-US" sz="2000" dirty="0">
                <a:solidFill>
                  <a:schemeClr val="bg1"/>
                </a:solidFill>
              </a:rPr>
              <a:t>All  devotion, will-power, reasoning, and physical strength…all dedicated to the Lord</a:t>
            </a:r>
          </a:p>
        </p:txBody>
      </p:sp>
      <p:sp>
        <p:nvSpPr>
          <p:cNvPr id="13" name="TextBox 12"/>
          <p:cNvSpPr txBox="1"/>
          <p:nvPr/>
        </p:nvSpPr>
        <p:spPr>
          <a:xfrm>
            <a:off x="5487520" y="4461817"/>
            <a:ext cx="5295900" cy="1369606"/>
          </a:xfrm>
          <a:prstGeom prst="rect">
            <a:avLst/>
          </a:prstGeom>
          <a:noFill/>
        </p:spPr>
        <p:txBody>
          <a:bodyPr wrap="square" rtlCol="0">
            <a:spAutoFit/>
          </a:bodyPr>
          <a:lstStyle/>
          <a:p>
            <a:pPr algn="ctr"/>
            <a:r>
              <a:rPr lang="en-US" sz="2400" dirty="0">
                <a:solidFill>
                  <a:srgbClr val="FFFF00"/>
                </a:solidFill>
              </a:rPr>
              <a:t>This is a way of saying that a person must be totally committed to the work and have no reservation. </a:t>
            </a:r>
          </a:p>
          <a:p>
            <a:pPr algn="ctr"/>
            <a:r>
              <a:rPr lang="en-US" sz="1100" dirty="0">
                <a:solidFill>
                  <a:srgbClr val="FFFF00"/>
                </a:solidFill>
              </a:rPr>
              <a:t>Manual</a:t>
            </a:r>
          </a:p>
        </p:txBody>
      </p:sp>
      <p:pic>
        <p:nvPicPr>
          <p:cNvPr id="5" name="Picture 4">
            <a:extLst>
              <a:ext uri="{FF2B5EF4-FFF2-40B4-BE49-F238E27FC236}">
                <a16:creationId xmlns:a16="http://schemas.microsoft.com/office/drawing/2014/main" id="{2A90B112-F314-47A0-BA3C-D2DB41E8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178" y="1981200"/>
            <a:ext cx="3048000" cy="2438400"/>
          </a:xfrm>
          <a:prstGeom prst="rect">
            <a:avLst/>
          </a:prstGeom>
        </p:spPr>
      </p:pic>
    </p:spTree>
    <p:extLst>
      <p:ext uri="{BB962C8B-B14F-4D97-AF65-F5344CB8AC3E}">
        <p14:creationId xmlns:p14="http://schemas.microsoft.com/office/powerpoint/2010/main" val="13303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8AFF09-7EFE-4FA5-8BA3-D1705DC55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28600" y="6336267"/>
            <a:ext cx="3429000" cy="369332"/>
          </a:xfrm>
          <a:prstGeom prst="rect">
            <a:avLst/>
          </a:prstGeom>
          <a:noFill/>
        </p:spPr>
        <p:txBody>
          <a:bodyPr wrap="square" rtlCol="0">
            <a:spAutoFit/>
          </a:bodyPr>
          <a:lstStyle/>
          <a:p>
            <a:r>
              <a:rPr lang="en-US" dirty="0">
                <a:solidFill>
                  <a:schemeClr val="bg1"/>
                </a:solidFill>
              </a:rPr>
              <a:t>D&amp;C 4:3</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 Desire To Serve</a:t>
            </a:r>
          </a:p>
        </p:txBody>
      </p:sp>
      <p:sp>
        <p:nvSpPr>
          <p:cNvPr id="18" name="TextBox 17"/>
          <p:cNvSpPr txBox="1"/>
          <p:nvPr/>
        </p:nvSpPr>
        <p:spPr>
          <a:xfrm>
            <a:off x="3619499" y="1092298"/>
            <a:ext cx="5125107" cy="369332"/>
          </a:xfrm>
          <a:prstGeom prst="rect">
            <a:avLst/>
          </a:prstGeom>
          <a:noFill/>
        </p:spPr>
        <p:txBody>
          <a:bodyPr wrap="square" rtlCol="0">
            <a:spAutoFit/>
          </a:bodyPr>
          <a:lstStyle/>
          <a:p>
            <a:r>
              <a:rPr lang="en-US" dirty="0">
                <a:solidFill>
                  <a:schemeClr val="bg1"/>
                </a:solidFill>
              </a:rPr>
              <a:t>If you have a desire to serve you will be called</a:t>
            </a:r>
          </a:p>
        </p:txBody>
      </p:sp>
      <p:sp>
        <p:nvSpPr>
          <p:cNvPr id="19" name="TextBox 18"/>
          <p:cNvSpPr txBox="1"/>
          <p:nvPr/>
        </p:nvSpPr>
        <p:spPr>
          <a:xfrm>
            <a:off x="5867400" y="1905001"/>
            <a:ext cx="4114800" cy="4524315"/>
          </a:xfrm>
          <a:prstGeom prst="rect">
            <a:avLst/>
          </a:prstGeom>
          <a:noFill/>
        </p:spPr>
        <p:txBody>
          <a:bodyPr wrap="square" rtlCol="0">
            <a:spAutoFit/>
          </a:bodyPr>
          <a:lstStyle/>
          <a:p>
            <a:r>
              <a:rPr lang="en-US" dirty="0">
                <a:solidFill>
                  <a:schemeClr val="bg1"/>
                </a:solidFill>
              </a:rPr>
              <a:t>“My understanding is that the most important mission that I have in this life is: first, to keep the commandments of God, as they have been taught to me; and next, to teach them to my Father’s children who do not understand them…</a:t>
            </a:r>
          </a:p>
          <a:p>
            <a:endParaRPr lang="en-US" dirty="0">
              <a:solidFill>
                <a:schemeClr val="bg1"/>
              </a:solidFill>
            </a:endParaRPr>
          </a:p>
          <a:p>
            <a:r>
              <a:rPr lang="en-US" dirty="0">
                <a:solidFill>
                  <a:schemeClr val="bg1"/>
                </a:solidFill>
              </a:rPr>
              <a:t>“It is not necessary for you to be called to go into the mission field in order to proclaim the truth. Begin on the man who lives next door by inspiriting confidence in him, by inspiriting love in him for</a:t>
            </a:r>
          </a:p>
          <a:p>
            <a:r>
              <a:rPr lang="en-US" dirty="0">
                <a:solidFill>
                  <a:schemeClr val="bg1"/>
                </a:solidFill>
              </a:rPr>
              <a:t>you because of your righteousness, </a:t>
            </a:r>
          </a:p>
          <a:p>
            <a:r>
              <a:rPr lang="en-US" dirty="0">
                <a:solidFill>
                  <a:schemeClr val="bg1"/>
                </a:solidFill>
              </a:rPr>
              <a:t>and your missionary work has </a:t>
            </a:r>
          </a:p>
          <a:p>
            <a:r>
              <a:rPr lang="en-US" dirty="0">
                <a:solidFill>
                  <a:schemeClr val="bg1"/>
                </a:solidFill>
              </a:rPr>
              <a:t>already begun.”</a:t>
            </a:r>
          </a:p>
          <a:p>
            <a:r>
              <a:rPr lang="en-US" sz="1200" dirty="0">
                <a:solidFill>
                  <a:schemeClr val="bg1"/>
                </a:solidFill>
              </a:rPr>
              <a:t>Elder George Albert Smith</a:t>
            </a:r>
          </a:p>
        </p:txBody>
      </p:sp>
      <p:pic>
        <p:nvPicPr>
          <p:cNvPr id="5" name="Picture 4">
            <a:extLst>
              <a:ext uri="{FF2B5EF4-FFF2-40B4-BE49-F238E27FC236}">
                <a16:creationId xmlns:a16="http://schemas.microsoft.com/office/drawing/2014/main" id="{0DC4ED67-5FCB-44E4-9BAB-066F1BD63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28" y="2158663"/>
            <a:ext cx="4558247" cy="3422373"/>
          </a:xfrm>
          <a:prstGeom prst="rect">
            <a:avLst/>
          </a:prstGeom>
        </p:spPr>
      </p:pic>
      <p:pic>
        <p:nvPicPr>
          <p:cNvPr id="8" name="Picture 7">
            <a:extLst>
              <a:ext uri="{FF2B5EF4-FFF2-40B4-BE49-F238E27FC236}">
                <a16:creationId xmlns:a16="http://schemas.microsoft.com/office/drawing/2014/main" id="{599E9CD3-19DA-4299-8F96-0DC296B8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237" y="438151"/>
            <a:ext cx="1095375" cy="1466850"/>
          </a:xfrm>
          <a:prstGeom prst="rect">
            <a:avLst/>
          </a:prstGeom>
        </p:spPr>
      </p:pic>
    </p:spTree>
    <p:extLst>
      <p:ext uri="{BB962C8B-B14F-4D97-AF65-F5344CB8AC3E}">
        <p14:creationId xmlns:p14="http://schemas.microsoft.com/office/powerpoint/2010/main" val="296845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492D90-9686-48DB-8D7F-6F048FB0A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67139" y="457200"/>
            <a:ext cx="4512365" cy="6093976"/>
          </a:xfrm>
          <a:prstGeom prst="rect">
            <a:avLst/>
          </a:prstGeom>
        </p:spPr>
        <p:txBody>
          <a:bodyPr wrap="square">
            <a:spAutoFit/>
          </a:bodyPr>
          <a:lstStyle/>
          <a:p>
            <a:r>
              <a:rPr lang="en-US" dirty="0">
                <a:solidFill>
                  <a:schemeClr val="bg1"/>
                </a:solidFill>
              </a:rPr>
              <a:t>“Some of the most important service you can give will be within your own home. </a:t>
            </a:r>
          </a:p>
          <a:p>
            <a:endParaRPr lang="en-US" dirty="0">
              <a:solidFill>
                <a:schemeClr val="bg1"/>
              </a:solidFill>
            </a:endParaRPr>
          </a:p>
          <a:p>
            <a:r>
              <a:rPr lang="en-US" dirty="0">
                <a:solidFill>
                  <a:schemeClr val="bg1"/>
                </a:solidFill>
              </a:rPr>
              <a:t>You can also serve in your Church assignments, school, and community. </a:t>
            </a:r>
          </a:p>
          <a:p>
            <a:endParaRPr lang="en-US" dirty="0">
              <a:solidFill>
                <a:schemeClr val="bg1"/>
              </a:solidFill>
            </a:endParaRPr>
          </a:p>
          <a:p>
            <a:r>
              <a:rPr lang="en-US" dirty="0">
                <a:solidFill>
                  <a:schemeClr val="bg1"/>
                </a:solidFill>
              </a:rPr>
              <a:t>You can serve by doing temple and family history work. </a:t>
            </a:r>
          </a:p>
          <a:p>
            <a:endParaRPr lang="en-US" dirty="0">
              <a:solidFill>
                <a:schemeClr val="bg1"/>
              </a:solidFill>
            </a:endParaRPr>
          </a:p>
          <a:p>
            <a:r>
              <a:rPr lang="en-US" dirty="0">
                <a:solidFill>
                  <a:schemeClr val="bg1"/>
                </a:solidFill>
              </a:rPr>
              <a:t>You can serve by sharing the gospel with others now and as a full-time missionary in the future. </a:t>
            </a:r>
          </a:p>
          <a:p>
            <a:endParaRPr lang="en-US" dirty="0">
              <a:solidFill>
                <a:schemeClr val="bg1"/>
              </a:solidFill>
            </a:endParaRPr>
          </a:p>
          <a:p>
            <a:r>
              <a:rPr lang="en-US" dirty="0">
                <a:solidFill>
                  <a:schemeClr val="bg1"/>
                </a:solidFill>
              </a:rPr>
              <a:t>Often the most meaningful service is expressed through simple, everyday acts of kindness. </a:t>
            </a:r>
          </a:p>
          <a:p>
            <a:endParaRPr lang="en-US" dirty="0">
              <a:solidFill>
                <a:schemeClr val="bg1"/>
              </a:solidFill>
            </a:endParaRPr>
          </a:p>
          <a:p>
            <a:r>
              <a:rPr lang="en-US" dirty="0">
                <a:solidFill>
                  <a:schemeClr val="bg1"/>
                </a:solidFill>
              </a:rPr>
              <a:t>Seek the guidance of the Holy Ghost each day to know whom to serve and how to help meet their needs. Follow the example of the Savior as you serve others”</a:t>
            </a:r>
          </a:p>
          <a:p>
            <a:r>
              <a:rPr lang="en-US" sz="1200" i="1" dirty="0">
                <a:solidFill>
                  <a:schemeClr val="bg1"/>
                </a:solidFill>
              </a:rPr>
              <a:t>For the Strength of Youth</a:t>
            </a:r>
            <a:r>
              <a:rPr lang="en-US" sz="1200" dirty="0">
                <a:solidFill>
                  <a:schemeClr val="bg1"/>
                </a:solidFill>
              </a:rPr>
              <a:t> </a:t>
            </a:r>
          </a:p>
        </p:txBody>
      </p:sp>
      <p:pic>
        <p:nvPicPr>
          <p:cNvPr id="7" name="Picture 6">
            <a:extLst>
              <a:ext uri="{FF2B5EF4-FFF2-40B4-BE49-F238E27FC236}">
                <a16:creationId xmlns:a16="http://schemas.microsoft.com/office/drawing/2014/main" id="{CBD93C1B-7179-456B-AFD7-4DF34C64E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328" y="298821"/>
            <a:ext cx="2776279" cy="1876921"/>
          </a:xfrm>
          <a:prstGeom prst="rect">
            <a:avLst/>
          </a:prstGeom>
        </p:spPr>
      </p:pic>
      <p:pic>
        <p:nvPicPr>
          <p:cNvPr id="9" name="Picture 8">
            <a:extLst>
              <a:ext uri="{FF2B5EF4-FFF2-40B4-BE49-F238E27FC236}">
                <a16:creationId xmlns:a16="http://schemas.microsoft.com/office/drawing/2014/main" id="{D692C2B7-23EC-473E-B25B-A8B926840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758" y="2175742"/>
            <a:ext cx="3063031" cy="2294015"/>
          </a:xfrm>
          <a:prstGeom prst="rect">
            <a:avLst/>
          </a:prstGeom>
        </p:spPr>
      </p:pic>
      <p:pic>
        <p:nvPicPr>
          <p:cNvPr id="12" name="Picture 11">
            <a:extLst>
              <a:ext uri="{FF2B5EF4-FFF2-40B4-BE49-F238E27FC236}">
                <a16:creationId xmlns:a16="http://schemas.microsoft.com/office/drawing/2014/main" id="{E9B3752E-F078-4F65-877D-601AB337E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3029" y="2473159"/>
            <a:ext cx="2867518" cy="1911679"/>
          </a:xfrm>
          <a:prstGeom prst="rect">
            <a:avLst/>
          </a:prstGeom>
        </p:spPr>
      </p:pic>
      <p:pic>
        <p:nvPicPr>
          <p:cNvPr id="14" name="Picture 13">
            <a:extLst>
              <a:ext uri="{FF2B5EF4-FFF2-40B4-BE49-F238E27FC236}">
                <a16:creationId xmlns:a16="http://schemas.microsoft.com/office/drawing/2014/main" id="{EACE980A-F09E-4F68-8E5E-05B250B42E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113" y="4576007"/>
            <a:ext cx="2085468" cy="2085468"/>
          </a:xfrm>
          <a:prstGeom prst="rect">
            <a:avLst/>
          </a:prstGeom>
        </p:spPr>
      </p:pic>
    </p:spTree>
    <p:extLst>
      <p:ext uri="{BB962C8B-B14F-4D97-AF65-F5344CB8AC3E}">
        <p14:creationId xmlns:p14="http://schemas.microsoft.com/office/powerpoint/2010/main" val="14888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E3E8D3-2BB4-4314-A810-8AD860B09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92443" y="6269209"/>
            <a:ext cx="3429000" cy="369332"/>
          </a:xfrm>
          <a:prstGeom prst="rect">
            <a:avLst/>
          </a:prstGeom>
          <a:noFill/>
        </p:spPr>
        <p:txBody>
          <a:bodyPr wrap="square" rtlCol="0">
            <a:spAutoFit/>
          </a:bodyPr>
          <a:lstStyle/>
          <a:p>
            <a:r>
              <a:rPr lang="en-US" dirty="0">
                <a:solidFill>
                  <a:schemeClr val="bg1"/>
                </a:solidFill>
              </a:rPr>
              <a:t>D&amp;C 4:4</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The Field is White</a:t>
            </a:r>
          </a:p>
        </p:txBody>
      </p:sp>
      <p:sp>
        <p:nvSpPr>
          <p:cNvPr id="19" name="TextBox 18"/>
          <p:cNvSpPr txBox="1"/>
          <p:nvPr/>
        </p:nvSpPr>
        <p:spPr>
          <a:xfrm>
            <a:off x="5465379" y="1219200"/>
            <a:ext cx="6434178" cy="1323439"/>
          </a:xfrm>
          <a:prstGeom prst="rect">
            <a:avLst/>
          </a:prstGeom>
          <a:noFill/>
        </p:spPr>
        <p:txBody>
          <a:bodyPr wrap="square" rtlCol="0">
            <a:spAutoFit/>
          </a:bodyPr>
          <a:lstStyle/>
          <a:p>
            <a:r>
              <a:rPr lang="en-US" sz="2000" dirty="0">
                <a:solidFill>
                  <a:schemeClr val="bg1"/>
                </a:solidFill>
              </a:rPr>
              <a:t>“The field was ripe for harvest at the time the Lord established the Church. The world had been prepared during many centuries, by religious movements. To thrust in the sickle and reap is to lay up a store for the future…</a:t>
            </a:r>
          </a:p>
        </p:txBody>
      </p:sp>
      <p:sp>
        <p:nvSpPr>
          <p:cNvPr id="12" name="TextBox 11"/>
          <p:cNvSpPr txBox="1"/>
          <p:nvPr/>
        </p:nvSpPr>
        <p:spPr>
          <a:xfrm>
            <a:off x="1511571" y="4494418"/>
            <a:ext cx="4239049" cy="1415772"/>
          </a:xfrm>
          <a:prstGeom prst="rect">
            <a:avLst/>
          </a:prstGeom>
          <a:noFill/>
        </p:spPr>
        <p:txBody>
          <a:bodyPr wrap="square" rtlCol="0">
            <a:spAutoFit/>
          </a:bodyPr>
          <a:lstStyle/>
          <a:p>
            <a:r>
              <a:rPr lang="en-US" dirty="0">
                <a:solidFill>
                  <a:schemeClr val="bg1"/>
                </a:solidFill>
              </a:rPr>
              <a:t>…</a:t>
            </a:r>
            <a:r>
              <a:rPr lang="en-US" sz="2000" dirty="0">
                <a:solidFill>
                  <a:schemeClr val="bg1"/>
                </a:solidFill>
              </a:rPr>
              <a:t>Sowing</a:t>
            </a:r>
            <a:r>
              <a:rPr lang="en-US" dirty="0">
                <a:solidFill>
                  <a:schemeClr val="bg1"/>
                </a:solidFill>
              </a:rPr>
              <a:t> and reaping follow each other. The early period of the Church was a time of reaping. Later, missionary labor became more like gleaning, and then sowing.”</a:t>
            </a:r>
          </a:p>
          <a:p>
            <a:r>
              <a:rPr lang="en-US" sz="1200" dirty="0">
                <a:solidFill>
                  <a:schemeClr val="bg1"/>
                </a:solidFill>
              </a:rPr>
              <a:t>Commentary</a:t>
            </a:r>
          </a:p>
        </p:txBody>
      </p:sp>
      <p:pic>
        <p:nvPicPr>
          <p:cNvPr id="13" name="Picture 12" descr="HPIM1040.JPG"/>
          <p:cNvPicPr>
            <a:picLocks noChangeAspect="1"/>
          </p:cNvPicPr>
          <p:nvPr/>
        </p:nvPicPr>
        <p:blipFill>
          <a:blip r:embed="rId3" cstate="print"/>
          <a:stretch>
            <a:fillRect/>
          </a:stretch>
        </p:blipFill>
        <p:spPr>
          <a:xfrm>
            <a:off x="6223552" y="3024662"/>
            <a:ext cx="2209800" cy="1647056"/>
          </a:xfrm>
          <a:prstGeom prst="rect">
            <a:avLst/>
          </a:prstGeom>
        </p:spPr>
      </p:pic>
      <p:pic>
        <p:nvPicPr>
          <p:cNvPr id="14" name="Picture 13" descr="HPIM1090.JPG"/>
          <p:cNvPicPr>
            <a:picLocks noChangeAspect="1"/>
          </p:cNvPicPr>
          <p:nvPr/>
        </p:nvPicPr>
        <p:blipFill>
          <a:blip r:embed="rId4" cstate="print"/>
          <a:srcRect t="17265" r="-803"/>
          <a:stretch>
            <a:fillRect/>
          </a:stretch>
        </p:blipFill>
        <p:spPr>
          <a:xfrm>
            <a:off x="8560905" y="4583867"/>
            <a:ext cx="3147390" cy="1925399"/>
          </a:xfrm>
          <a:prstGeom prst="rect">
            <a:avLst/>
          </a:prstGeom>
        </p:spPr>
      </p:pic>
      <p:pic>
        <p:nvPicPr>
          <p:cNvPr id="5" name="Picture 4">
            <a:extLst>
              <a:ext uri="{FF2B5EF4-FFF2-40B4-BE49-F238E27FC236}">
                <a16:creationId xmlns:a16="http://schemas.microsoft.com/office/drawing/2014/main" id="{8A0157B1-3D9E-4509-9141-B852BBD15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 y="1242539"/>
            <a:ext cx="4333110" cy="2708194"/>
          </a:xfrm>
          <a:prstGeom prst="rect">
            <a:avLst/>
          </a:prstGeom>
        </p:spPr>
      </p:pic>
    </p:spTree>
    <p:extLst>
      <p:ext uri="{BB962C8B-B14F-4D97-AF65-F5344CB8AC3E}">
        <p14:creationId xmlns:p14="http://schemas.microsoft.com/office/powerpoint/2010/main" val="21895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1386</Words>
  <Application>Microsoft Office PowerPoint</Application>
  <PresentationFormat>Widescreen</PresentationFormat>
  <Paragraphs>108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Display</vt:lpstr>
      <vt:lpstr>Calibri</vt:lpstr>
      <vt:lpstr>Arial</vt:lpstr>
      <vt:lpstr>Aptos</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2024-09-13T15:19:00Z</dcterms:created>
  <dcterms:modified xsi:type="dcterms:W3CDTF">2024-12-27T15:44:57Z</dcterms:modified>
</cp:coreProperties>
</file>