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8" r:id="rId3"/>
    <p:sldId id="259" r:id="rId4"/>
    <p:sldId id="260" r:id="rId5"/>
    <p:sldId id="261" r:id="rId6"/>
    <p:sldId id="262" r:id="rId7"/>
    <p:sldId id="263" r:id="rId8"/>
    <p:sldId id="264" r:id="rId9"/>
    <p:sldId id="265" r:id="rId10"/>
    <p:sldId id="277" r:id="rId11"/>
    <p:sldId id="266" r:id="rId12"/>
    <p:sldId id="278"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4" autoAdjust="0"/>
    <p:restoredTop sz="94660"/>
  </p:normalViewPr>
  <p:slideViewPr>
    <p:cSldViewPr snapToGrid="0">
      <p:cViewPr varScale="1">
        <p:scale>
          <a:sx n="54" d="100"/>
          <a:sy n="54" d="100"/>
        </p:scale>
        <p:origin x="96" y="13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E2B8-5AE0-3A03-F5D2-15E15907F9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7D019A-1F4F-07F0-604B-92B5E46DDC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0ED827-6894-8226-8F7D-ABE69E7697B1}"/>
              </a:ext>
            </a:extLst>
          </p:cNvPr>
          <p:cNvSpPr>
            <a:spLocks noGrp="1"/>
          </p:cNvSpPr>
          <p:nvPr>
            <p:ph type="dt" sz="half" idx="10"/>
          </p:nvPr>
        </p:nvSpPr>
        <p:spPr/>
        <p:txBody>
          <a:bodyPr/>
          <a:lstStyle/>
          <a:p>
            <a:fld id="{C32E713A-0E68-4D49-A58B-EE75EBB04FE6}" type="datetimeFigureOut">
              <a:rPr lang="en-US" smtClean="0"/>
              <a:t>12/27/2024</a:t>
            </a:fld>
            <a:endParaRPr lang="en-US"/>
          </a:p>
        </p:txBody>
      </p:sp>
      <p:sp>
        <p:nvSpPr>
          <p:cNvPr id="5" name="Footer Placeholder 4">
            <a:extLst>
              <a:ext uri="{FF2B5EF4-FFF2-40B4-BE49-F238E27FC236}">
                <a16:creationId xmlns:a16="http://schemas.microsoft.com/office/drawing/2014/main" id="{30C0FD77-C40F-6AD7-74FD-F5057811B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C043D-9331-B905-194C-1292579FDC40}"/>
              </a:ext>
            </a:extLst>
          </p:cNvPr>
          <p:cNvSpPr>
            <a:spLocks noGrp="1"/>
          </p:cNvSpPr>
          <p:nvPr>
            <p:ph type="sldNum" sz="quarter" idx="12"/>
          </p:nvPr>
        </p:nvSpPr>
        <p:spPr/>
        <p:txBody>
          <a:bodyPr/>
          <a:lstStyle/>
          <a:p>
            <a:fld id="{68EFE1DA-E81E-477B-83F7-58583445C5FC}" type="slidenum">
              <a:rPr lang="en-US" smtClean="0"/>
              <a:t>‹#›</a:t>
            </a:fld>
            <a:endParaRPr lang="en-US"/>
          </a:p>
        </p:txBody>
      </p:sp>
    </p:spTree>
    <p:extLst>
      <p:ext uri="{BB962C8B-B14F-4D97-AF65-F5344CB8AC3E}">
        <p14:creationId xmlns:p14="http://schemas.microsoft.com/office/powerpoint/2010/main" val="3267875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F4F5-3EBC-2669-3E82-ABBB2BBC60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ECEF27-AC5F-58CD-6ACB-D7CFE1365F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ADC6B-B1EB-218A-4EEC-627522B629C9}"/>
              </a:ext>
            </a:extLst>
          </p:cNvPr>
          <p:cNvSpPr>
            <a:spLocks noGrp="1"/>
          </p:cNvSpPr>
          <p:nvPr>
            <p:ph type="dt" sz="half" idx="10"/>
          </p:nvPr>
        </p:nvSpPr>
        <p:spPr/>
        <p:txBody>
          <a:bodyPr/>
          <a:lstStyle/>
          <a:p>
            <a:fld id="{C32E713A-0E68-4D49-A58B-EE75EBB04FE6}" type="datetimeFigureOut">
              <a:rPr lang="en-US" smtClean="0"/>
              <a:t>12/27/2024</a:t>
            </a:fld>
            <a:endParaRPr lang="en-US"/>
          </a:p>
        </p:txBody>
      </p:sp>
      <p:sp>
        <p:nvSpPr>
          <p:cNvPr id="5" name="Footer Placeholder 4">
            <a:extLst>
              <a:ext uri="{FF2B5EF4-FFF2-40B4-BE49-F238E27FC236}">
                <a16:creationId xmlns:a16="http://schemas.microsoft.com/office/drawing/2014/main" id="{4DCC469A-8743-48B6-20E9-3C85EC1E50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3AA01-0DC9-075F-57AD-792BE32E8DC8}"/>
              </a:ext>
            </a:extLst>
          </p:cNvPr>
          <p:cNvSpPr>
            <a:spLocks noGrp="1"/>
          </p:cNvSpPr>
          <p:nvPr>
            <p:ph type="sldNum" sz="quarter" idx="12"/>
          </p:nvPr>
        </p:nvSpPr>
        <p:spPr/>
        <p:txBody>
          <a:bodyPr/>
          <a:lstStyle/>
          <a:p>
            <a:fld id="{68EFE1DA-E81E-477B-83F7-58583445C5FC}" type="slidenum">
              <a:rPr lang="en-US" smtClean="0"/>
              <a:t>‹#›</a:t>
            </a:fld>
            <a:endParaRPr lang="en-US"/>
          </a:p>
        </p:txBody>
      </p:sp>
    </p:spTree>
    <p:extLst>
      <p:ext uri="{BB962C8B-B14F-4D97-AF65-F5344CB8AC3E}">
        <p14:creationId xmlns:p14="http://schemas.microsoft.com/office/powerpoint/2010/main" val="338220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AB7B85-5AEF-7BBD-D549-3F0D120D47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ACE3EC-2F2B-C9EF-CA16-D032F52E96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9ECC6D-D75C-9D27-D9ED-C47544E4FFFA}"/>
              </a:ext>
            </a:extLst>
          </p:cNvPr>
          <p:cNvSpPr>
            <a:spLocks noGrp="1"/>
          </p:cNvSpPr>
          <p:nvPr>
            <p:ph type="dt" sz="half" idx="10"/>
          </p:nvPr>
        </p:nvSpPr>
        <p:spPr/>
        <p:txBody>
          <a:bodyPr/>
          <a:lstStyle/>
          <a:p>
            <a:fld id="{C32E713A-0E68-4D49-A58B-EE75EBB04FE6}" type="datetimeFigureOut">
              <a:rPr lang="en-US" smtClean="0"/>
              <a:t>12/27/2024</a:t>
            </a:fld>
            <a:endParaRPr lang="en-US"/>
          </a:p>
        </p:txBody>
      </p:sp>
      <p:sp>
        <p:nvSpPr>
          <p:cNvPr id="5" name="Footer Placeholder 4">
            <a:extLst>
              <a:ext uri="{FF2B5EF4-FFF2-40B4-BE49-F238E27FC236}">
                <a16:creationId xmlns:a16="http://schemas.microsoft.com/office/drawing/2014/main" id="{942BF95B-C1DE-D734-E674-0483C7E38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2ADF5-AE63-236F-5C29-116145736FC1}"/>
              </a:ext>
            </a:extLst>
          </p:cNvPr>
          <p:cNvSpPr>
            <a:spLocks noGrp="1"/>
          </p:cNvSpPr>
          <p:nvPr>
            <p:ph type="sldNum" sz="quarter" idx="12"/>
          </p:nvPr>
        </p:nvSpPr>
        <p:spPr/>
        <p:txBody>
          <a:bodyPr/>
          <a:lstStyle/>
          <a:p>
            <a:fld id="{68EFE1DA-E81E-477B-83F7-58583445C5FC}" type="slidenum">
              <a:rPr lang="en-US" smtClean="0"/>
              <a:t>‹#›</a:t>
            </a:fld>
            <a:endParaRPr lang="en-US"/>
          </a:p>
        </p:txBody>
      </p:sp>
    </p:spTree>
    <p:extLst>
      <p:ext uri="{BB962C8B-B14F-4D97-AF65-F5344CB8AC3E}">
        <p14:creationId xmlns:p14="http://schemas.microsoft.com/office/powerpoint/2010/main" val="4226531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3866-3A0D-F7CC-6068-66679BAE39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10BDA8-A04E-3CBF-8AE3-A80FA3FA3D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332F4-0979-CC12-8DE5-0C5DC67BF87B}"/>
              </a:ext>
            </a:extLst>
          </p:cNvPr>
          <p:cNvSpPr>
            <a:spLocks noGrp="1"/>
          </p:cNvSpPr>
          <p:nvPr>
            <p:ph type="dt" sz="half" idx="10"/>
          </p:nvPr>
        </p:nvSpPr>
        <p:spPr/>
        <p:txBody>
          <a:bodyPr/>
          <a:lstStyle/>
          <a:p>
            <a:fld id="{C32E713A-0E68-4D49-A58B-EE75EBB04FE6}" type="datetimeFigureOut">
              <a:rPr lang="en-US" smtClean="0"/>
              <a:t>12/27/2024</a:t>
            </a:fld>
            <a:endParaRPr lang="en-US"/>
          </a:p>
        </p:txBody>
      </p:sp>
      <p:sp>
        <p:nvSpPr>
          <p:cNvPr id="5" name="Footer Placeholder 4">
            <a:extLst>
              <a:ext uri="{FF2B5EF4-FFF2-40B4-BE49-F238E27FC236}">
                <a16:creationId xmlns:a16="http://schemas.microsoft.com/office/drawing/2014/main" id="{0176DCAD-60C4-33A4-8FA0-8B3CEBA36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41483-F419-391D-AD96-26EC424BB948}"/>
              </a:ext>
            </a:extLst>
          </p:cNvPr>
          <p:cNvSpPr>
            <a:spLocks noGrp="1"/>
          </p:cNvSpPr>
          <p:nvPr>
            <p:ph type="sldNum" sz="quarter" idx="12"/>
          </p:nvPr>
        </p:nvSpPr>
        <p:spPr/>
        <p:txBody>
          <a:bodyPr/>
          <a:lstStyle/>
          <a:p>
            <a:fld id="{68EFE1DA-E81E-477B-83F7-58583445C5FC}" type="slidenum">
              <a:rPr lang="en-US" smtClean="0"/>
              <a:t>‹#›</a:t>
            </a:fld>
            <a:endParaRPr lang="en-US"/>
          </a:p>
        </p:txBody>
      </p:sp>
    </p:spTree>
    <p:extLst>
      <p:ext uri="{BB962C8B-B14F-4D97-AF65-F5344CB8AC3E}">
        <p14:creationId xmlns:p14="http://schemas.microsoft.com/office/powerpoint/2010/main" val="1450251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96E7D-6245-B6F5-2201-69B0487D1E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EF923E-FCC5-3B6E-5053-6FAA4216236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8B6708-F3B2-04DA-59C4-4F49CE7B27AD}"/>
              </a:ext>
            </a:extLst>
          </p:cNvPr>
          <p:cNvSpPr>
            <a:spLocks noGrp="1"/>
          </p:cNvSpPr>
          <p:nvPr>
            <p:ph type="dt" sz="half" idx="10"/>
          </p:nvPr>
        </p:nvSpPr>
        <p:spPr/>
        <p:txBody>
          <a:bodyPr/>
          <a:lstStyle/>
          <a:p>
            <a:fld id="{C32E713A-0E68-4D49-A58B-EE75EBB04FE6}" type="datetimeFigureOut">
              <a:rPr lang="en-US" smtClean="0"/>
              <a:t>12/27/2024</a:t>
            </a:fld>
            <a:endParaRPr lang="en-US"/>
          </a:p>
        </p:txBody>
      </p:sp>
      <p:sp>
        <p:nvSpPr>
          <p:cNvPr id="5" name="Footer Placeholder 4">
            <a:extLst>
              <a:ext uri="{FF2B5EF4-FFF2-40B4-BE49-F238E27FC236}">
                <a16:creationId xmlns:a16="http://schemas.microsoft.com/office/drawing/2014/main" id="{4D487344-12CB-8D7D-1231-60DE94CA51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D32C4-7F1F-57D6-C175-CC8882A857D3}"/>
              </a:ext>
            </a:extLst>
          </p:cNvPr>
          <p:cNvSpPr>
            <a:spLocks noGrp="1"/>
          </p:cNvSpPr>
          <p:nvPr>
            <p:ph type="sldNum" sz="quarter" idx="12"/>
          </p:nvPr>
        </p:nvSpPr>
        <p:spPr/>
        <p:txBody>
          <a:bodyPr/>
          <a:lstStyle/>
          <a:p>
            <a:fld id="{68EFE1DA-E81E-477B-83F7-58583445C5FC}" type="slidenum">
              <a:rPr lang="en-US" smtClean="0"/>
              <a:t>‹#›</a:t>
            </a:fld>
            <a:endParaRPr lang="en-US"/>
          </a:p>
        </p:txBody>
      </p:sp>
    </p:spTree>
    <p:extLst>
      <p:ext uri="{BB962C8B-B14F-4D97-AF65-F5344CB8AC3E}">
        <p14:creationId xmlns:p14="http://schemas.microsoft.com/office/powerpoint/2010/main" val="202319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A2D0-A78C-E3F2-3268-69378359D1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136013-9B81-C3E9-C776-5E87748C3A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559DEC-49D0-197D-D103-AB3B7D0834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81CC8A-D18E-9A01-1362-F72792B67299}"/>
              </a:ext>
            </a:extLst>
          </p:cNvPr>
          <p:cNvSpPr>
            <a:spLocks noGrp="1"/>
          </p:cNvSpPr>
          <p:nvPr>
            <p:ph type="dt" sz="half" idx="10"/>
          </p:nvPr>
        </p:nvSpPr>
        <p:spPr/>
        <p:txBody>
          <a:bodyPr/>
          <a:lstStyle/>
          <a:p>
            <a:fld id="{C32E713A-0E68-4D49-A58B-EE75EBB04FE6}" type="datetimeFigureOut">
              <a:rPr lang="en-US" smtClean="0"/>
              <a:t>12/27/2024</a:t>
            </a:fld>
            <a:endParaRPr lang="en-US"/>
          </a:p>
        </p:txBody>
      </p:sp>
      <p:sp>
        <p:nvSpPr>
          <p:cNvPr id="6" name="Footer Placeholder 5">
            <a:extLst>
              <a:ext uri="{FF2B5EF4-FFF2-40B4-BE49-F238E27FC236}">
                <a16:creationId xmlns:a16="http://schemas.microsoft.com/office/drawing/2014/main" id="{A23E37AB-4A9C-BFF2-57D6-5ECAE997C2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D438E7-19A1-ED2B-B789-739BBD8BEFB0}"/>
              </a:ext>
            </a:extLst>
          </p:cNvPr>
          <p:cNvSpPr>
            <a:spLocks noGrp="1"/>
          </p:cNvSpPr>
          <p:nvPr>
            <p:ph type="sldNum" sz="quarter" idx="12"/>
          </p:nvPr>
        </p:nvSpPr>
        <p:spPr/>
        <p:txBody>
          <a:bodyPr/>
          <a:lstStyle/>
          <a:p>
            <a:fld id="{68EFE1DA-E81E-477B-83F7-58583445C5FC}" type="slidenum">
              <a:rPr lang="en-US" smtClean="0"/>
              <a:t>‹#›</a:t>
            </a:fld>
            <a:endParaRPr lang="en-US"/>
          </a:p>
        </p:txBody>
      </p:sp>
    </p:spTree>
    <p:extLst>
      <p:ext uri="{BB962C8B-B14F-4D97-AF65-F5344CB8AC3E}">
        <p14:creationId xmlns:p14="http://schemas.microsoft.com/office/powerpoint/2010/main" val="1142663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F6CA-998B-EB82-D2E3-96C0D7580E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225379-4C8E-DCD8-707D-8880C26E2F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684C94-5563-A20D-2714-A41F3E0154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A29414-9F46-1447-AE33-885683EED3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66C610-E47C-E27C-7E00-DA9A08BFF2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1FB021-B5FB-08B9-1409-00C0406A5F03}"/>
              </a:ext>
            </a:extLst>
          </p:cNvPr>
          <p:cNvSpPr>
            <a:spLocks noGrp="1"/>
          </p:cNvSpPr>
          <p:nvPr>
            <p:ph type="dt" sz="half" idx="10"/>
          </p:nvPr>
        </p:nvSpPr>
        <p:spPr/>
        <p:txBody>
          <a:bodyPr/>
          <a:lstStyle/>
          <a:p>
            <a:fld id="{C32E713A-0E68-4D49-A58B-EE75EBB04FE6}" type="datetimeFigureOut">
              <a:rPr lang="en-US" smtClean="0"/>
              <a:t>12/27/2024</a:t>
            </a:fld>
            <a:endParaRPr lang="en-US"/>
          </a:p>
        </p:txBody>
      </p:sp>
      <p:sp>
        <p:nvSpPr>
          <p:cNvPr id="8" name="Footer Placeholder 7">
            <a:extLst>
              <a:ext uri="{FF2B5EF4-FFF2-40B4-BE49-F238E27FC236}">
                <a16:creationId xmlns:a16="http://schemas.microsoft.com/office/drawing/2014/main" id="{6197217C-FF05-5950-35C1-9C7DC24D76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770107-1E6D-DA6D-5975-B041489AACBD}"/>
              </a:ext>
            </a:extLst>
          </p:cNvPr>
          <p:cNvSpPr>
            <a:spLocks noGrp="1"/>
          </p:cNvSpPr>
          <p:nvPr>
            <p:ph type="sldNum" sz="quarter" idx="12"/>
          </p:nvPr>
        </p:nvSpPr>
        <p:spPr/>
        <p:txBody>
          <a:bodyPr/>
          <a:lstStyle/>
          <a:p>
            <a:fld id="{68EFE1DA-E81E-477B-83F7-58583445C5FC}" type="slidenum">
              <a:rPr lang="en-US" smtClean="0"/>
              <a:t>‹#›</a:t>
            </a:fld>
            <a:endParaRPr lang="en-US"/>
          </a:p>
        </p:txBody>
      </p:sp>
    </p:spTree>
    <p:extLst>
      <p:ext uri="{BB962C8B-B14F-4D97-AF65-F5344CB8AC3E}">
        <p14:creationId xmlns:p14="http://schemas.microsoft.com/office/powerpoint/2010/main" val="4058658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CD53-8EA9-0B8A-05B5-CD92B6107C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37FB8A-7497-AA8A-3EF5-A02EFD50D490}"/>
              </a:ext>
            </a:extLst>
          </p:cNvPr>
          <p:cNvSpPr>
            <a:spLocks noGrp="1"/>
          </p:cNvSpPr>
          <p:nvPr>
            <p:ph type="dt" sz="half" idx="10"/>
          </p:nvPr>
        </p:nvSpPr>
        <p:spPr/>
        <p:txBody>
          <a:bodyPr/>
          <a:lstStyle/>
          <a:p>
            <a:fld id="{C32E713A-0E68-4D49-A58B-EE75EBB04FE6}" type="datetimeFigureOut">
              <a:rPr lang="en-US" smtClean="0"/>
              <a:t>12/27/2024</a:t>
            </a:fld>
            <a:endParaRPr lang="en-US"/>
          </a:p>
        </p:txBody>
      </p:sp>
      <p:sp>
        <p:nvSpPr>
          <p:cNvPr id="4" name="Footer Placeholder 3">
            <a:extLst>
              <a:ext uri="{FF2B5EF4-FFF2-40B4-BE49-F238E27FC236}">
                <a16:creationId xmlns:a16="http://schemas.microsoft.com/office/drawing/2014/main" id="{542AB455-8EB5-0962-F3F2-7F747456C5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CAEF36-505E-9D92-BD74-DB1C234A96F6}"/>
              </a:ext>
            </a:extLst>
          </p:cNvPr>
          <p:cNvSpPr>
            <a:spLocks noGrp="1"/>
          </p:cNvSpPr>
          <p:nvPr>
            <p:ph type="sldNum" sz="quarter" idx="12"/>
          </p:nvPr>
        </p:nvSpPr>
        <p:spPr/>
        <p:txBody>
          <a:bodyPr/>
          <a:lstStyle/>
          <a:p>
            <a:fld id="{68EFE1DA-E81E-477B-83F7-58583445C5FC}" type="slidenum">
              <a:rPr lang="en-US" smtClean="0"/>
              <a:t>‹#›</a:t>
            </a:fld>
            <a:endParaRPr lang="en-US"/>
          </a:p>
        </p:txBody>
      </p:sp>
    </p:spTree>
    <p:extLst>
      <p:ext uri="{BB962C8B-B14F-4D97-AF65-F5344CB8AC3E}">
        <p14:creationId xmlns:p14="http://schemas.microsoft.com/office/powerpoint/2010/main" val="2137565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BA7E33-DD2F-19BE-8B4A-566390F8427A}"/>
              </a:ext>
            </a:extLst>
          </p:cNvPr>
          <p:cNvSpPr>
            <a:spLocks noGrp="1"/>
          </p:cNvSpPr>
          <p:nvPr>
            <p:ph type="dt" sz="half" idx="10"/>
          </p:nvPr>
        </p:nvSpPr>
        <p:spPr/>
        <p:txBody>
          <a:bodyPr/>
          <a:lstStyle/>
          <a:p>
            <a:fld id="{C32E713A-0E68-4D49-A58B-EE75EBB04FE6}" type="datetimeFigureOut">
              <a:rPr lang="en-US" smtClean="0"/>
              <a:t>12/27/2024</a:t>
            </a:fld>
            <a:endParaRPr lang="en-US"/>
          </a:p>
        </p:txBody>
      </p:sp>
      <p:sp>
        <p:nvSpPr>
          <p:cNvPr id="3" name="Footer Placeholder 2">
            <a:extLst>
              <a:ext uri="{FF2B5EF4-FFF2-40B4-BE49-F238E27FC236}">
                <a16:creationId xmlns:a16="http://schemas.microsoft.com/office/drawing/2014/main" id="{245AF05C-D48A-B6C6-934B-BD3ABF96EC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DD330D-641B-1DB9-4751-F8929D9F06F3}"/>
              </a:ext>
            </a:extLst>
          </p:cNvPr>
          <p:cNvSpPr>
            <a:spLocks noGrp="1"/>
          </p:cNvSpPr>
          <p:nvPr>
            <p:ph type="sldNum" sz="quarter" idx="12"/>
          </p:nvPr>
        </p:nvSpPr>
        <p:spPr/>
        <p:txBody>
          <a:bodyPr/>
          <a:lstStyle/>
          <a:p>
            <a:fld id="{68EFE1DA-E81E-477B-83F7-58583445C5FC}" type="slidenum">
              <a:rPr lang="en-US" smtClean="0"/>
              <a:t>‹#›</a:t>
            </a:fld>
            <a:endParaRPr lang="en-US"/>
          </a:p>
        </p:txBody>
      </p:sp>
    </p:spTree>
    <p:extLst>
      <p:ext uri="{BB962C8B-B14F-4D97-AF65-F5344CB8AC3E}">
        <p14:creationId xmlns:p14="http://schemas.microsoft.com/office/powerpoint/2010/main" val="3435529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B7D0-AD8D-A68B-7B2D-7A9F0D7FFC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06D1BA-7518-0BF2-A64C-A29F478897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8E2C22-DE01-36DB-900F-23569C46B6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F6D48-FD18-C228-11E1-2E6195E922A2}"/>
              </a:ext>
            </a:extLst>
          </p:cNvPr>
          <p:cNvSpPr>
            <a:spLocks noGrp="1"/>
          </p:cNvSpPr>
          <p:nvPr>
            <p:ph type="dt" sz="half" idx="10"/>
          </p:nvPr>
        </p:nvSpPr>
        <p:spPr/>
        <p:txBody>
          <a:bodyPr/>
          <a:lstStyle/>
          <a:p>
            <a:fld id="{C32E713A-0E68-4D49-A58B-EE75EBB04FE6}" type="datetimeFigureOut">
              <a:rPr lang="en-US" smtClean="0"/>
              <a:t>12/27/2024</a:t>
            </a:fld>
            <a:endParaRPr lang="en-US"/>
          </a:p>
        </p:txBody>
      </p:sp>
      <p:sp>
        <p:nvSpPr>
          <p:cNvPr id="6" name="Footer Placeholder 5">
            <a:extLst>
              <a:ext uri="{FF2B5EF4-FFF2-40B4-BE49-F238E27FC236}">
                <a16:creationId xmlns:a16="http://schemas.microsoft.com/office/drawing/2014/main" id="{6A5F9DAF-A2CA-9991-C1C1-AD07F07E7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983BF-499D-E627-C579-8DBEBB27379B}"/>
              </a:ext>
            </a:extLst>
          </p:cNvPr>
          <p:cNvSpPr>
            <a:spLocks noGrp="1"/>
          </p:cNvSpPr>
          <p:nvPr>
            <p:ph type="sldNum" sz="quarter" idx="12"/>
          </p:nvPr>
        </p:nvSpPr>
        <p:spPr/>
        <p:txBody>
          <a:bodyPr/>
          <a:lstStyle/>
          <a:p>
            <a:fld id="{68EFE1DA-E81E-477B-83F7-58583445C5FC}" type="slidenum">
              <a:rPr lang="en-US" smtClean="0"/>
              <a:t>‹#›</a:t>
            </a:fld>
            <a:endParaRPr lang="en-US"/>
          </a:p>
        </p:txBody>
      </p:sp>
    </p:spTree>
    <p:extLst>
      <p:ext uri="{BB962C8B-B14F-4D97-AF65-F5344CB8AC3E}">
        <p14:creationId xmlns:p14="http://schemas.microsoft.com/office/powerpoint/2010/main" val="310315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8F0B-5681-5B14-21D2-06A58C6F30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EBA06A-99FE-71D5-635F-865546F694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D4B7A8-788E-6FBD-AE4E-1A4B474BA7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E4F1EF-3D34-C5A4-94F5-1103D6C82782}"/>
              </a:ext>
            </a:extLst>
          </p:cNvPr>
          <p:cNvSpPr>
            <a:spLocks noGrp="1"/>
          </p:cNvSpPr>
          <p:nvPr>
            <p:ph type="dt" sz="half" idx="10"/>
          </p:nvPr>
        </p:nvSpPr>
        <p:spPr/>
        <p:txBody>
          <a:bodyPr/>
          <a:lstStyle/>
          <a:p>
            <a:fld id="{C32E713A-0E68-4D49-A58B-EE75EBB04FE6}" type="datetimeFigureOut">
              <a:rPr lang="en-US" smtClean="0"/>
              <a:t>12/27/2024</a:t>
            </a:fld>
            <a:endParaRPr lang="en-US"/>
          </a:p>
        </p:txBody>
      </p:sp>
      <p:sp>
        <p:nvSpPr>
          <p:cNvPr id="6" name="Footer Placeholder 5">
            <a:extLst>
              <a:ext uri="{FF2B5EF4-FFF2-40B4-BE49-F238E27FC236}">
                <a16:creationId xmlns:a16="http://schemas.microsoft.com/office/drawing/2014/main" id="{5C499445-1514-53B1-A261-A653535F8E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E5AC94-98CE-D737-F9C0-EEB8F16CD2F3}"/>
              </a:ext>
            </a:extLst>
          </p:cNvPr>
          <p:cNvSpPr>
            <a:spLocks noGrp="1"/>
          </p:cNvSpPr>
          <p:nvPr>
            <p:ph type="sldNum" sz="quarter" idx="12"/>
          </p:nvPr>
        </p:nvSpPr>
        <p:spPr/>
        <p:txBody>
          <a:bodyPr/>
          <a:lstStyle/>
          <a:p>
            <a:fld id="{68EFE1DA-E81E-477B-83F7-58583445C5FC}" type="slidenum">
              <a:rPr lang="en-US" smtClean="0"/>
              <a:t>‹#›</a:t>
            </a:fld>
            <a:endParaRPr lang="en-US"/>
          </a:p>
        </p:txBody>
      </p:sp>
    </p:spTree>
    <p:extLst>
      <p:ext uri="{BB962C8B-B14F-4D97-AF65-F5344CB8AC3E}">
        <p14:creationId xmlns:p14="http://schemas.microsoft.com/office/powerpoint/2010/main" val="4276987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84D3F6-5516-7DD1-8474-8BAB29CFA0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6B4361-8DDA-1560-3F2C-B1B78C27AC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226E60-1C1A-2DEF-3A0E-EB07AEE0FE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C32E713A-0E68-4D49-A58B-EE75EBB04FE6}" type="datetimeFigureOut">
              <a:rPr lang="en-US" smtClean="0"/>
              <a:pPr/>
              <a:t>12/27/2024</a:t>
            </a:fld>
            <a:endParaRPr lang="en-US" dirty="0"/>
          </a:p>
        </p:txBody>
      </p:sp>
      <p:sp>
        <p:nvSpPr>
          <p:cNvPr id="5" name="Footer Placeholder 4">
            <a:extLst>
              <a:ext uri="{FF2B5EF4-FFF2-40B4-BE49-F238E27FC236}">
                <a16:creationId xmlns:a16="http://schemas.microsoft.com/office/drawing/2014/main" id="{29DC761C-2857-A299-BD4B-409750A150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2B937D16-4D4E-D83C-0F1D-CC0CFFCC94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68EFE1DA-E81E-477B-83F7-58583445C5FC}" type="slidenum">
              <a:rPr lang="en-US" smtClean="0"/>
              <a:pPr/>
              <a:t>‹#›</a:t>
            </a:fld>
            <a:endParaRPr lang="en-US" dirty="0"/>
          </a:p>
        </p:txBody>
      </p:sp>
    </p:spTree>
    <p:extLst>
      <p:ext uri="{BB962C8B-B14F-4D97-AF65-F5344CB8AC3E}">
        <p14:creationId xmlns:p14="http://schemas.microsoft.com/office/powerpoint/2010/main" val="3484654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2CAF1A-482B-D7B1-F9DE-D78E1C2DD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3" name="TextBox 2">
            <a:extLst>
              <a:ext uri="{FF2B5EF4-FFF2-40B4-BE49-F238E27FC236}">
                <a16:creationId xmlns:a16="http://schemas.microsoft.com/office/drawing/2014/main" id="{3DBEC615-3A1C-2649-9AFC-AB25188B6480}"/>
              </a:ext>
            </a:extLst>
          </p:cNvPr>
          <p:cNvSpPr txBox="1"/>
          <p:nvPr/>
        </p:nvSpPr>
        <p:spPr>
          <a:xfrm>
            <a:off x="1515717" y="1136074"/>
            <a:ext cx="9144000" cy="2308324"/>
          </a:xfrm>
          <a:prstGeom prst="rect">
            <a:avLst/>
          </a:prstGeom>
          <a:noFill/>
        </p:spPr>
        <p:txBody>
          <a:bodyPr wrap="square" rtlCol="0">
            <a:spAutoFit/>
          </a:bodyPr>
          <a:lstStyle/>
          <a:p>
            <a:pPr algn="ctr"/>
            <a:r>
              <a:rPr lang="en-US" sz="4800" dirty="0">
                <a:solidFill>
                  <a:schemeClr val="bg1"/>
                </a:solidFill>
                <a:latin typeface="Berlin Sans FB" pitchFamily="34" charset="0"/>
              </a:rPr>
              <a:t>Doctrine and Covenants 5</a:t>
            </a:r>
          </a:p>
          <a:p>
            <a:pPr algn="ctr"/>
            <a:endParaRPr lang="en-US" sz="4800" dirty="0">
              <a:solidFill>
                <a:schemeClr val="bg1"/>
              </a:solidFill>
              <a:latin typeface="Berlin Sans FB" pitchFamily="34" charset="0"/>
            </a:endParaRPr>
          </a:p>
          <a:p>
            <a:pPr algn="ctr"/>
            <a:r>
              <a:rPr lang="en-US" sz="4800" dirty="0">
                <a:solidFill>
                  <a:schemeClr val="bg1"/>
                </a:solidFill>
                <a:latin typeface="Berlin Sans FB" pitchFamily="34" charset="0"/>
              </a:rPr>
              <a:t>Request to Witness</a:t>
            </a:r>
          </a:p>
        </p:txBody>
      </p:sp>
      <p:sp>
        <p:nvSpPr>
          <p:cNvPr id="4" name="TextBox 3">
            <a:extLst>
              <a:ext uri="{FF2B5EF4-FFF2-40B4-BE49-F238E27FC236}">
                <a16:creationId xmlns:a16="http://schemas.microsoft.com/office/drawing/2014/main" id="{DC9DF435-3521-7502-9726-1EA23B0810DB}"/>
              </a:ext>
            </a:extLst>
          </p:cNvPr>
          <p:cNvSpPr txBox="1"/>
          <p:nvPr/>
        </p:nvSpPr>
        <p:spPr>
          <a:xfrm>
            <a:off x="4905462" y="4219478"/>
            <a:ext cx="2364509" cy="1200329"/>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Humble yourself in sight of the Lord; and he shall lift you up</a:t>
            </a:r>
          </a:p>
          <a:p>
            <a:pPr algn="ctr"/>
            <a:r>
              <a:rPr lang="en-US" dirty="0">
                <a:solidFill>
                  <a:schemeClr val="bg1"/>
                </a:solidFill>
                <a:latin typeface="Calibri" panose="020F0502020204030204" pitchFamily="34" charset="0"/>
              </a:rPr>
              <a:t>James 4:10</a:t>
            </a:r>
          </a:p>
        </p:txBody>
      </p:sp>
      <p:pic>
        <p:nvPicPr>
          <p:cNvPr id="5" name="Picture 4">
            <a:extLst>
              <a:ext uri="{FF2B5EF4-FFF2-40B4-BE49-F238E27FC236}">
                <a16:creationId xmlns:a16="http://schemas.microsoft.com/office/drawing/2014/main" id="{3CF3D4DF-C64E-F72E-1FFF-C39AC9072523}"/>
              </a:ext>
            </a:extLst>
          </p:cNvPr>
          <p:cNvPicPr>
            <a:picLocks noChangeAspect="1"/>
          </p:cNvPicPr>
          <p:nvPr/>
        </p:nvPicPr>
        <p:blipFill>
          <a:blip r:embed="rId3">
            <a:extLst>
              <a:ext uri="{28A0092B-C50C-407E-A947-70E740481C1C}">
                <a14:useLocalDpi xmlns:a14="http://schemas.microsoft.com/office/drawing/2010/main" val="0"/>
              </a:ext>
            </a:extLst>
          </a:blip>
          <a:srcRect l="42500" t="38642" r="42083" b="28642"/>
          <a:stretch/>
        </p:blipFill>
        <p:spPr>
          <a:xfrm>
            <a:off x="3025862" y="3697808"/>
            <a:ext cx="1879600" cy="2243667"/>
          </a:xfrm>
          <a:prstGeom prst="rect">
            <a:avLst/>
          </a:prstGeom>
        </p:spPr>
      </p:pic>
    </p:spTree>
    <p:extLst>
      <p:ext uri="{BB962C8B-B14F-4D97-AF65-F5344CB8AC3E}">
        <p14:creationId xmlns:p14="http://schemas.microsoft.com/office/powerpoint/2010/main" val="4248575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129300-4EA4-BFE7-8AD1-13F308F70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3" name="TextBox 2">
            <a:extLst>
              <a:ext uri="{FF2B5EF4-FFF2-40B4-BE49-F238E27FC236}">
                <a16:creationId xmlns:a16="http://schemas.microsoft.com/office/drawing/2014/main" id="{E48F8E19-A699-EC91-54A5-9CF0A2D77F28}"/>
              </a:ext>
            </a:extLst>
          </p:cNvPr>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Evidence of the Lord</a:t>
            </a:r>
          </a:p>
        </p:txBody>
      </p:sp>
      <p:sp>
        <p:nvSpPr>
          <p:cNvPr id="5" name="TextBox 4">
            <a:extLst>
              <a:ext uri="{FF2B5EF4-FFF2-40B4-BE49-F238E27FC236}">
                <a16:creationId xmlns:a16="http://schemas.microsoft.com/office/drawing/2014/main" id="{CA608D89-7B04-E428-138D-E5F26028949D}"/>
              </a:ext>
            </a:extLst>
          </p:cNvPr>
          <p:cNvSpPr txBox="1"/>
          <p:nvPr/>
        </p:nvSpPr>
        <p:spPr>
          <a:xfrm>
            <a:off x="228601" y="1397675"/>
            <a:ext cx="4123266" cy="2585323"/>
          </a:xfrm>
          <a:prstGeom prst="rect">
            <a:avLst/>
          </a:prstGeom>
          <a:noFill/>
        </p:spPr>
        <p:txBody>
          <a:bodyPr wrap="square">
            <a:spAutoFit/>
          </a:bodyPr>
          <a:lstStyle/>
          <a:p>
            <a:r>
              <a:rPr lang="en-US" b="0" i="0" dirty="0">
                <a:solidFill>
                  <a:schemeClr val="bg1"/>
                </a:solidFill>
                <a:effectLst/>
                <a:latin typeface="Calibri" panose="020F0502020204030204" pitchFamily="34" charset="0"/>
                <a:cs typeface="Calibri" panose="020F0502020204030204" pitchFamily="34" charset="0"/>
              </a:rPr>
              <a:t>The evidence for its truth, for its validity in a world that is prone to demand evidence, lies not in archaeology or anthropology, though these may be helpful to some. It lies not in word research or historical analysis, though these may be confirmatory. … The test of its truth lies in reading it. It is a book of God. </a:t>
            </a:r>
          </a:p>
          <a:p>
            <a:r>
              <a:rPr lang="en-US" sz="1400" b="0" i="0" dirty="0">
                <a:solidFill>
                  <a:schemeClr val="bg1"/>
                </a:solidFill>
                <a:effectLst/>
                <a:latin typeface="Calibri" panose="020F0502020204030204" pitchFamily="34" charset="0"/>
                <a:cs typeface="Calibri" panose="020F0502020204030204" pitchFamily="34" charset="0"/>
              </a:rPr>
              <a:t>Gordon B. Hinckley</a:t>
            </a:r>
            <a:endParaRPr lang="en-US" sz="1400" dirty="0">
              <a:solidFill>
                <a:schemeClr val="bg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B901627A-351B-936B-7769-D6F71E3921E2}"/>
              </a:ext>
            </a:extLst>
          </p:cNvPr>
          <p:cNvSpPr txBox="1"/>
          <p:nvPr/>
        </p:nvSpPr>
        <p:spPr>
          <a:xfrm>
            <a:off x="6256374" y="3551789"/>
            <a:ext cx="5542050" cy="646331"/>
          </a:xfrm>
          <a:prstGeom prst="rect">
            <a:avLst/>
          </a:prstGeom>
          <a:noFill/>
        </p:spPr>
        <p:txBody>
          <a:bodyPr wrap="square">
            <a:spAutoFit/>
          </a:bodyPr>
          <a:lstStyle/>
          <a:p>
            <a:r>
              <a:rPr lang="en-US" b="0" i="0" dirty="0">
                <a:solidFill>
                  <a:schemeClr val="bg1"/>
                </a:solidFill>
                <a:effectLst/>
                <a:latin typeface="Calibri" panose="020F0502020204030204" pitchFamily="34" charset="0"/>
                <a:cs typeface="Calibri" panose="020F0502020204030204" pitchFamily="34" charset="0"/>
              </a:rPr>
              <a:t>Later, Martin Harris, Oliver Cowdery, and David Whitmer would see the gold plates and testify of their reality.</a:t>
            </a:r>
            <a:endParaRPr lang="en-US" dirty="0">
              <a:solidFill>
                <a:schemeClr val="bg1"/>
              </a:solidFill>
              <a:latin typeface="Calibri" panose="020F0502020204030204" pitchFamily="34" charset="0"/>
              <a:cs typeface="Calibri" panose="020F0502020204030204" pitchFamily="34" charset="0"/>
            </a:endParaRPr>
          </a:p>
        </p:txBody>
      </p:sp>
      <p:pic>
        <p:nvPicPr>
          <p:cNvPr id="9" name="Picture 8" descr="A group of men in oval frames&#10;&#10;Description automatically generated">
            <a:extLst>
              <a:ext uri="{FF2B5EF4-FFF2-40B4-BE49-F238E27FC236}">
                <a16:creationId xmlns:a16="http://schemas.microsoft.com/office/drawing/2014/main" id="{E081549B-C935-2957-0523-2DB9D1FB4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800" y="922830"/>
            <a:ext cx="4580467" cy="2506170"/>
          </a:xfrm>
          <a:prstGeom prst="rect">
            <a:avLst/>
          </a:prstGeom>
        </p:spPr>
      </p:pic>
      <p:pic>
        <p:nvPicPr>
          <p:cNvPr id="11" name="Picture 10" descr="A person in a suit and tie&#10;&#10;Description automatically generated">
            <a:extLst>
              <a:ext uri="{FF2B5EF4-FFF2-40B4-BE49-F238E27FC236}">
                <a16:creationId xmlns:a16="http://schemas.microsoft.com/office/drawing/2014/main" id="{7CE81163-78FF-4EFA-CA05-BEF4E5F444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1" y="351018"/>
            <a:ext cx="769869" cy="959960"/>
          </a:xfrm>
          <a:prstGeom prst="rect">
            <a:avLst/>
          </a:prstGeom>
        </p:spPr>
      </p:pic>
      <p:sp>
        <p:nvSpPr>
          <p:cNvPr id="13" name="TextBox 12">
            <a:extLst>
              <a:ext uri="{FF2B5EF4-FFF2-40B4-BE49-F238E27FC236}">
                <a16:creationId xmlns:a16="http://schemas.microsoft.com/office/drawing/2014/main" id="{A042D199-ECC3-3B01-6BB4-3947966A5387}"/>
              </a:ext>
            </a:extLst>
          </p:cNvPr>
          <p:cNvSpPr txBox="1"/>
          <p:nvPr/>
        </p:nvSpPr>
        <p:spPr>
          <a:xfrm>
            <a:off x="1452586" y="4549675"/>
            <a:ext cx="6163732" cy="2062103"/>
          </a:xfrm>
          <a:prstGeom prst="rect">
            <a:avLst/>
          </a:prstGeom>
          <a:noFill/>
        </p:spPr>
        <p:txBody>
          <a:bodyPr wrap="square">
            <a:spAutoFit/>
          </a:bodyPr>
          <a:lstStyle/>
          <a:p>
            <a:r>
              <a:rPr lang="en-US" sz="1600" b="0" i="0" dirty="0">
                <a:solidFill>
                  <a:schemeClr val="bg1"/>
                </a:solidFill>
                <a:effectLst/>
                <a:latin typeface="Calibri" panose="020F0502020204030204" pitchFamily="34" charset="0"/>
                <a:cs typeface="Calibri" panose="020F0502020204030204" pitchFamily="34" charset="0"/>
              </a:rPr>
              <a:t>Their testimony stands uncontradicted by any other witnesses. Reject it one may, but how does one explain three men of good character uniting and persisting in this published testimony to the end of their lives in the face of great ridicule and other personal disadvantage? Like the Book of Mormon itself, there is no better explanation than is given in the testimony itself, the solemn statement of good and honest men who told what they saw. </a:t>
            </a:r>
          </a:p>
          <a:p>
            <a:r>
              <a:rPr lang="en-US" sz="1400" b="0" i="0" dirty="0">
                <a:solidFill>
                  <a:schemeClr val="bg1"/>
                </a:solidFill>
                <a:effectLst/>
                <a:latin typeface="Calibri" panose="020F0502020204030204" pitchFamily="34" charset="0"/>
                <a:cs typeface="Calibri" panose="020F0502020204030204" pitchFamily="34" charset="0"/>
              </a:rPr>
              <a:t>Dallin H. Oaks</a:t>
            </a:r>
            <a:endParaRPr lang="en-US" sz="1400" dirty="0">
              <a:solidFill>
                <a:schemeClr val="bg1"/>
              </a:solidFill>
              <a:latin typeface="Calibri" panose="020F0502020204030204" pitchFamily="34" charset="0"/>
              <a:cs typeface="Calibri" panose="020F0502020204030204" pitchFamily="34" charset="0"/>
            </a:endParaRPr>
          </a:p>
        </p:txBody>
      </p:sp>
      <p:pic>
        <p:nvPicPr>
          <p:cNvPr id="15" name="Picture 14" descr="A person in a suit and tie&#10;&#10;Description automatically generated">
            <a:extLst>
              <a:ext uri="{FF2B5EF4-FFF2-40B4-BE49-F238E27FC236}">
                <a16:creationId xmlns:a16="http://schemas.microsoft.com/office/drawing/2014/main" id="{80EFFBF8-1114-8958-2667-F26AE686C0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050" y="4978270"/>
            <a:ext cx="966787" cy="1204912"/>
          </a:xfrm>
          <a:prstGeom prst="rect">
            <a:avLst/>
          </a:prstGeom>
        </p:spPr>
      </p:pic>
      <p:sp>
        <p:nvSpPr>
          <p:cNvPr id="17" name="TextBox 16">
            <a:extLst>
              <a:ext uri="{FF2B5EF4-FFF2-40B4-BE49-F238E27FC236}">
                <a16:creationId xmlns:a16="http://schemas.microsoft.com/office/drawing/2014/main" id="{8DE809A0-7BFF-21EE-F253-3C21838F9F44}"/>
              </a:ext>
            </a:extLst>
          </p:cNvPr>
          <p:cNvSpPr txBox="1"/>
          <p:nvPr/>
        </p:nvSpPr>
        <p:spPr>
          <a:xfrm>
            <a:off x="8034867" y="5473505"/>
            <a:ext cx="3335866" cy="1138773"/>
          </a:xfrm>
          <a:prstGeom prst="rect">
            <a:avLst/>
          </a:prstGeom>
          <a:noFill/>
        </p:spPr>
        <p:txBody>
          <a:bodyPr wrap="square">
            <a:spAutoFit/>
          </a:bodyPr>
          <a:lstStyle/>
          <a:p>
            <a:r>
              <a:rPr lang="en-US" b="0" i="0" dirty="0">
                <a:solidFill>
                  <a:srgbClr val="FF0000"/>
                </a:solidFill>
                <a:effectLst/>
                <a:latin typeface="Calibri" panose="020F0502020204030204" pitchFamily="34" charset="0"/>
                <a:cs typeface="Calibri" panose="020F0502020204030204" pitchFamily="34" charset="0"/>
              </a:rPr>
              <a:t>There is no other way to gain a testimony but through the witness of the Holy Ghost.</a:t>
            </a:r>
          </a:p>
          <a:p>
            <a:r>
              <a:rPr lang="en-US" sz="1200" dirty="0">
                <a:solidFill>
                  <a:schemeClr val="bg1"/>
                </a:solidFill>
              </a:rPr>
              <a:t>Glenn L. Pace</a:t>
            </a:r>
            <a:endParaRPr lang="en-US" sz="1200" dirty="0">
              <a:solidFill>
                <a:schemeClr val="bg1"/>
              </a:solidFill>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0A391272-CE99-CC34-AEAD-19D7534E30F4}"/>
              </a:ext>
            </a:extLst>
          </p:cNvPr>
          <p:cNvPicPr>
            <a:picLocks noChangeAspect="1"/>
          </p:cNvPicPr>
          <p:nvPr/>
        </p:nvPicPr>
        <p:blipFill>
          <a:blip r:embed="rId6"/>
          <a:stretch>
            <a:fillRect/>
          </a:stretch>
        </p:blipFill>
        <p:spPr>
          <a:xfrm>
            <a:off x="11235267" y="5530284"/>
            <a:ext cx="754109" cy="1025214"/>
          </a:xfrm>
          <a:prstGeom prst="rect">
            <a:avLst/>
          </a:prstGeom>
        </p:spPr>
      </p:pic>
    </p:spTree>
    <p:extLst>
      <p:ext uri="{BB962C8B-B14F-4D97-AF65-F5344CB8AC3E}">
        <p14:creationId xmlns:p14="http://schemas.microsoft.com/office/powerpoint/2010/main" val="277544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5EF4670-B52D-4FD5-B03A-18E382CF7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1" name="TextBox 10"/>
          <p:cNvSpPr txBox="1"/>
          <p:nvPr/>
        </p:nvSpPr>
        <p:spPr>
          <a:xfrm>
            <a:off x="0" y="6488162"/>
            <a:ext cx="9144000" cy="381000"/>
          </a:xfrm>
          <a:prstGeom prst="rect">
            <a:avLst/>
          </a:prstGeom>
          <a:noFill/>
        </p:spPr>
        <p:txBody>
          <a:bodyPr wrap="square" rtlCol="0">
            <a:spAutoFit/>
          </a:bodyPr>
          <a:lstStyle/>
          <a:p>
            <a:r>
              <a:rPr lang="en-US" dirty="0">
                <a:solidFill>
                  <a:schemeClr val="bg1"/>
                </a:solidFill>
                <a:latin typeface="Calibri" panose="020F0502020204030204" pitchFamily="34" charset="0"/>
              </a:rPr>
              <a:t>D&amp;C 5:14</a:t>
            </a:r>
          </a:p>
        </p:txBody>
      </p:sp>
      <p:sp>
        <p:nvSpPr>
          <p:cNvPr id="10" name="TextBox 9"/>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Song of Solomon</a:t>
            </a:r>
          </a:p>
        </p:txBody>
      </p:sp>
      <p:sp>
        <p:nvSpPr>
          <p:cNvPr id="13" name="Rectangle 12"/>
          <p:cNvSpPr/>
          <p:nvPr/>
        </p:nvSpPr>
        <p:spPr>
          <a:xfrm>
            <a:off x="1828800" y="838200"/>
            <a:ext cx="6019800" cy="923330"/>
          </a:xfrm>
          <a:prstGeom prst="rect">
            <a:avLst/>
          </a:prstGeom>
        </p:spPr>
        <p:txBody>
          <a:bodyPr wrap="square">
            <a:spAutoFit/>
          </a:bodyPr>
          <a:lstStyle/>
          <a:p>
            <a:pPr fontAlgn="base"/>
            <a:r>
              <a:rPr lang="en-US" dirty="0">
                <a:solidFill>
                  <a:schemeClr val="bg1"/>
                </a:solidFill>
                <a:latin typeface="Calibri" panose="020F0502020204030204" pitchFamily="34" charset="0"/>
              </a:rPr>
              <a:t>Clear as the Moon—</a:t>
            </a:r>
          </a:p>
          <a:p>
            <a:pPr fontAlgn="base"/>
            <a:r>
              <a:rPr lang="en-US" dirty="0">
                <a:solidFill>
                  <a:schemeClr val="bg1"/>
                </a:solidFill>
                <a:latin typeface="Calibri" panose="020F0502020204030204" pitchFamily="34" charset="0"/>
              </a:rPr>
              <a:t>	Fair as the Sun—</a:t>
            </a:r>
          </a:p>
          <a:p>
            <a:pPr fontAlgn="base"/>
            <a:r>
              <a:rPr lang="en-US" dirty="0">
                <a:solidFill>
                  <a:schemeClr val="bg1"/>
                </a:solidFill>
                <a:latin typeface="Calibri" panose="020F0502020204030204" pitchFamily="34" charset="0"/>
              </a:rPr>
              <a:t>		Terrible as an army with banners</a:t>
            </a:r>
          </a:p>
        </p:txBody>
      </p:sp>
      <p:sp>
        <p:nvSpPr>
          <p:cNvPr id="14" name="Rectangle 13"/>
          <p:cNvSpPr/>
          <p:nvPr/>
        </p:nvSpPr>
        <p:spPr>
          <a:xfrm>
            <a:off x="1905000" y="2057401"/>
            <a:ext cx="4419600" cy="1200329"/>
          </a:xfrm>
          <a:prstGeom prst="rect">
            <a:avLst/>
          </a:prstGeom>
        </p:spPr>
        <p:txBody>
          <a:bodyPr wrap="square">
            <a:spAutoFit/>
          </a:bodyPr>
          <a:lstStyle/>
          <a:p>
            <a:pPr fontAlgn="base"/>
            <a:r>
              <a:rPr lang="en-US" dirty="0">
                <a:solidFill>
                  <a:schemeClr val="bg1"/>
                </a:solidFill>
                <a:latin typeface="Calibri" panose="020F0502020204030204" pitchFamily="34" charset="0"/>
              </a:rPr>
              <a:t>“Who </a:t>
            </a:r>
            <a:r>
              <a:rPr lang="en-US" i="1" dirty="0">
                <a:solidFill>
                  <a:schemeClr val="bg1"/>
                </a:solidFill>
                <a:latin typeface="Calibri" panose="020F0502020204030204" pitchFamily="34" charset="0"/>
              </a:rPr>
              <a:t>is</a:t>
            </a:r>
            <a:r>
              <a:rPr lang="en-US" dirty="0">
                <a:solidFill>
                  <a:schemeClr val="bg1"/>
                </a:solidFill>
                <a:latin typeface="Calibri" panose="020F0502020204030204" pitchFamily="34" charset="0"/>
              </a:rPr>
              <a:t> she </a:t>
            </a:r>
            <a:r>
              <a:rPr lang="en-US" i="1" dirty="0">
                <a:solidFill>
                  <a:schemeClr val="bg1"/>
                </a:solidFill>
                <a:latin typeface="Calibri" panose="020F0502020204030204" pitchFamily="34" charset="0"/>
              </a:rPr>
              <a:t>that</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looketh</a:t>
            </a:r>
            <a:r>
              <a:rPr lang="en-US" dirty="0">
                <a:solidFill>
                  <a:schemeClr val="bg1"/>
                </a:solidFill>
                <a:latin typeface="Calibri" panose="020F0502020204030204" pitchFamily="34" charset="0"/>
              </a:rPr>
              <a:t> forth as the morning, fair as the moon, clear as the sun, </a:t>
            </a:r>
            <a:r>
              <a:rPr lang="en-US" i="1" dirty="0">
                <a:solidFill>
                  <a:schemeClr val="bg1"/>
                </a:solidFill>
                <a:latin typeface="Calibri" panose="020F0502020204030204" pitchFamily="34" charset="0"/>
              </a:rPr>
              <a:t>and</a:t>
            </a:r>
            <a:r>
              <a:rPr lang="en-US" dirty="0">
                <a:solidFill>
                  <a:schemeClr val="bg1"/>
                </a:solidFill>
                <a:latin typeface="Calibri" panose="020F0502020204030204" pitchFamily="34" charset="0"/>
              </a:rPr>
              <a:t> terrible as </a:t>
            </a:r>
            <a:r>
              <a:rPr lang="en-US" i="1" dirty="0">
                <a:solidFill>
                  <a:schemeClr val="bg1"/>
                </a:solidFill>
                <a:latin typeface="Calibri" panose="020F0502020204030204" pitchFamily="34" charset="0"/>
              </a:rPr>
              <a:t>an army</a:t>
            </a:r>
            <a:r>
              <a:rPr lang="en-US" dirty="0">
                <a:solidFill>
                  <a:schemeClr val="bg1"/>
                </a:solidFill>
                <a:latin typeface="Calibri" panose="020F0502020204030204" pitchFamily="34" charset="0"/>
              </a:rPr>
              <a:t> with banners?”</a:t>
            </a:r>
          </a:p>
          <a:p>
            <a:pPr fontAlgn="base"/>
            <a:r>
              <a:rPr lang="en-US" dirty="0">
                <a:solidFill>
                  <a:schemeClr val="bg1"/>
                </a:solidFill>
                <a:latin typeface="Calibri" panose="020F0502020204030204" pitchFamily="34" charset="0"/>
              </a:rPr>
              <a:t>Song of Solomon 6:10</a:t>
            </a:r>
          </a:p>
        </p:txBody>
      </p:sp>
      <p:sp>
        <p:nvSpPr>
          <p:cNvPr id="73" name="Rectangle 72"/>
          <p:cNvSpPr/>
          <p:nvPr/>
        </p:nvSpPr>
        <p:spPr>
          <a:xfrm>
            <a:off x="6503376" y="3346104"/>
            <a:ext cx="5146431" cy="1200329"/>
          </a:xfrm>
          <a:prstGeom prst="rect">
            <a:avLst/>
          </a:prstGeom>
        </p:spPr>
        <p:txBody>
          <a:bodyPr wrap="square">
            <a:spAutoFit/>
          </a:bodyPr>
          <a:lstStyle/>
          <a:p>
            <a:pPr fontAlgn="base"/>
            <a:r>
              <a:rPr lang="en-US" dirty="0">
                <a:solidFill>
                  <a:schemeClr val="bg1"/>
                </a:solidFill>
                <a:latin typeface="Calibri" panose="020F0502020204030204" pitchFamily="34" charset="0"/>
              </a:rPr>
              <a:t>“Where </a:t>
            </a:r>
            <a:r>
              <a:rPr lang="en-US" dirty="0" err="1">
                <a:solidFill>
                  <a:schemeClr val="bg1"/>
                </a:solidFill>
                <a:latin typeface="Calibri" panose="020F0502020204030204" pitchFamily="34" charset="0"/>
              </a:rPr>
              <a:t>Shulamite</a:t>
            </a:r>
            <a:r>
              <a:rPr lang="en-US" dirty="0">
                <a:solidFill>
                  <a:schemeClr val="bg1"/>
                </a:solidFill>
                <a:latin typeface="Calibri" panose="020F0502020204030204" pitchFamily="34" charset="0"/>
              </a:rPr>
              <a:t>…that is, indescribably beautiful, but at the same time inaccessible to flatterers, unconquerable, as an army under banners. –this would apply to the Church.”</a:t>
            </a:r>
          </a:p>
        </p:txBody>
      </p:sp>
      <p:sp>
        <p:nvSpPr>
          <p:cNvPr id="74" name="Rectangle 73"/>
          <p:cNvSpPr/>
          <p:nvPr/>
        </p:nvSpPr>
        <p:spPr>
          <a:xfrm>
            <a:off x="5867400" y="4876801"/>
            <a:ext cx="4419600" cy="1661993"/>
          </a:xfrm>
          <a:prstGeom prst="rect">
            <a:avLst/>
          </a:prstGeom>
        </p:spPr>
        <p:txBody>
          <a:bodyPr wrap="square">
            <a:spAutoFit/>
          </a:bodyPr>
          <a:lstStyle/>
          <a:p>
            <a:pPr fontAlgn="base"/>
            <a:r>
              <a:rPr lang="en-US" dirty="0">
                <a:solidFill>
                  <a:schemeClr val="bg1"/>
                </a:solidFill>
                <a:latin typeface="Calibri" panose="020F0502020204030204" pitchFamily="34" charset="0"/>
              </a:rPr>
              <a:t>“When the prophet was revising by inspiration the books of the Bible the Lord revealed to him that the song of Solomon is not an inspired book, therefore the Prophet did not include it in his revision.”</a:t>
            </a:r>
          </a:p>
          <a:p>
            <a:pPr fontAlgn="base"/>
            <a:r>
              <a:rPr lang="en-US" sz="1200" dirty="0">
                <a:solidFill>
                  <a:schemeClr val="bg1"/>
                </a:solidFill>
                <a:latin typeface="Calibri" panose="020F0502020204030204" pitchFamily="34" charset="0"/>
              </a:rPr>
              <a:t>Hyrum M. Smith</a:t>
            </a:r>
          </a:p>
        </p:txBody>
      </p:sp>
      <p:pic>
        <p:nvPicPr>
          <p:cNvPr id="3" name="Picture 2">
            <a:extLst>
              <a:ext uri="{FF2B5EF4-FFF2-40B4-BE49-F238E27FC236}">
                <a16:creationId xmlns:a16="http://schemas.microsoft.com/office/drawing/2014/main" id="{21AFD87C-CA37-4F76-921D-4B8DAEC73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2197" y="540687"/>
            <a:ext cx="1644925" cy="2441686"/>
          </a:xfrm>
          <a:prstGeom prst="rect">
            <a:avLst/>
          </a:prstGeom>
        </p:spPr>
      </p:pic>
      <p:pic>
        <p:nvPicPr>
          <p:cNvPr id="12" name="Picture 11">
            <a:extLst>
              <a:ext uri="{FF2B5EF4-FFF2-40B4-BE49-F238E27FC236}">
                <a16:creationId xmlns:a16="http://schemas.microsoft.com/office/drawing/2014/main" id="{C7674257-B674-4BE7-8B51-27447E54E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784" y="3600271"/>
            <a:ext cx="4053475" cy="2107526"/>
          </a:xfrm>
          <a:prstGeom prst="rect">
            <a:avLst/>
          </a:prstGeom>
        </p:spPr>
      </p:pic>
      <p:pic>
        <p:nvPicPr>
          <p:cNvPr id="20" name="Picture 19">
            <a:extLst>
              <a:ext uri="{FF2B5EF4-FFF2-40B4-BE49-F238E27FC236}">
                <a16:creationId xmlns:a16="http://schemas.microsoft.com/office/drawing/2014/main" id="{9677A888-C4B7-4007-8395-316635A5DC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4614" y="5089587"/>
            <a:ext cx="914558" cy="1236419"/>
          </a:xfrm>
          <a:prstGeom prst="rect">
            <a:avLst/>
          </a:prstGeom>
        </p:spPr>
      </p:pic>
    </p:spTree>
    <p:extLst>
      <p:ext uri="{BB962C8B-B14F-4D97-AF65-F5344CB8AC3E}">
        <p14:creationId xmlns:p14="http://schemas.microsoft.com/office/powerpoint/2010/main" val="265860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2000"/>
                                        <p:tgtEl>
                                          <p:spTgt spid="74"/>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9DBEE4-5C0B-C305-D42F-96F007357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3" name="TextBox 2">
            <a:extLst>
              <a:ext uri="{FF2B5EF4-FFF2-40B4-BE49-F238E27FC236}">
                <a16:creationId xmlns:a16="http://schemas.microsoft.com/office/drawing/2014/main" id="{9CED1EC6-9ECD-11CF-2F04-76DC9FB530AD}"/>
              </a:ext>
            </a:extLst>
          </p:cNvPr>
          <p:cNvSpPr txBox="1"/>
          <p:nvPr/>
        </p:nvSpPr>
        <p:spPr>
          <a:xfrm>
            <a:off x="889986" y="1778245"/>
            <a:ext cx="6094520" cy="3416320"/>
          </a:xfrm>
          <a:prstGeom prst="rect">
            <a:avLst/>
          </a:prstGeom>
          <a:noFill/>
        </p:spPr>
        <p:txBody>
          <a:bodyPr wrap="square">
            <a:spAutoFit/>
          </a:bodyPr>
          <a:lstStyle/>
          <a:p>
            <a:r>
              <a:rPr lang="en-US" b="0" i="0" dirty="0">
                <a:solidFill>
                  <a:schemeClr val="bg1"/>
                </a:solidFill>
                <a:effectLst/>
                <a:latin typeface="Calibri" panose="020F0502020204030204" pitchFamily="34" charset="0"/>
                <a:cs typeface="Calibri" panose="020F0502020204030204" pitchFamily="34" charset="0"/>
              </a:rPr>
              <a:t>Not only does our Heavenly Father want us to learn; He wants us to change and become more like Him and His Son. </a:t>
            </a:r>
          </a:p>
          <a:p>
            <a:endParaRPr lang="en-US" dirty="0">
              <a:solidFill>
                <a:schemeClr val="bg1"/>
              </a:solidFill>
              <a:latin typeface="Calibri" panose="020F0502020204030204" pitchFamily="34" charset="0"/>
              <a:cs typeface="Calibri" panose="020F0502020204030204" pitchFamily="34" charset="0"/>
            </a:endParaRPr>
          </a:p>
          <a:p>
            <a:r>
              <a:rPr lang="en-US" b="0" i="0" dirty="0">
                <a:solidFill>
                  <a:schemeClr val="bg1"/>
                </a:solidFill>
                <a:effectLst/>
                <a:latin typeface="Calibri" panose="020F0502020204030204" pitchFamily="34" charset="0"/>
                <a:cs typeface="Calibri" panose="020F0502020204030204" pitchFamily="34" charset="0"/>
              </a:rPr>
              <a:t>Receiving a spiritual witness has a transforming effect on the believer. </a:t>
            </a:r>
          </a:p>
          <a:p>
            <a:endParaRPr lang="en-US" dirty="0">
              <a:solidFill>
                <a:schemeClr val="bg1"/>
              </a:solidFill>
              <a:latin typeface="Calibri" panose="020F0502020204030204" pitchFamily="34" charset="0"/>
              <a:cs typeface="Calibri" panose="020F0502020204030204" pitchFamily="34" charset="0"/>
            </a:endParaRPr>
          </a:p>
          <a:p>
            <a:r>
              <a:rPr lang="en-US" b="0" i="0" dirty="0">
                <a:solidFill>
                  <a:schemeClr val="bg1"/>
                </a:solidFill>
                <a:effectLst/>
                <a:latin typeface="Calibri" panose="020F0502020204030204" pitchFamily="34" charset="0"/>
                <a:cs typeface="Calibri" panose="020F0502020204030204" pitchFamily="34" charset="0"/>
              </a:rPr>
              <a:t>This is one reason why it would not be sufficient to simply see the plates.</a:t>
            </a:r>
          </a:p>
          <a:p>
            <a:endParaRPr lang="en-US" dirty="0">
              <a:solidFill>
                <a:schemeClr val="bg1"/>
              </a:solidFill>
              <a:latin typeface="Calibri" panose="020F0502020204030204" pitchFamily="34" charset="0"/>
              <a:cs typeface="Calibri" panose="020F0502020204030204" pitchFamily="34" charset="0"/>
            </a:endParaRPr>
          </a:p>
          <a:p>
            <a:r>
              <a:rPr lang="en-US" b="0" i="0" dirty="0">
                <a:solidFill>
                  <a:schemeClr val="bg1"/>
                </a:solidFill>
                <a:effectLst/>
                <a:latin typeface="Calibri" panose="020F0502020204030204" pitchFamily="34" charset="0"/>
                <a:cs typeface="Calibri" panose="020F0502020204030204" pitchFamily="34" charset="0"/>
              </a:rPr>
              <a:t>The process of reading the Book of Mormon, believing in the words, and receiving a spiritual manifestation of the truth causes a change—a spiritual rebirth—in the reader</a:t>
            </a:r>
            <a:endParaRPr lang="en-US" dirty="0">
              <a:solidFill>
                <a:schemeClr val="bg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80BF180-840C-062D-C4A5-4048F6F604E8}"/>
              </a:ext>
            </a:extLst>
          </p:cNvPr>
          <p:cNvSpPr txBox="1"/>
          <p:nvPr/>
        </p:nvSpPr>
        <p:spPr>
          <a:xfrm>
            <a:off x="-79513" y="6476999"/>
            <a:ext cx="9144000" cy="381000"/>
          </a:xfrm>
          <a:prstGeom prst="rect">
            <a:avLst/>
          </a:prstGeom>
          <a:noFill/>
        </p:spPr>
        <p:txBody>
          <a:bodyPr wrap="square" rtlCol="0">
            <a:spAutoFit/>
          </a:bodyPr>
          <a:lstStyle/>
          <a:p>
            <a:r>
              <a:rPr lang="en-US" dirty="0">
                <a:solidFill>
                  <a:schemeClr val="bg1"/>
                </a:solidFill>
                <a:latin typeface="Calibri" panose="020F0502020204030204" pitchFamily="34" charset="0"/>
              </a:rPr>
              <a:t>D&amp;C 5:16</a:t>
            </a:r>
          </a:p>
        </p:txBody>
      </p:sp>
      <p:sp>
        <p:nvSpPr>
          <p:cNvPr id="6" name="TextBox 5">
            <a:extLst>
              <a:ext uri="{FF2B5EF4-FFF2-40B4-BE49-F238E27FC236}">
                <a16:creationId xmlns:a16="http://schemas.microsoft.com/office/drawing/2014/main" id="{05951D6E-3082-B0B9-F7F4-88454EF9C404}"/>
              </a:ext>
            </a:extLst>
          </p:cNvPr>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Whosoever Believeth</a:t>
            </a:r>
          </a:p>
        </p:txBody>
      </p:sp>
      <p:pic>
        <p:nvPicPr>
          <p:cNvPr id="8" name="Picture 7" descr="A book with gold text on it&#10;&#10;Description automatically generated">
            <a:extLst>
              <a:ext uri="{FF2B5EF4-FFF2-40B4-BE49-F238E27FC236}">
                <a16:creationId xmlns:a16="http://schemas.microsoft.com/office/drawing/2014/main" id="{8AB06392-D29B-278B-4382-C8DEF71DB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111" y="1258317"/>
            <a:ext cx="2968752" cy="4456176"/>
          </a:xfrm>
          <a:prstGeom prst="rect">
            <a:avLst/>
          </a:prstGeom>
        </p:spPr>
      </p:pic>
    </p:spTree>
    <p:extLst>
      <p:ext uri="{BB962C8B-B14F-4D97-AF65-F5344CB8AC3E}">
        <p14:creationId xmlns:p14="http://schemas.microsoft.com/office/powerpoint/2010/main" val="1432565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B1BB7F93-A64D-47CC-BF28-7F6B499462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1" name="TextBox 10"/>
          <p:cNvSpPr txBox="1"/>
          <p:nvPr/>
        </p:nvSpPr>
        <p:spPr>
          <a:xfrm>
            <a:off x="-79513" y="6476999"/>
            <a:ext cx="9144000" cy="381000"/>
          </a:xfrm>
          <a:prstGeom prst="rect">
            <a:avLst/>
          </a:prstGeom>
          <a:noFill/>
        </p:spPr>
        <p:txBody>
          <a:bodyPr wrap="square" rtlCol="0">
            <a:spAutoFit/>
          </a:bodyPr>
          <a:lstStyle/>
          <a:p>
            <a:r>
              <a:rPr lang="en-US" dirty="0">
                <a:solidFill>
                  <a:schemeClr val="bg1"/>
                </a:solidFill>
                <a:latin typeface="Calibri" panose="020F0502020204030204" pitchFamily="34" charset="0"/>
              </a:rPr>
              <a:t>D&amp;C 5:16-18</a:t>
            </a:r>
          </a:p>
        </p:txBody>
      </p:sp>
      <p:sp>
        <p:nvSpPr>
          <p:cNvPr id="74" name="Rectangle 73"/>
          <p:cNvSpPr/>
          <p:nvPr/>
        </p:nvSpPr>
        <p:spPr>
          <a:xfrm>
            <a:off x="6096000" y="1219200"/>
            <a:ext cx="4419600" cy="1938992"/>
          </a:xfrm>
          <a:prstGeom prst="rect">
            <a:avLst/>
          </a:prstGeom>
        </p:spPr>
        <p:txBody>
          <a:bodyPr wrap="square">
            <a:spAutoFit/>
          </a:bodyPr>
          <a:lstStyle/>
          <a:p>
            <a:pPr fontAlgn="base"/>
            <a:r>
              <a:rPr lang="en-US" dirty="0">
                <a:solidFill>
                  <a:schemeClr val="bg1"/>
                </a:solidFill>
                <a:latin typeface="Calibri" panose="020F0502020204030204" pitchFamily="34" charset="0"/>
              </a:rPr>
              <a:t>“We each need to get our own testimony of the Book of Mormon through the Holy Ghost. Then our testimony, coupled with the Book of Mormon, should be shared with others so that they, too, can know through the Holy Ghost of its truthfulness” </a:t>
            </a:r>
          </a:p>
          <a:p>
            <a:pPr fontAlgn="base"/>
            <a:r>
              <a:rPr lang="en-US" sz="1200" dirty="0">
                <a:solidFill>
                  <a:schemeClr val="bg1"/>
                </a:solidFill>
                <a:latin typeface="Calibri" panose="020F0502020204030204" pitchFamily="34" charset="0"/>
              </a:rPr>
              <a:t>Ezra Taft Benson</a:t>
            </a:r>
          </a:p>
        </p:txBody>
      </p:sp>
      <p:pic>
        <p:nvPicPr>
          <p:cNvPr id="36" name="Picture 35" descr="Ezra t benson.jpg"/>
          <p:cNvPicPr>
            <a:picLocks noChangeAspect="1"/>
          </p:cNvPicPr>
          <p:nvPr/>
        </p:nvPicPr>
        <p:blipFill>
          <a:blip r:embed="rId3" cstate="print"/>
          <a:stretch>
            <a:fillRect/>
          </a:stretch>
        </p:blipFill>
        <p:spPr>
          <a:xfrm>
            <a:off x="4800600" y="1219200"/>
            <a:ext cx="1217226" cy="1722120"/>
          </a:xfrm>
          <a:prstGeom prst="rect">
            <a:avLst/>
          </a:prstGeom>
        </p:spPr>
      </p:pic>
      <p:sp>
        <p:nvSpPr>
          <p:cNvPr id="37" name="TextBox 36"/>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A Promise and a Warning</a:t>
            </a:r>
          </a:p>
        </p:txBody>
      </p:sp>
      <p:sp>
        <p:nvSpPr>
          <p:cNvPr id="38" name="Rectangle 37"/>
          <p:cNvSpPr/>
          <p:nvPr/>
        </p:nvSpPr>
        <p:spPr>
          <a:xfrm>
            <a:off x="1524000" y="3976807"/>
            <a:ext cx="4419600" cy="1661993"/>
          </a:xfrm>
          <a:prstGeom prst="rect">
            <a:avLst/>
          </a:prstGeom>
        </p:spPr>
        <p:txBody>
          <a:bodyPr wrap="square">
            <a:spAutoFit/>
          </a:bodyPr>
          <a:lstStyle/>
          <a:p>
            <a:pPr fontAlgn="base"/>
            <a:r>
              <a:rPr lang="en-US" dirty="0">
                <a:solidFill>
                  <a:schemeClr val="bg1"/>
                </a:solidFill>
                <a:latin typeface="Calibri" panose="020F0502020204030204" pitchFamily="34" charset="0"/>
              </a:rPr>
              <a:t>Those who heed their testimony will find God’s word in the Book of Mormon and will receive the Holy Ghost and be born again. But those who reject this testimony shall come under condemnation. </a:t>
            </a:r>
          </a:p>
          <a:p>
            <a:pPr fontAlgn="base"/>
            <a:r>
              <a:rPr lang="en-US" sz="1200" dirty="0">
                <a:solidFill>
                  <a:schemeClr val="bg1"/>
                </a:solidFill>
                <a:latin typeface="Calibri" panose="020F0502020204030204" pitchFamily="34" charset="0"/>
              </a:rPr>
              <a:t>Manual</a:t>
            </a:r>
          </a:p>
        </p:txBody>
      </p:sp>
    </p:spTree>
    <p:extLst>
      <p:ext uri="{BB962C8B-B14F-4D97-AF65-F5344CB8AC3E}">
        <p14:creationId xmlns:p14="http://schemas.microsoft.com/office/powerpoint/2010/main" val="385902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CED99A9-F52C-4C83-B761-F1BBC75C7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1" name="TextBox 10"/>
          <p:cNvSpPr txBox="1"/>
          <p:nvPr/>
        </p:nvSpPr>
        <p:spPr>
          <a:xfrm>
            <a:off x="0" y="6493287"/>
            <a:ext cx="9144000" cy="381000"/>
          </a:xfrm>
          <a:prstGeom prst="rect">
            <a:avLst/>
          </a:prstGeom>
          <a:noFill/>
        </p:spPr>
        <p:txBody>
          <a:bodyPr wrap="square" rtlCol="0">
            <a:spAutoFit/>
          </a:bodyPr>
          <a:lstStyle/>
          <a:p>
            <a:r>
              <a:rPr lang="en-US" dirty="0">
                <a:solidFill>
                  <a:schemeClr val="bg1"/>
                </a:solidFill>
                <a:latin typeface="Calibri" panose="020F0502020204030204" pitchFamily="34" charset="0"/>
              </a:rPr>
              <a:t>D&amp;C 5:22</a:t>
            </a:r>
          </a:p>
        </p:txBody>
      </p:sp>
      <p:sp>
        <p:nvSpPr>
          <p:cNvPr id="74" name="Rectangle 73"/>
          <p:cNvSpPr/>
          <p:nvPr/>
        </p:nvSpPr>
        <p:spPr>
          <a:xfrm>
            <a:off x="2892425" y="758548"/>
            <a:ext cx="5979160" cy="646331"/>
          </a:xfrm>
          <a:prstGeom prst="rect">
            <a:avLst/>
          </a:prstGeom>
        </p:spPr>
        <p:txBody>
          <a:bodyPr wrap="square">
            <a:spAutoFit/>
          </a:bodyPr>
          <a:lstStyle/>
          <a:p>
            <a:pPr algn="ctr" fontAlgn="base"/>
            <a:r>
              <a:rPr lang="en-US" dirty="0">
                <a:solidFill>
                  <a:srgbClr val="FFFF00"/>
                </a:solidFill>
                <a:latin typeface="Calibri" panose="020F0502020204030204" pitchFamily="34" charset="0"/>
              </a:rPr>
              <a:t>The Lord’s foreknowledge of the Prophet Joseph’s death by violence for his part in the latter-day work.</a:t>
            </a:r>
            <a:endParaRPr lang="en-US" sz="1200" dirty="0">
              <a:solidFill>
                <a:srgbClr val="FFFF00"/>
              </a:solidFill>
              <a:latin typeface="Calibri" panose="020F0502020204030204" pitchFamily="34" charset="0"/>
            </a:endParaRPr>
          </a:p>
        </p:txBody>
      </p:sp>
      <p:sp>
        <p:nvSpPr>
          <p:cNvPr id="37" name="TextBox 36"/>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Foreknowledge of Death</a:t>
            </a:r>
          </a:p>
        </p:txBody>
      </p:sp>
      <p:sp>
        <p:nvSpPr>
          <p:cNvPr id="39" name="Rectangle 38"/>
          <p:cNvSpPr/>
          <p:nvPr/>
        </p:nvSpPr>
        <p:spPr>
          <a:xfrm>
            <a:off x="1752600" y="1524000"/>
            <a:ext cx="4343400" cy="1477328"/>
          </a:xfrm>
          <a:prstGeom prst="rect">
            <a:avLst/>
          </a:prstGeom>
        </p:spPr>
        <p:txBody>
          <a:bodyPr wrap="square">
            <a:spAutoFit/>
          </a:bodyPr>
          <a:lstStyle/>
          <a:p>
            <a:r>
              <a:rPr lang="en-US" i="1" dirty="0">
                <a:solidFill>
                  <a:schemeClr val="bg1"/>
                </a:solidFill>
                <a:latin typeface="Calibri" panose="020F0502020204030204" pitchFamily="34" charset="0"/>
              </a:rPr>
              <a:t>“And that you be firm in keeping the commandments wherewith I have commanded you; and if you do this, behold I grant unto you eternal life, even if you should be slain.”</a:t>
            </a:r>
          </a:p>
        </p:txBody>
      </p:sp>
      <p:sp>
        <p:nvSpPr>
          <p:cNvPr id="40" name="Rectangle 39"/>
          <p:cNvSpPr/>
          <p:nvPr/>
        </p:nvSpPr>
        <p:spPr>
          <a:xfrm>
            <a:off x="5707042" y="2611692"/>
            <a:ext cx="4572000" cy="1200329"/>
          </a:xfrm>
          <a:prstGeom prst="rect">
            <a:avLst/>
          </a:prstGeom>
        </p:spPr>
        <p:txBody>
          <a:bodyPr>
            <a:spAutoFit/>
          </a:bodyPr>
          <a:lstStyle/>
          <a:p>
            <a:r>
              <a:rPr lang="en-US" i="1" dirty="0">
                <a:solidFill>
                  <a:schemeClr val="bg1"/>
                </a:solidFill>
                <a:latin typeface="Calibri" panose="020F0502020204030204" pitchFamily="34" charset="0"/>
              </a:rPr>
              <a:t>“And even if they do unto you even as they have done unto me, blessed are ye, for you shall dwell with me in glory.”</a:t>
            </a:r>
          </a:p>
          <a:p>
            <a:r>
              <a:rPr lang="en-US" i="1" dirty="0">
                <a:solidFill>
                  <a:schemeClr val="bg1"/>
                </a:solidFill>
                <a:latin typeface="Calibri" panose="020F0502020204030204" pitchFamily="34" charset="0"/>
              </a:rPr>
              <a:t>D&amp;C 6:30</a:t>
            </a:r>
          </a:p>
        </p:txBody>
      </p:sp>
      <p:sp>
        <p:nvSpPr>
          <p:cNvPr id="41" name="Rectangle 40"/>
          <p:cNvSpPr/>
          <p:nvPr/>
        </p:nvSpPr>
        <p:spPr>
          <a:xfrm>
            <a:off x="5554133" y="4019675"/>
            <a:ext cx="5181600" cy="1754326"/>
          </a:xfrm>
          <a:prstGeom prst="rect">
            <a:avLst/>
          </a:prstGeom>
        </p:spPr>
        <p:txBody>
          <a:bodyPr wrap="square">
            <a:spAutoFit/>
          </a:bodyPr>
          <a:lstStyle/>
          <a:p>
            <a:pPr fontAlgn="base"/>
            <a:r>
              <a:rPr lang="en-US" i="1" dirty="0">
                <a:solidFill>
                  <a:schemeClr val="bg1"/>
                </a:solidFill>
                <a:latin typeface="Calibri" panose="020F0502020204030204" pitchFamily="34" charset="0"/>
              </a:rPr>
              <a:t>“For where a testament is, there must also of necessity be the</a:t>
            </a:r>
            <a:r>
              <a:rPr lang="en-US" i="1" baseline="30000" dirty="0">
                <a:solidFill>
                  <a:schemeClr val="bg1"/>
                </a:solidFill>
                <a:latin typeface="Calibri" panose="020F0502020204030204" pitchFamily="34" charset="0"/>
              </a:rPr>
              <a:t> </a:t>
            </a:r>
            <a:r>
              <a:rPr lang="en-US" i="1" dirty="0">
                <a:solidFill>
                  <a:schemeClr val="bg1"/>
                </a:solidFill>
                <a:latin typeface="Calibri" panose="020F0502020204030204" pitchFamily="34" charset="0"/>
              </a:rPr>
              <a:t>death of the testator.</a:t>
            </a:r>
          </a:p>
          <a:p>
            <a:pPr fontAlgn="base"/>
            <a:r>
              <a:rPr lang="en-US" i="1" dirty="0">
                <a:solidFill>
                  <a:schemeClr val="bg1"/>
                </a:solidFill>
                <a:latin typeface="Calibri" panose="020F0502020204030204" pitchFamily="34" charset="0"/>
              </a:rPr>
              <a:t>For a testament is of force after men are dead: otherwise it is of no strength at all while the testator </a:t>
            </a:r>
            <a:r>
              <a:rPr lang="en-US" i="1" dirty="0" err="1">
                <a:solidFill>
                  <a:schemeClr val="bg1"/>
                </a:solidFill>
                <a:latin typeface="Calibri" panose="020F0502020204030204" pitchFamily="34" charset="0"/>
              </a:rPr>
              <a:t>liveth</a:t>
            </a:r>
            <a:r>
              <a:rPr lang="en-US" i="1" dirty="0">
                <a:solidFill>
                  <a:schemeClr val="bg1"/>
                </a:solidFill>
                <a:latin typeface="Calibri" panose="020F0502020204030204" pitchFamily="34" charset="0"/>
              </a:rPr>
              <a:t>.”</a:t>
            </a:r>
          </a:p>
          <a:p>
            <a:pPr fontAlgn="base"/>
            <a:r>
              <a:rPr lang="en-US" i="1" dirty="0">
                <a:solidFill>
                  <a:schemeClr val="bg1"/>
                </a:solidFill>
                <a:latin typeface="Calibri" panose="020F0502020204030204" pitchFamily="34" charset="0"/>
              </a:rPr>
              <a:t>Hebrews 9:16-17</a:t>
            </a:r>
          </a:p>
        </p:txBody>
      </p:sp>
      <p:sp>
        <p:nvSpPr>
          <p:cNvPr id="42" name="Rectangle 41"/>
          <p:cNvSpPr/>
          <p:nvPr/>
        </p:nvSpPr>
        <p:spPr>
          <a:xfrm>
            <a:off x="2609850" y="6090985"/>
            <a:ext cx="4572000" cy="646331"/>
          </a:xfrm>
          <a:prstGeom prst="rect">
            <a:avLst/>
          </a:prstGeom>
        </p:spPr>
        <p:txBody>
          <a:bodyPr>
            <a:spAutoFit/>
          </a:bodyPr>
          <a:lstStyle/>
          <a:p>
            <a:r>
              <a:rPr lang="en-US" dirty="0">
                <a:solidFill>
                  <a:schemeClr val="bg1"/>
                </a:solidFill>
                <a:latin typeface="Calibri" panose="020F0502020204030204" pitchFamily="34" charset="0"/>
              </a:rPr>
              <a:t>Testator: a person who dies leaving a will or testament in force</a:t>
            </a:r>
          </a:p>
        </p:txBody>
      </p:sp>
      <p:pic>
        <p:nvPicPr>
          <p:cNvPr id="3" name="Picture 2">
            <a:extLst>
              <a:ext uri="{FF2B5EF4-FFF2-40B4-BE49-F238E27FC236}">
                <a16:creationId xmlns:a16="http://schemas.microsoft.com/office/drawing/2014/main" id="{82EFFD72-FF7C-4D3D-851A-D553C12DB4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318312"/>
            <a:ext cx="2990850" cy="2076450"/>
          </a:xfrm>
          <a:prstGeom prst="rect">
            <a:avLst/>
          </a:prstGeom>
        </p:spPr>
      </p:pic>
    </p:spTree>
    <p:extLst>
      <p:ext uri="{BB962C8B-B14F-4D97-AF65-F5344CB8AC3E}">
        <p14:creationId xmlns:p14="http://schemas.microsoft.com/office/powerpoint/2010/main" val="225832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B540AD76-6449-4CA8-B2A4-3C806712D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1" name="TextBox 10"/>
          <p:cNvSpPr txBox="1"/>
          <p:nvPr/>
        </p:nvSpPr>
        <p:spPr>
          <a:xfrm>
            <a:off x="-79513" y="6501373"/>
            <a:ext cx="9144000" cy="381000"/>
          </a:xfrm>
          <a:prstGeom prst="rect">
            <a:avLst/>
          </a:prstGeom>
          <a:noFill/>
        </p:spPr>
        <p:txBody>
          <a:bodyPr wrap="square" rtlCol="0">
            <a:spAutoFit/>
          </a:bodyPr>
          <a:lstStyle/>
          <a:p>
            <a:r>
              <a:rPr lang="en-US" dirty="0">
                <a:solidFill>
                  <a:schemeClr val="bg1"/>
                </a:solidFill>
                <a:latin typeface="Calibri" panose="020F0502020204030204" pitchFamily="34" charset="0"/>
              </a:rPr>
              <a:t>D&amp;C 5:23-24</a:t>
            </a:r>
          </a:p>
        </p:txBody>
      </p:sp>
      <p:sp>
        <p:nvSpPr>
          <p:cNvPr id="37" name="TextBox 36"/>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Steps to Receiving</a:t>
            </a:r>
          </a:p>
        </p:txBody>
      </p:sp>
      <p:sp>
        <p:nvSpPr>
          <p:cNvPr id="38" name="Rectangle 37"/>
          <p:cNvSpPr/>
          <p:nvPr/>
        </p:nvSpPr>
        <p:spPr>
          <a:xfrm>
            <a:off x="3124200" y="5943601"/>
            <a:ext cx="5562600" cy="830997"/>
          </a:xfrm>
          <a:prstGeom prst="rect">
            <a:avLst/>
          </a:prstGeom>
        </p:spPr>
        <p:txBody>
          <a:bodyPr wrap="square">
            <a:spAutoFit/>
          </a:bodyPr>
          <a:lstStyle/>
          <a:p>
            <a:pPr fontAlgn="base"/>
            <a:r>
              <a:rPr lang="en-US" sz="1600" dirty="0">
                <a:solidFill>
                  <a:schemeClr val="bg1"/>
                </a:solidFill>
                <a:latin typeface="Calibri" panose="020F0502020204030204" pitchFamily="34" charset="0"/>
              </a:rPr>
              <a:t>Just as there are several steps to turning on a light bulb, Martin Harris learned that there would be several steps to receiving the witness of the plates he desired from the Lord.</a:t>
            </a:r>
          </a:p>
        </p:txBody>
      </p:sp>
      <p:grpSp>
        <p:nvGrpSpPr>
          <p:cNvPr id="77" name="Group 76"/>
          <p:cNvGrpSpPr/>
          <p:nvPr/>
        </p:nvGrpSpPr>
        <p:grpSpPr>
          <a:xfrm>
            <a:off x="7239000" y="1828800"/>
            <a:ext cx="1447800" cy="1981200"/>
            <a:chOff x="5715000" y="1828800"/>
            <a:chExt cx="1447800" cy="1981200"/>
          </a:xfrm>
        </p:grpSpPr>
        <p:sp>
          <p:nvSpPr>
            <p:cNvPr id="68" name="Rounded Rectangle 67"/>
            <p:cNvSpPr/>
            <p:nvPr/>
          </p:nvSpPr>
          <p:spPr>
            <a:xfrm>
              <a:off x="5715000" y="1828800"/>
              <a:ext cx="1447800" cy="19812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75" name="Group 74"/>
            <p:cNvGrpSpPr/>
            <p:nvPr/>
          </p:nvGrpSpPr>
          <p:grpSpPr>
            <a:xfrm>
              <a:off x="6241143" y="2188029"/>
              <a:ext cx="344715" cy="312057"/>
              <a:chOff x="6248400" y="2286000"/>
              <a:chExt cx="344715" cy="312057"/>
            </a:xfrm>
          </p:grpSpPr>
          <p:sp>
            <p:nvSpPr>
              <p:cNvPr id="69" name="Rounded Rectangle 68"/>
              <p:cNvSpPr/>
              <p:nvPr/>
            </p:nvSpPr>
            <p:spPr>
              <a:xfrm>
                <a:off x="6248400" y="2286000"/>
                <a:ext cx="762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0" name="Rounded Rectangle 69"/>
              <p:cNvSpPr/>
              <p:nvPr/>
            </p:nvSpPr>
            <p:spPr>
              <a:xfrm>
                <a:off x="6516915" y="2293257"/>
                <a:ext cx="762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71" name="Rounded Rectangle 70"/>
            <p:cNvSpPr/>
            <p:nvPr/>
          </p:nvSpPr>
          <p:spPr>
            <a:xfrm>
              <a:off x="6248400" y="2971800"/>
              <a:ext cx="762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2" name="Rounded Rectangle 71"/>
            <p:cNvSpPr/>
            <p:nvPr/>
          </p:nvSpPr>
          <p:spPr>
            <a:xfrm>
              <a:off x="6516915" y="2979057"/>
              <a:ext cx="76200" cy="304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3" name="Flowchart: Delay 72"/>
            <p:cNvSpPr/>
            <p:nvPr/>
          </p:nvSpPr>
          <p:spPr>
            <a:xfrm rot="16200000">
              <a:off x="6324600" y="3352800"/>
              <a:ext cx="152400" cy="1524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6" name="Flowchart: Delay 75"/>
            <p:cNvSpPr/>
            <p:nvPr/>
          </p:nvSpPr>
          <p:spPr>
            <a:xfrm rot="16200000">
              <a:off x="6324600" y="2590800"/>
              <a:ext cx="152400" cy="1524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86" name="Group 85"/>
          <p:cNvGrpSpPr/>
          <p:nvPr/>
        </p:nvGrpSpPr>
        <p:grpSpPr>
          <a:xfrm>
            <a:off x="3429001" y="1447800"/>
            <a:ext cx="4697463" cy="4343400"/>
            <a:chOff x="1905000" y="1447800"/>
            <a:chExt cx="4697463" cy="4343400"/>
          </a:xfrm>
        </p:grpSpPr>
        <p:grpSp>
          <p:nvGrpSpPr>
            <p:cNvPr id="47" name="Group 17"/>
            <p:cNvGrpSpPr/>
            <p:nvPr/>
          </p:nvGrpSpPr>
          <p:grpSpPr>
            <a:xfrm>
              <a:off x="1905000" y="1447800"/>
              <a:ext cx="2362200" cy="4343400"/>
              <a:chOff x="838200" y="76200"/>
              <a:chExt cx="2667000" cy="5029200"/>
            </a:xfrm>
          </p:grpSpPr>
          <p:grpSp>
            <p:nvGrpSpPr>
              <p:cNvPr id="49" name="Group 17"/>
              <p:cNvGrpSpPr/>
              <p:nvPr/>
            </p:nvGrpSpPr>
            <p:grpSpPr>
              <a:xfrm flipH="1">
                <a:off x="2209800" y="1447800"/>
                <a:ext cx="1295400" cy="3429000"/>
                <a:chOff x="685800" y="1447800"/>
                <a:chExt cx="1295400" cy="3124200"/>
              </a:xfrm>
            </p:grpSpPr>
            <p:sp>
              <p:nvSpPr>
                <p:cNvPr id="65" name="Bent Arrow 64"/>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66" name="Bent Arrow 65"/>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grpSp>
            <p:nvGrpSpPr>
              <p:cNvPr id="50" name="Group 16"/>
              <p:cNvGrpSpPr/>
              <p:nvPr/>
            </p:nvGrpSpPr>
            <p:grpSpPr>
              <a:xfrm>
                <a:off x="838200" y="1447800"/>
                <a:ext cx="1295400" cy="3429000"/>
                <a:chOff x="685800" y="1447800"/>
                <a:chExt cx="1295400" cy="3429000"/>
              </a:xfrm>
            </p:grpSpPr>
            <p:sp>
              <p:nvSpPr>
                <p:cNvPr id="63" name="Bent Arrow 62"/>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64"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sp>
            <p:nvSpPr>
              <p:cNvPr id="51"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3"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4" name="Rounded Rectangle 53"/>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5"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6" name="Donut 55"/>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57"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8"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9"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0"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1"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2"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84" name="Group 83"/>
            <p:cNvGrpSpPr/>
            <p:nvPr/>
          </p:nvGrpSpPr>
          <p:grpSpPr>
            <a:xfrm>
              <a:off x="4136571" y="4133668"/>
              <a:ext cx="2465892" cy="1584961"/>
              <a:chOff x="4136571" y="4133668"/>
              <a:chExt cx="2465892" cy="1584961"/>
            </a:xfrm>
          </p:grpSpPr>
          <p:sp>
            <p:nvSpPr>
              <p:cNvPr id="78" name="Freeform 77"/>
              <p:cNvSpPr/>
              <p:nvPr/>
            </p:nvSpPr>
            <p:spPr>
              <a:xfrm>
                <a:off x="4136571" y="4499429"/>
                <a:ext cx="2162629" cy="1219200"/>
              </a:xfrm>
              <a:custGeom>
                <a:avLst/>
                <a:gdLst>
                  <a:gd name="connsiteX0" fmla="*/ 0 w 2162629"/>
                  <a:gd name="connsiteY0" fmla="*/ 1219200 h 1219200"/>
                  <a:gd name="connsiteX1" fmla="*/ 101600 w 2162629"/>
                  <a:gd name="connsiteY1" fmla="*/ 1190171 h 1219200"/>
                  <a:gd name="connsiteX2" fmla="*/ 188686 w 2162629"/>
                  <a:gd name="connsiteY2" fmla="*/ 1103085 h 1219200"/>
                  <a:gd name="connsiteX3" fmla="*/ 217715 w 2162629"/>
                  <a:gd name="connsiteY3" fmla="*/ 1059542 h 1219200"/>
                  <a:gd name="connsiteX4" fmla="*/ 261258 w 2162629"/>
                  <a:gd name="connsiteY4" fmla="*/ 1045028 h 1219200"/>
                  <a:gd name="connsiteX5" fmla="*/ 319315 w 2162629"/>
                  <a:gd name="connsiteY5" fmla="*/ 957942 h 1219200"/>
                  <a:gd name="connsiteX6" fmla="*/ 348343 w 2162629"/>
                  <a:gd name="connsiteY6" fmla="*/ 914400 h 1219200"/>
                  <a:gd name="connsiteX7" fmla="*/ 391886 w 2162629"/>
                  <a:gd name="connsiteY7" fmla="*/ 870857 h 1219200"/>
                  <a:gd name="connsiteX8" fmla="*/ 464458 w 2162629"/>
                  <a:gd name="connsiteY8" fmla="*/ 740228 h 1219200"/>
                  <a:gd name="connsiteX9" fmla="*/ 522515 w 2162629"/>
                  <a:gd name="connsiteY9" fmla="*/ 653142 h 1219200"/>
                  <a:gd name="connsiteX10" fmla="*/ 566058 w 2162629"/>
                  <a:gd name="connsiteY10" fmla="*/ 624114 h 1219200"/>
                  <a:gd name="connsiteX11" fmla="*/ 740229 w 2162629"/>
                  <a:gd name="connsiteY11" fmla="*/ 580571 h 1219200"/>
                  <a:gd name="connsiteX12" fmla="*/ 1074058 w 2162629"/>
                  <a:gd name="connsiteY12" fmla="*/ 566057 h 1219200"/>
                  <a:gd name="connsiteX13" fmla="*/ 1494972 w 2162629"/>
                  <a:gd name="connsiteY13" fmla="*/ 551542 h 1219200"/>
                  <a:gd name="connsiteX14" fmla="*/ 1683658 w 2162629"/>
                  <a:gd name="connsiteY14" fmla="*/ 522514 h 1219200"/>
                  <a:gd name="connsiteX15" fmla="*/ 1843315 w 2162629"/>
                  <a:gd name="connsiteY15" fmla="*/ 493485 h 1219200"/>
                  <a:gd name="connsiteX16" fmla="*/ 1886858 w 2162629"/>
                  <a:gd name="connsiteY16" fmla="*/ 478971 h 1219200"/>
                  <a:gd name="connsiteX17" fmla="*/ 1930400 w 2162629"/>
                  <a:gd name="connsiteY17" fmla="*/ 449942 h 1219200"/>
                  <a:gd name="connsiteX18" fmla="*/ 2017486 w 2162629"/>
                  <a:gd name="connsiteY18" fmla="*/ 420914 h 1219200"/>
                  <a:gd name="connsiteX19" fmla="*/ 2133600 w 2162629"/>
                  <a:gd name="connsiteY19" fmla="*/ 275771 h 1219200"/>
                  <a:gd name="connsiteX20" fmla="*/ 2148115 w 2162629"/>
                  <a:gd name="connsiteY20" fmla="*/ 232228 h 1219200"/>
                  <a:gd name="connsiteX21" fmla="*/ 2162629 w 2162629"/>
                  <a:gd name="connsiteY21" fmla="*/ 188685 h 1219200"/>
                  <a:gd name="connsiteX22" fmla="*/ 2148115 w 2162629"/>
                  <a:gd name="connsiteY22"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2629" h="1219200">
                    <a:moveTo>
                      <a:pt x="0" y="1219200"/>
                    </a:moveTo>
                    <a:cubicBezTo>
                      <a:pt x="4310" y="1218122"/>
                      <a:pt x="91738" y="1197842"/>
                      <a:pt x="101600" y="1190171"/>
                    </a:cubicBezTo>
                    <a:cubicBezTo>
                      <a:pt x="134005" y="1164967"/>
                      <a:pt x="165914" y="1137243"/>
                      <a:pt x="188686" y="1103085"/>
                    </a:cubicBezTo>
                    <a:cubicBezTo>
                      <a:pt x="198362" y="1088571"/>
                      <a:pt x="204093" y="1070439"/>
                      <a:pt x="217715" y="1059542"/>
                    </a:cubicBezTo>
                    <a:cubicBezTo>
                      <a:pt x="229662" y="1049985"/>
                      <a:pt x="246744" y="1049866"/>
                      <a:pt x="261258" y="1045028"/>
                    </a:cubicBezTo>
                    <a:lnTo>
                      <a:pt x="319315" y="957942"/>
                    </a:lnTo>
                    <a:cubicBezTo>
                      <a:pt x="328991" y="943428"/>
                      <a:pt x="336008" y="926735"/>
                      <a:pt x="348343" y="914400"/>
                    </a:cubicBezTo>
                    <a:lnTo>
                      <a:pt x="391886" y="870857"/>
                    </a:lnTo>
                    <a:cubicBezTo>
                      <a:pt x="417433" y="794215"/>
                      <a:pt x="397913" y="840046"/>
                      <a:pt x="464458" y="740228"/>
                    </a:cubicBezTo>
                    <a:lnTo>
                      <a:pt x="522515" y="653142"/>
                    </a:lnTo>
                    <a:cubicBezTo>
                      <a:pt x="537029" y="643466"/>
                      <a:pt x="550118" y="631199"/>
                      <a:pt x="566058" y="624114"/>
                    </a:cubicBezTo>
                    <a:cubicBezTo>
                      <a:pt x="615307" y="602226"/>
                      <a:pt x="686202" y="584297"/>
                      <a:pt x="740229" y="580571"/>
                    </a:cubicBezTo>
                    <a:cubicBezTo>
                      <a:pt x="851347" y="572908"/>
                      <a:pt x="962759" y="570338"/>
                      <a:pt x="1074058" y="566057"/>
                    </a:cubicBezTo>
                    <a:lnTo>
                      <a:pt x="1494972" y="551542"/>
                    </a:lnTo>
                    <a:cubicBezTo>
                      <a:pt x="1769648" y="521023"/>
                      <a:pt x="1526536" y="553938"/>
                      <a:pt x="1683658" y="522514"/>
                    </a:cubicBezTo>
                    <a:cubicBezTo>
                      <a:pt x="1748377" y="509571"/>
                      <a:pt x="1781034" y="509055"/>
                      <a:pt x="1843315" y="493485"/>
                    </a:cubicBezTo>
                    <a:cubicBezTo>
                      <a:pt x="1858158" y="489774"/>
                      <a:pt x="1872344" y="483809"/>
                      <a:pt x="1886858" y="478971"/>
                    </a:cubicBezTo>
                    <a:cubicBezTo>
                      <a:pt x="1901372" y="469295"/>
                      <a:pt x="1914460" y="457027"/>
                      <a:pt x="1930400" y="449942"/>
                    </a:cubicBezTo>
                    <a:cubicBezTo>
                      <a:pt x="1958362" y="437515"/>
                      <a:pt x="2017486" y="420914"/>
                      <a:pt x="2017486" y="420914"/>
                    </a:cubicBezTo>
                    <a:cubicBezTo>
                      <a:pt x="2130033" y="345883"/>
                      <a:pt x="2093538" y="395956"/>
                      <a:pt x="2133600" y="275771"/>
                    </a:cubicBezTo>
                    <a:lnTo>
                      <a:pt x="2148115" y="232228"/>
                    </a:lnTo>
                    <a:lnTo>
                      <a:pt x="2162629" y="188685"/>
                    </a:lnTo>
                    <a:cubicBezTo>
                      <a:pt x="2147239" y="19392"/>
                      <a:pt x="2148115" y="82466"/>
                      <a:pt x="2148115" y="0"/>
                    </a:cubicBezTo>
                  </a:path>
                </a:pathLst>
              </a:cu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libri" panose="020F0502020204030204" pitchFamily="34" charset="0"/>
                </a:endParaRPr>
              </a:p>
            </p:txBody>
          </p:sp>
          <p:sp>
            <p:nvSpPr>
              <p:cNvPr id="82" name="Rounded Rectangle 81"/>
              <p:cNvSpPr/>
              <p:nvPr/>
            </p:nvSpPr>
            <p:spPr>
              <a:xfrm rot="1586177">
                <a:off x="6320475" y="4133668"/>
                <a:ext cx="129588" cy="190866"/>
              </a:xfrm>
              <a:prstGeom prst="roundRect">
                <a:avLst/>
              </a:prstGeom>
              <a:solidFill>
                <a:srgbClr val="B88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3" name="Rounded Rectangle 82"/>
              <p:cNvSpPr/>
              <p:nvPr/>
            </p:nvSpPr>
            <p:spPr>
              <a:xfrm rot="1586177">
                <a:off x="6472875" y="4198982"/>
                <a:ext cx="129588" cy="190866"/>
              </a:xfrm>
              <a:prstGeom prst="roundRect">
                <a:avLst/>
              </a:prstGeom>
              <a:solidFill>
                <a:srgbClr val="B88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9" name="Flowchart: Delay 78"/>
              <p:cNvSpPr/>
              <p:nvPr/>
            </p:nvSpPr>
            <p:spPr>
              <a:xfrm rot="7103095">
                <a:off x="6144579" y="4315780"/>
                <a:ext cx="381000" cy="3810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
        <p:nvSpPr>
          <p:cNvPr id="87" name="TextBox 86"/>
          <p:cNvSpPr txBox="1"/>
          <p:nvPr/>
        </p:nvSpPr>
        <p:spPr>
          <a:xfrm>
            <a:off x="8915400" y="2057400"/>
            <a:ext cx="1295400" cy="1477328"/>
          </a:xfrm>
          <a:prstGeom prst="rect">
            <a:avLst/>
          </a:prstGeom>
          <a:noFill/>
        </p:spPr>
        <p:txBody>
          <a:bodyPr wrap="square" rtlCol="0">
            <a:spAutoFit/>
          </a:bodyPr>
          <a:lstStyle/>
          <a:p>
            <a:r>
              <a:rPr lang="en-US" dirty="0">
                <a:solidFill>
                  <a:schemeClr val="bg1"/>
                </a:solidFill>
                <a:latin typeface="Calibri" panose="020F0502020204030204" pitchFamily="34" charset="0"/>
              </a:rPr>
              <a:t>Conditions:</a:t>
            </a:r>
          </a:p>
          <a:p>
            <a:r>
              <a:rPr lang="en-US" dirty="0" err="1">
                <a:solidFill>
                  <a:schemeClr val="bg1"/>
                </a:solidFill>
                <a:latin typeface="Calibri" panose="020F0502020204030204" pitchFamily="34" charset="0"/>
              </a:rPr>
              <a:t>Prayful</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Humility</a:t>
            </a:r>
          </a:p>
          <a:p>
            <a:r>
              <a:rPr lang="en-US" dirty="0">
                <a:solidFill>
                  <a:schemeClr val="bg1"/>
                </a:solidFill>
                <a:latin typeface="Calibri" panose="020F0502020204030204" pitchFamily="34" charset="0"/>
              </a:rPr>
              <a:t>Sincerity</a:t>
            </a:r>
          </a:p>
          <a:p>
            <a:endParaRPr lang="en-US" dirty="0">
              <a:solidFill>
                <a:schemeClr val="bg1"/>
              </a:solidFill>
              <a:latin typeface="Calibri" panose="020F0502020204030204" pitchFamily="34" charset="0"/>
            </a:endParaRPr>
          </a:p>
        </p:txBody>
      </p:sp>
      <p:pic>
        <p:nvPicPr>
          <p:cNvPr id="3" name="Picture 2">
            <a:extLst>
              <a:ext uri="{FF2B5EF4-FFF2-40B4-BE49-F238E27FC236}">
                <a16:creationId xmlns:a16="http://schemas.microsoft.com/office/drawing/2014/main" id="{297E49B9-93B4-D361-A617-F4B4B2AC2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1526" y="3392578"/>
            <a:ext cx="903416" cy="1479080"/>
          </a:xfrm>
          <a:prstGeom prst="rect">
            <a:avLst/>
          </a:prstGeom>
        </p:spPr>
      </p:pic>
      <p:grpSp>
        <p:nvGrpSpPr>
          <p:cNvPr id="7" name="Group 6">
            <a:extLst>
              <a:ext uri="{FF2B5EF4-FFF2-40B4-BE49-F238E27FC236}">
                <a16:creationId xmlns:a16="http://schemas.microsoft.com/office/drawing/2014/main" id="{52460F31-245B-B46B-0578-4DEBE4EFC318}"/>
              </a:ext>
            </a:extLst>
          </p:cNvPr>
          <p:cNvGrpSpPr/>
          <p:nvPr/>
        </p:nvGrpSpPr>
        <p:grpSpPr>
          <a:xfrm rot="16200000">
            <a:off x="3448778" y="5411040"/>
            <a:ext cx="361039" cy="275413"/>
            <a:chOff x="5858692" y="3077386"/>
            <a:chExt cx="693483" cy="571501"/>
          </a:xfrm>
          <a:solidFill>
            <a:srgbClr val="FFC000"/>
          </a:solidFill>
        </p:grpSpPr>
        <p:sp>
          <p:nvSpPr>
            <p:cNvPr id="6" name="Rectangle 5">
              <a:extLst>
                <a:ext uri="{FF2B5EF4-FFF2-40B4-BE49-F238E27FC236}">
                  <a16:creationId xmlns:a16="http://schemas.microsoft.com/office/drawing/2014/main" id="{CCD6921D-4768-8917-1234-F33ABB5A858F}"/>
                </a:ext>
              </a:extLst>
            </p:cNvPr>
            <p:cNvSpPr/>
            <p:nvPr/>
          </p:nvSpPr>
          <p:spPr>
            <a:xfrm>
              <a:off x="6130835" y="3267887"/>
              <a:ext cx="114677" cy="381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ylinder 4">
              <a:extLst>
                <a:ext uri="{FF2B5EF4-FFF2-40B4-BE49-F238E27FC236}">
                  <a16:creationId xmlns:a16="http://schemas.microsoft.com/office/drawing/2014/main" id="{0EB07C58-12C2-D47E-4294-CB4E411AA9BA}"/>
                </a:ext>
              </a:extLst>
            </p:cNvPr>
            <p:cNvSpPr/>
            <p:nvPr/>
          </p:nvSpPr>
          <p:spPr>
            <a:xfrm>
              <a:off x="5858692" y="3077386"/>
              <a:ext cx="693483" cy="199213"/>
            </a:xfrm>
            <a:prstGeom prst="can">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475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605EF642-A32F-470C-AB68-6508E20D0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1" name="TextBox 10"/>
          <p:cNvSpPr txBox="1"/>
          <p:nvPr/>
        </p:nvSpPr>
        <p:spPr>
          <a:xfrm>
            <a:off x="76200" y="6442128"/>
            <a:ext cx="9144000" cy="381000"/>
          </a:xfrm>
          <a:prstGeom prst="rect">
            <a:avLst/>
          </a:prstGeom>
          <a:noFill/>
        </p:spPr>
        <p:txBody>
          <a:bodyPr wrap="square" rtlCol="0">
            <a:spAutoFit/>
          </a:bodyPr>
          <a:lstStyle/>
          <a:p>
            <a:r>
              <a:rPr lang="en-US" dirty="0">
                <a:solidFill>
                  <a:schemeClr val="bg1"/>
                </a:solidFill>
                <a:latin typeface="Calibri" panose="020F0502020204030204" pitchFamily="34" charset="0"/>
              </a:rPr>
              <a:t>D&amp;C 5:24</a:t>
            </a:r>
          </a:p>
        </p:txBody>
      </p:sp>
      <p:sp>
        <p:nvSpPr>
          <p:cNvPr id="74" name="Rectangle 73"/>
          <p:cNvSpPr/>
          <p:nvPr/>
        </p:nvSpPr>
        <p:spPr>
          <a:xfrm>
            <a:off x="5334000" y="1371601"/>
            <a:ext cx="4419600" cy="4524315"/>
          </a:xfrm>
          <a:prstGeom prst="rect">
            <a:avLst/>
          </a:prstGeom>
        </p:spPr>
        <p:txBody>
          <a:bodyPr wrap="square">
            <a:spAutoFit/>
          </a:bodyPr>
          <a:lstStyle/>
          <a:p>
            <a:pPr fontAlgn="base"/>
            <a:r>
              <a:rPr lang="en-US" sz="2400" dirty="0">
                <a:solidFill>
                  <a:srgbClr val="FFFF00"/>
                </a:solidFill>
                <a:latin typeface="Calibri" panose="020F0502020204030204" pitchFamily="34" charset="0"/>
              </a:rPr>
              <a:t>How do you think praying with humility, faith, and sincerity might prepare us to receive answers from the Lord?</a:t>
            </a:r>
          </a:p>
          <a:p>
            <a:pPr fontAlgn="base"/>
            <a:endParaRPr lang="en-US" sz="2400" dirty="0">
              <a:solidFill>
                <a:srgbClr val="FFFF00"/>
              </a:solidFill>
              <a:latin typeface="Calibri" panose="020F0502020204030204" pitchFamily="34" charset="0"/>
            </a:endParaRPr>
          </a:p>
          <a:p>
            <a:pPr fontAlgn="base"/>
            <a:r>
              <a:rPr lang="en-US" sz="2400" dirty="0">
                <a:solidFill>
                  <a:srgbClr val="FFFF00"/>
                </a:solidFill>
                <a:latin typeface="Calibri" panose="020F0502020204030204" pitchFamily="34" charset="0"/>
              </a:rPr>
              <a:t>When have you heard or offered a prayer that you felt was offered in humility, faith, and sincerity? </a:t>
            </a:r>
          </a:p>
          <a:p>
            <a:pPr fontAlgn="base"/>
            <a:endParaRPr lang="en-US" sz="2400" dirty="0">
              <a:solidFill>
                <a:srgbClr val="FFFF00"/>
              </a:solidFill>
              <a:latin typeface="Calibri" panose="020F0502020204030204" pitchFamily="34" charset="0"/>
            </a:endParaRPr>
          </a:p>
          <a:p>
            <a:pPr fontAlgn="base"/>
            <a:r>
              <a:rPr lang="en-US" sz="2400" dirty="0">
                <a:solidFill>
                  <a:srgbClr val="FFFF00"/>
                </a:solidFill>
                <a:latin typeface="Calibri" panose="020F0502020204030204" pitchFamily="34" charset="0"/>
              </a:rPr>
              <a:t>What made this prayer different from other prayers you had heard or offered?</a:t>
            </a:r>
          </a:p>
        </p:txBody>
      </p:sp>
      <p:sp>
        <p:nvSpPr>
          <p:cNvPr id="37" name="TextBox 36"/>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Pray in Humility and Faith</a:t>
            </a:r>
          </a:p>
        </p:txBody>
      </p:sp>
      <p:pic>
        <p:nvPicPr>
          <p:cNvPr id="4" name="Picture 2" descr="http://www.uni.edu/becker/anImated%20question%20mark%20.gif">
            <a:extLst>
              <a:ext uri="{FF2B5EF4-FFF2-40B4-BE49-F238E27FC236}">
                <a16:creationId xmlns:a16="http://schemas.microsoft.com/office/drawing/2014/main" id="{9EA820CC-64F9-4595-0993-0E12FC938F0B}"/>
              </a:ext>
            </a:extLst>
          </p:cNvPr>
          <p:cNvPicPr>
            <a:picLocks noChangeAspect="1" noChangeArrowheads="1" noCrop="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82293" y="1476499"/>
            <a:ext cx="2300718" cy="390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42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242A295-938C-4180-8D9B-F39AC9C56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1" name="TextBox 10"/>
          <p:cNvSpPr txBox="1"/>
          <p:nvPr/>
        </p:nvSpPr>
        <p:spPr>
          <a:xfrm>
            <a:off x="-47738" y="6476999"/>
            <a:ext cx="9144000" cy="381000"/>
          </a:xfrm>
          <a:prstGeom prst="rect">
            <a:avLst/>
          </a:prstGeom>
          <a:noFill/>
        </p:spPr>
        <p:txBody>
          <a:bodyPr wrap="square" rtlCol="0">
            <a:spAutoFit/>
          </a:bodyPr>
          <a:lstStyle/>
          <a:p>
            <a:r>
              <a:rPr lang="en-US" dirty="0">
                <a:solidFill>
                  <a:schemeClr val="bg1"/>
                </a:solidFill>
                <a:latin typeface="Calibri" panose="020F0502020204030204" pitchFamily="34" charset="0"/>
              </a:rPr>
              <a:t>D&amp;C 5:25-28</a:t>
            </a:r>
          </a:p>
        </p:txBody>
      </p:sp>
      <p:sp>
        <p:nvSpPr>
          <p:cNvPr id="74" name="Rectangle 73"/>
          <p:cNvSpPr/>
          <p:nvPr/>
        </p:nvSpPr>
        <p:spPr>
          <a:xfrm>
            <a:off x="232950" y="1520093"/>
            <a:ext cx="3505200" cy="3139321"/>
          </a:xfrm>
          <a:prstGeom prst="rect">
            <a:avLst/>
          </a:prstGeom>
        </p:spPr>
        <p:txBody>
          <a:bodyPr wrap="square">
            <a:spAutoFit/>
          </a:bodyPr>
          <a:lstStyle/>
          <a:p>
            <a:pPr fontAlgn="base"/>
            <a:r>
              <a:rPr lang="en-US" dirty="0">
                <a:solidFill>
                  <a:schemeClr val="bg1"/>
                </a:solidFill>
                <a:latin typeface="Calibri" panose="020F0502020204030204" pitchFamily="34" charset="0"/>
              </a:rPr>
              <a:t>If Joseph is to show the plates to Martin the Lord expects him to:</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Testify that he has seen them by the power of God, and that they are true</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But if he denies them:</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He will have broken the covenant and be condemned</a:t>
            </a:r>
          </a:p>
        </p:txBody>
      </p:sp>
      <p:sp>
        <p:nvSpPr>
          <p:cNvPr id="37" name="TextBox 36"/>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Expectations and Choice</a:t>
            </a:r>
          </a:p>
        </p:txBody>
      </p:sp>
      <p:sp>
        <p:nvSpPr>
          <p:cNvPr id="36" name="Rectangle 35"/>
          <p:cNvSpPr/>
          <p:nvPr/>
        </p:nvSpPr>
        <p:spPr>
          <a:xfrm>
            <a:off x="7772400" y="1520093"/>
            <a:ext cx="4419600" cy="3970318"/>
          </a:xfrm>
          <a:prstGeom prst="rect">
            <a:avLst/>
          </a:prstGeom>
        </p:spPr>
        <p:txBody>
          <a:bodyPr wrap="square">
            <a:spAutoFit/>
          </a:bodyPr>
          <a:lstStyle/>
          <a:p>
            <a:pPr fontAlgn="base"/>
            <a:r>
              <a:rPr lang="en-US" dirty="0">
                <a:solidFill>
                  <a:schemeClr val="bg1"/>
                </a:solidFill>
                <a:latin typeface="Calibri" panose="020F0502020204030204" pitchFamily="34" charset="0"/>
                <a:cs typeface="Calibri" panose="020F0502020204030204" pitchFamily="34" charset="0"/>
              </a:rPr>
              <a:t>Martin Harries was given a condition to humble himself and willing to bear his testimony to the world.</a:t>
            </a:r>
          </a:p>
          <a:p>
            <a:pPr fontAlgn="base"/>
            <a:endParaRPr lang="en-US" dirty="0">
              <a:solidFill>
                <a:schemeClr val="bg1"/>
              </a:solidFill>
              <a:latin typeface="Calibri" panose="020F0502020204030204" pitchFamily="34" charset="0"/>
              <a:cs typeface="Calibri" panose="020F0502020204030204" pitchFamily="34" charset="0"/>
            </a:endParaRPr>
          </a:p>
          <a:p>
            <a:pPr fontAlgn="base"/>
            <a:r>
              <a:rPr lang="en-US" dirty="0">
                <a:solidFill>
                  <a:schemeClr val="bg1"/>
                </a:solidFill>
                <a:latin typeface="Calibri" panose="020F0502020204030204" pitchFamily="34" charset="0"/>
                <a:cs typeface="Calibri" panose="020F0502020204030204" pitchFamily="34" charset="0"/>
              </a:rPr>
              <a:t>Martin Harris was given additional instruction to prepare himself to be one of the Three Witnesses of the gold plates.</a:t>
            </a:r>
          </a:p>
          <a:p>
            <a:pPr fontAlgn="base"/>
            <a:endParaRPr lang="en-US" dirty="0">
              <a:solidFill>
                <a:schemeClr val="bg1"/>
              </a:solidFill>
              <a:latin typeface="Calibri" panose="020F0502020204030204" pitchFamily="34" charset="0"/>
              <a:cs typeface="Calibri" panose="020F0502020204030204" pitchFamily="34" charset="0"/>
            </a:endParaRPr>
          </a:p>
          <a:p>
            <a:pPr fontAlgn="base"/>
            <a:r>
              <a:rPr lang="en-US" dirty="0">
                <a:solidFill>
                  <a:schemeClr val="bg1"/>
                </a:solidFill>
                <a:latin typeface="Calibri" panose="020F0502020204030204" pitchFamily="34" charset="0"/>
                <a:cs typeface="Calibri" panose="020F0502020204030204" pitchFamily="34" charset="0"/>
              </a:rPr>
              <a:t>He was given liberty to choose to accept or reject… God does not deprive man of his agency.</a:t>
            </a:r>
          </a:p>
          <a:p>
            <a:pPr fontAlgn="base"/>
            <a:endParaRPr lang="en-US" dirty="0">
              <a:solidFill>
                <a:schemeClr val="bg1"/>
              </a:solidFill>
              <a:latin typeface="Calibri" panose="020F0502020204030204" pitchFamily="34" charset="0"/>
              <a:cs typeface="Calibri" panose="020F0502020204030204" pitchFamily="34" charset="0"/>
            </a:endParaRPr>
          </a:p>
          <a:p>
            <a:pPr fontAlgn="base"/>
            <a:r>
              <a:rPr lang="en-US" dirty="0">
                <a:solidFill>
                  <a:schemeClr val="bg1"/>
                </a:solidFill>
                <a:latin typeface="Calibri" panose="020F0502020204030204" pitchFamily="34" charset="0"/>
                <a:cs typeface="Calibri" panose="020F0502020204030204" pitchFamily="34" charset="0"/>
              </a:rPr>
              <a:t>If he refused to comply, he was told not to trouble the Lord anymore.</a:t>
            </a:r>
          </a:p>
        </p:txBody>
      </p:sp>
      <p:pic>
        <p:nvPicPr>
          <p:cNvPr id="3" name="Picture 2">
            <a:extLst>
              <a:ext uri="{FF2B5EF4-FFF2-40B4-BE49-F238E27FC236}">
                <a16:creationId xmlns:a16="http://schemas.microsoft.com/office/drawing/2014/main" id="{808544EC-6093-4135-9A70-38868D276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262" y="719523"/>
            <a:ext cx="2445663" cy="3230120"/>
          </a:xfrm>
          <a:prstGeom prst="rect">
            <a:avLst/>
          </a:prstGeom>
        </p:spPr>
      </p:pic>
      <p:pic>
        <p:nvPicPr>
          <p:cNvPr id="4" name="Picture 3">
            <a:extLst>
              <a:ext uri="{FF2B5EF4-FFF2-40B4-BE49-F238E27FC236}">
                <a16:creationId xmlns:a16="http://schemas.microsoft.com/office/drawing/2014/main" id="{F2F8E081-FC02-4208-B7EC-C40CBCA15BC6}"/>
              </a:ext>
            </a:extLst>
          </p:cNvPr>
          <p:cNvPicPr>
            <a:picLocks noChangeAspect="1"/>
          </p:cNvPicPr>
          <p:nvPr/>
        </p:nvPicPr>
        <p:blipFill>
          <a:blip r:embed="rId4"/>
          <a:stretch>
            <a:fillRect/>
          </a:stretch>
        </p:blipFill>
        <p:spPr>
          <a:xfrm>
            <a:off x="3814248" y="3949643"/>
            <a:ext cx="3882053" cy="2717856"/>
          </a:xfrm>
          <a:prstGeom prst="ellipse">
            <a:avLst/>
          </a:prstGeom>
          <a:ln>
            <a:noFill/>
          </a:ln>
          <a:effectLst>
            <a:softEdge rad="112500"/>
          </a:effectLst>
        </p:spPr>
      </p:pic>
    </p:spTree>
    <p:extLst>
      <p:ext uri="{BB962C8B-B14F-4D97-AF65-F5344CB8AC3E}">
        <p14:creationId xmlns:p14="http://schemas.microsoft.com/office/powerpoint/2010/main" val="44304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54336C-AD63-4680-BC75-05499D9E2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1" name="TextBox 10"/>
          <p:cNvSpPr txBox="1"/>
          <p:nvPr/>
        </p:nvSpPr>
        <p:spPr>
          <a:xfrm>
            <a:off x="-79513" y="6506816"/>
            <a:ext cx="9144000" cy="381000"/>
          </a:xfrm>
          <a:prstGeom prst="rect">
            <a:avLst/>
          </a:prstGeom>
          <a:noFill/>
        </p:spPr>
        <p:txBody>
          <a:bodyPr wrap="square" rtlCol="0">
            <a:spAutoFit/>
          </a:bodyPr>
          <a:lstStyle/>
          <a:p>
            <a:r>
              <a:rPr lang="en-US" dirty="0">
                <a:solidFill>
                  <a:schemeClr val="bg1"/>
                </a:solidFill>
                <a:latin typeface="Calibri" panose="020F0502020204030204" pitchFamily="34" charset="0"/>
              </a:rPr>
              <a:t>D&amp;C 5:30-31</a:t>
            </a:r>
          </a:p>
        </p:txBody>
      </p:sp>
      <p:sp>
        <p:nvSpPr>
          <p:cNvPr id="74" name="Rectangle 73"/>
          <p:cNvSpPr/>
          <p:nvPr/>
        </p:nvSpPr>
        <p:spPr>
          <a:xfrm>
            <a:off x="1429116" y="900574"/>
            <a:ext cx="4419600" cy="2862322"/>
          </a:xfrm>
          <a:prstGeom prst="rect">
            <a:avLst/>
          </a:prstGeom>
        </p:spPr>
        <p:txBody>
          <a:bodyPr wrap="square">
            <a:spAutoFit/>
          </a:bodyPr>
          <a:lstStyle/>
          <a:p>
            <a:pPr fontAlgn="base"/>
            <a:r>
              <a:rPr lang="en-US" sz="2400" dirty="0">
                <a:solidFill>
                  <a:schemeClr val="bg1"/>
                </a:solidFill>
                <a:latin typeface="Calibri" panose="020F0502020204030204" pitchFamily="34" charset="0"/>
              </a:rPr>
              <a:t>(At this time) the Lord directed the Prophet to discontinue the work of translation for the time being. He was about to raise up another friend to him, who would take the place of martin Harris as an assistant and scribe.</a:t>
            </a:r>
          </a:p>
          <a:p>
            <a:pPr fontAlgn="base"/>
            <a:r>
              <a:rPr lang="en-US" sz="1200" dirty="0">
                <a:solidFill>
                  <a:schemeClr val="bg1"/>
                </a:solidFill>
                <a:latin typeface="Calibri" panose="020F0502020204030204" pitchFamily="34" charset="0"/>
              </a:rPr>
              <a:t>Hyrum M. Smith</a:t>
            </a:r>
          </a:p>
        </p:txBody>
      </p:sp>
      <p:sp>
        <p:nvSpPr>
          <p:cNvPr id="37" name="TextBox 36"/>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Stop for a Season</a:t>
            </a:r>
          </a:p>
        </p:txBody>
      </p:sp>
      <p:sp>
        <p:nvSpPr>
          <p:cNvPr id="10" name="Rectangle 9"/>
          <p:cNvSpPr/>
          <p:nvPr/>
        </p:nvSpPr>
        <p:spPr>
          <a:xfrm>
            <a:off x="5791200" y="3886200"/>
            <a:ext cx="4419600" cy="1569660"/>
          </a:xfrm>
          <a:prstGeom prst="rect">
            <a:avLst/>
          </a:prstGeom>
        </p:spPr>
        <p:txBody>
          <a:bodyPr wrap="square">
            <a:spAutoFit/>
          </a:bodyPr>
          <a:lstStyle/>
          <a:p>
            <a:pPr fontAlgn="base"/>
            <a:r>
              <a:rPr lang="en-US" sz="2400" dirty="0">
                <a:solidFill>
                  <a:schemeClr val="bg1"/>
                </a:solidFill>
                <a:latin typeface="Calibri" panose="020F0502020204030204" pitchFamily="34" charset="0"/>
              </a:rPr>
              <a:t>Unless the Prophet followed the instructions here given, the plates and the sacred instrument would be taken from him.</a:t>
            </a:r>
            <a:endParaRPr lang="en-US" sz="1200" dirty="0">
              <a:solidFill>
                <a:schemeClr val="bg1"/>
              </a:solidFill>
              <a:latin typeface="Calibri" panose="020F0502020204030204" pitchFamily="34" charset="0"/>
            </a:endParaRPr>
          </a:p>
        </p:txBody>
      </p:sp>
      <p:pic>
        <p:nvPicPr>
          <p:cNvPr id="3" name="Picture 2">
            <a:extLst>
              <a:ext uri="{FF2B5EF4-FFF2-40B4-BE49-F238E27FC236}">
                <a16:creationId xmlns:a16="http://schemas.microsoft.com/office/drawing/2014/main" id="{DC474660-C5B1-4F4A-8DE7-526690D41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009" y="1093725"/>
            <a:ext cx="3952875" cy="2133600"/>
          </a:xfrm>
          <a:prstGeom prst="rect">
            <a:avLst/>
          </a:prstGeom>
        </p:spPr>
      </p:pic>
      <p:pic>
        <p:nvPicPr>
          <p:cNvPr id="12" name="Picture 11">
            <a:extLst>
              <a:ext uri="{FF2B5EF4-FFF2-40B4-BE49-F238E27FC236}">
                <a16:creationId xmlns:a16="http://schemas.microsoft.com/office/drawing/2014/main" id="{A422BA89-A5F4-4DE5-8C7F-E944F383B2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5292" y="3833872"/>
            <a:ext cx="1752600" cy="2476500"/>
          </a:xfrm>
          <a:prstGeom prst="rect">
            <a:avLst/>
          </a:prstGeom>
        </p:spPr>
      </p:pic>
      <p:pic>
        <p:nvPicPr>
          <p:cNvPr id="15" name="Picture 14">
            <a:extLst>
              <a:ext uri="{FF2B5EF4-FFF2-40B4-BE49-F238E27FC236}">
                <a16:creationId xmlns:a16="http://schemas.microsoft.com/office/drawing/2014/main" id="{935D58C6-0CD2-420B-ABD5-ACF914F121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712" y="900574"/>
            <a:ext cx="914558" cy="1236419"/>
          </a:xfrm>
          <a:prstGeom prst="rect">
            <a:avLst/>
          </a:prstGeom>
        </p:spPr>
      </p:pic>
    </p:spTree>
    <p:extLst>
      <p:ext uri="{BB962C8B-B14F-4D97-AF65-F5344CB8AC3E}">
        <p14:creationId xmlns:p14="http://schemas.microsoft.com/office/powerpoint/2010/main" val="353020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260FEA1-FA53-4B4B-8ED2-9D5AF3507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1" name="TextBox 10"/>
          <p:cNvSpPr txBox="1"/>
          <p:nvPr/>
        </p:nvSpPr>
        <p:spPr>
          <a:xfrm>
            <a:off x="99646" y="6476999"/>
            <a:ext cx="9144000" cy="381000"/>
          </a:xfrm>
          <a:prstGeom prst="rect">
            <a:avLst/>
          </a:prstGeom>
          <a:noFill/>
        </p:spPr>
        <p:txBody>
          <a:bodyPr wrap="square" rtlCol="0">
            <a:spAutoFit/>
          </a:bodyPr>
          <a:lstStyle/>
          <a:p>
            <a:r>
              <a:rPr lang="en-US" dirty="0">
                <a:solidFill>
                  <a:schemeClr val="bg1"/>
                </a:solidFill>
                <a:latin typeface="Calibri" panose="020F0502020204030204" pitchFamily="34" charset="0"/>
              </a:rPr>
              <a:t>D&amp;C 5:35</a:t>
            </a:r>
          </a:p>
        </p:txBody>
      </p:sp>
      <p:sp>
        <p:nvSpPr>
          <p:cNvPr id="74" name="Rectangle 73"/>
          <p:cNvSpPr/>
          <p:nvPr/>
        </p:nvSpPr>
        <p:spPr>
          <a:xfrm>
            <a:off x="3832452" y="1021139"/>
            <a:ext cx="4419600" cy="1569660"/>
          </a:xfrm>
          <a:prstGeom prst="rect">
            <a:avLst/>
          </a:prstGeom>
        </p:spPr>
        <p:txBody>
          <a:bodyPr wrap="square">
            <a:spAutoFit/>
          </a:bodyPr>
          <a:lstStyle/>
          <a:p>
            <a:pPr algn="ctr" fontAlgn="base"/>
            <a:r>
              <a:rPr lang="en-US" sz="2400" dirty="0">
                <a:solidFill>
                  <a:schemeClr val="bg1"/>
                </a:solidFill>
                <a:latin typeface="Calibri" panose="020F0502020204030204" pitchFamily="34" charset="0"/>
              </a:rPr>
              <a:t>“And if thou art faithful in keeping my commandments, thou </a:t>
            </a:r>
            <a:r>
              <a:rPr lang="en-US" sz="2400" dirty="0" err="1">
                <a:solidFill>
                  <a:schemeClr val="bg1"/>
                </a:solidFill>
                <a:latin typeface="Calibri" panose="020F0502020204030204" pitchFamily="34" charset="0"/>
              </a:rPr>
              <a:t>shalt</a:t>
            </a:r>
            <a:r>
              <a:rPr lang="en-US" sz="2400" dirty="0">
                <a:solidFill>
                  <a:schemeClr val="bg1"/>
                </a:solidFill>
                <a:latin typeface="Calibri" panose="020F0502020204030204" pitchFamily="34" charset="0"/>
              </a:rPr>
              <a:t> be lifted up at the last day. Amen.”</a:t>
            </a:r>
            <a:endParaRPr lang="en-US" sz="1200" dirty="0">
              <a:solidFill>
                <a:schemeClr val="bg1"/>
              </a:solidFill>
              <a:latin typeface="Calibri" panose="020F0502020204030204" pitchFamily="34" charset="0"/>
            </a:endParaRPr>
          </a:p>
        </p:txBody>
      </p:sp>
      <p:sp>
        <p:nvSpPr>
          <p:cNvPr id="37" name="TextBox 36"/>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Lifted Up</a:t>
            </a:r>
          </a:p>
        </p:txBody>
      </p:sp>
      <p:sp>
        <p:nvSpPr>
          <p:cNvPr id="10" name="Rectangle 9"/>
          <p:cNvSpPr/>
          <p:nvPr/>
        </p:nvSpPr>
        <p:spPr>
          <a:xfrm>
            <a:off x="5638800" y="3886201"/>
            <a:ext cx="4419600" cy="830997"/>
          </a:xfrm>
          <a:prstGeom prst="rect">
            <a:avLst/>
          </a:prstGeom>
        </p:spPr>
        <p:txBody>
          <a:bodyPr wrap="square">
            <a:spAutoFit/>
          </a:bodyPr>
          <a:lstStyle/>
          <a:p>
            <a:pPr fontAlgn="base"/>
            <a:r>
              <a:rPr lang="en-US" sz="2400" dirty="0">
                <a:solidFill>
                  <a:schemeClr val="bg1"/>
                </a:solidFill>
                <a:latin typeface="Calibri" panose="020F0502020204030204" pitchFamily="34" charset="0"/>
              </a:rPr>
              <a:t>…to be exalted and receive honor and glory</a:t>
            </a:r>
            <a:endParaRPr lang="en-US" sz="1200" dirty="0">
              <a:solidFill>
                <a:schemeClr val="bg1"/>
              </a:solidFill>
              <a:latin typeface="Calibri" panose="020F0502020204030204" pitchFamily="34" charset="0"/>
            </a:endParaRPr>
          </a:p>
        </p:txBody>
      </p:sp>
      <p:pic>
        <p:nvPicPr>
          <p:cNvPr id="3" name="Picture 2">
            <a:extLst>
              <a:ext uri="{FF2B5EF4-FFF2-40B4-BE49-F238E27FC236}">
                <a16:creationId xmlns:a16="http://schemas.microsoft.com/office/drawing/2014/main" id="{3ECEB33A-F986-47FC-90E2-4D68F3DF4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612" y="2746706"/>
            <a:ext cx="2639680" cy="3574386"/>
          </a:xfrm>
          <a:prstGeom prst="rect">
            <a:avLst/>
          </a:prstGeom>
        </p:spPr>
      </p:pic>
    </p:spTree>
    <p:extLst>
      <p:ext uri="{BB962C8B-B14F-4D97-AF65-F5344CB8AC3E}">
        <p14:creationId xmlns:p14="http://schemas.microsoft.com/office/powerpoint/2010/main" val="311996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3C2A16B-AE9A-4E2F-836F-FE9C31AC2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2" name="TextBox 11"/>
          <p:cNvSpPr txBox="1"/>
          <p:nvPr/>
        </p:nvSpPr>
        <p:spPr>
          <a:xfrm>
            <a:off x="542192" y="1322339"/>
            <a:ext cx="5943600" cy="1569660"/>
          </a:xfrm>
          <a:prstGeom prst="rect">
            <a:avLst/>
          </a:prstGeom>
          <a:noFill/>
        </p:spPr>
        <p:txBody>
          <a:bodyPr wrap="square" rtlCol="0">
            <a:spAutoFit/>
          </a:bodyPr>
          <a:lstStyle/>
          <a:p>
            <a:pPr algn="ctr" fontAlgn="base"/>
            <a:r>
              <a:rPr lang="en-US" sz="2400" dirty="0">
                <a:solidFill>
                  <a:srgbClr val="FFFF00"/>
                </a:solidFill>
                <a:latin typeface="Calibri" panose="020F0502020204030204" pitchFamily="34" charset="0"/>
              </a:rPr>
              <a:t> What is something you have only heard about but would like to see with your own eyes? </a:t>
            </a:r>
          </a:p>
          <a:p>
            <a:pPr algn="ctr" fontAlgn="base"/>
            <a:endParaRPr lang="en-US" sz="2400" dirty="0">
              <a:solidFill>
                <a:srgbClr val="FFFF00"/>
              </a:solidFill>
              <a:latin typeface="Calibri" panose="020F0502020204030204" pitchFamily="34" charset="0"/>
            </a:endParaRPr>
          </a:p>
          <a:p>
            <a:pPr algn="ctr" fontAlgn="base"/>
            <a:r>
              <a:rPr lang="en-US" sz="2400" dirty="0">
                <a:solidFill>
                  <a:srgbClr val="FFFF00"/>
                </a:solidFill>
                <a:latin typeface="Calibri" panose="020F0502020204030204" pitchFamily="34" charset="0"/>
              </a:rPr>
              <a:t>Why would you like to see it?</a:t>
            </a:r>
          </a:p>
        </p:txBody>
      </p:sp>
      <p:sp>
        <p:nvSpPr>
          <p:cNvPr id="10" name="TextBox 9"/>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Seeing is Believing?</a:t>
            </a:r>
          </a:p>
        </p:txBody>
      </p:sp>
      <p:sp>
        <p:nvSpPr>
          <p:cNvPr id="13" name="TextBox 12"/>
          <p:cNvSpPr txBox="1"/>
          <p:nvPr/>
        </p:nvSpPr>
        <p:spPr>
          <a:xfrm>
            <a:off x="1981200" y="4953001"/>
            <a:ext cx="4724400" cy="1200329"/>
          </a:xfrm>
          <a:prstGeom prst="rect">
            <a:avLst/>
          </a:prstGeom>
          <a:noFill/>
        </p:spPr>
        <p:txBody>
          <a:bodyPr wrap="square" rtlCol="0">
            <a:spAutoFit/>
          </a:bodyPr>
          <a:lstStyle/>
          <a:p>
            <a:r>
              <a:rPr lang="en-US" sz="2400" dirty="0">
                <a:solidFill>
                  <a:schemeClr val="bg1"/>
                </a:solidFill>
                <a:latin typeface="Calibri" panose="020F0502020204030204" pitchFamily="34" charset="0"/>
              </a:rPr>
              <a:t>After Martin Harris had lost the 116 pages, he repented but still had the desire to see the plates</a:t>
            </a:r>
          </a:p>
        </p:txBody>
      </p:sp>
      <p:pic>
        <p:nvPicPr>
          <p:cNvPr id="3" name="Picture 2">
            <a:extLst>
              <a:ext uri="{FF2B5EF4-FFF2-40B4-BE49-F238E27FC236}">
                <a16:creationId xmlns:a16="http://schemas.microsoft.com/office/drawing/2014/main" id="{E77E9DED-ED5A-430E-900C-5AF9309BF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931" y="1778000"/>
            <a:ext cx="3302000" cy="3302000"/>
          </a:xfrm>
          <a:prstGeom prst="rect">
            <a:avLst/>
          </a:prstGeom>
        </p:spPr>
      </p:pic>
    </p:spTree>
    <p:extLst>
      <p:ext uri="{BB962C8B-B14F-4D97-AF65-F5344CB8AC3E}">
        <p14:creationId xmlns:p14="http://schemas.microsoft.com/office/powerpoint/2010/main" val="267283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6" presetClass="entr" presetSubtype="32"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circle(out)">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15E00BC-C1F6-4B82-AA2E-2192779EEE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6" name="TextBox 15"/>
          <p:cNvSpPr txBox="1"/>
          <p:nvPr/>
        </p:nvSpPr>
        <p:spPr>
          <a:xfrm>
            <a:off x="641688" y="835270"/>
            <a:ext cx="9674274" cy="4801314"/>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Video:</a:t>
            </a:r>
          </a:p>
          <a:p>
            <a:r>
              <a:rPr lang="en-US" b="1" dirty="0">
                <a:solidFill>
                  <a:schemeClr val="bg1"/>
                </a:solidFill>
                <a:latin typeface="Calibri" panose="020F0502020204030204" pitchFamily="34" charset="0"/>
              </a:rPr>
              <a:t>Book of Mormon Testimonies</a:t>
            </a:r>
            <a:r>
              <a:rPr lang="en-US" dirty="0">
                <a:solidFill>
                  <a:schemeClr val="bg1"/>
                </a:solidFill>
                <a:latin typeface="Calibri" panose="020F0502020204030204" pitchFamily="34" charset="0"/>
              </a:rPr>
              <a:t>(3:47)—</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Widtsoe</a:t>
            </a:r>
            <a:r>
              <a:rPr lang="en-US" dirty="0">
                <a:solidFill>
                  <a:schemeClr val="bg1"/>
                </a:solidFill>
                <a:latin typeface="Calibri" panose="020F0502020204030204" pitchFamily="34" charset="0"/>
              </a:rPr>
              <a:t>,  </a:t>
            </a:r>
            <a:r>
              <a:rPr lang="en-US" i="1" dirty="0">
                <a:solidFill>
                  <a:schemeClr val="bg1"/>
                </a:solidFill>
                <a:latin typeface="Calibri" panose="020F0502020204030204" pitchFamily="34" charset="0"/>
              </a:rPr>
              <a:t>Joseph Smith </a:t>
            </a:r>
            <a:r>
              <a:rPr lang="en-US" dirty="0">
                <a:solidFill>
                  <a:schemeClr val="bg1"/>
                </a:solidFill>
                <a:latin typeface="Calibri" panose="020F0502020204030204" pitchFamily="34" charset="0"/>
              </a:rPr>
              <a:t>pg. 53</a:t>
            </a:r>
          </a:p>
          <a:p>
            <a:r>
              <a:rPr lang="en-US" dirty="0">
                <a:solidFill>
                  <a:schemeClr val="bg1"/>
                </a:solidFill>
                <a:latin typeface="Calibri" panose="020F0502020204030204" pitchFamily="34" charset="0"/>
              </a:rPr>
              <a:t>Doctrine and Covenants Student Manual 324-325 pg. 13. (</a:t>
            </a:r>
            <a:r>
              <a:rPr lang="en-US" i="1" dirty="0">
                <a:solidFill>
                  <a:schemeClr val="bg1"/>
                </a:solidFill>
                <a:latin typeface="Calibri" panose="020F0502020204030204" pitchFamily="34" charset="0"/>
              </a:rPr>
              <a:t>Church History and Modern Revelation,</a:t>
            </a:r>
            <a:r>
              <a:rPr lang="en-US" dirty="0">
                <a:solidFill>
                  <a:schemeClr val="bg1"/>
                </a:solidFill>
                <a:latin typeface="Calibri" panose="020F0502020204030204" pitchFamily="34" charset="0"/>
              </a:rPr>
              <a:t> 1:39–40.)pg.13</a:t>
            </a:r>
          </a:p>
          <a:p>
            <a:r>
              <a:rPr lang="en-US" b="0" i="0" dirty="0">
                <a:solidFill>
                  <a:schemeClr val="bg1"/>
                </a:solidFill>
                <a:effectLst/>
                <a:latin typeface="Ensign:Sans"/>
              </a:rPr>
              <a:t>Gordon B. Hinckley, “</a:t>
            </a:r>
            <a:r>
              <a:rPr lang="en-US" b="0" i="0" u="none" strike="noStrike" dirty="0">
                <a:solidFill>
                  <a:schemeClr val="bg1"/>
                </a:solidFill>
                <a:effectLst/>
                <a:latin typeface="Ensign:Sans"/>
              </a:rPr>
              <a:t>Four Cornerstones of Faith</a:t>
            </a:r>
            <a:r>
              <a:rPr lang="en-US" b="0" i="0" dirty="0">
                <a:solidFill>
                  <a:schemeClr val="bg1"/>
                </a:solidFill>
                <a:effectLst/>
                <a:latin typeface="Ensign:Sans"/>
              </a:rPr>
              <a:t>,” </a:t>
            </a:r>
            <a:r>
              <a:rPr lang="en-US" b="0" i="1" dirty="0">
                <a:solidFill>
                  <a:schemeClr val="bg1"/>
                </a:solidFill>
                <a:effectLst/>
                <a:latin typeface="Ensign:Sans"/>
              </a:rPr>
              <a:t>Ensign</a:t>
            </a:r>
            <a:r>
              <a:rPr lang="en-US" b="0" i="0" dirty="0">
                <a:solidFill>
                  <a:schemeClr val="bg1"/>
                </a:solidFill>
                <a:effectLst/>
                <a:latin typeface="Ensign:Sans"/>
              </a:rPr>
              <a:t>, Feb. 2004, 6</a:t>
            </a:r>
          </a:p>
          <a:p>
            <a:r>
              <a:rPr lang="en-US" sz="1800" b="0" i="0" dirty="0">
                <a:solidFill>
                  <a:schemeClr val="bg1"/>
                </a:solidFill>
                <a:effectLst/>
                <a:latin typeface="Calibri" panose="020F0502020204030204" pitchFamily="34" charset="0"/>
                <a:cs typeface="Calibri" panose="020F0502020204030204" pitchFamily="34" charset="0"/>
              </a:rPr>
              <a:t>Dallin H. Oaks, “</a:t>
            </a:r>
            <a:r>
              <a:rPr lang="en-US" sz="1800" b="0" i="0" u="none" strike="noStrike" dirty="0">
                <a:solidFill>
                  <a:schemeClr val="bg1"/>
                </a:solidFill>
                <a:effectLst/>
                <a:latin typeface="Calibri" panose="020F0502020204030204" pitchFamily="34" charset="0"/>
                <a:cs typeface="Calibri" panose="020F0502020204030204" pitchFamily="34" charset="0"/>
              </a:rPr>
              <a:t>The Witness: Martin Harris</a:t>
            </a:r>
            <a:r>
              <a:rPr lang="en-US" sz="1800" b="0" i="0" dirty="0">
                <a:solidFill>
                  <a:schemeClr val="bg1"/>
                </a:solidFill>
                <a:effectLst/>
                <a:latin typeface="Calibri" panose="020F0502020204030204" pitchFamily="34" charset="0"/>
                <a:cs typeface="Calibri" panose="020F0502020204030204" pitchFamily="34" charset="0"/>
              </a:rPr>
              <a:t>,” </a:t>
            </a:r>
            <a:r>
              <a:rPr lang="en-US" sz="1800" b="0" i="1" dirty="0">
                <a:solidFill>
                  <a:schemeClr val="bg1"/>
                </a:solidFill>
                <a:effectLst/>
                <a:latin typeface="Calibri" panose="020F0502020204030204" pitchFamily="34" charset="0"/>
                <a:cs typeface="Calibri" panose="020F0502020204030204" pitchFamily="34" charset="0"/>
              </a:rPr>
              <a:t>Ensign</a:t>
            </a:r>
            <a:r>
              <a:rPr lang="en-US" sz="1800" b="0" i="0" dirty="0">
                <a:solidFill>
                  <a:schemeClr val="bg1"/>
                </a:solidFill>
                <a:effectLst/>
                <a:latin typeface="Calibri" panose="020F0502020204030204" pitchFamily="34" charset="0"/>
                <a:cs typeface="Calibri" panose="020F0502020204030204" pitchFamily="34" charset="0"/>
              </a:rPr>
              <a:t> or </a:t>
            </a:r>
            <a:r>
              <a:rPr lang="en-US" sz="1800" b="0" i="1" dirty="0">
                <a:solidFill>
                  <a:schemeClr val="bg1"/>
                </a:solidFill>
                <a:effectLst/>
                <a:latin typeface="Calibri" panose="020F0502020204030204" pitchFamily="34" charset="0"/>
                <a:cs typeface="Calibri" panose="020F0502020204030204" pitchFamily="34" charset="0"/>
              </a:rPr>
              <a:t>Liahona</a:t>
            </a:r>
            <a:r>
              <a:rPr lang="en-US" sz="1800" b="0" i="0" dirty="0">
                <a:solidFill>
                  <a:schemeClr val="bg1"/>
                </a:solidFill>
                <a:effectLst/>
                <a:latin typeface="Calibri" panose="020F0502020204030204" pitchFamily="34" charset="0"/>
                <a:cs typeface="Calibri" panose="020F0502020204030204" pitchFamily="34" charset="0"/>
              </a:rPr>
              <a:t>, May 1999, 36</a:t>
            </a:r>
          </a:p>
          <a:p>
            <a:r>
              <a:rPr lang="en-US" sz="1800" dirty="0">
                <a:solidFill>
                  <a:schemeClr val="bg1"/>
                </a:solidFill>
              </a:rPr>
              <a:t>Presentation by http://fashionsbylynda.com/blog/</a:t>
            </a:r>
            <a:endParaRPr lang="en-US" sz="1800" b="0" i="0" dirty="0">
              <a:solidFill>
                <a:schemeClr val="bg1"/>
              </a:solidFill>
              <a:effectLst/>
              <a:latin typeface="Calibri" panose="020F0502020204030204" pitchFamily="34" charset="0"/>
              <a:cs typeface="Calibri" panose="020F0502020204030204" pitchFamily="34" charset="0"/>
            </a:endParaRPr>
          </a:p>
          <a:p>
            <a:r>
              <a:rPr lang="en-US" dirty="0">
                <a:solidFill>
                  <a:schemeClr val="bg1"/>
                </a:solidFill>
              </a:rPr>
              <a:t>Glenn L. Pace, “The Elusive Balance,” </a:t>
            </a:r>
            <a:r>
              <a:rPr lang="en-US" i="1" dirty="0">
                <a:solidFill>
                  <a:schemeClr val="bg1"/>
                </a:solidFill>
              </a:rPr>
              <a:t>New Era</a:t>
            </a:r>
            <a:r>
              <a:rPr lang="en-US" dirty="0">
                <a:solidFill>
                  <a:schemeClr val="bg1"/>
                </a:solidFill>
              </a:rPr>
              <a:t>, Mar. 1989, 49</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Joseph Fielding Smith (</a:t>
            </a:r>
            <a:r>
              <a:rPr lang="en-US" i="1" dirty="0">
                <a:solidFill>
                  <a:schemeClr val="bg1"/>
                </a:solidFill>
                <a:latin typeface="Calibri" panose="020F0502020204030204" pitchFamily="34" charset="0"/>
              </a:rPr>
              <a:t>Church History and Modern Revelation, 2 vols. [1953],</a:t>
            </a:r>
            <a:r>
              <a:rPr lang="en-US" dirty="0">
                <a:solidFill>
                  <a:schemeClr val="bg1"/>
                </a:solidFill>
                <a:latin typeface="Calibri" panose="020F0502020204030204" pitchFamily="34" charset="0"/>
              </a:rPr>
              <a:t> 1:40).</a:t>
            </a:r>
          </a:p>
          <a:p>
            <a:r>
              <a:rPr lang="en-US" dirty="0">
                <a:solidFill>
                  <a:schemeClr val="bg1"/>
                </a:solidFill>
                <a:latin typeface="Calibri" panose="020F0502020204030204" pitchFamily="34" charset="0"/>
              </a:rPr>
              <a:t>Joseph Fielding Smith (</a:t>
            </a:r>
            <a:r>
              <a:rPr lang="en-US" i="1" dirty="0">
                <a:solidFill>
                  <a:schemeClr val="bg1"/>
                </a:solidFill>
                <a:latin typeface="Calibri" panose="020F0502020204030204" pitchFamily="34" charset="0"/>
              </a:rPr>
              <a:t>Church History and Modern Revelation,</a:t>
            </a:r>
            <a:r>
              <a:rPr lang="en-US" dirty="0">
                <a:solidFill>
                  <a:schemeClr val="bg1"/>
                </a:solidFill>
                <a:latin typeface="Calibri" panose="020F0502020204030204" pitchFamily="34" charset="0"/>
              </a:rPr>
              <a:t> 1:40.)</a:t>
            </a:r>
          </a:p>
          <a:p>
            <a:r>
              <a:rPr lang="en-US" dirty="0">
                <a:solidFill>
                  <a:schemeClr val="bg1"/>
                </a:solidFill>
                <a:latin typeface="Calibri" panose="020F0502020204030204" pitchFamily="34" charset="0"/>
              </a:rPr>
              <a:t>Hyrum M. Smith Doctrine and Covenants Commentary pg. 27, 30</a:t>
            </a:r>
          </a:p>
          <a:p>
            <a:r>
              <a:rPr lang="en-US" dirty="0">
                <a:solidFill>
                  <a:schemeClr val="bg1"/>
                </a:solidFill>
                <a:latin typeface="Calibri" panose="020F0502020204030204" pitchFamily="34" charset="0"/>
              </a:rPr>
              <a:t>Ezra Taft Benson (“The Book of Mormon and the Doctrine and Covenants.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May 1987, 84).</a:t>
            </a:r>
            <a:endParaRPr lang="en-US" sz="1200"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grpSp>
        <p:nvGrpSpPr>
          <p:cNvPr id="4" name="Group 3">
            <a:extLst>
              <a:ext uri="{FF2B5EF4-FFF2-40B4-BE49-F238E27FC236}">
                <a16:creationId xmlns:a16="http://schemas.microsoft.com/office/drawing/2014/main" id="{657E2F08-A80E-44DE-B6CC-BCB3467C499E}"/>
              </a:ext>
            </a:extLst>
          </p:cNvPr>
          <p:cNvGrpSpPr/>
          <p:nvPr/>
        </p:nvGrpSpPr>
        <p:grpSpPr>
          <a:xfrm>
            <a:off x="4340659" y="980871"/>
            <a:ext cx="921350" cy="1167043"/>
            <a:chOff x="7543800" y="3810000"/>
            <a:chExt cx="1143000" cy="1447800"/>
          </a:xfrm>
        </p:grpSpPr>
        <p:sp>
          <p:nvSpPr>
            <p:cNvPr id="5" name="Trapezoid 4">
              <a:extLst>
                <a:ext uri="{FF2B5EF4-FFF2-40B4-BE49-F238E27FC236}">
                  <a16:creationId xmlns:a16="http://schemas.microsoft.com/office/drawing/2014/main" id="{DB05CCB8-5626-45F8-A900-6FBE54DDE528}"/>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Rounded Rectangle 79">
              <a:extLst>
                <a:ext uri="{FF2B5EF4-FFF2-40B4-BE49-F238E27FC236}">
                  <a16:creationId xmlns:a16="http://schemas.microsoft.com/office/drawing/2014/main" id="{B070D62B-6F06-4840-9F80-976A16B3ED0B}"/>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Rounded Rectangle 80">
              <a:extLst>
                <a:ext uri="{FF2B5EF4-FFF2-40B4-BE49-F238E27FC236}">
                  <a16:creationId xmlns:a16="http://schemas.microsoft.com/office/drawing/2014/main" id="{8E0CE41C-D56F-4BC9-8C3A-9A11A7516793}"/>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ounded Rectangle 81">
              <a:extLst>
                <a:ext uri="{FF2B5EF4-FFF2-40B4-BE49-F238E27FC236}">
                  <a16:creationId xmlns:a16="http://schemas.microsoft.com/office/drawing/2014/main" id="{26D72136-5994-44EE-8DE4-E66BD862DF80}"/>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9" name="Group 8">
              <a:extLst>
                <a:ext uri="{FF2B5EF4-FFF2-40B4-BE49-F238E27FC236}">
                  <a16:creationId xmlns:a16="http://schemas.microsoft.com/office/drawing/2014/main" id="{83639A0E-EFD5-46F6-B65C-8E0E42CB54C1}"/>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4E6F2494-A02C-4868-B9E6-36EB7F937CAD}"/>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73C1BED4-71B1-4B1E-A767-B8B8EFAC608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Oval 21">
                  <a:extLst>
                    <a:ext uri="{FF2B5EF4-FFF2-40B4-BE49-F238E27FC236}">
                      <a16:creationId xmlns:a16="http://schemas.microsoft.com/office/drawing/2014/main" id="{71EA71C9-9E29-4A26-B036-81A627F6685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Oval 22">
                  <a:extLst>
                    <a:ext uri="{FF2B5EF4-FFF2-40B4-BE49-F238E27FC236}">
                      <a16:creationId xmlns:a16="http://schemas.microsoft.com/office/drawing/2014/main" id="{471E92EF-87B7-46E8-B0D1-D6327484A6D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 name="Oval 23">
                  <a:extLst>
                    <a:ext uri="{FF2B5EF4-FFF2-40B4-BE49-F238E27FC236}">
                      <a16:creationId xmlns:a16="http://schemas.microsoft.com/office/drawing/2014/main" id="{72F1D097-1A07-4407-AB70-915AC02FEC2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0" name="Oval 19">
                <a:extLst>
                  <a:ext uri="{FF2B5EF4-FFF2-40B4-BE49-F238E27FC236}">
                    <a16:creationId xmlns:a16="http://schemas.microsoft.com/office/drawing/2014/main" id="{9037A3D4-79A3-41AB-9C45-6BCE2C2C6085}"/>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1" name="Group 10">
              <a:extLst>
                <a:ext uri="{FF2B5EF4-FFF2-40B4-BE49-F238E27FC236}">
                  <a16:creationId xmlns:a16="http://schemas.microsoft.com/office/drawing/2014/main" id="{7C31E054-0551-442A-B156-611FA10FD01F}"/>
                </a:ext>
              </a:extLst>
            </p:cNvPr>
            <p:cNvGrpSpPr/>
            <p:nvPr/>
          </p:nvGrpSpPr>
          <p:grpSpPr>
            <a:xfrm>
              <a:off x="7543800" y="4038600"/>
              <a:ext cx="403070" cy="381000"/>
              <a:chOff x="7924800" y="5867400"/>
              <a:chExt cx="645353" cy="610017"/>
            </a:xfrm>
          </p:grpSpPr>
          <p:grpSp>
            <p:nvGrpSpPr>
              <p:cNvPr id="12" name="Group 13">
                <a:extLst>
                  <a:ext uri="{FF2B5EF4-FFF2-40B4-BE49-F238E27FC236}">
                    <a16:creationId xmlns:a16="http://schemas.microsoft.com/office/drawing/2014/main" id="{C1541BB5-F6AE-44BC-942B-77F1B6DA575E}"/>
                  </a:ext>
                </a:extLst>
              </p:cNvPr>
              <p:cNvGrpSpPr/>
              <p:nvPr/>
            </p:nvGrpSpPr>
            <p:grpSpPr>
              <a:xfrm>
                <a:off x="7924800" y="5867400"/>
                <a:ext cx="645353" cy="610017"/>
                <a:chOff x="3037563" y="3121795"/>
                <a:chExt cx="1250371" cy="1224010"/>
              </a:xfrm>
            </p:grpSpPr>
            <p:sp>
              <p:nvSpPr>
                <p:cNvPr id="14" name="Oval 13">
                  <a:extLst>
                    <a:ext uri="{FF2B5EF4-FFF2-40B4-BE49-F238E27FC236}">
                      <a16:creationId xmlns:a16="http://schemas.microsoft.com/office/drawing/2014/main" id="{827BD2F0-8149-43B6-8340-873841A2006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Oval 14">
                  <a:extLst>
                    <a:ext uri="{FF2B5EF4-FFF2-40B4-BE49-F238E27FC236}">
                      <a16:creationId xmlns:a16="http://schemas.microsoft.com/office/drawing/2014/main" id="{AFF96C44-7455-46D2-8FB5-46BFC7ECC28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Oval 16">
                  <a:extLst>
                    <a:ext uri="{FF2B5EF4-FFF2-40B4-BE49-F238E27FC236}">
                      <a16:creationId xmlns:a16="http://schemas.microsoft.com/office/drawing/2014/main" id="{BF6AF500-46AA-472B-BD0F-C2CABCF1A42E}"/>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Oval 17">
                  <a:extLst>
                    <a:ext uri="{FF2B5EF4-FFF2-40B4-BE49-F238E27FC236}">
                      <a16:creationId xmlns:a16="http://schemas.microsoft.com/office/drawing/2014/main" id="{2D19552E-03E4-49C9-9CEC-870E682C8BD3}"/>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3" name="Oval 12">
                <a:extLst>
                  <a:ext uri="{FF2B5EF4-FFF2-40B4-BE49-F238E27FC236}">
                    <a16:creationId xmlns:a16="http://schemas.microsoft.com/office/drawing/2014/main" id="{2C1420B0-63F4-42B5-82F8-52AD866EB19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
        <p:nvSpPr>
          <p:cNvPr id="25" name="TextBox 24">
            <a:extLst>
              <a:ext uri="{FF2B5EF4-FFF2-40B4-BE49-F238E27FC236}">
                <a16:creationId xmlns:a16="http://schemas.microsoft.com/office/drawing/2014/main" id="{FDF5A06D-21E3-4D4A-ACFE-34AA83965F34}"/>
              </a:ext>
            </a:extLst>
          </p:cNvPr>
          <p:cNvSpPr txBox="1"/>
          <p:nvPr/>
        </p:nvSpPr>
        <p:spPr>
          <a:xfrm>
            <a:off x="0" y="6421060"/>
            <a:ext cx="6165128" cy="307777"/>
          </a:xfrm>
          <a:prstGeom prst="rect">
            <a:avLst/>
          </a:prstGeom>
          <a:noFill/>
        </p:spPr>
        <p:txBody>
          <a:bodyPr wrap="square">
            <a:spAutoFit/>
          </a:bodyPr>
          <a:lstStyle/>
          <a:p>
            <a:r>
              <a:rPr lang="en-US" sz="1400" dirty="0">
                <a:solidFill>
                  <a:schemeClr val="bg1"/>
                </a:solidFill>
                <a:latin typeface="Calibri" panose="020F0502020204030204" pitchFamily="34" charset="0"/>
              </a:rPr>
              <a:t>Presentation by http://fashionsbylynda.com/blog/</a:t>
            </a:r>
          </a:p>
        </p:txBody>
      </p:sp>
    </p:spTree>
    <p:extLst>
      <p:ext uri="{BB962C8B-B14F-4D97-AF65-F5344CB8AC3E}">
        <p14:creationId xmlns:p14="http://schemas.microsoft.com/office/powerpoint/2010/main" val="3697421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348" y="192156"/>
            <a:ext cx="4876800" cy="2677656"/>
          </a:xfrm>
          <a:prstGeom prst="rect">
            <a:avLst/>
          </a:prstGeom>
          <a:noFill/>
          <a:ln>
            <a:solidFill>
              <a:schemeClr val="tx1"/>
            </a:solidFill>
          </a:ln>
        </p:spPr>
        <p:txBody>
          <a:bodyPr wrap="square" rtlCol="0">
            <a:spAutoFit/>
          </a:bodyPr>
          <a:lstStyle/>
          <a:p>
            <a:r>
              <a:rPr lang="en-US" sz="1200" b="1" dirty="0">
                <a:latin typeface="Calibri" panose="020F0502020204030204" pitchFamily="34" charset="0"/>
              </a:rPr>
              <a:t>Song of Solomon</a:t>
            </a:r>
          </a:p>
          <a:p>
            <a:r>
              <a:rPr lang="en-US" sz="1200" dirty="0">
                <a:latin typeface="Calibri" panose="020F0502020204030204" pitchFamily="34" charset="0"/>
              </a:rPr>
              <a:t>“The fact remains no matter what view we take of it that an expression of this kind full of beauty and poetry could be found even in an uninspired book. Even should this be the case it is no reason why the Lord could not use it in a revelation given to the church in our own day.”</a:t>
            </a:r>
          </a:p>
          <a:p>
            <a:r>
              <a:rPr lang="en-US" sz="1200" dirty="0">
                <a:latin typeface="Calibri" panose="020F0502020204030204" pitchFamily="34" charset="0"/>
              </a:rPr>
              <a:t>Hyrum M. Smith pgs. 27-28</a:t>
            </a:r>
          </a:p>
          <a:p>
            <a:endParaRPr lang="en-US" sz="1200" dirty="0">
              <a:latin typeface="Calibri" panose="020F0502020204030204" pitchFamily="34" charset="0"/>
            </a:endParaRPr>
          </a:p>
          <a:p>
            <a:r>
              <a:rPr lang="en-US" sz="1200" dirty="0">
                <a:latin typeface="Calibri" panose="020F0502020204030204" pitchFamily="34" charset="0"/>
              </a:rPr>
              <a:t>D&amp;C 105: 31 But first let my army become very great, and let it be sanctified before me, that it may become fair as the sun, and clear as the moon, and that her banners may be terrible unto all nations;</a:t>
            </a:r>
          </a:p>
          <a:p>
            <a:endParaRPr lang="en-US" sz="1200" dirty="0">
              <a:latin typeface="Calibri" panose="020F0502020204030204" pitchFamily="34" charset="0"/>
            </a:endParaRPr>
          </a:p>
          <a:p>
            <a:r>
              <a:rPr lang="en-US" sz="1200" dirty="0">
                <a:latin typeface="Calibri" panose="020F0502020204030204" pitchFamily="34" charset="0"/>
              </a:rPr>
              <a:t>D&amp;C 109:73 That thy church may come forth out of the wilderness of darkness, and shine forth fair as the moon, clear as the sun, and terrible as an army with banners;</a:t>
            </a:r>
          </a:p>
        </p:txBody>
      </p:sp>
      <p:sp>
        <p:nvSpPr>
          <p:cNvPr id="4" name="TextBox 3">
            <a:extLst>
              <a:ext uri="{FF2B5EF4-FFF2-40B4-BE49-F238E27FC236}">
                <a16:creationId xmlns:a16="http://schemas.microsoft.com/office/drawing/2014/main" id="{885B95BA-C74E-1E9E-641B-1BD29EB9F50F}"/>
              </a:ext>
            </a:extLst>
          </p:cNvPr>
          <p:cNvSpPr txBox="1"/>
          <p:nvPr/>
        </p:nvSpPr>
        <p:spPr>
          <a:xfrm>
            <a:off x="215349" y="2869812"/>
            <a:ext cx="4876800" cy="3046988"/>
          </a:xfrm>
          <a:prstGeom prst="rect">
            <a:avLst/>
          </a:prstGeom>
          <a:noFill/>
          <a:ln>
            <a:solidFill>
              <a:schemeClr val="tx1"/>
            </a:solidFill>
          </a:ln>
        </p:spPr>
        <p:txBody>
          <a:bodyPr wrap="square">
            <a:spAutoFit/>
          </a:bodyPr>
          <a:lstStyle/>
          <a:p>
            <a:pPr algn="l" fontAlgn="base"/>
            <a:r>
              <a:rPr lang="en-US" sz="1200" b="1" i="0" dirty="0">
                <a:solidFill>
                  <a:srgbClr val="212225"/>
                </a:solidFill>
                <a:effectLst/>
                <a:latin typeface="Calibri" panose="020F0502020204030204" pitchFamily="34" charset="0"/>
                <a:cs typeface="Calibri" panose="020F0502020204030204" pitchFamily="34" charset="0"/>
              </a:rPr>
              <a:t>Using the Book of Mormon and Holy Ghost to gain a testimony:</a:t>
            </a:r>
          </a:p>
          <a:p>
            <a:pPr algn="l" fontAlgn="base"/>
            <a:r>
              <a:rPr lang="en-US" sz="1200" b="0" i="0" dirty="0">
                <a:solidFill>
                  <a:srgbClr val="212225"/>
                </a:solidFill>
                <a:effectLst/>
                <a:latin typeface="Calibri" panose="020F0502020204030204" pitchFamily="34" charset="0"/>
                <a:cs typeface="Calibri" panose="020F0502020204030204" pitchFamily="34" charset="0"/>
              </a:rPr>
              <a:t>One of my good and bright friends left the Church for a time. He recently wrote to me of his return: “Initially, I wanted the Book of Mormon to be proven to me historically, geographically, linguistically, and culturally. But when I changed my focus to what it teaches about the gospel of Jesus Christ and His saving mission, I began to gain a testimony of its truthfulness. One day while reading the Book of Mormon in my room, I paused, knelt down, and gave a heartfelt prayer and felt resoundingly that Heavenly Father whispered to my spirit that the Church and the Book of Mormon were definitely true. My three-and-a-half-year period of reinvestigating the Church led me back wholeheartedly and convincingly to its truthfulness.”</a:t>
            </a:r>
          </a:p>
          <a:p>
            <a:pPr algn="l" fontAlgn="base"/>
            <a:r>
              <a:rPr lang="en-US" sz="1200" b="0" i="0" dirty="0">
                <a:solidFill>
                  <a:srgbClr val="212225"/>
                </a:solidFill>
                <a:effectLst/>
                <a:latin typeface="Calibri" panose="020F0502020204030204" pitchFamily="34" charset="0"/>
                <a:cs typeface="Calibri" panose="020F0502020204030204" pitchFamily="34" charset="0"/>
              </a:rPr>
              <a:t>If one will take the time to humbly read and ponder the Book of Mormon, as did my friend, and give ear to the sweet fruits of the Spirit, then he or she will eventually receive the desired witness. (Tad R. Callister, “</a:t>
            </a:r>
            <a:r>
              <a:rPr lang="en-US" sz="1200" b="0" i="0" u="none" strike="noStrike" dirty="0">
                <a:solidFill>
                  <a:srgbClr val="212225"/>
                </a:solidFill>
                <a:effectLst/>
                <a:latin typeface="Calibri" panose="020F0502020204030204" pitchFamily="34" charset="0"/>
                <a:cs typeface="Calibri" panose="020F0502020204030204" pitchFamily="34" charset="0"/>
              </a:rPr>
              <a:t>God’s Compelling Witness: The Book of Mormon</a:t>
            </a:r>
            <a:r>
              <a:rPr lang="en-US" sz="1200" b="0" i="0" dirty="0">
                <a:solidFill>
                  <a:srgbClr val="212225"/>
                </a:solidFill>
                <a:effectLst/>
                <a:latin typeface="Calibri" panose="020F0502020204030204" pitchFamily="34" charset="0"/>
                <a:cs typeface="Calibri" panose="020F0502020204030204" pitchFamily="34" charset="0"/>
              </a:rPr>
              <a:t>,” </a:t>
            </a:r>
            <a:r>
              <a:rPr lang="en-US" sz="1200" b="0" i="1" dirty="0">
                <a:solidFill>
                  <a:srgbClr val="212225"/>
                </a:solidFill>
                <a:effectLst/>
                <a:latin typeface="Calibri" panose="020F0502020204030204" pitchFamily="34" charset="0"/>
                <a:cs typeface="Calibri" panose="020F0502020204030204" pitchFamily="34" charset="0"/>
              </a:rPr>
              <a:t>Ensign</a:t>
            </a:r>
            <a:r>
              <a:rPr lang="en-US" sz="1200" b="0" i="0" dirty="0">
                <a:solidFill>
                  <a:srgbClr val="212225"/>
                </a:solidFill>
                <a:effectLst/>
                <a:latin typeface="Calibri" panose="020F0502020204030204" pitchFamily="34" charset="0"/>
                <a:cs typeface="Calibri" panose="020F0502020204030204" pitchFamily="34" charset="0"/>
              </a:rPr>
              <a:t> or </a:t>
            </a:r>
            <a:r>
              <a:rPr lang="en-US" sz="1200" b="0" i="1" dirty="0">
                <a:solidFill>
                  <a:srgbClr val="212225"/>
                </a:solidFill>
                <a:effectLst/>
                <a:latin typeface="Calibri" panose="020F0502020204030204" pitchFamily="34" charset="0"/>
                <a:cs typeface="Calibri" panose="020F0502020204030204" pitchFamily="34" charset="0"/>
              </a:rPr>
              <a:t>Liahona</a:t>
            </a:r>
            <a:r>
              <a:rPr lang="en-US" sz="1200" b="0" i="0" dirty="0">
                <a:solidFill>
                  <a:srgbClr val="212225"/>
                </a:solidFill>
                <a:effectLst/>
                <a:latin typeface="Calibri" panose="020F0502020204030204" pitchFamily="34" charset="0"/>
                <a:cs typeface="Calibri" panose="020F0502020204030204" pitchFamily="34" charset="0"/>
              </a:rPr>
              <a:t>, Nov. 2017, 109)</a:t>
            </a:r>
          </a:p>
        </p:txBody>
      </p:sp>
    </p:spTree>
    <p:extLst>
      <p:ext uri="{BB962C8B-B14F-4D97-AF65-F5344CB8AC3E}">
        <p14:creationId xmlns:p14="http://schemas.microsoft.com/office/powerpoint/2010/main" val="2618872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49CDCFF-5CFA-482A-84BC-682178B3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0" name="TextBox 9"/>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Historical Background</a:t>
            </a:r>
          </a:p>
        </p:txBody>
      </p:sp>
      <p:sp>
        <p:nvSpPr>
          <p:cNvPr id="13" name="Rectangle 12"/>
          <p:cNvSpPr/>
          <p:nvPr/>
        </p:nvSpPr>
        <p:spPr>
          <a:xfrm>
            <a:off x="3042138" y="844311"/>
            <a:ext cx="6254262" cy="5078313"/>
          </a:xfrm>
          <a:prstGeom prst="rect">
            <a:avLst/>
          </a:prstGeom>
        </p:spPr>
        <p:txBody>
          <a:bodyPr wrap="square">
            <a:spAutoFit/>
          </a:bodyPr>
          <a:lstStyle/>
          <a:p>
            <a:pPr algn="ctr"/>
            <a:r>
              <a:rPr lang="en-US" sz="2400" dirty="0">
                <a:solidFill>
                  <a:srgbClr val="FFFF00"/>
                </a:solidFill>
                <a:latin typeface="Calibri" panose="020F0502020204030204" pitchFamily="34" charset="0"/>
              </a:rPr>
              <a:t>Why did Martin Harris seek an additional witness of the existence of the plates?</a:t>
            </a:r>
          </a:p>
          <a:p>
            <a:endParaRPr lang="en-US" sz="2400" dirty="0">
              <a:solidFill>
                <a:srgbClr val="FFFF00"/>
              </a:solidFill>
              <a:latin typeface="Calibri" panose="020F0502020204030204" pitchFamily="34" charset="0"/>
            </a:endParaRPr>
          </a:p>
          <a:p>
            <a:r>
              <a:rPr lang="en-US" dirty="0">
                <a:solidFill>
                  <a:schemeClr val="bg1"/>
                </a:solidFill>
                <a:latin typeface="Calibri" panose="020F0502020204030204" pitchFamily="34" charset="0"/>
              </a:rPr>
              <a:t>His wife, Lucy Harris, was upset about the time and money her husband was dedicating to the publication of the Book of Mormon.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was also angry with Joseph Smith for having denied her earlier requests to see the gold plates.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filed a legal complaint against Joseph and gathered a number of people who were willing to testify that he had lied about the existence of the plates. In addition to the threat of the lawsuit against Joseph, these people warned Martin that if he did not join them in testifying of Joseph Smith’s alleged deception and fraud, Martin would be complicit with Joseph and would join him in prison. </a:t>
            </a:r>
          </a:p>
        </p:txBody>
      </p:sp>
      <p:sp>
        <p:nvSpPr>
          <p:cNvPr id="16" name="TextBox 15"/>
          <p:cNvSpPr txBox="1"/>
          <p:nvPr/>
        </p:nvSpPr>
        <p:spPr>
          <a:xfrm>
            <a:off x="1524000" y="0"/>
            <a:ext cx="9144000" cy="381000"/>
          </a:xfrm>
          <a:prstGeom prst="rect">
            <a:avLst/>
          </a:prstGeom>
          <a:noFill/>
        </p:spPr>
        <p:txBody>
          <a:bodyPr wrap="square" rtlCol="0">
            <a:spAutoFit/>
          </a:bodyPr>
          <a:lstStyle/>
          <a:p>
            <a:r>
              <a:rPr lang="en-US" dirty="0">
                <a:solidFill>
                  <a:schemeClr val="bg1"/>
                </a:solidFill>
                <a:latin typeface="Calibri" panose="020F0502020204030204" pitchFamily="34" charset="0"/>
              </a:rPr>
              <a:t>March 1829</a:t>
            </a:r>
          </a:p>
        </p:txBody>
      </p:sp>
      <p:pic>
        <p:nvPicPr>
          <p:cNvPr id="3" name="Picture 2">
            <a:extLst>
              <a:ext uri="{FF2B5EF4-FFF2-40B4-BE49-F238E27FC236}">
                <a16:creationId xmlns:a16="http://schemas.microsoft.com/office/drawing/2014/main" id="{64232BD9-FF9D-4E0A-BC8A-C974656B2F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 y="2373923"/>
            <a:ext cx="2857500" cy="1600200"/>
          </a:xfrm>
          <a:prstGeom prst="rect">
            <a:avLst/>
          </a:prstGeom>
        </p:spPr>
      </p:pic>
      <p:pic>
        <p:nvPicPr>
          <p:cNvPr id="11" name="Picture 10">
            <a:extLst>
              <a:ext uri="{FF2B5EF4-FFF2-40B4-BE49-F238E27FC236}">
                <a16:creationId xmlns:a16="http://schemas.microsoft.com/office/drawing/2014/main" id="{61C1E73E-24BF-49D2-B882-BC889E99DB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5788" y="2268778"/>
            <a:ext cx="2409118" cy="1810489"/>
          </a:xfrm>
          <a:prstGeom prst="rect">
            <a:avLst/>
          </a:prstGeom>
        </p:spPr>
      </p:pic>
    </p:spTree>
    <p:extLst>
      <p:ext uri="{BB962C8B-B14F-4D97-AF65-F5344CB8AC3E}">
        <p14:creationId xmlns:p14="http://schemas.microsoft.com/office/powerpoint/2010/main" val="36333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xEl>
                                              <p:pRg st="6" end="6"/>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8C666BF-EECB-4A9A-A3D5-BF6E6AFBE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0" name="TextBox 9"/>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Being a Scribe</a:t>
            </a:r>
          </a:p>
        </p:txBody>
      </p:sp>
      <p:sp>
        <p:nvSpPr>
          <p:cNvPr id="13" name="Rectangle 12"/>
          <p:cNvSpPr/>
          <p:nvPr/>
        </p:nvSpPr>
        <p:spPr>
          <a:xfrm>
            <a:off x="2353917" y="758704"/>
            <a:ext cx="7467600" cy="3139321"/>
          </a:xfrm>
          <a:prstGeom prst="rect">
            <a:avLst/>
          </a:prstGeom>
        </p:spPr>
        <p:txBody>
          <a:bodyPr wrap="square">
            <a:spAutoFit/>
          </a:bodyPr>
          <a:lstStyle/>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At this time, Martin had never seen the gold plates himself, although he had acted as a scribe for Joseph.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After traveling to Joseph’s home in Harmony, Pennsylvania, Martin expressed his desire to receive a further witness of the reality of the gold plates.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may have believed that if he could see the plates himself, he would be prepared to testify in court of their existence and clear his and Joseph Smith’s names of fraud. </a:t>
            </a:r>
          </a:p>
          <a:p>
            <a:endParaRPr lang="en-US" dirty="0">
              <a:solidFill>
                <a:schemeClr val="bg1"/>
              </a:solidFill>
              <a:latin typeface="Calibri" panose="020F0502020204030204" pitchFamily="34" charset="0"/>
            </a:endParaRPr>
          </a:p>
        </p:txBody>
      </p:sp>
      <p:pic>
        <p:nvPicPr>
          <p:cNvPr id="6" name="Picture 5">
            <a:extLst>
              <a:ext uri="{FF2B5EF4-FFF2-40B4-BE49-F238E27FC236}">
                <a16:creationId xmlns:a16="http://schemas.microsoft.com/office/drawing/2014/main" id="{16268BFB-AF37-B909-CACE-5C583DA6CEA2}"/>
              </a:ext>
            </a:extLst>
          </p:cNvPr>
          <p:cNvPicPr>
            <a:picLocks noChangeAspect="1"/>
          </p:cNvPicPr>
          <p:nvPr/>
        </p:nvPicPr>
        <p:blipFill>
          <a:blip r:embed="rId3"/>
          <a:stretch>
            <a:fillRect/>
          </a:stretch>
        </p:blipFill>
        <p:spPr>
          <a:xfrm>
            <a:off x="3173567" y="3898025"/>
            <a:ext cx="5353797" cy="2715004"/>
          </a:xfrm>
          <a:prstGeom prst="rect">
            <a:avLst/>
          </a:prstGeom>
        </p:spPr>
      </p:pic>
    </p:spTree>
    <p:extLst>
      <p:ext uri="{BB962C8B-B14F-4D97-AF65-F5344CB8AC3E}">
        <p14:creationId xmlns:p14="http://schemas.microsoft.com/office/powerpoint/2010/main" val="18074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5CFC0AD-5E31-401D-8D81-E10DD80DF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1" name="TextBox 10"/>
          <p:cNvSpPr txBox="1"/>
          <p:nvPr/>
        </p:nvSpPr>
        <p:spPr>
          <a:xfrm>
            <a:off x="0" y="6477000"/>
            <a:ext cx="9144000" cy="381000"/>
          </a:xfrm>
          <a:prstGeom prst="rect">
            <a:avLst/>
          </a:prstGeom>
          <a:noFill/>
        </p:spPr>
        <p:txBody>
          <a:bodyPr wrap="square" rtlCol="0">
            <a:spAutoFit/>
          </a:bodyPr>
          <a:lstStyle/>
          <a:p>
            <a:r>
              <a:rPr lang="en-US" dirty="0">
                <a:solidFill>
                  <a:schemeClr val="bg1"/>
                </a:solidFill>
                <a:latin typeface="Calibri" panose="020F0502020204030204" pitchFamily="34" charset="0"/>
              </a:rPr>
              <a:t>D&amp;C 5:1</a:t>
            </a:r>
          </a:p>
        </p:txBody>
      </p:sp>
      <p:sp>
        <p:nvSpPr>
          <p:cNvPr id="10" name="TextBox 9"/>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The Request</a:t>
            </a:r>
          </a:p>
        </p:txBody>
      </p:sp>
      <p:sp>
        <p:nvSpPr>
          <p:cNvPr id="13" name="Rectangle 12"/>
          <p:cNvSpPr/>
          <p:nvPr/>
        </p:nvSpPr>
        <p:spPr>
          <a:xfrm>
            <a:off x="2209800" y="1066800"/>
            <a:ext cx="4572000" cy="1754326"/>
          </a:xfrm>
          <a:prstGeom prst="rect">
            <a:avLst/>
          </a:prstGeom>
        </p:spPr>
        <p:txBody>
          <a:bodyPr>
            <a:spAutoFit/>
          </a:bodyPr>
          <a:lstStyle/>
          <a:p>
            <a:r>
              <a:rPr lang="en-US" i="1" dirty="0">
                <a:solidFill>
                  <a:schemeClr val="bg1"/>
                </a:solidFill>
                <a:latin typeface="Calibri" panose="020F0502020204030204" pitchFamily="34" charset="0"/>
              </a:rPr>
              <a:t>“Behold, I say unto you, that as my servant Martin Harris has desired a witness at my hand, that you, my servant Joseph Smith, Jun., have got the plates of which you have testified and borne record that you have received of me;”</a:t>
            </a:r>
          </a:p>
        </p:txBody>
      </p:sp>
      <p:sp>
        <p:nvSpPr>
          <p:cNvPr id="16" name="TextBox 15"/>
          <p:cNvSpPr txBox="1"/>
          <p:nvPr/>
        </p:nvSpPr>
        <p:spPr>
          <a:xfrm>
            <a:off x="1524000" y="0"/>
            <a:ext cx="9144000" cy="381000"/>
          </a:xfrm>
          <a:prstGeom prst="rect">
            <a:avLst/>
          </a:prstGeom>
          <a:noFill/>
        </p:spPr>
        <p:txBody>
          <a:bodyPr wrap="square" rtlCol="0">
            <a:spAutoFit/>
          </a:bodyPr>
          <a:lstStyle/>
          <a:p>
            <a:r>
              <a:rPr lang="en-US" dirty="0">
                <a:solidFill>
                  <a:schemeClr val="bg1"/>
                </a:solidFill>
                <a:latin typeface="Calibri" panose="020F0502020204030204" pitchFamily="34" charset="0"/>
              </a:rPr>
              <a:t>March 1829</a:t>
            </a:r>
          </a:p>
        </p:txBody>
      </p:sp>
      <p:sp>
        <p:nvSpPr>
          <p:cNvPr id="17" name="TextBox 16"/>
          <p:cNvSpPr txBox="1"/>
          <p:nvPr/>
        </p:nvSpPr>
        <p:spPr>
          <a:xfrm>
            <a:off x="5638800" y="3048001"/>
            <a:ext cx="4800600" cy="2215991"/>
          </a:xfrm>
          <a:prstGeom prst="rect">
            <a:avLst/>
          </a:prstGeom>
          <a:noFill/>
        </p:spPr>
        <p:txBody>
          <a:bodyPr wrap="square" rtlCol="0">
            <a:spAutoFit/>
          </a:bodyPr>
          <a:lstStyle/>
          <a:p>
            <a:r>
              <a:rPr lang="en-US" dirty="0">
                <a:solidFill>
                  <a:schemeClr val="bg1"/>
                </a:solidFill>
                <a:latin typeface="Calibri" panose="020F0502020204030204" pitchFamily="34" charset="0"/>
              </a:rPr>
              <a:t>“Martin Harris was a religious minded, prosperous farmer. He appears to have been a rather </a:t>
            </a:r>
            <a:r>
              <a:rPr lang="en-US" dirty="0" err="1">
                <a:solidFill>
                  <a:schemeClr val="bg1"/>
                </a:solidFill>
                <a:latin typeface="Calibri" panose="020F0502020204030204" pitchFamily="34" charset="0"/>
              </a:rPr>
              <a:t>wilful</a:t>
            </a:r>
            <a:r>
              <a:rPr lang="en-US" dirty="0">
                <a:solidFill>
                  <a:schemeClr val="bg1"/>
                </a:solidFill>
                <a:latin typeface="Calibri" panose="020F0502020204030204" pitchFamily="34" charset="0"/>
              </a:rPr>
              <a:t> but honest man, who wanted to be sure of everything he undertook. It was he who took the transcript of the characters from the Book of Mormon plates to Professor Anthon for verification” </a:t>
            </a:r>
          </a:p>
          <a:p>
            <a:r>
              <a:rPr lang="en-US" sz="1200" dirty="0">
                <a:solidFill>
                  <a:schemeClr val="bg1"/>
                </a:solidFill>
                <a:latin typeface="Calibri" panose="020F0502020204030204" pitchFamily="34" charset="0"/>
              </a:rPr>
              <a:t>John A. </a:t>
            </a:r>
            <a:r>
              <a:rPr lang="en-US" sz="1200" dirty="0" err="1">
                <a:solidFill>
                  <a:schemeClr val="bg1"/>
                </a:solidFill>
                <a:latin typeface="Calibri" panose="020F0502020204030204" pitchFamily="34" charset="0"/>
              </a:rPr>
              <a:t>Widtsoe</a:t>
            </a:r>
            <a:endParaRPr lang="en-US" sz="1200" dirty="0">
              <a:solidFill>
                <a:schemeClr val="bg1"/>
              </a:solidFill>
              <a:latin typeface="Calibri" panose="020F0502020204030204" pitchFamily="34" charset="0"/>
            </a:endParaRPr>
          </a:p>
        </p:txBody>
      </p:sp>
      <p:sp>
        <p:nvSpPr>
          <p:cNvPr id="18" name="TextBox 17"/>
          <p:cNvSpPr txBox="1"/>
          <p:nvPr/>
        </p:nvSpPr>
        <p:spPr>
          <a:xfrm>
            <a:off x="2438400" y="4724401"/>
            <a:ext cx="3048000" cy="1661993"/>
          </a:xfrm>
          <a:prstGeom prst="rect">
            <a:avLst/>
          </a:prstGeom>
          <a:noFill/>
        </p:spPr>
        <p:txBody>
          <a:bodyPr wrap="square" rtlCol="0">
            <a:spAutoFit/>
          </a:bodyPr>
          <a:lstStyle/>
          <a:p>
            <a:r>
              <a:rPr lang="en-US" dirty="0">
                <a:solidFill>
                  <a:schemeClr val="bg1"/>
                </a:solidFill>
                <a:latin typeface="Calibri" panose="020F0502020204030204" pitchFamily="34" charset="0"/>
              </a:rPr>
              <a:t>“…But he was not yet satisfied. He seems to have asked for further evidence that the Prophet Joseph actually had the plates…”</a:t>
            </a:r>
          </a:p>
          <a:p>
            <a:r>
              <a:rPr lang="en-US" sz="1200" dirty="0">
                <a:solidFill>
                  <a:schemeClr val="bg1"/>
                </a:solidFill>
                <a:latin typeface="Calibri" panose="020F0502020204030204" pitchFamily="34" charset="0"/>
              </a:rPr>
              <a:t>Manual</a:t>
            </a:r>
          </a:p>
        </p:txBody>
      </p:sp>
      <p:pic>
        <p:nvPicPr>
          <p:cNvPr id="3" name="Picture 2">
            <a:extLst>
              <a:ext uri="{FF2B5EF4-FFF2-40B4-BE49-F238E27FC236}">
                <a16:creationId xmlns:a16="http://schemas.microsoft.com/office/drawing/2014/main" id="{8E811318-5053-4B26-A674-20F2E7051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100" y="607875"/>
            <a:ext cx="1685925" cy="2286000"/>
          </a:xfrm>
          <a:prstGeom prst="rect">
            <a:avLst/>
          </a:prstGeom>
        </p:spPr>
      </p:pic>
      <p:pic>
        <p:nvPicPr>
          <p:cNvPr id="15" name="Picture 14">
            <a:extLst>
              <a:ext uri="{FF2B5EF4-FFF2-40B4-BE49-F238E27FC236}">
                <a16:creationId xmlns:a16="http://schemas.microsoft.com/office/drawing/2014/main" id="{E86BD221-3EB7-4D18-A6D5-4F410D5CA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9400" y="4155996"/>
            <a:ext cx="1045344" cy="1555613"/>
          </a:xfrm>
          <a:prstGeom prst="rect">
            <a:avLst/>
          </a:prstGeom>
        </p:spPr>
      </p:pic>
    </p:spTree>
    <p:extLst>
      <p:ext uri="{BB962C8B-B14F-4D97-AF65-F5344CB8AC3E}">
        <p14:creationId xmlns:p14="http://schemas.microsoft.com/office/powerpoint/2010/main" val="108178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2C16179-F745-4FCA-A812-0AA6CC7BA1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1" name="TextBox 10"/>
          <p:cNvSpPr txBox="1"/>
          <p:nvPr/>
        </p:nvSpPr>
        <p:spPr>
          <a:xfrm>
            <a:off x="-76200" y="6506816"/>
            <a:ext cx="9144000" cy="381000"/>
          </a:xfrm>
          <a:prstGeom prst="rect">
            <a:avLst/>
          </a:prstGeom>
          <a:noFill/>
        </p:spPr>
        <p:txBody>
          <a:bodyPr wrap="square" rtlCol="0">
            <a:spAutoFit/>
          </a:bodyPr>
          <a:lstStyle/>
          <a:p>
            <a:r>
              <a:rPr lang="en-US" dirty="0">
                <a:solidFill>
                  <a:schemeClr val="bg1"/>
                </a:solidFill>
                <a:latin typeface="Calibri" panose="020F0502020204030204" pitchFamily="34" charset="0"/>
              </a:rPr>
              <a:t>D&amp;C 5:5-7</a:t>
            </a:r>
          </a:p>
        </p:txBody>
      </p:sp>
      <p:sp>
        <p:nvSpPr>
          <p:cNvPr id="10" name="TextBox 9"/>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The Answer</a:t>
            </a:r>
          </a:p>
        </p:txBody>
      </p:sp>
      <p:sp>
        <p:nvSpPr>
          <p:cNvPr id="13" name="Rectangle 12"/>
          <p:cNvSpPr/>
          <p:nvPr/>
        </p:nvSpPr>
        <p:spPr>
          <a:xfrm>
            <a:off x="3810000" y="900574"/>
            <a:ext cx="4572000" cy="1938992"/>
          </a:xfrm>
          <a:prstGeom prst="rect">
            <a:avLst/>
          </a:prstGeom>
        </p:spPr>
        <p:txBody>
          <a:bodyPr>
            <a:spAutoFit/>
          </a:bodyPr>
          <a:lstStyle/>
          <a:p>
            <a:pPr algn="ctr" fontAlgn="base"/>
            <a:r>
              <a:rPr lang="en-US" sz="2400" dirty="0">
                <a:solidFill>
                  <a:srgbClr val="FFFF00"/>
                </a:solidFill>
                <a:latin typeface="Calibri" panose="020F0502020204030204" pitchFamily="34" charset="0"/>
              </a:rPr>
              <a:t>How did the Lord tell Joseph to answer Martin?</a:t>
            </a:r>
          </a:p>
          <a:p>
            <a:pPr algn="ctr" fontAlgn="base"/>
            <a:endParaRPr lang="en-US" sz="2400" dirty="0">
              <a:solidFill>
                <a:srgbClr val="FFFF00"/>
              </a:solidFill>
              <a:latin typeface="Calibri" panose="020F0502020204030204" pitchFamily="34" charset="0"/>
            </a:endParaRPr>
          </a:p>
          <a:p>
            <a:pPr algn="ctr" fontAlgn="base"/>
            <a:r>
              <a:rPr lang="en-US" sz="2400" dirty="0">
                <a:solidFill>
                  <a:srgbClr val="FFFF00"/>
                </a:solidFill>
                <a:latin typeface="Calibri" panose="020F0502020204030204" pitchFamily="34" charset="0"/>
              </a:rPr>
              <a:t>Why couldn’t Joseph Smith show Martin Harris the plates?</a:t>
            </a:r>
          </a:p>
        </p:txBody>
      </p:sp>
      <p:sp>
        <p:nvSpPr>
          <p:cNvPr id="17" name="TextBox 16"/>
          <p:cNvSpPr txBox="1"/>
          <p:nvPr/>
        </p:nvSpPr>
        <p:spPr>
          <a:xfrm>
            <a:off x="5638800" y="3200401"/>
            <a:ext cx="4800600" cy="3139321"/>
          </a:xfrm>
          <a:prstGeom prst="rect">
            <a:avLst/>
          </a:prstGeom>
          <a:noFill/>
        </p:spPr>
        <p:txBody>
          <a:bodyPr wrap="square" rtlCol="0">
            <a:spAutoFit/>
          </a:bodyPr>
          <a:lstStyle/>
          <a:p>
            <a:r>
              <a:rPr lang="en-US" dirty="0">
                <a:solidFill>
                  <a:schemeClr val="bg1"/>
                </a:solidFill>
                <a:latin typeface="Calibri" panose="020F0502020204030204" pitchFamily="34" charset="0"/>
              </a:rPr>
              <a:t>“Frequently when [people] … hear the story of the coming forth of the Book of Mormon, they ask if the plates are in some museum where they may be seen. Some of them with some scientific training, [suggest] that if the scholars could see and examine the plates and learn to read them, they would then bear witness to the truth of the Book of Mormon and the veracity of Joseph Smith, and the whole world would then be converted” </a:t>
            </a:r>
          </a:p>
          <a:p>
            <a:r>
              <a:rPr lang="en-US" sz="1200" dirty="0">
                <a:solidFill>
                  <a:schemeClr val="bg1"/>
                </a:solidFill>
                <a:latin typeface="Calibri" panose="020F0502020204030204" pitchFamily="34" charset="0"/>
              </a:rPr>
              <a:t>Joseph Fielding Smith</a:t>
            </a:r>
          </a:p>
        </p:txBody>
      </p:sp>
      <p:pic>
        <p:nvPicPr>
          <p:cNvPr id="14" name="Picture 13" descr="Joseph Fielding Smith.jpg"/>
          <p:cNvPicPr>
            <a:picLocks noChangeAspect="1"/>
          </p:cNvPicPr>
          <p:nvPr/>
        </p:nvPicPr>
        <p:blipFill>
          <a:blip r:embed="rId3" cstate="print"/>
          <a:stretch>
            <a:fillRect/>
          </a:stretch>
        </p:blipFill>
        <p:spPr>
          <a:xfrm>
            <a:off x="3352801" y="3810001"/>
            <a:ext cx="1769423" cy="2232561"/>
          </a:xfrm>
          <a:prstGeom prst="rect">
            <a:avLst/>
          </a:prstGeom>
        </p:spPr>
      </p:pic>
    </p:spTree>
    <p:extLst>
      <p:ext uri="{BB962C8B-B14F-4D97-AF65-F5344CB8AC3E}">
        <p14:creationId xmlns:p14="http://schemas.microsoft.com/office/powerpoint/2010/main" val="412398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8FB343F3-0762-47B9-95C6-C56EE8FF05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1" name="TextBox 10"/>
          <p:cNvSpPr txBox="1"/>
          <p:nvPr/>
        </p:nvSpPr>
        <p:spPr>
          <a:xfrm>
            <a:off x="-79513" y="6433663"/>
            <a:ext cx="9144000" cy="381000"/>
          </a:xfrm>
          <a:prstGeom prst="rect">
            <a:avLst/>
          </a:prstGeom>
          <a:noFill/>
        </p:spPr>
        <p:txBody>
          <a:bodyPr wrap="square" rtlCol="0">
            <a:spAutoFit/>
          </a:bodyPr>
          <a:lstStyle/>
          <a:p>
            <a:r>
              <a:rPr lang="en-US" dirty="0">
                <a:solidFill>
                  <a:schemeClr val="bg1"/>
                </a:solidFill>
                <a:latin typeface="Calibri" panose="020F0502020204030204" pitchFamily="34" charset="0"/>
              </a:rPr>
              <a:t>D&amp;C 5:7-10</a:t>
            </a:r>
          </a:p>
        </p:txBody>
      </p:sp>
      <p:sp>
        <p:nvSpPr>
          <p:cNvPr id="10" name="TextBox 9"/>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The Reasoning</a:t>
            </a:r>
          </a:p>
        </p:txBody>
      </p:sp>
      <p:sp>
        <p:nvSpPr>
          <p:cNvPr id="13" name="Rectangle 12"/>
          <p:cNvSpPr/>
          <p:nvPr/>
        </p:nvSpPr>
        <p:spPr>
          <a:xfrm>
            <a:off x="1981200" y="914401"/>
            <a:ext cx="8458200" cy="2339102"/>
          </a:xfrm>
          <a:prstGeom prst="rect">
            <a:avLst/>
          </a:prstGeom>
        </p:spPr>
        <p:txBody>
          <a:bodyPr wrap="square">
            <a:spAutoFit/>
          </a:bodyPr>
          <a:lstStyle/>
          <a:p>
            <a:pPr algn="ctr" fontAlgn="base"/>
            <a:r>
              <a:rPr lang="en-US" sz="2800" dirty="0">
                <a:solidFill>
                  <a:srgbClr val="FFFF00"/>
                </a:solidFill>
                <a:latin typeface="Calibri" panose="020F0502020204030204" pitchFamily="34" charset="0"/>
              </a:rPr>
              <a:t>What reasons did the Lord give for why Joseph Smith should not display the plates before the world? </a:t>
            </a:r>
          </a:p>
          <a:p>
            <a:pPr fontAlgn="base"/>
            <a:endParaRPr lang="en-US" dirty="0">
              <a:solidFill>
                <a:srgbClr val="FFFF00"/>
              </a:solidFill>
              <a:latin typeface="Calibri" panose="020F0502020204030204" pitchFamily="34" charset="0"/>
            </a:endParaRPr>
          </a:p>
          <a:p>
            <a:pPr fontAlgn="base"/>
            <a:r>
              <a:rPr lang="en-US" dirty="0">
                <a:solidFill>
                  <a:schemeClr val="bg1"/>
                </a:solidFill>
                <a:latin typeface="Calibri" panose="020F0502020204030204" pitchFamily="34" charset="0"/>
              </a:rPr>
              <a:t>If people did not believe the Lord’s words revealed through Joseph Smith, they still would not believe if they saw the plates;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 Lord reserved the plates from the world for a wise purpose</a:t>
            </a:r>
          </a:p>
        </p:txBody>
      </p:sp>
      <p:grpSp>
        <p:nvGrpSpPr>
          <p:cNvPr id="12" name="Group 11"/>
          <p:cNvGrpSpPr/>
          <p:nvPr/>
        </p:nvGrpSpPr>
        <p:grpSpPr>
          <a:xfrm>
            <a:off x="8765931" y="2746595"/>
            <a:ext cx="2060864" cy="3886200"/>
            <a:chOff x="838200" y="76200"/>
            <a:chExt cx="2667000" cy="5029200"/>
          </a:xfrm>
        </p:grpSpPr>
        <p:grpSp>
          <p:nvGrpSpPr>
            <p:cNvPr id="15" name="Group 17"/>
            <p:cNvGrpSpPr/>
            <p:nvPr/>
          </p:nvGrpSpPr>
          <p:grpSpPr>
            <a:xfrm>
              <a:off x="838200" y="76200"/>
              <a:ext cx="2667000" cy="5029200"/>
              <a:chOff x="838200" y="76200"/>
              <a:chExt cx="2667000" cy="5029200"/>
            </a:xfrm>
          </p:grpSpPr>
          <p:grpSp>
            <p:nvGrpSpPr>
              <p:cNvPr id="18" name="Group 17"/>
              <p:cNvGrpSpPr/>
              <p:nvPr/>
            </p:nvGrpSpPr>
            <p:grpSpPr>
              <a:xfrm flipH="1">
                <a:off x="2209800" y="1447800"/>
                <a:ext cx="1295400" cy="3429000"/>
                <a:chOff x="685800" y="1447800"/>
                <a:chExt cx="1295400" cy="3124200"/>
              </a:xfrm>
            </p:grpSpPr>
            <p:sp>
              <p:nvSpPr>
                <p:cNvPr id="34" name="Bent Arrow 33"/>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35" name="Bent Arrow 3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grpSp>
            <p:nvGrpSpPr>
              <p:cNvPr id="19" name="Group 16"/>
              <p:cNvGrpSpPr/>
              <p:nvPr/>
            </p:nvGrpSpPr>
            <p:grpSpPr>
              <a:xfrm>
                <a:off x="838200" y="1447800"/>
                <a:ext cx="1295400" cy="3429000"/>
                <a:chOff x="685800" y="1447800"/>
                <a:chExt cx="1295400" cy="3429000"/>
              </a:xfrm>
            </p:grpSpPr>
            <p:sp>
              <p:nvSpPr>
                <p:cNvPr id="32" name="Bent Arrow 31"/>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33"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sp>
            <p:nvSpPr>
              <p:cNvPr id="20"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Rounded Rectangle 22"/>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Donut 24"/>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6"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7"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8"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9"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0"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1"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6" name="Rectangle 15"/>
            <p:cNvSpPr/>
            <p:nvPr/>
          </p:nvSpPr>
          <p:spPr>
            <a:xfrm>
              <a:off x="1279711" y="2307773"/>
              <a:ext cx="1905000" cy="1712686"/>
            </a:xfrm>
            <a:prstGeom prst="rect">
              <a:avLst/>
            </a:prstGeom>
          </p:spPr>
          <p:txBody>
            <a:bodyPr wrap="square">
              <a:spAutoFit/>
            </a:bodyPr>
            <a:lstStyle/>
            <a:p>
              <a:pPr algn="ctr"/>
              <a:r>
                <a:rPr lang="en-US" sz="1600" b="1" dirty="0">
                  <a:latin typeface="Calibri" panose="020F0502020204030204" pitchFamily="34" charset="0"/>
                </a:rPr>
                <a:t>The Lord called Joseph Smith to deliver His word to the world.</a:t>
              </a:r>
              <a:r>
                <a:rPr lang="en-US" sz="1600" dirty="0">
                  <a:latin typeface="Calibri" panose="020F0502020204030204" pitchFamily="34" charset="0"/>
                </a:rPr>
                <a:t> </a:t>
              </a:r>
            </a:p>
          </p:txBody>
        </p:sp>
      </p:grpSp>
      <p:sp>
        <p:nvSpPr>
          <p:cNvPr id="36" name="Rectangle 35"/>
          <p:cNvSpPr/>
          <p:nvPr/>
        </p:nvSpPr>
        <p:spPr>
          <a:xfrm>
            <a:off x="3657599" y="3657601"/>
            <a:ext cx="3974587" cy="1569660"/>
          </a:xfrm>
          <a:prstGeom prst="rect">
            <a:avLst/>
          </a:prstGeom>
        </p:spPr>
        <p:txBody>
          <a:bodyPr wrap="square">
            <a:spAutoFit/>
          </a:bodyPr>
          <a:lstStyle/>
          <a:p>
            <a:pPr fontAlgn="base"/>
            <a:r>
              <a:rPr lang="en-US" sz="3200" dirty="0">
                <a:solidFill>
                  <a:srgbClr val="FFFF00"/>
                </a:solidFill>
                <a:latin typeface="Calibri" panose="020F0502020204030204" pitchFamily="34" charset="0"/>
              </a:rPr>
              <a:t>What can we learn about Joseph Smith’s unique calling? </a:t>
            </a:r>
          </a:p>
        </p:txBody>
      </p:sp>
    </p:spTree>
    <p:extLst>
      <p:ext uri="{BB962C8B-B14F-4D97-AF65-F5344CB8AC3E}">
        <p14:creationId xmlns:p14="http://schemas.microsoft.com/office/powerpoint/2010/main" val="210205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CF688B5-CF40-4E49-8394-EAC8C97E6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1" name="TextBox 10"/>
          <p:cNvSpPr txBox="1"/>
          <p:nvPr/>
        </p:nvSpPr>
        <p:spPr>
          <a:xfrm>
            <a:off x="0" y="6464015"/>
            <a:ext cx="9144000" cy="381000"/>
          </a:xfrm>
          <a:prstGeom prst="rect">
            <a:avLst/>
          </a:prstGeom>
          <a:noFill/>
        </p:spPr>
        <p:txBody>
          <a:bodyPr wrap="square" rtlCol="0">
            <a:spAutoFit/>
          </a:bodyPr>
          <a:lstStyle/>
          <a:p>
            <a:r>
              <a:rPr lang="en-US" dirty="0">
                <a:solidFill>
                  <a:schemeClr val="bg1"/>
                </a:solidFill>
                <a:latin typeface="Calibri" panose="020F0502020204030204" pitchFamily="34" charset="0"/>
              </a:rPr>
              <a:t>D&amp;C 5:10</a:t>
            </a:r>
          </a:p>
        </p:txBody>
      </p:sp>
      <p:sp>
        <p:nvSpPr>
          <p:cNvPr id="10" name="TextBox 9"/>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True Conversion</a:t>
            </a:r>
          </a:p>
        </p:txBody>
      </p:sp>
      <p:sp>
        <p:nvSpPr>
          <p:cNvPr id="13" name="Rectangle 12"/>
          <p:cNvSpPr/>
          <p:nvPr/>
        </p:nvSpPr>
        <p:spPr>
          <a:xfrm>
            <a:off x="1981200" y="914400"/>
            <a:ext cx="4419600" cy="1754326"/>
          </a:xfrm>
          <a:prstGeom prst="rect">
            <a:avLst/>
          </a:prstGeom>
        </p:spPr>
        <p:txBody>
          <a:bodyPr wrap="square">
            <a:spAutoFit/>
          </a:bodyPr>
          <a:lstStyle/>
          <a:p>
            <a:pPr fontAlgn="base"/>
            <a:r>
              <a:rPr lang="en-US" dirty="0">
                <a:solidFill>
                  <a:schemeClr val="bg1"/>
                </a:solidFill>
                <a:latin typeface="Calibri" panose="020F0502020204030204" pitchFamily="34" charset="0"/>
              </a:rPr>
              <a:t>“We have learned that people are not converted by miracles or by examining records. If the Lord had placed the plates where the scholars could examine them, they would have scoffed at them just as much as they do today.”</a:t>
            </a:r>
          </a:p>
        </p:txBody>
      </p:sp>
      <p:sp>
        <p:nvSpPr>
          <p:cNvPr id="37" name="Rectangle 36"/>
          <p:cNvSpPr/>
          <p:nvPr/>
        </p:nvSpPr>
        <p:spPr>
          <a:xfrm>
            <a:off x="5035062" y="3792427"/>
            <a:ext cx="4572000" cy="2215991"/>
          </a:xfrm>
          <a:prstGeom prst="rect">
            <a:avLst/>
          </a:prstGeom>
        </p:spPr>
        <p:txBody>
          <a:bodyPr>
            <a:spAutoFit/>
          </a:bodyPr>
          <a:lstStyle/>
          <a:p>
            <a:r>
              <a:rPr lang="en-US" dirty="0">
                <a:solidFill>
                  <a:schemeClr val="bg1"/>
                </a:solidFill>
                <a:latin typeface="Calibri" panose="020F0502020204030204" pitchFamily="34" charset="0"/>
              </a:rPr>
              <a:t>“People are converted by their hearts being penetrated by the Spirit of the Lord when they humbly hearken to the testimonies of the Lord’s servants. The Jews witnessed the miracles of our Lord, but this did not prevent them from crying out against him and having him crucified.” </a:t>
            </a:r>
          </a:p>
          <a:p>
            <a:r>
              <a:rPr lang="en-US" sz="1200" dirty="0">
                <a:solidFill>
                  <a:schemeClr val="bg1"/>
                </a:solidFill>
                <a:latin typeface="Calibri" panose="020F0502020204030204" pitchFamily="34" charset="0"/>
              </a:rPr>
              <a:t>Manual</a:t>
            </a:r>
          </a:p>
        </p:txBody>
      </p:sp>
      <p:pic>
        <p:nvPicPr>
          <p:cNvPr id="3" name="Picture 2">
            <a:extLst>
              <a:ext uri="{FF2B5EF4-FFF2-40B4-BE49-F238E27FC236}">
                <a16:creationId xmlns:a16="http://schemas.microsoft.com/office/drawing/2014/main" id="{273345F8-9D14-46D8-A73D-0338BCDCD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425" y="914400"/>
            <a:ext cx="3542567" cy="2504029"/>
          </a:xfrm>
          <a:prstGeom prst="rect">
            <a:avLst/>
          </a:prstGeom>
        </p:spPr>
      </p:pic>
      <p:pic>
        <p:nvPicPr>
          <p:cNvPr id="12" name="Picture 11">
            <a:extLst>
              <a:ext uri="{FF2B5EF4-FFF2-40B4-BE49-F238E27FC236}">
                <a16:creationId xmlns:a16="http://schemas.microsoft.com/office/drawing/2014/main" id="{C7FAD2DC-05B2-4855-A9DE-DA1A3E8800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4968" y="3309070"/>
            <a:ext cx="2514600" cy="2514600"/>
          </a:xfrm>
          <a:prstGeom prst="rect">
            <a:avLst/>
          </a:prstGeom>
        </p:spPr>
      </p:pic>
    </p:spTree>
    <p:extLst>
      <p:ext uri="{BB962C8B-B14F-4D97-AF65-F5344CB8AC3E}">
        <p14:creationId xmlns:p14="http://schemas.microsoft.com/office/powerpoint/2010/main" val="77789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36E3A25F-1431-4850-820D-9100D0347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5"/>
            <a:ext cx="12334461" cy="6957391"/>
          </a:xfrm>
          <a:prstGeom prst="rect">
            <a:avLst/>
          </a:prstGeom>
        </p:spPr>
      </p:pic>
      <p:sp>
        <p:nvSpPr>
          <p:cNvPr id="11" name="TextBox 10"/>
          <p:cNvSpPr txBox="1"/>
          <p:nvPr/>
        </p:nvSpPr>
        <p:spPr>
          <a:xfrm>
            <a:off x="-79513" y="6496239"/>
            <a:ext cx="9144000" cy="381000"/>
          </a:xfrm>
          <a:prstGeom prst="rect">
            <a:avLst/>
          </a:prstGeom>
          <a:noFill/>
        </p:spPr>
        <p:txBody>
          <a:bodyPr wrap="square" rtlCol="0">
            <a:spAutoFit/>
          </a:bodyPr>
          <a:lstStyle/>
          <a:p>
            <a:r>
              <a:rPr lang="en-US" dirty="0">
                <a:solidFill>
                  <a:schemeClr val="bg1"/>
                </a:solidFill>
                <a:latin typeface="Calibri" panose="020F0502020204030204" pitchFamily="34" charset="0"/>
              </a:rPr>
              <a:t>D&amp;C 5:11-13</a:t>
            </a:r>
          </a:p>
        </p:txBody>
      </p:sp>
      <p:sp>
        <p:nvSpPr>
          <p:cNvPr id="10" name="TextBox 9"/>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rPr>
              <a:t>3 Witnesses</a:t>
            </a:r>
          </a:p>
        </p:txBody>
      </p:sp>
      <p:sp>
        <p:nvSpPr>
          <p:cNvPr id="13" name="Rectangle 12"/>
          <p:cNvSpPr/>
          <p:nvPr/>
        </p:nvSpPr>
        <p:spPr>
          <a:xfrm>
            <a:off x="3352800" y="1524000"/>
            <a:ext cx="4419600" cy="923330"/>
          </a:xfrm>
          <a:prstGeom prst="rect">
            <a:avLst/>
          </a:prstGeom>
        </p:spPr>
        <p:txBody>
          <a:bodyPr wrap="square">
            <a:spAutoFit/>
          </a:bodyPr>
          <a:lstStyle/>
          <a:p>
            <a:pPr fontAlgn="base"/>
            <a:r>
              <a:rPr lang="en-US" dirty="0">
                <a:solidFill>
                  <a:schemeClr val="bg1"/>
                </a:solidFill>
                <a:latin typeface="Calibri" panose="020F0502020204030204" pitchFamily="34" charset="0"/>
              </a:rPr>
              <a:t>“…in the mouth of two or three witnesses shall every word be established” (2 Corinthians 13:1). </a:t>
            </a:r>
          </a:p>
        </p:txBody>
      </p:sp>
      <p:sp>
        <p:nvSpPr>
          <p:cNvPr id="14" name="Rectangle 13"/>
          <p:cNvSpPr/>
          <p:nvPr/>
        </p:nvSpPr>
        <p:spPr>
          <a:xfrm>
            <a:off x="7178317" y="3140332"/>
            <a:ext cx="4419600" cy="2862322"/>
          </a:xfrm>
          <a:prstGeom prst="rect">
            <a:avLst/>
          </a:prstGeom>
        </p:spPr>
        <p:txBody>
          <a:bodyPr wrap="square">
            <a:spAutoFit/>
          </a:bodyPr>
          <a:lstStyle/>
          <a:p>
            <a:pPr fontAlgn="base"/>
            <a:r>
              <a:rPr lang="en-US" dirty="0">
                <a:solidFill>
                  <a:schemeClr val="bg1"/>
                </a:solidFill>
                <a:latin typeface="Calibri" panose="020F0502020204030204" pitchFamily="34" charset="0"/>
              </a:rPr>
              <a:t>“In giving the world the testimony of three witnesses in addition to Joseph Smith, the Lord fulfilled the law. We are called upon in this life to walk by faith, not by sight, not by the proclamation of heavenly messengers with the voice of thunder, but by the proclamation of accredited witnesses whom the Lord sends and by whom every word shall be established.” </a:t>
            </a:r>
          </a:p>
          <a:p>
            <a:pPr fontAlgn="base"/>
            <a:r>
              <a:rPr lang="en-US" dirty="0">
                <a:solidFill>
                  <a:schemeClr val="bg1"/>
                </a:solidFill>
                <a:latin typeface="Calibri" panose="020F0502020204030204" pitchFamily="34" charset="0"/>
              </a:rPr>
              <a:t>Joseph Fielding Smith</a:t>
            </a:r>
          </a:p>
        </p:txBody>
      </p:sp>
      <p:grpSp>
        <p:nvGrpSpPr>
          <p:cNvPr id="74" name="Group 73">
            <a:extLst>
              <a:ext uri="{FF2B5EF4-FFF2-40B4-BE49-F238E27FC236}">
                <a16:creationId xmlns:a16="http://schemas.microsoft.com/office/drawing/2014/main" id="{B6663D51-777D-49E8-8335-1DE73EA39F64}"/>
              </a:ext>
            </a:extLst>
          </p:cNvPr>
          <p:cNvGrpSpPr/>
          <p:nvPr/>
        </p:nvGrpSpPr>
        <p:grpSpPr>
          <a:xfrm>
            <a:off x="1141344" y="505677"/>
            <a:ext cx="1638300" cy="3477866"/>
            <a:chOff x="3691365" y="4596897"/>
            <a:chExt cx="973433" cy="2066453"/>
          </a:xfrm>
        </p:grpSpPr>
        <p:grpSp>
          <p:nvGrpSpPr>
            <p:cNvPr id="75" name="Group 94">
              <a:extLst>
                <a:ext uri="{FF2B5EF4-FFF2-40B4-BE49-F238E27FC236}">
                  <a16:creationId xmlns:a16="http://schemas.microsoft.com/office/drawing/2014/main" id="{8E16300C-059A-4D58-B7D0-AFE83E615C1D}"/>
                </a:ext>
              </a:extLst>
            </p:cNvPr>
            <p:cNvGrpSpPr/>
            <p:nvPr/>
          </p:nvGrpSpPr>
          <p:grpSpPr>
            <a:xfrm>
              <a:off x="3691365" y="4596897"/>
              <a:ext cx="948536" cy="2066453"/>
              <a:chOff x="4405860" y="139189"/>
              <a:chExt cx="2861871" cy="6475262"/>
            </a:xfrm>
          </p:grpSpPr>
          <p:grpSp>
            <p:nvGrpSpPr>
              <p:cNvPr id="87" name="Group 86">
                <a:extLst>
                  <a:ext uri="{FF2B5EF4-FFF2-40B4-BE49-F238E27FC236}">
                    <a16:creationId xmlns:a16="http://schemas.microsoft.com/office/drawing/2014/main" id="{19A93398-4BFA-4F8B-956D-2F0393F11F79}"/>
                  </a:ext>
                </a:extLst>
              </p:cNvPr>
              <p:cNvGrpSpPr/>
              <p:nvPr/>
            </p:nvGrpSpPr>
            <p:grpSpPr>
              <a:xfrm rot="2107423">
                <a:off x="4802579" y="139189"/>
                <a:ext cx="743864" cy="1806453"/>
                <a:chOff x="7696200" y="914400"/>
                <a:chExt cx="685800" cy="2438400"/>
              </a:xfrm>
            </p:grpSpPr>
            <p:sp>
              <p:nvSpPr>
                <p:cNvPr id="127" name="Moon 126">
                  <a:extLst>
                    <a:ext uri="{FF2B5EF4-FFF2-40B4-BE49-F238E27FC236}">
                      <a16:creationId xmlns:a16="http://schemas.microsoft.com/office/drawing/2014/main" id="{ADAC7F91-EAC5-4F91-B937-B0FDDCB6D113}"/>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8" name="Moon 127">
                  <a:extLst>
                    <a:ext uri="{FF2B5EF4-FFF2-40B4-BE49-F238E27FC236}">
                      <a16:creationId xmlns:a16="http://schemas.microsoft.com/office/drawing/2014/main" id="{3E570A09-5881-4201-AF2F-D32411B3BE61}"/>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9" name="Moon 128">
                  <a:extLst>
                    <a:ext uri="{FF2B5EF4-FFF2-40B4-BE49-F238E27FC236}">
                      <a16:creationId xmlns:a16="http://schemas.microsoft.com/office/drawing/2014/main" id="{FB975F93-61AA-45C3-86E2-4A4B9739ADA8}"/>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0" name="Oval 129">
                  <a:extLst>
                    <a:ext uri="{FF2B5EF4-FFF2-40B4-BE49-F238E27FC236}">
                      <a16:creationId xmlns:a16="http://schemas.microsoft.com/office/drawing/2014/main" id="{812D5F28-C10D-4BDD-A151-3C0904D9FB84}"/>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88" name="Group 87">
                <a:extLst>
                  <a:ext uri="{FF2B5EF4-FFF2-40B4-BE49-F238E27FC236}">
                    <a16:creationId xmlns:a16="http://schemas.microsoft.com/office/drawing/2014/main" id="{A959F74F-9B58-4460-93CA-33C1E487614E}"/>
                  </a:ext>
                </a:extLst>
              </p:cNvPr>
              <p:cNvGrpSpPr/>
              <p:nvPr/>
            </p:nvGrpSpPr>
            <p:grpSpPr>
              <a:xfrm rot="19262140" flipH="1">
                <a:off x="6126313" y="231425"/>
                <a:ext cx="743864" cy="1645187"/>
                <a:chOff x="7696200" y="914400"/>
                <a:chExt cx="685800" cy="2438400"/>
              </a:xfrm>
            </p:grpSpPr>
            <p:sp>
              <p:nvSpPr>
                <p:cNvPr id="123" name="Moon 122">
                  <a:extLst>
                    <a:ext uri="{FF2B5EF4-FFF2-40B4-BE49-F238E27FC236}">
                      <a16:creationId xmlns:a16="http://schemas.microsoft.com/office/drawing/2014/main" id="{C0058CCE-5D28-4B0F-911B-574B5A6E76B3}"/>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4" name="Moon 123">
                  <a:extLst>
                    <a:ext uri="{FF2B5EF4-FFF2-40B4-BE49-F238E27FC236}">
                      <a16:creationId xmlns:a16="http://schemas.microsoft.com/office/drawing/2014/main" id="{12214B96-E53F-4C89-814C-9EF72F88992F}"/>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5" name="Moon 124">
                  <a:extLst>
                    <a:ext uri="{FF2B5EF4-FFF2-40B4-BE49-F238E27FC236}">
                      <a16:creationId xmlns:a16="http://schemas.microsoft.com/office/drawing/2014/main" id="{14A13788-8701-40F9-AFC1-9402DEF4332F}"/>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6" name="Oval 125">
                  <a:extLst>
                    <a:ext uri="{FF2B5EF4-FFF2-40B4-BE49-F238E27FC236}">
                      <a16:creationId xmlns:a16="http://schemas.microsoft.com/office/drawing/2014/main" id="{1A4C31D6-AC81-4DE9-BEAB-8106E0919E6B}"/>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89" name="Group 47">
                <a:extLst>
                  <a:ext uri="{FF2B5EF4-FFF2-40B4-BE49-F238E27FC236}">
                    <a16:creationId xmlns:a16="http://schemas.microsoft.com/office/drawing/2014/main" id="{2B7B7F74-81EE-4D0B-8364-C53A59A3348A}"/>
                  </a:ext>
                </a:extLst>
              </p:cNvPr>
              <p:cNvGrpSpPr/>
              <p:nvPr/>
            </p:nvGrpSpPr>
            <p:grpSpPr>
              <a:xfrm rot="562843">
                <a:off x="5697438" y="5840305"/>
                <a:ext cx="666047" cy="774146"/>
                <a:chOff x="6106804" y="4039302"/>
                <a:chExt cx="666047" cy="774146"/>
              </a:xfrm>
            </p:grpSpPr>
            <p:sp>
              <p:nvSpPr>
                <p:cNvPr id="120" name="Oval 119">
                  <a:extLst>
                    <a:ext uri="{FF2B5EF4-FFF2-40B4-BE49-F238E27FC236}">
                      <a16:creationId xmlns:a16="http://schemas.microsoft.com/office/drawing/2014/main" id="{01C4E9C5-0CDA-44ED-BF55-F4E784328938}"/>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1" name="Oval 120">
                  <a:extLst>
                    <a:ext uri="{FF2B5EF4-FFF2-40B4-BE49-F238E27FC236}">
                      <a16:creationId xmlns:a16="http://schemas.microsoft.com/office/drawing/2014/main" id="{44F36777-AEAE-4A49-B8B3-716CEB7071C4}"/>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2" name="Oval 121">
                  <a:extLst>
                    <a:ext uri="{FF2B5EF4-FFF2-40B4-BE49-F238E27FC236}">
                      <a16:creationId xmlns:a16="http://schemas.microsoft.com/office/drawing/2014/main" id="{BE1706FB-50CE-488C-8E31-246A590BB675}"/>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90" name="Group 47">
                <a:extLst>
                  <a:ext uri="{FF2B5EF4-FFF2-40B4-BE49-F238E27FC236}">
                    <a16:creationId xmlns:a16="http://schemas.microsoft.com/office/drawing/2014/main" id="{089B03E5-B09D-420F-A76C-3BB52862F765}"/>
                  </a:ext>
                </a:extLst>
              </p:cNvPr>
              <p:cNvGrpSpPr/>
              <p:nvPr/>
            </p:nvGrpSpPr>
            <p:grpSpPr>
              <a:xfrm rot="2613352">
                <a:off x="5128037" y="5761712"/>
                <a:ext cx="666047" cy="774146"/>
                <a:chOff x="6106804" y="4039302"/>
                <a:chExt cx="666047" cy="774146"/>
              </a:xfrm>
            </p:grpSpPr>
            <p:sp>
              <p:nvSpPr>
                <p:cNvPr id="117" name="Oval 116">
                  <a:extLst>
                    <a:ext uri="{FF2B5EF4-FFF2-40B4-BE49-F238E27FC236}">
                      <a16:creationId xmlns:a16="http://schemas.microsoft.com/office/drawing/2014/main" id="{152DD9CD-700B-4CBC-B145-377330C4E8F1}"/>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8" name="Oval 117">
                  <a:extLst>
                    <a:ext uri="{FF2B5EF4-FFF2-40B4-BE49-F238E27FC236}">
                      <a16:creationId xmlns:a16="http://schemas.microsoft.com/office/drawing/2014/main" id="{505BC32E-4EC1-4111-8BB1-C0C833182C29}"/>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9" name="Oval 118">
                  <a:extLst>
                    <a:ext uri="{FF2B5EF4-FFF2-40B4-BE49-F238E27FC236}">
                      <a16:creationId xmlns:a16="http://schemas.microsoft.com/office/drawing/2014/main" id="{33EA066E-D310-4363-86C0-94EFD7326D63}"/>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91" name="Oval 90">
                <a:extLst>
                  <a:ext uri="{FF2B5EF4-FFF2-40B4-BE49-F238E27FC236}">
                    <a16:creationId xmlns:a16="http://schemas.microsoft.com/office/drawing/2014/main" id="{3BC88066-62DB-43E7-A0D2-2E18C9581E43}"/>
                  </a:ext>
                </a:extLst>
              </p:cNvPr>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2" name="Oval 91">
                <a:extLst>
                  <a:ext uri="{FF2B5EF4-FFF2-40B4-BE49-F238E27FC236}">
                    <a16:creationId xmlns:a16="http://schemas.microsoft.com/office/drawing/2014/main" id="{8764D505-5FE0-4733-A132-A960E2F243C3}"/>
                  </a:ext>
                </a:extLst>
              </p:cNvPr>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3" name="Trapezoid 92">
                <a:extLst>
                  <a:ext uri="{FF2B5EF4-FFF2-40B4-BE49-F238E27FC236}">
                    <a16:creationId xmlns:a16="http://schemas.microsoft.com/office/drawing/2014/main" id="{2A694AEB-513E-423B-9CDE-75E39CD39AB4}"/>
                  </a:ext>
                </a:extLst>
              </p:cNvPr>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4" name="Trapezoid 93">
                <a:extLst>
                  <a:ext uri="{FF2B5EF4-FFF2-40B4-BE49-F238E27FC236}">
                    <a16:creationId xmlns:a16="http://schemas.microsoft.com/office/drawing/2014/main" id="{4173B01E-0129-4538-B84B-A2B857ADE82C}"/>
                  </a:ext>
                </a:extLst>
              </p:cNvPr>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5" name="Trapezoid 94">
                <a:extLst>
                  <a:ext uri="{FF2B5EF4-FFF2-40B4-BE49-F238E27FC236}">
                    <a16:creationId xmlns:a16="http://schemas.microsoft.com/office/drawing/2014/main" id="{5766E3EC-6EB9-47E6-AC43-C20976669BDA}"/>
                  </a:ext>
                </a:extLst>
              </p:cNvPr>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6" name="Trapezoid 95">
                <a:extLst>
                  <a:ext uri="{FF2B5EF4-FFF2-40B4-BE49-F238E27FC236}">
                    <a16:creationId xmlns:a16="http://schemas.microsoft.com/office/drawing/2014/main" id="{F4835CC3-C30B-45CC-AD84-29CBA37435A1}"/>
                  </a:ext>
                </a:extLst>
              </p:cNvPr>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7" name="Trapezoid 96">
                <a:extLst>
                  <a:ext uri="{FF2B5EF4-FFF2-40B4-BE49-F238E27FC236}">
                    <a16:creationId xmlns:a16="http://schemas.microsoft.com/office/drawing/2014/main" id="{C37B78C4-6484-43CA-AB50-943E6E8D7936}"/>
                  </a:ext>
                </a:extLst>
              </p:cNvPr>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8" name="Trapezoid 97">
                <a:extLst>
                  <a:ext uri="{FF2B5EF4-FFF2-40B4-BE49-F238E27FC236}">
                    <a16:creationId xmlns:a16="http://schemas.microsoft.com/office/drawing/2014/main" id="{6610DA5A-83F9-4B1D-816F-9A7C5505CF91}"/>
                  </a:ext>
                </a:extLst>
              </p:cNvPr>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9" name="Oval 98">
                <a:extLst>
                  <a:ext uri="{FF2B5EF4-FFF2-40B4-BE49-F238E27FC236}">
                    <a16:creationId xmlns:a16="http://schemas.microsoft.com/office/drawing/2014/main" id="{74480D43-1D61-4525-B296-C0D269CFE209}"/>
                  </a:ext>
                </a:extLst>
              </p:cNvPr>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0" name="Oval 99">
                <a:extLst>
                  <a:ext uri="{FF2B5EF4-FFF2-40B4-BE49-F238E27FC236}">
                    <a16:creationId xmlns:a16="http://schemas.microsoft.com/office/drawing/2014/main" id="{C8807BB1-7278-4547-8ADC-2720F3B01A67}"/>
                  </a:ext>
                </a:extLst>
              </p:cNvPr>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01" name="Group 57">
                <a:extLst>
                  <a:ext uri="{FF2B5EF4-FFF2-40B4-BE49-F238E27FC236}">
                    <a16:creationId xmlns:a16="http://schemas.microsoft.com/office/drawing/2014/main" id="{118A3056-BC2F-43BC-BE69-FFEB607AD5EE}"/>
                  </a:ext>
                </a:extLst>
              </p:cNvPr>
              <p:cNvGrpSpPr/>
              <p:nvPr/>
            </p:nvGrpSpPr>
            <p:grpSpPr>
              <a:xfrm>
                <a:off x="4953000" y="5334000"/>
                <a:ext cx="1828800" cy="609600"/>
                <a:chOff x="1371600" y="3962400"/>
                <a:chExt cx="6705600" cy="2057400"/>
              </a:xfrm>
            </p:grpSpPr>
            <p:grpSp>
              <p:nvGrpSpPr>
                <p:cNvPr id="105" name="Group 195">
                  <a:extLst>
                    <a:ext uri="{FF2B5EF4-FFF2-40B4-BE49-F238E27FC236}">
                      <a16:creationId xmlns:a16="http://schemas.microsoft.com/office/drawing/2014/main" id="{2B62CBA1-5819-442B-A346-2B69BC349206}"/>
                    </a:ext>
                  </a:extLst>
                </p:cNvPr>
                <p:cNvGrpSpPr/>
                <p:nvPr/>
              </p:nvGrpSpPr>
              <p:grpSpPr>
                <a:xfrm>
                  <a:off x="1371600" y="3962400"/>
                  <a:ext cx="1676400" cy="2057400"/>
                  <a:chOff x="1371600" y="3962400"/>
                  <a:chExt cx="1676400" cy="2057400"/>
                </a:xfrm>
              </p:grpSpPr>
              <p:sp>
                <p:nvSpPr>
                  <p:cNvPr id="115" name="Right Arrow Callout 111">
                    <a:extLst>
                      <a:ext uri="{FF2B5EF4-FFF2-40B4-BE49-F238E27FC236}">
                        <a16:creationId xmlns:a16="http://schemas.microsoft.com/office/drawing/2014/main" id="{37AB9B35-8EB9-4220-864B-20EFD4070F97}"/>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6" name="Quad Arrow 112">
                    <a:extLst>
                      <a:ext uri="{FF2B5EF4-FFF2-40B4-BE49-F238E27FC236}">
                        <a16:creationId xmlns:a16="http://schemas.microsoft.com/office/drawing/2014/main" id="{590EDEA3-40F0-485D-93CE-7853F17709B4}"/>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06" name="Group 196">
                  <a:extLst>
                    <a:ext uri="{FF2B5EF4-FFF2-40B4-BE49-F238E27FC236}">
                      <a16:creationId xmlns:a16="http://schemas.microsoft.com/office/drawing/2014/main" id="{3976F004-61A9-4DF2-A6E7-FB41BEB767B3}"/>
                    </a:ext>
                  </a:extLst>
                </p:cNvPr>
                <p:cNvGrpSpPr/>
                <p:nvPr/>
              </p:nvGrpSpPr>
              <p:grpSpPr>
                <a:xfrm>
                  <a:off x="3048000" y="3962400"/>
                  <a:ext cx="1676400" cy="2057400"/>
                  <a:chOff x="1371600" y="3962400"/>
                  <a:chExt cx="1676400" cy="2057400"/>
                </a:xfrm>
              </p:grpSpPr>
              <p:sp>
                <p:nvSpPr>
                  <p:cNvPr id="113" name="Right Arrow Callout 109">
                    <a:extLst>
                      <a:ext uri="{FF2B5EF4-FFF2-40B4-BE49-F238E27FC236}">
                        <a16:creationId xmlns:a16="http://schemas.microsoft.com/office/drawing/2014/main" id="{CDD23F5E-2D3F-4A4B-B79D-1FD3AB4DA2CC}"/>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4" name="Quad Arrow 110">
                    <a:extLst>
                      <a:ext uri="{FF2B5EF4-FFF2-40B4-BE49-F238E27FC236}">
                        <a16:creationId xmlns:a16="http://schemas.microsoft.com/office/drawing/2014/main" id="{3220B72B-1740-4E92-B242-CFBFDD596672}"/>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07" name="Group 199">
                  <a:extLst>
                    <a:ext uri="{FF2B5EF4-FFF2-40B4-BE49-F238E27FC236}">
                      <a16:creationId xmlns:a16="http://schemas.microsoft.com/office/drawing/2014/main" id="{2606187C-A033-4A39-953D-2431BFEEAA4B}"/>
                    </a:ext>
                  </a:extLst>
                </p:cNvPr>
                <p:cNvGrpSpPr/>
                <p:nvPr/>
              </p:nvGrpSpPr>
              <p:grpSpPr>
                <a:xfrm>
                  <a:off x="4724400" y="3962400"/>
                  <a:ext cx="1676400" cy="2057400"/>
                  <a:chOff x="1371600" y="3962400"/>
                  <a:chExt cx="1676400" cy="2057400"/>
                </a:xfrm>
              </p:grpSpPr>
              <p:sp>
                <p:nvSpPr>
                  <p:cNvPr id="111" name="Right Arrow Callout 107">
                    <a:extLst>
                      <a:ext uri="{FF2B5EF4-FFF2-40B4-BE49-F238E27FC236}">
                        <a16:creationId xmlns:a16="http://schemas.microsoft.com/office/drawing/2014/main" id="{15C150D7-0B84-410D-9AF1-A7B73B3EC5A9}"/>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2" name="Quad Arrow 108">
                    <a:extLst>
                      <a:ext uri="{FF2B5EF4-FFF2-40B4-BE49-F238E27FC236}">
                        <a16:creationId xmlns:a16="http://schemas.microsoft.com/office/drawing/2014/main" id="{EA132148-44D6-4E33-B4CC-DAB59D3C4787}"/>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08" name="Group 202">
                  <a:extLst>
                    <a:ext uri="{FF2B5EF4-FFF2-40B4-BE49-F238E27FC236}">
                      <a16:creationId xmlns:a16="http://schemas.microsoft.com/office/drawing/2014/main" id="{2E2A6436-C539-48B9-91D5-B5C653B3F1E1}"/>
                    </a:ext>
                  </a:extLst>
                </p:cNvPr>
                <p:cNvGrpSpPr/>
                <p:nvPr/>
              </p:nvGrpSpPr>
              <p:grpSpPr>
                <a:xfrm>
                  <a:off x="6400800" y="3962400"/>
                  <a:ext cx="1676400" cy="2057400"/>
                  <a:chOff x="1371600" y="3962400"/>
                  <a:chExt cx="1676400" cy="2057400"/>
                </a:xfrm>
              </p:grpSpPr>
              <p:sp>
                <p:nvSpPr>
                  <p:cNvPr id="109" name="Right Arrow Callout 105">
                    <a:extLst>
                      <a:ext uri="{FF2B5EF4-FFF2-40B4-BE49-F238E27FC236}">
                        <a16:creationId xmlns:a16="http://schemas.microsoft.com/office/drawing/2014/main" id="{70B2A094-69CE-4D41-8376-BCD958E34D2B}"/>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0" name="Quad Arrow 106">
                    <a:extLst>
                      <a:ext uri="{FF2B5EF4-FFF2-40B4-BE49-F238E27FC236}">
                        <a16:creationId xmlns:a16="http://schemas.microsoft.com/office/drawing/2014/main" id="{5786BFB9-F97E-4C08-97A9-3CB485D1AD13}"/>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
            <p:nvSpPr>
              <p:cNvPr id="102" name="Cloud 101">
                <a:extLst>
                  <a:ext uri="{FF2B5EF4-FFF2-40B4-BE49-F238E27FC236}">
                    <a16:creationId xmlns:a16="http://schemas.microsoft.com/office/drawing/2014/main" id="{3345E46C-6E92-4889-909B-1AB80D2587D4}"/>
                  </a:ext>
                </a:extLst>
              </p:cNvPr>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3" name="Flowchart: Delay 102">
                <a:extLst>
                  <a:ext uri="{FF2B5EF4-FFF2-40B4-BE49-F238E27FC236}">
                    <a16:creationId xmlns:a16="http://schemas.microsoft.com/office/drawing/2014/main" id="{AA05F6D2-CA0F-4CAF-B86D-58245B486897}"/>
                  </a:ext>
                </a:extLst>
              </p:cNvPr>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4" name="Oval 103">
                <a:extLst>
                  <a:ext uri="{FF2B5EF4-FFF2-40B4-BE49-F238E27FC236}">
                    <a16:creationId xmlns:a16="http://schemas.microsoft.com/office/drawing/2014/main" id="{8B65D515-E3A8-4C2D-856E-8F0960A04C07}"/>
                  </a:ext>
                </a:extLst>
              </p:cNvPr>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76" name="Group 15">
              <a:extLst>
                <a:ext uri="{FF2B5EF4-FFF2-40B4-BE49-F238E27FC236}">
                  <a16:creationId xmlns:a16="http://schemas.microsoft.com/office/drawing/2014/main" id="{2C347D29-A602-4E47-86DC-8F0AE9DDD519}"/>
                </a:ext>
              </a:extLst>
            </p:cNvPr>
            <p:cNvGrpSpPr/>
            <p:nvPr/>
          </p:nvGrpSpPr>
          <p:grpSpPr>
            <a:xfrm rot="1408708">
              <a:off x="4204699" y="5472173"/>
              <a:ext cx="432205" cy="576273"/>
              <a:chOff x="838200" y="1371600"/>
              <a:chExt cx="1524000" cy="1752600"/>
            </a:xfrm>
          </p:grpSpPr>
          <p:sp>
            <p:nvSpPr>
              <p:cNvPr id="78" name="Rounded Rectangle 22">
                <a:extLst>
                  <a:ext uri="{FF2B5EF4-FFF2-40B4-BE49-F238E27FC236}">
                    <a16:creationId xmlns:a16="http://schemas.microsoft.com/office/drawing/2014/main" id="{D64A266B-EB06-46EE-BEA8-E3EB667FB6B5}"/>
                  </a:ext>
                </a:extLst>
              </p:cNvPr>
              <p:cNvSpPr/>
              <p:nvPr/>
            </p:nvSpPr>
            <p:spPr>
              <a:xfrm>
                <a:off x="990600" y="1447800"/>
                <a:ext cx="12192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9" name="Rounded Rectangle 23">
                <a:extLst>
                  <a:ext uri="{FF2B5EF4-FFF2-40B4-BE49-F238E27FC236}">
                    <a16:creationId xmlns:a16="http://schemas.microsoft.com/office/drawing/2014/main" id="{519385CB-5624-46F9-953F-699128FA8F34}"/>
                  </a:ext>
                </a:extLst>
              </p:cNvPr>
              <p:cNvSpPr/>
              <p:nvPr/>
            </p:nvSpPr>
            <p:spPr>
              <a:xfrm>
                <a:off x="1066800" y="1447800"/>
                <a:ext cx="12192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0" name="Rounded Rectangle 24">
                <a:extLst>
                  <a:ext uri="{FF2B5EF4-FFF2-40B4-BE49-F238E27FC236}">
                    <a16:creationId xmlns:a16="http://schemas.microsoft.com/office/drawing/2014/main" id="{A489A5E9-8AEB-4A13-A5B5-3F16AFF3C978}"/>
                  </a:ext>
                </a:extLst>
              </p:cNvPr>
              <p:cNvSpPr/>
              <p:nvPr/>
            </p:nvSpPr>
            <p:spPr>
              <a:xfrm>
                <a:off x="1143000" y="1371600"/>
                <a:ext cx="1219200" cy="1676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1" name="Donut 25">
                <a:extLst>
                  <a:ext uri="{FF2B5EF4-FFF2-40B4-BE49-F238E27FC236}">
                    <a16:creationId xmlns:a16="http://schemas.microsoft.com/office/drawing/2014/main" id="{DC8B5A4A-A326-4357-A27E-EA545D7D46FD}"/>
                  </a:ext>
                </a:extLst>
              </p:cNvPr>
              <p:cNvSpPr/>
              <p:nvPr/>
            </p:nvSpPr>
            <p:spPr>
              <a:xfrm>
                <a:off x="838200" y="2057400"/>
                <a:ext cx="533400" cy="3048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82" name="Donut 26">
                <a:extLst>
                  <a:ext uri="{FF2B5EF4-FFF2-40B4-BE49-F238E27FC236}">
                    <a16:creationId xmlns:a16="http://schemas.microsoft.com/office/drawing/2014/main" id="{2861029C-3EE0-4822-9D62-899F121B0C47}"/>
                  </a:ext>
                </a:extLst>
              </p:cNvPr>
              <p:cNvSpPr/>
              <p:nvPr/>
            </p:nvSpPr>
            <p:spPr>
              <a:xfrm>
                <a:off x="838200" y="2438400"/>
                <a:ext cx="533400" cy="3048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83" name="Donut 27">
                <a:extLst>
                  <a:ext uri="{FF2B5EF4-FFF2-40B4-BE49-F238E27FC236}">
                    <a16:creationId xmlns:a16="http://schemas.microsoft.com/office/drawing/2014/main" id="{50F43CB5-8E80-4448-817A-91AC391D981B}"/>
                  </a:ext>
                </a:extLst>
              </p:cNvPr>
              <p:cNvSpPr/>
              <p:nvPr/>
            </p:nvSpPr>
            <p:spPr>
              <a:xfrm>
                <a:off x="838200" y="1676400"/>
                <a:ext cx="533400" cy="3048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84" name="Plaque 83">
                <a:extLst>
                  <a:ext uri="{FF2B5EF4-FFF2-40B4-BE49-F238E27FC236}">
                    <a16:creationId xmlns:a16="http://schemas.microsoft.com/office/drawing/2014/main" id="{4CC58226-E215-4B6F-A27E-5D2EEC0CA5BA}"/>
                  </a:ext>
                </a:extLst>
              </p:cNvPr>
              <p:cNvSpPr/>
              <p:nvPr/>
            </p:nvSpPr>
            <p:spPr>
              <a:xfrm>
                <a:off x="914400" y="1676400"/>
                <a:ext cx="381000" cy="381000"/>
              </a:xfrm>
              <a:prstGeom prst="plaque">
                <a:avLst>
                  <a:gd name="adj" fmla="val 4019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5" name="Plaque 84">
                <a:extLst>
                  <a:ext uri="{FF2B5EF4-FFF2-40B4-BE49-F238E27FC236}">
                    <a16:creationId xmlns:a16="http://schemas.microsoft.com/office/drawing/2014/main" id="{4B7D66C4-CA23-4D00-9992-EA8B85E9BC16}"/>
                  </a:ext>
                </a:extLst>
              </p:cNvPr>
              <p:cNvSpPr/>
              <p:nvPr/>
            </p:nvSpPr>
            <p:spPr>
              <a:xfrm>
                <a:off x="914400" y="2057400"/>
                <a:ext cx="381000" cy="381000"/>
              </a:xfrm>
              <a:prstGeom prst="plaque">
                <a:avLst>
                  <a:gd name="adj" fmla="val 4019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6" name="Plaque 85">
                <a:extLst>
                  <a:ext uri="{FF2B5EF4-FFF2-40B4-BE49-F238E27FC236}">
                    <a16:creationId xmlns:a16="http://schemas.microsoft.com/office/drawing/2014/main" id="{9192592D-7BA3-4089-900A-E9D8BFCB7E31}"/>
                  </a:ext>
                </a:extLst>
              </p:cNvPr>
              <p:cNvSpPr/>
              <p:nvPr/>
            </p:nvSpPr>
            <p:spPr>
              <a:xfrm>
                <a:off x="914400" y="2514600"/>
                <a:ext cx="381000" cy="381000"/>
              </a:xfrm>
              <a:prstGeom prst="plaque">
                <a:avLst>
                  <a:gd name="adj" fmla="val 40196"/>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77" name="Oval 76">
              <a:extLst>
                <a:ext uri="{FF2B5EF4-FFF2-40B4-BE49-F238E27FC236}">
                  <a16:creationId xmlns:a16="http://schemas.microsoft.com/office/drawing/2014/main" id="{5A94F4F4-57D5-4A37-B557-FAACCE938D5E}"/>
                </a:ext>
              </a:extLst>
            </p:cNvPr>
            <p:cNvSpPr/>
            <p:nvPr/>
          </p:nvSpPr>
          <p:spPr>
            <a:xfrm>
              <a:off x="4487905" y="5752994"/>
              <a:ext cx="176893" cy="15531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1026" name="Picture 2" descr="Related image">
            <a:extLst>
              <a:ext uri="{FF2B5EF4-FFF2-40B4-BE49-F238E27FC236}">
                <a16:creationId xmlns:a16="http://schemas.microsoft.com/office/drawing/2014/main" id="{75FA0620-BE60-49FF-85F8-B849FEC69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9107" y="3499319"/>
            <a:ext cx="3359060" cy="2381999"/>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130" descr="Joseph Fielding Smith.jpg">
            <a:extLst>
              <a:ext uri="{FF2B5EF4-FFF2-40B4-BE49-F238E27FC236}">
                <a16:creationId xmlns:a16="http://schemas.microsoft.com/office/drawing/2014/main" id="{676F886F-47CA-4F1B-A4B0-A6767CF9DB39}"/>
              </a:ext>
            </a:extLst>
          </p:cNvPr>
          <p:cNvPicPr>
            <a:picLocks noChangeAspect="1"/>
          </p:cNvPicPr>
          <p:nvPr/>
        </p:nvPicPr>
        <p:blipFill>
          <a:blip r:embed="rId4" cstate="print"/>
          <a:stretch>
            <a:fillRect/>
          </a:stretch>
        </p:blipFill>
        <p:spPr>
          <a:xfrm>
            <a:off x="9663527" y="5496824"/>
            <a:ext cx="751666" cy="948411"/>
          </a:xfrm>
          <a:prstGeom prst="rect">
            <a:avLst/>
          </a:prstGeom>
        </p:spPr>
      </p:pic>
    </p:spTree>
    <p:extLst>
      <p:ext uri="{BB962C8B-B14F-4D97-AF65-F5344CB8AC3E}">
        <p14:creationId xmlns:p14="http://schemas.microsoft.com/office/powerpoint/2010/main" val="154617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31"/>
                                        </p:tgtEl>
                                        <p:attrNameLst>
                                          <p:attrName>style.visibility</p:attrName>
                                        </p:attrNameLst>
                                      </p:cBhvr>
                                      <p:to>
                                        <p:strVal val="visible"/>
                                      </p:to>
                                    </p:set>
                                    <p:animEffect transition="in" filter="fade">
                                      <p:cBhvr>
                                        <p:cTn id="10" dur="2000"/>
                                        <p:tgtEl>
                                          <p:spTgt spid="131"/>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TotalTime>
  <Words>2459</Words>
  <Application>Microsoft Office PowerPoint</Application>
  <PresentationFormat>Widescreen</PresentationFormat>
  <Paragraphs>168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 Display</vt:lpstr>
      <vt:lpstr>Arial</vt:lpstr>
      <vt:lpstr>Berlin Sans FB</vt:lpstr>
      <vt:lpstr>Calibri</vt:lpstr>
      <vt:lpstr>Ensign:Sans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3</cp:revision>
  <dcterms:created xsi:type="dcterms:W3CDTF">2024-09-14T15:30:07Z</dcterms:created>
  <dcterms:modified xsi:type="dcterms:W3CDTF">2024-12-27T15:56:05Z</dcterms:modified>
</cp:coreProperties>
</file>