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embeddedFontLst>
    <p:embeddedFont>
      <p:font typeface="Abadi" panose="020B0604020104020204" pitchFamily="34" charset="0"/>
      <p:regular r:id="rId6"/>
    </p:embeddedFont>
    <p:embeddedFont>
      <p:font typeface="Ink Free" panose="03080402000500000000" pitchFamily="66" charset="0"/>
      <p:regular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A2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4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F1215-3003-32C9-CBA0-B71E6123F3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A3ECC3-C09D-780D-5970-8F5712EFB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5BABEB-67BF-6BBE-E0BC-22A23CB0C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8069-697D-432E-9AF0-72705EC80B88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66DACF-39A3-EAD2-4348-F13554621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89117C-ECD6-1561-CD6A-7B4D53D8A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CFE0F-65C4-4633-A547-97ADB2042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582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2D0BF-5410-B7A0-8A72-87F17C972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EE8D7C-FAB4-4105-FE7F-CF0CEDEC72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001E5B-F749-393C-2231-71C894E91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8069-697D-432E-9AF0-72705EC80B88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ACB62C-B3A7-6B77-563E-0C783BE22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51516B-FDE4-86B2-F3B3-AB5A4F389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CFE0F-65C4-4633-A547-97ADB2042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550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91462B-BD5E-6BE1-A430-5C877439FA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4DFBE6-C0BB-5B53-2509-7F2C8862DA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FA80FC-3D85-0332-F75B-E71C60FF2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8069-697D-432E-9AF0-72705EC80B88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8DC54C-E3EB-90B2-2BA1-429A800E3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D2F451-02AC-74B5-AC4C-60E4AE786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CFE0F-65C4-4633-A547-97ADB2042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815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9E814-BD10-A43F-8B2A-D6AB72CB1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B4B0F0-D763-308C-1A17-D41216F8FB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46CE2E-693A-E663-1EC8-A73872AAA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8069-697D-432E-9AF0-72705EC80B88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41A5D6-DA4A-23DA-22C2-9993E7769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C18BB7-39DA-4601-490B-FD3D67E38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CFE0F-65C4-4633-A547-97ADB2042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86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BBB2C-0F82-123C-F8B6-0EA90ACBA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F18699-18F0-E7BB-5419-324AEF4091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312DD7-5298-1E4C-DA66-67A381D31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8069-697D-432E-9AF0-72705EC80B88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5AD08C-BD96-E69B-932F-E5FBE2FD2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309CC3-1F20-EAAA-BA81-5BDC902BC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CFE0F-65C4-4633-A547-97ADB2042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812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1B781-3FDB-7FF0-AAF8-27D354F5A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2FB211-F410-6C28-E723-8953EC8E1B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948F7F-10DE-D7A6-15BB-E2FBAA6E62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A35DB5-0917-C039-6209-04D4DCFFF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8069-697D-432E-9AF0-72705EC80B88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E895FD-FE9E-DBCA-13BB-2F7A37287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D766AF-B3B5-EC22-D07E-EEBC3490B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CFE0F-65C4-4633-A547-97ADB2042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406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C1ACA-8A7A-68A3-354E-FF4283C86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26A96F-BCF0-93B6-B551-399B761C72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2B3649-6BF5-CA5D-0C2D-3D6D1C2C98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C0514F-1D0C-5957-C0DE-8B361037A5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BF94EF-47E5-668D-3330-89F73EBBDB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8338995-C94E-86C2-0C20-545BB316C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8069-697D-432E-9AF0-72705EC80B88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BE954F-91B2-394E-34B7-9E5D84B0A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DDC4E4-CF72-1142-95DE-07FF9EA01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CFE0F-65C4-4633-A547-97ADB2042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51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50136-DDCF-5604-402B-BEEB7178D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4BF34B-5DF7-E861-FC5C-43D6B95E7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8069-697D-432E-9AF0-72705EC80B88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BAFD00-B445-AE08-CB11-CC75DA2EA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61F1F9-D293-7BD8-089A-6EFF79611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CFE0F-65C4-4633-A547-97ADB2042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5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064929-EDC2-BB9C-A8B0-5DA455BD9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8069-697D-432E-9AF0-72705EC80B88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7CA7FA-6C2E-C118-9A64-9E2599591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B1EB19-D1C7-2F0E-2CE9-3058C4ED0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CFE0F-65C4-4633-A547-97ADB2042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304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63F91-67AB-9254-5481-61DD028C8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E06E86-C520-C8D2-5FB2-C0367A59D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BD4C96-48D5-B6EA-4F18-2B09A3F016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A4351E-194E-BC3A-2F56-E13A2EB2E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8069-697D-432E-9AF0-72705EC80B88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E17F86-A55F-A825-04B9-8D673EE00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825D66-C1D5-02E5-C722-3A9B2E2B4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CFE0F-65C4-4633-A547-97ADB2042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907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B73A2-3CCA-339F-BC7B-8613B50E4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271048-5411-114A-CF4E-337FA47C87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0E1A05-56A4-22CD-9793-EEE62B1350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680209-68EB-C93A-0C08-14544A2E3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8069-697D-432E-9AF0-72705EC80B88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05EAD8-3A95-17B7-9E08-AD2275A79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C1992E-0B79-1BF2-67B4-C7E144854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CFE0F-65C4-4633-A547-97ADB2042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639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717EBD-200F-DE93-4CAA-BE790B5BD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608755-5EFB-0D90-CF3F-16519F8FA7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68A8FF-7D5A-E715-1B20-91376A149F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D4D8069-697D-432E-9AF0-72705EC80B88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DBE054-E4F4-2225-95D2-09EB788567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A03FAA-77B0-8FAF-88AD-60945BFBD6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11CFE0F-65C4-4633-A547-97ADB2042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614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1999FB2-D82C-E7AB-2568-B9FA713AF5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BAF9EE4-7089-4347-EE45-89560B55F2A2}"/>
              </a:ext>
            </a:extLst>
          </p:cNvPr>
          <p:cNvSpPr/>
          <p:nvPr/>
        </p:nvSpPr>
        <p:spPr>
          <a:xfrm>
            <a:off x="6717671" y="0"/>
            <a:ext cx="468667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Assess Your Learning</a:t>
            </a:r>
          </a:p>
        </p:txBody>
      </p:sp>
    </p:spTree>
    <p:extLst>
      <p:ext uri="{BB962C8B-B14F-4D97-AF65-F5344CB8AC3E}">
        <p14:creationId xmlns:p14="http://schemas.microsoft.com/office/powerpoint/2010/main" val="3618506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3EC4307-1791-BD42-68B6-F1BE61CF0CC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2FD134D-C9F6-E02E-1055-CB236A5DE399}"/>
              </a:ext>
            </a:extLst>
          </p:cNvPr>
          <p:cNvGrpSpPr/>
          <p:nvPr/>
        </p:nvGrpSpPr>
        <p:grpSpPr>
          <a:xfrm>
            <a:off x="5511297" y="742385"/>
            <a:ext cx="1169406" cy="2263366"/>
            <a:chOff x="5557319" y="561315"/>
            <a:chExt cx="1169406" cy="2263366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0144DAF-59F4-9DFF-A352-6D528AA87781}"/>
                </a:ext>
              </a:extLst>
            </p:cNvPr>
            <p:cNvSpPr/>
            <p:nvPr/>
          </p:nvSpPr>
          <p:spPr>
            <a:xfrm>
              <a:off x="5557319" y="561315"/>
              <a:ext cx="1077362" cy="1077362"/>
            </a:xfrm>
            <a:prstGeom prst="ellipse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5E82896-CF4C-BAC7-0224-1B2036520008}"/>
                </a:ext>
              </a:extLst>
            </p:cNvPr>
            <p:cNvGrpSpPr/>
            <p:nvPr/>
          </p:nvGrpSpPr>
          <p:grpSpPr>
            <a:xfrm>
              <a:off x="5557319" y="1638677"/>
              <a:ext cx="1169406" cy="1186004"/>
              <a:chOff x="5548265" y="1638677"/>
              <a:chExt cx="1169406" cy="1186004"/>
            </a:xfrm>
          </p:grpSpPr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CD97354F-B262-CA3C-1C0D-7B77E990AAB5}"/>
                  </a:ext>
                </a:extLst>
              </p:cNvPr>
              <p:cNvCxnSpPr>
                <a:cxnSpLocks/>
                <a:stCxn id="7" idx="4"/>
              </p:cNvCxnSpPr>
              <p:nvPr/>
            </p:nvCxnSpPr>
            <p:spPr>
              <a:xfrm>
                <a:off x="6086946" y="1638677"/>
                <a:ext cx="9054" cy="715224"/>
              </a:xfrm>
              <a:prstGeom prst="line">
                <a:avLst/>
              </a:prstGeom>
              <a:ln w="28575">
                <a:solidFill>
                  <a:srgbClr val="FFC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84126C00-6201-1D5C-6D12-43EC74615B8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708210" y="2353901"/>
                <a:ext cx="387790" cy="470780"/>
              </a:xfrm>
              <a:prstGeom prst="line">
                <a:avLst/>
              </a:prstGeom>
              <a:ln w="28575">
                <a:solidFill>
                  <a:srgbClr val="FFC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CBB5D5CE-31AD-3C94-0EE6-731BB05B1E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96000" y="2353901"/>
                <a:ext cx="295746" cy="470780"/>
              </a:xfrm>
              <a:prstGeom prst="line">
                <a:avLst/>
              </a:prstGeom>
              <a:ln w="28575">
                <a:solidFill>
                  <a:srgbClr val="FFC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9FA64559-10BA-D673-001D-D443844A871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548265" y="1863505"/>
                <a:ext cx="1169406" cy="0"/>
              </a:xfrm>
              <a:prstGeom prst="line">
                <a:avLst/>
              </a:prstGeom>
              <a:ln w="28575">
                <a:solidFill>
                  <a:srgbClr val="FFC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0512343-22C1-2639-CC17-408B6E8BF518}"/>
              </a:ext>
            </a:extLst>
          </p:cNvPr>
          <p:cNvGrpSpPr/>
          <p:nvPr/>
        </p:nvGrpSpPr>
        <p:grpSpPr>
          <a:xfrm>
            <a:off x="1991761" y="2743200"/>
            <a:ext cx="7686391" cy="712961"/>
            <a:chOff x="1991762" y="2743200"/>
            <a:chExt cx="7604912" cy="712961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C2212D7-64FA-EF8B-B70E-85FDA81EE512}"/>
                </a:ext>
              </a:extLst>
            </p:cNvPr>
            <p:cNvCxnSpPr/>
            <p:nvPr/>
          </p:nvCxnSpPr>
          <p:spPr>
            <a:xfrm>
              <a:off x="1991762" y="3132500"/>
              <a:ext cx="7595858" cy="0"/>
            </a:xfrm>
            <a:prstGeom prst="line">
              <a:avLst/>
            </a:prstGeom>
            <a:ln w="76200"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4A4436B-08EB-F81E-B01D-30F76203364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91762" y="2743200"/>
              <a:ext cx="18107" cy="685800"/>
            </a:xfrm>
            <a:prstGeom prst="line">
              <a:avLst/>
            </a:prstGeom>
            <a:ln w="76200"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09B007F7-AE39-721F-A2B5-F4DEDC3BBD9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596673" y="2824681"/>
              <a:ext cx="1" cy="631480"/>
            </a:xfrm>
            <a:prstGeom prst="line">
              <a:avLst/>
            </a:prstGeom>
            <a:ln w="76200"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E4BFD61-03A2-6F94-A665-00A8AF95792D}"/>
              </a:ext>
            </a:extLst>
          </p:cNvPr>
          <p:cNvGrpSpPr/>
          <p:nvPr/>
        </p:nvGrpSpPr>
        <p:grpSpPr>
          <a:xfrm flipV="1">
            <a:off x="2337302" y="2655990"/>
            <a:ext cx="3006506" cy="281860"/>
            <a:chOff x="1991762" y="2743200"/>
            <a:chExt cx="7604912" cy="712961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0EC46199-1EA6-E75F-A836-66BA2929829E}"/>
                </a:ext>
              </a:extLst>
            </p:cNvPr>
            <p:cNvCxnSpPr/>
            <p:nvPr/>
          </p:nvCxnSpPr>
          <p:spPr>
            <a:xfrm>
              <a:off x="1991762" y="3132500"/>
              <a:ext cx="7595858" cy="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D4B8F6A8-551A-2B3D-60CB-E427F6539D6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91762" y="2743200"/>
              <a:ext cx="18107" cy="68580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C0347BCF-486F-E36F-E5CB-3FD5B5427E9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596673" y="2824681"/>
              <a:ext cx="1" cy="63148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EB3E415-EC3C-753E-571F-74F0FEE782C8}"/>
              </a:ext>
            </a:extLst>
          </p:cNvPr>
          <p:cNvGrpSpPr/>
          <p:nvPr/>
        </p:nvGrpSpPr>
        <p:grpSpPr>
          <a:xfrm flipV="1">
            <a:off x="6472472" y="2655990"/>
            <a:ext cx="3006506" cy="281860"/>
            <a:chOff x="1991762" y="2743200"/>
            <a:chExt cx="7604912" cy="712961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D9946B9F-6C3A-8012-D4CC-86790A10AD8D}"/>
                </a:ext>
              </a:extLst>
            </p:cNvPr>
            <p:cNvCxnSpPr/>
            <p:nvPr/>
          </p:nvCxnSpPr>
          <p:spPr>
            <a:xfrm>
              <a:off x="1991762" y="3132500"/>
              <a:ext cx="7595858" cy="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FF3D7F9A-F32C-A04F-2A93-13C60705E2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91762" y="2743200"/>
              <a:ext cx="18107" cy="68580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06440739-D1B8-F029-372A-847140C597C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596673" y="2824681"/>
              <a:ext cx="1" cy="63148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4EF093A4-FEE9-0828-C8DF-EC88C1C9BECC}"/>
              </a:ext>
            </a:extLst>
          </p:cNvPr>
          <p:cNvSpPr txBox="1"/>
          <p:nvPr/>
        </p:nvSpPr>
        <p:spPr>
          <a:xfrm>
            <a:off x="1948177" y="2331672"/>
            <a:ext cx="37230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Abadi" panose="020B0604020104020204" pitchFamily="34" charset="0"/>
              </a:rPr>
              <a:t>Progress you have already made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20A3E5F-E08B-65FB-5857-FC36130AFEE7}"/>
              </a:ext>
            </a:extLst>
          </p:cNvPr>
          <p:cNvSpPr txBox="1"/>
          <p:nvPr/>
        </p:nvSpPr>
        <p:spPr>
          <a:xfrm>
            <a:off x="6068086" y="2302801"/>
            <a:ext cx="37230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Abadi" panose="020B0604020104020204" pitchFamily="34" charset="0"/>
              </a:rPr>
              <a:t>What you still need to learn and do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35F7A58-322A-CA12-BE29-609DC1933993}"/>
              </a:ext>
            </a:extLst>
          </p:cNvPr>
          <p:cNvSpPr txBox="1"/>
          <p:nvPr/>
        </p:nvSpPr>
        <p:spPr>
          <a:xfrm>
            <a:off x="7907932" y="3425498"/>
            <a:ext cx="3723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Abadi" panose="020B0604020104020204" pitchFamily="34" charset="0"/>
              </a:rPr>
              <a:t>Your Goal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61F54ED-C579-BFB5-05FF-76E4D6771CF2}"/>
              </a:ext>
            </a:extLst>
          </p:cNvPr>
          <p:cNvSpPr txBox="1"/>
          <p:nvPr/>
        </p:nvSpPr>
        <p:spPr>
          <a:xfrm>
            <a:off x="3153624" y="4760140"/>
            <a:ext cx="610656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n-US" sz="2400" b="0" i="0" dirty="0">
                <a:solidFill>
                  <a:schemeClr val="bg1"/>
                </a:solidFill>
                <a:effectLst/>
                <a:latin typeface="Abadi" panose="020B0604020104020204" pitchFamily="34" charset="0"/>
              </a:rPr>
              <a:t>Why is it helpful to pause and evaluate what we have learned and how we have progressed?</a:t>
            </a:r>
          </a:p>
        </p:txBody>
      </p:sp>
    </p:spTree>
    <p:extLst>
      <p:ext uri="{BB962C8B-B14F-4D97-AF65-F5344CB8AC3E}">
        <p14:creationId xmlns:p14="http://schemas.microsoft.com/office/powerpoint/2010/main" val="3123697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3EC4307-1791-BD42-68B6-F1BE61CF0CC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61F54ED-C579-BFB5-05FF-76E4D6771CF2}"/>
              </a:ext>
            </a:extLst>
          </p:cNvPr>
          <p:cNvSpPr txBox="1"/>
          <p:nvPr/>
        </p:nvSpPr>
        <p:spPr>
          <a:xfrm>
            <a:off x="3108357" y="177662"/>
            <a:ext cx="61065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n-US" sz="2400" b="0" i="0" dirty="0">
                <a:solidFill>
                  <a:schemeClr val="bg1"/>
                </a:solidFill>
                <a:effectLst/>
                <a:latin typeface="Abadi" panose="020B0604020104020204" pitchFamily="34" charset="0"/>
              </a:rPr>
              <a:t>How did scripture study help Joseph Smith?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ED8766-5CC6-A1D4-EF25-6EB4249D98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870" y="1086054"/>
            <a:ext cx="4286848" cy="29150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2D1F467-A250-830B-84D2-87DF2A6535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7431" y="2136256"/>
            <a:ext cx="3410427" cy="396346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7EBE377-5787-56FF-A593-C6FB560388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8079" y="4001111"/>
            <a:ext cx="2611549" cy="248753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1C36AB9-557B-1799-BBD9-B5C2C33B2BDA}"/>
              </a:ext>
            </a:extLst>
          </p:cNvPr>
          <p:cNvSpPr txBox="1"/>
          <p:nvPr/>
        </p:nvSpPr>
        <p:spPr>
          <a:xfrm>
            <a:off x="857158" y="4586510"/>
            <a:ext cx="36179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chemeClr val="bg1"/>
                </a:solidFill>
                <a:effectLst/>
                <a:latin typeface="Abadi" panose="020B0604020104020204" pitchFamily="34" charset="0"/>
              </a:rPr>
              <a:t>How is your effort affecting you?</a:t>
            </a:r>
            <a:endParaRPr lang="en-US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ECFEEE6-AF5C-8C29-7C44-A39D3E23A239}"/>
              </a:ext>
            </a:extLst>
          </p:cNvPr>
          <p:cNvSpPr/>
          <p:nvPr/>
        </p:nvSpPr>
        <p:spPr>
          <a:xfrm>
            <a:off x="276870" y="1086054"/>
            <a:ext cx="4286848" cy="291505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5000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8100000" scaled="1"/>
            <a:tileRect/>
          </a:gradFill>
          <a:ln w="762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59481D7-FCC0-1C83-D7FD-D52053BB0C00}"/>
              </a:ext>
            </a:extLst>
          </p:cNvPr>
          <p:cNvSpPr/>
          <p:nvPr/>
        </p:nvSpPr>
        <p:spPr>
          <a:xfrm rot="5400000">
            <a:off x="4637389" y="2438662"/>
            <a:ext cx="4070509" cy="341042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5000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8100000" scaled="1"/>
            <a:tileRect/>
          </a:gradFill>
          <a:ln w="762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954D79C-2036-0671-F40C-F7808426F7ED}"/>
              </a:ext>
            </a:extLst>
          </p:cNvPr>
          <p:cNvSpPr/>
          <p:nvPr/>
        </p:nvSpPr>
        <p:spPr>
          <a:xfrm>
            <a:off x="9063022" y="4001111"/>
            <a:ext cx="2611549" cy="247775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5000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8100000" scaled="1"/>
            <a:tileRect/>
          </a:gradFill>
          <a:ln w="762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114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 animBg="1"/>
      <p:bldP spid="19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3EC4307-1791-BD42-68B6-F1BE61CF0CC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ECFEEE6-AF5C-8C29-7C44-A39D3E23A239}"/>
              </a:ext>
            </a:extLst>
          </p:cNvPr>
          <p:cNvSpPr/>
          <p:nvPr/>
        </p:nvSpPr>
        <p:spPr>
          <a:xfrm>
            <a:off x="637309" y="971381"/>
            <a:ext cx="10908146" cy="4755164"/>
          </a:xfrm>
          <a:prstGeom prst="rect">
            <a:avLst/>
          </a:prstGeom>
          <a:solidFill>
            <a:srgbClr val="26A27C"/>
          </a:solidFill>
          <a:ln w="762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D7A2D9D-D835-576E-5C41-1DD13C6CBDFF}"/>
              </a:ext>
            </a:extLst>
          </p:cNvPr>
          <p:cNvSpPr/>
          <p:nvPr/>
        </p:nvSpPr>
        <p:spPr>
          <a:xfrm>
            <a:off x="1016000" y="5412509"/>
            <a:ext cx="960582" cy="267855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F541DF-9DA5-F072-7F17-7EB16427309D}"/>
              </a:ext>
            </a:extLst>
          </p:cNvPr>
          <p:cNvSpPr/>
          <p:nvPr/>
        </p:nvSpPr>
        <p:spPr>
          <a:xfrm>
            <a:off x="2355273" y="5615709"/>
            <a:ext cx="452582" cy="554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E504874-AF17-F371-311E-4753D32A31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871" y="1183429"/>
            <a:ext cx="2414260" cy="3289831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40EAF41D-DC54-01B6-AC44-189529C08427}"/>
              </a:ext>
            </a:extLst>
          </p:cNvPr>
          <p:cNvSpPr/>
          <p:nvPr/>
        </p:nvSpPr>
        <p:spPr>
          <a:xfrm>
            <a:off x="5421745" y="816989"/>
            <a:ext cx="175491" cy="53152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0A40BE0-9DA9-FE49-6C3C-ACB16B0A59D5}"/>
              </a:ext>
            </a:extLst>
          </p:cNvPr>
          <p:cNvSpPr/>
          <p:nvPr/>
        </p:nvSpPr>
        <p:spPr>
          <a:xfrm>
            <a:off x="6821054" y="816989"/>
            <a:ext cx="175491" cy="53152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61F54ED-C579-BFB5-05FF-76E4D6771CF2}"/>
              </a:ext>
            </a:extLst>
          </p:cNvPr>
          <p:cNvSpPr txBox="1"/>
          <p:nvPr/>
        </p:nvSpPr>
        <p:spPr>
          <a:xfrm>
            <a:off x="1137237" y="2360948"/>
            <a:ext cx="35909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n-US" sz="2400" b="1" dirty="0">
                <a:solidFill>
                  <a:schemeClr val="bg1"/>
                </a:solidFill>
                <a:latin typeface="Ink Free" panose="03080402000500000000" pitchFamily="66" charset="0"/>
              </a:rPr>
              <a:t>What have you learned about Joseph Smith?</a:t>
            </a:r>
            <a:endParaRPr lang="en-US" sz="2400" b="1" i="0" dirty="0">
              <a:solidFill>
                <a:schemeClr val="bg1"/>
              </a:solidFill>
              <a:effectLst/>
              <a:latin typeface="Ink Free" panose="030804020005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1563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2007 - 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59</Words>
  <Application>Microsoft Office PowerPoint</Application>
  <PresentationFormat>Widescreen</PresentationFormat>
  <Paragraphs>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Aptos</vt:lpstr>
      <vt:lpstr>Abadi</vt:lpstr>
      <vt:lpstr>Ink Free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Brad Blau</dc:creator>
  <cp:lastModifiedBy>Brad Blau</cp:lastModifiedBy>
  <cp:revision>2</cp:revision>
  <dcterms:created xsi:type="dcterms:W3CDTF">2024-09-19T15:26:25Z</dcterms:created>
  <dcterms:modified xsi:type="dcterms:W3CDTF">2024-09-19T16:19:50Z</dcterms:modified>
</cp:coreProperties>
</file>