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58" r:id="rId3"/>
    <p:sldId id="259" r:id="rId4"/>
    <p:sldId id="260" r:id="rId5"/>
    <p:sldId id="261" r:id="rId6"/>
    <p:sldId id="262" r:id="rId7"/>
    <p:sldId id="271" r:id="rId8"/>
    <p:sldId id="263" r:id="rId9"/>
    <p:sldId id="264" r:id="rId10"/>
    <p:sldId id="265" r:id="rId11"/>
    <p:sldId id="266" r:id="rId12"/>
    <p:sldId id="267" r:id="rId13"/>
    <p:sldId id="268" r:id="rId14"/>
    <p:sldId id="269" r:id="rId15"/>
    <p:sldId id="270" r:id="rId16"/>
    <p:sldId id="277" r:id="rId17"/>
    <p:sldId id="276" r:id="rId18"/>
    <p:sldId id="272" r:id="rId19"/>
    <p:sldId id="273" r:id="rId20"/>
    <p:sldId id="274" r:id="rId21"/>
  </p:sldIdLst>
  <p:sldSz cx="12192000" cy="6858000"/>
  <p:notesSz cx="6858000" cy="9144000"/>
  <p:embeddedFontLst>
    <p:embeddedFont>
      <p:font typeface="Abadi" panose="020B0604020104020204" pitchFamily="34" charset="0"/>
      <p:regular r:id="rId22"/>
    </p:embeddedFont>
    <p:embeddedFont>
      <p:font typeface="Berlin Sans FB" panose="020E0602020502020306" pitchFamily="34" charset="0"/>
      <p:regular r:id="rId23"/>
      <p:bold r:id="rId24"/>
    </p:embeddedFont>
    <p:embeddedFont>
      <p:font typeface="Californian FB" panose="0207040306080B030204" pitchFamily="18" charset="0"/>
      <p:regular r:id="rId25"/>
      <p:bold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94660"/>
  </p:normalViewPr>
  <p:slideViewPr>
    <p:cSldViewPr snapToGrid="0">
      <p:cViewPr varScale="1">
        <p:scale>
          <a:sx n="105" d="100"/>
          <a:sy n="105" d="100"/>
        </p:scale>
        <p:origin x="7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18C5-6BFF-AA0E-E974-4A94C67D8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532376-C54F-7754-009F-4B3F29ECA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7257E-1272-8574-5400-ADF3458310F8}"/>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5" name="Footer Placeholder 4">
            <a:extLst>
              <a:ext uri="{FF2B5EF4-FFF2-40B4-BE49-F238E27FC236}">
                <a16:creationId xmlns:a16="http://schemas.microsoft.com/office/drawing/2014/main" id="{C1F07EE7-4A17-D7EB-C31A-04A612C05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0ACE5-7413-C73C-98BA-1DA754A29116}"/>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1705085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EB32-20C4-738F-FFC9-B02225217C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5A5ACE-1F88-CE05-C416-0D0552770A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979E6-6267-3717-5AAA-FF2532F34458}"/>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5" name="Footer Placeholder 4">
            <a:extLst>
              <a:ext uri="{FF2B5EF4-FFF2-40B4-BE49-F238E27FC236}">
                <a16:creationId xmlns:a16="http://schemas.microsoft.com/office/drawing/2014/main" id="{4C4DA016-6B90-DD75-3FA6-C122E412F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DFE62-0F24-E4C5-0710-22831EADD9C2}"/>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447453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24C892-18C1-DD1F-7930-EA8A7271DC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492D8D-7555-4933-9A99-AC6203504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17BEB-BCF1-1A5C-7557-46CE0C03796A}"/>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5" name="Footer Placeholder 4">
            <a:extLst>
              <a:ext uri="{FF2B5EF4-FFF2-40B4-BE49-F238E27FC236}">
                <a16:creationId xmlns:a16="http://schemas.microsoft.com/office/drawing/2014/main" id="{4F3E4C84-2E63-52FE-C42A-35DD9E0C1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13713-B593-9D11-3F8B-1145198F8FCD}"/>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121361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D5EF-2DF9-5B65-4796-928CBC2B1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69D1CA-617F-6DD2-13AF-6344878E4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8E6B8-4F51-36BF-ECF7-C0E8769DEFFF}"/>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5" name="Footer Placeholder 4">
            <a:extLst>
              <a:ext uri="{FF2B5EF4-FFF2-40B4-BE49-F238E27FC236}">
                <a16:creationId xmlns:a16="http://schemas.microsoft.com/office/drawing/2014/main" id="{FC01E5A9-F121-68D1-D102-B6E628A9C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3E840-BC14-7C3B-F3C3-FB6971B5D878}"/>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262847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F102-A60C-F3B6-598F-1B8A337714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9A642-54CF-ED39-67DC-2EFD09D73B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B7D9E-769D-D64F-5C3F-1E79C4DDD93C}"/>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5" name="Footer Placeholder 4">
            <a:extLst>
              <a:ext uri="{FF2B5EF4-FFF2-40B4-BE49-F238E27FC236}">
                <a16:creationId xmlns:a16="http://schemas.microsoft.com/office/drawing/2014/main" id="{B458AD26-83F0-B5DC-8E43-4A501BF54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4E73F-DD1A-638F-3F18-C89CB592801F}"/>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307506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40A6-8C1A-0074-E4A1-8EE4545C5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A83E88-30A7-F7ED-6B0B-756C74BEC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8E7B09-03FD-3406-50D9-108A12D7FB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F296FD-1A80-684A-8B50-B32D5A15503C}"/>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6" name="Footer Placeholder 5">
            <a:extLst>
              <a:ext uri="{FF2B5EF4-FFF2-40B4-BE49-F238E27FC236}">
                <a16:creationId xmlns:a16="http://schemas.microsoft.com/office/drawing/2014/main" id="{11EA1ECB-8E7A-FADF-2A9A-18C23E666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968D3-DA91-B465-984E-2E5213E1085A}"/>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126371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780E-AD0E-FCA4-EB9E-F4474E5454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B3ED8B-52D7-72F0-C5C7-FD03F65D9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596B5C-B4C5-88ED-27D6-8316AC023F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3C04D5-0C0C-C3CA-F409-DC408DCC79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60E01-590E-CB43-356F-87569E507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1E893-29EF-6CC0-22C0-FD376675816B}"/>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8" name="Footer Placeholder 7">
            <a:extLst>
              <a:ext uri="{FF2B5EF4-FFF2-40B4-BE49-F238E27FC236}">
                <a16:creationId xmlns:a16="http://schemas.microsoft.com/office/drawing/2014/main" id="{82888F2A-CA26-65EF-6FD1-68873C08D1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FB72C-A80A-7E77-156F-A60CC32EDC90}"/>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415042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AB0E-4BEA-C4AD-FFF1-64904519D8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4D6EE1-1255-AE49-5CA8-944AB8585BB6}"/>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4" name="Footer Placeholder 3">
            <a:extLst>
              <a:ext uri="{FF2B5EF4-FFF2-40B4-BE49-F238E27FC236}">
                <a16:creationId xmlns:a16="http://schemas.microsoft.com/office/drawing/2014/main" id="{8F8F48BA-475D-97E1-3552-EB7B33F696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82FD5D-2F04-AF0D-7499-86E1B71C68D1}"/>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42804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44970-4568-9AB2-3411-91EF0737F6E6}"/>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3" name="Footer Placeholder 2">
            <a:extLst>
              <a:ext uri="{FF2B5EF4-FFF2-40B4-BE49-F238E27FC236}">
                <a16:creationId xmlns:a16="http://schemas.microsoft.com/office/drawing/2014/main" id="{4B8745A2-3FFC-1E25-3282-57FDCEA00A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B368E-0290-7CB2-9785-F8552C0F74B5}"/>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120544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253E-C94B-1088-8B70-712DD85B2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130EE2-A07D-91F9-85FC-5C107B41D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317DEE-B4C3-F1FB-7FD3-8413D97D1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8A4C3-FD89-DF4F-DBDB-2C97C0785A7F}"/>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6" name="Footer Placeholder 5">
            <a:extLst>
              <a:ext uri="{FF2B5EF4-FFF2-40B4-BE49-F238E27FC236}">
                <a16:creationId xmlns:a16="http://schemas.microsoft.com/office/drawing/2014/main" id="{AA2C8281-3A9C-FD4A-E111-8BEFEBBC3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C8168-AAF2-5459-D13B-99FD46BA0F1F}"/>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211637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8D62-359E-9204-71FF-606C5288B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7D787-CA3A-B0AE-2408-2F9976407D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7DB62-3AEB-4127-BBC3-1AF025F2C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E4FD1-E32A-E4DD-F5F7-064F9ACF3DE1}"/>
              </a:ext>
            </a:extLst>
          </p:cNvPr>
          <p:cNvSpPr>
            <a:spLocks noGrp="1"/>
          </p:cNvSpPr>
          <p:nvPr>
            <p:ph type="dt" sz="half" idx="10"/>
          </p:nvPr>
        </p:nvSpPr>
        <p:spPr/>
        <p:txBody>
          <a:bodyPr/>
          <a:lstStyle/>
          <a:p>
            <a:fld id="{3D4D7704-B401-4F11-8728-2C097F3842CC}" type="datetimeFigureOut">
              <a:rPr lang="en-US" smtClean="0"/>
              <a:t>12/27/2024</a:t>
            </a:fld>
            <a:endParaRPr lang="en-US"/>
          </a:p>
        </p:txBody>
      </p:sp>
      <p:sp>
        <p:nvSpPr>
          <p:cNvPr id="6" name="Footer Placeholder 5">
            <a:extLst>
              <a:ext uri="{FF2B5EF4-FFF2-40B4-BE49-F238E27FC236}">
                <a16:creationId xmlns:a16="http://schemas.microsoft.com/office/drawing/2014/main" id="{1A9B6A15-8716-3EB3-E503-7FC025751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72FD7-EDDC-03FB-C305-955CE0B86648}"/>
              </a:ext>
            </a:extLst>
          </p:cNvPr>
          <p:cNvSpPr>
            <a:spLocks noGrp="1"/>
          </p:cNvSpPr>
          <p:nvPr>
            <p:ph type="sldNum" sz="quarter" idx="12"/>
          </p:nvPr>
        </p:nvSpPr>
        <p:spPr/>
        <p:txBody>
          <a:bodyPr/>
          <a:lstStyle/>
          <a:p>
            <a:fld id="{72DA37FE-ECCD-4D3F-80B9-0C0C13195C2D}" type="slidenum">
              <a:rPr lang="en-US" smtClean="0"/>
              <a:t>‹#›</a:t>
            </a:fld>
            <a:endParaRPr lang="en-US"/>
          </a:p>
        </p:txBody>
      </p:sp>
    </p:spTree>
    <p:extLst>
      <p:ext uri="{BB962C8B-B14F-4D97-AF65-F5344CB8AC3E}">
        <p14:creationId xmlns:p14="http://schemas.microsoft.com/office/powerpoint/2010/main" val="23546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45623-0F1F-B5AB-7CF4-512922CF9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0774DB-555F-9CCE-C717-25E813795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8175C-EFBC-75BE-37BF-B3339731E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4D7704-B401-4F11-8728-2C097F3842CC}" type="datetimeFigureOut">
              <a:rPr lang="en-US" smtClean="0"/>
              <a:t>12/27/2024</a:t>
            </a:fld>
            <a:endParaRPr lang="en-US"/>
          </a:p>
        </p:txBody>
      </p:sp>
      <p:sp>
        <p:nvSpPr>
          <p:cNvPr id="5" name="Footer Placeholder 4">
            <a:extLst>
              <a:ext uri="{FF2B5EF4-FFF2-40B4-BE49-F238E27FC236}">
                <a16:creationId xmlns:a16="http://schemas.microsoft.com/office/drawing/2014/main" id="{FED3739B-F5AF-26CA-AC60-E19E37D00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28FB9E-E7DB-5C6D-4D28-8C2AD8528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DA37FE-ECCD-4D3F-80B9-0C0C13195C2D}" type="slidenum">
              <a:rPr lang="en-US" smtClean="0"/>
              <a:t>‹#›</a:t>
            </a:fld>
            <a:endParaRPr lang="en-US"/>
          </a:p>
        </p:txBody>
      </p:sp>
    </p:spTree>
    <p:extLst>
      <p:ext uri="{BB962C8B-B14F-4D97-AF65-F5344CB8AC3E}">
        <p14:creationId xmlns:p14="http://schemas.microsoft.com/office/powerpoint/2010/main" val="2915285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99F9EC-0436-F2F6-F9D0-82E23EB8FF8C}"/>
              </a:ext>
            </a:extLst>
          </p:cNvPr>
          <p:cNvGrpSpPr/>
          <p:nvPr/>
        </p:nvGrpSpPr>
        <p:grpSpPr>
          <a:xfrm>
            <a:off x="-108642" y="-7101"/>
            <a:ext cx="12300642" cy="6865101"/>
            <a:chOff x="0" y="-7101"/>
            <a:chExt cx="12192000" cy="6865101"/>
          </a:xfrm>
        </p:grpSpPr>
        <p:pic>
          <p:nvPicPr>
            <p:cNvPr id="3" name="Picture 2">
              <a:extLst>
                <a:ext uri="{FF2B5EF4-FFF2-40B4-BE49-F238E27FC236}">
                  <a16:creationId xmlns:a16="http://schemas.microsoft.com/office/drawing/2014/main" id="{BA1516ED-3D07-E39F-2292-33FD51C37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ight Triangle 3">
              <a:extLst>
                <a:ext uri="{FF2B5EF4-FFF2-40B4-BE49-F238E27FC236}">
                  <a16:creationId xmlns:a16="http://schemas.microsoft.com/office/drawing/2014/main" id="{600A418A-373F-B4F2-41EF-73A391CDA3A9}"/>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8DC036FD-230D-2D38-30B7-320661FB801A}"/>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F6B1E3A2-CB93-2BF9-2F14-9BCE6D2F63C1}"/>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8868B2C8-C014-ED64-47EA-70A9F88E9656}"/>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86EF047-5B6B-AB6E-85ED-4846659A55E2}"/>
              </a:ext>
            </a:extLst>
          </p:cNvPr>
          <p:cNvSpPr txBox="1"/>
          <p:nvPr/>
        </p:nvSpPr>
        <p:spPr>
          <a:xfrm>
            <a:off x="1360229" y="587344"/>
            <a:ext cx="9471541" cy="2862322"/>
          </a:xfrm>
          <a:prstGeom prst="rect">
            <a:avLst/>
          </a:prstGeom>
          <a:noFill/>
        </p:spPr>
        <p:txBody>
          <a:bodyPr wrap="square" rtlCol="0">
            <a:spAutoFit/>
          </a:bodyPr>
          <a:lstStyle/>
          <a:p>
            <a:pPr algn="ctr"/>
            <a:r>
              <a:rPr lang="en-US" sz="6000" dirty="0">
                <a:solidFill>
                  <a:schemeClr val="bg1"/>
                </a:solidFill>
                <a:latin typeface="Berlin Sans FB" pitchFamily="34" charset="0"/>
              </a:rPr>
              <a:t>Doctrine and Covenants 6</a:t>
            </a:r>
          </a:p>
          <a:p>
            <a:pPr algn="ctr"/>
            <a:r>
              <a:rPr lang="en-US" sz="6000" dirty="0">
                <a:solidFill>
                  <a:schemeClr val="bg1"/>
                </a:solidFill>
                <a:latin typeface="Berlin Sans FB" pitchFamily="34" charset="0"/>
              </a:rPr>
              <a:t> </a:t>
            </a:r>
          </a:p>
          <a:p>
            <a:pPr algn="ctr"/>
            <a:r>
              <a:rPr lang="en-US" sz="6000" dirty="0">
                <a:solidFill>
                  <a:schemeClr val="bg1"/>
                </a:solidFill>
                <a:latin typeface="Berlin Sans FB" pitchFamily="34" charset="0"/>
              </a:rPr>
              <a:t>Willing to Serve</a:t>
            </a:r>
          </a:p>
        </p:txBody>
      </p:sp>
      <p:pic>
        <p:nvPicPr>
          <p:cNvPr id="9" name="Picture 8">
            <a:extLst>
              <a:ext uri="{FF2B5EF4-FFF2-40B4-BE49-F238E27FC236}">
                <a16:creationId xmlns:a16="http://schemas.microsoft.com/office/drawing/2014/main" id="{92F1AFAB-D492-DAC7-7808-8A94F9D15D8C}"/>
              </a:ext>
            </a:extLst>
          </p:cNvPr>
          <p:cNvPicPr>
            <a:picLocks noChangeAspect="1"/>
          </p:cNvPicPr>
          <p:nvPr/>
        </p:nvPicPr>
        <p:blipFill>
          <a:blip r:embed="rId3">
            <a:extLst>
              <a:ext uri="{28A0092B-C50C-407E-A947-70E740481C1C}">
                <a14:useLocalDpi xmlns:a14="http://schemas.microsoft.com/office/drawing/2010/main" val="0"/>
              </a:ext>
            </a:extLst>
          </a:blip>
          <a:srcRect l="41415" t="46236" r="42086" b="21996"/>
          <a:stretch/>
        </p:blipFill>
        <p:spPr>
          <a:xfrm>
            <a:off x="2257475" y="4037010"/>
            <a:ext cx="2024744" cy="2286000"/>
          </a:xfrm>
          <a:prstGeom prst="rect">
            <a:avLst/>
          </a:prstGeom>
        </p:spPr>
      </p:pic>
      <p:sp>
        <p:nvSpPr>
          <p:cNvPr id="10" name="TextBox 9">
            <a:extLst>
              <a:ext uri="{FF2B5EF4-FFF2-40B4-BE49-F238E27FC236}">
                <a16:creationId xmlns:a16="http://schemas.microsoft.com/office/drawing/2014/main" id="{382E1ACF-E967-6F23-4D6A-8F8E3D02AD71}"/>
              </a:ext>
            </a:extLst>
          </p:cNvPr>
          <p:cNvSpPr txBox="1"/>
          <p:nvPr/>
        </p:nvSpPr>
        <p:spPr>
          <a:xfrm>
            <a:off x="5187636" y="4627243"/>
            <a:ext cx="4599160" cy="1477328"/>
          </a:xfrm>
          <a:prstGeom prst="rect">
            <a:avLst/>
          </a:prstGeom>
          <a:noFill/>
        </p:spPr>
        <p:txBody>
          <a:bodyPr wrap="square" rtlCol="0">
            <a:spAutoFit/>
          </a:bodyPr>
          <a:lstStyle/>
          <a:p>
            <a:r>
              <a:rPr lang="en-US" i="1" dirty="0">
                <a:solidFill>
                  <a:schemeClr val="bg1"/>
                </a:solidFill>
              </a:rPr>
              <a:t>Therefore, O ye that embark in the service of God, see that ye serve him with all your heart, might, mind and strength, that ye may stand blameless before God at the last day</a:t>
            </a:r>
          </a:p>
          <a:p>
            <a:r>
              <a:rPr lang="en-US" i="1" dirty="0">
                <a:solidFill>
                  <a:schemeClr val="bg1"/>
                </a:solidFill>
              </a:rPr>
              <a:t>D&amp;C 4:2</a:t>
            </a:r>
          </a:p>
        </p:txBody>
      </p:sp>
      <p:sp>
        <p:nvSpPr>
          <p:cNvPr id="12" name="TextBox 11">
            <a:extLst>
              <a:ext uri="{FF2B5EF4-FFF2-40B4-BE49-F238E27FC236}">
                <a16:creationId xmlns:a16="http://schemas.microsoft.com/office/drawing/2014/main" id="{57D7A995-7329-1C81-2047-7637D77CBFCF}"/>
              </a:ext>
            </a:extLst>
          </p:cNvPr>
          <p:cNvSpPr txBox="1"/>
          <p:nvPr/>
        </p:nvSpPr>
        <p:spPr>
          <a:xfrm>
            <a:off x="-57913" y="6473904"/>
            <a:ext cx="6153912"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426548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E22899A-CEF8-4724-A3B6-3D777D81BB8D}"/>
              </a:ext>
            </a:extLst>
          </p:cNvPr>
          <p:cNvGrpSpPr/>
          <p:nvPr/>
        </p:nvGrpSpPr>
        <p:grpSpPr>
          <a:xfrm>
            <a:off x="0" y="-7101"/>
            <a:ext cx="12192000" cy="6865101"/>
            <a:chOff x="0" y="-7101"/>
            <a:chExt cx="12192000" cy="6865101"/>
          </a:xfrm>
        </p:grpSpPr>
        <p:pic>
          <p:nvPicPr>
            <p:cNvPr id="14" name="Picture 13">
              <a:extLst>
                <a:ext uri="{FF2B5EF4-FFF2-40B4-BE49-F238E27FC236}">
                  <a16:creationId xmlns:a16="http://schemas.microsoft.com/office/drawing/2014/main" id="{C4D65199-10F1-4FB1-827B-65CBC0D90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ight Triangle 15">
              <a:extLst>
                <a:ext uri="{FF2B5EF4-FFF2-40B4-BE49-F238E27FC236}">
                  <a16:creationId xmlns:a16="http://schemas.microsoft.com/office/drawing/2014/main" id="{5AC8026C-CBE6-450D-8BC2-994A9C52916F}"/>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CF49D93F-385C-417B-98A3-431D95DA7D3C}"/>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DDAD326-4472-4398-A0E0-8F6004FCE012}"/>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99C75A84-4D96-405F-9B9F-F50BDE0F17EB}"/>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8100" y="6459140"/>
            <a:ext cx="5334000" cy="369332"/>
          </a:xfrm>
          <a:prstGeom prst="rect">
            <a:avLst/>
          </a:prstGeom>
          <a:noFill/>
        </p:spPr>
        <p:txBody>
          <a:bodyPr wrap="square" rtlCol="0">
            <a:spAutoFit/>
          </a:bodyPr>
          <a:lstStyle/>
          <a:p>
            <a:r>
              <a:rPr lang="en-US" dirty="0">
                <a:solidFill>
                  <a:schemeClr val="bg1"/>
                </a:solidFill>
              </a:rPr>
              <a:t>D&amp;C 6:14-17, 20</a:t>
            </a:r>
          </a:p>
        </p:txBody>
      </p:sp>
      <p:sp>
        <p:nvSpPr>
          <p:cNvPr id="12" name="TextBox 11"/>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Berlin Sans FB" pitchFamily="34" charset="0"/>
              </a:rPr>
              <a:t>Receiving and Recognizing Revelation</a:t>
            </a:r>
          </a:p>
        </p:txBody>
      </p:sp>
      <p:sp>
        <p:nvSpPr>
          <p:cNvPr id="15" name="Rectangle 14"/>
          <p:cNvSpPr/>
          <p:nvPr/>
        </p:nvSpPr>
        <p:spPr>
          <a:xfrm>
            <a:off x="1447800" y="1447800"/>
            <a:ext cx="5715000" cy="4524315"/>
          </a:xfrm>
          <a:prstGeom prst="rect">
            <a:avLst/>
          </a:prstGeom>
        </p:spPr>
        <p:txBody>
          <a:bodyPr wrap="square">
            <a:spAutoFit/>
          </a:bodyPr>
          <a:lstStyle/>
          <a:p>
            <a:pPr fontAlgn="base"/>
            <a:r>
              <a:rPr lang="en-US" sz="2400" dirty="0">
                <a:solidFill>
                  <a:schemeClr val="bg1"/>
                </a:solidFill>
              </a:rPr>
              <a:t>As we seek answers from Heavenly Father, He will give us instruction.</a:t>
            </a:r>
          </a:p>
          <a:p>
            <a:pPr fontAlgn="base"/>
            <a:endParaRPr lang="en-US" sz="2400" dirty="0">
              <a:solidFill>
                <a:schemeClr val="bg1"/>
              </a:solidFill>
            </a:endParaRPr>
          </a:p>
          <a:p>
            <a:pPr fontAlgn="base"/>
            <a:r>
              <a:rPr lang="en-US" sz="2400" dirty="0">
                <a:solidFill>
                  <a:schemeClr val="bg1"/>
                </a:solidFill>
              </a:rPr>
              <a:t>The Lord will enlighten our minds through the Holy Ghost.</a:t>
            </a:r>
          </a:p>
          <a:p>
            <a:pPr fontAlgn="base"/>
            <a:endParaRPr lang="en-US" sz="2400" dirty="0">
              <a:solidFill>
                <a:schemeClr val="bg1"/>
              </a:solidFill>
            </a:endParaRPr>
          </a:p>
          <a:p>
            <a:pPr fontAlgn="base"/>
            <a:r>
              <a:rPr lang="en-US" sz="2400" dirty="0">
                <a:solidFill>
                  <a:schemeClr val="bg1"/>
                </a:solidFill>
              </a:rPr>
              <a:t>God knows our thoughts and the intents of our hearts.</a:t>
            </a:r>
          </a:p>
          <a:p>
            <a:pPr fontAlgn="base"/>
            <a:endParaRPr lang="en-US" sz="2400" dirty="0">
              <a:solidFill>
                <a:schemeClr val="bg1"/>
              </a:solidFill>
            </a:endParaRPr>
          </a:p>
          <a:p>
            <a:pPr fontAlgn="base"/>
            <a:r>
              <a:rPr lang="en-US" sz="2400" dirty="0">
                <a:solidFill>
                  <a:schemeClr val="bg1"/>
                </a:solidFill>
              </a:rPr>
              <a:t>When we have received revelation, we should treasure it up in our hearts.</a:t>
            </a:r>
          </a:p>
          <a:p>
            <a:pPr fontAlgn="base"/>
            <a:endParaRPr lang="en-US" sz="2400" dirty="0">
              <a:solidFill>
                <a:schemeClr val="bg1"/>
              </a:solidFill>
            </a:endParaRPr>
          </a:p>
        </p:txBody>
      </p:sp>
      <p:pic>
        <p:nvPicPr>
          <p:cNvPr id="3" name="Picture 2">
            <a:extLst>
              <a:ext uri="{FF2B5EF4-FFF2-40B4-BE49-F238E27FC236}">
                <a16:creationId xmlns:a16="http://schemas.microsoft.com/office/drawing/2014/main" id="{693646AD-40FB-43C6-B863-91DD93D76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092" y="1454901"/>
            <a:ext cx="3243294" cy="3975651"/>
          </a:xfrm>
          <a:prstGeom prst="rect">
            <a:avLst/>
          </a:prstGeom>
        </p:spPr>
      </p:pic>
    </p:spTree>
    <p:extLst>
      <p:ext uri="{BB962C8B-B14F-4D97-AF65-F5344CB8AC3E}">
        <p14:creationId xmlns:p14="http://schemas.microsoft.com/office/powerpoint/2010/main" val="19810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9964C8C-7461-4DF1-9871-D087A6A09133}"/>
              </a:ext>
            </a:extLst>
          </p:cNvPr>
          <p:cNvGrpSpPr/>
          <p:nvPr/>
        </p:nvGrpSpPr>
        <p:grpSpPr>
          <a:xfrm>
            <a:off x="0" y="-7101"/>
            <a:ext cx="12192000" cy="6865101"/>
            <a:chOff x="0" y="-7101"/>
            <a:chExt cx="12192000" cy="6865101"/>
          </a:xfrm>
        </p:grpSpPr>
        <p:pic>
          <p:nvPicPr>
            <p:cNvPr id="16" name="Picture 15">
              <a:extLst>
                <a:ext uri="{FF2B5EF4-FFF2-40B4-BE49-F238E27FC236}">
                  <a16:creationId xmlns:a16="http://schemas.microsoft.com/office/drawing/2014/main" id="{0C68327E-6C43-4B49-9FB4-0F4B34F6D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ight Triangle 16">
              <a:extLst>
                <a:ext uri="{FF2B5EF4-FFF2-40B4-BE49-F238E27FC236}">
                  <a16:creationId xmlns:a16="http://schemas.microsoft.com/office/drawing/2014/main" id="{E2C75C65-DD26-44BB-B889-5AB71BB8A3FF}"/>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5CEB3A2-A766-4CC2-811F-481233E298E2}"/>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18728DFB-056C-40E1-9F62-3FEB79623828}"/>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4F60A4F4-A7F6-4705-AA8B-D06A28878F4E}"/>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12644" y="6422886"/>
            <a:ext cx="5334000" cy="369332"/>
          </a:xfrm>
          <a:prstGeom prst="rect">
            <a:avLst/>
          </a:prstGeom>
          <a:noFill/>
        </p:spPr>
        <p:txBody>
          <a:bodyPr wrap="square" rtlCol="0">
            <a:spAutoFit/>
          </a:bodyPr>
          <a:lstStyle/>
          <a:p>
            <a:r>
              <a:rPr lang="en-US" dirty="0">
                <a:solidFill>
                  <a:schemeClr val="bg1"/>
                </a:solidFill>
              </a:rPr>
              <a:t>D&amp;C 6:21-24</a:t>
            </a:r>
          </a:p>
        </p:txBody>
      </p:sp>
      <p:sp>
        <p:nvSpPr>
          <p:cNvPr id="12" name="TextBox 11"/>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Berlin Sans FB" pitchFamily="34" charset="0"/>
              </a:rPr>
              <a:t>Communication From God</a:t>
            </a:r>
          </a:p>
        </p:txBody>
      </p:sp>
      <p:sp>
        <p:nvSpPr>
          <p:cNvPr id="15" name="Rectangle 14"/>
          <p:cNvSpPr/>
          <p:nvPr/>
        </p:nvSpPr>
        <p:spPr>
          <a:xfrm>
            <a:off x="590550" y="1232341"/>
            <a:ext cx="5715000" cy="3477875"/>
          </a:xfrm>
          <a:prstGeom prst="rect">
            <a:avLst/>
          </a:prstGeom>
        </p:spPr>
        <p:txBody>
          <a:bodyPr wrap="square">
            <a:spAutoFit/>
          </a:bodyPr>
          <a:lstStyle/>
          <a:p>
            <a:pPr fontAlgn="base"/>
            <a:r>
              <a:rPr lang="en-US" sz="2000" dirty="0">
                <a:solidFill>
                  <a:schemeClr val="bg1"/>
                </a:solidFill>
              </a:rPr>
              <a:t>“Sometimes the sun rises on a morning that is cloudy or foggy. Because of the overcast conditions, perceiving the light is more difficult, and identifying the precise moment when the sun rises over the horizon is not possible. …</a:t>
            </a:r>
          </a:p>
          <a:p>
            <a:pPr fontAlgn="base"/>
            <a:endParaRPr lang="en-US" sz="2000" dirty="0">
              <a:solidFill>
                <a:schemeClr val="bg1"/>
              </a:solidFill>
            </a:endParaRPr>
          </a:p>
          <a:p>
            <a:pPr fontAlgn="base"/>
            <a:r>
              <a:rPr lang="en-US" sz="2000" dirty="0">
                <a:solidFill>
                  <a:schemeClr val="bg1"/>
                </a:solidFill>
              </a:rPr>
              <a:t>“In a similar way, we many times receive revelation without recognizing precisely how or when we are receiving revelation”</a:t>
            </a:r>
          </a:p>
          <a:p>
            <a:pPr fontAlgn="base"/>
            <a:r>
              <a:rPr lang="en-US" sz="1200" dirty="0">
                <a:solidFill>
                  <a:schemeClr val="bg1"/>
                </a:solidFill>
              </a:rPr>
              <a:t>David A. </a:t>
            </a:r>
            <a:r>
              <a:rPr lang="en-US" sz="1200" dirty="0" err="1">
                <a:solidFill>
                  <a:schemeClr val="bg1"/>
                </a:solidFill>
              </a:rPr>
              <a:t>Bednar</a:t>
            </a:r>
            <a:endParaRPr lang="en-US" sz="1200" dirty="0">
              <a:solidFill>
                <a:schemeClr val="bg1"/>
              </a:solidFill>
            </a:endParaRPr>
          </a:p>
          <a:p>
            <a:pPr fontAlgn="base"/>
            <a:endParaRPr lang="en-US" sz="2000" dirty="0">
              <a:solidFill>
                <a:schemeClr val="bg1"/>
              </a:solidFill>
            </a:endParaRPr>
          </a:p>
        </p:txBody>
      </p:sp>
      <p:sp>
        <p:nvSpPr>
          <p:cNvPr id="13" name="Rectangle 12"/>
          <p:cNvSpPr/>
          <p:nvPr/>
        </p:nvSpPr>
        <p:spPr>
          <a:xfrm>
            <a:off x="2438400" y="4800600"/>
            <a:ext cx="7696200" cy="1077218"/>
          </a:xfrm>
          <a:prstGeom prst="rect">
            <a:avLst/>
          </a:prstGeom>
        </p:spPr>
        <p:txBody>
          <a:bodyPr wrap="square">
            <a:spAutoFit/>
          </a:bodyPr>
          <a:lstStyle/>
          <a:p>
            <a:pPr algn="ctr"/>
            <a:r>
              <a:rPr lang="en-US" sz="3200" dirty="0">
                <a:solidFill>
                  <a:srgbClr val="FFFF00"/>
                </a:solidFill>
              </a:rPr>
              <a:t>How might we sometimes overlook or dismiss the Lord’s answers to our prayers?</a:t>
            </a:r>
          </a:p>
        </p:txBody>
      </p:sp>
      <p:grpSp>
        <p:nvGrpSpPr>
          <p:cNvPr id="2" name="Group 1">
            <a:extLst>
              <a:ext uri="{FF2B5EF4-FFF2-40B4-BE49-F238E27FC236}">
                <a16:creationId xmlns:a16="http://schemas.microsoft.com/office/drawing/2014/main" id="{F63A5BB0-A8F6-4418-AF47-B91D484C9228}"/>
              </a:ext>
            </a:extLst>
          </p:cNvPr>
          <p:cNvGrpSpPr/>
          <p:nvPr/>
        </p:nvGrpSpPr>
        <p:grpSpPr>
          <a:xfrm>
            <a:off x="6286500" y="1513681"/>
            <a:ext cx="5546034" cy="2571750"/>
            <a:chOff x="1247360" y="857250"/>
            <a:chExt cx="10003735" cy="5572125"/>
          </a:xfrm>
        </p:grpSpPr>
        <p:pic>
          <p:nvPicPr>
            <p:cNvPr id="2050" name="Picture 2" descr="Image result for sunrise gif">
              <a:extLst>
                <a:ext uri="{FF2B5EF4-FFF2-40B4-BE49-F238E27FC236}">
                  <a16:creationId xmlns:a16="http://schemas.microsoft.com/office/drawing/2014/main" id="{A88017F8-4781-41CF-858E-592052CCF0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667B2E2-9F1A-4890-A96E-5FB1F247F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360" y="4981574"/>
              <a:ext cx="10003735" cy="1447801"/>
            </a:xfrm>
            <a:prstGeom prst="rect">
              <a:avLst/>
            </a:prstGeom>
          </p:spPr>
        </p:pic>
      </p:grpSp>
      <p:pic>
        <p:nvPicPr>
          <p:cNvPr id="22" name="Picture 21" descr="david a bednar.jpg">
            <a:extLst>
              <a:ext uri="{FF2B5EF4-FFF2-40B4-BE49-F238E27FC236}">
                <a16:creationId xmlns:a16="http://schemas.microsoft.com/office/drawing/2014/main" id="{BBFBEC8B-AC38-4BDF-B44D-EB33D9DD478B}"/>
              </a:ext>
            </a:extLst>
          </p:cNvPr>
          <p:cNvPicPr>
            <a:picLocks noChangeAspect="1"/>
          </p:cNvPicPr>
          <p:nvPr/>
        </p:nvPicPr>
        <p:blipFill>
          <a:blip r:embed="rId4" cstate="print"/>
          <a:stretch>
            <a:fillRect/>
          </a:stretch>
        </p:blipFill>
        <p:spPr>
          <a:xfrm>
            <a:off x="38100" y="126371"/>
            <a:ext cx="863943" cy="1086344"/>
          </a:xfrm>
          <a:prstGeom prst="rect">
            <a:avLst/>
          </a:prstGeom>
        </p:spPr>
      </p:pic>
    </p:spTree>
    <p:extLst>
      <p:ext uri="{BB962C8B-B14F-4D97-AF65-F5344CB8AC3E}">
        <p14:creationId xmlns:p14="http://schemas.microsoft.com/office/powerpoint/2010/main" val="24247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C1454B2-3B75-499E-881E-4F30F3ED103D}"/>
              </a:ext>
            </a:extLst>
          </p:cNvPr>
          <p:cNvGrpSpPr/>
          <p:nvPr/>
        </p:nvGrpSpPr>
        <p:grpSpPr>
          <a:xfrm>
            <a:off x="0" y="-7101"/>
            <a:ext cx="12192000" cy="6865101"/>
            <a:chOff x="0" y="-7101"/>
            <a:chExt cx="12192000" cy="6865101"/>
          </a:xfrm>
        </p:grpSpPr>
        <p:pic>
          <p:nvPicPr>
            <p:cNvPr id="12" name="Picture 11">
              <a:extLst>
                <a:ext uri="{FF2B5EF4-FFF2-40B4-BE49-F238E27FC236}">
                  <a16:creationId xmlns:a16="http://schemas.microsoft.com/office/drawing/2014/main" id="{56433989-AC69-4081-9118-CBBC32FB3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ight Triangle 12">
              <a:extLst>
                <a:ext uri="{FF2B5EF4-FFF2-40B4-BE49-F238E27FC236}">
                  <a16:creationId xmlns:a16="http://schemas.microsoft.com/office/drawing/2014/main" id="{2E084A2F-EED5-41E1-9B19-98D7A357AC33}"/>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9BD2873E-3628-492C-94F4-A0D2DB4DD48D}"/>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40D2656-0DEF-4557-B581-A98B0CFF81BD}"/>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4D6409D2-3E6F-43BE-B784-7FE18D7848CD}"/>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092200" y="152400"/>
            <a:ext cx="5003800" cy="4031873"/>
          </a:xfrm>
          <a:prstGeom prst="rect">
            <a:avLst/>
          </a:prstGeom>
        </p:spPr>
        <p:txBody>
          <a:bodyPr wrap="square">
            <a:spAutoFit/>
          </a:bodyPr>
          <a:lstStyle/>
          <a:p>
            <a:pPr fontAlgn="base"/>
            <a:r>
              <a:rPr lang="en-US" sz="1600" dirty="0">
                <a:solidFill>
                  <a:schemeClr val="bg1"/>
                </a:solidFill>
              </a:rPr>
              <a:t>“Recognizing answers to prayer can sometimes be very difficult. Sometimes we unwisely try to face life by depending on our own experience and capacity. It is much wiser for us to seek through prayer and divine inspiration to know what to do. Our obedience assures that when required, we can qualify for divine power to accomplish an inspired objective.</a:t>
            </a:r>
          </a:p>
          <a:p>
            <a:pPr fontAlgn="base"/>
            <a:r>
              <a:rPr lang="en-US" sz="1600" dirty="0">
                <a:solidFill>
                  <a:schemeClr val="bg1"/>
                </a:solidFill>
              </a:rPr>
              <a:t>“Like many of us, Oliver Cowdery did not recognize the evidence of answers to prayers already given by the Lord. …</a:t>
            </a:r>
          </a:p>
          <a:p>
            <a:pPr fontAlgn="base"/>
            <a:r>
              <a:rPr lang="en-US" sz="1600" dirty="0">
                <a:solidFill>
                  <a:schemeClr val="bg1"/>
                </a:solidFill>
              </a:rPr>
              <a:t>“If you feel that God has not answered your prayers, ponder these scriptures [D&amp;C 6:14–15]—then carefully look for evidence in your own life that He may have already answered you” (“How to Obtain Revelation and Inspiration for Your Personal Life,”</a:t>
            </a:r>
          </a:p>
          <a:p>
            <a:pPr fontAlgn="base"/>
            <a:r>
              <a:rPr lang="en-US" sz="1600" dirty="0">
                <a:solidFill>
                  <a:schemeClr val="bg1"/>
                </a:solidFill>
              </a:rPr>
              <a:t>Richard G. Scott</a:t>
            </a:r>
          </a:p>
        </p:txBody>
      </p:sp>
      <p:sp>
        <p:nvSpPr>
          <p:cNvPr id="8" name="Rectangle 7"/>
          <p:cNvSpPr/>
          <p:nvPr/>
        </p:nvSpPr>
        <p:spPr>
          <a:xfrm>
            <a:off x="5994992" y="3237546"/>
            <a:ext cx="5748867" cy="3293209"/>
          </a:xfrm>
          <a:prstGeom prst="rect">
            <a:avLst/>
          </a:prstGeom>
        </p:spPr>
        <p:txBody>
          <a:bodyPr wrap="square">
            <a:spAutoFit/>
          </a:bodyPr>
          <a:lstStyle/>
          <a:p>
            <a:pPr fontAlgn="base"/>
            <a:r>
              <a:rPr lang="en-US" sz="1600" dirty="0">
                <a:solidFill>
                  <a:schemeClr val="bg1"/>
                </a:solidFill>
              </a:rPr>
              <a:t>“We may not see angels, hear heavenly voices, or receive overwhelming spiritual impressions. … But as we honor our covenants and keep the commandments, as we strive ever more consistently to do good and to become better, we can walk with the confidence that God will guide our steps. …</a:t>
            </a:r>
          </a:p>
          <a:p>
            <a:pPr fontAlgn="base"/>
            <a:r>
              <a:rPr lang="en-US" sz="1600" dirty="0">
                <a:solidFill>
                  <a:schemeClr val="bg1"/>
                </a:solidFill>
              </a:rPr>
              <a:t>“… Sometimes the spirit of revelation will operate immediately and intensely, other times subtly and gradually, and often so delicately you may not even consciously recognize it. But regardless of the pattern whereby this blessing is received, the light it provides will illuminate and enlarge your soul, enlighten your understanding (see Alma 5:7; 32:28), and direct and protect you and your family.” </a:t>
            </a:r>
          </a:p>
          <a:p>
            <a:pPr fontAlgn="base"/>
            <a:r>
              <a:rPr lang="en-US" sz="1600" dirty="0">
                <a:solidFill>
                  <a:schemeClr val="bg1"/>
                </a:solidFill>
              </a:rPr>
              <a:t>David A. </a:t>
            </a:r>
            <a:r>
              <a:rPr lang="en-US" sz="1600" dirty="0" err="1">
                <a:solidFill>
                  <a:schemeClr val="bg1"/>
                </a:solidFill>
              </a:rPr>
              <a:t>Bednar</a:t>
            </a:r>
            <a:endParaRPr lang="en-US" sz="1600" dirty="0">
              <a:solidFill>
                <a:schemeClr val="bg1"/>
              </a:solidFill>
            </a:endParaRPr>
          </a:p>
        </p:txBody>
      </p:sp>
      <p:pic>
        <p:nvPicPr>
          <p:cNvPr id="9" name="Picture 8" descr="david a bednar.jpg"/>
          <p:cNvPicPr>
            <a:picLocks noChangeAspect="1"/>
          </p:cNvPicPr>
          <p:nvPr/>
        </p:nvPicPr>
        <p:blipFill>
          <a:blip r:embed="rId3" cstate="print"/>
          <a:stretch>
            <a:fillRect/>
          </a:stretch>
        </p:blipFill>
        <p:spPr>
          <a:xfrm>
            <a:off x="7543801" y="990601"/>
            <a:ext cx="1325625" cy="1666875"/>
          </a:xfrm>
          <a:prstGeom prst="rect">
            <a:avLst/>
          </a:prstGeom>
        </p:spPr>
      </p:pic>
      <p:pic>
        <p:nvPicPr>
          <p:cNvPr id="10" name="Picture 9" descr="Richard G. Scott.jpg"/>
          <p:cNvPicPr>
            <a:picLocks noChangeAspect="1"/>
          </p:cNvPicPr>
          <p:nvPr/>
        </p:nvPicPr>
        <p:blipFill>
          <a:blip r:embed="rId4" cstate="print"/>
          <a:stretch>
            <a:fillRect/>
          </a:stretch>
        </p:blipFill>
        <p:spPr>
          <a:xfrm>
            <a:off x="3124200" y="4419600"/>
            <a:ext cx="1408176" cy="1767840"/>
          </a:xfrm>
          <a:prstGeom prst="rect">
            <a:avLst/>
          </a:prstGeom>
        </p:spPr>
      </p:pic>
    </p:spTree>
    <p:extLst>
      <p:ext uri="{BB962C8B-B14F-4D97-AF65-F5344CB8AC3E}">
        <p14:creationId xmlns:p14="http://schemas.microsoft.com/office/powerpoint/2010/main" val="112099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0" presetClass="exit" presetSubtype="0" fill="hold" grpId="0" nodeType="withEffect">
                                  <p:stCondLst>
                                    <p:cond delay="0"/>
                                  </p:stCondLst>
                                  <p:childTnLst>
                                    <p:animEffect transition="out" filter="fade">
                                      <p:cBhvr>
                                        <p:cTn id="18" dur="2000"/>
                                        <p:tgtEl>
                                          <p:spTgt spid="2">
                                            <p:txEl>
                                              <p:pRg st="0" end="0"/>
                                            </p:txEl>
                                          </p:spTgt>
                                        </p:tgtEl>
                                      </p:cBhvr>
                                    </p:animEffect>
                                    <p:set>
                                      <p:cBhvr>
                                        <p:cTn id="19" dur="1" fill="hold">
                                          <p:stCondLst>
                                            <p:cond delay="1999"/>
                                          </p:stCondLst>
                                        </p:cTn>
                                        <p:tgtEl>
                                          <p:spTgt spid="2">
                                            <p:txEl>
                                              <p:pRg st="0" end="0"/>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
                                            <p:txEl>
                                              <p:pRg st="1" end="1"/>
                                            </p:txEl>
                                          </p:spTgt>
                                        </p:tgtEl>
                                      </p:cBhvr>
                                    </p:animEffect>
                                    <p:set>
                                      <p:cBhvr>
                                        <p:cTn id="22" dur="1" fill="hold">
                                          <p:stCondLst>
                                            <p:cond delay="1999"/>
                                          </p:stCondLst>
                                        </p:cTn>
                                        <p:tgtEl>
                                          <p:spTgt spid="2">
                                            <p:txEl>
                                              <p:pRg st="1" end="1"/>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
                                            <p:txEl>
                                              <p:pRg st="2" end="2"/>
                                            </p:txEl>
                                          </p:spTgt>
                                        </p:tgtEl>
                                      </p:cBhvr>
                                    </p:animEffect>
                                    <p:set>
                                      <p:cBhvr>
                                        <p:cTn id="25" dur="1" fill="hold">
                                          <p:stCondLst>
                                            <p:cond delay="1999"/>
                                          </p:stCondLst>
                                        </p:cTn>
                                        <p:tgtEl>
                                          <p:spTgt spid="2">
                                            <p:txEl>
                                              <p:pRg st="2" end="2"/>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
                                            <p:txEl>
                                              <p:pRg st="3" end="3"/>
                                            </p:txEl>
                                          </p:spTgt>
                                        </p:tgtEl>
                                      </p:cBhvr>
                                    </p:animEffect>
                                    <p:set>
                                      <p:cBhvr>
                                        <p:cTn id="28" dur="1" fill="hold">
                                          <p:stCondLst>
                                            <p:cond delay="1999"/>
                                          </p:stCondLst>
                                        </p:cTn>
                                        <p:tgtEl>
                                          <p:spTgt spid="2">
                                            <p:txEl>
                                              <p:pRg st="3" end="3"/>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61150B6-4CFA-4797-B773-E36CBAB04874}"/>
              </a:ext>
            </a:extLst>
          </p:cNvPr>
          <p:cNvGrpSpPr/>
          <p:nvPr/>
        </p:nvGrpSpPr>
        <p:grpSpPr>
          <a:xfrm>
            <a:off x="0" y="-7101"/>
            <a:ext cx="12192000" cy="6865101"/>
            <a:chOff x="0" y="-7101"/>
            <a:chExt cx="12192000" cy="6865101"/>
          </a:xfrm>
        </p:grpSpPr>
        <p:pic>
          <p:nvPicPr>
            <p:cNvPr id="14" name="Picture 13">
              <a:extLst>
                <a:ext uri="{FF2B5EF4-FFF2-40B4-BE49-F238E27FC236}">
                  <a16:creationId xmlns:a16="http://schemas.microsoft.com/office/drawing/2014/main" id="{96394349-7397-4522-BA81-3F1D924B5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ight Triangle 15">
              <a:extLst>
                <a:ext uri="{FF2B5EF4-FFF2-40B4-BE49-F238E27FC236}">
                  <a16:creationId xmlns:a16="http://schemas.microsoft.com/office/drawing/2014/main" id="{C9E4AB27-A5B8-4C6E-9AB1-79E5C15F317E}"/>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B4ED06FD-2079-49F4-9B8C-982404C79691}"/>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FD277407-EB93-455F-BA6E-3FEF1396068D}"/>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BC55C26E-97E5-4020-9F7B-E08EEBE4374E}"/>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10334" y="6459140"/>
            <a:ext cx="5334000" cy="369332"/>
          </a:xfrm>
          <a:prstGeom prst="rect">
            <a:avLst/>
          </a:prstGeom>
          <a:noFill/>
        </p:spPr>
        <p:txBody>
          <a:bodyPr wrap="square" rtlCol="0">
            <a:spAutoFit/>
          </a:bodyPr>
          <a:lstStyle/>
          <a:p>
            <a:r>
              <a:rPr lang="en-US" dirty="0">
                <a:solidFill>
                  <a:schemeClr val="bg1"/>
                </a:solidFill>
              </a:rPr>
              <a:t>D&amp;C 6:22</a:t>
            </a:r>
          </a:p>
        </p:txBody>
      </p:sp>
      <p:sp>
        <p:nvSpPr>
          <p:cNvPr id="12" name="TextBox 11"/>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Berlin Sans FB" pitchFamily="34" charset="0"/>
              </a:rPr>
              <a:t>A Secret Prayer Leads to a Revelation</a:t>
            </a:r>
          </a:p>
        </p:txBody>
      </p:sp>
      <p:sp>
        <p:nvSpPr>
          <p:cNvPr id="15" name="Rectangle 14"/>
          <p:cNvSpPr/>
          <p:nvPr/>
        </p:nvSpPr>
        <p:spPr>
          <a:xfrm>
            <a:off x="2158506" y="1455463"/>
            <a:ext cx="5488653" cy="4278094"/>
          </a:xfrm>
          <a:prstGeom prst="rect">
            <a:avLst/>
          </a:prstGeom>
        </p:spPr>
        <p:txBody>
          <a:bodyPr wrap="square">
            <a:spAutoFit/>
          </a:bodyPr>
          <a:lstStyle/>
          <a:p>
            <a:pPr fontAlgn="base"/>
            <a:r>
              <a:rPr lang="en-US" sz="2000" dirty="0">
                <a:solidFill>
                  <a:schemeClr val="bg1"/>
                </a:solidFill>
              </a:rPr>
              <a:t>“After we had received this revelation, Oliver Cowdery stated to me that after he had gone to my father’s to board, and after the family had communicated to him concerning my having obtained the plates, that one night after he had retired to bed he called upon the Lord to know if these things were so, and the Lord manifested to him that they were true, but he had kept the circumstance entirely secret, and had mentioned it to no one; so that after this revelation was given, he knew that the work was true, because no being living knew of the thing alluded to in the revelation, but God and himself.”</a:t>
            </a:r>
          </a:p>
          <a:p>
            <a:pPr fontAlgn="base"/>
            <a:r>
              <a:rPr lang="en-US" sz="1200" dirty="0">
                <a:solidFill>
                  <a:schemeClr val="bg1"/>
                </a:solidFill>
              </a:rPr>
              <a:t>Joseph Smith</a:t>
            </a:r>
          </a:p>
        </p:txBody>
      </p:sp>
      <p:pic>
        <p:nvPicPr>
          <p:cNvPr id="3" name="Picture 2">
            <a:extLst>
              <a:ext uri="{FF2B5EF4-FFF2-40B4-BE49-F238E27FC236}">
                <a16:creationId xmlns:a16="http://schemas.microsoft.com/office/drawing/2014/main" id="{7DF1A615-71E6-439C-9F9E-046601325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921" y="2147202"/>
            <a:ext cx="3859487" cy="2894615"/>
          </a:xfrm>
          <a:prstGeom prst="rect">
            <a:avLst/>
          </a:prstGeom>
        </p:spPr>
      </p:pic>
      <p:pic>
        <p:nvPicPr>
          <p:cNvPr id="10" name="Picture 9">
            <a:extLst>
              <a:ext uri="{FF2B5EF4-FFF2-40B4-BE49-F238E27FC236}">
                <a16:creationId xmlns:a16="http://schemas.microsoft.com/office/drawing/2014/main" id="{531D8F36-92EE-4AEF-A3E0-EAAA1900417A}"/>
              </a:ext>
            </a:extLst>
          </p:cNvPr>
          <p:cNvPicPr>
            <a:picLocks noChangeAspect="1"/>
          </p:cNvPicPr>
          <p:nvPr/>
        </p:nvPicPr>
        <p:blipFill rotWithShape="1">
          <a:blip r:embed="rId4">
            <a:extLst>
              <a:ext uri="{28A0092B-C50C-407E-A947-70E740481C1C}">
                <a14:useLocalDpi xmlns:a14="http://schemas.microsoft.com/office/drawing/2010/main" val="0"/>
              </a:ext>
            </a:extLst>
          </a:blip>
          <a:srcRect t="10430" b="17424"/>
          <a:stretch/>
        </p:blipFill>
        <p:spPr>
          <a:xfrm>
            <a:off x="390062" y="731563"/>
            <a:ext cx="1461701" cy="1447800"/>
          </a:xfrm>
          <a:prstGeom prst="rect">
            <a:avLst/>
          </a:prstGeom>
        </p:spPr>
      </p:pic>
    </p:spTree>
    <p:extLst>
      <p:ext uri="{BB962C8B-B14F-4D97-AF65-F5344CB8AC3E}">
        <p14:creationId xmlns:p14="http://schemas.microsoft.com/office/powerpoint/2010/main" val="1524254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0" y="6477000"/>
            <a:ext cx="5334000" cy="369332"/>
          </a:xfrm>
          <a:prstGeom prst="rect">
            <a:avLst/>
          </a:prstGeom>
          <a:noFill/>
        </p:spPr>
        <p:txBody>
          <a:bodyPr wrap="square" rtlCol="0">
            <a:spAutoFit/>
          </a:bodyPr>
          <a:lstStyle/>
          <a:p>
            <a:r>
              <a:rPr lang="en-US" dirty="0">
                <a:solidFill>
                  <a:schemeClr val="bg1"/>
                </a:solidFill>
              </a:rPr>
              <a:t>D&amp;C 6:25-37</a:t>
            </a:r>
          </a:p>
        </p:txBody>
      </p:sp>
      <p:sp>
        <p:nvSpPr>
          <p:cNvPr id="12" name="TextBox 11"/>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Berlin Sans FB" pitchFamily="34" charset="0"/>
              </a:rPr>
              <a:t>Fear Not</a:t>
            </a:r>
          </a:p>
        </p:txBody>
      </p:sp>
      <p:sp>
        <p:nvSpPr>
          <p:cNvPr id="15" name="Rectangle 14"/>
          <p:cNvSpPr/>
          <p:nvPr/>
        </p:nvSpPr>
        <p:spPr>
          <a:xfrm>
            <a:off x="1828800" y="1143001"/>
            <a:ext cx="5715000" cy="1015663"/>
          </a:xfrm>
          <a:prstGeom prst="rect">
            <a:avLst/>
          </a:prstGeom>
        </p:spPr>
        <p:txBody>
          <a:bodyPr wrap="square">
            <a:spAutoFit/>
          </a:bodyPr>
          <a:lstStyle/>
          <a:p>
            <a:pPr fontAlgn="base"/>
            <a:r>
              <a:rPr lang="en-US" sz="2000" dirty="0">
                <a:solidFill>
                  <a:schemeClr val="bg1"/>
                </a:solidFill>
              </a:rPr>
              <a:t>The Lord told Oliver that if he desired, he could have the gift of translation and stand with Joseph as a second witness of the Book of Mormon.</a:t>
            </a:r>
            <a:endParaRPr lang="en-US" sz="1200" dirty="0">
              <a:solidFill>
                <a:schemeClr val="bg1"/>
              </a:solidFill>
            </a:endParaRPr>
          </a:p>
        </p:txBody>
      </p:sp>
      <p:grpSp>
        <p:nvGrpSpPr>
          <p:cNvPr id="10" name="Group 9"/>
          <p:cNvGrpSpPr/>
          <p:nvPr/>
        </p:nvGrpSpPr>
        <p:grpSpPr>
          <a:xfrm>
            <a:off x="6858000" y="1295400"/>
            <a:ext cx="2667000" cy="5029200"/>
            <a:chOff x="838200" y="76200"/>
            <a:chExt cx="2667000" cy="5029200"/>
          </a:xfrm>
        </p:grpSpPr>
        <p:grpSp>
          <p:nvGrpSpPr>
            <p:cNvPr id="13" name="Group 17"/>
            <p:cNvGrpSpPr/>
            <p:nvPr/>
          </p:nvGrpSpPr>
          <p:grpSpPr>
            <a:xfrm>
              <a:off x="838200" y="76200"/>
              <a:ext cx="2667000" cy="5029200"/>
              <a:chOff x="838200" y="76200"/>
              <a:chExt cx="2667000" cy="5029200"/>
            </a:xfrm>
          </p:grpSpPr>
          <p:grpSp>
            <p:nvGrpSpPr>
              <p:cNvPr id="16" name="Group 17"/>
              <p:cNvGrpSpPr/>
              <p:nvPr/>
            </p:nvGrpSpPr>
            <p:grpSpPr>
              <a:xfrm flipH="1">
                <a:off x="2209800" y="1447800"/>
                <a:ext cx="1295400" cy="3429000"/>
                <a:chOff x="685800" y="1447800"/>
                <a:chExt cx="1295400" cy="3124200"/>
              </a:xfrm>
            </p:grpSpPr>
            <p:sp>
              <p:nvSpPr>
                <p:cNvPr id="32" name="Bent Arrow 31"/>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
              <p:cNvGrpSpPr/>
              <p:nvPr/>
            </p:nvGrpSpPr>
            <p:grpSpPr>
              <a:xfrm>
                <a:off x="838200" y="1447800"/>
                <a:ext cx="1295400" cy="3429000"/>
                <a:chOff x="685800" y="1447800"/>
                <a:chExt cx="1295400" cy="3429000"/>
              </a:xfrm>
            </p:grpSpPr>
            <p:sp>
              <p:nvSpPr>
                <p:cNvPr id="30" name="Bent Arrow 29"/>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22"/>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295400" y="2438400"/>
              <a:ext cx="1905000" cy="1077218"/>
            </a:xfrm>
            <a:prstGeom prst="rect">
              <a:avLst/>
            </a:prstGeom>
          </p:spPr>
          <p:txBody>
            <a:bodyPr wrap="square">
              <a:spAutoFit/>
            </a:bodyPr>
            <a:lstStyle/>
            <a:p>
              <a:pPr algn="ctr"/>
              <a:r>
                <a:rPr lang="en-US" sz="1600" b="1" i="1" dirty="0"/>
                <a:t>As we look unto Jesus Christ, we can overcome doubt and fear</a:t>
              </a:r>
              <a:endParaRPr lang="en-US" sz="1600" i="1" dirty="0">
                <a:solidFill>
                  <a:schemeClr val="bg1"/>
                </a:solidFill>
              </a:endParaRPr>
            </a:p>
          </p:txBody>
        </p:sp>
      </p:grpSp>
      <p:sp>
        <p:nvSpPr>
          <p:cNvPr id="34" name="Rectangle 33"/>
          <p:cNvSpPr/>
          <p:nvPr/>
        </p:nvSpPr>
        <p:spPr>
          <a:xfrm>
            <a:off x="2133600" y="3200401"/>
            <a:ext cx="4572000" cy="1200329"/>
          </a:xfrm>
          <a:prstGeom prst="rect">
            <a:avLst/>
          </a:prstGeom>
        </p:spPr>
        <p:txBody>
          <a:bodyPr>
            <a:spAutoFit/>
          </a:bodyPr>
          <a:lstStyle/>
          <a:p>
            <a:r>
              <a:rPr lang="en-US" i="1" dirty="0">
                <a:solidFill>
                  <a:schemeClr val="bg1"/>
                </a:solidFill>
              </a:rPr>
              <a:t>“Fear not to do good, my sons, for whatsoever ye sow, that shall ye also reap; therefore, if ye sow good ye shall also reap good for your reward.”</a:t>
            </a:r>
          </a:p>
        </p:txBody>
      </p:sp>
      <p:grpSp>
        <p:nvGrpSpPr>
          <p:cNvPr id="35" name="Group 34">
            <a:extLst>
              <a:ext uri="{FF2B5EF4-FFF2-40B4-BE49-F238E27FC236}">
                <a16:creationId xmlns:a16="http://schemas.microsoft.com/office/drawing/2014/main" id="{CD10240C-B9EB-4AB3-8E14-DB32DF6E453C}"/>
              </a:ext>
            </a:extLst>
          </p:cNvPr>
          <p:cNvGrpSpPr/>
          <p:nvPr/>
        </p:nvGrpSpPr>
        <p:grpSpPr>
          <a:xfrm>
            <a:off x="0" y="-7101"/>
            <a:ext cx="12192000" cy="6865101"/>
            <a:chOff x="0" y="-7101"/>
            <a:chExt cx="12192000" cy="6865101"/>
          </a:xfrm>
        </p:grpSpPr>
        <p:pic>
          <p:nvPicPr>
            <p:cNvPr id="36" name="Picture 35">
              <a:extLst>
                <a:ext uri="{FF2B5EF4-FFF2-40B4-BE49-F238E27FC236}">
                  <a16:creationId xmlns:a16="http://schemas.microsoft.com/office/drawing/2014/main" id="{2EDBC822-977E-4DA0-8F63-610EE5206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Right Triangle 36">
              <a:extLst>
                <a:ext uri="{FF2B5EF4-FFF2-40B4-BE49-F238E27FC236}">
                  <a16:creationId xmlns:a16="http://schemas.microsoft.com/office/drawing/2014/main" id="{6BAB0AF4-AAD6-45E0-9907-B033F8336AF4}"/>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234BD737-41B7-4516-99D1-EF42F69969FF}"/>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DDD6A9BB-5BF2-42CD-9DDB-F99FDD7B31F3}"/>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2AD02A5C-5A69-4075-BAEE-2A7ABE165DBE}"/>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AD54EBFC-A2AA-4BC0-9B4B-5F536E4799DF}"/>
              </a:ext>
            </a:extLst>
          </p:cNvPr>
          <p:cNvSpPr txBox="1"/>
          <p:nvPr/>
        </p:nvSpPr>
        <p:spPr>
          <a:xfrm>
            <a:off x="0" y="0"/>
            <a:ext cx="12153900" cy="707886"/>
          </a:xfrm>
          <a:prstGeom prst="rect">
            <a:avLst/>
          </a:prstGeom>
          <a:noFill/>
        </p:spPr>
        <p:txBody>
          <a:bodyPr wrap="square" rtlCol="0">
            <a:spAutoFit/>
          </a:bodyPr>
          <a:lstStyle/>
          <a:p>
            <a:pPr algn="ctr"/>
            <a:r>
              <a:rPr lang="en-US" sz="4000" dirty="0">
                <a:solidFill>
                  <a:schemeClr val="bg1"/>
                </a:solidFill>
                <a:latin typeface="Berlin Sans FB" pitchFamily="34" charset="0"/>
              </a:rPr>
              <a:t>Fear Not</a:t>
            </a:r>
          </a:p>
        </p:txBody>
      </p:sp>
      <p:sp>
        <p:nvSpPr>
          <p:cNvPr id="42" name="Rectangle 41">
            <a:extLst>
              <a:ext uri="{FF2B5EF4-FFF2-40B4-BE49-F238E27FC236}">
                <a16:creationId xmlns:a16="http://schemas.microsoft.com/office/drawing/2014/main" id="{296AB539-4FA0-457D-B784-B94427DE34BB}"/>
              </a:ext>
            </a:extLst>
          </p:cNvPr>
          <p:cNvSpPr/>
          <p:nvPr/>
        </p:nvSpPr>
        <p:spPr>
          <a:xfrm>
            <a:off x="304799" y="1143000"/>
            <a:ext cx="5953125" cy="1815882"/>
          </a:xfrm>
          <a:prstGeom prst="rect">
            <a:avLst/>
          </a:prstGeom>
        </p:spPr>
        <p:txBody>
          <a:bodyPr wrap="square">
            <a:spAutoFit/>
          </a:bodyPr>
          <a:lstStyle/>
          <a:p>
            <a:pPr fontAlgn="base"/>
            <a:r>
              <a:rPr lang="en-US" sz="2800" dirty="0">
                <a:solidFill>
                  <a:schemeClr val="bg1"/>
                </a:solidFill>
              </a:rPr>
              <a:t>The Lord told Oliver that if he desired, he could have the gift of translation and stand with Joseph as a second witness of the Book of Mormon.</a:t>
            </a:r>
          </a:p>
        </p:txBody>
      </p:sp>
      <p:sp>
        <p:nvSpPr>
          <p:cNvPr id="64" name="Rectangle 63">
            <a:extLst>
              <a:ext uri="{FF2B5EF4-FFF2-40B4-BE49-F238E27FC236}">
                <a16:creationId xmlns:a16="http://schemas.microsoft.com/office/drawing/2014/main" id="{A366B9D0-30C8-4E5D-9AF2-84B8C6F7A56D}"/>
              </a:ext>
            </a:extLst>
          </p:cNvPr>
          <p:cNvSpPr/>
          <p:nvPr/>
        </p:nvSpPr>
        <p:spPr>
          <a:xfrm>
            <a:off x="1828800" y="3575952"/>
            <a:ext cx="5024438" cy="2246769"/>
          </a:xfrm>
          <a:prstGeom prst="rect">
            <a:avLst/>
          </a:prstGeom>
        </p:spPr>
        <p:txBody>
          <a:bodyPr wrap="square">
            <a:spAutoFit/>
          </a:bodyPr>
          <a:lstStyle/>
          <a:p>
            <a:r>
              <a:rPr lang="en-US" sz="2800" i="1" dirty="0">
                <a:solidFill>
                  <a:srgbClr val="FFFF00"/>
                </a:solidFill>
              </a:rPr>
              <a:t>“Fear not to do good, my sons, for whatsoever ye sow, that shall ye also reap; therefore, if ye sow good ye shall also reap good for your reward.”</a:t>
            </a:r>
          </a:p>
        </p:txBody>
      </p:sp>
      <p:pic>
        <p:nvPicPr>
          <p:cNvPr id="3" name="Picture 2">
            <a:extLst>
              <a:ext uri="{FF2B5EF4-FFF2-40B4-BE49-F238E27FC236}">
                <a16:creationId xmlns:a16="http://schemas.microsoft.com/office/drawing/2014/main" id="{FA1ACF15-9D5B-95E0-1300-C05382CE5C0C}"/>
              </a:ext>
            </a:extLst>
          </p:cNvPr>
          <p:cNvPicPr>
            <a:picLocks noChangeAspect="1"/>
          </p:cNvPicPr>
          <p:nvPr/>
        </p:nvPicPr>
        <p:blipFill>
          <a:blip r:embed="rId3"/>
          <a:stretch>
            <a:fillRect/>
          </a:stretch>
        </p:blipFill>
        <p:spPr>
          <a:xfrm>
            <a:off x="6921283" y="1370077"/>
            <a:ext cx="4544059" cy="4086795"/>
          </a:xfrm>
          <a:prstGeom prst="rect">
            <a:avLst/>
          </a:prstGeom>
        </p:spPr>
      </p:pic>
    </p:spTree>
    <p:extLst>
      <p:ext uri="{BB962C8B-B14F-4D97-AF65-F5344CB8AC3E}">
        <p14:creationId xmlns:p14="http://schemas.microsoft.com/office/powerpoint/2010/main" val="1529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99F3087-8377-4D4D-9175-46A2B2E775D7}"/>
              </a:ext>
            </a:extLst>
          </p:cNvPr>
          <p:cNvGrpSpPr/>
          <p:nvPr/>
        </p:nvGrpSpPr>
        <p:grpSpPr>
          <a:xfrm>
            <a:off x="0" y="-7101"/>
            <a:ext cx="12192000" cy="6865101"/>
            <a:chOff x="0" y="-7101"/>
            <a:chExt cx="12192000" cy="6865101"/>
          </a:xfrm>
        </p:grpSpPr>
        <p:pic>
          <p:nvPicPr>
            <p:cNvPr id="19" name="Picture 18">
              <a:extLst>
                <a:ext uri="{FF2B5EF4-FFF2-40B4-BE49-F238E27FC236}">
                  <a16:creationId xmlns:a16="http://schemas.microsoft.com/office/drawing/2014/main" id="{EFBFCB1F-AC60-46DD-A1A0-2A8C87F73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ight Triangle 19">
              <a:extLst>
                <a:ext uri="{FF2B5EF4-FFF2-40B4-BE49-F238E27FC236}">
                  <a16:creationId xmlns:a16="http://schemas.microsoft.com/office/drawing/2014/main" id="{E4746616-FB66-44E5-8AEB-8181BC666E2D}"/>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A195FADA-ADA8-4281-AAC5-D45819B1BF07}"/>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B3699B51-E5B0-47E0-8689-C510E8F4FF87}"/>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93069707-0DB8-4122-802C-361A94374843}"/>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pitchFamily="34" charset="0"/>
              </a:rPr>
              <a:t>Doctrinal Mastery</a:t>
            </a:r>
          </a:p>
        </p:txBody>
      </p:sp>
      <p:sp>
        <p:nvSpPr>
          <p:cNvPr id="34" name="Rectangle 33"/>
          <p:cNvSpPr/>
          <p:nvPr/>
        </p:nvSpPr>
        <p:spPr>
          <a:xfrm>
            <a:off x="6400800" y="2438401"/>
            <a:ext cx="3733800" cy="1569660"/>
          </a:xfrm>
          <a:prstGeom prst="rect">
            <a:avLst/>
          </a:prstGeom>
        </p:spPr>
        <p:txBody>
          <a:bodyPr wrap="square">
            <a:spAutoFit/>
          </a:bodyPr>
          <a:lstStyle/>
          <a:p>
            <a:pPr algn="ctr"/>
            <a:r>
              <a:rPr lang="en-US" sz="3200" i="1" dirty="0">
                <a:solidFill>
                  <a:schemeClr val="bg1"/>
                </a:solidFill>
              </a:rPr>
              <a:t>“</a:t>
            </a:r>
            <a:r>
              <a:rPr lang="en-US" sz="3200" dirty="0">
                <a:solidFill>
                  <a:schemeClr val="bg1"/>
                </a:solidFill>
              </a:rPr>
              <a:t>Look unto me in every thought; </a:t>
            </a:r>
          </a:p>
          <a:p>
            <a:pPr algn="ctr"/>
            <a:r>
              <a:rPr lang="en-US" sz="3200" dirty="0">
                <a:solidFill>
                  <a:schemeClr val="bg1"/>
                </a:solidFill>
              </a:rPr>
              <a:t>doubt not, fear not.”</a:t>
            </a:r>
          </a:p>
        </p:txBody>
      </p:sp>
      <p:grpSp>
        <p:nvGrpSpPr>
          <p:cNvPr id="35" name="Group 34"/>
          <p:cNvGrpSpPr/>
          <p:nvPr/>
        </p:nvGrpSpPr>
        <p:grpSpPr>
          <a:xfrm>
            <a:off x="2438400" y="1981200"/>
            <a:ext cx="2286000" cy="2667000"/>
            <a:chOff x="2646084" y="2667000"/>
            <a:chExt cx="3886200" cy="3931920"/>
          </a:xfrm>
        </p:grpSpPr>
        <p:grpSp>
          <p:nvGrpSpPr>
            <p:cNvPr id="36" name="Group 13"/>
            <p:cNvGrpSpPr/>
            <p:nvPr/>
          </p:nvGrpSpPr>
          <p:grpSpPr>
            <a:xfrm>
              <a:off x="3048000" y="2667000"/>
              <a:ext cx="2971800" cy="3931920"/>
              <a:chOff x="152400" y="152400"/>
              <a:chExt cx="4953000" cy="6553200"/>
            </a:xfrm>
          </p:grpSpPr>
          <p:sp>
            <p:nvSpPr>
              <p:cNvPr id="40" name="Rounded Rectangle 39"/>
              <p:cNvSpPr/>
              <p:nvPr/>
            </p:nvSpPr>
            <p:spPr>
              <a:xfrm>
                <a:off x="4572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524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2646084" y="3823447"/>
              <a:ext cx="3886200" cy="589876"/>
            </a:xfrm>
            <a:prstGeom prst="rect">
              <a:avLst/>
            </a:prstGeom>
            <a:noFill/>
          </p:spPr>
          <p:txBody>
            <a:bodyPr wrap="square" rtlCol="0">
              <a:spAutoFit/>
            </a:bodyPr>
            <a:lstStyle/>
            <a:p>
              <a:pPr algn="ctr"/>
              <a:r>
                <a:rPr lang="en-US" sz="2000" dirty="0">
                  <a:solidFill>
                    <a:schemeClr val="bg2"/>
                  </a:solidFill>
                  <a:latin typeface="Californian FB" pitchFamily="18" charset="0"/>
                </a:rPr>
                <a:t>D&amp;C 6:36</a:t>
              </a:r>
            </a:p>
          </p:txBody>
        </p:sp>
        <p:sp>
          <p:nvSpPr>
            <p:cNvPr id="38" name="TextBox 37"/>
            <p:cNvSpPr txBox="1"/>
            <p:nvPr/>
          </p:nvSpPr>
          <p:spPr>
            <a:xfrm>
              <a:off x="3124201" y="5257801"/>
              <a:ext cx="2667001" cy="499125"/>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39" name="Straight Connector 38"/>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Right Arrow 42"/>
          <p:cNvSpPr/>
          <p:nvPr/>
        </p:nvSpPr>
        <p:spPr>
          <a:xfrm>
            <a:off x="4876800" y="2895600"/>
            <a:ext cx="1524000" cy="457200"/>
          </a:xfrm>
          <a:prstGeom prs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7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0-#ppt_w/2"/>
                                          </p:val>
                                        </p:tav>
                                        <p:tav tm="100000">
                                          <p:val>
                                            <p:strVal val="#ppt_x"/>
                                          </p:val>
                                        </p:tav>
                                      </p:tavLst>
                                    </p:anim>
                                    <p:anim calcmode="lin" valueType="num">
                                      <p:cBhvr additive="base">
                                        <p:cTn id="12" dur="1000" fill="hold"/>
                                        <p:tgtEl>
                                          <p:spTgt spid="4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C58C6C-A39D-92E8-8DE5-9B5B125F7502}"/>
              </a:ext>
            </a:extLst>
          </p:cNvPr>
          <p:cNvGrpSpPr/>
          <p:nvPr/>
        </p:nvGrpSpPr>
        <p:grpSpPr>
          <a:xfrm>
            <a:off x="0" y="-7101"/>
            <a:ext cx="12192000" cy="6865101"/>
            <a:chOff x="0" y="-7101"/>
            <a:chExt cx="12192000" cy="6865101"/>
          </a:xfrm>
        </p:grpSpPr>
        <p:pic>
          <p:nvPicPr>
            <p:cNvPr id="3" name="Picture 2">
              <a:extLst>
                <a:ext uri="{FF2B5EF4-FFF2-40B4-BE49-F238E27FC236}">
                  <a16:creationId xmlns:a16="http://schemas.microsoft.com/office/drawing/2014/main" id="{02182D99-4154-742D-62AE-A38038EE1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ight Triangle 3">
              <a:extLst>
                <a:ext uri="{FF2B5EF4-FFF2-40B4-BE49-F238E27FC236}">
                  <a16:creationId xmlns:a16="http://schemas.microsoft.com/office/drawing/2014/main" id="{55C3AB9D-DDE8-6EBD-7D09-B90B8BAE4CB0}"/>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46FCA544-9BFE-EE28-BDEF-83B83C997BEE}"/>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4F55A141-85AC-2652-59DC-760F20D8EC47}"/>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D72ADC2-6B61-3C4F-430A-0E028E089220}"/>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FED257B-DE22-18D7-559E-8C9195BE630A}"/>
              </a:ext>
            </a:extLst>
          </p:cNvPr>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pitchFamily="34" charset="0"/>
              </a:rPr>
              <a:t>Every Thought</a:t>
            </a:r>
          </a:p>
        </p:txBody>
      </p:sp>
      <p:sp>
        <p:nvSpPr>
          <p:cNvPr id="9" name="TextBox 8">
            <a:extLst>
              <a:ext uri="{FF2B5EF4-FFF2-40B4-BE49-F238E27FC236}">
                <a16:creationId xmlns:a16="http://schemas.microsoft.com/office/drawing/2014/main" id="{C5913800-8EE3-1F06-CF61-7AD17717E3CC}"/>
              </a:ext>
            </a:extLst>
          </p:cNvPr>
          <p:cNvSpPr txBox="1"/>
          <p:nvPr/>
        </p:nvSpPr>
        <p:spPr>
          <a:xfrm>
            <a:off x="38100" y="6473904"/>
            <a:ext cx="5334000" cy="369332"/>
          </a:xfrm>
          <a:prstGeom prst="rect">
            <a:avLst/>
          </a:prstGeom>
          <a:noFill/>
        </p:spPr>
        <p:txBody>
          <a:bodyPr wrap="square" rtlCol="0">
            <a:spAutoFit/>
          </a:bodyPr>
          <a:lstStyle/>
          <a:p>
            <a:r>
              <a:rPr lang="en-US" dirty="0">
                <a:solidFill>
                  <a:schemeClr val="bg1"/>
                </a:solidFill>
              </a:rPr>
              <a:t>D&amp;C 6:36; Moroni 7:47-48</a:t>
            </a:r>
          </a:p>
        </p:txBody>
      </p:sp>
      <p:sp>
        <p:nvSpPr>
          <p:cNvPr id="11" name="TextBox 10">
            <a:extLst>
              <a:ext uri="{FF2B5EF4-FFF2-40B4-BE49-F238E27FC236}">
                <a16:creationId xmlns:a16="http://schemas.microsoft.com/office/drawing/2014/main" id="{E8FFAF5F-14FD-B280-FA14-7EFF9DD6D36E}"/>
              </a:ext>
            </a:extLst>
          </p:cNvPr>
          <p:cNvSpPr txBox="1"/>
          <p:nvPr/>
        </p:nvSpPr>
        <p:spPr>
          <a:xfrm>
            <a:off x="681568" y="1241272"/>
            <a:ext cx="6100232" cy="4524315"/>
          </a:xfrm>
          <a:prstGeom prst="rect">
            <a:avLst/>
          </a:prstGeom>
          <a:noFill/>
        </p:spPr>
        <p:txBody>
          <a:bodyPr wrap="square">
            <a:spAutoFit/>
          </a:bodyPr>
          <a:lstStyle/>
          <a:p>
            <a:r>
              <a:rPr lang="en-US" b="0" i="0" dirty="0">
                <a:solidFill>
                  <a:schemeClr val="bg1"/>
                </a:solidFill>
                <a:effectLst/>
              </a:rPr>
              <a:t>The way to optimism as we go forward was given by the Lord: “Look unto me in every thought; doubt not, fear not”.</a:t>
            </a:r>
          </a:p>
          <a:p>
            <a:endParaRPr lang="en-US" dirty="0">
              <a:solidFill>
                <a:schemeClr val="bg1"/>
              </a:solidFill>
            </a:endParaRPr>
          </a:p>
          <a:p>
            <a:r>
              <a:rPr lang="en-US" b="0" i="0" dirty="0">
                <a:solidFill>
                  <a:schemeClr val="bg1"/>
                </a:solidFill>
                <a:effectLst/>
              </a:rPr>
              <a:t>President Monson told us how to do that. We are to ponder and apply the Book of Mormon and the words of prophets. Pray always.</a:t>
            </a:r>
          </a:p>
          <a:p>
            <a:r>
              <a:rPr lang="en-US" b="0" i="0" dirty="0">
                <a:solidFill>
                  <a:schemeClr val="bg1"/>
                </a:solidFill>
                <a:effectLst/>
              </a:rPr>
              <a:t> </a:t>
            </a:r>
          </a:p>
          <a:p>
            <a:r>
              <a:rPr lang="en-US" b="0" i="0" dirty="0">
                <a:solidFill>
                  <a:schemeClr val="bg1"/>
                </a:solidFill>
                <a:effectLst/>
              </a:rPr>
              <a:t>Be believing. </a:t>
            </a:r>
          </a:p>
          <a:p>
            <a:endParaRPr lang="en-US" b="0" i="0" dirty="0">
              <a:solidFill>
                <a:schemeClr val="bg1"/>
              </a:solidFill>
              <a:effectLst/>
            </a:endParaRPr>
          </a:p>
          <a:p>
            <a:r>
              <a:rPr lang="en-US" b="0" i="0" dirty="0">
                <a:solidFill>
                  <a:schemeClr val="bg1"/>
                </a:solidFill>
                <a:effectLst/>
              </a:rPr>
              <a:t>Serve the Lord with all our heart, might, mind, and strength. We are to pray with all the energy of our hearts for the gift of charity, the pure love of Christ. </a:t>
            </a:r>
          </a:p>
          <a:p>
            <a:endParaRPr lang="en-US" dirty="0">
              <a:solidFill>
                <a:schemeClr val="bg1"/>
              </a:solidFill>
            </a:endParaRPr>
          </a:p>
          <a:p>
            <a:r>
              <a:rPr lang="en-US" b="0" i="0" dirty="0">
                <a:solidFill>
                  <a:schemeClr val="bg1"/>
                </a:solidFill>
                <a:effectLst/>
              </a:rPr>
              <a:t>And above all, we are to be consistent and persistent in following prophetic counsel. </a:t>
            </a:r>
          </a:p>
          <a:p>
            <a:r>
              <a:rPr lang="en-US" sz="1400" b="0" i="0" dirty="0">
                <a:solidFill>
                  <a:schemeClr val="bg1"/>
                </a:solidFill>
                <a:effectLst/>
              </a:rPr>
              <a:t>Henry B. Eyring</a:t>
            </a:r>
            <a:endParaRPr lang="en-US" sz="1400" dirty="0">
              <a:solidFill>
                <a:schemeClr val="bg1"/>
              </a:solidFill>
            </a:endParaRPr>
          </a:p>
        </p:txBody>
      </p:sp>
      <p:pic>
        <p:nvPicPr>
          <p:cNvPr id="13" name="Picture 12" descr="A person in a suit and tie&#10;&#10;Description automatically generated">
            <a:extLst>
              <a:ext uri="{FF2B5EF4-FFF2-40B4-BE49-F238E27FC236}">
                <a16:creationId xmlns:a16="http://schemas.microsoft.com/office/drawing/2014/main" id="{2919272A-BB7F-34A0-0841-398B2F5B2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1" y="162607"/>
            <a:ext cx="786329" cy="980358"/>
          </a:xfrm>
          <a:prstGeom prst="rect">
            <a:avLst/>
          </a:prstGeom>
        </p:spPr>
      </p:pic>
      <p:pic>
        <p:nvPicPr>
          <p:cNvPr id="15" name="Picture 14">
            <a:extLst>
              <a:ext uri="{FF2B5EF4-FFF2-40B4-BE49-F238E27FC236}">
                <a16:creationId xmlns:a16="http://schemas.microsoft.com/office/drawing/2014/main" id="{FE003E71-A962-C36A-7A14-7942609DABE4}"/>
              </a:ext>
            </a:extLst>
          </p:cNvPr>
          <p:cNvPicPr>
            <a:picLocks noChangeAspect="1"/>
          </p:cNvPicPr>
          <p:nvPr/>
        </p:nvPicPr>
        <p:blipFill>
          <a:blip r:embed="rId4"/>
          <a:stretch>
            <a:fillRect/>
          </a:stretch>
        </p:blipFill>
        <p:spPr>
          <a:xfrm>
            <a:off x="7068537" y="2308073"/>
            <a:ext cx="4555572" cy="2695728"/>
          </a:xfrm>
          <a:prstGeom prst="rect">
            <a:avLst/>
          </a:prstGeom>
        </p:spPr>
      </p:pic>
    </p:spTree>
    <p:extLst>
      <p:ext uri="{BB962C8B-B14F-4D97-AF65-F5344CB8AC3E}">
        <p14:creationId xmlns:p14="http://schemas.microsoft.com/office/powerpoint/2010/main" val="16964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C92B50-5535-9BF6-9244-9921874CFFF3}"/>
              </a:ext>
            </a:extLst>
          </p:cNvPr>
          <p:cNvGrpSpPr/>
          <p:nvPr/>
        </p:nvGrpSpPr>
        <p:grpSpPr>
          <a:xfrm>
            <a:off x="0" y="-7101"/>
            <a:ext cx="12192000" cy="6865101"/>
            <a:chOff x="0" y="-7101"/>
            <a:chExt cx="12192000" cy="6865101"/>
          </a:xfrm>
        </p:grpSpPr>
        <p:pic>
          <p:nvPicPr>
            <p:cNvPr id="3" name="Picture 2">
              <a:extLst>
                <a:ext uri="{FF2B5EF4-FFF2-40B4-BE49-F238E27FC236}">
                  <a16:creationId xmlns:a16="http://schemas.microsoft.com/office/drawing/2014/main" id="{C0C5AB56-2C4A-2F67-8F45-5EEBC197B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ight Triangle 3">
              <a:extLst>
                <a:ext uri="{FF2B5EF4-FFF2-40B4-BE49-F238E27FC236}">
                  <a16:creationId xmlns:a16="http://schemas.microsoft.com/office/drawing/2014/main" id="{A742C92B-C7BF-7F30-2240-8C23C188A207}"/>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F82B296C-7D44-303F-7C68-AA57CEB4B427}"/>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0BB1C37F-9F78-D67A-D32B-4B15DFD16FA8}"/>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B122D93-51AA-A522-6A7C-FAEF87E05160}"/>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9723FC2-B2FE-E72A-A1DD-7C15F7F2E20B}"/>
              </a:ext>
            </a:extLst>
          </p:cNvPr>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pitchFamily="34" charset="0"/>
              </a:rPr>
              <a:t>Behold His Wounds</a:t>
            </a:r>
          </a:p>
        </p:txBody>
      </p:sp>
      <p:sp>
        <p:nvSpPr>
          <p:cNvPr id="9" name="TextBox 8">
            <a:extLst>
              <a:ext uri="{FF2B5EF4-FFF2-40B4-BE49-F238E27FC236}">
                <a16:creationId xmlns:a16="http://schemas.microsoft.com/office/drawing/2014/main" id="{53D4046F-EF23-EA3C-2889-3C921AE25CB2}"/>
              </a:ext>
            </a:extLst>
          </p:cNvPr>
          <p:cNvSpPr txBox="1"/>
          <p:nvPr/>
        </p:nvSpPr>
        <p:spPr>
          <a:xfrm>
            <a:off x="210334" y="6459140"/>
            <a:ext cx="5334000" cy="369332"/>
          </a:xfrm>
          <a:prstGeom prst="rect">
            <a:avLst/>
          </a:prstGeom>
          <a:noFill/>
        </p:spPr>
        <p:txBody>
          <a:bodyPr wrap="square" rtlCol="0">
            <a:spAutoFit/>
          </a:bodyPr>
          <a:lstStyle/>
          <a:p>
            <a:r>
              <a:rPr lang="en-US" dirty="0">
                <a:solidFill>
                  <a:schemeClr val="bg1"/>
                </a:solidFill>
              </a:rPr>
              <a:t>D&amp;C 6:37</a:t>
            </a:r>
          </a:p>
        </p:txBody>
      </p:sp>
      <p:sp>
        <p:nvSpPr>
          <p:cNvPr id="11" name="TextBox 10">
            <a:extLst>
              <a:ext uri="{FF2B5EF4-FFF2-40B4-BE49-F238E27FC236}">
                <a16:creationId xmlns:a16="http://schemas.microsoft.com/office/drawing/2014/main" id="{A3B85590-B5CA-1155-61F1-20C1CA833AD6}"/>
              </a:ext>
            </a:extLst>
          </p:cNvPr>
          <p:cNvSpPr txBox="1"/>
          <p:nvPr/>
        </p:nvSpPr>
        <p:spPr>
          <a:xfrm>
            <a:off x="475193" y="2919493"/>
            <a:ext cx="4290483" cy="3139321"/>
          </a:xfrm>
          <a:prstGeom prst="rect">
            <a:avLst/>
          </a:prstGeom>
          <a:noFill/>
        </p:spPr>
        <p:txBody>
          <a:bodyPr wrap="square">
            <a:spAutoFit/>
          </a:bodyPr>
          <a:lstStyle/>
          <a:p>
            <a:pPr algn="l" fontAlgn="base"/>
            <a:r>
              <a:rPr lang="en-US" b="0" i="0" dirty="0">
                <a:solidFill>
                  <a:schemeClr val="bg1"/>
                </a:solidFill>
                <a:effectLst/>
              </a:rPr>
              <a:t>Behold the wounds in Jesus’ Hands,</a:t>
            </a:r>
          </a:p>
          <a:p>
            <a:pPr algn="l" fontAlgn="base"/>
            <a:r>
              <a:rPr lang="en-US" b="0" i="0" dirty="0">
                <a:solidFill>
                  <a:schemeClr val="bg1"/>
                </a:solidFill>
                <a:effectLst/>
              </a:rPr>
              <a:t>The marks upon His side.</a:t>
            </a:r>
          </a:p>
          <a:p>
            <a:pPr algn="l" fontAlgn="base"/>
            <a:r>
              <a:rPr lang="en-US" b="0" i="0" dirty="0">
                <a:solidFill>
                  <a:schemeClr val="bg1"/>
                </a:solidFill>
                <a:effectLst/>
              </a:rPr>
              <a:t>Then ponder whom He meant to save</a:t>
            </a:r>
          </a:p>
          <a:p>
            <a:pPr algn="l" fontAlgn="base"/>
            <a:r>
              <a:rPr lang="en-US" b="0" i="0" dirty="0">
                <a:solidFill>
                  <a:schemeClr val="bg1"/>
                </a:solidFill>
                <a:effectLst/>
              </a:rPr>
              <a:t>When on the cross He died.</a:t>
            </a:r>
          </a:p>
          <a:p>
            <a:pPr algn="l" fontAlgn="base"/>
            <a:r>
              <a:rPr lang="en-US" b="0" i="0" dirty="0">
                <a:solidFill>
                  <a:schemeClr val="bg1"/>
                </a:solidFill>
                <a:effectLst/>
              </a:rPr>
              <a:t>We cannot see the love of God</a:t>
            </a:r>
          </a:p>
          <a:p>
            <a:pPr algn="l" fontAlgn="base"/>
            <a:r>
              <a:rPr lang="en-US" b="0" i="0" dirty="0">
                <a:solidFill>
                  <a:schemeClr val="bg1"/>
                </a:solidFill>
                <a:effectLst/>
              </a:rPr>
              <a:t>Which saves us from the Fall,</a:t>
            </a:r>
          </a:p>
          <a:p>
            <a:pPr algn="l" fontAlgn="base"/>
            <a:r>
              <a:rPr lang="en-US" b="0" i="0" dirty="0">
                <a:solidFill>
                  <a:schemeClr val="bg1"/>
                </a:solidFill>
                <a:effectLst/>
              </a:rPr>
              <a:t>Yet know that Christ from wood and nails</a:t>
            </a:r>
          </a:p>
          <a:p>
            <a:pPr algn="l" fontAlgn="base"/>
            <a:r>
              <a:rPr lang="en-US" b="0" i="0" dirty="0">
                <a:solidFill>
                  <a:schemeClr val="bg1"/>
                </a:solidFill>
                <a:effectLst/>
              </a:rPr>
              <a:t>Built mansions for us all.</a:t>
            </a:r>
          </a:p>
          <a:p>
            <a:pPr algn="l" fontAlgn="base"/>
            <a:r>
              <a:rPr lang="en-US" sz="1200" b="1" i="0" dirty="0">
                <a:solidFill>
                  <a:schemeClr val="bg1"/>
                </a:solidFill>
                <a:effectLst/>
              </a:rPr>
              <a:t>Behold the Wounds in Jesus’ Hands</a:t>
            </a:r>
          </a:p>
          <a:p>
            <a:pPr algn="l" fontAlgn="base"/>
            <a:r>
              <a:rPr lang="en-US" sz="1200" b="1" i="0" dirty="0">
                <a:solidFill>
                  <a:schemeClr val="bg1"/>
                </a:solidFill>
                <a:effectLst/>
              </a:rPr>
              <a:t>Words by John V. Pearson</a:t>
            </a:r>
          </a:p>
          <a:p>
            <a:pPr algn="l" fontAlgn="base"/>
            <a:r>
              <a:rPr lang="en-US" sz="1200" b="1" i="1" dirty="0">
                <a:solidFill>
                  <a:schemeClr val="bg1"/>
                </a:solidFill>
                <a:effectLst/>
              </a:rPr>
              <a:t>Music by David R. Naylor</a:t>
            </a:r>
          </a:p>
          <a:p>
            <a:pPr algn="l" fontAlgn="base"/>
            <a:endParaRPr lang="en-US" b="0" i="0" dirty="0">
              <a:solidFill>
                <a:schemeClr val="bg1"/>
              </a:solidFill>
              <a:effectLst/>
            </a:endParaRPr>
          </a:p>
        </p:txBody>
      </p:sp>
      <p:sp>
        <p:nvSpPr>
          <p:cNvPr id="13" name="TextBox 12">
            <a:extLst>
              <a:ext uri="{FF2B5EF4-FFF2-40B4-BE49-F238E27FC236}">
                <a16:creationId xmlns:a16="http://schemas.microsoft.com/office/drawing/2014/main" id="{250EB885-6BA1-D342-1C9B-4C5F653D7EE7}"/>
              </a:ext>
            </a:extLst>
          </p:cNvPr>
          <p:cNvSpPr txBox="1"/>
          <p:nvPr/>
        </p:nvSpPr>
        <p:spPr>
          <a:xfrm>
            <a:off x="3079752" y="840534"/>
            <a:ext cx="6100232" cy="1200329"/>
          </a:xfrm>
          <a:prstGeom prst="rect">
            <a:avLst/>
          </a:prstGeom>
          <a:noFill/>
        </p:spPr>
        <p:txBody>
          <a:bodyPr wrap="square">
            <a:spAutoFit/>
          </a:bodyPr>
          <a:lstStyle/>
          <a:p>
            <a:r>
              <a:rPr lang="en-US" b="0" i="1" dirty="0">
                <a:solidFill>
                  <a:schemeClr val="bg1"/>
                </a:solidFill>
                <a:effectLst/>
                <a:latin typeface="Abadi" panose="020B0604020104020204" pitchFamily="34" charset="0"/>
              </a:rPr>
              <a:t>The five wounds comprised 1) the nail hole in his right hand, 2) the nail hole in his left hand, 3) the nail hole in his right foot, 4) the nail hole in his left foot, 5) the wound to his torso from the piercing of the spear.</a:t>
            </a:r>
            <a:endParaRPr lang="en-US" i="1" dirty="0">
              <a:solidFill>
                <a:schemeClr val="bg1"/>
              </a:solidFill>
              <a:latin typeface="Abadi" panose="020B0604020104020204" pitchFamily="34" charset="0"/>
            </a:endParaRPr>
          </a:p>
        </p:txBody>
      </p:sp>
      <p:pic>
        <p:nvPicPr>
          <p:cNvPr id="15" name="Picture 14">
            <a:extLst>
              <a:ext uri="{FF2B5EF4-FFF2-40B4-BE49-F238E27FC236}">
                <a16:creationId xmlns:a16="http://schemas.microsoft.com/office/drawing/2014/main" id="{2B899E28-5AC4-A89F-68E1-897449B7D51F}"/>
              </a:ext>
            </a:extLst>
          </p:cNvPr>
          <p:cNvPicPr>
            <a:picLocks noChangeAspect="1"/>
          </p:cNvPicPr>
          <p:nvPr/>
        </p:nvPicPr>
        <p:blipFill>
          <a:blip r:embed="rId3"/>
          <a:stretch>
            <a:fillRect/>
          </a:stretch>
        </p:blipFill>
        <p:spPr>
          <a:xfrm>
            <a:off x="4765676" y="2586044"/>
            <a:ext cx="3119575" cy="3873096"/>
          </a:xfrm>
          <a:prstGeom prst="rect">
            <a:avLst/>
          </a:prstGeom>
        </p:spPr>
      </p:pic>
      <p:sp>
        <p:nvSpPr>
          <p:cNvPr id="17" name="TextBox 16">
            <a:extLst>
              <a:ext uri="{FF2B5EF4-FFF2-40B4-BE49-F238E27FC236}">
                <a16:creationId xmlns:a16="http://schemas.microsoft.com/office/drawing/2014/main" id="{22197FE3-DF40-8190-0835-0E42D43E52E1}"/>
              </a:ext>
            </a:extLst>
          </p:cNvPr>
          <p:cNvSpPr txBox="1"/>
          <p:nvPr/>
        </p:nvSpPr>
        <p:spPr>
          <a:xfrm>
            <a:off x="8820953" y="2305615"/>
            <a:ext cx="2737909" cy="2862322"/>
          </a:xfrm>
          <a:prstGeom prst="rect">
            <a:avLst/>
          </a:prstGeom>
          <a:noFill/>
        </p:spPr>
        <p:txBody>
          <a:bodyPr wrap="square">
            <a:spAutoFit/>
          </a:bodyPr>
          <a:lstStyle/>
          <a:p>
            <a:pPr algn="l" fontAlgn="base"/>
            <a:r>
              <a:rPr lang="en-US" b="0" i="0" dirty="0">
                <a:solidFill>
                  <a:srgbClr val="FF0000"/>
                </a:solidFill>
                <a:effectLst/>
              </a:rPr>
              <a:t>“Fear not” </a:t>
            </a:r>
          </a:p>
          <a:p>
            <a:pPr algn="l" fontAlgn="base"/>
            <a:r>
              <a:rPr lang="en-US" sz="1000" b="0" i="0" dirty="0">
                <a:solidFill>
                  <a:schemeClr val="bg1"/>
                </a:solidFill>
                <a:effectLst/>
              </a:rPr>
              <a:t>[</a:t>
            </a:r>
            <a:r>
              <a:rPr lang="en-US" sz="1000" b="0" i="0" u="none" strike="noStrike" dirty="0">
                <a:solidFill>
                  <a:schemeClr val="bg1"/>
                </a:solidFill>
                <a:effectLst/>
              </a:rPr>
              <a:t>Luke 5:10</a:t>
            </a:r>
            <a:r>
              <a:rPr lang="en-US" sz="1000" b="0" i="0" dirty="0">
                <a:solidFill>
                  <a:schemeClr val="bg1"/>
                </a:solidFill>
                <a:effectLst/>
              </a:rPr>
              <a:t>; </a:t>
            </a:r>
            <a:r>
              <a:rPr lang="en-US" sz="1000" b="0" i="0" u="none" strike="noStrike" dirty="0">
                <a:solidFill>
                  <a:schemeClr val="bg1"/>
                </a:solidFill>
                <a:effectLst/>
              </a:rPr>
              <a:t>8:50</a:t>
            </a:r>
            <a:r>
              <a:rPr lang="en-US" sz="1000" b="0" i="0" dirty="0">
                <a:solidFill>
                  <a:schemeClr val="bg1"/>
                </a:solidFill>
                <a:effectLst/>
              </a:rPr>
              <a:t>; </a:t>
            </a:r>
            <a:r>
              <a:rPr lang="en-US" sz="1000" b="0" i="0" u="none" strike="noStrike" dirty="0">
                <a:solidFill>
                  <a:schemeClr val="bg1"/>
                </a:solidFill>
                <a:effectLst/>
              </a:rPr>
              <a:t>12:7</a:t>
            </a:r>
            <a:r>
              <a:rPr lang="en-US" sz="1000" b="0" i="0" dirty="0">
                <a:solidFill>
                  <a:schemeClr val="bg1"/>
                </a:solidFill>
                <a:effectLst/>
              </a:rPr>
              <a:t>; </a:t>
            </a:r>
            <a:r>
              <a:rPr lang="en-US" sz="1000" b="0" i="0" u="none" strike="noStrike" dirty="0">
                <a:solidFill>
                  <a:schemeClr val="bg1"/>
                </a:solidFill>
                <a:effectLst/>
              </a:rPr>
              <a:t>Doctrine and Covenants 38:15</a:t>
            </a:r>
            <a:r>
              <a:rPr lang="en-US" sz="1000" b="0" i="0" dirty="0">
                <a:solidFill>
                  <a:schemeClr val="bg1"/>
                </a:solidFill>
                <a:effectLst/>
              </a:rPr>
              <a:t>; </a:t>
            </a:r>
            <a:r>
              <a:rPr lang="en-US" sz="1000" b="0" i="0" u="none" strike="noStrike" dirty="0">
                <a:solidFill>
                  <a:schemeClr val="bg1"/>
                </a:solidFill>
                <a:effectLst/>
              </a:rPr>
              <a:t>50:41</a:t>
            </a:r>
            <a:r>
              <a:rPr lang="en-US" sz="1000" b="0" i="0" dirty="0">
                <a:solidFill>
                  <a:schemeClr val="bg1"/>
                </a:solidFill>
                <a:effectLst/>
              </a:rPr>
              <a:t>; </a:t>
            </a:r>
            <a:r>
              <a:rPr lang="en-US" sz="1000" b="0" i="0" u="none" strike="noStrike" dirty="0">
                <a:solidFill>
                  <a:schemeClr val="bg1"/>
                </a:solidFill>
                <a:effectLst/>
              </a:rPr>
              <a:t>98:1</a:t>
            </a:r>
            <a:r>
              <a:rPr lang="en-US" sz="1000" b="0" i="0" dirty="0">
                <a:solidFill>
                  <a:schemeClr val="bg1"/>
                </a:solidFill>
                <a:effectLst/>
              </a:rPr>
              <a:t>].</a:t>
            </a:r>
          </a:p>
          <a:p>
            <a:pPr algn="l" fontAlgn="base"/>
            <a:endParaRPr lang="en-US" sz="1000" b="0" i="0" dirty="0">
              <a:solidFill>
                <a:schemeClr val="bg1"/>
              </a:solidFill>
              <a:effectLst/>
            </a:endParaRPr>
          </a:p>
          <a:p>
            <a:pPr algn="l" fontAlgn="base"/>
            <a:r>
              <a:rPr lang="en-US" b="0" i="0" dirty="0">
                <a:solidFill>
                  <a:srgbClr val="FF0000"/>
                </a:solidFill>
                <a:effectLst/>
              </a:rPr>
              <a:t>“Doubt not”</a:t>
            </a:r>
            <a:endParaRPr lang="en-US" dirty="0">
              <a:solidFill>
                <a:srgbClr val="FF0000"/>
              </a:solidFill>
            </a:endParaRPr>
          </a:p>
          <a:p>
            <a:pPr algn="l" fontAlgn="base"/>
            <a:r>
              <a:rPr lang="en-US" sz="1000" b="0" i="0" dirty="0">
                <a:solidFill>
                  <a:schemeClr val="bg1"/>
                </a:solidFill>
                <a:effectLst/>
              </a:rPr>
              <a:t>[</a:t>
            </a:r>
            <a:r>
              <a:rPr lang="en-US" sz="1000" b="0" i="0" u="none" strike="noStrike" dirty="0">
                <a:solidFill>
                  <a:schemeClr val="bg1"/>
                </a:solidFill>
                <a:effectLst/>
              </a:rPr>
              <a:t>Doctrine and Covenants 6:36</a:t>
            </a:r>
            <a:r>
              <a:rPr lang="en-US" sz="1000" b="0" i="0" dirty="0">
                <a:solidFill>
                  <a:schemeClr val="bg1"/>
                </a:solidFill>
                <a:effectLst/>
              </a:rPr>
              <a:t>].</a:t>
            </a:r>
          </a:p>
          <a:p>
            <a:pPr algn="l" fontAlgn="base"/>
            <a:endParaRPr lang="en-US" sz="1000" b="0" i="0" dirty="0">
              <a:solidFill>
                <a:schemeClr val="bg1"/>
              </a:solidFill>
              <a:effectLst/>
            </a:endParaRPr>
          </a:p>
          <a:p>
            <a:pPr algn="l" fontAlgn="base"/>
            <a:r>
              <a:rPr lang="en-US" b="0" i="0" dirty="0">
                <a:solidFill>
                  <a:srgbClr val="FF0000"/>
                </a:solidFill>
                <a:effectLst/>
              </a:rPr>
              <a:t>“Be of good cheer” </a:t>
            </a:r>
          </a:p>
          <a:p>
            <a:pPr algn="l" fontAlgn="base"/>
            <a:r>
              <a:rPr lang="en-US" sz="1000" b="0" i="0" dirty="0">
                <a:solidFill>
                  <a:schemeClr val="bg1"/>
                </a:solidFill>
                <a:effectLst/>
              </a:rPr>
              <a:t>[</a:t>
            </a:r>
            <a:r>
              <a:rPr lang="en-US" sz="1000" b="0" i="0" u="none" strike="noStrike" dirty="0">
                <a:solidFill>
                  <a:schemeClr val="bg1"/>
                </a:solidFill>
                <a:effectLst/>
              </a:rPr>
              <a:t>Matthew 14:27</a:t>
            </a:r>
            <a:r>
              <a:rPr lang="en-US" sz="1000" b="0" i="0" dirty="0">
                <a:solidFill>
                  <a:schemeClr val="bg1"/>
                </a:solidFill>
                <a:effectLst/>
              </a:rPr>
              <a:t>; </a:t>
            </a:r>
            <a:r>
              <a:rPr lang="en-US" sz="1000" b="0" i="0" u="none" strike="noStrike" dirty="0">
                <a:solidFill>
                  <a:schemeClr val="bg1"/>
                </a:solidFill>
                <a:effectLst/>
              </a:rPr>
              <a:t>John 16:33</a:t>
            </a:r>
            <a:r>
              <a:rPr lang="en-US" sz="1000" b="0" i="0" dirty="0">
                <a:solidFill>
                  <a:schemeClr val="bg1"/>
                </a:solidFill>
                <a:effectLst/>
              </a:rPr>
              <a:t>; </a:t>
            </a:r>
            <a:r>
              <a:rPr lang="en-US" sz="1000" b="0" i="0" u="none" strike="noStrike" dirty="0">
                <a:solidFill>
                  <a:schemeClr val="bg1"/>
                </a:solidFill>
                <a:effectLst/>
              </a:rPr>
              <a:t>Doctrine and Covenants 61:36</a:t>
            </a:r>
            <a:r>
              <a:rPr lang="en-US" sz="1000" b="0" i="0" dirty="0">
                <a:solidFill>
                  <a:schemeClr val="bg1"/>
                </a:solidFill>
                <a:effectLst/>
              </a:rPr>
              <a:t>; </a:t>
            </a:r>
            <a:r>
              <a:rPr lang="en-US" sz="1000" b="0" i="0" u="none" strike="noStrike" dirty="0">
                <a:solidFill>
                  <a:schemeClr val="bg1"/>
                </a:solidFill>
                <a:effectLst/>
              </a:rPr>
              <a:t>68:6</a:t>
            </a:r>
            <a:r>
              <a:rPr lang="en-US" sz="1000" b="0" i="0" dirty="0">
                <a:solidFill>
                  <a:schemeClr val="bg1"/>
                </a:solidFill>
                <a:effectLst/>
              </a:rPr>
              <a:t>; </a:t>
            </a:r>
            <a:r>
              <a:rPr lang="en-US" sz="1000" b="0" i="0" u="none" strike="noStrike" dirty="0">
                <a:solidFill>
                  <a:schemeClr val="bg1"/>
                </a:solidFill>
                <a:effectLst/>
              </a:rPr>
              <a:t>78:18</a:t>
            </a:r>
            <a:r>
              <a:rPr lang="en-US" sz="1000" b="0" i="0" dirty="0">
                <a:solidFill>
                  <a:schemeClr val="bg1"/>
                </a:solidFill>
                <a:effectLst/>
              </a:rPr>
              <a:t>].</a:t>
            </a:r>
          </a:p>
          <a:p>
            <a:pPr algn="l" fontAlgn="base"/>
            <a:endParaRPr lang="en-US" sz="1000" b="0" i="0" dirty="0">
              <a:solidFill>
                <a:schemeClr val="bg1"/>
              </a:solidFill>
              <a:effectLst/>
            </a:endParaRPr>
          </a:p>
          <a:p>
            <a:pPr algn="l" fontAlgn="base"/>
            <a:r>
              <a:rPr lang="en-US" b="0" i="0" dirty="0">
                <a:solidFill>
                  <a:srgbClr val="FF0000"/>
                </a:solidFill>
                <a:effectLst/>
              </a:rPr>
              <a:t>“Let not your heart be troubled” </a:t>
            </a:r>
          </a:p>
          <a:p>
            <a:pPr algn="l" fontAlgn="base"/>
            <a:r>
              <a:rPr lang="en-US" sz="1000" b="0" i="0" dirty="0">
                <a:solidFill>
                  <a:schemeClr val="bg1"/>
                </a:solidFill>
                <a:effectLst/>
              </a:rPr>
              <a:t>[</a:t>
            </a:r>
            <a:r>
              <a:rPr lang="en-US" sz="1000" b="0" i="0" u="none" strike="noStrike" dirty="0">
                <a:solidFill>
                  <a:schemeClr val="bg1"/>
                </a:solidFill>
                <a:effectLst/>
              </a:rPr>
              <a:t>John 14:1, 27</a:t>
            </a:r>
            <a:r>
              <a:rPr lang="en-US" sz="1000" b="0" i="0" dirty="0">
                <a:solidFill>
                  <a:schemeClr val="bg1"/>
                </a:solidFill>
                <a:effectLst/>
              </a:rPr>
              <a:t>].</a:t>
            </a:r>
          </a:p>
        </p:txBody>
      </p:sp>
      <p:sp>
        <p:nvSpPr>
          <p:cNvPr id="19" name="TextBox 18">
            <a:extLst>
              <a:ext uri="{FF2B5EF4-FFF2-40B4-BE49-F238E27FC236}">
                <a16:creationId xmlns:a16="http://schemas.microsoft.com/office/drawing/2014/main" id="{B2DEEF50-1224-4FC1-AD3C-6106DACB69D3}"/>
              </a:ext>
            </a:extLst>
          </p:cNvPr>
          <p:cNvSpPr txBox="1"/>
          <p:nvPr/>
        </p:nvSpPr>
        <p:spPr>
          <a:xfrm>
            <a:off x="9609666" y="6402587"/>
            <a:ext cx="2544233" cy="369332"/>
          </a:xfrm>
          <a:prstGeom prst="rect">
            <a:avLst/>
          </a:prstGeom>
          <a:noFill/>
        </p:spPr>
        <p:txBody>
          <a:bodyPr wrap="square">
            <a:spAutoFit/>
          </a:bodyPr>
          <a:lstStyle/>
          <a:p>
            <a:pPr algn="r"/>
            <a:r>
              <a:rPr lang="en-US" b="0" i="0" dirty="0">
                <a:solidFill>
                  <a:schemeClr val="bg1"/>
                </a:solidFill>
                <a:effectLst/>
                <a:latin typeface="Aptos" panose="020B0004020202020204" pitchFamily="34" charset="0"/>
              </a:rPr>
              <a:t>Dieter F. Uchtdorf</a:t>
            </a:r>
            <a:endParaRPr lang="en-US" dirty="0">
              <a:solidFill>
                <a:schemeClr val="bg1"/>
              </a:solidFill>
            </a:endParaRPr>
          </a:p>
        </p:txBody>
      </p:sp>
      <p:pic>
        <p:nvPicPr>
          <p:cNvPr id="21" name="Picture 20" descr="A person in a suit and tie&#10;&#10;Description automatically generated">
            <a:extLst>
              <a:ext uri="{FF2B5EF4-FFF2-40B4-BE49-F238E27FC236}">
                <a16:creationId xmlns:a16="http://schemas.microsoft.com/office/drawing/2014/main" id="{9129F23F-4633-87E0-F434-D3BD18D88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0079" y="1712552"/>
            <a:ext cx="643713" cy="803995"/>
          </a:xfrm>
          <a:prstGeom prst="rect">
            <a:avLst/>
          </a:prstGeom>
        </p:spPr>
      </p:pic>
    </p:spTree>
    <p:extLst>
      <p:ext uri="{BB962C8B-B14F-4D97-AF65-F5344CB8AC3E}">
        <p14:creationId xmlns:p14="http://schemas.microsoft.com/office/powerpoint/2010/main" val="353806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338011-AB63-4FE9-8097-388161E407DC}"/>
              </a:ext>
            </a:extLst>
          </p:cNvPr>
          <p:cNvGrpSpPr/>
          <p:nvPr/>
        </p:nvGrpSpPr>
        <p:grpSpPr>
          <a:xfrm>
            <a:off x="0" y="-7101"/>
            <a:ext cx="12192000" cy="6865101"/>
            <a:chOff x="0" y="-7101"/>
            <a:chExt cx="12192000" cy="6865101"/>
          </a:xfrm>
        </p:grpSpPr>
        <p:pic>
          <p:nvPicPr>
            <p:cNvPr id="12" name="Picture 11">
              <a:extLst>
                <a:ext uri="{FF2B5EF4-FFF2-40B4-BE49-F238E27FC236}">
                  <a16:creationId xmlns:a16="http://schemas.microsoft.com/office/drawing/2014/main" id="{7345A348-6987-4127-AF06-CA36E7BC7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ight Triangle 12">
              <a:extLst>
                <a:ext uri="{FF2B5EF4-FFF2-40B4-BE49-F238E27FC236}">
                  <a16:creationId xmlns:a16="http://schemas.microsoft.com/office/drawing/2014/main" id="{36567222-5E57-44AF-B710-CEB7D5A1B517}"/>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73678E3-930C-402A-B4B0-E7E357D3B562}"/>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5839A44E-5822-42D0-AEC3-C3D05BBE99EE}"/>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9FD2F2FB-D74C-41DB-B93B-A7A63E6E0057}"/>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812599" y="180046"/>
            <a:ext cx="10582987" cy="4524315"/>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Sources:</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Video:</a:t>
            </a:r>
          </a:p>
          <a:p>
            <a:r>
              <a:rPr lang="en-US" sz="1600" b="1" dirty="0">
                <a:solidFill>
                  <a:schemeClr val="bg1"/>
                </a:solidFill>
                <a:latin typeface="Calibri" panose="020F0502020204030204" pitchFamily="34" charset="0"/>
                <a:cs typeface="Calibri" panose="020F0502020204030204" pitchFamily="34" charset="0"/>
              </a:rPr>
              <a:t>Patterns of Light: Spirit of Revelation (3:03)</a:t>
            </a:r>
          </a:p>
          <a:p>
            <a:r>
              <a:rPr lang="en-US" sz="1600" b="1" dirty="0">
                <a:solidFill>
                  <a:schemeClr val="bg1"/>
                </a:solidFill>
                <a:latin typeface="Calibri" panose="020F0502020204030204" pitchFamily="34" charset="0"/>
                <a:cs typeface="Calibri" panose="020F0502020204030204" pitchFamily="34" charset="0"/>
              </a:rPr>
              <a:t>Receiving Revelation (4:17)</a:t>
            </a:r>
          </a:p>
          <a:p>
            <a:r>
              <a:rPr lang="en-US" sz="1600" b="1" dirty="0">
                <a:solidFill>
                  <a:schemeClr val="bg1"/>
                </a:solidFill>
                <a:latin typeface="Calibri" panose="020F0502020204030204" pitchFamily="34" charset="0"/>
                <a:cs typeface="Calibri" panose="020F0502020204030204" pitchFamily="34" charset="0"/>
              </a:rPr>
              <a:t>This is the Spirit of Revelation (9:41)</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Elder David A. Bednar (“The Spirit of Revelation,” </a:t>
            </a:r>
            <a:r>
              <a:rPr lang="en-US" sz="1600" i="1" dirty="0">
                <a:solidFill>
                  <a:schemeClr val="bg1"/>
                </a:solidFill>
                <a:latin typeface="Calibri" panose="020F0502020204030204" pitchFamily="34" charset="0"/>
                <a:cs typeface="Calibri" panose="020F0502020204030204" pitchFamily="34" charset="0"/>
              </a:rPr>
              <a:t>Ensign</a:t>
            </a:r>
            <a:r>
              <a:rPr lang="en-US" sz="1600" dirty="0">
                <a:solidFill>
                  <a:schemeClr val="bg1"/>
                </a:solidFill>
                <a:latin typeface="Calibri" panose="020F0502020204030204" pitchFamily="34" charset="0"/>
                <a:cs typeface="Calibri" panose="020F0502020204030204" pitchFamily="34" charset="0"/>
              </a:rPr>
              <a:t> or </a:t>
            </a:r>
            <a:r>
              <a:rPr lang="en-US" sz="1600" i="1" dirty="0">
                <a:solidFill>
                  <a:schemeClr val="bg1"/>
                </a:solidFill>
                <a:latin typeface="Calibri" panose="020F0502020204030204" pitchFamily="34" charset="0"/>
                <a:cs typeface="Calibri" panose="020F0502020204030204" pitchFamily="34" charset="0"/>
              </a:rPr>
              <a:t>Liahona,</a:t>
            </a:r>
            <a:r>
              <a:rPr lang="en-US" sz="1600" dirty="0">
                <a:solidFill>
                  <a:schemeClr val="bg1"/>
                </a:solidFill>
                <a:latin typeface="Calibri" panose="020F0502020204030204" pitchFamily="34" charset="0"/>
                <a:cs typeface="Calibri" panose="020F0502020204030204" pitchFamily="34" charset="0"/>
              </a:rPr>
              <a:t> May 2011, 88-90).</a:t>
            </a:r>
          </a:p>
          <a:p>
            <a:r>
              <a:rPr lang="en-US" sz="1600" dirty="0">
                <a:solidFill>
                  <a:schemeClr val="bg1"/>
                </a:solidFill>
                <a:latin typeface="Calibri" panose="020F0502020204030204" pitchFamily="34" charset="0"/>
                <a:cs typeface="Calibri" panose="020F0502020204030204" pitchFamily="34" charset="0"/>
              </a:rPr>
              <a:t>Presentation by ©http://fashionsbylynda.com/blog/</a:t>
            </a:r>
          </a:p>
          <a:p>
            <a:r>
              <a:rPr lang="en-US" sz="1600" dirty="0">
                <a:solidFill>
                  <a:schemeClr val="bg1"/>
                </a:solidFill>
                <a:latin typeface="Calibri" panose="020F0502020204030204" pitchFamily="34" charset="0"/>
                <a:cs typeface="Calibri" panose="020F0502020204030204" pitchFamily="34" charset="0"/>
              </a:rPr>
              <a:t>Who’s Who in the Doctrine and Covenants by Ed J. Pinegar and Richard J. Allen pgs. 17-18</a:t>
            </a:r>
          </a:p>
          <a:p>
            <a:r>
              <a:rPr lang="en-US" sz="1600" dirty="0">
                <a:solidFill>
                  <a:schemeClr val="bg1"/>
                </a:solidFill>
                <a:latin typeface="Calibri" panose="020F0502020204030204" pitchFamily="34" charset="0"/>
                <a:cs typeface="Calibri" panose="020F0502020204030204" pitchFamily="34" charset="0"/>
              </a:rPr>
              <a:t>(Bible Dictionary, “quick,” p. 756).</a:t>
            </a:r>
          </a:p>
          <a:p>
            <a:r>
              <a:rPr lang="en-US" sz="1600" dirty="0">
                <a:solidFill>
                  <a:schemeClr val="bg1"/>
                </a:solidFill>
                <a:latin typeface="Calibri" panose="020F0502020204030204" pitchFamily="34" charset="0"/>
                <a:cs typeface="Calibri" panose="020F0502020204030204" pitchFamily="34" charset="0"/>
              </a:rPr>
              <a:t>Doctrine and Covenants Student Manual Religion 324-235 pg. 15</a:t>
            </a:r>
          </a:p>
          <a:p>
            <a:r>
              <a:rPr lang="en-US" sz="1600" cap="all" dirty="0">
                <a:solidFill>
                  <a:schemeClr val="bg1"/>
                </a:solidFill>
                <a:latin typeface="Calibri" panose="020F0502020204030204" pitchFamily="34" charset="0"/>
                <a:cs typeface="Calibri" panose="020F0502020204030204" pitchFamily="34" charset="0"/>
              </a:rPr>
              <a:t>Aaron and Moses Art  by JIM YARBROUGH</a:t>
            </a:r>
          </a:p>
          <a:p>
            <a:r>
              <a:rPr lang="en-US" sz="1600" dirty="0">
                <a:solidFill>
                  <a:schemeClr val="bg1"/>
                </a:solidFill>
                <a:latin typeface="Calibri" panose="020F0502020204030204" pitchFamily="34" charset="0"/>
                <a:cs typeface="Calibri" panose="020F0502020204030204" pitchFamily="34" charset="0"/>
              </a:rPr>
              <a:t>Joseph Smith (</a:t>
            </a:r>
            <a:r>
              <a:rPr lang="en-US" sz="1600" i="1" dirty="0">
                <a:solidFill>
                  <a:schemeClr val="bg1"/>
                </a:solidFill>
                <a:latin typeface="Calibri" panose="020F0502020204030204" pitchFamily="34" charset="0"/>
                <a:cs typeface="Calibri" panose="020F0502020204030204" pitchFamily="34" charset="0"/>
              </a:rPr>
              <a:t>History of the Church,</a:t>
            </a:r>
            <a:r>
              <a:rPr lang="en-US" sz="1600" dirty="0">
                <a:solidFill>
                  <a:schemeClr val="bg1"/>
                </a:solidFill>
                <a:latin typeface="Calibri" panose="020F0502020204030204" pitchFamily="34" charset="0"/>
                <a:cs typeface="Calibri" panose="020F0502020204030204" pitchFamily="34" charset="0"/>
              </a:rPr>
              <a:t> 1:35).</a:t>
            </a:r>
          </a:p>
          <a:p>
            <a:r>
              <a:rPr lang="en-US" sz="1600" dirty="0">
                <a:solidFill>
                  <a:schemeClr val="bg1"/>
                </a:solidFill>
                <a:latin typeface="Calibri" panose="020F0502020204030204" pitchFamily="34" charset="0"/>
                <a:cs typeface="Calibri" panose="020F0502020204030204" pitchFamily="34" charset="0"/>
              </a:rPr>
              <a:t>Richard G. Scott  </a:t>
            </a:r>
            <a:r>
              <a:rPr lang="en-US" sz="1600" i="1" dirty="0">
                <a:solidFill>
                  <a:schemeClr val="bg1"/>
                </a:solidFill>
                <a:latin typeface="Calibri" panose="020F0502020204030204" pitchFamily="34" charset="0"/>
                <a:cs typeface="Calibri" panose="020F0502020204030204" pitchFamily="34" charset="0"/>
              </a:rPr>
              <a:t>Ensign</a:t>
            </a:r>
            <a:r>
              <a:rPr lang="en-US" sz="1600" dirty="0">
                <a:solidFill>
                  <a:schemeClr val="bg1"/>
                </a:solidFill>
                <a:latin typeface="Calibri" panose="020F0502020204030204" pitchFamily="34" charset="0"/>
                <a:cs typeface="Calibri" panose="020F0502020204030204" pitchFamily="34" charset="0"/>
              </a:rPr>
              <a:t> or </a:t>
            </a:r>
            <a:r>
              <a:rPr lang="en-US" sz="1600" i="1" dirty="0">
                <a:solidFill>
                  <a:schemeClr val="bg1"/>
                </a:solidFill>
                <a:latin typeface="Calibri" panose="020F0502020204030204" pitchFamily="34" charset="0"/>
                <a:cs typeface="Calibri" panose="020F0502020204030204" pitchFamily="34" charset="0"/>
              </a:rPr>
              <a:t>Liahona, </a:t>
            </a:r>
            <a:r>
              <a:rPr lang="en-US" sz="1600" dirty="0">
                <a:solidFill>
                  <a:schemeClr val="bg1"/>
                </a:solidFill>
                <a:latin typeface="Calibri" panose="020F0502020204030204" pitchFamily="34" charset="0"/>
                <a:cs typeface="Calibri" panose="020F0502020204030204" pitchFamily="34" charset="0"/>
              </a:rPr>
              <a:t>“How to Obtain Revelation and Inspiration for Your Personal Life,”  May 2012, 47.</a:t>
            </a:r>
          </a:p>
          <a:p>
            <a:r>
              <a:rPr lang="en-US" sz="1600" dirty="0">
                <a:solidFill>
                  <a:schemeClr val="bg1"/>
                </a:solidFill>
                <a:latin typeface="Calibri" panose="020F0502020204030204" pitchFamily="34" charset="0"/>
                <a:cs typeface="Calibri" panose="020F0502020204030204" pitchFamily="34" charset="0"/>
              </a:rPr>
              <a:t>(</a:t>
            </a:r>
            <a:r>
              <a:rPr lang="en-US" sz="1600" i="1" dirty="0">
                <a:solidFill>
                  <a:schemeClr val="bg1"/>
                </a:solidFill>
                <a:latin typeface="Calibri" panose="020F0502020204030204" pitchFamily="34" charset="0"/>
                <a:cs typeface="Calibri" panose="020F0502020204030204" pitchFamily="34" charset="0"/>
              </a:rPr>
              <a:t>Histories, Volume 1: 1832–1844,</a:t>
            </a:r>
            <a:r>
              <a:rPr lang="en-US" sz="1600" dirty="0">
                <a:solidFill>
                  <a:schemeClr val="bg1"/>
                </a:solidFill>
                <a:latin typeface="Calibri" panose="020F0502020204030204" pitchFamily="34" charset="0"/>
                <a:cs typeface="Calibri" panose="020F0502020204030204" pitchFamily="34" charset="0"/>
              </a:rPr>
              <a:t> vol. 1 of the Histories series of </a:t>
            </a:r>
            <a:r>
              <a:rPr lang="en-US" sz="1600" i="1" dirty="0">
                <a:solidFill>
                  <a:schemeClr val="bg1"/>
                </a:solidFill>
                <a:latin typeface="Calibri" panose="020F0502020204030204" pitchFamily="34" charset="0"/>
                <a:cs typeface="Calibri" panose="020F0502020204030204" pitchFamily="34" charset="0"/>
              </a:rPr>
              <a:t>The Joseph Smith Papers</a:t>
            </a:r>
            <a:r>
              <a:rPr lang="en-US" sz="1600" dirty="0">
                <a:solidFill>
                  <a:schemeClr val="bg1"/>
                </a:solidFill>
                <a:latin typeface="Calibri" panose="020F0502020204030204" pitchFamily="34" charset="0"/>
                <a:cs typeface="Calibri" panose="020F0502020204030204" pitchFamily="34" charset="0"/>
              </a:rPr>
              <a:t> [2012], 284).</a:t>
            </a:r>
          </a:p>
          <a:p>
            <a:r>
              <a:rPr lang="en-US" sz="1600" b="0" i="0" dirty="0">
                <a:solidFill>
                  <a:schemeClr val="bg1"/>
                </a:solidFill>
                <a:effectLst/>
                <a:latin typeface="Calibri" panose="020F0502020204030204" pitchFamily="34" charset="0"/>
                <a:cs typeface="Calibri" panose="020F0502020204030204" pitchFamily="34" charset="0"/>
              </a:rPr>
              <a:t>Dieter F. Uchtdorf, “</a:t>
            </a:r>
            <a:r>
              <a:rPr lang="en-US" sz="1600" b="0" i="0" u="none" strike="noStrike" dirty="0">
                <a:solidFill>
                  <a:schemeClr val="bg1"/>
                </a:solidFill>
                <a:effectLst/>
                <a:latin typeface="Calibri" panose="020F0502020204030204" pitchFamily="34" charset="0"/>
                <a:cs typeface="Calibri" panose="020F0502020204030204" pitchFamily="34" charset="0"/>
              </a:rPr>
              <a:t>Jesus Christ Is the Strength of Youth,</a:t>
            </a:r>
            <a:r>
              <a:rPr lang="en-US" sz="1600" b="0" i="0" dirty="0">
                <a:solidFill>
                  <a:schemeClr val="bg1"/>
                </a:solidFill>
                <a:effectLst/>
                <a:latin typeface="Calibri" panose="020F0502020204030204" pitchFamily="34" charset="0"/>
                <a:cs typeface="Calibri" panose="020F0502020204030204" pitchFamily="34" charset="0"/>
              </a:rPr>
              <a:t>” </a:t>
            </a:r>
            <a:r>
              <a:rPr lang="en-US" sz="1600" b="0" i="1" dirty="0">
                <a:solidFill>
                  <a:schemeClr val="bg1"/>
                </a:solidFill>
                <a:effectLst/>
                <a:latin typeface="Calibri" panose="020F0502020204030204" pitchFamily="34" charset="0"/>
                <a:cs typeface="Calibri" panose="020F0502020204030204" pitchFamily="34" charset="0"/>
              </a:rPr>
              <a:t>Liahona</a:t>
            </a:r>
            <a:r>
              <a:rPr lang="en-US" sz="1600" b="0" i="0" dirty="0">
                <a:solidFill>
                  <a:schemeClr val="bg1"/>
                </a:solidFill>
                <a:effectLst/>
                <a:latin typeface="Calibri" panose="020F0502020204030204" pitchFamily="34" charset="0"/>
                <a:cs typeface="Calibri" panose="020F0502020204030204" pitchFamily="34" charset="0"/>
              </a:rPr>
              <a:t>, Nov. 2022,9</a:t>
            </a:r>
          </a:p>
          <a:p>
            <a:r>
              <a:rPr lang="en-US" sz="1600" b="0" i="0" dirty="0">
                <a:solidFill>
                  <a:schemeClr val="bg1"/>
                </a:solidFill>
                <a:effectLst/>
                <a:latin typeface="Calibri" panose="020F0502020204030204" pitchFamily="34" charset="0"/>
                <a:cs typeface="Calibri" panose="020F0502020204030204" pitchFamily="34" charset="0"/>
              </a:rPr>
              <a:t>Henry B. Eyring, “</a:t>
            </a:r>
            <a:r>
              <a:rPr lang="en-US" sz="1600" b="0" i="0" u="none" strike="noStrike" dirty="0">
                <a:solidFill>
                  <a:schemeClr val="bg1"/>
                </a:solidFill>
                <a:effectLst/>
                <a:latin typeface="Calibri" panose="020F0502020204030204" pitchFamily="34" charset="0"/>
                <a:cs typeface="Calibri" panose="020F0502020204030204" pitchFamily="34" charset="0"/>
              </a:rPr>
              <a:t>Fear Not to Do Good</a:t>
            </a:r>
            <a:r>
              <a:rPr lang="en-US" sz="1600" b="0" i="0" dirty="0">
                <a:solidFill>
                  <a:schemeClr val="bg1"/>
                </a:solidFill>
                <a:effectLst/>
                <a:latin typeface="Calibri" panose="020F0502020204030204" pitchFamily="34" charset="0"/>
                <a:cs typeface="Calibri" panose="020F0502020204030204" pitchFamily="34" charset="0"/>
              </a:rPr>
              <a:t>,” </a:t>
            </a:r>
            <a:r>
              <a:rPr lang="en-US" sz="1600" b="0" i="1" dirty="0">
                <a:solidFill>
                  <a:schemeClr val="bg1"/>
                </a:solidFill>
                <a:effectLst/>
                <a:latin typeface="Calibri" panose="020F0502020204030204" pitchFamily="34" charset="0"/>
                <a:cs typeface="Calibri" panose="020F0502020204030204" pitchFamily="34" charset="0"/>
              </a:rPr>
              <a:t>Ensign</a:t>
            </a:r>
            <a:r>
              <a:rPr lang="en-US" sz="1600" b="0" i="0" dirty="0">
                <a:solidFill>
                  <a:schemeClr val="bg1"/>
                </a:solidFill>
                <a:effectLst/>
                <a:latin typeface="Calibri" panose="020F0502020204030204" pitchFamily="34" charset="0"/>
                <a:cs typeface="Calibri" panose="020F0502020204030204" pitchFamily="34" charset="0"/>
              </a:rPr>
              <a:t> or </a:t>
            </a:r>
            <a:r>
              <a:rPr lang="en-US" sz="1600" b="0" i="1" dirty="0">
                <a:solidFill>
                  <a:schemeClr val="bg1"/>
                </a:solidFill>
                <a:effectLst/>
                <a:latin typeface="Calibri" panose="020F0502020204030204" pitchFamily="34" charset="0"/>
                <a:cs typeface="Calibri" panose="020F0502020204030204" pitchFamily="34" charset="0"/>
              </a:rPr>
              <a:t>Liahona</a:t>
            </a:r>
            <a:r>
              <a:rPr lang="en-US" sz="1600" b="0" i="0" dirty="0">
                <a:solidFill>
                  <a:schemeClr val="bg1"/>
                </a:solidFill>
                <a:effectLst/>
                <a:latin typeface="Calibri" panose="020F0502020204030204" pitchFamily="34" charset="0"/>
                <a:cs typeface="Calibri" panose="020F0502020204030204" pitchFamily="34" charset="0"/>
              </a:rPr>
              <a:t>, Nov. 2017, 103  </a:t>
            </a:r>
            <a:endParaRPr lang="en-US" sz="1600" dirty="0">
              <a:solidFill>
                <a:schemeClr val="bg1"/>
              </a:solidFill>
              <a:latin typeface="Calibri" panose="020F0502020204030204" pitchFamily="34" charset="0"/>
              <a:cs typeface="Calibri" panose="020F0502020204030204" pitchFamily="34" charset="0"/>
            </a:endParaRPr>
          </a:p>
        </p:txBody>
      </p:sp>
      <p:sp>
        <p:nvSpPr>
          <p:cNvPr id="17" name="Footer Placeholder 14">
            <a:extLst>
              <a:ext uri="{FF2B5EF4-FFF2-40B4-BE49-F238E27FC236}">
                <a16:creationId xmlns:a16="http://schemas.microsoft.com/office/drawing/2014/main" id="{EB98D1A4-9F72-49E3-B1E8-6E57CA6D4E0A}"/>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18" name="Group 17">
            <a:extLst>
              <a:ext uri="{FF2B5EF4-FFF2-40B4-BE49-F238E27FC236}">
                <a16:creationId xmlns:a16="http://schemas.microsoft.com/office/drawing/2014/main" id="{50814442-ABDF-4D2A-B95E-3B22737ECA36}"/>
              </a:ext>
            </a:extLst>
          </p:cNvPr>
          <p:cNvGrpSpPr/>
          <p:nvPr/>
        </p:nvGrpSpPr>
        <p:grpSpPr>
          <a:xfrm>
            <a:off x="5081022" y="727482"/>
            <a:ext cx="678328" cy="869110"/>
            <a:chOff x="7543800" y="3810000"/>
            <a:chExt cx="1143000" cy="1447800"/>
          </a:xfrm>
        </p:grpSpPr>
        <p:sp>
          <p:nvSpPr>
            <p:cNvPr id="19" name="Trapezoid 18">
              <a:extLst>
                <a:ext uri="{FF2B5EF4-FFF2-40B4-BE49-F238E27FC236}">
                  <a16:creationId xmlns:a16="http://schemas.microsoft.com/office/drawing/2014/main" id="{3316DC66-A18A-472C-BAED-D356011C11C7}"/>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5">
              <a:extLst>
                <a:ext uri="{FF2B5EF4-FFF2-40B4-BE49-F238E27FC236}">
                  <a16:creationId xmlns:a16="http://schemas.microsoft.com/office/drawing/2014/main" id="{B3853ABA-BD0C-457C-A526-9A72DA4EBD4A}"/>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6">
              <a:extLst>
                <a:ext uri="{FF2B5EF4-FFF2-40B4-BE49-F238E27FC236}">
                  <a16:creationId xmlns:a16="http://schemas.microsoft.com/office/drawing/2014/main" id="{9CD41327-72CD-4051-A343-FEFB50FC3AFE}"/>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7">
              <a:extLst>
                <a:ext uri="{FF2B5EF4-FFF2-40B4-BE49-F238E27FC236}">
                  <a16:creationId xmlns:a16="http://schemas.microsoft.com/office/drawing/2014/main" id="{640E89B0-A6CA-46E2-A415-A8A2D14244E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A7F2A19-0A74-4AAA-9DAD-5FDCDF50456A}"/>
                </a:ext>
              </a:extLst>
            </p:cNvPr>
            <p:cNvGrpSpPr/>
            <p:nvPr/>
          </p:nvGrpSpPr>
          <p:grpSpPr>
            <a:xfrm>
              <a:off x="7924800" y="3810000"/>
              <a:ext cx="645353" cy="610017"/>
              <a:chOff x="7924800" y="5867400"/>
              <a:chExt cx="645353" cy="610017"/>
            </a:xfrm>
          </p:grpSpPr>
          <p:grpSp>
            <p:nvGrpSpPr>
              <p:cNvPr id="31" name="Group 13">
                <a:extLst>
                  <a:ext uri="{FF2B5EF4-FFF2-40B4-BE49-F238E27FC236}">
                    <a16:creationId xmlns:a16="http://schemas.microsoft.com/office/drawing/2014/main" id="{7E3CDD37-9798-4449-893A-1AB8DA1496F1}"/>
                  </a:ext>
                </a:extLst>
              </p:cNvPr>
              <p:cNvGrpSpPr/>
              <p:nvPr/>
            </p:nvGrpSpPr>
            <p:grpSpPr>
              <a:xfrm>
                <a:off x="7924800" y="5867400"/>
                <a:ext cx="645353" cy="610017"/>
                <a:chOff x="3037563" y="3121795"/>
                <a:chExt cx="1250371" cy="1224010"/>
              </a:xfrm>
            </p:grpSpPr>
            <p:sp>
              <p:nvSpPr>
                <p:cNvPr id="33" name="Oval 32">
                  <a:extLst>
                    <a:ext uri="{FF2B5EF4-FFF2-40B4-BE49-F238E27FC236}">
                      <a16:creationId xmlns:a16="http://schemas.microsoft.com/office/drawing/2014/main" id="{7D43FA76-E9C2-41AA-8627-C0EA13416135}"/>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90390BF-9519-4258-B740-2C0A0C76DF0A}"/>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8A846F-2B6C-45F6-933A-D8BC6686747A}"/>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8E44D08-2CB9-4C9F-9820-F67409D21D2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2C03CB17-A622-4836-919C-53545E36ABA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FB9E71A-F26E-4CF5-9217-A7889D87AA7F}"/>
                </a:ext>
              </a:extLst>
            </p:cNvPr>
            <p:cNvGrpSpPr/>
            <p:nvPr/>
          </p:nvGrpSpPr>
          <p:grpSpPr>
            <a:xfrm>
              <a:off x="7543800" y="4038600"/>
              <a:ext cx="403070" cy="381000"/>
              <a:chOff x="7924800" y="5867400"/>
              <a:chExt cx="645353" cy="610017"/>
            </a:xfrm>
          </p:grpSpPr>
          <p:grpSp>
            <p:nvGrpSpPr>
              <p:cNvPr id="25" name="Group 13">
                <a:extLst>
                  <a:ext uri="{FF2B5EF4-FFF2-40B4-BE49-F238E27FC236}">
                    <a16:creationId xmlns:a16="http://schemas.microsoft.com/office/drawing/2014/main" id="{0A2F999D-7898-4963-9EF5-980F0C0AB83D}"/>
                  </a:ext>
                </a:extLst>
              </p:cNvPr>
              <p:cNvGrpSpPr/>
              <p:nvPr/>
            </p:nvGrpSpPr>
            <p:grpSpPr>
              <a:xfrm>
                <a:off x="7924800" y="5867400"/>
                <a:ext cx="645353" cy="610017"/>
                <a:chOff x="3037563" y="3121795"/>
                <a:chExt cx="1250371" cy="1224010"/>
              </a:xfrm>
            </p:grpSpPr>
            <p:sp>
              <p:nvSpPr>
                <p:cNvPr id="27" name="Oval 26">
                  <a:extLst>
                    <a:ext uri="{FF2B5EF4-FFF2-40B4-BE49-F238E27FC236}">
                      <a16:creationId xmlns:a16="http://schemas.microsoft.com/office/drawing/2014/main" id="{9AE32438-FDC7-4867-B328-A6B4B8A29DB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BA41A3E-8619-4622-9740-EEAAB4B9A2D4}"/>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FBCBFE4-4555-4812-B9B5-33A524111849}"/>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17347B9-EB22-414D-9447-32662A2BBCF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a:extLst>
                  <a:ext uri="{FF2B5EF4-FFF2-40B4-BE49-F238E27FC236}">
                    <a16:creationId xmlns:a16="http://schemas.microsoft.com/office/drawing/2014/main" id="{72FA57CC-6047-444E-8D9C-81EDF8BD3159}"/>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55339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92" y="129209"/>
            <a:ext cx="7010400" cy="5632311"/>
          </a:xfrm>
          <a:prstGeom prst="rect">
            <a:avLst/>
          </a:prstGeom>
          <a:ln>
            <a:solidFill>
              <a:schemeClr val="tx1"/>
            </a:solidFill>
          </a:ln>
        </p:spPr>
        <p:txBody>
          <a:bodyPr wrap="square">
            <a:spAutoFit/>
          </a:bodyPr>
          <a:lstStyle/>
          <a:p>
            <a:pPr fontAlgn="base"/>
            <a:r>
              <a:rPr lang="en-US" sz="1200" b="1" dirty="0"/>
              <a:t>Historical Background-- Oliver Cowdery</a:t>
            </a:r>
          </a:p>
          <a:p>
            <a:pPr fontAlgn="base"/>
            <a:r>
              <a:rPr lang="en-US" sz="1200" dirty="0"/>
              <a:t>In the winter of 1829 Oliver Cowdery taught school near the home of Joseph Smith Sr. It was the custom of the day for teachers to board in the homes of their pupils, and since the Smiths had children in Oliver’s school, he came to stay with them. While there he heard stories about the Book of Mormon plates and asked Father Smith to tell him the details. Father Smith finally consented, and Oliver Cowdery became one of the few in whom the family confided the story. Lucy Mack Smith recorded the events that followed:</a:t>
            </a:r>
          </a:p>
          <a:p>
            <a:pPr fontAlgn="base"/>
            <a:r>
              <a:rPr lang="en-US" sz="1200" dirty="0"/>
              <a:t>“Shortly after receiving this information, he [Oliver] told Mr. Smith that he was highly delighted with what he had heard, that he had been in a deep study upon the subject all day, and that it was impressed upon his mind, that he should yet have the privilege of writing for Joseph. Furthermore, that he had determined to pay him a visit at the close of the school. …</a:t>
            </a:r>
          </a:p>
          <a:p>
            <a:pPr fontAlgn="base"/>
            <a:r>
              <a:rPr lang="en-US" sz="1200" dirty="0"/>
              <a:t>“On coming in on the following day, he said, ‘The subject upon which we were yesterday conversing seems working in my very bones, and I cannot, for a moment, get it out of my mind; finally, I have resolved on what I will do. Samuel [Smith], I understand, is going down to Pennsylvania to spend the spring with Joseph; I shall make my arrangements to be ready to accompany him thither, … for I have made it a subject of prayer, and I firmly believe that it is the will of the Lord that I should go. If there is a work for me to do in this thing, I am determined to attend to it.’” (</a:t>
            </a:r>
            <a:r>
              <a:rPr lang="en-US" sz="1200" i="1" dirty="0"/>
              <a:t>History of Joseph Smith,</a:t>
            </a:r>
            <a:r>
              <a:rPr lang="en-US" sz="1200" dirty="0"/>
              <a:t> p. 139.)</a:t>
            </a:r>
          </a:p>
          <a:p>
            <a:pPr fontAlgn="base"/>
            <a:r>
              <a:rPr lang="en-US" sz="1200" dirty="0"/>
              <a:t>In April Samuel and Oliver went to Harmony, Pennsylvania, to visit Joseph. Lucy Mack Smith recorded the following: “Joseph had been so hurried with his secular affairs that he could not proceed with his spiritual concerns so fast as was necessary for the speedy completion of the work; there was also another disadvantage under which he labored, his wife had so much of her time taken up with the care of her house, that she could write for him but a small portion of the time. On account of these embarrassments, Joseph called upon the Lord, three days prior to the arrival of Samuel and Oliver, to send him a scribe, according to the promise of the angel; and he was informed that the same should be forthcoming in a few days. Accordingly, when Mr. Cowdery told him the business that he had come upon, Joseph was not at all surprised.” (</a:t>
            </a:r>
            <a:r>
              <a:rPr lang="en-US" sz="1200" i="1" dirty="0"/>
              <a:t>History of Joseph Smith,</a:t>
            </a:r>
            <a:r>
              <a:rPr lang="en-US" sz="1200" dirty="0"/>
              <a:t> p. 141.)</a:t>
            </a:r>
          </a:p>
          <a:p>
            <a:pPr fontAlgn="base"/>
            <a:r>
              <a:rPr lang="en-US" sz="1200" dirty="0"/>
              <a:t>The narrative is picked up at this point in the history of the Prophet: “Two days after the arrival of Mr. Cowdery (being the 7th of April) I commenced to translate the Book of Mormon, and he began to write for me, which having continued for some time, I inquired of the Lord through the Urim and Thummim, and obtained the following: [D&amp;C 6]” (</a:t>
            </a:r>
            <a:r>
              <a:rPr lang="en-US" sz="1200" i="1" dirty="0"/>
              <a:t>History of the Church,</a:t>
            </a:r>
            <a:r>
              <a:rPr lang="en-US" sz="1200" dirty="0"/>
              <a:t> 1:32–33).</a:t>
            </a:r>
          </a:p>
          <a:p>
            <a:pPr fontAlgn="base"/>
            <a:endParaRPr lang="en-US" sz="1200" dirty="0"/>
          </a:p>
        </p:txBody>
      </p:sp>
    </p:spTree>
    <p:extLst>
      <p:ext uri="{BB962C8B-B14F-4D97-AF65-F5344CB8AC3E}">
        <p14:creationId xmlns:p14="http://schemas.microsoft.com/office/powerpoint/2010/main" val="1530263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02E4BED-7BAF-4031-AC27-83FECB9CA6CA}"/>
              </a:ext>
            </a:extLst>
          </p:cNvPr>
          <p:cNvGrpSpPr/>
          <p:nvPr/>
        </p:nvGrpSpPr>
        <p:grpSpPr>
          <a:xfrm>
            <a:off x="0" y="-7101"/>
            <a:ext cx="12192000" cy="6865101"/>
            <a:chOff x="0" y="-7101"/>
            <a:chExt cx="12192000" cy="6865101"/>
          </a:xfrm>
        </p:grpSpPr>
        <p:pic>
          <p:nvPicPr>
            <p:cNvPr id="15" name="Picture 14">
              <a:extLst>
                <a:ext uri="{FF2B5EF4-FFF2-40B4-BE49-F238E27FC236}">
                  <a16:creationId xmlns:a16="http://schemas.microsoft.com/office/drawing/2014/main" id="{AFFC85BF-7A06-4DC2-9DC6-F20BE5B40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ight Triangle 15">
              <a:extLst>
                <a:ext uri="{FF2B5EF4-FFF2-40B4-BE49-F238E27FC236}">
                  <a16:creationId xmlns:a16="http://schemas.microsoft.com/office/drawing/2014/main" id="{135B7322-2A68-4369-8B26-64F9919ADE61}"/>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58EBC6EB-1B0C-4686-9F94-5FF89FF5D8B1}"/>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01E55D1-AE6B-42FE-8EC9-672BD5EA90EF}"/>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BCFE407B-1675-48DD-A54D-99370A76AAA6}"/>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838450" y="218182"/>
            <a:ext cx="6477000" cy="1077218"/>
          </a:xfrm>
          <a:prstGeom prst="rect">
            <a:avLst/>
          </a:prstGeom>
          <a:noFill/>
        </p:spPr>
        <p:txBody>
          <a:bodyPr wrap="square" rtlCol="0">
            <a:spAutoFit/>
          </a:bodyPr>
          <a:lstStyle/>
          <a:p>
            <a:pPr algn="ctr"/>
            <a:r>
              <a:rPr lang="en-US" sz="3200" dirty="0">
                <a:solidFill>
                  <a:srgbClr val="FFFF00"/>
                </a:solidFill>
              </a:rPr>
              <a:t>How is turning on a light bulb different from watching a sunrise? </a:t>
            </a:r>
          </a:p>
        </p:txBody>
      </p:sp>
      <p:sp>
        <p:nvSpPr>
          <p:cNvPr id="10" name="Rectangle 9"/>
          <p:cNvSpPr/>
          <p:nvPr/>
        </p:nvSpPr>
        <p:spPr>
          <a:xfrm>
            <a:off x="1998868" y="4755087"/>
            <a:ext cx="6915155" cy="1754326"/>
          </a:xfrm>
          <a:prstGeom prst="rect">
            <a:avLst/>
          </a:prstGeom>
        </p:spPr>
        <p:txBody>
          <a:bodyPr wrap="square">
            <a:spAutoFit/>
          </a:bodyPr>
          <a:lstStyle/>
          <a:p>
            <a:r>
              <a:rPr lang="en-US" sz="2400" dirty="0">
                <a:solidFill>
                  <a:schemeClr val="bg1"/>
                </a:solidFill>
              </a:rPr>
              <a:t>“…sometimes revelation happens “quickly, completely, and all at once [like turning on a light in a dark room]. … [But] most frequently, revelation comes in small increments over time” </a:t>
            </a:r>
          </a:p>
          <a:p>
            <a:r>
              <a:rPr lang="en-US" sz="1200" dirty="0">
                <a:solidFill>
                  <a:schemeClr val="bg1"/>
                </a:solidFill>
              </a:rPr>
              <a:t>Elder David A. </a:t>
            </a:r>
            <a:r>
              <a:rPr lang="en-US" sz="1200" dirty="0" err="1">
                <a:solidFill>
                  <a:schemeClr val="bg1"/>
                </a:solidFill>
              </a:rPr>
              <a:t>Bednar</a:t>
            </a:r>
            <a:endParaRPr lang="en-US" sz="1200" dirty="0">
              <a:solidFill>
                <a:schemeClr val="bg1"/>
              </a:solidFill>
            </a:endParaRPr>
          </a:p>
        </p:txBody>
      </p:sp>
      <p:pic>
        <p:nvPicPr>
          <p:cNvPr id="12" name="Picture 11" descr="david a bednar.jpg"/>
          <p:cNvPicPr>
            <a:picLocks noChangeAspect="1"/>
          </p:cNvPicPr>
          <p:nvPr/>
        </p:nvPicPr>
        <p:blipFill>
          <a:blip r:embed="rId3" cstate="print"/>
          <a:stretch>
            <a:fillRect/>
          </a:stretch>
        </p:blipFill>
        <p:spPr>
          <a:xfrm>
            <a:off x="9170507" y="4952496"/>
            <a:ext cx="1022625" cy="1285875"/>
          </a:xfrm>
          <a:prstGeom prst="rect">
            <a:avLst/>
          </a:prstGeom>
        </p:spPr>
      </p:pic>
      <p:pic>
        <p:nvPicPr>
          <p:cNvPr id="1026" name="Picture 2" descr="Image result for turning on a light bulb gif">
            <a:extLst>
              <a:ext uri="{FF2B5EF4-FFF2-40B4-BE49-F238E27FC236}">
                <a16:creationId xmlns:a16="http://schemas.microsoft.com/office/drawing/2014/main" id="{4EBDB9C7-7680-49AE-A11E-849480027F3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4885" y="1717329"/>
            <a:ext cx="4661872" cy="26158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sunrise gif">
            <a:extLst>
              <a:ext uri="{FF2B5EF4-FFF2-40B4-BE49-F238E27FC236}">
                <a16:creationId xmlns:a16="http://schemas.microsoft.com/office/drawing/2014/main" id="{3408E0FC-B330-4540-AA37-87853340919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92179" y="1945998"/>
            <a:ext cx="6143850" cy="228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4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EE0291-2FE0-4EBD-8BC2-BD2C62A38A6A}"/>
              </a:ext>
            </a:extLst>
          </p:cNvPr>
          <p:cNvSpPr/>
          <p:nvPr/>
        </p:nvSpPr>
        <p:spPr>
          <a:xfrm>
            <a:off x="158578" y="114955"/>
            <a:ext cx="6248400" cy="5447645"/>
          </a:xfrm>
          <a:prstGeom prst="rect">
            <a:avLst/>
          </a:prstGeom>
        </p:spPr>
        <p:txBody>
          <a:bodyPr wrap="square">
            <a:spAutoFit/>
          </a:bodyPr>
          <a:lstStyle/>
          <a:p>
            <a:r>
              <a:rPr lang="en-US" sz="1200" dirty="0"/>
              <a:t>THE Prophet Joseph Smith said very little about the actual process of translating the Book of Mormon. However, a thorough study of the original text of the Book of Mormon (including a detailed examination of both the original and printer's manuscripts) and a careful review of statements made by those who witnessed Joseph Smith translating combine to provide valuable information about the translation process. Even details such as spelling corrections and textual insertions provide definite clues about how Joseph translated. This evidence does not support theories that Joseph Smith composed the text himself or that he took the text from some other source. Instead, it indicates that the Lord exercised what I refer to as "tight control" over the word-by-word translation of the Book of Mormon. In particular, the evidence suggests that Joseph Smith saw specific words written out in English and read them off to the scribe, and that the accuracy of the resulting text depended on the carefulness of Joseph and his scribe. Indeed, this evidence is most compatible with the account that Joseph himself gave, that he translated the Book of Mormon "by the gift and power of God’:</a:t>
            </a:r>
          </a:p>
          <a:p>
            <a:endParaRPr lang="en-US" sz="1200" dirty="0"/>
          </a:p>
          <a:p>
            <a:r>
              <a:rPr lang="en-US" sz="1200" b="1" dirty="0"/>
              <a:t>During the translation process, the witnesses were able to observe, in an open setting, the following:</a:t>
            </a:r>
          </a:p>
          <a:p>
            <a:r>
              <a:rPr lang="en-US" sz="1200" b="1" dirty="0"/>
              <a:t>Joseph Smith placing the interpreters (either the </a:t>
            </a:r>
            <a:r>
              <a:rPr lang="en-US" sz="1200" b="1" dirty="0" err="1"/>
              <a:t>Urim</a:t>
            </a:r>
            <a:r>
              <a:rPr lang="en-US" sz="1200" b="1" dirty="0"/>
              <a:t> and Thummim or the seer stone) in a hat and placing his face into the hat; Joseph dictating for long periods of time without reference to any books, papers, manuscripts, or even the plates themselves; </a:t>
            </a:r>
          </a:p>
          <a:p>
            <a:endParaRPr lang="en-US" sz="1200" b="1" dirty="0"/>
          </a:p>
          <a:p>
            <a:r>
              <a:rPr lang="en-US" sz="1200" b="1" dirty="0"/>
              <a:t>Joseph spelling out unfamiliar Book of Mormon names; </a:t>
            </a:r>
          </a:p>
          <a:p>
            <a:endParaRPr lang="en-US" sz="1200" b="1" dirty="0"/>
          </a:p>
          <a:p>
            <a:r>
              <a:rPr lang="en-US" sz="1200" b="1" dirty="0"/>
              <a:t>after each dictated sequence, the scribe reading back to Joseph what was written so that Joseph could check the correctness of the manuscript; </a:t>
            </a:r>
          </a:p>
          <a:p>
            <a:endParaRPr lang="en-US" sz="1200" b="1" dirty="0"/>
          </a:p>
          <a:p>
            <a:r>
              <a:rPr lang="en-US" sz="1200" b="1" dirty="0"/>
              <a:t>Joseph starting a dictation session without prompting from the scribe about where the previous session had ended.</a:t>
            </a:r>
          </a:p>
          <a:p>
            <a:endParaRPr lang="en-US" sz="1200" b="1" dirty="0"/>
          </a:p>
          <a:p>
            <a:r>
              <a:rPr lang="en-US" sz="1200" b="1" dirty="0"/>
              <a:t>SEE MORE: </a:t>
            </a:r>
          </a:p>
        </p:txBody>
      </p:sp>
      <p:sp>
        <p:nvSpPr>
          <p:cNvPr id="3" name="Rectangle 2">
            <a:extLst>
              <a:ext uri="{FF2B5EF4-FFF2-40B4-BE49-F238E27FC236}">
                <a16:creationId xmlns:a16="http://schemas.microsoft.com/office/drawing/2014/main" id="{47AA1AFB-3E39-4B6A-8C6C-B091B4E7FF3F}"/>
              </a:ext>
            </a:extLst>
          </p:cNvPr>
          <p:cNvSpPr/>
          <p:nvPr/>
        </p:nvSpPr>
        <p:spPr>
          <a:xfrm>
            <a:off x="158578" y="5562600"/>
            <a:ext cx="8458200" cy="923330"/>
          </a:xfrm>
          <a:prstGeom prst="rect">
            <a:avLst/>
          </a:prstGeom>
        </p:spPr>
        <p:txBody>
          <a:bodyPr wrap="square">
            <a:spAutoFit/>
          </a:bodyPr>
          <a:lstStyle/>
          <a:p>
            <a:r>
              <a:rPr lang="en-US" dirty="0"/>
              <a:t>Neal A Maxwell Institute:</a:t>
            </a:r>
          </a:p>
          <a:p>
            <a:r>
              <a:rPr lang="en-US" dirty="0"/>
              <a:t>https://publications.mi.byu.edu/publications/jbms/7/1/S00005-50be28d378b0e4Skousen.pdf</a:t>
            </a:r>
          </a:p>
        </p:txBody>
      </p:sp>
    </p:spTree>
    <p:extLst>
      <p:ext uri="{BB962C8B-B14F-4D97-AF65-F5344CB8AC3E}">
        <p14:creationId xmlns:p14="http://schemas.microsoft.com/office/powerpoint/2010/main" val="3628724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D83556F-24D5-4D2C-A1A1-D4D4E203DF3C}"/>
              </a:ext>
            </a:extLst>
          </p:cNvPr>
          <p:cNvGrpSpPr/>
          <p:nvPr/>
        </p:nvGrpSpPr>
        <p:grpSpPr>
          <a:xfrm>
            <a:off x="-108642" y="-7101"/>
            <a:ext cx="12300642" cy="6865101"/>
            <a:chOff x="0" y="-7101"/>
            <a:chExt cx="12192000" cy="6865101"/>
          </a:xfrm>
        </p:grpSpPr>
        <p:pic>
          <p:nvPicPr>
            <p:cNvPr id="20" name="Picture 19">
              <a:extLst>
                <a:ext uri="{FF2B5EF4-FFF2-40B4-BE49-F238E27FC236}">
                  <a16:creationId xmlns:a16="http://schemas.microsoft.com/office/drawing/2014/main" id="{500BA268-7946-4ABF-9F69-625042A6F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ight Triangle 22">
              <a:extLst>
                <a:ext uri="{FF2B5EF4-FFF2-40B4-BE49-F238E27FC236}">
                  <a16:creationId xmlns:a16="http://schemas.microsoft.com/office/drawing/2014/main" id="{91C0FC4A-FDAE-41A1-BE2E-7F70C585AC78}"/>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726EC44D-AA3C-4D87-A04F-4A1400604DDF}"/>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3B57B83F-D18A-4573-8EE5-911C7A8550E1}"/>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9AAE13D3-04B4-49B4-B961-250B2C21AB47}"/>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0" y="6473976"/>
            <a:ext cx="5334000" cy="369332"/>
          </a:xfrm>
          <a:prstGeom prst="rect">
            <a:avLst/>
          </a:prstGeom>
          <a:noFill/>
        </p:spPr>
        <p:txBody>
          <a:bodyPr wrap="square" rtlCol="0">
            <a:spAutoFit/>
          </a:bodyPr>
          <a:lstStyle/>
          <a:p>
            <a:r>
              <a:rPr lang="en-US" dirty="0">
                <a:solidFill>
                  <a:schemeClr val="bg1"/>
                </a:solidFill>
              </a:rPr>
              <a:t>Joseph Smith History 1:66</a:t>
            </a:r>
          </a:p>
        </p:txBody>
      </p:sp>
      <p:sp>
        <p:nvSpPr>
          <p:cNvPr id="12" name="TextBox 11"/>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Information-Word of Mouth</a:t>
            </a:r>
          </a:p>
        </p:txBody>
      </p:sp>
      <p:sp>
        <p:nvSpPr>
          <p:cNvPr id="13" name="TextBox 12"/>
          <p:cNvSpPr txBox="1"/>
          <p:nvPr/>
        </p:nvSpPr>
        <p:spPr>
          <a:xfrm>
            <a:off x="417443" y="990600"/>
            <a:ext cx="7931427" cy="2862322"/>
          </a:xfrm>
          <a:prstGeom prst="rect">
            <a:avLst/>
          </a:prstGeom>
          <a:noFill/>
        </p:spPr>
        <p:txBody>
          <a:bodyPr wrap="square" rtlCol="0">
            <a:spAutoFit/>
          </a:bodyPr>
          <a:lstStyle/>
          <a:p>
            <a:r>
              <a:rPr lang="en-US" sz="2000" dirty="0">
                <a:solidFill>
                  <a:schemeClr val="bg1"/>
                </a:solidFill>
              </a:rPr>
              <a:t>Oliver Cowdery had been teaching in a neighborhood of Manchester, New York and boarded in the home of the Smith family. </a:t>
            </a:r>
          </a:p>
          <a:p>
            <a:endParaRPr lang="en-US" sz="2000" dirty="0">
              <a:solidFill>
                <a:schemeClr val="bg1"/>
              </a:solidFill>
            </a:endParaRPr>
          </a:p>
          <a:p>
            <a:r>
              <a:rPr lang="en-US" sz="2000" dirty="0">
                <a:solidFill>
                  <a:schemeClr val="bg1"/>
                </a:solidFill>
              </a:rPr>
              <a:t>While there he heard of the wonderful story of the Book of Mormon and was impressed to go to Harmony, Pennsylvania to learn more about the Book; about 140 miles away.</a:t>
            </a:r>
          </a:p>
          <a:p>
            <a:endParaRPr lang="en-US" sz="2000" dirty="0">
              <a:solidFill>
                <a:schemeClr val="bg1"/>
              </a:solidFill>
            </a:endParaRPr>
          </a:p>
          <a:p>
            <a:r>
              <a:rPr lang="en-US" sz="2000" dirty="0">
                <a:solidFill>
                  <a:schemeClr val="bg1"/>
                </a:solidFill>
              </a:rPr>
              <a:t>Oliver was also an intimate friend of the Whitmer’s. He later wrote his testimony of the truthfulness to David </a:t>
            </a:r>
            <a:r>
              <a:rPr lang="en-US" sz="2000" dirty="0" err="1">
                <a:solidFill>
                  <a:schemeClr val="bg1"/>
                </a:solidFill>
              </a:rPr>
              <a:t>Whitmer</a:t>
            </a:r>
            <a:r>
              <a:rPr lang="en-US" sz="2000" dirty="0">
                <a:solidFill>
                  <a:schemeClr val="bg1"/>
                </a:solidFill>
              </a:rPr>
              <a:t>.</a:t>
            </a:r>
          </a:p>
        </p:txBody>
      </p:sp>
      <p:pic>
        <p:nvPicPr>
          <p:cNvPr id="3" name="Picture 2">
            <a:extLst>
              <a:ext uri="{FF2B5EF4-FFF2-40B4-BE49-F238E27FC236}">
                <a16:creationId xmlns:a16="http://schemas.microsoft.com/office/drawing/2014/main" id="{6E09C39F-159D-4F7F-BDD2-384A9E6FC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044" y="990600"/>
            <a:ext cx="3175722" cy="5316498"/>
          </a:xfrm>
          <a:prstGeom prst="rect">
            <a:avLst/>
          </a:prstGeom>
        </p:spPr>
      </p:pic>
      <p:pic>
        <p:nvPicPr>
          <p:cNvPr id="10" name="Picture 9">
            <a:extLst>
              <a:ext uri="{FF2B5EF4-FFF2-40B4-BE49-F238E27FC236}">
                <a16:creationId xmlns:a16="http://schemas.microsoft.com/office/drawing/2014/main" id="{DB3E580A-37CE-490B-B557-CA294B46B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236" y="4073464"/>
            <a:ext cx="2755631" cy="2530059"/>
          </a:xfrm>
          <a:prstGeom prst="rect">
            <a:avLst/>
          </a:prstGeom>
        </p:spPr>
      </p:pic>
    </p:spTree>
    <p:extLst>
      <p:ext uri="{BB962C8B-B14F-4D97-AF65-F5344CB8AC3E}">
        <p14:creationId xmlns:p14="http://schemas.microsoft.com/office/powerpoint/2010/main" val="22567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6989F9D-8DF0-487E-AF85-85574791B4E6}"/>
              </a:ext>
            </a:extLst>
          </p:cNvPr>
          <p:cNvGrpSpPr/>
          <p:nvPr/>
        </p:nvGrpSpPr>
        <p:grpSpPr>
          <a:xfrm>
            <a:off x="0" y="-7101"/>
            <a:ext cx="12192000" cy="6865101"/>
            <a:chOff x="0" y="-7101"/>
            <a:chExt cx="12192000" cy="6865101"/>
          </a:xfrm>
        </p:grpSpPr>
        <p:pic>
          <p:nvPicPr>
            <p:cNvPr id="31" name="Picture 30">
              <a:extLst>
                <a:ext uri="{FF2B5EF4-FFF2-40B4-BE49-F238E27FC236}">
                  <a16:creationId xmlns:a16="http://schemas.microsoft.com/office/drawing/2014/main" id="{34E32B89-2546-46DC-9A55-010BCE97A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ight Triangle 31">
              <a:extLst>
                <a:ext uri="{FF2B5EF4-FFF2-40B4-BE49-F238E27FC236}">
                  <a16:creationId xmlns:a16="http://schemas.microsoft.com/office/drawing/2014/main" id="{C7996B7F-9E06-477A-B172-606757BE37B8}"/>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91FA46AE-C1C7-4749-8519-EC59F21DBEED}"/>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Triangle 55">
              <a:extLst>
                <a:ext uri="{FF2B5EF4-FFF2-40B4-BE49-F238E27FC236}">
                  <a16:creationId xmlns:a16="http://schemas.microsoft.com/office/drawing/2014/main" id="{346BC5D2-05D6-4E93-958A-F1A8EBC84969}"/>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36AEA0A3-77E5-423C-B597-B9ABAE47E73F}"/>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58417" y="948690"/>
            <a:ext cx="9017633" cy="5909310"/>
          </a:xfrm>
          <a:prstGeom prst="rect">
            <a:avLst/>
          </a:prstGeom>
          <a:noFill/>
        </p:spPr>
        <p:txBody>
          <a:bodyPr wrap="square" rtlCol="0">
            <a:spAutoFit/>
          </a:bodyPr>
          <a:lstStyle/>
          <a:p>
            <a:r>
              <a:rPr lang="en-US" dirty="0">
                <a:solidFill>
                  <a:schemeClr val="bg1"/>
                </a:solidFill>
              </a:rPr>
              <a:t>He was born October 3, 1806, in Wells, Rutland County, Vermont</a:t>
            </a:r>
          </a:p>
          <a:p>
            <a:endParaRPr lang="en-US" dirty="0">
              <a:solidFill>
                <a:schemeClr val="bg1"/>
              </a:solidFill>
            </a:endParaRPr>
          </a:p>
          <a:p>
            <a:r>
              <a:rPr lang="en-US" dirty="0">
                <a:solidFill>
                  <a:schemeClr val="bg1"/>
                </a:solidFill>
              </a:rPr>
              <a:t>He was a schoolteacher and boarded with the Joseph Smith’s parents</a:t>
            </a:r>
          </a:p>
          <a:p>
            <a:endParaRPr lang="en-US" dirty="0">
              <a:solidFill>
                <a:schemeClr val="bg1"/>
              </a:solidFill>
            </a:endParaRPr>
          </a:p>
          <a:p>
            <a:r>
              <a:rPr lang="en-US" dirty="0">
                <a:solidFill>
                  <a:schemeClr val="bg1"/>
                </a:solidFill>
              </a:rPr>
              <a:t>Having heard of the work of the prophet Joseph Smith, he went to meet him at Harmony, Pennsylvania on April 5, 1829</a:t>
            </a:r>
          </a:p>
          <a:p>
            <a:endParaRPr lang="en-US" dirty="0">
              <a:solidFill>
                <a:schemeClr val="bg1"/>
              </a:solidFill>
            </a:endParaRPr>
          </a:p>
          <a:p>
            <a:r>
              <a:rPr lang="en-US" dirty="0">
                <a:solidFill>
                  <a:schemeClr val="bg1"/>
                </a:solidFill>
              </a:rPr>
              <a:t>Two days after, he started to be the scribe in the translation of the Book of Mormon</a:t>
            </a:r>
          </a:p>
          <a:p>
            <a:endParaRPr lang="en-US" dirty="0">
              <a:solidFill>
                <a:schemeClr val="bg1"/>
              </a:solidFill>
            </a:endParaRPr>
          </a:p>
          <a:p>
            <a:r>
              <a:rPr lang="en-US" dirty="0">
                <a:solidFill>
                  <a:schemeClr val="bg1"/>
                </a:solidFill>
              </a:rPr>
              <a:t>He received the Aaronic Priesthood along with Joseph Smith under the hands of John the Baptist on May 15, 1929, and the Melchizedek Priesthood shortly thereafter from Peter, James, and John</a:t>
            </a:r>
          </a:p>
          <a:p>
            <a:endParaRPr lang="en-US" dirty="0">
              <a:solidFill>
                <a:schemeClr val="bg1"/>
              </a:solidFill>
            </a:endParaRPr>
          </a:p>
          <a:p>
            <a:r>
              <a:rPr lang="en-US" dirty="0">
                <a:solidFill>
                  <a:schemeClr val="bg1"/>
                </a:solidFill>
              </a:rPr>
              <a:t>He was the second elder of the Church</a:t>
            </a:r>
          </a:p>
          <a:p>
            <a:endParaRPr lang="en-US" dirty="0">
              <a:solidFill>
                <a:schemeClr val="bg1"/>
              </a:solidFill>
            </a:endParaRPr>
          </a:p>
          <a:p>
            <a:r>
              <a:rPr lang="en-US" dirty="0">
                <a:solidFill>
                  <a:schemeClr val="bg1"/>
                </a:solidFill>
              </a:rPr>
              <a:t>With Joseph, he beheld the Lord, Jesus Christ in the Kirtland temple on April 3, 1836, and there received the priesthood keys from Elijah, Elias, and Moses.</a:t>
            </a:r>
          </a:p>
          <a:p>
            <a:endParaRPr lang="en-US" dirty="0">
              <a:solidFill>
                <a:schemeClr val="bg1"/>
              </a:solidFill>
            </a:endParaRPr>
          </a:p>
          <a:p>
            <a:r>
              <a:rPr lang="en-US" dirty="0">
                <a:solidFill>
                  <a:schemeClr val="bg1"/>
                </a:solidFill>
              </a:rPr>
              <a:t>Three revelations were given to him in sections 8, 9,and 28.</a:t>
            </a:r>
          </a:p>
          <a:p>
            <a:endParaRPr lang="en-US" dirty="0">
              <a:solidFill>
                <a:schemeClr val="bg1"/>
              </a:solidFill>
            </a:endParaRPr>
          </a:p>
          <a:p>
            <a:r>
              <a:rPr lang="en-US" dirty="0">
                <a:solidFill>
                  <a:schemeClr val="bg1"/>
                </a:solidFill>
              </a:rPr>
              <a:t>He played a leading role in Church History</a:t>
            </a:r>
          </a:p>
        </p:txBody>
      </p:sp>
      <p:sp>
        <p:nvSpPr>
          <p:cNvPr id="12" name="TextBox 11"/>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Oliver Cowdery</a:t>
            </a:r>
          </a:p>
        </p:txBody>
      </p:sp>
      <p:grpSp>
        <p:nvGrpSpPr>
          <p:cNvPr id="34" name="Group 33"/>
          <p:cNvGrpSpPr/>
          <p:nvPr/>
        </p:nvGrpSpPr>
        <p:grpSpPr>
          <a:xfrm>
            <a:off x="9312966" y="1352300"/>
            <a:ext cx="2117034" cy="3998843"/>
            <a:chOff x="2635943" y="1143000"/>
            <a:chExt cx="2469457" cy="4952999"/>
          </a:xfrm>
        </p:grpSpPr>
        <p:sp>
          <p:nvSpPr>
            <p:cNvPr id="35" name="Cloud 34"/>
            <p:cNvSpPr/>
            <p:nvPr/>
          </p:nvSpPr>
          <p:spPr>
            <a:xfrm>
              <a:off x="2971800" y="1143000"/>
              <a:ext cx="1676400" cy="1447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338880">
              <a:off x="4685336" y="3823188"/>
              <a:ext cx="420064" cy="5656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933618">
              <a:off x="2671193" y="3824912"/>
              <a:ext cx="420064" cy="5656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281102" flipH="1">
              <a:off x="2635943" y="3656618"/>
              <a:ext cx="581175" cy="562680"/>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20302250">
              <a:off x="4443008" y="3654289"/>
              <a:ext cx="633965" cy="562681"/>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3417779">
              <a:off x="3922706" y="5373892"/>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3713177">
              <a:off x="3205868" y="5433155"/>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a:off x="3685755" y="4270066"/>
              <a:ext cx="827694" cy="1604742"/>
            </a:xfrm>
            <a:prstGeom prst="trapezoid">
              <a:avLst>
                <a:gd name="adj" fmla="val 7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263894">
              <a:off x="3147301" y="4200950"/>
              <a:ext cx="743617" cy="1702767"/>
            </a:xfrm>
            <a:prstGeom prst="trapezoid">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375821">
              <a:off x="2873722" y="2665960"/>
              <a:ext cx="633965" cy="1362907"/>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20337671">
              <a:off x="4191767" y="2693733"/>
              <a:ext cx="633965" cy="13274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3126963" y="2677055"/>
              <a:ext cx="1408810" cy="172469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352800" y="1712154"/>
              <a:ext cx="838200" cy="1305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nual Input 47"/>
            <p:cNvSpPr/>
            <p:nvPr/>
          </p:nvSpPr>
          <p:spPr>
            <a:xfrm rot="7269359" flipV="1">
              <a:off x="3821110"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Input 48"/>
            <p:cNvSpPr/>
            <p:nvPr/>
          </p:nvSpPr>
          <p:spPr>
            <a:xfrm rot="14330641" flipH="1" flipV="1">
              <a:off x="3257586"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276600" y="1143000"/>
              <a:ext cx="1106774" cy="1686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a:endCxn id="46" idx="2"/>
            </p:cNvCxnSpPr>
            <p:nvPr/>
          </p:nvCxnSpPr>
          <p:spPr>
            <a:xfrm flipH="1">
              <a:off x="3831368" y="3059231"/>
              <a:ext cx="42270" cy="1342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rapezoid 51"/>
            <p:cNvSpPr/>
            <p:nvPr/>
          </p:nvSpPr>
          <p:spPr>
            <a:xfrm>
              <a:off x="3124200" y="4191000"/>
              <a:ext cx="1474959" cy="234623"/>
            </a:xfrm>
            <a:prstGeom prst="trapezoid">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ame 52"/>
            <p:cNvSpPr/>
            <p:nvPr/>
          </p:nvSpPr>
          <p:spPr>
            <a:xfrm>
              <a:off x="3772681" y="4192775"/>
              <a:ext cx="211322" cy="283795"/>
            </a:xfrm>
            <a:prstGeom prst="fram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p:cNvSpPr/>
            <p:nvPr/>
          </p:nvSpPr>
          <p:spPr>
            <a:xfrm rot="15873315">
              <a:off x="3614556" y="4222584"/>
              <a:ext cx="368268" cy="101440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10070093" y="6426824"/>
            <a:ext cx="1981200" cy="369332"/>
          </a:xfrm>
          <a:prstGeom prst="rect">
            <a:avLst/>
          </a:prstGeom>
          <a:noFill/>
        </p:spPr>
        <p:txBody>
          <a:bodyPr wrap="square" rtlCol="0">
            <a:spAutoFit/>
          </a:bodyPr>
          <a:lstStyle/>
          <a:p>
            <a:pPr algn="r"/>
            <a:r>
              <a:rPr lang="en-US" dirty="0">
                <a:solidFill>
                  <a:schemeClr val="bg1"/>
                </a:solidFill>
              </a:rPr>
              <a:t>Who’s Who</a:t>
            </a:r>
          </a:p>
        </p:txBody>
      </p:sp>
    </p:spTree>
    <p:extLst>
      <p:ext uri="{BB962C8B-B14F-4D97-AF65-F5344CB8AC3E}">
        <p14:creationId xmlns:p14="http://schemas.microsoft.com/office/powerpoint/2010/main" val="6903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wipe(down)">
                                      <p:cBhvr>
                                        <p:cTn id="9" dur="580">
                                          <p:stCondLst>
                                            <p:cond delay="0"/>
                                          </p:stCondLst>
                                        </p:cTn>
                                        <p:tgtEl>
                                          <p:spTgt spid="34"/>
                                        </p:tgtEl>
                                      </p:cBhvr>
                                    </p:animEffect>
                                    <p:anim calcmode="lin" valueType="num">
                                      <p:cBhvr>
                                        <p:cTn id="1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5" dur="26">
                                          <p:stCondLst>
                                            <p:cond delay="650"/>
                                          </p:stCondLst>
                                        </p:cTn>
                                        <p:tgtEl>
                                          <p:spTgt spid="34"/>
                                        </p:tgtEl>
                                      </p:cBhvr>
                                      <p:to x="100000" y="60000"/>
                                    </p:animScale>
                                    <p:animScale>
                                      <p:cBhvr>
                                        <p:cTn id="16" dur="166" decel="50000">
                                          <p:stCondLst>
                                            <p:cond delay="676"/>
                                          </p:stCondLst>
                                        </p:cTn>
                                        <p:tgtEl>
                                          <p:spTgt spid="34"/>
                                        </p:tgtEl>
                                      </p:cBhvr>
                                      <p:to x="100000" y="100000"/>
                                    </p:animScale>
                                    <p:animScale>
                                      <p:cBhvr>
                                        <p:cTn id="17" dur="26">
                                          <p:stCondLst>
                                            <p:cond delay="1312"/>
                                          </p:stCondLst>
                                        </p:cTn>
                                        <p:tgtEl>
                                          <p:spTgt spid="34"/>
                                        </p:tgtEl>
                                      </p:cBhvr>
                                      <p:to x="100000" y="80000"/>
                                    </p:animScale>
                                    <p:animScale>
                                      <p:cBhvr>
                                        <p:cTn id="18" dur="166" decel="50000">
                                          <p:stCondLst>
                                            <p:cond delay="1338"/>
                                          </p:stCondLst>
                                        </p:cTn>
                                        <p:tgtEl>
                                          <p:spTgt spid="34"/>
                                        </p:tgtEl>
                                      </p:cBhvr>
                                      <p:to x="100000" y="100000"/>
                                    </p:animScale>
                                    <p:animScale>
                                      <p:cBhvr>
                                        <p:cTn id="19" dur="26">
                                          <p:stCondLst>
                                            <p:cond delay="1642"/>
                                          </p:stCondLst>
                                        </p:cTn>
                                        <p:tgtEl>
                                          <p:spTgt spid="34"/>
                                        </p:tgtEl>
                                      </p:cBhvr>
                                      <p:to x="100000" y="90000"/>
                                    </p:animScale>
                                    <p:animScale>
                                      <p:cBhvr>
                                        <p:cTn id="20" dur="166" decel="50000">
                                          <p:stCondLst>
                                            <p:cond delay="1668"/>
                                          </p:stCondLst>
                                        </p:cTn>
                                        <p:tgtEl>
                                          <p:spTgt spid="34"/>
                                        </p:tgtEl>
                                      </p:cBhvr>
                                      <p:to x="100000" y="100000"/>
                                    </p:animScale>
                                    <p:animScale>
                                      <p:cBhvr>
                                        <p:cTn id="21" dur="26">
                                          <p:stCondLst>
                                            <p:cond delay="1808"/>
                                          </p:stCondLst>
                                        </p:cTn>
                                        <p:tgtEl>
                                          <p:spTgt spid="34"/>
                                        </p:tgtEl>
                                      </p:cBhvr>
                                      <p:to x="100000" y="95000"/>
                                    </p:animScale>
                                    <p:animScale>
                                      <p:cBhvr>
                                        <p:cTn id="22" dur="166" decel="50000">
                                          <p:stCondLst>
                                            <p:cond delay="1834"/>
                                          </p:stCondLst>
                                        </p:cTn>
                                        <p:tgtEl>
                                          <p:spTgt spid="3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23C6375-4795-4157-86F1-6B68C5D6BD63}"/>
              </a:ext>
            </a:extLst>
          </p:cNvPr>
          <p:cNvGrpSpPr/>
          <p:nvPr/>
        </p:nvGrpSpPr>
        <p:grpSpPr>
          <a:xfrm>
            <a:off x="0" y="-7101"/>
            <a:ext cx="12192000" cy="6865101"/>
            <a:chOff x="0" y="-7101"/>
            <a:chExt cx="12192000" cy="6865101"/>
          </a:xfrm>
        </p:grpSpPr>
        <p:pic>
          <p:nvPicPr>
            <p:cNvPr id="16" name="Picture 15">
              <a:extLst>
                <a:ext uri="{FF2B5EF4-FFF2-40B4-BE49-F238E27FC236}">
                  <a16:creationId xmlns:a16="http://schemas.microsoft.com/office/drawing/2014/main" id="{6BBAC698-1329-453C-8743-B7AF00672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ight Triangle 16">
              <a:extLst>
                <a:ext uri="{FF2B5EF4-FFF2-40B4-BE49-F238E27FC236}">
                  <a16:creationId xmlns:a16="http://schemas.microsoft.com/office/drawing/2014/main" id="{DEF79351-14E9-401A-990F-6F5ACEA69046}"/>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74CEE19D-4D80-4FE3-853D-5CB75B479D31}"/>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2394AB88-8E64-43B2-8771-80B51D902B95}"/>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1867C3E3-A058-4D6D-B57D-366442010A3E}"/>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6200" y="6374933"/>
            <a:ext cx="5334000" cy="369332"/>
          </a:xfrm>
          <a:prstGeom prst="rect">
            <a:avLst/>
          </a:prstGeom>
          <a:noFill/>
        </p:spPr>
        <p:txBody>
          <a:bodyPr wrap="square" rtlCol="0">
            <a:spAutoFit/>
          </a:bodyPr>
          <a:lstStyle/>
          <a:p>
            <a:r>
              <a:rPr lang="en-US" dirty="0">
                <a:solidFill>
                  <a:schemeClr val="bg1"/>
                </a:solidFill>
              </a:rPr>
              <a:t>Joseph Smith History 1:67</a:t>
            </a:r>
          </a:p>
        </p:txBody>
      </p:sp>
      <p:sp>
        <p:nvSpPr>
          <p:cNvPr id="12" name="TextBox 11"/>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Resuming the Work</a:t>
            </a:r>
          </a:p>
        </p:txBody>
      </p:sp>
      <p:sp>
        <p:nvSpPr>
          <p:cNvPr id="13" name="TextBox 12"/>
          <p:cNvSpPr txBox="1"/>
          <p:nvPr/>
        </p:nvSpPr>
        <p:spPr>
          <a:xfrm>
            <a:off x="304800" y="1068049"/>
            <a:ext cx="5334000" cy="1015663"/>
          </a:xfrm>
          <a:prstGeom prst="rect">
            <a:avLst/>
          </a:prstGeom>
          <a:noFill/>
        </p:spPr>
        <p:txBody>
          <a:bodyPr wrap="square" rtlCol="0">
            <a:spAutoFit/>
          </a:bodyPr>
          <a:lstStyle/>
          <a:p>
            <a:r>
              <a:rPr lang="en-US" sz="2000" dirty="0">
                <a:solidFill>
                  <a:schemeClr val="bg1"/>
                </a:solidFill>
              </a:rPr>
              <a:t>Joseph Smith was now asked to resume the work of translating the Book of Mormon as Oliver was his scribe—amanuensis—acting as</a:t>
            </a:r>
          </a:p>
        </p:txBody>
      </p:sp>
      <p:sp>
        <p:nvSpPr>
          <p:cNvPr id="14" name="TextBox 13"/>
          <p:cNvSpPr txBox="1"/>
          <p:nvPr/>
        </p:nvSpPr>
        <p:spPr>
          <a:xfrm>
            <a:off x="5663184" y="4793543"/>
            <a:ext cx="5334000" cy="1323439"/>
          </a:xfrm>
          <a:prstGeom prst="rect">
            <a:avLst/>
          </a:prstGeom>
          <a:noFill/>
        </p:spPr>
        <p:txBody>
          <a:bodyPr wrap="square" rtlCol="0">
            <a:spAutoFit/>
          </a:bodyPr>
          <a:lstStyle/>
          <a:p>
            <a:r>
              <a:rPr lang="en-US" sz="2000" dirty="0">
                <a:solidFill>
                  <a:schemeClr val="bg1"/>
                </a:solidFill>
              </a:rPr>
              <a:t>“According to Oliver Cowdery he wrote the entire Book (save a few pages) as the words fell from the lips of the Prophet.” </a:t>
            </a:r>
          </a:p>
          <a:p>
            <a:r>
              <a:rPr lang="en-US" sz="2000" dirty="0">
                <a:solidFill>
                  <a:schemeClr val="bg1"/>
                </a:solidFill>
              </a:rPr>
              <a:t>Hyrum M. Smith</a:t>
            </a:r>
          </a:p>
        </p:txBody>
      </p:sp>
      <p:pic>
        <p:nvPicPr>
          <p:cNvPr id="22" name="Picture 21">
            <a:extLst>
              <a:ext uri="{FF2B5EF4-FFF2-40B4-BE49-F238E27FC236}">
                <a16:creationId xmlns:a16="http://schemas.microsoft.com/office/drawing/2014/main" id="{2600D2D2-0D6F-4479-A149-F1F67A4B2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485071"/>
            <a:ext cx="3073400" cy="3619500"/>
          </a:xfrm>
          <a:prstGeom prst="rect">
            <a:avLst/>
          </a:prstGeom>
        </p:spPr>
      </p:pic>
      <p:pic>
        <p:nvPicPr>
          <p:cNvPr id="3078" name="Picture 6" descr="Image result for joseph smith translates">
            <a:extLst>
              <a:ext uri="{FF2B5EF4-FFF2-40B4-BE49-F238E27FC236}">
                <a16:creationId xmlns:a16="http://schemas.microsoft.com/office/drawing/2014/main" id="{20B57400-988A-4C2B-AA4B-808AE3A70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152096"/>
            <a:ext cx="5270500" cy="31535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64AB77C-1513-417E-BCC5-F7F1A72B6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7184" y="5365428"/>
            <a:ext cx="829971" cy="1122063"/>
          </a:xfrm>
          <a:prstGeom prst="rect">
            <a:avLst/>
          </a:prstGeom>
        </p:spPr>
      </p:pic>
    </p:spTree>
    <p:extLst>
      <p:ext uri="{BB962C8B-B14F-4D97-AF65-F5344CB8AC3E}">
        <p14:creationId xmlns:p14="http://schemas.microsoft.com/office/powerpoint/2010/main" val="17433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3EE4DD1-521E-4D0F-BE61-7A823187A583}"/>
              </a:ext>
            </a:extLst>
          </p:cNvPr>
          <p:cNvGrpSpPr/>
          <p:nvPr/>
        </p:nvGrpSpPr>
        <p:grpSpPr>
          <a:xfrm>
            <a:off x="0" y="-7101"/>
            <a:ext cx="12192000" cy="6865101"/>
            <a:chOff x="0" y="-7101"/>
            <a:chExt cx="12192000" cy="6865101"/>
          </a:xfrm>
        </p:grpSpPr>
        <p:pic>
          <p:nvPicPr>
            <p:cNvPr id="14" name="Picture 13">
              <a:extLst>
                <a:ext uri="{FF2B5EF4-FFF2-40B4-BE49-F238E27FC236}">
                  <a16:creationId xmlns:a16="http://schemas.microsoft.com/office/drawing/2014/main" id="{A6AA4C92-813D-49B1-BEE4-543228786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ight Triangle 17">
              <a:extLst>
                <a:ext uri="{FF2B5EF4-FFF2-40B4-BE49-F238E27FC236}">
                  <a16:creationId xmlns:a16="http://schemas.microsoft.com/office/drawing/2014/main" id="{954BA161-55D4-4001-9B6D-B4DB7AF73D41}"/>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B2F9BCE-840A-47D6-AA30-AD291B22FFF8}"/>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AD8E545-82D5-4E25-9ED7-8AE22B2FB41D}"/>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768C1AF7-85DD-4F80-82F6-C1806A1282BF}"/>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6200" y="6423630"/>
            <a:ext cx="5334000" cy="369332"/>
          </a:xfrm>
          <a:prstGeom prst="rect">
            <a:avLst/>
          </a:prstGeom>
          <a:noFill/>
        </p:spPr>
        <p:txBody>
          <a:bodyPr wrap="square" rtlCol="0">
            <a:spAutoFit/>
          </a:bodyPr>
          <a:lstStyle/>
          <a:p>
            <a:r>
              <a:rPr lang="en-US" dirty="0">
                <a:solidFill>
                  <a:schemeClr val="bg1"/>
                </a:solidFill>
              </a:rPr>
              <a:t>D&amp;C 6:2</a:t>
            </a:r>
          </a:p>
        </p:txBody>
      </p:sp>
      <p:sp>
        <p:nvSpPr>
          <p:cNvPr id="12" name="TextBox 11"/>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Two-Edged Sword</a:t>
            </a:r>
          </a:p>
        </p:txBody>
      </p:sp>
      <p:sp>
        <p:nvSpPr>
          <p:cNvPr id="15" name="Rectangle 14"/>
          <p:cNvSpPr/>
          <p:nvPr/>
        </p:nvSpPr>
        <p:spPr>
          <a:xfrm>
            <a:off x="2263367" y="931882"/>
            <a:ext cx="7718834" cy="1261884"/>
          </a:xfrm>
          <a:prstGeom prst="rect">
            <a:avLst/>
          </a:prstGeom>
        </p:spPr>
        <p:txBody>
          <a:bodyPr wrap="square">
            <a:spAutoFit/>
          </a:bodyPr>
          <a:lstStyle/>
          <a:p>
            <a:pPr fontAlgn="base"/>
            <a:r>
              <a:rPr lang="en-US" sz="1600" dirty="0">
                <a:solidFill>
                  <a:schemeClr val="bg1"/>
                </a:solidFill>
              </a:rPr>
              <a:t>The word </a:t>
            </a:r>
            <a:r>
              <a:rPr lang="en-US" sz="1600" i="1" dirty="0">
                <a:solidFill>
                  <a:schemeClr val="bg1"/>
                </a:solidFill>
              </a:rPr>
              <a:t>quick</a:t>
            </a:r>
            <a:r>
              <a:rPr lang="en-US" sz="1600" dirty="0">
                <a:solidFill>
                  <a:schemeClr val="bg1"/>
                </a:solidFill>
              </a:rPr>
              <a:t> in the King James Version of the Bible does not mean swift but rather “living, alive”. To be quickened by the Spirit means to be given </a:t>
            </a:r>
            <a:r>
              <a:rPr lang="en-US" sz="1600" dirty="0">
                <a:solidFill>
                  <a:srgbClr val="FFFF00"/>
                </a:solidFill>
              </a:rPr>
              <a:t>spiritual life</a:t>
            </a:r>
            <a:r>
              <a:rPr lang="en-US" sz="1600" dirty="0">
                <a:solidFill>
                  <a:schemeClr val="bg1"/>
                </a:solidFill>
              </a:rPr>
              <a:t>. The word of the Lord is quick and powerful because it is a source of life, energy, and power. </a:t>
            </a:r>
          </a:p>
          <a:p>
            <a:pPr fontAlgn="base"/>
            <a:r>
              <a:rPr lang="en-US" sz="1200" dirty="0">
                <a:solidFill>
                  <a:schemeClr val="bg1"/>
                </a:solidFill>
              </a:rPr>
              <a:t>Bible Dictionary</a:t>
            </a:r>
          </a:p>
          <a:p>
            <a:pPr fontAlgn="base"/>
            <a:endParaRPr lang="en-US" sz="1600" dirty="0">
              <a:solidFill>
                <a:schemeClr val="bg1"/>
              </a:solidFill>
            </a:endParaRPr>
          </a:p>
        </p:txBody>
      </p:sp>
      <p:sp>
        <p:nvSpPr>
          <p:cNvPr id="16" name="Rectangle 15"/>
          <p:cNvSpPr/>
          <p:nvPr/>
        </p:nvSpPr>
        <p:spPr>
          <a:xfrm>
            <a:off x="5333999" y="2133600"/>
            <a:ext cx="6501829" cy="2246769"/>
          </a:xfrm>
          <a:prstGeom prst="rect">
            <a:avLst/>
          </a:prstGeom>
        </p:spPr>
        <p:txBody>
          <a:bodyPr wrap="square">
            <a:spAutoFit/>
          </a:bodyPr>
          <a:lstStyle/>
          <a:p>
            <a:pPr fontAlgn="base"/>
            <a:r>
              <a:rPr lang="en-US" sz="2000" dirty="0">
                <a:solidFill>
                  <a:schemeClr val="bg1"/>
                </a:solidFill>
              </a:rPr>
              <a:t>Many swords of ancient times had only one cutting edge. </a:t>
            </a:r>
          </a:p>
          <a:p>
            <a:pPr fontAlgn="base"/>
            <a:endParaRPr lang="en-US" sz="2000" dirty="0">
              <a:solidFill>
                <a:schemeClr val="bg1"/>
              </a:solidFill>
            </a:endParaRPr>
          </a:p>
          <a:p>
            <a:pPr fontAlgn="base"/>
            <a:r>
              <a:rPr lang="en-US" sz="2000" dirty="0">
                <a:solidFill>
                  <a:schemeClr val="bg1"/>
                </a:solidFill>
              </a:rPr>
              <a:t>When someone decided to make a two-edged sword, the effectiveness of the weapon was increased tremendously. </a:t>
            </a:r>
          </a:p>
          <a:p>
            <a:pPr fontAlgn="base"/>
            <a:endParaRPr lang="en-US" sz="2000" dirty="0">
              <a:solidFill>
                <a:schemeClr val="bg1"/>
              </a:solidFill>
            </a:endParaRPr>
          </a:p>
          <a:p>
            <a:pPr fontAlgn="base"/>
            <a:r>
              <a:rPr lang="en-US" sz="2000" dirty="0">
                <a:solidFill>
                  <a:schemeClr val="bg1"/>
                </a:solidFill>
              </a:rPr>
              <a:t>Now it could cut in any direction, no matter how the blow was struck. </a:t>
            </a:r>
          </a:p>
        </p:txBody>
      </p:sp>
      <p:sp>
        <p:nvSpPr>
          <p:cNvPr id="17" name="Rectangle 16"/>
          <p:cNvSpPr/>
          <p:nvPr/>
        </p:nvSpPr>
        <p:spPr>
          <a:xfrm>
            <a:off x="1447800" y="4509477"/>
            <a:ext cx="10119310" cy="2246769"/>
          </a:xfrm>
          <a:prstGeom prst="rect">
            <a:avLst/>
          </a:prstGeom>
        </p:spPr>
        <p:txBody>
          <a:bodyPr wrap="square">
            <a:spAutoFit/>
          </a:bodyPr>
          <a:lstStyle/>
          <a:p>
            <a:pPr fontAlgn="base"/>
            <a:r>
              <a:rPr lang="en-US" sz="2000" dirty="0">
                <a:solidFill>
                  <a:schemeClr val="bg1"/>
                </a:solidFill>
              </a:rPr>
              <a:t>Thus, the likening of the word of God to the two-edged sword is a vivid simile. Just as a sharp sword can cut deep enough to sever limbs and destroy life, so the word of the Lord is powerful enough that it can bring destruction of the soul (spiritual death) to those who do not give heed to it. </a:t>
            </a:r>
          </a:p>
          <a:p>
            <a:pPr fontAlgn="base"/>
            <a:endParaRPr lang="en-US" sz="2000" dirty="0">
              <a:solidFill>
                <a:schemeClr val="bg1"/>
              </a:solidFill>
            </a:endParaRPr>
          </a:p>
          <a:p>
            <a:pPr fontAlgn="base"/>
            <a:r>
              <a:rPr lang="en-US" sz="2000" dirty="0">
                <a:solidFill>
                  <a:schemeClr val="bg1"/>
                </a:solidFill>
              </a:rPr>
              <a:t>The word of God also has power to pierce the soul as a sword and penetrate to the inmost parts of man. It can cut through error and falsehood with double-edged efficiency.-- Manual</a:t>
            </a:r>
          </a:p>
        </p:txBody>
      </p:sp>
      <p:pic>
        <p:nvPicPr>
          <p:cNvPr id="3" name="Picture 2">
            <a:extLst>
              <a:ext uri="{FF2B5EF4-FFF2-40B4-BE49-F238E27FC236}">
                <a16:creationId xmlns:a16="http://schemas.microsoft.com/office/drawing/2014/main" id="{5C8B40A2-0EAE-48B3-BABE-9B7233BB2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649" y="2133600"/>
            <a:ext cx="3098800" cy="2057400"/>
          </a:xfrm>
          <a:prstGeom prst="rect">
            <a:avLst/>
          </a:prstGeom>
        </p:spPr>
      </p:pic>
    </p:spTree>
    <p:extLst>
      <p:ext uri="{BB962C8B-B14F-4D97-AF65-F5344CB8AC3E}">
        <p14:creationId xmlns:p14="http://schemas.microsoft.com/office/powerpoint/2010/main" val="13140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36EB701F-C5A1-408D-A32E-BAB884FF2411}"/>
              </a:ext>
            </a:extLst>
          </p:cNvPr>
          <p:cNvGrpSpPr/>
          <p:nvPr/>
        </p:nvGrpSpPr>
        <p:grpSpPr>
          <a:xfrm>
            <a:off x="0" y="-7101"/>
            <a:ext cx="12192000" cy="6865101"/>
            <a:chOff x="0" y="-7101"/>
            <a:chExt cx="12192000" cy="6865101"/>
          </a:xfrm>
        </p:grpSpPr>
        <p:pic>
          <p:nvPicPr>
            <p:cNvPr id="116" name="Picture 115">
              <a:extLst>
                <a:ext uri="{FF2B5EF4-FFF2-40B4-BE49-F238E27FC236}">
                  <a16:creationId xmlns:a16="http://schemas.microsoft.com/office/drawing/2014/main" id="{4CF8F848-6068-41B3-9462-3B4D29937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7" name="Right Triangle 116">
              <a:extLst>
                <a:ext uri="{FF2B5EF4-FFF2-40B4-BE49-F238E27FC236}">
                  <a16:creationId xmlns:a16="http://schemas.microsoft.com/office/drawing/2014/main" id="{19C11DF2-B0C2-41F3-A1F9-A8E3562D332A}"/>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ight Triangle 117">
              <a:extLst>
                <a:ext uri="{FF2B5EF4-FFF2-40B4-BE49-F238E27FC236}">
                  <a16:creationId xmlns:a16="http://schemas.microsoft.com/office/drawing/2014/main" id="{AB7423EA-CA24-4904-935E-11913EE779DE}"/>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ight Triangle 118">
              <a:extLst>
                <a:ext uri="{FF2B5EF4-FFF2-40B4-BE49-F238E27FC236}">
                  <a16:creationId xmlns:a16="http://schemas.microsoft.com/office/drawing/2014/main" id="{C41B7508-5EBA-4CF3-82A3-2893FDDCD70C}"/>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Triangle 119">
              <a:extLst>
                <a:ext uri="{FF2B5EF4-FFF2-40B4-BE49-F238E27FC236}">
                  <a16:creationId xmlns:a16="http://schemas.microsoft.com/office/drawing/2014/main" id="{F4295574-CCF2-4685-AFBD-88A91F96ABA4}"/>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erlin Sans FB" pitchFamily="34" charset="0"/>
              </a:rPr>
              <a:t>John the Beloved</a:t>
            </a:r>
          </a:p>
        </p:txBody>
      </p:sp>
      <p:sp>
        <p:nvSpPr>
          <p:cNvPr id="18" name="Rectangle 17"/>
          <p:cNvSpPr/>
          <p:nvPr/>
        </p:nvSpPr>
        <p:spPr>
          <a:xfrm>
            <a:off x="1752600" y="1752600"/>
            <a:ext cx="5791200" cy="2492990"/>
          </a:xfrm>
          <a:prstGeom prst="rect">
            <a:avLst/>
          </a:prstGeom>
        </p:spPr>
        <p:txBody>
          <a:bodyPr wrap="square">
            <a:spAutoFit/>
          </a:bodyPr>
          <a:lstStyle/>
          <a:p>
            <a:pPr fontAlgn="base"/>
            <a:r>
              <a:rPr lang="en-US" i="1" dirty="0">
                <a:solidFill>
                  <a:schemeClr val="bg1"/>
                </a:solidFill>
              </a:rPr>
              <a:t>Note:</a:t>
            </a:r>
            <a:r>
              <a:rPr lang="en-US" dirty="0">
                <a:solidFill>
                  <a:schemeClr val="bg1"/>
                </a:solidFill>
              </a:rPr>
              <a:t> Nothing has been revealed about the specifics of John’s ministry as a translated being.</a:t>
            </a:r>
          </a:p>
          <a:p>
            <a:pPr fontAlgn="base"/>
            <a:endParaRPr lang="en-US" dirty="0">
              <a:solidFill>
                <a:schemeClr val="bg1"/>
              </a:solidFill>
            </a:endParaRPr>
          </a:p>
          <a:p>
            <a:pPr fontAlgn="base"/>
            <a:r>
              <a:rPr lang="en-US" dirty="0">
                <a:solidFill>
                  <a:schemeClr val="bg1"/>
                </a:solidFill>
              </a:rPr>
              <a:t>Sometime during April 1829, while Oliver was helping Joseph with the translation, he and Joseph had “a difference of opinion … about the account of John the Apostle, mentioned in the New Testament, whether he died, or whether he continued [to live]”</a:t>
            </a:r>
          </a:p>
          <a:p>
            <a:pPr fontAlgn="base"/>
            <a:r>
              <a:rPr lang="en-US" sz="1200" i="1" dirty="0">
                <a:solidFill>
                  <a:schemeClr val="bg1"/>
                </a:solidFill>
              </a:rPr>
              <a:t>The Joseph Smith Papers</a:t>
            </a:r>
            <a:endParaRPr lang="en-US" sz="1200" dirty="0">
              <a:solidFill>
                <a:schemeClr val="bg1"/>
              </a:solidFill>
            </a:endParaRPr>
          </a:p>
        </p:txBody>
      </p:sp>
      <p:sp>
        <p:nvSpPr>
          <p:cNvPr id="19" name="Rectangle 18"/>
          <p:cNvSpPr/>
          <p:nvPr/>
        </p:nvSpPr>
        <p:spPr>
          <a:xfrm>
            <a:off x="5614839" y="4230984"/>
            <a:ext cx="5579533" cy="2585323"/>
          </a:xfrm>
          <a:prstGeom prst="rect">
            <a:avLst/>
          </a:prstGeom>
        </p:spPr>
        <p:txBody>
          <a:bodyPr wrap="square">
            <a:spAutoFit/>
          </a:bodyPr>
          <a:lstStyle/>
          <a:p>
            <a:pPr fontAlgn="base"/>
            <a:r>
              <a:rPr lang="en-US" dirty="0">
                <a:solidFill>
                  <a:schemeClr val="bg1"/>
                </a:solidFill>
              </a:rPr>
              <a:t>“Then went this saying abroad among the brethren, that that disciple should not die: yet Jesus said not unto him, He shall not die; but, If I will that he tarry till I come, what </a:t>
            </a:r>
            <a:r>
              <a:rPr lang="en-US" i="1" dirty="0">
                <a:solidFill>
                  <a:schemeClr val="bg1"/>
                </a:solidFill>
              </a:rPr>
              <a:t>is that</a:t>
            </a:r>
            <a:r>
              <a:rPr lang="en-US" dirty="0">
                <a:solidFill>
                  <a:schemeClr val="bg1"/>
                </a:solidFill>
              </a:rPr>
              <a:t> to thee?</a:t>
            </a:r>
          </a:p>
          <a:p>
            <a:pPr fontAlgn="base"/>
            <a:endParaRPr lang="en-US" dirty="0">
              <a:solidFill>
                <a:schemeClr val="bg1"/>
              </a:solidFill>
            </a:endParaRPr>
          </a:p>
          <a:p>
            <a:pPr fontAlgn="base"/>
            <a:r>
              <a:rPr lang="en-US" dirty="0">
                <a:solidFill>
                  <a:schemeClr val="bg1"/>
                </a:solidFill>
              </a:rPr>
              <a:t>This is the disciple which </a:t>
            </a:r>
            <a:r>
              <a:rPr lang="en-US" dirty="0" err="1">
                <a:solidFill>
                  <a:schemeClr val="bg1"/>
                </a:solidFill>
              </a:rPr>
              <a:t>testifieth</a:t>
            </a:r>
            <a:r>
              <a:rPr lang="en-US" dirty="0">
                <a:solidFill>
                  <a:schemeClr val="bg1"/>
                </a:solidFill>
              </a:rPr>
              <a:t> of these things, and wrote these things: and we know that his testimony is true.”</a:t>
            </a:r>
          </a:p>
          <a:p>
            <a:pPr fontAlgn="base"/>
            <a:r>
              <a:rPr lang="en-US" dirty="0">
                <a:solidFill>
                  <a:schemeClr val="bg1"/>
                </a:solidFill>
              </a:rPr>
              <a:t>John 21:23-24</a:t>
            </a:r>
          </a:p>
        </p:txBody>
      </p:sp>
      <p:sp>
        <p:nvSpPr>
          <p:cNvPr id="20" name="Rectangle 19"/>
          <p:cNvSpPr/>
          <p:nvPr/>
        </p:nvSpPr>
        <p:spPr>
          <a:xfrm>
            <a:off x="3276600" y="762000"/>
            <a:ext cx="5791200" cy="923330"/>
          </a:xfrm>
          <a:prstGeom prst="rect">
            <a:avLst/>
          </a:prstGeom>
        </p:spPr>
        <p:txBody>
          <a:bodyPr wrap="square">
            <a:spAutoFit/>
          </a:bodyPr>
          <a:lstStyle/>
          <a:p>
            <a:pPr algn="ctr" fontAlgn="base"/>
            <a:r>
              <a:rPr lang="en-US" b="1" dirty="0">
                <a:solidFill>
                  <a:srgbClr val="FFFF00"/>
                </a:solidFill>
              </a:rPr>
              <a:t>John the Beloved is promised that he will live and bring souls to Christ until the Second Coming</a:t>
            </a:r>
          </a:p>
          <a:p>
            <a:pPr algn="ctr" fontAlgn="base"/>
            <a:endParaRPr lang="en-US" b="1" dirty="0">
              <a:solidFill>
                <a:srgbClr val="FFFF00"/>
              </a:solidFill>
            </a:endParaRPr>
          </a:p>
        </p:txBody>
      </p:sp>
      <p:grpSp>
        <p:nvGrpSpPr>
          <p:cNvPr id="22" name="Group 91"/>
          <p:cNvGrpSpPr/>
          <p:nvPr/>
        </p:nvGrpSpPr>
        <p:grpSpPr>
          <a:xfrm>
            <a:off x="8079240" y="1554876"/>
            <a:ext cx="1181151" cy="2585324"/>
            <a:chOff x="949038" y="838201"/>
            <a:chExt cx="2214084" cy="4807874"/>
          </a:xfrm>
        </p:grpSpPr>
        <p:sp>
          <p:nvSpPr>
            <p:cNvPr id="23" name="Oval 22"/>
            <p:cNvSpPr/>
            <p:nvPr/>
          </p:nvSpPr>
          <p:spPr>
            <a:xfrm rot="649721" flipH="1">
              <a:off x="2013362" y="5240566"/>
              <a:ext cx="666155" cy="40550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649721" flipH="1">
              <a:off x="1403761" y="5240566"/>
              <a:ext cx="666155" cy="40550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flipH="1">
              <a:off x="1295400" y="2438400"/>
              <a:ext cx="1554334" cy="296366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6724914" flipH="1">
              <a:off x="811957" y="3462930"/>
              <a:ext cx="666155" cy="3919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3549535" flipH="1">
              <a:off x="2596757" y="3442199"/>
              <a:ext cx="666155" cy="3919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217087" flipH="1">
              <a:off x="1145212" y="2348349"/>
              <a:ext cx="596675" cy="130161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20382913">
              <a:off x="2375775" y="2355258"/>
              <a:ext cx="649515" cy="134879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rot="671737">
              <a:off x="1015697" y="1253487"/>
              <a:ext cx="679260" cy="146148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rot="20706537">
              <a:off x="2386670" y="1320019"/>
              <a:ext cx="776452" cy="1335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flipH="1">
              <a:off x="1330050" y="2294138"/>
              <a:ext cx="1443485" cy="2582662"/>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0800000" flipH="1">
              <a:off x="1811213" y="2514114"/>
              <a:ext cx="481162" cy="65992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rot="16200000">
              <a:off x="1647905" y="409497"/>
              <a:ext cx="809896" cy="1667303"/>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4"/>
            <p:cNvGrpSpPr/>
            <p:nvPr/>
          </p:nvGrpSpPr>
          <p:grpSpPr>
            <a:xfrm>
              <a:off x="1143000" y="2048478"/>
              <a:ext cx="1722171" cy="2447322"/>
              <a:chOff x="4553133" y="901823"/>
              <a:chExt cx="2186627" cy="3449921"/>
            </a:xfrm>
          </p:grpSpPr>
          <p:sp>
            <p:nvSpPr>
              <p:cNvPr id="109"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6"/>
              <p:cNvGrpSpPr/>
              <p:nvPr/>
            </p:nvGrpSpPr>
            <p:grpSpPr>
              <a:xfrm>
                <a:off x="4694566" y="901823"/>
                <a:ext cx="2045194" cy="1982724"/>
                <a:chOff x="2594848" y="2213440"/>
                <a:chExt cx="2045194" cy="1982724"/>
              </a:xfrm>
              <a:solidFill>
                <a:srgbClr val="E0C13C"/>
              </a:solidFill>
            </p:grpSpPr>
            <p:sp>
              <p:nvSpPr>
                <p:cNvPr id="111"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2" name="Group 5"/>
                <p:cNvGrpSpPr/>
                <p:nvPr/>
              </p:nvGrpSpPr>
              <p:grpSpPr>
                <a:xfrm>
                  <a:off x="2840416" y="2333435"/>
                  <a:ext cx="1586009" cy="1634505"/>
                  <a:chOff x="2838154" y="2333435"/>
                  <a:chExt cx="1586009" cy="1634505"/>
                </a:xfrm>
                <a:grpFill/>
              </p:grpSpPr>
              <p:sp>
                <p:nvSpPr>
                  <p:cNvPr id="113"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4" name="Oval 43"/>
            <p:cNvSpPr/>
            <p:nvPr/>
          </p:nvSpPr>
          <p:spPr>
            <a:xfrm flipH="1">
              <a:off x="1443324" y="974294"/>
              <a:ext cx="1330212" cy="16498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58"/>
            <p:cNvGrpSpPr/>
            <p:nvPr/>
          </p:nvGrpSpPr>
          <p:grpSpPr>
            <a:xfrm>
              <a:off x="1236689" y="4868055"/>
              <a:ext cx="1586459" cy="585867"/>
              <a:chOff x="3810000" y="1677648"/>
              <a:chExt cx="4705061" cy="1827552"/>
            </a:xfrm>
          </p:grpSpPr>
          <p:grpSp>
            <p:nvGrpSpPr>
              <p:cNvPr id="79" name="Group 37"/>
              <p:cNvGrpSpPr/>
              <p:nvPr/>
            </p:nvGrpSpPr>
            <p:grpSpPr>
              <a:xfrm>
                <a:off x="3810000" y="1828800"/>
                <a:ext cx="1776984" cy="1676400"/>
                <a:chOff x="3810000" y="1828800"/>
                <a:chExt cx="4038600" cy="3810000"/>
              </a:xfrm>
            </p:grpSpPr>
            <p:sp>
              <p:nvSpPr>
                <p:cNvPr id="100" name="Half Frame 9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10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iamond 10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38"/>
              <p:cNvGrpSpPr/>
              <p:nvPr/>
            </p:nvGrpSpPr>
            <p:grpSpPr>
              <a:xfrm>
                <a:off x="5314014" y="1757596"/>
                <a:ext cx="1776984" cy="1676400"/>
                <a:chOff x="3810000" y="1828800"/>
                <a:chExt cx="4038600" cy="3810000"/>
              </a:xfrm>
            </p:grpSpPr>
            <p:sp>
              <p:nvSpPr>
                <p:cNvPr id="91" name="Half Frame 9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Half Frame 9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iamond 9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8"/>
              <p:cNvGrpSpPr/>
              <p:nvPr/>
            </p:nvGrpSpPr>
            <p:grpSpPr>
              <a:xfrm>
                <a:off x="6738077" y="1677648"/>
                <a:ext cx="1776984" cy="1676400"/>
                <a:chOff x="3810000" y="1828800"/>
                <a:chExt cx="4038600" cy="3810000"/>
              </a:xfrm>
            </p:grpSpPr>
            <p:sp>
              <p:nvSpPr>
                <p:cNvPr id="82" name="Half Frame 8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iamond 8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90"/>
            <p:cNvGrpSpPr/>
            <p:nvPr/>
          </p:nvGrpSpPr>
          <p:grpSpPr>
            <a:xfrm>
              <a:off x="1140502" y="1128010"/>
              <a:ext cx="1722619" cy="206116"/>
              <a:chOff x="3733800" y="723275"/>
              <a:chExt cx="1930420" cy="585867"/>
            </a:xfrm>
          </p:grpSpPr>
          <p:sp>
            <p:nvSpPr>
              <p:cNvPr id="47" name="Rounded Rectangle 15"/>
              <p:cNvSpPr/>
              <p:nvPr/>
            </p:nvSpPr>
            <p:spPr>
              <a:xfrm>
                <a:off x="3733800" y="762000"/>
                <a:ext cx="1930420" cy="533400"/>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59"/>
              <p:cNvGrpSpPr/>
              <p:nvPr/>
            </p:nvGrpSpPr>
            <p:grpSpPr>
              <a:xfrm rot="228535">
                <a:off x="3889947" y="723275"/>
                <a:ext cx="1586459" cy="585867"/>
                <a:chOff x="3810000" y="1677648"/>
                <a:chExt cx="4705061" cy="1827552"/>
              </a:xfrm>
            </p:grpSpPr>
            <p:grpSp>
              <p:nvGrpSpPr>
                <p:cNvPr id="49" name="Group 37"/>
                <p:cNvGrpSpPr/>
                <p:nvPr/>
              </p:nvGrpSpPr>
              <p:grpSpPr>
                <a:xfrm>
                  <a:off x="3810000" y="1828800"/>
                  <a:ext cx="1776984" cy="1676400"/>
                  <a:chOff x="3810000" y="1828800"/>
                  <a:chExt cx="4038600" cy="3810000"/>
                </a:xfrm>
              </p:grpSpPr>
              <p:sp>
                <p:nvSpPr>
                  <p:cNvPr id="70" name="Half Frame 6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Half Frame 7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Half Frame 7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Half Frame 7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iamond 7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8"/>
                <p:cNvGrpSpPr/>
                <p:nvPr/>
              </p:nvGrpSpPr>
              <p:grpSpPr>
                <a:xfrm>
                  <a:off x="5314014" y="1757596"/>
                  <a:ext cx="1776984" cy="1676400"/>
                  <a:chOff x="3810000" y="1828800"/>
                  <a:chExt cx="4038600" cy="3810000"/>
                </a:xfrm>
              </p:grpSpPr>
              <p:sp>
                <p:nvSpPr>
                  <p:cNvPr id="61" name="Half Frame 6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Half Frame 6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Half Frame 6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Half Frame 6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iamond 6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48"/>
                <p:cNvGrpSpPr/>
                <p:nvPr/>
              </p:nvGrpSpPr>
              <p:grpSpPr>
                <a:xfrm>
                  <a:off x="6738077" y="1677648"/>
                  <a:ext cx="1776984" cy="1676400"/>
                  <a:chOff x="3810000" y="1828800"/>
                  <a:chExt cx="4038600" cy="3810000"/>
                </a:xfrm>
              </p:grpSpPr>
              <p:sp>
                <p:nvSpPr>
                  <p:cNvPr id="52" name="Half Frame 5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Half Frame 5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Half Frame 5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Half Frame 5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5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iamond 5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4" name="Picture 3">
            <a:extLst>
              <a:ext uri="{FF2B5EF4-FFF2-40B4-BE49-F238E27FC236}">
                <a16:creationId xmlns:a16="http://schemas.microsoft.com/office/drawing/2014/main" id="{3BD3E925-AFB0-BB83-9558-030B604EC082}"/>
              </a:ext>
            </a:extLst>
          </p:cNvPr>
          <p:cNvPicPr>
            <a:picLocks noChangeAspect="1"/>
          </p:cNvPicPr>
          <p:nvPr/>
        </p:nvPicPr>
        <p:blipFill>
          <a:blip r:embed="rId3"/>
          <a:stretch>
            <a:fillRect/>
          </a:stretch>
        </p:blipFill>
        <p:spPr>
          <a:xfrm>
            <a:off x="2360066" y="4314301"/>
            <a:ext cx="2104883" cy="2142673"/>
          </a:xfrm>
          <a:prstGeom prst="rect">
            <a:avLst/>
          </a:prstGeom>
        </p:spPr>
      </p:pic>
    </p:spTree>
    <p:extLst>
      <p:ext uri="{BB962C8B-B14F-4D97-AF65-F5344CB8AC3E}">
        <p14:creationId xmlns:p14="http://schemas.microsoft.com/office/powerpoint/2010/main" val="30456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AEFC52-0440-45DA-945D-1F0C3DA1053D}"/>
              </a:ext>
            </a:extLst>
          </p:cNvPr>
          <p:cNvGrpSpPr/>
          <p:nvPr/>
        </p:nvGrpSpPr>
        <p:grpSpPr>
          <a:xfrm>
            <a:off x="0" y="-7101"/>
            <a:ext cx="12192000" cy="6865101"/>
            <a:chOff x="0" y="-7101"/>
            <a:chExt cx="12192000" cy="6865101"/>
          </a:xfrm>
        </p:grpSpPr>
        <p:pic>
          <p:nvPicPr>
            <p:cNvPr id="14" name="Picture 13">
              <a:extLst>
                <a:ext uri="{FF2B5EF4-FFF2-40B4-BE49-F238E27FC236}">
                  <a16:creationId xmlns:a16="http://schemas.microsoft.com/office/drawing/2014/main" id="{778F567D-8C67-46BC-B81A-F1D3FB8B8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ight Triangle 15">
              <a:extLst>
                <a:ext uri="{FF2B5EF4-FFF2-40B4-BE49-F238E27FC236}">
                  <a16:creationId xmlns:a16="http://schemas.microsoft.com/office/drawing/2014/main" id="{1D4D100C-8B2C-41A2-93CD-338DE83A4CDE}"/>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9359AA31-94DB-48F4-B8E7-5C538D6E10BE}"/>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CB7B9054-367F-4846-A8E9-D4A65A09E388}"/>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CE8AE0DD-951B-41B4-93AD-DB14519F3BC0}"/>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0" y="6437863"/>
            <a:ext cx="5334000" cy="369332"/>
          </a:xfrm>
          <a:prstGeom prst="rect">
            <a:avLst/>
          </a:prstGeom>
          <a:noFill/>
        </p:spPr>
        <p:txBody>
          <a:bodyPr wrap="square" rtlCol="0">
            <a:spAutoFit/>
          </a:bodyPr>
          <a:lstStyle/>
          <a:p>
            <a:r>
              <a:rPr lang="en-US" dirty="0">
                <a:solidFill>
                  <a:schemeClr val="bg1"/>
                </a:solidFill>
              </a:rPr>
              <a:t>D&amp;C 6:3-9</a:t>
            </a:r>
          </a:p>
        </p:txBody>
      </p:sp>
      <p:sp>
        <p:nvSpPr>
          <p:cNvPr id="12" name="TextBox 11"/>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Words to Oliver</a:t>
            </a:r>
          </a:p>
        </p:txBody>
      </p:sp>
      <p:sp>
        <p:nvSpPr>
          <p:cNvPr id="15" name="Rectangle 14"/>
          <p:cNvSpPr/>
          <p:nvPr/>
        </p:nvSpPr>
        <p:spPr>
          <a:xfrm>
            <a:off x="1714500" y="1618494"/>
            <a:ext cx="6477000" cy="4093428"/>
          </a:xfrm>
          <a:prstGeom prst="rect">
            <a:avLst/>
          </a:prstGeom>
        </p:spPr>
        <p:txBody>
          <a:bodyPr wrap="square">
            <a:spAutoFit/>
          </a:bodyPr>
          <a:lstStyle/>
          <a:p>
            <a:pPr fontAlgn="base"/>
            <a:r>
              <a:rPr lang="en-US" sz="2000" dirty="0">
                <a:solidFill>
                  <a:schemeClr val="bg1"/>
                </a:solidFill>
              </a:rPr>
              <a:t>Verse 3-4 		Serve</a:t>
            </a:r>
          </a:p>
          <a:p>
            <a:pPr fontAlgn="base"/>
            <a:endParaRPr lang="en-US" sz="2000" dirty="0">
              <a:solidFill>
                <a:schemeClr val="bg1"/>
              </a:solidFill>
            </a:endParaRPr>
          </a:p>
          <a:p>
            <a:pPr fontAlgn="base"/>
            <a:r>
              <a:rPr lang="en-US" sz="2000" dirty="0">
                <a:solidFill>
                  <a:schemeClr val="bg1"/>
                </a:solidFill>
              </a:rPr>
              <a:t>Verse 5			Pray</a:t>
            </a:r>
          </a:p>
          <a:p>
            <a:pPr fontAlgn="base"/>
            <a:endParaRPr lang="en-US" sz="2000" dirty="0">
              <a:solidFill>
                <a:schemeClr val="bg1"/>
              </a:solidFill>
            </a:endParaRPr>
          </a:p>
          <a:p>
            <a:pPr fontAlgn="base"/>
            <a:r>
              <a:rPr lang="en-US" sz="2000" dirty="0">
                <a:solidFill>
                  <a:schemeClr val="bg1"/>
                </a:solidFill>
              </a:rPr>
              <a:t>Verse 6			Keep the Commandments</a:t>
            </a:r>
          </a:p>
          <a:p>
            <a:pPr fontAlgn="base"/>
            <a:endParaRPr lang="en-US" sz="2000" dirty="0">
              <a:solidFill>
                <a:schemeClr val="bg1"/>
              </a:solidFill>
            </a:endParaRPr>
          </a:p>
          <a:p>
            <a:pPr fontAlgn="base"/>
            <a:r>
              <a:rPr lang="en-US" sz="2000" dirty="0">
                <a:solidFill>
                  <a:schemeClr val="bg1"/>
                </a:solidFill>
              </a:rPr>
              <a:t>Verse 7 			Search for wisdom, not riches</a:t>
            </a:r>
          </a:p>
          <a:p>
            <a:pPr fontAlgn="base"/>
            <a:endParaRPr lang="en-US" sz="2000" dirty="0">
              <a:solidFill>
                <a:schemeClr val="bg1"/>
              </a:solidFill>
            </a:endParaRPr>
          </a:p>
          <a:p>
            <a:pPr fontAlgn="base"/>
            <a:r>
              <a:rPr lang="en-US" sz="2000" dirty="0">
                <a:solidFill>
                  <a:schemeClr val="bg1"/>
                </a:solidFill>
              </a:rPr>
              <a:t>Verse 8			Your righteous desires will 			be an influence to others</a:t>
            </a:r>
          </a:p>
          <a:p>
            <a:pPr fontAlgn="base"/>
            <a:endParaRPr lang="en-US" sz="2000" dirty="0">
              <a:solidFill>
                <a:schemeClr val="bg1"/>
              </a:solidFill>
            </a:endParaRPr>
          </a:p>
          <a:p>
            <a:pPr fontAlgn="base"/>
            <a:r>
              <a:rPr lang="en-US" sz="2000" dirty="0">
                <a:solidFill>
                  <a:schemeClr val="bg1"/>
                </a:solidFill>
              </a:rPr>
              <a:t>Verse 9			Repent and you will be 				blessed</a:t>
            </a:r>
          </a:p>
        </p:txBody>
      </p:sp>
      <p:pic>
        <p:nvPicPr>
          <p:cNvPr id="6" name="Picture 5">
            <a:extLst>
              <a:ext uri="{FF2B5EF4-FFF2-40B4-BE49-F238E27FC236}">
                <a16:creationId xmlns:a16="http://schemas.microsoft.com/office/drawing/2014/main" id="{9A940FBD-F942-31B1-2203-6BA0FAB0154D}"/>
              </a:ext>
            </a:extLst>
          </p:cNvPr>
          <p:cNvPicPr>
            <a:picLocks noChangeAspect="1"/>
          </p:cNvPicPr>
          <p:nvPr/>
        </p:nvPicPr>
        <p:blipFill>
          <a:blip r:embed="rId3"/>
          <a:stretch>
            <a:fillRect/>
          </a:stretch>
        </p:blipFill>
        <p:spPr>
          <a:xfrm>
            <a:off x="8524576" y="1776182"/>
            <a:ext cx="2143424" cy="3305636"/>
          </a:xfrm>
          <a:prstGeom prst="rect">
            <a:avLst/>
          </a:prstGeom>
        </p:spPr>
      </p:pic>
    </p:spTree>
    <p:extLst>
      <p:ext uri="{BB962C8B-B14F-4D97-AF65-F5344CB8AC3E}">
        <p14:creationId xmlns:p14="http://schemas.microsoft.com/office/powerpoint/2010/main" val="1913525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1A5602-F4C9-4DC5-8267-B59F30F71D12}"/>
              </a:ext>
            </a:extLst>
          </p:cNvPr>
          <p:cNvGrpSpPr/>
          <p:nvPr/>
        </p:nvGrpSpPr>
        <p:grpSpPr>
          <a:xfrm>
            <a:off x="0" y="-7101"/>
            <a:ext cx="12192000" cy="6865101"/>
            <a:chOff x="0" y="-7101"/>
            <a:chExt cx="12192000" cy="6865101"/>
          </a:xfrm>
        </p:grpSpPr>
        <p:pic>
          <p:nvPicPr>
            <p:cNvPr id="19" name="Picture 18">
              <a:extLst>
                <a:ext uri="{FF2B5EF4-FFF2-40B4-BE49-F238E27FC236}">
                  <a16:creationId xmlns:a16="http://schemas.microsoft.com/office/drawing/2014/main" id="{02B6DC4F-F0F7-46F1-B95A-4F4D18A8B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ight Triangle 19">
              <a:extLst>
                <a:ext uri="{FF2B5EF4-FFF2-40B4-BE49-F238E27FC236}">
                  <a16:creationId xmlns:a16="http://schemas.microsoft.com/office/drawing/2014/main" id="{A4842DE2-DA65-4A3A-A6B5-1E16E5196E32}"/>
                </a:ext>
              </a:extLst>
            </p:cNvPr>
            <p:cNvSpPr/>
            <p:nvPr/>
          </p:nvSpPr>
          <p:spPr>
            <a:xfrm rot="5400000">
              <a:off x="0" y="-7101"/>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C127B0A8-5E85-4BCC-91BA-F6602652E964}"/>
                </a:ext>
              </a:extLst>
            </p:cNvPr>
            <p:cNvSpPr/>
            <p:nvPr/>
          </p:nvSpPr>
          <p:spPr>
            <a:xfrm>
              <a:off x="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723D935E-955F-4F25-B66D-BFB45E407C78}"/>
                </a:ext>
              </a:extLst>
            </p:cNvPr>
            <p:cNvSpPr/>
            <p:nvPr/>
          </p:nvSpPr>
          <p:spPr>
            <a:xfrm rot="10800000">
              <a:off x="10706100" y="0"/>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21EA7393-E79B-4BAC-A925-5CFA79750816}"/>
                </a:ext>
              </a:extLst>
            </p:cNvPr>
            <p:cNvSpPr/>
            <p:nvPr/>
          </p:nvSpPr>
          <p:spPr>
            <a:xfrm rot="16200000">
              <a:off x="10706100" y="5380672"/>
              <a:ext cx="1447800" cy="14478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6200" y="6448120"/>
            <a:ext cx="5334000" cy="369332"/>
          </a:xfrm>
          <a:prstGeom prst="rect">
            <a:avLst/>
          </a:prstGeom>
          <a:noFill/>
        </p:spPr>
        <p:txBody>
          <a:bodyPr wrap="square" rtlCol="0">
            <a:spAutoFit/>
          </a:bodyPr>
          <a:lstStyle/>
          <a:p>
            <a:r>
              <a:rPr lang="en-US" dirty="0">
                <a:solidFill>
                  <a:schemeClr val="bg1"/>
                </a:solidFill>
              </a:rPr>
              <a:t>D&amp;C 6:10-13</a:t>
            </a:r>
          </a:p>
        </p:txBody>
      </p:sp>
      <p:sp>
        <p:nvSpPr>
          <p:cNvPr id="12" name="TextBox 11"/>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The Gift</a:t>
            </a:r>
          </a:p>
        </p:txBody>
      </p:sp>
      <p:sp>
        <p:nvSpPr>
          <p:cNvPr id="15" name="Rectangle 14"/>
          <p:cNvSpPr/>
          <p:nvPr/>
        </p:nvSpPr>
        <p:spPr>
          <a:xfrm>
            <a:off x="1735667" y="862792"/>
            <a:ext cx="6477000" cy="2739211"/>
          </a:xfrm>
          <a:prstGeom prst="rect">
            <a:avLst/>
          </a:prstGeom>
        </p:spPr>
        <p:txBody>
          <a:bodyPr wrap="square">
            <a:spAutoFit/>
          </a:bodyPr>
          <a:lstStyle/>
          <a:p>
            <a:pPr fontAlgn="base"/>
            <a:r>
              <a:rPr lang="en-US" sz="2000" dirty="0">
                <a:solidFill>
                  <a:schemeClr val="bg1"/>
                </a:solidFill>
              </a:rPr>
              <a:t>“Oliver Cowdery’s gift was the spirit of revelation by which he could obtain the knowledge of things divine.</a:t>
            </a:r>
          </a:p>
          <a:p>
            <a:pPr fontAlgn="base"/>
            <a:endParaRPr lang="en-US" sz="2000" dirty="0">
              <a:solidFill>
                <a:schemeClr val="bg1"/>
              </a:solidFill>
            </a:endParaRPr>
          </a:p>
          <a:p>
            <a:pPr fontAlgn="base"/>
            <a:r>
              <a:rPr lang="en-US" sz="2000" dirty="0">
                <a:solidFill>
                  <a:schemeClr val="bg1"/>
                </a:solidFill>
              </a:rPr>
              <a:t>He also had the gift of Aaron. Aaron was the spokesman of Moses, and Oliver Cowdery became the first </a:t>
            </a:r>
            <a:r>
              <a:rPr lang="en-US" sz="2000" dirty="0" err="1">
                <a:solidFill>
                  <a:schemeClr val="bg1"/>
                </a:solidFill>
              </a:rPr>
              <a:t>spokeman</a:t>
            </a:r>
            <a:r>
              <a:rPr lang="en-US" sz="2000" dirty="0">
                <a:solidFill>
                  <a:schemeClr val="bg1"/>
                </a:solidFill>
              </a:rPr>
              <a:t> of the Prophet, or of the church, when, on April 30, 1830, he preached the first public discourse in this dispensation.”</a:t>
            </a:r>
          </a:p>
          <a:p>
            <a:pPr fontAlgn="base"/>
            <a:r>
              <a:rPr lang="en-US" sz="1200" dirty="0">
                <a:solidFill>
                  <a:schemeClr val="bg1"/>
                </a:solidFill>
              </a:rPr>
              <a:t>Hyrum M. Smith</a:t>
            </a:r>
          </a:p>
          <a:p>
            <a:pPr fontAlgn="base"/>
            <a:endParaRPr lang="en-US" sz="2000" dirty="0">
              <a:solidFill>
                <a:schemeClr val="bg1"/>
              </a:solidFill>
            </a:endParaRPr>
          </a:p>
        </p:txBody>
      </p:sp>
      <p:sp>
        <p:nvSpPr>
          <p:cNvPr id="17" name="Rectangle 16"/>
          <p:cNvSpPr/>
          <p:nvPr/>
        </p:nvSpPr>
        <p:spPr>
          <a:xfrm>
            <a:off x="5575852" y="3886201"/>
            <a:ext cx="4711148" cy="2862322"/>
          </a:xfrm>
          <a:prstGeom prst="rect">
            <a:avLst/>
          </a:prstGeom>
        </p:spPr>
        <p:txBody>
          <a:bodyPr wrap="square">
            <a:spAutoFit/>
          </a:bodyPr>
          <a:lstStyle/>
          <a:p>
            <a:pPr fontAlgn="base"/>
            <a:r>
              <a:rPr lang="en-US" sz="2000" dirty="0">
                <a:solidFill>
                  <a:schemeClr val="bg1"/>
                </a:solidFill>
              </a:rPr>
              <a:t>The gifts of the spirit are not for public display</a:t>
            </a:r>
          </a:p>
          <a:p>
            <a:pPr fontAlgn="base"/>
            <a:endParaRPr lang="en-US" sz="2000" dirty="0">
              <a:solidFill>
                <a:schemeClr val="bg1"/>
              </a:solidFill>
            </a:endParaRPr>
          </a:p>
          <a:p>
            <a:pPr fontAlgn="base"/>
            <a:r>
              <a:rPr lang="en-US" sz="2000" dirty="0">
                <a:solidFill>
                  <a:schemeClr val="bg1"/>
                </a:solidFill>
              </a:rPr>
              <a:t>Salvation is the greatest gift…deliverance from outward dangers, victory over enemies, remission of sins through acceptance of Christ and obedience to His laws, and eternal exaltation</a:t>
            </a:r>
            <a:endParaRPr lang="en-US" sz="1200" dirty="0">
              <a:solidFill>
                <a:schemeClr val="bg1"/>
              </a:solidFill>
            </a:endParaRPr>
          </a:p>
          <a:p>
            <a:pPr fontAlgn="base"/>
            <a:endParaRPr lang="en-US" sz="2000" dirty="0">
              <a:solidFill>
                <a:schemeClr val="bg1"/>
              </a:solidFill>
            </a:endParaRPr>
          </a:p>
        </p:txBody>
      </p:sp>
      <p:pic>
        <p:nvPicPr>
          <p:cNvPr id="3" name="Picture 2">
            <a:extLst>
              <a:ext uri="{FF2B5EF4-FFF2-40B4-BE49-F238E27FC236}">
                <a16:creationId xmlns:a16="http://schemas.microsoft.com/office/drawing/2014/main" id="{C0C24C88-5BC1-48FB-995F-0472A6782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799" y="440634"/>
            <a:ext cx="2257095" cy="2988366"/>
          </a:xfrm>
          <a:prstGeom prst="rect">
            <a:avLst/>
          </a:prstGeom>
        </p:spPr>
      </p:pic>
      <p:pic>
        <p:nvPicPr>
          <p:cNvPr id="10" name="Picture 9">
            <a:extLst>
              <a:ext uri="{FF2B5EF4-FFF2-40B4-BE49-F238E27FC236}">
                <a16:creationId xmlns:a16="http://schemas.microsoft.com/office/drawing/2014/main" id="{C15FE48D-3EEC-4868-899E-F35B7512F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782" y="3647226"/>
            <a:ext cx="2841531" cy="3109737"/>
          </a:xfrm>
          <a:prstGeom prst="rect">
            <a:avLst/>
          </a:prstGeom>
        </p:spPr>
      </p:pic>
      <p:pic>
        <p:nvPicPr>
          <p:cNvPr id="25" name="Picture 24">
            <a:extLst>
              <a:ext uri="{FF2B5EF4-FFF2-40B4-BE49-F238E27FC236}">
                <a16:creationId xmlns:a16="http://schemas.microsoft.com/office/drawing/2014/main" id="{B80B1CEA-0E8D-45A7-AC1B-272347BEB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69" y="434629"/>
            <a:ext cx="1109663" cy="1500188"/>
          </a:xfrm>
          <a:prstGeom prst="rect">
            <a:avLst/>
          </a:prstGeom>
        </p:spPr>
      </p:pic>
    </p:spTree>
    <p:extLst>
      <p:ext uri="{BB962C8B-B14F-4D97-AF65-F5344CB8AC3E}">
        <p14:creationId xmlns:p14="http://schemas.microsoft.com/office/powerpoint/2010/main" val="26218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TotalTime>
  <Words>3255</Words>
  <Application>Microsoft Office PowerPoint</Application>
  <PresentationFormat>Widescreen</PresentationFormat>
  <Paragraphs>200</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 Display</vt:lpstr>
      <vt:lpstr>Calibri</vt:lpstr>
      <vt:lpstr>Arial</vt:lpstr>
      <vt:lpstr>Aptos</vt:lpstr>
      <vt:lpstr>Berlin Sans FB</vt:lpstr>
      <vt:lpstr>Abadi</vt:lpstr>
      <vt:lpstr>Californian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Brad Blau</dc:creator>
  <cp:lastModifiedBy>Brad Blau</cp:lastModifiedBy>
  <cp:revision>8</cp:revision>
  <dcterms:created xsi:type="dcterms:W3CDTF">2024-09-14T16:58:21Z</dcterms:created>
  <dcterms:modified xsi:type="dcterms:W3CDTF">2024-12-27T16:01:36Z</dcterms:modified>
</cp:coreProperties>
</file>