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73"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embeddedFontLst>
    <p:embeddedFont>
      <p:font typeface="Abadi" panose="020B0604020104020204" pitchFamily="34" charset="0"/>
      <p:regular r:id="rId18"/>
    </p:embeddedFont>
    <p:embeddedFont>
      <p:font typeface="Simplified Arabic Fixed" panose="02070309020205020404" pitchFamily="49" charset="-78"/>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0CC7-B74A-4797-D31D-36E5D1C01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AA7E6-42B6-0F0C-E5FA-097A115CC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A8E31-0391-998C-D26F-D72356BFD15D}"/>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5" name="Footer Placeholder 4">
            <a:extLst>
              <a:ext uri="{FF2B5EF4-FFF2-40B4-BE49-F238E27FC236}">
                <a16:creationId xmlns:a16="http://schemas.microsoft.com/office/drawing/2014/main" id="{9B40C225-8C9D-7008-6422-CB30D38BD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EB30B-3609-4573-DF33-DA05EECCFCD8}"/>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277113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E8AC-1BD7-88C6-EAFD-1EC6A1362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D3763C-5E5E-7001-4B70-819F5119E4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D02FA-E76D-2D31-F3B8-7DDE44DF44A8}"/>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5" name="Footer Placeholder 4">
            <a:extLst>
              <a:ext uri="{FF2B5EF4-FFF2-40B4-BE49-F238E27FC236}">
                <a16:creationId xmlns:a16="http://schemas.microsoft.com/office/drawing/2014/main" id="{2C3658B0-8883-B507-0A70-B4652E9F2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0A858-9735-130A-021C-33EBD894AA3C}"/>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166909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8248D-3ADE-2793-E6F4-C0D63B9009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F05EA6-DB7E-2BC6-9321-118F94987A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8E570-357E-BC4A-C631-0D36674F62AE}"/>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5" name="Footer Placeholder 4">
            <a:extLst>
              <a:ext uri="{FF2B5EF4-FFF2-40B4-BE49-F238E27FC236}">
                <a16:creationId xmlns:a16="http://schemas.microsoft.com/office/drawing/2014/main" id="{3A716B1E-B94B-BC15-F8F1-45702D790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B0982-693B-F59C-B223-55C1726A80BF}"/>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338107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941E-78FE-93BA-2927-313E6E7FF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10673-2948-41CB-54A1-258DF0EB5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ABEE3-5C32-43FC-63FB-7BEDEA98E2C9}"/>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5" name="Footer Placeholder 4">
            <a:extLst>
              <a:ext uri="{FF2B5EF4-FFF2-40B4-BE49-F238E27FC236}">
                <a16:creationId xmlns:a16="http://schemas.microsoft.com/office/drawing/2014/main" id="{18831523-FBA7-1CB2-F8A5-87701C4BB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9237F-A7E8-5966-C649-32292132A428}"/>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269223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D471-2567-1CB9-850F-960AEEF20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AC686C-F706-CD4B-85A7-28D5FBAE04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A55A7-9FE6-D37F-8736-2964237253F1}"/>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5" name="Footer Placeholder 4">
            <a:extLst>
              <a:ext uri="{FF2B5EF4-FFF2-40B4-BE49-F238E27FC236}">
                <a16:creationId xmlns:a16="http://schemas.microsoft.com/office/drawing/2014/main" id="{86E0C8F4-271A-125E-046D-929FFC922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F52F7-E110-BC97-95B0-91827C6F55E7}"/>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412751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9EFC-F545-4130-80BF-5D5467F00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AD632-6736-F221-4368-3DD35D9F33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C7B4E3-81A0-555E-2C36-8475F1BF19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9FBF23-FDF3-22CF-9BB5-0B89755CD228}"/>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6" name="Footer Placeholder 5">
            <a:extLst>
              <a:ext uri="{FF2B5EF4-FFF2-40B4-BE49-F238E27FC236}">
                <a16:creationId xmlns:a16="http://schemas.microsoft.com/office/drawing/2014/main" id="{DA8D7E49-B4D7-E6EA-9728-00A65388B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48A48-3FAF-D184-1622-0059DFB320DA}"/>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243798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6A5F-4611-90EE-F481-1EE9C6F910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EBA471-5AB1-FA95-1BFD-E8FE2FD9E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16B54-7236-7FDE-72D9-E7B92F00F6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F0191-7688-E82F-57CE-E8BF5F3FA5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A0EA5-ACEB-7877-5E2D-471052157F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ABCEEA-5231-92BD-17AF-7BCB7ADEE79D}"/>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8" name="Footer Placeholder 7">
            <a:extLst>
              <a:ext uri="{FF2B5EF4-FFF2-40B4-BE49-F238E27FC236}">
                <a16:creationId xmlns:a16="http://schemas.microsoft.com/office/drawing/2014/main" id="{972DF3AD-F399-DAA1-6B42-81FA2F2035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38A7E7-93A1-4224-6743-8B6F5A3DBCA5}"/>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96515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E574-85E6-E5F3-27F4-4452F4B16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BE2F58-6985-4623-FEBB-1A000373F1F1}"/>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4" name="Footer Placeholder 3">
            <a:extLst>
              <a:ext uri="{FF2B5EF4-FFF2-40B4-BE49-F238E27FC236}">
                <a16:creationId xmlns:a16="http://schemas.microsoft.com/office/drawing/2014/main" id="{DC0CD38C-6BE9-6C77-899E-88537D8D5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518016-7E83-B5B4-E5C4-D7D19AC7ED9B}"/>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313406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05C9A-1B4D-D738-9A7D-7ECA5C2C3D65}"/>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3" name="Footer Placeholder 2">
            <a:extLst>
              <a:ext uri="{FF2B5EF4-FFF2-40B4-BE49-F238E27FC236}">
                <a16:creationId xmlns:a16="http://schemas.microsoft.com/office/drawing/2014/main" id="{F7EE791A-0382-59B9-7C4F-8EF3A22102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4944C-6791-6540-0D8B-D218E16369BD}"/>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91008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F2A6-E6CE-1B09-4E79-93CBBB915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73EB39-D5CE-B539-F44B-ECDDF88F2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47FAC-CBAC-A2B2-6587-A1EC88C29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CFB6B-E1B7-D44B-E268-1385B2454CCB}"/>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6" name="Footer Placeholder 5">
            <a:extLst>
              <a:ext uri="{FF2B5EF4-FFF2-40B4-BE49-F238E27FC236}">
                <a16:creationId xmlns:a16="http://schemas.microsoft.com/office/drawing/2014/main" id="{B55138DA-42E1-D26F-30CE-755653A456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BC275-E1EF-BB96-9848-F39866FEAE59}"/>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23111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069D-F303-1AF1-8652-50858D0BB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367EC-2528-7088-D992-6235ACDC57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616DE-7B60-0F13-AB16-205B1453F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00D17-B8D6-C4A8-7BD6-6D9879A43CFA}"/>
              </a:ext>
            </a:extLst>
          </p:cNvPr>
          <p:cNvSpPr>
            <a:spLocks noGrp="1"/>
          </p:cNvSpPr>
          <p:nvPr>
            <p:ph type="dt" sz="half" idx="10"/>
          </p:nvPr>
        </p:nvSpPr>
        <p:spPr/>
        <p:txBody>
          <a:bodyPr/>
          <a:lstStyle/>
          <a:p>
            <a:fld id="{5EFA1107-394D-4E23-A2FD-E45EF21FC9E3}" type="datetimeFigureOut">
              <a:rPr lang="en-US" smtClean="0"/>
              <a:t>12/27/2024</a:t>
            </a:fld>
            <a:endParaRPr lang="en-US"/>
          </a:p>
        </p:txBody>
      </p:sp>
      <p:sp>
        <p:nvSpPr>
          <p:cNvPr id="6" name="Footer Placeholder 5">
            <a:extLst>
              <a:ext uri="{FF2B5EF4-FFF2-40B4-BE49-F238E27FC236}">
                <a16:creationId xmlns:a16="http://schemas.microsoft.com/office/drawing/2014/main" id="{42A4640F-C408-664D-DB78-04D9A01EB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95B04-A2AC-3DB2-DC35-B09402FF7DDE}"/>
              </a:ext>
            </a:extLst>
          </p:cNvPr>
          <p:cNvSpPr>
            <a:spLocks noGrp="1"/>
          </p:cNvSpPr>
          <p:nvPr>
            <p:ph type="sldNum" sz="quarter" idx="12"/>
          </p:nvPr>
        </p:nvSpPr>
        <p:spPr/>
        <p:txBody>
          <a:bodyPr/>
          <a:lstStyle/>
          <a:p>
            <a:fld id="{07AA9D0D-8D7B-42FC-BDAB-1FCB7A810BC6}" type="slidenum">
              <a:rPr lang="en-US" smtClean="0"/>
              <a:t>‹#›</a:t>
            </a:fld>
            <a:endParaRPr lang="en-US"/>
          </a:p>
        </p:txBody>
      </p:sp>
    </p:spTree>
    <p:extLst>
      <p:ext uri="{BB962C8B-B14F-4D97-AF65-F5344CB8AC3E}">
        <p14:creationId xmlns:p14="http://schemas.microsoft.com/office/powerpoint/2010/main" val="269569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F694-09A1-D4E5-1C46-44F829CAA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7596E-FD72-581F-647D-497B46EB2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3C20F-DD63-E628-67F2-721097460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FA1107-394D-4E23-A2FD-E45EF21FC9E3}" type="datetimeFigureOut">
              <a:rPr lang="en-US" smtClean="0"/>
              <a:t>12/27/2024</a:t>
            </a:fld>
            <a:endParaRPr lang="en-US"/>
          </a:p>
        </p:txBody>
      </p:sp>
      <p:sp>
        <p:nvSpPr>
          <p:cNvPr id="5" name="Footer Placeholder 4">
            <a:extLst>
              <a:ext uri="{FF2B5EF4-FFF2-40B4-BE49-F238E27FC236}">
                <a16:creationId xmlns:a16="http://schemas.microsoft.com/office/drawing/2014/main" id="{17CA81BC-EB9F-16D3-46BE-7AF8AC71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AA8E44-1B16-074B-6279-C28EF0B6B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AA9D0D-8D7B-42FC-BDAB-1FCB7A810BC6}" type="slidenum">
              <a:rPr lang="en-US" smtClean="0"/>
              <a:t>‹#›</a:t>
            </a:fld>
            <a:endParaRPr lang="en-US"/>
          </a:p>
        </p:txBody>
      </p:sp>
    </p:spTree>
    <p:extLst>
      <p:ext uri="{BB962C8B-B14F-4D97-AF65-F5344CB8AC3E}">
        <p14:creationId xmlns:p14="http://schemas.microsoft.com/office/powerpoint/2010/main" val="1719755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12A5E7C-F677-469A-BE40-35F5774D90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7233FDFD-EAD9-75C1-802D-4AC68149B8DB}"/>
              </a:ext>
            </a:extLst>
          </p:cNvPr>
          <p:cNvSpPr txBox="1"/>
          <p:nvPr/>
        </p:nvSpPr>
        <p:spPr>
          <a:xfrm>
            <a:off x="1667193" y="1189388"/>
            <a:ext cx="10981853" cy="4154984"/>
          </a:xfrm>
          <a:prstGeom prst="rect">
            <a:avLst/>
          </a:prstGeom>
          <a:noFill/>
        </p:spPr>
        <p:txBody>
          <a:bodyPr wrap="square" rtlCol="0">
            <a:spAutoFit/>
          </a:bodyPr>
          <a:lstStyle/>
          <a:p>
            <a:pPr algn="ctr"/>
            <a:r>
              <a:rPr lang="en-US" sz="6600" b="1" dirty="0">
                <a:solidFill>
                  <a:schemeClr val="bg1"/>
                </a:solidFill>
                <a:latin typeface="Simplified Arabic Fixed" pitchFamily="49" charset="-78"/>
                <a:cs typeface="Simplified Arabic Fixed" pitchFamily="49" charset="-78"/>
              </a:rPr>
              <a:t>Doctrine and Covenants 9</a:t>
            </a:r>
          </a:p>
          <a:p>
            <a:pPr algn="ctr"/>
            <a:endParaRPr lang="en-US" sz="6600" b="1" dirty="0">
              <a:solidFill>
                <a:schemeClr val="bg1"/>
              </a:solidFill>
              <a:latin typeface="Simplified Arabic Fixed" pitchFamily="49" charset="-78"/>
              <a:cs typeface="Simplified Arabic Fixed" pitchFamily="49" charset="-78"/>
            </a:endParaRPr>
          </a:p>
          <a:p>
            <a:pPr algn="ctr"/>
            <a:r>
              <a:rPr lang="en-US" sz="6600" b="1" dirty="0">
                <a:solidFill>
                  <a:schemeClr val="bg1"/>
                </a:solidFill>
                <a:latin typeface="Simplified Arabic Fixed" pitchFamily="49" charset="-78"/>
                <a:cs typeface="Simplified Arabic Fixed" pitchFamily="49" charset="-78"/>
              </a:rPr>
              <a:t>The Lord’s Way</a:t>
            </a:r>
          </a:p>
        </p:txBody>
      </p:sp>
      <p:grpSp>
        <p:nvGrpSpPr>
          <p:cNvPr id="4" name="Group 3">
            <a:extLst>
              <a:ext uri="{FF2B5EF4-FFF2-40B4-BE49-F238E27FC236}">
                <a16:creationId xmlns:a16="http://schemas.microsoft.com/office/drawing/2014/main" id="{0121D1B7-849D-9985-A0CC-50DCECA6D54D}"/>
              </a:ext>
            </a:extLst>
          </p:cNvPr>
          <p:cNvGrpSpPr/>
          <p:nvPr/>
        </p:nvGrpSpPr>
        <p:grpSpPr>
          <a:xfrm>
            <a:off x="1023041" y="1581443"/>
            <a:ext cx="1760547" cy="3977385"/>
            <a:chOff x="804331" y="762001"/>
            <a:chExt cx="1665366" cy="3659563"/>
          </a:xfrm>
        </p:grpSpPr>
        <p:sp>
          <p:nvSpPr>
            <p:cNvPr id="5" name="Oval 4">
              <a:extLst>
                <a:ext uri="{FF2B5EF4-FFF2-40B4-BE49-F238E27FC236}">
                  <a16:creationId xmlns:a16="http://schemas.microsoft.com/office/drawing/2014/main" id="{A96CCAF8-F2BB-4B74-DF19-5D973EE27533}"/>
                </a:ext>
              </a:extLst>
            </p:cNvPr>
            <p:cNvSpPr/>
            <p:nvPr/>
          </p:nvSpPr>
          <p:spPr>
            <a:xfrm rot="1067347">
              <a:off x="804331" y="2786110"/>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AD3C51-262E-65F3-39E4-6FEFF8338A00}"/>
                </a:ext>
              </a:extLst>
            </p:cNvPr>
            <p:cNvSpPr/>
            <p:nvPr/>
          </p:nvSpPr>
          <p:spPr>
            <a:xfrm rot="18783087">
              <a:off x="2133013" y="280612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97">
              <a:extLst>
                <a:ext uri="{FF2B5EF4-FFF2-40B4-BE49-F238E27FC236}">
                  <a16:creationId xmlns:a16="http://schemas.microsoft.com/office/drawing/2014/main" id="{1737FE83-0B54-1936-440C-AA4848476A22}"/>
                </a:ext>
              </a:extLst>
            </p:cNvPr>
            <p:cNvGrpSpPr/>
            <p:nvPr/>
          </p:nvGrpSpPr>
          <p:grpSpPr>
            <a:xfrm>
              <a:off x="916028" y="762001"/>
              <a:ext cx="1379793" cy="2299667"/>
              <a:chOff x="3054355" y="2743200"/>
              <a:chExt cx="1233695" cy="2063972"/>
            </a:xfrm>
          </p:grpSpPr>
          <p:sp>
            <p:nvSpPr>
              <p:cNvPr id="17" name="Cloud 16">
                <a:extLst>
                  <a:ext uri="{FF2B5EF4-FFF2-40B4-BE49-F238E27FC236}">
                    <a16:creationId xmlns:a16="http://schemas.microsoft.com/office/drawing/2014/main" id="{833CFB81-CCEC-C932-7F07-8AA27B938ADE}"/>
                  </a:ext>
                </a:extLst>
              </p:cNvPr>
              <p:cNvSpPr/>
              <p:nvPr/>
            </p:nvSpPr>
            <p:spPr>
              <a:xfrm>
                <a:off x="3117782" y="2743200"/>
                <a:ext cx="1109003" cy="95777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0FD6CEA-5D7F-45AA-4970-F1A9CA17A28D}"/>
                  </a:ext>
                </a:extLst>
              </p:cNvPr>
              <p:cNvSpPr/>
              <p:nvPr/>
            </p:nvSpPr>
            <p:spPr>
              <a:xfrm rot="1169549">
                <a:off x="3054355" y="3728776"/>
                <a:ext cx="419392" cy="10158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A642B4E7-AC66-0968-FD72-401E2AFA3D7B}"/>
                  </a:ext>
                </a:extLst>
              </p:cNvPr>
              <p:cNvSpPr/>
              <p:nvPr/>
            </p:nvSpPr>
            <p:spPr>
              <a:xfrm rot="20135346">
                <a:off x="3868658" y="3694530"/>
                <a:ext cx="419392" cy="111264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E942A9F3-4D1A-7D95-A852-638CBF3FDE8D}"/>
                  </a:ext>
                </a:extLst>
              </p:cNvPr>
              <p:cNvSpPr/>
              <p:nvPr/>
            </p:nvSpPr>
            <p:spPr>
              <a:xfrm>
                <a:off x="3352799" y="3758037"/>
                <a:ext cx="609601" cy="96636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44F079F-69CE-A9D2-C3E9-0D82A0FD235A}"/>
                  </a:ext>
                </a:extLst>
              </p:cNvPr>
              <p:cNvSpPr/>
              <p:nvPr/>
            </p:nvSpPr>
            <p:spPr>
              <a:xfrm>
                <a:off x="3369829" y="3119717"/>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A3ED99C-DB78-31FC-F57D-016F4D07F2F1}"/>
                  </a:ext>
                </a:extLst>
              </p:cNvPr>
              <p:cNvCxnSpPr>
                <a:endCxn id="20" idx="2"/>
              </p:cNvCxnSpPr>
              <p:nvPr/>
            </p:nvCxnSpPr>
            <p:spPr>
              <a:xfrm flipH="1">
                <a:off x="3657600" y="4010861"/>
                <a:ext cx="56784" cy="713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90">
                <a:extLst>
                  <a:ext uri="{FF2B5EF4-FFF2-40B4-BE49-F238E27FC236}">
                    <a16:creationId xmlns:a16="http://schemas.microsoft.com/office/drawing/2014/main" id="{71A75276-A820-0E3D-1BEF-5C36F3E30EB5}"/>
                  </a:ext>
                </a:extLst>
              </p:cNvPr>
              <p:cNvGrpSpPr/>
              <p:nvPr/>
            </p:nvGrpSpPr>
            <p:grpSpPr>
              <a:xfrm>
                <a:off x="3301789" y="3810001"/>
                <a:ext cx="692829" cy="533400"/>
                <a:chOff x="3797054" y="1752599"/>
                <a:chExt cx="915761" cy="705031"/>
              </a:xfrm>
            </p:grpSpPr>
            <p:sp>
              <p:nvSpPr>
                <p:cNvPr id="29" name="Isosceles Triangle 28">
                  <a:extLst>
                    <a:ext uri="{FF2B5EF4-FFF2-40B4-BE49-F238E27FC236}">
                      <a16:creationId xmlns:a16="http://schemas.microsoft.com/office/drawing/2014/main" id="{DA86FA69-084E-CCF9-FD27-DBF9D9C91254}"/>
                    </a:ext>
                  </a:extLst>
                </p:cNvPr>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7F62398F-6E94-0F70-2609-F3A6BDAC1646}"/>
                    </a:ext>
                  </a:extLst>
                </p:cNvPr>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E13CF467-06E9-CC45-6FB0-A7476701430B}"/>
                    </a:ext>
                  </a:extLst>
                </p:cNvPr>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986987B1-0319-BCEB-1447-F501837544A5}"/>
                    </a:ext>
                  </a:extLst>
                </p:cNvPr>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20223D46-C225-AAF5-71CF-8BAD1E0CACF2}"/>
                    </a:ext>
                  </a:extLst>
                </p:cNvPr>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DDFB46F5-D80C-C3F2-7F1F-11A096C05AEB}"/>
                    </a:ext>
                  </a:extLst>
                </p:cNvPr>
                <p:cNvSpPr/>
                <p:nvPr/>
              </p:nvSpPr>
              <p:spPr>
                <a:xfrm rot="7848152">
                  <a:off x="3963928" y="1648579"/>
                  <a:ext cx="84595" cy="418344"/>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rapezoid 23">
                <a:extLst>
                  <a:ext uri="{FF2B5EF4-FFF2-40B4-BE49-F238E27FC236}">
                    <a16:creationId xmlns:a16="http://schemas.microsoft.com/office/drawing/2014/main" id="{AF0C52E5-F194-26D0-7BF5-4046C9B18807}"/>
                  </a:ext>
                </a:extLst>
              </p:cNvPr>
              <p:cNvSpPr/>
              <p:nvPr/>
            </p:nvSpPr>
            <p:spPr>
              <a:xfrm rot="21325407">
                <a:off x="3312497" y="3814914"/>
                <a:ext cx="296114" cy="9116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D49603C4-F245-6986-749B-5F8D1800EC55}"/>
                  </a:ext>
                </a:extLst>
              </p:cNvPr>
              <p:cNvSpPr/>
              <p:nvPr/>
            </p:nvSpPr>
            <p:spPr>
              <a:xfrm rot="461023">
                <a:off x="3799966" y="3898373"/>
                <a:ext cx="237598" cy="82667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a:extLst>
                  <a:ext uri="{FF2B5EF4-FFF2-40B4-BE49-F238E27FC236}">
                    <a16:creationId xmlns:a16="http://schemas.microsoft.com/office/drawing/2014/main" id="{1BED2144-325A-CA54-C303-6E61DCBE08A7}"/>
                  </a:ext>
                </a:extLst>
              </p:cNvPr>
              <p:cNvSpPr/>
              <p:nvPr/>
            </p:nvSpPr>
            <p:spPr>
              <a:xfrm rot="7269359" flipV="1">
                <a:off x="3761651" y="3751975"/>
                <a:ext cx="274187" cy="13223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a:extLst>
                  <a:ext uri="{FF2B5EF4-FFF2-40B4-BE49-F238E27FC236}">
                    <a16:creationId xmlns:a16="http://schemas.microsoft.com/office/drawing/2014/main" id="{AD053AAC-893A-0975-FABC-437E2B30CC33}"/>
                  </a:ext>
                </a:extLst>
              </p:cNvPr>
              <p:cNvSpPr/>
              <p:nvPr/>
            </p:nvSpPr>
            <p:spPr>
              <a:xfrm rot="14330641" flipH="1" flipV="1">
                <a:off x="3335896" y="3743513"/>
                <a:ext cx="261765" cy="1081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7E00AB3-19D9-0B0F-5C34-A92A1D521D83}"/>
                  </a:ext>
                </a:extLst>
              </p:cNvPr>
              <p:cNvSpPr/>
              <p:nvPr/>
            </p:nvSpPr>
            <p:spPr>
              <a:xfrm>
                <a:off x="3319419" y="2743200"/>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4AA0FD30-41E9-D90F-E27E-77102909D4C6}"/>
                </a:ext>
              </a:extLst>
            </p:cNvPr>
            <p:cNvSpPr/>
            <p:nvPr/>
          </p:nvSpPr>
          <p:spPr>
            <a:xfrm rot="3144825">
              <a:off x="1164241" y="4070331"/>
              <a:ext cx="304154" cy="369214"/>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A242772-033D-4690-FEB5-7CE3C01CF8B5}"/>
                </a:ext>
              </a:extLst>
            </p:cNvPr>
            <p:cNvSpPr/>
            <p:nvPr/>
          </p:nvSpPr>
          <p:spPr>
            <a:xfrm rot="18783087">
              <a:off x="1653624" y="4077598"/>
              <a:ext cx="334305" cy="353628"/>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B4D0EA9A-1553-E410-52B6-A65B95F20928}"/>
                </a:ext>
              </a:extLst>
            </p:cNvPr>
            <p:cNvSpPr/>
            <p:nvPr/>
          </p:nvSpPr>
          <p:spPr>
            <a:xfrm rot="367334">
              <a:off x="1189541" y="2962049"/>
              <a:ext cx="455136" cy="1247625"/>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E649D70A-AA98-2C1B-64F7-81B47AE28ED7}"/>
                </a:ext>
              </a:extLst>
            </p:cNvPr>
            <p:cNvSpPr/>
            <p:nvPr/>
          </p:nvSpPr>
          <p:spPr>
            <a:xfrm rot="21345976">
              <a:off x="1588268" y="2909473"/>
              <a:ext cx="405779" cy="1304984"/>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7">
            <a:extLst>
              <a:ext uri="{FF2B5EF4-FFF2-40B4-BE49-F238E27FC236}">
                <a16:creationId xmlns:a16="http://schemas.microsoft.com/office/drawing/2014/main" id="{74AB8A12-FA3D-FBD2-0B4F-317EECEA975D}"/>
              </a:ext>
            </a:extLst>
          </p:cNvPr>
          <p:cNvGrpSpPr/>
          <p:nvPr/>
        </p:nvGrpSpPr>
        <p:grpSpPr>
          <a:xfrm>
            <a:off x="9611070" y="2978712"/>
            <a:ext cx="623902" cy="1091311"/>
            <a:chOff x="2438400" y="402137"/>
            <a:chExt cx="2514600" cy="4398463"/>
          </a:xfrm>
        </p:grpSpPr>
        <p:sp>
          <p:nvSpPr>
            <p:cNvPr id="36" name="Snip Same Side Corner Rectangle 283">
              <a:extLst>
                <a:ext uri="{FF2B5EF4-FFF2-40B4-BE49-F238E27FC236}">
                  <a16:creationId xmlns:a16="http://schemas.microsoft.com/office/drawing/2014/main" id="{D349C5F3-83F3-A81D-A0FE-499DF3BCC41D}"/>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FADE72-A03D-B7E8-672A-2363DBD05367}"/>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675436-1DA0-0CCE-70A0-54BD4D44041E}"/>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D818676B-70B7-9A5B-69C2-14FC9D50178C}"/>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Wave 39">
            <a:extLst>
              <a:ext uri="{FF2B5EF4-FFF2-40B4-BE49-F238E27FC236}">
                <a16:creationId xmlns:a16="http://schemas.microsoft.com/office/drawing/2014/main" id="{1317F4C0-022D-EB2B-3BEC-8083E0D5A09C}"/>
              </a:ext>
            </a:extLst>
          </p:cNvPr>
          <p:cNvSpPr/>
          <p:nvPr/>
        </p:nvSpPr>
        <p:spPr>
          <a:xfrm>
            <a:off x="5877038" y="3195456"/>
            <a:ext cx="851025" cy="874567"/>
          </a:xfrm>
          <a:prstGeom prst="wave">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Wave 40">
            <a:extLst>
              <a:ext uri="{FF2B5EF4-FFF2-40B4-BE49-F238E27FC236}">
                <a16:creationId xmlns:a16="http://schemas.microsoft.com/office/drawing/2014/main" id="{213BA865-DED4-940B-E5B3-36A8B805F20E}"/>
              </a:ext>
            </a:extLst>
          </p:cNvPr>
          <p:cNvSpPr/>
          <p:nvPr/>
        </p:nvSpPr>
        <p:spPr>
          <a:xfrm rot="3450915">
            <a:off x="5656887" y="3312446"/>
            <a:ext cx="851025" cy="874567"/>
          </a:xfrm>
          <a:prstGeom prst="wave">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AC18A85-C70C-A6F6-0756-A505AEC06F2F}"/>
              </a:ext>
            </a:extLst>
          </p:cNvPr>
          <p:cNvSpPr txBox="1"/>
          <p:nvPr/>
        </p:nvSpPr>
        <p:spPr>
          <a:xfrm>
            <a:off x="3847721" y="5472478"/>
            <a:ext cx="5074497" cy="923330"/>
          </a:xfrm>
          <a:prstGeom prst="rect">
            <a:avLst/>
          </a:prstGeom>
          <a:noFill/>
        </p:spPr>
        <p:txBody>
          <a:bodyPr wrap="square" rtlCol="0">
            <a:spAutoFit/>
          </a:bodyPr>
          <a:lstStyle/>
          <a:p>
            <a:pPr algn="ctr"/>
            <a:r>
              <a:rPr lang="en-US" dirty="0">
                <a:solidFill>
                  <a:schemeClr val="bg2"/>
                </a:solidFill>
              </a:rPr>
              <a:t>“For God hath not given us the spirit of fear; but of power, and of love, and of a sound mind.”</a:t>
            </a:r>
          </a:p>
          <a:p>
            <a:pPr algn="ctr"/>
            <a:r>
              <a:rPr lang="en-US" dirty="0">
                <a:solidFill>
                  <a:schemeClr val="bg2"/>
                </a:solidFill>
              </a:rPr>
              <a:t>2 Timothy 1:17</a:t>
            </a:r>
          </a:p>
        </p:txBody>
      </p:sp>
      <p:sp>
        <p:nvSpPr>
          <p:cNvPr id="6" name="TextBox 5">
            <a:extLst>
              <a:ext uri="{FF2B5EF4-FFF2-40B4-BE49-F238E27FC236}">
                <a16:creationId xmlns:a16="http://schemas.microsoft.com/office/drawing/2014/main" id="{B9FA891B-1E60-4E16-D73E-9D356C38BAE3}"/>
              </a:ext>
            </a:extLst>
          </p:cNvPr>
          <p:cNvSpPr txBox="1"/>
          <p:nvPr/>
        </p:nvSpPr>
        <p:spPr>
          <a:xfrm>
            <a:off x="190275" y="6401280"/>
            <a:ext cx="6400800" cy="307777"/>
          </a:xfrm>
          <a:prstGeom prst="rect">
            <a:avLst/>
          </a:prstGeom>
          <a:noFill/>
        </p:spPr>
        <p:txBody>
          <a:bodyPr wrap="square">
            <a:spAutoFit/>
          </a:bodyPr>
          <a:lstStyle/>
          <a:p>
            <a:pPr algn="l"/>
            <a:r>
              <a:rPr lang="en-US" sz="14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391440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E56959E-1290-493D-899C-DAA405C477A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1"/>
            <a:ext cx="8763000" cy="584775"/>
          </a:xfrm>
          <a:prstGeom prst="rect">
            <a:avLst/>
          </a:prstGeom>
          <a:noFill/>
        </p:spPr>
        <p:txBody>
          <a:bodyPr wrap="square" rtlCol="0">
            <a:spAutoFit/>
          </a:bodyPr>
          <a:lstStyle/>
          <a:p>
            <a:pPr algn="ctr"/>
            <a:r>
              <a:rPr lang="en-US" sz="3200" b="1" dirty="0">
                <a:solidFill>
                  <a:schemeClr val="bg1"/>
                </a:solidFill>
                <a:latin typeface="Simplified Arabic Fixed" pitchFamily="49" charset="-78"/>
                <a:cs typeface="Simplified Arabic Fixed" pitchFamily="49" charset="-78"/>
              </a:rPr>
              <a:t>“Study Out in Your Mind”</a:t>
            </a:r>
          </a:p>
        </p:txBody>
      </p:sp>
      <p:sp>
        <p:nvSpPr>
          <p:cNvPr id="11" name="Rectangle 10"/>
          <p:cNvSpPr/>
          <p:nvPr/>
        </p:nvSpPr>
        <p:spPr>
          <a:xfrm>
            <a:off x="152400" y="6484453"/>
            <a:ext cx="6248400" cy="369332"/>
          </a:xfrm>
          <a:prstGeom prst="rect">
            <a:avLst/>
          </a:prstGeom>
        </p:spPr>
        <p:txBody>
          <a:bodyPr wrap="square">
            <a:spAutoFit/>
          </a:bodyPr>
          <a:lstStyle/>
          <a:p>
            <a:pPr fontAlgn="base"/>
            <a:r>
              <a:rPr lang="en-US" dirty="0">
                <a:solidFill>
                  <a:schemeClr val="bg1"/>
                </a:solidFill>
              </a:rPr>
              <a:t>D&amp;C 9:8---</a:t>
            </a:r>
            <a:r>
              <a:rPr lang="en-US" sz="1200" dirty="0">
                <a:solidFill>
                  <a:schemeClr val="bg1"/>
                </a:solidFill>
              </a:rPr>
              <a:t>Hyrum M. Smith</a:t>
            </a:r>
          </a:p>
        </p:txBody>
      </p:sp>
      <p:sp>
        <p:nvSpPr>
          <p:cNvPr id="7" name="Rectangle 6"/>
          <p:cNvSpPr/>
          <p:nvPr/>
        </p:nvSpPr>
        <p:spPr>
          <a:xfrm>
            <a:off x="2990335" y="711244"/>
            <a:ext cx="5696465" cy="707886"/>
          </a:xfrm>
          <a:prstGeom prst="rect">
            <a:avLst/>
          </a:prstGeom>
        </p:spPr>
        <p:txBody>
          <a:bodyPr wrap="square">
            <a:spAutoFit/>
          </a:bodyPr>
          <a:lstStyle/>
          <a:p>
            <a:r>
              <a:rPr lang="en-US" sz="2000" dirty="0">
                <a:solidFill>
                  <a:schemeClr val="bg1"/>
                </a:solidFill>
              </a:rPr>
              <a:t>“After study and prayer the Lord will make it manifest whether the result obtained is right or wrong; </a:t>
            </a:r>
          </a:p>
        </p:txBody>
      </p:sp>
      <p:sp>
        <p:nvSpPr>
          <p:cNvPr id="8" name="Rectangle 7"/>
          <p:cNvSpPr/>
          <p:nvPr/>
        </p:nvSpPr>
        <p:spPr>
          <a:xfrm>
            <a:off x="1905000" y="2286001"/>
            <a:ext cx="4572000" cy="1200329"/>
          </a:xfrm>
          <a:prstGeom prst="rect">
            <a:avLst/>
          </a:prstGeom>
        </p:spPr>
        <p:txBody>
          <a:bodyPr>
            <a:spAutoFit/>
          </a:bodyPr>
          <a:lstStyle/>
          <a:p>
            <a:pPr algn="ctr"/>
            <a:r>
              <a:rPr lang="en-US" sz="2400" dirty="0">
                <a:solidFill>
                  <a:schemeClr val="bg1"/>
                </a:solidFill>
              </a:rPr>
              <a:t>If right:</a:t>
            </a:r>
          </a:p>
          <a:p>
            <a:pPr algn="ctr"/>
            <a:endParaRPr lang="en-US" sz="2400" dirty="0">
              <a:solidFill>
                <a:schemeClr val="bg1"/>
              </a:solidFill>
            </a:endParaRPr>
          </a:p>
          <a:p>
            <a:pPr algn="ctr"/>
            <a:r>
              <a:rPr lang="en-US" sz="2400" dirty="0">
                <a:solidFill>
                  <a:schemeClr val="bg1"/>
                </a:solidFill>
              </a:rPr>
              <a:t>Burning in your bosom</a:t>
            </a:r>
          </a:p>
        </p:txBody>
      </p:sp>
      <p:sp>
        <p:nvSpPr>
          <p:cNvPr id="9" name="Rectangle 8"/>
          <p:cNvSpPr/>
          <p:nvPr/>
        </p:nvSpPr>
        <p:spPr>
          <a:xfrm>
            <a:off x="5715000" y="3962400"/>
            <a:ext cx="4572000" cy="1569660"/>
          </a:xfrm>
          <a:prstGeom prst="rect">
            <a:avLst/>
          </a:prstGeom>
        </p:spPr>
        <p:txBody>
          <a:bodyPr>
            <a:spAutoFit/>
          </a:bodyPr>
          <a:lstStyle/>
          <a:p>
            <a:pPr algn="ctr"/>
            <a:r>
              <a:rPr lang="en-US" sz="2400" dirty="0">
                <a:solidFill>
                  <a:schemeClr val="bg1"/>
                </a:solidFill>
              </a:rPr>
              <a:t>If wrong:</a:t>
            </a:r>
          </a:p>
          <a:p>
            <a:pPr algn="ctr"/>
            <a:endParaRPr lang="en-US" sz="2400" dirty="0">
              <a:solidFill>
                <a:schemeClr val="bg1"/>
              </a:solidFill>
            </a:endParaRPr>
          </a:p>
          <a:p>
            <a:pPr algn="ctr"/>
            <a:r>
              <a:rPr lang="en-US" sz="2400" dirty="0">
                <a:solidFill>
                  <a:schemeClr val="bg1"/>
                </a:solidFill>
              </a:rPr>
              <a:t>There will be no manifestation—no feeling</a:t>
            </a:r>
          </a:p>
        </p:txBody>
      </p:sp>
      <p:sp>
        <p:nvSpPr>
          <p:cNvPr id="10" name="Rectangle 9"/>
          <p:cNvSpPr/>
          <p:nvPr/>
        </p:nvSpPr>
        <p:spPr>
          <a:xfrm>
            <a:off x="6743700" y="1905000"/>
            <a:ext cx="25146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0FE0A8-EB67-486B-8A9C-9009C438E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714546"/>
            <a:ext cx="3349671" cy="2229054"/>
          </a:xfrm>
          <a:prstGeom prst="rect">
            <a:avLst/>
          </a:prstGeom>
        </p:spPr>
      </p:pic>
      <p:pic>
        <p:nvPicPr>
          <p:cNvPr id="13" name="Picture 12">
            <a:extLst>
              <a:ext uri="{FF2B5EF4-FFF2-40B4-BE49-F238E27FC236}">
                <a16:creationId xmlns:a16="http://schemas.microsoft.com/office/drawing/2014/main" id="{A410CB73-4684-4AA9-93E4-A9196A1D8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1477" y="333096"/>
            <a:ext cx="1088446" cy="1471504"/>
          </a:xfrm>
          <a:prstGeom prst="rect">
            <a:avLst/>
          </a:prstGeom>
        </p:spPr>
      </p:pic>
    </p:spTree>
    <p:extLst>
      <p:ext uri="{BB962C8B-B14F-4D97-AF65-F5344CB8AC3E}">
        <p14:creationId xmlns:p14="http://schemas.microsoft.com/office/powerpoint/2010/main" val="34186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D84624-DD4B-4A10-8207-9919BB78D8D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1"/>
            <a:ext cx="8763000" cy="584775"/>
          </a:xfrm>
          <a:prstGeom prst="rect">
            <a:avLst/>
          </a:prstGeom>
          <a:noFill/>
        </p:spPr>
        <p:txBody>
          <a:bodyPr wrap="square" rtlCol="0">
            <a:spAutoFit/>
          </a:bodyPr>
          <a:lstStyle/>
          <a:p>
            <a:pPr algn="ctr"/>
            <a:r>
              <a:rPr lang="en-US" sz="3200" b="1" dirty="0">
                <a:solidFill>
                  <a:schemeClr val="bg1"/>
                </a:solidFill>
                <a:latin typeface="Simplified Arabic Fixed" pitchFamily="49" charset="-78"/>
                <a:cs typeface="Simplified Arabic Fixed" pitchFamily="49" charset="-78"/>
              </a:rPr>
              <a:t>“Burning in Your Bosom”</a:t>
            </a:r>
          </a:p>
        </p:txBody>
      </p:sp>
      <p:sp>
        <p:nvSpPr>
          <p:cNvPr id="11" name="Rectangle 10"/>
          <p:cNvSpPr/>
          <p:nvPr/>
        </p:nvSpPr>
        <p:spPr>
          <a:xfrm>
            <a:off x="241852" y="6488668"/>
            <a:ext cx="6248400" cy="369332"/>
          </a:xfrm>
          <a:prstGeom prst="rect">
            <a:avLst/>
          </a:prstGeom>
        </p:spPr>
        <p:txBody>
          <a:bodyPr wrap="square">
            <a:spAutoFit/>
          </a:bodyPr>
          <a:lstStyle/>
          <a:p>
            <a:pPr fontAlgn="base"/>
            <a:r>
              <a:rPr lang="en-US" dirty="0">
                <a:solidFill>
                  <a:schemeClr val="bg1"/>
                </a:solidFill>
              </a:rPr>
              <a:t>D&amp;C 9:8</a:t>
            </a:r>
          </a:p>
        </p:txBody>
      </p:sp>
      <p:sp>
        <p:nvSpPr>
          <p:cNvPr id="7" name="Rectangle 6"/>
          <p:cNvSpPr/>
          <p:nvPr/>
        </p:nvSpPr>
        <p:spPr>
          <a:xfrm>
            <a:off x="1828800" y="914401"/>
            <a:ext cx="4572000" cy="5078313"/>
          </a:xfrm>
          <a:prstGeom prst="rect">
            <a:avLst/>
          </a:prstGeom>
        </p:spPr>
        <p:txBody>
          <a:bodyPr>
            <a:spAutoFit/>
          </a:bodyPr>
          <a:lstStyle/>
          <a:p>
            <a:r>
              <a:rPr lang="en-US" dirty="0">
                <a:solidFill>
                  <a:schemeClr val="bg1"/>
                </a:solidFill>
              </a:rPr>
              <a:t> “If I am to receive revelation from the Lord, I must be in harmony with him by keeping his commandments. </a:t>
            </a:r>
          </a:p>
          <a:p>
            <a:endParaRPr lang="en-US" dirty="0">
              <a:solidFill>
                <a:schemeClr val="bg1"/>
              </a:solidFill>
            </a:endParaRPr>
          </a:p>
          <a:p>
            <a:r>
              <a:rPr lang="en-US" dirty="0">
                <a:solidFill>
                  <a:schemeClr val="bg1"/>
                </a:solidFill>
              </a:rPr>
              <a:t>Then as needed, according to his wisdom, his word will come into my mind through my thoughts, accompanied by a feeling in the region of my bosom. It is a feeling which cannot be described, but the nearest word we have is ‘burn’ or ‘burning.’ </a:t>
            </a:r>
          </a:p>
          <a:p>
            <a:endParaRPr lang="en-US" dirty="0">
              <a:solidFill>
                <a:schemeClr val="bg1"/>
              </a:solidFill>
            </a:endParaRPr>
          </a:p>
          <a:p>
            <a:r>
              <a:rPr lang="en-US" dirty="0">
                <a:solidFill>
                  <a:schemeClr val="bg1"/>
                </a:solidFill>
              </a:rPr>
              <a:t>Accompanying this always is a feeling of peace, a further witness that what one heard is right. Once one recognizes this burning, this feeling, this peace, one need never be drawn astray in his daily life or in the guidance he may receive.” </a:t>
            </a:r>
          </a:p>
          <a:p>
            <a:r>
              <a:rPr lang="en-US" sz="1200" dirty="0">
                <a:solidFill>
                  <a:schemeClr val="bg1"/>
                </a:solidFill>
              </a:rPr>
              <a:t>Elder S. Dilworth Young</a:t>
            </a:r>
          </a:p>
        </p:txBody>
      </p:sp>
      <p:pic>
        <p:nvPicPr>
          <p:cNvPr id="3" name="Picture 2">
            <a:extLst>
              <a:ext uri="{FF2B5EF4-FFF2-40B4-BE49-F238E27FC236}">
                <a16:creationId xmlns:a16="http://schemas.microsoft.com/office/drawing/2014/main" id="{89C1E9F4-10BC-4A5B-BFD4-6CD3E907C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914400"/>
            <a:ext cx="3619500" cy="2525233"/>
          </a:xfrm>
          <a:prstGeom prst="rect">
            <a:avLst/>
          </a:prstGeom>
        </p:spPr>
      </p:pic>
      <p:pic>
        <p:nvPicPr>
          <p:cNvPr id="9" name="Picture 8">
            <a:extLst>
              <a:ext uri="{FF2B5EF4-FFF2-40B4-BE49-F238E27FC236}">
                <a16:creationId xmlns:a16="http://schemas.microsoft.com/office/drawing/2014/main" id="{9AA57572-6908-4202-9C01-E90BDA18AF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270" y="3912826"/>
            <a:ext cx="3728830" cy="2488147"/>
          </a:xfrm>
          <a:prstGeom prst="rect">
            <a:avLst/>
          </a:prstGeom>
        </p:spPr>
      </p:pic>
      <p:pic>
        <p:nvPicPr>
          <p:cNvPr id="1026" name="Picture 2" descr="Image result for s dilworth young">
            <a:extLst>
              <a:ext uri="{FF2B5EF4-FFF2-40B4-BE49-F238E27FC236}">
                <a16:creationId xmlns:a16="http://schemas.microsoft.com/office/drawing/2014/main" id="{8895CBAC-DE52-4BE1-839D-B63830588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442" y="292388"/>
            <a:ext cx="1303626" cy="171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D121F0-28FD-4688-A80E-B28B1E58DF4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5410200" y="4191001"/>
            <a:ext cx="5029200" cy="2215991"/>
          </a:xfrm>
          <a:prstGeom prst="rect">
            <a:avLst/>
          </a:prstGeom>
        </p:spPr>
        <p:txBody>
          <a:bodyPr wrap="square">
            <a:spAutoFit/>
          </a:bodyPr>
          <a:lstStyle/>
          <a:p>
            <a:r>
              <a:rPr lang="en-US" dirty="0">
                <a:solidFill>
                  <a:schemeClr val="bg1"/>
                </a:solidFill>
              </a:rPr>
              <a:t>“The feeling of peace is the most common confirming witness that I personally experience. When I have been very concerned about an important matter, struggling to resolve it without success, I continued those efforts in faith. Later, an all-pervading peace has come, settling my concerns, as He has promised” </a:t>
            </a:r>
          </a:p>
          <a:p>
            <a:r>
              <a:rPr lang="en-US" sz="1200" dirty="0">
                <a:solidFill>
                  <a:schemeClr val="bg1"/>
                </a:solidFill>
              </a:rPr>
              <a:t>Elder Richard G. Scott</a:t>
            </a:r>
          </a:p>
        </p:txBody>
      </p:sp>
      <p:sp>
        <p:nvSpPr>
          <p:cNvPr id="9" name="Rectangle 8"/>
          <p:cNvSpPr/>
          <p:nvPr/>
        </p:nvSpPr>
        <p:spPr>
          <a:xfrm>
            <a:off x="1752600" y="152401"/>
            <a:ext cx="5791200" cy="3693319"/>
          </a:xfrm>
          <a:prstGeom prst="rect">
            <a:avLst/>
          </a:prstGeom>
        </p:spPr>
        <p:txBody>
          <a:bodyPr wrap="square">
            <a:spAutoFit/>
          </a:bodyPr>
          <a:lstStyle/>
          <a:p>
            <a:r>
              <a:rPr lang="en-US" dirty="0">
                <a:solidFill>
                  <a:schemeClr val="bg1"/>
                </a:solidFill>
              </a:rPr>
              <a:t>When you have been listening to some inspired speaker who has presented a new thought to you, have you not felt that burning within and the satisfaction in your heart that this new thought is true? </a:t>
            </a:r>
          </a:p>
          <a:p>
            <a:endParaRPr lang="en-US" dirty="0">
              <a:solidFill>
                <a:schemeClr val="bg1"/>
              </a:solidFill>
            </a:endParaRPr>
          </a:p>
          <a:p>
            <a:r>
              <a:rPr lang="en-US" dirty="0">
                <a:solidFill>
                  <a:schemeClr val="bg1"/>
                </a:solidFill>
              </a:rPr>
              <a:t>On the other hand, have you experienced the feeling of stupor, gloom, or uneasiness when some thought has been presented which was in conflict with the revealed word of the Lord, and you have felt by this manifestation of the Spirit that what was said is not true? It is a great gift, which all may receive, to have this spirit of discernment, or revelation, for it is the spirit of revelation.” </a:t>
            </a:r>
          </a:p>
          <a:p>
            <a:r>
              <a:rPr lang="en-US" sz="1200" dirty="0">
                <a:solidFill>
                  <a:schemeClr val="bg1"/>
                </a:solidFill>
              </a:rPr>
              <a:t>Joseph Fielding Smith</a:t>
            </a:r>
          </a:p>
        </p:txBody>
      </p:sp>
      <p:pic>
        <p:nvPicPr>
          <p:cNvPr id="3" name="Picture 2">
            <a:extLst>
              <a:ext uri="{FF2B5EF4-FFF2-40B4-BE49-F238E27FC236}">
                <a16:creationId xmlns:a16="http://schemas.microsoft.com/office/drawing/2014/main" id="{7DC21C96-4596-4B32-8FDD-DB26CC4C7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59699" y="1022875"/>
            <a:ext cx="3532915" cy="2293883"/>
          </a:xfrm>
          <a:prstGeom prst="rect">
            <a:avLst/>
          </a:prstGeom>
        </p:spPr>
      </p:pic>
      <p:pic>
        <p:nvPicPr>
          <p:cNvPr id="6" name="Picture 5">
            <a:extLst>
              <a:ext uri="{FF2B5EF4-FFF2-40B4-BE49-F238E27FC236}">
                <a16:creationId xmlns:a16="http://schemas.microsoft.com/office/drawing/2014/main" id="{1EA848AA-E8D6-40AD-BF74-9934462155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412" y="4191001"/>
            <a:ext cx="3754097" cy="2313978"/>
          </a:xfrm>
          <a:prstGeom prst="rect">
            <a:avLst/>
          </a:prstGeom>
        </p:spPr>
      </p:pic>
      <p:pic>
        <p:nvPicPr>
          <p:cNvPr id="11" name="Picture 10">
            <a:extLst>
              <a:ext uri="{FF2B5EF4-FFF2-40B4-BE49-F238E27FC236}">
                <a16:creationId xmlns:a16="http://schemas.microsoft.com/office/drawing/2014/main" id="{99D27CBB-6B19-4A6F-9581-F89C9C5434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028" y="353021"/>
            <a:ext cx="1244673" cy="1570659"/>
          </a:xfrm>
          <a:prstGeom prst="rect">
            <a:avLst/>
          </a:prstGeom>
        </p:spPr>
      </p:pic>
      <p:pic>
        <p:nvPicPr>
          <p:cNvPr id="13" name="Picture 12">
            <a:extLst>
              <a:ext uri="{FF2B5EF4-FFF2-40B4-BE49-F238E27FC236}">
                <a16:creationId xmlns:a16="http://schemas.microsoft.com/office/drawing/2014/main" id="{FD15A744-2E88-4DCB-A303-50B016F54A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8687" y="4537278"/>
            <a:ext cx="1033802" cy="1297847"/>
          </a:xfrm>
          <a:prstGeom prst="rect">
            <a:avLst/>
          </a:prstGeom>
        </p:spPr>
      </p:pic>
    </p:spTree>
    <p:extLst>
      <p:ext uri="{BB962C8B-B14F-4D97-AF65-F5344CB8AC3E}">
        <p14:creationId xmlns:p14="http://schemas.microsoft.com/office/powerpoint/2010/main" val="278634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6AB57B-AB59-4042-BE40-3499F77DB8B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1905000" y="1066801"/>
            <a:ext cx="4572000" cy="4524315"/>
          </a:xfrm>
          <a:prstGeom prst="rect">
            <a:avLst/>
          </a:prstGeom>
        </p:spPr>
        <p:txBody>
          <a:bodyPr>
            <a:spAutoFit/>
          </a:bodyPr>
          <a:lstStyle/>
          <a:p>
            <a:pPr fontAlgn="base"/>
            <a:r>
              <a:rPr lang="en-US" dirty="0">
                <a:solidFill>
                  <a:schemeClr val="bg1"/>
                </a:solidFill>
              </a:rPr>
              <a:t>1. A young man receives an offer for a good job, but it requires him to work on Sunday. He is trying to decide whether to accept the job.</a:t>
            </a:r>
          </a:p>
          <a:p>
            <a:pPr fontAlgn="base"/>
            <a:endParaRPr lang="en-US" dirty="0">
              <a:solidFill>
                <a:schemeClr val="bg1"/>
              </a:solidFill>
            </a:endParaRPr>
          </a:p>
          <a:p>
            <a:pPr fontAlgn="base"/>
            <a:r>
              <a:rPr lang="en-US" dirty="0">
                <a:solidFill>
                  <a:schemeClr val="bg1"/>
                </a:solidFill>
              </a:rPr>
              <a:t>2. A young woman has been thinking about the friends she is associating with and the negative influence they have on her. She wants to stop hanging out with them, but she does not know the most tactful way to withdraw from them.</a:t>
            </a:r>
          </a:p>
          <a:p>
            <a:pPr fontAlgn="base"/>
            <a:endParaRPr lang="en-US" dirty="0">
              <a:solidFill>
                <a:schemeClr val="bg1"/>
              </a:solidFill>
            </a:endParaRPr>
          </a:p>
          <a:p>
            <a:pPr fontAlgn="base"/>
            <a:r>
              <a:rPr lang="en-US" dirty="0">
                <a:solidFill>
                  <a:schemeClr val="bg1"/>
                </a:solidFill>
              </a:rPr>
              <a:t>3. A young woman is considering what she should do after she completes high school. She knows she wants to continue her education but is unsure of which educational institution she should attend.</a:t>
            </a:r>
          </a:p>
        </p:txBody>
      </p:sp>
      <p:sp>
        <p:nvSpPr>
          <p:cNvPr id="8" name="Rectangle 7"/>
          <p:cNvSpPr/>
          <p:nvPr/>
        </p:nvSpPr>
        <p:spPr>
          <a:xfrm>
            <a:off x="1828800" y="152401"/>
            <a:ext cx="8458200" cy="830997"/>
          </a:xfrm>
          <a:prstGeom prst="rect">
            <a:avLst/>
          </a:prstGeom>
        </p:spPr>
        <p:txBody>
          <a:bodyPr wrap="square">
            <a:spAutoFit/>
          </a:bodyPr>
          <a:lstStyle/>
          <a:p>
            <a:pPr algn="ctr"/>
            <a:r>
              <a:rPr lang="en-US" sz="2400" dirty="0">
                <a:solidFill>
                  <a:srgbClr val="FFFF00"/>
                </a:solidFill>
              </a:rPr>
              <a:t>In making these life changing decisions, what could these people do in order to receive their own revelation?</a:t>
            </a:r>
          </a:p>
        </p:txBody>
      </p:sp>
      <p:sp>
        <p:nvSpPr>
          <p:cNvPr id="9" name="Rectangle 8"/>
          <p:cNvSpPr/>
          <p:nvPr/>
        </p:nvSpPr>
        <p:spPr>
          <a:xfrm>
            <a:off x="1524000" y="5843356"/>
            <a:ext cx="9144000" cy="954107"/>
          </a:xfrm>
          <a:prstGeom prst="rect">
            <a:avLst/>
          </a:prstGeom>
        </p:spPr>
        <p:txBody>
          <a:bodyPr wrap="square">
            <a:spAutoFit/>
          </a:bodyPr>
          <a:lstStyle/>
          <a:p>
            <a:pPr algn="ctr"/>
            <a:r>
              <a:rPr lang="en-US" sz="2800" i="1" dirty="0">
                <a:solidFill>
                  <a:srgbClr val="FFFF00"/>
                </a:solidFill>
              </a:rPr>
              <a:t>Revelation can come through our feelings as we ask the Lord for guidance.</a:t>
            </a:r>
            <a:endParaRPr lang="en-US" sz="2800" dirty="0">
              <a:solidFill>
                <a:srgbClr val="FFFF00"/>
              </a:solidFill>
            </a:endParaRPr>
          </a:p>
        </p:txBody>
      </p:sp>
      <p:pic>
        <p:nvPicPr>
          <p:cNvPr id="10" name="Picture 9" descr="20130401_112928.jpg"/>
          <p:cNvPicPr>
            <a:picLocks noChangeAspect="1"/>
          </p:cNvPicPr>
          <p:nvPr/>
        </p:nvPicPr>
        <p:blipFill>
          <a:blip r:embed="rId4" cstate="print"/>
          <a:stretch>
            <a:fillRect/>
          </a:stretch>
        </p:blipFill>
        <p:spPr>
          <a:xfrm>
            <a:off x="7620000" y="990600"/>
            <a:ext cx="1955800" cy="1466850"/>
          </a:xfrm>
          <a:prstGeom prst="rect">
            <a:avLst/>
          </a:prstGeom>
        </p:spPr>
      </p:pic>
      <p:pic>
        <p:nvPicPr>
          <p:cNvPr id="12" name="Picture 11" descr="DSC_0236.JPG"/>
          <p:cNvPicPr>
            <a:picLocks noChangeAspect="1"/>
          </p:cNvPicPr>
          <p:nvPr/>
        </p:nvPicPr>
        <p:blipFill>
          <a:blip r:embed="rId5" cstate="print"/>
          <a:stretch>
            <a:fillRect/>
          </a:stretch>
        </p:blipFill>
        <p:spPr>
          <a:xfrm>
            <a:off x="6553201" y="2667000"/>
            <a:ext cx="2178711" cy="1448611"/>
          </a:xfrm>
          <a:prstGeom prst="rect">
            <a:avLst/>
          </a:prstGeom>
        </p:spPr>
      </p:pic>
      <p:pic>
        <p:nvPicPr>
          <p:cNvPr id="13" name="Picture 12" descr="image-235.jpg"/>
          <p:cNvPicPr>
            <a:picLocks noChangeAspect="1"/>
          </p:cNvPicPr>
          <p:nvPr/>
        </p:nvPicPr>
        <p:blipFill>
          <a:blip r:embed="rId6" cstate="print"/>
          <a:stretch>
            <a:fillRect/>
          </a:stretch>
        </p:blipFill>
        <p:spPr>
          <a:xfrm>
            <a:off x="7543800" y="4343401"/>
            <a:ext cx="1924050" cy="1448353"/>
          </a:xfrm>
          <a:prstGeom prst="rect">
            <a:avLst/>
          </a:prstGeom>
        </p:spPr>
      </p:pic>
    </p:spTree>
    <p:extLst>
      <p:ext uri="{BB962C8B-B14F-4D97-AF65-F5344CB8AC3E}">
        <p14:creationId xmlns:p14="http://schemas.microsoft.com/office/powerpoint/2010/main" val="33585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10" presetClass="exit" presetSubtype="0" fill="hold" nodeType="withEffect">
                                  <p:stCondLst>
                                    <p:cond delay="0"/>
                                  </p:stCondLst>
                                  <p:childTnLst>
                                    <p:animEffect transition="out" filter="fade">
                                      <p:cBhvr>
                                        <p:cTn id="18" dur="2000"/>
                                        <p:tgtEl>
                                          <p:spTgt spid="7">
                                            <p:txEl>
                                              <p:pRg st="0" end="0"/>
                                            </p:txEl>
                                          </p:spTgt>
                                        </p:tgtEl>
                                      </p:cBhvr>
                                    </p:animEffect>
                                    <p:set>
                                      <p:cBhvr>
                                        <p:cTn id="19" dur="1" fill="hold">
                                          <p:stCondLst>
                                            <p:cond delay="1999"/>
                                          </p:stCondLst>
                                        </p:cTn>
                                        <p:tgtEl>
                                          <p:spTgt spid="7">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par>
                                <p:cTn id="30" presetID="10" presetClass="exit" presetSubtype="0" fill="hold" nodeType="withEffect">
                                  <p:stCondLst>
                                    <p:cond delay="0"/>
                                  </p:stCondLst>
                                  <p:childTnLst>
                                    <p:animEffect transition="out" filter="fade">
                                      <p:cBhvr>
                                        <p:cTn id="31" dur="2000"/>
                                        <p:tgtEl>
                                          <p:spTgt spid="7">
                                            <p:txEl>
                                              <p:pRg st="2" end="2"/>
                                            </p:txEl>
                                          </p:spTgt>
                                        </p:tgtEl>
                                      </p:cBhvr>
                                    </p:animEffect>
                                    <p:set>
                                      <p:cBhvr>
                                        <p:cTn id="32" dur="1" fill="hold">
                                          <p:stCondLst>
                                            <p:cond delay="1999"/>
                                          </p:stCondLst>
                                        </p:cTn>
                                        <p:tgtEl>
                                          <p:spTgt spid="7">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12"/>
                                        </p:tgtEl>
                                      </p:cBhvr>
                                    </p:animEffect>
                                    <p:set>
                                      <p:cBhvr>
                                        <p:cTn id="35" dur="1" fill="hold">
                                          <p:stCondLst>
                                            <p:cond delay="19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par>
                                <p:cTn id="41" presetID="10" presetClass="exit" presetSubtype="0" fill="hold" grpId="0" nodeType="withEffect">
                                  <p:stCondLst>
                                    <p:cond delay="0"/>
                                  </p:stCondLst>
                                  <p:childTnLst>
                                    <p:animEffect transition="out" filter="fade">
                                      <p:cBhvr>
                                        <p:cTn id="42" dur="2000"/>
                                        <p:tgtEl>
                                          <p:spTgt spid="8"/>
                                        </p:tgtEl>
                                      </p:cBhvr>
                                    </p:animEffect>
                                    <p:set>
                                      <p:cBhvr>
                                        <p:cTn id="43" dur="1" fill="hold">
                                          <p:stCondLst>
                                            <p:cond delay="1999"/>
                                          </p:stCondLst>
                                        </p:cTn>
                                        <p:tgtEl>
                                          <p:spTgt spid="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7">
                                            <p:txEl>
                                              <p:pRg st="4" end="4"/>
                                            </p:txEl>
                                          </p:spTgt>
                                        </p:tgtEl>
                                      </p:cBhvr>
                                    </p:animEffect>
                                    <p:set>
                                      <p:cBhvr>
                                        <p:cTn id="46" dur="1" fill="hold">
                                          <p:stCondLst>
                                            <p:cond delay="1999"/>
                                          </p:stCondLst>
                                        </p:cTn>
                                        <p:tgtEl>
                                          <p:spTgt spid="7">
                                            <p:txEl>
                                              <p:pRg st="4" end="4"/>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3"/>
                                        </p:tgtEl>
                                      </p:cBhvr>
                                    </p:animEffect>
                                    <p:set>
                                      <p:cBhvr>
                                        <p:cTn id="49"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E53F42-BC25-41E7-AB30-C71EF7CDB98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1"/>
            <a:ext cx="8763000" cy="584775"/>
          </a:xfrm>
          <a:prstGeom prst="rect">
            <a:avLst/>
          </a:prstGeom>
          <a:noFill/>
        </p:spPr>
        <p:txBody>
          <a:bodyPr wrap="square" rtlCol="0">
            <a:spAutoFit/>
          </a:bodyPr>
          <a:lstStyle/>
          <a:p>
            <a:pPr algn="ctr"/>
            <a:r>
              <a:rPr lang="en-US" sz="3200" b="1" dirty="0">
                <a:solidFill>
                  <a:schemeClr val="bg1"/>
                </a:solidFill>
                <a:latin typeface="Simplified Arabic Fixed" pitchFamily="49" charset="-78"/>
                <a:cs typeface="Simplified Arabic Fixed" pitchFamily="49" charset="-78"/>
              </a:rPr>
              <a:t>Encouragement</a:t>
            </a:r>
          </a:p>
        </p:txBody>
      </p:sp>
      <p:sp>
        <p:nvSpPr>
          <p:cNvPr id="11" name="Rectangle 10"/>
          <p:cNvSpPr/>
          <p:nvPr/>
        </p:nvSpPr>
        <p:spPr>
          <a:xfrm>
            <a:off x="99392" y="6403561"/>
            <a:ext cx="6248400" cy="369332"/>
          </a:xfrm>
          <a:prstGeom prst="rect">
            <a:avLst/>
          </a:prstGeom>
        </p:spPr>
        <p:txBody>
          <a:bodyPr wrap="square">
            <a:spAutoFit/>
          </a:bodyPr>
          <a:lstStyle/>
          <a:p>
            <a:pPr fontAlgn="base"/>
            <a:r>
              <a:rPr lang="en-US" dirty="0">
                <a:solidFill>
                  <a:schemeClr val="bg1"/>
                </a:solidFill>
              </a:rPr>
              <a:t>D&amp;C 9:12-14</a:t>
            </a:r>
          </a:p>
        </p:txBody>
      </p:sp>
      <p:sp>
        <p:nvSpPr>
          <p:cNvPr id="8" name="Rectangle 7"/>
          <p:cNvSpPr/>
          <p:nvPr/>
        </p:nvSpPr>
        <p:spPr>
          <a:xfrm>
            <a:off x="3352800" y="3581401"/>
            <a:ext cx="6400800" cy="3108543"/>
          </a:xfrm>
          <a:prstGeom prst="rect">
            <a:avLst/>
          </a:prstGeom>
        </p:spPr>
        <p:txBody>
          <a:bodyPr wrap="square">
            <a:spAutoFit/>
          </a:bodyPr>
          <a:lstStyle/>
          <a:p>
            <a:r>
              <a:rPr lang="en-US" sz="2800" dirty="0">
                <a:solidFill>
                  <a:schemeClr val="bg1"/>
                </a:solidFill>
              </a:rPr>
              <a:t>Be patient with your calling</a:t>
            </a:r>
          </a:p>
          <a:p>
            <a:endParaRPr lang="en-US" sz="2800" dirty="0">
              <a:solidFill>
                <a:schemeClr val="bg1"/>
              </a:solidFill>
            </a:endParaRPr>
          </a:p>
          <a:p>
            <a:r>
              <a:rPr lang="en-US" sz="2800" dirty="0">
                <a:solidFill>
                  <a:schemeClr val="bg1"/>
                </a:solidFill>
              </a:rPr>
              <a:t>Be faithful and yield to temptation</a:t>
            </a:r>
          </a:p>
          <a:p>
            <a:endParaRPr lang="en-US" sz="2800" dirty="0">
              <a:solidFill>
                <a:schemeClr val="bg1"/>
              </a:solidFill>
            </a:endParaRPr>
          </a:p>
          <a:p>
            <a:r>
              <a:rPr lang="en-US" sz="2800" dirty="0">
                <a:solidFill>
                  <a:schemeClr val="bg1"/>
                </a:solidFill>
              </a:rPr>
              <a:t>Stand fast in the work</a:t>
            </a:r>
          </a:p>
          <a:p>
            <a:endParaRPr lang="en-US" sz="2800" dirty="0">
              <a:solidFill>
                <a:schemeClr val="bg1"/>
              </a:solidFill>
            </a:endParaRPr>
          </a:p>
          <a:p>
            <a:r>
              <a:rPr lang="en-US" sz="2800" dirty="0">
                <a:solidFill>
                  <a:schemeClr val="bg1"/>
                </a:solidFill>
              </a:rPr>
              <a:t>You will be “lifted up at the last day”</a:t>
            </a:r>
          </a:p>
        </p:txBody>
      </p:sp>
      <p:sp>
        <p:nvSpPr>
          <p:cNvPr id="9" name="Rectangle 8"/>
          <p:cNvSpPr/>
          <p:nvPr/>
        </p:nvSpPr>
        <p:spPr>
          <a:xfrm>
            <a:off x="1981200" y="1431236"/>
            <a:ext cx="4572000" cy="954107"/>
          </a:xfrm>
          <a:prstGeom prst="rect">
            <a:avLst/>
          </a:prstGeom>
        </p:spPr>
        <p:txBody>
          <a:bodyPr>
            <a:spAutoFit/>
          </a:bodyPr>
          <a:lstStyle/>
          <a:p>
            <a:r>
              <a:rPr lang="en-US" sz="2800" i="1" dirty="0">
                <a:solidFill>
                  <a:srgbClr val="FFFF00"/>
                </a:solidFill>
              </a:rPr>
              <a:t>“I have given unto my servant Joseph sufficient strength,..”</a:t>
            </a:r>
          </a:p>
        </p:txBody>
      </p:sp>
      <p:pic>
        <p:nvPicPr>
          <p:cNvPr id="3" name="Picture 2">
            <a:extLst>
              <a:ext uri="{FF2B5EF4-FFF2-40B4-BE49-F238E27FC236}">
                <a16:creationId xmlns:a16="http://schemas.microsoft.com/office/drawing/2014/main" id="{BBDD257C-C00C-446C-8D45-25A8349DB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949" y="752476"/>
            <a:ext cx="3295650" cy="2828925"/>
          </a:xfrm>
          <a:prstGeom prst="rect">
            <a:avLst/>
          </a:prstGeom>
        </p:spPr>
      </p:pic>
    </p:spTree>
    <p:extLst>
      <p:ext uri="{BB962C8B-B14F-4D97-AF65-F5344CB8AC3E}">
        <p14:creationId xmlns:p14="http://schemas.microsoft.com/office/powerpoint/2010/main" val="262427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84B3E1-684A-4E81-BE2B-7851C1EF74A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p:spPr>
      </p:pic>
      <p:sp>
        <p:nvSpPr>
          <p:cNvPr id="5" name="TextBox 4"/>
          <p:cNvSpPr txBox="1"/>
          <p:nvPr/>
        </p:nvSpPr>
        <p:spPr>
          <a:xfrm>
            <a:off x="483704" y="182219"/>
            <a:ext cx="9266877"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b="1" dirty="0">
                <a:solidFill>
                  <a:schemeClr val="bg1"/>
                </a:solidFill>
              </a:rPr>
              <a:t>This Is the Spirit of Revelation(9:40)</a:t>
            </a:r>
          </a:p>
          <a:p>
            <a:r>
              <a:rPr lang="en-US" b="1" dirty="0">
                <a:solidFill>
                  <a:schemeClr val="bg1"/>
                </a:solidFill>
              </a:rPr>
              <a:t>Proceed with Trust (1:20)</a:t>
            </a:r>
          </a:p>
          <a:p>
            <a:r>
              <a:rPr lang="en-US" b="1" dirty="0">
                <a:solidFill>
                  <a:schemeClr val="bg1"/>
                </a:solidFill>
              </a:rPr>
              <a:t>This is the Spirit of Revelation (3:40)</a:t>
            </a:r>
          </a:p>
          <a:p>
            <a:endParaRPr lang="en-US" dirty="0">
              <a:solidFill>
                <a:schemeClr val="bg1"/>
              </a:solidFill>
            </a:endParaRPr>
          </a:p>
          <a:p>
            <a:r>
              <a:rPr lang="en-US" dirty="0">
                <a:solidFill>
                  <a:schemeClr val="bg1"/>
                </a:solidFill>
              </a:rPr>
              <a:t>Doctrine and Covenants Student Manual Religion 324-325 pg. 20</a:t>
            </a:r>
          </a:p>
          <a:p>
            <a:r>
              <a:rPr lang="en-US" sz="1800" dirty="0">
                <a:solidFill>
                  <a:schemeClr val="bg1"/>
                </a:solidFill>
                <a:latin typeface="Abadi" panose="020B0604020104020204" pitchFamily="34" charset="0"/>
              </a:rPr>
              <a:t>Presentation by ©http://fashionsbylynda.com/blog/</a:t>
            </a:r>
            <a:endParaRPr lang="en-US" dirty="0">
              <a:solidFill>
                <a:schemeClr val="bg1"/>
              </a:solidFill>
            </a:endParaRPr>
          </a:p>
          <a:p>
            <a:r>
              <a:rPr lang="en-US" dirty="0">
                <a:solidFill>
                  <a:schemeClr val="bg1"/>
                </a:solidFill>
              </a:rPr>
              <a:t>Joseph Fielding Smith (</a:t>
            </a:r>
            <a:r>
              <a:rPr lang="en-US" i="1" dirty="0">
                <a:solidFill>
                  <a:schemeClr val="bg1"/>
                </a:solidFill>
              </a:rPr>
              <a:t>Church History and Modern Revelation</a:t>
            </a:r>
            <a:r>
              <a:rPr lang="en-US" dirty="0">
                <a:solidFill>
                  <a:schemeClr val="bg1"/>
                </a:solidFill>
              </a:rPr>
              <a:t> [1953], 1:51).</a:t>
            </a:r>
          </a:p>
          <a:p>
            <a:r>
              <a:rPr lang="en-US" dirty="0">
                <a:solidFill>
                  <a:schemeClr val="bg1"/>
                </a:solidFill>
              </a:rPr>
              <a:t>Elder Jeffrey R. Holland (“Cast Not Away Therefore Your Confidence,” </a:t>
            </a:r>
            <a:r>
              <a:rPr lang="en-US" i="1" dirty="0">
                <a:solidFill>
                  <a:schemeClr val="bg1"/>
                </a:solidFill>
              </a:rPr>
              <a:t>Ensign,</a:t>
            </a:r>
            <a:r>
              <a:rPr lang="en-US" dirty="0">
                <a:solidFill>
                  <a:schemeClr val="bg1"/>
                </a:solidFill>
              </a:rPr>
              <a:t> Mar. 2000, 10).</a:t>
            </a:r>
          </a:p>
          <a:p>
            <a:r>
              <a:rPr lang="en-US" dirty="0">
                <a:solidFill>
                  <a:schemeClr val="bg1"/>
                </a:solidFill>
              </a:rPr>
              <a:t>(Ludlow, </a:t>
            </a:r>
            <a:r>
              <a:rPr lang="en-US" i="1" dirty="0">
                <a:solidFill>
                  <a:schemeClr val="bg1"/>
                </a:solidFill>
              </a:rPr>
              <a:t>Companion,</a:t>
            </a:r>
            <a:r>
              <a:rPr lang="en-US" dirty="0">
                <a:solidFill>
                  <a:schemeClr val="bg1"/>
                </a:solidFill>
              </a:rPr>
              <a:t> 1:94.) Student Manual Religion 324-324 pg. 21</a:t>
            </a:r>
          </a:p>
          <a:p>
            <a:r>
              <a:rPr lang="en-US" dirty="0">
                <a:solidFill>
                  <a:schemeClr val="bg1"/>
                </a:solidFill>
              </a:rPr>
              <a:t>Elder S. Dilworth Young (“The Still Small Voice,” </a:t>
            </a:r>
            <a:r>
              <a:rPr lang="en-US" i="1" dirty="0">
                <a:solidFill>
                  <a:schemeClr val="bg1"/>
                </a:solidFill>
              </a:rPr>
              <a:t>Ensign,</a:t>
            </a:r>
            <a:r>
              <a:rPr lang="en-US" dirty="0">
                <a:solidFill>
                  <a:schemeClr val="bg1"/>
                </a:solidFill>
              </a:rPr>
              <a:t> May 1976, p. 23.)</a:t>
            </a:r>
          </a:p>
          <a:p>
            <a:r>
              <a:rPr lang="en-US" dirty="0">
                <a:solidFill>
                  <a:schemeClr val="bg1"/>
                </a:solidFill>
              </a:rPr>
              <a:t>Hyrum M. Smith Doctrine and Covenants Commentary pg. 46</a:t>
            </a:r>
          </a:p>
          <a:p>
            <a:r>
              <a:rPr lang="en-US" dirty="0">
                <a:solidFill>
                  <a:schemeClr val="bg1"/>
                </a:solidFill>
              </a:rPr>
              <a:t>Elder Richard G. Scott (“Using the Supernal Gift of Prayer,”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2007, 10).</a:t>
            </a:r>
          </a:p>
          <a:p>
            <a:r>
              <a:rPr lang="en-US" dirty="0">
                <a:solidFill>
                  <a:schemeClr val="bg1"/>
                </a:solidFill>
              </a:rPr>
              <a:t>Oliver Cowdery art by Ken Corbett</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7" name="Footer Placeholder 14">
            <a:extLst>
              <a:ext uri="{FF2B5EF4-FFF2-40B4-BE49-F238E27FC236}">
                <a16:creationId xmlns:a16="http://schemas.microsoft.com/office/drawing/2014/main" id="{ED637E58-81CF-40FC-BB4B-421BD6683B24}"/>
              </a:ext>
            </a:extLst>
          </p:cNvPr>
          <p:cNvSpPr>
            <a:spLocks noGrp="1"/>
          </p:cNvSpPr>
          <p:nvPr/>
        </p:nvSpPr>
        <p:spPr>
          <a:xfrm>
            <a:off x="156220" y="643932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22269D0F-7507-4FE4-A315-26DFA1E92087}"/>
              </a:ext>
            </a:extLst>
          </p:cNvPr>
          <p:cNvGrpSpPr/>
          <p:nvPr/>
        </p:nvGrpSpPr>
        <p:grpSpPr>
          <a:xfrm>
            <a:off x="4490518" y="560075"/>
            <a:ext cx="1045624" cy="1223458"/>
            <a:chOff x="7543800" y="3810000"/>
            <a:chExt cx="1143000" cy="1447800"/>
          </a:xfrm>
        </p:grpSpPr>
        <p:sp>
          <p:nvSpPr>
            <p:cNvPr id="9" name="Trapezoid 8">
              <a:extLst>
                <a:ext uri="{FF2B5EF4-FFF2-40B4-BE49-F238E27FC236}">
                  <a16:creationId xmlns:a16="http://schemas.microsoft.com/office/drawing/2014/main" id="{54ECD11F-8603-4E01-A71D-F3AA431D07A8}"/>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C9DA7F82-D585-4783-8973-CF0C3D2B369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4646294A-9009-4A9D-B20E-CAEF507B270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EDF34E14-B01B-4735-AC4A-E9E2EE3664F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659EE1A-2EF2-4042-960E-1125BAD62712}"/>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E72D2049-6B15-40E2-B3B1-FF8338FB3AC6}"/>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42F5534B-6ABE-41B3-B087-BB2FC4A4B54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85ED9AB-3A8B-4F6D-BD57-1189FCC9D86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E7742AC-E053-47B3-A736-5DC940AA2FE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C118352-D399-473D-9C8B-FC1A8DEC1FF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4272A156-E8D8-4954-B8C4-F7B0F5D0F36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11CDAFB-BD73-4AAE-B4AF-556363037588}"/>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F401B51F-0589-4758-961A-A1DB9C3876FF}"/>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A60A4592-1BC0-478D-84A2-4B4036A5ACA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EEF6F5E-CE57-4A76-B650-6A7963E0155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BC0D1E-E8C8-43BB-9DA9-5D2955DCF38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83398D-14E0-446A-A7ED-925D56A65B6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A92293D7-1CAA-499A-8ABA-060E87EC1E1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41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3" y="0"/>
            <a:ext cx="5864087" cy="2123658"/>
          </a:xfrm>
          <a:prstGeom prst="rect">
            <a:avLst/>
          </a:prstGeom>
          <a:ln>
            <a:solidFill>
              <a:schemeClr val="tx1"/>
            </a:solidFill>
          </a:ln>
        </p:spPr>
        <p:txBody>
          <a:bodyPr wrap="square">
            <a:spAutoFit/>
          </a:bodyPr>
          <a:lstStyle/>
          <a:p>
            <a:r>
              <a:rPr lang="en-US" sz="1200" b="1" dirty="0">
                <a:latin typeface="Calibri" panose="020F0502020204030204" pitchFamily="34" charset="0"/>
                <a:cs typeface="Calibri" panose="020F0502020204030204" pitchFamily="34" charset="0"/>
              </a:rPr>
              <a:t>President Joseph Fielding Smith </a:t>
            </a:r>
            <a:r>
              <a:rPr lang="en-US" sz="1200" dirty="0">
                <a:latin typeface="Calibri" panose="020F0502020204030204" pitchFamily="34" charset="0"/>
                <a:cs typeface="Calibri" panose="020F0502020204030204" pitchFamily="34" charset="0"/>
              </a:rPr>
              <a:t>pointed out that “it seems probable that Oliver Cowdery desired to translate out of curiosity, and the Lord taught him his place by showing him that translating was not the easy thing he had thought it to be. In a subsequent revelation (Sec. 9), the explanation was made that Oliver’s failure came because he did not continue as he commenced, and the task being a difficult one, his faith deserted him. The lesson he learned was very necessary, for he was shown that his place was to act as scribe for Joseph Smith and that it was the latter who was called and appointed by command of the Lord to do the translating. There must have been some desire on the part of Oliver Cowdery to be equal with the Prophet and some impatience in having to sit and act as scribe, but when he failed to master the gift of translating, he was then willing to accept the will of the Lord.” (</a:t>
            </a:r>
            <a:r>
              <a:rPr lang="en-US" sz="1200" i="1" dirty="0">
                <a:latin typeface="Calibri" panose="020F0502020204030204" pitchFamily="34" charset="0"/>
                <a:cs typeface="Calibri" panose="020F0502020204030204" pitchFamily="34" charset="0"/>
              </a:rPr>
              <a:t>Church History and Modern Revelation,</a:t>
            </a:r>
            <a:r>
              <a:rPr lang="en-US" sz="1200" dirty="0">
                <a:latin typeface="Calibri" panose="020F0502020204030204" pitchFamily="34" charset="0"/>
                <a:cs typeface="Calibri" panose="020F0502020204030204" pitchFamily="34" charset="0"/>
              </a:rPr>
              <a:t> 1:50–51.)</a:t>
            </a:r>
          </a:p>
        </p:txBody>
      </p:sp>
      <p:sp>
        <p:nvSpPr>
          <p:cNvPr id="3" name="Rectangle 2"/>
          <p:cNvSpPr/>
          <p:nvPr/>
        </p:nvSpPr>
        <p:spPr>
          <a:xfrm>
            <a:off x="4965" y="2123658"/>
            <a:ext cx="5864087" cy="3046988"/>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cs typeface="Calibri" panose="020F0502020204030204" pitchFamily="34" charset="0"/>
              </a:rPr>
              <a:t>Sealed Portion: </a:t>
            </a:r>
            <a:r>
              <a:rPr lang="en-US" sz="1200" dirty="0">
                <a:latin typeface="Calibri" panose="020F0502020204030204" pitchFamily="34" charset="0"/>
                <a:cs typeface="Calibri" panose="020F0502020204030204" pitchFamily="34" charset="0"/>
              </a:rPr>
              <a:t>When Moroni was finishing the Book of Mormon record, he was commanded to seal up some of the plates, and Joseph Smith was later commanded not to translate them. This sealed portion contains the complete record of the vision of the brother of Jared (see Ether 4:4–5). This vision included “all things from the foundation of the world unto the end thereof” (2 Nephi 27:10–11; see also Ether 3:25). So basically the Lord revealed to the brother of Jared the history of mankind, and the sealed portion of the plates was Moroni’s translated copy of it.</a:t>
            </a:r>
          </a:p>
          <a:p>
            <a:pPr fontAlgn="base"/>
            <a:r>
              <a:rPr lang="en-US" sz="1200" dirty="0">
                <a:latin typeface="Calibri" panose="020F0502020204030204" pitchFamily="34" charset="0"/>
                <a:cs typeface="Calibri" panose="020F0502020204030204" pitchFamily="34" charset="0"/>
              </a:rPr>
              <a:t>Few people have seen the sealed record—for instance, the Nephites in the land Bountiful at the Savior’s coming (see Ether 4:1–2) and Moroni (see Ether 12:24). The Lord said the sealed portion would be revealed to the world “in mine own due time” (Ether 3:27). He also said it would “not go forth unto the Gentiles until the day that they shall repent of their iniquity, and become clean before the Lord” (Ether 4:6; see also 2 Nephi 27:8). Oct. 2011 Ensign “What is the Sealed Portion of the Book of Mormon and Will We Ever What It Is?”</a:t>
            </a:r>
          </a:p>
          <a:p>
            <a:pPr fontAlgn="base"/>
            <a:r>
              <a:rPr lang="en-US" sz="1200" dirty="0">
                <a:latin typeface="Calibri" panose="020F0502020204030204" pitchFamily="34" charset="0"/>
                <a:cs typeface="Calibri" panose="020F0502020204030204" pitchFamily="34" charset="0"/>
              </a:rPr>
              <a:t>According to Joseph Smith’s associates who saw the golden plates, anywhere from half to two-thirds of all the plates were in the sealed portion (see Kirk B. </a:t>
            </a:r>
            <a:r>
              <a:rPr lang="en-US" sz="1200" dirty="0" err="1">
                <a:latin typeface="Calibri" panose="020F0502020204030204" pitchFamily="34" charset="0"/>
                <a:cs typeface="Calibri" panose="020F0502020204030204" pitchFamily="34" charset="0"/>
              </a:rPr>
              <a:t>Henrichsen</a:t>
            </a:r>
            <a:r>
              <a:rPr lang="en-US" sz="1200" dirty="0">
                <a:latin typeface="Calibri" panose="020F0502020204030204" pitchFamily="34" charset="0"/>
                <a:cs typeface="Calibri" panose="020F0502020204030204" pitchFamily="34" charset="0"/>
              </a:rPr>
              <a:t>, “What Did the Golden Plates Look Like?”</a:t>
            </a:r>
            <a:r>
              <a:rPr lang="en-US" sz="1200" i="1" dirty="0">
                <a:latin typeface="Calibri" panose="020F0502020204030204" pitchFamily="34" charset="0"/>
                <a:cs typeface="Calibri" panose="020F0502020204030204" pitchFamily="34" charset="0"/>
              </a:rPr>
              <a:t>New Era,</a:t>
            </a:r>
            <a:r>
              <a:rPr lang="en-US" sz="1200" dirty="0">
                <a:latin typeface="Calibri" panose="020F0502020204030204" pitchFamily="34" charset="0"/>
                <a:cs typeface="Calibri" panose="020F0502020204030204" pitchFamily="34" charset="0"/>
              </a:rPr>
              <a:t> July 2007, 31).</a:t>
            </a:r>
          </a:p>
        </p:txBody>
      </p:sp>
      <p:sp>
        <p:nvSpPr>
          <p:cNvPr id="4" name="Rectangle 3"/>
          <p:cNvSpPr/>
          <p:nvPr/>
        </p:nvSpPr>
        <p:spPr>
          <a:xfrm>
            <a:off x="5854145" y="0"/>
            <a:ext cx="6337853" cy="3416320"/>
          </a:xfrm>
          <a:prstGeom prst="rect">
            <a:avLst/>
          </a:prstGeom>
          <a:ln>
            <a:solidFill>
              <a:schemeClr val="tx1"/>
            </a:solidFill>
          </a:ln>
        </p:spPr>
        <p:txBody>
          <a:bodyPr wrap="square">
            <a:spAutoFit/>
          </a:bodyPr>
          <a:lstStyle/>
          <a:p>
            <a:r>
              <a:rPr lang="en-US" sz="1200" b="1" dirty="0">
                <a:latin typeface="Calibri" panose="020F0502020204030204" pitchFamily="34" charset="0"/>
                <a:cs typeface="Calibri" panose="020F0502020204030204" pitchFamily="34" charset="0"/>
              </a:rPr>
              <a:t>President Joseph Fielding Smith indicated how both Oliver Cowdery and the general Church membership contributed to the failure of the Saints to have these records today</a:t>
            </a:r>
            <a:r>
              <a:rPr lang="en-US" sz="1200" dirty="0">
                <a:latin typeface="Calibri" panose="020F0502020204030204" pitchFamily="34" charset="0"/>
                <a:cs typeface="Calibri" panose="020F0502020204030204" pitchFamily="34" charset="0"/>
              </a:rPr>
              <a:t>: “It is possible that some of them might have been translated had the people received the Book of Mormon with full purpose of heart and had been faithful to its teachings. This was the promise the Lord made through Mormon. He said he would try the faith of the people and if they were willing to accept the lesser things (i.e., the Book of Mormon) then he would make known to them the greater things. That we have failed in this is very apparent, we have not accepted the revelations in the Book of Mormon, neither in the Doctrine and Covenants, with that faith and willingness to know the will of the Lord which would entitle us to receive this greater information. Oliver Cowdery was a party to this failure by turning away from the Church for a number of years when it needed his service. He therefore lost his privilege to translate through his own disobedience, and the people have lost the privilege of receiving the ‘greater things’ spoken of by the Lord to Mormon (III Nephi 26:8–11) until the day shall come when they are willing to be obedient in all things and will exercise faith such as was had by the brother of Jared. It should be remembered that such faith has rarely been seen on the earth. It appears, therefore, that we must wait until the reign of unrighteousness is at an end before the Lord will give to the people these writings, containing ‘a revelation from God, from the beginning of the world to the ending thereof.’ (II Nephi 27:7.)” (</a:t>
            </a:r>
            <a:r>
              <a:rPr lang="en-US" sz="1200" i="1" dirty="0">
                <a:latin typeface="Calibri" panose="020F0502020204030204" pitchFamily="34" charset="0"/>
                <a:cs typeface="Calibri" panose="020F0502020204030204" pitchFamily="34" charset="0"/>
              </a:rPr>
              <a:t>Church History and Modern Revelation,</a:t>
            </a:r>
            <a:r>
              <a:rPr lang="en-US" sz="1200" dirty="0">
                <a:latin typeface="Calibri" panose="020F0502020204030204" pitchFamily="34" charset="0"/>
                <a:cs typeface="Calibri" panose="020F0502020204030204" pitchFamily="34" charset="0"/>
              </a:rPr>
              <a:t> 1:52–53.)</a:t>
            </a:r>
          </a:p>
        </p:txBody>
      </p:sp>
      <p:sp>
        <p:nvSpPr>
          <p:cNvPr id="8" name="Rectangle 7"/>
          <p:cNvSpPr/>
          <p:nvPr/>
        </p:nvSpPr>
        <p:spPr>
          <a:xfrm>
            <a:off x="5883960" y="3416320"/>
            <a:ext cx="6308038" cy="1754326"/>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cs typeface="Calibri" panose="020F0502020204030204" pitchFamily="34" charset="0"/>
              </a:rPr>
              <a:t>Burning in Bosom--Elder </a:t>
            </a:r>
            <a:r>
              <a:rPr lang="en-US" sz="1200" b="1" dirty="0" err="1">
                <a:latin typeface="Calibri" panose="020F0502020204030204" pitchFamily="34" charset="0"/>
                <a:cs typeface="Calibri" panose="020F0502020204030204" pitchFamily="34" charset="0"/>
              </a:rPr>
              <a:t>Dallin</a:t>
            </a:r>
            <a:r>
              <a:rPr lang="en-US" sz="1200" b="1" dirty="0">
                <a:latin typeface="Calibri" panose="020F0502020204030204" pitchFamily="34" charset="0"/>
                <a:cs typeface="Calibri" panose="020F0502020204030204" pitchFamily="34" charset="0"/>
              </a:rPr>
              <a:t> H. Oaks explained:</a:t>
            </a:r>
          </a:p>
          <a:p>
            <a:pPr fontAlgn="base"/>
            <a:r>
              <a:rPr lang="en-US" sz="1200" dirty="0">
                <a:latin typeface="Calibri" panose="020F0502020204030204" pitchFamily="34" charset="0"/>
                <a:cs typeface="Calibri" panose="020F0502020204030204" pitchFamily="34" charset="0"/>
              </a:rPr>
              <a:t>“I have met persons who told me they have never had a witness from the Holy Ghost because they have never felt their bosom ‘burn within’ them.</a:t>
            </a:r>
          </a:p>
          <a:p>
            <a:pPr fontAlgn="base"/>
            <a:r>
              <a:rPr lang="en-US" sz="1200" dirty="0">
                <a:latin typeface="Calibri" panose="020F0502020204030204" pitchFamily="34" charset="0"/>
                <a:cs typeface="Calibri" panose="020F0502020204030204" pitchFamily="34" charset="0"/>
              </a:rPr>
              <a:t>“What does a ‘burning in the bosom’ mean? Does it need to be a feeling of caloric heat, like the burning produced by combustion? If that is the meaning, I have never had a burning in the bosom. Surely, the word ‘burning’ in this scripture signifies a feeling of comfort and serenity. That is the witness many receive. That is the way revelation works.</a:t>
            </a:r>
          </a:p>
          <a:p>
            <a:pPr fontAlgn="base"/>
            <a:r>
              <a:rPr lang="en-US" sz="1200" dirty="0">
                <a:latin typeface="Calibri" panose="020F0502020204030204" pitchFamily="34" charset="0"/>
                <a:cs typeface="Calibri" panose="020F0502020204030204" pitchFamily="34" charset="0"/>
              </a:rPr>
              <a:t>“Truly, the still, small voice is just that, ‘still’ and ‘small’” (“Teaching and Learning by the Spirit,” </a:t>
            </a:r>
            <a:r>
              <a:rPr lang="en-US" sz="1200" i="1" dirty="0">
                <a:latin typeface="Calibri" panose="020F0502020204030204" pitchFamily="34" charset="0"/>
                <a:cs typeface="Calibri" panose="020F0502020204030204" pitchFamily="34" charset="0"/>
              </a:rPr>
              <a:t>Ensign,</a:t>
            </a:r>
            <a:r>
              <a:rPr lang="en-US" sz="1200" dirty="0">
                <a:latin typeface="Calibri" panose="020F0502020204030204" pitchFamily="34" charset="0"/>
                <a:cs typeface="Calibri" panose="020F0502020204030204" pitchFamily="34" charset="0"/>
              </a:rPr>
              <a:t> Mar. 1997, 13).</a:t>
            </a:r>
          </a:p>
        </p:txBody>
      </p:sp>
    </p:spTree>
    <p:extLst>
      <p:ext uri="{BB962C8B-B14F-4D97-AF65-F5344CB8AC3E}">
        <p14:creationId xmlns:p14="http://schemas.microsoft.com/office/powerpoint/2010/main" val="73897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12A5E7C-F677-469A-BE40-35F5774D90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0"/>
            <a:ext cx="8763000" cy="1107996"/>
          </a:xfrm>
          <a:prstGeom prst="rect">
            <a:avLst/>
          </a:prstGeom>
          <a:noFill/>
        </p:spPr>
        <p:txBody>
          <a:bodyPr wrap="square" rtlCol="0">
            <a:spAutoFit/>
          </a:bodyPr>
          <a:lstStyle/>
          <a:p>
            <a:pPr algn="ctr"/>
            <a:r>
              <a:rPr lang="en-US" sz="6600" b="1" dirty="0">
                <a:solidFill>
                  <a:schemeClr val="bg1"/>
                </a:solidFill>
                <a:latin typeface="Simplified Arabic Fixed" pitchFamily="49" charset="-78"/>
                <a:cs typeface="Simplified Arabic Fixed" pitchFamily="49" charset="-78"/>
              </a:rPr>
              <a:t>Making Decisions</a:t>
            </a:r>
          </a:p>
        </p:txBody>
      </p:sp>
      <p:sp>
        <p:nvSpPr>
          <p:cNvPr id="7" name="TextBox 6"/>
          <p:cNvSpPr txBox="1"/>
          <p:nvPr/>
        </p:nvSpPr>
        <p:spPr>
          <a:xfrm>
            <a:off x="1752600" y="1219201"/>
            <a:ext cx="8610600" cy="461665"/>
          </a:xfrm>
          <a:prstGeom prst="rect">
            <a:avLst/>
          </a:prstGeom>
          <a:noFill/>
        </p:spPr>
        <p:txBody>
          <a:bodyPr wrap="square" rtlCol="0">
            <a:spAutoFit/>
          </a:bodyPr>
          <a:lstStyle/>
          <a:p>
            <a:r>
              <a:rPr lang="en-US" sz="2400" dirty="0">
                <a:solidFill>
                  <a:srgbClr val="FFFF00"/>
                </a:solidFill>
              </a:rPr>
              <a:t>What kinds of decisions will you be making in the next year?</a:t>
            </a:r>
          </a:p>
        </p:txBody>
      </p:sp>
      <p:sp>
        <p:nvSpPr>
          <p:cNvPr id="8" name="TextBox 7"/>
          <p:cNvSpPr txBox="1"/>
          <p:nvPr/>
        </p:nvSpPr>
        <p:spPr>
          <a:xfrm>
            <a:off x="1524000" y="4038601"/>
            <a:ext cx="9144000" cy="461665"/>
          </a:xfrm>
          <a:prstGeom prst="rect">
            <a:avLst/>
          </a:prstGeom>
          <a:noFill/>
        </p:spPr>
        <p:txBody>
          <a:bodyPr wrap="square" rtlCol="0">
            <a:spAutoFit/>
          </a:bodyPr>
          <a:lstStyle/>
          <a:p>
            <a:r>
              <a:rPr lang="en-US" sz="2400" dirty="0">
                <a:solidFill>
                  <a:srgbClr val="FFFF00"/>
                </a:solidFill>
              </a:rPr>
              <a:t>What kinds of decisions will you be making in the next 5 to 10 years?</a:t>
            </a:r>
          </a:p>
        </p:txBody>
      </p:sp>
      <p:pic>
        <p:nvPicPr>
          <p:cNvPr id="3" name="Picture 2">
            <a:extLst>
              <a:ext uri="{FF2B5EF4-FFF2-40B4-BE49-F238E27FC236}">
                <a16:creationId xmlns:a16="http://schemas.microsoft.com/office/drawing/2014/main" id="{C898E31C-FCDF-4730-9FEB-0E3402CCA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7809" y="1792071"/>
            <a:ext cx="8461981" cy="1981372"/>
          </a:xfrm>
          <a:prstGeom prst="rect">
            <a:avLst/>
          </a:prstGeom>
        </p:spPr>
      </p:pic>
      <p:pic>
        <p:nvPicPr>
          <p:cNvPr id="9" name="Picture 8">
            <a:extLst>
              <a:ext uri="{FF2B5EF4-FFF2-40B4-BE49-F238E27FC236}">
                <a16:creationId xmlns:a16="http://schemas.microsoft.com/office/drawing/2014/main" id="{530FCEEF-69EC-42E2-9710-439E96989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009" y="4567160"/>
            <a:ext cx="8461981" cy="2060627"/>
          </a:xfrm>
          <a:prstGeom prst="rect">
            <a:avLst/>
          </a:prstGeom>
        </p:spPr>
      </p:pic>
    </p:spTree>
    <p:extLst>
      <p:ext uri="{BB962C8B-B14F-4D97-AF65-F5344CB8AC3E}">
        <p14:creationId xmlns:p14="http://schemas.microsoft.com/office/powerpoint/2010/main" val="6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8345FE-C9C1-450F-ADC8-BC1C9A96A6A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1"/>
            <a:ext cx="8763000" cy="769441"/>
          </a:xfrm>
          <a:prstGeom prst="rect">
            <a:avLst/>
          </a:prstGeom>
          <a:noFill/>
        </p:spPr>
        <p:txBody>
          <a:bodyPr wrap="square" rtlCol="0">
            <a:spAutoFit/>
          </a:bodyPr>
          <a:lstStyle/>
          <a:p>
            <a:pPr algn="ctr"/>
            <a:r>
              <a:rPr lang="en-US" sz="4400" b="1" dirty="0">
                <a:solidFill>
                  <a:schemeClr val="bg1"/>
                </a:solidFill>
                <a:latin typeface="Simplified Arabic Fixed" pitchFamily="49" charset="-78"/>
                <a:cs typeface="Simplified Arabic Fixed" pitchFamily="49" charset="-78"/>
              </a:rPr>
              <a:t>Oliver Wants to Translate</a:t>
            </a:r>
          </a:p>
        </p:txBody>
      </p:sp>
      <p:sp>
        <p:nvSpPr>
          <p:cNvPr id="7" name="TextBox 6"/>
          <p:cNvSpPr txBox="1"/>
          <p:nvPr/>
        </p:nvSpPr>
        <p:spPr>
          <a:xfrm>
            <a:off x="5274455" y="667153"/>
            <a:ext cx="1676400" cy="461665"/>
          </a:xfrm>
          <a:prstGeom prst="rect">
            <a:avLst/>
          </a:prstGeom>
          <a:noFill/>
        </p:spPr>
        <p:txBody>
          <a:bodyPr wrap="square" rtlCol="0">
            <a:spAutoFit/>
          </a:bodyPr>
          <a:lstStyle/>
          <a:p>
            <a:r>
              <a:rPr lang="en-US" sz="2400" dirty="0">
                <a:solidFill>
                  <a:srgbClr val="FFFF00"/>
                </a:solidFill>
              </a:rPr>
              <a:t>April 1829</a:t>
            </a:r>
          </a:p>
        </p:txBody>
      </p:sp>
      <p:sp>
        <p:nvSpPr>
          <p:cNvPr id="17" name="Rectangle 16"/>
          <p:cNvSpPr/>
          <p:nvPr/>
        </p:nvSpPr>
        <p:spPr>
          <a:xfrm>
            <a:off x="7339943" y="4151243"/>
            <a:ext cx="3429000" cy="1477328"/>
          </a:xfrm>
          <a:prstGeom prst="rect">
            <a:avLst/>
          </a:prstGeom>
        </p:spPr>
        <p:txBody>
          <a:bodyPr wrap="square">
            <a:spAutoFit/>
          </a:bodyPr>
          <a:lstStyle/>
          <a:p>
            <a:r>
              <a:rPr lang="en-US" dirty="0">
                <a:solidFill>
                  <a:schemeClr val="bg1"/>
                </a:solidFill>
              </a:rPr>
              <a:t>He wanted to translate as Joseph did. The Lord’s desire, on the other hand, was for Oliver to continue to serve as scribe and then seek for greater gifts. </a:t>
            </a:r>
          </a:p>
        </p:txBody>
      </p:sp>
      <p:sp>
        <p:nvSpPr>
          <p:cNvPr id="18" name="Rectangle 17"/>
          <p:cNvSpPr/>
          <p:nvPr/>
        </p:nvSpPr>
        <p:spPr>
          <a:xfrm>
            <a:off x="874643" y="1219201"/>
            <a:ext cx="5449957" cy="923330"/>
          </a:xfrm>
          <a:prstGeom prst="rect">
            <a:avLst/>
          </a:prstGeom>
        </p:spPr>
        <p:txBody>
          <a:bodyPr wrap="square">
            <a:spAutoFit/>
          </a:bodyPr>
          <a:lstStyle/>
          <a:p>
            <a:r>
              <a:rPr lang="en-US" dirty="0">
                <a:solidFill>
                  <a:schemeClr val="bg1"/>
                </a:solidFill>
              </a:rPr>
              <a:t>Although Oliver Cowdery was eager to translate, he was not content merely to assist in the work of translating by serving as Joseph’s scribe. </a:t>
            </a:r>
          </a:p>
        </p:txBody>
      </p:sp>
      <p:sp>
        <p:nvSpPr>
          <p:cNvPr id="19" name="Rectangle 18"/>
          <p:cNvSpPr/>
          <p:nvPr/>
        </p:nvSpPr>
        <p:spPr>
          <a:xfrm>
            <a:off x="1981200" y="5486401"/>
            <a:ext cx="4572000" cy="646331"/>
          </a:xfrm>
          <a:prstGeom prst="rect">
            <a:avLst/>
          </a:prstGeom>
        </p:spPr>
        <p:txBody>
          <a:bodyPr>
            <a:spAutoFit/>
          </a:bodyPr>
          <a:lstStyle/>
          <a:p>
            <a:r>
              <a:rPr lang="en-US" dirty="0">
                <a:solidFill>
                  <a:schemeClr val="bg1"/>
                </a:solidFill>
              </a:rPr>
              <a:t>Oliver, however, became impatient and was given permission to translate on his own. </a:t>
            </a:r>
          </a:p>
        </p:txBody>
      </p:sp>
      <p:pic>
        <p:nvPicPr>
          <p:cNvPr id="3" name="Picture 2">
            <a:extLst>
              <a:ext uri="{FF2B5EF4-FFF2-40B4-BE49-F238E27FC236}">
                <a16:creationId xmlns:a16="http://schemas.microsoft.com/office/drawing/2014/main" id="{79941A12-06AD-4310-8C09-947AAF7BE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278" y="2211556"/>
            <a:ext cx="2660893" cy="3138309"/>
          </a:xfrm>
          <a:prstGeom prst="rect">
            <a:avLst/>
          </a:prstGeom>
        </p:spPr>
      </p:pic>
      <p:pic>
        <p:nvPicPr>
          <p:cNvPr id="8" name="Picture 7">
            <a:extLst>
              <a:ext uri="{FF2B5EF4-FFF2-40B4-BE49-F238E27FC236}">
                <a16:creationId xmlns:a16="http://schemas.microsoft.com/office/drawing/2014/main" id="{A6038F44-9FC9-4ACE-8C6C-1ADB79087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138" y="1026528"/>
            <a:ext cx="2438611" cy="2786113"/>
          </a:xfrm>
          <a:prstGeom prst="rect">
            <a:avLst/>
          </a:prstGeom>
        </p:spPr>
      </p:pic>
    </p:spTree>
    <p:extLst>
      <p:ext uri="{BB962C8B-B14F-4D97-AF65-F5344CB8AC3E}">
        <p14:creationId xmlns:p14="http://schemas.microsoft.com/office/powerpoint/2010/main" val="302275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CB48BB-F08F-44CD-97C4-384551014A1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0"/>
            <a:ext cx="8763000" cy="707886"/>
          </a:xfrm>
          <a:prstGeom prst="rect">
            <a:avLst/>
          </a:prstGeom>
          <a:noFill/>
        </p:spPr>
        <p:txBody>
          <a:bodyPr wrap="square" rtlCol="0">
            <a:spAutoFit/>
          </a:bodyPr>
          <a:lstStyle/>
          <a:p>
            <a:pPr algn="ctr"/>
            <a:r>
              <a:rPr lang="en-US" sz="4000" b="1" dirty="0">
                <a:solidFill>
                  <a:schemeClr val="bg1"/>
                </a:solidFill>
                <a:latin typeface="Simplified Arabic Fixed" pitchFamily="49" charset="-78"/>
                <a:cs typeface="Simplified Arabic Fixed" pitchFamily="49" charset="-78"/>
              </a:rPr>
              <a:t>His Own Way—Not the Lord’s</a:t>
            </a:r>
          </a:p>
        </p:txBody>
      </p:sp>
      <p:sp>
        <p:nvSpPr>
          <p:cNvPr id="15" name="Rectangle 14"/>
          <p:cNvSpPr/>
          <p:nvPr/>
        </p:nvSpPr>
        <p:spPr>
          <a:xfrm>
            <a:off x="1311966" y="1374625"/>
            <a:ext cx="5266038" cy="4524315"/>
          </a:xfrm>
          <a:prstGeom prst="rect">
            <a:avLst/>
          </a:prstGeom>
        </p:spPr>
        <p:txBody>
          <a:bodyPr wrap="square">
            <a:spAutoFit/>
          </a:bodyPr>
          <a:lstStyle/>
          <a:p>
            <a:r>
              <a:rPr lang="en-US" sz="2400" dirty="0">
                <a:solidFill>
                  <a:schemeClr val="bg1"/>
                </a:solidFill>
              </a:rPr>
              <a:t>The Lord assigned Oliver’s failure to translate to the fact that he did not translate according to that which he desired of the Lord. </a:t>
            </a:r>
          </a:p>
          <a:p>
            <a:endParaRPr lang="en-US" sz="2400" dirty="0">
              <a:solidFill>
                <a:schemeClr val="bg1"/>
              </a:solidFill>
            </a:endParaRPr>
          </a:p>
          <a:p>
            <a:r>
              <a:rPr lang="en-US" sz="2400" dirty="0">
                <a:solidFill>
                  <a:schemeClr val="bg1"/>
                </a:solidFill>
              </a:rPr>
              <a:t>Oliver had to learn that translating as Joseph Smith was doing was by the gift and power of God. Evidently, Oliver had received sufficient instruction, but instead went his own way, using his own wisdom. He was therefore stopped from translating.</a:t>
            </a:r>
          </a:p>
        </p:txBody>
      </p:sp>
      <p:sp>
        <p:nvSpPr>
          <p:cNvPr id="16" name="TextBox 15"/>
          <p:cNvSpPr txBox="1"/>
          <p:nvPr/>
        </p:nvSpPr>
        <p:spPr>
          <a:xfrm>
            <a:off x="92766" y="6365183"/>
            <a:ext cx="1219200" cy="369332"/>
          </a:xfrm>
          <a:prstGeom prst="rect">
            <a:avLst/>
          </a:prstGeom>
          <a:noFill/>
        </p:spPr>
        <p:txBody>
          <a:bodyPr wrap="square" rtlCol="0">
            <a:spAutoFit/>
          </a:bodyPr>
          <a:lstStyle/>
          <a:p>
            <a:r>
              <a:rPr lang="en-US" dirty="0">
                <a:solidFill>
                  <a:schemeClr val="bg1"/>
                </a:solidFill>
              </a:rPr>
              <a:t>D&amp;C 9:1</a:t>
            </a:r>
          </a:p>
        </p:txBody>
      </p:sp>
      <p:pic>
        <p:nvPicPr>
          <p:cNvPr id="3" name="Picture 2">
            <a:extLst>
              <a:ext uri="{FF2B5EF4-FFF2-40B4-BE49-F238E27FC236}">
                <a16:creationId xmlns:a16="http://schemas.microsoft.com/office/drawing/2014/main" id="{5CAB23D7-311A-4643-A74F-5C5A57232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20" y="1137964"/>
            <a:ext cx="3566160" cy="4760976"/>
          </a:xfrm>
          <a:prstGeom prst="rect">
            <a:avLst/>
          </a:prstGeom>
        </p:spPr>
      </p:pic>
    </p:spTree>
    <p:extLst>
      <p:ext uri="{BB962C8B-B14F-4D97-AF65-F5344CB8AC3E}">
        <p14:creationId xmlns:p14="http://schemas.microsoft.com/office/powerpoint/2010/main" val="150178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598A00-DA5D-47FA-86EE-AC6DDE0C829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0"/>
            <a:ext cx="8763000" cy="707886"/>
          </a:xfrm>
          <a:prstGeom prst="rect">
            <a:avLst/>
          </a:prstGeom>
          <a:noFill/>
        </p:spPr>
        <p:txBody>
          <a:bodyPr wrap="square" rtlCol="0">
            <a:spAutoFit/>
          </a:bodyPr>
          <a:lstStyle/>
          <a:p>
            <a:pPr algn="ctr"/>
            <a:r>
              <a:rPr lang="en-US" sz="4000" dirty="0">
                <a:solidFill>
                  <a:schemeClr val="bg1"/>
                </a:solidFill>
                <a:latin typeface="Simplified Arabic Fixed" pitchFamily="49" charset="-78"/>
                <a:cs typeface="Simplified Arabic Fixed" pitchFamily="49" charset="-78"/>
              </a:rPr>
              <a:t>Sealed Portion</a:t>
            </a:r>
          </a:p>
        </p:txBody>
      </p:sp>
      <p:sp>
        <p:nvSpPr>
          <p:cNvPr id="15" name="Rectangle 14"/>
          <p:cNvSpPr/>
          <p:nvPr/>
        </p:nvSpPr>
        <p:spPr>
          <a:xfrm>
            <a:off x="5867399" y="3505201"/>
            <a:ext cx="5834449" cy="2862322"/>
          </a:xfrm>
          <a:prstGeom prst="rect">
            <a:avLst/>
          </a:prstGeom>
        </p:spPr>
        <p:txBody>
          <a:bodyPr wrap="square">
            <a:spAutoFit/>
          </a:bodyPr>
          <a:lstStyle/>
          <a:p>
            <a:pPr fontAlgn="base"/>
            <a:r>
              <a:rPr lang="en-US" sz="2000" i="1" dirty="0">
                <a:solidFill>
                  <a:schemeClr val="bg1"/>
                </a:solidFill>
              </a:rPr>
              <a:t>“And behold the book shall be sealed; and in the book shall be a</a:t>
            </a:r>
            <a:r>
              <a:rPr lang="en-US" sz="2000" i="1" baseline="30000" dirty="0">
                <a:solidFill>
                  <a:schemeClr val="bg1"/>
                </a:solidFill>
              </a:rPr>
              <a:t> </a:t>
            </a:r>
            <a:r>
              <a:rPr lang="en-US" sz="2000" i="1" dirty="0">
                <a:solidFill>
                  <a:schemeClr val="bg1"/>
                </a:solidFill>
              </a:rPr>
              <a:t>revelation from God, from the beginning of the world to the</a:t>
            </a:r>
            <a:r>
              <a:rPr lang="en-US" sz="2000" i="1" baseline="30000" dirty="0">
                <a:solidFill>
                  <a:schemeClr val="bg1"/>
                </a:solidFill>
              </a:rPr>
              <a:t> </a:t>
            </a:r>
            <a:r>
              <a:rPr lang="en-US" sz="2000" i="1" dirty="0">
                <a:solidFill>
                  <a:schemeClr val="bg1"/>
                </a:solidFill>
              </a:rPr>
              <a:t>ending thereof.</a:t>
            </a:r>
          </a:p>
          <a:p>
            <a:pPr fontAlgn="base"/>
            <a:endParaRPr lang="en-US" sz="2000" i="1" dirty="0">
              <a:solidFill>
                <a:schemeClr val="bg1"/>
              </a:solidFill>
            </a:endParaRPr>
          </a:p>
          <a:p>
            <a:pPr fontAlgn="base"/>
            <a:r>
              <a:rPr lang="en-US" sz="2000" i="1" dirty="0">
                <a:solidFill>
                  <a:schemeClr val="bg1"/>
                </a:solidFill>
              </a:rPr>
              <a:t>Wherefore, because of the things which are sealed up, the things which are sealed shall not be delivered in the day of the wickedness and abominations of the people. Wherefore the book shall be kept from them.”</a:t>
            </a:r>
          </a:p>
          <a:p>
            <a:pPr fontAlgn="base"/>
            <a:r>
              <a:rPr lang="en-US" sz="2000" i="1" dirty="0">
                <a:solidFill>
                  <a:schemeClr val="bg1"/>
                </a:solidFill>
              </a:rPr>
              <a:t>2 Nephi 27:7-8</a:t>
            </a:r>
          </a:p>
        </p:txBody>
      </p:sp>
      <p:sp>
        <p:nvSpPr>
          <p:cNvPr id="16" name="TextBox 15"/>
          <p:cNvSpPr txBox="1"/>
          <p:nvPr/>
        </p:nvSpPr>
        <p:spPr>
          <a:xfrm>
            <a:off x="162339" y="6459856"/>
            <a:ext cx="1219200" cy="369332"/>
          </a:xfrm>
          <a:prstGeom prst="rect">
            <a:avLst/>
          </a:prstGeom>
          <a:noFill/>
        </p:spPr>
        <p:txBody>
          <a:bodyPr wrap="square" rtlCol="0">
            <a:spAutoFit/>
          </a:bodyPr>
          <a:lstStyle/>
          <a:p>
            <a:r>
              <a:rPr lang="en-US" dirty="0">
                <a:solidFill>
                  <a:schemeClr val="bg1"/>
                </a:solidFill>
              </a:rPr>
              <a:t>D&amp;C 9:2</a:t>
            </a:r>
          </a:p>
        </p:txBody>
      </p:sp>
      <p:sp>
        <p:nvSpPr>
          <p:cNvPr id="7" name="Rectangle 6"/>
          <p:cNvSpPr/>
          <p:nvPr/>
        </p:nvSpPr>
        <p:spPr>
          <a:xfrm>
            <a:off x="484594" y="825438"/>
            <a:ext cx="6071286" cy="2215991"/>
          </a:xfrm>
          <a:prstGeom prst="rect">
            <a:avLst/>
          </a:prstGeom>
        </p:spPr>
        <p:txBody>
          <a:bodyPr wrap="square">
            <a:spAutoFit/>
          </a:bodyPr>
          <a:lstStyle/>
          <a:p>
            <a:r>
              <a:rPr lang="en-US" dirty="0">
                <a:solidFill>
                  <a:schemeClr val="bg1"/>
                </a:solidFill>
              </a:rPr>
              <a:t>“Several years after this revelation was given, the records from which the book of Abraham was translated fell into Joseph Smith’s hands. Perhaps this was one of those other records which the Lord had in mind. It should also be remembered that a portion of the gold plates was sealed. These too shall come forth some time in the future and may have been among those referred to in this statement by the Lord.”</a:t>
            </a:r>
          </a:p>
          <a:p>
            <a:r>
              <a:rPr lang="en-US" sz="1200" dirty="0">
                <a:solidFill>
                  <a:schemeClr val="bg1"/>
                </a:solidFill>
              </a:rPr>
              <a:t>Manual</a:t>
            </a:r>
          </a:p>
        </p:txBody>
      </p:sp>
      <p:sp>
        <p:nvSpPr>
          <p:cNvPr id="8" name="Rectangle 7"/>
          <p:cNvSpPr/>
          <p:nvPr/>
        </p:nvSpPr>
        <p:spPr>
          <a:xfrm>
            <a:off x="7030278" y="1148604"/>
            <a:ext cx="4467018" cy="1569660"/>
          </a:xfrm>
          <a:prstGeom prst="rect">
            <a:avLst/>
          </a:prstGeom>
        </p:spPr>
        <p:txBody>
          <a:bodyPr wrap="square">
            <a:spAutoFit/>
          </a:bodyPr>
          <a:lstStyle/>
          <a:p>
            <a:r>
              <a:rPr lang="en-US" sz="2400" b="1" dirty="0">
                <a:solidFill>
                  <a:srgbClr val="FFFF00"/>
                </a:solidFill>
              </a:rPr>
              <a:t>This sealed portion contains the complete record of the vision of the brother of Jared (see Ether 4:4–5)</a:t>
            </a:r>
          </a:p>
        </p:txBody>
      </p:sp>
      <p:pic>
        <p:nvPicPr>
          <p:cNvPr id="11" name="Picture 10">
            <a:extLst>
              <a:ext uri="{FF2B5EF4-FFF2-40B4-BE49-F238E27FC236}">
                <a16:creationId xmlns:a16="http://schemas.microsoft.com/office/drawing/2014/main" id="{0864A534-7EB7-4D12-A91B-4D1BD8094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041429"/>
            <a:ext cx="3142735" cy="3226263"/>
          </a:xfrm>
          <a:prstGeom prst="rect">
            <a:avLst/>
          </a:prstGeom>
        </p:spPr>
      </p:pic>
    </p:spTree>
    <p:extLst>
      <p:ext uri="{BB962C8B-B14F-4D97-AF65-F5344CB8AC3E}">
        <p14:creationId xmlns:p14="http://schemas.microsoft.com/office/powerpoint/2010/main" val="31951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CD872D-7F44-42A5-9270-D2C6393DB49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0"/>
            <a:ext cx="8763000" cy="707886"/>
          </a:xfrm>
          <a:prstGeom prst="rect">
            <a:avLst/>
          </a:prstGeom>
          <a:noFill/>
        </p:spPr>
        <p:txBody>
          <a:bodyPr wrap="square" rtlCol="0">
            <a:spAutoFit/>
          </a:bodyPr>
          <a:lstStyle/>
          <a:p>
            <a:pPr algn="ctr"/>
            <a:r>
              <a:rPr lang="en-US" sz="4000" b="1" dirty="0">
                <a:solidFill>
                  <a:schemeClr val="bg1"/>
                </a:solidFill>
                <a:latin typeface="Simplified Arabic Fixed" pitchFamily="49" charset="-78"/>
                <a:cs typeface="Simplified Arabic Fixed" pitchFamily="49" charset="-78"/>
              </a:rPr>
              <a:t>Patience</a:t>
            </a:r>
          </a:p>
        </p:txBody>
      </p:sp>
      <p:sp>
        <p:nvSpPr>
          <p:cNvPr id="15" name="Rectangle 14"/>
          <p:cNvSpPr/>
          <p:nvPr/>
        </p:nvSpPr>
        <p:spPr>
          <a:xfrm>
            <a:off x="4343400" y="1447800"/>
            <a:ext cx="4572000" cy="923330"/>
          </a:xfrm>
          <a:prstGeom prst="rect">
            <a:avLst/>
          </a:prstGeom>
        </p:spPr>
        <p:txBody>
          <a:bodyPr>
            <a:spAutoFit/>
          </a:bodyPr>
          <a:lstStyle/>
          <a:p>
            <a:pPr fontAlgn="base"/>
            <a:r>
              <a:rPr lang="en-US" dirty="0">
                <a:solidFill>
                  <a:schemeClr val="bg1"/>
                </a:solidFill>
              </a:rPr>
              <a:t>“He speaks for the Father, and represents the Father, and is, therefore, in that sense both the Father and the Son.”</a:t>
            </a:r>
            <a:endParaRPr lang="en-US" sz="1200" dirty="0">
              <a:solidFill>
                <a:schemeClr val="bg1"/>
              </a:solidFill>
            </a:endParaRPr>
          </a:p>
        </p:txBody>
      </p:sp>
      <p:sp>
        <p:nvSpPr>
          <p:cNvPr id="16" name="TextBox 15"/>
          <p:cNvSpPr txBox="1"/>
          <p:nvPr/>
        </p:nvSpPr>
        <p:spPr>
          <a:xfrm>
            <a:off x="119302" y="6373196"/>
            <a:ext cx="1219200" cy="369332"/>
          </a:xfrm>
          <a:prstGeom prst="rect">
            <a:avLst/>
          </a:prstGeom>
          <a:noFill/>
        </p:spPr>
        <p:txBody>
          <a:bodyPr wrap="square" rtlCol="0">
            <a:spAutoFit/>
          </a:bodyPr>
          <a:lstStyle/>
          <a:p>
            <a:r>
              <a:rPr lang="en-US" dirty="0">
                <a:solidFill>
                  <a:schemeClr val="bg1"/>
                </a:solidFill>
              </a:rPr>
              <a:t>D&amp;C 9:3</a:t>
            </a:r>
          </a:p>
        </p:txBody>
      </p:sp>
      <p:sp>
        <p:nvSpPr>
          <p:cNvPr id="7" name="Rectangle 6"/>
          <p:cNvSpPr/>
          <p:nvPr/>
        </p:nvSpPr>
        <p:spPr>
          <a:xfrm>
            <a:off x="1752600" y="685800"/>
            <a:ext cx="4800600" cy="923330"/>
          </a:xfrm>
          <a:prstGeom prst="rect">
            <a:avLst/>
          </a:prstGeom>
        </p:spPr>
        <p:txBody>
          <a:bodyPr wrap="square">
            <a:spAutoFit/>
          </a:bodyPr>
          <a:lstStyle/>
          <a:p>
            <a:r>
              <a:rPr lang="en-US" dirty="0">
                <a:solidFill>
                  <a:schemeClr val="bg1"/>
                </a:solidFill>
              </a:rPr>
              <a:t>The Lord is asking Oliver to be patient</a:t>
            </a:r>
          </a:p>
          <a:p>
            <a:endParaRPr lang="en-US" dirty="0">
              <a:solidFill>
                <a:schemeClr val="bg1"/>
              </a:solidFill>
            </a:endParaRPr>
          </a:p>
          <a:p>
            <a:r>
              <a:rPr lang="en-US" dirty="0">
                <a:solidFill>
                  <a:schemeClr val="bg1"/>
                </a:solidFill>
              </a:rPr>
              <a:t>He calls him “my son”</a:t>
            </a:r>
          </a:p>
        </p:txBody>
      </p:sp>
      <p:sp>
        <p:nvSpPr>
          <p:cNvPr id="9" name="Rectangle 8"/>
          <p:cNvSpPr/>
          <p:nvPr/>
        </p:nvSpPr>
        <p:spPr>
          <a:xfrm>
            <a:off x="5943600" y="2590800"/>
            <a:ext cx="4572000" cy="1477328"/>
          </a:xfrm>
          <a:prstGeom prst="rect">
            <a:avLst/>
          </a:prstGeom>
        </p:spPr>
        <p:txBody>
          <a:bodyPr>
            <a:spAutoFit/>
          </a:bodyPr>
          <a:lstStyle/>
          <a:p>
            <a:r>
              <a:rPr lang="en-US" i="1" dirty="0">
                <a:solidFill>
                  <a:srgbClr val="FFFF00"/>
                </a:solidFill>
              </a:rPr>
              <a:t>“And because he </a:t>
            </a:r>
            <a:r>
              <a:rPr lang="en-US" i="1" dirty="0" err="1">
                <a:solidFill>
                  <a:srgbClr val="FFFF00"/>
                </a:solidFill>
              </a:rPr>
              <a:t>dwelleth</a:t>
            </a:r>
            <a:r>
              <a:rPr lang="en-US" i="1" dirty="0">
                <a:solidFill>
                  <a:srgbClr val="FFFF00"/>
                </a:solidFill>
              </a:rPr>
              <a:t> in flesh he shall be called the Son of God, and having subjected the flesh to the will of the Father, being the Father and the Son—”</a:t>
            </a:r>
          </a:p>
          <a:p>
            <a:r>
              <a:rPr lang="en-US" i="1" dirty="0">
                <a:solidFill>
                  <a:srgbClr val="FFFF00"/>
                </a:solidFill>
              </a:rPr>
              <a:t>Mosiah 15:2</a:t>
            </a:r>
          </a:p>
        </p:txBody>
      </p:sp>
      <p:pic>
        <p:nvPicPr>
          <p:cNvPr id="3" name="Picture 2">
            <a:extLst>
              <a:ext uri="{FF2B5EF4-FFF2-40B4-BE49-F238E27FC236}">
                <a16:creationId xmlns:a16="http://schemas.microsoft.com/office/drawing/2014/main" id="{0DA33695-2648-420D-94CB-F34D9263C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607" y="2401044"/>
            <a:ext cx="3184027" cy="3972152"/>
          </a:xfrm>
          <a:prstGeom prst="rect">
            <a:avLst/>
          </a:prstGeom>
        </p:spPr>
      </p:pic>
      <p:pic>
        <p:nvPicPr>
          <p:cNvPr id="8" name="Picture 7">
            <a:extLst>
              <a:ext uri="{FF2B5EF4-FFF2-40B4-BE49-F238E27FC236}">
                <a16:creationId xmlns:a16="http://schemas.microsoft.com/office/drawing/2014/main" id="{B85167F2-B0B6-40F5-B254-716E24313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2730" y="3738268"/>
            <a:ext cx="1828800" cy="2438400"/>
          </a:xfrm>
          <a:prstGeom prst="rect">
            <a:avLst/>
          </a:prstGeom>
        </p:spPr>
      </p:pic>
    </p:spTree>
    <p:extLst>
      <p:ext uri="{BB962C8B-B14F-4D97-AF65-F5344CB8AC3E}">
        <p14:creationId xmlns:p14="http://schemas.microsoft.com/office/powerpoint/2010/main" val="23429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74E038-AAA0-4E20-B0EC-D6360612DFD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0"/>
            <a:ext cx="8763000" cy="707886"/>
          </a:xfrm>
          <a:prstGeom prst="rect">
            <a:avLst/>
          </a:prstGeom>
          <a:noFill/>
        </p:spPr>
        <p:txBody>
          <a:bodyPr wrap="square" rtlCol="0">
            <a:spAutoFit/>
          </a:bodyPr>
          <a:lstStyle/>
          <a:p>
            <a:pPr algn="ctr"/>
            <a:r>
              <a:rPr lang="en-US" sz="4000" b="1" dirty="0">
                <a:solidFill>
                  <a:schemeClr val="bg1"/>
                </a:solidFill>
                <a:latin typeface="Simplified Arabic Fixed" pitchFamily="49" charset="-78"/>
                <a:cs typeface="Simplified Arabic Fixed" pitchFamily="49" charset="-78"/>
              </a:rPr>
              <a:t>Privilege Taken Away</a:t>
            </a:r>
          </a:p>
        </p:txBody>
      </p:sp>
      <p:sp>
        <p:nvSpPr>
          <p:cNvPr id="16" name="TextBox 15"/>
          <p:cNvSpPr txBox="1"/>
          <p:nvPr/>
        </p:nvSpPr>
        <p:spPr>
          <a:xfrm>
            <a:off x="0" y="6484453"/>
            <a:ext cx="1219200" cy="369332"/>
          </a:xfrm>
          <a:prstGeom prst="rect">
            <a:avLst/>
          </a:prstGeom>
          <a:noFill/>
        </p:spPr>
        <p:txBody>
          <a:bodyPr wrap="square" rtlCol="0">
            <a:spAutoFit/>
          </a:bodyPr>
          <a:lstStyle/>
          <a:p>
            <a:r>
              <a:rPr lang="en-US" dirty="0">
                <a:solidFill>
                  <a:schemeClr val="bg1"/>
                </a:solidFill>
              </a:rPr>
              <a:t>D&amp;C 9:5-6</a:t>
            </a:r>
          </a:p>
        </p:txBody>
      </p:sp>
      <p:sp>
        <p:nvSpPr>
          <p:cNvPr id="7" name="Rectangle 6"/>
          <p:cNvSpPr/>
          <p:nvPr/>
        </p:nvSpPr>
        <p:spPr>
          <a:xfrm>
            <a:off x="1752600" y="762001"/>
            <a:ext cx="4800600" cy="1200329"/>
          </a:xfrm>
          <a:prstGeom prst="rect">
            <a:avLst/>
          </a:prstGeom>
        </p:spPr>
        <p:txBody>
          <a:bodyPr wrap="square">
            <a:spAutoFit/>
          </a:bodyPr>
          <a:lstStyle/>
          <a:p>
            <a:r>
              <a:rPr lang="en-US" dirty="0">
                <a:solidFill>
                  <a:schemeClr val="bg1"/>
                </a:solidFill>
              </a:rPr>
              <a:t>The privilege of writing for Joseph had been taken away from Oliver because he failed to “commence” in what he had been requested to do in D&amp;C 6:25</a:t>
            </a:r>
          </a:p>
        </p:txBody>
      </p:sp>
      <p:sp>
        <p:nvSpPr>
          <p:cNvPr id="8" name="Rectangle 7"/>
          <p:cNvSpPr/>
          <p:nvPr/>
        </p:nvSpPr>
        <p:spPr>
          <a:xfrm>
            <a:off x="6553200" y="1143001"/>
            <a:ext cx="3429000" cy="1661993"/>
          </a:xfrm>
          <a:prstGeom prst="rect">
            <a:avLst/>
          </a:prstGeom>
        </p:spPr>
        <p:txBody>
          <a:bodyPr wrap="square">
            <a:spAutoFit/>
          </a:bodyPr>
          <a:lstStyle/>
          <a:p>
            <a:r>
              <a:rPr lang="en-US" dirty="0">
                <a:solidFill>
                  <a:schemeClr val="bg1"/>
                </a:solidFill>
              </a:rPr>
              <a:t>“Oliver’s failure came because he did not continue as he commenced, and the task being a difficult one, his faith deserted him.” </a:t>
            </a:r>
          </a:p>
          <a:p>
            <a:r>
              <a:rPr lang="en-US" sz="1200" dirty="0">
                <a:solidFill>
                  <a:schemeClr val="bg1"/>
                </a:solidFill>
              </a:rPr>
              <a:t>Joseph Fielding Smith</a:t>
            </a:r>
          </a:p>
        </p:txBody>
      </p:sp>
      <p:sp>
        <p:nvSpPr>
          <p:cNvPr id="10" name="Rectangle 9"/>
          <p:cNvSpPr/>
          <p:nvPr/>
        </p:nvSpPr>
        <p:spPr>
          <a:xfrm>
            <a:off x="914400" y="2362201"/>
            <a:ext cx="3124200" cy="1015663"/>
          </a:xfrm>
          <a:prstGeom prst="rect">
            <a:avLst/>
          </a:prstGeom>
        </p:spPr>
        <p:txBody>
          <a:bodyPr wrap="square">
            <a:spAutoFit/>
          </a:bodyPr>
          <a:lstStyle/>
          <a:p>
            <a:r>
              <a:rPr lang="en-US" sz="2000" i="1" dirty="0">
                <a:solidFill>
                  <a:srgbClr val="FFFF00"/>
                </a:solidFill>
              </a:rPr>
              <a:t>“It is wisdom in me that I have dealt with you after this manner.”</a:t>
            </a:r>
          </a:p>
        </p:txBody>
      </p:sp>
      <p:sp>
        <p:nvSpPr>
          <p:cNvPr id="11" name="Rectangle 10"/>
          <p:cNvSpPr/>
          <p:nvPr/>
        </p:nvSpPr>
        <p:spPr>
          <a:xfrm>
            <a:off x="4191000" y="3429001"/>
            <a:ext cx="6248400" cy="3139321"/>
          </a:xfrm>
          <a:prstGeom prst="rect">
            <a:avLst/>
          </a:prstGeom>
        </p:spPr>
        <p:txBody>
          <a:bodyPr wrap="square">
            <a:spAutoFit/>
          </a:bodyPr>
          <a:lstStyle/>
          <a:p>
            <a:r>
              <a:rPr lang="en-US" dirty="0">
                <a:solidFill>
                  <a:schemeClr val="bg1"/>
                </a:solidFill>
              </a:rPr>
              <a:t>The Lord, however, does not punish a person for sins he has not yet committed, even though He knows that he will commit them sometime in the future. </a:t>
            </a:r>
          </a:p>
          <a:p>
            <a:endParaRPr lang="en-US" dirty="0">
              <a:solidFill>
                <a:schemeClr val="bg1"/>
              </a:solidFill>
            </a:endParaRPr>
          </a:p>
          <a:p>
            <a:r>
              <a:rPr lang="en-US" dirty="0">
                <a:solidFill>
                  <a:schemeClr val="bg1"/>
                </a:solidFill>
              </a:rPr>
              <a:t>Oliver had demonstrated by his present insufficient faith that it was better for him to wait for a season before he translated. </a:t>
            </a:r>
          </a:p>
          <a:p>
            <a:endParaRPr lang="en-US" dirty="0">
              <a:solidFill>
                <a:schemeClr val="bg1"/>
              </a:solidFill>
            </a:endParaRPr>
          </a:p>
          <a:p>
            <a:r>
              <a:rPr lang="en-US" dirty="0">
                <a:solidFill>
                  <a:schemeClr val="bg1"/>
                </a:solidFill>
              </a:rPr>
              <a:t>Also, Joseph needed a scribe, and Oliver’s impatience at being only a scribe had been satisfied since he had learned that translation was not nearly as simple a task as it first appeared. It was therefore wisdom in God to have Oliver wait.--</a:t>
            </a:r>
            <a:r>
              <a:rPr lang="en-US" sz="1200" dirty="0">
                <a:solidFill>
                  <a:schemeClr val="bg1"/>
                </a:solidFill>
              </a:rPr>
              <a:t>Manual</a:t>
            </a:r>
          </a:p>
        </p:txBody>
      </p:sp>
      <p:pic>
        <p:nvPicPr>
          <p:cNvPr id="12" name="Picture 11" descr="Joseph Fielding Smith.jpg"/>
          <p:cNvPicPr>
            <a:picLocks noChangeAspect="1"/>
          </p:cNvPicPr>
          <p:nvPr/>
        </p:nvPicPr>
        <p:blipFill>
          <a:blip r:embed="rId4" cstate="print"/>
          <a:stretch>
            <a:fillRect/>
          </a:stretch>
        </p:blipFill>
        <p:spPr>
          <a:xfrm>
            <a:off x="8229600" y="2286001"/>
            <a:ext cx="884712" cy="1116281"/>
          </a:xfrm>
          <a:prstGeom prst="rect">
            <a:avLst/>
          </a:prstGeom>
        </p:spPr>
      </p:pic>
      <p:pic>
        <p:nvPicPr>
          <p:cNvPr id="3" name="Picture 2">
            <a:extLst>
              <a:ext uri="{FF2B5EF4-FFF2-40B4-BE49-F238E27FC236}">
                <a16:creationId xmlns:a16="http://schemas.microsoft.com/office/drawing/2014/main" id="{89AE0BF5-4F4B-458F-A600-50115CB6D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7394" y="3527398"/>
            <a:ext cx="2218212" cy="2942526"/>
          </a:xfrm>
          <a:prstGeom prst="rect">
            <a:avLst/>
          </a:prstGeom>
        </p:spPr>
      </p:pic>
    </p:spTree>
    <p:extLst>
      <p:ext uri="{BB962C8B-B14F-4D97-AF65-F5344CB8AC3E}">
        <p14:creationId xmlns:p14="http://schemas.microsoft.com/office/powerpoint/2010/main" val="17117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05D658-F370-462D-9D37-05B2C6679A4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0"/>
            <a:ext cx="8763000" cy="707886"/>
          </a:xfrm>
          <a:prstGeom prst="rect">
            <a:avLst/>
          </a:prstGeom>
          <a:noFill/>
        </p:spPr>
        <p:txBody>
          <a:bodyPr wrap="square" rtlCol="0">
            <a:spAutoFit/>
          </a:bodyPr>
          <a:lstStyle/>
          <a:p>
            <a:pPr algn="ctr"/>
            <a:r>
              <a:rPr lang="en-US" sz="4000" b="1" dirty="0">
                <a:solidFill>
                  <a:schemeClr val="bg1"/>
                </a:solidFill>
                <a:latin typeface="Simplified Arabic Fixed" pitchFamily="49" charset="-78"/>
                <a:cs typeface="Simplified Arabic Fixed" pitchFamily="49" charset="-78"/>
              </a:rPr>
              <a:t>Decisions</a:t>
            </a:r>
          </a:p>
        </p:txBody>
      </p:sp>
      <p:sp>
        <p:nvSpPr>
          <p:cNvPr id="11" name="Rectangle 10"/>
          <p:cNvSpPr/>
          <p:nvPr/>
        </p:nvSpPr>
        <p:spPr>
          <a:xfrm>
            <a:off x="1676400" y="914401"/>
            <a:ext cx="5261113" cy="5262979"/>
          </a:xfrm>
          <a:prstGeom prst="rect">
            <a:avLst/>
          </a:prstGeom>
        </p:spPr>
        <p:txBody>
          <a:bodyPr wrap="square">
            <a:spAutoFit/>
          </a:bodyPr>
          <a:lstStyle/>
          <a:p>
            <a:pPr fontAlgn="base"/>
            <a:r>
              <a:rPr lang="en-US" dirty="0">
                <a:solidFill>
                  <a:schemeClr val="bg1"/>
                </a:solidFill>
              </a:rPr>
              <a:t>“In the process of revelation and making important decisions, fear plays a destructive, sometimes paralyzing role. </a:t>
            </a:r>
          </a:p>
          <a:p>
            <a:pPr fontAlgn="base"/>
            <a:endParaRPr lang="en-US" dirty="0">
              <a:solidFill>
                <a:schemeClr val="bg1"/>
              </a:solidFill>
            </a:endParaRPr>
          </a:p>
          <a:p>
            <a:pPr fontAlgn="base"/>
            <a:r>
              <a:rPr lang="en-US" dirty="0">
                <a:solidFill>
                  <a:schemeClr val="bg1"/>
                </a:solidFill>
              </a:rPr>
              <a:t>To Oliver Cowdery, who missed the opportunity of a lifetime because he didn’t seize it in the lifetime of the opportunity, the Lord said, ‘You did not continue as you commenced.’ </a:t>
            </a:r>
          </a:p>
          <a:p>
            <a:pPr fontAlgn="base"/>
            <a:endParaRPr lang="en-US" dirty="0">
              <a:solidFill>
                <a:schemeClr val="bg1"/>
              </a:solidFill>
            </a:endParaRPr>
          </a:p>
          <a:p>
            <a:pPr fontAlgn="base"/>
            <a:r>
              <a:rPr lang="en-US" dirty="0">
                <a:solidFill>
                  <a:schemeClr val="bg1"/>
                </a:solidFill>
              </a:rPr>
              <a:t>Does that sound familiar to those who have been illuminated and then knuckled under to second thoughts and returning doubts? …</a:t>
            </a:r>
          </a:p>
          <a:p>
            <a:pPr fontAlgn="base"/>
            <a:endParaRPr lang="en-US" dirty="0">
              <a:solidFill>
                <a:schemeClr val="bg1"/>
              </a:solidFill>
            </a:endParaRPr>
          </a:p>
          <a:p>
            <a:pPr fontAlgn="base"/>
            <a:r>
              <a:rPr lang="en-US" dirty="0">
                <a:solidFill>
                  <a:schemeClr val="bg1"/>
                </a:solidFill>
              </a:rPr>
              <a:t>“… After you have gotten the message, after you have paid the price to feel His love and hear the word of the Lord, go forward. Don’t fear, don’t vacillate, don’t quibble, don’t whine. … Dismiss your fears and wade in with both feet” </a:t>
            </a:r>
          </a:p>
          <a:p>
            <a:pPr fontAlgn="base"/>
            <a:r>
              <a:rPr lang="en-US" sz="1200" dirty="0">
                <a:solidFill>
                  <a:schemeClr val="bg1"/>
                </a:solidFill>
              </a:rPr>
              <a:t>Elder Jeffrey R. Holland</a:t>
            </a:r>
          </a:p>
        </p:txBody>
      </p:sp>
      <p:pic>
        <p:nvPicPr>
          <p:cNvPr id="9" name="Picture 8" descr="Jeffrey R. Holland.jpg"/>
          <p:cNvPicPr>
            <a:picLocks noChangeAspect="1"/>
          </p:cNvPicPr>
          <p:nvPr/>
        </p:nvPicPr>
        <p:blipFill>
          <a:blip r:embed="rId4" cstate="print"/>
          <a:stretch>
            <a:fillRect/>
          </a:stretch>
        </p:blipFill>
        <p:spPr>
          <a:xfrm>
            <a:off x="344405" y="353943"/>
            <a:ext cx="1236745" cy="1544782"/>
          </a:xfrm>
          <a:prstGeom prst="rect">
            <a:avLst/>
          </a:prstGeom>
        </p:spPr>
      </p:pic>
      <p:pic>
        <p:nvPicPr>
          <p:cNvPr id="3" name="Picture 2">
            <a:extLst>
              <a:ext uri="{FF2B5EF4-FFF2-40B4-BE49-F238E27FC236}">
                <a16:creationId xmlns:a16="http://schemas.microsoft.com/office/drawing/2014/main" id="{295E5EB7-A8D4-418A-BBA1-F7F37693F4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717" y="506804"/>
            <a:ext cx="2540000" cy="1689100"/>
          </a:xfrm>
          <a:prstGeom prst="rect">
            <a:avLst/>
          </a:prstGeom>
        </p:spPr>
      </p:pic>
      <p:pic>
        <p:nvPicPr>
          <p:cNvPr id="7" name="Picture 6">
            <a:extLst>
              <a:ext uri="{FF2B5EF4-FFF2-40B4-BE49-F238E27FC236}">
                <a16:creationId xmlns:a16="http://schemas.microsoft.com/office/drawing/2014/main" id="{284DDDBC-155E-40D4-A233-1AEF37564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5980" y="2584450"/>
            <a:ext cx="2324100" cy="1676400"/>
          </a:xfrm>
          <a:prstGeom prst="rect">
            <a:avLst/>
          </a:prstGeom>
        </p:spPr>
      </p:pic>
      <p:pic>
        <p:nvPicPr>
          <p:cNvPr id="12" name="Picture 11">
            <a:extLst>
              <a:ext uri="{FF2B5EF4-FFF2-40B4-BE49-F238E27FC236}">
                <a16:creationId xmlns:a16="http://schemas.microsoft.com/office/drawing/2014/main" id="{3D12203A-E737-49D7-A73C-8CC810891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8030" y="4387593"/>
            <a:ext cx="2401824" cy="2133600"/>
          </a:xfrm>
          <a:prstGeom prst="rect">
            <a:avLst/>
          </a:prstGeom>
        </p:spPr>
      </p:pic>
    </p:spTree>
    <p:extLst>
      <p:ext uri="{BB962C8B-B14F-4D97-AF65-F5344CB8AC3E}">
        <p14:creationId xmlns:p14="http://schemas.microsoft.com/office/powerpoint/2010/main" val="11933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7" end="7"/>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BE0B38-F1A6-4A4E-85DF-D4AEEB150C9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96" y="4215"/>
            <a:ext cx="12181804" cy="68516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676400" y="1"/>
            <a:ext cx="8763000" cy="584775"/>
          </a:xfrm>
          <a:prstGeom prst="rect">
            <a:avLst/>
          </a:prstGeom>
          <a:noFill/>
        </p:spPr>
        <p:txBody>
          <a:bodyPr wrap="square" rtlCol="0">
            <a:spAutoFit/>
          </a:bodyPr>
          <a:lstStyle/>
          <a:p>
            <a:pPr algn="ctr"/>
            <a:r>
              <a:rPr lang="en-US" sz="3200" dirty="0">
                <a:solidFill>
                  <a:schemeClr val="bg1"/>
                </a:solidFill>
                <a:latin typeface="Simplified Arabic Fixed" pitchFamily="49" charset="-78"/>
                <a:cs typeface="Simplified Arabic Fixed" pitchFamily="49" charset="-78"/>
              </a:rPr>
              <a:t>Principles For Receiving Revelation</a:t>
            </a:r>
          </a:p>
        </p:txBody>
      </p:sp>
      <p:sp>
        <p:nvSpPr>
          <p:cNvPr id="11" name="Rectangle 10"/>
          <p:cNvSpPr/>
          <p:nvPr/>
        </p:nvSpPr>
        <p:spPr>
          <a:xfrm>
            <a:off x="73145" y="6484453"/>
            <a:ext cx="6248400" cy="369332"/>
          </a:xfrm>
          <a:prstGeom prst="rect">
            <a:avLst/>
          </a:prstGeom>
        </p:spPr>
        <p:txBody>
          <a:bodyPr wrap="square">
            <a:spAutoFit/>
          </a:bodyPr>
          <a:lstStyle/>
          <a:p>
            <a:pPr fontAlgn="base"/>
            <a:r>
              <a:rPr lang="en-US" dirty="0">
                <a:solidFill>
                  <a:schemeClr val="bg1"/>
                </a:solidFill>
              </a:rPr>
              <a:t>D&amp;C 9:7-9</a:t>
            </a:r>
          </a:p>
        </p:txBody>
      </p:sp>
      <p:sp>
        <p:nvSpPr>
          <p:cNvPr id="5" name="Rectangle 4"/>
          <p:cNvSpPr/>
          <p:nvPr/>
        </p:nvSpPr>
        <p:spPr>
          <a:xfrm>
            <a:off x="1676399" y="745811"/>
            <a:ext cx="6248399" cy="1323439"/>
          </a:xfrm>
          <a:prstGeom prst="rect">
            <a:avLst/>
          </a:prstGeom>
        </p:spPr>
        <p:txBody>
          <a:bodyPr wrap="square">
            <a:spAutoFit/>
          </a:bodyPr>
          <a:lstStyle/>
          <a:p>
            <a:pPr fontAlgn="base"/>
            <a:r>
              <a:rPr lang="en-US" sz="2000" i="1" dirty="0">
                <a:solidFill>
                  <a:srgbClr val="FFFF00"/>
                </a:solidFill>
              </a:rPr>
              <a:t>“But, behold, I say unto you, that you must study it out in your</a:t>
            </a:r>
            <a:r>
              <a:rPr lang="en-US" sz="2000" i="1" baseline="30000" dirty="0">
                <a:solidFill>
                  <a:srgbClr val="FFFF00"/>
                </a:solidFill>
              </a:rPr>
              <a:t> </a:t>
            </a:r>
            <a:r>
              <a:rPr lang="en-US" sz="2000" i="1" dirty="0">
                <a:solidFill>
                  <a:srgbClr val="FFFF00"/>
                </a:solidFill>
              </a:rPr>
              <a:t>mind; then you must ask me if it be right, and if it is right I will cause that your bosom shall burn within you; therefore, you shall</a:t>
            </a:r>
            <a:r>
              <a:rPr lang="en-US" sz="2000" i="1" baseline="30000" dirty="0">
                <a:solidFill>
                  <a:srgbClr val="FFFF00"/>
                </a:solidFill>
              </a:rPr>
              <a:t> </a:t>
            </a:r>
            <a:r>
              <a:rPr lang="en-US" sz="2000" i="1" dirty="0">
                <a:solidFill>
                  <a:srgbClr val="FFFF00"/>
                </a:solidFill>
              </a:rPr>
              <a:t>feel that it is right.”</a:t>
            </a:r>
          </a:p>
        </p:txBody>
      </p:sp>
      <p:sp>
        <p:nvSpPr>
          <p:cNvPr id="7" name="Rectangle 6"/>
          <p:cNvSpPr/>
          <p:nvPr/>
        </p:nvSpPr>
        <p:spPr>
          <a:xfrm>
            <a:off x="5638800" y="2362201"/>
            <a:ext cx="4572000" cy="3877985"/>
          </a:xfrm>
          <a:prstGeom prst="rect">
            <a:avLst/>
          </a:prstGeom>
        </p:spPr>
        <p:txBody>
          <a:bodyPr>
            <a:spAutoFit/>
          </a:bodyPr>
          <a:lstStyle/>
          <a:p>
            <a:r>
              <a:rPr lang="en-US" dirty="0">
                <a:solidFill>
                  <a:schemeClr val="bg1"/>
                </a:solidFill>
              </a:rPr>
              <a:t>“Spiritual effort, as well as mental and physical effort, was required in order to translate the sacred records of the Book of Mormon. </a:t>
            </a:r>
          </a:p>
          <a:p>
            <a:endParaRPr lang="en-US" dirty="0">
              <a:solidFill>
                <a:schemeClr val="bg1"/>
              </a:solidFill>
            </a:endParaRPr>
          </a:p>
          <a:p>
            <a:r>
              <a:rPr lang="en-US" dirty="0">
                <a:solidFill>
                  <a:schemeClr val="bg1"/>
                </a:solidFill>
              </a:rPr>
              <a:t>Oliver Cowdery thought that all he needed to do in order to translate was to ask the Lord, but here he is told that he must also ‘study it out’ in his mind as well as to ask the Lord whether or not it is right. </a:t>
            </a:r>
          </a:p>
          <a:p>
            <a:endParaRPr lang="en-US" dirty="0">
              <a:solidFill>
                <a:schemeClr val="bg1"/>
              </a:solidFill>
            </a:endParaRPr>
          </a:p>
          <a:p>
            <a:r>
              <a:rPr lang="en-US" dirty="0">
                <a:solidFill>
                  <a:schemeClr val="bg1"/>
                </a:solidFill>
              </a:rPr>
              <a:t>The Lord also gives Oliver a key so that he will know when the translation is right: his bosom shall burn within him.” </a:t>
            </a:r>
          </a:p>
          <a:p>
            <a:r>
              <a:rPr lang="en-US" sz="1200" dirty="0">
                <a:solidFill>
                  <a:schemeClr val="bg1"/>
                </a:solidFill>
              </a:rPr>
              <a:t>Ludlow--Manual</a:t>
            </a:r>
          </a:p>
        </p:txBody>
      </p:sp>
      <p:pic>
        <p:nvPicPr>
          <p:cNvPr id="3" name="Picture 2">
            <a:extLst>
              <a:ext uri="{FF2B5EF4-FFF2-40B4-BE49-F238E27FC236}">
                <a16:creationId xmlns:a16="http://schemas.microsoft.com/office/drawing/2014/main" id="{3C04EFE8-9EA4-4A5B-97D2-B57BE8ACD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923" y="2230285"/>
            <a:ext cx="3949915" cy="3949915"/>
          </a:xfrm>
          <a:prstGeom prst="rect">
            <a:avLst/>
          </a:prstGeom>
        </p:spPr>
      </p:pic>
      <p:pic>
        <p:nvPicPr>
          <p:cNvPr id="10" name="Picture 9">
            <a:extLst>
              <a:ext uri="{FF2B5EF4-FFF2-40B4-BE49-F238E27FC236}">
                <a16:creationId xmlns:a16="http://schemas.microsoft.com/office/drawing/2014/main" id="{D6D835A1-E4F9-40B6-8175-A32091E5B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9399" y="2430946"/>
            <a:ext cx="1223567" cy="1345924"/>
          </a:xfrm>
          <a:prstGeom prst="rect">
            <a:avLst/>
          </a:prstGeom>
        </p:spPr>
      </p:pic>
    </p:spTree>
    <p:extLst>
      <p:ext uri="{BB962C8B-B14F-4D97-AF65-F5344CB8AC3E}">
        <p14:creationId xmlns:p14="http://schemas.microsoft.com/office/powerpoint/2010/main" val="41297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2697</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 Display</vt:lpstr>
      <vt:lpstr>Abadi</vt:lpstr>
      <vt:lpstr>Arial</vt:lpstr>
      <vt:lpstr>Calibri</vt:lpstr>
      <vt:lpstr>Aptos</vt:lpstr>
      <vt:lpstr>Simplified Arabic Fixed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2024-09-19T23:11:10Z</dcterms:created>
  <dcterms:modified xsi:type="dcterms:W3CDTF">2024-12-27T16:03:56Z</dcterms:modified>
</cp:coreProperties>
</file>