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69" r:id="rId2"/>
    <p:sldId id="270" r:id="rId3"/>
    <p:sldId id="271" r:id="rId4"/>
    <p:sldId id="258" r:id="rId5"/>
    <p:sldId id="259" r:id="rId6"/>
    <p:sldId id="260" r:id="rId7"/>
    <p:sldId id="272" r:id="rId8"/>
    <p:sldId id="274" r:id="rId9"/>
    <p:sldId id="261" r:id="rId10"/>
    <p:sldId id="262" r:id="rId11"/>
    <p:sldId id="263" r:id="rId12"/>
    <p:sldId id="264" r:id="rId13"/>
    <p:sldId id="265" r:id="rId14"/>
    <p:sldId id="266" r:id="rId15"/>
    <p:sldId id="267" r:id="rId16"/>
    <p:sldId id="268" r:id="rId17"/>
    <p:sldId id="275" r:id="rId18"/>
    <p:sldId id="273" r:id="rId19"/>
  </p:sldIdLst>
  <p:sldSz cx="12192000" cy="6858000"/>
  <p:notesSz cx="6858000" cy="9144000"/>
  <p:embeddedFontLst>
    <p:embeddedFont>
      <p:font typeface="Abadi" panose="020B0604020104020204" pitchFamily="34" charset="0"/>
      <p:regular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5" d="100"/>
          <a:sy n="105" d="100"/>
        </p:scale>
        <p:origin x="828"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CDF14-4282-FA08-5755-506B18FDBF6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38F5B4C-EDBA-E286-86B1-73CC16780F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7C8AC19-87AA-773E-9EB4-281DEEEED1B5}"/>
              </a:ext>
            </a:extLst>
          </p:cNvPr>
          <p:cNvSpPr>
            <a:spLocks noGrp="1"/>
          </p:cNvSpPr>
          <p:nvPr>
            <p:ph type="dt" sz="half" idx="10"/>
          </p:nvPr>
        </p:nvSpPr>
        <p:spPr/>
        <p:txBody>
          <a:bodyPr/>
          <a:lstStyle/>
          <a:p>
            <a:fld id="{0363AD1E-D5E9-4579-BFC3-716802BF6E94}" type="datetimeFigureOut">
              <a:rPr lang="en-US" smtClean="0"/>
              <a:t>12/27/2024</a:t>
            </a:fld>
            <a:endParaRPr lang="en-US"/>
          </a:p>
        </p:txBody>
      </p:sp>
      <p:sp>
        <p:nvSpPr>
          <p:cNvPr id="5" name="Footer Placeholder 4">
            <a:extLst>
              <a:ext uri="{FF2B5EF4-FFF2-40B4-BE49-F238E27FC236}">
                <a16:creationId xmlns:a16="http://schemas.microsoft.com/office/drawing/2014/main" id="{27B6124B-E2E4-0791-AD8D-4538E35AB1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C66BF5-D75D-2F98-C666-F99EFCDDA0FB}"/>
              </a:ext>
            </a:extLst>
          </p:cNvPr>
          <p:cNvSpPr>
            <a:spLocks noGrp="1"/>
          </p:cNvSpPr>
          <p:nvPr>
            <p:ph type="sldNum" sz="quarter" idx="12"/>
          </p:nvPr>
        </p:nvSpPr>
        <p:spPr/>
        <p:txBody>
          <a:bodyPr/>
          <a:lstStyle/>
          <a:p>
            <a:fld id="{71AC6A64-A1E0-40C3-BD80-E16FE3ED6C0A}" type="slidenum">
              <a:rPr lang="en-US" smtClean="0"/>
              <a:t>‹#›</a:t>
            </a:fld>
            <a:endParaRPr lang="en-US"/>
          </a:p>
        </p:txBody>
      </p:sp>
    </p:spTree>
    <p:extLst>
      <p:ext uri="{BB962C8B-B14F-4D97-AF65-F5344CB8AC3E}">
        <p14:creationId xmlns:p14="http://schemas.microsoft.com/office/powerpoint/2010/main" val="33538251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3885B-3FBA-0BB8-7183-5ED882A7738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792EC07-7A0D-E39A-1F4C-D0439107793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305346-6733-876A-E209-6D3ABE5906C9}"/>
              </a:ext>
            </a:extLst>
          </p:cNvPr>
          <p:cNvSpPr>
            <a:spLocks noGrp="1"/>
          </p:cNvSpPr>
          <p:nvPr>
            <p:ph type="dt" sz="half" idx="10"/>
          </p:nvPr>
        </p:nvSpPr>
        <p:spPr/>
        <p:txBody>
          <a:bodyPr/>
          <a:lstStyle/>
          <a:p>
            <a:fld id="{0363AD1E-D5E9-4579-BFC3-716802BF6E94}" type="datetimeFigureOut">
              <a:rPr lang="en-US" smtClean="0"/>
              <a:t>12/27/2024</a:t>
            </a:fld>
            <a:endParaRPr lang="en-US"/>
          </a:p>
        </p:txBody>
      </p:sp>
      <p:sp>
        <p:nvSpPr>
          <p:cNvPr id="5" name="Footer Placeholder 4">
            <a:extLst>
              <a:ext uri="{FF2B5EF4-FFF2-40B4-BE49-F238E27FC236}">
                <a16:creationId xmlns:a16="http://schemas.microsoft.com/office/drawing/2014/main" id="{76418CEA-6726-E95F-7AC8-BDB282FB74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4E0C8E-C4B7-20E9-949D-7E4E78A3FAED}"/>
              </a:ext>
            </a:extLst>
          </p:cNvPr>
          <p:cNvSpPr>
            <a:spLocks noGrp="1"/>
          </p:cNvSpPr>
          <p:nvPr>
            <p:ph type="sldNum" sz="quarter" idx="12"/>
          </p:nvPr>
        </p:nvSpPr>
        <p:spPr/>
        <p:txBody>
          <a:bodyPr/>
          <a:lstStyle/>
          <a:p>
            <a:fld id="{71AC6A64-A1E0-40C3-BD80-E16FE3ED6C0A}" type="slidenum">
              <a:rPr lang="en-US" smtClean="0"/>
              <a:t>‹#›</a:t>
            </a:fld>
            <a:endParaRPr lang="en-US"/>
          </a:p>
        </p:txBody>
      </p:sp>
    </p:spTree>
    <p:extLst>
      <p:ext uri="{BB962C8B-B14F-4D97-AF65-F5344CB8AC3E}">
        <p14:creationId xmlns:p14="http://schemas.microsoft.com/office/powerpoint/2010/main" val="29643794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8D5D4A3-5534-FB53-2CE5-9EA85E3C858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083CD50-C58C-1A93-1C2B-BC407076986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234A93-A537-EE4B-A9E5-1F68550917C0}"/>
              </a:ext>
            </a:extLst>
          </p:cNvPr>
          <p:cNvSpPr>
            <a:spLocks noGrp="1"/>
          </p:cNvSpPr>
          <p:nvPr>
            <p:ph type="dt" sz="half" idx="10"/>
          </p:nvPr>
        </p:nvSpPr>
        <p:spPr/>
        <p:txBody>
          <a:bodyPr/>
          <a:lstStyle/>
          <a:p>
            <a:fld id="{0363AD1E-D5E9-4579-BFC3-716802BF6E94}" type="datetimeFigureOut">
              <a:rPr lang="en-US" smtClean="0"/>
              <a:t>12/27/2024</a:t>
            </a:fld>
            <a:endParaRPr lang="en-US"/>
          </a:p>
        </p:txBody>
      </p:sp>
      <p:sp>
        <p:nvSpPr>
          <p:cNvPr id="5" name="Footer Placeholder 4">
            <a:extLst>
              <a:ext uri="{FF2B5EF4-FFF2-40B4-BE49-F238E27FC236}">
                <a16:creationId xmlns:a16="http://schemas.microsoft.com/office/drawing/2014/main" id="{E2E5C890-1662-73E6-4961-A8E20EF1F6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41472F-9ADA-2167-9342-826FA76437A1}"/>
              </a:ext>
            </a:extLst>
          </p:cNvPr>
          <p:cNvSpPr>
            <a:spLocks noGrp="1"/>
          </p:cNvSpPr>
          <p:nvPr>
            <p:ph type="sldNum" sz="quarter" idx="12"/>
          </p:nvPr>
        </p:nvSpPr>
        <p:spPr/>
        <p:txBody>
          <a:bodyPr/>
          <a:lstStyle/>
          <a:p>
            <a:fld id="{71AC6A64-A1E0-40C3-BD80-E16FE3ED6C0A}" type="slidenum">
              <a:rPr lang="en-US" smtClean="0"/>
              <a:t>‹#›</a:t>
            </a:fld>
            <a:endParaRPr lang="en-US"/>
          </a:p>
        </p:txBody>
      </p:sp>
    </p:spTree>
    <p:extLst>
      <p:ext uri="{BB962C8B-B14F-4D97-AF65-F5344CB8AC3E}">
        <p14:creationId xmlns:p14="http://schemas.microsoft.com/office/powerpoint/2010/main" val="625507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F7F25-BAB1-2D0E-6C0E-1EA09C7296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FE8CC49-F8A2-0C81-E586-E36EA9FBF92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86E93C-0303-26C9-9E90-5A1FD9FD8AA9}"/>
              </a:ext>
            </a:extLst>
          </p:cNvPr>
          <p:cNvSpPr>
            <a:spLocks noGrp="1"/>
          </p:cNvSpPr>
          <p:nvPr>
            <p:ph type="dt" sz="half" idx="10"/>
          </p:nvPr>
        </p:nvSpPr>
        <p:spPr/>
        <p:txBody>
          <a:bodyPr/>
          <a:lstStyle/>
          <a:p>
            <a:fld id="{0363AD1E-D5E9-4579-BFC3-716802BF6E94}" type="datetimeFigureOut">
              <a:rPr lang="en-US" smtClean="0"/>
              <a:t>12/27/2024</a:t>
            </a:fld>
            <a:endParaRPr lang="en-US"/>
          </a:p>
        </p:txBody>
      </p:sp>
      <p:sp>
        <p:nvSpPr>
          <p:cNvPr id="5" name="Footer Placeholder 4">
            <a:extLst>
              <a:ext uri="{FF2B5EF4-FFF2-40B4-BE49-F238E27FC236}">
                <a16:creationId xmlns:a16="http://schemas.microsoft.com/office/drawing/2014/main" id="{9A94A0F9-5DD6-6B30-B396-0F743C1300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E62362-2071-9426-8685-37CD8DD1228C}"/>
              </a:ext>
            </a:extLst>
          </p:cNvPr>
          <p:cNvSpPr>
            <a:spLocks noGrp="1"/>
          </p:cNvSpPr>
          <p:nvPr>
            <p:ph type="sldNum" sz="quarter" idx="12"/>
          </p:nvPr>
        </p:nvSpPr>
        <p:spPr/>
        <p:txBody>
          <a:bodyPr/>
          <a:lstStyle/>
          <a:p>
            <a:fld id="{71AC6A64-A1E0-40C3-BD80-E16FE3ED6C0A}" type="slidenum">
              <a:rPr lang="en-US" smtClean="0"/>
              <a:t>‹#›</a:t>
            </a:fld>
            <a:endParaRPr lang="en-US"/>
          </a:p>
        </p:txBody>
      </p:sp>
    </p:spTree>
    <p:extLst>
      <p:ext uri="{BB962C8B-B14F-4D97-AF65-F5344CB8AC3E}">
        <p14:creationId xmlns:p14="http://schemas.microsoft.com/office/powerpoint/2010/main" val="2486090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B9AEE-86FA-B4B3-0EAE-5206993A285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1D0381F-DC40-288C-DB89-441759B0688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67B4B34-3BFB-4FE7-0907-B74CBE4D8E8C}"/>
              </a:ext>
            </a:extLst>
          </p:cNvPr>
          <p:cNvSpPr>
            <a:spLocks noGrp="1"/>
          </p:cNvSpPr>
          <p:nvPr>
            <p:ph type="dt" sz="half" idx="10"/>
          </p:nvPr>
        </p:nvSpPr>
        <p:spPr/>
        <p:txBody>
          <a:bodyPr/>
          <a:lstStyle/>
          <a:p>
            <a:fld id="{0363AD1E-D5E9-4579-BFC3-716802BF6E94}" type="datetimeFigureOut">
              <a:rPr lang="en-US" smtClean="0"/>
              <a:t>12/27/2024</a:t>
            </a:fld>
            <a:endParaRPr lang="en-US"/>
          </a:p>
        </p:txBody>
      </p:sp>
      <p:sp>
        <p:nvSpPr>
          <p:cNvPr id="5" name="Footer Placeholder 4">
            <a:extLst>
              <a:ext uri="{FF2B5EF4-FFF2-40B4-BE49-F238E27FC236}">
                <a16:creationId xmlns:a16="http://schemas.microsoft.com/office/drawing/2014/main" id="{2EE3C5C4-1D5A-959D-5F06-1F0F219592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F9CE41-5563-5208-F3D4-1619B842E007}"/>
              </a:ext>
            </a:extLst>
          </p:cNvPr>
          <p:cNvSpPr>
            <a:spLocks noGrp="1"/>
          </p:cNvSpPr>
          <p:nvPr>
            <p:ph type="sldNum" sz="quarter" idx="12"/>
          </p:nvPr>
        </p:nvSpPr>
        <p:spPr/>
        <p:txBody>
          <a:bodyPr/>
          <a:lstStyle/>
          <a:p>
            <a:fld id="{71AC6A64-A1E0-40C3-BD80-E16FE3ED6C0A}" type="slidenum">
              <a:rPr lang="en-US" smtClean="0"/>
              <a:t>‹#›</a:t>
            </a:fld>
            <a:endParaRPr lang="en-US"/>
          </a:p>
        </p:txBody>
      </p:sp>
    </p:spTree>
    <p:extLst>
      <p:ext uri="{BB962C8B-B14F-4D97-AF65-F5344CB8AC3E}">
        <p14:creationId xmlns:p14="http://schemas.microsoft.com/office/powerpoint/2010/main" val="2652680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D3446-C5C9-4E68-4BAB-55D0E8DBFD6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45CA95B-EE29-FA75-362B-24EE93ED690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3E3238D-CE98-1B8C-4860-016CFDFDD00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B5277D1-F2F6-7C23-498D-5AF779D9B2FB}"/>
              </a:ext>
            </a:extLst>
          </p:cNvPr>
          <p:cNvSpPr>
            <a:spLocks noGrp="1"/>
          </p:cNvSpPr>
          <p:nvPr>
            <p:ph type="dt" sz="half" idx="10"/>
          </p:nvPr>
        </p:nvSpPr>
        <p:spPr/>
        <p:txBody>
          <a:bodyPr/>
          <a:lstStyle/>
          <a:p>
            <a:fld id="{0363AD1E-D5E9-4579-BFC3-716802BF6E94}" type="datetimeFigureOut">
              <a:rPr lang="en-US" smtClean="0"/>
              <a:t>12/27/2024</a:t>
            </a:fld>
            <a:endParaRPr lang="en-US"/>
          </a:p>
        </p:txBody>
      </p:sp>
      <p:sp>
        <p:nvSpPr>
          <p:cNvPr id="6" name="Footer Placeholder 5">
            <a:extLst>
              <a:ext uri="{FF2B5EF4-FFF2-40B4-BE49-F238E27FC236}">
                <a16:creationId xmlns:a16="http://schemas.microsoft.com/office/drawing/2014/main" id="{7A7C1BC4-20FB-8ECA-8B64-AF14BD00D7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E64793-0186-8DD7-B376-6FADFB02B6F3}"/>
              </a:ext>
            </a:extLst>
          </p:cNvPr>
          <p:cNvSpPr>
            <a:spLocks noGrp="1"/>
          </p:cNvSpPr>
          <p:nvPr>
            <p:ph type="sldNum" sz="quarter" idx="12"/>
          </p:nvPr>
        </p:nvSpPr>
        <p:spPr/>
        <p:txBody>
          <a:bodyPr/>
          <a:lstStyle/>
          <a:p>
            <a:fld id="{71AC6A64-A1E0-40C3-BD80-E16FE3ED6C0A}" type="slidenum">
              <a:rPr lang="en-US" smtClean="0"/>
              <a:t>‹#›</a:t>
            </a:fld>
            <a:endParaRPr lang="en-US"/>
          </a:p>
        </p:txBody>
      </p:sp>
    </p:spTree>
    <p:extLst>
      <p:ext uri="{BB962C8B-B14F-4D97-AF65-F5344CB8AC3E}">
        <p14:creationId xmlns:p14="http://schemas.microsoft.com/office/powerpoint/2010/main" val="784188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74696-1EBD-26E2-6E73-E3B32BEF81D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1DC53E0-B703-A61A-A23B-1432B4116E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CD9F96B-345B-264B-3436-4AD817E6FFB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4A8532B-A724-5673-3247-C65062EFF8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F19DDBD-7BA0-5EF8-03F4-E79601F993A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0FDEA10-9EF0-EBA4-24FA-7AC8C3DE852A}"/>
              </a:ext>
            </a:extLst>
          </p:cNvPr>
          <p:cNvSpPr>
            <a:spLocks noGrp="1"/>
          </p:cNvSpPr>
          <p:nvPr>
            <p:ph type="dt" sz="half" idx="10"/>
          </p:nvPr>
        </p:nvSpPr>
        <p:spPr/>
        <p:txBody>
          <a:bodyPr/>
          <a:lstStyle/>
          <a:p>
            <a:fld id="{0363AD1E-D5E9-4579-BFC3-716802BF6E94}" type="datetimeFigureOut">
              <a:rPr lang="en-US" smtClean="0"/>
              <a:t>12/27/2024</a:t>
            </a:fld>
            <a:endParaRPr lang="en-US"/>
          </a:p>
        </p:txBody>
      </p:sp>
      <p:sp>
        <p:nvSpPr>
          <p:cNvPr id="8" name="Footer Placeholder 7">
            <a:extLst>
              <a:ext uri="{FF2B5EF4-FFF2-40B4-BE49-F238E27FC236}">
                <a16:creationId xmlns:a16="http://schemas.microsoft.com/office/drawing/2014/main" id="{BBB96FBE-C65D-A07D-4B0E-38F21C5C537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A0391F9-35B2-5F07-2447-FB315A2CFE9E}"/>
              </a:ext>
            </a:extLst>
          </p:cNvPr>
          <p:cNvSpPr>
            <a:spLocks noGrp="1"/>
          </p:cNvSpPr>
          <p:nvPr>
            <p:ph type="sldNum" sz="quarter" idx="12"/>
          </p:nvPr>
        </p:nvSpPr>
        <p:spPr/>
        <p:txBody>
          <a:bodyPr/>
          <a:lstStyle/>
          <a:p>
            <a:fld id="{71AC6A64-A1E0-40C3-BD80-E16FE3ED6C0A}" type="slidenum">
              <a:rPr lang="en-US" smtClean="0"/>
              <a:t>‹#›</a:t>
            </a:fld>
            <a:endParaRPr lang="en-US"/>
          </a:p>
        </p:txBody>
      </p:sp>
    </p:spTree>
    <p:extLst>
      <p:ext uri="{BB962C8B-B14F-4D97-AF65-F5344CB8AC3E}">
        <p14:creationId xmlns:p14="http://schemas.microsoft.com/office/powerpoint/2010/main" val="6090429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130E8-D7C1-65C6-695D-1B14DFFF3B7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CDCBD0C-0259-5E2D-1704-0F5E1590F1D4}"/>
              </a:ext>
            </a:extLst>
          </p:cNvPr>
          <p:cNvSpPr>
            <a:spLocks noGrp="1"/>
          </p:cNvSpPr>
          <p:nvPr>
            <p:ph type="dt" sz="half" idx="10"/>
          </p:nvPr>
        </p:nvSpPr>
        <p:spPr/>
        <p:txBody>
          <a:bodyPr/>
          <a:lstStyle/>
          <a:p>
            <a:fld id="{0363AD1E-D5E9-4579-BFC3-716802BF6E94}" type="datetimeFigureOut">
              <a:rPr lang="en-US" smtClean="0"/>
              <a:t>12/27/2024</a:t>
            </a:fld>
            <a:endParaRPr lang="en-US"/>
          </a:p>
        </p:txBody>
      </p:sp>
      <p:sp>
        <p:nvSpPr>
          <p:cNvPr id="4" name="Footer Placeholder 3">
            <a:extLst>
              <a:ext uri="{FF2B5EF4-FFF2-40B4-BE49-F238E27FC236}">
                <a16:creationId xmlns:a16="http://schemas.microsoft.com/office/drawing/2014/main" id="{85EDD141-C838-2FE3-B685-91ABBA7FE95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8F2B8B9-70A3-70AB-6993-0F0E2C85351F}"/>
              </a:ext>
            </a:extLst>
          </p:cNvPr>
          <p:cNvSpPr>
            <a:spLocks noGrp="1"/>
          </p:cNvSpPr>
          <p:nvPr>
            <p:ph type="sldNum" sz="quarter" idx="12"/>
          </p:nvPr>
        </p:nvSpPr>
        <p:spPr/>
        <p:txBody>
          <a:bodyPr/>
          <a:lstStyle/>
          <a:p>
            <a:fld id="{71AC6A64-A1E0-40C3-BD80-E16FE3ED6C0A}" type="slidenum">
              <a:rPr lang="en-US" smtClean="0"/>
              <a:t>‹#›</a:t>
            </a:fld>
            <a:endParaRPr lang="en-US"/>
          </a:p>
        </p:txBody>
      </p:sp>
    </p:spTree>
    <p:extLst>
      <p:ext uri="{BB962C8B-B14F-4D97-AF65-F5344CB8AC3E}">
        <p14:creationId xmlns:p14="http://schemas.microsoft.com/office/powerpoint/2010/main" val="12226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5C4DE5-930E-6F94-2598-B7B0E8C5426D}"/>
              </a:ext>
            </a:extLst>
          </p:cNvPr>
          <p:cNvSpPr>
            <a:spLocks noGrp="1"/>
          </p:cNvSpPr>
          <p:nvPr>
            <p:ph type="dt" sz="half" idx="10"/>
          </p:nvPr>
        </p:nvSpPr>
        <p:spPr/>
        <p:txBody>
          <a:bodyPr/>
          <a:lstStyle/>
          <a:p>
            <a:fld id="{0363AD1E-D5E9-4579-BFC3-716802BF6E94}" type="datetimeFigureOut">
              <a:rPr lang="en-US" smtClean="0"/>
              <a:t>12/27/2024</a:t>
            </a:fld>
            <a:endParaRPr lang="en-US"/>
          </a:p>
        </p:txBody>
      </p:sp>
      <p:sp>
        <p:nvSpPr>
          <p:cNvPr id="3" name="Footer Placeholder 2">
            <a:extLst>
              <a:ext uri="{FF2B5EF4-FFF2-40B4-BE49-F238E27FC236}">
                <a16:creationId xmlns:a16="http://schemas.microsoft.com/office/drawing/2014/main" id="{2D497390-0D4E-504B-7630-2ACD9D72E4A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0B2825C-2ECF-074C-64EF-86D3324FBA8B}"/>
              </a:ext>
            </a:extLst>
          </p:cNvPr>
          <p:cNvSpPr>
            <a:spLocks noGrp="1"/>
          </p:cNvSpPr>
          <p:nvPr>
            <p:ph type="sldNum" sz="quarter" idx="12"/>
          </p:nvPr>
        </p:nvSpPr>
        <p:spPr/>
        <p:txBody>
          <a:bodyPr/>
          <a:lstStyle/>
          <a:p>
            <a:fld id="{71AC6A64-A1E0-40C3-BD80-E16FE3ED6C0A}" type="slidenum">
              <a:rPr lang="en-US" smtClean="0"/>
              <a:t>‹#›</a:t>
            </a:fld>
            <a:endParaRPr lang="en-US"/>
          </a:p>
        </p:txBody>
      </p:sp>
    </p:spTree>
    <p:extLst>
      <p:ext uri="{BB962C8B-B14F-4D97-AF65-F5344CB8AC3E}">
        <p14:creationId xmlns:p14="http://schemas.microsoft.com/office/powerpoint/2010/main" val="18966841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48468-4910-B70C-C094-3FBA8AC02F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A950DA1-432B-B18B-0F31-D8B276D04D8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508D632-E96B-BBA7-B269-37F6D0399B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2F1392-8BBD-D0AE-66DE-9316FE530066}"/>
              </a:ext>
            </a:extLst>
          </p:cNvPr>
          <p:cNvSpPr>
            <a:spLocks noGrp="1"/>
          </p:cNvSpPr>
          <p:nvPr>
            <p:ph type="dt" sz="half" idx="10"/>
          </p:nvPr>
        </p:nvSpPr>
        <p:spPr/>
        <p:txBody>
          <a:bodyPr/>
          <a:lstStyle/>
          <a:p>
            <a:fld id="{0363AD1E-D5E9-4579-BFC3-716802BF6E94}" type="datetimeFigureOut">
              <a:rPr lang="en-US" smtClean="0"/>
              <a:t>12/27/2024</a:t>
            </a:fld>
            <a:endParaRPr lang="en-US"/>
          </a:p>
        </p:txBody>
      </p:sp>
      <p:sp>
        <p:nvSpPr>
          <p:cNvPr id="6" name="Footer Placeholder 5">
            <a:extLst>
              <a:ext uri="{FF2B5EF4-FFF2-40B4-BE49-F238E27FC236}">
                <a16:creationId xmlns:a16="http://schemas.microsoft.com/office/drawing/2014/main" id="{C8A2BB6B-45BB-B15C-1B08-BC77EB04A6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84A769-95FC-8D94-CA81-25CAB87B2682}"/>
              </a:ext>
            </a:extLst>
          </p:cNvPr>
          <p:cNvSpPr>
            <a:spLocks noGrp="1"/>
          </p:cNvSpPr>
          <p:nvPr>
            <p:ph type="sldNum" sz="quarter" idx="12"/>
          </p:nvPr>
        </p:nvSpPr>
        <p:spPr/>
        <p:txBody>
          <a:bodyPr/>
          <a:lstStyle/>
          <a:p>
            <a:fld id="{71AC6A64-A1E0-40C3-BD80-E16FE3ED6C0A}" type="slidenum">
              <a:rPr lang="en-US" smtClean="0"/>
              <a:t>‹#›</a:t>
            </a:fld>
            <a:endParaRPr lang="en-US"/>
          </a:p>
        </p:txBody>
      </p:sp>
    </p:spTree>
    <p:extLst>
      <p:ext uri="{BB962C8B-B14F-4D97-AF65-F5344CB8AC3E}">
        <p14:creationId xmlns:p14="http://schemas.microsoft.com/office/powerpoint/2010/main" val="2229572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04149-E029-0665-E4F6-BB7FBD6BAE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29CCDB3-4B80-1863-B194-9C352A88192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17CC0A7-5FF2-1551-8455-86B89F9D39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DD335B-DF21-7482-416D-E496B0D02548}"/>
              </a:ext>
            </a:extLst>
          </p:cNvPr>
          <p:cNvSpPr>
            <a:spLocks noGrp="1"/>
          </p:cNvSpPr>
          <p:nvPr>
            <p:ph type="dt" sz="half" idx="10"/>
          </p:nvPr>
        </p:nvSpPr>
        <p:spPr/>
        <p:txBody>
          <a:bodyPr/>
          <a:lstStyle/>
          <a:p>
            <a:fld id="{0363AD1E-D5E9-4579-BFC3-716802BF6E94}" type="datetimeFigureOut">
              <a:rPr lang="en-US" smtClean="0"/>
              <a:t>12/27/2024</a:t>
            </a:fld>
            <a:endParaRPr lang="en-US"/>
          </a:p>
        </p:txBody>
      </p:sp>
      <p:sp>
        <p:nvSpPr>
          <p:cNvPr id="6" name="Footer Placeholder 5">
            <a:extLst>
              <a:ext uri="{FF2B5EF4-FFF2-40B4-BE49-F238E27FC236}">
                <a16:creationId xmlns:a16="http://schemas.microsoft.com/office/drawing/2014/main" id="{090A0189-2DE3-07A2-972C-00CE28CB28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93C514-E632-F378-E80C-0E47BB82E4EB}"/>
              </a:ext>
            </a:extLst>
          </p:cNvPr>
          <p:cNvSpPr>
            <a:spLocks noGrp="1"/>
          </p:cNvSpPr>
          <p:nvPr>
            <p:ph type="sldNum" sz="quarter" idx="12"/>
          </p:nvPr>
        </p:nvSpPr>
        <p:spPr/>
        <p:txBody>
          <a:bodyPr/>
          <a:lstStyle/>
          <a:p>
            <a:fld id="{71AC6A64-A1E0-40C3-BD80-E16FE3ED6C0A}" type="slidenum">
              <a:rPr lang="en-US" smtClean="0"/>
              <a:t>‹#›</a:t>
            </a:fld>
            <a:endParaRPr lang="en-US"/>
          </a:p>
        </p:txBody>
      </p:sp>
    </p:spTree>
    <p:extLst>
      <p:ext uri="{BB962C8B-B14F-4D97-AF65-F5344CB8AC3E}">
        <p14:creationId xmlns:p14="http://schemas.microsoft.com/office/powerpoint/2010/main" val="309615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3BB9238-8774-3D9E-2848-09F22494388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0C539F0-7426-54A7-DB06-6D73E961FC8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C8A8FF-05AD-5FCF-744F-8A4867E481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363AD1E-D5E9-4579-BFC3-716802BF6E94}" type="datetimeFigureOut">
              <a:rPr lang="en-US" smtClean="0"/>
              <a:t>12/27/2024</a:t>
            </a:fld>
            <a:endParaRPr lang="en-US"/>
          </a:p>
        </p:txBody>
      </p:sp>
      <p:sp>
        <p:nvSpPr>
          <p:cNvPr id="5" name="Footer Placeholder 4">
            <a:extLst>
              <a:ext uri="{FF2B5EF4-FFF2-40B4-BE49-F238E27FC236}">
                <a16:creationId xmlns:a16="http://schemas.microsoft.com/office/drawing/2014/main" id="{4B25E71C-628E-EE91-0783-10985938A7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9460CE0F-0DFD-E535-5573-1FBBDD9F7B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1AC6A64-A1E0-40C3-BD80-E16FE3ED6C0A}" type="slidenum">
              <a:rPr lang="en-US" smtClean="0"/>
              <a:t>‹#›</a:t>
            </a:fld>
            <a:endParaRPr lang="en-US"/>
          </a:p>
        </p:txBody>
      </p:sp>
    </p:spTree>
    <p:extLst>
      <p:ext uri="{BB962C8B-B14F-4D97-AF65-F5344CB8AC3E}">
        <p14:creationId xmlns:p14="http://schemas.microsoft.com/office/powerpoint/2010/main" val="13672802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1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28.jpg"/></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0.jpg"/></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14.jpg"/><Relationship Id="rId4" Type="http://schemas.openxmlformats.org/officeDocument/2006/relationships/image" Target="../media/image13.jpg"/></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7.jp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0742B98-CC8D-8BE4-E44C-BBD10DDAB7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9D42483D-A0E5-743A-3FB9-8B67A7B82BA0}"/>
              </a:ext>
            </a:extLst>
          </p:cNvPr>
          <p:cNvSpPr txBox="1"/>
          <p:nvPr/>
        </p:nvSpPr>
        <p:spPr>
          <a:xfrm>
            <a:off x="1612985" y="503283"/>
            <a:ext cx="9144000" cy="2585323"/>
          </a:xfrm>
          <a:prstGeom prst="rect">
            <a:avLst/>
          </a:prstGeom>
          <a:noFill/>
        </p:spPr>
        <p:txBody>
          <a:bodyPr wrap="square" rtlCol="0">
            <a:spAutoFit/>
          </a:bodyPr>
          <a:lstStyle/>
          <a:p>
            <a:pPr algn="ctr"/>
            <a:r>
              <a:rPr lang="en-US" sz="5400" dirty="0">
                <a:solidFill>
                  <a:schemeClr val="bg1"/>
                </a:solidFill>
              </a:rPr>
              <a:t>Doctrine and Covenants 11</a:t>
            </a:r>
          </a:p>
          <a:p>
            <a:pPr algn="ctr"/>
            <a:endParaRPr lang="en-US" sz="5400" dirty="0">
              <a:solidFill>
                <a:schemeClr val="bg1"/>
              </a:solidFill>
            </a:endParaRPr>
          </a:p>
          <a:p>
            <a:pPr algn="ctr"/>
            <a:r>
              <a:rPr lang="en-US" sz="5400" dirty="0">
                <a:solidFill>
                  <a:schemeClr val="bg1"/>
                </a:solidFill>
              </a:rPr>
              <a:t>A Desire to Serve the Lord</a:t>
            </a:r>
          </a:p>
        </p:txBody>
      </p:sp>
      <p:grpSp>
        <p:nvGrpSpPr>
          <p:cNvPr id="25" name="Group 24">
            <a:extLst>
              <a:ext uri="{FF2B5EF4-FFF2-40B4-BE49-F238E27FC236}">
                <a16:creationId xmlns:a16="http://schemas.microsoft.com/office/drawing/2014/main" id="{061C1098-B4CF-D45E-473C-6C7A60635773}"/>
              </a:ext>
            </a:extLst>
          </p:cNvPr>
          <p:cNvGrpSpPr/>
          <p:nvPr/>
        </p:nvGrpSpPr>
        <p:grpSpPr>
          <a:xfrm>
            <a:off x="9924608" y="2239575"/>
            <a:ext cx="1595939" cy="4073679"/>
            <a:chOff x="2743200" y="2667000"/>
            <a:chExt cx="1462785" cy="3733800"/>
          </a:xfrm>
        </p:grpSpPr>
        <p:grpSp>
          <p:nvGrpSpPr>
            <p:cNvPr id="26" name="Group 127">
              <a:extLst>
                <a:ext uri="{FF2B5EF4-FFF2-40B4-BE49-F238E27FC236}">
                  <a16:creationId xmlns:a16="http://schemas.microsoft.com/office/drawing/2014/main" id="{709F9DF8-638D-6509-12A8-2CF239DE7B6C}"/>
                </a:ext>
              </a:extLst>
            </p:cNvPr>
            <p:cNvGrpSpPr/>
            <p:nvPr/>
          </p:nvGrpSpPr>
          <p:grpSpPr>
            <a:xfrm>
              <a:off x="2743200" y="2895600"/>
              <a:ext cx="1462785" cy="3505200"/>
              <a:chOff x="2971800" y="1828800"/>
              <a:chExt cx="1942590" cy="4654932"/>
            </a:xfrm>
          </p:grpSpPr>
          <p:sp>
            <p:nvSpPr>
              <p:cNvPr id="31" name="Oval 30">
                <a:extLst>
                  <a:ext uri="{FF2B5EF4-FFF2-40B4-BE49-F238E27FC236}">
                    <a16:creationId xmlns:a16="http://schemas.microsoft.com/office/drawing/2014/main" id="{FE6EA9DB-C132-9DA8-850E-571A74BA5476}"/>
                  </a:ext>
                </a:extLst>
              </p:cNvPr>
              <p:cNvSpPr/>
              <p:nvPr/>
            </p:nvSpPr>
            <p:spPr>
              <a:xfrm rot="19338880">
                <a:off x="4563442" y="4049330"/>
                <a:ext cx="350948" cy="56837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E2F35C90-3B85-A46B-9CCA-0448CB320F70}"/>
                  </a:ext>
                </a:extLst>
              </p:cNvPr>
              <p:cNvSpPr/>
              <p:nvPr/>
            </p:nvSpPr>
            <p:spPr>
              <a:xfrm rot="1933618">
                <a:off x="2971800" y="4052955"/>
                <a:ext cx="350948" cy="56837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rapezoid 32">
                <a:extLst>
                  <a:ext uri="{FF2B5EF4-FFF2-40B4-BE49-F238E27FC236}">
                    <a16:creationId xmlns:a16="http://schemas.microsoft.com/office/drawing/2014/main" id="{55377AB3-EB01-AB73-2DE5-14FBAAD1EC03}"/>
                  </a:ext>
                </a:extLst>
              </p:cNvPr>
              <p:cNvSpPr/>
              <p:nvPr/>
            </p:nvSpPr>
            <p:spPr>
              <a:xfrm rot="1762537">
                <a:off x="3158618" y="3064794"/>
                <a:ext cx="674661" cy="1369383"/>
              </a:xfrm>
              <a:prstGeom prst="trapezoi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rapezoid 33">
                <a:extLst>
                  <a:ext uri="{FF2B5EF4-FFF2-40B4-BE49-F238E27FC236}">
                    <a16:creationId xmlns:a16="http://schemas.microsoft.com/office/drawing/2014/main" id="{21E7BCDD-8CED-FC4F-5593-A6051BE54934}"/>
                  </a:ext>
                </a:extLst>
              </p:cNvPr>
              <p:cNvSpPr/>
              <p:nvPr/>
            </p:nvSpPr>
            <p:spPr>
              <a:xfrm rot="20084270">
                <a:off x="4042821" y="3106536"/>
                <a:ext cx="763332" cy="1333734"/>
              </a:xfrm>
              <a:prstGeom prst="trapezoi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rapezoid 34">
                <a:extLst>
                  <a:ext uri="{FF2B5EF4-FFF2-40B4-BE49-F238E27FC236}">
                    <a16:creationId xmlns:a16="http://schemas.microsoft.com/office/drawing/2014/main" id="{6ED8DA17-B6A9-6CDD-5615-F35976C70518}"/>
                  </a:ext>
                </a:extLst>
              </p:cNvPr>
              <p:cNvSpPr/>
              <p:nvPr/>
            </p:nvSpPr>
            <p:spPr>
              <a:xfrm>
                <a:off x="3429000" y="3049343"/>
                <a:ext cx="1066800" cy="1732892"/>
              </a:xfrm>
              <a:prstGeom prst="trapezoi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2B214858-5D85-07B4-6B7E-AF9CB73C5DDA}"/>
                  </a:ext>
                </a:extLst>
              </p:cNvPr>
              <p:cNvSpPr/>
              <p:nvPr/>
            </p:nvSpPr>
            <p:spPr>
              <a:xfrm rot="4886474">
                <a:off x="4094533" y="6037111"/>
                <a:ext cx="304276" cy="552627"/>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05CDA2C8-B75C-CC91-BFB8-3F3E59115ED4}"/>
                  </a:ext>
                </a:extLst>
              </p:cNvPr>
              <p:cNvSpPr/>
              <p:nvPr/>
            </p:nvSpPr>
            <p:spPr>
              <a:xfrm rot="4886474">
                <a:off x="3437601" y="6044669"/>
                <a:ext cx="319946" cy="558180"/>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rapezoid 37">
                <a:extLst>
                  <a:ext uri="{FF2B5EF4-FFF2-40B4-BE49-F238E27FC236}">
                    <a16:creationId xmlns:a16="http://schemas.microsoft.com/office/drawing/2014/main" id="{185AB226-C00F-F73F-0826-3D0B68AD351B}"/>
                  </a:ext>
                </a:extLst>
              </p:cNvPr>
              <p:cNvSpPr/>
              <p:nvPr/>
            </p:nvSpPr>
            <p:spPr>
              <a:xfrm>
                <a:off x="3843958" y="4649923"/>
                <a:ext cx="691509" cy="1612367"/>
              </a:xfrm>
              <a:prstGeom prst="trapezoid">
                <a:avLst>
                  <a:gd name="adj" fmla="val 9153"/>
                </a:avLst>
              </a:prstGeom>
              <a:solidFill>
                <a:srgbClr val="CE9D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rapezoid 38">
                <a:extLst>
                  <a:ext uri="{FF2B5EF4-FFF2-40B4-BE49-F238E27FC236}">
                    <a16:creationId xmlns:a16="http://schemas.microsoft.com/office/drawing/2014/main" id="{E06AA8FF-2EBA-1251-413B-B4F5349C423A}"/>
                  </a:ext>
                </a:extLst>
              </p:cNvPr>
              <p:cNvSpPr/>
              <p:nvPr/>
            </p:nvSpPr>
            <p:spPr>
              <a:xfrm rot="263894">
                <a:off x="3355162" y="4646795"/>
                <a:ext cx="657656" cy="1643048"/>
              </a:xfrm>
              <a:prstGeom prst="trapezoid">
                <a:avLst>
                  <a:gd name="adj" fmla="val 8155"/>
                </a:avLst>
              </a:prstGeom>
              <a:solidFill>
                <a:srgbClr val="CE9D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7228A783-0B00-7E87-CDF7-70C9890F78E0}"/>
                  </a:ext>
                </a:extLst>
              </p:cNvPr>
              <p:cNvSpPr/>
              <p:nvPr/>
            </p:nvSpPr>
            <p:spPr>
              <a:xfrm rot="15873315">
                <a:off x="3827820" y="4508020"/>
                <a:ext cx="181408" cy="847500"/>
              </a:xfrm>
              <a:prstGeom prst="ellipse">
                <a:avLst/>
              </a:prstGeom>
              <a:solidFill>
                <a:srgbClr val="CE9D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 Diagonal Corner Rectangle 18">
                <a:extLst>
                  <a:ext uri="{FF2B5EF4-FFF2-40B4-BE49-F238E27FC236}">
                    <a16:creationId xmlns:a16="http://schemas.microsoft.com/office/drawing/2014/main" id="{CFE9EB83-63E2-50F3-B680-8C8EF4A280F9}"/>
                  </a:ext>
                </a:extLst>
              </p:cNvPr>
              <p:cNvSpPr/>
              <p:nvPr/>
            </p:nvSpPr>
            <p:spPr>
              <a:xfrm rot="15994925">
                <a:off x="3264739" y="2005667"/>
                <a:ext cx="822301" cy="496715"/>
              </a:xfrm>
              <a:prstGeom prst="round2DiagRect">
                <a:avLst>
                  <a:gd name="adj1" fmla="val 16667"/>
                  <a:gd name="adj2" fmla="val 500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 Diagonal Corner Rectangle 19">
                <a:extLst>
                  <a:ext uri="{FF2B5EF4-FFF2-40B4-BE49-F238E27FC236}">
                    <a16:creationId xmlns:a16="http://schemas.microsoft.com/office/drawing/2014/main" id="{2D6A7A3B-6366-305D-F33E-F374CDC0DC01}"/>
                  </a:ext>
                </a:extLst>
              </p:cNvPr>
              <p:cNvSpPr/>
              <p:nvPr/>
            </p:nvSpPr>
            <p:spPr>
              <a:xfrm>
                <a:off x="3874548" y="1828800"/>
                <a:ext cx="621252" cy="914400"/>
              </a:xfrm>
              <a:prstGeom prst="round2DiagRect">
                <a:avLst>
                  <a:gd name="adj1" fmla="val 16667"/>
                  <a:gd name="adj2" fmla="val 500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2A7AE48A-D9F5-2E9C-49C8-37931B0FFB7F}"/>
                  </a:ext>
                </a:extLst>
              </p:cNvPr>
              <p:cNvSpPr/>
              <p:nvPr/>
            </p:nvSpPr>
            <p:spPr>
              <a:xfrm>
                <a:off x="3581400" y="3276600"/>
                <a:ext cx="228600" cy="914400"/>
              </a:xfrm>
              <a:prstGeom prst="rect">
                <a:avLst/>
              </a:prstGeom>
              <a:solidFill>
                <a:srgbClr val="CE9D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914240A4-F6F5-119F-63D2-4BC7EF6C79CA}"/>
                  </a:ext>
                </a:extLst>
              </p:cNvPr>
              <p:cNvSpPr/>
              <p:nvPr/>
            </p:nvSpPr>
            <p:spPr>
              <a:xfrm rot="5400000">
                <a:off x="3848100" y="4152900"/>
                <a:ext cx="228600" cy="1066800"/>
              </a:xfrm>
              <a:prstGeom prst="rect">
                <a:avLst/>
              </a:prstGeom>
              <a:solidFill>
                <a:srgbClr val="CE9D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1BFEA820-3025-1508-1097-2EA1820BCE80}"/>
                  </a:ext>
                </a:extLst>
              </p:cNvPr>
              <p:cNvSpPr/>
              <p:nvPr/>
            </p:nvSpPr>
            <p:spPr>
              <a:xfrm>
                <a:off x="4114800" y="3276600"/>
                <a:ext cx="228600" cy="914400"/>
              </a:xfrm>
              <a:prstGeom prst="rect">
                <a:avLst/>
              </a:prstGeom>
              <a:solidFill>
                <a:srgbClr val="CE9D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lowchart: Manual Input 45">
                <a:extLst>
                  <a:ext uri="{FF2B5EF4-FFF2-40B4-BE49-F238E27FC236}">
                    <a16:creationId xmlns:a16="http://schemas.microsoft.com/office/drawing/2014/main" id="{F5A23D45-42F1-D0B4-E622-D562BEB5CD75}"/>
                  </a:ext>
                </a:extLst>
              </p:cNvPr>
              <p:cNvSpPr/>
              <p:nvPr/>
            </p:nvSpPr>
            <p:spPr>
              <a:xfrm rot="2091275" flipV="1">
                <a:off x="4076176" y="3047724"/>
                <a:ext cx="248057" cy="719928"/>
              </a:xfrm>
              <a:prstGeom prst="flowChartManualInpu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lowchart: Manual Input 46">
                <a:extLst>
                  <a:ext uri="{FF2B5EF4-FFF2-40B4-BE49-F238E27FC236}">
                    <a16:creationId xmlns:a16="http://schemas.microsoft.com/office/drawing/2014/main" id="{728F90BA-F940-461F-04DB-83F735FEFD54}"/>
                  </a:ext>
                </a:extLst>
              </p:cNvPr>
              <p:cNvSpPr/>
              <p:nvPr/>
            </p:nvSpPr>
            <p:spPr>
              <a:xfrm rot="19508725" flipH="1" flipV="1">
                <a:off x="3630563" y="3068712"/>
                <a:ext cx="286393" cy="717981"/>
              </a:xfrm>
              <a:prstGeom prst="flowChartManualInpu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FED55973-3AE5-EBBC-8837-CD10C74FE6F4}"/>
                  </a:ext>
                </a:extLst>
              </p:cNvPr>
              <p:cNvSpPr/>
              <p:nvPr/>
            </p:nvSpPr>
            <p:spPr>
              <a:xfrm>
                <a:off x="3581400" y="3810000"/>
                <a:ext cx="762000" cy="762000"/>
              </a:xfrm>
              <a:prstGeom prst="rect">
                <a:avLst/>
              </a:prstGeom>
              <a:solidFill>
                <a:srgbClr val="CE9D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Pentagon 26">
                <a:extLst>
                  <a:ext uri="{FF2B5EF4-FFF2-40B4-BE49-F238E27FC236}">
                    <a16:creationId xmlns:a16="http://schemas.microsoft.com/office/drawing/2014/main" id="{463CDE82-45FD-E430-D9F1-F51594A454B1}"/>
                  </a:ext>
                </a:extLst>
              </p:cNvPr>
              <p:cNvSpPr/>
              <p:nvPr/>
            </p:nvSpPr>
            <p:spPr>
              <a:xfrm rot="5400000">
                <a:off x="3695700" y="3924300"/>
                <a:ext cx="533400" cy="609600"/>
              </a:xfrm>
              <a:prstGeom prst="homePlate">
                <a:avLst/>
              </a:prstGeom>
              <a:solidFill>
                <a:srgbClr val="CE9D6C"/>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24A6EB77-2C36-35D1-FAE6-CD0BC8D98DB9}"/>
                  </a:ext>
                </a:extLst>
              </p:cNvPr>
              <p:cNvSpPr/>
              <p:nvPr/>
            </p:nvSpPr>
            <p:spPr>
              <a:xfrm rot="10800000">
                <a:off x="3664463" y="3013299"/>
                <a:ext cx="630257" cy="546692"/>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50903B51-D701-1C0D-96F0-629B225A3B6E}"/>
                  </a:ext>
                </a:extLst>
              </p:cNvPr>
              <p:cNvSpPr/>
              <p:nvPr/>
            </p:nvSpPr>
            <p:spPr>
              <a:xfrm>
                <a:off x="3505200" y="1981200"/>
                <a:ext cx="914400" cy="123545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ound Diagonal Corner Rectangle 29">
                <a:extLst>
                  <a:ext uri="{FF2B5EF4-FFF2-40B4-BE49-F238E27FC236}">
                    <a16:creationId xmlns:a16="http://schemas.microsoft.com/office/drawing/2014/main" id="{1B7ED1ED-476B-8ACA-9C4C-1A1D8DF13FE4}"/>
                  </a:ext>
                </a:extLst>
              </p:cNvPr>
              <p:cNvSpPr/>
              <p:nvPr/>
            </p:nvSpPr>
            <p:spPr>
              <a:xfrm rot="20181764">
                <a:off x="3657600" y="1981200"/>
                <a:ext cx="545052" cy="304800"/>
              </a:xfrm>
              <a:prstGeom prst="round2DiagRect">
                <a:avLst>
                  <a:gd name="adj1" fmla="val 16667"/>
                  <a:gd name="adj2" fmla="val 500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2DABA8FF-FAA7-C0E6-CACB-FB42613EA58F}"/>
                  </a:ext>
                </a:extLst>
              </p:cNvPr>
              <p:cNvSpPr/>
              <p:nvPr/>
            </p:nvSpPr>
            <p:spPr>
              <a:xfrm>
                <a:off x="3657600" y="1828800"/>
                <a:ext cx="685799" cy="304799"/>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135">
              <a:extLst>
                <a:ext uri="{FF2B5EF4-FFF2-40B4-BE49-F238E27FC236}">
                  <a16:creationId xmlns:a16="http://schemas.microsoft.com/office/drawing/2014/main" id="{4AD196A6-D0C9-1A7D-BD7B-55CE9A1F0954}"/>
                </a:ext>
              </a:extLst>
            </p:cNvPr>
            <p:cNvGrpSpPr/>
            <p:nvPr/>
          </p:nvGrpSpPr>
          <p:grpSpPr>
            <a:xfrm>
              <a:off x="2819400" y="2667000"/>
              <a:ext cx="1371600" cy="457200"/>
              <a:chOff x="3733800" y="1066800"/>
              <a:chExt cx="1371600" cy="457200"/>
            </a:xfrm>
          </p:grpSpPr>
          <p:sp>
            <p:nvSpPr>
              <p:cNvPr id="28" name="Oval 27">
                <a:extLst>
                  <a:ext uri="{FF2B5EF4-FFF2-40B4-BE49-F238E27FC236}">
                    <a16:creationId xmlns:a16="http://schemas.microsoft.com/office/drawing/2014/main" id="{B89588C0-B8B7-04DC-C2B5-A1BA42EA7BB6}"/>
                  </a:ext>
                </a:extLst>
              </p:cNvPr>
              <p:cNvSpPr/>
              <p:nvPr/>
            </p:nvSpPr>
            <p:spPr>
              <a:xfrm>
                <a:off x="3733800" y="1295400"/>
                <a:ext cx="1371600" cy="228600"/>
              </a:xfrm>
              <a:prstGeom prst="ellipse">
                <a:avLst/>
              </a:prstGeom>
              <a:solidFill>
                <a:srgbClr val="EECB4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lowchart: Delay 28">
                <a:extLst>
                  <a:ext uri="{FF2B5EF4-FFF2-40B4-BE49-F238E27FC236}">
                    <a16:creationId xmlns:a16="http://schemas.microsoft.com/office/drawing/2014/main" id="{35345704-CFA2-0667-8B9E-04C232329B9D}"/>
                  </a:ext>
                </a:extLst>
              </p:cNvPr>
              <p:cNvSpPr/>
              <p:nvPr/>
            </p:nvSpPr>
            <p:spPr>
              <a:xfrm rot="16200000">
                <a:off x="4296612" y="845990"/>
                <a:ext cx="266251" cy="707871"/>
              </a:xfrm>
              <a:prstGeom prst="flowChartDelay">
                <a:avLst/>
              </a:prstGeom>
              <a:solidFill>
                <a:srgbClr val="EECB4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Moon 29">
                <a:extLst>
                  <a:ext uri="{FF2B5EF4-FFF2-40B4-BE49-F238E27FC236}">
                    <a16:creationId xmlns:a16="http://schemas.microsoft.com/office/drawing/2014/main" id="{F71C47F9-1DA4-5895-9B54-9E7FBA4F42C8}"/>
                  </a:ext>
                </a:extLst>
              </p:cNvPr>
              <p:cNvSpPr/>
              <p:nvPr/>
            </p:nvSpPr>
            <p:spPr>
              <a:xfrm rot="5400000" flipH="1" flipV="1">
                <a:off x="4394917" y="974943"/>
                <a:ext cx="102592" cy="797296"/>
              </a:xfrm>
              <a:prstGeom prst="moon">
                <a:avLst>
                  <a:gd name="adj" fmla="val 875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4" name="Group 53">
            <a:extLst>
              <a:ext uri="{FF2B5EF4-FFF2-40B4-BE49-F238E27FC236}">
                <a16:creationId xmlns:a16="http://schemas.microsoft.com/office/drawing/2014/main" id="{5F5B9DC9-0038-AF69-6025-8A0225E3CB4C}"/>
              </a:ext>
            </a:extLst>
          </p:cNvPr>
          <p:cNvGrpSpPr/>
          <p:nvPr/>
        </p:nvGrpSpPr>
        <p:grpSpPr>
          <a:xfrm>
            <a:off x="662339" y="2096390"/>
            <a:ext cx="1805325" cy="4313012"/>
            <a:chOff x="8446216" y="707779"/>
            <a:chExt cx="2373928" cy="5671432"/>
          </a:xfrm>
        </p:grpSpPr>
        <p:sp>
          <p:nvSpPr>
            <p:cNvPr id="55" name="Oval 54">
              <a:extLst>
                <a:ext uri="{FF2B5EF4-FFF2-40B4-BE49-F238E27FC236}">
                  <a16:creationId xmlns:a16="http://schemas.microsoft.com/office/drawing/2014/main" id="{A58678C6-98EC-CF40-C5B0-AC79032B6CA5}"/>
                </a:ext>
              </a:extLst>
            </p:cNvPr>
            <p:cNvSpPr/>
            <p:nvPr/>
          </p:nvSpPr>
          <p:spPr>
            <a:xfrm rot="19338880">
              <a:off x="10456365" y="3836918"/>
              <a:ext cx="363779" cy="67920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EA31162C-F249-0349-303B-493F67699398}"/>
                </a:ext>
              </a:extLst>
            </p:cNvPr>
            <p:cNvSpPr/>
            <p:nvPr/>
          </p:nvSpPr>
          <p:spPr>
            <a:xfrm rot="1933618">
              <a:off x="8446216" y="3842730"/>
              <a:ext cx="363779" cy="67920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rapezoid 56">
              <a:extLst>
                <a:ext uri="{FF2B5EF4-FFF2-40B4-BE49-F238E27FC236}">
                  <a16:creationId xmlns:a16="http://schemas.microsoft.com/office/drawing/2014/main" id="{1AD23B4B-F885-93BD-202B-FEF2F0CCD552}"/>
                </a:ext>
              </a:extLst>
            </p:cNvPr>
            <p:cNvSpPr/>
            <p:nvPr/>
          </p:nvSpPr>
          <p:spPr>
            <a:xfrm rot="1762537">
              <a:off x="8703406" y="2268839"/>
              <a:ext cx="699326" cy="2018630"/>
            </a:xfrm>
            <a:prstGeom prst="trapezoi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rapezoid 57">
              <a:extLst>
                <a:ext uri="{FF2B5EF4-FFF2-40B4-BE49-F238E27FC236}">
                  <a16:creationId xmlns:a16="http://schemas.microsoft.com/office/drawing/2014/main" id="{2FE92ABA-6456-7C82-0D4E-FA3429A029B0}"/>
                </a:ext>
              </a:extLst>
            </p:cNvPr>
            <p:cNvSpPr/>
            <p:nvPr/>
          </p:nvSpPr>
          <p:spPr>
            <a:xfrm rot="20084270">
              <a:off x="9793313" y="2325447"/>
              <a:ext cx="791240" cy="1967022"/>
            </a:xfrm>
            <a:prstGeom prst="trapezoi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rapezoid 58">
              <a:extLst>
                <a:ext uri="{FF2B5EF4-FFF2-40B4-BE49-F238E27FC236}">
                  <a16:creationId xmlns:a16="http://schemas.microsoft.com/office/drawing/2014/main" id="{FCF106B7-5DBC-21A0-27AD-CA2B0537BC4C}"/>
                </a:ext>
              </a:extLst>
            </p:cNvPr>
            <p:cNvSpPr/>
            <p:nvPr/>
          </p:nvSpPr>
          <p:spPr>
            <a:xfrm>
              <a:off x="9023627" y="2274947"/>
              <a:ext cx="1220041" cy="2070813"/>
            </a:xfrm>
            <a:prstGeom prst="trapezoi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B7A41C34-969A-50C5-38F7-5824867DEE5D}"/>
                </a:ext>
              </a:extLst>
            </p:cNvPr>
            <p:cNvSpPr/>
            <p:nvPr/>
          </p:nvSpPr>
          <p:spPr>
            <a:xfrm rot="10800000">
              <a:off x="9273794" y="2231873"/>
              <a:ext cx="738935" cy="653299"/>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586CB696-C91A-41C7-881C-A0D7171892F2}"/>
                </a:ext>
              </a:extLst>
            </p:cNvPr>
            <p:cNvSpPr/>
            <p:nvPr/>
          </p:nvSpPr>
          <p:spPr>
            <a:xfrm rot="4886474">
              <a:off x="9743176" y="5889124"/>
              <a:ext cx="363611" cy="572832"/>
            </a:xfrm>
            <a:prstGeom prst="ellipse">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8CAE9FC6-4F1F-8508-A45B-7D12BD207F4F}"/>
                </a:ext>
              </a:extLst>
            </p:cNvPr>
            <p:cNvSpPr/>
            <p:nvPr/>
          </p:nvSpPr>
          <p:spPr>
            <a:xfrm rot="4886474">
              <a:off x="9060919" y="5898671"/>
              <a:ext cx="382492" cy="578587"/>
            </a:xfrm>
            <a:prstGeom prst="ellipse">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rapezoid 62">
              <a:extLst>
                <a:ext uri="{FF2B5EF4-FFF2-40B4-BE49-F238E27FC236}">
                  <a16:creationId xmlns:a16="http://schemas.microsoft.com/office/drawing/2014/main" id="{E59D3BF1-5196-5ABD-AB2B-68680147E211}"/>
                </a:ext>
              </a:extLst>
            </p:cNvPr>
            <p:cNvSpPr/>
            <p:nvPr/>
          </p:nvSpPr>
          <p:spPr>
            <a:xfrm>
              <a:off x="8966191" y="4117602"/>
              <a:ext cx="1320511" cy="2044483"/>
            </a:xfrm>
            <a:prstGeom prst="trapezoid">
              <a:avLst>
                <a:gd name="adj" fmla="val 10928"/>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lowchart: Manual Input 63">
              <a:extLst>
                <a:ext uri="{FF2B5EF4-FFF2-40B4-BE49-F238E27FC236}">
                  <a16:creationId xmlns:a16="http://schemas.microsoft.com/office/drawing/2014/main" id="{156F9A0A-F2B0-5869-9DA9-1B6BF230F977}"/>
                </a:ext>
              </a:extLst>
            </p:cNvPr>
            <p:cNvSpPr/>
            <p:nvPr/>
          </p:nvSpPr>
          <p:spPr>
            <a:xfrm rot="2091275" flipV="1">
              <a:off x="9769526" y="2280712"/>
              <a:ext cx="257126" cy="774496"/>
            </a:xfrm>
            <a:prstGeom prst="flowChartManualInpu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5" name="Straight Connector 64">
              <a:extLst>
                <a:ext uri="{FF2B5EF4-FFF2-40B4-BE49-F238E27FC236}">
                  <a16:creationId xmlns:a16="http://schemas.microsoft.com/office/drawing/2014/main" id="{5904FD82-EA1B-6E37-C8D9-AD8F64028FCE}"/>
                </a:ext>
              </a:extLst>
            </p:cNvPr>
            <p:cNvCxnSpPr>
              <a:endCxn id="59" idx="2"/>
            </p:cNvCxnSpPr>
            <p:nvPr/>
          </p:nvCxnSpPr>
          <p:spPr>
            <a:xfrm flipH="1">
              <a:off x="9633647" y="2955628"/>
              <a:ext cx="14491" cy="13901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Trapezoid 65">
              <a:extLst>
                <a:ext uri="{FF2B5EF4-FFF2-40B4-BE49-F238E27FC236}">
                  <a16:creationId xmlns:a16="http://schemas.microsoft.com/office/drawing/2014/main" id="{D42EC311-30D1-0F3F-7A1E-24BDABBB2825}"/>
                </a:ext>
              </a:extLst>
            </p:cNvPr>
            <p:cNvSpPr/>
            <p:nvPr/>
          </p:nvSpPr>
          <p:spPr>
            <a:xfrm>
              <a:off x="8994839" y="4082890"/>
              <a:ext cx="1277327" cy="281709"/>
            </a:xfrm>
            <a:prstGeom prst="trapezoid">
              <a:avLst>
                <a:gd name="adj" fmla="val 8755"/>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ame 66">
              <a:extLst>
                <a:ext uri="{FF2B5EF4-FFF2-40B4-BE49-F238E27FC236}">
                  <a16:creationId xmlns:a16="http://schemas.microsoft.com/office/drawing/2014/main" id="{A4D781CA-EB20-C0EA-0225-511F0E319899}"/>
                </a:ext>
              </a:extLst>
            </p:cNvPr>
            <p:cNvSpPr/>
            <p:nvPr/>
          </p:nvSpPr>
          <p:spPr>
            <a:xfrm>
              <a:off x="9582824" y="4094846"/>
              <a:ext cx="174197" cy="205811"/>
            </a:xfrm>
            <a:prstGeom prst="frame">
              <a:avLst/>
            </a:prstGeom>
            <a:solidFill>
              <a:srgbClr val="BF7717"/>
            </a:solidFill>
            <a:ln>
              <a:solidFill>
                <a:srgbClr val="AC6E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8" name="Oval 67">
              <a:extLst>
                <a:ext uri="{FF2B5EF4-FFF2-40B4-BE49-F238E27FC236}">
                  <a16:creationId xmlns:a16="http://schemas.microsoft.com/office/drawing/2014/main" id="{A04DA5DE-1AD0-26DE-3F5C-16C66A400FB2}"/>
                </a:ext>
              </a:extLst>
            </p:cNvPr>
            <p:cNvSpPr/>
            <p:nvPr/>
          </p:nvSpPr>
          <p:spPr>
            <a:xfrm>
              <a:off x="9084630" y="911959"/>
              <a:ext cx="1159039" cy="156743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lowchart: Manual Input 68">
              <a:extLst>
                <a:ext uri="{FF2B5EF4-FFF2-40B4-BE49-F238E27FC236}">
                  <a16:creationId xmlns:a16="http://schemas.microsoft.com/office/drawing/2014/main" id="{D4D5E081-EE58-C0D9-87BE-CE5ACE52541E}"/>
                </a:ext>
              </a:extLst>
            </p:cNvPr>
            <p:cNvSpPr/>
            <p:nvPr/>
          </p:nvSpPr>
          <p:spPr>
            <a:xfrm rot="19508725" flipH="1" flipV="1">
              <a:off x="9281636" y="2361380"/>
              <a:ext cx="296864" cy="715811"/>
            </a:xfrm>
            <a:prstGeom prst="flowChartManualInpu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2EE9F3D-1BE5-1D17-DCFA-9A375E1B327E}"/>
                </a:ext>
              </a:extLst>
            </p:cNvPr>
            <p:cNvSpPr/>
            <p:nvPr/>
          </p:nvSpPr>
          <p:spPr>
            <a:xfrm>
              <a:off x="9430372" y="925276"/>
              <a:ext cx="326650" cy="217766"/>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7AB84F54-8219-4D2B-24DD-31C282F88669}"/>
                </a:ext>
              </a:extLst>
            </p:cNvPr>
            <p:cNvSpPr/>
            <p:nvPr/>
          </p:nvSpPr>
          <p:spPr>
            <a:xfrm rot="19422048">
              <a:off x="8863092" y="707779"/>
              <a:ext cx="1425624" cy="1036254"/>
            </a:xfrm>
            <a:custGeom>
              <a:avLst/>
              <a:gdLst>
                <a:gd name="connsiteX0" fmla="*/ 980248 w 1425624"/>
                <a:gd name="connsiteY0" fmla="*/ 171306 h 1036254"/>
                <a:gd name="connsiteX1" fmla="*/ 1052927 w 1425624"/>
                <a:gd name="connsiteY1" fmla="*/ 259565 h 1036254"/>
                <a:gd name="connsiteX2" fmla="*/ 1052991 w 1425624"/>
                <a:gd name="connsiteY2" fmla="*/ 259885 h 1036254"/>
                <a:gd name="connsiteX3" fmla="*/ 1309838 w 1425624"/>
                <a:gd name="connsiteY3" fmla="*/ 448552 h 1036254"/>
                <a:gd name="connsiteX4" fmla="*/ 1370541 w 1425624"/>
                <a:gd name="connsiteY4" fmla="*/ 845207 h 1036254"/>
                <a:gd name="connsiteX5" fmla="*/ 1258558 w 1425624"/>
                <a:gd name="connsiteY5" fmla="*/ 997658 h 1036254"/>
                <a:gd name="connsiteX6" fmla="*/ 1126337 w 1425624"/>
                <a:gd name="connsiteY6" fmla="*/ 1017893 h 1036254"/>
                <a:gd name="connsiteX7" fmla="*/ 818432 w 1425624"/>
                <a:gd name="connsiteY7" fmla="*/ 791722 h 1036254"/>
                <a:gd name="connsiteX8" fmla="*/ 705931 w 1425624"/>
                <a:gd name="connsiteY8" fmla="*/ 605966 h 1036254"/>
                <a:gd name="connsiteX9" fmla="*/ 708757 w 1425624"/>
                <a:gd name="connsiteY9" fmla="*/ 535933 h 1036254"/>
                <a:gd name="connsiteX10" fmla="*/ 691296 w 1425624"/>
                <a:gd name="connsiteY10" fmla="*/ 534173 h 1036254"/>
                <a:gd name="connsiteX11" fmla="*/ 664226 w 1425624"/>
                <a:gd name="connsiteY11" fmla="*/ 523545 h 1036254"/>
                <a:gd name="connsiteX12" fmla="*/ 544797 w 1425624"/>
                <a:gd name="connsiteY12" fmla="*/ 624895 h 1036254"/>
                <a:gd name="connsiteX13" fmla="*/ 144862 w 1425624"/>
                <a:gd name="connsiteY13" fmla="*/ 592145 h 1036254"/>
                <a:gd name="connsiteX14" fmla="*/ 22469 w 1425624"/>
                <a:gd name="connsiteY14" fmla="*/ 447919 h 1036254"/>
                <a:gd name="connsiteX15" fmla="*/ 33385 w 1425624"/>
                <a:gd name="connsiteY15" fmla="*/ 314604 h 1036254"/>
                <a:gd name="connsiteX16" fmla="*/ 324679 w 1425624"/>
                <a:gd name="connsiteY16" fmla="*/ 67407 h 1036254"/>
                <a:gd name="connsiteX17" fmla="*/ 724614 w 1425624"/>
                <a:gd name="connsiteY17" fmla="*/ 100156 h 1036254"/>
                <a:gd name="connsiteX18" fmla="*/ 755920 w 1425624"/>
                <a:gd name="connsiteY18" fmla="*/ 137047 h 1036254"/>
                <a:gd name="connsiteX19" fmla="*/ 868090 w 1425624"/>
                <a:gd name="connsiteY19" fmla="*/ 137047 h 1036254"/>
                <a:gd name="connsiteX20" fmla="*/ 980248 w 1425624"/>
                <a:gd name="connsiteY20" fmla="*/ 171306 h 1036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25624" h="1036254">
                  <a:moveTo>
                    <a:pt x="980248" y="171306"/>
                  </a:moveTo>
                  <a:cubicBezTo>
                    <a:pt x="1012264" y="192936"/>
                    <a:pt x="1037701" y="223566"/>
                    <a:pt x="1052927" y="259565"/>
                  </a:cubicBezTo>
                  <a:lnTo>
                    <a:pt x="1052991" y="259885"/>
                  </a:lnTo>
                  <a:lnTo>
                    <a:pt x="1309838" y="448552"/>
                  </a:lnTo>
                  <a:cubicBezTo>
                    <a:pt x="1436134" y="541323"/>
                    <a:pt x="1463312" y="718912"/>
                    <a:pt x="1370541" y="845207"/>
                  </a:cubicBezTo>
                  <a:lnTo>
                    <a:pt x="1258558" y="997658"/>
                  </a:lnTo>
                  <a:cubicBezTo>
                    <a:pt x="1227633" y="1039758"/>
                    <a:pt x="1168436" y="1048817"/>
                    <a:pt x="1126337" y="1017893"/>
                  </a:cubicBezTo>
                  <a:lnTo>
                    <a:pt x="818432" y="791722"/>
                  </a:lnTo>
                  <a:cubicBezTo>
                    <a:pt x="755285" y="745336"/>
                    <a:pt x="716916" y="677746"/>
                    <a:pt x="705931" y="605966"/>
                  </a:cubicBezTo>
                  <a:lnTo>
                    <a:pt x="708757" y="535933"/>
                  </a:lnTo>
                  <a:lnTo>
                    <a:pt x="691296" y="534173"/>
                  </a:lnTo>
                  <a:lnTo>
                    <a:pt x="664226" y="523545"/>
                  </a:lnTo>
                  <a:lnTo>
                    <a:pt x="544797" y="624895"/>
                  </a:lnTo>
                  <a:cubicBezTo>
                    <a:pt x="425314" y="726290"/>
                    <a:pt x="246258" y="711628"/>
                    <a:pt x="144862" y="592145"/>
                  </a:cubicBezTo>
                  <a:lnTo>
                    <a:pt x="22469" y="447919"/>
                  </a:lnTo>
                  <a:cubicBezTo>
                    <a:pt x="-11331" y="408090"/>
                    <a:pt x="-6443" y="348403"/>
                    <a:pt x="33385" y="314604"/>
                  </a:cubicBezTo>
                  <a:lnTo>
                    <a:pt x="324679" y="67407"/>
                  </a:lnTo>
                  <a:cubicBezTo>
                    <a:pt x="444161" y="-33989"/>
                    <a:pt x="623217" y="-19327"/>
                    <a:pt x="724614" y="100156"/>
                  </a:cubicBezTo>
                  <a:lnTo>
                    <a:pt x="755920" y="137047"/>
                  </a:lnTo>
                  <a:lnTo>
                    <a:pt x="868090" y="137047"/>
                  </a:lnTo>
                  <a:cubicBezTo>
                    <a:pt x="909635" y="137047"/>
                    <a:pt x="948232" y="149677"/>
                    <a:pt x="980248" y="171306"/>
                  </a:cubicBezTo>
                  <a:close/>
                </a:path>
              </a:pathLst>
            </a:cu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72" name="Straight Connector 71">
              <a:extLst>
                <a:ext uri="{FF2B5EF4-FFF2-40B4-BE49-F238E27FC236}">
                  <a16:creationId xmlns:a16="http://schemas.microsoft.com/office/drawing/2014/main" id="{2B279230-7117-C820-5142-DBA728482F3C}"/>
                </a:ext>
              </a:extLst>
            </p:cNvPr>
            <p:cNvCxnSpPr>
              <a:cxnSpLocks/>
              <a:endCxn id="63" idx="2"/>
            </p:cNvCxnSpPr>
            <p:nvPr/>
          </p:nvCxnSpPr>
          <p:spPr>
            <a:xfrm flipH="1">
              <a:off x="9626447" y="4876800"/>
              <a:ext cx="7200" cy="12852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3" name="TextBox 72">
            <a:extLst>
              <a:ext uri="{FF2B5EF4-FFF2-40B4-BE49-F238E27FC236}">
                <a16:creationId xmlns:a16="http://schemas.microsoft.com/office/drawing/2014/main" id="{D4DF03EE-2E24-4DC2-DF52-E7D333DABBEA}"/>
              </a:ext>
            </a:extLst>
          </p:cNvPr>
          <p:cNvSpPr txBox="1"/>
          <p:nvPr/>
        </p:nvSpPr>
        <p:spPr>
          <a:xfrm>
            <a:off x="4435903" y="4538332"/>
            <a:ext cx="3886200" cy="1754326"/>
          </a:xfrm>
          <a:prstGeom prst="rect">
            <a:avLst/>
          </a:prstGeom>
          <a:noFill/>
        </p:spPr>
        <p:txBody>
          <a:bodyPr wrap="square" rtlCol="0">
            <a:spAutoFit/>
          </a:bodyPr>
          <a:lstStyle/>
          <a:p>
            <a:r>
              <a:rPr lang="en-US" i="1" dirty="0">
                <a:solidFill>
                  <a:schemeClr val="bg1"/>
                </a:solidFill>
              </a:rPr>
              <a:t>“…blessed is my servant Hyrum Smith; for I, the Lord, love him because of the integrity of his heart, and because he loveth that whish is right before me, saith the Lord.”</a:t>
            </a:r>
          </a:p>
          <a:p>
            <a:r>
              <a:rPr lang="en-US" i="1" dirty="0">
                <a:solidFill>
                  <a:schemeClr val="bg1"/>
                </a:solidFill>
              </a:rPr>
              <a:t>D&amp;C 124:15</a:t>
            </a:r>
          </a:p>
        </p:txBody>
      </p:sp>
      <p:sp>
        <p:nvSpPr>
          <p:cNvPr id="5" name="TextBox 4">
            <a:extLst>
              <a:ext uri="{FF2B5EF4-FFF2-40B4-BE49-F238E27FC236}">
                <a16:creationId xmlns:a16="http://schemas.microsoft.com/office/drawing/2014/main" id="{D1CAFCBB-64B9-0507-92DC-D944BAD6EAFE}"/>
              </a:ext>
            </a:extLst>
          </p:cNvPr>
          <p:cNvSpPr txBox="1"/>
          <p:nvPr/>
        </p:nvSpPr>
        <p:spPr>
          <a:xfrm>
            <a:off x="-70866" y="6526146"/>
            <a:ext cx="6094476" cy="261610"/>
          </a:xfrm>
          <a:prstGeom prst="rect">
            <a:avLst/>
          </a:prstGeom>
          <a:noFill/>
        </p:spPr>
        <p:txBody>
          <a:bodyPr wrap="square">
            <a:spAutoFit/>
          </a:bodyPr>
          <a:lstStyle/>
          <a:p>
            <a:pPr algn="l"/>
            <a:r>
              <a:rPr lang="en-US" sz="1100" dirty="0">
                <a:solidFill>
                  <a:schemeClr val="bg1"/>
                </a:solidFill>
                <a:latin typeface="Abadi" panose="020B0604020104020204" pitchFamily="34" charset="0"/>
              </a:rPr>
              <a:t>Presentation by ©http://fashionsbylynda.com/blog/</a:t>
            </a:r>
          </a:p>
        </p:txBody>
      </p:sp>
    </p:spTree>
    <p:extLst>
      <p:ext uri="{BB962C8B-B14F-4D97-AF65-F5344CB8AC3E}">
        <p14:creationId xmlns:p14="http://schemas.microsoft.com/office/powerpoint/2010/main" val="1084748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CE0D292-C3BA-4770-995D-EE0B31A764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904125" y="1615612"/>
            <a:ext cx="5661061" cy="4062651"/>
          </a:xfrm>
          <a:prstGeom prst="rect">
            <a:avLst/>
          </a:prstGeom>
        </p:spPr>
        <p:txBody>
          <a:bodyPr wrap="square">
            <a:spAutoFit/>
          </a:bodyPr>
          <a:lstStyle/>
          <a:p>
            <a:r>
              <a:rPr lang="en-US" sz="2000" dirty="0">
                <a:solidFill>
                  <a:schemeClr val="bg1"/>
                </a:solidFill>
              </a:rPr>
              <a:t>“The Lord declared that Hyrum Smith had a gift. The great gift which he possessed was that of a tender, sympathetic heart; a merciful spirit. </a:t>
            </a:r>
          </a:p>
          <a:p>
            <a:endParaRPr lang="en-US" sz="2000" dirty="0">
              <a:solidFill>
                <a:schemeClr val="bg1"/>
              </a:solidFill>
            </a:endParaRPr>
          </a:p>
          <a:p>
            <a:r>
              <a:rPr lang="en-US" sz="2000" dirty="0">
                <a:solidFill>
                  <a:schemeClr val="bg1"/>
                </a:solidFill>
              </a:rPr>
              <a:t>The Lord on a later occasion said: ‘Blessed is my servant Hyrum Smith; for I, the Lord, love him because of the integrity of his heart, and because he </a:t>
            </a:r>
            <a:r>
              <a:rPr lang="en-US" sz="2000" dirty="0" err="1">
                <a:solidFill>
                  <a:schemeClr val="bg1"/>
                </a:solidFill>
              </a:rPr>
              <a:t>loveth</a:t>
            </a:r>
            <a:r>
              <a:rPr lang="en-US" sz="2000" dirty="0">
                <a:solidFill>
                  <a:schemeClr val="bg1"/>
                </a:solidFill>
              </a:rPr>
              <a:t> that which is right before me, </a:t>
            </a:r>
            <a:r>
              <a:rPr lang="en-US" sz="2000" dirty="0" err="1">
                <a:solidFill>
                  <a:schemeClr val="bg1"/>
                </a:solidFill>
              </a:rPr>
              <a:t>saith</a:t>
            </a:r>
            <a:r>
              <a:rPr lang="en-US" sz="2000" dirty="0">
                <a:solidFill>
                  <a:schemeClr val="bg1"/>
                </a:solidFill>
              </a:rPr>
              <a:t> the Lord.’ (D. &amp; C., 124:15.) </a:t>
            </a:r>
          </a:p>
          <a:p>
            <a:endParaRPr lang="en-US" sz="2000" dirty="0">
              <a:solidFill>
                <a:schemeClr val="bg1"/>
              </a:solidFill>
            </a:endParaRPr>
          </a:p>
          <a:p>
            <a:r>
              <a:rPr lang="en-US" sz="2000" dirty="0">
                <a:solidFill>
                  <a:schemeClr val="bg1"/>
                </a:solidFill>
              </a:rPr>
              <a:t>This great gift was manifest in his jealous watch care over the Prophet lest some harm come to him.”</a:t>
            </a:r>
          </a:p>
          <a:p>
            <a:r>
              <a:rPr lang="en-US" dirty="0">
                <a:solidFill>
                  <a:schemeClr val="bg1"/>
                </a:solidFill>
              </a:rPr>
              <a:t> </a:t>
            </a:r>
            <a:r>
              <a:rPr lang="en-US" sz="1200" dirty="0">
                <a:solidFill>
                  <a:schemeClr val="bg1"/>
                </a:solidFill>
              </a:rPr>
              <a:t>President Joseph Fielding Smith</a:t>
            </a:r>
          </a:p>
        </p:txBody>
      </p:sp>
      <p:sp>
        <p:nvSpPr>
          <p:cNvPr id="4" name="TextBox 3"/>
          <p:cNvSpPr txBox="1"/>
          <p:nvPr/>
        </p:nvSpPr>
        <p:spPr>
          <a:xfrm>
            <a:off x="1524000" y="0"/>
            <a:ext cx="9144000" cy="923330"/>
          </a:xfrm>
          <a:prstGeom prst="rect">
            <a:avLst/>
          </a:prstGeom>
          <a:noFill/>
        </p:spPr>
        <p:txBody>
          <a:bodyPr wrap="square" rtlCol="0">
            <a:spAutoFit/>
          </a:bodyPr>
          <a:lstStyle/>
          <a:p>
            <a:pPr algn="ctr"/>
            <a:r>
              <a:rPr lang="en-US" sz="5400" dirty="0">
                <a:solidFill>
                  <a:schemeClr val="bg1"/>
                </a:solidFill>
              </a:rPr>
              <a:t>Hyrum’s Gift</a:t>
            </a:r>
          </a:p>
        </p:txBody>
      </p:sp>
      <p:pic>
        <p:nvPicPr>
          <p:cNvPr id="7" name="Picture 6">
            <a:extLst>
              <a:ext uri="{FF2B5EF4-FFF2-40B4-BE49-F238E27FC236}">
                <a16:creationId xmlns:a16="http://schemas.microsoft.com/office/drawing/2014/main" id="{3E2DBB55-6CBD-44E5-9089-573F5338D6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8073" y="1618568"/>
            <a:ext cx="4714665" cy="3620863"/>
          </a:xfrm>
          <a:prstGeom prst="rect">
            <a:avLst/>
          </a:prstGeom>
        </p:spPr>
      </p:pic>
    </p:spTree>
    <p:extLst>
      <p:ext uri="{BB962C8B-B14F-4D97-AF65-F5344CB8AC3E}">
        <p14:creationId xmlns:p14="http://schemas.microsoft.com/office/powerpoint/2010/main" val="2083434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C281FD3-05DE-4C1D-8BEB-F1B047ED4C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524000" y="0"/>
            <a:ext cx="9144000" cy="923330"/>
          </a:xfrm>
          <a:prstGeom prst="rect">
            <a:avLst/>
          </a:prstGeom>
          <a:noFill/>
        </p:spPr>
        <p:txBody>
          <a:bodyPr wrap="square" rtlCol="0">
            <a:spAutoFit/>
          </a:bodyPr>
          <a:lstStyle/>
          <a:p>
            <a:pPr algn="ctr"/>
            <a:r>
              <a:rPr lang="en-US" sz="5400" dirty="0">
                <a:solidFill>
                  <a:schemeClr val="bg1"/>
                </a:solidFill>
              </a:rPr>
              <a:t>Hyrum’s Patriarchal Blessing</a:t>
            </a:r>
          </a:p>
        </p:txBody>
      </p:sp>
      <p:sp>
        <p:nvSpPr>
          <p:cNvPr id="6" name="TextBox 5"/>
          <p:cNvSpPr txBox="1"/>
          <p:nvPr/>
        </p:nvSpPr>
        <p:spPr>
          <a:xfrm>
            <a:off x="3902964" y="1066181"/>
            <a:ext cx="4191000" cy="646331"/>
          </a:xfrm>
          <a:prstGeom prst="rect">
            <a:avLst/>
          </a:prstGeom>
          <a:noFill/>
        </p:spPr>
        <p:txBody>
          <a:bodyPr wrap="square" rtlCol="0">
            <a:spAutoFit/>
          </a:bodyPr>
          <a:lstStyle/>
          <a:p>
            <a:pPr algn="ctr"/>
            <a:r>
              <a:rPr lang="en-US" dirty="0">
                <a:solidFill>
                  <a:schemeClr val="bg1"/>
                </a:solidFill>
              </a:rPr>
              <a:t>Given to him by his father Joseph Smith Sr. on December 18, 1833 in Kirtland, Ohio</a:t>
            </a:r>
          </a:p>
        </p:txBody>
      </p:sp>
      <p:pic>
        <p:nvPicPr>
          <p:cNvPr id="8" name="Picture 7">
            <a:extLst>
              <a:ext uri="{FF2B5EF4-FFF2-40B4-BE49-F238E27FC236}">
                <a16:creationId xmlns:a16="http://schemas.microsoft.com/office/drawing/2014/main" id="{4776B354-95FF-48FC-B796-849F279752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9128" y="2232066"/>
            <a:ext cx="6138672" cy="4084320"/>
          </a:xfrm>
          <a:prstGeom prst="rect">
            <a:avLst/>
          </a:prstGeom>
        </p:spPr>
      </p:pic>
      <p:sp>
        <p:nvSpPr>
          <p:cNvPr id="2" name="Rectangle 1"/>
          <p:cNvSpPr/>
          <p:nvPr/>
        </p:nvSpPr>
        <p:spPr>
          <a:xfrm>
            <a:off x="2929128" y="2232066"/>
            <a:ext cx="5867400" cy="3877985"/>
          </a:xfrm>
          <a:prstGeom prst="rect">
            <a:avLst/>
          </a:prstGeom>
        </p:spPr>
        <p:txBody>
          <a:bodyPr wrap="square">
            <a:spAutoFit/>
          </a:bodyPr>
          <a:lstStyle/>
          <a:p>
            <a:r>
              <a:rPr lang="en-US" b="1" i="1" dirty="0"/>
              <a:t>“I now ask my heavenly Father in the name of Jesus Christ, to bless thee with the same blessing with which Jacob blessed his son Joseph, for thou art his true descendant, and thy posterity shall be numbered with house of Ephraim, and with them thou </a:t>
            </a:r>
            <a:r>
              <a:rPr lang="en-US" b="1" i="1" dirty="0" err="1"/>
              <a:t>shalt</a:t>
            </a:r>
            <a:r>
              <a:rPr lang="en-US" b="1" i="1" dirty="0"/>
              <a:t> stand up to crown the tribes of Israel, when they come shouting to Zion, …The Lord will multiply His choice blessings upon thee and thy seed after thee, and thou with them </a:t>
            </a:r>
            <a:r>
              <a:rPr lang="en-US" b="1" i="1" dirty="0" err="1"/>
              <a:t>shalt</a:t>
            </a:r>
            <a:r>
              <a:rPr lang="en-US" b="1" i="1" dirty="0"/>
              <a:t> have an inheritance in Zion, and they shall possess it from generation to generation, and thy name shall never be blotted out from among the just, for the righteous shall rise up, and also thy children after thee, and say thy memory is just, that thou wert a just man and perfect in thy day.”</a:t>
            </a:r>
          </a:p>
          <a:p>
            <a:r>
              <a:rPr lang="en-US" sz="1200" b="1" i="1" dirty="0"/>
              <a:t>Hyrum M. Smith</a:t>
            </a:r>
          </a:p>
        </p:txBody>
      </p:sp>
      <p:pic>
        <p:nvPicPr>
          <p:cNvPr id="10" name="Picture 9" descr="Hyrum_M._Smith.jpg">
            <a:extLst>
              <a:ext uri="{FF2B5EF4-FFF2-40B4-BE49-F238E27FC236}">
                <a16:creationId xmlns:a16="http://schemas.microsoft.com/office/drawing/2014/main" id="{2E061C20-22A7-4CC3-A305-6ED984DDFD59}"/>
              </a:ext>
            </a:extLst>
          </p:cNvPr>
          <p:cNvPicPr>
            <a:picLocks noChangeAspect="1"/>
          </p:cNvPicPr>
          <p:nvPr/>
        </p:nvPicPr>
        <p:blipFill>
          <a:blip r:embed="rId4" cstate="print"/>
          <a:stretch>
            <a:fillRect/>
          </a:stretch>
        </p:blipFill>
        <p:spPr>
          <a:xfrm>
            <a:off x="10929343" y="5047735"/>
            <a:ext cx="1067585" cy="1500808"/>
          </a:xfrm>
          <a:prstGeom prst="rect">
            <a:avLst/>
          </a:prstGeom>
        </p:spPr>
      </p:pic>
    </p:spTree>
    <p:extLst>
      <p:ext uri="{BB962C8B-B14F-4D97-AF65-F5344CB8AC3E}">
        <p14:creationId xmlns:p14="http://schemas.microsoft.com/office/powerpoint/2010/main" val="30519443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BB467839-3015-4139-B0F9-C3708C05BF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524000" y="0"/>
            <a:ext cx="9144000" cy="923330"/>
          </a:xfrm>
          <a:prstGeom prst="rect">
            <a:avLst/>
          </a:prstGeom>
          <a:noFill/>
        </p:spPr>
        <p:txBody>
          <a:bodyPr wrap="square" rtlCol="0">
            <a:spAutoFit/>
          </a:bodyPr>
          <a:lstStyle/>
          <a:p>
            <a:pPr algn="ctr"/>
            <a:r>
              <a:rPr lang="en-US" sz="5400" dirty="0">
                <a:solidFill>
                  <a:schemeClr val="bg1"/>
                </a:solidFill>
              </a:rPr>
              <a:t>Desire, Desires, and </a:t>
            </a:r>
            <a:r>
              <a:rPr lang="en-US" sz="5400" dirty="0" err="1">
                <a:solidFill>
                  <a:schemeClr val="bg1"/>
                </a:solidFill>
              </a:rPr>
              <a:t>Desireth</a:t>
            </a:r>
            <a:endParaRPr lang="en-US" sz="5400" dirty="0">
              <a:solidFill>
                <a:schemeClr val="bg1"/>
              </a:solidFill>
            </a:endParaRPr>
          </a:p>
        </p:txBody>
      </p:sp>
      <p:sp>
        <p:nvSpPr>
          <p:cNvPr id="7" name="TextBox 6"/>
          <p:cNvSpPr txBox="1"/>
          <p:nvPr/>
        </p:nvSpPr>
        <p:spPr>
          <a:xfrm>
            <a:off x="1676400" y="1066800"/>
            <a:ext cx="6477000" cy="369332"/>
          </a:xfrm>
          <a:prstGeom prst="rect">
            <a:avLst/>
          </a:prstGeom>
          <a:noFill/>
        </p:spPr>
        <p:txBody>
          <a:bodyPr wrap="square" rtlCol="0">
            <a:spAutoFit/>
          </a:bodyPr>
          <a:lstStyle/>
          <a:p>
            <a:r>
              <a:rPr lang="en-US" i="1" dirty="0" err="1">
                <a:solidFill>
                  <a:srgbClr val="FFFF00"/>
                </a:solidFill>
              </a:rPr>
              <a:t>desireth</a:t>
            </a:r>
            <a:r>
              <a:rPr lang="en-US" i="1" dirty="0">
                <a:solidFill>
                  <a:schemeClr val="bg1"/>
                </a:solidFill>
              </a:rPr>
              <a:t> to reap </a:t>
            </a:r>
            <a:r>
              <a:rPr lang="en-US" dirty="0">
                <a:solidFill>
                  <a:schemeClr val="bg1"/>
                </a:solidFill>
              </a:rPr>
              <a:t>–Hyrum had a </a:t>
            </a:r>
            <a:r>
              <a:rPr lang="en-US" dirty="0">
                <a:solidFill>
                  <a:srgbClr val="FFFF00"/>
                </a:solidFill>
              </a:rPr>
              <a:t>desire</a:t>
            </a:r>
            <a:r>
              <a:rPr lang="en-US" dirty="0">
                <a:solidFill>
                  <a:schemeClr val="bg1"/>
                </a:solidFill>
              </a:rPr>
              <a:t> to engage in public speaking.</a:t>
            </a:r>
          </a:p>
        </p:txBody>
      </p:sp>
      <p:sp>
        <p:nvSpPr>
          <p:cNvPr id="8" name="TextBox 7"/>
          <p:cNvSpPr txBox="1"/>
          <p:nvPr/>
        </p:nvSpPr>
        <p:spPr>
          <a:xfrm>
            <a:off x="114300" y="6424136"/>
            <a:ext cx="3429000" cy="369332"/>
          </a:xfrm>
          <a:prstGeom prst="rect">
            <a:avLst/>
          </a:prstGeom>
          <a:noFill/>
        </p:spPr>
        <p:txBody>
          <a:bodyPr wrap="square" rtlCol="0">
            <a:spAutoFit/>
          </a:bodyPr>
          <a:lstStyle/>
          <a:p>
            <a:r>
              <a:rPr lang="en-US" dirty="0">
                <a:solidFill>
                  <a:schemeClr val="bg1"/>
                </a:solidFill>
              </a:rPr>
              <a:t>D&amp;C 11:3, 8, 10, 14, 17, 21</a:t>
            </a:r>
          </a:p>
        </p:txBody>
      </p:sp>
      <p:sp>
        <p:nvSpPr>
          <p:cNvPr id="9" name="Rectangle 8"/>
          <p:cNvSpPr/>
          <p:nvPr/>
        </p:nvSpPr>
        <p:spPr>
          <a:xfrm>
            <a:off x="1828800" y="4038600"/>
            <a:ext cx="7507440" cy="369332"/>
          </a:xfrm>
          <a:prstGeom prst="rect">
            <a:avLst/>
          </a:prstGeom>
        </p:spPr>
        <p:txBody>
          <a:bodyPr wrap="none">
            <a:spAutoFit/>
          </a:bodyPr>
          <a:lstStyle/>
          <a:p>
            <a:r>
              <a:rPr lang="en-US" i="1" dirty="0">
                <a:solidFill>
                  <a:schemeClr val="bg1"/>
                </a:solidFill>
              </a:rPr>
              <a:t>according to your </a:t>
            </a:r>
            <a:r>
              <a:rPr lang="en-US" i="1" dirty="0">
                <a:solidFill>
                  <a:srgbClr val="FFFF00"/>
                </a:solidFill>
              </a:rPr>
              <a:t>desires</a:t>
            </a:r>
            <a:r>
              <a:rPr lang="en-US" i="1" dirty="0">
                <a:solidFill>
                  <a:schemeClr val="bg1"/>
                </a:solidFill>
              </a:rPr>
              <a:t>—</a:t>
            </a:r>
            <a:r>
              <a:rPr lang="en-US" dirty="0">
                <a:solidFill>
                  <a:schemeClr val="bg1"/>
                </a:solidFill>
              </a:rPr>
              <a:t>You will receive that which you </a:t>
            </a:r>
            <a:r>
              <a:rPr lang="en-US" dirty="0">
                <a:solidFill>
                  <a:srgbClr val="FFFF00"/>
                </a:solidFill>
              </a:rPr>
              <a:t>desire</a:t>
            </a:r>
            <a:r>
              <a:rPr lang="en-US" dirty="0">
                <a:solidFill>
                  <a:schemeClr val="bg1"/>
                </a:solidFill>
              </a:rPr>
              <a:t> in your heart</a:t>
            </a:r>
            <a:endParaRPr lang="en-US" i="1" dirty="0">
              <a:solidFill>
                <a:schemeClr val="bg1"/>
              </a:solidFill>
            </a:endParaRPr>
          </a:p>
        </p:txBody>
      </p:sp>
      <p:sp>
        <p:nvSpPr>
          <p:cNvPr id="10" name="Rectangle 9"/>
          <p:cNvSpPr/>
          <p:nvPr/>
        </p:nvSpPr>
        <p:spPr>
          <a:xfrm>
            <a:off x="4800600" y="4648200"/>
            <a:ext cx="5638800" cy="923330"/>
          </a:xfrm>
          <a:prstGeom prst="rect">
            <a:avLst/>
          </a:prstGeom>
        </p:spPr>
        <p:txBody>
          <a:bodyPr wrap="square">
            <a:spAutoFit/>
          </a:bodyPr>
          <a:lstStyle/>
          <a:p>
            <a:r>
              <a:rPr lang="en-US" i="1" dirty="0">
                <a:solidFill>
                  <a:schemeClr val="bg1"/>
                </a:solidFill>
              </a:rPr>
              <a:t> if you </a:t>
            </a:r>
            <a:r>
              <a:rPr lang="en-US" i="1" dirty="0">
                <a:solidFill>
                  <a:srgbClr val="FFFF00"/>
                </a:solidFill>
              </a:rPr>
              <a:t>desire</a:t>
            </a:r>
            <a:r>
              <a:rPr lang="en-US" i="1" dirty="0">
                <a:solidFill>
                  <a:schemeClr val="bg1"/>
                </a:solidFill>
              </a:rPr>
              <a:t>, you shall have my Spirit and my word—</a:t>
            </a:r>
            <a:r>
              <a:rPr lang="en-US" dirty="0">
                <a:solidFill>
                  <a:schemeClr val="bg1"/>
                </a:solidFill>
              </a:rPr>
              <a:t>You will have the Holy Spirit to help in converting many unto the true gospel</a:t>
            </a:r>
            <a:endParaRPr lang="en-US" i="1" dirty="0">
              <a:solidFill>
                <a:schemeClr val="bg1"/>
              </a:solidFill>
            </a:endParaRPr>
          </a:p>
        </p:txBody>
      </p:sp>
      <p:sp>
        <p:nvSpPr>
          <p:cNvPr id="11" name="Rectangle 10"/>
          <p:cNvSpPr/>
          <p:nvPr/>
        </p:nvSpPr>
        <p:spPr>
          <a:xfrm>
            <a:off x="5257799" y="5715001"/>
            <a:ext cx="6031871" cy="954107"/>
          </a:xfrm>
          <a:prstGeom prst="rect">
            <a:avLst/>
          </a:prstGeom>
        </p:spPr>
        <p:txBody>
          <a:bodyPr wrap="square">
            <a:spAutoFit/>
          </a:bodyPr>
          <a:lstStyle/>
          <a:p>
            <a:r>
              <a:rPr lang="en-US" sz="2800" i="1" dirty="0">
                <a:solidFill>
                  <a:srgbClr val="FFFF00"/>
                </a:solidFill>
              </a:rPr>
              <a:t>All who have good desires, and have thrust in their sickle to reap.</a:t>
            </a:r>
          </a:p>
        </p:txBody>
      </p:sp>
      <p:sp>
        <p:nvSpPr>
          <p:cNvPr id="12" name="Rectangle 11"/>
          <p:cNvSpPr/>
          <p:nvPr/>
        </p:nvSpPr>
        <p:spPr>
          <a:xfrm>
            <a:off x="4724401" y="1752600"/>
            <a:ext cx="4893199" cy="369332"/>
          </a:xfrm>
          <a:prstGeom prst="rect">
            <a:avLst/>
          </a:prstGeom>
        </p:spPr>
        <p:txBody>
          <a:bodyPr wrap="none">
            <a:spAutoFit/>
          </a:bodyPr>
          <a:lstStyle/>
          <a:p>
            <a:r>
              <a:rPr lang="en-US" i="1" dirty="0">
                <a:solidFill>
                  <a:schemeClr val="bg1"/>
                </a:solidFill>
              </a:rPr>
              <a:t>if you </a:t>
            </a:r>
            <a:r>
              <a:rPr lang="en-US" i="1" dirty="0">
                <a:solidFill>
                  <a:srgbClr val="FFFF00"/>
                </a:solidFill>
              </a:rPr>
              <a:t>desire</a:t>
            </a:r>
            <a:r>
              <a:rPr lang="en-US" dirty="0">
                <a:solidFill>
                  <a:schemeClr val="bg1"/>
                </a:solidFill>
              </a:rPr>
              <a:t>—You will do much good for this work</a:t>
            </a:r>
          </a:p>
        </p:txBody>
      </p:sp>
      <p:sp>
        <p:nvSpPr>
          <p:cNvPr id="13" name="Rectangle 12"/>
          <p:cNvSpPr/>
          <p:nvPr/>
        </p:nvSpPr>
        <p:spPr>
          <a:xfrm>
            <a:off x="2743201" y="2438400"/>
            <a:ext cx="5777479" cy="369332"/>
          </a:xfrm>
          <a:prstGeom prst="rect">
            <a:avLst/>
          </a:prstGeom>
        </p:spPr>
        <p:txBody>
          <a:bodyPr wrap="none">
            <a:spAutoFit/>
          </a:bodyPr>
          <a:lstStyle/>
          <a:p>
            <a:r>
              <a:rPr lang="en-US" i="1" dirty="0">
                <a:solidFill>
                  <a:srgbClr val="FFFF00"/>
                </a:solidFill>
              </a:rPr>
              <a:t>desire</a:t>
            </a:r>
            <a:r>
              <a:rPr lang="en-US" i="1" dirty="0">
                <a:solidFill>
                  <a:schemeClr val="bg1"/>
                </a:solidFill>
              </a:rPr>
              <a:t> of me in faith—</a:t>
            </a:r>
            <a:r>
              <a:rPr lang="en-US" dirty="0">
                <a:solidFill>
                  <a:schemeClr val="bg1"/>
                </a:solidFill>
              </a:rPr>
              <a:t>One</a:t>
            </a:r>
            <a:r>
              <a:rPr lang="en-US" i="1" dirty="0">
                <a:solidFill>
                  <a:schemeClr val="bg1"/>
                </a:solidFill>
              </a:rPr>
              <a:t> </a:t>
            </a:r>
            <a:r>
              <a:rPr lang="en-US" dirty="0">
                <a:solidFill>
                  <a:schemeClr val="bg1"/>
                </a:solidFill>
              </a:rPr>
              <a:t>must have faith in Christ to serve</a:t>
            </a:r>
          </a:p>
        </p:txBody>
      </p:sp>
      <p:sp>
        <p:nvSpPr>
          <p:cNvPr id="14" name="Rectangle 13"/>
          <p:cNvSpPr/>
          <p:nvPr/>
        </p:nvSpPr>
        <p:spPr>
          <a:xfrm>
            <a:off x="5181600" y="3048001"/>
            <a:ext cx="5486400" cy="646331"/>
          </a:xfrm>
          <a:prstGeom prst="rect">
            <a:avLst/>
          </a:prstGeom>
        </p:spPr>
        <p:txBody>
          <a:bodyPr wrap="square">
            <a:spAutoFit/>
          </a:bodyPr>
          <a:lstStyle/>
          <a:p>
            <a:r>
              <a:rPr lang="en-US" i="1" dirty="0">
                <a:solidFill>
                  <a:schemeClr val="bg1"/>
                </a:solidFill>
              </a:rPr>
              <a:t>shall you know, all things whatsoever you </a:t>
            </a:r>
            <a:r>
              <a:rPr lang="en-US" i="1" dirty="0">
                <a:solidFill>
                  <a:srgbClr val="FFFF00"/>
                </a:solidFill>
              </a:rPr>
              <a:t>desire</a:t>
            </a:r>
            <a:r>
              <a:rPr lang="en-US" i="1" dirty="0">
                <a:solidFill>
                  <a:schemeClr val="bg1"/>
                </a:solidFill>
              </a:rPr>
              <a:t> of me</a:t>
            </a:r>
            <a:r>
              <a:rPr lang="en-US" dirty="0">
                <a:solidFill>
                  <a:schemeClr val="bg1"/>
                </a:solidFill>
              </a:rPr>
              <a:t>—The Holy Spirit will make it known to you</a:t>
            </a:r>
          </a:p>
        </p:txBody>
      </p:sp>
    </p:spTree>
    <p:extLst>
      <p:ext uri="{BB962C8B-B14F-4D97-AF65-F5344CB8AC3E}">
        <p14:creationId xmlns:p14="http://schemas.microsoft.com/office/powerpoint/2010/main" val="2463821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9" presetClass="exit" presetSubtype="0" fill="hold" grpId="1" nodeType="withEffect">
                                  <p:stCondLst>
                                    <p:cond delay="0"/>
                                  </p:stCondLst>
                                  <p:childTnLst>
                                    <p:animEffect transition="out" filter="dissolve">
                                      <p:cBhvr>
                                        <p:cTn id="32" dur="500"/>
                                        <p:tgtEl>
                                          <p:spTgt spid="10"/>
                                        </p:tgtEl>
                                      </p:cBhvr>
                                    </p:animEffect>
                                    <p:set>
                                      <p:cBhvr>
                                        <p:cTn id="33" dur="1" fill="hold">
                                          <p:stCondLst>
                                            <p:cond delay="499"/>
                                          </p:stCondLst>
                                        </p:cTn>
                                        <p:tgtEl>
                                          <p:spTgt spid="10"/>
                                        </p:tgtEl>
                                        <p:attrNameLst>
                                          <p:attrName>style.visibility</p:attrName>
                                        </p:attrNameLst>
                                      </p:cBhvr>
                                      <p:to>
                                        <p:strVal val="hidden"/>
                                      </p:to>
                                    </p:set>
                                  </p:childTnLst>
                                </p:cTn>
                              </p:par>
                              <p:par>
                                <p:cTn id="34" presetID="9" presetClass="exit" presetSubtype="0" fill="hold" grpId="1" nodeType="withEffect">
                                  <p:stCondLst>
                                    <p:cond delay="0"/>
                                  </p:stCondLst>
                                  <p:childTnLst>
                                    <p:animEffect transition="out" filter="dissolve">
                                      <p:cBhvr>
                                        <p:cTn id="35" dur="500"/>
                                        <p:tgtEl>
                                          <p:spTgt spid="9"/>
                                        </p:tgtEl>
                                      </p:cBhvr>
                                    </p:animEffect>
                                    <p:set>
                                      <p:cBhvr>
                                        <p:cTn id="36" dur="1" fill="hold">
                                          <p:stCondLst>
                                            <p:cond delay="499"/>
                                          </p:stCondLst>
                                        </p:cTn>
                                        <p:tgtEl>
                                          <p:spTgt spid="9"/>
                                        </p:tgtEl>
                                        <p:attrNameLst>
                                          <p:attrName>style.visibility</p:attrName>
                                        </p:attrNameLst>
                                      </p:cBhvr>
                                      <p:to>
                                        <p:strVal val="hidden"/>
                                      </p:to>
                                    </p:set>
                                  </p:childTnLst>
                                </p:cTn>
                              </p:par>
                              <p:par>
                                <p:cTn id="37" presetID="9" presetClass="exit" presetSubtype="0" fill="hold" grpId="1" nodeType="withEffect">
                                  <p:stCondLst>
                                    <p:cond delay="0"/>
                                  </p:stCondLst>
                                  <p:childTnLst>
                                    <p:animEffect transition="out" filter="dissolve">
                                      <p:cBhvr>
                                        <p:cTn id="38" dur="500"/>
                                        <p:tgtEl>
                                          <p:spTgt spid="14"/>
                                        </p:tgtEl>
                                      </p:cBhvr>
                                    </p:animEffect>
                                    <p:set>
                                      <p:cBhvr>
                                        <p:cTn id="39" dur="1" fill="hold">
                                          <p:stCondLst>
                                            <p:cond delay="499"/>
                                          </p:stCondLst>
                                        </p:cTn>
                                        <p:tgtEl>
                                          <p:spTgt spid="14"/>
                                        </p:tgtEl>
                                        <p:attrNameLst>
                                          <p:attrName>style.visibility</p:attrName>
                                        </p:attrNameLst>
                                      </p:cBhvr>
                                      <p:to>
                                        <p:strVal val="hidden"/>
                                      </p:to>
                                    </p:set>
                                  </p:childTnLst>
                                </p:cTn>
                              </p:par>
                              <p:par>
                                <p:cTn id="40" presetID="9" presetClass="exit" presetSubtype="0" fill="hold" grpId="1" nodeType="withEffect">
                                  <p:stCondLst>
                                    <p:cond delay="0"/>
                                  </p:stCondLst>
                                  <p:childTnLst>
                                    <p:animEffect transition="out" filter="dissolve">
                                      <p:cBhvr>
                                        <p:cTn id="41" dur="500"/>
                                        <p:tgtEl>
                                          <p:spTgt spid="13"/>
                                        </p:tgtEl>
                                      </p:cBhvr>
                                    </p:animEffect>
                                    <p:set>
                                      <p:cBhvr>
                                        <p:cTn id="42" dur="1" fill="hold">
                                          <p:stCondLst>
                                            <p:cond delay="499"/>
                                          </p:stCondLst>
                                        </p:cTn>
                                        <p:tgtEl>
                                          <p:spTgt spid="13"/>
                                        </p:tgtEl>
                                        <p:attrNameLst>
                                          <p:attrName>style.visibility</p:attrName>
                                        </p:attrNameLst>
                                      </p:cBhvr>
                                      <p:to>
                                        <p:strVal val="hidden"/>
                                      </p:to>
                                    </p:set>
                                  </p:childTnLst>
                                </p:cTn>
                              </p:par>
                              <p:par>
                                <p:cTn id="43" presetID="9" presetClass="exit" presetSubtype="0" fill="hold" grpId="1" nodeType="withEffect">
                                  <p:stCondLst>
                                    <p:cond delay="0"/>
                                  </p:stCondLst>
                                  <p:childTnLst>
                                    <p:animEffect transition="out" filter="dissolve">
                                      <p:cBhvr>
                                        <p:cTn id="44" dur="500"/>
                                        <p:tgtEl>
                                          <p:spTgt spid="12"/>
                                        </p:tgtEl>
                                      </p:cBhvr>
                                    </p:animEffect>
                                    <p:set>
                                      <p:cBhvr>
                                        <p:cTn id="45" dur="1" fill="hold">
                                          <p:stCondLst>
                                            <p:cond delay="499"/>
                                          </p:stCondLst>
                                        </p:cTn>
                                        <p:tgtEl>
                                          <p:spTgt spid="12"/>
                                        </p:tgtEl>
                                        <p:attrNameLst>
                                          <p:attrName>style.visibility</p:attrName>
                                        </p:attrNameLst>
                                      </p:cBhvr>
                                      <p:to>
                                        <p:strVal val="hidden"/>
                                      </p:to>
                                    </p:set>
                                  </p:childTnLst>
                                </p:cTn>
                              </p:par>
                              <p:par>
                                <p:cTn id="46" presetID="9" presetClass="exit" presetSubtype="0" fill="hold" grpId="1" nodeType="withEffect">
                                  <p:stCondLst>
                                    <p:cond delay="0"/>
                                  </p:stCondLst>
                                  <p:childTnLst>
                                    <p:animEffect transition="out" filter="dissolve">
                                      <p:cBhvr>
                                        <p:cTn id="47" dur="500"/>
                                        <p:tgtEl>
                                          <p:spTgt spid="7"/>
                                        </p:tgtEl>
                                      </p:cBhvr>
                                    </p:animEffect>
                                    <p:set>
                                      <p:cBhvr>
                                        <p:cTn id="48"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9" grpId="0"/>
      <p:bldP spid="9" grpId="1"/>
      <p:bldP spid="10" grpId="0"/>
      <p:bldP spid="10" grpId="1"/>
      <p:bldP spid="11" grpId="0"/>
      <p:bldP spid="12" grpId="0"/>
      <p:bldP spid="12" grpId="1"/>
      <p:bldP spid="13" grpId="0"/>
      <p:bldP spid="13" grpId="1"/>
      <p:bldP spid="14" grpId="0"/>
      <p:bldP spid="14"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Picture 57">
            <a:extLst>
              <a:ext uri="{FF2B5EF4-FFF2-40B4-BE49-F238E27FC236}">
                <a16:creationId xmlns:a16="http://schemas.microsoft.com/office/drawing/2014/main" id="{D8A1AE6F-2283-478B-9DE7-5A999BE158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5" name="Group 14"/>
          <p:cNvGrpSpPr/>
          <p:nvPr/>
        </p:nvGrpSpPr>
        <p:grpSpPr>
          <a:xfrm>
            <a:off x="2286000" y="1066800"/>
            <a:ext cx="2667000" cy="5029200"/>
            <a:chOff x="838200" y="76200"/>
            <a:chExt cx="2667000" cy="5029200"/>
          </a:xfrm>
        </p:grpSpPr>
        <p:grpSp>
          <p:nvGrpSpPr>
            <p:cNvPr id="16" name="Group 17"/>
            <p:cNvGrpSpPr/>
            <p:nvPr/>
          </p:nvGrpSpPr>
          <p:grpSpPr>
            <a:xfrm>
              <a:off x="838200" y="76200"/>
              <a:ext cx="2667000" cy="5029200"/>
              <a:chOff x="838200" y="76200"/>
              <a:chExt cx="2667000" cy="5029200"/>
            </a:xfrm>
          </p:grpSpPr>
          <p:grpSp>
            <p:nvGrpSpPr>
              <p:cNvPr id="18" name="Group 17"/>
              <p:cNvGrpSpPr/>
              <p:nvPr/>
            </p:nvGrpSpPr>
            <p:grpSpPr>
              <a:xfrm flipH="1">
                <a:off x="2209800" y="1447800"/>
                <a:ext cx="1295400" cy="3429000"/>
                <a:chOff x="685800" y="1447800"/>
                <a:chExt cx="1295400" cy="3124200"/>
              </a:xfrm>
            </p:grpSpPr>
            <p:sp>
              <p:nvSpPr>
                <p:cNvPr id="34" name="Bent Arrow 33"/>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9" name="Group 16"/>
              <p:cNvGrpSpPr/>
              <p:nvPr/>
            </p:nvGrpSpPr>
            <p:grpSpPr>
              <a:xfrm>
                <a:off x="838200" y="1447800"/>
                <a:ext cx="1295400" cy="3429000"/>
                <a:chOff x="685800" y="1447800"/>
                <a:chExt cx="1295400" cy="3429000"/>
              </a:xfrm>
            </p:grpSpPr>
            <p:sp>
              <p:nvSpPr>
                <p:cNvPr id="32" name="Bent Arrow 31"/>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1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0" name="Oval 2"/>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Manual Operation 3"/>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lowchart: Manual Operation 4"/>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5"/>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onut 24"/>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Rounded Rectangle 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9"/>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10"/>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11"/>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12"/>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lowchart: Manual Operation 13"/>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p:cNvSpPr/>
            <p:nvPr/>
          </p:nvSpPr>
          <p:spPr>
            <a:xfrm>
              <a:off x="1219200" y="2509391"/>
              <a:ext cx="1905000" cy="1077218"/>
            </a:xfrm>
            <a:prstGeom prst="rect">
              <a:avLst/>
            </a:prstGeom>
          </p:spPr>
          <p:txBody>
            <a:bodyPr wrap="square">
              <a:spAutoFit/>
            </a:bodyPr>
            <a:lstStyle/>
            <a:p>
              <a:pPr algn="ctr"/>
              <a:r>
                <a:rPr lang="en-US" sz="1600" b="1" dirty="0"/>
                <a:t>We can receive blessings from God according to our righteous desires. </a:t>
              </a:r>
              <a:endParaRPr lang="en-US" sz="1600" dirty="0">
                <a:solidFill>
                  <a:schemeClr val="bg1"/>
                </a:solidFill>
              </a:endParaRPr>
            </a:p>
          </p:txBody>
        </p:sp>
      </p:grpSp>
      <p:grpSp>
        <p:nvGrpSpPr>
          <p:cNvPr id="36" name="Group 35"/>
          <p:cNvGrpSpPr/>
          <p:nvPr/>
        </p:nvGrpSpPr>
        <p:grpSpPr>
          <a:xfrm>
            <a:off x="6934200" y="1066800"/>
            <a:ext cx="2667000" cy="5029200"/>
            <a:chOff x="838200" y="76200"/>
            <a:chExt cx="2667000" cy="5029200"/>
          </a:xfrm>
        </p:grpSpPr>
        <p:grpSp>
          <p:nvGrpSpPr>
            <p:cNvPr id="37" name="Group 17"/>
            <p:cNvGrpSpPr/>
            <p:nvPr/>
          </p:nvGrpSpPr>
          <p:grpSpPr>
            <a:xfrm>
              <a:off x="838200" y="76200"/>
              <a:ext cx="2667000" cy="5029200"/>
              <a:chOff x="838200" y="76200"/>
              <a:chExt cx="2667000" cy="5029200"/>
            </a:xfrm>
          </p:grpSpPr>
          <p:grpSp>
            <p:nvGrpSpPr>
              <p:cNvPr id="39" name="Group 17"/>
              <p:cNvGrpSpPr/>
              <p:nvPr/>
            </p:nvGrpSpPr>
            <p:grpSpPr>
              <a:xfrm flipH="1">
                <a:off x="2209800" y="1447800"/>
                <a:ext cx="1295400" cy="3429000"/>
                <a:chOff x="685800" y="1447800"/>
                <a:chExt cx="1295400" cy="3124200"/>
              </a:xfrm>
            </p:grpSpPr>
            <p:sp>
              <p:nvSpPr>
                <p:cNvPr id="55" name="Bent Arrow 54"/>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6" name="Bent Arrow 55"/>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0" name="Group 16"/>
              <p:cNvGrpSpPr/>
              <p:nvPr/>
            </p:nvGrpSpPr>
            <p:grpSpPr>
              <a:xfrm>
                <a:off x="838200" y="1447800"/>
                <a:ext cx="1295400" cy="3429000"/>
                <a:chOff x="685800" y="1447800"/>
                <a:chExt cx="1295400" cy="3429000"/>
              </a:xfrm>
            </p:grpSpPr>
            <p:sp>
              <p:nvSpPr>
                <p:cNvPr id="53" name="Bent Arrow 52"/>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4" name="Bent Arrow 1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1" name="Oval 2"/>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lowchart: Manual Operation 3"/>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lowchart: Manual Operation 4"/>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5"/>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Donut 45"/>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 name="Rounded Rectangle 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9"/>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ounded Rectangle 10"/>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ed Rectangle 11"/>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12"/>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lowchart: Manual Operation 13"/>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Rectangle 37"/>
            <p:cNvSpPr/>
            <p:nvPr/>
          </p:nvSpPr>
          <p:spPr>
            <a:xfrm>
              <a:off x="1295400" y="2438400"/>
              <a:ext cx="1905000" cy="1077218"/>
            </a:xfrm>
            <a:prstGeom prst="rect">
              <a:avLst/>
            </a:prstGeom>
          </p:spPr>
          <p:txBody>
            <a:bodyPr wrap="square">
              <a:spAutoFit/>
            </a:bodyPr>
            <a:lstStyle/>
            <a:p>
              <a:pPr algn="ctr"/>
              <a:r>
                <a:rPr lang="en-US" sz="1600" b="1" dirty="0"/>
                <a:t>If we desire to do God’s work, we will be the means of doing much good.</a:t>
              </a:r>
              <a:endParaRPr lang="en-US" sz="1600" dirty="0">
                <a:solidFill>
                  <a:schemeClr val="bg1"/>
                </a:solidFill>
              </a:endParaRPr>
            </a:p>
          </p:txBody>
        </p:sp>
      </p:grpSp>
      <p:sp>
        <p:nvSpPr>
          <p:cNvPr id="57" name="TextBox 56"/>
          <p:cNvSpPr txBox="1"/>
          <p:nvPr/>
        </p:nvSpPr>
        <p:spPr>
          <a:xfrm>
            <a:off x="1524000" y="0"/>
            <a:ext cx="9144000" cy="923330"/>
          </a:xfrm>
          <a:prstGeom prst="rect">
            <a:avLst/>
          </a:prstGeom>
          <a:noFill/>
        </p:spPr>
        <p:txBody>
          <a:bodyPr wrap="square" rtlCol="0">
            <a:spAutoFit/>
          </a:bodyPr>
          <a:lstStyle/>
          <a:p>
            <a:pPr algn="ctr"/>
            <a:r>
              <a:rPr lang="en-US" sz="5400" dirty="0">
                <a:solidFill>
                  <a:schemeClr val="bg1"/>
                </a:solidFill>
              </a:rPr>
              <a:t>The Truth Is:</a:t>
            </a:r>
          </a:p>
        </p:txBody>
      </p:sp>
    </p:spTree>
    <p:extLst>
      <p:ext uri="{BB962C8B-B14F-4D97-AF65-F5344CB8AC3E}">
        <p14:creationId xmlns:p14="http://schemas.microsoft.com/office/powerpoint/2010/main" val="3770544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E87CCEF-F85E-4444-8207-A1B0872EB3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7" name="TextBox 56"/>
          <p:cNvSpPr txBox="1"/>
          <p:nvPr/>
        </p:nvSpPr>
        <p:spPr>
          <a:xfrm>
            <a:off x="1524000" y="0"/>
            <a:ext cx="9144000" cy="707886"/>
          </a:xfrm>
          <a:prstGeom prst="rect">
            <a:avLst/>
          </a:prstGeom>
          <a:noFill/>
        </p:spPr>
        <p:txBody>
          <a:bodyPr wrap="square" rtlCol="0">
            <a:spAutoFit/>
          </a:bodyPr>
          <a:lstStyle/>
          <a:p>
            <a:pPr algn="ctr"/>
            <a:r>
              <a:rPr lang="en-US" sz="4000" dirty="0">
                <a:solidFill>
                  <a:schemeClr val="bg1"/>
                </a:solidFill>
              </a:rPr>
              <a:t>“My Spirit…Shall Enlighten Your Mind”</a:t>
            </a:r>
          </a:p>
        </p:txBody>
      </p:sp>
      <p:sp>
        <p:nvSpPr>
          <p:cNvPr id="58" name="Rectangle 57"/>
          <p:cNvSpPr/>
          <p:nvPr/>
        </p:nvSpPr>
        <p:spPr>
          <a:xfrm>
            <a:off x="604684" y="899492"/>
            <a:ext cx="7045494" cy="5909310"/>
          </a:xfrm>
          <a:prstGeom prst="rect">
            <a:avLst/>
          </a:prstGeom>
        </p:spPr>
        <p:txBody>
          <a:bodyPr wrap="square">
            <a:spAutoFit/>
          </a:bodyPr>
          <a:lstStyle/>
          <a:p>
            <a:pPr fontAlgn="base"/>
            <a:r>
              <a:rPr lang="en-US" dirty="0">
                <a:solidFill>
                  <a:schemeClr val="bg1"/>
                </a:solidFill>
              </a:rPr>
              <a:t>“There is a way by which persons can keep their consciences clear before God and man, and that is to preserve within them the spirit of God, which is the spirit of revelation to every man and woman. It will reveal to them, even in the simplest of matters, what they shall do, by making suggestions to them. </a:t>
            </a:r>
          </a:p>
          <a:p>
            <a:pPr fontAlgn="base"/>
            <a:endParaRPr lang="en-US" dirty="0">
              <a:solidFill>
                <a:schemeClr val="bg1"/>
              </a:solidFill>
            </a:endParaRPr>
          </a:p>
          <a:p>
            <a:pPr fontAlgn="base"/>
            <a:r>
              <a:rPr lang="en-US" dirty="0">
                <a:solidFill>
                  <a:schemeClr val="bg1"/>
                </a:solidFill>
              </a:rPr>
              <a:t>We should try to learn the nature of this spirit, that we may understand its suggestions, and then we will always be able to do right. This is the grand privilege of every Latter-day Saint. We know that it is our right to have the manifestations of the spirit every day of our lives. … </a:t>
            </a:r>
          </a:p>
          <a:p>
            <a:pPr fontAlgn="base"/>
            <a:endParaRPr lang="en-US" dirty="0">
              <a:solidFill>
                <a:schemeClr val="bg1"/>
              </a:solidFill>
            </a:endParaRPr>
          </a:p>
          <a:p>
            <a:pPr fontAlgn="base"/>
            <a:r>
              <a:rPr lang="en-US" dirty="0">
                <a:solidFill>
                  <a:schemeClr val="bg1"/>
                </a:solidFill>
              </a:rPr>
              <a:t>From the time we receive the Gospel, go down into the waters of baptism and have hands laid upon us afterwards for the gift of the Holy Ghost, we have a friend, if we do not drive it from us by doing wrong. That friend is the Holy Spirit, the Holy Ghost, which partakes of the things of God and shows them unto us. </a:t>
            </a:r>
          </a:p>
          <a:p>
            <a:pPr fontAlgn="base"/>
            <a:endParaRPr lang="en-US" dirty="0">
              <a:solidFill>
                <a:schemeClr val="bg1"/>
              </a:solidFill>
            </a:endParaRPr>
          </a:p>
          <a:p>
            <a:pPr fontAlgn="base"/>
            <a:r>
              <a:rPr lang="en-US" dirty="0">
                <a:solidFill>
                  <a:schemeClr val="bg1"/>
                </a:solidFill>
              </a:rPr>
              <a:t>This is a grand means that the Lord has provided for us, that we may know the light, and not be groveling continually in the dark.” </a:t>
            </a:r>
          </a:p>
          <a:p>
            <a:pPr fontAlgn="base"/>
            <a:r>
              <a:rPr lang="en-US" sz="1200" dirty="0">
                <a:solidFill>
                  <a:schemeClr val="bg1"/>
                </a:solidFill>
              </a:rPr>
              <a:t>President Lorenzo Snow</a:t>
            </a:r>
          </a:p>
        </p:txBody>
      </p:sp>
      <p:sp>
        <p:nvSpPr>
          <p:cNvPr id="22534" name="AutoShape 6" descr="data:image/jpeg;base64,/9j/4AAQSkZJRgABAQAAAQABAAD/2wCEAAkGBhQSERQUExQVFBQVGRcXGBgXGBwYGhgaFxUVFBUYHRweHCYeFxojHBQUHy8gJCcpLCwsFR4xNTAqNSYrLCkBCQoKDgwOGg8PGi4kHyQpLCwsKiowLC0sLCwsLCwsLCwqLCksNC0sLCwsLCwsLCwsMi4vLCwsLCwsLCwsLCwsLP/AABEIAMIBAwMBIgACEQEDEQH/xAAbAAACAwEBAQAAAAAAAAAAAAAEBQIDBgABB//EAEgQAAIAAwMIBgYIBQEJAQEAAAECAAMRBBIhBTFBUWFxgZEGEyKhscEUMkJSgtEjYnKSosLS4RUzQ7LwUyRUY3ODk8Pi8RY0/8QAGgEBAQEBAQEBAAAAAAAAAAAAAgEDAAQFBv/EADIRAAEDAgIIBgMAAQUAAAAAAAEAAhESITFRA0FhcZGhwfATIoGx0eEyQvEjBFJiwtL/2gAMAwEAAhEDEQA/APnyZNOip3Kxgyy5JU4uWG4NF3Wsx7UpBuIXmL2MNbFKk0oWuN9q8O7ER9IAL8+5zkrnZHk4UabtvUWOGSKZlvfEfKHbqBmmSzz+UWWVpZHaqB9QA15mgjnQBKIc42SqzWcg4oQPtE+FYMElVzKzHZj+4gmfLT2evunMAQeZCgRCTY1zmWd8xiOOEQEKmULaECkFxQnNewiuXZ+s9Wn3/KGVqsxllaSkZWAoyoCuOtmw74MXJiqqO4DBv9FDupsMKMgjVAklJZmSH+ruLeWeArXYCuDXV0irfsI2U/ISuLykyxqmK17hRgTA8iwqho81UFPZDVOyheIbYotfVgsX6KffU/GPNoJsuS3bMxOzBvBj4RqbSiEEoHoMxOANM4NQO4wGJq3s4GGF1jWvf4RRBTJIsgkyDObEy3Y/Zf5RIZFmrU9UBsKGo5ikMZZntW7MABzAzKHnUCvCOTJk4NXtkjQHDcwc8Al8yFPLGKTzcnznwRafVCrXuFSIpTJ89BijAa7nndjQ2q3zxT6I0GFAlMNObxin+IqVNUKHRixP9wHcY6TkqEjntep22J03qiniKQRZ7BLYVZiuyoY9wgxyzCoaWF1kKeF66aQMst60vofs08SQIYuoQgLRJC+rLrtavyEDdSx9lBwUeMPrXYGC/p7Z5js8oLs1nl9XgFZ6YmYzJTDQAADTfCqRiyy62J/eUcfkIKk5NmVFHrzprznAQzNlPvJ94x76FhnQ7aMfARZUlUWnJ/tMoxFaKuemFQaUPCAGWYxpLlKoHvNXjQmkNiz3bvWYDMCHoOF3CLpFimmlCGrgAGocdhIMAjcm0pdIss8ntMq7kHiBHlos7Em8zHZgK/5ujRzrILqC6LxU3u2KesaY3qaB3wPPyegwd7IuG12ptu5zHSG4okk4LMLIAOIC7S1PCkeTTJIFK101N4RolyNZ3OE0fDKYKNuJzQTY+istSGvS31V04agD3xam6l19azFncjG6qqRTN3wVKta6WUbbhPhDPKVkSppKF4aiTXdQeUJbSrLiqUI2E+MKAjJVeUpMwNnoM40EgitaZ9MLXvtnN7fn5wVbLTOmMSyksc9FxwGmggSWznCt3fhHQFoJCh1B1LzX5x5Bvox/1RyMdBhaVBaKe0lRVJLKD7R7Ww6/CAHUXgFN7cMd9NXLdDgT1nClbmilUAPGkVzOjqKKrNAxxAIbkFzwBE4oEnJVSsmLSpU/El2nKmHGPbTJ6ulxxQe69a7gcI5MT1az1mHNdMsg7sRWC5WTXUGkqYFxqwltQHfSkJxA1qCShPTZ1K314q1flEBbZhrS6dzL4FYLawuwvXLy+8wu5tFGYHuiuShVqSwgJwINRXZTEnhBgK1Lyw5QeWxNCaihVQhBGo//AAxFMoouIDIcb1LtDX6uHjF07J01akynSmlesA31IwhnYpkwKCZZYAZy7rm10oDFKM7Etk5fqCtwuDqv1w2CYQe+JSZqq4bqJ2BzFXI7184bPlyYKXZeGkdarA7hevCIvleY4YdVLlqcasrucNBIc106I6wGvv1UkzMDj9ISflSTMxe4xAu0pMGGjBUoSNZMA2exynBatynss108AQMOMFTLQMRfk11hWHddpFmT7IzthNRqazTygic0jGSpazoq3luPgQe2CQNwYGPFeovXBTWxIHMtTvi7KNoVWowluRhWooNlMDA8iQsxqXgpIqFwRT8RNIZnWiAMVOTlCSCQVVWrgyTG8QWrygiRluXiGlsynWL24glaiBhkdvdut7tbzHkPEiK1Wml6jOPV84pmFBTKJZpDAgSypOYksa8M3dCy1SpIAIS6wz3SBXfifCGVglyyw6wORmwcA1ObPogjKHR8KvWKwVanDtE00VxpjELSIEK1tzSWbaCR2JZugUJZi2G0ilIFSaCPZB1AV8SYcyrLVTR24V44ExQbCK+qRvUDxigHUuqAsgfR5rZvlF8qxvTtGn+bxBbWMV7QJGi6qj+1TF1iyHMmAlWoo96oG4UAxiQVaghRk5wt+lVBpU3QTTfUmASswGqhtmFfKGxyM4zm7rPabdgFJ8YlZ1mSnqO1vRlrXaygiOvF1JC6w2SdMFHVQoFKvKzbjg3LHZA9ssLSjUSjtDBiu8VWoG8w3m5SLGs2W5wFD12I3CnlAFuyizAqGYrqL1O7EAd0RcCks6e96oCJsUUHjBZytMbBrlPqC6TxBqYqKEkUl13sv7RZNtFFoVlIdZ7R53zTgIQyXHNRmKJgqDVtIN4kU20IgUyWp6h++IJlzVI7U2VwOP8AaPGKDlNFNBjtug79FIUQjKgZJXOk0cSPKPA1MbzV+sQT5GIzspFj2WCjRVAD3KY9S1TKH6ZNxX5pHDcr6r0Tzrb7v7x0eC2Tf9UczHR0bFfVSXJ7GpVMNQxx/wA0QwsGRDjWXMvYXRVUBOkEHyzw0bpXNUXZdyWtKZyT+Kox3QAcoTaYMQPqkIPw0rGInWkTkjbVJtEtArKZYziky6Toxo9SNmaBfQJgUMrCh7XZq/jUAwvqScSN5Nf3gqx2RpjBF7RJpUZoTWwYPBQusr5eUrq0mSZkwU2ip2kg4Z8BBlky3KF0y5MuU4zGky8K7b2OcxdaLGLMbt9XansACh1E0J8Iq/i87NeN3UaH8te+LLO/tDzzKrteS5s5b4mBhXEGh7mAqN1YHXI1rQC4FZfdRq/gxpyhrYFQqW6mr1wImTFAO2rx7la0WrB2qo0Fc3n4xwNTrJEQEFZrHMvATFmIdYlsabz2QO+Cbbk6VLAogmsc7EEUPxBfOBRlQkgzEWaNN6WpJ4kYHbFdoy0SCqIstToRApO+meF5gbowChbXkyoxvlRmHWSwBwDVEV2SxpX1ZnDtfmgqQ0wigWaRsU+RiPWha1M6uodkcaPWOFS4xC9n2myoKPInF/rEKOQNe+KDlmVSgs9F+03mxpFE6U7Y3K7SGY97GIeiuBihA+xTxilpzVBA1Iix5bCVul1GogGm7tDGCbPaFZr4eaprUihcHXma8O+F3V615kCPbi1Bv0+xo50rAcISEJvlG0Cg+kuimIIKMea1od5zQRY7XRBW/THRjQjClRj4bITNKBYdWz72Uflzc4v9MmhjfmHaRnOjTEDiYAXOYAN6ZfRtgqlTWtSSPmeQgefa2XDzNfAEcoEa0n2WmU1Eg+UeSrS9cMd6sfCFOaMI9ZZYCuem+nfhyi2zuAGVplAaVApidGJBoBp84DlJeOODb3HiILXJVcCagZypvUr3RyhxTvJs0ynqXllDhQEAnc2emn5aBcu2dCb1+WiMTdYE3qUr2wx7VMBhjjAzMqgr2GCigDjVjhdYVOMAXrxAuA1zKEOBOymwZ4OtQNXSrVKCkGYrsc2D0H4M/CBfRwzYqaCtSDd21FVFTwhrZsnDTcT4KmurQY6fkSaO0pUAZ2bsjzJhBwVLUt/h8umAmHe5VQKY9ogCvD5x3okuh+jDE6LztornBMEI8tD9K/WEZgtad4guTlmR7MhycwIbNwIiSZhdAASSZZQVosoKc1aUHfiTy+QD5Noccd374RpMp2l5lFCzAtczEha8qV5wPIsBAvTCktRnozsx4XgI0kgXRF8Fn7RY8KLLbH2qE76UN3uiUjou7KXY3VGeuflnPKNE0wM1ZQuXfacksdt2lFOq9o2xF7SW9sBVGJrUnGuaoB5xl4i2DUpHQtziomMDmIlMQY6Gy2qZQXSLuj+WfEEx7FqdsUhUzMp3F/modjogrzo3dEJWUpTLVxK+EhTX4jSkZ2xZRUChlSs3rFjXvrjwidoy9LC0EhC/vMbw2UW4O8x0kZrvDBOHfum021SQPWlA/aDf2rTvgvJmUBKYMk2SG1hgRuILCkYyfld2W7dlgbJaA/eC1pxiiUfeUt8V2kUGEjo5GK21oyopJP0Zb6jYcKV8YqW3OTUS68a+QjOSrVLGeVX/AKrDygpLRZm9ZZqfEWH+cIsk2QoAMp0LQ9fVC6yK17jDCZlJSMb0za15QDwJPeIRyMlWZ6XbXcOirKp71Xxi98gOMVtjN8SH/wAhrAiTKeAg+yN9LJzCXTdU8zUx6lvmSjVbo+BfGlRAC5LnaJnWAapSn+0wzaZICj/Z5taYm+wBOk7BsigEmEHQERJy/foJpan1SR+bCPJ8kkFkWaQMcCzCm8TIC9Nkj+gf+636YpTKKq1UVlOxr3kD3xw0YBXF5d38Jnk+x2d1JmzLpHsvfFeN4iGsywy5Ch0Z7lASVaqmuaqtUMN1d0Z/0zrP5gQU03Cp/CcTtMReWUY3JsoaK37tRwrGZbLsbZQOi0mG7d59kba7TLfFUSuog4/cA8YS2imgLuUvhsxEM1S0MuLy3XX1l4cOwaxBsntpRTrKuMNtLkaValkG5HohrLbiuF9lH3h3qKc4tnSxMowFTmwvZ993DdFglKK0WWRtIr3GIz8qsJYlXAEBLXVJpU589Y6QLBWCbq5kmyQoIWhxwz+AI5xTMtFTiPxN5kxBb7/0mA2UUbdAETWyHDEjeaeUIBEyrJmTQVLA8qn94AlWfHRX6xA8YONkYYhqAbR5EHujklTGrVRMGnAt35xzjsAuGKIs8y6wDKxNRgtSe4gEQ2nWSWeyJeJzlhRhX2c9K7gIVJZggwWYrEEGijTqJqV0jzjyVPaWDdU7yKHno4UgUhKSmy9HboLXxLpodqjfr14GE1syg5ql4zF2sbvAVAiJtzMR1gY0NT9Jh4HRrEVWm1KPVUAY+0CfAYxzQcSuOSnZZCVq9xRrJAHM4RdLymks1lhWObECnMgdxhQs6lPogc/aLEnjQ5omk3EkS14mb5HHnFPmUDQE6m5SnTjRpkqWNmulBqA74XTrLMeYR1izM/avHVjQkCnCgio2pSasj10XGIHJlPjBAdXpgZZ10B59oHuiNAGpUyvJuShJcGZjShK0O/QCKQDabXNZiJZYoTgoWncohn/FmUXA6MNZfCmq7jQ84haFmBb5RrtaVRux+GhMaBwGAujSTiV5Ja1XR/spO0ofM1joXmcDnrX7PzasdFnYEaAkmT8lmc10dWu13ugcYaL0VVQazAxXOJS3gPjrd74TiYgzArxMXC3gDsuQd5rz06RGcGVvqTmT0dlkXjeAAr2piKfM90C/wEOxuMtBrObZjSAXt7NgJpYbcP8AOcTlzpoHZmYagw8K4RwBlHUiG6MscFeWTqqT3AGJJ0PmEYumq6pII31WKRa5wNb6rXXMH6jDOz5cZFpMnyH1DtMw4rSvEmKCAuIdqQQ6NKpoc+xx+ZRBtk6OvnUqFOFWMojYPaPKD7BbZExWJoXUCgviWGrXQ+JphgI8niZK7TSSQdLmqY6qKFpuMMORMoW1ZDnyyLyBa5qXBXbhTnSDLJlAyrqUe8cCxmuqiuwUHjAUvKbiuCUbCguqOMUWh2Jus6KD7tTn3Ak86RkZOK0C0bz2Bp10pTpraHw4EgEwrnGa9QJ7zKaEN5eakwps0pAcUmPTUtB5w1s2VioIEmZsw/ynKOLYGKkmcEK1jcYEAMfemDN9kCvfEzZSrCpruDL4nvi60MGUt9LLYnQtcKaTgYWtZscanayMPERwBjFWRNwmQtgBoz03Pe8CYsWap/llnbUqNXxxhauSJhxUBtxAPIkE8Ia2R5kkVWU0s0xJDgfe0RHAj8frkuDm/t3xU5RnE3bj1ArjLFeVYJWTaTQMCgBz9WDn0YYczFVn6RU9YEbVYHxNYJXKCzCfpgA2dZrkA8a4HcY4AyajbvaiTkO+HeSHbJExq0I+5RuA/eKJOSmL3b9TmoRdx4MYvtXRsHtS7RJIPsmZUjZtgYWJ5XuHfQg8GEaWcLXWcuaZNvROJNitEvPLZl1iZWm4Xh4RU02aVIZHCjGoIJGrbTZHqTxMUKrIje7eWhOzQIDtNjnk52Hx/KIJGB9lSZ/LqqbZkwuAA/3kucyxFI8To/MQBmF5dNxlzb6nwi2x5CmzDTrQp+NieSwTOydaJVUVpjDSQt1TsqcTyiwMCe+a6rLmgbTaZA9WRMHxXqnjUd0eNlaUUuiQimlL3tb81K8IOlyJgHYk48Bjr0E8oVW3J02tXBXgfACCBVbJWQBKvs9vRDXGujsrhxGMRtOUwxLBELHOSks/lrXjALqAKEsfh+ZESkWySudWbe4H5TDpnH2+lBs91TPvzDmrsA8NMWjIzpL6xqgaiAD+LPwrDST0nlKKBLo+qw8TiYjNyzZ39aWW33fnGbnGIaOPfVaNEG54LPTWU4lDXeB4LFK2tVNQrj4//WNVLm2EjtIRuJHhFcyyWHP1opqq9RzHnEDp1KmyUDpKumWCddTjyjoakZP1zDtEdA8X/ieC0oGY4rFtlAnCi8RA0xccacIaWm1IpxTHaAPKKnnCZQCUoppxqe+ndHqi91iDGAQKkD9jHhRmwW83fD6w5LNRgPOHPpsxOyJjADQrEeBAMExCtRmyydnyHaDQ9WwGtgQIbycjNS7M6v7uPMCsNJpnOKAudpYk/tEJNloO0bzaqlgN+iBOS4unFU2bJktM4Tka9+MXtObAA1AzCtQNwoY6YVUZxXYPKBWygoOYtvNBFiUZRMypOAOOenZHHHyizJ2T3mOEUqpOoV+XjA65duqQETHNW9zz4xdYsr2gdpDdp7lBTziQ9wtiulrTdWTrBNUmqzajSSE8QfGBjYifW75y/KNFYukEuf8AR2tFY5hMzEfapo2jjAnSHIpkMLtDLbEGg5VhBpNoUkhKPQU9o8ptfyxKXk2WT2XNdVf3iUiyA5zGis2SlWSZi9m7nJFSa5guisN+joZW7BAaUl4YMTh6LO2ixiWaMTXdFUuZjVGpuvL30MEWm3Y4JhrOJ55u6F7z656xk0StSSEwedMYU/mD4HP6ooEsVxBUbUB8VHjAXXQ2yR0oaTnRXGbHE02VzRoGSLGCs3OjVKFmTFzKZQ/6Sk99e6J2XKVoTBLVcGoBlHILSG83pbJzrZ2O1mr4ZoHGXLPNqHkLyr51iDRPcMJ2SFfFaDr3wlU60T3PatAbi36I9kIQf5jHYtPEmDjY7LXBJQ33vAkiImzSAcJqp9kY9yxxa4YjkqHt1FGJbrSo7ErAaZkxjxpmEQn5UnMRfmSTuuqOd4mA2yfJbPam4hj5Q3yf0cBUFbUzL9XRsxbDlGZhqQMpTNngHszLPL3VmHxpHi5Qof8A+kfDKI/LGzbJJSWXuyydDzAHPmIWZMtEx5jKzA0UsoQKqkjMMBWLEtri2HermjX5qMr960nOXR/qzSNgcV7oondIVBwSY29pg/PDDKmWbQTS8ZexcPKAPSZ7f1ph4kw6QFA4k4IVukoOBlHmT4msDP0h/wCAh31EMWkTs5ZzvWviIqM1xgXP3V+UAAHApkkC4Qi5VZ/Vs43LeMeemT1OEmYn2DMHnBRtDa1O9R5Ui1MozBmPew/NGsIBwVH8VmHFltFdOAPeZdY6Cf4swzoDxMdAp2p1bFXaS0t6IAAdGcZ83arHWDrnmqpcpeYCuYCu6GaZN69HmLVSuNDt0bTCW0M9c0FwJFlzTButPl2ksiWVYhBS8faOcn5bIVC1oPVlgHXniizZYtAFBMcDUWqORrB0rLU2mLofgT9MWQBghBzVVpvXQzVNcwzDuhTaLUxwzbM0bKzdKZRFJ0lXIFKig7sKRCdlazHEWck7SD41iMeyPMCDx6rnN0k2gjf9L55OdyaRUHxpU74375Sk/wC7y+JH6YDn2izNns0vgzjwIhlzdU8vlQVa479Fk5Mxa41hozygAUY141gmZMs/+703O3nWLrPMsumXMXbeD91F8YBAJBkpzaCFVYMmO46wsoUnSaHlGqsWUpZlmzsCxCm6zmi3s6rsG2unRAFkyck71HDahircAcCdgMQtEgJhnGo0HdGj9K5+J2/3sLMaMaxO/p2UHMygUYrdCEaAMfMx2UbYxlql4k4scTwEWTJ64XpaNTTVq7BUGIu8lj/LcbnB8QIBuZPO6QFOHJZ6YxiAEaf0GzEjrHdRurwqBSGVlydYWFAFNMxMyhOw1oKxa2DErqX5LElYJs2TXf1Vw1nAc415lWCXjgDvvd1IFnZZs5rdY7KqY7xG6j7rqXaxCX2fo6oxZix1LgOZgkZMlL7Kjef3iP8AEEOHW8ACPKBmmya/zBxBhB0XqjiiRbAlN7Fk+Qxo12myBco/w9DQhifqgjygaXNkf6oEFylR8OsVxqIB+cTSaWY/yRx9zKOj0cE+Q8regSeZarEMwnch+oRKTlKzKaqZq8SPCsO53R6URXq1O0YeEJp+SJCmhVuDftBaS8WvwWxaG7OKc2TpiqLdQ3jtehPE0gTKHSVnFGs4pWt4HHmFhc2SrPTAuIMyX1co0F5gdBxHKKGOJ/ErN72NFz36ryRltHIVw+OHbAf8VVYc4LtmS5SVJZwBpVCQN+cjnBdstEgKKgLXPUYjzEZ209t6IzOugMSeEa+G6YA72IB4N+/VFiRLb1LSp2OjA9xMDPYmH9SVTXRx4rDCy9DGbEqw1V/+Vh7kqxWazikw3g1QS5qopvwgP/xiSfTWq13iOgcbRx+JWQlWS8addJG9qDvEGHo23szUmbJRB7zSNxYbPYXassSTTThTvwidptUhQ4k9WGFcFUeQjzu/1ABgAncPvBehmgc7Zv8A4vnv8OAzqOM5B5R0OFI0sAdQAHddjo9tG3kfhZ0nLm35Qky3mUlxQAIXGXeNcMYPmFXxaqjWCMOBpE5eSmNepmSpnxUI3qRURhMCFIvKB9ANKgiBnWmmGydHZr53lL8f7QSnQv3pqH7Jr40iAbQqTsWcE4DTHvW6h5xrrL0Us6ntlm4gDurDRrDKUASZQO0gmESwZnciKjqjevndXOg8okspvcbkY+gvY5oUsaKBqAryxhf6e9aKHPFV8M0DxGGQPf6TodE6llpNlrnlvyPyi4WI6UPJh4xoJnSGZLIvB8cwBZq8hTviD9KgvrS1U/8AEcKeV8nugt0gdgO+CZYR39pbYpCS6FmC7K48vnSDcu5SlO9QagjicM8C27pHZ3GMuW52OV/FgfGADb5ZGFnkrtM528RCpvUjVIhWSLTKU4tQbYpnTkr2XX8X6YGdk0IODE/lMSMr3TT4ad+EVdCv9GL4iZLpqNf0wTJyWMazZObSQDwBzwpuUPrg70B/NFs21Aj1SP8All07sRFC4pnachMnrFc1cXlrgc2a9AfoFfaTi7HwQQHKsoY4LaODV8VEMrNkkg1DzkP1gp84jnU4xz6Khs58lOT0bmt6iS3+zNHmYjaOic4etJmruAcfhNe6GDy5jCjTJjgfUHk0VeiKPYnV1i8PzQPHaBc+/Vd4Tjh37JPO6NzBo51U/iAgc5Ldcw5MPnGolyZ39OZOGxndf1RJ7faZAN+Us6ooC0wTCOBUGGx9dhB9b8EHQzExvss0s+0pmZqbTWLVypaNKht9PnFtryk7CplAHSTITxAxgOZaZxBuygwGcrLPeAMIvhAfrHJdWXDGea0+TLPImS700iXMr6rMqjfU54bWWwyFFVmSq6kYHm1cBHzdLfj2pQ5N84fSmklALrUrnCi73VPOOh8RPEfaJaw3jv1WqsdjkTJl28s5s5OBUU1AZ97EwfKREDdWqrTCoUV7gAIw9ty2LLNKynIoB2s1aiuFAMIGPTCcc0zxMEu0hN78uSTWMaIAjnzla+3ZUYgpRwccW8cCISWPqb/+0EMuq4wNddQ0JZvSecxqZ2O6nlHtm6SzAcRKmfbUHwoYbYmS0jc75HVZU6QCKgd4jndaq15Mss5RSZMWmYKKgcDCprZ6O3Zm36a1KNTfiDxiNg6WC9SZJlhfqEg/3Qwt1jSYC6SGcUqBea9wz14Qg5oMEGNsdFfDMSSZ325heJ0wSmKqTp7PyNI8jMvMAJ/2aYNlW/THQqTtUpZlz+1C13Tmx3iOs0lSe2pprXRti+1zLxwJI3RR1etqQIGadWxSM+YhoJjFdFHYdxMXLlScPVmHia+MDTLOwAONNcclnJ2QaRKQenVky9P0seAX5Q1lZZnEYTDxPyjO2RBrhrZZOOOA2wNJo2vxMbVzXOaZAvkU+W0zmu9o0OeH9mkLdoUHLPC6xzpaKBQudmPfBP8AERqpsB8zhHhNVVNFs8F9Elp0c1GcplRtc0Sh2ZfKsZbKuVGatJGOu6p/LjDi39NpErAsGOpO2eeAEKX6fO38qzimtj8gPGPoMcwC7JXzSzSVTXZIp82cBVlujXdA8oGNpf3m/wA4Q2tPSGc57SyVH2b0AvlCYxwEun2fmYWOA9l2GJ91WnWH3v8AN4id1h7VN+PgDFgckY9XzYeDUioyRpdfxHzjoKhcESCpFCpY6wLvmIqezk+qpHxGvjFDIg0jkfnETNAzeY84p0ZmeqTXCLex6piLA9MA1d8RNln/AF+cDS8qsNLcz84Y2e2Fhi7cHb5wHaSnFIMLrj2QhlTx73MRwm2ge93GDzPb3nPEmGmT8n9YtTcI1MiseVIRdABWDHVkgDDNZ1JDse0icSF8GEHW7o/ZllgiYxmn2UYsBx/eNEvRuzFSTJQmmcC7XgDCRpVkFQZaIdzV53iO6AdJJpE2yx5FbtbAqI1xrj2WemSggI+mB+0acYgmXJkv1ST9vtDlGgaRJXFFlfePmlIW2soThIQ7mlj/AMcaeLNiD6z1Q8K8yOSA/wD1k7SEPAj80F5N6TTA4KIQ2m61Qd4Iinqb2az03Kr+EFZPkFGvLdVtTSh84NLXWAvu+FYIuTbetZNtVmtShJ8qr0zgYg7CPDNGC6R9HkkzKI1RnGsb41SZftCD+XIO0JT83lCm2I1ocsSFY+y2C7gaeUaABtqSN5Xnh7jLXCNn8WSF4bRtiyU4qCCUb/NMPGyNNJoJd77BVvOvdBmT+jUwmryGUDSwp54xRStb64VoluZamagY6DQGu0HXsid6WaEMu7MRw0QzyjaFQIqlSFUVQHGsZ22TEc+oysdlYzmSY+UwIHYT5HFPWPOOgax9EiyKwnGhFcxHdSOieHtHfolWNvBBtkouMFFdRw84oWwkYFSvH5xsRlezhiQyEDQSL26kKcq9KpdT2b2wKAOZgeM12DTxnv1QZo9KB5yOY97JFaDWisQ4GbPUbjFsnISMtTOK/VKE94i9ulpFLsmWo1sK/KJ2XpnMZrt2Wtc1FieLH6nl8lPw3HWOJ/8AKss/RSayjq5iS19okEE90LrT0WmLUmbWmoMxO0YYcYrynbpkxyWJNDTOYusNq6ujIuOswnOi5Hzx+lzWzZpVa2txhfnOdTMR3Ak98WPbHdbjqAur1a76Gp4wE0+fMclS2JxpgO7CGkqYESkwKza6/wCVjRrWl0d8gs3uc1sken9KryfZ7PfCtRa4V0DnDu0dHAQbj3hopQjuzRnWs6Oa+ruhnkuxy5TBgWJ34Ri8aVrvIZ2EdVuPCcPNI2j4VM3IEzQK8YofI0xcShpD+3ZYY5ro4DxzwqtFumHOY9FoFdt0rz+Y/hz+ksmSyNFIpC11+MFzHYx1nWp0GODWkw1IkgSVQjnNX8MFmoWtKndB8xFRQSoqdH76IjJkOcWdUGoAE84xpY4mBhrtCY0jwKjr4pV1TP7PIQwyf0cZziGA10hktkKitXprZrg4aTwEXLYWZazHa59o05ufAQmkNFh8eyLy9+Jv3hdB5QlSpCi6qsaYlzU11Xa08YQHpHNvdgiXtRVB50whva8lSs5fDRUmnfdrwhZPEpcAFpuKjmTjEaIPnMq4iGj1UzlqawxtDt9oAjkc8WS8ozKEnqmG2WB/bSkDrMkGgDAMdhCj4j8oHtdpQG6LzAbcDtoqgRoC3Bg79EaXWq74olspXzS6p+wp8S0XJaEUfyyp2so7sYXyMpJiAypTMApqTqFAfGGFlyM74mqj69V7s/OkAkm3urSBcqh7Sla4k/bP6YuXK75gpPFj+WCBk1FNCSfsofkxibJITODX694dxIi1GIOCpAJq1qg2yafYHGoHewgefa5zCl5FGy5+omL/AEuXXs3PhlXjzNYJFp0iXN33APywD5oqUoaDVF846oCxWu0LUBrwPvBWGHAwXJE1gaqSTp60gDhSndBMme5WoaaNlP8A1pHsy0zVCsGZqkg0Gams5oMbFqCDrUP4cSDjNDHSswH/AMYimXkmeDhNmgHXNp5GLpvSEjAsp+E+KxKTb0mCrEbxMNN1Ca90KMwjOSkLBaRgGc0/4o/RHsDu0muL0P2qx0WNi6dqzdokFTRjjnBGY7RF9mn3qq2J0Vh7askLcN0G4TeFT6oOIAhK+TBomrxqDzAiloioHcg0kyIQ0xSMKUiMlrrgk4Aw6kdH57pe+jZdZa73kQUnQyYRQvLQ6AWveAimCIMcQuBM6+BS60S6m+CSpx4wxyJbQGxpmwwqK7Rpidn6LtKFZk9Qpr2QK120JEUehSVOMya51IgA5kwYBt99F25Tt1gm1LAFk1riOWiF3orH2Wg9mkjOJp2NNC9wWBZtulL/AEZfxFnPiBFLqvr4KgbTh3wXS5ZGdCOEMJFDnN3jCpcrUPZlyxuQeZMMDl+YEFFVxq6tPC6YgbrbKRJi8JkLEHXsujUzi8K+MCWvJExVvUN3NXRAb5cn0r1Mhd8tBzr8o8//AE8/BS8m6MSpRLtdgpFr1EDv1UpOIPfBTlSE0sWOpcfCDrJZiuNxUGgnEwrTpGwJq8s191CKcBQRfJ6VL7a3ic3ZAWvAwZ7/AJ1KtPZ+/hHtIZu0asNZHhoERrdOfNqxrC+0dL5uYy0ZdAIJUcAYlJ6VM9Koij6igd2MWuBERw75KltRmZVomOWvHNrOHfFrT3mdkFqaT+8Fz8ntMUdlgNYFBFas8vssAwzVGfjGjCx0AmRs6oPqHmAvw4KcvJCEVAJYe0xqvhjCm2KScUV9pHlHPlWagIRuyeHOAzbXZTjTMcIDtH5zcRlHypo3uDAHC+c/S60ozCh0ZlGblE8l2Famkquj1b1TyI7oZWDqeor1hM6uY1pn/wA5R7abLapgDdp0GYA4DWKQWGoHVvTdLSAfpSyZkhkm9ZNRQBmqUQDbQmsW2622cf1sdS3m74VnJs4nCSwGqsXDo1NI/lqK+8QPOFEDD2C6ZNz1VbZYTAKZvA0rzPlFshQ7VEkknG9MJavAACBmyDaZeNwADSCtOdYKkekmhJUAa3UDxgur1R6lIUZngnNgyA7DtOVGpeyOQxPEwYvRiXpBbfj4wmNsmL/Wljc5PhniMzLTDPaeSsfEiCA7X7qHuy00vo9IIxlgQsyj0bkS+0jsh+q1CIRv0gBzzph3ADzMUTLcpFfpGG16eAEEscTZ0JB4AuJ4Ia12l1bt0mroLrRjxGPfFkjJMu0j6IlZgzo5z/ZbyPOL5Vsl5xIU7yTzqYsOWTSnVy1H1QVPjG4d5de+w/qyINVuvfNLHyRNU3SrCmsV79MeQzl5bcCgOGjtn5x0aQ/I9+qyLxOrj9LQWfJsyZLuzhcGu8v9tfMRTZ+jlnR6nrJhGi72RvocecZW62lkO4A+LQWbNNVaqC26g8B5x5wSwUg2XoLATVC02UsvSiLlGF3MAoUd7QlmZfmeqqquiuLN3AiARPm0xWh2l/1AQO1om6QObebR2AvKoA1QjHR2N5mmE6+rc+IEWrMIPrTDwRO9iIVm1j27vEGLZdulbt1R5+UcC3sKlhxxR/o0smrLj/zpY8KxetlQ+qJNfrMzeFBCwTpJ1n4QT3EGJEyxmbmtfOsOrbyI6hCnZz+inS2Ocv8ALazLs6seLCAbTkG1zDUufhOH4Yh1iKB9KMdGrhewiqXNUk0dKjT1qjzjM1E/qd4J/wCytAGBI3AfCotnROdLxmGtfi79ELnsksesjg6wcORh/LyuyEi+pA1TV7s9Yi+WrwJpL3MyEn8MaNda/I24EdUS1wOe+QeRSISJZBoSNdRFPoRHqsp408YfSbVfPqyeYP8AbEHJOaXJP+c4dfduhULT2T1CUybE/un4flBUm1OpoUDbxdMFIcDVEAGeith3iBpmVFBwWu4MPBzAeAfyCbHHBsJxYOlM4A3EqBnVzUcDnEVv0lWYDWWVc6BiOdfKFL9IlUm7Lcnew/fvgGdlwE/yK72byIgtaB+KpBOK0SWxEVg4DFhpANK7ajlFc6cHNJVGqBUKlN4zZ4TystscEkIuwA+ZMOcmC0zaASiBsJUfLuji+nWuom8LxJDVxVlH1QteQOMWCSqmtJjn7vdFtrkspxcrTOG7R4AAGOFtllaUYnWAAeVTDpNiQgCIt3wQEyYan6NgPsgxdYkExgvWXa68IaT5BaXShlt7JOem3GFC5NZRQqpb3w4APyi2AuL7x3wXXOGG7vmtRMyaJS3FpTPeJqWOvdFMjJksmsxg51Vp/wDYHslol9SFmTO2DWlCxGigI0QRKQYlFdjoJVqdyx3lUh1pR1oyRLmYdWuGbR8oAm9EVOi7wr5xY9qnjP1a8HJ8or9Imn+so+AebRm172mVo9rXW+UDN6O3D2ZTPtObkIobIU5j6pHIAd8M2kzDntJ4BB84qMs/6847mX9MaHSF2Xfosxo4z79UO3RdwlSwvaBXzhVPyXP9wnjXwh08gH1vSGA+uR+WPEeSPZncZsScwOaob/tKzvoM8exThHRrFnyfr/8Ad/aOi1tyU8E5cgsTJt8wZpjjcxHnE2ynNNazZn32+cdHRu0CFzsUXk61Oc7Md5MEz2OuOjoxdgq38krnmFzHGOjoAWyNyce0IoYds8Y9jo49EQrbMO0ItyaO024x5HQHfkFf1KpIxMQcYx0dGx1rJuKJsUsGaKgco0FqQKOyAN2EdHRkz81rpPxCEsyAmhAMLZiBZvZAGOjCOjoxk1L0wIXtpGeKurGGA5R0dC0pNIS0IEuTeQgABAAOsRp8lOTnJOEex0fO0RNXoj/rMRvTG2qDKBIqQRiYydrnsCaMc+sx0dH0tBdt8143WKAlTmqcTp07IttC4rvPlHR0ehwgotRFtN2zqy9ljWpGBOOsRlJmUZpYgzHO9j846OjNl1oV14nTEWWOjoetA4KoxEuaZzHR0btAQkytH0Wt0xjdZ3ZdRYkcqxrhZU9xeQjo6PBhpSF63/iDsQs5e0Y6Ojo9K+Y7Er//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 name="Picture 3">
            <a:extLst>
              <a:ext uri="{FF2B5EF4-FFF2-40B4-BE49-F238E27FC236}">
                <a16:creationId xmlns:a16="http://schemas.microsoft.com/office/drawing/2014/main" id="{99023596-4D3A-435B-A676-67C5B2515A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55729" y="771523"/>
            <a:ext cx="2438400" cy="1600200"/>
          </a:xfrm>
          <a:prstGeom prst="rect">
            <a:avLst/>
          </a:prstGeom>
        </p:spPr>
      </p:pic>
      <p:pic>
        <p:nvPicPr>
          <p:cNvPr id="6" name="Picture 5">
            <a:extLst>
              <a:ext uri="{FF2B5EF4-FFF2-40B4-BE49-F238E27FC236}">
                <a16:creationId xmlns:a16="http://schemas.microsoft.com/office/drawing/2014/main" id="{98D479AE-751E-42B9-AB7F-FDC5A8BC5E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1066" y="2622615"/>
            <a:ext cx="2359152" cy="1780032"/>
          </a:xfrm>
          <a:prstGeom prst="rect">
            <a:avLst/>
          </a:prstGeom>
        </p:spPr>
      </p:pic>
      <p:pic>
        <p:nvPicPr>
          <p:cNvPr id="8" name="Picture 7">
            <a:extLst>
              <a:ext uri="{FF2B5EF4-FFF2-40B4-BE49-F238E27FC236}">
                <a16:creationId xmlns:a16="http://schemas.microsoft.com/office/drawing/2014/main" id="{C65D1700-A5FD-4231-BC00-EDC11D5C57F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27154" y="4706398"/>
            <a:ext cx="2466975" cy="1847850"/>
          </a:xfrm>
          <a:prstGeom prst="rect">
            <a:avLst/>
          </a:prstGeom>
        </p:spPr>
      </p:pic>
      <p:pic>
        <p:nvPicPr>
          <p:cNvPr id="3" name="Picture 2" descr="A person with a white beard&#10;&#10;Description automatically generated">
            <a:extLst>
              <a:ext uri="{FF2B5EF4-FFF2-40B4-BE49-F238E27FC236}">
                <a16:creationId xmlns:a16="http://schemas.microsoft.com/office/drawing/2014/main" id="{E8193A6E-038B-A12B-A6E2-DDD1D61DEF2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88" y="140886"/>
            <a:ext cx="592436" cy="791930"/>
          </a:xfrm>
          <a:prstGeom prst="rect">
            <a:avLst/>
          </a:prstGeom>
        </p:spPr>
      </p:pic>
    </p:spTree>
    <p:extLst>
      <p:ext uri="{BB962C8B-B14F-4D97-AF65-F5344CB8AC3E}">
        <p14:creationId xmlns:p14="http://schemas.microsoft.com/office/powerpoint/2010/main" val="1084375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58">
                                            <p:txEl>
                                              <p:pRg st="4" end="4"/>
                                            </p:txEl>
                                          </p:spTgt>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8">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59E04C4-6A7B-4739-94DC-8A1FAF1A81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7" name="TextBox 56"/>
          <p:cNvSpPr txBox="1"/>
          <p:nvPr/>
        </p:nvSpPr>
        <p:spPr>
          <a:xfrm>
            <a:off x="1524000" y="0"/>
            <a:ext cx="9144000" cy="707886"/>
          </a:xfrm>
          <a:prstGeom prst="rect">
            <a:avLst/>
          </a:prstGeom>
          <a:noFill/>
        </p:spPr>
        <p:txBody>
          <a:bodyPr wrap="square" rtlCol="0">
            <a:spAutoFit/>
          </a:bodyPr>
          <a:lstStyle/>
          <a:p>
            <a:pPr algn="ctr"/>
            <a:r>
              <a:rPr lang="en-US" sz="4000" dirty="0">
                <a:solidFill>
                  <a:schemeClr val="bg1"/>
                </a:solidFill>
              </a:rPr>
              <a:t>Preparing to Serve</a:t>
            </a:r>
          </a:p>
        </p:txBody>
      </p:sp>
      <p:sp>
        <p:nvSpPr>
          <p:cNvPr id="58" name="Rectangle 57"/>
          <p:cNvSpPr/>
          <p:nvPr/>
        </p:nvSpPr>
        <p:spPr>
          <a:xfrm>
            <a:off x="757623" y="538123"/>
            <a:ext cx="3245965" cy="1200329"/>
          </a:xfrm>
          <a:prstGeom prst="rect">
            <a:avLst/>
          </a:prstGeom>
        </p:spPr>
        <p:txBody>
          <a:bodyPr wrap="square">
            <a:spAutoFit/>
          </a:bodyPr>
          <a:lstStyle/>
          <a:p>
            <a:pPr fontAlgn="base"/>
            <a:r>
              <a:rPr lang="en-US" dirty="0">
                <a:solidFill>
                  <a:schemeClr val="bg1"/>
                </a:solidFill>
              </a:rPr>
              <a:t>“The Lord … teaches Hyrum Smith several steps to be followed in preparing for a mission:</a:t>
            </a:r>
          </a:p>
        </p:txBody>
      </p:sp>
      <p:sp>
        <p:nvSpPr>
          <p:cNvPr id="22534" name="AutoShape 6" descr="data:image/jpeg;base64,/9j/4AAQSkZJRgABAQAAAQABAAD/2wCEAAkGBhQSERQUExQVFBQVGRcXGBgXGBwYGhgaFxUVFBUYHRweHCYeFxojHBQUHy8gJCcpLCwsFR4xNTAqNSYrLCkBCQoKDgwOGg8PGi4kHyQpLCwsKiowLC0sLCwsLCwsLCwqLCksNC0sLCwsLCwsLCwsMi4vLCwsLCwsLCwsLCwsLP/AABEIAMIBAwMBIgACEQEDEQH/xAAbAAACAwEBAQAAAAAAAAAAAAAEBQIDBgABB//EAEgQAAIAAwMIBgYIBQEJAQEAAAECAAMRBBIhBTFBUWFxgZEGEyKhscEUMkJSgtEjYnKSosLS4RUzQ7LwUyRUY3ODk8Pi8RY0/8QAGgEBAQEBAQEBAAAAAAAAAAAAAgEDAAQFBv/EADIRAAEDAgIIBgMAAQUAAAAAAAEAAhESITFRA0FhcZGhwfATIoGx0eEyQvEjBFJiwtL/2gAMAwEAAhEDEQA/APnyZNOip3Kxgyy5JU4uWG4NF3Wsx7UpBuIXmL2MNbFKk0oWuN9q8O7ER9IAL8+5zkrnZHk4UabtvUWOGSKZlvfEfKHbqBmmSzz+UWWVpZHaqB9QA15mgjnQBKIc42SqzWcg4oQPtE+FYMElVzKzHZj+4gmfLT2evunMAQeZCgRCTY1zmWd8xiOOEQEKmULaECkFxQnNewiuXZ+s9Wn3/KGVqsxllaSkZWAoyoCuOtmw74MXJiqqO4DBv9FDupsMKMgjVAklJZmSH+ruLeWeArXYCuDXV0irfsI2U/ISuLykyxqmK17hRgTA8iwqho81UFPZDVOyheIbYotfVgsX6KffU/GPNoJsuS3bMxOzBvBj4RqbSiEEoHoMxOANM4NQO4wGJq3s4GGF1jWvf4RRBTJIsgkyDObEy3Y/Zf5RIZFmrU9UBsKGo5ikMZZntW7MABzAzKHnUCvCOTJk4NXtkjQHDcwc8Al8yFPLGKTzcnznwRafVCrXuFSIpTJ89BijAa7nndjQ2q3zxT6I0GFAlMNObxin+IqVNUKHRixP9wHcY6TkqEjntep22J03qiniKQRZ7BLYVZiuyoY9wgxyzCoaWF1kKeF66aQMst60vofs08SQIYuoQgLRJC+rLrtavyEDdSx9lBwUeMPrXYGC/p7Z5js8oLs1nl9XgFZ6YmYzJTDQAADTfCqRiyy62J/eUcfkIKk5NmVFHrzprznAQzNlPvJ94x76FhnQ7aMfARZUlUWnJ/tMoxFaKuemFQaUPCAGWYxpLlKoHvNXjQmkNiz3bvWYDMCHoOF3CLpFimmlCGrgAGocdhIMAjcm0pdIss8ntMq7kHiBHlos7Em8zHZgK/5ujRzrILqC6LxU3u2KesaY3qaB3wPPyegwd7IuG12ptu5zHSG4okk4LMLIAOIC7S1PCkeTTJIFK101N4RolyNZ3OE0fDKYKNuJzQTY+istSGvS31V04agD3xam6l19azFncjG6qqRTN3wVKta6WUbbhPhDPKVkSppKF4aiTXdQeUJbSrLiqUI2E+MKAjJVeUpMwNnoM40EgitaZ9MLXvtnN7fn5wVbLTOmMSyksc9FxwGmggSWznCt3fhHQFoJCh1B1LzX5x5Bvox/1RyMdBhaVBaKe0lRVJLKD7R7Ww6/CAHUXgFN7cMd9NXLdDgT1nClbmilUAPGkVzOjqKKrNAxxAIbkFzwBE4oEnJVSsmLSpU/El2nKmHGPbTJ6ulxxQe69a7gcI5MT1az1mHNdMsg7sRWC5WTXUGkqYFxqwltQHfSkJxA1qCShPTZ1K314q1flEBbZhrS6dzL4FYLawuwvXLy+8wu5tFGYHuiuShVqSwgJwINRXZTEnhBgK1Lyw5QeWxNCaihVQhBGo//AAxFMoouIDIcb1LtDX6uHjF07J01akynSmlesA31IwhnYpkwKCZZYAZy7rm10oDFKM7Etk5fqCtwuDqv1w2CYQe+JSZqq4bqJ2BzFXI7184bPlyYKXZeGkdarA7hevCIvleY4YdVLlqcasrucNBIc106I6wGvv1UkzMDj9ISflSTMxe4xAu0pMGGjBUoSNZMA2exynBatynss108AQMOMFTLQMRfk11hWHddpFmT7IzthNRqazTygic0jGSpazoq3luPgQe2CQNwYGPFeovXBTWxIHMtTvi7KNoVWowluRhWooNlMDA8iQsxqXgpIqFwRT8RNIZnWiAMVOTlCSCQVVWrgyTG8QWrygiRluXiGlsynWL24glaiBhkdvdut7tbzHkPEiK1Wml6jOPV84pmFBTKJZpDAgSypOYksa8M3dCy1SpIAIS6wz3SBXfifCGVglyyw6wORmwcA1ObPogjKHR8KvWKwVanDtE00VxpjELSIEK1tzSWbaCR2JZugUJZi2G0ilIFSaCPZB1AV8SYcyrLVTR24V44ExQbCK+qRvUDxigHUuqAsgfR5rZvlF8qxvTtGn+bxBbWMV7QJGi6qj+1TF1iyHMmAlWoo96oG4UAxiQVaghRk5wt+lVBpU3QTTfUmASswGqhtmFfKGxyM4zm7rPabdgFJ8YlZ1mSnqO1vRlrXaygiOvF1JC6w2SdMFHVQoFKvKzbjg3LHZA9ssLSjUSjtDBiu8VWoG8w3m5SLGs2W5wFD12I3CnlAFuyizAqGYrqL1O7EAd0RcCks6e96oCJsUUHjBZytMbBrlPqC6TxBqYqKEkUl13sv7RZNtFFoVlIdZ7R53zTgIQyXHNRmKJgqDVtIN4kU20IgUyWp6h++IJlzVI7U2VwOP8AaPGKDlNFNBjtug79FIUQjKgZJXOk0cSPKPA1MbzV+sQT5GIzspFj2WCjRVAD3KY9S1TKH6ZNxX5pHDcr6r0Tzrb7v7x0eC2Tf9UczHR0bFfVSXJ7GpVMNQxx/wA0QwsGRDjWXMvYXRVUBOkEHyzw0bpXNUXZdyWtKZyT+Kox3QAcoTaYMQPqkIPw0rGInWkTkjbVJtEtArKZYziky6Toxo9SNmaBfQJgUMrCh7XZq/jUAwvqScSN5Nf3gqx2RpjBF7RJpUZoTWwYPBQusr5eUrq0mSZkwU2ip2kg4Z8BBlky3KF0y5MuU4zGky8K7b2OcxdaLGLMbt9XansACh1E0J8Iq/i87NeN3UaH8te+LLO/tDzzKrteS5s5b4mBhXEGh7mAqN1YHXI1rQC4FZfdRq/gxpyhrYFQqW6mr1wImTFAO2rx7la0WrB2qo0Fc3n4xwNTrJEQEFZrHMvATFmIdYlsabz2QO+Cbbk6VLAogmsc7EEUPxBfOBRlQkgzEWaNN6WpJ4kYHbFdoy0SCqIstToRApO+meF5gbowChbXkyoxvlRmHWSwBwDVEV2SxpX1ZnDtfmgqQ0wigWaRsU+RiPWha1M6uodkcaPWOFS4xC9n2myoKPInF/rEKOQNe+KDlmVSgs9F+03mxpFE6U7Y3K7SGY97GIeiuBihA+xTxilpzVBA1Iix5bCVul1GogGm7tDGCbPaFZr4eaprUihcHXma8O+F3V615kCPbi1Bv0+xo50rAcISEJvlG0Cg+kuimIIKMea1od5zQRY7XRBW/THRjQjClRj4bITNKBYdWz72Uflzc4v9MmhjfmHaRnOjTEDiYAXOYAN6ZfRtgqlTWtSSPmeQgefa2XDzNfAEcoEa0n2WmU1Eg+UeSrS9cMd6sfCFOaMI9ZZYCuem+nfhyi2zuAGVplAaVApidGJBoBp84DlJeOODb3HiILXJVcCagZypvUr3RyhxTvJs0ynqXllDhQEAnc2emn5aBcu2dCb1+WiMTdYE3qUr2wx7VMBhjjAzMqgr2GCigDjVjhdYVOMAXrxAuA1zKEOBOymwZ4OtQNXSrVKCkGYrsc2D0H4M/CBfRwzYqaCtSDd21FVFTwhrZsnDTcT4KmurQY6fkSaO0pUAZ2bsjzJhBwVLUt/h8umAmHe5VQKY9ogCvD5x3okuh+jDE6LztornBMEI8tD9K/WEZgtad4guTlmR7MhycwIbNwIiSZhdAASSZZQVosoKc1aUHfiTy+QD5Noccd374RpMp2l5lFCzAtczEha8qV5wPIsBAvTCktRnozsx4XgI0kgXRF8Fn7RY8KLLbH2qE76UN3uiUjou7KXY3VGeuflnPKNE0wM1ZQuXfacksdt2lFOq9o2xF7SW9sBVGJrUnGuaoB5xl4i2DUpHQtziomMDmIlMQY6Gy2qZQXSLuj+WfEEx7FqdsUhUzMp3F/modjogrzo3dEJWUpTLVxK+EhTX4jSkZ2xZRUChlSs3rFjXvrjwidoy9LC0EhC/vMbw2UW4O8x0kZrvDBOHfum021SQPWlA/aDf2rTvgvJmUBKYMk2SG1hgRuILCkYyfld2W7dlgbJaA/eC1pxiiUfeUt8V2kUGEjo5GK21oyopJP0Zb6jYcKV8YqW3OTUS68a+QjOSrVLGeVX/AKrDygpLRZm9ZZqfEWH+cIsk2QoAMp0LQ9fVC6yK17jDCZlJSMb0za15QDwJPeIRyMlWZ6XbXcOirKp71Xxi98gOMVtjN8SH/wAhrAiTKeAg+yN9LJzCXTdU8zUx6lvmSjVbo+BfGlRAC5LnaJnWAapSn+0wzaZICj/Z5taYm+wBOk7BsigEmEHQERJy/foJpan1SR+bCPJ8kkFkWaQMcCzCm8TIC9Nkj+gf+636YpTKKq1UVlOxr3kD3xw0YBXF5d38Jnk+x2d1JmzLpHsvfFeN4iGsywy5Ch0Z7lASVaqmuaqtUMN1d0Z/0zrP5gQU03Cp/CcTtMReWUY3JsoaK37tRwrGZbLsbZQOi0mG7d59kba7TLfFUSuog4/cA8YS2imgLuUvhsxEM1S0MuLy3XX1l4cOwaxBsntpRTrKuMNtLkaValkG5HohrLbiuF9lH3h3qKc4tnSxMowFTmwvZ993DdFglKK0WWRtIr3GIz8qsJYlXAEBLXVJpU589Y6QLBWCbq5kmyQoIWhxwz+AI5xTMtFTiPxN5kxBb7/0mA2UUbdAETWyHDEjeaeUIBEyrJmTQVLA8qn94AlWfHRX6xA8YONkYYhqAbR5EHujklTGrVRMGnAt35xzjsAuGKIs8y6wDKxNRgtSe4gEQ2nWSWeyJeJzlhRhX2c9K7gIVJZggwWYrEEGijTqJqV0jzjyVPaWDdU7yKHno4UgUhKSmy9HboLXxLpodqjfr14GE1syg5ql4zF2sbvAVAiJtzMR1gY0NT9Jh4HRrEVWm1KPVUAY+0CfAYxzQcSuOSnZZCVq9xRrJAHM4RdLymks1lhWObECnMgdxhQs6lPogc/aLEnjQ5omk3EkS14mb5HHnFPmUDQE6m5SnTjRpkqWNmulBqA74XTrLMeYR1izM/avHVjQkCnCgio2pSasj10XGIHJlPjBAdXpgZZ10B59oHuiNAGpUyvJuShJcGZjShK0O/QCKQDabXNZiJZYoTgoWncohn/FmUXA6MNZfCmq7jQ84haFmBb5RrtaVRux+GhMaBwGAujSTiV5Ja1XR/spO0ofM1joXmcDnrX7PzasdFnYEaAkmT8lmc10dWu13ugcYaL0VVQazAxXOJS3gPjrd74TiYgzArxMXC3gDsuQd5rz06RGcGVvqTmT0dlkXjeAAr2piKfM90C/wEOxuMtBrObZjSAXt7NgJpYbcP8AOcTlzpoHZmYagw8K4RwBlHUiG6MscFeWTqqT3AGJJ0PmEYumq6pII31WKRa5wNb6rXXMH6jDOz5cZFpMnyH1DtMw4rSvEmKCAuIdqQQ6NKpoc+xx+ZRBtk6OvnUqFOFWMojYPaPKD7BbZExWJoXUCgviWGrXQ+JphgI8niZK7TSSQdLmqY6qKFpuMMORMoW1ZDnyyLyBa5qXBXbhTnSDLJlAyrqUe8cCxmuqiuwUHjAUvKbiuCUbCguqOMUWh2Jus6KD7tTn3Ak86RkZOK0C0bz2Bp10pTpraHw4EgEwrnGa9QJ7zKaEN5eakwps0pAcUmPTUtB5w1s2VioIEmZsw/ynKOLYGKkmcEK1jcYEAMfemDN9kCvfEzZSrCpruDL4nvi60MGUt9LLYnQtcKaTgYWtZscanayMPERwBjFWRNwmQtgBoz03Pe8CYsWap/llnbUqNXxxhauSJhxUBtxAPIkE8Ia2R5kkVWU0s0xJDgfe0RHAj8frkuDm/t3xU5RnE3bj1ArjLFeVYJWTaTQMCgBz9WDn0YYczFVn6RU9YEbVYHxNYJXKCzCfpgA2dZrkA8a4HcY4AyajbvaiTkO+HeSHbJExq0I+5RuA/eKJOSmL3b9TmoRdx4MYvtXRsHtS7RJIPsmZUjZtgYWJ5XuHfQg8GEaWcLXWcuaZNvROJNitEvPLZl1iZWm4Xh4RU02aVIZHCjGoIJGrbTZHqTxMUKrIje7eWhOzQIDtNjnk52Hx/KIJGB9lSZ/LqqbZkwuAA/3kucyxFI8To/MQBmF5dNxlzb6nwi2x5CmzDTrQp+NieSwTOydaJVUVpjDSQt1TsqcTyiwMCe+a6rLmgbTaZA9WRMHxXqnjUd0eNlaUUuiQimlL3tb81K8IOlyJgHYk48Bjr0E8oVW3J02tXBXgfACCBVbJWQBKvs9vRDXGujsrhxGMRtOUwxLBELHOSks/lrXjALqAKEsfh+ZESkWySudWbe4H5TDpnH2+lBs91TPvzDmrsA8NMWjIzpL6xqgaiAD+LPwrDST0nlKKBLo+qw8TiYjNyzZ39aWW33fnGbnGIaOPfVaNEG54LPTWU4lDXeB4LFK2tVNQrj4//WNVLm2EjtIRuJHhFcyyWHP1opqq9RzHnEDp1KmyUDpKumWCddTjyjoakZP1zDtEdA8X/ieC0oGY4rFtlAnCi8RA0xccacIaWm1IpxTHaAPKKnnCZQCUoppxqe+ndHqi91iDGAQKkD9jHhRmwW83fD6w5LNRgPOHPpsxOyJjADQrEeBAMExCtRmyydnyHaDQ9WwGtgQIbycjNS7M6v7uPMCsNJpnOKAudpYk/tEJNloO0bzaqlgN+iBOS4unFU2bJktM4Tka9+MXtObAA1AzCtQNwoY6YVUZxXYPKBWygoOYtvNBFiUZRMypOAOOenZHHHyizJ2T3mOEUqpOoV+XjA65duqQETHNW9zz4xdYsr2gdpDdp7lBTziQ9wtiulrTdWTrBNUmqzajSSE8QfGBjYifW75y/KNFYukEuf8AR2tFY5hMzEfapo2jjAnSHIpkMLtDLbEGg5VhBpNoUkhKPQU9o8ptfyxKXk2WT2XNdVf3iUiyA5zGis2SlWSZi9m7nJFSa5guisN+joZW7BAaUl4YMTh6LO2ixiWaMTXdFUuZjVGpuvL30MEWm3Y4JhrOJ55u6F7z656xk0StSSEwedMYU/mD4HP6ooEsVxBUbUB8VHjAXXQ2yR0oaTnRXGbHE02VzRoGSLGCs3OjVKFmTFzKZQ/6Sk99e6J2XKVoTBLVcGoBlHILSG83pbJzrZ2O1mr4ZoHGXLPNqHkLyr51iDRPcMJ2SFfFaDr3wlU60T3PatAbi36I9kIQf5jHYtPEmDjY7LXBJQ33vAkiImzSAcJqp9kY9yxxa4YjkqHt1FGJbrSo7ErAaZkxjxpmEQn5UnMRfmSTuuqOd4mA2yfJbPam4hj5Q3yf0cBUFbUzL9XRsxbDlGZhqQMpTNngHszLPL3VmHxpHi5Qof8A+kfDKI/LGzbJJSWXuyydDzAHPmIWZMtEx5jKzA0UsoQKqkjMMBWLEtri2HermjX5qMr960nOXR/qzSNgcV7oondIVBwSY29pg/PDDKmWbQTS8ZexcPKAPSZ7f1ph4kw6QFA4k4IVukoOBlHmT4msDP0h/wCAh31EMWkTs5ZzvWviIqM1xgXP3V+UAAHApkkC4Qi5VZ/Vs43LeMeemT1OEmYn2DMHnBRtDa1O9R5Ui1MozBmPew/NGsIBwVH8VmHFltFdOAPeZdY6Cf4swzoDxMdAp2p1bFXaS0t6IAAdGcZ83arHWDrnmqpcpeYCuYCu6GaZN69HmLVSuNDt0bTCW0M9c0FwJFlzTButPl2ksiWVYhBS8faOcn5bIVC1oPVlgHXniizZYtAFBMcDUWqORrB0rLU2mLofgT9MWQBghBzVVpvXQzVNcwzDuhTaLUxwzbM0bKzdKZRFJ0lXIFKig7sKRCdlazHEWck7SD41iMeyPMCDx6rnN0k2gjf9L55OdyaRUHxpU74375Sk/wC7y+JH6YDn2izNns0vgzjwIhlzdU8vlQVa479Fk5Mxa41hozygAUY141gmZMs/+703O3nWLrPMsumXMXbeD91F8YBAJBkpzaCFVYMmO46wsoUnSaHlGqsWUpZlmzsCxCm6zmi3s6rsG2unRAFkyck71HDahircAcCdgMQtEgJhnGo0HdGj9K5+J2/3sLMaMaxO/p2UHMygUYrdCEaAMfMx2UbYxlql4k4scTwEWTJ64XpaNTTVq7BUGIu8lj/LcbnB8QIBuZPO6QFOHJZ6YxiAEaf0GzEjrHdRurwqBSGVlydYWFAFNMxMyhOw1oKxa2DErqX5LElYJs2TXf1Vw1nAc415lWCXjgDvvd1IFnZZs5rdY7KqY7xG6j7rqXaxCX2fo6oxZix1LgOZgkZMlL7Kjef3iP8AEEOHW8ACPKBmmya/zBxBhB0XqjiiRbAlN7Fk+Qxo12myBco/w9DQhifqgjygaXNkf6oEFylR8OsVxqIB+cTSaWY/yRx9zKOj0cE+Q8regSeZarEMwnch+oRKTlKzKaqZq8SPCsO53R6URXq1O0YeEJp+SJCmhVuDftBaS8WvwWxaG7OKc2TpiqLdQ3jtehPE0gTKHSVnFGs4pWt4HHmFhc2SrPTAuIMyX1co0F5gdBxHKKGOJ/ErN72NFz36ryRltHIVw+OHbAf8VVYc4LtmS5SVJZwBpVCQN+cjnBdstEgKKgLXPUYjzEZ209t6IzOugMSeEa+G6YA72IB4N+/VFiRLb1LSp2OjA9xMDPYmH9SVTXRx4rDCy9DGbEqw1V/+Vh7kqxWazikw3g1QS5qopvwgP/xiSfTWq13iOgcbRx+JWQlWS8addJG9qDvEGHo23szUmbJRB7zSNxYbPYXassSTTThTvwidptUhQ4k9WGFcFUeQjzu/1ABgAncPvBehmgc7Zv8A4vnv8OAzqOM5B5R0OFI0sAdQAHddjo9tG3kfhZ0nLm35Qky3mUlxQAIXGXeNcMYPmFXxaqjWCMOBpE5eSmNepmSpnxUI3qRURhMCFIvKB9ANKgiBnWmmGydHZr53lL8f7QSnQv3pqH7Jr40iAbQqTsWcE4DTHvW6h5xrrL0Us6ntlm4gDurDRrDKUASZQO0gmESwZnciKjqjevndXOg8okspvcbkY+gvY5oUsaKBqAryxhf6e9aKHPFV8M0DxGGQPf6TodE6llpNlrnlvyPyi4WI6UPJh4xoJnSGZLIvB8cwBZq8hTviD9KgvrS1U/8AEcKeV8nugt0gdgO+CZYR39pbYpCS6FmC7K48vnSDcu5SlO9QagjicM8C27pHZ3GMuW52OV/FgfGADb5ZGFnkrtM528RCpvUjVIhWSLTKU4tQbYpnTkr2XX8X6YGdk0IODE/lMSMr3TT4ad+EVdCv9GL4iZLpqNf0wTJyWMazZObSQDwBzwpuUPrg70B/NFs21Aj1SP8All07sRFC4pnachMnrFc1cXlrgc2a9AfoFfaTi7HwQQHKsoY4LaODV8VEMrNkkg1DzkP1gp84jnU4xz6Khs58lOT0bmt6iS3+zNHmYjaOic4etJmruAcfhNe6GDy5jCjTJjgfUHk0VeiKPYnV1i8PzQPHaBc+/Vd4Tjh37JPO6NzBo51U/iAgc5Ldcw5MPnGolyZ39OZOGxndf1RJ7faZAN+Us6ooC0wTCOBUGGx9dhB9b8EHQzExvss0s+0pmZqbTWLVypaNKht9PnFtryk7CplAHSTITxAxgOZaZxBuygwGcrLPeAMIvhAfrHJdWXDGea0+TLPImS700iXMr6rMqjfU54bWWwyFFVmSq6kYHm1cBHzdLfj2pQ5N84fSmklALrUrnCi73VPOOh8RPEfaJaw3jv1WqsdjkTJl28s5s5OBUU1AZ97EwfKREDdWqrTCoUV7gAIw9ty2LLNKynIoB2s1aiuFAMIGPTCcc0zxMEu0hN78uSTWMaIAjnzla+3ZUYgpRwccW8cCISWPqb/+0EMuq4wNddQ0JZvSecxqZ2O6nlHtm6SzAcRKmfbUHwoYbYmS0jc75HVZU6QCKgd4jndaq15Mss5RSZMWmYKKgcDCprZ6O3Zm36a1KNTfiDxiNg6WC9SZJlhfqEg/3Qwt1jSYC6SGcUqBea9wz14Qg5oMEGNsdFfDMSSZ325heJ0wSmKqTp7PyNI8jMvMAJ/2aYNlW/THQqTtUpZlz+1C13Tmx3iOs0lSe2pprXRti+1zLxwJI3RR1etqQIGadWxSM+YhoJjFdFHYdxMXLlScPVmHia+MDTLOwAONNcclnJ2QaRKQenVky9P0seAX5Q1lZZnEYTDxPyjO2RBrhrZZOOOA2wNJo2vxMbVzXOaZAvkU+W0zmu9o0OeH9mkLdoUHLPC6xzpaKBQudmPfBP8AERqpsB8zhHhNVVNFs8F9Elp0c1GcplRtc0Sh2ZfKsZbKuVGatJGOu6p/LjDi39NpErAsGOpO2eeAEKX6fO38qzimtj8gPGPoMcwC7JXzSzSVTXZIp82cBVlujXdA8oGNpf3m/wA4Q2tPSGc57SyVH2b0AvlCYxwEun2fmYWOA9l2GJ91WnWH3v8AN4id1h7VN+PgDFgckY9XzYeDUioyRpdfxHzjoKhcESCpFCpY6wLvmIqezk+qpHxGvjFDIg0jkfnETNAzeY84p0ZmeqTXCLex6piLA9MA1d8RNln/AF+cDS8qsNLcz84Y2e2Fhi7cHb5wHaSnFIMLrj2QhlTx73MRwm2ge93GDzPb3nPEmGmT8n9YtTcI1MiseVIRdABWDHVkgDDNZ1JDse0icSF8GEHW7o/ZllgiYxmn2UYsBx/eNEvRuzFSTJQmmcC7XgDCRpVkFQZaIdzV53iO6AdJJpE2yx5FbtbAqI1xrj2WemSggI+mB+0acYgmXJkv1ST9vtDlGgaRJXFFlfePmlIW2soThIQ7mlj/AMcaeLNiD6z1Q8K8yOSA/wD1k7SEPAj80F5N6TTA4KIQ2m61Qd4Iinqb2az03Kr+EFZPkFGvLdVtTSh84NLXWAvu+FYIuTbetZNtVmtShJ8qr0zgYg7CPDNGC6R9HkkzKI1RnGsb41SZftCD+XIO0JT83lCm2I1ocsSFY+y2C7gaeUaABtqSN5Xnh7jLXCNn8WSF4bRtiyU4qCCUb/NMPGyNNJoJd77BVvOvdBmT+jUwmryGUDSwp54xRStb64VoluZamagY6DQGu0HXsid6WaEMu7MRw0QzyjaFQIqlSFUVQHGsZ22TEc+oysdlYzmSY+UwIHYT5HFPWPOOgax9EiyKwnGhFcxHdSOieHtHfolWNvBBtkouMFFdRw84oWwkYFSvH5xsRlezhiQyEDQSL26kKcq9KpdT2b2wKAOZgeM12DTxnv1QZo9KB5yOY97JFaDWisQ4GbPUbjFsnISMtTOK/VKE94i9ulpFLsmWo1sK/KJ2XpnMZrt2Wtc1FieLH6nl8lPw3HWOJ/8AKss/RSayjq5iS19okEE90LrT0WmLUmbWmoMxO0YYcYrynbpkxyWJNDTOYusNq6ujIuOswnOi5Hzx+lzWzZpVa2txhfnOdTMR3Ak98WPbHdbjqAur1a76Gp4wE0+fMclS2JxpgO7CGkqYESkwKza6/wCVjRrWl0d8gs3uc1sken9KryfZ7PfCtRa4V0DnDu0dHAQbj3hopQjuzRnWs6Oa+ruhnkuxy5TBgWJ34Ri8aVrvIZ2EdVuPCcPNI2j4VM3IEzQK8YofI0xcShpD+3ZYY5ro4DxzwqtFumHOY9FoFdt0rz+Y/hz+ksmSyNFIpC11+MFzHYx1nWp0GODWkw1IkgSVQjnNX8MFmoWtKndB8xFRQSoqdH76IjJkOcWdUGoAE84xpY4mBhrtCY0jwKjr4pV1TP7PIQwyf0cZziGA10hktkKitXprZrg4aTwEXLYWZazHa59o05ufAQmkNFh8eyLy9+Jv3hdB5QlSpCi6qsaYlzU11Xa08YQHpHNvdgiXtRVB50whva8lSs5fDRUmnfdrwhZPEpcAFpuKjmTjEaIPnMq4iGj1UzlqawxtDt9oAjkc8WS8ozKEnqmG2WB/bSkDrMkGgDAMdhCj4j8oHtdpQG6LzAbcDtoqgRoC3Bg79EaXWq74olspXzS6p+wp8S0XJaEUfyyp2so7sYXyMpJiAypTMApqTqFAfGGFlyM74mqj69V7s/OkAkm3urSBcqh7Sla4k/bP6YuXK75gpPFj+WCBk1FNCSfsofkxibJITODX694dxIi1GIOCpAJq1qg2yafYHGoHewgefa5zCl5FGy5+omL/AEuXXs3PhlXjzNYJFp0iXN33APywD5oqUoaDVF846oCxWu0LUBrwPvBWGHAwXJE1gaqSTp60gDhSndBMme5WoaaNlP8A1pHsy0zVCsGZqkg0Gams5oMbFqCDrUP4cSDjNDHSswH/AMYimXkmeDhNmgHXNp5GLpvSEjAsp+E+KxKTb0mCrEbxMNN1Ca90KMwjOSkLBaRgGc0/4o/RHsDu0muL0P2qx0WNi6dqzdokFTRjjnBGY7RF9mn3qq2J0Vh7askLcN0G4TeFT6oOIAhK+TBomrxqDzAiloioHcg0kyIQ0xSMKUiMlrrgk4Aw6kdH57pe+jZdZa73kQUnQyYRQvLQ6AWveAimCIMcQuBM6+BS60S6m+CSpx4wxyJbQGxpmwwqK7Rpidn6LtKFZk9Qpr2QK120JEUehSVOMya51IgA5kwYBt99F25Tt1gm1LAFk1riOWiF3orH2Wg9mkjOJp2NNC9wWBZtulL/AEZfxFnPiBFLqvr4KgbTh3wXS5ZGdCOEMJFDnN3jCpcrUPZlyxuQeZMMDl+YEFFVxq6tPC6YgbrbKRJi8JkLEHXsujUzi8K+MCWvJExVvUN3NXRAb5cn0r1Mhd8tBzr8o8//AE8/BS8m6MSpRLtdgpFr1EDv1UpOIPfBTlSE0sWOpcfCDrJZiuNxUGgnEwrTpGwJq8s191CKcBQRfJ6VL7a3ic3ZAWvAwZ7/AJ1KtPZ+/hHtIZu0asNZHhoERrdOfNqxrC+0dL5uYy0ZdAIJUcAYlJ6VM9Koij6igd2MWuBERw75KltRmZVomOWvHNrOHfFrT3mdkFqaT+8Fz8ntMUdlgNYFBFas8vssAwzVGfjGjCx0AmRs6oPqHmAvw4KcvJCEVAJYe0xqvhjCm2KScUV9pHlHPlWagIRuyeHOAzbXZTjTMcIDtH5zcRlHypo3uDAHC+c/S60ozCh0ZlGblE8l2Famkquj1b1TyI7oZWDqeor1hM6uY1pn/wA5R7abLapgDdp0GYA4DWKQWGoHVvTdLSAfpSyZkhkm9ZNRQBmqUQDbQmsW2622cf1sdS3m74VnJs4nCSwGqsXDo1NI/lqK+8QPOFEDD2C6ZNz1VbZYTAKZvA0rzPlFshQ7VEkknG9MJavAACBmyDaZeNwADSCtOdYKkekmhJUAa3UDxgur1R6lIUZngnNgyA7DtOVGpeyOQxPEwYvRiXpBbfj4wmNsmL/Wljc5PhniMzLTDPaeSsfEiCA7X7qHuy00vo9IIxlgQsyj0bkS+0jsh+q1CIRv0gBzzph3ADzMUTLcpFfpGG16eAEEscTZ0JB4AuJ4Ia12l1bt0mroLrRjxGPfFkjJMu0j6IlZgzo5z/ZbyPOL5Vsl5xIU7yTzqYsOWTSnVy1H1QVPjG4d5de+w/qyINVuvfNLHyRNU3SrCmsV79MeQzl5bcCgOGjtn5x0aQ/I9+qyLxOrj9LQWfJsyZLuzhcGu8v9tfMRTZ+jlnR6nrJhGi72RvocecZW62lkO4A+LQWbNNVaqC26g8B5x5wSwUg2XoLATVC02UsvSiLlGF3MAoUd7QlmZfmeqqquiuLN3AiARPm0xWh2l/1AQO1om6QObebR2AvKoA1QjHR2N5mmE6+rc+IEWrMIPrTDwRO9iIVm1j27vEGLZdulbt1R5+UcC3sKlhxxR/o0smrLj/zpY8KxetlQ+qJNfrMzeFBCwTpJ1n4QT3EGJEyxmbmtfOsOrbyI6hCnZz+inS2Ocv8ALazLs6seLCAbTkG1zDUufhOH4Yh1iKB9KMdGrhewiqXNUk0dKjT1qjzjM1E/qd4J/wCytAGBI3AfCotnROdLxmGtfi79ELnsksesjg6wcORh/LyuyEi+pA1TV7s9Yi+WrwJpL3MyEn8MaNda/I24EdUS1wOe+QeRSISJZBoSNdRFPoRHqsp408YfSbVfPqyeYP8AbEHJOaXJP+c4dfduhULT2T1CUybE/un4flBUm1OpoUDbxdMFIcDVEAGeith3iBpmVFBwWu4MPBzAeAfyCbHHBsJxYOlM4A3EqBnVzUcDnEVv0lWYDWWVc6BiOdfKFL9IlUm7Lcnew/fvgGdlwE/yK72byIgtaB+KpBOK0SWxEVg4DFhpANK7ajlFc6cHNJVGqBUKlN4zZ4TystscEkIuwA+ZMOcmC0zaASiBsJUfLuji+nWuom8LxJDVxVlH1QteQOMWCSqmtJjn7vdFtrkspxcrTOG7R4AAGOFtllaUYnWAAeVTDpNiQgCIt3wQEyYan6NgPsgxdYkExgvWXa68IaT5BaXShlt7JOem3GFC5NZRQqpb3w4APyi2AuL7x3wXXOGG7vmtRMyaJS3FpTPeJqWOvdFMjJksmsxg51Vp/wDYHslol9SFmTO2DWlCxGigI0QRKQYlFdjoJVqdyx3lUh1pR1oyRLmYdWuGbR8oAm9EVOi7wr5xY9qnjP1a8HJ8or9Imn+so+AebRm172mVo9rXW+UDN6O3D2ZTPtObkIobIU5j6pHIAd8M2kzDntJ4BB84qMs/6847mX9MaHSF2Xfosxo4z79UO3RdwlSwvaBXzhVPyXP9wnjXwh08gH1vSGA+uR+WPEeSPZncZsScwOaob/tKzvoM8exThHRrFnyfr/8Ad/aOi1tyU8E5cgsTJt8wZpjjcxHnE2ynNNazZn32+cdHRu0CFzsUXk61Oc7Md5MEz2OuOjoxdgq38krnmFzHGOjoAWyNyce0IoYds8Y9jo49EQrbMO0ItyaO024x5HQHfkFf1KpIxMQcYx0dGx1rJuKJsUsGaKgco0FqQKOyAN2EdHRkz81rpPxCEsyAmhAMLZiBZvZAGOjCOjoxk1L0wIXtpGeKurGGA5R0dC0pNIS0IEuTeQgABAAOsRp8lOTnJOEex0fO0RNXoj/rMRvTG2qDKBIqQRiYydrnsCaMc+sx0dH0tBdt8143WKAlTmqcTp07IttC4rvPlHR0ehwgotRFtN2zqy9ljWpGBOOsRlJmUZpYgzHO9j846OjNl1oV14nTEWWOjoetA4KoxEuaZzHR0btAQkytH0Wt0xjdZ3ZdRYkcqxrhZU9xeQjo6PBhpSF63/iDsQs5e0Y6Ojo9K+Y7Er//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 name="TextBox 8"/>
          <p:cNvSpPr txBox="1"/>
          <p:nvPr/>
        </p:nvSpPr>
        <p:spPr>
          <a:xfrm>
            <a:off x="117475" y="6490438"/>
            <a:ext cx="3429000" cy="369332"/>
          </a:xfrm>
          <a:prstGeom prst="rect">
            <a:avLst/>
          </a:prstGeom>
          <a:noFill/>
        </p:spPr>
        <p:txBody>
          <a:bodyPr wrap="square" rtlCol="0">
            <a:spAutoFit/>
          </a:bodyPr>
          <a:lstStyle/>
          <a:p>
            <a:r>
              <a:rPr lang="en-US" dirty="0">
                <a:solidFill>
                  <a:schemeClr val="bg1"/>
                </a:solidFill>
              </a:rPr>
              <a:t>D&amp;C 11: 10, 13, 17-27</a:t>
            </a:r>
          </a:p>
        </p:txBody>
      </p:sp>
      <p:grpSp>
        <p:nvGrpSpPr>
          <p:cNvPr id="19" name="Group 18"/>
          <p:cNvGrpSpPr/>
          <p:nvPr/>
        </p:nvGrpSpPr>
        <p:grpSpPr>
          <a:xfrm>
            <a:off x="4876800" y="990600"/>
            <a:ext cx="2895600" cy="838200"/>
            <a:chOff x="6781800" y="2133600"/>
            <a:chExt cx="2895600" cy="1219200"/>
          </a:xfrm>
        </p:grpSpPr>
        <p:sp>
          <p:nvSpPr>
            <p:cNvPr id="12" name="Rounded Rectangle 11"/>
            <p:cNvSpPr/>
            <p:nvPr/>
          </p:nvSpPr>
          <p:spPr>
            <a:xfrm>
              <a:off x="6781800" y="2133600"/>
              <a:ext cx="2895600" cy="1219200"/>
            </a:xfrm>
            <a:prstGeom prst="roundRect">
              <a:avLst>
                <a:gd name="adj" fmla="val 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086600" y="2514601"/>
              <a:ext cx="2423549" cy="537210"/>
            </a:xfrm>
            <a:prstGeom prst="rect">
              <a:avLst/>
            </a:prstGeom>
          </p:spPr>
          <p:txBody>
            <a:bodyPr wrap="none">
              <a:spAutoFit/>
            </a:bodyPr>
            <a:lstStyle/>
            <a:p>
              <a:r>
                <a:rPr lang="en-US" dirty="0">
                  <a:solidFill>
                    <a:schemeClr val="bg1"/>
                  </a:solidFill>
                </a:rPr>
                <a:t>Desire to serve the Lord</a:t>
              </a:r>
            </a:p>
          </p:txBody>
        </p:sp>
      </p:grpSp>
      <p:grpSp>
        <p:nvGrpSpPr>
          <p:cNvPr id="20" name="Group 19"/>
          <p:cNvGrpSpPr/>
          <p:nvPr/>
        </p:nvGrpSpPr>
        <p:grpSpPr>
          <a:xfrm>
            <a:off x="1752600" y="2286000"/>
            <a:ext cx="2895600" cy="1222740"/>
            <a:chOff x="6781800" y="2133600"/>
            <a:chExt cx="2895600" cy="1222740"/>
          </a:xfrm>
        </p:grpSpPr>
        <p:sp>
          <p:nvSpPr>
            <p:cNvPr id="21" name="Rounded Rectangle 20"/>
            <p:cNvSpPr/>
            <p:nvPr/>
          </p:nvSpPr>
          <p:spPr>
            <a:xfrm>
              <a:off x="6781800" y="2133600"/>
              <a:ext cx="2895600" cy="1219200"/>
            </a:xfrm>
            <a:prstGeom prst="roundRect">
              <a:avLst>
                <a:gd name="adj" fmla="val 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6781800" y="2156011"/>
              <a:ext cx="2895600" cy="1200329"/>
            </a:xfrm>
            <a:prstGeom prst="rect">
              <a:avLst/>
            </a:prstGeom>
          </p:spPr>
          <p:txBody>
            <a:bodyPr wrap="square">
              <a:spAutoFit/>
            </a:bodyPr>
            <a:lstStyle/>
            <a:p>
              <a:r>
                <a:rPr lang="en-US" dirty="0">
                  <a:solidFill>
                    <a:schemeClr val="bg1"/>
                  </a:solidFill>
                </a:rPr>
                <a:t>Live worthily to receive the Spirit of the Lord so it can ‘enlighten your mind, which shall fill your soul with joy.’</a:t>
              </a:r>
            </a:p>
          </p:txBody>
        </p:sp>
      </p:grpSp>
      <p:grpSp>
        <p:nvGrpSpPr>
          <p:cNvPr id="23" name="Group 22"/>
          <p:cNvGrpSpPr/>
          <p:nvPr/>
        </p:nvGrpSpPr>
        <p:grpSpPr>
          <a:xfrm>
            <a:off x="5410200" y="2819401"/>
            <a:ext cx="2895600" cy="1276529"/>
            <a:chOff x="6781800" y="2133600"/>
            <a:chExt cx="2895600" cy="1276529"/>
          </a:xfrm>
        </p:grpSpPr>
        <p:sp>
          <p:nvSpPr>
            <p:cNvPr id="24" name="Rounded Rectangle 23"/>
            <p:cNvSpPr/>
            <p:nvPr/>
          </p:nvSpPr>
          <p:spPr>
            <a:xfrm>
              <a:off x="6781800" y="2133600"/>
              <a:ext cx="2895600" cy="1219200"/>
            </a:xfrm>
            <a:prstGeom prst="roundRect">
              <a:avLst>
                <a:gd name="adj" fmla="val 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781800" y="2209800"/>
              <a:ext cx="2895600" cy="1200329"/>
            </a:xfrm>
            <a:prstGeom prst="rect">
              <a:avLst/>
            </a:prstGeom>
          </p:spPr>
          <p:txBody>
            <a:bodyPr wrap="square">
              <a:spAutoFit/>
            </a:bodyPr>
            <a:lstStyle/>
            <a:p>
              <a:r>
                <a:rPr lang="en-US" dirty="0">
                  <a:solidFill>
                    <a:schemeClr val="bg1"/>
                  </a:solidFill>
                </a:rPr>
                <a:t>Keep the commandments of the Lord, assisting in the work of the Lord in any way that you might be asked</a:t>
              </a:r>
            </a:p>
          </p:txBody>
        </p:sp>
      </p:grpSp>
      <p:grpSp>
        <p:nvGrpSpPr>
          <p:cNvPr id="26" name="Group 25"/>
          <p:cNvGrpSpPr/>
          <p:nvPr/>
        </p:nvGrpSpPr>
        <p:grpSpPr>
          <a:xfrm>
            <a:off x="2286000" y="4114801"/>
            <a:ext cx="2895600" cy="2138303"/>
            <a:chOff x="6781800" y="2133600"/>
            <a:chExt cx="2895600" cy="2138303"/>
          </a:xfrm>
        </p:grpSpPr>
        <p:sp>
          <p:nvSpPr>
            <p:cNvPr id="27" name="Rounded Rectangle 26"/>
            <p:cNvSpPr/>
            <p:nvPr/>
          </p:nvSpPr>
          <p:spPr>
            <a:xfrm>
              <a:off x="6781800" y="2133600"/>
              <a:ext cx="2895600" cy="2057400"/>
            </a:xfrm>
            <a:prstGeom prst="roundRect">
              <a:avLst>
                <a:gd name="adj" fmla="val 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781800" y="2209800"/>
              <a:ext cx="2895600" cy="2062103"/>
            </a:xfrm>
            <a:prstGeom prst="rect">
              <a:avLst/>
            </a:prstGeom>
          </p:spPr>
          <p:txBody>
            <a:bodyPr wrap="square">
              <a:spAutoFit/>
            </a:bodyPr>
            <a:lstStyle/>
            <a:p>
              <a:r>
                <a:rPr lang="en-US" sz="1600" dirty="0">
                  <a:solidFill>
                    <a:schemeClr val="bg1"/>
                  </a:solidFill>
                </a:rPr>
                <a:t>Seek to obtain the word of the Lord through (a) studying the word of the Lord that had already gone forth—the Bible—and (b) studying the word of the Lord that was then being translated—the Book of Mormon</a:t>
              </a:r>
            </a:p>
          </p:txBody>
        </p:sp>
      </p:grpSp>
      <p:grpSp>
        <p:nvGrpSpPr>
          <p:cNvPr id="29" name="Group 28"/>
          <p:cNvGrpSpPr/>
          <p:nvPr/>
        </p:nvGrpSpPr>
        <p:grpSpPr>
          <a:xfrm>
            <a:off x="7315200" y="4267201"/>
            <a:ext cx="2895600" cy="1296356"/>
            <a:chOff x="6781800" y="2133600"/>
            <a:chExt cx="2895600" cy="1143000"/>
          </a:xfrm>
        </p:grpSpPr>
        <p:sp>
          <p:nvSpPr>
            <p:cNvPr id="30" name="Rounded Rectangle 29"/>
            <p:cNvSpPr/>
            <p:nvPr/>
          </p:nvSpPr>
          <p:spPr>
            <a:xfrm>
              <a:off x="6781800" y="2133600"/>
              <a:ext cx="2895600" cy="1143000"/>
            </a:xfrm>
            <a:prstGeom prst="roundRect">
              <a:avLst>
                <a:gd name="adj" fmla="val 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781800" y="2209800"/>
              <a:ext cx="2895600" cy="1058333"/>
            </a:xfrm>
            <a:prstGeom prst="rect">
              <a:avLst/>
            </a:prstGeom>
          </p:spPr>
          <p:txBody>
            <a:bodyPr wrap="square">
              <a:spAutoFit/>
            </a:bodyPr>
            <a:lstStyle/>
            <a:p>
              <a:r>
                <a:rPr lang="en-US" dirty="0">
                  <a:solidFill>
                    <a:schemeClr val="bg1"/>
                  </a:solidFill>
                </a:rPr>
                <a:t>Build upon the gospel, denying not either the spirit of revelation nor the spirit of prophecy</a:t>
              </a:r>
            </a:p>
          </p:txBody>
        </p:sp>
      </p:grpSp>
      <p:sp>
        <p:nvSpPr>
          <p:cNvPr id="32" name="Rectangle 31"/>
          <p:cNvSpPr/>
          <p:nvPr/>
        </p:nvSpPr>
        <p:spPr>
          <a:xfrm>
            <a:off x="5867400" y="5791200"/>
            <a:ext cx="5576180" cy="923330"/>
          </a:xfrm>
          <a:prstGeom prst="rect">
            <a:avLst/>
          </a:prstGeom>
        </p:spPr>
        <p:txBody>
          <a:bodyPr wrap="square">
            <a:spAutoFit/>
          </a:bodyPr>
          <a:lstStyle/>
          <a:p>
            <a:pPr fontAlgn="base"/>
            <a:r>
              <a:rPr lang="en-US" dirty="0">
                <a:solidFill>
                  <a:srgbClr val="FFFF00"/>
                </a:solidFill>
              </a:rPr>
              <a:t>“The Lord indicates further that these suggestions are for ‘all who have good desires’ to serve.” (Ludlow, </a:t>
            </a:r>
            <a:r>
              <a:rPr lang="en-US" i="1" dirty="0">
                <a:solidFill>
                  <a:srgbClr val="FFFF00"/>
                </a:solidFill>
              </a:rPr>
              <a:t>Companion,</a:t>
            </a:r>
            <a:r>
              <a:rPr lang="en-US" dirty="0">
                <a:solidFill>
                  <a:srgbClr val="FFFF00"/>
                </a:solidFill>
              </a:rPr>
              <a:t> 1:108–9.)</a:t>
            </a:r>
          </a:p>
        </p:txBody>
      </p:sp>
      <p:pic>
        <p:nvPicPr>
          <p:cNvPr id="4" name="Picture 3">
            <a:extLst>
              <a:ext uri="{FF2B5EF4-FFF2-40B4-BE49-F238E27FC236}">
                <a16:creationId xmlns:a16="http://schemas.microsoft.com/office/drawing/2014/main" id="{8465A2CD-B653-42FF-A7BC-49E4BA4D77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38777" y="298621"/>
            <a:ext cx="3158253" cy="2827637"/>
          </a:xfrm>
          <a:prstGeom prst="rect">
            <a:avLst/>
          </a:prstGeom>
        </p:spPr>
      </p:pic>
      <p:pic>
        <p:nvPicPr>
          <p:cNvPr id="3" name="Picture 2" descr="A person in a suit and tie&#10;&#10;Description automatically generated">
            <a:extLst>
              <a:ext uri="{FF2B5EF4-FFF2-40B4-BE49-F238E27FC236}">
                <a16:creationId xmlns:a16="http://schemas.microsoft.com/office/drawing/2014/main" id="{E6CB5D17-00F2-EDE7-4193-8A4EF35386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99004" y="5932031"/>
            <a:ext cx="675521" cy="743073"/>
          </a:xfrm>
          <a:prstGeom prst="rect">
            <a:avLst/>
          </a:prstGeom>
        </p:spPr>
      </p:pic>
    </p:spTree>
    <p:extLst>
      <p:ext uri="{BB962C8B-B14F-4D97-AF65-F5344CB8AC3E}">
        <p14:creationId xmlns:p14="http://schemas.microsoft.com/office/powerpoint/2010/main" val="1682863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D2E1DA59-F854-419C-91E6-320BDC3681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5410200" y="1219200"/>
            <a:ext cx="4572000" cy="1754326"/>
          </a:xfrm>
          <a:prstGeom prst="rect">
            <a:avLst/>
          </a:prstGeom>
        </p:spPr>
        <p:txBody>
          <a:bodyPr>
            <a:spAutoFit/>
          </a:bodyPr>
          <a:lstStyle/>
          <a:p>
            <a:r>
              <a:rPr lang="en-US" dirty="0">
                <a:solidFill>
                  <a:schemeClr val="bg1"/>
                </a:solidFill>
              </a:rPr>
              <a:t>Hyrum eventually received the call to preach, exhort, and strengthen the Church </a:t>
            </a:r>
          </a:p>
          <a:p>
            <a:endParaRPr lang="en-US" dirty="0">
              <a:solidFill>
                <a:schemeClr val="bg1"/>
              </a:solidFill>
            </a:endParaRPr>
          </a:p>
          <a:p>
            <a:r>
              <a:rPr lang="en-US" dirty="0">
                <a:solidFill>
                  <a:schemeClr val="bg1"/>
                </a:solidFill>
              </a:rPr>
              <a:t>This indicates that his desires to assist in the Lord’s work were sincere and that he followed the Lord’s instructions to prepare himself.</a:t>
            </a:r>
          </a:p>
        </p:txBody>
      </p:sp>
      <p:grpSp>
        <p:nvGrpSpPr>
          <p:cNvPr id="4" name="Group 3"/>
          <p:cNvGrpSpPr/>
          <p:nvPr/>
        </p:nvGrpSpPr>
        <p:grpSpPr>
          <a:xfrm>
            <a:off x="2286000" y="1066800"/>
            <a:ext cx="2667000" cy="5029200"/>
            <a:chOff x="838200" y="76200"/>
            <a:chExt cx="2667000" cy="5029200"/>
          </a:xfrm>
        </p:grpSpPr>
        <p:grpSp>
          <p:nvGrpSpPr>
            <p:cNvPr id="5" name="Group 17"/>
            <p:cNvGrpSpPr/>
            <p:nvPr/>
          </p:nvGrpSpPr>
          <p:grpSpPr>
            <a:xfrm>
              <a:off x="838200" y="76200"/>
              <a:ext cx="2667000" cy="5029200"/>
              <a:chOff x="838200" y="76200"/>
              <a:chExt cx="2667000" cy="5029200"/>
            </a:xfrm>
          </p:grpSpPr>
          <p:grpSp>
            <p:nvGrpSpPr>
              <p:cNvPr id="7" name="Group 17"/>
              <p:cNvGrpSpPr/>
              <p:nvPr/>
            </p:nvGrpSpPr>
            <p:grpSpPr>
              <a:xfrm flipH="1">
                <a:off x="2209800" y="1447800"/>
                <a:ext cx="1295400" cy="3429000"/>
                <a:chOff x="685800" y="1447800"/>
                <a:chExt cx="1295400" cy="3124200"/>
              </a:xfrm>
            </p:grpSpPr>
            <p:sp>
              <p:nvSpPr>
                <p:cNvPr id="23" name="Bent Arrow 22"/>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Bent Arrow 23"/>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8" name="Group 16"/>
              <p:cNvGrpSpPr/>
              <p:nvPr/>
            </p:nvGrpSpPr>
            <p:grpSpPr>
              <a:xfrm>
                <a:off x="838200" y="1447800"/>
                <a:ext cx="1295400" cy="3429000"/>
                <a:chOff x="685800" y="1447800"/>
                <a:chExt cx="1295400" cy="3429000"/>
              </a:xfrm>
            </p:grpSpPr>
            <p:sp>
              <p:nvSpPr>
                <p:cNvPr id="21" name="Bent Arrow 20"/>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Bent Arrow 1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9" name="Oval 2"/>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Manual Operation 3"/>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Manual Operation 4"/>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5"/>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nut 13"/>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Rounded Rectangle 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9"/>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0"/>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1"/>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2"/>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Manual Operation 13"/>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Rectangle 5"/>
            <p:cNvSpPr/>
            <p:nvPr/>
          </p:nvSpPr>
          <p:spPr>
            <a:xfrm>
              <a:off x="1295400" y="2133600"/>
              <a:ext cx="1905000" cy="1815882"/>
            </a:xfrm>
            <a:prstGeom prst="rect">
              <a:avLst/>
            </a:prstGeom>
          </p:spPr>
          <p:txBody>
            <a:bodyPr wrap="square">
              <a:spAutoFit/>
            </a:bodyPr>
            <a:lstStyle/>
            <a:p>
              <a:pPr algn="ctr"/>
              <a:r>
                <a:rPr lang="en-US" sz="1600" b="1" dirty="0"/>
                <a:t>Those who study the Lord’s word will receive His Spirit and the power to convince others of the truth of the gospel</a:t>
              </a:r>
              <a:endParaRPr lang="en-US" sz="1600" dirty="0">
                <a:solidFill>
                  <a:schemeClr val="bg1"/>
                </a:solidFill>
              </a:endParaRPr>
            </a:p>
          </p:txBody>
        </p:sp>
      </p:grpSp>
      <p:sp>
        <p:nvSpPr>
          <p:cNvPr id="25" name="TextBox 24"/>
          <p:cNvSpPr txBox="1"/>
          <p:nvPr/>
        </p:nvSpPr>
        <p:spPr>
          <a:xfrm>
            <a:off x="1524000" y="0"/>
            <a:ext cx="9144000" cy="923330"/>
          </a:xfrm>
          <a:prstGeom prst="rect">
            <a:avLst/>
          </a:prstGeom>
          <a:noFill/>
        </p:spPr>
        <p:txBody>
          <a:bodyPr wrap="square" rtlCol="0">
            <a:spAutoFit/>
          </a:bodyPr>
          <a:lstStyle/>
          <a:p>
            <a:pPr algn="ctr"/>
            <a:r>
              <a:rPr lang="en-US" sz="5400" dirty="0">
                <a:solidFill>
                  <a:schemeClr val="bg1"/>
                </a:solidFill>
              </a:rPr>
              <a:t>Hyrum Receives the Call</a:t>
            </a:r>
          </a:p>
        </p:txBody>
      </p:sp>
      <p:sp>
        <p:nvSpPr>
          <p:cNvPr id="26" name="Rectangle 25"/>
          <p:cNvSpPr/>
          <p:nvPr/>
        </p:nvSpPr>
        <p:spPr>
          <a:xfrm>
            <a:off x="5943600" y="3657600"/>
            <a:ext cx="4572000" cy="2308324"/>
          </a:xfrm>
          <a:prstGeom prst="rect">
            <a:avLst/>
          </a:prstGeom>
        </p:spPr>
        <p:txBody>
          <a:bodyPr>
            <a:spAutoFit/>
          </a:bodyPr>
          <a:lstStyle/>
          <a:p>
            <a:r>
              <a:rPr lang="en-US" i="1" dirty="0">
                <a:solidFill>
                  <a:schemeClr val="bg1"/>
                </a:solidFill>
              </a:rPr>
              <a:t>“Behold, I speak unto you, Hyrum, a few words; for thou also art under no condemnation, and thy heart is opened, and thy tongue</a:t>
            </a:r>
            <a:r>
              <a:rPr lang="en-US" i="1" baseline="30000" dirty="0">
                <a:solidFill>
                  <a:schemeClr val="bg1"/>
                </a:solidFill>
              </a:rPr>
              <a:t> </a:t>
            </a:r>
            <a:r>
              <a:rPr lang="en-US" i="1" dirty="0">
                <a:solidFill>
                  <a:schemeClr val="bg1"/>
                </a:solidFill>
              </a:rPr>
              <a:t>loosed; and thy calling is to exhortation, and to strengthen the church continually. Wherefore thy duty is unto the church forever, and this because of thy family. Amen.”</a:t>
            </a:r>
          </a:p>
          <a:p>
            <a:r>
              <a:rPr lang="en-US" i="1" dirty="0">
                <a:solidFill>
                  <a:schemeClr val="bg1"/>
                </a:solidFill>
              </a:rPr>
              <a:t>D&amp;C 23:3</a:t>
            </a:r>
          </a:p>
        </p:txBody>
      </p:sp>
    </p:spTree>
    <p:extLst>
      <p:ext uri="{BB962C8B-B14F-4D97-AF65-F5344CB8AC3E}">
        <p14:creationId xmlns:p14="http://schemas.microsoft.com/office/powerpoint/2010/main" val="120790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D2E1DA59-F854-419C-91E6-320BDC3681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5" name="TextBox 24"/>
          <p:cNvSpPr txBox="1"/>
          <p:nvPr/>
        </p:nvSpPr>
        <p:spPr>
          <a:xfrm>
            <a:off x="1524000" y="0"/>
            <a:ext cx="9144000" cy="923330"/>
          </a:xfrm>
          <a:prstGeom prst="rect">
            <a:avLst/>
          </a:prstGeom>
          <a:noFill/>
        </p:spPr>
        <p:txBody>
          <a:bodyPr wrap="square" rtlCol="0">
            <a:spAutoFit/>
          </a:bodyPr>
          <a:lstStyle/>
          <a:p>
            <a:pPr algn="ctr"/>
            <a:r>
              <a:rPr lang="en-US" sz="5400" dirty="0">
                <a:solidFill>
                  <a:schemeClr val="bg1"/>
                </a:solidFill>
              </a:rPr>
              <a:t>Unfailing Service</a:t>
            </a:r>
          </a:p>
        </p:txBody>
      </p:sp>
      <p:sp>
        <p:nvSpPr>
          <p:cNvPr id="28" name="TextBox 27">
            <a:extLst>
              <a:ext uri="{FF2B5EF4-FFF2-40B4-BE49-F238E27FC236}">
                <a16:creationId xmlns:a16="http://schemas.microsoft.com/office/drawing/2014/main" id="{E77F2602-485D-DC2C-60B7-559C6695E12B}"/>
              </a:ext>
            </a:extLst>
          </p:cNvPr>
          <p:cNvSpPr txBox="1"/>
          <p:nvPr/>
        </p:nvSpPr>
        <p:spPr>
          <a:xfrm>
            <a:off x="94593" y="923330"/>
            <a:ext cx="6096000" cy="1477328"/>
          </a:xfrm>
          <a:prstGeom prst="rect">
            <a:avLst/>
          </a:prstGeom>
          <a:noFill/>
        </p:spPr>
        <p:txBody>
          <a:bodyPr wrap="square">
            <a:spAutoFit/>
          </a:bodyPr>
          <a:lstStyle/>
          <a:p>
            <a:pPr algn="l" fontAlgn="base"/>
            <a:r>
              <a:rPr lang="en-US" b="0" i="0" dirty="0">
                <a:solidFill>
                  <a:schemeClr val="bg1"/>
                </a:solidFill>
                <a:effectLst/>
              </a:rPr>
              <a:t>Hyrum gave unfailing service to the Church. In 1829 he was among a handful of individuals who were allowed to view the gold plates from which the Book of Mormon was translated, and for the rest of his life he testified to the divine nature of the Book of Mormon. …</a:t>
            </a:r>
          </a:p>
        </p:txBody>
      </p:sp>
      <p:sp>
        <p:nvSpPr>
          <p:cNvPr id="29" name="TextBox 28">
            <a:extLst>
              <a:ext uri="{FF2B5EF4-FFF2-40B4-BE49-F238E27FC236}">
                <a16:creationId xmlns:a16="http://schemas.microsoft.com/office/drawing/2014/main" id="{4E370F74-A1ED-B9BC-CFD9-42CDEAA626AD}"/>
              </a:ext>
            </a:extLst>
          </p:cNvPr>
          <p:cNvSpPr txBox="1"/>
          <p:nvPr/>
        </p:nvSpPr>
        <p:spPr>
          <a:xfrm>
            <a:off x="7279363" y="2024647"/>
            <a:ext cx="4876800" cy="3693319"/>
          </a:xfrm>
          <a:prstGeom prst="rect">
            <a:avLst/>
          </a:prstGeom>
          <a:noFill/>
        </p:spPr>
        <p:txBody>
          <a:bodyPr wrap="square">
            <a:spAutoFit/>
          </a:bodyPr>
          <a:lstStyle/>
          <a:p>
            <a:pPr algn="l" fontAlgn="base"/>
            <a:r>
              <a:rPr lang="en-US" b="0" i="0" dirty="0">
                <a:solidFill>
                  <a:schemeClr val="bg1"/>
                </a:solidFill>
                <a:effectLst/>
              </a:rPr>
              <a:t>Hyrum served in the Ohio bishopric, on the first high council, as Patriarch, counselor in the First Presidency, and finally as one of only two men ever to hold the office of Assistant President of the Church.</a:t>
            </a:r>
          </a:p>
          <a:p>
            <a:pPr algn="l" fontAlgn="base"/>
            <a:endParaRPr lang="en-US" dirty="0">
              <a:solidFill>
                <a:schemeClr val="bg1"/>
              </a:solidFill>
            </a:endParaRPr>
          </a:p>
          <a:p>
            <a:pPr algn="l" fontAlgn="base"/>
            <a:endParaRPr lang="en-US" b="0" i="0" dirty="0">
              <a:solidFill>
                <a:schemeClr val="bg1"/>
              </a:solidFill>
              <a:effectLst/>
            </a:endParaRPr>
          </a:p>
          <a:p>
            <a:pPr algn="l" fontAlgn="base"/>
            <a:r>
              <a:rPr lang="en-US" b="0" i="0" dirty="0">
                <a:solidFill>
                  <a:schemeClr val="bg1"/>
                </a:solidFill>
                <a:effectLst/>
              </a:rPr>
              <a:t>Hyrum served many missions for the Church. …</a:t>
            </a:r>
          </a:p>
          <a:p>
            <a:pPr algn="l" fontAlgn="base"/>
            <a:r>
              <a:rPr lang="en-US" b="0" i="0" dirty="0">
                <a:solidFill>
                  <a:schemeClr val="bg1"/>
                </a:solidFill>
                <a:effectLst/>
              </a:rPr>
              <a:t>Clearly, Hyrum Smith was one of the firm pillars of the Restoration. But sadly, many Church members know little about him except that he was martyred with his brother in Carthage Jail. </a:t>
            </a:r>
          </a:p>
          <a:p>
            <a:pPr algn="l" fontAlgn="base"/>
            <a:r>
              <a:rPr lang="en-US" b="0" i="0" dirty="0">
                <a:solidFill>
                  <a:schemeClr val="bg1"/>
                </a:solidFill>
                <a:effectLst/>
              </a:rPr>
              <a:t>M. Russell Ballard</a:t>
            </a:r>
          </a:p>
        </p:txBody>
      </p:sp>
      <p:sp>
        <p:nvSpPr>
          <p:cNvPr id="30" name="TextBox 29">
            <a:extLst>
              <a:ext uri="{FF2B5EF4-FFF2-40B4-BE49-F238E27FC236}">
                <a16:creationId xmlns:a16="http://schemas.microsoft.com/office/drawing/2014/main" id="{9FDD8527-60CE-1759-9126-A8881BB7ECBA}"/>
              </a:ext>
            </a:extLst>
          </p:cNvPr>
          <p:cNvSpPr txBox="1"/>
          <p:nvPr/>
        </p:nvSpPr>
        <p:spPr>
          <a:xfrm>
            <a:off x="189186" y="2994144"/>
            <a:ext cx="3773214" cy="1754326"/>
          </a:xfrm>
          <a:prstGeom prst="rect">
            <a:avLst/>
          </a:prstGeom>
          <a:noFill/>
        </p:spPr>
        <p:txBody>
          <a:bodyPr wrap="square">
            <a:spAutoFit/>
          </a:bodyPr>
          <a:lstStyle/>
          <a:p>
            <a:pPr algn="l" fontAlgn="base"/>
            <a:r>
              <a:rPr lang="en-US" b="0" i="0" dirty="0">
                <a:solidFill>
                  <a:schemeClr val="bg1"/>
                </a:solidFill>
                <a:effectLst/>
              </a:rPr>
              <a:t>He was among the first to be baptized in this gospel dispensation. At age thirty, he was the oldest of the six men chosen in 1830 to formally organize The Church of Jesus Christ of Latter-day Saints. …</a:t>
            </a:r>
          </a:p>
        </p:txBody>
      </p:sp>
      <p:pic>
        <p:nvPicPr>
          <p:cNvPr id="32" name="Picture 31">
            <a:extLst>
              <a:ext uri="{FF2B5EF4-FFF2-40B4-BE49-F238E27FC236}">
                <a16:creationId xmlns:a16="http://schemas.microsoft.com/office/drawing/2014/main" id="{5C5E2F91-FA39-E2E9-02A2-D3073FB88F5C}"/>
              </a:ext>
            </a:extLst>
          </p:cNvPr>
          <p:cNvPicPr>
            <a:picLocks noChangeAspect="1"/>
          </p:cNvPicPr>
          <p:nvPr/>
        </p:nvPicPr>
        <p:blipFill>
          <a:blip r:embed="rId3"/>
          <a:srcRect t="2309"/>
          <a:stretch/>
        </p:blipFill>
        <p:spPr>
          <a:xfrm>
            <a:off x="4187169" y="2516978"/>
            <a:ext cx="2867425" cy="3880729"/>
          </a:xfrm>
          <a:prstGeom prst="rect">
            <a:avLst/>
          </a:prstGeom>
        </p:spPr>
      </p:pic>
      <p:pic>
        <p:nvPicPr>
          <p:cNvPr id="34" name="Picture 33">
            <a:extLst>
              <a:ext uri="{FF2B5EF4-FFF2-40B4-BE49-F238E27FC236}">
                <a16:creationId xmlns:a16="http://schemas.microsoft.com/office/drawing/2014/main" id="{D2B51A69-C046-6C7D-3E69-7E79B6AF10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66384" y="130245"/>
            <a:ext cx="921614" cy="1152017"/>
          </a:xfrm>
          <a:prstGeom prst="rect">
            <a:avLst/>
          </a:prstGeom>
        </p:spPr>
      </p:pic>
    </p:spTree>
    <p:extLst>
      <p:ext uri="{BB962C8B-B14F-4D97-AF65-F5344CB8AC3E}">
        <p14:creationId xmlns:p14="http://schemas.microsoft.com/office/powerpoint/2010/main" val="2496489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9">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E26E3CE-C29C-47DC-BF01-7EA848D73F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52400" y="79359"/>
            <a:ext cx="11262851" cy="4801314"/>
          </a:xfrm>
          <a:prstGeom prst="rect">
            <a:avLst/>
          </a:prstGeom>
          <a:noFill/>
        </p:spPr>
        <p:txBody>
          <a:bodyPr wrap="square" rtlCol="0">
            <a:spAutoFit/>
          </a:bodyPr>
          <a:lstStyle/>
          <a:p>
            <a:r>
              <a:rPr lang="en-US" dirty="0">
                <a:solidFill>
                  <a:schemeClr val="bg1"/>
                </a:solidFill>
              </a:rPr>
              <a:t>Sources: </a:t>
            </a:r>
          </a:p>
          <a:p>
            <a:endParaRPr lang="en-US" dirty="0">
              <a:solidFill>
                <a:schemeClr val="bg1"/>
              </a:solidFill>
            </a:endParaRPr>
          </a:p>
          <a:p>
            <a:r>
              <a:rPr lang="en-US" dirty="0">
                <a:solidFill>
                  <a:schemeClr val="bg1"/>
                </a:solidFill>
              </a:rPr>
              <a:t>Video: </a:t>
            </a:r>
            <a:r>
              <a:rPr lang="en-US" b="1" i="0" dirty="0">
                <a:solidFill>
                  <a:schemeClr val="bg1"/>
                </a:solidFill>
                <a:effectLst/>
              </a:rPr>
              <a:t>“The Soul’s Sincere Desire”</a:t>
            </a:r>
            <a:endParaRPr lang="en-US" dirty="0">
              <a:solidFill>
                <a:schemeClr val="bg1"/>
              </a:solidFill>
            </a:endParaRPr>
          </a:p>
          <a:p>
            <a:endParaRPr lang="en-US" dirty="0">
              <a:solidFill>
                <a:schemeClr val="bg1"/>
              </a:solidFill>
            </a:endParaRPr>
          </a:p>
          <a:p>
            <a:endParaRPr lang="en-US" dirty="0">
              <a:solidFill>
                <a:schemeClr val="bg1"/>
              </a:solidFill>
            </a:endParaRPr>
          </a:p>
          <a:p>
            <a:r>
              <a:rPr lang="en-US" i="1" dirty="0">
                <a:solidFill>
                  <a:schemeClr val="bg1"/>
                </a:solidFill>
              </a:rPr>
              <a:t>Who’s Who in the Doctrine and Covenants</a:t>
            </a:r>
            <a:r>
              <a:rPr lang="en-US" dirty="0">
                <a:solidFill>
                  <a:schemeClr val="bg1"/>
                </a:solidFill>
              </a:rPr>
              <a:t> by Ed J. Pinegar and Richard J. Allen pgs. 84-85, 135-137 and Ensign Oct 1978</a:t>
            </a:r>
          </a:p>
          <a:p>
            <a:r>
              <a:rPr lang="en-US" i="1" dirty="0">
                <a:solidFill>
                  <a:schemeClr val="bg1"/>
                </a:solidFill>
              </a:rPr>
              <a:t>History of the Church </a:t>
            </a:r>
            <a:r>
              <a:rPr lang="en-US" dirty="0">
                <a:solidFill>
                  <a:schemeClr val="bg1"/>
                </a:solidFill>
              </a:rPr>
              <a:t>Vol. V pp. 107-8</a:t>
            </a:r>
          </a:p>
          <a:p>
            <a:r>
              <a:rPr lang="en-US" dirty="0">
                <a:solidFill>
                  <a:schemeClr val="bg1"/>
                </a:solidFill>
              </a:rPr>
              <a:t>President Joseph Fielding Smith (</a:t>
            </a:r>
            <a:r>
              <a:rPr lang="en-US" i="1" dirty="0">
                <a:solidFill>
                  <a:schemeClr val="bg1"/>
                </a:solidFill>
              </a:rPr>
              <a:t>Church History and Modern Revelation,</a:t>
            </a:r>
            <a:r>
              <a:rPr lang="en-US" dirty="0">
                <a:solidFill>
                  <a:schemeClr val="bg1"/>
                </a:solidFill>
              </a:rPr>
              <a:t> 1:57.)</a:t>
            </a:r>
          </a:p>
          <a:p>
            <a:r>
              <a:rPr lang="en-US" i="1" dirty="0">
                <a:solidFill>
                  <a:schemeClr val="bg1"/>
                </a:solidFill>
              </a:rPr>
              <a:t>Journal of Discourses</a:t>
            </a:r>
            <a:r>
              <a:rPr lang="en-US" dirty="0">
                <a:solidFill>
                  <a:schemeClr val="bg1"/>
                </a:solidFill>
              </a:rPr>
              <a:t>, Vol. XI p. 8 D.H.C. 1:354</a:t>
            </a:r>
          </a:p>
          <a:p>
            <a:r>
              <a:rPr lang="en-US" sz="1800" dirty="0">
                <a:solidFill>
                  <a:schemeClr val="bg1"/>
                </a:solidFill>
                <a:latin typeface="Abadi" panose="020B0604020104020204" pitchFamily="34" charset="0"/>
              </a:rPr>
              <a:t>Presentation by ©http://fashionsbylynda.com/blog/</a:t>
            </a:r>
            <a:endParaRPr lang="en-US" dirty="0">
              <a:solidFill>
                <a:schemeClr val="bg1"/>
              </a:solidFill>
            </a:endParaRPr>
          </a:p>
          <a:p>
            <a:r>
              <a:rPr lang="en-US" dirty="0">
                <a:solidFill>
                  <a:schemeClr val="bg1"/>
                </a:solidFill>
              </a:rPr>
              <a:t>President Lorenzo Snow (In Conference Report, Apr. 1899, p. 52.)</a:t>
            </a:r>
          </a:p>
          <a:p>
            <a:r>
              <a:rPr lang="en-US" dirty="0">
                <a:solidFill>
                  <a:schemeClr val="bg1"/>
                </a:solidFill>
              </a:rPr>
              <a:t>(Ludlow, </a:t>
            </a:r>
            <a:r>
              <a:rPr lang="en-US" i="1" dirty="0">
                <a:solidFill>
                  <a:schemeClr val="bg1"/>
                </a:solidFill>
              </a:rPr>
              <a:t>Companion,</a:t>
            </a:r>
            <a:r>
              <a:rPr lang="en-US" dirty="0">
                <a:solidFill>
                  <a:schemeClr val="bg1"/>
                </a:solidFill>
              </a:rPr>
              <a:t> 1:108–9.) Doctrine and Covenants Student Manual Religion 324-325 pg. 25</a:t>
            </a:r>
          </a:p>
          <a:p>
            <a:r>
              <a:rPr lang="en-US" i="1" dirty="0">
                <a:solidFill>
                  <a:schemeClr val="bg1"/>
                </a:solidFill>
              </a:rPr>
              <a:t>Doctrine and Covenants Commentary </a:t>
            </a:r>
            <a:r>
              <a:rPr lang="en-US" dirty="0">
                <a:solidFill>
                  <a:schemeClr val="bg1"/>
                </a:solidFill>
              </a:rPr>
              <a:t>Hyrum M. Smith pgs. 23, 67</a:t>
            </a:r>
          </a:p>
          <a:p>
            <a:r>
              <a:rPr lang="en-US" b="0" i="0" dirty="0">
                <a:solidFill>
                  <a:schemeClr val="bg1"/>
                </a:solidFill>
                <a:effectLst/>
              </a:rPr>
              <a:t>D. Todd Christofferson, “</a:t>
            </a:r>
            <a:r>
              <a:rPr lang="en-US" b="0" i="0" u="none" strike="noStrike" dirty="0">
                <a:solidFill>
                  <a:schemeClr val="bg1"/>
                </a:solidFill>
                <a:effectLst/>
              </a:rPr>
              <a:t>Our Relationship with God</a:t>
            </a:r>
            <a:r>
              <a:rPr lang="en-US" b="0" i="0" dirty="0">
                <a:solidFill>
                  <a:schemeClr val="bg1"/>
                </a:solidFill>
                <a:effectLst/>
              </a:rPr>
              <a:t>,” </a:t>
            </a:r>
            <a:r>
              <a:rPr lang="en-US" b="0" i="1" dirty="0">
                <a:solidFill>
                  <a:schemeClr val="bg1"/>
                </a:solidFill>
                <a:effectLst/>
              </a:rPr>
              <a:t>Liahona</a:t>
            </a:r>
            <a:r>
              <a:rPr lang="en-US" b="0" i="0" dirty="0">
                <a:solidFill>
                  <a:schemeClr val="bg1"/>
                </a:solidFill>
                <a:effectLst/>
              </a:rPr>
              <a:t>, May 2022, 79–80)</a:t>
            </a:r>
            <a:endParaRPr lang="en-US" dirty="0">
              <a:solidFill>
                <a:schemeClr val="bg1"/>
              </a:solidFill>
            </a:endParaRPr>
          </a:p>
          <a:p>
            <a:r>
              <a:rPr lang="en-US" dirty="0">
                <a:solidFill>
                  <a:schemeClr val="bg1"/>
                </a:solidFill>
              </a:rPr>
              <a:t>(</a:t>
            </a:r>
            <a:r>
              <a:rPr lang="en-US" i="1" dirty="0">
                <a:solidFill>
                  <a:schemeClr val="bg1"/>
                </a:solidFill>
              </a:rPr>
              <a:t>History of the Church,</a:t>
            </a:r>
            <a:r>
              <a:rPr lang="en-US" dirty="0">
                <a:solidFill>
                  <a:schemeClr val="bg1"/>
                </a:solidFill>
              </a:rPr>
              <a:t> 5:124–25.) </a:t>
            </a:r>
            <a:r>
              <a:rPr lang="en-US" b="0" i="0" dirty="0">
                <a:solidFill>
                  <a:schemeClr val="bg1"/>
                </a:solidFill>
                <a:effectLst/>
              </a:rPr>
              <a:t>M. Russell Ballard, “</a:t>
            </a:r>
            <a:r>
              <a:rPr lang="en-US" b="0" i="0" u="none" strike="noStrike" dirty="0">
                <a:solidFill>
                  <a:schemeClr val="bg1"/>
                </a:solidFill>
                <a:effectLst/>
              </a:rPr>
              <a:t>Hyrum Smith: ‘Firm as the Pillars of Heaven,’</a:t>
            </a:r>
            <a:r>
              <a:rPr lang="en-US" b="0" i="0" dirty="0">
                <a:solidFill>
                  <a:schemeClr val="bg1"/>
                </a:solidFill>
                <a:effectLst/>
              </a:rPr>
              <a:t>” </a:t>
            </a:r>
            <a:r>
              <a:rPr lang="en-US" b="0" i="1" dirty="0">
                <a:solidFill>
                  <a:schemeClr val="bg1"/>
                </a:solidFill>
                <a:effectLst/>
              </a:rPr>
              <a:t>Ensign</a:t>
            </a:r>
            <a:r>
              <a:rPr lang="en-US" b="0" i="0" dirty="0">
                <a:solidFill>
                  <a:schemeClr val="bg1"/>
                </a:solidFill>
                <a:effectLst/>
              </a:rPr>
              <a:t>, Nov. 1995, 7</a:t>
            </a:r>
            <a:endParaRPr lang="en-US" dirty="0">
              <a:solidFill>
                <a:schemeClr val="bg1"/>
              </a:solidFill>
            </a:endParaRPr>
          </a:p>
        </p:txBody>
      </p:sp>
      <p:sp>
        <p:nvSpPr>
          <p:cNvPr id="7" name="Footer Placeholder 14">
            <a:extLst>
              <a:ext uri="{FF2B5EF4-FFF2-40B4-BE49-F238E27FC236}">
                <a16:creationId xmlns:a16="http://schemas.microsoft.com/office/drawing/2014/main" id="{CB712F94-8B9A-4941-B5A5-3574DB632DB6}"/>
              </a:ext>
            </a:extLst>
          </p:cNvPr>
          <p:cNvSpPr>
            <a:spLocks noGrp="1"/>
          </p:cNvSpPr>
          <p:nvPr/>
        </p:nvSpPr>
        <p:spPr>
          <a:xfrm>
            <a:off x="18472" y="6529068"/>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grpSp>
        <p:nvGrpSpPr>
          <p:cNvPr id="8" name="Group 7">
            <a:extLst>
              <a:ext uri="{FF2B5EF4-FFF2-40B4-BE49-F238E27FC236}">
                <a16:creationId xmlns:a16="http://schemas.microsoft.com/office/drawing/2014/main" id="{94F93393-9923-4FA9-81CC-305579A23E50}"/>
              </a:ext>
            </a:extLst>
          </p:cNvPr>
          <p:cNvGrpSpPr/>
          <p:nvPr/>
        </p:nvGrpSpPr>
        <p:grpSpPr>
          <a:xfrm>
            <a:off x="4175742" y="223430"/>
            <a:ext cx="913533" cy="1157142"/>
            <a:chOff x="7543800" y="3810000"/>
            <a:chExt cx="1143000" cy="1447800"/>
          </a:xfrm>
        </p:grpSpPr>
        <p:sp>
          <p:nvSpPr>
            <p:cNvPr id="9" name="Trapezoid 8">
              <a:extLst>
                <a:ext uri="{FF2B5EF4-FFF2-40B4-BE49-F238E27FC236}">
                  <a16:creationId xmlns:a16="http://schemas.microsoft.com/office/drawing/2014/main" id="{4A89700A-7A89-4A02-A676-F3F31358F366}"/>
                </a:ext>
              </a:extLst>
            </p:cNvPr>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79">
              <a:extLst>
                <a:ext uri="{FF2B5EF4-FFF2-40B4-BE49-F238E27FC236}">
                  <a16:creationId xmlns:a16="http://schemas.microsoft.com/office/drawing/2014/main" id="{CB0A4E97-B881-4F7B-A801-E009C4D3C368}"/>
                </a:ext>
              </a:extLst>
            </p:cNvPr>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80">
              <a:extLst>
                <a:ext uri="{FF2B5EF4-FFF2-40B4-BE49-F238E27FC236}">
                  <a16:creationId xmlns:a16="http://schemas.microsoft.com/office/drawing/2014/main" id="{78CD9BE4-D15C-47A9-BEFC-676E43AD73AE}"/>
                </a:ext>
              </a:extLst>
            </p:cNvPr>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81">
              <a:extLst>
                <a:ext uri="{FF2B5EF4-FFF2-40B4-BE49-F238E27FC236}">
                  <a16:creationId xmlns:a16="http://schemas.microsoft.com/office/drawing/2014/main" id="{C6061B6E-B48F-499B-8C57-D78B1D814264}"/>
                </a:ext>
              </a:extLst>
            </p:cNvPr>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6AB4C971-037A-4FDA-9B1F-FAC1232FB851}"/>
                </a:ext>
              </a:extLst>
            </p:cNvPr>
            <p:cNvGrpSpPr/>
            <p:nvPr/>
          </p:nvGrpSpPr>
          <p:grpSpPr>
            <a:xfrm>
              <a:off x="7924800" y="3810000"/>
              <a:ext cx="645353" cy="610017"/>
              <a:chOff x="7924800" y="5867400"/>
              <a:chExt cx="645353" cy="610017"/>
            </a:xfrm>
          </p:grpSpPr>
          <p:grpSp>
            <p:nvGrpSpPr>
              <p:cNvPr id="21" name="Group 13">
                <a:extLst>
                  <a:ext uri="{FF2B5EF4-FFF2-40B4-BE49-F238E27FC236}">
                    <a16:creationId xmlns:a16="http://schemas.microsoft.com/office/drawing/2014/main" id="{0D3F4337-C8E2-4AE3-A8A4-CCD2D65C088B}"/>
                  </a:ext>
                </a:extLst>
              </p:cNvPr>
              <p:cNvGrpSpPr/>
              <p:nvPr/>
            </p:nvGrpSpPr>
            <p:grpSpPr>
              <a:xfrm>
                <a:off x="7924800" y="5867400"/>
                <a:ext cx="645353" cy="610017"/>
                <a:chOff x="3037563" y="3121795"/>
                <a:chExt cx="1250371" cy="1224010"/>
              </a:xfrm>
            </p:grpSpPr>
            <p:sp>
              <p:nvSpPr>
                <p:cNvPr id="23" name="Oval 22">
                  <a:extLst>
                    <a:ext uri="{FF2B5EF4-FFF2-40B4-BE49-F238E27FC236}">
                      <a16:creationId xmlns:a16="http://schemas.microsoft.com/office/drawing/2014/main" id="{CCE25218-66EF-4BE3-BA3D-C0E827B0CED7}"/>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15137D2-5C02-49D8-AE9C-3C1F88B84CB3}"/>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DE7DB0D6-EF11-4C5E-A277-FBB1AB5C757D}"/>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20ED4236-95DF-424A-B0FB-92998D3CE134}"/>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Oval 21">
                <a:extLst>
                  <a:ext uri="{FF2B5EF4-FFF2-40B4-BE49-F238E27FC236}">
                    <a16:creationId xmlns:a16="http://schemas.microsoft.com/office/drawing/2014/main" id="{66D8CB9E-44CC-49DA-8143-61AE6631AAD9}"/>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E9C64A44-A992-4B40-B8B7-A1329C7C17DC}"/>
                </a:ext>
              </a:extLst>
            </p:cNvPr>
            <p:cNvGrpSpPr/>
            <p:nvPr/>
          </p:nvGrpSpPr>
          <p:grpSpPr>
            <a:xfrm>
              <a:off x="7543800" y="4038600"/>
              <a:ext cx="403070" cy="381000"/>
              <a:chOff x="7924800" y="5867400"/>
              <a:chExt cx="645353" cy="610017"/>
            </a:xfrm>
          </p:grpSpPr>
          <p:grpSp>
            <p:nvGrpSpPr>
              <p:cNvPr id="15" name="Group 13">
                <a:extLst>
                  <a:ext uri="{FF2B5EF4-FFF2-40B4-BE49-F238E27FC236}">
                    <a16:creationId xmlns:a16="http://schemas.microsoft.com/office/drawing/2014/main" id="{8A28B8FC-4016-4292-BB0E-3D4CC13EF05A}"/>
                  </a:ext>
                </a:extLst>
              </p:cNvPr>
              <p:cNvGrpSpPr/>
              <p:nvPr/>
            </p:nvGrpSpPr>
            <p:grpSpPr>
              <a:xfrm>
                <a:off x="7924800" y="5867400"/>
                <a:ext cx="645353" cy="610017"/>
                <a:chOff x="3037563" y="3121795"/>
                <a:chExt cx="1250371" cy="1224010"/>
              </a:xfrm>
            </p:grpSpPr>
            <p:sp>
              <p:nvSpPr>
                <p:cNvPr id="17" name="Oval 16">
                  <a:extLst>
                    <a:ext uri="{FF2B5EF4-FFF2-40B4-BE49-F238E27FC236}">
                      <a16:creationId xmlns:a16="http://schemas.microsoft.com/office/drawing/2014/main" id="{A52F1447-AA31-4AE3-8F41-ADB035BAAA70}"/>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22246339-8D55-4393-86DB-9EBFF73597A4}"/>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09F9CE64-F5C9-4FA8-8565-B3F3C8AC612E}"/>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8DC9AE0-B4C9-43C2-BEF3-0A74DF6914C0}"/>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Oval 15">
                <a:extLst>
                  <a:ext uri="{FF2B5EF4-FFF2-40B4-BE49-F238E27FC236}">
                    <a16:creationId xmlns:a16="http://schemas.microsoft.com/office/drawing/2014/main" id="{CDC9C6FE-AEDA-4198-9F84-0FF1412EE2F9}"/>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522919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D584C12-422A-24C7-0D1F-6E1862D3C4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CC543B91-5F7F-D62D-DFF6-6FEFDE87F04F}"/>
              </a:ext>
            </a:extLst>
          </p:cNvPr>
          <p:cNvSpPr txBox="1"/>
          <p:nvPr/>
        </p:nvSpPr>
        <p:spPr>
          <a:xfrm>
            <a:off x="1524000" y="0"/>
            <a:ext cx="9144000" cy="923330"/>
          </a:xfrm>
          <a:prstGeom prst="rect">
            <a:avLst/>
          </a:prstGeom>
          <a:noFill/>
        </p:spPr>
        <p:txBody>
          <a:bodyPr wrap="square" rtlCol="0">
            <a:spAutoFit/>
          </a:bodyPr>
          <a:lstStyle/>
          <a:p>
            <a:pPr algn="ctr"/>
            <a:r>
              <a:rPr lang="en-US" sz="5400" dirty="0">
                <a:solidFill>
                  <a:schemeClr val="bg1"/>
                </a:solidFill>
              </a:rPr>
              <a:t>Whom We Choose to Follow</a:t>
            </a:r>
          </a:p>
        </p:txBody>
      </p:sp>
      <p:sp>
        <p:nvSpPr>
          <p:cNvPr id="5" name="TextBox 4">
            <a:extLst>
              <a:ext uri="{FF2B5EF4-FFF2-40B4-BE49-F238E27FC236}">
                <a16:creationId xmlns:a16="http://schemas.microsoft.com/office/drawing/2014/main" id="{51B93F1B-33E1-4364-24FE-662B753EB1B7}"/>
              </a:ext>
            </a:extLst>
          </p:cNvPr>
          <p:cNvSpPr txBox="1"/>
          <p:nvPr/>
        </p:nvSpPr>
        <p:spPr>
          <a:xfrm>
            <a:off x="258747" y="1423896"/>
            <a:ext cx="3388098" cy="1938992"/>
          </a:xfrm>
          <a:prstGeom prst="rect">
            <a:avLst/>
          </a:prstGeom>
          <a:noFill/>
        </p:spPr>
        <p:txBody>
          <a:bodyPr wrap="square">
            <a:spAutoFit/>
          </a:bodyPr>
          <a:lstStyle/>
          <a:p>
            <a:r>
              <a:rPr lang="en-US" sz="2400" dirty="0">
                <a:solidFill>
                  <a:schemeClr val="bg1"/>
                </a:solidFill>
              </a:rPr>
              <a:t>T</a:t>
            </a:r>
            <a:r>
              <a:rPr lang="en-US" sz="2400" b="0" i="0" dirty="0">
                <a:solidFill>
                  <a:schemeClr val="bg1"/>
                </a:solidFill>
                <a:effectLst/>
              </a:rPr>
              <a:t>he things we seek after, and how we spend our time can greatly influence who we will eventually become. </a:t>
            </a:r>
          </a:p>
        </p:txBody>
      </p:sp>
      <p:sp>
        <p:nvSpPr>
          <p:cNvPr id="7" name="TextBox 6">
            <a:extLst>
              <a:ext uri="{FF2B5EF4-FFF2-40B4-BE49-F238E27FC236}">
                <a16:creationId xmlns:a16="http://schemas.microsoft.com/office/drawing/2014/main" id="{A9BEA295-912D-B569-25FF-C2DF57A6033E}"/>
              </a:ext>
            </a:extLst>
          </p:cNvPr>
          <p:cNvSpPr txBox="1"/>
          <p:nvPr/>
        </p:nvSpPr>
        <p:spPr>
          <a:xfrm>
            <a:off x="8157172" y="4199795"/>
            <a:ext cx="3614594" cy="1938992"/>
          </a:xfrm>
          <a:prstGeom prst="rect">
            <a:avLst/>
          </a:prstGeom>
          <a:noFill/>
        </p:spPr>
        <p:txBody>
          <a:bodyPr wrap="square">
            <a:spAutoFit/>
          </a:bodyPr>
          <a:lstStyle/>
          <a:p>
            <a:r>
              <a:rPr lang="en-US" sz="2400" b="0" i="0" dirty="0">
                <a:solidFill>
                  <a:schemeClr val="bg1"/>
                </a:solidFill>
                <a:effectLst/>
              </a:rPr>
              <a:t>As part of the Restoration, our loving Savior provided generous counsel on where the focus of our lives should be.</a:t>
            </a:r>
            <a:endParaRPr lang="en-US" sz="2400" dirty="0">
              <a:solidFill>
                <a:schemeClr val="bg1"/>
              </a:solidFill>
            </a:endParaRPr>
          </a:p>
        </p:txBody>
      </p:sp>
      <p:pic>
        <p:nvPicPr>
          <p:cNvPr id="9" name="Picture 8" descr="A person in a volleyball uniform&#10;&#10;Description automatically generated">
            <a:extLst>
              <a:ext uri="{FF2B5EF4-FFF2-40B4-BE49-F238E27FC236}">
                <a16:creationId xmlns:a16="http://schemas.microsoft.com/office/drawing/2014/main" id="{50762AC5-955F-249E-4CE8-56270941D6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0147" y="1423896"/>
            <a:ext cx="1739329" cy="2472802"/>
          </a:xfrm>
          <a:prstGeom prst="rect">
            <a:avLst/>
          </a:prstGeom>
        </p:spPr>
      </p:pic>
      <p:pic>
        <p:nvPicPr>
          <p:cNvPr id="11" name="Picture 10" descr="A young child holding a football ball&#10;&#10;Description automatically generated">
            <a:extLst>
              <a:ext uri="{FF2B5EF4-FFF2-40B4-BE49-F238E27FC236}">
                <a16:creationId xmlns:a16="http://schemas.microsoft.com/office/drawing/2014/main" id="{5C8F55AA-ED1E-AFFF-B8FB-7C6AB3CA05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06741" y="1423896"/>
            <a:ext cx="1743612" cy="2354223"/>
          </a:xfrm>
          <a:prstGeom prst="rect">
            <a:avLst/>
          </a:prstGeom>
        </p:spPr>
      </p:pic>
      <p:pic>
        <p:nvPicPr>
          <p:cNvPr id="13" name="Picture 12" descr="A person riding a bicycle&#10;&#10;Description automatically generated">
            <a:extLst>
              <a:ext uri="{FF2B5EF4-FFF2-40B4-BE49-F238E27FC236}">
                <a16:creationId xmlns:a16="http://schemas.microsoft.com/office/drawing/2014/main" id="{0E1F853D-E5C2-ABCA-3742-7E8A63BAF67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9118" y="4160825"/>
            <a:ext cx="2713752" cy="2035314"/>
          </a:xfrm>
          <a:prstGeom prst="rect">
            <a:avLst/>
          </a:prstGeom>
        </p:spPr>
      </p:pic>
      <p:pic>
        <p:nvPicPr>
          <p:cNvPr id="15" name="Picture 14" descr="A young child standing in front of a painting&#10;&#10;Description automatically generated">
            <a:extLst>
              <a:ext uri="{FF2B5EF4-FFF2-40B4-BE49-F238E27FC236}">
                <a16:creationId xmlns:a16="http://schemas.microsoft.com/office/drawing/2014/main" id="{11269270-7AF4-87A4-89B5-C40D4DDF247D}"/>
              </a:ext>
            </a:extLst>
          </p:cNvPr>
          <p:cNvPicPr>
            <a:picLocks noChangeAspect="1"/>
          </p:cNvPicPr>
          <p:nvPr/>
        </p:nvPicPr>
        <p:blipFill>
          <a:blip r:embed="rId6">
            <a:extLst>
              <a:ext uri="{28A0092B-C50C-407E-A947-70E740481C1C}">
                <a14:useLocalDpi xmlns:a14="http://schemas.microsoft.com/office/drawing/2010/main" val="0"/>
              </a:ext>
            </a:extLst>
          </a:blip>
          <a:srcRect l="26271" t="31753" r="26996" b="21107"/>
          <a:stretch/>
        </p:blipFill>
        <p:spPr>
          <a:xfrm rot="5400000">
            <a:off x="5760298" y="4476721"/>
            <a:ext cx="2074577" cy="1569498"/>
          </a:xfrm>
          <a:prstGeom prst="rect">
            <a:avLst/>
          </a:prstGeom>
        </p:spPr>
      </p:pic>
      <p:pic>
        <p:nvPicPr>
          <p:cNvPr id="17" name="Picture 16" descr="A child in a white dress standing on stairs&#10;&#10;Description automatically generated">
            <a:extLst>
              <a:ext uri="{FF2B5EF4-FFF2-40B4-BE49-F238E27FC236}">
                <a16:creationId xmlns:a16="http://schemas.microsoft.com/office/drawing/2014/main" id="{D04AEED6-922E-9066-B06D-6FB2D7400CB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5400000">
            <a:off x="3761521" y="4441935"/>
            <a:ext cx="2092665" cy="1569499"/>
          </a:xfrm>
          <a:prstGeom prst="rect">
            <a:avLst/>
          </a:prstGeom>
        </p:spPr>
      </p:pic>
      <p:pic>
        <p:nvPicPr>
          <p:cNvPr id="19" name="Picture 18" descr="A person in a graduation cap and gown&#10;&#10;Description automatically generated">
            <a:extLst>
              <a:ext uri="{FF2B5EF4-FFF2-40B4-BE49-F238E27FC236}">
                <a16:creationId xmlns:a16="http://schemas.microsoft.com/office/drawing/2014/main" id="{773E4312-26C3-9308-B329-C741B6B452B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204110" y="1146447"/>
            <a:ext cx="1971675" cy="2190750"/>
          </a:xfrm>
          <a:prstGeom prst="rect">
            <a:avLst/>
          </a:prstGeom>
        </p:spPr>
      </p:pic>
    </p:spTree>
    <p:extLst>
      <p:ext uri="{BB962C8B-B14F-4D97-AF65-F5344CB8AC3E}">
        <p14:creationId xmlns:p14="http://schemas.microsoft.com/office/powerpoint/2010/main" val="1290031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D584C12-422A-24C7-0D1F-6E1862D3C4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CC543B91-5F7F-D62D-DFF6-6FEFDE87F04F}"/>
              </a:ext>
            </a:extLst>
          </p:cNvPr>
          <p:cNvSpPr txBox="1"/>
          <p:nvPr/>
        </p:nvSpPr>
        <p:spPr>
          <a:xfrm>
            <a:off x="1524000" y="0"/>
            <a:ext cx="9144000" cy="923330"/>
          </a:xfrm>
          <a:prstGeom prst="rect">
            <a:avLst/>
          </a:prstGeom>
          <a:noFill/>
        </p:spPr>
        <p:txBody>
          <a:bodyPr wrap="square" rtlCol="0">
            <a:spAutoFit/>
          </a:bodyPr>
          <a:lstStyle/>
          <a:p>
            <a:pPr algn="ctr"/>
            <a:r>
              <a:rPr lang="en-US" sz="5400" dirty="0">
                <a:solidFill>
                  <a:schemeClr val="bg1"/>
                </a:solidFill>
              </a:rPr>
              <a:t>Repeated Truths</a:t>
            </a:r>
          </a:p>
        </p:txBody>
      </p:sp>
      <p:sp>
        <p:nvSpPr>
          <p:cNvPr id="5" name="TextBox 4">
            <a:extLst>
              <a:ext uri="{FF2B5EF4-FFF2-40B4-BE49-F238E27FC236}">
                <a16:creationId xmlns:a16="http://schemas.microsoft.com/office/drawing/2014/main" id="{51B93F1B-33E1-4364-24FE-662B753EB1B7}"/>
              </a:ext>
            </a:extLst>
          </p:cNvPr>
          <p:cNvSpPr txBox="1"/>
          <p:nvPr/>
        </p:nvSpPr>
        <p:spPr>
          <a:xfrm>
            <a:off x="4547968" y="1720294"/>
            <a:ext cx="3388098" cy="3139321"/>
          </a:xfrm>
          <a:prstGeom prst="rect">
            <a:avLst/>
          </a:prstGeom>
          <a:noFill/>
        </p:spPr>
        <p:txBody>
          <a:bodyPr wrap="square">
            <a:spAutoFit/>
          </a:bodyPr>
          <a:lstStyle/>
          <a:p>
            <a:r>
              <a:rPr lang="en-US" dirty="0">
                <a:solidFill>
                  <a:schemeClr val="bg1"/>
                </a:solidFill>
              </a:rPr>
              <a:t>In 1829, many people—like Oliver Cowdery, Hyrum Smith, Joseph Knight Sr., and David Whitmer—wanted to learn what Jesus Christ would have them know and do. </a:t>
            </a:r>
          </a:p>
          <a:p>
            <a:endParaRPr lang="en-US" dirty="0">
              <a:solidFill>
                <a:schemeClr val="bg1"/>
              </a:solidFill>
            </a:endParaRPr>
          </a:p>
          <a:p>
            <a:r>
              <a:rPr lang="en-US" dirty="0">
                <a:solidFill>
                  <a:schemeClr val="bg1"/>
                </a:solidFill>
              </a:rPr>
              <a:t>Several of the Savior’s loving responses include repeated truths He wants us all to understand and live by.</a:t>
            </a:r>
            <a:endParaRPr lang="en-US" sz="2400" b="0" i="0" dirty="0">
              <a:solidFill>
                <a:schemeClr val="bg1"/>
              </a:solidFill>
              <a:effectLst/>
            </a:endParaRPr>
          </a:p>
        </p:txBody>
      </p:sp>
      <p:pic>
        <p:nvPicPr>
          <p:cNvPr id="6" name="Picture 5" descr="A person in a tuxedo and bow tie&#10;&#10;Description automatically generated">
            <a:extLst>
              <a:ext uri="{FF2B5EF4-FFF2-40B4-BE49-F238E27FC236}">
                <a16:creationId xmlns:a16="http://schemas.microsoft.com/office/drawing/2014/main" id="{7BF47596-48EC-2189-5AC7-4637C8D378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1675" y="1157001"/>
            <a:ext cx="1738457" cy="2177374"/>
          </a:xfrm>
          <a:prstGeom prst="rect">
            <a:avLst/>
          </a:prstGeom>
        </p:spPr>
      </p:pic>
      <p:pic>
        <p:nvPicPr>
          <p:cNvPr id="10" name="Picture 9">
            <a:extLst>
              <a:ext uri="{FF2B5EF4-FFF2-40B4-BE49-F238E27FC236}">
                <a16:creationId xmlns:a16="http://schemas.microsoft.com/office/drawing/2014/main" id="{667E24FE-BAE7-0215-FCA3-35D03F10A83F}"/>
              </a:ext>
            </a:extLst>
          </p:cNvPr>
          <p:cNvPicPr>
            <a:picLocks noChangeAspect="1"/>
          </p:cNvPicPr>
          <p:nvPr/>
        </p:nvPicPr>
        <p:blipFill>
          <a:blip r:embed="rId4"/>
          <a:stretch>
            <a:fillRect/>
          </a:stretch>
        </p:blipFill>
        <p:spPr>
          <a:xfrm>
            <a:off x="9098721" y="1223370"/>
            <a:ext cx="1569279" cy="2066585"/>
          </a:xfrm>
          <a:prstGeom prst="rect">
            <a:avLst/>
          </a:prstGeom>
        </p:spPr>
      </p:pic>
      <p:pic>
        <p:nvPicPr>
          <p:cNvPr id="14" name="Picture 13">
            <a:extLst>
              <a:ext uri="{FF2B5EF4-FFF2-40B4-BE49-F238E27FC236}">
                <a16:creationId xmlns:a16="http://schemas.microsoft.com/office/drawing/2014/main" id="{0181CB2E-DEEF-DD0E-567F-84C858D264E3}"/>
              </a:ext>
            </a:extLst>
          </p:cNvPr>
          <p:cNvPicPr>
            <a:picLocks noChangeAspect="1"/>
          </p:cNvPicPr>
          <p:nvPr/>
        </p:nvPicPr>
        <p:blipFill>
          <a:blip r:embed="rId5"/>
          <a:stretch>
            <a:fillRect/>
          </a:stretch>
        </p:blipFill>
        <p:spPr>
          <a:xfrm>
            <a:off x="1878535" y="4024966"/>
            <a:ext cx="1864729" cy="2212693"/>
          </a:xfrm>
          <a:prstGeom prst="rect">
            <a:avLst/>
          </a:prstGeom>
        </p:spPr>
      </p:pic>
      <p:pic>
        <p:nvPicPr>
          <p:cNvPr id="18" name="Picture 17">
            <a:extLst>
              <a:ext uri="{FF2B5EF4-FFF2-40B4-BE49-F238E27FC236}">
                <a16:creationId xmlns:a16="http://schemas.microsoft.com/office/drawing/2014/main" id="{4F03B8BB-5D70-B672-E406-BCCBD1168B0E}"/>
              </a:ext>
            </a:extLst>
          </p:cNvPr>
          <p:cNvPicPr>
            <a:picLocks noChangeAspect="1"/>
          </p:cNvPicPr>
          <p:nvPr/>
        </p:nvPicPr>
        <p:blipFill>
          <a:blip r:embed="rId6"/>
          <a:stretch>
            <a:fillRect/>
          </a:stretch>
        </p:blipFill>
        <p:spPr>
          <a:xfrm>
            <a:off x="8893219" y="3910295"/>
            <a:ext cx="1655015" cy="2327364"/>
          </a:xfrm>
          <a:prstGeom prst="rect">
            <a:avLst/>
          </a:prstGeom>
        </p:spPr>
      </p:pic>
      <p:sp>
        <p:nvSpPr>
          <p:cNvPr id="20" name="TextBox 19">
            <a:extLst>
              <a:ext uri="{FF2B5EF4-FFF2-40B4-BE49-F238E27FC236}">
                <a16:creationId xmlns:a16="http://schemas.microsoft.com/office/drawing/2014/main" id="{1ACDD446-178D-E12B-968E-6A8BD356C13E}"/>
              </a:ext>
            </a:extLst>
          </p:cNvPr>
          <p:cNvSpPr txBox="1"/>
          <p:nvPr/>
        </p:nvSpPr>
        <p:spPr>
          <a:xfrm>
            <a:off x="2041357" y="3498339"/>
            <a:ext cx="1539089" cy="369332"/>
          </a:xfrm>
          <a:prstGeom prst="rect">
            <a:avLst/>
          </a:prstGeom>
          <a:solidFill>
            <a:srgbClr val="FFC000"/>
          </a:solidFill>
        </p:spPr>
        <p:txBody>
          <a:bodyPr wrap="square" rtlCol="0">
            <a:spAutoFit/>
          </a:bodyPr>
          <a:lstStyle/>
          <a:p>
            <a:pPr algn="ctr"/>
            <a:r>
              <a:rPr lang="en-US" dirty="0"/>
              <a:t>D&amp;C 6:1-16</a:t>
            </a:r>
          </a:p>
        </p:txBody>
      </p:sp>
      <p:sp>
        <p:nvSpPr>
          <p:cNvPr id="21" name="TextBox 20">
            <a:extLst>
              <a:ext uri="{FF2B5EF4-FFF2-40B4-BE49-F238E27FC236}">
                <a16:creationId xmlns:a16="http://schemas.microsoft.com/office/drawing/2014/main" id="{FD8B2F34-BD5A-1370-F89B-D5AEE214A7C5}"/>
              </a:ext>
            </a:extLst>
          </p:cNvPr>
          <p:cNvSpPr txBox="1"/>
          <p:nvPr/>
        </p:nvSpPr>
        <p:spPr>
          <a:xfrm>
            <a:off x="9009145" y="3405329"/>
            <a:ext cx="1539089" cy="369332"/>
          </a:xfrm>
          <a:prstGeom prst="rect">
            <a:avLst/>
          </a:prstGeom>
          <a:solidFill>
            <a:srgbClr val="FFC000"/>
          </a:solidFill>
        </p:spPr>
        <p:txBody>
          <a:bodyPr wrap="square" rtlCol="0">
            <a:spAutoFit/>
          </a:bodyPr>
          <a:lstStyle/>
          <a:p>
            <a:pPr algn="ctr"/>
            <a:r>
              <a:rPr lang="en-US" dirty="0"/>
              <a:t>D&amp;C 11:1-6</a:t>
            </a:r>
          </a:p>
        </p:txBody>
      </p:sp>
      <p:sp>
        <p:nvSpPr>
          <p:cNvPr id="22" name="TextBox 21">
            <a:extLst>
              <a:ext uri="{FF2B5EF4-FFF2-40B4-BE49-F238E27FC236}">
                <a16:creationId xmlns:a16="http://schemas.microsoft.com/office/drawing/2014/main" id="{1384B895-F1CE-CDA4-6476-3FB22ABCCDF4}"/>
              </a:ext>
            </a:extLst>
          </p:cNvPr>
          <p:cNvSpPr txBox="1"/>
          <p:nvPr/>
        </p:nvSpPr>
        <p:spPr>
          <a:xfrm>
            <a:off x="2041357" y="6371008"/>
            <a:ext cx="1539089" cy="369332"/>
          </a:xfrm>
          <a:prstGeom prst="rect">
            <a:avLst/>
          </a:prstGeom>
          <a:solidFill>
            <a:srgbClr val="FFC000"/>
          </a:solidFill>
        </p:spPr>
        <p:txBody>
          <a:bodyPr wrap="square" rtlCol="0">
            <a:spAutoFit/>
          </a:bodyPr>
          <a:lstStyle/>
          <a:p>
            <a:pPr algn="ctr"/>
            <a:r>
              <a:rPr lang="en-US" dirty="0"/>
              <a:t>D&amp;C 12:1-6</a:t>
            </a:r>
          </a:p>
        </p:txBody>
      </p:sp>
      <p:sp>
        <p:nvSpPr>
          <p:cNvPr id="23" name="TextBox 22">
            <a:extLst>
              <a:ext uri="{FF2B5EF4-FFF2-40B4-BE49-F238E27FC236}">
                <a16:creationId xmlns:a16="http://schemas.microsoft.com/office/drawing/2014/main" id="{EB61EB94-18B6-8FC3-1520-FDC41D22586F}"/>
              </a:ext>
            </a:extLst>
          </p:cNvPr>
          <p:cNvSpPr txBox="1"/>
          <p:nvPr/>
        </p:nvSpPr>
        <p:spPr>
          <a:xfrm>
            <a:off x="8954813" y="6346716"/>
            <a:ext cx="1539089" cy="369332"/>
          </a:xfrm>
          <a:prstGeom prst="rect">
            <a:avLst/>
          </a:prstGeom>
          <a:solidFill>
            <a:srgbClr val="FFC000"/>
          </a:solidFill>
        </p:spPr>
        <p:txBody>
          <a:bodyPr wrap="square" rtlCol="0">
            <a:spAutoFit/>
          </a:bodyPr>
          <a:lstStyle/>
          <a:p>
            <a:pPr algn="ctr"/>
            <a:r>
              <a:rPr lang="en-US" dirty="0"/>
              <a:t>D&amp;C 14:1-6</a:t>
            </a:r>
          </a:p>
        </p:txBody>
      </p:sp>
    </p:spTree>
    <p:extLst>
      <p:ext uri="{BB962C8B-B14F-4D97-AF65-F5344CB8AC3E}">
        <p14:creationId xmlns:p14="http://schemas.microsoft.com/office/powerpoint/2010/main" val="2539960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42"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animEffect transition="in" filter="fade">
                                      <p:cBhvr>
                                        <p:cTn id="9" dur="1000"/>
                                        <p:tgtEl>
                                          <p:spTgt spid="20"/>
                                        </p:tgtEl>
                                      </p:cBhvr>
                                    </p:animEffect>
                                    <p:anim calcmode="lin" valueType="num">
                                      <p:cBhvr>
                                        <p:cTn id="10" dur="1000" fill="hold"/>
                                        <p:tgtEl>
                                          <p:spTgt spid="20"/>
                                        </p:tgtEl>
                                        <p:attrNameLst>
                                          <p:attrName>ppt_x</p:attrName>
                                        </p:attrNameLst>
                                      </p:cBhvr>
                                      <p:tavLst>
                                        <p:tav tm="0">
                                          <p:val>
                                            <p:strVal val="#ppt_x"/>
                                          </p:val>
                                        </p:tav>
                                        <p:tav tm="100000">
                                          <p:val>
                                            <p:strVal val="#ppt_x"/>
                                          </p:val>
                                        </p:tav>
                                      </p:tavLst>
                                    </p:anim>
                                    <p:anim calcmode="lin" valueType="num">
                                      <p:cBhvr>
                                        <p:cTn id="11" dur="1000" fill="hold"/>
                                        <p:tgtEl>
                                          <p:spTgt spid="20"/>
                                        </p:tgtEl>
                                        <p:attrNameLst>
                                          <p:attrName>ppt_y</p:attrName>
                                        </p:attrNameLst>
                                      </p:cBhvr>
                                      <p:tavLst>
                                        <p:tav tm="0">
                                          <p:val>
                                            <p:strVal val="#ppt_y+.1"/>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1000"/>
                                        <p:tgtEl>
                                          <p:spTgt spid="21"/>
                                        </p:tgtEl>
                                      </p:cBhvr>
                                    </p:animEffect>
                                    <p:anim calcmode="lin" valueType="num">
                                      <p:cBhvr>
                                        <p:cTn id="15" dur="1000" fill="hold"/>
                                        <p:tgtEl>
                                          <p:spTgt spid="21"/>
                                        </p:tgtEl>
                                        <p:attrNameLst>
                                          <p:attrName>ppt_x</p:attrName>
                                        </p:attrNameLst>
                                      </p:cBhvr>
                                      <p:tavLst>
                                        <p:tav tm="0">
                                          <p:val>
                                            <p:strVal val="#ppt_x"/>
                                          </p:val>
                                        </p:tav>
                                        <p:tav tm="100000">
                                          <p:val>
                                            <p:strVal val="#ppt_x"/>
                                          </p:val>
                                        </p:tav>
                                      </p:tavLst>
                                    </p:anim>
                                    <p:anim calcmode="lin" valueType="num">
                                      <p:cBhvr>
                                        <p:cTn id="16" dur="1000" fill="hold"/>
                                        <p:tgtEl>
                                          <p:spTgt spid="21"/>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anim calcmode="lin" valueType="num">
                                      <p:cBhvr>
                                        <p:cTn id="20" dur="1000" fill="hold"/>
                                        <p:tgtEl>
                                          <p:spTgt spid="22"/>
                                        </p:tgtEl>
                                        <p:attrNameLst>
                                          <p:attrName>ppt_x</p:attrName>
                                        </p:attrNameLst>
                                      </p:cBhvr>
                                      <p:tavLst>
                                        <p:tav tm="0">
                                          <p:val>
                                            <p:strVal val="#ppt_x"/>
                                          </p:val>
                                        </p:tav>
                                        <p:tav tm="100000">
                                          <p:val>
                                            <p:strVal val="#ppt_x"/>
                                          </p:val>
                                        </p:tav>
                                      </p:tavLst>
                                    </p:anim>
                                    <p:anim calcmode="lin" valueType="num">
                                      <p:cBhvr>
                                        <p:cTn id="21" dur="1000" fill="hold"/>
                                        <p:tgtEl>
                                          <p:spTgt spid="22"/>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7F30F82-8881-4987-9B68-AEF39FA42D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7" name="TextBox 26"/>
          <p:cNvSpPr txBox="1"/>
          <p:nvPr/>
        </p:nvSpPr>
        <p:spPr>
          <a:xfrm>
            <a:off x="1981200" y="990600"/>
            <a:ext cx="2133600" cy="369332"/>
          </a:xfrm>
          <a:prstGeom prst="rect">
            <a:avLst/>
          </a:prstGeom>
          <a:noFill/>
        </p:spPr>
        <p:txBody>
          <a:bodyPr wrap="square" rtlCol="0">
            <a:spAutoFit/>
          </a:bodyPr>
          <a:lstStyle/>
          <a:p>
            <a:r>
              <a:rPr lang="en-US" dirty="0">
                <a:solidFill>
                  <a:schemeClr val="bg1"/>
                </a:solidFill>
              </a:rPr>
              <a:t>May 1829</a:t>
            </a:r>
          </a:p>
        </p:txBody>
      </p:sp>
      <p:sp>
        <p:nvSpPr>
          <p:cNvPr id="28" name="TextBox 27"/>
          <p:cNvSpPr txBox="1"/>
          <p:nvPr/>
        </p:nvSpPr>
        <p:spPr>
          <a:xfrm>
            <a:off x="1524000" y="0"/>
            <a:ext cx="9144000" cy="923330"/>
          </a:xfrm>
          <a:prstGeom prst="rect">
            <a:avLst/>
          </a:prstGeom>
          <a:noFill/>
        </p:spPr>
        <p:txBody>
          <a:bodyPr wrap="square" rtlCol="0">
            <a:spAutoFit/>
          </a:bodyPr>
          <a:lstStyle/>
          <a:p>
            <a:pPr algn="ctr"/>
            <a:r>
              <a:rPr lang="en-US" sz="5400" dirty="0">
                <a:solidFill>
                  <a:schemeClr val="bg1"/>
                </a:solidFill>
              </a:rPr>
              <a:t>A Desire to Serve</a:t>
            </a:r>
          </a:p>
        </p:txBody>
      </p:sp>
      <p:sp>
        <p:nvSpPr>
          <p:cNvPr id="30" name="TextBox 29"/>
          <p:cNvSpPr txBox="1"/>
          <p:nvPr/>
        </p:nvSpPr>
        <p:spPr>
          <a:xfrm>
            <a:off x="4308987" y="3624033"/>
            <a:ext cx="3886200" cy="2031325"/>
          </a:xfrm>
          <a:prstGeom prst="rect">
            <a:avLst/>
          </a:prstGeom>
          <a:noFill/>
        </p:spPr>
        <p:txBody>
          <a:bodyPr wrap="square" rtlCol="0">
            <a:spAutoFit/>
          </a:bodyPr>
          <a:lstStyle/>
          <a:p>
            <a:r>
              <a:rPr lang="en-US" dirty="0">
                <a:solidFill>
                  <a:schemeClr val="bg1"/>
                </a:solidFill>
              </a:rPr>
              <a:t>Joseph Knight and Hyrum Smith visited the Prophet Joseph Smith in Harmony, Pennsylvania.</a:t>
            </a:r>
          </a:p>
          <a:p>
            <a:endParaRPr lang="en-US" dirty="0">
              <a:solidFill>
                <a:schemeClr val="bg1"/>
              </a:solidFill>
            </a:endParaRPr>
          </a:p>
          <a:p>
            <a:r>
              <a:rPr lang="en-US" dirty="0">
                <a:solidFill>
                  <a:schemeClr val="bg1"/>
                </a:solidFill>
              </a:rPr>
              <a:t> Both men expressed their desire to serve God and assist in the Restoration of the gospel. </a:t>
            </a:r>
          </a:p>
        </p:txBody>
      </p:sp>
      <p:pic>
        <p:nvPicPr>
          <p:cNvPr id="3" name="Picture 2">
            <a:extLst>
              <a:ext uri="{FF2B5EF4-FFF2-40B4-BE49-F238E27FC236}">
                <a16:creationId xmlns:a16="http://schemas.microsoft.com/office/drawing/2014/main" id="{1E24287F-3940-42A2-A225-BAC5F659A2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2499" y="3079139"/>
            <a:ext cx="2438400" cy="3419475"/>
          </a:xfrm>
          <a:prstGeom prst="rect">
            <a:avLst/>
          </a:prstGeom>
        </p:spPr>
      </p:pic>
      <p:pic>
        <p:nvPicPr>
          <p:cNvPr id="6" name="Picture 5">
            <a:extLst>
              <a:ext uri="{FF2B5EF4-FFF2-40B4-BE49-F238E27FC236}">
                <a16:creationId xmlns:a16="http://schemas.microsoft.com/office/drawing/2014/main" id="{B2E1DC84-C677-4759-8315-FF13778395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57700" y="923330"/>
            <a:ext cx="3352800" cy="2095500"/>
          </a:xfrm>
          <a:prstGeom prst="rect">
            <a:avLst/>
          </a:prstGeom>
        </p:spPr>
      </p:pic>
      <p:pic>
        <p:nvPicPr>
          <p:cNvPr id="8" name="Picture 7">
            <a:extLst>
              <a:ext uri="{FF2B5EF4-FFF2-40B4-BE49-F238E27FC236}">
                <a16:creationId xmlns:a16="http://schemas.microsoft.com/office/drawing/2014/main" id="{9F565ED9-231E-4763-BB83-BC21BBC6849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83275" y="3624033"/>
            <a:ext cx="2190750" cy="2705100"/>
          </a:xfrm>
          <a:prstGeom prst="rect">
            <a:avLst/>
          </a:prstGeom>
        </p:spPr>
      </p:pic>
    </p:spTree>
    <p:extLst>
      <p:ext uri="{BB962C8B-B14F-4D97-AF65-F5344CB8AC3E}">
        <p14:creationId xmlns:p14="http://schemas.microsoft.com/office/powerpoint/2010/main" val="3725937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par>
                                <p:cTn id="12" presetID="10" presetClass="entr" presetSubtype="0"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08BD3117-C516-4DEA-8559-6C163182B3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81487" y="422765"/>
            <a:ext cx="9576891" cy="6740307"/>
          </a:xfrm>
          <a:prstGeom prst="rect">
            <a:avLst/>
          </a:prstGeom>
          <a:noFill/>
        </p:spPr>
        <p:txBody>
          <a:bodyPr wrap="square" rtlCol="0">
            <a:spAutoFit/>
          </a:bodyPr>
          <a:lstStyle/>
          <a:p>
            <a:r>
              <a:rPr lang="en-US" sz="1600" dirty="0">
                <a:solidFill>
                  <a:schemeClr val="bg1"/>
                </a:solidFill>
              </a:rPr>
              <a:t>He was born on February 9, 1800, at </a:t>
            </a:r>
            <a:r>
              <a:rPr lang="en-US" sz="1600" dirty="0" err="1">
                <a:solidFill>
                  <a:schemeClr val="bg1"/>
                </a:solidFill>
              </a:rPr>
              <a:t>Tunbridge</a:t>
            </a:r>
            <a:r>
              <a:rPr lang="en-US" sz="1600" dirty="0">
                <a:solidFill>
                  <a:schemeClr val="bg1"/>
                </a:solidFill>
              </a:rPr>
              <a:t>, Orange County, Vermont</a:t>
            </a:r>
          </a:p>
          <a:p>
            <a:endParaRPr lang="en-US" sz="1600" dirty="0">
              <a:solidFill>
                <a:schemeClr val="bg1"/>
              </a:solidFill>
            </a:endParaRPr>
          </a:p>
          <a:p>
            <a:r>
              <a:rPr lang="en-US" sz="1600" dirty="0">
                <a:solidFill>
                  <a:schemeClr val="bg1"/>
                </a:solidFill>
              </a:rPr>
              <a:t>He was the older brother of Joseph Smith Jr. </a:t>
            </a:r>
          </a:p>
          <a:p>
            <a:endParaRPr lang="en-US" sz="1600" dirty="0">
              <a:solidFill>
                <a:schemeClr val="bg1"/>
              </a:solidFill>
            </a:endParaRPr>
          </a:p>
          <a:p>
            <a:r>
              <a:rPr lang="en-US" sz="1600" dirty="0">
                <a:solidFill>
                  <a:schemeClr val="bg1"/>
                </a:solidFill>
              </a:rPr>
              <a:t>He married </a:t>
            </a:r>
            <a:r>
              <a:rPr lang="en-US" sz="1600" dirty="0" err="1">
                <a:solidFill>
                  <a:schemeClr val="bg1"/>
                </a:solidFill>
              </a:rPr>
              <a:t>Jerusha</a:t>
            </a:r>
            <a:r>
              <a:rPr lang="en-US" sz="1600" dirty="0">
                <a:solidFill>
                  <a:schemeClr val="bg1"/>
                </a:solidFill>
              </a:rPr>
              <a:t> Barden, in 1826</a:t>
            </a:r>
          </a:p>
          <a:p>
            <a:endParaRPr lang="en-US" sz="1600" dirty="0">
              <a:solidFill>
                <a:schemeClr val="bg1"/>
              </a:solidFill>
            </a:endParaRPr>
          </a:p>
          <a:p>
            <a:r>
              <a:rPr lang="en-US" sz="1600" dirty="0">
                <a:solidFill>
                  <a:schemeClr val="bg1"/>
                </a:solidFill>
              </a:rPr>
              <a:t>He was baptized by Joseph in June 1829 </a:t>
            </a:r>
          </a:p>
          <a:p>
            <a:endParaRPr lang="en-US" sz="1600" dirty="0">
              <a:solidFill>
                <a:schemeClr val="bg1"/>
              </a:solidFill>
            </a:endParaRPr>
          </a:p>
          <a:p>
            <a:r>
              <a:rPr lang="en-US" sz="1600" dirty="0">
                <a:solidFill>
                  <a:schemeClr val="bg1"/>
                </a:solidFill>
              </a:rPr>
              <a:t>On April 6, 1830, he became one of the six original members of the church</a:t>
            </a:r>
          </a:p>
          <a:p>
            <a:endParaRPr lang="en-US" sz="1600" dirty="0">
              <a:solidFill>
                <a:schemeClr val="bg1"/>
              </a:solidFill>
            </a:endParaRPr>
          </a:p>
          <a:p>
            <a:r>
              <a:rPr lang="en-US" sz="1600" dirty="0">
                <a:solidFill>
                  <a:schemeClr val="bg1"/>
                </a:solidFill>
              </a:rPr>
              <a:t>He moved to Kirtland Ohio where he became an elder and later a high priest</a:t>
            </a:r>
          </a:p>
          <a:p>
            <a:endParaRPr lang="en-US" sz="1600" dirty="0">
              <a:solidFill>
                <a:schemeClr val="bg1"/>
              </a:solidFill>
            </a:endParaRPr>
          </a:p>
          <a:p>
            <a:r>
              <a:rPr lang="en-US" sz="1600" dirty="0">
                <a:solidFill>
                  <a:schemeClr val="bg1"/>
                </a:solidFill>
              </a:rPr>
              <a:t>He served an extended mission in 1831 to Ohio and Missouri</a:t>
            </a:r>
          </a:p>
          <a:p>
            <a:endParaRPr lang="en-US" sz="1600" dirty="0">
              <a:solidFill>
                <a:schemeClr val="bg1"/>
              </a:solidFill>
            </a:endParaRPr>
          </a:p>
          <a:p>
            <a:r>
              <a:rPr lang="en-US" sz="1600" dirty="0">
                <a:solidFill>
                  <a:schemeClr val="bg1"/>
                </a:solidFill>
              </a:rPr>
              <a:t>In 1836-37 he was given higher priesthood duties, serving on the high council and as Second Counselor in the First Presidency (D&amp;C 112:17)</a:t>
            </a:r>
          </a:p>
          <a:p>
            <a:endParaRPr lang="en-US" sz="1600" dirty="0">
              <a:solidFill>
                <a:schemeClr val="bg1"/>
              </a:solidFill>
            </a:endParaRPr>
          </a:p>
          <a:p>
            <a:r>
              <a:rPr lang="en-US" sz="1600" dirty="0">
                <a:solidFill>
                  <a:schemeClr val="bg1"/>
                </a:solidFill>
              </a:rPr>
              <a:t>In November 1838 until April 1839, he was imprisoned along with Joseph and others in the Liberty Jail</a:t>
            </a:r>
          </a:p>
          <a:p>
            <a:endParaRPr lang="en-US" sz="1600" dirty="0">
              <a:solidFill>
                <a:schemeClr val="bg1"/>
              </a:solidFill>
            </a:endParaRPr>
          </a:p>
          <a:p>
            <a:r>
              <a:rPr lang="en-US" sz="1600" dirty="0">
                <a:solidFill>
                  <a:schemeClr val="bg1"/>
                </a:solidFill>
              </a:rPr>
              <a:t>He later settled in Nauvoo and was called a patriarch to the Church by a revelation on January 19, 1841 (D&amp;C 124:91)</a:t>
            </a:r>
          </a:p>
          <a:p>
            <a:endParaRPr lang="en-US" sz="1600" dirty="0">
              <a:solidFill>
                <a:schemeClr val="bg1"/>
              </a:solidFill>
            </a:endParaRPr>
          </a:p>
          <a:p>
            <a:r>
              <a:rPr lang="en-US" sz="1600" dirty="0">
                <a:solidFill>
                  <a:schemeClr val="bg1"/>
                </a:solidFill>
              </a:rPr>
              <a:t>He, along with Joseph Smith Jr., were martyred on June 27, 1844, at Carthage, Hancock County, Illinois</a:t>
            </a:r>
          </a:p>
          <a:p>
            <a:endParaRPr lang="en-US" sz="1600" dirty="0">
              <a:solidFill>
                <a:schemeClr val="bg1"/>
              </a:solidFill>
            </a:endParaRPr>
          </a:p>
          <a:p>
            <a:r>
              <a:rPr lang="en-US" sz="1600" dirty="0">
                <a:solidFill>
                  <a:schemeClr val="bg1"/>
                </a:solidFill>
              </a:rPr>
              <a:t>His son, Joseph F. Smith received the revelation concerning the glorious ongoing work of salvation in the spirit realm. (D&amp;C 138:53)</a:t>
            </a:r>
          </a:p>
        </p:txBody>
      </p:sp>
      <p:sp>
        <p:nvSpPr>
          <p:cNvPr id="29" name="TextBox 28"/>
          <p:cNvSpPr txBox="1"/>
          <p:nvPr/>
        </p:nvSpPr>
        <p:spPr>
          <a:xfrm>
            <a:off x="1524000" y="0"/>
            <a:ext cx="9144000" cy="523220"/>
          </a:xfrm>
          <a:prstGeom prst="rect">
            <a:avLst/>
          </a:prstGeom>
          <a:noFill/>
        </p:spPr>
        <p:txBody>
          <a:bodyPr wrap="square" rtlCol="0">
            <a:spAutoFit/>
          </a:bodyPr>
          <a:lstStyle/>
          <a:p>
            <a:pPr algn="ctr"/>
            <a:r>
              <a:rPr lang="en-US" sz="2800" dirty="0">
                <a:solidFill>
                  <a:schemeClr val="bg1"/>
                </a:solidFill>
              </a:rPr>
              <a:t>Hyrum Smith--Recap</a:t>
            </a:r>
          </a:p>
        </p:txBody>
      </p:sp>
      <p:sp>
        <p:nvSpPr>
          <p:cNvPr id="30" name="TextBox 29"/>
          <p:cNvSpPr txBox="1"/>
          <p:nvPr/>
        </p:nvSpPr>
        <p:spPr>
          <a:xfrm>
            <a:off x="10750362" y="6476074"/>
            <a:ext cx="1676400" cy="369332"/>
          </a:xfrm>
          <a:prstGeom prst="rect">
            <a:avLst/>
          </a:prstGeom>
          <a:noFill/>
        </p:spPr>
        <p:txBody>
          <a:bodyPr wrap="square" rtlCol="0">
            <a:spAutoFit/>
          </a:bodyPr>
          <a:lstStyle/>
          <a:p>
            <a:r>
              <a:rPr lang="en-US" dirty="0">
                <a:solidFill>
                  <a:schemeClr val="bg1"/>
                </a:solidFill>
              </a:rPr>
              <a:t>Who’s Who</a:t>
            </a:r>
          </a:p>
        </p:txBody>
      </p:sp>
      <p:grpSp>
        <p:nvGrpSpPr>
          <p:cNvPr id="2" name="Group 1">
            <a:extLst>
              <a:ext uri="{FF2B5EF4-FFF2-40B4-BE49-F238E27FC236}">
                <a16:creationId xmlns:a16="http://schemas.microsoft.com/office/drawing/2014/main" id="{3FE3A44D-8EB3-7E8F-5753-764DB4F451F3}"/>
              </a:ext>
            </a:extLst>
          </p:cNvPr>
          <p:cNvGrpSpPr/>
          <p:nvPr/>
        </p:nvGrpSpPr>
        <p:grpSpPr>
          <a:xfrm>
            <a:off x="9664346" y="1130476"/>
            <a:ext cx="1924216" cy="4597047"/>
            <a:chOff x="8446216" y="707779"/>
            <a:chExt cx="2373928" cy="5671432"/>
          </a:xfrm>
        </p:grpSpPr>
        <p:sp>
          <p:nvSpPr>
            <p:cNvPr id="4" name="Oval 3">
              <a:extLst>
                <a:ext uri="{FF2B5EF4-FFF2-40B4-BE49-F238E27FC236}">
                  <a16:creationId xmlns:a16="http://schemas.microsoft.com/office/drawing/2014/main" id="{7B47AA4A-7831-1B01-8E1A-50A91B669796}"/>
                </a:ext>
              </a:extLst>
            </p:cNvPr>
            <p:cNvSpPr/>
            <p:nvPr/>
          </p:nvSpPr>
          <p:spPr>
            <a:xfrm rot="19338880">
              <a:off x="10456365" y="3836918"/>
              <a:ext cx="363779" cy="67920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98B9C6EC-EE31-981E-7058-85F1D1BE02A5}"/>
                </a:ext>
              </a:extLst>
            </p:cNvPr>
            <p:cNvSpPr/>
            <p:nvPr/>
          </p:nvSpPr>
          <p:spPr>
            <a:xfrm rot="1933618">
              <a:off x="8446216" y="3842730"/>
              <a:ext cx="363779" cy="67920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rapezoid 5">
              <a:extLst>
                <a:ext uri="{FF2B5EF4-FFF2-40B4-BE49-F238E27FC236}">
                  <a16:creationId xmlns:a16="http://schemas.microsoft.com/office/drawing/2014/main" id="{44CF50DD-A9A4-3EBB-0CEE-BC55CFE4529C}"/>
                </a:ext>
              </a:extLst>
            </p:cNvPr>
            <p:cNvSpPr/>
            <p:nvPr/>
          </p:nvSpPr>
          <p:spPr>
            <a:xfrm rot="1762537">
              <a:off x="8703406" y="2268839"/>
              <a:ext cx="699326" cy="2018630"/>
            </a:xfrm>
            <a:prstGeom prst="trapezoi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rapezoid 6">
              <a:extLst>
                <a:ext uri="{FF2B5EF4-FFF2-40B4-BE49-F238E27FC236}">
                  <a16:creationId xmlns:a16="http://schemas.microsoft.com/office/drawing/2014/main" id="{EA093976-359C-07F4-AF5C-FE6E7027348C}"/>
                </a:ext>
              </a:extLst>
            </p:cNvPr>
            <p:cNvSpPr/>
            <p:nvPr/>
          </p:nvSpPr>
          <p:spPr>
            <a:xfrm rot="20084270">
              <a:off x="9793313" y="2325447"/>
              <a:ext cx="791240" cy="1967022"/>
            </a:xfrm>
            <a:prstGeom prst="trapezoi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rapezoid 31">
              <a:extLst>
                <a:ext uri="{FF2B5EF4-FFF2-40B4-BE49-F238E27FC236}">
                  <a16:creationId xmlns:a16="http://schemas.microsoft.com/office/drawing/2014/main" id="{92E71FA8-DCF2-C934-724F-7DAD13B2CCC3}"/>
                </a:ext>
              </a:extLst>
            </p:cNvPr>
            <p:cNvSpPr/>
            <p:nvPr/>
          </p:nvSpPr>
          <p:spPr>
            <a:xfrm>
              <a:off x="9023627" y="2274947"/>
              <a:ext cx="1220041" cy="2070813"/>
            </a:xfrm>
            <a:prstGeom prst="trapezoi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Isosceles Triangle 32">
              <a:extLst>
                <a:ext uri="{FF2B5EF4-FFF2-40B4-BE49-F238E27FC236}">
                  <a16:creationId xmlns:a16="http://schemas.microsoft.com/office/drawing/2014/main" id="{B754174C-0D9F-2663-8292-F596FF30EE6D}"/>
                </a:ext>
              </a:extLst>
            </p:cNvPr>
            <p:cNvSpPr/>
            <p:nvPr/>
          </p:nvSpPr>
          <p:spPr>
            <a:xfrm rot="10800000">
              <a:off x="9273794" y="2231873"/>
              <a:ext cx="738935" cy="653299"/>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0DCB9C37-35BD-7337-C439-43273D119EEC}"/>
                </a:ext>
              </a:extLst>
            </p:cNvPr>
            <p:cNvSpPr/>
            <p:nvPr/>
          </p:nvSpPr>
          <p:spPr>
            <a:xfrm rot="4886474">
              <a:off x="9743176" y="5889124"/>
              <a:ext cx="363611" cy="572832"/>
            </a:xfrm>
            <a:prstGeom prst="ellipse">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F9A83A06-08E0-DBE7-C3A7-F8E44288533E}"/>
                </a:ext>
              </a:extLst>
            </p:cNvPr>
            <p:cNvSpPr/>
            <p:nvPr/>
          </p:nvSpPr>
          <p:spPr>
            <a:xfrm rot="4886474">
              <a:off x="9060919" y="5898671"/>
              <a:ext cx="382492" cy="578587"/>
            </a:xfrm>
            <a:prstGeom prst="ellipse">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rapezoid 35">
              <a:extLst>
                <a:ext uri="{FF2B5EF4-FFF2-40B4-BE49-F238E27FC236}">
                  <a16:creationId xmlns:a16="http://schemas.microsoft.com/office/drawing/2014/main" id="{13FC206A-B3B8-57F3-E7B3-A7A482539736}"/>
                </a:ext>
              </a:extLst>
            </p:cNvPr>
            <p:cNvSpPr/>
            <p:nvPr/>
          </p:nvSpPr>
          <p:spPr>
            <a:xfrm>
              <a:off x="8966191" y="4117602"/>
              <a:ext cx="1320511" cy="2044483"/>
            </a:xfrm>
            <a:prstGeom prst="trapezoid">
              <a:avLst>
                <a:gd name="adj" fmla="val 10928"/>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lowchart: Manual Input 36">
              <a:extLst>
                <a:ext uri="{FF2B5EF4-FFF2-40B4-BE49-F238E27FC236}">
                  <a16:creationId xmlns:a16="http://schemas.microsoft.com/office/drawing/2014/main" id="{9D913CA0-8D35-B7F4-5D07-0D0539EE24A1}"/>
                </a:ext>
              </a:extLst>
            </p:cNvPr>
            <p:cNvSpPr/>
            <p:nvPr/>
          </p:nvSpPr>
          <p:spPr>
            <a:xfrm rot="2091275" flipV="1">
              <a:off x="9769526" y="2280712"/>
              <a:ext cx="257126" cy="774496"/>
            </a:xfrm>
            <a:prstGeom prst="flowChartManualInpu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9F1143B5-2963-0095-B0FF-EEF1A519B48C}"/>
                </a:ext>
              </a:extLst>
            </p:cNvPr>
            <p:cNvCxnSpPr>
              <a:endCxn id="32" idx="2"/>
            </p:cNvCxnSpPr>
            <p:nvPr/>
          </p:nvCxnSpPr>
          <p:spPr>
            <a:xfrm flipH="1">
              <a:off x="9633647" y="2955628"/>
              <a:ext cx="14491" cy="13901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Trapezoid 38">
              <a:extLst>
                <a:ext uri="{FF2B5EF4-FFF2-40B4-BE49-F238E27FC236}">
                  <a16:creationId xmlns:a16="http://schemas.microsoft.com/office/drawing/2014/main" id="{BC69FA92-26B5-DB72-D3C4-AF6124292BCC}"/>
                </a:ext>
              </a:extLst>
            </p:cNvPr>
            <p:cNvSpPr/>
            <p:nvPr/>
          </p:nvSpPr>
          <p:spPr>
            <a:xfrm>
              <a:off x="8994839" y="4082890"/>
              <a:ext cx="1277327" cy="281709"/>
            </a:xfrm>
            <a:prstGeom prst="trapezoid">
              <a:avLst>
                <a:gd name="adj" fmla="val 8755"/>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ame 39">
              <a:extLst>
                <a:ext uri="{FF2B5EF4-FFF2-40B4-BE49-F238E27FC236}">
                  <a16:creationId xmlns:a16="http://schemas.microsoft.com/office/drawing/2014/main" id="{A668976B-321B-8748-51AE-025FE6EEA282}"/>
                </a:ext>
              </a:extLst>
            </p:cNvPr>
            <p:cNvSpPr/>
            <p:nvPr/>
          </p:nvSpPr>
          <p:spPr>
            <a:xfrm>
              <a:off x="9582824" y="4094846"/>
              <a:ext cx="174197" cy="205811"/>
            </a:xfrm>
            <a:prstGeom prst="frame">
              <a:avLst/>
            </a:prstGeom>
            <a:solidFill>
              <a:srgbClr val="BF7717"/>
            </a:solidFill>
            <a:ln>
              <a:solidFill>
                <a:srgbClr val="AC6E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Oval 40">
              <a:extLst>
                <a:ext uri="{FF2B5EF4-FFF2-40B4-BE49-F238E27FC236}">
                  <a16:creationId xmlns:a16="http://schemas.microsoft.com/office/drawing/2014/main" id="{DDF67BDB-4B84-0017-0DCB-F6C6C160377B}"/>
                </a:ext>
              </a:extLst>
            </p:cNvPr>
            <p:cNvSpPr/>
            <p:nvPr/>
          </p:nvSpPr>
          <p:spPr>
            <a:xfrm>
              <a:off x="9084630" y="911959"/>
              <a:ext cx="1159039" cy="156743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lowchart: Manual Input 41">
              <a:extLst>
                <a:ext uri="{FF2B5EF4-FFF2-40B4-BE49-F238E27FC236}">
                  <a16:creationId xmlns:a16="http://schemas.microsoft.com/office/drawing/2014/main" id="{A5ADF8CD-B76B-8586-E6EE-9E88D53090FE}"/>
                </a:ext>
              </a:extLst>
            </p:cNvPr>
            <p:cNvSpPr/>
            <p:nvPr/>
          </p:nvSpPr>
          <p:spPr>
            <a:xfrm rot="19508725" flipH="1" flipV="1">
              <a:off x="9281636" y="2361380"/>
              <a:ext cx="296864" cy="715811"/>
            </a:xfrm>
            <a:prstGeom prst="flowChartManualInpu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0D27AC8F-EFCC-33BD-3376-E57D1B439231}"/>
                </a:ext>
              </a:extLst>
            </p:cNvPr>
            <p:cNvSpPr/>
            <p:nvPr/>
          </p:nvSpPr>
          <p:spPr>
            <a:xfrm>
              <a:off x="9430372" y="925276"/>
              <a:ext cx="326650" cy="217766"/>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FB72FDC2-C7DA-A5C4-3408-CF967D7C02E9}"/>
                </a:ext>
              </a:extLst>
            </p:cNvPr>
            <p:cNvSpPr/>
            <p:nvPr/>
          </p:nvSpPr>
          <p:spPr>
            <a:xfrm rot="19422048">
              <a:off x="8863092" y="707779"/>
              <a:ext cx="1425624" cy="1036254"/>
            </a:xfrm>
            <a:custGeom>
              <a:avLst/>
              <a:gdLst>
                <a:gd name="connsiteX0" fmla="*/ 980248 w 1425624"/>
                <a:gd name="connsiteY0" fmla="*/ 171306 h 1036254"/>
                <a:gd name="connsiteX1" fmla="*/ 1052927 w 1425624"/>
                <a:gd name="connsiteY1" fmla="*/ 259565 h 1036254"/>
                <a:gd name="connsiteX2" fmla="*/ 1052991 w 1425624"/>
                <a:gd name="connsiteY2" fmla="*/ 259885 h 1036254"/>
                <a:gd name="connsiteX3" fmla="*/ 1309838 w 1425624"/>
                <a:gd name="connsiteY3" fmla="*/ 448552 h 1036254"/>
                <a:gd name="connsiteX4" fmla="*/ 1370541 w 1425624"/>
                <a:gd name="connsiteY4" fmla="*/ 845207 h 1036254"/>
                <a:gd name="connsiteX5" fmla="*/ 1258558 w 1425624"/>
                <a:gd name="connsiteY5" fmla="*/ 997658 h 1036254"/>
                <a:gd name="connsiteX6" fmla="*/ 1126337 w 1425624"/>
                <a:gd name="connsiteY6" fmla="*/ 1017893 h 1036254"/>
                <a:gd name="connsiteX7" fmla="*/ 818432 w 1425624"/>
                <a:gd name="connsiteY7" fmla="*/ 791722 h 1036254"/>
                <a:gd name="connsiteX8" fmla="*/ 705931 w 1425624"/>
                <a:gd name="connsiteY8" fmla="*/ 605966 h 1036254"/>
                <a:gd name="connsiteX9" fmla="*/ 708757 w 1425624"/>
                <a:gd name="connsiteY9" fmla="*/ 535933 h 1036254"/>
                <a:gd name="connsiteX10" fmla="*/ 691296 w 1425624"/>
                <a:gd name="connsiteY10" fmla="*/ 534173 h 1036254"/>
                <a:gd name="connsiteX11" fmla="*/ 664226 w 1425624"/>
                <a:gd name="connsiteY11" fmla="*/ 523545 h 1036254"/>
                <a:gd name="connsiteX12" fmla="*/ 544797 w 1425624"/>
                <a:gd name="connsiteY12" fmla="*/ 624895 h 1036254"/>
                <a:gd name="connsiteX13" fmla="*/ 144862 w 1425624"/>
                <a:gd name="connsiteY13" fmla="*/ 592145 h 1036254"/>
                <a:gd name="connsiteX14" fmla="*/ 22469 w 1425624"/>
                <a:gd name="connsiteY14" fmla="*/ 447919 h 1036254"/>
                <a:gd name="connsiteX15" fmla="*/ 33385 w 1425624"/>
                <a:gd name="connsiteY15" fmla="*/ 314604 h 1036254"/>
                <a:gd name="connsiteX16" fmla="*/ 324679 w 1425624"/>
                <a:gd name="connsiteY16" fmla="*/ 67407 h 1036254"/>
                <a:gd name="connsiteX17" fmla="*/ 724614 w 1425624"/>
                <a:gd name="connsiteY17" fmla="*/ 100156 h 1036254"/>
                <a:gd name="connsiteX18" fmla="*/ 755920 w 1425624"/>
                <a:gd name="connsiteY18" fmla="*/ 137047 h 1036254"/>
                <a:gd name="connsiteX19" fmla="*/ 868090 w 1425624"/>
                <a:gd name="connsiteY19" fmla="*/ 137047 h 1036254"/>
                <a:gd name="connsiteX20" fmla="*/ 980248 w 1425624"/>
                <a:gd name="connsiteY20" fmla="*/ 171306 h 1036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25624" h="1036254">
                  <a:moveTo>
                    <a:pt x="980248" y="171306"/>
                  </a:moveTo>
                  <a:cubicBezTo>
                    <a:pt x="1012264" y="192936"/>
                    <a:pt x="1037701" y="223566"/>
                    <a:pt x="1052927" y="259565"/>
                  </a:cubicBezTo>
                  <a:lnTo>
                    <a:pt x="1052991" y="259885"/>
                  </a:lnTo>
                  <a:lnTo>
                    <a:pt x="1309838" y="448552"/>
                  </a:lnTo>
                  <a:cubicBezTo>
                    <a:pt x="1436134" y="541323"/>
                    <a:pt x="1463312" y="718912"/>
                    <a:pt x="1370541" y="845207"/>
                  </a:cubicBezTo>
                  <a:lnTo>
                    <a:pt x="1258558" y="997658"/>
                  </a:lnTo>
                  <a:cubicBezTo>
                    <a:pt x="1227633" y="1039758"/>
                    <a:pt x="1168436" y="1048817"/>
                    <a:pt x="1126337" y="1017893"/>
                  </a:cubicBezTo>
                  <a:lnTo>
                    <a:pt x="818432" y="791722"/>
                  </a:lnTo>
                  <a:cubicBezTo>
                    <a:pt x="755285" y="745336"/>
                    <a:pt x="716916" y="677746"/>
                    <a:pt x="705931" y="605966"/>
                  </a:cubicBezTo>
                  <a:lnTo>
                    <a:pt x="708757" y="535933"/>
                  </a:lnTo>
                  <a:lnTo>
                    <a:pt x="691296" y="534173"/>
                  </a:lnTo>
                  <a:lnTo>
                    <a:pt x="664226" y="523545"/>
                  </a:lnTo>
                  <a:lnTo>
                    <a:pt x="544797" y="624895"/>
                  </a:lnTo>
                  <a:cubicBezTo>
                    <a:pt x="425314" y="726290"/>
                    <a:pt x="246258" y="711628"/>
                    <a:pt x="144862" y="592145"/>
                  </a:cubicBezTo>
                  <a:lnTo>
                    <a:pt x="22469" y="447919"/>
                  </a:lnTo>
                  <a:cubicBezTo>
                    <a:pt x="-11331" y="408090"/>
                    <a:pt x="-6443" y="348403"/>
                    <a:pt x="33385" y="314604"/>
                  </a:cubicBezTo>
                  <a:lnTo>
                    <a:pt x="324679" y="67407"/>
                  </a:lnTo>
                  <a:cubicBezTo>
                    <a:pt x="444161" y="-33989"/>
                    <a:pt x="623217" y="-19327"/>
                    <a:pt x="724614" y="100156"/>
                  </a:cubicBezTo>
                  <a:lnTo>
                    <a:pt x="755920" y="137047"/>
                  </a:lnTo>
                  <a:lnTo>
                    <a:pt x="868090" y="137047"/>
                  </a:lnTo>
                  <a:cubicBezTo>
                    <a:pt x="909635" y="137047"/>
                    <a:pt x="948232" y="149677"/>
                    <a:pt x="980248" y="171306"/>
                  </a:cubicBezTo>
                  <a:close/>
                </a:path>
              </a:pathLst>
            </a:cu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45" name="Straight Connector 44">
              <a:extLst>
                <a:ext uri="{FF2B5EF4-FFF2-40B4-BE49-F238E27FC236}">
                  <a16:creationId xmlns:a16="http://schemas.microsoft.com/office/drawing/2014/main" id="{541C04A2-2AB3-F470-845A-53BB7E46542A}"/>
                </a:ext>
              </a:extLst>
            </p:cNvPr>
            <p:cNvCxnSpPr>
              <a:cxnSpLocks/>
              <a:endCxn id="36" idx="2"/>
            </p:cNvCxnSpPr>
            <p:nvPr/>
          </p:nvCxnSpPr>
          <p:spPr>
            <a:xfrm flipH="1">
              <a:off x="9626447" y="4876800"/>
              <a:ext cx="7200" cy="12852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4479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wipe(down)">
                                      <p:cBhvr>
                                        <p:cTn id="9" dur="580">
                                          <p:stCondLst>
                                            <p:cond delay="0"/>
                                          </p:stCondLst>
                                        </p:cTn>
                                        <p:tgtEl>
                                          <p:spTgt spid="2"/>
                                        </p:tgtEl>
                                      </p:cBhvr>
                                    </p:animEffect>
                                    <p:anim calcmode="lin" valueType="num">
                                      <p:cBhvr>
                                        <p:cTn id="10"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5" dur="26">
                                          <p:stCondLst>
                                            <p:cond delay="650"/>
                                          </p:stCondLst>
                                        </p:cTn>
                                        <p:tgtEl>
                                          <p:spTgt spid="2"/>
                                        </p:tgtEl>
                                      </p:cBhvr>
                                      <p:to x="100000" y="60000"/>
                                    </p:animScale>
                                    <p:animScale>
                                      <p:cBhvr>
                                        <p:cTn id="16" dur="166" decel="50000">
                                          <p:stCondLst>
                                            <p:cond delay="676"/>
                                          </p:stCondLst>
                                        </p:cTn>
                                        <p:tgtEl>
                                          <p:spTgt spid="2"/>
                                        </p:tgtEl>
                                      </p:cBhvr>
                                      <p:to x="100000" y="100000"/>
                                    </p:animScale>
                                    <p:animScale>
                                      <p:cBhvr>
                                        <p:cTn id="17" dur="26">
                                          <p:stCondLst>
                                            <p:cond delay="1312"/>
                                          </p:stCondLst>
                                        </p:cTn>
                                        <p:tgtEl>
                                          <p:spTgt spid="2"/>
                                        </p:tgtEl>
                                      </p:cBhvr>
                                      <p:to x="100000" y="80000"/>
                                    </p:animScale>
                                    <p:animScale>
                                      <p:cBhvr>
                                        <p:cTn id="18" dur="166" decel="50000">
                                          <p:stCondLst>
                                            <p:cond delay="1338"/>
                                          </p:stCondLst>
                                        </p:cTn>
                                        <p:tgtEl>
                                          <p:spTgt spid="2"/>
                                        </p:tgtEl>
                                      </p:cBhvr>
                                      <p:to x="100000" y="100000"/>
                                    </p:animScale>
                                    <p:animScale>
                                      <p:cBhvr>
                                        <p:cTn id="19" dur="26">
                                          <p:stCondLst>
                                            <p:cond delay="1642"/>
                                          </p:stCondLst>
                                        </p:cTn>
                                        <p:tgtEl>
                                          <p:spTgt spid="2"/>
                                        </p:tgtEl>
                                      </p:cBhvr>
                                      <p:to x="100000" y="90000"/>
                                    </p:animScale>
                                    <p:animScale>
                                      <p:cBhvr>
                                        <p:cTn id="20" dur="166" decel="50000">
                                          <p:stCondLst>
                                            <p:cond delay="1668"/>
                                          </p:stCondLst>
                                        </p:cTn>
                                        <p:tgtEl>
                                          <p:spTgt spid="2"/>
                                        </p:tgtEl>
                                      </p:cBhvr>
                                      <p:to x="100000" y="100000"/>
                                    </p:animScale>
                                    <p:animScale>
                                      <p:cBhvr>
                                        <p:cTn id="21" dur="26">
                                          <p:stCondLst>
                                            <p:cond delay="1808"/>
                                          </p:stCondLst>
                                        </p:cTn>
                                        <p:tgtEl>
                                          <p:spTgt spid="2"/>
                                        </p:tgtEl>
                                      </p:cBhvr>
                                      <p:to x="100000" y="95000"/>
                                    </p:animScale>
                                    <p:animScale>
                                      <p:cBhvr>
                                        <p:cTn id="22" dur="166" decel="50000">
                                          <p:stCondLst>
                                            <p:cond delay="1834"/>
                                          </p:stCondLst>
                                        </p:cTn>
                                        <p:tgtEl>
                                          <p:spTgt spid="2"/>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xEl>
                                              <p:pRg st="18" end="18"/>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
                                            <p:txEl>
                                              <p:pRg st="20" end="20"/>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
                                            <p:txEl>
                                              <p:pRg st="22" end="2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1772DCE-E5CE-44BB-AD18-EAE376DF91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06166" y="6488668"/>
            <a:ext cx="2133600" cy="369332"/>
          </a:xfrm>
          <a:prstGeom prst="rect">
            <a:avLst/>
          </a:prstGeom>
          <a:noFill/>
        </p:spPr>
        <p:txBody>
          <a:bodyPr wrap="square" rtlCol="0">
            <a:spAutoFit/>
          </a:bodyPr>
          <a:lstStyle/>
          <a:p>
            <a:r>
              <a:rPr lang="en-US" dirty="0">
                <a:solidFill>
                  <a:schemeClr val="bg1"/>
                </a:solidFill>
              </a:rPr>
              <a:t>D&amp;C 11:5-9</a:t>
            </a:r>
          </a:p>
        </p:txBody>
      </p:sp>
      <p:sp>
        <p:nvSpPr>
          <p:cNvPr id="28" name="TextBox 27"/>
          <p:cNvSpPr txBox="1"/>
          <p:nvPr/>
        </p:nvSpPr>
        <p:spPr>
          <a:xfrm>
            <a:off x="1524000" y="0"/>
            <a:ext cx="9144000" cy="923330"/>
          </a:xfrm>
          <a:prstGeom prst="rect">
            <a:avLst/>
          </a:prstGeom>
          <a:noFill/>
        </p:spPr>
        <p:txBody>
          <a:bodyPr wrap="square" rtlCol="0">
            <a:spAutoFit/>
          </a:bodyPr>
          <a:lstStyle/>
          <a:p>
            <a:pPr algn="ctr"/>
            <a:r>
              <a:rPr lang="en-US" sz="5400" dirty="0">
                <a:solidFill>
                  <a:schemeClr val="bg1"/>
                </a:solidFill>
              </a:rPr>
              <a:t>Lord’s Counsel to Hyrum</a:t>
            </a:r>
          </a:p>
        </p:txBody>
      </p:sp>
      <p:sp>
        <p:nvSpPr>
          <p:cNvPr id="30" name="TextBox 29"/>
          <p:cNvSpPr txBox="1"/>
          <p:nvPr/>
        </p:nvSpPr>
        <p:spPr>
          <a:xfrm>
            <a:off x="4267200" y="2438401"/>
            <a:ext cx="3886200" cy="1200329"/>
          </a:xfrm>
          <a:prstGeom prst="rect">
            <a:avLst/>
          </a:prstGeom>
          <a:noFill/>
        </p:spPr>
        <p:txBody>
          <a:bodyPr wrap="square" rtlCol="0">
            <a:spAutoFit/>
          </a:bodyPr>
          <a:lstStyle/>
          <a:p>
            <a:r>
              <a:rPr lang="en-US" dirty="0">
                <a:solidFill>
                  <a:schemeClr val="bg1"/>
                </a:solidFill>
              </a:rPr>
              <a:t>Hyrum Smith wanted to know how he could help Joseph in the Lord’s work. Joseph inquired of the Lord and received this revelation. </a:t>
            </a:r>
          </a:p>
        </p:txBody>
      </p:sp>
      <p:sp>
        <p:nvSpPr>
          <p:cNvPr id="10" name="TextBox 9"/>
          <p:cNvSpPr txBox="1"/>
          <p:nvPr/>
        </p:nvSpPr>
        <p:spPr>
          <a:xfrm>
            <a:off x="7523595" y="3521044"/>
            <a:ext cx="3886200" cy="1077218"/>
          </a:xfrm>
          <a:prstGeom prst="rect">
            <a:avLst/>
          </a:prstGeom>
          <a:noFill/>
        </p:spPr>
        <p:txBody>
          <a:bodyPr wrap="square" rtlCol="0">
            <a:spAutoFit/>
          </a:bodyPr>
          <a:lstStyle/>
          <a:p>
            <a:pPr algn="ctr"/>
            <a:r>
              <a:rPr lang="en-US" sz="3200" dirty="0">
                <a:solidFill>
                  <a:srgbClr val="FFFF00"/>
                </a:solidFill>
              </a:rPr>
              <a:t>This counsel can be applied to all</a:t>
            </a:r>
          </a:p>
        </p:txBody>
      </p:sp>
      <p:sp>
        <p:nvSpPr>
          <p:cNvPr id="11" name="TextBox 10"/>
          <p:cNvSpPr txBox="1"/>
          <p:nvPr/>
        </p:nvSpPr>
        <p:spPr>
          <a:xfrm>
            <a:off x="4367542" y="4694371"/>
            <a:ext cx="6976450" cy="1938992"/>
          </a:xfrm>
          <a:prstGeom prst="rect">
            <a:avLst/>
          </a:prstGeom>
          <a:noFill/>
        </p:spPr>
        <p:txBody>
          <a:bodyPr wrap="square" rtlCol="0">
            <a:spAutoFit/>
          </a:bodyPr>
          <a:lstStyle/>
          <a:p>
            <a:r>
              <a:rPr lang="en-US" sz="2400" dirty="0">
                <a:solidFill>
                  <a:schemeClr val="bg1"/>
                </a:solidFill>
              </a:rPr>
              <a:t>Pray for guidance</a:t>
            </a:r>
          </a:p>
          <a:p>
            <a:r>
              <a:rPr lang="en-US" sz="2400" dirty="0">
                <a:solidFill>
                  <a:schemeClr val="bg1"/>
                </a:solidFill>
              </a:rPr>
              <a:t>Keep the Commandments</a:t>
            </a:r>
          </a:p>
          <a:p>
            <a:r>
              <a:rPr lang="en-US" sz="2400" dirty="0">
                <a:solidFill>
                  <a:schemeClr val="bg1"/>
                </a:solidFill>
              </a:rPr>
              <a:t>Establish Zion—spread the word of the gospel</a:t>
            </a:r>
          </a:p>
          <a:p>
            <a:r>
              <a:rPr lang="en-US" sz="2400" dirty="0">
                <a:solidFill>
                  <a:schemeClr val="bg1"/>
                </a:solidFill>
              </a:rPr>
              <a:t>Seek for wisdom, not riches</a:t>
            </a:r>
          </a:p>
          <a:p>
            <a:r>
              <a:rPr lang="en-US" sz="2400" dirty="0">
                <a:solidFill>
                  <a:schemeClr val="bg1"/>
                </a:solidFill>
              </a:rPr>
              <a:t>Call those to repentance</a:t>
            </a:r>
          </a:p>
        </p:txBody>
      </p:sp>
      <p:pic>
        <p:nvPicPr>
          <p:cNvPr id="3" name="Picture 2">
            <a:extLst>
              <a:ext uri="{FF2B5EF4-FFF2-40B4-BE49-F238E27FC236}">
                <a16:creationId xmlns:a16="http://schemas.microsoft.com/office/drawing/2014/main" id="{8DEBF3B3-A19E-43FA-9752-6EB030B6E9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205" y="1696927"/>
            <a:ext cx="3083791" cy="3648235"/>
          </a:xfrm>
          <a:prstGeom prst="rect">
            <a:avLst/>
          </a:prstGeom>
        </p:spPr>
      </p:pic>
    </p:spTree>
    <p:extLst>
      <p:ext uri="{BB962C8B-B14F-4D97-AF65-F5344CB8AC3E}">
        <p14:creationId xmlns:p14="http://schemas.microsoft.com/office/powerpoint/2010/main" val="1813316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1772DCE-E5CE-44BB-AD18-EAE376DF91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06166" y="6488668"/>
            <a:ext cx="2133600" cy="369332"/>
          </a:xfrm>
          <a:prstGeom prst="rect">
            <a:avLst/>
          </a:prstGeom>
          <a:noFill/>
        </p:spPr>
        <p:txBody>
          <a:bodyPr wrap="square" rtlCol="0">
            <a:spAutoFit/>
          </a:bodyPr>
          <a:lstStyle/>
          <a:p>
            <a:r>
              <a:rPr lang="en-US" dirty="0">
                <a:solidFill>
                  <a:schemeClr val="bg1"/>
                </a:solidFill>
              </a:rPr>
              <a:t>D&amp;C 11:7; 6:7</a:t>
            </a:r>
          </a:p>
        </p:txBody>
      </p:sp>
      <p:sp>
        <p:nvSpPr>
          <p:cNvPr id="28" name="TextBox 27"/>
          <p:cNvSpPr txBox="1"/>
          <p:nvPr/>
        </p:nvSpPr>
        <p:spPr>
          <a:xfrm>
            <a:off x="1524000" y="0"/>
            <a:ext cx="9144000" cy="923330"/>
          </a:xfrm>
          <a:prstGeom prst="rect">
            <a:avLst/>
          </a:prstGeom>
          <a:noFill/>
        </p:spPr>
        <p:txBody>
          <a:bodyPr wrap="square" rtlCol="0">
            <a:spAutoFit/>
          </a:bodyPr>
          <a:lstStyle/>
          <a:p>
            <a:pPr algn="ctr"/>
            <a:r>
              <a:rPr lang="en-US" sz="5400" dirty="0">
                <a:solidFill>
                  <a:schemeClr val="bg1"/>
                </a:solidFill>
              </a:rPr>
              <a:t>Seek Not For Riches</a:t>
            </a:r>
          </a:p>
        </p:txBody>
      </p:sp>
      <p:grpSp>
        <p:nvGrpSpPr>
          <p:cNvPr id="2" name="Group 1">
            <a:extLst>
              <a:ext uri="{FF2B5EF4-FFF2-40B4-BE49-F238E27FC236}">
                <a16:creationId xmlns:a16="http://schemas.microsoft.com/office/drawing/2014/main" id="{045980CC-0661-7D32-B350-236B7870A2B3}"/>
              </a:ext>
            </a:extLst>
          </p:cNvPr>
          <p:cNvGrpSpPr/>
          <p:nvPr/>
        </p:nvGrpSpPr>
        <p:grpSpPr>
          <a:xfrm>
            <a:off x="705661" y="1045408"/>
            <a:ext cx="2667000" cy="5029200"/>
            <a:chOff x="838200" y="76200"/>
            <a:chExt cx="2667000" cy="5029200"/>
          </a:xfrm>
        </p:grpSpPr>
        <p:grpSp>
          <p:nvGrpSpPr>
            <p:cNvPr id="4" name="Group 17">
              <a:extLst>
                <a:ext uri="{FF2B5EF4-FFF2-40B4-BE49-F238E27FC236}">
                  <a16:creationId xmlns:a16="http://schemas.microsoft.com/office/drawing/2014/main" id="{8C5F6C02-D6A1-4251-473D-504F1D3E5811}"/>
                </a:ext>
              </a:extLst>
            </p:cNvPr>
            <p:cNvGrpSpPr/>
            <p:nvPr/>
          </p:nvGrpSpPr>
          <p:grpSpPr>
            <a:xfrm>
              <a:off x="838200" y="76200"/>
              <a:ext cx="2667000" cy="5029200"/>
              <a:chOff x="838200" y="76200"/>
              <a:chExt cx="2667000" cy="5029200"/>
            </a:xfrm>
          </p:grpSpPr>
          <p:grpSp>
            <p:nvGrpSpPr>
              <p:cNvPr id="7" name="Group 6">
                <a:extLst>
                  <a:ext uri="{FF2B5EF4-FFF2-40B4-BE49-F238E27FC236}">
                    <a16:creationId xmlns:a16="http://schemas.microsoft.com/office/drawing/2014/main" id="{C6F95DD9-35C3-3725-36F5-D9DFC2D119AC}"/>
                  </a:ext>
                </a:extLst>
              </p:cNvPr>
              <p:cNvGrpSpPr/>
              <p:nvPr/>
            </p:nvGrpSpPr>
            <p:grpSpPr>
              <a:xfrm flipH="1">
                <a:off x="2209800" y="1447800"/>
                <a:ext cx="1295400" cy="3429000"/>
                <a:chOff x="685800" y="1447800"/>
                <a:chExt cx="1295400" cy="3124200"/>
              </a:xfrm>
            </p:grpSpPr>
            <p:sp>
              <p:nvSpPr>
                <p:cNvPr id="26" name="Bent Arrow 33">
                  <a:extLst>
                    <a:ext uri="{FF2B5EF4-FFF2-40B4-BE49-F238E27FC236}">
                      <a16:creationId xmlns:a16="http://schemas.microsoft.com/office/drawing/2014/main" id="{0A7041BE-AE6E-D549-3165-D5C304277E2C}"/>
                    </a:ext>
                  </a:extLst>
                </p:cNvPr>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Bent Arrow 34">
                  <a:extLst>
                    <a:ext uri="{FF2B5EF4-FFF2-40B4-BE49-F238E27FC236}">
                      <a16:creationId xmlns:a16="http://schemas.microsoft.com/office/drawing/2014/main" id="{F977A0D3-A159-8D66-6D6B-B3B9445A887C}"/>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8" name="Group 16">
                <a:extLst>
                  <a:ext uri="{FF2B5EF4-FFF2-40B4-BE49-F238E27FC236}">
                    <a16:creationId xmlns:a16="http://schemas.microsoft.com/office/drawing/2014/main" id="{D5490621-DF3C-89FC-5751-3ABCB9545363}"/>
                  </a:ext>
                </a:extLst>
              </p:cNvPr>
              <p:cNvGrpSpPr/>
              <p:nvPr/>
            </p:nvGrpSpPr>
            <p:grpSpPr>
              <a:xfrm>
                <a:off x="838200" y="1447800"/>
                <a:ext cx="1295400" cy="3429000"/>
                <a:chOff x="685800" y="1447800"/>
                <a:chExt cx="1295400" cy="3429000"/>
              </a:xfrm>
            </p:grpSpPr>
            <p:sp>
              <p:nvSpPr>
                <p:cNvPr id="24" name="Bent Arrow 31">
                  <a:extLst>
                    <a:ext uri="{FF2B5EF4-FFF2-40B4-BE49-F238E27FC236}">
                      <a16:creationId xmlns:a16="http://schemas.microsoft.com/office/drawing/2014/main" id="{996377E8-4B73-DFA2-C8C2-545697E0E91E}"/>
                    </a:ext>
                  </a:extLst>
                </p:cNvPr>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Bent Arrow 14">
                  <a:extLst>
                    <a:ext uri="{FF2B5EF4-FFF2-40B4-BE49-F238E27FC236}">
                      <a16:creationId xmlns:a16="http://schemas.microsoft.com/office/drawing/2014/main" id="{952F6C24-5DC1-7C77-06E4-DD6F70B376F9}"/>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2" name="Oval 2">
                <a:extLst>
                  <a:ext uri="{FF2B5EF4-FFF2-40B4-BE49-F238E27FC236}">
                    <a16:creationId xmlns:a16="http://schemas.microsoft.com/office/drawing/2014/main" id="{2A190611-81A0-DD81-1CD3-8DC9A16017BB}"/>
                  </a:ext>
                </a:extLst>
              </p:cNvPr>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Manual Operation 3">
                <a:extLst>
                  <a:ext uri="{FF2B5EF4-FFF2-40B4-BE49-F238E27FC236}">
                    <a16:creationId xmlns:a16="http://schemas.microsoft.com/office/drawing/2014/main" id="{DE3FF144-FFD2-7A74-E97B-7D1BCA52A4D5}"/>
                  </a:ext>
                </a:extLst>
              </p:cNvPr>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Manual Operation 4">
                <a:extLst>
                  <a:ext uri="{FF2B5EF4-FFF2-40B4-BE49-F238E27FC236}">
                    <a16:creationId xmlns:a16="http://schemas.microsoft.com/office/drawing/2014/main" id="{040F334B-8D40-4614-37BE-04092C610F35}"/>
                  </a:ext>
                </a:extLst>
              </p:cNvPr>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22">
                <a:extLst>
                  <a:ext uri="{FF2B5EF4-FFF2-40B4-BE49-F238E27FC236}">
                    <a16:creationId xmlns:a16="http://schemas.microsoft.com/office/drawing/2014/main" id="{1C29178C-728F-8F55-9985-02587EDBDB2A}"/>
                  </a:ext>
                </a:extLst>
              </p:cNvPr>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5">
                <a:extLst>
                  <a:ext uri="{FF2B5EF4-FFF2-40B4-BE49-F238E27FC236}">
                    <a16:creationId xmlns:a16="http://schemas.microsoft.com/office/drawing/2014/main" id="{152A761F-DA28-E2AC-318E-2F14C38321EB}"/>
                  </a:ext>
                </a:extLst>
              </p:cNvPr>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onut 24">
                <a:extLst>
                  <a:ext uri="{FF2B5EF4-FFF2-40B4-BE49-F238E27FC236}">
                    <a16:creationId xmlns:a16="http://schemas.microsoft.com/office/drawing/2014/main" id="{28ACCFA7-83E5-243B-2A3E-97A61B6BCC85}"/>
                  </a:ext>
                </a:extLst>
              </p:cNvPr>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Rounded Rectangle 7">
                <a:extLst>
                  <a:ext uri="{FF2B5EF4-FFF2-40B4-BE49-F238E27FC236}">
                    <a16:creationId xmlns:a16="http://schemas.microsoft.com/office/drawing/2014/main" id="{27108703-144F-DB40-16DB-5FB3D8497407}"/>
                  </a:ext>
                </a:extLst>
              </p:cNvPr>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9">
                <a:extLst>
                  <a:ext uri="{FF2B5EF4-FFF2-40B4-BE49-F238E27FC236}">
                    <a16:creationId xmlns:a16="http://schemas.microsoft.com/office/drawing/2014/main" id="{517CE250-0E23-CEB2-6268-EBEDC9AB340A}"/>
                  </a:ext>
                </a:extLst>
              </p:cNvPr>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0">
                <a:extLst>
                  <a:ext uri="{FF2B5EF4-FFF2-40B4-BE49-F238E27FC236}">
                    <a16:creationId xmlns:a16="http://schemas.microsoft.com/office/drawing/2014/main" id="{25DF59ED-4ED6-ED25-B871-2FC5F07B0F76}"/>
                  </a:ext>
                </a:extLst>
              </p:cNvPr>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11">
                <a:extLst>
                  <a:ext uri="{FF2B5EF4-FFF2-40B4-BE49-F238E27FC236}">
                    <a16:creationId xmlns:a16="http://schemas.microsoft.com/office/drawing/2014/main" id="{DF35CACD-968E-9D7F-9034-D3E9F3BCDD71}"/>
                  </a:ext>
                </a:extLst>
              </p:cNvPr>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12">
                <a:extLst>
                  <a:ext uri="{FF2B5EF4-FFF2-40B4-BE49-F238E27FC236}">
                    <a16:creationId xmlns:a16="http://schemas.microsoft.com/office/drawing/2014/main" id="{F537F04E-30E4-FB8D-DBCB-0C6678359D46}"/>
                  </a:ext>
                </a:extLst>
              </p:cNvPr>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lowchart: Manual Operation 13">
                <a:extLst>
                  <a:ext uri="{FF2B5EF4-FFF2-40B4-BE49-F238E27FC236}">
                    <a16:creationId xmlns:a16="http://schemas.microsoft.com/office/drawing/2014/main" id="{63F34B3D-F4F9-C6F7-9ADE-0B82DFFC6DF2}"/>
                  </a:ext>
                </a:extLst>
              </p:cNvPr>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Rectangle 5">
              <a:extLst>
                <a:ext uri="{FF2B5EF4-FFF2-40B4-BE49-F238E27FC236}">
                  <a16:creationId xmlns:a16="http://schemas.microsoft.com/office/drawing/2014/main" id="{D215409B-CF9F-8A0E-95F0-CFBE7E1E686A}"/>
                </a:ext>
              </a:extLst>
            </p:cNvPr>
            <p:cNvSpPr/>
            <p:nvPr/>
          </p:nvSpPr>
          <p:spPr>
            <a:xfrm>
              <a:off x="1219200" y="2305389"/>
              <a:ext cx="1905000" cy="1569660"/>
            </a:xfrm>
            <a:prstGeom prst="rect">
              <a:avLst/>
            </a:prstGeom>
          </p:spPr>
          <p:txBody>
            <a:bodyPr wrap="square">
              <a:spAutoFit/>
            </a:bodyPr>
            <a:lstStyle/>
            <a:p>
              <a:pPr algn="ctr"/>
              <a:r>
                <a:rPr lang="en-US" sz="1600" b="1" i="0" dirty="0">
                  <a:solidFill>
                    <a:srgbClr val="53575B"/>
                  </a:solidFill>
                  <a:effectLst/>
                </a:rPr>
                <a:t>Jesus Christ desires to give us eternal life, which is the most valuable of all gifts.</a:t>
              </a:r>
              <a:endParaRPr lang="en-US" sz="1600" dirty="0">
                <a:solidFill>
                  <a:schemeClr val="bg1"/>
                </a:solidFill>
              </a:endParaRPr>
            </a:p>
          </p:txBody>
        </p:sp>
      </p:grpSp>
      <p:sp>
        <p:nvSpPr>
          <p:cNvPr id="31" name="TextBox 30">
            <a:extLst>
              <a:ext uri="{FF2B5EF4-FFF2-40B4-BE49-F238E27FC236}">
                <a16:creationId xmlns:a16="http://schemas.microsoft.com/office/drawing/2014/main" id="{D9A4A945-DC53-F03B-5731-FA32F6B0ED0D}"/>
              </a:ext>
            </a:extLst>
          </p:cNvPr>
          <p:cNvSpPr txBox="1"/>
          <p:nvPr/>
        </p:nvSpPr>
        <p:spPr>
          <a:xfrm>
            <a:off x="3103023" y="1344255"/>
            <a:ext cx="3048000" cy="1231106"/>
          </a:xfrm>
          <a:prstGeom prst="rect">
            <a:avLst/>
          </a:prstGeom>
          <a:noFill/>
        </p:spPr>
        <p:txBody>
          <a:bodyPr wrap="square">
            <a:spAutoFit/>
          </a:bodyPr>
          <a:lstStyle/>
          <a:p>
            <a:pPr algn="l" fontAlgn="base"/>
            <a:r>
              <a:rPr lang="en-US" sz="2000" b="0" i="0" dirty="0">
                <a:solidFill>
                  <a:schemeClr val="bg1"/>
                </a:solidFill>
                <a:effectLst/>
              </a:rPr>
              <a:t>We are God’s children, set apart for immortality and eternal life. …</a:t>
            </a:r>
          </a:p>
          <a:p>
            <a:pPr algn="l" fontAlgn="base"/>
            <a:endParaRPr lang="en-US" sz="1400" b="0" i="0" dirty="0">
              <a:solidFill>
                <a:schemeClr val="bg1"/>
              </a:solidFill>
              <a:effectLst/>
            </a:endParaRPr>
          </a:p>
        </p:txBody>
      </p:sp>
      <p:pic>
        <p:nvPicPr>
          <p:cNvPr id="33" name="Picture 32">
            <a:extLst>
              <a:ext uri="{FF2B5EF4-FFF2-40B4-BE49-F238E27FC236}">
                <a16:creationId xmlns:a16="http://schemas.microsoft.com/office/drawing/2014/main" id="{AAC861EA-5553-1843-D76C-36BE543FE228}"/>
              </a:ext>
            </a:extLst>
          </p:cNvPr>
          <p:cNvPicPr>
            <a:picLocks noChangeAspect="1"/>
          </p:cNvPicPr>
          <p:nvPr/>
        </p:nvPicPr>
        <p:blipFill>
          <a:blip r:embed="rId3"/>
          <a:stretch>
            <a:fillRect/>
          </a:stretch>
        </p:blipFill>
        <p:spPr>
          <a:xfrm>
            <a:off x="6477538" y="917317"/>
            <a:ext cx="4818482" cy="2564222"/>
          </a:xfrm>
          <a:prstGeom prst="rect">
            <a:avLst/>
          </a:prstGeom>
        </p:spPr>
      </p:pic>
      <p:sp>
        <p:nvSpPr>
          <p:cNvPr id="34" name="TextBox 33">
            <a:extLst>
              <a:ext uri="{FF2B5EF4-FFF2-40B4-BE49-F238E27FC236}">
                <a16:creationId xmlns:a16="http://schemas.microsoft.com/office/drawing/2014/main" id="{157BF0F1-FFEA-64D8-EF1C-41E1A5B919BE}"/>
              </a:ext>
            </a:extLst>
          </p:cNvPr>
          <p:cNvSpPr txBox="1"/>
          <p:nvPr/>
        </p:nvSpPr>
        <p:spPr>
          <a:xfrm>
            <a:off x="7600138" y="3710698"/>
            <a:ext cx="3982261" cy="2462213"/>
          </a:xfrm>
          <a:prstGeom prst="rect">
            <a:avLst/>
          </a:prstGeom>
          <a:noFill/>
        </p:spPr>
        <p:txBody>
          <a:bodyPr wrap="square">
            <a:spAutoFit/>
          </a:bodyPr>
          <a:lstStyle/>
          <a:p>
            <a:pPr algn="l" fontAlgn="base"/>
            <a:r>
              <a:rPr lang="en-US" sz="2000" b="0" i="0" dirty="0">
                <a:solidFill>
                  <a:schemeClr val="bg1"/>
                </a:solidFill>
                <a:effectLst/>
              </a:rPr>
              <a:t>In the end, it is the blessing of a close and abiding relationship with the Father and the Son that we seek. </a:t>
            </a:r>
          </a:p>
          <a:p>
            <a:pPr algn="l" fontAlgn="base"/>
            <a:endParaRPr lang="en-US" sz="2000" dirty="0">
              <a:solidFill>
                <a:schemeClr val="bg1"/>
              </a:solidFill>
            </a:endParaRPr>
          </a:p>
          <a:p>
            <a:pPr algn="l" fontAlgn="base"/>
            <a:r>
              <a:rPr lang="en-US" sz="2000" b="0" i="0" dirty="0">
                <a:solidFill>
                  <a:schemeClr val="bg1"/>
                </a:solidFill>
                <a:effectLst/>
              </a:rPr>
              <a:t>It makes all the difference and is everlastingly worth the cost. </a:t>
            </a:r>
          </a:p>
          <a:p>
            <a:pPr algn="l" fontAlgn="base"/>
            <a:r>
              <a:rPr lang="en-US" sz="1400" b="0" i="0" dirty="0">
                <a:solidFill>
                  <a:schemeClr val="bg1"/>
                </a:solidFill>
                <a:effectLst/>
              </a:rPr>
              <a:t>D. Todd Christofferson</a:t>
            </a:r>
          </a:p>
        </p:txBody>
      </p:sp>
      <p:pic>
        <p:nvPicPr>
          <p:cNvPr id="36" name="Picture 35">
            <a:extLst>
              <a:ext uri="{FF2B5EF4-FFF2-40B4-BE49-F238E27FC236}">
                <a16:creationId xmlns:a16="http://schemas.microsoft.com/office/drawing/2014/main" id="{00307CE2-341E-8119-7841-C0F1553754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12915" y="5689583"/>
            <a:ext cx="752123" cy="1007308"/>
          </a:xfrm>
          <a:prstGeom prst="rect">
            <a:avLst/>
          </a:prstGeom>
        </p:spPr>
      </p:pic>
    </p:spTree>
    <p:extLst>
      <p:ext uri="{BB962C8B-B14F-4D97-AF65-F5344CB8AC3E}">
        <p14:creationId xmlns:p14="http://schemas.microsoft.com/office/powerpoint/2010/main" val="1685986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B14BE6E-A0D5-40C4-ADC0-C54568FDAB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8" name="TextBox 27"/>
          <p:cNvSpPr txBox="1"/>
          <p:nvPr/>
        </p:nvSpPr>
        <p:spPr>
          <a:xfrm>
            <a:off x="1524000" y="0"/>
            <a:ext cx="9144000" cy="923330"/>
          </a:xfrm>
          <a:prstGeom prst="rect">
            <a:avLst/>
          </a:prstGeom>
          <a:noFill/>
        </p:spPr>
        <p:txBody>
          <a:bodyPr wrap="square" rtlCol="0">
            <a:spAutoFit/>
          </a:bodyPr>
          <a:lstStyle/>
          <a:p>
            <a:pPr algn="ctr"/>
            <a:r>
              <a:rPr lang="en-US" sz="5400" dirty="0">
                <a:solidFill>
                  <a:schemeClr val="bg1"/>
                </a:solidFill>
              </a:rPr>
              <a:t>Revealing Chapter 11</a:t>
            </a:r>
          </a:p>
        </p:txBody>
      </p:sp>
      <p:sp>
        <p:nvSpPr>
          <p:cNvPr id="30" name="TextBox 29"/>
          <p:cNvSpPr txBox="1"/>
          <p:nvPr/>
        </p:nvSpPr>
        <p:spPr>
          <a:xfrm>
            <a:off x="880153" y="1971619"/>
            <a:ext cx="5215847" cy="3416320"/>
          </a:xfrm>
          <a:prstGeom prst="rect">
            <a:avLst/>
          </a:prstGeom>
          <a:noFill/>
        </p:spPr>
        <p:txBody>
          <a:bodyPr wrap="square" rtlCol="0">
            <a:spAutoFit/>
          </a:bodyPr>
          <a:lstStyle/>
          <a:p>
            <a:r>
              <a:rPr lang="en-US" sz="2400" b="0" i="0" dirty="0">
                <a:solidFill>
                  <a:schemeClr val="bg1"/>
                </a:solidFill>
                <a:effectLst/>
              </a:rPr>
              <a:t>In May 1829, Hyrum Smith’s great desire was to participate in the Restoration of the Savior’s Church. </a:t>
            </a:r>
          </a:p>
          <a:p>
            <a:endParaRPr lang="en-US" sz="2400" dirty="0">
              <a:solidFill>
                <a:schemeClr val="bg1"/>
              </a:solidFill>
            </a:endParaRPr>
          </a:p>
          <a:p>
            <a:r>
              <a:rPr lang="en-US" sz="2400" b="0" i="0" dirty="0">
                <a:solidFill>
                  <a:schemeClr val="bg1"/>
                </a:solidFill>
                <a:effectLst/>
              </a:rPr>
              <a:t>He traveled over 250 miles from Palmyra, New York, to Harmony, Pennsylvania, to visit his younger brother Joseph and learn what he could do to help.</a:t>
            </a:r>
            <a:endParaRPr lang="en-US" sz="1200" dirty="0">
              <a:solidFill>
                <a:schemeClr val="bg1"/>
              </a:solidFill>
            </a:endParaRPr>
          </a:p>
        </p:txBody>
      </p:sp>
      <p:pic>
        <p:nvPicPr>
          <p:cNvPr id="4" name="Picture 3">
            <a:extLst>
              <a:ext uri="{FF2B5EF4-FFF2-40B4-BE49-F238E27FC236}">
                <a16:creationId xmlns:a16="http://schemas.microsoft.com/office/drawing/2014/main" id="{7A318F2C-4E80-591A-57B0-6754CC8012D3}"/>
              </a:ext>
            </a:extLst>
          </p:cNvPr>
          <p:cNvPicPr>
            <a:picLocks noChangeAspect="1"/>
          </p:cNvPicPr>
          <p:nvPr/>
        </p:nvPicPr>
        <p:blipFill>
          <a:blip r:embed="rId3"/>
          <a:stretch>
            <a:fillRect/>
          </a:stretch>
        </p:blipFill>
        <p:spPr>
          <a:xfrm>
            <a:off x="7333504" y="1339510"/>
            <a:ext cx="2462137" cy="4507405"/>
          </a:xfrm>
          <a:prstGeom prst="rect">
            <a:avLst/>
          </a:prstGeom>
        </p:spPr>
      </p:pic>
      <p:sp>
        <p:nvSpPr>
          <p:cNvPr id="5" name="TextBox 4">
            <a:extLst>
              <a:ext uri="{FF2B5EF4-FFF2-40B4-BE49-F238E27FC236}">
                <a16:creationId xmlns:a16="http://schemas.microsoft.com/office/drawing/2014/main" id="{008E13EE-F989-3F76-FEA0-E9B2CB8F92B6}"/>
              </a:ext>
            </a:extLst>
          </p:cNvPr>
          <p:cNvSpPr txBox="1"/>
          <p:nvPr/>
        </p:nvSpPr>
        <p:spPr>
          <a:xfrm>
            <a:off x="106166" y="6488668"/>
            <a:ext cx="2133600" cy="369332"/>
          </a:xfrm>
          <a:prstGeom prst="rect">
            <a:avLst/>
          </a:prstGeom>
          <a:noFill/>
        </p:spPr>
        <p:txBody>
          <a:bodyPr wrap="square" rtlCol="0">
            <a:spAutoFit/>
          </a:bodyPr>
          <a:lstStyle/>
          <a:p>
            <a:r>
              <a:rPr lang="en-US" dirty="0">
                <a:solidFill>
                  <a:schemeClr val="bg1"/>
                </a:solidFill>
              </a:rPr>
              <a:t>D&amp;C 11:8</a:t>
            </a:r>
          </a:p>
        </p:txBody>
      </p:sp>
    </p:spTree>
    <p:extLst>
      <p:ext uri="{BB962C8B-B14F-4D97-AF65-F5344CB8AC3E}">
        <p14:creationId xmlns:p14="http://schemas.microsoft.com/office/powerpoint/2010/main" val="3261144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B14BE6E-A0D5-40C4-ADC0-C54568FDAB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8" name="TextBox 27"/>
          <p:cNvSpPr txBox="1"/>
          <p:nvPr/>
        </p:nvSpPr>
        <p:spPr>
          <a:xfrm>
            <a:off x="1524000" y="0"/>
            <a:ext cx="9144000" cy="923330"/>
          </a:xfrm>
          <a:prstGeom prst="rect">
            <a:avLst/>
          </a:prstGeom>
          <a:noFill/>
        </p:spPr>
        <p:txBody>
          <a:bodyPr wrap="square" rtlCol="0">
            <a:spAutoFit/>
          </a:bodyPr>
          <a:lstStyle/>
          <a:p>
            <a:pPr algn="ctr"/>
            <a:r>
              <a:rPr lang="en-US" sz="5400" dirty="0">
                <a:solidFill>
                  <a:schemeClr val="bg1"/>
                </a:solidFill>
              </a:rPr>
              <a:t>Joseph’s Words to Hyrum</a:t>
            </a:r>
          </a:p>
        </p:txBody>
      </p:sp>
      <p:sp>
        <p:nvSpPr>
          <p:cNvPr id="30" name="TextBox 29"/>
          <p:cNvSpPr txBox="1"/>
          <p:nvPr/>
        </p:nvSpPr>
        <p:spPr>
          <a:xfrm>
            <a:off x="759164" y="1351508"/>
            <a:ext cx="5215847" cy="5078313"/>
          </a:xfrm>
          <a:prstGeom prst="rect">
            <a:avLst/>
          </a:prstGeom>
          <a:noFill/>
        </p:spPr>
        <p:txBody>
          <a:bodyPr wrap="square" rtlCol="0">
            <a:spAutoFit/>
          </a:bodyPr>
          <a:lstStyle/>
          <a:p>
            <a:r>
              <a:rPr lang="en-US" sz="2400" dirty="0">
                <a:solidFill>
                  <a:schemeClr val="bg1"/>
                </a:solidFill>
              </a:rPr>
              <a:t>“Brother Hyrum, what a faithful heart you have got! Oh, may the Eternal Jehovah crown eternal blessings upon your head, as a reward for the care you have had for my soul! O how many are the sorrows we have shared together and again we find ourselves shackled with the unrelenting band of oppression. Hyrum, thy name shall be written in the Book of the Law of the Lord.: for those who come after thee to look upon, that they may pattern after thy works.”</a:t>
            </a:r>
          </a:p>
          <a:p>
            <a:r>
              <a:rPr lang="en-US" sz="1200" dirty="0">
                <a:solidFill>
                  <a:schemeClr val="bg1"/>
                </a:solidFill>
              </a:rPr>
              <a:t>History of the Church</a:t>
            </a:r>
          </a:p>
        </p:txBody>
      </p:sp>
      <p:pic>
        <p:nvPicPr>
          <p:cNvPr id="3" name="Picture 2">
            <a:extLst>
              <a:ext uri="{FF2B5EF4-FFF2-40B4-BE49-F238E27FC236}">
                <a16:creationId xmlns:a16="http://schemas.microsoft.com/office/drawing/2014/main" id="{66CDB27B-6A64-4C70-B4E7-9488E9D238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4175" y="2019300"/>
            <a:ext cx="3933825" cy="2819400"/>
          </a:xfrm>
          <a:prstGeom prst="rect">
            <a:avLst/>
          </a:prstGeom>
        </p:spPr>
      </p:pic>
    </p:spTree>
    <p:extLst>
      <p:ext uri="{BB962C8B-B14F-4D97-AF65-F5344CB8AC3E}">
        <p14:creationId xmlns:p14="http://schemas.microsoft.com/office/powerpoint/2010/main" val="3838955362"/>
      </p:ext>
    </p:extLst>
  </p:cSld>
  <p:clrMapOvr>
    <a:masterClrMapping/>
  </p:clrMapOvr>
</p:sld>
</file>

<file path=ppt/theme/theme1.xml><?xml version="1.0" encoding="utf-8"?>
<a:theme xmlns:a="http://schemas.openxmlformats.org/drawingml/2006/main" name="Office Theme">
  <a:themeElements>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63</TotalTime>
  <Words>2135</Words>
  <Application>Microsoft Office PowerPoint</Application>
  <PresentationFormat>Widescreen</PresentationFormat>
  <Paragraphs>145</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Aptos Display</vt:lpstr>
      <vt:lpstr>Arial</vt:lpstr>
      <vt:lpstr>Abadi</vt:lpstr>
      <vt:lpstr>Aptos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Brad Blau</dc:creator>
  <cp:lastModifiedBy>Brad Blau</cp:lastModifiedBy>
  <cp:revision>4</cp:revision>
  <dcterms:created xsi:type="dcterms:W3CDTF">2024-09-24T16:12:38Z</dcterms:created>
  <dcterms:modified xsi:type="dcterms:W3CDTF">2024-12-27T16:08:50Z</dcterms:modified>
</cp:coreProperties>
</file>