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5" r:id="rId3"/>
    <p:sldId id="277" r:id="rId4"/>
    <p:sldId id="278" r:id="rId5"/>
    <p:sldId id="279" r:id="rId6"/>
    <p:sldId id="280" r:id="rId7"/>
    <p:sldId id="272" r:id="rId8"/>
    <p:sldId id="258" r:id="rId9"/>
    <p:sldId id="259" r:id="rId10"/>
    <p:sldId id="260" r:id="rId11"/>
    <p:sldId id="261" r:id="rId12"/>
    <p:sldId id="262" r:id="rId13"/>
    <p:sldId id="281" r:id="rId14"/>
    <p:sldId id="263" r:id="rId15"/>
    <p:sldId id="264" r:id="rId16"/>
    <p:sldId id="265" r:id="rId17"/>
    <p:sldId id="266" r:id="rId18"/>
    <p:sldId id="267" r:id="rId19"/>
    <p:sldId id="268" r:id="rId20"/>
    <p:sldId id="269" r:id="rId21"/>
    <p:sldId id="274" r:id="rId22"/>
    <p:sldId id="282" r:id="rId23"/>
    <p:sldId id="271" r:id="rId24"/>
  </p:sldIdLst>
  <p:sldSz cx="12192000" cy="6858000"/>
  <p:notesSz cx="6858000" cy="9144000"/>
  <p:embeddedFontLst>
    <p:embeddedFont>
      <p:font typeface="Abadi" panose="020B0604020104020204" pitchFamily="34" charset="0"/>
      <p:regular r:id="rId25"/>
    </p:embeddedFont>
    <p:embeddedFont>
      <p:font typeface="Aharoni" panose="02010803020104030203" pitchFamily="2" charset="-79"/>
      <p:bold r:id="rId26"/>
    </p:embeddedFont>
    <p:embeddedFont>
      <p:font typeface="Berlin Sans FB" panose="020E0602020502020306" pitchFamily="34" charset="0"/>
      <p:regular r:id="rId27"/>
      <p:bold r:id="rId28"/>
    </p:embeddedFont>
    <p:embeddedFont>
      <p:font typeface="Californian FB" panose="0207040306080B030204" pitchFamily="18" charset="0"/>
      <p:regular r:id="rId29"/>
      <p:bold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436A-9D53-4D15-9B22-7C74CA2B60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272BDD-9F6A-4AA3-913C-5EE1A171E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421C86-76A9-45A4-B369-1FFA5376606E}"/>
              </a:ext>
            </a:extLst>
          </p:cNvPr>
          <p:cNvSpPr>
            <a:spLocks noGrp="1"/>
          </p:cNvSpPr>
          <p:nvPr>
            <p:ph type="dt" sz="half" idx="10"/>
          </p:nvPr>
        </p:nvSpPr>
        <p:spPr/>
        <p:txBody>
          <a:bodyPr/>
          <a:lstStyle/>
          <a:p>
            <a:fld id="{78BE033D-A4D5-4810-9F59-ABCDC8B8E496}" type="datetimeFigureOut">
              <a:rPr lang="en-US" smtClean="0"/>
              <a:t>12/27/2024</a:t>
            </a:fld>
            <a:endParaRPr lang="en-US"/>
          </a:p>
        </p:txBody>
      </p:sp>
      <p:sp>
        <p:nvSpPr>
          <p:cNvPr id="5" name="Footer Placeholder 4">
            <a:extLst>
              <a:ext uri="{FF2B5EF4-FFF2-40B4-BE49-F238E27FC236}">
                <a16:creationId xmlns:a16="http://schemas.microsoft.com/office/drawing/2014/main" id="{2D411EB8-6963-4E7D-918A-AB292C137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B0A6D-0611-41FB-AF7C-A49842288B29}"/>
              </a:ext>
            </a:extLst>
          </p:cNvPr>
          <p:cNvSpPr>
            <a:spLocks noGrp="1"/>
          </p:cNvSpPr>
          <p:nvPr>
            <p:ph type="sldNum" sz="quarter" idx="12"/>
          </p:nvPr>
        </p:nvSpPr>
        <p:spPr/>
        <p:txBody>
          <a:bodyPr/>
          <a:lstStyle/>
          <a:p>
            <a:fld id="{C9F4987D-4DB7-4806-B1D1-B8D292726F2F}" type="slidenum">
              <a:rPr lang="en-US" smtClean="0"/>
              <a:t>‹#›</a:t>
            </a:fld>
            <a:endParaRPr lang="en-US"/>
          </a:p>
        </p:txBody>
      </p:sp>
    </p:spTree>
    <p:extLst>
      <p:ext uri="{BB962C8B-B14F-4D97-AF65-F5344CB8AC3E}">
        <p14:creationId xmlns:p14="http://schemas.microsoft.com/office/powerpoint/2010/main" val="150772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371F-4AC5-44ED-8205-CD5720411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16AEE1-C4CD-499E-97B2-65114C06DD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A4F6-D004-4CA7-8C13-43C932E36798}"/>
              </a:ext>
            </a:extLst>
          </p:cNvPr>
          <p:cNvSpPr>
            <a:spLocks noGrp="1"/>
          </p:cNvSpPr>
          <p:nvPr>
            <p:ph type="dt" sz="half" idx="10"/>
          </p:nvPr>
        </p:nvSpPr>
        <p:spPr/>
        <p:txBody>
          <a:bodyPr/>
          <a:lstStyle/>
          <a:p>
            <a:fld id="{78BE033D-A4D5-4810-9F59-ABCDC8B8E496}" type="datetimeFigureOut">
              <a:rPr lang="en-US" smtClean="0"/>
              <a:t>12/27/2024</a:t>
            </a:fld>
            <a:endParaRPr lang="en-US"/>
          </a:p>
        </p:txBody>
      </p:sp>
      <p:sp>
        <p:nvSpPr>
          <p:cNvPr id="5" name="Footer Placeholder 4">
            <a:extLst>
              <a:ext uri="{FF2B5EF4-FFF2-40B4-BE49-F238E27FC236}">
                <a16:creationId xmlns:a16="http://schemas.microsoft.com/office/drawing/2014/main" id="{0EFA8D17-D623-4D5B-8492-8FBF187BF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B9640-65FE-45CB-B95A-B4810359E1FB}"/>
              </a:ext>
            </a:extLst>
          </p:cNvPr>
          <p:cNvSpPr>
            <a:spLocks noGrp="1"/>
          </p:cNvSpPr>
          <p:nvPr>
            <p:ph type="sldNum" sz="quarter" idx="12"/>
          </p:nvPr>
        </p:nvSpPr>
        <p:spPr/>
        <p:txBody>
          <a:bodyPr/>
          <a:lstStyle/>
          <a:p>
            <a:fld id="{C9F4987D-4DB7-4806-B1D1-B8D292726F2F}" type="slidenum">
              <a:rPr lang="en-US" smtClean="0"/>
              <a:t>‹#›</a:t>
            </a:fld>
            <a:endParaRPr lang="en-US"/>
          </a:p>
        </p:txBody>
      </p:sp>
    </p:spTree>
    <p:extLst>
      <p:ext uri="{BB962C8B-B14F-4D97-AF65-F5344CB8AC3E}">
        <p14:creationId xmlns:p14="http://schemas.microsoft.com/office/powerpoint/2010/main" val="184220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27B592-CADE-48B7-BF76-191227B7D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33628-2322-4C97-AB9C-95E8DF33D0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B59A7-90DE-44F6-9447-DB296D36E0FC}"/>
              </a:ext>
            </a:extLst>
          </p:cNvPr>
          <p:cNvSpPr>
            <a:spLocks noGrp="1"/>
          </p:cNvSpPr>
          <p:nvPr>
            <p:ph type="dt" sz="half" idx="10"/>
          </p:nvPr>
        </p:nvSpPr>
        <p:spPr/>
        <p:txBody>
          <a:bodyPr/>
          <a:lstStyle/>
          <a:p>
            <a:fld id="{78BE033D-A4D5-4810-9F59-ABCDC8B8E496}" type="datetimeFigureOut">
              <a:rPr lang="en-US" smtClean="0"/>
              <a:t>12/27/2024</a:t>
            </a:fld>
            <a:endParaRPr lang="en-US"/>
          </a:p>
        </p:txBody>
      </p:sp>
      <p:sp>
        <p:nvSpPr>
          <p:cNvPr id="5" name="Footer Placeholder 4">
            <a:extLst>
              <a:ext uri="{FF2B5EF4-FFF2-40B4-BE49-F238E27FC236}">
                <a16:creationId xmlns:a16="http://schemas.microsoft.com/office/drawing/2014/main" id="{AC8783A4-45D4-4B42-89D4-F50D75D94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E8008-C7E8-4BED-A94F-B16A480ECFCE}"/>
              </a:ext>
            </a:extLst>
          </p:cNvPr>
          <p:cNvSpPr>
            <a:spLocks noGrp="1"/>
          </p:cNvSpPr>
          <p:nvPr>
            <p:ph type="sldNum" sz="quarter" idx="12"/>
          </p:nvPr>
        </p:nvSpPr>
        <p:spPr/>
        <p:txBody>
          <a:bodyPr/>
          <a:lstStyle/>
          <a:p>
            <a:fld id="{C9F4987D-4DB7-4806-B1D1-B8D292726F2F}" type="slidenum">
              <a:rPr lang="en-US" smtClean="0"/>
              <a:t>‹#›</a:t>
            </a:fld>
            <a:endParaRPr lang="en-US"/>
          </a:p>
        </p:txBody>
      </p:sp>
    </p:spTree>
    <p:extLst>
      <p:ext uri="{BB962C8B-B14F-4D97-AF65-F5344CB8AC3E}">
        <p14:creationId xmlns:p14="http://schemas.microsoft.com/office/powerpoint/2010/main" val="177748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D185-DE07-4829-B5C4-45586AF2E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2B4480-F0B9-42EA-9D9B-4C26750B62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AA90C-BD11-4DF3-9D3E-0EB68544B067}"/>
              </a:ext>
            </a:extLst>
          </p:cNvPr>
          <p:cNvSpPr>
            <a:spLocks noGrp="1"/>
          </p:cNvSpPr>
          <p:nvPr>
            <p:ph type="dt" sz="half" idx="10"/>
          </p:nvPr>
        </p:nvSpPr>
        <p:spPr/>
        <p:txBody>
          <a:bodyPr/>
          <a:lstStyle/>
          <a:p>
            <a:fld id="{78BE033D-A4D5-4810-9F59-ABCDC8B8E496}" type="datetimeFigureOut">
              <a:rPr lang="en-US" smtClean="0"/>
              <a:t>12/27/2024</a:t>
            </a:fld>
            <a:endParaRPr lang="en-US"/>
          </a:p>
        </p:txBody>
      </p:sp>
      <p:sp>
        <p:nvSpPr>
          <p:cNvPr id="5" name="Footer Placeholder 4">
            <a:extLst>
              <a:ext uri="{FF2B5EF4-FFF2-40B4-BE49-F238E27FC236}">
                <a16:creationId xmlns:a16="http://schemas.microsoft.com/office/drawing/2014/main" id="{43B0DE13-E522-47C7-9DFA-09498F08E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D6AC7-9962-4472-90B8-7F25145F0E0D}"/>
              </a:ext>
            </a:extLst>
          </p:cNvPr>
          <p:cNvSpPr>
            <a:spLocks noGrp="1"/>
          </p:cNvSpPr>
          <p:nvPr>
            <p:ph type="sldNum" sz="quarter" idx="12"/>
          </p:nvPr>
        </p:nvSpPr>
        <p:spPr/>
        <p:txBody>
          <a:bodyPr/>
          <a:lstStyle/>
          <a:p>
            <a:fld id="{C9F4987D-4DB7-4806-B1D1-B8D292726F2F}" type="slidenum">
              <a:rPr lang="en-US" smtClean="0"/>
              <a:t>‹#›</a:t>
            </a:fld>
            <a:endParaRPr lang="en-US"/>
          </a:p>
        </p:txBody>
      </p:sp>
    </p:spTree>
    <p:extLst>
      <p:ext uri="{BB962C8B-B14F-4D97-AF65-F5344CB8AC3E}">
        <p14:creationId xmlns:p14="http://schemas.microsoft.com/office/powerpoint/2010/main" val="283410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728B-68D0-47C2-929D-B08F08EC9F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7FFB3E-177D-4221-8F5D-2A24FB6ECE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A6B479-2FC9-4967-AB73-252C7BC6C386}"/>
              </a:ext>
            </a:extLst>
          </p:cNvPr>
          <p:cNvSpPr>
            <a:spLocks noGrp="1"/>
          </p:cNvSpPr>
          <p:nvPr>
            <p:ph type="dt" sz="half" idx="10"/>
          </p:nvPr>
        </p:nvSpPr>
        <p:spPr/>
        <p:txBody>
          <a:bodyPr/>
          <a:lstStyle/>
          <a:p>
            <a:fld id="{78BE033D-A4D5-4810-9F59-ABCDC8B8E496}" type="datetimeFigureOut">
              <a:rPr lang="en-US" smtClean="0"/>
              <a:t>12/27/2024</a:t>
            </a:fld>
            <a:endParaRPr lang="en-US"/>
          </a:p>
        </p:txBody>
      </p:sp>
      <p:sp>
        <p:nvSpPr>
          <p:cNvPr id="5" name="Footer Placeholder 4">
            <a:extLst>
              <a:ext uri="{FF2B5EF4-FFF2-40B4-BE49-F238E27FC236}">
                <a16:creationId xmlns:a16="http://schemas.microsoft.com/office/drawing/2014/main" id="{3945CBB3-87D5-4D47-A07E-1DB27DAB3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5E833-469B-4E0B-B219-F881099DBE42}"/>
              </a:ext>
            </a:extLst>
          </p:cNvPr>
          <p:cNvSpPr>
            <a:spLocks noGrp="1"/>
          </p:cNvSpPr>
          <p:nvPr>
            <p:ph type="sldNum" sz="quarter" idx="12"/>
          </p:nvPr>
        </p:nvSpPr>
        <p:spPr/>
        <p:txBody>
          <a:bodyPr/>
          <a:lstStyle/>
          <a:p>
            <a:fld id="{C9F4987D-4DB7-4806-B1D1-B8D292726F2F}" type="slidenum">
              <a:rPr lang="en-US" smtClean="0"/>
              <a:t>‹#›</a:t>
            </a:fld>
            <a:endParaRPr lang="en-US"/>
          </a:p>
        </p:txBody>
      </p:sp>
    </p:spTree>
    <p:extLst>
      <p:ext uri="{BB962C8B-B14F-4D97-AF65-F5344CB8AC3E}">
        <p14:creationId xmlns:p14="http://schemas.microsoft.com/office/powerpoint/2010/main" val="70583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8545-7249-41E9-AAA3-8593914C7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8AAE56-4BB2-47E9-B8FC-7DFBCB5F90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B4F700-0A14-4A7E-9521-E9FA2CDB97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153B96-6B68-4D84-8251-216052285518}"/>
              </a:ext>
            </a:extLst>
          </p:cNvPr>
          <p:cNvSpPr>
            <a:spLocks noGrp="1"/>
          </p:cNvSpPr>
          <p:nvPr>
            <p:ph type="dt" sz="half" idx="10"/>
          </p:nvPr>
        </p:nvSpPr>
        <p:spPr/>
        <p:txBody>
          <a:bodyPr/>
          <a:lstStyle/>
          <a:p>
            <a:fld id="{78BE033D-A4D5-4810-9F59-ABCDC8B8E496}" type="datetimeFigureOut">
              <a:rPr lang="en-US" smtClean="0"/>
              <a:t>12/27/2024</a:t>
            </a:fld>
            <a:endParaRPr lang="en-US"/>
          </a:p>
        </p:txBody>
      </p:sp>
      <p:sp>
        <p:nvSpPr>
          <p:cNvPr id="6" name="Footer Placeholder 5">
            <a:extLst>
              <a:ext uri="{FF2B5EF4-FFF2-40B4-BE49-F238E27FC236}">
                <a16:creationId xmlns:a16="http://schemas.microsoft.com/office/drawing/2014/main" id="{729E4EE9-4C66-4999-9D92-59D60082D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98350-6E87-471A-B4DC-87C065E473F2}"/>
              </a:ext>
            </a:extLst>
          </p:cNvPr>
          <p:cNvSpPr>
            <a:spLocks noGrp="1"/>
          </p:cNvSpPr>
          <p:nvPr>
            <p:ph type="sldNum" sz="quarter" idx="12"/>
          </p:nvPr>
        </p:nvSpPr>
        <p:spPr/>
        <p:txBody>
          <a:bodyPr/>
          <a:lstStyle/>
          <a:p>
            <a:fld id="{C9F4987D-4DB7-4806-B1D1-B8D292726F2F}" type="slidenum">
              <a:rPr lang="en-US" smtClean="0"/>
              <a:t>‹#›</a:t>
            </a:fld>
            <a:endParaRPr lang="en-US"/>
          </a:p>
        </p:txBody>
      </p:sp>
    </p:spTree>
    <p:extLst>
      <p:ext uri="{BB962C8B-B14F-4D97-AF65-F5344CB8AC3E}">
        <p14:creationId xmlns:p14="http://schemas.microsoft.com/office/powerpoint/2010/main" val="96979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85D9-70CF-43D4-8479-6209A8613F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79B57F-86DC-47A4-AB32-2970D1209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437646-EA8F-4F5A-A577-DB64660475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BA6A1F-B0AF-4186-8FCD-3248D8D964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B9429F-3870-48C9-8A6E-B1C05D48B9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20B13A-4470-447D-B307-0004779957C3}"/>
              </a:ext>
            </a:extLst>
          </p:cNvPr>
          <p:cNvSpPr>
            <a:spLocks noGrp="1"/>
          </p:cNvSpPr>
          <p:nvPr>
            <p:ph type="dt" sz="half" idx="10"/>
          </p:nvPr>
        </p:nvSpPr>
        <p:spPr/>
        <p:txBody>
          <a:bodyPr/>
          <a:lstStyle/>
          <a:p>
            <a:fld id="{78BE033D-A4D5-4810-9F59-ABCDC8B8E496}" type="datetimeFigureOut">
              <a:rPr lang="en-US" smtClean="0"/>
              <a:t>12/27/2024</a:t>
            </a:fld>
            <a:endParaRPr lang="en-US"/>
          </a:p>
        </p:txBody>
      </p:sp>
      <p:sp>
        <p:nvSpPr>
          <p:cNvPr id="8" name="Footer Placeholder 7">
            <a:extLst>
              <a:ext uri="{FF2B5EF4-FFF2-40B4-BE49-F238E27FC236}">
                <a16:creationId xmlns:a16="http://schemas.microsoft.com/office/drawing/2014/main" id="{9EE5E16A-3185-47ED-A4ED-6912F4C5A8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65CCAF-49C1-477E-80EE-40B3E260E9F0}"/>
              </a:ext>
            </a:extLst>
          </p:cNvPr>
          <p:cNvSpPr>
            <a:spLocks noGrp="1"/>
          </p:cNvSpPr>
          <p:nvPr>
            <p:ph type="sldNum" sz="quarter" idx="12"/>
          </p:nvPr>
        </p:nvSpPr>
        <p:spPr/>
        <p:txBody>
          <a:bodyPr/>
          <a:lstStyle/>
          <a:p>
            <a:fld id="{C9F4987D-4DB7-4806-B1D1-B8D292726F2F}" type="slidenum">
              <a:rPr lang="en-US" smtClean="0"/>
              <a:t>‹#›</a:t>
            </a:fld>
            <a:endParaRPr lang="en-US"/>
          </a:p>
        </p:txBody>
      </p:sp>
    </p:spTree>
    <p:extLst>
      <p:ext uri="{BB962C8B-B14F-4D97-AF65-F5344CB8AC3E}">
        <p14:creationId xmlns:p14="http://schemas.microsoft.com/office/powerpoint/2010/main" val="226960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4AA9-99DC-4FD8-BCCF-B6517D90BD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BD8268-BDAB-48BF-9D40-C747B6F33524}"/>
              </a:ext>
            </a:extLst>
          </p:cNvPr>
          <p:cNvSpPr>
            <a:spLocks noGrp="1"/>
          </p:cNvSpPr>
          <p:nvPr>
            <p:ph type="dt" sz="half" idx="10"/>
          </p:nvPr>
        </p:nvSpPr>
        <p:spPr/>
        <p:txBody>
          <a:bodyPr/>
          <a:lstStyle/>
          <a:p>
            <a:fld id="{78BE033D-A4D5-4810-9F59-ABCDC8B8E496}" type="datetimeFigureOut">
              <a:rPr lang="en-US" smtClean="0"/>
              <a:t>12/27/2024</a:t>
            </a:fld>
            <a:endParaRPr lang="en-US"/>
          </a:p>
        </p:txBody>
      </p:sp>
      <p:sp>
        <p:nvSpPr>
          <p:cNvPr id="4" name="Footer Placeholder 3">
            <a:extLst>
              <a:ext uri="{FF2B5EF4-FFF2-40B4-BE49-F238E27FC236}">
                <a16:creationId xmlns:a16="http://schemas.microsoft.com/office/drawing/2014/main" id="{9D88B63E-1EDC-4FED-B8D3-98FB5CA382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13A69D-B516-44F1-ABFD-F474FFB3520C}"/>
              </a:ext>
            </a:extLst>
          </p:cNvPr>
          <p:cNvSpPr>
            <a:spLocks noGrp="1"/>
          </p:cNvSpPr>
          <p:nvPr>
            <p:ph type="sldNum" sz="quarter" idx="12"/>
          </p:nvPr>
        </p:nvSpPr>
        <p:spPr/>
        <p:txBody>
          <a:bodyPr/>
          <a:lstStyle/>
          <a:p>
            <a:fld id="{C9F4987D-4DB7-4806-B1D1-B8D292726F2F}" type="slidenum">
              <a:rPr lang="en-US" smtClean="0"/>
              <a:t>‹#›</a:t>
            </a:fld>
            <a:endParaRPr lang="en-US"/>
          </a:p>
        </p:txBody>
      </p:sp>
    </p:spTree>
    <p:extLst>
      <p:ext uri="{BB962C8B-B14F-4D97-AF65-F5344CB8AC3E}">
        <p14:creationId xmlns:p14="http://schemas.microsoft.com/office/powerpoint/2010/main" val="353126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9DB717-9B47-42A7-B1DF-97F38494432A}"/>
              </a:ext>
            </a:extLst>
          </p:cNvPr>
          <p:cNvSpPr>
            <a:spLocks noGrp="1"/>
          </p:cNvSpPr>
          <p:nvPr>
            <p:ph type="dt" sz="half" idx="10"/>
          </p:nvPr>
        </p:nvSpPr>
        <p:spPr/>
        <p:txBody>
          <a:bodyPr/>
          <a:lstStyle/>
          <a:p>
            <a:fld id="{78BE033D-A4D5-4810-9F59-ABCDC8B8E496}" type="datetimeFigureOut">
              <a:rPr lang="en-US" smtClean="0"/>
              <a:t>12/27/2024</a:t>
            </a:fld>
            <a:endParaRPr lang="en-US"/>
          </a:p>
        </p:txBody>
      </p:sp>
      <p:sp>
        <p:nvSpPr>
          <p:cNvPr id="3" name="Footer Placeholder 2">
            <a:extLst>
              <a:ext uri="{FF2B5EF4-FFF2-40B4-BE49-F238E27FC236}">
                <a16:creationId xmlns:a16="http://schemas.microsoft.com/office/drawing/2014/main" id="{97B3BEED-AD01-474D-A47F-3D1DD669C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EB8E5A-3725-4300-8D67-F20214114383}"/>
              </a:ext>
            </a:extLst>
          </p:cNvPr>
          <p:cNvSpPr>
            <a:spLocks noGrp="1"/>
          </p:cNvSpPr>
          <p:nvPr>
            <p:ph type="sldNum" sz="quarter" idx="12"/>
          </p:nvPr>
        </p:nvSpPr>
        <p:spPr/>
        <p:txBody>
          <a:bodyPr/>
          <a:lstStyle/>
          <a:p>
            <a:fld id="{C9F4987D-4DB7-4806-B1D1-B8D292726F2F}" type="slidenum">
              <a:rPr lang="en-US" smtClean="0"/>
              <a:t>‹#›</a:t>
            </a:fld>
            <a:endParaRPr lang="en-US"/>
          </a:p>
        </p:txBody>
      </p:sp>
    </p:spTree>
    <p:extLst>
      <p:ext uri="{BB962C8B-B14F-4D97-AF65-F5344CB8AC3E}">
        <p14:creationId xmlns:p14="http://schemas.microsoft.com/office/powerpoint/2010/main" val="369470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BAE0-54B1-4B5C-9D75-9CA42713D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F1DBEF-D342-493E-BF8F-87F42E5C35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CE67FF-5C50-456A-8224-3A5A5C176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BE3DAF-BB47-41FB-8521-111BABBE1A4C}"/>
              </a:ext>
            </a:extLst>
          </p:cNvPr>
          <p:cNvSpPr>
            <a:spLocks noGrp="1"/>
          </p:cNvSpPr>
          <p:nvPr>
            <p:ph type="dt" sz="half" idx="10"/>
          </p:nvPr>
        </p:nvSpPr>
        <p:spPr/>
        <p:txBody>
          <a:bodyPr/>
          <a:lstStyle/>
          <a:p>
            <a:fld id="{78BE033D-A4D5-4810-9F59-ABCDC8B8E496}" type="datetimeFigureOut">
              <a:rPr lang="en-US" smtClean="0"/>
              <a:t>12/27/2024</a:t>
            </a:fld>
            <a:endParaRPr lang="en-US"/>
          </a:p>
        </p:txBody>
      </p:sp>
      <p:sp>
        <p:nvSpPr>
          <p:cNvPr id="6" name="Footer Placeholder 5">
            <a:extLst>
              <a:ext uri="{FF2B5EF4-FFF2-40B4-BE49-F238E27FC236}">
                <a16:creationId xmlns:a16="http://schemas.microsoft.com/office/drawing/2014/main" id="{E9801C8D-C0EC-4B5F-89F0-AC367F49F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E0A31-5FDF-473F-B9E2-330AF5B5D029}"/>
              </a:ext>
            </a:extLst>
          </p:cNvPr>
          <p:cNvSpPr>
            <a:spLocks noGrp="1"/>
          </p:cNvSpPr>
          <p:nvPr>
            <p:ph type="sldNum" sz="quarter" idx="12"/>
          </p:nvPr>
        </p:nvSpPr>
        <p:spPr/>
        <p:txBody>
          <a:bodyPr/>
          <a:lstStyle/>
          <a:p>
            <a:fld id="{C9F4987D-4DB7-4806-B1D1-B8D292726F2F}" type="slidenum">
              <a:rPr lang="en-US" smtClean="0"/>
              <a:t>‹#›</a:t>
            </a:fld>
            <a:endParaRPr lang="en-US"/>
          </a:p>
        </p:txBody>
      </p:sp>
    </p:spTree>
    <p:extLst>
      <p:ext uri="{BB962C8B-B14F-4D97-AF65-F5344CB8AC3E}">
        <p14:creationId xmlns:p14="http://schemas.microsoft.com/office/powerpoint/2010/main" val="210952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FBA9-5869-4EBA-88D3-98033B09D5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5C3F04-E085-4D3A-87CA-CAFF979FC4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733A71-0C18-4263-9BB8-7ECFD413B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17499A-AF99-4A3E-881A-878E74C995D5}"/>
              </a:ext>
            </a:extLst>
          </p:cNvPr>
          <p:cNvSpPr>
            <a:spLocks noGrp="1"/>
          </p:cNvSpPr>
          <p:nvPr>
            <p:ph type="dt" sz="half" idx="10"/>
          </p:nvPr>
        </p:nvSpPr>
        <p:spPr/>
        <p:txBody>
          <a:bodyPr/>
          <a:lstStyle/>
          <a:p>
            <a:fld id="{78BE033D-A4D5-4810-9F59-ABCDC8B8E496}" type="datetimeFigureOut">
              <a:rPr lang="en-US" smtClean="0"/>
              <a:t>12/27/2024</a:t>
            </a:fld>
            <a:endParaRPr lang="en-US"/>
          </a:p>
        </p:txBody>
      </p:sp>
      <p:sp>
        <p:nvSpPr>
          <p:cNvPr id="6" name="Footer Placeholder 5">
            <a:extLst>
              <a:ext uri="{FF2B5EF4-FFF2-40B4-BE49-F238E27FC236}">
                <a16:creationId xmlns:a16="http://schemas.microsoft.com/office/drawing/2014/main" id="{8F5B7D15-7B8F-43EE-975B-B0A354235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84AC9-9588-4A1E-8180-2155272F3EEB}"/>
              </a:ext>
            </a:extLst>
          </p:cNvPr>
          <p:cNvSpPr>
            <a:spLocks noGrp="1"/>
          </p:cNvSpPr>
          <p:nvPr>
            <p:ph type="sldNum" sz="quarter" idx="12"/>
          </p:nvPr>
        </p:nvSpPr>
        <p:spPr/>
        <p:txBody>
          <a:bodyPr/>
          <a:lstStyle/>
          <a:p>
            <a:fld id="{C9F4987D-4DB7-4806-B1D1-B8D292726F2F}" type="slidenum">
              <a:rPr lang="en-US" smtClean="0"/>
              <a:t>‹#›</a:t>
            </a:fld>
            <a:endParaRPr lang="en-US"/>
          </a:p>
        </p:txBody>
      </p:sp>
    </p:spTree>
    <p:extLst>
      <p:ext uri="{BB962C8B-B14F-4D97-AF65-F5344CB8AC3E}">
        <p14:creationId xmlns:p14="http://schemas.microsoft.com/office/powerpoint/2010/main" val="368148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1391A-88A6-4140-A762-9D5C58B64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1CA9E-F900-46B7-8D65-7D6D61439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E300D-3FFA-4429-97DD-96A3417BDF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E033D-A4D5-4810-9F59-ABCDC8B8E496}" type="datetimeFigureOut">
              <a:rPr lang="en-US" smtClean="0"/>
              <a:t>12/27/2024</a:t>
            </a:fld>
            <a:endParaRPr lang="en-US"/>
          </a:p>
        </p:txBody>
      </p:sp>
      <p:sp>
        <p:nvSpPr>
          <p:cNvPr id="5" name="Footer Placeholder 4">
            <a:extLst>
              <a:ext uri="{FF2B5EF4-FFF2-40B4-BE49-F238E27FC236}">
                <a16:creationId xmlns:a16="http://schemas.microsoft.com/office/drawing/2014/main" id="{24F7CC80-9024-4F22-AE09-5276509BA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789846-3A7F-4B27-99AF-8E0F938A6B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4987D-4DB7-4806-B1D1-B8D292726F2F}" type="slidenum">
              <a:rPr lang="en-US" smtClean="0"/>
              <a:t>‹#›</a:t>
            </a:fld>
            <a:endParaRPr lang="en-US"/>
          </a:p>
        </p:txBody>
      </p:sp>
    </p:spTree>
    <p:extLst>
      <p:ext uri="{BB962C8B-B14F-4D97-AF65-F5344CB8AC3E}">
        <p14:creationId xmlns:p14="http://schemas.microsoft.com/office/powerpoint/2010/main" val="1505822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ignaturebooks.com/2010/12/excerpt-early-mormon-documents-vol-4/"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E9E412-E5AD-C0EE-D164-8777FDF00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BBE41D0-B9A2-39A0-84E4-70096C0A57ED}"/>
              </a:ext>
            </a:extLst>
          </p:cNvPr>
          <p:cNvSpPr txBox="1"/>
          <p:nvPr/>
        </p:nvSpPr>
        <p:spPr>
          <a:xfrm>
            <a:off x="2011042" y="207958"/>
            <a:ext cx="9144000" cy="2554545"/>
          </a:xfrm>
          <a:prstGeom prst="rect">
            <a:avLst/>
          </a:prstGeom>
          <a:noFill/>
        </p:spPr>
        <p:txBody>
          <a:bodyPr wrap="square" rtlCol="0">
            <a:spAutoFit/>
          </a:bodyPr>
          <a:lstStyle/>
          <a:p>
            <a:pPr algn="ctr"/>
            <a:r>
              <a:rPr lang="en-US" sz="4000" dirty="0">
                <a:solidFill>
                  <a:schemeClr val="bg1"/>
                </a:solidFill>
              </a:rPr>
              <a:t>Doctrine and Covenants 12</a:t>
            </a:r>
          </a:p>
          <a:p>
            <a:pPr algn="ctr"/>
            <a:r>
              <a:rPr lang="en-US" sz="4000" dirty="0">
                <a:solidFill>
                  <a:schemeClr val="bg1"/>
                </a:solidFill>
              </a:rPr>
              <a:t>Joseph Smith 1:66-75</a:t>
            </a:r>
          </a:p>
          <a:p>
            <a:pPr algn="ctr"/>
            <a:r>
              <a:rPr lang="en-US" sz="4000" dirty="0">
                <a:solidFill>
                  <a:schemeClr val="bg1"/>
                </a:solidFill>
              </a:rPr>
              <a:t>Doctrine and Covenants 13</a:t>
            </a:r>
          </a:p>
          <a:p>
            <a:pPr algn="ctr"/>
            <a:endParaRPr lang="en-US" sz="4000" dirty="0">
              <a:solidFill>
                <a:schemeClr val="bg1"/>
              </a:solidFill>
            </a:endParaRPr>
          </a:p>
        </p:txBody>
      </p:sp>
      <p:grpSp>
        <p:nvGrpSpPr>
          <p:cNvPr id="6" name="Group 5">
            <a:extLst>
              <a:ext uri="{FF2B5EF4-FFF2-40B4-BE49-F238E27FC236}">
                <a16:creationId xmlns:a16="http://schemas.microsoft.com/office/drawing/2014/main" id="{8E26C848-229F-2CB4-5641-F0CA42F2A94C}"/>
              </a:ext>
            </a:extLst>
          </p:cNvPr>
          <p:cNvGrpSpPr/>
          <p:nvPr/>
        </p:nvGrpSpPr>
        <p:grpSpPr>
          <a:xfrm>
            <a:off x="6096000" y="2783153"/>
            <a:ext cx="1627077" cy="3654224"/>
            <a:chOff x="2743200" y="2667000"/>
            <a:chExt cx="1462785" cy="3733800"/>
          </a:xfrm>
        </p:grpSpPr>
        <p:grpSp>
          <p:nvGrpSpPr>
            <p:cNvPr id="7" name="Group 127">
              <a:extLst>
                <a:ext uri="{FF2B5EF4-FFF2-40B4-BE49-F238E27FC236}">
                  <a16:creationId xmlns:a16="http://schemas.microsoft.com/office/drawing/2014/main" id="{17FA2708-0940-44D4-37D1-4215135AA591}"/>
                </a:ext>
              </a:extLst>
            </p:cNvPr>
            <p:cNvGrpSpPr/>
            <p:nvPr/>
          </p:nvGrpSpPr>
          <p:grpSpPr>
            <a:xfrm>
              <a:off x="2743200" y="2895600"/>
              <a:ext cx="1462785" cy="3505200"/>
              <a:chOff x="2971800" y="1828800"/>
              <a:chExt cx="1942590" cy="4654932"/>
            </a:xfrm>
          </p:grpSpPr>
          <p:sp>
            <p:nvSpPr>
              <p:cNvPr id="12" name="Oval 11">
                <a:extLst>
                  <a:ext uri="{FF2B5EF4-FFF2-40B4-BE49-F238E27FC236}">
                    <a16:creationId xmlns:a16="http://schemas.microsoft.com/office/drawing/2014/main" id="{7781E6F7-1212-37CD-8E1F-3F97ED42BB8B}"/>
                  </a:ext>
                </a:extLst>
              </p:cNvPr>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CF5005A-6BC6-CA3D-8F3F-569B230B7955}"/>
                  </a:ext>
                </a:extLst>
              </p:cNvPr>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7A8FD03B-3CB4-5840-B694-32A63935B26C}"/>
                  </a:ext>
                </a:extLst>
              </p:cNvPr>
              <p:cNvSpPr/>
              <p:nvPr/>
            </p:nvSpPr>
            <p:spPr>
              <a:xfrm rot="1762537">
                <a:off x="3158618" y="3064794"/>
                <a:ext cx="674661" cy="136938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DDFC5F01-08E6-D300-8A81-5BA38872EEE2}"/>
                  </a:ext>
                </a:extLst>
              </p:cNvPr>
              <p:cNvSpPr/>
              <p:nvPr/>
            </p:nvSpPr>
            <p:spPr>
              <a:xfrm rot="20084270">
                <a:off x="4042821" y="3106536"/>
                <a:ext cx="763332" cy="1333734"/>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2B723B99-9B0A-9A1C-86B4-4D25DF0C3DE0}"/>
                  </a:ext>
                </a:extLst>
              </p:cNvPr>
              <p:cNvSpPr/>
              <p:nvPr/>
            </p:nvSpPr>
            <p:spPr>
              <a:xfrm>
                <a:off x="3429000" y="3049343"/>
                <a:ext cx="1066800" cy="1732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E057C7E-427A-AC05-AA32-92329DE789F2}"/>
                  </a:ext>
                </a:extLst>
              </p:cNvPr>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1E7C3E5-8E65-B371-9E79-F435516BBEC5}"/>
                  </a:ext>
                </a:extLst>
              </p:cNvPr>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04EC4C78-15AD-ED64-2C16-6E36AFB19447}"/>
                  </a:ext>
                </a:extLst>
              </p:cNvPr>
              <p:cNvSpPr/>
              <p:nvPr/>
            </p:nvSpPr>
            <p:spPr>
              <a:xfrm>
                <a:off x="3843958" y="4649923"/>
                <a:ext cx="691509" cy="1612367"/>
              </a:xfrm>
              <a:prstGeom prst="trapezoid">
                <a:avLst>
                  <a:gd name="adj" fmla="val 9153"/>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74EE42DF-5B59-3B1A-C87E-91A5F4A9FCEC}"/>
                  </a:ext>
                </a:extLst>
              </p:cNvPr>
              <p:cNvSpPr/>
              <p:nvPr/>
            </p:nvSpPr>
            <p:spPr>
              <a:xfrm rot="263894">
                <a:off x="3355162" y="4646795"/>
                <a:ext cx="657656" cy="1643048"/>
              </a:xfrm>
              <a:prstGeom prst="trapezoid">
                <a:avLst>
                  <a:gd name="adj" fmla="val 8155"/>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517627A-4519-6624-E5BE-C057861A6662}"/>
                  </a:ext>
                </a:extLst>
              </p:cNvPr>
              <p:cNvSpPr/>
              <p:nvPr/>
            </p:nvSpPr>
            <p:spPr>
              <a:xfrm rot="15873315">
                <a:off x="3827820" y="4508020"/>
                <a:ext cx="181408" cy="847500"/>
              </a:xfrm>
              <a:prstGeom prst="ellipse">
                <a:avLst/>
              </a:prstGeom>
              <a:solidFill>
                <a:srgbClr val="CE9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46">
                <a:extLst>
                  <a:ext uri="{FF2B5EF4-FFF2-40B4-BE49-F238E27FC236}">
                    <a16:creationId xmlns:a16="http://schemas.microsoft.com/office/drawing/2014/main" id="{EB93E162-D177-FAC9-F166-E90D1D5A812D}"/>
                  </a:ext>
                </a:extLst>
              </p:cNvPr>
              <p:cNvSpPr/>
              <p:nvPr/>
            </p:nvSpPr>
            <p:spPr>
              <a:xfrm rot="15994925">
                <a:off x="3264739" y="2005667"/>
                <a:ext cx="822301" cy="496715"/>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47">
                <a:extLst>
                  <a:ext uri="{FF2B5EF4-FFF2-40B4-BE49-F238E27FC236}">
                    <a16:creationId xmlns:a16="http://schemas.microsoft.com/office/drawing/2014/main" id="{E97C8022-1C53-E2AE-A218-99CECCC294A6}"/>
                  </a:ext>
                </a:extLst>
              </p:cNvPr>
              <p:cNvSpPr/>
              <p:nvPr/>
            </p:nvSpPr>
            <p:spPr>
              <a:xfrm>
                <a:off x="3874548" y="1828800"/>
                <a:ext cx="621252" cy="9144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110D283-BE65-17B3-4997-022020AE079E}"/>
                  </a:ext>
                </a:extLst>
              </p:cNvPr>
              <p:cNvSpPr/>
              <p:nvPr/>
            </p:nvSpPr>
            <p:spPr>
              <a:xfrm>
                <a:off x="3581400" y="3276600"/>
                <a:ext cx="228600" cy="9144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621E113-C522-C66F-348C-53094F74FF2E}"/>
                  </a:ext>
                </a:extLst>
              </p:cNvPr>
              <p:cNvSpPr/>
              <p:nvPr/>
            </p:nvSpPr>
            <p:spPr>
              <a:xfrm rot="5400000">
                <a:off x="3848100" y="4152900"/>
                <a:ext cx="228600" cy="10668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1E578EF-E1E1-4283-0112-44422142F376}"/>
                  </a:ext>
                </a:extLst>
              </p:cNvPr>
              <p:cNvSpPr/>
              <p:nvPr/>
            </p:nvSpPr>
            <p:spPr>
              <a:xfrm>
                <a:off x="4114800" y="3276600"/>
                <a:ext cx="228600" cy="9144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26">
                <a:extLst>
                  <a:ext uri="{FF2B5EF4-FFF2-40B4-BE49-F238E27FC236}">
                    <a16:creationId xmlns:a16="http://schemas.microsoft.com/office/drawing/2014/main" id="{A8021F98-813B-F302-2B95-C09F109AD008}"/>
                  </a:ext>
                </a:extLst>
              </p:cNvPr>
              <p:cNvSpPr/>
              <p:nvPr/>
            </p:nvSpPr>
            <p:spPr>
              <a:xfrm rot="2091275" flipV="1">
                <a:off x="4076176" y="3047724"/>
                <a:ext cx="248057" cy="719928"/>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Input 27">
                <a:extLst>
                  <a:ext uri="{FF2B5EF4-FFF2-40B4-BE49-F238E27FC236}">
                    <a16:creationId xmlns:a16="http://schemas.microsoft.com/office/drawing/2014/main" id="{966B69B3-B8F4-28A4-3D07-87729DFDC2B8}"/>
                  </a:ext>
                </a:extLst>
              </p:cNvPr>
              <p:cNvSpPr/>
              <p:nvPr/>
            </p:nvSpPr>
            <p:spPr>
              <a:xfrm rot="19508725" flipH="1" flipV="1">
                <a:off x="3630563" y="3068712"/>
                <a:ext cx="286393" cy="717981"/>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B5E30BF-C866-A088-AA4F-66CE0881EA9A}"/>
                  </a:ext>
                </a:extLst>
              </p:cNvPr>
              <p:cNvSpPr/>
              <p:nvPr/>
            </p:nvSpPr>
            <p:spPr>
              <a:xfrm>
                <a:off x="3581400" y="3810000"/>
                <a:ext cx="762000" cy="7620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54">
                <a:extLst>
                  <a:ext uri="{FF2B5EF4-FFF2-40B4-BE49-F238E27FC236}">
                    <a16:creationId xmlns:a16="http://schemas.microsoft.com/office/drawing/2014/main" id="{B692A26C-0256-D59E-F44A-EB7CB3854AD2}"/>
                  </a:ext>
                </a:extLst>
              </p:cNvPr>
              <p:cNvSpPr/>
              <p:nvPr/>
            </p:nvSpPr>
            <p:spPr>
              <a:xfrm rot="5400000">
                <a:off x="3695700" y="3924300"/>
                <a:ext cx="533400" cy="609600"/>
              </a:xfrm>
              <a:prstGeom prst="homePlate">
                <a:avLst/>
              </a:prstGeom>
              <a:solidFill>
                <a:srgbClr val="CE9D6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9197D0ED-D9E5-EA7E-8B88-66B80CF47B86}"/>
                  </a:ext>
                </a:extLst>
              </p:cNvPr>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25FBE6E-3E95-7830-C287-8814194934E6}"/>
                  </a:ext>
                </a:extLst>
              </p:cNvPr>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57">
                <a:extLst>
                  <a:ext uri="{FF2B5EF4-FFF2-40B4-BE49-F238E27FC236}">
                    <a16:creationId xmlns:a16="http://schemas.microsoft.com/office/drawing/2014/main" id="{90E92514-F6BB-AA8B-F129-19ADC2246BCF}"/>
                  </a:ext>
                </a:extLst>
              </p:cNvPr>
              <p:cNvSpPr/>
              <p:nvPr/>
            </p:nvSpPr>
            <p:spPr>
              <a:xfrm rot="20181764">
                <a:off x="3657600" y="1981200"/>
                <a:ext cx="545052" cy="3048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4B6792E-D824-A44C-7423-16724089BAC1}"/>
                  </a:ext>
                </a:extLst>
              </p:cNvPr>
              <p:cNvSpPr/>
              <p:nvPr/>
            </p:nvSpPr>
            <p:spPr>
              <a:xfrm>
                <a:off x="3657600" y="1828800"/>
                <a:ext cx="685799" cy="3047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35">
              <a:extLst>
                <a:ext uri="{FF2B5EF4-FFF2-40B4-BE49-F238E27FC236}">
                  <a16:creationId xmlns:a16="http://schemas.microsoft.com/office/drawing/2014/main" id="{66664038-5291-D58A-117E-C17C9D89CE55}"/>
                </a:ext>
              </a:extLst>
            </p:cNvPr>
            <p:cNvGrpSpPr/>
            <p:nvPr/>
          </p:nvGrpSpPr>
          <p:grpSpPr>
            <a:xfrm>
              <a:off x="2819400" y="2667000"/>
              <a:ext cx="1371600" cy="457200"/>
              <a:chOff x="3733800" y="1066800"/>
              <a:chExt cx="1371600" cy="457200"/>
            </a:xfrm>
          </p:grpSpPr>
          <p:sp>
            <p:nvSpPr>
              <p:cNvPr id="9" name="Oval 8">
                <a:extLst>
                  <a:ext uri="{FF2B5EF4-FFF2-40B4-BE49-F238E27FC236}">
                    <a16:creationId xmlns:a16="http://schemas.microsoft.com/office/drawing/2014/main" id="{0A7D42CC-A76F-9C58-0ECF-9FB8B2B13035}"/>
                  </a:ext>
                </a:extLst>
              </p:cNvPr>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lay 9">
                <a:extLst>
                  <a:ext uri="{FF2B5EF4-FFF2-40B4-BE49-F238E27FC236}">
                    <a16:creationId xmlns:a16="http://schemas.microsoft.com/office/drawing/2014/main" id="{ACE683B5-9842-EC3D-B087-5975DE2DD4D6}"/>
                  </a:ext>
                </a:extLst>
              </p:cNvPr>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a:extLst>
                  <a:ext uri="{FF2B5EF4-FFF2-40B4-BE49-F238E27FC236}">
                    <a16:creationId xmlns:a16="http://schemas.microsoft.com/office/drawing/2014/main" id="{C9AEF180-BE84-186D-5145-6CCE2647B70B}"/>
                  </a:ext>
                </a:extLst>
              </p:cNvPr>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24A79A06-7F23-2B04-B54F-C0076F046035}"/>
              </a:ext>
            </a:extLst>
          </p:cNvPr>
          <p:cNvGrpSpPr/>
          <p:nvPr/>
        </p:nvGrpSpPr>
        <p:grpSpPr>
          <a:xfrm>
            <a:off x="3973728" y="2783152"/>
            <a:ext cx="1759921" cy="3771200"/>
            <a:chOff x="4191780" y="496576"/>
            <a:chExt cx="2783760" cy="5965107"/>
          </a:xfrm>
        </p:grpSpPr>
        <p:sp>
          <p:nvSpPr>
            <p:cNvPr id="36" name="Cloud 35">
              <a:extLst>
                <a:ext uri="{FF2B5EF4-FFF2-40B4-BE49-F238E27FC236}">
                  <a16:creationId xmlns:a16="http://schemas.microsoft.com/office/drawing/2014/main" id="{60596FB0-B687-6A97-375F-1CD7C8B060DD}"/>
                </a:ext>
              </a:extLst>
            </p:cNvPr>
            <p:cNvSpPr/>
            <p:nvPr/>
          </p:nvSpPr>
          <p:spPr>
            <a:xfrm>
              <a:off x="4643796" y="614728"/>
              <a:ext cx="1802207" cy="166793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D4072A-DD74-019E-A98C-1B277129A577}"/>
                </a:ext>
              </a:extLst>
            </p:cNvPr>
            <p:cNvSpPr/>
            <p:nvPr/>
          </p:nvSpPr>
          <p:spPr>
            <a:xfrm rot="19338880">
              <a:off x="6515574" y="3702441"/>
              <a:ext cx="451588" cy="6516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7EC40F8-8903-D397-554C-2D09146FF0CC}"/>
                </a:ext>
              </a:extLst>
            </p:cNvPr>
            <p:cNvSpPr/>
            <p:nvPr/>
          </p:nvSpPr>
          <p:spPr>
            <a:xfrm rot="1933618">
              <a:off x="4191780" y="3702597"/>
              <a:ext cx="451588" cy="6516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93B5E279-FBDF-FCDC-B883-519EFF545B73}"/>
                </a:ext>
              </a:extLst>
            </p:cNvPr>
            <p:cNvSpPr/>
            <p:nvPr/>
          </p:nvSpPr>
          <p:spPr>
            <a:xfrm rot="1281102" flipH="1">
              <a:off x="4193565" y="3431166"/>
              <a:ext cx="624790" cy="648236"/>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C3B08DE8-321C-EAE2-90DD-76E82AFF8C36}"/>
                </a:ext>
              </a:extLst>
            </p:cNvPr>
            <p:cNvSpPr/>
            <p:nvPr/>
          </p:nvSpPr>
          <p:spPr>
            <a:xfrm rot="20302250">
              <a:off x="6293999" y="3478394"/>
              <a:ext cx="681541" cy="574319"/>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AE72ABF-4A79-EBB3-E151-8B03BA9D6A4A}"/>
                </a:ext>
              </a:extLst>
            </p:cNvPr>
            <p:cNvSpPr/>
            <p:nvPr/>
          </p:nvSpPr>
          <p:spPr>
            <a:xfrm rot="174598">
              <a:off x="5660505" y="5449246"/>
              <a:ext cx="613483" cy="101243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1C06EE9-AD7F-7893-2419-EB310C27752F}"/>
                </a:ext>
              </a:extLst>
            </p:cNvPr>
            <p:cNvSpPr/>
            <p:nvPr/>
          </p:nvSpPr>
          <p:spPr>
            <a:xfrm rot="285867">
              <a:off x="4920192" y="5426544"/>
              <a:ext cx="621292" cy="101243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DC751006-75C5-5DB2-E91E-35A8C1A397BD}"/>
                </a:ext>
              </a:extLst>
            </p:cNvPr>
            <p:cNvSpPr/>
            <p:nvPr/>
          </p:nvSpPr>
          <p:spPr>
            <a:xfrm>
              <a:off x="4757020" y="4181523"/>
              <a:ext cx="1622499" cy="1961674"/>
            </a:xfrm>
            <a:prstGeom prst="trapezoid">
              <a:avLst>
                <a:gd name="adj" fmla="val 1365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5F5C3CC2-64F5-4E05-1EC8-91A1EFCE4EEA}"/>
                </a:ext>
              </a:extLst>
            </p:cNvPr>
            <p:cNvSpPr/>
            <p:nvPr/>
          </p:nvSpPr>
          <p:spPr>
            <a:xfrm rot="1375821">
              <a:off x="4428681" y="2348942"/>
              <a:ext cx="681541" cy="1570138"/>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9E6884D5-1003-F88F-9B23-E96847AFB590}"/>
                </a:ext>
              </a:extLst>
            </p:cNvPr>
            <p:cNvSpPr/>
            <p:nvPr/>
          </p:nvSpPr>
          <p:spPr>
            <a:xfrm rot="20337671">
              <a:off x="6044987" y="2360834"/>
              <a:ext cx="681541" cy="152926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13">
              <a:extLst>
                <a:ext uri="{FF2B5EF4-FFF2-40B4-BE49-F238E27FC236}">
                  <a16:creationId xmlns:a16="http://schemas.microsoft.com/office/drawing/2014/main" id="{8AA12EEB-CCA7-64B5-2FE0-34D32FD87069}"/>
                </a:ext>
              </a:extLst>
            </p:cNvPr>
            <p:cNvSpPr/>
            <p:nvPr/>
          </p:nvSpPr>
          <p:spPr>
            <a:xfrm rot="10800000">
              <a:off x="4770071" y="2301033"/>
              <a:ext cx="1589615" cy="2035461"/>
            </a:xfrm>
            <a:custGeom>
              <a:avLst/>
              <a:gdLst>
                <a:gd name="connsiteX0" fmla="*/ 0 w 1514535"/>
                <a:gd name="connsiteY0" fmla="*/ 1986937 h 1986937"/>
                <a:gd name="connsiteX1" fmla="*/ 169916 w 1514535"/>
                <a:gd name="connsiteY1" fmla="*/ 0 h 1986937"/>
                <a:gd name="connsiteX2" fmla="*/ 1344619 w 1514535"/>
                <a:gd name="connsiteY2" fmla="*/ 0 h 1986937"/>
                <a:gd name="connsiteX3" fmla="*/ 1514535 w 1514535"/>
                <a:gd name="connsiteY3" fmla="*/ 1986937 h 1986937"/>
                <a:gd name="connsiteX4" fmla="*/ 0 w 1514535"/>
                <a:gd name="connsiteY4" fmla="*/ 1986937 h 1986937"/>
                <a:gd name="connsiteX0" fmla="*/ 0 w 1573040"/>
                <a:gd name="connsiteY0" fmla="*/ 1986937 h 1986937"/>
                <a:gd name="connsiteX1" fmla="*/ 169916 w 1573040"/>
                <a:gd name="connsiteY1" fmla="*/ 0 h 1986937"/>
                <a:gd name="connsiteX2" fmla="*/ 1344619 w 1573040"/>
                <a:gd name="connsiteY2" fmla="*/ 0 h 1986937"/>
                <a:gd name="connsiteX3" fmla="*/ 1514535 w 1573040"/>
                <a:gd name="connsiteY3" fmla="*/ 1986937 h 1986937"/>
                <a:gd name="connsiteX4" fmla="*/ 0 w 1573040"/>
                <a:gd name="connsiteY4" fmla="*/ 1986937 h 1986937"/>
                <a:gd name="connsiteX0" fmla="*/ 0 w 1573040"/>
                <a:gd name="connsiteY0" fmla="*/ 1986937 h 2017858"/>
                <a:gd name="connsiteX1" fmla="*/ 169916 w 1573040"/>
                <a:gd name="connsiteY1" fmla="*/ 0 h 2017858"/>
                <a:gd name="connsiteX2" fmla="*/ 1344619 w 1573040"/>
                <a:gd name="connsiteY2" fmla="*/ 0 h 2017858"/>
                <a:gd name="connsiteX3" fmla="*/ 1514535 w 1573040"/>
                <a:gd name="connsiteY3" fmla="*/ 1986937 h 2017858"/>
                <a:gd name="connsiteX4" fmla="*/ 0 w 1573040"/>
                <a:gd name="connsiteY4" fmla="*/ 1986937 h 2017858"/>
                <a:gd name="connsiteX0" fmla="*/ 0 w 1573040"/>
                <a:gd name="connsiteY0" fmla="*/ 1986937 h 2035461"/>
                <a:gd name="connsiteX1" fmla="*/ 169916 w 1573040"/>
                <a:gd name="connsiteY1" fmla="*/ 0 h 2035461"/>
                <a:gd name="connsiteX2" fmla="*/ 1344619 w 1573040"/>
                <a:gd name="connsiteY2" fmla="*/ 0 h 2035461"/>
                <a:gd name="connsiteX3" fmla="*/ 1514535 w 1573040"/>
                <a:gd name="connsiteY3" fmla="*/ 1986937 h 2035461"/>
                <a:gd name="connsiteX4" fmla="*/ 0 w 1573040"/>
                <a:gd name="connsiteY4" fmla="*/ 1986937 h 2035461"/>
                <a:gd name="connsiteX0" fmla="*/ 16575 w 1589615"/>
                <a:gd name="connsiteY0" fmla="*/ 1986937 h 2035461"/>
                <a:gd name="connsiteX1" fmla="*/ 186491 w 1589615"/>
                <a:gd name="connsiteY1" fmla="*/ 0 h 2035461"/>
                <a:gd name="connsiteX2" fmla="*/ 1361194 w 1589615"/>
                <a:gd name="connsiteY2" fmla="*/ 0 h 2035461"/>
                <a:gd name="connsiteX3" fmla="*/ 1531110 w 1589615"/>
                <a:gd name="connsiteY3" fmla="*/ 1986937 h 2035461"/>
                <a:gd name="connsiteX4" fmla="*/ 16575 w 1589615"/>
                <a:gd name="connsiteY4" fmla="*/ 1986937 h 203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615" h="2035461">
                  <a:moveTo>
                    <a:pt x="16575" y="1986937"/>
                  </a:moveTo>
                  <a:cubicBezTo>
                    <a:pt x="-55995" y="1702312"/>
                    <a:pt x="129852" y="662312"/>
                    <a:pt x="186491" y="0"/>
                  </a:cubicBezTo>
                  <a:lnTo>
                    <a:pt x="1361194" y="0"/>
                  </a:lnTo>
                  <a:cubicBezTo>
                    <a:pt x="1417833" y="662312"/>
                    <a:pt x="1713010" y="1771886"/>
                    <a:pt x="1531110" y="1986937"/>
                  </a:cubicBezTo>
                  <a:cubicBezTo>
                    <a:pt x="1274743" y="2056511"/>
                    <a:pt x="243124" y="2046572"/>
                    <a:pt x="16575" y="1986937"/>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7446227-42C1-7352-DA8C-2B01473610A5}"/>
                </a:ext>
              </a:extLst>
            </p:cNvPr>
            <p:cNvSpPr/>
            <p:nvPr/>
          </p:nvSpPr>
          <p:spPr>
            <a:xfrm>
              <a:off x="5144098" y="1270422"/>
              <a:ext cx="810393" cy="1503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Input 47">
              <a:extLst>
                <a:ext uri="{FF2B5EF4-FFF2-40B4-BE49-F238E27FC236}">
                  <a16:creationId xmlns:a16="http://schemas.microsoft.com/office/drawing/2014/main" id="{488C79CD-A89B-427B-4DC8-4CF89235E17E}"/>
                </a:ext>
              </a:extLst>
            </p:cNvPr>
            <p:cNvSpPr/>
            <p:nvPr/>
          </p:nvSpPr>
          <p:spPr>
            <a:xfrm rot="7269359" flipV="1">
              <a:off x="5533133" y="2419955"/>
              <a:ext cx="709425" cy="251107"/>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Input 48">
              <a:extLst>
                <a:ext uri="{FF2B5EF4-FFF2-40B4-BE49-F238E27FC236}">
                  <a16:creationId xmlns:a16="http://schemas.microsoft.com/office/drawing/2014/main" id="{D495E746-78A5-0EFE-8582-A18F48AC4151}"/>
                </a:ext>
              </a:extLst>
            </p:cNvPr>
            <p:cNvSpPr/>
            <p:nvPr/>
          </p:nvSpPr>
          <p:spPr>
            <a:xfrm rot="14330641" flipH="1" flipV="1">
              <a:off x="4927319" y="2419955"/>
              <a:ext cx="709425" cy="251107"/>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1336326-30F8-EF73-4F94-92ACD7E558B3}"/>
                </a:ext>
              </a:extLst>
            </p:cNvPr>
            <p:cNvSpPr/>
            <p:nvPr/>
          </p:nvSpPr>
          <p:spPr>
            <a:xfrm>
              <a:off x="4972695" y="496576"/>
              <a:ext cx="1189832" cy="19428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3DEC1DEE-4B7B-824D-8CBE-51E13CD46C87}"/>
                </a:ext>
              </a:extLst>
            </p:cNvPr>
            <p:cNvCxnSpPr>
              <a:cxnSpLocks/>
            </p:cNvCxnSpPr>
            <p:nvPr/>
          </p:nvCxnSpPr>
          <p:spPr>
            <a:xfrm flipH="1" flipV="1">
              <a:off x="5562396" y="2792738"/>
              <a:ext cx="25180" cy="13190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rapezoid 51">
              <a:extLst>
                <a:ext uri="{FF2B5EF4-FFF2-40B4-BE49-F238E27FC236}">
                  <a16:creationId xmlns:a16="http://schemas.microsoft.com/office/drawing/2014/main" id="{ADC91F5E-FCFB-7677-C9FF-D87082EA44DB}"/>
                </a:ext>
              </a:extLst>
            </p:cNvPr>
            <p:cNvSpPr/>
            <p:nvPr/>
          </p:nvSpPr>
          <p:spPr>
            <a:xfrm>
              <a:off x="4959019" y="4126178"/>
              <a:ext cx="1260872" cy="312350"/>
            </a:xfrm>
            <a:prstGeom prst="trapezoid">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ame 52">
              <a:extLst>
                <a:ext uri="{FF2B5EF4-FFF2-40B4-BE49-F238E27FC236}">
                  <a16:creationId xmlns:a16="http://schemas.microsoft.com/office/drawing/2014/main" id="{4EFF5598-BFB6-49ED-0951-564F3AE9F45C}"/>
                </a:ext>
              </a:extLst>
            </p:cNvPr>
            <p:cNvSpPr/>
            <p:nvPr/>
          </p:nvSpPr>
          <p:spPr>
            <a:xfrm>
              <a:off x="5504779" y="4128223"/>
              <a:ext cx="227181" cy="326946"/>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4" name="Straight Connector 53">
              <a:extLst>
                <a:ext uri="{FF2B5EF4-FFF2-40B4-BE49-F238E27FC236}">
                  <a16:creationId xmlns:a16="http://schemas.microsoft.com/office/drawing/2014/main" id="{4DFBB834-23C5-5B9F-1F9E-6E8F18B4F2B4}"/>
                </a:ext>
              </a:extLst>
            </p:cNvPr>
            <p:cNvCxnSpPr>
              <a:cxnSpLocks/>
            </p:cNvCxnSpPr>
            <p:nvPr/>
          </p:nvCxnSpPr>
          <p:spPr>
            <a:xfrm flipH="1" flipV="1">
              <a:off x="5564275" y="4775006"/>
              <a:ext cx="25180" cy="13190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A072D10E-BEAF-BF49-9865-4A36FC1D4787}"/>
              </a:ext>
            </a:extLst>
          </p:cNvPr>
          <p:cNvGrpSpPr/>
          <p:nvPr/>
        </p:nvGrpSpPr>
        <p:grpSpPr>
          <a:xfrm>
            <a:off x="8181222" y="2585146"/>
            <a:ext cx="1802732" cy="3982199"/>
            <a:chOff x="4303319" y="546927"/>
            <a:chExt cx="2777267" cy="6134925"/>
          </a:xfrm>
        </p:grpSpPr>
        <p:sp>
          <p:nvSpPr>
            <p:cNvPr id="56" name="Oval 55">
              <a:extLst>
                <a:ext uri="{FF2B5EF4-FFF2-40B4-BE49-F238E27FC236}">
                  <a16:creationId xmlns:a16="http://schemas.microsoft.com/office/drawing/2014/main" id="{75EF4E8E-C1ED-B2A4-DAE0-1CE9574B401A}"/>
                </a:ext>
              </a:extLst>
            </p:cNvPr>
            <p:cNvSpPr/>
            <p:nvPr/>
          </p:nvSpPr>
          <p:spPr>
            <a:xfrm rot="19338880">
              <a:off x="6523923" y="3876997"/>
              <a:ext cx="496392" cy="6550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570A452-71FD-3E80-6214-807101D97693}"/>
                </a:ext>
              </a:extLst>
            </p:cNvPr>
            <p:cNvSpPr/>
            <p:nvPr/>
          </p:nvSpPr>
          <p:spPr>
            <a:xfrm rot="1933618">
              <a:off x="4333516" y="3875886"/>
              <a:ext cx="496392" cy="6550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45CA4E91-E7D7-A80B-BA2B-FEFECB01AD6E}"/>
                </a:ext>
              </a:extLst>
            </p:cNvPr>
            <p:cNvSpPr/>
            <p:nvPr/>
          </p:nvSpPr>
          <p:spPr>
            <a:xfrm rot="1611750" flipH="1">
              <a:off x="4303319" y="3660576"/>
              <a:ext cx="749161" cy="651586"/>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036B3F1F-0F8D-2E22-1CA0-410E6F152009}"/>
                </a:ext>
              </a:extLst>
            </p:cNvPr>
            <p:cNvSpPr/>
            <p:nvPr/>
          </p:nvSpPr>
          <p:spPr>
            <a:xfrm rot="20302250">
              <a:off x="6331425" y="3642233"/>
              <a:ext cx="749161" cy="651586"/>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21043EC-BFC3-A70B-ADDF-B206188C5EE5}"/>
                </a:ext>
              </a:extLst>
            </p:cNvPr>
            <p:cNvSpPr/>
            <p:nvPr/>
          </p:nvSpPr>
          <p:spPr>
            <a:xfrm rot="19570491">
              <a:off x="5840981" y="5654799"/>
              <a:ext cx="451406" cy="91591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B53FB32-69CD-EA55-CD4D-4AAE5B3FAEB9}"/>
                </a:ext>
              </a:extLst>
            </p:cNvPr>
            <p:cNvSpPr/>
            <p:nvPr/>
          </p:nvSpPr>
          <p:spPr>
            <a:xfrm rot="2393332">
              <a:off x="5017940" y="5765939"/>
              <a:ext cx="432937" cy="91591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3235FEB5-0A21-C2DA-521F-6ED3BEEF5C7D}"/>
                </a:ext>
              </a:extLst>
            </p:cNvPr>
            <p:cNvSpPr/>
            <p:nvPr/>
          </p:nvSpPr>
          <p:spPr>
            <a:xfrm>
              <a:off x="4905465" y="4291654"/>
              <a:ext cx="1526049" cy="1858296"/>
            </a:xfrm>
            <a:prstGeom prst="trapezoid">
              <a:avLst>
                <a:gd name="adj" fmla="val 4872"/>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B17FD9D2-9A3E-151E-3355-0642B11F0088}"/>
                </a:ext>
              </a:extLst>
            </p:cNvPr>
            <p:cNvSpPr/>
            <p:nvPr/>
          </p:nvSpPr>
          <p:spPr>
            <a:xfrm rot="1375821">
              <a:off x="4610583" y="2267349"/>
              <a:ext cx="749161" cy="1814185"/>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a:extLst>
                <a:ext uri="{FF2B5EF4-FFF2-40B4-BE49-F238E27FC236}">
                  <a16:creationId xmlns:a16="http://schemas.microsoft.com/office/drawing/2014/main" id="{87F2B8B1-65A7-E6B8-CE51-7795E2F74565}"/>
                </a:ext>
              </a:extLst>
            </p:cNvPr>
            <p:cNvSpPr/>
            <p:nvPr/>
          </p:nvSpPr>
          <p:spPr>
            <a:xfrm rot="20337671">
              <a:off x="5994619" y="2267963"/>
              <a:ext cx="749161" cy="1794981"/>
            </a:xfrm>
            <a:prstGeom prst="trapezoid">
              <a:avLst>
                <a:gd name="adj" fmla="val 3098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3805619A-4466-5C4F-E0BC-0EC2E4A5CC00}"/>
                </a:ext>
              </a:extLst>
            </p:cNvPr>
            <p:cNvSpPr/>
            <p:nvPr/>
          </p:nvSpPr>
          <p:spPr>
            <a:xfrm>
              <a:off x="4901948" y="2455324"/>
              <a:ext cx="1487697" cy="1997203"/>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8C60D752-77A6-EA2B-D7B3-141063AE59E0}"/>
                </a:ext>
              </a:extLst>
            </p:cNvPr>
            <p:cNvCxnSpPr>
              <a:cxnSpLocks/>
              <a:endCxn id="65" idx="2"/>
            </p:cNvCxnSpPr>
            <p:nvPr/>
          </p:nvCxnSpPr>
          <p:spPr>
            <a:xfrm flipH="1">
              <a:off x="5645797" y="2897886"/>
              <a:ext cx="138502" cy="15546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rapezoid 66">
              <a:extLst>
                <a:ext uri="{FF2B5EF4-FFF2-40B4-BE49-F238E27FC236}">
                  <a16:creationId xmlns:a16="http://schemas.microsoft.com/office/drawing/2014/main" id="{8FF4905B-1D61-35A4-F097-F157B4C09C21}"/>
                </a:ext>
              </a:extLst>
            </p:cNvPr>
            <p:cNvSpPr/>
            <p:nvPr/>
          </p:nvSpPr>
          <p:spPr>
            <a:xfrm>
              <a:off x="4965710" y="4210095"/>
              <a:ext cx="1423936" cy="271694"/>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ame 67">
              <a:extLst>
                <a:ext uri="{FF2B5EF4-FFF2-40B4-BE49-F238E27FC236}">
                  <a16:creationId xmlns:a16="http://schemas.microsoft.com/office/drawing/2014/main" id="{FDC2A282-0250-5CE2-BDBB-127CA8265505}"/>
                </a:ext>
              </a:extLst>
            </p:cNvPr>
            <p:cNvSpPr/>
            <p:nvPr/>
          </p:nvSpPr>
          <p:spPr>
            <a:xfrm>
              <a:off x="5555540" y="4166759"/>
              <a:ext cx="249722" cy="328634"/>
            </a:xfrm>
            <a:prstGeom prst="frame">
              <a:avLst>
                <a:gd name="adj1" fmla="val 2714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ound Diagonal Corner Rectangle 18">
              <a:extLst>
                <a:ext uri="{FF2B5EF4-FFF2-40B4-BE49-F238E27FC236}">
                  <a16:creationId xmlns:a16="http://schemas.microsoft.com/office/drawing/2014/main" id="{D1D56180-69B3-9A62-2DB1-9460A37C914D}"/>
                </a:ext>
              </a:extLst>
            </p:cNvPr>
            <p:cNvSpPr/>
            <p:nvPr/>
          </p:nvSpPr>
          <p:spPr>
            <a:xfrm rot="5400000">
              <a:off x="5649804" y="1036533"/>
              <a:ext cx="807674" cy="725698"/>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9F3DCD4-78DC-77CE-7DA8-C8E4B50CB135}"/>
                </a:ext>
              </a:extLst>
            </p:cNvPr>
            <p:cNvSpPr/>
            <p:nvPr/>
          </p:nvSpPr>
          <p:spPr>
            <a:xfrm rot="9644309">
              <a:off x="4704675" y="731851"/>
              <a:ext cx="1332060" cy="1014552"/>
            </a:xfrm>
            <a:custGeom>
              <a:avLst/>
              <a:gdLst>
                <a:gd name="connsiteX0" fmla="*/ 299653 w 1007044"/>
                <a:gd name="connsiteY0" fmla="*/ 755605 h 782708"/>
                <a:gd name="connsiteX1" fmla="*/ 169205 w 1007044"/>
                <a:gd name="connsiteY1" fmla="*/ 639763 h 782708"/>
                <a:gd name="connsiteX2" fmla="*/ 0 w 1007044"/>
                <a:gd name="connsiteY2" fmla="*/ 362652 h 782708"/>
                <a:gd name="connsiteX3" fmla="*/ 254693 w 1007044"/>
                <a:gd name="connsiteY3" fmla="*/ 207136 h 782708"/>
                <a:gd name="connsiteX4" fmla="*/ 366052 w 1007044"/>
                <a:gd name="connsiteY4" fmla="*/ 166617 h 782708"/>
                <a:gd name="connsiteX5" fmla="*/ 407133 w 1007044"/>
                <a:gd name="connsiteY5" fmla="*/ 164524 h 782708"/>
                <a:gd name="connsiteX6" fmla="*/ 430788 w 1007044"/>
                <a:gd name="connsiteY6" fmla="*/ 120943 h 782708"/>
                <a:gd name="connsiteX7" fmla="*/ 658255 w 1007044"/>
                <a:gd name="connsiteY7" fmla="*/ 0 h 782708"/>
                <a:gd name="connsiteX8" fmla="*/ 1007044 w 1007044"/>
                <a:gd name="connsiteY8" fmla="*/ 0 h 782708"/>
                <a:gd name="connsiteX9" fmla="*/ 1007044 w 1007044"/>
                <a:gd name="connsiteY9" fmla="*/ 274316 h 782708"/>
                <a:gd name="connsiteX10" fmla="*/ 839504 w 1007044"/>
                <a:gd name="connsiteY10" fmla="*/ 527075 h 782708"/>
                <a:gd name="connsiteX11" fmla="*/ 806044 w 1007044"/>
                <a:gd name="connsiteY11" fmla="*/ 537462 h 782708"/>
                <a:gd name="connsiteX12" fmla="*/ 834108 w 1007044"/>
                <a:gd name="connsiteY12" fmla="*/ 583423 h 782708"/>
                <a:gd name="connsiteX13" fmla="*/ 579415 w 1007044"/>
                <a:gd name="connsiteY13" fmla="*/ 738940 h 782708"/>
                <a:gd name="connsiteX14" fmla="*/ 299653 w 1007044"/>
                <a:gd name="connsiteY14" fmla="*/ 755605 h 78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7044" h="782708">
                  <a:moveTo>
                    <a:pt x="299653" y="755605"/>
                  </a:moveTo>
                  <a:cubicBezTo>
                    <a:pt x="247370" y="731724"/>
                    <a:pt x="201413" y="692512"/>
                    <a:pt x="169205" y="639763"/>
                  </a:cubicBezTo>
                  <a:lnTo>
                    <a:pt x="0" y="362652"/>
                  </a:lnTo>
                  <a:lnTo>
                    <a:pt x="254693" y="207136"/>
                  </a:lnTo>
                  <a:cubicBezTo>
                    <a:pt x="289858" y="185663"/>
                    <a:pt x="327711" y="172334"/>
                    <a:pt x="366052" y="166617"/>
                  </a:cubicBezTo>
                  <a:lnTo>
                    <a:pt x="407133" y="164524"/>
                  </a:lnTo>
                  <a:lnTo>
                    <a:pt x="430788" y="120943"/>
                  </a:lnTo>
                  <a:cubicBezTo>
                    <a:pt x="480084" y="47975"/>
                    <a:pt x="563567" y="0"/>
                    <a:pt x="658255" y="0"/>
                  </a:cubicBezTo>
                  <a:lnTo>
                    <a:pt x="1007044" y="0"/>
                  </a:lnTo>
                  <a:lnTo>
                    <a:pt x="1007044" y="274316"/>
                  </a:lnTo>
                  <a:cubicBezTo>
                    <a:pt x="1007044" y="387942"/>
                    <a:pt x="937961" y="485432"/>
                    <a:pt x="839504" y="527075"/>
                  </a:cubicBezTo>
                  <a:lnTo>
                    <a:pt x="806044" y="537462"/>
                  </a:lnTo>
                  <a:lnTo>
                    <a:pt x="834108" y="583423"/>
                  </a:lnTo>
                  <a:lnTo>
                    <a:pt x="579415" y="738940"/>
                  </a:lnTo>
                  <a:cubicBezTo>
                    <a:pt x="491500" y="792621"/>
                    <a:pt x="386791" y="795406"/>
                    <a:pt x="299653" y="75560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Trapezoid 70">
              <a:extLst>
                <a:ext uri="{FF2B5EF4-FFF2-40B4-BE49-F238E27FC236}">
                  <a16:creationId xmlns:a16="http://schemas.microsoft.com/office/drawing/2014/main" id="{9D30E1C1-62A2-2517-F373-8DE7A37FAD0D}"/>
                </a:ext>
              </a:extLst>
            </p:cNvPr>
            <p:cNvSpPr/>
            <p:nvPr/>
          </p:nvSpPr>
          <p:spPr>
            <a:xfrm rot="10800000">
              <a:off x="5316212" y="2441763"/>
              <a:ext cx="749161" cy="651586"/>
            </a:xfrm>
            <a:prstGeom prst="trapezoid">
              <a:avLst>
                <a:gd name="adj" fmla="val 452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63D5EACB-0A07-111A-E453-0B960B5653E7}"/>
                </a:ext>
              </a:extLst>
            </p:cNvPr>
            <p:cNvSpPr/>
            <p:nvPr/>
          </p:nvSpPr>
          <p:spPr>
            <a:xfrm>
              <a:off x="5015447" y="680505"/>
              <a:ext cx="1307883" cy="19529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23">
              <a:extLst>
                <a:ext uri="{FF2B5EF4-FFF2-40B4-BE49-F238E27FC236}">
                  <a16:creationId xmlns:a16="http://schemas.microsoft.com/office/drawing/2014/main" id="{A5D138CD-F362-8828-393A-36B9FF4A2943}"/>
                </a:ext>
              </a:extLst>
            </p:cNvPr>
            <p:cNvSpPr/>
            <p:nvPr/>
          </p:nvSpPr>
          <p:spPr>
            <a:xfrm rot="3330256">
              <a:off x="5322447" y="621692"/>
              <a:ext cx="818589" cy="669059"/>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75">
              <a:extLst>
                <a:ext uri="{FF2B5EF4-FFF2-40B4-BE49-F238E27FC236}">
                  <a16:creationId xmlns:a16="http://schemas.microsoft.com/office/drawing/2014/main" id="{BBB038C6-6747-3B13-C5F9-AC54CE232D37}"/>
                </a:ext>
              </a:extLst>
            </p:cNvPr>
            <p:cNvGrpSpPr/>
            <p:nvPr/>
          </p:nvGrpSpPr>
          <p:grpSpPr>
            <a:xfrm>
              <a:off x="5425985" y="2596172"/>
              <a:ext cx="529614" cy="800314"/>
              <a:chOff x="5791200" y="2209800"/>
              <a:chExt cx="703093" cy="1084214"/>
            </a:xfrm>
          </p:grpSpPr>
          <p:sp>
            <p:nvSpPr>
              <p:cNvPr id="76" name="Isosceles Triangle 75">
                <a:extLst>
                  <a:ext uri="{FF2B5EF4-FFF2-40B4-BE49-F238E27FC236}">
                    <a16:creationId xmlns:a16="http://schemas.microsoft.com/office/drawing/2014/main" id="{6C181515-813C-283F-0C6C-9F77C99A1CDE}"/>
                  </a:ext>
                </a:extLst>
              </p:cNvPr>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440D8493-5EF1-92DB-B93B-F597196025A5}"/>
                  </a:ext>
                </a:extLst>
              </p:cNvPr>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F65415C8-4B18-D784-FBBD-8371A79F3846}"/>
                  </a:ext>
                </a:extLst>
              </p:cNvPr>
              <p:cNvSpPr/>
              <p:nvPr/>
            </p:nvSpPr>
            <p:spPr>
              <a:xfrm rot="21110260">
                <a:off x="6099820" y="2621747"/>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a:extLst>
                  <a:ext uri="{FF2B5EF4-FFF2-40B4-BE49-F238E27FC236}">
                    <a16:creationId xmlns:a16="http://schemas.microsoft.com/office/drawing/2014/main" id="{26C9BA7C-8727-FA5D-D2D3-7AC1C397D3A6}"/>
                  </a:ext>
                </a:extLst>
              </p:cNvPr>
              <p:cNvSpPr/>
              <p:nvPr/>
            </p:nvSpPr>
            <p:spPr>
              <a:xfrm rot="929944">
                <a:off x="5876123" y="2538382"/>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Connector 74">
              <a:extLst>
                <a:ext uri="{FF2B5EF4-FFF2-40B4-BE49-F238E27FC236}">
                  <a16:creationId xmlns:a16="http://schemas.microsoft.com/office/drawing/2014/main" id="{3A386815-AD1B-708D-C59B-A2F19985D52D}"/>
                </a:ext>
              </a:extLst>
            </p:cNvPr>
            <p:cNvCxnSpPr>
              <a:cxnSpLocks/>
            </p:cNvCxnSpPr>
            <p:nvPr/>
          </p:nvCxnSpPr>
          <p:spPr>
            <a:xfrm>
              <a:off x="5649031" y="4999471"/>
              <a:ext cx="0" cy="117883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F7ECC1A8-9EDA-57D8-4334-73D8B59A7182}"/>
              </a:ext>
            </a:extLst>
          </p:cNvPr>
          <p:cNvGrpSpPr/>
          <p:nvPr/>
        </p:nvGrpSpPr>
        <p:grpSpPr>
          <a:xfrm>
            <a:off x="1862553" y="2599829"/>
            <a:ext cx="1706700" cy="4031785"/>
            <a:chOff x="4877749" y="1014167"/>
            <a:chExt cx="2362437" cy="5580850"/>
          </a:xfrm>
        </p:grpSpPr>
        <p:sp>
          <p:nvSpPr>
            <p:cNvPr id="105" name="Oval 28">
              <a:extLst>
                <a:ext uri="{FF2B5EF4-FFF2-40B4-BE49-F238E27FC236}">
                  <a16:creationId xmlns:a16="http://schemas.microsoft.com/office/drawing/2014/main" id="{C76D47A6-2E5A-9FCF-6A5C-EDFED8CD259C}"/>
                </a:ext>
              </a:extLst>
            </p:cNvPr>
            <p:cNvSpPr/>
            <p:nvPr/>
          </p:nvSpPr>
          <p:spPr>
            <a:xfrm rot="18868542">
              <a:off x="6171090" y="5979813"/>
              <a:ext cx="448901" cy="781508"/>
            </a:xfrm>
            <a:custGeom>
              <a:avLst/>
              <a:gdLst>
                <a:gd name="connsiteX0" fmla="*/ 0 w 588141"/>
                <a:gd name="connsiteY0" fmla="*/ 532725 h 1065449"/>
                <a:gd name="connsiteX1" fmla="*/ 294071 w 588141"/>
                <a:gd name="connsiteY1" fmla="*/ 0 h 1065449"/>
                <a:gd name="connsiteX2" fmla="*/ 588142 w 588141"/>
                <a:gd name="connsiteY2" fmla="*/ 532725 h 1065449"/>
                <a:gd name="connsiteX3" fmla="*/ 294071 w 588141"/>
                <a:gd name="connsiteY3" fmla="*/ 1065450 h 1065449"/>
                <a:gd name="connsiteX4" fmla="*/ 0 w 588141"/>
                <a:gd name="connsiteY4" fmla="*/ 532725 h 1065449"/>
                <a:gd name="connsiteX0" fmla="*/ 0 w 588142"/>
                <a:gd name="connsiteY0" fmla="*/ 532725 h 1266786"/>
                <a:gd name="connsiteX1" fmla="*/ 294071 w 588142"/>
                <a:gd name="connsiteY1" fmla="*/ 0 h 1266786"/>
                <a:gd name="connsiteX2" fmla="*/ 588142 w 588142"/>
                <a:gd name="connsiteY2" fmla="*/ 532725 h 1266786"/>
                <a:gd name="connsiteX3" fmla="*/ 294071 w 588142"/>
                <a:gd name="connsiteY3" fmla="*/ 1266786 h 1266786"/>
                <a:gd name="connsiteX4" fmla="*/ 0 w 588142"/>
                <a:gd name="connsiteY4" fmla="*/ 532725 h 1266786"/>
                <a:gd name="connsiteX0" fmla="*/ 661 w 588803"/>
                <a:gd name="connsiteY0" fmla="*/ 291007 h 1025068"/>
                <a:gd name="connsiteX1" fmla="*/ 239877 w 588803"/>
                <a:gd name="connsiteY1" fmla="*/ 2 h 1025068"/>
                <a:gd name="connsiteX2" fmla="*/ 588803 w 588803"/>
                <a:gd name="connsiteY2" fmla="*/ 291007 h 1025068"/>
                <a:gd name="connsiteX3" fmla="*/ 294732 w 588803"/>
                <a:gd name="connsiteY3" fmla="*/ 1025068 h 1025068"/>
                <a:gd name="connsiteX4" fmla="*/ 661 w 588803"/>
                <a:gd name="connsiteY4" fmla="*/ 291007 h 102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03" h="1025068">
                  <a:moveTo>
                    <a:pt x="661" y="291007"/>
                  </a:moveTo>
                  <a:cubicBezTo>
                    <a:pt x="-8481" y="120163"/>
                    <a:pt x="77466" y="2"/>
                    <a:pt x="239877" y="2"/>
                  </a:cubicBezTo>
                  <a:cubicBezTo>
                    <a:pt x="402288" y="2"/>
                    <a:pt x="588803" y="-3209"/>
                    <a:pt x="588803" y="291007"/>
                  </a:cubicBezTo>
                  <a:cubicBezTo>
                    <a:pt x="588803" y="585223"/>
                    <a:pt x="457143" y="1025068"/>
                    <a:pt x="294732" y="1025068"/>
                  </a:cubicBezTo>
                  <a:cubicBezTo>
                    <a:pt x="132321" y="1025068"/>
                    <a:pt x="9803" y="461851"/>
                    <a:pt x="661" y="291007"/>
                  </a:cubicBezTo>
                  <a:close/>
                </a:path>
              </a:pathLst>
            </a:custGeom>
            <a:solidFill>
              <a:schemeClr val="bg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F205F38C-AE0F-C125-9E75-07C2A3655D10}"/>
                </a:ext>
              </a:extLst>
            </p:cNvPr>
            <p:cNvGrpSpPr/>
            <p:nvPr/>
          </p:nvGrpSpPr>
          <p:grpSpPr>
            <a:xfrm>
              <a:off x="4877749" y="1014167"/>
              <a:ext cx="2362437" cy="5568578"/>
              <a:chOff x="4877749" y="1014167"/>
              <a:chExt cx="2362437" cy="5568578"/>
            </a:xfrm>
          </p:grpSpPr>
          <p:sp>
            <p:nvSpPr>
              <p:cNvPr id="107" name="Oval 28">
                <a:extLst>
                  <a:ext uri="{FF2B5EF4-FFF2-40B4-BE49-F238E27FC236}">
                    <a16:creationId xmlns:a16="http://schemas.microsoft.com/office/drawing/2014/main" id="{7E15BE82-8998-355C-D8CF-46AC32CE40AE}"/>
                  </a:ext>
                </a:extLst>
              </p:cNvPr>
              <p:cNvSpPr/>
              <p:nvPr/>
            </p:nvSpPr>
            <p:spPr>
              <a:xfrm rot="3195096">
                <a:off x="5521521" y="5967541"/>
                <a:ext cx="448901" cy="781508"/>
              </a:xfrm>
              <a:custGeom>
                <a:avLst/>
                <a:gdLst>
                  <a:gd name="connsiteX0" fmla="*/ 0 w 588141"/>
                  <a:gd name="connsiteY0" fmla="*/ 532725 h 1065449"/>
                  <a:gd name="connsiteX1" fmla="*/ 294071 w 588141"/>
                  <a:gd name="connsiteY1" fmla="*/ 0 h 1065449"/>
                  <a:gd name="connsiteX2" fmla="*/ 588142 w 588141"/>
                  <a:gd name="connsiteY2" fmla="*/ 532725 h 1065449"/>
                  <a:gd name="connsiteX3" fmla="*/ 294071 w 588141"/>
                  <a:gd name="connsiteY3" fmla="*/ 1065450 h 1065449"/>
                  <a:gd name="connsiteX4" fmla="*/ 0 w 588141"/>
                  <a:gd name="connsiteY4" fmla="*/ 532725 h 1065449"/>
                  <a:gd name="connsiteX0" fmla="*/ 0 w 588142"/>
                  <a:gd name="connsiteY0" fmla="*/ 532725 h 1266786"/>
                  <a:gd name="connsiteX1" fmla="*/ 294071 w 588142"/>
                  <a:gd name="connsiteY1" fmla="*/ 0 h 1266786"/>
                  <a:gd name="connsiteX2" fmla="*/ 588142 w 588142"/>
                  <a:gd name="connsiteY2" fmla="*/ 532725 h 1266786"/>
                  <a:gd name="connsiteX3" fmla="*/ 294071 w 588142"/>
                  <a:gd name="connsiteY3" fmla="*/ 1266786 h 1266786"/>
                  <a:gd name="connsiteX4" fmla="*/ 0 w 588142"/>
                  <a:gd name="connsiteY4" fmla="*/ 532725 h 1266786"/>
                  <a:gd name="connsiteX0" fmla="*/ 661 w 588803"/>
                  <a:gd name="connsiteY0" fmla="*/ 291007 h 1025068"/>
                  <a:gd name="connsiteX1" fmla="*/ 239877 w 588803"/>
                  <a:gd name="connsiteY1" fmla="*/ 2 h 1025068"/>
                  <a:gd name="connsiteX2" fmla="*/ 588803 w 588803"/>
                  <a:gd name="connsiteY2" fmla="*/ 291007 h 1025068"/>
                  <a:gd name="connsiteX3" fmla="*/ 294732 w 588803"/>
                  <a:gd name="connsiteY3" fmla="*/ 1025068 h 1025068"/>
                  <a:gd name="connsiteX4" fmla="*/ 661 w 588803"/>
                  <a:gd name="connsiteY4" fmla="*/ 291007 h 102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03" h="1025068">
                    <a:moveTo>
                      <a:pt x="661" y="291007"/>
                    </a:moveTo>
                    <a:cubicBezTo>
                      <a:pt x="-8481" y="120163"/>
                      <a:pt x="77466" y="2"/>
                      <a:pt x="239877" y="2"/>
                    </a:cubicBezTo>
                    <a:cubicBezTo>
                      <a:pt x="402288" y="2"/>
                      <a:pt x="588803" y="-3209"/>
                      <a:pt x="588803" y="291007"/>
                    </a:cubicBezTo>
                    <a:cubicBezTo>
                      <a:pt x="588803" y="585223"/>
                      <a:pt x="457143" y="1025068"/>
                      <a:pt x="294732" y="1025068"/>
                    </a:cubicBezTo>
                    <a:cubicBezTo>
                      <a:pt x="132321" y="1025068"/>
                      <a:pt x="9803" y="461851"/>
                      <a:pt x="661" y="291007"/>
                    </a:cubicBezTo>
                    <a:close/>
                  </a:path>
                </a:pathLst>
              </a:custGeom>
              <a:solidFill>
                <a:schemeClr val="bg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a:extLst>
                  <a:ext uri="{FF2B5EF4-FFF2-40B4-BE49-F238E27FC236}">
                    <a16:creationId xmlns:a16="http://schemas.microsoft.com/office/drawing/2014/main" id="{D28E27CD-6AFB-44A6-751F-170785C56B23}"/>
                  </a:ext>
                </a:extLst>
              </p:cNvPr>
              <p:cNvSpPr/>
              <p:nvPr/>
            </p:nvSpPr>
            <p:spPr>
              <a:xfrm>
                <a:off x="5380026" y="4608413"/>
                <a:ext cx="1365871" cy="1754796"/>
              </a:xfrm>
              <a:prstGeom prst="trapezoid">
                <a:avLst>
                  <a:gd name="adj" fmla="val 7457"/>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291F079-9EF5-2C8F-F01E-F0F15B3B09D9}"/>
                  </a:ext>
                </a:extLst>
              </p:cNvPr>
              <p:cNvSpPr/>
              <p:nvPr/>
            </p:nvSpPr>
            <p:spPr>
              <a:xfrm rot="20305170">
                <a:off x="6809478" y="4125393"/>
                <a:ext cx="430708" cy="6196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7DD3710-6C6C-5E99-5364-F283650881AE}"/>
                  </a:ext>
                </a:extLst>
              </p:cNvPr>
              <p:cNvSpPr/>
              <p:nvPr/>
            </p:nvSpPr>
            <p:spPr>
              <a:xfrm rot="2653660">
                <a:off x="4877749" y="4137524"/>
                <a:ext cx="430708" cy="6196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2934CA0F-DFD2-D543-2B99-16AB13E9BC13}"/>
                  </a:ext>
                </a:extLst>
              </p:cNvPr>
              <p:cNvSpPr/>
              <p:nvPr/>
            </p:nvSpPr>
            <p:spPr>
              <a:xfrm rot="1375821">
                <a:off x="5121898" y="2650331"/>
                <a:ext cx="733967" cy="1866491"/>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a:extLst>
                  <a:ext uri="{FF2B5EF4-FFF2-40B4-BE49-F238E27FC236}">
                    <a16:creationId xmlns:a16="http://schemas.microsoft.com/office/drawing/2014/main" id="{94B3CB7A-0512-8913-1DA0-668E6ED5B087}"/>
                  </a:ext>
                </a:extLst>
              </p:cNvPr>
              <p:cNvSpPr/>
              <p:nvPr/>
            </p:nvSpPr>
            <p:spPr>
              <a:xfrm rot="20337671">
                <a:off x="6250069" y="2611307"/>
                <a:ext cx="733967" cy="1896462"/>
              </a:xfrm>
              <a:prstGeom prst="trapezoid">
                <a:avLst>
                  <a:gd name="adj" fmla="val 3098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a:extLst>
                  <a:ext uri="{FF2B5EF4-FFF2-40B4-BE49-F238E27FC236}">
                    <a16:creationId xmlns:a16="http://schemas.microsoft.com/office/drawing/2014/main" id="{1EED396B-57C4-F7BD-272C-AF51F2EC5260}"/>
                  </a:ext>
                </a:extLst>
              </p:cNvPr>
              <p:cNvSpPr/>
              <p:nvPr/>
            </p:nvSpPr>
            <p:spPr>
              <a:xfrm>
                <a:off x="5312225" y="2561154"/>
                <a:ext cx="1437451" cy="2386842"/>
              </a:xfrm>
              <a:prstGeom prst="trapezoid">
                <a:avLst>
                  <a:gd name="adj" fmla="val 2910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DD8A67A7-FB57-A525-71D4-D7E7967C9D28}"/>
                  </a:ext>
                </a:extLst>
              </p:cNvPr>
              <p:cNvCxnSpPr>
                <a:cxnSpLocks/>
                <a:endCxn id="113" idx="2"/>
              </p:cNvCxnSpPr>
              <p:nvPr/>
            </p:nvCxnSpPr>
            <p:spPr>
              <a:xfrm flipH="1">
                <a:off x="6030951" y="3238250"/>
                <a:ext cx="145734" cy="1709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rapezoid 114">
                <a:extLst>
                  <a:ext uri="{FF2B5EF4-FFF2-40B4-BE49-F238E27FC236}">
                    <a16:creationId xmlns:a16="http://schemas.microsoft.com/office/drawing/2014/main" id="{F51AB855-9990-812E-A653-604574D6F749}"/>
                  </a:ext>
                </a:extLst>
              </p:cNvPr>
              <p:cNvSpPr/>
              <p:nvPr/>
            </p:nvSpPr>
            <p:spPr>
              <a:xfrm rot="10800000">
                <a:off x="5684686" y="2634364"/>
                <a:ext cx="733967" cy="1832050"/>
              </a:xfrm>
              <a:prstGeom prst="trapezoid">
                <a:avLst>
                  <a:gd name="adj" fmla="val 401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8">
                <a:extLst>
                  <a:ext uri="{FF2B5EF4-FFF2-40B4-BE49-F238E27FC236}">
                    <a16:creationId xmlns:a16="http://schemas.microsoft.com/office/drawing/2014/main" id="{BD171E0F-33AD-276E-ED61-BBADD00D8422}"/>
                  </a:ext>
                </a:extLst>
              </p:cNvPr>
              <p:cNvSpPr/>
              <p:nvPr/>
            </p:nvSpPr>
            <p:spPr>
              <a:xfrm>
                <a:off x="5380026" y="1255863"/>
                <a:ext cx="1301463" cy="1677156"/>
              </a:xfrm>
              <a:custGeom>
                <a:avLst/>
                <a:gdLst>
                  <a:gd name="connsiteX0" fmla="*/ 0 w 933056"/>
                  <a:gd name="connsiteY0" fmla="*/ 646170 h 1292339"/>
                  <a:gd name="connsiteX1" fmla="*/ 466528 w 933056"/>
                  <a:gd name="connsiteY1" fmla="*/ 0 h 1292339"/>
                  <a:gd name="connsiteX2" fmla="*/ 933056 w 933056"/>
                  <a:gd name="connsiteY2" fmla="*/ 646170 h 1292339"/>
                  <a:gd name="connsiteX3" fmla="*/ 466528 w 933056"/>
                  <a:gd name="connsiteY3" fmla="*/ 1292340 h 1292339"/>
                  <a:gd name="connsiteX4" fmla="*/ 0 w 933056"/>
                  <a:gd name="connsiteY4" fmla="*/ 646170 h 1292339"/>
                  <a:gd name="connsiteX0" fmla="*/ 14641 w 947697"/>
                  <a:gd name="connsiteY0" fmla="*/ 646170 h 1292340"/>
                  <a:gd name="connsiteX1" fmla="*/ 481169 w 947697"/>
                  <a:gd name="connsiteY1" fmla="*/ 0 h 1292340"/>
                  <a:gd name="connsiteX2" fmla="*/ 947697 w 947697"/>
                  <a:gd name="connsiteY2" fmla="*/ 646170 h 1292340"/>
                  <a:gd name="connsiteX3" fmla="*/ 481169 w 947697"/>
                  <a:gd name="connsiteY3" fmla="*/ 1292340 h 1292340"/>
                  <a:gd name="connsiteX4" fmla="*/ 14641 w 947697"/>
                  <a:gd name="connsiteY4" fmla="*/ 646170 h 1292340"/>
                  <a:gd name="connsiteX0" fmla="*/ 14641 w 947697"/>
                  <a:gd name="connsiteY0" fmla="*/ 646170 h 1292340"/>
                  <a:gd name="connsiteX1" fmla="*/ 481169 w 947697"/>
                  <a:gd name="connsiteY1" fmla="*/ 0 h 1292340"/>
                  <a:gd name="connsiteX2" fmla="*/ 947697 w 947697"/>
                  <a:gd name="connsiteY2" fmla="*/ 646170 h 1292340"/>
                  <a:gd name="connsiteX3" fmla="*/ 481169 w 947697"/>
                  <a:gd name="connsiteY3" fmla="*/ 1292340 h 1292340"/>
                  <a:gd name="connsiteX4" fmla="*/ 14641 w 947697"/>
                  <a:gd name="connsiteY4" fmla="*/ 646170 h 129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697" h="1292340">
                    <a:moveTo>
                      <a:pt x="14641" y="646170"/>
                    </a:moveTo>
                    <a:cubicBezTo>
                      <a:pt x="-69249" y="322856"/>
                      <a:pt x="223513" y="0"/>
                      <a:pt x="481169" y="0"/>
                    </a:cubicBezTo>
                    <a:cubicBezTo>
                      <a:pt x="738825" y="0"/>
                      <a:pt x="947697" y="289300"/>
                      <a:pt x="947697" y="646170"/>
                    </a:cubicBezTo>
                    <a:cubicBezTo>
                      <a:pt x="838640" y="944317"/>
                      <a:pt x="738825" y="1292340"/>
                      <a:pt x="481169" y="1292340"/>
                    </a:cubicBezTo>
                    <a:cubicBezTo>
                      <a:pt x="223513" y="1292340"/>
                      <a:pt x="98531" y="969484"/>
                      <a:pt x="14641" y="646170"/>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293">
                <a:extLst>
                  <a:ext uri="{FF2B5EF4-FFF2-40B4-BE49-F238E27FC236}">
                    <a16:creationId xmlns:a16="http://schemas.microsoft.com/office/drawing/2014/main" id="{41A640BB-83C2-1470-6FC5-B42FC4CC4F18}"/>
                  </a:ext>
                </a:extLst>
              </p:cNvPr>
              <p:cNvGrpSpPr/>
              <p:nvPr/>
            </p:nvGrpSpPr>
            <p:grpSpPr>
              <a:xfrm>
                <a:off x="5558539" y="2833192"/>
                <a:ext cx="960224" cy="319299"/>
                <a:chOff x="5785257" y="2012782"/>
                <a:chExt cx="654561" cy="634595"/>
              </a:xfrm>
            </p:grpSpPr>
            <p:sp>
              <p:nvSpPr>
                <p:cNvPr id="128" name="Isosceles Triangle 127">
                  <a:extLst>
                    <a:ext uri="{FF2B5EF4-FFF2-40B4-BE49-F238E27FC236}">
                      <a16:creationId xmlns:a16="http://schemas.microsoft.com/office/drawing/2014/main" id="{552161FD-B5AD-A680-137F-E04A9180BC10}"/>
                    </a:ext>
                  </a:extLst>
                </p:cNvPr>
                <p:cNvSpPr/>
                <p:nvPr/>
              </p:nvSpPr>
              <p:spPr>
                <a:xfrm rot="5400000">
                  <a:off x="5709057" y="2088982"/>
                  <a:ext cx="609599"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a:extLst>
                    <a:ext uri="{FF2B5EF4-FFF2-40B4-BE49-F238E27FC236}">
                      <a16:creationId xmlns:a16="http://schemas.microsoft.com/office/drawing/2014/main" id="{DC2FFABF-8F06-3A2A-F14D-548F3B98957A}"/>
                    </a:ext>
                  </a:extLst>
                </p:cNvPr>
                <p:cNvSpPr/>
                <p:nvPr/>
              </p:nvSpPr>
              <p:spPr>
                <a:xfrm rot="16200000">
                  <a:off x="5906418" y="2113977"/>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Freeform: Shape 117">
                <a:extLst>
                  <a:ext uri="{FF2B5EF4-FFF2-40B4-BE49-F238E27FC236}">
                    <a16:creationId xmlns:a16="http://schemas.microsoft.com/office/drawing/2014/main" id="{273797A2-EA7B-33A8-205D-D809391FF7BE}"/>
                  </a:ext>
                </a:extLst>
              </p:cNvPr>
              <p:cNvSpPr/>
              <p:nvPr/>
            </p:nvSpPr>
            <p:spPr>
              <a:xfrm rot="9644309">
                <a:off x="5224700" y="1014167"/>
                <a:ext cx="1469536" cy="1244048"/>
              </a:xfrm>
              <a:custGeom>
                <a:avLst/>
                <a:gdLst>
                  <a:gd name="connsiteX0" fmla="*/ 370743 w 1262516"/>
                  <a:gd name="connsiteY0" fmla="*/ 970628 h 994438"/>
                  <a:gd name="connsiteX1" fmla="*/ 256146 w 1262516"/>
                  <a:gd name="connsiteY1" fmla="*/ 868862 h 994438"/>
                  <a:gd name="connsiteX2" fmla="*/ 119526 w 1262516"/>
                  <a:gd name="connsiteY2" fmla="*/ 645118 h 994438"/>
                  <a:gd name="connsiteX3" fmla="*/ 144342 w 1262516"/>
                  <a:gd name="connsiteY3" fmla="*/ 629966 h 994438"/>
                  <a:gd name="connsiteX4" fmla="*/ 113730 w 1262516"/>
                  <a:gd name="connsiteY4" fmla="*/ 614969 h 994438"/>
                  <a:gd name="connsiteX5" fmla="*/ 18561 w 1262516"/>
                  <a:gd name="connsiteY5" fmla="*/ 452706 h 994438"/>
                  <a:gd name="connsiteX6" fmla="*/ 0 w 1262516"/>
                  <a:gd name="connsiteY6" fmla="*/ 8540 h 994438"/>
                  <a:gd name="connsiteX7" fmla="*/ 200130 w 1262516"/>
                  <a:gd name="connsiteY7" fmla="*/ 177 h 994438"/>
                  <a:gd name="connsiteX8" fmla="*/ 408622 w 1262516"/>
                  <a:gd name="connsiteY8" fmla="*/ 191944 h 994438"/>
                  <a:gd name="connsiteX9" fmla="*/ 420343 w 1262516"/>
                  <a:gd name="connsiteY9" fmla="*/ 472478 h 994438"/>
                  <a:gd name="connsiteX10" fmla="*/ 434915 w 1262516"/>
                  <a:gd name="connsiteY10" fmla="*/ 466350 h 994438"/>
                  <a:gd name="connsiteX11" fmla="*/ 651841 w 1262516"/>
                  <a:gd name="connsiteY11" fmla="*/ 507687 h 994438"/>
                  <a:gd name="connsiteX12" fmla="*/ 669392 w 1262516"/>
                  <a:gd name="connsiteY12" fmla="*/ 523131 h 994438"/>
                  <a:gd name="connsiteX13" fmla="*/ 671982 w 1262516"/>
                  <a:gd name="connsiteY13" fmla="*/ 497437 h 994438"/>
                  <a:gd name="connsiteX14" fmla="*/ 911300 w 1262516"/>
                  <a:gd name="connsiteY14" fmla="*/ 302387 h 994438"/>
                  <a:gd name="connsiteX15" fmla="*/ 1262516 w 1262516"/>
                  <a:gd name="connsiteY15" fmla="*/ 302387 h 994438"/>
                  <a:gd name="connsiteX16" fmla="*/ 1262516 w 1262516"/>
                  <a:gd name="connsiteY16" fmla="*/ 546668 h 994438"/>
                  <a:gd name="connsiteX17" fmla="*/ 1018235 w 1262516"/>
                  <a:gd name="connsiteY17" fmla="*/ 790949 h 994438"/>
                  <a:gd name="connsiteX18" fmla="*/ 848940 w 1262516"/>
                  <a:gd name="connsiteY18" fmla="*/ 790949 h 994438"/>
                  <a:gd name="connsiteX19" fmla="*/ 859221 w 1262516"/>
                  <a:gd name="connsiteY19" fmla="*/ 807787 h 994438"/>
                  <a:gd name="connsiteX20" fmla="*/ 616510 w 1262516"/>
                  <a:gd name="connsiteY20" fmla="*/ 955988 h 994438"/>
                  <a:gd name="connsiteX21" fmla="*/ 370743 w 1262516"/>
                  <a:gd name="connsiteY21" fmla="*/ 970628 h 99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2516" h="994438">
                    <a:moveTo>
                      <a:pt x="370743" y="970628"/>
                    </a:moveTo>
                    <a:cubicBezTo>
                      <a:pt x="324814" y="949649"/>
                      <a:pt x="284441" y="915202"/>
                      <a:pt x="256146" y="868862"/>
                    </a:cubicBezTo>
                    <a:lnTo>
                      <a:pt x="119526" y="645118"/>
                    </a:lnTo>
                    <a:lnTo>
                      <a:pt x="144342" y="629966"/>
                    </a:lnTo>
                    <a:lnTo>
                      <a:pt x="113730" y="614969"/>
                    </a:lnTo>
                    <a:cubicBezTo>
                      <a:pt x="58993" y="581229"/>
                      <a:pt x="21447" y="521786"/>
                      <a:pt x="18561" y="452706"/>
                    </a:cubicBezTo>
                    <a:lnTo>
                      <a:pt x="0" y="8540"/>
                    </a:lnTo>
                    <a:lnTo>
                      <a:pt x="200130" y="177"/>
                    </a:lnTo>
                    <a:cubicBezTo>
                      <a:pt x="310658" y="-4442"/>
                      <a:pt x="404003" y="81415"/>
                      <a:pt x="408622" y="191944"/>
                    </a:cubicBezTo>
                    <a:lnTo>
                      <a:pt x="420343" y="472478"/>
                    </a:lnTo>
                    <a:lnTo>
                      <a:pt x="434915" y="466350"/>
                    </a:lnTo>
                    <a:cubicBezTo>
                      <a:pt x="509945" y="447460"/>
                      <a:pt x="589590" y="463013"/>
                      <a:pt x="651841" y="507687"/>
                    </a:cubicBezTo>
                    <a:lnTo>
                      <a:pt x="669392" y="523131"/>
                    </a:lnTo>
                    <a:lnTo>
                      <a:pt x="671982" y="497437"/>
                    </a:lnTo>
                    <a:cubicBezTo>
                      <a:pt x="694760" y="386122"/>
                      <a:pt x="793251" y="302387"/>
                      <a:pt x="911300" y="302387"/>
                    </a:cubicBezTo>
                    <a:lnTo>
                      <a:pt x="1262516" y="302387"/>
                    </a:lnTo>
                    <a:lnTo>
                      <a:pt x="1262516" y="546668"/>
                    </a:lnTo>
                    <a:cubicBezTo>
                      <a:pt x="1262516" y="681581"/>
                      <a:pt x="1153148" y="790949"/>
                      <a:pt x="1018235" y="790949"/>
                    </a:cubicBezTo>
                    <a:lnTo>
                      <a:pt x="848940" y="790949"/>
                    </a:lnTo>
                    <a:lnTo>
                      <a:pt x="859221" y="807787"/>
                    </a:lnTo>
                    <a:lnTo>
                      <a:pt x="616510" y="955988"/>
                    </a:lnTo>
                    <a:cubicBezTo>
                      <a:pt x="539279" y="1003146"/>
                      <a:pt x="447293" y="1005593"/>
                      <a:pt x="370743" y="970628"/>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19" name="Straight Connector 118">
                <a:extLst>
                  <a:ext uri="{FF2B5EF4-FFF2-40B4-BE49-F238E27FC236}">
                    <a16:creationId xmlns:a16="http://schemas.microsoft.com/office/drawing/2014/main" id="{4630D8C0-4118-0F46-DE1E-444D266A7066}"/>
                  </a:ext>
                </a:extLst>
              </p:cNvPr>
              <p:cNvCxnSpPr>
                <a:cxnSpLocks/>
              </p:cNvCxnSpPr>
              <p:nvPr/>
            </p:nvCxnSpPr>
            <p:spPr>
              <a:xfrm>
                <a:off x="6035921" y="5154047"/>
                <a:ext cx="5460" cy="1223880"/>
              </a:xfrm>
              <a:prstGeom prst="line">
                <a:avLst/>
              </a:prstGeom>
              <a:solidFill>
                <a:schemeClr val="accent4">
                  <a:lumMod val="5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B5A23500-186D-1DB9-5717-CA386B08DFE4}"/>
                  </a:ext>
                </a:extLst>
              </p:cNvPr>
              <p:cNvGrpSpPr/>
              <p:nvPr/>
            </p:nvGrpSpPr>
            <p:grpSpPr>
              <a:xfrm flipH="1">
                <a:off x="6017166" y="3184599"/>
                <a:ext cx="56824" cy="289366"/>
                <a:chOff x="2868412" y="3429000"/>
                <a:chExt cx="457200" cy="2307099"/>
              </a:xfrm>
              <a:solidFill>
                <a:schemeClr val="tx1"/>
              </a:solidFill>
            </p:grpSpPr>
            <p:sp>
              <p:nvSpPr>
                <p:cNvPr id="125" name="Oval 124">
                  <a:extLst>
                    <a:ext uri="{FF2B5EF4-FFF2-40B4-BE49-F238E27FC236}">
                      <a16:creationId xmlns:a16="http://schemas.microsoft.com/office/drawing/2014/main" id="{A5CD994B-B085-611A-9FB9-0ECB1F6545DF}"/>
                    </a:ext>
                  </a:extLst>
                </p:cNvPr>
                <p:cNvSpPr/>
                <p:nvPr/>
              </p:nvSpPr>
              <p:spPr>
                <a:xfrm>
                  <a:off x="2868412" y="3429000"/>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Oval 125">
                  <a:extLst>
                    <a:ext uri="{FF2B5EF4-FFF2-40B4-BE49-F238E27FC236}">
                      <a16:creationId xmlns:a16="http://schemas.microsoft.com/office/drawing/2014/main" id="{CB28227D-8F9F-5021-5221-68995D411647}"/>
                    </a:ext>
                  </a:extLst>
                </p:cNvPr>
                <p:cNvSpPr/>
                <p:nvPr/>
              </p:nvSpPr>
              <p:spPr>
                <a:xfrm>
                  <a:off x="2868412" y="4353950"/>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7" name="Oval 126">
                  <a:extLst>
                    <a:ext uri="{FF2B5EF4-FFF2-40B4-BE49-F238E27FC236}">
                      <a16:creationId xmlns:a16="http://schemas.microsoft.com/office/drawing/2014/main" id="{BA3F84DE-9F8A-F23B-E566-597F80BC15A0}"/>
                    </a:ext>
                  </a:extLst>
                </p:cNvPr>
                <p:cNvSpPr/>
                <p:nvPr/>
              </p:nvSpPr>
              <p:spPr>
                <a:xfrm>
                  <a:off x="2868412" y="5278899"/>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06305CAD-EB7C-7F4D-E530-B85ED20B0F69}"/>
                  </a:ext>
                </a:extLst>
              </p:cNvPr>
              <p:cNvGrpSpPr/>
              <p:nvPr/>
            </p:nvGrpSpPr>
            <p:grpSpPr>
              <a:xfrm flipH="1">
                <a:off x="6012247" y="3569337"/>
                <a:ext cx="56824" cy="289366"/>
                <a:chOff x="2868412" y="3429000"/>
                <a:chExt cx="457200" cy="2307099"/>
              </a:xfrm>
              <a:solidFill>
                <a:schemeClr val="tx1"/>
              </a:solidFill>
            </p:grpSpPr>
            <p:sp>
              <p:nvSpPr>
                <p:cNvPr id="122" name="Oval 121">
                  <a:extLst>
                    <a:ext uri="{FF2B5EF4-FFF2-40B4-BE49-F238E27FC236}">
                      <a16:creationId xmlns:a16="http://schemas.microsoft.com/office/drawing/2014/main" id="{4326C35F-3D3C-EE6A-0688-62995759D862}"/>
                    </a:ext>
                  </a:extLst>
                </p:cNvPr>
                <p:cNvSpPr/>
                <p:nvPr/>
              </p:nvSpPr>
              <p:spPr>
                <a:xfrm>
                  <a:off x="2868412" y="3429000"/>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3" name="Oval 122">
                  <a:extLst>
                    <a:ext uri="{FF2B5EF4-FFF2-40B4-BE49-F238E27FC236}">
                      <a16:creationId xmlns:a16="http://schemas.microsoft.com/office/drawing/2014/main" id="{E7512D31-4BDB-2338-1764-6CB0DEEECBEE}"/>
                    </a:ext>
                  </a:extLst>
                </p:cNvPr>
                <p:cNvSpPr/>
                <p:nvPr/>
              </p:nvSpPr>
              <p:spPr>
                <a:xfrm>
                  <a:off x="2868412" y="4353950"/>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4" name="Oval 123">
                  <a:extLst>
                    <a:ext uri="{FF2B5EF4-FFF2-40B4-BE49-F238E27FC236}">
                      <a16:creationId xmlns:a16="http://schemas.microsoft.com/office/drawing/2014/main" id="{710707BC-8E9A-6B0F-6ABF-4D447B3F37B4}"/>
                    </a:ext>
                  </a:extLst>
                </p:cNvPr>
                <p:cNvSpPr/>
                <p:nvPr/>
              </p:nvSpPr>
              <p:spPr>
                <a:xfrm>
                  <a:off x="2868412" y="5278899"/>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sp>
        <p:nvSpPr>
          <p:cNvPr id="3" name="TextBox 2">
            <a:extLst>
              <a:ext uri="{FF2B5EF4-FFF2-40B4-BE49-F238E27FC236}">
                <a16:creationId xmlns:a16="http://schemas.microsoft.com/office/drawing/2014/main" id="{BEBBDE8A-9970-A504-BCA6-DE33F410358A}"/>
              </a:ext>
            </a:extLst>
          </p:cNvPr>
          <p:cNvSpPr txBox="1"/>
          <p:nvPr/>
        </p:nvSpPr>
        <p:spPr>
          <a:xfrm>
            <a:off x="77340" y="844379"/>
            <a:ext cx="3795610" cy="1323439"/>
          </a:xfrm>
          <a:prstGeom prst="rect">
            <a:avLst/>
          </a:prstGeom>
          <a:noFill/>
        </p:spPr>
        <p:txBody>
          <a:bodyPr wrap="square" rtlCol="0">
            <a:spAutoFit/>
          </a:bodyPr>
          <a:lstStyle/>
          <a:p>
            <a:pPr algn="ctr"/>
            <a:r>
              <a:rPr lang="en-US" sz="1600" i="1" dirty="0">
                <a:solidFill>
                  <a:schemeClr val="bg1"/>
                </a:solidFill>
              </a:rPr>
              <a:t>“And it shall be upon Aaron to minister; and his sound shall be heard when he </a:t>
            </a:r>
            <a:r>
              <a:rPr lang="en-US" sz="1600" i="1" dirty="0" err="1">
                <a:solidFill>
                  <a:schemeClr val="bg1"/>
                </a:solidFill>
              </a:rPr>
              <a:t>goeth</a:t>
            </a:r>
            <a:r>
              <a:rPr lang="en-US" sz="1600" i="1" dirty="0">
                <a:solidFill>
                  <a:schemeClr val="bg1"/>
                </a:solidFill>
              </a:rPr>
              <a:t> in unto the holy place before the LORD, and when he cometh out, that he die not.” </a:t>
            </a:r>
          </a:p>
          <a:p>
            <a:pPr algn="ctr"/>
            <a:r>
              <a:rPr lang="en-US" sz="1600" i="1" dirty="0">
                <a:solidFill>
                  <a:schemeClr val="bg1"/>
                </a:solidFill>
              </a:rPr>
              <a:t>Exodus 28:25</a:t>
            </a:r>
          </a:p>
        </p:txBody>
      </p:sp>
      <p:grpSp>
        <p:nvGrpSpPr>
          <p:cNvPr id="80" name="Group 79">
            <a:extLst>
              <a:ext uri="{FF2B5EF4-FFF2-40B4-BE49-F238E27FC236}">
                <a16:creationId xmlns:a16="http://schemas.microsoft.com/office/drawing/2014/main" id="{78E11A29-1E65-A386-7B6E-1FAFE714E0E4}"/>
              </a:ext>
            </a:extLst>
          </p:cNvPr>
          <p:cNvGrpSpPr/>
          <p:nvPr/>
        </p:nvGrpSpPr>
        <p:grpSpPr>
          <a:xfrm rot="1812840">
            <a:off x="9676954" y="452091"/>
            <a:ext cx="1532873" cy="2274150"/>
            <a:chOff x="4903640" y="1600006"/>
            <a:chExt cx="2619593" cy="3886393"/>
          </a:xfrm>
        </p:grpSpPr>
        <p:sp>
          <p:nvSpPr>
            <p:cNvPr id="81" name="Block Arc 80">
              <a:extLst>
                <a:ext uri="{FF2B5EF4-FFF2-40B4-BE49-F238E27FC236}">
                  <a16:creationId xmlns:a16="http://schemas.microsoft.com/office/drawing/2014/main" id="{18EADCF3-F80F-518F-AF16-BBF3A7B01BC6}"/>
                </a:ext>
              </a:extLst>
            </p:cNvPr>
            <p:cNvSpPr/>
            <p:nvPr/>
          </p:nvSpPr>
          <p:spPr>
            <a:xfrm rot="14504818">
              <a:off x="5909643" y="1418872"/>
              <a:ext cx="628332" cy="990600"/>
            </a:xfrm>
            <a:prstGeom prst="blockArc">
              <a:avLst>
                <a:gd name="adj1" fmla="val 10800000"/>
                <a:gd name="adj2" fmla="val 21346262"/>
                <a:gd name="adj3" fmla="val 149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2" name="Group 15">
              <a:extLst>
                <a:ext uri="{FF2B5EF4-FFF2-40B4-BE49-F238E27FC236}">
                  <a16:creationId xmlns:a16="http://schemas.microsoft.com/office/drawing/2014/main" id="{3BA95E36-2CD8-731F-E505-96FE62A1A680}"/>
                </a:ext>
              </a:extLst>
            </p:cNvPr>
            <p:cNvGrpSpPr/>
            <p:nvPr/>
          </p:nvGrpSpPr>
          <p:grpSpPr>
            <a:xfrm>
              <a:off x="5562600" y="1752600"/>
              <a:ext cx="1676400" cy="3733799"/>
              <a:chOff x="2438400" y="2514600"/>
              <a:chExt cx="1676400" cy="3733799"/>
            </a:xfrm>
          </p:grpSpPr>
          <p:sp>
            <p:nvSpPr>
              <p:cNvPr id="98" name="Left Arrow Callout 6">
                <a:extLst>
                  <a:ext uri="{FF2B5EF4-FFF2-40B4-BE49-F238E27FC236}">
                    <a16:creationId xmlns:a16="http://schemas.microsoft.com/office/drawing/2014/main" id="{7C907E16-D40C-0561-DF3A-231B684B7AC2}"/>
                  </a:ext>
                </a:extLst>
              </p:cNvPr>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eft Arrow Callout 7">
                <a:extLst>
                  <a:ext uri="{FF2B5EF4-FFF2-40B4-BE49-F238E27FC236}">
                    <a16:creationId xmlns:a16="http://schemas.microsoft.com/office/drawing/2014/main" id="{FDFF4D9A-41B9-7FC5-1060-B0D5FBF70FFC}"/>
                  </a:ext>
                </a:extLst>
              </p:cNvPr>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nut 8">
                <a:extLst>
                  <a:ext uri="{FF2B5EF4-FFF2-40B4-BE49-F238E27FC236}">
                    <a16:creationId xmlns:a16="http://schemas.microsoft.com/office/drawing/2014/main" id="{F33D1163-58B8-1B55-BEDC-9652B30B2DE1}"/>
                  </a:ext>
                </a:extLst>
              </p:cNvPr>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Oval 100">
                <a:extLst>
                  <a:ext uri="{FF2B5EF4-FFF2-40B4-BE49-F238E27FC236}">
                    <a16:creationId xmlns:a16="http://schemas.microsoft.com/office/drawing/2014/main" id="{6C73F8E7-872B-5488-F905-F04533437775}"/>
                  </a:ext>
                </a:extLst>
              </p:cNvPr>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E42FBA3-67B7-555B-24A4-DD26EC86BCF2}"/>
                  </a:ext>
                </a:extLst>
              </p:cNvPr>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1">
                <a:extLst>
                  <a:ext uri="{FF2B5EF4-FFF2-40B4-BE49-F238E27FC236}">
                    <a16:creationId xmlns:a16="http://schemas.microsoft.com/office/drawing/2014/main" id="{FE70528B-D01D-F62E-2475-23DCE40FBC82}"/>
                  </a:ext>
                </a:extLst>
              </p:cNvPr>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5">
              <a:extLst>
                <a:ext uri="{FF2B5EF4-FFF2-40B4-BE49-F238E27FC236}">
                  <a16:creationId xmlns:a16="http://schemas.microsoft.com/office/drawing/2014/main" id="{E40FB9C0-4196-954D-6151-DF75267C490A}"/>
                </a:ext>
              </a:extLst>
            </p:cNvPr>
            <p:cNvGrpSpPr/>
            <p:nvPr/>
          </p:nvGrpSpPr>
          <p:grpSpPr>
            <a:xfrm rot="1427868">
              <a:off x="4903640" y="1747634"/>
              <a:ext cx="1377013" cy="3066983"/>
              <a:chOff x="2438400" y="2514600"/>
              <a:chExt cx="1676400" cy="3733799"/>
            </a:xfrm>
          </p:grpSpPr>
          <p:sp>
            <p:nvSpPr>
              <p:cNvPr id="92" name="Left Arrow Callout 13">
                <a:extLst>
                  <a:ext uri="{FF2B5EF4-FFF2-40B4-BE49-F238E27FC236}">
                    <a16:creationId xmlns:a16="http://schemas.microsoft.com/office/drawing/2014/main" id="{6D7F7937-C7D6-B0A8-BD7D-969BBDAD86D8}"/>
                  </a:ext>
                </a:extLst>
              </p:cNvPr>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eft Arrow Callout 14">
                <a:extLst>
                  <a:ext uri="{FF2B5EF4-FFF2-40B4-BE49-F238E27FC236}">
                    <a16:creationId xmlns:a16="http://schemas.microsoft.com/office/drawing/2014/main" id="{88A9F593-DD4E-0787-C7D1-9986F5A2D110}"/>
                  </a:ext>
                </a:extLst>
              </p:cNvPr>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onut 15">
                <a:extLst>
                  <a:ext uri="{FF2B5EF4-FFF2-40B4-BE49-F238E27FC236}">
                    <a16:creationId xmlns:a16="http://schemas.microsoft.com/office/drawing/2014/main" id="{559A97FF-1A9A-1125-F62C-E7DAA06603E5}"/>
                  </a:ext>
                </a:extLst>
              </p:cNvPr>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Oval 94">
                <a:extLst>
                  <a:ext uri="{FF2B5EF4-FFF2-40B4-BE49-F238E27FC236}">
                    <a16:creationId xmlns:a16="http://schemas.microsoft.com/office/drawing/2014/main" id="{A9B29C2A-514A-9DDD-1B62-9A30CA2FE776}"/>
                  </a:ext>
                </a:extLst>
              </p:cNvPr>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F158AEC-CAEF-AE64-148E-2900733B0EEE}"/>
                  </a:ext>
                </a:extLst>
              </p:cNvPr>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18">
                <a:extLst>
                  <a:ext uri="{FF2B5EF4-FFF2-40B4-BE49-F238E27FC236}">
                    <a16:creationId xmlns:a16="http://schemas.microsoft.com/office/drawing/2014/main" id="{0FA52325-1AE9-E387-7150-22BE31B1635F}"/>
                  </a:ext>
                </a:extLst>
              </p:cNvPr>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5">
              <a:extLst>
                <a:ext uri="{FF2B5EF4-FFF2-40B4-BE49-F238E27FC236}">
                  <a16:creationId xmlns:a16="http://schemas.microsoft.com/office/drawing/2014/main" id="{D9C36535-5C7F-9578-9650-7AE3E48AE1E3}"/>
                </a:ext>
              </a:extLst>
            </p:cNvPr>
            <p:cNvGrpSpPr/>
            <p:nvPr/>
          </p:nvGrpSpPr>
          <p:grpSpPr>
            <a:xfrm rot="20453272">
              <a:off x="6227833" y="1732752"/>
              <a:ext cx="1295400" cy="2885208"/>
              <a:chOff x="2438400" y="2514600"/>
              <a:chExt cx="1676400" cy="3733799"/>
            </a:xfrm>
          </p:grpSpPr>
          <p:sp>
            <p:nvSpPr>
              <p:cNvPr id="86" name="Left Arrow Callout 20">
                <a:extLst>
                  <a:ext uri="{FF2B5EF4-FFF2-40B4-BE49-F238E27FC236}">
                    <a16:creationId xmlns:a16="http://schemas.microsoft.com/office/drawing/2014/main" id="{1B99EE7C-BF25-440E-DD13-72875DE4789B}"/>
                  </a:ext>
                </a:extLst>
              </p:cNvPr>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eft Arrow Callout 21">
                <a:extLst>
                  <a:ext uri="{FF2B5EF4-FFF2-40B4-BE49-F238E27FC236}">
                    <a16:creationId xmlns:a16="http://schemas.microsoft.com/office/drawing/2014/main" id="{20436D5D-2C93-DCBD-5683-5EFA5A204820}"/>
                  </a:ext>
                </a:extLst>
              </p:cNvPr>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onut 22">
                <a:extLst>
                  <a:ext uri="{FF2B5EF4-FFF2-40B4-BE49-F238E27FC236}">
                    <a16:creationId xmlns:a16="http://schemas.microsoft.com/office/drawing/2014/main" id="{42F9C4AD-BD37-8218-2CFE-C67674985C68}"/>
                  </a:ext>
                </a:extLst>
              </p:cNvPr>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Oval 88">
                <a:extLst>
                  <a:ext uri="{FF2B5EF4-FFF2-40B4-BE49-F238E27FC236}">
                    <a16:creationId xmlns:a16="http://schemas.microsoft.com/office/drawing/2014/main" id="{2EE1ECAA-7AC7-832C-777E-1E02BFE5D753}"/>
                  </a:ext>
                </a:extLst>
              </p:cNvPr>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D7BB0FAC-1F18-9113-0EF0-E93462F423BD}"/>
                  </a:ext>
                </a:extLst>
              </p:cNvPr>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25">
                <a:extLst>
                  <a:ext uri="{FF2B5EF4-FFF2-40B4-BE49-F238E27FC236}">
                    <a16:creationId xmlns:a16="http://schemas.microsoft.com/office/drawing/2014/main" id="{FAFF4484-E440-A64F-5EE2-59105C6D3A9E}"/>
                  </a:ext>
                </a:extLst>
              </p:cNvPr>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Block Arc 84">
              <a:extLst>
                <a:ext uri="{FF2B5EF4-FFF2-40B4-BE49-F238E27FC236}">
                  <a16:creationId xmlns:a16="http://schemas.microsoft.com/office/drawing/2014/main" id="{0A88A25C-54FB-E507-69A2-F2EBF7E83C45}"/>
                </a:ext>
              </a:extLst>
            </p:cNvPr>
            <p:cNvSpPr/>
            <p:nvPr/>
          </p:nvSpPr>
          <p:spPr>
            <a:xfrm rot="3471312">
              <a:off x="5834963" y="1482036"/>
              <a:ext cx="628332" cy="990600"/>
            </a:xfrm>
            <a:prstGeom prst="blockArc">
              <a:avLst>
                <a:gd name="adj1" fmla="val 10800000"/>
                <a:gd name="adj2" fmla="val 21346262"/>
                <a:gd name="adj3" fmla="val 149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0" name="TextBox 129">
            <a:extLst>
              <a:ext uri="{FF2B5EF4-FFF2-40B4-BE49-F238E27FC236}">
                <a16:creationId xmlns:a16="http://schemas.microsoft.com/office/drawing/2014/main" id="{3F424BA4-AAEF-4DEA-058A-84DF7E1B97B1}"/>
              </a:ext>
            </a:extLst>
          </p:cNvPr>
          <p:cNvSpPr txBox="1"/>
          <p:nvPr/>
        </p:nvSpPr>
        <p:spPr>
          <a:xfrm>
            <a:off x="1438" y="6566687"/>
            <a:ext cx="6094562" cy="261610"/>
          </a:xfrm>
          <a:prstGeom prst="rect">
            <a:avLst/>
          </a:prstGeom>
          <a:noFill/>
        </p:spPr>
        <p:txBody>
          <a:bodyPr wrap="square">
            <a:spAutoFit/>
          </a:bodyPr>
          <a:lstStyle/>
          <a:p>
            <a:pPr algn="l"/>
            <a:r>
              <a:rPr lang="en-US" sz="11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307753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52600" y="685800"/>
            <a:ext cx="4572000" cy="5909310"/>
          </a:xfrm>
          <a:prstGeom prst="rect">
            <a:avLst/>
          </a:prstGeom>
        </p:spPr>
        <p:txBody>
          <a:bodyPr>
            <a:spAutoFit/>
          </a:bodyPr>
          <a:lstStyle/>
          <a:p>
            <a:pPr fontAlgn="base"/>
            <a:r>
              <a:rPr lang="en-US" dirty="0">
                <a:solidFill>
                  <a:schemeClr val="bg1"/>
                </a:solidFill>
              </a:rPr>
              <a:t>1. Where in the scriptures can we learn about the restoration of the Aaronic Priesthood?</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2. On what date was the Aaronic Priesthood restored?</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3. What was the name of the angel who restored the Aaronic Priesthood to the earth by conferring it upon Joseph Smith and Oliver Cowdery?</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4. How was the Aaronic Priesthood conferred upon them?</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5. What else did the angel promise Joseph and Oliver they would receive? From whom would they receive it?</a:t>
            </a:r>
          </a:p>
        </p:txBody>
      </p:sp>
      <p:sp>
        <p:nvSpPr>
          <p:cNvPr id="5" name="Rectangle 4"/>
          <p:cNvSpPr/>
          <p:nvPr/>
        </p:nvSpPr>
        <p:spPr>
          <a:xfrm>
            <a:off x="6781800" y="685800"/>
            <a:ext cx="3733800" cy="5909310"/>
          </a:xfrm>
          <a:prstGeom prst="rect">
            <a:avLst/>
          </a:prstGeom>
        </p:spPr>
        <p:txBody>
          <a:bodyPr wrap="square">
            <a:spAutoFit/>
          </a:bodyPr>
          <a:lstStyle/>
          <a:p>
            <a:pPr marL="342900" indent="-342900" fontAlgn="base"/>
            <a:r>
              <a:rPr lang="en-US" dirty="0">
                <a:solidFill>
                  <a:srgbClr val="FFFF00"/>
                </a:solidFill>
              </a:rPr>
              <a:t>a. May 15, 1829</a:t>
            </a:r>
          </a:p>
          <a:p>
            <a:pPr marL="342900" indent="-342900" fontAlgn="base">
              <a:buAutoNum type="alphaLcPeriod"/>
            </a:pPr>
            <a:endParaRPr lang="en-US" dirty="0">
              <a:solidFill>
                <a:srgbClr val="FFFF00"/>
              </a:solidFill>
            </a:endParaRPr>
          </a:p>
          <a:p>
            <a:pPr marL="342900" indent="-342900" fontAlgn="base">
              <a:buAutoNum type="alphaLcPeriod"/>
            </a:pPr>
            <a:endParaRPr lang="en-US" dirty="0">
              <a:solidFill>
                <a:srgbClr val="FFFF00"/>
              </a:solidFill>
            </a:endParaRPr>
          </a:p>
          <a:p>
            <a:pPr marL="342900" indent="-342900" fontAlgn="base">
              <a:buAutoNum type="alphaLcPeriod"/>
            </a:pPr>
            <a:endParaRPr lang="en-US" dirty="0">
              <a:solidFill>
                <a:srgbClr val="FFFF00"/>
              </a:solidFill>
            </a:endParaRPr>
          </a:p>
          <a:p>
            <a:pPr marL="342900" indent="-342900" fontAlgn="base"/>
            <a:r>
              <a:rPr lang="en-US" dirty="0">
                <a:solidFill>
                  <a:srgbClr val="FFFF00"/>
                </a:solidFill>
              </a:rPr>
              <a:t>b. By the Laying of Hands</a:t>
            </a:r>
          </a:p>
          <a:p>
            <a:pPr marL="342900" indent="-342900" fontAlgn="base"/>
            <a:endParaRPr lang="en-US" dirty="0">
              <a:solidFill>
                <a:srgbClr val="FFFF00"/>
              </a:solidFill>
            </a:endParaRPr>
          </a:p>
          <a:p>
            <a:pPr marL="342900" indent="-342900" fontAlgn="base"/>
            <a:endParaRPr lang="en-US" dirty="0">
              <a:solidFill>
                <a:srgbClr val="FFFF00"/>
              </a:solidFill>
            </a:endParaRPr>
          </a:p>
          <a:p>
            <a:pPr marL="342900" indent="-342900" fontAlgn="base"/>
            <a:endParaRPr lang="en-US" dirty="0">
              <a:solidFill>
                <a:srgbClr val="FFFF00"/>
              </a:solidFill>
            </a:endParaRPr>
          </a:p>
          <a:p>
            <a:pPr fontAlgn="base"/>
            <a:r>
              <a:rPr lang="en-US" dirty="0">
                <a:solidFill>
                  <a:srgbClr val="FFFF00"/>
                </a:solidFill>
              </a:rPr>
              <a:t>c. Joseph Smith History or Doctrine and Covenants 13</a:t>
            </a:r>
          </a:p>
          <a:p>
            <a:pPr fontAlgn="base"/>
            <a:endParaRPr lang="en-US" dirty="0">
              <a:solidFill>
                <a:srgbClr val="FFFF00"/>
              </a:solidFill>
            </a:endParaRP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d. John the Baptist</a:t>
            </a:r>
          </a:p>
          <a:p>
            <a:pPr fontAlgn="base"/>
            <a:endParaRPr lang="en-US" dirty="0">
              <a:solidFill>
                <a:srgbClr val="FFFF00"/>
              </a:solidFill>
            </a:endParaRP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e. John the Baptist told them they would later receive the Melchizedek priesthood from the Apostles Peter, James, and John.</a:t>
            </a:r>
          </a:p>
        </p:txBody>
      </p:sp>
      <p:cxnSp>
        <p:nvCxnSpPr>
          <p:cNvPr id="7" name="Straight Arrow Connector 6"/>
          <p:cNvCxnSpPr/>
          <p:nvPr/>
        </p:nvCxnSpPr>
        <p:spPr>
          <a:xfrm>
            <a:off x="5943600" y="1219200"/>
            <a:ext cx="9144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715000" y="990600"/>
            <a:ext cx="106680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943600" y="3733800"/>
            <a:ext cx="9144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096000" y="2057400"/>
            <a:ext cx="685800" cy="2590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943600" y="5638800"/>
            <a:ext cx="9144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24000" y="1"/>
            <a:ext cx="9144000" cy="830997"/>
          </a:xfrm>
          <a:prstGeom prst="rect">
            <a:avLst/>
          </a:prstGeom>
          <a:noFill/>
        </p:spPr>
        <p:txBody>
          <a:bodyPr wrap="square" rtlCol="0">
            <a:spAutoFit/>
          </a:bodyPr>
          <a:lstStyle/>
          <a:p>
            <a:pPr algn="ctr"/>
            <a:r>
              <a:rPr lang="en-US" sz="4800" dirty="0" err="1">
                <a:solidFill>
                  <a:schemeClr val="bg1"/>
                </a:solidFill>
                <a:latin typeface="Aharoni" pitchFamily="2" charset="-79"/>
                <a:cs typeface="Aharoni" pitchFamily="2" charset="-79"/>
              </a:rPr>
              <a:t>Prequiz</a:t>
            </a:r>
            <a:endParaRPr lang="en-US" sz="480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19091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1665D3-F41E-413D-8639-15930F9E3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7513" y="6427216"/>
            <a:ext cx="4495800" cy="369332"/>
          </a:xfrm>
          <a:prstGeom prst="rect">
            <a:avLst/>
          </a:prstGeom>
          <a:noFill/>
        </p:spPr>
        <p:txBody>
          <a:bodyPr wrap="square" rtlCol="0">
            <a:spAutoFit/>
          </a:bodyPr>
          <a:lstStyle/>
          <a:p>
            <a:r>
              <a:rPr lang="en-US" dirty="0">
                <a:solidFill>
                  <a:schemeClr val="bg1"/>
                </a:solidFill>
              </a:rPr>
              <a:t>Joseph Smith History 1:69</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haroni" pitchFamily="2" charset="-79"/>
                <a:cs typeface="Aharoni" pitchFamily="2" charset="-79"/>
              </a:rPr>
              <a:t>Into the Woods</a:t>
            </a:r>
            <a:endParaRPr lang="en-US" sz="4000" dirty="0">
              <a:solidFill>
                <a:schemeClr val="bg1"/>
              </a:solidFill>
              <a:latin typeface="Aharoni" pitchFamily="2" charset="-79"/>
              <a:cs typeface="Aharoni" pitchFamily="2" charset="-79"/>
            </a:endParaRPr>
          </a:p>
        </p:txBody>
      </p:sp>
      <p:sp>
        <p:nvSpPr>
          <p:cNvPr id="7" name="TextBox 6"/>
          <p:cNvSpPr txBox="1"/>
          <p:nvPr/>
        </p:nvSpPr>
        <p:spPr>
          <a:xfrm>
            <a:off x="1524000" y="990600"/>
            <a:ext cx="1447800" cy="369332"/>
          </a:xfrm>
          <a:prstGeom prst="rect">
            <a:avLst/>
          </a:prstGeom>
          <a:noFill/>
        </p:spPr>
        <p:txBody>
          <a:bodyPr wrap="square" rtlCol="0">
            <a:spAutoFit/>
          </a:bodyPr>
          <a:lstStyle/>
          <a:p>
            <a:r>
              <a:rPr lang="en-US" dirty="0">
                <a:solidFill>
                  <a:srgbClr val="FFFF00"/>
                </a:solidFill>
              </a:rPr>
              <a:t>May 15, 1829</a:t>
            </a:r>
          </a:p>
        </p:txBody>
      </p:sp>
      <p:sp>
        <p:nvSpPr>
          <p:cNvPr id="9" name="TextBox 8"/>
          <p:cNvSpPr txBox="1"/>
          <p:nvPr/>
        </p:nvSpPr>
        <p:spPr>
          <a:xfrm>
            <a:off x="5146158" y="990600"/>
            <a:ext cx="4912242" cy="2308324"/>
          </a:xfrm>
          <a:prstGeom prst="rect">
            <a:avLst/>
          </a:prstGeom>
          <a:noFill/>
        </p:spPr>
        <p:txBody>
          <a:bodyPr wrap="square" rtlCol="0">
            <a:spAutoFit/>
          </a:bodyPr>
          <a:lstStyle/>
          <a:p>
            <a:r>
              <a:rPr lang="en-US" i="1" dirty="0">
                <a:solidFill>
                  <a:schemeClr val="bg1"/>
                </a:solidFill>
              </a:rPr>
              <a:t>“Upon you my fellow servants, in the name of Messiah, I confer the Priesthood of Aaron, which holds the keys of the ministering of angels, and of the gospel of repentance, and of</a:t>
            </a:r>
            <a:r>
              <a:rPr lang="en-US" i="1" baseline="30000" dirty="0">
                <a:solidFill>
                  <a:schemeClr val="bg1"/>
                </a:solidFill>
              </a:rPr>
              <a:t> </a:t>
            </a:r>
            <a:r>
              <a:rPr lang="en-US" i="1" dirty="0">
                <a:solidFill>
                  <a:schemeClr val="bg1"/>
                </a:solidFill>
              </a:rPr>
              <a:t>baptism by immersion for the remission of sins; and this shall never be taken again from the earth until the sons of Levi do offer again an offering unto the Lord in righteousness.”</a:t>
            </a:r>
            <a:endParaRPr lang="en-US" dirty="0">
              <a:solidFill>
                <a:schemeClr val="bg1"/>
              </a:solidFill>
            </a:endParaRPr>
          </a:p>
        </p:txBody>
      </p:sp>
      <p:pic>
        <p:nvPicPr>
          <p:cNvPr id="3" name="Picture 2">
            <a:extLst>
              <a:ext uri="{FF2B5EF4-FFF2-40B4-BE49-F238E27FC236}">
                <a16:creationId xmlns:a16="http://schemas.microsoft.com/office/drawing/2014/main" id="{64D6550B-4493-4510-A280-D31290BC6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74" y="2038350"/>
            <a:ext cx="4095750" cy="3771900"/>
          </a:xfrm>
          <a:prstGeom prst="rect">
            <a:avLst/>
          </a:prstGeom>
        </p:spPr>
      </p:pic>
      <p:pic>
        <p:nvPicPr>
          <p:cNvPr id="10" name="Picture 9">
            <a:extLst>
              <a:ext uri="{FF2B5EF4-FFF2-40B4-BE49-F238E27FC236}">
                <a16:creationId xmlns:a16="http://schemas.microsoft.com/office/drawing/2014/main" id="{795A4193-FFCC-B053-7893-52337FC53124}"/>
              </a:ext>
            </a:extLst>
          </p:cNvPr>
          <p:cNvPicPr>
            <a:picLocks noChangeAspect="1"/>
          </p:cNvPicPr>
          <p:nvPr/>
        </p:nvPicPr>
        <p:blipFill>
          <a:blip r:embed="rId4"/>
          <a:stretch>
            <a:fillRect/>
          </a:stretch>
        </p:blipFill>
        <p:spPr>
          <a:xfrm>
            <a:off x="8091004" y="3051544"/>
            <a:ext cx="3034196" cy="3631086"/>
          </a:xfrm>
          <a:prstGeom prst="rect">
            <a:avLst/>
          </a:prstGeom>
        </p:spPr>
      </p:pic>
    </p:spTree>
    <p:extLst>
      <p:ext uri="{BB962C8B-B14F-4D97-AF65-F5344CB8AC3E}">
        <p14:creationId xmlns:p14="http://schemas.microsoft.com/office/powerpoint/2010/main" val="363640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1AAF010-0565-4728-8D50-A5CADEED8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6980" y="6416490"/>
            <a:ext cx="4495800" cy="369332"/>
          </a:xfrm>
          <a:prstGeom prst="rect">
            <a:avLst/>
          </a:prstGeom>
          <a:noFill/>
        </p:spPr>
        <p:txBody>
          <a:bodyPr wrap="square" rtlCol="0">
            <a:spAutoFit/>
          </a:bodyPr>
          <a:lstStyle/>
          <a:p>
            <a:r>
              <a:rPr lang="en-US" dirty="0">
                <a:solidFill>
                  <a:schemeClr val="bg1"/>
                </a:solidFill>
              </a:rPr>
              <a:t>Joseph Smith History 1:70—</a:t>
            </a:r>
            <a:r>
              <a:rPr lang="en-US" sz="1200" dirty="0">
                <a:solidFill>
                  <a:schemeClr val="bg1"/>
                </a:solidFill>
              </a:rPr>
              <a:t>Hyrum M. Smith</a:t>
            </a:r>
          </a:p>
        </p:txBody>
      </p:sp>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Aaron Priesthood— the Lesser Priesthood</a:t>
            </a:r>
          </a:p>
        </p:txBody>
      </p:sp>
      <p:sp>
        <p:nvSpPr>
          <p:cNvPr id="7" name="TextBox 6"/>
          <p:cNvSpPr txBox="1"/>
          <p:nvPr/>
        </p:nvSpPr>
        <p:spPr>
          <a:xfrm>
            <a:off x="2209800" y="1371600"/>
            <a:ext cx="4191000" cy="1754326"/>
          </a:xfrm>
          <a:prstGeom prst="rect">
            <a:avLst/>
          </a:prstGeom>
          <a:noFill/>
        </p:spPr>
        <p:txBody>
          <a:bodyPr wrap="square" rtlCol="0">
            <a:spAutoFit/>
          </a:bodyPr>
          <a:lstStyle/>
          <a:p>
            <a:r>
              <a:rPr lang="en-US" dirty="0">
                <a:solidFill>
                  <a:schemeClr val="bg1"/>
                </a:solidFill>
              </a:rPr>
              <a:t>John, the Baptist held these key in the dispensation for the Meridian of Time, and because of this authority he was sent in the dispensation of the Fulness of Times to confer these keys in the day of restoration of all things. </a:t>
            </a:r>
          </a:p>
        </p:txBody>
      </p:sp>
      <p:sp>
        <p:nvSpPr>
          <p:cNvPr id="10" name="TextBox 9"/>
          <p:cNvSpPr txBox="1"/>
          <p:nvPr/>
        </p:nvSpPr>
        <p:spPr>
          <a:xfrm>
            <a:off x="6096000" y="4191000"/>
            <a:ext cx="4191000" cy="1754326"/>
          </a:xfrm>
          <a:prstGeom prst="rect">
            <a:avLst/>
          </a:prstGeom>
          <a:noFill/>
        </p:spPr>
        <p:txBody>
          <a:bodyPr wrap="square" rtlCol="0">
            <a:spAutoFit/>
          </a:bodyPr>
          <a:lstStyle/>
          <a:p>
            <a:r>
              <a:rPr lang="en-US" dirty="0">
                <a:solidFill>
                  <a:schemeClr val="bg1"/>
                </a:solidFill>
              </a:rPr>
              <a:t>This Priesthood…holds the keys of the preparatory Gospel, which is the Gospel of faith, repentance, and the remission of sins by baptism by immersion, but does not hold the authority of laying on of hands for the gift of the Holy Ghost.</a:t>
            </a:r>
          </a:p>
        </p:txBody>
      </p:sp>
      <p:sp>
        <p:nvSpPr>
          <p:cNvPr id="12" name="TextBox 11"/>
          <p:cNvSpPr txBox="1"/>
          <p:nvPr/>
        </p:nvSpPr>
        <p:spPr>
          <a:xfrm>
            <a:off x="2209800" y="685800"/>
            <a:ext cx="4495800" cy="369332"/>
          </a:xfrm>
          <a:prstGeom prst="rect">
            <a:avLst/>
          </a:prstGeom>
          <a:noFill/>
        </p:spPr>
        <p:txBody>
          <a:bodyPr wrap="square" rtlCol="0">
            <a:spAutoFit/>
          </a:bodyPr>
          <a:lstStyle/>
          <a:p>
            <a:r>
              <a:rPr lang="en-US" dirty="0">
                <a:solidFill>
                  <a:srgbClr val="FFFF00"/>
                </a:solidFill>
              </a:rPr>
              <a:t>See D&amp;C 107:13-14 and D&amp;C 84:26-27</a:t>
            </a:r>
            <a:endParaRPr lang="en-US" sz="1200" dirty="0">
              <a:solidFill>
                <a:srgbClr val="FFFF00"/>
              </a:solidFill>
            </a:endParaRPr>
          </a:p>
        </p:txBody>
      </p:sp>
      <p:pic>
        <p:nvPicPr>
          <p:cNvPr id="3" name="Picture 2">
            <a:extLst>
              <a:ext uri="{FF2B5EF4-FFF2-40B4-BE49-F238E27FC236}">
                <a16:creationId xmlns:a16="http://schemas.microsoft.com/office/drawing/2014/main" id="{2C0B6374-2C0E-48DE-8FFB-1DA51AD72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060" y="3317618"/>
            <a:ext cx="4048125" cy="2762250"/>
          </a:xfrm>
          <a:prstGeom prst="rect">
            <a:avLst/>
          </a:prstGeom>
        </p:spPr>
      </p:pic>
      <p:pic>
        <p:nvPicPr>
          <p:cNvPr id="9" name="Picture 8">
            <a:extLst>
              <a:ext uri="{FF2B5EF4-FFF2-40B4-BE49-F238E27FC236}">
                <a16:creationId xmlns:a16="http://schemas.microsoft.com/office/drawing/2014/main" id="{41EC3290-4C48-468B-AEF3-F8C3084EC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0062" y="818466"/>
            <a:ext cx="2426208" cy="3200400"/>
          </a:xfrm>
          <a:prstGeom prst="rect">
            <a:avLst/>
          </a:prstGeom>
        </p:spPr>
      </p:pic>
    </p:spTree>
    <p:extLst>
      <p:ext uri="{BB962C8B-B14F-4D97-AF65-F5344CB8AC3E}">
        <p14:creationId xmlns:p14="http://schemas.microsoft.com/office/powerpoint/2010/main" val="279198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15BC68-8851-87BD-AE6F-4E1F440C6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5C350F0-641F-FDA1-5200-778DC2E3D088}"/>
              </a:ext>
            </a:extLst>
          </p:cNvPr>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Preforming Baptisms</a:t>
            </a:r>
          </a:p>
        </p:txBody>
      </p:sp>
      <p:pic>
        <p:nvPicPr>
          <p:cNvPr id="5" name="Picture 4">
            <a:extLst>
              <a:ext uri="{FF2B5EF4-FFF2-40B4-BE49-F238E27FC236}">
                <a16:creationId xmlns:a16="http://schemas.microsoft.com/office/drawing/2014/main" id="{7D086BDA-8CDE-B4C5-A271-4F37489AE266}"/>
              </a:ext>
            </a:extLst>
          </p:cNvPr>
          <p:cNvPicPr>
            <a:picLocks noChangeAspect="1"/>
          </p:cNvPicPr>
          <p:nvPr/>
        </p:nvPicPr>
        <p:blipFill>
          <a:blip r:embed="rId3"/>
          <a:stretch>
            <a:fillRect/>
          </a:stretch>
        </p:blipFill>
        <p:spPr>
          <a:xfrm>
            <a:off x="4557378" y="1301591"/>
            <a:ext cx="6211167" cy="3858163"/>
          </a:xfrm>
          <a:prstGeom prst="rect">
            <a:avLst/>
          </a:prstGeom>
        </p:spPr>
      </p:pic>
      <p:sp>
        <p:nvSpPr>
          <p:cNvPr id="7" name="TextBox 6">
            <a:extLst>
              <a:ext uri="{FF2B5EF4-FFF2-40B4-BE49-F238E27FC236}">
                <a16:creationId xmlns:a16="http://schemas.microsoft.com/office/drawing/2014/main" id="{82E7D4DF-2A7E-C8DD-2647-B3FDB3D57952}"/>
              </a:ext>
            </a:extLst>
          </p:cNvPr>
          <p:cNvSpPr txBox="1"/>
          <p:nvPr/>
        </p:nvSpPr>
        <p:spPr>
          <a:xfrm>
            <a:off x="760389" y="1982448"/>
            <a:ext cx="3251200" cy="2246769"/>
          </a:xfrm>
          <a:prstGeom prst="rect">
            <a:avLst/>
          </a:prstGeom>
          <a:noFill/>
        </p:spPr>
        <p:txBody>
          <a:bodyPr wrap="square">
            <a:spAutoFit/>
          </a:bodyPr>
          <a:lstStyle/>
          <a:p>
            <a:r>
              <a:rPr lang="en-US" sz="2000" dirty="0">
                <a:solidFill>
                  <a:schemeClr val="bg1"/>
                </a:solidFill>
              </a:rPr>
              <a:t>O</a:t>
            </a:r>
            <a:r>
              <a:rPr lang="en-US" sz="2000" b="0" i="0" dirty="0">
                <a:solidFill>
                  <a:schemeClr val="bg1"/>
                </a:solidFill>
                <a:effectLst/>
              </a:rPr>
              <a:t>nce Joseph and Oliver had the keys of authority from John the Baptist (Aaronic Priesthood authority), they were authorized by heaven to perform Aaronic priesthood ordinances.</a:t>
            </a:r>
            <a:endParaRPr lang="en-US" sz="2000" dirty="0">
              <a:solidFill>
                <a:schemeClr val="bg1"/>
              </a:solidFill>
            </a:endParaRPr>
          </a:p>
        </p:txBody>
      </p:sp>
      <p:sp>
        <p:nvSpPr>
          <p:cNvPr id="9" name="TextBox 8">
            <a:extLst>
              <a:ext uri="{FF2B5EF4-FFF2-40B4-BE49-F238E27FC236}">
                <a16:creationId xmlns:a16="http://schemas.microsoft.com/office/drawing/2014/main" id="{1DE9B21D-F654-A206-5637-4A9E7198A1CF}"/>
              </a:ext>
            </a:extLst>
          </p:cNvPr>
          <p:cNvSpPr txBox="1"/>
          <p:nvPr/>
        </p:nvSpPr>
        <p:spPr>
          <a:xfrm>
            <a:off x="3047999" y="5565333"/>
            <a:ext cx="7223051" cy="830997"/>
          </a:xfrm>
          <a:prstGeom prst="rect">
            <a:avLst/>
          </a:prstGeom>
          <a:noFill/>
        </p:spPr>
        <p:txBody>
          <a:bodyPr wrap="square">
            <a:spAutoFit/>
          </a:bodyPr>
          <a:lstStyle/>
          <a:p>
            <a:r>
              <a:rPr lang="en-US" sz="2400" b="0" i="0" dirty="0">
                <a:solidFill>
                  <a:srgbClr val="FFFF00"/>
                </a:solidFill>
                <a:effectLst/>
              </a:rPr>
              <a:t>Joseph and Oliver had the authority to baptize, so the direction from heaven was that they baptize each other.</a:t>
            </a:r>
            <a:endParaRPr lang="en-US" sz="2400" dirty="0">
              <a:solidFill>
                <a:srgbClr val="FFFF00"/>
              </a:solidFill>
            </a:endParaRPr>
          </a:p>
        </p:txBody>
      </p:sp>
    </p:spTree>
    <p:extLst>
      <p:ext uri="{BB962C8B-B14F-4D97-AF65-F5344CB8AC3E}">
        <p14:creationId xmlns:p14="http://schemas.microsoft.com/office/powerpoint/2010/main" val="8745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5DADFF-20BF-4C8C-B050-B995E7315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811" y="6438037"/>
            <a:ext cx="4495800" cy="369332"/>
          </a:xfrm>
          <a:prstGeom prst="rect">
            <a:avLst/>
          </a:prstGeom>
          <a:noFill/>
        </p:spPr>
        <p:txBody>
          <a:bodyPr wrap="square" rtlCol="0">
            <a:spAutoFit/>
          </a:bodyPr>
          <a:lstStyle/>
          <a:p>
            <a:r>
              <a:rPr lang="en-US" dirty="0">
                <a:solidFill>
                  <a:schemeClr val="bg1"/>
                </a:solidFill>
              </a:rPr>
              <a:t>Joseph Smith History 1:70—</a:t>
            </a:r>
            <a:r>
              <a:rPr lang="en-US" sz="1200" dirty="0">
                <a:solidFill>
                  <a:schemeClr val="bg1"/>
                </a:solidFill>
              </a:rPr>
              <a:t>Hyrum M. Smith</a:t>
            </a:r>
          </a:p>
        </p:txBody>
      </p:sp>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err="1">
                <a:solidFill>
                  <a:schemeClr val="bg1"/>
                </a:solidFill>
                <a:latin typeface="Aharoni" pitchFamily="2" charset="-79"/>
                <a:cs typeface="Aharoni" pitchFamily="2" charset="-79"/>
              </a:rPr>
              <a:t>Levitical</a:t>
            </a:r>
            <a:r>
              <a:rPr lang="en-US" sz="3600" dirty="0">
                <a:solidFill>
                  <a:schemeClr val="bg1"/>
                </a:solidFill>
                <a:latin typeface="Aharoni" pitchFamily="2" charset="-79"/>
                <a:cs typeface="Aharoni" pitchFamily="2" charset="-79"/>
              </a:rPr>
              <a:t> Duties of the Aaronic Priesthood</a:t>
            </a:r>
          </a:p>
        </p:txBody>
      </p:sp>
      <p:sp>
        <p:nvSpPr>
          <p:cNvPr id="7" name="TextBox 6"/>
          <p:cNvSpPr txBox="1"/>
          <p:nvPr/>
        </p:nvSpPr>
        <p:spPr>
          <a:xfrm>
            <a:off x="1524000" y="685801"/>
            <a:ext cx="4191000" cy="2585323"/>
          </a:xfrm>
          <a:prstGeom prst="rect">
            <a:avLst/>
          </a:prstGeom>
          <a:noFill/>
        </p:spPr>
        <p:txBody>
          <a:bodyPr wrap="square" rtlCol="0">
            <a:spAutoFit/>
          </a:bodyPr>
          <a:lstStyle/>
          <a:p>
            <a:r>
              <a:rPr lang="en-US" dirty="0">
                <a:solidFill>
                  <a:schemeClr val="bg1"/>
                </a:solidFill>
              </a:rPr>
              <a:t>Confers authority to receive the ministration of angels</a:t>
            </a:r>
          </a:p>
          <a:p>
            <a:endParaRPr lang="en-US" dirty="0">
              <a:solidFill>
                <a:schemeClr val="bg1"/>
              </a:solidFill>
            </a:endParaRPr>
          </a:p>
          <a:p>
            <a:r>
              <a:rPr lang="en-US" dirty="0">
                <a:solidFill>
                  <a:schemeClr val="bg1"/>
                </a:solidFill>
              </a:rPr>
              <a:t>To preach the gospel of repentance</a:t>
            </a:r>
          </a:p>
          <a:p>
            <a:endParaRPr lang="en-US" dirty="0">
              <a:solidFill>
                <a:schemeClr val="bg1"/>
              </a:solidFill>
            </a:endParaRPr>
          </a:p>
          <a:p>
            <a:r>
              <a:rPr lang="en-US" dirty="0">
                <a:solidFill>
                  <a:schemeClr val="bg1"/>
                </a:solidFill>
              </a:rPr>
              <a:t>To baptize for the remission of sins</a:t>
            </a:r>
          </a:p>
          <a:p>
            <a:endParaRPr lang="en-US" dirty="0">
              <a:solidFill>
                <a:schemeClr val="bg1"/>
              </a:solidFill>
            </a:endParaRPr>
          </a:p>
          <a:p>
            <a:r>
              <a:rPr lang="en-US" dirty="0">
                <a:solidFill>
                  <a:schemeClr val="bg1"/>
                </a:solidFill>
              </a:rPr>
              <a:t>To administer “The law of carnal commandment</a:t>
            </a:r>
          </a:p>
        </p:txBody>
      </p:sp>
      <p:sp>
        <p:nvSpPr>
          <p:cNvPr id="10" name="TextBox 9"/>
          <p:cNvSpPr txBox="1"/>
          <p:nvPr/>
        </p:nvSpPr>
        <p:spPr>
          <a:xfrm>
            <a:off x="6096000" y="914401"/>
            <a:ext cx="4191000" cy="5632311"/>
          </a:xfrm>
          <a:prstGeom prst="rect">
            <a:avLst/>
          </a:prstGeom>
          <a:noFill/>
        </p:spPr>
        <p:txBody>
          <a:bodyPr wrap="square" rtlCol="0">
            <a:spAutoFit/>
          </a:bodyPr>
          <a:lstStyle/>
          <a:p>
            <a:r>
              <a:rPr lang="en-US" dirty="0">
                <a:solidFill>
                  <a:schemeClr val="bg1"/>
                </a:solidFill>
              </a:rPr>
              <a:t>This Priesthood attended to the Tabernacle and the Temple service including sacrifices</a:t>
            </a:r>
          </a:p>
          <a:p>
            <a:endParaRPr lang="en-US" dirty="0">
              <a:solidFill>
                <a:schemeClr val="bg1"/>
              </a:solidFill>
            </a:endParaRPr>
          </a:p>
          <a:p>
            <a:r>
              <a:rPr lang="en-US" dirty="0">
                <a:solidFill>
                  <a:schemeClr val="bg1"/>
                </a:solidFill>
              </a:rPr>
              <a:t>They took care of everything belonging to the Sanctuary</a:t>
            </a:r>
          </a:p>
          <a:p>
            <a:endParaRPr lang="en-US" dirty="0">
              <a:solidFill>
                <a:schemeClr val="bg1"/>
              </a:solidFill>
            </a:endParaRPr>
          </a:p>
          <a:p>
            <a:r>
              <a:rPr lang="en-US" dirty="0">
                <a:solidFill>
                  <a:schemeClr val="bg1"/>
                </a:solidFill>
              </a:rPr>
              <a:t>They kept the fire upon the altar burning continually</a:t>
            </a:r>
          </a:p>
          <a:p>
            <a:endParaRPr lang="en-US" dirty="0">
              <a:solidFill>
                <a:schemeClr val="bg1"/>
              </a:solidFill>
            </a:endParaRPr>
          </a:p>
          <a:p>
            <a:r>
              <a:rPr lang="en-US" dirty="0">
                <a:solidFill>
                  <a:schemeClr val="bg1"/>
                </a:solidFill>
              </a:rPr>
              <a:t>They dressed the burnt offerings and killed the Pascal lamb</a:t>
            </a:r>
          </a:p>
          <a:p>
            <a:endParaRPr lang="en-US" dirty="0">
              <a:solidFill>
                <a:schemeClr val="bg1"/>
              </a:solidFill>
            </a:endParaRPr>
          </a:p>
          <a:p>
            <a:r>
              <a:rPr lang="en-US" dirty="0">
                <a:solidFill>
                  <a:schemeClr val="bg1"/>
                </a:solidFill>
              </a:rPr>
              <a:t>They received the blood of the sacrifices in basins and sprinkled it round the altar</a:t>
            </a:r>
          </a:p>
          <a:p>
            <a:endParaRPr lang="en-US" dirty="0">
              <a:solidFill>
                <a:schemeClr val="bg1"/>
              </a:solidFill>
            </a:endParaRPr>
          </a:p>
          <a:p>
            <a:r>
              <a:rPr lang="en-US" dirty="0">
                <a:solidFill>
                  <a:schemeClr val="bg1"/>
                </a:solidFill>
              </a:rPr>
              <a:t>They disposed of the meat offerings and other offerings</a:t>
            </a:r>
          </a:p>
          <a:p>
            <a:endParaRPr lang="en-US" dirty="0">
              <a:solidFill>
                <a:schemeClr val="bg1"/>
              </a:solidFill>
            </a:endParaRPr>
          </a:p>
          <a:p>
            <a:r>
              <a:rPr lang="en-US" dirty="0">
                <a:solidFill>
                  <a:schemeClr val="bg1"/>
                </a:solidFill>
              </a:rPr>
              <a:t>They performed the ceremonies of purification and judged cases of leprosy</a:t>
            </a:r>
          </a:p>
        </p:txBody>
      </p:sp>
      <p:pic>
        <p:nvPicPr>
          <p:cNvPr id="3" name="Picture 2">
            <a:extLst>
              <a:ext uri="{FF2B5EF4-FFF2-40B4-BE49-F238E27FC236}">
                <a16:creationId xmlns:a16="http://schemas.microsoft.com/office/drawing/2014/main" id="{DA8AE008-38A7-4848-BA6D-6BD6E10B2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429000"/>
            <a:ext cx="3581400" cy="2686050"/>
          </a:xfrm>
          <a:prstGeom prst="rect">
            <a:avLst/>
          </a:prstGeom>
        </p:spPr>
      </p:pic>
      <p:pic>
        <p:nvPicPr>
          <p:cNvPr id="2" name="Picture 1" descr="Hyrum_M._Smith.jpg">
            <a:extLst>
              <a:ext uri="{FF2B5EF4-FFF2-40B4-BE49-F238E27FC236}">
                <a16:creationId xmlns:a16="http://schemas.microsoft.com/office/drawing/2014/main" id="{DE2BCA3A-06AA-CF94-1BCC-F0E5119728FF}"/>
              </a:ext>
            </a:extLst>
          </p:cNvPr>
          <p:cNvPicPr>
            <a:picLocks noChangeAspect="1"/>
          </p:cNvPicPr>
          <p:nvPr/>
        </p:nvPicPr>
        <p:blipFill>
          <a:blip r:embed="rId4" cstate="print"/>
          <a:stretch>
            <a:fillRect/>
          </a:stretch>
        </p:blipFill>
        <p:spPr>
          <a:xfrm>
            <a:off x="10956604" y="5121895"/>
            <a:ext cx="1067585" cy="1500808"/>
          </a:xfrm>
          <a:prstGeom prst="rect">
            <a:avLst/>
          </a:prstGeom>
        </p:spPr>
      </p:pic>
    </p:spTree>
    <p:extLst>
      <p:ext uri="{BB962C8B-B14F-4D97-AF65-F5344CB8AC3E}">
        <p14:creationId xmlns:p14="http://schemas.microsoft.com/office/powerpoint/2010/main" val="21388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E8642B-326A-4D3C-95B6-79EAB914E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445806" y="304800"/>
            <a:ext cx="4191000" cy="4524315"/>
          </a:xfrm>
          <a:prstGeom prst="rect">
            <a:avLst/>
          </a:prstGeom>
          <a:noFill/>
        </p:spPr>
        <p:txBody>
          <a:bodyPr wrap="square" rtlCol="0">
            <a:spAutoFit/>
          </a:bodyPr>
          <a:lstStyle/>
          <a:p>
            <a:pPr fontAlgn="base"/>
            <a:r>
              <a:rPr lang="en-US" dirty="0">
                <a:solidFill>
                  <a:schemeClr val="bg1"/>
                </a:solidFill>
              </a:rPr>
              <a:t>What does it mean that the Aaronic Priesthood holds [the key of] the ‘gospel of repentance and of baptism, and the remission of sins’? </a:t>
            </a:r>
          </a:p>
          <a:p>
            <a:pPr fontAlgn="base"/>
            <a:endParaRPr lang="en-US" dirty="0">
              <a:solidFill>
                <a:schemeClr val="bg1"/>
              </a:solidFill>
            </a:endParaRPr>
          </a:p>
          <a:p>
            <a:pPr fontAlgn="base"/>
            <a:r>
              <a:rPr lang="en-US" dirty="0">
                <a:solidFill>
                  <a:schemeClr val="bg1"/>
                </a:solidFill>
              </a:rPr>
              <a:t>The meaning is found in the ordinance of baptism and in the sacrament. Baptism is for the remission of sins, and the sacrament is a renewal of the covenants and blessings of baptism. Both should be preceded by repentance. …</a:t>
            </a:r>
          </a:p>
          <a:p>
            <a:pPr fontAlgn="base"/>
            <a:endParaRPr lang="en-US" dirty="0">
              <a:solidFill>
                <a:schemeClr val="bg1"/>
              </a:solidFill>
            </a:endParaRPr>
          </a:p>
          <a:p>
            <a:pPr fontAlgn="base"/>
            <a:r>
              <a:rPr lang="en-US" dirty="0">
                <a:solidFill>
                  <a:schemeClr val="bg1"/>
                </a:solidFill>
              </a:rPr>
              <a:t>“Not one of [us] has lived without sin since [our] baptism. Without some provision for further cleansing after our baptism, each of us is lost to things spiritual. …</a:t>
            </a:r>
          </a:p>
        </p:txBody>
      </p:sp>
      <p:sp>
        <p:nvSpPr>
          <p:cNvPr id="10" name="TextBox 9"/>
          <p:cNvSpPr txBox="1"/>
          <p:nvPr/>
        </p:nvSpPr>
        <p:spPr>
          <a:xfrm>
            <a:off x="6594348" y="382012"/>
            <a:ext cx="4191000" cy="6093976"/>
          </a:xfrm>
          <a:prstGeom prst="rect">
            <a:avLst/>
          </a:prstGeom>
          <a:noFill/>
        </p:spPr>
        <p:txBody>
          <a:bodyPr wrap="square" rtlCol="0">
            <a:spAutoFit/>
          </a:bodyPr>
          <a:lstStyle/>
          <a:p>
            <a:pPr fontAlgn="base"/>
            <a:r>
              <a:rPr lang="en-US" dirty="0">
                <a:solidFill>
                  <a:schemeClr val="bg1"/>
                </a:solidFill>
              </a:rPr>
              <a:t>“We are commanded to repent of our sins and to come to the Lord with a broken heart and a contrite spirit and partake of the sacrament in compliance with its covenants. When we renew our baptismal covenants in this way, the Lord renews the cleansing effect of our baptism. …</a:t>
            </a:r>
          </a:p>
          <a:p>
            <a:pPr fontAlgn="base"/>
            <a:endParaRPr lang="en-US" dirty="0">
              <a:solidFill>
                <a:schemeClr val="bg1"/>
              </a:solidFill>
            </a:endParaRPr>
          </a:p>
          <a:p>
            <a:pPr fontAlgn="base"/>
            <a:r>
              <a:rPr lang="en-US" dirty="0">
                <a:solidFill>
                  <a:schemeClr val="bg1"/>
                </a:solidFill>
              </a:rPr>
              <a:t>“We cannot overstate the importance of the Aaronic Priesthood in this. All of these vital steps pertaining to the remission of sins are performed through the saving ordinance of baptism and the renewing ordinance of the sacrament. </a:t>
            </a:r>
          </a:p>
          <a:p>
            <a:pPr fontAlgn="base"/>
            <a:endParaRPr lang="en-US" dirty="0">
              <a:solidFill>
                <a:schemeClr val="bg1"/>
              </a:solidFill>
            </a:endParaRPr>
          </a:p>
          <a:p>
            <a:pPr fontAlgn="base"/>
            <a:r>
              <a:rPr lang="en-US" dirty="0">
                <a:solidFill>
                  <a:schemeClr val="bg1"/>
                </a:solidFill>
              </a:rPr>
              <a:t>Both of these ordinances are officiated by holders of the Aaronic Priesthood under the direction of the bishopric, who exercise the keys of the gospel of repentance and of baptism and the remission of sins” </a:t>
            </a:r>
          </a:p>
          <a:p>
            <a:pPr fontAlgn="base"/>
            <a:r>
              <a:rPr lang="en-US" sz="1200" dirty="0">
                <a:solidFill>
                  <a:schemeClr val="bg1"/>
                </a:solidFill>
              </a:rPr>
              <a:t>Elder </a:t>
            </a:r>
            <a:r>
              <a:rPr lang="en-US" sz="1200" dirty="0" err="1">
                <a:solidFill>
                  <a:schemeClr val="bg1"/>
                </a:solidFill>
              </a:rPr>
              <a:t>Dallin</a:t>
            </a:r>
            <a:r>
              <a:rPr lang="en-US" sz="1200" dirty="0">
                <a:solidFill>
                  <a:schemeClr val="bg1"/>
                </a:solidFill>
              </a:rPr>
              <a:t> H. Oaks</a:t>
            </a:r>
          </a:p>
        </p:txBody>
      </p:sp>
      <p:pic>
        <p:nvPicPr>
          <p:cNvPr id="2050" name="Picture 2" descr="Elder Dallin H. Oaks"/>
          <p:cNvPicPr>
            <a:picLocks noChangeAspect="1" noChangeArrowheads="1"/>
          </p:cNvPicPr>
          <p:nvPr/>
        </p:nvPicPr>
        <p:blipFill>
          <a:blip r:embed="rId3" cstate="print"/>
          <a:srcRect/>
          <a:stretch>
            <a:fillRect/>
          </a:stretch>
        </p:blipFill>
        <p:spPr bwMode="auto">
          <a:xfrm>
            <a:off x="4237881" y="4724400"/>
            <a:ext cx="1377696" cy="1828800"/>
          </a:xfrm>
          <a:prstGeom prst="rect">
            <a:avLst/>
          </a:prstGeom>
          <a:noFill/>
        </p:spPr>
      </p:pic>
    </p:spTree>
    <p:extLst>
      <p:ext uri="{BB962C8B-B14F-4D97-AF65-F5344CB8AC3E}">
        <p14:creationId xmlns:p14="http://schemas.microsoft.com/office/powerpoint/2010/main" val="30102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2000"/>
                                        <p:tgtEl>
                                          <p:spTgt spid="7">
                                            <p:txEl>
                                              <p:pRg st="0" end="0"/>
                                            </p:txEl>
                                          </p:spTgt>
                                        </p:tgtEl>
                                      </p:cBhvr>
                                    </p:animEffect>
                                    <p:set>
                                      <p:cBhvr>
                                        <p:cTn id="17" dur="1" fill="hold">
                                          <p:stCondLst>
                                            <p:cond delay="1999"/>
                                          </p:stCondLst>
                                        </p:cTn>
                                        <p:tgtEl>
                                          <p:spTgt spid="7">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000"/>
                                        <p:tgtEl>
                                          <p:spTgt spid="7">
                                            <p:txEl>
                                              <p:pRg st="2" end="2"/>
                                            </p:txEl>
                                          </p:spTgt>
                                        </p:tgtEl>
                                      </p:cBhvr>
                                    </p:animEffect>
                                    <p:set>
                                      <p:cBhvr>
                                        <p:cTn id="20" dur="1" fill="hold">
                                          <p:stCondLst>
                                            <p:cond delay="1999"/>
                                          </p:stCondLst>
                                        </p:cTn>
                                        <p:tgtEl>
                                          <p:spTgt spid="7">
                                            <p:txEl>
                                              <p:pRg st="2" end="2"/>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7">
                                            <p:txEl>
                                              <p:pRg st="4" end="4"/>
                                            </p:txEl>
                                          </p:spTgt>
                                        </p:tgtEl>
                                      </p:cBhvr>
                                    </p:animEffect>
                                    <p:set>
                                      <p:cBhvr>
                                        <p:cTn id="23" dur="1" fill="hold">
                                          <p:stCondLst>
                                            <p:cond delay="1999"/>
                                          </p:stCondLst>
                                        </p:cTn>
                                        <p:tgtEl>
                                          <p:spTgt spid="7">
                                            <p:txEl>
                                              <p:pRg st="4" end="4"/>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2000"/>
                                        <p:tgtEl>
                                          <p:spTgt spid="10">
                                            <p:txEl>
                                              <p:pRg st="0" end="0"/>
                                            </p:txEl>
                                          </p:spTgt>
                                        </p:tgtEl>
                                      </p:cBhvr>
                                    </p:animEffect>
                                    <p:set>
                                      <p:cBhvr>
                                        <p:cTn id="36" dur="1" fill="hold">
                                          <p:stCondLst>
                                            <p:cond delay="1999"/>
                                          </p:stCondLst>
                                        </p:cTn>
                                        <p:tgtEl>
                                          <p:spTgt spid="10">
                                            <p:txEl>
                                              <p:pRg st="0" end="0"/>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10">
                                            <p:txEl>
                                              <p:pRg st="2" end="2"/>
                                            </p:txEl>
                                          </p:spTgt>
                                        </p:tgtEl>
                                      </p:cBhvr>
                                    </p:animEffect>
                                    <p:set>
                                      <p:cBhvr>
                                        <p:cTn id="39" dur="1" fill="hold">
                                          <p:stCondLst>
                                            <p:cond delay="1999"/>
                                          </p:stCondLst>
                                        </p:cTn>
                                        <p:tgtEl>
                                          <p:spTgt spid="10">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9BFBCC-207A-4717-B912-94286E0CB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Angelic Messages</a:t>
            </a:r>
          </a:p>
        </p:txBody>
      </p:sp>
      <p:sp>
        <p:nvSpPr>
          <p:cNvPr id="7" name="TextBox 6"/>
          <p:cNvSpPr txBox="1"/>
          <p:nvPr/>
        </p:nvSpPr>
        <p:spPr>
          <a:xfrm>
            <a:off x="4259826" y="1214284"/>
            <a:ext cx="4191000" cy="5262979"/>
          </a:xfrm>
          <a:prstGeom prst="rect">
            <a:avLst/>
          </a:prstGeom>
          <a:noFill/>
        </p:spPr>
        <p:txBody>
          <a:bodyPr wrap="square" rtlCol="0">
            <a:spAutoFit/>
          </a:bodyPr>
          <a:lstStyle/>
          <a:p>
            <a:pPr fontAlgn="base"/>
            <a:r>
              <a:rPr lang="en-US" sz="2400" dirty="0">
                <a:solidFill>
                  <a:schemeClr val="bg1"/>
                </a:solidFill>
              </a:rPr>
              <a:t>“As a young holder of the Aaronic Priesthood, I did not think I would see an angel, and I wondered what such appearances had to do with the Aaronic Priesthood.</a:t>
            </a:r>
          </a:p>
          <a:p>
            <a:pPr fontAlgn="base"/>
            <a:endParaRPr lang="en-US" sz="2400" dirty="0">
              <a:solidFill>
                <a:schemeClr val="bg1"/>
              </a:solidFill>
            </a:endParaRPr>
          </a:p>
          <a:p>
            <a:pPr fontAlgn="base"/>
            <a:r>
              <a:rPr lang="en-US" sz="2400" dirty="0">
                <a:solidFill>
                  <a:schemeClr val="bg1"/>
                </a:solidFill>
              </a:rPr>
              <a:t>“But the ministering of angels can also be unseen. Angelic messages can be delivered by a voice or merely by thoughts or feelings communicated to the mind” </a:t>
            </a:r>
          </a:p>
          <a:p>
            <a:pPr fontAlgn="base"/>
            <a:r>
              <a:rPr lang="en-US" sz="1200" dirty="0">
                <a:solidFill>
                  <a:schemeClr val="bg1"/>
                </a:solidFill>
              </a:rPr>
              <a:t>Elder </a:t>
            </a:r>
            <a:r>
              <a:rPr lang="en-US" sz="1200" dirty="0" err="1">
                <a:solidFill>
                  <a:schemeClr val="bg1"/>
                </a:solidFill>
              </a:rPr>
              <a:t>Dallin</a:t>
            </a:r>
            <a:r>
              <a:rPr lang="en-US" sz="1200" dirty="0">
                <a:solidFill>
                  <a:schemeClr val="bg1"/>
                </a:solidFill>
              </a:rPr>
              <a:t> H. Oaks</a:t>
            </a:r>
          </a:p>
        </p:txBody>
      </p:sp>
      <p:pic>
        <p:nvPicPr>
          <p:cNvPr id="3" name="Picture 2">
            <a:extLst>
              <a:ext uri="{FF2B5EF4-FFF2-40B4-BE49-F238E27FC236}">
                <a16:creationId xmlns:a16="http://schemas.microsoft.com/office/drawing/2014/main" id="{BB5B2C8C-2CEA-4A87-8058-13F2EEBD0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0" y="1398121"/>
            <a:ext cx="3245142" cy="4646453"/>
          </a:xfrm>
          <a:prstGeom prst="rect">
            <a:avLst/>
          </a:prstGeom>
        </p:spPr>
      </p:pic>
      <p:pic>
        <p:nvPicPr>
          <p:cNvPr id="8" name="Picture 7">
            <a:extLst>
              <a:ext uri="{FF2B5EF4-FFF2-40B4-BE49-F238E27FC236}">
                <a16:creationId xmlns:a16="http://schemas.microsoft.com/office/drawing/2014/main" id="{F38585C3-82C8-4F6F-9E33-9DEC39107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1385" y="1398121"/>
            <a:ext cx="3116748" cy="4462616"/>
          </a:xfrm>
          <a:prstGeom prst="rect">
            <a:avLst/>
          </a:prstGeom>
        </p:spPr>
      </p:pic>
    </p:spTree>
    <p:extLst>
      <p:ext uri="{BB962C8B-B14F-4D97-AF65-F5344CB8AC3E}">
        <p14:creationId xmlns:p14="http://schemas.microsoft.com/office/powerpoint/2010/main" val="35388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1AC8D0E-2441-4FBB-AC04-0DFCA4FA5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6646" y="6447830"/>
            <a:ext cx="4495800" cy="369332"/>
          </a:xfrm>
          <a:prstGeom prst="rect">
            <a:avLst/>
          </a:prstGeom>
          <a:noFill/>
        </p:spPr>
        <p:txBody>
          <a:bodyPr wrap="square" rtlCol="0">
            <a:spAutoFit/>
          </a:bodyPr>
          <a:lstStyle/>
          <a:p>
            <a:r>
              <a:rPr lang="en-US" dirty="0">
                <a:solidFill>
                  <a:schemeClr val="bg1"/>
                </a:solidFill>
              </a:rPr>
              <a:t>Joseph Smith History 1:73-75</a:t>
            </a:r>
            <a:endParaRPr lang="en-US" sz="1200" dirty="0">
              <a:solidFill>
                <a:schemeClr val="bg1"/>
              </a:solidFill>
            </a:endParaRPr>
          </a:p>
        </p:txBody>
      </p:sp>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Promises</a:t>
            </a:r>
          </a:p>
        </p:txBody>
      </p:sp>
      <p:sp>
        <p:nvSpPr>
          <p:cNvPr id="7" name="TextBox 6"/>
          <p:cNvSpPr txBox="1"/>
          <p:nvPr/>
        </p:nvSpPr>
        <p:spPr>
          <a:xfrm>
            <a:off x="4208207" y="1130305"/>
            <a:ext cx="4191000" cy="2308324"/>
          </a:xfrm>
          <a:prstGeom prst="rect">
            <a:avLst/>
          </a:prstGeom>
          <a:noFill/>
        </p:spPr>
        <p:txBody>
          <a:bodyPr wrap="square" rtlCol="0">
            <a:spAutoFit/>
          </a:bodyPr>
          <a:lstStyle/>
          <a:p>
            <a:r>
              <a:rPr lang="en-US" dirty="0">
                <a:solidFill>
                  <a:schemeClr val="bg1"/>
                </a:solidFill>
              </a:rPr>
              <a:t>Since Joseph and Oliver had not yet received the </a:t>
            </a:r>
            <a:r>
              <a:rPr lang="en-US" i="1" dirty="0">
                <a:solidFill>
                  <a:schemeClr val="bg1"/>
                </a:solidFill>
              </a:rPr>
              <a:t>gift</a:t>
            </a:r>
            <a:r>
              <a:rPr lang="en-US" dirty="0">
                <a:solidFill>
                  <a:schemeClr val="bg1"/>
                </a:solidFill>
              </a:rPr>
              <a:t> of the Holy Ghost, what they experienced on this occasion was the </a:t>
            </a:r>
            <a:r>
              <a:rPr lang="en-US" i="1" dirty="0">
                <a:solidFill>
                  <a:schemeClr val="bg1"/>
                </a:solidFill>
              </a:rPr>
              <a:t>power</a:t>
            </a:r>
            <a:r>
              <a:rPr lang="en-US" dirty="0">
                <a:solidFill>
                  <a:schemeClr val="bg1"/>
                </a:solidFill>
              </a:rPr>
              <a:t> of the Holy Ghost. </a:t>
            </a:r>
          </a:p>
          <a:p>
            <a:endParaRPr lang="en-US" dirty="0">
              <a:solidFill>
                <a:schemeClr val="bg1"/>
              </a:solidFill>
            </a:endParaRPr>
          </a:p>
          <a:p>
            <a:r>
              <a:rPr lang="en-US" dirty="0">
                <a:solidFill>
                  <a:schemeClr val="bg1"/>
                </a:solidFill>
              </a:rPr>
              <a:t>Joseph and Oliver would receive the Melchizedek Priesthood for conferring the gift of the Holy Ghost at a later date. </a:t>
            </a:r>
          </a:p>
        </p:txBody>
      </p:sp>
      <p:sp>
        <p:nvSpPr>
          <p:cNvPr id="10" name="TextBox 9"/>
          <p:cNvSpPr txBox="1"/>
          <p:nvPr/>
        </p:nvSpPr>
        <p:spPr>
          <a:xfrm>
            <a:off x="1187865" y="4191001"/>
            <a:ext cx="6508335" cy="1938992"/>
          </a:xfrm>
          <a:prstGeom prst="rect">
            <a:avLst/>
          </a:prstGeom>
          <a:noFill/>
        </p:spPr>
        <p:txBody>
          <a:bodyPr wrap="square" rtlCol="0">
            <a:spAutoFit/>
          </a:bodyPr>
          <a:lstStyle/>
          <a:p>
            <a:r>
              <a:rPr lang="en-US" dirty="0">
                <a:solidFill>
                  <a:schemeClr val="bg1"/>
                </a:solidFill>
              </a:rPr>
              <a:t>The power of the Holy Ghost can come upon a person before baptism and witness that the gospel is true. But the right to have the constant companionship of the Holy Ghost, whenever one is worthy, is a gift that can be received only by the laying on of hands by a Melchizedek Priesthood holder after authorized baptism into the true Church of Jesus Christ.</a:t>
            </a:r>
          </a:p>
          <a:p>
            <a:r>
              <a:rPr lang="en-US" sz="1200" dirty="0">
                <a:solidFill>
                  <a:schemeClr val="bg1"/>
                </a:solidFill>
              </a:rPr>
              <a:t>Guide to the Scriptures</a:t>
            </a:r>
          </a:p>
        </p:txBody>
      </p:sp>
      <p:pic>
        <p:nvPicPr>
          <p:cNvPr id="3" name="Picture 2">
            <a:extLst>
              <a:ext uri="{FF2B5EF4-FFF2-40B4-BE49-F238E27FC236}">
                <a16:creationId xmlns:a16="http://schemas.microsoft.com/office/drawing/2014/main" id="{77417561-895F-486D-9FD0-606B08F45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043" y="323166"/>
            <a:ext cx="2562314" cy="3351275"/>
          </a:xfrm>
          <a:prstGeom prst="rect">
            <a:avLst/>
          </a:prstGeom>
        </p:spPr>
      </p:pic>
      <p:pic>
        <p:nvPicPr>
          <p:cNvPr id="9" name="Picture 8">
            <a:extLst>
              <a:ext uri="{FF2B5EF4-FFF2-40B4-BE49-F238E27FC236}">
                <a16:creationId xmlns:a16="http://schemas.microsoft.com/office/drawing/2014/main" id="{B85DD7C2-B8F2-410F-BA0D-6102858A2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3162" y="3125508"/>
            <a:ext cx="2736030" cy="3322322"/>
          </a:xfrm>
          <a:prstGeom prst="rect">
            <a:avLst/>
          </a:prstGeom>
        </p:spPr>
      </p:pic>
    </p:spTree>
    <p:extLst>
      <p:ext uri="{BB962C8B-B14F-4D97-AF65-F5344CB8AC3E}">
        <p14:creationId xmlns:p14="http://schemas.microsoft.com/office/powerpoint/2010/main" val="215083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DF661F-1A54-49A3-B51A-3DBE846CA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8826" y="6445977"/>
            <a:ext cx="4495800" cy="369332"/>
          </a:xfrm>
          <a:prstGeom prst="rect">
            <a:avLst/>
          </a:prstGeom>
          <a:noFill/>
        </p:spPr>
        <p:txBody>
          <a:bodyPr wrap="square" rtlCol="0">
            <a:spAutoFit/>
          </a:bodyPr>
          <a:lstStyle/>
          <a:p>
            <a:r>
              <a:rPr lang="en-US" dirty="0">
                <a:solidFill>
                  <a:schemeClr val="bg1"/>
                </a:solidFill>
              </a:rPr>
              <a:t>Joseph Smith History 1:72—</a:t>
            </a:r>
            <a:r>
              <a:rPr lang="en-US" sz="1200" dirty="0">
                <a:solidFill>
                  <a:schemeClr val="bg1"/>
                </a:solidFill>
              </a:rPr>
              <a:t>Hyrum M. Smith</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haroni" pitchFamily="2" charset="-79"/>
                <a:cs typeface="Aharoni" pitchFamily="2" charset="-79"/>
              </a:rPr>
              <a:t>Peter, James, and John</a:t>
            </a:r>
            <a:endParaRPr lang="en-US" sz="4000" dirty="0">
              <a:solidFill>
                <a:schemeClr val="bg1"/>
              </a:solidFill>
              <a:latin typeface="Aharoni" pitchFamily="2" charset="-79"/>
              <a:cs typeface="Aharoni" pitchFamily="2" charset="-79"/>
            </a:endParaRPr>
          </a:p>
        </p:txBody>
      </p:sp>
      <p:sp>
        <p:nvSpPr>
          <p:cNvPr id="7" name="TextBox 6"/>
          <p:cNvSpPr txBox="1"/>
          <p:nvPr/>
        </p:nvSpPr>
        <p:spPr>
          <a:xfrm>
            <a:off x="5943600" y="1524000"/>
            <a:ext cx="3962400" cy="923330"/>
          </a:xfrm>
          <a:prstGeom prst="rect">
            <a:avLst/>
          </a:prstGeom>
          <a:noFill/>
        </p:spPr>
        <p:txBody>
          <a:bodyPr wrap="square" rtlCol="0">
            <a:spAutoFit/>
          </a:bodyPr>
          <a:lstStyle/>
          <a:p>
            <a:r>
              <a:rPr lang="en-US" dirty="0">
                <a:solidFill>
                  <a:schemeClr val="bg1"/>
                </a:solidFill>
              </a:rPr>
              <a:t>Peter, James, and John (the Beloved) held the keys of the Priesthood of Melchizedek</a:t>
            </a:r>
          </a:p>
        </p:txBody>
      </p:sp>
      <p:sp>
        <p:nvSpPr>
          <p:cNvPr id="10" name="TextBox 9"/>
          <p:cNvSpPr txBox="1"/>
          <p:nvPr/>
        </p:nvSpPr>
        <p:spPr>
          <a:xfrm>
            <a:off x="5715000" y="2819400"/>
            <a:ext cx="4191000" cy="923330"/>
          </a:xfrm>
          <a:prstGeom prst="rect">
            <a:avLst/>
          </a:prstGeom>
          <a:noFill/>
        </p:spPr>
        <p:txBody>
          <a:bodyPr wrap="square" rtlCol="0">
            <a:spAutoFit/>
          </a:bodyPr>
          <a:lstStyle/>
          <a:p>
            <a:r>
              <a:rPr lang="en-US" dirty="0">
                <a:solidFill>
                  <a:schemeClr val="bg1"/>
                </a:solidFill>
              </a:rPr>
              <a:t>These Priesthood keys of the higher ordinances, including the laying on of hands for the gift of the Holy Ghost </a:t>
            </a:r>
          </a:p>
        </p:txBody>
      </p:sp>
      <p:sp>
        <p:nvSpPr>
          <p:cNvPr id="9" name="TextBox 8"/>
          <p:cNvSpPr txBox="1"/>
          <p:nvPr/>
        </p:nvSpPr>
        <p:spPr>
          <a:xfrm>
            <a:off x="1676400" y="914400"/>
            <a:ext cx="3962400" cy="923330"/>
          </a:xfrm>
          <a:prstGeom prst="rect">
            <a:avLst/>
          </a:prstGeom>
          <a:noFill/>
        </p:spPr>
        <p:txBody>
          <a:bodyPr wrap="square" rtlCol="0">
            <a:spAutoFit/>
          </a:bodyPr>
          <a:lstStyle/>
          <a:p>
            <a:r>
              <a:rPr lang="en-US" dirty="0">
                <a:solidFill>
                  <a:schemeClr val="bg1"/>
                </a:solidFill>
              </a:rPr>
              <a:t>John acted by the authority of Peter, James and John who held the key of the Melchizedek Priesthood</a:t>
            </a:r>
          </a:p>
        </p:txBody>
      </p:sp>
      <p:sp>
        <p:nvSpPr>
          <p:cNvPr id="12" name="Rectangle 11"/>
          <p:cNvSpPr/>
          <p:nvPr/>
        </p:nvSpPr>
        <p:spPr>
          <a:xfrm>
            <a:off x="5943600" y="4267200"/>
            <a:ext cx="4572000" cy="1938992"/>
          </a:xfrm>
          <a:prstGeom prst="rect">
            <a:avLst/>
          </a:prstGeom>
        </p:spPr>
        <p:txBody>
          <a:bodyPr>
            <a:spAutoFit/>
          </a:bodyPr>
          <a:lstStyle/>
          <a:p>
            <a:r>
              <a:rPr lang="en-US" i="1" dirty="0">
                <a:solidFill>
                  <a:srgbClr val="FFFF00"/>
                </a:solidFill>
              </a:rPr>
              <a:t>“…The voice of Peter, James, and John in the wilderness between Harmony, Susquehanna county, and </a:t>
            </a:r>
            <a:r>
              <a:rPr lang="en-US" i="1" dirty="0" err="1">
                <a:solidFill>
                  <a:srgbClr val="FFFF00"/>
                </a:solidFill>
              </a:rPr>
              <a:t>Colesville</a:t>
            </a:r>
            <a:r>
              <a:rPr lang="en-US" i="1" dirty="0">
                <a:solidFill>
                  <a:srgbClr val="FFFF00"/>
                </a:solidFill>
              </a:rPr>
              <a:t>, Broome county, on the Susquehanna river, declaring themselves as possessing the keys of the kingdom, and of the dispensation of the fulness of times!” </a:t>
            </a:r>
          </a:p>
          <a:p>
            <a:r>
              <a:rPr lang="en-US" sz="1200" i="1" dirty="0">
                <a:solidFill>
                  <a:srgbClr val="FFFF00"/>
                </a:solidFill>
              </a:rPr>
              <a:t>D&amp;C 128:20</a:t>
            </a:r>
          </a:p>
        </p:txBody>
      </p:sp>
      <p:sp>
        <p:nvSpPr>
          <p:cNvPr id="13" name="TextBox 12"/>
          <p:cNvSpPr txBox="1"/>
          <p:nvPr/>
        </p:nvSpPr>
        <p:spPr>
          <a:xfrm>
            <a:off x="6096000" y="838200"/>
            <a:ext cx="4876800" cy="369332"/>
          </a:xfrm>
          <a:prstGeom prst="rect">
            <a:avLst/>
          </a:prstGeom>
          <a:noFill/>
        </p:spPr>
        <p:txBody>
          <a:bodyPr wrap="square" rtlCol="0">
            <a:spAutoFit/>
          </a:bodyPr>
          <a:lstStyle/>
          <a:p>
            <a:r>
              <a:rPr lang="en-US" dirty="0">
                <a:solidFill>
                  <a:srgbClr val="FFFF00"/>
                </a:solidFill>
              </a:rPr>
              <a:t>Somewhere between May 15 and June  of 1892</a:t>
            </a:r>
          </a:p>
        </p:txBody>
      </p:sp>
      <p:pic>
        <p:nvPicPr>
          <p:cNvPr id="3" name="Picture 2">
            <a:extLst>
              <a:ext uri="{FF2B5EF4-FFF2-40B4-BE49-F238E27FC236}">
                <a16:creationId xmlns:a16="http://schemas.microsoft.com/office/drawing/2014/main" id="{8CFBAB46-1B71-4E11-985F-853A372CE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0" y="2046353"/>
            <a:ext cx="3378200" cy="4191000"/>
          </a:xfrm>
          <a:prstGeom prst="rect">
            <a:avLst/>
          </a:prstGeom>
        </p:spPr>
      </p:pic>
    </p:spTree>
    <p:extLst>
      <p:ext uri="{BB962C8B-B14F-4D97-AF65-F5344CB8AC3E}">
        <p14:creationId xmlns:p14="http://schemas.microsoft.com/office/powerpoint/2010/main" val="400685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57F6F3-6E5B-4595-8C07-E0ED038D5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haroni" pitchFamily="2" charset="-79"/>
                <a:cs typeface="Aharoni" pitchFamily="2" charset="-79"/>
              </a:rPr>
              <a:t>Doctrinal Mastery</a:t>
            </a:r>
            <a:endParaRPr lang="en-US" sz="4000" dirty="0">
              <a:solidFill>
                <a:schemeClr val="bg1"/>
              </a:solidFill>
              <a:latin typeface="Aharoni" pitchFamily="2" charset="-79"/>
              <a:cs typeface="Aharoni" pitchFamily="2" charset="-79"/>
            </a:endParaRPr>
          </a:p>
        </p:txBody>
      </p:sp>
      <p:sp>
        <p:nvSpPr>
          <p:cNvPr id="12" name="Rectangle 11"/>
          <p:cNvSpPr/>
          <p:nvPr/>
        </p:nvSpPr>
        <p:spPr>
          <a:xfrm>
            <a:off x="5257800" y="1371601"/>
            <a:ext cx="4419600" cy="4524315"/>
          </a:xfrm>
          <a:prstGeom prst="rect">
            <a:avLst/>
          </a:prstGeom>
        </p:spPr>
        <p:txBody>
          <a:bodyPr wrap="square">
            <a:spAutoFit/>
          </a:bodyPr>
          <a:lstStyle/>
          <a:p>
            <a:r>
              <a:rPr lang="en-US" sz="2400" dirty="0">
                <a:solidFill>
                  <a:schemeClr val="bg1"/>
                </a:solidFill>
              </a:rPr>
              <a:t>“Upon you my fellow servants, in the name of Messiah I confer the Priesthood of Aaron, which holds the keys of the ministering of angels, and of the gospel of repentance, and of baptism by immersion for the remission of sins; and this shall never be taken again from the earth, until the sons of Levi do offer again an offering unto the Lord in righteousness.”</a:t>
            </a:r>
            <a:endParaRPr lang="en-US" sz="2400" i="1" dirty="0">
              <a:solidFill>
                <a:schemeClr val="bg1"/>
              </a:solidFill>
            </a:endParaRPr>
          </a:p>
        </p:txBody>
      </p:sp>
      <p:grpSp>
        <p:nvGrpSpPr>
          <p:cNvPr id="7" name="Group 6"/>
          <p:cNvGrpSpPr/>
          <p:nvPr/>
        </p:nvGrpSpPr>
        <p:grpSpPr>
          <a:xfrm>
            <a:off x="1828800" y="2438400"/>
            <a:ext cx="2286000" cy="2667000"/>
            <a:chOff x="2646084" y="2667000"/>
            <a:chExt cx="3886200" cy="3931920"/>
          </a:xfrm>
        </p:grpSpPr>
        <p:grpSp>
          <p:nvGrpSpPr>
            <p:cNvPr id="8" name="Group 13"/>
            <p:cNvGrpSpPr/>
            <p:nvPr/>
          </p:nvGrpSpPr>
          <p:grpSpPr>
            <a:xfrm>
              <a:off x="3048000" y="2667000"/>
              <a:ext cx="2971800" cy="3931920"/>
              <a:chOff x="152400" y="152400"/>
              <a:chExt cx="4953000" cy="6553200"/>
            </a:xfrm>
          </p:grpSpPr>
          <p:sp>
            <p:nvSpPr>
              <p:cNvPr id="13" name="Rounded Rectangle 12"/>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13:1</a:t>
              </a:r>
            </a:p>
          </p:txBody>
        </p:sp>
        <p:sp>
          <p:nvSpPr>
            <p:cNvPr id="10" name="TextBox 9"/>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1" name="Straight Connector 10"/>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ight Arrow 15"/>
          <p:cNvSpPr/>
          <p:nvPr/>
        </p:nvSpPr>
        <p:spPr>
          <a:xfrm>
            <a:off x="4038600" y="3200400"/>
            <a:ext cx="990600" cy="685800"/>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02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750" fill="hold"/>
                                        <p:tgtEl>
                                          <p:spTgt spid="7"/>
                                        </p:tgtEl>
                                        <p:attrNameLst>
                                          <p:attrName>ppt_x</p:attrName>
                                        </p:attrNameLst>
                                      </p:cBhvr>
                                      <p:tavLst>
                                        <p:tav tm="0">
                                          <p:val>
                                            <p:strVal val="0-#ppt_w/2"/>
                                          </p:val>
                                        </p:tav>
                                        <p:tav tm="100000">
                                          <p:val>
                                            <p:strVal val="#ppt_x"/>
                                          </p:val>
                                        </p:tav>
                                      </p:tavLst>
                                    </p:anim>
                                    <p:anim calcmode="lin" valueType="num">
                                      <p:cBhvr additive="base">
                                        <p:cTn id="8" dur="1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750" fill="hold"/>
                                        <p:tgtEl>
                                          <p:spTgt spid="16"/>
                                        </p:tgtEl>
                                        <p:attrNameLst>
                                          <p:attrName>ppt_x</p:attrName>
                                        </p:attrNameLst>
                                      </p:cBhvr>
                                      <p:tavLst>
                                        <p:tav tm="0">
                                          <p:val>
                                            <p:strVal val="0-#ppt_w/2"/>
                                          </p:val>
                                        </p:tav>
                                        <p:tav tm="100000">
                                          <p:val>
                                            <p:strVal val="#ppt_x"/>
                                          </p:val>
                                        </p:tav>
                                      </p:tavLst>
                                    </p:anim>
                                    <p:anim calcmode="lin" valueType="num">
                                      <p:cBhvr additive="base">
                                        <p:cTn id="12" dur="175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750" fill="hold"/>
                                        <p:tgtEl>
                                          <p:spTgt spid="12"/>
                                        </p:tgtEl>
                                        <p:attrNameLst>
                                          <p:attrName>ppt_x</p:attrName>
                                        </p:attrNameLst>
                                      </p:cBhvr>
                                      <p:tavLst>
                                        <p:tav tm="0">
                                          <p:val>
                                            <p:strVal val="0-#ppt_w/2"/>
                                          </p:val>
                                        </p:tav>
                                        <p:tav tm="100000">
                                          <p:val>
                                            <p:strVal val="#ppt_x"/>
                                          </p:val>
                                        </p:tav>
                                      </p:tavLst>
                                    </p:anim>
                                    <p:anim calcmode="lin" valueType="num">
                                      <p:cBhvr additive="base">
                                        <p:cTn id="16" dur="1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82A7A4-11F0-3924-2FA6-E51FE7B1B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10">
            <a:extLst>
              <a:ext uri="{FF2B5EF4-FFF2-40B4-BE49-F238E27FC236}">
                <a16:creationId xmlns:a16="http://schemas.microsoft.com/office/drawing/2014/main" id="{B7745696-CC51-F3E8-882F-E80B086A17B2}"/>
              </a:ext>
            </a:extLst>
          </p:cNvPr>
          <p:cNvSpPr txBox="1"/>
          <p:nvPr/>
        </p:nvSpPr>
        <p:spPr>
          <a:xfrm>
            <a:off x="64803" y="6462078"/>
            <a:ext cx="533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Joseph Smith History 1:66</a:t>
            </a:r>
          </a:p>
        </p:txBody>
      </p:sp>
      <p:sp>
        <p:nvSpPr>
          <p:cNvPr id="4" name="TextBox 11">
            <a:extLst>
              <a:ext uri="{FF2B5EF4-FFF2-40B4-BE49-F238E27FC236}">
                <a16:creationId xmlns:a16="http://schemas.microsoft.com/office/drawing/2014/main" id="{C1490720-75B7-65C5-715F-6CB34EE6DBFD}"/>
              </a:ext>
            </a:extLst>
          </p:cNvPr>
          <p:cNvSpPr txBox="1"/>
          <p:nvPr/>
        </p:nvSpPr>
        <p:spPr>
          <a:xfrm>
            <a:off x="1155987" y="-25065"/>
            <a:ext cx="91440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a:solidFill>
                  <a:schemeClr val="bg1"/>
                </a:solidFill>
                <a:latin typeface="Berlin Sans FB" pitchFamily="34" charset="0"/>
              </a:rPr>
              <a:t>Previously…Word of Mouth</a:t>
            </a:r>
          </a:p>
        </p:txBody>
      </p:sp>
      <p:sp>
        <p:nvSpPr>
          <p:cNvPr id="5" name="TextBox 12">
            <a:extLst>
              <a:ext uri="{FF2B5EF4-FFF2-40B4-BE49-F238E27FC236}">
                <a16:creationId xmlns:a16="http://schemas.microsoft.com/office/drawing/2014/main" id="{99977322-D276-8736-91B7-38EC8BFF4401}"/>
              </a:ext>
            </a:extLst>
          </p:cNvPr>
          <p:cNvSpPr txBox="1"/>
          <p:nvPr/>
        </p:nvSpPr>
        <p:spPr>
          <a:xfrm>
            <a:off x="811430" y="997945"/>
            <a:ext cx="7931427"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rPr>
              <a:t>Oliver Cowdery had been teaching in a neighborhood of Manchester, New York and boarded in the home of the Smith family. </a:t>
            </a:r>
          </a:p>
          <a:p>
            <a:endParaRPr lang="en-US" sz="2000" dirty="0">
              <a:solidFill>
                <a:schemeClr val="bg1"/>
              </a:solidFill>
            </a:endParaRPr>
          </a:p>
          <a:p>
            <a:r>
              <a:rPr lang="en-US" sz="2000" dirty="0">
                <a:solidFill>
                  <a:schemeClr val="bg1"/>
                </a:solidFill>
              </a:rPr>
              <a:t>While there he heard of the wonderful story of the Book of Mormon and was impressed to go to Harmony, Pennsylvania to learn more about the Book. About 140 miles away</a:t>
            </a:r>
          </a:p>
          <a:p>
            <a:endParaRPr lang="en-US" sz="2000" dirty="0">
              <a:solidFill>
                <a:schemeClr val="bg1"/>
              </a:solidFill>
            </a:endParaRPr>
          </a:p>
          <a:p>
            <a:r>
              <a:rPr lang="en-US" sz="2000" dirty="0">
                <a:solidFill>
                  <a:schemeClr val="bg1"/>
                </a:solidFill>
              </a:rPr>
              <a:t>Oliver was also an intimate friend of the </a:t>
            </a:r>
            <a:r>
              <a:rPr lang="en-US" sz="2000" dirty="0" err="1">
                <a:solidFill>
                  <a:schemeClr val="bg1"/>
                </a:solidFill>
              </a:rPr>
              <a:t>Whitmers</a:t>
            </a:r>
            <a:r>
              <a:rPr lang="en-US" sz="2000" dirty="0">
                <a:solidFill>
                  <a:schemeClr val="bg1"/>
                </a:solidFill>
              </a:rPr>
              <a:t>. He later wrote his testimony of the truthfulness to David </a:t>
            </a:r>
            <a:r>
              <a:rPr lang="en-US" sz="2000" dirty="0" err="1">
                <a:solidFill>
                  <a:schemeClr val="bg1"/>
                </a:solidFill>
              </a:rPr>
              <a:t>Whitmer</a:t>
            </a:r>
            <a:r>
              <a:rPr lang="en-US" sz="2000" dirty="0">
                <a:solidFill>
                  <a:schemeClr val="bg1"/>
                </a:solidFill>
              </a:rPr>
              <a:t>.</a:t>
            </a:r>
          </a:p>
        </p:txBody>
      </p:sp>
      <p:pic>
        <p:nvPicPr>
          <p:cNvPr id="6" name="Picture 5">
            <a:extLst>
              <a:ext uri="{FF2B5EF4-FFF2-40B4-BE49-F238E27FC236}">
                <a16:creationId xmlns:a16="http://schemas.microsoft.com/office/drawing/2014/main" id="{6E09C39F-159D-4F7F-BDD2-384A9E6FC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564" y="1526477"/>
            <a:ext cx="2661406" cy="4455478"/>
          </a:xfrm>
          <a:prstGeom prst="rect">
            <a:avLst/>
          </a:prstGeom>
        </p:spPr>
      </p:pic>
      <p:pic>
        <p:nvPicPr>
          <p:cNvPr id="7" name="Picture 6">
            <a:extLst>
              <a:ext uri="{FF2B5EF4-FFF2-40B4-BE49-F238E27FC236}">
                <a16:creationId xmlns:a16="http://schemas.microsoft.com/office/drawing/2014/main" id="{DB3E580A-37CE-490B-B557-CA294B46B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223" y="4080809"/>
            <a:ext cx="2755631" cy="2530059"/>
          </a:xfrm>
          <a:prstGeom prst="rect">
            <a:avLst/>
          </a:prstGeom>
        </p:spPr>
      </p:pic>
    </p:spTree>
    <p:extLst>
      <p:ext uri="{BB962C8B-B14F-4D97-AF65-F5344CB8AC3E}">
        <p14:creationId xmlns:p14="http://schemas.microsoft.com/office/powerpoint/2010/main" val="238469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1DE6B36-BC0C-41D4-BB80-3E8050DCD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71843" y="170365"/>
            <a:ext cx="89916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i="0" u="none" strike="noStrike" dirty="0">
                <a:solidFill>
                  <a:schemeClr val="bg1"/>
                </a:solidFill>
                <a:effectLst/>
              </a:rPr>
              <a:t>Spiritual Treasures</a:t>
            </a:r>
            <a:r>
              <a:rPr lang="en-US" i="0" dirty="0">
                <a:solidFill>
                  <a:schemeClr val="bg1"/>
                </a:solidFill>
                <a:effectLst/>
              </a:rPr>
              <a:t>” (18:07; watch from time code 3:00 to 3:51)</a:t>
            </a:r>
          </a:p>
          <a:p>
            <a:r>
              <a:rPr lang="en-US" dirty="0">
                <a:solidFill>
                  <a:schemeClr val="bg1"/>
                </a:solidFill>
              </a:rPr>
              <a:t>Days of Harmony (25:00)</a:t>
            </a:r>
          </a:p>
          <a:p>
            <a:r>
              <a:rPr lang="en-US" dirty="0">
                <a:solidFill>
                  <a:schemeClr val="bg1"/>
                </a:solidFill>
              </a:rPr>
              <a:t>Special Witness—Elder Bednar(3:46)</a:t>
            </a:r>
          </a:p>
          <a:p>
            <a:r>
              <a:rPr lang="en-US" dirty="0">
                <a:solidFill>
                  <a:schemeClr val="bg1"/>
                </a:solidFill>
              </a:rPr>
              <a:t>Keys of the Aaronic Priesthood(1:46)</a:t>
            </a:r>
          </a:p>
          <a:p>
            <a:r>
              <a:rPr lang="en-US" dirty="0">
                <a:solidFill>
                  <a:schemeClr val="bg1"/>
                </a:solidFill>
              </a:rPr>
              <a:t>Angelic Messages (0:53)</a:t>
            </a:r>
          </a:p>
          <a:p>
            <a:r>
              <a:rPr lang="en-US" dirty="0">
                <a:solidFill>
                  <a:schemeClr val="bg1"/>
                </a:solidFill>
              </a:rPr>
              <a:t>Restoration of the Aaronic Priesthood (1:02)</a:t>
            </a:r>
          </a:p>
          <a:p>
            <a:endParaRPr lang="en-US" dirty="0">
              <a:solidFill>
                <a:schemeClr val="bg1"/>
              </a:solidFill>
            </a:endParaRPr>
          </a:p>
          <a:p>
            <a:r>
              <a:rPr lang="en-US" dirty="0">
                <a:solidFill>
                  <a:schemeClr val="bg1"/>
                </a:solidFill>
              </a:rPr>
              <a:t>Hyrum M. Smith </a:t>
            </a:r>
            <a:r>
              <a:rPr lang="en-US" i="1" dirty="0">
                <a:solidFill>
                  <a:schemeClr val="bg1"/>
                </a:solidFill>
              </a:rPr>
              <a:t>Doctrine and Covenants Commentary </a:t>
            </a:r>
            <a:r>
              <a:rPr lang="en-US" dirty="0">
                <a:solidFill>
                  <a:schemeClr val="bg1"/>
                </a:solidFill>
              </a:rPr>
              <a:t>pg. 68-69</a:t>
            </a:r>
          </a:p>
          <a:p>
            <a:r>
              <a:rPr lang="en-US" dirty="0">
                <a:solidFill>
                  <a:schemeClr val="bg1"/>
                </a:solidFill>
              </a:rPr>
              <a:t>Elder </a:t>
            </a:r>
            <a:r>
              <a:rPr lang="en-US" dirty="0" err="1">
                <a:solidFill>
                  <a:schemeClr val="bg1"/>
                </a:solidFill>
              </a:rPr>
              <a:t>Dallin</a:t>
            </a:r>
            <a:r>
              <a:rPr lang="en-US" dirty="0">
                <a:solidFill>
                  <a:schemeClr val="bg1"/>
                </a:solidFill>
              </a:rPr>
              <a:t> H. Oaks (“The Aaronic Priesthood and the Sacrament,” </a:t>
            </a:r>
            <a:r>
              <a:rPr lang="en-US" i="1" dirty="0">
                <a:solidFill>
                  <a:schemeClr val="bg1"/>
                </a:solidFill>
              </a:rPr>
              <a:t>Ensign,</a:t>
            </a:r>
            <a:r>
              <a:rPr lang="en-US" dirty="0">
                <a:solidFill>
                  <a:schemeClr val="bg1"/>
                </a:solidFill>
              </a:rPr>
              <a:t> Nov. 1998, 37–38).</a:t>
            </a:r>
          </a:p>
          <a:p>
            <a:r>
              <a:rPr lang="en-US" i="1" dirty="0">
                <a:solidFill>
                  <a:schemeClr val="bg1"/>
                </a:solidFill>
              </a:rPr>
              <a:t>Doctrine and Covenants Commentary </a:t>
            </a:r>
            <a:r>
              <a:rPr lang="en-US" dirty="0">
                <a:solidFill>
                  <a:schemeClr val="bg1"/>
                </a:solidFill>
              </a:rPr>
              <a:t>Hyrum M. Smith pgs. 23, 67</a:t>
            </a:r>
          </a:p>
          <a:p>
            <a:r>
              <a:rPr lang="en-US" dirty="0">
                <a:solidFill>
                  <a:schemeClr val="bg1"/>
                </a:solidFill>
              </a:rPr>
              <a:t>(</a:t>
            </a:r>
            <a:r>
              <a:rPr lang="en-US" i="1" dirty="0">
                <a:solidFill>
                  <a:schemeClr val="bg1"/>
                </a:solidFill>
              </a:rPr>
              <a:t>History of the Church,</a:t>
            </a:r>
            <a:r>
              <a:rPr lang="en-US" dirty="0">
                <a:solidFill>
                  <a:schemeClr val="bg1"/>
                </a:solidFill>
              </a:rPr>
              <a:t> 5:124–25.)</a:t>
            </a:r>
          </a:p>
          <a:p>
            <a:r>
              <a:rPr lang="en-US" sz="1800" dirty="0">
                <a:solidFill>
                  <a:schemeClr val="bg1"/>
                </a:solidFill>
                <a:latin typeface="Abadi" panose="020B0604020104020204" pitchFamily="34" charset="0"/>
              </a:rPr>
              <a:t>Presentation by ©http://fashionsbylynda.com/blog/</a:t>
            </a:r>
            <a:endParaRPr lang="en-US" dirty="0">
              <a:solidFill>
                <a:schemeClr val="bg1"/>
              </a:solidFill>
            </a:endParaRPr>
          </a:p>
          <a:p>
            <a:r>
              <a:rPr lang="en-US" dirty="0">
                <a:solidFill>
                  <a:schemeClr val="bg1"/>
                </a:solidFill>
              </a:rPr>
              <a:t>https://www.lds.org/ensign/1978/10/the-joseph-knight-family?lang=eng</a:t>
            </a:r>
          </a:p>
          <a:p>
            <a:r>
              <a:rPr lang="en-US" dirty="0">
                <a:solidFill>
                  <a:schemeClr val="bg1"/>
                </a:solidFill>
              </a:rPr>
              <a:t>Seminary Teacher Manual 2025</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6" name="Group 5"/>
          <p:cNvGrpSpPr/>
          <p:nvPr/>
        </p:nvGrpSpPr>
        <p:grpSpPr>
          <a:xfrm>
            <a:off x="6379381" y="1056933"/>
            <a:ext cx="1143000" cy="144780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7DBB8794-AC1E-40DD-8E04-D157B7DD0043}"/>
              </a:ext>
            </a:extLst>
          </p:cNvPr>
          <p:cNvSpPr>
            <a:spLocks noGrp="1"/>
          </p:cNvSpPr>
          <p:nvPr/>
        </p:nvSpPr>
        <p:spPr>
          <a:xfrm>
            <a:off x="88491" y="652764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83578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446" y="0"/>
            <a:ext cx="9647976" cy="4893647"/>
          </a:xfrm>
          <a:prstGeom prst="rect">
            <a:avLst/>
          </a:prstGeom>
          <a:ln>
            <a:solidFill>
              <a:schemeClr val="tx1"/>
            </a:solidFill>
          </a:ln>
        </p:spPr>
        <p:txBody>
          <a:bodyPr wrap="square">
            <a:spAutoFit/>
          </a:bodyPr>
          <a:lstStyle/>
          <a:p>
            <a:r>
              <a:rPr lang="en-US" sz="1200" b="1" dirty="0"/>
              <a:t>Before Joseph Knight Sr.’s  Baptism:</a:t>
            </a:r>
          </a:p>
          <a:p>
            <a:r>
              <a:rPr lang="en-US" sz="1200" dirty="0"/>
              <a:t>In December 1827, however, Joseph and Emma relocated to Harmony. As the work of translation progressed, Joseph Knight occasionally visited them and gave them supplies. In late March 1830, Knight took Smith to Manchester and witnessed the organization of the church (IV.A. I. JOSEPH KNIGHT, SR., REMINISCENCE, CIRCA 1835-1847, 6-7). Knight’s son Newel was the first in the family to receive baptism during a visit to Fayette in May 1830. Other family members, including Joseph Knight, Sr., were baptized at a special meeting held in </a:t>
            </a:r>
            <a:r>
              <a:rPr lang="en-US" sz="1200" dirty="0" err="1"/>
              <a:t>Colesville</a:t>
            </a:r>
            <a:r>
              <a:rPr lang="en-US" sz="1200" dirty="0"/>
              <a:t> on 28 June (I.A. 15, JOSEPH SMITH HISTORY, 1839, 43; IV.A.3, NEWEL KNIGHT AUTOBIOGRAPHY, CIRCA 1846, 55). The Knight family, together with brother-in-law Hezekiah Peck’s family, formed the nucleus of a small branch of the church in </a:t>
            </a:r>
            <a:r>
              <a:rPr lang="en-US" sz="1200" dirty="0" err="1"/>
              <a:t>Colesville</a:t>
            </a:r>
            <a:r>
              <a:rPr lang="en-US" sz="1200" dirty="0"/>
              <a:t>. Regarding this event, Richard L. Bushman has noted: “Altogether twenty-eight people came into the church through the Knight-Peck connection in the first few months. … The Knights and the other families [in </a:t>
            </a:r>
            <a:r>
              <a:rPr lang="en-US" sz="1200" dirty="0" err="1"/>
              <a:t>Colesville</a:t>
            </a:r>
            <a:r>
              <a:rPr lang="en-US" sz="1200" dirty="0"/>
              <a:t>] accounted for sixty baptisms in the first nine months” (Bushman 1984, 151).</a:t>
            </a:r>
          </a:p>
          <a:p>
            <a:endParaRPr lang="en-US" sz="1200" dirty="0"/>
          </a:p>
          <a:p>
            <a:r>
              <a:rPr lang="en-US" sz="1200" dirty="0"/>
              <a:t>Resistance to the emergence of Mormonism in the Colesville area was headed by the Presbyterians. On the day before the June 1830 baptismal meeting, the Reverend John Sherer attempted to abduct young Emily Colburn in order to prevent her baptism but was intercepted by her sister Sally (Colburn) Knight, wife of Newell Knight, and others. The following morning, Emily’s brother-in-law arrived with a power of attorney ordering her immediate return to Sandford, Broome County, New York (IV.D.7, EMILY [COLBURN] AUSTIN AUTOBIOGRAPHY, 1882, 38-48; I.A.I 5, JOSEPH SMITH HISTORY, 1839,42-43; IV.C. I.JOHN SHERER TO ABSALOM PETERS, 18 NOV 1830). Presbyterians Abram W. Benton, Nathan Boynton, and Cyrus McMaster were responsible for Joseph Smith’s further legal difficulties in Colesville. On 30 June 1830, Smith was arrested there for being a “disorderly person” and taken before Justice Joseph Chamberlin of South Bainbridge the following day (I.A. 15, JOSEPH SMITH HISTORY, 1839, 44-45; IV.F.5, EBENEZER HATCH BILL OF COSTS, 4 JUL 1830; IV.F.4, JOSEPH CHAMBERLIN BILL OF COSTS, 1 JUL 1830; I.B.5, LUCY SMITH HISTORY, 1845, MS:114, 1853:157; </a:t>
            </a:r>
            <a:r>
              <a:rPr lang="en-US" sz="1200" dirty="0" err="1"/>
              <a:t>IV.A.l</a:t>
            </a:r>
            <a:r>
              <a:rPr lang="en-US" sz="1200" dirty="0"/>
              <a:t>, JOSEPH KNIGHT, SR., REMINISCENCE, CIRCA 1835-1847, 8; IV.A.5, JOSEPH KNIGHT, JR., HISTORY, 1862, 215; IV.A.3, NEWEL KNIGHT AUTOBIOGRAPHY, CIRCA 1846, 55-56; IV.B.2, MARTHA CAMPBELL TO JOSEPH SMITH, 19 DEC 1843; IV.C.2, ABRAM W. BENTON REMINISCENCE, MAR 1831). Smith was acquitted but was immediately served with another warrant for trial in Colesville. The following day, 2 July, Smith appeared before Justice Joel K. Noble on the same charge but was eventually acquitted (I.A.15, JOSEPH SMITH HISTORY, 1839, 44-45; I.B.5, LUCY SMITH HISTORY, 1845, MS: Frag. 6, 1853:157; IV.A.3, NEWEL KNIGHT AUTOBIOGRAPHY, CIRCA 1846, 55-56; IV.C.6, JOHN S. REED REMINISCENCE, 1844; </a:t>
            </a:r>
            <a:r>
              <a:rPr lang="en-US" sz="1200" dirty="0" err="1"/>
              <a:t>IV.D.l</a:t>
            </a:r>
            <a:r>
              <a:rPr lang="en-US" sz="1200" dirty="0"/>
              <a:t>, JOHN S. REED TO BRIGHAM YOUNG, 6 DEC 1861; IV.F.5, EBENEZER HATCH BILL OF COSTS, 4 JUL 1830). Legally frustrated, Smith’s enemies came to mob him, but he escaped and fled back to Harmony.</a:t>
            </a:r>
          </a:p>
          <a:p>
            <a:r>
              <a:rPr lang="en-US" sz="1200" dirty="0">
                <a:hlinkClick r:id="rId2"/>
              </a:rPr>
              <a:t>http://signaturebooks.com/2010/12/excerpt-early-mormon-documents-vol-4/</a:t>
            </a:r>
            <a:endParaRPr lang="en-US" sz="1200" dirty="0"/>
          </a:p>
        </p:txBody>
      </p:sp>
      <p:sp>
        <p:nvSpPr>
          <p:cNvPr id="4" name="Rectangle 3"/>
          <p:cNvSpPr/>
          <p:nvPr/>
        </p:nvSpPr>
        <p:spPr>
          <a:xfrm>
            <a:off x="75446" y="4893647"/>
            <a:ext cx="8461972" cy="1446550"/>
          </a:xfrm>
          <a:prstGeom prst="rect">
            <a:avLst/>
          </a:prstGeom>
          <a:ln>
            <a:solidFill>
              <a:schemeClr val="tx1"/>
            </a:solidFill>
          </a:ln>
        </p:spPr>
        <p:txBody>
          <a:bodyPr wrap="square">
            <a:spAutoFit/>
          </a:bodyPr>
          <a:lstStyle/>
          <a:p>
            <a:r>
              <a:rPr lang="en-US" sz="1100" b="1" dirty="0"/>
              <a:t>Minister, the Desire of Hyrum Smith: </a:t>
            </a:r>
          </a:p>
          <a:p>
            <a:r>
              <a:rPr lang="en-US" sz="1100" dirty="0"/>
              <a:t> “It was necessary to correct certain prevalent errors concerning preaching, for the benefit of the little circle of friends who, under divine guidance, now were laying the foundations of the Church.</a:t>
            </a:r>
          </a:p>
          <a:p>
            <a:r>
              <a:rPr lang="en-US" sz="1100" dirty="0"/>
              <a:t>One of these errors was the assumption that a minister can prove that he has divine authority, by quoting the commission of our Lord to His first Apostles. The Lord therefore instructs His servant not to suppose that he is sent to preach until he is actually called, as were the Twelve. On the other hand, one who is so called must not refuse to obey. This was illustrated in the case of Leman Copley, who was tried before the High Council in Kirtland in 1833, for having neglected to go on a mission when called.”</a:t>
            </a:r>
          </a:p>
          <a:p>
            <a:r>
              <a:rPr lang="en-US" sz="1100" dirty="0"/>
              <a:t>Journal of Discourses Vol. XI p. 8 D.H.C. 1:354</a:t>
            </a:r>
          </a:p>
        </p:txBody>
      </p:sp>
    </p:spTree>
    <p:extLst>
      <p:ext uri="{BB962C8B-B14F-4D97-AF65-F5344CB8AC3E}">
        <p14:creationId xmlns:p14="http://schemas.microsoft.com/office/powerpoint/2010/main" val="1656133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01AF34-8883-FC38-47C2-05BE4CDC665E}"/>
              </a:ext>
            </a:extLst>
          </p:cNvPr>
          <p:cNvSpPr txBox="1"/>
          <p:nvPr/>
        </p:nvSpPr>
        <p:spPr>
          <a:xfrm>
            <a:off x="92364" y="69839"/>
            <a:ext cx="6096000" cy="1569660"/>
          </a:xfrm>
          <a:prstGeom prst="rect">
            <a:avLst/>
          </a:prstGeom>
          <a:noFill/>
          <a:ln>
            <a:solidFill>
              <a:schemeClr val="tx1"/>
            </a:solidFill>
          </a:ln>
        </p:spPr>
        <p:txBody>
          <a:bodyPr wrap="square">
            <a:spAutoFit/>
          </a:bodyPr>
          <a:lstStyle/>
          <a:p>
            <a:r>
              <a:rPr lang="en-US" sz="1200" b="1" i="0" dirty="0">
                <a:solidFill>
                  <a:srgbClr val="212225"/>
                </a:solidFill>
                <a:effectLst/>
              </a:rPr>
              <a:t>What does it mean that the Aaronic Priesthood </a:t>
            </a:r>
            <a:r>
              <a:rPr lang="en-US" sz="1200" b="0" i="0" dirty="0">
                <a:solidFill>
                  <a:srgbClr val="212225"/>
                </a:solidFill>
                <a:effectLst/>
              </a:rPr>
              <a:t>holds “the key of the ministering of angels” and of the “gospel of repentance and of baptism, and the remission of sins”? The meaning is found in the ordinance of baptism and in the sacrament. Baptism is for the remission of sins, and the sacrament is a renewal of the covenants and blessings of baptism. Both should be preceded by repentance. When we keep the covenants made in these ordinances, we are promised that we will always have His Spirit to be with us. The ministering of angels is one of the manifestations of that Spirit. (Dallin H. Oaks, “</a:t>
            </a:r>
            <a:r>
              <a:rPr lang="en-US" sz="1200" b="0" i="0" u="none" strike="noStrike" dirty="0">
                <a:effectLst/>
              </a:rPr>
              <a:t>The Aaronic Priesthood and the Sacrament</a:t>
            </a:r>
            <a:r>
              <a:rPr lang="en-US" sz="1200" b="0" i="0" dirty="0">
                <a:solidFill>
                  <a:srgbClr val="212225"/>
                </a:solidFill>
                <a:effectLst/>
              </a:rPr>
              <a:t>,” </a:t>
            </a:r>
            <a:r>
              <a:rPr lang="en-US" sz="1200" b="0" i="1" dirty="0">
                <a:solidFill>
                  <a:srgbClr val="212225"/>
                </a:solidFill>
                <a:effectLst/>
              </a:rPr>
              <a:t>Ensign</a:t>
            </a:r>
            <a:r>
              <a:rPr lang="en-US" sz="1200" b="0" i="0" dirty="0">
                <a:solidFill>
                  <a:srgbClr val="212225"/>
                </a:solidFill>
                <a:effectLst/>
              </a:rPr>
              <a:t>, Nov. 1998, 37–38)</a:t>
            </a:r>
            <a:endParaRPr lang="en-US" sz="1200" dirty="0"/>
          </a:p>
        </p:txBody>
      </p:sp>
      <p:sp>
        <p:nvSpPr>
          <p:cNvPr id="4" name="Rectangle 3">
            <a:extLst>
              <a:ext uri="{FF2B5EF4-FFF2-40B4-BE49-F238E27FC236}">
                <a16:creationId xmlns:a16="http://schemas.microsoft.com/office/drawing/2014/main" id="{EB7B6FC7-D613-9E44-7304-A06D394305EB}"/>
              </a:ext>
            </a:extLst>
          </p:cNvPr>
          <p:cNvSpPr/>
          <p:nvPr/>
        </p:nvSpPr>
        <p:spPr>
          <a:xfrm>
            <a:off x="92364" y="1639499"/>
            <a:ext cx="6096000" cy="4893647"/>
          </a:xfrm>
          <a:prstGeom prst="rect">
            <a:avLst/>
          </a:prstGeom>
          <a:ln>
            <a:solidFill>
              <a:schemeClr val="tx1"/>
            </a:solidFill>
          </a:ln>
        </p:spPr>
        <p:txBody>
          <a:bodyPr wrap="square">
            <a:spAutoFit/>
          </a:bodyPr>
          <a:lstStyle/>
          <a:p>
            <a:pPr fontAlgn="base"/>
            <a:r>
              <a:rPr lang="en-US" sz="1200" dirty="0"/>
              <a:t> </a:t>
            </a:r>
            <a:r>
              <a:rPr lang="en-US" sz="1200" b="1" dirty="0"/>
              <a:t>D&amp;C 13:1 Ministering of angels:</a:t>
            </a:r>
          </a:p>
          <a:p>
            <a:pPr fontAlgn="base"/>
            <a:r>
              <a:rPr lang="en-US" sz="1200" dirty="0"/>
              <a:t>“I had the administration of angels while holding the office of a priest. I had visions and revelations. I traveled thousands of miles. I baptized men, though I could not confirm them because I had not the authority to do it.</a:t>
            </a:r>
          </a:p>
          <a:p>
            <a:pPr fontAlgn="base"/>
            <a:r>
              <a:rPr lang="en-US" sz="1200" dirty="0"/>
              <a:t>“I speak of these things to show that a man should not be ashamed of any portion of the priesthood.” President </a:t>
            </a:r>
            <a:r>
              <a:rPr lang="en-US" sz="1200" dirty="0" err="1"/>
              <a:t>Wilford</a:t>
            </a:r>
            <a:r>
              <a:rPr lang="en-US" sz="1200" dirty="0"/>
              <a:t> Woodruff (</a:t>
            </a:r>
            <a:r>
              <a:rPr lang="en-US" sz="1200" i="1" dirty="0"/>
              <a:t>Discourses of </a:t>
            </a:r>
            <a:r>
              <a:rPr lang="en-US" sz="1200" i="1" dirty="0" err="1"/>
              <a:t>Wilford</a:t>
            </a:r>
            <a:r>
              <a:rPr lang="en-US" sz="1200" i="1" dirty="0"/>
              <a:t> Woodruff,</a:t>
            </a:r>
            <a:r>
              <a:rPr lang="en-US" sz="1200" dirty="0"/>
              <a:t> p. 298.)</a:t>
            </a:r>
          </a:p>
          <a:p>
            <a:pPr fontAlgn="base"/>
            <a:endParaRPr lang="en-US" sz="1200" dirty="0"/>
          </a:p>
          <a:p>
            <a:pPr fontAlgn="base"/>
            <a:r>
              <a:rPr lang="en-US" sz="1200" b="1" dirty="0"/>
              <a:t> “This Shall Never Be Taken Again from the Earth”</a:t>
            </a:r>
          </a:p>
          <a:p>
            <a:pPr fontAlgn="base"/>
            <a:r>
              <a:rPr lang="en-US" sz="1200" dirty="0"/>
              <a:t>“We may be sure that the Aaronic Priesthood will never be taken from the earth while mortality endures, for there will always be need for temporal direction and the performance of ordinances pertaining to ‘the preparatory Gospel.’” (Smith, </a:t>
            </a:r>
            <a:r>
              <a:rPr lang="en-US" sz="1200" i="1" dirty="0"/>
              <a:t>Church History and Modern Revelation,</a:t>
            </a:r>
            <a:r>
              <a:rPr lang="en-US" sz="1200" dirty="0"/>
              <a:t> 1:62.)</a:t>
            </a:r>
          </a:p>
          <a:p>
            <a:pPr fontAlgn="base"/>
            <a:endParaRPr lang="en-US" sz="1200" dirty="0"/>
          </a:p>
          <a:p>
            <a:pPr fontAlgn="base"/>
            <a:r>
              <a:rPr lang="en-US" sz="1200" b="1" dirty="0"/>
              <a:t>Who Are the “Sons of Levi”?</a:t>
            </a:r>
          </a:p>
          <a:p>
            <a:pPr fontAlgn="base"/>
            <a:r>
              <a:rPr lang="en-US" sz="1200" dirty="0"/>
              <a:t>President Joseph Fielding Smith explained that “after the children of Israel came out of Egypt and while they were sojourning in the wilderness, Moses received a commandment from the Lord to take Aaron and his sons and ordain them and consecrate them as priests for the people. (Ex. 28.) At that time the males of the entire tribe of Levi were chosen to be the priests instead of the firstborn of all the tribes, and Aaron and his sons were given the presidency over the Priesthood thus conferred. Since that time it has been known as the Priesthood of Aaron, including the </a:t>
            </a:r>
            <a:r>
              <a:rPr lang="en-US" sz="1200" dirty="0" err="1"/>
              <a:t>Levitical</a:t>
            </a:r>
            <a:r>
              <a:rPr lang="en-US" sz="1200" dirty="0"/>
              <a:t> Priesthood.” (</a:t>
            </a:r>
            <a:r>
              <a:rPr lang="en-US" sz="1200" i="1" dirty="0"/>
              <a:t>Church History and Modern Revelation,</a:t>
            </a:r>
            <a:r>
              <a:rPr lang="en-US" sz="1200" dirty="0"/>
              <a:t> 1:63.)</a:t>
            </a:r>
          </a:p>
          <a:p>
            <a:pPr fontAlgn="base"/>
            <a:endParaRPr lang="en-US" sz="1200" dirty="0"/>
          </a:p>
          <a:p>
            <a:pPr fontAlgn="base"/>
            <a:r>
              <a:rPr lang="en-US" sz="1200" dirty="0"/>
              <a:t>For Further Study of the Priesthood: The Restoration of the Aaronic and Melchizedek Priesthoods</a:t>
            </a:r>
          </a:p>
          <a:p>
            <a:pPr fontAlgn="base"/>
            <a:r>
              <a:rPr lang="en-US" sz="1200" cap="all" dirty="0"/>
              <a:t>BY LARRY C. PORTER Ensign 1996 Dec.</a:t>
            </a:r>
            <a:endParaRPr lang="en-US" sz="1200" dirty="0"/>
          </a:p>
        </p:txBody>
      </p:sp>
      <p:sp>
        <p:nvSpPr>
          <p:cNvPr id="5" name="Rectangle 4">
            <a:extLst>
              <a:ext uri="{FF2B5EF4-FFF2-40B4-BE49-F238E27FC236}">
                <a16:creationId xmlns:a16="http://schemas.microsoft.com/office/drawing/2014/main" id="{74AAE836-072B-424F-CE47-F3F3EE2A6758}"/>
              </a:ext>
            </a:extLst>
          </p:cNvPr>
          <p:cNvSpPr/>
          <p:nvPr/>
        </p:nvSpPr>
        <p:spPr>
          <a:xfrm>
            <a:off x="6188364" y="69839"/>
            <a:ext cx="4572000" cy="6186309"/>
          </a:xfrm>
          <a:prstGeom prst="rect">
            <a:avLst/>
          </a:prstGeom>
          <a:ln>
            <a:solidFill>
              <a:schemeClr val="tx1"/>
            </a:solidFill>
          </a:ln>
        </p:spPr>
        <p:txBody>
          <a:bodyPr>
            <a:spAutoFit/>
          </a:bodyPr>
          <a:lstStyle/>
          <a:p>
            <a:pPr fontAlgn="base"/>
            <a:r>
              <a:rPr lang="en-US" sz="1100" b="1" dirty="0"/>
              <a:t>Sons of Levi’s Offering:</a:t>
            </a:r>
            <a:endParaRPr lang="en-US" sz="1100" dirty="0"/>
          </a:p>
          <a:p>
            <a:pPr fontAlgn="base"/>
            <a:r>
              <a:rPr lang="en-US" sz="1100" dirty="0"/>
              <a:t>It is generally supposed that sacrifice was entirely done away when the Great Sacrifice [i.e.,] the sacrifice of the Lord Jesus was offered up, and that there will be no necessity for the ordinance of sacrifice in the future; but those who assert this are certainly not acquainted with the duties, privileges and authority of the Priesthood, or with the Prophets.</a:t>
            </a:r>
          </a:p>
          <a:p>
            <a:pPr fontAlgn="base"/>
            <a:r>
              <a:rPr lang="en-US" sz="1100" dirty="0"/>
              <a:t>“The offering of sacrifice has ever been connected and forms a part of the duties of the Priesthood. It began with the Priesthood, and will be continued until after the coming of Christ, from generation to generation. …</a:t>
            </a:r>
          </a:p>
          <a:p>
            <a:pPr fontAlgn="base"/>
            <a:r>
              <a:rPr lang="en-US" sz="1100" dirty="0"/>
              <a:t>“These sacrifices, as well as every ordinance belonging to the Priesthood, will, when the Temple of the Lord shall be built, and the sons of Levi be purified, be fully restored and attended to in all their powers, ramifications, and blessings. This ever did and ever will exist when the powers of the Melchizedek Priesthood are sufficiently manifest; else how can the restitution of all things spoken of by the Holy Prophets be brought to pass. It is not to be understood that the law of Moses will be established again with all its rites and variety of ceremonies; this has never been spoken of by the prophets; but those things which existed prior to Moses’ day, namely, sacrifice, will be continued.” (</a:t>
            </a:r>
            <a:r>
              <a:rPr lang="en-US" sz="1100" i="1" dirty="0"/>
              <a:t>Teachings, </a:t>
            </a:r>
            <a:r>
              <a:rPr lang="en-US" sz="1100" dirty="0"/>
              <a:t>pp. 172–73.)</a:t>
            </a:r>
          </a:p>
          <a:p>
            <a:pPr fontAlgn="base"/>
            <a:endParaRPr lang="en-US" sz="1100" dirty="0"/>
          </a:p>
          <a:p>
            <a:pPr fontAlgn="base"/>
            <a:r>
              <a:rPr lang="en-US" sz="1100" dirty="0"/>
              <a:t>President Joseph Fielding Smith further explained that “we are living in the dispensation of the fulness of times into which all things are to be gathered, and all things are to be restored since the beginning. Even this earth is to be restored to the condition which prevailed before Adam’s transgression. Now in the nature of things, the law of sacrifice will have to be restored, or all things which were decreed by the Lord would not be restored. It will be necessary, therefore, for the sons of Levi, who offered the blood sacrifices anciently in Israel, to offer such a sacrifice again to round out and complete this ordinance in this dispensation. Sacrifice by the shedding of blood was instituted in the days of Adam and of necessity will have to be restored.</a:t>
            </a:r>
          </a:p>
          <a:p>
            <a:pPr fontAlgn="base"/>
            <a:endParaRPr lang="en-US" sz="1100" dirty="0"/>
          </a:p>
          <a:p>
            <a:pPr fontAlgn="base"/>
            <a:r>
              <a:rPr lang="en-US" sz="1100" b="1" dirty="0"/>
              <a:t>Sacrifice: </a:t>
            </a:r>
            <a:r>
              <a:rPr lang="en-US" sz="1100" dirty="0"/>
              <a:t>“The sacrifice of animals will be done to complete the restoration when the temple spoken of is built; at the beginning of the millennium, or in the restoration, blood sacrifices will be performed long enough to complete the fulness of the restoration in this dispensation. Afterwards sacrifice will be of some other character.” (</a:t>
            </a:r>
            <a:r>
              <a:rPr lang="en-US" sz="1100" i="1" dirty="0"/>
              <a:t>Doctrines of Salvation,</a:t>
            </a:r>
            <a:r>
              <a:rPr lang="en-US" sz="1100" dirty="0"/>
              <a:t> 3:94.)</a:t>
            </a:r>
          </a:p>
        </p:txBody>
      </p:sp>
    </p:spTree>
    <p:extLst>
      <p:ext uri="{BB962C8B-B14F-4D97-AF65-F5344CB8AC3E}">
        <p14:creationId xmlns:p14="http://schemas.microsoft.com/office/powerpoint/2010/main" val="1980329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09" y="83127"/>
            <a:ext cx="4572000" cy="5447645"/>
          </a:xfrm>
          <a:prstGeom prst="rect">
            <a:avLst/>
          </a:prstGeom>
          <a:ln>
            <a:solidFill>
              <a:schemeClr val="tx1"/>
            </a:solidFill>
          </a:ln>
        </p:spPr>
        <p:txBody>
          <a:bodyPr>
            <a:spAutoFit/>
          </a:bodyPr>
          <a:lstStyle/>
          <a:p>
            <a:pPr fontAlgn="base"/>
            <a:r>
              <a:rPr lang="en-US" sz="1200" b="1" dirty="0"/>
              <a:t>Keys</a:t>
            </a:r>
          </a:p>
          <a:p>
            <a:pPr fontAlgn="base"/>
            <a:r>
              <a:rPr lang="en-US" sz="1200" dirty="0"/>
              <a:t>Elder Bruce R. McConkie explained that the revelations of God refer to </a:t>
            </a:r>
            <a:r>
              <a:rPr lang="en-US" sz="1200" i="1" dirty="0"/>
              <a:t>keys</a:t>
            </a:r>
            <a:r>
              <a:rPr lang="en-US" sz="1200" dirty="0"/>
              <a:t> in two ways:</a:t>
            </a:r>
          </a:p>
          <a:p>
            <a:pPr fontAlgn="base"/>
            <a:r>
              <a:rPr lang="en-US" sz="1200" dirty="0"/>
              <a:t>“Two different usages of the term </a:t>
            </a:r>
            <a:r>
              <a:rPr lang="en-US" sz="1200" i="1" dirty="0"/>
              <a:t>keys</a:t>
            </a:r>
            <a:r>
              <a:rPr lang="en-US" sz="1200" dirty="0"/>
              <a:t> are found in the revelations. One has reference to the directive powers whereby the Church or kingdom and all its organizations are governed, the </a:t>
            </a:r>
            <a:r>
              <a:rPr lang="en-US" sz="1200" i="1" dirty="0"/>
              <a:t>keys of the kingdom</a:t>
            </a:r>
            <a:r>
              <a:rPr lang="en-US" sz="1200" dirty="0"/>
              <a:t> being the powers of presidency. The other usage refers to the means provided whereby something is revealed, discovered, or made manifest” (</a:t>
            </a:r>
            <a:r>
              <a:rPr lang="en-US" sz="1200" i="1" dirty="0"/>
              <a:t>Mormon Doctrine,</a:t>
            </a:r>
            <a:r>
              <a:rPr lang="en-US" sz="1200" dirty="0"/>
              <a:t> 2nd ed. [1966], 409–10).</a:t>
            </a:r>
          </a:p>
          <a:p>
            <a:pPr fontAlgn="base"/>
            <a:endParaRPr lang="en-US" sz="1200" dirty="0"/>
          </a:p>
          <a:p>
            <a:pPr fontAlgn="base"/>
            <a:r>
              <a:rPr lang="en-US" sz="1200" dirty="0"/>
              <a:t> </a:t>
            </a:r>
            <a:r>
              <a:rPr lang="en-US" sz="1200" b="1" dirty="0"/>
              <a:t>The ministering of angels</a:t>
            </a:r>
          </a:p>
          <a:p>
            <a:pPr fontAlgn="base"/>
            <a:r>
              <a:rPr lang="en-US" sz="1200" dirty="0"/>
              <a:t>President Gordon B. Hinckley explained the ministering of angels this way:</a:t>
            </a:r>
          </a:p>
          <a:p>
            <a:pPr fontAlgn="base"/>
            <a:r>
              <a:rPr lang="en-US" sz="1200" dirty="0"/>
              <a:t>“When </a:t>
            </a:r>
            <a:r>
              <a:rPr lang="en-US" sz="1200" dirty="0" err="1"/>
              <a:t>Wilford</a:t>
            </a:r>
            <a:r>
              <a:rPr lang="en-US" sz="1200" dirty="0"/>
              <a:t> Woodruff, a man who had lived many years and had many experiences, was the President of the Church, he said to the boys of the Aaronic Priesthood: ‘I desire to impress upon you the fact that it does not make any difference whether a man is a Priest or an Apostle, if he magnifies his calling. A Priest holds the keys of the ministering of angels,’ said he. ‘Never in my life, as an Apostle, as a Seventy, or as an Elder, have I ever had more of the protection of the Lord than while holding the office of a Priest.’ (</a:t>
            </a:r>
            <a:r>
              <a:rPr lang="en-US" sz="1200" i="1" dirty="0"/>
              <a:t>Millennial Star,</a:t>
            </a:r>
            <a:r>
              <a:rPr lang="en-US" sz="1200" dirty="0"/>
              <a:t>53:629.)</a:t>
            </a:r>
          </a:p>
          <a:p>
            <a:pPr fontAlgn="base"/>
            <a:r>
              <a:rPr lang="en-US" sz="1200" dirty="0"/>
              <a:t>“Think of it, my dear young brethren. This priesthood which you hold carries with it the keys of the ministering of angels. That means, as I interpret it, that if you live worthy of the priesthood, you have the right to receive and enjoy the very power of heavenly beings to guide you, to protect you, to bless you. What boy, if he is thoughtful, would not welcome this remarkable blessing?” (“The Priesthood of Aaron,” </a:t>
            </a:r>
            <a:r>
              <a:rPr lang="en-US" sz="1200" i="1" dirty="0"/>
              <a:t>Ensign,</a:t>
            </a:r>
            <a:r>
              <a:rPr lang="en-US" sz="1200" dirty="0"/>
              <a:t> Nov. 1982, 45).</a:t>
            </a:r>
          </a:p>
          <a:p>
            <a:pPr fontAlgn="base"/>
            <a:endParaRPr lang="en-US" sz="1200" dirty="0"/>
          </a:p>
        </p:txBody>
      </p:sp>
      <p:sp>
        <p:nvSpPr>
          <p:cNvPr id="3" name="Rectangle 2"/>
          <p:cNvSpPr/>
          <p:nvPr/>
        </p:nvSpPr>
        <p:spPr>
          <a:xfrm>
            <a:off x="4701309" y="82221"/>
            <a:ext cx="4572000" cy="6555641"/>
          </a:xfrm>
          <a:prstGeom prst="rect">
            <a:avLst/>
          </a:prstGeom>
          <a:ln>
            <a:solidFill>
              <a:schemeClr val="tx1"/>
            </a:solidFill>
          </a:ln>
        </p:spPr>
        <p:txBody>
          <a:bodyPr>
            <a:spAutoFit/>
          </a:bodyPr>
          <a:lstStyle/>
          <a:p>
            <a:pPr fontAlgn="base"/>
            <a:r>
              <a:rPr lang="en-US" sz="1200" dirty="0"/>
              <a:t>Elder </a:t>
            </a:r>
            <a:r>
              <a:rPr lang="en-US" sz="1200" dirty="0" err="1"/>
              <a:t>Dallin</a:t>
            </a:r>
            <a:r>
              <a:rPr lang="en-US" sz="1200" dirty="0"/>
              <a:t> H. Oaks of the Quorum of the Twelve Apostles offered the following insight into the </a:t>
            </a:r>
            <a:r>
              <a:rPr lang="en-US" sz="1200" b="1" dirty="0"/>
              <a:t>key of the ministering of angels</a:t>
            </a:r>
            <a:r>
              <a:rPr lang="en-US" sz="1200" dirty="0"/>
              <a:t>:</a:t>
            </a:r>
          </a:p>
          <a:p>
            <a:pPr fontAlgn="base"/>
            <a:r>
              <a:rPr lang="en-US" sz="1200" dirty="0"/>
              <a:t>“In a closely related way, these ordinances of the Aaronic Priesthood are also vital to the ministering of angels.</a:t>
            </a:r>
          </a:p>
          <a:p>
            <a:pPr fontAlgn="base"/>
            <a:r>
              <a:rPr lang="en-US" sz="1200" dirty="0"/>
              <a:t>“‘The word “angel” is used in the scriptures for any heavenly being bearing God’s message’ (George Q. Cannon, </a:t>
            </a:r>
            <a:r>
              <a:rPr lang="en-US" sz="1200" i="1" dirty="0"/>
              <a:t>Gospel Truth,</a:t>
            </a:r>
            <a:r>
              <a:rPr lang="en-US" sz="1200" dirty="0"/>
              <a:t> sel. </a:t>
            </a:r>
            <a:r>
              <a:rPr lang="en-US" sz="1200" dirty="0" err="1"/>
              <a:t>Jerreld</a:t>
            </a:r>
            <a:r>
              <a:rPr lang="en-US" sz="1200" dirty="0"/>
              <a:t> L. </a:t>
            </a:r>
            <a:r>
              <a:rPr lang="en-US" sz="1200" dirty="0" err="1"/>
              <a:t>Newquist</a:t>
            </a:r>
            <a:r>
              <a:rPr lang="en-US" sz="1200" dirty="0"/>
              <a:t> [1987], 54). The scriptures recite numerous instances where an angel appeared personally. …</a:t>
            </a:r>
          </a:p>
          <a:p>
            <a:pPr fontAlgn="base"/>
            <a:r>
              <a:rPr lang="en-US" sz="1200" dirty="0"/>
              <a:t>“But the ministering of angels can also be unseen. Angelic messages can be delivered by a voice or merely by thoughts or feelings communicated to the mind. …</a:t>
            </a:r>
          </a:p>
          <a:p>
            <a:pPr fontAlgn="base"/>
            <a:endParaRPr lang="en-US" sz="1200" dirty="0"/>
          </a:p>
          <a:p>
            <a:pPr fontAlgn="base"/>
            <a:r>
              <a:rPr lang="en-US" sz="1200" dirty="0"/>
              <a:t>“… Most angelic communications are felt or heard rather than seen.</a:t>
            </a:r>
          </a:p>
          <a:p>
            <a:pPr fontAlgn="base"/>
            <a:r>
              <a:rPr lang="en-US" sz="1200" dirty="0"/>
              <a:t>“How does the Aaronic Priesthood hold the key to the ministering of angels? The answer is the same as for the Spirit of the Lord.</a:t>
            </a:r>
          </a:p>
          <a:p>
            <a:pPr fontAlgn="base"/>
            <a:r>
              <a:rPr lang="en-US" sz="1200" dirty="0"/>
              <a:t>“In general, the blessings of spiritual companionship and communication are only available to those who are clean. As explained earlier, through the Aaronic Priesthood ordinances of baptism and the sacrament, we are cleansed of our sins and promised that if we keep our covenants we will always have His Spirit to be with us. I believe that promise not only refers to the Holy Ghost but also to the ministering of angels, for ‘angels speak by the power of the Holy Ghost; wherefore, they speak the words of Christ’ (2 Nephi 32:3). So it is that those who hold the Aaronic Priesthood open the door for all Church members who worthily partake of the sacrament to enjoy the companionship of the Spirit of the Lord and the ministering of angels. …</a:t>
            </a:r>
          </a:p>
          <a:p>
            <a:pPr fontAlgn="base"/>
            <a:endParaRPr lang="en-US" sz="1200" dirty="0"/>
          </a:p>
          <a:p>
            <a:pPr fontAlgn="base"/>
            <a:r>
              <a:rPr lang="en-US" sz="1200" dirty="0"/>
              <a:t>“The Aaronic Priesthood holds the keys of the ‘gospel of repentance and of baptism, and the remission of sins’ (D&amp;C 84:27). The cleansing power of our Savior’s Atonement is renewed for us as we partake of the sacrament. The promise that we ‘may always have his Spirit to be with [us]’ (D&amp;C 20:77) is essential to our spirituality. The ordinances of the Aaronic Priesthood are vital to all of this” (“The Aaronic Priesthood and the Sacrament,” </a:t>
            </a:r>
            <a:r>
              <a:rPr lang="en-US" sz="1200" i="1" dirty="0"/>
              <a:t>Ensign,</a:t>
            </a:r>
            <a:r>
              <a:rPr lang="en-US" sz="1200" dirty="0"/>
              <a:t> Nov. 1998, 38–40).</a:t>
            </a:r>
          </a:p>
        </p:txBody>
      </p:sp>
    </p:spTree>
    <p:extLst>
      <p:ext uri="{BB962C8B-B14F-4D97-AF65-F5344CB8AC3E}">
        <p14:creationId xmlns:p14="http://schemas.microsoft.com/office/powerpoint/2010/main" val="217193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08DABA-198C-69E4-71C7-2A0AF699E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5574E3A-4834-D496-5714-15F032A4B212}"/>
              </a:ext>
            </a:extLst>
          </p:cNvPr>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erlin Sans FB" pitchFamily="34" charset="0"/>
              </a:rPr>
              <a:t>Overview</a:t>
            </a:r>
          </a:p>
        </p:txBody>
      </p:sp>
      <p:sp>
        <p:nvSpPr>
          <p:cNvPr id="4" name="TextBox 3">
            <a:extLst>
              <a:ext uri="{FF2B5EF4-FFF2-40B4-BE49-F238E27FC236}">
                <a16:creationId xmlns:a16="http://schemas.microsoft.com/office/drawing/2014/main" id="{9F54E1CC-AA4B-B2CD-3BFE-3D02701B5BC9}"/>
              </a:ext>
            </a:extLst>
          </p:cNvPr>
          <p:cNvSpPr txBox="1"/>
          <p:nvPr/>
        </p:nvSpPr>
        <p:spPr>
          <a:xfrm>
            <a:off x="76200" y="6374933"/>
            <a:ext cx="5334000" cy="369332"/>
          </a:xfrm>
          <a:prstGeom prst="rect">
            <a:avLst/>
          </a:prstGeom>
          <a:noFill/>
        </p:spPr>
        <p:txBody>
          <a:bodyPr wrap="square" rtlCol="0">
            <a:spAutoFit/>
          </a:bodyPr>
          <a:lstStyle/>
          <a:p>
            <a:r>
              <a:rPr lang="en-US" dirty="0">
                <a:solidFill>
                  <a:schemeClr val="bg1"/>
                </a:solidFill>
              </a:rPr>
              <a:t>Joseph Smith History 1:68-75</a:t>
            </a:r>
          </a:p>
        </p:txBody>
      </p:sp>
      <p:sp>
        <p:nvSpPr>
          <p:cNvPr id="6" name="TextBox 5">
            <a:extLst>
              <a:ext uri="{FF2B5EF4-FFF2-40B4-BE49-F238E27FC236}">
                <a16:creationId xmlns:a16="http://schemas.microsoft.com/office/drawing/2014/main" id="{13C562EA-9A13-F30E-0CE9-FB8A8636FE8B}"/>
              </a:ext>
            </a:extLst>
          </p:cNvPr>
          <p:cNvSpPr txBox="1"/>
          <p:nvPr/>
        </p:nvSpPr>
        <p:spPr>
          <a:xfrm>
            <a:off x="3032018" y="1193965"/>
            <a:ext cx="6094476" cy="5078313"/>
          </a:xfrm>
          <a:prstGeom prst="rect">
            <a:avLst/>
          </a:prstGeom>
          <a:noFill/>
        </p:spPr>
        <p:txBody>
          <a:bodyPr wrap="square">
            <a:spAutoFit/>
          </a:bodyPr>
          <a:lstStyle/>
          <a:p>
            <a:pPr algn="l" fontAlgn="base"/>
            <a:r>
              <a:rPr lang="en-US" b="0" i="0" dirty="0">
                <a:solidFill>
                  <a:schemeClr val="bg1"/>
                </a:solidFill>
                <a:effectLst/>
              </a:rPr>
              <a:t>While translating the Book of Mormon, Joseph Smith and Oliver Cowdery had a question about baptism for the remission of sins. </a:t>
            </a:r>
          </a:p>
          <a:p>
            <a:pPr algn="l" fontAlgn="base"/>
            <a:endParaRPr lang="en-US" dirty="0">
              <a:solidFill>
                <a:schemeClr val="bg1"/>
              </a:solidFill>
            </a:endParaRPr>
          </a:p>
          <a:p>
            <a:pPr algn="l" fontAlgn="base"/>
            <a:r>
              <a:rPr lang="en-US" b="0" i="0" dirty="0">
                <a:solidFill>
                  <a:schemeClr val="bg1"/>
                </a:solidFill>
                <a:effectLst/>
              </a:rPr>
              <a:t>They inquired of the Lord. In response to their question, John the Baptist appeared and restored the Aaronic Priesthood. </a:t>
            </a:r>
          </a:p>
          <a:p>
            <a:pPr algn="l" fontAlgn="base"/>
            <a:endParaRPr lang="en-US" b="0" i="0" dirty="0">
              <a:solidFill>
                <a:schemeClr val="bg1"/>
              </a:solidFill>
              <a:effectLst/>
            </a:endParaRPr>
          </a:p>
          <a:p>
            <a:pPr algn="l" fontAlgn="base"/>
            <a:r>
              <a:rPr lang="en-US" b="0" i="0" dirty="0">
                <a:solidFill>
                  <a:schemeClr val="bg1"/>
                </a:solidFill>
                <a:effectLst/>
              </a:rPr>
              <a:t>The restoration of the priesthood continued weeks later when Peter, James, and John restored the Melchizedek Priesthood. As the Book of Mormon translation came to an end, three individuals were selected to see the gold plates. </a:t>
            </a:r>
          </a:p>
          <a:p>
            <a:pPr algn="l" fontAlgn="base"/>
            <a:endParaRPr lang="en-US" dirty="0">
              <a:solidFill>
                <a:schemeClr val="bg1"/>
              </a:solidFill>
            </a:endParaRPr>
          </a:p>
          <a:p>
            <a:pPr algn="l" fontAlgn="base"/>
            <a:r>
              <a:rPr lang="en-US" b="0" i="0" dirty="0">
                <a:solidFill>
                  <a:schemeClr val="bg1"/>
                </a:solidFill>
                <a:effectLst/>
              </a:rPr>
              <a:t>Oliver Cowdery, David Whitmer, and Martin Harris saw the angel Moroni and gold plates in a vision. </a:t>
            </a:r>
          </a:p>
          <a:p>
            <a:pPr algn="l" fontAlgn="base"/>
            <a:endParaRPr lang="en-US" dirty="0">
              <a:solidFill>
                <a:schemeClr val="bg1"/>
              </a:solidFill>
            </a:endParaRPr>
          </a:p>
          <a:p>
            <a:pPr algn="l" fontAlgn="base"/>
            <a:r>
              <a:rPr lang="en-US" b="0" i="0" dirty="0">
                <a:solidFill>
                  <a:schemeClr val="bg1"/>
                </a:solidFill>
                <a:effectLst/>
              </a:rPr>
              <a:t>They also heard the voice of the Lord declaring the Book of Mormon is true. </a:t>
            </a:r>
          </a:p>
          <a:p>
            <a:pPr algn="l" fontAlgn="base"/>
            <a:r>
              <a:rPr lang="en-US" sz="1400" dirty="0">
                <a:solidFill>
                  <a:schemeClr val="bg1"/>
                </a:solidFill>
              </a:rPr>
              <a:t>M</a:t>
            </a:r>
            <a:r>
              <a:rPr lang="en-US" sz="1400" b="0" i="0" dirty="0">
                <a:solidFill>
                  <a:schemeClr val="bg1"/>
                </a:solidFill>
                <a:effectLst/>
              </a:rPr>
              <a:t>anual</a:t>
            </a:r>
          </a:p>
        </p:txBody>
      </p:sp>
      <p:pic>
        <p:nvPicPr>
          <p:cNvPr id="7" name="Picture 6">
            <a:extLst>
              <a:ext uri="{FF2B5EF4-FFF2-40B4-BE49-F238E27FC236}">
                <a16:creationId xmlns:a16="http://schemas.microsoft.com/office/drawing/2014/main" id="{E4FBA581-D5C2-24A1-829A-8CEEDDE0C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07" y="476343"/>
            <a:ext cx="1829689" cy="2154799"/>
          </a:xfrm>
          <a:prstGeom prst="rect">
            <a:avLst/>
          </a:prstGeom>
        </p:spPr>
      </p:pic>
      <p:pic>
        <p:nvPicPr>
          <p:cNvPr id="9" name="Picture 8">
            <a:extLst>
              <a:ext uri="{FF2B5EF4-FFF2-40B4-BE49-F238E27FC236}">
                <a16:creationId xmlns:a16="http://schemas.microsoft.com/office/drawing/2014/main" id="{605EEE6D-B35E-022C-2CF1-45393B591B6A}"/>
              </a:ext>
            </a:extLst>
          </p:cNvPr>
          <p:cNvPicPr>
            <a:picLocks noChangeAspect="1"/>
          </p:cNvPicPr>
          <p:nvPr/>
        </p:nvPicPr>
        <p:blipFill>
          <a:blip r:embed="rId4"/>
          <a:stretch>
            <a:fillRect/>
          </a:stretch>
        </p:blipFill>
        <p:spPr>
          <a:xfrm>
            <a:off x="757611" y="3144401"/>
            <a:ext cx="1931685" cy="2717273"/>
          </a:xfrm>
          <a:prstGeom prst="rect">
            <a:avLst/>
          </a:prstGeom>
        </p:spPr>
      </p:pic>
      <p:pic>
        <p:nvPicPr>
          <p:cNvPr id="11" name="Picture 10">
            <a:extLst>
              <a:ext uri="{FF2B5EF4-FFF2-40B4-BE49-F238E27FC236}">
                <a16:creationId xmlns:a16="http://schemas.microsoft.com/office/drawing/2014/main" id="{845623DF-A906-CC1A-3DFD-E75DD43CE6BD}"/>
              </a:ext>
            </a:extLst>
          </p:cNvPr>
          <p:cNvPicPr>
            <a:picLocks noChangeAspect="1"/>
          </p:cNvPicPr>
          <p:nvPr/>
        </p:nvPicPr>
        <p:blipFill>
          <a:blip r:embed="rId5"/>
          <a:stretch>
            <a:fillRect/>
          </a:stretch>
        </p:blipFill>
        <p:spPr>
          <a:xfrm>
            <a:off x="9528559" y="701303"/>
            <a:ext cx="1986856" cy="2601246"/>
          </a:xfrm>
          <a:prstGeom prst="rect">
            <a:avLst/>
          </a:prstGeom>
        </p:spPr>
      </p:pic>
      <p:pic>
        <p:nvPicPr>
          <p:cNvPr id="13" name="Picture 12">
            <a:extLst>
              <a:ext uri="{FF2B5EF4-FFF2-40B4-BE49-F238E27FC236}">
                <a16:creationId xmlns:a16="http://schemas.microsoft.com/office/drawing/2014/main" id="{2D7491FF-3B8C-0AA0-5826-D41B50D761AF}"/>
              </a:ext>
            </a:extLst>
          </p:cNvPr>
          <p:cNvPicPr>
            <a:picLocks noChangeAspect="1"/>
          </p:cNvPicPr>
          <p:nvPr/>
        </p:nvPicPr>
        <p:blipFill>
          <a:blip r:embed="rId6"/>
          <a:stretch>
            <a:fillRect/>
          </a:stretch>
        </p:blipFill>
        <p:spPr>
          <a:xfrm>
            <a:off x="9583729" y="3815469"/>
            <a:ext cx="1931686" cy="2744130"/>
          </a:xfrm>
          <a:prstGeom prst="rect">
            <a:avLst/>
          </a:prstGeom>
        </p:spPr>
      </p:pic>
    </p:spTree>
    <p:extLst>
      <p:ext uri="{BB962C8B-B14F-4D97-AF65-F5344CB8AC3E}">
        <p14:creationId xmlns:p14="http://schemas.microsoft.com/office/powerpoint/2010/main" val="31555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FAB25678-0571-49B9-978D-833256D82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9951" y="905232"/>
            <a:ext cx="8463110" cy="5755422"/>
          </a:xfrm>
          <a:prstGeom prst="rect">
            <a:avLst/>
          </a:prstGeom>
          <a:noFill/>
        </p:spPr>
        <p:txBody>
          <a:bodyPr wrap="square" rtlCol="0">
            <a:spAutoFit/>
          </a:bodyPr>
          <a:lstStyle/>
          <a:p>
            <a:r>
              <a:rPr lang="en-US" sz="1600" dirty="0">
                <a:solidFill>
                  <a:schemeClr val="bg1"/>
                </a:solidFill>
              </a:rPr>
              <a:t>He was born November 3, 1772, at Oakham, Worcester County, Massachusetts</a:t>
            </a:r>
          </a:p>
          <a:p>
            <a:endParaRPr lang="en-US" sz="1600" dirty="0">
              <a:solidFill>
                <a:schemeClr val="bg1"/>
              </a:solidFill>
            </a:endParaRPr>
          </a:p>
          <a:p>
            <a:r>
              <a:rPr lang="en-US" sz="1600" dirty="0">
                <a:solidFill>
                  <a:schemeClr val="bg1"/>
                </a:solidFill>
              </a:rPr>
              <a:t>He operated a farm and gristmill at Colesville, New York and hired Joseph Smith to work for him</a:t>
            </a:r>
          </a:p>
          <a:p>
            <a:endParaRPr lang="en-US" sz="1600" dirty="0">
              <a:solidFill>
                <a:schemeClr val="bg1"/>
              </a:solidFill>
            </a:endParaRPr>
          </a:p>
          <a:p>
            <a:r>
              <a:rPr lang="en-US" sz="1600" dirty="0">
                <a:solidFill>
                  <a:schemeClr val="bg1"/>
                </a:solidFill>
              </a:rPr>
              <a:t>He married Polly Peck and had 7 children</a:t>
            </a:r>
          </a:p>
          <a:p>
            <a:endParaRPr lang="en-US" sz="1600" dirty="0">
              <a:solidFill>
                <a:schemeClr val="bg1"/>
              </a:solidFill>
            </a:endParaRPr>
          </a:p>
          <a:p>
            <a:r>
              <a:rPr lang="en-US" sz="1600" dirty="0">
                <a:solidFill>
                  <a:schemeClr val="bg1"/>
                </a:solidFill>
              </a:rPr>
              <a:t>He learned from Joseph Smith about the Restoration of the gospel and allowed Joseph to use his horse and carriage to transport the plates when they were turned over to him by Moroni</a:t>
            </a:r>
          </a:p>
          <a:p>
            <a:endParaRPr lang="en-US" sz="1600" dirty="0">
              <a:solidFill>
                <a:schemeClr val="bg1"/>
              </a:solidFill>
            </a:endParaRPr>
          </a:p>
          <a:p>
            <a:r>
              <a:rPr lang="en-US" sz="1600" dirty="0">
                <a:solidFill>
                  <a:schemeClr val="bg1"/>
                </a:solidFill>
              </a:rPr>
              <a:t>Section 12 in the Doctrine and Covenants is a revelation given to Joseph Smith counseling him</a:t>
            </a:r>
          </a:p>
          <a:p>
            <a:endParaRPr lang="en-US" sz="1600" dirty="0">
              <a:solidFill>
                <a:schemeClr val="bg1"/>
              </a:solidFill>
            </a:endParaRPr>
          </a:p>
          <a:p>
            <a:r>
              <a:rPr lang="en-US" sz="1600" dirty="0">
                <a:solidFill>
                  <a:schemeClr val="bg1"/>
                </a:solidFill>
              </a:rPr>
              <a:t>He gave encouragement and financial support to the prophet, Joseph Smith</a:t>
            </a:r>
          </a:p>
          <a:p>
            <a:endParaRPr lang="en-US" sz="1600" dirty="0">
              <a:solidFill>
                <a:schemeClr val="bg1"/>
              </a:solidFill>
            </a:endParaRPr>
          </a:p>
          <a:p>
            <a:r>
              <a:rPr lang="en-US" sz="1600" dirty="0">
                <a:solidFill>
                  <a:schemeClr val="bg1"/>
                </a:solidFill>
              </a:rPr>
              <a:t>His second son, Newel, was baptized in May 1830 and later Joseph Knight  was baptized on June 28, 1830, by Oliver Cowdery in Colesville, New York</a:t>
            </a:r>
          </a:p>
          <a:p>
            <a:endParaRPr lang="en-US" sz="1600" dirty="0">
              <a:solidFill>
                <a:schemeClr val="bg1"/>
              </a:solidFill>
            </a:endParaRPr>
          </a:p>
          <a:p>
            <a:r>
              <a:rPr lang="en-US" sz="1600" dirty="0">
                <a:solidFill>
                  <a:schemeClr val="bg1"/>
                </a:solidFill>
              </a:rPr>
              <a:t>He and his family moved to Ohio and then to Jackson County, Missouri, then finally relocating to Nauvoo in 1839</a:t>
            </a:r>
          </a:p>
          <a:p>
            <a:endParaRPr lang="en-US" sz="1600" dirty="0">
              <a:solidFill>
                <a:schemeClr val="bg1"/>
              </a:solidFill>
            </a:endParaRPr>
          </a:p>
          <a:p>
            <a:r>
              <a:rPr lang="en-US" sz="1600" dirty="0">
                <a:solidFill>
                  <a:schemeClr val="bg1"/>
                </a:solidFill>
              </a:rPr>
              <a:t>He became ill and died on February 2, 1847, at Mount Pisgah, Harrison County, Iowa</a:t>
            </a:r>
          </a:p>
          <a:p>
            <a:endParaRPr lang="en-US" sz="1600" dirty="0">
              <a:solidFill>
                <a:schemeClr val="bg1"/>
              </a:solidFill>
            </a:endParaRPr>
          </a:p>
          <a:p>
            <a:r>
              <a:rPr lang="en-US" sz="1600" dirty="0">
                <a:solidFill>
                  <a:schemeClr val="bg1"/>
                </a:solidFill>
              </a:rPr>
              <a:t>He remained strong and faithful in the gospel</a:t>
            </a:r>
          </a:p>
          <a:p>
            <a:endParaRPr lang="en-US" sz="1600" dirty="0">
              <a:solidFill>
                <a:schemeClr val="bg1"/>
              </a:solidFill>
            </a:endParaRPr>
          </a:p>
        </p:txBody>
      </p:sp>
      <p:sp>
        <p:nvSpPr>
          <p:cNvPr id="29" name="TextBox 2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Joseph Knight Sr. </a:t>
            </a:r>
          </a:p>
        </p:txBody>
      </p:sp>
      <p:sp>
        <p:nvSpPr>
          <p:cNvPr id="30" name="TextBox 29"/>
          <p:cNvSpPr txBox="1"/>
          <p:nvPr/>
        </p:nvSpPr>
        <p:spPr>
          <a:xfrm>
            <a:off x="10460063" y="6438115"/>
            <a:ext cx="1676400" cy="369332"/>
          </a:xfrm>
          <a:prstGeom prst="rect">
            <a:avLst/>
          </a:prstGeom>
          <a:noFill/>
        </p:spPr>
        <p:txBody>
          <a:bodyPr wrap="square" rtlCol="0">
            <a:spAutoFit/>
          </a:bodyPr>
          <a:lstStyle/>
          <a:p>
            <a:r>
              <a:rPr lang="en-US" dirty="0">
                <a:solidFill>
                  <a:schemeClr val="bg1"/>
                </a:solidFill>
              </a:rPr>
              <a:t>Who’s Who</a:t>
            </a:r>
          </a:p>
        </p:txBody>
      </p:sp>
      <p:grpSp>
        <p:nvGrpSpPr>
          <p:cNvPr id="31" name="Group 30"/>
          <p:cNvGrpSpPr/>
          <p:nvPr/>
        </p:nvGrpSpPr>
        <p:grpSpPr>
          <a:xfrm>
            <a:off x="9096705" y="1320112"/>
            <a:ext cx="2086160" cy="4685271"/>
            <a:chOff x="2743200" y="2667000"/>
            <a:chExt cx="1462785" cy="3733800"/>
          </a:xfrm>
        </p:grpSpPr>
        <p:grpSp>
          <p:nvGrpSpPr>
            <p:cNvPr id="32" name="Group 127"/>
            <p:cNvGrpSpPr/>
            <p:nvPr/>
          </p:nvGrpSpPr>
          <p:grpSpPr>
            <a:xfrm>
              <a:off x="2743200" y="2895600"/>
              <a:ext cx="1462785" cy="3505200"/>
              <a:chOff x="2971800" y="1828800"/>
              <a:chExt cx="1942590" cy="4654932"/>
            </a:xfrm>
          </p:grpSpPr>
          <p:sp>
            <p:nvSpPr>
              <p:cNvPr id="37" name="Oval 3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762537">
                <a:off x="3158618" y="3064794"/>
                <a:ext cx="674661" cy="136938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084270">
                <a:off x="4042821" y="3106536"/>
                <a:ext cx="763332" cy="1333734"/>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3429000" y="3049343"/>
                <a:ext cx="1066800" cy="1732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3843958" y="4649923"/>
                <a:ext cx="691509" cy="1612367"/>
              </a:xfrm>
              <a:prstGeom prst="trapezoid">
                <a:avLst>
                  <a:gd name="adj" fmla="val 9153"/>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63894">
                <a:off x="3355162" y="4646795"/>
                <a:ext cx="657656" cy="1643048"/>
              </a:xfrm>
              <a:prstGeom prst="trapezoid">
                <a:avLst>
                  <a:gd name="adj" fmla="val 8155"/>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5873315">
                <a:off x="3827820" y="4508020"/>
                <a:ext cx="181408" cy="847500"/>
              </a:xfrm>
              <a:prstGeom prst="ellipse">
                <a:avLst/>
              </a:prstGeom>
              <a:solidFill>
                <a:srgbClr val="CE9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46"/>
              <p:cNvSpPr/>
              <p:nvPr/>
            </p:nvSpPr>
            <p:spPr>
              <a:xfrm rot="15994925">
                <a:off x="3264739" y="2005667"/>
                <a:ext cx="822301" cy="496715"/>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47"/>
              <p:cNvSpPr/>
              <p:nvPr/>
            </p:nvSpPr>
            <p:spPr>
              <a:xfrm>
                <a:off x="3874548" y="1828800"/>
                <a:ext cx="621252" cy="9144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581400" y="3276600"/>
                <a:ext cx="228600" cy="9144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5400000">
                <a:off x="3848100" y="4152900"/>
                <a:ext cx="228600" cy="10668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114800" y="3276600"/>
                <a:ext cx="228600" cy="9144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Input 51"/>
              <p:cNvSpPr/>
              <p:nvPr/>
            </p:nvSpPr>
            <p:spPr>
              <a:xfrm rot="2091275" flipV="1">
                <a:off x="4076176" y="3047724"/>
                <a:ext cx="248057" cy="719928"/>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Input 52"/>
              <p:cNvSpPr/>
              <p:nvPr/>
            </p:nvSpPr>
            <p:spPr>
              <a:xfrm rot="19508725" flipH="1" flipV="1">
                <a:off x="3630563" y="3068712"/>
                <a:ext cx="286393" cy="717981"/>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581400" y="3810000"/>
                <a:ext cx="762000" cy="7620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3695700" y="3924300"/>
                <a:ext cx="533400" cy="609600"/>
              </a:xfrm>
              <a:prstGeom prst="homePlate">
                <a:avLst/>
              </a:prstGeom>
              <a:solidFill>
                <a:srgbClr val="CE9D6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20181764">
                <a:off x="3657600" y="1981200"/>
                <a:ext cx="545052" cy="3048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657600" y="1828800"/>
                <a:ext cx="685799" cy="3047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35"/>
            <p:cNvGrpSpPr/>
            <p:nvPr/>
          </p:nvGrpSpPr>
          <p:grpSpPr>
            <a:xfrm>
              <a:off x="2819400" y="2667000"/>
              <a:ext cx="1371600" cy="457200"/>
              <a:chOff x="3733800" y="1066800"/>
              <a:chExt cx="1371600" cy="457200"/>
            </a:xfrm>
          </p:grpSpPr>
          <p:sp>
            <p:nvSpPr>
              <p:cNvPr id="34" name="Oval 33"/>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lay 34"/>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3654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wipe(down)">
                                      <p:cBhvr>
                                        <p:cTn id="9" dur="580">
                                          <p:stCondLst>
                                            <p:cond delay="0"/>
                                          </p:stCondLst>
                                        </p:cTn>
                                        <p:tgtEl>
                                          <p:spTgt spid="31"/>
                                        </p:tgtEl>
                                      </p:cBhvr>
                                    </p:animEffect>
                                    <p:anim calcmode="lin" valueType="num">
                                      <p:cBhvr>
                                        <p:cTn id="1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 dur="26">
                                          <p:stCondLst>
                                            <p:cond delay="650"/>
                                          </p:stCondLst>
                                        </p:cTn>
                                        <p:tgtEl>
                                          <p:spTgt spid="31"/>
                                        </p:tgtEl>
                                      </p:cBhvr>
                                      <p:to x="100000" y="60000"/>
                                    </p:animScale>
                                    <p:animScale>
                                      <p:cBhvr>
                                        <p:cTn id="16" dur="166" decel="50000">
                                          <p:stCondLst>
                                            <p:cond delay="676"/>
                                          </p:stCondLst>
                                        </p:cTn>
                                        <p:tgtEl>
                                          <p:spTgt spid="31"/>
                                        </p:tgtEl>
                                      </p:cBhvr>
                                      <p:to x="100000" y="100000"/>
                                    </p:animScale>
                                    <p:animScale>
                                      <p:cBhvr>
                                        <p:cTn id="17" dur="26">
                                          <p:stCondLst>
                                            <p:cond delay="1312"/>
                                          </p:stCondLst>
                                        </p:cTn>
                                        <p:tgtEl>
                                          <p:spTgt spid="31"/>
                                        </p:tgtEl>
                                      </p:cBhvr>
                                      <p:to x="100000" y="80000"/>
                                    </p:animScale>
                                    <p:animScale>
                                      <p:cBhvr>
                                        <p:cTn id="18" dur="166" decel="50000">
                                          <p:stCondLst>
                                            <p:cond delay="1338"/>
                                          </p:stCondLst>
                                        </p:cTn>
                                        <p:tgtEl>
                                          <p:spTgt spid="31"/>
                                        </p:tgtEl>
                                      </p:cBhvr>
                                      <p:to x="100000" y="100000"/>
                                    </p:animScale>
                                    <p:animScale>
                                      <p:cBhvr>
                                        <p:cTn id="19" dur="26">
                                          <p:stCondLst>
                                            <p:cond delay="1642"/>
                                          </p:stCondLst>
                                        </p:cTn>
                                        <p:tgtEl>
                                          <p:spTgt spid="31"/>
                                        </p:tgtEl>
                                      </p:cBhvr>
                                      <p:to x="100000" y="90000"/>
                                    </p:animScale>
                                    <p:animScale>
                                      <p:cBhvr>
                                        <p:cTn id="20" dur="166" decel="50000">
                                          <p:stCondLst>
                                            <p:cond delay="1668"/>
                                          </p:stCondLst>
                                        </p:cTn>
                                        <p:tgtEl>
                                          <p:spTgt spid="31"/>
                                        </p:tgtEl>
                                      </p:cBhvr>
                                      <p:to x="100000" y="100000"/>
                                    </p:animScale>
                                    <p:animScale>
                                      <p:cBhvr>
                                        <p:cTn id="21" dur="26">
                                          <p:stCondLst>
                                            <p:cond delay="1808"/>
                                          </p:stCondLst>
                                        </p:cTn>
                                        <p:tgtEl>
                                          <p:spTgt spid="31"/>
                                        </p:tgtEl>
                                      </p:cBhvr>
                                      <p:to x="100000" y="95000"/>
                                    </p:animScale>
                                    <p:animScale>
                                      <p:cBhvr>
                                        <p:cTn id="22" dur="166" decel="50000">
                                          <p:stCondLst>
                                            <p:cond delay="1834"/>
                                          </p:stCondLst>
                                        </p:cTn>
                                        <p:tgtEl>
                                          <p:spTgt spid="3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00F051-DC9B-41E7-9A0E-4A182AB1F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810000" y="2136340"/>
            <a:ext cx="4572000" cy="3662541"/>
          </a:xfrm>
          <a:prstGeom prst="rect">
            <a:avLst/>
          </a:prstGeom>
        </p:spPr>
        <p:txBody>
          <a:bodyPr>
            <a:spAutoFit/>
          </a:bodyPr>
          <a:lstStyle/>
          <a:p>
            <a:pPr algn="ctr"/>
            <a:r>
              <a:rPr lang="en-US" sz="2000" dirty="0">
                <a:solidFill>
                  <a:schemeClr val="bg1"/>
                </a:solidFill>
              </a:rPr>
              <a:t>22 August 1842</a:t>
            </a:r>
          </a:p>
          <a:p>
            <a:endParaRPr lang="en-US" sz="2000" dirty="0">
              <a:solidFill>
                <a:schemeClr val="bg1"/>
              </a:solidFill>
            </a:endParaRPr>
          </a:p>
          <a:p>
            <a:r>
              <a:rPr lang="en-US" sz="2000" dirty="0">
                <a:solidFill>
                  <a:schemeClr val="bg1"/>
                </a:solidFill>
              </a:rPr>
              <a:t>“For fifteen years he has been faithful and true, and even-handed and exemplary, and virtuous and kind, never deviating to the right hand or to the left. Behold he is a righteous man … and it shall be said of him, by the sons of Zion, while there is one of them remaining, that this man was a faithful man in Israel; therefore his name shall never be forgotten.” </a:t>
            </a:r>
          </a:p>
          <a:p>
            <a:r>
              <a:rPr lang="en-US" sz="1200" i="1" dirty="0">
                <a:solidFill>
                  <a:schemeClr val="bg1"/>
                </a:solidFill>
              </a:rPr>
              <a:t>History of the Church</a:t>
            </a:r>
            <a:endParaRPr lang="en-US" sz="1200" dirty="0">
              <a:solidFill>
                <a:schemeClr val="bg1"/>
              </a:solidFill>
            </a:endParaRPr>
          </a:p>
        </p:txBody>
      </p:sp>
      <p:sp>
        <p:nvSpPr>
          <p:cNvPr id="4" name="TextBox 3"/>
          <p:cNvSpPr txBox="1"/>
          <p:nvPr/>
        </p:nvSpPr>
        <p:spPr>
          <a:xfrm>
            <a:off x="1524000" y="0"/>
            <a:ext cx="9144000" cy="1754326"/>
          </a:xfrm>
          <a:prstGeom prst="rect">
            <a:avLst/>
          </a:prstGeom>
          <a:noFill/>
        </p:spPr>
        <p:txBody>
          <a:bodyPr wrap="square" rtlCol="0">
            <a:spAutoFit/>
          </a:bodyPr>
          <a:lstStyle/>
          <a:p>
            <a:pPr algn="ctr"/>
            <a:r>
              <a:rPr lang="en-US" sz="5400" dirty="0">
                <a:solidFill>
                  <a:schemeClr val="bg1"/>
                </a:solidFill>
              </a:rPr>
              <a:t>Joseph’s Words of Joseph Knight Sr.</a:t>
            </a:r>
          </a:p>
        </p:txBody>
      </p:sp>
      <p:pic>
        <p:nvPicPr>
          <p:cNvPr id="6" name="Picture 5">
            <a:extLst>
              <a:ext uri="{FF2B5EF4-FFF2-40B4-BE49-F238E27FC236}">
                <a16:creationId xmlns:a16="http://schemas.microsoft.com/office/drawing/2014/main" id="{79433448-0B9C-4A6E-B65B-B5296624B04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6096" y="1754326"/>
            <a:ext cx="2479589" cy="4297954"/>
          </a:xfrm>
          <a:prstGeom prst="rect">
            <a:avLst/>
          </a:prstGeom>
        </p:spPr>
      </p:pic>
      <p:pic>
        <p:nvPicPr>
          <p:cNvPr id="9" name="Picture 8">
            <a:extLst>
              <a:ext uri="{FF2B5EF4-FFF2-40B4-BE49-F238E27FC236}">
                <a16:creationId xmlns:a16="http://schemas.microsoft.com/office/drawing/2014/main" id="{FA34421E-F568-47CB-8909-179B215A4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333" y="1965141"/>
            <a:ext cx="2710765" cy="3481717"/>
          </a:xfrm>
          <a:prstGeom prst="rect">
            <a:avLst/>
          </a:prstGeom>
        </p:spPr>
      </p:pic>
    </p:spTree>
    <p:extLst>
      <p:ext uri="{BB962C8B-B14F-4D97-AF65-F5344CB8AC3E}">
        <p14:creationId xmlns:p14="http://schemas.microsoft.com/office/powerpoint/2010/main" val="30637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8E5630-DFC5-415F-B1B5-F29557E62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76770" y="990600"/>
            <a:ext cx="5095430" cy="1200329"/>
          </a:xfrm>
          <a:prstGeom prst="rect">
            <a:avLst/>
          </a:prstGeom>
        </p:spPr>
        <p:txBody>
          <a:bodyPr wrap="square">
            <a:spAutoFit/>
          </a:bodyPr>
          <a:lstStyle/>
          <a:p>
            <a:pPr fontAlgn="base"/>
            <a:r>
              <a:rPr lang="en-US" i="1" dirty="0">
                <a:solidFill>
                  <a:schemeClr val="bg1"/>
                </a:solidFill>
              </a:rPr>
              <a:t>“And no one can assist in this work except he shall be humble and full of love, having faith, hope, and charity, being temperate in all things, whatsoever shall be entrusted to his care.”</a:t>
            </a:r>
          </a:p>
        </p:txBody>
      </p:sp>
      <p:sp>
        <p:nvSpPr>
          <p:cNvPr id="25" name="TextBox 2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The Call for Joseph Knight Sr.</a:t>
            </a:r>
          </a:p>
        </p:txBody>
      </p:sp>
      <p:sp>
        <p:nvSpPr>
          <p:cNvPr id="27" name="TextBox 26"/>
          <p:cNvSpPr txBox="1"/>
          <p:nvPr/>
        </p:nvSpPr>
        <p:spPr>
          <a:xfrm>
            <a:off x="263611" y="6488668"/>
            <a:ext cx="3429000" cy="369332"/>
          </a:xfrm>
          <a:prstGeom prst="rect">
            <a:avLst/>
          </a:prstGeom>
          <a:noFill/>
        </p:spPr>
        <p:txBody>
          <a:bodyPr wrap="square" rtlCol="0">
            <a:spAutoFit/>
          </a:bodyPr>
          <a:lstStyle/>
          <a:p>
            <a:r>
              <a:rPr lang="en-US" dirty="0">
                <a:solidFill>
                  <a:schemeClr val="bg1"/>
                </a:solidFill>
              </a:rPr>
              <a:t>D&amp;C 12:8</a:t>
            </a:r>
          </a:p>
        </p:txBody>
      </p:sp>
      <p:sp>
        <p:nvSpPr>
          <p:cNvPr id="28" name="Rectangle 27"/>
          <p:cNvSpPr/>
          <p:nvPr/>
        </p:nvSpPr>
        <p:spPr>
          <a:xfrm>
            <a:off x="5267770" y="2667000"/>
            <a:ext cx="5095430" cy="3877985"/>
          </a:xfrm>
          <a:prstGeom prst="rect">
            <a:avLst/>
          </a:prstGeom>
        </p:spPr>
        <p:txBody>
          <a:bodyPr wrap="square">
            <a:spAutoFit/>
          </a:bodyPr>
          <a:lstStyle/>
          <a:p>
            <a:pPr fontAlgn="base"/>
            <a:r>
              <a:rPr lang="en-US" dirty="0">
                <a:solidFill>
                  <a:schemeClr val="bg1"/>
                </a:solidFill>
              </a:rPr>
              <a:t>“Joseph Knight Sr. had shown a generous willingness to sacrifice both his means and his time, and his assistance was gratefully accepted. But he needed instruction. The Lord, therefore, told him that those who would assist in the furtherance of His work must be humble, full of love, faith, hope, and charity, and be temperate in all things—in eating and drinking, and all the enjoyments of life. All temporal blessings are to be</a:t>
            </a:r>
          </a:p>
          <a:p>
            <a:pPr fontAlgn="base"/>
            <a:r>
              <a:rPr lang="en-US" dirty="0">
                <a:solidFill>
                  <a:schemeClr val="bg1"/>
                </a:solidFill>
              </a:rPr>
              <a:t>enjoyed in moderation, for </a:t>
            </a:r>
          </a:p>
          <a:p>
            <a:pPr fontAlgn="base"/>
            <a:r>
              <a:rPr lang="en-US" dirty="0">
                <a:solidFill>
                  <a:schemeClr val="bg1"/>
                </a:solidFill>
              </a:rPr>
              <a:t>indulgence may become a </a:t>
            </a:r>
          </a:p>
          <a:p>
            <a:pPr fontAlgn="base"/>
            <a:r>
              <a:rPr lang="en-US" dirty="0">
                <a:solidFill>
                  <a:schemeClr val="bg1"/>
                </a:solidFill>
              </a:rPr>
              <a:t>hindrance to effectual work </a:t>
            </a:r>
          </a:p>
          <a:p>
            <a:pPr fontAlgn="base"/>
            <a:r>
              <a:rPr lang="en-US" dirty="0">
                <a:solidFill>
                  <a:schemeClr val="bg1"/>
                </a:solidFill>
              </a:rPr>
              <a:t>in the service of God.”</a:t>
            </a:r>
          </a:p>
          <a:p>
            <a:pPr fontAlgn="base"/>
            <a:r>
              <a:rPr lang="en-US" sz="1200" dirty="0">
                <a:solidFill>
                  <a:schemeClr val="bg1"/>
                </a:solidFill>
              </a:rPr>
              <a:t>Hyrum M. Smith</a:t>
            </a:r>
          </a:p>
        </p:txBody>
      </p:sp>
      <p:pic>
        <p:nvPicPr>
          <p:cNvPr id="7" name="Picture 6" descr="Hyrum_M._Smith.jpg"/>
          <p:cNvPicPr>
            <a:picLocks noChangeAspect="1"/>
          </p:cNvPicPr>
          <p:nvPr/>
        </p:nvPicPr>
        <p:blipFill>
          <a:blip r:embed="rId3" cstate="print"/>
          <a:stretch>
            <a:fillRect/>
          </a:stretch>
        </p:blipFill>
        <p:spPr>
          <a:xfrm>
            <a:off x="8686801" y="5257800"/>
            <a:ext cx="1067585" cy="1500808"/>
          </a:xfrm>
          <a:prstGeom prst="rect">
            <a:avLst/>
          </a:prstGeom>
        </p:spPr>
      </p:pic>
      <p:pic>
        <p:nvPicPr>
          <p:cNvPr id="5" name="Picture 4">
            <a:extLst>
              <a:ext uri="{FF2B5EF4-FFF2-40B4-BE49-F238E27FC236}">
                <a16:creationId xmlns:a16="http://schemas.microsoft.com/office/drawing/2014/main" id="{98F356F4-CE5B-4867-9A5D-ACA6CCC82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111" y="3069193"/>
            <a:ext cx="2438400" cy="3419475"/>
          </a:xfrm>
          <a:prstGeom prst="rect">
            <a:avLst/>
          </a:prstGeom>
        </p:spPr>
      </p:pic>
    </p:spTree>
    <p:extLst>
      <p:ext uri="{BB962C8B-B14F-4D97-AF65-F5344CB8AC3E}">
        <p14:creationId xmlns:p14="http://schemas.microsoft.com/office/powerpoint/2010/main" val="171081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a:extLst>
              <a:ext uri="{FF2B5EF4-FFF2-40B4-BE49-F238E27FC236}">
                <a16:creationId xmlns:a16="http://schemas.microsoft.com/office/drawing/2014/main" id="{A0327000-AD7D-4CB0-93D7-1A2FC7595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600200" y="990600"/>
            <a:ext cx="4572000" cy="1477328"/>
          </a:xfrm>
          <a:prstGeom prst="rect">
            <a:avLst/>
          </a:prstGeom>
        </p:spPr>
        <p:txBody>
          <a:bodyPr>
            <a:spAutoFit/>
          </a:bodyPr>
          <a:lstStyle/>
          <a:p>
            <a:pPr fontAlgn="base"/>
            <a:endParaRPr lang="en-US" i="1" dirty="0">
              <a:solidFill>
                <a:schemeClr val="bg1"/>
              </a:solidFill>
            </a:endParaRPr>
          </a:p>
          <a:p>
            <a:pPr fontAlgn="base"/>
            <a:r>
              <a:rPr lang="en-US" i="1" dirty="0">
                <a:solidFill>
                  <a:schemeClr val="bg1"/>
                </a:solidFill>
              </a:rPr>
              <a:t>“Behold, I am the light and the life of the world, that speak these words, therefore give heed with your might, and then you are called. Amen.”</a:t>
            </a:r>
          </a:p>
        </p:txBody>
      </p:sp>
      <p:sp>
        <p:nvSpPr>
          <p:cNvPr id="25" name="TextBox 2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I Am The Light</a:t>
            </a:r>
          </a:p>
        </p:txBody>
      </p:sp>
      <p:sp>
        <p:nvSpPr>
          <p:cNvPr id="27" name="TextBox 26"/>
          <p:cNvSpPr txBox="1"/>
          <p:nvPr/>
        </p:nvSpPr>
        <p:spPr>
          <a:xfrm>
            <a:off x="157113" y="6422126"/>
            <a:ext cx="3429000" cy="369332"/>
          </a:xfrm>
          <a:prstGeom prst="rect">
            <a:avLst/>
          </a:prstGeom>
          <a:noFill/>
        </p:spPr>
        <p:txBody>
          <a:bodyPr wrap="square" rtlCol="0">
            <a:spAutoFit/>
          </a:bodyPr>
          <a:lstStyle/>
          <a:p>
            <a:r>
              <a:rPr lang="en-US" dirty="0">
                <a:solidFill>
                  <a:schemeClr val="bg1"/>
                </a:solidFill>
              </a:rPr>
              <a:t>D&amp;C 12:9</a:t>
            </a:r>
          </a:p>
        </p:txBody>
      </p:sp>
      <p:sp>
        <p:nvSpPr>
          <p:cNvPr id="28" name="Rectangle 27"/>
          <p:cNvSpPr/>
          <p:nvPr/>
        </p:nvSpPr>
        <p:spPr>
          <a:xfrm>
            <a:off x="5943600" y="2321003"/>
            <a:ext cx="2743200" cy="1384995"/>
          </a:xfrm>
          <a:prstGeom prst="rect">
            <a:avLst/>
          </a:prstGeom>
        </p:spPr>
        <p:txBody>
          <a:bodyPr wrap="square">
            <a:spAutoFit/>
          </a:bodyPr>
          <a:lstStyle/>
          <a:p>
            <a:pPr fontAlgn="base"/>
            <a:r>
              <a:rPr lang="en-US" dirty="0">
                <a:solidFill>
                  <a:schemeClr val="bg1"/>
                </a:solidFill>
              </a:rPr>
              <a:t>“It is our Lord who is speaking. He calls Himself the Light and the Life of the World.”</a:t>
            </a:r>
          </a:p>
          <a:p>
            <a:pPr fontAlgn="base"/>
            <a:r>
              <a:rPr lang="en-US" sz="1200" dirty="0">
                <a:solidFill>
                  <a:schemeClr val="bg1"/>
                </a:solidFill>
              </a:rPr>
              <a:t>Hyrum M. Smith</a:t>
            </a:r>
          </a:p>
        </p:txBody>
      </p:sp>
      <p:sp>
        <p:nvSpPr>
          <p:cNvPr id="29" name="Rectangle 28"/>
          <p:cNvSpPr/>
          <p:nvPr/>
        </p:nvSpPr>
        <p:spPr>
          <a:xfrm>
            <a:off x="1752600" y="3657601"/>
            <a:ext cx="5562600" cy="1200329"/>
          </a:xfrm>
          <a:prstGeom prst="rect">
            <a:avLst/>
          </a:prstGeom>
        </p:spPr>
        <p:txBody>
          <a:bodyPr wrap="square">
            <a:spAutoFit/>
          </a:bodyPr>
          <a:lstStyle/>
          <a:p>
            <a:r>
              <a:rPr lang="en-US" sz="2400" i="1" dirty="0">
                <a:solidFill>
                  <a:schemeClr val="bg1"/>
                </a:solidFill>
              </a:rPr>
              <a:t>“In him was life; and the life was the light of men.”</a:t>
            </a:r>
          </a:p>
          <a:p>
            <a:r>
              <a:rPr lang="en-US" sz="2400" i="1" dirty="0">
                <a:solidFill>
                  <a:schemeClr val="bg1"/>
                </a:solidFill>
              </a:rPr>
              <a:t>John 1:4</a:t>
            </a:r>
          </a:p>
        </p:txBody>
      </p:sp>
      <p:sp>
        <p:nvSpPr>
          <p:cNvPr id="30" name="Rectangle 29"/>
          <p:cNvSpPr/>
          <p:nvPr/>
        </p:nvSpPr>
        <p:spPr>
          <a:xfrm>
            <a:off x="5334000" y="4724400"/>
            <a:ext cx="5334000" cy="1569660"/>
          </a:xfrm>
          <a:prstGeom prst="rect">
            <a:avLst/>
          </a:prstGeom>
        </p:spPr>
        <p:txBody>
          <a:bodyPr wrap="square">
            <a:spAutoFit/>
          </a:bodyPr>
          <a:lstStyle/>
          <a:p>
            <a:r>
              <a:rPr lang="en-US" sz="2400" i="1" dirty="0">
                <a:solidFill>
                  <a:schemeClr val="bg1"/>
                </a:solidFill>
              </a:rPr>
              <a:t>“Jesus </a:t>
            </a:r>
            <a:r>
              <a:rPr lang="en-US" sz="2400" i="1" dirty="0" err="1">
                <a:solidFill>
                  <a:schemeClr val="bg1"/>
                </a:solidFill>
              </a:rPr>
              <a:t>saith</a:t>
            </a:r>
            <a:r>
              <a:rPr lang="en-US" sz="2400" i="1" dirty="0">
                <a:solidFill>
                  <a:schemeClr val="bg1"/>
                </a:solidFill>
              </a:rPr>
              <a:t> unto him, I am the way, the truth, and the life: no man cometh unto the Father, but by me.”</a:t>
            </a:r>
          </a:p>
          <a:p>
            <a:r>
              <a:rPr lang="en-US" sz="2400" i="1" dirty="0">
                <a:solidFill>
                  <a:schemeClr val="bg1"/>
                </a:solidFill>
              </a:rPr>
              <a:t>John 14:6</a:t>
            </a:r>
          </a:p>
        </p:txBody>
      </p:sp>
      <p:grpSp>
        <p:nvGrpSpPr>
          <p:cNvPr id="31" name="Group 91"/>
          <p:cNvGrpSpPr/>
          <p:nvPr/>
        </p:nvGrpSpPr>
        <p:grpSpPr>
          <a:xfrm>
            <a:off x="3810001" y="4495800"/>
            <a:ext cx="1010159" cy="2209800"/>
            <a:chOff x="949038" y="838201"/>
            <a:chExt cx="2214084" cy="4807874"/>
          </a:xfrm>
        </p:grpSpPr>
        <p:sp>
          <p:nvSpPr>
            <p:cNvPr id="32" name="Oval 31"/>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4"/>
            <p:cNvGrpSpPr/>
            <p:nvPr/>
          </p:nvGrpSpPr>
          <p:grpSpPr>
            <a:xfrm>
              <a:off x="1143000" y="2048478"/>
              <a:ext cx="1722171" cy="2447322"/>
              <a:chOff x="4553133" y="901823"/>
              <a:chExt cx="2186627" cy="3449921"/>
            </a:xfrm>
          </p:grpSpPr>
          <p:sp>
            <p:nvSpPr>
              <p:cNvPr id="110"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6"/>
              <p:cNvGrpSpPr/>
              <p:nvPr/>
            </p:nvGrpSpPr>
            <p:grpSpPr>
              <a:xfrm>
                <a:off x="4694566" y="901823"/>
                <a:ext cx="2045194" cy="1982724"/>
                <a:chOff x="2594848" y="2213440"/>
                <a:chExt cx="2045194" cy="1982724"/>
              </a:xfrm>
              <a:solidFill>
                <a:srgbClr val="E0C13C"/>
              </a:solidFill>
            </p:grpSpPr>
            <p:sp>
              <p:nvSpPr>
                <p:cNvPr id="112"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3" name="Group 5"/>
                <p:cNvGrpSpPr/>
                <p:nvPr/>
              </p:nvGrpSpPr>
              <p:grpSpPr>
                <a:xfrm>
                  <a:off x="2840416" y="2333435"/>
                  <a:ext cx="1586009" cy="1634505"/>
                  <a:chOff x="2838154" y="2333435"/>
                  <a:chExt cx="1586009" cy="1634505"/>
                </a:xfrm>
                <a:grpFill/>
              </p:grpSpPr>
              <p:sp>
                <p:nvSpPr>
                  <p:cNvPr id="114"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5" name="Oval 44"/>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58"/>
            <p:cNvGrpSpPr/>
            <p:nvPr/>
          </p:nvGrpSpPr>
          <p:grpSpPr>
            <a:xfrm>
              <a:off x="1236689" y="4868055"/>
              <a:ext cx="1586459" cy="585867"/>
              <a:chOff x="3810000" y="1677648"/>
              <a:chExt cx="4705061" cy="1827552"/>
            </a:xfrm>
          </p:grpSpPr>
          <p:grpSp>
            <p:nvGrpSpPr>
              <p:cNvPr id="80" name="Group 37"/>
              <p:cNvGrpSpPr/>
              <p:nvPr/>
            </p:nvGrpSpPr>
            <p:grpSpPr>
              <a:xfrm>
                <a:off x="3810000" y="1828800"/>
                <a:ext cx="1776984" cy="1676400"/>
                <a:chOff x="3810000" y="1828800"/>
                <a:chExt cx="4038600" cy="3810000"/>
              </a:xfrm>
            </p:grpSpPr>
            <p:sp>
              <p:nvSpPr>
                <p:cNvPr id="101" name="Half Frame 10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Half Frame 10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Half Frame 10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Half Frame 10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iamond 10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38"/>
              <p:cNvGrpSpPr/>
              <p:nvPr/>
            </p:nvGrpSpPr>
            <p:grpSpPr>
              <a:xfrm>
                <a:off x="5314014" y="1757596"/>
                <a:ext cx="1776984" cy="1676400"/>
                <a:chOff x="3810000" y="1828800"/>
                <a:chExt cx="4038600" cy="3810000"/>
              </a:xfrm>
            </p:grpSpPr>
            <p:sp>
              <p:nvSpPr>
                <p:cNvPr id="92" name="Half Frame 9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9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Half Frame 9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Half Frame 9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9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iamond 9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48"/>
              <p:cNvGrpSpPr/>
              <p:nvPr/>
            </p:nvGrpSpPr>
            <p:grpSpPr>
              <a:xfrm>
                <a:off x="6738077" y="1677648"/>
                <a:ext cx="1776984" cy="1676400"/>
                <a:chOff x="3810000" y="1828800"/>
                <a:chExt cx="4038600" cy="3810000"/>
              </a:xfrm>
            </p:grpSpPr>
            <p:sp>
              <p:nvSpPr>
                <p:cNvPr id="83" name="Half Frame 8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8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iamond 8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90"/>
            <p:cNvGrpSpPr/>
            <p:nvPr/>
          </p:nvGrpSpPr>
          <p:grpSpPr>
            <a:xfrm>
              <a:off x="1140502" y="1128010"/>
              <a:ext cx="1722619" cy="206116"/>
              <a:chOff x="3733800" y="723275"/>
              <a:chExt cx="1930420" cy="585867"/>
            </a:xfrm>
          </p:grpSpPr>
          <p:sp>
            <p:nvSpPr>
              <p:cNvPr id="48"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9"/>
              <p:cNvGrpSpPr/>
              <p:nvPr/>
            </p:nvGrpSpPr>
            <p:grpSpPr>
              <a:xfrm rot="228535">
                <a:off x="3889947" y="723275"/>
                <a:ext cx="1586459" cy="585867"/>
                <a:chOff x="3810000" y="1677648"/>
                <a:chExt cx="4705061" cy="1827552"/>
              </a:xfrm>
            </p:grpSpPr>
            <p:grpSp>
              <p:nvGrpSpPr>
                <p:cNvPr id="50" name="Group 37"/>
                <p:cNvGrpSpPr/>
                <p:nvPr/>
              </p:nvGrpSpPr>
              <p:grpSpPr>
                <a:xfrm>
                  <a:off x="3810000" y="1828800"/>
                  <a:ext cx="1776984" cy="1676400"/>
                  <a:chOff x="3810000" y="1828800"/>
                  <a:chExt cx="4038600" cy="3810000"/>
                </a:xfrm>
              </p:grpSpPr>
              <p:sp>
                <p:nvSpPr>
                  <p:cNvPr id="71" name="Half Frame 7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Half Frame 7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Half Frame 7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Half Frame 7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7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iamond 7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38"/>
                <p:cNvGrpSpPr/>
                <p:nvPr/>
              </p:nvGrpSpPr>
              <p:grpSpPr>
                <a:xfrm>
                  <a:off x="5314014" y="1757596"/>
                  <a:ext cx="1776984" cy="1676400"/>
                  <a:chOff x="3810000" y="1828800"/>
                  <a:chExt cx="4038600" cy="3810000"/>
                </a:xfrm>
              </p:grpSpPr>
              <p:sp>
                <p:nvSpPr>
                  <p:cNvPr id="62" name="Half Frame 6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Half Frame 6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Half Frame 6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Half Frame 6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iamond 6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48"/>
                <p:cNvGrpSpPr/>
                <p:nvPr/>
              </p:nvGrpSpPr>
              <p:grpSpPr>
                <a:xfrm>
                  <a:off x="6738077" y="1677648"/>
                  <a:ext cx="1776984" cy="1676400"/>
                  <a:chOff x="3810000" y="1828800"/>
                  <a:chExt cx="4038600" cy="3810000"/>
                </a:xfrm>
              </p:grpSpPr>
              <p:sp>
                <p:nvSpPr>
                  <p:cNvPr id="53" name="Half Frame 5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Half Frame 5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Half Frame 5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Half Frame 5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5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iamond 5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pic>
        <p:nvPicPr>
          <p:cNvPr id="5" name="Picture 4">
            <a:extLst>
              <a:ext uri="{FF2B5EF4-FFF2-40B4-BE49-F238E27FC236}">
                <a16:creationId xmlns:a16="http://schemas.microsoft.com/office/drawing/2014/main" id="{016C3D5A-D630-47CC-82E9-22F7734A8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050" y="1210965"/>
            <a:ext cx="1943100" cy="3225800"/>
          </a:xfrm>
          <a:prstGeom prst="rect">
            <a:avLst/>
          </a:prstGeom>
        </p:spPr>
      </p:pic>
    </p:spTree>
    <p:extLst>
      <p:ext uri="{BB962C8B-B14F-4D97-AF65-F5344CB8AC3E}">
        <p14:creationId xmlns:p14="http://schemas.microsoft.com/office/powerpoint/2010/main" val="3244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70104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707886"/>
          </a:xfrm>
          <a:prstGeom prst="rect">
            <a:avLst/>
          </a:prstGeom>
          <a:noFill/>
        </p:spPr>
        <p:txBody>
          <a:bodyPr wrap="square" rtlCol="0">
            <a:spAutoFit/>
          </a:bodyPr>
          <a:lstStyle/>
          <a:p>
            <a:pPr algn="ctr"/>
            <a:r>
              <a:rPr lang="en-US" sz="4000" dirty="0">
                <a:solidFill>
                  <a:schemeClr val="bg1"/>
                </a:solidFill>
                <a:latin typeface="Aharoni" pitchFamily="2" charset="-79"/>
                <a:cs typeface="Aharoni" pitchFamily="2" charset="-79"/>
              </a:rPr>
              <a:t>Review… Universal Apostasy</a:t>
            </a:r>
          </a:p>
        </p:txBody>
      </p:sp>
      <p:sp>
        <p:nvSpPr>
          <p:cNvPr id="7" name="Rectangle 6"/>
          <p:cNvSpPr/>
          <p:nvPr/>
        </p:nvSpPr>
        <p:spPr>
          <a:xfrm>
            <a:off x="5638800" y="4191001"/>
            <a:ext cx="4572000" cy="1908215"/>
          </a:xfrm>
          <a:prstGeom prst="rect">
            <a:avLst/>
          </a:prstGeom>
        </p:spPr>
        <p:txBody>
          <a:bodyPr>
            <a:spAutoFit/>
          </a:bodyPr>
          <a:lstStyle/>
          <a:p>
            <a:pPr algn="ctr"/>
            <a:r>
              <a:rPr lang="en-US" sz="2800" i="1" dirty="0">
                <a:solidFill>
                  <a:srgbClr val="FFFF00"/>
                </a:solidFill>
              </a:rPr>
              <a:t>Prophecy :</a:t>
            </a:r>
          </a:p>
          <a:p>
            <a:endParaRPr lang="en-US" i="1" dirty="0">
              <a:solidFill>
                <a:schemeClr val="bg1"/>
              </a:solidFill>
            </a:endParaRPr>
          </a:p>
          <a:p>
            <a:r>
              <a:rPr lang="en-US" i="1" dirty="0">
                <a:solidFill>
                  <a:schemeClr val="bg1"/>
                </a:solidFill>
              </a:rPr>
              <a:t>“The earth also is defiled under the inhabitants thereof; because they have transgressed the laws, changed the ordinance, broken the everlasting covenant” (Isaiah 24:5).</a:t>
            </a:r>
          </a:p>
        </p:txBody>
      </p:sp>
      <p:sp>
        <p:nvSpPr>
          <p:cNvPr id="8" name="Rectangle 7"/>
          <p:cNvSpPr/>
          <p:nvPr/>
        </p:nvSpPr>
        <p:spPr>
          <a:xfrm>
            <a:off x="1392964" y="1828800"/>
            <a:ext cx="3255236" cy="1200329"/>
          </a:xfrm>
          <a:prstGeom prst="rect">
            <a:avLst/>
          </a:prstGeom>
        </p:spPr>
        <p:txBody>
          <a:bodyPr wrap="square">
            <a:spAutoFit/>
          </a:bodyPr>
          <a:lstStyle/>
          <a:p>
            <a:r>
              <a:rPr lang="en-US" dirty="0">
                <a:solidFill>
                  <a:schemeClr val="bg1"/>
                </a:solidFill>
              </a:rPr>
              <a:t>Following the death of the Savior and His Apostles, over the centuries, man was no longer authorized to act for God.  </a:t>
            </a:r>
          </a:p>
        </p:txBody>
      </p:sp>
      <p:pic>
        <p:nvPicPr>
          <p:cNvPr id="3" name="Picture 2">
            <a:extLst>
              <a:ext uri="{FF2B5EF4-FFF2-40B4-BE49-F238E27FC236}">
                <a16:creationId xmlns:a16="http://schemas.microsoft.com/office/drawing/2014/main" id="{B9B29375-633C-4457-928E-D1586C828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003" y="1229586"/>
            <a:ext cx="5410200" cy="2324100"/>
          </a:xfrm>
          <a:prstGeom prst="rect">
            <a:avLst/>
          </a:prstGeom>
        </p:spPr>
      </p:pic>
      <p:pic>
        <p:nvPicPr>
          <p:cNvPr id="5" name="Picture 4">
            <a:extLst>
              <a:ext uri="{FF2B5EF4-FFF2-40B4-BE49-F238E27FC236}">
                <a16:creationId xmlns:a16="http://schemas.microsoft.com/office/drawing/2014/main" id="{8F25D872-2650-441A-B381-83E1A594A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42" y="4191001"/>
            <a:ext cx="3439005" cy="2057687"/>
          </a:xfrm>
          <a:prstGeom prst="rect">
            <a:avLst/>
          </a:prstGeom>
        </p:spPr>
      </p:pic>
    </p:spTree>
    <p:extLst>
      <p:ext uri="{BB962C8B-B14F-4D97-AF65-F5344CB8AC3E}">
        <p14:creationId xmlns:p14="http://schemas.microsoft.com/office/powerpoint/2010/main" val="41200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70104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As Promised by the Savior</a:t>
            </a:r>
          </a:p>
        </p:txBody>
      </p:sp>
      <p:sp>
        <p:nvSpPr>
          <p:cNvPr id="8" name="Rectangle 7"/>
          <p:cNvSpPr/>
          <p:nvPr/>
        </p:nvSpPr>
        <p:spPr>
          <a:xfrm>
            <a:off x="901963" y="1797040"/>
            <a:ext cx="4146754" cy="4062651"/>
          </a:xfrm>
          <a:prstGeom prst="rect">
            <a:avLst/>
          </a:prstGeom>
        </p:spPr>
        <p:txBody>
          <a:bodyPr wrap="square">
            <a:spAutoFit/>
          </a:bodyPr>
          <a:lstStyle/>
          <a:p>
            <a:pPr fontAlgn="base"/>
            <a:r>
              <a:rPr lang="en-US" sz="2000" i="1" dirty="0">
                <a:solidFill>
                  <a:srgbClr val="FFFF00"/>
                </a:solidFill>
              </a:rPr>
              <a:t>“And Jesus answered and said unto them, Elias truly shall first come, and restore all things.</a:t>
            </a:r>
          </a:p>
          <a:p>
            <a:pPr fontAlgn="base"/>
            <a:endParaRPr lang="en-US" sz="2000" i="1" dirty="0">
              <a:solidFill>
                <a:srgbClr val="FFFF00"/>
              </a:solidFill>
            </a:endParaRPr>
          </a:p>
          <a:p>
            <a:pPr fontAlgn="base"/>
            <a:r>
              <a:rPr lang="en-US" sz="2000" i="1" dirty="0">
                <a:solidFill>
                  <a:srgbClr val="FFFF00"/>
                </a:solidFill>
              </a:rPr>
              <a:t>But I say unto you, That Elias is come already, and they knew him not, but have done unto him whatsoever they listed. Likewise shall also the Son of man suffer of them.</a:t>
            </a:r>
          </a:p>
          <a:p>
            <a:pPr fontAlgn="base"/>
            <a:endParaRPr lang="en-US" sz="2000" i="1" dirty="0">
              <a:solidFill>
                <a:srgbClr val="FFFF00"/>
              </a:solidFill>
            </a:endParaRPr>
          </a:p>
          <a:p>
            <a:pPr fontAlgn="base"/>
            <a:r>
              <a:rPr lang="en-US" sz="2000" i="1" dirty="0">
                <a:solidFill>
                  <a:srgbClr val="FFFF00"/>
                </a:solidFill>
              </a:rPr>
              <a:t>Then the disciples understood that he </a:t>
            </a:r>
            <a:r>
              <a:rPr lang="en-US" sz="2000" i="1" dirty="0" err="1">
                <a:solidFill>
                  <a:srgbClr val="FFFF00"/>
                </a:solidFill>
              </a:rPr>
              <a:t>spake</a:t>
            </a:r>
            <a:r>
              <a:rPr lang="en-US" sz="2000" i="1" dirty="0">
                <a:solidFill>
                  <a:srgbClr val="FFFF00"/>
                </a:solidFill>
              </a:rPr>
              <a:t> unto them of John the Baptist.”</a:t>
            </a:r>
          </a:p>
          <a:p>
            <a:pPr fontAlgn="base"/>
            <a:r>
              <a:rPr lang="en-US" sz="1200" i="1" dirty="0">
                <a:solidFill>
                  <a:srgbClr val="FFFF00"/>
                </a:solidFill>
              </a:rPr>
              <a:t>Matthew 17:11-13</a:t>
            </a:r>
            <a:r>
              <a:rPr lang="en-US" i="1" dirty="0">
                <a:solidFill>
                  <a:srgbClr val="FFFF00"/>
                </a:solidFill>
              </a:rPr>
              <a:t> </a:t>
            </a:r>
          </a:p>
        </p:txBody>
      </p:sp>
      <p:pic>
        <p:nvPicPr>
          <p:cNvPr id="3" name="Picture 2">
            <a:extLst>
              <a:ext uri="{FF2B5EF4-FFF2-40B4-BE49-F238E27FC236}">
                <a16:creationId xmlns:a16="http://schemas.microsoft.com/office/drawing/2014/main" id="{E2EE34EF-1140-424B-B31B-56CC1CCC7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679" y="1828801"/>
            <a:ext cx="5597644" cy="3982064"/>
          </a:xfrm>
          <a:prstGeom prst="rect">
            <a:avLst/>
          </a:prstGeom>
        </p:spPr>
      </p:pic>
    </p:spTree>
    <p:extLst>
      <p:ext uri="{BB962C8B-B14F-4D97-AF65-F5344CB8AC3E}">
        <p14:creationId xmlns:p14="http://schemas.microsoft.com/office/powerpoint/2010/main" val="2002729368"/>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4874</Words>
  <Application>Microsoft Office PowerPoint</Application>
  <PresentationFormat>Widescreen</PresentationFormat>
  <Paragraphs>248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 Light</vt:lpstr>
      <vt:lpstr>Californian FB</vt:lpstr>
      <vt:lpstr>Arial</vt:lpstr>
      <vt:lpstr>Calibri</vt:lpstr>
      <vt:lpstr>Berlin Sans FB</vt:lpstr>
      <vt:lpstr>Aharoni</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12</cp:revision>
  <dcterms:created xsi:type="dcterms:W3CDTF">2018-03-08T14:57:55Z</dcterms:created>
  <dcterms:modified xsi:type="dcterms:W3CDTF">2024-12-27T16:10:10Z</dcterms:modified>
</cp:coreProperties>
</file>