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75" r:id="rId9"/>
    <p:sldId id="276" r:id="rId10"/>
    <p:sldId id="264" r:id="rId11"/>
    <p:sldId id="277"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embeddedFontLst>
    <p:embeddedFont>
      <p:font typeface="Abadi" panose="020B0604020104020204" pitchFamily="3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A00"/>
    <a:srgbClr val="FFCC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D3C3-69EB-5F70-89B3-A5A1D50471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60040F-07E5-EF75-2FED-01AF267B9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FD8F83-94E0-802F-0857-885C45D2FA36}"/>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5" name="Footer Placeholder 4">
            <a:extLst>
              <a:ext uri="{FF2B5EF4-FFF2-40B4-BE49-F238E27FC236}">
                <a16:creationId xmlns:a16="http://schemas.microsoft.com/office/drawing/2014/main" id="{14941C9A-3C9C-97A7-3A09-2E19B16E9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941E0-663E-F161-887A-365B9C89D146}"/>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189724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48C2-6A6F-BE30-9C20-B34E1D12F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214835-9535-3207-50C8-F78034ED93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5D08D-0F97-2DC2-63AA-8ED74BB56627}"/>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5" name="Footer Placeholder 4">
            <a:extLst>
              <a:ext uri="{FF2B5EF4-FFF2-40B4-BE49-F238E27FC236}">
                <a16:creationId xmlns:a16="http://schemas.microsoft.com/office/drawing/2014/main" id="{0C863660-E7A6-3521-EE29-EA3ED4AD6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28F3E-CBD3-69B2-8A98-61F68312BD90}"/>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295672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6F0CC0-C10E-E463-6517-827D2E8E5E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31AECC-84E1-844F-E029-190FFA93CA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96F62-0B91-4BFD-94DF-7754868E0A46}"/>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5" name="Footer Placeholder 4">
            <a:extLst>
              <a:ext uri="{FF2B5EF4-FFF2-40B4-BE49-F238E27FC236}">
                <a16:creationId xmlns:a16="http://schemas.microsoft.com/office/drawing/2014/main" id="{107BD2CB-CBDB-8E62-2E8B-1D1128A69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936C5-319C-61B9-FA82-23A7D114B467}"/>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246751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FF41-D649-C30F-E1E8-4A2DDD09B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6788D-E960-1C61-D77B-D68FD23A02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78EEE-A501-3E66-D373-E4EFAFDE554F}"/>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5" name="Footer Placeholder 4">
            <a:extLst>
              <a:ext uri="{FF2B5EF4-FFF2-40B4-BE49-F238E27FC236}">
                <a16:creationId xmlns:a16="http://schemas.microsoft.com/office/drawing/2014/main" id="{2E2E36BF-6145-FC42-6FB6-BACC1B15A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3C4BB-A06E-01D3-A7B3-9A4DE4B0962F}"/>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326152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82DD-B450-2FCD-EC0B-F6894B5F5D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87C887-934D-55E9-CBB1-1D182390E4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22585F-E8A2-0E8D-A050-BF1D34D52CED}"/>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5" name="Footer Placeholder 4">
            <a:extLst>
              <a:ext uri="{FF2B5EF4-FFF2-40B4-BE49-F238E27FC236}">
                <a16:creationId xmlns:a16="http://schemas.microsoft.com/office/drawing/2014/main" id="{25C5BFCD-D110-B720-9E3D-AD083BADD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19058-B4AD-0EB7-BDA9-0D255C4945D6}"/>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193674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1D8F-2984-CD59-3A3B-86AFF188D9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E0AD83-C00D-B47C-2E63-97654CD273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759BB-A1B9-D31A-9F25-2F7957DD3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72739D-1453-CBCE-E0B7-1695405C1491}"/>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6" name="Footer Placeholder 5">
            <a:extLst>
              <a:ext uri="{FF2B5EF4-FFF2-40B4-BE49-F238E27FC236}">
                <a16:creationId xmlns:a16="http://schemas.microsoft.com/office/drawing/2014/main" id="{DAA044E2-4517-1D45-5611-4FD6774CC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E28A8-61C6-E85C-22C1-EC8208A2901D}"/>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3777034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97EF-0907-C084-1D83-6D4F9563AF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41DC6-490E-04E5-C763-DE93C6005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817D75-688E-D5EE-EB5E-AB2E3AC844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CD5A21-057C-B46B-417A-5FB5FE5C4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51C0E-7E0F-F264-FD9B-FAAB1E6601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72DE39-2234-F290-7FC5-8B8725C1A6D0}"/>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8" name="Footer Placeholder 7">
            <a:extLst>
              <a:ext uri="{FF2B5EF4-FFF2-40B4-BE49-F238E27FC236}">
                <a16:creationId xmlns:a16="http://schemas.microsoft.com/office/drawing/2014/main" id="{E3428E6D-E178-78E6-6E64-3F8E706C7E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8E03E1-C1B1-7C60-5A42-D0B31E2D4047}"/>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261411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54DDE-4121-9AC8-4FE6-8B7DEEC924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BF3FAA-9A6A-86FD-BD70-74D63243876F}"/>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4" name="Footer Placeholder 3">
            <a:extLst>
              <a:ext uri="{FF2B5EF4-FFF2-40B4-BE49-F238E27FC236}">
                <a16:creationId xmlns:a16="http://schemas.microsoft.com/office/drawing/2014/main" id="{A4871A1E-9553-6906-538F-2F7FA943C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777B51-4739-BED2-7C91-EE1FA0AABB6A}"/>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307671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3EE7E8-2881-67BF-FF36-0A57B8AC4AB0}"/>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3" name="Footer Placeholder 2">
            <a:extLst>
              <a:ext uri="{FF2B5EF4-FFF2-40B4-BE49-F238E27FC236}">
                <a16:creationId xmlns:a16="http://schemas.microsoft.com/office/drawing/2014/main" id="{345BAEEA-54A5-A95E-B9B4-8E1F7F438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F2F327-D530-B287-5849-845A2451D635}"/>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628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8736-0155-614D-39FC-74D8822AA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24CD8-8D25-C6B9-5B91-39BA4F4EFF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880CA5-EDBE-3B67-5B14-4DC031C00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3CD2A-46F1-3B85-FFD3-A7EB3240BC27}"/>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6" name="Footer Placeholder 5">
            <a:extLst>
              <a:ext uri="{FF2B5EF4-FFF2-40B4-BE49-F238E27FC236}">
                <a16:creationId xmlns:a16="http://schemas.microsoft.com/office/drawing/2014/main" id="{36F8FA0B-D2DE-5C70-1691-7B033E7A6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178FB-CC71-5C4A-7851-8944BFE99E9A}"/>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16753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236D-E903-702A-5C45-A8FC2ED67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87A919-AFD4-91FF-46F0-81271E71D9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AB4905-126C-EC36-6B30-EE942076C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893D45-F4B2-5E32-7954-EAA0A27F83B3}"/>
              </a:ext>
            </a:extLst>
          </p:cNvPr>
          <p:cNvSpPr>
            <a:spLocks noGrp="1"/>
          </p:cNvSpPr>
          <p:nvPr>
            <p:ph type="dt" sz="half" idx="10"/>
          </p:nvPr>
        </p:nvSpPr>
        <p:spPr/>
        <p:txBody>
          <a:bodyPr/>
          <a:lstStyle/>
          <a:p>
            <a:fld id="{25F8B5E7-7C40-425B-94B8-BE61D6B66D49}" type="datetimeFigureOut">
              <a:rPr lang="en-US" smtClean="0"/>
              <a:t>12/27/2024</a:t>
            </a:fld>
            <a:endParaRPr lang="en-US"/>
          </a:p>
        </p:txBody>
      </p:sp>
      <p:sp>
        <p:nvSpPr>
          <p:cNvPr id="6" name="Footer Placeholder 5">
            <a:extLst>
              <a:ext uri="{FF2B5EF4-FFF2-40B4-BE49-F238E27FC236}">
                <a16:creationId xmlns:a16="http://schemas.microsoft.com/office/drawing/2014/main" id="{B228F5F1-BB5A-085E-7FC9-E17FB8987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445C7-5003-0EDF-9651-7F19C6189A75}"/>
              </a:ext>
            </a:extLst>
          </p:cNvPr>
          <p:cNvSpPr>
            <a:spLocks noGrp="1"/>
          </p:cNvSpPr>
          <p:nvPr>
            <p:ph type="sldNum" sz="quarter" idx="12"/>
          </p:nvPr>
        </p:nvSpPr>
        <p:spPr/>
        <p:txBody>
          <a:bodyPr/>
          <a:lstStyle/>
          <a:p>
            <a:fld id="{74ACF3E4-A36D-49F7-80F4-D0EA98809318}" type="slidenum">
              <a:rPr lang="en-US" smtClean="0"/>
              <a:t>‹#›</a:t>
            </a:fld>
            <a:endParaRPr lang="en-US"/>
          </a:p>
        </p:txBody>
      </p:sp>
    </p:spTree>
    <p:extLst>
      <p:ext uri="{BB962C8B-B14F-4D97-AF65-F5344CB8AC3E}">
        <p14:creationId xmlns:p14="http://schemas.microsoft.com/office/powerpoint/2010/main" val="102215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2081FF-230B-947D-8FA0-01F8CB5BB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3ECF8C-13C3-937B-2EE4-2FA7C3DC9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286A7-B6B8-8154-BE03-FA3C2646B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F8B5E7-7C40-425B-94B8-BE61D6B66D49}" type="datetimeFigureOut">
              <a:rPr lang="en-US" smtClean="0"/>
              <a:t>12/27/2024</a:t>
            </a:fld>
            <a:endParaRPr lang="en-US"/>
          </a:p>
        </p:txBody>
      </p:sp>
      <p:sp>
        <p:nvSpPr>
          <p:cNvPr id="5" name="Footer Placeholder 4">
            <a:extLst>
              <a:ext uri="{FF2B5EF4-FFF2-40B4-BE49-F238E27FC236}">
                <a16:creationId xmlns:a16="http://schemas.microsoft.com/office/drawing/2014/main" id="{C3E49325-6ABD-01DD-B698-730A07578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F8C6F13-6CFC-6EDB-5505-086440B44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ACF3E4-A36D-49F7-80F4-D0EA98809318}" type="slidenum">
              <a:rPr lang="en-US" smtClean="0"/>
              <a:t>‹#›</a:t>
            </a:fld>
            <a:endParaRPr lang="en-US"/>
          </a:p>
        </p:txBody>
      </p:sp>
    </p:spTree>
    <p:extLst>
      <p:ext uri="{BB962C8B-B14F-4D97-AF65-F5344CB8AC3E}">
        <p14:creationId xmlns:p14="http://schemas.microsoft.com/office/powerpoint/2010/main" val="335466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DB3BA2-2DB1-C886-A86B-6D3360DA61D7}"/>
              </a:ext>
            </a:extLst>
          </p:cNvPr>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336286-4A63-6DC7-2B1F-86BC6921FEAE}"/>
              </a:ext>
            </a:extLst>
          </p:cNvPr>
          <p:cNvSpPr txBox="1"/>
          <p:nvPr/>
        </p:nvSpPr>
        <p:spPr>
          <a:xfrm>
            <a:off x="1676400" y="1179577"/>
            <a:ext cx="8839200" cy="1569660"/>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cs typeface="Andalus" pitchFamily="18" charset="-78"/>
              </a:rPr>
              <a:t>Doctrine and Covenants 14-16</a:t>
            </a:r>
          </a:p>
          <a:p>
            <a:pPr algn="ctr"/>
            <a:r>
              <a:rPr lang="en-US" sz="4800" dirty="0">
                <a:solidFill>
                  <a:schemeClr val="bg1"/>
                </a:solidFill>
                <a:latin typeface="Abadi" panose="020B0604020104020204" pitchFamily="34" charset="0"/>
                <a:cs typeface="Andalus" pitchFamily="18" charset="-78"/>
              </a:rPr>
              <a:t>The Whitmer’s</a:t>
            </a:r>
          </a:p>
        </p:txBody>
      </p:sp>
      <p:grpSp>
        <p:nvGrpSpPr>
          <p:cNvPr id="6" name="Group 5">
            <a:extLst>
              <a:ext uri="{FF2B5EF4-FFF2-40B4-BE49-F238E27FC236}">
                <a16:creationId xmlns:a16="http://schemas.microsoft.com/office/drawing/2014/main" id="{0B67B44A-2FB4-D6A8-CB66-23D92C09174E}"/>
              </a:ext>
            </a:extLst>
          </p:cNvPr>
          <p:cNvGrpSpPr/>
          <p:nvPr/>
        </p:nvGrpSpPr>
        <p:grpSpPr>
          <a:xfrm>
            <a:off x="7812769" y="2352355"/>
            <a:ext cx="1711456" cy="4043019"/>
            <a:chOff x="4877749" y="1014167"/>
            <a:chExt cx="2362437" cy="5580850"/>
          </a:xfrm>
        </p:grpSpPr>
        <p:sp>
          <p:nvSpPr>
            <p:cNvPr id="7" name="Oval 28">
              <a:extLst>
                <a:ext uri="{FF2B5EF4-FFF2-40B4-BE49-F238E27FC236}">
                  <a16:creationId xmlns:a16="http://schemas.microsoft.com/office/drawing/2014/main" id="{636F89F0-5881-EF1E-0C2B-826BD58B6977}"/>
                </a:ext>
              </a:extLst>
            </p:cNvPr>
            <p:cNvSpPr/>
            <p:nvPr/>
          </p:nvSpPr>
          <p:spPr>
            <a:xfrm rot="18868542">
              <a:off x="6171090" y="5979813"/>
              <a:ext cx="448901" cy="781508"/>
            </a:xfrm>
            <a:custGeom>
              <a:avLst/>
              <a:gdLst>
                <a:gd name="connsiteX0" fmla="*/ 0 w 588141"/>
                <a:gd name="connsiteY0" fmla="*/ 532725 h 1065449"/>
                <a:gd name="connsiteX1" fmla="*/ 294071 w 588141"/>
                <a:gd name="connsiteY1" fmla="*/ 0 h 1065449"/>
                <a:gd name="connsiteX2" fmla="*/ 588142 w 588141"/>
                <a:gd name="connsiteY2" fmla="*/ 532725 h 1065449"/>
                <a:gd name="connsiteX3" fmla="*/ 294071 w 588141"/>
                <a:gd name="connsiteY3" fmla="*/ 1065450 h 1065449"/>
                <a:gd name="connsiteX4" fmla="*/ 0 w 588141"/>
                <a:gd name="connsiteY4" fmla="*/ 532725 h 1065449"/>
                <a:gd name="connsiteX0" fmla="*/ 0 w 588142"/>
                <a:gd name="connsiteY0" fmla="*/ 532725 h 1266786"/>
                <a:gd name="connsiteX1" fmla="*/ 294071 w 588142"/>
                <a:gd name="connsiteY1" fmla="*/ 0 h 1266786"/>
                <a:gd name="connsiteX2" fmla="*/ 588142 w 588142"/>
                <a:gd name="connsiteY2" fmla="*/ 532725 h 1266786"/>
                <a:gd name="connsiteX3" fmla="*/ 294071 w 588142"/>
                <a:gd name="connsiteY3" fmla="*/ 1266786 h 1266786"/>
                <a:gd name="connsiteX4" fmla="*/ 0 w 588142"/>
                <a:gd name="connsiteY4" fmla="*/ 532725 h 1266786"/>
                <a:gd name="connsiteX0" fmla="*/ 661 w 588803"/>
                <a:gd name="connsiteY0" fmla="*/ 291007 h 1025068"/>
                <a:gd name="connsiteX1" fmla="*/ 239877 w 588803"/>
                <a:gd name="connsiteY1" fmla="*/ 2 h 1025068"/>
                <a:gd name="connsiteX2" fmla="*/ 588803 w 588803"/>
                <a:gd name="connsiteY2" fmla="*/ 291007 h 1025068"/>
                <a:gd name="connsiteX3" fmla="*/ 294732 w 588803"/>
                <a:gd name="connsiteY3" fmla="*/ 1025068 h 1025068"/>
                <a:gd name="connsiteX4" fmla="*/ 661 w 588803"/>
                <a:gd name="connsiteY4" fmla="*/ 291007 h 102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03" h="1025068">
                  <a:moveTo>
                    <a:pt x="661" y="291007"/>
                  </a:moveTo>
                  <a:cubicBezTo>
                    <a:pt x="-8481" y="120163"/>
                    <a:pt x="77466" y="2"/>
                    <a:pt x="239877" y="2"/>
                  </a:cubicBezTo>
                  <a:cubicBezTo>
                    <a:pt x="402288" y="2"/>
                    <a:pt x="588803" y="-3209"/>
                    <a:pt x="588803" y="291007"/>
                  </a:cubicBezTo>
                  <a:cubicBezTo>
                    <a:pt x="588803" y="585223"/>
                    <a:pt x="457143" y="1025068"/>
                    <a:pt x="294732" y="1025068"/>
                  </a:cubicBezTo>
                  <a:cubicBezTo>
                    <a:pt x="132321" y="1025068"/>
                    <a:pt x="9803" y="461851"/>
                    <a:pt x="661" y="291007"/>
                  </a:cubicBezTo>
                  <a:close/>
                </a:path>
              </a:pathLst>
            </a:custGeom>
            <a:solidFill>
              <a:schemeClr val="bg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992DFC3-71E8-56A9-DEA6-F0D9C270461D}"/>
                </a:ext>
              </a:extLst>
            </p:cNvPr>
            <p:cNvGrpSpPr/>
            <p:nvPr/>
          </p:nvGrpSpPr>
          <p:grpSpPr>
            <a:xfrm>
              <a:off x="4877749" y="1014167"/>
              <a:ext cx="2362437" cy="5568578"/>
              <a:chOff x="4877749" y="1014167"/>
              <a:chExt cx="2362437" cy="5568578"/>
            </a:xfrm>
          </p:grpSpPr>
          <p:sp>
            <p:nvSpPr>
              <p:cNvPr id="9" name="Oval 28">
                <a:extLst>
                  <a:ext uri="{FF2B5EF4-FFF2-40B4-BE49-F238E27FC236}">
                    <a16:creationId xmlns:a16="http://schemas.microsoft.com/office/drawing/2014/main" id="{A0D16F85-FB12-2979-306B-833452D9833C}"/>
                  </a:ext>
                </a:extLst>
              </p:cNvPr>
              <p:cNvSpPr/>
              <p:nvPr/>
            </p:nvSpPr>
            <p:spPr>
              <a:xfrm rot="3195096">
                <a:off x="5521521" y="5967541"/>
                <a:ext cx="448901" cy="781508"/>
              </a:xfrm>
              <a:custGeom>
                <a:avLst/>
                <a:gdLst>
                  <a:gd name="connsiteX0" fmla="*/ 0 w 588141"/>
                  <a:gd name="connsiteY0" fmla="*/ 532725 h 1065449"/>
                  <a:gd name="connsiteX1" fmla="*/ 294071 w 588141"/>
                  <a:gd name="connsiteY1" fmla="*/ 0 h 1065449"/>
                  <a:gd name="connsiteX2" fmla="*/ 588142 w 588141"/>
                  <a:gd name="connsiteY2" fmla="*/ 532725 h 1065449"/>
                  <a:gd name="connsiteX3" fmla="*/ 294071 w 588141"/>
                  <a:gd name="connsiteY3" fmla="*/ 1065450 h 1065449"/>
                  <a:gd name="connsiteX4" fmla="*/ 0 w 588141"/>
                  <a:gd name="connsiteY4" fmla="*/ 532725 h 1065449"/>
                  <a:gd name="connsiteX0" fmla="*/ 0 w 588142"/>
                  <a:gd name="connsiteY0" fmla="*/ 532725 h 1266786"/>
                  <a:gd name="connsiteX1" fmla="*/ 294071 w 588142"/>
                  <a:gd name="connsiteY1" fmla="*/ 0 h 1266786"/>
                  <a:gd name="connsiteX2" fmla="*/ 588142 w 588142"/>
                  <a:gd name="connsiteY2" fmla="*/ 532725 h 1266786"/>
                  <a:gd name="connsiteX3" fmla="*/ 294071 w 588142"/>
                  <a:gd name="connsiteY3" fmla="*/ 1266786 h 1266786"/>
                  <a:gd name="connsiteX4" fmla="*/ 0 w 588142"/>
                  <a:gd name="connsiteY4" fmla="*/ 532725 h 1266786"/>
                  <a:gd name="connsiteX0" fmla="*/ 661 w 588803"/>
                  <a:gd name="connsiteY0" fmla="*/ 291007 h 1025068"/>
                  <a:gd name="connsiteX1" fmla="*/ 239877 w 588803"/>
                  <a:gd name="connsiteY1" fmla="*/ 2 h 1025068"/>
                  <a:gd name="connsiteX2" fmla="*/ 588803 w 588803"/>
                  <a:gd name="connsiteY2" fmla="*/ 291007 h 1025068"/>
                  <a:gd name="connsiteX3" fmla="*/ 294732 w 588803"/>
                  <a:gd name="connsiteY3" fmla="*/ 1025068 h 1025068"/>
                  <a:gd name="connsiteX4" fmla="*/ 661 w 588803"/>
                  <a:gd name="connsiteY4" fmla="*/ 291007 h 102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03" h="1025068">
                    <a:moveTo>
                      <a:pt x="661" y="291007"/>
                    </a:moveTo>
                    <a:cubicBezTo>
                      <a:pt x="-8481" y="120163"/>
                      <a:pt x="77466" y="2"/>
                      <a:pt x="239877" y="2"/>
                    </a:cubicBezTo>
                    <a:cubicBezTo>
                      <a:pt x="402288" y="2"/>
                      <a:pt x="588803" y="-3209"/>
                      <a:pt x="588803" y="291007"/>
                    </a:cubicBezTo>
                    <a:cubicBezTo>
                      <a:pt x="588803" y="585223"/>
                      <a:pt x="457143" y="1025068"/>
                      <a:pt x="294732" y="1025068"/>
                    </a:cubicBezTo>
                    <a:cubicBezTo>
                      <a:pt x="132321" y="1025068"/>
                      <a:pt x="9803" y="461851"/>
                      <a:pt x="661" y="291007"/>
                    </a:cubicBezTo>
                    <a:close/>
                  </a:path>
                </a:pathLst>
              </a:custGeom>
              <a:solidFill>
                <a:schemeClr val="bg2">
                  <a:lumMod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82690221-1172-0BEA-E554-A2A27F1BC6C2}"/>
                  </a:ext>
                </a:extLst>
              </p:cNvPr>
              <p:cNvSpPr/>
              <p:nvPr/>
            </p:nvSpPr>
            <p:spPr>
              <a:xfrm>
                <a:off x="5380026" y="4608413"/>
                <a:ext cx="1365871" cy="1754796"/>
              </a:xfrm>
              <a:prstGeom prst="trapezoid">
                <a:avLst>
                  <a:gd name="adj" fmla="val 7457"/>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507BDDA-D68B-118E-7003-5A4822009D04}"/>
                  </a:ext>
                </a:extLst>
              </p:cNvPr>
              <p:cNvSpPr/>
              <p:nvPr/>
            </p:nvSpPr>
            <p:spPr>
              <a:xfrm rot="20305170">
                <a:off x="6809478" y="4125393"/>
                <a:ext cx="430708" cy="6196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C444AFE-21A6-428E-47D0-0EEA51025017}"/>
                  </a:ext>
                </a:extLst>
              </p:cNvPr>
              <p:cNvSpPr/>
              <p:nvPr/>
            </p:nvSpPr>
            <p:spPr>
              <a:xfrm rot="2653660">
                <a:off x="4877749" y="4137524"/>
                <a:ext cx="430708" cy="6196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8BAA64FB-C98C-11F8-F5B4-6DE88D4B23A3}"/>
                  </a:ext>
                </a:extLst>
              </p:cNvPr>
              <p:cNvSpPr/>
              <p:nvPr/>
            </p:nvSpPr>
            <p:spPr>
              <a:xfrm rot="1375821">
                <a:off x="5121898" y="2650331"/>
                <a:ext cx="733967" cy="1866491"/>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22335519-BE1A-8170-AC65-CDA79877A275}"/>
                  </a:ext>
                </a:extLst>
              </p:cNvPr>
              <p:cNvSpPr/>
              <p:nvPr/>
            </p:nvSpPr>
            <p:spPr>
              <a:xfrm rot="20337671">
                <a:off x="6250069" y="2611307"/>
                <a:ext cx="733967" cy="1896462"/>
              </a:xfrm>
              <a:prstGeom prst="trapezoid">
                <a:avLst>
                  <a:gd name="adj" fmla="val 3098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6657EDC5-C442-464A-3CC6-FEBA2E209303}"/>
                  </a:ext>
                </a:extLst>
              </p:cNvPr>
              <p:cNvSpPr/>
              <p:nvPr/>
            </p:nvSpPr>
            <p:spPr>
              <a:xfrm>
                <a:off x="5312225" y="2561154"/>
                <a:ext cx="1437451" cy="2386842"/>
              </a:xfrm>
              <a:prstGeom prst="trapezoid">
                <a:avLst>
                  <a:gd name="adj" fmla="val 2910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F3138CD-686E-5A67-DB3C-6D19BD06C677}"/>
                  </a:ext>
                </a:extLst>
              </p:cNvPr>
              <p:cNvCxnSpPr>
                <a:cxnSpLocks/>
                <a:endCxn id="15" idx="2"/>
              </p:cNvCxnSpPr>
              <p:nvPr/>
            </p:nvCxnSpPr>
            <p:spPr>
              <a:xfrm flipH="1">
                <a:off x="6030951" y="3238250"/>
                <a:ext cx="145734" cy="17097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rapezoid 16">
                <a:extLst>
                  <a:ext uri="{FF2B5EF4-FFF2-40B4-BE49-F238E27FC236}">
                    <a16:creationId xmlns:a16="http://schemas.microsoft.com/office/drawing/2014/main" id="{F860C7D4-5839-F039-08D0-A85272D136EE}"/>
                  </a:ext>
                </a:extLst>
              </p:cNvPr>
              <p:cNvSpPr/>
              <p:nvPr/>
            </p:nvSpPr>
            <p:spPr>
              <a:xfrm rot="10800000">
                <a:off x="5684686" y="2634364"/>
                <a:ext cx="733967" cy="1832050"/>
              </a:xfrm>
              <a:prstGeom prst="trapezoid">
                <a:avLst>
                  <a:gd name="adj" fmla="val 401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8">
                <a:extLst>
                  <a:ext uri="{FF2B5EF4-FFF2-40B4-BE49-F238E27FC236}">
                    <a16:creationId xmlns:a16="http://schemas.microsoft.com/office/drawing/2014/main" id="{2C6ACCEB-9F9C-DB36-9328-18D78FFAB77D}"/>
                  </a:ext>
                </a:extLst>
              </p:cNvPr>
              <p:cNvSpPr/>
              <p:nvPr/>
            </p:nvSpPr>
            <p:spPr>
              <a:xfrm>
                <a:off x="5380026" y="1255863"/>
                <a:ext cx="1301463" cy="1677156"/>
              </a:xfrm>
              <a:custGeom>
                <a:avLst/>
                <a:gdLst>
                  <a:gd name="connsiteX0" fmla="*/ 0 w 933056"/>
                  <a:gd name="connsiteY0" fmla="*/ 646170 h 1292339"/>
                  <a:gd name="connsiteX1" fmla="*/ 466528 w 933056"/>
                  <a:gd name="connsiteY1" fmla="*/ 0 h 1292339"/>
                  <a:gd name="connsiteX2" fmla="*/ 933056 w 933056"/>
                  <a:gd name="connsiteY2" fmla="*/ 646170 h 1292339"/>
                  <a:gd name="connsiteX3" fmla="*/ 466528 w 933056"/>
                  <a:gd name="connsiteY3" fmla="*/ 1292340 h 1292339"/>
                  <a:gd name="connsiteX4" fmla="*/ 0 w 933056"/>
                  <a:gd name="connsiteY4" fmla="*/ 646170 h 1292339"/>
                  <a:gd name="connsiteX0" fmla="*/ 14641 w 947697"/>
                  <a:gd name="connsiteY0" fmla="*/ 646170 h 1292340"/>
                  <a:gd name="connsiteX1" fmla="*/ 481169 w 947697"/>
                  <a:gd name="connsiteY1" fmla="*/ 0 h 1292340"/>
                  <a:gd name="connsiteX2" fmla="*/ 947697 w 947697"/>
                  <a:gd name="connsiteY2" fmla="*/ 646170 h 1292340"/>
                  <a:gd name="connsiteX3" fmla="*/ 481169 w 947697"/>
                  <a:gd name="connsiteY3" fmla="*/ 1292340 h 1292340"/>
                  <a:gd name="connsiteX4" fmla="*/ 14641 w 947697"/>
                  <a:gd name="connsiteY4" fmla="*/ 646170 h 1292340"/>
                  <a:gd name="connsiteX0" fmla="*/ 14641 w 947697"/>
                  <a:gd name="connsiteY0" fmla="*/ 646170 h 1292340"/>
                  <a:gd name="connsiteX1" fmla="*/ 481169 w 947697"/>
                  <a:gd name="connsiteY1" fmla="*/ 0 h 1292340"/>
                  <a:gd name="connsiteX2" fmla="*/ 947697 w 947697"/>
                  <a:gd name="connsiteY2" fmla="*/ 646170 h 1292340"/>
                  <a:gd name="connsiteX3" fmla="*/ 481169 w 947697"/>
                  <a:gd name="connsiteY3" fmla="*/ 1292340 h 1292340"/>
                  <a:gd name="connsiteX4" fmla="*/ 14641 w 947697"/>
                  <a:gd name="connsiteY4" fmla="*/ 646170 h 129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697" h="1292340">
                    <a:moveTo>
                      <a:pt x="14641" y="646170"/>
                    </a:moveTo>
                    <a:cubicBezTo>
                      <a:pt x="-69249" y="322856"/>
                      <a:pt x="223513" y="0"/>
                      <a:pt x="481169" y="0"/>
                    </a:cubicBezTo>
                    <a:cubicBezTo>
                      <a:pt x="738825" y="0"/>
                      <a:pt x="947697" y="289300"/>
                      <a:pt x="947697" y="646170"/>
                    </a:cubicBezTo>
                    <a:cubicBezTo>
                      <a:pt x="838640" y="944317"/>
                      <a:pt x="738825" y="1292340"/>
                      <a:pt x="481169" y="1292340"/>
                    </a:cubicBezTo>
                    <a:cubicBezTo>
                      <a:pt x="223513" y="1292340"/>
                      <a:pt x="98531" y="969484"/>
                      <a:pt x="14641" y="646170"/>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93">
                <a:extLst>
                  <a:ext uri="{FF2B5EF4-FFF2-40B4-BE49-F238E27FC236}">
                    <a16:creationId xmlns:a16="http://schemas.microsoft.com/office/drawing/2014/main" id="{2B3A68CB-53AC-2E15-129F-398BCA942143}"/>
                  </a:ext>
                </a:extLst>
              </p:cNvPr>
              <p:cNvGrpSpPr/>
              <p:nvPr/>
            </p:nvGrpSpPr>
            <p:grpSpPr>
              <a:xfrm>
                <a:off x="5558539" y="2833192"/>
                <a:ext cx="960224" cy="319299"/>
                <a:chOff x="5785257" y="2012782"/>
                <a:chExt cx="654561" cy="634595"/>
              </a:xfrm>
            </p:grpSpPr>
            <p:sp>
              <p:nvSpPr>
                <p:cNvPr id="30" name="Isosceles Triangle 29">
                  <a:extLst>
                    <a:ext uri="{FF2B5EF4-FFF2-40B4-BE49-F238E27FC236}">
                      <a16:creationId xmlns:a16="http://schemas.microsoft.com/office/drawing/2014/main" id="{F54FAE2D-FF9F-401B-DAB8-B340ED2E5960}"/>
                    </a:ext>
                  </a:extLst>
                </p:cNvPr>
                <p:cNvSpPr/>
                <p:nvPr/>
              </p:nvSpPr>
              <p:spPr>
                <a:xfrm rot="5400000">
                  <a:off x="5709057" y="2088982"/>
                  <a:ext cx="609599"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4251EBC7-1726-1B82-B6A4-328CE7C03192}"/>
                    </a:ext>
                  </a:extLst>
                </p:cNvPr>
                <p:cNvSpPr/>
                <p:nvPr/>
              </p:nvSpPr>
              <p:spPr>
                <a:xfrm rot="16200000">
                  <a:off x="5906418" y="2113977"/>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52214639-8C2B-5249-C53D-F955A0CC6528}"/>
                  </a:ext>
                </a:extLst>
              </p:cNvPr>
              <p:cNvSpPr/>
              <p:nvPr/>
            </p:nvSpPr>
            <p:spPr>
              <a:xfrm rot="9644309">
                <a:off x="5224700" y="1014167"/>
                <a:ext cx="1469536" cy="1244048"/>
              </a:xfrm>
              <a:custGeom>
                <a:avLst/>
                <a:gdLst>
                  <a:gd name="connsiteX0" fmla="*/ 370743 w 1262516"/>
                  <a:gd name="connsiteY0" fmla="*/ 970628 h 994438"/>
                  <a:gd name="connsiteX1" fmla="*/ 256146 w 1262516"/>
                  <a:gd name="connsiteY1" fmla="*/ 868862 h 994438"/>
                  <a:gd name="connsiteX2" fmla="*/ 119526 w 1262516"/>
                  <a:gd name="connsiteY2" fmla="*/ 645118 h 994438"/>
                  <a:gd name="connsiteX3" fmla="*/ 144342 w 1262516"/>
                  <a:gd name="connsiteY3" fmla="*/ 629966 h 994438"/>
                  <a:gd name="connsiteX4" fmla="*/ 113730 w 1262516"/>
                  <a:gd name="connsiteY4" fmla="*/ 614969 h 994438"/>
                  <a:gd name="connsiteX5" fmla="*/ 18561 w 1262516"/>
                  <a:gd name="connsiteY5" fmla="*/ 452706 h 994438"/>
                  <a:gd name="connsiteX6" fmla="*/ 0 w 1262516"/>
                  <a:gd name="connsiteY6" fmla="*/ 8540 h 994438"/>
                  <a:gd name="connsiteX7" fmla="*/ 200130 w 1262516"/>
                  <a:gd name="connsiteY7" fmla="*/ 177 h 994438"/>
                  <a:gd name="connsiteX8" fmla="*/ 408622 w 1262516"/>
                  <a:gd name="connsiteY8" fmla="*/ 191944 h 994438"/>
                  <a:gd name="connsiteX9" fmla="*/ 420343 w 1262516"/>
                  <a:gd name="connsiteY9" fmla="*/ 472478 h 994438"/>
                  <a:gd name="connsiteX10" fmla="*/ 434915 w 1262516"/>
                  <a:gd name="connsiteY10" fmla="*/ 466350 h 994438"/>
                  <a:gd name="connsiteX11" fmla="*/ 651841 w 1262516"/>
                  <a:gd name="connsiteY11" fmla="*/ 507687 h 994438"/>
                  <a:gd name="connsiteX12" fmla="*/ 669392 w 1262516"/>
                  <a:gd name="connsiteY12" fmla="*/ 523131 h 994438"/>
                  <a:gd name="connsiteX13" fmla="*/ 671982 w 1262516"/>
                  <a:gd name="connsiteY13" fmla="*/ 497437 h 994438"/>
                  <a:gd name="connsiteX14" fmla="*/ 911300 w 1262516"/>
                  <a:gd name="connsiteY14" fmla="*/ 302387 h 994438"/>
                  <a:gd name="connsiteX15" fmla="*/ 1262516 w 1262516"/>
                  <a:gd name="connsiteY15" fmla="*/ 302387 h 994438"/>
                  <a:gd name="connsiteX16" fmla="*/ 1262516 w 1262516"/>
                  <a:gd name="connsiteY16" fmla="*/ 546668 h 994438"/>
                  <a:gd name="connsiteX17" fmla="*/ 1018235 w 1262516"/>
                  <a:gd name="connsiteY17" fmla="*/ 790949 h 994438"/>
                  <a:gd name="connsiteX18" fmla="*/ 848940 w 1262516"/>
                  <a:gd name="connsiteY18" fmla="*/ 790949 h 994438"/>
                  <a:gd name="connsiteX19" fmla="*/ 859221 w 1262516"/>
                  <a:gd name="connsiteY19" fmla="*/ 807787 h 994438"/>
                  <a:gd name="connsiteX20" fmla="*/ 616510 w 1262516"/>
                  <a:gd name="connsiteY20" fmla="*/ 955988 h 994438"/>
                  <a:gd name="connsiteX21" fmla="*/ 370743 w 1262516"/>
                  <a:gd name="connsiteY21" fmla="*/ 970628 h 99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2516" h="994438">
                    <a:moveTo>
                      <a:pt x="370743" y="970628"/>
                    </a:moveTo>
                    <a:cubicBezTo>
                      <a:pt x="324814" y="949649"/>
                      <a:pt x="284441" y="915202"/>
                      <a:pt x="256146" y="868862"/>
                    </a:cubicBezTo>
                    <a:lnTo>
                      <a:pt x="119526" y="645118"/>
                    </a:lnTo>
                    <a:lnTo>
                      <a:pt x="144342" y="629966"/>
                    </a:lnTo>
                    <a:lnTo>
                      <a:pt x="113730" y="614969"/>
                    </a:lnTo>
                    <a:cubicBezTo>
                      <a:pt x="58993" y="581229"/>
                      <a:pt x="21447" y="521786"/>
                      <a:pt x="18561" y="452706"/>
                    </a:cubicBezTo>
                    <a:lnTo>
                      <a:pt x="0" y="8540"/>
                    </a:lnTo>
                    <a:lnTo>
                      <a:pt x="200130" y="177"/>
                    </a:lnTo>
                    <a:cubicBezTo>
                      <a:pt x="310658" y="-4442"/>
                      <a:pt x="404003" y="81415"/>
                      <a:pt x="408622" y="191944"/>
                    </a:cubicBezTo>
                    <a:lnTo>
                      <a:pt x="420343" y="472478"/>
                    </a:lnTo>
                    <a:lnTo>
                      <a:pt x="434915" y="466350"/>
                    </a:lnTo>
                    <a:cubicBezTo>
                      <a:pt x="509945" y="447460"/>
                      <a:pt x="589590" y="463013"/>
                      <a:pt x="651841" y="507687"/>
                    </a:cubicBezTo>
                    <a:lnTo>
                      <a:pt x="669392" y="523131"/>
                    </a:lnTo>
                    <a:lnTo>
                      <a:pt x="671982" y="497437"/>
                    </a:lnTo>
                    <a:cubicBezTo>
                      <a:pt x="694760" y="386122"/>
                      <a:pt x="793251" y="302387"/>
                      <a:pt x="911300" y="302387"/>
                    </a:cubicBezTo>
                    <a:lnTo>
                      <a:pt x="1262516" y="302387"/>
                    </a:lnTo>
                    <a:lnTo>
                      <a:pt x="1262516" y="546668"/>
                    </a:lnTo>
                    <a:cubicBezTo>
                      <a:pt x="1262516" y="681581"/>
                      <a:pt x="1153148" y="790949"/>
                      <a:pt x="1018235" y="790949"/>
                    </a:cubicBezTo>
                    <a:lnTo>
                      <a:pt x="848940" y="790949"/>
                    </a:lnTo>
                    <a:lnTo>
                      <a:pt x="859221" y="807787"/>
                    </a:lnTo>
                    <a:lnTo>
                      <a:pt x="616510" y="955988"/>
                    </a:lnTo>
                    <a:cubicBezTo>
                      <a:pt x="539279" y="1003146"/>
                      <a:pt x="447293" y="1005593"/>
                      <a:pt x="370743" y="970628"/>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1" name="Straight Connector 20">
                <a:extLst>
                  <a:ext uri="{FF2B5EF4-FFF2-40B4-BE49-F238E27FC236}">
                    <a16:creationId xmlns:a16="http://schemas.microsoft.com/office/drawing/2014/main" id="{E63672B2-96A5-7C38-7AD3-47255C860C54}"/>
                  </a:ext>
                </a:extLst>
              </p:cNvPr>
              <p:cNvCxnSpPr>
                <a:cxnSpLocks/>
              </p:cNvCxnSpPr>
              <p:nvPr/>
            </p:nvCxnSpPr>
            <p:spPr>
              <a:xfrm>
                <a:off x="6035921" y="5154047"/>
                <a:ext cx="5460" cy="1223880"/>
              </a:xfrm>
              <a:prstGeom prst="line">
                <a:avLst/>
              </a:prstGeom>
              <a:solidFill>
                <a:schemeClr val="accent4">
                  <a:lumMod val="5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06F46B1-400E-7132-03A1-B9561AA35348}"/>
                  </a:ext>
                </a:extLst>
              </p:cNvPr>
              <p:cNvGrpSpPr/>
              <p:nvPr/>
            </p:nvGrpSpPr>
            <p:grpSpPr>
              <a:xfrm flipH="1">
                <a:off x="6017166" y="3184599"/>
                <a:ext cx="56824" cy="289366"/>
                <a:chOff x="2868412" y="3429000"/>
                <a:chExt cx="457200" cy="2307099"/>
              </a:xfrm>
              <a:solidFill>
                <a:schemeClr val="tx1"/>
              </a:solidFill>
            </p:grpSpPr>
            <p:sp>
              <p:nvSpPr>
                <p:cNvPr id="27" name="Oval 26">
                  <a:extLst>
                    <a:ext uri="{FF2B5EF4-FFF2-40B4-BE49-F238E27FC236}">
                      <a16:creationId xmlns:a16="http://schemas.microsoft.com/office/drawing/2014/main" id="{AF3B1D89-59A6-7F68-42B7-DFE7E647AE75}"/>
                    </a:ext>
                  </a:extLst>
                </p:cNvPr>
                <p:cNvSpPr/>
                <p:nvPr/>
              </p:nvSpPr>
              <p:spPr>
                <a:xfrm>
                  <a:off x="2868412" y="3429000"/>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233F9F9A-35F6-DC5A-A5C1-70F02935DA8A}"/>
                    </a:ext>
                  </a:extLst>
                </p:cNvPr>
                <p:cNvSpPr/>
                <p:nvPr/>
              </p:nvSpPr>
              <p:spPr>
                <a:xfrm>
                  <a:off x="2868412" y="4353950"/>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3F5D311B-C6C5-5495-3B64-EB47F61CD378}"/>
                    </a:ext>
                  </a:extLst>
                </p:cNvPr>
                <p:cNvSpPr/>
                <p:nvPr/>
              </p:nvSpPr>
              <p:spPr>
                <a:xfrm>
                  <a:off x="2868412" y="5278899"/>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CDD786CF-0568-0F8C-CB52-E4649FA059E3}"/>
                  </a:ext>
                </a:extLst>
              </p:cNvPr>
              <p:cNvGrpSpPr/>
              <p:nvPr/>
            </p:nvGrpSpPr>
            <p:grpSpPr>
              <a:xfrm flipH="1">
                <a:off x="6012247" y="3569337"/>
                <a:ext cx="56824" cy="289366"/>
                <a:chOff x="2868412" y="3429000"/>
                <a:chExt cx="457200" cy="2307099"/>
              </a:xfrm>
              <a:solidFill>
                <a:schemeClr val="tx1"/>
              </a:solidFill>
            </p:grpSpPr>
            <p:sp>
              <p:nvSpPr>
                <p:cNvPr id="24" name="Oval 23">
                  <a:extLst>
                    <a:ext uri="{FF2B5EF4-FFF2-40B4-BE49-F238E27FC236}">
                      <a16:creationId xmlns:a16="http://schemas.microsoft.com/office/drawing/2014/main" id="{5CEF7976-4174-554F-0FFE-EC9E68EFBCA5}"/>
                    </a:ext>
                  </a:extLst>
                </p:cNvPr>
                <p:cNvSpPr/>
                <p:nvPr/>
              </p:nvSpPr>
              <p:spPr>
                <a:xfrm>
                  <a:off x="2868412" y="3429000"/>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94A00245-A398-B9A3-A6DC-1B404272B631}"/>
                    </a:ext>
                  </a:extLst>
                </p:cNvPr>
                <p:cNvSpPr/>
                <p:nvPr/>
              </p:nvSpPr>
              <p:spPr>
                <a:xfrm>
                  <a:off x="2868412" y="4353950"/>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08CA650D-9713-4265-CDE4-92B26DCB1821}"/>
                    </a:ext>
                  </a:extLst>
                </p:cNvPr>
                <p:cNvSpPr/>
                <p:nvPr/>
              </p:nvSpPr>
              <p:spPr>
                <a:xfrm>
                  <a:off x="2868412" y="5278899"/>
                  <a:ext cx="457200" cy="457200"/>
                </a:xfrm>
                <a:prstGeom prst="ellips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grpSp>
        <p:nvGrpSpPr>
          <p:cNvPr id="32" name="Group 31">
            <a:extLst>
              <a:ext uri="{FF2B5EF4-FFF2-40B4-BE49-F238E27FC236}">
                <a16:creationId xmlns:a16="http://schemas.microsoft.com/office/drawing/2014/main" id="{E5CE5D90-7A7E-3310-5D35-94764E7028FB}"/>
              </a:ext>
            </a:extLst>
          </p:cNvPr>
          <p:cNvGrpSpPr/>
          <p:nvPr/>
        </p:nvGrpSpPr>
        <p:grpSpPr>
          <a:xfrm>
            <a:off x="3358044" y="2579405"/>
            <a:ext cx="1507663" cy="3870803"/>
            <a:chOff x="9655636" y="1669111"/>
            <a:chExt cx="1507663" cy="3870803"/>
          </a:xfrm>
        </p:grpSpPr>
        <p:grpSp>
          <p:nvGrpSpPr>
            <p:cNvPr id="33" name="Group 32">
              <a:extLst>
                <a:ext uri="{FF2B5EF4-FFF2-40B4-BE49-F238E27FC236}">
                  <a16:creationId xmlns:a16="http://schemas.microsoft.com/office/drawing/2014/main" id="{B2EA2B2A-8A5E-C03A-8B00-04DF660ECDC0}"/>
                </a:ext>
              </a:extLst>
            </p:cNvPr>
            <p:cNvGrpSpPr/>
            <p:nvPr/>
          </p:nvGrpSpPr>
          <p:grpSpPr>
            <a:xfrm>
              <a:off x="9655636" y="1669111"/>
              <a:ext cx="1507663" cy="3870803"/>
              <a:chOff x="9598348" y="1478681"/>
              <a:chExt cx="1937598" cy="4974626"/>
            </a:xfrm>
          </p:grpSpPr>
          <p:sp>
            <p:nvSpPr>
              <p:cNvPr id="36" name="Oval 35">
                <a:extLst>
                  <a:ext uri="{FF2B5EF4-FFF2-40B4-BE49-F238E27FC236}">
                    <a16:creationId xmlns:a16="http://schemas.microsoft.com/office/drawing/2014/main" id="{B3058A5D-F8ED-E767-5DBF-5991B27FCB85}"/>
                  </a:ext>
                </a:extLst>
              </p:cNvPr>
              <p:cNvSpPr/>
              <p:nvPr/>
            </p:nvSpPr>
            <p:spPr>
              <a:xfrm rot="2704841" flipH="1">
                <a:off x="9993444" y="5952051"/>
                <a:ext cx="329602" cy="67290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A974287-FB2D-507E-630C-281B8AB7C35D}"/>
                  </a:ext>
                </a:extLst>
              </p:cNvPr>
              <p:cNvSpPr/>
              <p:nvPr/>
            </p:nvSpPr>
            <p:spPr>
              <a:xfrm rot="17610301" flipH="1">
                <a:off x="10745353" y="5937644"/>
                <a:ext cx="265991" cy="67290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99C2245D-C78A-0D22-0A1C-99765FE075C7}"/>
                  </a:ext>
                </a:extLst>
              </p:cNvPr>
              <p:cNvGrpSpPr/>
              <p:nvPr/>
            </p:nvGrpSpPr>
            <p:grpSpPr>
              <a:xfrm>
                <a:off x="9852362" y="4696150"/>
                <a:ext cx="1405585" cy="1575326"/>
                <a:chOff x="9852362" y="4696150"/>
                <a:chExt cx="1405585" cy="1575326"/>
              </a:xfrm>
              <a:solidFill>
                <a:schemeClr val="accent4">
                  <a:lumMod val="50000"/>
                </a:schemeClr>
              </a:solidFill>
            </p:grpSpPr>
            <p:sp>
              <p:nvSpPr>
                <p:cNvPr id="52" name="Trapezoid 51">
                  <a:extLst>
                    <a:ext uri="{FF2B5EF4-FFF2-40B4-BE49-F238E27FC236}">
                      <a16:creationId xmlns:a16="http://schemas.microsoft.com/office/drawing/2014/main" id="{B42448FD-A1F7-CAD2-C830-02A42808BD54}"/>
                    </a:ext>
                  </a:extLst>
                </p:cNvPr>
                <p:cNvSpPr/>
                <p:nvPr/>
              </p:nvSpPr>
              <p:spPr>
                <a:xfrm>
                  <a:off x="9852362" y="4696150"/>
                  <a:ext cx="1405585" cy="1575326"/>
                </a:xfrm>
                <a:prstGeom prst="trapezoid">
                  <a:avLst>
                    <a:gd name="adj" fmla="val 7457"/>
                  </a:avLst>
                </a:prstGeom>
                <a:solidFill>
                  <a:srgbClr val="D2A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846DF311-C0F5-A3D4-8EB0-31D3B744EAD7}"/>
                    </a:ext>
                  </a:extLst>
                </p:cNvPr>
                <p:cNvCxnSpPr>
                  <a:cxnSpLocks/>
                </p:cNvCxnSpPr>
                <p:nvPr/>
              </p:nvCxnSpPr>
              <p:spPr>
                <a:xfrm>
                  <a:off x="10520097" y="5172767"/>
                  <a:ext cx="4902" cy="109870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Cloud 38">
                <a:extLst>
                  <a:ext uri="{FF2B5EF4-FFF2-40B4-BE49-F238E27FC236}">
                    <a16:creationId xmlns:a16="http://schemas.microsoft.com/office/drawing/2014/main" id="{A38EC473-D499-E536-CB21-2E416AEFDAFB}"/>
                  </a:ext>
                </a:extLst>
              </p:cNvPr>
              <p:cNvSpPr/>
              <p:nvPr/>
            </p:nvSpPr>
            <p:spPr>
              <a:xfrm rot="11345926">
                <a:off x="9772770" y="1478681"/>
                <a:ext cx="1507968" cy="148266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6B136BCE-4FD5-B880-B65C-BAC1C9C770C5}"/>
                  </a:ext>
                </a:extLst>
              </p:cNvPr>
              <p:cNvSpPr/>
              <p:nvPr/>
            </p:nvSpPr>
            <p:spPr>
              <a:xfrm>
                <a:off x="9979153" y="3140598"/>
                <a:ext cx="1111995" cy="157532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7121B3B-64DD-E386-0917-0840F44851B7}"/>
                  </a:ext>
                </a:extLst>
              </p:cNvPr>
              <p:cNvSpPr/>
              <p:nvPr/>
            </p:nvSpPr>
            <p:spPr>
              <a:xfrm>
                <a:off x="9598348" y="4308022"/>
                <a:ext cx="337825" cy="684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9D772B1-DE54-F030-85D9-7ED7D57A9325}"/>
                  </a:ext>
                </a:extLst>
              </p:cNvPr>
              <p:cNvSpPr/>
              <p:nvPr/>
            </p:nvSpPr>
            <p:spPr>
              <a:xfrm>
                <a:off x="11192536" y="4271856"/>
                <a:ext cx="343410" cy="684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a:extLst>
                  <a:ext uri="{FF2B5EF4-FFF2-40B4-BE49-F238E27FC236}">
                    <a16:creationId xmlns:a16="http://schemas.microsoft.com/office/drawing/2014/main" id="{EEA4BF37-2A34-E12C-AB1E-BF43E6C58504}"/>
                  </a:ext>
                </a:extLst>
              </p:cNvPr>
              <p:cNvSpPr/>
              <p:nvPr/>
            </p:nvSpPr>
            <p:spPr>
              <a:xfrm rot="9438105" flipH="1">
                <a:off x="10814739" y="3100259"/>
                <a:ext cx="585658" cy="1566647"/>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a:extLst>
                  <a:ext uri="{FF2B5EF4-FFF2-40B4-BE49-F238E27FC236}">
                    <a16:creationId xmlns:a16="http://schemas.microsoft.com/office/drawing/2014/main" id="{20C7591E-1959-14B7-5C9F-F5FCFBF24B64}"/>
                  </a:ext>
                </a:extLst>
              </p:cNvPr>
              <p:cNvSpPr/>
              <p:nvPr/>
            </p:nvSpPr>
            <p:spPr>
              <a:xfrm rot="11918038">
                <a:off x="9702992" y="3098507"/>
                <a:ext cx="585658" cy="164016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69">
                <a:extLst>
                  <a:ext uri="{FF2B5EF4-FFF2-40B4-BE49-F238E27FC236}">
                    <a16:creationId xmlns:a16="http://schemas.microsoft.com/office/drawing/2014/main" id="{CE901EB2-5ABD-685E-4352-9390347847E2}"/>
                  </a:ext>
                </a:extLst>
              </p:cNvPr>
              <p:cNvSpPr/>
              <p:nvPr/>
            </p:nvSpPr>
            <p:spPr>
              <a:xfrm>
                <a:off x="9919847" y="4629844"/>
                <a:ext cx="1245434" cy="171047"/>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570C3D0-34BA-11AD-D83D-7D6C5AE05BBE}"/>
                  </a:ext>
                </a:extLst>
              </p:cNvPr>
              <p:cNvSpPr/>
              <p:nvPr/>
            </p:nvSpPr>
            <p:spPr>
              <a:xfrm>
                <a:off x="10386884" y="4629844"/>
                <a:ext cx="311359" cy="17104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7F604B11-2810-29BA-328C-9CE6079159EB}"/>
                  </a:ext>
                </a:extLst>
              </p:cNvPr>
              <p:cNvSpPr/>
              <p:nvPr/>
            </p:nvSpPr>
            <p:spPr>
              <a:xfrm>
                <a:off x="9886487" y="3047932"/>
                <a:ext cx="741330" cy="1575326"/>
              </a:xfrm>
              <a:prstGeom prst="trapezoid">
                <a:avLst>
                  <a:gd name="adj" fmla="val 32353"/>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444F6A57-F3D7-9702-C610-97A10AED7364}"/>
                  </a:ext>
                </a:extLst>
              </p:cNvPr>
              <p:cNvSpPr/>
              <p:nvPr/>
            </p:nvSpPr>
            <p:spPr>
              <a:xfrm>
                <a:off x="10442484" y="3047932"/>
                <a:ext cx="741330" cy="1575326"/>
              </a:xfrm>
              <a:prstGeom prst="trapezoid">
                <a:avLst>
                  <a:gd name="adj" fmla="val 3088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5">
                <a:extLst>
                  <a:ext uri="{FF2B5EF4-FFF2-40B4-BE49-F238E27FC236}">
                    <a16:creationId xmlns:a16="http://schemas.microsoft.com/office/drawing/2014/main" id="{1145B394-83FB-A0A4-8660-6C75F97FE3FA}"/>
                  </a:ext>
                </a:extLst>
              </p:cNvPr>
              <p:cNvSpPr/>
              <p:nvPr/>
            </p:nvSpPr>
            <p:spPr>
              <a:xfrm>
                <a:off x="9886487" y="1565272"/>
                <a:ext cx="1249141" cy="1760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87E6250-0D74-42E8-3023-5C108A4C53EC}"/>
                  </a:ext>
                </a:extLst>
              </p:cNvPr>
              <p:cNvSpPr/>
              <p:nvPr/>
            </p:nvSpPr>
            <p:spPr>
              <a:xfrm>
                <a:off x="10404328" y="4018202"/>
                <a:ext cx="277999" cy="11120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A60AB5C-6945-371E-E00A-E2B1F5B8BB68}"/>
                  </a:ext>
                </a:extLst>
              </p:cNvPr>
              <p:cNvSpPr/>
              <p:nvPr/>
            </p:nvSpPr>
            <p:spPr>
              <a:xfrm>
                <a:off x="10415229" y="4268946"/>
                <a:ext cx="277999" cy="11120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loud 33">
              <a:extLst>
                <a:ext uri="{FF2B5EF4-FFF2-40B4-BE49-F238E27FC236}">
                  <a16:creationId xmlns:a16="http://schemas.microsoft.com/office/drawing/2014/main" id="{69540D6D-BDD6-D304-22A9-C0FE4DE9934B}"/>
                </a:ext>
              </a:extLst>
            </p:cNvPr>
            <p:cNvSpPr/>
            <p:nvPr/>
          </p:nvSpPr>
          <p:spPr>
            <a:xfrm rot="11345926">
              <a:off x="10079817" y="2617277"/>
              <a:ext cx="644403" cy="633588"/>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5">
              <a:extLst>
                <a:ext uri="{FF2B5EF4-FFF2-40B4-BE49-F238E27FC236}">
                  <a16:creationId xmlns:a16="http://schemas.microsoft.com/office/drawing/2014/main" id="{0248AC8E-40FF-16DA-EB0D-5C2604787891}"/>
                </a:ext>
              </a:extLst>
            </p:cNvPr>
            <p:cNvSpPr/>
            <p:nvPr/>
          </p:nvSpPr>
          <p:spPr>
            <a:xfrm>
              <a:off x="10291259" y="2721984"/>
              <a:ext cx="235111" cy="1600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DEAD42D7-6743-FD3A-185A-708D7AA1456F}"/>
              </a:ext>
            </a:extLst>
          </p:cNvPr>
          <p:cNvGrpSpPr/>
          <p:nvPr/>
        </p:nvGrpSpPr>
        <p:grpSpPr>
          <a:xfrm>
            <a:off x="1422785" y="2749237"/>
            <a:ext cx="1538752" cy="3864266"/>
            <a:chOff x="762000" y="381000"/>
            <a:chExt cx="1676400" cy="4419601"/>
          </a:xfrm>
        </p:grpSpPr>
        <p:sp>
          <p:nvSpPr>
            <p:cNvPr id="55" name="Oval 54">
              <a:extLst>
                <a:ext uri="{FF2B5EF4-FFF2-40B4-BE49-F238E27FC236}">
                  <a16:creationId xmlns:a16="http://schemas.microsoft.com/office/drawing/2014/main" id="{ACD8E91B-3674-589A-4063-EBADB06E8F1C}"/>
                </a:ext>
              </a:extLst>
            </p:cNvPr>
            <p:cNvSpPr/>
            <p:nvPr/>
          </p:nvSpPr>
          <p:spPr>
            <a:xfrm rot="2704841" flipH="1">
              <a:off x="1027621" y="43266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39">
              <a:extLst>
                <a:ext uri="{FF2B5EF4-FFF2-40B4-BE49-F238E27FC236}">
                  <a16:creationId xmlns:a16="http://schemas.microsoft.com/office/drawing/2014/main" id="{2CC39BB7-1EC9-AE0B-05E7-3143FD6E66FD}"/>
                </a:ext>
              </a:extLst>
            </p:cNvPr>
            <p:cNvGrpSpPr/>
            <p:nvPr/>
          </p:nvGrpSpPr>
          <p:grpSpPr>
            <a:xfrm>
              <a:off x="762000" y="381000"/>
              <a:ext cx="1676400" cy="4367412"/>
              <a:chOff x="762000" y="381000"/>
              <a:chExt cx="1676400" cy="4367412"/>
            </a:xfrm>
          </p:grpSpPr>
          <p:sp>
            <p:nvSpPr>
              <p:cNvPr id="57" name="Cloud 56">
                <a:extLst>
                  <a:ext uri="{FF2B5EF4-FFF2-40B4-BE49-F238E27FC236}">
                    <a16:creationId xmlns:a16="http://schemas.microsoft.com/office/drawing/2014/main" id="{0ADC994B-AC98-5011-279E-01EEA28DB553}"/>
                  </a:ext>
                </a:extLst>
              </p:cNvPr>
              <p:cNvSpPr/>
              <p:nvPr/>
            </p:nvSpPr>
            <p:spPr>
              <a:xfrm>
                <a:off x="762000" y="457200"/>
                <a:ext cx="1600200" cy="1219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5D5B21D2-3FB9-EB75-83A1-4C2BB8C67131}"/>
                  </a:ext>
                </a:extLst>
              </p:cNvPr>
              <p:cNvSpPr/>
              <p:nvPr/>
            </p:nvSpPr>
            <p:spPr>
              <a:xfrm>
                <a:off x="11430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D0E1E6D-7207-9462-097B-F257F1CC9E79}"/>
                  </a:ext>
                </a:extLst>
              </p:cNvPr>
              <p:cNvSpPr/>
              <p:nvPr/>
            </p:nvSpPr>
            <p:spPr>
              <a:xfrm rot="17610301" flipH="1">
                <a:off x="16063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32F2410-DCA0-851C-9759-EA821CB84A48}"/>
                  </a:ext>
                </a:extLst>
              </p:cNvPr>
              <p:cNvSpPr/>
              <p:nvPr/>
            </p:nvSpPr>
            <p:spPr>
              <a:xfrm>
                <a:off x="8382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BA5D33D2-B369-9DBA-7E7C-5BFF1C9C8FE2}"/>
                  </a:ext>
                </a:extLst>
              </p:cNvPr>
              <p:cNvSpPr/>
              <p:nvPr/>
            </p:nvSpPr>
            <p:spPr>
              <a:xfrm>
                <a:off x="211836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61">
                <a:extLst>
                  <a:ext uri="{FF2B5EF4-FFF2-40B4-BE49-F238E27FC236}">
                    <a16:creationId xmlns:a16="http://schemas.microsoft.com/office/drawing/2014/main" id="{BEEE2645-F0B2-DDC8-8C28-62B7D64ECDC5}"/>
                  </a:ext>
                </a:extLst>
              </p:cNvPr>
              <p:cNvSpPr/>
              <p:nvPr/>
            </p:nvSpPr>
            <p:spPr>
              <a:xfrm rot="9438105" flipH="1">
                <a:off x="1830107" y="1795629"/>
                <a:ext cx="481590" cy="128826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anual Operation 62">
                <a:extLst>
                  <a:ext uri="{FF2B5EF4-FFF2-40B4-BE49-F238E27FC236}">
                    <a16:creationId xmlns:a16="http://schemas.microsoft.com/office/drawing/2014/main" id="{A71EC539-97E7-3E84-8A3E-6D312846CE71}"/>
                  </a:ext>
                </a:extLst>
              </p:cNvPr>
              <p:cNvSpPr/>
              <p:nvPr/>
            </p:nvSpPr>
            <p:spPr>
              <a:xfrm rot="11918038">
                <a:off x="915911" y="1794188"/>
                <a:ext cx="481590" cy="134871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Operation 63">
                <a:extLst>
                  <a:ext uri="{FF2B5EF4-FFF2-40B4-BE49-F238E27FC236}">
                    <a16:creationId xmlns:a16="http://schemas.microsoft.com/office/drawing/2014/main" id="{2D123DE0-3003-A9DE-3573-E9D2D38E8F5F}"/>
                  </a:ext>
                </a:extLst>
              </p:cNvPr>
              <p:cNvSpPr/>
              <p:nvPr/>
            </p:nvSpPr>
            <p:spPr>
              <a:xfrm rot="10800000">
                <a:off x="1030224"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a:extLst>
                  <a:ext uri="{FF2B5EF4-FFF2-40B4-BE49-F238E27FC236}">
                    <a16:creationId xmlns:a16="http://schemas.microsoft.com/office/drawing/2014/main" id="{1B651DAF-5192-DA28-7701-3D33C1F02B16}"/>
                  </a:ext>
                </a:extLst>
              </p:cNvPr>
              <p:cNvSpPr/>
              <p:nvPr/>
            </p:nvSpPr>
            <p:spPr>
              <a:xfrm rot="10800000">
                <a:off x="1478280"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49">
                <a:extLst>
                  <a:ext uri="{FF2B5EF4-FFF2-40B4-BE49-F238E27FC236}">
                    <a16:creationId xmlns:a16="http://schemas.microsoft.com/office/drawing/2014/main" id="{8C408900-B567-B369-CD7E-152170669EA4}"/>
                  </a:ext>
                </a:extLst>
              </p:cNvPr>
              <p:cNvSpPr/>
              <p:nvPr/>
            </p:nvSpPr>
            <p:spPr>
              <a:xfrm>
                <a:off x="1094232" y="3053416"/>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EFE9E30-4BAC-B79A-A75D-CB16706EB939}"/>
                  </a:ext>
                </a:extLst>
              </p:cNvPr>
              <p:cNvSpPr/>
              <p:nvPr/>
            </p:nvSpPr>
            <p:spPr>
              <a:xfrm>
                <a:off x="14782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131">
                <a:extLst>
                  <a:ext uri="{FF2B5EF4-FFF2-40B4-BE49-F238E27FC236}">
                    <a16:creationId xmlns:a16="http://schemas.microsoft.com/office/drawing/2014/main" id="{7352EFF9-D493-19A6-D48E-B039D7189659}"/>
                  </a:ext>
                </a:extLst>
              </p:cNvPr>
              <p:cNvGrpSpPr/>
              <p:nvPr/>
            </p:nvGrpSpPr>
            <p:grpSpPr>
              <a:xfrm>
                <a:off x="1066800" y="1752600"/>
                <a:ext cx="1066800" cy="1295400"/>
                <a:chOff x="3962400" y="2743200"/>
                <a:chExt cx="1066800" cy="1295400"/>
              </a:xfrm>
            </p:grpSpPr>
            <p:sp>
              <p:nvSpPr>
                <p:cNvPr id="74" name="Trapezoid 73">
                  <a:extLst>
                    <a:ext uri="{FF2B5EF4-FFF2-40B4-BE49-F238E27FC236}">
                      <a16:creationId xmlns:a16="http://schemas.microsoft.com/office/drawing/2014/main" id="{F314F2CD-4B5B-D5D7-F61D-EBF3BE0ABA20}"/>
                    </a:ext>
                  </a:extLst>
                </p:cNvPr>
                <p:cNvSpPr/>
                <p:nvPr/>
              </p:nvSpPr>
              <p:spPr>
                <a:xfrm>
                  <a:off x="3962400" y="2743200"/>
                  <a:ext cx="6096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28690409-DC2D-012A-EA4A-9CA2697902C3}"/>
                    </a:ext>
                  </a:extLst>
                </p:cNvPr>
                <p:cNvSpPr/>
                <p:nvPr/>
              </p:nvSpPr>
              <p:spPr>
                <a:xfrm>
                  <a:off x="4419600" y="2743200"/>
                  <a:ext cx="6096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96E4E9F-71EB-4704-5334-FBDE58CF16C8}"/>
                    </a:ext>
                  </a:extLst>
                </p:cNvPr>
                <p:cNvSpPr/>
                <p:nvPr/>
              </p:nvSpPr>
              <p:spPr>
                <a:xfrm>
                  <a:off x="4450977" y="3523129"/>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A767B3E-0902-609A-01D3-8E0AC65E0CCD}"/>
                    </a:ext>
                  </a:extLst>
                </p:cNvPr>
                <p:cNvSpPr/>
                <p:nvPr/>
              </p:nvSpPr>
              <p:spPr>
                <a:xfrm>
                  <a:off x="4442012" y="3747247"/>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61">
                  <a:extLst>
                    <a:ext uri="{FF2B5EF4-FFF2-40B4-BE49-F238E27FC236}">
                      <a16:creationId xmlns:a16="http://schemas.microsoft.com/office/drawing/2014/main" id="{BD1A1671-50D8-8530-8714-36C4362491C3}"/>
                    </a:ext>
                  </a:extLst>
                </p:cNvPr>
                <p:cNvSpPr/>
                <p:nvPr/>
              </p:nvSpPr>
              <p:spPr>
                <a:xfrm>
                  <a:off x="4648200" y="3200400"/>
                  <a:ext cx="228600" cy="76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125">
                  <a:extLst>
                    <a:ext uri="{FF2B5EF4-FFF2-40B4-BE49-F238E27FC236}">
                      <a16:creationId xmlns:a16="http://schemas.microsoft.com/office/drawing/2014/main" id="{7F7B4624-54CD-B14D-C6C6-973621B01A1A}"/>
                    </a:ext>
                  </a:extLst>
                </p:cNvPr>
                <p:cNvGrpSpPr/>
                <p:nvPr/>
              </p:nvGrpSpPr>
              <p:grpSpPr>
                <a:xfrm>
                  <a:off x="4648200" y="3200400"/>
                  <a:ext cx="266699" cy="152400"/>
                  <a:chOff x="6280719" y="1455047"/>
                  <a:chExt cx="921715" cy="554747"/>
                </a:xfrm>
              </p:grpSpPr>
              <p:sp>
                <p:nvSpPr>
                  <p:cNvPr id="80" name="Donut 63">
                    <a:extLst>
                      <a:ext uri="{FF2B5EF4-FFF2-40B4-BE49-F238E27FC236}">
                        <a16:creationId xmlns:a16="http://schemas.microsoft.com/office/drawing/2014/main" id="{2BFBA3A9-6FA8-C719-3577-4E9B0EE98039}"/>
                      </a:ext>
                    </a:extLst>
                  </p:cNvPr>
                  <p:cNvSpPr/>
                  <p:nvPr/>
                </p:nvSpPr>
                <p:spPr>
                  <a:xfrm rot="3132057">
                    <a:off x="6157627" y="1578139"/>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64">
                    <a:extLst>
                      <a:ext uri="{FF2B5EF4-FFF2-40B4-BE49-F238E27FC236}">
                        <a16:creationId xmlns:a16="http://schemas.microsoft.com/office/drawing/2014/main" id="{F3674735-FFB5-FAD4-FE3B-2BE247944CC2}"/>
                      </a:ext>
                    </a:extLst>
                  </p:cNvPr>
                  <p:cNvSpPr/>
                  <p:nvPr/>
                </p:nvSpPr>
                <p:spPr>
                  <a:xfrm rot="3093051">
                    <a:off x="6240195" y="1722578"/>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65">
                    <a:extLst>
                      <a:ext uri="{FF2B5EF4-FFF2-40B4-BE49-F238E27FC236}">
                        <a16:creationId xmlns:a16="http://schemas.microsoft.com/office/drawing/2014/main" id="{B73456D1-C448-D859-42A4-CB48E2E630B8}"/>
                      </a:ext>
                    </a:extLst>
                  </p:cNvPr>
                  <p:cNvSpPr/>
                  <p:nvPr/>
                </p:nvSpPr>
                <p:spPr>
                  <a:xfrm rot="21265362">
                    <a:off x="6500334" y="1842992"/>
                    <a:ext cx="354416" cy="148231"/>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66">
                    <a:extLst>
                      <a:ext uri="{FF2B5EF4-FFF2-40B4-BE49-F238E27FC236}">
                        <a16:creationId xmlns:a16="http://schemas.microsoft.com/office/drawing/2014/main" id="{DC74CD4E-0B73-3817-2EEA-7670C6FED2D2}"/>
                      </a:ext>
                    </a:extLst>
                  </p:cNvPr>
                  <p:cNvSpPr/>
                  <p:nvPr/>
                </p:nvSpPr>
                <p:spPr>
                  <a:xfrm rot="18973134">
                    <a:off x="6792126" y="170754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67">
                    <a:extLst>
                      <a:ext uri="{FF2B5EF4-FFF2-40B4-BE49-F238E27FC236}">
                        <a16:creationId xmlns:a16="http://schemas.microsoft.com/office/drawing/2014/main" id="{F2DAD43F-9438-57FB-9C95-8612D179B398}"/>
                      </a:ext>
                    </a:extLst>
                  </p:cNvPr>
                  <p:cNvSpPr/>
                  <p:nvPr/>
                </p:nvSpPr>
                <p:spPr>
                  <a:xfrm rot="9772315">
                    <a:off x="6644469" y="180938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9" name="Oval 15">
                <a:extLst>
                  <a:ext uri="{FF2B5EF4-FFF2-40B4-BE49-F238E27FC236}">
                    <a16:creationId xmlns:a16="http://schemas.microsoft.com/office/drawing/2014/main" id="{74D50C31-6AA8-1ACD-73B0-C5085D9E2DF5}"/>
                  </a:ext>
                </a:extLst>
              </p:cNvPr>
              <p:cNvSpPr/>
              <p:nvPr/>
            </p:nvSpPr>
            <p:spPr>
              <a:xfrm>
                <a:off x="1066800" y="5334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a:extLst>
                  <a:ext uri="{FF2B5EF4-FFF2-40B4-BE49-F238E27FC236}">
                    <a16:creationId xmlns:a16="http://schemas.microsoft.com/office/drawing/2014/main" id="{9B027F1E-BC10-A1CA-280A-4C5488033759}"/>
                  </a:ext>
                </a:extLst>
              </p:cNvPr>
              <p:cNvSpPr/>
              <p:nvPr/>
            </p:nvSpPr>
            <p:spPr>
              <a:xfrm>
                <a:off x="990600" y="381000"/>
                <a:ext cx="1219200" cy="457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4F947BF-6A34-9254-01B5-64CA9A09A9F4}"/>
                  </a:ext>
                </a:extLst>
              </p:cNvPr>
              <p:cNvSpPr/>
              <p:nvPr/>
            </p:nvSpPr>
            <p:spPr>
              <a:xfrm>
                <a:off x="1828800" y="457200"/>
                <a:ext cx="3810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FA6DEC3-6BDC-123F-B25C-439121A09E9B}"/>
                  </a:ext>
                </a:extLst>
              </p:cNvPr>
              <p:cNvSpPr/>
              <p:nvPr/>
            </p:nvSpPr>
            <p:spPr>
              <a:xfrm>
                <a:off x="990600" y="533400"/>
                <a:ext cx="3048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A5EEAB3-D766-1F25-174E-50E25C08C542}"/>
                  </a:ext>
                </a:extLst>
              </p:cNvPr>
              <p:cNvSpPr/>
              <p:nvPr/>
            </p:nvSpPr>
            <p:spPr>
              <a:xfrm>
                <a:off x="1447800" y="32004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TextBox 85">
            <a:extLst>
              <a:ext uri="{FF2B5EF4-FFF2-40B4-BE49-F238E27FC236}">
                <a16:creationId xmlns:a16="http://schemas.microsoft.com/office/drawing/2014/main" id="{C17F9006-AC92-44EE-78C0-1B645F66C1EA}"/>
              </a:ext>
            </a:extLst>
          </p:cNvPr>
          <p:cNvSpPr txBox="1"/>
          <p:nvPr/>
        </p:nvSpPr>
        <p:spPr>
          <a:xfrm>
            <a:off x="5102115" y="3082736"/>
            <a:ext cx="2492564" cy="1754326"/>
          </a:xfrm>
          <a:prstGeom prst="rect">
            <a:avLst/>
          </a:prstGeom>
          <a:noFill/>
        </p:spPr>
        <p:txBody>
          <a:bodyPr wrap="square" rtlCol="0">
            <a:spAutoFit/>
          </a:bodyPr>
          <a:lstStyle/>
          <a:p>
            <a:pPr algn="ctr"/>
            <a:r>
              <a:rPr lang="en-US" i="1" dirty="0">
                <a:solidFill>
                  <a:schemeClr val="bg1"/>
                </a:solidFill>
              </a:rPr>
              <a:t>“And ye shall be hated of all men for my name’s sake: but he that </a:t>
            </a:r>
            <a:r>
              <a:rPr lang="en-US" i="1" dirty="0" err="1">
                <a:solidFill>
                  <a:schemeClr val="bg1"/>
                </a:solidFill>
              </a:rPr>
              <a:t>endureth</a:t>
            </a:r>
            <a:r>
              <a:rPr lang="en-US" i="1" dirty="0">
                <a:solidFill>
                  <a:schemeClr val="bg1"/>
                </a:solidFill>
              </a:rPr>
              <a:t> to the end shall be saved.” Matthew 10:22</a:t>
            </a:r>
          </a:p>
        </p:txBody>
      </p:sp>
      <p:sp>
        <p:nvSpPr>
          <p:cNvPr id="3" name="TextBox 2">
            <a:extLst>
              <a:ext uri="{FF2B5EF4-FFF2-40B4-BE49-F238E27FC236}">
                <a16:creationId xmlns:a16="http://schemas.microsoft.com/office/drawing/2014/main" id="{DB9C7927-5D9B-640A-6004-7122592CC662}"/>
              </a:ext>
            </a:extLst>
          </p:cNvPr>
          <p:cNvSpPr txBox="1"/>
          <p:nvPr/>
        </p:nvSpPr>
        <p:spPr>
          <a:xfrm>
            <a:off x="0" y="6581803"/>
            <a:ext cx="6103620"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208151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0"/>
            <a:ext cx="88392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cs typeface="Andalus" pitchFamily="18" charset="-78"/>
              </a:rPr>
              <a:t>What Blessings Can We Receive?</a:t>
            </a:r>
          </a:p>
        </p:txBody>
      </p:sp>
      <p:sp>
        <p:nvSpPr>
          <p:cNvPr id="7" name="TextBox 6"/>
          <p:cNvSpPr txBox="1"/>
          <p:nvPr/>
        </p:nvSpPr>
        <p:spPr>
          <a:xfrm>
            <a:off x="1866900" y="3773787"/>
            <a:ext cx="5105400" cy="2677656"/>
          </a:xfrm>
          <a:prstGeom prst="rect">
            <a:avLst/>
          </a:prstGeom>
          <a:noFill/>
        </p:spPr>
        <p:txBody>
          <a:bodyPr wrap="square" rtlCol="0">
            <a:spAutoFit/>
          </a:bodyPr>
          <a:lstStyle/>
          <a:p>
            <a:pPr fontAlgn="base"/>
            <a:r>
              <a:rPr lang="en-US" sz="2800" dirty="0">
                <a:solidFill>
                  <a:srgbClr val="FFFF00"/>
                </a:solidFill>
              </a:rPr>
              <a:t>In what ways has the Lord asked you to assist in His work? </a:t>
            </a:r>
          </a:p>
          <a:p>
            <a:pPr fontAlgn="base"/>
            <a:endParaRPr lang="en-US" sz="2800" dirty="0">
              <a:solidFill>
                <a:srgbClr val="FFFF00"/>
              </a:solidFill>
            </a:endParaRPr>
          </a:p>
          <a:p>
            <a:pPr fontAlgn="base"/>
            <a:r>
              <a:rPr lang="en-US" sz="2800" dirty="0">
                <a:solidFill>
                  <a:srgbClr val="FFFF00"/>
                </a:solidFill>
              </a:rPr>
              <a:t>What blessings have come into your life as you have assisted in the Lord’s work?</a:t>
            </a:r>
          </a:p>
        </p:txBody>
      </p:sp>
      <p:sp>
        <p:nvSpPr>
          <p:cNvPr id="8" name="TextBox 7"/>
          <p:cNvSpPr txBox="1"/>
          <p:nvPr/>
        </p:nvSpPr>
        <p:spPr>
          <a:xfrm>
            <a:off x="216310" y="6415643"/>
            <a:ext cx="4572000" cy="369332"/>
          </a:xfrm>
          <a:prstGeom prst="rect">
            <a:avLst/>
          </a:prstGeom>
          <a:noFill/>
        </p:spPr>
        <p:txBody>
          <a:bodyPr wrap="square" rtlCol="0">
            <a:spAutoFit/>
          </a:bodyPr>
          <a:lstStyle/>
          <a:p>
            <a:r>
              <a:rPr lang="en-US" dirty="0">
                <a:solidFill>
                  <a:schemeClr val="bg1"/>
                </a:solidFill>
              </a:rPr>
              <a:t>D&amp;C 14:8</a:t>
            </a:r>
          </a:p>
        </p:txBody>
      </p:sp>
      <p:sp>
        <p:nvSpPr>
          <p:cNvPr id="9" name="Rectangle 8"/>
          <p:cNvSpPr/>
          <p:nvPr/>
        </p:nvSpPr>
        <p:spPr>
          <a:xfrm>
            <a:off x="876300" y="1621863"/>
            <a:ext cx="7505700" cy="1661993"/>
          </a:xfrm>
          <a:prstGeom prst="rect">
            <a:avLst/>
          </a:prstGeom>
        </p:spPr>
        <p:txBody>
          <a:bodyPr wrap="square">
            <a:spAutoFit/>
          </a:bodyPr>
          <a:lstStyle/>
          <a:p>
            <a:r>
              <a:rPr lang="en-US" dirty="0">
                <a:solidFill>
                  <a:schemeClr val="bg1"/>
                </a:solidFill>
              </a:rPr>
              <a:t>Stand as a Witness:</a:t>
            </a:r>
          </a:p>
          <a:p>
            <a:endParaRPr lang="en-US" dirty="0">
              <a:solidFill>
                <a:schemeClr val="bg1"/>
              </a:solidFill>
            </a:endParaRPr>
          </a:p>
          <a:p>
            <a:r>
              <a:rPr lang="en-US" dirty="0">
                <a:solidFill>
                  <a:schemeClr val="bg1"/>
                </a:solidFill>
              </a:rPr>
              <a:t>The Lord counseled David </a:t>
            </a:r>
            <a:r>
              <a:rPr lang="en-US" dirty="0" err="1">
                <a:solidFill>
                  <a:schemeClr val="bg1"/>
                </a:solidFill>
              </a:rPr>
              <a:t>Whitmer</a:t>
            </a:r>
            <a:r>
              <a:rPr lang="en-US" dirty="0">
                <a:solidFill>
                  <a:schemeClr val="bg1"/>
                </a:solidFill>
              </a:rPr>
              <a:t> to ask in faith and to be believing so that he would receive the Holy Ghost and also that he might see, hear, and know the truthfulness of the Book of Mormon.</a:t>
            </a:r>
          </a:p>
          <a:p>
            <a:r>
              <a:rPr lang="en-US" sz="1200" i="1" dirty="0">
                <a:solidFill>
                  <a:schemeClr val="bg1"/>
                </a:solidFill>
              </a:rPr>
              <a:t>Student Manual</a:t>
            </a:r>
          </a:p>
        </p:txBody>
      </p:sp>
      <p:grpSp>
        <p:nvGrpSpPr>
          <p:cNvPr id="2" name="Group 11"/>
          <p:cNvGrpSpPr/>
          <p:nvPr/>
        </p:nvGrpSpPr>
        <p:grpSpPr>
          <a:xfrm>
            <a:off x="8877300" y="1259187"/>
            <a:ext cx="2667000" cy="5029200"/>
            <a:chOff x="838200" y="76200"/>
            <a:chExt cx="2667000" cy="5029200"/>
          </a:xfrm>
        </p:grpSpPr>
        <p:grpSp>
          <p:nvGrpSpPr>
            <p:cNvPr id="3" name="Group 17"/>
            <p:cNvGrpSpPr/>
            <p:nvPr/>
          </p:nvGrpSpPr>
          <p:grpSpPr>
            <a:xfrm>
              <a:off x="838200" y="76200"/>
              <a:ext cx="2667000" cy="5029200"/>
              <a:chOff x="838200" y="76200"/>
              <a:chExt cx="2667000" cy="5029200"/>
            </a:xfrm>
          </p:grpSpPr>
          <p:grpSp>
            <p:nvGrpSpPr>
              <p:cNvPr id="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19200" y="2362200"/>
              <a:ext cx="1905000" cy="1323439"/>
            </a:xfrm>
            <a:prstGeom prst="rect">
              <a:avLst/>
            </a:prstGeom>
          </p:spPr>
          <p:txBody>
            <a:bodyPr wrap="square">
              <a:spAutoFit/>
            </a:bodyPr>
            <a:lstStyle/>
            <a:p>
              <a:pPr algn="ctr"/>
              <a:r>
                <a:rPr lang="en-US" sz="1600" b="1" i="1" dirty="0"/>
                <a:t>If we faithfully assist the Lord in His work, the Lord will bless us spiritually and temporally.</a:t>
              </a:r>
              <a:endParaRPr lang="en-US" sz="1600" dirty="0">
                <a:solidFill>
                  <a:schemeClr val="bg1"/>
                </a:solidFill>
              </a:endParaRPr>
            </a:p>
          </p:txBody>
        </p:sp>
      </p:grpSp>
    </p:spTree>
    <p:extLst>
      <p:ext uri="{BB962C8B-B14F-4D97-AF65-F5344CB8AC3E}">
        <p14:creationId xmlns:p14="http://schemas.microsoft.com/office/powerpoint/2010/main" val="13940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A953A-AC93-1EFD-60D7-C76B0D34F6A9}"/>
              </a:ext>
            </a:extLst>
          </p:cNvPr>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71C27B-756C-5B19-EBDF-C5BD24CC5AD9}"/>
              </a:ext>
            </a:extLst>
          </p:cNvPr>
          <p:cNvSpPr txBox="1"/>
          <p:nvPr/>
        </p:nvSpPr>
        <p:spPr>
          <a:xfrm>
            <a:off x="4813738" y="754652"/>
            <a:ext cx="6742386" cy="5570756"/>
          </a:xfrm>
          <a:prstGeom prst="rect">
            <a:avLst/>
          </a:prstGeom>
          <a:noFill/>
        </p:spPr>
        <p:txBody>
          <a:bodyPr wrap="square">
            <a:spAutoFit/>
          </a:bodyPr>
          <a:lstStyle/>
          <a:p>
            <a:r>
              <a:rPr lang="en-US" sz="2000" b="0" i="0" dirty="0">
                <a:solidFill>
                  <a:schemeClr val="bg1"/>
                </a:solidFill>
                <a:effectLst/>
              </a:rPr>
              <a:t>If we give our heart to God, if we love the Lord Jesus Christ, if we do the best we can to live the gospel, then tomorrow—and every other day—is ultimately going to be magnificent, even if we don’t always recognize it as such. </a:t>
            </a:r>
          </a:p>
          <a:p>
            <a:endParaRPr lang="en-US" sz="2000" dirty="0">
              <a:solidFill>
                <a:schemeClr val="bg1"/>
              </a:solidFill>
            </a:endParaRPr>
          </a:p>
          <a:p>
            <a:r>
              <a:rPr lang="en-US" sz="2000" b="0" i="0" dirty="0">
                <a:solidFill>
                  <a:schemeClr val="bg1"/>
                </a:solidFill>
                <a:effectLst/>
              </a:rPr>
              <a:t>Why? Because our Heavenly Father wants it to be! He wants to bless us. </a:t>
            </a:r>
          </a:p>
          <a:p>
            <a:endParaRPr lang="en-US" sz="2000" dirty="0">
              <a:solidFill>
                <a:schemeClr val="bg1"/>
              </a:solidFill>
            </a:endParaRPr>
          </a:p>
          <a:p>
            <a:r>
              <a:rPr lang="en-US" sz="2000" b="0" i="0" dirty="0">
                <a:solidFill>
                  <a:schemeClr val="bg1"/>
                </a:solidFill>
                <a:effectLst/>
              </a:rPr>
              <a:t>A rewarding, abundant, and eternal life is the very object of His merciful plan for His children! </a:t>
            </a:r>
          </a:p>
          <a:p>
            <a:endParaRPr lang="en-US" sz="2000" dirty="0">
              <a:solidFill>
                <a:schemeClr val="bg1"/>
              </a:solidFill>
            </a:endParaRPr>
          </a:p>
          <a:p>
            <a:r>
              <a:rPr lang="en-US" sz="2000" b="0" i="0" dirty="0">
                <a:solidFill>
                  <a:schemeClr val="bg1"/>
                </a:solidFill>
                <a:effectLst/>
              </a:rPr>
              <a:t>It is a plan predicated on the truth “that all things work together for good to them that love God”, </a:t>
            </a:r>
            <a:endParaRPr lang="en-US" sz="2000" dirty="0">
              <a:solidFill>
                <a:schemeClr val="bg1"/>
              </a:solidFill>
            </a:endParaRPr>
          </a:p>
          <a:p>
            <a:endParaRPr lang="en-US" sz="2000" b="0" i="0" dirty="0">
              <a:solidFill>
                <a:schemeClr val="bg1"/>
              </a:solidFill>
              <a:effectLst/>
            </a:endParaRPr>
          </a:p>
          <a:p>
            <a:r>
              <a:rPr lang="en-US" sz="2000" b="0" i="0" dirty="0">
                <a:solidFill>
                  <a:schemeClr val="bg1"/>
                </a:solidFill>
                <a:effectLst/>
              </a:rPr>
              <a:t>So, keep loving. Keep trying. Keep trusting. Keep believing. Keep growing. Heaven is cheering you on today, tomorrow, and forever. </a:t>
            </a:r>
          </a:p>
          <a:p>
            <a:r>
              <a:rPr lang="en-US" sz="1600" b="0" i="0" dirty="0">
                <a:solidFill>
                  <a:schemeClr val="bg1"/>
                </a:solidFill>
                <a:effectLst/>
              </a:rPr>
              <a:t>Jeffrey R. Holland</a:t>
            </a:r>
            <a:endParaRPr lang="en-US" sz="1600" dirty="0">
              <a:solidFill>
                <a:schemeClr val="bg1"/>
              </a:solidFill>
            </a:endParaRPr>
          </a:p>
        </p:txBody>
      </p:sp>
      <p:sp>
        <p:nvSpPr>
          <p:cNvPr id="6" name="TextBox 5">
            <a:extLst>
              <a:ext uri="{FF2B5EF4-FFF2-40B4-BE49-F238E27FC236}">
                <a16:creationId xmlns:a16="http://schemas.microsoft.com/office/drawing/2014/main" id="{8CFE4A55-4530-7CFA-BA3A-0CE44B9F9D9B}"/>
              </a:ext>
            </a:extLst>
          </p:cNvPr>
          <p:cNvSpPr txBox="1"/>
          <p:nvPr/>
        </p:nvSpPr>
        <p:spPr>
          <a:xfrm>
            <a:off x="0" y="6488668"/>
            <a:ext cx="6106510" cy="369332"/>
          </a:xfrm>
          <a:prstGeom prst="rect">
            <a:avLst/>
          </a:prstGeom>
          <a:noFill/>
        </p:spPr>
        <p:txBody>
          <a:bodyPr wrap="square">
            <a:spAutoFit/>
          </a:bodyPr>
          <a:lstStyle/>
          <a:p>
            <a:r>
              <a:rPr lang="en-US" sz="1800" b="0" i="0" u="none" strike="noStrike" dirty="0">
                <a:solidFill>
                  <a:schemeClr val="bg1"/>
                </a:solidFill>
                <a:effectLst/>
              </a:rPr>
              <a:t>Romans 8:28; D&amp;C 14:8-11</a:t>
            </a:r>
            <a:endParaRPr lang="en-US" dirty="0"/>
          </a:p>
        </p:txBody>
      </p:sp>
      <p:pic>
        <p:nvPicPr>
          <p:cNvPr id="8" name="Picture 7" descr="A person in a suit and tie&#10;&#10;Description automatically generated">
            <a:extLst>
              <a:ext uri="{FF2B5EF4-FFF2-40B4-BE49-F238E27FC236}">
                <a16:creationId xmlns:a16="http://schemas.microsoft.com/office/drawing/2014/main" id="{9A5E1746-ACA9-A28E-EAF3-F76511EBE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24" y="1922727"/>
            <a:ext cx="2533814" cy="3164116"/>
          </a:xfrm>
          <a:prstGeom prst="rect">
            <a:avLst/>
          </a:prstGeom>
        </p:spPr>
      </p:pic>
    </p:spTree>
    <p:extLst>
      <p:ext uri="{BB962C8B-B14F-4D97-AF65-F5344CB8AC3E}">
        <p14:creationId xmlns:p14="http://schemas.microsoft.com/office/powerpoint/2010/main" val="19697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cs typeface="Andalus" pitchFamily="18" charset="-78"/>
              </a:rPr>
              <a:t>Who Are The Gentiles?</a:t>
            </a:r>
          </a:p>
        </p:txBody>
      </p:sp>
      <p:sp>
        <p:nvSpPr>
          <p:cNvPr id="7" name="TextBox 6"/>
          <p:cNvSpPr txBox="1"/>
          <p:nvPr/>
        </p:nvSpPr>
        <p:spPr>
          <a:xfrm>
            <a:off x="486697" y="1174955"/>
            <a:ext cx="5857568" cy="4708981"/>
          </a:xfrm>
          <a:prstGeom prst="rect">
            <a:avLst/>
          </a:prstGeom>
          <a:noFill/>
        </p:spPr>
        <p:txBody>
          <a:bodyPr wrap="square" rtlCol="0">
            <a:spAutoFit/>
          </a:bodyPr>
          <a:lstStyle/>
          <a:p>
            <a:pPr fontAlgn="base"/>
            <a:r>
              <a:rPr lang="en-US" dirty="0">
                <a:solidFill>
                  <a:schemeClr val="bg1"/>
                </a:solidFill>
              </a:rPr>
              <a:t>“We are all Gentiles. The Latter-day Saints are all Gentiles in a national capacity. The Gospel came to us among the Gentiles. </a:t>
            </a:r>
          </a:p>
          <a:p>
            <a:pPr fontAlgn="base"/>
            <a:endParaRPr lang="en-US" dirty="0">
              <a:solidFill>
                <a:schemeClr val="bg1"/>
              </a:solidFill>
            </a:endParaRPr>
          </a:p>
          <a:p>
            <a:pPr fontAlgn="base"/>
            <a:r>
              <a:rPr lang="en-US" dirty="0">
                <a:solidFill>
                  <a:schemeClr val="bg1"/>
                </a:solidFill>
              </a:rPr>
              <a:t>We are not Jews, and the Gentile nations have got to hear the Gospel first. </a:t>
            </a:r>
          </a:p>
          <a:p>
            <a:pPr fontAlgn="base"/>
            <a:endParaRPr lang="en-US" dirty="0">
              <a:solidFill>
                <a:schemeClr val="bg1"/>
              </a:solidFill>
            </a:endParaRPr>
          </a:p>
          <a:p>
            <a:pPr fontAlgn="base"/>
            <a:r>
              <a:rPr lang="en-US" dirty="0">
                <a:solidFill>
                  <a:schemeClr val="bg1"/>
                </a:solidFill>
              </a:rPr>
              <a:t>The whole Christian world have got to hear the Gospel, and when they reject it, the law will be bound and the testimony sealed, and it will turn to the house of Israel. </a:t>
            </a:r>
          </a:p>
          <a:p>
            <a:pPr fontAlgn="base"/>
            <a:endParaRPr lang="en-US" dirty="0">
              <a:solidFill>
                <a:schemeClr val="bg1"/>
              </a:solidFill>
            </a:endParaRPr>
          </a:p>
          <a:p>
            <a:pPr fontAlgn="base"/>
            <a:r>
              <a:rPr lang="en-US" dirty="0">
                <a:solidFill>
                  <a:schemeClr val="bg1"/>
                </a:solidFill>
              </a:rPr>
              <a:t>Up to the present day we have been called to preach the Gospel to the Gentiles, and we have had to do it. </a:t>
            </a:r>
          </a:p>
          <a:p>
            <a:pPr fontAlgn="base"/>
            <a:endParaRPr lang="en-US" dirty="0">
              <a:solidFill>
                <a:schemeClr val="bg1"/>
              </a:solidFill>
            </a:endParaRPr>
          </a:p>
          <a:p>
            <a:pPr fontAlgn="base"/>
            <a:r>
              <a:rPr lang="en-US" dirty="0">
                <a:solidFill>
                  <a:schemeClr val="bg1"/>
                </a:solidFill>
              </a:rPr>
              <a:t>For the last time we have been warning the world, and we have been engaged in that work for forty-five years.”  </a:t>
            </a:r>
          </a:p>
          <a:p>
            <a:pPr fontAlgn="base"/>
            <a:r>
              <a:rPr lang="en-US" sz="1200" dirty="0">
                <a:solidFill>
                  <a:schemeClr val="bg1"/>
                </a:solidFill>
              </a:rPr>
              <a:t>President </a:t>
            </a:r>
            <a:r>
              <a:rPr lang="en-US" sz="1200" dirty="0" err="1">
                <a:solidFill>
                  <a:schemeClr val="bg1"/>
                </a:solidFill>
              </a:rPr>
              <a:t>Wilford</a:t>
            </a:r>
            <a:r>
              <a:rPr lang="en-US" sz="1200" dirty="0">
                <a:solidFill>
                  <a:schemeClr val="bg1"/>
                </a:solidFill>
              </a:rPr>
              <a:t> Woodruff</a:t>
            </a:r>
          </a:p>
        </p:txBody>
      </p:sp>
      <p:sp>
        <p:nvSpPr>
          <p:cNvPr id="8" name="TextBox 7"/>
          <p:cNvSpPr txBox="1"/>
          <p:nvPr/>
        </p:nvSpPr>
        <p:spPr>
          <a:xfrm>
            <a:off x="91524" y="6488667"/>
            <a:ext cx="4572000" cy="369332"/>
          </a:xfrm>
          <a:prstGeom prst="rect">
            <a:avLst/>
          </a:prstGeom>
          <a:noFill/>
        </p:spPr>
        <p:txBody>
          <a:bodyPr wrap="square" rtlCol="0">
            <a:spAutoFit/>
          </a:bodyPr>
          <a:lstStyle/>
          <a:p>
            <a:r>
              <a:rPr lang="en-US" dirty="0">
                <a:solidFill>
                  <a:schemeClr val="bg1"/>
                </a:solidFill>
              </a:rPr>
              <a:t>D&amp;C 14:10-11</a:t>
            </a:r>
          </a:p>
        </p:txBody>
      </p:sp>
      <p:pic>
        <p:nvPicPr>
          <p:cNvPr id="3" name="Picture 2">
            <a:extLst>
              <a:ext uri="{FF2B5EF4-FFF2-40B4-BE49-F238E27FC236}">
                <a16:creationId xmlns:a16="http://schemas.microsoft.com/office/drawing/2014/main" id="{04A12754-78EE-4FC8-B9DC-740705A43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419" y="764626"/>
            <a:ext cx="3352800" cy="2209800"/>
          </a:xfrm>
          <a:prstGeom prst="rect">
            <a:avLst/>
          </a:prstGeom>
        </p:spPr>
      </p:pic>
      <p:pic>
        <p:nvPicPr>
          <p:cNvPr id="9" name="Picture 8">
            <a:extLst>
              <a:ext uri="{FF2B5EF4-FFF2-40B4-BE49-F238E27FC236}">
                <a16:creationId xmlns:a16="http://schemas.microsoft.com/office/drawing/2014/main" id="{04FF1C93-E3CE-4064-BEB0-AE5B9B7A6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503" y="3092352"/>
            <a:ext cx="3810000" cy="1688592"/>
          </a:xfrm>
          <a:prstGeom prst="rect">
            <a:avLst/>
          </a:prstGeom>
        </p:spPr>
      </p:pic>
      <p:pic>
        <p:nvPicPr>
          <p:cNvPr id="11" name="Picture 10">
            <a:extLst>
              <a:ext uri="{FF2B5EF4-FFF2-40B4-BE49-F238E27FC236}">
                <a16:creationId xmlns:a16="http://schemas.microsoft.com/office/drawing/2014/main" id="{E706F033-76E6-4943-9E2E-BD8CC6A42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268" y="4832498"/>
            <a:ext cx="3919728" cy="1828800"/>
          </a:xfrm>
          <a:prstGeom prst="rect">
            <a:avLst/>
          </a:prstGeom>
        </p:spPr>
      </p:pic>
      <p:pic>
        <p:nvPicPr>
          <p:cNvPr id="5" name="Picture 4" descr="A person with a beard&#10;&#10;Description automatically generated">
            <a:extLst>
              <a:ext uri="{FF2B5EF4-FFF2-40B4-BE49-F238E27FC236}">
                <a16:creationId xmlns:a16="http://schemas.microsoft.com/office/drawing/2014/main" id="{13DADF59-2220-8D43-D5F7-44007CBC61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563" y="200891"/>
            <a:ext cx="670507" cy="830998"/>
          </a:xfrm>
          <a:prstGeom prst="rect">
            <a:avLst/>
          </a:prstGeom>
        </p:spPr>
      </p:pic>
    </p:spTree>
    <p:extLst>
      <p:ext uri="{BB962C8B-B14F-4D97-AF65-F5344CB8AC3E}">
        <p14:creationId xmlns:p14="http://schemas.microsoft.com/office/powerpoint/2010/main" val="131995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2000"/>
                                        <p:tgtEl>
                                          <p:spTgt spid="7">
                                            <p:txEl>
                                              <p:pRg st="0" end="0"/>
                                            </p:txEl>
                                          </p:spTgt>
                                        </p:tgtEl>
                                      </p:cBhvr>
                                    </p:animEffect>
                                    <p:set>
                                      <p:cBhvr>
                                        <p:cTn id="29" dur="1" fill="hold">
                                          <p:stCondLst>
                                            <p:cond delay="1999"/>
                                          </p:stCondLst>
                                        </p:cTn>
                                        <p:tgtEl>
                                          <p:spTgt spid="7">
                                            <p:txEl>
                                              <p:pRg st="0" end="0"/>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7">
                                            <p:txEl>
                                              <p:pRg st="2" end="2"/>
                                            </p:txEl>
                                          </p:spTgt>
                                        </p:tgtEl>
                                      </p:cBhvr>
                                    </p:animEffect>
                                    <p:set>
                                      <p:cBhvr>
                                        <p:cTn id="32" dur="1" fill="hold">
                                          <p:stCondLst>
                                            <p:cond delay="1999"/>
                                          </p:stCondLst>
                                        </p:cTn>
                                        <p:tgtEl>
                                          <p:spTgt spid="7">
                                            <p:txEl>
                                              <p:pRg st="2" end="2"/>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7">
                                            <p:txEl>
                                              <p:pRg st="4" end="4"/>
                                            </p:txEl>
                                          </p:spTgt>
                                        </p:tgtEl>
                                      </p:cBhvr>
                                    </p:animEffect>
                                    <p:set>
                                      <p:cBhvr>
                                        <p:cTn id="35" dur="1" fill="hold">
                                          <p:stCondLst>
                                            <p:cond delay="1999"/>
                                          </p:stCondLst>
                                        </p:cTn>
                                        <p:tgtEl>
                                          <p:spTgt spid="7">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7">
                                            <p:txEl>
                                              <p:pRg st="6" end="6"/>
                                            </p:txEl>
                                          </p:spTgt>
                                        </p:tgtEl>
                                      </p:cBhvr>
                                    </p:animEffect>
                                    <p:set>
                                      <p:cBhvr>
                                        <p:cTn id="38" dur="1" fill="hold">
                                          <p:stCondLst>
                                            <p:cond delay="1999"/>
                                          </p:stCondLst>
                                        </p:cTn>
                                        <p:tgtEl>
                                          <p:spTgt spid="7">
                                            <p:txEl>
                                              <p:pRg st="6" end="6"/>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11914" y="6420149"/>
            <a:ext cx="4572000" cy="369332"/>
          </a:xfrm>
          <a:prstGeom prst="rect">
            <a:avLst/>
          </a:prstGeom>
          <a:noFill/>
        </p:spPr>
        <p:txBody>
          <a:bodyPr wrap="square" rtlCol="0">
            <a:spAutoFit/>
          </a:bodyPr>
          <a:lstStyle/>
          <a:p>
            <a:pPr algn="r"/>
            <a:r>
              <a:rPr lang="en-US" dirty="0">
                <a:solidFill>
                  <a:schemeClr val="bg1"/>
                </a:solidFill>
              </a:rPr>
              <a:t>Who’s Who and Hyrum M. Smith</a:t>
            </a:r>
          </a:p>
        </p:txBody>
      </p:sp>
      <p:sp>
        <p:nvSpPr>
          <p:cNvPr id="6" name="TextBox 5"/>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cs typeface="Andalus" pitchFamily="18" charset="-78"/>
              </a:rPr>
              <a:t>John </a:t>
            </a:r>
            <a:r>
              <a:rPr lang="en-US" sz="3600" dirty="0" err="1">
                <a:solidFill>
                  <a:schemeClr val="bg1"/>
                </a:solidFill>
                <a:latin typeface="Abadi" panose="020B0604020104020204" pitchFamily="34" charset="0"/>
                <a:cs typeface="Andalus" pitchFamily="18" charset="-78"/>
              </a:rPr>
              <a:t>Whitmer</a:t>
            </a:r>
            <a:endParaRPr lang="en-US" sz="3600" dirty="0">
              <a:solidFill>
                <a:schemeClr val="bg1"/>
              </a:solidFill>
              <a:latin typeface="Abadi" panose="020B0604020104020204" pitchFamily="34" charset="0"/>
              <a:cs typeface="Andalus" pitchFamily="18" charset="-78"/>
            </a:endParaRPr>
          </a:p>
        </p:txBody>
      </p:sp>
      <p:sp>
        <p:nvSpPr>
          <p:cNvPr id="8" name="TextBox 7"/>
          <p:cNvSpPr txBox="1"/>
          <p:nvPr/>
        </p:nvSpPr>
        <p:spPr>
          <a:xfrm>
            <a:off x="110720" y="750417"/>
            <a:ext cx="8613350" cy="5509200"/>
          </a:xfrm>
          <a:prstGeom prst="rect">
            <a:avLst/>
          </a:prstGeom>
          <a:noFill/>
        </p:spPr>
        <p:txBody>
          <a:bodyPr wrap="square" rtlCol="0">
            <a:spAutoFit/>
          </a:bodyPr>
          <a:lstStyle/>
          <a:p>
            <a:r>
              <a:rPr lang="en-US" sz="1600" dirty="0">
                <a:solidFill>
                  <a:schemeClr val="bg1"/>
                </a:solidFill>
              </a:rPr>
              <a:t>He was born on August 27, 1802, at Fayette Township, New York, third son  of Peter </a:t>
            </a:r>
            <a:r>
              <a:rPr lang="en-US" sz="1600" dirty="0" err="1">
                <a:solidFill>
                  <a:schemeClr val="bg1"/>
                </a:solidFill>
              </a:rPr>
              <a:t>Whitmer</a:t>
            </a:r>
            <a:r>
              <a:rPr lang="en-US" sz="1600" dirty="0">
                <a:solidFill>
                  <a:schemeClr val="bg1"/>
                </a:solidFill>
              </a:rPr>
              <a:t> Sr.</a:t>
            </a:r>
          </a:p>
          <a:p>
            <a:endParaRPr lang="en-US" sz="1600" dirty="0">
              <a:solidFill>
                <a:schemeClr val="bg1"/>
              </a:solidFill>
            </a:endParaRPr>
          </a:p>
          <a:p>
            <a:r>
              <a:rPr lang="en-US" sz="1600" dirty="0">
                <a:solidFill>
                  <a:schemeClr val="bg1"/>
                </a:solidFill>
              </a:rPr>
              <a:t>He learned in 1828 of the mission of Joseph Smith and assisted as scribe in the translation of the Book of Mormon </a:t>
            </a:r>
          </a:p>
          <a:p>
            <a:endParaRPr lang="en-US" sz="1600" dirty="0">
              <a:solidFill>
                <a:schemeClr val="bg1"/>
              </a:solidFill>
            </a:endParaRPr>
          </a:p>
          <a:p>
            <a:r>
              <a:rPr lang="en-US" sz="1600" dirty="0">
                <a:solidFill>
                  <a:schemeClr val="bg1"/>
                </a:solidFill>
              </a:rPr>
              <a:t>He was baptized by Oliver Cowdery</a:t>
            </a:r>
          </a:p>
          <a:p>
            <a:endParaRPr lang="en-US" sz="1600" dirty="0">
              <a:solidFill>
                <a:schemeClr val="bg1"/>
              </a:solidFill>
            </a:endParaRPr>
          </a:p>
          <a:p>
            <a:r>
              <a:rPr lang="en-US" sz="1600" dirty="0">
                <a:solidFill>
                  <a:schemeClr val="bg1"/>
                </a:solidFill>
              </a:rPr>
              <a:t>He was one of the 8 witnesses of the Book of Mormon</a:t>
            </a:r>
          </a:p>
          <a:p>
            <a:endParaRPr lang="en-US" sz="1600" dirty="0">
              <a:solidFill>
                <a:schemeClr val="bg1"/>
              </a:solidFill>
            </a:endParaRPr>
          </a:p>
          <a:p>
            <a:r>
              <a:rPr lang="en-US" sz="1600" dirty="0">
                <a:solidFill>
                  <a:schemeClr val="bg1"/>
                </a:solidFill>
              </a:rPr>
              <a:t>Tirelessly he engaged in missionary work for the restored gospel</a:t>
            </a:r>
          </a:p>
          <a:p>
            <a:endParaRPr lang="en-US" sz="1600" dirty="0">
              <a:solidFill>
                <a:schemeClr val="bg1"/>
              </a:solidFill>
            </a:endParaRPr>
          </a:p>
          <a:p>
            <a:r>
              <a:rPr lang="en-US" sz="1600" dirty="0">
                <a:solidFill>
                  <a:schemeClr val="bg1"/>
                </a:solidFill>
              </a:rPr>
              <a:t>He wrote segments of the history of the Church and assisted in the care for and published the revelation of the Lord as part of the covenant obligation of the Church leadership</a:t>
            </a:r>
          </a:p>
          <a:p>
            <a:endParaRPr lang="en-US" sz="1600" dirty="0">
              <a:solidFill>
                <a:schemeClr val="bg1"/>
              </a:solidFill>
            </a:endParaRPr>
          </a:p>
          <a:p>
            <a:r>
              <a:rPr lang="en-US" sz="1600" dirty="0">
                <a:solidFill>
                  <a:schemeClr val="bg1"/>
                </a:solidFill>
              </a:rPr>
              <a:t>He became a member of the presidency of the Church in Missouri. Later, in Kirtland, he became editor of the </a:t>
            </a:r>
            <a:r>
              <a:rPr lang="en-US" sz="1600" i="1" dirty="0">
                <a:solidFill>
                  <a:schemeClr val="bg1"/>
                </a:solidFill>
              </a:rPr>
              <a:t>Messenger and Advocate</a:t>
            </a:r>
            <a:r>
              <a:rPr lang="en-US" sz="1600" dirty="0">
                <a:solidFill>
                  <a:schemeClr val="bg1"/>
                </a:solidFill>
              </a:rPr>
              <a:t> publication</a:t>
            </a:r>
          </a:p>
          <a:p>
            <a:endParaRPr lang="en-US" sz="1600" dirty="0">
              <a:solidFill>
                <a:schemeClr val="bg1"/>
              </a:solidFill>
            </a:endParaRPr>
          </a:p>
          <a:p>
            <a:r>
              <a:rPr lang="en-US" sz="1600" dirty="0">
                <a:solidFill>
                  <a:schemeClr val="bg1"/>
                </a:solidFill>
              </a:rPr>
              <a:t>He helped in the financial transactions for purchasing tracts of lands…because of allegations concerning irregularities in these transactions…he was excommunicated on March 10, 1838</a:t>
            </a:r>
          </a:p>
          <a:p>
            <a:endParaRPr lang="en-US" sz="1600" dirty="0">
              <a:solidFill>
                <a:schemeClr val="bg1"/>
              </a:solidFill>
            </a:endParaRPr>
          </a:p>
          <a:p>
            <a:r>
              <a:rPr lang="en-US" sz="1600" dirty="0">
                <a:solidFill>
                  <a:schemeClr val="bg1"/>
                </a:solidFill>
              </a:rPr>
              <a:t>He died on July 11, 1878..he was bitter against Joseph Smith but never recanted his testimony of the Book of Mormon</a:t>
            </a:r>
          </a:p>
        </p:txBody>
      </p:sp>
      <p:sp>
        <p:nvSpPr>
          <p:cNvPr id="10" name="Rectangle 9"/>
          <p:cNvSpPr/>
          <p:nvPr/>
        </p:nvSpPr>
        <p:spPr>
          <a:xfrm>
            <a:off x="8305800" y="4290348"/>
            <a:ext cx="1828800" cy="369332"/>
          </a:xfrm>
          <a:prstGeom prst="rect">
            <a:avLst/>
          </a:prstGeom>
        </p:spPr>
        <p:txBody>
          <a:bodyPr wrap="square">
            <a:spAutoFit/>
          </a:bodyPr>
          <a:lstStyle/>
          <a:p>
            <a:endParaRPr lang="en-US" dirty="0">
              <a:solidFill>
                <a:schemeClr val="bg1"/>
              </a:solidFill>
            </a:endParaRPr>
          </a:p>
        </p:txBody>
      </p:sp>
      <p:grpSp>
        <p:nvGrpSpPr>
          <p:cNvPr id="49" name="Group 48">
            <a:extLst>
              <a:ext uri="{FF2B5EF4-FFF2-40B4-BE49-F238E27FC236}">
                <a16:creationId xmlns:a16="http://schemas.microsoft.com/office/drawing/2014/main" id="{C520B0F4-3698-75E2-0265-31F91AFCADF9}"/>
              </a:ext>
            </a:extLst>
          </p:cNvPr>
          <p:cNvGrpSpPr/>
          <p:nvPr/>
        </p:nvGrpSpPr>
        <p:grpSpPr>
          <a:xfrm>
            <a:off x="9655636" y="1669111"/>
            <a:ext cx="1507663" cy="3870803"/>
            <a:chOff x="9655636" y="1669111"/>
            <a:chExt cx="1507663" cy="3870803"/>
          </a:xfrm>
        </p:grpSpPr>
        <p:grpSp>
          <p:nvGrpSpPr>
            <p:cNvPr id="2" name="Group 1">
              <a:extLst>
                <a:ext uri="{FF2B5EF4-FFF2-40B4-BE49-F238E27FC236}">
                  <a16:creationId xmlns:a16="http://schemas.microsoft.com/office/drawing/2014/main" id="{B3D7DBAA-3D0D-F2DB-CD0E-DF480CD8B8C6}"/>
                </a:ext>
              </a:extLst>
            </p:cNvPr>
            <p:cNvGrpSpPr/>
            <p:nvPr/>
          </p:nvGrpSpPr>
          <p:grpSpPr>
            <a:xfrm>
              <a:off x="9655636" y="1669111"/>
              <a:ext cx="1507663" cy="3870803"/>
              <a:chOff x="9598348" y="1478681"/>
              <a:chExt cx="1937598" cy="4974626"/>
            </a:xfrm>
          </p:grpSpPr>
          <p:sp>
            <p:nvSpPr>
              <p:cNvPr id="3" name="Oval 2">
                <a:extLst>
                  <a:ext uri="{FF2B5EF4-FFF2-40B4-BE49-F238E27FC236}">
                    <a16:creationId xmlns:a16="http://schemas.microsoft.com/office/drawing/2014/main" id="{D4AACEDF-9958-C184-1323-717CD0D84CA4}"/>
                  </a:ext>
                </a:extLst>
              </p:cNvPr>
              <p:cNvSpPr/>
              <p:nvPr/>
            </p:nvSpPr>
            <p:spPr>
              <a:xfrm rot="2704841" flipH="1">
                <a:off x="9993444" y="5952051"/>
                <a:ext cx="329602" cy="67290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D147C4D-794E-CFF5-E914-621D0176442A}"/>
                  </a:ext>
                </a:extLst>
              </p:cNvPr>
              <p:cNvSpPr/>
              <p:nvPr/>
            </p:nvSpPr>
            <p:spPr>
              <a:xfrm rot="17610301" flipH="1">
                <a:off x="10745353" y="5937644"/>
                <a:ext cx="265991" cy="67290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64A25CA0-D468-1B48-44F3-5131B4617FAD}"/>
                  </a:ext>
                </a:extLst>
              </p:cNvPr>
              <p:cNvGrpSpPr/>
              <p:nvPr/>
            </p:nvGrpSpPr>
            <p:grpSpPr>
              <a:xfrm>
                <a:off x="9852362" y="4696150"/>
                <a:ext cx="1405585" cy="1575326"/>
                <a:chOff x="9852362" y="4696150"/>
                <a:chExt cx="1405585" cy="1575326"/>
              </a:xfrm>
              <a:solidFill>
                <a:schemeClr val="accent4">
                  <a:lumMod val="50000"/>
                </a:schemeClr>
              </a:solidFill>
            </p:grpSpPr>
            <p:sp>
              <p:nvSpPr>
                <p:cNvPr id="45" name="Trapezoid 44">
                  <a:extLst>
                    <a:ext uri="{FF2B5EF4-FFF2-40B4-BE49-F238E27FC236}">
                      <a16:creationId xmlns:a16="http://schemas.microsoft.com/office/drawing/2014/main" id="{8BD0BBE4-653E-37D6-549F-3296E47CD8ED}"/>
                    </a:ext>
                  </a:extLst>
                </p:cNvPr>
                <p:cNvSpPr/>
                <p:nvPr/>
              </p:nvSpPr>
              <p:spPr>
                <a:xfrm>
                  <a:off x="9852362" y="4696150"/>
                  <a:ext cx="1405585" cy="1575326"/>
                </a:xfrm>
                <a:prstGeom prst="trapezoid">
                  <a:avLst>
                    <a:gd name="adj" fmla="val 7457"/>
                  </a:avLst>
                </a:prstGeom>
                <a:solidFill>
                  <a:srgbClr val="D2A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F37F081-D8D0-3BC9-B572-AC1A2A140EAD}"/>
                    </a:ext>
                  </a:extLst>
                </p:cNvPr>
                <p:cNvCxnSpPr>
                  <a:cxnSpLocks/>
                </p:cNvCxnSpPr>
                <p:nvPr/>
              </p:nvCxnSpPr>
              <p:spPr>
                <a:xfrm>
                  <a:off x="10520097" y="5172767"/>
                  <a:ext cx="4902" cy="109870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Cloud 31">
                <a:extLst>
                  <a:ext uri="{FF2B5EF4-FFF2-40B4-BE49-F238E27FC236}">
                    <a16:creationId xmlns:a16="http://schemas.microsoft.com/office/drawing/2014/main" id="{B0E75D0D-5E33-5374-AA1A-E3405131E7E1}"/>
                  </a:ext>
                </a:extLst>
              </p:cNvPr>
              <p:cNvSpPr/>
              <p:nvPr/>
            </p:nvSpPr>
            <p:spPr>
              <a:xfrm rot="11345926">
                <a:off x="9772770" y="1478681"/>
                <a:ext cx="1507968" cy="148266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899B6D26-F393-0BD6-4E54-BCF270CD7457}"/>
                  </a:ext>
                </a:extLst>
              </p:cNvPr>
              <p:cNvSpPr/>
              <p:nvPr/>
            </p:nvSpPr>
            <p:spPr>
              <a:xfrm>
                <a:off x="9979153" y="3140598"/>
                <a:ext cx="1111995" cy="157532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57991E1-4F44-3420-9865-1F71500F78EB}"/>
                  </a:ext>
                </a:extLst>
              </p:cNvPr>
              <p:cNvSpPr/>
              <p:nvPr/>
            </p:nvSpPr>
            <p:spPr>
              <a:xfrm>
                <a:off x="9598348" y="4308022"/>
                <a:ext cx="337825" cy="684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6555F03-3C82-1B45-82C5-97B4B4FE2058}"/>
                  </a:ext>
                </a:extLst>
              </p:cNvPr>
              <p:cNvSpPr/>
              <p:nvPr/>
            </p:nvSpPr>
            <p:spPr>
              <a:xfrm>
                <a:off x="11192536" y="4271856"/>
                <a:ext cx="343410" cy="684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5">
                <a:extLst>
                  <a:ext uri="{FF2B5EF4-FFF2-40B4-BE49-F238E27FC236}">
                    <a16:creationId xmlns:a16="http://schemas.microsoft.com/office/drawing/2014/main" id="{30477B42-7513-352B-171F-91CE82A579A5}"/>
                  </a:ext>
                </a:extLst>
              </p:cNvPr>
              <p:cNvSpPr/>
              <p:nvPr/>
            </p:nvSpPr>
            <p:spPr>
              <a:xfrm rot="9438105" flipH="1">
                <a:off x="10814739" y="3100259"/>
                <a:ext cx="585658" cy="1566647"/>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36">
                <a:extLst>
                  <a:ext uri="{FF2B5EF4-FFF2-40B4-BE49-F238E27FC236}">
                    <a16:creationId xmlns:a16="http://schemas.microsoft.com/office/drawing/2014/main" id="{B6ADEC42-9556-3FA1-3328-508CF0067A33}"/>
                  </a:ext>
                </a:extLst>
              </p:cNvPr>
              <p:cNvSpPr/>
              <p:nvPr/>
            </p:nvSpPr>
            <p:spPr>
              <a:xfrm rot="11918038">
                <a:off x="9702992" y="3098507"/>
                <a:ext cx="585658" cy="164016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69">
                <a:extLst>
                  <a:ext uri="{FF2B5EF4-FFF2-40B4-BE49-F238E27FC236}">
                    <a16:creationId xmlns:a16="http://schemas.microsoft.com/office/drawing/2014/main" id="{5CF85F78-77CC-CE0A-2C2B-D20053BF98AE}"/>
                  </a:ext>
                </a:extLst>
              </p:cNvPr>
              <p:cNvSpPr/>
              <p:nvPr/>
            </p:nvSpPr>
            <p:spPr>
              <a:xfrm>
                <a:off x="9919847" y="4629844"/>
                <a:ext cx="1245434" cy="171047"/>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62F50CA-8FC6-C057-57F9-948EA99D7020}"/>
                  </a:ext>
                </a:extLst>
              </p:cNvPr>
              <p:cNvSpPr/>
              <p:nvPr/>
            </p:nvSpPr>
            <p:spPr>
              <a:xfrm>
                <a:off x="10386884" y="4629844"/>
                <a:ext cx="311359" cy="17104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F5FF2ACD-DC6A-29C5-4694-1AFFCCE3FBEC}"/>
                  </a:ext>
                </a:extLst>
              </p:cNvPr>
              <p:cNvSpPr/>
              <p:nvPr/>
            </p:nvSpPr>
            <p:spPr>
              <a:xfrm>
                <a:off x="9886487" y="3047932"/>
                <a:ext cx="741330" cy="1575326"/>
              </a:xfrm>
              <a:prstGeom prst="trapezoid">
                <a:avLst>
                  <a:gd name="adj" fmla="val 32353"/>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0EDE0DED-10EE-1098-5313-F18A50DDBFF9}"/>
                  </a:ext>
                </a:extLst>
              </p:cNvPr>
              <p:cNvSpPr/>
              <p:nvPr/>
            </p:nvSpPr>
            <p:spPr>
              <a:xfrm>
                <a:off x="10442484" y="3047932"/>
                <a:ext cx="741330" cy="1575326"/>
              </a:xfrm>
              <a:prstGeom prst="trapezoid">
                <a:avLst>
                  <a:gd name="adj" fmla="val 3088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5">
                <a:extLst>
                  <a:ext uri="{FF2B5EF4-FFF2-40B4-BE49-F238E27FC236}">
                    <a16:creationId xmlns:a16="http://schemas.microsoft.com/office/drawing/2014/main" id="{80030140-B270-82DA-D30C-3C1B271EB0BB}"/>
                  </a:ext>
                </a:extLst>
              </p:cNvPr>
              <p:cNvSpPr/>
              <p:nvPr/>
            </p:nvSpPr>
            <p:spPr>
              <a:xfrm>
                <a:off x="9886487" y="1565272"/>
                <a:ext cx="1249141" cy="1760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9A528C6-3DBA-63AF-858C-33C172448E8B}"/>
                  </a:ext>
                </a:extLst>
              </p:cNvPr>
              <p:cNvSpPr/>
              <p:nvPr/>
            </p:nvSpPr>
            <p:spPr>
              <a:xfrm>
                <a:off x="10404328" y="4018202"/>
                <a:ext cx="277999" cy="11120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721C83A-8313-ABEC-5403-2C7ACF8470F3}"/>
                  </a:ext>
                </a:extLst>
              </p:cNvPr>
              <p:cNvSpPr/>
              <p:nvPr/>
            </p:nvSpPr>
            <p:spPr>
              <a:xfrm>
                <a:off x="10415229" y="4268946"/>
                <a:ext cx="277999" cy="11120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Cloud 46">
              <a:extLst>
                <a:ext uri="{FF2B5EF4-FFF2-40B4-BE49-F238E27FC236}">
                  <a16:creationId xmlns:a16="http://schemas.microsoft.com/office/drawing/2014/main" id="{6DD47EFA-4079-DFA6-E766-17A2DE96DC32}"/>
                </a:ext>
              </a:extLst>
            </p:cNvPr>
            <p:cNvSpPr/>
            <p:nvPr/>
          </p:nvSpPr>
          <p:spPr>
            <a:xfrm rot="11345926">
              <a:off x="10079817" y="2617277"/>
              <a:ext cx="644403" cy="633588"/>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5">
              <a:extLst>
                <a:ext uri="{FF2B5EF4-FFF2-40B4-BE49-F238E27FC236}">
                  <a16:creationId xmlns:a16="http://schemas.microsoft.com/office/drawing/2014/main" id="{B48FB3EB-E621-BA1E-38E0-9456440C2464}"/>
                </a:ext>
              </a:extLst>
            </p:cNvPr>
            <p:cNvSpPr/>
            <p:nvPr/>
          </p:nvSpPr>
          <p:spPr>
            <a:xfrm>
              <a:off x="10291259" y="2721984"/>
              <a:ext cx="235111" cy="1600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697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down)">
                                      <p:cBhvr>
                                        <p:cTn id="9" dur="580">
                                          <p:stCondLst>
                                            <p:cond delay="0"/>
                                          </p:stCondLst>
                                        </p:cTn>
                                        <p:tgtEl>
                                          <p:spTgt spid="49"/>
                                        </p:tgtEl>
                                      </p:cBhvr>
                                    </p:animEffect>
                                    <p:anim calcmode="lin" valueType="num">
                                      <p:cBhvr>
                                        <p:cTn id="1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5" dur="26">
                                          <p:stCondLst>
                                            <p:cond delay="650"/>
                                          </p:stCondLst>
                                        </p:cTn>
                                        <p:tgtEl>
                                          <p:spTgt spid="49"/>
                                        </p:tgtEl>
                                      </p:cBhvr>
                                      <p:to x="100000" y="60000"/>
                                    </p:animScale>
                                    <p:animScale>
                                      <p:cBhvr>
                                        <p:cTn id="16" dur="166" decel="50000">
                                          <p:stCondLst>
                                            <p:cond delay="676"/>
                                          </p:stCondLst>
                                        </p:cTn>
                                        <p:tgtEl>
                                          <p:spTgt spid="49"/>
                                        </p:tgtEl>
                                      </p:cBhvr>
                                      <p:to x="100000" y="100000"/>
                                    </p:animScale>
                                    <p:animScale>
                                      <p:cBhvr>
                                        <p:cTn id="17" dur="26">
                                          <p:stCondLst>
                                            <p:cond delay="1312"/>
                                          </p:stCondLst>
                                        </p:cTn>
                                        <p:tgtEl>
                                          <p:spTgt spid="49"/>
                                        </p:tgtEl>
                                      </p:cBhvr>
                                      <p:to x="100000" y="80000"/>
                                    </p:animScale>
                                    <p:animScale>
                                      <p:cBhvr>
                                        <p:cTn id="18" dur="166" decel="50000">
                                          <p:stCondLst>
                                            <p:cond delay="1338"/>
                                          </p:stCondLst>
                                        </p:cTn>
                                        <p:tgtEl>
                                          <p:spTgt spid="49"/>
                                        </p:tgtEl>
                                      </p:cBhvr>
                                      <p:to x="100000" y="100000"/>
                                    </p:animScale>
                                    <p:animScale>
                                      <p:cBhvr>
                                        <p:cTn id="19" dur="26">
                                          <p:stCondLst>
                                            <p:cond delay="1642"/>
                                          </p:stCondLst>
                                        </p:cTn>
                                        <p:tgtEl>
                                          <p:spTgt spid="49"/>
                                        </p:tgtEl>
                                      </p:cBhvr>
                                      <p:to x="100000" y="90000"/>
                                    </p:animScale>
                                    <p:animScale>
                                      <p:cBhvr>
                                        <p:cTn id="20" dur="166" decel="50000">
                                          <p:stCondLst>
                                            <p:cond delay="1668"/>
                                          </p:stCondLst>
                                        </p:cTn>
                                        <p:tgtEl>
                                          <p:spTgt spid="49"/>
                                        </p:tgtEl>
                                      </p:cBhvr>
                                      <p:to x="100000" y="100000"/>
                                    </p:animScale>
                                    <p:animScale>
                                      <p:cBhvr>
                                        <p:cTn id="21" dur="26">
                                          <p:stCondLst>
                                            <p:cond delay="1808"/>
                                          </p:stCondLst>
                                        </p:cTn>
                                        <p:tgtEl>
                                          <p:spTgt spid="49"/>
                                        </p:tgtEl>
                                      </p:cBhvr>
                                      <p:to x="100000" y="95000"/>
                                    </p:animScale>
                                    <p:animScale>
                                      <p:cBhvr>
                                        <p:cTn id="22" dur="166" decel="50000">
                                          <p:stCondLst>
                                            <p:cond delay="1834"/>
                                          </p:stCondLst>
                                        </p:cTn>
                                        <p:tgtEl>
                                          <p:spTgt spid="4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38" y="-12165"/>
            <a:ext cx="12260737" cy="6870163"/>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81887" y="6448873"/>
            <a:ext cx="4572000" cy="369332"/>
          </a:xfrm>
          <a:prstGeom prst="rect">
            <a:avLst/>
          </a:prstGeom>
          <a:noFill/>
        </p:spPr>
        <p:txBody>
          <a:bodyPr wrap="square" rtlCol="0">
            <a:spAutoFit/>
          </a:bodyPr>
          <a:lstStyle/>
          <a:p>
            <a:pPr algn="r"/>
            <a:r>
              <a:rPr lang="en-US" dirty="0">
                <a:solidFill>
                  <a:schemeClr val="bg1"/>
                </a:solidFill>
              </a:rPr>
              <a:t>Who’s Who and Hyrum M. Smith</a:t>
            </a:r>
          </a:p>
        </p:txBody>
      </p:sp>
      <p:sp>
        <p:nvSpPr>
          <p:cNvPr id="6" name="TextBox 5"/>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cs typeface="Andalus" pitchFamily="18" charset="-78"/>
              </a:rPr>
              <a:t>Peter </a:t>
            </a:r>
            <a:r>
              <a:rPr lang="en-US" sz="3600" dirty="0" err="1">
                <a:solidFill>
                  <a:schemeClr val="bg1"/>
                </a:solidFill>
                <a:latin typeface="Abadi" panose="020B0604020104020204" pitchFamily="34" charset="0"/>
                <a:cs typeface="Andalus" pitchFamily="18" charset="-78"/>
              </a:rPr>
              <a:t>Whitmer</a:t>
            </a:r>
            <a:endParaRPr lang="en-US" sz="3600" dirty="0">
              <a:solidFill>
                <a:schemeClr val="bg1"/>
              </a:solidFill>
              <a:latin typeface="Abadi" panose="020B0604020104020204" pitchFamily="34" charset="0"/>
              <a:cs typeface="Andalus" pitchFamily="18" charset="-78"/>
            </a:endParaRPr>
          </a:p>
        </p:txBody>
      </p:sp>
      <p:sp>
        <p:nvSpPr>
          <p:cNvPr id="8" name="TextBox 7"/>
          <p:cNvSpPr txBox="1"/>
          <p:nvPr/>
        </p:nvSpPr>
        <p:spPr>
          <a:xfrm>
            <a:off x="68260" y="793026"/>
            <a:ext cx="7703574" cy="5755422"/>
          </a:xfrm>
          <a:prstGeom prst="rect">
            <a:avLst/>
          </a:prstGeom>
          <a:noFill/>
        </p:spPr>
        <p:txBody>
          <a:bodyPr wrap="square" rtlCol="0">
            <a:spAutoFit/>
          </a:bodyPr>
          <a:lstStyle/>
          <a:p>
            <a:r>
              <a:rPr lang="en-US" sz="1600" dirty="0">
                <a:solidFill>
                  <a:schemeClr val="bg1"/>
                </a:solidFill>
              </a:rPr>
              <a:t>He was born on September 27, 1809 at Fayette Township, New York. He was the 5</a:t>
            </a:r>
            <a:r>
              <a:rPr lang="en-US" sz="1600" baseline="30000" dirty="0">
                <a:solidFill>
                  <a:schemeClr val="bg1"/>
                </a:solidFill>
              </a:rPr>
              <a:t>th</a:t>
            </a:r>
            <a:r>
              <a:rPr lang="en-US" sz="1600" dirty="0">
                <a:solidFill>
                  <a:schemeClr val="bg1"/>
                </a:solidFill>
              </a:rPr>
              <a:t> son of Peter </a:t>
            </a:r>
            <a:r>
              <a:rPr lang="en-US" sz="1600" dirty="0" err="1">
                <a:solidFill>
                  <a:schemeClr val="bg1"/>
                </a:solidFill>
              </a:rPr>
              <a:t>Whitmer</a:t>
            </a:r>
            <a:r>
              <a:rPr lang="en-US" sz="1600" dirty="0">
                <a:solidFill>
                  <a:schemeClr val="bg1"/>
                </a:solidFill>
              </a:rPr>
              <a:t> Sr. </a:t>
            </a:r>
          </a:p>
          <a:p>
            <a:endParaRPr lang="en-US" sz="1600" dirty="0">
              <a:solidFill>
                <a:schemeClr val="bg1"/>
              </a:solidFill>
            </a:endParaRPr>
          </a:p>
          <a:p>
            <a:r>
              <a:rPr lang="en-US" sz="1600" dirty="0">
                <a:solidFill>
                  <a:schemeClr val="bg1"/>
                </a:solidFill>
              </a:rPr>
              <a:t>He learned in 1828 of the mission of Joseph Smith and baptized in June 1829 by Oliver Cowdery and ordained an elder</a:t>
            </a:r>
          </a:p>
          <a:p>
            <a:endParaRPr lang="en-US" sz="1600" dirty="0">
              <a:solidFill>
                <a:schemeClr val="bg1"/>
              </a:solidFill>
            </a:endParaRPr>
          </a:p>
          <a:p>
            <a:r>
              <a:rPr lang="en-US" sz="1600" dirty="0">
                <a:solidFill>
                  <a:schemeClr val="bg1"/>
                </a:solidFill>
              </a:rPr>
              <a:t>He served as a scribe and became one of the 8 witnesses of the Book of Mormon</a:t>
            </a:r>
          </a:p>
          <a:p>
            <a:endParaRPr lang="en-US" sz="1600" dirty="0">
              <a:solidFill>
                <a:schemeClr val="bg1"/>
              </a:solidFill>
            </a:endParaRPr>
          </a:p>
          <a:p>
            <a:r>
              <a:rPr lang="en-US" sz="1600" dirty="0">
                <a:solidFill>
                  <a:schemeClr val="bg1"/>
                </a:solidFill>
              </a:rPr>
              <a:t>He was sent with Parley P. Pratt , Oliver Cowdery, and </a:t>
            </a:r>
            <a:r>
              <a:rPr lang="en-US" sz="1600" dirty="0" err="1">
                <a:solidFill>
                  <a:schemeClr val="bg1"/>
                </a:solidFill>
              </a:rPr>
              <a:t>Zeba</a:t>
            </a:r>
            <a:r>
              <a:rPr lang="en-US" sz="1600" dirty="0">
                <a:solidFill>
                  <a:schemeClr val="bg1"/>
                </a:solidFill>
              </a:rPr>
              <a:t> Peterson on a mission to the Lamanites</a:t>
            </a:r>
          </a:p>
          <a:p>
            <a:endParaRPr lang="en-US" sz="1600" dirty="0">
              <a:solidFill>
                <a:schemeClr val="bg1"/>
              </a:solidFill>
            </a:endParaRPr>
          </a:p>
          <a:p>
            <a:r>
              <a:rPr lang="en-US" sz="1600" dirty="0">
                <a:solidFill>
                  <a:schemeClr val="bg1"/>
                </a:solidFill>
              </a:rPr>
              <a:t>He established a trade as a tailor</a:t>
            </a:r>
          </a:p>
          <a:p>
            <a:endParaRPr lang="en-US" sz="1600" dirty="0">
              <a:solidFill>
                <a:schemeClr val="bg1"/>
              </a:solidFill>
            </a:endParaRPr>
          </a:p>
          <a:p>
            <a:r>
              <a:rPr lang="en-US" sz="1600" dirty="0">
                <a:solidFill>
                  <a:schemeClr val="bg1"/>
                </a:solidFill>
              </a:rPr>
              <a:t>He was ordained a high priest on October 25, 1831</a:t>
            </a:r>
          </a:p>
          <a:p>
            <a:endParaRPr lang="en-US" sz="1600" dirty="0">
              <a:solidFill>
                <a:schemeClr val="bg1"/>
              </a:solidFill>
            </a:endParaRPr>
          </a:p>
          <a:p>
            <a:r>
              <a:rPr lang="en-US" sz="1600" dirty="0">
                <a:solidFill>
                  <a:schemeClr val="bg1"/>
                </a:solidFill>
              </a:rPr>
              <a:t>Because of mob persecution he relocated to Clay County, Missouri</a:t>
            </a:r>
          </a:p>
          <a:p>
            <a:endParaRPr lang="en-US" sz="1600" dirty="0">
              <a:solidFill>
                <a:schemeClr val="bg1"/>
              </a:solidFill>
            </a:endParaRPr>
          </a:p>
          <a:p>
            <a:r>
              <a:rPr lang="en-US" sz="1600" dirty="0">
                <a:solidFill>
                  <a:schemeClr val="bg1"/>
                </a:solidFill>
              </a:rPr>
              <a:t>He took an active part in the Saints and had a charitable nature</a:t>
            </a:r>
          </a:p>
          <a:p>
            <a:endParaRPr lang="en-US" sz="1600" dirty="0">
              <a:solidFill>
                <a:schemeClr val="bg1"/>
              </a:solidFill>
            </a:endParaRPr>
          </a:p>
          <a:p>
            <a:r>
              <a:rPr lang="en-US" sz="1600" dirty="0">
                <a:solidFill>
                  <a:schemeClr val="bg1"/>
                </a:solidFill>
              </a:rPr>
              <a:t>He remained faithful to the end and because of his health he died on September 22, 1836 at Liberty, Clay County, Missouri</a:t>
            </a:r>
          </a:p>
          <a:p>
            <a:endParaRPr lang="en-US" sz="1600" dirty="0">
              <a:solidFill>
                <a:schemeClr val="bg1"/>
              </a:solidFill>
            </a:endParaRPr>
          </a:p>
          <a:p>
            <a:r>
              <a:rPr lang="en-US" sz="1600" dirty="0">
                <a:solidFill>
                  <a:schemeClr val="bg1"/>
                </a:solidFill>
              </a:rPr>
              <a:t>His revelation is revealed in D&amp;C 16 and identical to John </a:t>
            </a:r>
            <a:r>
              <a:rPr lang="en-US" sz="1600" dirty="0" err="1">
                <a:solidFill>
                  <a:schemeClr val="bg1"/>
                </a:solidFill>
              </a:rPr>
              <a:t>Whitmer’s</a:t>
            </a:r>
            <a:r>
              <a:rPr lang="en-US" sz="1600" dirty="0">
                <a:solidFill>
                  <a:schemeClr val="bg1"/>
                </a:solidFill>
              </a:rPr>
              <a:t> in D&amp;C 15</a:t>
            </a:r>
          </a:p>
        </p:txBody>
      </p:sp>
      <p:sp>
        <p:nvSpPr>
          <p:cNvPr id="10" name="Rectangle 9"/>
          <p:cNvSpPr/>
          <p:nvPr/>
        </p:nvSpPr>
        <p:spPr>
          <a:xfrm>
            <a:off x="8305800" y="4290348"/>
            <a:ext cx="1828800" cy="369332"/>
          </a:xfrm>
          <a:prstGeom prst="rect">
            <a:avLst/>
          </a:prstGeom>
        </p:spPr>
        <p:txBody>
          <a:bodyPr wrap="square">
            <a:spAutoFit/>
          </a:bodyPr>
          <a:lstStyle/>
          <a:p>
            <a:endParaRPr lang="en-US" dirty="0">
              <a:solidFill>
                <a:schemeClr val="bg1"/>
              </a:solidFill>
            </a:endParaRPr>
          </a:p>
        </p:txBody>
      </p:sp>
      <p:grpSp>
        <p:nvGrpSpPr>
          <p:cNvPr id="38" name="Group 37"/>
          <p:cNvGrpSpPr/>
          <p:nvPr/>
        </p:nvGrpSpPr>
        <p:grpSpPr>
          <a:xfrm>
            <a:off x="9422989" y="1485517"/>
            <a:ext cx="1740310" cy="4370439"/>
            <a:chOff x="762000" y="381000"/>
            <a:chExt cx="1676400" cy="4419601"/>
          </a:xfrm>
        </p:grpSpPr>
        <p:sp>
          <p:nvSpPr>
            <p:cNvPr id="39" name="Oval 38"/>
            <p:cNvSpPr/>
            <p:nvPr/>
          </p:nvSpPr>
          <p:spPr>
            <a:xfrm rot="2704841" flipH="1">
              <a:off x="1027621" y="43266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39"/>
            <p:cNvGrpSpPr/>
            <p:nvPr/>
          </p:nvGrpSpPr>
          <p:grpSpPr>
            <a:xfrm>
              <a:off x="762000" y="381000"/>
              <a:ext cx="1676400" cy="4367412"/>
              <a:chOff x="762000" y="381000"/>
              <a:chExt cx="1676400" cy="4367412"/>
            </a:xfrm>
          </p:grpSpPr>
          <p:sp>
            <p:nvSpPr>
              <p:cNvPr id="41" name="Cloud 40"/>
              <p:cNvSpPr/>
              <p:nvPr/>
            </p:nvSpPr>
            <p:spPr>
              <a:xfrm>
                <a:off x="762000" y="457200"/>
                <a:ext cx="1600200" cy="1219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11430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7610301" flipH="1">
                <a:off x="16063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382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11836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p:cNvSpPr/>
              <p:nvPr/>
            </p:nvSpPr>
            <p:spPr>
              <a:xfrm rot="9438105" flipH="1">
                <a:off x="1830107" y="1795629"/>
                <a:ext cx="481590" cy="128826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p:cNvSpPr/>
              <p:nvPr/>
            </p:nvSpPr>
            <p:spPr>
              <a:xfrm rot="11918038">
                <a:off x="915911" y="1794188"/>
                <a:ext cx="481590" cy="134871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p:cNvSpPr/>
              <p:nvPr/>
            </p:nvSpPr>
            <p:spPr>
              <a:xfrm rot="10800000">
                <a:off x="1030224"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rot="10800000">
                <a:off x="1478280"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094232" y="3053416"/>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4782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31"/>
              <p:cNvGrpSpPr/>
              <p:nvPr/>
            </p:nvGrpSpPr>
            <p:grpSpPr>
              <a:xfrm>
                <a:off x="1066800" y="1752600"/>
                <a:ext cx="1066800" cy="1295400"/>
                <a:chOff x="3962400" y="2743200"/>
                <a:chExt cx="1066800" cy="1295400"/>
              </a:xfrm>
            </p:grpSpPr>
            <p:sp>
              <p:nvSpPr>
                <p:cNvPr id="58" name="Trapezoid 57"/>
                <p:cNvSpPr/>
                <p:nvPr/>
              </p:nvSpPr>
              <p:spPr>
                <a:xfrm>
                  <a:off x="3962400" y="2743200"/>
                  <a:ext cx="6096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4419600" y="2743200"/>
                  <a:ext cx="6096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450977" y="3523129"/>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442012" y="3747247"/>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648200" y="3200400"/>
                  <a:ext cx="228600" cy="76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25"/>
                <p:cNvGrpSpPr/>
                <p:nvPr/>
              </p:nvGrpSpPr>
              <p:grpSpPr>
                <a:xfrm>
                  <a:off x="4648200" y="3200400"/>
                  <a:ext cx="266699" cy="152400"/>
                  <a:chOff x="6280719" y="1455047"/>
                  <a:chExt cx="921715" cy="554747"/>
                </a:xfrm>
              </p:grpSpPr>
              <p:sp>
                <p:nvSpPr>
                  <p:cNvPr id="64" name="Donut 63"/>
                  <p:cNvSpPr/>
                  <p:nvPr/>
                </p:nvSpPr>
                <p:spPr>
                  <a:xfrm rot="3132057">
                    <a:off x="6157627" y="1578139"/>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64"/>
                  <p:cNvSpPr/>
                  <p:nvPr/>
                </p:nvSpPr>
                <p:spPr>
                  <a:xfrm rot="3093051">
                    <a:off x="6240195" y="1722578"/>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rot="21265362">
                    <a:off x="6500334" y="1842992"/>
                    <a:ext cx="354416" cy="148231"/>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rot="18973134">
                    <a:off x="6792126" y="170754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67"/>
                  <p:cNvSpPr/>
                  <p:nvPr/>
                </p:nvSpPr>
                <p:spPr>
                  <a:xfrm rot="9772315">
                    <a:off x="6644469" y="180938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3" name="Oval 15"/>
              <p:cNvSpPr/>
              <p:nvPr/>
            </p:nvSpPr>
            <p:spPr>
              <a:xfrm>
                <a:off x="1066800" y="5334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a:off x="990600" y="381000"/>
                <a:ext cx="1219200" cy="457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457200"/>
                <a:ext cx="3810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90600" y="533400"/>
                <a:ext cx="3048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447800" y="32004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228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wipe(down)">
                                      <p:cBhvr>
                                        <p:cTn id="9" dur="580">
                                          <p:stCondLst>
                                            <p:cond delay="0"/>
                                          </p:stCondLst>
                                        </p:cTn>
                                        <p:tgtEl>
                                          <p:spTgt spid="38"/>
                                        </p:tgtEl>
                                      </p:cBhvr>
                                    </p:animEffect>
                                    <p:anim calcmode="lin" valueType="num">
                                      <p:cBhvr>
                                        <p:cTn id="1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5" dur="26">
                                          <p:stCondLst>
                                            <p:cond delay="650"/>
                                          </p:stCondLst>
                                        </p:cTn>
                                        <p:tgtEl>
                                          <p:spTgt spid="38"/>
                                        </p:tgtEl>
                                      </p:cBhvr>
                                      <p:to x="100000" y="60000"/>
                                    </p:animScale>
                                    <p:animScale>
                                      <p:cBhvr>
                                        <p:cTn id="16" dur="166" decel="50000">
                                          <p:stCondLst>
                                            <p:cond delay="676"/>
                                          </p:stCondLst>
                                        </p:cTn>
                                        <p:tgtEl>
                                          <p:spTgt spid="38"/>
                                        </p:tgtEl>
                                      </p:cBhvr>
                                      <p:to x="100000" y="100000"/>
                                    </p:animScale>
                                    <p:animScale>
                                      <p:cBhvr>
                                        <p:cTn id="17" dur="26">
                                          <p:stCondLst>
                                            <p:cond delay="1312"/>
                                          </p:stCondLst>
                                        </p:cTn>
                                        <p:tgtEl>
                                          <p:spTgt spid="38"/>
                                        </p:tgtEl>
                                      </p:cBhvr>
                                      <p:to x="100000" y="80000"/>
                                    </p:animScale>
                                    <p:animScale>
                                      <p:cBhvr>
                                        <p:cTn id="18" dur="166" decel="50000">
                                          <p:stCondLst>
                                            <p:cond delay="1338"/>
                                          </p:stCondLst>
                                        </p:cTn>
                                        <p:tgtEl>
                                          <p:spTgt spid="38"/>
                                        </p:tgtEl>
                                      </p:cBhvr>
                                      <p:to x="100000" y="100000"/>
                                    </p:animScale>
                                    <p:animScale>
                                      <p:cBhvr>
                                        <p:cTn id="19" dur="26">
                                          <p:stCondLst>
                                            <p:cond delay="1642"/>
                                          </p:stCondLst>
                                        </p:cTn>
                                        <p:tgtEl>
                                          <p:spTgt spid="38"/>
                                        </p:tgtEl>
                                      </p:cBhvr>
                                      <p:to x="100000" y="90000"/>
                                    </p:animScale>
                                    <p:animScale>
                                      <p:cBhvr>
                                        <p:cTn id="20" dur="166" decel="50000">
                                          <p:stCondLst>
                                            <p:cond delay="1668"/>
                                          </p:stCondLst>
                                        </p:cTn>
                                        <p:tgtEl>
                                          <p:spTgt spid="38"/>
                                        </p:tgtEl>
                                      </p:cBhvr>
                                      <p:to x="100000" y="100000"/>
                                    </p:animScale>
                                    <p:animScale>
                                      <p:cBhvr>
                                        <p:cTn id="21" dur="26">
                                          <p:stCondLst>
                                            <p:cond delay="1808"/>
                                          </p:stCondLst>
                                        </p:cTn>
                                        <p:tgtEl>
                                          <p:spTgt spid="38"/>
                                        </p:tgtEl>
                                      </p:cBhvr>
                                      <p:to x="100000" y="95000"/>
                                    </p:animScale>
                                    <p:animScale>
                                      <p:cBhvr>
                                        <p:cTn id="22" dur="166" decel="50000">
                                          <p:stCondLst>
                                            <p:cond delay="1834"/>
                                          </p:stCondLst>
                                        </p:cTn>
                                        <p:tgtEl>
                                          <p:spTgt spid="3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52600" y="685801"/>
            <a:ext cx="4953000" cy="3293209"/>
          </a:xfrm>
          <a:prstGeom prst="rect">
            <a:avLst/>
          </a:prstGeom>
          <a:noFill/>
        </p:spPr>
        <p:txBody>
          <a:bodyPr wrap="square" rtlCol="0">
            <a:spAutoFit/>
          </a:bodyPr>
          <a:lstStyle/>
          <a:p>
            <a:r>
              <a:rPr lang="en-US" dirty="0">
                <a:solidFill>
                  <a:schemeClr val="bg1"/>
                </a:solidFill>
              </a:rPr>
              <a:t>The Lord reveals the same message to different individuals because they may have similar needs, circumstances, or desires. </a:t>
            </a:r>
          </a:p>
          <a:p>
            <a:endParaRPr lang="en-US" dirty="0">
              <a:solidFill>
                <a:schemeClr val="bg1"/>
              </a:solidFill>
            </a:endParaRPr>
          </a:p>
          <a:p>
            <a:pPr algn="ctr"/>
            <a:r>
              <a:rPr lang="en-US" sz="3200" dirty="0">
                <a:solidFill>
                  <a:srgbClr val="FFFF00"/>
                </a:solidFill>
              </a:rPr>
              <a:t>However</a:t>
            </a:r>
          </a:p>
          <a:p>
            <a:endParaRPr lang="en-US" sz="3200" dirty="0">
              <a:solidFill>
                <a:srgbClr val="FFFF00"/>
              </a:solidFill>
            </a:endParaRPr>
          </a:p>
          <a:p>
            <a:r>
              <a:rPr lang="en-US" dirty="0">
                <a:solidFill>
                  <a:schemeClr val="bg1"/>
                </a:solidFill>
              </a:rPr>
              <a:t>We can be sure that He knows us individually. In this example, He called John </a:t>
            </a:r>
            <a:r>
              <a:rPr lang="en-US" dirty="0" err="1">
                <a:solidFill>
                  <a:schemeClr val="bg1"/>
                </a:solidFill>
              </a:rPr>
              <a:t>Whitmer</a:t>
            </a:r>
            <a:r>
              <a:rPr lang="en-US" dirty="0">
                <a:solidFill>
                  <a:schemeClr val="bg1"/>
                </a:solidFill>
              </a:rPr>
              <a:t> and Peter </a:t>
            </a:r>
            <a:r>
              <a:rPr lang="en-US" dirty="0" err="1">
                <a:solidFill>
                  <a:schemeClr val="bg1"/>
                </a:solidFill>
              </a:rPr>
              <a:t>Whitmer</a:t>
            </a:r>
            <a:r>
              <a:rPr lang="en-US" dirty="0">
                <a:solidFill>
                  <a:schemeClr val="bg1"/>
                </a:solidFill>
              </a:rPr>
              <a:t> Jr. by name and revealed His will to them one at a time.</a:t>
            </a:r>
          </a:p>
        </p:txBody>
      </p:sp>
      <p:sp>
        <p:nvSpPr>
          <p:cNvPr id="5" name="TextBox 4"/>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cs typeface="Andalus" pitchFamily="18" charset="-78"/>
              </a:rPr>
              <a:t>Same Message</a:t>
            </a:r>
          </a:p>
        </p:txBody>
      </p:sp>
      <p:sp>
        <p:nvSpPr>
          <p:cNvPr id="6" name="TextBox 5"/>
          <p:cNvSpPr txBox="1"/>
          <p:nvPr/>
        </p:nvSpPr>
        <p:spPr>
          <a:xfrm>
            <a:off x="5715000" y="3886201"/>
            <a:ext cx="4953000" cy="2585323"/>
          </a:xfrm>
          <a:prstGeom prst="rect">
            <a:avLst/>
          </a:prstGeom>
          <a:noFill/>
        </p:spPr>
        <p:txBody>
          <a:bodyPr wrap="square" rtlCol="0">
            <a:spAutoFit/>
          </a:bodyPr>
          <a:lstStyle/>
          <a:p>
            <a:r>
              <a:rPr lang="en-US" dirty="0">
                <a:solidFill>
                  <a:schemeClr val="bg1"/>
                </a:solidFill>
              </a:rPr>
              <a:t>Hearken—Listen to the words you have asked for</a:t>
            </a:r>
          </a:p>
          <a:p>
            <a:endParaRPr lang="en-US" dirty="0">
              <a:solidFill>
                <a:schemeClr val="bg1"/>
              </a:solidFill>
            </a:endParaRPr>
          </a:p>
          <a:p>
            <a:r>
              <a:rPr lang="en-US" dirty="0">
                <a:solidFill>
                  <a:schemeClr val="bg1"/>
                </a:solidFill>
              </a:rPr>
              <a:t>Sharpness—two edge sword—the word of the Lord</a:t>
            </a:r>
          </a:p>
          <a:p>
            <a:endParaRPr lang="en-US" dirty="0">
              <a:solidFill>
                <a:schemeClr val="bg1"/>
              </a:solidFill>
            </a:endParaRPr>
          </a:p>
          <a:p>
            <a:r>
              <a:rPr lang="en-US" dirty="0">
                <a:solidFill>
                  <a:schemeClr val="bg1"/>
                </a:solidFill>
              </a:rPr>
              <a:t>My arm—God’s power, all over the earth, and He has made known</a:t>
            </a:r>
          </a:p>
          <a:p>
            <a:endParaRPr lang="en-US" dirty="0">
              <a:solidFill>
                <a:schemeClr val="bg1"/>
              </a:solidFill>
            </a:endParaRPr>
          </a:p>
          <a:p>
            <a:r>
              <a:rPr lang="en-US" dirty="0">
                <a:solidFill>
                  <a:schemeClr val="bg1"/>
                </a:solidFill>
              </a:rPr>
              <a:t>Declare repentance—to engage in the ministry…which eventually John forgot</a:t>
            </a:r>
          </a:p>
        </p:txBody>
      </p:sp>
      <p:sp>
        <p:nvSpPr>
          <p:cNvPr id="9" name="TextBox 8"/>
          <p:cNvSpPr txBox="1"/>
          <p:nvPr/>
        </p:nvSpPr>
        <p:spPr>
          <a:xfrm>
            <a:off x="206478" y="6419272"/>
            <a:ext cx="4953000" cy="369332"/>
          </a:xfrm>
          <a:prstGeom prst="rect">
            <a:avLst/>
          </a:prstGeom>
          <a:noFill/>
        </p:spPr>
        <p:txBody>
          <a:bodyPr wrap="square" rtlCol="0">
            <a:spAutoFit/>
          </a:bodyPr>
          <a:lstStyle/>
          <a:p>
            <a:r>
              <a:rPr lang="en-US" dirty="0">
                <a:solidFill>
                  <a:schemeClr val="bg1"/>
                </a:solidFill>
              </a:rPr>
              <a:t>D&amp;C 15-16</a:t>
            </a:r>
          </a:p>
        </p:txBody>
      </p:sp>
      <p:grpSp>
        <p:nvGrpSpPr>
          <p:cNvPr id="10" name="Group 9"/>
          <p:cNvGrpSpPr/>
          <p:nvPr/>
        </p:nvGrpSpPr>
        <p:grpSpPr>
          <a:xfrm>
            <a:off x="7086600" y="533401"/>
            <a:ext cx="1245476" cy="3283527"/>
            <a:chOff x="762000" y="381000"/>
            <a:chExt cx="1676400" cy="4419601"/>
          </a:xfrm>
        </p:grpSpPr>
        <p:sp>
          <p:nvSpPr>
            <p:cNvPr id="11" name="Oval 10"/>
            <p:cNvSpPr/>
            <p:nvPr/>
          </p:nvSpPr>
          <p:spPr>
            <a:xfrm rot="2704841" flipH="1">
              <a:off x="1027621" y="43266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9"/>
            <p:cNvGrpSpPr/>
            <p:nvPr/>
          </p:nvGrpSpPr>
          <p:grpSpPr>
            <a:xfrm>
              <a:off x="762000" y="381000"/>
              <a:ext cx="1676400" cy="4367412"/>
              <a:chOff x="762000" y="381000"/>
              <a:chExt cx="1676400" cy="4367412"/>
            </a:xfrm>
          </p:grpSpPr>
          <p:sp>
            <p:nvSpPr>
              <p:cNvPr id="13" name="Cloud 12"/>
              <p:cNvSpPr/>
              <p:nvPr/>
            </p:nvSpPr>
            <p:spPr>
              <a:xfrm>
                <a:off x="762000" y="457200"/>
                <a:ext cx="1600200" cy="1219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1430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610301" flipH="1">
                <a:off x="1606319" y="42744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2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1836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9438105" flipH="1">
                <a:off x="1830107" y="1795629"/>
                <a:ext cx="481590" cy="128826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11918038">
                <a:off x="915911" y="1794188"/>
                <a:ext cx="481590" cy="134871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p:cNvSpPr/>
              <p:nvPr/>
            </p:nvSpPr>
            <p:spPr>
              <a:xfrm rot="10800000">
                <a:off x="1030224"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1478280"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94232" y="3053416"/>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782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31"/>
              <p:cNvGrpSpPr/>
              <p:nvPr/>
            </p:nvGrpSpPr>
            <p:grpSpPr>
              <a:xfrm>
                <a:off x="1066800" y="1752600"/>
                <a:ext cx="1066800" cy="1295400"/>
                <a:chOff x="3962400" y="2743200"/>
                <a:chExt cx="1066800" cy="1295400"/>
              </a:xfrm>
            </p:grpSpPr>
            <p:sp>
              <p:nvSpPr>
                <p:cNvPr id="30" name="Trapezoid 29"/>
                <p:cNvSpPr/>
                <p:nvPr/>
              </p:nvSpPr>
              <p:spPr>
                <a:xfrm>
                  <a:off x="3962400" y="2743200"/>
                  <a:ext cx="6096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4419600" y="2743200"/>
                  <a:ext cx="6096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50977" y="3523129"/>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42012" y="3747247"/>
                  <a:ext cx="152400" cy="1524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648200" y="3200400"/>
                  <a:ext cx="228600" cy="76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25"/>
                <p:cNvGrpSpPr/>
                <p:nvPr/>
              </p:nvGrpSpPr>
              <p:grpSpPr>
                <a:xfrm>
                  <a:off x="4648200" y="3200400"/>
                  <a:ext cx="266699" cy="152400"/>
                  <a:chOff x="6280719" y="1455047"/>
                  <a:chExt cx="921715" cy="554747"/>
                </a:xfrm>
              </p:grpSpPr>
              <p:sp>
                <p:nvSpPr>
                  <p:cNvPr id="36" name="Donut 35"/>
                  <p:cNvSpPr/>
                  <p:nvPr/>
                </p:nvSpPr>
                <p:spPr>
                  <a:xfrm rot="3132057">
                    <a:off x="6157627" y="1578139"/>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3093051">
                    <a:off x="6240195" y="1722578"/>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21265362">
                    <a:off x="6500334" y="1842992"/>
                    <a:ext cx="354416" cy="148231"/>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18973134">
                    <a:off x="6792126" y="170754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9772315">
                    <a:off x="6644469" y="1809380"/>
                    <a:ext cx="410308" cy="164123"/>
                  </a:xfrm>
                  <a:prstGeom prst="donut">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5" name="Oval 15"/>
              <p:cNvSpPr/>
              <p:nvPr/>
            </p:nvSpPr>
            <p:spPr>
              <a:xfrm>
                <a:off x="1066800" y="533400"/>
                <a:ext cx="1027176"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990600" y="381000"/>
                <a:ext cx="1219200" cy="457200"/>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28800" y="457200"/>
                <a:ext cx="3810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90600" y="533400"/>
                <a:ext cx="304800" cy="304800"/>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447800" y="32004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99646456-9164-328C-D148-193BCA64EFB5}"/>
              </a:ext>
            </a:extLst>
          </p:cNvPr>
          <p:cNvGrpSpPr/>
          <p:nvPr/>
        </p:nvGrpSpPr>
        <p:grpSpPr>
          <a:xfrm>
            <a:off x="8648266" y="440027"/>
            <a:ext cx="1251757" cy="3213785"/>
            <a:chOff x="9655636" y="1669111"/>
            <a:chExt cx="1507663" cy="3870803"/>
          </a:xfrm>
        </p:grpSpPr>
        <p:grpSp>
          <p:nvGrpSpPr>
            <p:cNvPr id="3" name="Group 2">
              <a:extLst>
                <a:ext uri="{FF2B5EF4-FFF2-40B4-BE49-F238E27FC236}">
                  <a16:creationId xmlns:a16="http://schemas.microsoft.com/office/drawing/2014/main" id="{10FC5135-A480-74D0-AD26-982C3AC4A010}"/>
                </a:ext>
              </a:extLst>
            </p:cNvPr>
            <p:cNvGrpSpPr/>
            <p:nvPr/>
          </p:nvGrpSpPr>
          <p:grpSpPr>
            <a:xfrm>
              <a:off x="9655636" y="1669111"/>
              <a:ext cx="1507663" cy="3870803"/>
              <a:chOff x="9598348" y="1478681"/>
              <a:chExt cx="1937598" cy="4974626"/>
            </a:xfrm>
          </p:grpSpPr>
          <p:sp>
            <p:nvSpPr>
              <p:cNvPr id="63" name="Oval 62">
                <a:extLst>
                  <a:ext uri="{FF2B5EF4-FFF2-40B4-BE49-F238E27FC236}">
                    <a16:creationId xmlns:a16="http://schemas.microsoft.com/office/drawing/2014/main" id="{CD2FD06A-D508-8F80-47CF-173416FF5E2A}"/>
                  </a:ext>
                </a:extLst>
              </p:cNvPr>
              <p:cNvSpPr/>
              <p:nvPr/>
            </p:nvSpPr>
            <p:spPr>
              <a:xfrm rot="2704841" flipH="1">
                <a:off x="9993444" y="5952051"/>
                <a:ext cx="329602" cy="67290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299A681-7451-9ABA-7474-92873E8D63AA}"/>
                  </a:ext>
                </a:extLst>
              </p:cNvPr>
              <p:cNvSpPr/>
              <p:nvPr/>
            </p:nvSpPr>
            <p:spPr>
              <a:xfrm rot="17610301" flipH="1">
                <a:off x="10745353" y="5937644"/>
                <a:ext cx="265991" cy="67290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AC957894-30C3-2E0C-FA02-B61B6A056FB8}"/>
                  </a:ext>
                </a:extLst>
              </p:cNvPr>
              <p:cNvGrpSpPr/>
              <p:nvPr/>
            </p:nvGrpSpPr>
            <p:grpSpPr>
              <a:xfrm>
                <a:off x="9852362" y="4696150"/>
                <a:ext cx="1405585" cy="1575326"/>
                <a:chOff x="9852362" y="4696150"/>
                <a:chExt cx="1405585" cy="1575326"/>
              </a:xfrm>
              <a:solidFill>
                <a:schemeClr val="accent4">
                  <a:lumMod val="50000"/>
                </a:schemeClr>
              </a:solidFill>
            </p:grpSpPr>
            <p:sp>
              <p:nvSpPr>
                <p:cNvPr id="79" name="Trapezoid 78">
                  <a:extLst>
                    <a:ext uri="{FF2B5EF4-FFF2-40B4-BE49-F238E27FC236}">
                      <a16:creationId xmlns:a16="http://schemas.microsoft.com/office/drawing/2014/main" id="{1AB16CC6-FE07-D5B3-5B62-7AFE44A202EE}"/>
                    </a:ext>
                  </a:extLst>
                </p:cNvPr>
                <p:cNvSpPr/>
                <p:nvPr/>
              </p:nvSpPr>
              <p:spPr>
                <a:xfrm>
                  <a:off x="9852362" y="4696150"/>
                  <a:ext cx="1405585" cy="1575326"/>
                </a:xfrm>
                <a:prstGeom prst="trapezoid">
                  <a:avLst>
                    <a:gd name="adj" fmla="val 7457"/>
                  </a:avLst>
                </a:prstGeom>
                <a:solidFill>
                  <a:srgbClr val="D2A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A9D56C82-BB8A-4B97-03C6-7E83A18690EC}"/>
                    </a:ext>
                  </a:extLst>
                </p:cNvPr>
                <p:cNvCxnSpPr>
                  <a:cxnSpLocks/>
                </p:cNvCxnSpPr>
                <p:nvPr/>
              </p:nvCxnSpPr>
              <p:spPr>
                <a:xfrm>
                  <a:off x="10520097" y="5172767"/>
                  <a:ext cx="4902" cy="109870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Cloud 65">
                <a:extLst>
                  <a:ext uri="{FF2B5EF4-FFF2-40B4-BE49-F238E27FC236}">
                    <a16:creationId xmlns:a16="http://schemas.microsoft.com/office/drawing/2014/main" id="{0EE12430-AF82-99CA-4BF7-13460B118F73}"/>
                  </a:ext>
                </a:extLst>
              </p:cNvPr>
              <p:cNvSpPr/>
              <p:nvPr/>
            </p:nvSpPr>
            <p:spPr>
              <a:xfrm rot="11345926">
                <a:off x="9772770" y="1478681"/>
                <a:ext cx="1507968" cy="148266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8D4B1030-3B9B-F88A-7E1E-CFCB1B38A645}"/>
                  </a:ext>
                </a:extLst>
              </p:cNvPr>
              <p:cNvSpPr/>
              <p:nvPr/>
            </p:nvSpPr>
            <p:spPr>
              <a:xfrm>
                <a:off x="9979153" y="3140598"/>
                <a:ext cx="1111995" cy="157532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06BC2B3-3BF5-4EA5-32FC-19CA5F5178E2}"/>
                  </a:ext>
                </a:extLst>
              </p:cNvPr>
              <p:cNvSpPr/>
              <p:nvPr/>
            </p:nvSpPr>
            <p:spPr>
              <a:xfrm>
                <a:off x="9598348" y="4308022"/>
                <a:ext cx="337825" cy="684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CF21FEA-F0B7-BE9F-F8FF-57852395097E}"/>
                  </a:ext>
                </a:extLst>
              </p:cNvPr>
              <p:cNvSpPr/>
              <p:nvPr/>
            </p:nvSpPr>
            <p:spPr>
              <a:xfrm>
                <a:off x="11192536" y="4271856"/>
                <a:ext cx="343410" cy="684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a:extLst>
                  <a:ext uri="{FF2B5EF4-FFF2-40B4-BE49-F238E27FC236}">
                    <a16:creationId xmlns:a16="http://schemas.microsoft.com/office/drawing/2014/main" id="{8E11EB0A-3210-9C4B-9503-12D48D33B5A7}"/>
                  </a:ext>
                </a:extLst>
              </p:cNvPr>
              <p:cNvSpPr/>
              <p:nvPr/>
            </p:nvSpPr>
            <p:spPr>
              <a:xfrm rot="9438105" flipH="1">
                <a:off x="10814739" y="3100259"/>
                <a:ext cx="585658" cy="1566647"/>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a:extLst>
                  <a:ext uri="{FF2B5EF4-FFF2-40B4-BE49-F238E27FC236}">
                    <a16:creationId xmlns:a16="http://schemas.microsoft.com/office/drawing/2014/main" id="{B7BC4241-F50E-5AA6-51D0-0F0D7F819354}"/>
                  </a:ext>
                </a:extLst>
              </p:cNvPr>
              <p:cNvSpPr/>
              <p:nvPr/>
            </p:nvSpPr>
            <p:spPr>
              <a:xfrm rot="11918038">
                <a:off x="9702992" y="3098507"/>
                <a:ext cx="585658" cy="164016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69">
                <a:extLst>
                  <a:ext uri="{FF2B5EF4-FFF2-40B4-BE49-F238E27FC236}">
                    <a16:creationId xmlns:a16="http://schemas.microsoft.com/office/drawing/2014/main" id="{CA2601CA-C1B3-A9C9-030E-CB4B09CE9E49}"/>
                  </a:ext>
                </a:extLst>
              </p:cNvPr>
              <p:cNvSpPr/>
              <p:nvPr/>
            </p:nvSpPr>
            <p:spPr>
              <a:xfrm>
                <a:off x="9919847" y="4629844"/>
                <a:ext cx="1245434" cy="171047"/>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BFE5D93-238B-0992-D529-2C7821312556}"/>
                  </a:ext>
                </a:extLst>
              </p:cNvPr>
              <p:cNvSpPr/>
              <p:nvPr/>
            </p:nvSpPr>
            <p:spPr>
              <a:xfrm>
                <a:off x="10386884" y="4629844"/>
                <a:ext cx="311359" cy="17104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6D0845AE-BFDE-13BE-9207-0957ECA7DB5B}"/>
                  </a:ext>
                </a:extLst>
              </p:cNvPr>
              <p:cNvSpPr/>
              <p:nvPr/>
            </p:nvSpPr>
            <p:spPr>
              <a:xfrm>
                <a:off x="9886487" y="3047932"/>
                <a:ext cx="741330" cy="1575326"/>
              </a:xfrm>
              <a:prstGeom prst="trapezoid">
                <a:avLst>
                  <a:gd name="adj" fmla="val 32353"/>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CF936E4E-C6FE-B894-D0BD-3A5249F2D9C9}"/>
                  </a:ext>
                </a:extLst>
              </p:cNvPr>
              <p:cNvSpPr/>
              <p:nvPr/>
            </p:nvSpPr>
            <p:spPr>
              <a:xfrm>
                <a:off x="10442484" y="3047932"/>
                <a:ext cx="741330" cy="1575326"/>
              </a:xfrm>
              <a:prstGeom prst="trapezoid">
                <a:avLst>
                  <a:gd name="adj" fmla="val 3088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5">
                <a:extLst>
                  <a:ext uri="{FF2B5EF4-FFF2-40B4-BE49-F238E27FC236}">
                    <a16:creationId xmlns:a16="http://schemas.microsoft.com/office/drawing/2014/main" id="{CC6DF373-1743-D10A-419D-0439FE25F79F}"/>
                  </a:ext>
                </a:extLst>
              </p:cNvPr>
              <p:cNvSpPr/>
              <p:nvPr/>
            </p:nvSpPr>
            <p:spPr>
              <a:xfrm>
                <a:off x="9886487" y="1565272"/>
                <a:ext cx="1249141" cy="1760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811B6B90-A3FF-B697-1779-0FC3A98B3810}"/>
                  </a:ext>
                </a:extLst>
              </p:cNvPr>
              <p:cNvSpPr/>
              <p:nvPr/>
            </p:nvSpPr>
            <p:spPr>
              <a:xfrm>
                <a:off x="10404328" y="4018202"/>
                <a:ext cx="277999" cy="11120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41D3F1-6712-3CCD-51C4-B652CF713397}"/>
                  </a:ext>
                </a:extLst>
              </p:cNvPr>
              <p:cNvSpPr/>
              <p:nvPr/>
            </p:nvSpPr>
            <p:spPr>
              <a:xfrm>
                <a:off x="10415229" y="4268946"/>
                <a:ext cx="277999" cy="11120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loud 6">
              <a:extLst>
                <a:ext uri="{FF2B5EF4-FFF2-40B4-BE49-F238E27FC236}">
                  <a16:creationId xmlns:a16="http://schemas.microsoft.com/office/drawing/2014/main" id="{41F24E5A-68C7-DC19-E865-1EB1F23F9CD5}"/>
                </a:ext>
              </a:extLst>
            </p:cNvPr>
            <p:cNvSpPr/>
            <p:nvPr/>
          </p:nvSpPr>
          <p:spPr>
            <a:xfrm rot="11345926">
              <a:off x="10079817" y="2617277"/>
              <a:ext cx="644403" cy="633588"/>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15">
              <a:extLst>
                <a:ext uri="{FF2B5EF4-FFF2-40B4-BE49-F238E27FC236}">
                  <a16:creationId xmlns:a16="http://schemas.microsoft.com/office/drawing/2014/main" id="{8631906D-0877-B4D3-2B34-3244E35DE23F}"/>
                </a:ext>
              </a:extLst>
            </p:cNvPr>
            <p:cNvSpPr/>
            <p:nvPr/>
          </p:nvSpPr>
          <p:spPr>
            <a:xfrm>
              <a:off x="10291259" y="2721984"/>
              <a:ext cx="235111" cy="1600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390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10200" y="3352800"/>
            <a:ext cx="4953000" cy="923330"/>
          </a:xfrm>
          <a:prstGeom prst="rect">
            <a:avLst/>
          </a:prstGeom>
          <a:noFill/>
        </p:spPr>
        <p:txBody>
          <a:bodyPr wrap="square" rtlCol="0">
            <a:spAutoFit/>
          </a:bodyPr>
          <a:lstStyle/>
          <a:p>
            <a:r>
              <a:rPr lang="en-US" dirty="0">
                <a:solidFill>
                  <a:schemeClr val="bg1"/>
                </a:solidFill>
              </a:rPr>
              <a:t>Even though there was a falling out with John and Joseph he still had a testimony of the Book of Mormon</a:t>
            </a:r>
          </a:p>
        </p:txBody>
      </p:sp>
      <p:sp>
        <p:nvSpPr>
          <p:cNvPr id="5" name="TextBox 4"/>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cs typeface="Andalus" pitchFamily="18" charset="-78"/>
              </a:rPr>
              <a:t>Testimonies of David and John </a:t>
            </a:r>
            <a:r>
              <a:rPr lang="en-US" sz="3600" dirty="0" err="1">
                <a:solidFill>
                  <a:schemeClr val="bg1"/>
                </a:solidFill>
                <a:latin typeface="Abadi" panose="020B0604020104020204" pitchFamily="34" charset="0"/>
                <a:cs typeface="Andalus" pitchFamily="18" charset="-78"/>
              </a:rPr>
              <a:t>Whitmer</a:t>
            </a:r>
            <a:endParaRPr lang="en-US" sz="3600" dirty="0">
              <a:solidFill>
                <a:schemeClr val="bg1"/>
              </a:solidFill>
              <a:latin typeface="Abadi" panose="020B0604020104020204" pitchFamily="34" charset="0"/>
              <a:cs typeface="Andalus" pitchFamily="18" charset="-78"/>
            </a:endParaRPr>
          </a:p>
        </p:txBody>
      </p:sp>
      <p:sp>
        <p:nvSpPr>
          <p:cNvPr id="6" name="TextBox 5"/>
          <p:cNvSpPr txBox="1"/>
          <p:nvPr/>
        </p:nvSpPr>
        <p:spPr>
          <a:xfrm>
            <a:off x="5410200" y="4569454"/>
            <a:ext cx="4953000" cy="1646605"/>
          </a:xfrm>
          <a:prstGeom prst="rect">
            <a:avLst/>
          </a:prstGeom>
          <a:noFill/>
        </p:spPr>
        <p:txBody>
          <a:bodyPr wrap="square" rtlCol="0">
            <a:spAutoFit/>
          </a:bodyPr>
          <a:lstStyle/>
          <a:p>
            <a:r>
              <a:rPr lang="en-US" dirty="0">
                <a:solidFill>
                  <a:schemeClr val="bg1"/>
                </a:solidFill>
              </a:rPr>
              <a:t>Statement made to Heber C. </a:t>
            </a:r>
            <a:r>
              <a:rPr lang="en-US" dirty="0" err="1">
                <a:solidFill>
                  <a:schemeClr val="bg1"/>
                </a:solidFill>
              </a:rPr>
              <a:t>Kmball</a:t>
            </a:r>
            <a:r>
              <a:rPr lang="en-US" dirty="0">
                <a:solidFill>
                  <a:schemeClr val="bg1"/>
                </a:solidFill>
              </a:rPr>
              <a:t> and Theodore Turley in Far West…</a:t>
            </a:r>
          </a:p>
          <a:p>
            <a:r>
              <a:rPr lang="en-US" dirty="0">
                <a:solidFill>
                  <a:schemeClr val="bg1"/>
                </a:solidFill>
              </a:rPr>
              <a:t>“I now say, I handled those plates; there were fine engraving on both sides, I handled them, they were shown to me by supernatural power.”</a:t>
            </a:r>
          </a:p>
          <a:p>
            <a:r>
              <a:rPr lang="en-US" sz="1200" dirty="0">
                <a:solidFill>
                  <a:schemeClr val="bg1"/>
                </a:solidFill>
              </a:rPr>
              <a:t>John </a:t>
            </a:r>
            <a:r>
              <a:rPr lang="en-US" sz="1200" dirty="0" err="1">
                <a:solidFill>
                  <a:schemeClr val="bg1"/>
                </a:solidFill>
              </a:rPr>
              <a:t>Whitmer</a:t>
            </a:r>
            <a:endParaRPr lang="en-US" sz="1200" dirty="0">
              <a:solidFill>
                <a:schemeClr val="bg1"/>
              </a:solidFill>
            </a:endParaRPr>
          </a:p>
        </p:txBody>
      </p:sp>
      <p:sp>
        <p:nvSpPr>
          <p:cNvPr id="9" name="TextBox 8"/>
          <p:cNvSpPr txBox="1"/>
          <p:nvPr/>
        </p:nvSpPr>
        <p:spPr>
          <a:xfrm>
            <a:off x="167149" y="6399073"/>
            <a:ext cx="4953000" cy="369332"/>
          </a:xfrm>
          <a:prstGeom prst="rect">
            <a:avLst/>
          </a:prstGeom>
          <a:noFill/>
        </p:spPr>
        <p:txBody>
          <a:bodyPr wrap="square" rtlCol="0">
            <a:spAutoFit/>
          </a:bodyPr>
          <a:lstStyle/>
          <a:p>
            <a:r>
              <a:rPr lang="en-US" dirty="0">
                <a:solidFill>
                  <a:schemeClr val="bg1"/>
                </a:solidFill>
              </a:rPr>
              <a:t>D&amp;C 15-16</a:t>
            </a:r>
          </a:p>
        </p:txBody>
      </p:sp>
      <p:sp>
        <p:nvSpPr>
          <p:cNvPr id="7" name="TextBox 6"/>
          <p:cNvSpPr txBox="1"/>
          <p:nvPr/>
        </p:nvSpPr>
        <p:spPr>
          <a:xfrm>
            <a:off x="297770" y="799237"/>
            <a:ext cx="4953000" cy="2400657"/>
          </a:xfrm>
          <a:prstGeom prst="rect">
            <a:avLst/>
          </a:prstGeom>
          <a:noFill/>
        </p:spPr>
        <p:txBody>
          <a:bodyPr wrap="square" rtlCol="0">
            <a:spAutoFit/>
          </a:bodyPr>
          <a:lstStyle/>
          <a:p>
            <a:r>
              <a:rPr lang="en-US" dirty="0">
                <a:solidFill>
                  <a:schemeClr val="bg1"/>
                </a:solidFill>
              </a:rPr>
              <a:t>“I will say once more to all mankind, that I have </a:t>
            </a:r>
          </a:p>
          <a:p>
            <a:r>
              <a:rPr lang="en-US" dirty="0">
                <a:solidFill>
                  <a:schemeClr val="bg1"/>
                </a:solidFill>
              </a:rPr>
              <a:t>never at any time denied that testimony or any part thereof. I also testify to the world, that neither </a:t>
            </a:r>
          </a:p>
          <a:p>
            <a:r>
              <a:rPr lang="en-US" dirty="0">
                <a:solidFill>
                  <a:schemeClr val="bg1"/>
                </a:solidFill>
              </a:rPr>
              <a:t>Oliver Cowdery nor Martin Harris ever at any </a:t>
            </a:r>
          </a:p>
          <a:p>
            <a:r>
              <a:rPr lang="en-US" dirty="0">
                <a:solidFill>
                  <a:schemeClr val="bg1"/>
                </a:solidFill>
              </a:rPr>
              <a:t>time denied their testimony. They both died </a:t>
            </a:r>
          </a:p>
          <a:p>
            <a:r>
              <a:rPr lang="en-US" dirty="0">
                <a:solidFill>
                  <a:schemeClr val="bg1"/>
                </a:solidFill>
              </a:rPr>
              <a:t>affirming the truth of the divine authenticity of the </a:t>
            </a:r>
          </a:p>
          <a:p>
            <a:r>
              <a:rPr lang="en-US" dirty="0">
                <a:solidFill>
                  <a:schemeClr val="bg1"/>
                </a:solidFill>
              </a:rPr>
              <a:t>Book of Mormon.”</a:t>
            </a:r>
          </a:p>
          <a:p>
            <a:r>
              <a:rPr lang="en-US" sz="1200" dirty="0">
                <a:solidFill>
                  <a:schemeClr val="bg1"/>
                </a:solidFill>
              </a:rPr>
              <a:t>David </a:t>
            </a:r>
            <a:r>
              <a:rPr lang="en-US" sz="1200" dirty="0" err="1">
                <a:solidFill>
                  <a:schemeClr val="bg1"/>
                </a:solidFill>
              </a:rPr>
              <a:t>Whitmer</a:t>
            </a:r>
            <a:r>
              <a:rPr lang="en-US" sz="1200" dirty="0">
                <a:solidFill>
                  <a:schemeClr val="bg1"/>
                </a:solidFill>
              </a:rPr>
              <a:t> in a proclamation to the American Cyclopedia and the </a:t>
            </a:r>
          </a:p>
          <a:p>
            <a:r>
              <a:rPr lang="en-US" sz="1200" dirty="0">
                <a:solidFill>
                  <a:schemeClr val="bg1"/>
                </a:solidFill>
              </a:rPr>
              <a:t>Encyclopedia Britannica</a:t>
            </a:r>
          </a:p>
        </p:txBody>
      </p:sp>
      <p:pic>
        <p:nvPicPr>
          <p:cNvPr id="3" name="Picture 2">
            <a:extLst>
              <a:ext uri="{FF2B5EF4-FFF2-40B4-BE49-F238E27FC236}">
                <a16:creationId xmlns:a16="http://schemas.microsoft.com/office/drawing/2014/main" id="{7EEB52DE-15E7-4688-B190-13E1BBBC1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323" y="3662827"/>
            <a:ext cx="2175903" cy="2920912"/>
          </a:xfrm>
          <a:prstGeom prst="rect">
            <a:avLst/>
          </a:prstGeom>
        </p:spPr>
      </p:pic>
      <p:pic>
        <p:nvPicPr>
          <p:cNvPr id="13" name="Picture 12">
            <a:extLst>
              <a:ext uri="{FF2B5EF4-FFF2-40B4-BE49-F238E27FC236}">
                <a16:creationId xmlns:a16="http://schemas.microsoft.com/office/drawing/2014/main" id="{AF4BD97C-C044-466A-A4E1-E33959F59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241" y="866003"/>
            <a:ext cx="1752600" cy="2124075"/>
          </a:xfrm>
          <a:prstGeom prst="rect">
            <a:avLst/>
          </a:prstGeom>
        </p:spPr>
      </p:pic>
    </p:spTree>
    <p:extLst>
      <p:ext uri="{BB962C8B-B14F-4D97-AF65-F5344CB8AC3E}">
        <p14:creationId xmlns:p14="http://schemas.microsoft.com/office/powerpoint/2010/main" val="4887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cs typeface="Andalus" pitchFamily="18" charset="-78"/>
              </a:rPr>
              <a:t>“God Knows Who I Am”</a:t>
            </a:r>
          </a:p>
        </p:txBody>
      </p:sp>
      <p:sp>
        <p:nvSpPr>
          <p:cNvPr id="7" name="TextBox 6"/>
          <p:cNvSpPr txBox="1"/>
          <p:nvPr/>
        </p:nvSpPr>
        <p:spPr>
          <a:xfrm>
            <a:off x="1451649" y="1169692"/>
            <a:ext cx="4953000" cy="5355312"/>
          </a:xfrm>
          <a:prstGeom prst="rect">
            <a:avLst/>
          </a:prstGeom>
          <a:noFill/>
        </p:spPr>
        <p:txBody>
          <a:bodyPr wrap="square" rtlCol="0">
            <a:spAutoFit/>
          </a:bodyPr>
          <a:lstStyle/>
          <a:p>
            <a:pPr fontAlgn="base"/>
            <a:r>
              <a:rPr lang="en-US" dirty="0">
                <a:solidFill>
                  <a:schemeClr val="bg1"/>
                </a:solidFill>
              </a:rPr>
              <a:t>“Some time ago I spoke with a priesthood leader who was prompted to memorize the names of all of the youth ages 13 to 21 in his stake. Using snapshots of the young men and women, he created flash cards that he reviewed while traveling on business and at other times. This priesthood leader quickly learned all of the names of the youth.</a:t>
            </a:r>
          </a:p>
          <a:p>
            <a:pPr fontAlgn="base"/>
            <a:endParaRPr lang="en-US" dirty="0">
              <a:solidFill>
                <a:schemeClr val="bg1"/>
              </a:solidFill>
            </a:endParaRPr>
          </a:p>
          <a:p>
            <a:pPr fontAlgn="base"/>
            <a:r>
              <a:rPr lang="en-US" dirty="0">
                <a:solidFill>
                  <a:schemeClr val="bg1"/>
                </a:solidFill>
              </a:rPr>
              <a:t>“One night the priesthood leader had a dream about one of the young men whom he knew only from a picture. In the dream he saw the young man dressed in a white shirt and wearing a missionary name tag. With a companion seated at his side, the young man was teaching a family. The young man held the Book of Mormon in his hand, and he looked as if he were testifying of the truthfulness of the book. The priesthood leader then awoke from his dream.</a:t>
            </a:r>
          </a:p>
        </p:txBody>
      </p:sp>
      <p:pic>
        <p:nvPicPr>
          <p:cNvPr id="23" name="Picture 22" descr="100_1219.JPG"/>
          <p:cNvPicPr>
            <a:picLocks noChangeAspect="1"/>
          </p:cNvPicPr>
          <p:nvPr/>
        </p:nvPicPr>
        <p:blipFill>
          <a:blip r:embed="rId2" cstate="print"/>
          <a:stretch>
            <a:fillRect/>
          </a:stretch>
        </p:blipFill>
        <p:spPr>
          <a:xfrm>
            <a:off x="7612302" y="3973330"/>
            <a:ext cx="3286760" cy="2465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 32"/>
          <p:cNvGrpSpPr/>
          <p:nvPr/>
        </p:nvGrpSpPr>
        <p:grpSpPr>
          <a:xfrm>
            <a:off x="7612302" y="808358"/>
            <a:ext cx="1295400" cy="1400395"/>
            <a:chOff x="6019800" y="1066800"/>
            <a:chExt cx="1295400" cy="1400395"/>
          </a:xfrm>
        </p:grpSpPr>
        <p:sp>
          <p:nvSpPr>
            <p:cNvPr id="21" name="Rectangle 7"/>
            <p:cNvSpPr/>
            <p:nvPr/>
          </p:nvSpPr>
          <p:spPr>
            <a:xfrm>
              <a:off x="6019800" y="1066800"/>
              <a:ext cx="12954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mother's day2.jpeg"/>
            <p:cNvPicPr>
              <a:picLocks noChangeAspect="1"/>
            </p:cNvPicPr>
            <p:nvPr/>
          </p:nvPicPr>
          <p:blipFill>
            <a:blip r:embed="rId3" cstate="print"/>
            <a:srcRect l="45000" t="18333" r="45000" b="65000"/>
            <a:stretch>
              <a:fillRect/>
            </a:stretch>
          </p:blipFill>
          <p:spPr>
            <a:xfrm>
              <a:off x="6172200" y="1219200"/>
              <a:ext cx="998396" cy="1247995"/>
            </a:xfrm>
            <a:prstGeom prst="rect">
              <a:avLst/>
            </a:prstGeom>
          </p:spPr>
        </p:pic>
      </p:grpSp>
      <p:grpSp>
        <p:nvGrpSpPr>
          <p:cNvPr id="32" name="Group 31"/>
          <p:cNvGrpSpPr/>
          <p:nvPr/>
        </p:nvGrpSpPr>
        <p:grpSpPr>
          <a:xfrm>
            <a:off x="6610137" y="1163551"/>
            <a:ext cx="1264103" cy="1537022"/>
            <a:chOff x="5086136" y="1163551"/>
            <a:chExt cx="1264103" cy="1537022"/>
          </a:xfrm>
        </p:grpSpPr>
        <p:sp>
          <p:nvSpPr>
            <p:cNvPr id="19" name="Rectangle 6"/>
            <p:cNvSpPr/>
            <p:nvPr/>
          </p:nvSpPr>
          <p:spPr>
            <a:xfrm rot="20494955">
              <a:off x="5086136" y="1163551"/>
              <a:ext cx="1264103" cy="1537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20131010_180531.jpg"/>
            <p:cNvPicPr>
              <a:picLocks noChangeAspect="1"/>
            </p:cNvPicPr>
            <p:nvPr/>
          </p:nvPicPr>
          <p:blipFill>
            <a:blip r:embed="rId4" cstate="print"/>
            <a:srcRect l="72500" t="22222" r="11667" b="51111"/>
            <a:stretch>
              <a:fillRect/>
            </a:stretch>
          </p:blipFill>
          <p:spPr>
            <a:xfrm rot="20496358">
              <a:off x="5208491" y="1272510"/>
              <a:ext cx="1031898" cy="1303451"/>
            </a:xfrm>
            <a:prstGeom prst="rect">
              <a:avLst/>
            </a:prstGeom>
          </p:spPr>
        </p:pic>
      </p:grpSp>
      <p:grpSp>
        <p:nvGrpSpPr>
          <p:cNvPr id="27" name="Group 26"/>
          <p:cNvGrpSpPr/>
          <p:nvPr/>
        </p:nvGrpSpPr>
        <p:grpSpPr>
          <a:xfrm>
            <a:off x="8665354" y="1534056"/>
            <a:ext cx="1194298" cy="1090989"/>
            <a:chOff x="7141354" y="1534055"/>
            <a:chExt cx="1194298" cy="1090989"/>
          </a:xfrm>
        </p:grpSpPr>
        <p:sp>
          <p:nvSpPr>
            <p:cNvPr id="15" name="Rectangle 14"/>
            <p:cNvSpPr/>
            <p:nvPr/>
          </p:nvSpPr>
          <p:spPr>
            <a:xfrm rot="1511989">
              <a:off x="7141354" y="1534055"/>
              <a:ext cx="1194298" cy="10909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DSCN1625.JPG"/>
            <p:cNvPicPr>
              <a:picLocks noChangeAspect="1"/>
            </p:cNvPicPr>
            <p:nvPr/>
          </p:nvPicPr>
          <p:blipFill>
            <a:blip r:embed="rId5" cstate="print"/>
            <a:srcRect l="63428" t="17448" r="6055" b="43490"/>
            <a:stretch>
              <a:fillRect/>
            </a:stretch>
          </p:blipFill>
          <p:spPr>
            <a:xfrm rot="1542341">
              <a:off x="7244547" y="1622333"/>
              <a:ext cx="996127" cy="936886"/>
            </a:xfrm>
            <a:prstGeom prst="rect">
              <a:avLst/>
            </a:prstGeom>
          </p:spPr>
        </p:pic>
      </p:grpSp>
      <p:grpSp>
        <p:nvGrpSpPr>
          <p:cNvPr id="30" name="Group 29"/>
          <p:cNvGrpSpPr/>
          <p:nvPr/>
        </p:nvGrpSpPr>
        <p:grpSpPr>
          <a:xfrm>
            <a:off x="7696200" y="2106706"/>
            <a:ext cx="1066800" cy="1398494"/>
            <a:chOff x="6172200" y="2106706"/>
            <a:chExt cx="1066800" cy="1398494"/>
          </a:xfrm>
        </p:grpSpPr>
        <p:sp>
          <p:nvSpPr>
            <p:cNvPr id="17" name="Rectangle 16"/>
            <p:cNvSpPr/>
            <p:nvPr/>
          </p:nvSpPr>
          <p:spPr>
            <a:xfrm>
              <a:off x="6172200" y="2106706"/>
              <a:ext cx="1066800" cy="13984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MG_6336.JPG"/>
            <p:cNvPicPr>
              <a:picLocks noChangeAspect="1"/>
            </p:cNvPicPr>
            <p:nvPr/>
          </p:nvPicPr>
          <p:blipFill>
            <a:blip r:embed="rId6" cstate="print"/>
            <a:srcRect l="72500" t="10000" r="12500" b="61250"/>
            <a:stretch>
              <a:fillRect/>
            </a:stretch>
          </p:blipFill>
          <p:spPr>
            <a:xfrm>
              <a:off x="6288741" y="2218765"/>
              <a:ext cx="894522" cy="1143000"/>
            </a:xfrm>
            <a:prstGeom prst="rect">
              <a:avLst/>
            </a:prstGeom>
          </p:spPr>
        </p:pic>
      </p:grpSp>
      <p:pic>
        <p:nvPicPr>
          <p:cNvPr id="18" name="Picture 17" descr="david a bednar.jpg">
            <a:extLst>
              <a:ext uri="{FF2B5EF4-FFF2-40B4-BE49-F238E27FC236}">
                <a16:creationId xmlns:a16="http://schemas.microsoft.com/office/drawing/2014/main" id="{784C20D9-8FF3-4AE0-B320-D24EC270B50D}"/>
              </a:ext>
            </a:extLst>
          </p:cNvPr>
          <p:cNvPicPr>
            <a:picLocks noChangeAspect="1"/>
          </p:cNvPicPr>
          <p:nvPr/>
        </p:nvPicPr>
        <p:blipFill>
          <a:blip r:embed="rId7" cstate="print"/>
          <a:stretch>
            <a:fillRect/>
          </a:stretch>
        </p:blipFill>
        <p:spPr>
          <a:xfrm>
            <a:off x="357188" y="242984"/>
            <a:ext cx="962025"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7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30950" y="1225688"/>
            <a:ext cx="5436777" cy="5632311"/>
          </a:xfrm>
          <a:prstGeom prst="rect">
            <a:avLst/>
          </a:prstGeom>
          <a:noFill/>
        </p:spPr>
        <p:txBody>
          <a:bodyPr wrap="square" rtlCol="0">
            <a:spAutoFit/>
          </a:bodyPr>
          <a:lstStyle/>
          <a:p>
            <a:pPr fontAlgn="base"/>
            <a:r>
              <a:rPr lang="en-US" dirty="0">
                <a:solidFill>
                  <a:schemeClr val="bg1"/>
                </a:solidFill>
              </a:rPr>
              <a:t>“At an ensuing priesthood gathering, the leader approached the young man he had seen in his dream and asked to talk with him for a few minutes. After a brief introduction, the leader called the young man by name and said: ‘I am not a dreamer. I have never had a dream about a single member of this stake, except for you. I am going to tell you about my dream, and then I would like you to help me understand what it means.’</a:t>
            </a:r>
          </a:p>
          <a:p>
            <a:pPr fontAlgn="base"/>
            <a:endParaRPr lang="en-US" dirty="0">
              <a:solidFill>
                <a:schemeClr val="bg1"/>
              </a:solidFill>
            </a:endParaRPr>
          </a:p>
          <a:p>
            <a:pPr fontAlgn="base"/>
            <a:r>
              <a:rPr lang="en-US" dirty="0">
                <a:solidFill>
                  <a:schemeClr val="bg1"/>
                </a:solidFill>
              </a:rPr>
              <a:t>“The priesthood leader recounted the dream and asked the young man about its meaning. Choking with emotion, the young man simply replied, ‘It means God knows who I am.’ The remainder of the conversation between this young man and his priesthood leader was most meaningful, and they agreed to meet and counsel together from time to time during the following months” </a:t>
            </a:r>
          </a:p>
          <a:p>
            <a:pPr fontAlgn="base"/>
            <a:r>
              <a:rPr lang="en-US" sz="1100" dirty="0">
                <a:solidFill>
                  <a:schemeClr val="bg1"/>
                </a:solidFill>
              </a:rPr>
              <a:t>David A. </a:t>
            </a:r>
            <a:r>
              <a:rPr lang="en-US" sz="1100" dirty="0" err="1">
                <a:solidFill>
                  <a:schemeClr val="bg1"/>
                </a:solidFill>
              </a:rPr>
              <a:t>Bednar</a:t>
            </a:r>
            <a:r>
              <a:rPr lang="en-US" sz="1100" dirty="0">
                <a:solidFill>
                  <a:schemeClr val="bg1"/>
                </a:solidFill>
              </a:rPr>
              <a:t> </a:t>
            </a:r>
          </a:p>
          <a:p>
            <a:pPr fontAlgn="base"/>
            <a:endParaRPr lang="en-US" dirty="0">
              <a:solidFill>
                <a:schemeClr val="bg1"/>
              </a:solidFill>
            </a:endParaRPr>
          </a:p>
        </p:txBody>
      </p:sp>
      <p:sp>
        <p:nvSpPr>
          <p:cNvPr id="5" name="TextBox 4"/>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cs typeface="Andalus" pitchFamily="18" charset="-78"/>
              </a:rPr>
              <a:t>“God Knows Who I Am”</a:t>
            </a:r>
          </a:p>
        </p:txBody>
      </p:sp>
      <p:grpSp>
        <p:nvGrpSpPr>
          <p:cNvPr id="12" name="Group 11"/>
          <p:cNvGrpSpPr/>
          <p:nvPr/>
        </p:nvGrpSpPr>
        <p:grpSpPr>
          <a:xfrm>
            <a:off x="7391399" y="3429000"/>
            <a:ext cx="2743201" cy="3188110"/>
            <a:chOff x="5867400" y="533400"/>
            <a:chExt cx="2895600" cy="3276600"/>
          </a:xfrm>
        </p:grpSpPr>
        <p:sp>
          <p:nvSpPr>
            <p:cNvPr id="11" name="Rectangle 10"/>
            <p:cNvSpPr/>
            <p:nvPr/>
          </p:nvSpPr>
          <p:spPr>
            <a:xfrm>
              <a:off x="5867400" y="533400"/>
              <a:ext cx="28956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SC00148.JPG"/>
            <p:cNvPicPr>
              <a:picLocks noChangeAspect="1"/>
            </p:cNvPicPr>
            <p:nvPr/>
          </p:nvPicPr>
          <p:blipFill>
            <a:blip r:embed="rId2" cstate="print"/>
            <a:srcRect l="26563" r="30312" b="32500"/>
            <a:stretch>
              <a:fillRect/>
            </a:stretch>
          </p:blipFill>
          <p:spPr>
            <a:xfrm>
              <a:off x="6096000" y="685800"/>
              <a:ext cx="2514600" cy="2951922"/>
            </a:xfrm>
            <a:prstGeom prst="rect">
              <a:avLst/>
            </a:prstGeom>
          </p:spPr>
        </p:pic>
      </p:grpSp>
      <p:pic>
        <p:nvPicPr>
          <p:cNvPr id="13" name="Picture 12" descr="5b.jpg"/>
          <p:cNvPicPr>
            <a:picLocks noChangeAspect="1"/>
          </p:cNvPicPr>
          <p:nvPr/>
        </p:nvPicPr>
        <p:blipFill>
          <a:blip r:embed="rId3" cstate="print"/>
          <a:srcRect l="50000" t="2947" r="23929" b="37618"/>
          <a:stretch>
            <a:fillRect/>
          </a:stretch>
        </p:blipFill>
        <p:spPr>
          <a:xfrm>
            <a:off x="8089490" y="766916"/>
            <a:ext cx="1371600" cy="2351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david a bednar.jpg"/>
          <p:cNvPicPr>
            <a:picLocks noChangeAspect="1"/>
          </p:cNvPicPr>
          <p:nvPr/>
        </p:nvPicPr>
        <p:blipFill>
          <a:blip r:embed="rId4" cstate="print"/>
          <a:stretch>
            <a:fillRect/>
          </a:stretch>
        </p:blipFill>
        <p:spPr>
          <a:xfrm>
            <a:off x="359568" y="233517"/>
            <a:ext cx="962025" cy="120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940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76400" y="762001"/>
            <a:ext cx="4953000" cy="5262979"/>
          </a:xfrm>
          <a:prstGeom prst="rect">
            <a:avLst/>
          </a:prstGeom>
          <a:noFill/>
        </p:spPr>
        <p:txBody>
          <a:bodyPr wrap="square" rtlCol="0">
            <a:spAutoFit/>
          </a:bodyPr>
          <a:lstStyle/>
          <a:p>
            <a:pPr fontAlgn="base"/>
            <a:r>
              <a:rPr lang="en-US" dirty="0">
                <a:solidFill>
                  <a:schemeClr val="bg1"/>
                </a:solidFill>
              </a:rPr>
              <a:t>“Enduring to the end is the doctrine of continuing on the path leading to eternal life after one has entered into the path through faith, repentance, baptism, and receiving the Holy Ghost. Enduring to the end requires our whole heart. …</a:t>
            </a:r>
          </a:p>
          <a:p>
            <a:pPr fontAlgn="base"/>
            <a:endParaRPr lang="en-US" dirty="0">
              <a:solidFill>
                <a:schemeClr val="bg1"/>
              </a:solidFill>
            </a:endParaRPr>
          </a:p>
          <a:p>
            <a:pPr fontAlgn="base"/>
            <a:r>
              <a:rPr lang="en-US" dirty="0">
                <a:solidFill>
                  <a:schemeClr val="bg1"/>
                </a:solidFill>
              </a:rPr>
              <a:t>“Enduring to the end means that we have planted our lives firmly on gospel soil, staying in the mainstream of the Church, humbly serving our fellow men, living </a:t>
            </a:r>
            <a:r>
              <a:rPr lang="en-US" dirty="0" err="1">
                <a:solidFill>
                  <a:schemeClr val="bg1"/>
                </a:solidFill>
              </a:rPr>
              <a:t>Christlike</a:t>
            </a:r>
            <a:r>
              <a:rPr lang="en-US" dirty="0">
                <a:solidFill>
                  <a:schemeClr val="bg1"/>
                </a:solidFill>
              </a:rPr>
              <a:t> lives, and keeping our covenants. </a:t>
            </a:r>
          </a:p>
          <a:p>
            <a:pPr fontAlgn="base"/>
            <a:endParaRPr lang="en-US" dirty="0">
              <a:solidFill>
                <a:schemeClr val="bg1"/>
              </a:solidFill>
            </a:endParaRPr>
          </a:p>
          <a:p>
            <a:pPr fontAlgn="base"/>
            <a:r>
              <a:rPr lang="en-US" dirty="0">
                <a:solidFill>
                  <a:schemeClr val="bg1"/>
                </a:solidFill>
              </a:rPr>
              <a:t>Those who endure are balanced, consistent, humble, constantly improving, and without guile. Their testimony is not based on worldly reasons—it is based on truth, knowledge, experience, and the Spirit” </a:t>
            </a:r>
          </a:p>
          <a:p>
            <a:pPr fontAlgn="base"/>
            <a:r>
              <a:rPr lang="en-US" sz="1200" dirty="0">
                <a:solidFill>
                  <a:schemeClr val="bg1"/>
                </a:solidFill>
              </a:rPr>
              <a:t>Elder Joseph B. </a:t>
            </a:r>
            <a:r>
              <a:rPr lang="en-US" sz="1200" dirty="0" err="1">
                <a:solidFill>
                  <a:schemeClr val="bg1"/>
                </a:solidFill>
              </a:rPr>
              <a:t>Wirthlin</a:t>
            </a:r>
            <a:endParaRPr lang="en-US" sz="1200" dirty="0">
              <a:solidFill>
                <a:schemeClr val="bg1"/>
              </a:solidFill>
            </a:endParaRPr>
          </a:p>
          <a:p>
            <a:pPr fontAlgn="base"/>
            <a:endParaRPr lang="en-US" dirty="0">
              <a:solidFill>
                <a:schemeClr val="bg1"/>
              </a:solidFill>
            </a:endParaRPr>
          </a:p>
        </p:txBody>
      </p:sp>
      <p:sp>
        <p:nvSpPr>
          <p:cNvPr id="5" name="TextBox 4"/>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cs typeface="Andalus" pitchFamily="18" charset="-78"/>
              </a:rPr>
              <a:t>Enduring to the End</a:t>
            </a:r>
          </a:p>
        </p:txBody>
      </p:sp>
      <p:pic>
        <p:nvPicPr>
          <p:cNvPr id="35" name="Picture 34" descr="Joseph_B._Wirthlin.jpg"/>
          <p:cNvPicPr>
            <a:picLocks noChangeAspect="1"/>
          </p:cNvPicPr>
          <p:nvPr/>
        </p:nvPicPr>
        <p:blipFill>
          <a:blip r:embed="rId2" cstate="print"/>
          <a:stretch>
            <a:fillRect/>
          </a:stretch>
        </p:blipFill>
        <p:spPr>
          <a:xfrm>
            <a:off x="223954" y="323166"/>
            <a:ext cx="1147646" cy="1447800"/>
          </a:xfrm>
          <a:prstGeom prst="rect">
            <a:avLst/>
          </a:prstGeom>
        </p:spPr>
      </p:pic>
      <p:pic>
        <p:nvPicPr>
          <p:cNvPr id="3" name="Picture 2">
            <a:extLst>
              <a:ext uri="{FF2B5EF4-FFF2-40B4-BE49-F238E27FC236}">
                <a16:creationId xmlns:a16="http://schemas.microsoft.com/office/drawing/2014/main" id="{FEA691DC-9B23-4592-AB20-662C02AE8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32" y="1006565"/>
            <a:ext cx="3184300" cy="2120369"/>
          </a:xfrm>
          <a:prstGeom prst="rect">
            <a:avLst/>
          </a:prstGeom>
        </p:spPr>
      </p:pic>
      <p:pic>
        <p:nvPicPr>
          <p:cNvPr id="7" name="Picture 6">
            <a:extLst>
              <a:ext uri="{FF2B5EF4-FFF2-40B4-BE49-F238E27FC236}">
                <a16:creationId xmlns:a16="http://schemas.microsoft.com/office/drawing/2014/main" id="{3808E950-E420-475A-8C11-9D3FD12C6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1311" y="3600862"/>
            <a:ext cx="3964665" cy="2635727"/>
          </a:xfrm>
          <a:prstGeom prst="rect">
            <a:avLst/>
          </a:prstGeom>
        </p:spPr>
      </p:pic>
    </p:spTree>
    <p:extLst>
      <p:ext uri="{BB962C8B-B14F-4D97-AF65-F5344CB8AC3E}">
        <p14:creationId xmlns:p14="http://schemas.microsoft.com/office/powerpoint/2010/main" val="3429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787" y="6444734"/>
            <a:ext cx="4572000" cy="369332"/>
          </a:xfrm>
          <a:prstGeom prst="rect">
            <a:avLst/>
          </a:prstGeom>
          <a:noFill/>
        </p:spPr>
        <p:txBody>
          <a:bodyPr wrap="square" rtlCol="0">
            <a:spAutoFit/>
          </a:bodyPr>
          <a:lstStyle/>
          <a:p>
            <a:r>
              <a:rPr lang="en-US" dirty="0">
                <a:solidFill>
                  <a:schemeClr val="bg1"/>
                </a:solidFill>
              </a:rPr>
              <a:t>History of the Church 1:48-49</a:t>
            </a:r>
          </a:p>
        </p:txBody>
      </p:sp>
      <p:sp>
        <p:nvSpPr>
          <p:cNvPr id="6" name="TextBox 5"/>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cs typeface="Andalus" pitchFamily="18" charset="-78"/>
              </a:rPr>
              <a:t>Zealous Friends and Neighbors</a:t>
            </a:r>
          </a:p>
        </p:txBody>
      </p:sp>
      <p:sp>
        <p:nvSpPr>
          <p:cNvPr id="7" name="Rectangle 6"/>
          <p:cNvSpPr/>
          <p:nvPr/>
        </p:nvSpPr>
        <p:spPr>
          <a:xfrm>
            <a:off x="5715000" y="4191000"/>
            <a:ext cx="5424948" cy="2031325"/>
          </a:xfrm>
          <a:prstGeom prst="rect">
            <a:avLst/>
          </a:prstGeom>
        </p:spPr>
        <p:txBody>
          <a:bodyPr wrap="square">
            <a:spAutoFit/>
          </a:bodyPr>
          <a:lstStyle/>
          <a:p>
            <a:r>
              <a:rPr lang="en-US" dirty="0">
                <a:solidFill>
                  <a:schemeClr val="bg1"/>
                </a:solidFill>
              </a:rPr>
              <a:t>The </a:t>
            </a:r>
            <a:r>
              <a:rPr lang="en-US" dirty="0" err="1">
                <a:solidFill>
                  <a:schemeClr val="bg1"/>
                </a:solidFill>
              </a:rPr>
              <a:t>Whitmer</a:t>
            </a:r>
            <a:r>
              <a:rPr lang="en-US" dirty="0">
                <a:solidFill>
                  <a:schemeClr val="bg1"/>
                </a:solidFill>
              </a:rPr>
              <a:t> family took great interest in the unfolding events of the Restoration. </a:t>
            </a:r>
          </a:p>
          <a:p>
            <a:endParaRPr lang="en-US" dirty="0">
              <a:solidFill>
                <a:schemeClr val="bg1"/>
              </a:solidFill>
            </a:endParaRPr>
          </a:p>
          <a:p>
            <a:r>
              <a:rPr lang="en-US" dirty="0">
                <a:solidFill>
                  <a:schemeClr val="bg1"/>
                </a:solidFill>
              </a:rPr>
              <a:t>They were “anxious to know their respective duties” </a:t>
            </a:r>
          </a:p>
          <a:p>
            <a:endParaRPr lang="en-US" dirty="0">
              <a:solidFill>
                <a:schemeClr val="bg1"/>
              </a:solidFill>
            </a:endParaRPr>
          </a:p>
          <a:p>
            <a:r>
              <a:rPr lang="en-US" dirty="0">
                <a:solidFill>
                  <a:schemeClr val="bg1"/>
                </a:solidFill>
              </a:rPr>
              <a:t>Their roles were received in a revelation to Joseph Smith in D&amp;C 14-16</a:t>
            </a:r>
          </a:p>
        </p:txBody>
      </p:sp>
      <p:sp>
        <p:nvSpPr>
          <p:cNvPr id="8" name="TextBox 7"/>
          <p:cNvSpPr txBox="1"/>
          <p:nvPr/>
        </p:nvSpPr>
        <p:spPr>
          <a:xfrm>
            <a:off x="1676400" y="838200"/>
            <a:ext cx="4572000" cy="369332"/>
          </a:xfrm>
          <a:prstGeom prst="rect">
            <a:avLst/>
          </a:prstGeom>
          <a:noFill/>
        </p:spPr>
        <p:txBody>
          <a:bodyPr wrap="square" rtlCol="0">
            <a:spAutoFit/>
          </a:bodyPr>
          <a:lstStyle/>
          <a:p>
            <a:r>
              <a:rPr lang="en-US" dirty="0">
                <a:solidFill>
                  <a:schemeClr val="bg1"/>
                </a:solidFill>
              </a:rPr>
              <a:t>Late May 1829</a:t>
            </a:r>
          </a:p>
        </p:txBody>
      </p:sp>
      <p:sp>
        <p:nvSpPr>
          <p:cNvPr id="9" name="TextBox 8"/>
          <p:cNvSpPr txBox="1"/>
          <p:nvPr/>
        </p:nvSpPr>
        <p:spPr>
          <a:xfrm>
            <a:off x="2286000" y="1295401"/>
            <a:ext cx="3429000" cy="1200329"/>
          </a:xfrm>
          <a:prstGeom prst="rect">
            <a:avLst/>
          </a:prstGeom>
          <a:noFill/>
        </p:spPr>
        <p:txBody>
          <a:bodyPr wrap="square" rtlCol="0">
            <a:spAutoFit/>
          </a:bodyPr>
          <a:lstStyle/>
          <a:p>
            <a:r>
              <a:rPr lang="en-US" dirty="0">
                <a:solidFill>
                  <a:schemeClr val="bg1"/>
                </a:solidFill>
              </a:rPr>
              <a:t>The threats caused Joseph Smith and Oliver Cowdery to move from Harmony, Pennsylvania, to Fayette, New York</a:t>
            </a:r>
          </a:p>
        </p:txBody>
      </p:sp>
      <p:sp>
        <p:nvSpPr>
          <p:cNvPr id="10" name="TextBox 9"/>
          <p:cNvSpPr txBox="1"/>
          <p:nvPr/>
        </p:nvSpPr>
        <p:spPr>
          <a:xfrm>
            <a:off x="1828800" y="2667001"/>
            <a:ext cx="3429000" cy="646331"/>
          </a:xfrm>
          <a:prstGeom prst="rect">
            <a:avLst/>
          </a:prstGeom>
          <a:noFill/>
        </p:spPr>
        <p:txBody>
          <a:bodyPr wrap="square" rtlCol="0">
            <a:spAutoFit/>
          </a:bodyPr>
          <a:lstStyle/>
          <a:p>
            <a:r>
              <a:rPr lang="en-US" dirty="0">
                <a:solidFill>
                  <a:schemeClr val="bg1"/>
                </a:solidFill>
              </a:rPr>
              <a:t>David </a:t>
            </a:r>
            <a:r>
              <a:rPr lang="en-US" dirty="0" err="1">
                <a:solidFill>
                  <a:schemeClr val="bg1"/>
                </a:solidFill>
              </a:rPr>
              <a:t>Whitmer</a:t>
            </a:r>
            <a:r>
              <a:rPr lang="en-US" dirty="0">
                <a:solidFill>
                  <a:schemeClr val="bg1"/>
                </a:solidFill>
              </a:rPr>
              <a:t> helped them move to his home</a:t>
            </a:r>
          </a:p>
        </p:txBody>
      </p:sp>
      <p:pic>
        <p:nvPicPr>
          <p:cNvPr id="3" name="Picture 2">
            <a:extLst>
              <a:ext uri="{FF2B5EF4-FFF2-40B4-BE49-F238E27FC236}">
                <a16:creationId xmlns:a16="http://schemas.microsoft.com/office/drawing/2014/main" id="{2DF90F32-2BAA-41A0-8E7A-C388AD26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806" y="1008031"/>
            <a:ext cx="4059936" cy="2919984"/>
          </a:xfrm>
          <a:prstGeom prst="rect">
            <a:avLst/>
          </a:prstGeom>
        </p:spPr>
      </p:pic>
      <p:pic>
        <p:nvPicPr>
          <p:cNvPr id="15" name="Picture 14">
            <a:extLst>
              <a:ext uri="{FF2B5EF4-FFF2-40B4-BE49-F238E27FC236}">
                <a16:creationId xmlns:a16="http://schemas.microsoft.com/office/drawing/2014/main" id="{F05989FD-21B0-4654-A1CF-701157F56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679" y="3367162"/>
            <a:ext cx="2438611" cy="2969009"/>
          </a:xfrm>
          <a:prstGeom prst="rect">
            <a:avLst/>
          </a:prstGeom>
        </p:spPr>
      </p:pic>
    </p:spTree>
    <p:extLst>
      <p:ext uri="{BB962C8B-B14F-4D97-AF65-F5344CB8AC3E}">
        <p14:creationId xmlns:p14="http://schemas.microsoft.com/office/powerpoint/2010/main" val="12528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491" y="64332"/>
            <a:ext cx="11857703" cy="643253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b="1" dirty="0">
                <a:solidFill>
                  <a:schemeClr val="bg1"/>
                </a:solidFill>
              </a:rPr>
              <a:t>Videos:</a:t>
            </a:r>
          </a:p>
          <a:p>
            <a:r>
              <a:rPr lang="en-US" b="1" dirty="0">
                <a:solidFill>
                  <a:schemeClr val="bg1"/>
                </a:solidFill>
              </a:rPr>
              <a:t>Inviting All to Come unto Christ: Sharing the Gospel (4:29)</a:t>
            </a:r>
          </a:p>
          <a:p>
            <a:r>
              <a:rPr lang="en-US" b="1" dirty="0">
                <a:solidFill>
                  <a:schemeClr val="bg1"/>
                </a:solidFill>
              </a:rPr>
              <a:t>God Knows Who I Am (1:55)</a:t>
            </a:r>
          </a:p>
          <a:p>
            <a:r>
              <a:rPr lang="en-US" b="1" dirty="0">
                <a:solidFill>
                  <a:schemeClr val="bg1"/>
                </a:solidFill>
              </a:rPr>
              <a:t>God Will Lift Us Up (4:58)</a:t>
            </a:r>
          </a:p>
          <a:p>
            <a:r>
              <a:rPr lang="en-US" b="1" dirty="0">
                <a:solidFill>
                  <a:schemeClr val="bg1"/>
                </a:solidFill>
              </a:rPr>
              <a:t>Am I Good Enough (3:28)</a:t>
            </a:r>
          </a:p>
          <a:p>
            <a:r>
              <a:rPr lang="en-US" b="1" i="0" u="none" strike="noStrike" dirty="0">
                <a:solidFill>
                  <a:schemeClr val="bg1"/>
                </a:solidFill>
                <a:effectLst/>
              </a:rPr>
              <a:t>Days of Harmony</a:t>
            </a:r>
            <a:r>
              <a:rPr lang="en-US" b="1" i="0" dirty="0">
                <a:solidFill>
                  <a:schemeClr val="bg1"/>
                </a:solidFill>
                <a:effectLst/>
              </a:rPr>
              <a:t>” (25:01) from time code 21:55 to 23:53</a:t>
            </a:r>
          </a:p>
          <a:p>
            <a:r>
              <a:rPr lang="en-US" b="1" i="0" dirty="0">
                <a:solidFill>
                  <a:schemeClr val="bg1"/>
                </a:solidFill>
                <a:effectLst/>
              </a:rPr>
              <a:t>“</a:t>
            </a:r>
            <a:r>
              <a:rPr lang="en-US" b="1" i="0" u="none" strike="noStrike" dirty="0">
                <a:solidFill>
                  <a:schemeClr val="bg1"/>
                </a:solidFill>
                <a:effectLst/>
              </a:rPr>
              <a:t>A Day for the Eternities</a:t>
            </a:r>
            <a:r>
              <a:rPr lang="en-US" b="1" i="0" dirty="0">
                <a:solidFill>
                  <a:schemeClr val="bg1"/>
                </a:solidFill>
                <a:effectLst/>
              </a:rPr>
              <a:t>” (23:09) from time code 1:35 to 8:20</a:t>
            </a:r>
          </a:p>
          <a:p>
            <a:r>
              <a:rPr lang="en-US" b="1" i="0" dirty="0">
                <a:solidFill>
                  <a:schemeClr val="bg1"/>
                </a:solidFill>
                <a:effectLst/>
              </a:rPr>
              <a:t>“</a:t>
            </a:r>
            <a:r>
              <a:rPr lang="en-US" b="1" i="0" u="none" strike="noStrike" dirty="0">
                <a:solidFill>
                  <a:schemeClr val="bg1"/>
                </a:solidFill>
                <a:effectLst/>
              </a:rPr>
              <a:t>Whitmer Farm: A Place of Miracles</a:t>
            </a:r>
            <a:r>
              <a:rPr lang="en-US" b="1" i="0" dirty="0">
                <a:solidFill>
                  <a:schemeClr val="bg1"/>
                </a:solidFill>
                <a:effectLst/>
              </a:rPr>
              <a:t>” (15:42) from time code 0:00 to 4:23</a:t>
            </a:r>
            <a:endParaRPr lang="en-US" b="1" dirty="0">
              <a:solidFill>
                <a:schemeClr val="bg1"/>
              </a:solidFill>
            </a:endParaRPr>
          </a:p>
          <a:p>
            <a:endParaRPr lang="en-US" sz="1400" dirty="0">
              <a:solidFill>
                <a:schemeClr val="bg1"/>
              </a:solidFill>
            </a:endParaRPr>
          </a:p>
          <a:p>
            <a:r>
              <a:rPr lang="en-US" sz="1400" i="1" dirty="0">
                <a:solidFill>
                  <a:schemeClr val="bg1"/>
                </a:solidFill>
              </a:rPr>
              <a:t>Who’s Who in the Doctrine and Covenants </a:t>
            </a:r>
            <a:r>
              <a:rPr lang="en-US" sz="1400" dirty="0">
                <a:solidFill>
                  <a:schemeClr val="bg1"/>
                </a:solidFill>
              </a:rPr>
              <a:t>by Ed J. Pinegar and Richard J. Allen pg. 165, 166-167, 168-169</a:t>
            </a:r>
          </a:p>
          <a:p>
            <a:r>
              <a:rPr lang="en-US" sz="1400" dirty="0">
                <a:solidFill>
                  <a:schemeClr val="bg1"/>
                </a:solidFill>
              </a:rPr>
              <a:t>Hyrum M. Smith </a:t>
            </a:r>
            <a:r>
              <a:rPr lang="en-US" sz="1400" i="1" dirty="0">
                <a:solidFill>
                  <a:schemeClr val="bg1"/>
                </a:solidFill>
              </a:rPr>
              <a:t>Doctrine and Covenants Commentary </a:t>
            </a:r>
            <a:r>
              <a:rPr lang="en-US" sz="1400" dirty="0">
                <a:solidFill>
                  <a:schemeClr val="bg1"/>
                </a:solidFill>
              </a:rPr>
              <a:t>pg. 71,74</a:t>
            </a:r>
          </a:p>
          <a:p>
            <a:r>
              <a:rPr lang="en-US" sz="1400" dirty="0">
                <a:solidFill>
                  <a:schemeClr val="bg1"/>
                </a:solidFill>
              </a:rPr>
              <a:t>(Lucy Mack Smith, </a:t>
            </a:r>
            <a:r>
              <a:rPr lang="en-US" sz="1400" i="1" dirty="0">
                <a:solidFill>
                  <a:schemeClr val="bg1"/>
                </a:solidFill>
              </a:rPr>
              <a:t>History of Joseph Smith by His Mother,</a:t>
            </a:r>
            <a:r>
              <a:rPr lang="en-US" sz="1400" dirty="0">
                <a:solidFill>
                  <a:schemeClr val="bg1"/>
                </a:solidFill>
              </a:rPr>
              <a:t> ed. Preston Nibley [1958], 148–49).</a:t>
            </a:r>
          </a:p>
          <a:p>
            <a:r>
              <a:rPr lang="en-US" sz="1400" dirty="0">
                <a:solidFill>
                  <a:schemeClr val="bg1"/>
                </a:solidFill>
              </a:rPr>
              <a:t>Doctrine and Covenants Student Manual Religion 324-325 pg. 30</a:t>
            </a:r>
          </a:p>
          <a:p>
            <a:r>
              <a:rPr lang="en-US" sz="1400" dirty="0">
                <a:solidFill>
                  <a:schemeClr val="bg1"/>
                </a:solidFill>
                <a:latin typeface="Abadi" panose="020B0604020104020204" pitchFamily="34" charset="0"/>
              </a:rPr>
              <a:t>Presentation by ©http://fashionsbylynda.com/blog/</a:t>
            </a:r>
          </a:p>
          <a:p>
            <a:r>
              <a:rPr lang="en-US" sz="1400" dirty="0">
                <a:solidFill>
                  <a:schemeClr val="bg1"/>
                </a:solidFill>
              </a:rPr>
              <a:t>President Wilford Woodruff (In </a:t>
            </a:r>
            <a:r>
              <a:rPr lang="en-US" sz="1400" i="1" dirty="0">
                <a:solidFill>
                  <a:schemeClr val="bg1"/>
                </a:solidFill>
              </a:rPr>
              <a:t>Journal of Discourses,</a:t>
            </a:r>
            <a:r>
              <a:rPr lang="en-US" sz="1400" dirty="0">
                <a:solidFill>
                  <a:schemeClr val="bg1"/>
                </a:solidFill>
              </a:rPr>
              <a:t> 18:112.) </a:t>
            </a:r>
          </a:p>
          <a:p>
            <a:r>
              <a:rPr lang="en-US" sz="1400" dirty="0">
                <a:solidFill>
                  <a:schemeClr val="bg1"/>
                </a:solidFill>
              </a:rPr>
              <a:t>John Whitmer </a:t>
            </a:r>
            <a:r>
              <a:rPr lang="en-US" sz="1400" i="1" dirty="0">
                <a:solidFill>
                  <a:schemeClr val="bg1"/>
                </a:solidFill>
              </a:rPr>
              <a:t>Historical Record </a:t>
            </a:r>
            <a:r>
              <a:rPr lang="en-US" sz="1400" dirty="0">
                <a:solidFill>
                  <a:schemeClr val="bg1"/>
                </a:solidFill>
              </a:rPr>
              <a:t>p. 485 also found in Hyrum M. Smith </a:t>
            </a:r>
            <a:r>
              <a:rPr lang="en-US" sz="1400" i="1" dirty="0">
                <a:solidFill>
                  <a:schemeClr val="bg1"/>
                </a:solidFill>
              </a:rPr>
              <a:t>Doctrine and Covenants Commentary</a:t>
            </a:r>
            <a:r>
              <a:rPr lang="en-US" sz="1400" dirty="0">
                <a:solidFill>
                  <a:schemeClr val="bg1"/>
                </a:solidFill>
              </a:rPr>
              <a:t> pg. 75</a:t>
            </a:r>
          </a:p>
          <a:p>
            <a:r>
              <a:rPr lang="en-US" sz="1400" dirty="0">
                <a:solidFill>
                  <a:schemeClr val="bg1"/>
                </a:solidFill>
              </a:rPr>
              <a:t>David Whitmer’s proclamation to the American Cyclopedia and the Encyclopedia Britannica</a:t>
            </a:r>
          </a:p>
          <a:p>
            <a:r>
              <a:rPr lang="en-US" sz="1400" dirty="0">
                <a:solidFill>
                  <a:schemeClr val="bg1"/>
                </a:solidFill>
              </a:rPr>
              <a:t>http://www.fairmormon.org/wp-content/uploads/2012/02/Book_of_Mormon_Witnesses_4.pdf</a:t>
            </a:r>
          </a:p>
          <a:p>
            <a:r>
              <a:rPr lang="en-US" sz="1400" dirty="0">
                <a:solidFill>
                  <a:schemeClr val="bg1"/>
                </a:solidFill>
              </a:rPr>
              <a:t>David A. Bednar (“The Tender Mercies of the Lord,” </a:t>
            </a:r>
            <a:r>
              <a:rPr lang="en-US" sz="1400" i="1" dirty="0">
                <a:solidFill>
                  <a:schemeClr val="bg1"/>
                </a:solidFill>
              </a:rPr>
              <a:t>Ensign</a:t>
            </a:r>
            <a:r>
              <a:rPr lang="en-US" sz="1400" dirty="0">
                <a:solidFill>
                  <a:schemeClr val="bg1"/>
                </a:solidFill>
              </a:rPr>
              <a:t> or </a:t>
            </a:r>
            <a:r>
              <a:rPr lang="en-US" sz="1400" i="1" dirty="0">
                <a:solidFill>
                  <a:schemeClr val="bg1"/>
                </a:solidFill>
              </a:rPr>
              <a:t>Liahona,</a:t>
            </a:r>
            <a:r>
              <a:rPr lang="en-US" sz="1400" dirty="0">
                <a:solidFill>
                  <a:schemeClr val="bg1"/>
                </a:solidFill>
              </a:rPr>
              <a:t> May 2005, 100).</a:t>
            </a:r>
          </a:p>
          <a:p>
            <a:r>
              <a:rPr lang="en-US" sz="1400" dirty="0">
                <a:solidFill>
                  <a:schemeClr val="bg1"/>
                </a:solidFill>
              </a:rPr>
              <a:t>Elder Joseph B. </a:t>
            </a:r>
            <a:r>
              <a:rPr lang="en-US" sz="1400" dirty="0" err="1">
                <a:solidFill>
                  <a:schemeClr val="bg1"/>
                </a:solidFill>
              </a:rPr>
              <a:t>Wirthlin</a:t>
            </a:r>
            <a:r>
              <a:rPr lang="en-US" sz="1400" dirty="0">
                <a:solidFill>
                  <a:schemeClr val="bg1"/>
                </a:solidFill>
              </a:rPr>
              <a:t> (“Press On,” </a:t>
            </a:r>
            <a:r>
              <a:rPr lang="en-US" sz="1400" i="1" dirty="0">
                <a:solidFill>
                  <a:schemeClr val="bg1"/>
                </a:solidFill>
              </a:rPr>
              <a:t>Ensign</a:t>
            </a:r>
            <a:r>
              <a:rPr lang="en-US" sz="1400" dirty="0">
                <a:solidFill>
                  <a:schemeClr val="bg1"/>
                </a:solidFill>
              </a:rPr>
              <a:t> or </a:t>
            </a:r>
            <a:r>
              <a:rPr lang="en-US" sz="1400" i="1" dirty="0">
                <a:solidFill>
                  <a:schemeClr val="bg1"/>
                </a:solidFill>
              </a:rPr>
              <a:t>Liahona,</a:t>
            </a:r>
            <a:r>
              <a:rPr lang="en-US" sz="1400" dirty="0">
                <a:solidFill>
                  <a:schemeClr val="bg1"/>
                </a:solidFill>
              </a:rPr>
              <a:t> Nov. 2004, 101).</a:t>
            </a:r>
          </a:p>
          <a:p>
            <a:r>
              <a:rPr lang="en-US" sz="1400" i="0" dirty="0">
                <a:solidFill>
                  <a:schemeClr val="bg1"/>
                </a:solidFill>
                <a:effectLst/>
              </a:rPr>
              <a:t>Dieter F. Uchtdorf, “</a:t>
            </a:r>
            <a:r>
              <a:rPr lang="en-US" sz="1400" i="0" u="none" strike="noStrike" dirty="0">
                <a:solidFill>
                  <a:schemeClr val="bg1"/>
                </a:solidFill>
                <a:effectLst/>
              </a:rPr>
              <a:t>Have We Not Reason to Rejoice?</a:t>
            </a:r>
            <a:r>
              <a:rPr lang="en-US" sz="1400" i="0" dirty="0">
                <a:solidFill>
                  <a:schemeClr val="bg1"/>
                </a:solidFill>
                <a:effectLst/>
              </a:rPr>
              <a:t>,” </a:t>
            </a:r>
            <a:r>
              <a:rPr lang="en-US" sz="1400" i="1" dirty="0">
                <a:solidFill>
                  <a:schemeClr val="bg1"/>
                </a:solidFill>
                <a:effectLst/>
              </a:rPr>
              <a:t>Ensign</a:t>
            </a:r>
            <a:r>
              <a:rPr lang="en-US" sz="1400" i="0" dirty="0">
                <a:solidFill>
                  <a:schemeClr val="bg1"/>
                </a:solidFill>
                <a:effectLst/>
              </a:rPr>
              <a:t> or </a:t>
            </a:r>
            <a:r>
              <a:rPr lang="en-US" sz="1400" i="1" dirty="0">
                <a:solidFill>
                  <a:schemeClr val="bg1"/>
                </a:solidFill>
                <a:effectLst/>
              </a:rPr>
              <a:t>Liahona</a:t>
            </a:r>
            <a:r>
              <a:rPr lang="en-US" sz="1400" i="0" dirty="0">
                <a:solidFill>
                  <a:schemeClr val="bg1"/>
                </a:solidFill>
                <a:effectLst/>
              </a:rPr>
              <a:t>, Nov. 2007, 20</a:t>
            </a:r>
          </a:p>
          <a:p>
            <a:r>
              <a:rPr lang="en-US" sz="1400" i="0" dirty="0">
                <a:solidFill>
                  <a:schemeClr val="bg1"/>
                </a:solidFill>
                <a:effectLst/>
              </a:rPr>
              <a:t>Jeffrey R. Holland, “</a:t>
            </a:r>
            <a:r>
              <a:rPr lang="en-US" sz="1400" i="0" u="none" strike="noStrike" dirty="0">
                <a:solidFill>
                  <a:schemeClr val="bg1"/>
                </a:solidFill>
                <a:effectLst/>
              </a:rPr>
              <a:t>Tomorrow the Lord Will Do Wonders among You</a:t>
            </a:r>
            <a:r>
              <a:rPr lang="en-US" sz="1400" i="0" dirty="0">
                <a:solidFill>
                  <a:schemeClr val="bg1"/>
                </a:solidFill>
                <a:effectLst/>
              </a:rPr>
              <a:t>,” </a:t>
            </a:r>
            <a:r>
              <a:rPr lang="en-US" sz="1400" i="1" dirty="0">
                <a:solidFill>
                  <a:schemeClr val="bg1"/>
                </a:solidFill>
                <a:effectLst/>
              </a:rPr>
              <a:t>Ensign</a:t>
            </a:r>
            <a:r>
              <a:rPr lang="en-US" sz="1400" i="0" dirty="0">
                <a:solidFill>
                  <a:schemeClr val="bg1"/>
                </a:solidFill>
                <a:effectLst/>
              </a:rPr>
              <a:t> or </a:t>
            </a:r>
            <a:r>
              <a:rPr lang="en-US" sz="1400" i="1" dirty="0">
                <a:solidFill>
                  <a:schemeClr val="bg1"/>
                </a:solidFill>
                <a:effectLst/>
              </a:rPr>
              <a:t>Liahona</a:t>
            </a:r>
            <a:r>
              <a:rPr lang="en-US" sz="1400" i="0" dirty="0">
                <a:solidFill>
                  <a:schemeClr val="bg1"/>
                </a:solidFill>
                <a:effectLst/>
              </a:rPr>
              <a:t>, May 2016, 127</a:t>
            </a:r>
            <a:endParaRPr lang="en-US" sz="1400" dirty="0">
              <a:solidFill>
                <a:schemeClr val="bg1"/>
              </a:solidFill>
            </a:endParaRPr>
          </a:p>
          <a:p>
            <a:endParaRPr lang="en-US" dirty="0">
              <a:solidFill>
                <a:schemeClr val="bg1"/>
              </a:solidFill>
            </a:endParaRPr>
          </a:p>
          <a:p>
            <a:endParaRPr lang="en-US" dirty="0">
              <a:solidFill>
                <a:schemeClr val="bg1"/>
              </a:solidFill>
            </a:endParaRPr>
          </a:p>
        </p:txBody>
      </p:sp>
      <p:sp>
        <p:nvSpPr>
          <p:cNvPr id="6" name="Footer Placeholder 14">
            <a:extLst>
              <a:ext uri="{FF2B5EF4-FFF2-40B4-BE49-F238E27FC236}">
                <a16:creationId xmlns:a16="http://schemas.microsoft.com/office/drawing/2014/main" id="{DD98066B-1761-49B0-964A-41CE6591E851}"/>
              </a:ext>
            </a:extLst>
          </p:cNvPr>
          <p:cNvSpPr>
            <a:spLocks noGrp="1"/>
          </p:cNvSpPr>
          <p:nvPr/>
        </p:nvSpPr>
        <p:spPr>
          <a:xfrm>
            <a:off x="88491" y="652764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0" name="Group 9">
            <a:extLst>
              <a:ext uri="{FF2B5EF4-FFF2-40B4-BE49-F238E27FC236}">
                <a16:creationId xmlns:a16="http://schemas.microsoft.com/office/drawing/2014/main" id="{849AB0A0-5A37-4CAE-8556-7946EDF7F4AC}"/>
              </a:ext>
            </a:extLst>
          </p:cNvPr>
          <p:cNvGrpSpPr/>
          <p:nvPr/>
        </p:nvGrpSpPr>
        <p:grpSpPr>
          <a:xfrm>
            <a:off x="6400457" y="768515"/>
            <a:ext cx="1143000" cy="1447800"/>
            <a:chOff x="7543800" y="3810000"/>
            <a:chExt cx="1143000" cy="1447800"/>
          </a:xfrm>
        </p:grpSpPr>
        <p:sp>
          <p:nvSpPr>
            <p:cNvPr id="11" name="Trapezoid 10">
              <a:extLst>
                <a:ext uri="{FF2B5EF4-FFF2-40B4-BE49-F238E27FC236}">
                  <a16:creationId xmlns:a16="http://schemas.microsoft.com/office/drawing/2014/main" id="{CA4A7EA7-DD98-479B-A274-12CF909B2DE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6">
              <a:extLst>
                <a:ext uri="{FF2B5EF4-FFF2-40B4-BE49-F238E27FC236}">
                  <a16:creationId xmlns:a16="http://schemas.microsoft.com/office/drawing/2014/main" id="{A07820AA-E382-483C-8D11-6BE82F93F89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7">
              <a:extLst>
                <a:ext uri="{FF2B5EF4-FFF2-40B4-BE49-F238E27FC236}">
                  <a16:creationId xmlns:a16="http://schemas.microsoft.com/office/drawing/2014/main" id="{411DF5FC-331C-41CB-8DBC-8267ACFB55C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8">
              <a:extLst>
                <a:ext uri="{FF2B5EF4-FFF2-40B4-BE49-F238E27FC236}">
                  <a16:creationId xmlns:a16="http://schemas.microsoft.com/office/drawing/2014/main" id="{1F6A01DF-89F3-42E4-8DA8-2E7BFDAE331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2">
              <a:extLst>
                <a:ext uri="{FF2B5EF4-FFF2-40B4-BE49-F238E27FC236}">
                  <a16:creationId xmlns:a16="http://schemas.microsoft.com/office/drawing/2014/main" id="{F4D79471-B7F3-46F3-A101-72EFBD956204}"/>
                </a:ext>
              </a:extLst>
            </p:cNvPr>
            <p:cNvGrpSpPr/>
            <p:nvPr/>
          </p:nvGrpSpPr>
          <p:grpSpPr>
            <a:xfrm>
              <a:off x="7924800" y="3810000"/>
              <a:ext cx="645353" cy="610017"/>
              <a:chOff x="7924800" y="5867400"/>
              <a:chExt cx="645353" cy="610017"/>
            </a:xfrm>
          </p:grpSpPr>
          <p:grpSp>
            <p:nvGrpSpPr>
              <p:cNvPr id="23" name="Group 13">
                <a:extLst>
                  <a:ext uri="{FF2B5EF4-FFF2-40B4-BE49-F238E27FC236}">
                    <a16:creationId xmlns:a16="http://schemas.microsoft.com/office/drawing/2014/main" id="{8F097404-D4D3-4B5B-A320-218C743E76B4}"/>
                  </a:ext>
                </a:extLst>
              </p:cNvPr>
              <p:cNvGrpSpPr/>
              <p:nvPr/>
            </p:nvGrpSpPr>
            <p:grpSpPr>
              <a:xfrm>
                <a:off x="7924800" y="5867400"/>
                <a:ext cx="645353" cy="610017"/>
                <a:chOff x="3037563" y="3121795"/>
                <a:chExt cx="1250371" cy="1224010"/>
              </a:xfrm>
            </p:grpSpPr>
            <p:sp>
              <p:nvSpPr>
                <p:cNvPr id="25" name="Oval 24">
                  <a:extLst>
                    <a:ext uri="{FF2B5EF4-FFF2-40B4-BE49-F238E27FC236}">
                      <a16:creationId xmlns:a16="http://schemas.microsoft.com/office/drawing/2014/main" id="{CAC78546-D8BC-4156-A57F-BC94743D019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483F8DF-3A3C-4185-B705-B6B4AA16E29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8AF7E05-EA80-40C6-A733-ACE1CACD490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8B10FAB-B09C-45F6-84A7-834B9269864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4B888A93-2D86-45D0-B49F-C97B1EE0A6B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33">
              <a:extLst>
                <a:ext uri="{FF2B5EF4-FFF2-40B4-BE49-F238E27FC236}">
                  <a16:creationId xmlns:a16="http://schemas.microsoft.com/office/drawing/2014/main" id="{B0E55E26-6EE0-4D73-8E7C-39E198850D93}"/>
                </a:ext>
              </a:extLst>
            </p:cNvPr>
            <p:cNvGrpSpPr/>
            <p:nvPr/>
          </p:nvGrpSpPr>
          <p:grpSpPr>
            <a:xfrm>
              <a:off x="7543800" y="4038600"/>
              <a:ext cx="403070" cy="381000"/>
              <a:chOff x="7924800" y="5867400"/>
              <a:chExt cx="645353" cy="610017"/>
            </a:xfrm>
          </p:grpSpPr>
          <p:grpSp>
            <p:nvGrpSpPr>
              <p:cNvPr id="17" name="Group 13">
                <a:extLst>
                  <a:ext uri="{FF2B5EF4-FFF2-40B4-BE49-F238E27FC236}">
                    <a16:creationId xmlns:a16="http://schemas.microsoft.com/office/drawing/2014/main" id="{37989C8C-871C-4C8B-860B-BCA636810233}"/>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A2F4F97F-45C8-40D1-BC03-52A01CD4F51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5476F6F-496A-43D5-8DB4-F0F9D5ED435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8E3E7B6-3DA2-40C1-AA66-F8E7B473BD8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AC411AB-E8A5-43C0-AAAA-263C930EB7B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9B1AE34F-1596-4F9B-AFA0-0CDBD384588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53106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35634"/>
            <a:ext cx="4419600" cy="6186309"/>
          </a:xfrm>
          <a:prstGeom prst="rect">
            <a:avLst/>
          </a:prstGeom>
          <a:ln>
            <a:solidFill>
              <a:schemeClr val="tx1"/>
            </a:solidFill>
          </a:ln>
        </p:spPr>
        <p:txBody>
          <a:bodyPr wrap="square">
            <a:spAutoFit/>
          </a:bodyPr>
          <a:lstStyle/>
          <a:p>
            <a:r>
              <a:rPr lang="en-US" sz="1200" dirty="0"/>
              <a:t>In 1833 when Missouri vigilantes were harassing the </a:t>
            </a:r>
          </a:p>
          <a:p>
            <a:r>
              <a:rPr lang="en-US" sz="1200" dirty="0"/>
              <a:t>Mormons, a mob of about five hundred men put David’s </a:t>
            </a:r>
          </a:p>
          <a:p>
            <a:r>
              <a:rPr lang="en-US" sz="1200" dirty="0"/>
              <a:t>testimony to the test. The mob drove David and several </a:t>
            </a:r>
          </a:p>
          <a:p>
            <a:r>
              <a:rPr lang="en-US" sz="1200" dirty="0"/>
              <a:t>others to the public square, stripped, tarred, and feathered </a:t>
            </a:r>
          </a:p>
          <a:p>
            <a:r>
              <a:rPr lang="en-US" sz="1200" dirty="0"/>
              <a:t>them, aimed their guns then threatened these men to deny the </a:t>
            </a:r>
          </a:p>
          <a:p>
            <a:r>
              <a:rPr lang="en-US" sz="1200" dirty="0"/>
              <a:t>Book of Mormon and confess it to be a fraud, or die instantly. </a:t>
            </a:r>
          </a:p>
          <a:p>
            <a:r>
              <a:rPr lang="en-US" sz="1200" dirty="0"/>
              <a:t>David </a:t>
            </a:r>
            <a:r>
              <a:rPr lang="en-US" sz="1200" dirty="0" err="1"/>
              <a:t>Whitmer</a:t>
            </a:r>
            <a:r>
              <a:rPr lang="en-US" sz="1200" dirty="0"/>
              <a:t> raised his hands and bore witness to these </a:t>
            </a:r>
          </a:p>
          <a:p>
            <a:r>
              <a:rPr lang="en-US" sz="1200" dirty="0"/>
              <a:t>angry men that the Book of Mormon was the Word of God. </a:t>
            </a:r>
          </a:p>
          <a:p>
            <a:r>
              <a:rPr lang="en-US" sz="1200" dirty="0"/>
              <a:t>The mob trembled with fear and let them go. Afterwards, an </a:t>
            </a:r>
          </a:p>
          <a:p>
            <a:r>
              <a:rPr lang="en-US" sz="1200" dirty="0"/>
              <a:t>unbelieving doctor told David that his fearless testimony and </a:t>
            </a:r>
          </a:p>
          <a:p>
            <a:r>
              <a:rPr lang="en-US" sz="1200" dirty="0"/>
              <a:t>the fear that gripped the mob had made him a believer in the </a:t>
            </a:r>
          </a:p>
          <a:p>
            <a:r>
              <a:rPr lang="en-US" sz="1200" dirty="0"/>
              <a:t>Book of Mormon…</a:t>
            </a:r>
          </a:p>
          <a:p>
            <a:endParaRPr lang="en-US" sz="1200" dirty="0"/>
          </a:p>
          <a:p>
            <a:r>
              <a:rPr lang="en-US" sz="1200" dirty="0"/>
              <a:t>Shortly after David and other notable Mormons had been </a:t>
            </a:r>
          </a:p>
          <a:p>
            <a:r>
              <a:rPr lang="en-US" sz="1200" dirty="0"/>
              <a:t>excommunicated Sidney </a:t>
            </a:r>
            <a:r>
              <a:rPr lang="en-US" sz="1200" dirty="0" err="1"/>
              <a:t>Rigdon</a:t>
            </a:r>
            <a:r>
              <a:rPr lang="en-US" sz="1200" dirty="0"/>
              <a:t> preached his “Salt Sermon” </a:t>
            </a:r>
          </a:p>
          <a:p>
            <a:r>
              <a:rPr lang="en-US" sz="1200" dirty="0"/>
              <a:t>(which was later criticized by the Brethren) warning dissenters </a:t>
            </a:r>
          </a:p>
          <a:p>
            <a:r>
              <a:rPr lang="en-US" sz="1200" dirty="0"/>
              <a:t>to leave town. Other radical Mormons, such as Sampson </a:t>
            </a:r>
          </a:p>
          <a:p>
            <a:r>
              <a:rPr lang="en-US" sz="1200" dirty="0" err="1"/>
              <a:t>Avard</a:t>
            </a:r>
            <a:r>
              <a:rPr lang="en-US" sz="1200" dirty="0"/>
              <a:t>, enforced expulsion of those who did not leave on their </a:t>
            </a:r>
          </a:p>
          <a:p>
            <a:r>
              <a:rPr lang="en-US" sz="1200" dirty="0"/>
              <a:t>own. Joseph Smith and the Twelve criticized </a:t>
            </a:r>
            <a:r>
              <a:rPr lang="en-US" sz="1200" dirty="0" err="1"/>
              <a:t>Rigdon’s</a:t>
            </a:r>
            <a:r>
              <a:rPr lang="en-US" sz="1200" dirty="0"/>
              <a:t> </a:t>
            </a:r>
          </a:p>
          <a:p>
            <a:r>
              <a:rPr lang="en-US" sz="1200" dirty="0"/>
              <a:t>aggressive speeches as well as the secret and unsanctioned </a:t>
            </a:r>
          </a:p>
          <a:p>
            <a:r>
              <a:rPr lang="en-US" sz="1200" dirty="0"/>
              <a:t>actions of </a:t>
            </a:r>
            <a:r>
              <a:rPr lang="en-US" sz="1200" dirty="0" err="1"/>
              <a:t>Avard</a:t>
            </a:r>
            <a:r>
              <a:rPr lang="en-US" sz="1200" dirty="0"/>
              <a:t>.  As Anderson noted, “David </a:t>
            </a:r>
            <a:r>
              <a:rPr lang="en-US" sz="1200" dirty="0" err="1"/>
              <a:t>Whitmer</a:t>
            </a:r>
            <a:r>
              <a:rPr lang="en-US" sz="1200" dirty="0"/>
              <a:t> could </a:t>
            </a:r>
          </a:p>
          <a:p>
            <a:r>
              <a:rPr lang="en-US" sz="1200" dirty="0"/>
              <a:t>have received true spiritual comfort because of the unjust </a:t>
            </a:r>
          </a:p>
          <a:p>
            <a:r>
              <a:rPr lang="en-US" sz="1200" dirty="0"/>
              <a:t>methods that his former associates were using against </a:t>
            </a:r>
          </a:p>
          <a:p>
            <a:r>
              <a:rPr lang="en-US" sz="1200" dirty="0"/>
              <a:t>him….”</a:t>
            </a:r>
          </a:p>
          <a:p>
            <a:endParaRPr lang="en-US" sz="1200" dirty="0"/>
          </a:p>
          <a:p>
            <a:r>
              <a:rPr lang="en-US" sz="1200" dirty="0"/>
              <a:t> </a:t>
            </a:r>
            <a:r>
              <a:rPr lang="en-US" sz="1200" dirty="0" err="1"/>
              <a:t>Whitmer</a:t>
            </a:r>
            <a:r>
              <a:rPr lang="en-US" sz="1200" dirty="0"/>
              <a:t> claims that God told him to separate </a:t>
            </a:r>
          </a:p>
          <a:p>
            <a:r>
              <a:rPr lang="en-US" sz="1200" dirty="0"/>
              <a:t>himself from the Latter-day Saints. This could easily have </a:t>
            </a:r>
          </a:p>
          <a:p>
            <a:r>
              <a:rPr lang="en-US" sz="1200" dirty="0"/>
              <a:t>been inspired direction. Confrontation with some of the more </a:t>
            </a:r>
          </a:p>
          <a:p>
            <a:r>
              <a:rPr lang="en-US" sz="1200" dirty="0"/>
              <a:t>radical characters within the Church (such as Sampson) might have caused </a:t>
            </a:r>
            <a:r>
              <a:rPr lang="en-US" sz="1200" dirty="0" err="1"/>
              <a:t>Whitmer</a:t>
            </a:r>
            <a:r>
              <a:rPr lang="en-US" sz="1200" dirty="0"/>
              <a:t> serious harm (physical, emotional, or </a:t>
            </a:r>
          </a:p>
          <a:p>
            <a:r>
              <a:rPr lang="en-US" sz="1200" dirty="0"/>
              <a:t>spiritual). However </a:t>
            </a:r>
            <a:r>
              <a:rPr lang="en-US" sz="1200" dirty="0" err="1"/>
              <a:t>Whitmer</a:t>
            </a:r>
            <a:r>
              <a:rPr lang="en-US" sz="1200" dirty="0"/>
              <a:t> understood this direction from </a:t>
            </a:r>
          </a:p>
          <a:p>
            <a:r>
              <a:rPr lang="en-US" sz="1200" dirty="0"/>
              <a:t>God, it did not conflict with his testimony of the truthfulness </a:t>
            </a:r>
          </a:p>
          <a:p>
            <a:r>
              <a:rPr lang="en-US" sz="1200" dirty="0"/>
              <a:t>of the Book of Mormon. </a:t>
            </a:r>
          </a:p>
        </p:txBody>
      </p:sp>
      <p:sp>
        <p:nvSpPr>
          <p:cNvPr id="3" name="Rectangle 2"/>
          <p:cNvSpPr/>
          <p:nvPr/>
        </p:nvSpPr>
        <p:spPr>
          <a:xfrm>
            <a:off x="114300" y="6391856"/>
            <a:ext cx="9144000" cy="276999"/>
          </a:xfrm>
          <a:prstGeom prst="rect">
            <a:avLst/>
          </a:prstGeom>
        </p:spPr>
        <p:txBody>
          <a:bodyPr wrap="square">
            <a:spAutoFit/>
          </a:bodyPr>
          <a:lstStyle/>
          <a:p>
            <a:r>
              <a:rPr lang="en-US" sz="1200" dirty="0"/>
              <a:t>http://www.fairmormon.org/wp-content/uploads/2012/02/Book_of_Mormon_Witnesses_4.pdf</a:t>
            </a:r>
          </a:p>
        </p:txBody>
      </p:sp>
      <p:sp>
        <p:nvSpPr>
          <p:cNvPr id="4" name="Rectangle 3"/>
          <p:cNvSpPr/>
          <p:nvPr/>
        </p:nvSpPr>
        <p:spPr>
          <a:xfrm>
            <a:off x="4686300" y="35634"/>
            <a:ext cx="4572000" cy="5447645"/>
          </a:xfrm>
          <a:prstGeom prst="rect">
            <a:avLst/>
          </a:prstGeom>
          <a:ln>
            <a:solidFill>
              <a:schemeClr val="tx1"/>
            </a:solidFill>
          </a:ln>
        </p:spPr>
        <p:txBody>
          <a:bodyPr>
            <a:spAutoFit/>
          </a:bodyPr>
          <a:lstStyle/>
          <a:p>
            <a:r>
              <a:rPr lang="en-US" sz="1200" dirty="0"/>
              <a:t>David </a:t>
            </a:r>
            <a:r>
              <a:rPr lang="en-US" sz="1200" dirty="0" err="1"/>
              <a:t>Whitmer</a:t>
            </a:r>
            <a:r>
              <a:rPr lang="en-US" sz="1200" dirty="0"/>
              <a:t> left the Church in 1838 but continued to </a:t>
            </a:r>
          </a:p>
          <a:p>
            <a:r>
              <a:rPr lang="en-US" sz="1200" dirty="0"/>
              <a:t>proclaim and assert his testimony and the truthfulness of what </a:t>
            </a:r>
          </a:p>
          <a:p>
            <a:r>
              <a:rPr lang="en-US" sz="1200" dirty="0"/>
              <a:t>he had seen and heard. Although </a:t>
            </a:r>
            <a:r>
              <a:rPr lang="en-US" sz="1200" dirty="0" err="1"/>
              <a:t>Whitmer</a:t>
            </a:r>
            <a:r>
              <a:rPr lang="en-US" sz="1200" dirty="0"/>
              <a:t> never returned to </a:t>
            </a:r>
          </a:p>
          <a:p>
            <a:r>
              <a:rPr lang="en-US" sz="1200" dirty="0"/>
              <a:t>Mormonism, in the fifty years he lived outside of the Church </a:t>
            </a:r>
          </a:p>
          <a:p>
            <a:r>
              <a:rPr lang="en-US" sz="1200" dirty="0"/>
              <a:t>he insisted that he knew the Book of Mormon was divinely </a:t>
            </a:r>
          </a:p>
          <a:p>
            <a:r>
              <a:rPr lang="en-US" sz="1200" dirty="0"/>
              <a:t>revealed. Anyone seriously interested in </a:t>
            </a:r>
            <a:r>
              <a:rPr lang="en-US" sz="1200" dirty="0" err="1"/>
              <a:t>Whitmer’s</a:t>
            </a:r>
            <a:r>
              <a:rPr lang="en-US" sz="1200" dirty="0"/>
              <a:t> testimony </a:t>
            </a:r>
          </a:p>
          <a:p>
            <a:r>
              <a:rPr lang="en-US" sz="1200" dirty="0"/>
              <a:t>should read Lyndon W. Cook’s, David </a:t>
            </a:r>
            <a:r>
              <a:rPr lang="en-US" sz="1200" dirty="0" err="1"/>
              <a:t>Whitmer</a:t>
            </a:r>
            <a:r>
              <a:rPr lang="en-US" sz="1200" dirty="0"/>
              <a:t> Interviews: A </a:t>
            </a:r>
          </a:p>
          <a:p>
            <a:r>
              <a:rPr lang="en-US" sz="1200" dirty="0"/>
              <a:t>Restoration Witness.</a:t>
            </a:r>
          </a:p>
          <a:p>
            <a:endParaRPr lang="en-US" sz="1200" dirty="0"/>
          </a:p>
          <a:p>
            <a:r>
              <a:rPr lang="en-US" sz="1200" dirty="0"/>
              <a:t>Cook documents seventy-two interviews </a:t>
            </a:r>
          </a:p>
          <a:p>
            <a:r>
              <a:rPr lang="en-US" sz="1200" dirty="0"/>
              <a:t>with </a:t>
            </a:r>
            <a:r>
              <a:rPr lang="en-US" sz="1200" dirty="0" err="1"/>
              <a:t>Whitmer</a:t>
            </a:r>
            <a:r>
              <a:rPr lang="en-US" sz="1200" dirty="0"/>
              <a:t> concerning his experience with the angel and </a:t>
            </a:r>
          </a:p>
          <a:p>
            <a:r>
              <a:rPr lang="en-US" sz="1200" dirty="0"/>
              <a:t>plates – the experience upon which his Book of Mormon </a:t>
            </a:r>
          </a:p>
          <a:p>
            <a:r>
              <a:rPr lang="en-US" sz="1200" dirty="0"/>
              <a:t>testimony is based. All seventy-two interviews took place after</a:t>
            </a:r>
          </a:p>
          <a:p>
            <a:r>
              <a:rPr lang="en-US" sz="1200" dirty="0"/>
              <a:t>David had left the Church. If he had lost his testimony </a:t>
            </a:r>
          </a:p>
          <a:p>
            <a:r>
              <a:rPr lang="en-US" sz="1200" dirty="0"/>
              <a:t>following his excommunication, he would have had ample </a:t>
            </a:r>
          </a:p>
          <a:p>
            <a:r>
              <a:rPr lang="en-US" sz="1200" dirty="0"/>
              <a:t>opportunity to deny his earlier proclamation. Instead, </a:t>
            </a:r>
          </a:p>
          <a:p>
            <a:r>
              <a:rPr lang="en-US" sz="1200" dirty="0"/>
              <a:t>however, we find that </a:t>
            </a:r>
            <a:r>
              <a:rPr lang="en-US" sz="1200" dirty="0" err="1"/>
              <a:t>Whitmer</a:t>
            </a:r>
            <a:r>
              <a:rPr lang="en-US" sz="1200" dirty="0"/>
              <a:t> continued to assert its </a:t>
            </a:r>
          </a:p>
          <a:p>
            <a:r>
              <a:rPr lang="en-US" sz="1200" dirty="0"/>
              <a:t>truthfulness.</a:t>
            </a:r>
          </a:p>
          <a:p>
            <a:r>
              <a:rPr lang="en-US" sz="1200" dirty="0"/>
              <a:t>Like Oliver Cowdery, and Martin Harris, David </a:t>
            </a:r>
            <a:r>
              <a:rPr lang="en-US" sz="1200" dirty="0" err="1"/>
              <a:t>Whitmer</a:t>
            </a:r>
            <a:r>
              <a:rPr lang="en-US" sz="1200" dirty="0"/>
              <a:t> </a:t>
            </a:r>
          </a:p>
          <a:p>
            <a:r>
              <a:rPr lang="en-US" sz="1200" dirty="0"/>
              <a:t>bore the testimony to the truthfulness of reality of his </a:t>
            </a:r>
          </a:p>
          <a:p>
            <a:r>
              <a:rPr lang="en-US" sz="1200" dirty="0"/>
              <a:t>encounter with the angel and the authenticity of the Book of </a:t>
            </a:r>
          </a:p>
          <a:p>
            <a:r>
              <a:rPr lang="en-US" sz="1200" dirty="0"/>
              <a:t>Mormon until the day he died. Book of Mormon critics have </a:t>
            </a:r>
          </a:p>
          <a:p>
            <a:r>
              <a:rPr lang="en-US" sz="1200" dirty="0"/>
              <a:t>not been able to impugn their testimonies but have instead resorted to character assassination. As history demonstrates, </a:t>
            </a:r>
          </a:p>
          <a:p>
            <a:r>
              <a:rPr lang="en-US" sz="1200" dirty="0"/>
              <a:t>however, the honesty, integrity and reliability of these </a:t>
            </a:r>
          </a:p>
          <a:p>
            <a:r>
              <a:rPr lang="en-US" sz="1200" dirty="0"/>
              <a:t>witnesses confound the critics every bit as much as the </a:t>
            </a:r>
          </a:p>
          <a:p>
            <a:r>
              <a:rPr lang="en-US" sz="1200" dirty="0"/>
              <a:t>testimony of the three witnesses confounds those who refuse </a:t>
            </a:r>
          </a:p>
          <a:p>
            <a:r>
              <a:rPr lang="en-US" sz="1200" dirty="0"/>
              <a:t>to accept the revealed word of God.</a:t>
            </a:r>
          </a:p>
          <a:p>
            <a:endParaRPr lang="en-US" sz="1200" dirty="0"/>
          </a:p>
        </p:txBody>
      </p:sp>
      <p:sp>
        <p:nvSpPr>
          <p:cNvPr id="5" name="TextBox 4"/>
          <p:cNvSpPr txBox="1"/>
          <p:nvPr/>
        </p:nvSpPr>
        <p:spPr>
          <a:xfrm>
            <a:off x="9765890" y="5607026"/>
            <a:ext cx="1905000" cy="923330"/>
          </a:xfrm>
          <a:prstGeom prst="rect">
            <a:avLst/>
          </a:prstGeom>
          <a:noFill/>
        </p:spPr>
        <p:txBody>
          <a:bodyPr wrap="square" rtlCol="0">
            <a:spAutoFit/>
          </a:bodyPr>
          <a:lstStyle/>
          <a:p>
            <a:pPr algn="ctr"/>
            <a:r>
              <a:rPr lang="en-US" dirty="0"/>
              <a:t>Excerpts from fairmormon.org on David </a:t>
            </a:r>
            <a:r>
              <a:rPr lang="en-US" dirty="0" err="1"/>
              <a:t>Whitmer</a:t>
            </a:r>
            <a:endParaRPr lang="en-US" dirty="0"/>
          </a:p>
        </p:txBody>
      </p:sp>
    </p:spTree>
    <p:extLst>
      <p:ext uri="{BB962C8B-B14F-4D97-AF65-F5344CB8AC3E}">
        <p14:creationId xmlns:p14="http://schemas.microsoft.com/office/powerpoint/2010/main" val="372103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00" y="-21140"/>
            <a:ext cx="12207700" cy="687914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88004" y="6468812"/>
            <a:ext cx="4572000" cy="369332"/>
          </a:xfrm>
          <a:prstGeom prst="rect">
            <a:avLst/>
          </a:prstGeom>
          <a:noFill/>
        </p:spPr>
        <p:txBody>
          <a:bodyPr wrap="square" rtlCol="0">
            <a:spAutoFit/>
          </a:bodyPr>
          <a:lstStyle/>
          <a:p>
            <a:pPr algn="r"/>
            <a:r>
              <a:rPr lang="en-US" dirty="0">
                <a:solidFill>
                  <a:schemeClr val="bg1"/>
                </a:solidFill>
              </a:rPr>
              <a:t>Who’s Who and Hyrum M. Smith</a:t>
            </a:r>
          </a:p>
        </p:txBody>
      </p:sp>
      <p:sp>
        <p:nvSpPr>
          <p:cNvPr id="6" name="TextBox 5"/>
          <p:cNvSpPr txBox="1"/>
          <p:nvPr/>
        </p:nvSpPr>
        <p:spPr>
          <a:xfrm>
            <a:off x="1676400" y="1"/>
            <a:ext cx="88392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cs typeface="Andalus" pitchFamily="18" charset="-78"/>
              </a:rPr>
              <a:t>David </a:t>
            </a:r>
            <a:r>
              <a:rPr lang="en-US" sz="3600" dirty="0" err="1">
                <a:solidFill>
                  <a:schemeClr val="bg1"/>
                </a:solidFill>
                <a:latin typeface="Abadi" panose="020B0604020104020204" pitchFamily="34" charset="0"/>
                <a:cs typeface="Andalus" pitchFamily="18" charset="-78"/>
              </a:rPr>
              <a:t>Whitmer</a:t>
            </a:r>
            <a:endParaRPr lang="en-US" sz="3600" dirty="0">
              <a:solidFill>
                <a:schemeClr val="bg1"/>
              </a:solidFill>
              <a:latin typeface="Abadi" panose="020B0604020104020204" pitchFamily="34" charset="0"/>
              <a:cs typeface="Andalus" pitchFamily="18" charset="-78"/>
            </a:endParaRPr>
          </a:p>
        </p:txBody>
      </p:sp>
      <p:sp>
        <p:nvSpPr>
          <p:cNvPr id="8" name="TextBox 7"/>
          <p:cNvSpPr txBox="1"/>
          <p:nvPr/>
        </p:nvSpPr>
        <p:spPr>
          <a:xfrm>
            <a:off x="131996" y="845787"/>
            <a:ext cx="7848600" cy="6001643"/>
          </a:xfrm>
          <a:prstGeom prst="rect">
            <a:avLst/>
          </a:prstGeom>
          <a:noFill/>
        </p:spPr>
        <p:txBody>
          <a:bodyPr wrap="square" rtlCol="0">
            <a:spAutoFit/>
          </a:bodyPr>
          <a:lstStyle/>
          <a:p>
            <a:r>
              <a:rPr lang="en-US" sz="1600" dirty="0">
                <a:solidFill>
                  <a:schemeClr val="bg1"/>
                </a:solidFill>
              </a:rPr>
              <a:t>He was born on January 7, 1805, near Harrisburg, Pennsylvania</a:t>
            </a:r>
          </a:p>
          <a:p>
            <a:endParaRPr lang="en-US" sz="1600" dirty="0">
              <a:solidFill>
                <a:schemeClr val="bg1"/>
              </a:solidFill>
            </a:endParaRPr>
          </a:p>
          <a:p>
            <a:r>
              <a:rPr lang="en-US" sz="1600" dirty="0">
                <a:solidFill>
                  <a:schemeClr val="bg1"/>
                </a:solidFill>
              </a:rPr>
              <a:t>He was the son of Peter </a:t>
            </a:r>
            <a:r>
              <a:rPr lang="en-US" sz="1600" dirty="0" err="1">
                <a:solidFill>
                  <a:schemeClr val="bg1"/>
                </a:solidFill>
              </a:rPr>
              <a:t>Whitmer</a:t>
            </a:r>
            <a:r>
              <a:rPr lang="en-US" sz="1600" dirty="0">
                <a:solidFill>
                  <a:schemeClr val="bg1"/>
                </a:solidFill>
              </a:rPr>
              <a:t> Sr. and brought up as a Presbyterian </a:t>
            </a:r>
          </a:p>
          <a:p>
            <a:endParaRPr lang="en-US" sz="1600" dirty="0">
              <a:solidFill>
                <a:schemeClr val="bg1"/>
              </a:solidFill>
            </a:endParaRPr>
          </a:p>
          <a:p>
            <a:r>
              <a:rPr lang="en-US" sz="1600" dirty="0">
                <a:solidFill>
                  <a:schemeClr val="bg1"/>
                </a:solidFill>
              </a:rPr>
              <a:t>He learned in 1828 of the mission of Joseph Smith </a:t>
            </a:r>
          </a:p>
          <a:p>
            <a:endParaRPr lang="en-US" sz="1600" dirty="0">
              <a:solidFill>
                <a:schemeClr val="bg1"/>
              </a:solidFill>
            </a:endParaRPr>
          </a:p>
          <a:p>
            <a:r>
              <a:rPr lang="en-US" sz="1600" dirty="0">
                <a:solidFill>
                  <a:schemeClr val="bg1"/>
                </a:solidFill>
              </a:rPr>
              <a:t>He became one of the three witnesses of the Book of Mormon</a:t>
            </a:r>
          </a:p>
          <a:p>
            <a:endParaRPr lang="en-US" sz="1600" dirty="0">
              <a:solidFill>
                <a:schemeClr val="bg1"/>
              </a:solidFill>
            </a:endParaRPr>
          </a:p>
          <a:p>
            <a:r>
              <a:rPr lang="en-US" sz="1600" dirty="0">
                <a:solidFill>
                  <a:schemeClr val="bg1"/>
                </a:solidFill>
              </a:rPr>
              <a:t>He was one of the original 6 members of the Church when it was organized on April 6, 1830 and ordain an elder that day</a:t>
            </a:r>
          </a:p>
          <a:p>
            <a:endParaRPr lang="en-US" sz="1600" dirty="0">
              <a:solidFill>
                <a:schemeClr val="bg1"/>
              </a:solidFill>
            </a:endParaRPr>
          </a:p>
          <a:p>
            <a:r>
              <a:rPr lang="en-US" sz="1600" dirty="0">
                <a:solidFill>
                  <a:schemeClr val="bg1"/>
                </a:solidFill>
              </a:rPr>
              <a:t>While the translation of the Book of Mormon went on in the </a:t>
            </a:r>
            <a:r>
              <a:rPr lang="en-US" sz="1600" dirty="0" err="1">
                <a:solidFill>
                  <a:schemeClr val="bg1"/>
                </a:solidFill>
              </a:rPr>
              <a:t>Whitmer</a:t>
            </a:r>
            <a:r>
              <a:rPr lang="en-US" sz="1600" dirty="0">
                <a:solidFill>
                  <a:schemeClr val="bg1"/>
                </a:solidFill>
              </a:rPr>
              <a:t> home he and his brothers, John and Peter, were anxious to know the will of God concerning them</a:t>
            </a:r>
          </a:p>
          <a:p>
            <a:endParaRPr lang="en-US" sz="1600" dirty="0">
              <a:solidFill>
                <a:schemeClr val="bg1"/>
              </a:solidFill>
            </a:endParaRPr>
          </a:p>
          <a:p>
            <a:r>
              <a:rPr lang="en-US" sz="1600" dirty="0">
                <a:solidFill>
                  <a:schemeClr val="bg1"/>
                </a:solidFill>
              </a:rPr>
              <a:t>He was president of the Clay County high council in 1834, and President of the Church in Missouri</a:t>
            </a:r>
          </a:p>
          <a:p>
            <a:endParaRPr lang="en-US" sz="1600" dirty="0">
              <a:solidFill>
                <a:schemeClr val="bg1"/>
              </a:solidFill>
            </a:endParaRPr>
          </a:p>
          <a:p>
            <a:r>
              <a:rPr lang="en-US" sz="1600" dirty="0">
                <a:solidFill>
                  <a:schemeClr val="bg1"/>
                </a:solidFill>
              </a:rPr>
              <a:t>He fell prey to pride and apostasy and on April 13, 1838 he was excommunicated and moved to Richmond, Missouri where he set up a business and community service. He was known as honest and was respected</a:t>
            </a:r>
          </a:p>
          <a:p>
            <a:endParaRPr lang="en-US" sz="1600" dirty="0">
              <a:solidFill>
                <a:schemeClr val="bg1"/>
              </a:solidFill>
            </a:endParaRPr>
          </a:p>
          <a:p>
            <a:r>
              <a:rPr lang="en-US" sz="1600" dirty="0">
                <a:solidFill>
                  <a:schemeClr val="bg1"/>
                </a:solidFill>
              </a:rPr>
              <a:t>He died January 25, 1888 and consistently confirmed his witness of the Book of Mormon</a:t>
            </a:r>
          </a:p>
          <a:p>
            <a:endParaRPr lang="en-US" sz="1600" dirty="0">
              <a:solidFill>
                <a:schemeClr val="bg1"/>
              </a:solidFill>
            </a:endParaRPr>
          </a:p>
          <a:p>
            <a:endParaRPr lang="en-US" sz="1600" dirty="0">
              <a:solidFill>
                <a:schemeClr val="bg1"/>
              </a:solidFill>
            </a:endParaRPr>
          </a:p>
        </p:txBody>
      </p:sp>
      <p:grpSp>
        <p:nvGrpSpPr>
          <p:cNvPr id="7" name="Group 241"/>
          <p:cNvGrpSpPr/>
          <p:nvPr/>
        </p:nvGrpSpPr>
        <p:grpSpPr>
          <a:xfrm>
            <a:off x="9066087" y="1635907"/>
            <a:ext cx="2040421" cy="4242685"/>
            <a:chOff x="4114800" y="3075574"/>
            <a:chExt cx="1663504" cy="3587281"/>
          </a:xfrm>
        </p:grpSpPr>
        <p:sp>
          <p:nvSpPr>
            <p:cNvPr id="9" name="Oval 8"/>
            <p:cNvSpPr/>
            <p:nvPr/>
          </p:nvSpPr>
          <p:spPr>
            <a:xfrm rot="19338880">
              <a:off x="5500416" y="4973447"/>
              <a:ext cx="277888"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33618">
              <a:off x="4167983" y="4974588"/>
              <a:ext cx="277888"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611750" flipH="1">
              <a:off x="4114800" y="4849516"/>
              <a:ext cx="419392" cy="372235"/>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02250">
              <a:off x="5340106" y="4861714"/>
              <a:ext cx="419392" cy="372235"/>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570491">
              <a:off x="4948539" y="5974622"/>
              <a:ext cx="300891" cy="62301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393332">
              <a:off x="4509592" y="6039843"/>
              <a:ext cx="288580" cy="62301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4839155" y="5269074"/>
              <a:ext cx="547551" cy="1061599"/>
            </a:xfrm>
            <a:prstGeom prst="trapezoid">
              <a:avLst>
                <a:gd name="adj" fmla="val 7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63894">
              <a:off x="4482947" y="5223352"/>
              <a:ext cx="491931" cy="1126446"/>
            </a:xfrm>
            <a:prstGeom prst="trapezoid">
              <a:avLst>
                <a:gd name="adj" fmla="val 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375821">
              <a:off x="4301964" y="4207897"/>
              <a:ext cx="419392" cy="901615"/>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337671">
              <a:off x="5147464" y="4083893"/>
              <a:ext cx="419392" cy="1025429"/>
            </a:xfrm>
            <a:prstGeom prst="trapezoid">
              <a:avLst>
                <a:gd name="adj" fmla="val 3098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4469492" y="4215236"/>
              <a:ext cx="931982" cy="1140953"/>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67133" y="3576917"/>
              <a:ext cx="406259"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Input 21"/>
            <p:cNvSpPr/>
            <p:nvPr/>
          </p:nvSpPr>
          <p:spPr>
            <a:xfrm rot="7269359" flipV="1">
              <a:off x="4928697" y="4231846"/>
              <a:ext cx="407371" cy="154521"/>
            </a:xfrm>
            <a:prstGeom prst="flowChartManualInpu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Input 22"/>
            <p:cNvSpPr/>
            <p:nvPr/>
          </p:nvSpPr>
          <p:spPr>
            <a:xfrm rot="14330641" flipH="1" flipV="1">
              <a:off x="4555904" y="4231846"/>
              <a:ext cx="407371" cy="154521"/>
            </a:xfrm>
            <a:prstGeom prst="flowChartManualInpu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68483" y="3200400"/>
              <a:ext cx="732173"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endCxn id="20" idx="2"/>
            </p:cNvCxnSpPr>
            <p:nvPr/>
          </p:nvCxnSpPr>
          <p:spPr>
            <a:xfrm flipH="1">
              <a:off x="4935483" y="4468061"/>
              <a:ext cx="27963"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rapezoid 25"/>
            <p:cNvSpPr/>
            <p:nvPr/>
          </p:nvSpPr>
          <p:spPr>
            <a:xfrm>
              <a:off x="4467664" y="5216769"/>
              <a:ext cx="975742" cy="15521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ame 26"/>
            <p:cNvSpPr/>
            <p:nvPr/>
          </p:nvSpPr>
          <p:spPr>
            <a:xfrm>
              <a:off x="4896659" y="5217943"/>
              <a:ext cx="139798" cy="187741"/>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p:cNvSpPr/>
            <p:nvPr/>
          </p:nvSpPr>
          <p:spPr>
            <a:xfrm rot="15873315">
              <a:off x="4792054" y="5237663"/>
              <a:ext cx="243623" cy="67106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5400000">
              <a:off x="4985927" y="3301885"/>
              <a:ext cx="461404" cy="406257"/>
            </a:xfrm>
            <a:prstGeom prst="round2DiagRect">
              <a:avLst>
                <a:gd name="adj1" fmla="val 50000"/>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9644309">
              <a:off x="4392026" y="3304174"/>
              <a:ext cx="461404" cy="406257"/>
            </a:xfrm>
            <a:prstGeom prst="round2DiagRect">
              <a:avLst>
                <a:gd name="adj1" fmla="val 50000"/>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2359803">
              <a:off x="4696826" y="3075574"/>
              <a:ext cx="461404" cy="406257"/>
            </a:xfrm>
            <a:prstGeom prst="round2DiagRect">
              <a:avLst>
                <a:gd name="adj1" fmla="val 50000"/>
                <a:gd name="adj2" fmla="val 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029200" y="3276600"/>
              <a:ext cx="228600" cy="228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572000" y="3276600"/>
              <a:ext cx="228600" cy="228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417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cs typeface="Andalus" pitchFamily="18" charset="-78"/>
              </a:rPr>
              <a:t>2 Days of Heavy Work </a:t>
            </a:r>
          </a:p>
        </p:txBody>
      </p:sp>
      <p:sp>
        <p:nvSpPr>
          <p:cNvPr id="8" name="TextBox 7"/>
          <p:cNvSpPr txBox="1"/>
          <p:nvPr/>
        </p:nvSpPr>
        <p:spPr>
          <a:xfrm>
            <a:off x="1295400" y="1117611"/>
            <a:ext cx="4572000" cy="1477328"/>
          </a:xfrm>
          <a:prstGeom prst="rect">
            <a:avLst/>
          </a:prstGeom>
          <a:noFill/>
        </p:spPr>
        <p:txBody>
          <a:bodyPr wrap="square" rtlCol="0">
            <a:spAutoFit/>
          </a:bodyPr>
          <a:lstStyle/>
          <a:p>
            <a:pPr fontAlgn="base"/>
            <a:r>
              <a:rPr lang="en-US" dirty="0">
                <a:solidFill>
                  <a:schemeClr val="bg1"/>
                </a:solidFill>
              </a:rPr>
              <a:t>“David </a:t>
            </a:r>
            <a:r>
              <a:rPr lang="en-US" dirty="0" err="1">
                <a:solidFill>
                  <a:schemeClr val="bg1"/>
                </a:solidFill>
              </a:rPr>
              <a:t>Whitmer</a:t>
            </a:r>
            <a:r>
              <a:rPr lang="en-US" dirty="0">
                <a:solidFill>
                  <a:schemeClr val="bg1"/>
                </a:solidFill>
              </a:rPr>
              <a:t> needed to plant wheat seed on the family farm and spread plaster of </a:t>
            </a:r>
            <a:r>
              <a:rPr lang="en-US" dirty="0" err="1">
                <a:solidFill>
                  <a:schemeClr val="bg1"/>
                </a:solidFill>
              </a:rPr>
              <a:t>paris</a:t>
            </a:r>
            <a:r>
              <a:rPr lang="en-US" dirty="0">
                <a:solidFill>
                  <a:schemeClr val="bg1"/>
                </a:solidFill>
              </a:rPr>
              <a:t>, which was used as a fertilizer. He felt inspired that he should help Joseph and Oliver after he had completed those tasks. </a:t>
            </a:r>
          </a:p>
        </p:txBody>
      </p:sp>
      <p:sp>
        <p:nvSpPr>
          <p:cNvPr id="11" name="TextBox 10"/>
          <p:cNvSpPr txBox="1"/>
          <p:nvPr/>
        </p:nvSpPr>
        <p:spPr>
          <a:xfrm>
            <a:off x="5867400" y="3429001"/>
            <a:ext cx="4572000" cy="3139321"/>
          </a:xfrm>
          <a:prstGeom prst="rect">
            <a:avLst/>
          </a:prstGeom>
          <a:noFill/>
        </p:spPr>
        <p:txBody>
          <a:bodyPr wrap="square" rtlCol="0">
            <a:spAutoFit/>
          </a:bodyPr>
          <a:lstStyle/>
          <a:p>
            <a:pPr fontAlgn="base"/>
            <a:r>
              <a:rPr lang="en-US" dirty="0">
                <a:solidFill>
                  <a:schemeClr val="bg1"/>
                </a:solidFill>
              </a:rPr>
              <a:t>“David went to the field, and found that he had two heavy days’ work before him. … He then fastened his horses to the harrow, and instead of dividing the field into what is, by farmers, usually termed lands, drove around the whole of it, continuing thus till noon, when, on stopping for dinner, he looked around, and discovered to his surprise, that he had harrowed in full half the wheat. After dinner he went on as before, and by evening he finished the whole two days’ work.</a:t>
            </a:r>
          </a:p>
        </p:txBody>
      </p:sp>
      <p:pic>
        <p:nvPicPr>
          <p:cNvPr id="3" name="Picture 2">
            <a:extLst>
              <a:ext uri="{FF2B5EF4-FFF2-40B4-BE49-F238E27FC236}">
                <a16:creationId xmlns:a16="http://schemas.microsoft.com/office/drawing/2014/main" id="{F875306A-8DD8-4519-8C68-88049E9E4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51" y="3374213"/>
            <a:ext cx="4407408" cy="2791968"/>
          </a:xfrm>
          <a:prstGeom prst="rect">
            <a:avLst/>
          </a:prstGeom>
        </p:spPr>
      </p:pic>
      <p:pic>
        <p:nvPicPr>
          <p:cNvPr id="7" name="Picture 6">
            <a:extLst>
              <a:ext uri="{FF2B5EF4-FFF2-40B4-BE49-F238E27FC236}">
                <a16:creationId xmlns:a16="http://schemas.microsoft.com/office/drawing/2014/main" id="{60B811CE-8CF2-4D4C-B6B0-C66732223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104" y="830998"/>
            <a:ext cx="3810000" cy="2125014"/>
          </a:xfrm>
          <a:prstGeom prst="rect">
            <a:avLst/>
          </a:prstGeom>
        </p:spPr>
      </p:pic>
    </p:spTree>
    <p:extLst>
      <p:ext uri="{BB962C8B-B14F-4D97-AF65-F5344CB8AC3E}">
        <p14:creationId xmlns:p14="http://schemas.microsoft.com/office/powerpoint/2010/main" val="234782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cs typeface="Andalus" pitchFamily="18" charset="-78"/>
              </a:rPr>
              <a:t>The Sowing Is Done</a:t>
            </a:r>
          </a:p>
        </p:txBody>
      </p:sp>
      <p:sp>
        <p:nvSpPr>
          <p:cNvPr id="8" name="TextBox 7"/>
          <p:cNvSpPr txBox="1"/>
          <p:nvPr/>
        </p:nvSpPr>
        <p:spPr>
          <a:xfrm>
            <a:off x="1524000" y="762000"/>
            <a:ext cx="4572000" cy="1754326"/>
          </a:xfrm>
          <a:prstGeom prst="rect">
            <a:avLst/>
          </a:prstGeom>
          <a:noFill/>
        </p:spPr>
        <p:txBody>
          <a:bodyPr wrap="square" rtlCol="0">
            <a:spAutoFit/>
          </a:bodyPr>
          <a:lstStyle/>
          <a:p>
            <a:pPr fontAlgn="base"/>
            <a:r>
              <a:rPr lang="en-US" dirty="0">
                <a:solidFill>
                  <a:schemeClr val="bg1"/>
                </a:solidFill>
              </a:rPr>
              <a:t>“His father, on going into the field the same evening, saw what had been done, and he exclaimed, ‘There must be an overruling hand in this, and I think you would better go down to Pennsylvania as soon as your plaster of </a:t>
            </a:r>
            <a:r>
              <a:rPr lang="en-US" dirty="0" err="1">
                <a:solidFill>
                  <a:schemeClr val="bg1"/>
                </a:solidFill>
              </a:rPr>
              <a:t>paris</a:t>
            </a:r>
            <a:r>
              <a:rPr lang="en-US" dirty="0">
                <a:solidFill>
                  <a:schemeClr val="bg1"/>
                </a:solidFill>
              </a:rPr>
              <a:t> is sown.’</a:t>
            </a:r>
          </a:p>
        </p:txBody>
      </p:sp>
      <p:sp>
        <p:nvSpPr>
          <p:cNvPr id="7" name="TextBox 6"/>
          <p:cNvSpPr txBox="1"/>
          <p:nvPr/>
        </p:nvSpPr>
        <p:spPr>
          <a:xfrm>
            <a:off x="5943600" y="3581401"/>
            <a:ext cx="4572000" cy="2585323"/>
          </a:xfrm>
          <a:prstGeom prst="rect">
            <a:avLst/>
          </a:prstGeom>
          <a:noFill/>
        </p:spPr>
        <p:txBody>
          <a:bodyPr wrap="square" rtlCol="0">
            <a:spAutoFit/>
          </a:bodyPr>
          <a:lstStyle/>
          <a:p>
            <a:pPr fontAlgn="base"/>
            <a:r>
              <a:rPr lang="en-US" dirty="0">
                <a:solidFill>
                  <a:schemeClr val="bg1"/>
                </a:solidFill>
              </a:rPr>
              <a:t>“The next morning, David took a wooden measure under his arm and went out to sow the plaster, which he had left, two days previous, in heaps near his sister’s house, but, on coming to the place, he discovered that it was gone! He then ran to his sister, and inquired of her if she knew what had become of it. Being surprised she said, ‘Why do you ask me? was it not all sown yesterday?’</a:t>
            </a:r>
          </a:p>
        </p:txBody>
      </p:sp>
      <p:pic>
        <p:nvPicPr>
          <p:cNvPr id="3" name="Picture 2">
            <a:extLst>
              <a:ext uri="{FF2B5EF4-FFF2-40B4-BE49-F238E27FC236}">
                <a16:creationId xmlns:a16="http://schemas.microsoft.com/office/drawing/2014/main" id="{0B7CDE73-A333-4F6D-ABC3-6999ADFD9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78" y="2970075"/>
            <a:ext cx="4508752" cy="3381564"/>
          </a:xfrm>
          <a:prstGeom prst="rect">
            <a:avLst/>
          </a:prstGeom>
        </p:spPr>
      </p:pic>
      <p:pic>
        <p:nvPicPr>
          <p:cNvPr id="9" name="Picture 8">
            <a:extLst>
              <a:ext uri="{FF2B5EF4-FFF2-40B4-BE49-F238E27FC236}">
                <a16:creationId xmlns:a16="http://schemas.microsoft.com/office/drawing/2014/main" id="{F6825C42-0F14-48BC-B4DE-F77FEE7D1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031" y="1116133"/>
            <a:ext cx="1799870" cy="1976328"/>
          </a:xfrm>
          <a:prstGeom prst="rect">
            <a:avLst/>
          </a:prstGeom>
        </p:spPr>
      </p:pic>
      <p:pic>
        <p:nvPicPr>
          <p:cNvPr id="11" name="Picture 10">
            <a:extLst>
              <a:ext uri="{FF2B5EF4-FFF2-40B4-BE49-F238E27FC236}">
                <a16:creationId xmlns:a16="http://schemas.microsoft.com/office/drawing/2014/main" id="{273C7CF0-4CD9-4836-8121-5AD30C7E1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550" y="902564"/>
            <a:ext cx="2082800" cy="2146300"/>
          </a:xfrm>
          <a:prstGeom prst="rect">
            <a:avLst/>
          </a:prstGeom>
        </p:spPr>
      </p:pic>
    </p:spTree>
    <p:extLst>
      <p:ext uri="{BB962C8B-B14F-4D97-AF65-F5344CB8AC3E}">
        <p14:creationId xmlns:p14="http://schemas.microsoft.com/office/powerpoint/2010/main" val="182816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cs typeface="Andalus" pitchFamily="18" charset="-78"/>
              </a:rPr>
              <a:t>Three Men</a:t>
            </a:r>
          </a:p>
        </p:txBody>
      </p:sp>
      <p:sp>
        <p:nvSpPr>
          <p:cNvPr id="11" name="TextBox 10"/>
          <p:cNvSpPr txBox="1"/>
          <p:nvPr/>
        </p:nvSpPr>
        <p:spPr>
          <a:xfrm>
            <a:off x="1828800" y="1066800"/>
            <a:ext cx="4572000" cy="1754326"/>
          </a:xfrm>
          <a:prstGeom prst="rect">
            <a:avLst/>
          </a:prstGeom>
          <a:noFill/>
        </p:spPr>
        <p:txBody>
          <a:bodyPr wrap="square" rtlCol="0">
            <a:spAutoFit/>
          </a:bodyPr>
          <a:lstStyle/>
          <a:p>
            <a:pPr fontAlgn="base"/>
            <a:r>
              <a:rPr lang="en-US" dirty="0">
                <a:solidFill>
                  <a:schemeClr val="bg1"/>
                </a:solidFill>
              </a:rPr>
              <a:t>“‘Not to my knowledge,’ answered David.</a:t>
            </a:r>
          </a:p>
          <a:p>
            <a:pPr fontAlgn="base"/>
            <a:r>
              <a:rPr lang="en-US" dirty="0">
                <a:solidFill>
                  <a:schemeClr val="bg1"/>
                </a:solidFill>
              </a:rPr>
              <a:t>“‘I am astonished at that,’ replied his sister, ‘for the children came to me in the forenoon, and begged of me to go out and see the men sow plaster in the field, saying, that they never saw anybody sow plaster so fast in their lives. </a:t>
            </a:r>
          </a:p>
        </p:txBody>
      </p:sp>
      <p:sp>
        <p:nvSpPr>
          <p:cNvPr id="7" name="TextBox 6"/>
          <p:cNvSpPr txBox="1"/>
          <p:nvPr/>
        </p:nvSpPr>
        <p:spPr>
          <a:xfrm>
            <a:off x="5791200" y="3276601"/>
            <a:ext cx="4572000" cy="3139321"/>
          </a:xfrm>
          <a:prstGeom prst="rect">
            <a:avLst/>
          </a:prstGeom>
          <a:noFill/>
        </p:spPr>
        <p:txBody>
          <a:bodyPr wrap="square" rtlCol="0">
            <a:spAutoFit/>
          </a:bodyPr>
          <a:lstStyle/>
          <a:p>
            <a:pPr fontAlgn="base"/>
            <a:r>
              <a:rPr lang="en-US" dirty="0">
                <a:solidFill>
                  <a:schemeClr val="bg1"/>
                </a:solidFill>
              </a:rPr>
              <a:t> I accordingly went, and saw three men at work in the field, as the children said, but, supposing that you had hired some help, on account of your hurry, I went immediately into the house, and gave the subject no further attention.’</a:t>
            </a:r>
          </a:p>
          <a:p>
            <a:pPr fontAlgn="base"/>
            <a:r>
              <a:rPr lang="en-US" dirty="0">
                <a:solidFill>
                  <a:schemeClr val="bg1"/>
                </a:solidFill>
              </a:rPr>
              <a:t>“David made considerable inquiry in regard to the matter, both among his relatives and neighbors, but was not able to learn who had done it” </a:t>
            </a:r>
          </a:p>
          <a:p>
            <a:pPr fontAlgn="base"/>
            <a:r>
              <a:rPr lang="en-US" sz="1200" dirty="0">
                <a:solidFill>
                  <a:schemeClr val="bg1"/>
                </a:solidFill>
              </a:rPr>
              <a:t>Lucy Mack Smith, </a:t>
            </a:r>
            <a:r>
              <a:rPr lang="en-US" sz="1200" i="1" dirty="0">
                <a:solidFill>
                  <a:schemeClr val="bg1"/>
                </a:solidFill>
              </a:rPr>
              <a:t>History of Joseph Smith by His Mother</a:t>
            </a:r>
            <a:r>
              <a:rPr lang="en-US" i="1" dirty="0">
                <a:solidFill>
                  <a:schemeClr val="bg1"/>
                </a:solidFill>
              </a:rPr>
              <a:t>,</a:t>
            </a:r>
            <a:r>
              <a:rPr lang="en-US" dirty="0">
                <a:solidFill>
                  <a:schemeClr val="bg1"/>
                </a:solidFill>
              </a:rPr>
              <a:t> </a:t>
            </a:r>
          </a:p>
        </p:txBody>
      </p:sp>
      <p:pic>
        <p:nvPicPr>
          <p:cNvPr id="3" name="Picture 2">
            <a:extLst>
              <a:ext uri="{FF2B5EF4-FFF2-40B4-BE49-F238E27FC236}">
                <a16:creationId xmlns:a16="http://schemas.microsoft.com/office/drawing/2014/main" id="{03F3E537-E1FD-48FB-AB38-C484975F8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701" y="3056928"/>
            <a:ext cx="3372170" cy="3517582"/>
          </a:xfrm>
          <a:prstGeom prst="rect">
            <a:avLst/>
          </a:prstGeom>
        </p:spPr>
      </p:pic>
      <p:pic>
        <p:nvPicPr>
          <p:cNvPr id="8" name="Picture 7">
            <a:extLst>
              <a:ext uri="{FF2B5EF4-FFF2-40B4-BE49-F238E27FC236}">
                <a16:creationId xmlns:a16="http://schemas.microsoft.com/office/drawing/2014/main" id="{902AC569-556E-4E21-AF48-F2DF965F8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589" y="1270989"/>
            <a:ext cx="5099052" cy="1253613"/>
          </a:xfrm>
          <a:prstGeom prst="rect">
            <a:avLst/>
          </a:prstGeom>
        </p:spPr>
      </p:pic>
      <p:pic>
        <p:nvPicPr>
          <p:cNvPr id="10" name="Picture 9">
            <a:extLst>
              <a:ext uri="{FF2B5EF4-FFF2-40B4-BE49-F238E27FC236}">
                <a16:creationId xmlns:a16="http://schemas.microsoft.com/office/drawing/2014/main" id="{4972A3A0-1A82-4031-A2A8-A44BE6314D0E}"/>
              </a:ext>
            </a:extLst>
          </p:cNvPr>
          <p:cNvPicPr>
            <a:picLocks noChangeAspect="1"/>
          </p:cNvPicPr>
          <p:nvPr/>
        </p:nvPicPr>
        <p:blipFill rotWithShape="1">
          <a:blip r:embed="rId4">
            <a:extLst>
              <a:ext uri="{28A0092B-C50C-407E-A947-70E740481C1C}">
                <a14:useLocalDpi xmlns:a14="http://schemas.microsoft.com/office/drawing/2010/main" val="0"/>
              </a:ext>
            </a:extLst>
          </a:blip>
          <a:srcRect l="19899" t="3851" r="19051" b="33210"/>
          <a:stretch/>
        </p:blipFill>
        <p:spPr>
          <a:xfrm>
            <a:off x="10740279" y="5021418"/>
            <a:ext cx="1186250" cy="1480744"/>
          </a:xfrm>
          <a:prstGeom prst="rect">
            <a:avLst/>
          </a:prstGeom>
        </p:spPr>
      </p:pic>
    </p:spTree>
    <p:extLst>
      <p:ext uri="{BB962C8B-B14F-4D97-AF65-F5344CB8AC3E}">
        <p14:creationId xmlns:p14="http://schemas.microsoft.com/office/powerpoint/2010/main" val="53282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53164" y="177344"/>
            <a:ext cx="9485671"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cs typeface="Andalus" pitchFamily="18" charset="-78"/>
              </a:rPr>
              <a:t>Promises and Blessings to David </a:t>
            </a:r>
            <a:r>
              <a:rPr lang="en-US" sz="4000" dirty="0" err="1">
                <a:solidFill>
                  <a:schemeClr val="bg1"/>
                </a:solidFill>
                <a:latin typeface="Abadi" panose="020B0604020104020204" pitchFamily="34" charset="0"/>
                <a:cs typeface="Andalus" pitchFamily="18" charset="-78"/>
              </a:rPr>
              <a:t>Whitmer</a:t>
            </a:r>
            <a:endParaRPr lang="en-US" sz="4000" dirty="0">
              <a:solidFill>
                <a:schemeClr val="bg1"/>
              </a:solidFill>
              <a:latin typeface="Abadi" panose="020B0604020104020204" pitchFamily="34" charset="0"/>
              <a:cs typeface="Andalus" pitchFamily="18" charset="-78"/>
            </a:endParaRPr>
          </a:p>
        </p:txBody>
      </p:sp>
      <p:sp>
        <p:nvSpPr>
          <p:cNvPr id="7" name="TextBox 6"/>
          <p:cNvSpPr txBox="1"/>
          <p:nvPr/>
        </p:nvSpPr>
        <p:spPr>
          <a:xfrm>
            <a:off x="736963" y="1725671"/>
            <a:ext cx="4572000" cy="1200329"/>
          </a:xfrm>
          <a:prstGeom prst="rect">
            <a:avLst/>
          </a:prstGeom>
          <a:noFill/>
        </p:spPr>
        <p:txBody>
          <a:bodyPr wrap="square" rtlCol="0">
            <a:spAutoFit/>
          </a:bodyPr>
          <a:lstStyle/>
          <a:p>
            <a:pPr fontAlgn="base"/>
            <a:r>
              <a:rPr lang="en-US" dirty="0">
                <a:solidFill>
                  <a:schemeClr val="bg1"/>
                </a:solidFill>
              </a:rPr>
              <a:t>In order for David </a:t>
            </a:r>
            <a:r>
              <a:rPr lang="en-US" dirty="0" err="1">
                <a:solidFill>
                  <a:schemeClr val="bg1"/>
                </a:solidFill>
              </a:rPr>
              <a:t>Whitmer</a:t>
            </a:r>
            <a:r>
              <a:rPr lang="en-US" dirty="0">
                <a:solidFill>
                  <a:schemeClr val="bg1"/>
                </a:solidFill>
              </a:rPr>
              <a:t> or any of God’s children to have eternal life they must endure to the end, that is, remain faithful throughout their mortal probation.  </a:t>
            </a:r>
          </a:p>
        </p:txBody>
      </p:sp>
      <p:sp>
        <p:nvSpPr>
          <p:cNvPr id="8" name="TextBox 7"/>
          <p:cNvSpPr txBox="1"/>
          <p:nvPr/>
        </p:nvSpPr>
        <p:spPr>
          <a:xfrm>
            <a:off x="167149" y="6488668"/>
            <a:ext cx="4572000" cy="369332"/>
          </a:xfrm>
          <a:prstGeom prst="rect">
            <a:avLst/>
          </a:prstGeom>
          <a:noFill/>
        </p:spPr>
        <p:txBody>
          <a:bodyPr wrap="square" rtlCol="0">
            <a:spAutoFit/>
          </a:bodyPr>
          <a:lstStyle/>
          <a:p>
            <a:r>
              <a:rPr lang="en-US" dirty="0">
                <a:solidFill>
                  <a:schemeClr val="bg1"/>
                </a:solidFill>
              </a:rPr>
              <a:t>D&amp;C 14:7</a:t>
            </a:r>
          </a:p>
        </p:txBody>
      </p:sp>
      <p:sp>
        <p:nvSpPr>
          <p:cNvPr id="9" name="Rectangle 8"/>
          <p:cNvSpPr/>
          <p:nvPr/>
        </p:nvSpPr>
        <p:spPr>
          <a:xfrm>
            <a:off x="2286000" y="4800600"/>
            <a:ext cx="4572000" cy="923330"/>
          </a:xfrm>
          <a:prstGeom prst="rect">
            <a:avLst/>
          </a:prstGeom>
        </p:spPr>
        <p:txBody>
          <a:bodyPr>
            <a:spAutoFit/>
          </a:bodyPr>
          <a:lstStyle/>
          <a:p>
            <a:r>
              <a:rPr lang="en-US" i="1" dirty="0">
                <a:solidFill>
                  <a:schemeClr val="bg1"/>
                </a:solidFill>
              </a:rPr>
              <a:t>“But he that shall endure unto the end, the same shall be saved.”</a:t>
            </a:r>
          </a:p>
          <a:p>
            <a:r>
              <a:rPr lang="en-US" i="1" dirty="0">
                <a:solidFill>
                  <a:schemeClr val="bg1"/>
                </a:solidFill>
              </a:rPr>
              <a:t>Matthew 24:13</a:t>
            </a:r>
          </a:p>
        </p:txBody>
      </p:sp>
      <p:sp>
        <p:nvSpPr>
          <p:cNvPr id="10" name="Rectangle 9"/>
          <p:cNvSpPr/>
          <p:nvPr/>
        </p:nvSpPr>
        <p:spPr>
          <a:xfrm>
            <a:off x="4572000" y="5791200"/>
            <a:ext cx="4572000" cy="923330"/>
          </a:xfrm>
          <a:prstGeom prst="rect">
            <a:avLst/>
          </a:prstGeom>
        </p:spPr>
        <p:txBody>
          <a:bodyPr>
            <a:spAutoFit/>
          </a:bodyPr>
          <a:lstStyle/>
          <a:p>
            <a:r>
              <a:rPr lang="en-US" i="1" dirty="0">
                <a:solidFill>
                  <a:schemeClr val="bg1"/>
                </a:solidFill>
              </a:rPr>
              <a:t>“</a:t>
            </a:r>
            <a:r>
              <a:rPr lang="en-US" i="1" dirty="0" err="1">
                <a:solidFill>
                  <a:schemeClr val="bg1"/>
                </a:solidFill>
              </a:rPr>
              <a:t>Beareth</a:t>
            </a:r>
            <a:r>
              <a:rPr lang="en-US" i="1" dirty="0">
                <a:solidFill>
                  <a:schemeClr val="bg1"/>
                </a:solidFill>
              </a:rPr>
              <a:t> all things, believeth all things, </a:t>
            </a:r>
            <a:r>
              <a:rPr lang="en-US" i="1" dirty="0" err="1">
                <a:solidFill>
                  <a:schemeClr val="bg1"/>
                </a:solidFill>
              </a:rPr>
              <a:t>hopeth</a:t>
            </a:r>
            <a:r>
              <a:rPr lang="en-US" i="1" dirty="0">
                <a:solidFill>
                  <a:schemeClr val="bg1"/>
                </a:solidFill>
              </a:rPr>
              <a:t> all things, </a:t>
            </a:r>
            <a:r>
              <a:rPr lang="en-US" i="1" dirty="0" err="1">
                <a:solidFill>
                  <a:schemeClr val="bg1"/>
                </a:solidFill>
              </a:rPr>
              <a:t>endureth</a:t>
            </a:r>
            <a:r>
              <a:rPr lang="en-US" i="1" dirty="0">
                <a:solidFill>
                  <a:schemeClr val="bg1"/>
                </a:solidFill>
              </a:rPr>
              <a:t> all things.”</a:t>
            </a:r>
          </a:p>
          <a:p>
            <a:r>
              <a:rPr lang="en-US" i="1" dirty="0">
                <a:solidFill>
                  <a:schemeClr val="bg1"/>
                </a:solidFill>
              </a:rPr>
              <a:t>1 Corinthians 13:7</a:t>
            </a:r>
          </a:p>
        </p:txBody>
      </p:sp>
      <p:grpSp>
        <p:nvGrpSpPr>
          <p:cNvPr id="12" name="Group 11"/>
          <p:cNvGrpSpPr/>
          <p:nvPr/>
        </p:nvGrpSpPr>
        <p:grpSpPr>
          <a:xfrm>
            <a:off x="8880900" y="1062574"/>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19200" y="2362200"/>
              <a:ext cx="1905000" cy="1323439"/>
            </a:xfrm>
            <a:prstGeom prst="rect">
              <a:avLst/>
            </a:prstGeom>
          </p:spPr>
          <p:txBody>
            <a:bodyPr wrap="square">
              <a:spAutoFit/>
            </a:bodyPr>
            <a:lstStyle/>
            <a:p>
              <a:pPr algn="ctr"/>
              <a:r>
                <a:rPr lang="en-US" sz="1600" b="1" i="1" dirty="0"/>
                <a:t>If we keep God’s commandments and endure to the end, we will receive eternal life</a:t>
              </a:r>
              <a:endParaRPr lang="en-US" sz="1600" dirty="0">
                <a:solidFill>
                  <a:schemeClr val="bg1"/>
                </a:solidFill>
              </a:endParaRPr>
            </a:p>
          </p:txBody>
        </p:sp>
      </p:grpSp>
      <p:pic>
        <p:nvPicPr>
          <p:cNvPr id="3" name="Picture 2">
            <a:extLst>
              <a:ext uri="{FF2B5EF4-FFF2-40B4-BE49-F238E27FC236}">
                <a16:creationId xmlns:a16="http://schemas.microsoft.com/office/drawing/2014/main" id="{9C86012B-6A35-460F-86D1-86DEC73C6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963" y="1789576"/>
            <a:ext cx="2075236" cy="2785778"/>
          </a:xfrm>
          <a:prstGeom prst="rect">
            <a:avLst/>
          </a:prstGeom>
        </p:spPr>
      </p:pic>
    </p:spTree>
    <p:extLst>
      <p:ext uri="{BB962C8B-B14F-4D97-AF65-F5344CB8AC3E}">
        <p14:creationId xmlns:p14="http://schemas.microsoft.com/office/powerpoint/2010/main" val="343576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A0E04-983B-E858-775A-5EB05D34951C}"/>
              </a:ext>
            </a:extLst>
          </p:cNvPr>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B93DDF0-F835-8297-D649-62AC22B5044A}"/>
              </a:ext>
            </a:extLst>
          </p:cNvPr>
          <p:cNvSpPr txBox="1"/>
          <p:nvPr/>
        </p:nvSpPr>
        <p:spPr>
          <a:xfrm>
            <a:off x="5218386" y="1601074"/>
            <a:ext cx="6106510" cy="3416320"/>
          </a:xfrm>
          <a:prstGeom prst="rect">
            <a:avLst/>
          </a:prstGeom>
          <a:noFill/>
        </p:spPr>
        <p:txBody>
          <a:bodyPr wrap="square">
            <a:spAutoFit/>
          </a:bodyPr>
          <a:lstStyle/>
          <a:p>
            <a:pPr algn="l" fontAlgn="base"/>
            <a:r>
              <a:rPr lang="en-US" b="0" i="0" dirty="0">
                <a:solidFill>
                  <a:schemeClr val="bg1"/>
                </a:solidFill>
                <a:effectLst/>
              </a:rPr>
              <a:t>Enduring to the end, or remaining faithful to the laws and ordinances of the gospel of Jesus Christ throughout our life, is a fundamental requirement for salvation in the kingdom of God. …</a:t>
            </a:r>
          </a:p>
          <a:p>
            <a:pPr algn="l" fontAlgn="base"/>
            <a:endParaRPr lang="en-US" b="0" i="0" dirty="0">
              <a:solidFill>
                <a:schemeClr val="bg1"/>
              </a:solidFill>
              <a:effectLst/>
            </a:endParaRPr>
          </a:p>
          <a:p>
            <a:pPr algn="l" fontAlgn="base"/>
            <a:r>
              <a:rPr lang="en-US" b="0" i="0" dirty="0">
                <a:solidFill>
                  <a:schemeClr val="bg1"/>
                </a:solidFill>
                <a:effectLst/>
              </a:rPr>
              <a:t>… Enduring to the end is not just a matter of passively tolerating life’s difficult circumstances or “hanging in there.”</a:t>
            </a:r>
          </a:p>
          <a:p>
            <a:pPr algn="l" fontAlgn="base"/>
            <a:endParaRPr lang="en-US" dirty="0">
              <a:solidFill>
                <a:schemeClr val="bg1"/>
              </a:solidFill>
            </a:endParaRPr>
          </a:p>
          <a:p>
            <a:pPr algn="l" fontAlgn="base"/>
            <a:r>
              <a:rPr lang="en-US" b="0" i="0" dirty="0">
                <a:solidFill>
                  <a:schemeClr val="bg1"/>
                </a:solidFill>
                <a:effectLst/>
              </a:rPr>
              <a:t>Ours is an active religion, helping God’s children along the strait and narrow path to develop their full potential during this life and return to Him one day. </a:t>
            </a:r>
          </a:p>
          <a:p>
            <a:pPr algn="l" fontAlgn="base"/>
            <a:r>
              <a:rPr lang="en-US" sz="1400" b="0" i="0" dirty="0">
                <a:solidFill>
                  <a:schemeClr val="bg1"/>
                </a:solidFill>
                <a:effectLst/>
              </a:rPr>
              <a:t>Dieter F. Uchtdorf</a:t>
            </a:r>
          </a:p>
        </p:txBody>
      </p:sp>
      <p:pic>
        <p:nvPicPr>
          <p:cNvPr id="6" name="Picture 5">
            <a:extLst>
              <a:ext uri="{FF2B5EF4-FFF2-40B4-BE49-F238E27FC236}">
                <a16:creationId xmlns:a16="http://schemas.microsoft.com/office/drawing/2014/main" id="{F55B23E6-D52E-0E98-9698-07F09451F2F3}"/>
              </a:ext>
            </a:extLst>
          </p:cNvPr>
          <p:cNvPicPr>
            <a:picLocks noChangeAspect="1"/>
          </p:cNvPicPr>
          <p:nvPr/>
        </p:nvPicPr>
        <p:blipFill>
          <a:blip r:embed="rId2"/>
          <a:stretch>
            <a:fillRect/>
          </a:stretch>
        </p:blipFill>
        <p:spPr>
          <a:xfrm>
            <a:off x="1140180" y="1114097"/>
            <a:ext cx="3324354" cy="4317043"/>
          </a:xfrm>
          <a:prstGeom prst="rect">
            <a:avLst/>
          </a:prstGeom>
        </p:spPr>
      </p:pic>
      <p:pic>
        <p:nvPicPr>
          <p:cNvPr id="8" name="Picture 7" descr="A person in a suit and tie&#10;&#10;Description automatically generated">
            <a:extLst>
              <a:ext uri="{FF2B5EF4-FFF2-40B4-BE49-F238E27FC236}">
                <a16:creationId xmlns:a16="http://schemas.microsoft.com/office/drawing/2014/main" id="{47F829E7-631E-BDD3-2086-12278886D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8696" y="4722612"/>
            <a:ext cx="1517904" cy="1895856"/>
          </a:xfrm>
          <a:prstGeom prst="rect">
            <a:avLst/>
          </a:prstGeom>
        </p:spPr>
      </p:pic>
    </p:spTree>
    <p:extLst>
      <p:ext uri="{BB962C8B-B14F-4D97-AF65-F5344CB8AC3E}">
        <p14:creationId xmlns:p14="http://schemas.microsoft.com/office/powerpoint/2010/main" val="330124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DBC23-A619-D92B-23BB-D93B6ACC159A}"/>
              </a:ext>
            </a:extLst>
          </p:cNvPr>
          <p:cNvSpPr/>
          <p:nvPr/>
        </p:nvSpPr>
        <p:spPr>
          <a:xfrm>
            <a:off x="0" y="0"/>
            <a:ext cx="12192000" cy="68580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www.uni.edu/becker/anImated%20question%20mark%20.gif">
            <a:extLst>
              <a:ext uri="{FF2B5EF4-FFF2-40B4-BE49-F238E27FC236}">
                <a16:creationId xmlns:a16="http://schemas.microsoft.com/office/drawing/2014/main" id="{416E7589-C25E-8D9C-127A-87D4D9ABC140}"/>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6953" y="1096407"/>
            <a:ext cx="2748596" cy="46651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90FC12-C991-63C6-628C-C018FA88120B}"/>
              </a:ext>
            </a:extLst>
          </p:cNvPr>
          <p:cNvSpPr txBox="1"/>
          <p:nvPr/>
        </p:nvSpPr>
        <p:spPr>
          <a:xfrm>
            <a:off x="762000" y="1351507"/>
            <a:ext cx="6106510" cy="4154984"/>
          </a:xfrm>
          <a:prstGeom prst="rect">
            <a:avLst/>
          </a:prstGeom>
          <a:noFill/>
        </p:spPr>
        <p:txBody>
          <a:bodyPr wrap="square">
            <a:spAutoFit/>
          </a:bodyPr>
          <a:lstStyle/>
          <a:p>
            <a:pPr algn="l" fontAlgn="base"/>
            <a:r>
              <a:rPr lang="en-US" sz="2400" b="0" i="0" dirty="0">
                <a:solidFill>
                  <a:schemeClr val="bg1"/>
                </a:solidFill>
                <a:effectLst/>
              </a:rPr>
              <a:t>Why do you think keeping the commandments and enduring to the end are required to obtain eternal life?</a:t>
            </a:r>
          </a:p>
          <a:p>
            <a:pPr algn="l" fontAlgn="base"/>
            <a:endParaRPr lang="en-US" sz="2400" b="0" i="0" dirty="0">
              <a:solidFill>
                <a:schemeClr val="bg1"/>
              </a:solidFill>
              <a:effectLst/>
            </a:endParaRPr>
          </a:p>
          <a:p>
            <a:pPr algn="l" fontAlgn="base"/>
            <a:r>
              <a:rPr lang="en-US" sz="2400" b="0" i="0" dirty="0">
                <a:solidFill>
                  <a:schemeClr val="bg1"/>
                </a:solidFill>
                <a:effectLst/>
              </a:rPr>
              <a:t>How is Jesus Christ an example of keeping the commandments and faithfully enduring to the end?</a:t>
            </a:r>
          </a:p>
          <a:p>
            <a:pPr algn="l" fontAlgn="base"/>
            <a:endParaRPr lang="en-US" sz="2400" b="0" i="0" dirty="0">
              <a:solidFill>
                <a:schemeClr val="bg1"/>
              </a:solidFill>
              <a:effectLst/>
            </a:endParaRPr>
          </a:p>
          <a:p>
            <a:pPr algn="l" fontAlgn="base"/>
            <a:r>
              <a:rPr lang="en-US" sz="2400" b="0" i="0" dirty="0">
                <a:solidFill>
                  <a:schemeClr val="bg1"/>
                </a:solidFill>
                <a:effectLst/>
              </a:rPr>
              <a:t>How can this knowledge help us keep an eternal perspective when dealing with life’s challenges?</a:t>
            </a:r>
          </a:p>
        </p:txBody>
      </p:sp>
    </p:spTree>
    <p:extLst>
      <p:ext uri="{BB962C8B-B14F-4D97-AF65-F5344CB8AC3E}">
        <p14:creationId xmlns:p14="http://schemas.microsoft.com/office/powerpoint/2010/main" val="218795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TotalTime>
  <Words>3456</Words>
  <Application>Microsoft Office PowerPoint</Application>
  <PresentationFormat>Widescreen</PresentationFormat>
  <Paragraphs>267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Abadi</vt:lpstr>
      <vt:lpstr>Aptos Display</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4</cp:revision>
  <dcterms:created xsi:type="dcterms:W3CDTF">2024-09-25T15:24:14Z</dcterms:created>
  <dcterms:modified xsi:type="dcterms:W3CDTF">2024-12-27T16:11:44Z</dcterms:modified>
</cp:coreProperties>
</file>