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70" r:id="rId4"/>
    <p:sldId id="259" r:id="rId5"/>
    <p:sldId id="260" r:id="rId6"/>
    <p:sldId id="261" r:id="rId7"/>
    <p:sldId id="262" r:id="rId8"/>
    <p:sldId id="263" r:id="rId9"/>
    <p:sldId id="264" r:id="rId10"/>
    <p:sldId id="271" r:id="rId11"/>
    <p:sldId id="273" r:id="rId12"/>
    <p:sldId id="272" r:id="rId13"/>
    <p:sldId id="267" r:id="rId14"/>
    <p:sldId id="268" r:id="rId15"/>
  </p:sldIdLst>
  <p:sldSz cx="12192000" cy="6858000"/>
  <p:notesSz cx="6858000" cy="9144000"/>
  <p:embeddedFontLst>
    <p:embeddedFont>
      <p:font typeface="Abadi" panose="020B0604020104020204" pitchFamily="34" charset="0"/>
      <p:regular r:id="rId16"/>
    </p:embeddedFont>
    <p:embeddedFont>
      <p:font typeface="Californian FB" panose="0207040306080B030204" pitchFamily="18" charset="0"/>
      <p:regular r:id="rId17"/>
      <p:bold r:id="rId18"/>
      <p:italic r:id="rId19"/>
    </p:embeddedFont>
    <p:embeddedFont>
      <p:font typeface="Calisto MT" panose="020406030505050303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D067-A0DA-4EE0-891D-8C07B26392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63909-8C0D-4B51-9802-15C116D0B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1B4F7E-A262-461A-97CA-FFA2A17FF3B6}"/>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87E30232-24EC-4F21-B526-ACCF4A06A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A8AAE-ABEB-466D-B237-FC75C5A8DBFB}"/>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427907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8CD-4CFB-4AEC-876D-65CFC303A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D55D0-10AE-47FB-8D58-C14C5A5BF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65D93-2D70-42B7-8B56-A53CBB96CF7F}"/>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D167062C-2CDA-4988-8F75-625008436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FE013-8952-4493-9D48-6A7881351D79}"/>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339523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06857-506D-4F15-A31F-50A8BD4E58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734D6-2B42-4516-AA35-A06DAD0387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9F0C8-DACF-40D8-8E84-0F5FD1A5D409}"/>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3D66602C-E49E-4277-85A7-D45EFA496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B5825-7AFF-4862-B028-0735B07146D8}"/>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210362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363F-682C-4211-BBE8-CE3516093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8EE05-5CB9-493E-974C-F4384FF173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26E7D-7586-44B2-A7DD-E786EBFC922C}"/>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DD5FEAC6-ADEC-4534-B17E-E18CBE1F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DF478-198D-4950-925D-1FCA1E428BC1}"/>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153233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E94-9146-496A-851B-4F97B0472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DC730-B616-47B5-B0CC-7ECF84E59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34F166-18DA-4FA7-87DB-43FCB87887AB}"/>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8B51000A-16D5-4D84-9875-0C8CC3F30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82876-DB1F-476A-8A4A-66BAF8DF6B31}"/>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335912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98F-AA89-4046-AEB6-933668A32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56EA6-3FC7-4653-A3AF-16CE04D989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2B90B-82E4-4944-B4B3-24DDFFF04A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3F83D-797A-4E61-8683-A104C696155F}"/>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6" name="Footer Placeholder 5">
            <a:extLst>
              <a:ext uri="{FF2B5EF4-FFF2-40B4-BE49-F238E27FC236}">
                <a16:creationId xmlns:a16="http://schemas.microsoft.com/office/drawing/2014/main" id="{ED36C836-E363-4B09-869C-431701813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EA477-3B25-474E-9CB7-518981E1575D}"/>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242853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76FD-6FC9-423D-8943-0278AEBF8B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AD1190-D987-4914-A0BD-613F0BA49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D1687A-8E93-49E8-840F-42E7EBB163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404D8C-8DAB-45E8-90E0-9C5DDC979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5C2E66-A2D2-4E12-8215-5560609300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1B9C8-49B5-4D70-8DBC-826EC9998D72}"/>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8" name="Footer Placeholder 7">
            <a:extLst>
              <a:ext uri="{FF2B5EF4-FFF2-40B4-BE49-F238E27FC236}">
                <a16:creationId xmlns:a16="http://schemas.microsoft.com/office/drawing/2014/main" id="{DFD758D2-404C-4C32-A4AB-ED755FC62E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9B7132-6428-4B72-9C8A-C6D10C00A1F3}"/>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427816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D3E4-87BD-47CF-822C-F470F4FA86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39612-4D1D-41E6-AEC6-0C606254364C}"/>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4" name="Footer Placeholder 3">
            <a:extLst>
              <a:ext uri="{FF2B5EF4-FFF2-40B4-BE49-F238E27FC236}">
                <a16:creationId xmlns:a16="http://schemas.microsoft.com/office/drawing/2014/main" id="{5BCFD40E-0637-479F-843C-866C2AC5D9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CFD7F-BD83-45F1-B99C-C02D7BD66144}"/>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422615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3FC7F-5F89-4F27-97C4-BC6E8210FDAE}"/>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3" name="Footer Placeholder 2">
            <a:extLst>
              <a:ext uri="{FF2B5EF4-FFF2-40B4-BE49-F238E27FC236}">
                <a16:creationId xmlns:a16="http://schemas.microsoft.com/office/drawing/2014/main" id="{C62F16E3-EB02-4B1C-B9A7-A99CBF836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06A72B-0637-4494-A0BD-BF67CDE6639C}"/>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223857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0B58-B6D3-4CA8-9BFF-9151AB2CF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F4042A-2241-4301-9B45-22BCF3822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F424E-DEB5-4984-B235-30D5CF802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FC9F0-EEDF-42F7-BF5E-FD78DA5558FC}"/>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6" name="Footer Placeholder 5">
            <a:extLst>
              <a:ext uri="{FF2B5EF4-FFF2-40B4-BE49-F238E27FC236}">
                <a16:creationId xmlns:a16="http://schemas.microsoft.com/office/drawing/2014/main" id="{56A0E968-AF7E-40F8-A223-52CEC6C99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782F0-012A-494C-AE9B-FF9548469A59}"/>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72266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B92F-A5B3-4607-BBA4-527443A6E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B9B36-348B-4B26-8F7D-A8875B7DC9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6AAC0-5B46-4554-B262-D4DF9824A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2A0675-288B-4D07-9C58-68A1FD1C0436}"/>
              </a:ext>
            </a:extLst>
          </p:cNvPr>
          <p:cNvSpPr>
            <a:spLocks noGrp="1"/>
          </p:cNvSpPr>
          <p:nvPr>
            <p:ph type="dt" sz="half" idx="10"/>
          </p:nvPr>
        </p:nvSpPr>
        <p:spPr/>
        <p:txBody>
          <a:bodyPr/>
          <a:lstStyle/>
          <a:p>
            <a:fld id="{AC140DEE-BF14-419E-AC22-83B75BC644C3}" type="datetimeFigureOut">
              <a:rPr lang="en-US" smtClean="0"/>
              <a:t>12/29/2024</a:t>
            </a:fld>
            <a:endParaRPr lang="en-US"/>
          </a:p>
        </p:txBody>
      </p:sp>
      <p:sp>
        <p:nvSpPr>
          <p:cNvPr id="6" name="Footer Placeholder 5">
            <a:extLst>
              <a:ext uri="{FF2B5EF4-FFF2-40B4-BE49-F238E27FC236}">
                <a16:creationId xmlns:a16="http://schemas.microsoft.com/office/drawing/2014/main" id="{07992FD7-EC4F-4D16-AF93-B7D9A1C0E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8D1F3-15DE-458A-AFBE-DB0800702FF1}"/>
              </a:ext>
            </a:extLst>
          </p:cNvPr>
          <p:cNvSpPr>
            <a:spLocks noGrp="1"/>
          </p:cNvSpPr>
          <p:nvPr>
            <p:ph type="sldNum" sz="quarter" idx="12"/>
          </p:nvPr>
        </p:nvSpPr>
        <p:spPr/>
        <p:txBody>
          <a:bodyPr/>
          <a:lstStyle/>
          <a:p>
            <a:fld id="{A0775306-AE03-41F5-86B3-E52CA2C514C4}" type="slidenum">
              <a:rPr lang="en-US" smtClean="0"/>
              <a:t>‹#›</a:t>
            </a:fld>
            <a:endParaRPr lang="en-US"/>
          </a:p>
        </p:txBody>
      </p:sp>
    </p:spTree>
    <p:extLst>
      <p:ext uri="{BB962C8B-B14F-4D97-AF65-F5344CB8AC3E}">
        <p14:creationId xmlns:p14="http://schemas.microsoft.com/office/powerpoint/2010/main" val="31225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48C07-F4A0-479E-A7A7-B518DA877A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D64A4-12DC-4F88-ACE7-C2E3EFB62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B030E-BB28-4A01-960E-873247649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DEE-BF14-419E-AC22-83B75BC644C3}" type="datetimeFigureOut">
              <a:rPr lang="en-US" smtClean="0"/>
              <a:t>12/29/2024</a:t>
            </a:fld>
            <a:endParaRPr lang="en-US"/>
          </a:p>
        </p:txBody>
      </p:sp>
      <p:sp>
        <p:nvSpPr>
          <p:cNvPr id="5" name="Footer Placeholder 4">
            <a:extLst>
              <a:ext uri="{FF2B5EF4-FFF2-40B4-BE49-F238E27FC236}">
                <a16:creationId xmlns:a16="http://schemas.microsoft.com/office/drawing/2014/main" id="{94458B39-4A3B-4EFF-926B-64A5AE9E9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6E15EC-3786-4EC4-B7EA-4CD24E4EC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75306-AE03-41F5-86B3-E52CA2C514C4}" type="slidenum">
              <a:rPr lang="en-US" smtClean="0"/>
              <a:t>‹#›</a:t>
            </a:fld>
            <a:endParaRPr lang="en-US"/>
          </a:p>
        </p:txBody>
      </p:sp>
    </p:spTree>
    <p:extLst>
      <p:ext uri="{BB962C8B-B14F-4D97-AF65-F5344CB8AC3E}">
        <p14:creationId xmlns:p14="http://schemas.microsoft.com/office/powerpoint/2010/main" val="4282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7C030C-0BA8-1CCA-127B-E3945DEBF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CB7B2DA-73AE-B3C5-94C9-529AD7BA363D}"/>
              </a:ext>
            </a:extLst>
          </p:cNvPr>
          <p:cNvPicPr>
            <a:picLocks noChangeAspect="1"/>
          </p:cNvPicPr>
          <p:nvPr/>
        </p:nvPicPr>
        <p:blipFill>
          <a:blip r:embed="rId3">
            <a:extLst>
              <a:ext uri="{28A0092B-C50C-407E-A947-70E740481C1C}">
                <a14:useLocalDpi xmlns:a14="http://schemas.microsoft.com/office/drawing/2010/main" val="0"/>
              </a:ext>
            </a:extLst>
          </a:blip>
          <a:srcRect l="21719" t="39306" r="62187" b="27639"/>
          <a:stretch/>
        </p:blipFill>
        <p:spPr>
          <a:xfrm>
            <a:off x="2647950" y="2695574"/>
            <a:ext cx="1962150" cy="2266951"/>
          </a:xfrm>
          <a:prstGeom prst="rect">
            <a:avLst/>
          </a:prstGeom>
        </p:spPr>
      </p:pic>
      <p:pic>
        <p:nvPicPr>
          <p:cNvPr id="4" name="Picture 3">
            <a:extLst>
              <a:ext uri="{FF2B5EF4-FFF2-40B4-BE49-F238E27FC236}">
                <a16:creationId xmlns:a16="http://schemas.microsoft.com/office/drawing/2014/main" id="{E9A8D53F-468E-7294-7500-5C6CC937E3E3}"/>
              </a:ext>
            </a:extLst>
          </p:cNvPr>
          <p:cNvPicPr>
            <a:picLocks noChangeAspect="1"/>
          </p:cNvPicPr>
          <p:nvPr/>
        </p:nvPicPr>
        <p:blipFill>
          <a:blip r:embed="rId3">
            <a:extLst>
              <a:ext uri="{28A0092B-C50C-407E-A947-70E740481C1C}">
                <a14:useLocalDpi xmlns:a14="http://schemas.microsoft.com/office/drawing/2010/main" val="0"/>
              </a:ext>
            </a:extLst>
          </a:blip>
          <a:srcRect l="61407" t="38611" r="22577" b="27639"/>
          <a:stretch/>
        </p:blipFill>
        <p:spPr>
          <a:xfrm>
            <a:off x="7486649" y="2647950"/>
            <a:ext cx="1952626" cy="2314575"/>
          </a:xfrm>
          <a:prstGeom prst="rect">
            <a:avLst/>
          </a:prstGeom>
        </p:spPr>
      </p:pic>
      <p:sp>
        <p:nvSpPr>
          <p:cNvPr id="6" name="TextBox 5">
            <a:extLst>
              <a:ext uri="{FF2B5EF4-FFF2-40B4-BE49-F238E27FC236}">
                <a16:creationId xmlns:a16="http://schemas.microsoft.com/office/drawing/2014/main" id="{D52AD830-35A6-2596-B63A-E2374AB76A12}"/>
              </a:ext>
            </a:extLst>
          </p:cNvPr>
          <p:cNvSpPr txBox="1"/>
          <p:nvPr/>
        </p:nvSpPr>
        <p:spPr>
          <a:xfrm>
            <a:off x="4168923" y="5310098"/>
            <a:ext cx="3854153" cy="1200329"/>
          </a:xfrm>
          <a:prstGeom prst="rect">
            <a:avLst/>
          </a:prstGeom>
          <a:noFill/>
        </p:spPr>
        <p:txBody>
          <a:bodyPr wrap="square" rtlCol="0">
            <a:spAutoFit/>
          </a:bodyPr>
          <a:lstStyle/>
          <a:p>
            <a:pPr algn="ctr"/>
            <a:r>
              <a:rPr lang="en-US" dirty="0">
                <a:solidFill>
                  <a:schemeClr val="bg1"/>
                </a:solidFill>
              </a:rPr>
              <a:t>“For behold, this is my work and my glory—to bring to pass the immortality and eternal life of man.”</a:t>
            </a:r>
          </a:p>
          <a:p>
            <a:pPr algn="ctr"/>
            <a:r>
              <a:rPr lang="en-US" dirty="0">
                <a:solidFill>
                  <a:schemeClr val="bg1"/>
                </a:solidFill>
              </a:rPr>
              <a:t>Moses 1:39</a:t>
            </a:r>
          </a:p>
        </p:txBody>
      </p:sp>
      <p:sp>
        <p:nvSpPr>
          <p:cNvPr id="7" name="TextBox 6">
            <a:extLst>
              <a:ext uri="{FF2B5EF4-FFF2-40B4-BE49-F238E27FC236}">
                <a16:creationId xmlns:a16="http://schemas.microsoft.com/office/drawing/2014/main" id="{CEE4BC32-7FE4-8BA0-78F6-236B707C302E}"/>
              </a:ext>
            </a:extLst>
          </p:cNvPr>
          <p:cNvSpPr txBox="1"/>
          <p:nvPr/>
        </p:nvSpPr>
        <p:spPr>
          <a:xfrm>
            <a:off x="1524000" y="1151741"/>
            <a:ext cx="9144000" cy="1446550"/>
          </a:xfrm>
          <a:prstGeom prst="rect">
            <a:avLst/>
          </a:prstGeom>
          <a:noFill/>
        </p:spPr>
        <p:txBody>
          <a:bodyPr wrap="square" rtlCol="0">
            <a:spAutoFit/>
          </a:bodyPr>
          <a:lstStyle/>
          <a:p>
            <a:pPr algn="ctr"/>
            <a:r>
              <a:rPr lang="en-US" sz="4400" dirty="0">
                <a:solidFill>
                  <a:schemeClr val="bg1"/>
                </a:solidFill>
                <a:latin typeface="Calisto MT" pitchFamily="18" charset="0"/>
              </a:rPr>
              <a:t>Doctrine and Covenants 18: 1-13</a:t>
            </a:r>
          </a:p>
          <a:p>
            <a:pPr algn="ctr"/>
            <a:r>
              <a:rPr lang="en-US" sz="4400">
                <a:solidFill>
                  <a:schemeClr val="bg1"/>
                </a:solidFill>
                <a:latin typeface="Calisto MT" pitchFamily="18" charset="0"/>
              </a:rPr>
              <a:t>The Worth of Souls</a:t>
            </a:r>
            <a:endParaRPr lang="en-US" sz="4400" dirty="0">
              <a:solidFill>
                <a:schemeClr val="bg1"/>
              </a:solidFill>
              <a:latin typeface="Calisto MT" pitchFamily="18" charset="0"/>
            </a:endParaRPr>
          </a:p>
        </p:txBody>
      </p:sp>
      <p:sp>
        <p:nvSpPr>
          <p:cNvPr id="8" name="TextBox 7">
            <a:extLst>
              <a:ext uri="{FF2B5EF4-FFF2-40B4-BE49-F238E27FC236}">
                <a16:creationId xmlns:a16="http://schemas.microsoft.com/office/drawing/2014/main" id="{40EC230B-2305-70FB-FD93-1AA77265BD77}"/>
              </a:ext>
            </a:extLst>
          </p:cNvPr>
          <p:cNvSpPr txBox="1"/>
          <p:nvPr/>
        </p:nvSpPr>
        <p:spPr>
          <a:xfrm>
            <a:off x="0" y="6510427"/>
            <a:ext cx="6094562"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110551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5CBCC-822D-23E0-C298-7DF3C2D5C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4143DDD-78FA-DE9D-6294-B6806B022DA2}"/>
              </a:ext>
            </a:extLst>
          </p:cNvPr>
          <p:cNvSpPr txBox="1"/>
          <p:nvPr/>
        </p:nvSpPr>
        <p:spPr>
          <a:xfrm>
            <a:off x="1479470" y="751344"/>
            <a:ext cx="6562725" cy="2031325"/>
          </a:xfrm>
          <a:prstGeom prst="rect">
            <a:avLst/>
          </a:prstGeom>
          <a:noFill/>
        </p:spPr>
        <p:txBody>
          <a:bodyPr wrap="square">
            <a:spAutoFit/>
          </a:bodyPr>
          <a:lstStyle/>
          <a:p>
            <a:pPr algn="l" fontAlgn="base"/>
            <a:r>
              <a:rPr lang="en-US" b="0" i="0" dirty="0">
                <a:solidFill>
                  <a:schemeClr val="bg1"/>
                </a:solidFill>
                <a:effectLst/>
              </a:rPr>
              <a:t>Let me point out the need to differentiate between two critical words: </a:t>
            </a:r>
            <a:r>
              <a:rPr lang="en-US" b="0" i="1" dirty="0">
                <a:solidFill>
                  <a:schemeClr val="bg1"/>
                </a:solidFill>
                <a:effectLst/>
              </a:rPr>
              <a:t>worth</a:t>
            </a:r>
            <a:r>
              <a:rPr lang="en-US" b="0" i="0" dirty="0">
                <a:solidFill>
                  <a:schemeClr val="bg1"/>
                </a:solidFill>
                <a:effectLst/>
              </a:rPr>
              <a:t> and </a:t>
            </a:r>
            <a:r>
              <a:rPr lang="en-US" b="0" i="1" dirty="0">
                <a:solidFill>
                  <a:schemeClr val="bg1"/>
                </a:solidFill>
                <a:effectLst/>
              </a:rPr>
              <a:t>worthiness</a:t>
            </a:r>
            <a:r>
              <a:rPr lang="en-US" b="0" i="0" dirty="0">
                <a:solidFill>
                  <a:schemeClr val="bg1"/>
                </a:solidFill>
                <a:effectLst/>
              </a:rPr>
              <a:t>. They are not the same.</a:t>
            </a:r>
          </a:p>
          <a:p>
            <a:pPr algn="l" fontAlgn="base"/>
            <a:endParaRPr lang="en-US" dirty="0">
              <a:solidFill>
                <a:schemeClr val="bg1"/>
              </a:solidFill>
            </a:endParaRPr>
          </a:p>
          <a:p>
            <a:pPr algn="l" fontAlgn="base"/>
            <a:r>
              <a:rPr lang="en-US" b="0" i="0" dirty="0">
                <a:solidFill>
                  <a:schemeClr val="bg1"/>
                </a:solidFill>
                <a:effectLst/>
              </a:rPr>
              <a:t>Spiritual </a:t>
            </a:r>
            <a:r>
              <a:rPr lang="en-US" b="0" i="1" dirty="0">
                <a:solidFill>
                  <a:schemeClr val="bg1"/>
                </a:solidFill>
                <a:effectLst/>
              </a:rPr>
              <a:t>worth</a:t>
            </a:r>
            <a:r>
              <a:rPr lang="en-US" b="0" i="0" dirty="0">
                <a:solidFill>
                  <a:schemeClr val="bg1"/>
                </a:solidFill>
                <a:effectLst/>
              </a:rPr>
              <a:t> means to value ourselves the way Heavenly Father values us, not as the world values us. Our worth was determined before we ever came to this earth. “God’s love is infinite and it will endure forever.”</a:t>
            </a:r>
          </a:p>
        </p:txBody>
      </p:sp>
      <p:pic>
        <p:nvPicPr>
          <p:cNvPr id="7" name="Picture 6">
            <a:extLst>
              <a:ext uri="{FF2B5EF4-FFF2-40B4-BE49-F238E27FC236}">
                <a16:creationId xmlns:a16="http://schemas.microsoft.com/office/drawing/2014/main" id="{760F5A76-1951-BB20-4B04-36A7ACFEA011}"/>
              </a:ext>
            </a:extLst>
          </p:cNvPr>
          <p:cNvPicPr>
            <a:picLocks noChangeAspect="1"/>
          </p:cNvPicPr>
          <p:nvPr/>
        </p:nvPicPr>
        <p:blipFill>
          <a:blip r:embed="rId3"/>
          <a:stretch>
            <a:fillRect/>
          </a:stretch>
        </p:blipFill>
        <p:spPr>
          <a:xfrm>
            <a:off x="254080" y="204508"/>
            <a:ext cx="799232" cy="1214717"/>
          </a:xfrm>
          <a:prstGeom prst="rect">
            <a:avLst/>
          </a:prstGeom>
        </p:spPr>
      </p:pic>
      <p:pic>
        <p:nvPicPr>
          <p:cNvPr id="9" name="Picture 8">
            <a:extLst>
              <a:ext uri="{FF2B5EF4-FFF2-40B4-BE49-F238E27FC236}">
                <a16:creationId xmlns:a16="http://schemas.microsoft.com/office/drawing/2014/main" id="{95E90269-0F1B-87B5-8BB5-03C371EC9438}"/>
              </a:ext>
            </a:extLst>
          </p:cNvPr>
          <p:cNvPicPr>
            <a:picLocks noChangeAspect="1"/>
          </p:cNvPicPr>
          <p:nvPr/>
        </p:nvPicPr>
        <p:blipFill>
          <a:blip r:embed="rId4"/>
          <a:stretch>
            <a:fillRect/>
          </a:stretch>
        </p:blipFill>
        <p:spPr>
          <a:xfrm>
            <a:off x="8042195" y="371204"/>
            <a:ext cx="3753227" cy="2695980"/>
          </a:xfrm>
          <a:prstGeom prst="rect">
            <a:avLst/>
          </a:prstGeom>
        </p:spPr>
      </p:pic>
      <p:pic>
        <p:nvPicPr>
          <p:cNvPr id="11" name="Picture 10">
            <a:extLst>
              <a:ext uri="{FF2B5EF4-FFF2-40B4-BE49-F238E27FC236}">
                <a16:creationId xmlns:a16="http://schemas.microsoft.com/office/drawing/2014/main" id="{7D090903-7679-EBC3-B40E-6F2D685AEF67}"/>
              </a:ext>
            </a:extLst>
          </p:cNvPr>
          <p:cNvPicPr>
            <a:picLocks noChangeAspect="1"/>
          </p:cNvPicPr>
          <p:nvPr/>
        </p:nvPicPr>
        <p:blipFill>
          <a:blip r:embed="rId5"/>
          <a:stretch>
            <a:fillRect/>
          </a:stretch>
        </p:blipFill>
        <p:spPr>
          <a:xfrm>
            <a:off x="1114197" y="3463303"/>
            <a:ext cx="3630630" cy="2643353"/>
          </a:xfrm>
          <a:prstGeom prst="rect">
            <a:avLst/>
          </a:prstGeom>
        </p:spPr>
      </p:pic>
      <p:sp>
        <p:nvSpPr>
          <p:cNvPr id="13" name="TextBox 12">
            <a:extLst>
              <a:ext uri="{FF2B5EF4-FFF2-40B4-BE49-F238E27FC236}">
                <a16:creationId xmlns:a16="http://schemas.microsoft.com/office/drawing/2014/main" id="{FBF19B55-4609-BDAA-F3EE-C39F9BD1AE2B}"/>
              </a:ext>
            </a:extLst>
          </p:cNvPr>
          <p:cNvSpPr txBox="1"/>
          <p:nvPr/>
        </p:nvSpPr>
        <p:spPr>
          <a:xfrm>
            <a:off x="5086350" y="3353818"/>
            <a:ext cx="6335502" cy="2862322"/>
          </a:xfrm>
          <a:prstGeom prst="rect">
            <a:avLst/>
          </a:prstGeom>
          <a:noFill/>
        </p:spPr>
        <p:txBody>
          <a:bodyPr wrap="square">
            <a:spAutoFit/>
          </a:bodyPr>
          <a:lstStyle/>
          <a:p>
            <a:pPr algn="l" fontAlgn="base"/>
            <a:r>
              <a:rPr lang="en-US" b="0" i="0" dirty="0">
                <a:solidFill>
                  <a:schemeClr val="bg1"/>
                </a:solidFill>
                <a:effectLst/>
              </a:rPr>
              <a:t>On the other hand, </a:t>
            </a:r>
            <a:r>
              <a:rPr lang="en-US" b="0" i="1" dirty="0">
                <a:solidFill>
                  <a:schemeClr val="bg1"/>
                </a:solidFill>
                <a:effectLst/>
              </a:rPr>
              <a:t>worthiness</a:t>
            </a:r>
            <a:r>
              <a:rPr lang="en-US" b="0" i="0" dirty="0">
                <a:solidFill>
                  <a:schemeClr val="bg1"/>
                </a:solidFill>
                <a:effectLst/>
              </a:rPr>
              <a:t> is achieved through obedience. If we sin, we are less worthy, but we are never worth less! </a:t>
            </a:r>
          </a:p>
          <a:p>
            <a:pPr algn="l" fontAlgn="base"/>
            <a:endParaRPr lang="en-US" dirty="0">
              <a:solidFill>
                <a:schemeClr val="bg1"/>
              </a:solidFill>
            </a:endParaRPr>
          </a:p>
          <a:p>
            <a:pPr algn="l" fontAlgn="base"/>
            <a:r>
              <a:rPr lang="en-US" b="0" i="0" dirty="0">
                <a:solidFill>
                  <a:schemeClr val="bg1"/>
                </a:solidFill>
                <a:effectLst/>
              </a:rPr>
              <a:t>We continue to repent and strive to be like Jesus with our worth intact. </a:t>
            </a:r>
          </a:p>
          <a:p>
            <a:pPr algn="l" fontAlgn="base"/>
            <a:endParaRPr lang="en-US" dirty="0">
              <a:solidFill>
                <a:schemeClr val="bg1"/>
              </a:solidFill>
            </a:endParaRPr>
          </a:p>
          <a:p>
            <a:pPr algn="l" fontAlgn="base"/>
            <a:r>
              <a:rPr lang="en-US" b="0" i="0" dirty="0">
                <a:solidFill>
                  <a:schemeClr val="bg1"/>
                </a:solidFill>
                <a:effectLst/>
              </a:rPr>
              <a:t>As President Brigham Young taught: “The least, the most inferior spirit now upon the earth … is worth worlds.” No matter what, we always have worth in the eyes of our Heavenly Father. </a:t>
            </a:r>
          </a:p>
          <a:p>
            <a:pPr algn="l" fontAlgn="base"/>
            <a:r>
              <a:rPr lang="en-US" b="0" i="0" dirty="0">
                <a:solidFill>
                  <a:schemeClr val="bg1"/>
                </a:solidFill>
                <a:effectLst/>
              </a:rPr>
              <a:t>Joy D. Jones</a:t>
            </a:r>
          </a:p>
        </p:txBody>
      </p:sp>
    </p:spTree>
    <p:extLst>
      <p:ext uri="{BB962C8B-B14F-4D97-AF65-F5344CB8AC3E}">
        <p14:creationId xmlns:p14="http://schemas.microsoft.com/office/powerpoint/2010/main" val="22278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2C728-CCA0-8074-8D49-75E91BA9B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7">
            <a:extLst>
              <a:ext uri="{FF2B5EF4-FFF2-40B4-BE49-F238E27FC236}">
                <a16:creationId xmlns:a16="http://schemas.microsoft.com/office/drawing/2014/main" id="{08902D84-4CF9-20A4-8C6E-12D6CD3639C4}"/>
              </a:ext>
            </a:extLst>
          </p:cNvPr>
          <p:cNvSpPr txBox="1"/>
          <p:nvPr/>
        </p:nvSpPr>
        <p:spPr>
          <a:xfrm>
            <a:off x="1524000" y="160377"/>
            <a:ext cx="91440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bg1"/>
                </a:solidFill>
                <a:latin typeface="Calisto MT" pitchFamily="18" charset="0"/>
              </a:rPr>
              <a:t>What About My Soul?</a:t>
            </a:r>
          </a:p>
        </p:txBody>
      </p:sp>
      <p:sp>
        <p:nvSpPr>
          <p:cNvPr id="4" name="TextBox 3">
            <a:extLst>
              <a:ext uri="{FF2B5EF4-FFF2-40B4-BE49-F238E27FC236}">
                <a16:creationId xmlns:a16="http://schemas.microsoft.com/office/drawing/2014/main" id="{770F8E7C-3543-5FFB-912C-686832655F25}"/>
              </a:ext>
            </a:extLst>
          </p:cNvPr>
          <p:cNvSpPr txBox="1"/>
          <p:nvPr/>
        </p:nvSpPr>
        <p:spPr>
          <a:xfrm>
            <a:off x="266700" y="1731585"/>
            <a:ext cx="5905500" cy="5078313"/>
          </a:xfrm>
          <a:prstGeom prst="rect">
            <a:avLst/>
          </a:prstGeom>
          <a:noFill/>
          <a:ln>
            <a:noFill/>
          </a:ln>
        </p:spPr>
        <p:txBody>
          <a:bodyPr wrap="square">
            <a:spAutoFit/>
          </a:bodyPr>
          <a:lstStyle/>
          <a:p>
            <a:pPr algn="l" fontAlgn="base"/>
            <a:r>
              <a:rPr lang="en-US" b="1" i="0" dirty="0">
                <a:solidFill>
                  <a:schemeClr val="bg1"/>
                </a:solidFill>
                <a:effectLst/>
              </a:rPr>
              <a:t>We know from modern revelation that “the worth of souls is great in the sight of God” </a:t>
            </a:r>
          </a:p>
          <a:p>
            <a:pPr algn="l" fontAlgn="base"/>
            <a:endParaRPr lang="en-US" b="1" dirty="0">
              <a:solidFill>
                <a:schemeClr val="bg1"/>
              </a:solidFill>
            </a:endParaRPr>
          </a:p>
          <a:p>
            <a:pPr algn="l" fontAlgn="base"/>
            <a:r>
              <a:rPr lang="en-US" b="0" i="0" dirty="0">
                <a:solidFill>
                  <a:schemeClr val="bg1"/>
                </a:solidFill>
                <a:effectLst/>
              </a:rPr>
              <a:t>We cannot gauge the worth of another soul any more than we can measure the span of the universe. Every person we meet is a VIP [Very Important Person] to our Heavenly Father. …</a:t>
            </a:r>
          </a:p>
          <a:p>
            <a:pPr algn="l" fontAlgn="base"/>
            <a:endParaRPr lang="en-US" dirty="0">
              <a:solidFill>
                <a:schemeClr val="bg1"/>
              </a:solidFill>
            </a:endParaRPr>
          </a:p>
          <a:p>
            <a:pPr algn="l" fontAlgn="base"/>
            <a:endParaRPr lang="en-US" b="0" i="0" dirty="0">
              <a:solidFill>
                <a:schemeClr val="bg1"/>
              </a:solidFill>
              <a:effectLst/>
            </a:endParaRPr>
          </a:p>
          <a:p>
            <a:pPr algn="l" fontAlgn="base"/>
            <a:r>
              <a:rPr lang="en-US" b="0" i="0" dirty="0">
                <a:solidFill>
                  <a:schemeClr val="bg1"/>
                </a:solidFill>
                <a:effectLst/>
              </a:rPr>
              <a:t>One woman who had been through years of trial and sorrow said through her tears, </a:t>
            </a:r>
          </a:p>
          <a:p>
            <a:pPr algn="l" fontAlgn="base"/>
            <a:endParaRPr lang="en-US" dirty="0">
              <a:solidFill>
                <a:schemeClr val="bg1"/>
              </a:solidFill>
            </a:endParaRPr>
          </a:p>
          <a:p>
            <a:pPr algn="l" fontAlgn="base"/>
            <a:r>
              <a:rPr lang="en-US" b="0" i="0" dirty="0">
                <a:solidFill>
                  <a:schemeClr val="bg1"/>
                </a:solidFill>
                <a:effectLst/>
              </a:rPr>
              <a:t>“I have come to realize that I am like an old 20-dollar bill—crumpled, torn, dirty, abused, and scarred. But I am still a 20-dollar bill. I am worth something. Even though I may not look like much and even though I have been battered and used, I am still worth the full 20 dollars.” </a:t>
            </a:r>
          </a:p>
          <a:p>
            <a:pPr algn="l" fontAlgn="base"/>
            <a:r>
              <a:rPr lang="en-US" sz="1400" b="0" i="0" dirty="0">
                <a:solidFill>
                  <a:schemeClr val="bg1"/>
                </a:solidFill>
                <a:effectLst/>
              </a:rPr>
              <a:t>Dieter F. Uchtdorf</a:t>
            </a:r>
          </a:p>
        </p:txBody>
      </p:sp>
      <p:pic>
        <p:nvPicPr>
          <p:cNvPr id="6" name="Picture 5">
            <a:extLst>
              <a:ext uri="{FF2B5EF4-FFF2-40B4-BE49-F238E27FC236}">
                <a16:creationId xmlns:a16="http://schemas.microsoft.com/office/drawing/2014/main" id="{13EC1400-8C87-1074-11ED-EDF74B505CB6}"/>
              </a:ext>
            </a:extLst>
          </p:cNvPr>
          <p:cNvPicPr>
            <a:picLocks noChangeAspect="1"/>
          </p:cNvPicPr>
          <p:nvPr/>
        </p:nvPicPr>
        <p:blipFill>
          <a:blip r:embed="rId3"/>
          <a:stretch>
            <a:fillRect/>
          </a:stretch>
        </p:blipFill>
        <p:spPr>
          <a:xfrm>
            <a:off x="6981825" y="1561780"/>
            <a:ext cx="4258442" cy="1867220"/>
          </a:xfrm>
          <a:prstGeom prst="rect">
            <a:avLst/>
          </a:prstGeom>
        </p:spPr>
      </p:pic>
      <p:pic>
        <p:nvPicPr>
          <p:cNvPr id="8" name="Picture 7">
            <a:extLst>
              <a:ext uri="{FF2B5EF4-FFF2-40B4-BE49-F238E27FC236}">
                <a16:creationId xmlns:a16="http://schemas.microsoft.com/office/drawing/2014/main" id="{17980FF4-CB65-3319-734E-B63ABF7ED7E0}"/>
              </a:ext>
            </a:extLst>
          </p:cNvPr>
          <p:cNvPicPr>
            <a:picLocks noChangeAspect="1"/>
          </p:cNvPicPr>
          <p:nvPr/>
        </p:nvPicPr>
        <p:blipFill>
          <a:blip r:embed="rId4"/>
          <a:stretch>
            <a:fillRect/>
          </a:stretch>
        </p:blipFill>
        <p:spPr>
          <a:xfrm>
            <a:off x="7148906" y="4009725"/>
            <a:ext cx="4091361" cy="1962109"/>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0D8164C6-14F0-F4F4-B4D9-0E1F172B5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160377"/>
            <a:ext cx="758952" cy="947928"/>
          </a:xfrm>
          <a:prstGeom prst="rect">
            <a:avLst/>
          </a:prstGeom>
        </p:spPr>
      </p:pic>
    </p:spTree>
    <p:extLst>
      <p:ext uri="{BB962C8B-B14F-4D97-AF65-F5344CB8AC3E}">
        <p14:creationId xmlns:p14="http://schemas.microsoft.com/office/powerpoint/2010/main" val="20879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4C92-7E2F-0AFA-1704-73513E31A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7">
            <a:extLst>
              <a:ext uri="{FF2B5EF4-FFF2-40B4-BE49-F238E27FC236}">
                <a16:creationId xmlns:a16="http://schemas.microsoft.com/office/drawing/2014/main" id="{899D7347-7681-3A8D-1013-2061ED0ACF8B}"/>
              </a:ext>
            </a:extLst>
          </p:cNvPr>
          <p:cNvSpPr txBox="1"/>
          <p:nvPr/>
        </p:nvSpPr>
        <p:spPr>
          <a:xfrm>
            <a:off x="1524000" y="150852"/>
            <a:ext cx="91440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solidFill>
                  <a:schemeClr val="bg1"/>
                </a:solidFill>
                <a:latin typeface="Calisto MT" pitchFamily="18" charset="0"/>
              </a:rPr>
              <a:t>Ponder Your Worth</a:t>
            </a:r>
          </a:p>
        </p:txBody>
      </p:sp>
      <p:sp>
        <p:nvSpPr>
          <p:cNvPr id="6" name="TextBox 5">
            <a:extLst>
              <a:ext uri="{FF2B5EF4-FFF2-40B4-BE49-F238E27FC236}">
                <a16:creationId xmlns:a16="http://schemas.microsoft.com/office/drawing/2014/main" id="{77F9078A-CF81-278A-4C48-EC3CB2E557F6}"/>
              </a:ext>
            </a:extLst>
          </p:cNvPr>
          <p:cNvSpPr txBox="1"/>
          <p:nvPr/>
        </p:nvSpPr>
        <p:spPr>
          <a:xfrm>
            <a:off x="366713" y="947857"/>
            <a:ext cx="3676650" cy="923330"/>
          </a:xfrm>
          <a:prstGeom prst="rect">
            <a:avLst/>
          </a:prstGeom>
          <a:noFill/>
        </p:spPr>
        <p:txBody>
          <a:bodyPr wrap="square">
            <a:spAutoFit/>
          </a:bodyPr>
          <a:lstStyle/>
          <a:p>
            <a:pPr algn="l" fontAlgn="base"/>
            <a:r>
              <a:rPr lang="en-US" b="0" i="0" dirty="0">
                <a:solidFill>
                  <a:schemeClr val="bg1"/>
                </a:solidFill>
                <a:effectLst/>
              </a:rPr>
              <a:t>Pray each morning and night to understand more clearly how your Father in Heaven sees you.</a:t>
            </a:r>
          </a:p>
        </p:txBody>
      </p:sp>
      <p:sp>
        <p:nvSpPr>
          <p:cNvPr id="7" name="TextBox 6">
            <a:extLst>
              <a:ext uri="{FF2B5EF4-FFF2-40B4-BE49-F238E27FC236}">
                <a16:creationId xmlns:a16="http://schemas.microsoft.com/office/drawing/2014/main" id="{B16A953F-9A26-0BDE-7BA8-E444585A0E88}"/>
              </a:ext>
            </a:extLst>
          </p:cNvPr>
          <p:cNvSpPr txBox="1"/>
          <p:nvPr/>
        </p:nvSpPr>
        <p:spPr>
          <a:xfrm>
            <a:off x="4562474" y="2411818"/>
            <a:ext cx="3514725" cy="1477328"/>
          </a:xfrm>
          <a:prstGeom prst="rect">
            <a:avLst/>
          </a:prstGeom>
          <a:noFill/>
        </p:spPr>
        <p:txBody>
          <a:bodyPr wrap="square">
            <a:spAutoFit/>
          </a:bodyPr>
          <a:lstStyle/>
          <a:p>
            <a:pPr algn="l" fontAlgn="base"/>
            <a:r>
              <a:rPr lang="en-US" b="0" i="0" dirty="0">
                <a:solidFill>
                  <a:schemeClr val="bg1"/>
                </a:solidFill>
                <a:effectLst/>
              </a:rPr>
              <a:t>Plan a regular time to reflect in your journal about your worth.</a:t>
            </a:r>
          </a:p>
          <a:p>
            <a:pPr algn="l" fontAlgn="base"/>
            <a:r>
              <a:rPr lang="en-US" b="0" i="0" dirty="0">
                <a:solidFill>
                  <a:schemeClr val="bg1"/>
                </a:solidFill>
                <a:effectLst/>
              </a:rPr>
              <a:t>Spend time on multiple occasions reading and studying more deeply your patriarchal blessing. </a:t>
            </a:r>
          </a:p>
        </p:txBody>
      </p:sp>
      <p:sp>
        <p:nvSpPr>
          <p:cNvPr id="8" name="TextBox 7">
            <a:extLst>
              <a:ext uri="{FF2B5EF4-FFF2-40B4-BE49-F238E27FC236}">
                <a16:creationId xmlns:a16="http://schemas.microsoft.com/office/drawing/2014/main" id="{3261E281-95BC-8F4A-D4D5-929E38BFCF26}"/>
              </a:ext>
            </a:extLst>
          </p:cNvPr>
          <p:cNvSpPr txBox="1"/>
          <p:nvPr/>
        </p:nvSpPr>
        <p:spPr>
          <a:xfrm>
            <a:off x="8305799" y="4957361"/>
            <a:ext cx="3800475" cy="1200329"/>
          </a:xfrm>
          <a:prstGeom prst="rect">
            <a:avLst/>
          </a:prstGeom>
          <a:noFill/>
        </p:spPr>
        <p:txBody>
          <a:bodyPr wrap="square">
            <a:spAutoFit/>
          </a:bodyPr>
          <a:lstStyle/>
          <a:p>
            <a:pPr algn="l" fontAlgn="base"/>
            <a:r>
              <a:rPr lang="en-US" b="0" i="0" dirty="0">
                <a:solidFill>
                  <a:schemeClr val="bg1"/>
                </a:solidFill>
                <a:effectLst/>
              </a:rPr>
              <a:t>Think about how you could approach it differently to really understand what your Father in Heaven wants you to know and feel about yourself.</a:t>
            </a:r>
          </a:p>
        </p:txBody>
      </p:sp>
      <p:grpSp>
        <p:nvGrpSpPr>
          <p:cNvPr id="9" name="Group 8">
            <a:extLst>
              <a:ext uri="{FF2B5EF4-FFF2-40B4-BE49-F238E27FC236}">
                <a16:creationId xmlns:a16="http://schemas.microsoft.com/office/drawing/2014/main" id="{2059737A-CA90-AC52-17B5-B65FD73F2C45}"/>
              </a:ext>
            </a:extLst>
          </p:cNvPr>
          <p:cNvGrpSpPr/>
          <p:nvPr/>
        </p:nvGrpSpPr>
        <p:grpSpPr>
          <a:xfrm>
            <a:off x="1000126" y="3208232"/>
            <a:ext cx="1774479" cy="1837854"/>
            <a:chOff x="5024673" y="4888871"/>
            <a:chExt cx="1774479" cy="1837854"/>
          </a:xfrm>
        </p:grpSpPr>
        <p:sp>
          <p:nvSpPr>
            <p:cNvPr id="10" name="Rectangle 9">
              <a:extLst>
                <a:ext uri="{FF2B5EF4-FFF2-40B4-BE49-F238E27FC236}">
                  <a16:creationId xmlns:a16="http://schemas.microsoft.com/office/drawing/2014/main" id="{263598AC-0C35-07E2-CE13-58C32F8DFBEF}"/>
                </a:ext>
              </a:extLst>
            </p:cNvPr>
            <p:cNvSpPr/>
            <p:nvPr/>
          </p:nvSpPr>
          <p:spPr>
            <a:xfrm>
              <a:off x="5024673" y="488887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03E7B46-43F6-CDB2-4E46-D9C91DF3F5AB}"/>
                </a:ext>
              </a:extLst>
            </p:cNvPr>
            <p:cNvGrpSpPr/>
            <p:nvPr/>
          </p:nvGrpSpPr>
          <p:grpSpPr>
            <a:xfrm>
              <a:off x="5196283" y="4983277"/>
              <a:ext cx="1431257" cy="1649042"/>
              <a:chOff x="5188247" y="2306357"/>
              <a:chExt cx="1431257" cy="1649042"/>
            </a:xfrm>
          </p:grpSpPr>
          <p:sp>
            <p:nvSpPr>
              <p:cNvPr id="12" name="Oval 11">
                <a:extLst>
                  <a:ext uri="{FF2B5EF4-FFF2-40B4-BE49-F238E27FC236}">
                    <a16:creationId xmlns:a16="http://schemas.microsoft.com/office/drawing/2014/main" id="{7ABBA19C-4D8D-1873-0A34-FFCE09C6DB8F}"/>
                  </a:ext>
                </a:extLst>
              </p:cNvPr>
              <p:cNvSpPr/>
              <p:nvPr/>
            </p:nvSpPr>
            <p:spPr>
              <a:xfrm>
                <a:off x="5976069" y="2306357"/>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2BA40863-349A-76A3-46ED-6FF2F56A8459}"/>
                  </a:ext>
                </a:extLst>
              </p:cNvPr>
              <p:cNvCxnSpPr/>
              <p:nvPr/>
            </p:nvCxnSpPr>
            <p:spPr>
              <a:xfrm flipH="1">
                <a:off x="5319495" y="2871405"/>
                <a:ext cx="709044" cy="9253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01C71F-9256-F66E-74D2-5F67BCC0F6B4}"/>
                  </a:ext>
                </a:extLst>
              </p:cNvPr>
              <p:cNvCxnSpPr/>
              <p:nvPr/>
            </p:nvCxnSpPr>
            <p:spPr>
              <a:xfrm flipH="1" flipV="1">
                <a:off x="5188247" y="3952726"/>
                <a:ext cx="920270" cy="26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312F4F-65AF-111E-6D85-4775F366967A}"/>
                  </a:ext>
                </a:extLst>
              </p:cNvPr>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A0524-C238-8FDA-C54F-99931ED335E0}"/>
                  </a:ext>
                </a:extLst>
              </p:cNvPr>
              <p:cNvCxnSpPr/>
              <p:nvPr/>
            </p:nvCxnSpPr>
            <p:spPr>
              <a:xfrm>
                <a:off x="5828604" y="3117398"/>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4B9321-C284-D941-2C2C-DA36EB92DD3A}"/>
                  </a:ext>
                </a:extLst>
              </p:cNvPr>
              <p:cNvCxnSpPr/>
              <p:nvPr/>
            </p:nvCxnSpPr>
            <p:spPr>
              <a:xfrm flipV="1">
                <a:off x="6267524" y="3220650"/>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76905BD4-4BD9-653A-4FB0-B64BD0E1BA53}"/>
              </a:ext>
            </a:extLst>
          </p:cNvPr>
          <p:cNvGrpSpPr/>
          <p:nvPr/>
        </p:nvGrpSpPr>
        <p:grpSpPr>
          <a:xfrm>
            <a:off x="1004024" y="2435853"/>
            <a:ext cx="605421" cy="627043"/>
            <a:chOff x="1004024" y="2435853"/>
            <a:chExt cx="605421" cy="627043"/>
          </a:xfrm>
        </p:grpSpPr>
        <p:sp>
          <p:nvSpPr>
            <p:cNvPr id="18" name="Rectangle 17">
              <a:extLst>
                <a:ext uri="{FF2B5EF4-FFF2-40B4-BE49-F238E27FC236}">
                  <a16:creationId xmlns:a16="http://schemas.microsoft.com/office/drawing/2014/main" id="{3B8C090F-1833-E28A-BF0C-79CDA5D941C9}"/>
                </a:ext>
              </a:extLst>
            </p:cNvPr>
            <p:cNvSpPr/>
            <p:nvPr/>
          </p:nvSpPr>
          <p:spPr>
            <a:xfrm>
              <a:off x="1004024" y="2435853"/>
              <a:ext cx="605421" cy="62704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n 19">
              <a:extLst>
                <a:ext uri="{FF2B5EF4-FFF2-40B4-BE49-F238E27FC236}">
                  <a16:creationId xmlns:a16="http://schemas.microsoft.com/office/drawing/2014/main" id="{CE7EB41D-0208-2907-C010-FAC0ECB45267}"/>
                </a:ext>
              </a:extLst>
            </p:cNvPr>
            <p:cNvSpPr/>
            <p:nvPr/>
          </p:nvSpPr>
          <p:spPr>
            <a:xfrm>
              <a:off x="1047752" y="2487984"/>
              <a:ext cx="494822" cy="494822"/>
            </a:xfrm>
            <a:prstGeom prst="sun">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189979B-CBEE-6802-A69D-B9AED4D1A79C}"/>
              </a:ext>
            </a:extLst>
          </p:cNvPr>
          <p:cNvGrpSpPr/>
          <p:nvPr/>
        </p:nvGrpSpPr>
        <p:grpSpPr>
          <a:xfrm>
            <a:off x="2177828" y="2445760"/>
            <a:ext cx="605421" cy="627043"/>
            <a:chOff x="2177828" y="2445760"/>
            <a:chExt cx="605421" cy="627043"/>
          </a:xfrm>
        </p:grpSpPr>
        <p:sp>
          <p:nvSpPr>
            <p:cNvPr id="19" name="Rectangle 18">
              <a:extLst>
                <a:ext uri="{FF2B5EF4-FFF2-40B4-BE49-F238E27FC236}">
                  <a16:creationId xmlns:a16="http://schemas.microsoft.com/office/drawing/2014/main" id="{92E3B386-79C7-2381-D5BA-2949D47ABDFD}"/>
                </a:ext>
              </a:extLst>
            </p:cNvPr>
            <p:cNvSpPr/>
            <p:nvPr/>
          </p:nvSpPr>
          <p:spPr>
            <a:xfrm>
              <a:off x="2177828" y="2445760"/>
              <a:ext cx="605421" cy="6270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E236719B-372F-4326-3943-8F97E0BFBAEA}"/>
                </a:ext>
              </a:extLst>
            </p:cNvPr>
            <p:cNvSpPr/>
            <p:nvPr/>
          </p:nvSpPr>
          <p:spPr>
            <a:xfrm rot="19955862">
              <a:off x="2281275" y="2529733"/>
              <a:ext cx="204750" cy="409500"/>
            </a:xfrm>
            <a:prstGeom prst="moon">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6EF37AF-E0F5-E8D9-6C01-10E64BDE80D6}"/>
                </a:ext>
              </a:extLst>
            </p:cNvPr>
            <p:cNvGrpSpPr/>
            <p:nvPr/>
          </p:nvGrpSpPr>
          <p:grpSpPr>
            <a:xfrm>
              <a:off x="2434790" y="2494055"/>
              <a:ext cx="294023" cy="318836"/>
              <a:chOff x="3137155" y="3343661"/>
              <a:chExt cx="1076867" cy="1167746"/>
            </a:xfrm>
          </p:grpSpPr>
          <p:sp>
            <p:nvSpPr>
              <p:cNvPr id="22" name="Star: 5 Points 21">
                <a:extLst>
                  <a:ext uri="{FF2B5EF4-FFF2-40B4-BE49-F238E27FC236}">
                    <a16:creationId xmlns:a16="http://schemas.microsoft.com/office/drawing/2014/main" id="{53687A91-D31D-7824-4963-20F70F4FB40C}"/>
                  </a:ext>
                </a:extLst>
              </p:cNvPr>
              <p:cNvSpPr/>
              <p:nvPr/>
            </p:nvSpPr>
            <p:spPr>
              <a:xfrm>
                <a:off x="3137155" y="3343661"/>
                <a:ext cx="758570" cy="758570"/>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AFC04BDE-8D74-3A78-1502-2E6C50DBC609}"/>
                  </a:ext>
                </a:extLst>
              </p:cNvPr>
              <p:cNvSpPr/>
              <p:nvPr/>
            </p:nvSpPr>
            <p:spPr>
              <a:xfrm>
                <a:off x="3557663" y="4025707"/>
                <a:ext cx="485700" cy="485700"/>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85BEE7A5-F58B-5FCD-D285-B9AB963FF16E}"/>
                  </a:ext>
                </a:extLst>
              </p:cNvPr>
              <p:cNvSpPr/>
              <p:nvPr/>
            </p:nvSpPr>
            <p:spPr>
              <a:xfrm>
                <a:off x="3886800" y="3540464"/>
                <a:ext cx="327222" cy="327222"/>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D95351DC-9397-5557-DC9C-5201743A68B5}"/>
              </a:ext>
            </a:extLst>
          </p:cNvPr>
          <p:cNvGrpSpPr/>
          <p:nvPr/>
        </p:nvGrpSpPr>
        <p:grpSpPr>
          <a:xfrm>
            <a:off x="4982964" y="3974153"/>
            <a:ext cx="2069938" cy="2143865"/>
            <a:chOff x="5354439" y="725068"/>
            <a:chExt cx="2069938" cy="2143865"/>
          </a:xfrm>
        </p:grpSpPr>
        <p:sp>
          <p:nvSpPr>
            <p:cNvPr id="29" name="Rectangle 28">
              <a:extLst>
                <a:ext uri="{FF2B5EF4-FFF2-40B4-BE49-F238E27FC236}">
                  <a16:creationId xmlns:a16="http://schemas.microsoft.com/office/drawing/2014/main" id="{8B8A881C-08EB-C87A-57FA-65204087FEAA}"/>
                </a:ext>
              </a:extLst>
            </p:cNvPr>
            <p:cNvSpPr/>
            <p:nvPr/>
          </p:nvSpPr>
          <p:spPr>
            <a:xfrm>
              <a:off x="5354439" y="725068"/>
              <a:ext cx="2069938" cy="214386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D3C74BF-CC60-6759-6661-5A3823324D87}"/>
                </a:ext>
              </a:extLst>
            </p:cNvPr>
            <p:cNvGrpSpPr/>
            <p:nvPr/>
          </p:nvGrpSpPr>
          <p:grpSpPr>
            <a:xfrm>
              <a:off x="5990513" y="1048619"/>
              <a:ext cx="870509" cy="1542162"/>
              <a:chOff x="2460811" y="1465729"/>
              <a:chExt cx="1506071" cy="2668101"/>
            </a:xfrm>
          </p:grpSpPr>
          <p:cxnSp>
            <p:nvCxnSpPr>
              <p:cNvPr id="31" name="Straight Connector 30">
                <a:extLst>
                  <a:ext uri="{FF2B5EF4-FFF2-40B4-BE49-F238E27FC236}">
                    <a16:creationId xmlns:a16="http://schemas.microsoft.com/office/drawing/2014/main" id="{B50472D2-6263-9EBA-722D-876B3BCA9941}"/>
                  </a:ext>
                </a:extLst>
              </p:cNvPr>
              <p:cNvCxnSpPr/>
              <p:nvPr/>
            </p:nvCxnSpPr>
            <p:spPr>
              <a:xfrm>
                <a:off x="2460811" y="1946442"/>
                <a:ext cx="13448" cy="13178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A23C18-B046-4E0E-F1D2-72D7448E3DE4}"/>
                  </a:ext>
                </a:extLst>
              </p:cNvPr>
              <p:cNvCxnSpPr/>
              <p:nvPr/>
            </p:nvCxnSpPr>
            <p:spPr>
              <a:xfrm>
                <a:off x="2460812" y="3264255"/>
                <a:ext cx="11295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63E5F1-52C8-75A7-9BD7-2AE0743CB41D}"/>
                  </a:ext>
                </a:extLst>
              </p:cNvPr>
              <p:cNvCxnSpPr/>
              <p:nvPr/>
            </p:nvCxnSpPr>
            <p:spPr>
              <a:xfrm>
                <a:off x="2474259" y="2865327"/>
                <a:ext cx="0" cy="12685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A2F4DB-1914-EF27-BF85-726CFF969345}"/>
                  </a:ext>
                </a:extLst>
              </p:cNvPr>
              <p:cNvCxnSpPr/>
              <p:nvPr/>
            </p:nvCxnSpPr>
            <p:spPr>
              <a:xfrm>
                <a:off x="3590365" y="3264255"/>
                <a:ext cx="0" cy="8695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5F16915-C19D-F868-AFD4-93FBDEFC7EC0}"/>
                  </a:ext>
                </a:extLst>
              </p:cNvPr>
              <p:cNvSpPr/>
              <p:nvPr/>
            </p:nvSpPr>
            <p:spPr>
              <a:xfrm>
                <a:off x="2474259" y="1465729"/>
                <a:ext cx="753036" cy="83371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6" name="Straight Connector 35">
                <a:extLst>
                  <a:ext uri="{FF2B5EF4-FFF2-40B4-BE49-F238E27FC236}">
                    <a16:creationId xmlns:a16="http://schemas.microsoft.com/office/drawing/2014/main" id="{52C67577-3D13-36C6-D83C-324F5C194469}"/>
                  </a:ext>
                </a:extLst>
              </p:cNvPr>
              <p:cNvCxnSpPr/>
              <p:nvPr/>
            </p:nvCxnSpPr>
            <p:spPr>
              <a:xfrm>
                <a:off x="2810435" y="2326340"/>
                <a:ext cx="0" cy="8695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76F539-A993-FF0C-954A-FB79721572AF}"/>
                  </a:ext>
                </a:extLst>
              </p:cNvPr>
              <p:cNvCxnSpPr/>
              <p:nvPr/>
            </p:nvCxnSpPr>
            <p:spPr>
              <a:xfrm flipV="1">
                <a:off x="2810435" y="3186953"/>
                <a:ext cx="779930" cy="89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520C8B-38DD-B384-1C6A-9845A16A4E0E}"/>
                  </a:ext>
                </a:extLst>
              </p:cNvPr>
              <p:cNvCxnSpPr/>
              <p:nvPr/>
            </p:nvCxnSpPr>
            <p:spPr>
              <a:xfrm>
                <a:off x="3617257" y="3179380"/>
                <a:ext cx="161364" cy="8068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5E0B09-C6EE-869F-EB1A-377EC654201A}"/>
                  </a:ext>
                </a:extLst>
              </p:cNvPr>
              <p:cNvCxnSpPr/>
              <p:nvPr/>
            </p:nvCxnSpPr>
            <p:spPr>
              <a:xfrm>
                <a:off x="3751728" y="3993776"/>
                <a:ext cx="2151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EAAAE6-4D9F-8D0E-98DF-767F1B7288E7}"/>
                  </a:ext>
                </a:extLst>
              </p:cNvPr>
              <p:cNvCxnSpPr/>
              <p:nvPr/>
            </p:nvCxnSpPr>
            <p:spPr>
              <a:xfrm flipH="1">
                <a:off x="2796988" y="2340912"/>
                <a:ext cx="578224" cy="3249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FD28F3-4100-333D-24DB-B1475E61722D}"/>
                  </a:ext>
                </a:extLst>
              </p:cNvPr>
              <p:cNvCxnSpPr>
                <a:endCxn id="42" idx="1"/>
              </p:cNvCxnSpPr>
              <p:nvPr/>
            </p:nvCxnSpPr>
            <p:spPr>
              <a:xfrm flipV="1">
                <a:off x="2796988" y="2251468"/>
                <a:ext cx="608568" cy="1706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C2EC767-D813-D36D-FC3E-5AD87720B555}"/>
                  </a:ext>
                </a:extLst>
              </p:cNvPr>
              <p:cNvSpPr/>
              <p:nvPr/>
            </p:nvSpPr>
            <p:spPr>
              <a:xfrm rot="876464">
                <a:off x="3401646" y="1837718"/>
                <a:ext cx="241951" cy="888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Rectangle 42">
                <a:extLst>
                  <a:ext uri="{FF2B5EF4-FFF2-40B4-BE49-F238E27FC236}">
                    <a16:creationId xmlns:a16="http://schemas.microsoft.com/office/drawing/2014/main" id="{132041CB-0061-5058-48EC-105FEAD29883}"/>
                  </a:ext>
                </a:extLst>
              </p:cNvPr>
              <p:cNvSpPr/>
              <p:nvPr/>
            </p:nvSpPr>
            <p:spPr>
              <a:xfrm rot="876464">
                <a:off x="3573520" y="1866466"/>
                <a:ext cx="74029" cy="8885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44" name="Group 43">
            <a:extLst>
              <a:ext uri="{FF2B5EF4-FFF2-40B4-BE49-F238E27FC236}">
                <a16:creationId xmlns:a16="http://schemas.microsoft.com/office/drawing/2014/main" id="{8EC88330-0C83-E630-2F97-67C8628B2253}"/>
              </a:ext>
            </a:extLst>
          </p:cNvPr>
          <p:cNvGrpSpPr/>
          <p:nvPr/>
        </p:nvGrpSpPr>
        <p:grpSpPr>
          <a:xfrm>
            <a:off x="8591950" y="2599369"/>
            <a:ext cx="2330519" cy="1837854"/>
            <a:chOff x="1182004" y="4773622"/>
            <a:chExt cx="2330519" cy="1837854"/>
          </a:xfrm>
        </p:grpSpPr>
        <p:sp>
          <p:nvSpPr>
            <p:cNvPr id="45" name="Rectangle 44">
              <a:extLst>
                <a:ext uri="{FF2B5EF4-FFF2-40B4-BE49-F238E27FC236}">
                  <a16:creationId xmlns:a16="http://schemas.microsoft.com/office/drawing/2014/main" id="{739F9DD4-C831-C9BD-59F7-73863325DABC}"/>
                </a:ext>
              </a:extLst>
            </p:cNvPr>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9F2BFDC-85B0-457A-9EAA-582D6398DECE}"/>
                </a:ext>
              </a:extLst>
            </p:cNvPr>
            <p:cNvGrpSpPr/>
            <p:nvPr/>
          </p:nvGrpSpPr>
          <p:grpSpPr>
            <a:xfrm>
              <a:off x="1644622" y="4836497"/>
              <a:ext cx="953831" cy="1712103"/>
              <a:chOff x="1246937" y="4853494"/>
              <a:chExt cx="953831" cy="1712103"/>
            </a:xfrm>
          </p:grpSpPr>
          <p:grpSp>
            <p:nvGrpSpPr>
              <p:cNvPr id="47" name="Group 46">
                <a:extLst>
                  <a:ext uri="{FF2B5EF4-FFF2-40B4-BE49-F238E27FC236}">
                    <a16:creationId xmlns:a16="http://schemas.microsoft.com/office/drawing/2014/main" id="{5C4C8AA2-AE4B-F688-5D44-C867DDA40E2D}"/>
                  </a:ext>
                </a:extLst>
              </p:cNvPr>
              <p:cNvGrpSpPr/>
              <p:nvPr/>
            </p:nvGrpSpPr>
            <p:grpSpPr>
              <a:xfrm>
                <a:off x="1638409" y="4940032"/>
                <a:ext cx="562359" cy="1625565"/>
                <a:chOff x="1758767" y="2093884"/>
                <a:chExt cx="867634" cy="2502264"/>
              </a:xfrm>
            </p:grpSpPr>
            <p:sp>
              <p:nvSpPr>
                <p:cNvPr id="54" name="Oval 53">
                  <a:extLst>
                    <a:ext uri="{FF2B5EF4-FFF2-40B4-BE49-F238E27FC236}">
                      <a16:creationId xmlns:a16="http://schemas.microsoft.com/office/drawing/2014/main" id="{E16BA1D5-1217-DB5B-EF88-DFDED1A47FFC}"/>
                    </a:ext>
                  </a:extLst>
                </p:cNvPr>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AA4C522-10C3-77E2-25A6-1AF6E9BCEA51}"/>
                    </a:ext>
                  </a:extLst>
                </p:cNvPr>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435543C-9702-468C-81A2-91597EB37958}"/>
                    </a:ext>
                  </a:extLst>
                </p:cNvPr>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35C6760-7EC2-B617-E184-7FECC5F211AC}"/>
                    </a:ext>
                  </a:extLst>
                </p:cNvPr>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268954-6332-BA50-CE2F-D2BAD3EFCC15}"/>
                    </a:ext>
                  </a:extLst>
                </p:cNvPr>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516C6F8-2C3B-ADD2-F0EF-C883D2E5B35C}"/>
                    </a:ext>
                  </a:extLst>
                </p:cNvPr>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8672F4-91C9-23EE-2841-42B10D5F0E87}"/>
                    </a:ext>
                  </a:extLst>
                </p:cNvPr>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D3913E8-5E05-8852-E2FB-9CB44B65FE0D}"/>
                    </a:ext>
                  </a:extLst>
                </p:cNvPr>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C7BAAC-E653-318A-D3A8-23107397A3CB}"/>
                    </a:ext>
                  </a:extLst>
                </p:cNvPr>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7DDC7EF-22C5-1C34-7F25-D4F19062A218}"/>
                    </a:ext>
                  </a:extLst>
                </p:cNvPr>
                <p:cNvCxnSpPr>
                  <a:cxnSpLocks/>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Cloud Callout 214">
                <a:extLst>
                  <a:ext uri="{FF2B5EF4-FFF2-40B4-BE49-F238E27FC236}">
                    <a16:creationId xmlns:a16="http://schemas.microsoft.com/office/drawing/2014/main" id="{87331AC7-D647-93F8-AF30-0B4100CCE194}"/>
                  </a:ext>
                </a:extLst>
              </p:cNvPr>
              <p:cNvSpPr/>
              <p:nvPr/>
            </p:nvSpPr>
            <p:spPr>
              <a:xfrm>
                <a:off x="1246937" y="4853494"/>
                <a:ext cx="414464" cy="378340"/>
              </a:xfrm>
              <a:prstGeom prst="cloudCallout">
                <a:avLst>
                  <a:gd name="adj1" fmla="val 52708"/>
                  <a:gd name="adj2" fmla="val 5596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5901D41-F2D6-1BDA-7EB5-A81433D4A998}"/>
                  </a:ext>
                </a:extLst>
              </p:cNvPr>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17BB56-F641-91CB-927B-7F3690137B46}"/>
                  </a:ext>
                </a:extLst>
              </p:cNvPr>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153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70EC04-882D-4366-9CDF-385869704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33478" y="176362"/>
            <a:ext cx="88392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Videos:</a:t>
            </a:r>
          </a:p>
          <a:p>
            <a:r>
              <a:rPr lang="en-US" b="1" i="0" dirty="0">
                <a:solidFill>
                  <a:schemeClr val="bg1"/>
                </a:solidFill>
                <a:effectLst/>
              </a:rPr>
              <a:t>“</a:t>
            </a:r>
            <a:r>
              <a:rPr lang="en-US" b="1" i="0" u="none" strike="noStrike" dirty="0">
                <a:solidFill>
                  <a:schemeClr val="bg1"/>
                </a:solidFill>
                <a:effectLst/>
              </a:rPr>
              <a:t>The Hope of God’s Light</a:t>
            </a:r>
            <a:r>
              <a:rPr lang="en-US" b="1" i="0" dirty="0">
                <a:solidFill>
                  <a:schemeClr val="bg1"/>
                </a:solidFill>
                <a:effectLst/>
              </a:rPr>
              <a:t>” (6:46)</a:t>
            </a:r>
          </a:p>
          <a:p>
            <a:r>
              <a:rPr lang="en-US" b="1" i="0" u="none" strike="noStrike" dirty="0">
                <a:solidFill>
                  <a:schemeClr val="bg1"/>
                </a:solidFill>
                <a:effectLst/>
              </a:rPr>
              <a:t>My Brother’s Keeper</a:t>
            </a:r>
            <a:r>
              <a:rPr lang="en-US" b="1" i="0" dirty="0">
                <a:solidFill>
                  <a:schemeClr val="bg1"/>
                </a:solidFill>
                <a:effectLst/>
              </a:rPr>
              <a:t>” from time code 1:54 to 4:24</a:t>
            </a:r>
          </a:p>
          <a:p>
            <a:r>
              <a:rPr lang="en-US" b="1" i="0" dirty="0">
                <a:solidFill>
                  <a:schemeClr val="bg1"/>
                </a:solidFill>
                <a:effectLst/>
              </a:rPr>
              <a:t>video “</a:t>
            </a:r>
            <a:r>
              <a:rPr lang="en-US" b="1" i="0" u="none" strike="noStrike" dirty="0">
                <a:solidFill>
                  <a:schemeClr val="bg1"/>
                </a:solidFill>
                <a:effectLst/>
              </a:rPr>
              <a:t>Am I Good Enough?</a:t>
            </a:r>
            <a:r>
              <a:rPr lang="en-US" b="1" i="0" dirty="0">
                <a:solidFill>
                  <a:schemeClr val="bg1"/>
                </a:solidFill>
                <a:effectLst/>
              </a:rPr>
              <a:t>” (3:28),</a:t>
            </a:r>
            <a:endParaRPr lang="en-US" b="1" dirty="0">
              <a:solidFill>
                <a:schemeClr val="bg1"/>
              </a:solidFill>
            </a:endParaRPr>
          </a:p>
          <a:p>
            <a:r>
              <a:rPr lang="en-US" b="1" dirty="0">
                <a:solidFill>
                  <a:schemeClr val="bg1"/>
                </a:solidFill>
              </a:rPr>
              <a:t>You Matter to Him (0:26)</a:t>
            </a:r>
          </a:p>
          <a:p>
            <a:r>
              <a:rPr lang="en-US" b="1" dirty="0">
                <a:solidFill>
                  <a:schemeClr val="bg1"/>
                </a:solidFill>
              </a:rPr>
              <a:t>Our True Identity (3:38)</a:t>
            </a:r>
          </a:p>
          <a:p>
            <a:r>
              <a:rPr lang="en-US" b="1" dirty="0">
                <a:solidFill>
                  <a:schemeClr val="bg1"/>
                </a:solidFill>
              </a:rPr>
              <a:t>The Worth of Souls (2:38)</a:t>
            </a:r>
          </a:p>
          <a:p>
            <a:endParaRPr lang="en-US" i="1" dirty="0">
              <a:solidFill>
                <a:schemeClr val="bg1"/>
              </a:solidFill>
            </a:endParaRPr>
          </a:p>
          <a:p>
            <a:r>
              <a:rPr lang="en-US" dirty="0">
                <a:solidFill>
                  <a:schemeClr val="bg1"/>
                </a:solidFill>
              </a:rPr>
              <a:t>(Guide to the Scriptures, “Rock,” scriptures.lds.org).</a:t>
            </a:r>
          </a:p>
          <a:p>
            <a:r>
              <a:rPr lang="en-US" sz="1800" dirty="0">
                <a:solidFill>
                  <a:schemeClr val="bg1"/>
                </a:solidFill>
                <a:latin typeface="Abadi" panose="020B0604020104020204" pitchFamily="34" charset="0"/>
              </a:rPr>
              <a:t>Presentation by ©http://fashionsbylynda.com/blog/</a:t>
            </a:r>
          </a:p>
          <a:p>
            <a:r>
              <a:rPr lang="en-US" dirty="0">
                <a:solidFill>
                  <a:schemeClr val="bg1"/>
                </a:solidFill>
              </a:rPr>
              <a:t>(Ludlow, </a:t>
            </a:r>
            <a:r>
              <a:rPr lang="en-US" i="1" dirty="0">
                <a:solidFill>
                  <a:schemeClr val="bg1"/>
                </a:solidFill>
              </a:rPr>
              <a:t>Companion</a:t>
            </a:r>
            <a:r>
              <a:rPr lang="en-US" dirty="0">
                <a:solidFill>
                  <a:schemeClr val="bg1"/>
                </a:solidFill>
              </a:rPr>
              <a:t>, 1:133–34.) D&amp;C Manual Religion 324-325 pg. 35</a:t>
            </a:r>
          </a:p>
          <a:p>
            <a:r>
              <a:rPr lang="en-US" dirty="0">
                <a:solidFill>
                  <a:schemeClr val="bg1"/>
                </a:solidFill>
              </a:rPr>
              <a:t>Elder </a:t>
            </a:r>
            <a:r>
              <a:rPr lang="en-US" dirty="0" err="1">
                <a:solidFill>
                  <a:schemeClr val="bg1"/>
                </a:solidFill>
              </a:rPr>
              <a:t>Rudger</a:t>
            </a:r>
            <a:r>
              <a:rPr lang="en-US" dirty="0">
                <a:solidFill>
                  <a:schemeClr val="bg1"/>
                </a:solidFill>
              </a:rPr>
              <a:t> Clawson(In Conference Report, Apr. 1901, pp. 7–8.)</a:t>
            </a:r>
          </a:p>
          <a:p>
            <a:r>
              <a:rPr lang="en-US" dirty="0">
                <a:solidFill>
                  <a:schemeClr val="bg1"/>
                </a:solidFill>
              </a:rPr>
              <a:t>President Dieter F. </a:t>
            </a:r>
            <a:r>
              <a:rPr lang="en-US" dirty="0" err="1">
                <a:solidFill>
                  <a:schemeClr val="bg1"/>
                </a:solidFill>
              </a:rPr>
              <a:t>Uchtdorf</a:t>
            </a:r>
            <a:r>
              <a:rPr lang="en-US" dirty="0">
                <a:solidFill>
                  <a:schemeClr val="bg1"/>
                </a:solidFill>
              </a:rPr>
              <a:t>   (“You Matter to Him,”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22).</a:t>
            </a:r>
          </a:p>
          <a:p>
            <a:r>
              <a:rPr lang="en-US" b="0" i="0" dirty="0">
                <a:solidFill>
                  <a:schemeClr val="bg1"/>
                </a:solidFill>
                <a:effectLst/>
              </a:rPr>
              <a:t>Dieter F. Uchtdorf, “</a:t>
            </a:r>
            <a:r>
              <a:rPr lang="en-US" b="0" i="0" u="none" strike="noStrike" dirty="0">
                <a:solidFill>
                  <a:schemeClr val="bg1"/>
                </a:solidFill>
                <a:effectLst/>
              </a:rPr>
              <a:t>You Are My Hands</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2010, 69</a:t>
            </a:r>
            <a:endParaRPr lang="en-US" dirty="0">
              <a:solidFill>
                <a:schemeClr val="bg1"/>
              </a:solidFill>
            </a:endParaRPr>
          </a:p>
          <a:p>
            <a:r>
              <a:rPr lang="en-US" b="0" i="0" dirty="0">
                <a:solidFill>
                  <a:schemeClr val="bg1"/>
                </a:solidFill>
                <a:effectLst/>
              </a:rPr>
              <a:t>Joy D. Jones, “</a:t>
            </a:r>
            <a:r>
              <a:rPr lang="en-US" b="0" i="0" u="none" strike="noStrike" dirty="0">
                <a:solidFill>
                  <a:schemeClr val="bg1"/>
                </a:solidFill>
                <a:effectLst/>
              </a:rPr>
              <a:t>Value beyond Measure</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2017, 14</a:t>
            </a:r>
            <a:r>
              <a:rPr lang="en-US" i="1" dirty="0">
                <a:solidFill>
                  <a:schemeClr val="bg1"/>
                </a:solidFill>
              </a:rPr>
              <a:t> </a:t>
            </a:r>
          </a:p>
        </p:txBody>
      </p:sp>
      <p:grpSp>
        <p:nvGrpSpPr>
          <p:cNvPr id="8" name="Group 7"/>
          <p:cNvGrpSpPr/>
          <p:nvPr/>
        </p:nvGrpSpPr>
        <p:grpSpPr>
          <a:xfrm>
            <a:off x="5257800" y="1327354"/>
            <a:ext cx="838200" cy="1066800"/>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46261"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32"/>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058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90900" cy="4893647"/>
          </a:xfrm>
          <a:prstGeom prst="rect">
            <a:avLst/>
          </a:prstGeom>
          <a:ln>
            <a:solidFill>
              <a:schemeClr val="tx1"/>
            </a:solidFill>
          </a:ln>
        </p:spPr>
        <p:txBody>
          <a:bodyPr wrap="square">
            <a:spAutoFit/>
          </a:bodyPr>
          <a:lstStyle/>
          <a:p>
            <a:r>
              <a:rPr lang="en-US" sz="1200" b="1" dirty="0"/>
              <a:t>D&amp;C 18 </a:t>
            </a:r>
            <a:r>
              <a:rPr lang="en-US" sz="1200" dirty="0"/>
              <a:t>“In this revelation, </a:t>
            </a:r>
            <a:r>
              <a:rPr lang="en-US" sz="1200" b="1" dirty="0"/>
              <a:t>Oliver Cowdery </a:t>
            </a:r>
            <a:r>
              <a:rPr lang="en-US" sz="1200" dirty="0"/>
              <a:t>was informed that he had received a witness by the Spirit of Truth of the work, especially of the Book of Mormon. Many times during the translating of the record, manifestations of this kind had come to him. Not only had the Spirit made this truth manifest, but he had previous to this revelation stood in the presence of a heavenly messenger and under his hands received the Holy Aaronic Priesthood. Therefore, the Lord could say to him: ‘I have manifested unto you by my Spirit in many instances, that the things which you have written (i.e., as scribe) are true; wherefore you know that they are true.’” (Smith, </a:t>
            </a:r>
            <a:r>
              <a:rPr lang="en-US" sz="1200" i="1" dirty="0"/>
              <a:t>Church History and Modern Revelation,</a:t>
            </a:r>
            <a:r>
              <a:rPr lang="en-US" sz="1200" dirty="0"/>
              <a:t> 1:81.)</a:t>
            </a:r>
          </a:p>
          <a:p>
            <a:endParaRPr lang="en-US" sz="1200" dirty="0"/>
          </a:p>
          <a:p>
            <a:pPr fontAlgn="base"/>
            <a:r>
              <a:rPr lang="en-US" sz="1200" b="1" dirty="0"/>
              <a:t>“My Church, My Gospel, and My Rock”?</a:t>
            </a:r>
          </a:p>
          <a:p>
            <a:pPr fontAlgn="base"/>
            <a:r>
              <a:rPr lang="en-US" sz="1200" dirty="0"/>
              <a:t>When the Lord refers to His Church, He is referring to the assembled believers and disciples who have taken upon themselves His name and covenanted to be obedient to His gospel (see D&amp;C 10:67). The Lord defined His gospel in Doctrine and Covenants 39:6. The rock spoken of here and elsewhere is explained in Notes and Commentary on Doctrine and Covenants 11:24.</a:t>
            </a:r>
          </a:p>
          <a:p>
            <a:endParaRPr lang="en-US" sz="1200" dirty="0"/>
          </a:p>
        </p:txBody>
      </p:sp>
      <p:sp>
        <p:nvSpPr>
          <p:cNvPr id="8" name="Rectangle 7"/>
          <p:cNvSpPr/>
          <p:nvPr/>
        </p:nvSpPr>
        <p:spPr>
          <a:xfrm>
            <a:off x="7448552" y="0"/>
            <a:ext cx="4572000" cy="7109639"/>
          </a:xfrm>
          <a:prstGeom prst="rect">
            <a:avLst/>
          </a:prstGeom>
          <a:ln>
            <a:solidFill>
              <a:schemeClr val="tx1"/>
            </a:solidFill>
          </a:ln>
        </p:spPr>
        <p:txBody>
          <a:bodyPr>
            <a:spAutoFit/>
          </a:bodyPr>
          <a:lstStyle/>
          <a:p>
            <a:pPr fontAlgn="base"/>
            <a:r>
              <a:rPr lang="en-US" sz="1200" dirty="0"/>
              <a:t>“The expression “the rock” is used in the scriptures with different meanings that must be interpreted according to the context. There are times when it refers to Christ and times when it refers to the gospel and other times when the reference is to revelation and again to the Church. </a:t>
            </a:r>
          </a:p>
          <a:p>
            <a:pPr fontAlgn="base"/>
            <a:r>
              <a:rPr lang="en-US" sz="1200" dirty="0"/>
              <a:t>Joseph Fielding Smith Answers to Gospel Questions Vol. 1 pg. 95</a:t>
            </a:r>
          </a:p>
          <a:p>
            <a:pPr fontAlgn="base"/>
            <a:endParaRPr lang="en-US" sz="1200" dirty="0"/>
          </a:p>
          <a:p>
            <a:pPr fontAlgn="base"/>
            <a:r>
              <a:rPr lang="en-US" sz="1200" b="1" dirty="0"/>
              <a:t>The worth of a soul:</a:t>
            </a:r>
          </a:p>
          <a:p>
            <a:pPr fontAlgn="base"/>
            <a:endParaRPr lang="en-US" sz="1200" dirty="0"/>
          </a:p>
          <a:p>
            <a:pPr fontAlgn="base"/>
            <a:r>
              <a:rPr lang="en-US" sz="1200" dirty="0"/>
              <a:t>The impact of this statement that Christ suffered “the pain of all men,” here given by the Lord to emphasize his high appraisal of the worth of human souls, is sharpened by the realization of the intensity of that suffering.  </a:t>
            </a:r>
          </a:p>
          <a:p>
            <a:pPr fontAlgn="base"/>
            <a:r>
              <a:rPr lang="en-US" sz="1200" dirty="0"/>
              <a:t>Such is the worth of a soul. Surely it “is great in the sight of God” (D&amp;C 18:10). They should be of like value in the sight of men. As God’s work and glory is to bring to pass the eternal life of man, so the desire, hope, and work of every man should be to obtain eternal life for himself. And not for himself only but also for his fellowmen; and it will be when he fully appreciates who and what he is—his nature, origin, destiny, and potentiality.</a:t>
            </a:r>
          </a:p>
          <a:p>
            <a:pPr fontAlgn="base"/>
            <a:endParaRPr lang="en-US" sz="1200" dirty="0"/>
          </a:p>
          <a:p>
            <a:pPr fontAlgn="base"/>
            <a:r>
              <a:rPr lang="en-US" sz="1200" dirty="0"/>
              <a:t>Man is a dual being—a living soul—composed of a body of spirit and a physical body. His spirit existed as an individual personal entity in a premortal life long before the earth was created. As a matter of fact, this earth was expressly created as a place for the spirits of men to take on mortality.</a:t>
            </a:r>
          </a:p>
          <a:p>
            <a:pPr fontAlgn="base"/>
            <a:endParaRPr lang="en-US" sz="1200" dirty="0"/>
          </a:p>
          <a:p>
            <a:pPr fontAlgn="base"/>
            <a:r>
              <a:rPr lang="en-US" sz="1200" dirty="0"/>
              <a:t>“What shall it profit a man, if he shall gain the whole world, and lose his own soul?</a:t>
            </a:r>
          </a:p>
          <a:p>
            <a:pPr fontAlgn="base"/>
            <a:r>
              <a:rPr lang="en-US" sz="1200" dirty="0"/>
              <a:t>“Or what shall a man give in exchange for his soul?” (Mark 8:36–37.)</a:t>
            </a:r>
          </a:p>
          <a:p>
            <a:pPr fontAlgn="base"/>
            <a:endParaRPr lang="en-US" sz="1200" dirty="0"/>
          </a:p>
          <a:p>
            <a:pPr fontAlgn="base"/>
            <a:r>
              <a:rPr lang="en-US" sz="1200" i="1" dirty="0"/>
              <a:t>Immortality</a:t>
            </a:r>
            <a:r>
              <a:rPr lang="en-US" sz="1200" dirty="0"/>
              <a:t> connotes life without end.</a:t>
            </a:r>
          </a:p>
          <a:p>
            <a:pPr fontAlgn="base"/>
            <a:r>
              <a:rPr lang="en-US" sz="1200" i="1" dirty="0"/>
              <a:t>Eternal life,</a:t>
            </a:r>
            <a:r>
              <a:rPr lang="en-US" sz="1200" dirty="0"/>
              <a:t> on the other hand, connotes quality of life—exaltation, the highest type of immortality, the kind of life enjoyed by God himself.</a:t>
            </a:r>
          </a:p>
          <a:p>
            <a:pPr fontAlgn="base"/>
            <a:endParaRPr lang="en-US" sz="1200" dirty="0"/>
          </a:p>
          <a:p>
            <a:pPr fontAlgn="base"/>
            <a:r>
              <a:rPr lang="en-US" sz="1200" i="1" dirty="0"/>
              <a:t>The Worth of Souls </a:t>
            </a:r>
            <a:r>
              <a:rPr lang="en-US" sz="1200" cap="all" dirty="0"/>
              <a:t>MARION G. ROMNEY</a:t>
            </a:r>
          </a:p>
          <a:p>
            <a:pPr fontAlgn="base"/>
            <a:r>
              <a:rPr lang="en-US" sz="1200" dirty="0"/>
              <a:t>Oct 1978 Gen. Conf</a:t>
            </a:r>
          </a:p>
        </p:txBody>
      </p:sp>
      <p:sp>
        <p:nvSpPr>
          <p:cNvPr id="4" name="TextBox 3">
            <a:extLst>
              <a:ext uri="{FF2B5EF4-FFF2-40B4-BE49-F238E27FC236}">
                <a16:creationId xmlns:a16="http://schemas.microsoft.com/office/drawing/2014/main" id="{8D01055A-4201-FDCA-254B-D04AB1D3ED8B}"/>
              </a:ext>
            </a:extLst>
          </p:cNvPr>
          <p:cNvSpPr txBox="1"/>
          <p:nvPr/>
        </p:nvSpPr>
        <p:spPr>
          <a:xfrm>
            <a:off x="3390900" y="0"/>
            <a:ext cx="4057652" cy="1569660"/>
          </a:xfrm>
          <a:prstGeom prst="rect">
            <a:avLst/>
          </a:prstGeom>
          <a:noFill/>
          <a:ln>
            <a:solidFill>
              <a:schemeClr val="tx1"/>
            </a:solidFill>
          </a:ln>
        </p:spPr>
        <p:txBody>
          <a:bodyPr wrap="square">
            <a:spAutoFit/>
          </a:bodyPr>
          <a:lstStyle/>
          <a:p>
            <a:r>
              <a:rPr lang="en-US" sz="1200" b="1" i="0" dirty="0">
                <a:solidFill>
                  <a:srgbClr val="212225"/>
                </a:solidFill>
                <a:effectLst/>
              </a:rPr>
              <a:t>How Much We Are Worth:</a:t>
            </a:r>
          </a:p>
          <a:p>
            <a:r>
              <a:rPr lang="en-US" sz="1200" b="0" i="0" dirty="0">
                <a:solidFill>
                  <a:srgbClr val="212225"/>
                </a:solidFill>
                <a:effectLst/>
              </a:rPr>
              <a:t>What our Heavenly Father offers us is Himself and His Son, a close and enduring relationship with Them through the grace and mediation of Jesus Christ, our Redeemer. We are God’s children, set apart for immortality and eternal life. Our destiny is to be His heirs, “joint-heirs with Christ” [</a:t>
            </a:r>
            <a:r>
              <a:rPr lang="en-US" sz="1200" b="0" i="0" u="none" strike="noStrike" dirty="0">
                <a:effectLst/>
              </a:rPr>
              <a:t>Romans 8:17</a:t>
            </a:r>
            <a:r>
              <a:rPr lang="en-US" sz="1200" b="0" i="0" dirty="0">
                <a:solidFill>
                  <a:srgbClr val="212225"/>
                </a:solidFill>
                <a:effectLst/>
              </a:rPr>
              <a:t>]. (D. Todd Christofferson, “</a:t>
            </a:r>
            <a:r>
              <a:rPr lang="en-US" sz="1200" b="0" i="0" u="none" strike="noStrike" dirty="0">
                <a:effectLst/>
              </a:rPr>
              <a:t>Our Relationship with God</a:t>
            </a:r>
            <a:r>
              <a:rPr lang="en-US" sz="1200" b="0" i="0" dirty="0">
                <a:solidFill>
                  <a:srgbClr val="212225"/>
                </a:solidFill>
                <a:effectLst/>
              </a:rPr>
              <a:t>,” </a:t>
            </a:r>
            <a:r>
              <a:rPr lang="en-US" sz="1200" b="0" i="1" dirty="0">
                <a:solidFill>
                  <a:srgbClr val="212225"/>
                </a:solidFill>
                <a:effectLst/>
              </a:rPr>
              <a:t>Liahona</a:t>
            </a:r>
            <a:r>
              <a:rPr lang="en-US" sz="1200" b="0" i="0" dirty="0">
                <a:solidFill>
                  <a:srgbClr val="212225"/>
                </a:solidFill>
                <a:effectLst/>
              </a:rPr>
              <a:t>, May 2022, 79)</a:t>
            </a:r>
            <a:endParaRPr lang="en-US" sz="1200" dirty="0"/>
          </a:p>
        </p:txBody>
      </p:sp>
      <p:sp>
        <p:nvSpPr>
          <p:cNvPr id="11" name="TextBox 10">
            <a:extLst>
              <a:ext uri="{FF2B5EF4-FFF2-40B4-BE49-F238E27FC236}">
                <a16:creationId xmlns:a16="http://schemas.microsoft.com/office/drawing/2014/main" id="{4B197E52-6F2E-8445-B10F-5E829BA5F7F8}"/>
              </a:ext>
            </a:extLst>
          </p:cNvPr>
          <p:cNvSpPr txBox="1"/>
          <p:nvPr/>
        </p:nvSpPr>
        <p:spPr>
          <a:xfrm>
            <a:off x="3390900" y="1569660"/>
            <a:ext cx="4057652" cy="3600986"/>
          </a:xfrm>
          <a:prstGeom prst="rect">
            <a:avLst/>
          </a:prstGeom>
          <a:noFill/>
          <a:ln>
            <a:solidFill>
              <a:schemeClr val="tx1"/>
            </a:solidFill>
          </a:ln>
        </p:spPr>
        <p:txBody>
          <a:bodyPr wrap="square">
            <a:spAutoFit/>
          </a:bodyPr>
          <a:lstStyle/>
          <a:p>
            <a:pPr algn="l" fontAlgn="base"/>
            <a:r>
              <a:rPr lang="en-US" sz="1200" b="1" i="0" dirty="0">
                <a:solidFill>
                  <a:srgbClr val="212225"/>
                </a:solidFill>
                <a:effectLst/>
              </a:rPr>
              <a:t>Reaching Our Potential as His Sons and Daughters:</a:t>
            </a:r>
          </a:p>
          <a:p>
            <a:pPr algn="l" fontAlgn="base"/>
            <a:r>
              <a:rPr lang="en-US" sz="1200" b="0" i="0" dirty="0">
                <a:solidFill>
                  <a:srgbClr val="212225"/>
                </a:solidFill>
                <a:effectLst/>
                <a:latin typeface="Calibri" panose="020F0502020204030204" pitchFamily="34" charset="0"/>
              </a:rPr>
              <a:t>While we may look at the vast expanse of the universe and say, “What is man in comparison to the glory of creation?” God Himself said we are the reason He created the universe! His work and glory—the purpose for this magnificent universe—is to save and exalt mankind [see </a:t>
            </a:r>
            <a:r>
              <a:rPr lang="en-US" sz="1200" b="0" i="0" u="none" strike="noStrike" dirty="0">
                <a:solidFill>
                  <a:srgbClr val="212225"/>
                </a:solidFill>
                <a:effectLst/>
                <a:latin typeface="Calibri" panose="020F0502020204030204" pitchFamily="34" charset="0"/>
              </a:rPr>
              <a:t>Moses 1:38–39</a:t>
            </a:r>
            <a:r>
              <a:rPr lang="en-US" sz="1200" b="0" i="0" dirty="0">
                <a:solidFill>
                  <a:srgbClr val="212225"/>
                </a:solidFill>
                <a:effectLst/>
                <a:latin typeface="Calibri" panose="020F0502020204030204" pitchFamily="34" charset="0"/>
              </a:rPr>
              <a:t>]. In other words, the vast expanse of eternity, the glories and mysteries of infinite space and time are all built for the benefit of ordinary mortals like you and me. Our Heavenly Father created the universe that we might reach our potential as His sons and daughters.</a:t>
            </a:r>
          </a:p>
          <a:p>
            <a:pPr algn="l" fontAlgn="base"/>
            <a:r>
              <a:rPr lang="en-US" sz="1200" b="0" i="0" dirty="0">
                <a:solidFill>
                  <a:srgbClr val="212225"/>
                </a:solidFill>
                <a:effectLst/>
                <a:latin typeface="Calibri" panose="020F0502020204030204" pitchFamily="34" charset="0"/>
              </a:rPr>
              <a:t>This is a paradox of man: compared to God, man is nothing; yet we are everything to God. While against the backdrop of infinite creation we may appear to be nothing, we have a spark of eternal fire burning within our breast. We have the incomprehensible promise of exaltation—worlds without end—within our grasp. And it is God’s great desire to help us reach it. (Dieter F. Uchtdorf, “</a:t>
            </a:r>
            <a:r>
              <a:rPr lang="en-US" sz="1200" b="0" i="0" u="none" strike="noStrike" dirty="0">
                <a:solidFill>
                  <a:srgbClr val="212225"/>
                </a:solidFill>
                <a:effectLst/>
                <a:latin typeface="Calibri" panose="020F0502020204030204" pitchFamily="34" charset="0"/>
              </a:rPr>
              <a:t>You Matter to Him</a:t>
            </a:r>
            <a:r>
              <a:rPr lang="en-US" sz="1200" b="0" i="0" dirty="0">
                <a:solidFill>
                  <a:srgbClr val="212225"/>
                </a:solidFill>
                <a:effectLst/>
                <a:latin typeface="Calibri" panose="020F0502020204030204" pitchFamily="34" charset="0"/>
              </a:rPr>
              <a:t>,” </a:t>
            </a:r>
            <a:r>
              <a:rPr lang="en-US" sz="1200" b="0" i="1" dirty="0">
                <a:solidFill>
                  <a:srgbClr val="212225"/>
                </a:solidFill>
                <a:effectLst/>
                <a:latin typeface="Calibri" panose="020F0502020204030204" pitchFamily="34" charset="0"/>
              </a:rPr>
              <a:t>Ensign</a:t>
            </a:r>
            <a:r>
              <a:rPr lang="en-US" sz="1200" b="0" i="0" dirty="0">
                <a:solidFill>
                  <a:srgbClr val="212225"/>
                </a:solidFill>
                <a:effectLst/>
                <a:latin typeface="Calibri" panose="020F0502020204030204" pitchFamily="34" charset="0"/>
              </a:rPr>
              <a:t> or </a:t>
            </a:r>
            <a:r>
              <a:rPr lang="en-US" sz="1200" b="0" i="1" dirty="0">
                <a:solidFill>
                  <a:srgbClr val="212225"/>
                </a:solidFill>
                <a:effectLst/>
                <a:latin typeface="Calibri" panose="020F0502020204030204" pitchFamily="34" charset="0"/>
              </a:rPr>
              <a:t>Liahona</a:t>
            </a:r>
            <a:r>
              <a:rPr lang="en-US" sz="1200" b="0" i="0" dirty="0">
                <a:solidFill>
                  <a:srgbClr val="212225"/>
                </a:solidFill>
                <a:effectLst/>
                <a:latin typeface="Calibri" panose="020F0502020204030204" pitchFamily="34" charset="0"/>
              </a:rPr>
              <a:t>, Nov. 2011, 20)</a:t>
            </a:r>
          </a:p>
        </p:txBody>
      </p:sp>
    </p:spTree>
    <p:extLst>
      <p:ext uri="{BB962C8B-B14F-4D97-AF65-F5344CB8AC3E}">
        <p14:creationId xmlns:p14="http://schemas.microsoft.com/office/powerpoint/2010/main" val="222045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19842C-6A05-461B-A567-DF259AB3B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The Earthquake</a:t>
            </a:r>
          </a:p>
        </p:txBody>
      </p:sp>
      <p:sp>
        <p:nvSpPr>
          <p:cNvPr id="9" name="Rectangle 8"/>
          <p:cNvSpPr/>
          <p:nvPr/>
        </p:nvSpPr>
        <p:spPr>
          <a:xfrm>
            <a:off x="1068224" y="1295401"/>
            <a:ext cx="5332576" cy="1754326"/>
          </a:xfrm>
          <a:prstGeom prst="rect">
            <a:avLst/>
          </a:prstGeom>
        </p:spPr>
        <p:txBody>
          <a:bodyPr wrap="square">
            <a:spAutoFit/>
          </a:bodyPr>
          <a:lstStyle/>
          <a:p>
            <a:r>
              <a:rPr lang="en-US" dirty="0">
                <a:solidFill>
                  <a:schemeClr val="bg1"/>
                </a:solidFill>
              </a:rPr>
              <a:t>On October 17, 1989, at 5:04 p.m., an earthquake measuring 6.9 on the Richter scale hit the San Francisco, California, area of the United States. Thousands of buildings were damaged or destroyed. The foundations of many buildings cracked, which caused the buildings to be declared unsafe.</a:t>
            </a:r>
          </a:p>
        </p:txBody>
      </p:sp>
      <p:sp>
        <p:nvSpPr>
          <p:cNvPr id="11" name="Rectangle 10"/>
          <p:cNvSpPr/>
          <p:nvPr/>
        </p:nvSpPr>
        <p:spPr>
          <a:xfrm>
            <a:off x="1676400" y="5334001"/>
            <a:ext cx="4572000" cy="1200329"/>
          </a:xfrm>
          <a:prstGeom prst="rect">
            <a:avLst/>
          </a:prstGeom>
        </p:spPr>
        <p:txBody>
          <a:bodyPr>
            <a:spAutoFit/>
          </a:bodyPr>
          <a:lstStyle/>
          <a:p>
            <a:pPr algn="ctr" fontAlgn="base"/>
            <a:r>
              <a:rPr lang="en-US" sz="2400" dirty="0">
                <a:solidFill>
                  <a:srgbClr val="FFFF00"/>
                </a:solidFill>
              </a:rPr>
              <a:t> What concerns would you have about living in a house with a weak foundation?</a:t>
            </a:r>
          </a:p>
        </p:txBody>
      </p:sp>
      <p:pic>
        <p:nvPicPr>
          <p:cNvPr id="3" name="Picture 2">
            <a:extLst>
              <a:ext uri="{FF2B5EF4-FFF2-40B4-BE49-F238E27FC236}">
                <a16:creationId xmlns:a16="http://schemas.microsoft.com/office/drawing/2014/main" id="{8C35BFD8-E08D-4B0A-A809-04012969F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1191886"/>
            <a:ext cx="2019300" cy="2362200"/>
          </a:xfrm>
          <a:prstGeom prst="rect">
            <a:avLst/>
          </a:prstGeom>
        </p:spPr>
      </p:pic>
      <p:pic>
        <p:nvPicPr>
          <p:cNvPr id="5" name="Picture 4">
            <a:extLst>
              <a:ext uri="{FF2B5EF4-FFF2-40B4-BE49-F238E27FC236}">
                <a16:creationId xmlns:a16="http://schemas.microsoft.com/office/drawing/2014/main" id="{85BF9A7E-B558-4E3A-B3C4-204E73F09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150" y="3530263"/>
            <a:ext cx="2362200" cy="1600200"/>
          </a:xfrm>
          <a:prstGeom prst="rect">
            <a:avLst/>
          </a:prstGeom>
        </p:spPr>
      </p:pic>
      <p:pic>
        <p:nvPicPr>
          <p:cNvPr id="12" name="Picture 11">
            <a:extLst>
              <a:ext uri="{FF2B5EF4-FFF2-40B4-BE49-F238E27FC236}">
                <a16:creationId xmlns:a16="http://schemas.microsoft.com/office/drawing/2014/main" id="{E9C54B07-48C1-4913-A5F2-3E7E65C2D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9060" y="3714930"/>
            <a:ext cx="3638550" cy="2819400"/>
          </a:xfrm>
          <a:prstGeom prst="rect">
            <a:avLst/>
          </a:prstGeom>
        </p:spPr>
      </p:pic>
    </p:spTree>
    <p:extLst>
      <p:ext uri="{BB962C8B-B14F-4D97-AF65-F5344CB8AC3E}">
        <p14:creationId xmlns:p14="http://schemas.microsoft.com/office/powerpoint/2010/main" val="14916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9D5AF-AA5D-C527-C73E-1D33F35E0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7">
            <a:extLst>
              <a:ext uri="{FF2B5EF4-FFF2-40B4-BE49-F238E27FC236}">
                <a16:creationId xmlns:a16="http://schemas.microsoft.com/office/drawing/2014/main" id="{7BF9CE27-DC74-A965-EE7A-F5C2563BEB55}"/>
              </a:ext>
            </a:extLst>
          </p:cNvPr>
          <p:cNvSpPr txBox="1"/>
          <p:nvPr/>
        </p:nvSpPr>
        <p:spPr>
          <a:xfrm>
            <a:off x="1590675" y="188952"/>
            <a:ext cx="91440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dirty="0">
                <a:solidFill>
                  <a:schemeClr val="bg1"/>
                </a:solidFill>
                <a:latin typeface="Calisto MT" pitchFamily="18" charset="0"/>
              </a:rPr>
              <a:t>Revelation</a:t>
            </a:r>
          </a:p>
        </p:txBody>
      </p:sp>
      <p:sp>
        <p:nvSpPr>
          <p:cNvPr id="5" name="TextBox 4">
            <a:extLst>
              <a:ext uri="{FF2B5EF4-FFF2-40B4-BE49-F238E27FC236}">
                <a16:creationId xmlns:a16="http://schemas.microsoft.com/office/drawing/2014/main" id="{32F762C1-E2DA-4994-E99E-6FD24F405DDA}"/>
              </a:ext>
            </a:extLst>
          </p:cNvPr>
          <p:cNvSpPr txBox="1"/>
          <p:nvPr/>
        </p:nvSpPr>
        <p:spPr>
          <a:xfrm>
            <a:off x="3943350" y="2323148"/>
            <a:ext cx="4724400" cy="1754326"/>
          </a:xfrm>
          <a:prstGeom prst="rect">
            <a:avLst/>
          </a:prstGeom>
          <a:noFill/>
        </p:spPr>
        <p:txBody>
          <a:bodyPr wrap="square">
            <a:spAutoFit/>
          </a:bodyPr>
          <a:lstStyle/>
          <a:p>
            <a:r>
              <a:rPr lang="en-US" b="0" i="0" dirty="0">
                <a:solidFill>
                  <a:schemeClr val="bg1"/>
                </a:solidFill>
                <a:effectLst/>
              </a:rPr>
              <a:t>In June 1829, Joseph Smith, Oliver Cowdery, and David Whitmer received a revelation known as </a:t>
            </a:r>
            <a:r>
              <a:rPr lang="en-US" b="0" i="0" u="none" strike="noStrike" dirty="0">
                <a:solidFill>
                  <a:schemeClr val="bg1"/>
                </a:solidFill>
                <a:effectLst/>
              </a:rPr>
              <a:t>Doctrine and Covenants 18</a:t>
            </a:r>
            <a:r>
              <a:rPr lang="en-US" b="0" i="0" dirty="0">
                <a:solidFill>
                  <a:schemeClr val="bg1"/>
                </a:solidFill>
                <a:effectLst/>
              </a:rPr>
              <a:t>. </a:t>
            </a:r>
          </a:p>
          <a:p>
            <a:endParaRPr lang="en-US" dirty="0">
              <a:solidFill>
                <a:schemeClr val="bg1"/>
              </a:solidFill>
            </a:endParaRPr>
          </a:p>
          <a:p>
            <a:r>
              <a:rPr lang="en-US" b="0" i="0" dirty="0">
                <a:solidFill>
                  <a:schemeClr val="bg1"/>
                </a:solidFill>
                <a:effectLst/>
              </a:rPr>
              <a:t>The revelation was about calling twelve Apostles in the last days and building up the Church. </a:t>
            </a:r>
            <a:endParaRPr lang="en-US" dirty="0">
              <a:solidFill>
                <a:schemeClr val="bg1"/>
              </a:solidFill>
            </a:endParaRPr>
          </a:p>
        </p:txBody>
      </p:sp>
      <p:pic>
        <p:nvPicPr>
          <p:cNvPr id="7" name="Picture 6" descr="A large building with Manti Utah Temple on top of it&#10;&#10;Description automatically generated">
            <a:extLst>
              <a:ext uri="{FF2B5EF4-FFF2-40B4-BE49-F238E27FC236}">
                <a16:creationId xmlns:a16="http://schemas.microsoft.com/office/drawing/2014/main" id="{8C5EB3B8-5020-8403-5E6F-BEE11477E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12" y="1619250"/>
            <a:ext cx="3168438" cy="4343400"/>
          </a:xfrm>
          <a:prstGeom prst="rect">
            <a:avLst/>
          </a:prstGeom>
        </p:spPr>
      </p:pic>
      <p:pic>
        <p:nvPicPr>
          <p:cNvPr id="9" name="Picture 8">
            <a:extLst>
              <a:ext uri="{FF2B5EF4-FFF2-40B4-BE49-F238E27FC236}">
                <a16:creationId xmlns:a16="http://schemas.microsoft.com/office/drawing/2014/main" id="{5FAD84B6-5BF9-7D36-022B-98E70F3A826C}"/>
              </a:ext>
            </a:extLst>
          </p:cNvPr>
          <p:cNvPicPr>
            <a:picLocks noChangeAspect="1"/>
          </p:cNvPicPr>
          <p:nvPr/>
        </p:nvPicPr>
        <p:blipFill>
          <a:blip r:embed="rId4"/>
          <a:stretch>
            <a:fillRect/>
          </a:stretch>
        </p:blipFill>
        <p:spPr>
          <a:xfrm>
            <a:off x="8667750" y="1847605"/>
            <a:ext cx="3315163" cy="3505689"/>
          </a:xfrm>
          <a:prstGeom prst="rect">
            <a:avLst/>
          </a:prstGeom>
        </p:spPr>
      </p:pic>
    </p:spTree>
    <p:extLst>
      <p:ext uri="{BB962C8B-B14F-4D97-AF65-F5344CB8AC3E}">
        <p14:creationId xmlns:p14="http://schemas.microsoft.com/office/powerpoint/2010/main" val="58444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19C3DF-21B2-44D3-9013-11B2DB940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0" y="6477000"/>
            <a:ext cx="2133600" cy="381000"/>
          </a:xfrm>
          <a:prstGeom prst="rect">
            <a:avLst/>
          </a:prstGeom>
          <a:noFill/>
        </p:spPr>
        <p:txBody>
          <a:bodyPr wrap="square" rtlCol="0">
            <a:spAutoFit/>
          </a:bodyPr>
          <a:lstStyle/>
          <a:p>
            <a:r>
              <a:rPr lang="en-US" dirty="0">
                <a:solidFill>
                  <a:schemeClr val="bg1"/>
                </a:solidFill>
              </a:rPr>
              <a:t>D&amp;C 18:1-5</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Building Up The Church</a:t>
            </a:r>
          </a:p>
        </p:txBody>
      </p:sp>
      <p:pic>
        <p:nvPicPr>
          <p:cNvPr id="2050" name="Picture 2" descr="church building diagram"/>
          <p:cNvPicPr>
            <a:picLocks noChangeAspect="1" noChangeArrowheads="1"/>
          </p:cNvPicPr>
          <p:nvPr/>
        </p:nvPicPr>
        <p:blipFill>
          <a:blip r:embed="rId3" cstate="print"/>
          <a:srcRect/>
          <a:stretch>
            <a:fillRect/>
          </a:stretch>
        </p:blipFill>
        <p:spPr bwMode="auto">
          <a:xfrm>
            <a:off x="3733800" y="1143000"/>
            <a:ext cx="4286250" cy="3533776"/>
          </a:xfrm>
          <a:prstGeom prst="rect">
            <a:avLst/>
          </a:prstGeom>
          <a:noFill/>
        </p:spPr>
      </p:pic>
      <p:sp>
        <p:nvSpPr>
          <p:cNvPr id="9" name="TextBox 8"/>
          <p:cNvSpPr txBox="1"/>
          <p:nvPr/>
        </p:nvSpPr>
        <p:spPr>
          <a:xfrm>
            <a:off x="974221" y="1828801"/>
            <a:ext cx="2683379" cy="923330"/>
          </a:xfrm>
          <a:prstGeom prst="rect">
            <a:avLst/>
          </a:prstGeom>
          <a:noFill/>
        </p:spPr>
        <p:txBody>
          <a:bodyPr wrap="square" rtlCol="0">
            <a:spAutoFit/>
          </a:bodyPr>
          <a:lstStyle/>
          <a:p>
            <a:r>
              <a:rPr lang="en-US" dirty="0">
                <a:solidFill>
                  <a:schemeClr val="bg1"/>
                </a:solidFill>
              </a:rPr>
              <a:t>These things you have written, translated by Joseph, are true</a:t>
            </a:r>
          </a:p>
        </p:txBody>
      </p:sp>
      <p:pic>
        <p:nvPicPr>
          <p:cNvPr id="11" name="Picture 10" descr="oliver c mine.jpg"/>
          <p:cNvPicPr>
            <a:picLocks noChangeAspect="1"/>
          </p:cNvPicPr>
          <p:nvPr/>
        </p:nvPicPr>
        <p:blipFill>
          <a:blip r:embed="rId4" cstate="print"/>
          <a:srcRect r="3846" b="9910"/>
          <a:stretch>
            <a:fillRect/>
          </a:stretch>
        </p:blipFill>
        <p:spPr>
          <a:xfrm>
            <a:off x="8458200" y="2133600"/>
            <a:ext cx="1524000" cy="1828800"/>
          </a:xfrm>
          <a:prstGeom prst="rect">
            <a:avLst/>
          </a:prstGeom>
          <a:ln w="228600" cap="sq" cmpd="thickThin">
            <a:solidFill>
              <a:srgbClr val="000000"/>
            </a:solidFill>
            <a:prstDash val="solid"/>
            <a:miter lim="800000"/>
          </a:ln>
          <a:effectLst>
            <a:innerShdw blurRad="76200">
              <a:srgbClr val="000000"/>
            </a:innerShdw>
          </a:effectLst>
        </p:spPr>
      </p:pic>
      <p:sp>
        <p:nvSpPr>
          <p:cNvPr id="12" name="TextBox 11"/>
          <p:cNvSpPr txBox="1"/>
          <p:nvPr/>
        </p:nvSpPr>
        <p:spPr>
          <a:xfrm>
            <a:off x="974221" y="3200401"/>
            <a:ext cx="2683379" cy="369332"/>
          </a:xfrm>
          <a:prstGeom prst="rect">
            <a:avLst/>
          </a:prstGeom>
          <a:noFill/>
        </p:spPr>
        <p:txBody>
          <a:bodyPr wrap="square" rtlCol="0">
            <a:spAutoFit/>
          </a:bodyPr>
          <a:lstStyle/>
          <a:p>
            <a:r>
              <a:rPr lang="en-US" dirty="0">
                <a:solidFill>
                  <a:schemeClr val="bg1"/>
                </a:solidFill>
              </a:rPr>
              <a:t>Rely on the things written</a:t>
            </a:r>
          </a:p>
        </p:txBody>
      </p:sp>
      <p:sp>
        <p:nvSpPr>
          <p:cNvPr id="13" name="TextBox 12"/>
          <p:cNvSpPr txBox="1"/>
          <p:nvPr/>
        </p:nvSpPr>
        <p:spPr>
          <a:xfrm>
            <a:off x="974221" y="4038601"/>
            <a:ext cx="2683379" cy="923330"/>
          </a:xfrm>
          <a:prstGeom prst="rect">
            <a:avLst/>
          </a:prstGeom>
          <a:noFill/>
        </p:spPr>
        <p:txBody>
          <a:bodyPr wrap="square" rtlCol="0">
            <a:spAutoFit/>
          </a:bodyPr>
          <a:lstStyle/>
          <a:p>
            <a:r>
              <a:rPr lang="en-US" dirty="0">
                <a:solidFill>
                  <a:schemeClr val="bg1"/>
                </a:solidFill>
              </a:rPr>
              <a:t>Build up the Church upon the foundation of my gospel and my rock</a:t>
            </a:r>
          </a:p>
        </p:txBody>
      </p:sp>
      <p:sp>
        <p:nvSpPr>
          <p:cNvPr id="14" name="Rectangle 13"/>
          <p:cNvSpPr/>
          <p:nvPr/>
        </p:nvSpPr>
        <p:spPr>
          <a:xfrm>
            <a:off x="4191000" y="4800600"/>
            <a:ext cx="6248400" cy="1938992"/>
          </a:xfrm>
          <a:prstGeom prst="rect">
            <a:avLst/>
          </a:prstGeom>
        </p:spPr>
        <p:txBody>
          <a:bodyPr wrap="square">
            <a:spAutoFit/>
          </a:bodyPr>
          <a:lstStyle/>
          <a:p>
            <a:r>
              <a:rPr lang="en-US" dirty="0">
                <a:solidFill>
                  <a:schemeClr val="bg1"/>
                </a:solidFill>
              </a:rPr>
              <a:t>The Guide to the Scriptures defines </a:t>
            </a:r>
            <a:r>
              <a:rPr lang="en-US" i="1" dirty="0">
                <a:solidFill>
                  <a:schemeClr val="bg1"/>
                </a:solidFill>
              </a:rPr>
              <a:t>rock</a:t>
            </a:r>
            <a:r>
              <a:rPr lang="en-US" dirty="0">
                <a:solidFill>
                  <a:schemeClr val="bg1"/>
                </a:solidFill>
              </a:rPr>
              <a:t> as “figuratively, Jesus Christ and his gospel, which are a strong foundation and support (D&amp;C 11:24;33:12–13). </a:t>
            </a:r>
          </a:p>
          <a:p>
            <a:endParaRPr lang="en-US" dirty="0">
              <a:solidFill>
                <a:schemeClr val="bg1"/>
              </a:solidFill>
            </a:endParaRPr>
          </a:p>
          <a:p>
            <a:r>
              <a:rPr lang="en-US" i="1" dirty="0">
                <a:solidFill>
                  <a:schemeClr val="bg1"/>
                </a:solidFill>
              </a:rPr>
              <a:t>Rock</a:t>
            </a:r>
            <a:r>
              <a:rPr lang="en-US" dirty="0">
                <a:solidFill>
                  <a:schemeClr val="bg1"/>
                </a:solidFill>
              </a:rPr>
              <a:t> can also refer to revelation, by which God makes his gospel known to man (Matt. 16:15–18)” </a:t>
            </a:r>
          </a:p>
          <a:p>
            <a:r>
              <a:rPr lang="en-US" sz="1200" dirty="0">
                <a:solidFill>
                  <a:schemeClr val="bg1"/>
                </a:solidFill>
              </a:rPr>
              <a:t>Guide to the Scriptures</a:t>
            </a:r>
          </a:p>
        </p:txBody>
      </p:sp>
      <p:sp>
        <p:nvSpPr>
          <p:cNvPr id="15" name="Rectangle 14"/>
          <p:cNvSpPr/>
          <p:nvPr/>
        </p:nvSpPr>
        <p:spPr>
          <a:xfrm>
            <a:off x="6248400" y="1371601"/>
            <a:ext cx="1752600" cy="1200329"/>
          </a:xfrm>
          <a:prstGeom prst="rect">
            <a:avLst/>
          </a:prstGeom>
        </p:spPr>
        <p:txBody>
          <a:bodyPr wrap="square">
            <a:spAutoFit/>
          </a:bodyPr>
          <a:lstStyle/>
          <a:p>
            <a:pPr algn="ctr"/>
            <a:r>
              <a:rPr lang="en-US" b="1" dirty="0">
                <a:solidFill>
                  <a:srgbClr val="FF0000"/>
                </a:solidFill>
              </a:rPr>
              <a:t>The true Church is built upon Jesus Christ and His gospel</a:t>
            </a:r>
            <a:endParaRPr lang="en-US" dirty="0">
              <a:solidFill>
                <a:srgbClr val="FF0000"/>
              </a:solidFill>
            </a:endParaRPr>
          </a:p>
        </p:txBody>
      </p:sp>
    </p:spTree>
    <p:extLst>
      <p:ext uri="{BB962C8B-B14F-4D97-AF65-F5344CB8AC3E}">
        <p14:creationId xmlns:p14="http://schemas.microsoft.com/office/powerpoint/2010/main" val="30023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7"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FA366D-D507-4933-87CF-AAF3FAB80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 y="6418303"/>
            <a:ext cx="2133600" cy="381000"/>
          </a:xfrm>
          <a:prstGeom prst="rect">
            <a:avLst/>
          </a:prstGeom>
          <a:noFill/>
        </p:spPr>
        <p:txBody>
          <a:bodyPr wrap="square" rtlCol="0">
            <a:spAutoFit/>
          </a:bodyPr>
          <a:lstStyle/>
          <a:p>
            <a:r>
              <a:rPr lang="en-US" dirty="0">
                <a:solidFill>
                  <a:schemeClr val="bg1"/>
                </a:solidFill>
              </a:rPr>
              <a:t>D&amp;C 18:6</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The World We Live In</a:t>
            </a:r>
          </a:p>
        </p:txBody>
      </p:sp>
      <p:sp>
        <p:nvSpPr>
          <p:cNvPr id="9" name="TextBox 8"/>
          <p:cNvSpPr txBox="1"/>
          <p:nvPr/>
        </p:nvSpPr>
        <p:spPr>
          <a:xfrm>
            <a:off x="1676400" y="1371601"/>
            <a:ext cx="2133600" cy="830997"/>
          </a:xfrm>
          <a:prstGeom prst="rect">
            <a:avLst/>
          </a:prstGeom>
          <a:noFill/>
        </p:spPr>
        <p:txBody>
          <a:bodyPr wrap="square" rtlCol="0">
            <a:spAutoFit/>
          </a:bodyPr>
          <a:lstStyle/>
          <a:p>
            <a:pPr algn="ctr"/>
            <a:r>
              <a:rPr lang="en-US" sz="2400" dirty="0">
                <a:solidFill>
                  <a:srgbClr val="FFFF00"/>
                </a:solidFill>
              </a:rPr>
              <a:t>Ripening in iniquity</a:t>
            </a:r>
          </a:p>
        </p:txBody>
      </p:sp>
      <p:sp>
        <p:nvSpPr>
          <p:cNvPr id="12" name="TextBox 11"/>
          <p:cNvSpPr txBox="1"/>
          <p:nvPr/>
        </p:nvSpPr>
        <p:spPr>
          <a:xfrm>
            <a:off x="4114800" y="1143001"/>
            <a:ext cx="4419600" cy="1200329"/>
          </a:xfrm>
          <a:prstGeom prst="rect">
            <a:avLst/>
          </a:prstGeom>
          <a:noFill/>
        </p:spPr>
        <p:txBody>
          <a:bodyPr wrap="square" rtlCol="0">
            <a:spAutoFit/>
          </a:bodyPr>
          <a:lstStyle/>
          <a:p>
            <a:r>
              <a:rPr lang="en-US" dirty="0">
                <a:solidFill>
                  <a:schemeClr val="bg1"/>
                </a:solidFill>
              </a:rPr>
              <a:t>“As fruit, when ripe, falls, so the world, when ripened in iniquity, is destroyed. The Lord, therefore, commanded His servants to preach repentance, to avert destruction.</a:t>
            </a:r>
          </a:p>
        </p:txBody>
      </p:sp>
      <p:sp>
        <p:nvSpPr>
          <p:cNvPr id="13" name="TextBox 12"/>
          <p:cNvSpPr txBox="1"/>
          <p:nvPr/>
        </p:nvSpPr>
        <p:spPr>
          <a:xfrm>
            <a:off x="6705600" y="2514601"/>
            <a:ext cx="3733046" cy="2215991"/>
          </a:xfrm>
          <a:prstGeom prst="rect">
            <a:avLst/>
          </a:prstGeom>
          <a:noFill/>
        </p:spPr>
        <p:txBody>
          <a:bodyPr wrap="square" rtlCol="0">
            <a:spAutoFit/>
          </a:bodyPr>
          <a:lstStyle/>
          <a:p>
            <a:r>
              <a:rPr lang="en-US" dirty="0">
                <a:solidFill>
                  <a:schemeClr val="bg1"/>
                </a:solidFill>
              </a:rPr>
              <a:t>…The most conspicuous sin of the world in this age, as when Paul wrote his letter to the Romans is </a:t>
            </a:r>
            <a:r>
              <a:rPr lang="en-US" dirty="0" err="1">
                <a:solidFill>
                  <a:schemeClr val="bg1"/>
                </a:solidFill>
              </a:rPr>
              <a:t>unchastity</a:t>
            </a:r>
            <a:r>
              <a:rPr lang="en-US" dirty="0">
                <a:solidFill>
                  <a:schemeClr val="bg1"/>
                </a:solidFill>
              </a:rPr>
              <a:t>. Consequently, the voice of the Church has been raised against that sin with more emphasis than against any other evil.” </a:t>
            </a:r>
          </a:p>
          <a:p>
            <a:r>
              <a:rPr lang="en-US" sz="1200" dirty="0">
                <a:solidFill>
                  <a:schemeClr val="bg1"/>
                </a:solidFill>
              </a:rPr>
              <a:t>Hyrum M. Smith</a:t>
            </a:r>
          </a:p>
        </p:txBody>
      </p:sp>
      <p:sp>
        <p:nvSpPr>
          <p:cNvPr id="14" name="Rectangle 13"/>
          <p:cNvSpPr/>
          <p:nvPr/>
        </p:nvSpPr>
        <p:spPr>
          <a:xfrm>
            <a:off x="2071357" y="5488299"/>
            <a:ext cx="4953000" cy="1107996"/>
          </a:xfrm>
          <a:prstGeom prst="rect">
            <a:avLst/>
          </a:prstGeom>
        </p:spPr>
        <p:txBody>
          <a:bodyPr wrap="square">
            <a:spAutoFit/>
          </a:bodyPr>
          <a:lstStyle/>
          <a:p>
            <a:r>
              <a:rPr lang="en-US" i="1" dirty="0">
                <a:solidFill>
                  <a:schemeClr val="bg1"/>
                </a:solidFill>
              </a:rPr>
              <a:t>“For this cause God gave them up unto vile affections: for even their women did change the natural use into that which is against nature:”</a:t>
            </a:r>
          </a:p>
          <a:p>
            <a:r>
              <a:rPr lang="en-US" sz="1200" i="1" dirty="0">
                <a:solidFill>
                  <a:schemeClr val="bg1"/>
                </a:solidFill>
              </a:rPr>
              <a:t>Romans 1:26</a:t>
            </a:r>
          </a:p>
        </p:txBody>
      </p:sp>
      <p:pic>
        <p:nvPicPr>
          <p:cNvPr id="3" name="Picture 2">
            <a:extLst>
              <a:ext uri="{FF2B5EF4-FFF2-40B4-BE49-F238E27FC236}">
                <a16:creationId xmlns:a16="http://schemas.microsoft.com/office/drawing/2014/main" id="{CF280E05-F7C7-4879-8D05-4145395B3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557" y="2528167"/>
            <a:ext cx="2781300" cy="2819400"/>
          </a:xfrm>
          <a:prstGeom prst="rect">
            <a:avLst/>
          </a:prstGeom>
        </p:spPr>
      </p:pic>
      <p:pic>
        <p:nvPicPr>
          <p:cNvPr id="5" name="Picture 4">
            <a:extLst>
              <a:ext uri="{FF2B5EF4-FFF2-40B4-BE49-F238E27FC236}">
                <a16:creationId xmlns:a16="http://schemas.microsoft.com/office/drawing/2014/main" id="{EAF5D67E-4EB9-4383-AFF3-69008898E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3309" y="2597308"/>
            <a:ext cx="1230375" cy="1663383"/>
          </a:xfrm>
          <a:prstGeom prst="rect">
            <a:avLst/>
          </a:prstGeom>
        </p:spPr>
      </p:pic>
    </p:spTree>
    <p:extLst>
      <p:ext uri="{BB962C8B-B14F-4D97-AF65-F5344CB8AC3E}">
        <p14:creationId xmlns:p14="http://schemas.microsoft.com/office/powerpoint/2010/main" val="34700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B602CA-00B4-411D-904D-A444162FD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2606" y="6477000"/>
            <a:ext cx="2133600" cy="381000"/>
          </a:xfrm>
          <a:prstGeom prst="rect">
            <a:avLst/>
          </a:prstGeom>
          <a:noFill/>
        </p:spPr>
        <p:txBody>
          <a:bodyPr wrap="square" rtlCol="0">
            <a:spAutoFit/>
          </a:bodyPr>
          <a:lstStyle/>
          <a:p>
            <a:r>
              <a:rPr lang="en-US" dirty="0">
                <a:solidFill>
                  <a:schemeClr val="bg1"/>
                </a:solidFill>
              </a:rPr>
              <a:t>D&amp;C 18:9</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The Calling</a:t>
            </a:r>
          </a:p>
        </p:txBody>
      </p:sp>
      <p:sp>
        <p:nvSpPr>
          <p:cNvPr id="12" name="TextBox 11"/>
          <p:cNvSpPr txBox="1"/>
          <p:nvPr/>
        </p:nvSpPr>
        <p:spPr>
          <a:xfrm>
            <a:off x="1828800" y="1066800"/>
            <a:ext cx="4419600" cy="2308324"/>
          </a:xfrm>
          <a:prstGeom prst="rect">
            <a:avLst/>
          </a:prstGeom>
          <a:noFill/>
        </p:spPr>
        <p:txBody>
          <a:bodyPr wrap="square" rtlCol="0">
            <a:spAutoFit/>
          </a:bodyPr>
          <a:lstStyle/>
          <a:p>
            <a:r>
              <a:rPr lang="en-US" dirty="0">
                <a:solidFill>
                  <a:schemeClr val="bg1"/>
                </a:solidFill>
              </a:rPr>
              <a:t>The Lord called Oliver Cowdery and David Whitmer to preach repentance, as He had called the ancient Apostle Paul to do. </a:t>
            </a:r>
          </a:p>
          <a:p>
            <a:endParaRPr lang="en-US" dirty="0">
              <a:solidFill>
                <a:schemeClr val="bg1"/>
              </a:solidFill>
            </a:endParaRPr>
          </a:p>
          <a:p>
            <a:r>
              <a:rPr lang="en-US" dirty="0">
                <a:solidFill>
                  <a:schemeClr val="bg1"/>
                </a:solidFill>
              </a:rPr>
              <a:t>While Oliver and David were not called to be members of the Quorum of the Twelve Apostles, they would have roles in establishing this quorum in the latter days.</a:t>
            </a:r>
          </a:p>
        </p:txBody>
      </p:sp>
      <p:sp>
        <p:nvSpPr>
          <p:cNvPr id="10" name="Rectangle 9"/>
          <p:cNvSpPr/>
          <p:nvPr/>
        </p:nvSpPr>
        <p:spPr>
          <a:xfrm>
            <a:off x="5187297" y="3810000"/>
            <a:ext cx="5099703" cy="2585323"/>
          </a:xfrm>
          <a:prstGeom prst="rect">
            <a:avLst/>
          </a:prstGeom>
        </p:spPr>
        <p:txBody>
          <a:bodyPr wrap="square">
            <a:spAutoFit/>
          </a:bodyPr>
          <a:lstStyle/>
          <a:p>
            <a:r>
              <a:rPr lang="en-US" dirty="0">
                <a:solidFill>
                  <a:schemeClr val="bg1"/>
                </a:solidFill>
              </a:rPr>
              <a:t>“In New Testament times, the Savior called and ordained twelve men whom he called both disciples and apostles to be special witnesses for him. Later other men, including Paul, were called and ordained as apostles. In this revelation, the Lord announces that he is going to give some men in this dispensation the same powers and authority he gave anciently to Paul.”</a:t>
            </a:r>
          </a:p>
          <a:p>
            <a:r>
              <a:rPr lang="en-US" dirty="0">
                <a:solidFill>
                  <a:schemeClr val="bg1"/>
                </a:solidFill>
              </a:rPr>
              <a:t> Victor L. Ludlow</a:t>
            </a:r>
          </a:p>
        </p:txBody>
      </p:sp>
      <p:sp>
        <p:nvSpPr>
          <p:cNvPr id="2050" name="AutoShape 2" descr="data:image/jpeg;base64,/9j/4AAQSkZJRgABAQAAAQABAAD/2wCEAAkGBxQTEhUUExQWFhUXGR4ZGBgYGBocGBwbHBwcHBocHCAgHCggGhwlHB0aITEhJSkrLi4uGB8zODMsNygtLisBCgoKDg0OGxAQGywkICQ0LCwsLCwsLCw0LC8sLCwsNCwsLCwsLCwsLCwsLCwsLCwsLCwsLCwsLCwsLCwsLCwsLP/AABEIAJgBSwMBIgACEQEDEQH/xAAcAAACAgMBAQAAAAAAAAAAAAAFBgMEAAIHAQj/xABEEAACAQIEAwUFBQcCBgEFAQABAhEDIQAEEjEFQVEGEyJhcQcygZGhFCOxwdFCUmJyguHwM5IVJKKywvFDFyVjw9IW/8QAGQEAAwEBAQAAAAAAAAAAAAAAAgMEAQAF/8QAKhEAAgICAgAFAwQDAAAAAAAAAAECEQMhEjEEEyJBUTJhgRRxkcFC4fD/2gAMAwEAAhEDEQA/AA+WyilR4B7o6dMT0eHibqPkMQvnUoU1ZtyBpXmbfh1OA1Djb1Kkd5AIsqf2Ik/En8poY5ztro9WWSMKQ1/Y0t4F+WJKlJB+wvyGKnDHICg1e81e6D/qDqDBM+m9+eLdZYaDY+WFSVPYDegdxbLrpJKrA9IwrcV4WzEFApibAiT6DniXtlxA97okhUi3ImASSPjHP64o5HO1SJVgJIABHMGRp8yem84vwwcYqRLJ8tEOXpaTDLeeYxPmkA7sQOc/PBrtNSrA5V6yqpqU9QAUrGk6Spnn7pjlqwE4hyPQnDlJSVi3GnQLzCAM9v8ADjFb7xbCNMYK0uA1K16R1Fojl6j1EYpfZ3SroqKyOBDK1iPP42uOuM5RekZKLR4qrBETFX6TjfiCiRAAv09caZQklx/+T8DifiNGSLgHlJt/6/XGgLYKy6zUIjl+mLWXpAhxF9xj3JZBtRaxGnkbjblvjemIL/yj/wAscmjJJozhtMFbrzP4Y3zNIA7DfHvCxI+LY8zx35RH4444mydMd2bCZ6eeLJoLBsMQ8PH3Z9fzxdYWOBDIa1NYEAcuWI6mXF7DE+nwj0GPao39MdZxQ7kTtiw2ViCQMP8A7PeGZYK+YzWwOlQQSPM2E9Bb88UPaP8AZkrUzl2WGlGQAaRFrRcEERBnn0wrzk5cUNWLQmCkNWw2xVz6DuiQOmLo9/8ApOKuc/0m/wA6YeJRLRpjw2Gw/LFPiCABrDr/ANQxdy3ur6D8sVuK+8wPT8wcYEuyxw+kNGw/a+jHGj0BL+W3zOJODtNMf1j88T1aY1t6D8zgU9msG1UHf7D3fywR7keKw2/XFGrSJrBrRA5gco64KUiDN7FbH446wmgblFBV5AsenliLh6jXEc+mH7Oez16OW71nhz4lpheW0tzk9OQwj0aLUwKp0lBU0sP2wTJuOhAPPl6Y6OaMroPymlZB3f3ir8PqcE6lAHTAm4sBOBlZwKw/mj646T7MMsjmu1R9ACKIBGptQcGJkxE3HXG5MnGNgqFtCu1FSjWEyf8AP864pvkDVZEpqJInbYLufP8AMkdca9q8jSp5hjQYsDtvIgbz9Z5knFzsRn6hzmXZFU1KbNAY6VI7tz4iATAuduQwKn6eSCli4uirxPhToxXQBFhqsSVBmxg8umBeTpTU0kCZPptNsPPb+kXZO9g1VgFpPdHWSyhSd1EgavXphJqOqZk6TKK50nqoNue0DHY8jlEKeJIhzKwx9MHewyq1ZgVBGnp54JUOzY7l8zUnwmyhb3JjcwD5XNjtgEM4aNbXR1KDcBxcg7g2gi24/LHTmskXGICi47Y+5rKUwD4V+WANbLJqNh8hi9w7jqZgEAFXH7Ji/pjVmv8A3x46U4WpdnpRqStCnxhy1RY8QYDSRJm1lEbmeQvfriXL8NSmSlUE1TIgQQLiJB2ETPy9DvY/iJXYXAnqCBvY+vL8b4C5rKN9phmMsTpcxc3gn4/HHsJu+PVEcoJJT7sZuCcOylBlWtr11EfSJKsrKLgFW36YuZZNKopYsVUAu25PU4jXNOaf3zAxDbQBpBUmd7zJ5TcRiOlmy+pYKT7jWkqeY/dM8j1GIXGc32HlnCPQu9rcrTatKMC5jXTvMQIM8jHL0wL4fWXRElXQyCASZm0efTFjNcJqrVZqZaruSTdjETPXlfyxNw7gFas1KolF2DncKxWejERptBuRYg7Y9BRUYJNk0JJv7mvE84tSrQ0moStNVfvDqOqTfcm40n5Yg4lArKGXUovpkiZibggidrYeM/2UBKLUAWqi6FKQEhGJA0zMFCD5SwMWkT2g7O1hT73SCiiJWSQLeI2sOXlabEHARkvpRl3Kyv2TywpkVnq6aStDXMLO2q1gRYHaTiX2iuhzNDS6VPA2mohF6ZMKjRMlSGMzfUbDEvZ/M6KNaoaWpe7Ku1mCiLFqf7YJU79Dcb4Ts1xAVq5q6FQeEaVEL4VCyBymJjlO+Exg3lv4H5ZRWNJG/C2Gqp11n8cD+8d65IgmT5KFHXyjB/g+RJZzp8JMz8OXU7f3we7Q8HWlllzeVaIIQqQCwqXLEzZpB2jb5B05VSJ8cLst9gO5ZZzVNGpu5RHJ0EkWMbMJBECx3xS4b2SpVHzILt4ajom3i0uYhQJaBvFrYqcE4pTTKqKlDvEZ1JR3lSafvNz0tDDfcGI6WuwXHVy7BSDJOldIFiTF2PujaT0xLLzEm0WRhCTSe9AXM8LbLVGptMyT03F/rgVxA+96Yf8A2h0m+6qsFBJK1ApJ0uQSACd/CAJgTExfCLnVmYP7M/hinDNyjbJM2NRnSLeRE0z8/wAMWnWxxpkB938P0xJU2ODfYJGRYegx4/P0xLl8u1Q00RSzPpVQOZNgMP3CPZPXc6sxVWmLSieNiOd5Cqf92M9gW0uzz2f5l6aVaemXMOJcABWB0FNSkAgAW5kk2m6P20zxqVKFJlVaiGHIVQWOoDUSJgRFjsScdYzvYAHL5ikG8bvrpvJmQIUG1lglSByJ8oUKXsqzLN3lR0DEwRqksDHiJO4HQX223xNCNStlbyRcWkxDZvvI/hb8cV6/+k46frhy7S9gM1lXZwO9pKD40E2MQWXdbeotvhJf/TqepxYnojLWWNk/kH4jBzhXZv7S1RgDUIstJD4mkwTsQAOv4bhbylSQv8n5jDT2N48+VzlioWqAh1khRLAhjAnkR/XJ2wnLyrQ3HXLZT7ScKrZVkBprT3I0Eab3KsBzA5yZ62xv2PyIzuYFIv3YYHURJICglgNrkA7zhq7VZU1MvVerVSs597wBAgQtZRJJ8UjVPLnhL4GBQqq7pIkPoBI8PJZN7jnznCcWRyg67KcuPi0wv277NJRmpTDsi+ATJOttiSI5/Mx1wp8LqlWamRuLeXM/5+uHXtbxGkcvS+4eiGuirpFItYswgy5FhJA+EECt2Z7G18yFroned6pBfUo0srQZBM3jl0xuGTUfUdniqtDNke0v2xaPf1Si0iqsgH+q8SGJBBVLNIFhHWISOO16dSqUDnRUbxM1hO6tJFgCT8OuJOPdnc5kWD1KNQKjTrUHQQDtrWwna8YtjhgzQWrUQUqKubQPG0TAiAo9B16jBeUoytdHYslw4oX6vZ+p4WTxAQTsD1sJ2jDJ2Mrqq1adekpVW13ps7GQUSCDpULeDcnvCBi/WfVTqtYKp0A7SQAT6CSB/SMRcO4pXTLMlGiEDnWzssjSNQAM7ubEKoJ3tYnDMnqhRiXGVi9nM2KdUsU1SG7sTpAPhIJA3C2lLXsdiCGyyEIxiL736H++GlezYQGrmakSFsLtPQ8ieUbX8oxNw3gbZp3o5dJJHiaoxhV21GOYJEBRz5jBVxQMpcgDxri5zApg1HZveqamJUGTZQSSAB57k2jDu/s5NShRq0mRappqzpUNtRAO8HSf4SOfzB8H7Kpl8w7VKqVloKWfR7urbTJ3vawuZ6QWDifbl6VGDTADCLTqUnabkEgTPmMInJ2ljGeVJxcmXMtn27qnlamVLtSB7yGlQxDNTKmY0MJuTHLe2EbtflNBVbbtC8wSdRvNxfFGp2jzGouHO6kzcMFOpQfKb/HBA1qeYP2gzpo0RUqrLFnqd4VVNTTAaVE38KtYnDIYnCVi3NOGytwXI1FKVypWlqI1GwaN45mDaRsfPBWtnKeo/eL8wPxxR7U0c1VYVq5bWyqSqso0yJChFQaQOQLEwRJk4WRq/f8Amb/W+Cl4eOTbYvHnlHSGfsfVHeggbBRPQWJPnflhtrZdBVYKAQbgbgWBEegMT5YTeyZs0AMxIAUmOt9sHRXem76okBNiSBMiJI2sMDljctFuKnh39yt2wzYSktMe81z6DYfOD8MDs9xwg5Zv2WQ6vXY/UYh7SZk1araR7qCfQXP4/TASuC1HVvoMegJmfnb4jDsWKKijy5yuTHF8347zcyp/D9D64a+ymahnQEi3eILWj31HqPF/TjnTZpXyaVROtHCN6EH8wPnhj7OZsDMZZ/2WIB8pGk/njHjT7/YFN9jtxniFNmVtOrU7FIB1TTGljHPc8rj5YiyHEFLBUuWssXDAQpVpAH7QBHKT5jHvHRFAVEUHu6+s/wAJaVYRaQSwaOpPTC5RzOrNECYUFiBa7LYfKfkMKy46lf2Ng7Q05vstl6BXM0A1MF6SvRU/dNrqLTbUt4gNsIFhYYRfaN2QTKBcxQQJTJCuoJK6mLQVBMxbYWFsdI4Dm5ooHYsjFTTZpJLLDCSbk85MkiZJwH7Vt9o7/LbBkDSb6XIAQ9IFzG5JEYBSqSkvbserkuJzzIZlyIpuNS2hrgx+yRuB5jDDwHM0qs06qTSqHRXpsL02E3H8SkyDzBI5nCbSrinVNGupWqhKakAJt5x0vPTDVkaEjvEaTYGRDEDa8CcehSkte5HLlErcZ7Itk37gOKsqGVwIDAyASNgbefqcLXBslWqsSiPBtYS0wTtadj+FyQMP2fzraFqVD7iQSeSoZufT6emPMnl6lIpXAASzagdpgyR0mL8sQ55eWizwzcnfwEuyZpZrLVmemXSkmktUJKuyqT4VJhIMXA54VM/2fpkNAKz+0OQ6RsfgMdZ4rVD5Go6gKGSbW3by57jCDWq6pEWXz39cTSbhXErxVktyQrnId2dIMgiVPIgxGII8PxweztPkLlVkRvGx/XC/Nj6jFGOfNbJ8uPhLQ++x3hYeqaxEiioCzsGcEE+oUER/HjsGoTGEj2P0AOH3HvVGnzAhfjtHwOHjyGGMhntkdWw549SnzFp38/jiTGDGAkZqqZEg9R8x+RHwx8ydvsgKGczlNV0pq1KOUMAbeUz8sfTFV11RbWRP8RVfyBbf+LzxwL26Uu7zinnUpXtyDEL68/7YKLoZDsR+GtOn+UjDFwTsjmeIORQUaQo1u5ims7A7kk3sAcKfC641BTax+e+PqL2e8OTL8Oy4Ue/TWq55lnUMfkIA8lGMb1YxujnXaLspnFSllaZFWlCirWsrawYJcFpKAEQBJMGZJx0ThnAMu1BKVWktUKoA1qCQFhR6EwTbFbMZmowWkkeJixN/CswJvdiQf8E4YOGga6sD3StP/aoPxux+uIcL5T/b+yrxHJQp/wDUK3F/ZvkqkkLUDN4QQ7MEFydAYkKOZnpAicMPZbhSZXLpRpyVQQGIEtzLGOpJwTqgHwkG+N1McsV1uyJ5G1TYl+1bN6cpo27xwp9ArP8AKVH0wlVADw/JoBciowPUmo0+phR88H/a3Xnuad76nHQaQVI+Oof7cL61SMlkhtHfgiBt3trnbc/PHJasrxL0oudhqVNyNUEKrW/jao7H4gADygYscbHdZgIrGyO0xaXNMKPMyGM/DC9wvPNRogoNDtULybgBXCk7bGHEc5PSS31KaZxRUSzjwn/pJVvSxHqeuESXGfJ9Dm7TRz7i2fQkBzAVjAAkyP7nfEZzhTLNo8BqFSpBIeFLNMjckhOeNM/wkUqjvmTIX3FXZxzadwJkna533x5kM+Ho5mqFE0yhVeSgByvlGtV+WK8jSQvHuRfOVZESmd9IepB/ab3V9Rcn+VemA3awjuv6sGWrNTSlUqoUp1hNKoSDrjwguN1LAAg7EXtsF7tW5amrGwMED12OE40+Z6LcfIdMD5MTT+YwW4Op+xsosa1emgtJgajPwOq3ngRw8+A+v6Yd+HcHYU8muzFtQFtyRpMT/H9D54ta0eJkkloI9rcwCRRiNXhUHcBf3r+9cWwjvw8z4lk/P0v6YPe1GppzSBGB0KCIIMNdmlZsSb3F8bcLpGtSWoCBqmQY3BIPPqDgbpCEmlaFzs1XivTkgKLmdjpBIHmTsPPB0NVrVS9OmxkGU3iBbpsTqg/phNpOQR+GOh9kM2vJQoA+8GnwuSA0xcT5+uAzrguZ6fhpck4C+eH1qNVKtWmy02fSCRYzAI+Ri/mNwcVOH5e1emNrpuNpMH5gH1wxdoeModa0goUUSkBzYbhgDaREQNwSPPCpl+LVBW100Re8CoVaWBgATAvJImACZJ3wWOTkraJMuNQlSI+FSEzFB7MULKD+8l4HqL/04s8CzhFMQbo1viZ/HF7tJ2fqUAM1B94agQIUnY2YnTIAv1HphaNQI7BCSp26xuJ8xOGNAL7HcOLZ5amRr1AbFVciCPvIDCORuvKdzhH4VnhUzbK5J1gXWwAWSSeQUKCT/fFjstxZWyVZGqIjiRLIXbSVNkEwWFxcGJOFbsnwtc1W0PWWiukLciWknwLLAHz39DgJpS0ao8FZ0bIdu8rQbQC1QWVSULICLCJMgDqBti7ke0eWzDsfBSqariCFboSYIB2ubjzjCN2m7JNl2ZlJamiaptMggEHawBLao2UjliPgHZyr39Ba1NkpZkMqVP3SF1K1jZgQPC0SCY6ibJ4Ve7KMWXjtDP227IpmE+15aVqqPEQ+5UlSrC2grGnUpi1wBLBe4FxksmioriogjUuon1aLC/w2GPXzWbyr1ctVZvESbkxMRqUzcMojzsTcThV4RmmpVDTNjqjxD3evpt9MNxXFVYrKl2dFyBNQSni1MLMN290AyINoHpGHPj1Kt3poUqYZFoh35Wc1EITqRoLR5qOeEvhND/lamYZ6iw2lO7TWZBF2EgqGMqCRuCek9RzuU71KlSmQajIqAqwlQPGADO51Sb7aYxmaEZdi4TcHoQ+z/GCuWrUX2ZIE7hhcD0n6+uKWwqc9z6wMCMxmXDuaw01NZ1r4RDajIOnw7ztbBXhLjMBAhgVYVTBsGsDG/PHnyTs9bG1V/koAeJahbu1IEh2gmDMx+z/Ybcx/FFSdSMrKSPdIMGfLHYK/YzJtRWkaQJUQHmHYxAZiPeM3vI8oxxChlQqSIknxRyIO3wvPnOKVi4u7J3lU4vR9D9jaIp5HLqItSU22JYaifiScEKebU1NEiYJiehH64QuG8bZOCl0MMqLSU2MNZLeiwfjgHlO3ekDWoWoPCag/016agCXANgSAdMkwQIx05uL0rJoeH5puzsRONS8C+OSZrt/TQ6lqtpAlkWWIYxp0FTpYETOqwtdWlSwHiWYzNBKlMBaboHWrUdSuk89Cksx8iARB54zzZV9Jn6Ve8kPFSoFBYkREzbYX36frj569snEVzP2esswQxIPIE+H0kDb0wxUO0VRDVpVK5qKzaWBEBJWFYD3lBUiVg7TyMgPapw0U6lRF2UBl9NKsD0gywgWthsbfZzxqD7sQ+zWRevmaNJELs7gBRuR+16QsmeUY+u8wQlJgosiGB5BbDHA/YHST7XWeR3i0wBIEBCTrIuIaQgmDAJ6265neMl1kMq09IJkSWBHIE2Fxa53EScLzZFFUzYQc5aK+RqQ2onVPiCrckSTbrvvgz2bzJem1Rl0d5ULKDzkCIt5fGJxy9+J5AVSxZ6dSCJQKFvY8iYvtJjltjrPCBqo0y0Np2J8pUH1ib+eJ/DxUXWynxvV/gITiOq8D1sMerUkAggg7Ec/TAriuaD6FpsGbWAQDMHzja0+mK5PR50VbEH2rVGBoGSIpmf8Adf1sMJ1TPqcstMGKlJ3JMkSrhG1eV/x88P3b7M0xWRFoiqwszNqgAxJJKlFgJcm4E6b4B8N7T5anm6C0aNPxuqM+hZ0sQslt+YJBx0ZVqj0MafBNe3+wJmg2ukhlQEAdGGm1wCOc2O/I+hwSyHGzQzKKPcYjX5X3+sekdMQ9p1H2+u4EAMRANvCI58vL/wBYGU2bvSxvC29ZEY6WNOPE2LvZa7e8UpVJ7kFmiW/cmbxaZvcbHT8cWOzHF8pQytFSKbFhrq611eNgAw0hfF+6AYAAGPO0VLI90KtBgjXJQB/ETEKJkLBnyAG22OecOpM+ZSkjaA7hZMwJO5HOMdwUoU70ZGVMYvaJ2n+1VTH+mvhpiInzwnNm2ZQhMgbdR5Dynl+pxPxDVJDjxAkGdwRaPhimsxh8YqKSRjZe4ahYFRuSAPjbDzxviTLl1dWKsD4SvvAFmiDyiN/LCf2aQFxOwJb/AGKXH4YPcQyrOjIJBUwNoJVFMSdvEziT5YZeiTLXJWLGR8RM7yRJvJMbnr+uCTIotH0n64u9nMoKVaitdBUVqviSN0cClInmGKsNvd8sXOL1OHd9U7vM1dE200ta+cNI1CZv9TvhcnsYqYlNfbDhlF+5qqBvMHrpCwBzJsR8fPCZUwbyHE20KoRJBChmYwJM3HO5meXwweVNxDwSSewfxF40qNjeP8+GCPA+HvVZSoP7qkAkatwJHu2vqOwxR41l21EkAMrEMBsL3jyn8ca5Di1SlTZVPvAgbWmxPrE/Eg8hh8JKrJskX0O+b7UadOWqtrAtWZDbn4Ad2EbkdAOsqfaDs6aEVKZ7zLvdHHKdlbz8+f0wIpMQb4L8K7QvShT4qcklGupncEHl/fCpr/JfwMhSXF/yRcErpNVKt1KEiACQymxvtznywV7B8LWrVqd4i1FUAw1/3o+o+m2DWS7S5ZKZVKapqB91RN/VSpM8mt5i2Nl7XU6dKqBrLPBHgpKLCJPd7tc/T0xJllknFpRK8UIRkpN2eZPjne0szkvF4KdQo5Jb7sAyhG8gNAN9vK9vL8fXVk6lPUkv46MyilKegMuoSWYMbgwYAiblG4OzLmdzqJqKYMXZWG/LxGR5xhn4g1ClRpVqQhUqI118Q1SYnVOoAeK1/CbADDJbWxCWwt7SURKgzPjZigYgjwqmkIkGLS8WJm/pjllXiJYyRJgC9xA29T5nHVuMZls1k66lwV0HSBeSkusyS24Hnbzxx9KRaABvthWGTar4OzRcWgtwbPuagBZtIIZgDvpIP9rY7N7P+KtRGdDkd332pCTcHTpff9nSEIO2/THI6fDTSLvb3VUCN9WlWPrMnBrtKKhputJoR2lx+8NKso+ht5YdNNxdCoRt7Cmf4BV+8ZCcwjE3ZvH4mJloHU+9cWExg92Qyj5NTVrIRoA00hUQuiwJf90kiYGoWnckDHMeA9pa1A+Frc7Xj5j5YZOIcd+2IKQ0mq/gViIKLbUeZEgXg3mDq2EdZIvfXyeheOUbj/B3Th2eWtQ76k6VEIJV0uJANj+6QdwYIxx/L8NzGdZQlMtUN2IEKDImSYCj1+uE/J56vkcwwp1CrqQpKTpcEbFdmBBG454+muyfCRl8uqkAOfE5HNj5842HkBh/uiST4J/IB4V2FjKJRrVIYEk92bXM6ZYbSAdhfCx2j7M5Sm0svd6CTpeQtRgNUyTLDcTtc9MdeGFT2lcBTN5NlazqQUYbyT7vo1l+IPLCssb2mb4fO4un0zh1bgLVk73vVTVJWnsGCbkRa3IcxjpPsd4XWo0cx3usK7LoDTpggmVBFpBHqNOLPB/ZeFrrVzdYV0UeFNJS4jSGg3Ava2w88P2dpSoFt8HHklTYXiMsHqC/JzH2n5FEenVCgEppdhsQGGnV5iT5wTjnnHNfcOKjSyqQBqBhNJ0iRyA5ctsdV9pimKae9qVpHIBWRifkD8Mcbq0D3VWAdIUyQLCQwHpfDYrYpP0IGdkOJNQzSOpglXT/AHoygf7ivyw08Gz1bMuKdOo4LBmCamkHTqfaxBG5bkbwBjnYOOy+xDs73iVc1UWVZalEMWky2nXI8wYn164Bpds2E3HoTuA8NqVM5Rpsnv1kDAjkXAYGZG02OO/ZSq+Xp1KdWCGbTRCmDp0eIk7CGD3jYLa91zsZwCkKlCtc1Atyebc2I3DC46YN9r8m/f0a5b7tAylQLjUJ1efur6R54Q8vNcktofkjU1BvTAeW4SsLGdz+rSZ0NTkGbrIpyIbkR88MHZDuKYqDvS1ZT94HYllHKNRgg82WxPmMIeb7WAUyKWsapdWaWBGwKmY5ixiJuJthd7O5StmM0i0qhRzLd5vAAJYn94aZEc5A54LE5yvkZmxRiuw17Qs4a2YqlSQoVZQkaZSSpZTIN+XmRzOEXIZZq7O5raGTSwgXJLDSfgY+mD/F6ZDODebCLSII+A8vTGnB+HCkryBq1CHiSUGkr/nUYojUV9wsauOui5XraizG83+owPy9QglvL85/LEjNp1TtP5DFNcxpF+as1+gFh+OCQL0ivxbM/dLpux1aj5g8vQdeowG4SfvlY8jO/Qj4/LBlKK1KRgkMsn1Bjl0EH5j4BuEmKoPQj8QME0loCLbOvcS7J5XPCnWZWQkByVMFlN9L2MwOe42nHIO0NQHMVFQRTpsUUD91SQPnv8cd7pVtKKWInTY7CYuD0vf59McO7S5mmoNNILFiXYep8PW2IfDylyaZW4rg30a9mnAFWf2kKD1cqg/H6YdqtHvKlSamjVqQaNUT4dMSAZMG4+BjCL2aq6X1W0oyVT18DahHxj/BhuTPtC1Ia0tB8jqG43t9cX9nmZfqsTOI591zdRtZlWKhv5TE/MTgSz36emPa9TUSx3JJPqb4hJxjD6LVTbzxZ4bVQP8AeSB1AmDykWkfX1xVPLDv2P7HJVqj7VIldS0xaRyLEGRG8DBZpxjG2djTctAXtOVJdkIIcIwI2uFJ+uAOWUmfIT9cGeOZUU6lekAAFYgRt1EYD5Rhf0x0NRR03c2zGP8AkY1nl9cYFkmMaVEIMEEHzGNbMJKZjbFzKuWYJtMx5mDA+JgfHA4HF2pQIAqLMq0HqOan8fpjbtHdBXOUNNQ1f2ZVvorE/j8sWe0mTcZdmMQGExEwTaYtYnblrg8sEkIqU1ZSNpB8xJ/z1wEzXFO8yz0mYKyKxjbUe+ptvO+nWf6cS22PnFKCfyG+wvFko+CqwKPE7keKYmBa9r9eUHAvh3DAjGJ+7d0J5+FiD+C4i7LZbvdIhfDo9QDVCMQbEGagviXUaWYzaXGiow0kzYFhz9Jnz54JJKX7ieV9k+ccNRqNy0yDFpF1+Z/HEvEa33aQPe7v4RKn/uA+WB+erTQebbREc2B/UfDE+cpk0PDIIAInaxVvywcujYv1AbifDNJ1UQSukMRcm+oW6i31wR7KZVhmWM6giwSNrxH5/LE2TqzVVDzpkEfG3zvgrwqgFBI5lVPqkofwxJklSosx405qS6GjgnDKVTN0zUpqxDgkkSYAk8ugx2XK1pG0WFum/wCWOKZPihUMU8LMhpgm4mQTF7FlDKDy14eeF8eL1e7WT39GaZnxCpTAOgza8tB8jO4wrE2hfi1ydobqWcDGZsJ35EGCD6HUPhgb2pYnKu4F1hgDYwrAm3oDhX7N8Wq0e9NWG1VWJ7whCkAhQVMadRXcgDxW1GQC/abitE5eXcQ6smtIdQxUgSRdbnkDtg5WTqNSDHAeKjMZZKpsSIbyI3+HP44tZuuAtyI2xyLs12nOXZlYTTYLqHQqD4hyNrEc4GMzHaetVaWqGFMKFiI5T19d/phlm+TvvRY7f8QdswF2AUqCCbhhfkLfPChlqB+yZk8mKJz3C1WF9uUfHBjjme7wKx98ESfw+XTzxK3Cv/s6OLFqj1GM3IRXCjzsGPzwWOVh5I8YpHG4x9J+x6hHBqMW1God5v3rKPwx83QL4+n/AGaUVp8KySjZkDH1Zi5/6jgp0kIl0EeFUQlcKLe8fnJ/PbDDUpK28EQd7i+ACK32veRcfNZA/P44NGqNSre6kzyERv6z9DibBpP8jfEu3F/ZHAu3XAamWzVRTOioWqUz1Unb1X3T6Drh49nvBDl8pWrtoL1BpRlMwkCRtaX3/lGGntb2YTOqgJ0sk6Widxsf4ZAJ9Ma8K4Q2XyIovGpdRaGJEaiRE7Wi22+GyyNQAtSr5OedscglJKLAeIjUxPUyPpAwG7zwNe6x8QRY/Oflho9oFG1IC/hF/SSfphSzVlPmqD6n9cFjd9lWLUGUeI1YSObNA9ABP44FDM6qsE/skehII/DFniBACxdhNvWN/lgJliFqqTcSJ+JvilKhbfsGeMLopIF3alT1fyks1v6ov5YC5Nt2m4ZYtbeb/LBTtapZ9UbACfhbFDK0x3RN/C4/ID88cjoq7O616a1aRWI7wbqCYIjS3pMHa4GPn/jCsK1QNcq7DysSLeWO4cO4kTSpGk4CvTXchgrlBIiQSQ0ggedt44jxsnvqskE940kbE6jMeWJMUeLaDbuIb7Br4qpYAqACZAIsGb4TGJuJ97QOguFDKCbSuk2O4JHOwJwD4HxXuGOoakezAbxtb4E4ZuMj7U1RkBARVWT1NYAD1Ksf9pw+NqX2FNKhCbGjYkqm59cRsb4Ji2WTjpXAs6EpZSoxBYkkm3ulipEDpp9LnHNlN8PvY7ilJ6K5N1JLvEkbSSfDAkwd5iC3TA+JXosPB9QK7brGezG/vDfc+BRPznC1lMuzBtImBfr8OuGztsGGbIeA3d0w0XkgQT8YwtcNzISp5TGGYleOLAyXyZHkUBcT6j15fXFjjNwrhYuQZJMeXzm/pj2qtNS2kyD5RA8uv9sR56uTS9T9f8GCYJWyuXLRIMeWDVdPuiwsoUSPSVH+eeKXDTC32jBGtqSmGUg6pG08pgjcYzo6iTs7nCVg7Ax67ScVu0PCVHjWBJv8cQdn6kGoDYgzt1/9DDRnaANK3QkCAR7pxNN1Oy3BFZMTj8CXwPjT5Z5UAgwCDNwGVyPIkot/LBjimYFZ2rqINWnNSZjVoSQPKZ+eF3iVLTUPQ3Hob4K8FOoaTIGkx8dAP1U/PDYq2RvToziLRQMCBYee4OC3DaoqZb+kg+sEHATikikQTNxf4/2xe7K1IpmTCzf8MbPs6PZT7PVD9qojqun8cNOSqeKuP3agI/qRT+U/HCdTHd5kXgqwE9MNVOr97VUc1psPhKn6QMSZYuy3w8qX5/ou0jIaAOdz/nXHlPtEFNJJ7t8uyxqt40MbxFxvPQ4u9jqArZ3LoTY1ZI6hJYg+R0xjqGU7B5Gm71Wp94SXJWppZPGxMaY022Hl1xsIr3FZstUjnmfz2W4nmqZrVKdMaIqmk0M9QGEJHJYKjUOkE7Qu8Mrtl6lSi7EgNoi5tfxqPNYMCJmMF/aZwqnlc+oo00pI9FW0qsLOptVuhhbC1sAsoe8dmAv3er+qbfkvxwSX8HRa4a7CQjxCZH6Y2yp5YqZZib4vUsDPSZy2zTO7A+Yww5Jz/wAFdiZC1KigE2CsQp/EmP4sL+dMqPWcbf8A+sRMiMktMlzUqM7ltKjU7wAIlzpIm45b3xmK2tG5ujmeaEO4GwYj6nH0z2Mr6chkEudSIJ5D7tmv02A9Tj5u4mNWYeB7zSB6mw+uPo3sTQC5TJpIbSsk+ilbXtfBZ3xQlK0w7SYfa2E20q0eZBU/9uLxpzWRh7oVut7RgDSqj/iRFvFRBF7nS52Ez+1grl8x99HUH5emJ8UqdHZFaX7BdXGKfF0BpsOuJO9AO3KcUc7m9uZJi2HPehKXuIvtFpqppi4CoAPlGEbPtpSfMfTDn24fUrggyhi8e7NojfncnmMJPFCe7URyk/G+DxMtgqxgriUaQP2jcsN4gC3mb4X0ODnEiJ5wLTFpGBMX+PXFKFPsm4tmtbsbwSLeYAHztjWkYok8y/0EYlzlJQpcknVMCwPRSenXFYVB3UeZI+n6RjV2Mxvse+yb66CaQzujEhRFyvigiL2bfyOEztRAqERBL1Gb1Zyb89o3wc7FcQYK9NEDOT4ZCmAQdXvWsBM4VePVi1eoSZOsz8zhUlUrOUqiyrQTUyjqQPmcO9VdNE/xBSZG86n/APL6YUeCU9WYpKdi6/Qzh14wwZCd+g5WkY6/YLEu2Iudy2kkiCPwnA+ob4u5xjO+KL74KZJkCI5YaOxKTXWdVr+FQ0nl6bm4254W6AXUNclfLcek2PofmMFsnxOpTUrRYrqEMQbkdJgED0icHkTlFpBYqTthv2mn/m1I3aks+oLj8Iwjk+I4u8RrsSNRJhYn4k/iTgfzxmOPCCjfR2R3Jsno73643z9lAGxuP8+vxxpQvbGcQb3R/nLBMF9Fvg7C8gevr/7xf4kh7kgAnSQw8uR9P7YD5GsACPS+DPDuKKXWQTeJE2mR6dMCzkCeFZiHOhGdmERMADrsfmYAw68NeaYBEEAg3kgesX+WFShXFJ32HiPlcE+RxcTtGFMgE+lgfnhGSLZd4Zwxq5MB8WrBmUDdV0G3NTGL/Z5+XO4+Fj+JOBnEKq1KjOoIBJJB64m4NVioOh3vyPhP44ZB0yKe5WEuP0wKZHORMbDz+O2J+yJBRwZ3O0eX5497QKRRJ0+FiIPnI+fukYFcFzGhXhZgEn4wI/Dn1wT2zOmScfeK5OoEwNuRFvnaZwVy2YDVUdZhqZH+3Sf1wsvUNltAEQB/l8XshxTQ0tJAsI5dTfnhMlY7FKnsc+xeeKZ+g0f/ADMCP5pH546/2t4saOW1CZsSRyk2P4Y+f+EcWC5ymUBVTXpsCY1L4lv0nn0x1L2o1GIogsQkm3KRzPUxgG/UkdJKTsVPaHxY16yOf/jXSLz4Z1fKDY2/PATgTRXjkwj/AKlP/ji99k73WZkrSZr+WkfnGA+RqlHRxyMdbbfhbBe1BqO6DmXpQzpzUkfKcWtYHLGlcFarGZ1gOD62xqxk26xhc/UjY6ZPmD4Tix2K4J9ozFZyFIpU2gGCe8YeC24EyZ2keWKxuhEYG0GalW71GKPErUDBCnK5NiCQAQQRcTvfMLq0bmVoWe1FPus5XAMFarxFohjEdPLB7hHtDzlNFXvwdFl1U1Yxa0xJ2FyZtgD2grPW/wCacXrVahJAgEwhYgchJNvXFHh+YFMyaaP5PqgX5QRfDpb7J12P/wD9TcwzLUZkSsoCBxTJUqzDVqGokRAbw7xtho9nPaWtmM/UFVlcGm7B9GmSHQD0EareWOYZzjVNkKDK0kYi7KSD8AQYHlOIuznaB8nXStTvAhkJOlxBBB+fwwHFU6QySR9SGpqMb2MkEfrM4r5iwspgbAdeWOUcN9sNQOjVMvT7u4ZUJDbWgsYsfLFrP+2qkT93lHj+Koon4BT+PyxnFrsVwaN/aXWrKJRCXewWZgDxWXmfXp54QE4yxE11WJAMDSwi7COvy6GMMfar2hZfM92Qlcab3CfD9s2jAXieTDZJK4IId2nURM2ggdb3jphuOKqmN5MHHO03PvTP7w0xvYxM9bHA+oSGMrAnFUKJxapaoLCYHMfTD0Zo34gD3dOZtI8uR+O+I2Gmkt/e8UeU49zNQlCPOfnA/LHudaUSFhVUL/c25mcYuwotUwh2f4mKJYwTK6bGCLgi/K4+UjngFxB9Tk8zv688T0GKkEeV5xDnWk6uZJJ/H88dNe4PyWuzYnM0v5vwBOGbtDXFMx5YXezKzmFPQMfkpxY7Q5kknzwEfqGxdQYHzQkkjbFBt8Eco6kw5hTc/CcSVOEQbuoNjBmRInG5N7RNKLZ5RExi/TjpacUqFiDh64bwE5miG1aVBM1CAKagAsbarm4FgNsFkmoK2FjjfQj8Vrg6REBQecm558uXIDFEb4tcTINV9HuhiFPUDY/K/wAcVoxqFy7JaZv/AJ+uPM1c4mo0v85YzMqLfXHM32KuWp6mAmB/kfWMNH2RBlANIV0DNqLLBYX6+I7CDNo6YVgd8aOcZySML+dcM7MsQ0G31Hzn54k4SEDy5Wx5kR8RgWtZhYEj0xpJm95wHI1Tp2Wc+FFVwhldR0wQbTa4sbYm4ZSWdTNAEQIkm97eQvvigDg/2ZyArE6yopIy94S4U6WIHhnfb4YC0ts2C5SPM9x5DTNJKfhYyxO5O4byO3y87UMtnwqsopp4hBY6tW828UD5Yfq3YzK5hQ9BXy6EeGWLk+ZBJIn9N8R8B7K08tmA7s1YLMaEnSwIswDEk/C2E/qI7Kv0uXkm+hDGUY1FS0uQFnzMDHQ6Xs6yrlVXM1Q0eIMimTEwu0bzzsDi72j4ClevSr0gy1FqKX1IyIyzMiVu8wPOeuC2XyNWgKVRQW1ZhVIHIXE/IxPnhU83JenTGQ8NFW5dCzU9lVZSGp5mjAkjvNSm1xZdVtv0x0Htx2YzOYpUjRRajKxJUOoGliSCNUDYjnsMJntA4qtOvCoNa2JnTtuTAvFgPQ9Bi52L9oOZlaaJ3wEDuTd4ED7siCfMQeu0kHjc2lJi82OKdRZnBeG007+nmHC16dIzl2Dd41pgeGHvpI7stfTjn9Og6A03UiqshlIuDJ5f5y646t2lqUOIFKiuKGapAytYMhjoXANh5/vHFHtRkqY0GrWJfu1mqqF5YASre7riLOPFHvBrHBcqZsL/ACJ/Gs93NKgzKWMaDEWNud+h+WBNDtOBbuzHqP0xa41lqlTKFlBZUq3YKQoOk+Gf3oYGMAuGcDr5gkUKZcjeIEb8yQOWCSVbFz5ctDDmu0gWmGNFxrErJgHlIMXg9MKT5xmJlm0kzpBOnyt5Y6vmqWSfK0qFesqstMKw1oCrp4GGkyQQ1vh0GF3h3s8NRtYqA5ck6HAIdhyOkiIPWbi45YVDJFX7DMuKTap2J75h6iLRQFlV2dVAlpcKG25eEfXBah2Pr913tQpS5hahhiOp5KP5sdI4Z2OSiPutQOxbUdR6yBvj3iHZjWPGxqDoajH5gnGPPe10bHBFOpdnHK48saKkxG52Ax0ev2apJJbLswG4UAt8JaMVsxTp0lnK5R1qg+F2if8AuAHXrOGecpPR36drsXeI8DqUKQapCtAJU2cauRHkPzwBbDLxcZmudVWixbyiD632HQYHf8PqEf6LaoufF/6waetsCUN6TKOZy7qqMykK4lSRYjaR5Tgjme0Vapl6eXbR3dP3YWG2gSQb28sN3HeCpUpLSo1tRpgIAxBBKgbQTG45eWFjKdkswQzVENNFBMmCTGwUTeeuOjkTNnglF62CKNQkx+uHvNcDFPh9KpcPUWWMyCDJRRe0LeI/PCEKe/QYsHP1dOnvamnpraPK0xhu9CqL2RQlgL23jpbFzMmKMzckg3vYiJwGymfqJJB3tcYlzGcYgm3W2Du9nLSLlbL6VBIB1KGBjkYOBebp7EYO57i1KrQpIGhqdMKAVO9puAfP+2AT1AfrfGLa2dJU9EvCM4KLFiuqVK7xE7na9sR5zNhxEbG1hPx68r4gYYvcG4U+Zqd1T069LMATE6RJA84x1JbMt1QJa2Na1QsSSbnF6vlHVyhU6hMiLiBJ+WKLb4xoU0XULjr8sEk4zmUUBa9UDoGMWFrbY9xmHNJ9mqwV3J88Z3ZJ2OMxmNaM4lsIYOKzq07H5YzGYFo1rRY/4LXKCqKTFGv4b/QSR8cDmpm9j8sZjMTxfJtDJ40kjUUj0PyOL2QpeNTUpO6A3UAiRHIxYzHyxmMwTWgIx2Mv/Csg58NPNgk2Glit/MiwHU8sGMj2Nyx5NHM6zt5wR9MZjMSyTT7LuMeLdIYcp2PywWP/ANrx5ftEGJ54O8O4BQpAaTF5jWTf4k4zGYFYlPtiXmlHSLnEKNI0mRSCxFoIBnlc2EHC6lLiWj36JvzqC8iDEC1r8sZjMbHFG2cs0kinxHsk+cOrMvSp1YVe8p1AQVG5ZADL9IKi9zipR9mNISftpN7Si/8A9+mMxmCba0je9sbMxk69YL3nEqgAEEpTCFhYS2lvEY54H8P7Kqr+PNs9OZ0ABFJFwWBLTG/r9fMZgLd0EtLQbyHDqdMnu8y6rEhV7pVB2kBaYgnmd8EaVRRM1tXUlpPkdtvLHuMx1WgPchbuiQ2pJ84kH9MaOVJkFQP5hP6Y9xmDUeSpgP07R7VRYEsPUMv+HFPMta7Kw6giceYzC8uNJ0Mxyd2Ve8UyA/wOKOZog7x8DjMZid49lsclIpVsqORWfkPzGBuYSN/oJH0xmMwxQN8xsFtw6lOpQoaZkABgeoMSDitV4fqnVWqmd5qE+V8ZjMPSfyBKvgpZvgFJYJNQi86YLfCbHG1LszSqlTTrhKceLvSvei5E6F2FuZHXbHmMw3ddiXGPLoC8Q4Z3bMqvrA2OkiY3tyviuVOk2OMxmKIrQhpWQU6bdD8sbtTPQ4zGY1LQFEbUj0PyxY4dm6tCoKlIsjiYYDqIO46YzGYxxRlGxz1Y1DV1N3hmW9QQeURBIwPNI9D8jjMZjHFJGNW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EBE076F-5305-42B6-9DCD-9705F4473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513" y="1160027"/>
            <a:ext cx="4115374" cy="2552008"/>
          </a:xfrm>
          <a:prstGeom prst="rect">
            <a:avLst/>
          </a:prstGeom>
        </p:spPr>
      </p:pic>
      <p:pic>
        <p:nvPicPr>
          <p:cNvPr id="9" name="Picture 8">
            <a:extLst>
              <a:ext uri="{FF2B5EF4-FFF2-40B4-BE49-F238E27FC236}">
                <a16:creationId xmlns:a16="http://schemas.microsoft.com/office/drawing/2014/main" id="{468E1D05-BB18-4B88-A31E-5E480EAEB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914513"/>
            <a:ext cx="2743583" cy="1876687"/>
          </a:xfrm>
          <a:prstGeom prst="rect">
            <a:avLst/>
          </a:prstGeom>
        </p:spPr>
      </p:pic>
      <p:pic>
        <p:nvPicPr>
          <p:cNvPr id="14" name="Picture 13">
            <a:extLst>
              <a:ext uri="{FF2B5EF4-FFF2-40B4-BE49-F238E27FC236}">
                <a16:creationId xmlns:a16="http://schemas.microsoft.com/office/drawing/2014/main" id="{515E7213-6062-4108-A678-0374C0E05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9936" y="5619750"/>
            <a:ext cx="952500" cy="1047750"/>
          </a:xfrm>
          <a:prstGeom prst="rect">
            <a:avLst/>
          </a:prstGeom>
        </p:spPr>
      </p:pic>
    </p:spTree>
    <p:extLst>
      <p:ext uri="{BB962C8B-B14F-4D97-AF65-F5344CB8AC3E}">
        <p14:creationId xmlns:p14="http://schemas.microsoft.com/office/powerpoint/2010/main" val="11254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1BBB0-CC66-4726-95EC-E85D5ABE2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 y="6490246"/>
            <a:ext cx="2133600" cy="381000"/>
          </a:xfrm>
          <a:prstGeom prst="rect">
            <a:avLst/>
          </a:prstGeom>
          <a:noFill/>
        </p:spPr>
        <p:txBody>
          <a:bodyPr wrap="square" rtlCol="0">
            <a:spAutoFit/>
          </a:bodyPr>
          <a:lstStyle/>
          <a:p>
            <a:r>
              <a:rPr lang="en-US" dirty="0">
                <a:solidFill>
                  <a:schemeClr val="bg1"/>
                </a:solidFill>
              </a:rPr>
              <a:t>D&amp;C 18:10</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Special Instructions</a:t>
            </a:r>
          </a:p>
        </p:txBody>
      </p:sp>
      <p:sp>
        <p:nvSpPr>
          <p:cNvPr id="12" name="TextBox 11"/>
          <p:cNvSpPr txBox="1"/>
          <p:nvPr/>
        </p:nvSpPr>
        <p:spPr>
          <a:xfrm>
            <a:off x="2286000" y="2209800"/>
            <a:ext cx="8229600" cy="4154984"/>
          </a:xfrm>
          <a:prstGeom prst="rect">
            <a:avLst/>
          </a:prstGeom>
          <a:noFill/>
        </p:spPr>
        <p:txBody>
          <a:bodyPr wrap="square" rtlCol="0">
            <a:spAutoFit/>
          </a:bodyPr>
          <a:lstStyle/>
          <a:p>
            <a:r>
              <a:rPr lang="en-US" dirty="0">
                <a:solidFill>
                  <a:schemeClr val="bg1"/>
                </a:solidFill>
              </a:rPr>
              <a:t>“And how are we to determine the value of souls? This matter has been determined for us also by revelation. The souls of men are so precious in the sight of God that He gave to the world His Only Begotten Son, that by the shedding of His blood He might draw all men unto Him. That is why the great Prophet of this dispensation, Joseph Smith, and these others, John Whitmer, Oliver Cowdery, David Whitmer, and the rest, were called to bring souls unto Christ. </a:t>
            </a:r>
          </a:p>
          <a:p>
            <a:r>
              <a:rPr lang="en-US" dirty="0">
                <a:solidFill>
                  <a:schemeClr val="bg1"/>
                </a:solidFill>
              </a:rPr>
              <a:t>And if one of these men should labor all his days, </a:t>
            </a:r>
          </a:p>
          <a:p>
            <a:r>
              <a:rPr lang="en-US" dirty="0">
                <a:solidFill>
                  <a:schemeClr val="bg1"/>
                </a:solidFill>
              </a:rPr>
              <a:t>and bring save it be but one soul unto Christ, </a:t>
            </a:r>
          </a:p>
          <a:p>
            <a:r>
              <a:rPr lang="en-US" dirty="0">
                <a:solidFill>
                  <a:schemeClr val="bg1"/>
                </a:solidFill>
              </a:rPr>
              <a:t>and that one should be his wife, what great joy </a:t>
            </a:r>
          </a:p>
          <a:p>
            <a:r>
              <a:rPr lang="en-US" dirty="0">
                <a:solidFill>
                  <a:schemeClr val="bg1"/>
                </a:solidFill>
              </a:rPr>
              <a:t>he would have with his wife in heaven. </a:t>
            </a:r>
          </a:p>
          <a:p>
            <a:r>
              <a:rPr lang="en-US" dirty="0">
                <a:solidFill>
                  <a:schemeClr val="bg1"/>
                </a:solidFill>
              </a:rPr>
              <a:t>Then if he should labor all his days and bring </a:t>
            </a:r>
          </a:p>
          <a:p>
            <a:r>
              <a:rPr lang="en-US" dirty="0">
                <a:solidFill>
                  <a:schemeClr val="bg1"/>
                </a:solidFill>
              </a:rPr>
              <a:t>unto Christ the souls of his wife and his children, </a:t>
            </a:r>
          </a:p>
          <a:p>
            <a:r>
              <a:rPr lang="en-US" dirty="0">
                <a:solidFill>
                  <a:schemeClr val="bg1"/>
                </a:solidFill>
              </a:rPr>
              <a:t>and none else perchance, how great would be</a:t>
            </a:r>
          </a:p>
          <a:p>
            <a:r>
              <a:rPr lang="en-US" dirty="0">
                <a:solidFill>
                  <a:schemeClr val="bg1"/>
                </a:solidFill>
              </a:rPr>
              <a:t> his joy in heaven with his wife and children.” </a:t>
            </a:r>
          </a:p>
          <a:p>
            <a:r>
              <a:rPr lang="en-US" sz="1200" dirty="0">
                <a:solidFill>
                  <a:schemeClr val="bg1"/>
                </a:solidFill>
              </a:rPr>
              <a:t>Elder </a:t>
            </a:r>
            <a:r>
              <a:rPr lang="en-US" sz="1200" dirty="0" err="1">
                <a:solidFill>
                  <a:schemeClr val="bg1"/>
                </a:solidFill>
              </a:rPr>
              <a:t>Rudger</a:t>
            </a:r>
            <a:r>
              <a:rPr lang="en-US" sz="1200" dirty="0">
                <a:solidFill>
                  <a:schemeClr val="bg1"/>
                </a:solidFill>
              </a:rPr>
              <a:t> Clawson </a:t>
            </a:r>
          </a:p>
        </p:txBody>
      </p:sp>
      <p:sp>
        <p:nvSpPr>
          <p:cNvPr id="10" name="Rectangle 9"/>
          <p:cNvSpPr/>
          <p:nvPr/>
        </p:nvSpPr>
        <p:spPr>
          <a:xfrm>
            <a:off x="2071254" y="1099158"/>
            <a:ext cx="7758545" cy="461665"/>
          </a:xfrm>
          <a:prstGeom prst="rect">
            <a:avLst/>
          </a:prstGeom>
        </p:spPr>
        <p:txBody>
          <a:bodyPr wrap="square">
            <a:spAutoFit/>
          </a:bodyPr>
          <a:lstStyle/>
          <a:p>
            <a:pPr algn="ctr"/>
            <a:r>
              <a:rPr lang="en-US" sz="2400" i="1" dirty="0">
                <a:solidFill>
                  <a:srgbClr val="FFFF00"/>
                </a:solidFill>
              </a:rPr>
              <a:t>“Remember the worth of souls is great in the sight of God;”</a:t>
            </a:r>
          </a:p>
        </p:txBody>
      </p:sp>
      <p:pic>
        <p:nvPicPr>
          <p:cNvPr id="3" name="Picture 2">
            <a:extLst>
              <a:ext uri="{FF2B5EF4-FFF2-40B4-BE49-F238E27FC236}">
                <a16:creationId xmlns:a16="http://schemas.microsoft.com/office/drawing/2014/main" id="{8675F6FD-91C0-4AE4-AB5C-45BC94A54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257" y="3908971"/>
            <a:ext cx="2924175" cy="2581275"/>
          </a:xfrm>
          <a:prstGeom prst="rect">
            <a:avLst/>
          </a:prstGeom>
        </p:spPr>
      </p:pic>
      <p:pic>
        <p:nvPicPr>
          <p:cNvPr id="11" name="Picture 10">
            <a:extLst>
              <a:ext uri="{FF2B5EF4-FFF2-40B4-BE49-F238E27FC236}">
                <a16:creationId xmlns:a16="http://schemas.microsoft.com/office/drawing/2014/main" id="{81729331-A019-4087-A39F-A2CCA10B2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87" y="2198483"/>
            <a:ext cx="885825" cy="1257300"/>
          </a:xfrm>
          <a:prstGeom prst="rect">
            <a:avLst/>
          </a:prstGeom>
        </p:spPr>
      </p:pic>
    </p:spTree>
    <p:extLst>
      <p:ext uri="{BB962C8B-B14F-4D97-AF65-F5344CB8AC3E}">
        <p14:creationId xmlns:p14="http://schemas.microsoft.com/office/powerpoint/2010/main" val="21183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52E717-EAD3-4452-A047-0005B4D04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38819" y="6477000"/>
            <a:ext cx="2133600" cy="381000"/>
          </a:xfrm>
          <a:prstGeom prst="rect">
            <a:avLst/>
          </a:prstGeom>
          <a:noFill/>
        </p:spPr>
        <p:txBody>
          <a:bodyPr wrap="square" rtlCol="0">
            <a:spAutoFit/>
          </a:bodyPr>
          <a:lstStyle/>
          <a:p>
            <a:r>
              <a:rPr lang="en-US" dirty="0">
                <a:solidFill>
                  <a:schemeClr val="bg1"/>
                </a:solidFill>
              </a:rPr>
              <a:t>D&amp;C 18:10-11</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The Worth of Souls</a:t>
            </a:r>
          </a:p>
        </p:txBody>
      </p:sp>
      <p:sp>
        <p:nvSpPr>
          <p:cNvPr id="12" name="TextBox 11"/>
          <p:cNvSpPr txBox="1"/>
          <p:nvPr/>
        </p:nvSpPr>
        <p:spPr>
          <a:xfrm>
            <a:off x="1752600" y="1295400"/>
            <a:ext cx="8229600" cy="1107996"/>
          </a:xfrm>
          <a:prstGeom prst="rect">
            <a:avLst/>
          </a:prstGeom>
          <a:noFill/>
        </p:spPr>
        <p:txBody>
          <a:bodyPr wrap="square" rtlCol="0">
            <a:spAutoFit/>
          </a:bodyPr>
          <a:lstStyle/>
          <a:p>
            <a:r>
              <a:rPr lang="en-US" dirty="0">
                <a:solidFill>
                  <a:schemeClr val="bg1"/>
                </a:solidFill>
              </a:rPr>
              <a:t>“God sees you not only as a mortal being on a small planet who lives for a brief season—He sees you as His child. He sees you as the being you are capable and designed to become. He wants you to know that you matter to Him”</a:t>
            </a:r>
          </a:p>
          <a:p>
            <a:r>
              <a:rPr lang="en-US" sz="1200" dirty="0">
                <a:solidFill>
                  <a:schemeClr val="bg1"/>
                </a:solidFill>
              </a:rPr>
              <a:t>President Dieter F. </a:t>
            </a:r>
            <a:r>
              <a:rPr lang="en-US" sz="1200" dirty="0" err="1">
                <a:solidFill>
                  <a:schemeClr val="bg1"/>
                </a:solidFill>
              </a:rPr>
              <a:t>Uchtdorf</a:t>
            </a:r>
            <a:r>
              <a:rPr lang="en-US" sz="1200" dirty="0">
                <a:solidFill>
                  <a:schemeClr val="bg1"/>
                </a:solidFill>
              </a:rPr>
              <a:t>  </a:t>
            </a:r>
          </a:p>
        </p:txBody>
      </p:sp>
      <p:sp>
        <p:nvSpPr>
          <p:cNvPr id="9" name="Rectangle 8"/>
          <p:cNvSpPr/>
          <p:nvPr/>
        </p:nvSpPr>
        <p:spPr>
          <a:xfrm>
            <a:off x="1752600" y="2743200"/>
            <a:ext cx="4191000" cy="3600986"/>
          </a:xfrm>
          <a:prstGeom prst="rect">
            <a:avLst/>
          </a:prstGeom>
        </p:spPr>
        <p:txBody>
          <a:bodyPr wrap="square">
            <a:spAutoFit/>
          </a:bodyPr>
          <a:lstStyle/>
          <a:p>
            <a:pPr fontAlgn="base"/>
            <a:r>
              <a:rPr lang="en-US" sz="2400" dirty="0">
                <a:solidFill>
                  <a:srgbClr val="FFFF00"/>
                </a:solidFill>
              </a:rPr>
              <a:t>What price did the Savior pay for our souls?  </a:t>
            </a:r>
          </a:p>
          <a:p>
            <a:pPr fontAlgn="base"/>
            <a:endParaRPr lang="en-US" dirty="0">
              <a:solidFill>
                <a:schemeClr val="accent6">
                  <a:lumMod val="60000"/>
                  <a:lumOff val="40000"/>
                </a:schemeClr>
              </a:solidFill>
            </a:endParaRPr>
          </a:p>
          <a:p>
            <a:pPr fontAlgn="base"/>
            <a:r>
              <a:rPr lang="en-US" dirty="0">
                <a:solidFill>
                  <a:schemeClr val="accent6">
                    <a:lumMod val="60000"/>
                    <a:lumOff val="40000"/>
                  </a:schemeClr>
                </a:solidFill>
              </a:rPr>
              <a:t>The phrase “all men” refers to all people</a:t>
            </a:r>
          </a:p>
          <a:p>
            <a:pPr fontAlgn="base"/>
            <a:endParaRPr lang="en-US" dirty="0">
              <a:solidFill>
                <a:srgbClr val="FFFF00"/>
              </a:solidFill>
            </a:endParaRPr>
          </a:p>
          <a:p>
            <a:pPr fontAlgn="base"/>
            <a:r>
              <a:rPr lang="en-US" sz="2400" dirty="0">
                <a:solidFill>
                  <a:srgbClr val="FFFF00"/>
                </a:solidFill>
              </a:rPr>
              <a:t>How can we show gratitude for the sacrifice the Savior has made for us? </a:t>
            </a:r>
          </a:p>
          <a:p>
            <a:pPr fontAlgn="base"/>
            <a:endParaRPr lang="en-US" dirty="0">
              <a:solidFill>
                <a:srgbClr val="FFFF00"/>
              </a:solidFill>
            </a:endParaRPr>
          </a:p>
          <a:p>
            <a:pPr fontAlgn="base"/>
            <a:r>
              <a:rPr lang="en-US" dirty="0">
                <a:solidFill>
                  <a:srgbClr val="FFFF00"/>
                </a:solidFill>
              </a:rPr>
              <a:t> </a:t>
            </a:r>
            <a:r>
              <a:rPr lang="en-US" dirty="0">
                <a:solidFill>
                  <a:schemeClr val="accent6">
                    <a:lumMod val="60000"/>
                    <a:lumOff val="40000"/>
                  </a:schemeClr>
                </a:solidFill>
              </a:rPr>
              <a:t>One of the best ways we can show our gratitude is by repenting</a:t>
            </a:r>
          </a:p>
        </p:txBody>
      </p:sp>
      <p:grpSp>
        <p:nvGrpSpPr>
          <p:cNvPr id="11" name="Group 10"/>
          <p:cNvGrpSpPr/>
          <p:nvPr/>
        </p:nvGrpSpPr>
        <p:grpSpPr>
          <a:xfrm>
            <a:off x="9220200" y="1695986"/>
            <a:ext cx="2514600" cy="4648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42291" y="2384685"/>
              <a:ext cx="1905000" cy="1431918"/>
            </a:xfrm>
            <a:prstGeom prst="rect">
              <a:avLst/>
            </a:prstGeom>
          </p:spPr>
          <p:txBody>
            <a:bodyPr wrap="square">
              <a:spAutoFit/>
            </a:bodyPr>
            <a:lstStyle/>
            <a:p>
              <a:pPr algn="ctr"/>
              <a:r>
                <a:rPr lang="en-US" sz="1600" b="1" i="1" dirty="0"/>
                <a:t>My worth is so great that Jesus Christ suffered and died so I can repent.</a:t>
              </a:r>
              <a:endParaRPr lang="en-US" sz="1600" dirty="0">
                <a:solidFill>
                  <a:schemeClr val="bg1"/>
                </a:solidFill>
              </a:endParaRPr>
            </a:p>
          </p:txBody>
        </p:sp>
      </p:grpSp>
      <p:pic>
        <p:nvPicPr>
          <p:cNvPr id="3" name="Picture 2">
            <a:extLst>
              <a:ext uri="{FF2B5EF4-FFF2-40B4-BE49-F238E27FC236}">
                <a16:creationId xmlns:a16="http://schemas.microsoft.com/office/drawing/2014/main" id="{CF44726B-6A23-4599-B610-A4A66AB6B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588" y="2453477"/>
            <a:ext cx="2500720" cy="3535902"/>
          </a:xfrm>
          <a:prstGeom prst="rect">
            <a:avLst/>
          </a:prstGeom>
        </p:spPr>
      </p:pic>
      <p:pic>
        <p:nvPicPr>
          <p:cNvPr id="34" name="Picture 33">
            <a:extLst>
              <a:ext uri="{FF2B5EF4-FFF2-40B4-BE49-F238E27FC236}">
                <a16:creationId xmlns:a16="http://schemas.microsoft.com/office/drawing/2014/main" id="{A5AAA5A2-AF57-4880-B811-CB401BE24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4" y="1303307"/>
            <a:ext cx="930681" cy="1162417"/>
          </a:xfrm>
          <a:prstGeom prst="rect">
            <a:avLst/>
          </a:prstGeom>
        </p:spPr>
      </p:pic>
    </p:spTree>
    <p:extLst>
      <p:ext uri="{BB962C8B-B14F-4D97-AF65-F5344CB8AC3E}">
        <p14:creationId xmlns:p14="http://schemas.microsoft.com/office/powerpoint/2010/main" val="69762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9">
                                            <p:txEl>
                                              <p:pRg st="0" end="0"/>
                                            </p:txEl>
                                          </p:spTgt>
                                        </p:tgtEl>
                                      </p:cBhvr>
                                    </p:animEffect>
                                    <p:set>
                                      <p:cBhvr>
                                        <p:cTn id="20" dur="1" fill="hold">
                                          <p:stCondLst>
                                            <p:cond delay="1999"/>
                                          </p:stCondLst>
                                        </p:cTn>
                                        <p:tgtEl>
                                          <p:spTgt spid="9">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9">
                                            <p:txEl>
                                              <p:pRg st="2" end="2"/>
                                            </p:txEl>
                                          </p:spTgt>
                                        </p:tgtEl>
                                      </p:cBhvr>
                                    </p:animEffect>
                                    <p:set>
                                      <p:cBhvr>
                                        <p:cTn id="23" dur="1" fill="hold">
                                          <p:stCondLst>
                                            <p:cond delay="1999"/>
                                          </p:stCondLst>
                                        </p:cTn>
                                        <p:tgtEl>
                                          <p:spTgt spid="9">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2000"/>
                                        <p:tgtEl>
                                          <p:spTgt spid="9">
                                            <p:txEl>
                                              <p:pRg st="4" end="4"/>
                                            </p:txEl>
                                          </p:spTgt>
                                        </p:tgtEl>
                                      </p:cBhvr>
                                    </p:animEffect>
                                    <p:set>
                                      <p:cBhvr>
                                        <p:cTn id="34" dur="1" fill="hold">
                                          <p:stCondLst>
                                            <p:cond delay="1999"/>
                                          </p:stCondLst>
                                        </p:cTn>
                                        <p:tgtEl>
                                          <p:spTgt spid="9">
                                            <p:txEl>
                                              <p:pRg st="4" end="4"/>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9">
                                            <p:txEl>
                                              <p:pRg st="6" end="6"/>
                                            </p:txEl>
                                          </p:spTgt>
                                        </p:tgtEl>
                                      </p:cBhvr>
                                    </p:animEffect>
                                    <p:set>
                                      <p:cBhvr>
                                        <p:cTn id="37" dur="1" fill="hold">
                                          <p:stCondLst>
                                            <p:cond delay="1999"/>
                                          </p:stCondLst>
                                        </p:cTn>
                                        <p:tgtEl>
                                          <p:spTgt spid="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13FB89A-51C9-4747-B0D5-163F0B090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sto MT" pitchFamily="18" charset="0"/>
              </a:rPr>
              <a:t>Doctrinal Mastery</a:t>
            </a:r>
          </a:p>
        </p:txBody>
      </p:sp>
      <p:sp>
        <p:nvSpPr>
          <p:cNvPr id="12" name="TextBox 11"/>
          <p:cNvSpPr txBox="1"/>
          <p:nvPr/>
        </p:nvSpPr>
        <p:spPr>
          <a:xfrm>
            <a:off x="5791200" y="1295401"/>
            <a:ext cx="4419600" cy="5262979"/>
          </a:xfrm>
          <a:prstGeom prst="rect">
            <a:avLst/>
          </a:prstGeom>
          <a:noFill/>
        </p:spPr>
        <p:txBody>
          <a:bodyPr wrap="square" rtlCol="0">
            <a:spAutoFit/>
          </a:bodyPr>
          <a:lstStyle/>
          <a:p>
            <a:pPr fontAlgn="base"/>
            <a:r>
              <a:rPr lang="en-US" sz="2800" i="1" dirty="0">
                <a:solidFill>
                  <a:schemeClr val="bg1"/>
                </a:solidFill>
              </a:rPr>
              <a:t> Remember the worth of souls is great in the sight of God;</a:t>
            </a:r>
          </a:p>
          <a:p>
            <a:pPr fontAlgn="base"/>
            <a:endParaRPr lang="en-US" sz="2800" i="1" dirty="0">
              <a:solidFill>
                <a:schemeClr val="bg1"/>
              </a:solidFill>
            </a:endParaRPr>
          </a:p>
          <a:p>
            <a:pPr fontAlgn="base"/>
            <a:r>
              <a:rPr lang="en-US" sz="2800" i="1" dirty="0">
                <a:solidFill>
                  <a:schemeClr val="bg1"/>
                </a:solidFill>
              </a:rPr>
              <a:t> For, behold, the Lord your Redeemer suffered death in the flesh; wherefore he suffered the pain of all men, that all men might repent and come unto him.</a:t>
            </a:r>
          </a:p>
          <a:p>
            <a:pPr fontAlgn="base"/>
            <a:r>
              <a:rPr lang="en-US" sz="2800" i="1" dirty="0">
                <a:solidFill>
                  <a:schemeClr val="bg1"/>
                </a:solidFill>
              </a:rPr>
              <a:t>D&amp;C 18:10-11</a:t>
            </a:r>
          </a:p>
          <a:p>
            <a:r>
              <a:rPr lang="en-US" sz="2800" i="1" dirty="0">
                <a:solidFill>
                  <a:schemeClr val="bg1"/>
                </a:solidFill>
              </a:rPr>
              <a:t> </a:t>
            </a:r>
          </a:p>
        </p:txBody>
      </p:sp>
      <p:grpSp>
        <p:nvGrpSpPr>
          <p:cNvPr id="9" name="Group 8"/>
          <p:cNvGrpSpPr/>
          <p:nvPr/>
        </p:nvGrpSpPr>
        <p:grpSpPr>
          <a:xfrm>
            <a:off x="2209800" y="2133600"/>
            <a:ext cx="2286000" cy="2667000"/>
            <a:chOff x="2646084" y="2667000"/>
            <a:chExt cx="3886200" cy="3931920"/>
          </a:xfrm>
        </p:grpSpPr>
        <p:grpSp>
          <p:nvGrpSpPr>
            <p:cNvPr id="10" name="Group 13"/>
            <p:cNvGrpSpPr/>
            <p:nvPr/>
          </p:nvGrpSpPr>
          <p:grpSpPr>
            <a:xfrm>
              <a:off x="3048000" y="2667000"/>
              <a:ext cx="2971800" cy="3931920"/>
              <a:chOff x="152400" y="152400"/>
              <a:chExt cx="4953000" cy="6553200"/>
            </a:xfrm>
          </p:grpSpPr>
          <p:sp>
            <p:nvSpPr>
              <p:cNvPr id="15" name="Rounded Rectangle 14"/>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18:10-11</a:t>
              </a:r>
            </a:p>
          </p:txBody>
        </p:sp>
        <p:sp>
          <p:nvSpPr>
            <p:cNvPr id="13" name="TextBox 12"/>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ight Arrow 17"/>
          <p:cNvSpPr/>
          <p:nvPr/>
        </p:nvSpPr>
        <p:spPr>
          <a:xfrm>
            <a:off x="4419600" y="3200400"/>
            <a:ext cx="1295400" cy="457200"/>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32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0-#ppt_w/2"/>
                                          </p:val>
                                        </p:tav>
                                        <p:tav tm="100000">
                                          <p:val>
                                            <p:strVal val="#ppt_x"/>
                                          </p:val>
                                        </p:tav>
                                      </p:tavLst>
                                    </p:anim>
                                    <p:anim calcmode="lin" valueType="num">
                                      <p:cBhvr additive="base">
                                        <p:cTn id="12" dur="1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0-#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2379</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Abadi</vt:lpstr>
      <vt:lpstr>Calibri Light</vt:lpstr>
      <vt:lpstr>Californian FB</vt:lpstr>
      <vt:lpstr>Calisto 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11</cp:revision>
  <dcterms:created xsi:type="dcterms:W3CDTF">2018-03-15T15:44:13Z</dcterms:created>
  <dcterms:modified xsi:type="dcterms:W3CDTF">2024-12-29T14:45:32Z</dcterms:modified>
</cp:coreProperties>
</file>