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5" r:id="rId4"/>
    <p:sldId id="266" r:id="rId5"/>
    <p:sldId id="270" r:id="rId6"/>
    <p:sldId id="267" r:id="rId7"/>
    <p:sldId id="269" r:id="rId8"/>
  </p:sldIdLst>
  <p:sldSz cx="12192000" cy="6858000"/>
  <p:notesSz cx="6858000" cy="9144000"/>
  <p:embeddedFontLst>
    <p:embeddedFont>
      <p:font typeface="Abadi" panose="020B0604020104020204" pitchFamily="34" charset="0"/>
      <p:regular r:id="rId9"/>
    </p:embeddedFont>
    <p:embeddedFont>
      <p:font typeface="Californian FB" panose="0207040306080B030204" pitchFamily="18" charset="0"/>
      <p:regular r:id="rId10"/>
      <p:bold r:id="rId11"/>
      <p:italic r:id="rId12"/>
    </p:embeddedFont>
    <p:embeddedFont>
      <p:font typeface="Calisto MT" panose="02040603050505030304" pitchFamily="18"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105" d="100"/>
          <a:sy n="105"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3EE7-92A6-78F0-BB71-1CBB897A98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36F065-97B7-915B-93B2-109ACED29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9A87F-DD76-B7BD-6F4D-8011DCF51F5D}"/>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8F097DCC-50A6-FF3C-362C-1ABD2D18A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96650-615A-FA4B-9135-BFB5FA15EC0D}"/>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7847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F4AA-DF53-6BB6-22E2-C6F6E638FA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CD8856-6BE6-8878-FD73-F9AFDA6C2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6AA4C-2272-307C-2C9A-5CA102B10ACD}"/>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402662AE-934F-A647-691A-3B10F983B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39277-EF88-4824-C539-299810B53FF3}"/>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43163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3C4F7-F762-79F1-4B69-DAACFD4B1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26670-C6D6-0D80-D4CA-BE42B8115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137FA-1ACB-3AFA-B6C2-0B1741C0782E}"/>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C7295754-F22E-9B27-6DE4-A05358B5F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A32A-FC08-E220-D96C-30DA456FEF3D}"/>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31745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C33A-C06C-47E7-4EEF-BC55A7125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4F618-E671-8FD5-F46B-8BE12EB49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839BD-A178-BB0D-B963-5C90C79ED136}"/>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105E84AB-3BBC-00D2-C6E0-98A96F041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4F18B-EEDD-5C4E-1022-5E0816BA6934}"/>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08676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419D-3CEF-A6E9-7952-AC9CDF374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C7700-7161-53C8-D216-961FB4F087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FE619-70A9-915F-D24A-D0B02445D990}"/>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ACDF71A5-B7CB-6E58-BFF4-703065F3B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92715-D202-71BA-42CD-FD5B54A4FA44}"/>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94971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EB06-C1CE-0010-1C6A-977FFF751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20AF0-EAC8-3413-161A-DD12F8A59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1A34E-F2DE-7530-6C8F-912F4B20D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133F38-3AA7-6CE9-8C7C-3551BA79958B}"/>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6" name="Footer Placeholder 5">
            <a:extLst>
              <a:ext uri="{FF2B5EF4-FFF2-40B4-BE49-F238E27FC236}">
                <a16:creationId xmlns:a16="http://schemas.microsoft.com/office/drawing/2014/main" id="{F754D1E2-D830-3079-24A8-6B740CF38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D9CB5-7AFB-D6A9-0381-30C71DB06DE6}"/>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391171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0470-D8BC-002B-EFED-0719BE5BF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ECA261-8182-D32A-AEB0-CDDD466E9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76E3A-C4D5-F02E-E6C8-FA735DB15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B12150-3B03-5E8B-097C-31CDCDFD3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B92D15-76A9-B1AA-8003-68CABB391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E98AC8-1C0F-5813-37F2-3B275315F1BD}"/>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8" name="Footer Placeholder 7">
            <a:extLst>
              <a:ext uri="{FF2B5EF4-FFF2-40B4-BE49-F238E27FC236}">
                <a16:creationId xmlns:a16="http://schemas.microsoft.com/office/drawing/2014/main" id="{B13FEE88-551E-1364-C5B8-0F579B02E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3D43F6-F3C4-61E8-A8E3-ED5EE97AAD63}"/>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27371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37D5-4D5E-55AF-2FCF-293EB6233F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5AAD3-BB18-5406-5460-02A400219CA9}"/>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4" name="Footer Placeholder 3">
            <a:extLst>
              <a:ext uri="{FF2B5EF4-FFF2-40B4-BE49-F238E27FC236}">
                <a16:creationId xmlns:a16="http://schemas.microsoft.com/office/drawing/2014/main" id="{B93426DC-25E6-D1DF-A95C-EFCD62A3F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B23140-30CB-41B5-F881-203CE53DC7C1}"/>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07292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7496-8B34-A83E-A80A-81AC6D7B261B}"/>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3" name="Footer Placeholder 2">
            <a:extLst>
              <a:ext uri="{FF2B5EF4-FFF2-40B4-BE49-F238E27FC236}">
                <a16:creationId xmlns:a16="http://schemas.microsoft.com/office/drawing/2014/main" id="{A0816D44-6329-B2F0-25DA-4528F851C9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B06ED-4AAD-EAD0-C318-E232FBC90E57}"/>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51115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766C-FD41-2C61-B167-C7BC37B8B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742BAB-B1A3-AEA2-6CBE-9094D3B17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823E0E-1F58-00DC-38A6-720B807F8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F4A83-CA42-C3F2-F394-526D25559D85}"/>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6" name="Footer Placeholder 5">
            <a:extLst>
              <a:ext uri="{FF2B5EF4-FFF2-40B4-BE49-F238E27FC236}">
                <a16:creationId xmlns:a16="http://schemas.microsoft.com/office/drawing/2014/main" id="{D79C90FB-8C08-0793-62EC-AF189F3C7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714A-BC19-8024-2DD4-655771643E4A}"/>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286159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040D-197A-398B-0655-76F2E9390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F0EB9-2F95-DEE4-83EF-D99FA1C78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649BB-7E8E-1B51-1EF0-7F192678E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65B3A-A466-5151-3C5E-F0CEC6CCF136}"/>
              </a:ext>
            </a:extLst>
          </p:cNvPr>
          <p:cNvSpPr>
            <a:spLocks noGrp="1"/>
          </p:cNvSpPr>
          <p:nvPr>
            <p:ph type="dt" sz="half" idx="10"/>
          </p:nvPr>
        </p:nvSpPr>
        <p:spPr/>
        <p:txBody>
          <a:bodyPr/>
          <a:lstStyle/>
          <a:p>
            <a:fld id="{6A6F62A4-D67A-436D-A101-69A3C0B736B7}" type="datetimeFigureOut">
              <a:rPr lang="en-US" smtClean="0"/>
              <a:t>12/29/2024</a:t>
            </a:fld>
            <a:endParaRPr lang="en-US"/>
          </a:p>
        </p:txBody>
      </p:sp>
      <p:sp>
        <p:nvSpPr>
          <p:cNvPr id="6" name="Footer Placeholder 5">
            <a:extLst>
              <a:ext uri="{FF2B5EF4-FFF2-40B4-BE49-F238E27FC236}">
                <a16:creationId xmlns:a16="http://schemas.microsoft.com/office/drawing/2014/main" id="{CD313CB0-6744-6010-6BB8-F96B511BA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43CB6-A028-7E3B-07E4-96A7E92F8F25}"/>
              </a:ext>
            </a:extLst>
          </p:cNvPr>
          <p:cNvSpPr>
            <a:spLocks noGrp="1"/>
          </p:cNvSpPr>
          <p:nvPr>
            <p:ph type="sldNum" sz="quarter" idx="12"/>
          </p:nvPr>
        </p:nvSpPr>
        <p:spPr/>
        <p:txBody>
          <a:bodyPr/>
          <a:lstStyle/>
          <a:p>
            <a:fld id="{EB20D084-51F1-4D28-86FD-5FFF88E0169F}" type="slidenum">
              <a:rPr lang="en-US" smtClean="0"/>
              <a:t>‹#›</a:t>
            </a:fld>
            <a:endParaRPr lang="en-US"/>
          </a:p>
        </p:txBody>
      </p:sp>
    </p:spTree>
    <p:extLst>
      <p:ext uri="{BB962C8B-B14F-4D97-AF65-F5344CB8AC3E}">
        <p14:creationId xmlns:p14="http://schemas.microsoft.com/office/powerpoint/2010/main" val="413728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30077-B9C3-048B-2A2C-4854F1620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AC5F6-DA6A-BB3E-EF5E-DAC9E356A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8D17B-C0FE-573D-2408-798483FD3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6F62A4-D67A-436D-A101-69A3C0B736B7}" type="datetimeFigureOut">
              <a:rPr lang="en-US" smtClean="0"/>
              <a:t>12/29/2024</a:t>
            </a:fld>
            <a:endParaRPr lang="en-US"/>
          </a:p>
        </p:txBody>
      </p:sp>
      <p:sp>
        <p:nvSpPr>
          <p:cNvPr id="5" name="Footer Placeholder 4">
            <a:extLst>
              <a:ext uri="{FF2B5EF4-FFF2-40B4-BE49-F238E27FC236}">
                <a16:creationId xmlns:a16="http://schemas.microsoft.com/office/drawing/2014/main" id="{0D5C862C-CD1E-E9BF-C985-E48FA1F6C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988FB7-4D08-A1A4-4EFF-E26BD8099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0D084-51F1-4D28-86FD-5FFF88E0169F}" type="slidenum">
              <a:rPr lang="en-US" smtClean="0"/>
              <a:t>‹#›</a:t>
            </a:fld>
            <a:endParaRPr lang="en-US"/>
          </a:p>
        </p:txBody>
      </p:sp>
    </p:spTree>
    <p:extLst>
      <p:ext uri="{BB962C8B-B14F-4D97-AF65-F5344CB8AC3E}">
        <p14:creationId xmlns:p14="http://schemas.microsoft.com/office/powerpoint/2010/main" val="77259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4C0B6-6CE1-AD7D-58B8-96A89FA3F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7">
            <a:extLst>
              <a:ext uri="{FF2B5EF4-FFF2-40B4-BE49-F238E27FC236}">
                <a16:creationId xmlns:a16="http://schemas.microsoft.com/office/drawing/2014/main" id="{57F690D0-AA7D-DDCD-BEBC-E3A9C3E12F7F}"/>
              </a:ext>
            </a:extLst>
          </p:cNvPr>
          <p:cNvSpPr txBox="1"/>
          <p:nvPr/>
        </p:nvSpPr>
        <p:spPr>
          <a:xfrm>
            <a:off x="1616598" y="872582"/>
            <a:ext cx="9144000"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dirty="0">
                <a:solidFill>
                  <a:schemeClr val="bg1"/>
                </a:solidFill>
                <a:latin typeface="Calisto MT" pitchFamily="18" charset="0"/>
              </a:rPr>
              <a:t>Doctrine and Covenants 18:11-16</a:t>
            </a:r>
          </a:p>
          <a:p>
            <a:pPr algn="ctr"/>
            <a:r>
              <a:rPr lang="en-US" sz="6600">
                <a:solidFill>
                  <a:schemeClr val="bg1"/>
                </a:solidFill>
                <a:latin typeface="Calisto MT" pitchFamily="18" charset="0"/>
              </a:rPr>
              <a:t>Great is His Joy</a:t>
            </a:r>
            <a:endParaRPr lang="en-US" sz="6600" dirty="0">
              <a:solidFill>
                <a:schemeClr val="bg1"/>
              </a:solidFill>
              <a:latin typeface="Calisto MT" pitchFamily="18" charset="0"/>
            </a:endParaRPr>
          </a:p>
        </p:txBody>
      </p:sp>
      <p:grpSp>
        <p:nvGrpSpPr>
          <p:cNvPr id="2" name="Group 1">
            <a:extLst>
              <a:ext uri="{FF2B5EF4-FFF2-40B4-BE49-F238E27FC236}">
                <a16:creationId xmlns:a16="http://schemas.microsoft.com/office/drawing/2014/main" id="{2976D5C1-885C-CCD3-8913-B1374A4F7B43}"/>
              </a:ext>
            </a:extLst>
          </p:cNvPr>
          <p:cNvGrpSpPr/>
          <p:nvPr/>
        </p:nvGrpSpPr>
        <p:grpSpPr>
          <a:xfrm rot="2821777">
            <a:off x="8787464" y="4817906"/>
            <a:ext cx="3048000" cy="708837"/>
            <a:chOff x="2209800" y="3276600"/>
            <a:chExt cx="3810000" cy="762000"/>
          </a:xfrm>
        </p:grpSpPr>
        <p:sp>
          <p:nvSpPr>
            <p:cNvPr id="3" name="Rectangle 2">
              <a:extLst>
                <a:ext uri="{FF2B5EF4-FFF2-40B4-BE49-F238E27FC236}">
                  <a16:creationId xmlns:a16="http://schemas.microsoft.com/office/drawing/2014/main" id="{6722D6CE-C585-FEAC-C296-0EB2568A65F1}"/>
                </a:ext>
              </a:extLst>
            </p:cNvPr>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erge 5">
              <a:extLst>
                <a:ext uri="{FF2B5EF4-FFF2-40B4-BE49-F238E27FC236}">
                  <a16:creationId xmlns:a16="http://schemas.microsoft.com/office/drawing/2014/main" id="{81C1B4FB-E0F5-86A4-1D15-8486A863FF51}"/>
                </a:ext>
              </a:extLst>
            </p:cNvPr>
            <p:cNvSpPr/>
            <p:nvPr/>
          </p:nvSpPr>
          <p:spPr>
            <a:xfrm rot="16200000">
              <a:off x="2171700" y="3390900"/>
              <a:ext cx="762000" cy="5334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a:extLst>
                <a:ext uri="{FF2B5EF4-FFF2-40B4-BE49-F238E27FC236}">
                  <a16:creationId xmlns:a16="http://schemas.microsoft.com/office/drawing/2014/main" id="{82A2A6EF-EF2D-D721-D522-70251A3E4AF6}"/>
                </a:ext>
              </a:extLst>
            </p:cNvPr>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5C6F7B-B575-5294-B2B4-C13A750CFCEA}"/>
                </a:ext>
              </a:extLst>
            </p:cNvPr>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5799D23-6908-693C-589B-98B98C9E7157}"/>
              </a:ext>
            </a:extLst>
          </p:cNvPr>
          <p:cNvSpPr txBox="1"/>
          <p:nvPr/>
        </p:nvSpPr>
        <p:spPr>
          <a:xfrm>
            <a:off x="0" y="6488668"/>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311207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4C0B6-6CE1-AD7D-58B8-96A89FA3F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7">
            <a:extLst>
              <a:ext uri="{FF2B5EF4-FFF2-40B4-BE49-F238E27FC236}">
                <a16:creationId xmlns:a16="http://schemas.microsoft.com/office/drawing/2014/main" id="{57F690D0-AA7D-DDCD-BEBC-E3A9C3E12F7F}"/>
              </a:ext>
            </a:extLst>
          </p:cNvPr>
          <p:cNvSpPr txBox="1"/>
          <p:nvPr/>
        </p:nvSpPr>
        <p:spPr>
          <a:xfrm>
            <a:off x="1679973" y="0"/>
            <a:ext cx="9144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dirty="0">
                <a:solidFill>
                  <a:schemeClr val="bg1"/>
                </a:solidFill>
                <a:latin typeface="Calisto MT" pitchFamily="18" charset="0"/>
              </a:rPr>
              <a:t>Men Might Have Joy</a:t>
            </a:r>
          </a:p>
        </p:txBody>
      </p:sp>
      <p:sp>
        <p:nvSpPr>
          <p:cNvPr id="3" name="TextBox 2">
            <a:extLst>
              <a:ext uri="{FF2B5EF4-FFF2-40B4-BE49-F238E27FC236}">
                <a16:creationId xmlns:a16="http://schemas.microsoft.com/office/drawing/2014/main" id="{D70CACBD-8899-BC8A-3F74-7930826FD026}"/>
              </a:ext>
            </a:extLst>
          </p:cNvPr>
          <p:cNvSpPr txBox="1"/>
          <p:nvPr/>
        </p:nvSpPr>
        <p:spPr>
          <a:xfrm>
            <a:off x="2292413" y="1107996"/>
            <a:ext cx="7607174" cy="646331"/>
          </a:xfrm>
          <a:prstGeom prst="rect">
            <a:avLst/>
          </a:prstGeom>
          <a:noFill/>
        </p:spPr>
        <p:txBody>
          <a:bodyPr wrap="square">
            <a:spAutoFit/>
          </a:bodyPr>
          <a:lstStyle/>
          <a:p>
            <a:pPr algn="ctr"/>
            <a:r>
              <a:rPr lang="en-US" b="0" i="1" dirty="0">
                <a:solidFill>
                  <a:srgbClr val="FFFF00"/>
                </a:solidFill>
                <a:effectLst/>
              </a:rPr>
              <a:t>Adam fell that men might be; and men are, that they might have joy.</a:t>
            </a:r>
          </a:p>
          <a:p>
            <a:pPr algn="ctr"/>
            <a:r>
              <a:rPr lang="en-US" i="1" dirty="0">
                <a:solidFill>
                  <a:srgbClr val="FFFF00"/>
                </a:solidFill>
              </a:rPr>
              <a:t>2 Nephi 2:25</a:t>
            </a:r>
          </a:p>
        </p:txBody>
      </p:sp>
      <p:sp>
        <p:nvSpPr>
          <p:cNvPr id="6" name="TextBox 5">
            <a:extLst>
              <a:ext uri="{FF2B5EF4-FFF2-40B4-BE49-F238E27FC236}">
                <a16:creationId xmlns:a16="http://schemas.microsoft.com/office/drawing/2014/main" id="{6AFD4525-CDBE-D9DE-78A1-81A84E7F4F49}"/>
              </a:ext>
            </a:extLst>
          </p:cNvPr>
          <p:cNvSpPr txBox="1"/>
          <p:nvPr/>
        </p:nvSpPr>
        <p:spPr>
          <a:xfrm>
            <a:off x="578357" y="2369879"/>
            <a:ext cx="4038600" cy="3785652"/>
          </a:xfrm>
          <a:prstGeom prst="rect">
            <a:avLst/>
          </a:prstGeom>
          <a:noFill/>
        </p:spPr>
        <p:txBody>
          <a:bodyPr wrap="square" rtlCol="0">
            <a:spAutoFit/>
          </a:bodyPr>
          <a:lstStyle/>
          <a:p>
            <a:pPr algn="ctr"/>
            <a:r>
              <a:rPr lang="en-US" sz="2000" dirty="0">
                <a:solidFill>
                  <a:srgbClr val="FFFF00"/>
                </a:solidFill>
              </a:rPr>
              <a:t>WITHOUT THE FALL</a:t>
            </a:r>
          </a:p>
          <a:p>
            <a:endParaRPr lang="en-US" sz="2000" dirty="0">
              <a:solidFill>
                <a:schemeClr val="bg2"/>
              </a:solidFill>
            </a:endParaRPr>
          </a:p>
          <a:p>
            <a:r>
              <a:rPr lang="en-US" sz="2000" dirty="0">
                <a:solidFill>
                  <a:schemeClr val="bg2"/>
                </a:solidFill>
              </a:rPr>
              <a:t>All things would have remained as they were when they were created</a:t>
            </a:r>
          </a:p>
          <a:p>
            <a:endParaRPr lang="en-US" sz="2000" dirty="0">
              <a:solidFill>
                <a:schemeClr val="bg2"/>
              </a:solidFill>
            </a:endParaRPr>
          </a:p>
          <a:p>
            <a:r>
              <a:rPr lang="en-US" sz="2000" dirty="0">
                <a:solidFill>
                  <a:schemeClr val="bg2"/>
                </a:solidFill>
              </a:rPr>
              <a:t>Adam and Eve would have had no children</a:t>
            </a:r>
          </a:p>
          <a:p>
            <a:endParaRPr lang="en-US" sz="2000" dirty="0">
              <a:solidFill>
                <a:schemeClr val="bg2"/>
              </a:solidFill>
            </a:endParaRPr>
          </a:p>
          <a:p>
            <a:r>
              <a:rPr lang="en-US" sz="2000" dirty="0">
                <a:solidFill>
                  <a:schemeClr val="bg2"/>
                </a:solidFill>
              </a:rPr>
              <a:t>Adam and Eve would have remained in a state of innocence, unable to know joy or misery, good or sin </a:t>
            </a:r>
          </a:p>
        </p:txBody>
      </p:sp>
      <p:sp>
        <p:nvSpPr>
          <p:cNvPr id="7" name="TextBox 6">
            <a:extLst>
              <a:ext uri="{FF2B5EF4-FFF2-40B4-BE49-F238E27FC236}">
                <a16:creationId xmlns:a16="http://schemas.microsoft.com/office/drawing/2014/main" id="{AABDD9C2-231C-182F-A380-3E07FAC029AD}"/>
              </a:ext>
            </a:extLst>
          </p:cNvPr>
          <p:cNvSpPr txBox="1"/>
          <p:nvPr/>
        </p:nvSpPr>
        <p:spPr>
          <a:xfrm>
            <a:off x="7668769" y="1754327"/>
            <a:ext cx="4261973" cy="4708981"/>
          </a:xfrm>
          <a:prstGeom prst="rect">
            <a:avLst/>
          </a:prstGeom>
          <a:noFill/>
        </p:spPr>
        <p:txBody>
          <a:bodyPr wrap="square" rtlCol="0">
            <a:spAutoFit/>
          </a:bodyPr>
          <a:lstStyle/>
          <a:p>
            <a:pPr algn="ctr"/>
            <a:r>
              <a:rPr lang="en-US" sz="2000" dirty="0">
                <a:solidFill>
                  <a:srgbClr val="FFFF00"/>
                </a:solidFill>
              </a:rPr>
              <a:t>BECAUSE OF THE FALL</a:t>
            </a:r>
          </a:p>
          <a:p>
            <a:endParaRPr lang="en-US" sz="2000" dirty="0">
              <a:solidFill>
                <a:schemeClr val="bg2"/>
              </a:solidFill>
            </a:endParaRPr>
          </a:p>
          <a:p>
            <a:r>
              <a:rPr lang="en-US" sz="2000" dirty="0">
                <a:solidFill>
                  <a:schemeClr val="bg2"/>
                </a:solidFill>
              </a:rPr>
              <a:t>Adam and Eve were driven out of the garden to till the earth</a:t>
            </a:r>
          </a:p>
          <a:p>
            <a:endParaRPr lang="en-US" sz="2000" dirty="0">
              <a:solidFill>
                <a:schemeClr val="bg2"/>
              </a:solidFill>
            </a:endParaRPr>
          </a:p>
          <a:p>
            <a:r>
              <a:rPr lang="en-US" sz="2000" dirty="0">
                <a:solidFill>
                  <a:schemeClr val="bg2"/>
                </a:solidFill>
              </a:rPr>
              <a:t>Adam and Eve brought forth children—the family of all the earth</a:t>
            </a:r>
          </a:p>
          <a:p>
            <a:endParaRPr lang="en-US" sz="2000" dirty="0">
              <a:solidFill>
                <a:schemeClr val="bg2"/>
              </a:solidFill>
            </a:endParaRPr>
          </a:p>
          <a:p>
            <a:r>
              <a:rPr lang="en-US" sz="2000" dirty="0">
                <a:solidFill>
                  <a:schemeClr val="bg2"/>
                </a:solidFill>
              </a:rPr>
              <a:t>Adam and Eve and their descendants would experience mortal life, including misery, joy, and the ability to do good and to sin</a:t>
            </a:r>
          </a:p>
          <a:p>
            <a:endParaRPr lang="en-US" sz="2000" dirty="0">
              <a:solidFill>
                <a:schemeClr val="bg2"/>
              </a:solidFill>
            </a:endParaRPr>
          </a:p>
          <a:p>
            <a:r>
              <a:rPr lang="en-US" sz="2000" dirty="0">
                <a:solidFill>
                  <a:schemeClr val="bg2"/>
                </a:solidFill>
              </a:rPr>
              <a:t>We are subject to physical and spiritual death</a:t>
            </a:r>
          </a:p>
        </p:txBody>
      </p:sp>
      <p:pic>
        <p:nvPicPr>
          <p:cNvPr id="8" name="Picture 2" descr="http://www.lds.org/images/Manuals/tchg-pix.nfo:o:130.jpg">
            <a:extLst>
              <a:ext uri="{FF2B5EF4-FFF2-40B4-BE49-F238E27FC236}">
                <a16:creationId xmlns:a16="http://schemas.microsoft.com/office/drawing/2014/main" id="{6E3A5C0E-0CDC-BBE2-7652-EC5EC752B4E5}"/>
              </a:ext>
            </a:extLst>
          </p:cNvPr>
          <p:cNvPicPr>
            <a:picLocks noChangeAspect="1" noChangeArrowheads="1"/>
          </p:cNvPicPr>
          <p:nvPr/>
        </p:nvPicPr>
        <p:blipFill>
          <a:blip r:embed="rId3" cstate="print"/>
          <a:srcRect/>
          <a:stretch>
            <a:fillRect/>
          </a:stretch>
        </p:blipFill>
        <p:spPr bwMode="auto">
          <a:xfrm>
            <a:off x="4710684" y="3152477"/>
            <a:ext cx="2770632" cy="2133600"/>
          </a:xfrm>
          <a:prstGeom prst="rect">
            <a:avLst/>
          </a:prstGeom>
          <a:noFill/>
        </p:spPr>
      </p:pic>
    </p:spTree>
    <p:extLst>
      <p:ext uri="{BB962C8B-B14F-4D97-AF65-F5344CB8AC3E}">
        <p14:creationId xmlns:p14="http://schemas.microsoft.com/office/powerpoint/2010/main" val="34452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808C400-E7A7-410A-AA30-5EFE576FB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Great Is His Joy</a:t>
            </a:r>
          </a:p>
        </p:txBody>
      </p:sp>
      <p:sp>
        <p:nvSpPr>
          <p:cNvPr id="12" name="TextBox 11"/>
          <p:cNvSpPr txBox="1"/>
          <p:nvPr/>
        </p:nvSpPr>
        <p:spPr>
          <a:xfrm>
            <a:off x="5486400" y="4191000"/>
            <a:ext cx="4419600" cy="1938992"/>
          </a:xfrm>
          <a:prstGeom prst="rect">
            <a:avLst/>
          </a:prstGeom>
          <a:noFill/>
        </p:spPr>
        <p:txBody>
          <a:bodyPr wrap="square" rtlCol="0">
            <a:spAutoFit/>
          </a:bodyPr>
          <a:lstStyle/>
          <a:p>
            <a:pPr fontAlgn="base"/>
            <a:r>
              <a:rPr lang="en-US" dirty="0">
                <a:solidFill>
                  <a:schemeClr val="bg1"/>
                </a:solidFill>
              </a:rPr>
              <a:t>“They were to remember that even if they should labor a life-time and bring only one soul to Christ, their joy would be great, and that they would have correspondingly greater joy, if they should win many souls.”</a:t>
            </a:r>
          </a:p>
          <a:p>
            <a:pPr fontAlgn="base"/>
            <a:r>
              <a:rPr lang="en-US" sz="1200" dirty="0">
                <a:solidFill>
                  <a:schemeClr val="bg1"/>
                </a:solidFill>
              </a:rPr>
              <a:t>Hyrum M. Smith</a:t>
            </a:r>
          </a:p>
          <a:p>
            <a:r>
              <a:rPr lang="en-US" dirty="0">
                <a:solidFill>
                  <a:schemeClr val="bg1"/>
                </a:solidFill>
              </a:rPr>
              <a:t> </a:t>
            </a:r>
          </a:p>
        </p:txBody>
      </p:sp>
      <p:sp>
        <p:nvSpPr>
          <p:cNvPr id="19" name="TextBox 18"/>
          <p:cNvSpPr txBox="1"/>
          <p:nvPr/>
        </p:nvSpPr>
        <p:spPr>
          <a:xfrm>
            <a:off x="60960" y="6494206"/>
            <a:ext cx="2133600" cy="381000"/>
          </a:xfrm>
          <a:prstGeom prst="rect">
            <a:avLst/>
          </a:prstGeom>
          <a:noFill/>
        </p:spPr>
        <p:txBody>
          <a:bodyPr wrap="square" rtlCol="0">
            <a:spAutoFit/>
          </a:bodyPr>
          <a:lstStyle/>
          <a:p>
            <a:r>
              <a:rPr lang="en-US" dirty="0">
                <a:solidFill>
                  <a:schemeClr val="bg1"/>
                </a:solidFill>
              </a:rPr>
              <a:t>D&amp;C 18:14-15</a:t>
            </a:r>
          </a:p>
        </p:txBody>
      </p:sp>
      <p:sp>
        <p:nvSpPr>
          <p:cNvPr id="20" name="Rectangle 19"/>
          <p:cNvSpPr/>
          <p:nvPr/>
        </p:nvSpPr>
        <p:spPr>
          <a:xfrm>
            <a:off x="1905000" y="1219201"/>
            <a:ext cx="4572000" cy="830997"/>
          </a:xfrm>
          <a:prstGeom prst="rect">
            <a:avLst/>
          </a:prstGeom>
        </p:spPr>
        <p:txBody>
          <a:bodyPr>
            <a:spAutoFit/>
          </a:bodyPr>
          <a:lstStyle/>
          <a:p>
            <a:r>
              <a:rPr lang="en-US" dirty="0">
                <a:solidFill>
                  <a:schemeClr val="bg1"/>
                </a:solidFill>
              </a:rPr>
              <a:t>“Crying repentance simply means helping people return to God” </a:t>
            </a:r>
          </a:p>
          <a:p>
            <a:r>
              <a:rPr lang="en-US" sz="1200" dirty="0">
                <a:solidFill>
                  <a:schemeClr val="bg1"/>
                </a:solidFill>
              </a:rPr>
              <a:t>Elder Neil L. Andersen </a:t>
            </a:r>
          </a:p>
        </p:txBody>
      </p:sp>
      <p:sp>
        <p:nvSpPr>
          <p:cNvPr id="21" name="Rectangle 20"/>
          <p:cNvSpPr/>
          <p:nvPr/>
        </p:nvSpPr>
        <p:spPr>
          <a:xfrm>
            <a:off x="3886199" y="2286001"/>
            <a:ext cx="6905531" cy="461665"/>
          </a:xfrm>
          <a:prstGeom prst="rect">
            <a:avLst/>
          </a:prstGeom>
        </p:spPr>
        <p:txBody>
          <a:bodyPr wrap="square">
            <a:spAutoFit/>
          </a:bodyPr>
          <a:lstStyle/>
          <a:p>
            <a:r>
              <a:rPr lang="en-US" sz="2400" dirty="0">
                <a:solidFill>
                  <a:srgbClr val="FFFF00"/>
                </a:solidFill>
              </a:rPr>
              <a:t>What are some ways we can help others repent?</a:t>
            </a:r>
          </a:p>
        </p:txBody>
      </p:sp>
      <p:grpSp>
        <p:nvGrpSpPr>
          <p:cNvPr id="22" name="Group 21"/>
          <p:cNvGrpSpPr/>
          <p:nvPr/>
        </p:nvGrpSpPr>
        <p:grpSpPr>
          <a:xfrm>
            <a:off x="1676400" y="2133600"/>
            <a:ext cx="2590800" cy="4344018"/>
            <a:chOff x="838200" y="76200"/>
            <a:chExt cx="2667000" cy="5029200"/>
          </a:xfrm>
        </p:grpSpPr>
        <p:grpSp>
          <p:nvGrpSpPr>
            <p:cNvPr id="23" name="Group 17"/>
            <p:cNvGrpSpPr/>
            <p:nvPr/>
          </p:nvGrpSpPr>
          <p:grpSpPr>
            <a:xfrm>
              <a:off x="838200" y="76200"/>
              <a:ext cx="2667000" cy="5029200"/>
              <a:chOff x="838200" y="76200"/>
              <a:chExt cx="2667000" cy="5029200"/>
            </a:xfrm>
          </p:grpSpPr>
          <p:grpSp>
            <p:nvGrpSpPr>
              <p:cNvPr id="25" name="Group 17"/>
              <p:cNvGrpSpPr/>
              <p:nvPr/>
            </p:nvGrpSpPr>
            <p:grpSpPr>
              <a:xfrm flipH="1">
                <a:off x="2209800" y="1447800"/>
                <a:ext cx="1295400" cy="3429000"/>
                <a:chOff x="685800" y="1447800"/>
                <a:chExt cx="1295400" cy="3124200"/>
              </a:xfrm>
            </p:grpSpPr>
            <p:sp>
              <p:nvSpPr>
                <p:cNvPr id="41" name="Bent Arrow 4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Bent Arrow 4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16"/>
              <p:cNvGrpSpPr/>
              <p:nvPr/>
            </p:nvGrpSpPr>
            <p:grpSpPr>
              <a:xfrm>
                <a:off x="838200" y="1447800"/>
                <a:ext cx="1295400" cy="3429000"/>
                <a:chOff x="685800" y="1447800"/>
                <a:chExt cx="1295400" cy="3429000"/>
              </a:xfrm>
            </p:grpSpPr>
            <p:sp>
              <p:nvSpPr>
                <p:cNvPr id="39" name="Bent Arrow 3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295400" y="2332001"/>
              <a:ext cx="1905000" cy="1603450"/>
            </a:xfrm>
            <a:prstGeom prst="rect">
              <a:avLst/>
            </a:prstGeom>
          </p:spPr>
          <p:txBody>
            <a:bodyPr wrap="square">
              <a:spAutoFit/>
            </a:bodyPr>
            <a:lstStyle/>
            <a:p>
              <a:pPr algn="ctr"/>
              <a:r>
                <a:rPr lang="en-US" sz="1400" b="1" i="1" dirty="0"/>
                <a:t>If we help others to repent and come unto the Lord, we will feel joy with them in the kingdom of God.</a:t>
              </a:r>
              <a:endParaRPr lang="en-US" sz="1400" dirty="0">
                <a:solidFill>
                  <a:schemeClr val="bg1"/>
                </a:solidFill>
              </a:endParaRPr>
            </a:p>
          </p:txBody>
        </p:sp>
      </p:grpSp>
      <p:pic>
        <p:nvPicPr>
          <p:cNvPr id="5" name="Picture 4">
            <a:extLst>
              <a:ext uri="{FF2B5EF4-FFF2-40B4-BE49-F238E27FC236}">
                <a16:creationId xmlns:a16="http://schemas.microsoft.com/office/drawing/2014/main" id="{8D5A1F4D-37BB-44C8-A2E4-452C5727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4292004"/>
            <a:ext cx="1085850" cy="1467995"/>
          </a:xfrm>
          <a:prstGeom prst="rect">
            <a:avLst/>
          </a:prstGeom>
        </p:spPr>
      </p:pic>
      <p:pic>
        <p:nvPicPr>
          <p:cNvPr id="9" name="Picture 8">
            <a:extLst>
              <a:ext uri="{FF2B5EF4-FFF2-40B4-BE49-F238E27FC236}">
                <a16:creationId xmlns:a16="http://schemas.microsoft.com/office/drawing/2014/main" id="{0B44E3AE-150B-4368-BCAE-1AB263418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31" y="928330"/>
            <a:ext cx="1085850" cy="1447800"/>
          </a:xfrm>
          <a:prstGeom prst="rect">
            <a:avLst/>
          </a:prstGeom>
        </p:spPr>
      </p:pic>
    </p:spTree>
    <p:extLst>
      <p:ext uri="{BB962C8B-B14F-4D97-AF65-F5344CB8AC3E}">
        <p14:creationId xmlns:p14="http://schemas.microsoft.com/office/powerpoint/2010/main" val="17008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149A98A-804A-4FFB-BACF-119D1F497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Doctrinal Mastery</a:t>
            </a:r>
          </a:p>
        </p:txBody>
      </p:sp>
      <p:sp>
        <p:nvSpPr>
          <p:cNvPr id="12" name="TextBox 11"/>
          <p:cNvSpPr txBox="1"/>
          <p:nvPr/>
        </p:nvSpPr>
        <p:spPr>
          <a:xfrm>
            <a:off x="5562600" y="1524001"/>
            <a:ext cx="5029200" cy="5262979"/>
          </a:xfrm>
          <a:prstGeom prst="rect">
            <a:avLst/>
          </a:prstGeom>
          <a:noFill/>
        </p:spPr>
        <p:txBody>
          <a:bodyPr wrap="square" rtlCol="0">
            <a:spAutoFit/>
          </a:bodyPr>
          <a:lstStyle/>
          <a:p>
            <a:pPr fontAlgn="base"/>
            <a:r>
              <a:rPr lang="en-US" sz="2400" i="1" dirty="0">
                <a:solidFill>
                  <a:schemeClr val="bg1"/>
                </a:solidFill>
              </a:rPr>
              <a:t>“And if it so be that you should labor all your days in crying repentance unto this people, and bring, save it be one soul unto me, how great shall be your joy with him in the kingdom of my Father!</a:t>
            </a:r>
          </a:p>
          <a:p>
            <a:pPr fontAlgn="base"/>
            <a:endParaRPr lang="en-US" sz="2400" i="1" dirty="0">
              <a:solidFill>
                <a:schemeClr val="bg1"/>
              </a:solidFill>
            </a:endParaRPr>
          </a:p>
          <a:p>
            <a:pPr fontAlgn="base"/>
            <a:r>
              <a:rPr lang="en-US" sz="2400" i="1" dirty="0">
                <a:solidFill>
                  <a:schemeClr val="bg1"/>
                </a:solidFill>
              </a:rPr>
              <a:t>And now, if your joy will be great with one soul that you have brought unto me into the kingdom of my Father, how great will be your joy if you should bring many souls unto me!”</a:t>
            </a:r>
          </a:p>
          <a:p>
            <a:pPr fontAlgn="base"/>
            <a:r>
              <a:rPr lang="en-US" sz="2400" i="1" dirty="0">
                <a:solidFill>
                  <a:schemeClr val="bg1"/>
                </a:solidFill>
              </a:rPr>
              <a:t>D&amp;C 18:15-16</a:t>
            </a:r>
          </a:p>
          <a:p>
            <a:r>
              <a:rPr lang="en-US" sz="2400" i="1" dirty="0">
                <a:solidFill>
                  <a:schemeClr val="bg1"/>
                </a:solidFill>
              </a:rPr>
              <a:t> </a:t>
            </a:r>
          </a:p>
        </p:txBody>
      </p:sp>
      <p:grpSp>
        <p:nvGrpSpPr>
          <p:cNvPr id="43" name="Group 42"/>
          <p:cNvGrpSpPr/>
          <p:nvPr/>
        </p:nvGrpSpPr>
        <p:grpSpPr>
          <a:xfrm>
            <a:off x="1981200" y="2133600"/>
            <a:ext cx="2286000" cy="2667000"/>
            <a:chOff x="2646084" y="2667000"/>
            <a:chExt cx="3886200" cy="3931920"/>
          </a:xfrm>
        </p:grpSpPr>
        <p:grpSp>
          <p:nvGrpSpPr>
            <p:cNvPr id="44" name="Group 13"/>
            <p:cNvGrpSpPr/>
            <p:nvPr/>
          </p:nvGrpSpPr>
          <p:grpSpPr>
            <a:xfrm>
              <a:off x="3048000" y="2667000"/>
              <a:ext cx="2971800" cy="3931920"/>
              <a:chOff x="152400" y="152400"/>
              <a:chExt cx="4953000" cy="6553200"/>
            </a:xfrm>
          </p:grpSpPr>
          <p:sp>
            <p:nvSpPr>
              <p:cNvPr id="48" name="Rounded Rectangle 47"/>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18:15-16</a:t>
              </a:r>
            </a:p>
          </p:txBody>
        </p:sp>
        <p:sp>
          <p:nvSpPr>
            <p:cNvPr id="46" name="TextBox 4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47" name="Straight Connector 4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ight Arrow 50"/>
          <p:cNvSpPr/>
          <p:nvPr/>
        </p:nvSpPr>
        <p:spPr>
          <a:xfrm>
            <a:off x="4191000" y="3200400"/>
            <a:ext cx="1295400" cy="457200"/>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56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500" fill="hold"/>
                                        <p:tgtEl>
                                          <p:spTgt spid="43"/>
                                        </p:tgtEl>
                                        <p:attrNameLst>
                                          <p:attrName>ppt_x</p:attrName>
                                        </p:attrNameLst>
                                      </p:cBhvr>
                                      <p:tavLst>
                                        <p:tav tm="0">
                                          <p:val>
                                            <p:strVal val="0-#ppt_w/2"/>
                                          </p:val>
                                        </p:tav>
                                        <p:tav tm="100000">
                                          <p:val>
                                            <p:strVal val="#ppt_x"/>
                                          </p:val>
                                        </p:tav>
                                      </p:tavLst>
                                    </p:anim>
                                    <p:anim calcmode="lin" valueType="num">
                                      <p:cBhvr additive="base">
                                        <p:cTn id="8" dur="1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500" fill="hold"/>
                                        <p:tgtEl>
                                          <p:spTgt spid="51"/>
                                        </p:tgtEl>
                                        <p:attrNameLst>
                                          <p:attrName>ppt_x</p:attrName>
                                        </p:attrNameLst>
                                      </p:cBhvr>
                                      <p:tavLst>
                                        <p:tav tm="0">
                                          <p:val>
                                            <p:strVal val="0-#ppt_w/2"/>
                                          </p:val>
                                        </p:tav>
                                        <p:tav tm="100000">
                                          <p:val>
                                            <p:strVal val="#ppt_x"/>
                                          </p:val>
                                        </p:tav>
                                      </p:tavLst>
                                    </p:anim>
                                    <p:anim calcmode="lin" valueType="num">
                                      <p:cBhvr additive="base">
                                        <p:cTn id="12" dur="1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0-#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05ACD1-50B5-3514-8960-BA8CE3071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6C42A9D-1C11-1643-D468-0E52ADD29882}"/>
              </a:ext>
            </a:extLst>
          </p:cNvPr>
          <p:cNvSpPr txBox="1"/>
          <p:nvPr/>
        </p:nvSpPr>
        <p:spPr>
          <a:xfrm>
            <a:off x="3318910" y="2027529"/>
            <a:ext cx="5525985" cy="3693319"/>
          </a:xfrm>
          <a:prstGeom prst="rect">
            <a:avLst/>
          </a:prstGeom>
          <a:noFill/>
        </p:spPr>
        <p:txBody>
          <a:bodyPr wrap="square">
            <a:spAutoFit/>
          </a:bodyPr>
          <a:lstStyle/>
          <a:p>
            <a:pPr algn="l" fontAlgn="base"/>
            <a:r>
              <a:rPr lang="en-US" b="0" i="0" dirty="0">
                <a:solidFill>
                  <a:schemeClr val="bg1"/>
                </a:solidFill>
                <a:effectLst/>
              </a:rPr>
              <a:t>Joy is more than happiness. Joy is the ultimate sensation of well-being. It comes from being complete and in harmony with our Creator and his eternal laws. …</a:t>
            </a:r>
          </a:p>
          <a:p>
            <a:pPr algn="l" fontAlgn="base"/>
            <a:endParaRPr lang="en-US" b="0" i="0" dirty="0">
              <a:solidFill>
                <a:schemeClr val="bg1"/>
              </a:solidFill>
              <a:effectLst/>
            </a:endParaRPr>
          </a:p>
          <a:p>
            <a:pPr algn="l" fontAlgn="base"/>
            <a:r>
              <a:rPr lang="en-US" b="0" i="0" dirty="0">
                <a:solidFill>
                  <a:schemeClr val="bg1"/>
                </a:solidFill>
                <a:effectLst/>
              </a:rPr>
              <a:t>… God’s mercy is the only source of the ultimate and eternal joy, which restores every loss, dries every tear, and erases every pain. Eternal joy transcends all suffering. </a:t>
            </a:r>
          </a:p>
          <a:p>
            <a:pPr algn="l" fontAlgn="base"/>
            <a:endParaRPr lang="en-US" dirty="0">
              <a:solidFill>
                <a:schemeClr val="bg1"/>
              </a:solidFill>
            </a:endParaRPr>
          </a:p>
          <a:p>
            <a:pPr algn="l" fontAlgn="base"/>
            <a:r>
              <a:rPr lang="en-US" b="0" i="0" dirty="0">
                <a:solidFill>
                  <a:schemeClr val="bg1"/>
                </a:solidFill>
                <a:effectLst/>
              </a:rPr>
              <a:t>In this life and in the life to come, that joy comes about through the Resurrection and the remission of sins. </a:t>
            </a:r>
          </a:p>
          <a:p>
            <a:pPr algn="l" fontAlgn="base"/>
            <a:r>
              <a:rPr lang="en-US" b="0" i="0" dirty="0">
                <a:solidFill>
                  <a:schemeClr val="bg1"/>
                </a:solidFill>
                <a:effectLst/>
              </a:rPr>
              <a:t>Dallin H. Oaks</a:t>
            </a:r>
          </a:p>
        </p:txBody>
      </p:sp>
      <p:sp>
        <p:nvSpPr>
          <p:cNvPr id="5" name="TextBox 4">
            <a:extLst>
              <a:ext uri="{FF2B5EF4-FFF2-40B4-BE49-F238E27FC236}">
                <a16:creationId xmlns:a16="http://schemas.microsoft.com/office/drawing/2014/main" id="{3768A783-54B3-4749-67F8-82E6A683EDA0}"/>
              </a:ext>
            </a:extLst>
          </p:cNvPr>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What is Joy?</a:t>
            </a:r>
          </a:p>
        </p:txBody>
      </p:sp>
      <p:pic>
        <p:nvPicPr>
          <p:cNvPr id="7" name="Picture 6" descr="A young child smiling at the camera&#10;&#10;Description automatically generated">
            <a:extLst>
              <a:ext uri="{FF2B5EF4-FFF2-40B4-BE49-F238E27FC236}">
                <a16:creationId xmlns:a16="http://schemas.microsoft.com/office/drawing/2014/main" id="{A52AA195-7DBB-4D52-492A-D0AF7125C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80" y="1107996"/>
            <a:ext cx="2612459" cy="1959344"/>
          </a:xfrm>
          <a:prstGeom prst="rect">
            <a:avLst/>
          </a:prstGeom>
        </p:spPr>
      </p:pic>
      <p:pic>
        <p:nvPicPr>
          <p:cNvPr id="11" name="Picture 10" descr="A group of people standing in front of a green wall&#10;&#10;Description automatically generated">
            <a:extLst>
              <a:ext uri="{FF2B5EF4-FFF2-40B4-BE49-F238E27FC236}">
                <a16:creationId xmlns:a16="http://schemas.microsoft.com/office/drawing/2014/main" id="{FD2FD87F-E1A4-E610-6B19-109796DDD0A3}"/>
              </a:ext>
            </a:extLst>
          </p:cNvPr>
          <p:cNvPicPr>
            <a:picLocks noChangeAspect="1"/>
          </p:cNvPicPr>
          <p:nvPr/>
        </p:nvPicPr>
        <p:blipFill>
          <a:blip r:embed="rId4">
            <a:extLst>
              <a:ext uri="{28A0092B-C50C-407E-A947-70E740481C1C}">
                <a14:useLocalDpi xmlns:a14="http://schemas.microsoft.com/office/drawing/2010/main" val="0"/>
              </a:ext>
            </a:extLst>
          </a:blip>
          <a:srcRect l="30532" t="16328" r="31039" b="16617"/>
          <a:stretch/>
        </p:blipFill>
        <p:spPr>
          <a:xfrm>
            <a:off x="9282718" y="3429000"/>
            <a:ext cx="2398816" cy="3139321"/>
          </a:xfrm>
          <a:prstGeom prst="rect">
            <a:avLst/>
          </a:prstGeom>
        </p:spPr>
      </p:pic>
      <p:pic>
        <p:nvPicPr>
          <p:cNvPr id="15" name="Picture 14" descr="A person smiling at the camera&#10;&#10;Description automatically generated">
            <a:extLst>
              <a:ext uri="{FF2B5EF4-FFF2-40B4-BE49-F238E27FC236}">
                <a16:creationId xmlns:a16="http://schemas.microsoft.com/office/drawing/2014/main" id="{5C520001-17A5-102C-DCE6-7690862A7585}"/>
              </a:ext>
            </a:extLst>
          </p:cNvPr>
          <p:cNvPicPr>
            <a:picLocks noChangeAspect="1"/>
          </p:cNvPicPr>
          <p:nvPr/>
        </p:nvPicPr>
        <p:blipFill>
          <a:blip r:embed="rId5">
            <a:extLst>
              <a:ext uri="{28A0092B-C50C-407E-A947-70E740481C1C}">
                <a14:useLocalDpi xmlns:a14="http://schemas.microsoft.com/office/drawing/2010/main" val="0"/>
              </a:ext>
            </a:extLst>
          </a:blip>
          <a:srcRect l="12555" t="14978"/>
          <a:stretch/>
        </p:blipFill>
        <p:spPr>
          <a:xfrm>
            <a:off x="9084623" y="876822"/>
            <a:ext cx="2686881" cy="1959344"/>
          </a:xfrm>
          <a:prstGeom prst="rect">
            <a:avLst/>
          </a:prstGeom>
        </p:spPr>
      </p:pic>
      <p:pic>
        <p:nvPicPr>
          <p:cNvPr id="17" name="Picture 16" descr="A person sitting at a table reading a book&#10;&#10;Description automatically generated">
            <a:extLst>
              <a:ext uri="{FF2B5EF4-FFF2-40B4-BE49-F238E27FC236}">
                <a16:creationId xmlns:a16="http://schemas.microsoft.com/office/drawing/2014/main" id="{3BCD66B4-D33D-9197-E43B-E8E620E85F86}"/>
              </a:ext>
            </a:extLst>
          </p:cNvPr>
          <p:cNvPicPr>
            <a:picLocks noChangeAspect="1"/>
          </p:cNvPicPr>
          <p:nvPr/>
        </p:nvPicPr>
        <p:blipFill>
          <a:blip r:embed="rId6">
            <a:extLst>
              <a:ext uri="{28A0092B-C50C-407E-A947-70E740481C1C}">
                <a14:useLocalDpi xmlns:a14="http://schemas.microsoft.com/office/drawing/2010/main" val="0"/>
              </a:ext>
            </a:extLst>
          </a:blip>
          <a:srcRect l="35931" t="14546" r="32944" b="31600"/>
          <a:stretch/>
        </p:blipFill>
        <p:spPr>
          <a:xfrm>
            <a:off x="803389" y="3742119"/>
            <a:ext cx="1949223" cy="2529445"/>
          </a:xfrm>
          <a:prstGeom prst="rect">
            <a:avLst/>
          </a:prstGeom>
        </p:spPr>
      </p:pic>
      <p:pic>
        <p:nvPicPr>
          <p:cNvPr id="19" name="Picture 18" descr="A person in a suit and tie&#10;&#10;Description automatically generated">
            <a:extLst>
              <a:ext uri="{FF2B5EF4-FFF2-40B4-BE49-F238E27FC236}">
                <a16:creationId xmlns:a16="http://schemas.microsoft.com/office/drawing/2014/main" id="{30AC6A2D-683C-C83E-11BD-E0818DB691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6728" y="1062792"/>
            <a:ext cx="810348" cy="1009941"/>
          </a:xfrm>
          <a:prstGeom prst="rect">
            <a:avLst/>
          </a:prstGeom>
        </p:spPr>
      </p:pic>
    </p:spTree>
    <p:extLst>
      <p:ext uri="{BB962C8B-B14F-4D97-AF65-F5344CB8AC3E}">
        <p14:creationId xmlns:p14="http://schemas.microsoft.com/office/powerpoint/2010/main" val="11395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70EC04-882D-4366-9CDF-385869704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33478" y="176362"/>
            <a:ext cx="88392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0" i="0" dirty="0">
                <a:solidFill>
                  <a:schemeClr val="bg1"/>
                </a:solidFill>
                <a:effectLst/>
              </a:rPr>
              <a:t>“</a:t>
            </a:r>
            <a:r>
              <a:rPr lang="en-US" b="0" i="0" u="none" strike="noStrike" dirty="0">
                <a:solidFill>
                  <a:schemeClr val="bg1"/>
                </a:solidFill>
                <a:effectLst/>
              </a:rPr>
              <a:t>I’ll Go Where You Want Me to Go</a:t>
            </a:r>
            <a:r>
              <a:rPr lang="en-US" b="0" i="0" dirty="0">
                <a:solidFill>
                  <a:schemeClr val="bg1"/>
                </a:solidFill>
                <a:effectLst/>
              </a:rPr>
              <a:t>” (5:45)</a:t>
            </a:r>
          </a:p>
          <a:p>
            <a:r>
              <a:rPr lang="en-US" b="0" i="0" dirty="0">
                <a:solidFill>
                  <a:schemeClr val="bg1"/>
                </a:solidFill>
                <a:effectLst/>
              </a:rPr>
              <a:t>“</a:t>
            </a:r>
            <a:r>
              <a:rPr lang="en-US" b="0" i="0" u="none" strike="noStrike" dirty="0">
                <a:solidFill>
                  <a:schemeClr val="bg1"/>
                </a:solidFill>
                <a:effectLst/>
              </a:rPr>
              <a:t>Good Things to Share</a:t>
            </a:r>
            <a:r>
              <a:rPr lang="en-US" b="0" i="0" dirty="0">
                <a:solidFill>
                  <a:schemeClr val="bg1"/>
                </a:solidFill>
                <a:effectLst/>
              </a:rPr>
              <a:t>” (2:21)</a:t>
            </a:r>
          </a:p>
          <a:p>
            <a:endParaRPr lang="en-US" dirty="0">
              <a:solidFill>
                <a:schemeClr val="bg1"/>
              </a:solidFill>
            </a:endParaRPr>
          </a:p>
          <a:p>
            <a:endParaRPr lang="en-US" i="1" dirty="0">
              <a:solidFill>
                <a:schemeClr val="bg1"/>
              </a:solidFill>
            </a:endParaRPr>
          </a:p>
          <a:p>
            <a:endParaRPr lang="en-US" i="1" dirty="0">
              <a:solidFill>
                <a:schemeClr val="bg1"/>
              </a:solidFill>
            </a:endParaRPr>
          </a:p>
          <a:p>
            <a:r>
              <a:rPr lang="en-US" dirty="0">
                <a:solidFill>
                  <a:schemeClr val="bg1"/>
                </a:solidFill>
              </a:rPr>
              <a:t>Hyrum M. Smith </a:t>
            </a:r>
            <a:r>
              <a:rPr lang="en-US" i="1" dirty="0">
                <a:solidFill>
                  <a:schemeClr val="bg1"/>
                </a:solidFill>
              </a:rPr>
              <a:t>Doctrine and Covenants Commentary</a:t>
            </a:r>
            <a:r>
              <a:rPr lang="en-US" dirty="0">
                <a:solidFill>
                  <a:schemeClr val="bg1"/>
                </a:solidFill>
              </a:rPr>
              <a:t> pg. 65</a:t>
            </a:r>
          </a:p>
          <a:p>
            <a:r>
              <a:rPr lang="en-US" sz="1800" dirty="0">
                <a:solidFill>
                  <a:schemeClr val="bg1"/>
                </a:solidFill>
                <a:latin typeface="Abadi" panose="020B0604020104020204" pitchFamily="34" charset="0"/>
              </a:rPr>
              <a:t>Presentation by ©http://fashionsbylynda.com/blog/</a:t>
            </a:r>
            <a:endParaRPr lang="en-US" dirty="0">
              <a:solidFill>
                <a:schemeClr val="bg1"/>
              </a:solidFill>
            </a:endParaRPr>
          </a:p>
          <a:p>
            <a:r>
              <a:rPr lang="en-US" dirty="0">
                <a:solidFill>
                  <a:schemeClr val="bg1"/>
                </a:solidFill>
              </a:rPr>
              <a:t>Elder Neil L. Andersen “Crying repentance simply means helping people return to God” (“Preparing for Your Spiritual Destiny” [CES fireside address, Jan. 10, 2010], 7</a:t>
            </a:r>
          </a:p>
          <a:p>
            <a:r>
              <a:rPr lang="en-US" b="0" i="0" dirty="0">
                <a:solidFill>
                  <a:schemeClr val="bg1"/>
                </a:solidFill>
                <a:effectLst/>
              </a:rPr>
              <a:t>Dallin H. Oaks, “</a:t>
            </a:r>
            <a:r>
              <a:rPr lang="en-US" b="0" i="0" u="none" strike="noStrike" dirty="0">
                <a:solidFill>
                  <a:schemeClr val="bg1"/>
                </a:solidFill>
                <a:effectLst/>
              </a:rPr>
              <a:t>Joy and Mercy</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Nov. 1991, 73–74</a:t>
            </a:r>
            <a:endParaRPr lang="en-US" dirty="0">
              <a:solidFill>
                <a:schemeClr val="bg1"/>
              </a:solidFill>
            </a:endParaRPr>
          </a:p>
          <a:p>
            <a:endParaRPr lang="en-US" dirty="0">
              <a:solidFill>
                <a:schemeClr val="bg1"/>
              </a:solidFill>
            </a:endParaRPr>
          </a:p>
          <a:p>
            <a:endParaRPr lang="en-US" i="1" dirty="0">
              <a:solidFill>
                <a:schemeClr val="bg1"/>
              </a:solidFill>
            </a:endParaRPr>
          </a:p>
          <a:p>
            <a:endParaRPr lang="en-US" i="1" dirty="0">
              <a:solidFill>
                <a:schemeClr val="bg1"/>
              </a:solidFill>
            </a:endParaRPr>
          </a:p>
          <a:p>
            <a:r>
              <a:rPr lang="en-US" i="1" dirty="0">
                <a:solidFill>
                  <a:schemeClr val="bg1"/>
                </a:solidFill>
              </a:rPr>
              <a:t> </a:t>
            </a:r>
          </a:p>
        </p:txBody>
      </p:sp>
      <p:grpSp>
        <p:nvGrpSpPr>
          <p:cNvPr id="8" name="Group 7"/>
          <p:cNvGrpSpPr/>
          <p:nvPr/>
        </p:nvGrpSpPr>
        <p:grpSpPr>
          <a:xfrm>
            <a:off x="4554208" y="512285"/>
            <a:ext cx="838200" cy="1066800"/>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3FE3163C-5112-FC21-4EC6-AAFC779050B7}"/>
              </a:ext>
            </a:extLst>
          </p:cNvPr>
          <p:cNvSpPr txBox="1"/>
          <p:nvPr/>
        </p:nvSpPr>
        <p:spPr>
          <a:xfrm>
            <a:off x="1524" y="6490244"/>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91058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85549-AD18-1242-E801-7012EA4D5AFF}"/>
              </a:ext>
            </a:extLst>
          </p:cNvPr>
          <p:cNvSpPr txBox="1"/>
          <p:nvPr/>
        </p:nvSpPr>
        <p:spPr>
          <a:xfrm>
            <a:off x="187779" y="121913"/>
            <a:ext cx="6094476" cy="2462213"/>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When a person learns the glorious purpose of life</a:t>
            </a:r>
            <a:r>
              <a:rPr lang="en-US" sz="1400" b="0" i="0" dirty="0">
                <a:solidFill>
                  <a:srgbClr val="212225"/>
                </a:solidFill>
                <a:effectLst/>
              </a:rPr>
              <a:t>, comes to understand that Christ forgives and succors those who follow Him, and then chooses to follow Christ into the waters of baptism, life changes for the better—even when the external circumstances of life do not.</a:t>
            </a:r>
          </a:p>
          <a:p>
            <a:pPr algn="l" fontAlgn="base"/>
            <a:r>
              <a:rPr lang="en-US" sz="1400" b="0" i="0" dirty="0">
                <a:solidFill>
                  <a:srgbClr val="212225"/>
                </a:solidFill>
                <a:effectLst/>
              </a:rPr>
              <a:t>A radiantly happy sister I met in Onitsha, Nigeria, told me that from the time she learned the gospel and was baptized (and now I use her words), “everything is good for me. I am happy. I am in heaven.” Sharing the gospel kindles joy and hope in the souls of both giver and receiver. Truly, “how great shall be your joy” as you share the gospel! Sharing the gospel is joy upon joy, hope upon hope. (Marcus B. Nash, “</a:t>
            </a:r>
            <a:r>
              <a:rPr lang="en-US" sz="1400" b="0" i="0" u="none" strike="noStrike" dirty="0">
                <a:solidFill>
                  <a:srgbClr val="212225"/>
                </a:solidFill>
                <a:effectLst/>
              </a:rPr>
              <a:t>Hold Up Your Light</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Nov. 2021, 71)</a:t>
            </a:r>
          </a:p>
        </p:txBody>
      </p:sp>
      <p:sp>
        <p:nvSpPr>
          <p:cNvPr id="5" name="TextBox 4">
            <a:extLst>
              <a:ext uri="{FF2B5EF4-FFF2-40B4-BE49-F238E27FC236}">
                <a16:creationId xmlns:a16="http://schemas.microsoft.com/office/drawing/2014/main" id="{15F93196-D852-78D5-3DDB-FE06F6CC1684}"/>
              </a:ext>
            </a:extLst>
          </p:cNvPr>
          <p:cNvSpPr txBox="1"/>
          <p:nvPr/>
        </p:nvSpPr>
        <p:spPr>
          <a:xfrm>
            <a:off x="187779" y="2584126"/>
            <a:ext cx="6096000" cy="1169551"/>
          </a:xfrm>
          <a:prstGeom prst="rect">
            <a:avLst/>
          </a:prstGeom>
          <a:noFill/>
          <a:ln>
            <a:solidFill>
              <a:schemeClr val="tx1"/>
            </a:solidFill>
          </a:ln>
        </p:spPr>
        <p:txBody>
          <a:bodyPr wrap="square">
            <a:spAutoFit/>
          </a:bodyPr>
          <a:lstStyle/>
          <a:p>
            <a:r>
              <a:rPr lang="en-US" sz="1400" b="1" i="0" dirty="0">
                <a:solidFill>
                  <a:srgbClr val="212225"/>
                </a:solidFill>
                <a:effectLst/>
              </a:rPr>
              <a:t>The blessings of sharing the gospel </a:t>
            </a:r>
            <a:r>
              <a:rPr lang="en-US" sz="1400" b="0" i="0" dirty="0">
                <a:solidFill>
                  <a:srgbClr val="212225"/>
                </a:solidFill>
                <a:effectLst/>
              </a:rPr>
              <a:t>include increasing our conversion to the will of God and letting God prevail in our lives. We bless others to experience a “mighty change” of heart [</a:t>
            </a:r>
            <a:r>
              <a:rPr lang="en-US" sz="1400" b="0" i="0" u="none" strike="noStrike" dirty="0">
                <a:effectLst/>
              </a:rPr>
              <a:t>Alma 5:14</a:t>
            </a:r>
            <a:r>
              <a:rPr lang="en-US" sz="1400" b="0" i="0" dirty="0">
                <a:solidFill>
                  <a:srgbClr val="212225"/>
                </a:solidFill>
                <a:effectLst/>
              </a:rPr>
              <a:t>]. There is truly eternal joy in helping to bring souls unto Christ. (Quentin L. Cook, “</a:t>
            </a:r>
            <a:r>
              <a:rPr lang="en-US" sz="1400" b="0" i="0" u="none" strike="noStrike" dirty="0">
                <a:effectLst/>
              </a:rPr>
              <a:t>Conversion to the Will of God</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May 2022, 57)</a:t>
            </a:r>
            <a:endParaRPr lang="en-US" sz="1400" dirty="0"/>
          </a:p>
        </p:txBody>
      </p:sp>
    </p:spTree>
    <p:extLst>
      <p:ext uri="{BB962C8B-B14F-4D97-AF65-F5344CB8AC3E}">
        <p14:creationId xmlns:p14="http://schemas.microsoft.com/office/powerpoint/2010/main" val="2582806798"/>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798</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Abadi</vt:lpstr>
      <vt:lpstr>Californian FB</vt:lpstr>
      <vt:lpstr>Calisto MT</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2024-09-27T15:32:57Z</dcterms:created>
  <dcterms:modified xsi:type="dcterms:W3CDTF">2024-12-29T14:46:41Z</dcterms:modified>
</cp:coreProperties>
</file>