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58" r:id="rId3"/>
    <p:sldId id="259" r:id="rId4"/>
    <p:sldId id="260" r:id="rId5"/>
    <p:sldId id="261" r:id="rId6"/>
    <p:sldId id="262" r:id="rId7"/>
    <p:sldId id="263" r:id="rId8"/>
    <p:sldId id="264" r:id="rId9"/>
    <p:sldId id="265" r:id="rId10"/>
    <p:sldId id="266" r:id="rId11"/>
    <p:sldId id="279" r:id="rId12"/>
    <p:sldId id="267" r:id="rId13"/>
    <p:sldId id="280" r:id="rId14"/>
    <p:sldId id="269" r:id="rId15"/>
    <p:sldId id="270" r:id="rId16"/>
    <p:sldId id="271" r:id="rId17"/>
    <p:sldId id="272" r:id="rId18"/>
    <p:sldId id="273" r:id="rId19"/>
    <p:sldId id="274" r:id="rId20"/>
    <p:sldId id="281" r:id="rId21"/>
    <p:sldId id="275" r:id="rId22"/>
    <p:sldId id="276" r:id="rId23"/>
    <p:sldId id="277" r:id="rId24"/>
  </p:sldIdLst>
  <p:sldSz cx="12192000" cy="6858000"/>
  <p:notesSz cx="6858000" cy="9144000"/>
  <p:embeddedFontLst>
    <p:embeddedFont>
      <p:font typeface="Abadi" panose="020B0604020104020204" pitchFamily="3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snapToGrid="0">
      <p:cViewPr varScale="1">
        <p:scale>
          <a:sx n="105" d="100"/>
          <a:sy n="105" d="100"/>
        </p:scale>
        <p:origin x="65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4AE9-B8C6-9DE6-D814-E811565E8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8524D0-D652-4F2C-9407-E1960ED4F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827FAB-C84F-1F49-7322-78475937C6E7}"/>
              </a:ext>
            </a:extLst>
          </p:cNvPr>
          <p:cNvSpPr>
            <a:spLocks noGrp="1"/>
          </p:cNvSpPr>
          <p:nvPr>
            <p:ph type="dt" sz="half" idx="10"/>
          </p:nvPr>
        </p:nvSpPr>
        <p:spPr/>
        <p:txBody>
          <a:bodyPr/>
          <a:lstStyle/>
          <a:p>
            <a:fld id="{279F7BA5-73F5-4F2F-A5FE-9F99ABDE1C09}" type="datetimeFigureOut">
              <a:rPr lang="en-US" smtClean="0"/>
              <a:t>12/29/2024</a:t>
            </a:fld>
            <a:endParaRPr lang="en-US"/>
          </a:p>
        </p:txBody>
      </p:sp>
      <p:sp>
        <p:nvSpPr>
          <p:cNvPr id="5" name="Footer Placeholder 4">
            <a:extLst>
              <a:ext uri="{FF2B5EF4-FFF2-40B4-BE49-F238E27FC236}">
                <a16:creationId xmlns:a16="http://schemas.microsoft.com/office/drawing/2014/main" id="{D00D1D6B-5F99-068D-F561-666D44113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09D82-1289-A1AE-0EDC-6B415CFFF301}"/>
              </a:ext>
            </a:extLst>
          </p:cNvPr>
          <p:cNvSpPr>
            <a:spLocks noGrp="1"/>
          </p:cNvSpPr>
          <p:nvPr>
            <p:ph type="sldNum" sz="quarter" idx="12"/>
          </p:nvPr>
        </p:nvSpPr>
        <p:spPr/>
        <p:txBody>
          <a:bodyPr/>
          <a:lstStyle/>
          <a:p>
            <a:fld id="{2D10A1B8-B97F-471D-9B0A-F96CE2AA1CDD}" type="slidenum">
              <a:rPr lang="en-US" smtClean="0"/>
              <a:t>‹#›</a:t>
            </a:fld>
            <a:endParaRPr lang="en-US"/>
          </a:p>
        </p:txBody>
      </p:sp>
    </p:spTree>
    <p:extLst>
      <p:ext uri="{BB962C8B-B14F-4D97-AF65-F5344CB8AC3E}">
        <p14:creationId xmlns:p14="http://schemas.microsoft.com/office/powerpoint/2010/main" val="298548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6F57-3FB8-FAD4-A30C-94A9B304A1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E8294D-FFCA-C3FB-7886-7984A69EF0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8F4F9-1D80-F192-AF3E-E10A517F17C8}"/>
              </a:ext>
            </a:extLst>
          </p:cNvPr>
          <p:cNvSpPr>
            <a:spLocks noGrp="1"/>
          </p:cNvSpPr>
          <p:nvPr>
            <p:ph type="dt" sz="half" idx="10"/>
          </p:nvPr>
        </p:nvSpPr>
        <p:spPr/>
        <p:txBody>
          <a:bodyPr/>
          <a:lstStyle/>
          <a:p>
            <a:fld id="{279F7BA5-73F5-4F2F-A5FE-9F99ABDE1C09}" type="datetimeFigureOut">
              <a:rPr lang="en-US" smtClean="0"/>
              <a:t>12/29/2024</a:t>
            </a:fld>
            <a:endParaRPr lang="en-US"/>
          </a:p>
        </p:txBody>
      </p:sp>
      <p:sp>
        <p:nvSpPr>
          <p:cNvPr id="5" name="Footer Placeholder 4">
            <a:extLst>
              <a:ext uri="{FF2B5EF4-FFF2-40B4-BE49-F238E27FC236}">
                <a16:creationId xmlns:a16="http://schemas.microsoft.com/office/drawing/2014/main" id="{2595CA1B-0F37-CD49-7826-7178EFCB9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4E7BA-AB0F-2ABF-1E42-23D8B01D571B}"/>
              </a:ext>
            </a:extLst>
          </p:cNvPr>
          <p:cNvSpPr>
            <a:spLocks noGrp="1"/>
          </p:cNvSpPr>
          <p:nvPr>
            <p:ph type="sldNum" sz="quarter" idx="12"/>
          </p:nvPr>
        </p:nvSpPr>
        <p:spPr/>
        <p:txBody>
          <a:bodyPr/>
          <a:lstStyle/>
          <a:p>
            <a:fld id="{2D10A1B8-B97F-471D-9B0A-F96CE2AA1CDD}" type="slidenum">
              <a:rPr lang="en-US" smtClean="0"/>
              <a:t>‹#›</a:t>
            </a:fld>
            <a:endParaRPr lang="en-US"/>
          </a:p>
        </p:txBody>
      </p:sp>
    </p:spTree>
    <p:extLst>
      <p:ext uri="{BB962C8B-B14F-4D97-AF65-F5344CB8AC3E}">
        <p14:creationId xmlns:p14="http://schemas.microsoft.com/office/powerpoint/2010/main" val="226103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0ED328-04EB-889C-7685-6B71A9921B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8482BE-6ECC-52E1-4B0D-6CAD328C86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9C23D-5E0B-BC6E-FF72-B5F45B6D444E}"/>
              </a:ext>
            </a:extLst>
          </p:cNvPr>
          <p:cNvSpPr>
            <a:spLocks noGrp="1"/>
          </p:cNvSpPr>
          <p:nvPr>
            <p:ph type="dt" sz="half" idx="10"/>
          </p:nvPr>
        </p:nvSpPr>
        <p:spPr/>
        <p:txBody>
          <a:bodyPr/>
          <a:lstStyle/>
          <a:p>
            <a:fld id="{279F7BA5-73F5-4F2F-A5FE-9F99ABDE1C09}" type="datetimeFigureOut">
              <a:rPr lang="en-US" smtClean="0"/>
              <a:t>12/29/2024</a:t>
            </a:fld>
            <a:endParaRPr lang="en-US"/>
          </a:p>
        </p:txBody>
      </p:sp>
      <p:sp>
        <p:nvSpPr>
          <p:cNvPr id="5" name="Footer Placeholder 4">
            <a:extLst>
              <a:ext uri="{FF2B5EF4-FFF2-40B4-BE49-F238E27FC236}">
                <a16:creationId xmlns:a16="http://schemas.microsoft.com/office/drawing/2014/main" id="{801D7C56-0C44-7315-5985-49345A522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F793C-F31C-C3AB-FC2D-73A17F75230F}"/>
              </a:ext>
            </a:extLst>
          </p:cNvPr>
          <p:cNvSpPr>
            <a:spLocks noGrp="1"/>
          </p:cNvSpPr>
          <p:nvPr>
            <p:ph type="sldNum" sz="quarter" idx="12"/>
          </p:nvPr>
        </p:nvSpPr>
        <p:spPr/>
        <p:txBody>
          <a:bodyPr/>
          <a:lstStyle/>
          <a:p>
            <a:fld id="{2D10A1B8-B97F-471D-9B0A-F96CE2AA1CDD}" type="slidenum">
              <a:rPr lang="en-US" smtClean="0"/>
              <a:t>‹#›</a:t>
            </a:fld>
            <a:endParaRPr lang="en-US"/>
          </a:p>
        </p:txBody>
      </p:sp>
    </p:spTree>
    <p:extLst>
      <p:ext uri="{BB962C8B-B14F-4D97-AF65-F5344CB8AC3E}">
        <p14:creationId xmlns:p14="http://schemas.microsoft.com/office/powerpoint/2010/main" val="334113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0A9C-C16A-027E-D52B-B26639A3C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D7A0C-EE84-77B3-436B-1E3ECCCA27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0CC09-8EB0-1435-102A-6367284874CD}"/>
              </a:ext>
            </a:extLst>
          </p:cNvPr>
          <p:cNvSpPr>
            <a:spLocks noGrp="1"/>
          </p:cNvSpPr>
          <p:nvPr>
            <p:ph type="dt" sz="half" idx="10"/>
          </p:nvPr>
        </p:nvSpPr>
        <p:spPr/>
        <p:txBody>
          <a:bodyPr/>
          <a:lstStyle/>
          <a:p>
            <a:fld id="{279F7BA5-73F5-4F2F-A5FE-9F99ABDE1C09}" type="datetimeFigureOut">
              <a:rPr lang="en-US" smtClean="0"/>
              <a:t>12/29/2024</a:t>
            </a:fld>
            <a:endParaRPr lang="en-US"/>
          </a:p>
        </p:txBody>
      </p:sp>
      <p:sp>
        <p:nvSpPr>
          <p:cNvPr id="5" name="Footer Placeholder 4">
            <a:extLst>
              <a:ext uri="{FF2B5EF4-FFF2-40B4-BE49-F238E27FC236}">
                <a16:creationId xmlns:a16="http://schemas.microsoft.com/office/drawing/2014/main" id="{56DEF439-E12B-B8E4-438D-9E1B09A78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BD777-4D7A-F9F5-82B0-1CD0FDC6A83F}"/>
              </a:ext>
            </a:extLst>
          </p:cNvPr>
          <p:cNvSpPr>
            <a:spLocks noGrp="1"/>
          </p:cNvSpPr>
          <p:nvPr>
            <p:ph type="sldNum" sz="quarter" idx="12"/>
          </p:nvPr>
        </p:nvSpPr>
        <p:spPr/>
        <p:txBody>
          <a:bodyPr/>
          <a:lstStyle/>
          <a:p>
            <a:fld id="{2D10A1B8-B97F-471D-9B0A-F96CE2AA1CDD}" type="slidenum">
              <a:rPr lang="en-US" smtClean="0"/>
              <a:t>‹#›</a:t>
            </a:fld>
            <a:endParaRPr lang="en-US"/>
          </a:p>
        </p:txBody>
      </p:sp>
    </p:spTree>
    <p:extLst>
      <p:ext uri="{BB962C8B-B14F-4D97-AF65-F5344CB8AC3E}">
        <p14:creationId xmlns:p14="http://schemas.microsoft.com/office/powerpoint/2010/main" val="112217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EF25-FD6F-2BD4-1EE1-2A7D2A0B89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010380-6625-CEE0-1666-1AC824E96B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82A53E-1729-29A1-48C7-A20C75BBB11F}"/>
              </a:ext>
            </a:extLst>
          </p:cNvPr>
          <p:cNvSpPr>
            <a:spLocks noGrp="1"/>
          </p:cNvSpPr>
          <p:nvPr>
            <p:ph type="dt" sz="half" idx="10"/>
          </p:nvPr>
        </p:nvSpPr>
        <p:spPr/>
        <p:txBody>
          <a:bodyPr/>
          <a:lstStyle/>
          <a:p>
            <a:fld id="{279F7BA5-73F5-4F2F-A5FE-9F99ABDE1C09}" type="datetimeFigureOut">
              <a:rPr lang="en-US" smtClean="0"/>
              <a:t>12/29/2024</a:t>
            </a:fld>
            <a:endParaRPr lang="en-US"/>
          </a:p>
        </p:txBody>
      </p:sp>
      <p:sp>
        <p:nvSpPr>
          <p:cNvPr id="5" name="Footer Placeholder 4">
            <a:extLst>
              <a:ext uri="{FF2B5EF4-FFF2-40B4-BE49-F238E27FC236}">
                <a16:creationId xmlns:a16="http://schemas.microsoft.com/office/drawing/2014/main" id="{5FB8D798-D47E-8A46-8AEE-6FDB0DEF2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8D257-AFC0-9E8E-7819-C95F2A769BB1}"/>
              </a:ext>
            </a:extLst>
          </p:cNvPr>
          <p:cNvSpPr>
            <a:spLocks noGrp="1"/>
          </p:cNvSpPr>
          <p:nvPr>
            <p:ph type="sldNum" sz="quarter" idx="12"/>
          </p:nvPr>
        </p:nvSpPr>
        <p:spPr/>
        <p:txBody>
          <a:bodyPr/>
          <a:lstStyle/>
          <a:p>
            <a:fld id="{2D10A1B8-B97F-471D-9B0A-F96CE2AA1CDD}" type="slidenum">
              <a:rPr lang="en-US" smtClean="0"/>
              <a:t>‹#›</a:t>
            </a:fld>
            <a:endParaRPr lang="en-US"/>
          </a:p>
        </p:txBody>
      </p:sp>
    </p:spTree>
    <p:extLst>
      <p:ext uri="{BB962C8B-B14F-4D97-AF65-F5344CB8AC3E}">
        <p14:creationId xmlns:p14="http://schemas.microsoft.com/office/powerpoint/2010/main" val="322896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A82A-1B25-9A00-DABE-C1D5C07EF7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250AD-B5C8-0986-AD00-BAFE1C44B3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FE4BB0-748B-7A5F-1FF5-8E97E77633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D7C51F-9CF4-CC91-8BEF-9653BFD28BD2}"/>
              </a:ext>
            </a:extLst>
          </p:cNvPr>
          <p:cNvSpPr>
            <a:spLocks noGrp="1"/>
          </p:cNvSpPr>
          <p:nvPr>
            <p:ph type="dt" sz="half" idx="10"/>
          </p:nvPr>
        </p:nvSpPr>
        <p:spPr/>
        <p:txBody>
          <a:bodyPr/>
          <a:lstStyle/>
          <a:p>
            <a:fld id="{279F7BA5-73F5-4F2F-A5FE-9F99ABDE1C09}" type="datetimeFigureOut">
              <a:rPr lang="en-US" smtClean="0"/>
              <a:t>12/29/2024</a:t>
            </a:fld>
            <a:endParaRPr lang="en-US"/>
          </a:p>
        </p:txBody>
      </p:sp>
      <p:sp>
        <p:nvSpPr>
          <p:cNvPr id="6" name="Footer Placeholder 5">
            <a:extLst>
              <a:ext uri="{FF2B5EF4-FFF2-40B4-BE49-F238E27FC236}">
                <a16:creationId xmlns:a16="http://schemas.microsoft.com/office/drawing/2014/main" id="{440D8BE2-2BFA-2367-5D1C-07512BF18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1E1D1-8E63-600A-751E-5911CABE0611}"/>
              </a:ext>
            </a:extLst>
          </p:cNvPr>
          <p:cNvSpPr>
            <a:spLocks noGrp="1"/>
          </p:cNvSpPr>
          <p:nvPr>
            <p:ph type="sldNum" sz="quarter" idx="12"/>
          </p:nvPr>
        </p:nvSpPr>
        <p:spPr/>
        <p:txBody>
          <a:bodyPr/>
          <a:lstStyle/>
          <a:p>
            <a:fld id="{2D10A1B8-B97F-471D-9B0A-F96CE2AA1CDD}" type="slidenum">
              <a:rPr lang="en-US" smtClean="0"/>
              <a:t>‹#›</a:t>
            </a:fld>
            <a:endParaRPr lang="en-US"/>
          </a:p>
        </p:txBody>
      </p:sp>
    </p:spTree>
    <p:extLst>
      <p:ext uri="{BB962C8B-B14F-4D97-AF65-F5344CB8AC3E}">
        <p14:creationId xmlns:p14="http://schemas.microsoft.com/office/powerpoint/2010/main" val="202860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3A49-51BE-CE30-98A9-E1BAE6997D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2D2A95-D0BC-296A-231D-A536CCDF9B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F44037-348B-137E-D62D-EFF01085E4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BDD527-B654-18D4-9888-0DA089BBF7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6EB24-60FA-1A92-8AAB-09B8907F2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CB6F3D-479E-3C53-2344-3F16BEEECB42}"/>
              </a:ext>
            </a:extLst>
          </p:cNvPr>
          <p:cNvSpPr>
            <a:spLocks noGrp="1"/>
          </p:cNvSpPr>
          <p:nvPr>
            <p:ph type="dt" sz="half" idx="10"/>
          </p:nvPr>
        </p:nvSpPr>
        <p:spPr/>
        <p:txBody>
          <a:bodyPr/>
          <a:lstStyle/>
          <a:p>
            <a:fld id="{279F7BA5-73F5-4F2F-A5FE-9F99ABDE1C09}" type="datetimeFigureOut">
              <a:rPr lang="en-US" smtClean="0"/>
              <a:t>12/29/2024</a:t>
            </a:fld>
            <a:endParaRPr lang="en-US"/>
          </a:p>
        </p:txBody>
      </p:sp>
      <p:sp>
        <p:nvSpPr>
          <p:cNvPr id="8" name="Footer Placeholder 7">
            <a:extLst>
              <a:ext uri="{FF2B5EF4-FFF2-40B4-BE49-F238E27FC236}">
                <a16:creationId xmlns:a16="http://schemas.microsoft.com/office/drawing/2014/main" id="{7AB88B49-29A9-6FE2-AA64-6E7F5EE5BA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F7BB2-2000-54DF-D41C-F0D1FA583150}"/>
              </a:ext>
            </a:extLst>
          </p:cNvPr>
          <p:cNvSpPr>
            <a:spLocks noGrp="1"/>
          </p:cNvSpPr>
          <p:nvPr>
            <p:ph type="sldNum" sz="quarter" idx="12"/>
          </p:nvPr>
        </p:nvSpPr>
        <p:spPr/>
        <p:txBody>
          <a:bodyPr/>
          <a:lstStyle/>
          <a:p>
            <a:fld id="{2D10A1B8-B97F-471D-9B0A-F96CE2AA1CDD}" type="slidenum">
              <a:rPr lang="en-US" smtClean="0"/>
              <a:t>‹#›</a:t>
            </a:fld>
            <a:endParaRPr lang="en-US"/>
          </a:p>
        </p:txBody>
      </p:sp>
    </p:spTree>
    <p:extLst>
      <p:ext uri="{BB962C8B-B14F-4D97-AF65-F5344CB8AC3E}">
        <p14:creationId xmlns:p14="http://schemas.microsoft.com/office/powerpoint/2010/main" val="29158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3184-5AC0-26B2-DBB4-40FA064079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3AE6FB-CF50-F141-7A9D-DCB6DEDF465A}"/>
              </a:ext>
            </a:extLst>
          </p:cNvPr>
          <p:cNvSpPr>
            <a:spLocks noGrp="1"/>
          </p:cNvSpPr>
          <p:nvPr>
            <p:ph type="dt" sz="half" idx="10"/>
          </p:nvPr>
        </p:nvSpPr>
        <p:spPr/>
        <p:txBody>
          <a:bodyPr/>
          <a:lstStyle/>
          <a:p>
            <a:fld id="{279F7BA5-73F5-4F2F-A5FE-9F99ABDE1C09}" type="datetimeFigureOut">
              <a:rPr lang="en-US" smtClean="0"/>
              <a:t>12/29/2024</a:t>
            </a:fld>
            <a:endParaRPr lang="en-US"/>
          </a:p>
        </p:txBody>
      </p:sp>
      <p:sp>
        <p:nvSpPr>
          <p:cNvPr id="4" name="Footer Placeholder 3">
            <a:extLst>
              <a:ext uri="{FF2B5EF4-FFF2-40B4-BE49-F238E27FC236}">
                <a16:creationId xmlns:a16="http://schemas.microsoft.com/office/drawing/2014/main" id="{4E32C709-94F4-D77E-52C6-4CC725D2C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7D4A5-2331-2933-E9D1-4477D50DE948}"/>
              </a:ext>
            </a:extLst>
          </p:cNvPr>
          <p:cNvSpPr>
            <a:spLocks noGrp="1"/>
          </p:cNvSpPr>
          <p:nvPr>
            <p:ph type="sldNum" sz="quarter" idx="12"/>
          </p:nvPr>
        </p:nvSpPr>
        <p:spPr/>
        <p:txBody>
          <a:bodyPr/>
          <a:lstStyle/>
          <a:p>
            <a:fld id="{2D10A1B8-B97F-471D-9B0A-F96CE2AA1CDD}" type="slidenum">
              <a:rPr lang="en-US" smtClean="0"/>
              <a:t>‹#›</a:t>
            </a:fld>
            <a:endParaRPr lang="en-US"/>
          </a:p>
        </p:txBody>
      </p:sp>
    </p:spTree>
    <p:extLst>
      <p:ext uri="{BB962C8B-B14F-4D97-AF65-F5344CB8AC3E}">
        <p14:creationId xmlns:p14="http://schemas.microsoft.com/office/powerpoint/2010/main" val="243915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94EAF-650A-1856-F2B0-D5A6F0122A37}"/>
              </a:ext>
            </a:extLst>
          </p:cNvPr>
          <p:cNvSpPr>
            <a:spLocks noGrp="1"/>
          </p:cNvSpPr>
          <p:nvPr>
            <p:ph type="dt" sz="half" idx="10"/>
          </p:nvPr>
        </p:nvSpPr>
        <p:spPr/>
        <p:txBody>
          <a:bodyPr/>
          <a:lstStyle/>
          <a:p>
            <a:fld id="{279F7BA5-73F5-4F2F-A5FE-9F99ABDE1C09}" type="datetimeFigureOut">
              <a:rPr lang="en-US" smtClean="0"/>
              <a:t>12/29/2024</a:t>
            </a:fld>
            <a:endParaRPr lang="en-US"/>
          </a:p>
        </p:txBody>
      </p:sp>
      <p:sp>
        <p:nvSpPr>
          <p:cNvPr id="3" name="Footer Placeholder 2">
            <a:extLst>
              <a:ext uri="{FF2B5EF4-FFF2-40B4-BE49-F238E27FC236}">
                <a16:creationId xmlns:a16="http://schemas.microsoft.com/office/drawing/2014/main" id="{0658CC3F-1168-607E-DA47-C26E0FF80C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299AC3-F128-ECB0-2DFB-63CE7F1D464A}"/>
              </a:ext>
            </a:extLst>
          </p:cNvPr>
          <p:cNvSpPr>
            <a:spLocks noGrp="1"/>
          </p:cNvSpPr>
          <p:nvPr>
            <p:ph type="sldNum" sz="quarter" idx="12"/>
          </p:nvPr>
        </p:nvSpPr>
        <p:spPr/>
        <p:txBody>
          <a:bodyPr/>
          <a:lstStyle/>
          <a:p>
            <a:fld id="{2D10A1B8-B97F-471D-9B0A-F96CE2AA1CDD}" type="slidenum">
              <a:rPr lang="en-US" smtClean="0"/>
              <a:t>‹#›</a:t>
            </a:fld>
            <a:endParaRPr lang="en-US"/>
          </a:p>
        </p:txBody>
      </p:sp>
    </p:spTree>
    <p:extLst>
      <p:ext uri="{BB962C8B-B14F-4D97-AF65-F5344CB8AC3E}">
        <p14:creationId xmlns:p14="http://schemas.microsoft.com/office/powerpoint/2010/main" val="425778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E4B3-1621-5B2E-2A64-8056F3D55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7FA58A-2274-E152-8DE8-2BC040947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C231F6-8A03-BF63-DD30-222E89FE3D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80EBE8-7452-2147-9D17-05EFED099799}"/>
              </a:ext>
            </a:extLst>
          </p:cNvPr>
          <p:cNvSpPr>
            <a:spLocks noGrp="1"/>
          </p:cNvSpPr>
          <p:nvPr>
            <p:ph type="dt" sz="half" idx="10"/>
          </p:nvPr>
        </p:nvSpPr>
        <p:spPr/>
        <p:txBody>
          <a:bodyPr/>
          <a:lstStyle/>
          <a:p>
            <a:fld id="{279F7BA5-73F5-4F2F-A5FE-9F99ABDE1C09}" type="datetimeFigureOut">
              <a:rPr lang="en-US" smtClean="0"/>
              <a:t>12/29/2024</a:t>
            </a:fld>
            <a:endParaRPr lang="en-US"/>
          </a:p>
        </p:txBody>
      </p:sp>
      <p:sp>
        <p:nvSpPr>
          <p:cNvPr id="6" name="Footer Placeholder 5">
            <a:extLst>
              <a:ext uri="{FF2B5EF4-FFF2-40B4-BE49-F238E27FC236}">
                <a16:creationId xmlns:a16="http://schemas.microsoft.com/office/drawing/2014/main" id="{5F6C51B7-7C32-9CE0-063E-820C7883F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A0265-9FB2-C2FA-AD66-A768A5CB45E0}"/>
              </a:ext>
            </a:extLst>
          </p:cNvPr>
          <p:cNvSpPr>
            <a:spLocks noGrp="1"/>
          </p:cNvSpPr>
          <p:nvPr>
            <p:ph type="sldNum" sz="quarter" idx="12"/>
          </p:nvPr>
        </p:nvSpPr>
        <p:spPr/>
        <p:txBody>
          <a:bodyPr/>
          <a:lstStyle/>
          <a:p>
            <a:fld id="{2D10A1B8-B97F-471D-9B0A-F96CE2AA1CDD}" type="slidenum">
              <a:rPr lang="en-US" smtClean="0"/>
              <a:t>‹#›</a:t>
            </a:fld>
            <a:endParaRPr lang="en-US"/>
          </a:p>
        </p:txBody>
      </p:sp>
    </p:spTree>
    <p:extLst>
      <p:ext uri="{BB962C8B-B14F-4D97-AF65-F5344CB8AC3E}">
        <p14:creationId xmlns:p14="http://schemas.microsoft.com/office/powerpoint/2010/main" val="244800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3618-ECB5-F15E-0144-BA6CB372D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470D7F-66D2-78D2-6C49-2C6CAFE227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EC0594-105D-4E49-EDF4-EBCD635AE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20A3E-434F-E31D-85A6-CA04C4366742}"/>
              </a:ext>
            </a:extLst>
          </p:cNvPr>
          <p:cNvSpPr>
            <a:spLocks noGrp="1"/>
          </p:cNvSpPr>
          <p:nvPr>
            <p:ph type="dt" sz="half" idx="10"/>
          </p:nvPr>
        </p:nvSpPr>
        <p:spPr/>
        <p:txBody>
          <a:bodyPr/>
          <a:lstStyle/>
          <a:p>
            <a:fld id="{279F7BA5-73F5-4F2F-A5FE-9F99ABDE1C09}" type="datetimeFigureOut">
              <a:rPr lang="en-US" smtClean="0"/>
              <a:t>12/29/2024</a:t>
            </a:fld>
            <a:endParaRPr lang="en-US"/>
          </a:p>
        </p:txBody>
      </p:sp>
      <p:sp>
        <p:nvSpPr>
          <p:cNvPr id="6" name="Footer Placeholder 5">
            <a:extLst>
              <a:ext uri="{FF2B5EF4-FFF2-40B4-BE49-F238E27FC236}">
                <a16:creationId xmlns:a16="http://schemas.microsoft.com/office/drawing/2014/main" id="{C273032E-50EA-0D28-3EC3-4A3151183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6D64E-5DA9-626E-2531-DE3A793FF9F9}"/>
              </a:ext>
            </a:extLst>
          </p:cNvPr>
          <p:cNvSpPr>
            <a:spLocks noGrp="1"/>
          </p:cNvSpPr>
          <p:nvPr>
            <p:ph type="sldNum" sz="quarter" idx="12"/>
          </p:nvPr>
        </p:nvSpPr>
        <p:spPr/>
        <p:txBody>
          <a:bodyPr/>
          <a:lstStyle/>
          <a:p>
            <a:fld id="{2D10A1B8-B97F-471D-9B0A-F96CE2AA1CDD}" type="slidenum">
              <a:rPr lang="en-US" smtClean="0"/>
              <a:t>‹#›</a:t>
            </a:fld>
            <a:endParaRPr lang="en-US"/>
          </a:p>
        </p:txBody>
      </p:sp>
    </p:spTree>
    <p:extLst>
      <p:ext uri="{BB962C8B-B14F-4D97-AF65-F5344CB8AC3E}">
        <p14:creationId xmlns:p14="http://schemas.microsoft.com/office/powerpoint/2010/main" val="101362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61098-8891-70F3-65D8-3ADB1B16AB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CD955B-1270-49F9-2747-F7CBAFCA4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622757-D7ED-43E9-02AE-9920048390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279F7BA5-73F5-4F2F-A5FE-9F99ABDE1C09}" type="datetimeFigureOut">
              <a:rPr lang="en-US" smtClean="0"/>
              <a:pPr/>
              <a:t>12/29/2024</a:t>
            </a:fld>
            <a:endParaRPr lang="en-US" dirty="0"/>
          </a:p>
        </p:txBody>
      </p:sp>
      <p:sp>
        <p:nvSpPr>
          <p:cNvPr id="5" name="Footer Placeholder 4">
            <a:extLst>
              <a:ext uri="{FF2B5EF4-FFF2-40B4-BE49-F238E27FC236}">
                <a16:creationId xmlns:a16="http://schemas.microsoft.com/office/drawing/2014/main" id="{8BFBB802-3CD9-A94B-1750-833DD9668D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6F4BC52-8759-0710-1C7D-E46EC803A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2D10A1B8-B97F-471D-9B0A-F96CE2AA1CDD}" type="slidenum">
              <a:rPr lang="en-US" smtClean="0"/>
              <a:pPr/>
              <a:t>‹#›</a:t>
            </a:fld>
            <a:endParaRPr lang="en-US" dirty="0"/>
          </a:p>
        </p:txBody>
      </p:sp>
    </p:spTree>
    <p:extLst>
      <p:ext uri="{BB962C8B-B14F-4D97-AF65-F5344CB8AC3E}">
        <p14:creationId xmlns:p14="http://schemas.microsoft.com/office/powerpoint/2010/main" val="920525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1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gif"/><Relationship Id="rId3" Type="http://schemas.openxmlformats.org/officeDocument/2006/relationships/image" Target="../media/image33.jpeg"/><Relationship Id="rId7" Type="http://schemas.openxmlformats.org/officeDocument/2006/relationships/image" Target="../media/image37.gif"/><Relationship Id="rId12" Type="http://schemas.openxmlformats.org/officeDocument/2006/relationships/image" Target="../media/image42.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gif"/><Relationship Id="rId4" Type="http://schemas.openxmlformats.org/officeDocument/2006/relationships/image" Target="../media/image34.png"/><Relationship Id="rId9" Type="http://schemas.openxmlformats.org/officeDocument/2006/relationships/image" Target="../media/image39.gif"/></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0.gif"/><Relationship Id="rId13" Type="http://schemas.openxmlformats.org/officeDocument/2006/relationships/image" Target="../media/image43.gif"/><Relationship Id="rId3" Type="http://schemas.openxmlformats.org/officeDocument/2006/relationships/image" Target="../media/image45.jpeg"/><Relationship Id="rId7" Type="http://schemas.openxmlformats.org/officeDocument/2006/relationships/image" Target="../media/image41.jpeg"/><Relationship Id="rId12" Type="http://schemas.openxmlformats.org/officeDocument/2006/relationships/image" Target="../media/image49.gi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8.jpeg"/><Relationship Id="rId5" Type="http://schemas.openxmlformats.org/officeDocument/2006/relationships/image" Target="../media/image34.png"/><Relationship Id="rId10" Type="http://schemas.openxmlformats.org/officeDocument/2006/relationships/image" Target="../media/image47.jpeg"/><Relationship Id="rId4" Type="http://schemas.openxmlformats.org/officeDocument/2006/relationships/image" Target="../media/image33.jpeg"/><Relationship Id="rId9"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54.jp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7.jpeg"/><Relationship Id="rId18" Type="http://schemas.openxmlformats.org/officeDocument/2006/relationships/image" Target="../media/image58.jpeg"/><Relationship Id="rId3" Type="http://schemas.openxmlformats.org/officeDocument/2006/relationships/image" Target="../media/image34.png"/><Relationship Id="rId7" Type="http://schemas.openxmlformats.org/officeDocument/2006/relationships/image" Target="../media/image42.gif"/><Relationship Id="rId12" Type="http://schemas.openxmlformats.org/officeDocument/2006/relationships/image" Target="../media/image46.jpeg"/><Relationship Id="rId17" Type="http://schemas.openxmlformats.org/officeDocument/2006/relationships/image" Target="../media/image57.jpeg"/><Relationship Id="rId2" Type="http://schemas.openxmlformats.org/officeDocument/2006/relationships/image" Target="../media/image56.jpeg"/><Relationship Id="rId16" Type="http://schemas.openxmlformats.org/officeDocument/2006/relationships/image" Target="../media/image43.gif"/><Relationship Id="rId1" Type="http://schemas.openxmlformats.org/officeDocument/2006/relationships/slideLayout" Target="../slideLayouts/slideLayout7.xml"/><Relationship Id="rId6" Type="http://schemas.openxmlformats.org/officeDocument/2006/relationships/image" Target="../media/image37.gif"/><Relationship Id="rId11" Type="http://schemas.openxmlformats.org/officeDocument/2006/relationships/image" Target="../media/image41.jpeg"/><Relationship Id="rId5" Type="http://schemas.openxmlformats.org/officeDocument/2006/relationships/image" Target="../media/image36.jpeg"/><Relationship Id="rId15" Type="http://schemas.openxmlformats.org/officeDocument/2006/relationships/image" Target="../media/image49.gif"/><Relationship Id="rId10" Type="http://schemas.openxmlformats.org/officeDocument/2006/relationships/image" Target="../media/image40.gif"/><Relationship Id="rId4" Type="http://schemas.openxmlformats.org/officeDocument/2006/relationships/image" Target="../media/image35.jpeg"/><Relationship Id="rId9" Type="http://schemas.openxmlformats.org/officeDocument/2006/relationships/image" Target="../media/image39.gif"/><Relationship Id="rId14" Type="http://schemas.openxmlformats.org/officeDocument/2006/relationships/image" Target="../media/image48.jpeg"/></Relationships>
</file>

<file path=ppt/slides/_rels/slide23.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1.jpeg"/><Relationship Id="rId18" Type="http://schemas.openxmlformats.org/officeDocument/2006/relationships/image" Target="../media/image48.jpeg"/><Relationship Id="rId3" Type="http://schemas.openxmlformats.org/officeDocument/2006/relationships/image" Target="../media/image34.png"/><Relationship Id="rId7" Type="http://schemas.openxmlformats.org/officeDocument/2006/relationships/image" Target="../media/image37.gif"/><Relationship Id="rId12" Type="http://schemas.openxmlformats.org/officeDocument/2006/relationships/image" Target="../media/image40.gif"/><Relationship Id="rId17" Type="http://schemas.openxmlformats.org/officeDocument/2006/relationships/image" Target="../media/image47.jpeg"/><Relationship Id="rId2" Type="http://schemas.openxmlformats.org/officeDocument/2006/relationships/image" Target="../media/image56.jpeg"/><Relationship Id="rId16"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39.gif"/><Relationship Id="rId5" Type="http://schemas.openxmlformats.org/officeDocument/2006/relationships/image" Target="../media/image59.jpg"/><Relationship Id="rId15" Type="http://schemas.openxmlformats.org/officeDocument/2006/relationships/image" Target="../media/image46.jpeg"/><Relationship Id="rId10" Type="http://schemas.openxmlformats.org/officeDocument/2006/relationships/image" Target="../media/image38.jpeg"/><Relationship Id="rId19" Type="http://schemas.openxmlformats.org/officeDocument/2006/relationships/image" Target="../media/image49.gif"/><Relationship Id="rId4" Type="http://schemas.openxmlformats.org/officeDocument/2006/relationships/image" Target="../media/image35.jpeg"/><Relationship Id="rId9" Type="http://schemas.openxmlformats.org/officeDocument/2006/relationships/image" Target="../media/image43.gif"/><Relationship Id="rId14" Type="http://schemas.openxmlformats.org/officeDocument/2006/relationships/image" Target="../media/image57.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367C3B-1099-5C37-EEAF-FE2E5295A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855FB25-138B-867E-5528-CB3AAFB19036}"/>
              </a:ext>
            </a:extLst>
          </p:cNvPr>
          <p:cNvSpPr txBox="1"/>
          <p:nvPr/>
        </p:nvSpPr>
        <p:spPr>
          <a:xfrm>
            <a:off x="1703560" y="887241"/>
            <a:ext cx="8991600" cy="2123658"/>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Doctrine and Covenants 18:17-25</a:t>
            </a:r>
          </a:p>
          <a:p>
            <a:pPr algn="ctr"/>
            <a:endParaRPr lang="en-US" sz="4400" dirty="0">
              <a:solidFill>
                <a:schemeClr val="bg1"/>
              </a:solidFill>
              <a:latin typeface="Calibri" panose="020F0502020204030204" pitchFamily="34" charset="0"/>
            </a:endParaRPr>
          </a:p>
          <a:p>
            <a:pPr algn="ctr"/>
            <a:r>
              <a:rPr lang="en-US" sz="4400" dirty="0">
                <a:solidFill>
                  <a:schemeClr val="bg1"/>
                </a:solidFill>
                <a:latin typeface="Calibri" panose="020F0502020204030204" pitchFamily="34" charset="0"/>
              </a:rPr>
              <a:t>The Calling of the Apostles</a:t>
            </a:r>
          </a:p>
        </p:txBody>
      </p:sp>
      <p:sp>
        <p:nvSpPr>
          <p:cNvPr id="4" name="TextBox 3">
            <a:extLst>
              <a:ext uri="{FF2B5EF4-FFF2-40B4-BE49-F238E27FC236}">
                <a16:creationId xmlns:a16="http://schemas.microsoft.com/office/drawing/2014/main" id="{98C2B900-19D2-5F8A-B2E0-8C57C5D207C3}"/>
              </a:ext>
            </a:extLst>
          </p:cNvPr>
          <p:cNvSpPr txBox="1"/>
          <p:nvPr/>
        </p:nvSpPr>
        <p:spPr>
          <a:xfrm>
            <a:off x="1235925" y="3641788"/>
            <a:ext cx="4608933" cy="2308324"/>
          </a:xfrm>
          <a:prstGeom prst="rect">
            <a:avLst/>
          </a:prstGeom>
          <a:noFill/>
        </p:spPr>
        <p:txBody>
          <a:bodyPr wrap="square" rtlCol="0">
            <a:spAutoFit/>
          </a:bodyPr>
          <a:lstStyle/>
          <a:p>
            <a:pPr algn="ctr"/>
            <a:r>
              <a:rPr lang="en-US" i="1" dirty="0">
                <a:solidFill>
                  <a:schemeClr val="bg1"/>
                </a:solidFill>
                <a:latin typeface="Calibri" panose="020F0502020204030204" pitchFamily="34" charset="0"/>
              </a:rPr>
              <a:t>“And he also said unto him: If thou wilt turn unto me, and harken unto my voice, and believe, and repent of all thy transgressions, and be baptized, even in water, in the name of mine Only Begotten Son, who is full of grace and truth, which is Jesus Christ, the only name which shall be given under heaven…”</a:t>
            </a:r>
          </a:p>
          <a:p>
            <a:pPr algn="ctr"/>
            <a:r>
              <a:rPr lang="en-US" i="1" dirty="0">
                <a:solidFill>
                  <a:schemeClr val="bg1"/>
                </a:solidFill>
                <a:latin typeface="Calibri" panose="020F0502020204030204" pitchFamily="34" charset="0"/>
              </a:rPr>
              <a:t>Moses 6:52</a:t>
            </a:r>
          </a:p>
        </p:txBody>
      </p:sp>
      <p:grpSp>
        <p:nvGrpSpPr>
          <p:cNvPr id="5" name="Group 4">
            <a:extLst>
              <a:ext uri="{FF2B5EF4-FFF2-40B4-BE49-F238E27FC236}">
                <a16:creationId xmlns:a16="http://schemas.microsoft.com/office/drawing/2014/main" id="{0976E95D-4551-970A-D9D5-B6FCE6F8188E}"/>
              </a:ext>
            </a:extLst>
          </p:cNvPr>
          <p:cNvGrpSpPr/>
          <p:nvPr/>
        </p:nvGrpSpPr>
        <p:grpSpPr>
          <a:xfrm>
            <a:off x="6601360" y="4051363"/>
            <a:ext cx="4566974" cy="1292661"/>
            <a:chOff x="534738" y="3258336"/>
            <a:chExt cx="7828740" cy="2215889"/>
          </a:xfrm>
          <a:solidFill>
            <a:schemeClr val="tx1"/>
          </a:solidFill>
        </p:grpSpPr>
        <p:grpSp>
          <p:nvGrpSpPr>
            <p:cNvPr id="6" name="Group 5">
              <a:extLst>
                <a:ext uri="{FF2B5EF4-FFF2-40B4-BE49-F238E27FC236}">
                  <a16:creationId xmlns:a16="http://schemas.microsoft.com/office/drawing/2014/main" id="{BE8E4425-31E4-8037-E3D2-0F659C218A05}"/>
                </a:ext>
              </a:extLst>
            </p:cNvPr>
            <p:cNvGrpSpPr/>
            <p:nvPr/>
          </p:nvGrpSpPr>
          <p:grpSpPr>
            <a:xfrm>
              <a:off x="534738" y="3258336"/>
              <a:ext cx="1076099" cy="1455070"/>
              <a:chOff x="6696052" y="1382055"/>
              <a:chExt cx="1076099" cy="1455070"/>
            </a:xfrm>
            <a:grpFill/>
          </p:grpSpPr>
          <p:sp>
            <p:nvSpPr>
              <p:cNvPr id="40" name="Oval 39">
                <a:extLst>
                  <a:ext uri="{FF2B5EF4-FFF2-40B4-BE49-F238E27FC236}">
                    <a16:creationId xmlns:a16="http://schemas.microsoft.com/office/drawing/2014/main" id="{81190F97-8F6E-9DE4-A358-283C191C0A14}"/>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Flowchart: Delay 40">
                <a:extLst>
                  <a:ext uri="{FF2B5EF4-FFF2-40B4-BE49-F238E27FC236}">
                    <a16:creationId xmlns:a16="http://schemas.microsoft.com/office/drawing/2014/main" id="{06449723-24AD-C417-F67E-303B2FDD5410}"/>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7" name="Group 6">
              <a:extLst>
                <a:ext uri="{FF2B5EF4-FFF2-40B4-BE49-F238E27FC236}">
                  <a16:creationId xmlns:a16="http://schemas.microsoft.com/office/drawing/2014/main" id="{2C8496FF-232F-7B52-616C-BC60C4404915}"/>
                </a:ext>
              </a:extLst>
            </p:cNvPr>
            <p:cNvGrpSpPr/>
            <p:nvPr/>
          </p:nvGrpSpPr>
          <p:grpSpPr>
            <a:xfrm>
              <a:off x="1754147" y="3258336"/>
              <a:ext cx="1076099" cy="1455070"/>
              <a:chOff x="6696052" y="1382055"/>
              <a:chExt cx="1076099" cy="1455070"/>
            </a:xfrm>
            <a:grpFill/>
          </p:grpSpPr>
          <p:sp>
            <p:nvSpPr>
              <p:cNvPr id="38" name="Oval 37">
                <a:extLst>
                  <a:ext uri="{FF2B5EF4-FFF2-40B4-BE49-F238E27FC236}">
                    <a16:creationId xmlns:a16="http://schemas.microsoft.com/office/drawing/2014/main" id="{A0529A05-32C9-552D-41F2-88EEA5C10DD9}"/>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Flowchart: Delay 38">
                <a:extLst>
                  <a:ext uri="{FF2B5EF4-FFF2-40B4-BE49-F238E27FC236}">
                    <a16:creationId xmlns:a16="http://schemas.microsoft.com/office/drawing/2014/main" id="{7A0EA478-7D2B-0B9D-6BE5-C6EE7F095E8E}"/>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 name="Group 7">
              <a:extLst>
                <a:ext uri="{FF2B5EF4-FFF2-40B4-BE49-F238E27FC236}">
                  <a16:creationId xmlns:a16="http://schemas.microsoft.com/office/drawing/2014/main" id="{6148ACE1-0567-F910-FD4B-E63DE2FD15BA}"/>
                </a:ext>
              </a:extLst>
            </p:cNvPr>
            <p:cNvGrpSpPr/>
            <p:nvPr/>
          </p:nvGrpSpPr>
          <p:grpSpPr>
            <a:xfrm>
              <a:off x="2947096" y="3258336"/>
              <a:ext cx="1076099" cy="1455070"/>
              <a:chOff x="6696052" y="1382055"/>
              <a:chExt cx="1076099" cy="1455070"/>
            </a:xfrm>
            <a:grpFill/>
          </p:grpSpPr>
          <p:sp>
            <p:nvSpPr>
              <p:cNvPr id="36" name="Oval 35">
                <a:extLst>
                  <a:ext uri="{FF2B5EF4-FFF2-40B4-BE49-F238E27FC236}">
                    <a16:creationId xmlns:a16="http://schemas.microsoft.com/office/drawing/2014/main" id="{423BDD74-BBC5-DB40-8150-382D91F6D77B}"/>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Flowchart: Delay 36">
                <a:extLst>
                  <a:ext uri="{FF2B5EF4-FFF2-40B4-BE49-F238E27FC236}">
                    <a16:creationId xmlns:a16="http://schemas.microsoft.com/office/drawing/2014/main" id="{3F1B9B00-9D77-200D-AE90-2C671D906D65}"/>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9" name="Group 8">
              <a:extLst>
                <a:ext uri="{FF2B5EF4-FFF2-40B4-BE49-F238E27FC236}">
                  <a16:creationId xmlns:a16="http://schemas.microsoft.com/office/drawing/2014/main" id="{ABA9B808-C4AF-9894-E126-EEF8B593364F}"/>
                </a:ext>
              </a:extLst>
            </p:cNvPr>
            <p:cNvGrpSpPr/>
            <p:nvPr/>
          </p:nvGrpSpPr>
          <p:grpSpPr>
            <a:xfrm>
              <a:off x="4140045" y="3258336"/>
              <a:ext cx="1076099" cy="1455070"/>
              <a:chOff x="6696052" y="1382055"/>
              <a:chExt cx="1076099" cy="1455070"/>
            </a:xfrm>
            <a:grpFill/>
          </p:grpSpPr>
          <p:sp>
            <p:nvSpPr>
              <p:cNvPr id="34" name="Oval 33">
                <a:extLst>
                  <a:ext uri="{FF2B5EF4-FFF2-40B4-BE49-F238E27FC236}">
                    <a16:creationId xmlns:a16="http://schemas.microsoft.com/office/drawing/2014/main" id="{E55B52D4-B56F-044F-3C65-DE41FF8D60A2}"/>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Flowchart: Delay 34">
                <a:extLst>
                  <a:ext uri="{FF2B5EF4-FFF2-40B4-BE49-F238E27FC236}">
                    <a16:creationId xmlns:a16="http://schemas.microsoft.com/office/drawing/2014/main" id="{64E1422B-0A05-DAE4-3CA7-76A6505C2D14}"/>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0" name="Group 9">
              <a:extLst>
                <a:ext uri="{FF2B5EF4-FFF2-40B4-BE49-F238E27FC236}">
                  <a16:creationId xmlns:a16="http://schemas.microsoft.com/office/drawing/2014/main" id="{6E202B38-AFF6-8E30-A913-FC3CACD52D91}"/>
                </a:ext>
              </a:extLst>
            </p:cNvPr>
            <p:cNvGrpSpPr/>
            <p:nvPr/>
          </p:nvGrpSpPr>
          <p:grpSpPr>
            <a:xfrm>
              <a:off x="5332994" y="3258336"/>
              <a:ext cx="1076099" cy="1455070"/>
              <a:chOff x="6696052" y="1382055"/>
              <a:chExt cx="1076099" cy="1455070"/>
            </a:xfrm>
            <a:grpFill/>
          </p:grpSpPr>
          <p:sp>
            <p:nvSpPr>
              <p:cNvPr id="32" name="Oval 31">
                <a:extLst>
                  <a:ext uri="{FF2B5EF4-FFF2-40B4-BE49-F238E27FC236}">
                    <a16:creationId xmlns:a16="http://schemas.microsoft.com/office/drawing/2014/main" id="{02FC1752-ADB9-8A5D-E1FA-64CE13B45BA0}"/>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Flowchart: Delay 32">
                <a:extLst>
                  <a:ext uri="{FF2B5EF4-FFF2-40B4-BE49-F238E27FC236}">
                    <a16:creationId xmlns:a16="http://schemas.microsoft.com/office/drawing/2014/main" id="{62A261C1-AE8B-349F-FE9F-6EC456625955}"/>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 name="Group 10">
              <a:extLst>
                <a:ext uri="{FF2B5EF4-FFF2-40B4-BE49-F238E27FC236}">
                  <a16:creationId xmlns:a16="http://schemas.microsoft.com/office/drawing/2014/main" id="{ED2D2644-4A5B-6B8A-4D74-2859B98E3767}"/>
                </a:ext>
              </a:extLst>
            </p:cNvPr>
            <p:cNvGrpSpPr/>
            <p:nvPr/>
          </p:nvGrpSpPr>
          <p:grpSpPr>
            <a:xfrm>
              <a:off x="6525943" y="3258336"/>
              <a:ext cx="1076099" cy="1455070"/>
              <a:chOff x="6696052" y="1382055"/>
              <a:chExt cx="1076099" cy="1455070"/>
            </a:xfrm>
            <a:grpFill/>
          </p:grpSpPr>
          <p:sp>
            <p:nvSpPr>
              <p:cNvPr id="30" name="Oval 29">
                <a:extLst>
                  <a:ext uri="{FF2B5EF4-FFF2-40B4-BE49-F238E27FC236}">
                    <a16:creationId xmlns:a16="http://schemas.microsoft.com/office/drawing/2014/main" id="{89698FFD-8DEA-8DBF-C154-0B35265E8ACB}"/>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Flowchart: Delay 30">
                <a:extLst>
                  <a:ext uri="{FF2B5EF4-FFF2-40B4-BE49-F238E27FC236}">
                    <a16:creationId xmlns:a16="http://schemas.microsoft.com/office/drawing/2014/main" id="{3D9E7AE2-F3E7-9FA5-7A91-B7A08DE9E10A}"/>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2" name="Group 11">
              <a:extLst>
                <a:ext uri="{FF2B5EF4-FFF2-40B4-BE49-F238E27FC236}">
                  <a16:creationId xmlns:a16="http://schemas.microsoft.com/office/drawing/2014/main" id="{893A7639-E6BC-BCD3-BC77-15A185505010}"/>
                </a:ext>
              </a:extLst>
            </p:cNvPr>
            <p:cNvGrpSpPr/>
            <p:nvPr/>
          </p:nvGrpSpPr>
          <p:grpSpPr>
            <a:xfrm>
              <a:off x="6041927" y="4019155"/>
              <a:ext cx="1076099" cy="1455070"/>
              <a:chOff x="6696052" y="1382055"/>
              <a:chExt cx="1076099" cy="1455070"/>
            </a:xfrm>
            <a:grpFill/>
          </p:grpSpPr>
          <p:sp>
            <p:nvSpPr>
              <p:cNvPr id="28" name="Oval 27">
                <a:extLst>
                  <a:ext uri="{FF2B5EF4-FFF2-40B4-BE49-F238E27FC236}">
                    <a16:creationId xmlns:a16="http://schemas.microsoft.com/office/drawing/2014/main" id="{B1BAB3CB-D44E-10AC-028D-A9E9D93AF0DD}"/>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Flowchart: Delay 28">
                <a:extLst>
                  <a:ext uri="{FF2B5EF4-FFF2-40B4-BE49-F238E27FC236}">
                    <a16:creationId xmlns:a16="http://schemas.microsoft.com/office/drawing/2014/main" id="{831C46ED-0040-9E31-BE10-C5AE5D5D5916}"/>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3" name="Group 12">
              <a:extLst>
                <a:ext uri="{FF2B5EF4-FFF2-40B4-BE49-F238E27FC236}">
                  <a16:creationId xmlns:a16="http://schemas.microsoft.com/office/drawing/2014/main" id="{799D194F-F9AC-F6E1-3C98-6415451D334F}"/>
                </a:ext>
              </a:extLst>
            </p:cNvPr>
            <p:cNvGrpSpPr/>
            <p:nvPr/>
          </p:nvGrpSpPr>
          <p:grpSpPr>
            <a:xfrm>
              <a:off x="4858456" y="4019155"/>
              <a:ext cx="1076099" cy="1455070"/>
              <a:chOff x="6696052" y="1382055"/>
              <a:chExt cx="1076099" cy="1455070"/>
            </a:xfrm>
            <a:grpFill/>
          </p:grpSpPr>
          <p:sp>
            <p:nvSpPr>
              <p:cNvPr id="26" name="Oval 25">
                <a:extLst>
                  <a:ext uri="{FF2B5EF4-FFF2-40B4-BE49-F238E27FC236}">
                    <a16:creationId xmlns:a16="http://schemas.microsoft.com/office/drawing/2014/main" id="{A0CD39EC-5D63-5848-2A16-985A37365B53}"/>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Flowchart: Delay 26">
                <a:extLst>
                  <a:ext uri="{FF2B5EF4-FFF2-40B4-BE49-F238E27FC236}">
                    <a16:creationId xmlns:a16="http://schemas.microsoft.com/office/drawing/2014/main" id="{4E8D469B-F6BC-C7CD-99DF-1B274CBF89E7}"/>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4" name="Group 13">
              <a:extLst>
                <a:ext uri="{FF2B5EF4-FFF2-40B4-BE49-F238E27FC236}">
                  <a16:creationId xmlns:a16="http://schemas.microsoft.com/office/drawing/2014/main" id="{726F7210-8A03-1F06-9178-9730F7B5E1B5}"/>
                </a:ext>
              </a:extLst>
            </p:cNvPr>
            <p:cNvGrpSpPr/>
            <p:nvPr/>
          </p:nvGrpSpPr>
          <p:grpSpPr>
            <a:xfrm>
              <a:off x="3661660" y="3985871"/>
              <a:ext cx="1076099" cy="1455070"/>
              <a:chOff x="6696052" y="1382055"/>
              <a:chExt cx="1076099" cy="1455070"/>
            </a:xfrm>
            <a:grpFill/>
          </p:grpSpPr>
          <p:sp>
            <p:nvSpPr>
              <p:cNvPr id="24" name="Oval 23">
                <a:extLst>
                  <a:ext uri="{FF2B5EF4-FFF2-40B4-BE49-F238E27FC236}">
                    <a16:creationId xmlns:a16="http://schemas.microsoft.com/office/drawing/2014/main" id="{8216F093-C220-2034-11C9-C5941B286494}"/>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Flowchart: Delay 24">
                <a:extLst>
                  <a:ext uri="{FF2B5EF4-FFF2-40B4-BE49-F238E27FC236}">
                    <a16:creationId xmlns:a16="http://schemas.microsoft.com/office/drawing/2014/main" id="{02C3FB76-E31C-65C7-FBA0-9D4CE7BC2F4C}"/>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5" name="Group 14">
              <a:extLst>
                <a:ext uri="{FF2B5EF4-FFF2-40B4-BE49-F238E27FC236}">
                  <a16:creationId xmlns:a16="http://schemas.microsoft.com/office/drawing/2014/main" id="{A2AE0276-AAF4-E652-4C06-D19974CC2106}"/>
                </a:ext>
              </a:extLst>
            </p:cNvPr>
            <p:cNvGrpSpPr/>
            <p:nvPr/>
          </p:nvGrpSpPr>
          <p:grpSpPr>
            <a:xfrm>
              <a:off x="2404654" y="3985871"/>
              <a:ext cx="1076099" cy="1455070"/>
              <a:chOff x="6696052" y="1382055"/>
              <a:chExt cx="1076099" cy="1455070"/>
            </a:xfrm>
            <a:grpFill/>
          </p:grpSpPr>
          <p:sp>
            <p:nvSpPr>
              <p:cNvPr id="22" name="Oval 21">
                <a:extLst>
                  <a:ext uri="{FF2B5EF4-FFF2-40B4-BE49-F238E27FC236}">
                    <a16:creationId xmlns:a16="http://schemas.microsoft.com/office/drawing/2014/main" id="{7056C1EA-8EED-F50C-610F-26BF6449ED3C}"/>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Flowchart: Delay 22">
                <a:extLst>
                  <a:ext uri="{FF2B5EF4-FFF2-40B4-BE49-F238E27FC236}">
                    <a16:creationId xmlns:a16="http://schemas.microsoft.com/office/drawing/2014/main" id="{EFA6B8A3-03AE-D6CF-E93C-25EDE760E792}"/>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6" name="Group 15">
              <a:extLst>
                <a:ext uri="{FF2B5EF4-FFF2-40B4-BE49-F238E27FC236}">
                  <a16:creationId xmlns:a16="http://schemas.microsoft.com/office/drawing/2014/main" id="{DAB4FD6F-85AE-01A2-D533-48735D894125}"/>
                </a:ext>
              </a:extLst>
            </p:cNvPr>
            <p:cNvGrpSpPr/>
            <p:nvPr/>
          </p:nvGrpSpPr>
          <p:grpSpPr>
            <a:xfrm>
              <a:off x="7287379" y="3985871"/>
              <a:ext cx="1076099" cy="1455070"/>
              <a:chOff x="6696052" y="1382055"/>
              <a:chExt cx="1076099" cy="1455070"/>
            </a:xfrm>
            <a:grpFill/>
          </p:grpSpPr>
          <p:sp>
            <p:nvSpPr>
              <p:cNvPr id="20" name="Oval 19">
                <a:extLst>
                  <a:ext uri="{FF2B5EF4-FFF2-40B4-BE49-F238E27FC236}">
                    <a16:creationId xmlns:a16="http://schemas.microsoft.com/office/drawing/2014/main" id="{77B61962-6107-9CD4-5AA2-A8F67DDB513C}"/>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Flowchart: Delay 20">
                <a:extLst>
                  <a:ext uri="{FF2B5EF4-FFF2-40B4-BE49-F238E27FC236}">
                    <a16:creationId xmlns:a16="http://schemas.microsoft.com/office/drawing/2014/main" id="{9BB0FD74-3F27-17CA-0919-A4887C69F4CC}"/>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7" name="Group 16">
              <a:extLst>
                <a:ext uri="{FF2B5EF4-FFF2-40B4-BE49-F238E27FC236}">
                  <a16:creationId xmlns:a16="http://schemas.microsoft.com/office/drawing/2014/main" id="{0B2C3660-AA0B-90EE-B260-88AC80209B5F}"/>
                </a:ext>
              </a:extLst>
            </p:cNvPr>
            <p:cNvGrpSpPr/>
            <p:nvPr/>
          </p:nvGrpSpPr>
          <p:grpSpPr>
            <a:xfrm>
              <a:off x="1168101" y="3985871"/>
              <a:ext cx="1076099" cy="1455070"/>
              <a:chOff x="6696052" y="1382055"/>
              <a:chExt cx="1076099" cy="1455070"/>
            </a:xfrm>
            <a:grpFill/>
          </p:grpSpPr>
          <p:sp>
            <p:nvSpPr>
              <p:cNvPr id="18" name="Oval 17">
                <a:extLst>
                  <a:ext uri="{FF2B5EF4-FFF2-40B4-BE49-F238E27FC236}">
                    <a16:creationId xmlns:a16="http://schemas.microsoft.com/office/drawing/2014/main" id="{CFEF9373-C440-845C-256C-F1DF7892C642}"/>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Flowchart: Delay 18">
                <a:extLst>
                  <a:ext uri="{FF2B5EF4-FFF2-40B4-BE49-F238E27FC236}">
                    <a16:creationId xmlns:a16="http://schemas.microsoft.com/office/drawing/2014/main" id="{8D9F78CE-91D1-23B7-DBE6-3EC777E2FC09}"/>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43" name="TextBox 42">
            <a:extLst>
              <a:ext uri="{FF2B5EF4-FFF2-40B4-BE49-F238E27FC236}">
                <a16:creationId xmlns:a16="http://schemas.microsoft.com/office/drawing/2014/main" id="{037C63B8-FD44-881E-86A8-9F701A7203F2}"/>
              </a:ext>
            </a:extLst>
          </p:cNvPr>
          <p:cNvSpPr txBox="1"/>
          <p:nvPr/>
        </p:nvSpPr>
        <p:spPr>
          <a:xfrm>
            <a:off x="104884" y="6396335"/>
            <a:ext cx="6094476" cy="261610"/>
          </a:xfrm>
          <a:prstGeom prst="rect">
            <a:avLst/>
          </a:prstGeom>
          <a:noFill/>
        </p:spPr>
        <p:txBody>
          <a:bodyPr wrap="square">
            <a:spAutoFit/>
          </a:bodyPr>
          <a:lstStyle/>
          <a:p>
            <a:pPr algn="l"/>
            <a:r>
              <a:rPr lang="en-US" sz="11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206941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6CCAD8-0461-465E-BF16-6B8453701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Take Upon You the Name Of Christ</a:t>
            </a:r>
          </a:p>
        </p:txBody>
      </p:sp>
      <p:sp>
        <p:nvSpPr>
          <p:cNvPr id="4" name="TextBox 3"/>
          <p:cNvSpPr txBox="1"/>
          <p:nvPr/>
        </p:nvSpPr>
        <p:spPr>
          <a:xfrm>
            <a:off x="1752601" y="914401"/>
            <a:ext cx="4428565" cy="646331"/>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To take upon oneself the name of Christ, is to acknowledge Him as the Master. </a:t>
            </a:r>
            <a:endParaRPr lang="en-US" sz="1200" dirty="0">
              <a:solidFill>
                <a:schemeClr val="bg1"/>
              </a:solidFill>
              <a:latin typeface="Calibri" panose="020F0502020204030204" pitchFamily="34" charset="0"/>
            </a:endParaRPr>
          </a:p>
        </p:txBody>
      </p:sp>
      <p:sp>
        <p:nvSpPr>
          <p:cNvPr id="6" name="TextBox 5"/>
          <p:cNvSpPr txBox="1"/>
          <p:nvPr/>
        </p:nvSpPr>
        <p:spPr>
          <a:xfrm>
            <a:off x="10592286" y="6488667"/>
            <a:ext cx="1828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18:21-25</a:t>
            </a:r>
          </a:p>
        </p:txBody>
      </p:sp>
      <p:sp>
        <p:nvSpPr>
          <p:cNvPr id="9" name="Rectangle 8"/>
          <p:cNvSpPr/>
          <p:nvPr/>
        </p:nvSpPr>
        <p:spPr>
          <a:xfrm>
            <a:off x="5638800" y="1371601"/>
            <a:ext cx="5029200" cy="830997"/>
          </a:xfrm>
          <a:prstGeom prst="rect">
            <a:avLst/>
          </a:prstGeom>
        </p:spPr>
        <p:txBody>
          <a:bodyPr wrap="square">
            <a:spAutoFit/>
          </a:bodyPr>
          <a:lstStyle/>
          <a:p>
            <a:r>
              <a:rPr lang="en-US" dirty="0">
                <a:solidFill>
                  <a:schemeClr val="bg1"/>
                </a:solidFill>
                <a:latin typeface="Calibri" panose="020F0502020204030204" pitchFamily="34" charset="0"/>
              </a:rPr>
              <a:t>Slaves in the olden times, sometimes had the name of their master on their foreheads. </a:t>
            </a:r>
          </a:p>
          <a:p>
            <a:r>
              <a:rPr lang="en-US" sz="1200" dirty="0">
                <a:solidFill>
                  <a:schemeClr val="bg1"/>
                </a:solidFill>
                <a:latin typeface="Calibri" panose="020F0502020204030204" pitchFamily="34" charset="0"/>
              </a:rPr>
              <a:t>Hyrum M. Smith</a:t>
            </a:r>
          </a:p>
        </p:txBody>
      </p:sp>
      <p:sp>
        <p:nvSpPr>
          <p:cNvPr id="10" name="Rectangle 9"/>
          <p:cNvSpPr/>
          <p:nvPr/>
        </p:nvSpPr>
        <p:spPr>
          <a:xfrm>
            <a:off x="1905000" y="3962401"/>
            <a:ext cx="7924800" cy="2769989"/>
          </a:xfrm>
          <a:prstGeom prst="rect">
            <a:avLst/>
          </a:prstGeom>
        </p:spPr>
        <p:txBody>
          <a:bodyPr wrap="square">
            <a:spAutoFit/>
          </a:bodyPr>
          <a:lstStyle/>
          <a:p>
            <a:pPr fontAlgn="base"/>
            <a:r>
              <a:rPr lang="en-US" dirty="0">
                <a:solidFill>
                  <a:schemeClr val="bg1"/>
                </a:solidFill>
                <a:latin typeface="Calibri" panose="020F0502020204030204" pitchFamily="34" charset="0"/>
              </a:rPr>
              <a:t>“We take the name of Christ upon us in the waters of baptism. We renew the effect of that baptism each week as we partake of the sacrament, signifying our willingness to take His name upon us and promising always to remember Him …</a:t>
            </a:r>
          </a:p>
          <a:p>
            <a:pPr fontAlgn="base"/>
            <a:r>
              <a:rPr lang="en-US" dirty="0">
                <a:solidFill>
                  <a:schemeClr val="bg1"/>
                </a:solidFill>
                <a:latin typeface="Calibri" panose="020F0502020204030204" pitchFamily="34" charset="0"/>
              </a:rPr>
              <a:t>“We are asked to stand as a witness of Him. …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This means that we must be willing to let others know whom we follow and to whose Church we belong: the Church of Jesus Christ. We certainly want to do this in the spirit of love and testimony. We want to follow the Savior by simply and clearly, yet humbly, declaring that we are members of His Church” </a:t>
            </a:r>
          </a:p>
          <a:p>
            <a:pPr fontAlgn="base"/>
            <a:r>
              <a:rPr lang="en-US" sz="1200" dirty="0">
                <a:solidFill>
                  <a:schemeClr val="bg1"/>
                </a:solidFill>
                <a:latin typeface="Calibri" panose="020F0502020204030204" pitchFamily="34" charset="0"/>
              </a:rPr>
              <a:t>Elder M. Russell Ballard</a:t>
            </a:r>
          </a:p>
        </p:txBody>
      </p:sp>
      <p:pic>
        <p:nvPicPr>
          <p:cNvPr id="3" name="Picture 2">
            <a:extLst>
              <a:ext uri="{FF2B5EF4-FFF2-40B4-BE49-F238E27FC236}">
                <a16:creationId xmlns:a16="http://schemas.microsoft.com/office/drawing/2014/main" id="{B74B1CF0-393F-47EE-AA47-4E72E4872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418" y="1767482"/>
            <a:ext cx="1694688" cy="2109216"/>
          </a:xfrm>
          <a:prstGeom prst="rect">
            <a:avLst/>
          </a:prstGeom>
        </p:spPr>
      </p:pic>
      <p:pic>
        <p:nvPicPr>
          <p:cNvPr id="8" name="Picture 7">
            <a:extLst>
              <a:ext uri="{FF2B5EF4-FFF2-40B4-BE49-F238E27FC236}">
                <a16:creationId xmlns:a16="http://schemas.microsoft.com/office/drawing/2014/main" id="{6D66B8B5-469D-4C46-A0B2-608706B4B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5496" y="2134860"/>
            <a:ext cx="2895600" cy="1739900"/>
          </a:xfrm>
          <a:prstGeom prst="rect">
            <a:avLst/>
          </a:prstGeom>
        </p:spPr>
      </p:pic>
      <p:pic>
        <p:nvPicPr>
          <p:cNvPr id="15" name="Picture 14">
            <a:extLst>
              <a:ext uri="{FF2B5EF4-FFF2-40B4-BE49-F238E27FC236}">
                <a16:creationId xmlns:a16="http://schemas.microsoft.com/office/drawing/2014/main" id="{EE433483-F3E0-455A-80B1-210A2B269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7778" y="117711"/>
            <a:ext cx="716466" cy="968613"/>
          </a:xfrm>
          <a:prstGeom prst="rect">
            <a:avLst/>
          </a:prstGeom>
        </p:spPr>
      </p:pic>
      <p:pic>
        <p:nvPicPr>
          <p:cNvPr id="16" name="Picture 15">
            <a:extLst>
              <a:ext uri="{FF2B5EF4-FFF2-40B4-BE49-F238E27FC236}">
                <a16:creationId xmlns:a16="http://schemas.microsoft.com/office/drawing/2014/main" id="{CE8FA457-D1B8-4491-B0F1-8749969D08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698" y="5459403"/>
            <a:ext cx="971145" cy="1213931"/>
          </a:xfrm>
          <a:prstGeom prst="rect">
            <a:avLst/>
          </a:prstGeom>
        </p:spPr>
      </p:pic>
    </p:spTree>
    <p:extLst>
      <p:ext uri="{BB962C8B-B14F-4D97-AF65-F5344CB8AC3E}">
        <p14:creationId xmlns:p14="http://schemas.microsoft.com/office/powerpoint/2010/main" val="1362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6CCAD8-0461-465E-BF16-6B8453701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“Behold Jesus Christ is the Name”</a:t>
            </a:r>
          </a:p>
        </p:txBody>
      </p:sp>
      <p:sp>
        <p:nvSpPr>
          <p:cNvPr id="6" name="TextBox 5"/>
          <p:cNvSpPr txBox="1"/>
          <p:nvPr/>
        </p:nvSpPr>
        <p:spPr>
          <a:xfrm>
            <a:off x="0" y="6488667"/>
            <a:ext cx="2732314"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 21-25; 37-38</a:t>
            </a:r>
          </a:p>
        </p:txBody>
      </p:sp>
      <p:sp>
        <p:nvSpPr>
          <p:cNvPr id="7" name="TextBox 6">
            <a:extLst>
              <a:ext uri="{FF2B5EF4-FFF2-40B4-BE49-F238E27FC236}">
                <a16:creationId xmlns:a16="http://schemas.microsoft.com/office/drawing/2014/main" id="{03A21EDD-30DA-0AA5-9B48-CC97C1C9E78B}"/>
              </a:ext>
            </a:extLst>
          </p:cNvPr>
          <p:cNvSpPr txBox="1"/>
          <p:nvPr/>
        </p:nvSpPr>
        <p:spPr>
          <a:xfrm>
            <a:off x="707570" y="905233"/>
            <a:ext cx="4679498" cy="1938992"/>
          </a:xfrm>
          <a:prstGeom prst="rect">
            <a:avLst/>
          </a:prstGeom>
          <a:noFill/>
        </p:spPr>
        <p:txBody>
          <a:bodyPr wrap="square">
            <a:spAutoFit/>
          </a:bodyPr>
          <a:lstStyle/>
          <a:p>
            <a:r>
              <a:rPr lang="en-US" sz="2400" dirty="0">
                <a:solidFill>
                  <a:schemeClr val="bg1"/>
                </a:solidFill>
                <a:latin typeface="Calibri" panose="020F0502020204030204" pitchFamily="34" charset="0"/>
                <a:cs typeface="Calibri" panose="020F0502020204030204" pitchFamily="34" charset="0"/>
              </a:rPr>
              <a:t>T</a:t>
            </a:r>
            <a:r>
              <a:rPr lang="en-US" sz="2400" b="0" i="0" dirty="0">
                <a:solidFill>
                  <a:schemeClr val="bg1"/>
                </a:solidFill>
                <a:effectLst/>
                <a:latin typeface="Calibri" panose="020F0502020204030204" pitchFamily="34" charset="0"/>
                <a:cs typeface="Calibri" panose="020F0502020204030204" pitchFamily="34" charset="0"/>
              </a:rPr>
              <a:t>he Lord instructed David Whitmer and Oliver Cowdery to seek out men who would someday be called to serve in the Quorum of the Twelve Apostles</a:t>
            </a:r>
            <a:endParaRPr lang="en-US" sz="2400"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906AB17-0815-F635-568D-3C652D072459}"/>
              </a:ext>
            </a:extLst>
          </p:cNvPr>
          <p:cNvSpPr txBox="1"/>
          <p:nvPr/>
        </p:nvSpPr>
        <p:spPr>
          <a:xfrm>
            <a:off x="6598103" y="1453335"/>
            <a:ext cx="4416878" cy="1754326"/>
          </a:xfrm>
          <a:prstGeom prst="rect">
            <a:avLst/>
          </a:prstGeom>
          <a:noFill/>
        </p:spPr>
        <p:txBody>
          <a:bodyPr wrap="square">
            <a:spAutoFit/>
          </a:bodyPr>
          <a:lstStyle/>
          <a:p>
            <a:pPr algn="l" fontAlgn="base"/>
            <a:r>
              <a:rPr lang="en-US" b="0" i="1" dirty="0">
                <a:solidFill>
                  <a:srgbClr val="FFFF00"/>
                </a:solidFill>
                <a:effectLst/>
                <a:latin typeface="Calibri" panose="020F0502020204030204" pitchFamily="34" charset="0"/>
                <a:cs typeface="Calibri" panose="020F0502020204030204" pitchFamily="34" charset="0"/>
              </a:rPr>
              <a:t>Take upon you the name of Christ, and speak the truth in soberness.</a:t>
            </a:r>
          </a:p>
          <a:p>
            <a:pPr algn="l" fontAlgn="base"/>
            <a:endParaRPr lang="en-US" b="1" i="1" dirty="0">
              <a:solidFill>
                <a:srgbClr val="FFFF00"/>
              </a:solidFill>
              <a:latin typeface="Calibri" panose="020F0502020204030204" pitchFamily="34" charset="0"/>
              <a:cs typeface="Calibri" panose="020F0502020204030204" pitchFamily="34" charset="0"/>
            </a:endParaRPr>
          </a:p>
          <a:p>
            <a:pPr algn="l" fontAlgn="base"/>
            <a:r>
              <a:rPr lang="en-US" b="0" i="1" dirty="0">
                <a:solidFill>
                  <a:srgbClr val="FFFF00"/>
                </a:solidFill>
                <a:effectLst/>
                <a:latin typeface="Calibri" panose="020F0502020204030204" pitchFamily="34" charset="0"/>
                <a:cs typeface="Calibri" panose="020F0502020204030204" pitchFamily="34" charset="0"/>
              </a:rPr>
              <a:t>And as many as repent and are baptized in my name, which is Jesus Christ, and endure to the end, the same shall be saved.</a:t>
            </a:r>
          </a:p>
        </p:txBody>
      </p:sp>
      <p:sp>
        <p:nvSpPr>
          <p:cNvPr id="17" name="TextBox 16">
            <a:extLst>
              <a:ext uri="{FF2B5EF4-FFF2-40B4-BE49-F238E27FC236}">
                <a16:creationId xmlns:a16="http://schemas.microsoft.com/office/drawing/2014/main" id="{BBBEA900-4C55-DA5A-18D0-735EBB853E56}"/>
              </a:ext>
            </a:extLst>
          </p:cNvPr>
          <p:cNvSpPr txBox="1"/>
          <p:nvPr/>
        </p:nvSpPr>
        <p:spPr>
          <a:xfrm>
            <a:off x="4885645" y="3638911"/>
            <a:ext cx="6886574" cy="2308324"/>
          </a:xfrm>
          <a:prstGeom prst="rect">
            <a:avLst/>
          </a:prstGeom>
          <a:noFill/>
        </p:spPr>
        <p:txBody>
          <a:bodyPr wrap="square">
            <a:spAutoFit/>
          </a:bodyPr>
          <a:lstStyle/>
          <a:p>
            <a:pPr algn="l" fontAlgn="base"/>
            <a:r>
              <a:rPr lang="en-US" b="0" i="1" dirty="0">
                <a:solidFill>
                  <a:srgbClr val="FFFF00"/>
                </a:solidFill>
                <a:effectLst/>
                <a:latin typeface="Calibri" panose="020F0502020204030204" pitchFamily="34" charset="0"/>
                <a:cs typeface="Calibri" panose="020F0502020204030204" pitchFamily="34" charset="0"/>
              </a:rPr>
              <a:t>Behold, Jesus Christ is the name which is given of the Father, and there is none other name given whereby man can be saved;</a:t>
            </a:r>
          </a:p>
          <a:p>
            <a:pPr algn="l" fontAlgn="base"/>
            <a:endParaRPr lang="en-US" b="1" i="1" dirty="0">
              <a:solidFill>
                <a:srgbClr val="FFFF00"/>
              </a:solidFill>
              <a:latin typeface="Calibri" panose="020F0502020204030204" pitchFamily="34" charset="0"/>
              <a:cs typeface="Calibri" panose="020F0502020204030204" pitchFamily="34" charset="0"/>
            </a:endParaRPr>
          </a:p>
          <a:p>
            <a:pPr algn="l" fontAlgn="base"/>
            <a:r>
              <a:rPr lang="en-US" b="0" i="1" dirty="0">
                <a:solidFill>
                  <a:srgbClr val="FFFF00"/>
                </a:solidFill>
                <a:effectLst/>
                <a:latin typeface="Calibri" panose="020F0502020204030204" pitchFamily="34" charset="0"/>
                <a:cs typeface="Calibri" panose="020F0502020204030204" pitchFamily="34" charset="0"/>
              </a:rPr>
              <a:t>Wherefore, all men must take upon them the name which is given of the Father, for in that name shall they be called at the last day;</a:t>
            </a:r>
          </a:p>
          <a:p>
            <a:pPr algn="l" fontAlgn="base"/>
            <a:endParaRPr lang="en-US" b="1" i="1" dirty="0">
              <a:solidFill>
                <a:srgbClr val="FFFF00"/>
              </a:solidFill>
              <a:latin typeface="Calibri" panose="020F0502020204030204" pitchFamily="34" charset="0"/>
              <a:cs typeface="Calibri" panose="020F0502020204030204" pitchFamily="34" charset="0"/>
            </a:endParaRPr>
          </a:p>
          <a:p>
            <a:pPr algn="l" fontAlgn="base"/>
            <a:r>
              <a:rPr lang="en-US" b="0" i="1" dirty="0">
                <a:solidFill>
                  <a:srgbClr val="FFFF00"/>
                </a:solidFill>
                <a:effectLst/>
                <a:latin typeface="Calibri" panose="020F0502020204030204" pitchFamily="34" charset="0"/>
                <a:cs typeface="Calibri" panose="020F0502020204030204" pitchFamily="34" charset="0"/>
              </a:rPr>
              <a:t>Wherefore, if they know not the name by which they are called, they cannot have place in the kingdom of my Father.</a:t>
            </a:r>
          </a:p>
        </p:txBody>
      </p:sp>
      <p:pic>
        <p:nvPicPr>
          <p:cNvPr id="19" name="Picture 18">
            <a:extLst>
              <a:ext uri="{FF2B5EF4-FFF2-40B4-BE49-F238E27FC236}">
                <a16:creationId xmlns:a16="http://schemas.microsoft.com/office/drawing/2014/main" id="{1847C84D-9732-D9D1-89B2-FED26AEE75EF}"/>
              </a:ext>
            </a:extLst>
          </p:cNvPr>
          <p:cNvPicPr>
            <a:picLocks noChangeAspect="1"/>
          </p:cNvPicPr>
          <p:nvPr/>
        </p:nvPicPr>
        <p:blipFill>
          <a:blip r:embed="rId3"/>
          <a:stretch>
            <a:fillRect/>
          </a:stretch>
        </p:blipFill>
        <p:spPr>
          <a:xfrm>
            <a:off x="838200" y="3160980"/>
            <a:ext cx="3695700" cy="2591051"/>
          </a:xfrm>
          <a:prstGeom prst="rect">
            <a:avLst/>
          </a:prstGeom>
        </p:spPr>
      </p:pic>
    </p:spTree>
    <p:extLst>
      <p:ext uri="{BB962C8B-B14F-4D97-AF65-F5344CB8AC3E}">
        <p14:creationId xmlns:p14="http://schemas.microsoft.com/office/powerpoint/2010/main" val="128988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97D699A-6AA3-4C84-895E-EFF9CE1AB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Selecting Apostles</a:t>
            </a:r>
          </a:p>
        </p:txBody>
      </p:sp>
      <p:sp>
        <p:nvSpPr>
          <p:cNvPr id="4" name="TextBox 3"/>
          <p:cNvSpPr txBox="1"/>
          <p:nvPr/>
        </p:nvSpPr>
        <p:spPr>
          <a:xfrm>
            <a:off x="293914" y="865725"/>
            <a:ext cx="3973997" cy="3139321"/>
          </a:xfrm>
          <a:prstGeom prst="rect">
            <a:avLst/>
          </a:prstGeom>
          <a:noFill/>
        </p:spPr>
        <p:txBody>
          <a:bodyPr wrap="square" rtlCol="0">
            <a:spAutoFit/>
          </a:bodyPr>
          <a:lstStyle/>
          <a:p>
            <a:pPr fontAlgn="base"/>
            <a:r>
              <a:rPr lang="en-US" b="1" dirty="0">
                <a:solidFill>
                  <a:schemeClr val="bg1"/>
                </a:solidFill>
                <a:latin typeface="Calibri" panose="020F0502020204030204" pitchFamily="34" charset="0"/>
              </a:rPr>
              <a:t>What desires would these twelve disciples have?</a:t>
            </a:r>
          </a:p>
          <a:p>
            <a:pPr fontAlgn="base"/>
            <a:endParaRPr lang="en-US" b="1" dirty="0">
              <a:solidFill>
                <a:schemeClr val="bg1"/>
              </a:solidFill>
              <a:latin typeface="Calibri" panose="020F0502020204030204" pitchFamily="34" charset="0"/>
            </a:endParaRPr>
          </a:p>
          <a:p>
            <a:pPr fontAlgn="base"/>
            <a:r>
              <a:rPr lang="en-US" b="1" dirty="0">
                <a:solidFill>
                  <a:schemeClr val="accent2">
                    <a:lumMod val="40000"/>
                    <a:lumOff val="60000"/>
                  </a:schemeClr>
                </a:solidFill>
                <a:latin typeface="Calibri" panose="020F0502020204030204" pitchFamily="34" charset="0"/>
              </a:rPr>
              <a:t>To take upon His name with full purpose of heart</a:t>
            </a:r>
          </a:p>
          <a:p>
            <a:pPr fontAlgn="base"/>
            <a:endParaRPr lang="en-US" b="1" dirty="0">
              <a:solidFill>
                <a:schemeClr val="bg1"/>
              </a:solidFill>
              <a:latin typeface="Calibri" panose="020F0502020204030204" pitchFamily="34" charset="0"/>
            </a:endParaRPr>
          </a:p>
          <a:p>
            <a:pPr fontAlgn="base"/>
            <a:r>
              <a:rPr lang="en-US" b="1" dirty="0">
                <a:solidFill>
                  <a:schemeClr val="bg1"/>
                </a:solidFill>
                <a:latin typeface="Calibri" panose="020F0502020204030204" pitchFamily="34" charset="0"/>
              </a:rPr>
              <a:t>What would these men be called to do? </a:t>
            </a:r>
          </a:p>
          <a:p>
            <a:pPr fontAlgn="base"/>
            <a:endParaRPr lang="en-US" b="1" dirty="0">
              <a:solidFill>
                <a:schemeClr val="accent2">
                  <a:lumMod val="40000"/>
                  <a:lumOff val="60000"/>
                </a:schemeClr>
              </a:solidFill>
              <a:latin typeface="Calibri" panose="020F0502020204030204" pitchFamily="34" charset="0"/>
            </a:endParaRPr>
          </a:p>
          <a:p>
            <a:pPr fontAlgn="base"/>
            <a:r>
              <a:rPr lang="en-US" b="1" dirty="0">
                <a:solidFill>
                  <a:schemeClr val="accent2">
                    <a:lumMod val="40000"/>
                    <a:lumOff val="60000"/>
                  </a:schemeClr>
                </a:solidFill>
                <a:latin typeface="Calibri" panose="020F0502020204030204" pitchFamily="34" charset="0"/>
              </a:rPr>
              <a:t>To go and preach the gospel to everyone, and be ordained of “me” to baptize in “my” name</a:t>
            </a:r>
            <a:endParaRPr lang="en-US" b="1" dirty="0">
              <a:solidFill>
                <a:schemeClr val="bg1"/>
              </a:solidFill>
              <a:latin typeface="Calibri" panose="020F0502020204030204" pitchFamily="34" charset="0"/>
            </a:endParaRPr>
          </a:p>
        </p:txBody>
      </p:sp>
      <p:sp>
        <p:nvSpPr>
          <p:cNvPr id="6" name="TextBox 5"/>
          <p:cNvSpPr txBox="1"/>
          <p:nvPr/>
        </p:nvSpPr>
        <p:spPr>
          <a:xfrm>
            <a:off x="120713" y="6488667"/>
            <a:ext cx="1828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18:26-29</a:t>
            </a:r>
          </a:p>
        </p:txBody>
      </p:sp>
      <p:grpSp>
        <p:nvGrpSpPr>
          <p:cNvPr id="12" name="Group 11"/>
          <p:cNvGrpSpPr/>
          <p:nvPr/>
        </p:nvGrpSpPr>
        <p:grpSpPr>
          <a:xfrm>
            <a:off x="9231086" y="1382486"/>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4" name="Rectangle 13"/>
            <p:cNvSpPr/>
            <p:nvPr/>
          </p:nvSpPr>
          <p:spPr>
            <a:xfrm>
              <a:off x="1219200" y="2286000"/>
              <a:ext cx="1905000" cy="1077218"/>
            </a:xfrm>
            <a:prstGeom prst="rect">
              <a:avLst/>
            </a:prstGeom>
          </p:spPr>
          <p:txBody>
            <a:bodyPr wrap="square">
              <a:spAutoFit/>
            </a:bodyPr>
            <a:lstStyle/>
            <a:p>
              <a:pPr algn="ctr"/>
              <a:r>
                <a:rPr lang="en-US" sz="1600" b="1" dirty="0">
                  <a:solidFill>
                    <a:srgbClr val="53575B"/>
                  </a:solidFill>
                  <a:latin typeface="Calibri" panose="020F0502020204030204" pitchFamily="34" charset="0"/>
                  <a:cs typeface="Calibri" panose="020F0502020204030204" pitchFamily="34" charset="0"/>
                </a:rPr>
                <a:t>T</a:t>
              </a:r>
              <a:r>
                <a:rPr lang="en-US" sz="1600" b="1" i="0" dirty="0">
                  <a:solidFill>
                    <a:srgbClr val="53575B"/>
                  </a:solidFill>
                  <a:effectLst/>
                  <a:latin typeface="Calibri" panose="020F0502020204030204" pitchFamily="34" charset="0"/>
                  <a:cs typeface="Calibri" panose="020F0502020204030204" pitchFamily="34" charset="0"/>
                </a:rPr>
                <a:t>he</a:t>
              </a:r>
              <a:r>
                <a:rPr lang="en-US" sz="1600" b="1" i="0" dirty="0">
                  <a:solidFill>
                    <a:srgbClr val="53575B"/>
                  </a:solidFill>
                  <a:effectLst/>
                  <a:latin typeface="Calibri" panose="020F0502020204030204" pitchFamily="34" charset="0"/>
                </a:rPr>
                <a:t> Savior’s Apostles help us come unto Him and learn His words.</a:t>
              </a:r>
              <a:endParaRPr lang="en-US" sz="1600" dirty="0">
                <a:solidFill>
                  <a:schemeClr val="bg1"/>
                </a:solidFill>
                <a:latin typeface="Calibri" panose="020F0502020204030204" pitchFamily="34" charset="0"/>
              </a:endParaRPr>
            </a:p>
          </p:txBody>
        </p:sp>
      </p:grpSp>
      <p:pic>
        <p:nvPicPr>
          <p:cNvPr id="7" name="Picture 6">
            <a:extLst>
              <a:ext uri="{FF2B5EF4-FFF2-40B4-BE49-F238E27FC236}">
                <a16:creationId xmlns:a16="http://schemas.microsoft.com/office/drawing/2014/main" id="{C76454EE-4A68-618F-691F-AB5591D65008}"/>
              </a:ext>
            </a:extLst>
          </p:cNvPr>
          <p:cNvPicPr>
            <a:picLocks noChangeAspect="1"/>
          </p:cNvPicPr>
          <p:nvPr/>
        </p:nvPicPr>
        <p:blipFill>
          <a:blip r:embed="rId3"/>
          <a:stretch>
            <a:fillRect/>
          </a:stretch>
        </p:blipFill>
        <p:spPr>
          <a:xfrm>
            <a:off x="4216044" y="1252233"/>
            <a:ext cx="4658375" cy="4353533"/>
          </a:xfrm>
          <a:prstGeom prst="rect">
            <a:avLst/>
          </a:prstGeom>
        </p:spPr>
      </p:pic>
    </p:spTree>
    <p:extLst>
      <p:ext uri="{BB962C8B-B14F-4D97-AF65-F5344CB8AC3E}">
        <p14:creationId xmlns:p14="http://schemas.microsoft.com/office/powerpoint/2010/main" val="100081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D4BAAD-D710-BC3F-5BF6-A925AA435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019F739-6BC2-7ABA-97B0-111FF9F16EA5}"/>
              </a:ext>
            </a:extLst>
          </p:cNvPr>
          <p:cNvSpPr txBox="1"/>
          <p:nvPr/>
        </p:nvSpPr>
        <p:spPr>
          <a:xfrm>
            <a:off x="1676400" y="1"/>
            <a:ext cx="8991600" cy="954107"/>
          </a:xfrm>
          <a:prstGeom prst="rect">
            <a:avLst/>
          </a:prstGeom>
          <a:noFill/>
        </p:spPr>
        <p:txBody>
          <a:bodyPr wrap="square" rtlCol="0">
            <a:spAutoFit/>
          </a:bodyPr>
          <a:lstStyle/>
          <a:p>
            <a:pPr algn="ctr" fontAlgn="base"/>
            <a:r>
              <a:rPr lang="en-US" sz="2800" dirty="0">
                <a:solidFill>
                  <a:schemeClr val="bg1"/>
                </a:solidFill>
                <a:latin typeface="Calibri" panose="020F0502020204030204" pitchFamily="34" charset="0"/>
              </a:rPr>
              <a:t> Which members of the current Quorum of the Twelve Apostles can you remember? </a:t>
            </a:r>
            <a:r>
              <a:rPr lang="en-US" dirty="0">
                <a:solidFill>
                  <a:schemeClr val="bg1"/>
                </a:solidFill>
                <a:latin typeface="Calibri" panose="020F0502020204030204" pitchFamily="34" charset="0"/>
              </a:rPr>
              <a:t>(2025)</a:t>
            </a:r>
          </a:p>
        </p:txBody>
      </p:sp>
      <p:pic>
        <p:nvPicPr>
          <p:cNvPr id="7" name="Picture 6">
            <a:extLst>
              <a:ext uri="{FF2B5EF4-FFF2-40B4-BE49-F238E27FC236}">
                <a16:creationId xmlns:a16="http://schemas.microsoft.com/office/drawing/2014/main" id="{5DB4CA9E-5AC0-872D-CA87-FED93DD0A5CF}"/>
              </a:ext>
            </a:extLst>
          </p:cNvPr>
          <p:cNvPicPr>
            <a:picLocks noChangeAspect="1"/>
          </p:cNvPicPr>
          <p:nvPr/>
        </p:nvPicPr>
        <p:blipFill>
          <a:blip r:embed="rId3"/>
          <a:stretch>
            <a:fillRect/>
          </a:stretch>
        </p:blipFill>
        <p:spPr>
          <a:xfrm>
            <a:off x="4354286" y="2559076"/>
            <a:ext cx="3179664" cy="248791"/>
          </a:xfrm>
          <a:prstGeom prst="rect">
            <a:avLst/>
          </a:prstGeom>
        </p:spPr>
      </p:pic>
      <p:pic>
        <p:nvPicPr>
          <p:cNvPr id="5" name="Picture 4">
            <a:extLst>
              <a:ext uri="{FF2B5EF4-FFF2-40B4-BE49-F238E27FC236}">
                <a16:creationId xmlns:a16="http://schemas.microsoft.com/office/drawing/2014/main" id="{4382D13C-561D-160B-97EB-4985A7A4376C}"/>
              </a:ext>
            </a:extLst>
          </p:cNvPr>
          <p:cNvPicPr>
            <a:picLocks noChangeAspect="1"/>
          </p:cNvPicPr>
          <p:nvPr/>
        </p:nvPicPr>
        <p:blipFill>
          <a:blip r:embed="rId4"/>
          <a:stretch>
            <a:fillRect/>
          </a:stretch>
        </p:blipFill>
        <p:spPr>
          <a:xfrm>
            <a:off x="4354286" y="982010"/>
            <a:ext cx="3179664" cy="1622520"/>
          </a:xfrm>
          <a:prstGeom prst="rect">
            <a:avLst/>
          </a:prstGeom>
        </p:spPr>
      </p:pic>
      <p:pic>
        <p:nvPicPr>
          <p:cNvPr id="9" name="Picture 8">
            <a:extLst>
              <a:ext uri="{FF2B5EF4-FFF2-40B4-BE49-F238E27FC236}">
                <a16:creationId xmlns:a16="http://schemas.microsoft.com/office/drawing/2014/main" id="{4DFFB92E-F062-E6F9-F951-2D71AB4FA0FD}"/>
              </a:ext>
            </a:extLst>
          </p:cNvPr>
          <p:cNvPicPr>
            <a:picLocks noChangeAspect="1"/>
          </p:cNvPicPr>
          <p:nvPr/>
        </p:nvPicPr>
        <p:blipFill>
          <a:blip r:embed="rId5"/>
          <a:stretch>
            <a:fillRect/>
          </a:stretch>
        </p:blipFill>
        <p:spPr>
          <a:xfrm>
            <a:off x="2857048" y="2940574"/>
            <a:ext cx="6477904" cy="1390844"/>
          </a:xfrm>
          <a:prstGeom prst="rect">
            <a:avLst/>
          </a:prstGeom>
        </p:spPr>
      </p:pic>
      <p:pic>
        <p:nvPicPr>
          <p:cNvPr id="11" name="Picture 10">
            <a:extLst>
              <a:ext uri="{FF2B5EF4-FFF2-40B4-BE49-F238E27FC236}">
                <a16:creationId xmlns:a16="http://schemas.microsoft.com/office/drawing/2014/main" id="{876B2F11-31EE-71E8-D870-6D57728BC5C9}"/>
              </a:ext>
            </a:extLst>
          </p:cNvPr>
          <p:cNvPicPr>
            <a:picLocks noChangeAspect="1"/>
          </p:cNvPicPr>
          <p:nvPr/>
        </p:nvPicPr>
        <p:blipFill>
          <a:blip r:embed="rId6"/>
          <a:stretch>
            <a:fillRect/>
          </a:stretch>
        </p:blipFill>
        <p:spPr>
          <a:xfrm>
            <a:off x="2857048" y="4667462"/>
            <a:ext cx="6468378" cy="1409897"/>
          </a:xfrm>
          <a:prstGeom prst="rect">
            <a:avLst/>
          </a:prstGeom>
        </p:spPr>
      </p:pic>
      <p:sp>
        <p:nvSpPr>
          <p:cNvPr id="12" name="TextBox 11">
            <a:extLst>
              <a:ext uri="{FF2B5EF4-FFF2-40B4-BE49-F238E27FC236}">
                <a16:creationId xmlns:a16="http://schemas.microsoft.com/office/drawing/2014/main" id="{E180A029-F0BC-B323-96F2-1D0BB9BB14E1}"/>
              </a:ext>
            </a:extLst>
          </p:cNvPr>
          <p:cNvSpPr txBox="1"/>
          <p:nvPr/>
        </p:nvSpPr>
        <p:spPr>
          <a:xfrm>
            <a:off x="3003986" y="4330163"/>
            <a:ext cx="957378" cy="215444"/>
          </a:xfrm>
          <a:prstGeom prst="rect">
            <a:avLst/>
          </a:prstGeom>
          <a:noFill/>
        </p:spPr>
        <p:txBody>
          <a:bodyPr wrap="square" rtlCol="0">
            <a:spAutoFit/>
          </a:bodyPr>
          <a:lstStyle/>
          <a:p>
            <a:pPr algn="ctr"/>
            <a:r>
              <a:rPr lang="en-US" sz="800" dirty="0">
                <a:solidFill>
                  <a:schemeClr val="bg1"/>
                </a:solidFill>
                <a:latin typeface="Calibri" panose="020F0502020204030204" pitchFamily="34" charset="0"/>
              </a:rPr>
              <a:t>Jeffrey R. Holland</a:t>
            </a:r>
          </a:p>
        </p:txBody>
      </p:sp>
      <p:sp>
        <p:nvSpPr>
          <p:cNvPr id="13" name="TextBox 12">
            <a:extLst>
              <a:ext uri="{FF2B5EF4-FFF2-40B4-BE49-F238E27FC236}">
                <a16:creationId xmlns:a16="http://schemas.microsoft.com/office/drawing/2014/main" id="{20E3A6A8-1FED-E4B5-4898-D6A07AAA318C}"/>
              </a:ext>
            </a:extLst>
          </p:cNvPr>
          <p:cNvSpPr txBox="1"/>
          <p:nvPr/>
        </p:nvSpPr>
        <p:spPr>
          <a:xfrm>
            <a:off x="3886976" y="4345551"/>
            <a:ext cx="1180715" cy="215444"/>
          </a:xfrm>
          <a:prstGeom prst="rect">
            <a:avLst/>
          </a:prstGeom>
          <a:noFill/>
        </p:spPr>
        <p:txBody>
          <a:bodyPr wrap="square" rtlCol="0">
            <a:spAutoFit/>
          </a:bodyPr>
          <a:lstStyle/>
          <a:p>
            <a:pPr algn="ctr"/>
            <a:r>
              <a:rPr lang="en-US" sz="800" dirty="0">
                <a:solidFill>
                  <a:schemeClr val="bg1"/>
                </a:solidFill>
                <a:latin typeface="Calibri" panose="020F0502020204030204" pitchFamily="34" charset="0"/>
              </a:rPr>
              <a:t>Dieter F. Uchtdorf</a:t>
            </a:r>
          </a:p>
        </p:txBody>
      </p:sp>
      <p:sp>
        <p:nvSpPr>
          <p:cNvPr id="14" name="TextBox 13">
            <a:extLst>
              <a:ext uri="{FF2B5EF4-FFF2-40B4-BE49-F238E27FC236}">
                <a16:creationId xmlns:a16="http://schemas.microsoft.com/office/drawing/2014/main" id="{F8134907-E195-A019-E236-75EBA5953B91}"/>
              </a:ext>
            </a:extLst>
          </p:cNvPr>
          <p:cNvSpPr txBox="1"/>
          <p:nvPr/>
        </p:nvSpPr>
        <p:spPr>
          <a:xfrm>
            <a:off x="5067691" y="4352834"/>
            <a:ext cx="914400" cy="215444"/>
          </a:xfrm>
          <a:prstGeom prst="rect">
            <a:avLst/>
          </a:prstGeom>
          <a:noFill/>
        </p:spPr>
        <p:txBody>
          <a:bodyPr wrap="square" rtlCol="0">
            <a:spAutoFit/>
          </a:bodyPr>
          <a:lstStyle/>
          <a:p>
            <a:pPr algn="ctr"/>
            <a:r>
              <a:rPr lang="en-US" sz="800" dirty="0">
                <a:solidFill>
                  <a:schemeClr val="bg1"/>
                </a:solidFill>
                <a:latin typeface="Calibri" panose="020F0502020204030204" pitchFamily="34" charset="0"/>
              </a:rPr>
              <a:t>David A. Bednar</a:t>
            </a:r>
          </a:p>
        </p:txBody>
      </p:sp>
      <p:sp>
        <p:nvSpPr>
          <p:cNvPr id="15" name="TextBox 14">
            <a:extLst>
              <a:ext uri="{FF2B5EF4-FFF2-40B4-BE49-F238E27FC236}">
                <a16:creationId xmlns:a16="http://schemas.microsoft.com/office/drawing/2014/main" id="{648296EE-833E-BCD8-9BED-E79B92A2007D}"/>
              </a:ext>
            </a:extLst>
          </p:cNvPr>
          <p:cNvSpPr txBox="1"/>
          <p:nvPr/>
        </p:nvSpPr>
        <p:spPr>
          <a:xfrm>
            <a:off x="6174018" y="4330163"/>
            <a:ext cx="914400" cy="215444"/>
          </a:xfrm>
          <a:prstGeom prst="rect">
            <a:avLst/>
          </a:prstGeom>
          <a:noFill/>
        </p:spPr>
        <p:txBody>
          <a:bodyPr wrap="square" rtlCol="0">
            <a:spAutoFit/>
          </a:bodyPr>
          <a:lstStyle/>
          <a:p>
            <a:pPr algn="ctr"/>
            <a:r>
              <a:rPr lang="en-US" sz="800" dirty="0">
                <a:solidFill>
                  <a:schemeClr val="bg1"/>
                </a:solidFill>
                <a:latin typeface="Calibri" panose="020F0502020204030204" pitchFamily="34" charset="0"/>
              </a:rPr>
              <a:t>Quentin L. Cook</a:t>
            </a:r>
          </a:p>
        </p:txBody>
      </p:sp>
      <p:sp>
        <p:nvSpPr>
          <p:cNvPr id="16" name="TextBox 15">
            <a:extLst>
              <a:ext uri="{FF2B5EF4-FFF2-40B4-BE49-F238E27FC236}">
                <a16:creationId xmlns:a16="http://schemas.microsoft.com/office/drawing/2014/main" id="{06B35774-4DDB-ED30-615A-E00B8DDC39F1}"/>
              </a:ext>
            </a:extLst>
          </p:cNvPr>
          <p:cNvSpPr txBox="1"/>
          <p:nvPr/>
        </p:nvSpPr>
        <p:spPr>
          <a:xfrm>
            <a:off x="7286114" y="4285930"/>
            <a:ext cx="914400" cy="338554"/>
          </a:xfrm>
          <a:prstGeom prst="rect">
            <a:avLst/>
          </a:prstGeom>
          <a:noFill/>
        </p:spPr>
        <p:txBody>
          <a:bodyPr wrap="square" rtlCol="0">
            <a:spAutoFit/>
          </a:bodyPr>
          <a:lstStyle/>
          <a:p>
            <a:pPr algn="ctr"/>
            <a:r>
              <a:rPr lang="en-US" sz="800" dirty="0">
                <a:solidFill>
                  <a:schemeClr val="bg1"/>
                </a:solidFill>
                <a:latin typeface="Calibri" panose="020F0502020204030204" pitchFamily="34" charset="0"/>
              </a:rPr>
              <a:t>D. Todd Christofferson</a:t>
            </a:r>
          </a:p>
        </p:txBody>
      </p:sp>
      <p:sp>
        <p:nvSpPr>
          <p:cNvPr id="17" name="TextBox 16">
            <a:extLst>
              <a:ext uri="{FF2B5EF4-FFF2-40B4-BE49-F238E27FC236}">
                <a16:creationId xmlns:a16="http://schemas.microsoft.com/office/drawing/2014/main" id="{D94F03B7-19F7-8105-0D43-51FD7ED01682}"/>
              </a:ext>
            </a:extLst>
          </p:cNvPr>
          <p:cNvSpPr txBox="1"/>
          <p:nvPr/>
        </p:nvSpPr>
        <p:spPr>
          <a:xfrm>
            <a:off x="8310533" y="4321355"/>
            <a:ext cx="914400" cy="215444"/>
          </a:xfrm>
          <a:prstGeom prst="rect">
            <a:avLst/>
          </a:prstGeom>
          <a:noFill/>
        </p:spPr>
        <p:txBody>
          <a:bodyPr wrap="square" rtlCol="0">
            <a:spAutoFit/>
          </a:bodyPr>
          <a:lstStyle/>
          <a:p>
            <a:pPr algn="ctr"/>
            <a:r>
              <a:rPr lang="en-US" sz="800" dirty="0">
                <a:solidFill>
                  <a:schemeClr val="bg1"/>
                </a:solidFill>
                <a:latin typeface="Calibri" panose="020F0502020204030204" pitchFamily="34" charset="0"/>
              </a:rPr>
              <a:t>Neil L. Anderson</a:t>
            </a:r>
          </a:p>
        </p:txBody>
      </p:sp>
      <p:sp>
        <p:nvSpPr>
          <p:cNvPr id="18" name="Rectangle 17">
            <a:extLst>
              <a:ext uri="{FF2B5EF4-FFF2-40B4-BE49-F238E27FC236}">
                <a16:creationId xmlns:a16="http://schemas.microsoft.com/office/drawing/2014/main" id="{FDCA9C95-0223-6F30-817B-131333E81799}"/>
              </a:ext>
            </a:extLst>
          </p:cNvPr>
          <p:cNvSpPr/>
          <p:nvPr/>
        </p:nvSpPr>
        <p:spPr>
          <a:xfrm>
            <a:off x="7182408" y="6091492"/>
            <a:ext cx="1034134" cy="215444"/>
          </a:xfrm>
          <a:prstGeom prst="rect">
            <a:avLst/>
          </a:prstGeom>
        </p:spPr>
        <p:txBody>
          <a:bodyPr wrap="square">
            <a:spAutoFit/>
          </a:bodyPr>
          <a:lstStyle/>
          <a:p>
            <a:pPr algn="ctr"/>
            <a:r>
              <a:rPr lang="en-US" sz="800" dirty="0" err="1">
                <a:solidFill>
                  <a:schemeClr val="bg1"/>
                </a:solidFill>
                <a:latin typeface="Calibri" panose="020F0502020204030204" pitchFamily="34" charset="0"/>
              </a:rPr>
              <a:t>Ulisses</a:t>
            </a:r>
            <a:r>
              <a:rPr lang="en-US" sz="800" dirty="0">
                <a:solidFill>
                  <a:schemeClr val="bg1"/>
                </a:solidFill>
                <a:latin typeface="Calibri" panose="020F0502020204030204" pitchFamily="34" charset="0"/>
              </a:rPr>
              <a:t> Soares</a:t>
            </a:r>
          </a:p>
        </p:txBody>
      </p:sp>
      <p:sp>
        <p:nvSpPr>
          <p:cNvPr id="19" name="TextBox 18">
            <a:extLst>
              <a:ext uri="{FF2B5EF4-FFF2-40B4-BE49-F238E27FC236}">
                <a16:creationId xmlns:a16="http://schemas.microsoft.com/office/drawing/2014/main" id="{F1D922B6-D411-BCBC-855D-70E4DE5AC6F9}"/>
              </a:ext>
            </a:extLst>
          </p:cNvPr>
          <p:cNvSpPr txBox="1"/>
          <p:nvPr/>
        </p:nvSpPr>
        <p:spPr>
          <a:xfrm>
            <a:off x="2888246" y="6097160"/>
            <a:ext cx="1033181" cy="215444"/>
          </a:xfrm>
          <a:prstGeom prst="rect">
            <a:avLst/>
          </a:prstGeom>
          <a:noFill/>
        </p:spPr>
        <p:txBody>
          <a:bodyPr wrap="square" rtlCol="0">
            <a:spAutoFit/>
          </a:bodyPr>
          <a:lstStyle/>
          <a:p>
            <a:pPr algn="ctr"/>
            <a:r>
              <a:rPr lang="en-US" sz="800" dirty="0">
                <a:solidFill>
                  <a:schemeClr val="bg1"/>
                </a:solidFill>
                <a:latin typeface="Calibri" panose="020F0502020204030204" pitchFamily="34" charset="0"/>
              </a:rPr>
              <a:t>Ronald A. </a:t>
            </a:r>
            <a:r>
              <a:rPr lang="en-US" sz="800" dirty="0" err="1">
                <a:solidFill>
                  <a:schemeClr val="bg1"/>
                </a:solidFill>
                <a:latin typeface="Calibri" panose="020F0502020204030204" pitchFamily="34" charset="0"/>
              </a:rPr>
              <a:t>Rasband</a:t>
            </a:r>
            <a:endParaRPr lang="en-US" sz="800" dirty="0">
              <a:solidFill>
                <a:schemeClr val="bg1"/>
              </a:solidFill>
              <a:latin typeface="Calibri" panose="020F0502020204030204" pitchFamily="34" charset="0"/>
            </a:endParaRPr>
          </a:p>
        </p:txBody>
      </p:sp>
      <p:sp>
        <p:nvSpPr>
          <p:cNvPr id="20" name="TextBox 19">
            <a:extLst>
              <a:ext uri="{FF2B5EF4-FFF2-40B4-BE49-F238E27FC236}">
                <a16:creationId xmlns:a16="http://schemas.microsoft.com/office/drawing/2014/main" id="{E39A34D6-F122-3DCE-DF22-9D938A39D8C5}"/>
              </a:ext>
            </a:extLst>
          </p:cNvPr>
          <p:cNvSpPr txBox="1"/>
          <p:nvPr/>
        </p:nvSpPr>
        <p:spPr>
          <a:xfrm>
            <a:off x="3991513" y="6091492"/>
            <a:ext cx="1065293" cy="215444"/>
          </a:xfrm>
          <a:prstGeom prst="rect">
            <a:avLst/>
          </a:prstGeom>
          <a:noFill/>
        </p:spPr>
        <p:txBody>
          <a:bodyPr wrap="square" rtlCol="0">
            <a:spAutoFit/>
          </a:bodyPr>
          <a:lstStyle/>
          <a:p>
            <a:pPr algn="ctr"/>
            <a:r>
              <a:rPr lang="en-US" sz="800" dirty="0">
                <a:solidFill>
                  <a:schemeClr val="bg1"/>
                </a:solidFill>
                <a:latin typeface="Calibri" panose="020F0502020204030204" pitchFamily="34" charset="0"/>
              </a:rPr>
              <a:t>Gary E. Stevenson</a:t>
            </a:r>
          </a:p>
        </p:txBody>
      </p:sp>
      <p:sp>
        <p:nvSpPr>
          <p:cNvPr id="21" name="TextBox 20">
            <a:extLst>
              <a:ext uri="{FF2B5EF4-FFF2-40B4-BE49-F238E27FC236}">
                <a16:creationId xmlns:a16="http://schemas.microsoft.com/office/drawing/2014/main" id="{EE035142-3475-A3BF-4BB2-B115D7FD9621}"/>
              </a:ext>
            </a:extLst>
          </p:cNvPr>
          <p:cNvSpPr txBox="1"/>
          <p:nvPr/>
        </p:nvSpPr>
        <p:spPr>
          <a:xfrm>
            <a:off x="5151055" y="6081702"/>
            <a:ext cx="914400" cy="215444"/>
          </a:xfrm>
          <a:prstGeom prst="rect">
            <a:avLst/>
          </a:prstGeom>
          <a:noFill/>
        </p:spPr>
        <p:txBody>
          <a:bodyPr wrap="square" rtlCol="0">
            <a:spAutoFit/>
          </a:bodyPr>
          <a:lstStyle/>
          <a:p>
            <a:pPr algn="ctr"/>
            <a:r>
              <a:rPr lang="en-US" sz="800" dirty="0">
                <a:solidFill>
                  <a:schemeClr val="bg1"/>
                </a:solidFill>
                <a:latin typeface="Calibri" panose="020F0502020204030204" pitchFamily="34" charset="0"/>
              </a:rPr>
              <a:t>Dale G. </a:t>
            </a:r>
            <a:r>
              <a:rPr lang="en-US" sz="800" dirty="0" err="1">
                <a:solidFill>
                  <a:schemeClr val="bg1"/>
                </a:solidFill>
                <a:latin typeface="Calibri" panose="020F0502020204030204" pitchFamily="34" charset="0"/>
              </a:rPr>
              <a:t>Renlund</a:t>
            </a:r>
            <a:endParaRPr lang="en-US" sz="800" dirty="0">
              <a:solidFill>
                <a:schemeClr val="bg1"/>
              </a:solidFill>
              <a:latin typeface="Calibri" panose="020F0502020204030204" pitchFamily="34" charset="0"/>
            </a:endParaRPr>
          </a:p>
        </p:txBody>
      </p:sp>
      <p:sp>
        <p:nvSpPr>
          <p:cNvPr id="22" name="Rectangle 21">
            <a:extLst>
              <a:ext uri="{FF2B5EF4-FFF2-40B4-BE49-F238E27FC236}">
                <a16:creationId xmlns:a16="http://schemas.microsoft.com/office/drawing/2014/main" id="{15122997-A7D1-2E8A-B7E2-18A881E07A06}"/>
              </a:ext>
            </a:extLst>
          </p:cNvPr>
          <p:cNvSpPr/>
          <p:nvPr/>
        </p:nvSpPr>
        <p:spPr>
          <a:xfrm>
            <a:off x="6276977" y="6102440"/>
            <a:ext cx="811441" cy="215444"/>
          </a:xfrm>
          <a:prstGeom prst="rect">
            <a:avLst/>
          </a:prstGeom>
        </p:spPr>
        <p:txBody>
          <a:bodyPr wrap="none">
            <a:spAutoFit/>
          </a:bodyPr>
          <a:lstStyle/>
          <a:p>
            <a:r>
              <a:rPr lang="en-US" sz="800" dirty="0">
                <a:solidFill>
                  <a:schemeClr val="bg1"/>
                </a:solidFill>
                <a:latin typeface="Calibri" panose="020F0502020204030204" pitchFamily="34" charset="0"/>
              </a:rPr>
              <a:t>Gerrit W. Gong</a:t>
            </a:r>
          </a:p>
        </p:txBody>
      </p:sp>
      <p:sp>
        <p:nvSpPr>
          <p:cNvPr id="23" name="Rectangle 22">
            <a:extLst>
              <a:ext uri="{FF2B5EF4-FFF2-40B4-BE49-F238E27FC236}">
                <a16:creationId xmlns:a16="http://schemas.microsoft.com/office/drawing/2014/main" id="{B5C31DD0-6FAA-BD2D-504A-814F722B2BE9}"/>
              </a:ext>
            </a:extLst>
          </p:cNvPr>
          <p:cNvSpPr/>
          <p:nvPr/>
        </p:nvSpPr>
        <p:spPr>
          <a:xfrm>
            <a:off x="8310533" y="6081702"/>
            <a:ext cx="1034134" cy="215444"/>
          </a:xfrm>
          <a:prstGeom prst="rect">
            <a:avLst/>
          </a:prstGeom>
        </p:spPr>
        <p:txBody>
          <a:bodyPr wrap="square">
            <a:spAutoFit/>
          </a:bodyPr>
          <a:lstStyle/>
          <a:p>
            <a:pPr algn="ctr"/>
            <a:r>
              <a:rPr lang="en-US" sz="800" dirty="0">
                <a:solidFill>
                  <a:schemeClr val="bg1"/>
                </a:solidFill>
                <a:latin typeface="Calibri" panose="020F0502020204030204" pitchFamily="34" charset="0"/>
              </a:rPr>
              <a:t>Patrick Kearon</a:t>
            </a:r>
          </a:p>
        </p:txBody>
      </p:sp>
      <p:sp>
        <p:nvSpPr>
          <p:cNvPr id="25" name="TextBox 24">
            <a:extLst>
              <a:ext uri="{FF2B5EF4-FFF2-40B4-BE49-F238E27FC236}">
                <a16:creationId xmlns:a16="http://schemas.microsoft.com/office/drawing/2014/main" id="{D73E0ED6-E01A-BF80-5674-C0A3CEFE7748}"/>
              </a:ext>
            </a:extLst>
          </p:cNvPr>
          <p:cNvSpPr txBox="1"/>
          <p:nvPr/>
        </p:nvSpPr>
        <p:spPr>
          <a:xfrm>
            <a:off x="637494" y="6327447"/>
            <a:ext cx="10907486" cy="369332"/>
          </a:xfrm>
          <a:prstGeom prst="rect">
            <a:avLst/>
          </a:prstGeom>
          <a:noFill/>
        </p:spPr>
        <p:txBody>
          <a:bodyPr wrap="square">
            <a:spAutoFit/>
          </a:bodyPr>
          <a:lstStyle/>
          <a:p>
            <a:pPr algn="ctr"/>
            <a:r>
              <a:rPr lang="en-US" b="1" i="0" dirty="0">
                <a:solidFill>
                  <a:srgbClr val="FFFF00"/>
                </a:solidFill>
                <a:effectLst/>
                <a:latin typeface="Calibri" panose="020F0502020204030204" pitchFamily="34" charset="0"/>
                <a:cs typeface="Calibri" panose="020F0502020204030204" pitchFamily="34" charset="0"/>
              </a:rPr>
              <a:t>…we are called and ordained to bear testimony of the name of Jesus Christ throughout the world…</a:t>
            </a:r>
            <a:endParaRPr lang="en-US"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79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0CC2128-B04E-4200-B1CB-7987E5F4B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Searching For Qualifying Men</a:t>
            </a:r>
          </a:p>
        </p:txBody>
      </p:sp>
      <p:sp>
        <p:nvSpPr>
          <p:cNvPr id="4" name="TextBox 3"/>
          <p:cNvSpPr txBox="1"/>
          <p:nvPr/>
        </p:nvSpPr>
        <p:spPr>
          <a:xfrm>
            <a:off x="1752600" y="914400"/>
            <a:ext cx="4419600" cy="4801314"/>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The duty of the Twelve is to carry the message of Christ to the world. </a:t>
            </a:r>
          </a:p>
          <a:p>
            <a:pPr fontAlgn="base"/>
            <a:r>
              <a:rPr lang="en-US" dirty="0">
                <a:solidFill>
                  <a:schemeClr val="bg1"/>
                </a:solidFill>
                <a:latin typeface="Calibri" panose="020F0502020204030204" pitchFamily="34" charset="0"/>
              </a:rPr>
              <a:t>They are His messengers.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They have power over unclean spirits and diseases. They have the “keys of the kingdom of god:; That is, authority to act in the name of Christ.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They are witnesses.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They must know for themselves that their message is true, for they cannot testify to what they know only by hearsay.”</a:t>
            </a:r>
          </a:p>
          <a:p>
            <a:pPr fontAlgn="base"/>
            <a:r>
              <a:rPr lang="en-US" sz="1200" dirty="0">
                <a:solidFill>
                  <a:schemeClr val="bg1"/>
                </a:solidFill>
                <a:latin typeface="Calibri" panose="020F0502020204030204" pitchFamily="34" charset="0"/>
              </a:rPr>
              <a:t>Hyrum M. Smith</a:t>
            </a:r>
            <a:endParaRPr lang="en-US" sz="1200" dirty="0">
              <a:solidFill>
                <a:schemeClr val="accent2">
                  <a:lumMod val="40000"/>
                  <a:lumOff val="60000"/>
                </a:schemeClr>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p:txBody>
      </p:sp>
      <p:sp>
        <p:nvSpPr>
          <p:cNvPr id="6" name="TextBox 5"/>
          <p:cNvSpPr txBox="1"/>
          <p:nvPr/>
        </p:nvSpPr>
        <p:spPr>
          <a:xfrm>
            <a:off x="0" y="6484239"/>
            <a:ext cx="1828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18:31-42</a:t>
            </a:r>
          </a:p>
        </p:txBody>
      </p:sp>
      <p:sp>
        <p:nvSpPr>
          <p:cNvPr id="33" name="Rectangle 32"/>
          <p:cNvSpPr/>
          <p:nvPr/>
        </p:nvSpPr>
        <p:spPr>
          <a:xfrm>
            <a:off x="6400800" y="2056686"/>
            <a:ext cx="4267200" cy="4801314"/>
          </a:xfrm>
          <a:prstGeom prst="rect">
            <a:avLst/>
          </a:prstGeom>
        </p:spPr>
        <p:txBody>
          <a:bodyPr wrap="square">
            <a:spAutoFit/>
          </a:bodyPr>
          <a:lstStyle/>
          <a:p>
            <a:pPr fontAlgn="base"/>
            <a:r>
              <a:rPr lang="en-US" dirty="0">
                <a:solidFill>
                  <a:schemeClr val="bg1"/>
                </a:solidFill>
                <a:latin typeface="Calibri" panose="020F0502020204030204" pitchFamily="34" charset="0"/>
              </a:rPr>
              <a:t>Oliver and David were told to search for men the Lord would call as the first members of the Quorum of the Twelve Apostles in the latter days.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future Apostles would demonstrate the desires and works the Lord had spoken of</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Martin Harris also received the responsibility to search out the Twelve Apostles.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first members of the Quorum of the Twelve Apostles in the latter days were called on February 14, 1835, nearly five years after the official organization of the Church. </a:t>
            </a:r>
          </a:p>
        </p:txBody>
      </p:sp>
      <p:pic>
        <p:nvPicPr>
          <p:cNvPr id="31746" name="Picture 2" descr="http://upload.wikimedia.org/wikipedia/commons/2/20/Brigham_Young_by_Charles_William_Carter.jpg"/>
          <p:cNvPicPr>
            <a:picLocks noChangeAspect="1" noChangeArrowheads="1"/>
          </p:cNvPicPr>
          <p:nvPr/>
        </p:nvPicPr>
        <p:blipFill>
          <a:blip r:embed="rId3" cstate="print"/>
          <a:srcRect/>
          <a:stretch>
            <a:fillRect/>
          </a:stretch>
        </p:blipFill>
        <p:spPr bwMode="auto">
          <a:xfrm>
            <a:off x="9677401" y="381001"/>
            <a:ext cx="712053" cy="1066799"/>
          </a:xfrm>
          <a:prstGeom prst="rect">
            <a:avLst/>
          </a:prstGeom>
          <a:noFill/>
        </p:spPr>
      </p:pic>
      <p:pic>
        <p:nvPicPr>
          <p:cNvPr id="31748" name="Picture 4" descr="Heber Chase Kimball-2.png"/>
          <p:cNvPicPr>
            <a:picLocks noChangeAspect="1" noChangeArrowheads="1"/>
          </p:cNvPicPr>
          <p:nvPr/>
        </p:nvPicPr>
        <p:blipFill>
          <a:blip r:embed="rId4" cstate="print"/>
          <a:srcRect/>
          <a:stretch>
            <a:fillRect/>
          </a:stretch>
        </p:blipFill>
        <p:spPr bwMode="auto">
          <a:xfrm>
            <a:off x="8763000" y="990600"/>
            <a:ext cx="625522" cy="838200"/>
          </a:xfrm>
          <a:prstGeom prst="rect">
            <a:avLst/>
          </a:prstGeom>
          <a:noFill/>
        </p:spPr>
      </p:pic>
      <p:pic>
        <p:nvPicPr>
          <p:cNvPr id="31750" name="Picture 6" descr="Lyman E. Johnson.JPG"/>
          <p:cNvPicPr>
            <a:picLocks noChangeAspect="1" noChangeArrowheads="1"/>
          </p:cNvPicPr>
          <p:nvPr/>
        </p:nvPicPr>
        <p:blipFill>
          <a:blip r:embed="rId5" cstate="print"/>
          <a:srcRect/>
          <a:stretch>
            <a:fillRect/>
          </a:stretch>
        </p:blipFill>
        <p:spPr bwMode="auto">
          <a:xfrm>
            <a:off x="7772401" y="914400"/>
            <a:ext cx="568657" cy="762000"/>
          </a:xfrm>
          <a:prstGeom prst="rect">
            <a:avLst/>
          </a:prstGeom>
          <a:noFill/>
        </p:spPr>
      </p:pic>
      <p:pic>
        <p:nvPicPr>
          <p:cNvPr id="31752" name="Picture 8" descr="Orson Hyde.jpg"/>
          <p:cNvPicPr>
            <a:picLocks noChangeAspect="1" noChangeArrowheads="1"/>
          </p:cNvPicPr>
          <p:nvPr/>
        </p:nvPicPr>
        <p:blipFill>
          <a:blip r:embed="rId6" cstate="print"/>
          <a:srcRect/>
          <a:stretch>
            <a:fillRect/>
          </a:stretch>
        </p:blipFill>
        <p:spPr bwMode="auto">
          <a:xfrm>
            <a:off x="6096000" y="838200"/>
            <a:ext cx="762000" cy="1021080"/>
          </a:xfrm>
          <a:prstGeom prst="rect">
            <a:avLst/>
          </a:prstGeom>
          <a:noFill/>
        </p:spPr>
      </p:pic>
      <p:pic>
        <p:nvPicPr>
          <p:cNvPr id="31754" name="Picture 10" descr="Lukesjohnson.gif"/>
          <p:cNvPicPr>
            <a:picLocks noChangeAspect="1" noChangeArrowheads="1"/>
          </p:cNvPicPr>
          <p:nvPr/>
        </p:nvPicPr>
        <p:blipFill>
          <a:blip r:embed="rId7" cstate="print"/>
          <a:srcRect/>
          <a:stretch>
            <a:fillRect/>
          </a:stretch>
        </p:blipFill>
        <p:spPr bwMode="auto">
          <a:xfrm>
            <a:off x="5562600" y="4724401"/>
            <a:ext cx="609600" cy="804673"/>
          </a:xfrm>
          <a:prstGeom prst="rect">
            <a:avLst/>
          </a:prstGeom>
          <a:noFill/>
        </p:spPr>
      </p:pic>
      <p:pic>
        <p:nvPicPr>
          <p:cNvPr id="31756" name="Picture 12" descr="John F. Boynton.JPG"/>
          <p:cNvPicPr>
            <a:picLocks noChangeAspect="1" noChangeArrowheads="1"/>
          </p:cNvPicPr>
          <p:nvPr/>
        </p:nvPicPr>
        <p:blipFill>
          <a:blip r:embed="rId8" cstate="print"/>
          <a:srcRect/>
          <a:stretch>
            <a:fillRect/>
          </a:stretch>
        </p:blipFill>
        <p:spPr bwMode="auto">
          <a:xfrm>
            <a:off x="4038600" y="4953000"/>
            <a:ext cx="838200" cy="1123188"/>
          </a:xfrm>
          <a:prstGeom prst="rect">
            <a:avLst/>
          </a:prstGeom>
          <a:noFill/>
        </p:spPr>
      </p:pic>
      <p:pic>
        <p:nvPicPr>
          <p:cNvPr id="31758" name="Picture 14" descr="Williamsmith.gif"/>
          <p:cNvPicPr>
            <a:picLocks noChangeAspect="1" noChangeArrowheads="1"/>
          </p:cNvPicPr>
          <p:nvPr/>
        </p:nvPicPr>
        <p:blipFill>
          <a:blip r:embed="rId9" cstate="print"/>
          <a:srcRect/>
          <a:stretch>
            <a:fillRect/>
          </a:stretch>
        </p:blipFill>
        <p:spPr bwMode="auto">
          <a:xfrm>
            <a:off x="3048000" y="5662804"/>
            <a:ext cx="685800" cy="918972"/>
          </a:xfrm>
          <a:prstGeom prst="rect">
            <a:avLst/>
          </a:prstGeom>
          <a:noFill/>
        </p:spPr>
      </p:pic>
      <p:pic>
        <p:nvPicPr>
          <p:cNvPr id="31760" name="Picture 16" descr="Parley P Pratt.gif"/>
          <p:cNvPicPr>
            <a:picLocks noChangeAspect="1" noChangeArrowheads="1"/>
          </p:cNvPicPr>
          <p:nvPr/>
        </p:nvPicPr>
        <p:blipFill>
          <a:blip r:embed="rId10" cstate="print"/>
          <a:srcRect/>
          <a:stretch>
            <a:fillRect/>
          </a:stretch>
        </p:blipFill>
        <p:spPr bwMode="auto">
          <a:xfrm>
            <a:off x="1828800" y="5334000"/>
            <a:ext cx="625522" cy="838200"/>
          </a:xfrm>
          <a:prstGeom prst="rect">
            <a:avLst/>
          </a:prstGeom>
          <a:noFill/>
        </p:spPr>
      </p:pic>
      <p:pic>
        <p:nvPicPr>
          <p:cNvPr id="31762" name="Picture 18" descr="OrsonPratt.jpg"/>
          <p:cNvPicPr>
            <a:picLocks noChangeAspect="1" noChangeArrowheads="1"/>
          </p:cNvPicPr>
          <p:nvPr/>
        </p:nvPicPr>
        <p:blipFill>
          <a:blip r:embed="rId11" cstate="print"/>
          <a:srcRect/>
          <a:stretch>
            <a:fillRect/>
          </a:stretch>
        </p:blipFill>
        <p:spPr bwMode="auto">
          <a:xfrm>
            <a:off x="5029200" y="5684518"/>
            <a:ext cx="762000" cy="1173482"/>
          </a:xfrm>
          <a:prstGeom prst="rect">
            <a:avLst/>
          </a:prstGeom>
          <a:noFill/>
        </p:spPr>
      </p:pic>
      <p:pic>
        <p:nvPicPr>
          <p:cNvPr id="31764" name="Picture 20" descr="Williamemlellin.gif"/>
          <p:cNvPicPr>
            <a:picLocks noChangeAspect="1" noChangeArrowheads="1"/>
          </p:cNvPicPr>
          <p:nvPr/>
        </p:nvPicPr>
        <p:blipFill>
          <a:blip r:embed="rId12" cstate="print"/>
          <a:srcRect/>
          <a:stretch>
            <a:fillRect/>
          </a:stretch>
        </p:blipFill>
        <p:spPr bwMode="auto">
          <a:xfrm>
            <a:off x="5257800" y="2971800"/>
            <a:ext cx="609600" cy="816864"/>
          </a:xfrm>
          <a:prstGeom prst="rect">
            <a:avLst/>
          </a:prstGeom>
          <a:noFill/>
        </p:spPr>
      </p:pic>
      <p:pic>
        <p:nvPicPr>
          <p:cNvPr id="18" name="Picture 2" descr="https://4.bp.blogspot.com/-U73Og2thyzo/TsFC3QCQExI/AAAAAAAACXo/g1h1nTVA1a8/s320/david+w.+patten+lds+mormon+sud.gif">
            <a:extLst>
              <a:ext uri="{FF2B5EF4-FFF2-40B4-BE49-F238E27FC236}">
                <a16:creationId xmlns:a16="http://schemas.microsoft.com/office/drawing/2014/main" id="{7FD7D0A9-BC90-47D9-83AC-C77FE2D8CA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956" y="4252470"/>
            <a:ext cx="705844" cy="94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5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1746"/>
                                        </p:tgtEl>
                                        <p:attrNameLst>
                                          <p:attrName>style.visibility</p:attrName>
                                        </p:attrNameLst>
                                      </p:cBhvr>
                                      <p:to>
                                        <p:strVal val="visible"/>
                                      </p:to>
                                    </p:set>
                                    <p:animEffect transition="in" filter="fade">
                                      <p:cBhvr>
                                        <p:cTn id="9" dur="2000"/>
                                        <p:tgtEl>
                                          <p:spTgt spid="31746"/>
                                        </p:tgtEl>
                                      </p:cBhvr>
                                    </p:animEffect>
                                  </p:childTnLst>
                                </p:cTn>
                              </p:par>
                              <p:par>
                                <p:cTn id="10" presetID="10" presetClass="entr" presetSubtype="0" fill="hold" nodeType="with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fade">
                                      <p:cBhvr>
                                        <p:cTn id="12" dur="2000"/>
                                        <p:tgtEl>
                                          <p:spTgt spid="31748"/>
                                        </p:tgtEl>
                                      </p:cBhvr>
                                    </p:animEffect>
                                  </p:childTnLst>
                                </p:cTn>
                              </p:par>
                              <p:par>
                                <p:cTn id="13" presetID="10" presetClass="entr" presetSubtype="0" fill="hold" nodeType="with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fade">
                                      <p:cBhvr>
                                        <p:cTn id="15" dur="2000"/>
                                        <p:tgtEl>
                                          <p:spTgt spid="317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31756"/>
                                        </p:tgtEl>
                                        <p:attrNameLst>
                                          <p:attrName>style.visibility</p:attrName>
                                        </p:attrNameLst>
                                      </p:cBhvr>
                                      <p:to>
                                        <p:strVal val="visible"/>
                                      </p:to>
                                    </p:set>
                                    <p:animEffect transition="in" filter="fade">
                                      <p:cBhvr>
                                        <p:cTn id="28" dur="2000"/>
                                        <p:tgtEl>
                                          <p:spTgt spid="31756"/>
                                        </p:tgtEl>
                                      </p:cBhvr>
                                    </p:animEffect>
                                  </p:childTnLst>
                                </p:cTn>
                              </p:par>
                              <p:par>
                                <p:cTn id="29" presetID="10" presetClass="entr" presetSubtype="0" fill="hold" nodeType="withEffect">
                                  <p:stCondLst>
                                    <p:cond delay="0"/>
                                  </p:stCondLst>
                                  <p:childTnLst>
                                    <p:set>
                                      <p:cBhvr>
                                        <p:cTn id="30" dur="1" fill="hold">
                                          <p:stCondLst>
                                            <p:cond delay="0"/>
                                          </p:stCondLst>
                                        </p:cTn>
                                        <p:tgtEl>
                                          <p:spTgt spid="31762"/>
                                        </p:tgtEl>
                                        <p:attrNameLst>
                                          <p:attrName>style.visibility</p:attrName>
                                        </p:attrNameLst>
                                      </p:cBhvr>
                                      <p:to>
                                        <p:strVal val="visible"/>
                                      </p:to>
                                    </p:set>
                                    <p:animEffect transition="in" filter="fade">
                                      <p:cBhvr>
                                        <p:cTn id="31" dur="2000"/>
                                        <p:tgtEl>
                                          <p:spTgt spid="31762"/>
                                        </p:tgtEl>
                                      </p:cBhvr>
                                    </p:animEffect>
                                  </p:childTnLst>
                                </p:cTn>
                              </p:par>
                              <p:par>
                                <p:cTn id="32" presetID="1"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3">
                                            <p:txEl>
                                              <p:pRg st="2" end="2"/>
                                            </p:txEl>
                                          </p:spTgt>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31760"/>
                                        </p:tgtEl>
                                        <p:attrNameLst>
                                          <p:attrName>style.visibility</p:attrName>
                                        </p:attrNameLst>
                                      </p:cBhvr>
                                      <p:to>
                                        <p:strVal val="visible"/>
                                      </p:to>
                                    </p:set>
                                    <p:animEffect transition="in" filter="fade">
                                      <p:cBhvr>
                                        <p:cTn id="44" dur="2000"/>
                                        <p:tgtEl>
                                          <p:spTgt spid="31760"/>
                                        </p:tgtEl>
                                      </p:cBhvr>
                                    </p:animEffect>
                                  </p:childTnLst>
                                </p:cTn>
                              </p:par>
                              <p:par>
                                <p:cTn id="45" presetID="10" presetClass="entr" presetSubtype="0" fill="hold" nodeType="withEffect">
                                  <p:stCondLst>
                                    <p:cond delay="0"/>
                                  </p:stCondLst>
                                  <p:childTnLst>
                                    <p:set>
                                      <p:cBhvr>
                                        <p:cTn id="46" dur="1" fill="hold">
                                          <p:stCondLst>
                                            <p:cond delay="0"/>
                                          </p:stCondLst>
                                        </p:cTn>
                                        <p:tgtEl>
                                          <p:spTgt spid="31752"/>
                                        </p:tgtEl>
                                        <p:attrNameLst>
                                          <p:attrName>style.visibility</p:attrName>
                                        </p:attrNameLst>
                                      </p:cBhvr>
                                      <p:to>
                                        <p:strVal val="visible"/>
                                      </p:to>
                                    </p:set>
                                    <p:animEffect transition="in" filter="fade">
                                      <p:cBhvr>
                                        <p:cTn id="47" dur="2000"/>
                                        <p:tgtEl>
                                          <p:spTgt spid="3175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3">
                                            <p:txEl>
                                              <p:pRg st="4" end="4"/>
                                            </p:txEl>
                                          </p:spTgt>
                                        </p:tgtEl>
                                        <p:attrNameLst>
                                          <p:attrName>style.visibility</p:attrName>
                                        </p:attrNameLst>
                                      </p:cBhvr>
                                      <p:to>
                                        <p:strVal val="visible"/>
                                      </p:to>
                                    </p:set>
                                  </p:childTnLst>
                                </p:cTn>
                              </p:par>
                              <p:par>
                                <p:cTn id="52" presetID="10" presetClass="exit" presetSubtype="0" fill="hold" nodeType="withEffect">
                                  <p:stCondLst>
                                    <p:cond delay="0"/>
                                  </p:stCondLst>
                                  <p:childTnLst>
                                    <p:animEffect transition="out" filter="fade">
                                      <p:cBhvr>
                                        <p:cTn id="53" dur="2000"/>
                                        <p:tgtEl>
                                          <p:spTgt spid="4">
                                            <p:txEl>
                                              <p:pRg st="0" end="0"/>
                                            </p:txEl>
                                          </p:spTgt>
                                        </p:tgtEl>
                                      </p:cBhvr>
                                    </p:animEffect>
                                    <p:set>
                                      <p:cBhvr>
                                        <p:cTn id="54" dur="1" fill="hold">
                                          <p:stCondLst>
                                            <p:cond delay="1999"/>
                                          </p:stCondLst>
                                        </p:cTn>
                                        <p:tgtEl>
                                          <p:spTgt spid="4">
                                            <p:txEl>
                                              <p:pRg st="0" end="0"/>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4">
                                            <p:txEl>
                                              <p:pRg st="1" end="1"/>
                                            </p:txEl>
                                          </p:spTgt>
                                        </p:tgtEl>
                                      </p:cBhvr>
                                    </p:animEffect>
                                    <p:set>
                                      <p:cBhvr>
                                        <p:cTn id="57" dur="1" fill="hold">
                                          <p:stCondLst>
                                            <p:cond delay="1999"/>
                                          </p:stCondLst>
                                        </p:cTn>
                                        <p:tgtEl>
                                          <p:spTgt spid="4">
                                            <p:txEl>
                                              <p:pRg st="1" end="1"/>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000"/>
                                        <p:tgtEl>
                                          <p:spTgt spid="4">
                                            <p:txEl>
                                              <p:pRg st="3" end="3"/>
                                            </p:txEl>
                                          </p:spTgt>
                                        </p:tgtEl>
                                      </p:cBhvr>
                                    </p:animEffect>
                                    <p:set>
                                      <p:cBhvr>
                                        <p:cTn id="60" dur="1" fill="hold">
                                          <p:stCondLst>
                                            <p:cond delay="1999"/>
                                          </p:stCondLst>
                                        </p:cTn>
                                        <p:tgtEl>
                                          <p:spTgt spid="4">
                                            <p:txEl>
                                              <p:pRg st="3" end="3"/>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4">
                                            <p:txEl>
                                              <p:pRg st="5" end="5"/>
                                            </p:txEl>
                                          </p:spTgt>
                                        </p:tgtEl>
                                      </p:cBhvr>
                                    </p:animEffect>
                                    <p:set>
                                      <p:cBhvr>
                                        <p:cTn id="63" dur="1" fill="hold">
                                          <p:stCondLst>
                                            <p:cond delay="1999"/>
                                          </p:stCondLst>
                                        </p:cTn>
                                        <p:tgtEl>
                                          <p:spTgt spid="4">
                                            <p:txEl>
                                              <p:pRg st="5" end="5"/>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4">
                                            <p:txEl>
                                              <p:pRg st="7" end="7"/>
                                            </p:txEl>
                                          </p:spTgt>
                                        </p:tgtEl>
                                      </p:cBhvr>
                                    </p:animEffect>
                                    <p:set>
                                      <p:cBhvr>
                                        <p:cTn id="66" dur="1" fill="hold">
                                          <p:stCondLst>
                                            <p:cond delay="1999"/>
                                          </p:stCondLst>
                                        </p:cTn>
                                        <p:tgtEl>
                                          <p:spTgt spid="4">
                                            <p:txEl>
                                              <p:pRg st="7" end="7"/>
                                            </p:txEl>
                                          </p:spTgt>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4">
                                            <p:txEl>
                                              <p:pRg st="8" end="8"/>
                                            </p:txEl>
                                          </p:spTgt>
                                        </p:tgtEl>
                                      </p:cBhvr>
                                    </p:animEffect>
                                    <p:set>
                                      <p:cBhvr>
                                        <p:cTn id="69" dur="1" fill="hold">
                                          <p:stCondLst>
                                            <p:cond delay="1999"/>
                                          </p:stCondLst>
                                        </p:cTn>
                                        <p:tgtEl>
                                          <p:spTgt spid="4">
                                            <p:txEl>
                                              <p:pRg st="8" end="8"/>
                                            </p:txEl>
                                          </p:spTgt>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31758"/>
                                        </p:tgtEl>
                                        <p:attrNameLst>
                                          <p:attrName>style.visibility</p:attrName>
                                        </p:attrNameLst>
                                      </p:cBhvr>
                                      <p:to>
                                        <p:strVal val="visible"/>
                                      </p:to>
                                    </p:set>
                                    <p:animEffect transition="in" filter="fade">
                                      <p:cBhvr>
                                        <p:cTn id="72" dur="2000"/>
                                        <p:tgtEl>
                                          <p:spTgt spid="3175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xEl>
                                              <p:pRg st="6" end="6"/>
                                            </p:txEl>
                                          </p:spTgt>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31764"/>
                                        </p:tgtEl>
                                        <p:attrNameLst>
                                          <p:attrName>style.visibility</p:attrName>
                                        </p:attrNameLst>
                                      </p:cBhvr>
                                      <p:to>
                                        <p:strVal val="visible"/>
                                      </p:to>
                                    </p:set>
                                    <p:animEffect transition="in" filter="fade">
                                      <p:cBhvr>
                                        <p:cTn id="79" dur="2000"/>
                                        <p:tgtEl>
                                          <p:spTgt spid="31764"/>
                                        </p:tgtEl>
                                      </p:cBhvr>
                                    </p:animEffect>
                                  </p:childTnLst>
                                </p:cTn>
                              </p:par>
                              <p:par>
                                <p:cTn id="80" presetID="10" presetClass="entr" presetSubtype="0" fill="hold" nodeType="withEffect">
                                  <p:stCondLst>
                                    <p:cond delay="0"/>
                                  </p:stCondLst>
                                  <p:childTnLst>
                                    <p:set>
                                      <p:cBhvr>
                                        <p:cTn id="81" dur="1" fill="hold">
                                          <p:stCondLst>
                                            <p:cond delay="0"/>
                                          </p:stCondLst>
                                        </p:cTn>
                                        <p:tgtEl>
                                          <p:spTgt spid="31754"/>
                                        </p:tgtEl>
                                        <p:attrNameLst>
                                          <p:attrName>style.visibility</p:attrName>
                                        </p:attrNameLst>
                                      </p:cBhvr>
                                      <p:to>
                                        <p:strVal val="visible"/>
                                      </p:to>
                                    </p:set>
                                    <p:animEffect transition="in" filter="fade">
                                      <p:cBhvr>
                                        <p:cTn id="82" dur="20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217A9A-631C-44A1-B62F-9D7B803B1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69992" y="520511"/>
            <a:ext cx="6708617" cy="5816977"/>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“Obviously my greatest thrill and the most joyful of all realizations is that I have the opportunity, as Nephi phrased it, to ‘talk of Christ, … rejoice in Christ, … preach of Christ, [and] prophesy of Christ’ (2 Ne. 25:26) wherever I may be and with whomever I may find myself until the last breath of my life is gone.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 Surely there could be no higher purpose or greater privilege than that of ‘special [witness] of the name of Christ in all the world’ (D&amp;C 107:23).</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 Beyond my words and teachings and spoken witness, my life must be part of that testimony of Jesus. My very being should reflect the divinity of this work. I could not bear it if anything I might ever say or do would in any way diminish your faith in Christ, your love for this church, or the esteem in which you hold the holy apostleship.</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“I do promise you—as I have promised the Lord and these my brethren—that I will strive to live worthy of this trust and serve to the full measure of my ability” </a:t>
            </a:r>
          </a:p>
          <a:p>
            <a:pPr fontAlgn="base"/>
            <a:r>
              <a:rPr lang="en-US" sz="1200" dirty="0">
                <a:solidFill>
                  <a:schemeClr val="bg1"/>
                </a:solidFill>
                <a:latin typeface="Calibri" panose="020F0502020204030204" pitchFamily="34" charset="0"/>
              </a:rPr>
              <a:t>Elder Jeffrey R. Holland</a:t>
            </a:r>
          </a:p>
          <a:p>
            <a:pPr fontAlgn="base"/>
            <a:endParaRPr lang="en-US" dirty="0">
              <a:solidFill>
                <a:schemeClr val="bg1"/>
              </a:solidFill>
              <a:latin typeface="Calibri" panose="020F0502020204030204" pitchFamily="34" charset="0"/>
            </a:endParaRPr>
          </a:p>
        </p:txBody>
      </p:sp>
      <p:pic>
        <p:nvPicPr>
          <p:cNvPr id="33" name="Picture 32" descr="Jeffrey R. Holland.jpg"/>
          <p:cNvPicPr>
            <a:picLocks noChangeAspect="1"/>
          </p:cNvPicPr>
          <p:nvPr/>
        </p:nvPicPr>
        <p:blipFill>
          <a:blip r:embed="rId3" cstate="print"/>
          <a:stretch>
            <a:fillRect/>
          </a:stretch>
        </p:blipFill>
        <p:spPr>
          <a:xfrm>
            <a:off x="8355595" y="1109048"/>
            <a:ext cx="2902888" cy="3625913"/>
          </a:xfrm>
          <a:prstGeom prst="rect">
            <a:avLst/>
          </a:prstGeom>
        </p:spPr>
      </p:pic>
    </p:spTree>
    <p:extLst>
      <p:ext uri="{BB962C8B-B14F-4D97-AF65-F5344CB8AC3E}">
        <p14:creationId xmlns:p14="http://schemas.microsoft.com/office/powerpoint/2010/main" val="26687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1CACED5-40BA-4C55-B41A-70FC10225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62001" y="843677"/>
            <a:ext cx="4800600" cy="2031325"/>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For the Apostles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“They must walk uprightly and sin not; they must have integrity. They were to ordain priests and Teaches, to preach by the power of the Holy ghost, and to testify of the Lord that they have heard His voice and know His words.</a:t>
            </a:r>
          </a:p>
        </p:txBody>
      </p:sp>
      <p:sp>
        <p:nvSpPr>
          <p:cNvPr id="5" name="TextBox 4"/>
          <p:cNvSpPr txBox="1"/>
          <p:nvPr/>
        </p:nvSpPr>
        <p:spPr>
          <a:xfrm>
            <a:off x="165980" y="6488667"/>
            <a:ext cx="1828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18:37-42</a:t>
            </a:r>
          </a:p>
        </p:txBody>
      </p:sp>
      <p:sp>
        <p:nvSpPr>
          <p:cNvPr id="6" name="TextBox 5"/>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Searching For Qualifying Men</a:t>
            </a:r>
          </a:p>
        </p:txBody>
      </p:sp>
      <p:sp>
        <p:nvSpPr>
          <p:cNvPr id="7" name="TextBox 6"/>
          <p:cNvSpPr txBox="1"/>
          <p:nvPr/>
        </p:nvSpPr>
        <p:spPr>
          <a:xfrm>
            <a:off x="4789714" y="4742182"/>
            <a:ext cx="5878286" cy="141577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“No man is perfect, but one who strives earnestly to conquer weaknesses and grow unto perfection does not “sin.” That is to say, he is not a “sinner.” A sinner is one who indulges in sin habitually because he takes pleasure in it.”</a:t>
            </a:r>
          </a:p>
          <a:p>
            <a:pPr fontAlgn="base"/>
            <a:r>
              <a:rPr lang="en-US" sz="1400" dirty="0">
                <a:solidFill>
                  <a:schemeClr val="bg1"/>
                </a:solidFill>
                <a:latin typeface="Calibri" panose="020F0502020204030204" pitchFamily="34" charset="0"/>
              </a:rPr>
              <a:t>Hyrum M. Smith</a:t>
            </a:r>
          </a:p>
        </p:txBody>
      </p:sp>
      <p:pic>
        <p:nvPicPr>
          <p:cNvPr id="8" name="Picture 7" descr="Hyrum_M._Smith.jpg"/>
          <p:cNvPicPr>
            <a:picLocks noChangeAspect="1"/>
          </p:cNvPicPr>
          <p:nvPr/>
        </p:nvPicPr>
        <p:blipFill>
          <a:blip r:embed="rId3" cstate="print"/>
          <a:stretch>
            <a:fillRect/>
          </a:stretch>
        </p:blipFill>
        <p:spPr>
          <a:xfrm>
            <a:off x="2865399" y="4397360"/>
            <a:ext cx="1478001" cy="2077770"/>
          </a:xfrm>
          <a:prstGeom prst="rect">
            <a:avLst/>
          </a:prstGeom>
        </p:spPr>
      </p:pic>
      <p:pic>
        <p:nvPicPr>
          <p:cNvPr id="9" name="Picture 2" descr="http://upload.wikimedia.org/wikipedia/commons/2/20/Brigham_Young_by_Charles_William_Carter.jpg"/>
          <p:cNvPicPr>
            <a:picLocks noChangeAspect="1" noChangeArrowheads="1"/>
          </p:cNvPicPr>
          <p:nvPr/>
        </p:nvPicPr>
        <p:blipFill>
          <a:blip r:embed="rId4" cstate="print"/>
          <a:srcRect/>
          <a:stretch>
            <a:fillRect/>
          </a:stretch>
        </p:blipFill>
        <p:spPr bwMode="auto">
          <a:xfrm>
            <a:off x="8915401" y="990601"/>
            <a:ext cx="712053" cy="1066799"/>
          </a:xfrm>
          <a:prstGeom prst="rect">
            <a:avLst/>
          </a:prstGeom>
          <a:noFill/>
        </p:spPr>
      </p:pic>
      <p:pic>
        <p:nvPicPr>
          <p:cNvPr id="10" name="Picture 4" descr="Heber Chase Kimball-2.png"/>
          <p:cNvPicPr>
            <a:picLocks noChangeAspect="1" noChangeArrowheads="1"/>
          </p:cNvPicPr>
          <p:nvPr/>
        </p:nvPicPr>
        <p:blipFill>
          <a:blip r:embed="rId5" cstate="print"/>
          <a:srcRect/>
          <a:stretch>
            <a:fillRect/>
          </a:stretch>
        </p:blipFill>
        <p:spPr bwMode="auto">
          <a:xfrm>
            <a:off x="8001000" y="1600200"/>
            <a:ext cx="625522" cy="838200"/>
          </a:xfrm>
          <a:prstGeom prst="rect">
            <a:avLst/>
          </a:prstGeom>
          <a:noFill/>
        </p:spPr>
      </p:pic>
      <p:pic>
        <p:nvPicPr>
          <p:cNvPr id="11" name="Picture 6" descr="Lyman E. Johnson.JPG"/>
          <p:cNvPicPr>
            <a:picLocks noChangeAspect="1" noChangeArrowheads="1"/>
          </p:cNvPicPr>
          <p:nvPr/>
        </p:nvPicPr>
        <p:blipFill>
          <a:blip r:embed="rId6" cstate="print"/>
          <a:srcRect/>
          <a:stretch>
            <a:fillRect/>
          </a:stretch>
        </p:blipFill>
        <p:spPr bwMode="auto">
          <a:xfrm>
            <a:off x="7010401" y="1524000"/>
            <a:ext cx="568657" cy="762000"/>
          </a:xfrm>
          <a:prstGeom prst="rect">
            <a:avLst/>
          </a:prstGeom>
          <a:noFill/>
        </p:spPr>
      </p:pic>
      <p:pic>
        <p:nvPicPr>
          <p:cNvPr id="32774" name="Picture 6" descr="OrsonPratt.jpg"/>
          <p:cNvPicPr>
            <a:picLocks noChangeAspect="1" noChangeArrowheads="1"/>
          </p:cNvPicPr>
          <p:nvPr/>
        </p:nvPicPr>
        <p:blipFill>
          <a:blip r:embed="rId7" cstate="print"/>
          <a:srcRect/>
          <a:stretch>
            <a:fillRect/>
          </a:stretch>
        </p:blipFill>
        <p:spPr bwMode="auto">
          <a:xfrm>
            <a:off x="8610600" y="2819400"/>
            <a:ext cx="476250" cy="733426"/>
          </a:xfrm>
          <a:prstGeom prst="rect">
            <a:avLst/>
          </a:prstGeom>
          <a:noFill/>
        </p:spPr>
      </p:pic>
      <p:pic>
        <p:nvPicPr>
          <p:cNvPr id="32776" name="Picture 8" descr="Parley P Pratt.gif"/>
          <p:cNvPicPr>
            <a:picLocks noChangeAspect="1" noChangeArrowheads="1"/>
          </p:cNvPicPr>
          <p:nvPr/>
        </p:nvPicPr>
        <p:blipFill>
          <a:blip r:embed="rId8" cstate="print"/>
          <a:srcRect/>
          <a:stretch>
            <a:fillRect/>
          </a:stretch>
        </p:blipFill>
        <p:spPr bwMode="auto">
          <a:xfrm>
            <a:off x="9448800" y="2667001"/>
            <a:ext cx="476250" cy="638175"/>
          </a:xfrm>
          <a:prstGeom prst="rect">
            <a:avLst/>
          </a:prstGeom>
          <a:noFill/>
        </p:spPr>
      </p:pic>
      <p:pic>
        <p:nvPicPr>
          <p:cNvPr id="32778" name="Picture 10" descr="John Taylor seated in chair.jpg"/>
          <p:cNvPicPr>
            <a:picLocks noChangeAspect="1" noChangeArrowheads="1"/>
          </p:cNvPicPr>
          <p:nvPr/>
        </p:nvPicPr>
        <p:blipFill>
          <a:blip r:embed="rId9" cstate="print"/>
          <a:srcRect/>
          <a:stretch>
            <a:fillRect/>
          </a:stretch>
        </p:blipFill>
        <p:spPr bwMode="auto">
          <a:xfrm>
            <a:off x="7620001" y="2895600"/>
            <a:ext cx="672353" cy="914400"/>
          </a:xfrm>
          <a:prstGeom prst="rect">
            <a:avLst/>
          </a:prstGeom>
          <a:noFill/>
        </p:spPr>
      </p:pic>
      <p:pic>
        <p:nvPicPr>
          <p:cNvPr id="32780" name="Picture 12" descr="Wilford Woodruff 1889.jpg"/>
          <p:cNvPicPr>
            <a:picLocks noChangeAspect="1" noChangeArrowheads="1"/>
          </p:cNvPicPr>
          <p:nvPr/>
        </p:nvPicPr>
        <p:blipFill>
          <a:blip r:embed="rId10" cstate="print"/>
          <a:srcRect/>
          <a:stretch>
            <a:fillRect/>
          </a:stretch>
        </p:blipFill>
        <p:spPr bwMode="auto">
          <a:xfrm>
            <a:off x="6629400" y="2971800"/>
            <a:ext cx="737418" cy="914400"/>
          </a:xfrm>
          <a:prstGeom prst="rect">
            <a:avLst/>
          </a:prstGeom>
          <a:noFill/>
        </p:spPr>
      </p:pic>
      <p:pic>
        <p:nvPicPr>
          <p:cNvPr id="32782" name="Picture 14" descr="GeorgeAlbertSmith.jpg"/>
          <p:cNvPicPr>
            <a:picLocks noChangeAspect="1" noChangeArrowheads="1"/>
          </p:cNvPicPr>
          <p:nvPr/>
        </p:nvPicPr>
        <p:blipFill>
          <a:blip r:embed="rId11" cstate="print"/>
          <a:srcRect/>
          <a:stretch>
            <a:fillRect/>
          </a:stretch>
        </p:blipFill>
        <p:spPr bwMode="auto">
          <a:xfrm>
            <a:off x="5486400" y="3124200"/>
            <a:ext cx="703383" cy="914400"/>
          </a:xfrm>
          <a:prstGeom prst="rect">
            <a:avLst/>
          </a:prstGeom>
          <a:noFill/>
        </p:spPr>
      </p:pic>
      <p:pic>
        <p:nvPicPr>
          <p:cNvPr id="32784" name="Picture 16" descr="Willardrichards.gif"/>
          <p:cNvPicPr>
            <a:picLocks noChangeAspect="1" noChangeArrowheads="1"/>
          </p:cNvPicPr>
          <p:nvPr/>
        </p:nvPicPr>
        <p:blipFill>
          <a:blip r:embed="rId12" cstate="print"/>
          <a:srcRect/>
          <a:stretch>
            <a:fillRect/>
          </a:stretch>
        </p:blipFill>
        <p:spPr bwMode="auto">
          <a:xfrm>
            <a:off x="10058400" y="1676401"/>
            <a:ext cx="476250" cy="638175"/>
          </a:xfrm>
          <a:prstGeom prst="rect">
            <a:avLst/>
          </a:prstGeom>
          <a:noFill/>
        </p:spPr>
      </p:pic>
      <p:pic>
        <p:nvPicPr>
          <p:cNvPr id="18" name="Picture 2" descr="https://4.bp.blogspot.com/-U73Og2thyzo/TsFC3QCQExI/AAAAAAAACXo/g1h1nTVA1a8/s320/david+w.+patten+lds+mormon+sud.gif">
            <a:extLst>
              <a:ext uri="{FF2B5EF4-FFF2-40B4-BE49-F238E27FC236}">
                <a16:creationId xmlns:a16="http://schemas.microsoft.com/office/drawing/2014/main" id="{BFB4D2A4-176A-403A-B65E-D56E92EC44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63200" y="2682657"/>
            <a:ext cx="683812"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8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2782"/>
                                        </p:tgtEl>
                                        <p:attrNameLst>
                                          <p:attrName>style.visibility</p:attrName>
                                        </p:attrNameLst>
                                      </p:cBhvr>
                                      <p:to>
                                        <p:strVal val="visible"/>
                                      </p:to>
                                    </p:set>
                                    <p:animEffect transition="in" filter="fade">
                                      <p:cBhvr>
                                        <p:cTn id="17" dur="1000"/>
                                        <p:tgtEl>
                                          <p:spTgt spid="32782"/>
                                        </p:tgtEl>
                                      </p:cBhvr>
                                    </p:animEffect>
                                    <p:anim calcmode="lin" valueType="num">
                                      <p:cBhvr>
                                        <p:cTn id="18" dur="1000" fill="hold"/>
                                        <p:tgtEl>
                                          <p:spTgt spid="32782"/>
                                        </p:tgtEl>
                                        <p:attrNameLst>
                                          <p:attrName>ppt_x</p:attrName>
                                        </p:attrNameLst>
                                      </p:cBhvr>
                                      <p:tavLst>
                                        <p:tav tm="0">
                                          <p:val>
                                            <p:strVal val="#ppt_x"/>
                                          </p:val>
                                        </p:tav>
                                        <p:tav tm="100000">
                                          <p:val>
                                            <p:strVal val="#ppt_x"/>
                                          </p:val>
                                        </p:tav>
                                      </p:tavLst>
                                    </p:anim>
                                    <p:anim calcmode="lin" valueType="num">
                                      <p:cBhvr>
                                        <p:cTn id="19" dur="1000" fill="hold"/>
                                        <p:tgtEl>
                                          <p:spTgt spid="3278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2780"/>
                                        </p:tgtEl>
                                        <p:attrNameLst>
                                          <p:attrName>style.visibility</p:attrName>
                                        </p:attrNameLst>
                                      </p:cBhvr>
                                      <p:to>
                                        <p:strVal val="visible"/>
                                      </p:to>
                                    </p:set>
                                    <p:animEffect transition="in" filter="fade">
                                      <p:cBhvr>
                                        <p:cTn id="22" dur="1000"/>
                                        <p:tgtEl>
                                          <p:spTgt spid="32780"/>
                                        </p:tgtEl>
                                      </p:cBhvr>
                                    </p:animEffect>
                                    <p:anim calcmode="lin" valueType="num">
                                      <p:cBhvr>
                                        <p:cTn id="23" dur="1000" fill="hold"/>
                                        <p:tgtEl>
                                          <p:spTgt spid="32780"/>
                                        </p:tgtEl>
                                        <p:attrNameLst>
                                          <p:attrName>ppt_x</p:attrName>
                                        </p:attrNameLst>
                                      </p:cBhvr>
                                      <p:tavLst>
                                        <p:tav tm="0">
                                          <p:val>
                                            <p:strVal val="#ppt_x"/>
                                          </p:val>
                                        </p:tav>
                                        <p:tav tm="100000">
                                          <p:val>
                                            <p:strVal val="#ppt_x"/>
                                          </p:val>
                                        </p:tav>
                                      </p:tavLst>
                                    </p:anim>
                                    <p:anim calcmode="lin" valueType="num">
                                      <p:cBhvr>
                                        <p:cTn id="24" dur="1000" fill="hold"/>
                                        <p:tgtEl>
                                          <p:spTgt spid="3278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2778"/>
                                        </p:tgtEl>
                                        <p:attrNameLst>
                                          <p:attrName>style.visibility</p:attrName>
                                        </p:attrNameLst>
                                      </p:cBhvr>
                                      <p:to>
                                        <p:strVal val="visible"/>
                                      </p:to>
                                    </p:set>
                                    <p:animEffect transition="in" filter="fade">
                                      <p:cBhvr>
                                        <p:cTn id="27" dur="1000"/>
                                        <p:tgtEl>
                                          <p:spTgt spid="32778"/>
                                        </p:tgtEl>
                                      </p:cBhvr>
                                    </p:animEffect>
                                    <p:anim calcmode="lin" valueType="num">
                                      <p:cBhvr>
                                        <p:cTn id="28" dur="1000" fill="hold"/>
                                        <p:tgtEl>
                                          <p:spTgt spid="32778"/>
                                        </p:tgtEl>
                                        <p:attrNameLst>
                                          <p:attrName>ppt_x</p:attrName>
                                        </p:attrNameLst>
                                      </p:cBhvr>
                                      <p:tavLst>
                                        <p:tav tm="0">
                                          <p:val>
                                            <p:strVal val="#ppt_x"/>
                                          </p:val>
                                        </p:tav>
                                        <p:tav tm="100000">
                                          <p:val>
                                            <p:strVal val="#ppt_x"/>
                                          </p:val>
                                        </p:tav>
                                      </p:tavLst>
                                    </p:anim>
                                    <p:anim calcmode="lin" valueType="num">
                                      <p:cBhvr>
                                        <p:cTn id="29" dur="1000" fill="hold"/>
                                        <p:tgtEl>
                                          <p:spTgt spid="3277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2774"/>
                                        </p:tgtEl>
                                        <p:attrNameLst>
                                          <p:attrName>style.visibility</p:attrName>
                                        </p:attrNameLst>
                                      </p:cBhvr>
                                      <p:to>
                                        <p:strVal val="visible"/>
                                      </p:to>
                                    </p:set>
                                    <p:animEffect transition="in" filter="fade">
                                      <p:cBhvr>
                                        <p:cTn id="37" dur="1000"/>
                                        <p:tgtEl>
                                          <p:spTgt spid="32774"/>
                                        </p:tgtEl>
                                      </p:cBhvr>
                                    </p:animEffect>
                                    <p:anim calcmode="lin" valueType="num">
                                      <p:cBhvr>
                                        <p:cTn id="38" dur="1000" fill="hold"/>
                                        <p:tgtEl>
                                          <p:spTgt spid="32774"/>
                                        </p:tgtEl>
                                        <p:attrNameLst>
                                          <p:attrName>ppt_x</p:attrName>
                                        </p:attrNameLst>
                                      </p:cBhvr>
                                      <p:tavLst>
                                        <p:tav tm="0">
                                          <p:val>
                                            <p:strVal val="#ppt_x"/>
                                          </p:val>
                                        </p:tav>
                                        <p:tav tm="100000">
                                          <p:val>
                                            <p:strVal val="#ppt_x"/>
                                          </p:val>
                                        </p:tav>
                                      </p:tavLst>
                                    </p:anim>
                                    <p:anim calcmode="lin" valueType="num">
                                      <p:cBhvr>
                                        <p:cTn id="39" dur="1000" fill="hold"/>
                                        <p:tgtEl>
                                          <p:spTgt spid="3277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2784"/>
                                        </p:tgtEl>
                                        <p:attrNameLst>
                                          <p:attrName>style.visibility</p:attrName>
                                        </p:attrNameLst>
                                      </p:cBhvr>
                                      <p:to>
                                        <p:strVal val="visible"/>
                                      </p:to>
                                    </p:set>
                                    <p:animEffect transition="in" filter="fade">
                                      <p:cBhvr>
                                        <p:cTn id="47" dur="1000"/>
                                        <p:tgtEl>
                                          <p:spTgt spid="32784"/>
                                        </p:tgtEl>
                                      </p:cBhvr>
                                    </p:animEffect>
                                    <p:anim calcmode="lin" valueType="num">
                                      <p:cBhvr>
                                        <p:cTn id="48" dur="1000" fill="hold"/>
                                        <p:tgtEl>
                                          <p:spTgt spid="32784"/>
                                        </p:tgtEl>
                                        <p:attrNameLst>
                                          <p:attrName>ppt_x</p:attrName>
                                        </p:attrNameLst>
                                      </p:cBhvr>
                                      <p:tavLst>
                                        <p:tav tm="0">
                                          <p:val>
                                            <p:strVal val="#ppt_x"/>
                                          </p:val>
                                        </p:tav>
                                        <p:tav tm="100000">
                                          <p:val>
                                            <p:strVal val="#ppt_x"/>
                                          </p:val>
                                        </p:tav>
                                      </p:tavLst>
                                    </p:anim>
                                    <p:anim calcmode="lin" valueType="num">
                                      <p:cBhvr>
                                        <p:cTn id="49" dur="1000" fill="hold"/>
                                        <p:tgtEl>
                                          <p:spTgt spid="32784"/>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2776"/>
                                        </p:tgtEl>
                                        <p:attrNameLst>
                                          <p:attrName>style.visibility</p:attrName>
                                        </p:attrNameLst>
                                      </p:cBhvr>
                                      <p:to>
                                        <p:strVal val="visible"/>
                                      </p:to>
                                    </p:set>
                                    <p:animEffect transition="in" filter="fade">
                                      <p:cBhvr>
                                        <p:cTn id="52" dur="1000"/>
                                        <p:tgtEl>
                                          <p:spTgt spid="32776"/>
                                        </p:tgtEl>
                                      </p:cBhvr>
                                    </p:animEffect>
                                    <p:anim calcmode="lin" valueType="num">
                                      <p:cBhvr>
                                        <p:cTn id="53" dur="1000" fill="hold"/>
                                        <p:tgtEl>
                                          <p:spTgt spid="32776"/>
                                        </p:tgtEl>
                                        <p:attrNameLst>
                                          <p:attrName>ppt_x</p:attrName>
                                        </p:attrNameLst>
                                      </p:cBhvr>
                                      <p:tavLst>
                                        <p:tav tm="0">
                                          <p:val>
                                            <p:strVal val="#ppt_x"/>
                                          </p:val>
                                        </p:tav>
                                        <p:tav tm="100000">
                                          <p:val>
                                            <p:strVal val="#ppt_x"/>
                                          </p:val>
                                        </p:tav>
                                      </p:tavLst>
                                    </p:anim>
                                    <p:anim calcmode="lin" valueType="num">
                                      <p:cBhvr>
                                        <p:cTn id="54" dur="1000" fill="hold"/>
                                        <p:tgtEl>
                                          <p:spTgt spid="3277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0BDE8B-2532-4314-BD55-A28681622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685800"/>
            <a:ext cx="8839200" cy="5909310"/>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“In 1835 the Twelve were chosen, as you know, and on one occasion they were called together and given their instructions. Oliver Cowdery was the spokesman; and after having given them some very powerful and heartwarming instruction, so moved was he, himself, that he had to stop two or three times to weep. He finally read the revelation [now designated as section 18].</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“Brigham Young was so impressed by it that he copied it in his laborious handwriting into his diary. I am impressed by it likewise. These are the words: [D&amp;C 18:34–36].</a:t>
            </a:r>
          </a:p>
          <a:p>
            <a:pPr fontAlgn="base"/>
            <a:r>
              <a:rPr lang="en-US" dirty="0">
                <a:solidFill>
                  <a:schemeClr val="bg1"/>
                </a:solidFill>
                <a:latin typeface="Calibri" panose="020F0502020204030204" pitchFamily="34" charset="0"/>
              </a:rPr>
              <a:t>“The thing that impresses me about this is, and I have never thought of it before, when I read a verse in the Doctrine and Covenants I am hearing the voice of the Lord as well as reading his words, if I hear by the Spirit.</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“Now I have heard it said many times by men that they have often </a:t>
            </a:r>
          </a:p>
          <a:p>
            <a:pPr fontAlgn="base"/>
            <a:r>
              <a:rPr lang="en-US" dirty="0">
                <a:solidFill>
                  <a:schemeClr val="bg1"/>
                </a:solidFill>
                <a:latin typeface="Calibri" panose="020F0502020204030204" pitchFamily="34" charset="0"/>
              </a:rPr>
              <a:t>asked the Lord for a special testimony and oftentimes haven’t had </a:t>
            </a:r>
          </a:p>
          <a:p>
            <a:pPr fontAlgn="base"/>
            <a:r>
              <a:rPr lang="en-US" dirty="0">
                <a:solidFill>
                  <a:schemeClr val="bg1"/>
                </a:solidFill>
                <a:latin typeface="Calibri" panose="020F0502020204030204" pitchFamily="34" charset="0"/>
              </a:rPr>
              <a:t>it. They seem to want to hear the voice of the Lord. I confess I have</a:t>
            </a:r>
          </a:p>
          <a:p>
            <a:pPr fontAlgn="base"/>
            <a:r>
              <a:rPr lang="en-US" dirty="0">
                <a:solidFill>
                  <a:schemeClr val="bg1"/>
                </a:solidFill>
                <a:latin typeface="Calibri" panose="020F0502020204030204" pitchFamily="34" charset="0"/>
              </a:rPr>
              <a:t> often wanted to hear the voice of the Lord, without knowing that </a:t>
            </a:r>
          </a:p>
          <a:p>
            <a:pPr fontAlgn="base"/>
            <a:r>
              <a:rPr lang="en-US" dirty="0">
                <a:solidFill>
                  <a:schemeClr val="bg1"/>
                </a:solidFill>
                <a:latin typeface="Calibri" panose="020F0502020204030204" pitchFamily="34" charset="0"/>
              </a:rPr>
              <a:t>all these years I have been hearing it with deaf ears. This woke me </a:t>
            </a:r>
          </a:p>
          <a:p>
            <a:pPr fontAlgn="base"/>
            <a:r>
              <a:rPr lang="en-US" dirty="0">
                <a:solidFill>
                  <a:schemeClr val="bg1"/>
                </a:solidFill>
                <a:latin typeface="Calibri" panose="020F0502020204030204" pitchFamily="34" charset="0"/>
              </a:rPr>
              <a:t>up.” </a:t>
            </a:r>
          </a:p>
          <a:p>
            <a:pPr fontAlgn="base"/>
            <a:r>
              <a:rPr lang="en-US" sz="1200" dirty="0">
                <a:solidFill>
                  <a:schemeClr val="bg1"/>
                </a:solidFill>
                <a:latin typeface="Calibri" panose="020F0502020204030204" pitchFamily="34" charset="0"/>
              </a:rPr>
              <a:t>Elder S. Dilworth Young</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p:txBody>
      </p:sp>
      <p:sp>
        <p:nvSpPr>
          <p:cNvPr id="5" name="TextBox 4"/>
          <p:cNvSpPr txBox="1"/>
          <p:nvPr/>
        </p:nvSpPr>
        <p:spPr>
          <a:xfrm>
            <a:off x="129767" y="6535923"/>
            <a:ext cx="1828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18:34-36</a:t>
            </a:r>
          </a:p>
        </p:txBody>
      </p:sp>
      <p:sp>
        <p:nvSpPr>
          <p:cNvPr id="6" name="TextBox 5"/>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Hearing One’s Voice</a:t>
            </a:r>
          </a:p>
        </p:txBody>
      </p:sp>
      <p:pic>
        <p:nvPicPr>
          <p:cNvPr id="32788" name="Picture 20" descr="https://www.lds.org/churchhistory/presidents/images/presidents/BY_hero.jpg"/>
          <p:cNvPicPr>
            <a:picLocks noChangeAspect="1" noChangeArrowheads="1"/>
          </p:cNvPicPr>
          <p:nvPr/>
        </p:nvPicPr>
        <p:blipFill>
          <a:blip r:embed="rId3" cstate="print"/>
          <a:srcRect/>
          <a:stretch>
            <a:fillRect/>
          </a:stretch>
        </p:blipFill>
        <p:spPr bwMode="auto">
          <a:xfrm>
            <a:off x="10774680" y="140885"/>
            <a:ext cx="1264920" cy="1581150"/>
          </a:xfrm>
          <a:prstGeom prst="rect">
            <a:avLst/>
          </a:prstGeom>
          <a:noFill/>
        </p:spPr>
      </p:pic>
      <p:pic>
        <p:nvPicPr>
          <p:cNvPr id="32790" name="Picture 22" descr="http://jared.pratt-family.org/images/helaman-pratt/kids-gladys/sdy-1940s-big.jpg"/>
          <p:cNvPicPr>
            <a:picLocks noChangeAspect="1" noChangeArrowheads="1"/>
          </p:cNvPicPr>
          <p:nvPr/>
        </p:nvPicPr>
        <p:blipFill>
          <a:blip r:embed="rId4" cstate="print"/>
          <a:srcRect/>
          <a:stretch>
            <a:fillRect/>
          </a:stretch>
        </p:blipFill>
        <p:spPr bwMode="auto">
          <a:xfrm>
            <a:off x="363588" y="4920256"/>
            <a:ext cx="926592" cy="1219200"/>
          </a:xfrm>
          <a:prstGeom prst="rect">
            <a:avLst/>
          </a:prstGeom>
          <a:noFill/>
        </p:spPr>
      </p:pic>
      <p:pic>
        <p:nvPicPr>
          <p:cNvPr id="3" name="Picture 2">
            <a:extLst>
              <a:ext uri="{FF2B5EF4-FFF2-40B4-BE49-F238E27FC236}">
                <a16:creationId xmlns:a16="http://schemas.microsoft.com/office/drawing/2014/main" id="{C8CFE5E8-50F0-4851-BA22-5E6470FF0E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6844" y="3495675"/>
            <a:ext cx="2470724" cy="3099435"/>
          </a:xfrm>
          <a:prstGeom prst="rect">
            <a:avLst/>
          </a:prstGeom>
        </p:spPr>
      </p:pic>
    </p:spTree>
    <p:extLst>
      <p:ext uri="{BB962C8B-B14F-4D97-AF65-F5344CB8AC3E}">
        <p14:creationId xmlns:p14="http://schemas.microsoft.com/office/powerpoint/2010/main" val="249026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32788"/>
                                        </p:tgtEl>
                                        <p:attrNameLst>
                                          <p:attrName>style.visibility</p:attrName>
                                        </p:attrNameLst>
                                      </p:cBhvr>
                                      <p:to>
                                        <p:strVal val="visible"/>
                                      </p:to>
                                    </p:set>
                                    <p:animEffect transition="in" filter="fade">
                                      <p:cBhvr>
                                        <p:cTn id="18" dur="2000"/>
                                        <p:tgtEl>
                                          <p:spTgt spid="3278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487356-9A46-44CD-85E3-5D71E4C11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583284" y="1524000"/>
            <a:ext cx="4913014" cy="3046988"/>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“As we emulate [the Savior’s] perfect example, our hands can become His hands; our eyes, His eyes; our heart, His heart.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“With this in mind, let our hearts and hands be stretched out in compassion toward others, for everyone is walking his or her own difficult path.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As disciples of Jesus Christ, our Master, we are called to support and heal rather than condemn.” </a:t>
            </a:r>
          </a:p>
          <a:p>
            <a:pPr fontAlgn="base"/>
            <a:r>
              <a:rPr lang="en-US" sz="1200" dirty="0">
                <a:solidFill>
                  <a:schemeClr val="bg1"/>
                </a:solidFill>
                <a:latin typeface="Calibri" panose="020F0502020204030204" pitchFamily="34" charset="0"/>
              </a:rPr>
              <a:t>President Dieter F. </a:t>
            </a:r>
            <a:r>
              <a:rPr lang="en-US" sz="1200" dirty="0" err="1">
                <a:solidFill>
                  <a:schemeClr val="bg1"/>
                </a:solidFill>
                <a:latin typeface="Calibri" panose="020F0502020204030204" pitchFamily="34" charset="0"/>
              </a:rPr>
              <a:t>Uchtdorf</a:t>
            </a:r>
            <a:endParaRPr lang="en-US" sz="1200" dirty="0">
              <a:solidFill>
                <a:schemeClr val="bg1"/>
              </a:solidFill>
              <a:latin typeface="Calibri" panose="020F0502020204030204" pitchFamily="34" charset="0"/>
            </a:endParaRPr>
          </a:p>
        </p:txBody>
      </p:sp>
      <p:sp>
        <p:nvSpPr>
          <p:cNvPr id="5" name="TextBox 4"/>
          <p:cNvSpPr txBox="1"/>
          <p:nvPr/>
        </p:nvSpPr>
        <p:spPr>
          <a:xfrm>
            <a:off x="49040" y="6488669"/>
            <a:ext cx="1828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18:43-47</a:t>
            </a:r>
          </a:p>
        </p:txBody>
      </p:sp>
      <p:sp>
        <p:nvSpPr>
          <p:cNvPr id="6" name="TextBox 5"/>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By Your Hands—a Marvelous Work</a:t>
            </a:r>
          </a:p>
        </p:txBody>
      </p:sp>
      <p:sp>
        <p:nvSpPr>
          <p:cNvPr id="7" name="TextBox 6"/>
          <p:cNvSpPr txBox="1"/>
          <p:nvPr/>
        </p:nvSpPr>
        <p:spPr>
          <a:xfrm>
            <a:off x="963440" y="831503"/>
            <a:ext cx="3962400" cy="1384995"/>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“Those who are favored with divine instructions must follow them; if they do not, they cannot be saved in the Kingdom of God.”</a:t>
            </a:r>
          </a:p>
          <a:p>
            <a:pPr fontAlgn="base"/>
            <a:r>
              <a:rPr lang="en-US" sz="1200" dirty="0">
                <a:solidFill>
                  <a:schemeClr val="bg1"/>
                </a:solidFill>
                <a:latin typeface="Calibri" panose="020F0502020204030204" pitchFamily="34" charset="0"/>
              </a:rPr>
              <a:t>Hyrum M. Smith</a:t>
            </a:r>
          </a:p>
        </p:txBody>
      </p:sp>
      <p:pic>
        <p:nvPicPr>
          <p:cNvPr id="8" name="Picture 7" descr="dieter F. Uchtdorf.jpg"/>
          <p:cNvPicPr>
            <a:picLocks noChangeAspect="1"/>
          </p:cNvPicPr>
          <p:nvPr/>
        </p:nvPicPr>
        <p:blipFill>
          <a:blip r:embed="rId3" cstate="print"/>
          <a:stretch>
            <a:fillRect/>
          </a:stretch>
        </p:blipFill>
        <p:spPr>
          <a:xfrm>
            <a:off x="4849765" y="2379499"/>
            <a:ext cx="1517904" cy="1895856"/>
          </a:xfrm>
          <a:prstGeom prst="rect">
            <a:avLst/>
          </a:prstGeom>
        </p:spPr>
      </p:pic>
      <p:sp>
        <p:nvSpPr>
          <p:cNvPr id="10" name="Rectangle 9"/>
          <p:cNvSpPr/>
          <p:nvPr/>
        </p:nvSpPr>
        <p:spPr>
          <a:xfrm>
            <a:off x="3974471" y="4929664"/>
            <a:ext cx="7282004" cy="1569660"/>
          </a:xfrm>
          <a:prstGeom prst="rect">
            <a:avLst/>
          </a:prstGeom>
        </p:spPr>
        <p:txBody>
          <a:bodyPr wrap="square">
            <a:spAutoFit/>
          </a:bodyPr>
          <a:lstStyle/>
          <a:p>
            <a:pPr algn="ctr"/>
            <a:r>
              <a:rPr lang="en-US" sz="3200" b="1" i="1" dirty="0">
                <a:solidFill>
                  <a:srgbClr val="FFFF00"/>
                </a:solidFill>
                <a:latin typeface="Calibri" panose="020F0502020204030204" pitchFamily="34" charset="0"/>
              </a:rPr>
              <a:t>We can hear the voice of Jesus Christ as we read the scriptures by the power of the Spirit.</a:t>
            </a:r>
            <a:endParaRPr lang="en-US" sz="3200" dirty="0">
              <a:solidFill>
                <a:srgbClr val="FFFF00"/>
              </a:solidFill>
              <a:latin typeface="Calibri" panose="020F0502020204030204" pitchFamily="34" charset="0"/>
            </a:endParaRPr>
          </a:p>
        </p:txBody>
      </p:sp>
      <p:pic>
        <p:nvPicPr>
          <p:cNvPr id="3" name="Picture 2">
            <a:extLst>
              <a:ext uri="{FF2B5EF4-FFF2-40B4-BE49-F238E27FC236}">
                <a16:creationId xmlns:a16="http://schemas.microsoft.com/office/drawing/2014/main" id="{36052904-9F51-4B33-AC86-2262A6624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455" y="3155543"/>
            <a:ext cx="2182309" cy="2719824"/>
          </a:xfrm>
          <a:prstGeom prst="rect">
            <a:avLst/>
          </a:prstGeom>
        </p:spPr>
      </p:pic>
      <p:pic>
        <p:nvPicPr>
          <p:cNvPr id="13" name="Picture 12">
            <a:extLst>
              <a:ext uri="{FF2B5EF4-FFF2-40B4-BE49-F238E27FC236}">
                <a16:creationId xmlns:a16="http://schemas.microsoft.com/office/drawing/2014/main" id="{38FED719-BB51-4D6C-9FAB-75AE25E56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851" y="262567"/>
            <a:ext cx="671590" cy="907943"/>
          </a:xfrm>
          <a:prstGeom prst="rect">
            <a:avLst/>
          </a:prstGeom>
        </p:spPr>
      </p:pic>
    </p:spTree>
    <p:extLst>
      <p:ext uri="{BB962C8B-B14F-4D97-AF65-F5344CB8AC3E}">
        <p14:creationId xmlns:p14="http://schemas.microsoft.com/office/powerpoint/2010/main" val="158974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4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E0B025-86F5-4AD0-818E-6EC49A048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53497" y="152401"/>
            <a:ext cx="10414503" cy="4801314"/>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Sources:</a:t>
            </a:r>
          </a:p>
          <a:p>
            <a:r>
              <a:rPr lang="en-US" dirty="0">
                <a:solidFill>
                  <a:schemeClr val="bg1"/>
                </a:solidFill>
                <a:latin typeface="Calibri" panose="020F0502020204030204" pitchFamily="34" charset="0"/>
                <a:cs typeface="Calibri" panose="020F0502020204030204" pitchFamily="34" charset="0"/>
              </a:rPr>
              <a:t>Video:</a:t>
            </a:r>
          </a:p>
          <a:p>
            <a:r>
              <a:rPr lang="en-US" dirty="0">
                <a:solidFill>
                  <a:schemeClr val="bg1"/>
                </a:solidFill>
                <a:latin typeface="Calibri" panose="020F0502020204030204" pitchFamily="34" charset="0"/>
                <a:cs typeface="Calibri" panose="020F0502020204030204" pitchFamily="34" charset="0"/>
              </a:rPr>
              <a:t>Miracles of Restoration –talk by Elder Holland (18:16)</a:t>
            </a:r>
          </a:p>
          <a:p>
            <a:r>
              <a:rPr lang="en-US" b="0" i="0" dirty="0">
                <a:solidFill>
                  <a:schemeClr val="bg1"/>
                </a:solidFill>
                <a:effectLst/>
                <a:latin typeface="Calibri" panose="020F0502020204030204" pitchFamily="34" charset="0"/>
                <a:cs typeface="Calibri" panose="020F0502020204030204" pitchFamily="34" charset="0"/>
              </a:rPr>
              <a:t>watching “</a:t>
            </a:r>
            <a:r>
              <a:rPr lang="en-US" b="0" i="0" u="none" strike="noStrike" dirty="0">
                <a:solidFill>
                  <a:schemeClr val="bg1"/>
                </a:solidFill>
                <a:effectLst/>
                <a:latin typeface="Calibri" panose="020F0502020204030204" pitchFamily="34" charset="0"/>
                <a:cs typeface="Calibri" panose="020F0502020204030204" pitchFamily="34" charset="0"/>
              </a:rPr>
              <a:t>President Nelson: Prophet of God</a:t>
            </a:r>
            <a:r>
              <a:rPr lang="en-US" b="0" i="0" dirty="0">
                <a:solidFill>
                  <a:schemeClr val="bg1"/>
                </a:solidFill>
                <a:effectLst/>
                <a:latin typeface="Calibri" panose="020F0502020204030204" pitchFamily="34" charset="0"/>
                <a:cs typeface="Calibri" panose="020F0502020204030204" pitchFamily="34" charset="0"/>
              </a:rPr>
              <a:t>” (6:26).</a:t>
            </a:r>
            <a:endParaRPr lang="en-US" dirty="0">
              <a:solidFill>
                <a:schemeClr val="bg1"/>
              </a:solidFill>
              <a:latin typeface="Calibri" panose="020F0502020204030204" pitchFamily="34" charset="0"/>
              <a:cs typeface="Calibri" panose="020F0502020204030204" pitchFamily="34" charset="0"/>
            </a:endParaRP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Meaning of names—Ancestory.com</a:t>
            </a:r>
          </a:p>
          <a:p>
            <a:r>
              <a:rPr lang="en-US" dirty="0">
                <a:solidFill>
                  <a:schemeClr val="bg1"/>
                </a:solidFill>
                <a:latin typeface="Calibri" panose="020F0502020204030204" pitchFamily="34" charset="0"/>
                <a:cs typeface="Calibri" panose="020F0502020204030204" pitchFamily="34" charset="0"/>
              </a:rPr>
              <a:t>President Spencer W. Kimball  (</a:t>
            </a:r>
            <a:r>
              <a:rPr lang="en-US" i="1" dirty="0">
                <a:solidFill>
                  <a:schemeClr val="bg1"/>
                </a:solidFill>
                <a:latin typeface="Calibri" panose="020F0502020204030204" pitchFamily="34" charset="0"/>
                <a:cs typeface="Calibri" panose="020F0502020204030204" pitchFamily="34" charset="0"/>
              </a:rPr>
              <a:t>The Wondrous Gift</a:t>
            </a:r>
            <a:r>
              <a:rPr lang="en-US" dirty="0">
                <a:solidFill>
                  <a:schemeClr val="bg1"/>
                </a:solidFill>
                <a:latin typeface="Calibri" panose="020F0502020204030204" pitchFamily="34" charset="0"/>
                <a:cs typeface="Calibri" panose="020F0502020204030204" pitchFamily="34" charset="0"/>
              </a:rPr>
              <a:t> [1978], 2).</a:t>
            </a:r>
          </a:p>
          <a:p>
            <a:r>
              <a:rPr lang="en-US" dirty="0">
                <a:solidFill>
                  <a:schemeClr val="bg1"/>
                </a:solidFill>
                <a:latin typeface="Calibri" panose="020F0502020204030204" pitchFamily="34" charset="0"/>
                <a:cs typeface="Calibri" panose="020F0502020204030204" pitchFamily="34" charset="0"/>
              </a:rPr>
              <a:t>Hyrum M. Smith </a:t>
            </a:r>
            <a:r>
              <a:rPr lang="en-US" i="1" dirty="0">
                <a:solidFill>
                  <a:schemeClr val="bg1"/>
                </a:solidFill>
                <a:latin typeface="Calibri" panose="020F0502020204030204" pitchFamily="34" charset="0"/>
                <a:cs typeface="Calibri" panose="020F0502020204030204" pitchFamily="34" charset="0"/>
              </a:rPr>
              <a:t>Doctrine and Covenants Commentary </a:t>
            </a:r>
            <a:r>
              <a:rPr lang="en-US" dirty="0">
                <a:solidFill>
                  <a:schemeClr val="bg1"/>
                </a:solidFill>
                <a:latin typeface="Calibri" panose="020F0502020204030204" pitchFamily="34" charset="0"/>
                <a:cs typeface="Calibri" panose="020F0502020204030204" pitchFamily="34" charset="0"/>
              </a:rPr>
              <a:t>pg. 85, 86, 88, 90</a:t>
            </a:r>
          </a:p>
          <a:p>
            <a:r>
              <a:rPr lang="en-US" dirty="0">
                <a:solidFill>
                  <a:schemeClr val="bg1"/>
                </a:solidFill>
                <a:latin typeface="Calibri" panose="020F0502020204030204" pitchFamily="34" charset="0"/>
                <a:cs typeface="Calibri" panose="020F0502020204030204" pitchFamily="34" charset="0"/>
              </a:rPr>
              <a:t>President Joseph Fielding Smith  (</a:t>
            </a:r>
            <a:r>
              <a:rPr lang="en-US" i="1" dirty="0">
                <a:solidFill>
                  <a:schemeClr val="bg1"/>
                </a:solidFill>
                <a:latin typeface="Calibri" panose="020F0502020204030204" pitchFamily="34" charset="0"/>
                <a:cs typeface="Calibri" panose="020F0502020204030204" pitchFamily="34" charset="0"/>
              </a:rPr>
              <a:t>Church History and Modern Revelation,</a:t>
            </a:r>
            <a:r>
              <a:rPr lang="en-US" dirty="0">
                <a:solidFill>
                  <a:schemeClr val="bg1"/>
                </a:solidFill>
                <a:latin typeface="Calibri" panose="020F0502020204030204" pitchFamily="34" charset="0"/>
                <a:cs typeface="Calibri" panose="020F0502020204030204" pitchFamily="34" charset="0"/>
              </a:rPr>
              <a:t> 2 vols. [1953], 1:83).</a:t>
            </a:r>
          </a:p>
          <a:p>
            <a:r>
              <a:rPr lang="en-US" dirty="0">
                <a:solidFill>
                  <a:schemeClr val="bg1"/>
                </a:solidFill>
                <a:latin typeface="Calibri" panose="020F0502020204030204" pitchFamily="34" charset="0"/>
                <a:cs typeface="Calibri" panose="020F0502020204030204" pitchFamily="34" charset="0"/>
              </a:rPr>
              <a:t>Elder Bruce R. McConkie  (</a:t>
            </a:r>
            <a:r>
              <a:rPr lang="en-US" i="1" dirty="0">
                <a:solidFill>
                  <a:schemeClr val="bg1"/>
                </a:solidFill>
                <a:latin typeface="Calibri" panose="020F0502020204030204" pitchFamily="34" charset="0"/>
                <a:cs typeface="Calibri" panose="020F0502020204030204" pitchFamily="34" charset="0"/>
              </a:rPr>
              <a:t>Mormon Doctrine,</a:t>
            </a:r>
            <a:r>
              <a:rPr lang="en-US" dirty="0">
                <a:solidFill>
                  <a:schemeClr val="bg1"/>
                </a:solidFill>
                <a:latin typeface="Calibri" panose="020F0502020204030204" pitchFamily="34" charset="0"/>
                <a:cs typeface="Calibri" panose="020F0502020204030204" pitchFamily="34" charset="0"/>
              </a:rPr>
              <a:t> pp. 137–38).</a:t>
            </a:r>
          </a:p>
          <a:p>
            <a:r>
              <a:rPr lang="en-US" sz="1800">
                <a:solidFill>
                  <a:schemeClr val="bg1"/>
                </a:solidFill>
                <a:latin typeface="Abadi" panose="020B0604020104020204" pitchFamily="34" charset="0"/>
              </a:rPr>
              <a:t>Presentation by ©http://fashionsbylynda.com/blog/</a:t>
            </a:r>
          </a:p>
          <a:p>
            <a:r>
              <a:rPr lang="en-US">
                <a:solidFill>
                  <a:schemeClr val="bg1"/>
                </a:solidFill>
                <a:latin typeface="Calibri" panose="020F0502020204030204" pitchFamily="34" charset="0"/>
                <a:cs typeface="Calibri" panose="020F0502020204030204" pitchFamily="34" charset="0"/>
              </a:rPr>
              <a:t>Student </a:t>
            </a:r>
            <a:r>
              <a:rPr lang="en-US" dirty="0">
                <a:solidFill>
                  <a:schemeClr val="bg1"/>
                </a:solidFill>
                <a:latin typeface="Calibri" panose="020F0502020204030204" pitchFamily="34" charset="0"/>
                <a:cs typeface="Calibri" panose="020F0502020204030204" pitchFamily="34" charset="0"/>
              </a:rPr>
              <a:t>Manual </a:t>
            </a:r>
            <a:r>
              <a:rPr lang="en-US" i="1" dirty="0">
                <a:solidFill>
                  <a:schemeClr val="bg1"/>
                </a:solidFill>
                <a:latin typeface="Calibri" panose="020F0502020204030204" pitchFamily="34" charset="0"/>
                <a:cs typeface="Calibri" panose="020F0502020204030204" pitchFamily="34" charset="0"/>
              </a:rPr>
              <a:t>Doctrine and Covenants</a:t>
            </a:r>
            <a:r>
              <a:rPr lang="en-US" dirty="0">
                <a:solidFill>
                  <a:schemeClr val="bg1"/>
                </a:solidFill>
                <a:latin typeface="Calibri" panose="020F0502020204030204" pitchFamily="34" charset="0"/>
                <a:cs typeface="Calibri" panose="020F0502020204030204" pitchFamily="34" charset="0"/>
              </a:rPr>
              <a:t> Religion 324-325 pg. 36</a:t>
            </a:r>
          </a:p>
          <a:p>
            <a:r>
              <a:rPr lang="en-US" dirty="0">
                <a:solidFill>
                  <a:schemeClr val="bg1"/>
                </a:solidFill>
                <a:latin typeface="Calibri" panose="020F0502020204030204" pitchFamily="34" charset="0"/>
                <a:cs typeface="Calibri" panose="020F0502020204030204" pitchFamily="34" charset="0"/>
              </a:rPr>
              <a:t>Elder M. Russell Ballard (“The Importance of a Name,” </a:t>
            </a:r>
            <a:r>
              <a:rPr lang="en-US" i="1" dirty="0">
                <a:solidFill>
                  <a:schemeClr val="bg1"/>
                </a:solidFill>
                <a:latin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cs typeface="Calibri" panose="020F0502020204030204" pitchFamily="34" charset="0"/>
              </a:rPr>
              <a:t> or </a:t>
            </a:r>
            <a:r>
              <a:rPr lang="en-US" i="1" dirty="0">
                <a:solidFill>
                  <a:schemeClr val="bg1"/>
                </a:solidFill>
                <a:latin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cs typeface="Calibri" panose="020F0502020204030204" pitchFamily="34" charset="0"/>
              </a:rPr>
              <a:t> Nov. 2011, 79–80).</a:t>
            </a:r>
          </a:p>
          <a:p>
            <a:r>
              <a:rPr lang="en-US" dirty="0">
                <a:solidFill>
                  <a:schemeClr val="bg1"/>
                </a:solidFill>
                <a:latin typeface="Calibri" panose="020F0502020204030204" pitchFamily="34" charset="0"/>
                <a:cs typeface="Calibri" panose="020F0502020204030204" pitchFamily="34" charset="0"/>
              </a:rPr>
              <a:t>Elder Jeffrey R. Holland (“Miracles of the Restoration,” </a:t>
            </a:r>
            <a:r>
              <a:rPr lang="en-US" i="1" dirty="0">
                <a:solidFill>
                  <a:schemeClr val="bg1"/>
                </a:solidFill>
                <a:latin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cs typeface="Calibri" panose="020F0502020204030204" pitchFamily="34" charset="0"/>
              </a:rPr>
              <a:t> Nov. 1994, 31).</a:t>
            </a:r>
          </a:p>
          <a:p>
            <a:r>
              <a:rPr lang="en-US" dirty="0">
                <a:solidFill>
                  <a:schemeClr val="bg1"/>
                </a:solidFill>
                <a:latin typeface="Calibri" panose="020F0502020204030204" pitchFamily="34" charset="0"/>
                <a:cs typeface="Calibri" panose="020F0502020204030204" pitchFamily="34" charset="0"/>
              </a:rPr>
              <a:t>President Dieter F. Uchtdorf  (“You Are My Hands,” </a:t>
            </a:r>
            <a:r>
              <a:rPr lang="en-US" i="1" dirty="0">
                <a:solidFill>
                  <a:schemeClr val="bg1"/>
                </a:solidFill>
                <a:latin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cs typeface="Calibri" panose="020F0502020204030204" pitchFamily="34" charset="0"/>
              </a:rPr>
              <a:t> or </a:t>
            </a:r>
            <a:r>
              <a:rPr lang="en-US" i="1" dirty="0">
                <a:solidFill>
                  <a:schemeClr val="bg1"/>
                </a:solidFill>
                <a:latin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cs typeface="Calibri" panose="020F0502020204030204" pitchFamily="34" charset="0"/>
              </a:rPr>
              <a:t> May 2010, 68–69).</a:t>
            </a:r>
          </a:p>
          <a:p>
            <a:r>
              <a:rPr lang="en-US" dirty="0">
                <a:solidFill>
                  <a:schemeClr val="bg1"/>
                </a:solidFill>
                <a:latin typeface="Calibri" panose="020F0502020204030204" pitchFamily="34" charset="0"/>
                <a:cs typeface="Calibri" panose="020F0502020204030204" pitchFamily="34" charset="0"/>
              </a:rPr>
              <a:t>Elder S. Dilworth Young (In Conference Report, Apr. 1963, p. 74.)</a:t>
            </a:r>
          </a:p>
          <a:p>
            <a:endParaRPr lang="en-US" dirty="0">
              <a:solidFill>
                <a:schemeClr val="bg1"/>
              </a:solidFill>
              <a:latin typeface="Calibri" panose="020F0502020204030204" pitchFamily="34" charset="0"/>
              <a:cs typeface="Calibri" panose="020F0502020204030204" pitchFamily="34" charset="0"/>
            </a:endParaRPr>
          </a:p>
        </p:txBody>
      </p:sp>
      <p:sp>
        <p:nvSpPr>
          <p:cNvPr id="6" name="Footer Placeholder 14">
            <a:extLst>
              <a:ext uri="{FF2B5EF4-FFF2-40B4-BE49-F238E27FC236}">
                <a16:creationId xmlns:a16="http://schemas.microsoft.com/office/drawing/2014/main" id="{87CC25E5-4532-43C6-B7ED-F0864DDDFF2C}"/>
              </a:ext>
            </a:extLst>
          </p:cNvPr>
          <p:cNvSpPr>
            <a:spLocks noGrp="1"/>
          </p:cNvSpPr>
          <p:nvPr/>
        </p:nvSpPr>
        <p:spPr>
          <a:xfrm>
            <a:off x="6604591" y="63623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Calibri" panose="020F0502020204030204" pitchFamily="34" charset="0"/>
              </a:rPr>
              <a:t>Presentation by ©http://fashionsbylynda.com/blog/</a:t>
            </a:r>
          </a:p>
        </p:txBody>
      </p:sp>
      <p:grpSp>
        <p:nvGrpSpPr>
          <p:cNvPr id="7" name="Group 6">
            <a:extLst>
              <a:ext uri="{FF2B5EF4-FFF2-40B4-BE49-F238E27FC236}">
                <a16:creationId xmlns:a16="http://schemas.microsoft.com/office/drawing/2014/main" id="{0CC66828-1092-4878-9DA8-BB2DF828BCC1}"/>
              </a:ext>
            </a:extLst>
          </p:cNvPr>
          <p:cNvGrpSpPr/>
          <p:nvPr/>
        </p:nvGrpSpPr>
        <p:grpSpPr>
          <a:xfrm>
            <a:off x="5443534" y="321762"/>
            <a:ext cx="987708" cy="1251097"/>
            <a:chOff x="7543800" y="3810000"/>
            <a:chExt cx="1143000" cy="1447800"/>
          </a:xfrm>
        </p:grpSpPr>
        <p:sp>
          <p:nvSpPr>
            <p:cNvPr id="8" name="Trapezoid 7">
              <a:extLst>
                <a:ext uri="{FF2B5EF4-FFF2-40B4-BE49-F238E27FC236}">
                  <a16:creationId xmlns:a16="http://schemas.microsoft.com/office/drawing/2014/main" id="{CA28934E-8A19-4B8E-86A1-63C821BC97D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ounded Rectangle 79">
              <a:extLst>
                <a:ext uri="{FF2B5EF4-FFF2-40B4-BE49-F238E27FC236}">
                  <a16:creationId xmlns:a16="http://schemas.microsoft.com/office/drawing/2014/main" id="{6890B1D8-DFD6-4FEA-BE9B-FBF8C5EABE7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ounded Rectangle 80">
              <a:extLst>
                <a:ext uri="{FF2B5EF4-FFF2-40B4-BE49-F238E27FC236}">
                  <a16:creationId xmlns:a16="http://schemas.microsoft.com/office/drawing/2014/main" id="{6E67841A-7EA4-4001-A7DF-10FFF399E0B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ounded Rectangle 81">
              <a:extLst>
                <a:ext uri="{FF2B5EF4-FFF2-40B4-BE49-F238E27FC236}">
                  <a16:creationId xmlns:a16="http://schemas.microsoft.com/office/drawing/2014/main" id="{6D9B03F0-B9E7-4094-B2A7-68C081BDCC4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a:extLst>
                <a:ext uri="{FF2B5EF4-FFF2-40B4-BE49-F238E27FC236}">
                  <a16:creationId xmlns:a16="http://schemas.microsoft.com/office/drawing/2014/main" id="{DA206F9C-FEEB-49D0-919A-383C36336757}"/>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8D51EDB0-7DA2-48CC-98ED-F4151184BF01}"/>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D56425AB-3D08-40C5-903D-6AECD3A5AB9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a:extLst>
                    <a:ext uri="{FF2B5EF4-FFF2-40B4-BE49-F238E27FC236}">
                      <a16:creationId xmlns:a16="http://schemas.microsoft.com/office/drawing/2014/main" id="{C37D4D71-3B11-4B86-8A92-5B0E159BF53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3">
                  <a:extLst>
                    <a:ext uri="{FF2B5EF4-FFF2-40B4-BE49-F238E27FC236}">
                      <a16:creationId xmlns:a16="http://schemas.microsoft.com/office/drawing/2014/main" id="{5FECE156-C65A-4B40-A719-39F84EDDB40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24">
                  <a:extLst>
                    <a:ext uri="{FF2B5EF4-FFF2-40B4-BE49-F238E27FC236}">
                      <a16:creationId xmlns:a16="http://schemas.microsoft.com/office/drawing/2014/main" id="{05D9BBBA-4248-4DFB-8CD0-D64D3031AC4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1" name="Oval 20">
                <a:extLst>
                  <a:ext uri="{FF2B5EF4-FFF2-40B4-BE49-F238E27FC236}">
                    <a16:creationId xmlns:a16="http://schemas.microsoft.com/office/drawing/2014/main" id="{8A77568E-CE5A-401C-B907-08C9C417005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3" name="Group 12">
              <a:extLst>
                <a:ext uri="{FF2B5EF4-FFF2-40B4-BE49-F238E27FC236}">
                  <a16:creationId xmlns:a16="http://schemas.microsoft.com/office/drawing/2014/main" id="{D380FA30-7AEC-4EB3-A3A5-0A2D5F83A1B4}"/>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F2490423-D145-4E94-8D60-6B599A5BA313}"/>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47DFE84D-7E81-499C-A1EC-405E666482D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a:extLst>
                    <a:ext uri="{FF2B5EF4-FFF2-40B4-BE49-F238E27FC236}">
                      <a16:creationId xmlns:a16="http://schemas.microsoft.com/office/drawing/2014/main" id="{7E29F279-220D-4DFE-A163-8E11B71898B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Oval 17">
                  <a:extLst>
                    <a:ext uri="{FF2B5EF4-FFF2-40B4-BE49-F238E27FC236}">
                      <a16:creationId xmlns:a16="http://schemas.microsoft.com/office/drawing/2014/main" id="{A809C716-E5FA-415E-9CBE-7780CFBBC28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a:extLst>
                    <a:ext uri="{FF2B5EF4-FFF2-40B4-BE49-F238E27FC236}">
                      <a16:creationId xmlns:a16="http://schemas.microsoft.com/office/drawing/2014/main" id="{F41659E5-8EEB-43D5-8DD4-6C8E1EAC1D5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5" name="Oval 14">
                <a:extLst>
                  <a:ext uri="{FF2B5EF4-FFF2-40B4-BE49-F238E27FC236}">
                    <a16:creationId xmlns:a16="http://schemas.microsoft.com/office/drawing/2014/main" id="{7746F0FB-FDC1-4CD4-854D-01FEF78AED1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179732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B2CC43-0374-4091-AC5A-326F82B93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rPr>
              <a:t>What is in a Name?</a:t>
            </a:r>
          </a:p>
        </p:txBody>
      </p:sp>
      <p:sp>
        <p:nvSpPr>
          <p:cNvPr id="4" name="TextBox 3"/>
          <p:cNvSpPr txBox="1"/>
          <p:nvPr/>
        </p:nvSpPr>
        <p:spPr>
          <a:xfrm>
            <a:off x="1828800" y="1371601"/>
            <a:ext cx="4876800" cy="3693319"/>
          </a:xfrm>
          <a:prstGeom prst="rect">
            <a:avLst/>
          </a:prstGeom>
          <a:noFill/>
        </p:spPr>
        <p:txBody>
          <a:bodyPr wrap="square" rtlCol="0">
            <a:spAutoFit/>
          </a:bodyPr>
          <a:lstStyle/>
          <a:p>
            <a:r>
              <a:rPr lang="en-US" dirty="0">
                <a:solidFill>
                  <a:schemeClr val="bg1"/>
                </a:solidFill>
                <a:latin typeface="Calibri" panose="020F0502020204030204" pitchFamily="34" charset="0"/>
              </a:rPr>
              <a:t>Surname: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 </a:t>
            </a:r>
            <a:r>
              <a:rPr lang="en-US" b="1" dirty="0">
                <a:solidFill>
                  <a:schemeClr val="bg1"/>
                </a:solidFill>
                <a:latin typeface="Calibri" panose="020F0502020204030204" pitchFamily="34" charset="0"/>
              </a:rPr>
              <a:t>surname</a:t>
            </a:r>
            <a:r>
              <a:rPr lang="en-US" dirty="0">
                <a:solidFill>
                  <a:schemeClr val="bg1"/>
                </a:solidFill>
                <a:latin typeface="Calibri" panose="020F0502020204030204" pitchFamily="34" charset="0"/>
              </a:rPr>
              <a:t> is a name added to a given name and is part of a personal name.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many cases, a surname is a family name and many dictionaries define "surname" as a synonym of "family name".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the western hemisphere, it is commonly synonymous with "last name", since it is usually placed at the end of a person's given name.</a:t>
            </a:r>
          </a:p>
          <a:p>
            <a:endParaRPr lang="en-US"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3AD7A35B-5F22-408F-BE4D-799108489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1183480"/>
            <a:ext cx="3200400" cy="1809750"/>
          </a:xfrm>
          <a:prstGeom prst="rect">
            <a:avLst/>
          </a:prstGeom>
        </p:spPr>
      </p:pic>
      <p:pic>
        <p:nvPicPr>
          <p:cNvPr id="7" name="Picture 6">
            <a:extLst>
              <a:ext uri="{FF2B5EF4-FFF2-40B4-BE49-F238E27FC236}">
                <a16:creationId xmlns:a16="http://schemas.microsoft.com/office/drawing/2014/main" id="{92D22B08-FDEC-43C0-B09D-BBAB731A2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200" y="3864770"/>
            <a:ext cx="3606800" cy="2400300"/>
          </a:xfrm>
          <a:prstGeom prst="rect">
            <a:avLst/>
          </a:prstGeom>
        </p:spPr>
      </p:pic>
      <p:pic>
        <p:nvPicPr>
          <p:cNvPr id="10" name="Picture 9">
            <a:extLst>
              <a:ext uri="{FF2B5EF4-FFF2-40B4-BE49-F238E27FC236}">
                <a16:creationId xmlns:a16="http://schemas.microsoft.com/office/drawing/2014/main" id="{5CC87B34-9EFE-47B6-8A0A-4341CF526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459" y="5151736"/>
            <a:ext cx="2819400" cy="990600"/>
          </a:xfrm>
          <a:prstGeom prst="rect">
            <a:avLst/>
          </a:prstGeom>
        </p:spPr>
      </p:pic>
    </p:spTree>
    <p:extLst>
      <p:ext uri="{BB962C8B-B14F-4D97-AF65-F5344CB8AC3E}">
        <p14:creationId xmlns:p14="http://schemas.microsoft.com/office/powerpoint/2010/main" val="19383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7C4C3-373B-36A6-0486-9486DDFD034E}"/>
              </a:ext>
            </a:extLst>
          </p:cNvPr>
          <p:cNvSpPr txBox="1"/>
          <p:nvPr/>
        </p:nvSpPr>
        <p:spPr>
          <a:xfrm>
            <a:off x="130629" y="1715087"/>
            <a:ext cx="6096000" cy="1384995"/>
          </a:xfrm>
          <a:prstGeom prst="rect">
            <a:avLst/>
          </a:prstGeom>
          <a:noFill/>
          <a:ln>
            <a:solidFill>
              <a:schemeClr val="tx1"/>
            </a:solidFill>
          </a:ln>
        </p:spPr>
        <p:txBody>
          <a:bodyPr wrap="square">
            <a:spAutoFit/>
          </a:bodyPr>
          <a:lstStyle/>
          <a:p>
            <a:pPr algn="l" fontAlgn="base"/>
            <a:r>
              <a:rPr lang="en-US" sz="1200" b="0" i="0" dirty="0">
                <a:solidFill>
                  <a:srgbClr val="212225"/>
                </a:solidFill>
                <a:effectLst/>
                <a:latin typeface="Calibri" panose="020F0502020204030204" pitchFamily="34" charset="0"/>
                <a:cs typeface="Calibri" panose="020F0502020204030204" pitchFamily="34" charset="0"/>
              </a:rPr>
              <a:t>Apostles are servants of the Lord. They travel to visit members of the Church around the world.</a:t>
            </a:r>
          </a:p>
          <a:p>
            <a:pPr algn="l" fontAlgn="base"/>
            <a:r>
              <a:rPr lang="en-US" sz="1200" b="0" i="0" dirty="0">
                <a:solidFill>
                  <a:srgbClr val="212225"/>
                </a:solidFill>
                <a:effectLst/>
                <a:latin typeface="Calibri" panose="020F0502020204030204" pitchFamily="34" charset="0"/>
                <a:cs typeface="Calibri" panose="020F0502020204030204" pitchFamily="34" charset="0"/>
              </a:rPr>
              <a:t>The first time I traveled as an Apostle, I met a man who had a hard time living the Word of Wisdom. I told him, “The Lord sent me here to give you a very simple message: ‘You can do this. I promise you will have His help as you face this challenge.’”</a:t>
            </a:r>
          </a:p>
          <a:p>
            <a:pPr algn="l" fontAlgn="base"/>
            <a:r>
              <a:rPr lang="en-US" sz="1200" b="0" i="0" dirty="0">
                <a:solidFill>
                  <a:srgbClr val="212225"/>
                </a:solidFill>
                <a:effectLst/>
                <a:latin typeface="Calibri" panose="020F0502020204030204" pitchFamily="34" charset="0"/>
                <a:cs typeface="Calibri" panose="020F0502020204030204" pitchFamily="34" charset="0"/>
              </a:rPr>
              <a:t>Would the Lord send one of the Twelve Apostles halfway around the world to help just one person? The answer is </a:t>
            </a:r>
            <a:r>
              <a:rPr lang="en-US" sz="1200" b="0" i="1" dirty="0">
                <a:solidFill>
                  <a:srgbClr val="212225"/>
                </a:solidFill>
                <a:effectLst/>
                <a:latin typeface="Calibri" panose="020F0502020204030204" pitchFamily="34" charset="0"/>
                <a:cs typeface="Calibri" panose="020F0502020204030204" pitchFamily="34" charset="0"/>
              </a:rPr>
              <a:t>yes</a:t>
            </a:r>
            <a:r>
              <a:rPr lang="en-US" sz="1200" b="0" i="0" dirty="0">
                <a:solidFill>
                  <a:srgbClr val="212225"/>
                </a:solidFill>
                <a:effectLst/>
                <a:latin typeface="Calibri" panose="020F0502020204030204" pitchFamily="34" charset="0"/>
                <a:cs typeface="Calibri" panose="020F0502020204030204" pitchFamily="34" charset="0"/>
              </a:rPr>
              <a:t>. He does it all the time. (“</a:t>
            </a:r>
            <a:r>
              <a:rPr lang="en-US" sz="1200" b="0" i="0" u="none" strike="noStrike" dirty="0">
                <a:solidFill>
                  <a:srgbClr val="212225"/>
                </a:solidFill>
                <a:effectLst/>
                <a:latin typeface="Calibri" panose="020F0502020204030204" pitchFamily="34" charset="0"/>
                <a:cs typeface="Calibri" panose="020F0502020204030204" pitchFamily="34" charset="0"/>
              </a:rPr>
              <a:t>What Do Apostles Do?</a:t>
            </a:r>
            <a:r>
              <a:rPr lang="en-US" sz="1200" b="0" i="0" dirty="0">
                <a:solidFill>
                  <a:srgbClr val="212225"/>
                </a:solidFill>
                <a:effectLst/>
                <a:latin typeface="Calibri" panose="020F0502020204030204" pitchFamily="34" charset="0"/>
                <a:cs typeface="Calibri" panose="020F0502020204030204" pitchFamily="34" charset="0"/>
              </a:rPr>
              <a:t>,” </a:t>
            </a:r>
            <a:r>
              <a:rPr lang="en-US" sz="1200" b="0" i="1" dirty="0">
                <a:solidFill>
                  <a:srgbClr val="212225"/>
                </a:solidFill>
                <a:effectLst/>
                <a:latin typeface="Calibri" panose="020F0502020204030204" pitchFamily="34" charset="0"/>
                <a:cs typeface="Calibri" panose="020F0502020204030204" pitchFamily="34" charset="0"/>
              </a:rPr>
              <a:t>Liahona</a:t>
            </a:r>
            <a:r>
              <a:rPr lang="en-US" sz="1200" b="0" i="0" dirty="0">
                <a:solidFill>
                  <a:srgbClr val="212225"/>
                </a:solidFill>
                <a:effectLst/>
                <a:latin typeface="Calibri" panose="020F0502020204030204" pitchFamily="34" charset="0"/>
                <a:cs typeface="Calibri" panose="020F0502020204030204" pitchFamily="34" charset="0"/>
              </a:rPr>
              <a:t>, Apr. 2016, 12)</a:t>
            </a:r>
          </a:p>
        </p:txBody>
      </p:sp>
      <p:sp>
        <p:nvSpPr>
          <p:cNvPr id="5" name="TextBox 4">
            <a:extLst>
              <a:ext uri="{FF2B5EF4-FFF2-40B4-BE49-F238E27FC236}">
                <a16:creationId xmlns:a16="http://schemas.microsoft.com/office/drawing/2014/main" id="{4A4689AB-DFD0-2086-0308-F57808FFCA82}"/>
              </a:ext>
            </a:extLst>
          </p:cNvPr>
          <p:cNvSpPr txBox="1"/>
          <p:nvPr/>
        </p:nvSpPr>
        <p:spPr>
          <a:xfrm>
            <a:off x="130629" y="145427"/>
            <a:ext cx="6096000" cy="1569660"/>
          </a:xfrm>
          <a:prstGeom prst="rect">
            <a:avLst/>
          </a:prstGeom>
          <a:noFill/>
          <a:ln>
            <a:solidFill>
              <a:schemeClr val="tx1"/>
            </a:solidFill>
          </a:ln>
        </p:spPr>
        <p:txBody>
          <a:bodyPr wrap="square">
            <a:spAutoFit/>
          </a:bodyPr>
          <a:lstStyle/>
          <a:p>
            <a:pPr algn="l" fontAlgn="base"/>
            <a:r>
              <a:rPr lang="en-US" sz="1200" b="0" i="0" dirty="0">
                <a:solidFill>
                  <a:srgbClr val="212225"/>
                </a:solidFill>
                <a:effectLst/>
                <a:latin typeface="Calibri" panose="020F0502020204030204" pitchFamily="34" charset="0"/>
                <a:cs typeface="Calibri" panose="020F0502020204030204" pitchFamily="34" charset="0"/>
              </a:rPr>
              <a:t>Some view the First Presidency and the Quorum of the Twelve as having worldly motives, like political, business, and cultural leaders.</a:t>
            </a:r>
          </a:p>
          <a:p>
            <a:pPr algn="l" fontAlgn="base"/>
            <a:r>
              <a:rPr lang="en-US" sz="1200" b="0" i="0" dirty="0">
                <a:solidFill>
                  <a:srgbClr val="212225"/>
                </a:solidFill>
                <a:effectLst/>
                <a:latin typeface="Calibri" panose="020F0502020204030204" pitchFamily="34" charset="0"/>
                <a:cs typeface="Calibri" panose="020F0502020204030204" pitchFamily="34" charset="0"/>
              </a:rPr>
              <a:t>However, we come very differently to our responsibilities. We are not elected or selected from applications. Without any specific professional preparation, we are called and ordained to bear testimony of the name of Jesus Christ throughout the world until our final breath. We endeavor to bless the sick, the lonely, the downhearted, and the poor and to strengthen the kingdom of God. We seek to know the Lord’s will and to proclaim it, especially to those who seek eternal life. (Neil L. Andersen, “</a:t>
            </a:r>
            <a:r>
              <a:rPr lang="en-US" sz="1200" b="0" i="0" u="none" strike="noStrike" dirty="0">
                <a:solidFill>
                  <a:srgbClr val="212225"/>
                </a:solidFill>
                <a:effectLst/>
                <a:latin typeface="Calibri" panose="020F0502020204030204" pitchFamily="34" charset="0"/>
                <a:cs typeface="Calibri" panose="020F0502020204030204" pitchFamily="34" charset="0"/>
              </a:rPr>
              <a:t>Following Jesus: Being a Peacemaker</a:t>
            </a:r>
            <a:r>
              <a:rPr lang="en-US" sz="1200" b="0" i="0" dirty="0">
                <a:solidFill>
                  <a:srgbClr val="212225"/>
                </a:solidFill>
                <a:effectLst/>
                <a:latin typeface="Calibri" panose="020F0502020204030204" pitchFamily="34" charset="0"/>
                <a:cs typeface="Calibri" panose="020F0502020204030204" pitchFamily="34" charset="0"/>
              </a:rPr>
              <a:t>,” </a:t>
            </a:r>
            <a:r>
              <a:rPr lang="en-US" sz="1200" b="0" i="1" dirty="0">
                <a:solidFill>
                  <a:srgbClr val="212225"/>
                </a:solidFill>
                <a:effectLst/>
                <a:latin typeface="Calibri" panose="020F0502020204030204" pitchFamily="34" charset="0"/>
                <a:cs typeface="Calibri" panose="020F0502020204030204" pitchFamily="34" charset="0"/>
              </a:rPr>
              <a:t>Liahona</a:t>
            </a:r>
            <a:r>
              <a:rPr lang="en-US" sz="1200" b="0" i="0" dirty="0">
                <a:solidFill>
                  <a:srgbClr val="212225"/>
                </a:solidFill>
                <a:effectLst/>
                <a:latin typeface="Calibri" panose="020F0502020204030204" pitchFamily="34" charset="0"/>
                <a:cs typeface="Calibri" panose="020F0502020204030204" pitchFamily="34" charset="0"/>
              </a:rPr>
              <a:t>, May 2022, 19)</a:t>
            </a:r>
          </a:p>
        </p:txBody>
      </p:sp>
    </p:spTree>
    <p:extLst>
      <p:ext uri="{BB962C8B-B14F-4D97-AF65-F5344CB8AC3E}">
        <p14:creationId xmlns:p14="http://schemas.microsoft.com/office/powerpoint/2010/main" val="429223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905" y="253497"/>
            <a:ext cx="4572000" cy="1938992"/>
          </a:xfrm>
          <a:prstGeom prst="rect">
            <a:avLst/>
          </a:prstGeom>
          <a:ln>
            <a:solidFill>
              <a:schemeClr val="tx1"/>
            </a:solidFill>
          </a:ln>
        </p:spPr>
        <p:txBody>
          <a:bodyPr>
            <a:spAutoFit/>
          </a:bodyPr>
          <a:lstStyle/>
          <a:p>
            <a:r>
              <a:rPr lang="en-US" sz="1200" b="1" dirty="0">
                <a:latin typeface="Calibri" panose="020F0502020204030204" pitchFamily="34" charset="0"/>
              </a:rPr>
              <a:t>Improper to Contend:</a:t>
            </a:r>
          </a:p>
          <a:p>
            <a:r>
              <a:rPr lang="en-US" sz="1200" dirty="0">
                <a:latin typeface="Calibri" panose="020F0502020204030204" pitchFamily="34" charset="0"/>
              </a:rPr>
              <a:t>The Prophet Joseph Smith taught the same principle: “The Elders would go forth, and each must stand for himself … to go in all meekness, in sobriety, and preach Jesus Christ and Him crucified; not to contend with others on account of their faith, or systems of religion, but pursue a steady course. This I delivered by way of commandment; and all who observe it not will pull down persecution upon their heads, while those who do, shall always be filled with the Holy Ghost; this I pronounced as a prophecy, and sealed with hosanna and amen.” (</a:t>
            </a:r>
            <a:r>
              <a:rPr lang="en-US" sz="1200" i="1" dirty="0">
                <a:latin typeface="Calibri" panose="020F0502020204030204" pitchFamily="34" charset="0"/>
              </a:rPr>
              <a:t>History of the Church,</a:t>
            </a:r>
            <a:r>
              <a:rPr lang="en-US" sz="1200" dirty="0">
                <a:latin typeface="Calibri" panose="020F0502020204030204" pitchFamily="34" charset="0"/>
              </a:rPr>
              <a:t> 2:431.)</a:t>
            </a:r>
          </a:p>
        </p:txBody>
      </p:sp>
      <p:pic>
        <p:nvPicPr>
          <p:cNvPr id="1026" name="Picture 2" descr="Image result for new presidency lds">
            <a:extLst>
              <a:ext uri="{FF2B5EF4-FFF2-40B4-BE49-F238E27FC236}">
                <a16:creationId xmlns:a16="http://schemas.microsoft.com/office/drawing/2014/main" id="{CB95FA66-093D-4506-897E-19C71D767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545" y="253497"/>
            <a:ext cx="3272261" cy="16869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6C9D9AE-213D-40AB-A373-C7F4207C4B70}"/>
              </a:ext>
            </a:extLst>
          </p:cNvPr>
          <p:cNvSpPr/>
          <p:nvPr/>
        </p:nvSpPr>
        <p:spPr>
          <a:xfrm>
            <a:off x="4694976" y="2192489"/>
            <a:ext cx="5797990" cy="4524315"/>
          </a:xfrm>
          <a:prstGeom prst="rect">
            <a:avLst/>
          </a:prstGeom>
          <a:ln>
            <a:solidFill>
              <a:schemeClr val="tx1"/>
            </a:solidFill>
          </a:ln>
        </p:spPr>
        <p:txBody>
          <a:bodyPr wrap="square">
            <a:spAutoFit/>
          </a:bodyPr>
          <a:lstStyle/>
          <a:p>
            <a:r>
              <a:rPr lang="en-US" sz="1200" b="1" dirty="0">
                <a:latin typeface="Calibri" panose="020F0502020204030204" pitchFamily="34" charset="0"/>
              </a:rPr>
              <a:t>Who is Hyrum M. (Mack) Smith? </a:t>
            </a:r>
            <a:r>
              <a:rPr lang="en-US" sz="1200" dirty="0">
                <a:latin typeface="Calibri" panose="020F0502020204030204" pitchFamily="34" charset="0"/>
              </a:rPr>
              <a:t> (March 21, 1872 – January 23, 1918) was a member of the Quorum of the Twelve Apostles of The Church of Jesus Christ of Latter-day Saints (LDS Church).</a:t>
            </a:r>
          </a:p>
          <a:p>
            <a:r>
              <a:rPr lang="en-US" sz="1200" dirty="0">
                <a:latin typeface="Calibri" panose="020F0502020204030204" pitchFamily="34" charset="0"/>
              </a:rPr>
              <a:t>Smith was born in Salt Lake City, Utah Territory, the eldest son of church apostle and future church president Joseph F. Smith and Edna </a:t>
            </a:r>
            <a:r>
              <a:rPr lang="en-US" sz="1200" dirty="0" err="1">
                <a:latin typeface="Calibri" panose="020F0502020204030204" pitchFamily="34" charset="0"/>
              </a:rPr>
              <a:t>Lambson</a:t>
            </a:r>
            <a:r>
              <a:rPr lang="en-US" sz="1200" dirty="0">
                <a:latin typeface="Calibri" panose="020F0502020204030204" pitchFamily="34" charset="0"/>
              </a:rPr>
              <a:t>. Smith was named after his paternal grandfather Hyrum Smith, who was the elder brother of LDS Church founder Joseph Smith and a prominent leader of the early Church.</a:t>
            </a:r>
          </a:p>
          <a:p>
            <a:r>
              <a:rPr lang="en-US" sz="1200" dirty="0">
                <a:latin typeface="Calibri" panose="020F0502020204030204" pitchFamily="34" charset="0"/>
              </a:rPr>
              <a:t>Smith attended Latter-day Saint College, from which he graduated in 1894. On November 15, 1895, he married Ida Bowman and the next day left her behind so he could go and serve a mission in Great Britain. From October 1896 until February 1898 he presided over the Newcastle Conference.</a:t>
            </a:r>
            <a:r>
              <a:rPr lang="en-US" sz="1200" baseline="30000" dirty="0">
                <a:latin typeface="Calibri" panose="020F0502020204030204" pitchFamily="34" charset="0"/>
              </a:rPr>
              <a:t>[</a:t>
            </a:r>
            <a:endParaRPr lang="en-US" sz="1200" dirty="0">
              <a:latin typeface="Calibri" panose="020F0502020204030204" pitchFamily="34" charset="0"/>
            </a:endParaRPr>
          </a:p>
          <a:p>
            <a:r>
              <a:rPr lang="en-US" sz="1200" dirty="0">
                <a:latin typeface="Calibri" panose="020F0502020204030204" pitchFamily="34" charset="0"/>
              </a:rPr>
              <a:t>After returning from his mission abroad Smith worked at ZCMI while also serving as a part-time missionary in Salt Lake City.</a:t>
            </a:r>
            <a:r>
              <a:rPr lang="en-US" sz="1200" baseline="30000" dirty="0">
                <a:latin typeface="Calibri" panose="020F0502020204030204" pitchFamily="34" charset="0"/>
              </a:rPr>
              <a:t>[</a:t>
            </a:r>
            <a:endParaRPr lang="en-US" sz="1200" dirty="0">
              <a:latin typeface="Calibri" panose="020F0502020204030204" pitchFamily="34" charset="0"/>
            </a:endParaRPr>
          </a:p>
          <a:p>
            <a:r>
              <a:rPr lang="en-US" sz="1200" dirty="0">
                <a:latin typeface="Calibri" panose="020F0502020204030204" pitchFamily="34" charset="0"/>
              </a:rPr>
              <a:t>Smith was ordained an apostle of the church on October 24, 1901 at the age of 29, by his father, who was by then president of the church.</a:t>
            </a:r>
          </a:p>
          <a:p>
            <a:r>
              <a:rPr lang="en-US" sz="1200" dirty="0">
                <a:latin typeface="Calibri" panose="020F0502020204030204" pitchFamily="34" charset="0"/>
              </a:rPr>
              <a:t>In 1913 Smith was called as the president of the European Mission of the church. He served in this capacity until 1916, when the activities of the mission were suspended due to World War I.</a:t>
            </a:r>
          </a:p>
          <a:p>
            <a:r>
              <a:rPr lang="en-US" sz="1200" dirty="0">
                <a:latin typeface="Calibri" panose="020F0502020204030204" pitchFamily="34" charset="0"/>
              </a:rPr>
              <a:t>Smith was married to Ida Elizabeth Bowman, with whom he had five children, one of whom was Joseph Fielding Smith, a one-time presiding patriarch of the church. Another of Smith's children was Geraldine Smith, the mother of M. Russell Ballard.</a:t>
            </a:r>
          </a:p>
          <a:p>
            <a:r>
              <a:rPr lang="en-US" sz="1200" dirty="0">
                <a:latin typeface="Calibri" panose="020F0502020204030204" pitchFamily="34" charset="0"/>
              </a:rPr>
              <a:t>Smith wrote a commentary on the Doctrine and Covenants with </a:t>
            </a:r>
            <a:r>
              <a:rPr lang="en-US" sz="1200" dirty="0" err="1">
                <a:latin typeface="Calibri" panose="020F0502020204030204" pitchFamily="34" charset="0"/>
              </a:rPr>
              <a:t>Janne</a:t>
            </a:r>
            <a:r>
              <a:rPr lang="en-US" sz="1200" dirty="0">
                <a:latin typeface="Calibri" panose="020F0502020204030204" pitchFamily="34" charset="0"/>
              </a:rPr>
              <a:t> M. </a:t>
            </a:r>
            <a:r>
              <a:rPr lang="en-US" sz="1200" dirty="0" err="1">
                <a:latin typeface="Calibri" panose="020F0502020204030204" pitchFamily="34" charset="0"/>
              </a:rPr>
              <a:t>Sjödahl</a:t>
            </a:r>
            <a:r>
              <a:rPr lang="en-US" sz="1200" dirty="0">
                <a:latin typeface="Calibri" panose="020F0502020204030204" pitchFamily="34" charset="0"/>
              </a:rPr>
              <a:t>.</a:t>
            </a:r>
          </a:p>
          <a:p>
            <a:r>
              <a:rPr lang="en-US" sz="1200" dirty="0">
                <a:latin typeface="Calibri" panose="020F0502020204030204" pitchFamily="34" charset="0"/>
              </a:rPr>
              <a:t>Smith died prematurely in Salt Lake City from a ruptured appendix at the age of 45. He was buried at Salt Lake City Cemetery.</a:t>
            </a:r>
          </a:p>
        </p:txBody>
      </p:sp>
      <p:pic>
        <p:nvPicPr>
          <p:cNvPr id="13" name="Picture 12" descr="Hyrum_M._Smith.jpg">
            <a:extLst>
              <a:ext uri="{FF2B5EF4-FFF2-40B4-BE49-F238E27FC236}">
                <a16:creationId xmlns:a16="http://schemas.microsoft.com/office/drawing/2014/main" id="{3BCCFC12-A749-475D-9391-113A45CDD03D}"/>
              </a:ext>
            </a:extLst>
          </p:cNvPr>
          <p:cNvPicPr>
            <a:picLocks noChangeAspect="1"/>
          </p:cNvPicPr>
          <p:nvPr/>
        </p:nvPicPr>
        <p:blipFill>
          <a:blip r:embed="rId3" cstate="print"/>
          <a:stretch>
            <a:fillRect/>
          </a:stretch>
        </p:blipFill>
        <p:spPr>
          <a:xfrm>
            <a:off x="10604813" y="3069125"/>
            <a:ext cx="1461901" cy="2055137"/>
          </a:xfrm>
          <a:prstGeom prst="rect">
            <a:avLst/>
          </a:prstGeom>
        </p:spPr>
      </p:pic>
    </p:spTree>
    <p:extLst>
      <p:ext uri="{BB962C8B-B14F-4D97-AF65-F5344CB8AC3E}">
        <p14:creationId xmlns:p14="http://schemas.microsoft.com/office/powerpoint/2010/main" val="4001822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752600" y="304800"/>
            <a:ext cx="7239000" cy="6310056"/>
          </a:xfrm>
          <a:prstGeom prst="rect">
            <a:avLst/>
          </a:prstGeom>
          <a:solidFill>
            <a:srgbClr val="FFFFFF"/>
          </a:solidFill>
          <a:ln w="9525">
            <a:noFill/>
            <a:miter lim="800000"/>
            <a:headEnd/>
            <a:tailEnd/>
          </a:ln>
          <a:effectLst/>
        </p:spPr>
        <p:txBody>
          <a:bodyPr vert="horz" wrap="square" lIns="253920" tIns="45720" rIns="0" bIns="15870" numCol="1" anchor="ctr" anchorCtr="0" compatLnSpc="1">
            <a:prstTxWarp prst="textNoShape">
              <a:avLst/>
            </a:prstTxWarp>
            <a:spAutoFit/>
          </a:bodyPr>
          <a:lstStyle/>
          <a:p>
            <a:pPr fontAlgn="base">
              <a:spcBef>
                <a:spcPct val="0"/>
              </a:spcBef>
              <a:spcAft>
                <a:spcPct val="0"/>
              </a:spcAft>
            </a:pPr>
            <a:endParaRPr lang="en-US" dirty="0">
              <a:latin typeface="Arial" pitchFamily="34" charset="0"/>
              <a:cs typeface="Arial" pitchFamily="34" charset="0"/>
            </a:endParaRPr>
          </a:p>
          <a:p>
            <a:pPr eaLnBrk="0" fontAlgn="base" hangingPunct="0">
              <a:spcBef>
                <a:spcPct val="0"/>
              </a:spcBef>
              <a:spcAft>
                <a:spcPct val="0"/>
              </a:spcAft>
            </a:pPr>
            <a:r>
              <a:rPr lang="en-US" sz="1000" b="1" dirty="0">
                <a:latin typeface="Arial" pitchFamily="34" charset="0"/>
                <a:cs typeface="Arial" pitchFamily="34" charset="0"/>
              </a:rPr>
              <a:t>14 February 1835 </a:t>
            </a:r>
          </a:p>
          <a:p>
            <a:pPr lvl="1" indent="-457200" eaLnBrk="0" fontAlgn="base" hangingPunct="0">
              <a:spcBef>
                <a:spcPct val="0"/>
              </a:spcBef>
              <a:spcAft>
                <a:spcPct val="0"/>
              </a:spcAft>
            </a:pPr>
            <a:r>
              <a:rPr lang="en-US" sz="1000" dirty="0">
                <a:latin typeface="Arial" pitchFamily="34" charset="0"/>
                <a:cs typeface="Arial" pitchFamily="34" charset="0"/>
              </a:rPr>
              <a:t>Quorum of the Twelve Apostles is organized. Oliver Cowdery, Martin Harris, and David Whitmer choose the first 12 members. Lyman E. Johnson, Brigham Young and Heber C. Kimball ordained.</a:t>
            </a:r>
          </a:p>
          <a:p>
            <a:pPr eaLnBrk="0" fontAlgn="base" hangingPunct="0">
              <a:spcBef>
                <a:spcPct val="0"/>
              </a:spcBef>
              <a:spcAft>
                <a:spcPct val="0"/>
              </a:spcAft>
            </a:pPr>
            <a:r>
              <a:rPr lang="en-US" sz="1000" b="1" dirty="0">
                <a:latin typeface="Arial" pitchFamily="34" charset="0"/>
                <a:cs typeface="Arial" pitchFamily="34" charset="0"/>
              </a:rPr>
              <a:t>15 February 1835 </a:t>
            </a:r>
          </a:p>
          <a:p>
            <a:pPr lvl="1" indent="-457200" eaLnBrk="0" fontAlgn="base" hangingPunct="0">
              <a:spcBef>
                <a:spcPct val="0"/>
              </a:spcBef>
              <a:spcAft>
                <a:spcPct val="0"/>
              </a:spcAft>
            </a:pPr>
            <a:r>
              <a:rPr lang="en-US" sz="1000" dirty="0">
                <a:latin typeface="Arial" pitchFamily="34" charset="0"/>
                <a:cs typeface="Arial" pitchFamily="34" charset="0"/>
              </a:rPr>
              <a:t>Orson Hyde, David W. Patten, Luke S. Johnson, William E. </a:t>
            </a:r>
            <a:r>
              <a:rPr lang="en-US" sz="1000" dirty="0" err="1">
                <a:latin typeface="Arial" pitchFamily="34" charset="0"/>
                <a:cs typeface="Arial" pitchFamily="34" charset="0"/>
              </a:rPr>
              <a:t>McLellin</a:t>
            </a:r>
            <a:r>
              <a:rPr lang="en-US" sz="1000" dirty="0">
                <a:latin typeface="Arial" pitchFamily="34" charset="0"/>
                <a:cs typeface="Arial" pitchFamily="34" charset="0"/>
              </a:rPr>
              <a:t>, John F. Boynton and William Smith ordained.</a:t>
            </a:r>
          </a:p>
          <a:p>
            <a:pPr eaLnBrk="0" fontAlgn="base" hangingPunct="0">
              <a:spcBef>
                <a:spcPct val="0"/>
              </a:spcBef>
              <a:spcAft>
                <a:spcPct val="0"/>
              </a:spcAft>
            </a:pPr>
            <a:r>
              <a:rPr lang="en-US" sz="1000" b="1" dirty="0">
                <a:latin typeface="Arial" pitchFamily="34" charset="0"/>
                <a:cs typeface="Arial" pitchFamily="34" charset="0"/>
              </a:rPr>
              <a:t>21 February 1835 </a:t>
            </a:r>
          </a:p>
          <a:p>
            <a:pPr lvl="1" indent="-457200" eaLnBrk="0" fontAlgn="base" hangingPunct="0">
              <a:spcBef>
                <a:spcPct val="0"/>
              </a:spcBef>
              <a:spcAft>
                <a:spcPct val="0"/>
              </a:spcAft>
            </a:pPr>
            <a:r>
              <a:rPr lang="en-US" sz="1000" dirty="0">
                <a:latin typeface="Arial" pitchFamily="34" charset="0"/>
                <a:cs typeface="Arial" pitchFamily="34" charset="0"/>
              </a:rPr>
              <a:t>Parley P. Pratt ordained.</a:t>
            </a:r>
          </a:p>
          <a:p>
            <a:pPr eaLnBrk="0" fontAlgn="base" hangingPunct="0">
              <a:spcBef>
                <a:spcPct val="0"/>
              </a:spcBef>
              <a:spcAft>
                <a:spcPct val="0"/>
              </a:spcAft>
            </a:pPr>
            <a:r>
              <a:rPr lang="en-US" sz="1000" b="1" dirty="0">
                <a:latin typeface="Arial" pitchFamily="34" charset="0"/>
                <a:cs typeface="Arial" pitchFamily="34" charset="0"/>
              </a:rPr>
              <a:t>25 April 1835</a:t>
            </a:r>
          </a:p>
          <a:p>
            <a:pPr lvl="1" indent="-457200" eaLnBrk="0" fontAlgn="base" hangingPunct="0">
              <a:spcBef>
                <a:spcPct val="0"/>
              </a:spcBef>
              <a:spcAft>
                <a:spcPct val="0"/>
              </a:spcAft>
            </a:pPr>
            <a:r>
              <a:rPr lang="en-US" sz="1000" dirty="0">
                <a:latin typeface="Arial" pitchFamily="34" charset="0"/>
                <a:cs typeface="Arial" pitchFamily="34" charset="0"/>
              </a:rPr>
              <a:t>Thomas B. Marsh ordained.</a:t>
            </a:r>
          </a:p>
          <a:p>
            <a:pPr eaLnBrk="0" fontAlgn="base" hangingPunct="0">
              <a:spcBef>
                <a:spcPct val="0"/>
              </a:spcBef>
              <a:spcAft>
                <a:spcPct val="0"/>
              </a:spcAft>
            </a:pPr>
            <a:r>
              <a:rPr lang="en-US" sz="1000" b="1" dirty="0">
                <a:latin typeface="Arial" pitchFamily="34" charset="0"/>
                <a:cs typeface="Arial" pitchFamily="34" charset="0"/>
              </a:rPr>
              <a:t>26 April 1835 </a:t>
            </a:r>
          </a:p>
          <a:p>
            <a:pPr lvl="1" indent="-457200" eaLnBrk="0" fontAlgn="base" hangingPunct="0">
              <a:spcBef>
                <a:spcPct val="0"/>
              </a:spcBef>
              <a:spcAft>
                <a:spcPct val="0"/>
              </a:spcAft>
            </a:pPr>
            <a:r>
              <a:rPr lang="en-US" sz="1000" dirty="0">
                <a:latin typeface="Arial" pitchFamily="34" charset="0"/>
                <a:cs typeface="Arial" pitchFamily="34" charset="0"/>
              </a:rPr>
              <a:t>Orson Pratt ordained.</a:t>
            </a:r>
          </a:p>
          <a:p>
            <a:pPr eaLnBrk="0" fontAlgn="base" hangingPunct="0">
              <a:spcBef>
                <a:spcPct val="0"/>
              </a:spcBef>
              <a:spcAft>
                <a:spcPct val="0"/>
              </a:spcAft>
            </a:pPr>
            <a:r>
              <a:rPr lang="en-US" sz="1000" b="1" dirty="0">
                <a:latin typeface="Arial" pitchFamily="34" charset="0"/>
                <a:cs typeface="Arial" pitchFamily="34" charset="0"/>
              </a:rPr>
              <a:t>2 May 1835 </a:t>
            </a:r>
          </a:p>
          <a:p>
            <a:pPr lvl="1" indent="-457200" eaLnBrk="0" fontAlgn="base" hangingPunct="0">
              <a:spcBef>
                <a:spcPct val="0"/>
              </a:spcBef>
              <a:spcAft>
                <a:spcPct val="0"/>
              </a:spcAft>
            </a:pPr>
            <a:r>
              <a:rPr lang="en-US" sz="1000" dirty="0">
                <a:latin typeface="Arial" pitchFamily="34" charset="0"/>
                <a:cs typeface="Arial" pitchFamily="34" charset="0"/>
              </a:rPr>
              <a:t>Thomas B. Marsh sustained as President of the Quorum of the Twelve</a:t>
            </a:r>
          </a:p>
          <a:p>
            <a:pPr eaLnBrk="0" fontAlgn="base" hangingPunct="0">
              <a:spcBef>
                <a:spcPct val="0"/>
              </a:spcBef>
              <a:spcAft>
                <a:spcPct val="0"/>
              </a:spcAft>
            </a:pPr>
            <a:r>
              <a:rPr lang="en-US" sz="1000" b="1" dirty="0">
                <a:latin typeface="Arial" pitchFamily="34" charset="0"/>
                <a:cs typeface="Arial" pitchFamily="34" charset="0"/>
              </a:rPr>
              <a:t>3 September 1837 </a:t>
            </a:r>
          </a:p>
          <a:p>
            <a:pPr lvl="1" indent="-457200" eaLnBrk="0" fontAlgn="base" hangingPunct="0">
              <a:spcBef>
                <a:spcPct val="0"/>
              </a:spcBef>
              <a:spcAft>
                <a:spcPct val="0"/>
              </a:spcAft>
            </a:pPr>
            <a:r>
              <a:rPr lang="en-US" sz="1000" dirty="0">
                <a:latin typeface="Arial" pitchFamily="34" charset="0"/>
                <a:cs typeface="Arial" pitchFamily="34" charset="0"/>
              </a:rPr>
              <a:t>John F. Boynton </a:t>
            </a:r>
            <a:r>
              <a:rPr lang="en-US" sz="1000" dirty="0" err="1">
                <a:latin typeface="Arial" pitchFamily="34" charset="0"/>
                <a:cs typeface="Arial" pitchFamily="34" charset="0"/>
              </a:rPr>
              <a:t>disfellowshipped</a:t>
            </a:r>
            <a:r>
              <a:rPr lang="en-US" sz="1000" dirty="0">
                <a:latin typeface="Arial" pitchFamily="34" charset="0"/>
                <a:cs typeface="Arial" pitchFamily="34" charset="0"/>
              </a:rPr>
              <a:t>. He was excommunicated later that year.</a:t>
            </a:r>
          </a:p>
          <a:p>
            <a:pPr eaLnBrk="0" fontAlgn="base" hangingPunct="0">
              <a:spcBef>
                <a:spcPct val="0"/>
              </a:spcBef>
              <a:spcAft>
                <a:spcPct val="0"/>
              </a:spcAft>
            </a:pPr>
            <a:r>
              <a:rPr lang="en-US" sz="1000" b="1" dirty="0">
                <a:latin typeface="Arial" pitchFamily="34" charset="0"/>
                <a:cs typeface="Arial" pitchFamily="34" charset="0"/>
              </a:rPr>
              <a:t>13 April 1838 </a:t>
            </a:r>
          </a:p>
          <a:p>
            <a:pPr lvl="1" indent="-457200" eaLnBrk="0" fontAlgn="base" hangingPunct="0">
              <a:spcBef>
                <a:spcPct val="0"/>
              </a:spcBef>
              <a:spcAft>
                <a:spcPct val="0"/>
              </a:spcAft>
            </a:pPr>
            <a:r>
              <a:rPr lang="en-US" sz="1000" dirty="0">
                <a:latin typeface="Arial" pitchFamily="34" charset="0"/>
                <a:cs typeface="Arial" pitchFamily="34" charset="0"/>
              </a:rPr>
              <a:t>Lyman E. Johnson and his brother, Luke S. Johnson excommunicated.</a:t>
            </a:r>
          </a:p>
          <a:p>
            <a:pPr eaLnBrk="0" fontAlgn="base" hangingPunct="0">
              <a:spcBef>
                <a:spcPct val="0"/>
              </a:spcBef>
              <a:spcAft>
                <a:spcPct val="0"/>
              </a:spcAft>
            </a:pPr>
            <a:r>
              <a:rPr lang="en-US" sz="1000" b="1" dirty="0">
                <a:latin typeface="Arial" pitchFamily="34" charset="0"/>
                <a:cs typeface="Arial" pitchFamily="34" charset="0"/>
              </a:rPr>
              <a:t>11 May 1838 </a:t>
            </a:r>
          </a:p>
          <a:p>
            <a:pPr lvl="1" indent="-457200" eaLnBrk="0" fontAlgn="base" hangingPunct="0">
              <a:spcBef>
                <a:spcPct val="0"/>
              </a:spcBef>
              <a:spcAft>
                <a:spcPct val="0"/>
              </a:spcAft>
            </a:pPr>
            <a:r>
              <a:rPr lang="en-US" sz="1000" dirty="0">
                <a:latin typeface="Arial" pitchFamily="34" charset="0"/>
                <a:cs typeface="Arial" pitchFamily="34" charset="0"/>
              </a:rPr>
              <a:t>William E. </a:t>
            </a:r>
            <a:r>
              <a:rPr lang="en-US" sz="1000" dirty="0" err="1">
                <a:latin typeface="Arial" pitchFamily="34" charset="0"/>
                <a:cs typeface="Arial" pitchFamily="34" charset="0"/>
              </a:rPr>
              <a:t>McLellin</a:t>
            </a:r>
            <a:r>
              <a:rPr lang="en-US" sz="1000" dirty="0">
                <a:latin typeface="Arial" pitchFamily="34" charset="0"/>
                <a:cs typeface="Arial" pitchFamily="34" charset="0"/>
              </a:rPr>
              <a:t> excommunicated.</a:t>
            </a:r>
          </a:p>
          <a:p>
            <a:pPr eaLnBrk="0" fontAlgn="base" hangingPunct="0">
              <a:spcBef>
                <a:spcPct val="0"/>
              </a:spcBef>
              <a:spcAft>
                <a:spcPct val="0"/>
              </a:spcAft>
            </a:pPr>
            <a:r>
              <a:rPr lang="en-US" sz="1000" b="1" dirty="0">
                <a:latin typeface="Arial" pitchFamily="34" charset="0"/>
                <a:cs typeface="Arial" pitchFamily="34" charset="0"/>
              </a:rPr>
              <a:t>25 October 1838 </a:t>
            </a:r>
          </a:p>
          <a:p>
            <a:pPr lvl="1" indent="-457200" eaLnBrk="0" fontAlgn="base" hangingPunct="0">
              <a:spcBef>
                <a:spcPct val="0"/>
              </a:spcBef>
              <a:spcAft>
                <a:spcPct val="0"/>
              </a:spcAft>
            </a:pPr>
            <a:r>
              <a:rPr lang="en-US" sz="1000" dirty="0">
                <a:latin typeface="Arial" pitchFamily="34" charset="0"/>
                <a:cs typeface="Arial" pitchFamily="34" charset="0"/>
              </a:rPr>
              <a:t>David W. Patten killed in Battle of Crooked River.</a:t>
            </a:r>
          </a:p>
          <a:p>
            <a:pPr eaLnBrk="0" fontAlgn="base" hangingPunct="0">
              <a:spcBef>
                <a:spcPct val="0"/>
              </a:spcBef>
              <a:spcAft>
                <a:spcPct val="0"/>
              </a:spcAft>
            </a:pPr>
            <a:r>
              <a:rPr lang="en-US" sz="1000" b="1" dirty="0">
                <a:latin typeface="Arial" pitchFamily="34" charset="0"/>
                <a:cs typeface="Arial" pitchFamily="34" charset="0"/>
              </a:rPr>
              <a:t>19 December 1838 </a:t>
            </a:r>
          </a:p>
          <a:p>
            <a:pPr lvl="1" indent="-457200" eaLnBrk="0" fontAlgn="base" hangingPunct="0">
              <a:spcBef>
                <a:spcPct val="0"/>
              </a:spcBef>
              <a:spcAft>
                <a:spcPct val="0"/>
              </a:spcAft>
            </a:pPr>
            <a:r>
              <a:rPr lang="en-US" sz="1000" dirty="0">
                <a:latin typeface="Arial" pitchFamily="34" charset="0"/>
                <a:cs typeface="Arial" pitchFamily="34" charset="0"/>
              </a:rPr>
              <a:t>John Taylor and John E. Page ordained.</a:t>
            </a:r>
          </a:p>
          <a:p>
            <a:pPr eaLnBrk="0" fontAlgn="base" hangingPunct="0">
              <a:spcBef>
                <a:spcPct val="0"/>
              </a:spcBef>
              <a:spcAft>
                <a:spcPct val="0"/>
              </a:spcAft>
            </a:pPr>
            <a:r>
              <a:rPr lang="en-US" sz="1000" b="1" dirty="0">
                <a:latin typeface="Arial" pitchFamily="34" charset="0"/>
                <a:cs typeface="Arial" pitchFamily="34" charset="0"/>
              </a:rPr>
              <a:t>17 March 1839 </a:t>
            </a:r>
          </a:p>
          <a:p>
            <a:pPr lvl="1" indent="-457200" eaLnBrk="0" fontAlgn="base" hangingPunct="0">
              <a:spcBef>
                <a:spcPct val="0"/>
              </a:spcBef>
              <a:spcAft>
                <a:spcPct val="0"/>
              </a:spcAft>
            </a:pPr>
            <a:r>
              <a:rPr lang="en-US" sz="1000" dirty="0">
                <a:latin typeface="Arial" pitchFamily="34" charset="0"/>
                <a:cs typeface="Arial" pitchFamily="34" charset="0"/>
              </a:rPr>
              <a:t>Thomas B. Marsh excommunicated.</a:t>
            </a:r>
          </a:p>
          <a:p>
            <a:pPr eaLnBrk="0" fontAlgn="base" hangingPunct="0">
              <a:spcBef>
                <a:spcPct val="0"/>
              </a:spcBef>
              <a:spcAft>
                <a:spcPct val="0"/>
              </a:spcAft>
            </a:pPr>
            <a:r>
              <a:rPr lang="en-US" sz="1000" b="1" dirty="0">
                <a:latin typeface="Arial" pitchFamily="34" charset="0"/>
                <a:cs typeface="Arial" pitchFamily="34" charset="0"/>
              </a:rPr>
              <a:t>26 April 1839 </a:t>
            </a:r>
          </a:p>
          <a:p>
            <a:pPr lvl="1" indent="-457200" eaLnBrk="0" fontAlgn="base" hangingPunct="0">
              <a:spcBef>
                <a:spcPct val="0"/>
              </a:spcBef>
              <a:spcAft>
                <a:spcPct val="0"/>
              </a:spcAft>
            </a:pPr>
            <a:r>
              <a:rPr lang="en-US" sz="1000" dirty="0" err="1">
                <a:latin typeface="Arial" pitchFamily="34" charset="0"/>
                <a:cs typeface="Arial" pitchFamily="34" charset="0"/>
              </a:rPr>
              <a:t>Wilford</a:t>
            </a:r>
            <a:r>
              <a:rPr lang="en-US" sz="1000" dirty="0">
                <a:latin typeface="Arial" pitchFamily="34" charset="0"/>
                <a:cs typeface="Arial" pitchFamily="34" charset="0"/>
              </a:rPr>
              <a:t> Woodruff and George A. Smith ordained.</a:t>
            </a:r>
          </a:p>
          <a:p>
            <a:pPr eaLnBrk="0" fontAlgn="base" hangingPunct="0">
              <a:spcBef>
                <a:spcPct val="0"/>
              </a:spcBef>
              <a:spcAft>
                <a:spcPct val="0"/>
              </a:spcAft>
            </a:pPr>
            <a:r>
              <a:rPr lang="en-US" sz="1000" b="1" dirty="0">
                <a:latin typeface="Arial" pitchFamily="34" charset="0"/>
                <a:cs typeface="Arial" pitchFamily="34" charset="0"/>
              </a:rPr>
              <a:t>4 May 1839 </a:t>
            </a:r>
          </a:p>
          <a:p>
            <a:pPr lvl="1" indent="-457200" eaLnBrk="0" fontAlgn="base" hangingPunct="0">
              <a:spcBef>
                <a:spcPct val="0"/>
              </a:spcBef>
              <a:spcAft>
                <a:spcPct val="0"/>
              </a:spcAft>
            </a:pPr>
            <a:r>
              <a:rPr lang="en-US" sz="1000" dirty="0">
                <a:latin typeface="Arial" pitchFamily="34" charset="0"/>
                <a:cs typeface="Arial" pitchFamily="34" charset="0"/>
              </a:rPr>
              <a:t>William Smith and Orson Hyde removed from the Quorum by vote of the church.</a:t>
            </a:r>
          </a:p>
          <a:p>
            <a:pPr eaLnBrk="0" fontAlgn="base" hangingPunct="0">
              <a:spcBef>
                <a:spcPct val="0"/>
              </a:spcBef>
              <a:spcAft>
                <a:spcPct val="0"/>
              </a:spcAft>
            </a:pPr>
            <a:r>
              <a:rPr lang="en-US" sz="1000" b="1" dirty="0">
                <a:latin typeface="Arial" pitchFamily="34" charset="0"/>
                <a:cs typeface="Arial" pitchFamily="34" charset="0"/>
              </a:rPr>
              <a:t>25 May 1839 </a:t>
            </a:r>
          </a:p>
          <a:p>
            <a:pPr lvl="1" indent="-457200" eaLnBrk="0" fontAlgn="base" hangingPunct="0">
              <a:spcBef>
                <a:spcPct val="0"/>
              </a:spcBef>
              <a:spcAft>
                <a:spcPct val="0"/>
              </a:spcAft>
            </a:pPr>
            <a:r>
              <a:rPr lang="en-US" sz="1000" dirty="0">
                <a:latin typeface="Arial" pitchFamily="34" charset="0"/>
                <a:cs typeface="Arial" pitchFamily="34" charset="0"/>
              </a:rPr>
              <a:t>William Smith restored to Quorum by vote of the Church.</a:t>
            </a:r>
          </a:p>
          <a:p>
            <a:pPr eaLnBrk="0" fontAlgn="base" hangingPunct="0">
              <a:spcBef>
                <a:spcPct val="0"/>
              </a:spcBef>
              <a:spcAft>
                <a:spcPct val="0"/>
              </a:spcAft>
            </a:pPr>
            <a:r>
              <a:rPr lang="en-US" sz="1000" b="1" dirty="0">
                <a:latin typeface="Arial" pitchFamily="34" charset="0"/>
                <a:cs typeface="Arial" pitchFamily="34" charset="0"/>
              </a:rPr>
              <a:t>27 June 1839 </a:t>
            </a:r>
          </a:p>
          <a:p>
            <a:pPr lvl="1" indent="-457200" eaLnBrk="0" fontAlgn="base" hangingPunct="0">
              <a:spcBef>
                <a:spcPct val="0"/>
              </a:spcBef>
              <a:spcAft>
                <a:spcPct val="0"/>
              </a:spcAft>
            </a:pPr>
            <a:r>
              <a:rPr lang="en-US" sz="1000" dirty="0">
                <a:latin typeface="Arial" pitchFamily="34" charset="0"/>
                <a:cs typeface="Arial" pitchFamily="34" charset="0"/>
              </a:rPr>
              <a:t>Orson Hyde restored to the Quorum by vote of the church.</a:t>
            </a:r>
          </a:p>
          <a:p>
            <a:pPr lvl="0" eaLnBrk="0" fontAlgn="base" hangingPunct="0">
              <a:spcBef>
                <a:spcPct val="0"/>
              </a:spcBef>
              <a:spcAft>
                <a:spcPct val="0"/>
              </a:spcAft>
            </a:pPr>
            <a:r>
              <a:rPr lang="en-US" sz="1000" b="1" dirty="0">
                <a:latin typeface="Arial" pitchFamily="34" charset="0"/>
                <a:cs typeface="Arial" pitchFamily="34" charset="0"/>
              </a:rPr>
              <a:t>14 April 1840 </a:t>
            </a:r>
          </a:p>
          <a:p>
            <a:pPr lvl="1" indent="-457200" eaLnBrk="0" fontAlgn="base" hangingPunct="0">
              <a:spcBef>
                <a:spcPct val="0"/>
              </a:spcBef>
              <a:spcAft>
                <a:spcPct val="0"/>
              </a:spcAft>
            </a:pPr>
            <a:r>
              <a:rPr lang="en-US" sz="1000" dirty="0">
                <a:latin typeface="Arial" pitchFamily="34" charset="0"/>
                <a:cs typeface="Arial" pitchFamily="34" charset="0"/>
              </a:rPr>
              <a:t>Willard Richards ordained in England. Also the first occasion where Brigham Young was formally sustained President of the Quorum of the Twelve Apostles</a:t>
            </a:r>
          </a:p>
          <a:p>
            <a:pPr lvl="1" indent="-457200" eaLnBrk="0" fontAlgn="base" hangingPunct="0">
              <a:spcBef>
                <a:spcPct val="0"/>
              </a:spcBef>
              <a:spcAft>
                <a:spcPct val="0"/>
              </a:spcAft>
            </a:pPr>
            <a:endParaRPr lang="en-US" sz="10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3" name="TextBox 2"/>
          <p:cNvSpPr txBox="1"/>
          <p:nvPr/>
        </p:nvSpPr>
        <p:spPr>
          <a:xfrm>
            <a:off x="1905000" y="76200"/>
            <a:ext cx="7086600" cy="369332"/>
          </a:xfrm>
          <a:prstGeom prst="rect">
            <a:avLst/>
          </a:prstGeom>
          <a:noFill/>
        </p:spPr>
        <p:txBody>
          <a:bodyPr wrap="square" rtlCol="0">
            <a:spAutoFit/>
          </a:bodyPr>
          <a:lstStyle/>
          <a:p>
            <a:r>
              <a:rPr lang="en-US" dirty="0">
                <a:latin typeface="Calibri" panose="020F0502020204030204" pitchFamily="34" charset="0"/>
              </a:rPr>
              <a:t>Apostles from 1835-1840</a:t>
            </a:r>
          </a:p>
        </p:txBody>
      </p:sp>
      <p:sp>
        <p:nvSpPr>
          <p:cNvPr id="4" name="TextBox 3"/>
          <p:cNvSpPr txBox="1"/>
          <p:nvPr/>
        </p:nvSpPr>
        <p:spPr>
          <a:xfrm>
            <a:off x="1676400" y="6172201"/>
            <a:ext cx="7086600" cy="461665"/>
          </a:xfrm>
          <a:prstGeom prst="rect">
            <a:avLst/>
          </a:prstGeom>
          <a:noFill/>
        </p:spPr>
        <p:txBody>
          <a:bodyPr wrap="square" rtlCol="0">
            <a:spAutoFit/>
          </a:bodyPr>
          <a:lstStyle/>
          <a:p>
            <a:r>
              <a:rPr lang="en-US" sz="1200" dirty="0">
                <a:latin typeface="Calibri" panose="020F0502020204030204" pitchFamily="34" charset="0"/>
              </a:rPr>
              <a:t>Wikipedia…to see more go to Joseph Smith and apostles http://en.wikipedia.org/wiki/Quorum_of_the_Twelve#Members_of_the_Quorum.2C_prior_to_1844</a:t>
            </a:r>
          </a:p>
        </p:txBody>
      </p:sp>
      <p:pic>
        <p:nvPicPr>
          <p:cNvPr id="28676" name="Picture 4" descr="http://upload.wikimedia.org/wikipedia/commons/2/20/Brigham_Young_by_Charles_William_Carter.jpg"/>
          <p:cNvPicPr>
            <a:picLocks noChangeAspect="1" noChangeArrowheads="1"/>
          </p:cNvPicPr>
          <p:nvPr/>
        </p:nvPicPr>
        <p:blipFill>
          <a:blip r:embed="rId2" cstate="print"/>
          <a:srcRect/>
          <a:stretch>
            <a:fillRect/>
          </a:stretch>
        </p:blipFill>
        <p:spPr bwMode="auto">
          <a:xfrm>
            <a:off x="9296400" y="381000"/>
            <a:ext cx="457200" cy="684978"/>
          </a:xfrm>
          <a:prstGeom prst="rect">
            <a:avLst/>
          </a:prstGeom>
          <a:noFill/>
        </p:spPr>
      </p:pic>
      <p:pic>
        <p:nvPicPr>
          <p:cNvPr id="28678" name="Picture 6" descr="Heber Chase Kimball-2.png"/>
          <p:cNvPicPr>
            <a:picLocks noChangeAspect="1" noChangeArrowheads="1"/>
          </p:cNvPicPr>
          <p:nvPr/>
        </p:nvPicPr>
        <p:blipFill>
          <a:blip r:embed="rId3" cstate="print"/>
          <a:srcRect/>
          <a:stretch>
            <a:fillRect/>
          </a:stretch>
        </p:blipFill>
        <p:spPr bwMode="auto">
          <a:xfrm>
            <a:off x="9829800" y="457201"/>
            <a:ext cx="476250" cy="638175"/>
          </a:xfrm>
          <a:prstGeom prst="rect">
            <a:avLst/>
          </a:prstGeom>
          <a:noFill/>
        </p:spPr>
      </p:pic>
      <p:pic>
        <p:nvPicPr>
          <p:cNvPr id="28680" name="Picture 8" descr="Lyman E. Johnson.JPG"/>
          <p:cNvPicPr>
            <a:picLocks noChangeAspect="1" noChangeArrowheads="1"/>
          </p:cNvPicPr>
          <p:nvPr/>
        </p:nvPicPr>
        <p:blipFill>
          <a:blip r:embed="rId4" cstate="print"/>
          <a:srcRect/>
          <a:stretch>
            <a:fillRect/>
          </a:stretch>
        </p:blipFill>
        <p:spPr bwMode="auto">
          <a:xfrm>
            <a:off x="8686800" y="457201"/>
            <a:ext cx="476250" cy="638175"/>
          </a:xfrm>
          <a:prstGeom prst="rect">
            <a:avLst/>
          </a:prstGeom>
          <a:noFill/>
        </p:spPr>
      </p:pic>
      <p:pic>
        <p:nvPicPr>
          <p:cNvPr id="28682" name="Picture 10" descr="Orson Hyde.jpg"/>
          <p:cNvPicPr>
            <a:picLocks noChangeAspect="1" noChangeArrowheads="1"/>
          </p:cNvPicPr>
          <p:nvPr/>
        </p:nvPicPr>
        <p:blipFill>
          <a:blip r:embed="rId5" cstate="print"/>
          <a:srcRect/>
          <a:stretch>
            <a:fillRect/>
          </a:stretch>
        </p:blipFill>
        <p:spPr bwMode="auto">
          <a:xfrm>
            <a:off x="8458200" y="1219201"/>
            <a:ext cx="476250" cy="638175"/>
          </a:xfrm>
          <a:prstGeom prst="rect">
            <a:avLst/>
          </a:prstGeom>
          <a:noFill/>
        </p:spPr>
      </p:pic>
      <p:sp>
        <p:nvSpPr>
          <p:cNvPr id="9" name="Rectangle 8"/>
          <p:cNvSpPr/>
          <p:nvPr/>
        </p:nvSpPr>
        <p:spPr>
          <a:xfrm>
            <a:off x="8991600" y="1219200"/>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8684" name="Picture 12" descr="Lukesjohnson.gif"/>
          <p:cNvPicPr>
            <a:picLocks noChangeAspect="1" noChangeArrowheads="1"/>
          </p:cNvPicPr>
          <p:nvPr/>
        </p:nvPicPr>
        <p:blipFill>
          <a:blip r:embed="rId6" cstate="print"/>
          <a:srcRect/>
          <a:stretch>
            <a:fillRect/>
          </a:stretch>
        </p:blipFill>
        <p:spPr bwMode="auto">
          <a:xfrm>
            <a:off x="9505763" y="1200244"/>
            <a:ext cx="476250" cy="628651"/>
          </a:xfrm>
          <a:prstGeom prst="rect">
            <a:avLst/>
          </a:prstGeom>
          <a:noFill/>
        </p:spPr>
      </p:pic>
      <p:pic>
        <p:nvPicPr>
          <p:cNvPr id="28686" name="Picture 14" descr="Williamemlellin.gif"/>
          <p:cNvPicPr>
            <a:picLocks noChangeAspect="1" noChangeArrowheads="1"/>
          </p:cNvPicPr>
          <p:nvPr/>
        </p:nvPicPr>
        <p:blipFill>
          <a:blip r:embed="rId7" cstate="print"/>
          <a:srcRect/>
          <a:stretch>
            <a:fillRect/>
          </a:stretch>
        </p:blipFill>
        <p:spPr bwMode="auto">
          <a:xfrm>
            <a:off x="10034681" y="1201272"/>
            <a:ext cx="476250" cy="638175"/>
          </a:xfrm>
          <a:prstGeom prst="rect">
            <a:avLst/>
          </a:prstGeom>
          <a:noFill/>
        </p:spPr>
      </p:pic>
      <p:pic>
        <p:nvPicPr>
          <p:cNvPr id="28688" name="Picture 16" descr="John F. Boynton.JPG"/>
          <p:cNvPicPr>
            <a:picLocks noChangeAspect="1" noChangeArrowheads="1"/>
          </p:cNvPicPr>
          <p:nvPr/>
        </p:nvPicPr>
        <p:blipFill>
          <a:blip r:embed="rId8" cstate="print"/>
          <a:srcRect/>
          <a:stretch>
            <a:fillRect/>
          </a:stretch>
        </p:blipFill>
        <p:spPr bwMode="auto">
          <a:xfrm>
            <a:off x="8839200" y="1981201"/>
            <a:ext cx="476250" cy="638175"/>
          </a:xfrm>
          <a:prstGeom prst="rect">
            <a:avLst/>
          </a:prstGeom>
          <a:noFill/>
        </p:spPr>
      </p:pic>
      <p:pic>
        <p:nvPicPr>
          <p:cNvPr id="28690" name="Picture 18" descr="Williamsmith.gif"/>
          <p:cNvPicPr>
            <a:picLocks noChangeAspect="1" noChangeArrowheads="1"/>
          </p:cNvPicPr>
          <p:nvPr/>
        </p:nvPicPr>
        <p:blipFill>
          <a:blip r:embed="rId9" cstate="print"/>
          <a:srcRect/>
          <a:stretch>
            <a:fillRect/>
          </a:stretch>
        </p:blipFill>
        <p:spPr bwMode="auto">
          <a:xfrm>
            <a:off x="9448800" y="1981201"/>
            <a:ext cx="476250" cy="638175"/>
          </a:xfrm>
          <a:prstGeom prst="rect">
            <a:avLst/>
          </a:prstGeom>
          <a:noFill/>
        </p:spPr>
      </p:pic>
      <p:pic>
        <p:nvPicPr>
          <p:cNvPr id="28692" name="Picture 20" descr="Parley P Pratt.gif"/>
          <p:cNvPicPr>
            <a:picLocks noChangeAspect="1" noChangeArrowheads="1"/>
          </p:cNvPicPr>
          <p:nvPr/>
        </p:nvPicPr>
        <p:blipFill>
          <a:blip r:embed="rId10" cstate="print"/>
          <a:srcRect/>
          <a:stretch>
            <a:fillRect/>
          </a:stretch>
        </p:blipFill>
        <p:spPr bwMode="auto">
          <a:xfrm>
            <a:off x="4267200" y="1447801"/>
            <a:ext cx="476250" cy="638175"/>
          </a:xfrm>
          <a:prstGeom prst="rect">
            <a:avLst/>
          </a:prstGeom>
          <a:noFill/>
        </p:spPr>
      </p:pic>
      <p:sp>
        <p:nvSpPr>
          <p:cNvPr id="15" name="Rectangle 14"/>
          <p:cNvSpPr/>
          <p:nvPr/>
        </p:nvSpPr>
        <p:spPr>
          <a:xfrm>
            <a:off x="4800600" y="1600200"/>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8694" name="Picture 22" descr="OrsonPratt.jpg"/>
          <p:cNvPicPr>
            <a:picLocks noChangeAspect="1" noChangeArrowheads="1"/>
          </p:cNvPicPr>
          <p:nvPr/>
        </p:nvPicPr>
        <p:blipFill>
          <a:blip r:embed="rId11" cstate="print"/>
          <a:srcRect/>
          <a:stretch>
            <a:fillRect/>
          </a:stretch>
        </p:blipFill>
        <p:spPr bwMode="auto">
          <a:xfrm>
            <a:off x="5334000" y="1676400"/>
            <a:ext cx="476250" cy="733426"/>
          </a:xfrm>
          <a:prstGeom prst="rect">
            <a:avLst/>
          </a:prstGeom>
          <a:noFill/>
        </p:spPr>
      </p:pic>
      <p:pic>
        <p:nvPicPr>
          <p:cNvPr id="28696" name="Picture 24" descr="John Taylor seated in chair.jpg"/>
          <p:cNvPicPr>
            <a:picLocks noChangeAspect="1" noChangeArrowheads="1"/>
          </p:cNvPicPr>
          <p:nvPr/>
        </p:nvPicPr>
        <p:blipFill>
          <a:blip r:embed="rId12" cstate="print"/>
          <a:srcRect/>
          <a:stretch>
            <a:fillRect/>
          </a:stretch>
        </p:blipFill>
        <p:spPr bwMode="auto">
          <a:xfrm>
            <a:off x="4724400" y="3886200"/>
            <a:ext cx="476250" cy="647700"/>
          </a:xfrm>
          <a:prstGeom prst="rect">
            <a:avLst/>
          </a:prstGeom>
          <a:noFill/>
        </p:spPr>
      </p:pic>
      <p:sp>
        <p:nvSpPr>
          <p:cNvPr id="18" name="Rectangle 17"/>
          <p:cNvSpPr/>
          <p:nvPr/>
        </p:nvSpPr>
        <p:spPr>
          <a:xfrm>
            <a:off x="5334000" y="3886200"/>
            <a:ext cx="457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8698" name="Picture 26" descr="Wilford Woodruff 1889.jpg"/>
          <p:cNvPicPr>
            <a:picLocks noChangeAspect="1" noChangeArrowheads="1"/>
          </p:cNvPicPr>
          <p:nvPr/>
        </p:nvPicPr>
        <p:blipFill>
          <a:blip r:embed="rId13" cstate="print"/>
          <a:srcRect/>
          <a:stretch>
            <a:fillRect/>
          </a:stretch>
        </p:blipFill>
        <p:spPr bwMode="auto">
          <a:xfrm>
            <a:off x="5943600" y="4267201"/>
            <a:ext cx="476250" cy="590551"/>
          </a:xfrm>
          <a:prstGeom prst="rect">
            <a:avLst/>
          </a:prstGeom>
          <a:noFill/>
        </p:spPr>
      </p:pic>
      <p:pic>
        <p:nvPicPr>
          <p:cNvPr id="28700" name="Picture 28" descr="GeorgeAlbertSmith.jpg"/>
          <p:cNvPicPr>
            <a:picLocks noChangeAspect="1" noChangeArrowheads="1"/>
          </p:cNvPicPr>
          <p:nvPr/>
        </p:nvPicPr>
        <p:blipFill>
          <a:blip r:embed="rId14" cstate="print"/>
          <a:srcRect/>
          <a:stretch>
            <a:fillRect/>
          </a:stretch>
        </p:blipFill>
        <p:spPr bwMode="auto">
          <a:xfrm>
            <a:off x="6477000" y="4267200"/>
            <a:ext cx="476250" cy="619126"/>
          </a:xfrm>
          <a:prstGeom prst="rect">
            <a:avLst/>
          </a:prstGeom>
          <a:noFill/>
        </p:spPr>
      </p:pic>
      <p:pic>
        <p:nvPicPr>
          <p:cNvPr id="28702" name="Picture 30" descr="Willardrichards.gif"/>
          <p:cNvPicPr>
            <a:picLocks noChangeAspect="1" noChangeArrowheads="1"/>
          </p:cNvPicPr>
          <p:nvPr/>
        </p:nvPicPr>
        <p:blipFill>
          <a:blip r:embed="rId15" cstate="print"/>
          <a:srcRect/>
          <a:stretch>
            <a:fillRect/>
          </a:stretch>
        </p:blipFill>
        <p:spPr bwMode="auto">
          <a:xfrm>
            <a:off x="9067800" y="5638801"/>
            <a:ext cx="476250" cy="638175"/>
          </a:xfrm>
          <a:prstGeom prst="rect">
            <a:avLst/>
          </a:prstGeom>
          <a:noFill/>
        </p:spPr>
      </p:pic>
      <p:pic>
        <p:nvPicPr>
          <p:cNvPr id="3074" name="Picture 2" descr="https://4.bp.blogspot.com/-U73Og2thyzo/TsFC3QCQExI/AAAAAAAACXo/g1h1nTVA1a8/s320/david+w.+patten+lds+mormon+sud.gif">
            <a:extLst>
              <a:ext uri="{FF2B5EF4-FFF2-40B4-BE49-F238E27FC236}">
                <a16:creationId xmlns:a16="http://schemas.microsoft.com/office/drawing/2014/main" id="{36ED1D37-12C5-40D5-8B65-30A9DEFFDDB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91413" y="1208603"/>
            <a:ext cx="477244" cy="638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a:extLst>
              <a:ext uri="{FF2B5EF4-FFF2-40B4-BE49-F238E27FC236}">
                <a16:creationId xmlns:a16="http://schemas.microsoft.com/office/drawing/2014/main" id="{E2562D7B-6615-4E99-8079-8E562833728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86545" y="1599329"/>
            <a:ext cx="495300" cy="6113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ohn E. Page.JPG">
            <a:extLst>
              <a:ext uri="{FF2B5EF4-FFF2-40B4-BE49-F238E27FC236}">
                <a16:creationId xmlns:a16="http://schemas.microsoft.com/office/drawing/2014/main" id="{86CBEBD9-88F8-402C-A4B4-C17126D015D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18456" y="3869769"/>
            <a:ext cx="533101"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61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upload.wikimedia.org/wikipedia/commons/2/20/Brigham_Young_by_Charles_William_Carter.jpg">
            <a:extLst>
              <a:ext uri="{FF2B5EF4-FFF2-40B4-BE49-F238E27FC236}">
                <a16:creationId xmlns:a16="http://schemas.microsoft.com/office/drawing/2014/main" id="{B1FA96CD-8F27-4E58-91B3-5C09FFA0D622}"/>
              </a:ext>
            </a:extLst>
          </p:cNvPr>
          <p:cNvPicPr>
            <a:picLocks noChangeAspect="1" noChangeArrowheads="1"/>
          </p:cNvPicPr>
          <p:nvPr/>
        </p:nvPicPr>
        <p:blipFill>
          <a:blip r:embed="rId2" cstate="print"/>
          <a:srcRect/>
          <a:stretch>
            <a:fillRect/>
          </a:stretch>
        </p:blipFill>
        <p:spPr bwMode="auto">
          <a:xfrm>
            <a:off x="2284310" y="1371292"/>
            <a:ext cx="887421" cy="1329536"/>
          </a:xfrm>
          <a:prstGeom prst="rect">
            <a:avLst/>
          </a:prstGeom>
          <a:noFill/>
        </p:spPr>
      </p:pic>
      <p:pic>
        <p:nvPicPr>
          <p:cNvPr id="3" name="Picture 6" descr="Heber Chase Kimball-2.png">
            <a:extLst>
              <a:ext uri="{FF2B5EF4-FFF2-40B4-BE49-F238E27FC236}">
                <a16:creationId xmlns:a16="http://schemas.microsoft.com/office/drawing/2014/main" id="{C1112CC8-B175-4A5E-8187-FD012180CE94}"/>
              </a:ext>
            </a:extLst>
          </p:cNvPr>
          <p:cNvPicPr>
            <a:picLocks noChangeAspect="1" noChangeArrowheads="1"/>
          </p:cNvPicPr>
          <p:nvPr/>
        </p:nvPicPr>
        <p:blipFill>
          <a:blip r:embed="rId3" cstate="print"/>
          <a:srcRect/>
          <a:stretch>
            <a:fillRect/>
          </a:stretch>
        </p:blipFill>
        <p:spPr bwMode="auto">
          <a:xfrm>
            <a:off x="3381854" y="1462136"/>
            <a:ext cx="924397" cy="1238692"/>
          </a:xfrm>
          <a:prstGeom prst="rect">
            <a:avLst/>
          </a:prstGeom>
          <a:noFill/>
        </p:spPr>
      </p:pic>
      <p:pic>
        <p:nvPicPr>
          <p:cNvPr id="4" name="Picture 8" descr="Lyman E. Johnson.JPG">
            <a:extLst>
              <a:ext uri="{FF2B5EF4-FFF2-40B4-BE49-F238E27FC236}">
                <a16:creationId xmlns:a16="http://schemas.microsoft.com/office/drawing/2014/main" id="{AEDC93B6-6BC7-4840-880C-4E118A58805E}"/>
              </a:ext>
            </a:extLst>
          </p:cNvPr>
          <p:cNvPicPr>
            <a:picLocks noChangeAspect="1" noChangeArrowheads="1"/>
          </p:cNvPicPr>
          <p:nvPr/>
        </p:nvPicPr>
        <p:blipFill>
          <a:blip r:embed="rId4" cstate="print"/>
          <a:srcRect/>
          <a:stretch>
            <a:fillRect/>
          </a:stretch>
        </p:blipFill>
        <p:spPr bwMode="auto">
          <a:xfrm>
            <a:off x="1149790" y="1462136"/>
            <a:ext cx="924397" cy="1238692"/>
          </a:xfrm>
          <a:prstGeom prst="rect">
            <a:avLst/>
          </a:prstGeom>
          <a:noFill/>
        </p:spPr>
      </p:pic>
      <p:pic>
        <p:nvPicPr>
          <p:cNvPr id="6" name="Picture 5">
            <a:extLst>
              <a:ext uri="{FF2B5EF4-FFF2-40B4-BE49-F238E27FC236}">
                <a16:creationId xmlns:a16="http://schemas.microsoft.com/office/drawing/2014/main" id="{9A34EDF8-69DC-4380-9AE8-DA91F0CA0E01}"/>
              </a:ext>
            </a:extLst>
          </p:cNvPr>
          <p:cNvPicPr>
            <a:picLocks noChangeAspect="1"/>
          </p:cNvPicPr>
          <p:nvPr/>
        </p:nvPicPr>
        <p:blipFill rotWithShape="1">
          <a:blip r:embed="rId5">
            <a:extLst>
              <a:ext uri="{28A0092B-C50C-407E-A947-70E740481C1C}">
                <a14:useLocalDpi xmlns:a14="http://schemas.microsoft.com/office/drawing/2010/main" val="0"/>
              </a:ext>
            </a:extLst>
          </a:blip>
          <a:srcRect t="9357" b="11631"/>
          <a:stretch/>
        </p:blipFill>
        <p:spPr>
          <a:xfrm>
            <a:off x="4740901" y="144855"/>
            <a:ext cx="3832382" cy="1656784"/>
          </a:xfrm>
          <a:prstGeom prst="rect">
            <a:avLst/>
          </a:prstGeom>
        </p:spPr>
      </p:pic>
      <p:pic>
        <p:nvPicPr>
          <p:cNvPr id="7" name="Picture 10" descr="Orson Hyde.jpg">
            <a:extLst>
              <a:ext uri="{FF2B5EF4-FFF2-40B4-BE49-F238E27FC236}">
                <a16:creationId xmlns:a16="http://schemas.microsoft.com/office/drawing/2014/main" id="{B8404C62-AC7F-46D5-897F-2984BD824E31}"/>
              </a:ext>
            </a:extLst>
          </p:cNvPr>
          <p:cNvPicPr>
            <a:picLocks noChangeAspect="1" noChangeArrowheads="1"/>
          </p:cNvPicPr>
          <p:nvPr/>
        </p:nvPicPr>
        <p:blipFill>
          <a:blip r:embed="rId6" cstate="print"/>
          <a:srcRect/>
          <a:stretch>
            <a:fillRect/>
          </a:stretch>
        </p:blipFill>
        <p:spPr bwMode="auto">
          <a:xfrm>
            <a:off x="379143" y="3249944"/>
            <a:ext cx="887420" cy="1189143"/>
          </a:xfrm>
          <a:prstGeom prst="rect">
            <a:avLst/>
          </a:prstGeom>
          <a:noFill/>
        </p:spPr>
      </p:pic>
      <p:pic>
        <p:nvPicPr>
          <p:cNvPr id="8" name="Picture 12" descr="Lukesjohnson.gif">
            <a:extLst>
              <a:ext uri="{FF2B5EF4-FFF2-40B4-BE49-F238E27FC236}">
                <a16:creationId xmlns:a16="http://schemas.microsoft.com/office/drawing/2014/main" id="{0CB9260D-2350-45C5-B37B-D105013A6880}"/>
              </a:ext>
            </a:extLst>
          </p:cNvPr>
          <p:cNvPicPr>
            <a:picLocks noChangeAspect="1" noChangeArrowheads="1"/>
          </p:cNvPicPr>
          <p:nvPr/>
        </p:nvPicPr>
        <p:blipFill>
          <a:blip r:embed="rId7" cstate="print"/>
          <a:srcRect/>
          <a:stretch>
            <a:fillRect/>
          </a:stretch>
        </p:blipFill>
        <p:spPr bwMode="auto">
          <a:xfrm>
            <a:off x="2327860" y="3258818"/>
            <a:ext cx="887420" cy="1171396"/>
          </a:xfrm>
          <a:prstGeom prst="rect">
            <a:avLst/>
          </a:prstGeom>
          <a:noFill/>
        </p:spPr>
      </p:pic>
      <p:pic>
        <p:nvPicPr>
          <p:cNvPr id="9" name="Picture 14" descr="Williamemlellin.gif">
            <a:extLst>
              <a:ext uri="{FF2B5EF4-FFF2-40B4-BE49-F238E27FC236}">
                <a16:creationId xmlns:a16="http://schemas.microsoft.com/office/drawing/2014/main" id="{A1824D22-316F-4152-BEE1-BA7C9FA0D1BA}"/>
              </a:ext>
            </a:extLst>
          </p:cNvPr>
          <p:cNvPicPr>
            <a:picLocks noChangeAspect="1" noChangeArrowheads="1"/>
          </p:cNvPicPr>
          <p:nvPr/>
        </p:nvPicPr>
        <p:blipFill>
          <a:blip r:embed="rId8" cstate="print"/>
          <a:srcRect/>
          <a:stretch>
            <a:fillRect/>
          </a:stretch>
        </p:blipFill>
        <p:spPr bwMode="auto">
          <a:xfrm>
            <a:off x="3447116" y="3220195"/>
            <a:ext cx="887420" cy="1189143"/>
          </a:xfrm>
          <a:prstGeom prst="rect">
            <a:avLst/>
          </a:prstGeom>
          <a:noFill/>
        </p:spPr>
      </p:pic>
      <p:pic>
        <p:nvPicPr>
          <p:cNvPr id="10" name="Picture 2" descr="https://4.bp.blogspot.com/-U73Og2thyzo/TsFC3QCQExI/AAAAAAAACXo/g1h1nTVA1a8/s320/david+w.+patten+lds+mormon+sud.gif">
            <a:extLst>
              <a:ext uri="{FF2B5EF4-FFF2-40B4-BE49-F238E27FC236}">
                <a16:creationId xmlns:a16="http://schemas.microsoft.com/office/drawing/2014/main" id="{BC987B1C-5C58-46F9-B811-3905C08F5C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2670" y="3220194"/>
            <a:ext cx="889272" cy="1189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John F. Boynton.JPG">
            <a:extLst>
              <a:ext uri="{FF2B5EF4-FFF2-40B4-BE49-F238E27FC236}">
                <a16:creationId xmlns:a16="http://schemas.microsoft.com/office/drawing/2014/main" id="{A8271FA3-CAB0-4135-AB3B-AA6163ABE24D}"/>
              </a:ext>
            </a:extLst>
          </p:cNvPr>
          <p:cNvPicPr>
            <a:picLocks noChangeAspect="1" noChangeArrowheads="1"/>
          </p:cNvPicPr>
          <p:nvPr/>
        </p:nvPicPr>
        <p:blipFill>
          <a:blip r:embed="rId10" cstate="print"/>
          <a:srcRect/>
          <a:stretch>
            <a:fillRect/>
          </a:stretch>
        </p:blipFill>
        <p:spPr bwMode="auto">
          <a:xfrm>
            <a:off x="435250" y="5096928"/>
            <a:ext cx="887420" cy="1189143"/>
          </a:xfrm>
          <a:prstGeom prst="rect">
            <a:avLst/>
          </a:prstGeom>
          <a:noFill/>
        </p:spPr>
      </p:pic>
      <p:pic>
        <p:nvPicPr>
          <p:cNvPr id="12" name="Picture 18" descr="Williamsmith.gif">
            <a:extLst>
              <a:ext uri="{FF2B5EF4-FFF2-40B4-BE49-F238E27FC236}">
                <a16:creationId xmlns:a16="http://schemas.microsoft.com/office/drawing/2014/main" id="{E4D830F5-C62C-41EF-9DAE-A06EEB511DCE}"/>
              </a:ext>
            </a:extLst>
          </p:cNvPr>
          <p:cNvPicPr>
            <a:picLocks noChangeAspect="1" noChangeArrowheads="1"/>
          </p:cNvPicPr>
          <p:nvPr/>
        </p:nvPicPr>
        <p:blipFill>
          <a:blip r:embed="rId11" cstate="print"/>
          <a:srcRect/>
          <a:stretch>
            <a:fillRect/>
          </a:stretch>
        </p:blipFill>
        <p:spPr bwMode="auto">
          <a:xfrm>
            <a:off x="1548340" y="5096928"/>
            <a:ext cx="887420" cy="1189143"/>
          </a:xfrm>
          <a:prstGeom prst="rect">
            <a:avLst/>
          </a:prstGeom>
          <a:noFill/>
        </p:spPr>
      </p:pic>
      <p:pic>
        <p:nvPicPr>
          <p:cNvPr id="13" name="Picture 20" descr="Parley P Pratt.gif">
            <a:extLst>
              <a:ext uri="{FF2B5EF4-FFF2-40B4-BE49-F238E27FC236}">
                <a16:creationId xmlns:a16="http://schemas.microsoft.com/office/drawing/2014/main" id="{73719144-3ED9-45A6-818C-59DD8C7C552D}"/>
              </a:ext>
            </a:extLst>
          </p:cNvPr>
          <p:cNvPicPr>
            <a:picLocks noChangeAspect="1" noChangeArrowheads="1"/>
          </p:cNvPicPr>
          <p:nvPr/>
        </p:nvPicPr>
        <p:blipFill>
          <a:blip r:embed="rId12" cstate="print"/>
          <a:srcRect/>
          <a:stretch>
            <a:fillRect/>
          </a:stretch>
        </p:blipFill>
        <p:spPr bwMode="auto">
          <a:xfrm>
            <a:off x="6885340" y="2661416"/>
            <a:ext cx="875733" cy="1173482"/>
          </a:xfrm>
          <a:prstGeom prst="rect">
            <a:avLst/>
          </a:prstGeom>
          <a:noFill/>
        </p:spPr>
      </p:pic>
      <p:pic>
        <p:nvPicPr>
          <p:cNvPr id="14" name="Picture 22" descr="OrsonPratt.jpg">
            <a:extLst>
              <a:ext uri="{FF2B5EF4-FFF2-40B4-BE49-F238E27FC236}">
                <a16:creationId xmlns:a16="http://schemas.microsoft.com/office/drawing/2014/main" id="{21798A01-0220-40A5-BEE7-54B4A165E642}"/>
              </a:ext>
            </a:extLst>
          </p:cNvPr>
          <p:cNvPicPr>
            <a:picLocks noChangeAspect="1" noChangeArrowheads="1"/>
          </p:cNvPicPr>
          <p:nvPr/>
        </p:nvPicPr>
        <p:blipFill>
          <a:blip r:embed="rId13" cstate="print"/>
          <a:srcRect/>
          <a:stretch>
            <a:fillRect/>
          </a:stretch>
        </p:blipFill>
        <p:spPr bwMode="auto">
          <a:xfrm>
            <a:off x="8979649" y="2661416"/>
            <a:ext cx="762000" cy="1173482"/>
          </a:xfrm>
          <a:prstGeom prst="rect">
            <a:avLst/>
          </a:prstGeom>
          <a:noFill/>
        </p:spPr>
      </p:pic>
      <p:pic>
        <p:nvPicPr>
          <p:cNvPr id="15" name="Picture 4" descr="Image result">
            <a:extLst>
              <a:ext uri="{FF2B5EF4-FFF2-40B4-BE49-F238E27FC236}">
                <a16:creationId xmlns:a16="http://schemas.microsoft.com/office/drawing/2014/main" id="{C12F54D3-26D2-43DA-A89B-D66F03F8C3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5751" y="2661416"/>
            <a:ext cx="950738" cy="11734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John Taylor seated in chair.jpg">
            <a:extLst>
              <a:ext uri="{FF2B5EF4-FFF2-40B4-BE49-F238E27FC236}">
                <a16:creationId xmlns:a16="http://schemas.microsoft.com/office/drawing/2014/main" id="{13FA3C24-AC79-4F7C-BF0F-F21C02DFFED2}"/>
              </a:ext>
            </a:extLst>
          </p:cNvPr>
          <p:cNvPicPr>
            <a:picLocks noChangeAspect="1" noChangeArrowheads="1"/>
          </p:cNvPicPr>
          <p:nvPr/>
        </p:nvPicPr>
        <p:blipFill>
          <a:blip r:embed="rId15" cstate="print"/>
          <a:srcRect/>
          <a:stretch>
            <a:fillRect/>
          </a:stretch>
        </p:blipFill>
        <p:spPr bwMode="auto">
          <a:xfrm>
            <a:off x="4898344" y="4288395"/>
            <a:ext cx="924073" cy="1256739"/>
          </a:xfrm>
          <a:prstGeom prst="rect">
            <a:avLst/>
          </a:prstGeom>
          <a:noFill/>
        </p:spPr>
      </p:pic>
      <p:pic>
        <p:nvPicPr>
          <p:cNvPr id="17" name="Picture 6" descr="John E. Page.JPG">
            <a:extLst>
              <a:ext uri="{FF2B5EF4-FFF2-40B4-BE49-F238E27FC236}">
                <a16:creationId xmlns:a16="http://schemas.microsoft.com/office/drawing/2014/main" id="{020C49E2-A4DB-4F08-9FD7-DFBFA65E21E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39901" y="4260672"/>
            <a:ext cx="1034382" cy="13121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Wilford Woodruff 1889.jpg">
            <a:extLst>
              <a:ext uri="{FF2B5EF4-FFF2-40B4-BE49-F238E27FC236}">
                <a16:creationId xmlns:a16="http://schemas.microsoft.com/office/drawing/2014/main" id="{6FE91E8E-3CCA-445E-A246-18D480AE907F}"/>
              </a:ext>
            </a:extLst>
          </p:cNvPr>
          <p:cNvPicPr>
            <a:picLocks noChangeAspect="1" noChangeArrowheads="1"/>
          </p:cNvPicPr>
          <p:nvPr/>
        </p:nvPicPr>
        <p:blipFill>
          <a:blip r:embed="rId17" cstate="print"/>
          <a:srcRect/>
          <a:stretch>
            <a:fillRect/>
          </a:stretch>
        </p:blipFill>
        <p:spPr bwMode="auto">
          <a:xfrm>
            <a:off x="8348756" y="4088925"/>
            <a:ext cx="924073" cy="1145852"/>
          </a:xfrm>
          <a:prstGeom prst="rect">
            <a:avLst/>
          </a:prstGeom>
          <a:noFill/>
        </p:spPr>
      </p:pic>
      <p:pic>
        <p:nvPicPr>
          <p:cNvPr id="19" name="Picture 28" descr="GeorgeAlbertSmith.jpg">
            <a:extLst>
              <a:ext uri="{FF2B5EF4-FFF2-40B4-BE49-F238E27FC236}">
                <a16:creationId xmlns:a16="http://schemas.microsoft.com/office/drawing/2014/main" id="{FEAA520C-2363-4AE4-BB04-38C4A18F2A4D}"/>
              </a:ext>
            </a:extLst>
          </p:cNvPr>
          <p:cNvPicPr>
            <a:picLocks noChangeAspect="1" noChangeArrowheads="1"/>
          </p:cNvPicPr>
          <p:nvPr/>
        </p:nvPicPr>
        <p:blipFill>
          <a:blip r:embed="rId18" cstate="print"/>
          <a:srcRect/>
          <a:stretch>
            <a:fillRect/>
          </a:stretch>
        </p:blipFill>
        <p:spPr bwMode="auto">
          <a:xfrm>
            <a:off x="9741649" y="4092435"/>
            <a:ext cx="924073" cy="1201297"/>
          </a:xfrm>
          <a:prstGeom prst="rect">
            <a:avLst/>
          </a:prstGeom>
          <a:noFill/>
        </p:spPr>
      </p:pic>
      <p:pic>
        <p:nvPicPr>
          <p:cNvPr id="20" name="Picture 30" descr="Willardrichards.gif">
            <a:extLst>
              <a:ext uri="{FF2B5EF4-FFF2-40B4-BE49-F238E27FC236}">
                <a16:creationId xmlns:a16="http://schemas.microsoft.com/office/drawing/2014/main" id="{4948E7C5-8718-483C-8853-93BEEF96B1AC}"/>
              </a:ext>
            </a:extLst>
          </p:cNvPr>
          <p:cNvPicPr>
            <a:picLocks noChangeAspect="1" noChangeArrowheads="1"/>
          </p:cNvPicPr>
          <p:nvPr/>
        </p:nvPicPr>
        <p:blipFill>
          <a:blip r:embed="rId19" cstate="print"/>
          <a:srcRect/>
          <a:stretch>
            <a:fillRect/>
          </a:stretch>
        </p:blipFill>
        <p:spPr bwMode="auto">
          <a:xfrm>
            <a:off x="9067799" y="5572858"/>
            <a:ext cx="761999" cy="1021079"/>
          </a:xfrm>
          <a:prstGeom prst="rect">
            <a:avLst/>
          </a:prstGeom>
          <a:noFill/>
        </p:spPr>
      </p:pic>
      <p:sp>
        <p:nvSpPr>
          <p:cNvPr id="21" name="TextBox 20">
            <a:extLst>
              <a:ext uri="{FF2B5EF4-FFF2-40B4-BE49-F238E27FC236}">
                <a16:creationId xmlns:a16="http://schemas.microsoft.com/office/drawing/2014/main" id="{113C0FAE-CB0B-4937-BE62-4D3871935F52}"/>
              </a:ext>
            </a:extLst>
          </p:cNvPr>
          <p:cNvSpPr txBox="1"/>
          <p:nvPr/>
        </p:nvSpPr>
        <p:spPr>
          <a:xfrm>
            <a:off x="4969958" y="1789839"/>
            <a:ext cx="1076943" cy="246221"/>
          </a:xfrm>
          <a:prstGeom prst="rect">
            <a:avLst/>
          </a:prstGeom>
          <a:noFill/>
        </p:spPr>
        <p:txBody>
          <a:bodyPr wrap="square" rtlCol="0">
            <a:spAutoFit/>
          </a:bodyPr>
          <a:lstStyle/>
          <a:p>
            <a:pPr algn="ctr"/>
            <a:r>
              <a:rPr lang="en-US" sz="1000" dirty="0">
                <a:latin typeface="Calibri" panose="020F0502020204030204" pitchFamily="34" charset="0"/>
              </a:rPr>
              <a:t>Oliver Cowdery</a:t>
            </a:r>
          </a:p>
        </p:txBody>
      </p:sp>
      <p:sp>
        <p:nvSpPr>
          <p:cNvPr id="22" name="TextBox 21">
            <a:extLst>
              <a:ext uri="{FF2B5EF4-FFF2-40B4-BE49-F238E27FC236}">
                <a16:creationId xmlns:a16="http://schemas.microsoft.com/office/drawing/2014/main" id="{4E9E9951-072B-4B03-9E46-EB8380EFAE90}"/>
              </a:ext>
            </a:extLst>
          </p:cNvPr>
          <p:cNvSpPr txBox="1"/>
          <p:nvPr/>
        </p:nvSpPr>
        <p:spPr>
          <a:xfrm>
            <a:off x="6233148" y="1801639"/>
            <a:ext cx="1076943" cy="246221"/>
          </a:xfrm>
          <a:prstGeom prst="rect">
            <a:avLst/>
          </a:prstGeom>
          <a:noFill/>
        </p:spPr>
        <p:txBody>
          <a:bodyPr wrap="square" rtlCol="0">
            <a:spAutoFit/>
          </a:bodyPr>
          <a:lstStyle/>
          <a:p>
            <a:pPr algn="ctr"/>
            <a:r>
              <a:rPr lang="en-US" sz="1000" dirty="0">
                <a:latin typeface="Calibri" panose="020F0502020204030204" pitchFamily="34" charset="0"/>
              </a:rPr>
              <a:t>David Witmer</a:t>
            </a:r>
          </a:p>
        </p:txBody>
      </p:sp>
      <p:sp>
        <p:nvSpPr>
          <p:cNvPr id="23" name="TextBox 22">
            <a:extLst>
              <a:ext uri="{FF2B5EF4-FFF2-40B4-BE49-F238E27FC236}">
                <a16:creationId xmlns:a16="http://schemas.microsoft.com/office/drawing/2014/main" id="{97B0F4B2-2D5C-4B3B-907A-15A16A904822}"/>
              </a:ext>
            </a:extLst>
          </p:cNvPr>
          <p:cNvSpPr txBox="1"/>
          <p:nvPr/>
        </p:nvSpPr>
        <p:spPr>
          <a:xfrm>
            <a:off x="7403215" y="1779893"/>
            <a:ext cx="1076943" cy="246221"/>
          </a:xfrm>
          <a:prstGeom prst="rect">
            <a:avLst/>
          </a:prstGeom>
          <a:noFill/>
        </p:spPr>
        <p:txBody>
          <a:bodyPr wrap="square" rtlCol="0">
            <a:spAutoFit/>
          </a:bodyPr>
          <a:lstStyle/>
          <a:p>
            <a:pPr algn="ctr"/>
            <a:r>
              <a:rPr lang="en-US" sz="1000" dirty="0">
                <a:latin typeface="Calibri" panose="020F0502020204030204" pitchFamily="34" charset="0"/>
              </a:rPr>
              <a:t>Martin Harris</a:t>
            </a:r>
          </a:p>
        </p:txBody>
      </p:sp>
      <p:sp>
        <p:nvSpPr>
          <p:cNvPr id="24" name="TextBox 23">
            <a:extLst>
              <a:ext uri="{FF2B5EF4-FFF2-40B4-BE49-F238E27FC236}">
                <a16:creationId xmlns:a16="http://schemas.microsoft.com/office/drawing/2014/main" id="{7EDF1F1E-DEFE-4BA9-B4BC-AA8D933B3437}"/>
              </a:ext>
            </a:extLst>
          </p:cNvPr>
          <p:cNvSpPr txBox="1"/>
          <p:nvPr/>
        </p:nvSpPr>
        <p:spPr>
          <a:xfrm>
            <a:off x="986486" y="2714289"/>
            <a:ext cx="1190518" cy="246221"/>
          </a:xfrm>
          <a:prstGeom prst="rect">
            <a:avLst/>
          </a:prstGeom>
          <a:noFill/>
        </p:spPr>
        <p:txBody>
          <a:bodyPr wrap="square" rtlCol="0">
            <a:spAutoFit/>
          </a:bodyPr>
          <a:lstStyle/>
          <a:p>
            <a:pPr algn="ctr"/>
            <a:r>
              <a:rPr lang="en-US" sz="1000" dirty="0">
                <a:latin typeface="Calibri" panose="020F0502020204030204" pitchFamily="34" charset="0"/>
              </a:rPr>
              <a:t>Lyman E. Johnson</a:t>
            </a:r>
          </a:p>
        </p:txBody>
      </p:sp>
      <p:sp>
        <p:nvSpPr>
          <p:cNvPr id="25" name="TextBox 24">
            <a:extLst>
              <a:ext uri="{FF2B5EF4-FFF2-40B4-BE49-F238E27FC236}">
                <a16:creationId xmlns:a16="http://schemas.microsoft.com/office/drawing/2014/main" id="{27C7399F-D7DB-4C98-BD57-97F8B41B1043}"/>
              </a:ext>
            </a:extLst>
          </p:cNvPr>
          <p:cNvSpPr txBox="1"/>
          <p:nvPr/>
        </p:nvSpPr>
        <p:spPr>
          <a:xfrm>
            <a:off x="2189548" y="2722487"/>
            <a:ext cx="1076943" cy="246221"/>
          </a:xfrm>
          <a:prstGeom prst="rect">
            <a:avLst/>
          </a:prstGeom>
          <a:noFill/>
        </p:spPr>
        <p:txBody>
          <a:bodyPr wrap="square" rtlCol="0">
            <a:spAutoFit/>
          </a:bodyPr>
          <a:lstStyle/>
          <a:p>
            <a:pPr algn="ctr"/>
            <a:r>
              <a:rPr lang="en-US" sz="1000" dirty="0">
                <a:latin typeface="Calibri" panose="020F0502020204030204" pitchFamily="34" charset="0"/>
              </a:rPr>
              <a:t>Brigham Young</a:t>
            </a:r>
          </a:p>
        </p:txBody>
      </p:sp>
      <p:sp>
        <p:nvSpPr>
          <p:cNvPr id="26" name="TextBox 25">
            <a:extLst>
              <a:ext uri="{FF2B5EF4-FFF2-40B4-BE49-F238E27FC236}">
                <a16:creationId xmlns:a16="http://schemas.microsoft.com/office/drawing/2014/main" id="{8FBDE47F-17DC-4777-9F08-179D5D3AA21F}"/>
              </a:ext>
            </a:extLst>
          </p:cNvPr>
          <p:cNvSpPr txBox="1"/>
          <p:nvPr/>
        </p:nvSpPr>
        <p:spPr>
          <a:xfrm>
            <a:off x="3391169" y="2722486"/>
            <a:ext cx="1076943" cy="246221"/>
          </a:xfrm>
          <a:prstGeom prst="rect">
            <a:avLst/>
          </a:prstGeom>
          <a:noFill/>
        </p:spPr>
        <p:txBody>
          <a:bodyPr wrap="square" rtlCol="0">
            <a:spAutoFit/>
          </a:bodyPr>
          <a:lstStyle/>
          <a:p>
            <a:pPr algn="ctr"/>
            <a:r>
              <a:rPr lang="en-US" sz="1000" dirty="0">
                <a:latin typeface="Calibri" panose="020F0502020204030204" pitchFamily="34" charset="0"/>
              </a:rPr>
              <a:t>Heber C. Kimball</a:t>
            </a:r>
          </a:p>
        </p:txBody>
      </p:sp>
      <p:sp>
        <p:nvSpPr>
          <p:cNvPr id="27" name="Rectangle 26">
            <a:extLst>
              <a:ext uri="{FF2B5EF4-FFF2-40B4-BE49-F238E27FC236}">
                <a16:creationId xmlns:a16="http://schemas.microsoft.com/office/drawing/2014/main" id="{CBF405E2-0E51-42CD-B69B-4DB710094087}"/>
              </a:ext>
            </a:extLst>
          </p:cNvPr>
          <p:cNvSpPr/>
          <p:nvPr/>
        </p:nvSpPr>
        <p:spPr>
          <a:xfrm>
            <a:off x="245646" y="4453154"/>
            <a:ext cx="6096000" cy="246221"/>
          </a:xfrm>
          <a:prstGeom prst="rect">
            <a:avLst/>
          </a:prstGeom>
        </p:spPr>
        <p:txBody>
          <a:bodyPr>
            <a:spAutoFit/>
          </a:bodyPr>
          <a:lstStyle/>
          <a:p>
            <a:r>
              <a:rPr lang="en-US" sz="1000" dirty="0">
                <a:latin typeface="Arial" pitchFamily="34" charset="0"/>
                <a:cs typeface="Arial" pitchFamily="34" charset="0"/>
              </a:rPr>
              <a:t>Orson Hyde      David W. Patten      Luke S. Johnson      William E. </a:t>
            </a:r>
            <a:r>
              <a:rPr lang="en-US" sz="1000" dirty="0" err="1">
                <a:latin typeface="Arial" pitchFamily="34" charset="0"/>
                <a:cs typeface="Arial" pitchFamily="34" charset="0"/>
              </a:rPr>
              <a:t>McLellin</a:t>
            </a:r>
            <a:r>
              <a:rPr lang="en-US" sz="1000" dirty="0">
                <a:latin typeface="Arial" pitchFamily="34" charset="0"/>
                <a:cs typeface="Arial" pitchFamily="34" charset="0"/>
              </a:rPr>
              <a:t>, </a:t>
            </a:r>
            <a:endParaRPr lang="en-US" sz="1000" dirty="0">
              <a:latin typeface="Calibri" panose="020F0502020204030204" pitchFamily="34" charset="0"/>
            </a:endParaRPr>
          </a:p>
        </p:txBody>
      </p:sp>
      <p:sp>
        <p:nvSpPr>
          <p:cNvPr id="28" name="Rectangle 27">
            <a:extLst>
              <a:ext uri="{FF2B5EF4-FFF2-40B4-BE49-F238E27FC236}">
                <a16:creationId xmlns:a16="http://schemas.microsoft.com/office/drawing/2014/main" id="{D9CF896B-0356-402A-BEED-0636C12C5BD3}"/>
              </a:ext>
            </a:extLst>
          </p:cNvPr>
          <p:cNvSpPr/>
          <p:nvPr/>
        </p:nvSpPr>
        <p:spPr>
          <a:xfrm>
            <a:off x="245646" y="6275860"/>
            <a:ext cx="2220480" cy="261610"/>
          </a:xfrm>
          <a:prstGeom prst="rect">
            <a:avLst/>
          </a:prstGeom>
        </p:spPr>
        <p:txBody>
          <a:bodyPr wrap="none">
            <a:spAutoFit/>
          </a:bodyPr>
          <a:lstStyle/>
          <a:p>
            <a:r>
              <a:rPr lang="en-US" sz="1100" dirty="0">
                <a:latin typeface="Arial" pitchFamily="34" charset="0"/>
                <a:cs typeface="Arial" pitchFamily="34" charset="0"/>
              </a:rPr>
              <a:t>John F. Boynton    William Smith</a:t>
            </a:r>
            <a:endParaRPr lang="en-US" sz="1100" dirty="0">
              <a:latin typeface="Calibri" panose="020F0502020204030204" pitchFamily="34" charset="0"/>
            </a:endParaRPr>
          </a:p>
        </p:txBody>
      </p:sp>
      <p:sp>
        <p:nvSpPr>
          <p:cNvPr id="29" name="TextBox 28">
            <a:extLst>
              <a:ext uri="{FF2B5EF4-FFF2-40B4-BE49-F238E27FC236}">
                <a16:creationId xmlns:a16="http://schemas.microsoft.com/office/drawing/2014/main" id="{30B46F14-523E-4C2D-BF4B-5426ECD6E9CF}"/>
              </a:ext>
            </a:extLst>
          </p:cNvPr>
          <p:cNvSpPr txBox="1"/>
          <p:nvPr/>
        </p:nvSpPr>
        <p:spPr>
          <a:xfrm>
            <a:off x="6771619" y="3891340"/>
            <a:ext cx="1076943" cy="246221"/>
          </a:xfrm>
          <a:prstGeom prst="rect">
            <a:avLst/>
          </a:prstGeom>
          <a:noFill/>
        </p:spPr>
        <p:txBody>
          <a:bodyPr wrap="square" rtlCol="0">
            <a:spAutoFit/>
          </a:bodyPr>
          <a:lstStyle/>
          <a:p>
            <a:pPr algn="ctr"/>
            <a:r>
              <a:rPr lang="en-US" sz="1000" dirty="0">
                <a:latin typeface="Calibri" panose="020F0502020204030204" pitchFamily="34" charset="0"/>
              </a:rPr>
              <a:t>Parley P. Pratt</a:t>
            </a:r>
          </a:p>
        </p:txBody>
      </p:sp>
      <p:sp>
        <p:nvSpPr>
          <p:cNvPr id="30" name="TextBox 29">
            <a:extLst>
              <a:ext uri="{FF2B5EF4-FFF2-40B4-BE49-F238E27FC236}">
                <a16:creationId xmlns:a16="http://schemas.microsoft.com/office/drawing/2014/main" id="{B8E7E756-9540-4E74-B53E-B2A4A93B9822}"/>
              </a:ext>
            </a:extLst>
          </p:cNvPr>
          <p:cNvSpPr txBox="1"/>
          <p:nvPr/>
        </p:nvSpPr>
        <p:spPr>
          <a:xfrm>
            <a:off x="7848562" y="3869594"/>
            <a:ext cx="1076943" cy="246221"/>
          </a:xfrm>
          <a:prstGeom prst="rect">
            <a:avLst/>
          </a:prstGeom>
          <a:noFill/>
        </p:spPr>
        <p:txBody>
          <a:bodyPr wrap="square" rtlCol="0">
            <a:spAutoFit/>
          </a:bodyPr>
          <a:lstStyle/>
          <a:p>
            <a:pPr algn="ctr"/>
            <a:r>
              <a:rPr lang="en-US" sz="1000" dirty="0">
                <a:latin typeface="Calibri" panose="020F0502020204030204" pitchFamily="34" charset="0"/>
              </a:rPr>
              <a:t>Thomas B. Marsh</a:t>
            </a:r>
          </a:p>
        </p:txBody>
      </p:sp>
      <p:sp>
        <p:nvSpPr>
          <p:cNvPr id="31" name="TextBox 30">
            <a:extLst>
              <a:ext uri="{FF2B5EF4-FFF2-40B4-BE49-F238E27FC236}">
                <a16:creationId xmlns:a16="http://schemas.microsoft.com/office/drawing/2014/main" id="{206658D5-9C9E-45F0-8C11-06175F6ACDB1}"/>
              </a:ext>
            </a:extLst>
          </p:cNvPr>
          <p:cNvSpPr txBox="1"/>
          <p:nvPr/>
        </p:nvSpPr>
        <p:spPr>
          <a:xfrm>
            <a:off x="8822177" y="3842704"/>
            <a:ext cx="1076943" cy="246221"/>
          </a:xfrm>
          <a:prstGeom prst="rect">
            <a:avLst/>
          </a:prstGeom>
          <a:noFill/>
        </p:spPr>
        <p:txBody>
          <a:bodyPr wrap="square" rtlCol="0">
            <a:spAutoFit/>
          </a:bodyPr>
          <a:lstStyle/>
          <a:p>
            <a:pPr algn="ctr"/>
            <a:r>
              <a:rPr lang="en-US" sz="1000" dirty="0">
                <a:latin typeface="Calibri" panose="020F0502020204030204" pitchFamily="34" charset="0"/>
              </a:rPr>
              <a:t>Orson Pratt</a:t>
            </a:r>
          </a:p>
        </p:txBody>
      </p:sp>
      <p:sp>
        <p:nvSpPr>
          <p:cNvPr id="32" name="TextBox 31">
            <a:extLst>
              <a:ext uri="{FF2B5EF4-FFF2-40B4-BE49-F238E27FC236}">
                <a16:creationId xmlns:a16="http://schemas.microsoft.com/office/drawing/2014/main" id="{8607B7A3-0202-4D52-966B-6FC4F622CF63}"/>
              </a:ext>
            </a:extLst>
          </p:cNvPr>
          <p:cNvSpPr txBox="1"/>
          <p:nvPr/>
        </p:nvSpPr>
        <p:spPr>
          <a:xfrm>
            <a:off x="4821908" y="5545134"/>
            <a:ext cx="1076943" cy="246221"/>
          </a:xfrm>
          <a:prstGeom prst="rect">
            <a:avLst/>
          </a:prstGeom>
          <a:noFill/>
        </p:spPr>
        <p:txBody>
          <a:bodyPr wrap="square" rtlCol="0">
            <a:spAutoFit/>
          </a:bodyPr>
          <a:lstStyle/>
          <a:p>
            <a:pPr algn="ctr"/>
            <a:r>
              <a:rPr lang="en-US" sz="1000" dirty="0">
                <a:latin typeface="Calibri" panose="020F0502020204030204" pitchFamily="34" charset="0"/>
              </a:rPr>
              <a:t>John Taylor</a:t>
            </a:r>
          </a:p>
        </p:txBody>
      </p:sp>
      <p:sp>
        <p:nvSpPr>
          <p:cNvPr id="33" name="TextBox 32">
            <a:extLst>
              <a:ext uri="{FF2B5EF4-FFF2-40B4-BE49-F238E27FC236}">
                <a16:creationId xmlns:a16="http://schemas.microsoft.com/office/drawing/2014/main" id="{2ED5BD79-E5D7-454A-B0ED-575B57AF589C}"/>
              </a:ext>
            </a:extLst>
          </p:cNvPr>
          <p:cNvSpPr txBox="1"/>
          <p:nvPr/>
        </p:nvSpPr>
        <p:spPr>
          <a:xfrm>
            <a:off x="6139901" y="5582237"/>
            <a:ext cx="1076943" cy="246221"/>
          </a:xfrm>
          <a:prstGeom prst="rect">
            <a:avLst/>
          </a:prstGeom>
          <a:noFill/>
        </p:spPr>
        <p:txBody>
          <a:bodyPr wrap="square" rtlCol="0">
            <a:spAutoFit/>
          </a:bodyPr>
          <a:lstStyle/>
          <a:p>
            <a:pPr algn="ctr"/>
            <a:r>
              <a:rPr lang="en-US" sz="1000" dirty="0">
                <a:latin typeface="Calibri" panose="020F0502020204030204" pitchFamily="34" charset="0"/>
              </a:rPr>
              <a:t>John E. Page</a:t>
            </a:r>
          </a:p>
        </p:txBody>
      </p:sp>
      <p:sp>
        <p:nvSpPr>
          <p:cNvPr id="34" name="TextBox 33">
            <a:extLst>
              <a:ext uri="{FF2B5EF4-FFF2-40B4-BE49-F238E27FC236}">
                <a16:creationId xmlns:a16="http://schemas.microsoft.com/office/drawing/2014/main" id="{D58D6832-C796-4BDB-A22A-BCE06F2E8F77}"/>
              </a:ext>
            </a:extLst>
          </p:cNvPr>
          <p:cNvSpPr txBox="1"/>
          <p:nvPr/>
        </p:nvSpPr>
        <p:spPr>
          <a:xfrm>
            <a:off x="8283705" y="5267682"/>
            <a:ext cx="1076943" cy="400110"/>
          </a:xfrm>
          <a:prstGeom prst="rect">
            <a:avLst/>
          </a:prstGeom>
          <a:noFill/>
        </p:spPr>
        <p:txBody>
          <a:bodyPr wrap="square" rtlCol="0">
            <a:spAutoFit/>
          </a:bodyPr>
          <a:lstStyle/>
          <a:p>
            <a:pPr algn="ctr"/>
            <a:r>
              <a:rPr lang="en-US" sz="1000" dirty="0">
                <a:latin typeface="Calibri" panose="020F0502020204030204" pitchFamily="34" charset="0"/>
              </a:rPr>
              <a:t>Wilford Woodruff</a:t>
            </a:r>
          </a:p>
        </p:txBody>
      </p:sp>
      <p:sp>
        <p:nvSpPr>
          <p:cNvPr id="35" name="TextBox 34">
            <a:extLst>
              <a:ext uri="{FF2B5EF4-FFF2-40B4-BE49-F238E27FC236}">
                <a16:creationId xmlns:a16="http://schemas.microsoft.com/office/drawing/2014/main" id="{EB4F0BFE-4081-4C04-A77B-B0362AA02AA4}"/>
              </a:ext>
            </a:extLst>
          </p:cNvPr>
          <p:cNvSpPr txBox="1"/>
          <p:nvPr/>
        </p:nvSpPr>
        <p:spPr>
          <a:xfrm>
            <a:off x="9665213" y="5267681"/>
            <a:ext cx="1076943" cy="400110"/>
          </a:xfrm>
          <a:prstGeom prst="rect">
            <a:avLst/>
          </a:prstGeom>
          <a:noFill/>
        </p:spPr>
        <p:txBody>
          <a:bodyPr wrap="square" rtlCol="0">
            <a:spAutoFit/>
          </a:bodyPr>
          <a:lstStyle/>
          <a:p>
            <a:pPr algn="ctr"/>
            <a:r>
              <a:rPr lang="en-US" sz="1000" dirty="0">
                <a:latin typeface="Calibri" panose="020F0502020204030204" pitchFamily="34" charset="0"/>
              </a:rPr>
              <a:t>George Albert Smith</a:t>
            </a:r>
          </a:p>
        </p:txBody>
      </p:sp>
      <p:sp>
        <p:nvSpPr>
          <p:cNvPr id="36" name="TextBox 35">
            <a:extLst>
              <a:ext uri="{FF2B5EF4-FFF2-40B4-BE49-F238E27FC236}">
                <a16:creationId xmlns:a16="http://schemas.microsoft.com/office/drawing/2014/main" id="{7C9963C8-8BA6-4420-B56A-DAE877A79E34}"/>
              </a:ext>
            </a:extLst>
          </p:cNvPr>
          <p:cNvSpPr txBox="1"/>
          <p:nvPr/>
        </p:nvSpPr>
        <p:spPr>
          <a:xfrm>
            <a:off x="8979649" y="6593937"/>
            <a:ext cx="1076943" cy="246221"/>
          </a:xfrm>
          <a:prstGeom prst="rect">
            <a:avLst/>
          </a:prstGeom>
          <a:noFill/>
        </p:spPr>
        <p:txBody>
          <a:bodyPr wrap="square" rtlCol="0">
            <a:spAutoFit/>
          </a:bodyPr>
          <a:lstStyle/>
          <a:p>
            <a:pPr algn="ctr"/>
            <a:r>
              <a:rPr lang="en-US" sz="1000" dirty="0">
                <a:latin typeface="Calibri" panose="020F0502020204030204" pitchFamily="34" charset="0"/>
              </a:rPr>
              <a:t>Willard Richards</a:t>
            </a:r>
          </a:p>
        </p:txBody>
      </p:sp>
      <p:sp>
        <p:nvSpPr>
          <p:cNvPr id="37" name="Rectangle 36">
            <a:extLst>
              <a:ext uri="{FF2B5EF4-FFF2-40B4-BE49-F238E27FC236}">
                <a16:creationId xmlns:a16="http://schemas.microsoft.com/office/drawing/2014/main" id="{B562EB04-09AF-45E4-A954-AC70C427DFFB}"/>
              </a:ext>
            </a:extLst>
          </p:cNvPr>
          <p:cNvSpPr/>
          <p:nvPr/>
        </p:nvSpPr>
        <p:spPr>
          <a:xfrm>
            <a:off x="9272829" y="264063"/>
            <a:ext cx="2549224" cy="369332"/>
          </a:xfrm>
          <a:prstGeom prst="rect">
            <a:avLst/>
          </a:prstGeom>
        </p:spPr>
        <p:txBody>
          <a:bodyPr wrap="none">
            <a:spAutoFit/>
          </a:bodyPr>
          <a:lstStyle/>
          <a:p>
            <a:r>
              <a:rPr lang="en-US" dirty="0">
                <a:latin typeface="Calibri" panose="020F0502020204030204" pitchFamily="34" charset="0"/>
              </a:rPr>
              <a:t>Apostles from 1835-1840</a:t>
            </a:r>
          </a:p>
        </p:txBody>
      </p:sp>
    </p:spTree>
    <p:extLst>
      <p:ext uri="{BB962C8B-B14F-4D97-AF65-F5344CB8AC3E}">
        <p14:creationId xmlns:p14="http://schemas.microsoft.com/office/powerpoint/2010/main" val="270198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87A363-4F4E-4235-90F9-E819609BF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What Does Your Surname Mean?</a:t>
            </a:r>
          </a:p>
        </p:txBody>
      </p:sp>
      <p:sp>
        <p:nvSpPr>
          <p:cNvPr id="4" name="TextBox 3"/>
          <p:cNvSpPr txBox="1"/>
          <p:nvPr/>
        </p:nvSpPr>
        <p:spPr>
          <a:xfrm>
            <a:off x="521329" y="830998"/>
            <a:ext cx="4876800" cy="5632311"/>
          </a:xfrm>
          <a:prstGeom prst="rect">
            <a:avLst/>
          </a:prstGeom>
          <a:noFill/>
        </p:spPr>
        <p:txBody>
          <a:bodyPr wrap="square" rtlCol="0">
            <a:spAutoFit/>
          </a:bodyPr>
          <a:lstStyle/>
          <a:p>
            <a:r>
              <a:rPr lang="en-US" dirty="0">
                <a:solidFill>
                  <a:srgbClr val="FFFF00"/>
                </a:solidFill>
                <a:latin typeface="Calibri" panose="020F0502020204030204" pitchFamily="34" charset="0"/>
              </a:rPr>
              <a:t>Smith</a:t>
            </a:r>
            <a:r>
              <a:rPr lang="en-US" dirty="0">
                <a:solidFill>
                  <a:schemeClr val="bg1"/>
                </a:solidFill>
                <a:latin typeface="Calibri" panose="020F0502020204030204" pitchFamily="34" charset="0"/>
              </a:rPr>
              <a:t> Name Meaning English: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Occupational name for a worker in metal, from Middle English smith (Old English </a:t>
            </a:r>
            <a:r>
              <a:rPr lang="en-US" dirty="0" err="1">
                <a:solidFill>
                  <a:schemeClr val="bg1"/>
                </a:solidFill>
                <a:latin typeface="Calibri" panose="020F0502020204030204" pitchFamily="34" charset="0"/>
              </a:rPr>
              <a:t>smið</a:t>
            </a:r>
            <a:r>
              <a:rPr lang="en-US" dirty="0">
                <a:solidFill>
                  <a:schemeClr val="bg1"/>
                </a:solidFill>
                <a:latin typeface="Calibri" panose="020F0502020204030204" pitchFamily="34" charset="0"/>
              </a:rPr>
              <a:t>, probably a derivative of </a:t>
            </a:r>
            <a:r>
              <a:rPr lang="en-US" dirty="0" err="1">
                <a:solidFill>
                  <a:schemeClr val="bg1"/>
                </a:solidFill>
                <a:latin typeface="Calibri" panose="020F0502020204030204" pitchFamily="34" charset="0"/>
              </a:rPr>
              <a:t>smitan</a:t>
            </a:r>
            <a:r>
              <a:rPr lang="en-US" dirty="0">
                <a:solidFill>
                  <a:schemeClr val="bg1"/>
                </a:solidFill>
                <a:latin typeface="Calibri" panose="020F0502020204030204" pitchFamily="34" charset="0"/>
              </a:rPr>
              <a:t> ‘to strike, hammer’).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Metal-working was one of the earliest occupations for which specialist skills were required, and its importance ensured that this term and its equivalents were perhaps the most widespread of all occupational surnames in Europe.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Medieval smiths were important not only in making horseshoes, plowshares, and other domestic articles, but above all for their skill in forging swords, other weapons, and armor.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is the most frequent of all American surnames</a:t>
            </a:r>
          </a:p>
        </p:txBody>
      </p:sp>
      <p:sp>
        <p:nvSpPr>
          <p:cNvPr id="9" name="TextBox 8"/>
          <p:cNvSpPr txBox="1"/>
          <p:nvPr/>
        </p:nvSpPr>
        <p:spPr>
          <a:xfrm>
            <a:off x="6858000" y="948690"/>
            <a:ext cx="4685168" cy="4801314"/>
          </a:xfrm>
          <a:prstGeom prst="rect">
            <a:avLst/>
          </a:prstGeom>
          <a:noFill/>
        </p:spPr>
        <p:txBody>
          <a:bodyPr wrap="square" rtlCol="0">
            <a:spAutoFit/>
          </a:bodyPr>
          <a:lstStyle/>
          <a:p>
            <a:r>
              <a:rPr lang="en-US" dirty="0">
                <a:solidFill>
                  <a:srgbClr val="FFFF00"/>
                </a:solidFill>
                <a:latin typeface="Calibri" panose="020F0502020204030204" pitchFamily="34" charset="0"/>
              </a:rPr>
              <a:t>Jones</a:t>
            </a:r>
            <a:r>
              <a:rPr lang="en-US" dirty="0">
                <a:solidFill>
                  <a:schemeClr val="bg1"/>
                </a:solidFill>
                <a:latin typeface="Calibri" panose="020F0502020204030204" pitchFamily="34" charset="0"/>
              </a:rPr>
              <a:t> Name Meaning English and Welsh: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Patronymic from the Middle English personal name Jon(e) (see John).</a:t>
            </a:r>
          </a:p>
          <a:p>
            <a:r>
              <a:rPr lang="en-US" dirty="0">
                <a:solidFill>
                  <a:schemeClr val="bg1"/>
                </a:solidFill>
                <a:latin typeface="Calibri" panose="020F0502020204030204" pitchFamily="34" charset="0"/>
              </a:rPr>
              <a:t>English, Welsh, German, etc.: ultimately from the Hebrew personal name </a:t>
            </a:r>
            <a:r>
              <a:rPr lang="en-US" dirty="0" err="1">
                <a:solidFill>
                  <a:schemeClr val="bg1"/>
                </a:solidFill>
                <a:latin typeface="Calibri" panose="020F0502020204030204" pitchFamily="34" charset="0"/>
              </a:rPr>
              <a:t>yo?hanan</a:t>
            </a:r>
            <a:r>
              <a:rPr lang="en-US" dirty="0">
                <a:solidFill>
                  <a:schemeClr val="bg1"/>
                </a:solidFill>
                <a:latin typeface="Calibri" panose="020F0502020204030204" pitchFamily="34" charset="0"/>
              </a:rPr>
              <a:t> ‘Jehovah has favored (me with a son)’ or ‘may Jehovah favor (this child)’.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personal name was adopted into Latin (via Greek) as Johannes, and has enjoyed enormous popularity in Europe throughout the Christian era, being given in honor of St. John the Baptist, precursor of Christ, and of St. John the Evangelist, author of the fourth gospel, as well as others of the nearly one thousand other Christian saints of the name.</a:t>
            </a:r>
          </a:p>
        </p:txBody>
      </p:sp>
    </p:spTree>
    <p:extLst>
      <p:ext uri="{BB962C8B-B14F-4D97-AF65-F5344CB8AC3E}">
        <p14:creationId xmlns:p14="http://schemas.microsoft.com/office/powerpoint/2010/main" val="9589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55E895-34A9-48AE-8525-A69398235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0"/>
            <a:ext cx="89916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rPr>
              <a:t>Privileges and Responsibilities in a Name</a:t>
            </a:r>
          </a:p>
        </p:txBody>
      </p:sp>
      <p:sp>
        <p:nvSpPr>
          <p:cNvPr id="4" name="TextBox 3"/>
          <p:cNvSpPr txBox="1"/>
          <p:nvPr/>
        </p:nvSpPr>
        <p:spPr>
          <a:xfrm>
            <a:off x="1038225" y="1066800"/>
            <a:ext cx="5591175" cy="1384995"/>
          </a:xfrm>
          <a:prstGeom prst="rect">
            <a:avLst/>
          </a:prstGeom>
          <a:noFill/>
        </p:spPr>
        <p:txBody>
          <a:bodyPr wrap="square" rtlCol="0">
            <a:spAutoFit/>
          </a:bodyPr>
          <a:lstStyle/>
          <a:p>
            <a:r>
              <a:rPr lang="en-US" sz="2800" dirty="0">
                <a:solidFill>
                  <a:schemeClr val="bg1"/>
                </a:solidFill>
                <a:latin typeface="Calibri" panose="020F0502020204030204" pitchFamily="34" charset="0"/>
              </a:rPr>
              <a:t>Privileges :</a:t>
            </a:r>
          </a:p>
          <a:p>
            <a:r>
              <a:rPr lang="en-US" sz="2800" dirty="0">
                <a:solidFill>
                  <a:schemeClr val="bg1"/>
                </a:solidFill>
                <a:latin typeface="Calibri" panose="020F0502020204030204" pitchFamily="34" charset="0"/>
              </a:rPr>
              <a:t>A place to live, family love, security, and being raised in the Church. </a:t>
            </a:r>
          </a:p>
        </p:txBody>
      </p:sp>
      <p:pic>
        <p:nvPicPr>
          <p:cNvPr id="6" name="Picture 5" descr="1960's0014.jpg"/>
          <p:cNvPicPr>
            <a:picLocks noChangeAspect="1"/>
          </p:cNvPicPr>
          <p:nvPr/>
        </p:nvPicPr>
        <p:blipFill>
          <a:blip r:embed="rId3" cstate="print"/>
          <a:stretch>
            <a:fillRect/>
          </a:stretch>
        </p:blipFill>
        <p:spPr>
          <a:xfrm>
            <a:off x="6705600" y="838201"/>
            <a:ext cx="3429000" cy="2376297"/>
          </a:xfrm>
          <a:prstGeom prst="rect">
            <a:avLst/>
          </a:prstGeom>
        </p:spPr>
      </p:pic>
      <p:pic>
        <p:nvPicPr>
          <p:cNvPr id="7" name="Picture 6" descr="1965 family.jpg"/>
          <p:cNvPicPr>
            <a:picLocks noChangeAspect="1"/>
          </p:cNvPicPr>
          <p:nvPr/>
        </p:nvPicPr>
        <p:blipFill>
          <a:blip r:embed="rId4" cstate="print"/>
          <a:stretch>
            <a:fillRect/>
          </a:stretch>
        </p:blipFill>
        <p:spPr>
          <a:xfrm>
            <a:off x="1752600" y="2810709"/>
            <a:ext cx="3533775" cy="3631633"/>
          </a:xfrm>
          <a:prstGeom prst="rect">
            <a:avLst/>
          </a:prstGeom>
        </p:spPr>
      </p:pic>
      <p:sp>
        <p:nvSpPr>
          <p:cNvPr id="8" name="TextBox 7"/>
          <p:cNvSpPr txBox="1"/>
          <p:nvPr/>
        </p:nvSpPr>
        <p:spPr>
          <a:xfrm>
            <a:off x="6096000" y="3505201"/>
            <a:ext cx="4343400" cy="3108543"/>
          </a:xfrm>
          <a:prstGeom prst="rect">
            <a:avLst/>
          </a:prstGeom>
          <a:noFill/>
        </p:spPr>
        <p:txBody>
          <a:bodyPr wrap="square" rtlCol="0">
            <a:spAutoFit/>
          </a:bodyPr>
          <a:lstStyle/>
          <a:p>
            <a:r>
              <a:rPr lang="en-US" sz="2800" dirty="0">
                <a:solidFill>
                  <a:schemeClr val="bg1"/>
                </a:solidFill>
                <a:latin typeface="Calibri" panose="020F0502020204030204" pitchFamily="34" charset="0"/>
              </a:rPr>
              <a:t>Responsibilities :</a:t>
            </a:r>
          </a:p>
          <a:p>
            <a:r>
              <a:rPr lang="en-US" sz="2800" dirty="0">
                <a:solidFill>
                  <a:schemeClr val="bg1"/>
                </a:solidFill>
                <a:latin typeface="Calibri" panose="020F0502020204030204" pitchFamily="34" charset="0"/>
              </a:rPr>
              <a:t>Helping to keep the home safe, treating family members with respect, doing household chores, and bringing honor to the family name.</a:t>
            </a:r>
          </a:p>
        </p:txBody>
      </p:sp>
    </p:spTree>
    <p:extLst>
      <p:ext uri="{BB962C8B-B14F-4D97-AF65-F5344CB8AC3E}">
        <p14:creationId xmlns:p14="http://schemas.microsoft.com/office/powerpoint/2010/main" val="92027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7993E4-E56E-4B31-A496-4555C8AB6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Privileges and Responsibilities</a:t>
            </a:r>
          </a:p>
        </p:txBody>
      </p:sp>
      <p:sp>
        <p:nvSpPr>
          <p:cNvPr id="4" name="TextBox 3"/>
          <p:cNvSpPr txBox="1"/>
          <p:nvPr/>
        </p:nvSpPr>
        <p:spPr>
          <a:xfrm>
            <a:off x="1104900" y="1201272"/>
            <a:ext cx="4991101" cy="2031325"/>
          </a:xfrm>
          <a:prstGeom prst="rect">
            <a:avLst/>
          </a:prstGeom>
          <a:noFill/>
        </p:spPr>
        <p:txBody>
          <a:bodyPr wrap="square" rtlCol="0">
            <a:spAutoFit/>
          </a:bodyPr>
          <a:lstStyle/>
          <a:p>
            <a:pPr algn="ctr" fontAlgn="base"/>
            <a:r>
              <a:rPr lang="en-US" dirty="0">
                <a:solidFill>
                  <a:schemeClr val="bg1"/>
                </a:solidFill>
                <a:latin typeface="Calibri" panose="020F0502020204030204" pitchFamily="34" charset="0"/>
              </a:rPr>
              <a:t>PRIVILEGES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Receive and be taught by the Holy Ghost</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Invite others to be baptized and endure to the end</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Receive salvation in the kingdom of the Father</a:t>
            </a:r>
          </a:p>
        </p:txBody>
      </p:sp>
      <p:sp>
        <p:nvSpPr>
          <p:cNvPr id="6" name="TextBox 5"/>
          <p:cNvSpPr txBox="1"/>
          <p:nvPr/>
        </p:nvSpPr>
        <p:spPr>
          <a:xfrm>
            <a:off x="138820" y="6477000"/>
            <a:ext cx="1828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18:18</a:t>
            </a:r>
          </a:p>
        </p:txBody>
      </p:sp>
      <p:sp>
        <p:nvSpPr>
          <p:cNvPr id="7" name="TextBox 6"/>
          <p:cNvSpPr txBox="1"/>
          <p:nvPr/>
        </p:nvSpPr>
        <p:spPr>
          <a:xfrm>
            <a:off x="6593541" y="1183342"/>
            <a:ext cx="3733800" cy="2585323"/>
          </a:xfrm>
          <a:prstGeom prst="rect">
            <a:avLst/>
          </a:prstGeom>
          <a:noFill/>
        </p:spPr>
        <p:txBody>
          <a:bodyPr wrap="square" rtlCol="0">
            <a:spAutoFit/>
          </a:bodyPr>
          <a:lstStyle/>
          <a:p>
            <a:pPr algn="ctr" fontAlgn="base"/>
            <a:r>
              <a:rPr lang="en-US" dirty="0">
                <a:solidFill>
                  <a:schemeClr val="bg1"/>
                </a:solidFill>
                <a:latin typeface="Calibri" panose="020F0502020204030204" pitchFamily="34" charset="0"/>
              </a:rPr>
              <a:t>RESPONSIBILITIES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Have faith, hope, and charity</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Avoid contending with other churches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Speak the truth in soberness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Repent and endure to the end</a:t>
            </a:r>
          </a:p>
        </p:txBody>
      </p:sp>
      <p:pic>
        <p:nvPicPr>
          <p:cNvPr id="3" name="Picture 2">
            <a:extLst>
              <a:ext uri="{FF2B5EF4-FFF2-40B4-BE49-F238E27FC236}">
                <a16:creationId xmlns:a16="http://schemas.microsoft.com/office/drawing/2014/main" id="{812A157B-7269-4F1A-81F9-8CA383336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950" y="3629196"/>
            <a:ext cx="2144246" cy="2460240"/>
          </a:xfrm>
          <a:prstGeom prst="rect">
            <a:avLst/>
          </a:prstGeom>
        </p:spPr>
      </p:pic>
      <p:pic>
        <p:nvPicPr>
          <p:cNvPr id="10" name="Picture 9">
            <a:extLst>
              <a:ext uri="{FF2B5EF4-FFF2-40B4-BE49-F238E27FC236}">
                <a16:creationId xmlns:a16="http://schemas.microsoft.com/office/drawing/2014/main" id="{9178E277-7E60-46C1-BEA2-DF3BD3AC4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541" y="4246532"/>
            <a:ext cx="4267200" cy="2133600"/>
          </a:xfrm>
          <a:prstGeom prst="rect">
            <a:avLst/>
          </a:prstGeom>
        </p:spPr>
      </p:pic>
    </p:spTree>
    <p:extLst>
      <p:ext uri="{BB962C8B-B14F-4D97-AF65-F5344CB8AC3E}">
        <p14:creationId xmlns:p14="http://schemas.microsoft.com/office/powerpoint/2010/main" val="209082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336A7B-A391-47AD-8800-AAEF56192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Faith, Hope, and Charity</a:t>
            </a:r>
          </a:p>
        </p:txBody>
      </p:sp>
      <p:sp>
        <p:nvSpPr>
          <p:cNvPr id="6" name="TextBox 5"/>
          <p:cNvSpPr txBox="1"/>
          <p:nvPr/>
        </p:nvSpPr>
        <p:spPr>
          <a:xfrm>
            <a:off x="76200" y="6488667"/>
            <a:ext cx="1828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18:19</a:t>
            </a:r>
          </a:p>
        </p:txBody>
      </p:sp>
      <p:sp>
        <p:nvSpPr>
          <p:cNvPr id="7" name="TextBox 6"/>
          <p:cNvSpPr txBox="1"/>
          <p:nvPr/>
        </p:nvSpPr>
        <p:spPr>
          <a:xfrm>
            <a:off x="1905000" y="1066801"/>
            <a:ext cx="3733800" cy="1200329"/>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“And now </a:t>
            </a:r>
            <a:r>
              <a:rPr lang="en-US" dirty="0" err="1">
                <a:solidFill>
                  <a:schemeClr val="bg1"/>
                </a:solidFill>
                <a:latin typeface="Calibri" panose="020F0502020204030204" pitchFamily="34" charset="0"/>
              </a:rPr>
              <a:t>abideth</a:t>
            </a:r>
            <a:r>
              <a:rPr lang="en-US" dirty="0">
                <a:solidFill>
                  <a:schemeClr val="bg1"/>
                </a:solidFill>
                <a:latin typeface="Calibri" panose="020F0502020204030204" pitchFamily="34" charset="0"/>
              </a:rPr>
              <a:t> faith, hope, charity, these three; but the greatest of these </a:t>
            </a:r>
            <a:r>
              <a:rPr lang="en-US" i="1" dirty="0">
                <a:solidFill>
                  <a:schemeClr val="bg1"/>
                </a:solidFill>
                <a:latin typeface="Calibri" panose="020F0502020204030204" pitchFamily="34" charset="0"/>
              </a:rPr>
              <a:t>is</a:t>
            </a:r>
            <a:r>
              <a:rPr lang="en-US" dirty="0">
                <a:solidFill>
                  <a:schemeClr val="bg1"/>
                </a:solidFill>
                <a:latin typeface="Calibri" panose="020F0502020204030204" pitchFamily="34" charset="0"/>
              </a:rPr>
              <a:t> charity.”</a:t>
            </a:r>
          </a:p>
          <a:p>
            <a:pPr fontAlgn="base"/>
            <a:r>
              <a:rPr lang="en-US" dirty="0">
                <a:solidFill>
                  <a:schemeClr val="bg1"/>
                </a:solidFill>
                <a:latin typeface="Calibri" panose="020F0502020204030204" pitchFamily="34" charset="0"/>
              </a:rPr>
              <a:t>1 Corinthians 13:13</a:t>
            </a:r>
          </a:p>
        </p:txBody>
      </p:sp>
      <p:sp>
        <p:nvSpPr>
          <p:cNvPr id="10" name="TextBox 9"/>
          <p:cNvSpPr txBox="1"/>
          <p:nvPr/>
        </p:nvSpPr>
        <p:spPr>
          <a:xfrm>
            <a:off x="3699163" y="5414628"/>
            <a:ext cx="5205846" cy="1200329"/>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“Charity is the pure love of Christ, and it </a:t>
            </a:r>
            <a:r>
              <a:rPr lang="en-US" dirty="0" err="1">
                <a:solidFill>
                  <a:schemeClr val="bg1"/>
                </a:solidFill>
                <a:latin typeface="Calibri" panose="020F0502020204030204" pitchFamily="34" charset="0"/>
              </a:rPr>
              <a:t>endureth</a:t>
            </a:r>
            <a:r>
              <a:rPr lang="en-US" dirty="0">
                <a:solidFill>
                  <a:schemeClr val="bg1"/>
                </a:solidFill>
                <a:latin typeface="Calibri" panose="020F0502020204030204" pitchFamily="34" charset="0"/>
              </a:rPr>
              <a:t> forever, and whoso is found possessed of it at the last day, it shall be well with him.”</a:t>
            </a:r>
          </a:p>
          <a:p>
            <a:pPr fontAlgn="base"/>
            <a:r>
              <a:rPr lang="en-US" dirty="0">
                <a:solidFill>
                  <a:schemeClr val="bg1"/>
                </a:solidFill>
                <a:latin typeface="Calibri" panose="020F0502020204030204" pitchFamily="34" charset="0"/>
              </a:rPr>
              <a:t>Moroni 7:47</a:t>
            </a:r>
          </a:p>
        </p:txBody>
      </p:sp>
      <p:pic>
        <p:nvPicPr>
          <p:cNvPr id="3" name="Picture 2">
            <a:extLst>
              <a:ext uri="{FF2B5EF4-FFF2-40B4-BE49-F238E27FC236}">
                <a16:creationId xmlns:a16="http://schemas.microsoft.com/office/drawing/2014/main" id="{4D811912-77D4-4FC1-8187-2E3327E14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567" y="1015664"/>
            <a:ext cx="2619375" cy="1743075"/>
          </a:xfrm>
          <a:prstGeom prst="rect">
            <a:avLst/>
          </a:prstGeom>
        </p:spPr>
      </p:pic>
      <p:pic>
        <p:nvPicPr>
          <p:cNvPr id="8" name="Picture 7">
            <a:extLst>
              <a:ext uri="{FF2B5EF4-FFF2-40B4-BE49-F238E27FC236}">
                <a16:creationId xmlns:a16="http://schemas.microsoft.com/office/drawing/2014/main" id="{11FE8CD3-6961-4CAF-BEC2-C2261E79A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454" y="2766535"/>
            <a:ext cx="2857500" cy="2286000"/>
          </a:xfrm>
          <a:prstGeom prst="rect">
            <a:avLst/>
          </a:prstGeom>
        </p:spPr>
      </p:pic>
      <p:pic>
        <p:nvPicPr>
          <p:cNvPr id="12" name="Picture 11">
            <a:extLst>
              <a:ext uri="{FF2B5EF4-FFF2-40B4-BE49-F238E27FC236}">
                <a16:creationId xmlns:a16="http://schemas.microsoft.com/office/drawing/2014/main" id="{EA8B5D4A-9784-4388-98C7-00B69EBE6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3062406"/>
            <a:ext cx="2667000" cy="2133600"/>
          </a:xfrm>
          <a:prstGeom prst="rect">
            <a:avLst/>
          </a:prstGeom>
        </p:spPr>
      </p:pic>
    </p:spTree>
    <p:extLst>
      <p:ext uri="{BB962C8B-B14F-4D97-AF65-F5344CB8AC3E}">
        <p14:creationId xmlns:p14="http://schemas.microsoft.com/office/powerpoint/2010/main" val="13093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B3FD38-26EA-4249-BBAF-9FB1D3D50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Savior’s Example of Charity</a:t>
            </a:r>
          </a:p>
        </p:txBody>
      </p:sp>
      <p:sp>
        <p:nvSpPr>
          <p:cNvPr id="4" name="TextBox 3"/>
          <p:cNvSpPr txBox="1"/>
          <p:nvPr/>
        </p:nvSpPr>
        <p:spPr>
          <a:xfrm>
            <a:off x="1828801" y="762001"/>
            <a:ext cx="4428565" cy="4524315"/>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The greatest acts of charity come from giving of yourself and receiving expressions of charity with humility as well.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Savior’s] gifts were rare ones: eyes to the blind, ears to the deaf, and legs to the lame; cleanliness to the unclean, wholeness to the infirm, and breath to the lifeless.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 His gifts were … forgiveness to the repentant, hope to the despairing. His friends gave him shelter, food, and love. He gave them of himself, his love, his service, his life. … We should strive to give as he gave. To give of oneself is a holy gift”</a:t>
            </a:r>
          </a:p>
          <a:p>
            <a:pPr fontAlgn="base"/>
            <a:r>
              <a:rPr lang="en-US" dirty="0">
                <a:solidFill>
                  <a:schemeClr val="bg1"/>
                </a:solidFill>
                <a:latin typeface="Calibri" panose="020F0502020204030204" pitchFamily="34" charset="0"/>
              </a:rPr>
              <a:t> </a:t>
            </a:r>
            <a:r>
              <a:rPr lang="en-US" sz="1200" dirty="0">
                <a:solidFill>
                  <a:schemeClr val="bg1"/>
                </a:solidFill>
                <a:latin typeface="Calibri" panose="020F0502020204030204" pitchFamily="34" charset="0"/>
              </a:rPr>
              <a:t>President Spencer W. Kimball</a:t>
            </a:r>
          </a:p>
        </p:txBody>
      </p:sp>
      <p:sp>
        <p:nvSpPr>
          <p:cNvPr id="6" name="TextBox 5"/>
          <p:cNvSpPr txBox="1"/>
          <p:nvPr/>
        </p:nvSpPr>
        <p:spPr>
          <a:xfrm>
            <a:off x="138820" y="6488669"/>
            <a:ext cx="1828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18:19</a:t>
            </a:r>
          </a:p>
        </p:txBody>
      </p:sp>
      <p:pic>
        <p:nvPicPr>
          <p:cNvPr id="3" name="Picture 2">
            <a:extLst>
              <a:ext uri="{FF2B5EF4-FFF2-40B4-BE49-F238E27FC236}">
                <a16:creationId xmlns:a16="http://schemas.microsoft.com/office/drawing/2014/main" id="{341D95D0-4B4F-4BD9-A7B5-7CDDBF64C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683" y="919335"/>
            <a:ext cx="2286000" cy="2286000"/>
          </a:xfrm>
          <a:prstGeom prst="rect">
            <a:avLst/>
          </a:prstGeom>
        </p:spPr>
      </p:pic>
      <p:pic>
        <p:nvPicPr>
          <p:cNvPr id="8" name="Picture 7">
            <a:extLst>
              <a:ext uri="{FF2B5EF4-FFF2-40B4-BE49-F238E27FC236}">
                <a16:creationId xmlns:a16="http://schemas.microsoft.com/office/drawing/2014/main" id="{BE6FA932-9548-44C6-AB86-1730BFD3E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667" y="3555129"/>
            <a:ext cx="3304032" cy="2383536"/>
          </a:xfrm>
          <a:prstGeom prst="rect">
            <a:avLst/>
          </a:prstGeom>
        </p:spPr>
      </p:pic>
      <p:pic>
        <p:nvPicPr>
          <p:cNvPr id="14" name="Picture 13">
            <a:extLst>
              <a:ext uri="{FF2B5EF4-FFF2-40B4-BE49-F238E27FC236}">
                <a16:creationId xmlns:a16="http://schemas.microsoft.com/office/drawing/2014/main" id="{38922687-754E-4FFD-A7F3-A0537757F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1683" y="4948646"/>
            <a:ext cx="2476500" cy="1444752"/>
          </a:xfrm>
          <a:prstGeom prst="rect">
            <a:avLst/>
          </a:prstGeom>
        </p:spPr>
      </p:pic>
      <p:pic>
        <p:nvPicPr>
          <p:cNvPr id="16" name="Picture 15">
            <a:extLst>
              <a:ext uri="{FF2B5EF4-FFF2-40B4-BE49-F238E27FC236}">
                <a16:creationId xmlns:a16="http://schemas.microsoft.com/office/drawing/2014/main" id="{831047A2-84C9-429E-B376-3EA9FFEC96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289" y="153471"/>
            <a:ext cx="926294" cy="1217059"/>
          </a:xfrm>
          <a:prstGeom prst="rect">
            <a:avLst/>
          </a:prstGeom>
        </p:spPr>
      </p:pic>
    </p:spTree>
    <p:extLst>
      <p:ext uri="{BB962C8B-B14F-4D97-AF65-F5344CB8AC3E}">
        <p14:creationId xmlns:p14="http://schemas.microsoft.com/office/powerpoint/2010/main" val="16803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54B574-695E-4722-8369-9FA9F0D08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 y="0"/>
            <a:ext cx="12192000" cy="6858000"/>
          </a:xfrm>
          <a:prstGeom prst="rect">
            <a:avLst/>
          </a:prstGeom>
        </p:spPr>
      </p:pic>
      <p:sp>
        <p:nvSpPr>
          <p:cNvPr id="5" name="TextBox 4"/>
          <p:cNvSpPr txBox="1"/>
          <p:nvPr/>
        </p:nvSpPr>
        <p:spPr>
          <a:xfrm>
            <a:off x="1633098" y="20432"/>
            <a:ext cx="89916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Contend Against No Church</a:t>
            </a:r>
          </a:p>
        </p:txBody>
      </p:sp>
      <p:sp>
        <p:nvSpPr>
          <p:cNvPr id="4" name="TextBox 3"/>
          <p:cNvSpPr txBox="1"/>
          <p:nvPr/>
        </p:nvSpPr>
        <p:spPr>
          <a:xfrm>
            <a:off x="1752601" y="2209800"/>
            <a:ext cx="4428565" cy="1107996"/>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“It is the calling of a minister of the Lord to preach the gospel and not to engage in endless and unprofitable controversies.”</a:t>
            </a:r>
          </a:p>
          <a:p>
            <a:pPr fontAlgn="base"/>
            <a:r>
              <a:rPr lang="en-US" sz="1200" dirty="0">
                <a:solidFill>
                  <a:schemeClr val="bg1"/>
                </a:solidFill>
                <a:latin typeface="Calibri" panose="020F0502020204030204" pitchFamily="34" charset="0"/>
              </a:rPr>
              <a:t>Hyrum M. Smith</a:t>
            </a:r>
          </a:p>
        </p:txBody>
      </p:sp>
      <p:sp>
        <p:nvSpPr>
          <p:cNvPr id="6" name="TextBox 5"/>
          <p:cNvSpPr txBox="1"/>
          <p:nvPr/>
        </p:nvSpPr>
        <p:spPr>
          <a:xfrm>
            <a:off x="138820" y="6473904"/>
            <a:ext cx="1828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18:20</a:t>
            </a:r>
          </a:p>
        </p:txBody>
      </p:sp>
      <p:sp>
        <p:nvSpPr>
          <p:cNvPr id="9" name="Rectangle 8"/>
          <p:cNvSpPr/>
          <p:nvPr/>
        </p:nvSpPr>
        <p:spPr>
          <a:xfrm>
            <a:off x="4657725" y="4407103"/>
            <a:ext cx="3557552" cy="1477328"/>
          </a:xfrm>
          <a:prstGeom prst="rect">
            <a:avLst/>
          </a:prstGeom>
        </p:spPr>
        <p:txBody>
          <a:bodyPr wrap="square">
            <a:spAutoFit/>
          </a:bodyPr>
          <a:lstStyle/>
          <a:p>
            <a:r>
              <a:rPr lang="en-US" dirty="0">
                <a:solidFill>
                  <a:schemeClr val="bg1"/>
                </a:solidFill>
                <a:latin typeface="Calibri" panose="020F0502020204030204" pitchFamily="34" charset="0"/>
              </a:rPr>
              <a:t>“We must understand that this is instruction to us to contend against all evil, that which is opposed to righteousness and truth”</a:t>
            </a:r>
          </a:p>
          <a:p>
            <a:r>
              <a:rPr lang="en-US" dirty="0">
                <a:solidFill>
                  <a:schemeClr val="bg1"/>
                </a:solidFill>
                <a:latin typeface="Calibri" panose="020F0502020204030204" pitchFamily="34" charset="0"/>
              </a:rPr>
              <a:t> </a:t>
            </a:r>
            <a:r>
              <a:rPr lang="en-US" sz="1200" dirty="0">
                <a:solidFill>
                  <a:schemeClr val="bg1"/>
                </a:solidFill>
                <a:latin typeface="Calibri" panose="020F0502020204030204" pitchFamily="34" charset="0"/>
              </a:rPr>
              <a:t>President Joseph Fielding Smith </a:t>
            </a:r>
          </a:p>
        </p:txBody>
      </p:sp>
      <p:sp>
        <p:nvSpPr>
          <p:cNvPr id="17" name="Rectangle 16"/>
          <p:cNvSpPr/>
          <p:nvPr/>
        </p:nvSpPr>
        <p:spPr>
          <a:xfrm>
            <a:off x="2547356" y="762000"/>
            <a:ext cx="7086600" cy="830997"/>
          </a:xfrm>
          <a:prstGeom prst="rect">
            <a:avLst/>
          </a:prstGeom>
        </p:spPr>
        <p:txBody>
          <a:bodyPr wrap="square">
            <a:spAutoFit/>
          </a:bodyPr>
          <a:lstStyle/>
          <a:p>
            <a:pPr algn="ctr"/>
            <a:r>
              <a:rPr lang="en-US" sz="2400" dirty="0">
                <a:solidFill>
                  <a:srgbClr val="FFFF00"/>
                </a:solidFill>
                <a:latin typeface="Calibri" panose="020F0502020204030204" pitchFamily="34" charset="0"/>
              </a:rPr>
              <a:t>The word </a:t>
            </a:r>
            <a:r>
              <a:rPr lang="en-US" sz="2400" i="1" dirty="0">
                <a:solidFill>
                  <a:srgbClr val="FFFF00"/>
                </a:solidFill>
                <a:latin typeface="Calibri" panose="020F0502020204030204" pitchFamily="34" charset="0"/>
              </a:rPr>
              <a:t>contend</a:t>
            </a:r>
            <a:r>
              <a:rPr lang="en-US" sz="2400" dirty="0">
                <a:solidFill>
                  <a:srgbClr val="FFFF00"/>
                </a:solidFill>
                <a:latin typeface="Calibri" panose="020F0502020204030204" pitchFamily="34" charset="0"/>
              </a:rPr>
              <a:t> carries with it ideas of debate, striving, struggling, and even quarreling and disputing.</a:t>
            </a:r>
          </a:p>
        </p:txBody>
      </p:sp>
      <p:pic>
        <p:nvPicPr>
          <p:cNvPr id="3" name="Picture 2">
            <a:extLst>
              <a:ext uri="{FF2B5EF4-FFF2-40B4-BE49-F238E27FC236}">
                <a16:creationId xmlns:a16="http://schemas.microsoft.com/office/drawing/2014/main" id="{C26DC382-D0BB-4174-B459-D8F3363FB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50" y="262567"/>
            <a:ext cx="1221321" cy="1651142"/>
          </a:xfrm>
          <a:prstGeom prst="rect">
            <a:avLst/>
          </a:prstGeom>
        </p:spPr>
      </p:pic>
      <p:pic>
        <p:nvPicPr>
          <p:cNvPr id="8" name="Picture 7">
            <a:extLst>
              <a:ext uri="{FF2B5EF4-FFF2-40B4-BE49-F238E27FC236}">
                <a16:creationId xmlns:a16="http://schemas.microsoft.com/office/drawing/2014/main" id="{D677FD1B-33D4-4052-B1CF-5E5D7F2C1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142" y="262567"/>
            <a:ext cx="1232008" cy="1554480"/>
          </a:xfrm>
          <a:prstGeom prst="rect">
            <a:avLst/>
          </a:prstGeom>
        </p:spPr>
      </p:pic>
      <p:pic>
        <p:nvPicPr>
          <p:cNvPr id="7" name="Picture 6" descr="A building with a bell tower&#10;&#10;Description automatically generated">
            <a:extLst>
              <a:ext uri="{FF2B5EF4-FFF2-40B4-BE49-F238E27FC236}">
                <a16:creationId xmlns:a16="http://schemas.microsoft.com/office/drawing/2014/main" id="{DFABDC41-EA4B-75F4-9941-7FC646808E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5277" y="4285600"/>
            <a:ext cx="3229046" cy="2382675"/>
          </a:xfrm>
          <a:prstGeom prst="rect">
            <a:avLst/>
          </a:prstGeom>
        </p:spPr>
      </p:pic>
      <p:pic>
        <p:nvPicPr>
          <p:cNvPr id="12" name="Picture 11" descr="A building with a dome and a dome on the top&#10;&#10;Description automatically generated with medium confidence">
            <a:extLst>
              <a:ext uri="{FF2B5EF4-FFF2-40B4-BE49-F238E27FC236}">
                <a16:creationId xmlns:a16="http://schemas.microsoft.com/office/drawing/2014/main" id="{64923A65-33BB-EFBD-D878-41741ABB22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5582" y="2155548"/>
            <a:ext cx="2586037" cy="1940327"/>
          </a:xfrm>
          <a:prstGeom prst="rect">
            <a:avLst/>
          </a:prstGeom>
        </p:spPr>
      </p:pic>
      <p:pic>
        <p:nvPicPr>
          <p:cNvPr id="18" name="Picture 17" descr="A church with a steeple&#10;&#10;Description automatically generated">
            <a:extLst>
              <a:ext uri="{FF2B5EF4-FFF2-40B4-BE49-F238E27FC236}">
                <a16:creationId xmlns:a16="http://schemas.microsoft.com/office/drawing/2014/main" id="{7A059A5F-EE66-D4BC-73C3-3458C49220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126" y="3534592"/>
            <a:ext cx="3724275" cy="2819400"/>
          </a:xfrm>
          <a:prstGeom prst="rect">
            <a:avLst/>
          </a:prstGeom>
        </p:spPr>
      </p:pic>
    </p:spTree>
    <p:extLst>
      <p:ext uri="{BB962C8B-B14F-4D97-AF65-F5344CB8AC3E}">
        <p14:creationId xmlns:p14="http://schemas.microsoft.com/office/powerpoint/2010/main" val="273506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56219E-E954-4DC9-AEF7-D464820FF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1"/>
            <a:ext cx="8991600" cy="769441"/>
          </a:xfrm>
          <a:prstGeom prst="rect">
            <a:avLst/>
          </a:prstGeom>
          <a:noFill/>
        </p:spPr>
        <p:txBody>
          <a:bodyPr wrap="square" rtlCol="0">
            <a:spAutoFit/>
          </a:bodyPr>
          <a:lstStyle/>
          <a:p>
            <a:pPr algn="ctr"/>
            <a:r>
              <a:rPr lang="en-US" sz="4400" dirty="0">
                <a:solidFill>
                  <a:schemeClr val="bg1"/>
                </a:solidFill>
                <a:latin typeface="Calibri" panose="020F0502020204030204" pitchFamily="34" charset="0"/>
              </a:rPr>
              <a:t>Those Who Lead Men Away From God</a:t>
            </a:r>
          </a:p>
        </p:txBody>
      </p:sp>
      <p:sp>
        <p:nvSpPr>
          <p:cNvPr id="4" name="TextBox 3"/>
          <p:cNvSpPr txBox="1"/>
          <p:nvPr/>
        </p:nvSpPr>
        <p:spPr>
          <a:xfrm>
            <a:off x="1151967" y="914401"/>
            <a:ext cx="5029199" cy="2492990"/>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The use of the word </a:t>
            </a:r>
            <a:r>
              <a:rPr lang="en-US" i="1" dirty="0">
                <a:solidFill>
                  <a:schemeClr val="bg1"/>
                </a:solidFill>
                <a:latin typeface="Calibri" panose="020F0502020204030204" pitchFamily="34" charset="0"/>
              </a:rPr>
              <a:t>church</a:t>
            </a:r>
            <a:r>
              <a:rPr lang="en-US" dirty="0">
                <a:solidFill>
                  <a:schemeClr val="bg1"/>
                </a:solidFill>
                <a:latin typeface="Calibri" panose="020F0502020204030204" pitchFamily="34" charset="0"/>
              </a:rPr>
              <a:t> to describe Satan and his followers has confused some because they think of the term in the more limited sense of a specific religious organization. But if one thinks of the phrase “the church and kingdom of God,” one has a better concept of what is meant by the church of the devil. It is his kingdom, the sphere of his influence, the whole of his area of power.</a:t>
            </a:r>
          </a:p>
          <a:p>
            <a:pPr fontAlgn="base"/>
            <a:r>
              <a:rPr lang="en-US" sz="1200" dirty="0">
                <a:solidFill>
                  <a:schemeClr val="bg1"/>
                </a:solidFill>
                <a:latin typeface="Calibri" panose="020F0502020204030204" pitchFamily="34" charset="0"/>
              </a:rPr>
              <a:t>Manual</a:t>
            </a:r>
          </a:p>
        </p:txBody>
      </p:sp>
      <p:sp>
        <p:nvSpPr>
          <p:cNvPr id="6" name="TextBox 5"/>
          <p:cNvSpPr txBox="1"/>
          <p:nvPr/>
        </p:nvSpPr>
        <p:spPr>
          <a:xfrm>
            <a:off x="76200" y="6480401"/>
            <a:ext cx="1828800" cy="369332"/>
          </a:xfrm>
          <a:prstGeom prst="rect">
            <a:avLst/>
          </a:prstGeom>
          <a:noFill/>
        </p:spPr>
        <p:txBody>
          <a:bodyPr wrap="square" rtlCol="0">
            <a:spAutoFit/>
          </a:bodyPr>
          <a:lstStyle/>
          <a:p>
            <a:r>
              <a:rPr lang="en-US" dirty="0">
                <a:solidFill>
                  <a:schemeClr val="bg1"/>
                </a:solidFill>
                <a:latin typeface="Calibri" panose="020F0502020204030204" pitchFamily="34" charset="0"/>
              </a:rPr>
              <a:t>D&amp;C 18:20</a:t>
            </a:r>
          </a:p>
        </p:txBody>
      </p:sp>
      <p:sp>
        <p:nvSpPr>
          <p:cNvPr id="9" name="Rectangle 8"/>
          <p:cNvSpPr/>
          <p:nvPr/>
        </p:nvSpPr>
        <p:spPr>
          <a:xfrm>
            <a:off x="5257800" y="4038601"/>
            <a:ext cx="5029200" cy="2585323"/>
          </a:xfrm>
          <a:prstGeom prst="rect">
            <a:avLst/>
          </a:prstGeom>
        </p:spPr>
        <p:txBody>
          <a:bodyPr wrap="square">
            <a:spAutoFit/>
          </a:bodyPr>
          <a:lstStyle/>
          <a:p>
            <a:r>
              <a:rPr lang="en-US" dirty="0">
                <a:solidFill>
                  <a:schemeClr val="bg1"/>
                </a:solidFill>
                <a:latin typeface="Calibri" panose="020F0502020204030204" pitchFamily="34" charset="0"/>
              </a:rPr>
              <a:t>“The titles </a:t>
            </a:r>
            <a:r>
              <a:rPr lang="en-US" i="1" dirty="0">
                <a:solidFill>
                  <a:schemeClr val="bg1"/>
                </a:solidFill>
                <a:latin typeface="Calibri" panose="020F0502020204030204" pitchFamily="34" charset="0"/>
              </a:rPr>
              <a:t>church of the devil</a:t>
            </a:r>
            <a:r>
              <a:rPr lang="en-US" dirty="0">
                <a:solidFill>
                  <a:schemeClr val="bg1"/>
                </a:solidFill>
                <a:latin typeface="Calibri" panose="020F0502020204030204" pitchFamily="34" charset="0"/>
              </a:rPr>
              <a:t> and </a:t>
            </a:r>
            <a:r>
              <a:rPr lang="en-US" i="1" dirty="0">
                <a:solidFill>
                  <a:schemeClr val="bg1"/>
                </a:solidFill>
                <a:latin typeface="Calibri" panose="020F0502020204030204" pitchFamily="34" charset="0"/>
              </a:rPr>
              <a:t>great and abominable church</a:t>
            </a:r>
            <a:r>
              <a:rPr lang="en-US" dirty="0">
                <a:solidFill>
                  <a:schemeClr val="bg1"/>
                </a:solidFill>
                <a:latin typeface="Calibri" panose="020F0502020204030204" pitchFamily="34" charset="0"/>
              </a:rPr>
              <a:t> are used to identify all churches or organizations of whatever name or nature—whether political, philosophical, educational, economic, social, fraternal, civic, or religious—which are designed to take men on a course that leads away from God and his laws and thus from salvation in the kingdom of God” </a:t>
            </a:r>
          </a:p>
          <a:p>
            <a:r>
              <a:rPr lang="en-US" sz="1200" dirty="0">
                <a:solidFill>
                  <a:schemeClr val="bg1"/>
                </a:solidFill>
                <a:latin typeface="Calibri" panose="020F0502020204030204" pitchFamily="34" charset="0"/>
              </a:rPr>
              <a:t>Elder Bruce R. McConkie</a:t>
            </a:r>
          </a:p>
        </p:txBody>
      </p:sp>
      <p:pic>
        <p:nvPicPr>
          <p:cNvPr id="3" name="Picture 2">
            <a:extLst>
              <a:ext uri="{FF2B5EF4-FFF2-40B4-BE49-F238E27FC236}">
                <a16:creationId xmlns:a16="http://schemas.microsoft.com/office/drawing/2014/main" id="{650CC13D-83B2-4743-8FEC-5D19836DF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24" y="4038601"/>
            <a:ext cx="2964105" cy="2144485"/>
          </a:xfrm>
          <a:prstGeom prst="rect">
            <a:avLst/>
          </a:prstGeom>
        </p:spPr>
      </p:pic>
      <p:pic>
        <p:nvPicPr>
          <p:cNvPr id="8" name="Picture 7">
            <a:extLst>
              <a:ext uri="{FF2B5EF4-FFF2-40B4-BE49-F238E27FC236}">
                <a16:creationId xmlns:a16="http://schemas.microsoft.com/office/drawing/2014/main" id="{B4E6F637-5FDD-4335-83D1-BE692D136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430" y="1095852"/>
            <a:ext cx="4162425" cy="2133600"/>
          </a:xfrm>
          <a:prstGeom prst="rect">
            <a:avLst/>
          </a:prstGeom>
        </p:spPr>
      </p:pic>
      <p:pic>
        <p:nvPicPr>
          <p:cNvPr id="12" name="Picture 11">
            <a:extLst>
              <a:ext uri="{FF2B5EF4-FFF2-40B4-BE49-F238E27FC236}">
                <a16:creationId xmlns:a16="http://schemas.microsoft.com/office/drawing/2014/main" id="{C270A930-B687-4071-9CB3-0433BD7EA8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071" y="5178114"/>
            <a:ext cx="973987" cy="1359523"/>
          </a:xfrm>
          <a:prstGeom prst="rect">
            <a:avLst/>
          </a:prstGeom>
        </p:spPr>
      </p:pic>
    </p:spTree>
    <p:extLst>
      <p:ext uri="{BB962C8B-B14F-4D97-AF65-F5344CB8AC3E}">
        <p14:creationId xmlns:p14="http://schemas.microsoft.com/office/powerpoint/2010/main" val="188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TotalTime>
  <Words>3718</Words>
  <Application>Microsoft Office PowerPoint</Application>
  <PresentationFormat>Widescreen</PresentationFormat>
  <Paragraphs>270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Abadi</vt:lpstr>
      <vt:lpstr>Aptos Display</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5</cp:revision>
  <dcterms:created xsi:type="dcterms:W3CDTF">2024-09-27T15:37:25Z</dcterms:created>
  <dcterms:modified xsi:type="dcterms:W3CDTF">2024-12-29T14:47:41Z</dcterms:modified>
</cp:coreProperties>
</file>