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84" r:id="rId2"/>
    <p:sldId id="258" r:id="rId3"/>
    <p:sldId id="285" r:id="rId4"/>
    <p:sldId id="259" r:id="rId5"/>
    <p:sldId id="260" r:id="rId6"/>
    <p:sldId id="261" r:id="rId7"/>
    <p:sldId id="287" r:id="rId8"/>
    <p:sldId id="262" r:id="rId9"/>
    <p:sldId id="263" r:id="rId10"/>
    <p:sldId id="264" r:id="rId11"/>
    <p:sldId id="265" r:id="rId12"/>
    <p:sldId id="266" r:id="rId13"/>
    <p:sldId id="286" r:id="rId14"/>
    <p:sldId id="267" r:id="rId15"/>
    <p:sldId id="268" r:id="rId16"/>
    <p:sldId id="269" r:id="rId17"/>
    <p:sldId id="270" r:id="rId18"/>
    <p:sldId id="271" r:id="rId19"/>
    <p:sldId id="272" r:id="rId20"/>
    <p:sldId id="273" r:id="rId21"/>
    <p:sldId id="274" r:id="rId22"/>
    <p:sldId id="288" r:id="rId23"/>
    <p:sldId id="289" r:id="rId24"/>
    <p:sldId id="290" r:id="rId25"/>
    <p:sldId id="291" r:id="rId26"/>
    <p:sldId id="292" r:id="rId27"/>
    <p:sldId id="293" r:id="rId28"/>
    <p:sldId id="294" r:id="rId29"/>
    <p:sldId id="295" r:id="rId30"/>
    <p:sldId id="296" r:id="rId31"/>
    <p:sldId id="275" r:id="rId32"/>
    <p:sldId id="276" r:id="rId33"/>
    <p:sldId id="297" r:id="rId34"/>
    <p:sldId id="277" r:id="rId35"/>
    <p:sldId id="283" r:id="rId36"/>
    <p:sldId id="278" r:id="rId37"/>
    <p:sldId id="279" r:id="rId38"/>
    <p:sldId id="280" r:id="rId39"/>
    <p:sldId id="281" r:id="rId40"/>
    <p:sldId id="282" r:id="rId41"/>
  </p:sldIdLst>
  <p:sldSz cx="12192000" cy="6858000"/>
  <p:notesSz cx="6858000" cy="9144000"/>
  <p:embeddedFontLst>
    <p:embeddedFont>
      <p:font typeface="Abadi" panose="020B0604020104020204" pitchFamily="34" charset="0"/>
      <p:regular r:id="rId42"/>
    </p:embeddedFont>
    <p:embeddedFont>
      <p:font typeface="Algerian" panose="04020705040A02060702" pitchFamily="82" charset="0"/>
      <p:regular r:id="rId43"/>
    </p:embeddedFont>
    <p:embeddedFont>
      <p:font typeface="AngsanaUPC" panose="02020603050405020304" pitchFamily="18" charset="-34"/>
      <p:regular r:id="rId44"/>
      <p:bold r:id="rId45"/>
      <p:italic r:id="rId46"/>
      <p:boldItalic r:id="rId47"/>
    </p:embeddedFont>
    <p:embeddedFont>
      <p:font typeface="Californian FB" panose="0207040306080B030204" pitchFamily="18" charset="0"/>
      <p:regular r:id="rId48"/>
      <p:bold r:id="rId49"/>
      <p:italic r:id="rId50"/>
    </p:embeddedFont>
    <p:embeddedFont>
      <p:font typeface="Georgia" panose="02040502050405020303" pitchFamily="18" charset="0"/>
      <p:regular r:id="rId51"/>
      <p:bold r:id="rId52"/>
      <p:italic r:id="rId53"/>
      <p:boldItalic r:id="rId54"/>
    </p:embeddedFont>
    <p:embeddedFont>
      <p:font typeface="Lucida Sans" panose="020B0602030504020204" pitchFamily="34" charset="0"/>
      <p:regular r:id="rId55"/>
      <p:bold r:id="rId56"/>
      <p:italic r:id="rId57"/>
      <p:boldItalic r:id="rId5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5" autoAdjust="0"/>
    <p:restoredTop sz="94660"/>
  </p:normalViewPr>
  <p:slideViewPr>
    <p:cSldViewPr snapToGrid="0">
      <p:cViewPr varScale="1">
        <p:scale>
          <a:sx n="111" d="100"/>
          <a:sy n="111" d="100"/>
        </p:scale>
        <p:origin x="528"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1.fntdata"/><Relationship Id="rId47" Type="http://schemas.openxmlformats.org/officeDocument/2006/relationships/font" Target="fonts/font6.fntdata"/><Relationship Id="rId50" Type="http://schemas.openxmlformats.org/officeDocument/2006/relationships/font" Target="fonts/font9.fntdata"/><Relationship Id="rId55" Type="http://schemas.openxmlformats.org/officeDocument/2006/relationships/font" Target="fonts/font14.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4.fntdata"/><Relationship Id="rId53" Type="http://schemas.openxmlformats.org/officeDocument/2006/relationships/font" Target="fonts/font12.fntdata"/><Relationship Id="rId58" Type="http://schemas.openxmlformats.org/officeDocument/2006/relationships/font" Target="fonts/font17.fntdata"/><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2.fntdata"/><Relationship Id="rId48" Type="http://schemas.openxmlformats.org/officeDocument/2006/relationships/font" Target="fonts/font7.fntdata"/><Relationship Id="rId56" Type="http://schemas.openxmlformats.org/officeDocument/2006/relationships/font" Target="fonts/font15.fntdata"/><Relationship Id="rId8" Type="http://schemas.openxmlformats.org/officeDocument/2006/relationships/slide" Target="slides/slide7.xml"/><Relationship Id="rId51" Type="http://schemas.openxmlformats.org/officeDocument/2006/relationships/font" Target="fonts/font10.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5.fntdata"/><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13.fntdata"/><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8.fntdata"/><Relationship Id="rId57" Type="http://schemas.openxmlformats.org/officeDocument/2006/relationships/font" Target="fonts/font16.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3.fntdata"/><Relationship Id="rId52" Type="http://schemas.openxmlformats.org/officeDocument/2006/relationships/font" Target="fonts/font11.fntdata"/><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A6176B-1661-472D-992E-1CE365E2A4C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53123C8-08FB-4CB8-AEAC-2ED349B5AAC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E447288-94A2-4011-9C57-4E444958D81B}"/>
              </a:ext>
            </a:extLst>
          </p:cNvPr>
          <p:cNvSpPr>
            <a:spLocks noGrp="1"/>
          </p:cNvSpPr>
          <p:nvPr>
            <p:ph type="dt" sz="half" idx="10"/>
          </p:nvPr>
        </p:nvSpPr>
        <p:spPr/>
        <p:txBody>
          <a:bodyPr/>
          <a:lstStyle/>
          <a:p>
            <a:fld id="{2A201C55-27A5-40EB-8220-CCD5A57A56DF}" type="datetimeFigureOut">
              <a:rPr lang="en-US" smtClean="0"/>
              <a:t>12/29/2024</a:t>
            </a:fld>
            <a:endParaRPr lang="en-US"/>
          </a:p>
        </p:txBody>
      </p:sp>
      <p:sp>
        <p:nvSpPr>
          <p:cNvPr id="5" name="Footer Placeholder 4">
            <a:extLst>
              <a:ext uri="{FF2B5EF4-FFF2-40B4-BE49-F238E27FC236}">
                <a16:creationId xmlns:a16="http://schemas.microsoft.com/office/drawing/2014/main" id="{0E8EABA7-09E1-4841-9E05-5650B80642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306E483-D085-4DB8-8809-26927C2595B8}"/>
              </a:ext>
            </a:extLst>
          </p:cNvPr>
          <p:cNvSpPr>
            <a:spLocks noGrp="1"/>
          </p:cNvSpPr>
          <p:nvPr>
            <p:ph type="sldNum" sz="quarter" idx="12"/>
          </p:nvPr>
        </p:nvSpPr>
        <p:spPr/>
        <p:txBody>
          <a:bodyPr/>
          <a:lstStyle/>
          <a:p>
            <a:fld id="{81D1FA91-C189-4DC4-9864-F3159F6A715D}" type="slidenum">
              <a:rPr lang="en-US" smtClean="0"/>
              <a:t>‹#›</a:t>
            </a:fld>
            <a:endParaRPr lang="en-US"/>
          </a:p>
        </p:txBody>
      </p:sp>
    </p:spTree>
    <p:extLst>
      <p:ext uri="{BB962C8B-B14F-4D97-AF65-F5344CB8AC3E}">
        <p14:creationId xmlns:p14="http://schemas.microsoft.com/office/powerpoint/2010/main" val="22733409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9A595C-6E98-4E7D-B331-A42C79C942A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41D6A07-C98E-40F8-897F-512C4AC2783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B799BE3-7D92-438C-9763-5690CC6EE678}"/>
              </a:ext>
            </a:extLst>
          </p:cNvPr>
          <p:cNvSpPr>
            <a:spLocks noGrp="1"/>
          </p:cNvSpPr>
          <p:nvPr>
            <p:ph type="dt" sz="half" idx="10"/>
          </p:nvPr>
        </p:nvSpPr>
        <p:spPr/>
        <p:txBody>
          <a:bodyPr/>
          <a:lstStyle/>
          <a:p>
            <a:fld id="{2A201C55-27A5-40EB-8220-CCD5A57A56DF}" type="datetimeFigureOut">
              <a:rPr lang="en-US" smtClean="0"/>
              <a:t>12/29/2024</a:t>
            </a:fld>
            <a:endParaRPr lang="en-US"/>
          </a:p>
        </p:txBody>
      </p:sp>
      <p:sp>
        <p:nvSpPr>
          <p:cNvPr id="5" name="Footer Placeholder 4">
            <a:extLst>
              <a:ext uri="{FF2B5EF4-FFF2-40B4-BE49-F238E27FC236}">
                <a16:creationId xmlns:a16="http://schemas.microsoft.com/office/drawing/2014/main" id="{7BFD774E-47AC-49D0-A883-958D8ED321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EB91173-39D1-4ED4-9F58-7AE7771CF7ED}"/>
              </a:ext>
            </a:extLst>
          </p:cNvPr>
          <p:cNvSpPr>
            <a:spLocks noGrp="1"/>
          </p:cNvSpPr>
          <p:nvPr>
            <p:ph type="sldNum" sz="quarter" idx="12"/>
          </p:nvPr>
        </p:nvSpPr>
        <p:spPr/>
        <p:txBody>
          <a:bodyPr/>
          <a:lstStyle/>
          <a:p>
            <a:fld id="{81D1FA91-C189-4DC4-9864-F3159F6A715D}" type="slidenum">
              <a:rPr lang="en-US" smtClean="0"/>
              <a:t>‹#›</a:t>
            </a:fld>
            <a:endParaRPr lang="en-US"/>
          </a:p>
        </p:txBody>
      </p:sp>
    </p:spTree>
    <p:extLst>
      <p:ext uri="{BB962C8B-B14F-4D97-AF65-F5344CB8AC3E}">
        <p14:creationId xmlns:p14="http://schemas.microsoft.com/office/powerpoint/2010/main" val="24110481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9AEA4D2-2589-4A1C-A0BD-1F8C43CC85F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E089BE8-5624-44FD-BD3E-1FC726753B57}"/>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781FC9C-676C-4B99-B22A-33DB0A4F790C}"/>
              </a:ext>
            </a:extLst>
          </p:cNvPr>
          <p:cNvSpPr>
            <a:spLocks noGrp="1"/>
          </p:cNvSpPr>
          <p:nvPr>
            <p:ph type="dt" sz="half" idx="10"/>
          </p:nvPr>
        </p:nvSpPr>
        <p:spPr/>
        <p:txBody>
          <a:bodyPr/>
          <a:lstStyle/>
          <a:p>
            <a:fld id="{2A201C55-27A5-40EB-8220-CCD5A57A56DF}" type="datetimeFigureOut">
              <a:rPr lang="en-US" smtClean="0"/>
              <a:t>12/29/2024</a:t>
            </a:fld>
            <a:endParaRPr lang="en-US"/>
          </a:p>
        </p:txBody>
      </p:sp>
      <p:sp>
        <p:nvSpPr>
          <p:cNvPr id="5" name="Footer Placeholder 4">
            <a:extLst>
              <a:ext uri="{FF2B5EF4-FFF2-40B4-BE49-F238E27FC236}">
                <a16:creationId xmlns:a16="http://schemas.microsoft.com/office/drawing/2014/main" id="{0A374589-09BA-413D-8375-09B7AA4EEB2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1B2E9A-0F21-4BD7-8A87-D9984CF20B4E}"/>
              </a:ext>
            </a:extLst>
          </p:cNvPr>
          <p:cNvSpPr>
            <a:spLocks noGrp="1"/>
          </p:cNvSpPr>
          <p:nvPr>
            <p:ph type="sldNum" sz="quarter" idx="12"/>
          </p:nvPr>
        </p:nvSpPr>
        <p:spPr/>
        <p:txBody>
          <a:bodyPr/>
          <a:lstStyle/>
          <a:p>
            <a:fld id="{81D1FA91-C189-4DC4-9864-F3159F6A715D}" type="slidenum">
              <a:rPr lang="en-US" smtClean="0"/>
              <a:t>‹#›</a:t>
            </a:fld>
            <a:endParaRPr lang="en-US"/>
          </a:p>
        </p:txBody>
      </p:sp>
    </p:spTree>
    <p:extLst>
      <p:ext uri="{BB962C8B-B14F-4D97-AF65-F5344CB8AC3E}">
        <p14:creationId xmlns:p14="http://schemas.microsoft.com/office/powerpoint/2010/main" val="12908004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BAF116-36C1-4CAF-9569-FCA98C140BB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0D52F3C-03C4-4AE5-959C-527787E2B519}"/>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3548DD3-F470-4DAC-B463-0C6D81A9AF80}"/>
              </a:ext>
            </a:extLst>
          </p:cNvPr>
          <p:cNvSpPr>
            <a:spLocks noGrp="1"/>
          </p:cNvSpPr>
          <p:nvPr>
            <p:ph type="dt" sz="half" idx="10"/>
          </p:nvPr>
        </p:nvSpPr>
        <p:spPr/>
        <p:txBody>
          <a:bodyPr/>
          <a:lstStyle/>
          <a:p>
            <a:fld id="{2A201C55-27A5-40EB-8220-CCD5A57A56DF}" type="datetimeFigureOut">
              <a:rPr lang="en-US" smtClean="0"/>
              <a:t>12/29/2024</a:t>
            </a:fld>
            <a:endParaRPr lang="en-US"/>
          </a:p>
        </p:txBody>
      </p:sp>
      <p:sp>
        <p:nvSpPr>
          <p:cNvPr id="5" name="Footer Placeholder 4">
            <a:extLst>
              <a:ext uri="{FF2B5EF4-FFF2-40B4-BE49-F238E27FC236}">
                <a16:creationId xmlns:a16="http://schemas.microsoft.com/office/drawing/2014/main" id="{4962B14E-F52F-4598-B66F-3E4843C230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81741D2-E7A4-4BB5-87E1-9834A3FC316F}"/>
              </a:ext>
            </a:extLst>
          </p:cNvPr>
          <p:cNvSpPr>
            <a:spLocks noGrp="1"/>
          </p:cNvSpPr>
          <p:nvPr>
            <p:ph type="sldNum" sz="quarter" idx="12"/>
          </p:nvPr>
        </p:nvSpPr>
        <p:spPr/>
        <p:txBody>
          <a:bodyPr/>
          <a:lstStyle/>
          <a:p>
            <a:fld id="{81D1FA91-C189-4DC4-9864-F3159F6A715D}" type="slidenum">
              <a:rPr lang="en-US" smtClean="0"/>
              <a:t>‹#›</a:t>
            </a:fld>
            <a:endParaRPr lang="en-US"/>
          </a:p>
        </p:txBody>
      </p:sp>
    </p:spTree>
    <p:extLst>
      <p:ext uri="{BB962C8B-B14F-4D97-AF65-F5344CB8AC3E}">
        <p14:creationId xmlns:p14="http://schemas.microsoft.com/office/powerpoint/2010/main" val="14026728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A92CB3-4624-4DB3-907D-96F0E2129A9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A777F4F-ADEC-4E34-85B9-9DF82AA2317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DE8CB9FF-0FD9-4ABF-A6A1-BCF5A7537344}"/>
              </a:ext>
            </a:extLst>
          </p:cNvPr>
          <p:cNvSpPr>
            <a:spLocks noGrp="1"/>
          </p:cNvSpPr>
          <p:nvPr>
            <p:ph type="dt" sz="half" idx="10"/>
          </p:nvPr>
        </p:nvSpPr>
        <p:spPr/>
        <p:txBody>
          <a:bodyPr/>
          <a:lstStyle/>
          <a:p>
            <a:fld id="{2A201C55-27A5-40EB-8220-CCD5A57A56DF}" type="datetimeFigureOut">
              <a:rPr lang="en-US" smtClean="0"/>
              <a:t>12/29/2024</a:t>
            </a:fld>
            <a:endParaRPr lang="en-US"/>
          </a:p>
        </p:txBody>
      </p:sp>
      <p:sp>
        <p:nvSpPr>
          <p:cNvPr id="5" name="Footer Placeholder 4">
            <a:extLst>
              <a:ext uri="{FF2B5EF4-FFF2-40B4-BE49-F238E27FC236}">
                <a16:creationId xmlns:a16="http://schemas.microsoft.com/office/drawing/2014/main" id="{98391B63-E064-4DB4-8226-9379147CD9F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DC8A233-BF34-474C-8611-C402A7430BA4}"/>
              </a:ext>
            </a:extLst>
          </p:cNvPr>
          <p:cNvSpPr>
            <a:spLocks noGrp="1"/>
          </p:cNvSpPr>
          <p:nvPr>
            <p:ph type="sldNum" sz="quarter" idx="12"/>
          </p:nvPr>
        </p:nvSpPr>
        <p:spPr/>
        <p:txBody>
          <a:bodyPr/>
          <a:lstStyle/>
          <a:p>
            <a:fld id="{81D1FA91-C189-4DC4-9864-F3159F6A715D}" type="slidenum">
              <a:rPr lang="en-US" smtClean="0"/>
              <a:t>‹#›</a:t>
            </a:fld>
            <a:endParaRPr lang="en-US"/>
          </a:p>
        </p:txBody>
      </p:sp>
    </p:spTree>
    <p:extLst>
      <p:ext uri="{BB962C8B-B14F-4D97-AF65-F5344CB8AC3E}">
        <p14:creationId xmlns:p14="http://schemas.microsoft.com/office/powerpoint/2010/main" val="41907193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C72CB6-F28F-4CBC-9090-361B0B18B87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B447426-19C3-4564-A41D-06E850273C2E}"/>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990138C-0CA3-49A0-9B8B-8C25DE040C04}"/>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5D5A21F-56B9-4DFC-A834-BBEE65BB48E1}"/>
              </a:ext>
            </a:extLst>
          </p:cNvPr>
          <p:cNvSpPr>
            <a:spLocks noGrp="1"/>
          </p:cNvSpPr>
          <p:nvPr>
            <p:ph type="dt" sz="half" idx="10"/>
          </p:nvPr>
        </p:nvSpPr>
        <p:spPr/>
        <p:txBody>
          <a:bodyPr/>
          <a:lstStyle/>
          <a:p>
            <a:fld id="{2A201C55-27A5-40EB-8220-CCD5A57A56DF}" type="datetimeFigureOut">
              <a:rPr lang="en-US" smtClean="0"/>
              <a:t>12/29/2024</a:t>
            </a:fld>
            <a:endParaRPr lang="en-US"/>
          </a:p>
        </p:txBody>
      </p:sp>
      <p:sp>
        <p:nvSpPr>
          <p:cNvPr id="6" name="Footer Placeholder 5">
            <a:extLst>
              <a:ext uri="{FF2B5EF4-FFF2-40B4-BE49-F238E27FC236}">
                <a16:creationId xmlns:a16="http://schemas.microsoft.com/office/drawing/2014/main" id="{5AD4A9C2-E817-4EDB-A7BF-85EA824213A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1A7592A-4661-43CD-B3F5-0CE4A66616FF}"/>
              </a:ext>
            </a:extLst>
          </p:cNvPr>
          <p:cNvSpPr>
            <a:spLocks noGrp="1"/>
          </p:cNvSpPr>
          <p:nvPr>
            <p:ph type="sldNum" sz="quarter" idx="12"/>
          </p:nvPr>
        </p:nvSpPr>
        <p:spPr/>
        <p:txBody>
          <a:bodyPr/>
          <a:lstStyle/>
          <a:p>
            <a:fld id="{81D1FA91-C189-4DC4-9864-F3159F6A715D}" type="slidenum">
              <a:rPr lang="en-US" smtClean="0"/>
              <a:t>‹#›</a:t>
            </a:fld>
            <a:endParaRPr lang="en-US"/>
          </a:p>
        </p:txBody>
      </p:sp>
    </p:spTree>
    <p:extLst>
      <p:ext uri="{BB962C8B-B14F-4D97-AF65-F5344CB8AC3E}">
        <p14:creationId xmlns:p14="http://schemas.microsoft.com/office/powerpoint/2010/main" val="5662989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390D5-6AE9-4333-A821-1BABED4BB27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EEC0189-A9A7-4734-9DA9-76090F66F93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A32014A5-E260-45A1-8F94-1DAEAEF802D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10A6A70-D032-4044-A8E2-37807FC045F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BDEEB73C-6902-4E11-80E4-1BD61B1B3EF0}"/>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80429C8-7701-4E3F-8B7A-A7448194ACF7}"/>
              </a:ext>
            </a:extLst>
          </p:cNvPr>
          <p:cNvSpPr>
            <a:spLocks noGrp="1"/>
          </p:cNvSpPr>
          <p:nvPr>
            <p:ph type="dt" sz="half" idx="10"/>
          </p:nvPr>
        </p:nvSpPr>
        <p:spPr/>
        <p:txBody>
          <a:bodyPr/>
          <a:lstStyle/>
          <a:p>
            <a:fld id="{2A201C55-27A5-40EB-8220-CCD5A57A56DF}" type="datetimeFigureOut">
              <a:rPr lang="en-US" smtClean="0"/>
              <a:t>12/29/2024</a:t>
            </a:fld>
            <a:endParaRPr lang="en-US"/>
          </a:p>
        </p:txBody>
      </p:sp>
      <p:sp>
        <p:nvSpPr>
          <p:cNvPr id="8" name="Footer Placeholder 7">
            <a:extLst>
              <a:ext uri="{FF2B5EF4-FFF2-40B4-BE49-F238E27FC236}">
                <a16:creationId xmlns:a16="http://schemas.microsoft.com/office/drawing/2014/main" id="{6325CAF6-87E9-4354-B810-3BCA6DD1FC4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1E5CC61-4890-4AA3-9156-7ECADE7814A1}"/>
              </a:ext>
            </a:extLst>
          </p:cNvPr>
          <p:cNvSpPr>
            <a:spLocks noGrp="1"/>
          </p:cNvSpPr>
          <p:nvPr>
            <p:ph type="sldNum" sz="quarter" idx="12"/>
          </p:nvPr>
        </p:nvSpPr>
        <p:spPr/>
        <p:txBody>
          <a:bodyPr/>
          <a:lstStyle/>
          <a:p>
            <a:fld id="{81D1FA91-C189-4DC4-9864-F3159F6A715D}" type="slidenum">
              <a:rPr lang="en-US" smtClean="0"/>
              <a:t>‹#›</a:t>
            </a:fld>
            <a:endParaRPr lang="en-US"/>
          </a:p>
        </p:txBody>
      </p:sp>
    </p:spTree>
    <p:extLst>
      <p:ext uri="{BB962C8B-B14F-4D97-AF65-F5344CB8AC3E}">
        <p14:creationId xmlns:p14="http://schemas.microsoft.com/office/powerpoint/2010/main" val="45976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8FC07B-502E-4647-AFA5-19BFC5B8E8E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B798198-31B3-405D-8335-81D935D8EB81}"/>
              </a:ext>
            </a:extLst>
          </p:cNvPr>
          <p:cNvSpPr>
            <a:spLocks noGrp="1"/>
          </p:cNvSpPr>
          <p:nvPr>
            <p:ph type="dt" sz="half" idx="10"/>
          </p:nvPr>
        </p:nvSpPr>
        <p:spPr/>
        <p:txBody>
          <a:bodyPr/>
          <a:lstStyle/>
          <a:p>
            <a:fld id="{2A201C55-27A5-40EB-8220-CCD5A57A56DF}" type="datetimeFigureOut">
              <a:rPr lang="en-US" smtClean="0"/>
              <a:t>12/29/2024</a:t>
            </a:fld>
            <a:endParaRPr lang="en-US"/>
          </a:p>
        </p:txBody>
      </p:sp>
      <p:sp>
        <p:nvSpPr>
          <p:cNvPr id="4" name="Footer Placeholder 3">
            <a:extLst>
              <a:ext uri="{FF2B5EF4-FFF2-40B4-BE49-F238E27FC236}">
                <a16:creationId xmlns:a16="http://schemas.microsoft.com/office/drawing/2014/main" id="{1B714D5A-2271-4216-BCD3-A9BE6380742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EF66C23-7CDB-47F5-93A2-61597F940734}"/>
              </a:ext>
            </a:extLst>
          </p:cNvPr>
          <p:cNvSpPr>
            <a:spLocks noGrp="1"/>
          </p:cNvSpPr>
          <p:nvPr>
            <p:ph type="sldNum" sz="quarter" idx="12"/>
          </p:nvPr>
        </p:nvSpPr>
        <p:spPr/>
        <p:txBody>
          <a:bodyPr/>
          <a:lstStyle/>
          <a:p>
            <a:fld id="{81D1FA91-C189-4DC4-9864-F3159F6A715D}" type="slidenum">
              <a:rPr lang="en-US" smtClean="0"/>
              <a:t>‹#›</a:t>
            </a:fld>
            <a:endParaRPr lang="en-US"/>
          </a:p>
        </p:txBody>
      </p:sp>
    </p:spTree>
    <p:extLst>
      <p:ext uri="{BB962C8B-B14F-4D97-AF65-F5344CB8AC3E}">
        <p14:creationId xmlns:p14="http://schemas.microsoft.com/office/powerpoint/2010/main" val="2063536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07774A3-C2BC-4656-A564-BBA4C440F3E4}"/>
              </a:ext>
            </a:extLst>
          </p:cNvPr>
          <p:cNvSpPr>
            <a:spLocks noGrp="1"/>
          </p:cNvSpPr>
          <p:nvPr>
            <p:ph type="dt" sz="half" idx="10"/>
          </p:nvPr>
        </p:nvSpPr>
        <p:spPr/>
        <p:txBody>
          <a:bodyPr/>
          <a:lstStyle/>
          <a:p>
            <a:fld id="{2A201C55-27A5-40EB-8220-CCD5A57A56DF}" type="datetimeFigureOut">
              <a:rPr lang="en-US" smtClean="0"/>
              <a:t>12/29/2024</a:t>
            </a:fld>
            <a:endParaRPr lang="en-US"/>
          </a:p>
        </p:txBody>
      </p:sp>
      <p:sp>
        <p:nvSpPr>
          <p:cNvPr id="3" name="Footer Placeholder 2">
            <a:extLst>
              <a:ext uri="{FF2B5EF4-FFF2-40B4-BE49-F238E27FC236}">
                <a16:creationId xmlns:a16="http://schemas.microsoft.com/office/drawing/2014/main" id="{DCCE0822-9F00-4911-9624-7CF467CDAEB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D518DE7-BA26-480A-BC3E-5E87550FA288}"/>
              </a:ext>
            </a:extLst>
          </p:cNvPr>
          <p:cNvSpPr>
            <a:spLocks noGrp="1"/>
          </p:cNvSpPr>
          <p:nvPr>
            <p:ph type="sldNum" sz="quarter" idx="12"/>
          </p:nvPr>
        </p:nvSpPr>
        <p:spPr/>
        <p:txBody>
          <a:bodyPr/>
          <a:lstStyle/>
          <a:p>
            <a:fld id="{81D1FA91-C189-4DC4-9864-F3159F6A715D}" type="slidenum">
              <a:rPr lang="en-US" smtClean="0"/>
              <a:t>‹#›</a:t>
            </a:fld>
            <a:endParaRPr lang="en-US"/>
          </a:p>
        </p:txBody>
      </p:sp>
    </p:spTree>
    <p:extLst>
      <p:ext uri="{BB962C8B-B14F-4D97-AF65-F5344CB8AC3E}">
        <p14:creationId xmlns:p14="http://schemas.microsoft.com/office/powerpoint/2010/main" val="8890304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D1845B-707F-43AD-8304-4B55120F833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26C0A12-F550-4E26-82AB-95F7C8C9F2D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F6B2A2E-FA4F-479A-A130-E18230479EE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2541859-55DA-4636-803C-67499BA44313}"/>
              </a:ext>
            </a:extLst>
          </p:cNvPr>
          <p:cNvSpPr>
            <a:spLocks noGrp="1"/>
          </p:cNvSpPr>
          <p:nvPr>
            <p:ph type="dt" sz="half" idx="10"/>
          </p:nvPr>
        </p:nvSpPr>
        <p:spPr/>
        <p:txBody>
          <a:bodyPr/>
          <a:lstStyle/>
          <a:p>
            <a:fld id="{2A201C55-27A5-40EB-8220-CCD5A57A56DF}" type="datetimeFigureOut">
              <a:rPr lang="en-US" smtClean="0"/>
              <a:t>12/29/2024</a:t>
            </a:fld>
            <a:endParaRPr lang="en-US"/>
          </a:p>
        </p:txBody>
      </p:sp>
      <p:sp>
        <p:nvSpPr>
          <p:cNvPr id="6" name="Footer Placeholder 5">
            <a:extLst>
              <a:ext uri="{FF2B5EF4-FFF2-40B4-BE49-F238E27FC236}">
                <a16:creationId xmlns:a16="http://schemas.microsoft.com/office/drawing/2014/main" id="{41204D34-5407-4484-933C-8B47B897A74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AAD079D-7495-40D0-9F1C-26AE922A3DDE}"/>
              </a:ext>
            </a:extLst>
          </p:cNvPr>
          <p:cNvSpPr>
            <a:spLocks noGrp="1"/>
          </p:cNvSpPr>
          <p:nvPr>
            <p:ph type="sldNum" sz="quarter" idx="12"/>
          </p:nvPr>
        </p:nvSpPr>
        <p:spPr/>
        <p:txBody>
          <a:bodyPr/>
          <a:lstStyle/>
          <a:p>
            <a:fld id="{81D1FA91-C189-4DC4-9864-F3159F6A715D}" type="slidenum">
              <a:rPr lang="en-US" smtClean="0"/>
              <a:t>‹#›</a:t>
            </a:fld>
            <a:endParaRPr lang="en-US"/>
          </a:p>
        </p:txBody>
      </p:sp>
    </p:spTree>
    <p:extLst>
      <p:ext uri="{BB962C8B-B14F-4D97-AF65-F5344CB8AC3E}">
        <p14:creationId xmlns:p14="http://schemas.microsoft.com/office/powerpoint/2010/main" val="6328939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B8399D-FB77-4FF1-9291-CC621B243DD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1B43622-B1EF-4C18-A23C-790C2A17172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68DC3D9-407C-4CDE-AC90-B3B9C6E23AB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EF81652-4745-468D-8FF3-B3DFE21F2C78}"/>
              </a:ext>
            </a:extLst>
          </p:cNvPr>
          <p:cNvSpPr>
            <a:spLocks noGrp="1"/>
          </p:cNvSpPr>
          <p:nvPr>
            <p:ph type="dt" sz="half" idx="10"/>
          </p:nvPr>
        </p:nvSpPr>
        <p:spPr/>
        <p:txBody>
          <a:bodyPr/>
          <a:lstStyle/>
          <a:p>
            <a:fld id="{2A201C55-27A5-40EB-8220-CCD5A57A56DF}" type="datetimeFigureOut">
              <a:rPr lang="en-US" smtClean="0"/>
              <a:t>12/29/2024</a:t>
            </a:fld>
            <a:endParaRPr lang="en-US"/>
          </a:p>
        </p:txBody>
      </p:sp>
      <p:sp>
        <p:nvSpPr>
          <p:cNvPr id="6" name="Footer Placeholder 5">
            <a:extLst>
              <a:ext uri="{FF2B5EF4-FFF2-40B4-BE49-F238E27FC236}">
                <a16:creationId xmlns:a16="http://schemas.microsoft.com/office/drawing/2014/main" id="{D5AE526E-9740-4E9B-A88B-95322AD3A4A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C544E4F-3771-4074-ABD7-432F90FF78B1}"/>
              </a:ext>
            </a:extLst>
          </p:cNvPr>
          <p:cNvSpPr>
            <a:spLocks noGrp="1"/>
          </p:cNvSpPr>
          <p:nvPr>
            <p:ph type="sldNum" sz="quarter" idx="12"/>
          </p:nvPr>
        </p:nvSpPr>
        <p:spPr/>
        <p:txBody>
          <a:bodyPr/>
          <a:lstStyle/>
          <a:p>
            <a:fld id="{81D1FA91-C189-4DC4-9864-F3159F6A715D}" type="slidenum">
              <a:rPr lang="en-US" smtClean="0"/>
              <a:t>‹#›</a:t>
            </a:fld>
            <a:endParaRPr lang="en-US"/>
          </a:p>
        </p:txBody>
      </p:sp>
    </p:spTree>
    <p:extLst>
      <p:ext uri="{BB962C8B-B14F-4D97-AF65-F5344CB8AC3E}">
        <p14:creationId xmlns:p14="http://schemas.microsoft.com/office/powerpoint/2010/main" val="31736037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71FE058-C38D-489B-9A74-3A849E9E1A4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AB7CDA0-1E4A-4A44-BE72-9DFC126A176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3ABCA1A-EC0B-49D1-A87A-BBFB9B1D3BC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201C55-27A5-40EB-8220-CCD5A57A56DF}" type="datetimeFigureOut">
              <a:rPr lang="en-US" smtClean="0"/>
              <a:t>12/29/2024</a:t>
            </a:fld>
            <a:endParaRPr lang="en-US"/>
          </a:p>
        </p:txBody>
      </p:sp>
      <p:sp>
        <p:nvSpPr>
          <p:cNvPr id="5" name="Footer Placeholder 4">
            <a:extLst>
              <a:ext uri="{FF2B5EF4-FFF2-40B4-BE49-F238E27FC236}">
                <a16:creationId xmlns:a16="http://schemas.microsoft.com/office/drawing/2014/main" id="{55B318A5-291B-48AE-A221-6B2881B9E49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2DC6F01-FC6E-49DC-A3A3-F2228294FE5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D1FA91-C189-4DC4-9864-F3159F6A715D}" type="slidenum">
              <a:rPr lang="en-US" smtClean="0"/>
              <a:t>‹#›</a:t>
            </a:fld>
            <a:endParaRPr lang="en-US"/>
          </a:p>
        </p:txBody>
      </p:sp>
    </p:spTree>
    <p:extLst>
      <p:ext uri="{BB962C8B-B14F-4D97-AF65-F5344CB8AC3E}">
        <p14:creationId xmlns:p14="http://schemas.microsoft.com/office/powerpoint/2010/main" val="16053705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19.jpg"/></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1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23.jpg"/></Relationships>
</file>

<file path=ppt/slides/_rels/slide1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image" Target="../media/image26.jpg"/><Relationship Id="rId4" Type="http://schemas.openxmlformats.org/officeDocument/2006/relationships/image" Target="../media/image25.jpg"/></Relationships>
</file>

<file path=ppt/slides/_rels/slide18.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27.jpg"/></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3.jpg"/></Relationships>
</file>

<file path=ppt/slides/_rels/slide2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29.jpg"/></Relationships>
</file>

<file path=ppt/slides/_rels/slide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2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2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35.jpg"/></Relationships>
</file>

<file path=ppt/slides/_rels/slide2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36.jpg"/></Relationships>
</file>

<file path=ppt/slides/_rels/slide27.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38.png"/></Relationships>
</file>

<file path=ppt/slides/_rels/slide2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40.png"/></Relationships>
</file>

<file path=ppt/slides/_rels/slide2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41.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42.png"/></Relationships>
</file>

<file path=ppt/slides/_rels/slide31.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44.jpg"/></Relationships>
</file>

<file path=ppt/slides/_rels/slide3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45.jpg"/></Relationships>
</file>

<file path=ppt/slides/_rels/slide3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46.png"/></Relationships>
</file>

<file path=ppt/slides/_rels/slide34.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596961F-23FF-912C-D863-9A263CD989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4145ABC3-5A22-13D0-0439-8E76691776E1}"/>
              </a:ext>
            </a:extLst>
          </p:cNvPr>
          <p:cNvSpPr txBox="1"/>
          <p:nvPr/>
        </p:nvSpPr>
        <p:spPr>
          <a:xfrm>
            <a:off x="1524000" y="731520"/>
            <a:ext cx="9144000" cy="3816429"/>
          </a:xfrm>
          <a:prstGeom prst="rect">
            <a:avLst/>
          </a:prstGeom>
          <a:noFill/>
        </p:spPr>
        <p:txBody>
          <a:bodyPr wrap="square" rtlCol="0">
            <a:spAutoFit/>
          </a:bodyPr>
          <a:lstStyle/>
          <a:p>
            <a:pPr algn="ctr"/>
            <a:r>
              <a:rPr lang="en-US" sz="6600" dirty="0">
                <a:latin typeface="Algerian" pitchFamily="82" charset="0"/>
              </a:rPr>
              <a:t>Doctrine and Covenants 19:1-24</a:t>
            </a:r>
          </a:p>
          <a:p>
            <a:pPr algn="ctr"/>
            <a:endParaRPr lang="en-US" sz="6600" dirty="0">
              <a:latin typeface="Algerian" pitchFamily="82" charset="0"/>
            </a:endParaRPr>
          </a:p>
          <a:p>
            <a:pPr algn="ctr"/>
            <a:r>
              <a:rPr lang="en-US" sz="4400" dirty="0">
                <a:latin typeface="Algerian" pitchFamily="82" charset="0"/>
              </a:rPr>
              <a:t>He Suffered For Us All</a:t>
            </a:r>
          </a:p>
        </p:txBody>
      </p:sp>
      <p:sp>
        <p:nvSpPr>
          <p:cNvPr id="6" name="TextBox 5">
            <a:extLst>
              <a:ext uri="{FF2B5EF4-FFF2-40B4-BE49-F238E27FC236}">
                <a16:creationId xmlns:a16="http://schemas.microsoft.com/office/drawing/2014/main" id="{43D92F57-D943-D2EE-09EC-5F04B1989191}"/>
              </a:ext>
            </a:extLst>
          </p:cNvPr>
          <p:cNvSpPr txBox="1"/>
          <p:nvPr/>
        </p:nvSpPr>
        <p:spPr>
          <a:xfrm>
            <a:off x="4114800" y="5099139"/>
            <a:ext cx="4124960" cy="1200329"/>
          </a:xfrm>
          <a:prstGeom prst="rect">
            <a:avLst/>
          </a:prstGeom>
          <a:noFill/>
        </p:spPr>
        <p:txBody>
          <a:bodyPr wrap="square" rtlCol="0">
            <a:spAutoFit/>
          </a:bodyPr>
          <a:lstStyle/>
          <a:p>
            <a:pPr algn="ctr"/>
            <a:r>
              <a:rPr lang="en-US" b="1" i="1" dirty="0"/>
              <a:t>“One of the great revelations given in this dispensation; there are few of greater import than this”</a:t>
            </a:r>
          </a:p>
          <a:p>
            <a:pPr algn="ctr"/>
            <a:r>
              <a:rPr lang="en-US" b="1" i="1" dirty="0"/>
              <a:t>Joseph Fielding Smith</a:t>
            </a:r>
          </a:p>
        </p:txBody>
      </p:sp>
      <p:grpSp>
        <p:nvGrpSpPr>
          <p:cNvPr id="7" name="Group 6">
            <a:extLst>
              <a:ext uri="{FF2B5EF4-FFF2-40B4-BE49-F238E27FC236}">
                <a16:creationId xmlns:a16="http://schemas.microsoft.com/office/drawing/2014/main" id="{09C784EC-4134-6169-E1D3-786E1E8B784B}"/>
              </a:ext>
            </a:extLst>
          </p:cNvPr>
          <p:cNvGrpSpPr/>
          <p:nvPr/>
        </p:nvGrpSpPr>
        <p:grpSpPr>
          <a:xfrm>
            <a:off x="433593" y="1673599"/>
            <a:ext cx="1605004" cy="2087945"/>
            <a:chOff x="5715000" y="3657600"/>
            <a:chExt cx="2286000" cy="2973851"/>
          </a:xfrm>
        </p:grpSpPr>
        <p:sp>
          <p:nvSpPr>
            <p:cNvPr id="8" name="Rectangle 7">
              <a:extLst>
                <a:ext uri="{FF2B5EF4-FFF2-40B4-BE49-F238E27FC236}">
                  <a16:creationId xmlns:a16="http://schemas.microsoft.com/office/drawing/2014/main" id="{B8C13312-B0C4-5C42-AB11-A43CD65EA58B}"/>
                </a:ext>
              </a:extLst>
            </p:cNvPr>
            <p:cNvSpPr/>
            <p:nvPr/>
          </p:nvSpPr>
          <p:spPr>
            <a:xfrm>
              <a:off x="6593540" y="3774142"/>
              <a:ext cx="152401" cy="1219200"/>
            </a:xfrm>
            <a:prstGeom prst="rect">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Callout 3">
              <a:extLst>
                <a:ext uri="{FF2B5EF4-FFF2-40B4-BE49-F238E27FC236}">
                  <a16:creationId xmlns:a16="http://schemas.microsoft.com/office/drawing/2014/main" id="{4642C26F-E01B-6853-BFC7-8D72F780C31C}"/>
                </a:ext>
              </a:extLst>
            </p:cNvPr>
            <p:cNvSpPr/>
            <p:nvPr/>
          </p:nvSpPr>
          <p:spPr>
            <a:xfrm rot="5400000">
              <a:off x="6362700" y="4780429"/>
              <a:ext cx="609600" cy="685800"/>
            </a:xfrm>
            <a:prstGeom prst="rightArrowCallout">
              <a:avLst>
                <a:gd name="adj1" fmla="val 25000"/>
                <a:gd name="adj2" fmla="val 25000"/>
                <a:gd name="adj3" fmla="val 25000"/>
                <a:gd name="adj4" fmla="val 45726"/>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0" name="Oval 9">
              <a:extLst>
                <a:ext uri="{FF2B5EF4-FFF2-40B4-BE49-F238E27FC236}">
                  <a16:creationId xmlns:a16="http://schemas.microsoft.com/office/drawing/2014/main" id="{DAE62B41-D026-B5D9-EA87-179FA11AB4E9}"/>
                </a:ext>
              </a:extLst>
            </p:cNvPr>
            <p:cNvSpPr/>
            <p:nvPr/>
          </p:nvSpPr>
          <p:spPr>
            <a:xfrm>
              <a:off x="6324600" y="5334000"/>
              <a:ext cx="685800" cy="152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59">
              <a:extLst>
                <a:ext uri="{FF2B5EF4-FFF2-40B4-BE49-F238E27FC236}">
                  <a16:creationId xmlns:a16="http://schemas.microsoft.com/office/drawing/2014/main" id="{4F920022-CB65-4A6D-FE8C-75CE4E0FD8FB}"/>
                </a:ext>
              </a:extLst>
            </p:cNvPr>
            <p:cNvGrpSpPr/>
            <p:nvPr/>
          </p:nvGrpSpPr>
          <p:grpSpPr>
            <a:xfrm>
              <a:off x="5715000" y="5410200"/>
              <a:ext cx="609600" cy="1219200"/>
              <a:chOff x="5867400" y="685800"/>
              <a:chExt cx="609600" cy="1219200"/>
            </a:xfrm>
          </p:grpSpPr>
          <p:sp>
            <p:nvSpPr>
              <p:cNvPr id="42" name="Rectangle 41">
                <a:extLst>
                  <a:ext uri="{FF2B5EF4-FFF2-40B4-BE49-F238E27FC236}">
                    <a16:creationId xmlns:a16="http://schemas.microsoft.com/office/drawing/2014/main" id="{6BCE968A-DCFB-7D3A-8518-168D4E485881}"/>
                  </a:ext>
                </a:extLst>
              </p:cNvPr>
              <p:cNvSpPr/>
              <p:nvPr/>
            </p:nvSpPr>
            <p:spPr>
              <a:xfrm>
                <a:off x="5867400" y="685800"/>
                <a:ext cx="304800" cy="1219200"/>
              </a:xfrm>
              <a:prstGeom prst="rect">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EA8B1773-C1F4-DAD0-D7A0-15E1E20B86A4}"/>
                  </a:ext>
                </a:extLst>
              </p:cNvPr>
              <p:cNvSpPr/>
              <p:nvPr/>
            </p:nvSpPr>
            <p:spPr>
              <a:xfrm>
                <a:off x="6172200" y="685800"/>
                <a:ext cx="304800" cy="685800"/>
              </a:xfrm>
              <a:prstGeom prst="rect">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10EBCCAA-EFD4-2F0C-B6B1-8F359FE1C37F}"/>
                  </a:ext>
                </a:extLst>
              </p:cNvPr>
              <p:cNvSpPr/>
              <p:nvPr/>
            </p:nvSpPr>
            <p:spPr>
              <a:xfrm>
                <a:off x="6172200" y="1371600"/>
                <a:ext cx="304800" cy="533400"/>
              </a:xfrm>
              <a:prstGeom prst="rect">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60">
              <a:extLst>
                <a:ext uri="{FF2B5EF4-FFF2-40B4-BE49-F238E27FC236}">
                  <a16:creationId xmlns:a16="http://schemas.microsoft.com/office/drawing/2014/main" id="{7E1E35D5-E44E-8E0E-E557-96530905B90E}"/>
                </a:ext>
              </a:extLst>
            </p:cNvPr>
            <p:cNvGrpSpPr/>
            <p:nvPr/>
          </p:nvGrpSpPr>
          <p:grpSpPr>
            <a:xfrm>
              <a:off x="6324600" y="5410200"/>
              <a:ext cx="609600" cy="1219200"/>
              <a:chOff x="5867400" y="685800"/>
              <a:chExt cx="609600" cy="1219200"/>
            </a:xfrm>
          </p:grpSpPr>
          <p:sp>
            <p:nvSpPr>
              <p:cNvPr id="39" name="Rectangle 38">
                <a:extLst>
                  <a:ext uri="{FF2B5EF4-FFF2-40B4-BE49-F238E27FC236}">
                    <a16:creationId xmlns:a16="http://schemas.microsoft.com/office/drawing/2014/main" id="{B4CAA3E9-903D-53E2-F182-20262887DF70}"/>
                  </a:ext>
                </a:extLst>
              </p:cNvPr>
              <p:cNvSpPr/>
              <p:nvPr/>
            </p:nvSpPr>
            <p:spPr>
              <a:xfrm>
                <a:off x="5867400" y="685800"/>
                <a:ext cx="304800" cy="1219200"/>
              </a:xfrm>
              <a:prstGeom prst="rect">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B18F862C-EF32-10E8-EC84-8087500A642A}"/>
                  </a:ext>
                </a:extLst>
              </p:cNvPr>
              <p:cNvSpPr/>
              <p:nvPr/>
            </p:nvSpPr>
            <p:spPr>
              <a:xfrm>
                <a:off x="6172200" y="685800"/>
                <a:ext cx="304800" cy="685800"/>
              </a:xfrm>
              <a:prstGeom prst="rect">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185F2DB-4701-5FDB-2611-B5181DF67C51}"/>
                  </a:ext>
                </a:extLst>
              </p:cNvPr>
              <p:cNvSpPr/>
              <p:nvPr/>
            </p:nvSpPr>
            <p:spPr>
              <a:xfrm>
                <a:off x="6172200" y="1371600"/>
                <a:ext cx="304800" cy="533400"/>
              </a:xfrm>
              <a:prstGeom prst="rect">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64">
              <a:extLst>
                <a:ext uri="{FF2B5EF4-FFF2-40B4-BE49-F238E27FC236}">
                  <a16:creationId xmlns:a16="http://schemas.microsoft.com/office/drawing/2014/main" id="{A2EA09C6-E466-6FE7-E887-2C4629E25DB5}"/>
                </a:ext>
              </a:extLst>
            </p:cNvPr>
            <p:cNvGrpSpPr/>
            <p:nvPr/>
          </p:nvGrpSpPr>
          <p:grpSpPr>
            <a:xfrm>
              <a:off x="6934200" y="5410200"/>
              <a:ext cx="609600" cy="1219200"/>
              <a:chOff x="5867400" y="685800"/>
              <a:chExt cx="609600" cy="1219200"/>
            </a:xfrm>
          </p:grpSpPr>
          <p:sp>
            <p:nvSpPr>
              <p:cNvPr id="36" name="Rectangle 35">
                <a:extLst>
                  <a:ext uri="{FF2B5EF4-FFF2-40B4-BE49-F238E27FC236}">
                    <a16:creationId xmlns:a16="http://schemas.microsoft.com/office/drawing/2014/main" id="{0C947E64-B75C-4613-B217-34DF0EB963BA}"/>
                  </a:ext>
                </a:extLst>
              </p:cNvPr>
              <p:cNvSpPr/>
              <p:nvPr/>
            </p:nvSpPr>
            <p:spPr>
              <a:xfrm>
                <a:off x="5867400" y="685800"/>
                <a:ext cx="304800" cy="1219200"/>
              </a:xfrm>
              <a:prstGeom prst="rect">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47E05BE1-5380-764A-00C8-0854AFD51691}"/>
                  </a:ext>
                </a:extLst>
              </p:cNvPr>
              <p:cNvSpPr/>
              <p:nvPr/>
            </p:nvSpPr>
            <p:spPr>
              <a:xfrm>
                <a:off x="6172200" y="685800"/>
                <a:ext cx="304800" cy="685800"/>
              </a:xfrm>
              <a:prstGeom prst="rect">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E01917FA-205B-65B5-40B0-81BD7726B855}"/>
                  </a:ext>
                </a:extLst>
              </p:cNvPr>
              <p:cNvSpPr/>
              <p:nvPr/>
            </p:nvSpPr>
            <p:spPr>
              <a:xfrm>
                <a:off x="6172200" y="1371600"/>
                <a:ext cx="304800" cy="533400"/>
              </a:xfrm>
              <a:prstGeom prst="rect">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76">
              <a:extLst>
                <a:ext uri="{FF2B5EF4-FFF2-40B4-BE49-F238E27FC236}">
                  <a16:creationId xmlns:a16="http://schemas.microsoft.com/office/drawing/2014/main" id="{44275D80-191C-72FA-52C4-4202ED29FE56}"/>
                </a:ext>
              </a:extLst>
            </p:cNvPr>
            <p:cNvGrpSpPr/>
            <p:nvPr/>
          </p:nvGrpSpPr>
          <p:grpSpPr>
            <a:xfrm>
              <a:off x="5715000" y="6248400"/>
              <a:ext cx="1828800" cy="152400"/>
              <a:chOff x="5867400" y="1524000"/>
              <a:chExt cx="1828800" cy="152400"/>
            </a:xfrm>
          </p:grpSpPr>
          <p:sp>
            <p:nvSpPr>
              <p:cNvPr id="31" name="Rectangle 30">
                <a:extLst>
                  <a:ext uri="{FF2B5EF4-FFF2-40B4-BE49-F238E27FC236}">
                    <a16:creationId xmlns:a16="http://schemas.microsoft.com/office/drawing/2014/main" id="{46513A0D-E209-9323-EE6C-1B66F110EC03}"/>
                  </a:ext>
                </a:extLst>
              </p:cNvPr>
              <p:cNvSpPr/>
              <p:nvPr/>
            </p:nvSpPr>
            <p:spPr>
              <a:xfrm rot="16200000">
                <a:off x="6705600" y="685800"/>
                <a:ext cx="152400" cy="1828800"/>
              </a:xfrm>
              <a:prstGeom prst="rect">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6B17FA58-AC63-3288-D19A-23C812BBFA58}"/>
                  </a:ext>
                </a:extLst>
              </p:cNvPr>
              <p:cNvSpPr/>
              <p:nvPr/>
            </p:nvSpPr>
            <p:spPr>
              <a:xfrm>
                <a:off x="6019800" y="1524000"/>
                <a:ext cx="152400" cy="152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D910D75A-4A99-9CA2-88F3-9E85AA55E8C9}"/>
                  </a:ext>
                </a:extLst>
              </p:cNvPr>
              <p:cNvSpPr/>
              <p:nvPr/>
            </p:nvSpPr>
            <p:spPr>
              <a:xfrm>
                <a:off x="6477000" y="1524000"/>
                <a:ext cx="152400" cy="152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6F6F0C8F-646D-5439-0CFC-591595C67762}"/>
                  </a:ext>
                </a:extLst>
              </p:cNvPr>
              <p:cNvSpPr/>
              <p:nvPr/>
            </p:nvSpPr>
            <p:spPr>
              <a:xfrm>
                <a:off x="6934200" y="1524000"/>
                <a:ext cx="152400" cy="152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5347C823-301E-7219-1A81-1EB2B6DE9692}"/>
                  </a:ext>
                </a:extLst>
              </p:cNvPr>
              <p:cNvSpPr/>
              <p:nvPr/>
            </p:nvSpPr>
            <p:spPr>
              <a:xfrm>
                <a:off x="7315200" y="1524000"/>
                <a:ext cx="152400" cy="152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78">
              <a:extLst>
                <a:ext uri="{FF2B5EF4-FFF2-40B4-BE49-F238E27FC236}">
                  <a16:creationId xmlns:a16="http://schemas.microsoft.com/office/drawing/2014/main" id="{6ABECBE5-A5BD-D9DC-F3D3-966F7089C494}"/>
                </a:ext>
              </a:extLst>
            </p:cNvPr>
            <p:cNvGrpSpPr/>
            <p:nvPr/>
          </p:nvGrpSpPr>
          <p:grpSpPr>
            <a:xfrm>
              <a:off x="5715000" y="5715000"/>
              <a:ext cx="1828800" cy="152400"/>
              <a:chOff x="5867400" y="1524000"/>
              <a:chExt cx="1828800" cy="152400"/>
            </a:xfrm>
          </p:grpSpPr>
          <p:sp>
            <p:nvSpPr>
              <p:cNvPr id="26" name="Rectangle 25">
                <a:extLst>
                  <a:ext uri="{FF2B5EF4-FFF2-40B4-BE49-F238E27FC236}">
                    <a16:creationId xmlns:a16="http://schemas.microsoft.com/office/drawing/2014/main" id="{BC2EC333-D556-9508-D845-2A2AD005437A}"/>
                  </a:ext>
                </a:extLst>
              </p:cNvPr>
              <p:cNvSpPr/>
              <p:nvPr/>
            </p:nvSpPr>
            <p:spPr>
              <a:xfrm rot="16200000">
                <a:off x="6705600" y="685800"/>
                <a:ext cx="152400" cy="1828800"/>
              </a:xfrm>
              <a:prstGeom prst="rect">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8D80BD45-304A-B49C-8B10-EEA1F1B11FDA}"/>
                  </a:ext>
                </a:extLst>
              </p:cNvPr>
              <p:cNvSpPr/>
              <p:nvPr/>
            </p:nvSpPr>
            <p:spPr>
              <a:xfrm>
                <a:off x="6019800" y="1524000"/>
                <a:ext cx="152400" cy="152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297ABFF2-3CFE-24BA-8FD2-30C73FC02600}"/>
                  </a:ext>
                </a:extLst>
              </p:cNvPr>
              <p:cNvSpPr/>
              <p:nvPr/>
            </p:nvSpPr>
            <p:spPr>
              <a:xfrm>
                <a:off x="6477000" y="1524000"/>
                <a:ext cx="152400" cy="152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7CB674D9-32F0-31F8-1408-443E824B114D}"/>
                  </a:ext>
                </a:extLst>
              </p:cNvPr>
              <p:cNvSpPr/>
              <p:nvPr/>
            </p:nvSpPr>
            <p:spPr>
              <a:xfrm>
                <a:off x="6934200" y="1524000"/>
                <a:ext cx="152400" cy="152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245B42F5-D664-4FD7-B694-12AC8280B22C}"/>
                  </a:ext>
                </a:extLst>
              </p:cNvPr>
              <p:cNvSpPr/>
              <p:nvPr/>
            </p:nvSpPr>
            <p:spPr>
              <a:xfrm>
                <a:off x="7315200" y="1524000"/>
                <a:ext cx="152400" cy="152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7894A97E-48E0-CF86-6081-BAF314FE447B}"/>
                </a:ext>
              </a:extLst>
            </p:cNvPr>
            <p:cNvSpPr/>
            <p:nvPr/>
          </p:nvSpPr>
          <p:spPr>
            <a:xfrm>
              <a:off x="5715000" y="3733800"/>
              <a:ext cx="152400" cy="1676400"/>
            </a:xfrm>
            <a:prstGeom prst="rect">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82315517-5951-535A-2781-36D8098CE65A}"/>
                </a:ext>
              </a:extLst>
            </p:cNvPr>
            <p:cNvSpPr/>
            <p:nvPr/>
          </p:nvSpPr>
          <p:spPr>
            <a:xfrm>
              <a:off x="7400365" y="3733800"/>
              <a:ext cx="143435" cy="1658471"/>
            </a:xfrm>
            <a:prstGeom prst="rect">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2D3E16AA-5F51-893C-A182-C78C799E5098}"/>
                </a:ext>
              </a:extLst>
            </p:cNvPr>
            <p:cNvSpPr/>
            <p:nvPr/>
          </p:nvSpPr>
          <p:spPr>
            <a:xfrm rot="16200000">
              <a:off x="6477000" y="2895600"/>
              <a:ext cx="304800" cy="1828800"/>
            </a:xfrm>
            <a:prstGeom prst="rect">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9" name="Group 96">
              <a:extLst>
                <a:ext uri="{FF2B5EF4-FFF2-40B4-BE49-F238E27FC236}">
                  <a16:creationId xmlns:a16="http://schemas.microsoft.com/office/drawing/2014/main" id="{0B515731-85B5-24A1-FA37-8EE142E7B09D}"/>
                </a:ext>
              </a:extLst>
            </p:cNvPr>
            <p:cNvGrpSpPr/>
            <p:nvPr/>
          </p:nvGrpSpPr>
          <p:grpSpPr>
            <a:xfrm>
              <a:off x="6934200" y="5562600"/>
              <a:ext cx="1066800" cy="1068851"/>
              <a:chOff x="5943600" y="914400"/>
              <a:chExt cx="1066800" cy="1068851"/>
            </a:xfrm>
          </p:grpSpPr>
          <p:sp>
            <p:nvSpPr>
              <p:cNvPr id="20" name="Rectangle 19">
                <a:extLst>
                  <a:ext uri="{FF2B5EF4-FFF2-40B4-BE49-F238E27FC236}">
                    <a16:creationId xmlns:a16="http://schemas.microsoft.com/office/drawing/2014/main" id="{3A1D93F3-EC0F-8DBD-A60E-924EB7D0262C}"/>
                  </a:ext>
                </a:extLst>
              </p:cNvPr>
              <p:cNvSpPr/>
              <p:nvPr/>
            </p:nvSpPr>
            <p:spPr>
              <a:xfrm>
                <a:off x="6427694" y="990600"/>
                <a:ext cx="62753" cy="990600"/>
              </a:xfrm>
              <a:prstGeom prst="rect">
                <a:avLst/>
              </a:prstGeom>
              <a:solidFill>
                <a:schemeClr val="accent4">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56520451-2097-B9C0-3F0F-0D691B81DE60}"/>
                  </a:ext>
                </a:extLst>
              </p:cNvPr>
              <p:cNvSpPr/>
              <p:nvPr/>
            </p:nvSpPr>
            <p:spPr>
              <a:xfrm rot="5400000">
                <a:off x="6425452" y="930090"/>
                <a:ext cx="62753" cy="990600"/>
              </a:xfrm>
              <a:prstGeom prst="rect">
                <a:avLst/>
              </a:prstGeom>
              <a:solidFill>
                <a:schemeClr val="accent4">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00C53016-DECE-38F0-82EF-9AF03F2FFAAA}"/>
                  </a:ext>
                </a:extLst>
              </p:cNvPr>
              <p:cNvSpPr/>
              <p:nvPr/>
            </p:nvSpPr>
            <p:spPr>
              <a:xfrm rot="2448804">
                <a:off x="6403494" y="981651"/>
                <a:ext cx="62759" cy="925344"/>
              </a:xfrm>
              <a:prstGeom prst="rect">
                <a:avLst/>
              </a:prstGeom>
              <a:solidFill>
                <a:schemeClr val="accent4">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05A5C3C3-6D1F-572A-C7FE-2B0CAE43F3DC}"/>
                  </a:ext>
                </a:extLst>
              </p:cNvPr>
              <p:cNvSpPr/>
              <p:nvPr/>
            </p:nvSpPr>
            <p:spPr>
              <a:xfrm rot="19151196" flipH="1">
                <a:off x="6464404" y="1057907"/>
                <a:ext cx="83871" cy="925344"/>
              </a:xfrm>
              <a:prstGeom prst="rect">
                <a:avLst/>
              </a:prstGeom>
              <a:solidFill>
                <a:schemeClr val="accent4">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Donut 18">
                <a:extLst>
                  <a:ext uri="{FF2B5EF4-FFF2-40B4-BE49-F238E27FC236}">
                    <a16:creationId xmlns:a16="http://schemas.microsoft.com/office/drawing/2014/main" id="{7332E736-6C30-4C60-6330-D92B3BDDDA01}"/>
                  </a:ext>
                </a:extLst>
              </p:cNvPr>
              <p:cNvSpPr/>
              <p:nvPr/>
            </p:nvSpPr>
            <p:spPr>
              <a:xfrm>
                <a:off x="5943600" y="914400"/>
                <a:ext cx="1066800" cy="1066800"/>
              </a:xfrm>
              <a:prstGeom prst="donut">
                <a:avLst>
                  <a:gd name="adj" fmla="val 10670"/>
                </a:avLst>
              </a:prstGeom>
              <a:solidFill>
                <a:schemeClr val="accent4">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Oval 24">
                <a:extLst>
                  <a:ext uri="{FF2B5EF4-FFF2-40B4-BE49-F238E27FC236}">
                    <a16:creationId xmlns:a16="http://schemas.microsoft.com/office/drawing/2014/main" id="{0717133F-7DDA-B7A3-C6B6-EC3375D1DB4A}"/>
                  </a:ext>
                </a:extLst>
              </p:cNvPr>
              <p:cNvSpPr/>
              <p:nvPr/>
            </p:nvSpPr>
            <p:spPr>
              <a:xfrm>
                <a:off x="6329082" y="1331259"/>
                <a:ext cx="228600" cy="228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5" name="Freeform: Shape 44">
            <a:extLst>
              <a:ext uri="{FF2B5EF4-FFF2-40B4-BE49-F238E27FC236}">
                <a16:creationId xmlns:a16="http://schemas.microsoft.com/office/drawing/2014/main" id="{47CDBC92-7465-7116-AC83-68CDA89A457C}"/>
              </a:ext>
            </a:extLst>
          </p:cNvPr>
          <p:cNvSpPr/>
          <p:nvPr/>
        </p:nvSpPr>
        <p:spPr>
          <a:xfrm rot="17104840">
            <a:off x="9239613" y="3557868"/>
            <a:ext cx="3093720" cy="1482026"/>
          </a:xfrm>
          <a:custGeom>
            <a:avLst/>
            <a:gdLst>
              <a:gd name="connsiteX0" fmla="*/ 3093720 w 3093720"/>
              <a:gd name="connsiteY0" fmla="*/ 516252 h 1482026"/>
              <a:gd name="connsiteX1" fmla="*/ 3093720 w 3093720"/>
              <a:gd name="connsiteY1" fmla="*/ 954402 h 1482026"/>
              <a:gd name="connsiteX2" fmla="*/ 2613167 w 3093720"/>
              <a:gd name="connsiteY2" fmla="*/ 954402 h 1482026"/>
              <a:gd name="connsiteX3" fmla="*/ 2613167 w 3093720"/>
              <a:gd name="connsiteY3" fmla="*/ 1482026 h 1482026"/>
              <a:gd name="connsiteX4" fmla="*/ 2175017 w 3093720"/>
              <a:gd name="connsiteY4" fmla="*/ 1482026 h 1482026"/>
              <a:gd name="connsiteX5" fmla="*/ 2175017 w 3093720"/>
              <a:gd name="connsiteY5" fmla="*/ 954402 h 1482026"/>
              <a:gd name="connsiteX6" fmla="*/ 0 w 3093720"/>
              <a:gd name="connsiteY6" fmla="*/ 954402 h 1482026"/>
              <a:gd name="connsiteX7" fmla="*/ 0 w 3093720"/>
              <a:gd name="connsiteY7" fmla="*/ 516252 h 1482026"/>
              <a:gd name="connsiteX8" fmla="*/ 2175017 w 3093720"/>
              <a:gd name="connsiteY8" fmla="*/ 516252 h 1482026"/>
              <a:gd name="connsiteX9" fmla="*/ 2175017 w 3093720"/>
              <a:gd name="connsiteY9" fmla="*/ 0 h 1482026"/>
              <a:gd name="connsiteX10" fmla="*/ 2613167 w 3093720"/>
              <a:gd name="connsiteY10" fmla="*/ 0 h 1482026"/>
              <a:gd name="connsiteX11" fmla="*/ 2613167 w 3093720"/>
              <a:gd name="connsiteY11" fmla="*/ 516252 h 1482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93720" h="1482026">
                <a:moveTo>
                  <a:pt x="3093720" y="516252"/>
                </a:moveTo>
                <a:lnTo>
                  <a:pt x="3093720" y="954402"/>
                </a:lnTo>
                <a:lnTo>
                  <a:pt x="2613167" y="954402"/>
                </a:lnTo>
                <a:lnTo>
                  <a:pt x="2613167" y="1482026"/>
                </a:lnTo>
                <a:lnTo>
                  <a:pt x="2175017" y="1482026"/>
                </a:lnTo>
                <a:lnTo>
                  <a:pt x="2175017" y="954402"/>
                </a:lnTo>
                <a:lnTo>
                  <a:pt x="0" y="954402"/>
                </a:lnTo>
                <a:lnTo>
                  <a:pt x="0" y="516252"/>
                </a:lnTo>
                <a:lnTo>
                  <a:pt x="2175017" y="516252"/>
                </a:lnTo>
                <a:lnTo>
                  <a:pt x="2175017" y="0"/>
                </a:lnTo>
                <a:lnTo>
                  <a:pt x="2613167" y="0"/>
                </a:lnTo>
                <a:lnTo>
                  <a:pt x="2613167" y="516252"/>
                </a:lnTo>
                <a:close/>
              </a:path>
            </a:pathLst>
          </a:custGeom>
          <a:solidFill>
            <a:schemeClr val="bg2">
              <a:lumMod val="2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TextBox 4">
            <a:extLst>
              <a:ext uri="{FF2B5EF4-FFF2-40B4-BE49-F238E27FC236}">
                <a16:creationId xmlns:a16="http://schemas.microsoft.com/office/drawing/2014/main" id="{C37A3FE4-08F0-558C-D1AD-B93FE3B89C96}"/>
              </a:ext>
            </a:extLst>
          </p:cNvPr>
          <p:cNvSpPr txBox="1"/>
          <p:nvPr/>
        </p:nvSpPr>
        <p:spPr>
          <a:xfrm>
            <a:off x="82718" y="6437752"/>
            <a:ext cx="6094562" cy="261610"/>
          </a:xfrm>
          <a:prstGeom prst="rect">
            <a:avLst/>
          </a:prstGeom>
          <a:noFill/>
        </p:spPr>
        <p:txBody>
          <a:bodyPr wrap="square">
            <a:spAutoFit/>
          </a:bodyPr>
          <a:lstStyle/>
          <a:p>
            <a:pPr algn="l"/>
            <a:r>
              <a:rPr lang="en-US" sz="1100" dirty="0">
                <a:latin typeface="Abadi" panose="020B0604020104020204" pitchFamily="34" charset="0"/>
              </a:rPr>
              <a:t>Presentation by ©http://fashionsbylynda.com/blog/</a:t>
            </a:r>
          </a:p>
        </p:txBody>
      </p:sp>
    </p:spTree>
    <p:extLst>
      <p:ext uri="{BB962C8B-B14F-4D97-AF65-F5344CB8AC3E}">
        <p14:creationId xmlns:p14="http://schemas.microsoft.com/office/powerpoint/2010/main" val="39020760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695960A-F369-401A-8FD0-2BC992E5BA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1524000" y="0"/>
            <a:ext cx="9144000" cy="1107996"/>
          </a:xfrm>
          <a:prstGeom prst="rect">
            <a:avLst/>
          </a:prstGeom>
          <a:noFill/>
        </p:spPr>
        <p:txBody>
          <a:bodyPr wrap="square" rtlCol="0">
            <a:spAutoFit/>
          </a:bodyPr>
          <a:lstStyle/>
          <a:p>
            <a:pPr algn="ctr"/>
            <a:r>
              <a:rPr lang="en-US" sz="6600" dirty="0">
                <a:latin typeface="Algerian" pitchFamily="82" charset="0"/>
              </a:rPr>
              <a:t>I Am He</a:t>
            </a:r>
          </a:p>
        </p:txBody>
      </p:sp>
      <p:sp>
        <p:nvSpPr>
          <p:cNvPr id="7" name="Rectangle 6"/>
          <p:cNvSpPr/>
          <p:nvPr/>
        </p:nvSpPr>
        <p:spPr>
          <a:xfrm>
            <a:off x="1828800" y="990600"/>
            <a:ext cx="8534400" cy="3046988"/>
          </a:xfrm>
          <a:prstGeom prst="rect">
            <a:avLst/>
          </a:prstGeom>
        </p:spPr>
        <p:txBody>
          <a:bodyPr wrap="square">
            <a:spAutoFit/>
          </a:bodyPr>
          <a:lstStyle/>
          <a:p>
            <a:pPr fontAlgn="base"/>
            <a:r>
              <a:rPr lang="en-US" sz="2400" i="1" dirty="0"/>
              <a:t>“</a:t>
            </a:r>
            <a:r>
              <a:rPr lang="en-US" sz="2400" dirty="0"/>
              <a:t> This is equivalent to Jehovah. …</a:t>
            </a:r>
          </a:p>
          <a:p>
            <a:pPr fontAlgn="base"/>
            <a:endParaRPr lang="en-US" sz="2400" dirty="0"/>
          </a:p>
          <a:p>
            <a:pPr fontAlgn="base"/>
            <a:r>
              <a:rPr lang="en-US" sz="2400" dirty="0"/>
              <a:t>“</a:t>
            </a:r>
            <a:r>
              <a:rPr lang="en-US" sz="2400" i="1" dirty="0" err="1"/>
              <a:t>Ehyeh</a:t>
            </a:r>
            <a:r>
              <a:rPr lang="en-US" sz="2400" i="1" dirty="0"/>
              <a:t> ‘</a:t>
            </a:r>
            <a:r>
              <a:rPr lang="en-US" sz="2400" i="1" dirty="0" err="1"/>
              <a:t>asher</a:t>
            </a:r>
            <a:r>
              <a:rPr lang="en-US" sz="2400" i="1" dirty="0"/>
              <a:t> ‘</a:t>
            </a:r>
            <a:r>
              <a:rPr lang="en-US" sz="2400" i="1" dirty="0" err="1"/>
              <a:t>Ehyeh</a:t>
            </a:r>
            <a:r>
              <a:rPr lang="en-US" sz="2400" i="1" dirty="0"/>
              <a:t> </a:t>
            </a:r>
            <a:r>
              <a:rPr lang="en-US" sz="2400" dirty="0"/>
              <a:t>(Ex. 3:14), which implies that, while He is, or exists, and is therefore different from all non-existing deities of merely human imagination. He is not an abstract existence without form or substance, but He is a real Being, manifesting Himself in history. He is always with His people, active for their welfare.”</a:t>
            </a:r>
          </a:p>
          <a:p>
            <a:pPr fontAlgn="base"/>
            <a:endParaRPr lang="en-US" sz="2400" dirty="0"/>
          </a:p>
        </p:txBody>
      </p:sp>
      <p:sp>
        <p:nvSpPr>
          <p:cNvPr id="12" name="TextBox 11"/>
          <p:cNvSpPr txBox="1"/>
          <p:nvPr/>
        </p:nvSpPr>
        <p:spPr>
          <a:xfrm>
            <a:off x="0" y="6483502"/>
            <a:ext cx="3048000" cy="369332"/>
          </a:xfrm>
          <a:prstGeom prst="rect">
            <a:avLst/>
          </a:prstGeom>
          <a:noFill/>
        </p:spPr>
        <p:txBody>
          <a:bodyPr wrap="square" rtlCol="0">
            <a:spAutoFit/>
          </a:bodyPr>
          <a:lstStyle/>
          <a:p>
            <a:r>
              <a:rPr lang="en-US" dirty="0"/>
              <a:t>D&amp;C 19:1</a:t>
            </a:r>
          </a:p>
        </p:txBody>
      </p:sp>
      <p:sp>
        <p:nvSpPr>
          <p:cNvPr id="9" name="Rectangle 8"/>
          <p:cNvSpPr/>
          <p:nvPr/>
        </p:nvSpPr>
        <p:spPr>
          <a:xfrm>
            <a:off x="5313679" y="4242443"/>
            <a:ext cx="6125845" cy="1569660"/>
          </a:xfrm>
          <a:prstGeom prst="rect">
            <a:avLst/>
          </a:prstGeom>
        </p:spPr>
        <p:txBody>
          <a:bodyPr wrap="square">
            <a:spAutoFit/>
          </a:bodyPr>
          <a:lstStyle/>
          <a:p>
            <a:r>
              <a:rPr lang="en-US" sz="2400" b="1" i="1" dirty="0"/>
              <a:t>“And God said unto Moses, </a:t>
            </a:r>
            <a:r>
              <a:rPr lang="en-US" sz="2400" b="1" i="1" cap="all" dirty="0"/>
              <a:t>I AM THAT I AM</a:t>
            </a:r>
            <a:r>
              <a:rPr lang="en-US" sz="2400" b="1" i="1" dirty="0"/>
              <a:t>: and he said, Thus </a:t>
            </a:r>
            <a:r>
              <a:rPr lang="en-US" sz="2400" b="1" i="1" dirty="0" err="1"/>
              <a:t>shalt</a:t>
            </a:r>
            <a:r>
              <a:rPr lang="en-US" sz="2400" b="1" i="1" dirty="0"/>
              <a:t> thou say unto the children of Israel, </a:t>
            </a:r>
            <a:r>
              <a:rPr lang="en-US" sz="2400" b="1" i="1" cap="all" dirty="0"/>
              <a:t>I AM</a:t>
            </a:r>
            <a:r>
              <a:rPr lang="en-US" sz="2400" b="1" i="1" dirty="0"/>
              <a:t> hath sent me unto you.”</a:t>
            </a:r>
          </a:p>
          <a:p>
            <a:r>
              <a:rPr lang="en-US" sz="2400" b="1" i="1" dirty="0"/>
              <a:t>Exodus 3:14</a:t>
            </a:r>
          </a:p>
        </p:txBody>
      </p:sp>
      <p:pic>
        <p:nvPicPr>
          <p:cNvPr id="3" name="Picture 2">
            <a:extLst>
              <a:ext uri="{FF2B5EF4-FFF2-40B4-BE49-F238E27FC236}">
                <a16:creationId xmlns:a16="http://schemas.microsoft.com/office/drawing/2014/main" id="{EF7277B9-B575-4847-9DC4-236BF028C6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2475" y="3874940"/>
            <a:ext cx="3981450" cy="2306495"/>
          </a:xfrm>
          <a:prstGeom prst="rect">
            <a:avLst/>
          </a:prstGeom>
        </p:spPr>
      </p:pic>
    </p:spTree>
    <p:extLst>
      <p:ext uri="{BB962C8B-B14F-4D97-AF65-F5344CB8AC3E}">
        <p14:creationId xmlns:p14="http://schemas.microsoft.com/office/powerpoint/2010/main" val="136763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310AEC1D-2AC5-4D48-A846-5DC632CF78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1524000" y="1"/>
            <a:ext cx="9144000" cy="830997"/>
          </a:xfrm>
          <a:prstGeom prst="rect">
            <a:avLst/>
          </a:prstGeom>
          <a:noFill/>
        </p:spPr>
        <p:txBody>
          <a:bodyPr wrap="square" rtlCol="0">
            <a:spAutoFit/>
          </a:bodyPr>
          <a:lstStyle/>
          <a:p>
            <a:pPr algn="ctr"/>
            <a:r>
              <a:rPr lang="en-US" sz="4800" dirty="0">
                <a:latin typeface="Algerian" pitchFamily="82" charset="0"/>
              </a:rPr>
              <a:t>The Beginning and the End</a:t>
            </a:r>
          </a:p>
        </p:txBody>
      </p:sp>
      <p:sp>
        <p:nvSpPr>
          <p:cNvPr id="7" name="Rectangle 6"/>
          <p:cNvSpPr/>
          <p:nvPr/>
        </p:nvSpPr>
        <p:spPr>
          <a:xfrm>
            <a:off x="951471" y="853653"/>
            <a:ext cx="10525897" cy="830997"/>
          </a:xfrm>
          <a:prstGeom prst="rect">
            <a:avLst/>
          </a:prstGeom>
        </p:spPr>
        <p:txBody>
          <a:bodyPr wrap="square">
            <a:spAutoFit/>
          </a:bodyPr>
          <a:lstStyle/>
          <a:p>
            <a:pPr fontAlgn="base"/>
            <a:r>
              <a:rPr lang="en-US" sz="2400" i="1" dirty="0"/>
              <a:t>“</a:t>
            </a:r>
            <a:r>
              <a:rPr lang="en-US" sz="2400" dirty="0"/>
              <a:t>He was in the beginning and will remain throughout all eternities. He is endless.”</a:t>
            </a:r>
          </a:p>
          <a:p>
            <a:pPr fontAlgn="base"/>
            <a:r>
              <a:rPr lang="en-US" sz="1200" dirty="0"/>
              <a:t>Smith and </a:t>
            </a:r>
            <a:r>
              <a:rPr lang="en-US" sz="1200" dirty="0" err="1"/>
              <a:t>Sjodahl</a:t>
            </a:r>
            <a:r>
              <a:rPr lang="en-US" sz="2400" dirty="0"/>
              <a:t> </a:t>
            </a:r>
          </a:p>
        </p:txBody>
      </p:sp>
      <p:sp>
        <p:nvSpPr>
          <p:cNvPr id="12" name="TextBox 11"/>
          <p:cNvSpPr txBox="1"/>
          <p:nvPr/>
        </p:nvSpPr>
        <p:spPr>
          <a:xfrm>
            <a:off x="150339" y="6488667"/>
            <a:ext cx="3048000" cy="369332"/>
          </a:xfrm>
          <a:prstGeom prst="rect">
            <a:avLst/>
          </a:prstGeom>
          <a:noFill/>
        </p:spPr>
        <p:txBody>
          <a:bodyPr wrap="square" rtlCol="0">
            <a:spAutoFit/>
          </a:bodyPr>
          <a:lstStyle/>
          <a:p>
            <a:r>
              <a:rPr lang="en-US" dirty="0"/>
              <a:t>D&amp;C 19:1</a:t>
            </a:r>
          </a:p>
        </p:txBody>
      </p:sp>
      <p:sp>
        <p:nvSpPr>
          <p:cNvPr id="9" name="Rectangle 8"/>
          <p:cNvSpPr/>
          <p:nvPr/>
        </p:nvSpPr>
        <p:spPr>
          <a:xfrm>
            <a:off x="5715000" y="3055607"/>
            <a:ext cx="4572000" cy="2062103"/>
          </a:xfrm>
          <a:prstGeom prst="rect">
            <a:avLst/>
          </a:prstGeom>
        </p:spPr>
        <p:txBody>
          <a:bodyPr>
            <a:spAutoFit/>
          </a:bodyPr>
          <a:lstStyle/>
          <a:p>
            <a:r>
              <a:rPr lang="en-US" sz="3200" i="1" dirty="0"/>
              <a:t>“And surely every man must repent or suffer, for I, God, am</a:t>
            </a:r>
            <a:r>
              <a:rPr lang="en-US" sz="3200" i="1" baseline="30000" dirty="0"/>
              <a:t> </a:t>
            </a:r>
            <a:r>
              <a:rPr lang="en-US" sz="3200" i="1" dirty="0"/>
              <a:t>endless.”</a:t>
            </a:r>
          </a:p>
          <a:p>
            <a:r>
              <a:rPr lang="en-US" sz="3200" i="1" dirty="0"/>
              <a:t>D&amp;C 19:4</a:t>
            </a:r>
          </a:p>
        </p:txBody>
      </p:sp>
      <p:pic>
        <p:nvPicPr>
          <p:cNvPr id="3" name="Picture 2">
            <a:extLst>
              <a:ext uri="{FF2B5EF4-FFF2-40B4-BE49-F238E27FC236}">
                <a16:creationId xmlns:a16="http://schemas.microsoft.com/office/drawing/2014/main" id="{6C07E84D-A41C-4E39-9581-2FFE669E5F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37487" y="2287379"/>
            <a:ext cx="2380735" cy="3967892"/>
          </a:xfrm>
          <a:prstGeom prst="rect">
            <a:avLst/>
          </a:prstGeom>
        </p:spPr>
      </p:pic>
    </p:spTree>
    <p:extLst>
      <p:ext uri="{BB962C8B-B14F-4D97-AF65-F5344CB8AC3E}">
        <p14:creationId xmlns:p14="http://schemas.microsoft.com/office/powerpoint/2010/main" val="2055098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505DAF30-03FB-4B5B-910D-81BF68043C6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1524000" y="0"/>
            <a:ext cx="9144000" cy="923330"/>
          </a:xfrm>
          <a:prstGeom prst="rect">
            <a:avLst/>
          </a:prstGeom>
          <a:noFill/>
        </p:spPr>
        <p:txBody>
          <a:bodyPr wrap="square" rtlCol="0">
            <a:spAutoFit/>
          </a:bodyPr>
          <a:lstStyle/>
          <a:p>
            <a:pPr algn="ctr"/>
            <a:r>
              <a:rPr lang="en-US" sz="5400" dirty="0">
                <a:latin typeface="Algerian" pitchFamily="82" charset="0"/>
              </a:rPr>
              <a:t>Redeemer of the World</a:t>
            </a:r>
          </a:p>
        </p:txBody>
      </p:sp>
      <p:sp>
        <p:nvSpPr>
          <p:cNvPr id="7" name="Rectangle 6"/>
          <p:cNvSpPr/>
          <p:nvPr/>
        </p:nvSpPr>
        <p:spPr>
          <a:xfrm>
            <a:off x="1905000" y="1066800"/>
            <a:ext cx="8534400" cy="2308324"/>
          </a:xfrm>
          <a:prstGeom prst="rect">
            <a:avLst/>
          </a:prstGeom>
        </p:spPr>
        <p:txBody>
          <a:bodyPr wrap="square">
            <a:spAutoFit/>
          </a:bodyPr>
          <a:lstStyle/>
          <a:p>
            <a:pPr fontAlgn="base"/>
            <a:r>
              <a:rPr lang="en-US" sz="2400" i="1" dirty="0"/>
              <a:t>“</a:t>
            </a:r>
            <a:r>
              <a:rPr lang="en-US" sz="2400" dirty="0"/>
              <a:t>Christ is our Redeemer. He delivers those who turn to Him from the bondage of sin and guilt. He has ‘bought’ us. And the world will in due time be delivered from the power of Satan, from sin and all its consequences, such as war, poverty, ignorance, sickness, and even death.”</a:t>
            </a:r>
          </a:p>
          <a:p>
            <a:pPr fontAlgn="base"/>
            <a:r>
              <a:rPr lang="en-US" sz="1200" dirty="0"/>
              <a:t>Smith and </a:t>
            </a:r>
            <a:r>
              <a:rPr lang="en-US" sz="1200" dirty="0" err="1"/>
              <a:t>Sjodahl</a:t>
            </a:r>
            <a:r>
              <a:rPr lang="en-US" sz="2400" dirty="0"/>
              <a:t> </a:t>
            </a:r>
          </a:p>
        </p:txBody>
      </p:sp>
      <p:sp>
        <p:nvSpPr>
          <p:cNvPr id="12" name="TextBox 11"/>
          <p:cNvSpPr txBox="1"/>
          <p:nvPr/>
        </p:nvSpPr>
        <p:spPr>
          <a:xfrm>
            <a:off x="225220" y="6488668"/>
            <a:ext cx="3048000" cy="369332"/>
          </a:xfrm>
          <a:prstGeom prst="rect">
            <a:avLst/>
          </a:prstGeom>
          <a:noFill/>
        </p:spPr>
        <p:txBody>
          <a:bodyPr wrap="square" rtlCol="0">
            <a:spAutoFit/>
          </a:bodyPr>
          <a:lstStyle/>
          <a:p>
            <a:r>
              <a:rPr lang="en-US" dirty="0"/>
              <a:t>D&amp;C 19:1</a:t>
            </a:r>
          </a:p>
        </p:txBody>
      </p:sp>
      <p:sp>
        <p:nvSpPr>
          <p:cNvPr id="9" name="Rectangle 8"/>
          <p:cNvSpPr/>
          <p:nvPr/>
        </p:nvSpPr>
        <p:spPr>
          <a:xfrm>
            <a:off x="6970610" y="3233516"/>
            <a:ext cx="4572000" cy="1569660"/>
          </a:xfrm>
          <a:prstGeom prst="rect">
            <a:avLst/>
          </a:prstGeom>
        </p:spPr>
        <p:txBody>
          <a:bodyPr>
            <a:spAutoFit/>
          </a:bodyPr>
          <a:lstStyle/>
          <a:p>
            <a:r>
              <a:rPr lang="en-US" sz="2400" i="1" dirty="0"/>
              <a:t>“For ye are bought with a price: therefore glorify God in your body, and in your spirit, which are God’s.”</a:t>
            </a:r>
          </a:p>
          <a:p>
            <a:r>
              <a:rPr lang="en-US" sz="2400" i="1" dirty="0"/>
              <a:t>1 Corinthians 6:20</a:t>
            </a:r>
          </a:p>
        </p:txBody>
      </p:sp>
      <p:sp>
        <p:nvSpPr>
          <p:cNvPr id="10" name="Rectangle 9"/>
          <p:cNvSpPr/>
          <p:nvPr/>
        </p:nvSpPr>
        <p:spPr>
          <a:xfrm>
            <a:off x="4684610" y="5367115"/>
            <a:ext cx="4572000" cy="1200329"/>
          </a:xfrm>
          <a:prstGeom prst="rect">
            <a:avLst/>
          </a:prstGeom>
        </p:spPr>
        <p:txBody>
          <a:bodyPr>
            <a:spAutoFit/>
          </a:bodyPr>
          <a:lstStyle/>
          <a:p>
            <a:r>
              <a:rPr lang="en-US" sz="2400" i="1" dirty="0"/>
              <a:t> ”Ye are bought with a price; be not ye the servants of men.”</a:t>
            </a:r>
          </a:p>
          <a:p>
            <a:r>
              <a:rPr lang="en-US" sz="2400" i="1" dirty="0"/>
              <a:t>1 Corinthians 7:23</a:t>
            </a:r>
          </a:p>
        </p:txBody>
      </p:sp>
      <p:pic>
        <p:nvPicPr>
          <p:cNvPr id="3" name="Picture 2">
            <a:extLst>
              <a:ext uri="{FF2B5EF4-FFF2-40B4-BE49-F238E27FC236}">
                <a16:creationId xmlns:a16="http://schemas.microsoft.com/office/drawing/2014/main" id="{897E2F83-5848-4BFE-964F-FA94B622EB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32664" y="3354984"/>
            <a:ext cx="3485346" cy="1952078"/>
          </a:xfrm>
          <a:prstGeom prst="rect">
            <a:avLst/>
          </a:prstGeom>
        </p:spPr>
      </p:pic>
    </p:spTree>
    <p:extLst>
      <p:ext uri="{BB962C8B-B14F-4D97-AF65-F5344CB8AC3E}">
        <p14:creationId xmlns:p14="http://schemas.microsoft.com/office/powerpoint/2010/main" val="1023108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310AEC1D-2AC5-4D48-A846-5DC632CF78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1" y="1"/>
            <a:ext cx="12192000" cy="646331"/>
          </a:xfrm>
          <a:prstGeom prst="rect">
            <a:avLst/>
          </a:prstGeom>
          <a:noFill/>
        </p:spPr>
        <p:txBody>
          <a:bodyPr wrap="square" rtlCol="0">
            <a:spAutoFit/>
          </a:bodyPr>
          <a:lstStyle/>
          <a:p>
            <a:pPr algn="ctr"/>
            <a:r>
              <a:rPr lang="en-US" sz="3600" dirty="0">
                <a:latin typeface="Algerian" pitchFamily="82" charset="0"/>
              </a:rPr>
              <a:t>Jesus Christ’s Relationship with His Father</a:t>
            </a:r>
          </a:p>
        </p:txBody>
      </p:sp>
      <p:sp>
        <p:nvSpPr>
          <p:cNvPr id="12" name="TextBox 11"/>
          <p:cNvSpPr txBox="1"/>
          <p:nvPr/>
        </p:nvSpPr>
        <p:spPr>
          <a:xfrm>
            <a:off x="696405" y="1872147"/>
            <a:ext cx="2318541" cy="1015663"/>
          </a:xfrm>
          <a:prstGeom prst="rect">
            <a:avLst/>
          </a:prstGeom>
          <a:noFill/>
        </p:spPr>
        <p:txBody>
          <a:bodyPr wrap="square" rtlCol="0">
            <a:spAutoFit/>
          </a:bodyPr>
          <a:lstStyle/>
          <a:p>
            <a:pPr algn="ctr"/>
            <a:r>
              <a:rPr lang="en-US" sz="2000" b="1" dirty="0"/>
              <a:t>Premortal Life</a:t>
            </a:r>
          </a:p>
          <a:p>
            <a:pPr algn="ctr"/>
            <a:r>
              <a:rPr lang="en-US" sz="2000" b="1" dirty="0"/>
              <a:t>Moses 4:1-2</a:t>
            </a:r>
          </a:p>
          <a:p>
            <a:pPr algn="ctr"/>
            <a:r>
              <a:rPr lang="en-US" sz="2000" b="1" dirty="0"/>
              <a:t>3 Nephi 1:13-14</a:t>
            </a:r>
          </a:p>
        </p:txBody>
      </p:sp>
      <p:sp>
        <p:nvSpPr>
          <p:cNvPr id="2" name="TextBox 1">
            <a:extLst>
              <a:ext uri="{FF2B5EF4-FFF2-40B4-BE49-F238E27FC236}">
                <a16:creationId xmlns:a16="http://schemas.microsoft.com/office/drawing/2014/main" id="{1C836BED-2D47-730F-CC39-7B3D2BF41B32}"/>
              </a:ext>
            </a:extLst>
          </p:cNvPr>
          <p:cNvSpPr txBox="1"/>
          <p:nvPr/>
        </p:nvSpPr>
        <p:spPr>
          <a:xfrm>
            <a:off x="4144203" y="921462"/>
            <a:ext cx="2858925" cy="1015663"/>
          </a:xfrm>
          <a:prstGeom prst="rect">
            <a:avLst/>
          </a:prstGeom>
          <a:noFill/>
        </p:spPr>
        <p:txBody>
          <a:bodyPr wrap="square" rtlCol="0">
            <a:spAutoFit/>
          </a:bodyPr>
          <a:lstStyle/>
          <a:p>
            <a:pPr algn="ctr"/>
            <a:r>
              <a:rPr lang="en-US" sz="2000" b="1" dirty="0"/>
              <a:t>Mortal Ministry</a:t>
            </a:r>
          </a:p>
          <a:p>
            <a:pPr algn="ctr"/>
            <a:r>
              <a:rPr lang="en-US" sz="2000" b="1" dirty="0"/>
              <a:t>John 6:38; 8:28-29</a:t>
            </a:r>
          </a:p>
          <a:p>
            <a:pPr algn="ctr"/>
            <a:r>
              <a:rPr lang="en-US" sz="2000" b="1" dirty="0"/>
              <a:t>Mosiah 15:7-8</a:t>
            </a:r>
          </a:p>
        </p:txBody>
      </p:sp>
      <p:sp>
        <p:nvSpPr>
          <p:cNvPr id="13" name="TextBox 12">
            <a:extLst>
              <a:ext uri="{FF2B5EF4-FFF2-40B4-BE49-F238E27FC236}">
                <a16:creationId xmlns:a16="http://schemas.microsoft.com/office/drawing/2014/main" id="{E000EDE3-96B3-F384-877E-1E24DF1CFEFB}"/>
              </a:ext>
            </a:extLst>
          </p:cNvPr>
          <p:cNvSpPr txBox="1"/>
          <p:nvPr/>
        </p:nvSpPr>
        <p:spPr>
          <a:xfrm>
            <a:off x="8277259" y="3227919"/>
            <a:ext cx="2858925" cy="707886"/>
          </a:xfrm>
          <a:prstGeom prst="rect">
            <a:avLst/>
          </a:prstGeom>
          <a:noFill/>
        </p:spPr>
        <p:txBody>
          <a:bodyPr wrap="square" rtlCol="0">
            <a:spAutoFit/>
          </a:bodyPr>
          <a:lstStyle/>
          <a:p>
            <a:pPr algn="ctr"/>
            <a:r>
              <a:rPr lang="en-US" sz="2000" b="1" dirty="0"/>
              <a:t>Postmortal Life</a:t>
            </a:r>
          </a:p>
          <a:p>
            <a:pPr algn="ctr"/>
            <a:r>
              <a:rPr lang="en-US" sz="2000" b="1" dirty="0"/>
              <a:t>3 Nephi 11:10-11</a:t>
            </a:r>
          </a:p>
        </p:txBody>
      </p:sp>
      <p:pic>
        <p:nvPicPr>
          <p:cNvPr id="19" name="Picture 18" descr="A person with his hands in his palms&#10;&#10;Description automatically generated">
            <a:extLst>
              <a:ext uri="{FF2B5EF4-FFF2-40B4-BE49-F238E27FC236}">
                <a16:creationId xmlns:a16="http://schemas.microsoft.com/office/drawing/2014/main" id="{F8CB16B6-FEEB-569F-787E-17CD3E3DB6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21602" y="4120874"/>
            <a:ext cx="3970238" cy="2524125"/>
          </a:xfrm>
          <a:prstGeom prst="rect">
            <a:avLst/>
          </a:prstGeom>
        </p:spPr>
      </p:pic>
      <p:grpSp>
        <p:nvGrpSpPr>
          <p:cNvPr id="23" name="Group 22">
            <a:extLst>
              <a:ext uri="{FF2B5EF4-FFF2-40B4-BE49-F238E27FC236}">
                <a16:creationId xmlns:a16="http://schemas.microsoft.com/office/drawing/2014/main" id="{0BC22253-39C5-FB28-128A-B97EFE00AA48}"/>
              </a:ext>
            </a:extLst>
          </p:cNvPr>
          <p:cNvGrpSpPr/>
          <p:nvPr/>
        </p:nvGrpSpPr>
        <p:grpSpPr>
          <a:xfrm>
            <a:off x="792895" y="3111300"/>
            <a:ext cx="2029108" cy="3157599"/>
            <a:chOff x="792895" y="1961945"/>
            <a:chExt cx="2029108" cy="3157599"/>
          </a:xfrm>
        </p:grpSpPr>
        <p:pic>
          <p:nvPicPr>
            <p:cNvPr id="21" name="Picture 20">
              <a:extLst>
                <a:ext uri="{FF2B5EF4-FFF2-40B4-BE49-F238E27FC236}">
                  <a16:creationId xmlns:a16="http://schemas.microsoft.com/office/drawing/2014/main" id="{6D5C438D-1899-47DC-3914-D93A838174AC}"/>
                </a:ext>
              </a:extLst>
            </p:cNvPr>
            <p:cNvPicPr>
              <a:picLocks noChangeAspect="1"/>
            </p:cNvPicPr>
            <p:nvPr/>
          </p:nvPicPr>
          <p:blipFill>
            <a:blip r:embed="rId4"/>
            <a:stretch>
              <a:fillRect/>
            </a:stretch>
          </p:blipFill>
          <p:spPr>
            <a:xfrm>
              <a:off x="792895" y="1961945"/>
              <a:ext cx="2029108" cy="2934109"/>
            </a:xfrm>
            <a:prstGeom prst="rect">
              <a:avLst/>
            </a:prstGeom>
          </p:spPr>
        </p:pic>
        <p:sp>
          <p:nvSpPr>
            <p:cNvPr id="22" name="TextBox 21">
              <a:extLst>
                <a:ext uri="{FF2B5EF4-FFF2-40B4-BE49-F238E27FC236}">
                  <a16:creationId xmlns:a16="http://schemas.microsoft.com/office/drawing/2014/main" id="{6B598CF6-4BEA-1F44-07B5-DEDCB4BFAA75}"/>
                </a:ext>
              </a:extLst>
            </p:cNvPr>
            <p:cNvSpPr txBox="1"/>
            <p:nvPr/>
          </p:nvSpPr>
          <p:spPr>
            <a:xfrm>
              <a:off x="792895" y="4857934"/>
              <a:ext cx="1929985" cy="261610"/>
            </a:xfrm>
            <a:prstGeom prst="rect">
              <a:avLst/>
            </a:prstGeom>
            <a:noFill/>
          </p:spPr>
          <p:txBody>
            <a:bodyPr wrap="square" rtlCol="0">
              <a:spAutoFit/>
            </a:bodyPr>
            <a:lstStyle/>
            <a:p>
              <a:r>
                <a:rPr lang="en-US" sz="1100" dirty="0"/>
                <a:t>Greg Collins</a:t>
              </a:r>
            </a:p>
          </p:txBody>
        </p:sp>
      </p:grpSp>
      <p:grpSp>
        <p:nvGrpSpPr>
          <p:cNvPr id="25" name="Group 24">
            <a:extLst>
              <a:ext uri="{FF2B5EF4-FFF2-40B4-BE49-F238E27FC236}">
                <a16:creationId xmlns:a16="http://schemas.microsoft.com/office/drawing/2014/main" id="{91095801-2B9F-5B5B-DD0C-77BAA27201CB}"/>
              </a:ext>
            </a:extLst>
          </p:cNvPr>
          <p:cNvGrpSpPr/>
          <p:nvPr/>
        </p:nvGrpSpPr>
        <p:grpSpPr>
          <a:xfrm>
            <a:off x="3818001" y="2035106"/>
            <a:ext cx="3737619" cy="2785735"/>
            <a:chOff x="3711350" y="1749840"/>
            <a:chExt cx="3737619" cy="2785735"/>
          </a:xfrm>
        </p:grpSpPr>
        <p:pic>
          <p:nvPicPr>
            <p:cNvPr id="15" name="Picture 14" descr="A painting of a person lying on a rock in a forest&#10;&#10;Description automatically generated">
              <a:extLst>
                <a:ext uri="{FF2B5EF4-FFF2-40B4-BE49-F238E27FC236}">
                  <a16:creationId xmlns:a16="http://schemas.microsoft.com/office/drawing/2014/main" id="{6AE0B0EC-E613-DE5B-57C6-41ED4F35FFD2}"/>
                </a:ext>
              </a:extLst>
            </p:cNvPr>
            <p:cNvPicPr>
              <a:picLocks noChangeAspect="1"/>
            </p:cNvPicPr>
            <p:nvPr/>
          </p:nvPicPr>
          <p:blipFill>
            <a:blip r:embed="rId5">
              <a:extLst>
                <a:ext uri="{28A0092B-C50C-407E-A947-70E740481C1C}">
                  <a14:useLocalDpi xmlns:a14="http://schemas.microsoft.com/office/drawing/2010/main" val="0"/>
                </a:ext>
              </a:extLst>
            </a:blip>
            <a:srcRect l="3997" t="10612" r="5446" b="12279"/>
            <a:stretch/>
          </p:blipFill>
          <p:spPr>
            <a:xfrm>
              <a:off x="3711350" y="1749840"/>
              <a:ext cx="3737619" cy="2524125"/>
            </a:xfrm>
            <a:prstGeom prst="rect">
              <a:avLst/>
            </a:prstGeom>
          </p:spPr>
        </p:pic>
        <p:sp>
          <p:nvSpPr>
            <p:cNvPr id="24" name="TextBox 23">
              <a:extLst>
                <a:ext uri="{FF2B5EF4-FFF2-40B4-BE49-F238E27FC236}">
                  <a16:creationId xmlns:a16="http://schemas.microsoft.com/office/drawing/2014/main" id="{1488BA06-2B96-7E8D-C8C0-F63B144BEC9C}"/>
                </a:ext>
              </a:extLst>
            </p:cNvPr>
            <p:cNvSpPr txBox="1"/>
            <p:nvPr/>
          </p:nvSpPr>
          <p:spPr>
            <a:xfrm>
              <a:off x="3755441" y="4273965"/>
              <a:ext cx="1929985" cy="261610"/>
            </a:xfrm>
            <a:prstGeom prst="rect">
              <a:avLst/>
            </a:prstGeom>
            <a:noFill/>
          </p:spPr>
          <p:txBody>
            <a:bodyPr wrap="square" rtlCol="0">
              <a:spAutoFit/>
            </a:bodyPr>
            <a:lstStyle/>
            <a:p>
              <a:r>
                <a:rPr lang="en-US" sz="1100" dirty="0"/>
                <a:t>Adam Abram</a:t>
              </a:r>
            </a:p>
          </p:txBody>
        </p:sp>
      </p:grpSp>
    </p:spTree>
    <p:extLst>
      <p:ext uri="{BB962C8B-B14F-4D97-AF65-F5344CB8AC3E}">
        <p14:creationId xmlns:p14="http://schemas.microsoft.com/office/powerpoint/2010/main" val="7038792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5925926-ABF4-4990-8AEC-7F9D5E9507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1524000" y="0"/>
            <a:ext cx="9144000" cy="923330"/>
          </a:xfrm>
          <a:prstGeom prst="rect">
            <a:avLst/>
          </a:prstGeom>
          <a:noFill/>
        </p:spPr>
        <p:txBody>
          <a:bodyPr wrap="square" rtlCol="0">
            <a:spAutoFit/>
          </a:bodyPr>
          <a:lstStyle/>
          <a:p>
            <a:pPr algn="ctr"/>
            <a:r>
              <a:rPr lang="en-US" sz="5400" dirty="0">
                <a:latin typeface="Algerian" pitchFamily="82" charset="0"/>
              </a:rPr>
              <a:t>The Kingdom Is His</a:t>
            </a:r>
          </a:p>
        </p:txBody>
      </p:sp>
      <p:sp>
        <p:nvSpPr>
          <p:cNvPr id="7" name="Rectangle 6"/>
          <p:cNvSpPr/>
          <p:nvPr/>
        </p:nvSpPr>
        <p:spPr>
          <a:xfrm>
            <a:off x="1828800" y="838200"/>
            <a:ext cx="8534400" cy="923330"/>
          </a:xfrm>
          <a:prstGeom prst="rect">
            <a:avLst/>
          </a:prstGeom>
        </p:spPr>
        <p:txBody>
          <a:bodyPr wrap="square">
            <a:spAutoFit/>
          </a:bodyPr>
          <a:lstStyle/>
          <a:p>
            <a:pPr fontAlgn="base"/>
            <a:r>
              <a:rPr lang="en-US" b="1" i="1" dirty="0"/>
              <a:t>“Retaining all power, even to the destroying of Satan and his works at the end of the world, and the last great day of judgment, which I shall pass upon the inhabitants thereof, judging every man according to his works and the deeds which he hath done.”</a:t>
            </a:r>
          </a:p>
        </p:txBody>
      </p:sp>
      <p:sp>
        <p:nvSpPr>
          <p:cNvPr id="12" name="TextBox 11"/>
          <p:cNvSpPr txBox="1"/>
          <p:nvPr/>
        </p:nvSpPr>
        <p:spPr>
          <a:xfrm>
            <a:off x="0" y="6483340"/>
            <a:ext cx="3048000" cy="369332"/>
          </a:xfrm>
          <a:prstGeom prst="rect">
            <a:avLst/>
          </a:prstGeom>
          <a:noFill/>
        </p:spPr>
        <p:txBody>
          <a:bodyPr wrap="square" rtlCol="0">
            <a:spAutoFit/>
          </a:bodyPr>
          <a:lstStyle/>
          <a:p>
            <a:r>
              <a:rPr lang="en-US" dirty="0"/>
              <a:t>D&amp;C 19:3</a:t>
            </a:r>
          </a:p>
        </p:txBody>
      </p:sp>
      <p:sp>
        <p:nvSpPr>
          <p:cNvPr id="9" name="Rectangle 8"/>
          <p:cNvSpPr/>
          <p:nvPr/>
        </p:nvSpPr>
        <p:spPr>
          <a:xfrm>
            <a:off x="5867400" y="1981201"/>
            <a:ext cx="4572000" cy="3693319"/>
          </a:xfrm>
          <a:prstGeom prst="rect">
            <a:avLst/>
          </a:prstGeom>
        </p:spPr>
        <p:txBody>
          <a:bodyPr>
            <a:spAutoFit/>
          </a:bodyPr>
          <a:lstStyle/>
          <a:p>
            <a:r>
              <a:rPr lang="en-US" b="1" dirty="0"/>
              <a:t>End of the World—this is not a total destruction of the World</a:t>
            </a:r>
          </a:p>
          <a:p>
            <a:endParaRPr lang="en-US" b="1" dirty="0"/>
          </a:p>
          <a:p>
            <a:r>
              <a:rPr lang="en-US" b="1" dirty="0"/>
              <a:t>The flood was the end of the antediluvian world.</a:t>
            </a:r>
          </a:p>
          <a:p>
            <a:endParaRPr lang="en-US" b="1" dirty="0"/>
          </a:p>
          <a:p>
            <a:r>
              <a:rPr lang="en-US" b="1" dirty="0"/>
              <a:t>The destruction of Jerusalem by Titus was the end of the world to which the first Christians were looking forward. </a:t>
            </a:r>
          </a:p>
          <a:p>
            <a:endParaRPr lang="en-US" b="1" dirty="0"/>
          </a:p>
          <a:p>
            <a:r>
              <a:rPr lang="en-US" b="1" dirty="0"/>
              <a:t>The next end of the world will be the overthrow of the kingdoms of the world and the establishment of the Millennium.</a:t>
            </a:r>
          </a:p>
        </p:txBody>
      </p:sp>
      <p:pic>
        <p:nvPicPr>
          <p:cNvPr id="3" name="Picture 2">
            <a:extLst>
              <a:ext uri="{FF2B5EF4-FFF2-40B4-BE49-F238E27FC236}">
                <a16:creationId xmlns:a16="http://schemas.microsoft.com/office/drawing/2014/main" id="{FE4FAB54-F83D-4A64-9F8F-5A00E08963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599" y="1993626"/>
            <a:ext cx="4310449" cy="1834234"/>
          </a:xfrm>
          <a:prstGeom prst="rect">
            <a:avLst/>
          </a:prstGeom>
        </p:spPr>
      </p:pic>
      <p:pic>
        <p:nvPicPr>
          <p:cNvPr id="5" name="Picture 4">
            <a:extLst>
              <a:ext uri="{FF2B5EF4-FFF2-40B4-BE49-F238E27FC236}">
                <a16:creationId xmlns:a16="http://schemas.microsoft.com/office/drawing/2014/main" id="{D92434FA-0522-4B75-A640-297A86438C2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74648" y="4186536"/>
            <a:ext cx="3346704" cy="2133600"/>
          </a:xfrm>
          <a:prstGeom prst="rect">
            <a:avLst/>
          </a:prstGeom>
        </p:spPr>
      </p:pic>
    </p:spTree>
    <p:extLst>
      <p:ext uri="{BB962C8B-B14F-4D97-AF65-F5344CB8AC3E}">
        <p14:creationId xmlns:p14="http://schemas.microsoft.com/office/powerpoint/2010/main" val="1893292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par>
                                <p:cTn id="11" presetID="10"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9">
                                            <p:txEl>
                                              <p:pRg st="4" end="4"/>
                                            </p:txEl>
                                          </p:spTgt>
                                        </p:tgtEl>
                                        <p:attrNameLst>
                                          <p:attrName>style.visibility</p:attrName>
                                        </p:attrNameLst>
                                      </p:cBhvr>
                                      <p:to>
                                        <p:strVal val="visible"/>
                                      </p:to>
                                    </p:set>
                                  </p:childTnLst>
                                </p:cTn>
                              </p:par>
                              <p:par>
                                <p:cTn id="18" presetID="10" presetClass="entr" presetSubtype="0" fill="hold"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2D395EC5-BB26-4350-A67A-181DDD9B2F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5" name="Group 4"/>
          <p:cNvGrpSpPr/>
          <p:nvPr/>
        </p:nvGrpSpPr>
        <p:grpSpPr>
          <a:xfrm>
            <a:off x="1651001" y="236438"/>
            <a:ext cx="8894233" cy="6403848"/>
            <a:chOff x="228600" y="381000"/>
            <a:chExt cx="5715000" cy="4114800"/>
          </a:xfrm>
        </p:grpSpPr>
        <p:pic>
          <p:nvPicPr>
            <p:cNvPr id="1026" name="Picture 2" descr="http://typophile.com/files/1_4495.jpg"/>
            <p:cNvPicPr>
              <a:picLocks noChangeAspect="1" noChangeArrowheads="1"/>
            </p:cNvPicPr>
            <p:nvPr/>
          </p:nvPicPr>
          <p:blipFill>
            <a:blip r:embed="rId3" cstate="print"/>
            <a:srcRect r="1739" b="1818"/>
            <a:stretch>
              <a:fillRect/>
            </a:stretch>
          </p:blipFill>
          <p:spPr bwMode="auto">
            <a:xfrm>
              <a:off x="228600" y="381000"/>
              <a:ext cx="5410200" cy="4114800"/>
            </a:xfrm>
            <a:prstGeom prst="rect">
              <a:avLst/>
            </a:prstGeom>
            <a:noFill/>
          </p:spPr>
        </p:pic>
        <p:pic>
          <p:nvPicPr>
            <p:cNvPr id="4" name="Picture 2" descr="http://typophile.com/files/1_4495.jpg"/>
            <p:cNvPicPr>
              <a:picLocks noChangeAspect="1" noChangeArrowheads="1"/>
            </p:cNvPicPr>
            <p:nvPr/>
          </p:nvPicPr>
          <p:blipFill>
            <a:blip r:embed="rId3" cstate="print"/>
            <a:srcRect t="1818" r="47409"/>
            <a:stretch>
              <a:fillRect/>
            </a:stretch>
          </p:blipFill>
          <p:spPr bwMode="auto">
            <a:xfrm rot="10800000">
              <a:off x="3048000" y="381000"/>
              <a:ext cx="2895600" cy="4114800"/>
            </a:xfrm>
            <a:prstGeom prst="rect">
              <a:avLst/>
            </a:prstGeom>
            <a:noFill/>
          </p:spPr>
        </p:pic>
      </p:grpSp>
      <p:sp>
        <p:nvSpPr>
          <p:cNvPr id="6" name="Rectangle 5"/>
          <p:cNvSpPr/>
          <p:nvPr/>
        </p:nvSpPr>
        <p:spPr>
          <a:xfrm>
            <a:off x="2819400" y="1295401"/>
            <a:ext cx="3048000" cy="4401205"/>
          </a:xfrm>
          <a:prstGeom prst="rect">
            <a:avLst/>
          </a:prstGeom>
        </p:spPr>
        <p:txBody>
          <a:bodyPr wrap="square">
            <a:spAutoFit/>
          </a:bodyPr>
          <a:lstStyle/>
          <a:p>
            <a:pPr algn="ctr"/>
            <a:r>
              <a:rPr lang="en-US" sz="4000" b="1" dirty="0">
                <a:latin typeface="AngsanaUPC" pitchFamily="18" charset="-34"/>
                <a:cs typeface="AngsanaUPC" pitchFamily="18" charset="-34"/>
              </a:rPr>
              <a:t>Jesus Christ fulfilled the will of His Father. </a:t>
            </a:r>
          </a:p>
          <a:p>
            <a:pPr algn="ctr"/>
            <a:endParaRPr lang="en-US" sz="4000" b="1" dirty="0">
              <a:latin typeface="AngsanaUPC" pitchFamily="18" charset="-34"/>
              <a:cs typeface="AngsanaUPC" pitchFamily="18" charset="-34"/>
            </a:endParaRPr>
          </a:p>
          <a:p>
            <a:pPr algn="ctr"/>
            <a:r>
              <a:rPr lang="en-US" sz="4000" b="1" dirty="0">
                <a:latin typeface="AngsanaUPC" pitchFamily="18" charset="-34"/>
                <a:cs typeface="AngsanaUPC" pitchFamily="18" charset="-34"/>
              </a:rPr>
              <a:t>Jesus Christ will judge us according to our works</a:t>
            </a:r>
            <a:endParaRPr lang="en-US" sz="4000" dirty="0">
              <a:latin typeface="AngsanaUPC" pitchFamily="18" charset="-34"/>
              <a:cs typeface="AngsanaUPC" pitchFamily="18" charset="-34"/>
            </a:endParaRPr>
          </a:p>
        </p:txBody>
      </p:sp>
      <p:pic>
        <p:nvPicPr>
          <p:cNvPr id="1028" name="Picture 4" descr="https://lh4.googleusercontent.com/-NQehVWGy080/TXvRJ-rldbI/AAAAAAAAAYc/QFDi6WyWBJQ/s1600/Judgement+Seat+Of+Christ+-+2+Corinthians+5+verse+10.jpg"/>
          <p:cNvPicPr>
            <a:picLocks noChangeAspect="1" noChangeArrowheads="1"/>
          </p:cNvPicPr>
          <p:nvPr/>
        </p:nvPicPr>
        <p:blipFill>
          <a:blip r:embed="rId4" cstate="print"/>
          <a:srcRect/>
          <a:stretch>
            <a:fillRect/>
          </a:stretch>
        </p:blipFill>
        <p:spPr bwMode="auto">
          <a:xfrm>
            <a:off x="6172200" y="1905000"/>
            <a:ext cx="3124200" cy="2321252"/>
          </a:xfrm>
          <a:prstGeom prst="rect">
            <a:avLst/>
          </a:prstGeom>
          <a:noFill/>
        </p:spPr>
      </p:pic>
      <p:grpSp>
        <p:nvGrpSpPr>
          <p:cNvPr id="8" name="Group 7">
            <a:extLst>
              <a:ext uri="{FF2B5EF4-FFF2-40B4-BE49-F238E27FC236}">
                <a16:creationId xmlns:a16="http://schemas.microsoft.com/office/drawing/2014/main" id="{4BF1E885-AAE4-4A2F-84B8-7899D8CC5678}"/>
              </a:ext>
            </a:extLst>
          </p:cNvPr>
          <p:cNvGrpSpPr/>
          <p:nvPr/>
        </p:nvGrpSpPr>
        <p:grpSpPr>
          <a:xfrm>
            <a:off x="1651001" y="216774"/>
            <a:ext cx="8894233" cy="6403848"/>
            <a:chOff x="228600" y="381000"/>
            <a:chExt cx="5715000" cy="4114800"/>
          </a:xfrm>
        </p:grpSpPr>
        <p:pic>
          <p:nvPicPr>
            <p:cNvPr id="9" name="Picture 2" descr="http://typophile.com/files/1_4495.jpg">
              <a:extLst>
                <a:ext uri="{FF2B5EF4-FFF2-40B4-BE49-F238E27FC236}">
                  <a16:creationId xmlns:a16="http://schemas.microsoft.com/office/drawing/2014/main" id="{524B4960-FBAB-41CE-A89C-12B240ABF7C5}"/>
                </a:ext>
              </a:extLst>
            </p:cNvPr>
            <p:cNvPicPr>
              <a:picLocks noChangeAspect="1" noChangeArrowheads="1"/>
            </p:cNvPicPr>
            <p:nvPr/>
          </p:nvPicPr>
          <p:blipFill>
            <a:blip r:embed="rId3" cstate="print"/>
            <a:srcRect r="1739" b="1818"/>
            <a:stretch>
              <a:fillRect/>
            </a:stretch>
          </p:blipFill>
          <p:spPr bwMode="auto">
            <a:xfrm>
              <a:off x="228600" y="381000"/>
              <a:ext cx="5410200" cy="4114800"/>
            </a:xfrm>
            <a:prstGeom prst="rect">
              <a:avLst/>
            </a:prstGeom>
            <a:noFill/>
          </p:spPr>
        </p:pic>
        <p:pic>
          <p:nvPicPr>
            <p:cNvPr id="10" name="Picture 2" descr="http://typophile.com/files/1_4495.jpg">
              <a:extLst>
                <a:ext uri="{FF2B5EF4-FFF2-40B4-BE49-F238E27FC236}">
                  <a16:creationId xmlns:a16="http://schemas.microsoft.com/office/drawing/2014/main" id="{47415FDB-EF56-4E10-B803-3320CE8209AE}"/>
                </a:ext>
              </a:extLst>
            </p:cNvPr>
            <p:cNvPicPr>
              <a:picLocks noChangeAspect="1" noChangeArrowheads="1"/>
            </p:cNvPicPr>
            <p:nvPr/>
          </p:nvPicPr>
          <p:blipFill>
            <a:blip r:embed="rId3" cstate="print"/>
            <a:srcRect t="1818" r="47409"/>
            <a:stretch>
              <a:fillRect/>
            </a:stretch>
          </p:blipFill>
          <p:spPr bwMode="auto">
            <a:xfrm rot="10800000">
              <a:off x="3048000" y="381000"/>
              <a:ext cx="2895600" cy="4114800"/>
            </a:xfrm>
            <a:prstGeom prst="rect">
              <a:avLst/>
            </a:prstGeom>
            <a:noFill/>
          </p:spPr>
        </p:pic>
      </p:grpSp>
      <p:sp>
        <p:nvSpPr>
          <p:cNvPr id="12" name="Rectangle 11">
            <a:extLst>
              <a:ext uri="{FF2B5EF4-FFF2-40B4-BE49-F238E27FC236}">
                <a16:creationId xmlns:a16="http://schemas.microsoft.com/office/drawing/2014/main" id="{9FC5E2A6-6596-4AA2-ADFF-AA983437BB90}"/>
              </a:ext>
            </a:extLst>
          </p:cNvPr>
          <p:cNvSpPr/>
          <p:nvPr/>
        </p:nvSpPr>
        <p:spPr>
          <a:xfrm>
            <a:off x="2895600" y="920621"/>
            <a:ext cx="3048000" cy="5016758"/>
          </a:xfrm>
          <a:prstGeom prst="rect">
            <a:avLst/>
          </a:prstGeom>
        </p:spPr>
        <p:txBody>
          <a:bodyPr wrap="square">
            <a:spAutoFit/>
          </a:bodyPr>
          <a:lstStyle/>
          <a:p>
            <a:pPr algn="ctr"/>
            <a:r>
              <a:rPr lang="en-US" sz="4000" b="1" dirty="0"/>
              <a:t>The Savior suffered for our sins so we could repent and not have to suffer as He did.</a:t>
            </a:r>
            <a:endParaRPr lang="en-US" sz="4000" dirty="0">
              <a:latin typeface="AngsanaUPC" pitchFamily="18" charset="-34"/>
              <a:cs typeface="AngsanaUPC" pitchFamily="18" charset="-34"/>
            </a:endParaRPr>
          </a:p>
        </p:txBody>
      </p:sp>
      <p:sp>
        <p:nvSpPr>
          <p:cNvPr id="13" name="Rectangle 12">
            <a:extLst>
              <a:ext uri="{FF2B5EF4-FFF2-40B4-BE49-F238E27FC236}">
                <a16:creationId xmlns:a16="http://schemas.microsoft.com/office/drawing/2014/main" id="{9E8778B0-777C-4223-9AEE-AB314A7F5304}"/>
              </a:ext>
            </a:extLst>
          </p:cNvPr>
          <p:cNvSpPr/>
          <p:nvPr/>
        </p:nvSpPr>
        <p:spPr>
          <a:xfrm>
            <a:off x="6324600" y="920621"/>
            <a:ext cx="3352800" cy="4524315"/>
          </a:xfrm>
          <a:prstGeom prst="rect">
            <a:avLst/>
          </a:prstGeom>
        </p:spPr>
        <p:txBody>
          <a:bodyPr wrap="square">
            <a:spAutoFit/>
          </a:bodyPr>
          <a:lstStyle/>
          <a:p>
            <a:pPr algn="ctr"/>
            <a:r>
              <a:rPr lang="en-US" sz="3200" b="1" i="1" dirty="0"/>
              <a:t>Jesus Christ’s suffering and His atoning blood satisfied the demands of justice. </a:t>
            </a:r>
          </a:p>
          <a:p>
            <a:pPr algn="ctr"/>
            <a:r>
              <a:rPr lang="en-US" sz="3200" b="1" i="1" dirty="0"/>
              <a:t>Therefore, mercy is extended to those who repent.</a:t>
            </a:r>
            <a:endParaRPr lang="en-US" sz="3200" dirty="0">
              <a:latin typeface="AngsanaUPC" pitchFamily="18" charset="-34"/>
              <a:cs typeface="AngsanaUPC" pitchFamily="18" charset="-34"/>
            </a:endParaRPr>
          </a:p>
        </p:txBody>
      </p:sp>
      <p:sp>
        <p:nvSpPr>
          <p:cNvPr id="14" name="TextBox 13">
            <a:extLst>
              <a:ext uri="{FF2B5EF4-FFF2-40B4-BE49-F238E27FC236}">
                <a16:creationId xmlns:a16="http://schemas.microsoft.com/office/drawing/2014/main" id="{EC651D68-D914-434E-BD9E-E8A75CF90472}"/>
              </a:ext>
            </a:extLst>
          </p:cNvPr>
          <p:cNvSpPr txBox="1"/>
          <p:nvPr/>
        </p:nvSpPr>
        <p:spPr>
          <a:xfrm>
            <a:off x="2514600" y="5873621"/>
            <a:ext cx="3048000" cy="369332"/>
          </a:xfrm>
          <a:prstGeom prst="rect">
            <a:avLst/>
          </a:prstGeom>
          <a:noFill/>
        </p:spPr>
        <p:txBody>
          <a:bodyPr wrap="square" rtlCol="0">
            <a:spAutoFit/>
          </a:bodyPr>
          <a:lstStyle/>
          <a:p>
            <a:r>
              <a:rPr lang="en-US" dirty="0"/>
              <a:t>D&amp;C 19:16-19</a:t>
            </a:r>
          </a:p>
        </p:txBody>
      </p:sp>
    </p:spTree>
    <p:extLst>
      <p:ext uri="{BB962C8B-B14F-4D97-AF65-F5344CB8AC3E}">
        <p14:creationId xmlns:p14="http://schemas.microsoft.com/office/powerpoint/2010/main" val="1250209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E240810-1094-42FD-B76C-3B7281594EA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1524000" y="0"/>
            <a:ext cx="9144000" cy="923330"/>
          </a:xfrm>
          <a:prstGeom prst="rect">
            <a:avLst/>
          </a:prstGeom>
          <a:noFill/>
        </p:spPr>
        <p:txBody>
          <a:bodyPr wrap="square" rtlCol="0">
            <a:spAutoFit/>
          </a:bodyPr>
          <a:lstStyle/>
          <a:p>
            <a:pPr algn="ctr"/>
            <a:r>
              <a:rPr lang="en-US" sz="5400" dirty="0">
                <a:latin typeface="Algerian" pitchFamily="82" charset="0"/>
              </a:rPr>
              <a:t>All Must Repent</a:t>
            </a:r>
          </a:p>
        </p:txBody>
      </p:sp>
      <p:sp>
        <p:nvSpPr>
          <p:cNvPr id="12" name="TextBox 11"/>
          <p:cNvSpPr txBox="1"/>
          <p:nvPr/>
        </p:nvSpPr>
        <p:spPr>
          <a:xfrm>
            <a:off x="152400" y="6488668"/>
            <a:ext cx="3048000" cy="369332"/>
          </a:xfrm>
          <a:prstGeom prst="rect">
            <a:avLst/>
          </a:prstGeom>
          <a:noFill/>
        </p:spPr>
        <p:txBody>
          <a:bodyPr wrap="square" rtlCol="0">
            <a:spAutoFit/>
          </a:bodyPr>
          <a:lstStyle/>
          <a:p>
            <a:r>
              <a:rPr lang="en-US" dirty="0"/>
              <a:t>D&amp;C 19:5-6, 10</a:t>
            </a:r>
          </a:p>
        </p:txBody>
      </p:sp>
      <p:sp>
        <p:nvSpPr>
          <p:cNvPr id="10" name="Rectangle 9"/>
          <p:cNvSpPr/>
          <p:nvPr/>
        </p:nvSpPr>
        <p:spPr>
          <a:xfrm>
            <a:off x="320397" y="923330"/>
            <a:ext cx="3048000" cy="923330"/>
          </a:xfrm>
          <a:prstGeom prst="rect">
            <a:avLst/>
          </a:prstGeom>
        </p:spPr>
        <p:txBody>
          <a:bodyPr wrap="square">
            <a:spAutoFit/>
          </a:bodyPr>
          <a:lstStyle/>
          <a:p>
            <a:pPr algn="ctr" fontAlgn="base"/>
            <a:r>
              <a:rPr lang="en-US" b="1" dirty="0"/>
              <a:t>Those who do not repent will have to suffer a penalty for their sins.</a:t>
            </a:r>
          </a:p>
        </p:txBody>
      </p:sp>
      <p:sp>
        <p:nvSpPr>
          <p:cNvPr id="13" name="Rectangle 12"/>
          <p:cNvSpPr/>
          <p:nvPr/>
        </p:nvSpPr>
        <p:spPr>
          <a:xfrm>
            <a:off x="5715000" y="1295400"/>
            <a:ext cx="4572000" cy="1107996"/>
          </a:xfrm>
          <a:prstGeom prst="rect">
            <a:avLst/>
          </a:prstGeom>
        </p:spPr>
        <p:txBody>
          <a:bodyPr>
            <a:spAutoFit/>
          </a:bodyPr>
          <a:lstStyle/>
          <a:p>
            <a:pPr fontAlgn="base"/>
            <a:r>
              <a:rPr lang="en-US" b="1" dirty="0"/>
              <a:t>“His judgments are irrevocable. From them there is no appeal. They are final. In that sense they are everlasting.”</a:t>
            </a:r>
          </a:p>
          <a:p>
            <a:pPr fontAlgn="base"/>
            <a:r>
              <a:rPr lang="en-US" sz="1200" b="1" dirty="0"/>
              <a:t>Hyrum M. Smith</a:t>
            </a:r>
          </a:p>
        </p:txBody>
      </p:sp>
      <p:sp>
        <p:nvSpPr>
          <p:cNvPr id="14" name="Rectangle 13"/>
          <p:cNvSpPr/>
          <p:nvPr/>
        </p:nvSpPr>
        <p:spPr>
          <a:xfrm>
            <a:off x="1524000" y="2743200"/>
            <a:ext cx="5715000" cy="3200400"/>
          </a:xfrm>
          <a:prstGeom prst="rect">
            <a:avLst/>
          </a:prstGeom>
        </p:spPr>
        <p:txBody>
          <a:bodyPr wrap="square">
            <a:spAutoFit/>
          </a:bodyPr>
          <a:lstStyle/>
          <a:p>
            <a:r>
              <a:rPr lang="en-US" sz="2000" b="1" i="1" dirty="0"/>
              <a:t>Endless punishment</a:t>
            </a:r>
            <a:r>
              <a:rPr lang="en-US" sz="2000" b="1" dirty="0"/>
              <a:t> and </a:t>
            </a:r>
            <a:r>
              <a:rPr lang="en-US" sz="2000" b="1" i="1" dirty="0"/>
              <a:t>eternal punishment</a:t>
            </a:r>
            <a:r>
              <a:rPr lang="en-US" dirty="0"/>
              <a:t> </a:t>
            </a:r>
            <a:r>
              <a:rPr lang="en-US" b="1" dirty="0"/>
              <a:t>do not refer to the length of time people will suffer for their sins. </a:t>
            </a:r>
          </a:p>
          <a:p>
            <a:endParaRPr lang="en-US" b="1" dirty="0"/>
          </a:p>
          <a:p>
            <a:r>
              <a:rPr lang="en-US" b="1" dirty="0"/>
              <a:t>The Savior said, “I am endless, and the punishment which is given from my hand is endless punishment, for Endless is my name” </a:t>
            </a:r>
          </a:p>
          <a:p>
            <a:endParaRPr lang="en-US" b="1" dirty="0"/>
          </a:p>
          <a:p>
            <a:r>
              <a:rPr lang="en-US" b="1" dirty="0"/>
              <a:t>Therefore, when He refers to endless punishment or eternal punishment, He is speaking of the punishment </a:t>
            </a:r>
          </a:p>
          <a:p>
            <a:r>
              <a:rPr lang="en-US" b="1" dirty="0"/>
              <a:t>He will administer according to divine law and the requirements of justice</a:t>
            </a:r>
            <a:r>
              <a:rPr lang="en-US" dirty="0"/>
              <a:t>.</a:t>
            </a:r>
          </a:p>
        </p:txBody>
      </p:sp>
      <p:pic>
        <p:nvPicPr>
          <p:cNvPr id="3" name="Picture 2">
            <a:extLst>
              <a:ext uri="{FF2B5EF4-FFF2-40B4-BE49-F238E27FC236}">
                <a16:creationId xmlns:a16="http://schemas.microsoft.com/office/drawing/2014/main" id="{C30578F5-F4CE-43DF-B397-A412D8B9A3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03385" y="3192459"/>
            <a:ext cx="4387191" cy="2952770"/>
          </a:xfrm>
          <a:prstGeom prst="rect">
            <a:avLst/>
          </a:prstGeom>
        </p:spPr>
      </p:pic>
      <p:pic>
        <p:nvPicPr>
          <p:cNvPr id="4" name="Picture 3" descr="A person in a suit and bow tie&#10;&#10;Description automatically generated">
            <a:extLst>
              <a:ext uri="{FF2B5EF4-FFF2-40B4-BE49-F238E27FC236}">
                <a16:creationId xmlns:a16="http://schemas.microsoft.com/office/drawing/2014/main" id="{46323E8E-C278-A9F8-33FC-FDF8E7E8937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87000" y="923330"/>
            <a:ext cx="1203603" cy="1627188"/>
          </a:xfrm>
          <a:prstGeom prst="rect">
            <a:avLst/>
          </a:prstGeom>
        </p:spPr>
      </p:pic>
    </p:spTree>
    <p:extLst>
      <p:ext uri="{BB962C8B-B14F-4D97-AF65-F5344CB8AC3E}">
        <p14:creationId xmlns:p14="http://schemas.microsoft.com/office/powerpoint/2010/main" val="1699087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4">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4">
                                            <p:txEl>
                                              <p:pRg st="5" end="5"/>
                                            </p:txEl>
                                          </p:spTgt>
                                        </p:tgtEl>
                                        <p:attrNameLst>
                                          <p:attrName>style.visibility</p:attrName>
                                        </p:attrNameLst>
                                      </p:cBhvr>
                                      <p:to>
                                        <p:strVal val="visible"/>
                                      </p:to>
                                    </p:set>
                                  </p:childTnLst>
                                </p:cTn>
                              </p:par>
                              <p:par>
                                <p:cTn id="23" presetID="10" presetClass="entr" presetSubtype="0" fill="hold" nodeType="with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AE4D447-DA64-4886-BEF0-2161FCD556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1524000" y="0"/>
            <a:ext cx="9144000" cy="923330"/>
          </a:xfrm>
          <a:prstGeom prst="rect">
            <a:avLst/>
          </a:prstGeom>
          <a:noFill/>
        </p:spPr>
        <p:txBody>
          <a:bodyPr wrap="square" rtlCol="0">
            <a:spAutoFit/>
          </a:bodyPr>
          <a:lstStyle/>
          <a:p>
            <a:pPr algn="ctr"/>
            <a:r>
              <a:rPr lang="en-US" sz="5400" dirty="0">
                <a:latin typeface="Algerian" pitchFamily="82" charset="0"/>
              </a:rPr>
              <a:t>“god’s Punishment”</a:t>
            </a:r>
          </a:p>
        </p:txBody>
      </p:sp>
      <p:sp>
        <p:nvSpPr>
          <p:cNvPr id="12" name="TextBox 11"/>
          <p:cNvSpPr txBox="1"/>
          <p:nvPr/>
        </p:nvSpPr>
        <p:spPr>
          <a:xfrm>
            <a:off x="142240" y="6476137"/>
            <a:ext cx="3048000" cy="369332"/>
          </a:xfrm>
          <a:prstGeom prst="rect">
            <a:avLst/>
          </a:prstGeom>
          <a:noFill/>
        </p:spPr>
        <p:txBody>
          <a:bodyPr wrap="square" rtlCol="0">
            <a:spAutoFit/>
          </a:bodyPr>
          <a:lstStyle/>
          <a:p>
            <a:r>
              <a:rPr lang="en-US" dirty="0"/>
              <a:t>D&amp;C 19:4-12</a:t>
            </a:r>
          </a:p>
        </p:txBody>
      </p:sp>
      <p:sp>
        <p:nvSpPr>
          <p:cNvPr id="10" name="Rectangle 9"/>
          <p:cNvSpPr/>
          <p:nvPr/>
        </p:nvSpPr>
        <p:spPr>
          <a:xfrm>
            <a:off x="1027327" y="1603351"/>
            <a:ext cx="5207000" cy="4862870"/>
          </a:xfrm>
          <a:prstGeom prst="rect">
            <a:avLst/>
          </a:prstGeom>
        </p:spPr>
        <p:txBody>
          <a:bodyPr wrap="square">
            <a:spAutoFit/>
          </a:bodyPr>
          <a:lstStyle/>
          <a:p>
            <a:pPr fontAlgn="base"/>
            <a:r>
              <a:rPr lang="en-US" sz="2000" b="1" dirty="0"/>
              <a:t>“When the Lord comes to give us our reward … and our punishment, I feel that [the Savior] will give that punishment which is the very least that our transgression will justify. </a:t>
            </a:r>
          </a:p>
          <a:p>
            <a:pPr fontAlgn="base"/>
            <a:endParaRPr lang="en-US" sz="2000" b="1" dirty="0"/>
          </a:p>
          <a:p>
            <a:pPr fontAlgn="base"/>
            <a:r>
              <a:rPr lang="en-US" sz="2000" b="1" dirty="0"/>
              <a:t>I believe that he will bring into his justice all of the infinite love and blessing and mercy and kindness and understanding which he has. …</a:t>
            </a:r>
          </a:p>
          <a:p>
            <a:pPr fontAlgn="base"/>
            <a:endParaRPr lang="en-US" sz="2000" b="1" dirty="0"/>
          </a:p>
          <a:p>
            <a:pPr fontAlgn="base"/>
            <a:r>
              <a:rPr lang="en-US" sz="2000" b="1" dirty="0"/>
              <a:t>“And on the other hand, I believe that when it comes to making the rewards for our good conduct, he will give us the maximum that it is possible to give, having in mind the offense which we have committed” </a:t>
            </a:r>
          </a:p>
          <a:p>
            <a:pPr fontAlgn="base"/>
            <a:r>
              <a:rPr lang="en-US" sz="1200" b="1" dirty="0"/>
              <a:t>President J. Reuben Clark </a:t>
            </a:r>
          </a:p>
          <a:p>
            <a:pPr fontAlgn="base"/>
            <a:endParaRPr lang="en-US" b="1" dirty="0"/>
          </a:p>
        </p:txBody>
      </p:sp>
      <p:pic>
        <p:nvPicPr>
          <p:cNvPr id="3" name="Picture 2">
            <a:extLst>
              <a:ext uri="{FF2B5EF4-FFF2-40B4-BE49-F238E27FC236}">
                <a16:creationId xmlns:a16="http://schemas.microsoft.com/office/drawing/2014/main" id="{C383DDC4-59FC-44D8-AF51-F4817334D0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61654" y="1267599"/>
            <a:ext cx="2438400" cy="2438400"/>
          </a:xfrm>
          <a:prstGeom prst="rect">
            <a:avLst/>
          </a:prstGeom>
        </p:spPr>
      </p:pic>
      <p:pic>
        <p:nvPicPr>
          <p:cNvPr id="5" name="Picture 4">
            <a:extLst>
              <a:ext uri="{FF2B5EF4-FFF2-40B4-BE49-F238E27FC236}">
                <a16:creationId xmlns:a16="http://schemas.microsoft.com/office/drawing/2014/main" id="{A9B3EB0B-4A90-46A5-AA14-A5600F66693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68084" y="4076700"/>
            <a:ext cx="3895344" cy="2590800"/>
          </a:xfrm>
          <a:prstGeom prst="rect">
            <a:avLst/>
          </a:prstGeom>
        </p:spPr>
      </p:pic>
      <p:pic>
        <p:nvPicPr>
          <p:cNvPr id="4" name="Picture 3" descr="A person in a suit and bow tie&#10;&#10;Description automatically generated">
            <a:extLst>
              <a:ext uri="{FF2B5EF4-FFF2-40B4-BE49-F238E27FC236}">
                <a16:creationId xmlns:a16="http://schemas.microsoft.com/office/drawing/2014/main" id="{963ADF36-4573-F379-5CF1-E2284A73C3D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2240" y="94055"/>
            <a:ext cx="1164336" cy="1402080"/>
          </a:xfrm>
          <a:prstGeom prst="rect">
            <a:avLst/>
          </a:prstGeom>
        </p:spPr>
      </p:pic>
    </p:spTree>
    <p:extLst>
      <p:ext uri="{BB962C8B-B14F-4D97-AF65-F5344CB8AC3E}">
        <p14:creationId xmlns:p14="http://schemas.microsoft.com/office/powerpoint/2010/main" val="1438312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2" end="2"/>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0">
                                            <p:txEl>
                                              <p:pRg st="4" end="4"/>
                                            </p:txEl>
                                          </p:spTgt>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10">
                                            <p:txEl>
                                              <p:pRg st="5" end="5"/>
                                            </p:txEl>
                                          </p:spTgt>
                                        </p:tgtEl>
                                        <p:attrNameLst>
                                          <p:attrName>style.visibility</p:attrName>
                                        </p:attrNameLst>
                                      </p:cBhvr>
                                      <p:to>
                                        <p:strVal val="visible"/>
                                      </p:to>
                                    </p:set>
                                  </p:childTnLst>
                                </p:cTn>
                              </p:par>
                              <p:par>
                                <p:cTn id="16" presetID="10" presetClass="entr" presetSubtype="0"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08DFECA-92FC-43B2-BC3C-A3F7193A38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1524000" y="0"/>
            <a:ext cx="9144000" cy="707886"/>
          </a:xfrm>
          <a:prstGeom prst="rect">
            <a:avLst/>
          </a:prstGeom>
          <a:noFill/>
        </p:spPr>
        <p:txBody>
          <a:bodyPr wrap="square" rtlCol="0">
            <a:spAutoFit/>
          </a:bodyPr>
          <a:lstStyle/>
          <a:p>
            <a:pPr algn="ctr"/>
            <a:r>
              <a:rPr lang="en-US" sz="4000" dirty="0">
                <a:latin typeface="Algerian" pitchFamily="82" charset="0"/>
              </a:rPr>
              <a:t>The Reality of Christ’s Suffering</a:t>
            </a:r>
          </a:p>
        </p:txBody>
      </p:sp>
      <p:sp>
        <p:nvSpPr>
          <p:cNvPr id="12" name="TextBox 11"/>
          <p:cNvSpPr txBox="1"/>
          <p:nvPr/>
        </p:nvSpPr>
        <p:spPr>
          <a:xfrm>
            <a:off x="226540" y="6487314"/>
            <a:ext cx="3048000" cy="369332"/>
          </a:xfrm>
          <a:prstGeom prst="rect">
            <a:avLst/>
          </a:prstGeom>
          <a:noFill/>
        </p:spPr>
        <p:txBody>
          <a:bodyPr wrap="square" rtlCol="0">
            <a:spAutoFit/>
          </a:bodyPr>
          <a:lstStyle/>
          <a:p>
            <a:r>
              <a:rPr lang="en-US" dirty="0"/>
              <a:t>D&amp;C 19:13-15</a:t>
            </a:r>
          </a:p>
        </p:txBody>
      </p:sp>
      <p:sp>
        <p:nvSpPr>
          <p:cNvPr id="10" name="Rectangle 9"/>
          <p:cNvSpPr/>
          <p:nvPr/>
        </p:nvSpPr>
        <p:spPr>
          <a:xfrm>
            <a:off x="462026" y="868478"/>
            <a:ext cx="6875122" cy="5786199"/>
          </a:xfrm>
          <a:prstGeom prst="rect">
            <a:avLst/>
          </a:prstGeom>
        </p:spPr>
        <p:txBody>
          <a:bodyPr wrap="square">
            <a:spAutoFit/>
          </a:bodyPr>
          <a:lstStyle/>
          <a:p>
            <a:pPr fontAlgn="base"/>
            <a:r>
              <a:rPr lang="en-US" sz="2000" b="1" dirty="0"/>
              <a:t>“We cannot comprehend the great suffering that the Lord had to take upon himself to bring to pass this redemption from death and from sin. …</a:t>
            </a:r>
          </a:p>
          <a:p>
            <a:pPr fontAlgn="base"/>
            <a:r>
              <a:rPr lang="en-US" sz="2000" b="1" dirty="0"/>
              <a:t>“We get into the habit of thinking, I suppose, that his great suffering was when he was nailed to the cross by his hands and his feet and was left there to suffer until he died.</a:t>
            </a:r>
          </a:p>
          <a:p>
            <a:pPr fontAlgn="base"/>
            <a:endParaRPr lang="en-US" sz="2000" b="1" dirty="0"/>
          </a:p>
          <a:p>
            <a:pPr fontAlgn="base"/>
            <a:r>
              <a:rPr lang="en-US" sz="2000" b="1" dirty="0"/>
              <a:t> As excruciating as that pain was, that was not the greatest suffering that he had to undergo, for in some way which I cannot understand, but which I accept on faith, and which you must accept on faith, he carried on his back the burden of the sins of the whole world. It is hard enough for me to carry my own sins. How is it with you? And yet he had to carry the sins of the whole world, as our Savior and the Redeemer of a fallen world, and so great was his suffering before he ever went to the cross, we are informed, that blood oozed from the pores of his body.” </a:t>
            </a:r>
          </a:p>
          <a:p>
            <a:pPr fontAlgn="base"/>
            <a:r>
              <a:rPr lang="en-US" sz="1200" b="1" dirty="0"/>
              <a:t>President Joseph Fielding Smith</a:t>
            </a:r>
          </a:p>
          <a:p>
            <a:pPr fontAlgn="base"/>
            <a:endParaRPr lang="en-US" b="1" dirty="0"/>
          </a:p>
        </p:txBody>
      </p:sp>
      <p:pic>
        <p:nvPicPr>
          <p:cNvPr id="3" name="Picture 2">
            <a:extLst>
              <a:ext uri="{FF2B5EF4-FFF2-40B4-BE49-F238E27FC236}">
                <a16:creationId xmlns:a16="http://schemas.microsoft.com/office/drawing/2014/main" id="{C9ABC3E3-C99E-40BB-B8DD-94F8AF35D1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99173" y="4050268"/>
            <a:ext cx="2438400" cy="2438400"/>
          </a:xfrm>
          <a:prstGeom prst="rect">
            <a:avLst/>
          </a:prstGeom>
        </p:spPr>
      </p:pic>
      <p:pic>
        <p:nvPicPr>
          <p:cNvPr id="5" name="Picture 4">
            <a:extLst>
              <a:ext uri="{FF2B5EF4-FFF2-40B4-BE49-F238E27FC236}">
                <a16:creationId xmlns:a16="http://schemas.microsoft.com/office/drawing/2014/main" id="{F33E17B6-5C7F-47EC-864F-50C36713FA4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51013" y="868478"/>
            <a:ext cx="3048000" cy="2286000"/>
          </a:xfrm>
          <a:prstGeom prst="rect">
            <a:avLst/>
          </a:prstGeom>
        </p:spPr>
      </p:pic>
    </p:spTree>
    <p:extLst>
      <p:ext uri="{BB962C8B-B14F-4D97-AF65-F5344CB8AC3E}">
        <p14:creationId xmlns:p14="http://schemas.microsoft.com/office/powerpoint/2010/main" val="326341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xEl>
                                              <p:pRg st="4" end="4"/>
                                            </p:txEl>
                                          </p:spTgt>
                                        </p:tgtEl>
                                        <p:attrNameLst>
                                          <p:attrName>style.visibility</p:attrName>
                                        </p:attrNameLst>
                                      </p:cBhvr>
                                      <p:to>
                                        <p:strVal val="visible"/>
                                      </p:to>
                                    </p:set>
                                  </p:childTnLst>
                                </p:cTn>
                              </p:par>
                              <p:par>
                                <p:cTn id="9" presetID="10" presetClass="entr" presetSubtype="0"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96EE509-8323-4ED6-A78B-C986A7AEFA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2" name="Group 4"/>
          <p:cNvGrpSpPr/>
          <p:nvPr/>
        </p:nvGrpSpPr>
        <p:grpSpPr>
          <a:xfrm>
            <a:off x="1651001" y="236438"/>
            <a:ext cx="8894233" cy="6403848"/>
            <a:chOff x="228600" y="381000"/>
            <a:chExt cx="5715000" cy="4114800"/>
          </a:xfrm>
        </p:grpSpPr>
        <p:pic>
          <p:nvPicPr>
            <p:cNvPr id="1026" name="Picture 2" descr="http://typophile.com/files/1_4495.jpg"/>
            <p:cNvPicPr>
              <a:picLocks noChangeAspect="1" noChangeArrowheads="1"/>
            </p:cNvPicPr>
            <p:nvPr/>
          </p:nvPicPr>
          <p:blipFill>
            <a:blip r:embed="rId3" cstate="print"/>
            <a:srcRect r="1739" b="1818"/>
            <a:stretch>
              <a:fillRect/>
            </a:stretch>
          </p:blipFill>
          <p:spPr bwMode="auto">
            <a:xfrm>
              <a:off x="228600" y="381000"/>
              <a:ext cx="5410200" cy="4114800"/>
            </a:xfrm>
            <a:prstGeom prst="rect">
              <a:avLst/>
            </a:prstGeom>
            <a:noFill/>
          </p:spPr>
        </p:pic>
        <p:pic>
          <p:nvPicPr>
            <p:cNvPr id="4" name="Picture 2" descr="http://typophile.com/files/1_4495.jpg"/>
            <p:cNvPicPr>
              <a:picLocks noChangeAspect="1" noChangeArrowheads="1"/>
            </p:cNvPicPr>
            <p:nvPr/>
          </p:nvPicPr>
          <p:blipFill>
            <a:blip r:embed="rId3" cstate="print"/>
            <a:srcRect t="1818" r="47409"/>
            <a:stretch>
              <a:fillRect/>
            </a:stretch>
          </p:blipFill>
          <p:spPr bwMode="auto">
            <a:xfrm rot="10800000">
              <a:off x="3048000" y="381000"/>
              <a:ext cx="2895600" cy="4114800"/>
            </a:xfrm>
            <a:prstGeom prst="rect">
              <a:avLst/>
            </a:prstGeom>
            <a:noFill/>
          </p:spPr>
        </p:pic>
      </p:grpSp>
      <p:sp>
        <p:nvSpPr>
          <p:cNvPr id="6" name="Rectangle 5"/>
          <p:cNvSpPr/>
          <p:nvPr/>
        </p:nvSpPr>
        <p:spPr>
          <a:xfrm>
            <a:off x="2819400" y="1066800"/>
            <a:ext cx="3048000" cy="5016758"/>
          </a:xfrm>
          <a:prstGeom prst="rect">
            <a:avLst/>
          </a:prstGeom>
        </p:spPr>
        <p:txBody>
          <a:bodyPr wrap="square">
            <a:spAutoFit/>
          </a:bodyPr>
          <a:lstStyle/>
          <a:p>
            <a:pPr algn="ctr"/>
            <a:r>
              <a:rPr lang="en-US" sz="4000" b="1" dirty="0"/>
              <a:t>The Savior suffered for our sins so we could repent and not have to suffer as He did.</a:t>
            </a:r>
            <a:endParaRPr lang="en-US" sz="4000" dirty="0">
              <a:latin typeface="AngsanaUPC" pitchFamily="18" charset="-34"/>
              <a:cs typeface="AngsanaUPC" pitchFamily="18" charset="-34"/>
            </a:endParaRPr>
          </a:p>
        </p:txBody>
      </p:sp>
      <p:sp>
        <p:nvSpPr>
          <p:cNvPr id="8" name="Rectangle 7"/>
          <p:cNvSpPr/>
          <p:nvPr/>
        </p:nvSpPr>
        <p:spPr>
          <a:xfrm>
            <a:off x="6248400" y="1066801"/>
            <a:ext cx="3352800" cy="4524315"/>
          </a:xfrm>
          <a:prstGeom prst="rect">
            <a:avLst/>
          </a:prstGeom>
        </p:spPr>
        <p:txBody>
          <a:bodyPr wrap="square">
            <a:spAutoFit/>
          </a:bodyPr>
          <a:lstStyle/>
          <a:p>
            <a:pPr algn="ctr"/>
            <a:r>
              <a:rPr lang="en-US" sz="3200" b="1" i="1" dirty="0"/>
              <a:t>Jesus Christ’s suffering and His atoning blood satisfied the demands of justice. </a:t>
            </a:r>
          </a:p>
          <a:p>
            <a:pPr algn="ctr"/>
            <a:r>
              <a:rPr lang="en-US" sz="3200" b="1" i="1" dirty="0"/>
              <a:t>Therefore, mercy is extended to those who repent.</a:t>
            </a:r>
            <a:endParaRPr lang="en-US" sz="3200" dirty="0">
              <a:latin typeface="AngsanaUPC" pitchFamily="18" charset="-34"/>
              <a:cs typeface="AngsanaUPC" pitchFamily="18" charset="-34"/>
            </a:endParaRPr>
          </a:p>
        </p:txBody>
      </p:sp>
      <p:sp>
        <p:nvSpPr>
          <p:cNvPr id="9" name="TextBox 8"/>
          <p:cNvSpPr txBox="1"/>
          <p:nvPr/>
        </p:nvSpPr>
        <p:spPr>
          <a:xfrm>
            <a:off x="2438400" y="6019800"/>
            <a:ext cx="3048000" cy="369332"/>
          </a:xfrm>
          <a:prstGeom prst="rect">
            <a:avLst/>
          </a:prstGeom>
          <a:noFill/>
        </p:spPr>
        <p:txBody>
          <a:bodyPr wrap="square" rtlCol="0">
            <a:spAutoFit/>
          </a:bodyPr>
          <a:lstStyle/>
          <a:p>
            <a:r>
              <a:rPr lang="en-US" dirty="0"/>
              <a:t>D&amp;C 19:16-19</a:t>
            </a:r>
          </a:p>
        </p:txBody>
      </p:sp>
    </p:spTree>
    <p:extLst>
      <p:ext uri="{BB962C8B-B14F-4D97-AF65-F5344CB8AC3E}">
        <p14:creationId xmlns:p14="http://schemas.microsoft.com/office/powerpoint/2010/main" val="1302160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6E85AE2-2F8E-4004-97EB-3F43F27904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1524000" y="0"/>
            <a:ext cx="9144000" cy="1107996"/>
          </a:xfrm>
          <a:prstGeom prst="rect">
            <a:avLst/>
          </a:prstGeom>
          <a:noFill/>
        </p:spPr>
        <p:txBody>
          <a:bodyPr wrap="square" rtlCol="0">
            <a:spAutoFit/>
          </a:bodyPr>
          <a:lstStyle/>
          <a:p>
            <a:pPr algn="ctr"/>
            <a:r>
              <a:rPr lang="en-US" sz="6600" dirty="0">
                <a:latin typeface="Algerian" pitchFamily="82" charset="0"/>
              </a:rPr>
              <a:t>Printing</a:t>
            </a:r>
          </a:p>
        </p:txBody>
      </p:sp>
      <p:sp>
        <p:nvSpPr>
          <p:cNvPr id="7" name="Rectangle 6"/>
          <p:cNvSpPr/>
          <p:nvPr/>
        </p:nvSpPr>
        <p:spPr>
          <a:xfrm>
            <a:off x="1752600" y="1066800"/>
            <a:ext cx="4572000" cy="1754326"/>
          </a:xfrm>
          <a:prstGeom prst="rect">
            <a:avLst/>
          </a:prstGeom>
        </p:spPr>
        <p:txBody>
          <a:bodyPr>
            <a:spAutoFit/>
          </a:bodyPr>
          <a:lstStyle/>
          <a:p>
            <a:r>
              <a:rPr lang="en-US" dirty="0"/>
              <a:t>In June 1829, Joseph Smith hired the printer Egbert B. </a:t>
            </a:r>
            <a:r>
              <a:rPr lang="en-US" dirty="0" err="1"/>
              <a:t>Grandin</a:t>
            </a:r>
            <a:r>
              <a:rPr lang="en-US" dirty="0"/>
              <a:t> to print 5,000 copies of the Book of Mormon at a cost of $3,000. Using his farm as collateral, Martin Harris personally guaranteed to pay the cost of printing if sales of the book did not cover the cost. </a:t>
            </a:r>
          </a:p>
        </p:txBody>
      </p:sp>
      <p:sp>
        <p:nvSpPr>
          <p:cNvPr id="10" name="Rectangle 9"/>
          <p:cNvSpPr/>
          <p:nvPr/>
        </p:nvSpPr>
        <p:spPr>
          <a:xfrm>
            <a:off x="4495800" y="4826675"/>
            <a:ext cx="6172200" cy="1754326"/>
          </a:xfrm>
          <a:prstGeom prst="rect">
            <a:avLst/>
          </a:prstGeom>
        </p:spPr>
        <p:txBody>
          <a:bodyPr wrap="square">
            <a:spAutoFit/>
          </a:bodyPr>
          <a:lstStyle/>
          <a:p>
            <a:r>
              <a:rPr lang="en-US" dirty="0" err="1"/>
              <a:t>Grandin</a:t>
            </a:r>
            <a:r>
              <a:rPr lang="en-US" dirty="0"/>
              <a:t> bought a new typeface, Duodecimo, for the book. The specific book it was used in was the first printed edition of the Book of Mormon.</a:t>
            </a:r>
          </a:p>
          <a:p>
            <a:endParaRPr lang="en-US" dirty="0"/>
          </a:p>
          <a:p>
            <a:r>
              <a:rPr lang="en-US" dirty="0"/>
              <a:t> Egbert B. </a:t>
            </a:r>
            <a:r>
              <a:rPr lang="en-US" dirty="0" err="1"/>
              <a:t>Grandin</a:t>
            </a:r>
            <a:r>
              <a:rPr lang="en-US" dirty="0"/>
              <a:t> was the printer/publisher and John H. Gilbert was the typesetter. It was printed in 1830 in Palmyra, NY.</a:t>
            </a:r>
          </a:p>
        </p:txBody>
      </p:sp>
      <p:sp>
        <p:nvSpPr>
          <p:cNvPr id="12" name="Rectangle 11"/>
          <p:cNvSpPr/>
          <p:nvPr/>
        </p:nvSpPr>
        <p:spPr>
          <a:xfrm>
            <a:off x="3802626" y="3080320"/>
            <a:ext cx="3443748" cy="923330"/>
          </a:xfrm>
          <a:prstGeom prst="rect">
            <a:avLst/>
          </a:prstGeom>
        </p:spPr>
        <p:txBody>
          <a:bodyPr wrap="square">
            <a:spAutoFit/>
          </a:bodyPr>
          <a:lstStyle/>
          <a:p>
            <a:r>
              <a:rPr lang="en-US" dirty="0"/>
              <a:t>An 1843 portrait of Egbert B. </a:t>
            </a:r>
            <a:r>
              <a:rPr lang="en-US" dirty="0" err="1"/>
              <a:t>Grandin</a:t>
            </a:r>
            <a:r>
              <a:rPr lang="en-US" dirty="0"/>
              <a:t>. He was twenty-two when he published the Book of Mormon.</a:t>
            </a:r>
          </a:p>
        </p:txBody>
      </p:sp>
      <p:pic>
        <p:nvPicPr>
          <p:cNvPr id="5" name="Picture 4">
            <a:extLst>
              <a:ext uri="{FF2B5EF4-FFF2-40B4-BE49-F238E27FC236}">
                <a16:creationId xmlns:a16="http://schemas.microsoft.com/office/drawing/2014/main" id="{F0414669-8DA2-40E6-815E-B15B679615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2024" y="1044476"/>
            <a:ext cx="2627376" cy="3505200"/>
          </a:xfrm>
          <a:prstGeom prst="rect">
            <a:avLst/>
          </a:prstGeom>
        </p:spPr>
      </p:pic>
      <p:pic>
        <p:nvPicPr>
          <p:cNvPr id="13" name="Picture 12">
            <a:extLst>
              <a:ext uri="{FF2B5EF4-FFF2-40B4-BE49-F238E27FC236}">
                <a16:creationId xmlns:a16="http://schemas.microsoft.com/office/drawing/2014/main" id="{8718BD21-5587-42EF-8EEB-7109567D090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9719" y="2895600"/>
            <a:ext cx="2627376" cy="3786875"/>
          </a:xfrm>
          <a:prstGeom prst="rect">
            <a:avLst/>
          </a:prstGeom>
        </p:spPr>
      </p:pic>
    </p:spTree>
    <p:extLst>
      <p:ext uri="{BB962C8B-B14F-4D97-AF65-F5344CB8AC3E}">
        <p14:creationId xmlns:p14="http://schemas.microsoft.com/office/powerpoint/2010/main" val="1583314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0">
                                            <p:txEl>
                                              <p:pRg st="0" end="0"/>
                                            </p:txEl>
                                          </p:spTgt>
                                        </p:tgtEl>
                                        <p:attrNameLst>
                                          <p:attrName>style.visibility</p:attrName>
                                        </p:attrNameLst>
                                      </p:cBhvr>
                                      <p:to>
                                        <p:strVal val="visible"/>
                                      </p:to>
                                    </p:set>
                                    <p:animEffect transition="in" filter="fade">
                                      <p:cBhvr>
                                        <p:cTn id="15" dur="500"/>
                                        <p:tgtEl>
                                          <p:spTgt spid="10">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0">
                                            <p:txEl>
                                              <p:pRg st="2" end="2"/>
                                            </p:txEl>
                                          </p:spTgt>
                                        </p:tgtEl>
                                        <p:attrNameLst>
                                          <p:attrName>style.visibility</p:attrName>
                                        </p:attrNameLst>
                                      </p:cBhvr>
                                      <p:to>
                                        <p:strVal val="visible"/>
                                      </p:to>
                                    </p:set>
                                    <p:animEffect transition="in" filter="fade">
                                      <p:cBhvr>
                                        <p:cTn id="20" dur="500"/>
                                        <p:tgtEl>
                                          <p:spTgt spid="10">
                                            <p:txEl>
                                              <p:pRg st="2" end="2"/>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0AA25E6E-74B2-43C9-A60D-5E400B743B7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1524000" y="0"/>
            <a:ext cx="9144000" cy="707886"/>
          </a:xfrm>
          <a:prstGeom prst="rect">
            <a:avLst/>
          </a:prstGeom>
          <a:noFill/>
        </p:spPr>
        <p:txBody>
          <a:bodyPr wrap="square" rtlCol="0">
            <a:spAutoFit/>
          </a:bodyPr>
          <a:lstStyle/>
          <a:p>
            <a:pPr algn="ctr"/>
            <a:r>
              <a:rPr lang="en-US" sz="4000" dirty="0">
                <a:latin typeface="Algerian" pitchFamily="82" charset="0"/>
              </a:rPr>
              <a:t>The Choice Is Ours</a:t>
            </a:r>
          </a:p>
        </p:txBody>
      </p:sp>
      <p:sp>
        <p:nvSpPr>
          <p:cNvPr id="12" name="TextBox 11"/>
          <p:cNvSpPr txBox="1"/>
          <p:nvPr/>
        </p:nvSpPr>
        <p:spPr>
          <a:xfrm>
            <a:off x="304800" y="6451434"/>
            <a:ext cx="3048000" cy="369332"/>
          </a:xfrm>
          <a:prstGeom prst="rect">
            <a:avLst/>
          </a:prstGeom>
          <a:noFill/>
        </p:spPr>
        <p:txBody>
          <a:bodyPr wrap="square" rtlCol="0">
            <a:spAutoFit/>
          </a:bodyPr>
          <a:lstStyle/>
          <a:p>
            <a:r>
              <a:rPr lang="en-US" dirty="0"/>
              <a:t>D&amp;C 19:16-17</a:t>
            </a:r>
          </a:p>
        </p:txBody>
      </p:sp>
      <p:sp>
        <p:nvSpPr>
          <p:cNvPr id="10" name="Rectangle 9"/>
          <p:cNvSpPr/>
          <p:nvPr/>
        </p:nvSpPr>
        <p:spPr>
          <a:xfrm>
            <a:off x="891746" y="748324"/>
            <a:ext cx="6067168" cy="1107996"/>
          </a:xfrm>
          <a:prstGeom prst="rect">
            <a:avLst/>
          </a:prstGeom>
        </p:spPr>
        <p:txBody>
          <a:bodyPr wrap="square">
            <a:spAutoFit/>
          </a:bodyPr>
          <a:lstStyle/>
          <a:p>
            <a:pPr fontAlgn="base"/>
            <a:r>
              <a:rPr lang="en-US" b="1" dirty="0"/>
              <a:t>“We will end up either choosing Christ’s manner of living or His manner of suffering! It is either ‘suffer even as I’ (D&amp;C 19:16–17), or overcome ‘even as [He] … overcame…” </a:t>
            </a:r>
          </a:p>
          <a:p>
            <a:pPr fontAlgn="base"/>
            <a:r>
              <a:rPr lang="en-US" sz="1200" b="1" dirty="0"/>
              <a:t>Elder Neal A. Maxwell</a:t>
            </a:r>
          </a:p>
        </p:txBody>
      </p:sp>
      <p:sp>
        <p:nvSpPr>
          <p:cNvPr id="9" name="Rectangle 8"/>
          <p:cNvSpPr/>
          <p:nvPr/>
        </p:nvSpPr>
        <p:spPr>
          <a:xfrm>
            <a:off x="5496696" y="3950613"/>
            <a:ext cx="6168081" cy="2308324"/>
          </a:xfrm>
          <a:prstGeom prst="rect">
            <a:avLst/>
          </a:prstGeom>
        </p:spPr>
        <p:txBody>
          <a:bodyPr wrap="square">
            <a:spAutoFit/>
          </a:bodyPr>
          <a:lstStyle/>
          <a:p>
            <a:r>
              <a:rPr lang="en-US" sz="2400" b="1" dirty="0"/>
              <a:t>“When the doctrine of repentance is fully understood, then it is seen that repentance is all that ever needs to be taught, for repentance means not only to stop doing those things which are wrong but also to start doing those things which are right.” </a:t>
            </a:r>
            <a:r>
              <a:rPr lang="en-US" sz="1600" b="1" dirty="0"/>
              <a:t>(Ludlow </a:t>
            </a:r>
            <a:r>
              <a:rPr lang="en-US" sz="1600" b="1" i="1" dirty="0"/>
              <a:t>Companion,</a:t>
            </a:r>
            <a:r>
              <a:rPr lang="en-US" sz="1600" b="1" dirty="0"/>
              <a:t> 1:143)</a:t>
            </a:r>
          </a:p>
        </p:txBody>
      </p:sp>
      <p:sp>
        <p:nvSpPr>
          <p:cNvPr id="11" name="Rectangle 10"/>
          <p:cNvSpPr/>
          <p:nvPr/>
        </p:nvSpPr>
        <p:spPr>
          <a:xfrm>
            <a:off x="2617573" y="2045613"/>
            <a:ext cx="6168081" cy="1569660"/>
          </a:xfrm>
          <a:prstGeom prst="rect">
            <a:avLst/>
          </a:prstGeom>
        </p:spPr>
        <p:txBody>
          <a:bodyPr wrap="square">
            <a:spAutoFit/>
          </a:bodyPr>
          <a:lstStyle/>
          <a:p>
            <a:r>
              <a:rPr lang="en-US" sz="2400" b="1" i="1" dirty="0"/>
              <a:t>“To him that </a:t>
            </a:r>
            <a:r>
              <a:rPr lang="en-US" sz="2400" b="1" i="1" dirty="0" err="1"/>
              <a:t>overcometh</a:t>
            </a:r>
            <a:r>
              <a:rPr lang="en-US" sz="2400" b="1" i="1" dirty="0"/>
              <a:t> will I grant to sit with me in my</a:t>
            </a:r>
            <a:r>
              <a:rPr lang="en-US" sz="2400" b="1" i="1" baseline="30000" dirty="0"/>
              <a:t> </a:t>
            </a:r>
            <a:r>
              <a:rPr lang="en-US" sz="2400" b="1" i="1" dirty="0"/>
              <a:t>throne, even as I also overcame, and am set down with my Father in his throne.”</a:t>
            </a:r>
          </a:p>
          <a:p>
            <a:r>
              <a:rPr lang="en-US" sz="2400" b="1" i="1" dirty="0"/>
              <a:t>Revelation 3:21</a:t>
            </a:r>
          </a:p>
        </p:txBody>
      </p:sp>
      <p:pic>
        <p:nvPicPr>
          <p:cNvPr id="3" name="Picture 2">
            <a:extLst>
              <a:ext uri="{FF2B5EF4-FFF2-40B4-BE49-F238E27FC236}">
                <a16:creationId xmlns:a16="http://schemas.microsoft.com/office/drawing/2014/main" id="{A3661AEA-7F4F-4D54-9E77-F027BA547F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52703" y="763742"/>
            <a:ext cx="2920827" cy="2336662"/>
          </a:xfrm>
          <a:prstGeom prst="rect">
            <a:avLst/>
          </a:prstGeom>
        </p:spPr>
      </p:pic>
      <p:pic>
        <p:nvPicPr>
          <p:cNvPr id="5" name="Picture 4">
            <a:extLst>
              <a:ext uri="{FF2B5EF4-FFF2-40B4-BE49-F238E27FC236}">
                <a16:creationId xmlns:a16="http://schemas.microsoft.com/office/drawing/2014/main" id="{35BC45C2-1B99-4001-9040-CB79D756B61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1746" y="3796042"/>
            <a:ext cx="3451654" cy="2618158"/>
          </a:xfrm>
          <a:prstGeom prst="rect">
            <a:avLst/>
          </a:prstGeom>
        </p:spPr>
      </p:pic>
    </p:spTree>
    <p:extLst>
      <p:ext uri="{BB962C8B-B14F-4D97-AF65-F5344CB8AC3E}">
        <p14:creationId xmlns:p14="http://schemas.microsoft.com/office/powerpoint/2010/main" val="1839128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3F21124B-857F-45EA-864C-F7D5DDA893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1524000" y="0"/>
            <a:ext cx="9144000" cy="707886"/>
          </a:xfrm>
          <a:prstGeom prst="rect">
            <a:avLst/>
          </a:prstGeom>
          <a:noFill/>
        </p:spPr>
        <p:txBody>
          <a:bodyPr wrap="square" rtlCol="0">
            <a:spAutoFit/>
          </a:bodyPr>
          <a:lstStyle/>
          <a:p>
            <a:pPr algn="ctr"/>
            <a:r>
              <a:rPr lang="en-US" sz="4000" dirty="0">
                <a:latin typeface="Algerian" pitchFamily="82" charset="0"/>
              </a:rPr>
              <a:t>Doctrinal Mastery</a:t>
            </a:r>
          </a:p>
        </p:txBody>
      </p:sp>
      <p:sp>
        <p:nvSpPr>
          <p:cNvPr id="9" name="Rectangle 8"/>
          <p:cNvSpPr/>
          <p:nvPr/>
        </p:nvSpPr>
        <p:spPr>
          <a:xfrm>
            <a:off x="4924492" y="1484391"/>
            <a:ext cx="6808567" cy="4339650"/>
          </a:xfrm>
          <a:prstGeom prst="rect">
            <a:avLst/>
          </a:prstGeom>
        </p:spPr>
        <p:txBody>
          <a:bodyPr wrap="square">
            <a:spAutoFit/>
          </a:bodyPr>
          <a:lstStyle/>
          <a:p>
            <a:pPr fontAlgn="base"/>
            <a:r>
              <a:rPr lang="en-US" sz="2300" dirty="0"/>
              <a:t>“For behold, I, God, have suffered these things for all, that they</a:t>
            </a:r>
            <a:r>
              <a:rPr lang="en-US" sz="2300" baseline="30000" dirty="0"/>
              <a:t> </a:t>
            </a:r>
            <a:r>
              <a:rPr lang="en-US" sz="2300" dirty="0"/>
              <a:t>might not suffer if they would repent;</a:t>
            </a:r>
          </a:p>
          <a:p>
            <a:pPr fontAlgn="base"/>
            <a:endParaRPr lang="en-US" sz="2300" dirty="0"/>
          </a:p>
          <a:p>
            <a:pPr fontAlgn="base"/>
            <a:r>
              <a:rPr lang="en-US" sz="2300" dirty="0"/>
              <a:t>But if they would not repent they must suffer even as I;</a:t>
            </a:r>
          </a:p>
          <a:p>
            <a:pPr fontAlgn="base"/>
            <a:endParaRPr lang="en-US" sz="2300" dirty="0"/>
          </a:p>
          <a:p>
            <a:pPr fontAlgn="base"/>
            <a:r>
              <a:rPr lang="en-US" sz="2300" dirty="0"/>
              <a:t>Which suffering caused myself, even God, the greatest of all, to tremble because of pain, and to bleed at every pore, and to suffer both body and spirit—and would that I might not drink the bitter cup, and shrink—</a:t>
            </a:r>
          </a:p>
          <a:p>
            <a:pPr fontAlgn="base"/>
            <a:endParaRPr lang="en-US" sz="2300" dirty="0"/>
          </a:p>
          <a:p>
            <a:pPr fontAlgn="base"/>
            <a:r>
              <a:rPr lang="en-US" sz="2300" dirty="0"/>
              <a:t>Nevertheless, glory be to the Father, and I partook and</a:t>
            </a:r>
            <a:r>
              <a:rPr lang="en-US" sz="2300" baseline="30000" dirty="0"/>
              <a:t> </a:t>
            </a:r>
            <a:r>
              <a:rPr lang="en-US" sz="2300" dirty="0"/>
              <a:t>finished my preparations unto the children of men.</a:t>
            </a:r>
          </a:p>
        </p:txBody>
      </p:sp>
      <p:grpSp>
        <p:nvGrpSpPr>
          <p:cNvPr id="13" name="Group 12"/>
          <p:cNvGrpSpPr/>
          <p:nvPr/>
        </p:nvGrpSpPr>
        <p:grpSpPr>
          <a:xfrm>
            <a:off x="708885" y="1700617"/>
            <a:ext cx="3329715" cy="3777201"/>
            <a:chOff x="2535516" y="2667000"/>
            <a:chExt cx="3996768" cy="3931920"/>
          </a:xfrm>
        </p:grpSpPr>
        <p:grpSp>
          <p:nvGrpSpPr>
            <p:cNvPr id="14" name="Group 13"/>
            <p:cNvGrpSpPr/>
            <p:nvPr/>
          </p:nvGrpSpPr>
          <p:grpSpPr>
            <a:xfrm>
              <a:off x="3048000" y="2667000"/>
              <a:ext cx="2971800" cy="3931920"/>
              <a:chOff x="152400" y="152400"/>
              <a:chExt cx="4953000" cy="6553200"/>
            </a:xfrm>
          </p:grpSpPr>
          <p:sp>
            <p:nvSpPr>
              <p:cNvPr id="18" name="Rounded Rectangle 17"/>
              <p:cNvSpPr/>
              <p:nvPr/>
            </p:nvSpPr>
            <p:spPr>
              <a:xfrm>
                <a:off x="457200" y="152400"/>
                <a:ext cx="4648200" cy="6553200"/>
              </a:xfrm>
              <a:prstGeom prst="roundRect">
                <a:avLst>
                  <a:gd name="adj" fmla="val 2911"/>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a:off x="304800" y="152400"/>
                <a:ext cx="4648200" cy="6553200"/>
              </a:xfrm>
              <a:prstGeom prst="roundRect">
                <a:avLst>
                  <a:gd name="adj" fmla="val 2911"/>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9"/>
              <p:cNvSpPr/>
              <p:nvPr/>
            </p:nvSpPr>
            <p:spPr>
              <a:xfrm>
                <a:off x="152400" y="152400"/>
                <a:ext cx="4648200" cy="6553200"/>
              </a:xfrm>
              <a:prstGeom prst="roundRect">
                <a:avLst>
                  <a:gd name="adj" fmla="val 2911"/>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p:cNvSpPr txBox="1"/>
            <p:nvPr/>
          </p:nvSpPr>
          <p:spPr>
            <a:xfrm>
              <a:off x="2646084" y="3823447"/>
              <a:ext cx="3886200" cy="544652"/>
            </a:xfrm>
            <a:prstGeom prst="rect">
              <a:avLst/>
            </a:prstGeom>
            <a:noFill/>
          </p:spPr>
          <p:txBody>
            <a:bodyPr wrap="square" rtlCol="0">
              <a:spAutoFit/>
            </a:bodyPr>
            <a:lstStyle/>
            <a:p>
              <a:pPr algn="ctr"/>
              <a:r>
                <a:rPr lang="en-US" sz="2800" dirty="0">
                  <a:solidFill>
                    <a:schemeClr val="bg2"/>
                  </a:solidFill>
                  <a:latin typeface="Californian FB" pitchFamily="18" charset="0"/>
                </a:rPr>
                <a:t>D&amp;C 19:16-19</a:t>
              </a:r>
            </a:p>
          </p:txBody>
        </p:sp>
        <p:sp>
          <p:nvSpPr>
            <p:cNvPr id="16" name="TextBox 15"/>
            <p:cNvSpPr txBox="1"/>
            <p:nvPr/>
          </p:nvSpPr>
          <p:spPr>
            <a:xfrm>
              <a:off x="2535516" y="5379994"/>
              <a:ext cx="2667001" cy="499125"/>
            </a:xfrm>
            <a:prstGeom prst="rect">
              <a:avLst/>
            </a:prstGeom>
            <a:noFill/>
          </p:spPr>
          <p:txBody>
            <a:bodyPr wrap="square" rtlCol="0">
              <a:spAutoFit/>
            </a:bodyPr>
            <a:lstStyle/>
            <a:p>
              <a:pPr algn="ctr"/>
              <a:endParaRPr lang="en-US" sz="1600" dirty="0">
                <a:solidFill>
                  <a:srgbClr val="FFC000"/>
                </a:solidFill>
                <a:latin typeface="Californian FB" pitchFamily="18" charset="0"/>
              </a:endParaRPr>
            </a:p>
          </p:txBody>
        </p:sp>
        <p:cxnSp>
          <p:nvCxnSpPr>
            <p:cNvPr id="17" name="Straight Connector 16"/>
            <p:cNvCxnSpPr/>
            <p:nvPr/>
          </p:nvCxnSpPr>
          <p:spPr>
            <a:xfrm flipV="1">
              <a:off x="3200400" y="2667000"/>
              <a:ext cx="0" cy="3886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1" name="Right Arrow 20"/>
          <p:cNvSpPr/>
          <p:nvPr/>
        </p:nvSpPr>
        <p:spPr>
          <a:xfrm>
            <a:off x="3764048" y="2979617"/>
            <a:ext cx="838200" cy="609600"/>
          </a:xfrm>
          <a:prstGeom prst="rightArrow">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22299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2000" fill="hold"/>
                                        <p:tgtEl>
                                          <p:spTgt spid="13"/>
                                        </p:tgtEl>
                                        <p:attrNameLst>
                                          <p:attrName>ppt_x</p:attrName>
                                        </p:attrNameLst>
                                      </p:cBhvr>
                                      <p:tavLst>
                                        <p:tav tm="0">
                                          <p:val>
                                            <p:strVal val="0-#ppt_w/2"/>
                                          </p:val>
                                        </p:tav>
                                        <p:tav tm="100000">
                                          <p:val>
                                            <p:strVal val="#ppt_x"/>
                                          </p:val>
                                        </p:tav>
                                      </p:tavLst>
                                    </p:anim>
                                    <p:anim calcmode="lin" valueType="num">
                                      <p:cBhvr additive="base">
                                        <p:cTn id="8" dur="2000" fill="hold"/>
                                        <p:tgtEl>
                                          <p:spTgt spid="13"/>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2000" fill="hold"/>
                                        <p:tgtEl>
                                          <p:spTgt spid="21"/>
                                        </p:tgtEl>
                                        <p:attrNameLst>
                                          <p:attrName>ppt_x</p:attrName>
                                        </p:attrNameLst>
                                      </p:cBhvr>
                                      <p:tavLst>
                                        <p:tav tm="0">
                                          <p:val>
                                            <p:strVal val="0-#ppt_w/2"/>
                                          </p:val>
                                        </p:tav>
                                        <p:tav tm="100000">
                                          <p:val>
                                            <p:strVal val="#ppt_x"/>
                                          </p:val>
                                        </p:tav>
                                      </p:tavLst>
                                    </p:anim>
                                    <p:anim calcmode="lin" valueType="num">
                                      <p:cBhvr additive="base">
                                        <p:cTn id="12" dur="2000" fill="hold"/>
                                        <p:tgtEl>
                                          <p:spTgt spid="21"/>
                                        </p:tgtEl>
                                        <p:attrNameLst>
                                          <p:attrName>ppt_y</p:attrName>
                                        </p:attrNameLst>
                                      </p:cBhvr>
                                      <p:tavLst>
                                        <p:tav tm="0">
                                          <p:val>
                                            <p:strVal val="#ppt_y"/>
                                          </p:val>
                                        </p:tav>
                                        <p:tav tm="100000">
                                          <p:val>
                                            <p:strVal val="#ppt_y"/>
                                          </p:val>
                                        </p:tav>
                                      </p:tavLst>
                                    </p:anim>
                                  </p:childTnLst>
                                </p:cTn>
                              </p:par>
                              <p:par>
                                <p:cTn id="13" presetID="10"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D2B124F-0CC7-BA0C-DAD9-46E968CE41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6DE94BD3-983F-672D-EC0F-39891B4D5A4B}"/>
              </a:ext>
            </a:extLst>
          </p:cNvPr>
          <p:cNvSpPr txBox="1"/>
          <p:nvPr/>
        </p:nvSpPr>
        <p:spPr>
          <a:xfrm>
            <a:off x="195943" y="707886"/>
            <a:ext cx="10894423" cy="6001643"/>
          </a:xfrm>
          <a:prstGeom prst="rect">
            <a:avLst/>
          </a:prstGeom>
          <a:noFill/>
        </p:spPr>
        <p:txBody>
          <a:bodyPr wrap="square">
            <a:spAutoFit/>
          </a:bodyPr>
          <a:lstStyle/>
          <a:p>
            <a:pPr algn="l" fontAlgn="base"/>
            <a:r>
              <a:rPr lang="en-US" sz="3200" b="1" i="0" dirty="0">
                <a:solidFill>
                  <a:srgbClr val="212225"/>
                </a:solidFill>
                <a:effectLst/>
              </a:rPr>
              <a:t>The main purpose of repentance is to punish sinners.</a:t>
            </a:r>
          </a:p>
          <a:p>
            <a:pPr algn="l" fontAlgn="base"/>
            <a:endParaRPr lang="en-US" sz="3200" b="1" i="0" dirty="0">
              <a:solidFill>
                <a:srgbClr val="212225"/>
              </a:solidFill>
              <a:effectLst/>
            </a:endParaRPr>
          </a:p>
          <a:p>
            <a:pPr algn="l" fontAlgn="base"/>
            <a:r>
              <a:rPr lang="en-US" sz="3200" b="1" i="0" dirty="0">
                <a:solidFill>
                  <a:srgbClr val="212225"/>
                </a:solidFill>
                <a:effectLst/>
              </a:rPr>
              <a:t>Those who don’t repent will be unworthy to return to live with God.</a:t>
            </a:r>
          </a:p>
          <a:p>
            <a:pPr algn="l" fontAlgn="base"/>
            <a:endParaRPr lang="en-US" sz="3200" b="1" i="0" dirty="0">
              <a:solidFill>
                <a:srgbClr val="212225"/>
              </a:solidFill>
              <a:effectLst/>
            </a:endParaRPr>
          </a:p>
          <a:p>
            <a:pPr algn="l" fontAlgn="base"/>
            <a:r>
              <a:rPr lang="en-US" sz="3200" b="1" i="0" dirty="0">
                <a:solidFill>
                  <a:srgbClr val="212225"/>
                </a:solidFill>
                <a:effectLst/>
              </a:rPr>
              <a:t>Even though it can be hard, repentance is worth it.</a:t>
            </a:r>
          </a:p>
          <a:p>
            <a:pPr algn="l" fontAlgn="base"/>
            <a:endParaRPr lang="en-US" sz="3200" b="1" i="0" dirty="0">
              <a:solidFill>
                <a:srgbClr val="212225"/>
              </a:solidFill>
              <a:effectLst/>
            </a:endParaRPr>
          </a:p>
          <a:p>
            <a:pPr algn="l" fontAlgn="base"/>
            <a:r>
              <a:rPr lang="en-US" sz="3200" b="1" i="0" dirty="0">
                <a:solidFill>
                  <a:srgbClr val="212225"/>
                </a:solidFill>
                <a:effectLst/>
              </a:rPr>
              <a:t>Repentance is a gift from God.</a:t>
            </a:r>
          </a:p>
          <a:p>
            <a:pPr algn="l" fontAlgn="base"/>
            <a:endParaRPr lang="en-US" sz="3200" b="1" i="0" dirty="0">
              <a:solidFill>
                <a:srgbClr val="212225"/>
              </a:solidFill>
              <a:effectLst/>
            </a:endParaRPr>
          </a:p>
          <a:p>
            <a:pPr algn="l" fontAlgn="base"/>
            <a:r>
              <a:rPr lang="en-US" sz="3200" b="1" i="0" dirty="0">
                <a:solidFill>
                  <a:srgbClr val="212225"/>
                </a:solidFill>
                <a:effectLst/>
              </a:rPr>
              <a:t>Heavenly Father cannot really love me until I repent.</a:t>
            </a:r>
          </a:p>
          <a:p>
            <a:pPr algn="l" fontAlgn="base"/>
            <a:endParaRPr lang="en-US" sz="3200" b="1" i="0" dirty="0">
              <a:solidFill>
                <a:srgbClr val="212225"/>
              </a:solidFill>
              <a:effectLst/>
            </a:endParaRPr>
          </a:p>
          <a:p>
            <a:pPr algn="l" fontAlgn="base"/>
            <a:r>
              <a:rPr lang="en-US" sz="3200" b="1" i="0" dirty="0">
                <a:solidFill>
                  <a:srgbClr val="212225"/>
                </a:solidFill>
                <a:effectLst/>
              </a:rPr>
              <a:t>Repentance is a painless process.</a:t>
            </a:r>
          </a:p>
        </p:txBody>
      </p:sp>
      <p:sp>
        <p:nvSpPr>
          <p:cNvPr id="5" name="TextBox 4">
            <a:extLst>
              <a:ext uri="{FF2B5EF4-FFF2-40B4-BE49-F238E27FC236}">
                <a16:creationId xmlns:a16="http://schemas.microsoft.com/office/drawing/2014/main" id="{2F5D96C0-31A6-94C2-DA94-62ACA99A8D32}"/>
              </a:ext>
            </a:extLst>
          </p:cNvPr>
          <p:cNvSpPr txBox="1"/>
          <p:nvPr/>
        </p:nvSpPr>
        <p:spPr>
          <a:xfrm>
            <a:off x="1524000" y="0"/>
            <a:ext cx="9144000" cy="707886"/>
          </a:xfrm>
          <a:prstGeom prst="rect">
            <a:avLst/>
          </a:prstGeom>
          <a:noFill/>
        </p:spPr>
        <p:txBody>
          <a:bodyPr wrap="square" rtlCol="0">
            <a:spAutoFit/>
          </a:bodyPr>
          <a:lstStyle/>
          <a:p>
            <a:pPr algn="ctr"/>
            <a:r>
              <a:rPr lang="en-US" sz="4000" dirty="0">
                <a:latin typeface="Algerian" pitchFamily="82" charset="0"/>
              </a:rPr>
              <a:t>Truth or Myth</a:t>
            </a:r>
          </a:p>
        </p:txBody>
      </p:sp>
      <p:grpSp>
        <p:nvGrpSpPr>
          <p:cNvPr id="6" name="Group 5">
            <a:extLst>
              <a:ext uri="{FF2B5EF4-FFF2-40B4-BE49-F238E27FC236}">
                <a16:creationId xmlns:a16="http://schemas.microsoft.com/office/drawing/2014/main" id="{C3A26FF9-A53F-ED14-71B7-BC9592AFAACB}"/>
              </a:ext>
            </a:extLst>
          </p:cNvPr>
          <p:cNvGrpSpPr/>
          <p:nvPr/>
        </p:nvGrpSpPr>
        <p:grpSpPr>
          <a:xfrm>
            <a:off x="9518469" y="353943"/>
            <a:ext cx="1188720" cy="1200329"/>
            <a:chOff x="1920240" y="1007294"/>
            <a:chExt cx="1188720" cy="1200329"/>
          </a:xfrm>
        </p:grpSpPr>
        <p:sp>
          <p:nvSpPr>
            <p:cNvPr id="7" name="Oval 6">
              <a:extLst>
                <a:ext uri="{FF2B5EF4-FFF2-40B4-BE49-F238E27FC236}">
                  <a16:creationId xmlns:a16="http://schemas.microsoft.com/office/drawing/2014/main" id="{360C31B3-FCAA-AC00-679C-E9EC14DB4A3C}"/>
                </a:ext>
              </a:extLst>
            </p:cNvPr>
            <p:cNvSpPr/>
            <p:nvPr/>
          </p:nvSpPr>
          <p:spPr>
            <a:xfrm>
              <a:off x="1920240" y="1018903"/>
              <a:ext cx="1188720" cy="1188720"/>
            </a:xfrm>
            <a:prstGeom prst="ellipse">
              <a:avLst/>
            </a:prstGeom>
            <a:solidFill>
              <a:srgbClr val="92D05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
          <p:nvSpPr>
            <p:cNvPr id="8" name="Rectangle 7">
              <a:extLst>
                <a:ext uri="{FF2B5EF4-FFF2-40B4-BE49-F238E27FC236}">
                  <a16:creationId xmlns:a16="http://schemas.microsoft.com/office/drawing/2014/main" id="{1C3D48EA-D563-0C9D-E62E-443FE6DEEEBB}"/>
                </a:ext>
              </a:extLst>
            </p:cNvPr>
            <p:cNvSpPr/>
            <p:nvPr/>
          </p:nvSpPr>
          <p:spPr>
            <a:xfrm>
              <a:off x="2052774" y="1007294"/>
              <a:ext cx="923651" cy="1107996"/>
            </a:xfrm>
            <a:prstGeom prst="rect">
              <a:avLst/>
            </a:prstGeom>
            <a:noFill/>
          </p:spPr>
          <p:txBody>
            <a:bodyPr wrap="none" lIns="91440" tIns="45720" rIns="91440" bIns="45720">
              <a:spAutoFit/>
            </a:bodyPr>
            <a:lstStyle/>
            <a:p>
              <a:pPr algn="ctr"/>
              <a:r>
                <a:rPr lang="en-US" sz="6600" b="1" dirty="0">
                  <a:ln w="22225">
                    <a:solidFill>
                      <a:schemeClr val="accent2"/>
                    </a:solidFill>
                    <a:prstDash val="solid"/>
                  </a:ln>
                  <a:solidFill>
                    <a:schemeClr val="accent2">
                      <a:lumMod val="40000"/>
                      <a:lumOff val="60000"/>
                    </a:schemeClr>
                  </a:solidFill>
                </a:rPr>
                <a:t>M</a:t>
              </a:r>
              <a:endParaRPr lang="en-US" sz="6600" b="1" cap="none" spc="0" dirty="0">
                <a:ln w="22225">
                  <a:solidFill>
                    <a:schemeClr val="accent2"/>
                  </a:solidFill>
                  <a:prstDash val="solid"/>
                </a:ln>
                <a:solidFill>
                  <a:schemeClr val="accent2">
                    <a:lumMod val="40000"/>
                    <a:lumOff val="60000"/>
                  </a:schemeClr>
                </a:solidFill>
                <a:effectLst/>
              </a:endParaRPr>
            </a:p>
          </p:txBody>
        </p:sp>
      </p:grpSp>
      <p:grpSp>
        <p:nvGrpSpPr>
          <p:cNvPr id="9" name="Group 8">
            <a:extLst>
              <a:ext uri="{FF2B5EF4-FFF2-40B4-BE49-F238E27FC236}">
                <a16:creationId xmlns:a16="http://schemas.microsoft.com/office/drawing/2014/main" id="{38FE056F-323A-9DFB-9C9F-D134E64D6A49}"/>
              </a:ext>
            </a:extLst>
          </p:cNvPr>
          <p:cNvGrpSpPr/>
          <p:nvPr/>
        </p:nvGrpSpPr>
        <p:grpSpPr>
          <a:xfrm>
            <a:off x="1318716" y="2129245"/>
            <a:ext cx="1124038" cy="1135015"/>
            <a:chOff x="1920240" y="1018903"/>
            <a:chExt cx="1188720" cy="1200329"/>
          </a:xfrm>
        </p:grpSpPr>
        <p:sp>
          <p:nvSpPr>
            <p:cNvPr id="10" name="Oval 9">
              <a:extLst>
                <a:ext uri="{FF2B5EF4-FFF2-40B4-BE49-F238E27FC236}">
                  <a16:creationId xmlns:a16="http://schemas.microsoft.com/office/drawing/2014/main" id="{ED46F2E2-3F22-A33C-1E3D-B3E37AB9DB83}"/>
                </a:ext>
              </a:extLst>
            </p:cNvPr>
            <p:cNvSpPr/>
            <p:nvPr/>
          </p:nvSpPr>
          <p:spPr>
            <a:xfrm>
              <a:off x="1920240" y="1018903"/>
              <a:ext cx="1188720" cy="1188720"/>
            </a:xfrm>
            <a:prstGeom prst="ellipse">
              <a:avLst/>
            </a:prstGeom>
            <a:solidFill>
              <a:srgbClr val="92D05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
          <p:nvSpPr>
            <p:cNvPr id="11" name="Rectangle 10">
              <a:extLst>
                <a:ext uri="{FF2B5EF4-FFF2-40B4-BE49-F238E27FC236}">
                  <a16:creationId xmlns:a16="http://schemas.microsoft.com/office/drawing/2014/main" id="{5702A7AC-208A-6178-ECBF-938597C09E90}"/>
                </a:ext>
              </a:extLst>
            </p:cNvPr>
            <p:cNvSpPr/>
            <p:nvPr/>
          </p:nvSpPr>
          <p:spPr>
            <a:xfrm>
              <a:off x="2193839" y="1018903"/>
              <a:ext cx="641522" cy="1200329"/>
            </a:xfrm>
            <a:prstGeom prst="rect">
              <a:avLst/>
            </a:prstGeom>
            <a:noFill/>
          </p:spPr>
          <p:txBody>
            <a:bodyPr wrap="none" lIns="91440" tIns="45720" rIns="91440" bIns="45720">
              <a:spAutoFit/>
            </a:bodyPr>
            <a:lstStyle/>
            <a:p>
              <a:pPr algn="ctr"/>
              <a:r>
                <a:rPr lang="en-US" sz="7200" b="1" cap="none" spc="0" dirty="0">
                  <a:ln w="22225">
                    <a:solidFill>
                      <a:schemeClr val="accent2"/>
                    </a:solidFill>
                    <a:prstDash val="solid"/>
                  </a:ln>
                  <a:solidFill>
                    <a:schemeClr val="accent2">
                      <a:lumMod val="40000"/>
                      <a:lumOff val="60000"/>
                    </a:schemeClr>
                  </a:solidFill>
                  <a:effectLst/>
                </a:rPr>
                <a:t>T</a:t>
              </a:r>
            </a:p>
          </p:txBody>
        </p:sp>
      </p:grpSp>
      <p:grpSp>
        <p:nvGrpSpPr>
          <p:cNvPr id="12" name="Group 11">
            <a:extLst>
              <a:ext uri="{FF2B5EF4-FFF2-40B4-BE49-F238E27FC236}">
                <a16:creationId xmlns:a16="http://schemas.microsoft.com/office/drawing/2014/main" id="{E2B529F5-CAE3-FD5B-33E9-4786FC3C8087}"/>
              </a:ext>
            </a:extLst>
          </p:cNvPr>
          <p:cNvGrpSpPr/>
          <p:nvPr/>
        </p:nvGrpSpPr>
        <p:grpSpPr>
          <a:xfrm>
            <a:off x="9056643" y="2828835"/>
            <a:ext cx="1188720" cy="1200329"/>
            <a:chOff x="1920240" y="1018903"/>
            <a:chExt cx="1188720" cy="1200329"/>
          </a:xfrm>
        </p:grpSpPr>
        <p:sp>
          <p:nvSpPr>
            <p:cNvPr id="13" name="Oval 12">
              <a:extLst>
                <a:ext uri="{FF2B5EF4-FFF2-40B4-BE49-F238E27FC236}">
                  <a16:creationId xmlns:a16="http://schemas.microsoft.com/office/drawing/2014/main" id="{A20C27A5-FED3-2CF2-270E-53EA112E6B15}"/>
                </a:ext>
              </a:extLst>
            </p:cNvPr>
            <p:cNvSpPr/>
            <p:nvPr/>
          </p:nvSpPr>
          <p:spPr>
            <a:xfrm>
              <a:off x="1920240" y="1018903"/>
              <a:ext cx="1188720" cy="1188720"/>
            </a:xfrm>
            <a:prstGeom prst="ellipse">
              <a:avLst/>
            </a:prstGeom>
            <a:solidFill>
              <a:srgbClr val="92D05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
          <p:nvSpPr>
            <p:cNvPr id="14" name="Rectangle 13">
              <a:extLst>
                <a:ext uri="{FF2B5EF4-FFF2-40B4-BE49-F238E27FC236}">
                  <a16:creationId xmlns:a16="http://schemas.microsoft.com/office/drawing/2014/main" id="{6D6EC4D1-14B4-A4DE-2C39-C02891A84515}"/>
                </a:ext>
              </a:extLst>
            </p:cNvPr>
            <p:cNvSpPr/>
            <p:nvPr/>
          </p:nvSpPr>
          <p:spPr>
            <a:xfrm>
              <a:off x="2193839" y="1018903"/>
              <a:ext cx="641522" cy="1200329"/>
            </a:xfrm>
            <a:prstGeom prst="rect">
              <a:avLst/>
            </a:prstGeom>
            <a:noFill/>
          </p:spPr>
          <p:txBody>
            <a:bodyPr wrap="none" lIns="91440" tIns="45720" rIns="91440" bIns="45720">
              <a:spAutoFit/>
            </a:bodyPr>
            <a:lstStyle/>
            <a:p>
              <a:pPr algn="ctr"/>
              <a:r>
                <a:rPr lang="en-US" sz="7200" b="1" cap="none" spc="0" dirty="0">
                  <a:ln w="22225">
                    <a:solidFill>
                      <a:schemeClr val="accent2"/>
                    </a:solidFill>
                    <a:prstDash val="solid"/>
                  </a:ln>
                  <a:solidFill>
                    <a:schemeClr val="accent2">
                      <a:lumMod val="40000"/>
                      <a:lumOff val="60000"/>
                    </a:schemeClr>
                  </a:solidFill>
                  <a:effectLst/>
                </a:rPr>
                <a:t>T</a:t>
              </a:r>
            </a:p>
          </p:txBody>
        </p:sp>
      </p:grpSp>
      <p:grpSp>
        <p:nvGrpSpPr>
          <p:cNvPr id="15" name="Group 14">
            <a:extLst>
              <a:ext uri="{FF2B5EF4-FFF2-40B4-BE49-F238E27FC236}">
                <a16:creationId xmlns:a16="http://schemas.microsoft.com/office/drawing/2014/main" id="{CBA6C430-7ED4-9FE6-EBA6-37406D22D0F5}"/>
              </a:ext>
            </a:extLst>
          </p:cNvPr>
          <p:cNvGrpSpPr/>
          <p:nvPr/>
        </p:nvGrpSpPr>
        <p:grpSpPr>
          <a:xfrm>
            <a:off x="5501640" y="3879669"/>
            <a:ext cx="1188720" cy="1200329"/>
            <a:chOff x="1920240" y="1018903"/>
            <a:chExt cx="1188720" cy="1200329"/>
          </a:xfrm>
        </p:grpSpPr>
        <p:sp>
          <p:nvSpPr>
            <p:cNvPr id="16" name="Oval 15">
              <a:extLst>
                <a:ext uri="{FF2B5EF4-FFF2-40B4-BE49-F238E27FC236}">
                  <a16:creationId xmlns:a16="http://schemas.microsoft.com/office/drawing/2014/main" id="{4A2B6E53-7BE9-80CD-C0C1-773A7C755394}"/>
                </a:ext>
              </a:extLst>
            </p:cNvPr>
            <p:cNvSpPr/>
            <p:nvPr/>
          </p:nvSpPr>
          <p:spPr>
            <a:xfrm>
              <a:off x="1920240" y="1018903"/>
              <a:ext cx="1188720" cy="1188720"/>
            </a:xfrm>
            <a:prstGeom prst="ellipse">
              <a:avLst/>
            </a:prstGeom>
            <a:solidFill>
              <a:srgbClr val="92D05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
          <p:nvSpPr>
            <p:cNvPr id="17" name="Rectangle 16">
              <a:extLst>
                <a:ext uri="{FF2B5EF4-FFF2-40B4-BE49-F238E27FC236}">
                  <a16:creationId xmlns:a16="http://schemas.microsoft.com/office/drawing/2014/main" id="{B88E10B2-3BE6-92E4-9EC6-DF0769BE2260}"/>
                </a:ext>
              </a:extLst>
            </p:cNvPr>
            <p:cNvSpPr/>
            <p:nvPr/>
          </p:nvSpPr>
          <p:spPr>
            <a:xfrm>
              <a:off x="2193839" y="1018903"/>
              <a:ext cx="641522" cy="1200329"/>
            </a:xfrm>
            <a:prstGeom prst="rect">
              <a:avLst/>
            </a:prstGeom>
            <a:noFill/>
          </p:spPr>
          <p:txBody>
            <a:bodyPr wrap="none" lIns="91440" tIns="45720" rIns="91440" bIns="45720">
              <a:spAutoFit/>
            </a:bodyPr>
            <a:lstStyle/>
            <a:p>
              <a:pPr algn="ctr"/>
              <a:r>
                <a:rPr lang="en-US" sz="7200" b="1" cap="none" spc="0" dirty="0">
                  <a:ln w="22225">
                    <a:solidFill>
                      <a:schemeClr val="accent2"/>
                    </a:solidFill>
                    <a:prstDash val="solid"/>
                  </a:ln>
                  <a:solidFill>
                    <a:schemeClr val="accent2">
                      <a:lumMod val="40000"/>
                      <a:lumOff val="60000"/>
                    </a:schemeClr>
                  </a:solidFill>
                  <a:effectLst/>
                </a:rPr>
                <a:t>T</a:t>
              </a:r>
            </a:p>
          </p:txBody>
        </p:sp>
      </p:grpSp>
      <p:grpSp>
        <p:nvGrpSpPr>
          <p:cNvPr id="18" name="Group 17">
            <a:extLst>
              <a:ext uri="{FF2B5EF4-FFF2-40B4-BE49-F238E27FC236}">
                <a16:creationId xmlns:a16="http://schemas.microsoft.com/office/drawing/2014/main" id="{C27AD324-B790-BB83-F767-C7FEC2132D38}"/>
              </a:ext>
            </a:extLst>
          </p:cNvPr>
          <p:cNvGrpSpPr/>
          <p:nvPr/>
        </p:nvGrpSpPr>
        <p:grpSpPr>
          <a:xfrm>
            <a:off x="9330242" y="4775786"/>
            <a:ext cx="1188720" cy="1200329"/>
            <a:chOff x="1920240" y="1007294"/>
            <a:chExt cx="1188720" cy="1200329"/>
          </a:xfrm>
        </p:grpSpPr>
        <p:sp>
          <p:nvSpPr>
            <p:cNvPr id="19" name="Oval 18">
              <a:extLst>
                <a:ext uri="{FF2B5EF4-FFF2-40B4-BE49-F238E27FC236}">
                  <a16:creationId xmlns:a16="http://schemas.microsoft.com/office/drawing/2014/main" id="{55401CCE-6568-317B-4605-E2D4831F391D}"/>
                </a:ext>
              </a:extLst>
            </p:cNvPr>
            <p:cNvSpPr/>
            <p:nvPr/>
          </p:nvSpPr>
          <p:spPr>
            <a:xfrm>
              <a:off x="1920240" y="1018903"/>
              <a:ext cx="1188720" cy="1188720"/>
            </a:xfrm>
            <a:prstGeom prst="ellipse">
              <a:avLst/>
            </a:prstGeom>
            <a:solidFill>
              <a:srgbClr val="92D05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
          <p:nvSpPr>
            <p:cNvPr id="20" name="Rectangle 19">
              <a:extLst>
                <a:ext uri="{FF2B5EF4-FFF2-40B4-BE49-F238E27FC236}">
                  <a16:creationId xmlns:a16="http://schemas.microsoft.com/office/drawing/2014/main" id="{B1B91181-51EA-5D88-9F99-D1D7B9BA13DE}"/>
                </a:ext>
              </a:extLst>
            </p:cNvPr>
            <p:cNvSpPr/>
            <p:nvPr/>
          </p:nvSpPr>
          <p:spPr>
            <a:xfrm>
              <a:off x="2052774" y="1007294"/>
              <a:ext cx="923651" cy="1107996"/>
            </a:xfrm>
            <a:prstGeom prst="rect">
              <a:avLst/>
            </a:prstGeom>
            <a:noFill/>
          </p:spPr>
          <p:txBody>
            <a:bodyPr wrap="none" lIns="91440" tIns="45720" rIns="91440" bIns="45720">
              <a:spAutoFit/>
            </a:bodyPr>
            <a:lstStyle/>
            <a:p>
              <a:pPr algn="ctr"/>
              <a:r>
                <a:rPr lang="en-US" sz="6600" b="1" dirty="0">
                  <a:ln w="22225">
                    <a:solidFill>
                      <a:schemeClr val="accent2"/>
                    </a:solidFill>
                    <a:prstDash val="solid"/>
                  </a:ln>
                  <a:solidFill>
                    <a:schemeClr val="accent2">
                      <a:lumMod val="40000"/>
                      <a:lumOff val="60000"/>
                    </a:schemeClr>
                  </a:solidFill>
                </a:rPr>
                <a:t>M</a:t>
              </a:r>
              <a:endParaRPr lang="en-US" sz="6600" b="1" cap="none" spc="0" dirty="0">
                <a:ln w="22225">
                  <a:solidFill>
                    <a:schemeClr val="accent2"/>
                  </a:solidFill>
                  <a:prstDash val="solid"/>
                </a:ln>
                <a:solidFill>
                  <a:schemeClr val="accent2">
                    <a:lumMod val="40000"/>
                    <a:lumOff val="60000"/>
                  </a:schemeClr>
                </a:solidFill>
                <a:effectLst/>
              </a:endParaRPr>
            </a:p>
          </p:txBody>
        </p:sp>
      </p:grpSp>
      <p:grpSp>
        <p:nvGrpSpPr>
          <p:cNvPr id="21" name="Group 20">
            <a:extLst>
              <a:ext uri="{FF2B5EF4-FFF2-40B4-BE49-F238E27FC236}">
                <a16:creationId xmlns:a16="http://schemas.microsoft.com/office/drawing/2014/main" id="{50917732-98F6-0A98-43E7-46E128395CA0}"/>
              </a:ext>
            </a:extLst>
          </p:cNvPr>
          <p:cNvGrpSpPr/>
          <p:nvPr/>
        </p:nvGrpSpPr>
        <p:grpSpPr>
          <a:xfrm>
            <a:off x="6096000" y="5583435"/>
            <a:ext cx="1188720" cy="1200329"/>
            <a:chOff x="1920240" y="1007294"/>
            <a:chExt cx="1188720" cy="1200329"/>
          </a:xfrm>
        </p:grpSpPr>
        <p:sp>
          <p:nvSpPr>
            <p:cNvPr id="22" name="Oval 21">
              <a:extLst>
                <a:ext uri="{FF2B5EF4-FFF2-40B4-BE49-F238E27FC236}">
                  <a16:creationId xmlns:a16="http://schemas.microsoft.com/office/drawing/2014/main" id="{913619EE-D58E-6F98-7459-A23097CB3D61}"/>
                </a:ext>
              </a:extLst>
            </p:cNvPr>
            <p:cNvSpPr/>
            <p:nvPr/>
          </p:nvSpPr>
          <p:spPr>
            <a:xfrm>
              <a:off x="1920240" y="1018903"/>
              <a:ext cx="1188720" cy="1188720"/>
            </a:xfrm>
            <a:prstGeom prst="ellipse">
              <a:avLst/>
            </a:prstGeom>
            <a:solidFill>
              <a:srgbClr val="92D05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
          <p:nvSpPr>
            <p:cNvPr id="23" name="Rectangle 22">
              <a:extLst>
                <a:ext uri="{FF2B5EF4-FFF2-40B4-BE49-F238E27FC236}">
                  <a16:creationId xmlns:a16="http://schemas.microsoft.com/office/drawing/2014/main" id="{1BC47CBB-0E09-C341-B2A3-B1AA67D8FCF6}"/>
                </a:ext>
              </a:extLst>
            </p:cNvPr>
            <p:cNvSpPr/>
            <p:nvPr/>
          </p:nvSpPr>
          <p:spPr>
            <a:xfrm>
              <a:off x="2052774" y="1007294"/>
              <a:ext cx="923651" cy="1107996"/>
            </a:xfrm>
            <a:prstGeom prst="rect">
              <a:avLst/>
            </a:prstGeom>
            <a:noFill/>
          </p:spPr>
          <p:txBody>
            <a:bodyPr wrap="none" lIns="91440" tIns="45720" rIns="91440" bIns="45720">
              <a:spAutoFit/>
            </a:bodyPr>
            <a:lstStyle/>
            <a:p>
              <a:pPr algn="ctr"/>
              <a:r>
                <a:rPr lang="en-US" sz="6600" b="1" dirty="0">
                  <a:ln w="22225">
                    <a:solidFill>
                      <a:schemeClr val="accent2"/>
                    </a:solidFill>
                    <a:prstDash val="solid"/>
                  </a:ln>
                  <a:solidFill>
                    <a:schemeClr val="accent2">
                      <a:lumMod val="40000"/>
                      <a:lumOff val="60000"/>
                    </a:schemeClr>
                  </a:solidFill>
                </a:rPr>
                <a:t>M</a:t>
              </a:r>
              <a:endParaRPr lang="en-US" sz="6600" b="1" cap="none" spc="0" dirty="0">
                <a:ln w="22225">
                  <a:solidFill>
                    <a:schemeClr val="accent2"/>
                  </a:solidFill>
                  <a:prstDash val="solid"/>
                </a:ln>
                <a:solidFill>
                  <a:schemeClr val="accent2">
                    <a:lumMod val="40000"/>
                    <a:lumOff val="60000"/>
                  </a:schemeClr>
                </a:solidFill>
                <a:effectLst/>
              </a:endParaRPr>
            </a:p>
          </p:txBody>
        </p:sp>
      </p:grpSp>
    </p:spTree>
    <p:extLst>
      <p:ext uri="{BB962C8B-B14F-4D97-AF65-F5344CB8AC3E}">
        <p14:creationId xmlns:p14="http://schemas.microsoft.com/office/powerpoint/2010/main" val="2863963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80">
                                          <p:stCondLst>
                                            <p:cond delay="0"/>
                                          </p:stCondLst>
                                        </p:cTn>
                                        <p:tgtEl>
                                          <p:spTgt spid="9"/>
                                        </p:tgtEl>
                                      </p:cBhvr>
                                    </p:animEffect>
                                    <p:anim calcmode="lin" valueType="num">
                                      <p:cBhvr>
                                        <p:cTn id="26"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31" dur="26">
                                          <p:stCondLst>
                                            <p:cond delay="650"/>
                                          </p:stCondLst>
                                        </p:cTn>
                                        <p:tgtEl>
                                          <p:spTgt spid="9"/>
                                        </p:tgtEl>
                                      </p:cBhvr>
                                      <p:to x="100000" y="60000"/>
                                    </p:animScale>
                                    <p:animScale>
                                      <p:cBhvr>
                                        <p:cTn id="32" dur="166" decel="50000">
                                          <p:stCondLst>
                                            <p:cond delay="676"/>
                                          </p:stCondLst>
                                        </p:cTn>
                                        <p:tgtEl>
                                          <p:spTgt spid="9"/>
                                        </p:tgtEl>
                                      </p:cBhvr>
                                      <p:to x="100000" y="100000"/>
                                    </p:animScale>
                                    <p:animScale>
                                      <p:cBhvr>
                                        <p:cTn id="33" dur="26">
                                          <p:stCondLst>
                                            <p:cond delay="1312"/>
                                          </p:stCondLst>
                                        </p:cTn>
                                        <p:tgtEl>
                                          <p:spTgt spid="9"/>
                                        </p:tgtEl>
                                      </p:cBhvr>
                                      <p:to x="100000" y="80000"/>
                                    </p:animScale>
                                    <p:animScale>
                                      <p:cBhvr>
                                        <p:cTn id="34" dur="166" decel="50000">
                                          <p:stCondLst>
                                            <p:cond delay="1338"/>
                                          </p:stCondLst>
                                        </p:cTn>
                                        <p:tgtEl>
                                          <p:spTgt spid="9"/>
                                        </p:tgtEl>
                                      </p:cBhvr>
                                      <p:to x="100000" y="100000"/>
                                    </p:animScale>
                                    <p:animScale>
                                      <p:cBhvr>
                                        <p:cTn id="35" dur="26">
                                          <p:stCondLst>
                                            <p:cond delay="1642"/>
                                          </p:stCondLst>
                                        </p:cTn>
                                        <p:tgtEl>
                                          <p:spTgt spid="9"/>
                                        </p:tgtEl>
                                      </p:cBhvr>
                                      <p:to x="100000" y="90000"/>
                                    </p:animScale>
                                    <p:animScale>
                                      <p:cBhvr>
                                        <p:cTn id="36" dur="166" decel="50000">
                                          <p:stCondLst>
                                            <p:cond delay="1668"/>
                                          </p:stCondLst>
                                        </p:cTn>
                                        <p:tgtEl>
                                          <p:spTgt spid="9"/>
                                        </p:tgtEl>
                                      </p:cBhvr>
                                      <p:to x="100000" y="100000"/>
                                    </p:animScale>
                                    <p:animScale>
                                      <p:cBhvr>
                                        <p:cTn id="37" dur="26">
                                          <p:stCondLst>
                                            <p:cond delay="1808"/>
                                          </p:stCondLst>
                                        </p:cTn>
                                        <p:tgtEl>
                                          <p:spTgt spid="9"/>
                                        </p:tgtEl>
                                      </p:cBhvr>
                                      <p:to x="100000" y="95000"/>
                                    </p:animScale>
                                    <p:animScale>
                                      <p:cBhvr>
                                        <p:cTn id="38" dur="166" decel="50000">
                                          <p:stCondLst>
                                            <p:cond delay="1834"/>
                                          </p:stCondLst>
                                        </p:cTn>
                                        <p:tgtEl>
                                          <p:spTgt spid="9"/>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nodeType="click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down)">
                                      <p:cBhvr>
                                        <p:cTn id="43" dur="580">
                                          <p:stCondLst>
                                            <p:cond delay="0"/>
                                          </p:stCondLst>
                                        </p:cTn>
                                        <p:tgtEl>
                                          <p:spTgt spid="12"/>
                                        </p:tgtEl>
                                      </p:cBhvr>
                                    </p:animEffect>
                                    <p:anim calcmode="lin" valueType="num">
                                      <p:cBhvr>
                                        <p:cTn id="4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49" dur="26">
                                          <p:stCondLst>
                                            <p:cond delay="650"/>
                                          </p:stCondLst>
                                        </p:cTn>
                                        <p:tgtEl>
                                          <p:spTgt spid="12"/>
                                        </p:tgtEl>
                                      </p:cBhvr>
                                      <p:to x="100000" y="60000"/>
                                    </p:animScale>
                                    <p:animScale>
                                      <p:cBhvr>
                                        <p:cTn id="50" dur="166" decel="50000">
                                          <p:stCondLst>
                                            <p:cond delay="676"/>
                                          </p:stCondLst>
                                        </p:cTn>
                                        <p:tgtEl>
                                          <p:spTgt spid="12"/>
                                        </p:tgtEl>
                                      </p:cBhvr>
                                      <p:to x="100000" y="100000"/>
                                    </p:animScale>
                                    <p:animScale>
                                      <p:cBhvr>
                                        <p:cTn id="51" dur="26">
                                          <p:stCondLst>
                                            <p:cond delay="1312"/>
                                          </p:stCondLst>
                                        </p:cTn>
                                        <p:tgtEl>
                                          <p:spTgt spid="12"/>
                                        </p:tgtEl>
                                      </p:cBhvr>
                                      <p:to x="100000" y="80000"/>
                                    </p:animScale>
                                    <p:animScale>
                                      <p:cBhvr>
                                        <p:cTn id="52" dur="166" decel="50000">
                                          <p:stCondLst>
                                            <p:cond delay="1338"/>
                                          </p:stCondLst>
                                        </p:cTn>
                                        <p:tgtEl>
                                          <p:spTgt spid="12"/>
                                        </p:tgtEl>
                                      </p:cBhvr>
                                      <p:to x="100000" y="100000"/>
                                    </p:animScale>
                                    <p:animScale>
                                      <p:cBhvr>
                                        <p:cTn id="53" dur="26">
                                          <p:stCondLst>
                                            <p:cond delay="1642"/>
                                          </p:stCondLst>
                                        </p:cTn>
                                        <p:tgtEl>
                                          <p:spTgt spid="12"/>
                                        </p:tgtEl>
                                      </p:cBhvr>
                                      <p:to x="100000" y="90000"/>
                                    </p:animScale>
                                    <p:animScale>
                                      <p:cBhvr>
                                        <p:cTn id="54" dur="166" decel="50000">
                                          <p:stCondLst>
                                            <p:cond delay="1668"/>
                                          </p:stCondLst>
                                        </p:cTn>
                                        <p:tgtEl>
                                          <p:spTgt spid="12"/>
                                        </p:tgtEl>
                                      </p:cBhvr>
                                      <p:to x="100000" y="100000"/>
                                    </p:animScale>
                                    <p:animScale>
                                      <p:cBhvr>
                                        <p:cTn id="55" dur="26">
                                          <p:stCondLst>
                                            <p:cond delay="1808"/>
                                          </p:stCondLst>
                                        </p:cTn>
                                        <p:tgtEl>
                                          <p:spTgt spid="12"/>
                                        </p:tgtEl>
                                      </p:cBhvr>
                                      <p:to x="100000" y="95000"/>
                                    </p:animScale>
                                    <p:animScale>
                                      <p:cBhvr>
                                        <p:cTn id="56" dur="166" decel="50000">
                                          <p:stCondLst>
                                            <p:cond delay="1834"/>
                                          </p:stCondLst>
                                        </p:cTn>
                                        <p:tgtEl>
                                          <p:spTgt spid="12"/>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nodeType="click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wipe(down)">
                                      <p:cBhvr>
                                        <p:cTn id="61" dur="580">
                                          <p:stCondLst>
                                            <p:cond delay="0"/>
                                          </p:stCondLst>
                                        </p:cTn>
                                        <p:tgtEl>
                                          <p:spTgt spid="15"/>
                                        </p:tgtEl>
                                      </p:cBhvr>
                                    </p:animEffect>
                                    <p:anim calcmode="lin" valueType="num">
                                      <p:cBhvr>
                                        <p:cTn id="62"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67" dur="26">
                                          <p:stCondLst>
                                            <p:cond delay="650"/>
                                          </p:stCondLst>
                                        </p:cTn>
                                        <p:tgtEl>
                                          <p:spTgt spid="15"/>
                                        </p:tgtEl>
                                      </p:cBhvr>
                                      <p:to x="100000" y="60000"/>
                                    </p:animScale>
                                    <p:animScale>
                                      <p:cBhvr>
                                        <p:cTn id="68" dur="166" decel="50000">
                                          <p:stCondLst>
                                            <p:cond delay="676"/>
                                          </p:stCondLst>
                                        </p:cTn>
                                        <p:tgtEl>
                                          <p:spTgt spid="15"/>
                                        </p:tgtEl>
                                      </p:cBhvr>
                                      <p:to x="100000" y="100000"/>
                                    </p:animScale>
                                    <p:animScale>
                                      <p:cBhvr>
                                        <p:cTn id="69" dur="26">
                                          <p:stCondLst>
                                            <p:cond delay="1312"/>
                                          </p:stCondLst>
                                        </p:cTn>
                                        <p:tgtEl>
                                          <p:spTgt spid="15"/>
                                        </p:tgtEl>
                                      </p:cBhvr>
                                      <p:to x="100000" y="80000"/>
                                    </p:animScale>
                                    <p:animScale>
                                      <p:cBhvr>
                                        <p:cTn id="70" dur="166" decel="50000">
                                          <p:stCondLst>
                                            <p:cond delay="1338"/>
                                          </p:stCondLst>
                                        </p:cTn>
                                        <p:tgtEl>
                                          <p:spTgt spid="15"/>
                                        </p:tgtEl>
                                      </p:cBhvr>
                                      <p:to x="100000" y="100000"/>
                                    </p:animScale>
                                    <p:animScale>
                                      <p:cBhvr>
                                        <p:cTn id="71" dur="26">
                                          <p:stCondLst>
                                            <p:cond delay="1642"/>
                                          </p:stCondLst>
                                        </p:cTn>
                                        <p:tgtEl>
                                          <p:spTgt spid="15"/>
                                        </p:tgtEl>
                                      </p:cBhvr>
                                      <p:to x="100000" y="90000"/>
                                    </p:animScale>
                                    <p:animScale>
                                      <p:cBhvr>
                                        <p:cTn id="72" dur="166" decel="50000">
                                          <p:stCondLst>
                                            <p:cond delay="1668"/>
                                          </p:stCondLst>
                                        </p:cTn>
                                        <p:tgtEl>
                                          <p:spTgt spid="15"/>
                                        </p:tgtEl>
                                      </p:cBhvr>
                                      <p:to x="100000" y="100000"/>
                                    </p:animScale>
                                    <p:animScale>
                                      <p:cBhvr>
                                        <p:cTn id="73" dur="26">
                                          <p:stCondLst>
                                            <p:cond delay="1808"/>
                                          </p:stCondLst>
                                        </p:cTn>
                                        <p:tgtEl>
                                          <p:spTgt spid="15"/>
                                        </p:tgtEl>
                                      </p:cBhvr>
                                      <p:to x="100000" y="95000"/>
                                    </p:animScale>
                                    <p:animScale>
                                      <p:cBhvr>
                                        <p:cTn id="74" dur="166" decel="50000">
                                          <p:stCondLst>
                                            <p:cond delay="1834"/>
                                          </p:stCondLst>
                                        </p:cTn>
                                        <p:tgtEl>
                                          <p:spTgt spid="15"/>
                                        </p:tgtEl>
                                      </p:cBhvr>
                                      <p:to x="100000" y="100000"/>
                                    </p:animScale>
                                  </p:childTnLst>
                                </p:cTn>
                              </p:par>
                            </p:childTnLst>
                          </p:cTn>
                        </p:par>
                      </p:childTnLst>
                    </p:cTn>
                  </p:par>
                  <p:par>
                    <p:cTn id="75" fill="hold">
                      <p:stCondLst>
                        <p:cond delay="indefinite"/>
                      </p:stCondLst>
                      <p:childTnLst>
                        <p:par>
                          <p:cTn id="76" fill="hold">
                            <p:stCondLst>
                              <p:cond delay="0"/>
                            </p:stCondLst>
                            <p:childTnLst>
                              <p:par>
                                <p:cTn id="77" presetID="26" presetClass="entr" presetSubtype="0" fill="hold" nodeType="clickEffect">
                                  <p:stCondLst>
                                    <p:cond delay="0"/>
                                  </p:stCondLst>
                                  <p:childTnLst>
                                    <p:set>
                                      <p:cBhvr>
                                        <p:cTn id="78" dur="1" fill="hold">
                                          <p:stCondLst>
                                            <p:cond delay="0"/>
                                          </p:stCondLst>
                                        </p:cTn>
                                        <p:tgtEl>
                                          <p:spTgt spid="18"/>
                                        </p:tgtEl>
                                        <p:attrNameLst>
                                          <p:attrName>style.visibility</p:attrName>
                                        </p:attrNameLst>
                                      </p:cBhvr>
                                      <p:to>
                                        <p:strVal val="visible"/>
                                      </p:to>
                                    </p:set>
                                    <p:animEffect transition="in" filter="wipe(down)">
                                      <p:cBhvr>
                                        <p:cTn id="79" dur="580">
                                          <p:stCondLst>
                                            <p:cond delay="0"/>
                                          </p:stCondLst>
                                        </p:cTn>
                                        <p:tgtEl>
                                          <p:spTgt spid="18"/>
                                        </p:tgtEl>
                                      </p:cBhvr>
                                    </p:animEffect>
                                    <p:anim calcmode="lin" valueType="num">
                                      <p:cBhvr>
                                        <p:cTn id="80" dur="1822"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81" dur="664"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82" dur="664" tmFilter="0, 0; 0.125,0.2665; 0.25,0.4; 0.375,0.465; 0.5,0.5;  0.625,0.535; 0.75,0.6; 0.875,0.7335; 1,1">
                                          <p:stCondLst>
                                            <p:cond delay="664"/>
                                          </p:stCondLst>
                                        </p:cTn>
                                        <p:tgtEl>
                                          <p:spTgt spid="18"/>
                                        </p:tgtEl>
                                        <p:attrNameLst>
                                          <p:attrName>ppt_y</p:attrName>
                                        </p:attrNameLst>
                                      </p:cBhvr>
                                      <p:tavLst>
                                        <p:tav tm="0" fmla="#ppt_y-sin(pi*$)/9">
                                          <p:val>
                                            <p:fltVal val="0"/>
                                          </p:val>
                                        </p:tav>
                                        <p:tav tm="100000">
                                          <p:val>
                                            <p:fltVal val="1"/>
                                          </p:val>
                                        </p:tav>
                                      </p:tavLst>
                                    </p:anim>
                                    <p:anim calcmode="lin" valueType="num">
                                      <p:cBhvr>
                                        <p:cTn id="83" dur="332" tmFilter="0, 0; 0.125,0.2665; 0.25,0.4; 0.375,0.465; 0.5,0.5;  0.625,0.535; 0.75,0.6; 0.875,0.7335; 1,1">
                                          <p:stCondLst>
                                            <p:cond delay="1324"/>
                                          </p:stCondLst>
                                        </p:cTn>
                                        <p:tgtEl>
                                          <p:spTgt spid="18"/>
                                        </p:tgtEl>
                                        <p:attrNameLst>
                                          <p:attrName>ppt_y</p:attrName>
                                        </p:attrNameLst>
                                      </p:cBhvr>
                                      <p:tavLst>
                                        <p:tav tm="0" fmla="#ppt_y-sin(pi*$)/27">
                                          <p:val>
                                            <p:fltVal val="0"/>
                                          </p:val>
                                        </p:tav>
                                        <p:tav tm="100000">
                                          <p:val>
                                            <p:fltVal val="1"/>
                                          </p:val>
                                        </p:tav>
                                      </p:tavLst>
                                    </p:anim>
                                    <p:anim calcmode="lin" valueType="num">
                                      <p:cBhvr>
                                        <p:cTn id="84" dur="164" tmFilter="0, 0; 0.125,0.2665; 0.25,0.4; 0.375,0.465; 0.5,0.5;  0.625,0.535; 0.75,0.6; 0.875,0.7335; 1,1">
                                          <p:stCondLst>
                                            <p:cond delay="1656"/>
                                          </p:stCondLst>
                                        </p:cTn>
                                        <p:tgtEl>
                                          <p:spTgt spid="18"/>
                                        </p:tgtEl>
                                        <p:attrNameLst>
                                          <p:attrName>ppt_y</p:attrName>
                                        </p:attrNameLst>
                                      </p:cBhvr>
                                      <p:tavLst>
                                        <p:tav tm="0" fmla="#ppt_y-sin(pi*$)/81">
                                          <p:val>
                                            <p:fltVal val="0"/>
                                          </p:val>
                                        </p:tav>
                                        <p:tav tm="100000">
                                          <p:val>
                                            <p:fltVal val="1"/>
                                          </p:val>
                                        </p:tav>
                                      </p:tavLst>
                                    </p:anim>
                                    <p:animScale>
                                      <p:cBhvr>
                                        <p:cTn id="85" dur="26">
                                          <p:stCondLst>
                                            <p:cond delay="650"/>
                                          </p:stCondLst>
                                        </p:cTn>
                                        <p:tgtEl>
                                          <p:spTgt spid="18"/>
                                        </p:tgtEl>
                                      </p:cBhvr>
                                      <p:to x="100000" y="60000"/>
                                    </p:animScale>
                                    <p:animScale>
                                      <p:cBhvr>
                                        <p:cTn id="86" dur="166" decel="50000">
                                          <p:stCondLst>
                                            <p:cond delay="676"/>
                                          </p:stCondLst>
                                        </p:cTn>
                                        <p:tgtEl>
                                          <p:spTgt spid="18"/>
                                        </p:tgtEl>
                                      </p:cBhvr>
                                      <p:to x="100000" y="100000"/>
                                    </p:animScale>
                                    <p:animScale>
                                      <p:cBhvr>
                                        <p:cTn id="87" dur="26">
                                          <p:stCondLst>
                                            <p:cond delay="1312"/>
                                          </p:stCondLst>
                                        </p:cTn>
                                        <p:tgtEl>
                                          <p:spTgt spid="18"/>
                                        </p:tgtEl>
                                      </p:cBhvr>
                                      <p:to x="100000" y="80000"/>
                                    </p:animScale>
                                    <p:animScale>
                                      <p:cBhvr>
                                        <p:cTn id="88" dur="166" decel="50000">
                                          <p:stCondLst>
                                            <p:cond delay="1338"/>
                                          </p:stCondLst>
                                        </p:cTn>
                                        <p:tgtEl>
                                          <p:spTgt spid="18"/>
                                        </p:tgtEl>
                                      </p:cBhvr>
                                      <p:to x="100000" y="100000"/>
                                    </p:animScale>
                                    <p:animScale>
                                      <p:cBhvr>
                                        <p:cTn id="89" dur="26">
                                          <p:stCondLst>
                                            <p:cond delay="1642"/>
                                          </p:stCondLst>
                                        </p:cTn>
                                        <p:tgtEl>
                                          <p:spTgt spid="18"/>
                                        </p:tgtEl>
                                      </p:cBhvr>
                                      <p:to x="100000" y="90000"/>
                                    </p:animScale>
                                    <p:animScale>
                                      <p:cBhvr>
                                        <p:cTn id="90" dur="166" decel="50000">
                                          <p:stCondLst>
                                            <p:cond delay="1668"/>
                                          </p:stCondLst>
                                        </p:cTn>
                                        <p:tgtEl>
                                          <p:spTgt spid="18"/>
                                        </p:tgtEl>
                                      </p:cBhvr>
                                      <p:to x="100000" y="100000"/>
                                    </p:animScale>
                                    <p:animScale>
                                      <p:cBhvr>
                                        <p:cTn id="91" dur="26">
                                          <p:stCondLst>
                                            <p:cond delay="1808"/>
                                          </p:stCondLst>
                                        </p:cTn>
                                        <p:tgtEl>
                                          <p:spTgt spid="18"/>
                                        </p:tgtEl>
                                      </p:cBhvr>
                                      <p:to x="100000" y="95000"/>
                                    </p:animScale>
                                    <p:animScale>
                                      <p:cBhvr>
                                        <p:cTn id="92" dur="166" decel="50000">
                                          <p:stCondLst>
                                            <p:cond delay="1834"/>
                                          </p:stCondLst>
                                        </p:cTn>
                                        <p:tgtEl>
                                          <p:spTgt spid="18"/>
                                        </p:tgtEl>
                                      </p:cBhvr>
                                      <p:to x="100000" y="100000"/>
                                    </p:animScale>
                                  </p:childTnLst>
                                </p:cTn>
                              </p:par>
                            </p:childTnLst>
                          </p:cTn>
                        </p:par>
                      </p:childTnLst>
                    </p:cTn>
                  </p:par>
                  <p:par>
                    <p:cTn id="93" fill="hold">
                      <p:stCondLst>
                        <p:cond delay="indefinite"/>
                      </p:stCondLst>
                      <p:childTnLst>
                        <p:par>
                          <p:cTn id="94" fill="hold">
                            <p:stCondLst>
                              <p:cond delay="0"/>
                            </p:stCondLst>
                            <p:childTnLst>
                              <p:par>
                                <p:cTn id="95" presetID="26" presetClass="entr" presetSubtype="0" fill="hold" nodeType="clickEffect">
                                  <p:stCondLst>
                                    <p:cond delay="0"/>
                                  </p:stCondLst>
                                  <p:childTnLst>
                                    <p:set>
                                      <p:cBhvr>
                                        <p:cTn id="96" dur="1" fill="hold">
                                          <p:stCondLst>
                                            <p:cond delay="0"/>
                                          </p:stCondLst>
                                        </p:cTn>
                                        <p:tgtEl>
                                          <p:spTgt spid="21"/>
                                        </p:tgtEl>
                                        <p:attrNameLst>
                                          <p:attrName>style.visibility</p:attrName>
                                        </p:attrNameLst>
                                      </p:cBhvr>
                                      <p:to>
                                        <p:strVal val="visible"/>
                                      </p:to>
                                    </p:set>
                                    <p:animEffect transition="in" filter="wipe(down)">
                                      <p:cBhvr>
                                        <p:cTn id="97" dur="580">
                                          <p:stCondLst>
                                            <p:cond delay="0"/>
                                          </p:stCondLst>
                                        </p:cTn>
                                        <p:tgtEl>
                                          <p:spTgt spid="21"/>
                                        </p:tgtEl>
                                      </p:cBhvr>
                                    </p:animEffect>
                                    <p:anim calcmode="lin" valueType="num">
                                      <p:cBhvr>
                                        <p:cTn id="98" dur="1822" tmFilter="0,0; 0.14,0.36; 0.43,0.73; 0.71,0.91; 1.0,1.0">
                                          <p:stCondLst>
                                            <p:cond delay="0"/>
                                          </p:stCondLst>
                                        </p:cTn>
                                        <p:tgtEl>
                                          <p:spTgt spid="21"/>
                                        </p:tgtEl>
                                        <p:attrNameLst>
                                          <p:attrName>ppt_x</p:attrName>
                                        </p:attrNameLst>
                                      </p:cBhvr>
                                      <p:tavLst>
                                        <p:tav tm="0">
                                          <p:val>
                                            <p:strVal val="#ppt_x-0.25"/>
                                          </p:val>
                                        </p:tav>
                                        <p:tav tm="100000">
                                          <p:val>
                                            <p:strVal val="#ppt_x"/>
                                          </p:val>
                                        </p:tav>
                                      </p:tavLst>
                                    </p:anim>
                                    <p:anim calcmode="lin" valueType="num">
                                      <p:cBhvr>
                                        <p:cTn id="99" dur="664" tmFilter="0.0,0.0; 0.25,0.07; 0.50,0.2; 0.75,0.467; 1.0,1.0">
                                          <p:stCondLst>
                                            <p:cond delay="0"/>
                                          </p:stCondLst>
                                        </p:cTn>
                                        <p:tgtEl>
                                          <p:spTgt spid="21"/>
                                        </p:tgtEl>
                                        <p:attrNameLst>
                                          <p:attrName>ppt_y</p:attrName>
                                        </p:attrNameLst>
                                      </p:cBhvr>
                                      <p:tavLst>
                                        <p:tav tm="0" fmla="#ppt_y-sin(pi*$)/3">
                                          <p:val>
                                            <p:fltVal val="0.5"/>
                                          </p:val>
                                        </p:tav>
                                        <p:tav tm="100000">
                                          <p:val>
                                            <p:fltVal val="1"/>
                                          </p:val>
                                        </p:tav>
                                      </p:tavLst>
                                    </p:anim>
                                    <p:anim calcmode="lin" valueType="num">
                                      <p:cBhvr>
                                        <p:cTn id="100" dur="664" tmFilter="0, 0; 0.125,0.2665; 0.25,0.4; 0.375,0.465; 0.5,0.5;  0.625,0.535; 0.75,0.6; 0.875,0.7335; 1,1">
                                          <p:stCondLst>
                                            <p:cond delay="664"/>
                                          </p:stCondLst>
                                        </p:cTn>
                                        <p:tgtEl>
                                          <p:spTgt spid="21"/>
                                        </p:tgtEl>
                                        <p:attrNameLst>
                                          <p:attrName>ppt_y</p:attrName>
                                        </p:attrNameLst>
                                      </p:cBhvr>
                                      <p:tavLst>
                                        <p:tav tm="0" fmla="#ppt_y-sin(pi*$)/9">
                                          <p:val>
                                            <p:fltVal val="0"/>
                                          </p:val>
                                        </p:tav>
                                        <p:tav tm="100000">
                                          <p:val>
                                            <p:fltVal val="1"/>
                                          </p:val>
                                        </p:tav>
                                      </p:tavLst>
                                    </p:anim>
                                    <p:anim calcmode="lin" valueType="num">
                                      <p:cBhvr>
                                        <p:cTn id="101" dur="332" tmFilter="0, 0; 0.125,0.2665; 0.25,0.4; 0.375,0.465; 0.5,0.5;  0.625,0.535; 0.75,0.6; 0.875,0.7335; 1,1">
                                          <p:stCondLst>
                                            <p:cond delay="1324"/>
                                          </p:stCondLst>
                                        </p:cTn>
                                        <p:tgtEl>
                                          <p:spTgt spid="21"/>
                                        </p:tgtEl>
                                        <p:attrNameLst>
                                          <p:attrName>ppt_y</p:attrName>
                                        </p:attrNameLst>
                                      </p:cBhvr>
                                      <p:tavLst>
                                        <p:tav tm="0" fmla="#ppt_y-sin(pi*$)/27">
                                          <p:val>
                                            <p:fltVal val="0"/>
                                          </p:val>
                                        </p:tav>
                                        <p:tav tm="100000">
                                          <p:val>
                                            <p:fltVal val="1"/>
                                          </p:val>
                                        </p:tav>
                                      </p:tavLst>
                                    </p:anim>
                                    <p:anim calcmode="lin" valueType="num">
                                      <p:cBhvr>
                                        <p:cTn id="102" dur="164" tmFilter="0, 0; 0.125,0.2665; 0.25,0.4; 0.375,0.465; 0.5,0.5;  0.625,0.535; 0.75,0.6; 0.875,0.7335; 1,1">
                                          <p:stCondLst>
                                            <p:cond delay="1656"/>
                                          </p:stCondLst>
                                        </p:cTn>
                                        <p:tgtEl>
                                          <p:spTgt spid="21"/>
                                        </p:tgtEl>
                                        <p:attrNameLst>
                                          <p:attrName>ppt_y</p:attrName>
                                        </p:attrNameLst>
                                      </p:cBhvr>
                                      <p:tavLst>
                                        <p:tav tm="0" fmla="#ppt_y-sin(pi*$)/81">
                                          <p:val>
                                            <p:fltVal val="0"/>
                                          </p:val>
                                        </p:tav>
                                        <p:tav tm="100000">
                                          <p:val>
                                            <p:fltVal val="1"/>
                                          </p:val>
                                        </p:tav>
                                      </p:tavLst>
                                    </p:anim>
                                    <p:animScale>
                                      <p:cBhvr>
                                        <p:cTn id="103" dur="26">
                                          <p:stCondLst>
                                            <p:cond delay="650"/>
                                          </p:stCondLst>
                                        </p:cTn>
                                        <p:tgtEl>
                                          <p:spTgt spid="21"/>
                                        </p:tgtEl>
                                      </p:cBhvr>
                                      <p:to x="100000" y="60000"/>
                                    </p:animScale>
                                    <p:animScale>
                                      <p:cBhvr>
                                        <p:cTn id="104" dur="166" decel="50000">
                                          <p:stCondLst>
                                            <p:cond delay="676"/>
                                          </p:stCondLst>
                                        </p:cTn>
                                        <p:tgtEl>
                                          <p:spTgt spid="21"/>
                                        </p:tgtEl>
                                      </p:cBhvr>
                                      <p:to x="100000" y="100000"/>
                                    </p:animScale>
                                    <p:animScale>
                                      <p:cBhvr>
                                        <p:cTn id="105" dur="26">
                                          <p:stCondLst>
                                            <p:cond delay="1312"/>
                                          </p:stCondLst>
                                        </p:cTn>
                                        <p:tgtEl>
                                          <p:spTgt spid="21"/>
                                        </p:tgtEl>
                                      </p:cBhvr>
                                      <p:to x="100000" y="80000"/>
                                    </p:animScale>
                                    <p:animScale>
                                      <p:cBhvr>
                                        <p:cTn id="106" dur="166" decel="50000">
                                          <p:stCondLst>
                                            <p:cond delay="1338"/>
                                          </p:stCondLst>
                                        </p:cTn>
                                        <p:tgtEl>
                                          <p:spTgt spid="21"/>
                                        </p:tgtEl>
                                      </p:cBhvr>
                                      <p:to x="100000" y="100000"/>
                                    </p:animScale>
                                    <p:animScale>
                                      <p:cBhvr>
                                        <p:cTn id="107" dur="26">
                                          <p:stCondLst>
                                            <p:cond delay="1642"/>
                                          </p:stCondLst>
                                        </p:cTn>
                                        <p:tgtEl>
                                          <p:spTgt spid="21"/>
                                        </p:tgtEl>
                                      </p:cBhvr>
                                      <p:to x="100000" y="90000"/>
                                    </p:animScale>
                                    <p:animScale>
                                      <p:cBhvr>
                                        <p:cTn id="108" dur="166" decel="50000">
                                          <p:stCondLst>
                                            <p:cond delay="1668"/>
                                          </p:stCondLst>
                                        </p:cTn>
                                        <p:tgtEl>
                                          <p:spTgt spid="21"/>
                                        </p:tgtEl>
                                      </p:cBhvr>
                                      <p:to x="100000" y="100000"/>
                                    </p:animScale>
                                    <p:animScale>
                                      <p:cBhvr>
                                        <p:cTn id="109" dur="26">
                                          <p:stCondLst>
                                            <p:cond delay="1808"/>
                                          </p:stCondLst>
                                        </p:cTn>
                                        <p:tgtEl>
                                          <p:spTgt spid="21"/>
                                        </p:tgtEl>
                                      </p:cBhvr>
                                      <p:to x="100000" y="95000"/>
                                    </p:animScale>
                                    <p:animScale>
                                      <p:cBhvr>
                                        <p:cTn id="110" dur="166" decel="50000">
                                          <p:stCondLst>
                                            <p:cond delay="1834"/>
                                          </p:stCondLst>
                                        </p:cTn>
                                        <p:tgtEl>
                                          <p:spTgt spid="2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0783822-B8EB-AD06-82D4-D64CCED29B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17A1B231-768F-35F2-DA2D-64CC592348BC}"/>
              </a:ext>
            </a:extLst>
          </p:cNvPr>
          <p:cNvSpPr txBox="1"/>
          <p:nvPr/>
        </p:nvSpPr>
        <p:spPr>
          <a:xfrm>
            <a:off x="1524000" y="0"/>
            <a:ext cx="9144000" cy="707886"/>
          </a:xfrm>
          <a:prstGeom prst="rect">
            <a:avLst/>
          </a:prstGeom>
          <a:noFill/>
        </p:spPr>
        <p:txBody>
          <a:bodyPr wrap="square" rtlCol="0">
            <a:spAutoFit/>
          </a:bodyPr>
          <a:lstStyle/>
          <a:p>
            <a:pPr algn="ctr"/>
            <a:r>
              <a:rPr lang="en-US" sz="4000" dirty="0" err="1">
                <a:latin typeface="Algerian" pitchFamily="82" charset="0"/>
              </a:rPr>
              <a:t>MythS</a:t>
            </a:r>
            <a:r>
              <a:rPr lang="en-US" sz="4000" dirty="0">
                <a:latin typeface="Algerian" pitchFamily="82" charset="0"/>
              </a:rPr>
              <a:t> About Repentance</a:t>
            </a:r>
          </a:p>
        </p:txBody>
      </p:sp>
      <p:sp>
        <p:nvSpPr>
          <p:cNvPr id="8" name="TextBox 7">
            <a:extLst>
              <a:ext uri="{FF2B5EF4-FFF2-40B4-BE49-F238E27FC236}">
                <a16:creationId xmlns:a16="http://schemas.microsoft.com/office/drawing/2014/main" id="{EAE2A560-3A4E-B32A-5AE6-E2CF9112FEC6}"/>
              </a:ext>
            </a:extLst>
          </p:cNvPr>
          <p:cNvSpPr txBox="1"/>
          <p:nvPr/>
        </p:nvSpPr>
        <p:spPr>
          <a:xfrm>
            <a:off x="525780" y="2210575"/>
            <a:ext cx="6093822" cy="4154984"/>
          </a:xfrm>
          <a:prstGeom prst="rect">
            <a:avLst/>
          </a:prstGeom>
          <a:noFill/>
        </p:spPr>
        <p:txBody>
          <a:bodyPr wrap="square">
            <a:spAutoFit/>
          </a:bodyPr>
          <a:lstStyle/>
          <a:p>
            <a:pPr algn="l" fontAlgn="base"/>
            <a:r>
              <a:rPr lang="en-US" sz="2400" b="1" i="0" dirty="0">
                <a:solidFill>
                  <a:srgbClr val="212225"/>
                </a:solidFill>
                <a:effectLst/>
              </a:rPr>
              <a:t>“Satan will try to make us believe that our sins are not forgiven because </a:t>
            </a:r>
            <a:r>
              <a:rPr lang="en-US" sz="2400" b="1" i="1" dirty="0">
                <a:solidFill>
                  <a:srgbClr val="212225"/>
                </a:solidFill>
                <a:effectLst/>
              </a:rPr>
              <a:t>we</a:t>
            </a:r>
            <a:r>
              <a:rPr lang="en-US" sz="2400" b="1" i="0" dirty="0">
                <a:solidFill>
                  <a:srgbClr val="212225"/>
                </a:solidFill>
                <a:effectLst/>
              </a:rPr>
              <a:t> can remember them. Satan is a liar; he tries to blur our vision and lead us away from the path of repentance and forgiveness. God did not promise that </a:t>
            </a:r>
            <a:r>
              <a:rPr lang="en-US" sz="2400" b="1" i="1" dirty="0">
                <a:solidFill>
                  <a:srgbClr val="212225"/>
                </a:solidFill>
                <a:effectLst/>
              </a:rPr>
              <a:t>we</a:t>
            </a:r>
            <a:r>
              <a:rPr lang="en-US" sz="2400" b="1" i="0" dirty="0">
                <a:solidFill>
                  <a:srgbClr val="212225"/>
                </a:solidFill>
                <a:effectLst/>
              </a:rPr>
              <a:t> would not remember our sins. Remembering will help us avoid making the same mistakes again. But if we stay true and faithful, the memory of our sins will be softened over time.”</a:t>
            </a:r>
          </a:p>
          <a:p>
            <a:pPr algn="l" fontAlgn="base"/>
            <a:r>
              <a:rPr lang="en-US" sz="2400" b="1" i="0" dirty="0">
                <a:solidFill>
                  <a:srgbClr val="212225"/>
                </a:solidFill>
                <a:effectLst/>
              </a:rPr>
              <a:t>—President Dieter F. Uchtdorf</a:t>
            </a:r>
          </a:p>
        </p:txBody>
      </p:sp>
      <p:pic>
        <p:nvPicPr>
          <p:cNvPr id="10" name="Picture 9" descr="A person in a suit and tie&#10;&#10;Description automatically generated">
            <a:extLst>
              <a:ext uri="{FF2B5EF4-FFF2-40B4-BE49-F238E27FC236}">
                <a16:creationId xmlns:a16="http://schemas.microsoft.com/office/drawing/2014/main" id="{782A0E03-7749-6CF2-A726-0AE91FDF8B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47421" y="141213"/>
            <a:ext cx="965158" cy="1205478"/>
          </a:xfrm>
          <a:prstGeom prst="rect">
            <a:avLst/>
          </a:prstGeom>
        </p:spPr>
      </p:pic>
      <p:sp>
        <p:nvSpPr>
          <p:cNvPr id="12" name="TextBox 11">
            <a:extLst>
              <a:ext uri="{FF2B5EF4-FFF2-40B4-BE49-F238E27FC236}">
                <a16:creationId xmlns:a16="http://schemas.microsoft.com/office/drawing/2014/main" id="{2509A677-2D96-9E37-65D4-7963D58CB09F}"/>
              </a:ext>
            </a:extLst>
          </p:cNvPr>
          <p:cNvSpPr txBox="1"/>
          <p:nvPr/>
        </p:nvSpPr>
        <p:spPr>
          <a:xfrm>
            <a:off x="1746067" y="599280"/>
            <a:ext cx="9423421" cy="954107"/>
          </a:xfrm>
          <a:prstGeom prst="rect">
            <a:avLst/>
          </a:prstGeom>
          <a:noFill/>
        </p:spPr>
        <p:txBody>
          <a:bodyPr wrap="square">
            <a:spAutoFit/>
          </a:bodyPr>
          <a:lstStyle/>
          <a:p>
            <a:pPr algn="ctr" fontAlgn="base"/>
            <a:r>
              <a:rPr lang="en-US" sz="2800" b="1" i="0" dirty="0">
                <a:effectLst/>
              </a:rPr>
              <a:t>Myth #1: </a:t>
            </a:r>
          </a:p>
          <a:p>
            <a:pPr algn="ctr" fontAlgn="base"/>
            <a:r>
              <a:rPr lang="en-US" sz="2800" b="1" i="0" dirty="0">
                <a:effectLst/>
              </a:rPr>
              <a:t>I still remember my sin, so I must not have been forgiven.</a:t>
            </a:r>
          </a:p>
        </p:txBody>
      </p:sp>
      <p:pic>
        <p:nvPicPr>
          <p:cNvPr id="16" name="Picture 15">
            <a:extLst>
              <a:ext uri="{FF2B5EF4-FFF2-40B4-BE49-F238E27FC236}">
                <a16:creationId xmlns:a16="http://schemas.microsoft.com/office/drawing/2014/main" id="{2D0DBAC1-A668-9C6C-0D07-8BDD83E71F0A}"/>
              </a:ext>
            </a:extLst>
          </p:cNvPr>
          <p:cNvPicPr>
            <a:picLocks noChangeAspect="1"/>
          </p:cNvPicPr>
          <p:nvPr/>
        </p:nvPicPr>
        <p:blipFill>
          <a:blip r:embed="rId4"/>
          <a:stretch>
            <a:fillRect/>
          </a:stretch>
        </p:blipFill>
        <p:spPr>
          <a:xfrm>
            <a:off x="7031645" y="2268484"/>
            <a:ext cx="4398355" cy="3560574"/>
          </a:xfrm>
          <a:prstGeom prst="rect">
            <a:avLst/>
          </a:prstGeom>
        </p:spPr>
      </p:pic>
    </p:spTree>
    <p:extLst>
      <p:ext uri="{BB962C8B-B14F-4D97-AF65-F5344CB8AC3E}">
        <p14:creationId xmlns:p14="http://schemas.microsoft.com/office/powerpoint/2010/main" val="249585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0783822-B8EB-AD06-82D4-D64CCED29B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extBox 7">
            <a:extLst>
              <a:ext uri="{FF2B5EF4-FFF2-40B4-BE49-F238E27FC236}">
                <a16:creationId xmlns:a16="http://schemas.microsoft.com/office/drawing/2014/main" id="{EAE2A560-3A4E-B32A-5AE6-E2CF9112FEC6}"/>
              </a:ext>
            </a:extLst>
          </p:cNvPr>
          <p:cNvSpPr txBox="1"/>
          <p:nvPr/>
        </p:nvSpPr>
        <p:spPr>
          <a:xfrm>
            <a:off x="5386796" y="2074521"/>
            <a:ext cx="6093822" cy="3539430"/>
          </a:xfrm>
          <a:prstGeom prst="rect">
            <a:avLst/>
          </a:prstGeom>
          <a:noFill/>
        </p:spPr>
        <p:txBody>
          <a:bodyPr wrap="square">
            <a:spAutoFit/>
          </a:bodyPr>
          <a:lstStyle/>
          <a:p>
            <a:pPr algn="l" fontAlgn="base"/>
            <a:r>
              <a:rPr lang="en-US" sz="2800" b="1" i="0" dirty="0">
                <a:solidFill>
                  <a:srgbClr val="212225"/>
                </a:solidFill>
                <a:effectLst/>
              </a:rPr>
              <a:t>“For those who are truly repentant but seem unable to feel relief: continue keeping the commandments. </a:t>
            </a:r>
          </a:p>
          <a:p>
            <a:pPr algn="l" fontAlgn="base"/>
            <a:endParaRPr lang="en-US" sz="2800" b="1" dirty="0">
              <a:solidFill>
                <a:srgbClr val="212225"/>
              </a:solidFill>
            </a:endParaRPr>
          </a:p>
          <a:p>
            <a:pPr algn="l" fontAlgn="base"/>
            <a:r>
              <a:rPr lang="en-US" sz="2800" b="1" i="0" dirty="0">
                <a:solidFill>
                  <a:srgbClr val="212225"/>
                </a:solidFill>
                <a:effectLst/>
              </a:rPr>
              <a:t>I promise you, relief will come in the timetable of the Lord. Healing also requires time.”</a:t>
            </a:r>
          </a:p>
          <a:p>
            <a:pPr algn="l" fontAlgn="base"/>
            <a:r>
              <a:rPr lang="en-US" sz="2800" b="1" i="0" dirty="0">
                <a:solidFill>
                  <a:srgbClr val="212225"/>
                </a:solidFill>
                <a:effectLst/>
              </a:rPr>
              <a:t>—Elder Neil L. Andersen</a:t>
            </a:r>
          </a:p>
        </p:txBody>
      </p:sp>
      <p:sp>
        <p:nvSpPr>
          <p:cNvPr id="12" name="TextBox 11">
            <a:extLst>
              <a:ext uri="{FF2B5EF4-FFF2-40B4-BE49-F238E27FC236}">
                <a16:creationId xmlns:a16="http://schemas.microsoft.com/office/drawing/2014/main" id="{2509A677-2D96-9E37-65D4-7963D58CB09F}"/>
              </a:ext>
            </a:extLst>
          </p:cNvPr>
          <p:cNvSpPr txBox="1"/>
          <p:nvPr/>
        </p:nvSpPr>
        <p:spPr>
          <a:xfrm>
            <a:off x="2120181" y="148847"/>
            <a:ext cx="7951638" cy="954107"/>
          </a:xfrm>
          <a:prstGeom prst="rect">
            <a:avLst/>
          </a:prstGeom>
          <a:noFill/>
        </p:spPr>
        <p:txBody>
          <a:bodyPr wrap="square">
            <a:spAutoFit/>
          </a:bodyPr>
          <a:lstStyle/>
          <a:p>
            <a:pPr algn="ctr" fontAlgn="base"/>
            <a:r>
              <a:rPr lang="en-US" sz="2800" b="1" i="0" dirty="0">
                <a:solidFill>
                  <a:srgbClr val="212225"/>
                </a:solidFill>
                <a:effectLst/>
              </a:rPr>
              <a:t>Myth #2: </a:t>
            </a:r>
          </a:p>
          <a:p>
            <a:pPr algn="ctr" fontAlgn="base"/>
            <a:r>
              <a:rPr lang="en-US" sz="2800" b="1" i="0" dirty="0">
                <a:solidFill>
                  <a:srgbClr val="212225"/>
                </a:solidFill>
                <a:effectLst/>
              </a:rPr>
              <a:t>I still feel guilty, so I must not have been forgiven.</a:t>
            </a:r>
          </a:p>
        </p:txBody>
      </p:sp>
      <p:pic>
        <p:nvPicPr>
          <p:cNvPr id="3" name="Picture 2" descr="A person in a suit and tie&#10;&#10;Description automatically generated">
            <a:extLst>
              <a:ext uri="{FF2B5EF4-FFF2-40B4-BE49-F238E27FC236}">
                <a16:creationId xmlns:a16="http://schemas.microsoft.com/office/drawing/2014/main" id="{2A588392-9B91-6313-A8F4-DDE2B92859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075" y="134541"/>
            <a:ext cx="1085850" cy="1447800"/>
          </a:xfrm>
          <a:prstGeom prst="rect">
            <a:avLst/>
          </a:prstGeom>
        </p:spPr>
      </p:pic>
      <p:pic>
        <p:nvPicPr>
          <p:cNvPr id="7" name="Picture 6">
            <a:extLst>
              <a:ext uri="{FF2B5EF4-FFF2-40B4-BE49-F238E27FC236}">
                <a16:creationId xmlns:a16="http://schemas.microsoft.com/office/drawing/2014/main" id="{02FFA528-437B-D5DA-189D-25BB932EEA8E}"/>
              </a:ext>
            </a:extLst>
          </p:cNvPr>
          <p:cNvPicPr>
            <a:picLocks noChangeAspect="1"/>
          </p:cNvPicPr>
          <p:nvPr/>
        </p:nvPicPr>
        <p:blipFill>
          <a:blip r:embed="rId4"/>
          <a:stretch>
            <a:fillRect/>
          </a:stretch>
        </p:blipFill>
        <p:spPr>
          <a:xfrm>
            <a:off x="711382" y="2154286"/>
            <a:ext cx="3728974" cy="3776628"/>
          </a:xfrm>
          <a:prstGeom prst="rect">
            <a:avLst/>
          </a:prstGeom>
        </p:spPr>
      </p:pic>
    </p:spTree>
    <p:extLst>
      <p:ext uri="{BB962C8B-B14F-4D97-AF65-F5344CB8AC3E}">
        <p14:creationId xmlns:p14="http://schemas.microsoft.com/office/powerpoint/2010/main" val="2228740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0783822-B8EB-AD06-82D4-D64CCED29B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extBox 7">
            <a:extLst>
              <a:ext uri="{FF2B5EF4-FFF2-40B4-BE49-F238E27FC236}">
                <a16:creationId xmlns:a16="http://schemas.microsoft.com/office/drawing/2014/main" id="{EAE2A560-3A4E-B32A-5AE6-E2CF9112FEC6}"/>
              </a:ext>
            </a:extLst>
          </p:cNvPr>
          <p:cNvSpPr txBox="1"/>
          <p:nvPr/>
        </p:nvSpPr>
        <p:spPr>
          <a:xfrm>
            <a:off x="426712" y="1699887"/>
            <a:ext cx="7837714" cy="4893647"/>
          </a:xfrm>
          <a:prstGeom prst="rect">
            <a:avLst/>
          </a:prstGeom>
          <a:noFill/>
        </p:spPr>
        <p:txBody>
          <a:bodyPr wrap="square">
            <a:spAutoFit/>
          </a:bodyPr>
          <a:lstStyle/>
          <a:p>
            <a:pPr algn="l" fontAlgn="base"/>
            <a:r>
              <a:rPr lang="en-US" sz="2400" b="1" i="0" dirty="0">
                <a:solidFill>
                  <a:srgbClr val="212225"/>
                </a:solidFill>
                <a:effectLst/>
              </a:rPr>
              <a:t>“Some bad thoughts come by themselves. Others come because we invite them by what we look at and listen to. Talking about or looking at immodest pictures … can stimulate powerful emotions. It will tempt you to watch improper [videos] or movies. These things surround you, but you must not participate in them. Work at keeping your thoughts clean by thinking of something good. The mind can think of only one thing at a time. Use that fact to crowd out ugly thoughts. Above all, don’t feed thoughts by reading or watching things that are wrong. If you don’t control your thoughts, Satan will keep tempting you until you eventually act them out.”</a:t>
            </a:r>
          </a:p>
          <a:p>
            <a:pPr algn="l" fontAlgn="base"/>
            <a:r>
              <a:rPr lang="en-US" sz="2400" b="1" i="0" dirty="0">
                <a:solidFill>
                  <a:srgbClr val="212225"/>
                </a:solidFill>
                <a:effectLst/>
              </a:rPr>
              <a:t>—Elder Richard G. Scott (1928–2015)</a:t>
            </a:r>
          </a:p>
        </p:txBody>
      </p:sp>
      <p:sp>
        <p:nvSpPr>
          <p:cNvPr id="12" name="TextBox 11">
            <a:extLst>
              <a:ext uri="{FF2B5EF4-FFF2-40B4-BE49-F238E27FC236}">
                <a16:creationId xmlns:a16="http://schemas.microsoft.com/office/drawing/2014/main" id="{2509A677-2D96-9E37-65D4-7963D58CB09F}"/>
              </a:ext>
            </a:extLst>
          </p:cNvPr>
          <p:cNvSpPr txBox="1"/>
          <p:nvPr/>
        </p:nvSpPr>
        <p:spPr>
          <a:xfrm>
            <a:off x="2272937" y="42713"/>
            <a:ext cx="8125097" cy="1384995"/>
          </a:xfrm>
          <a:prstGeom prst="rect">
            <a:avLst/>
          </a:prstGeom>
          <a:noFill/>
        </p:spPr>
        <p:txBody>
          <a:bodyPr wrap="square">
            <a:spAutoFit/>
          </a:bodyPr>
          <a:lstStyle/>
          <a:p>
            <a:pPr algn="ctr" fontAlgn="base"/>
            <a:r>
              <a:rPr lang="en-US" sz="2800" b="1" i="0" dirty="0">
                <a:effectLst/>
              </a:rPr>
              <a:t>Myth #3: </a:t>
            </a:r>
          </a:p>
          <a:p>
            <a:pPr algn="ctr" fontAlgn="base"/>
            <a:r>
              <a:rPr lang="en-US" sz="2800" b="1" i="0" dirty="0">
                <a:effectLst/>
              </a:rPr>
              <a:t>Bad thoughts just come into my mind, so there’s nothing I can do about it.</a:t>
            </a:r>
          </a:p>
        </p:txBody>
      </p:sp>
      <p:pic>
        <p:nvPicPr>
          <p:cNvPr id="5" name="Picture 4">
            <a:extLst>
              <a:ext uri="{FF2B5EF4-FFF2-40B4-BE49-F238E27FC236}">
                <a16:creationId xmlns:a16="http://schemas.microsoft.com/office/drawing/2014/main" id="{85A19C82-BF68-4D22-C622-A718A0B96F9C}"/>
              </a:ext>
            </a:extLst>
          </p:cNvPr>
          <p:cNvPicPr>
            <a:picLocks noChangeAspect="1"/>
          </p:cNvPicPr>
          <p:nvPr/>
        </p:nvPicPr>
        <p:blipFill>
          <a:blip r:embed="rId3"/>
          <a:stretch>
            <a:fillRect/>
          </a:stretch>
        </p:blipFill>
        <p:spPr>
          <a:xfrm>
            <a:off x="8389394" y="2502184"/>
            <a:ext cx="3609711" cy="2994604"/>
          </a:xfrm>
          <a:prstGeom prst="rect">
            <a:avLst/>
          </a:prstGeom>
        </p:spPr>
      </p:pic>
      <p:pic>
        <p:nvPicPr>
          <p:cNvPr id="10" name="Picture 9" descr="A close-up of a person in a suit&#10;&#10;Description automatically generated">
            <a:extLst>
              <a:ext uri="{FF2B5EF4-FFF2-40B4-BE49-F238E27FC236}">
                <a16:creationId xmlns:a16="http://schemas.microsoft.com/office/drawing/2014/main" id="{982FB7D1-FEA7-B65F-85ED-5A6D9561592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90929" y="110191"/>
            <a:ext cx="1408176" cy="1767840"/>
          </a:xfrm>
          <a:prstGeom prst="rect">
            <a:avLst/>
          </a:prstGeom>
        </p:spPr>
      </p:pic>
    </p:spTree>
    <p:extLst>
      <p:ext uri="{BB962C8B-B14F-4D97-AF65-F5344CB8AC3E}">
        <p14:creationId xmlns:p14="http://schemas.microsoft.com/office/powerpoint/2010/main" val="889651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0783822-B8EB-AD06-82D4-D64CCED29B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extBox 7">
            <a:extLst>
              <a:ext uri="{FF2B5EF4-FFF2-40B4-BE49-F238E27FC236}">
                <a16:creationId xmlns:a16="http://schemas.microsoft.com/office/drawing/2014/main" id="{EAE2A560-3A4E-B32A-5AE6-E2CF9112FEC6}"/>
              </a:ext>
            </a:extLst>
          </p:cNvPr>
          <p:cNvSpPr txBox="1"/>
          <p:nvPr/>
        </p:nvSpPr>
        <p:spPr>
          <a:xfrm>
            <a:off x="5795554" y="1337950"/>
            <a:ext cx="5712823" cy="5016758"/>
          </a:xfrm>
          <a:prstGeom prst="rect">
            <a:avLst/>
          </a:prstGeom>
          <a:noFill/>
        </p:spPr>
        <p:txBody>
          <a:bodyPr wrap="square">
            <a:spAutoFit/>
          </a:bodyPr>
          <a:lstStyle/>
          <a:p>
            <a:pPr algn="l" fontAlgn="base"/>
            <a:r>
              <a:rPr lang="en-US" sz="3200" b="1" i="0" dirty="0">
                <a:solidFill>
                  <a:srgbClr val="212225"/>
                </a:solidFill>
                <a:effectLst/>
              </a:rPr>
              <a:t>“God loves all of His children, and He will never cease to love and to hope for us. The plan of our Heavenly Father is clear, and His promises are great: ‘For God sent not his Son into the world to condemn the world; but that the world … might be saved’ (</a:t>
            </a:r>
            <a:r>
              <a:rPr lang="en-US" sz="3200" b="1" i="0" u="none" strike="noStrike" dirty="0">
                <a:solidFill>
                  <a:srgbClr val="212225"/>
                </a:solidFill>
                <a:effectLst/>
              </a:rPr>
              <a:t>John 3:17</a:t>
            </a:r>
            <a:r>
              <a:rPr lang="en-US" sz="3200" b="1" i="0" dirty="0">
                <a:solidFill>
                  <a:srgbClr val="212225"/>
                </a:solidFill>
                <a:effectLst/>
              </a:rPr>
              <a:t>).”</a:t>
            </a:r>
          </a:p>
          <a:p>
            <a:pPr algn="l" fontAlgn="base"/>
            <a:r>
              <a:rPr lang="en-US" sz="3200" b="1" i="0" dirty="0">
                <a:solidFill>
                  <a:srgbClr val="212225"/>
                </a:solidFill>
                <a:effectLst/>
              </a:rPr>
              <a:t>—President Dieter F. Uchtdorf</a:t>
            </a:r>
          </a:p>
        </p:txBody>
      </p:sp>
      <p:sp>
        <p:nvSpPr>
          <p:cNvPr id="12" name="TextBox 11">
            <a:extLst>
              <a:ext uri="{FF2B5EF4-FFF2-40B4-BE49-F238E27FC236}">
                <a16:creationId xmlns:a16="http://schemas.microsoft.com/office/drawing/2014/main" id="{2509A677-2D96-9E37-65D4-7963D58CB09F}"/>
              </a:ext>
            </a:extLst>
          </p:cNvPr>
          <p:cNvSpPr txBox="1"/>
          <p:nvPr/>
        </p:nvSpPr>
        <p:spPr>
          <a:xfrm>
            <a:off x="2195269" y="106346"/>
            <a:ext cx="8494494" cy="954107"/>
          </a:xfrm>
          <a:prstGeom prst="rect">
            <a:avLst/>
          </a:prstGeom>
          <a:noFill/>
        </p:spPr>
        <p:txBody>
          <a:bodyPr wrap="square">
            <a:spAutoFit/>
          </a:bodyPr>
          <a:lstStyle/>
          <a:p>
            <a:pPr algn="ctr" fontAlgn="base"/>
            <a:r>
              <a:rPr lang="en-US" sz="2800" b="1" i="0" dirty="0">
                <a:solidFill>
                  <a:srgbClr val="212225"/>
                </a:solidFill>
                <a:effectLst/>
              </a:rPr>
              <a:t>Myth #4: </a:t>
            </a:r>
          </a:p>
          <a:p>
            <a:pPr algn="ctr" fontAlgn="base"/>
            <a:r>
              <a:rPr lang="en-US" sz="2800" b="1" i="0" dirty="0">
                <a:solidFill>
                  <a:srgbClr val="212225"/>
                </a:solidFill>
                <a:effectLst/>
              </a:rPr>
              <a:t>God can’t love me anymore because of my mistakes.</a:t>
            </a:r>
          </a:p>
        </p:txBody>
      </p:sp>
      <p:pic>
        <p:nvPicPr>
          <p:cNvPr id="2" name="Picture 1" descr="A person in a suit and tie&#10;&#10;Description automatically generated">
            <a:extLst>
              <a:ext uri="{FF2B5EF4-FFF2-40B4-BE49-F238E27FC236}">
                <a16:creationId xmlns:a16="http://schemas.microsoft.com/office/drawing/2014/main" id="{A1B05F00-8DFB-EA36-6270-03E2D3E583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8419" y="132472"/>
            <a:ext cx="1173817" cy="1466092"/>
          </a:xfrm>
          <a:prstGeom prst="rect">
            <a:avLst/>
          </a:prstGeom>
        </p:spPr>
      </p:pic>
      <p:grpSp>
        <p:nvGrpSpPr>
          <p:cNvPr id="9" name="Group 8">
            <a:extLst>
              <a:ext uri="{FF2B5EF4-FFF2-40B4-BE49-F238E27FC236}">
                <a16:creationId xmlns:a16="http://schemas.microsoft.com/office/drawing/2014/main" id="{7A8F3670-974F-2926-9DE4-9DDB1E9F98C2}"/>
              </a:ext>
            </a:extLst>
          </p:cNvPr>
          <p:cNvGrpSpPr/>
          <p:nvPr/>
        </p:nvGrpSpPr>
        <p:grpSpPr>
          <a:xfrm>
            <a:off x="1946530" y="1720840"/>
            <a:ext cx="3400535" cy="4851977"/>
            <a:chOff x="1946530" y="1720840"/>
            <a:chExt cx="2978103" cy="4249239"/>
          </a:xfrm>
        </p:grpSpPr>
        <p:pic>
          <p:nvPicPr>
            <p:cNvPr id="6" name="Picture 5" descr="A person in robe holding a child's hand&#10;&#10;Description automatically generated">
              <a:extLst>
                <a:ext uri="{FF2B5EF4-FFF2-40B4-BE49-F238E27FC236}">
                  <a16:creationId xmlns:a16="http://schemas.microsoft.com/office/drawing/2014/main" id="{19489CE5-EB07-A329-6C95-0E8CC6805DC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46530" y="1720840"/>
              <a:ext cx="2978103" cy="3987629"/>
            </a:xfrm>
            <a:prstGeom prst="rect">
              <a:avLst/>
            </a:prstGeom>
          </p:spPr>
        </p:pic>
        <p:sp>
          <p:nvSpPr>
            <p:cNvPr id="7" name="TextBox 6">
              <a:extLst>
                <a:ext uri="{FF2B5EF4-FFF2-40B4-BE49-F238E27FC236}">
                  <a16:creationId xmlns:a16="http://schemas.microsoft.com/office/drawing/2014/main" id="{018BBDE8-0D61-AFE2-2A3D-CB1D11F3B0A4}"/>
                </a:ext>
              </a:extLst>
            </p:cNvPr>
            <p:cNvSpPr txBox="1"/>
            <p:nvPr/>
          </p:nvSpPr>
          <p:spPr>
            <a:xfrm>
              <a:off x="1946530" y="5708469"/>
              <a:ext cx="1929985" cy="261610"/>
            </a:xfrm>
            <a:prstGeom prst="rect">
              <a:avLst/>
            </a:prstGeom>
            <a:noFill/>
          </p:spPr>
          <p:txBody>
            <a:bodyPr wrap="square" rtlCol="0">
              <a:spAutoFit/>
            </a:bodyPr>
            <a:lstStyle/>
            <a:p>
              <a:r>
                <a:rPr lang="en-US" sz="1100" dirty="0"/>
                <a:t>Del Parson</a:t>
              </a:r>
            </a:p>
          </p:txBody>
        </p:sp>
      </p:grpSp>
    </p:spTree>
    <p:extLst>
      <p:ext uri="{BB962C8B-B14F-4D97-AF65-F5344CB8AC3E}">
        <p14:creationId xmlns:p14="http://schemas.microsoft.com/office/powerpoint/2010/main" val="2150066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D58DF21-7337-5DC2-C315-44809552CF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56E3A580-6636-9F29-2188-BF9B00380595}"/>
              </a:ext>
            </a:extLst>
          </p:cNvPr>
          <p:cNvSpPr txBox="1"/>
          <p:nvPr/>
        </p:nvSpPr>
        <p:spPr>
          <a:xfrm>
            <a:off x="1854926" y="147872"/>
            <a:ext cx="8710744" cy="954107"/>
          </a:xfrm>
          <a:prstGeom prst="rect">
            <a:avLst/>
          </a:prstGeom>
          <a:noFill/>
        </p:spPr>
        <p:txBody>
          <a:bodyPr wrap="square">
            <a:spAutoFit/>
          </a:bodyPr>
          <a:lstStyle/>
          <a:p>
            <a:pPr algn="ctr" fontAlgn="base"/>
            <a:r>
              <a:rPr lang="en-US" sz="2800" b="1" i="0" dirty="0">
                <a:solidFill>
                  <a:srgbClr val="212225"/>
                </a:solidFill>
                <a:effectLst/>
              </a:rPr>
              <a:t>Myth #5: </a:t>
            </a:r>
          </a:p>
          <a:p>
            <a:pPr algn="ctr" fontAlgn="base"/>
            <a:r>
              <a:rPr lang="en-US" sz="2800" b="1" i="0" dirty="0">
                <a:solidFill>
                  <a:srgbClr val="212225"/>
                </a:solidFill>
                <a:effectLst/>
              </a:rPr>
              <a:t>My sins are so bad that I can’t be forgiven.</a:t>
            </a:r>
          </a:p>
        </p:txBody>
      </p:sp>
      <p:sp>
        <p:nvSpPr>
          <p:cNvPr id="5" name="TextBox 4">
            <a:extLst>
              <a:ext uri="{FF2B5EF4-FFF2-40B4-BE49-F238E27FC236}">
                <a16:creationId xmlns:a16="http://schemas.microsoft.com/office/drawing/2014/main" id="{9F792138-6D8C-2589-5420-DE341ED1C79D}"/>
              </a:ext>
            </a:extLst>
          </p:cNvPr>
          <p:cNvSpPr txBox="1"/>
          <p:nvPr/>
        </p:nvSpPr>
        <p:spPr>
          <a:xfrm>
            <a:off x="669472" y="1342183"/>
            <a:ext cx="6093822" cy="4832092"/>
          </a:xfrm>
          <a:prstGeom prst="rect">
            <a:avLst/>
          </a:prstGeom>
          <a:noFill/>
        </p:spPr>
        <p:txBody>
          <a:bodyPr wrap="square">
            <a:spAutoFit/>
          </a:bodyPr>
          <a:lstStyle/>
          <a:p>
            <a:pPr algn="l" fontAlgn="base"/>
            <a:r>
              <a:rPr lang="en-US" sz="2800" b="1" i="0" dirty="0">
                <a:solidFill>
                  <a:srgbClr val="212225"/>
                </a:solidFill>
                <a:effectLst/>
              </a:rPr>
              <a:t>“However many chances you think you have missed, however many mistakes you feel you have made or talents you think you don’t have, or however far from home and family and God you feel you have traveled, I testify that you have </a:t>
            </a:r>
            <a:r>
              <a:rPr lang="en-US" sz="2800" b="1" i="1" dirty="0">
                <a:solidFill>
                  <a:srgbClr val="212225"/>
                </a:solidFill>
                <a:effectLst/>
              </a:rPr>
              <a:t>not</a:t>
            </a:r>
            <a:r>
              <a:rPr lang="en-US" sz="2800" b="1" i="0" dirty="0">
                <a:solidFill>
                  <a:srgbClr val="212225"/>
                </a:solidFill>
                <a:effectLst/>
              </a:rPr>
              <a:t> traveled beyond the reach of divine love. It is not possible for you to sink lower than the infinite light of Christ’s Atonement shines.”</a:t>
            </a:r>
          </a:p>
          <a:p>
            <a:pPr algn="l" fontAlgn="base"/>
            <a:r>
              <a:rPr lang="en-US" sz="2800" b="1" i="0" dirty="0">
                <a:solidFill>
                  <a:srgbClr val="212225"/>
                </a:solidFill>
                <a:effectLst/>
              </a:rPr>
              <a:t>—Elder Jeffrey R. Holland</a:t>
            </a:r>
          </a:p>
        </p:txBody>
      </p:sp>
      <p:pic>
        <p:nvPicPr>
          <p:cNvPr id="7" name="Picture 6" descr="A person in a suit and tie&#10;&#10;Description automatically generated">
            <a:extLst>
              <a:ext uri="{FF2B5EF4-FFF2-40B4-BE49-F238E27FC236}">
                <a16:creationId xmlns:a16="http://schemas.microsoft.com/office/drawing/2014/main" id="{FC332777-98C7-7344-B0CA-1C0001BE9A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95045" y="147872"/>
            <a:ext cx="1150785" cy="1437050"/>
          </a:xfrm>
          <a:prstGeom prst="rect">
            <a:avLst/>
          </a:prstGeom>
        </p:spPr>
      </p:pic>
      <p:pic>
        <p:nvPicPr>
          <p:cNvPr id="9" name="Picture 8">
            <a:extLst>
              <a:ext uri="{FF2B5EF4-FFF2-40B4-BE49-F238E27FC236}">
                <a16:creationId xmlns:a16="http://schemas.microsoft.com/office/drawing/2014/main" id="{FF7A15FA-A689-CB7F-9C76-D9E104855869}"/>
              </a:ext>
            </a:extLst>
          </p:cNvPr>
          <p:cNvPicPr>
            <a:picLocks noChangeAspect="1"/>
          </p:cNvPicPr>
          <p:nvPr/>
        </p:nvPicPr>
        <p:blipFill>
          <a:blip r:embed="rId4"/>
          <a:stretch>
            <a:fillRect/>
          </a:stretch>
        </p:blipFill>
        <p:spPr>
          <a:xfrm>
            <a:off x="6988352" y="1983021"/>
            <a:ext cx="4632881" cy="3686259"/>
          </a:xfrm>
          <a:prstGeom prst="rect">
            <a:avLst/>
          </a:prstGeom>
        </p:spPr>
      </p:pic>
    </p:spTree>
    <p:extLst>
      <p:ext uri="{BB962C8B-B14F-4D97-AF65-F5344CB8AC3E}">
        <p14:creationId xmlns:p14="http://schemas.microsoft.com/office/powerpoint/2010/main" val="2987793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15C30DC-FB59-EC40-20DA-56318D3FA3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FCE991A2-6951-3661-F293-8A5B6EAD3D96}"/>
              </a:ext>
            </a:extLst>
          </p:cNvPr>
          <p:cNvSpPr txBox="1"/>
          <p:nvPr/>
        </p:nvSpPr>
        <p:spPr>
          <a:xfrm>
            <a:off x="1668724" y="102731"/>
            <a:ext cx="9444445" cy="1200329"/>
          </a:xfrm>
          <a:prstGeom prst="rect">
            <a:avLst/>
          </a:prstGeom>
          <a:noFill/>
        </p:spPr>
        <p:txBody>
          <a:bodyPr wrap="square">
            <a:spAutoFit/>
          </a:bodyPr>
          <a:lstStyle/>
          <a:p>
            <a:pPr algn="ctr" fontAlgn="base"/>
            <a:r>
              <a:rPr lang="en-US" sz="2400" b="1" i="0" dirty="0">
                <a:solidFill>
                  <a:srgbClr val="212225"/>
                </a:solidFill>
                <a:effectLst/>
              </a:rPr>
              <a:t>Myth #6: </a:t>
            </a:r>
          </a:p>
          <a:p>
            <a:pPr algn="ctr" fontAlgn="base"/>
            <a:r>
              <a:rPr lang="en-US" sz="2400" b="1" i="0" dirty="0">
                <a:solidFill>
                  <a:srgbClr val="212225"/>
                </a:solidFill>
                <a:effectLst/>
              </a:rPr>
              <a:t>I’ve stopped committing a serious sin, so I don’t need to see the bishop. I can just pray and be fine, or just tell my parents.</a:t>
            </a:r>
          </a:p>
        </p:txBody>
      </p:sp>
      <p:sp>
        <p:nvSpPr>
          <p:cNvPr id="6" name="TextBox 5">
            <a:extLst>
              <a:ext uri="{FF2B5EF4-FFF2-40B4-BE49-F238E27FC236}">
                <a16:creationId xmlns:a16="http://schemas.microsoft.com/office/drawing/2014/main" id="{FF2E4564-7A36-EDEC-CB66-494A6001ED0F}"/>
              </a:ext>
            </a:extLst>
          </p:cNvPr>
          <p:cNvSpPr txBox="1"/>
          <p:nvPr/>
        </p:nvSpPr>
        <p:spPr>
          <a:xfrm>
            <a:off x="5814957" y="1738511"/>
            <a:ext cx="6282636" cy="5016758"/>
          </a:xfrm>
          <a:prstGeom prst="rect">
            <a:avLst/>
          </a:prstGeom>
          <a:noFill/>
        </p:spPr>
        <p:txBody>
          <a:bodyPr wrap="square">
            <a:spAutoFit/>
          </a:bodyPr>
          <a:lstStyle/>
          <a:p>
            <a:pPr algn="l" fontAlgn="base"/>
            <a:r>
              <a:rPr lang="en-US" sz="2000" b="1" i="0" dirty="0">
                <a:solidFill>
                  <a:srgbClr val="212225"/>
                </a:solidFill>
                <a:effectLst/>
              </a:rPr>
              <a:t>“The Lord has declared that the bishop is a common judge in Israel (see </a:t>
            </a:r>
            <a:r>
              <a:rPr lang="en-US" sz="2000" b="1" i="0" u="none" strike="noStrike" dirty="0">
                <a:solidFill>
                  <a:srgbClr val="212225"/>
                </a:solidFill>
                <a:effectLst/>
              </a:rPr>
              <a:t>D&amp;C 107:72, 74</a:t>
            </a:r>
            <a:r>
              <a:rPr lang="en-US" sz="2000" b="1" i="0" dirty="0">
                <a:solidFill>
                  <a:srgbClr val="212225"/>
                </a:solidFill>
                <a:effectLst/>
              </a:rPr>
              <a:t>). He has the responsibility to determine the worthiness of the members of his ward. By ordination and righteous living, the bishop is entitled to revelation from the Holy Ghost regarding the members of his ward, including you.</a:t>
            </a:r>
          </a:p>
          <a:p>
            <a:pPr algn="l" fontAlgn="base"/>
            <a:r>
              <a:rPr lang="en-US" sz="2000" b="1" i="0" dirty="0">
                <a:solidFill>
                  <a:srgbClr val="212225"/>
                </a:solidFill>
                <a:effectLst/>
              </a:rPr>
              <a:t>“The bishop can help you through the repentance process in ways your parents or other leaders are unable to provide. If the sin is serious enough, he may determine that your privileges in the Church should be restricted. For example, as part of your repentance process, he may ask you to refrain from partaking of the sacrament or exercising the priesthood for a period of time. He will work with you and determine when you are worthy again to resume those sacred activities.”</a:t>
            </a:r>
          </a:p>
          <a:p>
            <a:pPr algn="l" fontAlgn="base"/>
            <a:r>
              <a:rPr lang="en-US" sz="2000" b="1" i="0" dirty="0">
                <a:solidFill>
                  <a:srgbClr val="212225"/>
                </a:solidFill>
                <a:effectLst/>
              </a:rPr>
              <a:t>—Elder C. Scott Grow</a:t>
            </a:r>
          </a:p>
        </p:txBody>
      </p:sp>
      <p:pic>
        <p:nvPicPr>
          <p:cNvPr id="8" name="Picture 7">
            <a:extLst>
              <a:ext uri="{FF2B5EF4-FFF2-40B4-BE49-F238E27FC236}">
                <a16:creationId xmlns:a16="http://schemas.microsoft.com/office/drawing/2014/main" id="{1570E91C-4288-EDA9-F880-54492A513AB9}"/>
              </a:ext>
            </a:extLst>
          </p:cNvPr>
          <p:cNvPicPr>
            <a:picLocks noChangeAspect="1"/>
          </p:cNvPicPr>
          <p:nvPr/>
        </p:nvPicPr>
        <p:blipFill>
          <a:blip r:embed="rId3"/>
          <a:stretch>
            <a:fillRect/>
          </a:stretch>
        </p:blipFill>
        <p:spPr>
          <a:xfrm>
            <a:off x="210944" y="262426"/>
            <a:ext cx="1116208" cy="1461872"/>
          </a:xfrm>
          <a:prstGeom prst="rect">
            <a:avLst/>
          </a:prstGeom>
        </p:spPr>
      </p:pic>
      <p:pic>
        <p:nvPicPr>
          <p:cNvPr id="12" name="Picture 11">
            <a:extLst>
              <a:ext uri="{FF2B5EF4-FFF2-40B4-BE49-F238E27FC236}">
                <a16:creationId xmlns:a16="http://schemas.microsoft.com/office/drawing/2014/main" id="{109C25E6-A35B-D526-0B7E-6FC15BA21CA4}"/>
              </a:ext>
            </a:extLst>
          </p:cNvPr>
          <p:cNvPicPr>
            <a:picLocks noChangeAspect="1"/>
          </p:cNvPicPr>
          <p:nvPr/>
        </p:nvPicPr>
        <p:blipFill>
          <a:blip r:embed="rId4"/>
          <a:stretch>
            <a:fillRect/>
          </a:stretch>
        </p:blipFill>
        <p:spPr>
          <a:xfrm>
            <a:off x="320694" y="2404207"/>
            <a:ext cx="5173570" cy="3352645"/>
          </a:xfrm>
          <a:prstGeom prst="rect">
            <a:avLst/>
          </a:prstGeom>
        </p:spPr>
      </p:pic>
    </p:spTree>
    <p:extLst>
      <p:ext uri="{BB962C8B-B14F-4D97-AF65-F5344CB8AC3E}">
        <p14:creationId xmlns:p14="http://schemas.microsoft.com/office/powerpoint/2010/main" val="3707440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15C30DC-FB59-EC40-20DA-56318D3FA3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FCE991A2-6951-3661-F293-8A5B6EAD3D96}"/>
              </a:ext>
            </a:extLst>
          </p:cNvPr>
          <p:cNvSpPr txBox="1"/>
          <p:nvPr/>
        </p:nvSpPr>
        <p:spPr>
          <a:xfrm>
            <a:off x="1668724" y="102731"/>
            <a:ext cx="9444445" cy="830997"/>
          </a:xfrm>
          <a:prstGeom prst="rect">
            <a:avLst/>
          </a:prstGeom>
          <a:noFill/>
        </p:spPr>
        <p:txBody>
          <a:bodyPr wrap="square">
            <a:spAutoFit/>
          </a:bodyPr>
          <a:lstStyle/>
          <a:p>
            <a:pPr algn="ctr" fontAlgn="base"/>
            <a:r>
              <a:rPr lang="en-US" sz="2400" b="1" i="0" dirty="0">
                <a:solidFill>
                  <a:srgbClr val="212225"/>
                </a:solidFill>
                <a:effectLst/>
              </a:rPr>
              <a:t>Myth #7:</a:t>
            </a:r>
          </a:p>
          <a:p>
            <a:pPr algn="ctr" fontAlgn="base"/>
            <a:r>
              <a:rPr lang="en-US" sz="2400" b="1" i="0" dirty="0">
                <a:solidFill>
                  <a:srgbClr val="212225"/>
                </a:solidFill>
                <a:effectLst/>
              </a:rPr>
              <a:t>I can’t talk to the bishop because he’ll look down on me.</a:t>
            </a:r>
          </a:p>
        </p:txBody>
      </p:sp>
      <p:sp>
        <p:nvSpPr>
          <p:cNvPr id="6" name="TextBox 5">
            <a:extLst>
              <a:ext uri="{FF2B5EF4-FFF2-40B4-BE49-F238E27FC236}">
                <a16:creationId xmlns:a16="http://schemas.microsoft.com/office/drawing/2014/main" id="{FF2E4564-7A36-EDEC-CB66-494A6001ED0F}"/>
              </a:ext>
            </a:extLst>
          </p:cNvPr>
          <p:cNvSpPr txBox="1"/>
          <p:nvPr/>
        </p:nvSpPr>
        <p:spPr>
          <a:xfrm>
            <a:off x="416996" y="1934474"/>
            <a:ext cx="6093822" cy="3970318"/>
          </a:xfrm>
          <a:prstGeom prst="rect">
            <a:avLst/>
          </a:prstGeom>
          <a:noFill/>
        </p:spPr>
        <p:txBody>
          <a:bodyPr wrap="square">
            <a:spAutoFit/>
          </a:bodyPr>
          <a:lstStyle/>
          <a:p>
            <a:pPr algn="l" fontAlgn="base"/>
            <a:r>
              <a:rPr lang="en-US" sz="2800" b="1" i="0" dirty="0">
                <a:solidFill>
                  <a:srgbClr val="212225"/>
                </a:solidFill>
                <a:effectLst/>
              </a:rPr>
              <a:t>“I promise you he will not condemn you. As a servant of the Lord, he will be kind and understanding as he listens to you. He will then help you through the repentance process. He is the Lord’s messenger of mercy to help you become clean through the Atonement of Jesus Christ.”</a:t>
            </a:r>
          </a:p>
          <a:p>
            <a:pPr algn="l" fontAlgn="base"/>
            <a:r>
              <a:rPr lang="en-US" sz="2800" b="1" i="0" dirty="0">
                <a:solidFill>
                  <a:srgbClr val="212225"/>
                </a:solidFill>
                <a:effectLst/>
              </a:rPr>
              <a:t>—Elder C. Scott Grow</a:t>
            </a:r>
          </a:p>
        </p:txBody>
      </p:sp>
      <p:pic>
        <p:nvPicPr>
          <p:cNvPr id="3" name="Picture 2">
            <a:extLst>
              <a:ext uri="{FF2B5EF4-FFF2-40B4-BE49-F238E27FC236}">
                <a16:creationId xmlns:a16="http://schemas.microsoft.com/office/drawing/2014/main" id="{969F987D-AF19-EBEB-3522-93786FA19F97}"/>
              </a:ext>
            </a:extLst>
          </p:cNvPr>
          <p:cNvPicPr>
            <a:picLocks noChangeAspect="1"/>
          </p:cNvPicPr>
          <p:nvPr/>
        </p:nvPicPr>
        <p:blipFill>
          <a:blip r:embed="rId3"/>
          <a:stretch>
            <a:fillRect/>
          </a:stretch>
        </p:blipFill>
        <p:spPr>
          <a:xfrm>
            <a:off x="416996" y="202792"/>
            <a:ext cx="1116208" cy="1461872"/>
          </a:xfrm>
          <a:prstGeom prst="rect">
            <a:avLst/>
          </a:prstGeom>
        </p:spPr>
      </p:pic>
      <p:pic>
        <p:nvPicPr>
          <p:cNvPr id="7" name="Picture 6">
            <a:extLst>
              <a:ext uri="{FF2B5EF4-FFF2-40B4-BE49-F238E27FC236}">
                <a16:creationId xmlns:a16="http://schemas.microsoft.com/office/drawing/2014/main" id="{4C17797F-76D7-170E-67CF-F7DFCBB44CA6}"/>
              </a:ext>
            </a:extLst>
          </p:cNvPr>
          <p:cNvPicPr>
            <a:picLocks noChangeAspect="1"/>
          </p:cNvPicPr>
          <p:nvPr/>
        </p:nvPicPr>
        <p:blipFill>
          <a:blip r:embed="rId4"/>
          <a:srcRect t="4647"/>
          <a:stretch/>
        </p:blipFill>
        <p:spPr>
          <a:xfrm>
            <a:off x="6718807" y="1934474"/>
            <a:ext cx="4717723" cy="4336869"/>
          </a:xfrm>
          <a:prstGeom prst="rect">
            <a:avLst/>
          </a:prstGeom>
        </p:spPr>
      </p:pic>
    </p:spTree>
    <p:extLst>
      <p:ext uri="{BB962C8B-B14F-4D97-AF65-F5344CB8AC3E}">
        <p14:creationId xmlns:p14="http://schemas.microsoft.com/office/powerpoint/2010/main" val="2171006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927E861-0A0C-4C77-876A-F5A5A7446D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1524000" y="0"/>
            <a:ext cx="9144000" cy="769441"/>
          </a:xfrm>
          <a:prstGeom prst="rect">
            <a:avLst/>
          </a:prstGeom>
          <a:noFill/>
        </p:spPr>
        <p:txBody>
          <a:bodyPr wrap="square" rtlCol="0">
            <a:spAutoFit/>
          </a:bodyPr>
          <a:lstStyle/>
          <a:p>
            <a:pPr algn="ctr"/>
            <a:r>
              <a:rPr lang="en-US" sz="4400" dirty="0">
                <a:latin typeface="Algerian" pitchFamily="82" charset="0"/>
              </a:rPr>
              <a:t>Martin Asks For Revelation</a:t>
            </a:r>
          </a:p>
        </p:txBody>
      </p:sp>
      <p:sp>
        <p:nvSpPr>
          <p:cNvPr id="7" name="Rectangle 6"/>
          <p:cNvSpPr/>
          <p:nvPr/>
        </p:nvSpPr>
        <p:spPr>
          <a:xfrm>
            <a:off x="4165600" y="709752"/>
            <a:ext cx="4572000" cy="1015663"/>
          </a:xfrm>
          <a:prstGeom prst="rect">
            <a:avLst/>
          </a:prstGeom>
        </p:spPr>
        <p:txBody>
          <a:bodyPr>
            <a:spAutoFit/>
          </a:bodyPr>
          <a:lstStyle/>
          <a:p>
            <a:r>
              <a:rPr lang="en-US" sz="2000" b="1" i="0" dirty="0">
                <a:solidFill>
                  <a:srgbClr val="212225"/>
                </a:solidFill>
                <a:effectLst/>
              </a:rPr>
              <a:t>In a plea for comfort and guidance, Martin Harris asked the Prophet Joseph Smith for a revelation from the Lord.</a:t>
            </a:r>
            <a:endParaRPr lang="en-US" sz="2000" b="1" dirty="0"/>
          </a:p>
        </p:txBody>
      </p:sp>
      <p:sp>
        <p:nvSpPr>
          <p:cNvPr id="3" name="TextBox 2">
            <a:extLst>
              <a:ext uri="{FF2B5EF4-FFF2-40B4-BE49-F238E27FC236}">
                <a16:creationId xmlns:a16="http://schemas.microsoft.com/office/drawing/2014/main" id="{909C05C0-940F-7733-0E01-50598D3E8207}"/>
              </a:ext>
            </a:extLst>
          </p:cNvPr>
          <p:cNvSpPr txBox="1"/>
          <p:nvPr/>
        </p:nvSpPr>
        <p:spPr>
          <a:xfrm>
            <a:off x="3381811" y="2296775"/>
            <a:ext cx="6096000" cy="1015663"/>
          </a:xfrm>
          <a:prstGeom prst="rect">
            <a:avLst/>
          </a:prstGeom>
          <a:noFill/>
        </p:spPr>
        <p:txBody>
          <a:bodyPr wrap="square">
            <a:spAutoFit/>
          </a:bodyPr>
          <a:lstStyle/>
          <a:p>
            <a:r>
              <a:rPr lang="en-US" sz="2000" b="1" i="0" dirty="0">
                <a:solidFill>
                  <a:srgbClr val="212225"/>
                </a:solidFill>
                <a:effectLst/>
              </a:rPr>
              <a:t>In </a:t>
            </a:r>
            <a:r>
              <a:rPr lang="en-US" sz="2000" b="1" i="0" u="none" strike="noStrike" dirty="0">
                <a:effectLst/>
              </a:rPr>
              <a:t>Doctrine and Covenants 19</a:t>
            </a:r>
            <a:r>
              <a:rPr lang="en-US" sz="2000" b="1" i="0" dirty="0">
                <a:solidFill>
                  <a:srgbClr val="212225"/>
                </a:solidFill>
                <a:effectLst/>
              </a:rPr>
              <a:t>, the Savior recounted how He chose to submit to Heavenly Father’s will and gained the power to overcome all things.</a:t>
            </a:r>
            <a:endParaRPr lang="en-US" sz="2000" b="1" dirty="0"/>
          </a:p>
        </p:txBody>
      </p:sp>
      <p:sp>
        <p:nvSpPr>
          <p:cNvPr id="5" name="TextBox 4">
            <a:extLst>
              <a:ext uri="{FF2B5EF4-FFF2-40B4-BE49-F238E27FC236}">
                <a16:creationId xmlns:a16="http://schemas.microsoft.com/office/drawing/2014/main" id="{3A5A6CD4-F9AD-EF72-11E4-4B5763146D87}"/>
              </a:ext>
            </a:extLst>
          </p:cNvPr>
          <p:cNvSpPr txBox="1"/>
          <p:nvPr/>
        </p:nvSpPr>
        <p:spPr>
          <a:xfrm>
            <a:off x="589280" y="5082513"/>
            <a:ext cx="4643120" cy="1015663"/>
          </a:xfrm>
          <a:prstGeom prst="rect">
            <a:avLst/>
          </a:prstGeom>
          <a:noFill/>
        </p:spPr>
        <p:txBody>
          <a:bodyPr wrap="square">
            <a:spAutoFit/>
          </a:bodyPr>
          <a:lstStyle/>
          <a:p>
            <a:r>
              <a:rPr lang="en-US" sz="2000" b="1" i="0" dirty="0">
                <a:solidFill>
                  <a:srgbClr val="212225"/>
                </a:solidFill>
                <a:effectLst/>
              </a:rPr>
              <a:t>Martin was promised peace if he would repent and submit to what the Lord had asked him to do.</a:t>
            </a:r>
            <a:endParaRPr lang="en-US" sz="2000" b="1" dirty="0"/>
          </a:p>
        </p:txBody>
      </p:sp>
      <p:pic>
        <p:nvPicPr>
          <p:cNvPr id="11" name="Picture 10">
            <a:extLst>
              <a:ext uri="{FF2B5EF4-FFF2-40B4-BE49-F238E27FC236}">
                <a16:creationId xmlns:a16="http://schemas.microsoft.com/office/drawing/2014/main" id="{8F2DC24F-6FB3-C644-0B24-4022E754BFAF}"/>
              </a:ext>
            </a:extLst>
          </p:cNvPr>
          <p:cNvPicPr>
            <a:picLocks noChangeAspect="1"/>
          </p:cNvPicPr>
          <p:nvPr/>
        </p:nvPicPr>
        <p:blipFill>
          <a:blip r:embed="rId3"/>
          <a:stretch>
            <a:fillRect/>
          </a:stretch>
        </p:blipFill>
        <p:spPr>
          <a:xfrm>
            <a:off x="508000" y="1267655"/>
            <a:ext cx="2714189" cy="3456068"/>
          </a:xfrm>
          <a:prstGeom prst="rect">
            <a:avLst/>
          </a:prstGeom>
        </p:spPr>
      </p:pic>
      <p:sp>
        <p:nvSpPr>
          <p:cNvPr id="13" name="TextBox 12">
            <a:extLst>
              <a:ext uri="{FF2B5EF4-FFF2-40B4-BE49-F238E27FC236}">
                <a16:creationId xmlns:a16="http://schemas.microsoft.com/office/drawing/2014/main" id="{C00CE99C-47AA-106E-E9DA-41C40C435CAE}"/>
              </a:ext>
            </a:extLst>
          </p:cNvPr>
          <p:cNvSpPr txBox="1"/>
          <p:nvPr/>
        </p:nvSpPr>
        <p:spPr>
          <a:xfrm>
            <a:off x="5588000" y="3901479"/>
            <a:ext cx="6096000" cy="2246769"/>
          </a:xfrm>
          <a:prstGeom prst="rect">
            <a:avLst/>
          </a:prstGeom>
          <a:noFill/>
        </p:spPr>
        <p:txBody>
          <a:bodyPr wrap="square">
            <a:spAutoFit/>
          </a:bodyPr>
          <a:lstStyle/>
          <a:p>
            <a:r>
              <a:rPr lang="en-US" sz="2000" b="1" i="0" dirty="0">
                <a:solidFill>
                  <a:srgbClr val="212225"/>
                </a:solidFill>
                <a:effectLst/>
              </a:rPr>
              <a:t>Desiring to support the Prophet Joseph Smith and the publication of the Book of Mormon, Martin Harris promised to help pay for the printing. </a:t>
            </a:r>
          </a:p>
          <a:p>
            <a:endParaRPr lang="en-US" sz="2000" b="1" dirty="0">
              <a:solidFill>
                <a:srgbClr val="212225"/>
              </a:solidFill>
            </a:endParaRPr>
          </a:p>
          <a:p>
            <a:r>
              <a:rPr lang="en-US" sz="2000" b="1" i="0" dirty="0">
                <a:solidFill>
                  <a:srgbClr val="212225"/>
                </a:solidFill>
                <a:effectLst/>
              </a:rPr>
              <a:t>When he later realized that this may require him to sell his farm, he asked Joseph for a revelation of guidance from the Lord.</a:t>
            </a:r>
            <a:endParaRPr lang="en-US" sz="2000" b="1" dirty="0"/>
          </a:p>
        </p:txBody>
      </p:sp>
    </p:spTree>
    <p:extLst>
      <p:ext uri="{BB962C8B-B14F-4D97-AF65-F5344CB8AC3E}">
        <p14:creationId xmlns:p14="http://schemas.microsoft.com/office/powerpoint/2010/main" val="420811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15C30DC-FB59-EC40-20DA-56318D3FA3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FCE991A2-6951-3661-F293-8A5B6EAD3D96}"/>
              </a:ext>
            </a:extLst>
          </p:cNvPr>
          <p:cNvSpPr txBox="1"/>
          <p:nvPr/>
        </p:nvSpPr>
        <p:spPr>
          <a:xfrm>
            <a:off x="1304925" y="56644"/>
            <a:ext cx="9305109" cy="830997"/>
          </a:xfrm>
          <a:prstGeom prst="rect">
            <a:avLst/>
          </a:prstGeom>
          <a:noFill/>
        </p:spPr>
        <p:txBody>
          <a:bodyPr wrap="square">
            <a:spAutoFit/>
          </a:bodyPr>
          <a:lstStyle/>
          <a:p>
            <a:pPr algn="ctr" fontAlgn="base"/>
            <a:r>
              <a:rPr lang="en-US" sz="2400" b="1" i="0" dirty="0">
                <a:solidFill>
                  <a:srgbClr val="212225"/>
                </a:solidFill>
                <a:effectLst/>
              </a:rPr>
              <a:t>Myth #8: </a:t>
            </a:r>
          </a:p>
          <a:p>
            <a:pPr algn="ctr" fontAlgn="base"/>
            <a:r>
              <a:rPr lang="en-US" sz="2400" b="1" i="0" dirty="0">
                <a:solidFill>
                  <a:srgbClr val="212225"/>
                </a:solidFill>
                <a:effectLst/>
              </a:rPr>
              <a:t>I did it again, so I don’t deserve to be forgiven. Maybe I can’t change.</a:t>
            </a:r>
          </a:p>
        </p:txBody>
      </p:sp>
      <p:sp>
        <p:nvSpPr>
          <p:cNvPr id="6" name="TextBox 5">
            <a:extLst>
              <a:ext uri="{FF2B5EF4-FFF2-40B4-BE49-F238E27FC236}">
                <a16:creationId xmlns:a16="http://schemas.microsoft.com/office/drawing/2014/main" id="{FF2E4564-7A36-EDEC-CB66-494A6001ED0F}"/>
              </a:ext>
            </a:extLst>
          </p:cNvPr>
          <p:cNvSpPr txBox="1"/>
          <p:nvPr/>
        </p:nvSpPr>
        <p:spPr>
          <a:xfrm>
            <a:off x="5630091" y="1210553"/>
            <a:ext cx="6561909" cy="5324535"/>
          </a:xfrm>
          <a:prstGeom prst="rect">
            <a:avLst/>
          </a:prstGeom>
          <a:noFill/>
        </p:spPr>
        <p:txBody>
          <a:bodyPr wrap="square">
            <a:spAutoFit/>
          </a:bodyPr>
          <a:lstStyle/>
          <a:p>
            <a:pPr algn="l" fontAlgn="base"/>
            <a:r>
              <a:rPr lang="en-US" sz="2000" b="1" i="0" dirty="0">
                <a:solidFill>
                  <a:srgbClr val="212225"/>
                </a:solidFill>
                <a:effectLst/>
              </a:rPr>
              <a:t>“Sometimes in our repentance, in our daily efforts to become more Christlike, we find ourselves repeatedly struggling with the same difficulties. As if we were climbing a tree-covered mountain, at times we don’t see our progress until we get closer to the top and look back from the high ridges. Don’t be discouraged. If you are striving and working to repent, you are in the process of repenting.”</a:t>
            </a:r>
          </a:p>
          <a:p>
            <a:pPr algn="l" fontAlgn="base"/>
            <a:r>
              <a:rPr lang="en-US" sz="2000" b="1" i="0" dirty="0">
                <a:solidFill>
                  <a:srgbClr val="212225"/>
                </a:solidFill>
                <a:effectLst/>
              </a:rPr>
              <a:t>“At this very moment, someone is saying, ‘Brother Andersen, you don’t understand. You can’t feel what I have felt. It is too difficult to change.’</a:t>
            </a:r>
          </a:p>
          <a:p>
            <a:pPr algn="l" fontAlgn="base"/>
            <a:r>
              <a:rPr lang="en-US" sz="2000" b="1" i="0" dirty="0">
                <a:solidFill>
                  <a:srgbClr val="212225"/>
                </a:solidFill>
                <a:effectLst/>
              </a:rPr>
              <a:t>“You are correct; I don’t fully understand. But there is One who does. He knows. He has felt your pain. He has declared, ‘I have graven thee upon the palms of my hands’ [</a:t>
            </a:r>
            <a:r>
              <a:rPr lang="en-US" sz="2000" b="1" i="0" u="none" strike="noStrike" dirty="0">
                <a:solidFill>
                  <a:srgbClr val="212225"/>
                </a:solidFill>
                <a:effectLst/>
              </a:rPr>
              <a:t>Isaiah 49:16</a:t>
            </a:r>
            <a:r>
              <a:rPr lang="en-US" sz="2000" b="1" i="0" dirty="0">
                <a:solidFill>
                  <a:srgbClr val="212225"/>
                </a:solidFill>
                <a:effectLst/>
              </a:rPr>
              <a:t>]. The Savior is there, reaching out to each of us, bidding us: ‘Come unto me’ [</a:t>
            </a:r>
            <a:r>
              <a:rPr lang="en-US" sz="2000" b="1" i="0" u="none" strike="noStrike" dirty="0">
                <a:solidFill>
                  <a:srgbClr val="212225"/>
                </a:solidFill>
                <a:effectLst/>
              </a:rPr>
              <a:t>3 Nephi 9:14</a:t>
            </a:r>
            <a:r>
              <a:rPr lang="en-US" sz="2000" b="1" i="0" dirty="0">
                <a:solidFill>
                  <a:srgbClr val="212225"/>
                </a:solidFill>
                <a:effectLst/>
              </a:rPr>
              <a:t>]. We can repent. We can!”</a:t>
            </a:r>
          </a:p>
          <a:p>
            <a:pPr algn="l" fontAlgn="base"/>
            <a:r>
              <a:rPr lang="en-US" sz="2000" b="1" i="0" dirty="0">
                <a:solidFill>
                  <a:srgbClr val="212225"/>
                </a:solidFill>
                <a:effectLst/>
              </a:rPr>
              <a:t>—Elder Neil L. Andersen</a:t>
            </a:r>
          </a:p>
        </p:txBody>
      </p:sp>
      <p:pic>
        <p:nvPicPr>
          <p:cNvPr id="3" name="Picture 2" descr="A person in a suit and tie&#10;&#10;Description automatically generated">
            <a:extLst>
              <a:ext uri="{FF2B5EF4-FFF2-40B4-BE49-F238E27FC236}">
                <a16:creationId xmlns:a16="http://schemas.microsoft.com/office/drawing/2014/main" id="{DEEBC4CC-0C15-B177-4ED7-BFAAE168A4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075" y="134541"/>
            <a:ext cx="1085850" cy="1447800"/>
          </a:xfrm>
          <a:prstGeom prst="rect">
            <a:avLst/>
          </a:prstGeom>
        </p:spPr>
      </p:pic>
      <p:pic>
        <p:nvPicPr>
          <p:cNvPr id="7" name="Picture 6">
            <a:extLst>
              <a:ext uri="{FF2B5EF4-FFF2-40B4-BE49-F238E27FC236}">
                <a16:creationId xmlns:a16="http://schemas.microsoft.com/office/drawing/2014/main" id="{177A23C0-93CE-8B63-03A5-0116093857DA}"/>
              </a:ext>
            </a:extLst>
          </p:cNvPr>
          <p:cNvPicPr>
            <a:picLocks noChangeAspect="1"/>
          </p:cNvPicPr>
          <p:nvPr/>
        </p:nvPicPr>
        <p:blipFill>
          <a:blip r:embed="rId4"/>
          <a:stretch>
            <a:fillRect/>
          </a:stretch>
        </p:blipFill>
        <p:spPr>
          <a:xfrm>
            <a:off x="636606" y="2351314"/>
            <a:ext cx="4500570" cy="3750475"/>
          </a:xfrm>
          <a:prstGeom prst="rect">
            <a:avLst/>
          </a:prstGeom>
        </p:spPr>
      </p:pic>
    </p:spTree>
    <p:extLst>
      <p:ext uri="{BB962C8B-B14F-4D97-AF65-F5344CB8AC3E}">
        <p14:creationId xmlns:p14="http://schemas.microsoft.com/office/powerpoint/2010/main" val="832688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45B2C3C9-9ADF-484C-9028-A6A6E82A06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1524000" y="0"/>
            <a:ext cx="9144000" cy="707886"/>
          </a:xfrm>
          <a:prstGeom prst="rect">
            <a:avLst/>
          </a:prstGeom>
          <a:noFill/>
        </p:spPr>
        <p:txBody>
          <a:bodyPr wrap="square" rtlCol="0">
            <a:spAutoFit/>
          </a:bodyPr>
          <a:lstStyle/>
          <a:p>
            <a:pPr algn="ctr"/>
            <a:r>
              <a:rPr lang="en-US" sz="4000" dirty="0">
                <a:latin typeface="Algerian" pitchFamily="82" charset="0"/>
              </a:rPr>
              <a:t>Withdrawal of Spirit</a:t>
            </a:r>
          </a:p>
        </p:txBody>
      </p:sp>
      <p:sp>
        <p:nvSpPr>
          <p:cNvPr id="12" name="TextBox 11"/>
          <p:cNvSpPr txBox="1"/>
          <p:nvPr/>
        </p:nvSpPr>
        <p:spPr>
          <a:xfrm>
            <a:off x="228600" y="6488668"/>
            <a:ext cx="3048000" cy="369332"/>
          </a:xfrm>
          <a:prstGeom prst="rect">
            <a:avLst/>
          </a:prstGeom>
          <a:noFill/>
        </p:spPr>
        <p:txBody>
          <a:bodyPr wrap="square" rtlCol="0">
            <a:spAutoFit/>
          </a:bodyPr>
          <a:lstStyle/>
          <a:p>
            <a:r>
              <a:rPr lang="en-US" dirty="0"/>
              <a:t>D&amp;C 19:20</a:t>
            </a:r>
          </a:p>
        </p:txBody>
      </p:sp>
      <p:sp>
        <p:nvSpPr>
          <p:cNvPr id="10" name="Rectangle 9"/>
          <p:cNvSpPr/>
          <p:nvPr/>
        </p:nvSpPr>
        <p:spPr>
          <a:xfrm>
            <a:off x="1225120" y="990600"/>
            <a:ext cx="5632880" cy="2585323"/>
          </a:xfrm>
          <a:prstGeom prst="rect">
            <a:avLst/>
          </a:prstGeom>
        </p:spPr>
        <p:txBody>
          <a:bodyPr wrap="square">
            <a:spAutoFit/>
          </a:bodyPr>
          <a:lstStyle/>
          <a:p>
            <a:pPr fontAlgn="base"/>
            <a:r>
              <a:rPr lang="en-US" b="1" dirty="0"/>
              <a:t>The phrase “at the time I withdrew my Spirit” may have had reference to the experience Martin Harris went through after he lost the 116 manuscript pages of the Book of Mormon. </a:t>
            </a:r>
          </a:p>
          <a:p>
            <a:pPr fontAlgn="base"/>
            <a:endParaRPr lang="en-US" b="1" dirty="0"/>
          </a:p>
          <a:p>
            <a:pPr fontAlgn="base"/>
            <a:r>
              <a:rPr lang="en-US" b="1" dirty="0"/>
              <a:t>Lucy Mack Smith, Joseph’s mother, recalled that when Martin Harris told Joseph Smith about the lost manuscript, he “cried out in a tone of deep anguish, ‘Oh, I have lost my soul! I have lost my soul!’”</a:t>
            </a:r>
          </a:p>
        </p:txBody>
      </p:sp>
      <p:sp>
        <p:nvSpPr>
          <p:cNvPr id="11" name="Rectangle 10"/>
          <p:cNvSpPr/>
          <p:nvPr/>
        </p:nvSpPr>
        <p:spPr>
          <a:xfrm>
            <a:off x="5410200" y="3733800"/>
            <a:ext cx="5836920" cy="2862322"/>
          </a:xfrm>
          <a:prstGeom prst="rect">
            <a:avLst/>
          </a:prstGeom>
        </p:spPr>
        <p:txBody>
          <a:bodyPr wrap="square">
            <a:spAutoFit/>
          </a:bodyPr>
          <a:lstStyle/>
          <a:p>
            <a:r>
              <a:rPr lang="en-US" b="1" dirty="0"/>
              <a:t>Suffering for sin can happen in mortality as well as after we die. When we sin, the Holy Ghost withdraws, leaving us without the comfort and sanctifying power of His presence. In His absence, we get a “taste” of the suffering the Savior experienced as He suffered for our sins. </a:t>
            </a:r>
          </a:p>
          <a:p>
            <a:endParaRPr lang="en-US" b="1" dirty="0"/>
          </a:p>
          <a:p>
            <a:r>
              <a:rPr lang="en-US" b="1" dirty="0"/>
              <a:t>The process of repentance makes it possible for us to reconcile ourselves with our Father in Heaven and again enjoy the companionship of the Holy Ghost, with all its attendant blessings.</a:t>
            </a:r>
          </a:p>
        </p:txBody>
      </p:sp>
      <p:sp>
        <p:nvSpPr>
          <p:cNvPr id="40962" name="AutoShape 2" descr="data:image/jpeg;base64,/9j/4AAQSkZJRgABAQAAAQABAAD/2wCEAAkGBhQSERQUExQVFBUVGB0ZGBcYGRwYHxwdGhoVGRkaGxwYHSYeGh4jHBgaIC8gIycpLC0sHB4xNTAqNSYrLCkBCQoKDgwOFQ8PFCkYFBgpKSkpKSkpKSkpKSkpKSkpKSkpKSkpKSkpKSkpKSkpKSkpKSkpKSkpKSkpKSkpKSkpKf/AABEIAQsAvQMBIgACEQEDEQH/xAAcAAACAwEBAQEAAAAAAAAAAAAEBQIDBgEHAAj/xABHEAABAgQEBAMEBggEBgIDAQABAhEAAyExBBJBUQUiYXEGE4EykaGxByNCwdHwFDNSYpPS4fEVU3LDQ3OCg5KiJGMlsrMX/8QAGAEBAQEBAQAAAAAAAAAAAAAAAAECBAP/xAAbEQEBAQADAQEAAAAAAAAAAAAAARECITFBEv/aAAwDAQACEQMRAD8A3fCsDLMiX9VJJ8qWf1aNUJ3TF54TKNTLl/wkfyx9wpBMiTT/AIMtqUPInV/wgpJAdgKHQtX32jm16Bk8Jkm0iUT/AMtGu3LElcMkhwJErWnlI665IIudW9Px+MQdzo4IejtQwUMOESj/AMGSQav5aDtskxNPCJIB+olPp9XLI7+zBKDy5qV2o/fQCJy0XqQ2x+FnZ4ARHDJLh5Eo/wDZR8eWkXI4bJIfyJX8JP8ALBaUd/w+ESA62gBP8Ikf5En+Gj+WODg8i/kyP4SP5YImzAm5A73ig8QRookAspkktR3Ow6wERwiR/kyPSWj+WPjwqR/kSX/5aP5Yom8aFPKAm2fKpIYNVRJNG2LRbh+KJUwJyrNkk1rZtFFtjBHw4TIb9TJH/bR/LHRwuQbSJP8ADR/LBIXt+H57RJ6QUJ/hUj/Jk/wkfyx8nhcg/wDAk/wpf8sFEnQx8B7x+fWAE/wyT/kSf4SP5Y6eFSP8iT/CR/LBineOCvWAGHCZD/qJX8JH8scXwqRcSJP8NH8sGAMPyIgRVoAYcIkf5Mn+Gj+WOHhcnSTJp/8AVL7bQb1FYg9IAT/D5T0lSf4Uv+WMr9IOBlJEhpcsOZlpaR/lbJjbBntGO+kT2cP3mfKVBDvhCUpkSC7EykdvYRt8oLlksW7dyHrSAuFy/wD48lgqstDtX7Cah2Z9YuCWJNtamw1sTUvBVlwKFgbsW97OzxcSR0fVz6n2awIJhGvsszG/QxOYSTeoetQd2YUgq9RYb1alffaOGWXqCfvHf7oqTZxTUCrvYk7xwzDuQSKt02HzgDZaqihPx9B+MDzJi1KAQQkA8z/JIuNrRBUsUKlKCWqxZ+5FQO1dorw+JCzkVyhNk+yX0cCrNu8E1KbjEyVAFRSlvsor3qHN4+nqJLpyKSqlgCb2IIrSsQ4ghZAByyw7jIVZt+m2piEqQDmSEzDdQzgMS9VJUkmpBvAVcSwPmJBUAgguWVlJawo9O5jOSUqSsFOfKkkpzTHS5fNRQIG1n6xo5mHTNp5igyS4zcwvQiuZLk8zPSFPEOETDRCUBBZ1JSJ6lDfMpwjsEPW9II7g/HcpDpXNlFgMoK0v1B3LwfgvHGDnKyJnAF/tMPX+8eccVwMxMwS/JC1JBZSCQVJNgRWrtYjtC9Epcs55kpMoEVBnhDkF2ZRrezRcHuqFBXMkg9j0eLQj83jxPhq8StZXJ8yWm9VMknupCUn0tvGk4b4uxEoHzJsidvzpNRcCxB0+1vDF16KzUr74kgb6wp4P4ilYoPLLFnym4NHY2VtSGqk9IhqSg0RG8SBji07QV81iPd8I69LRxKa/fHSeloD5R+EY76QjTD95nylRsXEY76RBSRXWZftKgyZcLP1ElyQBLQ3ohFt76wQiYArKCEvfMKnUnowaF/Dx9RKL08uW2tciLbQUmUHYkHlsS1S2uveCrfMq3Mo11YE7js8dCSQWBvcFq7vf41jsqaAwU4c7jsOh7vpEfLCiomrDcf29NIhqa6gs7Hbd9STE5WHzKZ23sfzWKJ8xgNRblY2qK9YuTODpSCy1XZiw9Io6nE/Vut0AUKia3ty1JOjRSkBLmXKKFEnMtSSVUtUC8dxE1a3CCwH2vtB9Rqkga92guWkJS5USWYkqUq3rU94ID4bhCoArJOuUguT1zEn0hwiV+bdIrwaL9b0ywYYNYEmYAEvQHQsC29/uaAsZwpCktNloWCfaSMpB3dRJttDiIL1IvAxl0cJkocIzFKS7FIYPS4UPf1hFL4chKjkTJRqChKHOzUUfV6Rs8Tw4FlITLCxqUAn4wFO4Ytyc5c/sBu/R/dBGGxfA0zZijNVNmzC2WWSSkaZlBLFjWhLHaKZ3hmVylaUISKGiRSwLqGXYcqWrcxpZM5ClKSCmUpHtJWij1ZRKVEl91ECBMUtLsylkF8w+3oAkMVNU1NIqJcDEhZEqUFSyASQAHJdqFISLtzDrF3GeO4jBgH9YnMLuxDgEEl8tKiCOF8KUWKgpiWykuGL0Lnq9GhtxHBpUgpAFmcgN8Bsf6xFc4D4qlYlLBkTAASgkWNj20cOOsOTR+seM8akTMLM8yWspoSQBUFyRlVqGbN8enpXhLxGMXJDtnSKsXcb2HqNIGnQTWnwPviIVYa3rppfWOzCBFY9bd/SBqaS9mNW+DRkPpDtIoTWZr/yo1SZ1AWNWH3RlPpBVSRUGsy//AGoIacPTlkSixIMqW5uByJ03iaFVNDTWuu9Gb3QPw5P1UnmYiUj/APmG05oLBGU1O7iu/wAOkBCZmLWJBYWO1hFiVEPQD5ClTQVeOpQH0oPaY0eIrw9CobvcmnRt4goKyk8rBSmSm4Aoa+l/SLpE1CDSpKgNAT+8prDWBpgBKSo9dQ2VtSHsXjgxSAhWdUsHMXJ5rWCsoJA5fwtFBxRLmBKh+pFSTQE7nUl946gibmIKShKilITbluSd6mloSYfDoVMAmKUpwSlPsj9psunLbWNDgZaRLQZYyh6CtPhZheIphhUMLvFxVFMmzCLvjFV2OxExFqwEjFS5QII3vE3/AD8oiq/4QAM3haDdA2OxsxZxaKBwhL3Ia5DOTUmpFRpDUmsVGZS/u93zaArk4cJAADBmA6a9IhNmAEDevuYbROatnLtra/5rTrAy5ou4Y1rS2hc/naAzninh6ZiOYOQeU1BTmISWJDk36GveFHgLiKkYmZJUSqiWoElOUqSrMN6jm1AG0aPjSgJa1AsQkvR9RXrTYdesY4Nh8XKWy0rGUm7FK2Du711f3C5rL1NK3rtpvFU6YyqEW6fn4R1Jvf8AvVhEM96D4H0jLT5SthX8LxkvHayRIozZ/wDbjU5w1GSbP8+jRlfH55ZHeZttK6xWTLh876iQzk+WgWH7Kah4LMwAgC+mne33wu4ap5EpuX6tACuWvIkGCETjoytHLFq1dr7QBiZbkDa5ferOb/2iE4ZVMaAWagbURUidfR70d/jEvIzZEmxJHYEO96Bt4gq4pLBA0DKKphJ9gJJUS1u3QRm5+DCj5kyplpGdgoFRYFKUtdqEdztDLiHFHSrypqZxUVB1JZgClkJFmc1Ub0gPFTgoE5wkTEoUFO6c6SoKV0Ip0yl4oJwM4+WZy2UpmoM/MoPQV0NxGvw0tgkJYgC/X7R9YwGFKgsDKwD0JIOVzzaptyherRsuBcUQtJCS+UkJcMSkuUkDYW/GCnMsXiaBFUtVte1InmoYKmY4pfx3hXxLxLKk0Wpjc7diYT4vxxLYlGUjVRVudrwGof8AO+kdCqanaM7K8WyjRSm7f0t6wcOPyiORaVf6SNQTf0gGIL13/NIiEH3a/m39IWy+KAlyNCfdWlWPpB8rFhQcEGldfh3FoDk5JBGWvSlBT3/naF6ls4JLtTY7Ek3po21KwViMchN1IS+5AetBU7CBZk1K0ukuA5pa7aGvpuDBC3i7mWS7nW599X+evpgMRxwHEIVMyoSACmYElQykA5F3JAUXBZxsaRu+InLLWoPYmtKgGhHUV1bpHlXGlApw837K5SKDRaOSYK0oUp/8n1i8Ur3Hh/EUz5SZiGrpmBroyk0U4q/yjswAO7l6evpGQ+jrj0tSFSgpKDmBANHJAonR3Bpq8bNQUDe3SJYIsBRjVzb5xk/pBFJFdZn+1vGoWkuMr36VvvGZ8eopIq4eY3ulQFfCZyfJlmhZCQxo3KkWa9bwf5wsCodjQerXhRglEypRALBCdP3U1gpWJtelwaVPptAMZcwCwB7Hvd9Xr6wPxjEBf/x5a2l5QJpSGUoktlOwinziCGIoKMpjp00tC7inEs6MTlKmUnmUkN7KAlnY673tAX4yTnmyEyywWghCQWFCC5HcP1rCPiuQpCJajyBOVZByqsggmtDcbDu4vwWPV56VTSlICAlNHYEAKLX1d3pWF3iJAzFaUhsypYDuxllbb1Uku2hEBXMKlKCNEq9kTSU6OQWdqggKdo3XgnFBRWSkJJAZKdEi5JPNW9W7R5/wtZKkiqmJO4YFtiQQ70YR6H4Xw5I8xSksfZShgDutQGpZqsYtI1YmjTv+fdGX8U+LzKzIkpCpiQCcwYJD3UXAB0AN4e+WWuXq1Q9T+do8849wGctRIKsqi7JAUaWAf2bHvEXWU4hxvEYiYQnOovZqk3LAUD7fHWA8VwbEyhnWhgau47VAN+l4fGTipIWJMhMkJFZivapQ6qDvUvCnifmqxCkKnlYdkTMhSF00S77hy9B7ts1QcZiEEBRUl2uL9rvGi8MeYs/bXUXDJS7vVnZhUDSE+ClqmTQmYhWZIAUCCH2L0YnTSkb7w3wAoXmyJymh3p8GL6e+JSGfEpikyFqUQFBKg/7PK4bcvHnXHvG0+c4SooQpqChIcEVBcWaprHqniHBD9HUkJcqSQxJo4ZwY8Kl4Ray7agEqYfu3NNNYnEos+IF5ALkO5WoqfoGtSL8Fx8hT5lpIqPrCRStQSNW1a8E8MlYFOXzl5lB3ylVainJR9tN2i6dJlAeZIGeUo5GUCSkmr1AJSA1ze0aGmwXiVUxHlrotQYE6guBT3htd98Kg5kLlBQUnMVJBZC0rCWWpIstJAYpBBokgPB3D80uY4AARzPdgMxAJqARdqXEADCBwCopSQFhTPlrctavaEBXC8R5M1JDFK25hs7ZgdxUsagjSPacJOUUIKwMxSCRR82UZvjHm/g3hn1oJQtCXQVI9qWupOcGqerH4mPTaqqBUV0+fvjNVzOSXFrMd/wAOsZbx7MpIGxmf7UanE0YuxZ/Q/m0Y/wAe2k1sZnylRAPhVDJJzOGlJZgR9kPah7QUUdcoYUIOjMx98V4BITLlMXORB/8AUGlanrtBMxlEFQto7tbbW3ugIZaKbUuKKLu9WhXOkBICTLIEyYgqupSjVYvoya7UhxM9oEANseV3o76M0EYLDZwnNUyl5k2NFAg31grO+J+G8wIPKAQQEn2lBVX2NBRwIUK4ov6wLQFoUkGYLE0OVaKhlUCj20q5f0jcSV+l+RLdCUpSVM9SebSzbC8SwXh6eQpKPsgAlgfaq1KvZxa4MaQJwfgi5mYyPrBQkqC0klIsoBPK72ejax6FwrB+QlCSyVBIzVJD677w1w+CEmSiWlre1U8ze0Xc1MCEAE+yovVtm9OsShgmZue4a0RxEsKS14jJU9nL6l6saxJagU79GL+7vpGVJJuAUM/lrAJZ0lLpvZlbg1MLZPh0BRV5MiWsjmWhNr2zU2HrGjxKkhia3uQL0o9r/HrEZUgUpUCg26H1t3ihPheEpSb5iGdTN2FrB3YXjQSMIlAYAgCw/DUCpp0iCcMAaDZ+1d+lHggF/dRtdYCPEpWaSoAs47/OPG/8FlfpMzMp0+YWSmzEZtq666R7HjZzS1EfH+/4R5diZSziZwpQIUQa73I7fKLEpYrwrO8xBQhC0pTlSolKUG/NMOa7l/QQXieE+Uv6tSSgpyLylgQkDnYmis4ejUMNUYQBFUZRoQ3MBUaVD01ubRelJJBygGwoCdeWzVDgPcgQ0xn+NFIkljmM3KkVfUFRy3FA0K5aE+XLyuheZSc5AMtYWeVKz9n1tDjxal5YIId81N3YVI2NvWLPDXDJs6WmVLlJKJqnXNZxLyFWUO7Zn5nc6CkVG98HySJPl5ZstSKLlLUFBJDAqQb5T1JhyqpcvTr+F4ioUqA9i2uj8t4jMTej/ntGVcnINgCx12jJePRSQbPnuH0lRsCl9T8BpaMr46ByyO8z5SoCGFlAyZV2yIdgP2Rve8TVJqCCnrR/QaPAvC15ZUuwdCOpfKBQdRBmZg1AbsSKO1e9LQHZcsi9KF3AN2IPzhnwTDjOoFy4NXpQuKa94BlTGG+/bcg6RZJxAQpKgQcpchLVHQCttIBd4r8NH9JlYoNlCkiZcmhp0Cf7Q3kYhCZ6kFimaCxSaOkgHveoMPiUFBNwrf7+94z2JQlCgryzyKLAnlGxGpAe0Bol4oBLhzoW02PpCvE0UxLOLix+NXDOdHMV4PHpURNQRlUC6XsU0Sw2U4f0gHiXEgoSpiQcrctxcuaD4UozwBaOJBLj10NXP/kD636iJq4gWJIpahDMXDXcG13ekJhiPslgKsWy9235Q+7C5aKv0k5fZYAC9NE1J1BZTEFmaAbS8VmN33u5F3DlxQnWle0E/wCIBPVVv6HZm11HWE2HxJZSiNnO9A5LsAASrp74SY3HTMRO/RpBSDM/WzHzBCDcirBRFGZyzvAa7hnFPPUsgjKheUKChVrkM4uSAYZmcly1T1r2jD8cmzMGhMnDoUARlQq7MlmpV3cvGQVwrGIeYuetJZ/bWSWF6UGkU17FiMaMrEi2hqSLhhHmvF5rYlMwFwrlUlqs9FEDYHY2brFc7xYsywpRGcp5mrqHtYkVbeEcvGTJilKIISxrQsKlPtVu5oRrDC1tpWHKmKaO5cUd0q0NyHJuK5bVi0TFDZ3OVnNytgAGIDG+tNQ0B8HxGZCFE/ZrUkuwNGcQVNmF2auVhegYixtozl398QKeNpBCwSAMpo1crGwZw9NfQRt/BGHycPkgXIKzpVRVpHn/ABtYD1Llrpq4LXsHr0oI9M8PBIwcgCwlp+/brFDAJy3rtpEhQN8yT3iM4gCu1bRHOd7198ZValVLffWMl4/HLh3Osz/ajWp6fm/94yv0g+zh6vWZ8pUVCnhs76tA1yIq/wC6Ho3WDlKNGU9AEknbdxAWAQBKljUoSS12ypOkEzFudAwBLvr98BZNmnnoz7G5fTeIypyg9W7Ns20cVMGZqtZhT1ewqYru4zZdGemxFA/SkAThuLmSMvtAAukEPWtAK6WiPEeJrmylEIIUsEJKgQwU9VWIG57RT5YB263DDXc+sNsOoZgTXlY0um6hbtfaAzOCxWRQlFSiFEl0gIypShNBlTzFSlO/4Q0nYZXkJHtFLqZ2Ae4uwIsNnESm8M8tM8laipalNlAcIYAsLkGtBd6wXKlBUopJBWQQXDElykro3tEE5dIBZ5Y5SKJJcWbS/vNdC25EfJD/AGqmzNUkfB3Pqr1i/DYUFGxSAK9e7a+sXrw75Q5Y67gE5QRex9Q+0AH+iLJLh0MzF3JfYe0Qw21u7wRwLAokpUQAVrW6zZiNC9GTWnSLJxdg6hlLA1NrEjc+kK18cSFFJUxS1zfUhjRxUO296wGx89LbnZ6uxqPd76Qj41kIL0GVWo0A9Kn1qIRz/FEkJBUsBhUAuSSapDF6D57peKcR4rkTpSkCaQpYy+yQWLuC1HdjsKwGWwmDlqU5BqTlBLWN3qLUbpcQ3m4cFBQ4SMrU3NA5vY23Iu8QxE6WnIlExBMsMEvrlLsaApuT1glCnTQUeoV0NGYmtK3FTGkVcGWEoyKqEkhmcJCQ7hqquGB/EQzyhRWGZgFXaqyoE5v+kMA2taCKpcsFOZQJu+rbddANHjkxRAV7QBIG9wAXd1EfgNhEUgxE0zJiQr7LKVevMo10Yd9zWPZPD8lsJJTUfVpOj1r98eM8GlGbi/LlupalFLNucpPYB1VpSPdBJyoCQaJGUf8ASAP6wqRRNluRZqA0fe8dUm9natNK0juTl1JGlRWjxNIJA/PSMtuShuKXYfhGT+kK0iusz5So16r2GvyjI+Pw6cP3mfKVFZK8CGlS6fYTVyalCfc0E9m0Godt9jCzCzjklaAIS7dktXS0XyDyggB3OYl9atXqIAszGJAfKS9X9fiBFeHAd0+1b7ZHW/5EDD2UjM+UOam1XoA7fhF8mekLoWpSvS9LwBZUASTStHJdiNXpeDArMNK3Z9aa2hcmaGJJBcPVz8IYYK5pQ0Zz8QbekB39GEsy3BmFRZKdE1If0CT74WYYqVi0oFEqmheV3ASEgLO9TmLGkOuITBkfI605kOVqQCktmBJFe14EwuGObNMQxI5VJr3qxApRngLnyqS1lAguX5kkjrcHSJ4fCFwWNquFEPXQ60du+8RmEOQlwE8o2oanudzSkEYZAVkUPxuTUF2F33HwgqrE8JMx6kF/aBqAQTQDlJbeEX/+YYd80ydNVfMSpnOrsDl9DGwl4ZxWtutwGDsGAJYHq+sEyJFPQMWb3+6AzOD+j3AoIPk5yQfbKiNK36HTURbO8EYMk/US3LsEggiqtQQQwZ+pGkPFSCTdnd9PmNvvhbxLD5kqTzKe+VRcmgJoGGkNRkeIeC8IkjKSVOaJUokOaCuiUkfkwomcEVKby5qiLDzB1NqUApDviHBEJylOYFQBLrOjg1FhQQP+hgJBPIKgnUlJaimNKbB3A1i6YswTs60g6ggHK7MXFDXfpC/jM1IlMakF2Nbj3sDue8GrUQOVylTFNKh2NzW40rCbi4GQIdyVBLvZyHPKDZqnR9YQeifR5wlEvDCYA8xZIUujnLRgakAV99Y0yx0hd4VlZcHJFiQ5Dam/94Z5e4ierIrMvq1fX0iQFwHqTv8AnSJlDbxLLSCq8lRoz/KMl9IQLSK6zP8AajZV1+X9Yx30hqdOHprM2/8AqgyyUid9WhQNkpDP0D16wShYHsvSjaev4wvwiXlp3ZP710gb27xepb0CfVjoBQE9dIUECYTVykmm1tL2i+Wo6i4d9CKW9YCkDVW7We2neJylgEOFXYEir3gD0zNGc21+P9IuxPFEyJfmzCwHoSTQDcwBQcyhQB3YijHV4w/iHjisTMdyJaaS07Cz9zvFkLWp4FxlWKxa+ZapUuWVZaAFQLJLPQgqp2jYS0qBIVZjWt+jMwtZ4wf0XlX6RNZTNLq4f7QA9XL0vHoR4e6iXKyr2s9EhKqNcPTeFJ4Bk4xEuZRRISxmBI0a19dg51LQ14fmSVptldLkG1wHNqb6wpmcNVJ5lZeV1JTmck6EJSmoH7xYxDg/F1ANMdQVmKjmZmUQXcNcG27aRFa4KBbof6j5gsD0izDgAEj8091G+N4S4fGNmJKUpNh1Ymr3Be9HttF+H4yC1g5AZ+7dyaaPV+kA5mXro1vUfmsBTCCS5pegpQ3oWsk+6Bp/FkJHMX6daDXSnf5QsXxfOXCQG9XZjsGZjU7KtoRbxFXI5DJoTmYgCzu9NS9egqYQcWwlAaKBJJS2jtzUfYEmvuaHE/imYFxlDU5qVD1a4dQrYuN6pMbi2ExRoWb0JASmtHZqvZrNABSJ+WUxJVuCGALh6H1rqDZoGwWGMzFoCCAHoWfYsxDPlDh92vEOI4ulWWEjSgetG0DuS1NdY030ecKykqUSojmWrTNYJe9BQjo+sUbrByPLQlGYqy0cxYqOyxRmjpTEWI5ekcFXLNFmUjttFRBZoK6RvGQ+kIMnD95n+1GuAsGf+kZH6Q08uH7zP9qDLEyElUtLOGSANR7IcsB13gn9Fa6bE0YjTZwG1i3Cp+rQGqEpYit0jYvHJ8zXpZj0qa3pAUGWfZIFg1CAex3o8R8utqkuXBs7afKJhNGLEgUZ7sxDktA2MxoQgqOUaCiqtbreLCgOPY8BBljLUc2rVLCp7U0EZcneLJ89RUSS6iSSdz66RWnXRx36V/rG8xlu/oqQPMnEkciQo7s6UkXt3EegpxyZoDg5Mx5waVOZiRYmgoLR5h9G818UuSKefJXLFmchJSSK2Ih34fxyxJXKPKuW2cVBSqUsA2vXMdspA0jHJqNLxKbLKAZakgAFxMzpBAcl1B8jEUCgA1YVjETCrMgZwU/q7lISHUQaFaSVHnY3ZQF47xDHKWhJKXyOXAyBRLMFBywL+taRNKkr+vQWRkbMmhGqgxFQQKUe7xBTLn505WZRL5VUUpNatm5HNWW0ATOMGWWKTQVcsHzOQcwLkaEtpA60JC8ozoSWdZKj5jHNlOYC5Fi1+gdnxzCYactJJJUhJzy0uaHVwHdJunYPFgWf46VLysAntme4Vro1j2iWL46n2UnM5diHo5uxqxD37trzG+EPMJVIWQguE+Yk/wDkk6y1KBGbRuohTifDuJQlKuQiY5TlXzEGqizWv7ooay+PO/ssBul7O7EuHqSxraF5xYWr6pxXlOZyKh2AzD7oI4d4PmqTKXMVL8tScz+0QgqyH469Y3OG8MploUmWMwzBzmALppcBjRuU7iIjJYHh8xa1DL5gTVSsoLGWSFIJvVhYPQUakNuAeOEYbEqwc9KUpzACal3ExQqJlKioDizWgjxJ4nk4BJEtKf0hQBSkVALZCtZcjMAO5pHki1El1KzFRzEu5JJevV4si2v0wQ2veLQY8r+jXxwVZMHPdRtJmdq+WonRhT3R6elZ6PEqyriIqVKq4v2iImv0iwFoipERjfpFVTD95n+1GvJjHfSKaYfvM+UqDLLYUgJlvby0vToNQIjMkkg5WdJBd2B/pesCHiUuVLlha2OUEJBP7I0hBxnj65rpSPLRY1qodSNOjRcB3EfESJZKZYCydTmAq71Bq1L0jPLxKlkrWXNAHO/QlwKGu8VGWWoCSbAd2Hxgic6WQ/s3FQcxoXBAIJaqS4s0bxkKtDE/0fv/AGjgP97xYtBqGqOjN77ekcP5Jc+4i0UMfD3EvIxMmZbLMBLHRXKS1rGPY/EPg3zpgxeFUJc8gFYNEzRcZmsrRzQi4eseGpl1AU4Cmc71D0F22vH6E8GcQ87A4dY0RkPeWSg6OHIetQ8Y5LGVxQUuXmUTLCARMlFIGVY5ms7W5tojhZBGGIAcpZScjVQ6EBR/eOdZptG74jwxE5JCnBYjMGeoI9RWxjIcW4FPlJYLADNmyvV6UFzVw5YNGWme/TRh58tKi8rM80VWSUqfORbMksUgDcPVoXnhy1KmGWuqXUVJZIVlfmGY65mB3cMowxTJQVJlAFIL1EvLnKQzKUAVtW6bu/WFiZClKTl5CVJy5kiigtkpc0ZwQCMoB5iTWCNBwDjsuYJaDLS1gsqIBJTlZKVWazilCWEXcP43Kw8wSCZZVLdIcBRIKlKyl00KSTV9bF4U4zDJzrUUZcxPlkhXOAOYsxIQCkcwBAJTR3MI5WGK1VYAHMnma2UFRU9cvVZIe7OBcG5wmERMU6eUu6US3Z0kHLkUWSQ9VCxilXizypwljNMUV5FtRIOZgyiXUWIHbWMxjvES0yVygAnMp/MSpnSkD2QwLaE0B0Bhp9HHCf0jE/pE4ZjL+sc1OY0SVE/aNSNQA+tWDO+OMIJfEMQlmdaZjaArSkrBat3jOhPuYF2JvvGo+kib/wDlJ3QS27eWg0au8ZzFSmNSDQWJVfrvp0tvG4yoAZjXp9x3B9aRquG+PsbJIKZ3nJAdSJgzsHq6mejBy9HEZuVh6+8WBI6M9PlFyHSkgqHs1S+WxoaULKqBqYYPR+DfS5LWQMTKMq3PLOdPqn2h8Y3PCuNycSjPImImAXCVOR3Tce6PB5mE81TywMxUkeWgKLOn9o3qybuVE7QNJzIOZBUhSftAlJHqKxn8xdfoyUXfVuloyn0iCmH7zPlKjG8K+kzFyQBMInpdjnbN0ZYIJ7kQd4n8bScSmURmQU5nSqrOJbVHYxMV57WjlgQ++we8QAruHtd26COgfmvTQfe4iaEM7+4kDq1PvpG2UsBJBmOQ4RVQYMcrmymzWql3IB2gddS9ah6H3APp8YYME4UAqZU1TkOWyh2KkKTUUOWYhVMxSYDQA777B/cTyn4QEUrBNhbYq9WuDH2cUJfbQdmN/fHWLa0/PcRwS3B3FWFaalxb1ii1CRTKBVwRlKnYF9WV3SxEeqfRHxZKkTZJKsxImpC1ZirlCZuUs7AhJymoePLQwzUzEMoOoJ78tl0rykGNB4G4uMPjZROQAzMijzPlmApqVXAJBrzWuIzSPdWj5SXBcOIz/iHx5hMGtUuasmalBVkSHtZJNkk6PGeH004bWRiLboI//b0jON60PGPCCJtZf1ajqHFrMR7NLxjePKnBCUTZeSal8rFi4JrKy/rKVd0s7O8aXCfSngFs8xUsnRSFfNIIhT4i+lXCOZaJBxaRdRISl/3cwKiRSoA7wRilYpYWUrc0onMQDplrbUgkGrvAk2ZVkywXDBLkv7WVkJq4Ggrq7Fg4V40w0w/W4SYEbJnFRNbOoA5dw9esPcN9KOCkACTg5ktQoWCEkaB1Gpi9oScF+jPF4lQM4HDStSuqyB+yjfqphHrHDOFy8LIEqUnKgXJqVEs5UdSd4w4+meUz/o8y9sw63OphRj/pUxMx8kpMpJZ3Gch9nYFTVAaJdpOib6Ryf8Sn5tRLbp9Whh8D74UEPLQcwokAgrL8pOUMzDXsC5uII40matZnTleYZjHPuGZJYAMCBSgdiQ4qauHA5ZiQVDkU/PlSzJU6gzqDpsKklAs8bRHyAxNHCmACVF3rc0YbGpiEobC4uABe97bRdNmDdhmoCt2pV21NifQRGWoMlgCS4IyqU1XtYnYDuYDrFNfs5UnLnYirAjLZTOBs7wVMkoVnUgoUoF8iAQkDKVEgqukHlFXJdoql4MKSFcxBBoEitPkNVW0hlwmesIUpDEyznJDDKSkJQpz7SrploGpUYUKUM4IcFxX0L69BFONshgzhy1L1qx/DtByTlLpLEvRwGNaubUc0rTSBuItm1bTmFmTsGPpABIDgj11Gm9/uj5VRlapIoBXZg9R6UMfJmP7O2h6bnSljFmDDrQTzJTUgpKwkVJ5AQSHqQDAG8YmuUoQ4ly3AGVSGUpioqQXEtbAAtykhxeFg1IJtqw92ioZ8UBMwLAXlUGSQvMC37M1QzLAOiuYWNoXFNHpSjEv/AOt9dICGYbaf6v6j0i2XcEmgpdtqOmovrEUnZjUEgDZ6WzC8WKPtVQKOD7ZHZQqnsRFF+E0ALuSlQQkKelDzDIoP2VSkXS0EZSsqISSglSg4qKFJ5gSHZKrUyqeKCkkhPMy0+yVJSFFP/qv/ANT6wQJtVKSEApIUnLLK2cgKGZbqSNkrCkVvEFBzTp6lrPMtZUojU6sHFyP2gdoNxPDElBmIXmSz5QQTq98pLF6lL/OPsGoSsSQRloQxGT2g1QSyRs6stHeF6guStSVO4oU0IINHaqTT0OhgBylnttoflBC8MlSMwdzdIbTVxZz8tyBHxmozApAHcEi1OU/cox9LnM7Uq9Cx2DUABcu9D0gCcEEu6mdJGbMHZILKAaoLbVchIuVRTi5DTJgDhKSXBYEaVAdII/ZBLVFWipJrS7sDb16NVtq6x0KcqszaAsW2Fx09XvAWy+HroWZ2IBIDvY13AKv9PMaXt/QQ2dSwEfaU+YkvYPcqZwDoCosKQGqYrelfjf3t7otlpCle2QL2epGzuSaN8WAgGyJ6ZkjymsSUsXIP7QP2iwJOqgKlCEgQBwtAM1iWzAgZU+YSWLBD6lwAdLxLCpKZmZCn0I9t3IcEH2gSyf3q/ZDx8uaSvOW9oVHJclw96Zr7O1oDsyUXH6w/q0nkyg0ISAk6UISL0JLR1Ip7S+XMzqCAS9auSP8AVraCsRLABBXKOZIOYrUQSlShQmoUsD/pQB+1EBKSCDlAGa+RWVqVrUpegHrBUZEoE/Zy5LFZals2UVcksn3wYMctKUynGVL8oD837SVazCS1LCkDySrlAJDElglL1pyvdXwAeO4eWWZlA70SGAchzZzddvfGRcvhilyxMCXS7EUYBLvQh8qaOo6nWE3Ej7Ot9X2AenSHeCWuWpLBAZllSictFDJm/aSFAEIsS0d41wyVMTLmSM3PmzI9opIyVUp2KlF1ECgeAzIT7J6XLG22noaxwEC5NAW0rcdXfT4x8Bbtt0HvjoOx6Ur8/kY0hrK4hKmgIxEvMXpPlMiZauYK+rm0YVyqpcxDE8AU2aQtGJRRX1YImAUHPJV9Yn/pzDrClVAbX1PV7aQfwuVMmLZKkpCWJWrMhEuhZSloBKK6g1MADLSCRr3JNv8ATUdXi6QSCglyGKXcSwemcX9RsIP4tM+tFSoJLeapSSVFq5Z8tIzJcUcPC2WQMpA5s1wMxPRzyKgLcKiqWqVOkpSh1HvmGRdSKiDEUSlSnDZkEqmlIS9uVIzyjsKpgQrKWCnIStyhRpfWWKh2umLpQIBKGBRMBCkJqHYZROPs/wCmYID7EIBTLyhCVZbIduUlzUsRUVQcp6WgNaWrZ3+F/wA0hvi85SoFyhCyTnKQ2ce0ZSLDTOh0k3ELAt2WlISxAe4cAFi9GOosWgK2Ysbi4+WkTzDUPS3vvt6Qx43iUTjLmoQlDpCVoSMoSpJJJSBTIXcH0gHyGTm0oAbh2c1FPzaA+KgQANBUnrt22jsuU4YEFzVjU2NB2j4ywz1Y26gGuvS8fJHKabVv/Y9A0BBZ0rTRre+OhIJAbLoSTrV4KwGB84mpSlIZUxiQFKCsmYXGZScsDmVlOhD0LsNQ++kAVgeGzFH6sZyzsKEuPsvWretYtxMmYE51JpQhWXUUAfdrsNoBlYopYoLEEF3c0NG6QbOxxnAZk84UolTlRUVAO70TbSJYo+asrQ5mOkJU4QiiiVJUrMpWpAzL2GRIvFUuYolyZpBULHmfL1/acUegglMwmWQ8w/V1ygEJYpXlK9kghamqoqQnSBFYfK4KCAF/aUE3AypChXNV1NQRBxCHyhlByWGdg1so2AYkq1tEQnlZm5ftKJoPZKhYAuQE3MSQgM4CHYuXpWlizDYa3iahlSKIHKHCnO1ae0qttLwEfLYknyw6bFQUUkjaylWLaQFjFKCUe1rQUAt7zvDBEkpzMpIKacocjNcI3O6tIF4sXyOkWoAGAokMHvap1MAqTcXqB1d201jgD0vVthR2r9xiqZNNOqRoIj5huanrX5xtBeFw61KShHMVWACiRuS1gLk1DAw84ripeHSmThiogOZk9KggrUoMppkpRQZahZCkunvAPBuITJYnmWopIlsCKEcwPKq6fRoVrnEhSyXUVOSdTU13iC3lQygwKVaDMa2/cOu0dWOVQIVQhTOECu8uxHVJgafiVVYtmFQGAN9BSLEHmIYMRZgetNvSAtcVYoFMwyhSgD3PMg+8QXLUpRL+YfMRTnTLJZrH2JvZVTCtOKVkvZwCKFtnFWi1ExlpYJYhiMoIqNiG9YA9ChyqSZKTkNU5jlIIAdLPKNb1QYFlMmaSqlQ5bKRmewzACp3aBhj5iVOlagUHlILEdHu3SOzJpGUgsWB99fmTFwF4nD8oJf2NU0LEB3YA61GaOJmujKSOnoddzXWuxgdU8hAI6iwsRURxWJUUMTtoOv4CICgAUE1LGp7tc+/2hpeJSnBUmnNf01pVm7jdoEkTzlX0FKCnYx2TOLtox0Ggoe/WA0fhFGcYlDlKVoSCwf7ZyqpYJIf3wPMw6ktnDBYagc0OVgT1GmjQP4Y4nMlrWUKYkAGgNPUQVi+KTDNzEh0gtypDOkEsAGFST3ifVDzcGFFgnIs5WTUir1+HaBsykEgukp+JG5AY0L9o4McvK71Ki5YOabs7dIrRj1lOQnlS7Bhq42i4h5gATJLJWSlKg5VlQllIKeUEFTO43WUaCKsRKGZSlBCSFUQpZUWCauWr+8ftKpCvATTmUaWP2Rt2g2bjFVACQM9ghA9lJyigsNt6xMVN2IbI7EvldTmjkWzHROkEGYkkZSKJoyNNgbkvdTDpCmdxSZbM3KbAC5qbX63iX+KzK8zOkJoEilKUFIYGsicytWKa5UkZtkpeoS9ybwHx1T+WQVEVY0ZuWgBNhaBDxWbXmua0GltIrxuMUoIcg30HTYQwf//Z"/>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0964" name="AutoShape 4" descr="data:image/jpeg;base64,/9j/4AAQSkZJRgABAQAAAQABAAD/2wCEAAkGBhQSERQUExQVFBUVGB0ZGBcYGRwYHxwdGhoVGRkaGxwYHSYeGh4jHBgaIC8gIycpLC0sHB4xNTAqNSYrLCkBCQoKDgwOFQ8PFCkYFBgpKSkpKSkpKSkpKSkpKSkpKSkpKSkpKSkpKSkpKSkpKSkpKSkpKSkpKSkpKSkpKSkpKf/AABEIAQsAvQMBIgACEQEDEQH/xAAcAAACAwEBAQEAAAAAAAAAAAAEBQIDBgEHAAj/xABHEAABAgQEBAMEBggEBgIDAQABAhEAAyExBBJBUQUiYXEGE4EykaGxByNCwdHwFDNSYpPS4fEVU3LDQ3OCg5KiJGMlsrMX/8QAGAEBAQEBAQAAAAAAAAAAAAAAAAECBAP/xAAbEQEBAQADAQEAAAAAAAAAAAAAARECITFBEv/aAAwDAQACEQMRAD8A3fCsDLMiX9VJJ8qWf1aNUJ3TF54TKNTLl/wkfyx9wpBMiTT/AIMtqUPInV/wgpJAdgKHQtX32jm16Bk8Jkm0iUT/AMtGu3LElcMkhwJErWnlI665IIudW9Px+MQdzo4IejtQwUMOESj/AMGSQav5aDtskxNPCJIB+olPp9XLI7+zBKDy5qV2o/fQCJy0XqQ2x+FnZ4ARHDJLh5Eo/wDZR8eWkXI4bJIfyJX8JP8ALBaUd/w+ESA62gBP8Ikf5En+Gj+WODg8i/kyP4SP5YImzAm5A73ig8QRookAspkktR3Ow6wERwiR/kyPSWj+WPjwqR/kSX/5aP5Yom8aFPKAm2fKpIYNVRJNG2LRbh+KJUwJyrNkk1rZtFFtjBHw4TIb9TJH/bR/LHRwuQbSJP8ADR/LBIXt+H57RJ6QUJ/hUj/Jk/wkfyx8nhcg/wDAk/wpf8sFEnQx8B7x+fWAE/wyT/kSf4SP5Y6eFSP8iT/CR/LBineOCvWAGHCZD/qJX8JH8scXwqRcSJP8NH8sGAMPyIgRVoAYcIkf5Mn+Gj+WOHhcnSTJp/8AVL7bQb1FYg9IAT/D5T0lSf4Uv+WMr9IOBlJEhpcsOZlpaR/lbJjbBntGO+kT2cP3mfKVBDvhCUpkSC7EykdvYRt8oLlksW7dyHrSAuFy/wD48lgqstDtX7Cah2Z9YuCWJNtamw1sTUvBVlwKFgbsW97OzxcSR0fVz6n2awIJhGvsszG/QxOYSTeoetQd2YUgq9RYb1alffaOGWXqCfvHf7oqTZxTUCrvYk7xwzDuQSKt02HzgDZaqihPx9B+MDzJi1KAQQkA8z/JIuNrRBUsUKlKCWqxZ+5FQO1dorw+JCzkVyhNk+yX0cCrNu8E1KbjEyVAFRSlvsor3qHN4+nqJLpyKSqlgCb2IIrSsQ4ghZAByyw7jIVZt+m2piEqQDmSEzDdQzgMS9VJUkmpBvAVcSwPmJBUAgguWVlJawo9O5jOSUqSsFOfKkkpzTHS5fNRQIG1n6xo5mHTNp5igyS4zcwvQiuZLk8zPSFPEOETDRCUBBZ1JSJ6lDfMpwjsEPW9II7g/HcpDpXNlFgMoK0v1B3LwfgvHGDnKyJnAF/tMPX+8eccVwMxMwS/JC1JBZSCQVJNgRWrtYjtC9Epcs55kpMoEVBnhDkF2ZRrezRcHuqFBXMkg9j0eLQj83jxPhq8StZXJ8yWm9VMknupCUn0tvGk4b4uxEoHzJsidvzpNRcCxB0+1vDF16KzUr74kgb6wp4P4ilYoPLLFnym4NHY2VtSGqk9IhqSg0RG8SBji07QV81iPd8I69LRxKa/fHSeloD5R+EY76QjTD95nylRsXEY76RBSRXWZftKgyZcLP1ElyQBLQ3ohFt76wQiYArKCEvfMKnUnowaF/Dx9RKL08uW2tciLbQUmUHYkHlsS1S2uveCrfMq3Mo11YE7js8dCSQWBvcFq7vf41jsqaAwU4c7jsOh7vpEfLCiomrDcf29NIhqa6gs7Hbd9STE5WHzKZ23sfzWKJ8xgNRblY2qK9YuTODpSCy1XZiw9Io6nE/Vut0AUKia3ty1JOjRSkBLmXKKFEnMtSSVUtUC8dxE1a3CCwH2vtB9Rqkga92guWkJS5USWYkqUq3rU94ID4bhCoArJOuUguT1zEn0hwiV+bdIrwaL9b0ywYYNYEmYAEvQHQsC29/uaAsZwpCktNloWCfaSMpB3dRJttDiIL1IvAxl0cJkocIzFKS7FIYPS4UPf1hFL4chKjkTJRqChKHOzUUfV6Rs8Tw4FlITLCxqUAn4wFO4Ytyc5c/sBu/R/dBGGxfA0zZijNVNmzC2WWSSkaZlBLFjWhLHaKZ3hmVylaUISKGiRSwLqGXYcqWrcxpZM5ClKSCmUpHtJWij1ZRKVEl91ECBMUtLsylkF8w+3oAkMVNU1NIqJcDEhZEqUFSyASQAHJdqFISLtzDrF3GeO4jBgH9YnMLuxDgEEl8tKiCOF8KUWKgpiWykuGL0Lnq9GhtxHBpUgpAFmcgN8Bsf6xFc4D4qlYlLBkTAASgkWNj20cOOsOTR+seM8akTMLM8yWspoSQBUFyRlVqGbN8enpXhLxGMXJDtnSKsXcb2HqNIGnQTWnwPviIVYa3rppfWOzCBFY9bd/SBqaS9mNW+DRkPpDtIoTWZr/yo1SZ1AWNWH3RlPpBVSRUGsy//AGoIacPTlkSixIMqW5uByJ03iaFVNDTWuu9Gb3QPw5P1UnmYiUj/APmG05oLBGU1O7iu/wAOkBCZmLWJBYWO1hFiVEPQD5ClTQVeOpQH0oPaY0eIrw9CobvcmnRt4goKyk8rBSmSm4Aoa+l/SLpE1CDSpKgNAT+8prDWBpgBKSo9dQ2VtSHsXjgxSAhWdUsHMXJ5rWCsoJA5fwtFBxRLmBKh+pFSTQE7nUl946gibmIKShKilITbluSd6mloSYfDoVMAmKUpwSlPsj9psunLbWNDgZaRLQZYyh6CtPhZheIphhUMLvFxVFMmzCLvjFV2OxExFqwEjFS5QII3vE3/AD8oiq/4QAM3haDdA2OxsxZxaKBwhL3Ia5DOTUmpFRpDUmsVGZS/u93zaArk4cJAADBmA6a9IhNmAEDevuYbROatnLtra/5rTrAy5ou4Y1rS2hc/naAzninh6ZiOYOQeU1BTmISWJDk36GveFHgLiKkYmZJUSqiWoElOUqSrMN6jm1AG0aPjSgJa1AsQkvR9RXrTYdesY4Nh8XKWy0rGUm7FK2Du711f3C5rL1NK3rtpvFU6YyqEW6fn4R1Jvf8AvVhEM96D4H0jLT5SthX8LxkvHayRIozZ/wDbjU5w1GSbP8+jRlfH55ZHeZttK6xWTLh876iQzk+WgWH7Kah4LMwAgC+mne33wu4ap5EpuX6tACuWvIkGCETjoytHLFq1dr7QBiZbkDa5ferOb/2iE4ZVMaAWagbURUidfR70d/jEvIzZEmxJHYEO96Bt4gq4pLBA0DKKphJ9gJJUS1u3QRm5+DCj5kyplpGdgoFRYFKUtdqEdztDLiHFHSrypqZxUVB1JZgClkJFmc1Ub0gPFTgoE5wkTEoUFO6c6SoKV0Ip0yl4oJwM4+WZy2UpmoM/MoPQV0NxGvw0tgkJYgC/X7R9YwGFKgsDKwD0JIOVzzaptyherRsuBcUQtJCS+UkJcMSkuUkDYW/GCnMsXiaBFUtVte1InmoYKmY4pfx3hXxLxLKk0Wpjc7diYT4vxxLYlGUjVRVudrwGof8AO+kdCqanaM7K8WyjRSm7f0t6wcOPyiORaVf6SNQTf0gGIL13/NIiEH3a/m39IWy+KAlyNCfdWlWPpB8rFhQcEGldfh3FoDk5JBGWvSlBT3/naF6ls4JLtTY7Ek3po21KwViMchN1IS+5AetBU7CBZk1K0ukuA5pa7aGvpuDBC3i7mWS7nW599X+evpgMRxwHEIVMyoSACmYElQykA5F3JAUXBZxsaRu+InLLWoPYmtKgGhHUV1bpHlXGlApw837K5SKDRaOSYK0oUp/8n1i8Ur3Hh/EUz5SZiGrpmBroyk0U4q/yjswAO7l6evpGQ+jrj0tSFSgpKDmBANHJAonR3Bpq8bNQUDe3SJYIsBRjVzb5xk/pBFJFdZn+1vGoWkuMr36VvvGZ8eopIq4eY3ulQFfCZyfJlmhZCQxo3KkWa9bwf5wsCodjQerXhRglEypRALBCdP3U1gpWJtelwaVPptAMZcwCwB7Hvd9Xr6wPxjEBf/x5a2l5QJpSGUoktlOwinziCGIoKMpjp00tC7inEs6MTlKmUnmUkN7KAlnY673tAX4yTnmyEyywWghCQWFCC5HcP1rCPiuQpCJajyBOVZByqsggmtDcbDu4vwWPV56VTSlICAlNHYEAKLX1d3pWF3iJAzFaUhsypYDuxllbb1Uku2hEBXMKlKCNEq9kTSU6OQWdqggKdo3XgnFBRWSkJJAZKdEi5JPNW9W7R5/wtZKkiqmJO4YFtiQQ70YR6H4Xw5I8xSksfZShgDutQGpZqsYtI1YmjTv+fdGX8U+LzKzIkpCpiQCcwYJD3UXAB0AN4e+WWuXq1Q9T+do8849wGctRIKsqi7JAUaWAf2bHvEXWU4hxvEYiYQnOovZqk3LAUD7fHWA8VwbEyhnWhgau47VAN+l4fGTipIWJMhMkJFZivapQ6qDvUvCnifmqxCkKnlYdkTMhSF00S77hy9B7ts1QcZiEEBRUl2uL9rvGi8MeYs/bXUXDJS7vVnZhUDSE+ClqmTQmYhWZIAUCCH2L0YnTSkb7w3wAoXmyJymh3p8GL6e+JSGfEpikyFqUQFBKg/7PK4bcvHnXHvG0+c4SooQpqChIcEVBcWaprHqniHBD9HUkJcqSQxJo4ZwY8Kl4Ray7agEqYfu3NNNYnEos+IF5ALkO5WoqfoGtSL8Fx8hT5lpIqPrCRStQSNW1a8E8MlYFOXzl5lB3ylVainJR9tN2i6dJlAeZIGeUo5GUCSkmr1AJSA1ze0aGmwXiVUxHlrotQYE6guBT3htd98Kg5kLlBQUnMVJBZC0rCWWpIstJAYpBBokgPB3D80uY4AARzPdgMxAJqARdqXEADCBwCopSQFhTPlrctavaEBXC8R5M1JDFK25hs7ZgdxUsagjSPacJOUUIKwMxSCRR82UZvjHm/g3hn1oJQtCXQVI9qWupOcGqerH4mPTaqqBUV0+fvjNVzOSXFrMd/wAOsZbx7MpIGxmf7UanE0YuxZ/Q/m0Y/wAe2k1sZnylRAPhVDJJzOGlJZgR9kPah7QUUdcoYUIOjMx98V4BITLlMXORB/8AUGlanrtBMxlEFQto7tbbW3ugIZaKbUuKKLu9WhXOkBICTLIEyYgqupSjVYvoya7UhxM9oEANseV3o76M0EYLDZwnNUyl5k2NFAg31grO+J+G8wIPKAQQEn2lBVX2NBRwIUK4ov6wLQFoUkGYLE0OVaKhlUCj20q5f0jcSV+l+RLdCUpSVM9SebSzbC8SwXh6eQpKPsgAlgfaq1KvZxa4MaQJwfgi5mYyPrBQkqC0klIsoBPK72ejax6FwrB+QlCSyVBIzVJD677w1w+CEmSiWlre1U8ze0Xc1MCEAE+yovVtm9OsShgmZue4a0RxEsKS14jJU9nL6l6saxJagU79GL+7vpGVJJuAUM/lrAJZ0lLpvZlbg1MLZPh0BRV5MiWsjmWhNr2zU2HrGjxKkhia3uQL0o9r/HrEZUgUpUCg26H1t3ihPheEpSb5iGdTN2FrB3YXjQSMIlAYAgCw/DUCpp0iCcMAaDZ+1d+lHggF/dRtdYCPEpWaSoAs47/OPG/8FlfpMzMp0+YWSmzEZtq666R7HjZzS1EfH+/4R5diZSziZwpQIUQa73I7fKLEpYrwrO8xBQhC0pTlSolKUG/NMOa7l/QQXieE+Uv6tSSgpyLylgQkDnYmis4ejUMNUYQBFUZRoQ3MBUaVD01ubRelJJBygGwoCdeWzVDgPcgQ0xn+NFIkljmM3KkVfUFRy3FA0K5aE+XLyuheZSc5AMtYWeVKz9n1tDjxal5YIId81N3YVI2NvWLPDXDJs6WmVLlJKJqnXNZxLyFWUO7Zn5nc6CkVG98HySJPl5ZstSKLlLUFBJDAqQb5T1JhyqpcvTr+F4ioUqA9i2uj8t4jMTej/ntGVcnINgCx12jJePRSQbPnuH0lRsCl9T8BpaMr46ByyO8z5SoCGFlAyZV2yIdgP2Rve8TVJqCCnrR/QaPAvC15ZUuwdCOpfKBQdRBmZg1AbsSKO1e9LQHZcsi9KF3AN2IPzhnwTDjOoFy4NXpQuKa94BlTGG+/bcg6RZJxAQpKgQcpchLVHQCttIBd4r8NH9JlYoNlCkiZcmhp0Cf7Q3kYhCZ6kFimaCxSaOkgHveoMPiUFBNwrf7+94z2JQlCgryzyKLAnlGxGpAe0Bol4oBLhzoW02PpCvE0UxLOLix+NXDOdHMV4PHpURNQRlUC6XsU0Sw2U4f0gHiXEgoSpiQcrctxcuaD4UozwBaOJBLj10NXP/kD636iJq4gWJIpahDMXDXcG13ekJhiPslgKsWy9235Q+7C5aKv0k5fZYAC9NE1J1BZTEFmaAbS8VmN33u5F3DlxQnWle0E/wCIBPVVv6HZm11HWE2HxJZSiNnO9A5LsAASrp74SY3HTMRO/RpBSDM/WzHzBCDcirBRFGZyzvAa7hnFPPUsgjKheUKChVrkM4uSAYZmcly1T1r2jD8cmzMGhMnDoUARlQq7MlmpV3cvGQVwrGIeYuetJZ/bWSWF6UGkU17FiMaMrEi2hqSLhhHmvF5rYlMwFwrlUlqs9FEDYHY2brFc7xYsywpRGcp5mrqHtYkVbeEcvGTJilKIISxrQsKlPtVu5oRrDC1tpWHKmKaO5cUd0q0NyHJuK5bVi0TFDZ3OVnNytgAGIDG+tNQ0B8HxGZCFE/ZrUkuwNGcQVNmF2auVhegYixtozl398QKeNpBCwSAMpo1crGwZw9NfQRt/BGHycPkgXIKzpVRVpHn/ABtYD1Llrpq4LXsHr0oI9M8PBIwcgCwlp+/brFDAJy3rtpEhQN8yT3iM4gCu1bRHOd7198ZValVLffWMl4/HLh3Osz/ajWp6fm/94yv0g+zh6vWZ8pUVCnhs76tA1yIq/wC6Ho3WDlKNGU9AEknbdxAWAQBKljUoSS12ypOkEzFudAwBLvr98BZNmnnoz7G5fTeIypyg9W7Ns20cVMGZqtZhT1ewqYru4zZdGemxFA/SkAThuLmSMvtAAukEPWtAK6WiPEeJrmylEIIUsEJKgQwU9VWIG57RT5YB263DDXc+sNsOoZgTXlY0um6hbtfaAzOCxWRQlFSiFEl0gIypShNBlTzFSlO/4Q0nYZXkJHtFLqZ2Ae4uwIsNnESm8M8tM8laipalNlAcIYAsLkGtBd6wXKlBUopJBWQQXDElykro3tEE5dIBZ5Y5SKJJcWbS/vNdC25EfJD/AGqmzNUkfB3Pqr1i/DYUFGxSAK9e7a+sXrw75Q5Y67gE5QRex9Q+0AH+iLJLh0MzF3JfYe0Qw21u7wRwLAokpUQAVrW6zZiNC9GTWnSLJxdg6hlLA1NrEjc+kK18cSFFJUxS1zfUhjRxUO296wGx89LbnZ6uxqPd76Qj41kIL0GVWo0A9Kn1qIRz/FEkJBUsBhUAuSSapDF6D57peKcR4rkTpSkCaQpYy+yQWLuC1HdjsKwGWwmDlqU5BqTlBLWN3qLUbpcQ3m4cFBQ4SMrU3NA5vY23Iu8QxE6WnIlExBMsMEvrlLsaApuT1glCnTQUeoV0NGYmtK3FTGkVcGWEoyKqEkhmcJCQ7hqquGB/EQzyhRWGZgFXaqyoE5v+kMA2taCKpcsFOZQJu+rbddANHjkxRAV7QBIG9wAXd1EfgNhEUgxE0zJiQr7LKVevMo10Yd9zWPZPD8lsJJTUfVpOj1r98eM8GlGbi/LlupalFLNucpPYB1VpSPdBJyoCQaJGUf8ASAP6wqRRNluRZqA0fe8dUm9natNK0juTl1JGlRWjxNIJA/PSMtuShuKXYfhGT+kK0iusz5So16r2GvyjI+Pw6cP3mfKVFZK8CGlS6fYTVyalCfc0E9m0Godt9jCzCzjklaAIS7dktXS0XyDyggB3OYl9atXqIAszGJAfKS9X9fiBFeHAd0+1b7ZHW/5EDD2UjM+UOam1XoA7fhF8mekLoWpSvS9LwBZUASTStHJdiNXpeDArMNK3Z9aa2hcmaGJJBcPVz8IYYK5pQ0Zz8QbekB39GEsy3BmFRZKdE1If0CT74WYYqVi0oFEqmheV3ASEgLO9TmLGkOuITBkfI605kOVqQCktmBJFe14EwuGObNMQxI5VJr3qxApRngLnyqS1lAguX5kkjrcHSJ4fCFwWNquFEPXQ60du+8RmEOQlwE8o2oanudzSkEYZAVkUPxuTUF2F33HwgqrE8JMx6kF/aBqAQTQDlJbeEX/+YYd80ydNVfMSpnOrsDl9DGwl4ZxWtutwGDsGAJYHq+sEyJFPQMWb3+6AzOD+j3AoIPk5yQfbKiNK36HTURbO8EYMk/US3LsEggiqtQQQwZ+pGkPFSCTdnd9PmNvvhbxLD5kqTzKe+VRcmgJoGGkNRkeIeC8IkjKSVOaJUokOaCuiUkfkwomcEVKby5qiLDzB1NqUApDviHBEJylOYFQBLrOjg1FhQQP+hgJBPIKgnUlJaimNKbB3A1i6YswTs60g6ggHK7MXFDXfpC/jM1IlMakF2Nbj3sDue8GrUQOVylTFNKh2NzW40rCbi4GQIdyVBLvZyHPKDZqnR9YQeifR5wlEvDCYA8xZIUujnLRgakAV99Y0yx0hd4VlZcHJFiQ5Dam/94Z5e4ierIrMvq1fX0iQFwHqTv8AnSJlDbxLLSCq8lRoz/KMl9IQLSK6zP8AajZV1+X9Yx30hqdOHprM2/8AqgyyUid9WhQNkpDP0D16wShYHsvSjaev4wvwiXlp3ZP710gb27xepb0CfVjoBQE9dIUECYTVykmm1tL2i+Wo6i4d9CKW9YCkDVW7We2neJylgEOFXYEir3gD0zNGc21+P9IuxPFEyJfmzCwHoSTQDcwBQcyhQB3YijHV4w/iHjisTMdyJaaS07Cz9zvFkLWp4FxlWKxa+ZapUuWVZaAFQLJLPQgqp2jYS0qBIVZjWt+jMwtZ4wf0XlX6RNZTNLq4f7QA9XL0vHoR4e6iXKyr2s9EhKqNcPTeFJ4Bk4xEuZRRISxmBI0a19dg51LQ14fmSVptldLkG1wHNqb6wpmcNVJ5lZeV1JTmck6EJSmoH7xYxDg/F1ANMdQVmKjmZmUQXcNcG27aRFa4KBbof6j5gsD0izDgAEj8091G+N4S4fGNmJKUpNh1Ymr3Be9HttF+H4yC1g5AZ+7dyaaPV+kA5mXro1vUfmsBTCCS5pegpQ3oWsk+6Bp/FkJHMX6daDXSnf5QsXxfOXCQG9XZjsGZjU7KtoRbxFXI5DJoTmYgCzu9NS9egqYQcWwlAaKBJJS2jtzUfYEmvuaHE/imYFxlDU5qVD1a4dQrYuN6pMbi2ExRoWb0JASmtHZqvZrNABSJ+WUxJVuCGALh6H1rqDZoGwWGMzFoCCAHoWfYsxDPlDh92vEOI4ulWWEjSgetG0DuS1NdY030ecKykqUSojmWrTNYJe9BQjo+sUbrByPLQlGYqy0cxYqOyxRmjpTEWI5ekcFXLNFmUjttFRBZoK6RvGQ+kIMnD95n+1GuAsGf+kZH6Q08uH7zP9qDLEyElUtLOGSANR7IcsB13gn9Fa6bE0YjTZwG1i3Cp+rQGqEpYit0jYvHJ8zXpZj0qa3pAUGWfZIFg1CAex3o8R8utqkuXBs7afKJhNGLEgUZ7sxDktA2MxoQgqOUaCiqtbreLCgOPY8BBljLUc2rVLCp7U0EZcneLJ89RUSS6iSSdz66RWnXRx36V/rG8xlu/oqQPMnEkciQo7s6UkXt3EegpxyZoDg5Mx5waVOZiRYmgoLR5h9G818UuSKefJXLFmchJSSK2Ih34fxyxJXKPKuW2cVBSqUsA2vXMdspA0jHJqNLxKbLKAZakgAFxMzpBAcl1B8jEUCgA1YVjETCrMgZwU/q7lISHUQaFaSVHnY3ZQF47xDHKWhJKXyOXAyBRLMFBywL+taRNKkr+vQWRkbMmhGqgxFQQKUe7xBTLn505WZRL5VUUpNatm5HNWW0ATOMGWWKTQVcsHzOQcwLkaEtpA60JC8ozoSWdZKj5jHNlOYC5Fi1+gdnxzCYactJJJUhJzy0uaHVwHdJunYPFgWf46VLysAntme4Vro1j2iWL46n2UnM5diHo5uxqxD37trzG+EPMJVIWQguE+Yk/wDkk6y1KBGbRuohTifDuJQlKuQiY5TlXzEGqizWv7ooay+PO/ssBul7O7EuHqSxraF5xYWr6pxXlOZyKh2AzD7oI4d4PmqTKXMVL8tScz+0QgqyH469Y3OG8MploUmWMwzBzmALppcBjRuU7iIjJYHh8xa1DL5gTVSsoLGWSFIJvVhYPQUakNuAeOEYbEqwc9KUpzACal3ExQqJlKioDizWgjxJ4nk4BJEtKf0hQBSkVALZCtZcjMAO5pHki1El1KzFRzEu5JJevV4si2v0wQ2veLQY8r+jXxwVZMHPdRtJmdq+WonRhT3R6elZ6PEqyriIqVKq4v2iImv0iwFoipERjfpFVTD95n+1GvJjHfSKaYfvM+UqDLLYUgJlvby0vToNQIjMkkg5WdJBd2B/pesCHiUuVLlha2OUEJBP7I0hBxnj65rpSPLRY1qodSNOjRcB3EfESJZKZYCydTmAq71Bq1L0jPLxKlkrWXNAHO/QlwKGu8VGWWoCSbAd2Hxgic6WQ/s3FQcxoXBAIJaqS4s0bxkKtDE/0fv/AGjgP97xYtBqGqOjN77ekcP5Jc+4i0UMfD3EvIxMmZbLMBLHRXKS1rGPY/EPg3zpgxeFUJc8gFYNEzRcZmsrRzQi4eseGpl1AU4Cmc71D0F22vH6E8GcQ87A4dY0RkPeWSg6OHIetQ8Y5LGVxQUuXmUTLCARMlFIGVY5ms7W5tojhZBGGIAcpZScjVQ6EBR/eOdZptG74jwxE5JCnBYjMGeoI9RWxjIcW4FPlJYLADNmyvV6UFzVw5YNGWme/TRh58tKi8rM80VWSUqfORbMksUgDcPVoXnhy1KmGWuqXUVJZIVlfmGY65mB3cMowxTJQVJlAFIL1EvLnKQzKUAVtW6bu/WFiZClKTl5CVJy5kiigtkpc0ZwQCMoB5iTWCNBwDjsuYJaDLS1gsqIBJTlZKVWazilCWEXcP43Kw8wSCZZVLdIcBRIKlKyl00KSTV9bF4U4zDJzrUUZcxPlkhXOAOYsxIQCkcwBAJTR3MI5WGK1VYAHMnma2UFRU9cvVZIe7OBcG5wmERMU6eUu6US3Z0kHLkUWSQ9VCxilXizypwljNMUV5FtRIOZgyiXUWIHbWMxjvES0yVygAnMp/MSpnSkD2QwLaE0B0Bhp9HHCf0jE/pE4ZjL+sc1OY0SVE/aNSNQA+tWDO+OMIJfEMQlmdaZjaArSkrBat3jOhPuYF2JvvGo+kib/wDlJ3QS27eWg0au8ZzFSmNSDQWJVfrvp0tvG4yoAZjXp9x3B9aRquG+PsbJIKZ3nJAdSJgzsHq6mejBy9HEZuVh6+8WBI6M9PlFyHSkgqHs1S+WxoaULKqBqYYPR+DfS5LWQMTKMq3PLOdPqn2h8Y3PCuNycSjPImImAXCVOR3Tce6PB5mE81TywMxUkeWgKLOn9o3qybuVE7QNJzIOZBUhSftAlJHqKxn8xdfoyUXfVuloyn0iCmH7zPlKjG8K+kzFyQBMInpdjnbN0ZYIJ7kQd4n8bScSmURmQU5nSqrOJbVHYxMV57WjlgQ++we8QAruHtd26COgfmvTQfe4iaEM7+4kDq1PvpG2UsBJBmOQ4RVQYMcrmymzWql3IB2gddS9ah6H3APp8YYME4UAqZU1TkOWyh2KkKTUUOWYhVMxSYDQA777B/cTyn4QEUrBNhbYq9WuDH2cUJfbQdmN/fHWLa0/PcRwS3B3FWFaalxb1ii1CRTKBVwRlKnYF9WV3SxEeqfRHxZKkTZJKsxImpC1ZirlCZuUs7AhJymoePLQwzUzEMoOoJ78tl0rykGNB4G4uMPjZROQAzMijzPlmApqVXAJBrzWuIzSPdWj5SXBcOIz/iHx5hMGtUuasmalBVkSHtZJNkk6PGeH004bWRiLboI//b0jON60PGPCCJtZf1ajqHFrMR7NLxjePKnBCUTZeSal8rFi4JrKy/rKVd0s7O8aXCfSngFs8xUsnRSFfNIIhT4i+lXCOZaJBxaRdRISl/3cwKiRSoA7wRilYpYWUrc0onMQDplrbUgkGrvAk2ZVkywXDBLkv7WVkJq4Ggrq7Fg4V40w0w/W4SYEbJnFRNbOoA5dw9esPcN9KOCkACTg5ktQoWCEkaB1Gpi9oScF+jPF4lQM4HDStSuqyB+yjfqphHrHDOFy8LIEqUnKgXJqVEs5UdSd4w4+meUz/o8y9sw63OphRj/pUxMx8kpMpJZ3Gch9nYFTVAaJdpOib6Ryf8Sn5tRLbp9Whh8D74UEPLQcwokAgrL8pOUMzDXsC5uII40matZnTleYZjHPuGZJYAMCBSgdiQ4qauHA5ZiQVDkU/PlSzJU6gzqDpsKklAs8bRHyAxNHCmACVF3rc0YbGpiEobC4uABe97bRdNmDdhmoCt2pV21NifQRGWoMlgCS4IyqU1XtYnYDuYDrFNfs5UnLnYirAjLZTOBs7wVMkoVnUgoUoF8iAQkDKVEgqukHlFXJdoql4MKSFcxBBoEitPkNVW0hlwmesIUpDEyznJDDKSkJQpz7SrploGpUYUKUM4IcFxX0L69BFONshgzhy1L1qx/DtByTlLpLEvRwGNaubUc0rTSBuItm1bTmFmTsGPpABIDgj11Gm9/uj5VRlapIoBXZg9R6UMfJmP7O2h6bnSljFmDDrQTzJTUgpKwkVJ5AQSHqQDAG8YmuUoQ4ly3AGVSGUpioqQXEtbAAtykhxeFg1IJtqw92ioZ8UBMwLAXlUGSQvMC37M1QzLAOiuYWNoXFNHpSjEv/AOt9dICGYbaf6v6j0i2XcEmgpdtqOmovrEUnZjUEgDZ6WzC8WKPtVQKOD7ZHZQqnsRFF+E0ALuSlQQkKelDzDIoP2VSkXS0EZSsqISSglSg4qKFJ5gSHZKrUyqeKCkkhPMy0+yVJSFFP/qv/ANT6wQJtVKSEApIUnLLK2cgKGZbqSNkrCkVvEFBzTp6lrPMtZUojU6sHFyP2gdoNxPDElBmIXmSz5QQTq98pLF6lL/OPsGoSsSQRloQxGT2g1QSyRs6stHeF6guStSVO4oU0IINHaqTT0OhgBylnttoflBC8MlSMwdzdIbTVxZz8tyBHxmozApAHcEi1OU/cox9LnM7Uq9Cx2DUABcu9D0gCcEEu6mdJGbMHZILKAaoLbVchIuVRTi5DTJgDhKSXBYEaVAdII/ZBLVFWipJrS7sDb16NVtq6x0KcqszaAsW2Fx09XvAWy+HroWZ2IBIDvY13AKv9PMaXt/QQ2dSwEfaU+YkvYPcqZwDoCosKQGqYrelfjf3t7otlpCle2QL2epGzuSaN8WAgGyJ6ZkjymsSUsXIP7QP2iwJOqgKlCEgQBwtAM1iWzAgZU+YSWLBD6lwAdLxLCpKZmZCn0I9t3IcEH2gSyf3q/ZDx8uaSvOW9oVHJclw96Zr7O1oDsyUXH6w/q0nkyg0ISAk6UISL0JLR1Ip7S+XMzqCAS9auSP8AVraCsRLABBXKOZIOYrUQSlShQmoUsD/pQB+1EBKSCDlAGa+RWVqVrUpegHrBUZEoE/Zy5LFZals2UVcksn3wYMctKUynGVL8oD837SVazCS1LCkDySrlAJDElglL1pyvdXwAeO4eWWZlA70SGAchzZzddvfGRcvhilyxMCXS7EUYBLvQh8qaOo6nWE3Ej7Ot9X2AenSHeCWuWpLBAZllSictFDJm/aSFAEIsS0d41wyVMTLmSM3PmzI9opIyVUp2KlF1ECgeAzIT7J6XLG22noaxwEC5NAW0rcdXfT4x8Bbtt0HvjoOx6Ur8/kY0hrK4hKmgIxEvMXpPlMiZauYK+rm0YVyqpcxDE8AU2aQtGJRRX1YImAUHPJV9Yn/pzDrClVAbX1PV7aQfwuVMmLZKkpCWJWrMhEuhZSloBKK6g1MADLSCRr3JNv8ATUdXi6QSCglyGKXcSwemcX9RsIP4tM+tFSoJLeapSSVFq5Z8tIzJcUcPC2WQMpA5s1wMxPRzyKgLcKiqWqVOkpSh1HvmGRdSKiDEUSlSnDZkEqmlIS9uVIzyjsKpgQrKWCnIStyhRpfWWKh2umLpQIBKGBRMBCkJqHYZROPs/wCmYID7EIBTLyhCVZbIduUlzUsRUVQcp6WgNaWrZ3+F/wA0hvi85SoFyhCyTnKQ2ce0ZSLDTOh0k3ELAt2WlISxAe4cAFi9GOosWgK2Ysbi4+WkTzDUPS3vvt6Qx43iUTjLmoQlDpCVoSMoSpJJJSBTIXcH0gHyGTm0oAbh2c1FPzaA+KgQANBUnrt22jsuU4YEFzVjU2NB2j4ywz1Y26gGuvS8fJHKabVv/Y9A0BBZ0rTRre+OhIJAbLoSTrV4KwGB84mpSlIZUxiQFKCsmYXGZScsDmVlOhD0LsNQ++kAVgeGzFH6sZyzsKEuPsvWretYtxMmYE51JpQhWXUUAfdrsNoBlYopYoLEEF3c0NG6QbOxxnAZk84UolTlRUVAO70TbSJYo+asrQ5mOkJU4QiiiVJUrMpWpAzL2GRIvFUuYolyZpBULHmfL1/acUegglMwmWQ8w/V1ygEJYpXlK9kghamqoqQnSBFYfK4KCAF/aUE3AypChXNV1NQRBxCHyhlByWGdg1so2AYkq1tEQnlZm5ftKJoPZKhYAuQE3MSQgM4CHYuXpWlizDYa3iahlSKIHKHCnO1ae0qttLwEfLYknyw6bFQUUkjaylWLaQFjFKCUe1rQUAt7zvDBEkpzMpIKacocjNcI3O6tIF4sXyOkWoAGAokMHvap1MAqTcXqB1d201jgD0vVthR2r9xiqZNNOqRoIj5huanrX5xtBeFw61KShHMVWACiRuS1gLk1DAw84ripeHSmThiogOZk9KggrUoMppkpRQZahZCkunvAPBuITJYnmWopIlsCKEcwPKq6fRoVrnEhSyXUVOSdTU13iC3lQygwKVaDMa2/cOu0dWOVQIVQhTOECu8uxHVJgafiVVYtmFQGAN9BSLEHmIYMRZgetNvSAtcVYoFMwyhSgD3PMg+8QXLUpRL+YfMRTnTLJZrH2JvZVTCtOKVkvZwCKFtnFWi1ExlpYJYhiMoIqNiG9YA9ChyqSZKTkNU5jlIIAdLPKNb1QYFlMmaSqlQ5bKRmewzACp3aBhj5iVOlagUHlILEdHu3SOzJpGUgsWB99fmTFwF4nD8oJf2NU0LEB3YA61GaOJmujKSOnoddzXWuxgdU8hAI6iwsRURxWJUUMTtoOv4CICgAUE1LGp7tc+/2hpeJSnBUmnNf01pVm7jdoEkTzlX0FKCnYx2TOLtox0Ggoe/WA0fhFGcYlDlKVoSCwf7ZyqpYJIf3wPMw6ktnDBYagc0OVgT1GmjQP4Y4nMlrWUKYkAGgNPUQVi+KTDNzEh0gtypDOkEsAGFST3ifVDzcGFFgnIs5WTUir1+HaBsykEgukp+JG5AY0L9o4McvK71Ki5YOabs7dIrRj1lOQnlS7Bhq42i4h5gATJLJWSlKg5VlQllIKeUEFTO43WUaCKsRKGZSlBCSFUQpZUWCauWr+8ftKpCvATTmUaWP2Rt2g2bjFVACQM9ghA9lJyigsNt6xMVN2IbI7EvldTmjkWzHROkEGYkkZSKJoyNNgbkvdTDpCmdxSZbM3KbAC5qbX63iX+KzK8zOkJoEilKUFIYGsicytWKa5UkZtkpeoS9ybwHx1T+WQVEVY0ZuWgBNhaBDxWbXmua0GltIrxuMUoIcg30HTYQwf//Z"/>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 name="Picture 2">
            <a:extLst>
              <a:ext uri="{FF2B5EF4-FFF2-40B4-BE49-F238E27FC236}">
                <a16:creationId xmlns:a16="http://schemas.microsoft.com/office/drawing/2014/main" id="{19DB9902-8A5C-41A2-9CB3-97FAFA74C4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35824" y="740502"/>
            <a:ext cx="1901952" cy="2700528"/>
          </a:xfrm>
          <a:prstGeom prst="rect">
            <a:avLst/>
          </a:prstGeom>
        </p:spPr>
      </p:pic>
      <p:pic>
        <p:nvPicPr>
          <p:cNvPr id="5" name="Picture 4">
            <a:extLst>
              <a:ext uri="{FF2B5EF4-FFF2-40B4-BE49-F238E27FC236}">
                <a16:creationId xmlns:a16="http://schemas.microsoft.com/office/drawing/2014/main" id="{1EF2AEF5-9EF0-4A22-B878-E3566BF2291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25120" y="4180195"/>
            <a:ext cx="3517392" cy="1981200"/>
          </a:xfrm>
          <a:prstGeom prst="rect">
            <a:avLst/>
          </a:prstGeom>
        </p:spPr>
      </p:pic>
    </p:spTree>
    <p:extLst>
      <p:ext uri="{BB962C8B-B14F-4D97-AF65-F5344CB8AC3E}">
        <p14:creationId xmlns:p14="http://schemas.microsoft.com/office/powerpoint/2010/main" val="3422136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0"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B76C48F-E085-47CF-AD94-48E863FE7D4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2" name="Group 4"/>
          <p:cNvGrpSpPr/>
          <p:nvPr/>
        </p:nvGrpSpPr>
        <p:grpSpPr>
          <a:xfrm>
            <a:off x="1651001" y="236438"/>
            <a:ext cx="8894233" cy="6403848"/>
            <a:chOff x="228600" y="381000"/>
            <a:chExt cx="5715000" cy="4114800"/>
          </a:xfrm>
        </p:grpSpPr>
        <p:pic>
          <p:nvPicPr>
            <p:cNvPr id="1026" name="Picture 2" descr="http://typophile.com/files/1_4495.jpg"/>
            <p:cNvPicPr>
              <a:picLocks noChangeAspect="1" noChangeArrowheads="1"/>
            </p:cNvPicPr>
            <p:nvPr/>
          </p:nvPicPr>
          <p:blipFill>
            <a:blip r:embed="rId3" cstate="print"/>
            <a:srcRect r="1739" b="1818"/>
            <a:stretch>
              <a:fillRect/>
            </a:stretch>
          </p:blipFill>
          <p:spPr bwMode="auto">
            <a:xfrm>
              <a:off x="228600" y="381000"/>
              <a:ext cx="5410200" cy="4114800"/>
            </a:xfrm>
            <a:prstGeom prst="rect">
              <a:avLst/>
            </a:prstGeom>
            <a:noFill/>
          </p:spPr>
        </p:pic>
        <p:pic>
          <p:nvPicPr>
            <p:cNvPr id="4" name="Picture 2" descr="http://typophile.com/files/1_4495.jpg"/>
            <p:cNvPicPr>
              <a:picLocks noChangeAspect="1" noChangeArrowheads="1"/>
            </p:cNvPicPr>
            <p:nvPr/>
          </p:nvPicPr>
          <p:blipFill>
            <a:blip r:embed="rId3" cstate="print"/>
            <a:srcRect t="1818" r="47409"/>
            <a:stretch>
              <a:fillRect/>
            </a:stretch>
          </p:blipFill>
          <p:spPr bwMode="auto">
            <a:xfrm rot="10800000">
              <a:off x="3048000" y="381000"/>
              <a:ext cx="2895600" cy="4114800"/>
            </a:xfrm>
            <a:prstGeom prst="rect">
              <a:avLst/>
            </a:prstGeom>
            <a:noFill/>
          </p:spPr>
        </p:pic>
      </p:grpSp>
      <p:sp>
        <p:nvSpPr>
          <p:cNvPr id="6" name="Rectangle 5"/>
          <p:cNvSpPr/>
          <p:nvPr/>
        </p:nvSpPr>
        <p:spPr>
          <a:xfrm>
            <a:off x="2971800" y="1219201"/>
            <a:ext cx="6477000" cy="4431983"/>
          </a:xfrm>
          <a:prstGeom prst="rect">
            <a:avLst/>
          </a:prstGeom>
        </p:spPr>
        <p:txBody>
          <a:bodyPr wrap="square">
            <a:spAutoFit/>
          </a:bodyPr>
          <a:lstStyle/>
          <a:p>
            <a:pPr algn="ctr"/>
            <a:r>
              <a:rPr lang="en-US" sz="4000" dirty="0"/>
              <a:t>“If you have difficulty in feeling the Holy Ghost, you might wisely ponder whether there is anything for which you need to repent and receive forgiveness” </a:t>
            </a:r>
          </a:p>
          <a:p>
            <a:endParaRPr lang="en-US" sz="1400" dirty="0"/>
          </a:p>
          <a:p>
            <a:endParaRPr lang="en-US" sz="1400" dirty="0"/>
          </a:p>
          <a:p>
            <a:r>
              <a:rPr lang="en-US" sz="1400" dirty="0"/>
              <a:t>Henry B. </a:t>
            </a:r>
            <a:r>
              <a:rPr lang="en-US" sz="1400" dirty="0" err="1"/>
              <a:t>Eyring</a:t>
            </a:r>
            <a:endParaRPr lang="en-US" sz="1400" dirty="0">
              <a:latin typeface="AngsanaUPC" pitchFamily="18" charset="-34"/>
              <a:cs typeface="AngsanaUPC" pitchFamily="18" charset="-34"/>
            </a:endParaRPr>
          </a:p>
        </p:txBody>
      </p:sp>
      <p:pic>
        <p:nvPicPr>
          <p:cNvPr id="5" name="Picture 4">
            <a:extLst>
              <a:ext uri="{FF2B5EF4-FFF2-40B4-BE49-F238E27FC236}">
                <a16:creationId xmlns:a16="http://schemas.microsoft.com/office/drawing/2014/main" id="{B28A9D6E-3732-4464-BBBD-8F6AD7F0052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92028" y="5193182"/>
            <a:ext cx="909337" cy="1133719"/>
          </a:xfrm>
          <a:prstGeom prst="rect">
            <a:avLst/>
          </a:prstGeom>
        </p:spPr>
      </p:pic>
    </p:spTree>
    <p:extLst>
      <p:ext uri="{BB962C8B-B14F-4D97-AF65-F5344CB8AC3E}">
        <p14:creationId xmlns:p14="http://schemas.microsoft.com/office/powerpoint/2010/main" val="14334718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B76C48F-E085-47CF-AD94-48E863FE7D4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2" name="Group 4"/>
          <p:cNvGrpSpPr/>
          <p:nvPr/>
        </p:nvGrpSpPr>
        <p:grpSpPr>
          <a:xfrm>
            <a:off x="1648883" y="227076"/>
            <a:ext cx="8894233" cy="6403848"/>
            <a:chOff x="228600" y="381000"/>
            <a:chExt cx="5715000" cy="4114800"/>
          </a:xfrm>
        </p:grpSpPr>
        <p:pic>
          <p:nvPicPr>
            <p:cNvPr id="1026" name="Picture 2" descr="http://typophile.com/files/1_4495.jpg"/>
            <p:cNvPicPr>
              <a:picLocks noChangeAspect="1" noChangeArrowheads="1"/>
            </p:cNvPicPr>
            <p:nvPr/>
          </p:nvPicPr>
          <p:blipFill>
            <a:blip r:embed="rId3" cstate="print"/>
            <a:srcRect r="1739" b="1818"/>
            <a:stretch>
              <a:fillRect/>
            </a:stretch>
          </p:blipFill>
          <p:spPr bwMode="auto">
            <a:xfrm>
              <a:off x="228600" y="381000"/>
              <a:ext cx="5410200" cy="4114800"/>
            </a:xfrm>
            <a:prstGeom prst="rect">
              <a:avLst/>
            </a:prstGeom>
            <a:noFill/>
          </p:spPr>
        </p:pic>
        <p:pic>
          <p:nvPicPr>
            <p:cNvPr id="4" name="Picture 2" descr="http://typophile.com/files/1_4495.jpg"/>
            <p:cNvPicPr>
              <a:picLocks noChangeAspect="1" noChangeArrowheads="1"/>
            </p:cNvPicPr>
            <p:nvPr/>
          </p:nvPicPr>
          <p:blipFill>
            <a:blip r:embed="rId3" cstate="print"/>
            <a:srcRect t="1818" r="47409"/>
            <a:stretch>
              <a:fillRect/>
            </a:stretch>
          </p:blipFill>
          <p:spPr bwMode="auto">
            <a:xfrm rot="10800000">
              <a:off x="3048000" y="381000"/>
              <a:ext cx="2895600" cy="4114800"/>
            </a:xfrm>
            <a:prstGeom prst="rect">
              <a:avLst/>
            </a:prstGeom>
            <a:noFill/>
          </p:spPr>
        </p:pic>
      </p:grpSp>
      <p:sp>
        <p:nvSpPr>
          <p:cNvPr id="6" name="Rectangle 5"/>
          <p:cNvSpPr/>
          <p:nvPr/>
        </p:nvSpPr>
        <p:spPr>
          <a:xfrm>
            <a:off x="2990635" y="1219438"/>
            <a:ext cx="6477000" cy="4062651"/>
          </a:xfrm>
          <a:prstGeom prst="rect">
            <a:avLst/>
          </a:prstGeom>
        </p:spPr>
        <p:txBody>
          <a:bodyPr wrap="square">
            <a:spAutoFit/>
          </a:bodyPr>
          <a:lstStyle/>
          <a:p>
            <a:pPr algn="l" fontAlgn="base"/>
            <a:r>
              <a:rPr lang="en-US" sz="4000" b="0" i="0" dirty="0">
                <a:solidFill>
                  <a:srgbClr val="212225"/>
                </a:solidFill>
                <a:effectLst/>
                <a:latin typeface="Calibri" panose="020F0502020204030204" pitchFamily="34" charset="0"/>
              </a:rPr>
              <a:t>No one is more on our side than the Savior. …</a:t>
            </a:r>
          </a:p>
          <a:p>
            <a:pPr algn="l" fontAlgn="base"/>
            <a:r>
              <a:rPr lang="en-US" sz="4000" b="0" i="0" dirty="0">
                <a:solidFill>
                  <a:srgbClr val="212225"/>
                </a:solidFill>
                <a:effectLst/>
                <a:latin typeface="Calibri" panose="020F0502020204030204" pitchFamily="34" charset="0"/>
              </a:rPr>
              <a:t>… Repentance isn’t His backup plan in the event we might fail. Repentance </a:t>
            </a:r>
            <a:r>
              <a:rPr lang="en-US" sz="4000" b="0" i="1" dirty="0">
                <a:solidFill>
                  <a:srgbClr val="212225"/>
                </a:solidFill>
                <a:effectLst/>
                <a:latin typeface="Calibri" panose="020F0502020204030204" pitchFamily="34" charset="0"/>
              </a:rPr>
              <a:t>is </a:t>
            </a:r>
            <a:r>
              <a:rPr lang="en-US" sz="4000" b="0" i="0" dirty="0">
                <a:solidFill>
                  <a:srgbClr val="212225"/>
                </a:solidFill>
                <a:effectLst/>
                <a:latin typeface="Calibri" panose="020F0502020204030204" pitchFamily="34" charset="0"/>
              </a:rPr>
              <a:t>His plan, knowing that we will. </a:t>
            </a:r>
          </a:p>
          <a:p>
            <a:pPr algn="l" fontAlgn="base"/>
            <a:r>
              <a:rPr lang="en-US" b="0" i="0" dirty="0">
                <a:solidFill>
                  <a:srgbClr val="212225"/>
                </a:solidFill>
                <a:effectLst/>
              </a:rPr>
              <a:t>Lynn G. Robbins</a:t>
            </a:r>
            <a:endParaRPr lang="en-US" dirty="0"/>
          </a:p>
        </p:txBody>
      </p:sp>
      <p:pic>
        <p:nvPicPr>
          <p:cNvPr id="7" name="Picture 6">
            <a:extLst>
              <a:ext uri="{FF2B5EF4-FFF2-40B4-BE49-F238E27FC236}">
                <a16:creationId xmlns:a16="http://schemas.microsoft.com/office/drawing/2014/main" id="{03F3E61C-5153-87DF-B76E-651D95BAF18F}"/>
              </a:ext>
            </a:extLst>
          </p:cNvPr>
          <p:cNvPicPr>
            <a:picLocks noChangeAspect="1"/>
          </p:cNvPicPr>
          <p:nvPr/>
        </p:nvPicPr>
        <p:blipFill>
          <a:blip r:embed="rId4"/>
          <a:stretch>
            <a:fillRect/>
          </a:stretch>
        </p:blipFill>
        <p:spPr>
          <a:xfrm>
            <a:off x="7859485" y="4597818"/>
            <a:ext cx="1438475" cy="1676633"/>
          </a:xfrm>
          <a:prstGeom prst="rect">
            <a:avLst/>
          </a:prstGeom>
        </p:spPr>
      </p:pic>
    </p:spTree>
    <p:extLst>
      <p:ext uri="{BB962C8B-B14F-4D97-AF65-F5344CB8AC3E}">
        <p14:creationId xmlns:p14="http://schemas.microsoft.com/office/powerpoint/2010/main" val="164704905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9D1886A-A923-4E6B-A5C4-F44700A14A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398071" y="129626"/>
            <a:ext cx="9144000" cy="6186309"/>
          </a:xfrm>
          <a:prstGeom prst="rect">
            <a:avLst/>
          </a:prstGeom>
          <a:noFill/>
        </p:spPr>
        <p:txBody>
          <a:bodyPr wrap="square" rtlCol="0">
            <a:spAutoFit/>
          </a:bodyPr>
          <a:lstStyle/>
          <a:p>
            <a:r>
              <a:rPr lang="en-US" dirty="0"/>
              <a:t>Sources:</a:t>
            </a:r>
          </a:p>
          <a:p>
            <a:endParaRPr lang="en-US" dirty="0"/>
          </a:p>
          <a:p>
            <a:r>
              <a:rPr lang="en-US" b="1" i="0" dirty="0">
                <a:effectLst/>
              </a:rPr>
              <a:t>“</a:t>
            </a:r>
            <a:r>
              <a:rPr lang="en-US" b="1" i="0" u="none" strike="noStrike" dirty="0">
                <a:effectLst/>
              </a:rPr>
              <a:t>For God So Loved the World</a:t>
            </a:r>
            <a:r>
              <a:rPr lang="en-US" b="1" i="0" dirty="0">
                <a:effectLst/>
              </a:rPr>
              <a:t>” (4:48), beginning at time code 1:56.</a:t>
            </a:r>
            <a:endParaRPr lang="en-US" b="1" dirty="0"/>
          </a:p>
          <a:p>
            <a:r>
              <a:rPr lang="en-US" b="1" dirty="0"/>
              <a:t>Sin Results in Suffering (0:36)</a:t>
            </a:r>
          </a:p>
          <a:p>
            <a:r>
              <a:rPr lang="en-US" b="1" i="0" dirty="0">
                <a:effectLst/>
              </a:rPr>
              <a:t>“Christ Suffered for All” (2:20)</a:t>
            </a:r>
            <a:endParaRPr lang="en-US" b="1" dirty="0"/>
          </a:p>
          <a:p>
            <a:r>
              <a:rPr lang="en-US" b="1" i="0" dirty="0">
                <a:effectLst/>
              </a:rPr>
              <a:t>“Where Justice, Love, and Mercy Meet” (5:36) </a:t>
            </a:r>
          </a:p>
          <a:p>
            <a:r>
              <a:rPr lang="en-US" b="1" dirty="0"/>
              <a:t>Atonement—Not a One-Time Thing (3:00)</a:t>
            </a:r>
          </a:p>
          <a:p>
            <a:endParaRPr lang="en-US" b="1" i="1" dirty="0"/>
          </a:p>
          <a:p>
            <a:r>
              <a:rPr lang="en-US" b="1" dirty="0"/>
              <a:t>Where the Book of Mormon Went to Press</a:t>
            </a:r>
            <a:r>
              <a:rPr lang="en-US" b="1" i="1" dirty="0"/>
              <a:t> Feb. 1998 Ensign</a:t>
            </a:r>
          </a:p>
          <a:p>
            <a:r>
              <a:rPr lang="en-US" b="1" i="0" dirty="0">
                <a:effectLst/>
              </a:rPr>
              <a:t>Neal A. Maxwell, “</a:t>
            </a:r>
            <a:r>
              <a:rPr lang="en-US" b="1" i="0" u="none" strike="noStrike" dirty="0">
                <a:effectLst/>
              </a:rPr>
              <a:t>Swallowed Up in the Will of the Father</a:t>
            </a:r>
            <a:r>
              <a:rPr lang="en-US" b="1" i="0" dirty="0">
                <a:effectLst/>
              </a:rPr>
              <a:t>,” </a:t>
            </a:r>
            <a:r>
              <a:rPr lang="en-US" b="1" i="1" dirty="0">
                <a:effectLst/>
              </a:rPr>
              <a:t>Ensign</a:t>
            </a:r>
            <a:r>
              <a:rPr lang="en-US" b="1" i="0" dirty="0">
                <a:effectLst/>
              </a:rPr>
              <a:t>, Nov. 1995, 24)</a:t>
            </a:r>
            <a:endParaRPr lang="en-US" b="1" i="1" dirty="0"/>
          </a:p>
          <a:p>
            <a:r>
              <a:rPr lang="en-US" b="1" dirty="0"/>
              <a:t>Hyrum M. Smith and </a:t>
            </a:r>
            <a:r>
              <a:rPr lang="en-US" b="1" dirty="0" err="1"/>
              <a:t>Janne</a:t>
            </a:r>
            <a:r>
              <a:rPr lang="en-US" b="1" dirty="0"/>
              <a:t> M. </a:t>
            </a:r>
            <a:r>
              <a:rPr lang="en-US" b="1" dirty="0" err="1"/>
              <a:t>Sjodahl</a:t>
            </a:r>
            <a:r>
              <a:rPr lang="en-US" b="1" dirty="0"/>
              <a:t> </a:t>
            </a:r>
            <a:r>
              <a:rPr lang="en-US" b="1" i="1" dirty="0"/>
              <a:t>Commentary</a:t>
            </a:r>
            <a:r>
              <a:rPr lang="en-US" b="1" dirty="0"/>
              <a:t> pg. 91, 93</a:t>
            </a:r>
          </a:p>
          <a:p>
            <a:r>
              <a:rPr lang="en-US" b="1" dirty="0"/>
              <a:t>” President J. Reuben Clark (“As Ye Sow … ,” Brigham Young University Speeches of the Year [May 3, 1955], 7).</a:t>
            </a:r>
          </a:p>
          <a:p>
            <a:r>
              <a:rPr lang="en-US" b="1" dirty="0"/>
              <a:t>President Joseph Fielding Smith  (In Conference Report, Oct. 1947, pp. 147–48.)</a:t>
            </a:r>
          </a:p>
          <a:p>
            <a:r>
              <a:rPr lang="en-US" b="1" dirty="0"/>
              <a:t>Elder Neal A. Maxwell (“Overcome … Even As I Also Overcame,” </a:t>
            </a:r>
            <a:r>
              <a:rPr lang="en-US" b="1" i="1" dirty="0"/>
              <a:t>Ensign,</a:t>
            </a:r>
            <a:r>
              <a:rPr lang="en-US" b="1" dirty="0"/>
              <a:t> May 1987, 72).</a:t>
            </a:r>
          </a:p>
          <a:p>
            <a:r>
              <a:rPr lang="en-US" b="1" dirty="0"/>
              <a:t>Lucy Mack Smith (</a:t>
            </a:r>
            <a:r>
              <a:rPr lang="en-US" b="1" i="1" dirty="0"/>
              <a:t>History of Joseph Smith by His Mother,</a:t>
            </a:r>
            <a:r>
              <a:rPr lang="en-US" b="1" dirty="0"/>
              <a:t> ed. Preston Nibley [1958], 128).</a:t>
            </a:r>
          </a:p>
          <a:p>
            <a:r>
              <a:rPr lang="en-US" sz="1800" dirty="0">
                <a:latin typeface="Abadi" panose="020B0604020104020204" pitchFamily="34" charset="0"/>
              </a:rPr>
              <a:t>Presentation by ©http://fashionsbylynda.com/blog/</a:t>
            </a:r>
            <a:endParaRPr lang="en-US" b="1" dirty="0"/>
          </a:p>
          <a:p>
            <a:r>
              <a:rPr lang="en-US" b="1" i="0" dirty="0">
                <a:effectLst/>
              </a:rPr>
              <a:t>“</a:t>
            </a:r>
            <a:r>
              <a:rPr lang="en-US" b="1" i="0" u="none" strike="noStrike" dirty="0">
                <a:effectLst/>
              </a:rPr>
              <a:t>Eight Myths about Repentance</a:t>
            </a:r>
            <a:r>
              <a:rPr lang="en-US" b="1" i="0" dirty="0">
                <a:effectLst/>
              </a:rPr>
              <a:t>,” </a:t>
            </a:r>
            <a:r>
              <a:rPr lang="en-US" b="1" i="1" dirty="0">
                <a:effectLst/>
              </a:rPr>
              <a:t>Liahona</a:t>
            </a:r>
            <a:r>
              <a:rPr lang="en-US" b="1" i="0" dirty="0">
                <a:effectLst/>
              </a:rPr>
              <a:t>, Mar. 2016, 52–55.</a:t>
            </a:r>
            <a:endParaRPr lang="en-US" b="1" dirty="0"/>
          </a:p>
          <a:p>
            <a:r>
              <a:rPr lang="en-US" b="1" dirty="0"/>
              <a:t>Henry B. Eyring(“Gifts of the Spirit for Hard Times,” </a:t>
            </a:r>
            <a:r>
              <a:rPr lang="en-US" b="1" i="1" dirty="0"/>
              <a:t>Ensign</a:t>
            </a:r>
            <a:r>
              <a:rPr lang="en-US" b="1" dirty="0"/>
              <a:t> or </a:t>
            </a:r>
            <a:r>
              <a:rPr lang="en-US" b="1" i="1" dirty="0"/>
              <a:t>Liahona,</a:t>
            </a:r>
            <a:r>
              <a:rPr lang="en-US" b="1" dirty="0"/>
              <a:t> June 2007, 23).</a:t>
            </a:r>
          </a:p>
          <a:p>
            <a:r>
              <a:rPr lang="en-US" sz="1800" b="1" i="0" dirty="0">
                <a:effectLst/>
              </a:rPr>
              <a:t>Lynn G. Robbins, “</a:t>
            </a:r>
            <a:r>
              <a:rPr lang="en-US" sz="1800" b="1" i="0" u="none" strike="noStrike" dirty="0">
                <a:effectLst/>
              </a:rPr>
              <a:t>Until Seventy Times Seven</a:t>
            </a:r>
            <a:r>
              <a:rPr lang="en-US" sz="1800" b="1" i="0" dirty="0">
                <a:effectLst/>
              </a:rPr>
              <a:t>,” </a:t>
            </a:r>
            <a:r>
              <a:rPr lang="en-US" sz="1800" b="1" i="1" dirty="0">
                <a:effectLst/>
              </a:rPr>
              <a:t>Ensign</a:t>
            </a:r>
            <a:r>
              <a:rPr lang="en-US" sz="1800" b="1" i="0" dirty="0">
                <a:effectLst/>
              </a:rPr>
              <a:t> or </a:t>
            </a:r>
            <a:r>
              <a:rPr lang="en-US" sz="1800" b="1" i="1" dirty="0">
                <a:effectLst/>
              </a:rPr>
              <a:t>Liahona</a:t>
            </a:r>
            <a:r>
              <a:rPr lang="en-US" sz="1800" b="1" i="0" dirty="0">
                <a:effectLst/>
              </a:rPr>
              <a:t>, May 2018, 22</a:t>
            </a:r>
            <a:endParaRPr lang="en-US" b="1" dirty="0"/>
          </a:p>
          <a:p>
            <a:endParaRPr lang="en-US" dirty="0"/>
          </a:p>
          <a:p>
            <a:endParaRPr lang="en-US" dirty="0"/>
          </a:p>
        </p:txBody>
      </p:sp>
      <p:sp>
        <p:nvSpPr>
          <p:cNvPr id="9" name="Footer Placeholder 14">
            <a:extLst>
              <a:ext uri="{FF2B5EF4-FFF2-40B4-BE49-F238E27FC236}">
                <a16:creationId xmlns:a16="http://schemas.microsoft.com/office/drawing/2014/main" id="{70AFA598-A75A-4C18-81CC-EAC1AD375986}"/>
              </a:ext>
            </a:extLst>
          </p:cNvPr>
          <p:cNvSpPr>
            <a:spLocks noGrp="1"/>
          </p:cNvSpPr>
          <p:nvPr/>
        </p:nvSpPr>
        <p:spPr>
          <a:xfrm>
            <a:off x="70034" y="6500601"/>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t>Presentation by ©http://fashionsbylynda.com/blog/</a:t>
            </a:r>
          </a:p>
        </p:txBody>
      </p:sp>
      <p:pic>
        <p:nvPicPr>
          <p:cNvPr id="3" name="Picture 2">
            <a:extLst>
              <a:ext uri="{FF2B5EF4-FFF2-40B4-BE49-F238E27FC236}">
                <a16:creationId xmlns:a16="http://schemas.microsoft.com/office/drawing/2014/main" id="{4A396768-6B56-4A1A-B675-904BD5FF64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00983" y="195306"/>
            <a:ext cx="2743200" cy="1914525"/>
          </a:xfrm>
          <a:prstGeom prst="rect">
            <a:avLst/>
          </a:prstGeom>
        </p:spPr>
      </p:pic>
      <p:grpSp>
        <p:nvGrpSpPr>
          <p:cNvPr id="7" name="Group 6">
            <a:extLst>
              <a:ext uri="{FF2B5EF4-FFF2-40B4-BE49-F238E27FC236}">
                <a16:creationId xmlns:a16="http://schemas.microsoft.com/office/drawing/2014/main" id="{49E196C4-F3EF-4DC7-9A78-646561EBF6E3}"/>
              </a:ext>
            </a:extLst>
          </p:cNvPr>
          <p:cNvGrpSpPr/>
          <p:nvPr/>
        </p:nvGrpSpPr>
        <p:grpSpPr>
          <a:xfrm>
            <a:off x="6996280" y="511152"/>
            <a:ext cx="1012761" cy="1282831"/>
            <a:chOff x="7543800" y="3810000"/>
            <a:chExt cx="1143000" cy="1447800"/>
          </a:xfrm>
        </p:grpSpPr>
        <p:sp>
          <p:nvSpPr>
            <p:cNvPr id="8" name="Trapezoid 7">
              <a:extLst>
                <a:ext uri="{FF2B5EF4-FFF2-40B4-BE49-F238E27FC236}">
                  <a16:creationId xmlns:a16="http://schemas.microsoft.com/office/drawing/2014/main" id="{AA56F5C6-6EA2-4467-8067-6411350DFEB3}"/>
                </a:ext>
              </a:extLst>
            </p:cNvPr>
            <p:cNvSpPr/>
            <p:nvPr/>
          </p:nvSpPr>
          <p:spPr>
            <a:xfrm rot="16200000">
              <a:off x="8243309" y="4391868"/>
              <a:ext cx="493691" cy="393290"/>
            </a:xfrm>
            <a:prstGeom prst="trapezoid">
              <a:avLst>
                <a:gd name="adj" fmla="val 41471"/>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79">
              <a:extLst>
                <a:ext uri="{FF2B5EF4-FFF2-40B4-BE49-F238E27FC236}">
                  <a16:creationId xmlns:a16="http://schemas.microsoft.com/office/drawing/2014/main" id="{7E3C9C7F-2C2B-47A8-8550-39DB17C1EA73}"/>
                </a:ext>
              </a:extLst>
            </p:cNvPr>
            <p:cNvSpPr/>
            <p:nvPr/>
          </p:nvSpPr>
          <p:spPr>
            <a:xfrm rot="4358081">
              <a:off x="7961518" y="496857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80">
              <a:extLst>
                <a:ext uri="{FF2B5EF4-FFF2-40B4-BE49-F238E27FC236}">
                  <a16:creationId xmlns:a16="http://schemas.microsoft.com/office/drawing/2014/main" id="{B840DAC1-6ADE-4CC8-9786-ADFB54B578C8}"/>
                </a:ext>
              </a:extLst>
            </p:cNvPr>
            <p:cNvSpPr/>
            <p:nvPr/>
          </p:nvSpPr>
          <p:spPr>
            <a:xfrm rot="6732551">
              <a:off x="7707087" y="499302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81">
              <a:extLst>
                <a:ext uri="{FF2B5EF4-FFF2-40B4-BE49-F238E27FC236}">
                  <a16:creationId xmlns:a16="http://schemas.microsoft.com/office/drawing/2014/main" id="{7FFD6CDB-2097-4D68-9DDD-9D4C105E65A6}"/>
                </a:ext>
              </a:extLst>
            </p:cNvPr>
            <p:cNvSpPr/>
            <p:nvPr/>
          </p:nvSpPr>
          <p:spPr>
            <a:xfrm>
              <a:off x="7546258" y="4341668"/>
              <a:ext cx="904568" cy="531668"/>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ACE1BCF4-1FD8-4AAA-A508-94F358699DC0}"/>
                </a:ext>
              </a:extLst>
            </p:cNvPr>
            <p:cNvGrpSpPr/>
            <p:nvPr/>
          </p:nvGrpSpPr>
          <p:grpSpPr>
            <a:xfrm>
              <a:off x="7924800" y="3810000"/>
              <a:ext cx="645353" cy="610017"/>
              <a:chOff x="7924800" y="5867400"/>
              <a:chExt cx="645353" cy="610017"/>
            </a:xfrm>
          </p:grpSpPr>
          <p:grpSp>
            <p:nvGrpSpPr>
              <p:cNvPr id="21" name="Group 13">
                <a:extLst>
                  <a:ext uri="{FF2B5EF4-FFF2-40B4-BE49-F238E27FC236}">
                    <a16:creationId xmlns:a16="http://schemas.microsoft.com/office/drawing/2014/main" id="{C6E41874-39DF-4DF5-9F97-E8918D7BD3A1}"/>
                  </a:ext>
                </a:extLst>
              </p:cNvPr>
              <p:cNvGrpSpPr/>
              <p:nvPr/>
            </p:nvGrpSpPr>
            <p:grpSpPr>
              <a:xfrm>
                <a:off x="7924800" y="5867400"/>
                <a:ext cx="645353" cy="610017"/>
                <a:chOff x="3037563" y="3121795"/>
                <a:chExt cx="1250371" cy="1224010"/>
              </a:xfrm>
            </p:grpSpPr>
            <p:sp>
              <p:nvSpPr>
                <p:cNvPr id="23" name="Oval 22">
                  <a:extLst>
                    <a:ext uri="{FF2B5EF4-FFF2-40B4-BE49-F238E27FC236}">
                      <a16:creationId xmlns:a16="http://schemas.microsoft.com/office/drawing/2014/main" id="{62955191-59DB-4872-BF55-54930AFCF3BE}"/>
                    </a:ext>
                  </a:extLst>
                </p:cNvPr>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4C7E7A74-FE76-4F87-AC62-F3E198CFDFA4}"/>
                    </a:ext>
                  </a:extLst>
                </p:cNvPr>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E9A6465E-C016-4225-8C7E-E1AB29D3925D}"/>
                    </a:ext>
                  </a:extLst>
                </p:cNvPr>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329EC8B9-A098-49C7-A9A3-EBA1B2FE5D24}"/>
                    </a:ext>
                  </a:extLst>
                </p:cNvPr>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Oval 21">
                <a:extLst>
                  <a:ext uri="{FF2B5EF4-FFF2-40B4-BE49-F238E27FC236}">
                    <a16:creationId xmlns:a16="http://schemas.microsoft.com/office/drawing/2014/main" id="{2323E31F-327A-4ED0-8F48-7CA486CB6F8B}"/>
                  </a:ext>
                </a:extLst>
              </p:cNvPr>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E1882264-0675-47A3-972D-5E213C00B2EE}"/>
                </a:ext>
              </a:extLst>
            </p:cNvPr>
            <p:cNvGrpSpPr/>
            <p:nvPr/>
          </p:nvGrpSpPr>
          <p:grpSpPr>
            <a:xfrm>
              <a:off x="7543800" y="4038600"/>
              <a:ext cx="403070" cy="381000"/>
              <a:chOff x="7924800" y="5867400"/>
              <a:chExt cx="645353" cy="610017"/>
            </a:xfrm>
          </p:grpSpPr>
          <p:grpSp>
            <p:nvGrpSpPr>
              <p:cNvPr id="15" name="Group 13">
                <a:extLst>
                  <a:ext uri="{FF2B5EF4-FFF2-40B4-BE49-F238E27FC236}">
                    <a16:creationId xmlns:a16="http://schemas.microsoft.com/office/drawing/2014/main" id="{D5E5E7C0-DF2C-455E-91BC-0F7A100898F8}"/>
                  </a:ext>
                </a:extLst>
              </p:cNvPr>
              <p:cNvGrpSpPr/>
              <p:nvPr/>
            </p:nvGrpSpPr>
            <p:grpSpPr>
              <a:xfrm>
                <a:off x="7924800" y="5867400"/>
                <a:ext cx="645353" cy="610017"/>
                <a:chOff x="3037563" y="3121795"/>
                <a:chExt cx="1250371" cy="1224010"/>
              </a:xfrm>
            </p:grpSpPr>
            <p:sp>
              <p:nvSpPr>
                <p:cNvPr id="17" name="Oval 16">
                  <a:extLst>
                    <a:ext uri="{FF2B5EF4-FFF2-40B4-BE49-F238E27FC236}">
                      <a16:creationId xmlns:a16="http://schemas.microsoft.com/office/drawing/2014/main" id="{06BF7B43-C8CF-4D60-AA9C-3F0FEDD114C4}"/>
                    </a:ext>
                  </a:extLst>
                </p:cNvPr>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D1A62268-F7EA-463B-BE18-C752914D8DBC}"/>
                    </a:ext>
                  </a:extLst>
                </p:cNvPr>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31E99B4F-9226-4090-A8AA-42D46AB8E405}"/>
                    </a:ext>
                  </a:extLst>
                </p:cNvPr>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16745310-E68E-4CC7-B6E8-E4525532AC68}"/>
                    </a:ext>
                  </a:extLst>
                </p:cNvPr>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Oval 15">
                <a:extLst>
                  <a:ext uri="{FF2B5EF4-FFF2-40B4-BE49-F238E27FC236}">
                    <a16:creationId xmlns:a16="http://schemas.microsoft.com/office/drawing/2014/main" id="{46C60E03-8485-49BD-8F3D-F70499627665}"/>
                  </a:ext>
                </a:extLst>
              </p:cNvPr>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406445354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99108B1-4C53-4322-9FE5-26BA78A9DA65}"/>
              </a:ext>
            </a:extLst>
          </p:cNvPr>
          <p:cNvSpPr/>
          <p:nvPr/>
        </p:nvSpPr>
        <p:spPr>
          <a:xfrm>
            <a:off x="0" y="39519"/>
            <a:ext cx="4608945" cy="1569660"/>
          </a:xfrm>
          <a:prstGeom prst="rect">
            <a:avLst/>
          </a:prstGeom>
          <a:ln>
            <a:solidFill>
              <a:schemeClr val="tx1"/>
            </a:solidFill>
          </a:ln>
        </p:spPr>
        <p:txBody>
          <a:bodyPr wrap="square">
            <a:spAutoFit/>
          </a:bodyPr>
          <a:lstStyle/>
          <a:p>
            <a:r>
              <a:rPr lang="en-US" sz="1200" b="1" i="0" dirty="0">
                <a:solidFill>
                  <a:srgbClr val="212225"/>
                </a:solidFill>
                <a:effectLst/>
              </a:rPr>
              <a:t>Submission to His Will:</a:t>
            </a:r>
          </a:p>
          <a:p>
            <a:r>
              <a:rPr lang="en-US" sz="1200" b="0" i="0" dirty="0">
                <a:solidFill>
                  <a:srgbClr val="212225"/>
                </a:solidFill>
                <a:effectLst/>
              </a:rPr>
              <a:t>Men and women who turn their lives over to God will discover that He can make a lot more out of their lives than they can. He will deepen their joys, expand their vision, quicken their minds, … lift their spirits, multiply their blessings, increase their opportunities, comfort their souls, raise up friends, and pour out peace. Whoever will lose his life in the service of God will find eternal life. (</a:t>
            </a:r>
            <a:r>
              <a:rPr lang="en-US" sz="1200" b="0" i="1" dirty="0">
                <a:solidFill>
                  <a:srgbClr val="212225"/>
                </a:solidFill>
                <a:effectLst/>
              </a:rPr>
              <a:t>Teachings of Presidents of the Church: Ezra Taft Benson</a:t>
            </a:r>
            <a:r>
              <a:rPr lang="en-US" sz="1200" b="0" i="0" dirty="0">
                <a:solidFill>
                  <a:srgbClr val="212225"/>
                </a:solidFill>
                <a:effectLst/>
              </a:rPr>
              <a:t> [2014], </a:t>
            </a:r>
            <a:r>
              <a:rPr lang="en-US" sz="1200" b="0" i="0" u="none" strike="noStrike" dirty="0">
                <a:effectLst/>
              </a:rPr>
              <a:t>42–43</a:t>
            </a:r>
            <a:r>
              <a:rPr lang="en-US" sz="1200" b="0" i="0" dirty="0">
                <a:solidFill>
                  <a:srgbClr val="212225"/>
                </a:solidFill>
                <a:effectLst/>
              </a:rPr>
              <a:t>)</a:t>
            </a:r>
            <a:endParaRPr lang="en-US" sz="1200" dirty="0"/>
          </a:p>
        </p:txBody>
      </p:sp>
      <p:sp>
        <p:nvSpPr>
          <p:cNvPr id="3" name="Rectangle 2">
            <a:extLst>
              <a:ext uri="{FF2B5EF4-FFF2-40B4-BE49-F238E27FC236}">
                <a16:creationId xmlns:a16="http://schemas.microsoft.com/office/drawing/2014/main" id="{86C1770F-37E9-4600-B4D4-F80D0C80E9D1}"/>
              </a:ext>
            </a:extLst>
          </p:cNvPr>
          <p:cNvSpPr/>
          <p:nvPr/>
        </p:nvSpPr>
        <p:spPr>
          <a:xfrm>
            <a:off x="0" y="1754326"/>
            <a:ext cx="4608945" cy="1200329"/>
          </a:xfrm>
          <a:prstGeom prst="rect">
            <a:avLst/>
          </a:prstGeom>
          <a:ln>
            <a:solidFill>
              <a:schemeClr val="tx1"/>
            </a:solidFill>
          </a:ln>
        </p:spPr>
        <p:txBody>
          <a:bodyPr wrap="square">
            <a:spAutoFit/>
          </a:bodyPr>
          <a:lstStyle/>
          <a:p>
            <a:r>
              <a:rPr lang="en-US" sz="1200" b="1" i="1" dirty="0">
                <a:latin typeface="Calibri" panose="020F0502020204030204" pitchFamily="34" charset="0"/>
              </a:rPr>
              <a:t>D&amp;C 19:2,19: His will</a:t>
            </a:r>
          </a:p>
          <a:p>
            <a:r>
              <a:rPr lang="en-US" sz="1200" i="1" dirty="0"/>
              <a:t>The thing Christ seems most anxious to stress about His mission—beyond the personal virtues and beyond the magnificent sermons and even beyond the healing, is that He submitted His will to the will of the Father” (“Therefore, What?” [address to CES religious educators, Aug. 8, 2000], 8, LDS.org). Elder Jeffrey R. Holland</a:t>
            </a:r>
            <a:endParaRPr lang="en-US" sz="1200" dirty="0"/>
          </a:p>
        </p:txBody>
      </p:sp>
      <p:sp>
        <p:nvSpPr>
          <p:cNvPr id="4" name="Rectangle 3">
            <a:extLst>
              <a:ext uri="{FF2B5EF4-FFF2-40B4-BE49-F238E27FC236}">
                <a16:creationId xmlns:a16="http://schemas.microsoft.com/office/drawing/2014/main" id="{5BDE98F3-50AF-4B55-A205-15458A7E795D}"/>
              </a:ext>
            </a:extLst>
          </p:cNvPr>
          <p:cNvSpPr/>
          <p:nvPr/>
        </p:nvSpPr>
        <p:spPr>
          <a:xfrm>
            <a:off x="0" y="2954655"/>
            <a:ext cx="4608945" cy="1200329"/>
          </a:xfrm>
          <a:prstGeom prst="rect">
            <a:avLst/>
          </a:prstGeom>
          <a:ln>
            <a:solidFill>
              <a:schemeClr val="tx1"/>
            </a:solidFill>
          </a:ln>
        </p:spPr>
        <p:txBody>
          <a:bodyPr wrap="square">
            <a:spAutoFit/>
          </a:bodyPr>
          <a:lstStyle/>
          <a:p>
            <a:r>
              <a:rPr lang="en-US" sz="1200" b="1" i="1" dirty="0">
                <a:latin typeface="Calibri" panose="020F0502020204030204" pitchFamily="34" charset="0"/>
              </a:rPr>
              <a:t>D&amp;C 19:6, 11-12 Justice</a:t>
            </a:r>
          </a:p>
          <a:p>
            <a:r>
              <a:rPr lang="en-US" sz="1200" i="1" dirty="0"/>
              <a:t>“When the Lord comes to give us our reward … and our punishment, I feel that [the Savior] will give that punishment which is the very least that our transgression will justify. I believe that he will bring into his justice all of the infinite love and blessing and mercy and kindness and understanding which he has. … President J. Rueben Clark</a:t>
            </a:r>
            <a:endParaRPr lang="en-US" sz="1200" dirty="0"/>
          </a:p>
        </p:txBody>
      </p:sp>
      <p:sp>
        <p:nvSpPr>
          <p:cNvPr id="5" name="Rectangle 4">
            <a:extLst>
              <a:ext uri="{FF2B5EF4-FFF2-40B4-BE49-F238E27FC236}">
                <a16:creationId xmlns:a16="http://schemas.microsoft.com/office/drawing/2014/main" id="{D303CA11-5558-4B9B-93AC-6992C6122E99}"/>
              </a:ext>
            </a:extLst>
          </p:cNvPr>
          <p:cNvSpPr/>
          <p:nvPr/>
        </p:nvSpPr>
        <p:spPr>
          <a:xfrm>
            <a:off x="0" y="4154984"/>
            <a:ext cx="4608945" cy="2123658"/>
          </a:xfrm>
          <a:prstGeom prst="rect">
            <a:avLst/>
          </a:prstGeom>
          <a:ln>
            <a:solidFill>
              <a:schemeClr val="tx1"/>
            </a:solidFill>
          </a:ln>
        </p:spPr>
        <p:txBody>
          <a:bodyPr wrap="square">
            <a:spAutoFit/>
          </a:bodyPr>
          <a:lstStyle/>
          <a:p>
            <a:r>
              <a:rPr lang="en-US" sz="1200" b="1" i="1" dirty="0">
                <a:latin typeface="Calibri" panose="020F0502020204030204" pitchFamily="34" charset="0"/>
              </a:rPr>
              <a:t>D&amp;C 19:6, 11-12 Endless Punishment and Torment</a:t>
            </a:r>
          </a:p>
          <a:p>
            <a:r>
              <a:rPr lang="en-US" sz="1200" i="1" dirty="0"/>
              <a:t>“When the Lord comes to give us our reward … and our punishment, I feel that [the Savior] will give that punishment which is the very least that our transgression will justify. I believe that he will bring into his justice all of the infinite love and blessing and mercy and kindness and understanding which he has. … </a:t>
            </a:r>
          </a:p>
          <a:p>
            <a:r>
              <a:rPr lang="en-US" sz="1200" i="1" dirty="0">
                <a:solidFill>
                  <a:srgbClr val="333333"/>
                </a:solidFill>
                <a:latin typeface="Calibri" panose="020F0502020204030204" pitchFamily="34" charset="0"/>
              </a:rPr>
              <a:t>“And on the other hand, I believe that when it comes to making the rewards for our good conduct, he will give us the maximum that it is possible to give, having in mind the offense which we have committed” (“As Ye Sow … ,” Brigham Young University Speeches of the Year [May 3, 1955], 7).</a:t>
            </a:r>
            <a:r>
              <a:rPr lang="en-US" sz="1200" i="1" dirty="0"/>
              <a:t> President J. Reuben Clark</a:t>
            </a:r>
            <a:endParaRPr lang="en-US" sz="1200" dirty="0"/>
          </a:p>
        </p:txBody>
      </p:sp>
      <p:sp>
        <p:nvSpPr>
          <p:cNvPr id="6" name="Rectangle 5">
            <a:extLst>
              <a:ext uri="{FF2B5EF4-FFF2-40B4-BE49-F238E27FC236}">
                <a16:creationId xmlns:a16="http://schemas.microsoft.com/office/drawing/2014/main" id="{E3FC3FFC-5EE9-49CD-8F17-555C0BCABEFD}"/>
              </a:ext>
            </a:extLst>
          </p:cNvPr>
          <p:cNvSpPr/>
          <p:nvPr/>
        </p:nvSpPr>
        <p:spPr>
          <a:xfrm>
            <a:off x="4608945" y="0"/>
            <a:ext cx="6096000" cy="1384995"/>
          </a:xfrm>
          <a:prstGeom prst="rect">
            <a:avLst/>
          </a:prstGeom>
          <a:ln>
            <a:solidFill>
              <a:schemeClr val="tx1"/>
            </a:solidFill>
          </a:ln>
        </p:spPr>
        <p:txBody>
          <a:bodyPr>
            <a:spAutoFit/>
          </a:bodyPr>
          <a:lstStyle/>
          <a:p>
            <a:r>
              <a:rPr lang="en-US" sz="1200" b="1" i="1" dirty="0">
                <a:latin typeface="Calibri" panose="020F0502020204030204" pitchFamily="34" charset="0"/>
              </a:rPr>
              <a:t>D&amp;C 19:6, 11-12 Endless Punishment and Torment</a:t>
            </a:r>
          </a:p>
          <a:p>
            <a:r>
              <a:rPr lang="en-US" sz="1200" i="1" dirty="0">
                <a:solidFill>
                  <a:srgbClr val="333333"/>
                </a:solidFill>
                <a:latin typeface="Calibri" panose="020F0502020204030204" pitchFamily="34" charset="0"/>
              </a:rPr>
              <a:t>“We learn from the Doctrine and Covenants that eternal punishment, or everlasting punishment, does not mean that a man condemned will endure this punishment forever. … When a man pays the penalty of his misdeeds and humbly repents, receiving the gospel, he comes out of the prison house and is assigned to some degree of glory according to his worth and merit” (</a:t>
            </a:r>
            <a:r>
              <a:rPr lang="en-US" sz="1200" i="1" dirty="0">
                <a:solidFill>
                  <a:srgbClr val="333333"/>
                </a:solidFill>
                <a:latin typeface="Georgia" panose="02040502050405020303" pitchFamily="18" charset="0"/>
              </a:rPr>
              <a:t>Doctrines of Salvation,</a:t>
            </a:r>
            <a:r>
              <a:rPr lang="en-US" sz="1200" i="1" dirty="0">
                <a:solidFill>
                  <a:srgbClr val="333333"/>
                </a:solidFill>
                <a:latin typeface="Calibri" panose="020F0502020204030204" pitchFamily="34" charset="0"/>
              </a:rPr>
              <a:t> comp. Bruce R. McConkie, 3 vols. [1954–1956], 2:160). President Joseph Fielding Smith</a:t>
            </a:r>
            <a:endParaRPr lang="en-US" sz="1200" dirty="0"/>
          </a:p>
        </p:txBody>
      </p:sp>
      <p:sp>
        <p:nvSpPr>
          <p:cNvPr id="7" name="Rectangle 6">
            <a:extLst>
              <a:ext uri="{FF2B5EF4-FFF2-40B4-BE49-F238E27FC236}">
                <a16:creationId xmlns:a16="http://schemas.microsoft.com/office/drawing/2014/main" id="{BC78FEB7-0E17-49B9-9073-CCB5B81EB278}"/>
              </a:ext>
            </a:extLst>
          </p:cNvPr>
          <p:cNvSpPr/>
          <p:nvPr/>
        </p:nvSpPr>
        <p:spPr>
          <a:xfrm>
            <a:off x="4608945" y="1384994"/>
            <a:ext cx="6096000" cy="1384995"/>
          </a:xfrm>
          <a:prstGeom prst="rect">
            <a:avLst/>
          </a:prstGeom>
          <a:ln>
            <a:solidFill>
              <a:schemeClr val="tx1"/>
            </a:solidFill>
          </a:ln>
        </p:spPr>
        <p:txBody>
          <a:bodyPr>
            <a:spAutoFit/>
          </a:bodyPr>
          <a:lstStyle/>
          <a:p>
            <a:r>
              <a:rPr lang="en-US" sz="1200" b="1" i="1" dirty="0">
                <a:latin typeface="Calibri" panose="020F0502020204030204" pitchFamily="34" charset="0"/>
              </a:rPr>
              <a:t>D&amp;C 19:6, 11-12 Endless Punishment and Torment</a:t>
            </a:r>
          </a:p>
          <a:p>
            <a:r>
              <a:rPr lang="en-US" sz="1200" i="1" dirty="0"/>
              <a:t>“‘Eternal punishment’ … does not mean that the individual sufferer or sinner is to be eternally and everlastingly made to endure and suffer. No man will be kept in hell longer than is necessary to bring him to a fitness for something better. When he reaches that stage the prison doors will open and there will be rejoicing among the hosts who welcome him into a better state” (in Conference Report, Apr. 1930, 97; see also Doctrine and Covenants Student Manual, 2nd ed. [Church Educational System manual, 2001], 37). James E. Talmage</a:t>
            </a:r>
            <a:endParaRPr lang="en-US" sz="1200" dirty="0"/>
          </a:p>
        </p:txBody>
      </p:sp>
    </p:spTree>
    <p:extLst>
      <p:ext uri="{BB962C8B-B14F-4D97-AF65-F5344CB8AC3E}">
        <p14:creationId xmlns:p14="http://schemas.microsoft.com/office/powerpoint/2010/main" val="161526334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310849381"/>
              </p:ext>
            </p:extLst>
          </p:nvPr>
        </p:nvGraphicFramePr>
        <p:xfrm>
          <a:off x="365760" y="0"/>
          <a:ext cx="11547566" cy="6858000"/>
        </p:xfrm>
        <a:graphic>
          <a:graphicData uri="http://schemas.openxmlformats.org/drawingml/2006/table">
            <a:tbl>
              <a:tblPr/>
              <a:tblGrid>
                <a:gridCol w="5773783">
                  <a:extLst>
                    <a:ext uri="{9D8B030D-6E8A-4147-A177-3AD203B41FA5}">
                      <a16:colId xmlns:a16="http://schemas.microsoft.com/office/drawing/2014/main" val="20000"/>
                    </a:ext>
                  </a:extLst>
                </a:gridCol>
                <a:gridCol w="5773783">
                  <a:extLst>
                    <a:ext uri="{9D8B030D-6E8A-4147-A177-3AD203B41FA5}">
                      <a16:colId xmlns:a16="http://schemas.microsoft.com/office/drawing/2014/main" val="20001"/>
                    </a:ext>
                  </a:extLst>
                </a:gridCol>
              </a:tblGrid>
              <a:tr h="1241364">
                <a:tc>
                  <a:txBody>
                    <a:bodyPr/>
                    <a:lstStyle/>
                    <a:p>
                      <a:pPr algn="l" fontAlgn="base"/>
                      <a:r>
                        <a:rPr lang="en-US" sz="2400" b="0" i="0" cap="all" dirty="0">
                          <a:solidFill>
                            <a:schemeClr val="tx1"/>
                          </a:solidFill>
                          <a:latin typeface="Lucida Sans"/>
                        </a:rPr>
                        <a:t>JESUS CHRIST FULFILLED THE WILL OF HIS FATHER.</a:t>
                      </a:r>
                    </a:p>
                  </a:txBody>
                  <a:tcPr marL="50447" marR="50447" marT="35313" marB="35313" anchor="b">
                    <a:lnL>
                      <a:noFill/>
                    </a:lnL>
                    <a:lnR w="9525" cap="flat" cmpd="sng" algn="ctr">
                      <a:solidFill>
                        <a:srgbClr val="CCCCCC"/>
                      </a:solidFill>
                      <a:prstDash val="solid"/>
                      <a:round/>
                      <a:headEnd type="none" w="med" len="med"/>
                      <a:tailEnd type="none" w="med" len="med"/>
                    </a:lnR>
                    <a:lnT>
                      <a:noFill/>
                    </a:lnT>
                    <a:lnB w="9525" cap="flat" cmpd="sng" algn="ctr">
                      <a:solidFill>
                        <a:srgbClr val="E5E5E5"/>
                      </a:solidFill>
                      <a:prstDash val="solid"/>
                      <a:round/>
                      <a:headEnd type="none" w="med" len="med"/>
                      <a:tailEnd type="none" w="med" len="med"/>
                    </a:lnB>
                    <a:solidFill>
                      <a:srgbClr val="F9F6ED"/>
                    </a:solidFill>
                  </a:tcPr>
                </a:tc>
                <a:tc>
                  <a:txBody>
                    <a:bodyPr/>
                    <a:lstStyle/>
                    <a:p>
                      <a:pPr algn="l" fontAlgn="base"/>
                      <a:r>
                        <a:rPr lang="en-US" sz="2400" b="0" i="0" cap="all" dirty="0">
                          <a:solidFill>
                            <a:schemeClr val="tx1"/>
                          </a:solidFill>
                          <a:latin typeface="Lucida Sans"/>
                        </a:rPr>
                        <a:t>JESUS CHRIST WILL JUDGE US ACCORDING TO OUR WORKS.</a:t>
                      </a:r>
                    </a:p>
                  </a:txBody>
                  <a:tcPr marL="50447" marR="50447" marT="35313" marB="35313" anchor="b">
                    <a:lnL w="9525" cap="flat" cmpd="sng" algn="ctr">
                      <a:solidFill>
                        <a:srgbClr val="CCCCCC"/>
                      </a:solidFill>
                      <a:prstDash val="solid"/>
                      <a:round/>
                      <a:headEnd type="none" w="med" len="med"/>
                      <a:tailEnd type="none" w="med" len="med"/>
                    </a:lnL>
                    <a:lnR>
                      <a:noFill/>
                    </a:lnR>
                    <a:lnT>
                      <a:noFill/>
                    </a:lnT>
                    <a:lnB w="9525" cap="flat" cmpd="sng" algn="ctr">
                      <a:solidFill>
                        <a:srgbClr val="E5E5E5"/>
                      </a:solidFill>
                      <a:prstDash val="solid"/>
                      <a:round/>
                      <a:headEnd type="none" w="med" len="med"/>
                      <a:tailEnd type="none" w="med" len="med"/>
                    </a:lnB>
                    <a:solidFill>
                      <a:srgbClr val="F9F6ED"/>
                    </a:solidFill>
                  </a:tcPr>
                </a:tc>
                <a:extLst>
                  <a:ext uri="{0D108BD9-81ED-4DB2-BD59-A6C34878D82A}">
                    <a16:rowId xmlns:a16="http://schemas.microsoft.com/office/drawing/2014/main" val="10000"/>
                  </a:ext>
                </a:extLst>
              </a:tr>
              <a:tr h="5616636">
                <a:tc>
                  <a:txBody>
                    <a:bodyPr/>
                    <a:lstStyle/>
                    <a:p>
                      <a:pPr algn="l" fontAlgn="base"/>
                      <a:r>
                        <a:rPr lang="en-US" sz="2400" u="none" strike="noStrike" dirty="0">
                          <a:solidFill>
                            <a:schemeClr val="tx1"/>
                          </a:solidFill>
                        </a:rPr>
                        <a:t>D&amp;C 19:15, 18–19</a:t>
                      </a:r>
                      <a:endParaRPr lang="en-US" sz="2400" dirty="0">
                        <a:solidFill>
                          <a:schemeClr val="tx1"/>
                        </a:solidFill>
                      </a:endParaRPr>
                    </a:p>
                    <a:p>
                      <a:pPr algn="l" fontAlgn="base"/>
                      <a:r>
                        <a:rPr lang="en-US" sz="2400" dirty="0">
                          <a:solidFill>
                            <a:schemeClr val="tx1"/>
                          </a:solidFill>
                        </a:rPr>
                        <a:t>The Savior’s suffering was sore, exquisite, and hard to bear.</a:t>
                      </a:r>
                    </a:p>
                    <a:p>
                      <a:pPr algn="l" fontAlgn="base"/>
                      <a:r>
                        <a:rPr lang="en-US" sz="2400" dirty="0">
                          <a:solidFill>
                            <a:schemeClr val="tx1"/>
                          </a:solidFill>
                        </a:rPr>
                        <a:t>The Savior’s suffering caused Him to tremble because of pain and to bleed from every pore.</a:t>
                      </a:r>
                    </a:p>
                    <a:p>
                      <a:pPr algn="l" fontAlgn="base"/>
                      <a:r>
                        <a:rPr lang="en-US" sz="2400" dirty="0">
                          <a:solidFill>
                            <a:schemeClr val="tx1"/>
                          </a:solidFill>
                        </a:rPr>
                        <a:t>Jesus Christ suffered both physically and spiritually.</a:t>
                      </a:r>
                    </a:p>
                    <a:p>
                      <a:pPr algn="l" fontAlgn="base"/>
                      <a:r>
                        <a:rPr lang="en-US" sz="2400" dirty="0">
                          <a:solidFill>
                            <a:schemeClr val="tx1"/>
                          </a:solidFill>
                        </a:rPr>
                        <a:t>The Savior prayed that He might be spared from partaking of the bitter cup.</a:t>
                      </a:r>
                    </a:p>
                    <a:p>
                      <a:pPr algn="l" fontAlgn="base"/>
                      <a:r>
                        <a:rPr lang="en-US" sz="2400" dirty="0">
                          <a:solidFill>
                            <a:schemeClr val="tx1"/>
                          </a:solidFill>
                        </a:rPr>
                        <a:t>The Savior fulfilled the Father’s will and “finished [His] preparations unto the children of men” (</a:t>
                      </a:r>
                      <a:r>
                        <a:rPr lang="en-US" sz="2400" u="none" strike="noStrike" dirty="0">
                          <a:solidFill>
                            <a:schemeClr val="tx1"/>
                          </a:solidFill>
                        </a:rPr>
                        <a:t>D&amp;C 19:19</a:t>
                      </a:r>
                      <a:r>
                        <a:rPr lang="en-US" sz="2400" dirty="0">
                          <a:solidFill>
                            <a:schemeClr val="tx1"/>
                          </a:solidFill>
                        </a:rPr>
                        <a:t>).</a:t>
                      </a:r>
                    </a:p>
                  </a:txBody>
                  <a:tcPr marL="50447" marR="50447" marT="35313" marB="35313" anchor="ctr">
                    <a:lnL>
                      <a:noFill/>
                    </a:lnL>
                    <a:lnR w="9525" cap="flat" cmpd="sng" algn="ctr">
                      <a:solidFill>
                        <a:srgbClr val="CCCCCC"/>
                      </a:solidFill>
                      <a:prstDash val="solid"/>
                      <a:round/>
                      <a:headEnd type="none" w="med" len="med"/>
                      <a:tailEnd type="none" w="med" len="med"/>
                    </a:lnR>
                    <a:lnT w="9525" cap="flat" cmpd="sng" algn="ctr">
                      <a:solidFill>
                        <a:srgbClr val="E5E5E5"/>
                      </a:solidFill>
                      <a:prstDash val="solid"/>
                      <a:round/>
                      <a:headEnd type="none" w="med" len="med"/>
                      <a:tailEnd type="none" w="med" len="med"/>
                    </a:lnT>
                    <a:lnB w="9525" cap="flat" cmpd="sng" algn="ctr">
                      <a:solidFill>
                        <a:srgbClr val="E5E5E5"/>
                      </a:solidFill>
                      <a:prstDash val="solid"/>
                      <a:round/>
                      <a:headEnd type="none" w="med" len="med"/>
                      <a:tailEnd type="none" w="med" len="med"/>
                    </a:lnB>
                    <a:solidFill>
                      <a:srgbClr val="F9F6ED"/>
                    </a:solidFill>
                  </a:tcPr>
                </a:tc>
                <a:tc>
                  <a:txBody>
                    <a:bodyPr/>
                    <a:lstStyle/>
                    <a:p>
                      <a:pPr algn="l" fontAlgn="base"/>
                      <a:r>
                        <a:rPr lang="en-US" sz="2400" u="none" strike="noStrike" dirty="0">
                          <a:solidFill>
                            <a:schemeClr val="tx1"/>
                          </a:solidFill>
                        </a:rPr>
                        <a:t>D&amp;C 19:4–12</a:t>
                      </a:r>
                      <a:endParaRPr lang="en-US" sz="2400" dirty="0">
                        <a:solidFill>
                          <a:schemeClr val="tx1"/>
                        </a:solidFill>
                      </a:endParaRPr>
                    </a:p>
                    <a:p>
                      <a:pPr algn="l" fontAlgn="base"/>
                      <a:r>
                        <a:rPr lang="en-US" sz="2400" dirty="0">
                          <a:solidFill>
                            <a:schemeClr val="tx1"/>
                          </a:solidFill>
                        </a:rPr>
                        <a:t>All men must repent or suffer.</a:t>
                      </a:r>
                    </a:p>
                    <a:p>
                      <a:pPr algn="l" fontAlgn="base"/>
                      <a:r>
                        <a:rPr lang="en-US" sz="2400" dirty="0">
                          <a:solidFill>
                            <a:schemeClr val="tx1"/>
                          </a:solidFill>
                        </a:rPr>
                        <a:t>God’s punishment</a:t>
                      </a:r>
                    </a:p>
                    <a:p>
                      <a:pPr algn="l" fontAlgn="base"/>
                      <a:r>
                        <a:rPr lang="en-US" sz="2400" u="none" strike="noStrike" dirty="0">
                          <a:solidFill>
                            <a:schemeClr val="tx1"/>
                          </a:solidFill>
                        </a:rPr>
                        <a:t>D&amp;C 19:13–17</a:t>
                      </a:r>
                      <a:endParaRPr lang="en-US" sz="2400" dirty="0">
                        <a:solidFill>
                          <a:schemeClr val="tx1"/>
                        </a:solidFill>
                      </a:endParaRPr>
                    </a:p>
                    <a:p>
                      <a:pPr algn="l" fontAlgn="base"/>
                      <a:r>
                        <a:rPr lang="en-US" sz="2400" dirty="0">
                          <a:solidFill>
                            <a:schemeClr val="tx1"/>
                          </a:solidFill>
                        </a:rPr>
                        <a:t>Those who choose not to repent will suffer the penalty for their sins.</a:t>
                      </a:r>
                    </a:p>
                    <a:p>
                      <a:pPr algn="l" fontAlgn="base"/>
                      <a:r>
                        <a:rPr lang="en-US" sz="2400" u="none" strike="noStrike" dirty="0">
                          <a:solidFill>
                            <a:schemeClr val="tx1"/>
                          </a:solidFill>
                        </a:rPr>
                        <a:t>D&amp;C 19:16–19</a:t>
                      </a:r>
                      <a:endParaRPr lang="en-US" sz="2400" dirty="0">
                        <a:solidFill>
                          <a:schemeClr val="tx1"/>
                        </a:solidFill>
                      </a:endParaRPr>
                    </a:p>
                    <a:p>
                      <a:pPr algn="l" fontAlgn="base"/>
                      <a:r>
                        <a:rPr lang="en-US" sz="2400" dirty="0">
                          <a:solidFill>
                            <a:schemeClr val="tx1"/>
                          </a:solidFill>
                        </a:rPr>
                        <a:t>Jesus Christ’s suffering and His atoning blood satisfied the demands of justice. Therefore, mercy is extended to those who repent.</a:t>
                      </a:r>
                    </a:p>
                  </a:txBody>
                  <a:tcPr marL="50447" marR="50447" marT="35313" marB="35313" anchor="ctr">
                    <a:lnL w="9525" cap="flat" cmpd="sng" algn="ctr">
                      <a:solidFill>
                        <a:srgbClr val="CCCCCC"/>
                      </a:solidFill>
                      <a:prstDash val="solid"/>
                      <a:round/>
                      <a:headEnd type="none" w="med" len="med"/>
                      <a:tailEnd type="none" w="med" len="med"/>
                    </a:lnL>
                    <a:lnR>
                      <a:noFill/>
                    </a:lnR>
                    <a:lnT w="9525" cap="flat" cmpd="sng" algn="ctr">
                      <a:solidFill>
                        <a:srgbClr val="E5E5E5"/>
                      </a:solidFill>
                      <a:prstDash val="solid"/>
                      <a:round/>
                      <a:headEnd type="none" w="med" len="med"/>
                      <a:tailEnd type="none" w="med" len="med"/>
                    </a:lnT>
                    <a:lnB w="9525" cap="flat" cmpd="sng" algn="ctr">
                      <a:solidFill>
                        <a:srgbClr val="E5E5E5"/>
                      </a:solidFill>
                      <a:prstDash val="solid"/>
                      <a:round/>
                      <a:headEnd type="none" w="med" len="med"/>
                      <a:tailEnd type="none" w="med" len="med"/>
                    </a:lnB>
                    <a:solidFill>
                      <a:srgbClr val="F9F6ED"/>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87886837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3839" y="1909355"/>
            <a:ext cx="4863737" cy="4154984"/>
          </a:xfrm>
          <a:prstGeom prst="rect">
            <a:avLst/>
          </a:prstGeom>
          <a:ln>
            <a:solidFill>
              <a:schemeClr val="tx1"/>
            </a:solidFill>
          </a:ln>
        </p:spPr>
        <p:txBody>
          <a:bodyPr wrap="square">
            <a:spAutoFit/>
          </a:bodyPr>
          <a:lstStyle/>
          <a:p>
            <a:r>
              <a:rPr lang="en-US" sz="1200" b="1" dirty="0"/>
              <a:t>God’s Punishments:</a:t>
            </a:r>
          </a:p>
          <a:p>
            <a:r>
              <a:rPr lang="en-US" sz="1200" dirty="0"/>
              <a:t>Elder James E. </a:t>
            </a:r>
            <a:r>
              <a:rPr lang="en-US" sz="1200" dirty="0" err="1"/>
              <a:t>Talmage</a:t>
            </a:r>
            <a:r>
              <a:rPr lang="en-US" sz="1200" dirty="0"/>
              <a:t> stated: “During this hundred years [of Church history] many other great truths not known before, have been declared to the people, and one of the greatest is that to hell there is an exit as well as an entrance. Hell is no place to which a vindictive judge sends prisoners to suffer and to be punished principally for his glory; but it is a place prepared for the teaching, the disciplining of those who failed to learn here upon the earth what they should have learned. True, we read of everlasting punishment, unending suffering, eternal damnation. That is a direful expression; but in his mercy the Lord has made plain what those words mean. ‘Eternal punishment,’ he says, is God’s punishment, for he is eternal; and that condition or state or possibility will ever exist for the sinner who deserves and really needs such condemnation; but this does not mean that the individual sufferer or sinner is to be eternally and everlastingly made to endure and suffer. No man will be kept in hell longer than is necessary to bring him to a fitness for something better. When he reaches that stage the prison doors will open and there will be rejoicing among the hosts who welcome him into a better state. The Lord has not abated in the least what he has said in earlier dispensations concerning the operation of his law and his gospel, but he has made clear unto us his goodness and mercy through it all, for it is his glory and his work to bring about the immortality and eternal life of man.” (In Conference Report, Apr. 1930, p. 97.)</a:t>
            </a:r>
          </a:p>
        </p:txBody>
      </p:sp>
      <p:sp>
        <p:nvSpPr>
          <p:cNvPr id="3" name="Rectangle 2"/>
          <p:cNvSpPr/>
          <p:nvPr/>
        </p:nvSpPr>
        <p:spPr>
          <a:xfrm>
            <a:off x="237309" y="155029"/>
            <a:ext cx="4870268" cy="1754326"/>
          </a:xfrm>
          <a:prstGeom prst="rect">
            <a:avLst/>
          </a:prstGeom>
          <a:ln>
            <a:solidFill>
              <a:schemeClr val="tx1"/>
            </a:solidFill>
          </a:ln>
        </p:spPr>
        <p:txBody>
          <a:bodyPr wrap="square">
            <a:spAutoFit/>
          </a:bodyPr>
          <a:lstStyle/>
          <a:p>
            <a:r>
              <a:rPr lang="en-US" sz="1200" b="1" dirty="0"/>
              <a:t>End of the World:</a:t>
            </a:r>
          </a:p>
          <a:p>
            <a:r>
              <a:rPr lang="en-US" sz="1200" dirty="0"/>
              <a:t>Elder Bruce R. McConkie explained that this expression does not mean the end of the earth: </a:t>
            </a:r>
            <a:r>
              <a:rPr lang="en-US" sz="1200" i="1" dirty="0"/>
              <a:t>“The end of the world</a:t>
            </a:r>
            <a:r>
              <a:rPr lang="en-US" sz="1200" dirty="0"/>
              <a:t> is the end of unrighteousness or of worldliness as we know it, and this will be brought about by ‘the destruction of the wicked’ [JS—M 1:4]. When our world ends and the millennial era begins, there will be a new heaven and a new earth. (Isa. 65:17–25; D. &amp; C. 101:23–24) Lust, carnality, and sensuousness of every sort will cease, for it will be </a:t>
            </a:r>
            <a:r>
              <a:rPr lang="en-US" sz="1200" i="1" dirty="0"/>
              <a:t>the end of the world.”</a:t>
            </a:r>
            <a:r>
              <a:rPr lang="en-US" sz="1200" dirty="0"/>
              <a:t> (Mormon Doctrine, p. 848.)</a:t>
            </a:r>
          </a:p>
        </p:txBody>
      </p:sp>
      <p:sp>
        <p:nvSpPr>
          <p:cNvPr id="4" name="Rectangle 3"/>
          <p:cNvSpPr/>
          <p:nvPr/>
        </p:nvSpPr>
        <p:spPr>
          <a:xfrm>
            <a:off x="5107577" y="0"/>
            <a:ext cx="5560423" cy="3231654"/>
          </a:xfrm>
          <a:prstGeom prst="rect">
            <a:avLst/>
          </a:prstGeom>
          <a:ln>
            <a:solidFill>
              <a:schemeClr val="tx1"/>
            </a:solidFill>
          </a:ln>
        </p:spPr>
        <p:txBody>
          <a:bodyPr wrap="square">
            <a:spAutoFit/>
          </a:bodyPr>
          <a:lstStyle/>
          <a:p>
            <a:pPr fontAlgn="base"/>
            <a:r>
              <a:rPr lang="en-US" sz="1200" b="1" dirty="0"/>
              <a:t>Eternal Punishment VS Eternal Damnation:</a:t>
            </a:r>
          </a:p>
          <a:p>
            <a:pPr fontAlgn="base"/>
            <a:r>
              <a:rPr lang="en-US" sz="1200" dirty="0"/>
              <a:t>Elder Bruce R. McConkie explained the difference between these two terms:</a:t>
            </a:r>
          </a:p>
          <a:p>
            <a:pPr fontAlgn="base"/>
            <a:r>
              <a:rPr lang="en-US" sz="1200" i="1" dirty="0"/>
              <a:t>“Eternal damnation</a:t>
            </a:r>
            <a:r>
              <a:rPr lang="en-US" sz="1200" dirty="0"/>
              <a:t> is the opposite of eternal life, and all those who do not gain eternal life, or exaltation in the highest heaven within the celestial kingdom, are partakers of eternal damnation. Their </a:t>
            </a:r>
            <a:r>
              <a:rPr lang="en-US" sz="1200" i="1" dirty="0"/>
              <a:t>eternal </a:t>
            </a:r>
            <a:r>
              <a:rPr lang="en-US" sz="1200" i="1" dirty="0" err="1"/>
              <a:t>condemnation</a:t>
            </a:r>
            <a:r>
              <a:rPr lang="en-US" sz="1200" dirty="0" err="1"/>
              <a:t>is</a:t>
            </a:r>
            <a:r>
              <a:rPr lang="en-US" sz="1200" dirty="0"/>
              <a:t> to have limitations imposed upon them so that they cannot progress to the state of godhood and gain a fulness of all things.</a:t>
            </a:r>
          </a:p>
          <a:p>
            <a:pPr fontAlgn="base"/>
            <a:r>
              <a:rPr lang="en-US" sz="1200" dirty="0"/>
              <a:t>“They ‘remain separately and singly, without exaltation, … </a:t>
            </a:r>
            <a:r>
              <a:rPr lang="en-US" sz="1200" i="1" dirty="0"/>
              <a:t>to all eternity</a:t>
            </a:r>
            <a:r>
              <a:rPr lang="en-US" sz="1200" dirty="0"/>
              <a:t>; and from henceforth are not gods, but are angels of God </a:t>
            </a:r>
            <a:r>
              <a:rPr lang="en-US" sz="1200" i="1" dirty="0"/>
              <a:t>forever and ever</a:t>
            </a:r>
            <a:r>
              <a:rPr lang="en-US" sz="1200" dirty="0"/>
              <a:t>.’ (D. &amp; C. 132:17.) Their kingdom or progress has an ‘end,’ and they ‘cannot have an increase.’ (D. &amp; C. 131:4) Spirit children are denied to them to all eternity, and they inherit ‘the deaths,’ meaning an absence of posterity in the resurrection. (D. &amp; C. 132:16–25)</a:t>
            </a:r>
          </a:p>
          <a:p>
            <a:pPr fontAlgn="base"/>
            <a:r>
              <a:rPr lang="en-US" sz="1200" dirty="0"/>
              <a:t>“They are never redeemed from their spiritual fall and taken back into the full presence and glory of God. Only the obedient are ‘raised in immortality unto eternal life.’ The disobedient, ‘they that believe not,’ are raised in immortality </a:t>
            </a:r>
            <a:r>
              <a:rPr lang="en-US" sz="1200" i="1" dirty="0"/>
              <a:t>‘unto eternal damnation;</a:t>
            </a:r>
            <a:r>
              <a:rPr lang="en-US" sz="1200" dirty="0"/>
              <a:t> for they cannot be redeemed from their spiritual fall, because they repent not.’ (D. &amp; C. 29:42–44)” (</a:t>
            </a:r>
            <a:r>
              <a:rPr lang="en-US" sz="1200" i="1" dirty="0"/>
              <a:t>Mormon Doctrine,</a:t>
            </a:r>
            <a:r>
              <a:rPr lang="en-US" sz="1200" dirty="0"/>
              <a:t> p. 234.)</a:t>
            </a:r>
          </a:p>
        </p:txBody>
      </p:sp>
      <p:sp>
        <p:nvSpPr>
          <p:cNvPr id="5" name="Rectangle 4"/>
          <p:cNvSpPr/>
          <p:nvPr/>
        </p:nvSpPr>
        <p:spPr>
          <a:xfrm>
            <a:off x="5107577" y="3231654"/>
            <a:ext cx="4267200" cy="2308324"/>
          </a:xfrm>
          <a:prstGeom prst="rect">
            <a:avLst/>
          </a:prstGeom>
          <a:ln>
            <a:solidFill>
              <a:schemeClr val="tx1"/>
            </a:solidFill>
          </a:ln>
        </p:spPr>
        <p:txBody>
          <a:bodyPr wrap="square">
            <a:spAutoFit/>
          </a:bodyPr>
          <a:lstStyle/>
          <a:p>
            <a:pPr fontAlgn="base"/>
            <a:r>
              <a:rPr lang="en-US" sz="1200" b="1" dirty="0"/>
              <a:t>Eternal punishment </a:t>
            </a:r>
            <a:r>
              <a:rPr lang="en-US" sz="1200" dirty="0"/>
              <a:t>Elder James E. </a:t>
            </a:r>
            <a:r>
              <a:rPr lang="en-US" sz="1200" dirty="0" err="1"/>
              <a:t>Talmage</a:t>
            </a:r>
            <a:r>
              <a:rPr lang="en-US" sz="1200" dirty="0"/>
              <a:t> of the Quorum of the Twelve Apostles gave additional insights concerning the meaning of eternal punishment:</a:t>
            </a:r>
          </a:p>
          <a:p>
            <a:pPr fontAlgn="base"/>
            <a:r>
              <a:rPr lang="en-US" sz="1200" dirty="0"/>
              <a:t>“‘Eternal punishment’ … does not mean that the individual sufferer or sinner is to be eternally and everlastingly made to endure and suffer. No man will be kept in hell longer than is necessary to bring him to a fitness for something better. When he reaches that stage the prison doors will open and there will be rejoicing among the hosts who welcome him into a better state” (in Conference Report, Apr. 1930, 97; see also </a:t>
            </a:r>
            <a:r>
              <a:rPr lang="en-US" sz="1200" i="1" dirty="0"/>
              <a:t>Doctrine and Covenants Student Manual,</a:t>
            </a:r>
            <a:r>
              <a:rPr lang="en-US" sz="1200" dirty="0"/>
              <a:t>2nd ed. [Church Educational System manual, 2001], 37).</a:t>
            </a:r>
          </a:p>
        </p:txBody>
      </p:sp>
    </p:spTree>
    <p:extLst>
      <p:ext uri="{BB962C8B-B14F-4D97-AF65-F5344CB8AC3E}">
        <p14:creationId xmlns:p14="http://schemas.microsoft.com/office/powerpoint/2010/main" val="168930215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https://www.lds.org/bc/content/shared/content/images/gospel-library/magazine/ensignlp.nfo:o:2674.jpg"/>
          <p:cNvPicPr>
            <a:picLocks noChangeAspect="1" noChangeArrowheads="1"/>
          </p:cNvPicPr>
          <p:nvPr/>
        </p:nvPicPr>
        <p:blipFill>
          <a:blip r:embed="rId2" cstate="print"/>
          <a:srcRect/>
          <a:stretch>
            <a:fillRect/>
          </a:stretch>
        </p:blipFill>
        <p:spPr bwMode="auto">
          <a:xfrm>
            <a:off x="6400801" y="228600"/>
            <a:ext cx="3495675" cy="2381250"/>
          </a:xfrm>
          <a:prstGeom prst="rect">
            <a:avLst/>
          </a:prstGeom>
          <a:noFill/>
        </p:spPr>
      </p:pic>
      <p:pic>
        <p:nvPicPr>
          <p:cNvPr id="23556" name="Picture 4" descr="A page from the Wayne Sentinel"/>
          <p:cNvPicPr>
            <a:picLocks noChangeAspect="1" noChangeArrowheads="1"/>
          </p:cNvPicPr>
          <p:nvPr/>
        </p:nvPicPr>
        <p:blipFill>
          <a:blip r:embed="rId3" cstate="print"/>
          <a:srcRect/>
          <a:stretch>
            <a:fillRect/>
          </a:stretch>
        </p:blipFill>
        <p:spPr bwMode="auto">
          <a:xfrm>
            <a:off x="846438" y="867490"/>
            <a:ext cx="3305175" cy="5715000"/>
          </a:xfrm>
          <a:prstGeom prst="rect">
            <a:avLst/>
          </a:prstGeom>
          <a:noFill/>
        </p:spPr>
      </p:pic>
      <p:sp>
        <p:nvSpPr>
          <p:cNvPr id="4" name="Rectangle 3"/>
          <p:cNvSpPr/>
          <p:nvPr/>
        </p:nvSpPr>
        <p:spPr>
          <a:xfrm>
            <a:off x="5257800" y="5181600"/>
            <a:ext cx="4572000" cy="1477328"/>
          </a:xfrm>
          <a:prstGeom prst="rect">
            <a:avLst/>
          </a:prstGeom>
        </p:spPr>
        <p:txBody>
          <a:bodyPr>
            <a:spAutoFit/>
          </a:bodyPr>
          <a:lstStyle/>
          <a:p>
            <a:r>
              <a:rPr lang="en-US" dirty="0"/>
              <a:t>A page from the </a:t>
            </a:r>
            <a:r>
              <a:rPr lang="en-US" i="1" dirty="0"/>
              <a:t>Wayne Sentinel</a:t>
            </a:r>
            <a:r>
              <a:rPr lang="en-US" dirty="0"/>
              <a:t> with the first advertisement for the Book of Mormon. E. B. </a:t>
            </a:r>
            <a:r>
              <a:rPr lang="en-US" dirty="0" err="1"/>
              <a:t>Grandin</a:t>
            </a:r>
            <a:r>
              <a:rPr lang="en-US" dirty="0"/>
              <a:t> printed this weekly newspaper. The book did not sell well because local residents boycotted sales.</a:t>
            </a:r>
          </a:p>
        </p:txBody>
      </p:sp>
      <p:sp>
        <p:nvSpPr>
          <p:cNvPr id="5" name="Rectangle 4"/>
          <p:cNvSpPr/>
          <p:nvPr/>
        </p:nvSpPr>
        <p:spPr>
          <a:xfrm>
            <a:off x="5791200" y="2941082"/>
            <a:ext cx="5554362" cy="2031325"/>
          </a:xfrm>
          <a:prstGeom prst="rect">
            <a:avLst/>
          </a:prstGeom>
        </p:spPr>
        <p:txBody>
          <a:bodyPr wrap="square">
            <a:spAutoFit/>
          </a:bodyPr>
          <a:lstStyle/>
          <a:p>
            <a:r>
              <a:rPr lang="en-US" dirty="0"/>
              <a:t>The second floor of the </a:t>
            </a:r>
            <a:r>
              <a:rPr lang="en-US" dirty="0" err="1"/>
              <a:t>Grandin</a:t>
            </a:r>
            <a:r>
              <a:rPr lang="en-US" dirty="0"/>
              <a:t> building, where E. B. </a:t>
            </a:r>
            <a:r>
              <a:rPr lang="en-US" dirty="0" err="1"/>
              <a:t>Grandin</a:t>
            </a:r>
            <a:r>
              <a:rPr lang="en-US" dirty="0"/>
              <a:t> and a partner, Luther Howard, operated a bindery. Here each sixteen-page sheet of the Book of Mormon was folded, stitched, and cut into a booklet, called a signature. There were thirty-seven signatures in the book. These were assembled and bound in sheepskin covers.</a:t>
            </a:r>
          </a:p>
        </p:txBody>
      </p:sp>
      <p:sp>
        <p:nvSpPr>
          <p:cNvPr id="6" name="Rectangle 5"/>
          <p:cNvSpPr/>
          <p:nvPr/>
        </p:nvSpPr>
        <p:spPr>
          <a:xfrm>
            <a:off x="2133600" y="0"/>
            <a:ext cx="4192558" cy="369332"/>
          </a:xfrm>
          <a:prstGeom prst="rect">
            <a:avLst/>
          </a:prstGeom>
        </p:spPr>
        <p:txBody>
          <a:bodyPr wrap="none">
            <a:spAutoFit/>
          </a:bodyPr>
          <a:lstStyle/>
          <a:p>
            <a:r>
              <a:rPr lang="en-US" dirty="0"/>
              <a:t>Where the Book of Mormon Went to Press</a:t>
            </a:r>
          </a:p>
        </p:txBody>
      </p:sp>
    </p:spTree>
    <p:extLst>
      <p:ext uri="{BB962C8B-B14F-4D97-AF65-F5344CB8AC3E}">
        <p14:creationId xmlns:p14="http://schemas.microsoft.com/office/powerpoint/2010/main" val="393640254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Model of the gold plates"/>
          <p:cNvPicPr>
            <a:picLocks noChangeAspect="1" noChangeArrowheads="1"/>
          </p:cNvPicPr>
          <p:nvPr/>
        </p:nvPicPr>
        <p:blipFill>
          <a:blip r:embed="rId2" cstate="print"/>
          <a:srcRect/>
          <a:stretch>
            <a:fillRect/>
          </a:stretch>
        </p:blipFill>
        <p:spPr bwMode="auto">
          <a:xfrm>
            <a:off x="1905000" y="381001"/>
            <a:ext cx="3657600" cy="2266951"/>
          </a:xfrm>
          <a:prstGeom prst="rect">
            <a:avLst/>
          </a:prstGeom>
          <a:noFill/>
        </p:spPr>
      </p:pic>
      <p:sp>
        <p:nvSpPr>
          <p:cNvPr id="3" name="Rectangle 2"/>
          <p:cNvSpPr/>
          <p:nvPr/>
        </p:nvSpPr>
        <p:spPr>
          <a:xfrm>
            <a:off x="1828800" y="2895601"/>
            <a:ext cx="3429000" cy="2031325"/>
          </a:xfrm>
          <a:prstGeom prst="rect">
            <a:avLst/>
          </a:prstGeom>
        </p:spPr>
        <p:txBody>
          <a:bodyPr wrap="square">
            <a:spAutoFit/>
          </a:bodyPr>
          <a:lstStyle/>
          <a:p>
            <a:r>
              <a:rPr lang="en-US" dirty="0"/>
              <a:t>Model of the gold plates, based on eyewitness descriptions of their appearance. By the inspiration of God, Joseph Smith translated the Book of Mormon from an ancient American record made of thin gold plates.</a:t>
            </a:r>
          </a:p>
        </p:txBody>
      </p:sp>
      <p:pic>
        <p:nvPicPr>
          <p:cNvPr id="24580" name="Picture 4" descr="Three sheets from the printer’s manuscript of the Book of Mormon"/>
          <p:cNvPicPr>
            <a:picLocks noChangeAspect="1" noChangeArrowheads="1"/>
          </p:cNvPicPr>
          <p:nvPr/>
        </p:nvPicPr>
        <p:blipFill>
          <a:blip r:embed="rId3" cstate="print"/>
          <a:srcRect/>
          <a:stretch>
            <a:fillRect/>
          </a:stretch>
        </p:blipFill>
        <p:spPr bwMode="auto">
          <a:xfrm>
            <a:off x="6019800" y="304800"/>
            <a:ext cx="4305300" cy="2381250"/>
          </a:xfrm>
          <a:prstGeom prst="rect">
            <a:avLst/>
          </a:prstGeom>
          <a:noFill/>
        </p:spPr>
      </p:pic>
      <p:sp>
        <p:nvSpPr>
          <p:cNvPr id="5" name="Rectangle 4"/>
          <p:cNvSpPr/>
          <p:nvPr/>
        </p:nvSpPr>
        <p:spPr>
          <a:xfrm>
            <a:off x="5791200" y="3124200"/>
            <a:ext cx="4572000" cy="2862322"/>
          </a:xfrm>
          <a:prstGeom prst="rect">
            <a:avLst/>
          </a:prstGeom>
        </p:spPr>
        <p:txBody>
          <a:bodyPr>
            <a:spAutoFit/>
          </a:bodyPr>
          <a:lstStyle/>
          <a:p>
            <a:r>
              <a:rPr lang="en-US" dirty="0"/>
              <a:t>Three sheets from the printer’s manuscript of the Book of Mormon. The original manuscript that Oliver Cowdery made under Joseph Smith’s dictation was written so quickly that it contained no punctuation, little capitalization, and many spelling errors. At Joseph Smith’s request, Oliver Cowdery made another handwritten copy for the printer to use. This extra copy helped protect the translation from possible loss.</a:t>
            </a:r>
          </a:p>
        </p:txBody>
      </p:sp>
    </p:spTree>
    <p:extLst>
      <p:ext uri="{BB962C8B-B14F-4D97-AF65-F5344CB8AC3E}">
        <p14:creationId xmlns:p14="http://schemas.microsoft.com/office/powerpoint/2010/main" val="42522466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A8C28613-D0DD-449D-ABFB-0A2185C95D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1524000" y="0"/>
            <a:ext cx="9144000" cy="1107996"/>
          </a:xfrm>
          <a:prstGeom prst="rect">
            <a:avLst/>
          </a:prstGeom>
          <a:noFill/>
        </p:spPr>
        <p:txBody>
          <a:bodyPr wrap="square" rtlCol="0">
            <a:spAutoFit/>
          </a:bodyPr>
          <a:lstStyle/>
          <a:p>
            <a:pPr algn="ctr"/>
            <a:r>
              <a:rPr lang="en-US" sz="6600" dirty="0">
                <a:latin typeface="Algerian" pitchFamily="82" charset="0"/>
              </a:rPr>
              <a:t>Boycott Sales</a:t>
            </a:r>
          </a:p>
        </p:txBody>
      </p:sp>
      <p:sp>
        <p:nvSpPr>
          <p:cNvPr id="7" name="Rectangle 6"/>
          <p:cNvSpPr/>
          <p:nvPr/>
        </p:nvSpPr>
        <p:spPr>
          <a:xfrm>
            <a:off x="5831840" y="1447800"/>
            <a:ext cx="5455920" cy="1631216"/>
          </a:xfrm>
          <a:prstGeom prst="rect">
            <a:avLst/>
          </a:prstGeom>
        </p:spPr>
        <p:txBody>
          <a:bodyPr wrap="square">
            <a:spAutoFit/>
          </a:bodyPr>
          <a:lstStyle/>
          <a:p>
            <a:r>
              <a:rPr lang="en-US" sz="2000" dirty="0"/>
              <a:t>. Before the publication was complete, some townspeople held a meeting and passed a resolution not to purchase the Book of Mormon. Concerned about these threats, </a:t>
            </a:r>
            <a:r>
              <a:rPr lang="en-US" sz="2000" dirty="0" err="1"/>
              <a:t>Grandin</a:t>
            </a:r>
            <a:r>
              <a:rPr lang="en-US" sz="2000" dirty="0"/>
              <a:t> stopped printing to avoid not being paid for the work. </a:t>
            </a:r>
          </a:p>
        </p:txBody>
      </p:sp>
      <p:pic>
        <p:nvPicPr>
          <p:cNvPr id="3" name="Picture 2">
            <a:extLst>
              <a:ext uri="{FF2B5EF4-FFF2-40B4-BE49-F238E27FC236}">
                <a16:creationId xmlns:a16="http://schemas.microsoft.com/office/drawing/2014/main" id="{19ABC0A3-6BE1-44EB-BCA7-59C892FAF3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81760" y="996236"/>
            <a:ext cx="8077900" cy="5639289"/>
          </a:xfrm>
          <a:prstGeom prst="rect">
            <a:avLst/>
          </a:prstGeom>
        </p:spPr>
      </p:pic>
    </p:spTree>
    <p:extLst>
      <p:ext uri="{BB962C8B-B14F-4D97-AF65-F5344CB8AC3E}">
        <p14:creationId xmlns:p14="http://schemas.microsoft.com/office/powerpoint/2010/main" val="201758437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4" name="Picture 4" descr="http://typophile.com/files/9_6507.jpg"/>
          <p:cNvPicPr>
            <a:picLocks noChangeAspect="1" noChangeArrowheads="1"/>
          </p:cNvPicPr>
          <p:nvPr/>
        </p:nvPicPr>
        <p:blipFill>
          <a:blip r:embed="rId2" cstate="print"/>
          <a:srcRect l="15190" t="23734" r="55696" b="38291"/>
          <a:stretch>
            <a:fillRect/>
          </a:stretch>
        </p:blipFill>
        <p:spPr bwMode="auto">
          <a:xfrm>
            <a:off x="1905000" y="457200"/>
            <a:ext cx="3962400" cy="4134678"/>
          </a:xfrm>
          <a:prstGeom prst="rect">
            <a:avLst/>
          </a:prstGeom>
          <a:ln>
            <a:solidFill>
              <a:schemeClr val="tx1"/>
            </a:solidFill>
          </a:ln>
          <a:effectLst>
            <a:outerShdw blurRad="292100" dist="139700" dir="2700000" algn="tl" rotWithShape="0">
              <a:srgbClr val="333333">
                <a:alpha val="65000"/>
              </a:srgbClr>
            </a:outerShdw>
          </a:effectLst>
        </p:spPr>
      </p:pic>
      <p:sp>
        <p:nvSpPr>
          <p:cNvPr id="4" name="Rectangle 3"/>
          <p:cNvSpPr/>
          <p:nvPr/>
        </p:nvSpPr>
        <p:spPr>
          <a:xfrm>
            <a:off x="6172200" y="762001"/>
            <a:ext cx="1265090" cy="646331"/>
          </a:xfrm>
          <a:prstGeom prst="rect">
            <a:avLst/>
          </a:prstGeom>
        </p:spPr>
        <p:txBody>
          <a:bodyPr wrap="none">
            <a:spAutoFit/>
          </a:bodyPr>
          <a:lstStyle/>
          <a:p>
            <a:r>
              <a:rPr lang="en-US" dirty="0"/>
              <a:t>Duodecimo</a:t>
            </a:r>
          </a:p>
          <a:p>
            <a:r>
              <a:rPr lang="en-US" dirty="0"/>
              <a:t>Typeface</a:t>
            </a:r>
          </a:p>
        </p:txBody>
      </p:sp>
      <p:sp>
        <p:nvSpPr>
          <p:cNvPr id="5" name="Rectangle 4"/>
          <p:cNvSpPr/>
          <p:nvPr/>
        </p:nvSpPr>
        <p:spPr>
          <a:xfrm>
            <a:off x="5867400" y="4724400"/>
            <a:ext cx="4572000" cy="1754326"/>
          </a:xfrm>
          <a:prstGeom prst="rect">
            <a:avLst/>
          </a:prstGeom>
        </p:spPr>
        <p:txBody>
          <a:bodyPr>
            <a:spAutoFit/>
          </a:bodyPr>
          <a:lstStyle/>
          <a:p>
            <a:r>
              <a:rPr lang="en-US" sz="1200" dirty="0"/>
              <a:t>End of the World:</a:t>
            </a:r>
          </a:p>
          <a:p>
            <a:r>
              <a:rPr lang="en-US" sz="1200" dirty="0"/>
              <a:t>Elder Bruce R. McConkie explained that this expression does not mean the end of the earth: </a:t>
            </a:r>
            <a:r>
              <a:rPr lang="en-US" sz="1200" i="1" dirty="0"/>
              <a:t>“The end of the world</a:t>
            </a:r>
            <a:r>
              <a:rPr lang="en-US" sz="1200" dirty="0"/>
              <a:t> is the end of unrighteousness or of worldliness as we know it, and this will be brought about by ‘the destruction of the wicked’ [JS—M 1:4]. When our world ends and the millennial era begins, there will be a new heaven and a new earth. (Isa. 65:17–25; D. &amp; C. 101:23–24) Lust, carnality, and sensuousness of every sort will cease, for it will be </a:t>
            </a:r>
            <a:r>
              <a:rPr lang="en-US" sz="1200" i="1" dirty="0"/>
              <a:t>the end of the world.”</a:t>
            </a:r>
            <a:r>
              <a:rPr lang="en-US" sz="1200" dirty="0"/>
              <a:t> (Mormon Doctrine, p. 848.)</a:t>
            </a:r>
          </a:p>
        </p:txBody>
      </p:sp>
    </p:spTree>
    <p:extLst>
      <p:ext uri="{BB962C8B-B14F-4D97-AF65-F5344CB8AC3E}">
        <p14:creationId xmlns:p14="http://schemas.microsoft.com/office/powerpoint/2010/main" val="32152893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927E861-0A0C-4C77-876A-F5A5A7446D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1524000" y="0"/>
            <a:ext cx="9144000" cy="1107996"/>
          </a:xfrm>
          <a:prstGeom prst="rect">
            <a:avLst/>
          </a:prstGeom>
          <a:noFill/>
        </p:spPr>
        <p:txBody>
          <a:bodyPr wrap="square" rtlCol="0">
            <a:spAutoFit/>
          </a:bodyPr>
          <a:lstStyle/>
          <a:p>
            <a:pPr algn="ctr"/>
            <a:r>
              <a:rPr lang="en-US" sz="6600" dirty="0">
                <a:latin typeface="Algerian" pitchFamily="82" charset="0"/>
              </a:rPr>
              <a:t>Martin’s Concern</a:t>
            </a:r>
          </a:p>
        </p:txBody>
      </p:sp>
      <p:sp>
        <p:nvSpPr>
          <p:cNvPr id="7" name="Rectangle 6"/>
          <p:cNvSpPr/>
          <p:nvPr/>
        </p:nvSpPr>
        <p:spPr>
          <a:xfrm>
            <a:off x="6365240" y="2204720"/>
            <a:ext cx="4572000" cy="2677656"/>
          </a:xfrm>
          <a:prstGeom prst="rect">
            <a:avLst/>
          </a:prstGeom>
        </p:spPr>
        <p:txBody>
          <a:bodyPr>
            <a:spAutoFit/>
          </a:bodyPr>
          <a:lstStyle/>
          <a:p>
            <a:r>
              <a:rPr lang="en-US" sz="2400" dirty="0"/>
              <a:t>Martin was concerned that the books would not sell, and he requested that Joseph inquire of the Lord about how they should proceed. The revelation found in Doctrine and Covenants 19 was given the next day.</a:t>
            </a:r>
          </a:p>
        </p:txBody>
      </p:sp>
      <p:pic>
        <p:nvPicPr>
          <p:cNvPr id="10" name="Picture 6" descr="https://www.lds.org/bc/content/shared/content/images/gospel-library/manual/36481/36481_all_11-01-JosephPress.jpg"/>
          <p:cNvPicPr>
            <a:picLocks noChangeAspect="1" noChangeArrowheads="1"/>
          </p:cNvPicPr>
          <p:nvPr/>
        </p:nvPicPr>
        <p:blipFill>
          <a:blip r:embed="rId3" cstate="print"/>
          <a:srcRect/>
          <a:stretch>
            <a:fillRect/>
          </a:stretch>
        </p:blipFill>
        <p:spPr bwMode="auto">
          <a:xfrm>
            <a:off x="833120" y="1635963"/>
            <a:ext cx="4911090" cy="4190797"/>
          </a:xfrm>
          <a:prstGeom prst="rect">
            <a:avLst/>
          </a:prstGeom>
          <a:noFill/>
        </p:spPr>
      </p:pic>
    </p:spTree>
    <p:extLst>
      <p:ext uri="{BB962C8B-B14F-4D97-AF65-F5344CB8AC3E}">
        <p14:creationId xmlns:p14="http://schemas.microsoft.com/office/powerpoint/2010/main" val="15121029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3073D4E7-D224-46EF-ADCE-9925110818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Rectangle 6"/>
          <p:cNvSpPr/>
          <p:nvPr/>
        </p:nvSpPr>
        <p:spPr>
          <a:xfrm>
            <a:off x="3657600" y="3124201"/>
            <a:ext cx="4572000" cy="830997"/>
          </a:xfrm>
          <a:prstGeom prst="rect">
            <a:avLst/>
          </a:prstGeom>
        </p:spPr>
        <p:txBody>
          <a:bodyPr>
            <a:spAutoFit/>
          </a:bodyPr>
          <a:lstStyle/>
          <a:p>
            <a:pPr algn="ctr"/>
            <a:r>
              <a:rPr lang="en-US" sz="2400" dirty="0"/>
              <a:t>What are we asked to do as members of the Church?</a:t>
            </a:r>
          </a:p>
        </p:txBody>
      </p:sp>
      <p:pic>
        <p:nvPicPr>
          <p:cNvPr id="3" name="Picture 2">
            <a:extLst>
              <a:ext uri="{FF2B5EF4-FFF2-40B4-BE49-F238E27FC236}">
                <a16:creationId xmlns:a16="http://schemas.microsoft.com/office/drawing/2014/main" id="{7B55B647-5007-47F3-8388-0D9326D7E9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39451" y="997529"/>
            <a:ext cx="8608298" cy="5480779"/>
          </a:xfrm>
          <a:prstGeom prst="rect">
            <a:avLst/>
          </a:prstGeom>
        </p:spPr>
      </p:pic>
      <p:sp>
        <p:nvSpPr>
          <p:cNvPr id="2" name="TextBox 1">
            <a:extLst>
              <a:ext uri="{FF2B5EF4-FFF2-40B4-BE49-F238E27FC236}">
                <a16:creationId xmlns:a16="http://schemas.microsoft.com/office/drawing/2014/main" id="{E364A3BC-CAB9-DB32-1F61-08EB0FE633D8}"/>
              </a:ext>
            </a:extLst>
          </p:cNvPr>
          <p:cNvSpPr txBox="1"/>
          <p:nvPr/>
        </p:nvSpPr>
        <p:spPr>
          <a:xfrm>
            <a:off x="568960" y="0"/>
            <a:ext cx="11277600" cy="769441"/>
          </a:xfrm>
          <a:prstGeom prst="rect">
            <a:avLst/>
          </a:prstGeom>
          <a:noFill/>
        </p:spPr>
        <p:txBody>
          <a:bodyPr wrap="square" rtlCol="0">
            <a:spAutoFit/>
          </a:bodyPr>
          <a:lstStyle/>
          <a:p>
            <a:pPr algn="ctr"/>
            <a:r>
              <a:rPr lang="en-US" sz="4400" dirty="0">
                <a:latin typeface="Algerian" pitchFamily="82" charset="0"/>
              </a:rPr>
              <a:t>Submitting to Heavenly Father’s Will</a:t>
            </a:r>
          </a:p>
        </p:txBody>
      </p:sp>
      <p:grpSp>
        <p:nvGrpSpPr>
          <p:cNvPr id="28" name="Group 27">
            <a:extLst>
              <a:ext uri="{FF2B5EF4-FFF2-40B4-BE49-F238E27FC236}">
                <a16:creationId xmlns:a16="http://schemas.microsoft.com/office/drawing/2014/main" id="{34B7E917-B297-35B5-26E9-BA58D4F8CC55}"/>
              </a:ext>
            </a:extLst>
          </p:cNvPr>
          <p:cNvGrpSpPr/>
          <p:nvPr/>
        </p:nvGrpSpPr>
        <p:grpSpPr>
          <a:xfrm>
            <a:off x="71199" y="3539699"/>
            <a:ext cx="1744713" cy="3016899"/>
            <a:chOff x="71199" y="3539699"/>
            <a:chExt cx="1744713" cy="3016899"/>
          </a:xfrm>
        </p:grpSpPr>
        <p:grpSp>
          <p:nvGrpSpPr>
            <p:cNvPr id="4" name="Group 17">
              <a:extLst>
                <a:ext uri="{FF2B5EF4-FFF2-40B4-BE49-F238E27FC236}">
                  <a16:creationId xmlns:a16="http://schemas.microsoft.com/office/drawing/2014/main" id="{F28E007C-6784-4452-2F1D-7B6A9E824716}"/>
                </a:ext>
              </a:extLst>
            </p:cNvPr>
            <p:cNvGrpSpPr/>
            <p:nvPr/>
          </p:nvGrpSpPr>
          <p:grpSpPr>
            <a:xfrm>
              <a:off x="71199" y="3539699"/>
              <a:ext cx="1744713" cy="3016899"/>
              <a:chOff x="838200" y="76200"/>
              <a:chExt cx="2667000" cy="5029200"/>
            </a:xfrm>
          </p:grpSpPr>
          <p:grpSp>
            <p:nvGrpSpPr>
              <p:cNvPr id="5" name="Group 17">
                <a:extLst>
                  <a:ext uri="{FF2B5EF4-FFF2-40B4-BE49-F238E27FC236}">
                    <a16:creationId xmlns:a16="http://schemas.microsoft.com/office/drawing/2014/main" id="{304CBE3B-0153-73D8-07B2-5B9E518D6EC5}"/>
                  </a:ext>
                </a:extLst>
              </p:cNvPr>
              <p:cNvGrpSpPr/>
              <p:nvPr/>
            </p:nvGrpSpPr>
            <p:grpSpPr>
              <a:xfrm flipH="1">
                <a:off x="2209800" y="1447800"/>
                <a:ext cx="1295400" cy="3429000"/>
                <a:chOff x="685800" y="1447800"/>
                <a:chExt cx="1295400" cy="3124200"/>
              </a:xfrm>
            </p:grpSpPr>
            <p:sp>
              <p:nvSpPr>
                <p:cNvPr id="24" name="Bent Arrow 25">
                  <a:extLst>
                    <a:ext uri="{FF2B5EF4-FFF2-40B4-BE49-F238E27FC236}">
                      <a16:creationId xmlns:a16="http://schemas.microsoft.com/office/drawing/2014/main" id="{2BA59268-3A0A-4934-2633-99132DDD6661}"/>
                    </a:ext>
                  </a:extLst>
                </p:cNvPr>
                <p:cNvSpPr/>
                <p:nvPr/>
              </p:nvSpPr>
              <p:spPr>
                <a:xfrm flipV="1">
                  <a:off x="685800" y="28956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Bent Arrow 26">
                  <a:extLst>
                    <a:ext uri="{FF2B5EF4-FFF2-40B4-BE49-F238E27FC236}">
                      <a16:creationId xmlns:a16="http://schemas.microsoft.com/office/drawing/2014/main" id="{AE6D9391-5795-2C43-EFE7-99B4F167D34C}"/>
                    </a:ext>
                  </a:extLst>
                </p:cNvPr>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8" name="Group 16">
                <a:extLst>
                  <a:ext uri="{FF2B5EF4-FFF2-40B4-BE49-F238E27FC236}">
                    <a16:creationId xmlns:a16="http://schemas.microsoft.com/office/drawing/2014/main" id="{F507B518-7BCD-387F-8538-42F52BBB88CA}"/>
                  </a:ext>
                </a:extLst>
              </p:cNvPr>
              <p:cNvGrpSpPr/>
              <p:nvPr/>
            </p:nvGrpSpPr>
            <p:grpSpPr>
              <a:xfrm>
                <a:off x="838200" y="1447800"/>
                <a:ext cx="1295400" cy="3429000"/>
                <a:chOff x="685800" y="1447800"/>
                <a:chExt cx="1295400" cy="3429000"/>
              </a:xfrm>
            </p:grpSpPr>
            <p:sp>
              <p:nvSpPr>
                <p:cNvPr id="22" name="Bent Arrow 23">
                  <a:extLst>
                    <a:ext uri="{FF2B5EF4-FFF2-40B4-BE49-F238E27FC236}">
                      <a16:creationId xmlns:a16="http://schemas.microsoft.com/office/drawing/2014/main" id="{9264DC93-25D8-78E0-5132-4DC895D8A772}"/>
                    </a:ext>
                  </a:extLst>
                </p:cNvPr>
                <p:cNvSpPr/>
                <p:nvPr/>
              </p:nvSpPr>
              <p:spPr>
                <a:xfrm flipV="1">
                  <a:off x="685800" y="2895600"/>
                  <a:ext cx="1295400" cy="19812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Bent Arrow 14">
                  <a:extLst>
                    <a:ext uri="{FF2B5EF4-FFF2-40B4-BE49-F238E27FC236}">
                      <a16:creationId xmlns:a16="http://schemas.microsoft.com/office/drawing/2014/main" id="{C25631E6-DF7A-92BF-BD69-D303C0347FBA}"/>
                    </a:ext>
                  </a:extLst>
                </p:cNvPr>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9" name="Oval 2">
                <a:extLst>
                  <a:ext uri="{FF2B5EF4-FFF2-40B4-BE49-F238E27FC236}">
                    <a16:creationId xmlns:a16="http://schemas.microsoft.com/office/drawing/2014/main" id="{DD8932C5-AD3B-68A8-7FA8-8CF348FAF41F}"/>
                  </a:ext>
                </a:extLst>
              </p:cNvPr>
              <p:cNvSpPr/>
              <p:nvPr/>
            </p:nvSpPr>
            <p:spPr>
              <a:xfrm>
                <a:off x="1219200" y="1752600"/>
                <a:ext cx="1981200" cy="2590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lowchart: Manual Operation 3">
                <a:extLst>
                  <a:ext uri="{FF2B5EF4-FFF2-40B4-BE49-F238E27FC236}">
                    <a16:creationId xmlns:a16="http://schemas.microsoft.com/office/drawing/2014/main" id="{EAFDF08E-00E0-9876-3085-74F82F1AE7B4}"/>
                  </a:ext>
                </a:extLst>
              </p:cNvPr>
              <p:cNvSpPr/>
              <p:nvPr/>
            </p:nvSpPr>
            <p:spPr>
              <a:xfrm rot="10800000">
                <a:off x="1524000" y="1828800"/>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lowchart: Manual Operation 4">
                <a:extLst>
                  <a:ext uri="{FF2B5EF4-FFF2-40B4-BE49-F238E27FC236}">
                    <a16:creationId xmlns:a16="http://schemas.microsoft.com/office/drawing/2014/main" id="{54869E13-444B-817D-2A80-CE39EBF6AD2E}"/>
                  </a:ext>
                </a:extLst>
              </p:cNvPr>
              <p:cNvSpPr/>
              <p:nvPr/>
            </p:nvSpPr>
            <p:spPr>
              <a:xfrm rot="10800000">
                <a:off x="1537447" y="1107141"/>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4">
                <a:extLst>
                  <a:ext uri="{FF2B5EF4-FFF2-40B4-BE49-F238E27FC236}">
                    <a16:creationId xmlns:a16="http://schemas.microsoft.com/office/drawing/2014/main" id="{32F98A83-E6CD-616A-4975-6CA175328696}"/>
                  </a:ext>
                </a:extLst>
              </p:cNvPr>
              <p:cNvSpPr/>
              <p:nvPr/>
            </p:nvSpPr>
            <p:spPr>
              <a:xfrm>
                <a:off x="1828800" y="1335741"/>
                <a:ext cx="744071" cy="125506"/>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5">
                <a:extLst>
                  <a:ext uri="{FF2B5EF4-FFF2-40B4-BE49-F238E27FC236}">
                    <a16:creationId xmlns:a16="http://schemas.microsoft.com/office/drawing/2014/main" id="{CEFFCDA5-EA1D-F4C6-62D5-E82E23AA81C2}"/>
                  </a:ext>
                </a:extLst>
              </p:cNvPr>
              <p:cNvSpPr/>
              <p:nvPr/>
            </p:nvSpPr>
            <p:spPr>
              <a:xfrm>
                <a:off x="1752600" y="1447800"/>
                <a:ext cx="914400" cy="3810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Donut 16">
                <a:extLst>
                  <a:ext uri="{FF2B5EF4-FFF2-40B4-BE49-F238E27FC236}">
                    <a16:creationId xmlns:a16="http://schemas.microsoft.com/office/drawing/2014/main" id="{EFA8E550-2154-77B6-10D6-AB90F439F0A0}"/>
                  </a:ext>
                </a:extLst>
              </p:cNvPr>
              <p:cNvSpPr/>
              <p:nvPr/>
            </p:nvSpPr>
            <p:spPr>
              <a:xfrm>
                <a:off x="1752600" y="76200"/>
                <a:ext cx="914400" cy="914400"/>
              </a:xfrm>
              <a:prstGeom prst="donut">
                <a:avLst>
                  <a:gd name="adj" fmla="val 7308"/>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Rounded Rectangle 7">
                <a:extLst>
                  <a:ext uri="{FF2B5EF4-FFF2-40B4-BE49-F238E27FC236}">
                    <a16:creationId xmlns:a16="http://schemas.microsoft.com/office/drawing/2014/main" id="{E8B351D2-8C49-359E-E7A3-638E6FCFFB7C}"/>
                  </a:ext>
                </a:extLst>
              </p:cNvPr>
              <p:cNvSpPr/>
              <p:nvPr/>
            </p:nvSpPr>
            <p:spPr>
              <a:xfrm rot="16200000">
                <a:off x="2057400" y="914400"/>
                <a:ext cx="304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9">
                <a:extLst>
                  <a:ext uri="{FF2B5EF4-FFF2-40B4-BE49-F238E27FC236}">
                    <a16:creationId xmlns:a16="http://schemas.microsoft.com/office/drawing/2014/main" id="{8ABCEA68-A31E-4208-E73D-B6948C913282}"/>
                  </a:ext>
                </a:extLst>
              </p:cNvPr>
              <p:cNvSpPr/>
              <p:nvPr/>
            </p:nvSpPr>
            <p:spPr>
              <a:xfrm>
                <a:off x="1371600" y="4038600"/>
                <a:ext cx="1676400" cy="762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0">
                <a:extLst>
                  <a:ext uri="{FF2B5EF4-FFF2-40B4-BE49-F238E27FC236}">
                    <a16:creationId xmlns:a16="http://schemas.microsoft.com/office/drawing/2014/main" id="{3BEBC41D-6EA8-7EEC-95AE-4AE6CC43761C}"/>
                  </a:ext>
                </a:extLst>
              </p:cNvPr>
              <p:cNvSpPr/>
              <p:nvPr/>
            </p:nvSpPr>
            <p:spPr>
              <a:xfrm>
                <a:off x="1111624" y="4648200"/>
                <a:ext cx="2241176" cy="4572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1">
                <a:extLst>
                  <a:ext uri="{FF2B5EF4-FFF2-40B4-BE49-F238E27FC236}">
                    <a16:creationId xmlns:a16="http://schemas.microsoft.com/office/drawing/2014/main" id="{71252963-B81F-4DA2-305C-46E270DA41A0}"/>
                  </a:ext>
                </a:extLst>
              </p:cNvPr>
              <p:cNvSpPr/>
              <p:nvPr/>
            </p:nvSpPr>
            <p:spPr>
              <a:xfrm>
                <a:off x="1676400" y="4114800"/>
                <a:ext cx="1066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2">
                <a:extLst>
                  <a:ext uri="{FF2B5EF4-FFF2-40B4-BE49-F238E27FC236}">
                    <a16:creationId xmlns:a16="http://schemas.microsoft.com/office/drawing/2014/main" id="{B6995189-D18C-DAF0-85D6-82D8BE5A8BD0}"/>
                  </a:ext>
                </a:extLst>
              </p:cNvPr>
              <p:cNvSpPr/>
              <p:nvPr/>
            </p:nvSpPr>
            <p:spPr>
              <a:xfrm>
                <a:off x="1600200" y="4267200"/>
                <a:ext cx="1219200" cy="1524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lowchart: Manual Operation 13">
                <a:extLst>
                  <a:ext uri="{FF2B5EF4-FFF2-40B4-BE49-F238E27FC236}">
                    <a16:creationId xmlns:a16="http://schemas.microsoft.com/office/drawing/2014/main" id="{148B7FA6-0E9E-E80A-0D6A-D9E08288A79B}"/>
                  </a:ext>
                </a:extLst>
              </p:cNvPr>
              <p:cNvSpPr/>
              <p:nvPr/>
            </p:nvSpPr>
            <p:spPr>
              <a:xfrm rot="10800000">
                <a:off x="1143000" y="4419600"/>
                <a:ext cx="2133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4D1236F7-61DA-9A61-D04A-5DA73FE5F550}"/>
                </a:ext>
              </a:extLst>
            </p:cNvPr>
            <p:cNvSpPr txBox="1"/>
            <p:nvPr/>
          </p:nvSpPr>
          <p:spPr>
            <a:xfrm>
              <a:off x="250069" y="4753788"/>
              <a:ext cx="1466145" cy="1169551"/>
            </a:xfrm>
            <a:prstGeom prst="rect">
              <a:avLst/>
            </a:prstGeom>
            <a:noFill/>
          </p:spPr>
          <p:txBody>
            <a:bodyPr wrap="square">
              <a:spAutoFit/>
            </a:bodyPr>
            <a:lstStyle/>
            <a:p>
              <a:pPr algn="ctr"/>
              <a:r>
                <a:rPr lang="en-US" sz="1400" b="1" i="0" dirty="0">
                  <a:solidFill>
                    <a:srgbClr val="53575B"/>
                  </a:solidFill>
                  <a:effectLst/>
                </a:rPr>
                <a:t>Jesus Christ humbly submitted His will to Heavenly Father</a:t>
              </a:r>
              <a:r>
                <a:rPr lang="en-US" sz="1400" b="0" i="0" dirty="0">
                  <a:solidFill>
                    <a:srgbClr val="53575B"/>
                  </a:solidFill>
                  <a:effectLst/>
                </a:rPr>
                <a:t> </a:t>
              </a:r>
              <a:endParaRPr lang="en-US" sz="1400" dirty="0"/>
            </a:p>
          </p:txBody>
        </p:sp>
      </p:grpSp>
    </p:spTree>
    <p:extLst>
      <p:ext uri="{BB962C8B-B14F-4D97-AF65-F5344CB8AC3E}">
        <p14:creationId xmlns:p14="http://schemas.microsoft.com/office/powerpoint/2010/main" val="508665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60FD14B-ACFB-44EF-DF1E-5565D5A132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7E871BD7-AA2A-B64E-A2A1-6EF002E70050}"/>
              </a:ext>
            </a:extLst>
          </p:cNvPr>
          <p:cNvSpPr txBox="1"/>
          <p:nvPr/>
        </p:nvSpPr>
        <p:spPr>
          <a:xfrm>
            <a:off x="591094" y="1033867"/>
            <a:ext cx="6933111" cy="4524315"/>
          </a:xfrm>
          <a:prstGeom prst="rect">
            <a:avLst/>
          </a:prstGeom>
          <a:noFill/>
        </p:spPr>
        <p:txBody>
          <a:bodyPr wrap="square">
            <a:spAutoFit/>
          </a:bodyPr>
          <a:lstStyle/>
          <a:p>
            <a:r>
              <a:rPr lang="en-US" sz="2400" b="0" i="0" dirty="0">
                <a:solidFill>
                  <a:srgbClr val="212225"/>
                </a:solidFill>
                <a:effectLst/>
              </a:rPr>
              <a:t>The submission of one’s will is really the only uniquely personal thing we have to place on God’s altar. </a:t>
            </a:r>
          </a:p>
          <a:p>
            <a:endParaRPr lang="en-US" sz="2400" dirty="0">
              <a:solidFill>
                <a:srgbClr val="212225"/>
              </a:solidFill>
            </a:endParaRPr>
          </a:p>
          <a:p>
            <a:r>
              <a:rPr lang="en-US" sz="2400" b="0" i="0" dirty="0">
                <a:solidFill>
                  <a:srgbClr val="212225"/>
                </a:solidFill>
                <a:effectLst/>
              </a:rPr>
              <a:t>The many other things we “give” … are actually the things He has already given or loaned to us.</a:t>
            </a:r>
          </a:p>
          <a:p>
            <a:endParaRPr lang="en-US" sz="2400" dirty="0">
              <a:solidFill>
                <a:srgbClr val="212225"/>
              </a:solidFill>
            </a:endParaRPr>
          </a:p>
          <a:p>
            <a:r>
              <a:rPr lang="en-US" sz="2400" b="0" i="0" dirty="0">
                <a:solidFill>
                  <a:srgbClr val="212225"/>
                </a:solidFill>
                <a:effectLst/>
              </a:rPr>
              <a:t>However, when you and I finally submit ourselves, by letting our individual wills be swallowed up in God’s will, then we are really giving something to Him! </a:t>
            </a:r>
          </a:p>
          <a:p>
            <a:endParaRPr lang="en-US" sz="2400" dirty="0">
              <a:solidFill>
                <a:srgbClr val="212225"/>
              </a:solidFill>
            </a:endParaRPr>
          </a:p>
          <a:p>
            <a:r>
              <a:rPr lang="en-US" sz="2400" b="0" i="0" dirty="0">
                <a:solidFill>
                  <a:srgbClr val="212225"/>
                </a:solidFill>
                <a:effectLst/>
              </a:rPr>
              <a:t>It is the only possession which is truly ours to give! </a:t>
            </a:r>
          </a:p>
          <a:p>
            <a:r>
              <a:rPr lang="en-US" sz="2400" b="0" i="0" dirty="0">
                <a:solidFill>
                  <a:srgbClr val="212225"/>
                </a:solidFill>
                <a:effectLst/>
              </a:rPr>
              <a:t>Neal A. Maxwell</a:t>
            </a:r>
            <a:endParaRPr lang="en-US" sz="2400" dirty="0"/>
          </a:p>
        </p:txBody>
      </p:sp>
      <p:pic>
        <p:nvPicPr>
          <p:cNvPr id="6" name="Picture 5" descr="A person in a suit and tie&#10;&#10;Description automatically generated">
            <a:extLst>
              <a:ext uri="{FF2B5EF4-FFF2-40B4-BE49-F238E27FC236}">
                <a16:creationId xmlns:a16="http://schemas.microsoft.com/office/drawing/2014/main" id="{D069F72E-A0A8-9AF0-FC30-4A59F9D862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68967" y="1262531"/>
            <a:ext cx="3303392" cy="4134185"/>
          </a:xfrm>
          <a:prstGeom prst="rect">
            <a:avLst/>
          </a:prstGeom>
        </p:spPr>
      </p:pic>
    </p:spTree>
    <p:extLst>
      <p:ext uri="{BB962C8B-B14F-4D97-AF65-F5344CB8AC3E}">
        <p14:creationId xmlns:p14="http://schemas.microsoft.com/office/powerpoint/2010/main" val="26057310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C83C6A7E-24B7-41BD-90DD-2AD812B447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1524000" y="0"/>
            <a:ext cx="9144000" cy="1107996"/>
          </a:xfrm>
          <a:prstGeom prst="rect">
            <a:avLst/>
          </a:prstGeom>
          <a:noFill/>
        </p:spPr>
        <p:txBody>
          <a:bodyPr wrap="square" rtlCol="0">
            <a:spAutoFit/>
          </a:bodyPr>
          <a:lstStyle/>
          <a:p>
            <a:pPr algn="ctr"/>
            <a:r>
              <a:rPr lang="en-US" sz="6600" dirty="0">
                <a:latin typeface="Algerian" pitchFamily="82" charset="0"/>
              </a:rPr>
              <a:t>Alpha and Omega</a:t>
            </a:r>
          </a:p>
        </p:txBody>
      </p:sp>
      <p:sp>
        <p:nvSpPr>
          <p:cNvPr id="7" name="Rectangle 6"/>
          <p:cNvSpPr/>
          <p:nvPr/>
        </p:nvSpPr>
        <p:spPr>
          <a:xfrm>
            <a:off x="1752600" y="1295400"/>
            <a:ext cx="8534400" cy="1569660"/>
          </a:xfrm>
          <a:prstGeom prst="rect">
            <a:avLst/>
          </a:prstGeom>
        </p:spPr>
        <p:txBody>
          <a:bodyPr wrap="square">
            <a:spAutoFit/>
          </a:bodyPr>
          <a:lstStyle/>
          <a:p>
            <a:pPr fontAlgn="base"/>
            <a:r>
              <a:rPr lang="en-US" sz="2400" i="1" dirty="0"/>
              <a:t>“</a:t>
            </a:r>
            <a:r>
              <a:rPr lang="en-US" sz="2400" dirty="0"/>
              <a:t>The first and the last letter of the Greek alphabet, used as symbols of the beginning and the ending. Christ is so called, because He is the Author and the Preserver of all things.”</a:t>
            </a:r>
          </a:p>
          <a:p>
            <a:pPr fontAlgn="base"/>
            <a:r>
              <a:rPr lang="en-US" sz="2400" dirty="0"/>
              <a:t> </a:t>
            </a:r>
            <a:r>
              <a:rPr lang="en-US" sz="1200" dirty="0"/>
              <a:t>Smith and </a:t>
            </a:r>
            <a:r>
              <a:rPr lang="en-US" sz="1200" dirty="0" err="1"/>
              <a:t>Sjodahl</a:t>
            </a:r>
            <a:r>
              <a:rPr lang="en-US" sz="1200" dirty="0"/>
              <a:t> </a:t>
            </a:r>
          </a:p>
        </p:txBody>
      </p:sp>
      <p:sp>
        <p:nvSpPr>
          <p:cNvPr id="12" name="TextBox 11"/>
          <p:cNvSpPr txBox="1"/>
          <p:nvPr/>
        </p:nvSpPr>
        <p:spPr>
          <a:xfrm>
            <a:off x="228600" y="6466033"/>
            <a:ext cx="3048000" cy="369332"/>
          </a:xfrm>
          <a:prstGeom prst="rect">
            <a:avLst/>
          </a:prstGeom>
          <a:noFill/>
        </p:spPr>
        <p:txBody>
          <a:bodyPr wrap="square" rtlCol="0">
            <a:spAutoFit/>
          </a:bodyPr>
          <a:lstStyle/>
          <a:p>
            <a:r>
              <a:rPr lang="en-US" dirty="0"/>
              <a:t>D&amp;C 19:1</a:t>
            </a:r>
          </a:p>
        </p:txBody>
      </p:sp>
      <p:sp>
        <p:nvSpPr>
          <p:cNvPr id="13" name="Rectangle 12"/>
          <p:cNvSpPr/>
          <p:nvPr/>
        </p:nvSpPr>
        <p:spPr>
          <a:xfrm>
            <a:off x="5714999" y="2895601"/>
            <a:ext cx="5941541" cy="1569660"/>
          </a:xfrm>
          <a:prstGeom prst="rect">
            <a:avLst/>
          </a:prstGeom>
        </p:spPr>
        <p:txBody>
          <a:bodyPr wrap="square">
            <a:spAutoFit/>
          </a:bodyPr>
          <a:lstStyle/>
          <a:p>
            <a:r>
              <a:rPr lang="en-US" sz="2400" i="1" dirty="0"/>
              <a:t>“Hath in these last days spoken unto us by his Son, whom he hath appointed heir of all things, by whom also he made the</a:t>
            </a:r>
            <a:r>
              <a:rPr lang="en-US" sz="2400" i="1" baseline="30000" dirty="0"/>
              <a:t> </a:t>
            </a:r>
            <a:r>
              <a:rPr lang="en-US" sz="2400" i="1" dirty="0"/>
              <a:t>worlds;”</a:t>
            </a:r>
          </a:p>
          <a:p>
            <a:r>
              <a:rPr lang="en-US" sz="2400" i="1" dirty="0"/>
              <a:t>Hebrews 1:2</a:t>
            </a:r>
          </a:p>
        </p:txBody>
      </p:sp>
      <p:sp>
        <p:nvSpPr>
          <p:cNvPr id="14" name="Rectangle 13"/>
          <p:cNvSpPr/>
          <p:nvPr/>
        </p:nvSpPr>
        <p:spPr>
          <a:xfrm>
            <a:off x="4561960" y="4911614"/>
            <a:ext cx="6779740" cy="1569660"/>
          </a:xfrm>
          <a:prstGeom prst="rect">
            <a:avLst/>
          </a:prstGeom>
        </p:spPr>
        <p:txBody>
          <a:bodyPr wrap="square">
            <a:spAutoFit/>
          </a:bodyPr>
          <a:lstStyle/>
          <a:p>
            <a:r>
              <a:rPr lang="en-US" sz="2400" i="1" dirty="0"/>
              <a:t>“And, Thou, Lord, in the beginning hast laid the foundation of the earth; and the heavens are the works of </a:t>
            </a:r>
            <a:r>
              <a:rPr lang="en-US" sz="2400" i="1" dirty="0" err="1"/>
              <a:t>thine</a:t>
            </a:r>
            <a:r>
              <a:rPr lang="en-US" sz="2400" i="1" dirty="0"/>
              <a:t> hands:”</a:t>
            </a:r>
          </a:p>
          <a:p>
            <a:r>
              <a:rPr lang="en-US" sz="2400" i="1" dirty="0"/>
              <a:t>Hebrews 1:10</a:t>
            </a:r>
          </a:p>
        </p:txBody>
      </p:sp>
      <p:pic>
        <p:nvPicPr>
          <p:cNvPr id="3" name="Picture 2">
            <a:extLst>
              <a:ext uri="{FF2B5EF4-FFF2-40B4-BE49-F238E27FC236}">
                <a16:creationId xmlns:a16="http://schemas.microsoft.com/office/drawing/2014/main" id="{DB6A9A5D-4D41-49FC-A3C4-A0492ED160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0300" y="3052464"/>
            <a:ext cx="3211562" cy="3175341"/>
          </a:xfrm>
          <a:prstGeom prst="rect">
            <a:avLst/>
          </a:prstGeom>
        </p:spPr>
      </p:pic>
    </p:spTree>
    <p:extLst>
      <p:ext uri="{BB962C8B-B14F-4D97-AF65-F5344CB8AC3E}">
        <p14:creationId xmlns:p14="http://schemas.microsoft.com/office/powerpoint/2010/main" val="2714326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D8A96FF5-E43A-410A-B864-D3CEBF9773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1524000" y="0"/>
            <a:ext cx="9144000" cy="1107996"/>
          </a:xfrm>
          <a:prstGeom prst="rect">
            <a:avLst/>
          </a:prstGeom>
          <a:noFill/>
        </p:spPr>
        <p:txBody>
          <a:bodyPr wrap="square" rtlCol="0">
            <a:spAutoFit/>
          </a:bodyPr>
          <a:lstStyle/>
          <a:p>
            <a:pPr algn="ctr"/>
            <a:r>
              <a:rPr lang="en-US" sz="6600" dirty="0">
                <a:latin typeface="Algerian" pitchFamily="82" charset="0"/>
              </a:rPr>
              <a:t>Christ the Lord</a:t>
            </a:r>
          </a:p>
        </p:txBody>
      </p:sp>
      <p:sp>
        <p:nvSpPr>
          <p:cNvPr id="7" name="Rectangle 6"/>
          <p:cNvSpPr/>
          <p:nvPr/>
        </p:nvSpPr>
        <p:spPr>
          <a:xfrm>
            <a:off x="2133600" y="963305"/>
            <a:ext cx="8534400" cy="1754326"/>
          </a:xfrm>
          <a:prstGeom prst="rect">
            <a:avLst/>
          </a:prstGeom>
        </p:spPr>
        <p:txBody>
          <a:bodyPr wrap="square">
            <a:spAutoFit/>
          </a:bodyPr>
          <a:lstStyle/>
          <a:p>
            <a:pPr fontAlgn="base"/>
            <a:r>
              <a:rPr lang="en-US" sz="2400" i="1" dirty="0"/>
              <a:t>“ </a:t>
            </a:r>
            <a:r>
              <a:rPr lang="en-US" sz="2400" dirty="0"/>
              <a:t>‘Christ’ means ‘anointed.’ Prophets, Priests, and Kings were anointed, and our Lord unites all these offices in Him. He is the anointed Lord. The Greek word Christ is the same as the Hebrew Messiah (</a:t>
            </a:r>
            <a:r>
              <a:rPr lang="en-US" sz="2400" dirty="0" err="1"/>
              <a:t>Mashiac</a:t>
            </a:r>
            <a:r>
              <a:rPr lang="en-US" sz="2400" dirty="0"/>
              <a:t>), the title used in:</a:t>
            </a:r>
          </a:p>
          <a:p>
            <a:pPr fontAlgn="base"/>
            <a:r>
              <a:rPr lang="en-US" sz="1200" dirty="0"/>
              <a:t>Smith and </a:t>
            </a:r>
            <a:r>
              <a:rPr lang="en-US" sz="1200" dirty="0" err="1"/>
              <a:t>Sjodahl</a:t>
            </a:r>
            <a:endParaRPr lang="en-US" sz="1200" dirty="0"/>
          </a:p>
        </p:txBody>
      </p:sp>
      <p:sp>
        <p:nvSpPr>
          <p:cNvPr id="12" name="TextBox 11"/>
          <p:cNvSpPr txBox="1"/>
          <p:nvPr/>
        </p:nvSpPr>
        <p:spPr>
          <a:xfrm>
            <a:off x="228600" y="6488668"/>
            <a:ext cx="3048000" cy="369332"/>
          </a:xfrm>
          <a:prstGeom prst="rect">
            <a:avLst/>
          </a:prstGeom>
          <a:noFill/>
        </p:spPr>
        <p:txBody>
          <a:bodyPr wrap="square" rtlCol="0">
            <a:spAutoFit/>
          </a:bodyPr>
          <a:lstStyle/>
          <a:p>
            <a:r>
              <a:rPr lang="en-US" dirty="0"/>
              <a:t>D&amp;C 19:1</a:t>
            </a:r>
          </a:p>
        </p:txBody>
      </p:sp>
      <p:sp>
        <p:nvSpPr>
          <p:cNvPr id="9" name="Rectangle 8"/>
          <p:cNvSpPr/>
          <p:nvPr/>
        </p:nvSpPr>
        <p:spPr>
          <a:xfrm>
            <a:off x="5777438" y="2889051"/>
            <a:ext cx="6055433" cy="1569660"/>
          </a:xfrm>
          <a:prstGeom prst="rect">
            <a:avLst/>
          </a:prstGeom>
        </p:spPr>
        <p:txBody>
          <a:bodyPr wrap="square">
            <a:spAutoFit/>
          </a:bodyPr>
          <a:lstStyle/>
          <a:p>
            <a:r>
              <a:rPr lang="en-US" sz="2400" i="1" dirty="0"/>
              <a:t>“He first </a:t>
            </a:r>
            <a:r>
              <a:rPr lang="en-US" sz="2400" i="1" dirty="0" err="1"/>
              <a:t>findeth</a:t>
            </a:r>
            <a:r>
              <a:rPr lang="en-US" sz="2400" i="1" dirty="0"/>
              <a:t> his own brother Simon, and </a:t>
            </a:r>
            <a:r>
              <a:rPr lang="en-US" sz="2400" i="1" dirty="0" err="1"/>
              <a:t>saith</a:t>
            </a:r>
            <a:r>
              <a:rPr lang="en-US" sz="2400" i="1" dirty="0"/>
              <a:t> unto him, We have found the </a:t>
            </a:r>
            <a:r>
              <a:rPr lang="en-US" sz="2400" i="1" dirty="0" err="1"/>
              <a:t>Messias</a:t>
            </a:r>
            <a:r>
              <a:rPr lang="en-US" sz="2400" i="1" dirty="0"/>
              <a:t>, which is, being interpreted, the Christ.”</a:t>
            </a:r>
          </a:p>
          <a:p>
            <a:r>
              <a:rPr lang="en-US" sz="2400" i="1" dirty="0"/>
              <a:t>John 1:41</a:t>
            </a:r>
          </a:p>
        </p:txBody>
      </p:sp>
      <p:sp>
        <p:nvSpPr>
          <p:cNvPr id="10" name="Rectangle 9"/>
          <p:cNvSpPr/>
          <p:nvPr/>
        </p:nvSpPr>
        <p:spPr>
          <a:xfrm>
            <a:off x="5712876" y="4846593"/>
            <a:ext cx="5857015" cy="1569660"/>
          </a:xfrm>
          <a:prstGeom prst="rect">
            <a:avLst/>
          </a:prstGeom>
        </p:spPr>
        <p:txBody>
          <a:bodyPr wrap="square">
            <a:spAutoFit/>
          </a:bodyPr>
          <a:lstStyle/>
          <a:p>
            <a:r>
              <a:rPr lang="en-US" sz="2400" i="1" dirty="0"/>
              <a:t>“The woman </a:t>
            </a:r>
            <a:r>
              <a:rPr lang="en-US" sz="2400" i="1" dirty="0" err="1"/>
              <a:t>saith</a:t>
            </a:r>
            <a:r>
              <a:rPr lang="en-US" sz="2400" i="1" dirty="0"/>
              <a:t> unto him, I know that </a:t>
            </a:r>
            <a:r>
              <a:rPr lang="en-US" sz="2400" i="1" dirty="0" err="1"/>
              <a:t>Messias</a:t>
            </a:r>
            <a:r>
              <a:rPr lang="en-US" sz="2400" i="1" dirty="0"/>
              <a:t> cometh, which is called Christ: when he is come, he will tell us all things.”</a:t>
            </a:r>
          </a:p>
          <a:p>
            <a:r>
              <a:rPr lang="en-US" sz="2400" i="1" dirty="0"/>
              <a:t>John 4:25</a:t>
            </a:r>
          </a:p>
        </p:txBody>
      </p:sp>
      <p:grpSp>
        <p:nvGrpSpPr>
          <p:cNvPr id="4" name="Group 3">
            <a:extLst>
              <a:ext uri="{FF2B5EF4-FFF2-40B4-BE49-F238E27FC236}">
                <a16:creationId xmlns:a16="http://schemas.microsoft.com/office/drawing/2014/main" id="{763E78EA-D11F-4F49-B58F-2D65CBD905FA}"/>
              </a:ext>
            </a:extLst>
          </p:cNvPr>
          <p:cNvGrpSpPr/>
          <p:nvPr/>
        </p:nvGrpSpPr>
        <p:grpSpPr>
          <a:xfrm>
            <a:off x="1134891" y="2893858"/>
            <a:ext cx="4283418" cy="3659757"/>
            <a:chOff x="1134891" y="2893858"/>
            <a:chExt cx="4283418" cy="3659757"/>
          </a:xfrm>
        </p:grpSpPr>
        <p:pic>
          <p:nvPicPr>
            <p:cNvPr id="3" name="Picture 2">
              <a:extLst>
                <a:ext uri="{FF2B5EF4-FFF2-40B4-BE49-F238E27FC236}">
                  <a16:creationId xmlns:a16="http://schemas.microsoft.com/office/drawing/2014/main" id="{0EC4C3C5-94B5-4B3C-A12D-AA9D5C95DF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4891" y="2893858"/>
              <a:ext cx="4283418" cy="3445878"/>
            </a:xfrm>
            <a:prstGeom prst="rect">
              <a:avLst/>
            </a:prstGeom>
          </p:spPr>
        </p:pic>
        <p:sp>
          <p:nvSpPr>
            <p:cNvPr id="13" name="TextBox 12">
              <a:extLst>
                <a:ext uri="{FF2B5EF4-FFF2-40B4-BE49-F238E27FC236}">
                  <a16:creationId xmlns:a16="http://schemas.microsoft.com/office/drawing/2014/main" id="{734F22D0-C546-448E-A9F2-B3E3E2C76147}"/>
                </a:ext>
              </a:extLst>
            </p:cNvPr>
            <p:cNvSpPr txBox="1"/>
            <p:nvPr/>
          </p:nvSpPr>
          <p:spPr>
            <a:xfrm>
              <a:off x="1363491" y="6292005"/>
              <a:ext cx="3048000" cy="261610"/>
            </a:xfrm>
            <a:prstGeom prst="rect">
              <a:avLst/>
            </a:prstGeom>
            <a:noFill/>
          </p:spPr>
          <p:txBody>
            <a:bodyPr wrap="square" rtlCol="0">
              <a:spAutoFit/>
            </a:bodyPr>
            <a:lstStyle/>
            <a:p>
              <a:r>
                <a:rPr lang="en-US" sz="1100" dirty="0"/>
                <a:t>Simon Dewey</a:t>
              </a:r>
            </a:p>
          </p:txBody>
        </p:sp>
      </p:grpSp>
      <p:pic>
        <p:nvPicPr>
          <p:cNvPr id="5" name="Picture 4" descr="A comparison of a person&#10;&#10;Description automatically generated">
            <a:extLst>
              <a:ext uri="{FF2B5EF4-FFF2-40B4-BE49-F238E27FC236}">
                <a16:creationId xmlns:a16="http://schemas.microsoft.com/office/drawing/2014/main" id="{6EECD8EF-7E86-886E-D1F8-E8CBC2B031E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8355" y="212785"/>
            <a:ext cx="1454245" cy="1107996"/>
          </a:xfrm>
          <a:prstGeom prst="rect">
            <a:avLst/>
          </a:prstGeom>
        </p:spPr>
      </p:pic>
    </p:spTree>
    <p:extLst>
      <p:ext uri="{BB962C8B-B14F-4D97-AF65-F5344CB8AC3E}">
        <p14:creationId xmlns:p14="http://schemas.microsoft.com/office/powerpoint/2010/main" val="453039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1663</TotalTime>
  <Words>5586</Words>
  <Application>Microsoft Office PowerPoint</Application>
  <PresentationFormat>Widescreen</PresentationFormat>
  <Paragraphs>286</Paragraphs>
  <Slides>40</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40</vt:i4>
      </vt:variant>
    </vt:vector>
  </HeadingPairs>
  <TitlesOfParts>
    <vt:vector size="50" baseType="lpstr">
      <vt:lpstr>AngsanaUPC</vt:lpstr>
      <vt:lpstr>Lucida Sans</vt:lpstr>
      <vt:lpstr>Algerian</vt:lpstr>
      <vt:lpstr>Calibri Light</vt:lpstr>
      <vt:lpstr>Abadi</vt:lpstr>
      <vt:lpstr>Californian FB</vt:lpstr>
      <vt:lpstr>Georgia</vt:lpstr>
      <vt:lpstr>Calibri</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Brad Blau</cp:lastModifiedBy>
  <cp:revision>18</cp:revision>
  <dcterms:created xsi:type="dcterms:W3CDTF">2018-03-22T15:06:44Z</dcterms:created>
  <dcterms:modified xsi:type="dcterms:W3CDTF">2024-12-29T14:49:24Z</dcterms:modified>
</cp:coreProperties>
</file>