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6" r:id="rId2"/>
    <p:sldId id="273" r:id="rId3"/>
    <p:sldId id="274" r:id="rId4"/>
    <p:sldId id="275" r:id="rId5"/>
    <p:sldId id="276" r:id="rId6"/>
    <p:sldId id="277" r:id="rId7"/>
    <p:sldId id="292" r:id="rId8"/>
    <p:sldId id="293" r:id="rId9"/>
    <p:sldId id="278" r:id="rId10"/>
    <p:sldId id="279" r:id="rId11"/>
    <p:sldId id="259" r:id="rId12"/>
    <p:sldId id="264" r:id="rId13"/>
    <p:sldId id="263" r:id="rId14"/>
    <p:sldId id="295" r:id="rId15"/>
    <p:sldId id="267" r:id="rId16"/>
    <p:sldId id="280" r:id="rId17"/>
    <p:sldId id="268" r:id="rId18"/>
    <p:sldId id="281" r:id="rId19"/>
    <p:sldId id="291" r:id="rId20"/>
    <p:sldId id="258" r:id="rId21"/>
    <p:sldId id="262" r:id="rId22"/>
    <p:sldId id="283" r:id="rId23"/>
    <p:sldId id="260" r:id="rId24"/>
    <p:sldId id="284" r:id="rId25"/>
    <p:sldId id="285" r:id="rId26"/>
    <p:sldId id="288" r:id="rId27"/>
    <p:sldId id="286" r:id="rId28"/>
    <p:sldId id="266" r:id="rId29"/>
    <p:sldId id="269" r:id="rId30"/>
    <p:sldId id="289" r:id="rId31"/>
    <p:sldId id="270" r:id="rId32"/>
    <p:sldId id="271" r:id="rId33"/>
    <p:sldId id="290" r:id="rId34"/>
    <p:sldId id="261"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5" d="100"/>
          <a:sy n="105" d="100"/>
        </p:scale>
        <p:origin x="828" y="1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5CC36-D0D1-D18D-17F3-CA3328A1D2B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A63DCD6-1EA5-1E82-821A-F3D3710288B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86FC92B-CD84-25B9-1468-61C84BBD2320}"/>
              </a:ext>
            </a:extLst>
          </p:cNvPr>
          <p:cNvSpPr>
            <a:spLocks noGrp="1"/>
          </p:cNvSpPr>
          <p:nvPr>
            <p:ph type="dt" sz="half" idx="10"/>
          </p:nvPr>
        </p:nvSpPr>
        <p:spPr/>
        <p:txBody>
          <a:bodyPr/>
          <a:lstStyle/>
          <a:p>
            <a:fld id="{C4FD660C-9E0D-41F0-A6D6-66EECD4DA846}" type="datetimeFigureOut">
              <a:rPr lang="en-US" smtClean="0"/>
              <a:t>12/29/2024</a:t>
            </a:fld>
            <a:endParaRPr lang="en-US"/>
          </a:p>
        </p:txBody>
      </p:sp>
      <p:sp>
        <p:nvSpPr>
          <p:cNvPr id="5" name="Footer Placeholder 4">
            <a:extLst>
              <a:ext uri="{FF2B5EF4-FFF2-40B4-BE49-F238E27FC236}">
                <a16:creationId xmlns:a16="http://schemas.microsoft.com/office/drawing/2014/main" id="{ACB1C6A4-EAD8-AA5B-5C3C-0433D5C8BE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C13998-73F1-C0E7-62F5-8EC41EA95AFC}"/>
              </a:ext>
            </a:extLst>
          </p:cNvPr>
          <p:cNvSpPr>
            <a:spLocks noGrp="1"/>
          </p:cNvSpPr>
          <p:nvPr>
            <p:ph type="sldNum" sz="quarter" idx="12"/>
          </p:nvPr>
        </p:nvSpPr>
        <p:spPr/>
        <p:txBody>
          <a:bodyPr/>
          <a:lstStyle/>
          <a:p>
            <a:fld id="{26FEF162-5D74-41C7-840E-A496011B2F14}" type="slidenum">
              <a:rPr lang="en-US" smtClean="0"/>
              <a:t>‹#›</a:t>
            </a:fld>
            <a:endParaRPr lang="en-US"/>
          </a:p>
        </p:txBody>
      </p:sp>
    </p:spTree>
    <p:extLst>
      <p:ext uri="{BB962C8B-B14F-4D97-AF65-F5344CB8AC3E}">
        <p14:creationId xmlns:p14="http://schemas.microsoft.com/office/powerpoint/2010/main" val="3668235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06E49-65DB-FA5C-CAF7-A7F78C7FF2E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A2493BA-9623-2C4D-23BA-5500D329DAC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B8A59F-0A91-DDE6-8B78-CCE109208023}"/>
              </a:ext>
            </a:extLst>
          </p:cNvPr>
          <p:cNvSpPr>
            <a:spLocks noGrp="1"/>
          </p:cNvSpPr>
          <p:nvPr>
            <p:ph type="dt" sz="half" idx="10"/>
          </p:nvPr>
        </p:nvSpPr>
        <p:spPr/>
        <p:txBody>
          <a:bodyPr/>
          <a:lstStyle/>
          <a:p>
            <a:fld id="{C4FD660C-9E0D-41F0-A6D6-66EECD4DA846}" type="datetimeFigureOut">
              <a:rPr lang="en-US" smtClean="0"/>
              <a:t>12/29/2024</a:t>
            </a:fld>
            <a:endParaRPr lang="en-US"/>
          </a:p>
        </p:txBody>
      </p:sp>
      <p:sp>
        <p:nvSpPr>
          <p:cNvPr id="5" name="Footer Placeholder 4">
            <a:extLst>
              <a:ext uri="{FF2B5EF4-FFF2-40B4-BE49-F238E27FC236}">
                <a16:creationId xmlns:a16="http://schemas.microsoft.com/office/drawing/2014/main" id="{367F53ED-F641-7EFA-9631-3B8E36F743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5BFD82-9700-62E1-EE8F-28A983ED8ABC}"/>
              </a:ext>
            </a:extLst>
          </p:cNvPr>
          <p:cNvSpPr>
            <a:spLocks noGrp="1"/>
          </p:cNvSpPr>
          <p:nvPr>
            <p:ph type="sldNum" sz="quarter" idx="12"/>
          </p:nvPr>
        </p:nvSpPr>
        <p:spPr/>
        <p:txBody>
          <a:bodyPr/>
          <a:lstStyle/>
          <a:p>
            <a:fld id="{26FEF162-5D74-41C7-840E-A496011B2F14}" type="slidenum">
              <a:rPr lang="en-US" smtClean="0"/>
              <a:t>‹#›</a:t>
            </a:fld>
            <a:endParaRPr lang="en-US"/>
          </a:p>
        </p:txBody>
      </p:sp>
    </p:spTree>
    <p:extLst>
      <p:ext uri="{BB962C8B-B14F-4D97-AF65-F5344CB8AC3E}">
        <p14:creationId xmlns:p14="http://schemas.microsoft.com/office/powerpoint/2010/main" val="40094574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4B3148E-C3E4-129E-477A-0B62C935819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2F12D33-9BA6-8DB8-7C2D-5CF960AF402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083DF2-A770-F6AD-228B-D4A01FC89217}"/>
              </a:ext>
            </a:extLst>
          </p:cNvPr>
          <p:cNvSpPr>
            <a:spLocks noGrp="1"/>
          </p:cNvSpPr>
          <p:nvPr>
            <p:ph type="dt" sz="half" idx="10"/>
          </p:nvPr>
        </p:nvSpPr>
        <p:spPr/>
        <p:txBody>
          <a:bodyPr/>
          <a:lstStyle/>
          <a:p>
            <a:fld id="{C4FD660C-9E0D-41F0-A6D6-66EECD4DA846}" type="datetimeFigureOut">
              <a:rPr lang="en-US" smtClean="0"/>
              <a:t>12/29/2024</a:t>
            </a:fld>
            <a:endParaRPr lang="en-US"/>
          </a:p>
        </p:txBody>
      </p:sp>
      <p:sp>
        <p:nvSpPr>
          <p:cNvPr id="5" name="Footer Placeholder 4">
            <a:extLst>
              <a:ext uri="{FF2B5EF4-FFF2-40B4-BE49-F238E27FC236}">
                <a16:creationId xmlns:a16="http://schemas.microsoft.com/office/drawing/2014/main" id="{E3F6D12E-926A-B734-734D-5983A6A903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15A05F-52B7-98AB-F6DF-258D6C5062A5}"/>
              </a:ext>
            </a:extLst>
          </p:cNvPr>
          <p:cNvSpPr>
            <a:spLocks noGrp="1"/>
          </p:cNvSpPr>
          <p:nvPr>
            <p:ph type="sldNum" sz="quarter" idx="12"/>
          </p:nvPr>
        </p:nvSpPr>
        <p:spPr/>
        <p:txBody>
          <a:bodyPr/>
          <a:lstStyle/>
          <a:p>
            <a:fld id="{26FEF162-5D74-41C7-840E-A496011B2F14}" type="slidenum">
              <a:rPr lang="en-US" smtClean="0"/>
              <a:t>‹#›</a:t>
            </a:fld>
            <a:endParaRPr lang="en-US"/>
          </a:p>
        </p:txBody>
      </p:sp>
    </p:spTree>
    <p:extLst>
      <p:ext uri="{BB962C8B-B14F-4D97-AF65-F5344CB8AC3E}">
        <p14:creationId xmlns:p14="http://schemas.microsoft.com/office/powerpoint/2010/main" val="3510920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BC4AE-7975-1906-D147-97AC79EFA5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C774D54-0702-2D4D-D687-B19E4CF554F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3C5A7B-CB12-C91B-E3A4-C7213D0B25A8}"/>
              </a:ext>
            </a:extLst>
          </p:cNvPr>
          <p:cNvSpPr>
            <a:spLocks noGrp="1"/>
          </p:cNvSpPr>
          <p:nvPr>
            <p:ph type="dt" sz="half" idx="10"/>
          </p:nvPr>
        </p:nvSpPr>
        <p:spPr/>
        <p:txBody>
          <a:bodyPr/>
          <a:lstStyle/>
          <a:p>
            <a:fld id="{C4FD660C-9E0D-41F0-A6D6-66EECD4DA846}" type="datetimeFigureOut">
              <a:rPr lang="en-US" smtClean="0"/>
              <a:t>12/29/2024</a:t>
            </a:fld>
            <a:endParaRPr lang="en-US"/>
          </a:p>
        </p:txBody>
      </p:sp>
      <p:sp>
        <p:nvSpPr>
          <p:cNvPr id="5" name="Footer Placeholder 4">
            <a:extLst>
              <a:ext uri="{FF2B5EF4-FFF2-40B4-BE49-F238E27FC236}">
                <a16:creationId xmlns:a16="http://schemas.microsoft.com/office/drawing/2014/main" id="{D32E2C1B-1666-5322-9FEF-A519274B14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D95198-93D2-EF36-7548-60A63C01733F}"/>
              </a:ext>
            </a:extLst>
          </p:cNvPr>
          <p:cNvSpPr>
            <a:spLocks noGrp="1"/>
          </p:cNvSpPr>
          <p:nvPr>
            <p:ph type="sldNum" sz="quarter" idx="12"/>
          </p:nvPr>
        </p:nvSpPr>
        <p:spPr/>
        <p:txBody>
          <a:bodyPr/>
          <a:lstStyle/>
          <a:p>
            <a:fld id="{26FEF162-5D74-41C7-840E-A496011B2F14}" type="slidenum">
              <a:rPr lang="en-US" smtClean="0"/>
              <a:t>‹#›</a:t>
            </a:fld>
            <a:endParaRPr lang="en-US"/>
          </a:p>
        </p:txBody>
      </p:sp>
    </p:spTree>
    <p:extLst>
      <p:ext uri="{BB962C8B-B14F-4D97-AF65-F5344CB8AC3E}">
        <p14:creationId xmlns:p14="http://schemas.microsoft.com/office/powerpoint/2010/main" val="655692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48271-6D6C-0A2C-94EB-24E76342117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2FAD2DF-B1AD-7D1B-323E-B54FB7DAD5E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AF50E29-2AD2-E94E-6B2F-43B251AC99DC}"/>
              </a:ext>
            </a:extLst>
          </p:cNvPr>
          <p:cNvSpPr>
            <a:spLocks noGrp="1"/>
          </p:cNvSpPr>
          <p:nvPr>
            <p:ph type="dt" sz="half" idx="10"/>
          </p:nvPr>
        </p:nvSpPr>
        <p:spPr/>
        <p:txBody>
          <a:bodyPr/>
          <a:lstStyle/>
          <a:p>
            <a:fld id="{C4FD660C-9E0D-41F0-A6D6-66EECD4DA846}" type="datetimeFigureOut">
              <a:rPr lang="en-US" smtClean="0"/>
              <a:t>12/29/2024</a:t>
            </a:fld>
            <a:endParaRPr lang="en-US"/>
          </a:p>
        </p:txBody>
      </p:sp>
      <p:sp>
        <p:nvSpPr>
          <p:cNvPr id="5" name="Footer Placeholder 4">
            <a:extLst>
              <a:ext uri="{FF2B5EF4-FFF2-40B4-BE49-F238E27FC236}">
                <a16:creationId xmlns:a16="http://schemas.microsoft.com/office/drawing/2014/main" id="{B97DBB0B-CC70-EB33-7C3A-DD3E2F83AC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1C7053-BE46-B9B7-E5AE-F5252B409D39}"/>
              </a:ext>
            </a:extLst>
          </p:cNvPr>
          <p:cNvSpPr>
            <a:spLocks noGrp="1"/>
          </p:cNvSpPr>
          <p:nvPr>
            <p:ph type="sldNum" sz="quarter" idx="12"/>
          </p:nvPr>
        </p:nvSpPr>
        <p:spPr/>
        <p:txBody>
          <a:bodyPr/>
          <a:lstStyle/>
          <a:p>
            <a:fld id="{26FEF162-5D74-41C7-840E-A496011B2F14}" type="slidenum">
              <a:rPr lang="en-US" smtClean="0"/>
              <a:t>‹#›</a:t>
            </a:fld>
            <a:endParaRPr lang="en-US"/>
          </a:p>
        </p:txBody>
      </p:sp>
    </p:spTree>
    <p:extLst>
      <p:ext uri="{BB962C8B-B14F-4D97-AF65-F5344CB8AC3E}">
        <p14:creationId xmlns:p14="http://schemas.microsoft.com/office/powerpoint/2010/main" val="1365029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C596B-AB63-7599-0D76-7A1E81F5B35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6B8875F-F83A-1E98-FA0A-F71908624D7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EF0E195-E90D-C84D-B749-8EC26682FC6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9A6BAA5-550C-4DCB-03D8-F8FA30A8050C}"/>
              </a:ext>
            </a:extLst>
          </p:cNvPr>
          <p:cNvSpPr>
            <a:spLocks noGrp="1"/>
          </p:cNvSpPr>
          <p:nvPr>
            <p:ph type="dt" sz="half" idx="10"/>
          </p:nvPr>
        </p:nvSpPr>
        <p:spPr/>
        <p:txBody>
          <a:bodyPr/>
          <a:lstStyle/>
          <a:p>
            <a:fld id="{C4FD660C-9E0D-41F0-A6D6-66EECD4DA846}" type="datetimeFigureOut">
              <a:rPr lang="en-US" smtClean="0"/>
              <a:t>12/29/2024</a:t>
            </a:fld>
            <a:endParaRPr lang="en-US"/>
          </a:p>
        </p:txBody>
      </p:sp>
      <p:sp>
        <p:nvSpPr>
          <p:cNvPr id="6" name="Footer Placeholder 5">
            <a:extLst>
              <a:ext uri="{FF2B5EF4-FFF2-40B4-BE49-F238E27FC236}">
                <a16:creationId xmlns:a16="http://schemas.microsoft.com/office/drawing/2014/main" id="{6DA82440-B31E-E6A7-6236-E2257AF0F3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F1E4DAD-BC11-084A-B4AD-A5D76BD087AD}"/>
              </a:ext>
            </a:extLst>
          </p:cNvPr>
          <p:cNvSpPr>
            <a:spLocks noGrp="1"/>
          </p:cNvSpPr>
          <p:nvPr>
            <p:ph type="sldNum" sz="quarter" idx="12"/>
          </p:nvPr>
        </p:nvSpPr>
        <p:spPr/>
        <p:txBody>
          <a:bodyPr/>
          <a:lstStyle/>
          <a:p>
            <a:fld id="{26FEF162-5D74-41C7-840E-A496011B2F14}" type="slidenum">
              <a:rPr lang="en-US" smtClean="0"/>
              <a:t>‹#›</a:t>
            </a:fld>
            <a:endParaRPr lang="en-US"/>
          </a:p>
        </p:txBody>
      </p:sp>
    </p:spTree>
    <p:extLst>
      <p:ext uri="{BB962C8B-B14F-4D97-AF65-F5344CB8AC3E}">
        <p14:creationId xmlns:p14="http://schemas.microsoft.com/office/powerpoint/2010/main" val="3645983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76DFE-F71C-23D1-A282-96A0C6F57FC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6F519C3-9460-6B20-BE2B-751E517DFB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0A0D9E-1F9D-5442-BC66-3A13CFAC4B1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49E0CBD-0106-220E-C813-98DC7224BC0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40D5021-F9AD-5F05-1FB9-D88C628436E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68A8BDF-0C48-73D5-264B-FBCF46271EF6}"/>
              </a:ext>
            </a:extLst>
          </p:cNvPr>
          <p:cNvSpPr>
            <a:spLocks noGrp="1"/>
          </p:cNvSpPr>
          <p:nvPr>
            <p:ph type="dt" sz="half" idx="10"/>
          </p:nvPr>
        </p:nvSpPr>
        <p:spPr/>
        <p:txBody>
          <a:bodyPr/>
          <a:lstStyle/>
          <a:p>
            <a:fld id="{C4FD660C-9E0D-41F0-A6D6-66EECD4DA846}" type="datetimeFigureOut">
              <a:rPr lang="en-US" smtClean="0"/>
              <a:t>12/29/2024</a:t>
            </a:fld>
            <a:endParaRPr lang="en-US"/>
          </a:p>
        </p:txBody>
      </p:sp>
      <p:sp>
        <p:nvSpPr>
          <p:cNvPr id="8" name="Footer Placeholder 7">
            <a:extLst>
              <a:ext uri="{FF2B5EF4-FFF2-40B4-BE49-F238E27FC236}">
                <a16:creationId xmlns:a16="http://schemas.microsoft.com/office/drawing/2014/main" id="{8C39C451-100C-874C-DD22-A8F8F1860E3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D538021-CCA0-FEED-39BE-0797A9E85501}"/>
              </a:ext>
            </a:extLst>
          </p:cNvPr>
          <p:cNvSpPr>
            <a:spLocks noGrp="1"/>
          </p:cNvSpPr>
          <p:nvPr>
            <p:ph type="sldNum" sz="quarter" idx="12"/>
          </p:nvPr>
        </p:nvSpPr>
        <p:spPr/>
        <p:txBody>
          <a:bodyPr/>
          <a:lstStyle/>
          <a:p>
            <a:fld id="{26FEF162-5D74-41C7-840E-A496011B2F14}" type="slidenum">
              <a:rPr lang="en-US" smtClean="0"/>
              <a:t>‹#›</a:t>
            </a:fld>
            <a:endParaRPr lang="en-US"/>
          </a:p>
        </p:txBody>
      </p:sp>
    </p:spTree>
    <p:extLst>
      <p:ext uri="{BB962C8B-B14F-4D97-AF65-F5344CB8AC3E}">
        <p14:creationId xmlns:p14="http://schemas.microsoft.com/office/powerpoint/2010/main" val="32472348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F3149-9923-B562-4CDD-EC9E054F206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85A12A5-5A7F-087F-7FFF-66681967AF81}"/>
              </a:ext>
            </a:extLst>
          </p:cNvPr>
          <p:cNvSpPr>
            <a:spLocks noGrp="1"/>
          </p:cNvSpPr>
          <p:nvPr>
            <p:ph type="dt" sz="half" idx="10"/>
          </p:nvPr>
        </p:nvSpPr>
        <p:spPr/>
        <p:txBody>
          <a:bodyPr/>
          <a:lstStyle/>
          <a:p>
            <a:fld id="{C4FD660C-9E0D-41F0-A6D6-66EECD4DA846}" type="datetimeFigureOut">
              <a:rPr lang="en-US" smtClean="0"/>
              <a:t>12/29/2024</a:t>
            </a:fld>
            <a:endParaRPr lang="en-US"/>
          </a:p>
        </p:txBody>
      </p:sp>
      <p:sp>
        <p:nvSpPr>
          <p:cNvPr id="4" name="Footer Placeholder 3">
            <a:extLst>
              <a:ext uri="{FF2B5EF4-FFF2-40B4-BE49-F238E27FC236}">
                <a16:creationId xmlns:a16="http://schemas.microsoft.com/office/drawing/2014/main" id="{3692D2EA-4AEB-E1FD-D7F9-5F53894AC6B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248C9CF-C59A-68A9-8F78-8C371C012B71}"/>
              </a:ext>
            </a:extLst>
          </p:cNvPr>
          <p:cNvSpPr>
            <a:spLocks noGrp="1"/>
          </p:cNvSpPr>
          <p:nvPr>
            <p:ph type="sldNum" sz="quarter" idx="12"/>
          </p:nvPr>
        </p:nvSpPr>
        <p:spPr/>
        <p:txBody>
          <a:bodyPr/>
          <a:lstStyle/>
          <a:p>
            <a:fld id="{26FEF162-5D74-41C7-840E-A496011B2F14}" type="slidenum">
              <a:rPr lang="en-US" smtClean="0"/>
              <a:t>‹#›</a:t>
            </a:fld>
            <a:endParaRPr lang="en-US"/>
          </a:p>
        </p:txBody>
      </p:sp>
    </p:spTree>
    <p:extLst>
      <p:ext uri="{BB962C8B-B14F-4D97-AF65-F5344CB8AC3E}">
        <p14:creationId xmlns:p14="http://schemas.microsoft.com/office/powerpoint/2010/main" val="39142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6A1862-A878-82F2-28E2-17DD703CF2DA}"/>
              </a:ext>
            </a:extLst>
          </p:cNvPr>
          <p:cNvSpPr>
            <a:spLocks noGrp="1"/>
          </p:cNvSpPr>
          <p:nvPr>
            <p:ph type="dt" sz="half" idx="10"/>
          </p:nvPr>
        </p:nvSpPr>
        <p:spPr/>
        <p:txBody>
          <a:bodyPr/>
          <a:lstStyle/>
          <a:p>
            <a:fld id="{C4FD660C-9E0D-41F0-A6D6-66EECD4DA846}" type="datetimeFigureOut">
              <a:rPr lang="en-US" smtClean="0"/>
              <a:t>12/29/2024</a:t>
            </a:fld>
            <a:endParaRPr lang="en-US"/>
          </a:p>
        </p:txBody>
      </p:sp>
      <p:sp>
        <p:nvSpPr>
          <p:cNvPr id="3" name="Footer Placeholder 2">
            <a:extLst>
              <a:ext uri="{FF2B5EF4-FFF2-40B4-BE49-F238E27FC236}">
                <a16:creationId xmlns:a16="http://schemas.microsoft.com/office/drawing/2014/main" id="{72329418-6256-F338-042B-3C52F0844B5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38B45F-88A5-3919-12B6-BA09438AC481}"/>
              </a:ext>
            </a:extLst>
          </p:cNvPr>
          <p:cNvSpPr>
            <a:spLocks noGrp="1"/>
          </p:cNvSpPr>
          <p:nvPr>
            <p:ph type="sldNum" sz="quarter" idx="12"/>
          </p:nvPr>
        </p:nvSpPr>
        <p:spPr/>
        <p:txBody>
          <a:bodyPr/>
          <a:lstStyle/>
          <a:p>
            <a:fld id="{26FEF162-5D74-41C7-840E-A496011B2F14}" type="slidenum">
              <a:rPr lang="en-US" smtClean="0"/>
              <a:t>‹#›</a:t>
            </a:fld>
            <a:endParaRPr lang="en-US"/>
          </a:p>
        </p:txBody>
      </p:sp>
    </p:spTree>
    <p:extLst>
      <p:ext uri="{BB962C8B-B14F-4D97-AF65-F5344CB8AC3E}">
        <p14:creationId xmlns:p14="http://schemas.microsoft.com/office/powerpoint/2010/main" val="25461279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80057-0221-2514-0F52-5EF9FDFC36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9E13215-8E49-B05F-F4C3-C2972E58B9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F7ED5C0-EA5F-F6D8-88A1-015BD77BE5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6A1AAB-5192-8583-E788-8B8F72C902D5}"/>
              </a:ext>
            </a:extLst>
          </p:cNvPr>
          <p:cNvSpPr>
            <a:spLocks noGrp="1"/>
          </p:cNvSpPr>
          <p:nvPr>
            <p:ph type="dt" sz="half" idx="10"/>
          </p:nvPr>
        </p:nvSpPr>
        <p:spPr/>
        <p:txBody>
          <a:bodyPr/>
          <a:lstStyle/>
          <a:p>
            <a:fld id="{C4FD660C-9E0D-41F0-A6D6-66EECD4DA846}" type="datetimeFigureOut">
              <a:rPr lang="en-US" smtClean="0"/>
              <a:t>12/29/2024</a:t>
            </a:fld>
            <a:endParaRPr lang="en-US"/>
          </a:p>
        </p:txBody>
      </p:sp>
      <p:sp>
        <p:nvSpPr>
          <p:cNvPr id="6" name="Footer Placeholder 5">
            <a:extLst>
              <a:ext uri="{FF2B5EF4-FFF2-40B4-BE49-F238E27FC236}">
                <a16:creationId xmlns:a16="http://schemas.microsoft.com/office/drawing/2014/main" id="{5454F274-F81D-6045-EFD7-EF9DDAC08F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D4BA9E-65C0-0BB7-C571-B25AA1462965}"/>
              </a:ext>
            </a:extLst>
          </p:cNvPr>
          <p:cNvSpPr>
            <a:spLocks noGrp="1"/>
          </p:cNvSpPr>
          <p:nvPr>
            <p:ph type="sldNum" sz="quarter" idx="12"/>
          </p:nvPr>
        </p:nvSpPr>
        <p:spPr/>
        <p:txBody>
          <a:bodyPr/>
          <a:lstStyle/>
          <a:p>
            <a:fld id="{26FEF162-5D74-41C7-840E-A496011B2F14}" type="slidenum">
              <a:rPr lang="en-US" smtClean="0"/>
              <a:t>‹#›</a:t>
            </a:fld>
            <a:endParaRPr lang="en-US"/>
          </a:p>
        </p:txBody>
      </p:sp>
    </p:spTree>
    <p:extLst>
      <p:ext uri="{BB962C8B-B14F-4D97-AF65-F5344CB8AC3E}">
        <p14:creationId xmlns:p14="http://schemas.microsoft.com/office/powerpoint/2010/main" val="33277527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7CBD4-D39C-2900-9940-526F198EB9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7263BE5-0086-1E51-9036-460B49E675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3B397D9-A8EC-4564-E1B7-E9CE679110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5734911-B921-E594-B82F-9FD0100EE23F}"/>
              </a:ext>
            </a:extLst>
          </p:cNvPr>
          <p:cNvSpPr>
            <a:spLocks noGrp="1"/>
          </p:cNvSpPr>
          <p:nvPr>
            <p:ph type="dt" sz="half" idx="10"/>
          </p:nvPr>
        </p:nvSpPr>
        <p:spPr/>
        <p:txBody>
          <a:bodyPr/>
          <a:lstStyle/>
          <a:p>
            <a:fld id="{C4FD660C-9E0D-41F0-A6D6-66EECD4DA846}" type="datetimeFigureOut">
              <a:rPr lang="en-US" smtClean="0"/>
              <a:t>12/29/2024</a:t>
            </a:fld>
            <a:endParaRPr lang="en-US"/>
          </a:p>
        </p:txBody>
      </p:sp>
      <p:sp>
        <p:nvSpPr>
          <p:cNvPr id="6" name="Footer Placeholder 5">
            <a:extLst>
              <a:ext uri="{FF2B5EF4-FFF2-40B4-BE49-F238E27FC236}">
                <a16:creationId xmlns:a16="http://schemas.microsoft.com/office/drawing/2014/main" id="{E5A094DE-AB4E-427B-29A6-21AB34865E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892D59-5B3E-C30B-6F69-ADB6638613E5}"/>
              </a:ext>
            </a:extLst>
          </p:cNvPr>
          <p:cNvSpPr>
            <a:spLocks noGrp="1"/>
          </p:cNvSpPr>
          <p:nvPr>
            <p:ph type="sldNum" sz="quarter" idx="12"/>
          </p:nvPr>
        </p:nvSpPr>
        <p:spPr/>
        <p:txBody>
          <a:bodyPr/>
          <a:lstStyle/>
          <a:p>
            <a:fld id="{26FEF162-5D74-41C7-840E-A496011B2F14}" type="slidenum">
              <a:rPr lang="en-US" smtClean="0"/>
              <a:t>‹#›</a:t>
            </a:fld>
            <a:endParaRPr lang="en-US"/>
          </a:p>
        </p:txBody>
      </p:sp>
    </p:spTree>
    <p:extLst>
      <p:ext uri="{BB962C8B-B14F-4D97-AF65-F5344CB8AC3E}">
        <p14:creationId xmlns:p14="http://schemas.microsoft.com/office/powerpoint/2010/main" val="35359085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3B97902-2BD4-5D71-1A2B-7D76E1F9A4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0CD54A1-8CAB-66A1-DDD3-0CC537E946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10B0A7-CD20-FDF3-692E-D9F29A38CD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4FD660C-9E0D-41F0-A6D6-66EECD4DA846}" type="datetimeFigureOut">
              <a:rPr lang="en-US" smtClean="0"/>
              <a:t>12/29/2024</a:t>
            </a:fld>
            <a:endParaRPr lang="en-US"/>
          </a:p>
        </p:txBody>
      </p:sp>
      <p:sp>
        <p:nvSpPr>
          <p:cNvPr id="5" name="Footer Placeholder 4">
            <a:extLst>
              <a:ext uri="{FF2B5EF4-FFF2-40B4-BE49-F238E27FC236}">
                <a16:creationId xmlns:a16="http://schemas.microsoft.com/office/drawing/2014/main" id="{E9555076-7BD1-7523-7396-96BF4CFB912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85C76263-5205-170C-E001-EB0BB4EFAC7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6FEF162-5D74-41C7-840E-A496011B2F14}" type="slidenum">
              <a:rPr lang="en-US" smtClean="0"/>
              <a:t>‹#›</a:t>
            </a:fld>
            <a:endParaRPr lang="en-US"/>
          </a:p>
        </p:txBody>
      </p:sp>
    </p:spTree>
    <p:extLst>
      <p:ext uri="{BB962C8B-B14F-4D97-AF65-F5344CB8AC3E}">
        <p14:creationId xmlns:p14="http://schemas.microsoft.com/office/powerpoint/2010/main" val="40863604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9.jp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22.jpg"/></Relationships>
</file>

<file path=ppt/slides/_rels/slide1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24.jpg"/></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jpg"/></Relationships>
</file>

<file path=ppt/slides/_rels/slide1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9.jpg"/></Relationships>
</file>

<file path=ppt/slides/_rels/slide2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31.jpg"/></Relationships>
</file>

<file path=ppt/slides/_rels/slide22.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34.jpg"/></Relationships>
</file>

<file path=ppt/slides/_rels/slide2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24.xml.rels><?xml version="1.0" encoding="UTF-8" standalone="yes"?>
<Relationships xmlns="http://schemas.openxmlformats.org/package/2006/relationships"><Relationship Id="rId3" Type="http://schemas.openxmlformats.org/officeDocument/2006/relationships/image" Target="../media/image40.jpg"/><Relationship Id="rId7"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2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2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1.jpg"/><Relationship Id="rId4" Type="http://schemas.openxmlformats.org/officeDocument/2006/relationships/image" Target="../media/image50.jpg"/></Relationships>
</file>

<file path=ppt/slides/_rels/slide28.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3.png"/></Relationships>
</file>

<file path=ppt/slides/_rels/slide29.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6.jpg"/><Relationship Id="rId4" Type="http://schemas.openxmlformats.org/officeDocument/2006/relationships/image" Target="../media/image55.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9.jpg"/><Relationship Id="rId4" Type="http://schemas.openxmlformats.org/officeDocument/2006/relationships/image" Target="../media/image58.jpg"/></Relationships>
</file>

<file path=ppt/slides/_rels/slide31.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1.jpg"/></Relationships>
</file>

<file path=ppt/slides/_rels/slide32.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5D48F1F-11E5-6F5E-288A-5FA8657DD0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EF450B3E-04DA-4B85-36C0-EFC830A5344F}"/>
              </a:ext>
            </a:extLst>
          </p:cNvPr>
          <p:cNvPicPr>
            <a:picLocks noChangeAspect="1"/>
          </p:cNvPicPr>
          <p:nvPr/>
        </p:nvPicPr>
        <p:blipFill rotWithShape="1">
          <a:blip r:embed="rId3">
            <a:extLst>
              <a:ext uri="{28A0092B-C50C-407E-A947-70E740481C1C}">
                <a14:useLocalDpi xmlns:a14="http://schemas.microsoft.com/office/drawing/2010/main" val="0"/>
              </a:ext>
            </a:extLst>
          </a:blip>
          <a:srcRect l="2813" t="5019" r="2728" b="5232"/>
          <a:stretch/>
        </p:blipFill>
        <p:spPr>
          <a:xfrm>
            <a:off x="6096000" y="-14242"/>
            <a:ext cx="6096000" cy="6872242"/>
          </a:xfrm>
          <a:prstGeom prst="rect">
            <a:avLst/>
          </a:prstGeom>
        </p:spPr>
      </p:pic>
      <p:sp>
        <p:nvSpPr>
          <p:cNvPr id="4" name="TextBox 3">
            <a:extLst>
              <a:ext uri="{FF2B5EF4-FFF2-40B4-BE49-F238E27FC236}">
                <a16:creationId xmlns:a16="http://schemas.microsoft.com/office/drawing/2014/main" id="{E6EFE628-1912-9699-FBA2-08D7DC9818B5}"/>
              </a:ext>
            </a:extLst>
          </p:cNvPr>
          <p:cNvSpPr txBox="1"/>
          <p:nvPr/>
        </p:nvSpPr>
        <p:spPr>
          <a:xfrm>
            <a:off x="1565805" y="-23917"/>
            <a:ext cx="9144000" cy="3416320"/>
          </a:xfrm>
          <a:prstGeom prst="rect">
            <a:avLst/>
          </a:prstGeom>
          <a:noFill/>
        </p:spPr>
        <p:txBody>
          <a:bodyPr wrap="square" rtlCol="0">
            <a:spAutoFit/>
          </a:bodyPr>
          <a:lstStyle/>
          <a:p>
            <a:pPr algn="ctr"/>
            <a:r>
              <a:rPr lang="en-US" sz="6600" dirty="0">
                <a:solidFill>
                  <a:schemeClr val="bg1"/>
                </a:solidFill>
                <a:latin typeface="Agency FB" pitchFamily="34" charset="0"/>
              </a:rPr>
              <a:t>Doctrine and Covenants</a:t>
            </a:r>
          </a:p>
          <a:p>
            <a:pPr algn="ctr"/>
            <a:r>
              <a:rPr lang="en-US" sz="6600" dirty="0">
                <a:solidFill>
                  <a:schemeClr val="bg1"/>
                </a:solidFill>
                <a:latin typeface="Agency FB" pitchFamily="34" charset="0"/>
              </a:rPr>
              <a:t> 22-24</a:t>
            </a:r>
          </a:p>
          <a:p>
            <a:pPr algn="ctr"/>
            <a:r>
              <a:rPr lang="en-US" sz="6600" dirty="0">
                <a:solidFill>
                  <a:schemeClr val="bg1"/>
                </a:solidFill>
                <a:latin typeface="Agency FB" pitchFamily="34" charset="0"/>
              </a:rPr>
              <a:t>True Authority</a:t>
            </a:r>
          </a:p>
          <a:p>
            <a:pPr algn="ctr"/>
            <a:endParaRPr lang="en-US" dirty="0">
              <a:solidFill>
                <a:schemeClr val="bg1"/>
              </a:solidFill>
              <a:latin typeface="Agency FB" pitchFamily="34" charset="0"/>
            </a:endParaRPr>
          </a:p>
        </p:txBody>
      </p:sp>
      <p:grpSp>
        <p:nvGrpSpPr>
          <p:cNvPr id="5" name="Group 15">
            <a:extLst>
              <a:ext uri="{FF2B5EF4-FFF2-40B4-BE49-F238E27FC236}">
                <a16:creationId xmlns:a16="http://schemas.microsoft.com/office/drawing/2014/main" id="{FB720044-A1DD-4C89-1B04-8FD369FF482F}"/>
              </a:ext>
            </a:extLst>
          </p:cNvPr>
          <p:cNvGrpSpPr/>
          <p:nvPr/>
        </p:nvGrpSpPr>
        <p:grpSpPr>
          <a:xfrm rot="3223298">
            <a:off x="1969022" y="2617764"/>
            <a:ext cx="1676400" cy="3733799"/>
            <a:chOff x="2438400" y="2514600"/>
            <a:chExt cx="1676400" cy="3733799"/>
          </a:xfrm>
        </p:grpSpPr>
        <p:sp>
          <p:nvSpPr>
            <p:cNvPr id="6" name="Left Arrow Callout 48">
              <a:extLst>
                <a:ext uri="{FF2B5EF4-FFF2-40B4-BE49-F238E27FC236}">
                  <a16:creationId xmlns:a16="http://schemas.microsoft.com/office/drawing/2014/main" id="{48455640-0A00-47CC-1341-D5709BCB4685}"/>
                </a:ext>
              </a:extLst>
            </p:cNvPr>
            <p:cNvSpPr/>
            <p:nvPr/>
          </p:nvSpPr>
          <p:spPr>
            <a:xfrm>
              <a:off x="3200400" y="4938346"/>
              <a:ext cx="685800" cy="395654"/>
            </a:xfrm>
            <a:prstGeom prst="leftArrowCallout">
              <a:avLst>
                <a:gd name="adj1" fmla="val 11885"/>
                <a:gd name="adj2" fmla="val 25000"/>
                <a:gd name="adj3" fmla="val 25000"/>
                <a:gd name="adj4" fmla="val 54384"/>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eft Arrow Callout 49">
              <a:extLst>
                <a:ext uri="{FF2B5EF4-FFF2-40B4-BE49-F238E27FC236}">
                  <a16:creationId xmlns:a16="http://schemas.microsoft.com/office/drawing/2014/main" id="{9053A72F-A3FE-4F12-1D9C-1BD69C15D92D}"/>
                </a:ext>
              </a:extLst>
            </p:cNvPr>
            <p:cNvSpPr/>
            <p:nvPr/>
          </p:nvSpPr>
          <p:spPr>
            <a:xfrm>
              <a:off x="3124200" y="5410200"/>
              <a:ext cx="990600" cy="685800"/>
            </a:xfrm>
            <a:prstGeom prst="leftArrowCallout">
              <a:avLst>
                <a:gd name="adj1" fmla="val 25000"/>
                <a:gd name="adj2" fmla="val 25000"/>
                <a:gd name="adj3" fmla="val 25000"/>
                <a:gd name="adj4" fmla="val 5782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nut 50">
              <a:extLst>
                <a:ext uri="{FF2B5EF4-FFF2-40B4-BE49-F238E27FC236}">
                  <a16:creationId xmlns:a16="http://schemas.microsoft.com/office/drawing/2014/main" id="{8993FA7F-2C04-FA4E-393E-5C8A3CB51172}"/>
                </a:ext>
              </a:extLst>
            </p:cNvPr>
            <p:cNvSpPr/>
            <p:nvPr/>
          </p:nvSpPr>
          <p:spPr>
            <a:xfrm>
              <a:off x="2438400" y="2514600"/>
              <a:ext cx="1600200" cy="1066800"/>
            </a:xfrm>
            <a:prstGeom prst="donut">
              <a:avLst>
                <a:gd name="adj" fmla="val 16569"/>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B1C1A14B-E92A-0B4C-DFBE-1A96DE875DAC}"/>
                </a:ext>
              </a:extLst>
            </p:cNvPr>
            <p:cNvSpPr/>
            <p:nvPr/>
          </p:nvSpPr>
          <p:spPr>
            <a:xfrm>
              <a:off x="2971800" y="3505200"/>
              <a:ext cx="533400" cy="3048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305E5363-BE6B-A2C6-B2F5-955F0542959A}"/>
                </a:ext>
              </a:extLst>
            </p:cNvPr>
            <p:cNvSpPr/>
            <p:nvPr/>
          </p:nvSpPr>
          <p:spPr>
            <a:xfrm>
              <a:off x="2971800" y="3657600"/>
              <a:ext cx="533400" cy="3048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53">
              <a:extLst>
                <a:ext uri="{FF2B5EF4-FFF2-40B4-BE49-F238E27FC236}">
                  <a16:creationId xmlns:a16="http://schemas.microsoft.com/office/drawing/2014/main" id="{C55D6F55-179C-1B88-EF9A-2B62D45F2B14}"/>
                </a:ext>
              </a:extLst>
            </p:cNvPr>
            <p:cNvSpPr/>
            <p:nvPr/>
          </p:nvSpPr>
          <p:spPr>
            <a:xfrm>
              <a:off x="3077981" y="3817494"/>
              <a:ext cx="274819" cy="2430905"/>
            </a:xfrm>
            <a:prstGeom prst="roundRect">
              <a:avLst>
                <a:gd name="adj" fmla="val 50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D56404C8-125D-AD0F-5291-B1F46FFB1C7A}"/>
              </a:ext>
            </a:extLst>
          </p:cNvPr>
          <p:cNvGrpSpPr/>
          <p:nvPr/>
        </p:nvGrpSpPr>
        <p:grpSpPr>
          <a:xfrm rot="18323696">
            <a:off x="8196546" y="2495732"/>
            <a:ext cx="2224188" cy="4212863"/>
            <a:chOff x="381000" y="1524000"/>
            <a:chExt cx="1828800" cy="3463954"/>
          </a:xfrm>
        </p:grpSpPr>
        <p:sp>
          <p:nvSpPr>
            <p:cNvPr id="15" name="Rectangle: Rounded Corners 14">
              <a:extLst>
                <a:ext uri="{FF2B5EF4-FFF2-40B4-BE49-F238E27FC236}">
                  <a16:creationId xmlns:a16="http://schemas.microsoft.com/office/drawing/2014/main" id="{89BDDA23-2470-346A-18F2-780CA3365A7B}"/>
                </a:ext>
              </a:extLst>
            </p:cNvPr>
            <p:cNvSpPr/>
            <p:nvPr/>
          </p:nvSpPr>
          <p:spPr>
            <a:xfrm>
              <a:off x="1143000" y="3124200"/>
              <a:ext cx="228600" cy="1676400"/>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8AC7A03-6431-066D-B945-468F8DD1A67C}"/>
                </a:ext>
              </a:extLst>
            </p:cNvPr>
            <p:cNvSpPr/>
            <p:nvPr/>
          </p:nvSpPr>
          <p:spPr>
            <a:xfrm>
              <a:off x="381000" y="1524000"/>
              <a:ext cx="1828800" cy="1828800"/>
            </a:xfrm>
            <a:prstGeom prst="ellipse">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1ACE263E-DE72-C4A1-A48D-309833D59404}"/>
                </a:ext>
              </a:extLst>
            </p:cNvPr>
            <p:cNvSpPr/>
            <p:nvPr/>
          </p:nvSpPr>
          <p:spPr>
            <a:xfrm>
              <a:off x="1066800" y="3429000"/>
              <a:ext cx="381000" cy="152400"/>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D99FFDF7-5404-E292-EEC5-E7F56893E23E}"/>
                </a:ext>
              </a:extLst>
            </p:cNvPr>
            <p:cNvSpPr/>
            <p:nvPr/>
          </p:nvSpPr>
          <p:spPr>
            <a:xfrm>
              <a:off x="1101055" y="4149754"/>
              <a:ext cx="304800" cy="838200"/>
            </a:xfrm>
            <a:prstGeom prst="roundRect">
              <a:avLst>
                <a:gd name="adj" fmla="val 21376"/>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DD0F3529-157E-702C-5A2B-306D95F1221F}"/>
                </a:ext>
              </a:extLst>
            </p:cNvPr>
            <p:cNvSpPr/>
            <p:nvPr/>
          </p:nvSpPr>
          <p:spPr>
            <a:xfrm>
              <a:off x="563111" y="1726734"/>
              <a:ext cx="1447800" cy="14478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a:extLst>
              <a:ext uri="{FF2B5EF4-FFF2-40B4-BE49-F238E27FC236}">
                <a16:creationId xmlns:a16="http://schemas.microsoft.com/office/drawing/2014/main" id="{D23998FC-BAAF-C975-46E4-6A3C7F4770B0}"/>
              </a:ext>
            </a:extLst>
          </p:cNvPr>
          <p:cNvSpPr txBox="1"/>
          <p:nvPr/>
        </p:nvSpPr>
        <p:spPr>
          <a:xfrm>
            <a:off x="43329" y="6406282"/>
            <a:ext cx="6094476" cy="261610"/>
          </a:xfrm>
          <a:prstGeom prst="rect">
            <a:avLst/>
          </a:prstGeom>
          <a:noFill/>
        </p:spPr>
        <p:txBody>
          <a:bodyPr wrap="square">
            <a:spAutoFit/>
          </a:bodyPr>
          <a:lstStyle/>
          <a:p>
            <a:pPr algn="l"/>
            <a:r>
              <a:rPr lang="en-US" sz="1100" dirty="0">
                <a:solidFill>
                  <a:schemeClr val="bg1"/>
                </a:solidFill>
                <a:latin typeface="Abadi" panose="020B0604020104020204" pitchFamily="34" charset="0"/>
              </a:rPr>
              <a:t>Presentation by ©http://fashionsbylynda.com/blog/</a:t>
            </a:r>
          </a:p>
        </p:txBody>
      </p:sp>
    </p:spTree>
    <p:extLst>
      <p:ext uri="{BB962C8B-B14F-4D97-AF65-F5344CB8AC3E}">
        <p14:creationId xmlns:p14="http://schemas.microsoft.com/office/powerpoint/2010/main" val="25660768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79694B0-733C-4957-A84A-29FFF5B949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67148" y="6486256"/>
            <a:ext cx="2057400" cy="369332"/>
          </a:xfrm>
          <a:prstGeom prst="rect">
            <a:avLst/>
          </a:prstGeom>
          <a:noFill/>
        </p:spPr>
        <p:txBody>
          <a:bodyPr wrap="square" rtlCol="0">
            <a:spAutoFit/>
          </a:bodyPr>
          <a:lstStyle/>
          <a:p>
            <a:r>
              <a:rPr lang="en-US" dirty="0">
                <a:solidFill>
                  <a:schemeClr val="bg1"/>
                </a:solidFill>
              </a:rPr>
              <a:t>D&amp;C 22:4</a:t>
            </a:r>
          </a:p>
        </p:txBody>
      </p:sp>
      <p:sp>
        <p:nvSpPr>
          <p:cNvPr id="8" name="TextBox 7"/>
          <p:cNvSpPr txBox="1"/>
          <p:nvPr/>
        </p:nvSpPr>
        <p:spPr>
          <a:xfrm>
            <a:off x="1524000" y="0"/>
            <a:ext cx="9144000" cy="1107996"/>
          </a:xfrm>
          <a:prstGeom prst="rect">
            <a:avLst/>
          </a:prstGeom>
          <a:noFill/>
        </p:spPr>
        <p:txBody>
          <a:bodyPr wrap="square" rtlCol="0">
            <a:spAutoFit/>
          </a:bodyPr>
          <a:lstStyle/>
          <a:p>
            <a:pPr algn="ctr"/>
            <a:r>
              <a:rPr lang="en-US" sz="6600" dirty="0">
                <a:solidFill>
                  <a:schemeClr val="bg1"/>
                </a:solidFill>
                <a:latin typeface="Agency FB" pitchFamily="34" charset="0"/>
              </a:rPr>
              <a:t>Take Council From God Only</a:t>
            </a:r>
          </a:p>
        </p:txBody>
      </p:sp>
      <p:sp>
        <p:nvSpPr>
          <p:cNvPr id="9" name="Rectangle 8"/>
          <p:cNvSpPr/>
          <p:nvPr/>
        </p:nvSpPr>
        <p:spPr>
          <a:xfrm>
            <a:off x="531341" y="1219201"/>
            <a:ext cx="7469659" cy="2677656"/>
          </a:xfrm>
          <a:prstGeom prst="rect">
            <a:avLst/>
          </a:prstGeom>
        </p:spPr>
        <p:txBody>
          <a:bodyPr wrap="square">
            <a:spAutoFit/>
          </a:bodyPr>
          <a:lstStyle/>
          <a:p>
            <a:pPr fontAlgn="base"/>
            <a:r>
              <a:rPr lang="en-US" sz="2400" dirty="0">
                <a:solidFill>
                  <a:schemeClr val="bg1"/>
                </a:solidFill>
              </a:rPr>
              <a:t> For my thoughts </a:t>
            </a:r>
            <a:r>
              <a:rPr lang="en-US" sz="2400" i="1" dirty="0">
                <a:solidFill>
                  <a:schemeClr val="bg1"/>
                </a:solidFill>
              </a:rPr>
              <a:t>are</a:t>
            </a:r>
            <a:r>
              <a:rPr lang="en-US" sz="2400" dirty="0">
                <a:solidFill>
                  <a:schemeClr val="bg1"/>
                </a:solidFill>
              </a:rPr>
              <a:t> not your thoughts, neither </a:t>
            </a:r>
            <a:r>
              <a:rPr lang="en-US" sz="2400" i="1" dirty="0">
                <a:solidFill>
                  <a:schemeClr val="bg1"/>
                </a:solidFill>
              </a:rPr>
              <a:t>are</a:t>
            </a:r>
            <a:r>
              <a:rPr lang="en-US" sz="2400" dirty="0">
                <a:solidFill>
                  <a:schemeClr val="bg1"/>
                </a:solidFill>
              </a:rPr>
              <a:t> your</a:t>
            </a:r>
            <a:r>
              <a:rPr lang="en-US" sz="2400" baseline="30000" dirty="0">
                <a:solidFill>
                  <a:schemeClr val="bg1"/>
                </a:solidFill>
              </a:rPr>
              <a:t> </a:t>
            </a:r>
            <a:r>
              <a:rPr lang="en-US" sz="2400" dirty="0">
                <a:solidFill>
                  <a:schemeClr val="bg1"/>
                </a:solidFill>
              </a:rPr>
              <a:t>ways my ways, saith the </a:t>
            </a:r>
            <a:r>
              <a:rPr lang="en-US" sz="2400" cap="small" dirty="0">
                <a:solidFill>
                  <a:schemeClr val="bg1"/>
                </a:solidFill>
              </a:rPr>
              <a:t>Lord</a:t>
            </a:r>
            <a:r>
              <a:rPr lang="en-US" sz="2400" dirty="0">
                <a:solidFill>
                  <a:schemeClr val="bg1"/>
                </a:solidFill>
              </a:rPr>
              <a:t>.</a:t>
            </a:r>
          </a:p>
          <a:p>
            <a:pPr fontAlgn="base"/>
            <a:endParaRPr lang="en-US" sz="2400" dirty="0">
              <a:solidFill>
                <a:schemeClr val="bg1"/>
              </a:solidFill>
            </a:endParaRPr>
          </a:p>
          <a:p>
            <a:pPr fontAlgn="base"/>
            <a:r>
              <a:rPr lang="en-US" sz="2400" dirty="0">
                <a:solidFill>
                  <a:schemeClr val="bg1"/>
                </a:solidFill>
              </a:rPr>
              <a:t>For </a:t>
            </a:r>
            <a:r>
              <a:rPr lang="en-US" sz="2400" i="1" dirty="0">
                <a:solidFill>
                  <a:schemeClr val="bg1"/>
                </a:solidFill>
              </a:rPr>
              <a:t>as</a:t>
            </a:r>
            <a:r>
              <a:rPr lang="en-US" sz="2400" dirty="0">
                <a:solidFill>
                  <a:schemeClr val="bg1"/>
                </a:solidFill>
              </a:rPr>
              <a:t> the heavens are higher than the earth, so are my ways</a:t>
            </a:r>
            <a:r>
              <a:rPr lang="en-US" sz="2400" baseline="30000" dirty="0">
                <a:solidFill>
                  <a:schemeClr val="bg1"/>
                </a:solidFill>
              </a:rPr>
              <a:t> </a:t>
            </a:r>
            <a:r>
              <a:rPr lang="en-US" sz="2400" dirty="0">
                <a:solidFill>
                  <a:schemeClr val="bg1"/>
                </a:solidFill>
              </a:rPr>
              <a:t>higher than your ways, and my thoughts than your thoughts.”</a:t>
            </a:r>
          </a:p>
          <a:p>
            <a:pPr fontAlgn="base"/>
            <a:r>
              <a:rPr lang="en-US" sz="2400" dirty="0">
                <a:solidFill>
                  <a:schemeClr val="bg1"/>
                </a:solidFill>
              </a:rPr>
              <a:t>Isaiah 55:8-9</a:t>
            </a:r>
          </a:p>
        </p:txBody>
      </p:sp>
      <p:sp>
        <p:nvSpPr>
          <p:cNvPr id="6" name="Rectangle 5"/>
          <p:cNvSpPr/>
          <p:nvPr/>
        </p:nvSpPr>
        <p:spPr>
          <a:xfrm>
            <a:off x="5719320" y="4371815"/>
            <a:ext cx="6305532" cy="2308324"/>
          </a:xfrm>
          <a:prstGeom prst="rect">
            <a:avLst/>
          </a:prstGeom>
        </p:spPr>
        <p:txBody>
          <a:bodyPr wrap="square">
            <a:spAutoFit/>
          </a:bodyPr>
          <a:lstStyle/>
          <a:p>
            <a:r>
              <a:rPr lang="en-US" sz="2400" dirty="0">
                <a:solidFill>
                  <a:schemeClr val="bg1"/>
                </a:solidFill>
              </a:rPr>
              <a:t>“Wherefore, brethren, seek not to counsel the Lord, but to take counsel from his hand. For behold, ye yourselves know that he </a:t>
            </a:r>
            <a:r>
              <a:rPr lang="en-US" sz="2400" dirty="0" err="1">
                <a:solidFill>
                  <a:schemeClr val="bg1"/>
                </a:solidFill>
              </a:rPr>
              <a:t>counseleth</a:t>
            </a:r>
            <a:r>
              <a:rPr lang="en-US" sz="2400" dirty="0">
                <a:solidFill>
                  <a:schemeClr val="bg1"/>
                </a:solidFill>
              </a:rPr>
              <a:t> in wisdom, and in justice, and in great mercy, over all his works.”</a:t>
            </a:r>
          </a:p>
          <a:p>
            <a:r>
              <a:rPr lang="en-US" sz="2400" dirty="0">
                <a:solidFill>
                  <a:schemeClr val="bg1"/>
                </a:solidFill>
              </a:rPr>
              <a:t>Jacob 4:10</a:t>
            </a:r>
          </a:p>
        </p:txBody>
      </p:sp>
      <p:pic>
        <p:nvPicPr>
          <p:cNvPr id="3" name="Picture 2">
            <a:extLst>
              <a:ext uri="{FF2B5EF4-FFF2-40B4-BE49-F238E27FC236}">
                <a16:creationId xmlns:a16="http://schemas.microsoft.com/office/drawing/2014/main" id="{049705BD-5B76-4159-9413-44736A8C79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5871" y="1407594"/>
            <a:ext cx="2664622" cy="2664622"/>
          </a:xfrm>
          <a:prstGeom prst="rect">
            <a:avLst/>
          </a:prstGeom>
        </p:spPr>
      </p:pic>
      <p:pic>
        <p:nvPicPr>
          <p:cNvPr id="11" name="Picture 10">
            <a:extLst>
              <a:ext uri="{FF2B5EF4-FFF2-40B4-BE49-F238E27FC236}">
                <a16:creationId xmlns:a16="http://schemas.microsoft.com/office/drawing/2014/main" id="{BE9AC574-CA9E-450B-AB57-63DB242E59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6592" y="3913643"/>
            <a:ext cx="4021121" cy="2570201"/>
          </a:xfrm>
          <a:prstGeom prst="rect">
            <a:avLst/>
          </a:prstGeom>
        </p:spPr>
      </p:pic>
    </p:spTree>
    <p:extLst>
      <p:ext uri="{BB962C8B-B14F-4D97-AF65-F5344CB8AC3E}">
        <p14:creationId xmlns:p14="http://schemas.microsoft.com/office/powerpoint/2010/main" val="2887907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A387341-7EC3-4C19-B42E-DDA97070CF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76200" y="6488668"/>
            <a:ext cx="2057400" cy="369332"/>
          </a:xfrm>
          <a:prstGeom prst="rect">
            <a:avLst/>
          </a:prstGeom>
          <a:noFill/>
        </p:spPr>
        <p:txBody>
          <a:bodyPr wrap="square" rtlCol="0">
            <a:spAutoFit/>
          </a:bodyPr>
          <a:lstStyle/>
          <a:p>
            <a:r>
              <a:rPr lang="en-US" dirty="0">
                <a:solidFill>
                  <a:schemeClr val="bg1"/>
                </a:solidFill>
              </a:rPr>
              <a:t>D&amp;C 23:1-2</a:t>
            </a:r>
          </a:p>
        </p:txBody>
      </p:sp>
      <p:sp>
        <p:nvSpPr>
          <p:cNvPr id="8" name="TextBox 7"/>
          <p:cNvSpPr txBox="1"/>
          <p:nvPr/>
        </p:nvSpPr>
        <p:spPr>
          <a:xfrm>
            <a:off x="1524000" y="0"/>
            <a:ext cx="9144000" cy="1107996"/>
          </a:xfrm>
          <a:prstGeom prst="rect">
            <a:avLst/>
          </a:prstGeom>
          <a:noFill/>
        </p:spPr>
        <p:txBody>
          <a:bodyPr wrap="square" rtlCol="0">
            <a:spAutoFit/>
          </a:bodyPr>
          <a:lstStyle/>
          <a:p>
            <a:pPr algn="ctr"/>
            <a:r>
              <a:rPr lang="en-US" sz="6600" dirty="0">
                <a:solidFill>
                  <a:schemeClr val="bg1"/>
                </a:solidFill>
                <a:latin typeface="Agency FB" pitchFamily="34" charset="0"/>
              </a:rPr>
              <a:t>5 Men—Called of God</a:t>
            </a:r>
          </a:p>
        </p:txBody>
      </p:sp>
      <p:sp>
        <p:nvSpPr>
          <p:cNvPr id="12" name="Rectangle 11"/>
          <p:cNvSpPr/>
          <p:nvPr/>
        </p:nvSpPr>
        <p:spPr>
          <a:xfrm>
            <a:off x="271152" y="1427296"/>
            <a:ext cx="8565931" cy="4401205"/>
          </a:xfrm>
          <a:prstGeom prst="rect">
            <a:avLst/>
          </a:prstGeom>
        </p:spPr>
        <p:txBody>
          <a:bodyPr wrap="square">
            <a:spAutoFit/>
          </a:bodyPr>
          <a:lstStyle/>
          <a:p>
            <a:r>
              <a:rPr lang="en-US" sz="2000" b="0" i="0" dirty="0">
                <a:solidFill>
                  <a:schemeClr val="bg1"/>
                </a:solidFill>
                <a:effectLst/>
              </a:rPr>
              <a:t>Oliver was a schoolteacher. He served as a scribe for Joseph Smith Jr. when translating the Book of Mormon. </a:t>
            </a:r>
          </a:p>
          <a:p>
            <a:endParaRPr lang="en-US" sz="2000" dirty="0">
              <a:solidFill>
                <a:schemeClr val="bg1"/>
              </a:solidFill>
            </a:endParaRPr>
          </a:p>
          <a:p>
            <a:r>
              <a:rPr lang="en-US" sz="2000" b="0" i="0" dirty="0">
                <a:solidFill>
                  <a:schemeClr val="bg1"/>
                </a:solidFill>
                <a:effectLst/>
              </a:rPr>
              <a:t>He was one of the Three Witnesses of the Book of Mormon and was the second elder of the restored Church. </a:t>
            </a:r>
          </a:p>
          <a:p>
            <a:endParaRPr lang="en-US" sz="2000" dirty="0">
              <a:solidFill>
                <a:schemeClr val="bg1"/>
              </a:solidFill>
            </a:endParaRPr>
          </a:p>
          <a:p>
            <a:r>
              <a:rPr lang="en-US" sz="2000" b="0" i="0" dirty="0">
                <a:solidFill>
                  <a:schemeClr val="bg1"/>
                </a:solidFill>
                <a:effectLst/>
              </a:rPr>
              <a:t>He shared the gospel with the Whitmer family and his other friends in Fayette, New York. </a:t>
            </a:r>
          </a:p>
          <a:p>
            <a:endParaRPr lang="en-US" sz="2000" dirty="0">
              <a:solidFill>
                <a:schemeClr val="bg1"/>
              </a:solidFill>
            </a:endParaRPr>
          </a:p>
          <a:p>
            <a:r>
              <a:rPr lang="en-US" sz="2000" b="0" i="0" dirty="0">
                <a:solidFill>
                  <a:schemeClr val="bg1"/>
                </a:solidFill>
                <a:effectLst/>
              </a:rPr>
              <a:t>On several occasions his pride was manifested, including once when he wrote to Joseph Smith Jr. concerning part of a revelation with which he did not agree. </a:t>
            </a:r>
          </a:p>
          <a:p>
            <a:endParaRPr lang="en-US" sz="2000" dirty="0">
              <a:solidFill>
                <a:schemeClr val="bg1"/>
              </a:solidFill>
            </a:endParaRPr>
          </a:p>
          <a:p>
            <a:r>
              <a:rPr lang="en-US" sz="2000" b="0" i="0" dirty="0">
                <a:solidFill>
                  <a:schemeClr val="bg1"/>
                </a:solidFill>
                <a:effectLst/>
              </a:rPr>
              <a:t>His pride caused him to leave the Church for a time between 1838 and 1847.</a:t>
            </a:r>
            <a:endParaRPr lang="en-US" sz="2000" dirty="0">
              <a:solidFill>
                <a:schemeClr val="bg1"/>
              </a:solidFill>
            </a:endParaRPr>
          </a:p>
        </p:txBody>
      </p:sp>
      <p:pic>
        <p:nvPicPr>
          <p:cNvPr id="3" name="Picture 2">
            <a:extLst>
              <a:ext uri="{FF2B5EF4-FFF2-40B4-BE49-F238E27FC236}">
                <a16:creationId xmlns:a16="http://schemas.microsoft.com/office/drawing/2014/main" id="{BFD0A6F4-94B8-4554-ADA3-2058BE75C0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08234" y="1412586"/>
            <a:ext cx="2322777" cy="4389500"/>
          </a:xfrm>
          <a:prstGeom prst="rect">
            <a:avLst/>
          </a:prstGeom>
        </p:spPr>
      </p:pic>
    </p:spTree>
    <p:extLst>
      <p:ext uri="{BB962C8B-B14F-4D97-AF65-F5344CB8AC3E}">
        <p14:creationId xmlns:p14="http://schemas.microsoft.com/office/powerpoint/2010/main" val="9951587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88CF96C-8D1D-4389-9CEA-D27AC4E4FB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67148" y="6488668"/>
            <a:ext cx="2057400" cy="369332"/>
          </a:xfrm>
          <a:prstGeom prst="rect">
            <a:avLst/>
          </a:prstGeom>
          <a:noFill/>
        </p:spPr>
        <p:txBody>
          <a:bodyPr wrap="square" rtlCol="0">
            <a:spAutoFit/>
          </a:bodyPr>
          <a:lstStyle/>
          <a:p>
            <a:r>
              <a:rPr lang="en-US" dirty="0">
                <a:solidFill>
                  <a:schemeClr val="bg1"/>
                </a:solidFill>
              </a:rPr>
              <a:t>D&amp;C 23:3-4</a:t>
            </a:r>
          </a:p>
        </p:txBody>
      </p:sp>
      <p:sp>
        <p:nvSpPr>
          <p:cNvPr id="8" name="TextBox 7"/>
          <p:cNvSpPr txBox="1"/>
          <p:nvPr/>
        </p:nvSpPr>
        <p:spPr>
          <a:xfrm>
            <a:off x="1524000" y="0"/>
            <a:ext cx="9144000" cy="1107996"/>
          </a:xfrm>
          <a:prstGeom prst="rect">
            <a:avLst/>
          </a:prstGeom>
          <a:noFill/>
        </p:spPr>
        <p:txBody>
          <a:bodyPr wrap="square" rtlCol="0">
            <a:spAutoFit/>
          </a:bodyPr>
          <a:lstStyle/>
          <a:p>
            <a:pPr algn="ctr"/>
            <a:r>
              <a:rPr lang="en-US" sz="6600" dirty="0">
                <a:solidFill>
                  <a:schemeClr val="bg1"/>
                </a:solidFill>
                <a:latin typeface="Agency FB" pitchFamily="34" charset="0"/>
              </a:rPr>
              <a:t>5 Men—Called of God</a:t>
            </a:r>
          </a:p>
        </p:txBody>
      </p:sp>
      <p:sp>
        <p:nvSpPr>
          <p:cNvPr id="10" name="Rectangle 9"/>
          <p:cNvSpPr/>
          <p:nvPr/>
        </p:nvSpPr>
        <p:spPr>
          <a:xfrm>
            <a:off x="580103" y="1219201"/>
            <a:ext cx="5973097" cy="2246769"/>
          </a:xfrm>
          <a:prstGeom prst="rect">
            <a:avLst/>
          </a:prstGeom>
        </p:spPr>
        <p:txBody>
          <a:bodyPr wrap="square">
            <a:spAutoFit/>
          </a:bodyPr>
          <a:lstStyle/>
          <a:p>
            <a:r>
              <a:rPr lang="en-US" sz="2000" i="1" dirty="0">
                <a:solidFill>
                  <a:schemeClr val="bg1"/>
                </a:solidFill>
              </a:rPr>
              <a:t>Hyrum Smith,</a:t>
            </a:r>
            <a:r>
              <a:rPr lang="en-US" sz="2000" dirty="0">
                <a:solidFill>
                  <a:schemeClr val="bg1"/>
                </a:solidFill>
              </a:rPr>
              <a:t> an older brother of the Prophet, assisted in the publication of the Book of Mormon by working directly with the printer. </a:t>
            </a:r>
          </a:p>
          <a:p>
            <a:endParaRPr lang="en-US" sz="2000" dirty="0">
              <a:solidFill>
                <a:schemeClr val="bg1"/>
              </a:solidFill>
            </a:endParaRPr>
          </a:p>
          <a:p>
            <a:r>
              <a:rPr lang="en-US" sz="2000" dirty="0">
                <a:solidFill>
                  <a:schemeClr val="bg1"/>
                </a:solidFill>
              </a:rPr>
              <a:t>He served as president of the first branch of the Church in Colesville, New York. Hyrum was faithful to the Lord and the Church throughout his life.</a:t>
            </a:r>
          </a:p>
        </p:txBody>
      </p:sp>
      <p:sp>
        <p:nvSpPr>
          <p:cNvPr id="11" name="Rectangle 10"/>
          <p:cNvSpPr/>
          <p:nvPr/>
        </p:nvSpPr>
        <p:spPr>
          <a:xfrm>
            <a:off x="4680596" y="3695432"/>
            <a:ext cx="7227055" cy="2862322"/>
          </a:xfrm>
          <a:prstGeom prst="rect">
            <a:avLst/>
          </a:prstGeom>
        </p:spPr>
        <p:txBody>
          <a:bodyPr wrap="square">
            <a:spAutoFit/>
          </a:bodyPr>
          <a:lstStyle/>
          <a:p>
            <a:r>
              <a:rPr lang="en-US" i="1" dirty="0">
                <a:solidFill>
                  <a:schemeClr val="bg1"/>
                </a:solidFill>
              </a:rPr>
              <a:t>Samuel Smith,</a:t>
            </a:r>
            <a:r>
              <a:rPr lang="en-US" dirty="0">
                <a:solidFill>
                  <a:schemeClr val="bg1"/>
                </a:solidFill>
              </a:rPr>
              <a:t> a younger brother of the Prophet, was baptized in May 1829. </a:t>
            </a:r>
          </a:p>
          <a:p>
            <a:endParaRPr lang="en-US" dirty="0">
              <a:solidFill>
                <a:schemeClr val="bg1"/>
              </a:solidFill>
            </a:endParaRPr>
          </a:p>
          <a:p>
            <a:r>
              <a:rPr lang="en-US" dirty="0">
                <a:solidFill>
                  <a:schemeClr val="bg1"/>
                </a:solidFill>
              </a:rPr>
              <a:t>In June 1830, he departed on a mission and placed a Book of Mormon that would eventually lead to the conversion of Brigham Young and many of his family members. </a:t>
            </a:r>
          </a:p>
          <a:p>
            <a:endParaRPr lang="en-US" dirty="0">
              <a:solidFill>
                <a:schemeClr val="bg1"/>
              </a:solidFill>
            </a:endParaRPr>
          </a:p>
          <a:p>
            <a:r>
              <a:rPr lang="en-US" dirty="0">
                <a:solidFill>
                  <a:schemeClr val="bg1"/>
                </a:solidFill>
              </a:rPr>
              <a:t>Samuel was loyal to his family and to the Church throughout his life. Samuel was not ready to preach when this revelation was given, but two months later he would begin his missionary service.</a:t>
            </a:r>
          </a:p>
        </p:txBody>
      </p:sp>
      <p:pic>
        <p:nvPicPr>
          <p:cNvPr id="1028" name="Picture 4" descr="http://signaturebookslibrary.org/wp-content/uploads/67-Hyrum-Smith.jpg"/>
          <p:cNvPicPr>
            <a:picLocks noChangeAspect="1" noChangeArrowheads="1"/>
          </p:cNvPicPr>
          <p:nvPr/>
        </p:nvPicPr>
        <p:blipFill>
          <a:blip r:embed="rId3" cstate="print"/>
          <a:srcRect/>
          <a:stretch>
            <a:fillRect/>
          </a:stretch>
        </p:blipFill>
        <p:spPr bwMode="auto">
          <a:xfrm>
            <a:off x="7162800" y="990600"/>
            <a:ext cx="1969264" cy="2514600"/>
          </a:xfrm>
          <a:prstGeom prst="rect">
            <a:avLst/>
          </a:prstGeom>
          <a:noFill/>
        </p:spPr>
      </p:pic>
      <p:pic>
        <p:nvPicPr>
          <p:cNvPr id="6" name="Picture 5">
            <a:extLst>
              <a:ext uri="{FF2B5EF4-FFF2-40B4-BE49-F238E27FC236}">
                <a16:creationId xmlns:a16="http://schemas.microsoft.com/office/drawing/2014/main" id="{3938C90B-0375-426B-A649-8C59BAA724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57848" y="3764518"/>
            <a:ext cx="2438400" cy="2724150"/>
          </a:xfrm>
          <a:prstGeom prst="rect">
            <a:avLst/>
          </a:prstGeom>
        </p:spPr>
      </p:pic>
    </p:spTree>
    <p:extLst>
      <p:ext uri="{BB962C8B-B14F-4D97-AF65-F5344CB8AC3E}">
        <p14:creationId xmlns:p14="http://schemas.microsoft.com/office/powerpoint/2010/main" val="3407251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6BA94DC-A6CE-46B4-8917-9173C00A0A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27820" y="6456908"/>
            <a:ext cx="2057400" cy="369332"/>
          </a:xfrm>
          <a:prstGeom prst="rect">
            <a:avLst/>
          </a:prstGeom>
          <a:noFill/>
        </p:spPr>
        <p:txBody>
          <a:bodyPr wrap="square" rtlCol="0">
            <a:spAutoFit/>
          </a:bodyPr>
          <a:lstStyle/>
          <a:p>
            <a:r>
              <a:rPr lang="en-US" dirty="0">
                <a:solidFill>
                  <a:schemeClr val="bg1"/>
                </a:solidFill>
              </a:rPr>
              <a:t>D&amp;C 23:5-6</a:t>
            </a:r>
          </a:p>
        </p:txBody>
      </p:sp>
      <p:sp>
        <p:nvSpPr>
          <p:cNvPr id="8" name="TextBox 7"/>
          <p:cNvSpPr txBox="1"/>
          <p:nvPr/>
        </p:nvSpPr>
        <p:spPr>
          <a:xfrm>
            <a:off x="1524000" y="0"/>
            <a:ext cx="9144000" cy="1107996"/>
          </a:xfrm>
          <a:prstGeom prst="rect">
            <a:avLst/>
          </a:prstGeom>
          <a:noFill/>
        </p:spPr>
        <p:txBody>
          <a:bodyPr wrap="square" rtlCol="0">
            <a:spAutoFit/>
          </a:bodyPr>
          <a:lstStyle/>
          <a:p>
            <a:pPr algn="ctr"/>
            <a:r>
              <a:rPr lang="en-US" sz="6600" dirty="0">
                <a:solidFill>
                  <a:schemeClr val="bg1"/>
                </a:solidFill>
                <a:latin typeface="Agency FB" pitchFamily="34" charset="0"/>
              </a:rPr>
              <a:t>5 Men—Called of God</a:t>
            </a:r>
          </a:p>
        </p:txBody>
      </p:sp>
      <p:sp>
        <p:nvSpPr>
          <p:cNvPr id="10" name="Rectangle 9"/>
          <p:cNvSpPr/>
          <p:nvPr/>
        </p:nvSpPr>
        <p:spPr>
          <a:xfrm>
            <a:off x="127820" y="1066800"/>
            <a:ext cx="6254692" cy="3046988"/>
          </a:xfrm>
          <a:prstGeom prst="rect">
            <a:avLst/>
          </a:prstGeom>
        </p:spPr>
        <p:txBody>
          <a:bodyPr wrap="square">
            <a:spAutoFit/>
          </a:bodyPr>
          <a:lstStyle/>
          <a:p>
            <a:r>
              <a:rPr lang="en-US" i="1" dirty="0">
                <a:solidFill>
                  <a:schemeClr val="bg1"/>
                </a:solidFill>
              </a:rPr>
              <a:t>Joseph Smith Sr.,</a:t>
            </a:r>
            <a:r>
              <a:rPr lang="en-US" dirty="0">
                <a:solidFill>
                  <a:schemeClr val="bg1"/>
                </a:solidFill>
              </a:rPr>
              <a:t> the Prophet’s father, joined the Church the day it was organized. </a:t>
            </a:r>
          </a:p>
          <a:p>
            <a:endParaRPr lang="en-US" dirty="0">
              <a:solidFill>
                <a:schemeClr val="bg1"/>
              </a:solidFill>
            </a:endParaRPr>
          </a:p>
          <a:p>
            <a:r>
              <a:rPr lang="en-US" dirty="0">
                <a:solidFill>
                  <a:schemeClr val="bg1"/>
                </a:solidFill>
              </a:rPr>
              <a:t>The following summer, he and his son Don Carlos embarked on a mission to extended family in New York. </a:t>
            </a:r>
          </a:p>
          <a:p>
            <a:endParaRPr lang="en-US" dirty="0">
              <a:solidFill>
                <a:schemeClr val="bg1"/>
              </a:solidFill>
            </a:endParaRPr>
          </a:p>
          <a:p>
            <a:r>
              <a:rPr lang="en-US" dirty="0">
                <a:solidFill>
                  <a:schemeClr val="bg1"/>
                </a:solidFill>
              </a:rPr>
              <a:t>He became a high priest and the first patriarch of the Church. Joseph Smith Jr. described his father as “a man faithful to his God and to the Church in every situation and under all circumstances through which he was called to pass.” </a:t>
            </a:r>
          </a:p>
          <a:p>
            <a:r>
              <a:rPr lang="en-US" sz="1200" i="1" dirty="0">
                <a:solidFill>
                  <a:schemeClr val="bg1"/>
                </a:solidFill>
              </a:rPr>
              <a:t>History of the Church</a:t>
            </a:r>
          </a:p>
        </p:txBody>
      </p:sp>
      <p:sp>
        <p:nvSpPr>
          <p:cNvPr id="11" name="Rectangle 10"/>
          <p:cNvSpPr/>
          <p:nvPr/>
        </p:nvSpPr>
        <p:spPr>
          <a:xfrm>
            <a:off x="4541822" y="4268549"/>
            <a:ext cx="7153353" cy="2492990"/>
          </a:xfrm>
          <a:prstGeom prst="rect">
            <a:avLst/>
          </a:prstGeom>
        </p:spPr>
        <p:txBody>
          <a:bodyPr wrap="square">
            <a:spAutoFit/>
          </a:bodyPr>
          <a:lstStyle/>
          <a:p>
            <a:r>
              <a:rPr lang="en-US" i="1" dirty="0">
                <a:solidFill>
                  <a:schemeClr val="bg1"/>
                </a:solidFill>
              </a:rPr>
              <a:t>Joseph Knight Sr.</a:t>
            </a:r>
            <a:r>
              <a:rPr lang="en-US" dirty="0">
                <a:solidFill>
                  <a:schemeClr val="bg1"/>
                </a:solidFill>
              </a:rPr>
              <a:t> was a close friend of Joseph Smith Jr. and had shown him great kindness. He provided the Prophet with supplies while he worked on the translation of the Book of Mormon. </a:t>
            </a:r>
          </a:p>
          <a:p>
            <a:endParaRPr lang="en-US" dirty="0">
              <a:solidFill>
                <a:schemeClr val="bg1"/>
              </a:solidFill>
            </a:endParaRPr>
          </a:p>
          <a:p>
            <a:r>
              <a:rPr lang="en-US" dirty="0">
                <a:solidFill>
                  <a:schemeClr val="bg1"/>
                </a:solidFill>
              </a:rPr>
              <a:t>He had felt a desire to be baptized with others on the day the Church was organized, but he refrained because he wanted to study the Book of Mormon further. He later wrote, “I should [have] felt better if I had … gone forward” to be baptized (as quoted in Larry Porter, </a:t>
            </a:r>
          </a:p>
          <a:p>
            <a:r>
              <a:rPr lang="en-US" sz="1200" dirty="0">
                <a:solidFill>
                  <a:schemeClr val="bg1"/>
                </a:solidFill>
              </a:rPr>
              <a:t>The Joseph Knight Family Article</a:t>
            </a:r>
          </a:p>
        </p:txBody>
      </p:sp>
      <p:pic>
        <p:nvPicPr>
          <p:cNvPr id="3" name="Picture 2">
            <a:extLst>
              <a:ext uri="{FF2B5EF4-FFF2-40B4-BE49-F238E27FC236}">
                <a16:creationId xmlns:a16="http://schemas.microsoft.com/office/drawing/2014/main" id="{88A4D863-03D4-4A58-B0E4-4DA992ED07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2948" y="1066800"/>
            <a:ext cx="2709709" cy="2784288"/>
          </a:xfrm>
          <a:prstGeom prst="rect">
            <a:avLst/>
          </a:prstGeom>
        </p:spPr>
      </p:pic>
      <p:pic>
        <p:nvPicPr>
          <p:cNvPr id="7" name="Picture 6">
            <a:extLst>
              <a:ext uri="{FF2B5EF4-FFF2-40B4-BE49-F238E27FC236}">
                <a16:creationId xmlns:a16="http://schemas.microsoft.com/office/drawing/2014/main" id="{FF9830EE-9617-4C99-BAD7-BA323B0852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47798" y="4242816"/>
            <a:ext cx="1758446" cy="2285980"/>
          </a:xfrm>
          <a:prstGeom prst="rect">
            <a:avLst/>
          </a:prstGeom>
        </p:spPr>
      </p:pic>
    </p:spTree>
    <p:extLst>
      <p:ext uri="{BB962C8B-B14F-4D97-AF65-F5344CB8AC3E}">
        <p14:creationId xmlns:p14="http://schemas.microsoft.com/office/powerpoint/2010/main" val="3822543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6BA94DC-A6CE-46B4-8917-9173C00A0A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27820" y="6456908"/>
            <a:ext cx="2057400" cy="369332"/>
          </a:xfrm>
          <a:prstGeom prst="rect">
            <a:avLst/>
          </a:prstGeom>
          <a:noFill/>
        </p:spPr>
        <p:txBody>
          <a:bodyPr wrap="square" rtlCol="0">
            <a:spAutoFit/>
          </a:bodyPr>
          <a:lstStyle/>
          <a:p>
            <a:r>
              <a:rPr lang="en-US" dirty="0">
                <a:solidFill>
                  <a:schemeClr val="bg1"/>
                </a:solidFill>
              </a:rPr>
              <a:t>D&amp;C 23</a:t>
            </a:r>
          </a:p>
        </p:txBody>
      </p:sp>
      <p:sp>
        <p:nvSpPr>
          <p:cNvPr id="8" name="TextBox 7"/>
          <p:cNvSpPr txBox="1"/>
          <p:nvPr/>
        </p:nvSpPr>
        <p:spPr>
          <a:xfrm>
            <a:off x="1524000" y="0"/>
            <a:ext cx="9144000" cy="1107996"/>
          </a:xfrm>
          <a:prstGeom prst="rect">
            <a:avLst/>
          </a:prstGeom>
          <a:noFill/>
        </p:spPr>
        <p:txBody>
          <a:bodyPr wrap="square" rtlCol="0">
            <a:spAutoFit/>
          </a:bodyPr>
          <a:lstStyle/>
          <a:p>
            <a:pPr algn="ctr"/>
            <a:r>
              <a:rPr lang="en-US" sz="6600" dirty="0">
                <a:solidFill>
                  <a:schemeClr val="bg1"/>
                </a:solidFill>
                <a:latin typeface="Agency FB" pitchFamily="34" charset="0"/>
              </a:rPr>
              <a:t>5 Men—Called of God</a:t>
            </a:r>
          </a:p>
        </p:txBody>
      </p:sp>
      <p:sp>
        <p:nvSpPr>
          <p:cNvPr id="10" name="Rectangle 9"/>
          <p:cNvSpPr/>
          <p:nvPr/>
        </p:nvSpPr>
        <p:spPr>
          <a:xfrm>
            <a:off x="127820" y="1066800"/>
            <a:ext cx="6254692" cy="3046988"/>
          </a:xfrm>
          <a:prstGeom prst="rect">
            <a:avLst/>
          </a:prstGeom>
        </p:spPr>
        <p:txBody>
          <a:bodyPr wrap="square">
            <a:spAutoFit/>
          </a:bodyPr>
          <a:lstStyle/>
          <a:p>
            <a:r>
              <a:rPr lang="en-US" i="1" dirty="0">
                <a:solidFill>
                  <a:schemeClr val="bg1"/>
                </a:solidFill>
              </a:rPr>
              <a:t>Joseph Smith Sr.,</a:t>
            </a:r>
            <a:r>
              <a:rPr lang="en-US" dirty="0">
                <a:solidFill>
                  <a:schemeClr val="bg1"/>
                </a:solidFill>
              </a:rPr>
              <a:t> the Prophet’s father, joined the Church the day it was organized. </a:t>
            </a:r>
          </a:p>
          <a:p>
            <a:endParaRPr lang="en-US" dirty="0">
              <a:solidFill>
                <a:schemeClr val="bg1"/>
              </a:solidFill>
            </a:endParaRPr>
          </a:p>
          <a:p>
            <a:r>
              <a:rPr lang="en-US" dirty="0">
                <a:solidFill>
                  <a:schemeClr val="bg1"/>
                </a:solidFill>
              </a:rPr>
              <a:t>The following summer, he and his son Don Carlos embarked on a mission to extended family in New York. </a:t>
            </a:r>
          </a:p>
          <a:p>
            <a:endParaRPr lang="en-US" dirty="0">
              <a:solidFill>
                <a:schemeClr val="bg1"/>
              </a:solidFill>
            </a:endParaRPr>
          </a:p>
          <a:p>
            <a:r>
              <a:rPr lang="en-US" dirty="0">
                <a:solidFill>
                  <a:schemeClr val="bg1"/>
                </a:solidFill>
              </a:rPr>
              <a:t>He became a high priest and the first patriarch of the Church. Joseph Smith Jr. described his father as “a man faithful to his God and to the Church in every situation and under all circumstances through which he was called to pass.” </a:t>
            </a:r>
          </a:p>
          <a:p>
            <a:r>
              <a:rPr lang="en-US" sz="1200" i="1" dirty="0">
                <a:solidFill>
                  <a:schemeClr val="bg1"/>
                </a:solidFill>
              </a:rPr>
              <a:t>History of the Church</a:t>
            </a:r>
          </a:p>
        </p:txBody>
      </p:sp>
      <p:sp>
        <p:nvSpPr>
          <p:cNvPr id="11" name="Rectangle 10"/>
          <p:cNvSpPr/>
          <p:nvPr/>
        </p:nvSpPr>
        <p:spPr>
          <a:xfrm>
            <a:off x="4541822" y="4268549"/>
            <a:ext cx="7153353" cy="2492990"/>
          </a:xfrm>
          <a:prstGeom prst="rect">
            <a:avLst/>
          </a:prstGeom>
        </p:spPr>
        <p:txBody>
          <a:bodyPr wrap="square">
            <a:spAutoFit/>
          </a:bodyPr>
          <a:lstStyle/>
          <a:p>
            <a:r>
              <a:rPr lang="en-US" i="1" dirty="0">
                <a:solidFill>
                  <a:schemeClr val="bg1"/>
                </a:solidFill>
              </a:rPr>
              <a:t>Joseph Knight Sr.</a:t>
            </a:r>
            <a:r>
              <a:rPr lang="en-US" dirty="0">
                <a:solidFill>
                  <a:schemeClr val="bg1"/>
                </a:solidFill>
              </a:rPr>
              <a:t> was a close friend of Joseph Smith Jr. and had shown him great kindness. He provided the Prophet with supplies while he worked on the translation of the Book of Mormon. </a:t>
            </a:r>
          </a:p>
          <a:p>
            <a:endParaRPr lang="en-US" dirty="0">
              <a:solidFill>
                <a:schemeClr val="bg1"/>
              </a:solidFill>
            </a:endParaRPr>
          </a:p>
          <a:p>
            <a:r>
              <a:rPr lang="en-US" dirty="0">
                <a:solidFill>
                  <a:schemeClr val="bg1"/>
                </a:solidFill>
              </a:rPr>
              <a:t>He had felt a desire to be baptized with others on the day the Church was organized, but he refrained because he wanted to study the Book of Mormon further. He later wrote, “I should [have] felt better if I had … gone forward” to be baptized (as quoted in Larry Porter, </a:t>
            </a:r>
          </a:p>
          <a:p>
            <a:r>
              <a:rPr lang="en-US" sz="1200" dirty="0">
                <a:solidFill>
                  <a:schemeClr val="bg1"/>
                </a:solidFill>
              </a:rPr>
              <a:t>The Joseph Knight Family Article</a:t>
            </a:r>
          </a:p>
        </p:txBody>
      </p:sp>
      <p:pic>
        <p:nvPicPr>
          <p:cNvPr id="3" name="Picture 2">
            <a:extLst>
              <a:ext uri="{FF2B5EF4-FFF2-40B4-BE49-F238E27FC236}">
                <a16:creationId xmlns:a16="http://schemas.microsoft.com/office/drawing/2014/main" id="{88A4D863-03D4-4A58-B0E4-4DA992ED07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2948" y="1066800"/>
            <a:ext cx="2709709" cy="2784288"/>
          </a:xfrm>
          <a:prstGeom prst="rect">
            <a:avLst/>
          </a:prstGeom>
        </p:spPr>
      </p:pic>
      <p:pic>
        <p:nvPicPr>
          <p:cNvPr id="7" name="Picture 6">
            <a:extLst>
              <a:ext uri="{FF2B5EF4-FFF2-40B4-BE49-F238E27FC236}">
                <a16:creationId xmlns:a16="http://schemas.microsoft.com/office/drawing/2014/main" id="{FF9830EE-9617-4C99-BAD7-BA323B0852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47798" y="4242816"/>
            <a:ext cx="1758446" cy="2285980"/>
          </a:xfrm>
          <a:prstGeom prst="rect">
            <a:avLst/>
          </a:prstGeom>
        </p:spPr>
      </p:pic>
      <p:pic>
        <p:nvPicPr>
          <p:cNvPr id="2" name="Picture 1">
            <a:extLst>
              <a:ext uri="{FF2B5EF4-FFF2-40B4-BE49-F238E27FC236}">
                <a16:creationId xmlns:a16="http://schemas.microsoft.com/office/drawing/2014/main" id="{0598DBE4-A76B-4E11-96F3-1CA6C49C21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52400"/>
            <a:ext cx="12192000" cy="6858000"/>
          </a:xfrm>
          <a:prstGeom prst="rect">
            <a:avLst/>
          </a:prstGeom>
        </p:spPr>
      </p:pic>
      <p:sp>
        <p:nvSpPr>
          <p:cNvPr id="4" name="TextBox 3">
            <a:extLst>
              <a:ext uri="{FF2B5EF4-FFF2-40B4-BE49-F238E27FC236}">
                <a16:creationId xmlns:a16="http://schemas.microsoft.com/office/drawing/2014/main" id="{7830C5E9-629B-1509-7128-C29EE27011E8}"/>
              </a:ext>
            </a:extLst>
          </p:cNvPr>
          <p:cNvSpPr txBox="1"/>
          <p:nvPr/>
        </p:nvSpPr>
        <p:spPr>
          <a:xfrm>
            <a:off x="1676400" y="152400"/>
            <a:ext cx="9144000" cy="1107996"/>
          </a:xfrm>
          <a:prstGeom prst="rect">
            <a:avLst/>
          </a:prstGeom>
          <a:noFill/>
        </p:spPr>
        <p:txBody>
          <a:bodyPr wrap="square" rtlCol="0">
            <a:spAutoFit/>
          </a:bodyPr>
          <a:lstStyle/>
          <a:p>
            <a:pPr algn="ctr"/>
            <a:r>
              <a:rPr lang="en-US" sz="6600" dirty="0">
                <a:solidFill>
                  <a:schemeClr val="bg1"/>
                </a:solidFill>
                <a:latin typeface="Agency FB" pitchFamily="34" charset="0"/>
              </a:rPr>
              <a:t>Joseph Smith Jr.</a:t>
            </a:r>
          </a:p>
        </p:txBody>
      </p:sp>
      <p:sp>
        <p:nvSpPr>
          <p:cNvPr id="12" name="TextBox 11">
            <a:extLst>
              <a:ext uri="{FF2B5EF4-FFF2-40B4-BE49-F238E27FC236}">
                <a16:creationId xmlns:a16="http://schemas.microsoft.com/office/drawing/2014/main" id="{D72BBB51-9714-FEEE-4154-C647EC5EB187}"/>
              </a:ext>
            </a:extLst>
          </p:cNvPr>
          <p:cNvSpPr txBox="1"/>
          <p:nvPr/>
        </p:nvSpPr>
        <p:spPr>
          <a:xfrm>
            <a:off x="545890" y="1803630"/>
            <a:ext cx="6172200" cy="4524315"/>
          </a:xfrm>
          <a:prstGeom prst="rect">
            <a:avLst/>
          </a:prstGeom>
          <a:noFill/>
        </p:spPr>
        <p:txBody>
          <a:bodyPr wrap="square">
            <a:spAutoFit/>
          </a:bodyPr>
          <a:lstStyle/>
          <a:p>
            <a:r>
              <a:rPr lang="en-US" b="0" i="0" dirty="0">
                <a:solidFill>
                  <a:schemeClr val="bg1"/>
                </a:solidFill>
                <a:effectLst/>
              </a:rPr>
              <a:t>Joseph Smith Jr. was the Lord’s Prophet. In April 1830, Joseph organized the restored Church. Immediately, the new Church faced persecution.</a:t>
            </a:r>
          </a:p>
          <a:p>
            <a:endParaRPr lang="en-US" dirty="0">
              <a:solidFill>
                <a:schemeClr val="bg1"/>
              </a:solidFill>
            </a:endParaRPr>
          </a:p>
          <a:p>
            <a:r>
              <a:rPr lang="en-US" b="0" i="0" dirty="0">
                <a:solidFill>
                  <a:schemeClr val="bg1"/>
                </a:solidFill>
                <a:effectLst/>
              </a:rPr>
              <a:t> Joseph was arrested on false charges and released. </a:t>
            </a:r>
          </a:p>
          <a:p>
            <a:endParaRPr lang="en-US" dirty="0">
              <a:solidFill>
                <a:schemeClr val="bg1"/>
              </a:solidFill>
            </a:endParaRPr>
          </a:p>
          <a:p>
            <a:r>
              <a:rPr lang="en-US" b="0" i="0" dirty="0">
                <a:solidFill>
                  <a:schemeClr val="bg1"/>
                </a:solidFill>
                <a:effectLst/>
              </a:rPr>
              <a:t>He had the responsibility to provide for his family and lead the Church at the same time. </a:t>
            </a:r>
          </a:p>
          <a:p>
            <a:endParaRPr lang="en-US" dirty="0">
              <a:solidFill>
                <a:schemeClr val="bg1"/>
              </a:solidFill>
            </a:endParaRPr>
          </a:p>
          <a:p>
            <a:r>
              <a:rPr lang="en-US" b="0" i="0" dirty="0">
                <a:solidFill>
                  <a:schemeClr val="bg1"/>
                </a:solidFill>
                <a:effectLst/>
              </a:rPr>
              <a:t>“As busy as he was with the new church, he had to plant his fields soon if he wanted a successful fall harvest. </a:t>
            </a:r>
          </a:p>
          <a:p>
            <a:endParaRPr lang="en-US" dirty="0">
              <a:solidFill>
                <a:schemeClr val="bg1"/>
              </a:solidFill>
            </a:endParaRPr>
          </a:p>
          <a:p>
            <a:r>
              <a:rPr lang="en-US" b="0" i="0" dirty="0">
                <a:solidFill>
                  <a:schemeClr val="bg1"/>
                </a:solidFill>
                <a:effectLst/>
              </a:rPr>
              <a:t>His payments to Emma’s father on the farm were already late, and if his crops failed, he would have to find another way to pay off his debt.” </a:t>
            </a:r>
          </a:p>
          <a:p>
            <a:r>
              <a:rPr lang="en-US" b="0" i="0" dirty="0">
                <a:solidFill>
                  <a:schemeClr val="bg1"/>
                </a:solidFill>
                <a:effectLst/>
              </a:rPr>
              <a:t>(</a:t>
            </a:r>
            <a:r>
              <a:rPr lang="en-US" b="0" i="1" dirty="0">
                <a:solidFill>
                  <a:schemeClr val="bg1"/>
                </a:solidFill>
                <a:effectLst/>
              </a:rPr>
              <a:t>Saints</a:t>
            </a:r>
            <a:r>
              <a:rPr lang="en-US" b="0" i="0" dirty="0">
                <a:solidFill>
                  <a:schemeClr val="bg1"/>
                </a:solidFill>
                <a:effectLst/>
              </a:rPr>
              <a:t>, </a:t>
            </a:r>
            <a:r>
              <a:rPr lang="en-US" b="0" i="0" u="none" strike="noStrike" dirty="0">
                <a:solidFill>
                  <a:schemeClr val="bg1"/>
                </a:solidFill>
                <a:effectLst/>
              </a:rPr>
              <a:t>1:90</a:t>
            </a:r>
            <a:r>
              <a:rPr lang="en-US" b="0" i="0" dirty="0">
                <a:solidFill>
                  <a:schemeClr val="bg1"/>
                </a:solidFill>
                <a:effectLst/>
              </a:rPr>
              <a:t>)</a:t>
            </a:r>
            <a:endParaRPr lang="en-US" dirty="0">
              <a:solidFill>
                <a:schemeClr val="bg1"/>
              </a:solidFill>
            </a:endParaRPr>
          </a:p>
        </p:txBody>
      </p:sp>
      <p:pic>
        <p:nvPicPr>
          <p:cNvPr id="14" name="Picture 13">
            <a:extLst>
              <a:ext uri="{FF2B5EF4-FFF2-40B4-BE49-F238E27FC236}">
                <a16:creationId xmlns:a16="http://schemas.microsoft.com/office/drawing/2014/main" id="{BD217AA6-46E9-3BCF-A1F9-1307F72FD7CF}"/>
              </a:ext>
            </a:extLst>
          </p:cNvPr>
          <p:cNvPicPr>
            <a:picLocks noChangeAspect="1"/>
          </p:cNvPicPr>
          <p:nvPr/>
        </p:nvPicPr>
        <p:blipFill>
          <a:blip r:embed="rId5"/>
          <a:stretch>
            <a:fillRect/>
          </a:stretch>
        </p:blipFill>
        <p:spPr>
          <a:xfrm>
            <a:off x="7535156" y="2022396"/>
            <a:ext cx="3063557" cy="3427428"/>
          </a:xfrm>
          <a:prstGeom prst="rect">
            <a:avLst/>
          </a:prstGeom>
        </p:spPr>
      </p:pic>
      <p:sp>
        <p:nvSpPr>
          <p:cNvPr id="6" name="TextBox 5">
            <a:extLst>
              <a:ext uri="{FF2B5EF4-FFF2-40B4-BE49-F238E27FC236}">
                <a16:creationId xmlns:a16="http://schemas.microsoft.com/office/drawing/2014/main" id="{0DE19AE4-0B18-F032-AEAB-A55AF661A14B}"/>
              </a:ext>
            </a:extLst>
          </p:cNvPr>
          <p:cNvSpPr txBox="1"/>
          <p:nvPr/>
        </p:nvSpPr>
        <p:spPr>
          <a:xfrm>
            <a:off x="280220" y="6609308"/>
            <a:ext cx="2057400" cy="369332"/>
          </a:xfrm>
          <a:prstGeom prst="rect">
            <a:avLst/>
          </a:prstGeom>
          <a:noFill/>
        </p:spPr>
        <p:txBody>
          <a:bodyPr wrap="square" rtlCol="0">
            <a:spAutoFit/>
          </a:bodyPr>
          <a:lstStyle/>
          <a:p>
            <a:r>
              <a:rPr lang="en-US" dirty="0">
                <a:solidFill>
                  <a:schemeClr val="bg1"/>
                </a:solidFill>
              </a:rPr>
              <a:t>D&amp;C 24:1-6</a:t>
            </a:r>
          </a:p>
        </p:txBody>
      </p:sp>
    </p:spTree>
    <p:extLst>
      <p:ext uri="{BB962C8B-B14F-4D97-AF65-F5344CB8AC3E}">
        <p14:creationId xmlns:p14="http://schemas.microsoft.com/office/powerpoint/2010/main" val="162847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E92556B-D8AC-4721-9878-C0BBE3EC69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p:cNvSpPr txBox="1"/>
          <p:nvPr/>
        </p:nvSpPr>
        <p:spPr>
          <a:xfrm>
            <a:off x="1524000" y="0"/>
            <a:ext cx="9144000" cy="1107996"/>
          </a:xfrm>
          <a:prstGeom prst="rect">
            <a:avLst/>
          </a:prstGeom>
          <a:noFill/>
        </p:spPr>
        <p:txBody>
          <a:bodyPr wrap="square" rtlCol="0">
            <a:spAutoFit/>
          </a:bodyPr>
          <a:lstStyle/>
          <a:p>
            <a:pPr algn="ctr"/>
            <a:r>
              <a:rPr lang="en-US" sz="6600" dirty="0">
                <a:solidFill>
                  <a:schemeClr val="bg1"/>
                </a:solidFill>
                <a:latin typeface="Agency FB" pitchFamily="34" charset="0"/>
              </a:rPr>
              <a:t>Divine Truth Bestowed</a:t>
            </a:r>
          </a:p>
        </p:txBody>
      </p:sp>
      <p:sp>
        <p:nvSpPr>
          <p:cNvPr id="9" name="Rectangle 8"/>
          <p:cNvSpPr/>
          <p:nvPr/>
        </p:nvSpPr>
        <p:spPr>
          <a:xfrm>
            <a:off x="1853380" y="1283175"/>
            <a:ext cx="9030929" cy="1785104"/>
          </a:xfrm>
          <a:prstGeom prst="rect">
            <a:avLst/>
          </a:prstGeom>
        </p:spPr>
        <p:txBody>
          <a:bodyPr wrap="square">
            <a:spAutoFit/>
          </a:bodyPr>
          <a:lstStyle/>
          <a:p>
            <a:r>
              <a:rPr lang="en-US" sz="2400" dirty="0">
                <a:solidFill>
                  <a:schemeClr val="bg1"/>
                </a:solidFill>
              </a:rPr>
              <a:t>“When a person is a recipient of divine truth, he is obligated to conform his life to that truth. By so doing, that individual is approved of the Lord. When a person knowingly lives contrary to the Lord’s will he is under condemnation in the sight of the Lord.”</a:t>
            </a:r>
          </a:p>
          <a:p>
            <a:r>
              <a:rPr lang="en-US" sz="1400" dirty="0" err="1">
                <a:solidFill>
                  <a:schemeClr val="bg1"/>
                </a:solidFill>
              </a:rPr>
              <a:t>Otten</a:t>
            </a:r>
            <a:r>
              <a:rPr lang="en-US" sz="1400" dirty="0">
                <a:solidFill>
                  <a:schemeClr val="bg1"/>
                </a:solidFill>
              </a:rPr>
              <a:t> and Caldwell</a:t>
            </a:r>
          </a:p>
        </p:txBody>
      </p:sp>
      <p:pic>
        <p:nvPicPr>
          <p:cNvPr id="3" name="Picture 2">
            <a:extLst>
              <a:ext uri="{FF2B5EF4-FFF2-40B4-BE49-F238E27FC236}">
                <a16:creationId xmlns:a16="http://schemas.microsoft.com/office/drawing/2014/main" id="{FB646F0E-60D0-43F2-918B-5EAD2178EE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1352" y="3429000"/>
            <a:ext cx="5715000" cy="2857500"/>
          </a:xfrm>
          <a:prstGeom prst="rect">
            <a:avLst/>
          </a:prstGeom>
        </p:spPr>
      </p:pic>
    </p:spTree>
    <p:extLst>
      <p:ext uri="{BB962C8B-B14F-4D97-AF65-F5344CB8AC3E}">
        <p14:creationId xmlns:p14="http://schemas.microsoft.com/office/powerpoint/2010/main" val="3195878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D32FBD6-274E-4798-A042-7348401288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353962" y="122903"/>
            <a:ext cx="8610600" cy="5355312"/>
          </a:xfrm>
          <a:prstGeom prst="rect">
            <a:avLst/>
          </a:prstGeom>
          <a:noFill/>
        </p:spPr>
        <p:txBody>
          <a:bodyPr wrap="square" rtlCol="0">
            <a:spAutoFit/>
          </a:bodyPr>
          <a:lstStyle/>
          <a:p>
            <a:r>
              <a:rPr lang="en-US" dirty="0">
                <a:solidFill>
                  <a:schemeClr val="bg1"/>
                </a:solidFill>
              </a:rPr>
              <a:t>Sources:</a:t>
            </a:r>
          </a:p>
          <a:p>
            <a:r>
              <a:rPr lang="en-US" dirty="0">
                <a:solidFill>
                  <a:schemeClr val="bg1"/>
                </a:solidFill>
              </a:rPr>
              <a:t>Video:</a:t>
            </a:r>
          </a:p>
          <a:p>
            <a:r>
              <a:rPr lang="en-US" b="0" i="0" dirty="0">
                <a:solidFill>
                  <a:schemeClr val="bg1"/>
                </a:solidFill>
                <a:effectLst/>
              </a:rPr>
              <a:t>“</a:t>
            </a:r>
            <a:r>
              <a:rPr lang="en-US" b="0" i="0" u="none" strike="noStrike" dirty="0">
                <a:solidFill>
                  <a:schemeClr val="bg1"/>
                </a:solidFill>
                <a:effectLst/>
              </a:rPr>
              <a:t>Heavenly Father Knows Me</a:t>
            </a:r>
            <a:r>
              <a:rPr lang="en-US" b="0" i="0" dirty="0">
                <a:solidFill>
                  <a:schemeClr val="bg1"/>
                </a:solidFill>
                <a:effectLst/>
              </a:rPr>
              <a:t>” (3:18)</a:t>
            </a:r>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r>
              <a:rPr lang="en-US" dirty="0">
                <a:solidFill>
                  <a:schemeClr val="bg1"/>
                </a:solidFill>
              </a:rPr>
              <a:t>Hyrum M. Smith and </a:t>
            </a:r>
            <a:r>
              <a:rPr lang="en-US" dirty="0" err="1">
                <a:solidFill>
                  <a:schemeClr val="bg1"/>
                </a:solidFill>
              </a:rPr>
              <a:t>Janne</a:t>
            </a:r>
            <a:r>
              <a:rPr lang="en-US" dirty="0">
                <a:solidFill>
                  <a:schemeClr val="bg1"/>
                </a:solidFill>
              </a:rPr>
              <a:t> M. </a:t>
            </a:r>
            <a:r>
              <a:rPr lang="en-US" dirty="0" err="1">
                <a:solidFill>
                  <a:schemeClr val="bg1"/>
                </a:solidFill>
              </a:rPr>
              <a:t>Sjodahl</a:t>
            </a:r>
            <a:r>
              <a:rPr lang="en-US" dirty="0">
                <a:solidFill>
                  <a:schemeClr val="bg1"/>
                </a:solidFill>
              </a:rPr>
              <a:t> </a:t>
            </a:r>
            <a:r>
              <a:rPr lang="en-US" i="1" dirty="0">
                <a:solidFill>
                  <a:schemeClr val="bg1"/>
                </a:solidFill>
              </a:rPr>
              <a:t>Commentary </a:t>
            </a:r>
            <a:r>
              <a:rPr lang="en-US" dirty="0">
                <a:solidFill>
                  <a:schemeClr val="bg1"/>
                </a:solidFill>
              </a:rPr>
              <a:t>pg. 119</a:t>
            </a:r>
          </a:p>
          <a:p>
            <a:r>
              <a:rPr lang="en-US" dirty="0">
                <a:solidFill>
                  <a:schemeClr val="bg1"/>
                </a:solidFill>
              </a:rPr>
              <a:t>Anthon H. Lund CR, October 1915 p. 10 (</a:t>
            </a:r>
            <a:r>
              <a:rPr lang="en-US" dirty="0" err="1">
                <a:solidFill>
                  <a:schemeClr val="bg1"/>
                </a:solidFill>
              </a:rPr>
              <a:t>Otten</a:t>
            </a:r>
            <a:r>
              <a:rPr lang="en-US" dirty="0">
                <a:solidFill>
                  <a:schemeClr val="bg1"/>
                </a:solidFill>
              </a:rPr>
              <a:t> and Caldwell </a:t>
            </a:r>
            <a:r>
              <a:rPr lang="en-US" i="1" dirty="0">
                <a:solidFill>
                  <a:schemeClr val="bg1"/>
                </a:solidFill>
              </a:rPr>
              <a:t>Sacred Truths of the Doctrine and Covenants </a:t>
            </a:r>
            <a:r>
              <a:rPr lang="en-US" dirty="0">
                <a:solidFill>
                  <a:schemeClr val="bg1"/>
                </a:solidFill>
              </a:rPr>
              <a:t>pg. 97)</a:t>
            </a:r>
          </a:p>
          <a:p>
            <a:r>
              <a:rPr lang="en-US" sz="1800" dirty="0">
                <a:solidFill>
                  <a:schemeClr val="bg1"/>
                </a:solidFill>
                <a:latin typeface="Abadi" panose="020B0604020104020204" pitchFamily="34" charset="0"/>
              </a:rPr>
              <a:t>Presentation by ©http://fashionsbylynda.com/blog/</a:t>
            </a:r>
          </a:p>
          <a:p>
            <a:r>
              <a:rPr lang="en-US" dirty="0">
                <a:solidFill>
                  <a:schemeClr val="bg1"/>
                </a:solidFill>
              </a:rPr>
              <a:t>Cristina B. Franco, “Heavenly Father Knows You,” </a:t>
            </a:r>
            <a:r>
              <a:rPr lang="en-US" i="1" dirty="0">
                <a:solidFill>
                  <a:schemeClr val="bg1"/>
                </a:solidFill>
              </a:rPr>
              <a:t>Friend</a:t>
            </a:r>
            <a:r>
              <a:rPr lang="en-US" dirty="0">
                <a:solidFill>
                  <a:schemeClr val="bg1"/>
                </a:solidFill>
              </a:rPr>
              <a:t>, June 2018, 16</a:t>
            </a:r>
          </a:p>
          <a:p>
            <a:r>
              <a:rPr lang="en-US" dirty="0">
                <a:solidFill>
                  <a:schemeClr val="bg1"/>
                </a:solidFill>
              </a:rPr>
              <a:t>Joseph Fielding Smith (</a:t>
            </a:r>
            <a:r>
              <a:rPr lang="en-US" i="1" dirty="0">
                <a:solidFill>
                  <a:schemeClr val="bg1"/>
                </a:solidFill>
              </a:rPr>
              <a:t>Answers to Gospel Questions,</a:t>
            </a:r>
            <a:r>
              <a:rPr lang="en-US" dirty="0">
                <a:solidFill>
                  <a:schemeClr val="bg1"/>
                </a:solidFill>
              </a:rPr>
              <a:t> comp. Joseph Fielding Smith Jr., 5 vols. [1957–66], 1:65).</a:t>
            </a:r>
          </a:p>
          <a:p>
            <a:r>
              <a:rPr lang="en-US" dirty="0">
                <a:solidFill>
                  <a:schemeClr val="bg1"/>
                </a:solidFill>
              </a:rPr>
              <a:t>Joseph Smith Sr. </a:t>
            </a:r>
            <a:r>
              <a:rPr lang="en-US" i="1" dirty="0">
                <a:solidFill>
                  <a:schemeClr val="bg1"/>
                </a:solidFill>
              </a:rPr>
              <a:t>History of the Church,</a:t>
            </a:r>
            <a:r>
              <a:rPr lang="en-US" dirty="0">
                <a:solidFill>
                  <a:schemeClr val="bg1"/>
                </a:solidFill>
              </a:rPr>
              <a:t> 4:192</a:t>
            </a:r>
          </a:p>
          <a:p>
            <a:r>
              <a:rPr lang="en-US" dirty="0">
                <a:solidFill>
                  <a:schemeClr val="bg1"/>
                </a:solidFill>
              </a:rPr>
              <a:t>“The Joseph Knight Family,” </a:t>
            </a:r>
            <a:r>
              <a:rPr lang="en-US" i="1" dirty="0">
                <a:solidFill>
                  <a:schemeClr val="bg1"/>
                </a:solidFill>
              </a:rPr>
              <a:t>Ensign, </a:t>
            </a:r>
            <a:r>
              <a:rPr lang="en-US" dirty="0">
                <a:solidFill>
                  <a:schemeClr val="bg1"/>
                </a:solidFill>
              </a:rPr>
              <a:t>Oct. 1978, 40; spelling and capitalization standardized).</a:t>
            </a:r>
          </a:p>
          <a:p>
            <a:r>
              <a:rPr lang="en-US" dirty="0">
                <a:solidFill>
                  <a:schemeClr val="bg1"/>
                </a:solidFill>
              </a:rPr>
              <a:t>Otten and Caldwell </a:t>
            </a:r>
            <a:r>
              <a:rPr lang="en-US" i="1" dirty="0">
                <a:solidFill>
                  <a:schemeClr val="bg1"/>
                </a:solidFill>
              </a:rPr>
              <a:t>Sacred Truths of the Doctrine and Covenants </a:t>
            </a:r>
            <a:r>
              <a:rPr lang="en-US" dirty="0">
                <a:solidFill>
                  <a:schemeClr val="bg1"/>
                </a:solidFill>
              </a:rPr>
              <a:t>pg. 104</a:t>
            </a:r>
          </a:p>
          <a:p>
            <a:r>
              <a:rPr lang="en-US" dirty="0">
                <a:solidFill>
                  <a:schemeClr val="bg1"/>
                </a:solidFill>
              </a:rPr>
              <a:t>Stuart Miles digital free photography Your way My way</a:t>
            </a:r>
          </a:p>
          <a:p>
            <a:endParaRPr lang="en-US" dirty="0">
              <a:solidFill>
                <a:schemeClr val="bg1"/>
              </a:solidFill>
            </a:endParaRPr>
          </a:p>
        </p:txBody>
      </p:sp>
      <p:sp>
        <p:nvSpPr>
          <p:cNvPr id="7" name="Footer Placeholder 14">
            <a:extLst>
              <a:ext uri="{FF2B5EF4-FFF2-40B4-BE49-F238E27FC236}">
                <a16:creationId xmlns:a16="http://schemas.microsoft.com/office/drawing/2014/main" id="{C5266445-7FC7-4D0D-922B-3CD6F1825DD6}"/>
              </a:ext>
            </a:extLst>
          </p:cNvPr>
          <p:cNvSpPr>
            <a:spLocks noGrp="1"/>
          </p:cNvSpPr>
          <p:nvPr/>
        </p:nvSpPr>
        <p:spPr>
          <a:xfrm>
            <a:off x="95441" y="6462627"/>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grpSp>
        <p:nvGrpSpPr>
          <p:cNvPr id="2" name="Group 1">
            <a:extLst>
              <a:ext uri="{FF2B5EF4-FFF2-40B4-BE49-F238E27FC236}">
                <a16:creationId xmlns:a16="http://schemas.microsoft.com/office/drawing/2014/main" id="{3753E54C-56E0-DE1E-C0AE-AC97A90D61A6}"/>
              </a:ext>
            </a:extLst>
          </p:cNvPr>
          <p:cNvGrpSpPr/>
          <p:nvPr/>
        </p:nvGrpSpPr>
        <p:grpSpPr>
          <a:xfrm>
            <a:off x="4105895" y="343694"/>
            <a:ext cx="553367" cy="700932"/>
            <a:chOff x="7543800" y="3810000"/>
            <a:chExt cx="1143000" cy="1447800"/>
          </a:xfrm>
        </p:grpSpPr>
        <p:sp>
          <p:nvSpPr>
            <p:cNvPr id="3" name="Trapezoid 2">
              <a:extLst>
                <a:ext uri="{FF2B5EF4-FFF2-40B4-BE49-F238E27FC236}">
                  <a16:creationId xmlns:a16="http://schemas.microsoft.com/office/drawing/2014/main" id="{EE1FC928-E5E4-515A-82A8-9BDE077B137E}"/>
                </a:ext>
              </a:extLst>
            </p:cNvPr>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79">
              <a:extLst>
                <a:ext uri="{FF2B5EF4-FFF2-40B4-BE49-F238E27FC236}">
                  <a16:creationId xmlns:a16="http://schemas.microsoft.com/office/drawing/2014/main" id="{78D3357B-B736-E3C9-7C10-E408C89FAB0F}"/>
                </a:ext>
              </a:extLst>
            </p:cNvPr>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80">
              <a:extLst>
                <a:ext uri="{FF2B5EF4-FFF2-40B4-BE49-F238E27FC236}">
                  <a16:creationId xmlns:a16="http://schemas.microsoft.com/office/drawing/2014/main" id="{A9896321-8D2F-5C4E-0DAC-A1A8AECE352A}"/>
                </a:ext>
              </a:extLst>
            </p:cNvPr>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1">
              <a:extLst>
                <a:ext uri="{FF2B5EF4-FFF2-40B4-BE49-F238E27FC236}">
                  <a16:creationId xmlns:a16="http://schemas.microsoft.com/office/drawing/2014/main" id="{4C322C4A-E68F-D27D-6F3C-AF613DA08C44}"/>
                </a:ext>
              </a:extLst>
            </p:cNvPr>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8811C865-E91A-32F0-8211-769E72731A3F}"/>
                </a:ext>
              </a:extLst>
            </p:cNvPr>
            <p:cNvGrpSpPr/>
            <p:nvPr/>
          </p:nvGrpSpPr>
          <p:grpSpPr>
            <a:xfrm>
              <a:off x="7924800" y="3810000"/>
              <a:ext cx="645353" cy="610017"/>
              <a:chOff x="7924800" y="5867400"/>
              <a:chExt cx="645353" cy="610017"/>
            </a:xfrm>
          </p:grpSpPr>
          <p:grpSp>
            <p:nvGrpSpPr>
              <p:cNvPr id="18" name="Group 13">
                <a:extLst>
                  <a:ext uri="{FF2B5EF4-FFF2-40B4-BE49-F238E27FC236}">
                    <a16:creationId xmlns:a16="http://schemas.microsoft.com/office/drawing/2014/main" id="{A4652385-EBDB-07AB-4EDF-D16067AE70BA}"/>
                  </a:ext>
                </a:extLst>
              </p:cNvPr>
              <p:cNvGrpSpPr/>
              <p:nvPr/>
            </p:nvGrpSpPr>
            <p:grpSpPr>
              <a:xfrm>
                <a:off x="7924800" y="5867400"/>
                <a:ext cx="645353" cy="610017"/>
                <a:chOff x="3037563" y="3121795"/>
                <a:chExt cx="1250371" cy="1224010"/>
              </a:xfrm>
            </p:grpSpPr>
            <p:sp>
              <p:nvSpPr>
                <p:cNvPr id="20" name="Oval 19">
                  <a:extLst>
                    <a:ext uri="{FF2B5EF4-FFF2-40B4-BE49-F238E27FC236}">
                      <a16:creationId xmlns:a16="http://schemas.microsoft.com/office/drawing/2014/main" id="{6D1A9978-2426-EB6C-1E5E-96EE5023E0CA}"/>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CC69A1A-9D08-89E0-0360-86F2F6C172FD}"/>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AE6D204-F893-474B-B58C-3DB1414EE792}"/>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E32E7B4-138C-6DDD-0F0F-1D5731A0D04A}"/>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Oval 18">
                <a:extLst>
                  <a:ext uri="{FF2B5EF4-FFF2-40B4-BE49-F238E27FC236}">
                    <a16:creationId xmlns:a16="http://schemas.microsoft.com/office/drawing/2014/main" id="{2E7453BC-D662-BB18-4E60-F00F7B7187F0}"/>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4E362184-60C2-C6AD-7DAA-298494EFAF9E}"/>
                </a:ext>
              </a:extLst>
            </p:cNvPr>
            <p:cNvGrpSpPr/>
            <p:nvPr/>
          </p:nvGrpSpPr>
          <p:grpSpPr>
            <a:xfrm>
              <a:off x="7543800" y="4038600"/>
              <a:ext cx="403070" cy="381000"/>
              <a:chOff x="7924800" y="5867400"/>
              <a:chExt cx="645353" cy="610017"/>
            </a:xfrm>
          </p:grpSpPr>
          <p:grpSp>
            <p:nvGrpSpPr>
              <p:cNvPr id="12" name="Group 13">
                <a:extLst>
                  <a:ext uri="{FF2B5EF4-FFF2-40B4-BE49-F238E27FC236}">
                    <a16:creationId xmlns:a16="http://schemas.microsoft.com/office/drawing/2014/main" id="{959520FF-C244-37F9-CAF5-0A56C27E5481}"/>
                  </a:ext>
                </a:extLst>
              </p:cNvPr>
              <p:cNvGrpSpPr/>
              <p:nvPr/>
            </p:nvGrpSpPr>
            <p:grpSpPr>
              <a:xfrm>
                <a:off x="7924800" y="5867400"/>
                <a:ext cx="645353" cy="610017"/>
                <a:chOff x="3037563" y="3121795"/>
                <a:chExt cx="1250371" cy="1224010"/>
              </a:xfrm>
            </p:grpSpPr>
            <p:sp>
              <p:nvSpPr>
                <p:cNvPr id="14" name="Oval 13">
                  <a:extLst>
                    <a:ext uri="{FF2B5EF4-FFF2-40B4-BE49-F238E27FC236}">
                      <a16:creationId xmlns:a16="http://schemas.microsoft.com/office/drawing/2014/main" id="{84CCF3E3-4CC0-4B21-835F-995ABC434D28}"/>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8B47DCD-B755-9022-336B-D24F17784E39}"/>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C757C0A9-E164-7B3E-3D70-07DF376CBCF1}"/>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EE09F34-8CCE-1E89-B710-03248A921C8A}"/>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Oval 12">
                <a:extLst>
                  <a:ext uri="{FF2B5EF4-FFF2-40B4-BE49-F238E27FC236}">
                    <a16:creationId xmlns:a16="http://schemas.microsoft.com/office/drawing/2014/main" id="{4CB54654-1637-001B-1348-4BA5074BFFF2}"/>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1327337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77072" y="73152"/>
            <a:ext cx="3521521" cy="5447645"/>
          </a:xfrm>
          <a:prstGeom prst="rect">
            <a:avLst/>
          </a:prstGeom>
          <a:ln>
            <a:solidFill>
              <a:schemeClr val="tx1"/>
            </a:solidFill>
          </a:ln>
        </p:spPr>
        <p:txBody>
          <a:bodyPr wrap="square">
            <a:spAutoFit/>
          </a:bodyPr>
          <a:lstStyle/>
          <a:p>
            <a:pPr fontAlgn="base"/>
            <a:r>
              <a:rPr lang="en-US" sz="1200" b="1" dirty="0">
                <a:latin typeface="Calibri" panose="020F0502020204030204" pitchFamily="34" charset="0"/>
                <a:cs typeface="Calibri" panose="020F0502020204030204" pitchFamily="34" charset="0"/>
              </a:rPr>
              <a:t>“Enter ye in at the gate”</a:t>
            </a:r>
          </a:p>
          <a:p>
            <a:pPr fontAlgn="base"/>
            <a:r>
              <a:rPr lang="en-US" sz="1200" dirty="0">
                <a:latin typeface="Calibri" panose="020F0502020204030204" pitchFamily="34" charset="0"/>
                <a:cs typeface="Calibri" panose="020F0502020204030204" pitchFamily="34" charset="0"/>
              </a:rPr>
              <a:t>Baptism is the gate, or requirement, for entry into the celestial kingdom for anyone who has reached the age of accountability (see2 Nephi 31:15–21). The ordinance of baptism, while absolutely essential, becomes valid only when it is accompanied by a corresponding change of heart that leads to a new life.</a:t>
            </a:r>
          </a:p>
          <a:p>
            <a:pPr fontAlgn="base"/>
            <a:endParaRPr lang="en-US" sz="1200" dirty="0">
              <a:latin typeface="Calibri" panose="020F0502020204030204" pitchFamily="34" charset="0"/>
              <a:cs typeface="Calibri" panose="020F0502020204030204" pitchFamily="34" charset="0"/>
            </a:endParaRPr>
          </a:p>
          <a:p>
            <a:pPr fontAlgn="base"/>
            <a:r>
              <a:rPr lang="en-US" sz="1200" dirty="0">
                <a:latin typeface="Calibri" panose="020F0502020204030204" pitchFamily="34" charset="0"/>
                <a:cs typeface="Calibri" panose="020F0502020204030204" pitchFamily="34" charset="0"/>
              </a:rPr>
              <a:t>Elder John A. </a:t>
            </a:r>
            <a:r>
              <a:rPr lang="en-US" sz="1200" dirty="0" err="1">
                <a:latin typeface="Calibri" panose="020F0502020204030204" pitchFamily="34" charset="0"/>
                <a:cs typeface="Calibri" panose="020F0502020204030204" pitchFamily="34" charset="0"/>
              </a:rPr>
              <a:t>Widtsoe</a:t>
            </a:r>
            <a:r>
              <a:rPr lang="en-US" sz="1200" dirty="0">
                <a:latin typeface="Calibri" panose="020F0502020204030204" pitchFamily="34" charset="0"/>
                <a:cs typeface="Calibri" panose="020F0502020204030204" pitchFamily="34" charset="0"/>
              </a:rPr>
              <a:t> of the Quorum of the Twelve Apostles described such a changed life:</a:t>
            </a:r>
          </a:p>
          <a:p>
            <a:pPr fontAlgn="base"/>
            <a:r>
              <a:rPr lang="en-US" sz="1200" dirty="0">
                <a:latin typeface="Calibri" panose="020F0502020204030204" pitchFamily="34" charset="0"/>
                <a:cs typeface="Calibri" panose="020F0502020204030204" pitchFamily="34" charset="0"/>
              </a:rPr>
              <a:t>“I remember the man who baptized me into the Church, a very common, ordinary man … with a jug of beer two or three times a day, a glass of whiskey a little later, … tobacco mostly all day long, living a useless, purposeless life, except for three meals a day, and the satisfaction of some of the carnal appetites. He heard the Gospel and accepted it. It was good. It was something he had been longing for. The man grew in power and stature in the Church. As I recall it, he filled five or six missions and presided over one of the missions of the Church. He was the same man, with the same arms, same feet, same body, same mind, but changed because of the Spirit that comes with the acceptance of eternal truth” (in Conference Report, Apr. 1952, 34; see also </a:t>
            </a:r>
            <a:r>
              <a:rPr lang="en-US" sz="1200" i="1" dirty="0">
                <a:latin typeface="Calibri" panose="020F0502020204030204" pitchFamily="34" charset="0"/>
                <a:cs typeface="Calibri" panose="020F0502020204030204" pitchFamily="34" charset="0"/>
              </a:rPr>
              <a:t>Doctrine and Covenants Student Manual,</a:t>
            </a:r>
            <a:r>
              <a:rPr lang="en-US" sz="1200" dirty="0">
                <a:latin typeface="Calibri" panose="020F0502020204030204" pitchFamily="34" charset="0"/>
                <a:cs typeface="Calibri" panose="020F0502020204030204" pitchFamily="34" charset="0"/>
              </a:rPr>
              <a:t> 2nd ed. [Church Educational System manual, 2001] </a:t>
            </a:r>
          </a:p>
        </p:txBody>
      </p:sp>
      <p:sp>
        <p:nvSpPr>
          <p:cNvPr id="3" name="Rectangle 2"/>
          <p:cNvSpPr/>
          <p:nvPr/>
        </p:nvSpPr>
        <p:spPr>
          <a:xfrm>
            <a:off x="3614929" y="73152"/>
            <a:ext cx="4962143" cy="6370975"/>
          </a:xfrm>
          <a:prstGeom prst="rect">
            <a:avLst/>
          </a:prstGeom>
          <a:ln>
            <a:solidFill>
              <a:schemeClr val="tx1"/>
            </a:solidFill>
          </a:ln>
        </p:spPr>
        <p:txBody>
          <a:bodyPr wrap="square">
            <a:spAutoFit/>
          </a:bodyPr>
          <a:lstStyle/>
          <a:p>
            <a:pPr fontAlgn="base"/>
            <a:r>
              <a:rPr lang="en-US" sz="1200" b="1" dirty="0">
                <a:latin typeface="Calibri" panose="020F0502020204030204" pitchFamily="34" charset="0"/>
                <a:cs typeface="Calibri" panose="020F0502020204030204" pitchFamily="34" charset="0"/>
              </a:rPr>
              <a:t>Importance of Restoration:</a:t>
            </a:r>
          </a:p>
          <a:p>
            <a:pPr fontAlgn="base"/>
            <a:r>
              <a:rPr lang="en-US" sz="1200" dirty="0">
                <a:latin typeface="Calibri" panose="020F0502020204030204" pitchFamily="34" charset="0"/>
                <a:cs typeface="Calibri" panose="020F0502020204030204" pitchFamily="34" charset="0"/>
              </a:rPr>
              <a:t>Elder James E. </a:t>
            </a:r>
            <a:r>
              <a:rPr lang="en-US" sz="1200" dirty="0" err="1">
                <a:latin typeface="Calibri" panose="020F0502020204030204" pitchFamily="34" charset="0"/>
                <a:cs typeface="Calibri" panose="020F0502020204030204" pitchFamily="34" charset="0"/>
              </a:rPr>
              <a:t>Talmage</a:t>
            </a:r>
            <a:r>
              <a:rPr lang="en-US" sz="1200" dirty="0">
                <a:latin typeface="Calibri" panose="020F0502020204030204" pitchFamily="34" charset="0"/>
                <a:cs typeface="Calibri" panose="020F0502020204030204" pitchFamily="34" charset="0"/>
              </a:rPr>
              <a:t> of the Quorum of the Twelve Apostles explained:</a:t>
            </a:r>
          </a:p>
          <a:p>
            <a:pPr fontAlgn="base"/>
            <a:r>
              <a:rPr lang="en-US" sz="1200" dirty="0">
                <a:latin typeface="Calibri" panose="020F0502020204030204" pitchFamily="34" charset="0"/>
                <a:cs typeface="Calibri" panose="020F0502020204030204" pitchFamily="34" charset="0"/>
              </a:rPr>
              <a:t>“When the Lord established his Church amongst the Nephites upon this continent, he told those who were chosen and ordained, unto whom authority was given, just how to administer the ordinance of baptism. They were to say: ‘Having authority given me of Jesus Christ, I baptize you in the name of the Father and of the Son, and of the Holy Ghost.’ That does not give us in this age any such authority. The words that Christ spoke unto his apostles of old would be no authority unto the apostles today, nor unto any of the elders of the Church. I repeat, the words that he, the Lord, spoke unto the disciples who were chosen from among the Nephites would be no authority unto us; but in this day and age he has spoken again, and has given that same power and authority to speak in his name, and to administer the ordinances of the gospel, after the pattern that he has set; and therefore the elders and priests who take candidates, who have professed their faith, and who have repented of their sins, into the waters of baptism today, declare that they have authority given them; and, being commissioned of Jesus Christ, they baptize in the name of the Father and of the Son and of the Holy Ghost” (in Conference Report, Apr. 1924, 68; see also </a:t>
            </a:r>
            <a:r>
              <a:rPr lang="en-US" sz="1200" i="1" dirty="0">
                <a:latin typeface="Calibri" panose="020F0502020204030204" pitchFamily="34" charset="0"/>
                <a:cs typeface="Calibri" panose="020F0502020204030204" pitchFamily="34" charset="0"/>
              </a:rPr>
              <a:t>Doctrine and Covenants Student Manual,</a:t>
            </a:r>
            <a:r>
              <a:rPr lang="en-US" sz="1200" dirty="0">
                <a:latin typeface="Calibri" panose="020F0502020204030204" pitchFamily="34" charset="0"/>
                <a:cs typeface="Calibri" panose="020F0502020204030204" pitchFamily="34" charset="0"/>
              </a:rPr>
              <a:t> 2nd ed. [Church Educational System manual, 2001] , 46).</a:t>
            </a:r>
          </a:p>
          <a:p>
            <a:pPr fontAlgn="base"/>
            <a:endParaRPr lang="en-US" sz="1200" dirty="0">
              <a:latin typeface="Calibri" panose="020F0502020204030204" pitchFamily="34" charset="0"/>
              <a:cs typeface="Calibri" panose="020F0502020204030204" pitchFamily="34" charset="0"/>
            </a:endParaRPr>
          </a:p>
          <a:p>
            <a:pPr fontAlgn="base"/>
            <a:r>
              <a:rPr lang="en-US" sz="1200" dirty="0">
                <a:latin typeface="Calibri" panose="020F0502020204030204" pitchFamily="34" charset="0"/>
                <a:cs typeface="Calibri" panose="020F0502020204030204" pitchFamily="34" charset="0"/>
              </a:rPr>
              <a:t>Some early Church converts did not understand that the Lord does not accept a baptism unless it is performed by someone holding priesthood authority. President Joseph Fielding Smith explained:</a:t>
            </a:r>
          </a:p>
          <a:p>
            <a:pPr fontAlgn="base"/>
            <a:r>
              <a:rPr lang="en-US" sz="1200" dirty="0">
                <a:latin typeface="Calibri" panose="020F0502020204030204" pitchFamily="34" charset="0"/>
                <a:cs typeface="Calibri" panose="020F0502020204030204" pitchFamily="34" charset="0"/>
              </a:rPr>
              <a:t>“Immediately after the Church was organized, converts were made. Some of these had belonged to churches which believed in baptism by immersion. In fact, many of the early converts of the Church had previously accepted this mode, believing that it was right. The question of divine authority, however, was not firmly fixed in their minds. When they desired to come into the Church, having received the testimony that Joseph Smith [was a true prophet], they wondered why it was necessary for them to be baptized again when they had complied with an ordinance of baptism by immersion” (</a:t>
            </a:r>
            <a:r>
              <a:rPr lang="en-US" sz="1200" i="1" dirty="0">
                <a:latin typeface="Calibri" panose="020F0502020204030204" pitchFamily="34" charset="0"/>
                <a:cs typeface="Calibri" panose="020F0502020204030204" pitchFamily="34" charset="0"/>
              </a:rPr>
              <a:t>Church History and Modern Revelation</a:t>
            </a:r>
            <a:r>
              <a:rPr lang="en-US" sz="1200" dirty="0">
                <a:latin typeface="Calibri" panose="020F0502020204030204" pitchFamily="34" charset="0"/>
                <a:cs typeface="Calibri" panose="020F0502020204030204" pitchFamily="34" charset="0"/>
              </a:rPr>
              <a:t> [1953], 1:109).</a:t>
            </a:r>
          </a:p>
        </p:txBody>
      </p:sp>
      <p:sp>
        <p:nvSpPr>
          <p:cNvPr id="4" name="TextBox 3">
            <a:extLst>
              <a:ext uri="{FF2B5EF4-FFF2-40B4-BE49-F238E27FC236}">
                <a16:creationId xmlns:a16="http://schemas.microsoft.com/office/drawing/2014/main" id="{5709603F-5649-CC8F-30A8-B77513620C13}"/>
              </a:ext>
            </a:extLst>
          </p:cNvPr>
          <p:cNvSpPr txBox="1"/>
          <p:nvPr/>
        </p:nvSpPr>
        <p:spPr>
          <a:xfrm>
            <a:off x="182880" y="73152"/>
            <a:ext cx="3432049" cy="1569660"/>
          </a:xfrm>
          <a:prstGeom prst="rect">
            <a:avLst/>
          </a:prstGeom>
          <a:noFill/>
          <a:ln>
            <a:solidFill>
              <a:schemeClr val="tx1"/>
            </a:solidFill>
          </a:ln>
        </p:spPr>
        <p:txBody>
          <a:bodyPr wrap="square">
            <a:spAutoFit/>
          </a:bodyPr>
          <a:lstStyle/>
          <a:p>
            <a:r>
              <a:rPr lang="en-US" sz="1200" b="1" i="0" dirty="0">
                <a:solidFill>
                  <a:srgbClr val="212225"/>
                </a:solidFill>
                <a:effectLst/>
                <a:latin typeface="Calibri" panose="020F0502020204030204" pitchFamily="34" charset="0"/>
                <a:cs typeface="Calibri" panose="020F0502020204030204" pitchFamily="34" charset="0"/>
              </a:rPr>
              <a:t>Heavenly Father is Aware of Me:</a:t>
            </a:r>
          </a:p>
          <a:p>
            <a:r>
              <a:rPr lang="en-US" sz="1200" b="0" i="0" dirty="0">
                <a:solidFill>
                  <a:srgbClr val="212225"/>
                </a:solidFill>
                <a:effectLst/>
                <a:latin typeface="Calibri" panose="020F0502020204030204" pitchFamily="34" charset="0"/>
                <a:cs typeface="Calibri" panose="020F0502020204030204" pitchFamily="34" charset="0"/>
              </a:rPr>
              <a:t>I assure you that our Heavenly Father and His Beloved Son, Jesus Christ, love you. They are intimately aware of your circumstances, your goodness, your needs, and your prayers for help. Again and again, I pray for you to feel Their love for you. (Russell M. Nelson, “</a:t>
            </a:r>
            <a:r>
              <a:rPr lang="en-US" sz="1200" b="0" i="0" u="none" strike="noStrike" dirty="0">
                <a:effectLst/>
                <a:latin typeface="Calibri" panose="020F0502020204030204" pitchFamily="34" charset="0"/>
                <a:cs typeface="Calibri" panose="020F0502020204030204" pitchFamily="34" charset="0"/>
              </a:rPr>
              <a:t>Overcome the World and Find Rest</a:t>
            </a:r>
            <a:r>
              <a:rPr lang="en-US" sz="1200" b="0" i="0" dirty="0">
                <a:solidFill>
                  <a:srgbClr val="212225"/>
                </a:solidFill>
                <a:effectLst/>
                <a:latin typeface="Calibri" panose="020F0502020204030204" pitchFamily="34" charset="0"/>
                <a:cs typeface="Calibri" panose="020F0502020204030204" pitchFamily="34" charset="0"/>
              </a:rPr>
              <a:t>,” </a:t>
            </a:r>
            <a:r>
              <a:rPr lang="en-US" sz="1200" b="0" i="1" dirty="0">
                <a:solidFill>
                  <a:srgbClr val="212225"/>
                </a:solidFill>
                <a:effectLst/>
                <a:latin typeface="Calibri" panose="020F0502020204030204" pitchFamily="34" charset="0"/>
                <a:cs typeface="Calibri" panose="020F0502020204030204" pitchFamily="34" charset="0"/>
              </a:rPr>
              <a:t>Liahona</a:t>
            </a:r>
            <a:r>
              <a:rPr lang="en-US" sz="1200" b="0" i="0" dirty="0">
                <a:solidFill>
                  <a:srgbClr val="212225"/>
                </a:solidFill>
                <a:effectLst/>
                <a:latin typeface="Calibri" panose="020F0502020204030204" pitchFamily="34" charset="0"/>
                <a:cs typeface="Calibri" panose="020F0502020204030204" pitchFamily="34" charset="0"/>
              </a:rPr>
              <a:t>, Nov. 2022, 95)</a:t>
            </a:r>
            <a:endParaRPr lang="en-US" sz="1200"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DA13B93C-C197-B1E9-FEAA-885732D34A2A}"/>
              </a:ext>
            </a:extLst>
          </p:cNvPr>
          <p:cNvSpPr txBox="1"/>
          <p:nvPr/>
        </p:nvSpPr>
        <p:spPr>
          <a:xfrm>
            <a:off x="182880" y="1642812"/>
            <a:ext cx="3432049" cy="1754326"/>
          </a:xfrm>
          <a:prstGeom prst="rect">
            <a:avLst/>
          </a:prstGeom>
          <a:noFill/>
          <a:ln>
            <a:solidFill>
              <a:schemeClr val="tx1"/>
            </a:solidFill>
          </a:ln>
        </p:spPr>
        <p:txBody>
          <a:bodyPr wrap="square">
            <a:spAutoFit/>
          </a:bodyPr>
          <a:lstStyle/>
          <a:p>
            <a:r>
              <a:rPr lang="en-US" sz="1200" b="1" i="0" dirty="0">
                <a:solidFill>
                  <a:srgbClr val="212225"/>
                </a:solidFill>
                <a:effectLst/>
                <a:latin typeface="Calibri" panose="020F0502020204030204" pitchFamily="34" charset="0"/>
                <a:cs typeface="Calibri" panose="020F0502020204030204" pitchFamily="34" charset="0"/>
              </a:rPr>
              <a:t>Message for Me Today:</a:t>
            </a:r>
          </a:p>
          <a:p>
            <a:r>
              <a:rPr lang="en-US" sz="1200" b="0" i="0" dirty="0">
                <a:solidFill>
                  <a:srgbClr val="212225"/>
                </a:solidFill>
                <a:effectLst/>
                <a:latin typeface="Calibri" panose="020F0502020204030204" pitchFamily="34" charset="0"/>
                <a:cs typeface="Calibri" panose="020F0502020204030204" pitchFamily="34" charset="0"/>
              </a:rPr>
              <a:t>I believe He would start by expressing His deep love for you. He might say it with words, but it would also flow so strongly—just from His presence—that it would be unmistakable, reaching deep into your heart, filling your whole soul! … I believe He would assure you with words He has spoken in the scriptures. (Dieter F. Uchtdorf, “</a:t>
            </a:r>
            <a:r>
              <a:rPr lang="en-US" sz="1200" b="0" i="0" u="none" strike="noStrike" dirty="0">
                <a:effectLst/>
                <a:latin typeface="Calibri" panose="020F0502020204030204" pitchFamily="34" charset="0"/>
                <a:cs typeface="Calibri" panose="020F0502020204030204" pitchFamily="34" charset="0"/>
              </a:rPr>
              <a:t>Jesus Christ Is the Strength of Youth</a:t>
            </a:r>
            <a:r>
              <a:rPr lang="en-US" sz="1200" b="0" i="0" dirty="0">
                <a:solidFill>
                  <a:srgbClr val="212225"/>
                </a:solidFill>
                <a:effectLst/>
                <a:latin typeface="Calibri" panose="020F0502020204030204" pitchFamily="34" charset="0"/>
                <a:cs typeface="Calibri" panose="020F0502020204030204" pitchFamily="34" charset="0"/>
              </a:rPr>
              <a:t>,” </a:t>
            </a:r>
            <a:r>
              <a:rPr lang="en-US" sz="1200" b="0" i="1" dirty="0">
                <a:solidFill>
                  <a:srgbClr val="212225"/>
                </a:solidFill>
                <a:effectLst/>
                <a:latin typeface="Calibri" panose="020F0502020204030204" pitchFamily="34" charset="0"/>
                <a:cs typeface="Calibri" panose="020F0502020204030204" pitchFamily="34" charset="0"/>
              </a:rPr>
              <a:t>Liahona</a:t>
            </a:r>
            <a:r>
              <a:rPr lang="en-US" sz="1200" b="0" i="0" dirty="0">
                <a:solidFill>
                  <a:srgbClr val="212225"/>
                </a:solidFill>
                <a:effectLst/>
                <a:latin typeface="Calibri" panose="020F0502020204030204" pitchFamily="34" charset="0"/>
                <a:cs typeface="Calibri" panose="020F0502020204030204" pitchFamily="34" charset="0"/>
              </a:rPr>
              <a:t>, Nov. 2022, 9)</a:t>
            </a:r>
            <a:endParaRPr lang="en-US"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24907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3E2C8F-1C7F-40FB-BD7F-C26F332FDBD5}"/>
              </a:ext>
            </a:extLst>
          </p:cNvPr>
          <p:cNvSpPr/>
          <p:nvPr/>
        </p:nvSpPr>
        <p:spPr>
          <a:xfrm>
            <a:off x="9832" y="0"/>
            <a:ext cx="5942910" cy="6555641"/>
          </a:xfrm>
          <a:prstGeom prst="rect">
            <a:avLst/>
          </a:prstGeom>
          <a:ln>
            <a:solidFill>
              <a:schemeClr val="tx1"/>
            </a:solidFill>
          </a:ln>
        </p:spPr>
        <p:txBody>
          <a:bodyPr wrap="square">
            <a:spAutoFit/>
          </a:bodyPr>
          <a:lstStyle/>
          <a:p>
            <a:r>
              <a:rPr lang="en-US" sz="1200" b="0" i="0" dirty="0">
                <a:effectLst/>
              </a:rPr>
              <a:t>In </a:t>
            </a:r>
            <a:r>
              <a:rPr lang="en-US" sz="1200" dirty="0"/>
              <a:t>the History of Mormonism</a:t>
            </a:r>
            <a:r>
              <a:rPr lang="en-US" sz="1200" b="1" i="0" dirty="0">
                <a:effectLst/>
              </a:rPr>
              <a:t>, Samuel Smith</a:t>
            </a:r>
            <a:r>
              <a:rPr lang="en-US" sz="1200" b="0" i="0" dirty="0">
                <a:effectLst/>
              </a:rPr>
              <a:t>, born March 1808, was Joseph's younger brother. He was baptized into the </a:t>
            </a:r>
            <a:r>
              <a:rPr lang="en-US" sz="1200" dirty="0"/>
              <a:t>Church of Jesus Christ of Latter-day Saints</a:t>
            </a:r>
            <a:r>
              <a:rPr lang="en-US" sz="1200" b="0" i="0" dirty="0">
                <a:effectLst/>
              </a:rPr>
              <a:t> on May 25, 1829, at the age of 22. He was the third person to be baptized in the church and receiving the priesthood. Joseph then asked Samuel to be the first missionary. His first day of being on a mission, Samuel walked 25 miles, carrying only a knapsack full of </a:t>
            </a:r>
            <a:r>
              <a:rPr lang="en-US" sz="1200" dirty="0"/>
              <a:t>Book of Mormons</a:t>
            </a:r>
            <a:r>
              <a:rPr lang="en-US" sz="1200" b="0" i="0" dirty="0">
                <a:effectLst/>
              </a:rPr>
              <a:t>. Samuel visited four houses along the way, but none of them wanted to buy a copy. Tired, hungry, and discouraged, Samuel stopped by an inn to rest. He asked the innkeeper if he wanted to buy a Book of Mormon. He told the innkeeper about his brother receiving revelation from an angel where the plates were buried. Angry, the innkeeper called Samuel a liar and threw him out of his inn. So Samuel had to sleep under an apple tree on the ground.</a:t>
            </a:r>
            <a:br>
              <a:rPr lang="en-US" sz="1200" dirty="0"/>
            </a:br>
            <a:r>
              <a:rPr lang="en-US" sz="1200" b="0" i="0" dirty="0">
                <a:effectLst/>
              </a:rPr>
              <a:t>The next morning Samuel stopped by a widow's house. In return, the widow gave Samuel some breakfast. He gave her a Book of Mormon in return. Then he walked eight miles and shared the Book of Mormon with John Greene, a Methodist minister.</a:t>
            </a:r>
          </a:p>
          <a:p>
            <a:r>
              <a:rPr lang="en-US" sz="1200" dirty="0"/>
              <a:t>He only took it see if others he knew might be interested in buying a copy. Mr. Greene’s wife, Rhoda, was Brigham Young’s sister, but Brigham did not know about the church yet.</a:t>
            </a:r>
            <a:br>
              <a:rPr lang="en-US" sz="1200" dirty="0"/>
            </a:br>
            <a:r>
              <a:rPr lang="en-US" sz="1200" dirty="0"/>
              <a:t>Two months later, Samuel returned to the Greene's home. When he arrived, Mr. Greene wasn't home, but Mrs. Greene told Samuel that she had read the book. The Spirit prompted Samuel to leave the book with her, and he did. Later, Mrs. Greene convinced her husband to read the book, and the couple was later baptized.</a:t>
            </a:r>
            <a:br>
              <a:rPr lang="en-US" sz="1200" dirty="0"/>
            </a:br>
            <a:r>
              <a:rPr lang="en-US" sz="1200" dirty="0"/>
              <a:t>Samuel also sold a copy of the Book of Mormon to Brigham Young’s brother: Phineas Young, a Methodist preacher. Samuel told Phineas about the book, including how he is one of the witnesses of the Golden Plates. Phineas thanked Samuel for his time and had it in his mind to find errors in the book and expose it to the world. A week later, and after reading the book twice, Phineas told his congregation that he believed the Book of Mormon. Later in the summer, the Young family read the Book of Mormon, including Brigham Young.</a:t>
            </a:r>
            <a:br>
              <a:rPr lang="en-US" sz="1200" dirty="0"/>
            </a:br>
            <a:r>
              <a:rPr lang="en-US" sz="1200" dirty="0"/>
              <a:t>Even though Samuel baptized no one and would feel like he didn't succeed in his calling, his efforts would later convert many church members, including Brigham Young who would be the next prophet of the church, and Heber C. Kimball, an Apostle to the church.</a:t>
            </a:r>
            <a:br>
              <a:rPr lang="en-US" sz="1200" dirty="0"/>
            </a:br>
            <a:r>
              <a:rPr lang="en-US" sz="1200" dirty="0"/>
              <a:t>Samuel died a month after Joseph did in 1844, from gunshot wounds received from the mob while he was fleeing on horseback.</a:t>
            </a:r>
          </a:p>
          <a:p>
            <a:r>
              <a:rPr lang="en-US" sz="1200" dirty="0"/>
              <a:t>Posted by Ben </a:t>
            </a:r>
            <a:r>
              <a:rPr lang="en-US" sz="1200" dirty="0" err="1"/>
              <a:t>Sokaol</a:t>
            </a:r>
            <a:r>
              <a:rPr lang="en-US" sz="1200" dirty="0"/>
              <a:t> Dec. 2012</a:t>
            </a:r>
          </a:p>
        </p:txBody>
      </p:sp>
      <p:sp>
        <p:nvSpPr>
          <p:cNvPr id="3" name="Rectangle 2">
            <a:extLst>
              <a:ext uri="{FF2B5EF4-FFF2-40B4-BE49-F238E27FC236}">
                <a16:creationId xmlns:a16="http://schemas.microsoft.com/office/drawing/2014/main" id="{E38B2C0F-0F06-4967-9AB4-B2B6BD2D79D3}"/>
              </a:ext>
            </a:extLst>
          </p:cNvPr>
          <p:cNvSpPr/>
          <p:nvPr/>
        </p:nvSpPr>
        <p:spPr>
          <a:xfrm>
            <a:off x="5952743" y="0"/>
            <a:ext cx="3561957" cy="7017306"/>
          </a:xfrm>
          <a:prstGeom prst="rect">
            <a:avLst/>
          </a:prstGeom>
          <a:ln>
            <a:solidFill>
              <a:schemeClr val="tx1"/>
            </a:solidFill>
          </a:ln>
        </p:spPr>
        <p:txBody>
          <a:bodyPr wrap="square">
            <a:spAutoFit/>
          </a:bodyPr>
          <a:lstStyle/>
          <a:p>
            <a:r>
              <a:rPr lang="en-US" b="0" i="0" dirty="0">
                <a:effectLst/>
              </a:rPr>
              <a:t>The </a:t>
            </a:r>
            <a:r>
              <a:rPr lang="en-US" b="1" i="0" dirty="0">
                <a:effectLst/>
              </a:rPr>
              <a:t>Catacombs of San Gennaro</a:t>
            </a:r>
            <a:r>
              <a:rPr lang="en-US" b="0" i="0" dirty="0">
                <a:effectLst/>
              </a:rPr>
              <a:t> are underground </a:t>
            </a:r>
            <a:r>
              <a:rPr lang="en-US" dirty="0"/>
              <a:t>paleo-Christian</a:t>
            </a:r>
            <a:r>
              <a:rPr lang="en-US" b="0" i="0" dirty="0">
                <a:effectLst/>
              </a:rPr>
              <a:t> burial and worship sites in </a:t>
            </a:r>
            <a:r>
              <a:rPr lang="en-US" dirty="0"/>
              <a:t>Naples</a:t>
            </a:r>
            <a:r>
              <a:rPr lang="en-US" b="0" i="0" dirty="0">
                <a:effectLst/>
              </a:rPr>
              <a:t>, </a:t>
            </a:r>
            <a:r>
              <a:rPr lang="en-US" dirty="0"/>
              <a:t>Italy</a:t>
            </a:r>
            <a:r>
              <a:rPr lang="en-US" b="0" i="0" dirty="0">
                <a:effectLst/>
              </a:rPr>
              <a:t>, carved out of </a:t>
            </a:r>
            <a:r>
              <a:rPr lang="en-US" dirty="0"/>
              <a:t>tuff</a:t>
            </a:r>
            <a:r>
              <a:rPr lang="en-US" b="0" i="0" dirty="0">
                <a:effectLst/>
              </a:rPr>
              <a:t>, a porous stone. They are situated in the northern part of the city, on the slope leading up to </a:t>
            </a:r>
            <a:r>
              <a:rPr lang="en-US" dirty="0" err="1"/>
              <a:t>Capodimonte</a:t>
            </a:r>
            <a:r>
              <a:rPr lang="en-US" b="0" i="0" dirty="0">
                <a:effectLst/>
              </a:rPr>
              <a:t> (</a:t>
            </a:r>
            <a:r>
              <a:rPr lang="en-US" dirty="0"/>
              <a:t>it</a:t>
            </a:r>
            <a:r>
              <a:rPr lang="en-US" b="0" i="0" dirty="0">
                <a:effectLst/>
              </a:rPr>
              <a:t>), consisting of two levels, San Gennaro </a:t>
            </a:r>
            <a:r>
              <a:rPr lang="en-US" b="0" i="0" dirty="0" err="1">
                <a:effectLst/>
              </a:rPr>
              <a:t>Superiore</a:t>
            </a:r>
            <a:r>
              <a:rPr lang="en-US" b="0" i="0" dirty="0">
                <a:effectLst/>
              </a:rPr>
              <a:t>, and San Gennaro </a:t>
            </a:r>
            <a:r>
              <a:rPr lang="en-US" b="0" i="0" dirty="0" err="1">
                <a:effectLst/>
              </a:rPr>
              <a:t>Inferiore</a:t>
            </a:r>
            <a:r>
              <a:rPr lang="en-US" b="0" i="0" dirty="0">
                <a:effectLst/>
              </a:rPr>
              <a:t>. The catacombs lie under the </a:t>
            </a:r>
            <a:r>
              <a:rPr lang="en-US" dirty="0" err="1"/>
              <a:t>Rione</a:t>
            </a:r>
            <a:r>
              <a:rPr lang="en-US" dirty="0"/>
              <a:t> </a:t>
            </a:r>
            <a:r>
              <a:rPr lang="en-US" dirty="0" err="1"/>
              <a:t>Sanità</a:t>
            </a:r>
            <a:r>
              <a:rPr lang="en-US" b="0" i="0" dirty="0">
                <a:effectLst/>
              </a:rPr>
              <a:t> </a:t>
            </a:r>
            <a:r>
              <a:rPr lang="en-US" b="0" i="0" dirty="0" err="1">
                <a:effectLst/>
              </a:rPr>
              <a:t>neigborhood</a:t>
            </a:r>
            <a:r>
              <a:rPr lang="en-US" b="0" i="0" dirty="0">
                <a:effectLst/>
              </a:rPr>
              <a:t> of </a:t>
            </a:r>
            <a:r>
              <a:rPr lang="en-US" dirty="0"/>
              <a:t>Naples</a:t>
            </a:r>
            <a:r>
              <a:rPr lang="en-US" b="0" i="0" dirty="0">
                <a:effectLst/>
              </a:rPr>
              <a:t>, sometimes called the "Valley of the Dead".</a:t>
            </a:r>
            <a:r>
              <a:rPr lang="en-US" baseline="30000" dirty="0"/>
              <a:t>[</a:t>
            </a:r>
            <a:r>
              <a:rPr lang="en-US" b="0" i="0" dirty="0">
                <a:effectLst/>
              </a:rPr>
              <a:t> The site is now easily identified by the large church of </a:t>
            </a:r>
            <a:r>
              <a:rPr lang="en-US" dirty="0"/>
              <a:t>Madre del </a:t>
            </a:r>
            <a:r>
              <a:rPr lang="en-US" dirty="0" err="1"/>
              <a:t>Buon</a:t>
            </a:r>
            <a:r>
              <a:rPr lang="en-US" dirty="0"/>
              <a:t> </a:t>
            </a:r>
            <a:r>
              <a:rPr lang="en-US" dirty="0" err="1"/>
              <a:t>Consiglio</a:t>
            </a:r>
            <a:r>
              <a:rPr lang="en-US" b="0" i="0" dirty="0">
                <a:effectLst/>
              </a:rPr>
              <a:t>.</a:t>
            </a:r>
          </a:p>
          <a:p>
            <a:r>
              <a:rPr lang="en-US" dirty="0"/>
              <a:t> Other ritual spaces included a confessional, </a:t>
            </a:r>
            <a:r>
              <a:rPr lang="en-US" b="1" dirty="0"/>
              <a:t>baptismal font</a:t>
            </a:r>
            <a:r>
              <a:rPr lang="en-US" dirty="0"/>
              <a:t>, a carved tuff table used as a seat for a </a:t>
            </a:r>
            <a:r>
              <a:rPr lang="en-US" dirty="0" err="1"/>
              <a:t>consignatorium</a:t>
            </a:r>
            <a:r>
              <a:rPr lang="en-US" dirty="0"/>
              <a:t> (area for confirmation), or “</a:t>
            </a:r>
            <a:r>
              <a:rPr lang="en-US" dirty="0" err="1"/>
              <a:t>oleorum</a:t>
            </a:r>
            <a:r>
              <a:rPr lang="en-US" dirty="0"/>
              <a:t>” table for holy oils, and possibly, monastic and hermit cells.</a:t>
            </a:r>
            <a:endParaRPr lang="en-US" baseline="30000" dirty="0"/>
          </a:p>
          <a:p>
            <a:r>
              <a:rPr lang="en-US" baseline="30000" dirty="0"/>
              <a:t>Wikipedia</a:t>
            </a:r>
            <a:endParaRPr lang="en-US" dirty="0"/>
          </a:p>
        </p:txBody>
      </p:sp>
      <p:pic>
        <p:nvPicPr>
          <p:cNvPr id="5" name="Picture 4">
            <a:extLst>
              <a:ext uri="{FF2B5EF4-FFF2-40B4-BE49-F238E27FC236}">
                <a16:creationId xmlns:a16="http://schemas.microsoft.com/office/drawing/2014/main" id="{49F66C23-C15C-4B5B-B72D-D68F4C1A3EA3}"/>
              </a:ext>
            </a:extLst>
          </p:cNvPr>
          <p:cNvPicPr>
            <a:picLocks noChangeAspect="1"/>
          </p:cNvPicPr>
          <p:nvPr/>
        </p:nvPicPr>
        <p:blipFill rotWithShape="1">
          <a:blip r:embed="rId2">
            <a:extLst>
              <a:ext uri="{28A0092B-C50C-407E-A947-70E740481C1C}">
                <a14:useLocalDpi xmlns:a14="http://schemas.microsoft.com/office/drawing/2010/main" val="0"/>
              </a:ext>
            </a:extLst>
          </a:blip>
          <a:srcRect t="14284"/>
          <a:stretch/>
        </p:blipFill>
        <p:spPr>
          <a:xfrm rot="5400000">
            <a:off x="8787059" y="1493762"/>
            <a:ext cx="4074917" cy="2619633"/>
          </a:xfrm>
          <a:prstGeom prst="rect">
            <a:avLst/>
          </a:prstGeom>
        </p:spPr>
      </p:pic>
      <p:sp>
        <p:nvSpPr>
          <p:cNvPr id="6" name="TextBox 5">
            <a:extLst>
              <a:ext uri="{FF2B5EF4-FFF2-40B4-BE49-F238E27FC236}">
                <a16:creationId xmlns:a16="http://schemas.microsoft.com/office/drawing/2014/main" id="{3C29D962-4A8B-AFBB-F9D6-C16A543F1A97}"/>
              </a:ext>
            </a:extLst>
          </p:cNvPr>
          <p:cNvSpPr txBox="1"/>
          <p:nvPr/>
        </p:nvSpPr>
        <p:spPr>
          <a:xfrm>
            <a:off x="10094976" y="4835754"/>
            <a:ext cx="1698498" cy="369332"/>
          </a:xfrm>
          <a:prstGeom prst="rect">
            <a:avLst/>
          </a:prstGeom>
          <a:noFill/>
        </p:spPr>
        <p:txBody>
          <a:bodyPr wrap="square">
            <a:spAutoFit/>
          </a:bodyPr>
          <a:lstStyle/>
          <a:p>
            <a:r>
              <a:rPr lang="en-US" baseline="30000" dirty="0"/>
              <a:t>Photo by Lynda Blau</a:t>
            </a:r>
            <a:endParaRPr lang="en-US" dirty="0"/>
          </a:p>
        </p:txBody>
      </p:sp>
    </p:spTree>
    <p:extLst>
      <p:ext uri="{BB962C8B-B14F-4D97-AF65-F5344CB8AC3E}">
        <p14:creationId xmlns:p14="http://schemas.microsoft.com/office/powerpoint/2010/main" val="34136751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64605-0147-B9EF-2EDB-166639DBA8A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429EA3D-57B7-4E7D-0744-4F379DCB4DFD}"/>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85F384E9-32DD-1E77-F6ED-C4BC5BE4F56A}"/>
              </a:ext>
            </a:extLst>
          </p:cNvPr>
          <p:cNvPicPr>
            <a:picLocks noChangeAspect="1"/>
          </p:cNvPicPr>
          <p:nvPr/>
        </p:nvPicPr>
        <p:blipFill rotWithShape="1">
          <a:blip r:embed="rId2">
            <a:extLst>
              <a:ext uri="{28A0092B-C50C-407E-A947-70E740481C1C}">
                <a14:useLocalDpi xmlns:a14="http://schemas.microsoft.com/office/drawing/2010/main" val="0"/>
              </a:ext>
            </a:extLst>
          </a:blip>
          <a:srcRect l="2813" t="5019" r="2728" b="5232"/>
          <a:stretch/>
        </p:blipFill>
        <p:spPr>
          <a:xfrm>
            <a:off x="-10608" y="-14242"/>
            <a:ext cx="12202608" cy="6872242"/>
          </a:xfrm>
          <a:prstGeom prst="rect">
            <a:avLst/>
          </a:prstGeom>
        </p:spPr>
      </p:pic>
      <p:sp>
        <p:nvSpPr>
          <p:cNvPr id="5" name="TextBox 4">
            <a:extLst>
              <a:ext uri="{FF2B5EF4-FFF2-40B4-BE49-F238E27FC236}">
                <a16:creationId xmlns:a16="http://schemas.microsoft.com/office/drawing/2014/main" id="{D38E500C-24D6-34FE-68A2-B04497459F66}"/>
              </a:ext>
            </a:extLst>
          </p:cNvPr>
          <p:cNvSpPr txBox="1"/>
          <p:nvPr/>
        </p:nvSpPr>
        <p:spPr>
          <a:xfrm>
            <a:off x="1589637" y="365125"/>
            <a:ext cx="9129665" cy="1015663"/>
          </a:xfrm>
          <a:prstGeom prst="rect">
            <a:avLst/>
          </a:prstGeom>
          <a:noFill/>
        </p:spPr>
        <p:txBody>
          <a:bodyPr wrap="square" rtlCol="0">
            <a:spAutoFit/>
          </a:bodyPr>
          <a:lstStyle/>
          <a:p>
            <a:pPr algn="ctr"/>
            <a:r>
              <a:rPr lang="en-US" sz="6000" dirty="0">
                <a:solidFill>
                  <a:schemeClr val="bg1"/>
                </a:solidFill>
              </a:rPr>
              <a:t>Doctrine and Covenants 24</a:t>
            </a:r>
          </a:p>
        </p:txBody>
      </p:sp>
      <p:grpSp>
        <p:nvGrpSpPr>
          <p:cNvPr id="13" name="Group 12">
            <a:extLst>
              <a:ext uri="{FF2B5EF4-FFF2-40B4-BE49-F238E27FC236}">
                <a16:creationId xmlns:a16="http://schemas.microsoft.com/office/drawing/2014/main" id="{76BDDD9E-67A6-E6EE-23F8-EA31A53DD63A}"/>
              </a:ext>
            </a:extLst>
          </p:cNvPr>
          <p:cNvGrpSpPr/>
          <p:nvPr/>
        </p:nvGrpSpPr>
        <p:grpSpPr>
          <a:xfrm>
            <a:off x="4234402" y="2337936"/>
            <a:ext cx="5687128" cy="3002528"/>
            <a:chOff x="3649186" y="2319648"/>
            <a:chExt cx="5687128" cy="3002528"/>
          </a:xfrm>
        </p:grpSpPr>
        <p:grpSp>
          <p:nvGrpSpPr>
            <p:cNvPr id="6" name="Group 5">
              <a:extLst>
                <a:ext uri="{FF2B5EF4-FFF2-40B4-BE49-F238E27FC236}">
                  <a16:creationId xmlns:a16="http://schemas.microsoft.com/office/drawing/2014/main" id="{183BF4C5-4B78-E0AF-3BF6-6A38C58F4540}"/>
                </a:ext>
              </a:extLst>
            </p:cNvPr>
            <p:cNvGrpSpPr/>
            <p:nvPr/>
          </p:nvGrpSpPr>
          <p:grpSpPr>
            <a:xfrm rot="17491889">
              <a:off x="4991486" y="977348"/>
              <a:ext cx="3002528" cy="5687128"/>
              <a:chOff x="381000" y="1524000"/>
              <a:chExt cx="1828800" cy="3463954"/>
            </a:xfrm>
          </p:grpSpPr>
          <p:sp>
            <p:nvSpPr>
              <p:cNvPr id="7" name="Rectangle: Rounded Corners 6">
                <a:extLst>
                  <a:ext uri="{FF2B5EF4-FFF2-40B4-BE49-F238E27FC236}">
                    <a16:creationId xmlns:a16="http://schemas.microsoft.com/office/drawing/2014/main" id="{888BF830-2E18-F172-048B-683B67546FF4}"/>
                  </a:ext>
                </a:extLst>
              </p:cNvPr>
              <p:cNvSpPr/>
              <p:nvPr/>
            </p:nvSpPr>
            <p:spPr>
              <a:xfrm>
                <a:off x="1143000" y="3124200"/>
                <a:ext cx="228600" cy="1676400"/>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0CEB7811-9547-0165-18FC-D3AF8393DA6B}"/>
                  </a:ext>
                </a:extLst>
              </p:cNvPr>
              <p:cNvSpPr/>
              <p:nvPr/>
            </p:nvSpPr>
            <p:spPr>
              <a:xfrm>
                <a:off x="381000" y="1524000"/>
                <a:ext cx="1828800" cy="1828800"/>
              </a:xfrm>
              <a:prstGeom prst="ellipse">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C8DAD301-AC63-9224-ED15-53EF4E41FF21}"/>
                  </a:ext>
                </a:extLst>
              </p:cNvPr>
              <p:cNvSpPr/>
              <p:nvPr/>
            </p:nvSpPr>
            <p:spPr>
              <a:xfrm>
                <a:off x="1066800" y="3429000"/>
                <a:ext cx="381000" cy="152400"/>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0E2271B0-323F-11E7-B676-4F6D4E8EB89A}"/>
                  </a:ext>
                </a:extLst>
              </p:cNvPr>
              <p:cNvSpPr/>
              <p:nvPr/>
            </p:nvSpPr>
            <p:spPr>
              <a:xfrm>
                <a:off x="1101055" y="4149754"/>
                <a:ext cx="304800" cy="838200"/>
              </a:xfrm>
              <a:prstGeom prst="roundRect">
                <a:avLst>
                  <a:gd name="adj" fmla="val 21376"/>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DF2BAF4-B177-9E69-6AA4-C42D1EB8BCB8}"/>
                  </a:ext>
                </a:extLst>
              </p:cNvPr>
              <p:cNvSpPr/>
              <p:nvPr/>
            </p:nvSpPr>
            <p:spPr>
              <a:xfrm>
                <a:off x="563111" y="1726734"/>
                <a:ext cx="1447800" cy="14478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a:extLst>
                <a:ext uri="{FF2B5EF4-FFF2-40B4-BE49-F238E27FC236}">
                  <a16:creationId xmlns:a16="http://schemas.microsoft.com/office/drawing/2014/main" id="{CD125ECD-EE67-DD61-704B-0DC7AFDF7B1A}"/>
                </a:ext>
              </a:extLst>
            </p:cNvPr>
            <p:cNvSpPr txBox="1"/>
            <p:nvPr/>
          </p:nvSpPr>
          <p:spPr>
            <a:xfrm>
              <a:off x="4417019" y="2582813"/>
              <a:ext cx="1737450" cy="1569660"/>
            </a:xfrm>
            <a:prstGeom prst="rect">
              <a:avLst/>
            </a:prstGeom>
            <a:noFill/>
          </p:spPr>
          <p:txBody>
            <a:bodyPr wrap="square" rtlCol="0">
              <a:spAutoFit/>
            </a:bodyPr>
            <a:lstStyle/>
            <a:p>
              <a:pPr algn="ctr"/>
              <a:r>
                <a:rPr lang="en-US" sz="3200" dirty="0">
                  <a:effectLst>
                    <a:glow rad="63500">
                      <a:schemeClr val="accent1">
                        <a:satMod val="175000"/>
                        <a:alpha val="40000"/>
                      </a:schemeClr>
                    </a:glow>
                  </a:effectLst>
                </a:rPr>
                <a:t>Magnify Your Calling</a:t>
              </a:r>
            </a:p>
          </p:txBody>
        </p:sp>
      </p:grpSp>
      <p:sp>
        <p:nvSpPr>
          <p:cNvPr id="15" name="TextBox 14">
            <a:extLst>
              <a:ext uri="{FF2B5EF4-FFF2-40B4-BE49-F238E27FC236}">
                <a16:creationId xmlns:a16="http://schemas.microsoft.com/office/drawing/2014/main" id="{BCBFE761-AB9B-23B5-5AB5-5F30566CD59B}"/>
              </a:ext>
            </a:extLst>
          </p:cNvPr>
          <p:cNvSpPr txBox="1"/>
          <p:nvPr/>
        </p:nvSpPr>
        <p:spPr>
          <a:xfrm>
            <a:off x="55421" y="6445699"/>
            <a:ext cx="6099048" cy="261610"/>
          </a:xfrm>
          <a:prstGeom prst="rect">
            <a:avLst/>
          </a:prstGeom>
          <a:noFill/>
        </p:spPr>
        <p:txBody>
          <a:bodyPr wrap="square">
            <a:spAutoFit/>
          </a:bodyPr>
          <a:lstStyle/>
          <a:p>
            <a:pPr algn="l"/>
            <a:r>
              <a:rPr lang="en-US" sz="1100" dirty="0">
                <a:solidFill>
                  <a:schemeClr val="bg1"/>
                </a:solidFill>
                <a:latin typeface="Abadi" panose="020B0604020104020204" pitchFamily="34" charset="0"/>
              </a:rPr>
              <a:t>Presentation by ©http://fashionsbylynda.com/blog/</a:t>
            </a:r>
          </a:p>
        </p:txBody>
      </p:sp>
    </p:spTree>
    <p:extLst>
      <p:ext uri="{BB962C8B-B14F-4D97-AF65-F5344CB8AC3E}">
        <p14:creationId xmlns:p14="http://schemas.microsoft.com/office/powerpoint/2010/main" val="10143583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0A54967-C2EA-4E89-AC7E-04FB31563E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89470" y="6464118"/>
            <a:ext cx="2057400" cy="369332"/>
          </a:xfrm>
          <a:prstGeom prst="rect">
            <a:avLst/>
          </a:prstGeom>
          <a:noFill/>
        </p:spPr>
        <p:txBody>
          <a:bodyPr wrap="square" rtlCol="0">
            <a:spAutoFit/>
          </a:bodyPr>
          <a:lstStyle/>
          <a:p>
            <a:r>
              <a:rPr lang="en-US" dirty="0">
                <a:solidFill>
                  <a:schemeClr val="bg1"/>
                </a:solidFill>
              </a:rPr>
              <a:t>D&amp;C 22:1</a:t>
            </a:r>
          </a:p>
        </p:txBody>
      </p:sp>
      <p:sp>
        <p:nvSpPr>
          <p:cNvPr id="7" name="Rectangle 6"/>
          <p:cNvSpPr/>
          <p:nvPr/>
        </p:nvSpPr>
        <p:spPr>
          <a:xfrm>
            <a:off x="1747418" y="1382497"/>
            <a:ext cx="6248400" cy="1477328"/>
          </a:xfrm>
          <a:prstGeom prst="rect">
            <a:avLst/>
          </a:prstGeom>
        </p:spPr>
        <p:txBody>
          <a:bodyPr wrap="square">
            <a:spAutoFit/>
          </a:bodyPr>
          <a:lstStyle/>
          <a:p>
            <a:endParaRPr lang="en-US" dirty="0">
              <a:solidFill>
                <a:schemeClr val="bg1"/>
              </a:solidFill>
            </a:endParaRPr>
          </a:p>
          <a:p>
            <a:r>
              <a:rPr lang="en-US" dirty="0">
                <a:solidFill>
                  <a:schemeClr val="bg1"/>
                </a:solidFill>
              </a:rPr>
              <a:t>During the Great Apostasy, the ordinances of Jesus Christ’s Church were changed, eliminated, or performed without proper authority. </a:t>
            </a:r>
          </a:p>
          <a:p>
            <a:endParaRPr lang="en-US" dirty="0">
              <a:solidFill>
                <a:schemeClr val="bg1"/>
              </a:solidFill>
            </a:endParaRPr>
          </a:p>
        </p:txBody>
      </p:sp>
      <p:sp>
        <p:nvSpPr>
          <p:cNvPr id="8" name="TextBox 7"/>
          <p:cNvSpPr txBox="1"/>
          <p:nvPr/>
        </p:nvSpPr>
        <p:spPr>
          <a:xfrm>
            <a:off x="1524000" y="0"/>
            <a:ext cx="9144000" cy="1107996"/>
          </a:xfrm>
          <a:prstGeom prst="rect">
            <a:avLst/>
          </a:prstGeom>
          <a:noFill/>
        </p:spPr>
        <p:txBody>
          <a:bodyPr wrap="square" rtlCol="0">
            <a:spAutoFit/>
          </a:bodyPr>
          <a:lstStyle/>
          <a:p>
            <a:pPr algn="ctr"/>
            <a:r>
              <a:rPr lang="en-US" sz="6600" dirty="0">
                <a:solidFill>
                  <a:schemeClr val="bg1"/>
                </a:solidFill>
                <a:latin typeface="Agency FB" pitchFamily="34" charset="0"/>
              </a:rPr>
              <a:t>Dead Works</a:t>
            </a:r>
          </a:p>
        </p:txBody>
      </p:sp>
      <p:sp>
        <p:nvSpPr>
          <p:cNvPr id="11" name="Rectangle 10"/>
          <p:cNvSpPr/>
          <p:nvPr/>
        </p:nvSpPr>
        <p:spPr>
          <a:xfrm>
            <a:off x="4571979" y="3878978"/>
            <a:ext cx="3321908" cy="2492990"/>
          </a:xfrm>
          <a:prstGeom prst="rect">
            <a:avLst/>
          </a:prstGeom>
        </p:spPr>
        <p:txBody>
          <a:bodyPr wrap="square">
            <a:spAutoFit/>
          </a:bodyPr>
          <a:lstStyle/>
          <a:p>
            <a:r>
              <a:rPr lang="en-US" dirty="0">
                <a:solidFill>
                  <a:schemeClr val="bg1"/>
                </a:solidFill>
              </a:rPr>
              <a:t>Romanists hold that, in the case of an emergency, anybody—man or woman, Jew, pagan, or atheist, may administer baptism, and that it is valid, provided the administrator really intended to baptize.</a:t>
            </a:r>
          </a:p>
          <a:p>
            <a:r>
              <a:rPr lang="en-US" sz="1200" dirty="0">
                <a:solidFill>
                  <a:schemeClr val="bg1"/>
                </a:solidFill>
              </a:rPr>
              <a:t>Smith and </a:t>
            </a:r>
            <a:r>
              <a:rPr lang="en-US" sz="1200" dirty="0" err="1">
                <a:solidFill>
                  <a:schemeClr val="bg1"/>
                </a:solidFill>
              </a:rPr>
              <a:t>Syodahl</a:t>
            </a:r>
            <a:endParaRPr lang="en-US" sz="1200" dirty="0">
              <a:solidFill>
                <a:schemeClr val="bg1"/>
              </a:solidFill>
            </a:endParaRPr>
          </a:p>
          <a:p>
            <a:endParaRPr lang="en-US" dirty="0">
              <a:solidFill>
                <a:schemeClr val="bg1"/>
              </a:solidFill>
            </a:endParaRPr>
          </a:p>
        </p:txBody>
      </p:sp>
      <p:pic>
        <p:nvPicPr>
          <p:cNvPr id="3" name="Picture 2">
            <a:extLst>
              <a:ext uri="{FF2B5EF4-FFF2-40B4-BE49-F238E27FC236}">
                <a16:creationId xmlns:a16="http://schemas.microsoft.com/office/drawing/2014/main" id="{310B6391-5847-4823-8C20-C6C4310CF4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0214" y="381100"/>
            <a:ext cx="1902117" cy="2969009"/>
          </a:xfrm>
          <a:prstGeom prst="rect">
            <a:avLst/>
          </a:prstGeom>
        </p:spPr>
      </p:pic>
      <p:pic>
        <p:nvPicPr>
          <p:cNvPr id="9" name="Picture 8">
            <a:extLst>
              <a:ext uri="{FF2B5EF4-FFF2-40B4-BE49-F238E27FC236}">
                <a16:creationId xmlns:a16="http://schemas.microsoft.com/office/drawing/2014/main" id="{28E6B069-1430-45F6-A8D1-FB954B8EBD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805" y="2894831"/>
            <a:ext cx="3886369" cy="2580672"/>
          </a:xfrm>
          <a:prstGeom prst="rect">
            <a:avLst/>
          </a:prstGeom>
        </p:spPr>
      </p:pic>
      <p:sp>
        <p:nvSpPr>
          <p:cNvPr id="10" name="Rectangle 9">
            <a:extLst>
              <a:ext uri="{FF2B5EF4-FFF2-40B4-BE49-F238E27FC236}">
                <a16:creationId xmlns:a16="http://schemas.microsoft.com/office/drawing/2014/main" id="{7D774D9C-7EA2-4585-82ED-2841E8959686}"/>
              </a:ext>
            </a:extLst>
          </p:cNvPr>
          <p:cNvSpPr/>
          <p:nvPr/>
        </p:nvSpPr>
        <p:spPr>
          <a:xfrm>
            <a:off x="4229174" y="1013988"/>
            <a:ext cx="3733651" cy="523220"/>
          </a:xfrm>
          <a:prstGeom prst="rect">
            <a:avLst/>
          </a:prstGeom>
        </p:spPr>
        <p:txBody>
          <a:bodyPr wrap="none">
            <a:spAutoFit/>
          </a:bodyPr>
          <a:lstStyle/>
          <a:p>
            <a:r>
              <a:rPr lang="en-US" sz="2800" dirty="0">
                <a:solidFill>
                  <a:srgbClr val="FFFF00"/>
                </a:solidFill>
              </a:rPr>
              <a:t>Unauthorized Authority:</a:t>
            </a:r>
          </a:p>
        </p:txBody>
      </p:sp>
      <p:pic>
        <p:nvPicPr>
          <p:cNvPr id="16" name="Picture 15">
            <a:extLst>
              <a:ext uri="{FF2B5EF4-FFF2-40B4-BE49-F238E27FC236}">
                <a16:creationId xmlns:a16="http://schemas.microsoft.com/office/drawing/2014/main" id="{A002E7BA-A5B0-4351-BE23-662EED0AAEE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7863238" y="3881346"/>
            <a:ext cx="2987631" cy="2240723"/>
          </a:xfrm>
          <a:prstGeom prst="rect">
            <a:avLst/>
          </a:prstGeom>
        </p:spPr>
      </p:pic>
      <p:sp>
        <p:nvSpPr>
          <p:cNvPr id="19" name="Rectangle 18">
            <a:extLst>
              <a:ext uri="{FF2B5EF4-FFF2-40B4-BE49-F238E27FC236}">
                <a16:creationId xmlns:a16="http://schemas.microsoft.com/office/drawing/2014/main" id="{431DB0F6-702E-404E-B87C-CE20F0C4E90E}"/>
              </a:ext>
            </a:extLst>
          </p:cNvPr>
          <p:cNvSpPr/>
          <p:nvPr/>
        </p:nvSpPr>
        <p:spPr>
          <a:xfrm>
            <a:off x="10580327" y="5001707"/>
            <a:ext cx="1321078" cy="646331"/>
          </a:xfrm>
          <a:prstGeom prst="rect">
            <a:avLst/>
          </a:prstGeom>
        </p:spPr>
        <p:txBody>
          <a:bodyPr wrap="square">
            <a:spAutoFit/>
          </a:bodyPr>
          <a:lstStyle/>
          <a:p>
            <a:r>
              <a:rPr lang="en-US" sz="1200" dirty="0">
                <a:solidFill>
                  <a:schemeClr val="bg1"/>
                </a:solidFill>
              </a:rPr>
              <a:t>Baptismal font in catacombs in Napoli, Italy</a:t>
            </a:r>
          </a:p>
        </p:txBody>
      </p:sp>
    </p:spTree>
    <p:extLst>
      <p:ext uri="{BB962C8B-B14F-4D97-AF65-F5344CB8AC3E}">
        <p14:creationId xmlns:p14="http://schemas.microsoft.com/office/powerpoint/2010/main" val="1366302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par>
                                <p:cTn id="22" presetID="10" presetClass="entr" presetSubtype="0"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6D37618-FBBF-4E33-B3F7-26C23BFEFE1C}"/>
              </a:ext>
            </a:extLst>
          </p:cNvPr>
          <p:cNvPicPr>
            <a:picLocks noChangeAspect="1"/>
          </p:cNvPicPr>
          <p:nvPr/>
        </p:nvPicPr>
        <p:blipFill rotWithShape="1">
          <a:blip r:embed="rId2">
            <a:extLst>
              <a:ext uri="{28A0092B-C50C-407E-A947-70E740481C1C}">
                <a14:useLocalDpi xmlns:a14="http://schemas.microsoft.com/office/drawing/2010/main" val="0"/>
              </a:ext>
            </a:extLst>
          </a:blip>
          <a:srcRect l="2813" t="5019" r="2728" b="5232"/>
          <a:stretch/>
        </p:blipFill>
        <p:spPr>
          <a:xfrm>
            <a:off x="-10608" y="-14242"/>
            <a:ext cx="12202608" cy="6872242"/>
          </a:xfrm>
          <a:prstGeom prst="rect">
            <a:avLst/>
          </a:prstGeom>
        </p:spPr>
      </p:pic>
      <p:sp>
        <p:nvSpPr>
          <p:cNvPr id="5" name="TextBox 4"/>
          <p:cNvSpPr txBox="1"/>
          <p:nvPr/>
        </p:nvSpPr>
        <p:spPr>
          <a:xfrm>
            <a:off x="947195" y="2198131"/>
            <a:ext cx="3810000" cy="3693319"/>
          </a:xfrm>
          <a:prstGeom prst="rect">
            <a:avLst/>
          </a:prstGeom>
          <a:noFill/>
        </p:spPr>
        <p:txBody>
          <a:bodyPr wrap="square" rtlCol="0">
            <a:spAutoFit/>
          </a:bodyPr>
          <a:lstStyle/>
          <a:p>
            <a:r>
              <a:rPr lang="en-US" dirty="0">
                <a:solidFill>
                  <a:schemeClr val="bg1"/>
                </a:solidFill>
              </a:rPr>
              <a:t>After the Church was organized, the Prophet Joseph Smith visited groups of friends in Manchester, Fayette and </a:t>
            </a:r>
            <a:r>
              <a:rPr lang="en-US" dirty="0" err="1">
                <a:solidFill>
                  <a:schemeClr val="bg1"/>
                </a:solidFill>
              </a:rPr>
              <a:t>Colesville</a:t>
            </a:r>
            <a:r>
              <a:rPr lang="en-US" dirty="0">
                <a:solidFill>
                  <a:schemeClr val="bg1"/>
                </a:solidFill>
              </a:rPr>
              <a:t>, New York.</a:t>
            </a:r>
          </a:p>
          <a:p>
            <a:endParaRPr lang="en-US" dirty="0">
              <a:solidFill>
                <a:schemeClr val="bg1"/>
              </a:solidFill>
            </a:endParaRPr>
          </a:p>
          <a:p>
            <a:r>
              <a:rPr lang="en-US" dirty="0">
                <a:solidFill>
                  <a:schemeClr val="bg1"/>
                </a:solidFill>
              </a:rPr>
              <a:t>In </a:t>
            </a:r>
            <a:r>
              <a:rPr lang="en-US" dirty="0" err="1">
                <a:solidFill>
                  <a:schemeClr val="bg1"/>
                </a:solidFill>
              </a:rPr>
              <a:t>Colesville</a:t>
            </a:r>
            <a:r>
              <a:rPr lang="en-US" dirty="0">
                <a:solidFill>
                  <a:schemeClr val="bg1"/>
                </a:solidFill>
              </a:rPr>
              <a:t> Joseph was teaching the gospel to a number of people who were anxious to be baptized.</a:t>
            </a:r>
          </a:p>
          <a:p>
            <a:endParaRPr lang="en-US" dirty="0">
              <a:solidFill>
                <a:schemeClr val="bg1"/>
              </a:solidFill>
            </a:endParaRPr>
          </a:p>
          <a:p>
            <a:r>
              <a:rPr lang="en-US" dirty="0">
                <a:solidFill>
                  <a:schemeClr val="bg1"/>
                </a:solidFill>
              </a:rPr>
              <a:t>Their interest in the church created feelings of opposition among the sectarian priests who feared the loss of their followers.</a:t>
            </a:r>
          </a:p>
        </p:txBody>
      </p:sp>
      <p:sp>
        <p:nvSpPr>
          <p:cNvPr id="6" name="TextBox 5"/>
          <p:cNvSpPr txBox="1"/>
          <p:nvPr/>
        </p:nvSpPr>
        <p:spPr>
          <a:xfrm>
            <a:off x="1752600" y="152401"/>
            <a:ext cx="8610600" cy="1015663"/>
          </a:xfrm>
          <a:prstGeom prst="rect">
            <a:avLst/>
          </a:prstGeom>
          <a:noFill/>
        </p:spPr>
        <p:txBody>
          <a:bodyPr wrap="square" rtlCol="0">
            <a:spAutoFit/>
          </a:bodyPr>
          <a:lstStyle/>
          <a:p>
            <a:pPr algn="ctr"/>
            <a:r>
              <a:rPr lang="en-US" sz="6000" dirty="0">
                <a:solidFill>
                  <a:schemeClr val="bg1"/>
                </a:solidFill>
              </a:rPr>
              <a:t>Historical Setting</a:t>
            </a:r>
          </a:p>
        </p:txBody>
      </p:sp>
      <p:sp>
        <p:nvSpPr>
          <p:cNvPr id="9" name="TextBox 8"/>
          <p:cNvSpPr txBox="1"/>
          <p:nvPr/>
        </p:nvSpPr>
        <p:spPr>
          <a:xfrm>
            <a:off x="76200" y="6443870"/>
            <a:ext cx="3810000" cy="369332"/>
          </a:xfrm>
          <a:prstGeom prst="rect">
            <a:avLst/>
          </a:prstGeom>
          <a:noFill/>
        </p:spPr>
        <p:txBody>
          <a:bodyPr wrap="square" rtlCol="0">
            <a:spAutoFit/>
          </a:bodyPr>
          <a:lstStyle/>
          <a:p>
            <a:r>
              <a:rPr lang="en-US" dirty="0">
                <a:solidFill>
                  <a:schemeClr val="bg1"/>
                </a:solidFill>
              </a:rPr>
              <a:t>HC</a:t>
            </a:r>
          </a:p>
        </p:txBody>
      </p:sp>
      <p:sp>
        <p:nvSpPr>
          <p:cNvPr id="10" name="TextBox 9"/>
          <p:cNvSpPr txBox="1"/>
          <p:nvPr/>
        </p:nvSpPr>
        <p:spPr>
          <a:xfrm>
            <a:off x="1981199" y="1491505"/>
            <a:ext cx="3810000" cy="584775"/>
          </a:xfrm>
          <a:prstGeom prst="rect">
            <a:avLst/>
          </a:prstGeom>
          <a:noFill/>
        </p:spPr>
        <p:txBody>
          <a:bodyPr wrap="square" rtlCol="0">
            <a:spAutoFit/>
          </a:bodyPr>
          <a:lstStyle/>
          <a:p>
            <a:r>
              <a:rPr lang="en-US" sz="3200" dirty="0">
                <a:solidFill>
                  <a:schemeClr val="bg1"/>
                </a:solidFill>
              </a:rPr>
              <a:t>June 1830</a:t>
            </a:r>
          </a:p>
        </p:txBody>
      </p:sp>
      <p:pic>
        <p:nvPicPr>
          <p:cNvPr id="3" name="Picture 2">
            <a:extLst>
              <a:ext uri="{FF2B5EF4-FFF2-40B4-BE49-F238E27FC236}">
                <a16:creationId xmlns:a16="http://schemas.microsoft.com/office/drawing/2014/main" id="{BAD101B0-2F1B-4511-B65B-A441588F9D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802" y="1327977"/>
            <a:ext cx="4419600" cy="2846832"/>
          </a:xfrm>
          <a:prstGeom prst="rect">
            <a:avLst/>
          </a:prstGeom>
        </p:spPr>
      </p:pic>
      <p:pic>
        <p:nvPicPr>
          <p:cNvPr id="8" name="Picture 7">
            <a:extLst>
              <a:ext uri="{FF2B5EF4-FFF2-40B4-BE49-F238E27FC236}">
                <a16:creationId xmlns:a16="http://schemas.microsoft.com/office/drawing/2014/main" id="{CE0A586B-C961-40DE-B241-D472693EBA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5058" y="4334722"/>
            <a:ext cx="4283964" cy="2145499"/>
          </a:xfrm>
          <a:prstGeom prst="rect">
            <a:avLst/>
          </a:prstGeom>
        </p:spPr>
      </p:pic>
    </p:spTree>
    <p:extLst>
      <p:ext uri="{BB962C8B-B14F-4D97-AF65-F5344CB8AC3E}">
        <p14:creationId xmlns:p14="http://schemas.microsoft.com/office/powerpoint/2010/main" val="2117569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7ECB3B1-6267-4971-BE7B-64BCBAF3C82C}"/>
              </a:ext>
            </a:extLst>
          </p:cNvPr>
          <p:cNvPicPr>
            <a:picLocks noChangeAspect="1"/>
          </p:cNvPicPr>
          <p:nvPr/>
        </p:nvPicPr>
        <p:blipFill rotWithShape="1">
          <a:blip r:embed="rId2">
            <a:extLst>
              <a:ext uri="{28A0092B-C50C-407E-A947-70E740481C1C}">
                <a14:useLocalDpi xmlns:a14="http://schemas.microsoft.com/office/drawing/2010/main" val="0"/>
              </a:ext>
            </a:extLst>
          </a:blip>
          <a:srcRect l="2813" t="5019" r="2728" b="5232"/>
          <a:stretch/>
        </p:blipFill>
        <p:spPr>
          <a:xfrm>
            <a:off x="-10608" y="-14242"/>
            <a:ext cx="12202608" cy="6872242"/>
          </a:xfrm>
          <a:prstGeom prst="rect">
            <a:avLst/>
          </a:prstGeom>
        </p:spPr>
      </p:pic>
      <p:sp>
        <p:nvSpPr>
          <p:cNvPr id="5" name="TextBox 4"/>
          <p:cNvSpPr txBox="1"/>
          <p:nvPr/>
        </p:nvSpPr>
        <p:spPr>
          <a:xfrm>
            <a:off x="560439" y="1186071"/>
            <a:ext cx="5348748" cy="2585323"/>
          </a:xfrm>
          <a:prstGeom prst="rect">
            <a:avLst/>
          </a:prstGeom>
          <a:noFill/>
        </p:spPr>
        <p:txBody>
          <a:bodyPr wrap="square" rtlCol="0">
            <a:spAutoFit/>
          </a:bodyPr>
          <a:lstStyle/>
          <a:p>
            <a:r>
              <a:rPr lang="en-US" dirty="0">
                <a:solidFill>
                  <a:schemeClr val="bg1"/>
                </a:solidFill>
              </a:rPr>
              <a:t>A stream was dammed to prepare for baptisms the next day (Sunday), but a hostile mob destroyed the dam during the night. </a:t>
            </a:r>
          </a:p>
          <a:p>
            <a:endParaRPr lang="en-US" dirty="0">
              <a:solidFill>
                <a:schemeClr val="bg1"/>
              </a:solidFill>
            </a:endParaRPr>
          </a:p>
          <a:p>
            <a:r>
              <a:rPr lang="en-US" dirty="0">
                <a:solidFill>
                  <a:schemeClr val="bg1"/>
                </a:solidFill>
              </a:rPr>
              <a:t>Early Monday morning, the dam was rebuilt and 13 people were baptized, including Emma Smith. By the time the baptisms were completed, however, a mob of nearly 50 men had gathered, insulting and threatening to harm the Saints. </a:t>
            </a:r>
          </a:p>
        </p:txBody>
      </p:sp>
      <p:sp>
        <p:nvSpPr>
          <p:cNvPr id="6" name="TextBox 5"/>
          <p:cNvSpPr txBox="1"/>
          <p:nvPr/>
        </p:nvSpPr>
        <p:spPr>
          <a:xfrm>
            <a:off x="1752600" y="152401"/>
            <a:ext cx="8610600" cy="1015663"/>
          </a:xfrm>
          <a:prstGeom prst="rect">
            <a:avLst/>
          </a:prstGeom>
          <a:noFill/>
        </p:spPr>
        <p:txBody>
          <a:bodyPr wrap="square" rtlCol="0">
            <a:spAutoFit/>
          </a:bodyPr>
          <a:lstStyle/>
          <a:p>
            <a:pPr algn="ctr"/>
            <a:r>
              <a:rPr lang="en-US" sz="6000" dirty="0">
                <a:solidFill>
                  <a:schemeClr val="bg1"/>
                </a:solidFill>
              </a:rPr>
              <a:t>Mob Action</a:t>
            </a:r>
          </a:p>
        </p:txBody>
      </p:sp>
      <p:sp>
        <p:nvSpPr>
          <p:cNvPr id="9" name="TextBox 8"/>
          <p:cNvSpPr txBox="1"/>
          <p:nvPr/>
        </p:nvSpPr>
        <p:spPr>
          <a:xfrm>
            <a:off x="190500" y="6367670"/>
            <a:ext cx="3810000" cy="369332"/>
          </a:xfrm>
          <a:prstGeom prst="rect">
            <a:avLst/>
          </a:prstGeom>
          <a:noFill/>
        </p:spPr>
        <p:txBody>
          <a:bodyPr wrap="square" rtlCol="0">
            <a:spAutoFit/>
          </a:bodyPr>
          <a:lstStyle/>
          <a:p>
            <a:r>
              <a:rPr lang="en-US" dirty="0">
                <a:solidFill>
                  <a:schemeClr val="bg1"/>
                </a:solidFill>
              </a:rPr>
              <a:t>HC</a:t>
            </a:r>
          </a:p>
        </p:txBody>
      </p:sp>
      <p:pic>
        <p:nvPicPr>
          <p:cNvPr id="14" name="Picture 13">
            <a:extLst>
              <a:ext uri="{FF2B5EF4-FFF2-40B4-BE49-F238E27FC236}">
                <a16:creationId xmlns:a16="http://schemas.microsoft.com/office/drawing/2014/main" id="{474D5ADC-ED38-4E68-9609-6E3F6C46A8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2575" y="1355700"/>
            <a:ext cx="3444043" cy="2574884"/>
          </a:xfrm>
          <a:prstGeom prst="rect">
            <a:avLst/>
          </a:prstGeom>
        </p:spPr>
      </p:pic>
      <p:pic>
        <p:nvPicPr>
          <p:cNvPr id="16" name="Picture 15">
            <a:extLst>
              <a:ext uri="{FF2B5EF4-FFF2-40B4-BE49-F238E27FC236}">
                <a16:creationId xmlns:a16="http://schemas.microsoft.com/office/drawing/2014/main" id="{9DEFD7D9-27FE-4A8D-870D-78CCBEF62D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99248" y="4418736"/>
            <a:ext cx="2663952" cy="2133600"/>
          </a:xfrm>
          <a:prstGeom prst="rect">
            <a:avLst/>
          </a:prstGeom>
        </p:spPr>
      </p:pic>
      <p:pic>
        <p:nvPicPr>
          <p:cNvPr id="18" name="Picture 17">
            <a:extLst>
              <a:ext uri="{FF2B5EF4-FFF2-40B4-BE49-F238E27FC236}">
                <a16:creationId xmlns:a16="http://schemas.microsoft.com/office/drawing/2014/main" id="{866207FF-599E-4DE9-947E-EFD05260FC5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02840" y="3771394"/>
            <a:ext cx="2667608" cy="4039520"/>
          </a:xfrm>
          <a:prstGeom prst="rect">
            <a:avLst/>
          </a:prstGeom>
        </p:spPr>
      </p:pic>
    </p:spTree>
    <p:extLst>
      <p:ext uri="{BB962C8B-B14F-4D97-AF65-F5344CB8AC3E}">
        <p14:creationId xmlns:p14="http://schemas.microsoft.com/office/powerpoint/2010/main" val="2541209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animEffect transition="in" filter="fade">
                                      <p:cBhvr>
                                        <p:cTn id="9" dur="500"/>
                                        <p:tgtEl>
                                          <p:spTgt spid="18"/>
                                        </p:tgtEl>
                                      </p:cBhvr>
                                    </p:animEffect>
                                  </p:childTnLst>
                                </p:cTn>
                              </p:par>
                              <p:par>
                                <p:cTn id="10" presetID="10" presetClass="entr" presetSubtype="0"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4C0B56D-6E14-4FBE-AE4C-00CF54D55D53}"/>
              </a:ext>
            </a:extLst>
          </p:cNvPr>
          <p:cNvPicPr>
            <a:picLocks noChangeAspect="1"/>
          </p:cNvPicPr>
          <p:nvPr/>
        </p:nvPicPr>
        <p:blipFill rotWithShape="1">
          <a:blip r:embed="rId2">
            <a:extLst>
              <a:ext uri="{28A0092B-C50C-407E-A947-70E740481C1C}">
                <a14:useLocalDpi xmlns:a14="http://schemas.microsoft.com/office/drawing/2010/main" val="0"/>
              </a:ext>
            </a:extLst>
          </a:blip>
          <a:srcRect l="2813" t="5019" r="2728" b="5232"/>
          <a:stretch/>
        </p:blipFill>
        <p:spPr>
          <a:xfrm>
            <a:off x="-10608" y="-14242"/>
            <a:ext cx="12202608" cy="6872242"/>
          </a:xfrm>
          <a:prstGeom prst="rect">
            <a:avLst/>
          </a:prstGeom>
        </p:spPr>
      </p:pic>
      <p:sp>
        <p:nvSpPr>
          <p:cNvPr id="6" name="TextBox 5"/>
          <p:cNvSpPr txBox="1"/>
          <p:nvPr/>
        </p:nvSpPr>
        <p:spPr>
          <a:xfrm>
            <a:off x="1752600" y="152401"/>
            <a:ext cx="8610600" cy="1015663"/>
          </a:xfrm>
          <a:prstGeom prst="rect">
            <a:avLst/>
          </a:prstGeom>
          <a:noFill/>
        </p:spPr>
        <p:txBody>
          <a:bodyPr wrap="square" rtlCol="0">
            <a:spAutoFit/>
          </a:bodyPr>
          <a:lstStyle/>
          <a:p>
            <a:pPr algn="ctr"/>
            <a:r>
              <a:rPr lang="en-US" sz="6000" dirty="0">
                <a:solidFill>
                  <a:schemeClr val="bg1"/>
                </a:solidFill>
              </a:rPr>
              <a:t>Joseph Arrested</a:t>
            </a:r>
          </a:p>
        </p:txBody>
      </p:sp>
      <p:sp>
        <p:nvSpPr>
          <p:cNvPr id="7" name="TextBox 6"/>
          <p:cNvSpPr txBox="1"/>
          <p:nvPr/>
        </p:nvSpPr>
        <p:spPr>
          <a:xfrm>
            <a:off x="461503" y="1465093"/>
            <a:ext cx="5120148" cy="4247317"/>
          </a:xfrm>
          <a:prstGeom prst="rect">
            <a:avLst/>
          </a:prstGeom>
          <a:noFill/>
        </p:spPr>
        <p:txBody>
          <a:bodyPr wrap="square" rtlCol="0">
            <a:spAutoFit/>
          </a:bodyPr>
          <a:lstStyle/>
          <a:p>
            <a:r>
              <a:rPr lang="en-US" dirty="0">
                <a:solidFill>
                  <a:schemeClr val="bg1"/>
                </a:solidFill>
              </a:rPr>
              <a:t>That evening, the Saints met to confirm those who had been baptized earlier that day, but before the confirmations could be performed, Joseph was arrested on charges of “being a disorderly person, of setting the country in an uproar by preaching the Book of Mormon.</a:t>
            </a:r>
          </a:p>
          <a:p>
            <a:endParaRPr lang="en-US" dirty="0">
              <a:solidFill>
                <a:schemeClr val="bg1"/>
              </a:solidFill>
            </a:endParaRPr>
          </a:p>
          <a:p>
            <a:r>
              <a:rPr lang="en-US" dirty="0">
                <a:solidFill>
                  <a:schemeClr val="bg1"/>
                </a:solidFill>
              </a:rPr>
              <a:t>This resulted in a trial and eventually acquittal, with harassments throughout the proceedings.</a:t>
            </a:r>
          </a:p>
          <a:p>
            <a:endParaRPr lang="en-US" dirty="0">
              <a:solidFill>
                <a:schemeClr val="bg1"/>
              </a:solidFill>
            </a:endParaRPr>
          </a:p>
          <a:p>
            <a:r>
              <a:rPr lang="en-US" dirty="0">
                <a:solidFill>
                  <a:schemeClr val="bg1"/>
                </a:solidFill>
              </a:rPr>
              <a:t>After the trial, Joseph and Oliver Cowdery returned to the Prophet’s home in Harmony, Pennsylvania.</a:t>
            </a:r>
          </a:p>
          <a:p>
            <a:endParaRPr lang="en-US" dirty="0">
              <a:solidFill>
                <a:schemeClr val="bg1"/>
              </a:solidFill>
            </a:endParaRPr>
          </a:p>
          <a:p>
            <a:r>
              <a:rPr lang="en-US" dirty="0">
                <a:solidFill>
                  <a:schemeClr val="bg1"/>
                </a:solidFill>
              </a:rPr>
              <a:t>The Prophet received three revelations known as sections 24, 25, and 26. </a:t>
            </a:r>
          </a:p>
        </p:txBody>
      </p:sp>
      <p:sp>
        <p:nvSpPr>
          <p:cNvPr id="9" name="TextBox 8"/>
          <p:cNvSpPr txBox="1"/>
          <p:nvPr/>
        </p:nvSpPr>
        <p:spPr>
          <a:xfrm>
            <a:off x="208936" y="6347850"/>
            <a:ext cx="3810000" cy="369332"/>
          </a:xfrm>
          <a:prstGeom prst="rect">
            <a:avLst/>
          </a:prstGeom>
          <a:noFill/>
        </p:spPr>
        <p:txBody>
          <a:bodyPr wrap="square" rtlCol="0">
            <a:spAutoFit/>
          </a:bodyPr>
          <a:lstStyle/>
          <a:p>
            <a:r>
              <a:rPr lang="en-US" dirty="0">
                <a:solidFill>
                  <a:schemeClr val="bg1"/>
                </a:solidFill>
              </a:rPr>
              <a:t>HC</a:t>
            </a:r>
          </a:p>
        </p:txBody>
      </p:sp>
      <p:pic>
        <p:nvPicPr>
          <p:cNvPr id="3" name="Picture 2">
            <a:extLst>
              <a:ext uri="{FF2B5EF4-FFF2-40B4-BE49-F238E27FC236}">
                <a16:creationId xmlns:a16="http://schemas.microsoft.com/office/drawing/2014/main" id="{531FF643-68FA-4BFD-8608-C3D4A33ADD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8070" y="1325932"/>
            <a:ext cx="3182112" cy="2133600"/>
          </a:xfrm>
          <a:prstGeom prst="rect">
            <a:avLst/>
          </a:prstGeom>
        </p:spPr>
      </p:pic>
      <p:pic>
        <p:nvPicPr>
          <p:cNvPr id="11" name="Picture 10">
            <a:extLst>
              <a:ext uri="{FF2B5EF4-FFF2-40B4-BE49-F238E27FC236}">
                <a16:creationId xmlns:a16="http://schemas.microsoft.com/office/drawing/2014/main" id="{4E034DE0-EF68-48CF-99FD-419F74B671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71371" y="2674374"/>
            <a:ext cx="2059126" cy="2445774"/>
          </a:xfrm>
          <a:prstGeom prst="rect">
            <a:avLst/>
          </a:prstGeom>
        </p:spPr>
      </p:pic>
      <p:pic>
        <p:nvPicPr>
          <p:cNvPr id="13" name="Picture 12">
            <a:extLst>
              <a:ext uri="{FF2B5EF4-FFF2-40B4-BE49-F238E27FC236}">
                <a16:creationId xmlns:a16="http://schemas.microsoft.com/office/drawing/2014/main" id="{B3F99979-EA1C-4E3A-9740-E25B09F7A10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19298" y="3897261"/>
            <a:ext cx="3599656" cy="2691917"/>
          </a:xfrm>
          <a:prstGeom prst="rect">
            <a:avLst/>
          </a:prstGeom>
        </p:spPr>
      </p:pic>
    </p:spTree>
    <p:extLst>
      <p:ext uri="{BB962C8B-B14F-4D97-AF65-F5344CB8AC3E}">
        <p14:creationId xmlns:p14="http://schemas.microsoft.com/office/powerpoint/2010/main" val="359241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7">
                                            <p:txEl>
                                              <p:pRg st="4" end="4"/>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7">
                                            <p:txEl>
                                              <p:pRg st="6" end="6"/>
                                            </p:txEl>
                                          </p:spTgt>
                                        </p:tgtEl>
                                        <p:attrNameLst>
                                          <p:attrName>style.visibility</p:attrName>
                                        </p:attrNameLst>
                                      </p:cBhvr>
                                      <p:to>
                                        <p:strVal val="visible"/>
                                      </p:to>
                                    </p:set>
                                  </p:childTnLst>
                                </p:cTn>
                              </p:par>
                              <p:par>
                                <p:cTn id="16" presetID="10" presetClass="entr" presetSubtype="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1230413-2307-4BE5-8728-4670376553DC}"/>
              </a:ext>
            </a:extLst>
          </p:cNvPr>
          <p:cNvPicPr>
            <a:picLocks noChangeAspect="1"/>
          </p:cNvPicPr>
          <p:nvPr/>
        </p:nvPicPr>
        <p:blipFill rotWithShape="1">
          <a:blip r:embed="rId2">
            <a:extLst>
              <a:ext uri="{28A0092B-C50C-407E-A947-70E740481C1C}">
                <a14:useLocalDpi xmlns:a14="http://schemas.microsoft.com/office/drawing/2010/main" val="0"/>
              </a:ext>
            </a:extLst>
          </a:blip>
          <a:srcRect l="2813" t="5019" r="2728" b="5232"/>
          <a:stretch/>
        </p:blipFill>
        <p:spPr>
          <a:xfrm>
            <a:off x="-10608" y="-14242"/>
            <a:ext cx="12202608" cy="6872242"/>
          </a:xfrm>
          <a:prstGeom prst="rect">
            <a:avLst/>
          </a:prstGeom>
        </p:spPr>
      </p:pic>
      <p:sp>
        <p:nvSpPr>
          <p:cNvPr id="6" name="TextBox 5"/>
          <p:cNvSpPr txBox="1"/>
          <p:nvPr/>
        </p:nvSpPr>
        <p:spPr>
          <a:xfrm>
            <a:off x="1752600" y="152401"/>
            <a:ext cx="8610600" cy="1015663"/>
          </a:xfrm>
          <a:prstGeom prst="rect">
            <a:avLst/>
          </a:prstGeom>
          <a:noFill/>
        </p:spPr>
        <p:txBody>
          <a:bodyPr wrap="square" rtlCol="0">
            <a:spAutoFit/>
          </a:bodyPr>
          <a:lstStyle/>
          <a:p>
            <a:pPr algn="ctr"/>
            <a:r>
              <a:rPr lang="en-US" sz="6000" dirty="0">
                <a:solidFill>
                  <a:schemeClr val="bg1"/>
                </a:solidFill>
              </a:rPr>
              <a:t>How Rough Did It Get?</a:t>
            </a:r>
          </a:p>
        </p:txBody>
      </p:sp>
      <p:sp>
        <p:nvSpPr>
          <p:cNvPr id="7" name="TextBox 6"/>
          <p:cNvSpPr txBox="1"/>
          <p:nvPr/>
        </p:nvSpPr>
        <p:spPr>
          <a:xfrm>
            <a:off x="381000" y="1465007"/>
            <a:ext cx="3810000" cy="5324535"/>
          </a:xfrm>
          <a:prstGeom prst="rect">
            <a:avLst/>
          </a:prstGeom>
          <a:noFill/>
        </p:spPr>
        <p:txBody>
          <a:bodyPr wrap="square" rtlCol="0">
            <a:spAutoFit/>
          </a:bodyPr>
          <a:lstStyle/>
          <a:p>
            <a:r>
              <a:rPr lang="en-US" sz="2000" dirty="0">
                <a:solidFill>
                  <a:schemeClr val="bg1"/>
                </a:solidFill>
              </a:rPr>
              <a:t>Joseph’s Schedule:</a:t>
            </a:r>
          </a:p>
          <a:p>
            <a:endParaRPr lang="en-US" sz="2000" dirty="0">
              <a:solidFill>
                <a:schemeClr val="bg1"/>
              </a:solidFill>
            </a:endParaRPr>
          </a:p>
          <a:p>
            <a:r>
              <a:rPr lang="en-US" sz="2000" dirty="0">
                <a:solidFill>
                  <a:schemeClr val="bg1"/>
                </a:solidFill>
              </a:rPr>
              <a:t>Committed to translate and publish  the Book of Mormon</a:t>
            </a:r>
          </a:p>
          <a:p>
            <a:endParaRPr lang="en-US" sz="2000" dirty="0">
              <a:solidFill>
                <a:schemeClr val="bg1"/>
              </a:solidFill>
            </a:endParaRPr>
          </a:p>
          <a:p>
            <a:r>
              <a:rPr lang="en-US" sz="2000" dirty="0">
                <a:solidFill>
                  <a:schemeClr val="bg1"/>
                </a:solidFill>
              </a:rPr>
              <a:t>Organizing the Lord’s Church</a:t>
            </a:r>
          </a:p>
          <a:p>
            <a:endParaRPr lang="en-US" sz="2000" dirty="0">
              <a:solidFill>
                <a:schemeClr val="bg1"/>
              </a:solidFill>
            </a:endParaRPr>
          </a:p>
          <a:p>
            <a:r>
              <a:rPr lang="en-US" sz="2000" dirty="0">
                <a:solidFill>
                  <a:schemeClr val="bg1"/>
                </a:solidFill>
              </a:rPr>
              <a:t>Sending missionaries to the Saints and others</a:t>
            </a:r>
          </a:p>
          <a:p>
            <a:endParaRPr lang="en-US" sz="2000" dirty="0">
              <a:solidFill>
                <a:schemeClr val="bg1"/>
              </a:solidFill>
            </a:endParaRPr>
          </a:p>
          <a:p>
            <a:r>
              <a:rPr lang="en-US" sz="2000" dirty="0">
                <a:solidFill>
                  <a:schemeClr val="bg1"/>
                </a:solidFill>
              </a:rPr>
              <a:t>To provide temporally for his family (which he missed the planting season)</a:t>
            </a:r>
          </a:p>
          <a:p>
            <a:endParaRPr lang="en-US" sz="2000" dirty="0">
              <a:solidFill>
                <a:schemeClr val="bg1"/>
              </a:solidFill>
            </a:endParaRPr>
          </a:p>
          <a:p>
            <a:endParaRPr lang="en-US" sz="2000" dirty="0">
              <a:solidFill>
                <a:schemeClr val="bg1"/>
              </a:solidFill>
            </a:endParaRPr>
          </a:p>
          <a:p>
            <a:endParaRPr lang="en-US" sz="2000" dirty="0">
              <a:solidFill>
                <a:schemeClr val="bg1"/>
              </a:solidFill>
            </a:endParaRPr>
          </a:p>
          <a:p>
            <a:endParaRPr lang="en-US" sz="2000" dirty="0">
              <a:solidFill>
                <a:schemeClr val="bg1"/>
              </a:solidFill>
            </a:endParaRPr>
          </a:p>
        </p:txBody>
      </p:sp>
      <p:pic>
        <p:nvPicPr>
          <p:cNvPr id="3" name="Picture 2">
            <a:extLst>
              <a:ext uri="{FF2B5EF4-FFF2-40B4-BE49-F238E27FC236}">
                <a16:creationId xmlns:a16="http://schemas.microsoft.com/office/drawing/2014/main" id="{E18AD37D-BD55-448D-ACD6-AC4B3DA4EB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90154" y="1232037"/>
            <a:ext cx="1493520" cy="1981200"/>
          </a:xfrm>
          <a:prstGeom prst="rect">
            <a:avLst/>
          </a:prstGeom>
        </p:spPr>
      </p:pic>
      <p:pic>
        <p:nvPicPr>
          <p:cNvPr id="8" name="Picture 7">
            <a:extLst>
              <a:ext uri="{FF2B5EF4-FFF2-40B4-BE49-F238E27FC236}">
                <a16:creationId xmlns:a16="http://schemas.microsoft.com/office/drawing/2014/main" id="{96A81C5A-B911-4BC1-BF5E-7A84B16CA9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3044" y="1773924"/>
            <a:ext cx="2935000" cy="1655075"/>
          </a:xfrm>
          <a:prstGeom prst="rect">
            <a:avLst/>
          </a:prstGeom>
        </p:spPr>
      </p:pic>
      <p:pic>
        <p:nvPicPr>
          <p:cNvPr id="11" name="Picture 10">
            <a:extLst>
              <a:ext uri="{FF2B5EF4-FFF2-40B4-BE49-F238E27FC236}">
                <a16:creationId xmlns:a16="http://schemas.microsoft.com/office/drawing/2014/main" id="{3A39F2DC-68C9-4544-AF60-090ECE44D09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22642" y="3868062"/>
            <a:ext cx="2540558" cy="1880237"/>
          </a:xfrm>
          <a:prstGeom prst="rect">
            <a:avLst/>
          </a:prstGeom>
        </p:spPr>
      </p:pic>
      <p:pic>
        <p:nvPicPr>
          <p:cNvPr id="13" name="Picture 12">
            <a:extLst>
              <a:ext uri="{FF2B5EF4-FFF2-40B4-BE49-F238E27FC236}">
                <a16:creationId xmlns:a16="http://schemas.microsoft.com/office/drawing/2014/main" id="{8E8FE627-ED35-4D59-AC0D-6959C25E9D6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30039" y="4532671"/>
            <a:ext cx="2865123" cy="1969772"/>
          </a:xfrm>
          <a:prstGeom prst="rect">
            <a:avLst/>
          </a:prstGeom>
        </p:spPr>
      </p:pic>
    </p:spTree>
    <p:extLst>
      <p:ext uri="{BB962C8B-B14F-4D97-AF65-F5344CB8AC3E}">
        <p14:creationId xmlns:p14="http://schemas.microsoft.com/office/powerpoint/2010/main" val="2385883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7">
                                            <p:txEl>
                                              <p:pRg st="4" end="4"/>
                                            </p:txEl>
                                          </p:spTgt>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6" end="6"/>
                                            </p:txEl>
                                          </p:spTgt>
                                        </p:tgtEl>
                                        <p:attrNameLst>
                                          <p:attrName>style.visibility</p:attrName>
                                        </p:attrNameLst>
                                      </p:cBhvr>
                                      <p:to>
                                        <p:strVal val="visible"/>
                                      </p:to>
                                    </p:set>
                                  </p:childTnLst>
                                </p:cTn>
                              </p:par>
                              <p:par>
                                <p:cTn id="21" presetID="10"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7">
                                            <p:txEl>
                                              <p:pRg st="8" end="8"/>
                                            </p:txEl>
                                          </p:spTgt>
                                        </p:tgtEl>
                                        <p:attrNameLst>
                                          <p:attrName>style.visibility</p:attrName>
                                        </p:attrNameLst>
                                      </p:cBhvr>
                                      <p:to>
                                        <p:strVal val="visible"/>
                                      </p:to>
                                    </p:set>
                                  </p:childTnLst>
                                </p:cTn>
                              </p:par>
                              <p:par>
                                <p:cTn id="28" presetID="10" presetClass="entr" presetSubtype="0"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3C90BF3-C584-4262-AA77-EFFA77608EE9}"/>
              </a:ext>
            </a:extLst>
          </p:cNvPr>
          <p:cNvPicPr>
            <a:picLocks noChangeAspect="1"/>
          </p:cNvPicPr>
          <p:nvPr/>
        </p:nvPicPr>
        <p:blipFill rotWithShape="1">
          <a:blip r:embed="rId2">
            <a:extLst>
              <a:ext uri="{28A0092B-C50C-407E-A947-70E740481C1C}">
                <a14:useLocalDpi xmlns:a14="http://schemas.microsoft.com/office/drawing/2010/main" val="0"/>
              </a:ext>
            </a:extLst>
          </a:blip>
          <a:srcRect l="2813" t="5019" r="2728" b="5232"/>
          <a:stretch/>
        </p:blipFill>
        <p:spPr>
          <a:xfrm>
            <a:off x="-10608" y="-14242"/>
            <a:ext cx="12202608" cy="6872242"/>
          </a:xfrm>
          <a:prstGeom prst="rect">
            <a:avLst/>
          </a:prstGeom>
        </p:spPr>
      </p:pic>
      <p:sp>
        <p:nvSpPr>
          <p:cNvPr id="6" name="TextBox 5"/>
          <p:cNvSpPr txBox="1"/>
          <p:nvPr/>
        </p:nvSpPr>
        <p:spPr>
          <a:xfrm>
            <a:off x="1752600" y="152401"/>
            <a:ext cx="8610600" cy="1015663"/>
          </a:xfrm>
          <a:prstGeom prst="rect">
            <a:avLst/>
          </a:prstGeom>
          <a:noFill/>
        </p:spPr>
        <p:txBody>
          <a:bodyPr wrap="square" rtlCol="0">
            <a:spAutoFit/>
          </a:bodyPr>
          <a:lstStyle/>
          <a:p>
            <a:pPr algn="ctr"/>
            <a:r>
              <a:rPr lang="en-US" sz="6000" dirty="0">
                <a:solidFill>
                  <a:schemeClr val="bg1"/>
                </a:solidFill>
              </a:rPr>
              <a:t>How Rough Can It Get?</a:t>
            </a:r>
          </a:p>
        </p:txBody>
      </p:sp>
      <p:sp>
        <p:nvSpPr>
          <p:cNvPr id="7" name="TextBox 6"/>
          <p:cNvSpPr txBox="1"/>
          <p:nvPr/>
        </p:nvSpPr>
        <p:spPr>
          <a:xfrm>
            <a:off x="528096" y="1242562"/>
            <a:ext cx="3810000" cy="3139321"/>
          </a:xfrm>
          <a:prstGeom prst="rect">
            <a:avLst/>
          </a:prstGeom>
          <a:noFill/>
        </p:spPr>
        <p:txBody>
          <a:bodyPr wrap="square" rtlCol="0">
            <a:spAutoFit/>
          </a:bodyPr>
          <a:lstStyle/>
          <a:p>
            <a:r>
              <a:rPr lang="en-US" dirty="0">
                <a:solidFill>
                  <a:schemeClr val="bg1"/>
                </a:solidFill>
              </a:rPr>
              <a:t>Your Schedule:</a:t>
            </a:r>
          </a:p>
          <a:p>
            <a:endParaRPr lang="en-US" dirty="0">
              <a:solidFill>
                <a:schemeClr val="bg1"/>
              </a:solidFill>
            </a:endParaRPr>
          </a:p>
          <a:p>
            <a:r>
              <a:rPr lang="en-US" dirty="0">
                <a:solidFill>
                  <a:schemeClr val="bg1"/>
                </a:solidFill>
              </a:rPr>
              <a:t>Finishing High School</a:t>
            </a:r>
          </a:p>
          <a:p>
            <a:endParaRPr lang="en-US" dirty="0">
              <a:solidFill>
                <a:schemeClr val="bg1"/>
              </a:solidFill>
            </a:endParaRPr>
          </a:p>
          <a:p>
            <a:r>
              <a:rPr lang="en-US" dirty="0">
                <a:solidFill>
                  <a:schemeClr val="bg1"/>
                </a:solidFill>
              </a:rPr>
              <a:t>Deciding on college or a mission</a:t>
            </a:r>
          </a:p>
          <a:p>
            <a:endParaRPr lang="en-US" dirty="0">
              <a:solidFill>
                <a:schemeClr val="bg1"/>
              </a:solidFill>
            </a:endParaRPr>
          </a:p>
          <a:p>
            <a:r>
              <a:rPr lang="en-US" dirty="0">
                <a:solidFill>
                  <a:schemeClr val="bg1"/>
                </a:solidFill>
              </a:rPr>
              <a:t>Peer pressure</a:t>
            </a:r>
          </a:p>
          <a:p>
            <a:endParaRPr lang="en-US" dirty="0">
              <a:solidFill>
                <a:schemeClr val="bg1"/>
              </a:solidFill>
            </a:endParaRPr>
          </a:p>
          <a:p>
            <a:r>
              <a:rPr lang="en-US" dirty="0">
                <a:solidFill>
                  <a:schemeClr val="bg1"/>
                </a:solidFill>
              </a:rPr>
              <a:t>Family situations</a:t>
            </a:r>
          </a:p>
          <a:p>
            <a:endParaRPr lang="en-US" dirty="0">
              <a:solidFill>
                <a:schemeClr val="bg1"/>
              </a:solidFill>
            </a:endParaRPr>
          </a:p>
          <a:p>
            <a:r>
              <a:rPr lang="en-US" dirty="0">
                <a:solidFill>
                  <a:schemeClr val="bg1"/>
                </a:solidFill>
              </a:rPr>
              <a:t>Funding for College/and or mission</a:t>
            </a:r>
          </a:p>
        </p:txBody>
      </p:sp>
      <p:pic>
        <p:nvPicPr>
          <p:cNvPr id="3" name="Picture 2">
            <a:extLst>
              <a:ext uri="{FF2B5EF4-FFF2-40B4-BE49-F238E27FC236}">
                <a16:creationId xmlns:a16="http://schemas.microsoft.com/office/drawing/2014/main" id="{343BCECC-FFAA-44EA-8437-583D0C231A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8096" y="1270447"/>
            <a:ext cx="2654300" cy="1905000"/>
          </a:xfrm>
          <a:prstGeom prst="rect">
            <a:avLst/>
          </a:prstGeom>
        </p:spPr>
      </p:pic>
      <p:pic>
        <p:nvPicPr>
          <p:cNvPr id="8" name="Picture 7">
            <a:extLst>
              <a:ext uri="{FF2B5EF4-FFF2-40B4-BE49-F238E27FC236}">
                <a16:creationId xmlns:a16="http://schemas.microsoft.com/office/drawing/2014/main" id="{4635487F-68D6-4109-BFDA-43016958D3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41325" y="3510316"/>
            <a:ext cx="2812579" cy="2109434"/>
          </a:xfrm>
          <a:prstGeom prst="rect">
            <a:avLst/>
          </a:prstGeom>
        </p:spPr>
      </p:pic>
      <p:pic>
        <p:nvPicPr>
          <p:cNvPr id="11" name="Picture 10">
            <a:extLst>
              <a:ext uri="{FF2B5EF4-FFF2-40B4-BE49-F238E27FC236}">
                <a16:creationId xmlns:a16="http://schemas.microsoft.com/office/drawing/2014/main" id="{9B6EBF6E-798F-454B-8555-11A38345A8B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43599" y="1334706"/>
            <a:ext cx="1982281" cy="2477851"/>
          </a:xfrm>
          <a:prstGeom prst="rect">
            <a:avLst/>
          </a:prstGeom>
        </p:spPr>
      </p:pic>
      <p:pic>
        <p:nvPicPr>
          <p:cNvPr id="13" name="Picture 12">
            <a:extLst>
              <a:ext uri="{FF2B5EF4-FFF2-40B4-BE49-F238E27FC236}">
                <a16:creationId xmlns:a16="http://schemas.microsoft.com/office/drawing/2014/main" id="{FA0726C7-63A6-4C17-B943-048DCBE4726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52600" y="4644245"/>
            <a:ext cx="2455528" cy="1905000"/>
          </a:xfrm>
          <a:prstGeom prst="rect">
            <a:avLst/>
          </a:prstGeom>
        </p:spPr>
      </p:pic>
      <p:pic>
        <p:nvPicPr>
          <p:cNvPr id="15" name="Picture 14">
            <a:extLst>
              <a:ext uri="{FF2B5EF4-FFF2-40B4-BE49-F238E27FC236}">
                <a16:creationId xmlns:a16="http://schemas.microsoft.com/office/drawing/2014/main" id="{3852CE31-DB68-45F5-810E-34B04096CCC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570353" y="4644245"/>
            <a:ext cx="2689259" cy="1792839"/>
          </a:xfrm>
          <a:prstGeom prst="rect">
            <a:avLst/>
          </a:prstGeom>
        </p:spPr>
      </p:pic>
    </p:spTree>
    <p:extLst>
      <p:ext uri="{BB962C8B-B14F-4D97-AF65-F5344CB8AC3E}">
        <p14:creationId xmlns:p14="http://schemas.microsoft.com/office/powerpoint/2010/main" val="982504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7">
                                            <p:txEl>
                                              <p:pRg st="4" end="4"/>
                                            </p:txEl>
                                          </p:spTgt>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6" end="6"/>
                                            </p:txEl>
                                          </p:spTgt>
                                        </p:tgtEl>
                                        <p:attrNameLst>
                                          <p:attrName>style.visibility</p:attrName>
                                        </p:attrNameLst>
                                      </p:cBhvr>
                                      <p:to>
                                        <p:strVal val="visible"/>
                                      </p:to>
                                    </p:set>
                                  </p:childTnLst>
                                </p:cTn>
                              </p:par>
                              <p:par>
                                <p:cTn id="21" presetID="10"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7">
                                            <p:txEl>
                                              <p:pRg st="8" end="8"/>
                                            </p:txEl>
                                          </p:spTgt>
                                        </p:tgtEl>
                                        <p:attrNameLst>
                                          <p:attrName>style.visibility</p:attrName>
                                        </p:attrNameLst>
                                      </p:cBhvr>
                                      <p:to>
                                        <p:strVal val="visible"/>
                                      </p:to>
                                    </p:set>
                                  </p:childTnLst>
                                </p:cTn>
                              </p:par>
                              <p:par>
                                <p:cTn id="28" presetID="10" presetClass="entr" presetSubtype="0"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10" end="10"/>
                                            </p:txEl>
                                          </p:spTgt>
                                        </p:tgtEl>
                                        <p:attrNameLst>
                                          <p:attrName>style.visibility</p:attrName>
                                        </p:attrNameLst>
                                      </p:cBhvr>
                                      <p:to>
                                        <p:strVal val="visible"/>
                                      </p:to>
                                    </p:set>
                                  </p:childTnLst>
                                </p:cTn>
                              </p:par>
                              <p:par>
                                <p:cTn id="35" presetID="10" presetClass="entr" presetSubtype="0" fill="hold"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9D0AA88-806E-41ED-AF21-5DEC99D26003}"/>
              </a:ext>
            </a:extLst>
          </p:cNvPr>
          <p:cNvPicPr>
            <a:picLocks noChangeAspect="1"/>
          </p:cNvPicPr>
          <p:nvPr/>
        </p:nvPicPr>
        <p:blipFill rotWithShape="1">
          <a:blip r:embed="rId2">
            <a:extLst>
              <a:ext uri="{28A0092B-C50C-407E-A947-70E740481C1C}">
                <a14:useLocalDpi xmlns:a14="http://schemas.microsoft.com/office/drawing/2010/main" val="0"/>
              </a:ext>
            </a:extLst>
          </a:blip>
          <a:srcRect l="2813" t="5019" r="2728" b="5232"/>
          <a:stretch/>
        </p:blipFill>
        <p:spPr>
          <a:xfrm>
            <a:off x="-10608" y="-14242"/>
            <a:ext cx="12202608" cy="6872242"/>
          </a:xfrm>
          <a:prstGeom prst="rect">
            <a:avLst/>
          </a:prstGeom>
        </p:spPr>
      </p:pic>
      <p:sp>
        <p:nvSpPr>
          <p:cNvPr id="6" name="TextBox 5"/>
          <p:cNvSpPr txBox="1"/>
          <p:nvPr/>
        </p:nvSpPr>
        <p:spPr>
          <a:xfrm>
            <a:off x="1752600" y="152401"/>
            <a:ext cx="8610600" cy="1015663"/>
          </a:xfrm>
          <a:prstGeom prst="rect">
            <a:avLst/>
          </a:prstGeom>
          <a:noFill/>
        </p:spPr>
        <p:txBody>
          <a:bodyPr wrap="square" rtlCol="0">
            <a:spAutoFit/>
          </a:bodyPr>
          <a:lstStyle/>
          <a:p>
            <a:pPr algn="ctr"/>
            <a:r>
              <a:rPr lang="en-US" sz="6000" dirty="0">
                <a:solidFill>
                  <a:schemeClr val="bg1"/>
                </a:solidFill>
              </a:rPr>
              <a:t>The Lord’s Answer</a:t>
            </a:r>
          </a:p>
        </p:txBody>
      </p:sp>
      <p:sp>
        <p:nvSpPr>
          <p:cNvPr id="7" name="TextBox 6"/>
          <p:cNvSpPr txBox="1"/>
          <p:nvPr/>
        </p:nvSpPr>
        <p:spPr>
          <a:xfrm>
            <a:off x="695326" y="1137821"/>
            <a:ext cx="3810000" cy="5632311"/>
          </a:xfrm>
          <a:prstGeom prst="rect">
            <a:avLst/>
          </a:prstGeom>
          <a:noFill/>
        </p:spPr>
        <p:txBody>
          <a:bodyPr wrap="square" rtlCol="0">
            <a:spAutoFit/>
          </a:bodyPr>
          <a:lstStyle/>
          <a:p>
            <a:r>
              <a:rPr lang="en-US" dirty="0">
                <a:solidFill>
                  <a:srgbClr val="FFFF00"/>
                </a:solidFill>
              </a:rPr>
              <a:t>To Joseph:</a:t>
            </a:r>
          </a:p>
          <a:p>
            <a:endParaRPr lang="en-US" dirty="0">
              <a:solidFill>
                <a:schemeClr val="bg1"/>
              </a:solidFill>
            </a:endParaRPr>
          </a:p>
          <a:p>
            <a:r>
              <a:rPr lang="en-US" dirty="0">
                <a:solidFill>
                  <a:schemeClr val="bg1"/>
                </a:solidFill>
              </a:rPr>
              <a:t>Magnify Your Calling</a:t>
            </a:r>
          </a:p>
          <a:p>
            <a:endParaRPr lang="en-US" dirty="0">
              <a:solidFill>
                <a:schemeClr val="bg1"/>
              </a:solidFill>
            </a:endParaRPr>
          </a:p>
          <a:p>
            <a:r>
              <a:rPr lang="en-US" dirty="0">
                <a:solidFill>
                  <a:schemeClr val="bg1"/>
                </a:solidFill>
              </a:rPr>
              <a:t>Secure your temporal needs</a:t>
            </a:r>
          </a:p>
          <a:p>
            <a:endParaRPr lang="en-US" dirty="0">
              <a:solidFill>
                <a:schemeClr val="bg1"/>
              </a:solidFill>
            </a:endParaRPr>
          </a:p>
          <a:p>
            <a:endParaRPr lang="en-US" dirty="0">
              <a:solidFill>
                <a:schemeClr val="bg1"/>
              </a:solidFill>
            </a:endParaRPr>
          </a:p>
          <a:p>
            <a:r>
              <a:rPr lang="en-US" dirty="0">
                <a:solidFill>
                  <a:schemeClr val="bg1"/>
                </a:solidFill>
              </a:rPr>
              <a:t>Then speedily go to </a:t>
            </a:r>
            <a:r>
              <a:rPr lang="en-US" dirty="0" err="1">
                <a:solidFill>
                  <a:schemeClr val="bg1"/>
                </a:solidFill>
              </a:rPr>
              <a:t>Colesville</a:t>
            </a:r>
            <a:r>
              <a:rPr lang="en-US" dirty="0">
                <a:solidFill>
                  <a:schemeClr val="bg1"/>
                </a:solidFill>
              </a:rPr>
              <a:t>, Fayette, and Manchester and the Lord will bless them spiritually and temporally</a:t>
            </a:r>
          </a:p>
          <a:p>
            <a:endParaRPr lang="en-US" dirty="0">
              <a:solidFill>
                <a:schemeClr val="bg1"/>
              </a:solidFill>
            </a:endParaRPr>
          </a:p>
          <a:p>
            <a:r>
              <a:rPr lang="en-US" dirty="0">
                <a:solidFill>
                  <a:schemeClr val="bg1"/>
                </a:solidFill>
              </a:rPr>
              <a:t>Continue to pray</a:t>
            </a:r>
          </a:p>
          <a:p>
            <a:endParaRPr lang="en-US" dirty="0">
              <a:solidFill>
                <a:schemeClr val="bg1"/>
              </a:solidFill>
            </a:endParaRPr>
          </a:p>
          <a:p>
            <a:r>
              <a:rPr lang="en-US" dirty="0">
                <a:solidFill>
                  <a:schemeClr val="bg1"/>
                </a:solidFill>
              </a:rPr>
              <a:t>Continue to translate the Book of Mormon</a:t>
            </a:r>
          </a:p>
          <a:p>
            <a:endParaRPr lang="en-US" dirty="0">
              <a:solidFill>
                <a:schemeClr val="bg1"/>
              </a:solidFill>
            </a:endParaRPr>
          </a:p>
          <a:p>
            <a:endParaRPr lang="en-US" dirty="0">
              <a:solidFill>
                <a:schemeClr val="bg1"/>
              </a:solidFill>
            </a:endParaRPr>
          </a:p>
          <a:p>
            <a:r>
              <a:rPr lang="en-US" dirty="0">
                <a:solidFill>
                  <a:schemeClr val="bg1"/>
                </a:solidFill>
              </a:rPr>
              <a:t>Be Patient</a:t>
            </a:r>
          </a:p>
          <a:p>
            <a:endParaRPr lang="en-US" dirty="0">
              <a:solidFill>
                <a:schemeClr val="bg1"/>
              </a:solidFill>
            </a:endParaRPr>
          </a:p>
          <a:p>
            <a:endParaRPr lang="en-US" dirty="0">
              <a:solidFill>
                <a:schemeClr val="bg1"/>
              </a:solidFill>
            </a:endParaRPr>
          </a:p>
        </p:txBody>
      </p:sp>
      <p:sp>
        <p:nvSpPr>
          <p:cNvPr id="9" name="TextBox 8"/>
          <p:cNvSpPr txBox="1"/>
          <p:nvPr/>
        </p:nvSpPr>
        <p:spPr>
          <a:xfrm>
            <a:off x="0" y="6550223"/>
            <a:ext cx="3810000" cy="307777"/>
          </a:xfrm>
          <a:prstGeom prst="rect">
            <a:avLst/>
          </a:prstGeom>
          <a:noFill/>
        </p:spPr>
        <p:txBody>
          <a:bodyPr wrap="square" rtlCol="0">
            <a:spAutoFit/>
          </a:bodyPr>
          <a:lstStyle/>
          <a:p>
            <a:r>
              <a:rPr lang="en-US" sz="1400" dirty="0">
                <a:solidFill>
                  <a:schemeClr val="bg1"/>
                </a:solidFill>
              </a:rPr>
              <a:t>D&amp;C 24:3-8</a:t>
            </a:r>
          </a:p>
        </p:txBody>
      </p:sp>
      <p:sp>
        <p:nvSpPr>
          <p:cNvPr id="11" name="TextBox 10"/>
          <p:cNvSpPr txBox="1"/>
          <p:nvPr/>
        </p:nvSpPr>
        <p:spPr>
          <a:xfrm>
            <a:off x="6324600" y="1225690"/>
            <a:ext cx="3276600" cy="5632311"/>
          </a:xfrm>
          <a:prstGeom prst="rect">
            <a:avLst/>
          </a:prstGeom>
          <a:noFill/>
        </p:spPr>
        <p:txBody>
          <a:bodyPr wrap="square" rtlCol="0">
            <a:spAutoFit/>
          </a:bodyPr>
          <a:lstStyle/>
          <a:p>
            <a:r>
              <a:rPr lang="en-US" dirty="0">
                <a:solidFill>
                  <a:srgbClr val="FFFF00"/>
                </a:solidFill>
              </a:rPr>
              <a:t>To You:</a:t>
            </a:r>
          </a:p>
          <a:p>
            <a:endParaRPr lang="en-US" dirty="0">
              <a:solidFill>
                <a:schemeClr val="bg1"/>
              </a:solidFill>
            </a:endParaRPr>
          </a:p>
          <a:p>
            <a:r>
              <a:rPr lang="en-US" dirty="0">
                <a:solidFill>
                  <a:schemeClr val="bg1"/>
                </a:solidFill>
              </a:rPr>
              <a:t>Magnify Your Calling</a:t>
            </a:r>
          </a:p>
          <a:p>
            <a:endParaRPr lang="en-US" dirty="0">
              <a:solidFill>
                <a:schemeClr val="bg1"/>
              </a:solidFill>
            </a:endParaRPr>
          </a:p>
          <a:p>
            <a:r>
              <a:rPr lang="en-US" dirty="0">
                <a:solidFill>
                  <a:schemeClr val="bg1"/>
                </a:solidFill>
              </a:rPr>
              <a:t>Save your earnings for your needs, not your wants</a:t>
            </a:r>
          </a:p>
          <a:p>
            <a:endParaRPr lang="en-US" dirty="0">
              <a:solidFill>
                <a:schemeClr val="bg1"/>
              </a:solidFill>
            </a:endParaRPr>
          </a:p>
          <a:p>
            <a:r>
              <a:rPr lang="en-US" dirty="0">
                <a:solidFill>
                  <a:schemeClr val="bg1"/>
                </a:solidFill>
              </a:rPr>
              <a:t>Continue to serve others and look for missionary opportunities among your friends</a:t>
            </a:r>
          </a:p>
          <a:p>
            <a:endParaRPr lang="en-US" dirty="0">
              <a:solidFill>
                <a:schemeClr val="bg1"/>
              </a:solidFill>
            </a:endParaRPr>
          </a:p>
          <a:p>
            <a:r>
              <a:rPr lang="en-US" dirty="0">
                <a:solidFill>
                  <a:schemeClr val="bg1"/>
                </a:solidFill>
              </a:rPr>
              <a:t>Continue to pray</a:t>
            </a:r>
          </a:p>
          <a:p>
            <a:endParaRPr lang="en-US" dirty="0">
              <a:solidFill>
                <a:schemeClr val="bg1"/>
              </a:solidFill>
            </a:endParaRPr>
          </a:p>
          <a:p>
            <a:r>
              <a:rPr lang="en-US" dirty="0">
                <a:solidFill>
                  <a:schemeClr val="bg1"/>
                </a:solidFill>
              </a:rPr>
              <a:t>Continue to read </a:t>
            </a:r>
          </a:p>
          <a:p>
            <a:r>
              <a:rPr lang="en-US" dirty="0">
                <a:solidFill>
                  <a:schemeClr val="bg1"/>
                </a:solidFill>
              </a:rPr>
              <a:t>and study the </a:t>
            </a:r>
          </a:p>
          <a:p>
            <a:r>
              <a:rPr lang="en-US" dirty="0">
                <a:solidFill>
                  <a:schemeClr val="bg1"/>
                </a:solidFill>
              </a:rPr>
              <a:t>scriptures</a:t>
            </a:r>
          </a:p>
          <a:p>
            <a:endParaRPr lang="en-US" dirty="0">
              <a:solidFill>
                <a:schemeClr val="bg1"/>
              </a:solidFill>
            </a:endParaRPr>
          </a:p>
          <a:p>
            <a:r>
              <a:rPr lang="en-US" dirty="0">
                <a:solidFill>
                  <a:schemeClr val="bg1"/>
                </a:solidFill>
              </a:rPr>
              <a:t>Be Patient</a:t>
            </a:r>
          </a:p>
          <a:p>
            <a:endParaRPr lang="en-US" dirty="0">
              <a:solidFill>
                <a:schemeClr val="bg1"/>
              </a:solidFill>
            </a:endParaRPr>
          </a:p>
          <a:p>
            <a:endParaRPr lang="en-US" dirty="0">
              <a:solidFill>
                <a:schemeClr val="bg1"/>
              </a:solidFill>
            </a:endParaRPr>
          </a:p>
        </p:txBody>
      </p:sp>
      <p:pic>
        <p:nvPicPr>
          <p:cNvPr id="14" name="Picture 13" descr="joseph smith1.jpg"/>
          <p:cNvPicPr>
            <a:picLocks noChangeAspect="1"/>
          </p:cNvPicPr>
          <p:nvPr/>
        </p:nvPicPr>
        <p:blipFill>
          <a:blip r:embed="rId3" cstate="print"/>
          <a:stretch>
            <a:fillRect/>
          </a:stretch>
        </p:blipFill>
        <p:spPr>
          <a:xfrm>
            <a:off x="4185748" y="1168064"/>
            <a:ext cx="1136188" cy="1377696"/>
          </a:xfrm>
          <a:prstGeom prst="rect">
            <a:avLst/>
          </a:prstGeom>
        </p:spPr>
      </p:pic>
      <p:pic>
        <p:nvPicPr>
          <p:cNvPr id="3" name="Picture 2">
            <a:extLst>
              <a:ext uri="{FF2B5EF4-FFF2-40B4-BE49-F238E27FC236}">
                <a16:creationId xmlns:a16="http://schemas.microsoft.com/office/drawing/2014/main" id="{117A0BFF-4C3E-4B4B-BE16-9796625390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90993" y="1039729"/>
            <a:ext cx="1649541" cy="1606880"/>
          </a:xfrm>
          <a:prstGeom prst="rect">
            <a:avLst/>
          </a:prstGeom>
        </p:spPr>
      </p:pic>
      <p:pic>
        <p:nvPicPr>
          <p:cNvPr id="8" name="Picture 7">
            <a:extLst>
              <a:ext uri="{FF2B5EF4-FFF2-40B4-BE49-F238E27FC236}">
                <a16:creationId xmlns:a16="http://schemas.microsoft.com/office/drawing/2014/main" id="{083E112D-F78A-44B0-BF7F-933AA3600D1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59433" y="4440575"/>
            <a:ext cx="2146300" cy="2146300"/>
          </a:xfrm>
          <a:prstGeom prst="rect">
            <a:avLst/>
          </a:prstGeom>
        </p:spPr>
      </p:pic>
    </p:spTree>
    <p:extLst>
      <p:ext uri="{BB962C8B-B14F-4D97-AF65-F5344CB8AC3E}">
        <p14:creationId xmlns:p14="http://schemas.microsoft.com/office/powerpoint/2010/main" val="11964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7">
                                            <p:txEl>
                                              <p:pRg st="11" end="11"/>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11">
                                            <p:txEl>
                                              <p:pRg st="10" end="10"/>
                                            </p:txEl>
                                          </p:spTgt>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11">
                                            <p:txEl>
                                              <p:pRg st="11" end="11"/>
                                            </p:txEl>
                                          </p:spTgt>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11">
                                            <p:txEl>
                                              <p:pRg st="12" end="12"/>
                                            </p:txEl>
                                          </p:spTgt>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7">
                                            <p:txEl>
                                              <p:pRg st="14" end="14"/>
                                            </p:txEl>
                                          </p:spTgt>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11">
                                            <p:txEl>
                                              <p:pRg st="14" end="14"/>
                                            </p:txEl>
                                          </p:spTgt>
                                        </p:tgtEl>
                                        <p:attrNameLst>
                                          <p:attrName>style.visibility</p:attrName>
                                        </p:attrNameLst>
                                      </p:cBhvr>
                                      <p:to>
                                        <p:strVal val="visible"/>
                                      </p:to>
                                    </p:set>
                                  </p:childTnLst>
                                </p:cTn>
                              </p:par>
                              <p:par>
                                <p:cTn id="58" presetID="10" presetClass="entr" presetSubtype="0" fill="hold" nodeType="with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a:extLst>
              <a:ext uri="{FF2B5EF4-FFF2-40B4-BE49-F238E27FC236}">
                <a16:creationId xmlns:a16="http://schemas.microsoft.com/office/drawing/2014/main" id="{54A9922C-21AE-42BB-AB0A-206E41240CAC}"/>
              </a:ext>
            </a:extLst>
          </p:cNvPr>
          <p:cNvPicPr>
            <a:picLocks noChangeAspect="1"/>
          </p:cNvPicPr>
          <p:nvPr/>
        </p:nvPicPr>
        <p:blipFill rotWithShape="1">
          <a:blip r:embed="rId2">
            <a:extLst>
              <a:ext uri="{28A0092B-C50C-407E-A947-70E740481C1C}">
                <a14:useLocalDpi xmlns:a14="http://schemas.microsoft.com/office/drawing/2010/main" val="0"/>
              </a:ext>
            </a:extLst>
          </a:blip>
          <a:srcRect l="2813" t="5019" r="2728" b="5232"/>
          <a:stretch/>
        </p:blipFill>
        <p:spPr>
          <a:xfrm>
            <a:off x="-10608" y="-14242"/>
            <a:ext cx="12202608" cy="6872242"/>
          </a:xfrm>
          <a:prstGeom prst="rect">
            <a:avLst/>
          </a:prstGeom>
        </p:spPr>
      </p:pic>
      <p:grpSp>
        <p:nvGrpSpPr>
          <p:cNvPr id="10" name="Group 9"/>
          <p:cNvGrpSpPr/>
          <p:nvPr/>
        </p:nvGrpSpPr>
        <p:grpSpPr>
          <a:xfrm>
            <a:off x="4724401" y="914400"/>
            <a:ext cx="2545773" cy="4800600"/>
            <a:chOff x="838200" y="76200"/>
            <a:chExt cx="2667000" cy="5029200"/>
          </a:xfrm>
        </p:grpSpPr>
        <p:grpSp>
          <p:nvGrpSpPr>
            <p:cNvPr id="11" name="Group 17"/>
            <p:cNvGrpSpPr/>
            <p:nvPr/>
          </p:nvGrpSpPr>
          <p:grpSpPr>
            <a:xfrm>
              <a:off x="838200" y="76200"/>
              <a:ext cx="2667000" cy="5029200"/>
              <a:chOff x="838200" y="76200"/>
              <a:chExt cx="2667000" cy="5029200"/>
            </a:xfrm>
          </p:grpSpPr>
          <p:grpSp>
            <p:nvGrpSpPr>
              <p:cNvPr id="13" name="Group 17"/>
              <p:cNvGrpSpPr/>
              <p:nvPr/>
            </p:nvGrpSpPr>
            <p:grpSpPr>
              <a:xfrm flipH="1">
                <a:off x="2209800" y="1447800"/>
                <a:ext cx="1295400" cy="3429000"/>
                <a:chOff x="685800" y="1447800"/>
                <a:chExt cx="1295400" cy="3124200"/>
              </a:xfrm>
            </p:grpSpPr>
            <p:sp>
              <p:nvSpPr>
                <p:cNvPr id="29" name="Bent Arrow 28"/>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Bent Arrow 29"/>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4" name="Group 16"/>
              <p:cNvGrpSpPr/>
              <p:nvPr/>
            </p:nvGrpSpPr>
            <p:grpSpPr>
              <a:xfrm>
                <a:off x="838200" y="1447800"/>
                <a:ext cx="1295400" cy="3429000"/>
                <a:chOff x="685800" y="1447800"/>
                <a:chExt cx="1295400" cy="3429000"/>
              </a:xfrm>
            </p:grpSpPr>
            <p:sp>
              <p:nvSpPr>
                <p:cNvPr id="27" name="Bent Arrow 26"/>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Bent Arrow 1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Oval 2"/>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Manual Operation 3"/>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Manual Operation 4"/>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5"/>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onut 19"/>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Rounded Rectangle 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9"/>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10"/>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11"/>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12"/>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lowchart: Manual Operation 13"/>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Rectangle 11"/>
            <p:cNvSpPr/>
            <p:nvPr/>
          </p:nvSpPr>
          <p:spPr>
            <a:xfrm>
              <a:off x="1172135" y="2362199"/>
              <a:ext cx="2057401" cy="1128514"/>
            </a:xfrm>
            <a:prstGeom prst="rect">
              <a:avLst/>
            </a:prstGeom>
          </p:spPr>
          <p:txBody>
            <a:bodyPr wrap="square">
              <a:spAutoFit/>
            </a:bodyPr>
            <a:lstStyle/>
            <a:p>
              <a:pPr algn="ctr"/>
              <a:r>
                <a:rPr lang="en-US" sz="1600" b="1" i="1" dirty="0"/>
                <a:t>If we are patient and endure our afflictions, the Lord will be with us</a:t>
              </a:r>
              <a:endParaRPr lang="en-US" sz="1600" dirty="0">
                <a:solidFill>
                  <a:schemeClr val="bg1"/>
                </a:solidFill>
              </a:endParaRPr>
            </a:p>
          </p:txBody>
        </p:sp>
      </p:grpSp>
      <p:sp>
        <p:nvSpPr>
          <p:cNvPr id="31" name="Rectangle 30"/>
          <p:cNvSpPr/>
          <p:nvPr/>
        </p:nvSpPr>
        <p:spPr>
          <a:xfrm>
            <a:off x="521227" y="726373"/>
            <a:ext cx="3873060" cy="3970318"/>
          </a:xfrm>
          <a:prstGeom prst="rect">
            <a:avLst/>
          </a:prstGeom>
        </p:spPr>
        <p:txBody>
          <a:bodyPr wrap="square">
            <a:spAutoFit/>
          </a:bodyPr>
          <a:lstStyle/>
          <a:p>
            <a:pPr fontAlgn="base"/>
            <a:r>
              <a:rPr lang="en-US" dirty="0">
                <a:solidFill>
                  <a:schemeClr val="bg1"/>
                </a:solidFill>
              </a:rPr>
              <a:t>“Patience—the ability to put our desires on hold for a time—is a precious and rare virtue. We want what we want, and we want it now. Therefore, the very idea of patience may seem unpleasant and, at times, bitter.</a:t>
            </a:r>
          </a:p>
          <a:p>
            <a:pPr fontAlgn="base"/>
            <a:endParaRPr lang="en-US" dirty="0">
              <a:solidFill>
                <a:schemeClr val="bg1"/>
              </a:solidFill>
            </a:endParaRPr>
          </a:p>
          <a:p>
            <a:pPr fontAlgn="base"/>
            <a:r>
              <a:rPr lang="en-US" dirty="0">
                <a:solidFill>
                  <a:schemeClr val="bg1"/>
                </a:solidFill>
              </a:rPr>
              <a:t>Nevertheless, without patience, we cannot please God; we cannot become perfect. Indeed, patience is a purifying process that refines understanding, deepens happiness, focuses action, and offers hope for peace.”</a:t>
            </a:r>
          </a:p>
        </p:txBody>
      </p:sp>
      <p:sp>
        <p:nvSpPr>
          <p:cNvPr id="32" name="Rectangle 31"/>
          <p:cNvSpPr/>
          <p:nvPr/>
        </p:nvSpPr>
        <p:spPr>
          <a:xfrm>
            <a:off x="7983045" y="645163"/>
            <a:ext cx="3048000" cy="5078313"/>
          </a:xfrm>
          <a:prstGeom prst="rect">
            <a:avLst/>
          </a:prstGeom>
        </p:spPr>
        <p:txBody>
          <a:bodyPr wrap="square">
            <a:spAutoFit/>
          </a:bodyPr>
          <a:lstStyle/>
          <a:p>
            <a:r>
              <a:rPr lang="en-US" dirty="0">
                <a:solidFill>
                  <a:schemeClr val="bg1"/>
                </a:solidFill>
              </a:rPr>
              <a:t>“There is an important concept here: patience is not passive resignation, nor is it failing to act because of our fears. </a:t>
            </a:r>
          </a:p>
          <a:p>
            <a:endParaRPr lang="en-US" dirty="0">
              <a:solidFill>
                <a:schemeClr val="bg1"/>
              </a:solidFill>
            </a:endParaRPr>
          </a:p>
          <a:p>
            <a:r>
              <a:rPr lang="en-US" dirty="0">
                <a:solidFill>
                  <a:schemeClr val="bg1"/>
                </a:solidFill>
              </a:rPr>
              <a:t>Patience means active waiting and enduring. It means staying with something and doing all that we can—working, hoping, and exercising faith; bearing hardship with fortitude, even when the desires of our hearts are delayed. Patience is not simply enduring; it is enduring well!”</a:t>
            </a:r>
          </a:p>
          <a:p>
            <a:r>
              <a:rPr lang="en-US" sz="1400" dirty="0">
                <a:solidFill>
                  <a:schemeClr val="bg1"/>
                </a:solidFill>
              </a:rPr>
              <a:t>President Dieter F. Uchtdorf</a:t>
            </a:r>
          </a:p>
        </p:txBody>
      </p:sp>
      <p:sp>
        <p:nvSpPr>
          <p:cNvPr id="33" name="Rectangle 32"/>
          <p:cNvSpPr/>
          <p:nvPr/>
        </p:nvSpPr>
        <p:spPr>
          <a:xfrm>
            <a:off x="83575" y="6480617"/>
            <a:ext cx="1135247" cy="369332"/>
          </a:xfrm>
          <a:prstGeom prst="rect">
            <a:avLst/>
          </a:prstGeom>
        </p:spPr>
        <p:txBody>
          <a:bodyPr wrap="none">
            <a:spAutoFit/>
          </a:bodyPr>
          <a:lstStyle/>
          <a:p>
            <a:r>
              <a:rPr lang="en-US" dirty="0">
                <a:solidFill>
                  <a:schemeClr val="bg1"/>
                </a:solidFill>
              </a:rPr>
              <a:t>D&amp;C 24:8</a:t>
            </a:r>
            <a:endParaRPr lang="en-US" dirty="0"/>
          </a:p>
        </p:txBody>
      </p:sp>
      <p:pic>
        <p:nvPicPr>
          <p:cNvPr id="34" name="Picture 33" descr="dieter F. Uchtdorf.jpg"/>
          <p:cNvPicPr>
            <a:picLocks noChangeAspect="1"/>
          </p:cNvPicPr>
          <p:nvPr/>
        </p:nvPicPr>
        <p:blipFill>
          <a:blip r:embed="rId3" cstate="print"/>
          <a:stretch>
            <a:fillRect/>
          </a:stretch>
        </p:blipFill>
        <p:spPr>
          <a:xfrm>
            <a:off x="10701487" y="5349240"/>
            <a:ext cx="1053680" cy="1316042"/>
          </a:xfrm>
          <a:prstGeom prst="rect">
            <a:avLst/>
          </a:prstGeom>
        </p:spPr>
      </p:pic>
    </p:spTree>
    <p:extLst>
      <p:ext uri="{BB962C8B-B14F-4D97-AF65-F5344CB8AC3E}">
        <p14:creationId xmlns:p14="http://schemas.microsoft.com/office/powerpoint/2010/main" val="1425434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0DFD231F-CE42-4F20-9E50-7AAF8A0DCC8A}"/>
              </a:ext>
            </a:extLst>
          </p:cNvPr>
          <p:cNvPicPr>
            <a:picLocks noChangeAspect="1"/>
          </p:cNvPicPr>
          <p:nvPr/>
        </p:nvPicPr>
        <p:blipFill rotWithShape="1">
          <a:blip r:embed="rId2">
            <a:extLst>
              <a:ext uri="{28A0092B-C50C-407E-A947-70E740481C1C}">
                <a14:useLocalDpi xmlns:a14="http://schemas.microsoft.com/office/drawing/2010/main" val="0"/>
              </a:ext>
            </a:extLst>
          </a:blip>
          <a:srcRect l="2813" t="5019" r="2728" b="5232"/>
          <a:stretch/>
        </p:blipFill>
        <p:spPr>
          <a:xfrm>
            <a:off x="-10608" y="-14242"/>
            <a:ext cx="12202608" cy="6872242"/>
          </a:xfrm>
          <a:prstGeom prst="rect">
            <a:avLst/>
          </a:prstGeom>
        </p:spPr>
      </p:pic>
      <p:sp>
        <p:nvSpPr>
          <p:cNvPr id="6" name="TextBox 5"/>
          <p:cNvSpPr txBox="1"/>
          <p:nvPr/>
        </p:nvSpPr>
        <p:spPr>
          <a:xfrm>
            <a:off x="1752600" y="152401"/>
            <a:ext cx="8610600" cy="1015663"/>
          </a:xfrm>
          <a:prstGeom prst="rect">
            <a:avLst/>
          </a:prstGeom>
          <a:noFill/>
        </p:spPr>
        <p:txBody>
          <a:bodyPr wrap="square" rtlCol="0">
            <a:spAutoFit/>
          </a:bodyPr>
          <a:lstStyle/>
          <a:p>
            <a:pPr algn="ctr"/>
            <a:r>
              <a:rPr lang="en-US" sz="6000" dirty="0">
                <a:solidFill>
                  <a:schemeClr val="bg1"/>
                </a:solidFill>
              </a:rPr>
              <a:t>Supporting a Mission</a:t>
            </a:r>
          </a:p>
        </p:txBody>
      </p:sp>
      <p:sp>
        <p:nvSpPr>
          <p:cNvPr id="7" name="TextBox 6"/>
          <p:cNvSpPr txBox="1"/>
          <p:nvPr/>
        </p:nvSpPr>
        <p:spPr>
          <a:xfrm>
            <a:off x="541594" y="1233533"/>
            <a:ext cx="4441886" cy="1138773"/>
          </a:xfrm>
          <a:prstGeom prst="rect">
            <a:avLst/>
          </a:prstGeom>
          <a:noFill/>
        </p:spPr>
        <p:txBody>
          <a:bodyPr wrap="square" rtlCol="0">
            <a:spAutoFit/>
          </a:bodyPr>
          <a:lstStyle/>
          <a:p>
            <a:r>
              <a:rPr lang="en-US" dirty="0">
                <a:solidFill>
                  <a:schemeClr val="bg1"/>
                </a:solidFill>
              </a:rPr>
              <a:t>The Lord promised Joseph that his temporal needs would be taken care of if he would </a:t>
            </a:r>
            <a:r>
              <a:rPr lang="en-US" sz="3200" dirty="0">
                <a:solidFill>
                  <a:srgbClr val="FFFF00"/>
                </a:solidFill>
              </a:rPr>
              <a:t>“magnify” </a:t>
            </a:r>
            <a:r>
              <a:rPr lang="en-US" dirty="0">
                <a:solidFill>
                  <a:schemeClr val="bg1"/>
                </a:solidFill>
              </a:rPr>
              <a:t>his calling. </a:t>
            </a:r>
          </a:p>
        </p:txBody>
      </p:sp>
      <p:sp>
        <p:nvSpPr>
          <p:cNvPr id="9" name="TextBox 8"/>
          <p:cNvSpPr txBox="1"/>
          <p:nvPr/>
        </p:nvSpPr>
        <p:spPr>
          <a:xfrm>
            <a:off x="82921" y="6455464"/>
            <a:ext cx="3810000" cy="369332"/>
          </a:xfrm>
          <a:prstGeom prst="rect">
            <a:avLst/>
          </a:prstGeom>
          <a:noFill/>
        </p:spPr>
        <p:txBody>
          <a:bodyPr wrap="square" rtlCol="0">
            <a:spAutoFit/>
          </a:bodyPr>
          <a:lstStyle/>
          <a:p>
            <a:r>
              <a:rPr lang="en-US" dirty="0">
                <a:solidFill>
                  <a:schemeClr val="bg1"/>
                </a:solidFill>
              </a:rPr>
              <a:t>D&amp;C 24:3-9</a:t>
            </a:r>
          </a:p>
        </p:txBody>
      </p:sp>
      <p:sp>
        <p:nvSpPr>
          <p:cNvPr id="11" name="Rectangle 10"/>
          <p:cNvSpPr/>
          <p:nvPr/>
        </p:nvSpPr>
        <p:spPr>
          <a:xfrm>
            <a:off x="6481097" y="1233533"/>
            <a:ext cx="3886200" cy="923330"/>
          </a:xfrm>
          <a:prstGeom prst="rect">
            <a:avLst/>
          </a:prstGeom>
        </p:spPr>
        <p:txBody>
          <a:bodyPr wrap="square">
            <a:spAutoFit/>
          </a:bodyPr>
          <a:lstStyle/>
          <a:p>
            <a:pPr fontAlgn="base"/>
            <a:r>
              <a:rPr lang="en-US" dirty="0">
                <a:solidFill>
                  <a:schemeClr val="bg1"/>
                </a:solidFill>
              </a:rPr>
              <a:t>The members were encouraged to support and sustain the Prophet in every possible way.</a:t>
            </a:r>
          </a:p>
        </p:txBody>
      </p:sp>
      <p:sp>
        <p:nvSpPr>
          <p:cNvPr id="12" name="Rectangle 11"/>
          <p:cNvSpPr/>
          <p:nvPr/>
        </p:nvSpPr>
        <p:spPr>
          <a:xfrm>
            <a:off x="1057689" y="2881984"/>
            <a:ext cx="3352800" cy="2031325"/>
          </a:xfrm>
          <a:prstGeom prst="rect">
            <a:avLst/>
          </a:prstGeom>
        </p:spPr>
        <p:txBody>
          <a:bodyPr wrap="square">
            <a:spAutoFit/>
          </a:bodyPr>
          <a:lstStyle/>
          <a:p>
            <a:r>
              <a:rPr lang="en-US" dirty="0">
                <a:solidFill>
                  <a:schemeClr val="bg1"/>
                </a:solidFill>
              </a:rPr>
              <a:t>With the great increase in the number of new missionaries - many coming from modest means - President Thomas S. Monson invited members to donate generously to the missionary fund.—May 18, 2013</a:t>
            </a:r>
          </a:p>
        </p:txBody>
      </p:sp>
      <p:sp>
        <p:nvSpPr>
          <p:cNvPr id="13" name="Rectangle 12"/>
          <p:cNvSpPr/>
          <p:nvPr/>
        </p:nvSpPr>
        <p:spPr>
          <a:xfrm>
            <a:off x="4537959" y="4701138"/>
            <a:ext cx="5850171" cy="1938992"/>
          </a:xfrm>
          <a:prstGeom prst="rect">
            <a:avLst/>
          </a:prstGeom>
        </p:spPr>
        <p:txBody>
          <a:bodyPr wrap="square">
            <a:spAutoFit/>
          </a:bodyPr>
          <a:lstStyle/>
          <a:p>
            <a:r>
              <a:rPr lang="en-US" dirty="0">
                <a:solidFill>
                  <a:schemeClr val="bg1"/>
                </a:solidFill>
              </a:rPr>
              <a:t>“Do not squander your missionary funds for a bike, then a scooter, then a car or stereo, and records, etc. Do not rationalize that this is an “investment” which can be transferred into ready cash just before you go. Self-denial and purposeful saving may well be the greatest blessing to come from your missionary service.”</a:t>
            </a:r>
          </a:p>
          <a:p>
            <a:r>
              <a:rPr lang="en-US" sz="1200" dirty="0">
                <a:solidFill>
                  <a:schemeClr val="bg1"/>
                </a:solidFill>
              </a:rPr>
              <a:t>A. Theodore Tuttle</a:t>
            </a:r>
          </a:p>
        </p:txBody>
      </p:sp>
      <p:pic>
        <p:nvPicPr>
          <p:cNvPr id="16" name="Picture 15" descr="Thomas S. Monson 1.jpg"/>
          <p:cNvPicPr>
            <a:picLocks noChangeAspect="1"/>
          </p:cNvPicPr>
          <p:nvPr/>
        </p:nvPicPr>
        <p:blipFill>
          <a:blip r:embed="rId3" cstate="print"/>
          <a:stretch>
            <a:fillRect/>
          </a:stretch>
        </p:blipFill>
        <p:spPr>
          <a:xfrm>
            <a:off x="82921" y="3157661"/>
            <a:ext cx="917345" cy="1138773"/>
          </a:xfrm>
          <a:prstGeom prst="rect">
            <a:avLst/>
          </a:prstGeom>
        </p:spPr>
      </p:pic>
      <p:pic>
        <p:nvPicPr>
          <p:cNvPr id="3" name="Picture 2">
            <a:extLst>
              <a:ext uri="{FF2B5EF4-FFF2-40B4-BE49-F238E27FC236}">
                <a16:creationId xmlns:a16="http://schemas.microsoft.com/office/drawing/2014/main" id="{15FC1617-7FB2-4232-8D87-504A119B87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34876" y="2315497"/>
            <a:ext cx="2438173" cy="1826036"/>
          </a:xfrm>
          <a:prstGeom prst="rect">
            <a:avLst/>
          </a:prstGeom>
        </p:spPr>
      </p:pic>
      <p:pic>
        <p:nvPicPr>
          <p:cNvPr id="8" name="Picture 7">
            <a:extLst>
              <a:ext uri="{FF2B5EF4-FFF2-40B4-BE49-F238E27FC236}">
                <a16:creationId xmlns:a16="http://schemas.microsoft.com/office/drawing/2014/main" id="{7802D392-6DB1-4ED6-88D2-E95807D93CC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21133" y="4702245"/>
            <a:ext cx="1251974" cy="1560903"/>
          </a:xfrm>
          <a:prstGeom prst="rect">
            <a:avLst/>
          </a:prstGeom>
        </p:spPr>
      </p:pic>
    </p:spTree>
    <p:extLst>
      <p:ext uri="{BB962C8B-B14F-4D97-AF65-F5344CB8AC3E}">
        <p14:creationId xmlns:p14="http://schemas.microsoft.com/office/powerpoint/2010/main" val="530096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10" presetClass="entr" presetSubtype="0"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par>
                                <p:cTn id="27" presetID="10" presetClass="exit" presetSubtype="0" fill="hold" grpId="1" nodeType="withEffect">
                                  <p:stCondLst>
                                    <p:cond delay="0"/>
                                  </p:stCondLst>
                                  <p:childTnLst>
                                    <p:animEffect transition="out" filter="fade">
                                      <p:cBhvr>
                                        <p:cTn id="28" dur="500"/>
                                        <p:tgtEl>
                                          <p:spTgt spid="12"/>
                                        </p:tgtEl>
                                      </p:cBhvr>
                                    </p:animEffect>
                                    <p:set>
                                      <p:cBhvr>
                                        <p:cTn id="29" dur="1" fill="hold">
                                          <p:stCondLst>
                                            <p:cond delay="499"/>
                                          </p:stCondLst>
                                        </p:cTn>
                                        <p:tgtEl>
                                          <p:spTgt spid="12"/>
                                        </p:tgtEl>
                                        <p:attrNameLst>
                                          <p:attrName>style.visibility</p:attrName>
                                        </p:attrNameLst>
                                      </p:cBhvr>
                                      <p:to>
                                        <p:strVal val="hidden"/>
                                      </p:to>
                                    </p:set>
                                  </p:childTnLst>
                                </p:cTn>
                              </p:par>
                              <p:par>
                                <p:cTn id="30" presetID="10" presetClass="exit" presetSubtype="0" fill="hold" nodeType="withEffect">
                                  <p:stCondLst>
                                    <p:cond delay="0"/>
                                  </p:stCondLst>
                                  <p:childTnLst>
                                    <p:animEffect transition="out" filter="fade">
                                      <p:cBhvr>
                                        <p:cTn id="31" dur="500"/>
                                        <p:tgtEl>
                                          <p:spTgt spid="16"/>
                                        </p:tgtEl>
                                      </p:cBhvr>
                                    </p:animEffect>
                                    <p:set>
                                      <p:cBhvr>
                                        <p:cTn id="32" dur="1" fill="hold">
                                          <p:stCondLst>
                                            <p:cond delay="499"/>
                                          </p:stCondLst>
                                        </p:cTn>
                                        <p:tgtEl>
                                          <p:spTgt spid="16"/>
                                        </p:tgtEl>
                                        <p:attrNameLst>
                                          <p:attrName>style.visibility</p:attrName>
                                        </p:attrNameLst>
                                      </p:cBhvr>
                                      <p:to>
                                        <p:strVal val="hidden"/>
                                      </p:to>
                                    </p:set>
                                  </p:childTnLst>
                                </p:cTn>
                              </p:par>
                              <p:par>
                                <p:cTn id="33" presetID="10" presetClass="exit" presetSubtype="0" fill="hold" grpId="1" nodeType="withEffect">
                                  <p:stCondLst>
                                    <p:cond delay="0"/>
                                  </p:stCondLst>
                                  <p:childTnLst>
                                    <p:animEffect transition="out" filter="fade">
                                      <p:cBhvr>
                                        <p:cTn id="34" dur="500"/>
                                        <p:tgtEl>
                                          <p:spTgt spid="11"/>
                                        </p:tgtEl>
                                      </p:cBhvr>
                                    </p:animEffect>
                                    <p:set>
                                      <p:cBhvr>
                                        <p:cTn id="35" dur="1" fill="hold">
                                          <p:stCondLst>
                                            <p:cond delay="499"/>
                                          </p:stCondLst>
                                        </p:cTn>
                                        <p:tgtEl>
                                          <p:spTgt spid="11"/>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500"/>
                                        <p:tgtEl>
                                          <p:spTgt spid="3"/>
                                        </p:tgtEl>
                                      </p:cBhvr>
                                    </p:animEffect>
                                    <p:set>
                                      <p:cBhvr>
                                        <p:cTn id="38" dur="1" fill="hold">
                                          <p:stCondLst>
                                            <p:cond delay="499"/>
                                          </p:stCondLst>
                                        </p:cTn>
                                        <p:tgtEl>
                                          <p:spTgt spid="3"/>
                                        </p:tgtEl>
                                        <p:attrNameLst>
                                          <p:attrName>style.visibility</p:attrName>
                                        </p:attrNameLst>
                                      </p:cBhvr>
                                      <p:to>
                                        <p:strVal val="hidden"/>
                                      </p:to>
                                    </p:set>
                                  </p:childTnLst>
                                </p:cTn>
                              </p:par>
                              <p:par>
                                <p:cTn id="39" presetID="10" presetClass="exit" presetSubtype="0" fill="hold" grpId="0" nodeType="withEffect">
                                  <p:stCondLst>
                                    <p:cond delay="0"/>
                                  </p:stCondLst>
                                  <p:childTnLst>
                                    <p:animEffect transition="out" filter="fade">
                                      <p:cBhvr>
                                        <p:cTn id="40" dur="500"/>
                                        <p:tgtEl>
                                          <p:spTgt spid="7"/>
                                        </p:tgtEl>
                                      </p:cBhvr>
                                    </p:animEffect>
                                    <p:set>
                                      <p:cBhvr>
                                        <p:cTn id="41"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1" grpId="1"/>
      <p:bldP spid="12" grpId="0"/>
      <p:bldP spid="12" grpId="1"/>
      <p:bldP spid="1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D3E5449-B3E0-4A76-B79D-96E34499F379}"/>
              </a:ext>
            </a:extLst>
          </p:cNvPr>
          <p:cNvPicPr>
            <a:picLocks noChangeAspect="1"/>
          </p:cNvPicPr>
          <p:nvPr/>
        </p:nvPicPr>
        <p:blipFill rotWithShape="1">
          <a:blip r:embed="rId2">
            <a:extLst>
              <a:ext uri="{28A0092B-C50C-407E-A947-70E740481C1C}">
                <a14:useLocalDpi xmlns:a14="http://schemas.microsoft.com/office/drawing/2010/main" val="0"/>
              </a:ext>
            </a:extLst>
          </a:blip>
          <a:srcRect l="2813" t="5019" r="2728" b="5232"/>
          <a:stretch/>
        </p:blipFill>
        <p:spPr>
          <a:xfrm>
            <a:off x="-10608" y="-14242"/>
            <a:ext cx="12202608" cy="6872242"/>
          </a:xfrm>
          <a:prstGeom prst="rect">
            <a:avLst/>
          </a:prstGeom>
        </p:spPr>
      </p:pic>
      <p:sp>
        <p:nvSpPr>
          <p:cNvPr id="6" name="TextBox 5"/>
          <p:cNvSpPr txBox="1"/>
          <p:nvPr/>
        </p:nvSpPr>
        <p:spPr>
          <a:xfrm>
            <a:off x="1752600" y="152400"/>
            <a:ext cx="8610600" cy="707886"/>
          </a:xfrm>
          <a:prstGeom prst="rect">
            <a:avLst/>
          </a:prstGeom>
          <a:noFill/>
        </p:spPr>
        <p:txBody>
          <a:bodyPr wrap="square" rtlCol="0">
            <a:spAutoFit/>
          </a:bodyPr>
          <a:lstStyle/>
          <a:p>
            <a:pPr algn="ctr"/>
            <a:r>
              <a:rPr lang="en-US" sz="4000" dirty="0">
                <a:solidFill>
                  <a:schemeClr val="bg1"/>
                </a:solidFill>
              </a:rPr>
              <a:t>“Continue In Bearing My Name”</a:t>
            </a:r>
          </a:p>
        </p:txBody>
      </p:sp>
      <p:sp>
        <p:nvSpPr>
          <p:cNvPr id="7" name="TextBox 6"/>
          <p:cNvSpPr txBox="1"/>
          <p:nvPr/>
        </p:nvSpPr>
        <p:spPr>
          <a:xfrm>
            <a:off x="997974" y="1327356"/>
            <a:ext cx="3810000" cy="3139321"/>
          </a:xfrm>
          <a:prstGeom prst="rect">
            <a:avLst/>
          </a:prstGeom>
          <a:noFill/>
        </p:spPr>
        <p:txBody>
          <a:bodyPr wrap="square" rtlCol="0">
            <a:spAutoFit/>
          </a:bodyPr>
          <a:lstStyle/>
          <a:p>
            <a:r>
              <a:rPr lang="en-US" dirty="0">
                <a:solidFill>
                  <a:schemeClr val="bg1"/>
                </a:solidFill>
              </a:rPr>
              <a:t>All persons who are baptized as members of the Church covenant to take upon them the name of Christ and be known as Christians. </a:t>
            </a:r>
          </a:p>
          <a:p>
            <a:endParaRPr lang="en-US" dirty="0">
              <a:solidFill>
                <a:schemeClr val="bg1"/>
              </a:solidFill>
            </a:endParaRPr>
          </a:p>
          <a:p>
            <a:r>
              <a:rPr lang="en-US" dirty="0">
                <a:solidFill>
                  <a:schemeClr val="bg1"/>
                </a:solidFill>
              </a:rPr>
              <a:t>They thus bear witness to all others by their words and deeds concerning the Savior and His mission.</a:t>
            </a:r>
          </a:p>
          <a:p>
            <a:endParaRPr lang="en-US" dirty="0">
              <a:solidFill>
                <a:schemeClr val="bg1"/>
              </a:solidFill>
            </a:endParaRPr>
          </a:p>
          <a:p>
            <a:endParaRPr lang="en-US" dirty="0">
              <a:solidFill>
                <a:schemeClr val="bg1"/>
              </a:solidFill>
            </a:endParaRPr>
          </a:p>
          <a:p>
            <a:endParaRPr lang="en-US" dirty="0">
              <a:solidFill>
                <a:schemeClr val="bg1"/>
              </a:solidFill>
            </a:endParaRPr>
          </a:p>
        </p:txBody>
      </p:sp>
      <p:sp>
        <p:nvSpPr>
          <p:cNvPr id="9" name="TextBox 8"/>
          <p:cNvSpPr txBox="1"/>
          <p:nvPr/>
        </p:nvSpPr>
        <p:spPr>
          <a:xfrm>
            <a:off x="76200" y="6488668"/>
            <a:ext cx="3810000" cy="369332"/>
          </a:xfrm>
          <a:prstGeom prst="rect">
            <a:avLst/>
          </a:prstGeom>
          <a:noFill/>
        </p:spPr>
        <p:txBody>
          <a:bodyPr wrap="square" rtlCol="0">
            <a:spAutoFit/>
          </a:bodyPr>
          <a:lstStyle/>
          <a:p>
            <a:r>
              <a:rPr lang="en-US" dirty="0">
                <a:solidFill>
                  <a:schemeClr val="bg1"/>
                </a:solidFill>
              </a:rPr>
              <a:t>D&amp;C 24:10</a:t>
            </a:r>
          </a:p>
        </p:txBody>
      </p:sp>
      <p:sp>
        <p:nvSpPr>
          <p:cNvPr id="10" name="Rectangle 9"/>
          <p:cNvSpPr/>
          <p:nvPr/>
        </p:nvSpPr>
        <p:spPr>
          <a:xfrm>
            <a:off x="6019802" y="4466677"/>
            <a:ext cx="4572000" cy="2031325"/>
          </a:xfrm>
          <a:prstGeom prst="rect">
            <a:avLst/>
          </a:prstGeom>
        </p:spPr>
        <p:txBody>
          <a:bodyPr>
            <a:spAutoFit/>
          </a:bodyPr>
          <a:lstStyle/>
          <a:p>
            <a:r>
              <a:rPr lang="en-US" dirty="0">
                <a:solidFill>
                  <a:schemeClr val="bg1"/>
                </a:solidFill>
              </a:rPr>
              <a:t>“And the members shall manifest before the church, and also before the elders, by a godly walk and conversation, that they are worthy of it, that there may be works and faith agreeable to the holy scriptures—walking in holiness before the Lord.” </a:t>
            </a:r>
          </a:p>
          <a:p>
            <a:r>
              <a:rPr lang="en-US" dirty="0">
                <a:solidFill>
                  <a:schemeClr val="bg1"/>
                </a:solidFill>
              </a:rPr>
              <a:t>D&amp;C 20:69</a:t>
            </a:r>
          </a:p>
        </p:txBody>
      </p:sp>
      <p:pic>
        <p:nvPicPr>
          <p:cNvPr id="3" name="Picture 2">
            <a:extLst>
              <a:ext uri="{FF2B5EF4-FFF2-40B4-BE49-F238E27FC236}">
                <a16:creationId xmlns:a16="http://schemas.microsoft.com/office/drawing/2014/main" id="{A5AADC05-859A-4202-A33B-CAAD905DCB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8626" y="1059121"/>
            <a:ext cx="3733800" cy="2987040"/>
          </a:xfrm>
          <a:prstGeom prst="rect">
            <a:avLst/>
          </a:prstGeom>
        </p:spPr>
      </p:pic>
      <p:pic>
        <p:nvPicPr>
          <p:cNvPr id="4" name="Picture 3">
            <a:extLst>
              <a:ext uri="{FF2B5EF4-FFF2-40B4-BE49-F238E27FC236}">
                <a16:creationId xmlns:a16="http://schemas.microsoft.com/office/drawing/2014/main" id="{1E683AA2-AE72-A9FB-0C90-53694C78EB5D}"/>
              </a:ext>
            </a:extLst>
          </p:cNvPr>
          <p:cNvPicPr>
            <a:picLocks noChangeAspect="1"/>
          </p:cNvPicPr>
          <p:nvPr/>
        </p:nvPicPr>
        <p:blipFill>
          <a:blip r:embed="rId4"/>
          <a:stretch>
            <a:fillRect/>
          </a:stretch>
        </p:blipFill>
        <p:spPr>
          <a:xfrm>
            <a:off x="856510" y="3745519"/>
            <a:ext cx="3810000" cy="2672030"/>
          </a:xfrm>
          <a:prstGeom prst="rect">
            <a:avLst/>
          </a:prstGeom>
        </p:spPr>
      </p:pic>
    </p:spTree>
    <p:extLst>
      <p:ext uri="{BB962C8B-B14F-4D97-AF65-F5344CB8AC3E}">
        <p14:creationId xmlns:p14="http://schemas.microsoft.com/office/powerpoint/2010/main" val="2784913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BA4CE0C-A851-4C47-A418-3DE067AE13E4}"/>
              </a:ext>
            </a:extLst>
          </p:cNvPr>
          <p:cNvPicPr>
            <a:picLocks noChangeAspect="1"/>
          </p:cNvPicPr>
          <p:nvPr/>
        </p:nvPicPr>
        <p:blipFill rotWithShape="1">
          <a:blip r:embed="rId2">
            <a:extLst>
              <a:ext uri="{28A0092B-C50C-407E-A947-70E740481C1C}">
                <a14:useLocalDpi xmlns:a14="http://schemas.microsoft.com/office/drawing/2010/main" val="0"/>
              </a:ext>
            </a:extLst>
          </a:blip>
          <a:srcRect l="2813" t="5019" r="2728" b="5232"/>
          <a:stretch/>
        </p:blipFill>
        <p:spPr>
          <a:xfrm>
            <a:off x="-10608" y="-14242"/>
            <a:ext cx="12202608" cy="6872242"/>
          </a:xfrm>
          <a:prstGeom prst="rect">
            <a:avLst/>
          </a:prstGeom>
        </p:spPr>
      </p:pic>
      <p:sp>
        <p:nvSpPr>
          <p:cNvPr id="6" name="TextBox 5"/>
          <p:cNvSpPr txBox="1"/>
          <p:nvPr/>
        </p:nvSpPr>
        <p:spPr>
          <a:xfrm>
            <a:off x="1752600" y="152400"/>
            <a:ext cx="8610600" cy="707886"/>
          </a:xfrm>
          <a:prstGeom prst="rect">
            <a:avLst/>
          </a:prstGeom>
          <a:noFill/>
        </p:spPr>
        <p:txBody>
          <a:bodyPr wrap="square" rtlCol="0">
            <a:spAutoFit/>
          </a:bodyPr>
          <a:lstStyle/>
          <a:p>
            <a:pPr algn="ctr"/>
            <a:r>
              <a:rPr lang="en-US" sz="4000" dirty="0">
                <a:solidFill>
                  <a:schemeClr val="bg1"/>
                </a:solidFill>
              </a:rPr>
              <a:t>Miracles</a:t>
            </a:r>
          </a:p>
        </p:txBody>
      </p:sp>
      <p:sp>
        <p:nvSpPr>
          <p:cNvPr id="7" name="TextBox 6"/>
          <p:cNvSpPr txBox="1"/>
          <p:nvPr/>
        </p:nvSpPr>
        <p:spPr>
          <a:xfrm>
            <a:off x="668594" y="969288"/>
            <a:ext cx="5562600" cy="4708981"/>
          </a:xfrm>
          <a:prstGeom prst="rect">
            <a:avLst/>
          </a:prstGeom>
          <a:noFill/>
        </p:spPr>
        <p:txBody>
          <a:bodyPr wrap="square" rtlCol="0">
            <a:spAutoFit/>
          </a:bodyPr>
          <a:lstStyle/>
          <a:p>
            <a:pPr fontAlgn="base"/>
            <a:r>
              <a:rPr lang="en-US" dirty="0">
                <a:solidFill>
                  <a:schemeClr val="bg1"/>
                </a:solidFill>
              </a:rPr>
              <a:t>“Oliver Cowdery was commanded to avoid requiring miracles outside of those associated with the preaching of the gospel unless commanded of the Lord</a:t>
            </a:r>
          </a:p>
          <a:p>
            <a:pPr fontAlgn="base"/>
            <a:endParaRPr lang="en-US" dirty="0">
              <a:solidFill>
                <a:schemeClr val="bg1"/>
              </a:solidFill>
            </a:endParaRPr>
          </a:p>
          <a:p>
            <a:pPr fontAlgn="base"/>
            <a:r>
              <a:rPr lang="en-US" dirty="0">
                <a:solidFill>
                  <a:schemeClr val="bg1"/>
                </a:solidFill>
              </a:rPr>
              <a:t>It is expected that priesthood holders acting properly will do works of the priesthood.</a:t>
            </a:r>
          </a:p>
          <a:p>
            <a:pPr fontAlgn="base"/>
            <a:endParaRPr lang="en-US" dirty="0">
              <a:solidFill>
                <a:schemeClr val="bg1"/>
              </a:solidFill>
            </a:endParaRPr>
          </a:p>
          <a:p>
            <a:pPr fontAlgn="base"/>
            <a:r>
              <a:rPr lang="en-US" dirty="0">
                <a:solidFill>
                  <a:schemeClr val="bg1"/>
                </a:solidFill>
              </a:rPr>
              <a:t>The miracles … are gifts of the Spirit (Holy Ghost) bestowed upon those who believe and obey the gospel of Christ and are intended not to convert people to the truth but to bless those who are already converted. </a:t>
            </a:r>
          </a:p>
          <a:p>
            <a:pPr fontAlgn="base"/>
            <a:endParaRPr lang="en-US" dirty="0">
              <a:solidFill>
                <a:schemeClr val="bg1"/>
              </a:solidFill>
            </a:endParaRPr>
          </a:p>
          <a:p>
            <a:pPr fontAlgn="base"/>
            <a:r>
              <a:rPr lang="en-US" dirty="0">
                <a:solidFill>
                  <a:schemeClr val="bg1"/>
                </a:solidFill>
              </a:rPr>
              <a:t>By requiring the person who is in need of a miracle to request it, the scriptures are fulfilled, that is, the miracle is performed in behalf of one who believes and is, therefore, a sign of his faith.”</a:t>
            </a:r>
          </a:p>
          <a:p>
            <a:pPr fontAlgn="base"/>
            <a:r>
              <a:rPr lang="en-US" sz="1200" dirty="0">
                <a:solidFill>
                  <a:schemeClr val="bg1"/>
                </a:solidFill>
              </a:rPr>
              <a:t>Student Manual</a:t>
            </a:r>
            <a:endParaRPr lang="en-US" dirty="0">
              <a:solidFill>
                <a:schemeClr val="bg1"/>
              </a:solidFill>
            </a:endParaRPr>
          </a:p>
        </p:txBody>
      </p:sp>
      <p:sp>
        <p:nvSpPr>
          <p:cNvPr id="9" name="TextBox 8"/>
          <p:cNvSpPr txBox="1"/>
          <p:nvPr/>
        </p:nvSpPr>
        <p:spPr>
          <a:xfrm>
            <a:off x="108997" y="6444734"/>
            <a:ext cx="3810000" cy="369332"/>
          </a:xfrm>
          <a:prstGeom prst="rect">
            <a:avLst/>
          </a:prstGeom>
          <a:noFill/>
        </p:spPr>
        <p:txBody>
          <a:bodyPr wrap="square" rtlCol="0">
            <a:spAutoFit/>
          </a:bodyPr>
          <a:lstStyle/>
          <a:p>
            <a:r>
              <a:rPr lang="en-US" dirty="0">
                <a:solidFill>
                  <a:schemeClr val="bg1"/>
                </a:solidFill>
              </a:rPr>
              <a:t>D&amp;C 24:13-14</a:t>
            </a:r>
          </a:p>
        </p:txBody>
      </p:sp>
      <p:pic>
        <p:nvPicPr>
          <p:cNvPr id="3" name="Picture 2">
            <a:extLst>
              <a:ext uri="{FF2B5EF4-FFF2-40B4-BE49-F238E27FC236}">
                <a16:creationId xmlns:a16="http://schemas.microsoft.com/office/drawing/2014/main" id="{D106163C-6620-4264-A83A-2AE4254300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1881" y="243761"/>
            <a:ext cx="1809750" cy="2343150"/>
          </a:xfrm>
          <a:prstGeom prst="rect">
            <a:avLst/>
          </a:prstGeom>
        </p:spPr>
      </p:pic>
      <p:pic>
        <p:nvPicPr>
          <p:cNvPr id="8" name="Picture 7">
            <a:extLst>
              <a:ext uri="{FF2B5EF4-FFF2-40B4-BE49-F238E27FC236}">
                <a16:creationId xmlns:a16="http://schemas.microsoft.com/office/drawing/2014/main" id="{55468D45-61B1-4F42-82E9-CA0D15965D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71564" y="2713876"/>
            <a:ext cx="2310384" cy="1731264"/>
          </a:xfrm>
          <a:prstGeom prst="rect">
            <a:avLst/>
          </a:prstGeom>
        </p:spPr>
      </p:pic>
      <p:pic>
        <p:nvPicPr>
          <p:cNvPr id="12" name="Picture 11">
            <a:extLst>
              <a:ext uri="{FF2B5EF4-FFF2-40B4-BE49-F238E27FC236}">
                <a16:creationId xmlns:a16="http://schemas.microsoft.com/office/drawing/2014/main" id="{F4FB21F6-D904-4D14-9B62-F2BD6331743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07249" y="4709239"/>
            <a:ext cx="1905000" cy="1905000"/>
          </a:xfrm>
          <a:prstGeom prst="rect">
            <a:avLst/>
          </a:prstGeom>
        </p:spPr>
      </p:pic>
    </p:spTree>
    <p:extLst>
      <p:ext uri="{BB962C8B-B14F-4D97-AF65-F5344CB8AC3E}">
        <p14:creationId xmlns:p14="http://schemas.microsoft.com/office/powerpoint/2010/main" val="594060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7">
                                            <p:txEl>
                                              <p:pRg st="4" end="4"/>
                                            </p:txEl>
                                          </p:spTgt>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7" end="7"/>
                                            </p:txEl>
                                          </p:spTgt>
                                        </p:tgtEl>
                                        <p:attrNameLst>
                                          <p:attrName>style.visibility</p:attrName>
                                        </p:attrNameLst>
                                      </p:cBhvr>
                                      <p:to>
                                        <p:strVal val="visible"/>
                                      </p:to>
                                    </p:set>
                                  </p:childTnLst>
                                </p:cTn>
                              </p:par>
                              <p:par>
                                <p:cTn id="23" presetID="10"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412A413-D6CF-46B6-99A3-241A24E794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67148" y="6473904"/>
            <a:ext cx="2057400" cy="369332"/>
          </a:xfrm>
          <a:prstGeom prst="rect">
            <a:avLst/>
          </a:prstGeom>
          <a:noFill/>
        </p:spPr>
        <p:txBody>
          <a:bodyPr wrap="square" rtlCol="0">
            <a:spAutoFit/>
          </a:bodyPr>
          <a:lstStyle/>
          <a:p>
            <a:r>
              <a:rPr lang="en-US" dirty="0">
                <a:solidFill>
                  <a:schemeClr val="bg1"/>
                </a:solidFill>
              </a:rPr>
              <a:t>D&amp;C 22:2</a:t>
            </a:r>
          </a:p>
        </p:txBody>
      </p:sp>
      <p:sp>
        <p:nvSpPr>
          <p:cNvPr id="7" name="Rectangle 6"/>
          <p:cNvSpPr/>
          <p:nvPr/>
        </p:nvSpPr>
        <p:spPr>
          <a:xfrm>
            <a:off x="481781" y="1447800"/>
            <a:ext cx="7595419" cy="3970318"/>
          </a:xfrm>
          <a:prstGeom prst="rect">
            <a:avLst/>
          </a:prstGeom>
        </p:spPr>
        <p:txBody>
          <a:bodyPr wrap="square">
            <a:spAutoFit/>
          </a:bodyPr>
          <a:lstStyle/>
          <a:p>
            <a:r>
              <a:rPr lang="en-US" dirty="0">
                <a:solidFill>
                  <a:schemeClr val="bg1"/>
                </a:solidFill>
              </a:rPr>
              <a:t>The law of Moses, with its system of carnal commandments, ceremonies, rituals, and symbols, was given to help the Israelites remember God and look forward to the Atonement of Jesus Christ. </a:t>
            </a:r>
          </a:p>
          <a:p>
            <a:endParaRPr lang="en-US" dirty="0">
              <a:solidFill>
                <a:schemeClr val="bg1"/>
              </a:solidFill>
            </a:endParaRPr>
          </a:p>
          <a:p>
            <a:r>
              <a:rPr lang="en-US" dirty="0">
                <a:solidFill>
                  <a:schemeClr val="bg1"/>
                </a:solidFill>
              </a:rPr>
              <a:t>The Savior fulfilled this law through the Atonement (see Alma 34:13–14). During His mortal ministry, Jesus Christ and His Apostles labored to teach the Jews that salvation could not come by obedience to the law alone, but through the saving power of the Atonement.</a:t>
            </a:r>
          </a:p>
          <a:p>
            <a:endParaRPr lang="en-US" dirty="0">
              <a:solidFill>
                <a:schemeClr val="bg1"/>
              </a:solidFill>
            </a:endParaRPr>
          </a:p>
          <a:p>
            <a:r>
              <a:rPr lang="en-US" dirty="0">
                <a:solidFill>
                  <a:schemeClr val="bg1"/>
                </a:solidFill>
              </a:rPr>
              <a:t>The Lord compared an individual who had undergone unauthorized baptisms to those who relied on the law of Moses without having faith in Jesus Christ. This comparison emphasizes the need to let go of “dead” religious practices that cannot save us and embrace the new and everlasting covenant of the gospel, just as early Jewish converts to Christianity had to do.</a:t>
            </a:r>
          </a:p>
        </p:txBody>
      </p:sp>
      <p:sp>
        <p:nvSpPr>
          <p:cNvPr id="8" name="TextBox 7"/>
          <p:cNvSpPr txBox="1"/>
          <p:nvPr/>
        </p:nvSpPr>
        <p:spPr>
          <a:xfrm>
            <a:off x="1524000" y="0"/>
            <a:ext cx="9144000" cy="1107996"/>
          </a:xfrm>
          <a:prstGeom prst="rect">
            <a:avLst/>
          </a:prstGeom>
          <a:noFill/>
        </p:spPr>
        <p:txBody>
          <a:bodyPr wrap="square" rtlCol="0">
            <a:spAutoFit/>
          </a:bodyPr>
          <a:lstStyle/>
          <a:p>
            <a:pPr algn="ctr"/>
            <a:r>
              <a:rPr lang="en-US" sz="6600" dirty="0">
                <a:solidFill>
                  <a:schemeClr val="bg1"/>
                </a:solidFill>
                <a:latin typeface="Agency FB" pitchFamily="34" charset="0"/>
              </a:rPr>
              <a:t>Law of Moses</a:t>
            </a:r>
          </a:p>
        </p:txBody>
      </p:sp>
      <p:pic>
        <p:nvPicPr>
          <p:cNvPr id="3" name="Picture 2">
            <a:extLst>
              <a:ext uri="{FF2B5EF4-FFF2-40B4-BE49-F238E27FC236}">
                <a16:creationId xmlns:a16="http://schemas.microsoft.com/office/drawing/2014/main" id="{955D4926-CF5E-4561-86C2-86FBA63B45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2053" y="1619723"/>
            <a:ext cx="2982861" cy="3618553"/>
          </a:xfrm>
          <a:prstGeom prst="rect">
            <a:avLst/>
          </a:prstGeom>
        </p:spPr>
      </p:pic>
    </p:spTree>
    <p:extLst>
      <p:ext uri="{BB962C8B-B14F-4D97-AF65-F5344CB8AC3E}">
        <p14:creationId xmlns:p14="http://schemas.microsoft.com/office/powerpoint/2010/main" val="1009201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1000"/>
                                        <p:tgtEl>
                                          <p:spTgt spid="7">
                                            <p:txEl>
                                              <p:pRg st="2" end="2"/>
                                            </p:txEl>
                                          </p:spTgt>
                                        </p:tgtEl>
                                      </p:cBhvr>
                                    </p:animEffect>
                                    <p:anim calcmode="lin" valueType="num">
                                      <p:cBhvr>
                                        <p:cTn id="8"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4" end="4"/>
                                            </p:txEl>
                                          </p:spTgt>
                                        </p:tgtEl>
                                        <p:attrNameLst>
                                          <p:attrName>style.visibility</p:attrName>
                                        </p:attrNameLst>
                                      </p:cBhvr>
                                      <p:to>
                                        <p:strVal val="visible"/>
                                      </p:to>
                                    </p:set>
                                    <p:animEffect transition="in" filter="fade">
                                      <p:cBhvr>
                                        <p:cTn id="14" dur="1000"/>
                                        <p:tgtEl>
                                          <p:spTgt spid="7">
                                            <p:txEl>
                                              <p:pRg st="4" end="4"/>
                                            </p:txEl>
                                          </p:spTgt>
                                        </p:tgtEl>
                                      </p:cBhvr>
                                    </p:animEffect>
                                    <p:anim calcmode="lin" valueType="num">
                                      <p:cBhvr>
                                        <p:cTn id="15"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3461751-D700-425F-866D-22256EEADC3D}"/>
              </a:ext>
            </a:extLst>
          </p:cNvPr>
          <p:cNvPicPr>
            <a:picLocks noChangeAspect="1"/>
          </p:cNvPicPr>
          <p:nvPr/>
        </p:nvPicPr>
        <p:blipFill rotWithShape="1">
          <a:blip r:embed="rId2">
            <a:extLst>
              <a:ext uri="{28A0092B-C50C-407E-A947-70E740481C1C}">
                <a14:useLocalDpi xmlns:a14="http://schemas.microsoft.com/office/drawing/2010/main" val="0"/>
              </a:ext>
            </a:extLst>
          </a:blip>
          <a:srcRect l="2813" t="5019" r="2728" b="5232"/>
          <a:stretch/>
        </p:blipFill>
        <p:spPr>
          <a:xfrm>
            <a:off x="-10608" y="-14242"/>
            <a:ext cx="12202608" cy="6872242"/>
          </a:xfrm>
          <a:prstGeom prst="rect">
            <a:avLst/>
          </a:prstGeom>
        </p:spPr>
      </p:pic>
      <p:sp>
        <p:nvSpPr>
          <p:cNvPr id="6" name="TextBox 5"/>
          <p:cNvSpPr txBox="1"/>
          <p:nvPr/>
        </p:nvSpPr>
        <p:spPr>
          <a:xfrm>
            <a:off x="1752600" y="152400"/>
            <a:ext cx="8610600" cy="707886"/>
          </a:xfrm>
          <a:prstGeom prst="rect">
            <a:avLst/>
          </a:prstGeom>
          <a:noFill/>
        </p:spPr>
        <p:txBody>
          <a:bodyPr wrap="square" rtlCol="0">
            <a:spAutoFit/>
          </a:bodyPr>
          <a:lstStyle/>
          <a:p>
            <a:pPr algn="ctr"/>
            <a:r>
              <a:rPr lang="en-US" sz="4000" dirty="0">
                <a:solidFill>
                  <a:schemeClr val="bg1"/>
                </a:solidFill>
              </a:rPr>
              <a:t>Shake the Dust</a:t>
            </a:r>
          </a:p>
        </p:txBody>
      </p:sp>
      <p:sp>
        <p:nvSpPr>
          <p:cNvPr id="7" name="TextBox 6"/>
          <p:cNvSpPr txBox="1"/>
          <p:nvPr/>
        </p:nvSpPr>
        <p:spPr>
          <a:xfrm>
            <a:off x="1838632" y="1249444"/>
            <a:ext cx="5257800" cy="4985980"/>
          </a:xfrm>
          <a:prstGeom prst="rect">
            <a:avLst/>
          </a:prstGeom>
          <a:noFill/>
        </p:spPr>
        <p:txBody>
          <a:bodyPr wrap="square" rtlCol="0">
            <a:spAutoFit/>
          </a:bodyPr>
          <a:lstStyle/>
          <a:p>
            <a:pPr fontAlgn="base"/>
            <a:r>
              <a:rPr lang="en-US" dirty="0">
                <a:solidFill>
                  <a:schemeClr val="bg1"/>
                </a:solidFill>
              </a:rPr>
              <a:t>“To ceremonially shake the dust from one’s feet as a testimony against another was understood by the Jews to symbolize a cessation of fellowship and a renunciation of all responsibility for consequences that might follow. It became an ordinance of accusation and testimony by the Lord’s instructions to His apostles. … </a:t>
            </a:r>
          </a:p>
          <a:p>
            <a:pPr fontAlgn="base"/>
            <a:endParaRPr lang="en-US" dirty="0">
              <a:solidFill>
                <a:schemeClr val="bg1"/>
              </a:solidFill>
            </a:endParaRPr>
          </a:p>
          <a:p>
            <a:pPr fontAlgn="base"/>
            <a:r>
              <a:rPr lang="en-US" dirty="0">
                <a:solidFill>
                  <a:schemeClr val="bg1"/>
                </a:solidFill>
              </a:rPr>
              <a:t>In the current dispensation, the Lord has similarly directed His authorized servants to so testify against those who </a:t>
            </a:r>
            <a:r>
              <a:rPr lang="en-US" dirty="0" err="1">
                <a:solidFill>
                  <a:schemeClr val="bg1"/>
                </a:solidFill>
              </a:rPr>
              <a:t>wilfully</a:t>
            </a:r>
            <a:r>
              <a:rPr lang="en-US" dirty="0">
                <a:solidFill>
                  <a:schemeClr val="bg1"/>
                </a:solidFill>
              </a:rPr>
              <a:t> and maliciously oppose the truth when authoritatively presented. </a:t>
            </a:r>
          </a:p>
          <a:p>
            <a:pPr fontAlgn="base"/>
            <a:endParaRPr lang="en-US" dirty="0">
              <a:solidFill>
                <a:schemeClr val="bg1"/>
              </a:solidFill>
            </a:endParaRPr>
          </a:p>
          <a:p>
            <a:pPr fontAlgn="base"/>
            <a:r>
              <a:rPr lang="en-US" dirty="0">
                <a:solidFill>
                  <a:schemeClr val="bg1"/>
                </a:solidFill>
              </a:rPr>
              <a:t>The responsibility of testifying before the Lord by this accusing symbol is so great that the means may be employed only under unusual and extreme conditions, as the Spirit of the Lord may direct” </a:t>
            </a:r>
          </a:p>
          <a:p>
            <a:pPr fontAlgn="base"/>
            <a:r>
              <a:rPr lang="en-US" sz="1200" dirty="0">
                <a:solidFill>
                  <a:schemeClr val="bg1"/>
                </a:solidFill>
              </a:rPr>
              <a:t>Elder James E. Talmage</a:t>
            </a:r>
            <a:endParaRPr lang="en-US" dirty="0">
              <a:solidFill>
                <a:schemeClr val="bg1"/>
              </a:solidFill>
            </a:endParaRPr>
          </a:p>
        </p:txBody>
      </p:sp>
      <p:sp>
        <p:nvSpPr>
          <p:cNvPr id="9" name="TextBox 8"/>
          <p:cNvSpPr txBox="1"/>
          <p:nvPr/>
        </p:nvSpPr>
        <p:spPr>
          <a:xfrm>
            <a:off x="90949" y="6362046"/>
            <a:ext cx="3810000" cy="369332"/>
          </a:xfrm>
          <a:prstGeom prst="rect">
            <a:avLst/>
          </a:prstGeom>
          <a:noFill/>
        </p:spPr>
        <p:txBody>
          <a:bodyPr wrap="square" rtlCol="0">
            <a:spAutoFit/>
          </a:bodyPr>
          <a:lstStyle/>
          <a:p>
            <a:r>
              <a:rPr lang="en-US" dirty="0">
                <a:solidFill>
                  <a:schemeClr val="bg1"/>
                </a:solidFill>
              </a:rPr>
              <a:t>D&amp;C 24:15</a:t>
            </a:r>
          </a:p>
        </p:txBody>
      </p:sp>
      <p:pic>
        <p:nvPicPr>
          <p:cNvPr id="3" name="Picture 2">
            <a:extLst>
              <a:ext uri="{FF2B5EF4-FFF2-40B4-BE49-F238E27FC236}">
                <a16:creationId xmlns:a16="http://schemas.microsoft.com/office/drawing/2014/main" id="{4998BB50-C011-4B7E-BD1A-0663FB7838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5583" y="1224116"/>
            <a:ext cx="3115056" cy="1676400"/>
          </a:xfrm>
          <a:prstGeom prst="rect">
            <a:avLst/>
          </a:prstGeom>
        </p:spPr>
      </p:pic>
      <p:pic>
        <p:nvPicPr>
          <p:cNvPr id="10" name="Picture 9">
            <a:extLst>
              <a:ext uri="{FF2B5EF4-FFF2-40B4-BE49-F238E27FC236}">
                <a16:creationId xmlns:a16="http://schemas.microsoft.com/office/drawing/2014/main" id="{B29550C0-A7E8-495C-95D8-A8D812BB52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8296" y="3726484"/>
            <a:ext cx="3108960" cy="2438400"/>
          </a:xfrm>
          <a:prstGeom prst="rect">
            <a:avLst/>
          </a:prstGeom>
        </p:spPr>
      </p:pic>
      <p:pic>
        <p:nvPicPr>
          <p:cNvPr id="12" name="Picture 11">
            <a:extLst>
              <a:ext uri="{FF2B5EF4-FFF2-40B4-BE49-F238E27FC236}">
                <a16:creationId xmlns:a16="http://schemas.microsoft.com/office/drawing/2014/main" id="{2B245E8D-198A-470F-9584-065277EBDAD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3965" y="152400"/>
            <a:ext cx="1260094" cy="1676400"/>
          </a:xfrm>
          <a:prstGeom prst="rect">
            <a:avLst/>
          </a:prstGeom>
        </p:spPr>
      </p:pic>
    </p:spTree>
    <p:extLst>
      <p:ext uri="{BB962C8B-B14F-4D97-AF65-F5344CB8AC3E}">
        <p14:creationId xmlns:p14="http://schemas.microsoft.com/office/powerpoint/2010/main" val="2341641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7">
                                            <p:txEl>
                                              <p:pRg st="4" end="4"/>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F9B69B8-A107-41B5-A946-CF5376B96274}"/>
              </a:ext>
            </a:extLst>
          </p:cNvPr>
          <p:cNvPicPr>
            <a:picLocks noChangeAspect="1"/>
          </p:cNvPicPr>
          <p:nvPr/>
        </p:nvPicPr>
        <p:blipFill rotWithShape="1">
          <a:blip r:embed="rId2">
            <a:extLst>
              <a:ext uri="{28A0092B-C50C-407E-A947-70E740481C1C}">
                <a14:useLocalDpi xmlns:a14="http://schemas.microsoft.com/office/drawing/2010/main" val="0"/>
              </a:ext>
            </a:extLst>
          </a:blip>
          <a:srcRect l="2813" t="5019" r="2728" b="5232"/>
          <a:stretch/>
        </p:blipFill>
        <p:spPr>
          <a:xfrm>
            <a:off x="-10608" y="-14242"/>
            <a:ext cx="12202608" cy="6872242"/>
          </a:xfrm>
          <a:prstGeom prst="rect">
            <a:avLst/>
          </a:prstGeom>
        </p:spPr>
      </p:pic>
      <p:sp>
        <p:nvSpPr>
          <p:cNvPr id="6" name="TextBox 5"/>
          <p:cNvSpPr txBox="1"/>
          <p:nvPr/>
        </p:nvSpPr>
        <p:spPr>
          <a:xfrm>
            <a:off x="1752600" y="152400"/>
            <a:ext cx="8610600" cy="707886"/>
          </a:xfrm>
          <a:prstGeom prst="rect">
            <a:avLst/>
          </a:prstGeom>
          <a:noFill/>
        </p:spPr>
        <p:txBody>
          <a:bodyPr wrap="square" rtlCol="0">
            <a:spAutoFit/>
          </a:bodyPr>
          <a:lstStyle/>
          <a:p>
            <a:pPr algn="ctr"/>
            <a:r>
              <a:rPr lang="en-US" sz="4000" dirty="0">
                <a:solidFill>
                  <a:schemeClr val="bg1"/>
                </a:solidFill>
              </a:rPr>
              <a:t>No Purse, No Scrip</a:t>
            </a:r>
          </a:p>
        </p:txBody>
      </p:sp>
      <p:sp>
        <p:nvSpPr>
          <p:cNvPr id="7" name="TextBox 6"/>
          <p:cNvSpPr txBox="1"/>
          <p:nvPr/>
        </p:nvSpPr>
        <p:spPr>
          <a:xfrm>
            <a:off x="495300" y="860286"/>
            <a:ext cx="5562600" cy="1569660"/>
          </a:xfrm>
          <a:prstGeom prst="rect">
            <a:avLst/>
          </a:prstGeom>
          <a:noFill/>
        </p:spPr>
        <p:txBody>
          <a:bodyPr wrap="square" rtlCol="0">
            <a:spAutoFit/>
          </a:bodyPr>
          <a:lstStyle/>
          <a:p>
            <a:pPr fontAlgn="base"/>
            <a:r>
              <a:rPr lang="en-US" sz="2400" dirty="0">
                <a:solidFill>
                  <a:schemeClr val="bg1"/>
                </a:solidFill>
              </a:rPr>
              <a:t>Joseph and Oliver were to  traveled without money, relying on the goodness of Church members and others to provide food and shelter. </a:t>
            </a:r>
          </a:p>
        </p:txBody>
      </p:sp>
      <p:sp>
        <p:nvSpPr>
          <p:cNvPr id="9" name="TextBox 8"/>
          <p:cNvSpPr txBox="1"/>
          <p:nvPr/>
        </p:nvSpPr>
        <p:spPr>
          <a:xfrm>
            <a:off x="169606" y="6363824"/>
            <a:ext cx="3810000" cy="369332"/>
          </a:xfrm>
          <a:prstGeom prst="rect">
            <a:avLst/>
          </a:prstGeom>
          <a:noFill/>
        </p:spPr>
        <p:txBody>
          <a:bodyPr wrap="square" rtlCol="0">
            <a:spAutoFit/>
          </a:bodyPr>
          <a:lstStyle/>
          <a:p>
            <a:r>
              <a:rPr lang="en-US" dirty="0">
                <a:solidFill>
                  <a:schemeClr val="bg1"/>
                </a:solidFill>
              </a:rPr>
              <a:t>D&amp;C 24:18</a:t>
            </a:r>
          </a:p>
        </p:txBody>
      </p:sp>
      <p:sp>
        <p:nvSpPr>
          <p:cNvPr id="10" name="TextBox 9"/>
          <p:cNvSpPr txBox="1"/>
          <p:nvPr/>
        </p:nvSpPr>
        <p:spPr>
          <a:xfrm>
            <a:off x="6324600" y="2676833"/>
            <a:ext cx="4038600" cy="1938992"/>
          </a:xfrm>
          <a:prstGeom prst="rect">
            <a:avLst/>
          </a:prstGeom>
          <a:noFill/>
        </p:spPr>
        <p:txBody>
          <a:bodyPr wrap="square" rtlCol="0">
            <a:spAutoFit/>
          </a:bodyPr>
          <a:lstStyle/>
          <a:p>
            <a:pPr fontAlgn="base"/>
            <a:r>
              <a:rPr lang="en-US" sz="2400" dirty="0">
                <a:solidFill>
                  <a:schemeClr val="bg1"/>
                </a:solidFill>
              </a:rPr>
              <a:t>Today, full-time missionaries are not commanded to go without purse or scrip.</a:t>
            </a:r>
          </a:p>
          <a:p>
            <a:endParaRPr lang="en-US" sz="2400" dirty="0">
              <a:solidFill>
                <a:schemeClr val="bg1"/>
              </a:solidFill>
            </a:endParaRPr>
          </a:p>
          <a:p>
            <a:endParaRPr lang="en-US" sz="2400" dirty="0">
              <a:solidFill>
                <a:schemeClr val="bg1"/>
              </a:solidFill>
            </a:endParaRPr>
          </a:p>
        </p:txBody>
      </p:sp>
      <p:pic>
        <p:nvPicPr>
          <p:cNvPr id="3" name="Picture 2">
            <a:extLst>
              <a:ext uri="{FF2B5EF4-FFF2-40B4-BE49-F238E27FC236}">
                <a16:creationId xmlns:a16="http://schemas.microsoft.com/office/drawing/2014/main" id="{92C9338B-2228-4285-94EF-0729D7D1B4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5346" y="2792343"/>
            <a:ext cx="3200400" cy="2133600"/>
          </a:xfrm>
          <a:prstGeom prst="rect">
            <a:avLst/>
          </a:prstGeom>
        </p:spPr>
      </p:pic>
      <p:pic>
        <p:nvPicPr>
          <p:cNvPr id="8" name="Picture 7">
            <a:extLst>
              <a:ext uri="{FF2B5EF4-FFF2-40B4-BE49-F238E27FC236}">
                <a16:creationId xmlns:a16="http://schemas.microsoft.com/office/drawing/2014/main" id="{FA2BA42C-1160-47F8-ACAA-7ECE77FD00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0696" y="4101798"/>
            <a:ext cx="3848100" cy="2247900"/>
          </a:xfrm>
          <a:prstGeom prst="rect">
            <a:avLst/>
          </a:prstGeom>
        </p:spPr>
      </p:pic>
    </p:spTree>
    <p:extLst>
      <p:ext uri="{BB962C8B-B14F-4D97-AF65-F5344CB8AC3E}">
        <p14:creationId xmlns:p14="http://schemas.microsoft.com/office/powerpoint/2010/main" val="117135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7" name="Picture 276">
            <a:extLst>
              <a:ext uri="{FF2B5EF4-FFF2-40B4-BE49-F238E27FC236}">
                <a16:creationId xmlns:a16="http://schemas.microsoft.com/office/drawing/2014/main" id="{C1A3BC03-392B-4DA2-AAE3-A15E7370DB42}"/>
              </a:ext>
            </a:extLst>
          </p:cNvPr>
          <p:cNvPicPr>
            <a:picLocks noChangeAspect="1"/>
          </p:cNvPicPr>
          <p:nvPr/>
        </p:nvPicPr>
        <p:blipFill rotWithShape="1">
          <a:blip r:embed="rId2">
            <a:extLst>
              <a:ext uri="{28A0092B-C50C-407E-A947-70E740481C1C}">
                <a14:useLocalDpi xmlns:a14="http://schemas.microsoft.com/office/drawing/2010/main" val="0"/>
              </a:ext>
            </a:extLst>
          </a:blip>
          <a:srcRect l="2813" t="5019" r="2728" b="5232"/>
          <a:stretch/>
        </p:blipFill>
        <p:spPr>
          <a:xfrm>
            <a:off x="-10608" y="-14242"/>
            <a:ext cx="12202608" cy="6872242"/>
          </a:xfrm>
          <a:prstGeom prst="rect">
            <a:avLst/>
          </a:prstGeom>
        </p:spPr>
      </p:pic>
      <p:sp>
        <p:nvSpPr>
          <p:cNvPr id="6" name="TextBox 5"/>
          <p:cNvSpPr txBox="1"/>
          <p:nvPr/>
        </p:nvSpPr>
        <p:spPr>
          <a:xfrm>
            <a:off x="1752600" y="152400"/>
            <a:ext cx="8610600" cy="707886"/>
          </a:xfrm>
          <a:prstGeom prst="rect">
            <a:avLst/>
          </a:prstGeom>
          <a:noFill/>
        </p:spPr>
        <p:txBody>
          <a:bodyPr wrap="square" rtlCol="0">
            <a:spAutoFit/>
          </a:bodyPr>
          <a:lstStyle/>
          <a:p>
            <a:pPr algn="ctr"/>
            <a:r>
              <a:rPr lang="en-US" sz="4000" dirty="0">
                <a:solidFill>
                  <a:schemeClr val="bg1"/>
                </a:solidFill>
              </a:rPr>
              <a:t>“Prune My Vineyard”</a:t>
            </a:r>
          </a:p>
        </p:txBody>
      </p:sp>
      <p:sp>
        <p:nvSpPr>
          <p:cNvPr id="7" name="TextBox 6"/>
          <p:cNvSpPr txBox="1"/>
          <p:nvPr/>
        </p:nvSpPr>
        <p:spPr>
          <a:xfrm>
            <a:off x="1828800" y="948690"/>
            <a:ext cx="5562600" cy="923330"/>
          </a:xfrm>
          <a:prstGeom prst="rect">
            <a:avLst/>
          </a:prstGeom>
          <a:noFill/>
        </p:spPr>
        <p:txBody>
          <a:bodyPr wrap="square" rtlCol="0">
            <a:spAutoFit/>
          </a:bodyPr>
          <a:lstStyle/>
          <a:p>
            <a:pPr fontAlgn="base"/>
            <a:r>
              <a:rPr lang="en-US" dirty="0">
                <a:solidFill>
                  <a:schemeClr val="bg1"/>
                </a:solidFill>
              </a:rPr>
              <a:t>See Allegory of the Olive Tree</a:t>
            </a:r>
          </a:p>
          <a:p>
            <a:pPr fontAlgn="base"/>
            <a:endParaRPr lang="en-US" dirty="0">
              <a:solidFill>
                <a:schemeClr val="bg1"/>
              </a:solidFill>
            </a:endParaRPr>
          </a:p>
          <a:p>
            <a:pPr fontAlgn="base"/>
            <a:r>
              <a:rPr lang="en-US" dirty="0">
                <a:solidFill>
                  <a:schemeClr val="bg1"/>
                </a:solidFill>
              </a:rPr>
              <a:t>Jacob 5</a:t>
            </a:r>
          </a:p>
        </p:txBody>
      </p:sp>
      <p:sp>
        <p:nvSpPr>
          <p:cNvPr id="9" name="TextBox 8"/>
          <p:cNvSpPr txBox="1"/>
          <p:nvPr/>
        </p:nvSpPr>
        <p:spPr>
          <a:xfrm>
            <a:off x="199615" y="6356379"/>
            <a:ext cx="3810000" cy="369332"/>
          </a:xfrm>
          <a:prstGeom prst="rect">
            <a:avLst/>
          </a:prstGeom>
          <a:noFill/>
        </p:spPr>
        <p:txBody>
          <a:bodyPr wrap="square" rtlCol="0">
            <a:spAutoFit/>
          </a:bodyPr>
          <a:lstStyle/>
          <a:p>
            <a:r>
              <a:rPr lang="en-US" dirty="0">
                <a:solidFill>
                  <a:schemeClr val="bg1"/>
                </a:solidFill>
              </a:rPr>
              <a:t>D&amp;C 24:19</a:t>
            </a:r>
          </a:p>
        </p:txBody>
      </p:sp>
      <p:grpSp>
        <p:nvGrpSpPr>
          <p:cNvPr id="11" name="Group 10"/>
          <p:cNvGrpSpPr/>
          <p:nvPr/>
        </p:nvGrpSpPr>
        <p:grpSpPr>
          <a:xfrm>
            <a:off x="2350009" y="1874711"/>
            <a:ext cx="4781871" cy="4284496"/>
            <a:chOff x="457200" y="2497304"/>
            <a:chExt cx="4781871" cy="4284496"/>
          </a:xfrm>
        </p:grpSpPr>
        <p:grpSp>
          <p:nvGrpSpPr>
            <p:cNvPr id="12" name="Group 230"/>
            <p:cNvGrpSpPr/>
            <p:nvPr/>
          </p:nvGrpSpPr>
          <p:grpSpPr>
            <a:xfrm rot="18989829" flipH="1">
              <a:off x="2994882" y="2720848"/>
              <a:ext cx="1586260" cy="1364114"/>
              <a:chOff x="736597" y="733384"/>
              <a:chExt cx="1807860" cy="1807860"/>
            </a:xfrm>
          </p:grpSpPr>
          <p:grpSp>
            <p:nvGrpSpPr>
              <p:cNvPr id="246" name="Group 15"/>
              <p:cNvGrpSpPr/>
              <p:nvPr/>
            </p:nvGrpSpPr>
            <p:grpSpPr>
              <a:xfrm rot="20238387">
                <a:off x="736597" y="881328"/>
                <a:ext cx="1193804" cy="897916"/>
                <a:chOff x="1111998" y="1862460"/>
                <a:chExt cx="2362200" cy="1921930"/>
              </a:xfrm>
            </p:grpSpPr>
            <p:grpSp>
              <p:nvGrpSpPr>
                <p:cNvPr id="267" name="Group 6"/>
                <p:cNvGrpSpPr/>
                <p:nvPr/>
              </p:nvGrpSpPr>
              <p:grpSpPr>
                <a:xfrm rot="17802976">
                  <a:off x="1912098" y="1823816"/>
                  <a:ext cx="762000" cy="2362200"/>
                  <a:chOff x="1905000" y="1828800"/>
                  <a:chExt cx="762000" cy="2362200"/>
                </a:xfrm>
              </p:grpSpPr>
              <p:sp>
                <p:nvSpPr>
                  <p:cNvPr id="274"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8" name="Group 9"/>
                <p:cNvGrpSpPr/>
                <p:nvPr/>
              </p:nvGrpSpPr>
              <p:grpSpPr>
                <a:xfrm rot="19123498">
                  <a:off x="2501621" y="1862460"/>
                  <a:ext cx="542170" cy="1782007"/>
                  <a:chOff x="1905000" y="1828800"/>
                  <a:chExt cx="762000" cy="2362200"/>
                </a:xfrm>
              </p:grpSpPr>
              <p:sp>
                <p:nvSpPr>
                  <p:cNvPr id="272" name="Oval 25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Oval 25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9" name="Group 12"/>
                <p:cNvGrpSpPr/>
                <p:nvPr/>
              </p:nvGrpSpPr>
              <p:grpSpPr>
                <a:xfrm rot="15530705">
                  <a:off x="2284581" y="2639655"/>
                  <a:ext cx="405591" cy="1883879"/>
                  <a:chOff x="1905000" y="1828800"/>
                  <a:chExt cx="762000" cy="2362200"/>
                </a:xfrm>
              </p:grpSpPr>
              <p:sp>
                <p:nvSpPr>
                  <p:cNvPr id="270" name="Oval 25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7" name="Group 21"/>
              <p:cNvGrpSpPr/>
              <p:nvPr/>
            </p:nvGrpSpPr>
            <p:grpSpPr>
              <a:xfrm rot="2927600">
                <a:off x="1498597" y="881328"/>
                <a:ext cx="1193804" cy="897916"/>
                <a:chOff x="1111998" y="1862460"/>
                <a:chExt cx="2362200" cy="1921930"/>
              </a:xfrm>
            </p:grpSpPr>
            <p:grpSp>
              <p:nvGrpSpPr>
                <p:cNvPr id="258" name="Group 6"/>
                <p:cNvGrpSpPr/>
                <p:nvPr/>
              </p:nvGrpSpPr>
              <p:grpSpPr>
                <a:xfrm rot="17802976">
                  <a:off x="1912098" y="1823816"/>
                  <a:ext cx="762000" cy="2362200"/>
                  <a:chOff x="1905000" y="1828800"/>
                  <a:chExt cx="762000" cy="2362200"/>
                </a:xfrm>
              </p:grpSpPr>
              <p:sp>
                <p:nvSpPr>
                  <p:cNvPr id="26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Oval 26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9" name="Group 9"/>
                <p:cNvGrpSpPr/>
                <p:nvPr/>
              </p:nvGrpSpPr>
              <p:grpSpPr>
                <a:xfrm rot="19123498">
                  <a:off x="2501621" y="1862460"/>
                  <a:ext cx="542170" cy="1782007"/>
                  <a:chOff x="1905000" y="1828800"/>
                  <a:chExt cx="762000" cy="2362200"/>
                </a:xfrm>
              </p:grpSpPr>
              <p:sp>
                <p:nvSpPr>
                  <p:cNvPr id="263" name="Oval 24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Oval 24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0" name="Group 12"/>
                <p:cNvGrpSpPr/>
                <p:nvPr/>
              </p:nvGrpSpPr>
              <p:grpSpPr>
                <a:xfrm rot="15530705">
                  <a:off x="2284581" y="2639655"/>
                  <a:ext cx="405591" cy="1883879"/>
                  <a:chOff x="1905000" y="1828800"/>
                  <a:chExt cx="762000" cy="2362200"/>
                </a:xfrm>
              </p:grpSpPr>
              <p:sp>
                <p:nvSpPr>
                  <p:cNvPr id="261" name="Oval 26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Oval 26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8" name="Group 31"/>
              <p:cNvGrpSpPr/>
              <p:nvPr/>
            </p:nvGrpSpPr>
            <p:grpSpPr>
              <a:xfrm rot="20238387">
                <a:off x="1346199" y="1643328"/>
                <a:ext cx="1193804" cy="897916"/>
                <a:chOff x="1111998" y="1862460"/>
                <a:chExt cx="2362200" cy="1921930"/>
              </a:xfrm>
            </p:grpSpPr>
            <p:grpSp>
              <p:nvGrpSpPr>
                <p:cNvPr id="249" name="Group 6"/>
                <p:cNvGrpSpPr/>
                <p:nvPr/>
              </p:nvGrpSpPr>
              <p:grpSpPr>
                <a:xfrm rot="17802976">
                  <a:off x="1912098" y="1823816"/>
                  <a:ext cx="762000" cy="2362200"/>
                  <a:chOff x="1905000" y="1828800"/>
                  <a:chExt cx="762000" cy="2362200"/>
                </a:xfrm>
              </p:grpSpPr>
              <p:sp>
                <p:nvSpPr>
                  <p:cNvPr id="25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Oval 25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0" name="Group 9"/>
                <p:cNvGrpSpPr/>
                <p:nvPr/>
              </p:nvGrpSpPr>
              <p:grpSpPr>
                <a:xfrm rot="19123498">
                  <a:off x="2501621" y="1862460"/>
                  <a:ext cx="542170" cy="1782007"/>
                  <a:chOff x="1905000" y="1828800"/>
                  <a:chExt cx="762000" cy="2362200"/>
                </a:xfrm>
              </p:grpSpPr>
              <p:sp>
                <p:nvSpPr>
                  <p:cNvPr id="254" name="Oval 23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Oval 2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1" name="Group 12"/>
                <p:cNvGrpSpPr/>
                <p:nvPr/>
              </p:nvGrpSpPr>
              <p:grpSpPr>
                <a:xfrm rot="15530705">
                  <a:off x="2284581" y="2639655"/>
                  <a:ext cx="405591" cy="1883879"/>
                  <a:chOff x="1905000" y="1828800"/>
                  <a:chExt cx="762000" cy="2362200"/>
                </a:xfrm>
              </p:grpSpPr>
              <p:sp>
                <p:nvSpPr>
                  <p:cNvPr id="252" name="Oval 23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Oval 2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3" name="Group 199"/>
            <p:cNvGrpSpPr/>
            <p:nvPr/>
          </p:nvGrpSpPr>
          <p:grpSpPr>
            <a:xfrm rot="3068959">
              <a:off x="1334455" y="2628335"/>
              <a:ext cx="1820842" cy="1558779"/>
              <a:chOff x="736597" y="733384"/>
              <a:chExt cx="1807860" cy="1807860"/>
            </a:xfrm>
          </p:grpSpPr>
          <p:grpSp>
            <p:nvGrpSpPr>
              <p:cNvPr id="216" name="Group 15"/>
              <p:cNvGrpSpPr/>
              <p:nvPr/>
            </p:nvGrpSpPr>
            <p:grpSpPr>
              <a:xfrm rot="20238387">
                <a:off x="736597" y="881328"/>
                <a:ext cx="1193804" cy="897916"/>
                <a:chOff x="1111998" y="1862460"/>
                <a:chExt cx="2362200" cy="1921930"/>
              </a:xfrm>
            </p:grpSpPr>
            <p:grpSp>
              <p:nvGrpSpPr>
                <p:cNvPr id="237" name="Group 6"/>
                <p:cNvGrpSpPr/>
                <p:nvPr/>
              </p:nvGrpSpPr>
              <p:grpSpPr>
                <a:xfrm rot="17802976">
                  <a:off x="1912098" y="1823816"/>
                  <a:ext cx="762000" cy="2362200"/>
                  <a:chOff x="1905000" y="1828800"/>
                  <a:chExt cx="762000" cy="2362200"/>
                </a:xfrm>
              </p:grpSpPr>
              <p:sp>
                <p:nvSpPr>
                  <p:cNvPr id="244"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8" name="Group 9"/>
                <p:cNvGrpSpPr/>
                <p:nvPr/>
              </p:nvGrpSpPr>
              <p:grpSpPr>
                <a:xfrm rot="19123498">
                  <a:off x="2501621" y="1862460"/>
                  <a:ext cx="542170" cy="1782007"/>
                  <a:chOff x="1905000" y="1828800"/>
                  <a:chExt cx="762000" cy="2362200"/>
                </a:xfrm>
              </p:grpSpPr>
              <p:sp>
                <p:nvSpPr>
                  <p:cNvPr id="242" name="Oval 24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Oval 22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9" name="Group 12"/>
                <p:cNvGrpSpPr/>
                <p:nvPr/>
              </p:nvGrpSpPr>
              <p:grpSpPr>
                <a:xfrm rot="15530705">
                  <a:off x="2284581" y="2639655"/>
                  <a:ext cx="405591" cy="1883879"/>
                  <a:chOff x="1905000" y="1828800"/>
                  <a:chExt cx="762000" cy="2362200"/>
                </a:xfrm>
              </p:grpSpPr>
              <p:sp>
                <p:nvSpPr>
                  <p:cNvPr id="240" name="Oval 23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7" name="Group 21"/>
              <p:cNvGrpSpPr/>
              <p:nvPr/>
            </p:nvGrpSpPr>
            <p:grpSpPr>
              <a:xfrm rot="2927600">
                <a:off x="1498597" y="881328"/>
                <a:ext cx="1193804" cy="897916"/>
                <a:chOff x="1111998" y="1862460"/>
                <a:chExt cx="2362200" cy="1921930"/>
              </a:xfrm>
            </p:grpSpPr>
            <p:grpSp>
              <p:nvGrpSpPr>
                <p:cNvPr id="228" name="Group 6"/>
                <p:cNvGrpSpPr/>
                <p:nvPr/>
              </p:nvGrpSpPr>
              <p:grpSpPr>
                <a:xfrm rot="17802976">
                  <a:off x="1912098" y="1823816"/>
                  <a:ext cx="762000" cy="2362200"/>
                  <a:chOff x="1905000" y="1828800"/>
                  <a:chExt cx="762000" cy="2362200"/>
                </a:xfrm>
              </p:grpSpPr>
              <p:sp>
                <p:nvSpPr>
                  <p:cNvPr id="23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Oval 22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9" name="Group 9"/>
                <p:cNvGrpSpPr/>
                <p:nvPr/>
              </p:nvGrpSpPr>
              <p:grpSpPr>
                <a:xfrm rot="19123498">
                  <a:off x="2501621" y="1862460"/>
                  <a:ext cx="542170" cy="1782007"/>
                  <a:chOff x="1905000" y="1828800"/>
                  <a:chExt cx="762000" cy="2362200"/>
                </a:xfrm>
              </p:grpSpPr>
              <p:sp>
                <p:nvSpPr>
                  <p:cNvPr id="233" name="Oval 23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Oval 21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0" name="Group 12"/>
                <p:cNvGrpSpPr/>
                <p:nvPr/>
              </p:nvGrpSpPr>
              <p:grpSpPr>
                <a:xfrm rot="15530705">
                  <a:off x="2284581" y="2639655"/>
                  <a:ext cx="405591" cy="1883879"/>
                  <a:chOff x="1905000" y="1828800"/>
                  <a:chExt cx="762000" cy="2362200"/>
                </a:xfrm>
              </p:grpSpPr>
              <p:sp>
                <p:nvSpPr>
                  <p:cNvPr id="231" name="Oval 23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Oval 23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8" name="Group 31"/>
              <p:cNvGrpSpPr/>
              <p:nvPr/>
            </p:nvGrpSpPr>
            <p:grpSpPr>
              <a:xfrm rot="20238387">
                <a:off x="1346199" y="1643328"/>
                <a:ext cx="1193804" cy="897916"/>
                <a:chOff x="1111998" y="1862460"/>
                <a:chExt cx="2362200" cy="1921930"/>
              </a:xfrm>
            </p:grpSpPr>
            <p:grpSp>
              <p:nvGrpSpPr>
                <p:cNvPr id="219" name="Group 6"/>
                <p:cNvGrpSpPr/>
                <p:nvPr/>
              </p:nvGrpSpPr>
              <p:grpSpPr>
                <a:xfrm rot="17802976">
                  <a:off x="1912098" y="1823816"/>
                  <a:ext cx="762000" cy="2362200"/>
                  <a:chOff x="1905000" y="1828800"/>
                  <a:chExt cx="762000" cy="2362200"/>
                </a:xfrm>
              </p:grpSpPr>
              <p:sp>
                <p:nvSpPr>
                  <p:cNvPr id="22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Oval 2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0" name="Group 9"/>
                <p:cNvGrpSpPr/>
                <p:nvPr/>
              </p:nvGrpSpPr>
              <p:grpSpPr>
                <a:xfrm rot="19123498">
                  <a:off x="2501621" y="1862460"/>
                  <a:ext cx="542170" cy="1782007"/>
                  <a:chOff x="1905000" y="1828800"/>
                  <a:chExt cx="762000" cy="2362200"/>
                </a:xfrm>
              </p:grpSpPr>
              <p:sp>
                <p:nvSpPr>
                  <p:cNvPr id="224" name="Oval 20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Oval 20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1" name="Group 12"/>
                <p:cNvGrpSpPr/>
                <p:nvPr/>
              </p:nvGrpSpPr>
              <p:grpSpPr>
                <a:xfrm rot="15530705">
                  <a:off x="2284581" y="2639655"/>
                  <a:ext cx="405591" cy="1883879"/>
                  <a:chOff x="1905000" y="1828800"/>
                  <a:chExt cx="762000" cy="2362200"/>
                </a:xfrm>
              </p:grpSpPr>
              <p:sp>
                <p:nvSpPr>
                  <p:cNvPr id="222" name="Oval 20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Oval 20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4" name="Double Wave 13"/>
            <p:cNvSpPr/>
            <p:nvPr/>
          </p:nvSpPr>
          <p:spPr>
            <a:xfrm rot="16200000">
              <a:off x="1676400" y="5181600"/>
              <a:ext cx="2438400" cy="457200"/>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uble Wave 14"/>
            <p:cNvSpPr/>
            <p:nvPr/>
          </p:nvSpPr>
          <p:spPr>
            <a:xfrm rot="17901630">
              <a:off x="2238001" y="4743309"/>
              <a:ext cx="2121362" cy="290552"/>
            </a:xfrm>
            <a:prstGeom prst="doubleWave">
              <a:avLst>
                <a:gd name="adj1" fmla="val 625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uble Wave 15"/>
            <p:cNvSpPr/>
            <p:nvPr/>
          </p:nvSpPr>
          <p:spPr>
            <a:xfrm rot="15202940">
              <a:off x="1453875" y="5448530"/>
              <a:ext cx="2089633" cy="300693"/>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2743200" y="5105400"/>
              <a:ext cx="304800" cy="9144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2590800" y="5867400"/>
              <a:ext cx="381000" cy="7620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41"/>
            <p:cNvGrpSpPr/>
            <p:nvPr/>
          </p:nvGrpSpPr>
          <p:grpSpPr>
            <a:xfrm>
              <a:off x="457200" y="3352800"/>
              <a:ext cx="1397003" cy="1095416"/>
              <a:chOff x="736597" y="733384"/>
              <a:chExt cx="1807860" cy="1807860"/>
            </a:xfrm>
          </p:grpSpPr>
          <p:grpSp>
            <p:nvGrpSpPr>
              <p:cNvPr id="186" name="Group 15"/>
              <p:cNvGrpSpPr/>
              <p:nvPr/>
            </p:nvGrpSpPr>
            <p:grpSpPr>
              <a:xfrm rot="20238387">
                <a:off x="736597" y="881328"/>
                <a:ext cx="1193804" cy="897916"/>
                <a:chOff x="1111998" y="1862460"/>
                <a:chExt cx="2362200" cy="1921930"/>
              </a:xfrm>
            </p:grpSpPr>
            <p:grpSp>
              <p:nvGrpSpPr>
                <p:cNvPr id="207" name="Group 6"/>
                <p:cNvGrpSpPr/>
                <p:nvPr/>
              </p:nvGrpSpPr>
              <p:grpSpPr>
                <a:xfrm rot="17802976">
                  <a:off x="1912098" y="1823816"/>
                  <a:ext cx="762000" cy="2362200"/>
                  <a:chOff x="1905000" y="1828800"/>
                  <a:chExt cx="762000" cy="2362200"/>
                </a:xfrm>
              </p:grpSpPr>
              <p:sp>
                <p:nvSpPr>
                  <p:cNvPr id="214"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8" name="Group 9"/>
                <p:cNvGrpSpPr/>
                <p:nvPr/>
              </p:nvGrpSpPr>
              <p:grpSpPr>
                <a:xfrm rot="19123498">
                  <a:off x="2501621" y="1862460"/>
                  <a:ext cx="542170" cy="1782007"/>
                  <a:chOff x="1905000" y="1828800"/>
                  <a:chExt cx="762000" cy="2362200"/>
                </a:xfrm>
              </p:grpSpPr>
              <p:sp>
                <p:nvSpPr>
                  <p:cNvPr id="212" name="Oval 1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Oval 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9" name="Group 12"/>
                <p:cNvGrpSpPr/>
                <p:nvPr/>
              </p:nvGrpSpPr>
              <p:grpSpPr>
                <a:xfrm rot="15530705">
                  <a:off x="2284581" y="2639655"/>
                  <a:ext cx="405591" cy="1883879"/>
                  <a:chOff x="1905000" y="1828800"/>
                  <a:chExt cx="762000" cy="2362200"/>
                </a:xfrm>
              </p:grpSpPr>
              <p:sp>
                <p:nvSpPr>
                  <p:cNvPr id="210" name="Oval 1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7" name="Group 21"/>
              <p:cNvGrpSpPr/>
              <p:nvPr/>
            </p:nvGrpSpPr>
            <p:grpSpPr>
              <a:xfrm rot="2927600">
                <a:off x="1498597" y="881328"/>
                <a:ext cx="1193804" cy="897916"/>
                <a:chOff x="1111998" y="1862460"/>
                <a:chExt cx="2362200" cy="1921930"/>
              </a:xfrm>
            </p:grpSpPr>
            <p:grpSp>
              <p:nvGrpSpPr>
                <p:cNvPr id="198" name="Group 6"/>
                <p:cNvGrpSpPr/>
                <p:nvPr/>
              </p:nvGrpSpPr>
              <p:grpSpPr>
                <a:xfrm rot="17802976">
                  <a:off x="1912098" y="1823816"/>
                  <a:ext cx="762000" cy="2362200"/>
                  <a:chOff x="1905000" y="1828800"/>
                  <a:chExt cx="762000" cy="2362200"/>
                </a:xfrm>
              </p:grpSpPr>
              <p:sp>
                <p:nvSpPr>
                  <p:cNvPr id="20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Oval 3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9" name="Group 9"/>
                <p:cNvGrpSpPr/>
                <p:nvPr/>
              </p:nvGrpSpPr>
              <p:grpSpPr>
                <a:xfrm rot="19123498">
                  <a:off x="2501621" y="1862460"/>
                  <a:ext cx="542170" cy="1782007"/>
                  <a:chOff x="1905000" y="1828800"/>
                  <a:chExt cx="762000" cy="2362200"/>
                </a:xfrm>
              </p:grpSpPr>
              <p:sp>
                <p:nvSpPr>
                  <p:cNvPr id="203" name="Oval 2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0" name="Group 12"/>
                <p:cNvGrpSpPr/>
                <p:nvPr/>
              </p:nvGrpSpPr>
              <p:grpSpPr>
                <a:xfrm rot="15530705">
                  <a:off x="2284581" y="2639655"/>
                  <a:ext cx="405591" cy="1883879"/>
                  <a:chOff x="1905000" y="1828800"/>
                  <a:chExt cx="762000" cy="2362200"/>
                </a:xfrm>
              </p:grpSpPr>
              <p:sp>
                <p:nvSpPr>
                  <p:cNvPr id="201" name="Oval 2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Oval 2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8" name="Group 31"/>
              <p:cNvGrpSpPr/>
              <p:nvPr/>
            </p:nvGrpSpPr>
            <p:grpSpPr>
              <a:xfrm rot="20238387">
                <a:off x="1346199" y="1643328"/>
                <a:ext cx="1193804" cy="897916"/>
                <a:chOff x="1111998" y="1862460"/>
                <a:chExt cx="2362200" cy="1921930"/>
              </a:xfrm>
            </p:grpSpPr>
            <p:grpSp>
              <p:nvGrpSpPr>
                <p:cNvPr id="189" name="Group 6"/>
                <p:cNvGrpSpPr/>
                <p:nvPr/>
              </p:nvGrpSpPr>
              <p:grpSpPr>
                <a:xfrm rot="17802976">
                  <a:off x="1912098" y="1823816"/>
                  <a:ext cx="762000" cy="2362200"/>
                  <a:chOff x="1905000" y="1828800"/>
                  <a:chExt cx="762000" cy="2362200"/>
                </a:xfrm>
              </p:grpSpPr>
              <p:sp>
                <p:nvSpPr>
                  <p:cNvPr id="19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Oval 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0" name="Group 9"/>
                <p:cNvGrpSpPr/>
                <p:nvPr/>
              </p:nvGrpSpPr>
              <p:grpSpPr>
                <a:xfrm rot="19123498">
                  <a:off x="2501621" y="1862460"/>
                  <a:ext cx="542170" cy="1782007"/>
                  <a:chOff x="1905000" y="1828800"/>
                  <a:chExt cx="762000" cy="2362200"/>
                </a:xfrm>
              </p:grpSpPr>
              <p:sp>
                <p:nvSpPr>
                  <p:cNvPr id="194" name="Oval 19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Oval 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1" name="Group 12"/>
                <p:cNvGrpSpPr/>
                <p:nvPr/>
              </p:nvGrpSpPr>
              <p:grpSpPr>
                <a:xfrm rot="15530705">
                  <a:off x="2284581" y="2639655"/>
                  <a:ext cx="405591" cy="1883879"/>
                  <a:chOff x="1905000" y="1828800"/>
                  <a:chExt cx="762000" cy="2362200"/>
                </a:xfrm>
              </p:grpSpPr>
              <p:sp>
                <p:nvSpPr>
                  <p:cNvPr id="192" name="Oval 19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Oval 19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0" name="Group 42"/>
            <p:cNvGrpSpPr/>
            <p:nvPr/>
          </p:nvGrpSpPr>
          <p:grpSpPr>
            <a:xfrm rot="1956276">
              <a:off x="1167495" y="3842653"/>
              <a:ext cx="1397003" cy="1095416"/>
              <a:chOff x="736597" y="733384"/>
              <a:chExt cx="1807860" cy="1807860"/>
            </a:xfrm>
          </p:grpSpPr>
          <p:grpSp>
            <p:nvGrpSpPr>
              <p:cNvPr id="156" name="Group 15"/>
              <p:cNvGrpSpPr/>
              <p:nvPr/>
            </p:nvGrpSpPr>
            <p:grpSpPr>
              <a:xfrm rot="20238387">
                <a:off x="736597" y="881328"/>
                <a:ext cx="1193804" cy="897916"/>
                <a:chOff x="1111998" y="1862460"/>
                <a:chExt cx="2362200" cy="1921930"/>
              </a:xfrm>
            </p:grpSpPr>
            <p:grpSp>
              <p:nvGrpSpPr>
                <p:cNvPr id="177" name="Group 6"/>
                <p:cNvGrpSpPr/>
                <p:nvPr/>
              </p:nvGrpSpPr>
              <p:grpSpPr>
                <a:xfrm rot="17802976">
                  <a:off x="1912098" y="1823816"/>
                  <a:ext cx="762000" cy="2362200"/>
                  <a:chOff x="1905000" y="1828800"/>
                  <a:chExt cx="762000" cy="2362200"/>
                </a:xfrm>
              </p:grpSpPr>
              <p:sp>
                <p:nvSpPr>
                  <p:cNvPr id="184"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8" name="Group 9"/>
                <p:cNvGrpSpPr/>
                <p:nvPr/>
              </p:nvGrpSpPr>
              <p:grpSpPr>
                <a:xfrm rot="19123498">
                  <a:off x="2501621" y="1862460"/>
                  <a:ext cx="542170" cy="1782007"/>
                  <a:chOff x="1905000" y="1828800"/>
                  <a:chExt cx="762000" cy="2362200"/>
                </a:xfrm>
              </p:grpSpPr>
              <p:sp>
                <p:nvSpPr>
                  <p:cNvPr id="182" name="Oval 6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7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9" name="Group 12"/>
                <p:cNvGrpSpPr/>
                <p:nvPr/>
              </p:nvGrpSpPr>
              <p:grpSpPr>
                <a:xfrm rot="15530705">
                  <a:off x="2284581" y="2639655"/>
                  <a:ext cx="405591" cy="1883879"/>
                  <a:chOff x="1905000" y="1828800"/>
                  <a:chExt cx="762000" cy="2362200"/>
                </a:xfrm>
              </p:grpSpPr>
              <p:sp>
                <p:nvSpPr>
                  <p:cNvPr id="180" name="Oval 17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7" name="Group 21"/>
              <p:cNvGrpSpPr/>
              <p:nvPr/>
            </p:nvGrpSpPr>
            <p:grpSpPr>
              <a:xfrm rot="2927600">
                <a:off x="1498597" y="881328"/>
                <a:ext cx="1193804" cy="897916"/>
                <a:chOff x="1111998" y="1862460"/>
                <a:chExt cx="2362200" cy="1921930"/>
              </a:xfrm>
            </p:grpSpPr>
            <p:grpSp>
              <p:nvGrpSpPr>
                <p:cNvPr id="168" name="Group 6"/>
                <p:cNvGrpSpPr/>
                <p:nvPr/>
              </p:nvGrpSpPr>
              <p:grpSpPr>
                <a:xfrm rot="17802976">
                  <a:off x="1912098" y="1823816"/>
                  <a:ext cx="762000" cy="2362200"/>
                  <a:chOff x="1905000" y="1828800"/>
                  <a:chExt cx="762000" cy="2362200"/>
                </a:xfrm>
              </p:grpSpPr>
              <p:sp>
                <p:nvSpPr>
                  <p:cNvPr id="17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17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9" name="Group 9"/>
                <p:cNvGrpSpPr/>
                <p:nvPr/>
              </p:nvGrpSpPr>
              <p:grpSpPr>
                <a:xfrm rot="19123498">
                  <a:off x="2501621" y="1862460"/>
                  <a:ext cx="542170" cy="1782007"/>
                  <a:chOff x="1905000" y="1828800"/>
                  <a:chExt cx="762000" cy="2362200"/>
                </a:xfrm>
              </p:grpSpPr>
              <p:sp>
                <p:nvSpPr>
                  <p:cNvPr id="173" name="Oval 6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Oval 6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2"/>
                <p:cNvGrpSpPr/>
                <p:nvPr/>
              </p:nvGrpSpPr>
              <p:grpSpPr>
                <a:xfrm rot="15530705">
                  <a:off x="2284581" y="2639655"/>
                  <a:ext cx="405591" cy="1883879"/>
                  <a:chOff x="1905000" y="1828800"/>
                  <a:chExt cx="762000" cy="2362200"/>
                </a:xfrm>
              </p:grpSpPr>
              <p:sp>
                <p:nvSpPr>
                  <p:cNvPr id="171" name="Oval 5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5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8" name="Group 31"/>
              <p:cNvGrpSpPr/>
              <p:nvPr/>
            </p:nvGrpSpPr>
            <p:grpSpPr>
              <a:xfrm rot="20238387">
                <a:off x="1346199" y="1643328"/>
                <a:ext cx="1193804" cy="897916"/>
                <a:chOff x="1111998" y="1862460"/>
                <a:chExt cx="2362200" cy="1921930"/>
              </a:xfrm>
            </p:grpSpPr>
            <p:grpSp>
              <p:nvGrpSpPr>
                <p:cNvPr id="159" name="Group 6"/>
                <p:cNvGrpSpPr/>
                <p:nvPr/>
              </p:nvGrpSpPr>
              <p:grpSpPr>
                <a:xfrm rot="17802976">
                  <a:off x="1912098" y="1823816"/>
                  <a:ext cx="762000" cy="2362200"/>
                  <a:chOff x="1905000" y="1828800"/>
                  <a:chExt cx="762000" cy="2362200"/>
                </a:xfrm>
              </p:grpSpPr>
              <p:sp>
                <p:nvSpPr>
                  <p:cNvPr id="16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16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9"/>
                <p:cNvGrpSpPr/>
                <p:nvPr/>
              </p:nvGrpSpPr>
              <p:grpSpPr>
                <a:xfrm rot="19123498">
                  <a:off x="2501621" y="1862460"/>
                  <a:ext cx="542170" cy="1782007"/>
                  <a:chOff x="1905000" y="1828800"/>
                  <a:chExt cx="762000" cy="2362200"/>
                </a:xfrm>
              </p:grpSpPr>
              <p:sp>
                <p:nvSpPr>
                  <p:cNvPr id="164" name="Oval 16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1" name="Group 12"/>
                <p:cNvGrpSpPr/>
                <p:nvPr/>
              </p:nvGrpSpPr>
              <p:grpSpPr>
                <a:xfrm rot="15530705">
                  <a:off x="2284581" y="2639655"/>
                  <a:ext cx="405591" cy="1883879"/>
                  <a:chOff x="1905000" y="1828800"/>
                  <a:chExt cx="762000" cy="2362200"/>
                </a:xfrm>
              </p:grpSpPr>
              <p:sp>
                <p:nvSpPr>
                  <p:cNvPr id="162" name="Oval 4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6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1" name="Group 73"/>
            <p:cNvGrpSpPr/>
            <p:nvPr/>
          </p:nvGrpSpPr>
          <p:grpSpPr>
            <a:xfrm rot="3068959">
              <a:off x="1791654" y="2628338"/>
              <a:ext cx="1820842" cy="1558779"/>
              <a:chOff x="736597" y="733384"/>
              <a:chExt cx="1807860" cy="1807860"/>
            </a:xfrm>
          </p:grpSpPr>
          <p:grpSp>
            <p:nvGrpSpPr>
              <p:cNvPr id="126" name="Group 15"/>
              <p:cNvGrpSpPr/>
              <p:nvPr/>
            </p:nvGrpSpPr>
            <p:grpSpPr>
              <a:xfrm rot="20238387">
                <a:off x="736597" y="881328"/>
                <a:ext cx="1193804" cy="897916"/>
                <a:chOff x="1111998" y="1862460"/>
                <a:chExt cx="2362200" cy="1921930"/>
              </a:xfrm>
            </p:grpSpPr>
            <p:grpSp>
              <p:nvGrpSpPr>
                <p:cNvPr id="147" name="Group 6"/>
                <p:cNvGrpSpPr/>
                <p:nvPr/>
              </p:nvGrpSpPr>
              <p:grpSpPr>
                <a:xfrm rot="17802976">
                  <a:off x="1912098" y="1823816"/>
                  <a:ext cx="762000" cy="2362200"/>
                  <a:chOff x="1905000" y="1828800"/>
                  <a:chExt cx="762000" cy="2362200"/>
                </a:xfrm>
              </p:grpSpPr>
              <p:sp>
                <p:nvSpPr>
                  <p:cNvPr id="154"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9"/>
                <p:cNvGrpSpPr/>
                <p:nvPr/>
              </p:nvGrpSpPr>
              <p:grpSpPr>
                <a:xfrm rot="19123498">
                  <a:off x="2501621" y="1862460"/>
                  <a:ext cx="542170" cy="1782007"/>
                  <a:chOff x="1905000" y="1828800"/>
                  <a:chExt cx="762000" cy="2362200"/>
                </a:xfrm>
              </p:grpSpPr>
              <p:sp>
                <p:nvSpPr>
                  <p:cNvPr id="152" name="Oval 10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2"/>
                <p:cNvGrpSpPr/>
                <p:nvPr/>
              </p:nvGrpSpPr>
              <p:grpSpPr>
                <a:xfrm rot="15530705">
                  <a:off x="2284581" y="2639655"/>
                  <a:ext cx="405591" cy="1883879"/>
                  <a:chOff x="1905000" y="1828800"/>
                  <a:chExt cx="762000" cy="2362200"/>
                </a:xfrm>
              </p:grpSpPr>
              <p:sp>
                <p:nvSpPr>
                  <p:cNvPr id="150" name="Oval 9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21"/>
              <p:cNvGrpSpPr/>
              <p:nvPr/>
            </p:nvGrpSpPr>
            <p:grpSpPr>
              <a:xfrm rot="2927600">
                <a:off x="1498597" y="881328"/>
                <a:ext cx="1193804" cy="897916"/>
                <a:chOff x="1111998" y="1862460"/>
                <a:chExt cx="2362200" cy="1921930"/>
              </a:xfrm>
            </p:grpSpPr>
            <p:grpSp>
              <p:nvGrpSpPr>
                <p:cNvPr id="138" name="Group 6"/>
                <p:cNvGrpSpPr/>
                <p:nvPr/>
              </p:nvGrpSpPr>
              <p:grpSpPr>
                <a:xfrm rot="17802976">
                  <a:off x="1912098" y="1823816"/>
                  <a:ext cx="762000" cy="2362200"/>
                  <a:chOff x="1905000" y="1828800"/>
                  <a:chExt cx="762000" cy="2362200"/>
                </a:xfrm>
              </p:grpSpPr>
              <p:sp>
                <p:nvSpPr>
                  <p:cNvPr id="14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9" name="Group 9"/>
                <p:cNvGrpSpPr/>
                <p:nvPr/>
              </p:nvGrpSpPr>
              <p:grpSpPr>
                <a:xfrm rot="19123498">
                  <a:off x="2501621" y="1862460"/>
                  <a:ext cx="542170" cy="1782007"/>
                  <a:chOff x="1905000" y="1828800"/>
                  <a:chExt cx="762000" cy="2362200"/>
                </a:xfrm>
              </p:grpSpPr>
              <p:sp>
                <p:nvSpPr>
                  <p:cNvPr id="143" name="Oval 9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0" name="Group 12"/>
                <p:cNvGrpSpPr/>
                <p:nvPr/>
              </p:nvGrpSpPr>
              <p:grpSpPr>
                <a:xfrm rot="15530705">
                  <a:off x="2284581" y="2639655"/>
                  <a:ext cx="405591" cy="1883879"/>
                  <a:chOff x="1905000" y="1828800"/>
                  <a:chExt cx="762000" cy="2362200"/>
                </a:xfrm>
              </p:grpSpPr>
              <p:sp>
                <p:nvSpPr>
                  <p:cNvPr id="141" name="Oval 8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9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8" name="Group 31"/>
              <p:cNvGrpSpPr/>
              <p:nvPr/>
            </p:nvGrpSpPr>
            <p:grpSpPr>
              <a:xfrm rot="20238387">
                <a:off x="1346199" y="1643328"/>
                <a:ext cx="1193804" cy="897916"/>
                <a:chOff x="1111998" y="1862460"/>
                <a:chExt cx="2362200" cy="1921930"/>
              </a:xfrm>
            </p:grpSpPr>
            <p:grpSp>
              <p:nvGrpSpPr>
                <p:cNvPr id="129" name="Group 6"/>
                <p:cNvGrpSpPr/>
                <p:nvPr/>
              </p:nvGrpSpPr>
              <p:grpSpPr>
                <a:xfrm rot="17802976">
                  <a:off x="1912098" y="1823816"/>
                  <a:ext cx="762000" cy="2362200"/>
                  <a:chOff x="1905000" y="1828800"/>
                  <a:chExt cx="762000" cy="2362200"/>
                </a:xfrm>
              </p:grpSpPr>
              <p:sp>
                <p:nvSpPr>
                  <p:cNvPr id="13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0" name="Group 9"/>
                <p:cNvGrpSpPr/>
                <p:nvPr/>
              </p:nvGrpSpPr>
              <p:grpSpPr>
                <a:xfrm rot="19123498">
                  <a:off x="2501621" y="1862460"/>
                  <a:ext cx="542170" cy="1782007"/>
                  <a:chOff x="1905000" y="1828800"/>
                  <a:chExt cx="762000" cy="2362200"/>
                </a:xfrm>
              </p:grpSpPr>
              <p:sp>
                <p:nvSpPr>
                  <p:cNvPr id="134" name="Oval 13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1" name="Group 12"/>
                <p:cNvGrpSpPr/>
                <p:nvPr/>
              </p:nvGrpSpPr>
              <p:grpSpPr>
                <a:xfrm rot="15530705">
                  <a:off x="2284581" y="2639655"/>
                  <a:ext cx="405591" cy="1883879"/>
                  <a:chOff x="1905000" y="1828800"/>
                  <a:chExt cx="762000" cy="2362200"/>
                </a:xfrm>
              </p:grpSpPr>
              <p:sp>
                <p:nvSpPr>
                  <p:cNvPr id="132" name="Oval 13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2" name="Group 104"/>
            <p:cNvGrpSpPr/>
            <p:nvPr/>
          </p:nvGrpSpPr>
          <p:grpSpPr>
            <a:xfrm rot="3068959">
              <a:off x="2247659" y="3793897"/>
              <a:ext cx="1143483" cy="840157"/>
              <a:chOff x="736597" y="733384"/>
              <a:chExt cx="1807860" cy="1807860"/>
            </a:xfrm>
          </p:grpSpPr>
          <p:grpSp>
            <p:nvGrpSpPr>
              <p:cNvPr id="96" name="Group 15"/>
              <p:cNvGrpSpPr/>
              <p:nvPr/>
            </p:nvGrpSpPr>
            <p:grpSpPr>
              <a:xfrm rot="20238387">
                <a:off x="736597" y="881328"/>
                <a:ext cx="1193804" cy="897916"/>
                <a:chOff x="1111998" y="1862460"/>
                <a:chExt cx="2362200" cy="1921930"/>
              </a:xfrm>
            </p:grpSpPr>
            <p:grpSp>
              <p:nvGrpSpPr>
                <p:cNvPr id="117" name="Group 6"/>
                <p:cNvGrpSpPr/>
                <p:nvPr/>
              </p:nvGrpSpPr>
              <p:grpSpPr>
                <a:xfrm rot="17802976">
                  <a:off x="1912098" y="1823816"/>
                  <a:ext cx="762000" cy="2362200"/>
                  <a:chOff x="1905000" y="1828800"/>
                  <a:chExt cx="762000" cy="2362200"/>
                </a:xfrm>
              </p:grpSpPr>
              <p:sp>
                <p:nvSpPr>
                  <p:cNvPr id="124"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9"/>
                <p:cNvGrpSpPr/>
                <p:nvPr/>
              </p:nvGrpSpPr>
              <p:grpSpPr>
                <a:xfrm rot="19123498">
                  <a:off x="2501621" y="1862460"/>
                  <a:ext cx="542170" cy="1782007"/>
                  <a:chOff x="1905000" y="1828800"/>
                  <a:chExt cx="762000" cy="2362200"/>
                </a:xfrm>
              </p:grpSpPr>
              <p:sp>
                <p:nvSpPr>
                  <p:cNvPr id="122" name="Oval 12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9" name="Group 12"/>
                <p:cNvGrpSpPr/>
                <p:nvPr/>
              </p:nvGrpSpPr>
              <p:grpSpPr>
                <a:xfrm rot="15530705">
                  <a:off x="2284581" y="2639655"/>
                  <a:ext cx="405591" cy="1883879"/>
                  <a:chOff x="1905000" y="1828800"/>
                  <a:chExt cx="762000" cy="2362200"/>
                </a:xfrm>
              </p:grpSpPr>
              <p:sp>
                <p:nvSpPr>
                  <p:cNvPr id="120" name="Oval 11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7" name="Group 21"/>
              <p:cNvGrpSpPr/>
              <p:nvPr/>
            </p:nvGrpSpPr>
            <p:grpSpPr>
              <a:xfrm rot="2927600">
                <a:off x="1498597" y="881328"/>
                <a:ext cx="1193804" cy="897916"/>
                <a:chOff x="1111998" y="1862460"/>
                <a:chExt cx="2362200" cy="1921930"/>
              </a:xfrm>
            </p:grpSpPr>
            <p:grpSp>
              <p:nvGrpSpPr>
                <p:cNvPr id="108" name="Group 6"/>
                <p:cNvGrpSpPr/>
                <p:nvPr/>
              </p:nvGrpSpPr>
              <p:grpSpPr>
                <a:xfrm rot="17802976">
                  <a:off x="1912098" y="1823816"/>
                  <a:ext cx="762000" cy="2362200"/>
                  <a:chOff x="1905000" y="1828800"/>
                  <a:chExt cx="762000" cy="2362200"/>
                </a:xfrm>
              </p:grpSpPr>
              <p:sp>
                <p:nvSpPr>
                  <p:cNvPr id="11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9"/>
                <p:cNvGrpSpPr/>
                <p:nvPr/>
              </p:nvGrpSpPr>
              <p:grpSpPr>
                <a:xfrm rot="19123498">
                  <a:off x="2501621" y="1862460"/>
                  <a:ext cx="542170" cy="1782007"/>
                  <a:chOff x="1905000" y="1828800"/>
                  <a:chExt cx="762000" cy="2362200"/>
                </a:xfrm>
              </p:grpSpPr>
              <p:sp>
                <p:nvSpPr>
                  <p:cNvPr id="113" name="Oval 11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2"/>
                <p:cNvGrpSpPr/>
                <p:nvPr/>
              </p:nvGrpSpPr>
              <p:grpSpPr>
                <a:xfrm rot="15530705">
                  <a:off x="2284581" y="2639655"/>
                  <a:ext cx="405591" cy="1883879"/>
                  <a:chOff x="1905000" y="1828800"/>
                  <a:chExt cx="762000" cy="2362200"/>
                </a:xfrm>
              </p:grpSpPr>
              <p:sp>
                <p:nvSpPr>
                  <p:cNvPr id="111" name="Oval 11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8" name="Group 31"/>
              <p:cNvGrpSpPr/>
              <p:nvPr/>
            </p:nvGrpSpPr>
            <p:grpSpPr>
              <a:xfrm rot="20238387">
                <a:off x="1346199" y="1643328"/>
                <a:ext cx="1193804" cy="897916"/>
                <a:chOff x="1111998" y="1862460"/>
                <a:chExt cx="2362200" cy="1921930"/>
              </a:xfrm>
            </p:grpSpPr>
            <p:grpSp>
              <p:nvGrpSpPr>
                <p:cNvPr id="99" name="Group 6"/>
                <p:cNvGrpSpPr/>
                <p:nvPr/>
              </p:nvGrpSpPr>
              <p:grpSpPr>
                <a:xfrm rot="17802976">
                  <a:off x="1912098" y="1823816"/>
                  <a:ext cx="762000" cy="2362200"/>
                  <a:chOff x="1905000" y="1828800"/>
                  <a:chExt cx="762000" cy="2362200"/>
                </a:xfrm>
              </p:grpSpPr>
              <p:sp>
                <p:nvSpPr>
                  <p:cNvPr id="10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0" name="Group 9"/>
                <p:cNvGrpSpPr/>
                <p:nvPr/>
              </p:nvGrpSpPr>
              <p:grpSpPr>
                <a:xfrm rot="19123498">
                  <a:off x="2501621" y="1862460"/>
                  <a:ext cx="542170" cy="1782007"/>
                  <a:chOff x="1905000" y="1828800"/>
                  <a:chExt cx="762000" cy="2362200"/>
                </a:xfrm>
              </p:grpSpPr>
              <p:sp>
                <p:nvSpPr>
                  <p:cNvPr id="104" name="Oval 10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2"/>
                <p:cNvGrpSpPr/>
                <p:nvPr/>
              </p:nvGrpSpPr>
              <p:grpSpPr>
                <a:xfrm rot="15530705">
                  <a:off x="2284581" y="2639655"/>
                  <a:ext cx="405591" cy="1883879"/>
                  <a:chOff x="1905000" y="1828800"/>
                  <a:chExt cx="762000" cy="2362200"/>
                </a:xfrm>
              </p:grpSpPr>
              <p:sp>
                <p:nvSpPr>
                  <p:cNvPr id="102" name="Oval 10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3" name="Group 135"/>
            <p:cNvGrpSpPr/>
            <p:nvPr/>
          </p:nvGrpSpPr>
          <p:grpSpPr>
            <a:xfrm rot="5892673">
              <a:off x="3061159" y="3301846"/>
              <a:ext cx="1528325" cy="1350205"/>
              <a:chOff x="736597" y="733384"/>
              <a:chExt cx="1807860" cy="1807860"/>
            </a:xfrm>
          </p:grpSpPr>
          <p:grpSp>
            <p:nvGrpSpPr>
              <p:cNvPr id="66" name="Group 15"/>
              <p:cNvGrpSpPr/>
              <p:nvPr/>
            </p:nvGrpSpPr>
            <p:grpSpPr>
              <a:xfrm rot="20238387">
                <a:off x="736597" y="881328"/>
                <a:ext cx="1193804" cy="897916"/>
                <a:chOff x="1111998" y="1862460"/>
                <a:chExt cx="2362200" cy="1921930"/>
              </a:xfrm>
            </p:grpSpPr>
            <p:grpSp>
              <p:nvGrpSpPr>
                <p:cNvPr id="87" name="Group 6"/>
                <p:cNvGrpSpPr/>
                <p:nvPr/>
              </p:nvGrpSpPr>
              <p:grpSpPr>
                <a:xfrm rot="17802976">
                  <a:off x="1912098" y="1823816"/>
                  <a:ext cx="762000" cy="2362200"/>
                  <a:chOff x="1905000" y="1828800"/>
                  <a:chExt cx="762000" cy="2362200"/>
                </a:xfrm>
              </p:grpSpPr>
              <p:sp>
                <p:nvSpPr>
                  <p:cNvPr id="94"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 name="Group 9"/>
                <p:cNvGrpSpPr/>
                <p:nvPr/>
              </p:nvGrpSpPr>
              <p:grpSpPr>
                <a:xfrm rot="19123498">
                  <a:off x="2501621" y="1862460"/>
                  <a:ext cx="542170" cy="1782007"/>
                  <a:chOff x="1905000" y="1828800"/>
                  <a:chExt cx="762000" cy="2362200"/>
                </a:xfrm>
              </p:grpSpPr>
              <p:sp>
                <p:nvSpPr>
                  <p:cNvPr id="92" name="Oval 9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9" name="Group 12"/>
                <p:cNvGrpSpPr/>
                <p:nvPr/>
              </p:nvGrpSpPr>
              <p:grpSpPr>
                <a:xfrm rot="15530705">
                  <a:off x="2284581" y="2639655"/>
                  <a:ext cx="405591" cy="1883879"/>
                  <a:chOff x="1905000" y="1828800"/>
                  <a:chExt cx="762000" cy="2362200"/>
                </a:xfrm>
              </p:grpSpPr>
              <p:sp>
                <p:nvSpPr>
                  <p:cNvPr id="90" name="Oval 8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7" name="Group 21"/>
              <p:cNvGrpSpPr/>
              <p:nvPr/>
            </p:nvGrpSpPr>
            <p:grpSpPr>
              <a:xfrm rot="2927600">
                <a:off x="1498597" y="881328"/>
                <a:ext cx="1193804" cy="897916"/>
                <a:chOff x="1111998" y="1862460"/>
                <a:chExt cx="2362200" cy="1921930"/>
              </a:xfrm>
            </p:grpSpPr>
            <p:grpSp>
              <p:nvGrpSpPr>
                <p:cNvPr id="78" name="Group 6"/>
                <p:cNvGrpSpPr/>
                <p:nvPr/>
              </p:nvGrpSpPr>
              <p:grpSpPr>
                <a:xfrm rot="17802976">
                  <a:off x="1912098" y="1823816"/>
                  <a:ext cx="762000" cy="2362200"/>
                  <a:chOff x="1905000" y="1828800"/>
                  <a:chExt cx="762000" cy="2362200"/>
                </a:xfrm>
              </p:grpSpPr>
              <p:sp>
                <p:nvSpPr>
                  <p:cNvPr id="8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9"/>
                <p:cNvGrpSpPr/>
                <p:nvPr/>
              </p:nvGrpSpPr>
              <p:grpSpPr>
                <a:xfrm rot="19123498">
                  <a:off x="2501621" y="1862460"/>
                  <a:ext cx="542170" cy="1782007"/>
                  <a:chOff x="1905000" y="1828800"/>
                  <a:chExt cx="762000" cy="2362200"/>
                </a:xfrm>
              </p:grpSpPr>
              <p:sp>
                <p:nvSpPr>
                  <p:cNvPr id="83" name="Oval 8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12"/>
                <p:cNvGrpSpPr/>
                <p:nvPr/>
              </p:nvGrpSpPr>
              <p:grpSpPr>
                <a:xfrm rot="15530705">
                  <a:off x="2284581" y="2639655"/>
                  <a:ext cx="405591" cy="1883879"/>
                  <a:chOff x="1905000" y="1828800"/>
                  <a:chExt cx="762000" cy="2362200"/>
                </a:xfrm>
              </p:grpSpPr>
              <p:sp>
                <p:nvSpPr>
                  <p:cNvPr id="81" name="Oval 8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8" name="Group 31"/>
              <p:cNvGrpSpPr/>
              <p:nvPr/>
            </p:nvGrpSpPr>
            <p:grpSpPr>
              <a:xfrm rot="20238387">
                <a:off x="1346199" y="1643328"/>
                <a:ext cx="1193804" cy="897916"/>
                <a:chOff x="1111998" y="1862460"/>
                <a:chExt cx="2362200" cy="1921930"/>
              </a:xfrm>
            </p:grpSpPr>
            <p:grpSp>
              <p:nvGrpSpPr>
                <p:cNvPr id="69" name="Group 6"/>
                <p:cNvGrpSpPr/>
                <p:nvPr/>
              </p:nvGrpSpPr>
              <p:grpSpPr>
                <a:xfrm rot="17802976">
                  <a:off x="1912098" y="1823816"/>
                  <a:ext cx="762000" cy="2362200"/>
                  <a:chOff x="1905000" y="1828800"/>
                  <a:chExt cx="762000" cy="2362200"/>
                </a:xfrm>
              </p:grpSpPr>
              <p:sp>
                <p:nvSpPr>
                  <p:cNvPr id="7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9"/>
                <p:cNvGrpSpPr/>
                <p:nvPr/>
              </p:nvGrpSpPr>
              <p:grpSpPr>
                <a:xfrm rot="19123498">
                  <a:off x="2501621" y="1862460"/>
                  <a:ext cx="542170" cy="1782007"/>
                  <a:chOff x="1905000" y="1828800"/>
                  <a:chExt cx="762000" cy="2362200"/>
                </a:xfrm>
              </p:grpSpPr>
              <p:sp>
                <p:nvSpPr>
                  <p:cNvPr id="74" name="Oval 7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12"/>
                <p:cNvGrpSpPr/>
                <p:nvPr/>
              </p:nvGrpSpPr>
              <p:grpSpPr>
                <a:xfrm rot="15530705">
                  <a:off x="2284581" y="2639655"/>
                  <a:ext cx="405591" cy="1883879"/>
                  <a:chOff x="1905000" y="1828800"/>
                  <a:chExt cx="762000" cy="2362200"/>
                </a:xfrm>
              </p:grpSpPr>
              <p:sp>
                <p:nvSpPr>
                  <p:cNvPr id="72" name="Oval 7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4" name="Group 166"/>
            <p:cNvGrpSpPr/>
            <p:nvPr/>
          </p:nvGrpSpPr>
          <p:grpSpPr>
            <a:xfrm rot="20555714" flipH="1">
              <a:off x="3652811" y="2791157"/>
              <a:ext cx="1586260" cy="1364114"/>
              <a:chOff x="736597" y="733384"/>
              <a:chExt cx="1807860" cy="1807860"/>
            </a:xfrm>
          </p:grpSpPr>
          <p:grpSp>
            <p:nvGrpSpPr>
              <p:cNvPr id="36" name="Group 15"/>
              <p:cNvGrpSpPr/>
              <p:nvPr/>
            </p:nvGrpSpPr>
            <p:grpSpPr>
              <a:xfrm rot="20238387">
                <a:off x="736597" y="881328"/>
                <a:ext cx="1193804" cy="897916"/>
                <a:chOff x="1111998" y="1862460"/>
                <a:chExt cx="2362200" cy="1921930"/>
              </a:xfrm>
            </p:grpSpPr>
            <p:grpSp>
              <p:nvGrpSpPr>
                <p:cNvPr id="57" name="Group 6"/>
                <p:cNvGrpSpPr/>
                <p:nvPr/>
              </p:nvGrpSpPr>
              <p:grpSpPr>
                <a:xfrm rot="17802976">
                  <a:off x="1912098" y="1823816"/>
                  <a:ext cx="762000" cy="2362200"/>
                  <a:chOff x="1905000" y="1828800"/>
                  <a:chExt cx="762000" cy="2362200"/>
                </a:xfrm>
              </p:grpSpPr>
              <p:sp>
                <p:nvSpPr>
                  <p:cNvPr id="64"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9"/>
                <p:cNvGrpSpPr/>
                <p:nvPr/>
              </p:nvGrpSpPr>
              <p:grpSpPr>
                <a:xfrm rot="19123498">
                  <a:off x="2501621" y="1862460"/>
                  <a:ext cx="542170" cy="1782007"/>
                  <a:chOff x="1905000" y="1828800"/>
                  <a:chExt cx="762000" cy="2362200"/>
                </a:xfrm>
              </p:grpSpPr>
              <p:sp>
                <p:nvSpPr>
                  <p:cNvPr id="62" name="Oval 6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12"/>
                <p:cNvGrpSpPr/>
                <p:nvPr/>
              </p:nvGrpSpPr>
              <p:grpSpPr>
                <a:xfrm rot="15530705">
                  <a:off x="2284581" y="2639655"/>
                  <a:ext cx="405591" cy="1883879"/>
                  <a:chOff x="1905000" y="1828800"/>
                  <a:chExt cx="762000" cy="2362200"/>
                </a:xfrm>
              </p:grpSpPr>
              <p:sp>
                <p:nvSpPr>
                  <p:cNvPr id="60" name="Oval 5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7" name="Group 21"/>
              <p:cNvGrpSpPr/>
              <p:nvPr/>
            </p:nvGrpSpPr>
            <p:grpSpPr>
              <a:xfrm rot="2927600">
                <a:off x="1498597" y="881328"/>
                <a:ext cx="1193804" cy="897916"/>
                <a:chOff x="1111998" y="1862460"/>
                <a:chExt cx="2362200" cy="1921930"/>
              </a:xfrm>
            </p:grpSpPr>
            <p:grpSp>
              <p:nvGrpSpPr>
                <p:cNvPr id="48" name="Group 6"/>
                <p:cNvGrpSpPr/>
                <p:nvPr/>
              </p:nvGrpSpPr>
              <p:grpSpPr>
                <a:xfrm rot="17802976">
                  <a:off x="1912098" y="1823816"/>
                  <a:ext cx="762000" cy="2362200"/>
                  <a:chOff x="1905000" y="1828800"/>
                  <a:chExt cx="762000" cy="2362200"/>
                </a:xfrm>
              </p:grpSpPr>
              <p:sp>
                <p:nvSpPr>
                  <p:cNvPr id="5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9"/>
                <p:cNvGrpSpPr/>
                <p:nvPr/>
              </p:nvGrpSpPr>
              <p:grpSpPr>
                <a:xfrm rot="19123498">
                  <a:off x="2501621" y="1862460"/>
                  <a:ext cx="542170" cy="1782007"/>
                  <a:chOff x="1905000" y="1828800"/>
                  <a:chExt cx="762000" cy="2362200"/>
                </a:xfrm>
              </p:grpSpPr>
              <p:sp>
                <p:nvSpPr>
                  <p:cNvPr id="53" name="Oval 5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12"/>
                <p:cNvGrpSpPr/>
                <p:nvPr/>
              </p:nvGrpSpPr>
              <p:grpSpPr>
                <a:xfrm rot="15530705">
                  <a:off x="2284581" y="2639655"/>
                  <a:ext cx="405591" cy="1883879"/>
                  <a:chOff x="1905000" y="1828800"/>
                  <a:chExt cx="762000" cy="2362200"/>
                </a:xfrm>
              </p:grpSpPr>
              <p:sp>
                <p:nvSpPr>
                  <p:cNvPr id="51" name="Oval 5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8" name="Group 31"/>
              <p:cNvGrpSpPr/>
              <p:nvPr/>
            </p:nvGrpSpPr>
            <p:grpSpPr>
              <a:xfrm rot="20238387">
                <a:off x="1346199" y="1643328"/>
                <a:ext cx="1193804" cy="897916"/>
                <a:chOff x="1111998" y="1862460"/>
                <a:chExt cx="2362200" cy="1921930"/>
              </a:xfrm>
            </p:grpSpPr>
            <p:grpSp>
              <p:nvGrpSpPr>
                <p:cNvPr id="39" name="Group 6"/>
                <p:cNvGrpSpPr/>
                <p:nvPr/>
              </p:nvGrpSpPr>
              <p:grpSpPr>
                <a:xfrm rot="17802976">
                  <a:off x="1912098" y="1823816"/>
                  <a:ext cx="762000" cy="2362200"/>
                  <a:chOff x="1905000" y="1828800"/>
                  <a:chExt cx="762000" cy="2362200"/>
                </a:xfrm>
              </p:grpSpPr>
              <p:sp>
                <p:nvSpPr>
                  <p:cNvPr id="4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9"/>
                <p:cNvGrpSpPr/>
                <p:nvPr/>
              </p:nvGrpSpPr>
              <p:grpSpPr>
                <a:xfrm rot="19123498">
                  <a:off x="2501621" y="1862460"/>
                  <a:ext cx="542170" cy="1782007"/>
                  <a:chOff x="1905000" y="1828800"/>
                  <a:chExt cx="762000" cy="2362200"/>
                </a:xfrm>
              </p:grpSpPr>
              <p:sp>
                <p:nvSpPr>
                  <p:cNvPr id="44" name="Oval 4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12"/>
                <p:cNvGrpSpPr/>
                <p:nvPr/>
              </p:nvGrpSpPr>
              <p:grpSpPr>
                <a:xfrm rot="15530705">
                  <a:off x="2284581" y="2639655"/>
                  <a:ext cx="405591" cy="1883879"/>
                  <a:chOff x="1905000" y="1828800"/>
                  <a:chExt cx="762000" cy="2362200"/>
                </a:xfrm>
              </p:grpSpPr>
              <p:sp>
                <p:nvSpPr>
                  <p:cNvPr id="42" name="Oval 4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5" name="Double Wave 24"/>
            <p:cNvSpPr/>
            <p:nvPr/>
          </p:nvSpPr>
          <p:spPr>
            <a:xfrm>
              <a:off x="1447800" y="66294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Double Wave 25"/>
            <p:cNvSpPr/>
            <p:nvPr/>
          </p:nvSpPr>
          <p:spPr>
            <a:xfrm>
              <a:off x="2286000" y="65532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rot="672509" flipV="1">
              <a:off x="1600200" y="426720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rot="1677072" flipV="1">
              <a:off x="3517105" y="44477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rot="20438730" flipV="1">
              <a:off x="3136105" y="4523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rot="2774148" flipV="1">
              <a:off x="1916906" y="4523969"/>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rot="21203502" flipV="1">
              <a:off x="1684156" y="4436632"/>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rot="672509" flipV="1">
              <a:off x="2907505" y="39905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2578358" flipV="1">
              <a:off x="2601850" y="3893437"/>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rot="672509" flipV="1">
              <a:off x="2221704"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rot="20012650" flipV="1">
              <a:off x="1993106"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6" name="Rectangle 275"/>
          <p:cNvSpPr/>
          <p:nvPr/>
        </p:nvSpPr>
        <p:spPr>
          <a:xfrm>
            <a:off x="6033646" y="4264580"/>
            <a:ext cx="5076806" cy="1815882"/>
          </a:xfrm>
          <a:prstGeom prst="rect">
            <a:avLst/>
          </a:prstGeom>
        </p:spPr>
        <p:txBody>
          <a:bodyPr wrap="square">
            <a:spAutoFit/>
          </a:bodyPr>
          <a:lstStyle/>
          <a:p>
            <a:r>
              <a:rPr lang="en-US" sz="2000" dirty="0">
                <a:solidFill>
                  <a:schemeClr val="bg1"/>
                </a:solidFill>
              </a:rPr>
              <a:t>“In this dispensation the Lord’s vineyard covers the whole earth, and the laborers are going forth to gather scattered Israel before the appointed day of burning when the vineyard will be purified of corruption.”</a:t>
            </a:r>
          </a:p>
          <a:p>
            <a:r>
              <a:rPr lang="en-US" sz="1200" dirty="0">
                <a:solidFill>
                  <a:schemeClr val="bg1"/>
                </a:solidFill>
              </a:rPr>
              <a:t>Elder Bruce R. McConkie </a:t>
            </a:r>
            <a:endParaRPr lang="en-US" dirty="0">
              <a:solidFill>
                <a:schemeClr val="bg1"/>
              </a:solidFill>
            </a:endParaRPr>
          </a:p>
        </p:txBody>
      </p:sp>
      <p:pic>
        <p:nvPicPr>
          <p:cNvPr id="3" name="Picture 2">
            <a:extLst>
              <a:ext uri="{FF2B5EF4-FFF2-40B4-BE49-F238E27FC236}">
                <a16:creationId xmlns:a16="http://schemas.microsoft.com/office/drawing/2014/main" id="{F5187F00-0D49-4D4B-A43F-DC68C78028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52566" y="5133237"/>
            <a:ext cx="1073206" cy="1498017"/>
          </a:xfrm>
          <a:prstGeom prst="rect">
            <a:avLst/>
          </a:prstGeom>
        </p:spPr>
      </p:pic>
    </p:spTree>
    <p:extLst>
      <p:ext uri="{BB962C8B-B14F-4D97-AF65-F5344CB8AC3E}">
        <p14:creationId xmlns:p14="http://schemas.microsoft.com/office/powerpoint/2010/main" val="19729842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ABDE659-B66E-4AEC-8E35-D5FFEC939C8A}"/>
              </a:ext>
            </a:extLst>
          </p:cNvPr>
          <p:cNvPicPr>
            <a:picLocks noChangeAspect="1"/>
          </p:cNvPicPr>
          <p:nvPr/>
        </p:nvPicPr>
        <p:blipFill rotWithShape="1">
          <a:blip r:embed="rId2">
            <a:extLst>
              <a:ext uri="{28A0092B-C50C-407E-A947-70E740481C1C}">
                <a14:useLocalDpi xmlns:a14="http://schemas.microsoft.com/office/drawing/2010/main" val="0"/>
              </a:ext>
            </a:extLst>
          </a:blip>
          <a:srcRect l="2813" t="5019" r="2728" b="5232"/>
          <a:stretch/>
        </p:blipFill>
        <p:spPr>
          <a:xfrm>
            <a:off x="-10608" y="-14242"/>
            <a:ext cx="12202608" cy="6872242"/>
          </a:xfrm>
          <a:prstGeom prst="rect">
            <a:avLst/>
          </a:prstGeom>
        </p:spPr>
      </p:pic>
      <p:sp>
        <p:nvSpPr>
          <p:cNvPr id="5" name="TextBox 4"/>
          <p:cNvSpPr txBox="1"/>
          <p:nvPr/>
        </p:nvSpPr>
        <p:spPr>
          <a:xfrm>
            <a:off x="463983" y="117693"/>
            <a:ext cx="11497108" cy="2092881"/>
          </a:xfrm>
          <a:prstGeom prst="rect">
            <a:avLst/>
          </a:prstGeom>
          <a:noFill/>
        </p:spPr>
        <p:txBody>
          <a:bodyPr wrap="square" rtlCol="0">
            <a:spAutoFit/>
          </a:bodyPr>
          <a:lstStyle/>
          <a:p>
            <a:r>
              <a:rPr lang="en-US" sz="1600" dirty="0">
                <a:solidFill>
                  <a:schemeClr val="bg1"/>
                </a:solidFill>
              </a:rPr>
              <a:t>Sources:</a:t>
            </a:r>
          </a:p>
          <a:p>
            <a:r>
              <a:rPr lang="en-US" sz="1600" dirty="0">
                <a:solidFill>
                  <a:schemeClr val="bg1"/>
                </a:solidFill>
              </a:rPr>
              <a:t>Video:</a:t>
            </a:r>
          </a:p>
          <a:p>
            <a:r>
              <a:rPr lang="en-US" b="1" dirty="0">
                <a:solidFill>
                  <a:schemeClr val="bg1"/>
                </a:solidFill>
              </a:rPr>
              <a:t>Mountains to Climb</a:t>
            </a:r>
            <a:r>
              <a:rPr lang="en-US" dirty="0">
                <a:solidFill>
                  <a:schemeClr val="bg1"/>
                </a:solidFill>
              </a:rPr>
              <a:t> (5:04)</a:t>
            </a:r>
            <a:endParaRPr lang="en-US" sz="1600" dirty="0">
              <a:solidFill>
                <a:schemeClr val="bg1"/>
              </a:solidFill>
            </a:endParaRPr>
          </a:p>
          <a:p>
            <a:endParaRPr lang="en-US" sz="1600" dirty="0">
              <a:solidFill>
                <a:schemeClr val="bg1"/>
              </a:solidFill>
            </a:endParaRPr>
          </a:p>
          <a:p>
            <a:r>
              <a:rPr lang="en-US" sz="1600" dirty="0">
                <a:solidFill>
                  <a:schemeClr val="bg1"/>
                </a:solidFill>
              </a:rPr>
              <a:t>History of the Church Vol. 1, pp. 86-144 and CHMR Vol. 1, pp. 114, </a:t>
            </a:r>
            <a:r>
              <a:rPr lang="en-US" sz="1600" i="1" dirty="0">
                <a:solidFill>
                  <a:schemeClr val="bg1"/>
                </a:solidFill>
              </a:rPr>
              <a:t>History of the Church,</a:t>
            </a:r>
            <a:r>
              <a:rPr lang="en-US" sz="1600" dirty="0">
                <a:solidFill>
                  <a:schemeClr val="bg1"/>
                </a:solidFill>
              </a:rPr>
              <a:t> 1:86–88</a:t>
            </a:r>
          </a:p>
          <a:p>
            <a:r>
              <a:rPr lang="en-US" sz="1600" dirty="0">
                <a:solidFill>
                  <a:schemeClr val="bg1"/>
                </a:solidFill>
                <a:latin typeface="Abadi" panose="020B0604020104020204" pitchFamily="34" charset="0"/>
              </a:rPr>
              <a:t>Presentation by ©http://fashionsbylynda.com/blog/</a:t>
            </a:r>
          </a:p>
          <a:p>
            <a:pPr fontAlgn="base"/>
            <a:r>
              <a:rPr lang="en-US" sz="1600" dirty="0">
                <a:solidFill>
                  <a:schemeClr val="bg1"/>
                </a:solidFill>
              </a:rPr>
              <a:t>President Dieter F. Uchtdorf </a:t>
            </a:r>
            <a:r>
              <a:rPr lang="en-US" sz="1600" i="1" dirty="0">
                <a:solidFill>
                  <a:schemeClr val="bg1"/>
                </a:solidFill>
              </a:rPr>
              <a:t>Continue in Patience </a:t>
            </a:r>
            <a:r>
              <a:rPr lang="en-US" sz="1600" dirty="0">
                <a:solidFill>
                  <a:schemeClr val="bg1"/>
                </a:solidFill>
              </a:rPr>
              <a:t>April 2010 General Conf.</a:t>
            </a:r>
          </a:p>
          <a:p>
            <a:pPr fontAlgn="base"/>
            <a:r>
              <a:rPr lang="en-US" sz="1600" dirty="0">
                <a:solidFill>
                  <a:schemeClr val="bg1"/>
                </a:solidFill>
              </a:rPr>
              <a:t>Bruce R. McConkie (In Conference Report, Apr. 1975, p. 77; or </a:t>
            </a:r>
            <a:r>
              <a:rPr lang="en-US" sz="1600" i="1" dirty="0">
                <a:solidFill>
                  <a:schemeClr val="bg1"/>
                </a:solidFill>
              </a:rPr>
              <a:t>Ensign,</a:t>
            </a:r>
            <a:r>
              <a:rPr lang="en-US" sz="1600" dirty="0">
                <a:solidFill>
                  <a:schemeClr val="bg1"/>
                </a:solidFill>
              </a:rPr>
              <a:t> May 1975, p. 52.)</a:t>
            </a:r>
          </a:p>
        </p:txBody>
      </p:sp>
      <p:sp>
        <p:nvSpPr>
          <p:cNvPr id="7" name="Footer Placeholder 14">
            <a:extLst>
              <a:ext uri="{FF2B5EF4-FFF2-40B4-BE49-F238E27FC236}">
                <a16:creationId xmlns:a16="http://schemas.microsoft.com/office/drawing/2014/main" id="{F383576E-5CE7-468E-992C-48140BB87F49}"/>
              </a:ext>
            </a:extLst>
          </p:cNvPr>
          <p:cNvSpPr>
            <a:spLocks noGrp="1"/>
          </p:cNvSpPr>
          <p:nvPr/>
        </p:nvSpPr>
        <p:spPr>
          <a:xfrm>
            <a:off x="0" y="6492875"/>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grpSp>
        <p:nvGrpSpPr>
          <p:cNvPr id="8" name="Group 7">
            <a:extLst>
              <a:ext uri="{FF2B5EF4-FFF2-40B4-BE49-F238E27FC236}">
                <a16:creationId xmlns:a16="http://schemas.microsoft.com/office/drawing/2014/main" id="{4C4B0DF0-1397-4840-B6D5-93979C93A2B3}"/>
              </a:ext>
            </a:extLst>
          </p:cNvPr>
          <p:cNvGrpSpPr/>
          <p:nvPr/>
        </p:nvGrpSpPr>
        <p:grpSpPr>
          <a:xfrm>
            <a:off x="3575562" y="361982"/>
            <a:ext cx="553367" cy="700932"/>
            <a:chOff x="7543800" y="3810000"/>
            <a:chExt cx="1143000" cy="1447800"/>
          </a:xfrm>
        </p:grpSpPr>
        <p:sp>
          <p:nvSpPr>
            <p:cNvPr id="9" name="Trapezoid 8">
              <a:extLst>
                <a:ext uri="{FF2B5EF4-FFF2-40B4-BE49-F238E27FC236}">
                  <a16:creationId xmlns:a16="http://schemas.microsoft.com/office/drawing/2014/main" id="{0F65057C-AAE8-477F-8A08-B27669B1B475}"/>
                </a:ext>
              </a:extLst>
            </p:cNvPr>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79">
              <a:extLst>
                <a:ext uri="{FF2B5EF4-FFF2-40B4-BE49-F238E27FC236}">
                  <a16:creationId xmlns:a16="http://schemas.microsoft.com/office/drawing/2014/main" id="{D9D3C3EE-CB70-4C85-A110-37B708EF9380}"/>
                </a:ext>
              </a:extLst>
            </p:cNvPr>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80">
              <a:extLst>
                <a:ext uri="{FF2B5EF4-FFF2-40B4-BE49-F238E27FC236}">
                  <a16:creationId xmlns:a16="http://schemas.microsoft.com/office/drawing/2014/main" id="{B803101A-81E8-484F-897C-DB677722B5F2}"/>
                </a:ext>
              </a:extLst>
            </p:cNvPr>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81">
              <a:extLst>
                <a:ext uri="{FF2B5EF4-FFF2-40B4-BE49-F238E27FC236}">
                  <a16:creationId xmlns:a16="http://schemas.microsoft.com/office/drawing/2014/main" id="{262E0D5D-B34B-49BF-ACD2-B8E7E13ACCAB}"/>
                </a:ext>
              </a:extLst>
            </p:cNvPr>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DB6D570D-4063-4950-B980-478860671E06}"/>
                </a:ext>
              </a:extLst>
            </p:cNvPr>
            <p:cNvGrpSpPr/>
            <p:nvPr/>
          </p:nvGrpSpPr>
          <p:grpSpPr>
            <a:xfrm>
              <a:off x="7924800" y="3810000"/>
              <a:ext cx="645353" cy="610017"/>
              <a:chOff x="7924800" y="5867400"/>
              <a:chExt cx="645353" cy="610017"/>
            </a:xfrm>
          </p:grpSpPr>
          <p:grpSp>
            <p:nvGrpSpPr>
              <p:cNvPr id="21" name="Group 13">
                <a:extLst>
                  <a:ext uri="{FF2B5EF4-FFF2-40B4-BE49-F238E27FC236}">
                    <a16:creationId xmlns:a16="http://schemas.microsoft.com/office/drawing/2014/main" id="{A4DD8C3C-DDA8-40E7-8358-6A4D384C595C}"/>
                  </a:ext>
                </a:extLst>
              </p:cNvPr>
              <p:cNvGrpSpPr/>
              <p:nvPr/>
            </p:nvGrpSpPr>
            <p:grpSpPr>
              <a:xfrm>
                <a:off x="7924800" y="5867400"/>
                <a:ext cx="645353" cy="610017"/>
                <a:chOff x="3037563" y="3121795"/>
                <a:chExt cx="1250371" cy="1224010"/>
              </a:xfrm>
            </p:grpSpPr>
            <p:sp>
              <p:nvSpPr>
                <p:cNvPr id="23" name="Oval 22">
                  <a:extLst>
                    <a:ext uri="{FF2B5EF4-FFF2-40B4-BE49-F238E27FC236}">
                      <a16:creationId xmlns:a16="http://schemas.microsoft.com/office/drawing/2014/main" id="{93EDE91C-362F-4DA3-9060-8F6A85218DFF}"/>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E008BB3F-6600-4FAD-8CD0-1FE5093B49BF}"/>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D3342AC3-000B-482B-8112-B1703B0EE528}"/>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DB3129D7-8A12-4E06-9C9F-82AD64BA26BA}"/>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Oval 21">
                <a:extLst>
                  <a:ext uri="{FF2B5EF4-FFF2-40B4-BE49-F238E27FC236}">
                    <a16:creationId xmlns:a16="http://schemas.microsoft.com/office/drawing/2014/main" id="{B57C789E-D03B-422F-8A4D-E8633C5C0627}"/>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00B3A10F-0B47-480F-B370-B09859E00DCB}"/>
                </a:ext>
              </a:extLst>
            </p:cNvPr>
            <p:cNvGrpSpPr/>
            <p:nvPr/>
          </p:nvGrpSpPr>
          <p:grpSpPr>
            <a:xfrm>
              <a:off x="7543800" y="4038600"/>
              <a:ext cx="403070" cy="381000"/>
              <a:chOff x="7924800" y="5867400"/>
              <a:chExt cx="645353" cy="610017"/>
            </a:xfrm>
          </p:grpSpPr>
          <p:grpSp>
            <p:nvGrpSpPr>
              <p:cNvPr id="15" name="Group 13">
                <a:extLst>
                  <a:ext uri="{FF2B5EF4-FFF2-40B4-BE49-F238E27FC236}">
                    <a16:creationId xmlns:a16="http://schemas.microsoft.com/office/drawing/2014/main" id="{558F65AA-21FE-4295-AD00-1B3E59675A87}"/>
                  </a:ext>
                </a:extLst>
              </p:cNvPr>
              <p:cNvGrpSpPr/>
              <p:nvPr/>
            </p:nvGrpSpPr>
            <p:grpSpPr>
              <a:xfrm>
                <a:off x="7924800" y="5867400"/>
                <a:ext cx="645353" cy="610017"/>
                <a:chOff x="3037563" y="3121795"/>
                <a:chExt cx="1250371" cy="1224010"/>
              </a:xfrm>
            </p:grpSpPr>
            <p:sp>
              <p:nvSpPr>
                <p:cNvPr id="17" name="Oval 16">
                  <a:extLst>
                    <a:ext uri="{FF2B5EF4-FFF2-40B4-BE49-F238E27FC236}">
                      <a16:creationId xmlns:a16="http://schemas.microsoft.com/office/drawing/2014/main" id="{DB7FBC42-DAB4-4E32-93E8-529418AAF01D}"/>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13CBD4C-87D8-4022-94AD-E22EAF21F694}"/>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DFD90936-148E-4D13-BC73-B243371A3A34}"/>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B25E194-C4D0-45C4-BB1A-9B75FD87F418}"/>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Oval 15">
                <a:extLst>
                  <a:ext uri="{FF2B5EF4-FFF2-40B4-BE49-F238E27FC236}">
                    <a16:creationId xmlns:a16="http://schemas.microsoft.com/office/drawing/2014/main" id="{823D2681-FFB8-4B90-8C50-B93E85AB2949}"/>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7953507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544" y="58846"/>
            <a:ext cx="3697224" cy="6186309"/>
          </a:xfrm>
          <a:prstGeom prst="rect">
            <a:avLst/>
          </a:prstGeom>
          <a:ln>
            <a:solidFill>
              <a:schemeClr val="tx1"/>
            </a:solidFill>
          </a:ln>
        </p:spPr>
        <p:txBody>
          <a:bodyPr wrap="square">
            <a:spAutoFit/>
          </a:bodyPr>
          <a:lstStyle/>
          <a:p>
            <a:pPr fontAlgn="base"/>
            <a:r>
              <a:rPr lang="en-US" sz="1200" b="1" dirty="0">
                <a:latin typeface="Calibri" panose="020F0502020204030204" pitchFamily="34" charset="0"/>
                <a:cs typeface="Calibri" panose="020F0502020204030204" pitchFamily="34" charset="0"/>
              </a:rPr>
              <a:t>Magnifying our Callings:</a:t>
            </a:r>
          </a:p>
          <a:p>
            <a:pPr fontAlgn="base"/>
            <a:r>
              <a:rPr lang="en-US" sz="1200" dirty="0">
                <a:latin typeface="Calibri" panose="020F0502020204030204" pitchFamily="34" charset="0"/>
                <a:cs typeface="Calibri" panose="020F0502020204030204" pitchFamily="34" charset="0"/>
              </a:rPr>
              <a:t>The word magnify is commonly interpreted to mean “enlarge.” In order for an enlargement to take place, one needs to gather the powers of the existing resources and focus them on a given point. This is illustrated in the process by which a magnifying lens enlarges by focusing the powers of the available light. </a:t>
            </a:r>
          </a:p>
          <a:p>
            <a:pPr fontAlgn="base"/>
            <a:r>
              <a:rPr lang="en-US" sz="1200" dirty="0">
                <a:latin typeface="Calibri" panose="020F0502020204030204" pitchFamily="34" charset="0"/>
                <a:cs typeface="Calibri" panose="020F0502020204030204" pitchFamily="34" charset="0"/>
              </a:rPr>
              <a:t>Joseph Smith was to concentrate and focus all his energies and talents to the calling given him by the Lord at that time. He was to pray, write, expound the scriptures, exercise patience and administer the affairs of the Church. As he utilized all of his available resources in the magnifying of his calling , the Lord would then give the increase and enlarge his abilities and the fruits of his labors.” </a:t>
            </a:r>
            <a:r>
              <a:rPr lang="en-US" sz="1200" dirty="0" err="1">
                <a:latin typeface="Calibri" panose="020F0502020204030204" pitchFamily="34" charset="0"/>
                <a:cs typeface="Calibri" panose="020F0502020204030204" pitchFamily="34" charset="0"/>
              </a:rPr>
              <a:t>Otten</a:t>
            </a:r>
            <a:r>
              <a:rPr lang="en-US" sz="1200" dirty="0">
                <a:latin typeface="Calibri" panose="020F0502020204030204" pitchFamily="34" charset="0"/>
                <a:cs typeface="Calibri" panose="020F0502020204030204" pitchFamily="34" charset="0"/>
              </a:rPr>
              <a:t> and Caldwell </a:t>
            </a:r>
            <a:r>
              <a:rPr lang="en-US" sz="1200" i="1" dirty="0">
                <a:latin typeface="Calibri" panose="020F0502020204030204" pitchFamily="34" charset="0"/>
                <a:cs typeface="Calibri" panose="020F0502020204030204" pitchFamily="34" charset="0"/>
              </a:rPr>
              <a:t>Sacred Truths of the Doctrine and Covenants </a:t>
            </a:r>
            <a:r>
              <a:rPr lang="en-US" sz="1200" dirty="0">
                <a:latin typeface="Calibri" panose="020F0502020204030204" pitchFamily="34" charset="0"/>
                <a:cs typeface="Calibri" panose="020F0502020204030204" pitchFamily="34" charset="0"/>
              </a:rPr>
              <a:t> pp. 107</a:t>
            </a:r>
          </a:p>
          <a:p>
            <a:pPr fontAlgn="base"/>
            <a:endParaRPr lang="en-US" sz="1200" dirty="0">
              <a:latin typeface="Calibri" panose="020F0502020204030204" pitchFamily="34" charset="0"/>
              <a:cs typeface="Calibri" panose="020F0502020204030204" pitchFamily="34" charset="0"/>
            </a:endParaRPr>
          </a:p>
          <a:p>
            <a:pPr fontAlgn="base"/>
            <a:r>
              <a:rPr lang="en-US" sz="1200" b="1" dirty="0">
                <a:latin typeface="Calibri" panose="020F0502020204030204" pitchFamily="34" charset="0"/>
                <a:cs typeface="Calibri" panose="020F0502020204030204" pitchFamily="34" charset="0"/>
              </a:rPr>
              <a:t>The Law of Common Consent</a:t>
            </a:r>
          </a:p>
          <a:p>
            <a:pPr fontAlgn="base"/>
            <a:r>
              <a:rPr lang="en-US" sz="1200" dirty="0">
                <a:latin typeface="Calibri" panose="020F0502020204030204" pitchFamily="34" charset="0"/>
                <a:cs typeface="Calibri" panose="020F0502020204030204" pitchFamily="34" charset="0"/>
              </a:rPr>
              <a:t>Elder Bruce R. McConkie explained that “administrative affairs of the Church are handled in accordance with the law of </a:t>
            </a:r>
            <a:r>
              <a:rPr lang="en-US" sz="1200" i="1" dirty="0">
                <a:latin typeface="Calibri" panose="020F0502020204030204" pitchFamily="34" charset="0"/>
                <a:cs typeface="Calibri" panose="020F0502020204030204" pitchFamily="34" charset="0"/>
              </a:rPr>
              <a:t>common consent</a:t>
            </a:r>
            <a:r>
              <a:rPr lang="en-US" sz="1200" dirty="0">
                <a:latin typeface="Calibri" panose="020F0502020204030204" pitchFamily="34" charset="0"/>
                <a:cs typeface="Calibri" panose="020F0502020204030204" pitchFamily="34" charset="0"/>
              </a:rPr>
              <a:t>. This law is that in God’s earthly kingdom, the King counsels what should be done, but then he allows his subjects to accept or reject his proposals. Unless the principle of free agency is operated in righteousness men do not progress to ultimate salvation in the heavenly kingdom hereafter. Accordingly, church officers are selected by the spirit of revelation in those appointed to choose them, but before the officers may serve in their positions, they must receive a formal sustaining vote of the people over whom they are to preside. (D. &amp; C. 20:60–67; 26:2; 28; 38:34–35; 41:9–11; 42:11; 102:9; 124:124–145.)” (</a:t>
            </a:r>
            <a:r>
              <a:rPr lang="en-US" sz="1200" i="1" dirty="0">
                <a:latin typeface="Calibri" panose="020F0502020204030204" pitchFamily="34" charset="0"/>
                <a:cs typeface="Calibri" panose="020F0502020204030204" pitchFamily="34" charset="0"/>
              </a:rPr>
              <a:t>Mormon Doctrine,</a:t>
            </a:r>
            <a:r>
              <a:rPr lang="en-US" sz="1200" dirty="0">
                <a:latin typeface="Calibri" panose="020F0502020204030204" pitchFamily="34" charset="0"/>
                <a:cs typeface="Calibri" panose="020F0502020204030204" pitchFamily="34" charset="0"/>
              </a:rPr>
              <a:t> pp. 149–50.)</a:t>
            </a:r>
          </a:p>
        </p:txBody>
      </p:sp>
      <p:sp>
        <p:nvSpPr>
          <p:cNvPr id="5" name="Rectangle 4"/>
          <p:cNvSpPr/>
          <p:nvPr/>
        </p:nvSpPr>
        <p:spPr>
          <a:xfrm>
            <a:off x="3858768" y="58846"/>
            <a:ext cx="3697224" cy="4893647"/>
          </a:xfrm>
          <a:prstGeom prst="rect">
            <a:avLst/>
          </a:prstGeom>
          <a:ln>
            <a:solidFill>
              <a:schemeClr val="tx1"/>
            </a:solidFill>
          </a:ln>
        </p:spPr>
        <p:txBody>
          <a:bodyPr wrap="square">
            <a:spAutoFit/>
          </a:bodyPr>
          <a:lstStyle/>
          <a:p>
            <a:r>
              <a:rPr lang="en-US" sz="1200" b="1" dirty="0">
                <a:latin typeface="Calibri" panose="020F0502020204030204" pitchFamily="34" charset="0"/>
                <a:cs typeface="Calibri" panose="020F0502020204030204" pitchFamily="34" charset="0"/>
              </a:rPr>
              <a:t>Miracles:</a:t>
            </a:r>
          </a:p>
          <a:p>
            <a:r>
              <a:rPr lang="en-US" sz="1200" dirty="0">
                <a:latin typeface="Calibri" panose="020F0502020204030204" pitchFamily="34" charset="0"/>
                <a:cs typeface="Calibri" panose="020F0502020204030204" pitchFamily="34" charset="0"/>
              </a:rPr>
              <a:t>President Spencer W. Kimball taught that “where [the Lord’s] priesthood was and where faith was found, there would be the signs of power, not for show but for a blessing to the people” (“President Kimball Speaks Out on Administration to the Sick,” </a:t>
            </a:r>
            <a:r>
              <a:rPr lang="en-US" sz="1200" i="1" dirty="0">
                <a:latin typeface="Calibri" panose="020F0502020204030204" pitchFamily="34" charset="0"/>
                <a:cs typeface="Calibri" panose="020F0502020204030204" pitchFamily="34" charset="0"/>
              </a:rPr>
              <a:t>New Era,</a:t>
            </a:r>
            <a:r>
              <a:rPr lang="en-US" sz="1200" dirty="0">
                <a:latin typeface="Calibri" panose="020F0502020204030204" pitchFamily="34" charset="0"/>
                <a:cs typeface="Calibri" panose="020F0502020204030204" pitchFamily="34" charset="0"/>
              </a:rPr>
              <a:t> Oct. 1981, 45). In our day, believers receive healings and miracles just as they always have. However, we do not hear about all healings and miracles that occur. Such experiences are sacred. Many times, people who receive such miracles feel prompted to keep them quiet and private.</a:t>
            </a:r>
          </a:p>
          <a:p>
            <a:endParaRPr lang="en-US" sz="1200" dirty="0">
              <a:latin typeface="Calibri" panose="020F0502020204030204" pitchFamily="34" charset="0"/>
              <a:cs typeface="Calibri" panose="020F0502020204030204" pitchFamily="34" charset="0"/>
            </a:endParaRPr>
          </a:p>
          <a:p>
            <a:pPr fontAlgn="base"/>
            <a:r>
              <a:rPr lang="en-US" sz="1200" dirty="0">
                <a:latin typeface="Calibri" panose="020F0502020204030204" pitchFamily="34" charset="0"/>
                <a:cs typeface="Calibri" panose="020F0502020204030204" pitchFamily="34" charset="0"/>
              </a:rPr>
              <a:t>President Joseph Fielding Smith taught of the circumstances in which a </a:t>
            </a:r>
            <a:r>
              <a:rPr lang="en-US" sz="1200" b="1" dirty="0">
                <a:latin typeface="Calibri" panose="020F0502020204030204" pitchFamily="34" charset="0"/>
                <a:cs typeface="Calibri" panose="020F0502020204030204" pitchFamily="34" charset="0"/>
              </a:rPr>
              <a:t>non-consenting vote </a:t>
            </a:r>
            <a:r>
              <a:rPr lang="en-US" sz="1200" dirty="0">
                <a:latin typeface="Calibri" panose="020F0502020204030204" pitchFamily="34" charset="0"/>
                <a:cs typeface="Calibri" panose="020F0502020204030204" pitchFamily="34" charset="0"/>
              </a:rPr>
              <a:t>would be given:</a:t>
            </a:r>
          </a:p>
          <a:p>
            <a:pPr fontAlgn="base"/>
            <a:r>
              <a:rPr lang="en-US" sz="1200" dirty="0">
                <a:latin typeface="Calibri" panose="020F0502020204030204" pitchFamily="34" charset="0"/>
                <a:cs typeface="Calibri" panose="020F0502020204030204" pitchFamily="34" charset="0"/>
              </a:rPr>
              <a:t>“I have no right to raise my hand in opposition to a man who is appointed to any position in this Church, simply because I may not like him, or because of some personal disagreement or feeling I may have, but </a:t>
            </a:r>
            <a:r>
              <a:rPr lang="en-US" sz="1200" i="1" dirty="0">
                <a:latin typeface="Calibri" panose="020F0502020204030204" pitchFamily="34" charset="0"/>
                <a:cs typeface="Calibri" panose="020F0502020204030204" pitchFamily="34" charset="0"/>
              </a:rPr>
              <a:t>only on the grounds that he is guilty of wrong doing, of transgression of the laws of the Church which would disqualify him for the position which he is called to hold</a:t>
            </a:r>
            <a:r>
              <a:rPr lang="en-US" sz="1200" dirty="0">
                <a:latin typeface="Calibri" panose="020F0502020204030204" pitchFamily="34" charset="0"/>
                <a:cs typeface="Calibri" panose="020F0502020204030204" pitchFamily="34" charset="0"/>
              </a:rPr>
              <a:t>” (</a:t>
            </a:r>
            <a:r>
              <a:rPr lang="en-US" sz="1200" i="1" dirty="0">
                <a:latin typeface="Calibri" panose="020F0502020204030204" pitchFamily="34" charset="0"/>
                <a:cs typeface="Calibri" panose="020F0502020204030204" pitchFamily="34" charset="0"/>
              </a:rPr>
              <a:t>Doctrines of Salvation, </a:t>
            </a:r>
            <a:r>
              <a:rPr lang="en-US" sz="1200" dirty="0">
                <a:latin typeface="Calibri" panose="020F0502020204030204" pitchFamily="34" charset="0"/>
                <a:cs typeface="Calibri" panose="020F0502020204030204" pitchFamily="34" charset="0"/>
              </a:rPr>
              <a:t>comp. Bruce R. McConkie, 3 vols. [1954–56], 3:124; see also </a:t>
            </a:r>
            <a:r>
              <a:rPr lang="en-US" sz="1200" i="1" dirty="0">
                <a:latin typeface="Calibri" panose="020F0502020204030204" pitchFamily="34" charset="0"/>
                <a:cs typeface="Calibri" panose="020F0502020204030204" pitchFamily="34" charset="0"/>
              </a:rPr>
              <a:t>Doctrine and Covenants Student Manual,</a:t>
            </a:r>
            <a:r>
              <a:rPr lang="en-US" sz="1200" dirty="0">
                <a:latin typeface="Calibri" panose="020F0502020204030204" pitchFamily="34" charset="0"/>
                <a:cs typeface="Calibri" panose="020F0502020204030204" pitchFamily="34" charset="0"/>
              </a:rPr>
              <a:t> 2nd ed. [Church Educational System manual, 2001], 52).</a:t>
            </a:r>
          </a:p>
        </p:txBody>
      </p:sp>
      <p:sp>
        <p:nvSpPr>
          <p:cNvPr id="3" name="TextBox 2">
            <a:extLst>
              <a:ext uri="{FF2B5EF4-FFF2-40B4-BE49-F238E27FC236}">
                <a16:creationId xmlns:a16="http://schemas.microsoft.com/office/drawing/2014/main" id="{87512A8C-EBEB-B2EF-0191-80DBC7365592}"/>
              </a:ext>
            </a:extLst>
          </p:cNvPr>
          <p:cNvSpPr txBox="1"/>
          <p:nvPr/>
        </p:nvSpPr>
        <p:spPr>
          <a:xfrm>
            <a:off x="7555992" y="58846"/>
            <a:ext cx="4559808" cy="5909310"/>
          </a:xfrm>
          <a:prstGeom prst="rect">
            <a:avLst/>
          </a:prstGeom>
          <a:noFill/>
          <a:ln>
            <a:solidFill>
              <a:schemeClr val="tx1"/>
            </a:solidFill>
          </a:ln>
        </p:spPr>
        <p:txBody>
          <a:bodyPr wrap="square">
            <a:spAutoFit/>
          </a:bodyPr>
          <a:lstStyle/>
          <a:p>
            <a:r>
              <a:rPr lang="en-US" sz="1400" b="0" i="0" dirty="0">
                <a:solidFill>
                  <a:srgbClr val="212225"/>
                </a:solidFill>
                <a:effectLst/>
                <a:latin typeface="Calibri" panose="020F0502020204030204" pitchFamily="34" charset="0"/>
                <a:cs typeface="Calibri" panose="020F0502020204030204" pitchFamily="34" charset="0"/>
              </a:rPr>
              <a:t>“The Lord, Jesus Christ, is our perfect example of patience. Though absolutely unyielding in adherence to the truth, he exemplified patience repeatedly during his mortal ministry. He was patient with his disciples, including the Twelve, despite their lack of faith and their slowness to recognize and understand his divine mission. He was patient with the multitudes as they pressed about him, with the woman taken in sin, with those who sought his healing power, and with little children. Finally, he remained patient through the sufferings of his mock trials and his crucifixion.</a:t>
            </a:r>
          </a:p>
          <a:p>
            <a:r>
              <a:rPr lang="en-US" sz="1400" b="0" i="0" dirty="0">
                <a:solidFill>
                  <a:srgbClr val="212225"/>
                </a:solidFill>
                <a:effectLst/>
                <a:latin typeface="Ensign:Serif"/>
              </a:rPr>
              <a:t>The Prophet Joseph Smith’s afflictions and sufferings… Beyond imprisonments, </a:t>
            </a:r>
            <a:r>
              <a:rPr lang="en-US" sz="1400" b="0" i="0" dirty="0" err="1">
                <a:solidFill>
                  <a:srgbClr val="212225"/>
                </a:solidFill>
                <a:effectLst/>
                <a:latin typeface="Ensign:Serif"/>
              </a:rPr>
              <a:t>mobbings</a:t>
            </a:r>
            <a:r>
              <a:rPr lang="en-US" sz="1400" b="0" i="0" dirty="0">
                <a:solidFill>
                  <a:srgbClr val="212225"/>
                </a:solidFill>
                <a:effectLst/>
                <a:latin typeface="Ensign:Serif"/>
              </a:rPr>
              <a:t>, and beatings, he suffered the anguish of betrayal by disloyal, unfaithful associates. But he offered the hand of friendship and fellowship to them even after they had opposed and betrayed him.</a:t>
            </a:r>
          </a:p>
          <a:p>
            <a:r>
              <a:rPr lang="en-US" sz="1400" b="0" i="0" dirty="0">
                <a:solidFill>
                  <a:srgbClr val="212225"/>
                </a:solidFill>
                <a:effectLst/>
                <a:latin typeface="Ensign:Serif"/>
              </a:rPr>
              <a:t>We should learn to be patient with ourselves. Recognizing our strengths and our weaknesses, we should strive to use good judgment in all of our choices and decisions, make good use of every opportunity, and do our best in every task we undertake. We should not be unduly discouraged nor in despair at any time when we are doing the best we can. Rather, we should be satisfied with our progress even though it may come slowly at times.”</a:t>
            </a:r>
            <a:endParaRPr lang="en-US" sz="1400" dirty="0">
              <a:solidFill>
                <a:srgbClr val="212225"/>
              </a:solidFill>
              <a:latin typeface="Ensign:Serif"/>
            </a:endParaRPr>
          </a:p>
          <a:p>
            <a:pPr algn="l" fontAlgn="base"/>
            <a:r>
              <a:rPr lang="en-US" sz="1400" b="0" i="0" dirty="0">
                <a:solidFill>
                  <a:srgbClr val="212225"/>
                </a:solidFill>
                <a:effectLst/>
                <a:latin typeface="Ensign:Serif"/>
              </a:rPr>
              <a:t>Patience, a Key to Happiness</a:t>
            </a:r>
          </a:p>
          <a:p>
            <a:pPr algn="l" fontAlgn="base"/>
            <a:r>
              <a:rPr lang="en-US" sz="1400" b="1" i="0" dirty="0">
                <a:solidFill>
                  <a:srgbClr val="212225"/>
                </a:solidFill>
                <a:effectLst/>
                <a:latin typeface="Ensign:Sans"/>
              </a:rPr>
              <a:t>By Elder Joseph B. </a:t>
            </a:r>
            <a:r>
              <a:rPr lang="en-US" sz="1400" b="1" i="0" dirty="0" err="1">
                <a:solidFill>
                  <a:srgbClr val="212225"/>
                </a:solidFill>
                <a:effectLst/>
                <a:latin typeface="Ensign:Sans"/>
              </a:rPr>
              <a:t>Wirthlin</a:t>
            </a:r>
            <a:endParaRPr lang="en-US" sz="1400" b="1" i="0" dirty="0">
              <a:solidFill>
                <a:srgbClr val="212225"/>
              </a:solidFill>
              <a:effectLst/>
              <a:latin typeface="Ensign:Sans"/>
            </a:endParaRPr>
          </a:p>
          <a:p>
            <a:endParaRPr lang="en-US" sz="1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205428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B5F0348-1144-40D2-8784-81B1C243EC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p:cNvSpPr/>
          <p:nvPr/>
        </p:nvSpPr>
        <p:spPr>
          <a:xfrm>
            <a:off x="2317888" y="2039522"/>
            <a:ext cx="5402826" cy="3508653"/>
          </a:xfrm>
          <a:prstGeom prst="rect">
            <a:avLst/>
          </a:prstGeom>
        </p:spPr>
        <p:txBody>
          <a:bodyPr wrap="square">
            <a:spAutoFit/>
          </a:bodyPr>
          <a:lstStyle/>
          <a:p>
            <a:r>
              <a:rPr lang="en-US" sz="2400" dirty="0">
                <a:solidFill>
                  <a:schemeClr val="bg1"/>
                </a:solidFill>
              </a:rPr>
              <a:t>“The true Church must be established by authority of God, and there must be the life of the Holy Spirit in it. The Holy Ghost must be conferred upon the members by the ordinances ordained for its bestowal, and when the Spirit is received it will testify unto the recipients that they have obeyed the demands of the true Gospel. </a:t>
            </a:r>
          </a:p>
          <a:p>
            <a:r>
              <a:rPr lang="en-US" sz="1200" dirty="0">
                <a:solidFill>
                  <a:schemeClr val="bg1"/>
                </a:solidFill>
              </a:rPr>
              <a:t>Anthon H. Lund</a:t>
            </a:r>
          </a:p>
          <a:p>
            <a:endParaRPr lang="en-US" dirty="0">
              <a:solidFill>
                <a:schemeClr val="bg1"/>
              </a:solidFill>
            </a:endParaRPr>
          </a:p>
        </p:txBody>
      </p:sp>
      <p:sp>
        <p:nvSpPr>
          <p:cNvPr id="8" name="TextBox 7"/>
          <p:cNvSpPr txBox="1"/>
          <p:nvPr/>
        </p:nvSpPr>
        <p:spPr>
          <a:xfrm>
            <a:off x="1524000" y="0"/>
            <a:ext cx="9144000" cy="1107996"/>
          </a:xfrm>
          <a:prstGeom prst="rect">
            <a:avLst/>
          </a:prstGeom>
          <a:noFill/>
        </p:spPr>
        <p:txBody>
          <a:bodyPr wrap="square" rtlCol="0">
            <a:spAutoFit/>
          </a:bodyPr>
          <a:lstStyle/>
          <a:p>
            <a:pPr algn="ctr"/>
            <a:r>
              <a:rPr lang="en-US" sz="6600" dirty="0">
                <a:solidFill>
                  <a:schemeClr val="bg1"/>
                </a:solidFill>
                <a:latin typeface="Agency FB" pitchFamily="34" charset="0"/>
              </a:rPr>
              <a:t>Life of the Holy Spirit</a:t>
            </a:r>
          </a:p>
        </p:txBody>
      </p:sp>
      <p:pic>
        <p:nvPicPr>
          <p:cNvPr id="3" name="Picture 2">
            <a:extLst>
              <a:ext uri="{FF2B5EF4-FFF2-40B4-BE49-F238E27FC236}">
                <a16:creationId xmlns:a16="http://schemas.microsoft.com/office/drawing/2014/main" id="{9B6933CE-EB60-4376-A958-EFB402AB09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1413" y="1828800"/>
            <a:ext cx="2749637" cy="3719375"/>
          </a:xfrm>
          <a:prstGeom prst="rect">
            <a:avLst/>
          </a:prstGeom>
        </p:spPr>
      </p:pic>
      <p:pic>
        <p:nvPicPr>
          <p:cNvPr id="11" name="Picture 10">
            <a:extLst>
              <a:ext uri="{FF2B5EF4-FFF2-40B4-BE49-F238E27FC236}">
                <a16:creationId xmlns:a16="http://schemas.microsoft.com/office/drawing/2014/main" id="{E9A8DE9A-89B5-4F95-92CB-44F3AD7AEB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170" y="310287"/>
            <a:ext cx="1666875" cy="2209800"/>
          </a:xfrm>
          <a:prstGeom prst="rect">
            <a:avLst/>
          </a:prstGeom>
        </p:spPr>
      </p:pic>
    </p:spTree>
    <p:extLst>
      <p:ext uri="{BB962C8B-B14F-4D97-AF65-F5344CB8AC3E}">
        <p14:creationId xmlns:p14="http://schemas.microsoft.com/office/powerpoint/2010/main" val="14054974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21CFCAB5-EA05-4F6D-A577-0E70853470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78658" y="6369397"/>
            <a:ext cx="2057400" cy="369332"/>
          </a:xfrm>
          <a:prstGeom prst="rect">
            <a:avLst/>
          </a:prstGeom>
          <a:noFill/>
        </p:spPr>
        <p:txBody>
          <a:bodyPr wrap="square" rtlCol="0">
            <a:spAutoFit/>
          </a:bodyPr>
          <a:lstStyle/>
          <a:p>
            <a:r>
              <a:rPr lang="en-US" dirty="0">
                <a:solidFill>
                  <a:schemeClr val="bg1"/>
                </a:solidFill>
              </a:rPr>
              <a:t>D&amp;C 22:1-4</a:t>
            </a:r>
          </a:p>
        </p:txBody>
      </p:sp>
      <p:sp>
        <p:nvSpPr>
          <p:cNvPr id="8" name="TextBox 7"/>
          <p:cNvSpPr txBox="1"/>
          <p:nvPr/>
        </p:nvSpPr>
        <p:spPr>
          <a:xfrm>
            <a:off x="1524000" y="0"/>
            <a:ext cx="9144000" cy="1107996"/>
          </a:xfrm>
          <a:prstGeom prst="rect">
            <a:avLst/>
          </a:prstGeom>
          <a:noFill/>
        </p:spPr>
        <p:txBody>
          <a:bodyPr wrap="square" rtlCol="0">
            <a:spAutoFit/>
          </a:bodyPr>
          <a:lstStyle/>
          <a:p>
            <a:pPr algn="ctr"/>
            <a:r>
              <a:rPr lang="en-US" sz="6600" dirty="0">
                <a:solidFill>
                  <a:schemeClr val="bg1"/>
                </a:solidFill>
                <a:latin typeface="Agency FB" pitchFamily="34" charset="0"/>
              </a:rPr>
              <a:t>Old Covenants--Rebaptism</a:t>
            </a:r>
          </a:p>
        </p:txBody>
      </p:sp>
      <p:sp>
        <p:nvSpPr>
          <p:cNvPr id="9" name="Rectangle 8"/>
          <p:cNvSpPr/>
          <p:nvPr/>
        </p:nvSpPr>
        <p:spPr>
          <a:xfrm>
            <a:off x="1752600" y="4495800"/>
            <a:ext cx="4572000" cy="1754326"/>
          </a:xfrm>
          <a:prstGeom prst="rect">
            <a:avLst/>
          </a:prstGeom>
        </p:spPr>
        <p:txBody>
          <a:bodyPr wrap="square">
            <a:spAutoFit/>
          </a:bodyPr>
          <a:lstStyle/>
          <a:p>
            <a:r>
              <a:rPr lang="en-US" dirty="0">
                <a:solidFill>
                  <a:schemeClr val="bg1"/>
                </a:solidFill>
              </a:rPr>
              <a:t>Revelation in D&amp;C 22:</a:t>
            </a:r>
          </a:p>
          <a:p>
            <a:endParaRPr lang="en-US" dirty="0">
              <a:solidFill>
                <a:schemeClr val="bg1"/>
              </a:solidFill>
            </a:endParaRPr>
          </a:p>
          <a:p>
            <a:r>
              <a:rPr lang="en-US" dirty="0">
                <a:solidFill>
                  <a:schemeClr val="bg1"/>
                </a:solidFill>
              </a:rPr>
              <a:t>The ordinance of baptism must be performed by those with the authority to grant individuals Church membership and entrance into the kingdom of God. </a:t>
            </a:r>
          </a:p>
        </p:txBody>
      </p:sp>
      <p:sp>
        <p:nvSpPr>
          <p:cNvPr id="10" name="Rectangle 9"/>
          <p:cNvSpPr/>
          <p:nvPr/>
        </p:nvSpPr>
        <p:spPr>
          <a:xfrm>
            <a:off x="905256" y="1219200"/>
            <a:ext cx="5495544" cy="923330"/>
          </a:xfrm>
          <a:prstGeom prst="rect">
            <a:avLst/>
          </a:prstGeom>
        </p:spPr>
        <p:txBody>
          <a:bodyPr wrap="square">
            <a:spAutoFit/>
          </a:bodyPr>
          <a:lstStyle/>
          <a:p>
            <a:r>
              <a:rPr lang="en-US" dirty="0">
                <a:solidFill>
                  <a:schemeClr val="bg1"/>
                </a:solidFill>
              </a:rPr>
              <a:t>Many of those seeking membership in the Church had been baptized in their former faiths. They wondered why they had to be baptized again.</a:t>
            </a:r>
          </a:p>
        </p:txBody>
      </p:sp>
      <p:grpSp>
        <p:nvGrpSpPr>
          <p:cNvPr id="11" name="Group 10"/>
          <p:cNvGrpSpPr/>
          <p:nvPr/>
        </p:nvGrpSpPr>
        <p:grpSpPr>
          <a:xfrm>
            <a:off x="9121322" y="1468398"/>
            <a:ext cx="2667000" cy="5029200"/>
            <a:chOff x="838200" y="76200"/>
            <a:chExt cx="2667000" cy="5029200"/>
          </a:xfrm>
        </p:grpSpPr>
        <p:grpSp>
          <p:nvGrpSpPr>
            <p:cNvPr id="12" name="Group 17"/>
            <p:cNvGrpSpPr/>
            <p:nvPr/>
          </p:nvGrpSpPr>
          <p:grpSpPr>
            <a:xfrm>
              <a:off x="838200" y="76200"/>
              <a:ext cx="2667000" cy="5029200"/>
              <a:chOff x="838200" y="76200"/>
              <a:chExt cx="2667000" cy="5029200"/>
            </a:xfrm>
          </p:grpSpPr>
          <p:grpSp>
            <p:nvGrpSpPr>
              <p:cNvPr id="14" name="Group 17"/>
              <p:cNvGrpSpPr/>
              <p:nvPr/>
            </p:nvGrpSpPr>
            <p:grpSpPr>
              <a:xfrm flipH="1">
                <a:off x="2209800" y="1447800"/>
                <a:ext cx="1295400" cy="3429000"/>
                <a:chOff x="685800" y="1447800"/>
                <a:chExt cx="1295400" cy="3124200"/>
              </a:xfrm>
            </p:grpSpPr>
            <p:sp>
              <p:nvSpPr>
                <p:cNvPr id="30" name="Bent Arrow 29"/>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Bent Arrow 30"/>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5" name="Group 16"/>
              <p:cNvGrpSpPr/>
              <p:nvPr/>
            </p:nvGrpSpPr>
            <p:grpSpPr>
              <a:xfrm>
                <a:off x="838200" y="1447800"/>
                <a:ext cx="1295400" cy="3429000"/>
                <a:chOff x="685800" y="1447800"/>
                <a:chExt cx="1295400" cy="3429000"/>
              </a:xfrm>
            </p:grpSpPr>
            <p:sp>
              <p:nvSpPr>
                <p:cNvPr id="28" name="Bent Arrow 27"/>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Bent Arrow 1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6" name="Oval 2"/>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Manual Operation 3"/>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Manual Operation 4"/>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5"/>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onut 20"/>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Rounded Rectangle 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9"/>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10"/>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11"/>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12"/>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owchart: Manual Operation 13"/>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p:cNvSpPr/>
            <p:nvPr/>
          </p:nvSpPr>
          <p:spPr>
            <a:xfrm>
              <a:off x="1219200" y="2514600"/>
              <a:ext cx="1905000" cy="1077218"/>
            </a:xfrm>
            <a:prstGeom prst="rect">
              <a:avLst/>
            </a:prstGeom>
          </p:spPr>
          <p:txBody>
            <a:bodyPr wrap="square">
              <a:spAutoFit/>
            </a:bodyPr>
            <a:lstStyle/>
            <a:p>
              <a:pPr algn="ctr"/>
              <a:r>
                <a:rPr lang="en-US" sz="1600" b="1" i="1" dirty="0"/>
                <a:t>Baptism must be performed by one having authority from God.</a:t>
              </a:r>
              <a:endParaRPr lang="en-US" sz="1600" dirty="0">
                <a:solidFill>
                  <a:schemeClr val="bg1"/>
                </a:solidFill>
              </a:endParaRPr>
            </a:p>
          </p:txBody>
        </p:sp>
      </p:grpSp>
      <p:pic>
        <p:nvPicPr>
          <p:cNvPr id="3" name="Picture 2">
            <a:extLst>
              <a:ext uri="{FF2B5EF4-FFF2-40B4-BE49-F238E27FC236}">
                <a16:creationId xmlns:a16="http://schemas.microsoft.com/office/drawing/2014/main" id="{3627F5C1-2FB9-49FC-BA53-0B84A91807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117" y="2326341"/>
            <a:ext cx="2273808" cy="1524000"/>
          </a:xfrm>
          <a:prstGeom prst="rect">
            <a:avLst/>
          </a:prstGeom>
        </p:spPr>
      </p:pic>
      <p:pic>
        <p:nvPicPr>
          <p:cNvPr id="7" name="Picture 6">
            <a:extLst>
              <a:ext uri="{FF2B5EF4-FFF2-40B4-BE49-F238E27FC236}">
                <a16:creationId xmlns:a16="http://schemas.microsoft.com/office/drawing/2014/main" id="{998CCA8A-911B-4474-8712-948FC0874D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26525" y="2923208"/>
            <a:ext cx="4225365" cy="1673529"/>
          </a:xfrm>
          <a:prstGeom prst="rect">
            <a:avLst/>
          </a:prstGeom>
        </p:spPr>
      </p:pic>
    </p:spTree>
    <p:extLst>
      <p:ext uri="{BB962C8B-B14F-4D97-AF65-F5344CB8AC3E}">
        <p14:creationId xmlns:p14="http://schemas.microsoft.com/office/powerpoint/2010/main" val="2577742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5204961-D461-495B-AB4A-2A105588BC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16440" y="6488668"/>
            <a:ext cx="2057400" cy="369332"/>
          </a:xfrm>
          <a:prstGeom prst="rect">
            <a:avLst/>
          </a:prstGeom>
          <a:noFill/>
        </p:spPr>
        <p:txBody>
          <a:bodyPr wrap="square" rtlCol="0">
            <a:spAutoFit/>
          </a:bodyPr>
          <a:lstStyle/>
          <a:p>
            <a:r>
              <a:rPr lang="en-US" dirty="0">
                <a:solidFill>
                  <a:schemeClr val="bg1"/>
                </a:solidFill>
              </a:rPr>
              <a:t>D&amp;C 22:1-4</a:t>
            </a:r>
          </a:p>
        </p:txBody>
      </p:sp>
      <p:sp>
        <p:nvSpPr>
          <p:cNvPr id="8" name="TextBox 7"/>
          <p:cNvSpPr txBox="1"/>
          <p:nvPr/>
        </p:nvSpPr>
        <p:spPr>
          <a:xfrm>
            <a:off x="1524000" y="0"/>
            <a:ext cx="9144000" cy="1107996"/>
          </a:xfrm>
          <a:prstGeom prst="rect">
            <a:avLst/>
          </a:prstGeom>
          <a:noFill/>
        </p:spPr>
        <p:txBody>
          <a:bodyPr wrap="square" rtlCol="0">
            <a:spAutoFit/>
          </a:bodyPr>
          <a:lstStyle/>
          <a:p>
            <a:pPr algn="ctr"/>
            <a:r>
              <a:rPr lang="en-US" sz="6600" dirty="0">
                <a:solidFill>
                  <a:schemeClr val="bg1"/>
                </a:solidFill>
                <a:latin typeface="Agency FB" pitchFamily="34" charset="0"/>
              </a:rPr>
              <a:t>New and Everlasting Covenant</a:t>
            </a:r>
          </a:p>
        </p:txBody>
      </p:sp>
      <p:sp>
        <p:nvSpPr>
          <p:cNvPr id="10" name="Rectangle 9"/>
          <p:cNvSpPr/>
          <p:nvPr/>
        </p:nvSpPr>
        <p:spPr>
          <a:xfrm>
            <a:off x="1348440" y="1582340"/>
            <a:ext cx="5670197" cy="4493538"/>
          </a:xfrm>
          <a:prstGeom prst="rect">
            <a:avLst/>
          </a:prstGeom>
        </p:spPr>
        <p:txBody>
          <a:bodyPr wrap="square">
            <a:spAutoFit/>
          </a:bodyPr>
          <a:lstStyle/>
          <a:p>
            <a:pPr algn="ctr"/>
            <a:r>
              <a:rPr lang="en-US" sz="2000" dirty="0">
                <a:solidFill>
                  <a:srgbClr val="FFFF00"/>
                </a:solidFill>
              </a:rPr>
              <a:t>“</a:t>
            </a:r>
            <a:r>
              <a:rPr lang="en-US" sz="2000" i="1" dirty="0">
                <a:solidFill>
                  <a:srgbClr val="FFFF00"/>
                </a:solidFill>
              </a:rPr>
              <a:t>The new and everlasting covenant</a:t>
            </a:r>
            <a:r>
              <a:rPr lang="en-US" sz="2000" dirty="0">
                <a:solidFill>
                  <a:srgbClr val="FFFF00"/>
                </a:solidFill>
              </a:rPr>
              <a:t> is the fulness of the gospel. </a:t>
            </a:r>
          </a:p>
          <a:p>
            <a:endParaRPr lang="en-US" dirty="0">
              <a:solidFill>
                <a:schemeClr val="bg1"/>
              </a:solidFill>
            </a:endParaRPr>
          </a:p>
          <a:p>
            <a:r>
              <a:rPr lang="en-US" dirty="0">
                <a:solidFill>
                  <a:schemeClr val="bg1"/>
                </a:solidFill>
              </a:rPr>
              <a:t>It is composed of ‘All covenants, contracts, bonds, obligations, oaths, vows, performances, connections, associations, or expectations’ that are sealed upon members of the Church by the Holy Spirit of promise, or the Holy Ghost, by the authority of the President of the Church who holds the keys. </a:t>
            </a:r>
          </a:p>
          <a:p>
            <a:endParaRPr lang="en-US" dirty="0">
              <a:solidFill>
                <a:schemeClr val="bg1"/>
              </a:solidFill>
            </a:endParaRPr>
          </a:p>
          <a:p>
            <a:r>
              <a:rPr lang="en-US" dirty="0">
                <a:solidFill>
                  <a:schemeClr val="bg1"/>
                </a:solidFill>
              </a:rPr>
              <a:t>The President of the Church holds the keys of the Melchizedek Priesthood. He delegates authority to others and authorizes them to perform the sacred ordinances of the priesthood.</a:t>
            </a:r>
          </a:p>
          <a:p>
            <a:r>
              <a:rPr lang="en-US" sz="1200" dirty="0">
                <a:solidFill>
                  <a:schemeClr val="bg1"/>
                </a:solidFill>
              </a:rPr>
              <a:t>Joseph Fielding Smith</a:t>
            </a:r>
          </a:p>
          <a:p>
            <a:endParaRPr lang="en-US" dirty="0">
              <a:solidFill>
                <a:schemeClr val="bg1"/>
              </a:solidFill>
            </a:endParaRPr>
          </a:p>
        </p:txBody>
      </p:sp>
      <p:pic>
        <p:nvPicPr>
          <p:cNvPr id="3" name="Picture 2">
            <a:extLst>
              <a:ext uri="{FF2B5EF4-FFF2-40B4-BE49-F238E27FC236}">
                <a16:creationId xmlns:a16="http://schemas.microsoft.com/office/drawing/2014/main" id="{9A74434B-0EDE-4386-B4E7-8FA727081E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30846" y="1398103"/>
            <a:ext cx="3810000" cy="2857500"/>
          </a:xfrm>
          <a:prstGeom prst="rect">
            <a:avLst/>
          </a:prstGeom>
        </p:spPr>
      </p:pic>
      <p:pic>
        <p:nvPicPr>
          <p:cNvPr id="7" name="Picture 6">
            <a:extLst>
              <a:ext uri="{FF2B5EF4-FFF2-40B4-BE49-F238E27FC236}">
                <a16:creationId xmlns:a16="http://schemas.microsoft.com/office/drawing/2014/main" id="{25D1C646-44FB-48D3-BB6C-99E526B9D5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26014" y="4471570"/>
            <a:ext cx="1310640" cy="1749552"/>
          </a:xfrm>
          <a:prstGeom prst="rect">
            <a:avLst/>
          </a:prstGeom>
        </p:spPr>
      </p:pic>
      <p:pic>
        <p:nvPicPr>
          <p:cNvPr id="12" name="Picture 11">
            <a:extLst>
              <a:ext uri="{FF2B5EF4-FFF2-40B4-BE49-F238E27FC236}">
                <a16:creationId xmlns:a16="http://schemas.microsoft.com/office/drawing/2014/main" id="{E10826D7-8DE2-4011-93B6-B4E059CBE37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06584" y="4471570"/>
            <a:ext cx="1322832" cy="1749552"/>
          </a:xfrm>
          <a:prstGeom prst="rect">
            <a:avLst/>
          </a:prstGeom>
        </p:spPr>
      </p:pic>
      <p:pic>
        <p:nvPicPr>
          <p:cNvPr id="14" name="Picture 13">
            <a:extLst>
              <a:ext uri="{FF2B5EF4-FFF2-40B4-BE49-F238E27FC236}">
                <a16:creationId xmlns:a16="http://schemas.microsoft.com/office/drawing/2014/main" id="{7462A0A8-7D0F-46D8-8237-2AB2602FD4E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4307" y="216600"/>
            <a:ext cx="1195387" cy="1547812"/>
          </a:xfrm>
          <a:prstGeom prst="rect">
            <a:avLst/>
          </a:prstGeom>
        </p:spPr>
      </p:pic>
    </p:spTree>
    <p:extLst>
      <p:ext uri="{BB962C8B-B14F-4D97-AF65-F5344CB8AC3E}">
        <p14:creationId xmlns:p14="http://schemas.microsoft.com/office/powerpoint/2010/main" val="3063376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0">
                                            <p:txEl>
                                              <p:pRg st="4" end="4"/>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0">
                                            <p:txEl>
                                              <p:pRg st="5" end="5"/>
                                            </p:txEl>
                                          </p:spTgt>
                                        </p:tgtEl>
                                        <p:attrNameLst>
                                          <p:attrName>style.visibility</p:attrName>
                                        </p:attrNameLst>
                                      </p:cBhvr>
                                      <p:to>
                                        <p:strVal val="visible"/>
                                      </p:to>
                                    </p:se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7A7F439-9197-DE43-C75D-4FC7636056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ABC05B95-80AF-0C8D-9C32-72482E541461}"/>
              </a:ext>
            </a:extLst>
          </p:cNvPr>
          <p:cNvSpPr txBox="1"/>
          <p:nvPr/>
        </p:nvSpPr>
        <p:spPr>
          <a:xfrm>
            <a:off x="532638" y="1997839"/>
            <a:ext cx="7276338" cy="2862322"/>
          </a:xfrm>
          <a:prstGeom prst="rect">
            <a:avLst/>
          </a:prstGeom>
          <a:noFill/>
        </p:spPr>
        <p:txBody>
          <a:bodyPr wrap="square">
            <a:spAutoFit/>
          </a:bodyPr>
          <a:lstStyle/>
          <a:p>
            <a:pPr algn="l" fontAlgn="base"/>
            <a:r>
              <a:rPr lang="en-US" sz="3600" b="0" i="0" dirty="0">
                <a:solidFill>
                  <a:schemeClr val="bg1"/>
                </a:solidFill>
                <a:effectLst/>
              </a:rPr>
              <a:t>Who knows you best?</a:t>
            </a:r>
          </a:p>
          <a:p>
            <a:pPr algn="l" fontAlgn="base"/>
            <a:endParaRPr lang="en-US" sz="3600" b="0" i="0" dirty="0">
              <a:solidFill>
                <a:schemeClr val="bg1"/>
              </a:solidFill>
              <a:effectLst/>
            </a:endParaRPr>
          </a:p>
          <a:p>
            <a:pPr algn="l" fontAlgn="base"/>
            <a:r>
              <a:rPr lang="en-US" sz="3600" b="0" i="0" dirty="0">
                <a:solidFill>
                  <a:schemeClr val="bg1"/>
                </a:solidFill>
                <a:effectLst/>
              </a:rPr>
              <a:t>What do they know about you?</a:t>
            </a:r>
          </a:p>
          <a:p>
            <a:pPr algn="l" fontAlgn="base"/>
            <a:endParaRPr lang="en-US" sz="3600" b="0" i="0" dirty="0">
              <a:solidFill>
                <a:schemeClr val="bg1"/>
              </a:solidFill>
              <a:effectLst/>
            </a:endParaRPr>
          </a:p>
          <a:p>
            <a:pPr algn="l" fontAlgn="base"/>
            <a:r>
              <a:rPr lang="en-US" sz="3600" b="0" i="0" dirty="0">
                <a:solidFill>
                  <a:schemeClr val="bg1"/>
                </a:solidFill>
                <a:effectLst/>
              </a:rPr>
              <a:t>What do they not know about you?</a:t>
            </a:r>
          </a:p>
        </p:txBody>
      </p:sp>
      <p:pic>
        <p:nvPicPr>
          <p:cNvPr id="6" name="Picture 2" descr="http://www.uni.edu/becker/anImated%20question%20mark%20.gif">
            <a:extLst>
              <a:ext uri="{FF2B5EF4-FFF2-40B4-BE49-F238E27FC236}">
                <a16:creationId xmlns:a16="http://schemas.microsoft.com/office/drawing/2014/main" id="{7395380F-BD1D-6624-879C-6FC312D90D18}"/>
              </a:ext>
            </a:extLst>
          </p:cNvPr>
          <p:cNvPicPr>
            <a:picLocks noChangeAspect="1" noChangeArrowheads="1" noCrop="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628333" y="1447131"/>
            <a:ext cx="2335323" cy="3963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070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7A7F439-9197-DE43-C75D-4FC7636056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3" name="Group 2">
            <a:extLst>
              <a:ext uri="{FF2B5EF4-FFF2-40B4-BE49-F238E27FC236}">
                <a16:creationId xmlns:a16="http://schemas.microsoft.com/office/drawing/2014/main" id="{6A4092C6-B0FF-5E20-2481-3FBE23369784}"/>
              </a:ext>
            </a:extLst>
          </p:cNvPr>
          <p:cNvGrpSpPr/>
          <p:nvPr/>
        </p:nvGrpSpPr>
        <p:grpSpPr>
          <a:xfrm>
            <a:off x="802969" y="1092318"/>
            <a:ext cx="2702668" cy="4673364"/>
            <a:chOff x="405882" y="107302"/>
            <a:chExt cx="3657600" cy="6324600"/>
          </a:xfrm>
        </p:grpSpPr>
        <p:sp>
          <p:nvSpPr>
            <p:cNvPr id="4" name="Freeform: Shape 3">
              <a:extLst>
                <a:ext uri="{FF2B5EF4-FFF2-40B4-BE49-F238E27FC236}">
                  <a16:creationId xmlns:a16="http://schemas.microsoft.com/office/drawing/2014/main" id="{33363A1D-BD67-28A4-B574-5BCFF2C90434}"/>
                </a:ext>
              </a:extLst>
            </p:cNvPr>
            <p:cNvSpPr/>
            <p:nvPr/>
          </p:nvSpPr>
          <p:spPr>
            <a:xfrm flipH="1">
              <a:off x="2286933" y="1832193"/>
              <a:ext cx="1776549" cy="4312227"/>
            </a:xfrm>
            <a:custGeom>
              <a:avLst/>
              <a:gdLst>
                <a:gd name="connsiteX0" fmla="*/ 1566010 w 1776549"/>
                <a:gd name="connsiteY0" fmla="*/ 0 h 4312227"/>
                <a:gd name="connsiteX1" fmla="*/ 1566010 w 1776549"/>
                <a:gd name="connsiteY1" fmla="*/ 159916 h 4312227"/>
                <a:gd name="connsiteX2" fmla="*/ 1023132 w 1776549"/>
                <a:gd name="connsiteY2" fmla="*/ 159916 h 4312227"/>
                <a:gd name="connsiteX3" fmla="*/ 0 w 1776549"/>
                <a:gd name="connsiteY3" fmla="*/ 1183048 h 4312227"/>
                <a:gd name="connsiteX4" fmla="*/ 0 w 1776549"/>
                <a:gd name="connsiteY4" fmla="*/ 1998349 h 4312227"/>
                <a:gd name="connsiteX5" fmla="*/ 0 w 1776549"/>
                <a:gd name="connsiteY5" fmla="*/ 2313878 h 4312227"/>
                <a:gd name="connsiteX6" fmla="*/ 0 w 1776549"/>
                <a:gd name="connsiteY6" fmla="*/ 3129179 h 4312227"/>
                <a:gd name="connsiteX7" fmla="*/ 1023132 w 1776549"/>
                <a:gd name="connsiteY7" fmla="*/ 4152311 h 4312227"/>
                <a:gd name="connsiteX8" fmla="*/ 1566010 w 1776549"/>
                <a:gd name="connsiteY8" fmla="*/ 4152311 h 4312227"/>
                <a:gd name="connsiteX9" fmla="*/ 1566010 w 1776549"/>
                <a:gd name="connsiteY9" fmla="*/ 4312227 h 4312227"/>
                <a:gd name="connsiteX10" fmla="*/ 1776549 w 1776549"/>
                <a:gd name="connsiteY10" fmla="*/ 4065482 h 4312227"/>
                <a:gd name="connsiteX11" fmla="*/ 1566010 w 1776549"/>
                <a:gd name="connsiteY11" fmla="*/ 3818737 h 4312227"/>
                <a:gd name="connsiteX12" fmla="*/ 1566010 w 1776549"/>
                <a:gd name="connsiteY12" fmla="*/ 3978653 h 4312227"/>
                <a:gd name="connsiteX13" fmla="*/ 1023132 w 1776549"/>
                <a:gd name="connsiteY13" fmla="*/ 3978653 h 4312227"/>
                <a:gd name="connsiteX14" fmla="*/ 173657 w 1776549"/>
                <a:gd name="connsiteY14" fmla="*/ 3129178 h 4312227"/>
                <a:gd name="connsiteX15" fmla="*/ 173658 w 1776549"/>
                <a:gd name="connsiteY15" fmla="*/ 2313878 h 4312227"/>
                <a:gd name="connsiteX16" fmla="*/ 173658 w 1776549"/>
                <a:gd name="connsiteY16" fmla="*/ 2313878 h 4312227"/>
                <a:gd name="connsiteX17" fmla="*/ 173658 w 1776549"/>
                <a:gd name="connsiteY17" fmla="*/ 2156114 h 4312227"/>
                <a:gd name="connsiteX18" fmla="*/ 173658 w 1776549"/>
                <a:gd name="connsiteY18" fmla="*/ 1998349 h 4312227"/>
                <a:gd name="connsiteX19" fmla="*/ 173658 w 1776549"/>
                <a:gd name="connsiteY19" fmla="*/ 1998349 h 4312227"/>
                <a:gd name="connsiteX20" fmla="*/ 173657 w 1776549"/>
                <a:gd name="connsiteY20" fmla="*/ 1183049 h 4312227"/>
                <a:gd name="connsiteX21" fmla="*/ 1023132 w 1776549"/>
                <a:gd name="connsiteY21" fmla="*/ 333574 h 4312227"/>
                <a:gd name="connsiteX22" fmla="*/ 1566010 w 1776549"/>
                <a:gd name="connsiteY22" fmla="*/ 333574 h 4312227"/>
                <a:gd name="connsiteX23" fmla="*/ 1566010 w 1776549"/>
                <a:gd name="connsiteY23" fmla="*/ 493490 h 4312227"/>
                <a:gd name="connsiteX24" fmla="*/ 1776549 w 1776549"/>
                <a:gd name="connsiteY24" fmla="*/ 246745 h 431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776549" h="4312227">
                  <a:moveTo>
                    <a:pt x="1566010" y="0"/>
                  </a:moveTo>
                  <a:lnTo>
                    <a:pt x="1566010" y="159916"/>
                  </a:lnTo>
                  <a:lnTo>
                    <a:pt x="1023132" y="159916"/>
                  </a:lnTo>
                  <a:cubicBezTo>
                    <a:pt x="458072" y="159916"/>
                    <a:pt x="0" y="617988"/>
                    <a:pt x="0" y="1183048"/>
                  </a:cubicBezTo>
                  <a:lnTo>
                    <a:pt x="0" y="1998349"/>
                  </a:lnTo>
                  <a:lnTo>
                    <a:pt x="0" y="2313878"/>
                  </a:lnTo>
                  <a:lnTo>
                    <a:pt x="0" y="3129179"/>
                  </a:lnTo>
                  <a:cubicBezTo>
                    <a:pt x="0" y="3694239"/>
                    <a:pt x="458072" y="4152311"/>
                    <a:pt x="1023132" y="4152311"/>
                  </a:cubicBezTo>
                  <a:lnTo>
                    <a:pt x="1566010" y="4152311"/>
                  </a:lnTo>
                  <a:lnTo>
                    <a:pt x="1566010" y="4312227"/>
                  </a:lnTo>
                  <a:lnTo>
                    <a:pt x="1776549" y="4065482"/>
                  </a:lnTo>
                  <a:lnTo>
                    <a:pt x="1566010" y="3818737"/>
                  </a:lnTo>
                  <a:lnTo>
                    <a:pt x="1566010" y="3978653"/>
                  </a:lnTo>
                  <a:lnTo>
                    <a:pt x="1023132" y="3978653"/>
                  </a:lnTo>
                  <a:cubicBezTo>
                    <a:pt x="553980" y="3978653"/>
                    <a:pt x="173657" y="3598330"/>
                    <a:pt x="173657" y="3129178"/>
                  </a:cubicBezTo>
                  <a:lnTo>
                    <a:pt x="173658" y="2313878"/>
                  </a:lnTo>
                  <a:lnTo>
                    <a:pt x="173658" y="2313878"/>
                  </a:lnTo>
                  <a:lnTo>
                    <a:pt x="173658" y="2156114"/>
                  </a:lnTo>
                  <a:lnTo>
                    <a:pt x="173658" y="1998349"/>
                  </a:lnTo>
                  <a:lnTo>
                    <a:pt x="173658" y="1998349"/>
                  </a:lnTo>
                  <a:lnTo>
                    <a:pt x="173657" y="1183049"/>
                  </a:lnTo>
                  <a:cubicBezTo>
                    <a:pt x="173657" y="713897"/>
                    <a:pt x="553980" y="333574"/>
                    <a:pt x="1023132" y="333574"/>
                  </a:cubicBezTo>
                  <a:lnTo>
                    <a:pt x="1566010" y="333574"/>
                  </a:lnTo>
                  <a:lnTo>
                    <a:pt x="1566010" y="493490"/>
                  </a:lnTo>
                  <a:lnTo>
                    <a:pt x="1776549" y="246745"/>
                  </a:lnTo>
                  <a:close/>
                </a:path>
              </a:pathLst>
            </a:cu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7" name="Freeform: Shape 6">
              <a:extLst>
                <a:ext uri="{FF2B5EF4-FFF2-40B4-BE49-F238E27FC236}">
                  <a16:creationId xmlns:a16="http://schemas.microsoft.com/office/drawing/2014/main" id="{8F5242E0-0831-9984-9ADF-58943AE33E2A}"/>
                </a:ext>
              </a:extLst>
            </p:cNvPr>
            <p:cNvSpPr/>
            <p:nvPr/>
          </p:nvSpPr>
          <p:spPr>
            <a:xfrm>
              <a:off x="405882" y="1832193"/>
              <a:ext cx="1776549" cy="4312227"/>
            </a:xfrm>
            <a:custGeom>
              <a:avLst/>
              <a:gdLst>
                <a:gd name="connsiteX0" fmla="*/ 1566010 w 1776549"/>
                <a:gd name="connsiteY0" fmla="*/ 0 h 4312227"/>
                <a:gd name="connsiteX1" fmla="*/ 1776549 w 1776549"/>
                <a:gd name="connsiteY1" fmla="*/ 246745 h 4312227"/>
                <a:gd name="connsiteX2" fmla="*/ 1566010 w 1776549"/>
                <a:gd name="connsiteY2" fmla="*/ 493490 h 4312227"/>
                <a:gd name="connsiteX3" fmla="*/ 1566010 w 1776549"/>
                <a:gd name="connsiteY3" fmla="*/ 333574 h 4312227"/>
                <a:gd name="connsiteX4" fmla="*/ 1023132 w 1776549"/>
                <a:gd name="connsiteY4" fmla="*/ 333574 h 4312227"/>
                <a:gd name="connsiteX5" fmla="*/ 173657 w 1776549"/>
                <a:gd name="connsiteY5" fmla="*/ 1183049 h 4312227"/>
                <a:gd name="connsiteX6" fmla="*/ 173658 w 1776549"/>
                <a:gd name="connsiteY6" fmla="*/ 1820718 h 4312227"/>
                <a:gd name="connsiteX7" fmla="*/ 173658 w 1776549"/>
                <a:gd name="connsiteY7" fmla="*/ 1820718 h 4312227"/>
                <a:gd name="connsiteX8" fmla="*/ 173658 w 1776549"/>
                <a:gd name="connsiteY8" fmla="*/ 1989127 h 4312227"/>
                <a:gd name="connsiteX9" fmla="*/ 173658 w 1776549"/>
                <a:gd name="connsiteY9" fmla="*/ 2108200 h 4312227"/>
                <a:gd name="connsiteX10" fmla="*/ 173658 w 1776549"/>
                <a:gd name="connsiteY10" fmla="*/ 2108200 h 4312227"/>
                <a:gd name="connsiteX11" fmla="*/ 173657 w 1776549"/>
                <a:gd name="connsiteY11" fmla="*/ 3129178 h 4312227"/>
                <a:gd name="connsiteX12" fmla="*/ 1023132 w 1776549"/>
                <a:gd name="connsiteY12" fmla="*/ 3978653 h 4312227"/>
                <a:gd name="connsiteX13" fmla="*/ 1566010 w 1776549"/>
                <a:gd name="connsiteY13" fmla="*/ 3978653 h 4312227"/>
                <a:gd name="connsiteX14" fmla="*/ 1566010 w 1776549"/>
                <a:gd name="connsiteY14" fmla="*/ 3818737 h 4312227"/>
                <a:gd name="connsiteX15" fmla="*/ 1776549 w 1776549"/>
                <a:gd name="connsiteY15" fmla="*/ 4065482 h 4312227"/>
                <a:gd name="connsiteX16" fmla="*/ 1566010 w 1776549"/>
                <a:gd name="connsiteY16" fmla="*/ 4312227 h 4312227"/>
                <a:gd name="connsiteX17" fmla="*/ 1566010 w 1776549"/>
                <a:gd name="connsiteY17" fmla="*/ 4152311 h 4312227"/>
                <a:gd name="connsiteX18" fmla="*/ 1023132 w 1776549"/>
                <a:gd name="connsiteY18" fmla="*/ 4152311 h 4312227"/>
                <a:gd name="connsiteX19" fmla="*/ 0 w 1776549"/>
                <a:gd name="connsiteY19" fmla="*/ 3129179 h 4312227"/>
                <a:gd name="connsiteX20" fmla="*/ 0 w 1776549"/>
                <a:gd name="connsiteY20" fmla="*/ 2108200 h 4312227"/>
                <a:gd name="connsiteX21" fmla="*/ 0 w 1776549"/>
                <a:gd name="connsiteY21" fmla="*/ 1820718 h 4312227"/>
                <a:gd name="connsiteX22" fmla="*/ 0 w 1776549"/>
                <a:gd name="connsiteY22" fmla="*/ 1183048 h 4312227"/>
                <a:gd name="connsiteX23" fmla="*/ 1023132 w 1776549"/>
                <a:gd name="connsiteY23" fmla="*/ 159916 h 4312227"/>
                <a:gd name="connsiteX24" fmla="*/ 1566010 w 1776549"/>
                <a:gd name="connsiteY24" fmla="*/ 159916 h 431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776549" h="4312227">
                  <a:moveTo>
                    <a:pt x="1566010" y="0"/>
                  </a:moveTo>
                  <a:lnTo>
                    <a:pt x="1776549" y="246745"/>
                  </a:lnTo>
                  <a:lnTo>
                    <a:pt x="1566010" y="493490"/>
                  </a:lnTo>
                  <a:lnTo>
                    <a:pt x="1566010" y="333574"/>
                  </a:lnTo>
                  <a:lnTo>
                    <a:pt x="1023132" y="333574"/>
                  </a:lnTo>
                  <a:cubicBezTo>
                    <a:pt x="553980" y="333574"/>
                    <a:pt x="173657" y="713897"/>
                    <a:pt x="173657" y="1183049"/>
                  </a:cubicBezTo>
                  <a:lnTo>
                    <a:pt x="173658" y="1820718"/>
                  </a:lnTo>
                  <a:lnTo>
                    <a:pt x="173658" y="1820718"/>
                  </a:lnTo>
                  <a:lnTo>
                    <a:pt x="173658" y="1989127"/>
                  </a:lnTo>
                  <a:lnTo>
                    <a:pt x="173658" y="2108200"/>
                  </a:lnTo>
                  <a:lnTo>
                    <a:pt x="173658" y="2108200"/>
                  </a:lnTo>
                  <a:lnTo>
                    <a:pt x="173657" y="3129178"/>
                  </a:lnTo>
                  <a:cubicBezTo>
                    <a:pt x="173657" y="3598330"/>
                    <a:pt x="553980" y="3978653"/>
                    <a:pt x="1023132" y="3978653"/>
                  </a:cubicBezTo>
                  <a:lnTo>
                    <a:pt x="1566010" y="3978653"/>
                  </a:lnTo>
                  <a:lnTo>
                    <a:pt x="1566010" y="3818737"/>
                  </a:lnTo>
                  <a:lnTo>
                    <a:pt x="1776549" y="4065482"/>
                  </a:lnTo>
                  <a:lnTo>
                    <a:pt x="1566010" y="4312227"/>
                  </a:lnTo>
                  <a:lnTo>
                    <a:pt x="1566010" y="4152311"/>
                  </a:lnTo>
                  <a:lnTo>
                    <a:pt x="1023132" y="4152311"/>
                  </a:lnTo>
                  <a:cubicBezTo>
                    <a:pt x="458072" y="4152311"/>
                    <a:pt x="0" y="3694239"/>
                    <a:pt x="0" y="3129179"/>
                  </a:cubicBezTo>
                  <a:lnTo>
                    <a:pt x="0" y="2108200"/>
                  </a:lnTo>
                  <a:lnTo>
                    <a:pt x="0" y="1820718"/>
                  </a:lnTo>
                  <a:lnTo>
                    <a:pt x="0" y="1183048"/>
                  </a:lnTo>
                  <a:cubicBezTo>
                    <a:pt x="0" y="617988"/>
                    <a:pt x="458072" y="159916"/>
                    <a:pt x="1023132" y="159916"/>
                  </a:cubicBezTo>
                  <a:lnTo>
                    <a:pt x="1566010" y="159916"/>
                  </a:lnTo>
                  <a:close/>
                </a:path>
              </a:pathLst>
            </a:cu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8" name="Oval 2">
              <a:extLst>
                <a:ext uri="{FF2B5EF4-FFF2-40B4-BE49-F238E27FC236}">
                  <a16:creationId xmlns:a16="http://schemas.microsoft.com/office/drawing/2014/main" id="{EB934F88-61E0-96B1-1DB2-EEF8EEC2849B}"/>
                </a:ext>
              </a:extLst>
            </p:cNvPr>
            <p:cNvSpPr/>
            <p:nvPr/>
          </p:nvSpPr>
          <p:spPr>
            <a:xfrm>
              <a:off x="928396" y="2215502"/>
              <a:ext cx="2717074" cy="325812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Manual Operation 3">
              <a:extLst>
                <a:ext uri="{FF2B5EF4-FFF2-40B4-BE49-F238E27FC236}">
                  <a16:creationId xmlns:a16="http://schemas.microsoft.com/office/drawing/2014/main" id="{87728DB6-34EF-86B1-62E1-4BE17CCE4C44}"/>
                </a:ext>
              </a:extLst>
            </p:cNvPr>
            <p:cNvSpPr/>
            <p:nvPr/>
          </p:nvSpPr>
          <p:spPr>
            <a:xfrm rot="10800000">
              <a:off x="1346408" y="2311329"/>
              <a:ext cx="1881051" cy="287482"/>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Manual Operation 4">
              <a:extLst>
                <a:ext uri="{FF2B5EF4-FFF2-40B4-BE49-F238E27FC236}">
                  <a16:creationId xmlns:a16="http://schemas.microsoft.com/office/drawing/2014/main" id="{58E98E7C-CC9A-D37C-472B-974C4E39BD20}"/>
                </a:ext>
              </a:extLst>
            </p:cNvPr>
            <p:cNvSpPr/>
            <p:nvPr/>
          </p:nvSpPr>
          <p:spPr>
            <a:xfrm rot="10800000">
              <a:off x="1364849" y="1403788"/>
              <a:ext cx="1881051" cy="287482"/>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4">
              <a:extLst>
                <a:ext uri="{FF2B5EF4-FFF2-40B4-BE49-F238E27FC236}">
                  <a16:creationId xmlns:a16="http://schemas.microsoft.com/office/drawing/2014/main" id="{A3B5031F-71A3-5394-8805-4A65C9011A3B}"/>
                </a:ext>
              </a:extLst>
            </p:cNvPr>
            <p:cNvSpPr/>
            <p:nvPr/>
          </p:nvSpPr>
          <p:spPr>
            <a:xfrm>
              <a:off x="1764419" y="1691270"/>
              <a:ext cx="1020440" cy="157833"/>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5">
              <a:extLst>
                <a:ext uri="{FF2B5EF4-FFF2-40B4-BE49-F238E27FC236}">
                  <a16:creationId xmlns:a16="http://schemas.microsoft.com/office/drawing/2014/main" id="{DD351229-C0A8-799F-2C1E-6B254B61CC45}"/>
                </a:ext>
              </a:extLst>
            </p:cNvPr>
            <p:cNvSpPr/>
            <p:nvPr/>
          </p:nvSpPr>
          <p:spPr>
            <a:xfrm>
              <a:off x="1659916" y="1832193"/>
              <a:ext cx="1254034" cy="47913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nut 16">
              <a:extLst>
                <a:ext uri="{FF2B5EF4-FFF2-40B4-BE49-F238E27FC236}">
                  <a16:creationId xmlns:a16="http://schemas.microsoft.com/office/drawing/2014/main" id="{6477F530-1308-161F-7396-6A69F5DAA6A9}"/>
                </a:ext>
              </a:extLst>
            </p:cNvPr>
            <p:cNvSpPr/>
            <p:nvPr/>
          </p:nvSpPr>
          <p:spPr>
            <a:xfrm>
              <a:off x="1659916" y="107302"/>
              <a:ext cx="1254034" cy="1149927"/>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Rounded Rectangle 7">
              <a:extLst>
                <a:ext uri="{FF2B5EF4-FFF2-40B4-BE49-F238E27FC236}">
                  <a16:creationId xmlns:a16="http://schemas.microsoft.com/office/drawing/2014/main" id="{A34B8064-1B37-0F2C-1793-5FEF7047B634}"/>
                </a:ext>
              </a:extLst>
            </p:cNvPr>
            <p:cNvSpPr/>
            <p:nvPr/>
          </p:nvSpPr>
          <p:spPr>
            <a:xfrm rot="16200000">
              <a:off x="2095279" y="1152726"/>
              <a:ext cx="383309" cy="2090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9">
              <a:extLst>
                <a:ext uri="{FF2B5EF4-FFF2-40B4-BE49-F238E27FC236}">
                  <a16:creationId xmlns:a16="http://schemas.microsoft.com/office/drawing/2014/main" id="{C285B88D-C7E1-0FFA-26E2-64D59DC1651E}"/>
                </a:ext>
              </a:extLst>
            </p:cNvPr>
            <p:cNvSpPr/>
            <p:nvPr/>
          </p:nvSpPr>
          <p:spPr>
            <a:xfrm>
              <a:off x="1137402" y="5090320"/>
              <a:ext cx="2299063" cy="95827"/>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0">
              <a:extLst>
                <a:ext uri="{FF2B5EF4-FFF2-40B4-BE49-F238E27FC236}">
                  <a16:creationId xmlns:a16="http://schemas.microsoft.com/office/drawing/2014/main" id="{862C27D4-F27C-160F-5A13-C8B14B9B9550}"/>
                </a:ext>
              </a:extLst>
            </p:cNvPr>
            <p:cNvSpPr/>
            <p:nvPr/>
          </p:nvSpPr>
          <p:spPr>
            <a:xfrm>
              <a:off x="780863" y="5856938"/>
              <a:ext cx="3073613" cy="574964"/>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1">
              <a:extLst>
                <a:ext uri="{FF2B5EF4-FFF2-40B4-BE49-F238E27FC236}">
                  <a16:creationId xmlns:a16="http://schemas.microsoft.com/office/drawing/2014/main" id="{FD093373-6609-37CB-59E1-231CABE01A3B}"/>
                </a:ext>
              </a:extLst>
            </p:cNvPr>
            <p:cNvSpPr/>
            <p:nvPr/>
          </p:nvSpPr>
          <p:spPr>
            <a:xfrm>
              <a:off x="1555413" y="5186147"/>
              <a:ext cx="1463040" cy="191655"/>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2">
              <a:extLst>
                <a:ext uri="{FF2B5EF4-FFF2-40B4-BE49-F238E27FC236}">
                  <a16:creationId xmlns:a16="http://schemas.microsoft.com/office/drawing/2014/main" id="{7D409F35-138B-96F1-8325-EDB89D572542}"/>
                </a:ext>
              </a:extLst>
            </p:cNvPr>
            <p:cNvSpPr/>
            <p:nvPr/>
          </p:nvSpPr>
          <p:spPr>
            <a:xfrm>
              <a:off x="1450911" y="5377802"/>
              <a:ext cx="1672046" cy="191655"/>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Manual Operation 13">
              <a:extLst>
                <a:ext uri="{FF2B5EF4-FFF2-40B4-BE49-F238E27FC236}">
                  <a16:creationId xmlns:a16="http://schemas.microsoft.com/office/drawing/2014/main" id="{4A2C6900-7AE5-2259-6322-5B8F7FC2FE25}"/>
                </a:ext>
              </a:extLst>
            </p:cNvPr>
            <p:cNvSpPr/>
            <p:nvPr/>
          </p:nvSpPr>
          <p:spPr>
            <a:xfrm rot="10800000">
              <a:off x="823893" y="5569457"/>
              <a:ext cx="2926080" cy="287482"/>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C121747E-A675-383B-B333-20A8A018BC4F}"/>
              </a:ext>
            </a:extLst>
          </p:cNvPr>
          <p:cNvSpPr txBox="1"/>
          <p:nvPr/>
        </p:nvSpPr>
        <p:spPr>
          <a:xfrm>
            <a:off x="1319779" y="3050100"/>
            <a:ext cx="1791687" cy="1600438"/>
          </a:xfrm>
          <a:prstGeom prst="rect">
            <a:avLst/>
          </a:prstGeom>
          <a:noFill/>
        </p:spPr>
        <p:txBody>
          <a:bodyPr wrap="square">
            <a:spAutoFit/>
          </a:bodyPr>
          <a:lstStyle/>
          <a:p>
            <a:pPr algn="ctr"/>
            <a:r>
              <a:rPr lang="en-US" sz="1400" b="1" i="0" dirty="0">
                <a:effectLst/>
              </a:rPr>
              <a:t>Heavenly Father and Jesus Christ know each of us and will give us counsel according to our desires and circumstances.</a:t>
            </a:r>
            <a:endParaRPr lang="en-US" sz="1400" dirty="0"/>
          </a:p>
        </p:txBody>
      </p:sp>
      <p:sp>
        <p:nvSpPr>
          <p:cNvPr id="23" name="TextBox 22">
            <a:extLst>
              <a:ext uri="{FF2B5EF4-FFF2-40B4-BE49-F238E27FC236}">
                <a16:creationId xmlns:a16="http://schemas.microsoft.com/office/drawing/2014/main" id="{D433A131-A191-2304-D376-C40FE54448E9}"/>
              </a:ext>
            </a:extLst>
          </p:cNvPr>
          <p:cNvSpPr txBox="1"/>
          <p:nvPr/>
        </p:nvSpPr>
        <p:spPr>
          <a:xfrm>
            <a:off x="4398382" y="1397674"/>
            <a:ext cx="6542029" cy="4062651"/>
          </a:xfrm>
          <a:prstGeom prst="rect">
            <a:avLst/>
          </a:prstGeom>
          <a:noFill/>
        </p:spPr>
        <p:txBody>
          <a:bodyPr wrap="square">
            <a:spAutoFit/>
          </a:bodyPr>
          <a:lstStyle/>
          <a:p>
            <a:r>
              <a:rPr lang="en-US" sz="2400" b="0" i="0" dirty="0">
                <a:solidFill>
                  <a:schemeClr val="bg1"/>
                </a:solidFill>
                <a:effectLst/>
              </a:rPr>
              <a:t>Heavenly Father also knows you. He knows where you are, and who you are, and what you need. </a:t>
            </a:r>
          </a:p>
          <a:p>
            <a:endParaRPr lang="en-US" sz="2400" dirty="0">
              <a:solidFill>
                <a:schemeClr val="bg1"/>
              </a:solidFill>
            </a:endParaRPr>
          </a:p>
          <a:p>
            <a:r>
              <a:rPr lang="en-US" sz="2400" b="0" i="0" dirty="0">
                <a:solidFill>
                  <a:schemeClr val="bg1"/>
                </a:solidFill>
                <a:effectLst/>
              </a:rPr>
              <a:t>He hears and answers your prayers. </a:t>
            </a:r>
          </a:p>
          <a:p>
            <a:endParaRPr lang="en-US" sz="2400" dirty="0">
              <a:solidFill>
                <a:schemeClr val="bg1"/>
              </a:solidFill>
            </a:endParaRPr>
          </a:p>
          <a:p>
            <a:r>
              <a:rPr lang="en-US" sz="2400" b="0" i="0" dirty="0">
                <a:solidFill>
                  <a:schemeClr val="bg1"/>
                </a:solidFill>
                <a:effectLst/>
              </a:rPr>
              <a:t>No matter how lonely you feel, He’s always there. </a:t>
            </a:r>
          </a:p>
          <a:p>
            <a:endParaRPr lang="en-US" sz="2400" dirty="0">
              <a:solidFill>
                <a:schemeClr val="bg1"/>
              </a:solidFill>
            </a:endParaRPr>
          </a:p>
          <a:p>
            <a:r>
              <a:rPr lang="en-US" sz="2400" b="0" i="0" dirty="0">
                <a:solidFill>
                  <a:schemeClr val="bg1"/>
                </a:solidFill>
                <a:effectLst/>
              </a:rPr>
              <a:t>You are never alone. You can always turn to Him. </a:t>
            </a:r>
          </a:p>
          <a:p>
            <a:r>
              <a:rPr lang="en-US" b="0" i="0" dirty="0">
                <a:solidFill>
                  <a:schemeClr val="bg1"/>
                </a:solidFill>
                <a:effectLst/>
              </a:rPr>
              <a:t>Cristina B. Franco </a:t>
            </a:r>
            <a:endParaRPr lang="en-US" dirty="0">
              <a:solidFill>
                <a:schemeClr val="bg1"/>
              </a:solidFill>
            </a:endParaRPr>
          </a:p>
        </p:txBody>
      </p:sp>
      <p:pic>
        <p:nvPicPr>
          <p:cNvPr id="25" name="Picture 24">
            <a:extLst>
              <a:ext uri="{FF2B5EF4-FFF2-40B4-BE49-F238E27FC236}">
                <a16:creationId xmlns:a16="http://schemas.microsoft.com/office/drawing/2014/main" id="{B77294BD-7F5F-D948-F2C7-14EA720CD469}"/>
              </a:ext>
            </a:extLst>
          </p:cNvPr>
          <p:cNvPicPr>
            <a:picLocks noChangeAspect="1"/>
          </p:cNvPicPr>
          <p:nvPr/>
        </p:nvPicPr>
        <p:blipFill>
          <a:blip r:embed="rId3"/>
          <a:stretch>
            <a:fillRect/>
          </a:stretch>
        </p:blipFill>
        <p:spPr>
          <a:xfrm>
            <a:off x="10883137" y="139320"/>
            <a:ext cx="1153627" cy="1542976"/>
          </a:xfrm>
          <a:prstGeom prst="rect">
            <a:avLst/>
          </a:prstGeom>
        </p:spPr>
      </p:pic>
    </p:spTree>
    <p:extLst>
      <p:ext uri="{BB962C8B-B14F-4D97-AF65-F5344CB8AC3E}">
        <p14:creationId xmlns:p14="http://schemas.microsoft.com/office/powerpoint/2010/main" val="2406108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598DBE4-A76B-4E11-96F3-1CA6C49C21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85618" y="6488668"/>
            <a:ext cx="2057400" cy="369332"/>
          </a:xfrm>
          <a:prstGeom prst="rect">
            <a:avLst/>
          </a:prstGeom>
          <a:noFill/>
        </p:spPr>
        <p:txBody>
          <a:bodyPr wrap="square" rtlCol="0">
            <a:spAutoFit/>
          </a:bodyPr>
          <a:lstStyle/>
          <a:p>
            <a:r>
              <a:rPr lang="en-US" dirty="0">
                <a:solidFill>
                  <a:schemeClr val="bg1"/>
                </a:solidFill>
              </a:rPr>
              <a:t>D&amp;C 22:1-4</a:t>
            </a:r>
          </a:p>
        </p:txBody>
      </p:sp>
      <p:sp>
        <p:nvSpPr>
          <p:cNvPr id="8" name="TextBox 7"/>
          <p:cNvSpPr txBox="1"/>
          <p:nvPr/>
        </p:nvSpPr>
        <p:spPr>
          <a:xfrm>
            <a:off x="1524000" y="0"/>
            <a:ext cx="9144000" cy="1107996"/>
          </a:xfrm>
          <a:prstGeom prst="rect">
            <a:avLst/>
          </a:prstGeom>
          <a:noFill/>
        </p:spPr>
        <p:txBody>
          <a:bodyPr wrap="square" rtlCol="0">
            <a:spAutoFit/>
          </a:bodyPr>
          <a:lstStyle/>
          <a:p>
            <a:pPr algn="ctr"/>
            <a:r>
              <a:rPr lang="en-US" sz="6600" dirty="0">
                <a:solidFill>
                  <a:schemeClr val="bg1"/>
                </a:solidFill>
                <a:latin typeface="Agency FB" pitchFamily="34" charset="0"/>
              </a:rPr>
              <a:t>Marriage for Eternity</a:t>
            </a:r>
          </a:p>
        </p:txBody>
      </p:sp>
      <p:sp>
        <p:nvSpPr>
          <p:cNvPr id="9" name="Rectangle 8"/>
          <p:cNvSpPr/>
          <p:nvPr/>
        </p:nvSpPr>
        <p:spPr>
          <a:xfrm>
            <a:off x="5345558" y="2164559"/>
            <a:ext cx="6305336" cy="2492990"/>
          </a:xfrm>
          <a:prstGeom prst="rect">
            <a:avLst/>
          </a:prstGeom>
        </p:spPr>
        <p:txBody>
          <a:bodyPr wrap="square">
            <a:spAutoFit/>
          </a:bodyPr>
          <a:lstStyle/>
          <a:p>
            <a:r>
              <a:rPr lang="en-US" sz="2400" dirty="0">
                <a:solidFill>
                  <a:schemeClr val="bg1"/>
                </a:solidFill>
              </a:rPr>
              <a:t>“Marriage for eternity is </a:t>
            </a:r>
            <a:r>
              <a:rPr lang="en-US" sz="2400" i="1" dirty="0">
                <a:solidFill>
                  <a:schemeClr val="bg1"/>
                </a:solidFill>
              </a:rPr>
              <a:t>a</a:t>
            </a:r>
            <a:r>
              <a:rPr lang="en-US" sz="2400" dirty="0">
                <a:solidFill>
                  <a:schemeClr val="bg1"/>
                </a:solidFill>
              </a:rPr>
              <a:t> new and everlasting covenant. Baptism is also </a:t>
            </a:r>
            <a:r>
              <a:rPr lang="en-US" sz="2400" i="1" dirty="0">
                <a:solidFill>
                  <a:schemeClr val="bg1"/>
                </a:solidFill>
              </a:rPr>
              <a:t>a </a:t>
            </a:r>
            <a:r>
              <a:rPr lang="en-US" sz="2400" dirty="0">
                <a:solidFill>
                  <a:schemeClr val="bg1"/>
                </a:solidFill>
              </a:rPr>
              <a:t>new and everlasting covenant [see D&amp;C 132:22], and likewise ordination to the priesthood, and every other covenant is everlasting and a part of </a:t>
            </a:r>
            <a:r>
              <a:rPr lang="en-US" sz="2400" i="1" dirty="0">
                <a:solidFill>
                  <a:schemeClr val="bg1"/>
                </a:solidFill>
              </a:rPr>
              <a:t>the</a:t>
            </a:r>
            <a:r>
              <a:rPr lang="en-US" sz="2400" dirty="0">
                <a:solidFill>
                  <a:schemeClr val="bg1"/>
                </a:solidFill>
              </a:rPr>
              <a:t> new and everlasting covenant which embraces all things.” </a:t>
            </a:r>
          </a:p>
          <a:p>
            <a:r>
              <a:rPr lang="en-US" sz="1200" dirty="0">
                <a:solidFill>
                  <a:schemeClr val="bg1"/>
                </a:solidFill>
              </a:rPr>
              <a:t>Joseph Fielding Smith</a:t>
            </a:r>
          </a:p>
        </p:txBody>
      </p:sp>
      <p:pic>
        <p:nvPicPr>
          <p:cNvPr id="7" name="Picture 6" descr="image-61.jpg"/>
          <p:cNvPicPr>
            <a:picLocks noChangeAspect="1"/>
          </p:cNvPicPr>
          <p:nvPr/>
        </p:nvPicPr>
        <p:blipFill>
          <a:blip r:embed="rId3" cstate="print"/>
          <a:srcRect l="5479" b="8119"/>
          <a:stretch>
            <a:fillRect/>
          </a:stretch>
        </p:blipFill>
        <p:spPr>
          <a:xfrm>
            <a:off x="767993" y="1802259"/>
            <a:ext cx="4267200" cy="3586922"/>
          </a:xfrm>
          <a:prstGeom prst="rect">
            <a:avLst/>
          </a:prstGeom>
        </p:spPr>
      </p:pic>
      <p:pic>
        <p:nvPicPr>
          <p:cNvPr id="11" name="Picture 10">
            <a:extLst>
              <a:ext uri="{FF2B5EF4-FFF2-40B4-BE49-F238E27FC236}">
                <a16:creationId xmlns:a16="http://schemas.microsoft.com/office/drawing/2014/main" id="{6568F008-BC0F-44D7-B2DA-75D914A0DD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80690" y="4983868"/>
            <a:ext cx="1195387" cy="1547812"/>
          </a:xfrm>
          <a:prstGeom prst="rect">
            <a:avLst/>
          </a:prstGeom>
        </p:spPr>
      </p:pic>
    </p:spTree>
    <p:extLst>
      <p:ext uri="{BB962C8B-B14F-4D97-AF65-F5344CB8AC3E}">
        <p14:creationId xmlns:p14="http://schemas.microsoft.com/office/powerpoint/2010/main" val="1884018344"/>
      </p:ext>
    </p:extLst>
  </p:cSld>
  <p:clrMapOvr>
    <a:masterClrMapping/>
  </p:clrMapOvr>
</p:sld>
</file>

<file path=ppt/theme/theme1.xml><?xml version="1.0" encoding="utf-8"?>
<a:theme xmlns:a="http://schemas.openxmlformats.org/drawingml/2006/main" name="Office Theme">
  <a:themeElements>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85</TotalTime>
  <Words>5558</Words>
  <Application>Microsoft Office PowerPoint</Application>
  <PresentationFormat>Widescreen</PresentationFormat>
  <Paragraphs>320</Paragraphs>
  <Slides>34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34</vt:i4>
      </vt:variant>
    </vt:vector>
  </HeadingPairs>
  <TitlesOfParts>
    <vt:vector size="43" baseType="lpstr">
      <vt:lpstr>Abadi</vt:lpstr>
      <vt:lpstr>Agency FB</vt:lpstr>
      <vt:lpstr>Aptos</vt:lpstr>
      <vt:lpstr>Aptos Display</vt:lpstr>
      <vt:lpstr>Arial</vt:lpstr>
      <vt:lpstr>Calibri</vt:lpstr>
      <vt:lpstr>Ensign:Sans</vt:lpstr>
      <vt:lpstr>Ensign:Serif</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Brad Blau</dc:creator>
  <cp:lastModifiedBy>Brad Blau</cp:lastModifiedBy>
  <cp:revision>5</cp:revision>
  <dcterms:created xsi:type="dcterms:W3CDTF">2024-09-30T15:14:14Z</dcterms:created>
  <dcterms:modified xsi:type="dcterms:W3CDTF">2024-12-29T15:00:50Z</dcterms:modified>
</cp:coreProperties>
</file>