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2" r:id="rId2"/>
    <p:sldId id="258" r:id="rId3"/>
    <p:sldId id="259" r:id="rId4"/>
    <p:sldId id="260" r:id="rId5"/>
    <p:sldId id="278" r:id="rId6"/>
    <p:sldId id="262" r:id="rId7"/>
    <p:sldId id="263" r:id="rId8"/>
    <p:sldId id="267" r:id="rId9"/>
    <p:sldId id="283" r:id="rId10"/>
    <p:sldId id="284" r:id="rId11"/>
    <p:sldId id="285" r:id="rId12"/>
    <p:sldId id="286" r:id="rId13"/>
    <p:sldId id="269" r:id="rId14"/>
    <p:sldId id="268" r:id="rId15"/>
    <p:sldId id="279" r:id="rId16"/>
    <p:sldId id="270" r:id="rId17"/>
    <p:sldId id="289" r:id="rId18"/>
    <p:sldId id="287" r:id="rId19"/>
    <p:sldId id="288" r:id="rId20"/>
    <p:sldId id="274" r:id="rId21"/>
    <p:sldId id="264" r:id="rId22"/>
    <p:sldId id="265" r:id="rId23"/>
    <p:sldId id="280" r:id="rId24"/>
    <p:sldId id="281" r:id="rId25"/>
    <p:sldId id="256" r:id="rId26"/>
    <p:sldId id="272" r:id="rId27"/>
    <p:sldId id="273" r:id="rId28"/>
    <p:sldId id="276" r:id="rId29"/>
    <p:sldId id="275" r:id="rId30"/>
    <p:sldId id="277" r:id="rId31"/>
  </p:sldIdLst>
  <p:sldSz cx="12192000" cy="6858000"/>
  <p:notesSz cx="6858000" cy="9144000"/>
  <p:embeddedFontLst>
    <p:embeddedFont>
      <p:font typeface="Lucida Calligraphy" panose="03010101010101010101" pitchFamily="66"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0" d="100"/>
          <a:sy n="100" d="100"/>
        </p:scale>
        <p:origin x="96"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7614B-DE66-832B-1F7A-2D1C770B2B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2D436B-D3A5-EA09-508E-B78DD3ACE2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B1AF46-2698-8DE7-13DC-62C65BF6620C}"/>
              </a:ext>
            </a:extLst>
          </p:cNvPr>
          <p:cNvSpPr>
            <a:spLocks noGrp="1"/>
          </p:cNvSpPr>
          <p:nvPr>
            <p:ph type="dt" sz="half" idx="10"/>
          </p:nvPr>
        </p:nvSpPr>
        <p:spPr/>
        <p:txBody>
          <a:bodyPr/>
          <a:lstStyle/>
          <a:p>
            <a:fld id="{9288317C-C41F-4015-BA22-BE5164F8B335}" type="datetimeFigureOut">
              <a:rPr lang="en-US" smtClean="0"/>
              <a:t>12/29/2024</a:t>
            </a:fld>
            <a:endParaRPr lang="en-US"/>
          </a:p>
        </p:txBody>
      </p:sp>
      <p:sp>
        <p:nvSpPr>
          <p:cNvPr id="5" name="Footer Placeholder 4">
            <a:extLst>
              <a:ext uri="{FF2B5EF4-FFF2-40B4-BE49-F238E27FC236}">
                <a16:creationId xmlns:a16="http://schemas.microsoft.com/office/drawing/2014/main" id="{A505A8F3-D145-95E8-6B88-25D5FF640F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CC234E-36D7-3692-7954-F59FDB3CF5F4}"/>
              </a:ext>
            </a:extLst>
          </p:cNvPr>
          <p:cNvSpPr>
            <a:spLocks noGrp="1"/>
          </p:cNvSpPr>
          <p:nvPr>
            <p:ph type="sldNum" sz="quarter" idx="12"/>
          </p:nvPr>
        </p:nvSpPr>
        <p:spPr/>
        <p:txBody>
          <a:bodyPr/>
          <a:lstStyle/>
          <a:p>
            <a:fld id="{91952E31-716C-47BD-93F5-5C576E76258F}" type="slidenum">
              <a:rPr lang="en-US" smtClean="0"/>
              <a:t>‹#›</a:t>
            </a:fld>
            <a:endParaRPr lang="en-US"/>
          </a:p>
        </p:txBody>
      </p:sp>
    </p:spTree>
    <p:extLst>
      <p:ext uri="{BB962C8B-B14F-4D97-AF65-F5344CB8AC3E}">
        <p14:creationId xmlns:p14="http://schemas.microsoft.com/office/powerpoint/2010/main" val="1412284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1B35-3297-C51E-C79D-0E1BF4A94C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966B73-A5E4-B591-A8F7-DDA6B7E864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44F6E5-1C38-2477-0F1A-03E23EB28E68}"/>
              </a:ext>
            </a:extLst>
          </p:cNvPr>
          <p:cNvSpPr>
            <a:spLocks noGrp="1"/>
          </p:cNvSpPr>
          <p:nvPr>
            <p:ph type="dt" sz="half" idx="10"/>
          </p:nvPr>
        </p:nvSpPr>
        <p:spPr/>
        <p:txBody>
          <a:bodyPr/>
          <a:lstStyle/>
          <a:p>
            <a:fld id="{9288317C-C41F-4015-BA22-BE5164F8B335}" type="datetimeFigureOut">
              <a:rPr lang="en-US" smtClean="0"/>
              <a:t>12/29/2024</a:t>
            </a:fld>
            <a:endParaRPr lang="en-US"/>
          </a:p>
        </p:txBody>
      </p:sp>
      <p:sp>
        <p:nvSpPr>
          <p:cNvPr id="5" name="Footer Placeholder 4">
            <a:extLst>
              <a:ext uri="{FF2B5EF4-FFF2-40B4-BE49-F238E27FC236}">
                <a16:creationId xmlns:a16="http://schemas.microsoft.com/office/drawing/2014/main" id="{53EE8FB9-2237-9430-F261-CBB998CDD5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CD93AB-E745-9030-2F24-A1B33CC16BD5}"/>
              </a:ext>
            </a:extLst>
          </p:cNvPr>
          <p:cNvSpPr>
            <a:spLocks noGrp="1"/>
          </p:cNvSpPr>
          <p:nvPr>
            <p:ph type="sldNum" sz="quarter" idx="12"/>
          </p:nvPr>
        </p:nvSpPr>
        <p:spPr/>
        <p:txBody>
          <a:bodyPr/>
          <a:lstStyle/>
          <a:p>
            <a:fld id="{91952E31-716C-47BD-93F5-5C576E76258F}" type="slidenum">
              <a:rPr lang="en-US" smtClean="0"/>
              <a:t>‹#›</a:t>
            </a:fld>
            <a:endParaRPr lang="en-US"/>
          </a:p>
        </p:txBody>
      </p:sp>
    </p:spTree>
    <p:extLst>
      <p:ext uri="{BB962C8B-B14F-4D97-AF65-F5344CB8AC3E}">
        <p14:creationId xmlns:p14="http://schemas.microsoft.com/office/powerpoint/2010/main" val="2708164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81DB07-2C88-D006-1A86-5449C84B21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E598D9-530F-C8BE-C9CF-4BF4936A1A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6CAAFD-0126-E99E-CFD9-1F66D4DC7F2D}"/>
              </a:ext>
            </a:extLst>
          </p:cNvPr>
          <p:cNvSpPr>
            <a:spLocks noGrp="1"/>
          </p:cNvSpPr>
          <p:nvPr>
            <p:ph type="dt" sz="half" idx="10"/>
          </p:nvPr>
        </p:nvSpPr>
        <p:spPr/>
        <p:txBody>
          <a:bodyPr/>
          <a:lstStyle/>
          <a:p>
            <a:fld id="{9288317C-C41F-4015-BA22-BE5164F8B335}" type="datetimeFigureOut">
              <a:rPr lang="en-US" smtClean="0"/>
              <a:t>12/29/2024</a:t>
            </a:fld>
            <a:endParaRPr lang="en-US"/>
          </a:p>
        </p:txBody>
      </p:sp>
      <p:sp>
        <p:nvSpPr>
          <p:cNvPr id="5" name="Footer Placeholder 4">
            <a:extLst>
              <a:ext uri="{FF2B5EF4-FFF2-40B4-BE49-F238E27FC236}">
                <a16:creationId xmlns:a16="http://schemas.microsoft.com/office/drawing/2014/main" id="{6672E1B9-AB5B-BDFE-578D-F9A4515E3D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164937-0413-9884-9AD7-D22F598E1C40}"/>
              </a:ext>
            </a:extLst>
          </p:cNvPr>
          <p:cNvSpPr>
            <a:spLocks noGrp="1"/>
          </p:cNvSpPr>
          <p:nvPr>
            <p:ph type="sldNum" sz="quarter" idx="12"/>
          </p:nvPr>
        </p:nvSpPr>
        <p:spPr/>
        <p:txBody>
          <a:bodyPr/>
          <a:lstStyle/>
          <a:p>
            <a:fld id="{91952E31-716C-47BD-93F5-5C576E76258F}" type="slidenum">
              <a:rPr lang="en-US" smtClean="0"/>
              <a:t>‹#›</a:t>
            </a:fld>
            <a:endParaRPr lang="en-US"/>
          </a:p>
        </p:txBody>
      </p:sp>
    </p:spTree>
    <p:extLst>
      <p:ext uri="{BB962C8B-B14F-4D97-AF65-F5344CB8AC3E}">
        <p14:creationId xmlns:p14="http://schemas.microsoft.com/office/powerpoint/2010/main" val="3855026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C75CF-6316-7D40-8A2D-972BCB507B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8D6E2F-5C0B-9DA4-5198-D13423CA27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3BDA34-0C3D-D546-C5A6-6A91BD2A321A}"/>
              </a:ext>
            </a:extLst>
          </p:cNvPr>
          <p:cNvSpPr>
            <a:spLocks noGrp="1"/>
          </p:cNvSpPr>
          <p:nvPr>
            <p:ph type="dt" sz="half" idx="10"/>
          </p:nvPr>
        </p:nvSpPr>
        <p:spPr/>
        <p:txBody>
          <a:bodyPr/>
          <a:lstStyle/>
          <a:p>
            <a:fld id="{9288317C-C41F-4015-BA22-BE5164F8B335}" type="datetimeFigureOut">
              <a:rPr lang="en-US" smtClean="0"/>
              <a:t>12/29/2024</a:t>
            </a:fld>
            <a:endParaRPr lang="en-US"/>
          </a:p>
        </p:txBody>
      </p:sp>
      <p:sp>
        <p:nvSpPr>
          <p:cNvPr id="5" name="Footer Placeholder 4">
            <a:extLst>
              <a:ext uri="{FF2B5EF4-FFF2-40B4-BE49-F238E27FC236}">
                <a16:creationId xmlns:a16="http://schemas.microsoft.com/office/drawing/2014/main" id="{36B4ED48-A3D3-9615-7B1F-75008A88D7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36B38D-2EAB-F6C0-05B3-8D9D88110F7E}"/>
              </a:ext>
            </a:extLst>
          </p:cNvPr>
          <p:cNvSpPr>
            <a:spLocks noGrp="1"/>
          </p:cNvSpPr>
          <p:nvPr>
            <p:ph type="sldNum" sz="quarter" idx="12"/>
          </p:nvPr>
        </p:nvSpPr>
        <p:spPr/>
        <p:txBody>
          <a:bodyPr/>
          <a:lstStyle/>
          <a:p>
            <a:fld id="{91952E31-716C-47BD-93F5-5C576E76258F}" type="slidenum">
              <a:rPr lang="en-US" smtClean="0"/>
              <a:t>‹#›</a:t>
            </a:fld>
            <a:endParaRPr lang="en-US"/>
          </a:p>
        </p:txBody>
      </p:sp>
    </p:spTree>
    <p:extLst>
      <p:ext uri="{BB962C8B-B14F-4D97-AF65-F5344CB8AC3E}">
        <p14:creationId xmlns:p14="http://schemas.microsoft.com/office/powerpoint/2010/main" val="1763242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8DF2B-8ECE-9D83-39C0-D6C1B0319B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9EB27B-5295-7C08-0CA2-5E8D5130A6E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F93AFE-88B3-DB6A-B40E-90CF92B24EF1}"/>
              </a:ext>
            </a:extLst>
          </p:cNvPr>
          <p:cNvSpPr>
            <a:spLocks noGrp="1"/>
          </p:cNvSpPr>
          <p:nvPr>
            <p:ph type="dt" sz="half" idx="10"/>
          </p:nvPr>
        </p:nvSpPr>
        <p:spPr/>
        <p:txBody>
          <a:bodyPr/>
          <a:lstStyle/>
          <a:p>
            <a:fld id="{9288317C-C41F-4015-BA22-BE5164F8B335}" type="datetimeFigureOut">
              <a:rPr lang="en-US" smtClean="0"/>
              <a:t>12/29/2024</a:t>
            </a:fld>
            <a:endParaRPr lang="en-US"/>
          </a:p>
        </p:txBody>
      </p:sp>
      <p:sp>
        <p:nvSpPr>
          <p:cNvPr id="5" name="Footer Placeholder 4">
            <a:extLst>
              <a:ext uri="{FF2B5EF4-FFF2-40B4-BE49-F238E27FC236}">
                <a16:creationId xmlns:a16="http://schemas.microsoft.com/office/drawing/2014/main" id="{AB9FA929-6C9B-6F20-9419-1E2013273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90B3A6-074F-4B57-6929-D91754A8B487}"/>
              </a:ext>
            </a:extLst>
          </p:cNvPr>
          <p:cNvSpPr>
            <a:spLocks noGrp="1"/>
          </p:cNvSpPr>
          <p:nvPr>
            <p:ph type="sldNum" sz="quarter" idx="12"/>
          </p:nvPr>
        </p:nvSpPr>
        <p:spPr/>
        <p:txBody>
          <a:bodyPr/>
          <a:lstStyle/>
          <a:p>
            <a:fld id="{91952E31-716C-47BD-93F5-5C576E76258F}" type="slidenum">
              <a:rPr lang="en-US" smtClean="0"/>
              <a:t>‹#›</a:t>
            </a:fld>
            <a:endParaRPr lang="en-US"/>
          </a:p>
        </p:txBody>
      </p:sp>
    </p:spTree>
    <p:extLst>
      <p:ext uri="{BB962C8B-B14F-4D97-AF65-F5344CB8AC3E}">
        <p14:creationId xmlns:p14="http://schemas.microsoft.com/office/powerpoint/2010/main" val="3645898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479B7-9329-8E0C-89F0-B06E427E00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FD179C-B883-D032-9E96-DC1812B06E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A93517-FBD8-78AE-E312-AD90931F5B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340D90-04C5-806D-16FC-FAEE69D51A76}"/>
              </a:ext>
            </a:extLst>
          </p:cNvPr>
          <p:cNvSpPr>
            <a:spLocks noGrp="1"/>
          </p:cNvSpPr>
          <p:nvPr>
            <p:ph type="dt" sz="half" idx="10"/>
          </p:nvPr>
        </p:nvSpPr>
        <p:spPr/>
        <p:txBody>
          <a:bodyPr/>
          <a:lstStyle/>
          <a:p>
            <a:fld id="{9288317C-C41F-4015-BA22-BE5164F8B335}" type="datetimeFigureOut">
              <a:rPr lang="en-US" smtClean="0"/>
              <a:t>12/29/2024</a:t>
            </a:fld>
            <a:endParaRPr lang="en-US"/>
          </a:p>
        </p:txBody>
      </p:sp>
      <p:sp>
        <p:nvSpPr>
          <p:cNvPr id="6" name="Footer Placeholder 5">
            <a:extLst>
              <a:ext uri="{FF2B5EF4-FFF2-40B4-BE49-F238E27FC236}">
                <a16:creationId xmlns:a16="http://schemas.microsoft.com/office/drawing/2014/main" id="{1D8D145C-B220-F518-176A-44B9F55D01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ED6991-99C5-731E-7B4D-A00A235AFE02}"/>
              </a:ext>
            </a:extLst>
          </p:cNvPr>
          <p:cNvSpPr>
            <a:spLocks noGrp="1"/>
          </p:cNvSpPr>
          <p:nvPr>
            <p:ph type="sldNum" sz="quarter" idx="12"/>
          </p:nvPr>
        </p:nvSpPr>
        <p:spPr/>
        <p:txBody>
          <a:bodyPr/>
          <a:lstStyle/>
          <a:p>
            <a:fld id="{91952E31-716C-47BD-93F5-5C576E76258F}" type="slidenum">
              <a:rPr lang="en-US" smtClean="0"/>
              <a:t>‹#›</a:t>
            </a:fld>
            <a:endParaRPr lang="en-US"/>
          </a:p>
        </p:txBody>
      </p:sp>
    </p:spTree>
    <p:extLst>
      <p:ext uri="{BB962C8B-B14F-4D97-AF65-F5344CB8AC3E}">
        <p14:creationId xmlns:p14="http://schemas.microsoft.com/office/powerpoint/2010/main" val="2811995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6A7A8-02A4-3B17-8B81-4668DCE9C2B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E06F5C-3593-03AE-EC17-5A5AD71426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9A5185-7C45-CB26-FF7A-6041661BC4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4E0E6A-8395-3FD9-A908-F689E5BDF6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F90BFB-27AA-C1F4-38F1-38AF9C5C6F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B7A13B-8051-3070-59DB-6C608B47EEF3}"/>
              </a:ext>
            </a:extLst>
          </p:cNvPr>
          <p:cNvSpPr>
            <a:spLocks noGrp="1"/>
          </p:cNvSpPr>
          <p:nvPr>
            <p:ph type="dt" sz="half" idx="10"/>
          </p:nvPr>
        </p:nvSpPr>
        <p:spPr/>
        <p:txBody>
          <a:bodyPr/>
          <a:lstStyle/>
          <a:p>
            <a:fld id="{9288317C-C41F-4015-BA22-BE5164F8B335}" type="datetimeFigureOut">
              <a:rPr lang="en-US" smtClean="0"/>
              <a:t>12/29/2024</a:t>
            </a:fld>
            <a:endParaRPr lang="en-US"/>
          </a:p>
        </p:txBody>
      </p:sp>
      <p:sp>
        <p:nvSpPr>
          <p:cNvPr id="8" name="Footer Placeholder 7">
            <a:extLst>
              <a:ext uri="{FF2B5EF4-FFF2-40B4-BE49-F238E27FC236}">
                <a16:creationId xmlns:a16="http://schemas.microsoft.com/office/drawing/2014/main" id="{781CC578-708A-D81C-C581-FC1772DACB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AD8ECE-2DBE-FBF3-9111-5348290E1F9D}"/>
              </a:ext>
            </a:extLst>
          </p:cNvPr>
          <p:cNvSpPr>
            <a:spLocks noGrp="1"/>
          </p:cNvSpPr>
          <p:nvPr>
            <p:ph type="sldNum" sz="quarter" idx="12"/>
          </p:nvPr>
        </p:nvSpPr>
        <p:spPr/>
        <p:txBody>
          <a:bodyPr/>
          <a:lstStyle/>
          <a:p>
            <a:fld id="{91952E31-716C-47BD-93F5-5C576E76258F}" type="slidenum">
              <a:rPr lang="en-US" smtClean="0"/>
              <a:t>‹#›</a:t>
            </a:fld>
            <a:endParaRPr lang="en-US"/>
          </a:p>
        </p:txBody>
      </p:sp>
    </p:spTree>
    <p:extLst>
      <p:ext uri="{BB962C8B-B14F-4D97-AF65-F5344CB8AC3E}">
        <p14:creationId xmlns:p14="http://schemas.microsoft.com/office/powerpoint/2010/main" val="990824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F3FB0-370E-B4E6-C596-38260884EA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E0CA8C-5676-18AC-60F0-076BB19CF726}"/>
              </a:ext>
            </a:extLst>
          </p:cNvPr>
          <p:cNvSpPr>
            <a:spLocks noGrp="1"/>
          </p:cNvSpPr>
          <p:nvPr>
            <p:ph type="dt" sz="half" idx="10"/>
          </p:nvPr>
        </p:nvSpPr>
        <p:spPr/>
        <p:txBody>
          <a:bodyPr/>
          <a:lstStyle/>
          <a:p>
            <a:fld id="{9288317C-C41F-4015-BA22-BE5164F8B335}" type="datetimeFigureOut">
              <a:rPr lang="en-US" smtClean="0"/>
              <a:t>12/29/2024</a:t>
            </a:fld>
            <a:endParaRPr lang="en-US"/>
          </a:p>
        </p:txBody>
      </p:sp>
      <p:sp>
        <p:nvSpPr>
          <p:cNvPr id="4" name="Footer Placeholder 3">
            <a:extLst>
              <a:ext uri="{FF2B5EF4-FFF2-40B4-BE49-F238E27FC236}">
                <a16:creationId xmlns:a16="http://schemas.microsoft.com/office/drawing/2014/main" id="{A8C39096-33D6-E486-9409-027063A286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F9EC0A-1D05-38AC-E1B1-B26A73D974FA}"/>
              </a:ext>
            </a:extLst>
          </p:cNvPr>
          <p:cNvSpPr>
            <a:spLocks noGrp="1"/>
          </p:cNvSpPr>
          <p:nvPr>
            <p:ph type="sldNum" sz="quarter" idx="12"/>
          </p:nvPr>
        </p:nvSpPr>
        <p:spPr/>
        <p:txBody>
          <a:bodyPr/>
          <a:lstStyle/>
          <a:p>
            <a:fld id="{91952E31-716C-47BD-93F5-5C576E76258F}" type="slidenum">
              <a:rPr lang="en-US" smtClean="0"/>
              <a:t>‹#›</a:t>
            </a:fld>
            <a:endParaRPr lang="en-US"/>
          </a:p>
        </p:txBody>
      </p:sp>
    </p:spTree>
    <p:extLst>
      <p:ext uri="{BB962C8B-B14F-4D97-AF65-F5344CB8AC3E}">
        <p14:creationId xmlns:p14="http://schemas.microsoft.com/office/powerpoint/2010/main" val="1136812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27AD35-3625-4E60-C967-D25CD0B029CD}"/>
              </a:ext>
            </a:extLst>
          </p:cNvPr>
          <p:cNvSpPr>
            <a:spLocks noGrp="1"/>
          </p:cNvSpPr>
          <p:nvPr>
            <p:ph type="dt" sz="half" idx="10"/>
          </p:nvPr>
        </p:nvSpPr>
        <p:spPr/>
        <p:txBody>
          <a:bodyPr/>
          <a:lstStyle/>
          <a:p>
            <a:fld id="{9288317C-C41F-4015-BA22-BE5164F8B335}" type="datetimeFigureOut">
              <a:rPr lang="en-US" smtClean="0"/>
              <a:t>12/29/2024</a:t>
            </a:fld>
            <a:endParaRPr lang="en-US"/>
          </a:p>
        </p:txBody>
      </p:sp>
      <p:sp>
        <p:nvSpPr>
          <p:cNvPr id="3" name="Footer Placeholder 2">
            <a:extLst>
              <a:ext uri="{FF2B5EF4-FFF2-40B4-BE49-F238E27FC236}">
                <a16:creationId xmlns:a16="http://schemas.microsoft.com/office/drawing/2014/main" id="{BCD56B17-A9AB-0E22-D3E8-F6DB389454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6FE5F3-D755-152E-A414-41668C0CEC36}"/>
              </a:ext>
            </a:extLst>
          </p:cNvPr>
          <p:cNvSpPr>
            <a:spLocks noGrp="1"/>
          </p:cNvSpPr>
          <p:nvPr>
            <p:ph type="sldNum" sz="quarter" idx="12"/>
          </p:nvPr>
        </p:nvSpPr>
        <p:spPr/>
        <p:txBody>
          <a:bodyPr/>
          <a:lstStyle/>
          <a:p>
            <a:fld id="{91952E31-716C-47BD-93F5-5C576E76258F}" type="slidenum">
              <a:rPr lang="en-US" smtClean="0"/>
              <a:t>‹#›</a:t>
            </a:fld>
            <a:endParaRPr lang="en-US"/>
          </a:p>
        </p:txBody>
      </p:sp>
    </p:spTree>
    <p:extLst>
      <p:ext uri="{BB962C8B-B14F-4D97-AF65-F5344CB8AC3E}">
        <p14:creationId xmlns:p14="http://schemas.microsoft.com/office/powerpoint/2010/main" val="350159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B4BA1-210B-9514-2C4B-89AA71B5A3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F2087C-06C4-B4BB-8990-ED65263A34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C507782-B142-E1AE-09C2-844F6BD4EB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C70811-D543-1D35-7110-3A9EA80B143F}"/>
              </a:ext>
            </a:extLst>
          </p:cNvPr>
          <p:cNvSpPr>
            <a:spLocks noGrp="1"/>
          </p:cNvSpPr>
          <p:nvPr>
            <p:ph type="dt" sz="half" idx="10"/>
          </p:nvPr>
        </p:nvSpPr>
        <p:spPr/>
        <p:txBody>
          <a:bodyPr/>
          <a:lstStyle/>
          <a:p>
            <a:fld id="{9288317C-C41F-4015-BA22-BE5164F8B335}" type="datetimeFigureOut">
              <a:rPr lang="en-US" smtClean="0"/>
              <a:t>12/29/2024</a:t>
            </a:fld>
            <a:endParaRPr lang="en-US"/>
          </a:p>
        </p:txBody>
      </p:sp>
      <p:sp>
        <p:nvSpPr>
          <p:cNvPr id="6" name="Footer Placeholder 5">
            <a:extLst>
              <a:ext uri="{FF2B5EF4-FFF2-40B4-BE49-F238E27FC236}">
                <a16:creationId xmlns:a16="http://schemas.microsoft.com/office/drawing/2014/main" id="{C79BD746-726C-C4B1-FB99-90E31CA53F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37A877-C28E-CADD-35A5-00DA6DAD2E15}"/>
              </a:ext>
            </a:extLst>
          </p:cNvPr>
          <p:cNvSpPr>
            <a:spLocks noGrp="1"/>
          </p:cNvSpPr>
          <p:nvPr>
            <p:ph type="sldNum" sz="quarter" idx="12"/>
          </p:nvPr>
        </p:nvSpPr>
        <p:spPr/>
        <p:txBody>
          <a:bodyPr/>
          <a:lstStyle/>
          <a:p>
            <a:fld id="{91952E31-716C-47BD-93F5-5C576E76258F}" type="slidenum">
              <a:rPr lang="en-US" smtClean="0"/>
              <a:t>‹#›</a:t>
            </a:fld>
            <a:endParaRPr lang="en-US"/>
          </a:p>
        </p:txBody>
      </p:sp>
    </p:spTree>
    <p:extLst>
      <p:ext uri="{BB962C8B-B14F-4D97-AF65-F5344CB8AC3E}">
        <p14:creationId xmlns:p14="http://schemas.microsoft.com/office/powerpoint/2010/main" val="2533189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694FA-5B91-A12C-4F4E-E25EA15598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4F164B-964A-6CE1-D98A-4FA0AF6857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6322D17-86A6-9154-8AF9-BDB8976F46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0B49E8-B406-21FC-B951-C4B4F8F57DCF}"/>
              </a:ext>
            </a:extLst>
          </p:cNvPr>
          <p:cNvSpPr>
            <a:spLocks noGrp="1"/>
          </p:cNvSpPr>
          <p:nvPr>
            <p:ph type="dt" sz="half" idx="10"/>
          </p:nvPr>
        </p:nvSpPr>
        <p:spPr/>
        <p:txBody>
          <a:bodyPr/>
          <a:lstStyle/>
          <a:p>
            <a:fld id="{9288317C-C41F-4015-BA22-BE5164F8B335}" type="datetimeFigureOut">
              <a:rPr lang="en-US" smtClean="0"/>
              <a:t>12/29/2024</a:t>
            </a:fld>
            <a:endParaRPr lang="en-US"/>
          </a:p>
        </p:txBody>
      </p:sp>
      <p:sp>
        <p:nvSpPr>
          <p:cNvPr id="6" name="Footer Placeholder 5">
            <a:extLst>
              <a:ext uri="{FF2B5EF4-FFF2-40B4-BE49-F238E27FC236}">
                <a16:creationId xmlns:a16="http://schemas.microsoft.com/office/drawing/2014/main" id="{1177D22E-F895-D49E-1218-4D974BA100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BBA867-CF8F-0BB4-DE85-38BA69BE1395}"/>
              </a:ext>
            </a:extLst>
          </p:cNvPr>
          <p:cNvSpPr>
            <a:spLocks noGrp="1"/>
          </p:cNvSpPr>
          <p:nvPr>
            <p:ph type="sldNum" sz="quarter" idx="12"/>
          </p:nvPr>
        </p:nvSpPr>
        <p:spPr/>
        <p:txBody>
          <a:bodyPr/>
          <a:lstStyle/>
          <a:p>
            <a:fld id="{91952E31-716C-47BD-93F5-5C576E76258F}" type="slidenum">
              <a:rPr lang="en-US" smtClean="0"/>
              <a:t>‹#›</a:t>
            </a:fld>
            <a:endParaRPr lang="en-US"/>
          </a:p>
        </p:txBody>
      </p:sp>
    </p:spTree>
    <p:extLst>
      <p:ext uri="{BB962C8B-B14F-4D97-AF65-F5344CB8AC3E}">
        <p14:creationId xmlns:p14="http://schemas.microsoft.com/office/powerpoint/2010/main" val="546828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9166F1-EBEB-C23C-F7C5-387EB2F3A7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7F8A86-2675-533D-5A9F-1948E62411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0DB392-34D7-1675-2EFC-9233AA20A2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288317C-C41F-4015-BA22-BE5164F8B335}" type="datetimeFigureOut">
              <a:rPr lang="en-US" smtClean="0"/>
              <a:t>12/29/2024</a:t>
            </a:fld>
            <a:endParaRPr lang="en-US"/>
          </a:p>
        </p:txBody>
      </p:sp>
      <p:sp>
        <p:nvSpPr>
          <p:cNvPr id="5" name="Footer Placeholder 4">
            <a:extLst>
              <a:ext uri="{FF2B5EF4-FFF2-40B4-BE49-F238E27FC236}">
                <a16:creationId xmlns:a16="http://schemas.microsoft.com/office/drawing/2014/main" id="{678A6193-445D-1E75-270A-BD83C2BF3E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C896A34-8752-F22F-2B95-4CC0AA7FD3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1952E31-716C-47BD-93F5-5C576E76258F}" type="slidenum">
              <a:rPr lang="en-US" smtClean="0"/>
              <a:t>‹#›</a:t>
            </a:fld>
            <a:endParaRPr lang="en-US"/>
          </a:p>
        </p:txBody>
      </p:sp>
    </p:spTree>
    <p:extLst>
      <p:ext uri="{BB962C8B-B14F-4D97-AF65-F5344CB8AC3E}">
        <p14:creationId xmlns:p14="http://schemas.microsoft.com/office/powerpoint/2010/main" val="1010869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g"/></Relationships>
</file>

<file path=ppt/slides/_rels/slide1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1.xml"/><Relationship Id="rId4" Type="http://schemas.openxmlformats.org/officeDocument/2006/relationships/image" Target="../media/image40.jpg"/></Relationships>
</file>

<file path=ppt/slides/_rels/slide2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38.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2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38.jpg"/><Relationship Id="rId1" Type="http://schemas.openxmlformats.org/officeDocument/2006/relationships/slideLayout" Target="../slideLayouts/slideLayout1.xml"/><Relationship Id="rId4" Type="http://schemas.openxmlformats.org/officeDocument/2006/relationships/image" Target="../media/image45.jpg"/></Relationships>
</file>

<file path=ppt/slides/_rels/slide2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38.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249931-4952-F144-7A2C-58E2B5C69E57}"/>
              </a:ext>
            </a:extLst>
          </p:cNvPr>
          <p:cNvPicPr>
            <a:picLocks noChangeAspect="1"/>
          </p:cNvPicPr>
          <p:nvPr/>
        </p:nvPicPr>
        <p:blipFill>
          <a:blip r:embed="rId2"/>
          <a:stretch>
            <a:fillRect/>
          </a:stretch>
        </p:blipFill>
        <p:spPr>
          <a:xfrm>
            <a:off x="2354" y="0"/>
            <a:ext cx="12189646" cy="6858000"/>
          </a:xfrm>
          <a:prstGeom prst="rect">
            <a:avLst/>
          </a:prstGeom>
        </p:spPr>
      </p:pic>
    </p:spTree>
    <p:extLst>
      <p:ext uri="{BB962C8B-B14F-4D97-AF65-F5344CB8AC3E}">
        <p14:creationId xmlns:p14="http://schemas.microsoft.com/office/powerpoint/2010/main" val="850800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9BE2CA-C083-60C6-0573-0FA487988F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F3B2614-781C-558E-08F8-EA19136665AA}"/>
              </a:ext>
            </a:extLst>
          </p:cNvPr>
          <p:cNvSpPr txBox="1"/>
          <p:nvPr/>
        </p:nvSpPr>
        <p:spPr>
          <a:xfrm>
            <a:off x="1524000" y="1"/>
            <a:ext cx="9144000" cy="830997"/>
          </a:xfrm>
          <a:prstGeom prst="rect">
            <a:avLst/>
          </a:prstGeom>
          <a:noFill/>
        </p:spPr>
        <p:txBody>
          <a:bodyPr wrap="square" rtlCol="0">
            <a:spAutoFit/>
          </a:bodyPr>
          <a:lstStyle/>
          <a:p>
            <a:pPr algn="ctr"/>
            <a:r>
              <a:rPr lang="en-US" sz="4800" b="1" dirty="0">
                <a:latin typeface="Lucida Calligraphy" pitchFamily="66" charset="0"/>
              </a:rPr>
              <a:t>Be of Comfort</a:t>
            </a:r>
          </a:p>
        </p:txBody>
      </p:sp>
      <p:sp>
        <p:nvSpPr>
          <p:cNvPr id="4" name="TextBox 3">
            <a:extLst>
              <a:ext uri="{FF2B5EF4-FFF2-40B4-BE49-F238E27FC236}">
                <a16:creationId xmlns:a16="http://schemas.microsoft.com/office/drawing/2014/main" id="{80301A59-7BDA-E490-2B4D-B323E94C6B6C}"/>
              </a:ext>
            </a:extLst>
          </p:cNvPr>
          <p:cNvSpPr txBox="1"/>
          <p:nvPr/>
        </p:nvSpPr>
        <p:spPr>
          <a:xfrm>
            <a:off x="137652" y="6460647"/>
            <a:ext cx="4267200" cy="369332"/>
          </a:xfrm>
          <a:prstGeom prst="rect">
            <a:avLst/>
          </a:prstGeom>
          <a:noFill/>
        </p:spPr>
        <p:txBody>
          <a:bodyPr wrap="square" rtlCol="0">
            <a:spAutoFit/>
          </a:bodyPr>
          <a:lstStyle/>
          <a:p>
            <a:pPr fontAlgn="base"/>
            <a:r>
              <a:rPr lang="en-US" b="1" dirty="0"/>
              <a:t>D&amp;C 25:5</a:t>
            </a:r>
          </a:p>
        </p:txBody>
      </p:sp>
      <p:sp>
        <p:nvSpPr>
          <p:cNvPr id="6" name="TextBox 5">
            <a:extLst>
              <a:ext uri="{FF2B5EF4-FFF2-40B4-BE49-F238E27FC236}">
                <a16:creationId xmlns:a16="http://schemas.microsoft.com/office/drawing/2014/main" id="{709F6D8A-491F-F56D-3643-4ACB55EF8D65}"/>
              </a:ext>
            </a:extLst>
          </p:cNvPr>
          <p:cNvSpPr txBox="1"/>
          <p:nvPr/>
        </p:nvSpPr>
        <p:spPr>
          <a:xfrm>
            <a:off x="534043" y="1197620"/>
            <a:ext cx="5306628" cy="4462760"/>
          </a:xfrm>
          <a:prstGeom prst="rect">
            <a:avLst/>
          </a:prstGeom>
          <a:noFill/>
        </p:spPr>
        <p:txBody>
          <a:bodyPr wrap="square">
            <a:spAutoFit/>
          </a:bodyPr>
          <a:lstStyle/>
          <a:p>
            <a:r>
              <a:rPr lang="en-US" b="1" i="0" dirty="0">
                <a:solidFill>
                  <a:srgbClr val="212225"/>
                </a:solidFill>
                <a:effectLst/>
              </a:rPr>
              <a:t>Although Emma’s life with Joseph was often difficult, she loved and supported him through every trial. </a:t>
            </a:r>
          </a:p>
          <a:p>
            <a:endParaRPr lang="en-US" b="1" dirty="0">
              <a:solidFill>
                <a:srgbClr val="212225"/>
              </a:solidFill>
            </a:endParaRPr>
          </a:p>
          <a:p>
            <a:r>
              <a:rPr lang="en-US" b="1" i="0" dirty="0">
                <a:solidFill>
                  <a:srgbClr val="212225"/>
                </a:solidFill>
                <a:effectLst/>
              </a:rPr>
              <a:t>In 1835, an angry mob attacked the home where Joseph and Emma were staying, dragging Joseph into the darkness.</a:t>
            </a:r>
          </a:p>
          <a:p>
            <a:endParaRPr lang="en-US" b="1" dirty="0">
              <a:solidFill>
                <a:srgbClr val="212225"/>
              </a:solidFill>
            </a:endParaRPr>
          </a:p>
          <a:p>
            <a:r>
              <a:rPr lang="en-US" b="1" i="0" dirty="0">
                <a:solidFill>
                  <a:srgbClr val="212225"/>
                </a:solidFill>
                <a:effectLst/>
              </a:rPr>
              <a:t>Joseph returned home that night. He was alive but badly beaten, tarred, and feathered. </a:t>
            </a:r>
          </a:p>
          <a:p>
            <a:endParaRPr lang="en-US" b="1" dirty="0">
              <a:solidFill>
                <a:srgbClr val="212225"/>
              </a:solidFill>
            </a:endParaRPr>
          </a:p>
          <a:p>
            <a:r>
              <a:rPr lang="en-US" b="1" i="0" dirty="0">
                <a:solidFill>
                  <a:srgbClr val="212225"/>
                </a:solidFill>
                <a:effectLst/>
              </a:rPr>
              <a:t>Emma spent the night peeling and scraping the tar from Joseph’s body. One of Joseph and Emma’s infant twins would pass away from illness following that awful night </a:t>
            </a:r>
          </a:p>
          <a:p>
            <a:r>
              <a:rPr lang="en-US" sz="1400" b="1" i="1" dirty="0">
                <a:solidFill>
                  <a:srgbClr val="212225"/>
                </a:solidFill>
                <a:effectLst/>
              </a:rPr>
              <a:t>Saints</a:t>
            </a:r>
            <a:r>
              <a:rPr lang="en-US" sz="1400" b="1" i="0" dirty="0">
                <a:solidFill>
                  <a:srgbClr val="212225"/>
                </a:solidFill>
                <a:effectLst/>
              </a:rPr>
              <a:t>, </a:t>
            </a:r>
            <a:r>
              <a:rPr lang="en-US" sz="1400" b="1" i="0" u="none" strike="noStrike" dirty="0">
                <a:effectLst/>
              </a:rPr>
              <a:t>1:150–53</a:t>
            </a:r>
            <a:r>
              <a:rPr lang="en-US" sz="1400" b="1" i="0" dirty="0">
                <a:solidFill>
                  <a:srgbClr val="212225"/>
                </a:solidFill>
                <a:effectLst/>
              </a:rPr>
              <a:t>.</a:t>
            </a:r>
            <a:endParaRPr lang="en-US" sz="1400" b="1" dirty="0"/>
          </a:p>
        </p:txBody>
      </p:sp>
      <p:pic>
        <p:nvPicPr>
          <p:cNvPr id="12" name="Picture 11">
            <a:extLst>
              <a:ext uri="{FF2B5EF4-FFF2-40B4-BE49-F238E27FC236}">
                <a16:creationId xmlns:a16="http://schemas.microsoft.com/office/drawing/2014/main" id="{8EBF8CE2-C700-B7F5-7628-9BD92BE9C257}"/>
              </a:ext>
            </a:extLst>
          </p:cNvPr>
          <p:cNvPicPr>
            <a:picLocks noChangeAspect="1"/>
          </p:cNvPicPr>
          <p:nvPr/>
        </p:nvPicPr>
        <p:blipFill>
          <a:blip r:embed="rId3"/>
          <a:stretch>
            <a:fillRect/>
          </a:stretch>
        </p:blipFill>
        <p:spPr>
          <a:xfrm>
            <a:off x="6051626" y="1499620"/>
            <a:ext cx="5184468" cy="3858759"/>
          </a:xfrm>
          <a:prstGeom prst="rect">
            <a:avLst/>
          </a:prstGeom>
        </p:spPr>
      </p:pic>
    </p:spTree>
    <p:extLst>
      <p:ext uri="{BB962C8B-B14F-4D97-AF65-F5344CB8AC3E}">
        <p14:creationId xmlns:p14="http://schemas.microsoft.com/office/powerpoint/2010/main" val="303023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9BE2CA-C083-60C6-0573-0FA487988F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CF3B2614-781C-558E-08F8-EA19136665AA}"/>
              </a:ext>
            </a:extLst>
          </p:cNvPr>
          <p:cNvSpPr txBox="1"/>
          <p:nvPr/>
        </p:nvSpPr>
        <p:spPr>
          <a:xfrm>
            <a:off x="1524000" y="1"/>
            <a:ext cx="9144000" cy="830997"/>
          </a:xfrm>
          <a:prstGeom prst="rect">
            <a:avLst/>
          </a:prstGeom>
          <a:noFill/>
        </p:spPr>
        <p:txBody>
          <a:bodyPr wrap="square" rtlCol="0">
            <a:spAutoFit/>
          </a:bodyPr>
          <a:lstStyle/>
          <a:p>
            <a:pPr algn="ctr"/>
            <a:r>
              <a:rPr lang="en-US" sz="4800" b="1" dirty="0">
                <a:latin typeface="Lucida Calligraphy" pitchFamily="66" charset="0"/>
              </a:rPr>
              <a:t>Comfort from Jesus</a:t>
            </a:r>
          </a:p>
        </p:txBody>
      </p:sp>
      <p:sp>
        <p:nvSpPr>
          <p:cNvPr id="4" name="TextBox 3">
            <a:extLst>
              <a:ext uri="{FF2B5EF4-FFF2-40B4-BE49-F238E27FC236}">
                <a16:creationId xmlns:a16="http://schemas.microsoft.com/office/drawing/2014/main" id="{80301A59-7BDA-E490-2B4D-B323E94C6B6C}"/>
              </a:ext>
            </a:extLst>
          </p:cNvPr>
          <p:cNvSpPr txBox="1"/>
          <p:nvPr/>
        </p:nvSpPr>
        <p:spPr>
          <a:xfrm>
            <a:off x="137652" y="6460647"/>
            <a:ext cx="4267200" cy="369332"/>
          </a:xfrm>
          <a:prstGeom prst="rect">
            <a:avLst/>
          </a:prstGeom>
          <a:noFill/>
        </p:spPr>
        <p:txBody>
          <a:bodyPr wrap="square" rtlCol="0">
            <a:spAutoFit/>
          </a:bodyPr>
          <a:lstStyle/>
          <a:p>
            <a:pPr fontAlgn="base"/>
            <a:r>
              <a:rPr lang="en-US" b="1" dirty="0"/>
              <a:t>D&amp;C 25:5</a:t>
            </a:r>
          </a:p>
        </p:txBody>
      </p:sp>
      <p:sp>
        <p:nvSpPr>
          <p:cNvPr id="6" name="TextBox 5">
            <a:extLst>
              <a:ext uri="{FF2B5EF4-FFF2-40B4-BE49-F238E27FC236}">
                <a16:creationId xmlns:a16="http://schemas.microsoft.com/office/drawing/2014/main" id="{709F6D8A-491F-F56D-3643-4ACB55EF8D65}"/>
              </a:ext>
            </a:extLst>
          </p:cNvPr>
          <p:cNvSpPr txBox="1"/>
          <p:nvPr/>
        </p:nvSpPr>
        <p:spPr>
          <a:xfrm>
            <a:off x="534043" y="1197620"/>
            <a:ext cx="5306628" cy="2862322"/>
          </a:xfrm>
          <a:prstGeom prst="rect">
            <a:avLst/>
          </a:prstGeom>
          <a:noFill/>
        </p:spPr>
        <p:txBody>
          <a:bodyPr wrap="square">
            <a:spAutoFit/>
          </a:bodyPr>
          <a:lstStyle/>
          <a:p>
            <a:pPr algn="l" fontAlgn="base"/>
            <a:r>
              <a:rPr lang="en-US" b="1" i="1" dirty="0">
                <a:solidFill>
                  <a:srgbClr val="212225"/>
                </a:solidFill>
                <a:effectLst/>
              </a:rPr>
              <a:t>And, behold, a woman, which was diseased with an issue of blood twelve years, came behind him, and touched the hem of his garment:</a:t>
            </a:r>
          </a:p>
          <a:p>
            <a:pPr algn="l" fontAlgn="base"/>
            <a:r>
              <a:rPr lang="en-US" b="1" i="1" dirty="0">
                <a:solidFill>
                  <a:srgbClr val="212225"/>
                </a:solidFill>
                <a:effectLst/>
              </a:rPr>
              <a:t>For she said within herself, If I may but touch his garment, I shall be whole.</a:t>
            </a:r>
          </a:p>
          <a:p>
            <a:pPr algn="l" fontAlgn="base"/>
            <a:r>
              <a:rPr lang="en-US" b="1" i="1" dirty="0">
                <a:solidFill>
                  <a:srgbClr val="212225"/>
                </a:solidFill>
                <a:effectLst/>
              </a:rPr>
              <a:t>But Jesus turned him about, and when he saw her, he said, Daughter, be of good comfort; thy faith hath made thee whole. And the woman was made whole from that hour.</a:t>
            </a:r>
          </a:p>
          <a:p>
            <a:pPr algn="l" fontAlgn="base"/>
            <a:r>
              <a:rPr lang="en-US" b="1" i="1" dirty="0">
                <a:solidFill>
                  <a:srgbClr val="212225"/>
                </a:solidFill>
                <a:effectLst/>
              </a:rPr>
              <a:t>Matthew 9:20-22</a:t>
            </a:r>
          </a:p>
        </p:txBody>
      </p:sp>
      <p:pic>
        <p:nvPicPr>
          <p:cNvPr id="7" name="Picture 6" descr="A close-up of a person's feet&#10;&#10;Description automatically generated">
            <a:extLst>
              <a:ext uri="{FF2B5EF4-FFF2-40B4-BE49-F238E27FC236}">
                <a16:creationId xmlns:a16="http://schemas.microsoft.com/office/drawing/2014/main" id="{4E9120D4-9766-3EE2-F99B-E2436ADA2E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0938" y="1279341"/>
            <a:ext cx="4601798" cy="2421880"/>
          </a:xfrm>
          <a:prstGeom prst="rect">
            <a:avLst/>
          </a:prstGeom>
        </p:spPr>
      </p:pic>
      <p:sp>
        <p:nvSpPr>
          <p:cNvPr id="9" name="TextBox 8">
            <a:extLst>
              <a:ext uri="{FF2B5EF4-FFF2-40B4-BE49-F238E27FC236}">
                <a16:creationId xmlns:a16="http://schemas.microsoft.com/office/drawing/2014/main" id="{12598700-AA00-4FC1-A756-00405E54F081}"/>
              </a:ext>
            </a:extLst>
          </p:cNvPr>
          <p:cNvSpPr txBox="1"/>
          <p:nvPr/>
        </p:nvSpPr>
        <p:spPr>
          <a:xfrm>
            <a:off x="788670" y="4380399"/>
            <a:ext cx="6094476" cy="1754326"/>
          </a:xfrm>
          <a:prstGeom prst="rect">
            <a:avLst/>
          </a:prstGeom>
          <a:noFill/>
        </p:spPr>
        <p:txBody>
          <a:bodyPr wrap="square">
            <a:spAutoFit/>
          </a:bodyPr>
          <a:lstStyle/>
          <a:p>
            <a:pPr algn="l" fontAlgn="base"/>
            <a:r>
              <a:rPr lang="en-US" b="1" i="1" dirty="0">
                <a:solidFill>
                  <a:srgbClr val="212225"/>
                </a:solidFill>
                <a:effectLst/>
              </a:rPr>
              <a:t>I will not leave you comfortless: I will come to you.</a:t>
            </a:r>
          </a:p>
          <a:p>
            <a:pPr algn="l" fontAlgn="base"/>
            <a:endParaRPr lang="en-US" b="1" i="1" dirty="0">
              <a:solidFill>
                <a:srgbClr val="212225"/>
              </a:solidFill>
            </a:endParaRPr>
          </a:p>
          <a:p>
            <a:pPr algn="l" fontAlgn="base"/>
            <a:r>
              <a:rPr lang="en-US" b="1" i="1" dirty="0">
                <a:solidFill>
                  <a:srgbClr val="212225"/>
                </a:solidFill>
                <a:effectLst/>
              </a:rPr>
              <a:t>Peace I leave with you, my peace I give unto you: not as the world giveth, give I unto you. Let not your heart be troubled, neither let it be afraid.</a:t>
            </a:r>
          </a:p>
          <a:p>
            <a:pPr algn="l" fontAlgn="base"/>
            <a:r>
              <a:rPr lang="en-US" b="1" i="1" dirty="0">
                <a:solidFill>
                  <a:srgbClr val="212225"/>
                </a:solidFill>
              </a:rPr>
              <a:t>John 14, 28</a:t>
            </a:r>
            <a:endParaRPr lang="en-US" b="1" i="1" dirty="0">
              <a:solidFill>
                <a:srgbClr val="212225"/>
              </a:solidFill>
              <a:effectLst/>
            </a:endParaRPr>
          </a:p>
        </p:txBody>
      </p:sp>
      <p:sp>
        <p:nvSpPr>
          <p:cNvPr id="11" name="TextBox 10">
            <a:extLst>
              <a:ext uri="{FF2B5EF4-FFF2-40B4-BE49-F238E27FC236}">
                <a16:creationId xmlns:a16="http://schemas.microsoft.com/office/drawing/2014/main" id="{C7C05B89-6D06-FBEA-93F1-4CDC94D9A02C}"/>
              </a:ext>
            </a:extLst>
          </p:cNvPr>
          <p:cNvSpPr txBox="1"/>
          <p:nvPr/>
        </p:nvSpPr>
        <p:spPr>
          <a:xfrm>
            <a:off x="7828788" y="4821988"/>
            <a:ext cx="3417570" cy="1200329"/>
          </a:xfrm>
          <a:prstGeom prst="rect">
            <a:avLst/>
          </a:prstGeom>
          <a:noFill/>
        </p:spPr>
        <p:txBody>
          <a:bodyPr wrap="square">
            <a:spAutoFit/>
          </a:bodyPr>
          <a:lstStyle/>
          <a:p>
            <a:r>
              <a:rPr lang="en-US" b="1" i="1" dirty="0">
                <a:solidFill>
                  <a:srgbClr val="212225"/>
                </a:solidFill>
                <a:effectLst/>
              </a:rPr>
              <a:t>And he said unto them: Behold, my bowels are filled with compassion towards you.</a:t>
            </a:r>
          </a:p>
          <a:p>
            <a:r>
              <a:rPr lang="en-US" b="1" i="1" dirty="0">
                <a:solidFill>
                  <a:srgbClr val="212225"/>
                </a:solidFill>
              </a:rPr>
              <a:t>3 Nephi 17:6</a:t>
            </a:r>
            <a:endParaRPr lang="en-US" b="1" i="1" dirty="0"/>
          </a:p>
        </p:txBody>
      </p:sp>
    </p:spTree>
    <p:extLst>
      <p:ext uri="{BB962C8B-B14F-4D97-AF65-F5344CB8AC3E}">
        <p14:creationId xmlns:p14="http://schemas.microsoft.com/office/powerpoint/2010/main" val="173262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AB4CE5-62A9-6F85-F6A2-7477357CED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9D86B517-CF43-1682-0BCC-CDED9949258E}"/>
              </a:ext>
            </a:extLst>
          </p:cNvPr>
          <p:cNvSpPr txBox="1"/>
          <p:nvPr/>
        </p:nvSpPr>
        <p:spPr>
          <a:xfrm>
            <a:off x="1524000" y="28021"/>
            <a:ext cx="9144000" cy="1200329"/>
          </a:xfrm>
          <a:prstGeom prst="rect">
            <a:avLst/>
          </a:prstGeom>
          <a:noFill/>
        </p:spPr>
        <p:txBody>
          <a:bodyPr wrap="square" rtlCol="0">
            <a:spAutoFit/>
          </a:bodyPr>
          <a:lstStyle/>
          <a:p>
            <a:pPr algn="ctr"/>
            <a:r>
              <a:rPr lang="en-US" sz="3600" b="1" dirty="0">
                <a:latin typeface="Lucida Calligraphy" pitchFamily="66" charset="0"/>
              </a:rPr>
              <a:t>Expound the Scriptures…</a:t>
            </a:r>
          </a:p>
          <a:p>
            <a:pPr algn="ctr"/>
            <a:r>
              <a:rPr lang="en-US" sz="3600" b="1" dirty="0">
                <a:latin typeface="Lucida Calligraphy" pitchFamily="66" charset="0"/>
              </a:rPr>
              <a:t>Exhort the Church</a:t>
            </a:r>
          </a:p>
        </p:txBody>
      </p:sp>
      <p:sp>
        <p:nvSpPr>
          <p:cNvPr id="4" name="TextBox 3">
            <a:extLst>
              <a:ext uri="{FF2B5EF4-FFF2-40B4-BE49-F238E27FC236}">
                <a16:creationId xmlns:a16="http://schemas.microsoft.com/office/drawing/2014/main" id="{A249DB62-71EA-4EB5-07B6-2D38EC8D32D5}"/>
              </a:ext>
            </a:extLst>
          </p:cNvPr>
          <p:cNvSpPr txBox="1"/>
          <p:nvPr/>
        </p:nvSpPr>
        <p:spPr>
          <a:xfrm>
            <a:off x="137652" y="6460647"/>
            <a:ext cx="4267200" cy="369332"/>
          </a:xfrm>
          <a:prstGeom prst="rect">
            <a:avLst/>
          </a:prstGeom>
          <a:noFill/>
        </p:spPr>
        <p:txBody>
          <a:bodyPr wrap="square" rtlCol="0">
            <a:spAutoFit/>
          </a:bodyPr>
          <a:lstStyle/>
          <a:p>
            <a:pPr fontAlgn="base"/>
            <a:r>
              <a:rPr lang="en-US" b="1" dirty="0"/>
              <a:t>D&amp;C 25:7</a:t>
            </a:r>
          </a:p>
        </p:txBody>
      </p:sp>
      <p:sp>
        <p:nvSpPr>
          <p:cNvPr id="6" name="TextBox 5">
            <a:extLst>
              <a:ext uri="{FF2B5EF4-FFF2-40B4-BE49-F238E27FC236}">
                <a16:creationId xmlns:a16="http://schemas.microsoft.com/office/drawing/2014/main" id="{9E5ECEC9-7371-7779-E0CE-4454695C1311}"/>
              </a:ext>
            </a:extLst>
          </p:cNvPr>
          <p:cNvSpPr txBox="1"/>
          <p:nvPr/>
        </p:nvSpPr>
        <p:spPr>
          <a:xfrm>
            <a:off x="347472" y="2413337"/>
            <a:ext cx="2962656" cy="2031325"/>
          </a:xfrm>
          <a:prstGeom prst="rect">
            <a:avLst/>
          </a:prstGeom>
          <a:noFill/>
        </p:spPr>
        <p:txBody>
          <a:bodyPr wrap="square">
            <a:spAutoFit/>
          </a:bodyPr>
          <a:lstStyle/>
          <a:p>
            <a:r>
              <a:rPr lang="en-US" b="1" i="0" dirty="0">
                <a:solidFill>
                  <a:srgbClr val="212225"/>
                </a:solidFill>
                <a:effectLst/>
              </a:rPr>
              <a:t>In 1842, Emma was sustained as the first Relief Society president. </a:t>
            </a:r>
          </a:p>
          <a:p>
            <a:endParaRPr lang="en-US" b="1" dirty="0">
              <a:solidFill>
                <a:srgbClr val="212225"/>
              </a:solidFill>
            </a:endParaRPr>
          </a:p>
          <a:p>
            <a:r>
              <a:rPr lang="en-US" b="1" i="0" dirty="0">
                <a:solidFill>
                  <a:srgbClr val="212225"/>
                </a:solidFill>
                <a:effectLst/>
              </a:rPr>
              <a:t>Emma’s leadership was crucial in shaping the organization. </a:t>
            </a:r>
          </a:p>
        </p:txBody>
      </p:sp>
      <p:pic>
        <p:nvPicPr>
          <p:cNvPr id="8" name="Picture 7">
            <a:extLst>
              <a:ext uri="{FF2B5EF4-FFF2-40B4-BE49-F238E27FC236}">
                <a16:creationId xmlns:a16="http://schemas.microsoft.com/office/drawing/2014/main" id="{551D1613-72A7-D317-B3C0-89A7FF28F0E9}"/>
              </a:ext>
            </a:extLst>
          </p:cNvPr>
          <p:cNvPicPr>
            <a:picLocks noChangeAspect="1"/>
          </p:cNvPicPr>
          <p:nvPr/>
        </p:nvPicPr>
        <p:blipFill>
          <a:blip r:embed="rId3"/>
          <a:stretch>
            <a:fillRect/>
          </a:stretch>
        </p:blipFill>
        <p:spPr>
          <a:xfrm>
            <a:off x="3222119" y="2176583"/>
            <a:ext cx="5458587" cy="2734057"/>
          </a:xfrm>
          <a:prstGeom prst="rect">
            <a:avLst/>
          </a:prstGeom>
        </p:spPr>
      </p:pic>
      <p:sp>
        <p:nvSpPr>
          <p:cNvPr id="9" name="TextBox 8">
            <a:extLst>
              <a:ext uri="{FF2B5EF4-FFF2-40B4-BE49-F238E27FC236}">
                <a16:creationId xmlns:a16="http://schemas.microsoft.com/office/drawing/2014/main" id="{304E0638-8B36-01C8-108F-DDAEA1C91AEA}"/>
              </a:ext>
            </a:extLst>
          </p:cNvPr>
          <p:cNvSpPr txBox="1"/>
          <p:nvPr/>
        </p:nvSpPr>
        <p:spPr>
          <a:xfrm>
            <a:off x="8750429" y="1727729"/>
            <a:ext cx="3152396" cy="3631763"/>
          </a:xfrm>
          <a:prstGeom prst="rect">
            <a:avLst/>
          </a:prstGeom>
          <a:noFill/>
        </p:spPr>
        <p:txBody>
          <a:bodyPr wrap="square">
            <a:spAutoFit/>
          </a:bodyPr>
          <a:lstStyle/>
          <a:p>
            <a:r>
              <a:rPr lang="en-US" b="1" i="0" dirty="0">
                <a:solidFill>
                  <a:srgbClr val="212225"/>
                </a:solidFill>
                <a:effectLst/>
              </a:rPr>
              <a:t>Emma demonstrated her empathy and sense of spiritual understanding by cheering on and teaching the Saints.</a:t>
            </a:r>
          </a:p>
          <a:p>
            <a:endParaRPr lang="en-US" b="1" dirty="0">
              <a:solidFill>
                <a:srgbClr val="212225"/>
              </a:solidFill>
            </a:endParaRPr>
          </a:p>
          <a:p>
            <a:r>
              <a:rPr lang="en-US" b="1" i="0" dirty="0">
                <a:solidFill>
                  <a:srgbClr val="212225"/>
                </a:solidFill>
                <a:effectLst/>
              </a:rPr>
              <a:t>Emma invited the women of the Relief Society to practice charity, provide relief in extraordinary ways, strengthen each other, repent, and forgive.</a:t>
            </a:r>
          </a:p>
          <a:p>
            <a:r>
              <a:rPr lang="en-US" sz="1400" b="1" i="1" dirty="0">
                <a:solidFill>
                  <a:srgbClr val="212225"/>
                </a:solidFill>
                <a:effectLst/>
              </a:rPr>
              <a:t>Saints</a:t>
            </a:r>
            <a:r>
              <a:rPr lang="en-US" sz="1400" b="1" i="0" dirty="0">
                <a:solidFill>
                  <a:srgbClr val="212225"/>
                </a:solidFill>
                <a:effectLst/>
              </a:rPr>
              <a:t>, </a:t>
            </a:r>
            <a:r>
              <a:rPr lang="en-US" sz="1400" b="1" i="0" u="none" strike="noStrike" dirty="0">
                <a:effectLst/>
              </a:rPr>
              <a:t>1:448–51</a:t>
            </a:r>
            <a:endParaRPr lang="en-US" sz="1400" b="1" dirty="0"/>
          </a:p>
        </p:txBody>
      </p:sp>
    </p:spTree>
    <p:extLst>
      <p:ext uri="{BB962C8B-B14F-4D97-AF65-F5344CB8AC3E}">
        <p14:creationId xmlns:p14="http://schemas.microsoft.com/office/powerpoint/2010/main" val="266756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249526-4852-4EF7-A4D2-D5DC2257C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1524000" y="1"/>
            <a:ext cx="9144000" cy="830997"/>
          </a:xfrm>
          <a:prstGeom prst="rect">
            <a:avLst/>
          </a:prstGeom>
          <a:noFill/>
        </p:spPr>
        <p:txBody>
          <a:bodyPr wrap="square" rtlCol="0">
            <a:spAutoFit/>
          </a:bodyPr>
          <a:lstStyle/>
          <a:p>
            <a:pPr algn="ctr"/>
            <a:r>
              <a:rPr lang="en-US" sz="4800" b="1" dirty="0">
                <a:latin typeface="Lucida Calligraphy" pitchFamily="66" charset="0"/>
              </a:rPr>
              <a:t>Sacred Hymns</a:t>
            </a:r>
          </a:p>
        </p:txBody>
      </p:sp>
      <p:sp>
        <p:nvSpPr>
          <p:cNvPr id="10" name="TextBox 9"/>
          <p:cNvSpPr txBox="1"/>
          <p:nvPr/>
        </p:nvSpPr>
        <p:spPr>
          <a:xfrm>
            <a:off x="167148" y="6434688"/>
            <a:ext cx="4267200" cy="369332"/>
          </a:xfrm>
          <a:prstGeom prst="rect">
            <a:avLst/>
          </a:prstGeom>
          <a:noFill/>
        </p:spPr>
        <p:txBody>
          <a:bodyPr wrap="square" rtlCol="0">
            <a:spAutoFit/>
          </a:bodyPr>
          <a:lstStyle/>
          <a:p>
            <a:pPr fontAlgn="base"/>
            <a:r>
              <a:rPr lang="en-US" b="1" dirty="0"/>
              <a:t>D&amp;C 25:11</a:t>
            </a:r>
          </a:p>
        </p:txBody>
      </p:sp>
      <p:sp>
        <p:nvSpPr>
          <p:cNvPr id="11" name="TextBox 10"/>
          <p:cNvSpPr txBox="1"/>
          <p:nvPr/>
        </p:nvSpPr>
        <p:spPr>
          <a:xfrm>
            <a:off x="167148" y="819359"/>
            <a:ext cx="6088797" cy="2585323"/>
          </a:xfrm>
          <a:prstGeom prst="rect">
            <a:avLst/>
          </a:prstGeom>
          <a:noFill/>
        </p:spPr>
        <p:txBody>
          <a:bodyPr wrap="square" rtlCol="0">
            <a:spAutoFit/>
          </a:bodyPr>
          <a:lstStyle/>
          <a:p>
            <a:r>
              <a:rPr lang="en-US" b="1" dirty="0"/>
              <a:t>The first hymnal of the "Church of the Latter-Day Saints" was published in Kirtland, Ohio by "F. G. Williams &amp; co."  </a:t>
            </a:r>
          </a:p>
          <a:p>
            <a:endParaRPr lang="en-US" b="1" dirty="0"/>
          </a:p>
          <a:p>
            <a:r>
              <a:rPr lang="en-US" b="1" dirty="0"/>
              <a:t>The title page names Emma Smith as the only compiler of the hymnal.</a:t>
            </a:r>
          </a:p>
          <a:p>
            <a:endParaRPr lang="en-US" b="1" dirty="0"/>
          </a:p>
          <a:p>
            <a:r>
              <a:rPr lang="en-US" b="1" dirty="0"/>
              <a:t>While the book carries "1835" as its publication date it probably came off the press early 1836.  </a:t>
            </a:r>
          </a:p>
        </p:txBody>
      </p:sp>
      <p:sp>
        <p:nvSpPr>
          <p:cNvPr id="13" name="TextBox 12"/>
          <p:cNvSpPr txBox="1"/>
          <p:nvPr/>
        </p:nvSpPr>
        <p:spPr>
          <a:xfrm>
            <a:off x="5703684" y="4394293"/>
            <a:ext cx="5448290" cy="1938992"/>
          </a:xfrm>
          <a:prstGeom prst="rect">
            <a:avLst/>
          </a:prstGeom>
          <a:noFill/>
        </p:spPr>
        <p:txBody>
          <a:bodyPr wrap="square" rtlCol="0">
            <a:spAutoFit/>
          </a:bodyPr>
          <a:lstStyle/>
          <a:p>
            <a:r>
              <a:rPr lang="en-US" sz="2000" b="1" dirty="0"/>
              <a:t> It contains the texts for 90 hymns, at least fifty of them "overtly borrowed and rewritten Protestant hymns," and about forty probably written by members of the church. Of the 40 original hymns, most have been attributed to W. W. Phelps. </a:t>
            </a:r>
          </a:p>
        </p:txBody>
      </p:sp>
      <p:pic>
        <p:nvPicPr>
          <p:cNvPr id="3" name="Picture 2">
            <a:extLst>
              <a:ext uri="{FF2B5EF4-FFF2-40B4-BE49-F238E27FC236}">
                <a16:creationId xmlns:a16="http://schemas.microsoft.com/office/drawing/2014/main" id="{6BF69C46-F53E-4378-8BDD-B1BA7856D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1182737"/>
            <a:ext cx="3962400" cy="2828925"/>
          </a:xfrm>
          <a:prstGeom prst="rect">
            <a:avLst/>
          </a:prstGeom>
        </p:spPr>
      </p:pic>
      <p:pic>
        <p:nvPicPr>
          <p:cNvPr id="5" name="Picture 4">
            <a:extLst>
              <a:ext uri="{FF2B5EF4-FFF2-40B4-BE49-F238E27FC236}">
                <a16:creationId xmlns:a16="http://schemas.microsoft.com/office/drawing/2014/main" id="{A8920649-3814-4060-B9DC-B551C30B61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6825" y="3484096"/>
            <a:ext cx="3914775" cy="2743200"/>
          </a:xfrm>
          <a:prstGeom prst="rect">
            <a:avLst/>
          </a:prstGeom>
        </p:spPr>
      </p:pic>
      <p:pic>
        <p:nvPicPr>
          <p:cNvPr id="7" name="Picture 6" descr="A close-up of a person in a frame&#10;&#10;Description automatically generated">
            <a:extLst>
              <a:ext uri="{FF2B5EF4-FFF2-40B4-BE49-F238E27FC236}">
                <a16:creationId xmlns:a16="http://schemas.microsoft.com/office/drawing/2014/main" id="{BB3FA6BE-DB1D-F8FA-B1DC-E68A28C89A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54624" y="5494058"/>
            <a:ext cx="865612" cy="1125296"/>
          </a:xfrm>
          <a:prstGeom prst="rect">
            <a:avLst/>
          </a:prstGeom>
        </p:spPr>
      </p:pic>
    </p:spTree>
    <p:extLst>
      <p:ext uri="{BB962C8B-B14F-4D97-AF65-F5344CB8AC3E}">
        <p14:creationId xmlns:p14="http://schemas.microsoft.com/office/powerpoint/2010/main" val="154863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2F96D84-5416-44FF-B696-60BA5C8E4E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1524000" y="1"/>
            <a:ext cx="9144000" cy="830997"/>
          </a:xfrm>
          <a:prstGeom prst="rect">
            <a:avLst/>
          </a:prstGeom>
          <a:noFill/>
        </p:spPr>
        <p:txBody>
          <a:bodyPr wrap="square" rtlCol="0">
            <a:spAutoFit/>
          </a:bodyPr>
          <a:lstStyle/>
          <a:p>
            <a:pPr algn="ctr"/>
            <a:r>
              <a:rPr lang="en-US" sz="4800" b="1" dirty="0">
                <a:latin typeface="Lucida Calligraphy" pitchFamily="66" charset="0"/>
              </a:rPr>
              <a:t>Revelation For Emma</a:t>
            </a:r>
          </a:p>
        </p:txBody>
      </p:sp>
      <p:sp>
        <p:nvSpPr>
          <p:cNvPr id="17" name="TextBox 16"/>
          <p:cNvSpPr txBox="1"/>
          <p:nvPr/>
        </p:nvSpPr>
        <p:spPr>
          <a:xfrm>
            <a:off x="5257800" y="838200"/>
            <a:ext cx="2286000" cy="2677656"/>
          </a:xfrm>
          <a:prstGeom prst="rect">
            <a:avLst/>
          </a:prstGeom>
          <a:noFill/>
        </p:spPr>
        <p:txBody>
          <a:bodyPr wrap="square" rtlCol="0">
            <a:spAutoFit/>
          </a:bodyPr>
          <a:lstStyle/>
          <a:p>
            <a:pPr algn="ctr" fontAlgn="base"/>
            <a:r>
              <a:rPr lang="en-US" sz="2400" b="1" dirty="0"/>
              <a:t>Calling</a:t>
            </a:r>
          </a:p>
          <a:p>
            <a:pPr fontAlgn="base"/>
            <a:endParaRPr lang="en-US" b="1" dirty="0"/>
          </a:p>
          <a:p>
            <a:pPr fontAlgn="base"/>
            <a:r>
              <a:rPr lang="en-US" b="1" dirty="0"/>
              <a:t>Go with him as he travels and be his scribe</a:t>
            </a:r>
          </a:p>
          <a:p>
            <a:pPr fontAlgn="base"/>
            <a:endParaRPr lang="en-US" b="1" dirty="0"/>
          </a:p>
          <a:p>
            <a:pPr fontAlgn="base"/>
            <a:r>
              <a:rPr lang="en-US" b="1" dirty="0"/>
              <a:t>Make a selection of sacred hymns to be sung in church</a:t>
            </a:r>
          </a:p>
        </p:txBody>
      </p:sp>
      <p:sp>
        <p:nvSpPr>
          <p:cNvPr id="10" name="TextBox 9"/>
          <p:cNvSpPr txBox="1"/>
          <p:nvPr/>
        </p:nvSpPr>
        <p:spPr>
          <a:xfrm>
            <a:off x="186813" y="6455079"/>
            <a:ext cx="4267200" cy="369332"/>
          </a:xfrm>
          <a:prstGeom prst="rect">
            <a:avLst/>
          </a:prstGeom>
          <a:noFill/>
        </p:spPr>
        <p:txBody>
          <a:bodyPr wrap="square" rtlCol="0">
            <a:spAutoFit/>
          </a:bodyPr>
          <a:lstStyle/>
          <a:p>
            <a:pPr fontAlgn="base"/>
            <a:r>
              <a:rPr lang="en-US" b="1" dirty="0"/>
              <a:t>D&amp;C 25:4-16</a:t>
            </a:r>
          </a:p>
        </p:txBody>
      </p:sp>
      <p:sp>
        <p:nvSpPr>
          <p:cNvPr id="11" name="TextBox 10"/>
          <p:cNvSpPr txBox="1"/>
          <p:nvPr/>
        </p:nvSpPr>
        <p:spPr>
          <a:xfrm>
            <a:off x="1524000" y="762001"/>
            <a:ext cx="3886200" cy="5447645"/>
          </a:xfrm>
          <a:prstGeom prst="rect">
            <a:avLst/>
          </a:prstGeom>
          <a:noFill/>
        </p:spPr>
        <p:txBody>
          <a:bodyPr wrap="square" rtlCol="0">
            <a:spAutoFit/>
          </a:bodyPr>
          <a:lstStyle/>
          <a:p>
            <a:pPr algn="ctr" fontAlgn="base"/>
            <a:r>
              <a:rPr lang="en-US" sz="2400" b="1" dirty="0"/>
              <a:t>Council</a:t>
            </a:r>
          </a:p>
          <a:p>
            <a:pPr fontAlgn="base"/>
            <a:endParaRPr lang="en-US" b="1" dirty="0"/>
          </a:p>
          <a:p>
            <a:pPr fontAlgn="base"/>
            <a:r>
              <a:rPr lang="en-US" b="1" dirty="0"/>
              <a:t>Murmur not</a:t>
            </a:r>
          </a:p>
          <a:p>
            <a:pPr fontAlgn="base"/>
            <a:endParaRPr lang="en-US" b="1" dirty="0"/>
          </a:p>
          <a:p>
            <a:pPr fontAlgn="base"/>
            <a:r>
              <a:rPr lang="en-US" b="1" dirty="0"/>
              <a:t>Comfort and console </a:t>
            </a:r>
          </a:p>
          <a:p>
            <a:pPr fontAlgn="base"/>
            <a:endParaRPr lang="en-US" b="1" dirty="0"/>
          </a:p>
          <a:p>
            <a:pPr fontAlgn="base"/>
            <a:r>
              <a:rPr lang="en-US" b="1" dirty="0"/>
              <a:t>Do not fear</a:t>
            </a:r>
          </a:p>
          <a:p>
            <a:pPr fontAlgn="base"/>
            <a:endParaRPr lang="en-US" b="1" dirty="0"/>
          </a:p>
          <a:p>
            <a:pPr fontAlgn="base"/>
            <a:r>
              <a:rPr lang="en-US" b="1" dirty="0"/>
              <a:t>Lay aside the things of the world </a:t>
            </a:r>
          </a:p>
          <a:p>
            <a:pPr fontAlgn="base"/>
            <a:endParaRPr lang="en-US" b="1" dirty="0"/>
          </a:p>
          <a:p>
            <a:pPr fontAlgn="base"/>
            <a:r>
              <a:rPr lang="en-US" b="1" dirty="0"/>
              <a:t>Lift up “thy heart” and rejoice and “cleave” the covenants made</a:t>
            </a:r>
          </a:p>
          <a:p>
            <a:pPr fontAlgn="base"/>
            <a:endParaRPr lang="en-US" b="1" dirty="0"/>
          </a:p>
          <a:p>
            <a:pPr fontAlgn="base"/>
            <a:r>
              <a:rPr lang="en-US" b="1" dirty="0"/>
              <a:t>Beware of Pride</a:t>
            </a:r>
          </a:p>
          <a:p>
            <a:pPr fontAlgn="base"/>
            <a:endParaRPr lang="en-US" b="1" dirty="0"/>
          </a:p>
          <a:p>
            <a:pPr fontAlgn="base"/>
            <a:r>
              <a:rPr lang="en-US" b="1" dirty="0"/>
              <a:t>Let “thy soul delight in thy husband”</a:t>
            </a:r>
          </a:p>
          <a:p>
            <a:pPr fontAlgn="base"/>
            <a:endParaRPr lang="en-US" b="1" dirty="0"/>
          </a:p>
          <a:p>
            <a:pPr fontAlgn="base"/>
            <a:r>
              <a:rPr lang="en-US" b="1" dirty="0"/>
              <a:t>Keep the commandments</a:t>
            </a:r>
          </a:p>
          <a:p>
            <a:pPr fontAlgn="base"/>
            <a:endParaRPr lang="en-US" b="1" dirty="0"/>
          </a:p>
        </p:txBody>
      </p:sp>
      <p:sp>
        <p:nvSpPr>
          <p:cNvPr id="12" name="TextBox 11"/>
          <p:cNvSpPr txBox="1"/>
          <p:nvPr/>
        </p:nvSpPr>
        <p:spPr>
          <a:xfrm>
            <a:off x="8077199" y="838200"/>
            <a:ext cx="2406713" cy="4616648"/>
          </a:xfrm>
          <a:prstGeom prst="rect">
            <a:avLst/>
          </a:prstGeom>
          <a:noFill/>
        </p:spPr>
        <p:txBody>
          <a:bodyPr wrap="square" rtlCol="0">
            <a:spAutoFit/>
          </a:bodyPr>
          <a:lstStyle/>
          <a:p>
            <a:pPr algn="ctr" fontAlgn="base"/>
            <a:r>
              <a:rPr lang="en-US" sz="2400" b="1" dirty="0"/>
              <a:t>Promises</a:t>
            </a:r>
          </a:p>
          <a:p>
            <a:pPr fontAlgn="base"/>
            <a:endParaRPr lang="en-US" b="1" dirty="0"/>
          </a:p>
          <a:p>
            <a:pPr fontAlgn="base"/>
            <a:r>
              <a:rPr lang="en-US" b="1" dirty="0"/>
              <a:t>She will receive the Holy Spirit</a:t>
            </a:r>
          </a:p>
          <a:p>
            <a:pPr fontAlgn="base"/>
            <a:endParaRPr lang="en-US" b="1" dirty="0"/>
          </a:p>
          <a:p>
            <a:pPr fontAlgn="base"/>
            <a:r>
              <a:rPr lang="en-US" b="1" dirty="0"/>
              <a:t>She will gain knowledge</a:t>
            </a:r>
          </a:p>
          <a:p>
            <a:pPr fontAlgn="base"/>
            <a:endParaRPr lang="en-US" b="1" dirty="0"/>
          </a:p>
          <a:p>
            <a:pPr fontAlgn="base"/>
            <a:r>
              <a:rPr lang="en-US" b="1" dirty="0"/>
              <a:t>She will receive blessings</a:t>
            </a:r>
          </a:p>
          <a:p>
            <a:pPr fontAlgn="base"/>
            <a:endParaRPr lang="en-US" b="1" dirty="0"/>
          </a:p>
          <a:p>
            <a:pPr fontAlgn="base"/>
            <a:r>
              <a:rPr lang="en-US" b="1" dirty="0"/>
              <a:t>Her husband will support her</a:t>
            </a:r>
          </a:p>
          <a:p>
            <a:pPr fontAlgn="base"/>
            <a:endParaRPr lang="en-US" b="1" dirty="0"/>
          </a:p>
          <a:p>
            <a:pPr fontAlgn="base"/>
            <a:r>
              <a:rPr lang="en-US" b="1" dirty="0"/>
              <a:t>Her husband’s glory shall come upon him</a:t>
            </a:r>
          </a:p>
        </p:txBody>
      </p:sp>
      <p:pic>
        <p:nvPicPr>
          <p:cNvPr id="3" name="Picture 2">
            <a:extLst>
              <a:ext uri="{FF2B5EF4-FFF2-40B4-BE49-F238E27FC236}">
                <a16:creationId xmlns:a16="http://schemas.microsoft.com/office/drawing/2014/main" id="{3E7F44FB-3CA7-4C60-AE61-B246310BE5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5900" y="3896545"/>
            <a:ext cx="2209800" cy="2743200"/>
          </a:xfrm>
          <a:prstGeom prst="rect">
            <a:avLst/>
          </a:prstGeom>
        </p:spPr>
      </p:pic>
    </p:spTree>
    <p:extLst>
      <p:ext uri="{BB962C8B-B14F-4D97-AF65-F5344CB8AC3E}">
        <p14:creationId xmlns:p14="http://schemas.microsoft.com/office/powerpoint/2010/main" val="398419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a:extLst>
              <a:ext uri="{FF2B5EF4-FFF2-40B4-BE49-F238E27FC236}">
                <a16:creationId xmlns:a16="http://schemas.microsoft.com/office/drawing/2014/main" id="{93F1605C-7A01-4A48-B6C8-FF7DFBDA6F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1" name="Group 20"/>
          <p:cNvGrpSpPr/>
          <p:nvPr/>
        </p:nvGrpSpPr>
        <p:grpSpPr>
          <a:xfrm>
            <a:off x="805292" y="143690"/>
            <a:ext cx="1752600" cy="3304903"/>
            <a:chOff x="838200" y="76200"/>
            <a:chExt cx="2667000" cy="5029200"/>
          </a:xfrm>
        </p:grpSpPr>
        <p:grpSp>
          <p:nvGrpSpPr>
            <p:cNvPr id="22" name="Group 17"/>
            <p:cNvGrpSpPr/>
            <p:nvPr/>
          </p:nvGrpSpPr>
          <p:grpSpPr>
            <a:xfrm>
              <a:off x="838200" y="76200"/>
              <a:ext cx="2667000" cy="5029200"/>
              <a:chOff x="838200" y="76200"/>
              <a:chExt cx="2667000" cy="5029200"/>
            </a:xfrm>
          </p:grpSpPr>
          <p:grpSp>
            <p:nvGrpSpPr>
              <p:cNvPr id="24" name="Group 17"/>
              <p:cNvGrpSpPr/>
              <p:nvPr/>
            </p:nvGrpSpPr>
            <p:grpSpPr>
              <a:xfrm flipH="1">
                <a:off x="2209800" y="1447800"/>
                <a:ext cx="1295400" cy="3429000"/>
                <a:chOff x="685800" y="1447800"/>
                <a:chExt cx="1295400" cy="3124200"/>
              </a:xfrm>
            </p:grpSpPr>
            <p:sp>
              <p:nvSpPr>
                <p:cNvPr id="40" name="Bent Arrow 39"/>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Bent Arrow 40"/>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5" name="Group 16"/>
              <p:cNvGrpSpPr/>
              <p:nvPr/>
            </p:nvGrpSpPr>
            <p:grpSpPr>
              <a:xfrm>
                <a:off x="838200" y="1447800"/>
                <a:ext cx="1295400" cy="3429000"/>
                <a:chOff x="685800" y="1447800"/>
                <a:chExt cx="1295400" cy="3429000"/>
              </a:xfrm>
            </p:grpSpPr>
            <p:sp>
              <p:nvSpPr>
                <p:cNvPr id="38" name="Bent Arrow 37"/>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6"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3"/>
              <p:cNvSpPr/>
              <p:nvPr/>
            </p:nvSpPr>
            <p:spPr>
              <a:xfrm rot="10800000">
                <a:off x="1524000" y="1828800"/>
                <a:ext cx="1371600" cy="228600"/>
              </a:xfrm>
              <a:prstGeom prst="flowChartManualOperation">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4"/>
              <p:cNvSpPr/>
              <p:nvPr/>
            </p:nvSpPr>
            <p:spPr>
              <a:xfrm rot="10800000">
                <a:off x="1537447" y="1107141"/>
                <a:ext cx="1371600" cy="228600"/>
              </a:xfrm>
              <a:prstGeom prst="flowChartManualOperation">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5"/>
              <p:cNvSpPr/>
              <p:nvPr/>
            </p:nvSpPr>
            <p:spPr>
              <a:xfrm>
                <a:off x="1752600" y="1447800"/>
                <a:ext cx="914400" cy="381000"/>
              </a:xfrm>
              <a:prstGeom prst="roundRect">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onut 30"/>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10"/>
              <p:cNvSpPr/>
              <p:nvPr/>
            </p:nvSpPr>
            <p:spPr>
              <a:xfrm>
                <a:off x="1111624" y="4648200"/>
                <a:ext cx="2241176" cy="457200"/>
              </a:xfrm>
              <a:prstGeom prst="roundRect">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12"/>
              <p:cNvSpPr/>
              <p:nvPr/>
            </p:nvSpPr>
            <p:spPr>
              <a:xfrm>
                <a:off x="1600200" y="4267200"/>
                <a:ext cx="1219200" cy="152400"/>
              </a:xfrm>
              <a:prstGeom prst="roundRect">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Manual Operation 13"/>
              <p:cNvSpPr/>
              <p:nvPr/>
            </p:nvSpPr>
            <p:spPr>
              <a:xfrm rot="10800000">
                <a:off x="1143000" y="4419600"/>
                <a:ext cx="2133600" cy="228600"/>
              </a:xfrm>
              <a:prstGeom prst="flowChartManualOperation">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p:cNvSpPr/>
            <p:nvPr/>
          </p:nvSpPr>
          <p:spPr>
            <a:xfrm>
              <a:off x="1186070" y="2163417"/>
              <a:ext cx="1905000" cy="1545574"/>
            </a:xfrm>
            <a:prstGeom prst="rect">
              <a:avLst/>
            </a:prstGeom>
          </p:spPr>
          <p:txBody>
            <a:bodyPr wrap="square">
              <a:spAutoFit/>
            </a:bodyPr>
            <a:lstStyle/>
            <a:p>
              <a:pPr algn="ctr"/>
              <a:r>
                <a:rPr lang="en-US" sz="1200" b="1" i="1" dirty="0"/>
                <a:t>We are to lay aside the things of the world and seek for that which is eternal</a:t>
              </a:r>
              <a:endParaRPr lang="en-US" sz="1200" dirty="0">
                <a:solidFill>
                  <a:schemeClr val="bg1"/>
                </a:solidFill>
              </a:endParaRPr>
            </a:p>
          </p:txBody>
        </p:sp>
      </p:grpSp>
      <p:grpSp>
        <p:nvGrpSpPr>
          <p:cNvPr id="42" name="Group 41"/>
          <p:cNvGrpSpPr/>
          <p:nvPr/>
        </p:nvGrpSpPr>
        <p:grpSpPr>
          <a:xfrm>
            <a:off x="3119272" y="952850"/>
            <a:ext cx="1905000" cy="3592286"/>
            <a:chOff x="838200" y="76200"/>
            <a:chExt cx="2667000" cy="5029200"/>
          </a:xfrm>
        </p:grpSpPr>
        <p:grpSp>
          <p:nvGrpSpPr>
            <p:cNvPr id="43" name="Group 17"/>
            <p:cNvGrpSpPr/>
            <p:nvPr/>
          </p:nvGrpSpPr>
          <p:grpSpPr>
            <a:xfrm>
              <a:off x="838200" y="76200"/>
              <a:ext cx="2667000" cy="5029200"/>
              <a:chOff x="838200" y="76200"/>
              <a:chExt cx="2667000" cy="5029200"/>
            </a:xfrm>
          </p:grpSpPr>
          <p:grpSp>
            <p:nvGrpSpPr>
              <p:cNvPr id="45" name="Group 17"/>
              <p:cNvGrpSpPr/>
              <p:nvPr/>
            </p:nvGrpSpPr>
            <p:grpSpPr>
              <a:xfrm flipH="1">
                <a:off x="2209800" y="1447800"/>
                <a:ext cx="1295400" cy="3429000"/>
                <a:chOff x="685800" y="1447800"/>
                <a:chExt cx="1295400" cy="3124200"/>
              </a:xfrm>
            </p:grpSpPr>
            <p:sp>
              <p:nvSpPr>
                <p:cNvPr id="61" name="Bent Arrow 60"/>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Bent Arrow 61"/>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6" name="Group 16"/>
              <p:cNvGrpSpPr/>
              <p:nvPr/>
            </p:nvGrpSpPr>
            <p:grpSpPr>
              <a:xfrm>
                <a:off x="838200" y="1447800"/>
                <a:ext cx="1295400" cy="3429000"/>
                <a:chOff x="685800" y="1447800"/>
                <a:chExt cx="1295400" cy="3429000"/>
              </a:xfrm>
            </p:grpSpPr>
            <p:sp>
              <p:nvSpPr>
                <p:cNvPr id="59" name="Bent Arrow 58"/>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7"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Manual Operation 3"/>
              <p:cNvSpPr/>
              <p:nvPr/>
            </p:nvSpPr>
            <p:spPr>
              <a:xfrm rot="10800000">
                <a:off x="1524000" y="1828800"/>
                <a:ext cx="1371600" cy="228600"/>
              </a:xfrm>
              <a:prstGeom prst="flowChartManualOperation">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Manual Operation 4"/>
              <p:cNvSpPr/>
              <p:nvPr/>
            </p:nvSpPr>
            <p:spPr>
              <a:xfrm rot="10800000">
                <a:off x="1537447" y="1107141"/>
                <a:ext cx="1371600" cy="228600"/>
              </a:xfrm>
              <a:prstGeom prst="flowChartManualOperation">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
              <p:cNvSpPr/>
              <p:nvPr/>
            </p:nvSpPr>
            <p:spPr>
              <a:xfrm>
                <a:off x="1752600" y="1447800"/>
                <a:ext cx="914400" cy="381000"/>
              </a:xfrm>
              <a:prstGeom prst="roundRect">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nut 51"/>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10"/>
              <p:cNvSpPr/>
              <p:nvPr/>
            </p:nvSpPr>
            <p:spPr>
              <a:xfrm>
                <a:off x="1111624" y="4648200"/>
                <a:ext cx="2241176" cy="457200"/>
              </a:xfrm>
              <a:prstGeom prst="roundRect">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12"/>
              <p:cNvSpPr/>
              <p:nvPr/>
            </p:nvSpPr>
            <p:spPr>
              <a:xfrm>
                <a:off x="1600200" y="4267200"/>
                <a:ext cx="1219200" cy="152400"/>
              </a:xfrm>
              <a:prstGeom prst="roundRect">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Manual Operation 13"/>
              <p:cNvSpPr/>
              <p:nvPr/>
            </p:nvSpPr>
            <p:spPr>
              <a:xfrm rot="10800000">
                <a:off x="1143000" y="4419600"/>
                <a:ext cx="2133600" cy="228600"/>
              </a:xfrm>
              <a:prstGeom prst="flowChartManualOperation">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ectangle 43"/>
            <p:cNvSpPr/>
            <p:nvPr/>
          </p:nvSpPr>
          <p:spPr>
            <a:xfrm>
              <a:off x="1302026" y="2163416"/>
              <a:ext cx="1905000" cy="1938993"/>
            </a:xfrm>
            <a:prstGeom prst="rect">
              <a:avLst/>
            </a:prstGeom>
          </p:spPr>
          <p:txBody>
            <a:bodyPr wrap="square">
              <a:spAutoFit/>
            </a:bodyPr>
            <a:lstStyle/>
            <a:p>
              <a:pPr algn="ctr" fontAlgn="base"/>
              <a:r>
                <a:rPr lang="en-US" sz="1400" b="1" i="1" dirty="0"/>
                <a:t>As we worship the Lord through righteous music, He will bless us.</a:t>
              </a:r>
              <a:endParaRPr lang="en-US" sz="1400" i="1" dirty="0"/>
            </a:p>
          </p:txBody>
        </p:sp>
      </p:grpSp>
      <p:grpSp>
        <p:nvGrpSpPr>
          <p:cNvPr id="63" name="Group 62"/>
          <p:cNvGrpSpPr/>
          <p:nvPr/>
        </p:nvGrpSpPr>
        <p:grpSpPr>
          <a:xfrm>
            <a:off x="5848130" y="2387600"/>
            <a:ext cx="1981200" cy="3657600"/>
            <a:chOff x="838200" y="76200"/>
            <a:chExt cx="2667000" cy="5029200"/>
          </a:xfrm>
        </p:grpSpPr>
        <p:grpSp>
          <p:nvGrpSpPr>
            <p:cNvPr id="64" name="Group 17"/>
            <p:cNvGrpSpPr/>
            <p:nvPr/>
          </p:nvGrpSpPr>
          <p:grpSpPr>
            <a:xfrm>
              <a:off x="838200" y="76200"/>
              <a:ext cx="2667000" cy="5029200"/>
              <a:chOff x="838200" y="76200"/>
              <a:chExt cx="2667000" cy="5029200"/>
            </a:xfrm>
          </p:grpSpPr>
          <p:grpSp>
            <p:nvGrpSpPr>
              <p:cNvPr id="66" name="Group 17"/>
              <p:cNvGrpSpPr/>
              <p:nvPr/>
            </p:nvGrpSpPr>
            <p:grpSpPr>
              <a:xfrm flipH="1">
                <a:off x="2209800" y="1447800"/>
                <a:ext cx="1295400" cy="3429000"/>
                <a:chOff x="685800" y="1447800"/>
                <a:chExt cx="1295400" cy="3124200"/>
              </a:xfrm>
            </p:grpSpPr>
            <p:sp>
              <p:nvSpPr>
                <p:cNvPr id="82" name="Bent Arrow 81"/>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Bent Arrow 82"/>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7" name="Group 16"/>
              <p:cNvGrpSpPr/>
              <p:nvPr/>
            </p:nvGrpSpPr>
            <p:grpSpPr>
              <a:xfrm>
                <a:off x="838200" y="1447800"/>
                <a:ext cx="1295400" cy="3429000"/>
                <a:chOff x="685800" y="1447800"/>
                <a:chExt cx="1295400" cy="3429000"/>
              </a:xfrm>
            </p:grpSpPr>
            <p:sp>
              <p:nvSpPr>
                <p:cNvPr id="80" name="Bent Arrow 79"/>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Manual Operation 3"/>
              <p:cNvSpPr/>
              <p:nvPr/>
            </p:nvSpPr>
            <p:spPr>
              <a:xfrm rot="10800000">
                <a:off x="1524000" y="1828800"/>
                <a:ext cx="1371600" cy="228600"/>
              </a:xfrm>
              <a:prstGeom prst="flowChartManualOperation">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Manual Operation 4"/>
              <p:cNvSpPr/>
              <p:nvPr/>
            </p:nvSpPr>
            <p:spPr>
              <a:xfrm rot="10800000">
                <a:off x="1537447" y="1107141"/>
                <a:ext cx="1371600" cy="228600"/>
              </a:xfrm>
              <a:prstGeom prst="flowChartManualOperation">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5"/>
              <p:cNvSpPr/>
              <p:nvPr/>
            </p:nvSpPr>
            <p:spPr>
              <a:xfrm>
                <a:off x="1752600" y="1447800"/>
                <a:ext cx="914400" cy="381000"/>
              </a:xfrm>
              <a:prstGeom prst="roundRect">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onut 72"/>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10"/>
              <p:cNvSpPr/>
              <p:nvPr/>
            </p:nvSpPr>
            <p:spPr>
              <a:xfrm>
                <a:off x="1111624" y="4648200"/>
                <a:ext cx="2241176" cy="457200"/>
              </a:xfrm>
              <a:prstGeom prst="roundRect">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12"/>
              <p:cNvSpPr/>
              <p:nvPr/>
            </p:nvSpPr>
            <p:spPr>
              <a:xfrm>
                <a:off x="1600200" y="4267200"/>
                <a:ext cx="1219200" cy="152400"/>
              </a:xfrm>
              <a:prstGeom prst="roundRect">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Manual Operation 13"/>
              <p:cNvSpPr/>
              <p:nvPr/>
            </p:nvSpPr>
            <p:spPr>
              <a:xfrm rot="10800000">
                <a:off x="1143000" y="4419600"/>
                <a:ext cx="2133600" cy="228600"/>
              </a:xfrm>
              <a:prstGeom prst="flowChartManualOperation">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Rectangle 64"/>
            <p:cNvSpPr/>
            <p:nvPr/>
          </p:nvSpPr>
          <p:spPr>
            <a:xfrm>
              <a:off x="1238737" y="2201833"/>
              <a:ext cx="1905000" cy="1904368"/>
            </a:xfrm>
            <a:prstGeom prst="rect">
              <a:avLst/>
            </a:prstGeom>
          </p:spPr>
          <p:txBody>
            <a:bodyPr wrap="square">
              <a:spAutoFit/>
            </a:bodyPr>
            <a:lstStyle/>
            <a:p>
              <a:pPr algn="ctr" fontAlgn="base"/>
              <a:r>
                <a:rPr lang="en-US" sz="1400" b="1" dirty="0"/>
                <a:t>We can find joy and comfort in cleaving to the covenants we have made with God.</a:t>
              </a:r>
              <a:endParaRPr lang="en-US" sz="1400" dirty="0"/>
            </a:p>
          </p:txBody>
        </p:sp>
      </p:grpSp>
      <p:grpSp>
        <p:nvGrpSpPr>
          <p:cNvPr id="84" name="Group 83"/>
          <p:cNvGrpSpPr/>
          <p:nvPr/>
        </p:nvGrpSpPr>
        <p:grpSpPr>
          <a:xfrm>
            <a:off x="9237231" y="2847701"/>
            <a:ext cx="1980045" cy="3733800"/>
            <a:chOff x="838200" y="76200"/>
            <a:chExt cx="2667000" cy="5029200"/>
          </a:xfrm>
        </p:grpSpPr>
        <p:grpSp>
          <p:nvGrpSpPr>
            <p:cNvPr id="85" name="Group 17"/>
            <p:cNvGrpSpPr/>
            <p:nvPr/>
          </p:nvGrpSpPr>
          <p:grpSpPr>
            <a:xfrm>
              <a:off x="838200" y="76200"/>
              <a:ext cx="2667000" cy="5029200"/>
              <a:chOff x="838200" y="76200"/>
              <a:chExt cx="2667000" cy="5029200"/>
            </a:xfrm>
          </p:grpSpPr>
          <p:grpSp>
            <p:nvGrpSpPr>
              <p:cNvPr id="87" name="Group 17"/>
              <p:cNvGrpSpPr/>
              <p:nvPr/>
            </p:nvGrpSpPr>
            <p:grpSpPr>
              <a:xfrm flipH="1">
                <a:off x="2209800" y="1447800"/>
                <a:ext cx="1295400" cy="3429000"/>
                <a:chOff x="685800" y="1447800"/>
                <a:chExt cx="1295400" cy="3124200"/>
              </a:xfrm>
            </p:grpSpPr>
            <p:sp>
              <p:nvSpPr>
                <p:cNvPr id="103" name="Bent Arrow 102"/>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Bent Arrow 103"/>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8" name="Group 16"/>
              <p:cNvGrpSpPr/>
              <p:nvPr/>
            </p:nvGrpSpPr>
            <p:grpSpPr>
              <a:xfrm>
                <a:off x="838200" y="1447800"/>
                <a:ext cx="1295400" cy="3429000"/>
                <a:chOff x="685800" y="1447800"/>
                <a:chExt cx="1295400" cy="3429000"/>
              </a:xfrm>
            </p:grpSpPr>
            <p:sp>
              <p:nvSpPr>
                <p:cNvPr id="101" name="Bent Arrow 100"/>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2"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89"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Manual Operation 3"/>
              <p:cNvSpPr/>
              <p:nvPr/>
            </p:nvSpPr>
            <p:spPr>
              <a:xfrm rot="10800000">
                <a:off x="1524000" y="1828800"/>
                <a:ext cx="1371600" cy="228600"/>
              </a:xfrm>
              <a:prstGeom prst="flowChartManualOperation">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lowchart: Manual Operation 4"/>
              <p:cNvSpPr/>
              <p:nvPr/>
            </p:nvSpPr>
            <p:spPr>
              <a:xfrm rot="10800000">
                <a:off x="1537447" y="1107141"/>
                <a:ext cx="1371600" cy="228600"/>
              </a:xfrm>
              <a:prstGeom prst="flowChartManualOperation">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5"/>
              <p:cNvSpPr/>
              <p:nvPr/>
            </p:nvSpPr>
            <p:spPr>
              <a:xfrm>
                <a:off x="1752600" y="1447800"/>
                <a:ext cx="914400" cy="381000"/>
              </a:xfrm>
              <a:prstGeom prst="roundRect">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Donut 93"/>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10"/>
              <p:cNvSpPr/>
              <p:nvPr/>
            </p:nvSpPr>
            <p:spPr>
              <a:xfrm>
                <a:off x="1111624" y="4648200"/>
                <a:ext cx="2241176" cy="457200"/>
              </a:xfrm>
              <a:prstGeom prst="roundRect">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12"/>
              <p:cNvSpPr/>
              <p:nvPr/>
            </p:nvSpPr>
            <p:spPr>
              <a:xfrm>
                <a:off x="1600200" y="4267200"/>
                <a:ext cx="1219200" cy="152400"/>
              </a:xfrm>
              <a:prstGeom prst="roundRect">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lowchart: Manual Operation 13"/>
              <p:cNvSpPr/>
              <p:nvPr/>
            </p:nvSpPr>
            <p:spPr>
              <a:xfrm rot="10800000">
                <a:off x="1143000" y="4419600"/>
                <a:ext cx="2133600" cy="228600"/>
              </a:xfrm>
              <a:prstGeom prst="flowChartManualOperation">
                <a:avLst/>
              </a:prstGeom>
              <a:solidFill>
                <a:srgbClr val="C9659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Rectangle 85"/>
            <p:cNvSpPr/>
            <p:nvPr/>
          </p:nvSpPr>
          <p:spPr>
            <a:xfrm>
              <a:off x="1257299" y="2142605"/>
              <a:ext cx="1905000" cy="1616770"/>
            </a:xfrm>
            <a:prstGeom prst="rect">
              <a:avLst/>
            </a:prstGeom>
          </p:spPr>
          <p:txBody>
            <a:bodyPr wrap="square">
              <a:spAutoFit/>
            </a:bodyPr>
            <a:lstStyle/>
            <a:p>
              <a:pPr algn="ctr" fontAlgn="base"/>
              <a:r>
                <a:rPr lang="en-US" sz="1200" b="1" dirty="0"/>
                <a:t>If we will keep God’s commandments continually, we will receive a crown of righteousness.</a:t>
              </a:r>
              <a:endParaRPr lang="en-US" sz="1200" dirty="0"/>
            </a:p>
          </p:txBody>
        </p:sp>
      </p:grpSp>
      <p:pic>
        <p:nvPicPr>
          <p:cNvPr id="27650" name="Picture 2" descr="http://angelstarspeaks.files.wordpress.com/2010/06/host-of-heaven.jpg"/>
          <p:cNvPicPr>
            <a:picLocks noChangeAspect="1" noChangeArrowheads="1"/>
          </p:cNvPicPr>
          <p:nvPr/>
        </p:nvPicPr>
        <p:blipFill>
          <a:blip r:embed="rId3" cstate="print"/>
          <a:srcRect/>
          <a:stretch>
            <a:fillRect/>
          </a:stretch>
        </p:blipFill>
        <p:spPr bwMode="auto">
          <a:xfrm>
            <a:off x="6934200" y="304800"/>
            <a:ext cx="304800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652" name="Picture 4" descr="http://robinbl.files.wordpress.com/2008/10/we_also_sing0001.jpg"/>
          <p:cNvPicPr>
            <a:picLocks noChangeAspect="1" noChangeArrowheads="1"/>
          </p:cNvPicPr>
          <p:nvPr/>
        </p:nvPicPr>
        <p:blipFill>
          <a:blip r:embed="rId4" cstate="print"/>
          <a:srcRect/>
          <a:stretch>
            <a:fillRect/>
          </a:stretch>
        </p:blipFill>
        <p:spPr bwMode="auto">
          <a:xfrm>
            <a:off x="1981200" y="4876800"/>
            <a:ext cx="2717208" cy="1752600"/>
          </a:xfrm>
          <a:prstGeom prst="rect">
            <a:avLst/>
          </a:prstGeom>
          <a:noFill/>
        </p:spPr>
      </p:pic>
    </p:spTree>
    <p:extLst>
      <p:ext uri="{BB962C8B-B14F-4D97-AF65-F5344CB8AC3E}">
        <p14:creationId xmlns:p14="http://schemas.microsoft.com/office/powerpoint/2010/main" val="90754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7650"/>
                                        </p:tgtEl>
                                        <p:attrNameLst>
                                          <p:attrName>style.visibility</p:attrName>
                                        </p:attrNameLst>
                                      </p:cBhvr>
                                      <p:to>
                                        <p:strVal val="visible"/>
                                      </p:to>
                                    </p:set>
                                    <p:animEffect transition="in" filter="fade">
                                      <p:cBhvr>
                                        <p:cTn id="9" dur="2000"/>
                                        <p:tgtEl>
                                          <p:spTgt spid="2765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2"/>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27652"/>
                                        </p:tgtEl>
                                        <p:attrNameLst>
                                          <p:attrName>style.visibility</p:attrName>
                                        </p:attrNameLst>
                                      </p:cBhvr>
                                      <p:to>
                                        <p:strVal val="visible"/>
                                      </p:to>
                                    </p:set>
                                    <p:animEffect transition="in" filter="fade">
                                      <p:cBhvr>
                                        <p:cTn id="16" dur="2000"/>
                                        <p:tgtEl>
                                          <p:spTgt spid="2765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3236A49-392D-4C66-8083-56204EDBD2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1524000" y="1"/>
            <a:ext cx="9144000" cy="830997"/>
          </a:xfrm>
          <a:prstGeom prst="rect">
            <a:avLst/>
          </a:prstGeom>
          <a:noFill/>
        </p:spPr>
        <p:txBody>
          <a:bodyPr wrap="square" rtlCol="0">
            <a:spAutoFit/>
          </a:bodyPr>
          <a:lstStyle/>
          <a:p>
            <a:pPr algn="ctr"/>
            <a:r>
              <a:rPr lang="en-US" sz="4800" b="1" dirty="0">
                <a:latin typeface="Lucida Calligraphy" pitchFamily="66" charset="0"/>
              </a:rPr>
              <a:t>Sacred Hymns</a:t>
            </a:r>
          </a:p>
        </p:txBody>
      </p:sp>
      <p:sp>
        <p:nvSpPr>
          <p:cNvPr id="10" name="TextBox 9"/>
          <p:cNvSpPr txBox="1"/>
          <p:nvPr/>
        </p:nvSpPr>
        <p:spPr>
          <a:xfrm>
            <a:off x="117987" y="6470809"/>
            <a:ext cx="4267200" cy="369332"/>
          </a:xfrm>
          <a:prstGeom prst="rect">
            <a:avLst/>
          </a:prstGeom>
          <a:noFill/>
        </p:spPr>
        <p:txBody>
          <a:bodyPr wrap="square" rtlCol="0">
            <a:spAutoFit/>
          </a:bodyPr>
          <a:lstStyle/>
          <a:p>
            <a:pPr fontAlgn="base"/>
            <a:r>
              <a:rPr lang="en-US" b="1" dirty="0"/>
              <a:t>D&amp;C 25:11  Preface in the Hymn Book</a:t>
            </a:r>
          </a:p>
        </p:txBody>
      </p:sp>
      <p:sp>
        <p:nvSpPr>
          <p:cNvPr id="11" name="TextBox 10"/>
          <p:cNvSpPr txBox="1"/>
          <p:nvPr/>
        </p:nvSpPr>
        <p:spPr>
          <a:xfrm>
            <a:off x="790831" y="914400"/>
            <a:ext cx="5791037" cy="2308324"/>
          </a:xfrm>
          <a:prstGeom prst="rect">
            <a:avLst/>
          </a:prstGeom>
          <a:noFill/>
        </p:spPr>
        <p:txBody>
          <a:bodyPr wrap="square" rtlCol="0">
            <a:spAutoFit/>
          </a:bodyPr>
          <a:lstStyle/>
          <a:p>
            <a:pPr fontAlgn="base"/>
            <a:r>
              <a:rPr lang="en-US" b="1" dirty="0"/>
              <a:t>In order to sing by the Spirit, and with the understanding, it is necessary that the church of the Latter-Day Saints should have a collection of "</a:t>
            </a:r>
            <a:r>
              <a:rPr lang="en-US" b="1" cap="small" dirty="0"/>
              <a:t>Sacred Hymns</a:t>
            </a:r>
            <a:r>
              <a:rPr lang="en-US" b="1" dirty="0"/>
              <a:t>," adapted to their faith and belief in the gospel, and as far as can be, holding forth the promises made to the fathers who died in the precious faith of a glorious resurrection, and a thousand years' reign on earth with the Son of Man in his glory..</a:t>
            </a:r>
          </a:p>
        </p:txBody>
      </p:sp>
      <p:sp>
        <p:nvSpPr>
          <p:cNvPr id="12" name="TextBox 11"/>
          <p:cNvSpPr txBox="1"/>
          <p:nvPr/>
        </p:nvSpPr>
        <p:spPr>
          <a:xfrm>
            <a:off x="4907905" y="4072545"/>
            <a:ext cx="7005830" cy="1477328"/>
          </a:xfrm>
          <a:prstGeom prst="rect">
            <a:avLst/>
          </a:prstGeom>
          <a:noFill/>
        </p:spPr>
        <p:txBody>
          <a:bodyPr wrap="square" rtlCol="0">
            <a:spAutoFit/>
          </a:bodyPr>
          <a:lstStyle/>
          <a:p>
            <a:pPr fontAlgn="base"/>
            <a:r>
              <a:rPr lang="en-US" b="1" dirty="0"/>
              <a:t>Notwithstanding the church, as it were, is still in its infancy, yet, as the song of the righteous is a prayer unto God, it is sincerely hoped that the following collection, selected with an eye single to his glory, may answer every purpose till more are composed, or till we are blessed with a copious variety of the songs of Zion.</a:t>
            </a:r>
          </a:p>
        </p:txBody>
      </p:sp>
      <p:grpSp>
        <p:nvGrpSpPr>
          <p:cNvPr id="17" name="Group 16"/>
          <p:cNvGrpSpPr/>
          <p:nvPr/>
        </p:nvGrpSpPr>
        <p:grpSpPr>
          <a:xfrm>
            <a:off x="474574" y="3222724"/>
            <a:ext cx="3107707" cy="2743200"/>
            <a:chOff x="0" y="3810000"/>
            <a:chExt cx="3107707" cy="2743200"/>
          </a:xfrm>
        </p:grpSpPr>
        <p:pic>
          <p:nvPicPr>
            <p:cNvPr id="25604" name="Picture 4" descr="http://upload.wikimedia.org/wikipedia/commons/9/99/1948_edition_hymn_book_of_the_Church_of_Jesus_Christ_of_Latter-day_Saints.jpg"/>
            <p:cNvPicPr>
              <a:picLocks noChangeAspect="1" noChangeArrowheads="1"/>
            </p:cNvPicPr>
            <p:nvPr/>
          </p:nvPicPr>
          <p:blipFill>
            <a:blip r:embed="rId3" cstate="print"/>
            <a:srcRect/>
            <a:stretch>
              <a:fillRect/>
            </a:stretch>
          </p:blipFill>
          <p:spPr bwMode="auto">
            <a:xfrm>
              <a:off x="1295400" y="3810000"/>
              <a:ext cx="1812307" cy="2743200"/>
            </a:xfrm>
            <a:prstGeom prst="rect">
              <a:avLst/>
            </a:prstGeom>
            <a:noFill/>
          </p:spPr>
        </p:pic>
        <p:sp>
          <p:nvSpPr>
            <p:cNvPr id="13" name="TextBox 12"/>
            <p:cNvSpPr txBox="1"/>
            <p:nvPr/>
          </p:nvSpPr>
          <p:spPr>
            <a:xfrm>
              <a:off x="0" y="4800600"/>
              <a:ext cx="1219200" cy="646331"/>
            </a:xfrm>
            <a:prstGeom prst="rect">
              <a:avLst/>
            </a:prstGeom>
            <a:noFill/>
          </p:spPr>
          <p:txBody>
            <a:bodyPr wrap="square" rtlCol="0">
              <a:spAutoFit/>
            </a:bodyPr>
            <a:lstStyle/>
            <a:p>
              <a:pPr algn="ctr" fontAlgn="base"/>
              <a:r>
                <a:rPr lang="en-US" b="1" dirty="0"/>
                <a:t>1948 edition</a:t>
              </a:r>
            </a:p>
          </p:txBody>
        </p:sp>
      </p:grpSp>
      <p:grpSp>
        <p:nvGrpSpPr>
          <p:cNvPr id="16" name="Group 15"/>
          <p:cNvGrpSpPr/>
          <p:nvPr/>
        </p:nvGrpSpPr>
        <p:grpSpPr>
          <a:xfrm>
            <a:off x="3658481" y="3429000"/>
            <a:ext cx="1219200" cy="1905000"/>
            <a:chOff x="3124200" y="4495800"/>
            <a:chExt cx="1219200" cy="1905000"/>
          </a:xfrm>
        </p:grpSpPr>
        <p:pic>
          <p:nvPicPr>
            <p:cNvPr id="25608" name="Picture 8" descr="http://upload.wikimedia.org/wikipedia/en/5/56/Hymns_of_the_LDS_Church.jpg"/>
            <p:cNvPicPr>
              <a:picLocks noChangeAspect="1" noChangeArrowheads="1"/>
            </p:cNvPicPr>
            <p:nvPr/>
          </p:nvPicPr>
          <p:blipFill>
            <a:blip r:embed="rId4" cstate="print"/>
            <a:srcRect r="9565" b="5325"/>
            <a:stretch>
              <a:fillRect/>
            </a:stretch>
          </p:blipFill>
          <p:spPr bwMode="auto">
            <a:xfrm>
              <a:off x="3276600" y="4876800"/>
              <a:ext cx="990600" cy="1524000"/>
            </a:xfrm>
            <a:prstGeom prst="rect">
              <a:avLst/>
            </a:prstGeom>
            <a:noFill/>
          </p:spPr>
        </p:pic>
        <p:sp>
          <p:nvSpPr>
            <p:cNvPr id="15" name="TextBox 14"/>
            <p:cNvSpPr txBox="1"/>
            <p:nvPr/>
          </p:nvSpPr>
          <p:spPr>
            <a:xfrm>
              <a:off x="3124200" y="4495800"/>
              <a:ext cx="1219200" cy="369332"/>
            </a:xfrm>
            <a:prstGeom prst="rect">
              <a:avLst/>
            </a:prstGeom>
            <a:noFill/>
          </p:spPr>
          <p:txBody>
            <a:bodyPr wrap="square" rtlCol="0">
              <a:spAutoFit/>
            </a:bodyPr>
            <a:lstStyle/>
            <a:p>
              <a:pPr algn="ctr" fontAlgn="base"/>
              <a:r>
                <a:rPr lang="en-US" b="1" dirty="0"/>
                <a:t>1980</a:t>
              </a:r>
            </a:p>
          </p:txBody>
        </p:sp>
      </p:grpSp>
      <p:pic>
        <p:nvPicPr>
          <p:cNvPr id="3" name="Picture 2">
            <a:extLst>
              <a:ext uri="{FF2B5EF4-FFF2-40B4-BE49-F238E27FC236}">
                <a16:creationId xmlns:a16="http://schemas.microsoft.com/office/drawing/2014/main" id="{06C7A148-AF3E-424A-9568-F5DEFEE0A1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8068" y="830998"/>
            <a:ext cx="3505504" cy="3279932"/>
          </a:xfrm>
          <a:prstGeom prst="rect">
            <a:avLst/>
          </a:prstGeom>
        </p:spPr>
      </p:pic>
      <p:sp>
        <p:nvSpPr>
          <p:cNvPr id="4" name="TextBox 3">
            <a:extLst>
              <a:ext uri="{FF2B5EF4-FFF2-40B4-BE49-F238E27FC236}">
                <a16:creationId xmlns:a16="http://schemas.microsoft.com/office/drawing/2014/main" id="{CA49CBC5-6E97-D2A1-2FDB-FB8C973DDC6F}"/>
              </a:ext>
            </a:extLst>
          </p:cNvPr>
          <p:cNvSpPr txBox="1"/>
          <p:nvPr/>
        </p:nvSpPr>
        <p:spPr>
          <a:xfrm>
            <a:off x="5364330" y="5549873"/>
            <a:ext cx="6286745" cy="1077218"/>
          </a:xfrm>
          <a:prstGeom prst="rect">
            <a:avLst/>
          </a:prstGeom>
          <a:solidFill>
            <a:schemeClr val="accent2">
              <a:lumMod val="75000"/>
            </a:schemeClr>
          </a:solidFill>
        </p:spPr>
        <p:txBody>
          <a:bodyPr wrap="square">
            <a:spAutoFit/>
          </a:bodyPr>
          <a:lstStyle/>
          <a:p>
            <a:r>
              <a:rPr lang="en-US" sz="1600" b="0" i="0" dirty="0">
                <a:solidFill>
                  <a:schemeClr val="bg1"/>
                </a:solidFill>
                <a:effectLst/>
              </a:rPr>
              <a:t>Today:</a:t>
            </a:r>
          </a:p>
          <a:p>
            <a:r>
              <a:rPr lang="en-US" sz="1600" b="0" i="0" dirty="0">
                <a:solidFill>
                  <a:schemeClr val="bg1"/>
                </a:solidFill>
                <a:effectLst/>
              </a:rPr>
              <a:t>Small batches of new music from </a:t>
            </a:r>
            <a:r>
              <a:rPr lang="en-US" sz="1600" b="0" i="1" dirty="0">
                <a:solidFill>
                  <a:schemeClr val="bg1"/>
                </a:solidFill>
                <a:effectLst/>
              </a:rPr>
              <a:t>Hymns—For Home and Church</a:t>
            </a:r>
            <a:r>
              <a:rPr lang="en-US" sz="1600" b="0" i="0" dirty="0">
                <a:solidFill>
                  <a:schemeClr val="bg1"/>
                </a:solidFill>
                <a:effectLst/>
              </a:rPr>
              <a:t> will now be released every few months in English, Spanish, Portuguese, and French. More languages will follow when they are ready.</a:t>
            </a:r>
            <a:endParaRPr lang="en-US" sz="1600" dirty="0">
              <a:solidFill>
                <a:schemeClr val="bg1"/>
              </a:solidFill>
            </a:endParaRPr>
          </a:p>
        </p:txBody>
      </p:sp>
    </p:spTree>
    <p:extLst>
      <p:ext uri="{BB962C8B-B14F-4D97-AF65-F5344CB8AC3E}">
        <p14:creationId xmlns:p14="http://schemas.microsoft.com/office/powerpoint/2010/main" val="2814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967A5E-E095-8D30-6DA9-EEBAE554BC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5E82EF9C-33C4-9668-C042-1275854F64E9}"/>
              </a:ext>
            </a:extLst>
          </p:cNvPr>
          <p:cNvSpPr txBox="1"/>
          <p:nvPr/>
        </p:nvSpPr>
        <p:spPr>
          <a:xfrm>
            <a:off x="1524000" y="1"/>
            <a:ext cx="9144000" cy="830997"/>
          </a:xfrm>
          <a:prstGeom prst="rect">
            <a:avLst/>
          </a:prstGeom>
          <a:noFill/>
        </p:spPr>
        <p:txBody>
          <a:bodyPr wrap="square" rtlCol="0">
            <a:spAutoFit/>
          </a:bodyPr>
          <a:lstStyle/>
          <a:p>
            <a:pPr algn="ctr"/>
            <a:r>
              <a:rPr lang="en-US" sz="4800" b="1" dirty="0">
                <a:latin typeface="Lucida Calligraphy" pitchFamily="66" charset="0"/>
              </a:rPr>
              <a:t>Covenants</a:t>
            </a:r>
          </a:p>
        </p:txBody>
      </p:sp>
      <p:sp>
        <p:nvSpPr>
          <p:cNvPr id="4" name="TextBox 3">
            <a:extLst>
              <a:ext uri="{FF2B5EF4-FFF2-40B4-BE49-F238E27FC236}">
                <a16:creationId xmlns:a16="http://schemas.microsoft.com/office/drawing/2014/main" id="{F8E65C86-9B6D-6766-4263-D7D4CB72409D}"/>
              </a:ext>
            </a:extLst>
          </p:cNvPr>
          <p:cNvSpPr txBox="1"/>
          <p:nvPr/>
        </p:nvSpPr>
        <p:spPr>
          <a:xfrm>
            <a:off x="137652" y="6460647"/>
            <a:ext cx="4267200" cy="369332"/>
          </a:xfrm>
          <a:prstGeom prst="rect">
            <a:avLst/>
          </a:prstGeom>
          <a:noFill/>
        </p:spPr>
        <p:txBody>
          <a:bodyPr wrap="square" rtlCol="0">
            <a:spAutoFit/>
          </a:bodyPr>
          <a:lstStyle/>
          <a:p>
            <a:pPr fontAlgn="base"/>
            <a:r>
              <a:rPr lang="en-US" b="1" dirty="0"/>
              <a:t>D&amp;C 25:13</a:t>
            </a:r>
          </a:p>
        </p:txBody>
      </p:sp>
      <p:sp>
        <p:nvSpPr>
          <p:cNvPr id="6" name="TextBox 5">
            <a:extLst>
              <a:ext uri="{FF2B5EF4-FFF2-40B4-BE49-F238E27FC236}">
                <a16:creationId xmlns:a16="http://schemas.microsoft.com/office/drawing/2014/main" id="{EA1D8674-7D77-31AB-D4D9-3F2DE0175C15}"/>
              </a:ext>
            </a:extLst>
          </p:cNvPr>
          <p:cNvSpPr txBox="1"/>
          <p:nvPr/>
        </p:nvSpPr>
        <p:spPr>
          <a:xfrm>
            <a:off x="2423160" y="4181312"/>
            <a:ext cx="8812530" cy="2308324"/>
          </a:xfrm>
          <a:prstGeom prst="rect">
            <a:avLst/>
          </a:prstGeom>
          <a:noFill/>
        </p:spPr>
        <p:txBody>
          <a:bodyPr wrap="square">
            <a:spAutoFit/>
          </a:bodyPr>
          <a:lstStyle/>
          <a:p>
            <a:r>
              <a:rPr lang="en-US" b="1" i="0" dirty="0">
                <a:solidFill>
                  <a:srgbClr val="212225"/>
                </a:solidFill>
                <a:effectLst/>
              </a:rPr>
              <a:t>A covenant is a sacred agreement between God and a person or group of people. </a:t>
            </a:r>
          </a:p>
          <a:p>
            <a:endParaRPr lang="en-US" b="1" dirty="0">
              <a:solidFill>
                <a:srgbClr val="212225"/>
              </a:solidFill>
            </a:endParaRPr>
          </a:p>
          <a:p>
            <a:r>
              <a:rPr lang="en-US" b="1" i="0" dirty="0">
                <a:solidFill>
                  <a:srgbClr val="212225"/>
                </a:solidFill>
                <a:effectLst/>
              </a:rPr>
              <a:t>God sets specific conditions, and He promises to bless us as we obey those conditions. </a:t>
            </a:r>
          </a:p>
          <a:p>
            <a:endParaRPr lang="en-US" b="1" dirty="0">
              <a:solidFill>
                <a:srgbClr val="212225"/>
              </a:solidFill>
            </a:endParaRPr>
          </a:p>
          <a:p>
            <a:r>
              <a:rPr lang="en-US" b="1" i="0" dirty="0">
                <a:solidFill>
                  <a:srgbClr val="212225"/>
                </a:solidFill>
                <a:effectLst/>
              </a:rPr>
              <a:t>When we choose not to keep covenants, we cannot receive the blessings, and in some instances we suffer a penalty as a consequence of our disobedience.</a:t>
            </a:r>
          </a:p>
          <a:p>
            <a:r>
              <a:rPr lang="en-US" sz="1400" b="1" dirty="0">
                <a:solidFill>
                  <a:srgbClr val="212225"/>
                </a:solidFill>
              </a:rPr>
              <a:t>Topics and Questions</a:t>
            </a:r>
            <a:endParaRPr lang="en-US" sz="1400" b="1" dirty="0"/>
          </a:p>
        </p:txBody>
      </p:sp>
      <p:pic>
        <p:nvPicPr>
          <p:cNvPr id="8" name="Picture 7">
            <a:extLst>
              <a:ext uri="{FF2B5EF4-FFF2-40B4-BE49-F238E27FC236}">
                <a16:creationId xmlns:a16="http://schemas.microsoft.com/office/drawing/2014/main" id="{06246BC0-B14E-ACEE-53B6-AD789E510166}"/>
              </a:ext>
            </a:extLst>
          </p:cNvPr>
          <p:cNvPicPr>
            <a:picLocks noChangeAspect="1"/>
          </p:cNvPicPr>
          <p:nvPr/>
        </p:nvPicPr>
        <p:blipFill>
          <a:blip r:embed="rId3"/>
          <a:stretch>
            <a:fillRect/>
          </a:stretch>
        </p:blipFill>
        <p:spPr>
          <a:xfrm>
            <a:off x="3527175" y="712126"/>
            <a:ext cx="5137649" cy="3153183"/>
          </a:xfrm>
          <a:prstGeom prst="rect">
            <a:avLst/>
          </a:prstGeom>
        </p:spPr>
      </p:pic>
    </p:spTree>
    <p:extLst>
      <p:ext uri="{BB962C8B-B14F-4D97-AF65-F5344CB8AC3E}">
        <p14:creationId xmlns:p14="http://schemas.microsoft.com/office/powerpoint/2010/main" val="392239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D043EE-3BD7-EA08-88E0-93FD41B119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1948696-22F5-ABD0-E793-A0E2D2D7FCDD}"/>
              </a:ext>
            </a:extLst>
          </p:cNvPr>
          <p:cNvSpPr txBox="1"/>
          <p:nvPr/>
        </p:nvSpPr>
        <p:spPr>
          <a:xfrm>
            <a:off x="1524000" y="1"/>
            <a:ext cx="9144000" cy="830997"/>
          </a:xfrm>
          <a:prstGeom prst="rect">
            <a:avLst/>
          </a:prstGeom>
          <a:noFill/>
        </p:spPr>
        <p:txBody>
          <a:bodyPr wrap="square" rtlCol="0">
            <a:spAutoFit/>
          </a:bodyPr>
          <a:lstStyle/>
          <a:p>
            <a:pPr algn="ctr"/>
            <a:r>
              <a:rPr lang="en-US" sz="4800" b="1" dirty="0">
                <a:latin typeface="Lucida Calligraphy" pitchFamily="66" charset="0"/>
              </a:rPr>
              <a:t>Meekness</a:t>
            </a:r>
          </a:p>
        </p:txBody>
      </p:sp>
      <p:sp>
        <p:nvSpPr>
          <p:cNvPr id="4" name="TextBox 3">
            <a:extLst>
              <a:ext uri="{FF2B5EF4-FFF2-40B4-BE49-F238E27FC236}">
                <a16:creationId xmlns:a16="http://schemas.microsoft.com/office/drawing/2014/main" id="{5445D94D-3E69-0707-6B13-03334CF6C57C}"/>
              </a:ext>
            </a:extLst>
          </p:cNvPr>
          <p:cNvSpPr txBox="1"/>
          <p:nvPr/>
        </p:nvSpPr>
        <p:spPr>
          <a:xfrm>
            <a:off x="137652" y="6460647"/>
            <a:ext cx="4267200" cy="369332"/>
          </a:xfrm>
          <a:prstGeom prst="rect">
            <a:avLst/>
          </a:prstGeom>
          <a:noFill/>
        </p:spPr>
        <p:txBody>
          <a:bodyPr wrap="square" rtlCol="0">
            <a:spAutoFit/>
          </a:bodyPr>
          <a:lstStyle/>
          <a:p>
            <a:pPr fontAlgn="base"/>
            <a:r>
              <a:rPr lang="en-US" b="1" dirty="0"/>
              <a:t>D&amp;C 25:14</a:t>
            </a:r>
          </a:p>
        </p:txBody>
      </p:sp>
      <p:sp>
        <p:nvSpPr>
          <p:cNvPr id="6" name="TextBox 5">
            <a:extLst>
              <a:ext uri="{FF2B5EF4-FFF2-40B4-BE49-F238E27FC236}">
                <a16:creationId xmlns:a16="http://schemas.microsoft.com/office/drawing/2014/main" id="{2CC50954-DC42-3F9C-9A42-2B06071F43FC}"/>
              </a:ext>
            </a:extLst>
          </p:cNvPr>
          <p:cNvSpPr txBox="1"/>
          <p:nvPr/>
        </p:nvSpPr>
        <p:spPr>
          <a:xfrm>
            <a:off x="608838" y="1999217"/>
            <a:ext cx="2978658" cy="1646605"/>
          </a:xfrm>
          <a:prstGeom prst="rect">
            <a:avLst/>
          </a:prstGeom>
          <a:noFill/>
        </p:spPr>
        <p:txBody>
          <a:bodyPr wrap="square">
            <a:spAutoFit/>
          </a:bodyPr>
          <a:lstStyle/>
          <a:p>
            <a:r>
              <a:rPr lang="en-US" b="1" i="0" dirty="0">
                <a:solidFill>
                  <a:srgbClr val="212225"/>
                </a:solidFill>
                <a:effectLst/>
              </a:rPr>
              <a:t>Godfearing, righteous, humble, teachable, and patient under suffering. The meek are willing to follow gospel teachings.</a:t>
            </a:r>
          </a:p>
          <a:p>
            <a:r>
              <a:rPr lang="en-US" sz="1100" b="1" dirty="0">
                <a:solidFill>
                  <a:srgbClr val="212225"/>
                </a:solidFill>
              </a:rPr>
              <a:t>Guide to the Scriptures</a:t>
            </a:r>
            <a:endParaRPr lang="en-US" sz="1100" b="1" dirty="0"/>
          </a:p>
        </p:txBody>
      </p:sp>
      <p:sp>
        <p:nvSpPr>
          <p:cNvPr id="8" name="TextBox 7">
            <a:extLst>
              <a:ext uri="{FF2B5EF4-FFF2-40B4-BE49-F238E27FC236}">
                <a16:creationId xmlns:a16="http://schemas.microsoft.com/office/drawing/2014/main" id="{A952FB27-1D21-53DA-4D25-B6BABD247F50}"/>
              </a:ext>
            </a:extLst>
          </p:cNvPr>
          <p:cNvSpPr txBox="1"/>
          <p:nvPr/>
        </p:nvSpPr>
        <p:spPr>
          <a:xfrm>
            <a:off x="8695182" y="1736229"/>
            <a:ext cx="2978658" cy="1692771"/>
          </a:xfrm>
          <a:prstGeom prst="rect">
            <a:avLst/>
          </a:prstGeom>
          <a:noFill/>
        </p:spPr>
        <p:txBody>
          <a:bodyPr wrap="square">
            <a:spAutoFit/>
          </a:bodyPr>
          <a:lstStyle/>
          <a:p>
            <a:pPr algn="l" fontAlgn="base"/>
            <a:r>
              <a:rPr lang="en-US" b="1" i="0" dirty="0">
                <a:solidFill>
                  <a:srgbClr val="212225"/>
                </a:solidFill>
                <a:effectLst/>
              </a:rPr>
              <a:t>The servant of the Lord must be gentle, apt to teach, patient, in meekness instructing those that oppose</a:t>
            </a:r>
            <a:r>
              <a:rPr lang="en-US" b="1" dirty="0">
                <a:solidFill>
                  <a:srgbClr val="212225"/>
                </a:solidFill>
              </a:rPr>
              <a:t>.</a:t>
            </a:r>
            <a:endParaRPr lang="en-US" b="1" i="0" dirty="0">
              <a:solidFill>
                <a:srgbClr val="212225"/>
              </a:solidFill>
              <a:effectLst/>
            </a:endParaRPr>
          </a:p>
          <a:p>
            <a:pPr algn="l" fontAlgn="base"/>
            <a:r>
              <a:rPr lang="en-US" sz="1400" b="1" i="0" u="none" strike="noStrike" dirty="0">
                <a:solidFill>
                  <a:srgbClr val="212225"/>
                </a:solidFill>
                <a:effectLst/>
              </a:rPr>
              <a:t>2 Tim. 2:24–25</a:t>
            </a:r>
            <a:endParaRPr lang="en-US" sz="1400" b="1" i="0" dirty="0">
              <a:solidFill>
                <a:srgbClr val="212225"/>
              </a:solidFill>
              <a:effectLst/>
            </a:endParaRPr>
          </a:p>
        </p:txBody>
      </p:sp>
      <p:sp>
        <p:nvSpPr>
          <p:cNvPr id="10" name="TextBox 9">
            <a:extLst>
              <a:ext uri="{FF2B5EF4-FFF2-40B4-BE49-F238E27FC236}">
                <a16:creationId xmlns:a16="http://schemas.microsoft.com/office/drawing/2014/main" id="{C33F4F5D-8712-3A14-3A8B-D875ACD0D405}"/>
              </a:ext>
            </a:extLst>
          </p:cNvPr>
          <p:cNvSpPr txBox="1"/>
          <p:nvPr/>
        </p:nvSpPr>
        <p:spPr>
          <a:xfrm>
            <a:off x="4562856" y="4808625"/>
            <a:ext cx="3766566" cy="1415772"/>
          </a:xfrm>
          <a:prstGeom prst="rect">
            <a:avLst/>
          </a:prstGeom>
          <a:noFill/>
        </p:spPr>
        <p:txBody>
          <a:bodyPr wrap="square">
            <a:spAutoFit/>
          </a:bodyPr>
          <a:lstStyle/>
          <a:p>
            <a:pPr algn="l" fontAlgn="base"/>
            <a:r>
              <a:rPr lang="en-US" b="1" i="0" dirty="0">
                <a:solidFill>
                  <a:srgbClr val="212225"/>
                </a:solidFill>
                <a:effectLst/>
              </a:rPr>
              <a:t>The remission of sins bringeth meekness, and because of meekness cometh the visitation of the Holy Ghost</a:t>
            </a:r>
            <a:r>
              <a:rPr lang="en-US" b="1" dirty="0">
                <a:solidFill>
                  <a:srgbClr val="212225"/>
                </a:solidFill>
              </a:rPr>
              <a:t>.</a:t>
            </a:r>
            <a:endParaRPr lang="en-US" b="1" i="0" dirty="0">
              <a:solidFill>
                <a:srgbClr val="212225"/>
              </a:solidFill>
              <a:effectLst/>
            </a:endParaRPr>
          </a:p>
          <a:p>
            <a:pPr algn="l" fontAlgn="base"/>
            <a:r>
              <a:rPr lang="en-US" sz="1400" b="1" i="0" u="none" strike="noStrike" dirty="0">
                <a:solidFill>
                  <a:srgbClr val="212225"/>
                </a:solidFill>
                <a:effectLst/>
              </a:rPr>
              <a:t>Moroni 8:26</a:t>
            </a:r>
            <a:endParaRPr lang="en-US" sz="1400" b="1" i="0" dirty="0">
              <a:solidFill>
                <a:srgbClr val="212225"/>
              </a:solidFill>
              <a:effectLst/>
            </a:endParaRPr>
          </a:p>
        </p:txBody>
      </p:sp>
      <p:pic>
        <p:nvPicPr>
          <p:cNvPr id="12" name="Picture 11">
            <a:extLst>
              <a:ext uri="{FF2B5EF4-FFF2-40B4-BE49-F238E27FC236}">
                <a16:creationId xmlns:a16="http://schemas.microsoft.com/office/drawing/2014/main" id="{6F42F31D-2AA5-6CCB-A44B-1DBFF0E858A2}"/>
              </a:ext>
            </a:extLst>
          </p:cNvPr>
          <p:cNvPicPr>
            <a:picLocks noChangeAspect="1"/>
          </p:cNvPicPr>
          <p:nvPr/>
        </p:nvPicPr>
        <p:blipFill>
          <a:blip r:embed="rId3"/>
          <a:stretch>
            <a:fillRect/>
          </a:stretch>
        </p:blipFill>
        <p:spPr>
          <a:xfrm>
            <a:off x="3878836" y="1179186"/>
            <a:ext cx="4525006" cy="3200847"/>
          </a:xfrm>
          <a:prstGeom prst="rect">
            <a:avLst/>
          </a:prstGeom>
        </p:spPr>
      </p:pic>
    </p:spTree>
    <p:extLst>
      <p:ext uri="{BB962C8B-B14F-4D97-AF65-F5344CB8AC3E}">
        <p14:creationId xmlns:p14="http://schemas.microsoft.com/office/powerpoint/2010/main" val="348027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D043EE-3BD7-EA08-88E0-93FD41B119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B1948696-22F5-ABD0-E793-A0E2D2D7FCDD}"/>
              </a:ext>
            </a:extLst>
          </p:cNvPr>
          <p:cNvSpPr txBox="1"/>
          <p:nvPr/>
        </p:nvSpPr>
        <p:spPr>
          <a:xfrm>
            <a:off x="1524000" y="1"/>
            <a:ext cx="9144000" cy="1200329"/>
          </a:xfrm>
          <a:prstGeom prst="rect">
            <a:avLst/>
          </a:prstGeom>
          <a:noFill/>
        </p:spPr>
        <p:txBody>
          <a:bodyPr wrap="square" rtlCol="0">
            <a:spAutoFit/>
          </a:bodyPr>
          <a:lstStyle/>
          <a:p>
            <a:pPr algn="ctr"/>
            <a:r>
              <a:rPr lang="en-US" sz="3600" b="1" dirty="0">
                <a:latin typeface="Lucida Calligraphy" pitchFamily="66" charset="0"/>
              </a:rPr>
              <a:t>Keeping Commandments Continually</a:t>
            </a:r>
          </a:p>
        </p:txBody>
      </p:sp>
      <p:sp>
        <p:nvSpPr>
          <p:cNvPr id="4" name="TextBox 3">
            <a:extLst>
              <a:ext uri="{FF2B5EF4-FFF2-40B4-BE49-F238E27FC236}">
                <a16:creationId xmlns:a16="http://schemas.microsoft.com/office/drawing/2014/main" id="{5445D94D-3E69-0707-6B13-03334CF6C57C}"/>
              </a:ext>
            </a:extLst>
          </p:cNvPr>
          <p:cNvSpPr txBox="1"/>
          <p:nvPr/>
        </p:nvSpPr>
        <p:spPr>
          <a:xfrm>
            <a:off x="137652" y="6460647"/>
            <a:ext cx="4267200" cy="369332"/>
          </a:xfrm>
          <a:prstGeom prst="rect">
            <a:avLst/>
          </a:prstGeom>
          <a:noFill/>
        </p:spPr>
        <p:txBody>
          <a:bodyPr wrap="square" rtlCol="0">
            <a:spAutoFit/>
          </a:bodyPr>
          <a:lstStyle/>
          <a:p>
            <a:pPr fontAlgn="base"/>
            <a:r>
              <a:rPr lang="en-US" b="1" dirty="0"/>
              <a:t>D&amp;C 25:15</a:t>
            </a:r>
          </a:p>
        </p:txBody>
      </p:sp>
      <p:sp>
        <p:nvSpPr>
          <p:cNvPr id="7" name="TextBox 6">
            <a:extLst>
              <a:ext uri="{FF2B5EF4-FFF2-40B4-BE49-F238E27FC236}">
                <a16:creationId xmlns:a16="http://schemas.microsoft.com/office/drawing/2014/main" id="{6830AD4D-9E8B-B336-4A25-599A60B78C78}"/>
              </a:ext>
            </a:extLst>
          </p:cNvPr>
          <p:cNvSpPr txBox="1"/>
          <p:nvPr/>
        </p:nvSpPr>
        <p:spPr>
          <a:xfrm>
            <a:off x="3412998" y="1630186"/>
            <a:ext cx="6094476" cy="3970318"/>
          </a:xfrm>
          <a:prstGeom prst="rect">
            <a:avLst/>
          </a:prstGeom>
          <a:noFill/>
        </p:spPr>
        <p:txBody>
          <a:bodyPr wrap="square">
            <a:spAutoFit/>
          </a:bodyPr>
          <a:lstStyle/>
          <a:p>
            <a:pPr algn="l" fontAlgn="base"/>
            <a:r>
              <a:rPr lang="en-US" b="1" i="0" dirty="0">
                <a:solidFill>
                  <a:srgbClr val="212225"/>
                </a:solidFill>
                <a:effectLst/>
              </a:rPr>
              <a:t>Master, which </a:t>
            </a:r>
            <a:r>
              <a:rPr lang="en-US" b="1" i="1" dirty="0">
                <a:solidFill>
                  <a:srgbClr val="212225"/>
                </a:solidFill>
                <a:effectLst/>
              </a:rPr>
              <a:t>is</a:t>
            </a:r>
            <a:r>
              <a:rPr lang="en-US" b="1" i="0" dirty="0">
                <a:solidFill>
                  <a:srgbClr val="212225"/>
                </a:solidFill>
                <a:effectLst/>
              </a:rPr>
              <a:t> the great commandment in the law?</a:t>
            </a:r>
          </a:p>
          <a:p>
            <a:pPr algn="l" fontAlgn="base"/>
            <a:endParaRPr lang="en-US" b="1" i="0" dirty="0">
              <a:solidFill>
                <a:srgbClr val="212225"/>
              </a:solidFill>
              <a:effectLst/>
            </a:endParaRPr>
          </a:p>
          <a:p>
            <a:pPr algn="l" fontAlgn="base"/>
            <a:r>
              <a:rPr lang="en-US" b="1" i="0" dirty="0">
                <a:solidFill>
                  <a:srgbClr val="212225"/>
                </a:solidFill>
                <a:effectLst/>
              </a:rPr>
              <a:t>Jesus said unto him, Thou shalt love the Lord thy God with all thy heart, and with all thy soul, and with all thy mind.</a:t>
            </a:r>
          </a:p>
          <a:p>
            <a:pPr algn="l" fontAlgn="base"/>
            <a:endParaRPr lang="en-US" b="1" i="0" dirty="0">
              <a:solidFill>
                <a:srgbClr val="212225"/>
              </a:solidFill>
              <a:effectLst/>
            </a:endParaRPr>
          </a:p>
          <a:p>
            <a:pPr algn="l" fontAlgn="base"/>
            <a:r>
              <a:rPr lang="en-US" b="1" i="0" dirty="0">
                <a:solidFill>
                  <a:srgbClr val="212225"/>
                </a:solidFill>
                <a:effectLst/>
              </a:rPr>
              <a:t>This is the first and great commandment.</a:t>
            </a:r>
          </a:p>
          <a:p>
            <a:pPr algn="l" fontAlgn="base"/>
            <a:endParaRPr lang="en-US" b="1" i="0" dirty="0">
              <a:solidFill>
                <a:srgbClr val="212225"/>
              </a:solidFill>
              <a:effectLst/>
            </a:endParaRPr>
          </a:p>
          <a:p>
            <a:pPr algn="l" fontAlgn="base"/>
            <a:r>
              <a:rPr lang="en-US" b="1" i="0" dirty="0">
                <a:solidFill>
                  <a:srgbClr val="212225"/>
                </a:solidFill>
                <a:effectLst/>
              </a:rPr>
              <a:t>And the second </a:t>
            </a:r>
            <a:r>
              <a:rPr lang="en-US" b="1" i="1" dirty="0">
                <a:solidFill>
                  <a:srgbClr val="212225"/>
                </a:solidFill>
                <a:effectLst/>
              </a:rPr>
              <a:t>is</a:t>
            </a:r>
            <a:r>
              <a:rPr lang="en-US" b="1" i="0" dirty="0">
                <a:solidFill>
                  <a:srgbClr val="212225"/>
                </a:solidFill>
                <a:effectLst/>
              </a:rPr>
              <a:t> like unto it, Thou shalt love thy </a:t>
            </a:r>
            <a:r>
              <a:rPr lang="en-US" b="1" i="0" dirty="0" err="1">
                <a:solidFill>
                  <a:srgbClr val="212225"/>
                </a:solidFill>
                <a:effectLst/>
              </a:rPr>
              <a:t>neighbour</a:t>
            </a:r>
            <a:r>
              <a:rPr lang="en-US" b="1" i="0" dirty="0">
                <a:solidFill>
                  <a:srgbClr val="212225"/>
                </a:solidFill>
                <a:effectLst/>
              </a:rPr>
              <a:t> as thyself.</a:t>
            </a:r>
          </a:p>
          <a:p>
            <a:pPr algn="l" fontAlgn="base"/>
            <a:endParaRPr lang="en-US" b="1" i="0" dirty="0">
              <a:solidFill>
                <a:srgbClr val="212225"/>
              </a:solidFill>
              <a:effectLst/>
            </a:endParaRPr>
          </a:p>
          <a:p>
            <a:pPr algn="l" fontAlgn="base"/>
            <a:r>
              <a:rPr lang="en-US" b="1" i="0" dirty="0">
                <a:solidFill>
                  <a:srgbClr val="212225"/>
                </a:solidFill>
                <a:effectLst/>
              </a:rPr>
              <a:t>On these two commandments hang all the law and the prophets.</a:t>
            </a:r>
          </a:p>
          <a:p>
            <a:pPr algn="l" fontAlgn="base"/>
            <a:r>
              <a:rPr lang="en-US" sz="1400" b="1" dirty="0">
                <a:solidFill>
                  <a:srgbClr val="212225"/>
                </a:solidFill>
              </a:rPr>
              <a:t>Matthew 22:36-40</a:t>
            </a:r>
            <a:endParaRPr lang="en-US" sz="1400" b="1" i="0" dirty="0">
              <a:solidFill>
                <a:srgbClr val="212225"/>
              </a:solidFill>
              <a:effectLst/>
            </a:endParaRPr>
          </a:p>
        </p:txBody>
      </p:sp>
      <p:pic>
        <p:nvPicPr>
          <p:cNvPr id="14" name="Picture 13">
            <a:extLst>
              <a:ext uri="{FF2B5EF4-FFF2-40B4-BE49-F238E27FC236}">
                <a16:creationId xmlns:a16="http://schemas.microsoft.com/office/drawing/2014/main" id="{AC6354A6-0B06-EE43-34D8-F370D613E1A0}"/>
              </a:ext>
            </a:extLst>
          </p:cNvPr>
          <p:cNvPicPr>
            <a:picLocks noChangeAspect="1"/>
          </p:cNvPicPr>
          <p:nvPr/>
        </p:nvPicPr>
        <p:blipFill>
          <a:blip r:embed="rId3"/>
          <a:stretch>
            <a:fillRect/>
          </a:stretch>
        </p:blipFill>
        <p:spPr>
          <a:xfrm>
            <a:off x="9421788" y="3356127"/>
            <a:ext cx="2363468" cy="2244378"/>
          </a:xfrm>
          <a:prstGeom prst="rect">
            <a:avLst/>
          </a:prstGeom>
        </p:spPr>
      </p:pic>
      <p:pic>
        <p:nvPicPr>
          <p:cNvPr id="18" name="Picture 17">
            <a:extLst>
              <a:ext uri="{FF2B5EF4-FFF2-40B4-BE49-F238E27FC236}">
                <a16:creationId xmlns:a16="http://schemas.microsoft.com/office/drawing/2014/main" id="{03D8D0DF-2854-DE4F-CEC8-59FF8629FDB2}"/>
              </a:ext>
            </a:extLst>
          </p:cNvPr>
          <p:cNvPicPr>
            <a:picLocks noChangeAspect="1"/>
          </p:cNvPicPr>
          <p:nvPr/>
        </p:nvPicPr>
        <p:blipFill>
          <a:blip r:embed="rId4"/>
          <a:stretch>
            <a:fillRect/>
          </a:stretch>
        </p:blipFill>
        <p:spPr>
          <a:xfrm>
            <a:off x="466942" y="1555221"/>
            <a:ext cx="2382108" cy="1860598"/>
          </a:xfrm>
          <a:prstGeom prst="rect">
            <a:avLst/>
          </a:prstGeom>
        </p:spPr>
      </p:pic>
    </p:spTree>
    <p:extLst>
      <p:ext uri="{BB962C8B-B14F-4D97-AF65-F5344CB8AC3E}">
        <p14:creationId xmlns:p14="http://schemas.microsoft.com/office/powerpoint/2010/main" val="3181360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8DE99A0-6DFF-41BA-A78C-3B7B34A10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137825" y="1092030"/>
            <a:ext cx="8409033" cy="5262979"/>
          </a:xfrm>
          <a:prstGeom prst="rect">
            <a:avLst/>
          </a:prstGeom>
          <a:noFill/>
        </p:spPr>
        <p:txBody>
          <a:bodyPr wrap="square" rtlCol="0">
            <a:spAutoFit/>
          </a:bodyPr>
          <a:lstStyle/>
          <a:p>
            <a:r>
              <a:rPr lang="en-US" sz="1600" b="1" dirty="0"/>
              <a:t>She was born on July 10, 1804, in Harmony, Susquehanna County, Pennsylvania and daughter of Isaac Hale and Elizabeth Lewis Hale</a:t>
            </a:r>
          </a:p>
          <a:p>
            <a:endParaRPr lang="en-US" sz="1600" b="1" dirty="0"/>
          </a:p>
          <a:p>
            <a:r>
              <a:rPr lang="en-US" sz="1600" b="1" dirty="0"/>
              <a:t>Her father withheld consent for her to marry Joseph, so they eloped in January 1827</a:t>
            </a:r>
          </a:p>
          <a:p>
            <a:endParaRPr lang="en-US" sz="1600" b="1" dirty="0"/>
          </a:p>
          <a:p>
            <a:r>
              <a:rPr lang="en-US" sz="1600" b="1" dirty="0"/>
              <a:t>She assisted her husband as a scribe in the translation of the Book of Mormon</a:t>
            </a:r>
          </a:p>
          <a:p>
            <a:endParaRPr lang="en-US" sz="1600" b="1" dirty="0"/>
          </a:p>
          <a:p>
            <a:r>
              <a:rPr lang="en-US" sz="1600" b="1" dirty="0"/>
              <a:t>She was baptized on June 28, 1830, by Oliver Cowdery</a:t>
            </a:r>
          </a:p>
          <a:p>
            <a:endParaRPr lang="en-US" sz="1600" b="1" dirty="0"/>
          </a:p>
          <a:p>
            <a:r>
              <a:rPr lang="en-US" sz="1600" b="1" dirty="0"/>
              <a:t>She was instrumental in preparing a selection of hymns for the church D&amp;C 25</a:t>
            </a:r>
          </a:p>
          <a:p>
            <a:endParaRPr lang="en-US" sz="1600" b="1" dirty="0"/>
          </a:p>
          <a:p>
            <a:r>
              <a:rPr lang="en-US" sz="1600" b="1" dirty="0"/>
              <a:t>She is also mentioned in D&amp;C 132 concerning the Lord’s law of marriage</a:t>
            </a:r>
          </a:p>
          <a:p>
            <a:endParaRPr lang="en-US" sz="1600" b="1" dirty="0"/>
          </a:p>
          <a:p>
            <a:r>
              <a:rPr lang="en-US" sz="1600" b="1" dirty="0"/>
              <a:t>She was the first President of the Relief Society in 1879</a:t>
            </a:r>
          </a:p>
          <a:p>
            <a:endParaRPr lang="en-US" sz="1600" b="1" dirty="0"/>
          </a:p>
          <a:p>
            <a:r>
              <a:rPr lang="en-US" sz="1600" b="1" dirty="0"/>
              <a:t>She had 9 children and only 4 lived to maturity</a:t>
            </a:r>
          </a:p>
          <a:p>
            <a:endParaRPr lang="en-US" sz="1600" b="1" dirty="0"/>
          </a:p>
          <a:p>
            <a:r>
              <a:rPr lang="en-US" sz="1600" b="1" dirty="0"/>
              <a:t>After Joseph was martyred, she declined to go west with the Saints</a:t>
            </a:r>
          </a:p>
          <a:p>
            <a:endParaRPr lang="en-US" sz="1600" b="1" dirty="0"/>
          </a:p>
          <a:p>
            <a:r>
              <a:rPr lang="en-US" sz="1600" b="1" dirty="0"/>
              <a:t>She married Major Lewis </a:t>
            </a:r>
            <a:r>
              <a:rPr lang="en-US" sz="1600" b="1" dirty="0" err="1"/>
              <a:t>Bidamon</a:t>
            </a:r>
            <a:r>
              <a:rPr lang="en-US" sz="1600" b="1" dirty="0"/>
              <a:t> and passed away on April 30, 1879, in Nauvoo, Illinois at the age of 74 and was buried next to the plot where the Prophet Joseph was buried</a:t>
            </a:r>
          </a:p>
        </p:txBody>
      </p:sp>
      <p:grpSp>
        <p:nvGrpSpPr>
          <p:cNvPr id="2" name="Group 33"/>
          <p:cNvGrpSpPr/>
          <p:nvPr/>
        </p:nvGrpSpPr>
        <p:grpSpPr>
          <a:xfrm>
            <a:off x="9075174" y="1312753"/>
            <a:ext cx="1981200" cy="4556880"/>
            <a:chOff x="4572000" y="1981200"/>
            <a:chExt cx="1981200" cy="4419599"/>
          </a:xfrm>
        </p:grpSpPr>
        <p:sp>
          <p:nvSpPr>
            <p:cNvPr id="35" name="Oval 34"/>
            <p:cNvSpPr/>
            <p:nvPr/>
          </p:nvSpPr>
          <p:spPr>
            <a:xfrm>
              <a:off x="5715000" y="2133600"/>
              <a:ext cx="838200" cy="12954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Cloud 35"/>
            <p:cNvSpPr/>
            <p:nvPr/>
          </p:nvSpPr>
          <p:spPr>
            <a:xfrm rot="16564297">
              <a:off x="4345638" y="2712538"/>
              <a:ext cx="1704490" cy="771004"/>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4050661">
              <a:off x="5644742" y="5808069"/>
              <a:ext cx="417361" cy="768100"/>
            </a:xfrm>
            <a:prstGeom prst="ellipse">
              <a:avLst/>
            </a:prstGeom>
            <a:solidFill>
              <a:srgbClr val="1D0E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4050661">
              <a:off x="4988307" y="5837869"/>
              <a:ext cx="389719" cy="717229"/>
            </a:xfrm>
            <a:prstGeom prst="ellipse">
              <a:avLst/>
            </a:prstGeom>
            <a:solidFill>
              <a:srgbClr val="1D0E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6096000" y="4343400"/>
              <a:ext cx="361346" cy="70270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572000" y="4419600"/>
              <a:ext cx="403455" cy="70270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rapezoid 40"/>
            <p:cNvSpPr/>
            <p:nvPr/>
          </p:nvSpPr>
          <p:spPr>
            <a:xfrm rot="20029742">
              <a:off x="5618214" y="3381034"/>
              <a:ext cx="674207" cy="1428703"/>
            </a:xfrm>
            <a:prstGeom prst="trapezoi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1"/>
            <p:cNvSpPr/>
            <p:nvPr/>
          </p:nvSpPr>
          <p:spPr>
            <a:xfrm rot="1403006">
              <a:off x="4652999" y="3518351"/>
              <a:ext cx="674207" cy="1325844"/>
            </a:xfrm>
            <a:prstGeom prst="trapezoi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2"/>
            <p:cNvSpPr/>
            <p:nvPr/>
          </p:nvSpPr>
          <p:spPr>
            <a:xfrm>
              <a:off x="4838570" y="3579005"/>
              <a:ext cx="1399758" cy="2529733"/>
            </a:xfrm>
            <a:prstGeom prst="trapezoid">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77"/>
            <p:cNvGrpSpPr/>
            <p:nvPr/>
          </p:nvGrpSpPr>
          <p:grpSpPr>
            <a:xfrm>
              <a:off x="4876800" y="3276600"/>
              <a:ext cx="1248228" cy="1208918"/>
              <a:chOff x="7445829" y="1534282"/>
              <a:chExt cx="1248228" cy="1208918"/>
            </a:xfrm>
          </p:grpSpPr>
          <p:sp>
            <p:nvSpPr>
              <p:cNvPr id="49" name="Isosceles Triangle 48"/>
              <p:cNvSpPr/>
              <p:nvPr/>
            </p:nvSpPr>
            <p:spPr>
              <a:xfrm rot="10800000">
                <a:off x="7620000" y="1828800"/>
                <a:ext cx="838200" cy="685800"/>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hord 49"/>
              <p:cNvSpPr/>
              <p:nvPr/>
            </p:nvSpPr>
            <p:spPr>
              <a:xfrm rot="1059312">
                <a:off x="7520333" y="1534282"/>
                <a:ext cx="744614" cy="1122435"/>
              </a:xfrm>
              <a:prstGeom prst="chord">
                <a:avLst>
                  <a:gd name="adj1" fmla="val 2700000"/>
                  <a:gd name="adj2" fmla="val 13413489"/>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hord 50"/>
              <p:cNvSpPr/>
              <p:nvPr/>
            </p:nvSpPr>
            <p:spPr>
              <a:xfrm rot="20540688" flipH="1">
                <a:off x="7846905" y="1556053"/>
                <a:ext cx="744614" cy="1122435"/>
              </a:xfrm>
              <a:prstGeom prst="chord">
                <a:avLst>
                  <a:gd name="adj1" fmla="val 2700000"/>
                  <a:gd name="adj2" fmla="val 13413489"/>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53"/>
              <p:cNvGrpSpPr/>
              <p:nvPr/>
            </p:nvGrpSpPr>
            <p:grpSpPr>
              <a:xfrm>
                <a:off x="7445829" y="1930400"/>
                <a:ext cx="1248228" cy="812800"/>
                <a:chOff x="1790203" y="1022292"/>
                <a:chExt cx="5523076" cy="3396303"/>
              </a:xfrm>
            </p:grpSpPr>
            <p:grpSp>
              <p:nvGrpSpPr>
                <p:cNvPr id="5" name="Group 1"/>
                <p:cNvGrpSpPr/>
                <p:nvPr/>
              </p:nvGrpSpPr>
              <p:grpSpPr>
                <a:xfrm rot="2680637">
                  <a:off x="1790203" y="1142805"/>
                  <a:ext cx="1524000" cy="1600200"/>
                  <a:chOff x="2286000" y="457200"/>
                  <a:chExt cx="1524000" cy="1600200"/>
                </a:xfrm>
              </p:grpSpPr>
              <p:sp>
                <p:nvSpPr>
                  <p:cNvPr id="70" name="Quad Arrow 2"/>
                  <p:cNvSpPr/>
                  <p:nvPr/>
                </p:nvSpPr>
                <p:spPr>
                  <a:xfrm>
                    <a:off x="2286000" y="457200"/>
                    <a:ext cx="1524000" cy="1600200"/>
                  </a:xfrm>
                  <a:prstGeom prst="quadArrow">
                    <a:avLst>
                      <a:gd name="adj1" fmla="val 35833"/>
                      <a:gd name="adj2" fmla="val 22500"/>
                      <a:gd name="adj3" fmla="val 2250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Quad Arrow 3"/>
                  <p:cNvSpPr/>
                  <p:nvPr/>
                </p:nvSpPr>
                <p:spPr>
                  <a:xfrm>
                    <a:off x="2514600" y="667657"/>
                    <a:ext cx="1088571" cy="1143000"/>
                  </a:xfrm>
                  <a:prstGeom prst="quadArrow">
                    <a:avLst>
                      <a:gd name="adj1" fmla="val 35833"/>
                      <a:gd name="adj2" fmla="val 22500"/>
                      <a:gd name="adj3" fmla="val 2250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iamond 4"/>
                  <p:cNvSpPr/>
                  <p:nvPr/>
                </p:nvSpPr>
                <p:spPr>
                  <a:xfrm>
                    <a:off x="2895600" y="914400"/>
                    <a:ext cx="304800" cy="609600"/>
                  </a:xfrm>
                  <a:prstGeom prst="diamon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rot="2149962">
                  <a:off x="2824256" y="2000084"/>
                  <a:ext cx="1524000" cy="1600200"/>
                  <a:chOff x="2286000" y="457200"/>
                  <a:chExt cx="1524000" cy="1600200"/>
                </a:xfrm>
              </p:grpSpPr>
              <p:sp>
                <p:nvSpPr>
                  <p:cNvPr id="67" name="Quad Arrow 6"/>
                  <p:cNvSpPr/>
                  <p:nvPr/>
                </p:nvSpPr>
                <p:spPr>
                  <a:xfrm>
                    <a:off x="2286000" y="457200"/>
                    <a:ext cx="1524000" cy="1600200"/>
                  </a:xfrm>
                  <a:prstGeom prst="quadArrow">
                    <a:avLst>
                      <a:gd name="adj1" fmla="val 35833"/>
                      <a:gd name="adj2" fmla="val 22500"/>
                      <a:gd name="adj3" fmla="val 2250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Quad Arrow 67"/>
                  <p:cNvSpPr/>
                  <p:nvPr/>
                </p:nvSpPr>
                <p:spPr>
                  <a:xfrm>
                    <a:off x="2514600" y="667657"/>
                    <a:ext cx="1088571" cy="1143000"/>
                  </a:xfrm>
                  <a:prstGeom prst="quadArrow">
                    <a:avLst>
                      <a:gd name="adj1" fmla="val 35833"/>
                      <a:gd name="adj2" fmla="val 22500"/>
                      <a:gd name="adj3" fmla="val 2250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p:cNvSpPr/>
                  <p:nvPr/>
                </p:nvSpPr>
                <p:spPr>
                  <a:xfrm>
                    <a:off x="2895600" y="914400"/>
                    <a:ext cx="304800" cy="609600"/>
                  </a:xfrm>
                  <a:prstGeom prst="diamon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9"/>
                <p:cNvGrpSpPr/>
                <p:nvPr/>
              </p:nvGrpSpPr>
              <p:grpSpPr>
                <a:xfrm>
                  <a:off x="3795818" y="2818395"/>
                  <a:ext cx="1524000" cy="1600200"/>
                  <a:chOff x="2286000" y="457200"/>
                  <a:chExt cx="1524000" cy="1600200"/>
                </a:xfrm>
              </p:grpSpPr>
              <p:sp>
                <p:nvSpPr>
                  <p:cNvPr id="64" name="Quad Arrow 63"/>
                  <p:cNvSpPr/>
                  <p:nvPr/>
                </p:nvSpPr>
                <p:spPr>
                  <a:xfrm>
                    <a:off x="2286000" y="457200"/>
                    <a:ext cx="1524000" cy="1600200"/>
                  </a:xfrm>
                  <a:prstGeom prst="quadArrow">
                    <a:avLst>
                      <a:gd name="adj1" fmla="val 35833"/>
                      <a:gd name="adj2" fmla="val 22500"/>
                      <a:gd name="adj3" fmla="val 2250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64"/>
                  <p:cNvSpPr/>
                  <p:nvPr/>
                </p:nvSpPr>
                <p:spPr>
                  <a:xfrm>
                    <a:off x="2514600" y="667657"/>
                    <a:ext cx="1088571" cy="1143000"/>
                  </a:xfrm>
                  <a:prstGeom prst="quadArrow">
                    <a:avLst>
                      <a:gd name="adj1" fmla="val 35833"/>
                      <a:gd name="adj2" fmla="val 22500"/>
                      <a:gd name="adj3" fmla="val 2250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Diamond 65"/>
                  <p:cNvSpPr/>
                  <p:nvPr/>
                </p:nvSpPr>
                <p:spPr>
                  <a:xfrm>
                    <a:off x="2895600" y="914400"/>
                    <a:ext cx="304800" cy="609600"/>
                  </a:xfrm>
                  <a:prstGeom prst="diamon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3"/>
                <p:cNvGrpSpPr/>
                <p:nvPr/>
              </p:nvGrpSpPr>
              <p:grpSpPr>
                <a:xfrm rot="19268318">
                  <a:off x="4752958" y="1977419"/>
                  <a:ext cx="1524000" cy="1600200"/>
                  <a:chOff x="2286000" y="457200"/>
                  <a:chExt cx="1524000" cy="1600200"/>
                </a:xfrm>
              </p:grpSpPr>
              <p:sp>
                <p:nvSpPr>
                  <p:cNvPr id="61" name="Quad Arrow 60"/>
                  <p:cNvSpPr/>
                  <p:nvPr/>
                </p:nvSpPr>
                <p:spPr>
                  <a:xfrm>
                    <a:off x="2286000" y="457200"/>
                    <a:ext cx="1524000" cy="1600200"/>
                  </a:xfrm>
                  <a:prstGeom prst="quadArrow">
                    <a:avLst>
                      <a:gd name="adj1" fmla="val 35833"/>
                      <a:gd name="adj2" fmla="val 22500"/>
                      <a:gd name="adj3" fmla="val 2250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61"/>
                  <p:cNvSpPr/>
                  <p:nvPr/>
                </p:nvSpPr>
                <p:spPr>
                  <a:xfrm>
                    <a:off x="2514600" y="667657"/>
                    <a:ext cx="1088571" cy="1143000"/>
                  </a:xfrm>
                  <a:prstGeom prst="quadArrow">
                    <a:avLst>
                      <a:gd name="adj1" fmla="val 35833"/>
                      <a:gd name="adj2" fmla="val 22500"/>
                      <a:gd name="adj3" fmla="val 2250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Diamond 62"/>
                  <p:cNvSpPr/>
                  <p:nvPr/>
                </p:nvSpPr>
                <p:spPr>
                  <a:xfrm>
                    <a:off x="2895600" y="914400"/>
                    <a:ext cx="304800" cy="609600"/>
                  </a:xfrm>
                  <a:prstGeom prst="diamon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7"/>
                <p:cNvGrpSpPr/>
                <p:nvPr/>
              </p:nvGrpSpPr>
              <p:grpSpPr>
                <a:xfrm rot="18613410">
                  <a:off x="5751179" y="984192"/>
                  <a:ext cx="1524000" cy="1600200"/>
                  <a:chOff x="2286000" y="457200"/>
                  <a:chExt cx="1524000" cy="1600200"/>
                </a:xfrm>
              </p:grpSpPr>
              <p:sp>
                <p:nvSpPr>
                  <p:cNvPr id="58" name="Quad Arrow 57"/>
                  <p:cNvSpPr/>
                  <p:nvPr/>
                </p:nvSpPr>
                <p:spPr>
                  <a:xfrm>
                    <a:off x="2286000" y="457200"/>
                    <a:ext cx="1524000" cy="1600200"/>
                  </a:xfrm>
                  <a:prstGeom prst="quadArrow">
                    <a:avLst>
                      <a:gd name="adj1" fmla="val 35833"/>
                      <a:gd name="adj2" fmla="val 22500"/>
                      <a:gd name="adj3" fmla="val 2250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Quad Arrow 58"/>
                  <p:cNvSpPr/>
                  <p:nvPr/>
                </p:nvSpPr>
                <p:spPr>
                  <a:xfrm>
                    <a:off x="2514600" y="667657"/>
                    <a:ext cx="1088571" cy="1143000"/>
                  </a:xfrm>
                  <a:prstGeom prst="quadArrow">
                    <a:avLst>
                      <a:gd name="adj1" fmla="val 35833"/>
                      <a:gd name="adj2" fmla="val 22500"/>
                      <a:gd name="adj3" fmla="val 22500"/>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2895600" y="914400"/>
                    <a:ext cx="304800" cy="609600"/>
                  </a:xfrm>
                  <a:prstGeom prst="diamond">
                    <a:avLst/>
                  </a:prstGeom>
                  <a:solidFill>
                    <a:schemeClr val="bg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45" name="Oval 44"/>
            <p:cNvSpPr/>
            <p:nvPr/>
          </p:nvSpPr>
          <p:spPr>
            <a:xfrm>
              <a:off x="4953000" y="2286000"/>
              <a:ext cx="1056728" cy="1600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876800" y="1981200"/>
              <a:ext cx="838200" cy="685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5450114" y="2017486"/>
              <a:ext cx="631372" cy="685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loud 47"/>
            <p:cNvSpPr/>
            <p:nvPr/>
          </p:nvSpPr>
          <p:spPr>
            <a:xfrm rot="16564297">
              <a:off x="5257320" y="2772473"/>
              <a:ext cx="1507787" cy="588647"/>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p:cNvSpPr txBox="1"/>
          <p:nvPr/>
        </p:nvSpPr>
        <p:spPr>
          <a:xfrm>
            <a:off x="9457763" y="6526337"/>
            <a:ext cx="2667000" cy="369332"/>
          </a:xfrm>
          <a:prstGeom prst="rect">
            <a:avLst/>
          </a:prstGeom>
          <a:noFill/>
        </p:spPr>
        <p:txBody>
          <a:bodyPr wrap="square" rtlCol="0">
            <a:spAutoFit/>
          </a:bodyPr>
          <a:lstStyle/>
          <a:p>
            <a:pPr algn="r"/>
            <a:r>
              <a:rPr lang="en-US" dirty="0"/>
              <a:t>Who’s Who</a:t>
            </a:r>
          </a:p>
        </p:txBody>
      </p:sp>
      <p:sp>
        <p:nvSpPr>
          <p:cNvPr id="9" name="TextBox 8"/>
          <p:cNvSpPr txBox="1"/>
          <p:nvPr/>
        </p:nvSpPr>
        <p:spPr>
          <a:xfrm>
            <a:off x="1524000" y="1"/>
            <a:ext cx="9144000" cy="830997"/>
          </a:xfrm>
          <a:prstGeom prst="rect">
            <a:avLst/>
          </a:prstGeom>
          <a:noFill/>
        </p:spPr>
        <p:txBody>
          <a:bodyPr wrap="square" rtlCol="0">
            <a:spAutoFit/>
          </a:bodyPr>
          <a:lstStyle/>
          <a:p>
            <a:pPr algn="ctr"/>
            <a:r>
              <a:rPr lang="en-US" sz="4800" b="1" dirty="0">
                <a:latin typeface="Lucida Calligraphy" pitchFamily="66" charset="0"/>
              </a:rPr>
              <a:t>Emma</a:t>
            </a:r>
          </a:p>
        </p:txBody>
      </p:sp>
    </p:spTree>
    <p:extLst>
      <p:ext uri="{BB962C8B-B14F-4D97-AF65-F5344CB8AC3E}">
        <p14:creationId xmlns:p14="http://schemas.microsoft.com/office/powerpoint/2010/main" val="272977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580">
                                          <p:stCondLst>
                                            <p:cond delay="0"/>
                                          </p:stCondLst>
                                        </p:cTn>
                                        <p:tgtEl>
                                          <p:spTgt spid="2"/>
                                        </p:tgtEl>
                                      </p:cBhvr>
                                    </p:animEffect>
                                    <p:anim calcmode="lin" valueType="num">
                                      <p:cBhvr>
                                        <p:cTn id="1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5" dur="26">
                                          <p:stCondLst>
                                            <p:cond delay="650"/>
                                          </p:stCondLst>
                                        </p:cTn>
                                        <p:tgtEl>
                                          <p:spTgt spid="2"/>
                                        </p:tgtEl>
                                      </p:cBhvr>
                                      <p:to x="100000" y="60000"/>
                                    </p:animScale>
                                    <p:animScale>
                                      <p:cBhvr>
                                        <p:cTn id="16" dur="166" decel="50000">
                                          <p:stCondLst>
                                            <p:cond delay="676"/>
                                          </p:stCondLst>
                                        </p:cTn>
                                        <p:tgtEl>
                                          <p:spTgt spid="2"/>
                                        </p:tgtEl>
                                      </p:cBhvr>
                                      <p:to x="100000" y="100000"/>
                                    </p:animScale>
                                    <p:animScale>
                                      <p:cBhvr>
                                        <p:cTn id="17" dur="26">
                                          <p:stCondLst>
                                            <p:cond delay="1312"/>
                                          </p:stCondLst>
                                        </p:cTn>
                                        <p:tgtEl>
                                          <p:spTgt spid="2"/>
                                        </p:tgtEl>
                                      </p:cBhvr>
                                      <p:to x="100000" y="80000"/>
                                    </p:animScale>
                                    <p:animScale>
                                      <p:cBhvr>
                                        <p:cTn id="18" dur="166" decel="50000">
                                          <p:stCondLst>
                                            <p:cond delay="1338"/>
                                          </p:stCondLst>
                                        </p:cTn>
                                        <p:tgtEl>
                                          <p:spTgt spid="2"/>
                                        </p:tgtEl>
                                      </p:cBhvr>
                                      <p:to x="100000" y="100000"/>
                                    </p:animScale>
                                    <p:animScale>
                                      <p:cBhvr>
                                        <p:cTn id="19" dur="26">
                                          <p:stCondLst>
                                            <p:cond delay="1642"/>
                                          </p:stCondLst>
                                        </p:cTn>
                                        <p:tgtEl>
                                          <p:spTgt spid="2"/>
                                        </p:tgtEl>
                                      </p:cBhvr>
                                      <p:to x="100000" y="90000"/>
                                    </p:animScale>
                                    <p:animScale>
                                      <p:cBhvr>
                                        <p:cTn id="20" dur="166" decel="50000">
                                          <p:stCondLst>
                                            <p:cond delay="1668"/>
                                          </p:stCondLst>
                                        </p:cTn>
                                        <p:tgtEl>
                                          <p:spTgt spid="2"/>
                                        </p:tgtEl>
                                      </p:cBhvr>
                                      <p:to x="100000" y="100000"/>
                                    </p:animScale>
                                    <p:animScale>
                                      <p:cBhvr>
                                        <p:cTn id="21" dur="26">
                                          <p:stCondLst>
                                            <p:cond delay="1808"/>
                                          </p:stCondLst>
                                        </p:cTn>
                                        <p:tgtEl>
                                          <p:spTgt spid="2"/>
                                        </p:tgtEl>
                                      </p:cBhvr>
                                      <p:to x="100000" y="95000"/>
                                    </p:animScale>
                                    <p:animScale>
                                      <p:cBhvr>
                                        <p:cTn id="22" dur="166" decel="50000">
                                          <p:stCondLst>
                                            <p:cond delay="1834"/>
                                          </p:stCondLst>
                                        </p:cTn>
                                        <p:tgtEl>
                                          <p:spTgt spid="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DFD409-25F1-41C9-9A4C-C853AE13C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1524000" y="1"/>
            <a:ext cx="9144000" cy="830997"/>
          </a:xfrm>
          <a:prstGeom prst="rect">
            <a:avLst/>
          </a:prstGeom>
          <a:noFill/>
        </p:spPr>
        <p:txBody>
          <a:bodyPr wrap="square" rtlCol="0">
            <a:spAutoFit/>
          </a:bodyPr>
          <a:lstStyle/>
          <a:p>
            <a:pPr algn="ctr"/>
            <a:r>
              <a:rPr lang="en-US" sz="4800" b="1" dirty="0">
                <a:latin typeface="Lucida Calligraphy" pitchFamily="66" charset="0"/>
              </a:rPr>
              <a:t>Emma Smith</a:t>
            </a:r>
          </a:p>
        </p:txBody>
      </p:sp>
      <p:sp>
        <p:nvSpPr>
          <p:cNvPr id="21" name="Rectangle 20"/>
          <p:cNvSpPr/>
          <p:nvPr/>
        </p:nvSpPr>
        <p:spPr>
          <a:xfrm>
            <a:off x="2209800" y="914400"/>
            <a:ext cx="7848600" cy="2308324"/>
          </a:xfrm>
          <a:prstGeom prst="rect">
            <a:avLst/>
          </a:prstGeom>
        </p:spPr>
        <p:txBody>
          <a:bodyPr wrap="square">
            <a:spAutoFit/>
          </a:bodyPr>
          <a:lstStyle/>
          <a:p>
            <a:pPr fontAlgn="base"/>
            <a:r>
              <a:rPr lang="en-US" sz="2400" b="1" dirty="0"/>
              <a:t>Over the years, Emma Smith lost six children to death and endured relentless persecution with her husband. Her house was broken in to, she was left homeless several times, and she often had to rely on the kindness of others to obtain the necessities of life. Eventually, even her beloved Joseph was taken from her and violently murdered.</a:t>
            </a:r>
          </a:p>
        </p:txBody>
      </p:sp>
      <p:pic>
        <p:nvPicPr>
          <p:cNvPr id="3" name="Picture 2">
            <a:extLst>
              <a:ext uri="{FF2B5EF4-FFF2-40B4-BE49-F238E27FC236}">
                <a16:creationId xmlns:a16="http://schemas.microsoft.com/office/drawing/2014/main" id="{0FE71C4F-B527-453C-9308-9B85FA5F41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9366" y="3306126"/>
            <a:ext cx="3353268" cy="3353268"/>
          </a:xfrm>
          <a:prstGeom prst="rect">
            <a:avLst/>
          </a:prstGeom>
        </p:spPr>
      </p:pic>
    </p:spTree>
    <p:extLst>
      <p:ext uri="{BB962C8B-B14F-4D97-AF65-F5344CB8AC3E}">
        <p14:creationId xmlns:p14="http://schemas.microsoft.com/office/powerpoint/2010/main" val="2333172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2104D015-D27B-4310-907B-AD998E4E35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p:nvSpPr>
        <p:spPr>
          <a:xfrm>
            <a:off x="216310" y="98323"/>
            <a:ext cx="9144000" cy="4801314"/>
          </a:xfrm>
          <a:prstGeom prst="rect">
            <a:avLst/>
          </a:prstGeom>
          <a:noFill/>
        </p:spPr>
        <p:txBody>
          <a:bodyPr wrap="square" rtlCol="0">
            <a:spAutoFit/>
          </a:bodyPr>
          <a:lstStyle/>
          <a:p>
            <a:r>
              <a:rPr lang="en-US" dirty="0"/>
              <a:t>Sources:</a:t>
            </a:r>
          </a:p>
          <a:p>
            <a:r>
              <a:rPr lang="en-US" dirty="0"/>
              <a:t>Videos:</a:t>
            </a:r>
          </a:p>
          <a:p>
            <a:r>
              <a:rPr lang="en-US" b="1" dirty="0"/>
              <a:t>The Song of the Heart (2:49)</a:t>
            </a:r>
          </a:p>
          <a:p>
            <a:r>
              <a:rPr lang="en-US" b="1" dirty="0"/>
              <a:t>Emma Smith Follows the Lord’s Counsel (10:35)</a:t>
            </a:r>
          </a:p>
          <a:p>
            <a:r>
              <a:rPr lang="en-US" b="1" dirty="0"/>
              <a:t>An Elect Lady (5:18)</a:t>
            </a:r>
          </a:p>
          <a:p>
            <a:endParaRPr lang="en-US" dirty="0"/>
          </a:p>
          <a:p>
            <a:r>
              <a:rPr lang="en-US" i="1" dirty="0"/>
              <a:t>Who’s Who in the Doctrine and Covenants </a:t>
            </a:r>
            <a:r>
              <a:rPr lang="en-US" dirty="0"/>
              <a:t>by Ed J. Pinegar and Richard J. Allen pg. 133-134</a:t>
            </a:r>
          </a:p>
          <a:p>
            <a:r>
              <a:rPr lang="en-US" sz="1800" dirty="0"/>
              <a:t>Presentation by ©http://fashionsbylynda.com/blog/</a:t>
            </a:r>
            <a:endParaRPr lang="en-US" dirty="0"/>
          </a:p>
          <a:p>
            <a:r>
              <a:rPr lang="en-US" dirty="0"/>
              <a:t>Doctrine and Covenants Student Manual Religion 324-325 pg. 50</a:t>
            </a:r>
          </a:p>
          <a:p>
            <a:r>
              <a:rPr lang="en-US" dirty="0"/>
              <a:t>Lucy Mack Smith(</a:t>
            </a:r>
            <a:r>
              <a:rPr lang="en-US" i="1" dirty="0"/>
              <a:t>History of Joseph Smith,</a:t>
            </a:r>
            <a:r>
              <a:rPr lang="en-US" dirty="0"/>
              <a:t> pp. 190–91.)</a:t>
            </a:r>
          </a:p>
          <a:p>
            <a:r>
              <a:rPr lang="en-US" dirty="0"/>
              <a:t>Hyrum M. Smith and </a:t>
            </a:r>
            <a:r>
              <a:rPr lang="en-US" dirty="0" err="1"/>
              <a:t>Janne</a:t>
            </a:r>
            <a:r>
              <a:rPr lang="en-US" dirty="0"/>
              <a:t> M. </a:t>
            </a:r>
            <a:r>
              <a:rPr lang="en-US" dirty="0" err="1"/>
              <a:t>Sjodahl</a:t>
            </a:r>
            <a:r>
              <a:rPr lang="en-US" dirty="0"/>
              <a:t> Doctrine and Covenants </a:t>
            </a:r>
            <a:r>
              <a:rPr lang="en-US" i="1" dirty="0"/>
              <a:t>Commentary </a:t>
            </a:r>
            <a:r>
              <a:rPr lang="en-US" dirty="0"/>
              <a:t> pg. 128</a:t>
            </a:r>
          </a:p>
          <a:p>
            <a:r>
              <a:rPr lang="en-US" i="1" dirty="0"/>
              <a:t>History of the Church,</a:t>
            </a:r>
            <a:r>
              <a:rPr lang="en-US" dirty="0"/>
              <a:t> 4:552–53.</a:t>
            </a:r>
          </a:p>
          <a:p>
            <a:r>
              <a:rPr lang="en-US" dirty="0"/>
              <a:t>Hymn Book Preface http://josephsmithpapers.org/paperSummary/collection-of-sacred-hymns-1835#!/paperSummary/collection-of-sacred-hymns-1835&amp;p=5</a:t>
            </a:r>
          </a:p>
          <a:p>
            <a:r>
              <a:rPr lang="en-US" dirty="0"/>
              <a:t>Lucy Mack Smith’s (</a:t>
            </a:r>
            <a:r>
              <a:rPr lang="en-US" i="1" dirty="0"/>
              <a:t>History of Joseph Smith by His Mother,</a:t>
            </a:r>
            <a:r>
              <a:rPr lang="en-US" dirty="0"/>
              <a:t> ed. Preston Nibley [1958], 190–91).</a:t>
            </a:r>
          </a:p>
          <a:p>
            <a:r>
              <a:rPr lang="en-US" b="0" i="1" dirty="0">
                <a:effectLst/>
              </a:rPr>
              <a:t>Saints</a:t>
            </a:r>
            <a:r>
              <a:rPr lang="en-US" b="0" i="0" dirty="0">
                <a:effectLst/>
              </a:rPr>
              <a:t>, </a:t>
            </a:r>
            <a:r>
              <a:rPr lang="en-US" b="0" i="0" u="none" strike="noStrike" dirty="0">
                <a:effectLst/>
              </a:rPr>
              <a:t>1:150–53</a:t>
            </a:r>
            <a:endParaRPr lang="en-US" dirty="0"/>
          </a:p>
        </p:txBody>
      </p:sp>
      <p:grpSp>
        <p:nvGrpSpPr>
          <p:cNvPr id="5" name="Group 4"/>
          <p:cNvGrpSpPr/>
          <p:nvPr/>
        </p:nvGrpSpPr>
        <p:grpSpPr>
          <a:xfrm>
            <a:off x="5330536" y="480804"/>
            <a:ext cx="765464" cy="969588"/>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32"/>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33"/>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Footer Placeholder 14">
            <a:extLst>
              <a:ext uri="{FF2B5EF4-FFF2-40B4-BE49-F238E27FC236}">
                <a16:creationId xmlns:a16="http://schemas.microsoft.com/office/drawing/2014/main" id="{B89F703D-6381-4BEA-BBAB-38B4B93314F9}"/>
              </a:ext>
            </a:extLst>
          </p:cNvPr>
          <p:cNvSpPr>
            <a:spLocks noGrp="1"/>
          </p:cNvSpPr>
          <p:nvPr/>
        </p:nvSpPr>
        <p:spPr>
          <a:xfrm>
            <a:off x="72081" y="645602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1844139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436" y="0"/>
            <a:ext cx="12073128" cy="6001643"/>
          </a:xfrm>
          <a:prstGeom prst="rect">
            <a:avLst/>
          </a:prstGeom>
          <a:ln>
            <a:solidFill>
              <a:schemeClr val="tx1"/>
            </a:solidFill>
          </a:ln>
        </p:spPr>
        <p:txBody>
          <a:bodyPr wrap="square">
            <a:spAutoFit/>
          </a:bodyPr>
          <a:lstStyle/>
          <a:p>
            <a:pPr fontAlgn="base"/>
            <a:r>
              <a:rPr lang="en-US" sz="1200" b="1" dirty="0"/>
              <a:t>First Presidency Preface to Hymns</a:t>
            </a:r>
          </a:p>
          <a:p>
            <a:pPr fontAlgn="base"/>
            <a:r>
              <a:rPr lang="en-US" sz="1200" dirty="0"/>
              <a:t>Three months after the Church was organized, the Lord, through the Prophet Joseph Smith, instructed Joseph's wife, Emma, to make a selection of sacred hymns for the Church: “For my soul </a:t>
            </a:r>
            <a:r>
              <a:rPr lang="en-US" sz="1200" dirty="0" err="1"/>
              <a:t>delighteth</a:t>
            </a:r>
            <a:r>
              <a:rPr lang="en-US" sz="1200" dirty="0"/>
              <a:t> in the song of the heart; yea, the song of the righteous is a prayer unto me, and it shall be answered with a blessing upon their heads” (D&amp;C 25:12).</a:t>
            </a:r>
          </a:p>
          <a:p>
            <a:pPr fontAlgn="base"/>
            <a:r>
              <a:rPr lang="en-US" sz="1200" dirty="0"/>
              <a:t>Now, 150 years after the first hymnbook was published by the Church, we are pleased to present this revision. Many hymns found in our original hymnbook and in subsequent editions are included, as are a number of newly added hymns. All have been selected to meet the varied needs of today's worldwide Church membership.</a:t>
            </a:r>
          </a:p>
          <a:p>
            <a:pPr fontAlgn="base"/>
            <a:endParaRPr lang="en-US" sz="1200" dirty="0"/>
          </a:p>
          <a:p>
            <a:pPr fontAlgn="base"/>
            <a:r>
              <a:rPr lang="en-US" sz="1200" dirty="0"/>
              <a:t>Music in Our Church Meetings</a:t>
            </a:r>
          </a:p>
          <a:p>
            <a:pPr fontAlgn="base"/>
            <a:r>
              <a:rPr lang="en-US" sz="1200" dirty="0"/>
              <a:t>Inspirational music is an essential part of our church meetings. The hymns invite the Spirit of the Lord, create a feeling of reverence, unify us as members, and provide a way for us to offer praises to the Lord.</a:t>
            </a:r>
          </a:p>
          <a:p>
            <a:pPr fontAlgn="base"/>
            <a:r>
              <a:rPr lang="en-US" sz="1200" dirty="0"/>
              <a:t>Some of the greatest sermons are preached by the singing of hymns. Hymns move us to repentance and good works, build testimony and faith, comfort the weary, console the mourning, and inspire us to endure to the end.</a:t>
            </a:r>
          </a:p>
          <a:p>
            <a:pPr fontAlgn="base"/>
            <a:r>
              <a:rPr lang="en-US" sz="1200" dirty="0"/>
              <a:t>We hope to see an increase of hymn singing in our congregations. We encourage all members, whether musically inclined or not, to join with us in singing the hymns. We hope leaders, teachers, and members who are called on to speak will turn often to the hymnbook to find sermons presented powerfully and beautifully in verse.</a:t>
            </a:r>
          </a:p>
          <a:p>
            <a:pPr fontAlgn="base"/>
            <a:r>
              <a:rPr lang="en-US" sz="1200" dirty="0"/>
              <a:t>Latter-day Saints have a long tradition of choir singing. Every ward and branch in the Church should have a choir that performs regularly. We encourage choirs to use the hymnbook as their basic resource.</a:t>
            </a:r>
          </a:p>
          <a:p>
            <a:pPr fontAlgn="base"/>
            <a:endParaRPr lang="en-US" sz="1200" dirty="0"/>
          </a:p>
          <a:p>
            <a:pPr fontAlgn="base"/>
            <a:r>
              <a:rPr lang="en-US" sz="1200" dirty="0"/>
              <a:t>Music in Our Homes</a:t>
            </a:r>
          </a:p>
          <a:p>
            <a:pPr fontAlgn="base"/>
            <a:r>
              <a:rPr lang="en-US" sz="1200" dirty="0"/>
              <a:t>Music has boundless powers for moving families toward greater spirituality and devotion to the gospel. Latter-day Saints should fill their homes with the sound of worthy music.</a:t>
            </a:r>
          </a:p>
          <a:p>
            <a:pPr fontAlgn="base"/>
            <a:r>
              <a:rPr lang="en-US" sz="1200" dirty="0"/>
              <a:t>Ours is a hymnbook for the home as well as for the meetinghouse. We hope the hymnbook will take a prominent place among the scriptures and other religious books in our homes. The hymns can bring families a spirit of beauty and peace and can inspire love and unity among family members.</a:t>
            </a:r>
          </a:p>
          <a:p>
            <a:pPr fontAlgn="base"/>
            <a:r>
              <a:rPr lang="en-US" sz="1200" dirty="0"/>
              <a:t>Teach your children to love the hymns. Sing them on the Sabbath, in home evening, during scripture study, at prayer time. Sing as you work, as you play, and as you travel together. Sing hymns as lullabies to build faith and testimony in your young ones.</a:t>
            </a:r>
          </a:p>
          <a:p>
            <a:pPr fontAlgn="base"/>
            <a:endParaRPr lang="en-US" sz="1200" dirty="0"/>
          </a:p>
          <a:p>
            <a:pPr fontAlgn="base"/>
            <a:r>
              <a:rPr lang="en-US" sz="1200" dirty="0"/>
              <a:t>Music in Our Personal Lives</a:t>
            </a:r>
          </a:p>
          <a:p>
            <a:pPr fontAlgn="base"/>
            <a:r>
              <a:rPr lang="en-US" sz="1200" dirty="0"/>
              <a:t>In addition to blessing us as Church and family members, the hymns can greatly benefit us as individuals. Hymns can lift our spirits, give us courage, and move us to righteous action. They can fill our souls with heavenly thoughts and bring us a spirit of peace.</a:t>
            </a:r>
          </a:p>
          <a:p>
            <a:pPr fontAlgn="base"/>
            <a:r>
              <a:rPr lang="en-US" sz="1200" dirty="0"/>
              <a:t>Hymns can also help us withstand the temptations of the adversary. We encourage you to memorize your favorite hymns and study the scriptures that relate to them. Then, if unworthy thoughts enter your mind, sing a hymn to yourself, crowding out the evil with the good.</a:t>
            </a:r>
          </a:p>
          <a:p>
            <a:pPr fontAlgn="base"/>
            <a:r>
              <a:rPr lang="en-US" sz="1200" dirty="0"/>
              <a:t>Brothers and sisters, let us use the hymns to invite the Spirit of the Lord into our congregations, our homes, and our personal lives. Let us memorize and ponder them, recite and sing them, and partake of their spiritual nourishment. Know that the song of the righteous is a prayer unto our Father in Heaven, “and it shall be answered with a blessing upon [your] heads.”</a:t>
            </a:r>
          </a:p>
          <a:p>
            <a:pPr fontAlgn="base"/>
            <a:r>
              <a:rPr lang="en-US" sz="1200" i="1" dirty="0"/>
              <a:t>The First Presidency</a:t>
            </a:r>
            <a:endParaRPr lang="en-US" sz="1200" dirty="0"/>
          </a:p>
        </p:txBody>
      </p:sp>
    </p:spTree>
    <p:extLst>
      <p:ext uri="{BB962C8B-B14F-4D97-AF65-F5344CB8AC3E}">
        <p14:creationId xmlns:p14="http://schemas.microsoft.com/office/powerpoint/2010/main" val="1981651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 y="0"/>
            <a:ext cx="4702066" cy="4339650"/>
          </a:xfrm>
          <a:prstGeom prst="rect">
            <a:avLst/>
          </a:prstGeom>
          <a:ln>
            <a:solidFill>
              <a:schemeClr val="tx1"/>
            </a:solidFill>
          </a:ln>
        </p:spPr>
        <p:txBody>
          <a:bodyPr wrap="square">
            <a:spAutoFit/>
          </a:bodyPr>
          <a:lstStyle/>
          <a:p>
            <a:pPr fontAlgn="base"/>
            <a:r>
              <a:rPr lang="en-US" sz="1200" dirty="0"/>
              <a:t>How Does </a:t>
            </a:r>
            <a:r>
              <a:rPr lang="en-US" sz="1200" b="1" dirty="0"/>
              <a:t>Emma’s Calling </a:t>
            </a:r>
            <a:r>
              <a:rPr lang="en-US" sz="1200" dirty="0"/>
              <a:t>to Exhort the Church Relate to the Apostle Paul’s Statement That Women Are Not to “Speak” in Church?</a:t>
            </a:r>
          </a:p>
          <a:p>
            <a:pPr fontAlgn="base"/>
            <a:r>
              <a:rPr lang="en-US" sz="1200" dirty="0"/>
              <a:t>The correct meaning of the statement of the Apostle Paul that women should not speak in church (see 1 Corinthians 14:34–35) was given in the Prophet Joseph Smith’s revision of the Bible. The Prophet changed this verse to say that women are not to “rule” in the Church. In other words women (like all Church members) are to be directed in the Church by the priesthood. </a:t>
            </a:r>
          </a:p>
          <a:p>
            <a:pPr fontAlgn="base"/>
            <a:endParaRPr lang="en-US" sz="1200" dirty="0"/>
          </a:p>
          <a:p>
            <a:pPr fontAlgn="base"/>
            <a:r>
              <a:rPr lang="en-US" sz="1200" dirty="0"/>
              <a:t>This principle was stated by the Prophet Joseph Smith to the members of the first Relief Society: “You will receive instructions through the order of the Priesthood which God has established, through the medium of those appointed to lead, guide and direct the affairs of the Church in this last dispensation; and I now turn the key in your behalf in the name of the Lord, and this Society shall rejoice, and knowledge and intelligence shall flow down from this time henceforth; this is the beginning of better days to the poor and needy, who shall be made to rejoice and pour forth blessings on your heads.” (</a:t>
            </a:r>
            <a:r>
              <a:rPr lang="en-US" sz="1200" i="1" dirty="0"/>
              <a:t>History of the Church,</a:t>
            </a:r>
            <a:r>
              <a:rPr lang="en-US" sz="1200" dirty="0"/>
              <a:t>4:607.)</a:t>
            </a:r>
          </a:p>
          <a:p>
            <a:pPr fontAlgn="base"/>
            <a:r>
              <a:rPr lang="en-US" sz="1200" dirty="0"/>
              <a:t>Emma Smith’s calling to exhort the Church was in complete harmony with her future calling, under the direction of the priesthood, in the Relief Society.</a:t>
            </a:r>
          </a:p>
          <a:p>
            <a:pPr fontAlgn="base"/>
            <a:endParaRPr lang="en-US" sz="1200" dirty="0"/>
          </a:p>
        </p:txBody>
      </p:sp>
      <p:sp>
        <p:nvSpPr>
          <p:cNvPr id="3" name="Rectangle 2"/>
          <p:cNvSpPr/>
          <p:nvPr/>
        </p:nvSpPr>
        <p:spPr>
          <a:xfrm>
            <a:off x="4740166" y="1"/>
            <a:ext cx="7413734" cy="6186309"/>
          </a:xfrm>
          <a:prstGeom prst="rect">
            <a:avLst/>
          </a:prstGeom>
          <a:ln>
            <a:solidFill>
              <a:schemeClr val="tx1"/>
            </a:solidFill>
          </a:ln>
        </p:spPr>
        <p:txBody>
          <a:bodyPr wrap="square">
            <a:spAutoFit/>
          </a:bodyPr>
          <a:lstStyle/>
          <a:p>
            <a:pPr fontAlgn="base"/>
            <a:r>
              <a:rPr lang="en-US" sz="1200" b="1" dirty="0"/>
              <a:t>What is a song of the heart? </a:t>
            </a:r>
            <a:r>
              <a:rPr lang="en-US" sz="1200" dirty="0"/>
              <a:t>In what way might feelings of the heart be associated with true worship? Writing on the importance of music, Elder Bruce R. McConkie said:</a:t>
            </a:r>
          </a:p>
          <a:p>
            <a:pPr fontAlgn="base"/>
            <a:r>
              <a:rPr lang="en-US" sz="1200" dirty="0"/>
              <a:t>“Music is given of God to further his purposes. Sweet melodies mellow the souls of men and help prepare them for the gospel. After men receive the truth, songs of praise to Deity help to sanctify and cleanse their souls. It follows that the best and greatest music is that in which, by both note and word, God is praised and his truths are extolled. On the other hand, music can be used for sensuous and carnal purposes. To accomplish the Lord’s aims both word and melody must be edifying and lead to wholesome thoughts and emotions. There is vulgar as well as virtuous music.</a:t>
            </a:r>
          </a:p>
          <a:p>
            <a:pPr fontAlgn="base"/>
            <a:r>
              <a:rPr lang="en-US" sz="1200" dirty="0"/>
              <a:t>“Wholesome light music designed primarily to entertain has its place. So do the heavy classical presentations that appeal to the more musically gifted. But in meetings set apart to worship the Lord, the saints should sing songs which teach the gospel and enhance faith. Beautiful melodies alone do not suffice; the word-message must also conform to true principles. Truths taught in the hymns should be as accurately presented as they are in the scriptures themselves.” (</a:t>
            </a:r>
            <a:r>
              <a:rPr lang="en-US" sz="1200" i="1" dirty="0"/>
              <a:t>Mormon Doctrine,</a:t>
            </a:r>
            <a:r>
              <a:rPr lang="en-US" sz="1200" dirty="0"/>
              <a:t> p. 521; </a:t>
            </a:r>
          </a:p>
          <a:p>
            <a:pPr fontAlgn="base"/>
            <a:r>
              <a:rPr lang="en-US" sz="1200" dirty="0"/>
              <a:t>Elder Boyd K. Packer suggested that inspiring music can become a source of spiritual power in one’s life:</a:t>
            </a:r>
          </a:p>
          <a:p>
            <a:pPr fontAlgn="base"/>
            <a:r>
              <a:rPr lang="en-US" sz="1200" dirty="0"/>
              <a:t>“This is what I would teach you. Choose from among the sacred music of the Church a favorite hymn, one with words that are uplifting and music that is reverent, one that makes you feel something akin to inspiration. Remember President Lee’s counsel: perhaps ‘I am a Child of God’ would do. Go over it in your mind carefully. Memorize it. Even though you have had no musical training, you can think through a hymn.</a:t>
            </a:r>
          </a:p>
          <a:p>
            <a:pPr fontAlgn="base"/>
            <a:r>
              <a:rPr lang="en-US" sz="1200" dirty="0"/>
              <a:t>“Now, use this hymn as the place for your thoughts to go. Make it your emergency channel. Whenever you find these shady actors have slipped from the sidelines of your thinking onto the stage of your mind, put on this record, as it were.</a:t>
            </a:r>
          </a:p>
          <a:p>
            <a:pPr fontAlgn="base"/>
            <a:r>
              <a:rPr lang="en-US" sz="1200" dirty="0"/>
              <a:t>“As the music begins and as the words form in your thoughts, the unworthy ones will slip shamefully away. It will change the whole mood on the stage of your mind. Because it is uplifting and clean, the baser thoughts will disappear. For while virtue, by choice, </a:t>
            </a:r>
            <a:r>
              <a:rPr lang="en-US" sz="1200" i="1" dirty="0"/>
              <a:t>will not</a:t>
            </a:r>
            <a:r>
              <a:rPr lang="en-US" sz="1200" dirty="0"/>
              <a:t> associate with filth, evil </a:t>
            </a:r>
            <a:r>
              <a:rPr lang="en-US" sz="1200" i="1" dirty="0"/>
              <a:t>cannot</a:t>
            </a:r>
            <a:r>
              <a:rPr lang="en-US" sz="1200" dirty="0"/>
              <a:t> tolerate the presence of light.</a:t>
            </a:r>
          </a:p>
          <a:p>
            <a:pPr fontAlgn="base"/>
            <a:r>
              <a:rPr lang="en-US" sz="1200" dirty="0"/>
              <a:t>“In due time you will find yourself, on occasion, humming the music inwardly. As you retrace your thoughts, you discover some influence from the world about you encouraged an unworthy thought to move on stage in your mind, and the music almost automatically began. …</a:t>
            </a:r>
          </a:p>
          <a:p>
            <a:pPr fontAlgn="base"/>
            <a:r>
              <a:rPr lang="en-US" sz="1200" dirty="0"/>
              <a:t>“There are many references in the scriptures, both ancient and modern, that attest to the influence of righteous music. The Lord, Himself, was prepared for His greatest test through its influence, for the scripture records: ‘And when they had sung an hymn, they went out into the mount of Olives.’ (Mark 14:26.)” (In Conference Report, Oct. 1973, pp. 24–25; or </a:t>
            </a:r>
            <a:r>
              <a:rPr lang="en-US" sz="1200" i="1" dirty="0"/>
              <a:t>Ensign,</a:t>
            </a:r>
            <a:r>
              <a:rPr lang="en-US" sz="1200" dirty="0"/>
              <a:t> Jan. 1974, p. 28.)</a:t>
            </a:r>
          </a:p>
          <a:p>
            <a:pPr fontAlgn="base"/>
            <a:endParaRPr lang="en-US" sz="1200" dirty="0"/>
          </a:p>
        </p:txBody>
      </p:sp>
    </p:spTree>
    <p:extLst>
      <p:ext uri="{BB962C8B-B14F-4D97-AF65-F5344CB8AC3E}">
        <p14:creationId xmlns:p14="http://schemas.microsoft.com/office/powerpoint/2010/main" val="1846797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782" y="155252"/>
            <a:ext cx="8154003" cy="5632311"/>
          </a:xfrm>
          <a:prstGeom prst="rect">
            <a:avLst/>
          </a:prstGeom>
          <a:ln>
            <a:solidFill>
              <a:schemeClr val="tx1"/>
            </a:solidFill>
          </a:ln>
        </p:spPr>
        <p:txBody>
          <a:bodyPr wrap="square">
            <a:spAutoFit/>
          </a:bodyPr>
          <a:lstStyle/>
          <a:p>
            <a:pPr fontAlgn="base"/>
            <a:r>
              <a:rPr lang="en-US" sz="1200" b="1" dirty="0"/>
              <a:t>The Importance of Women:</a:t>
            </a:r>
          </a:p>
          <a:p>
            <a:pPr fontAlgn="base"/>
            <a:endParaRPr lang="en-US" sz="1200" dirty="0"/>
          </a:p>
          <a:p>
            <a:pPr fontAlgn="base"/>
            <a:r>
              <a:rPr lang="en-US" sz="1200" dirty="0"/>
              <a:t>Elder Neal A. Maxwell said of women and their importance in the Lord’s plan:</a:t>
            </a:r>
          </a:p>
          <a:p>
            <a:pPr fontAlgn="base"/>
            <a:r>
              <a:rPr lang="en-US" sz="1200" dirty="0"/>
              <a:t>“We know so little, brothers and sisters, about the reasons for the division of duties between womanhood and manhood as well as between motherhood and priesthood. These were divinely determined in another time and another place. We are accustomed to focusing on the men of God because theirs is the priesthood and leadership line. But paralleling that authority line is a stream of righteous influence reflecting the remarkable women of God who have existed in all ages and dispensations, including our own. Greatness is not measured by coverage in column inches, either in newspapers or in the scriptures. The story of the women of God, therefore, is, for now, an untold drama within a drama. …</a:t>
            </a:r>
          </a:p>
          <a:p>
            <a:pPr fontAlgn="base"/>
            <a:r>
              <a:rPr lang="en-US" sz="1200" dirty="0"/>
              <a:t>“Just as certain men were foreordained from before the foundations of the world, so were certain women appointed to certain tasks. Divine design—not chance—brought Mary forward to be the mother of Jesus. The boy prophet, Joseph Smith, was blessed not only with a great father but also with a superb mother, Lucy Mack, who influenced a whole dispensation.</a:t>
            </a:r>
          </a:p>
          <a:p>
            <a:pPr fontAlgn="base"/>
            <a:r>
              <a:rPr lang="en-US" sz="1200" dirty="0"/>
              <a:t>“In our modern kingdom, it is no accident that women were, through the Relief Society, assigned compassionate service. So often the service of women seems instinctive, while that of some men seems more labored. It is precisely because the daughters of Zion are so uncommon that the adversary will not leave them alone. …</a:t>
            </a:r>
          </a:p>
          <a:p>
            <a:pPr fontAlgn="base"/>
            <a:r>
              <a:rPr lang="en-US" sz="1200" dirty="0"/>
              <a:t>“So often our sisters comfort others when their own needs are greater than those being comforted. That quality is like the generosity of Jesus on the cross. Empathy during agony is a portion of divinity!</a:t>
            </a:r>
          </a:p>
          <a:p>
            <a:pPr fontAlgn="base"/>
            <a:r>
              <a:rPr lang="en-US" sz="1200" dirty="0"/>
              <a:t>“When the real history of mankind is fully disclosed, will it feature the echoes of gunfire or the shaping sound of lullabies? The great armistices made by military men or the peacemaking of women in homes and neighborhoods? Will what happened in cradles and kitchens prove to be more controlling than what happened in congresses? When the surf of the centuries has made the great pyramids so much sand, the everlasting family will still be standing, because it is a celestial institution, formed outside </a:t>
            </a:r>
            <a:r>
              <a:rPr lang="en-US" sz="1200" dirty="0" err="1"/>
              <a:t>telestial</a:t>
            </a:r>
            <a:r>
              <a:rPr lang="en-US" sz="1200" dirty="0"/>
              <a:t> time. The women of God know this.</a:t>
            </a:r>
          </a:p>
          <a:p>
            <a:pPr fontAlgn="base"/>
            <a:r>
              <a:rPr lang="en-US" sz="1200" dirty="0"/>
              <a:t>“No wonder the men of God support and sustain you sisters in your unique roles, for the act of deserting home in order to shape society is like thoughtlessly removing crucial fingers from an imperiled dike in order to teach people to swim. …</a:t>
            </a:r>
          </a:p>
          <a:p>
            <a:pPr fontAlgn="base"/>
            <a:r>
              <a:rPr lang="en-US" sz="1200" dirty="0"/>
              <a:t>“Finally, remember: When we return to our real home, it will be with the ‘mutual approbation’ of those who reign in the ‘royal courts on high.’ There we will find beauty such as mortal ‘eye hath not seen’; we will hear sounds of surpassing music which mortal ‘ear hath not heard.’ Could such a regal homecoming be possible without the anticipatory arrangements of a Heavenly Mother?” (In Conference Report, Apr. 1978, pp. 13–15; or </a:t>
            </a:r>
            <a:r>
              <a:rPr lang="en-US" sz="1200" i="1" dirty="0"/>
              <a:t>Ensign,</a:t>
            </a:r>
            <a:r>
              <a:rPr lang="en-US" sz="1200" dirty="0"/>
              <a:t> May 1978, pp. 10–11.)</a:t>
            </a:r>
          </a:p>
          <a:p>
            <a:pPr fontAlgn="base"/>
            <a:endParaRPr lang="en-US" sz="1200" dirty="0"/>
          </a:p>
        </p:txBody>
      </p:sp>
    </p:spTree>
    <p:extLst>
      <p:ext uri="{BB962C8B-B14F-4D97-AF65-F5344CB8AC3E}">
        <p14:creationId xmlns:p14="http://schemas.microsoft.com/office/powerpoint/2010/main" val="4192091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B155A-E671-4F8E-A177-BAC4BFD6CFF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4244284-DEC0-541F-9198-F74C1FBF847C}"/>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D1246EDE-2DA2-CE50-381B-CF34FC093501}"/>
              </a:ext>
            </a:extLst>
          </p:cNvPr>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l="2813" t="5019" r="2728" b="5232"/>
          <a:stretch/>
        </p:blipFill>
        <p:spPr>
          <a:xfrm>
            <a:off x="-10608" y="-14242"/>
            <a:ext cx="12202608" cy="6872242"/>
          </a:xfrm>
          <a:prstGeom prst="rect">
            <a:avLst/>
          </a:prstGeom>
        </p:spPr>
      </p:pic>
      <p:sp>
        <p:nvSpPr>
          <p:cNvPr id="5" name="TextBox 4">
            <a:extLst>
              <a:ext uri="{FF2B5EF4-FFF2-40B4-BE49-F238E27FC236}">
                <a16:creationId xmlns:a16="http://schemas.microsoft.com/office/drawing/2014/main" id="{78072B71-00FB-C28B-70CF-F02FF55A3C5C}"/>
              </a:ext>
            </a:extLst>
          </p:cNvPr>
          <p:cNvSpPr txBox="1"/>
          <p:nvPr/>
        </p:nvSpPr>
        <p:spPr>
          <a:xfrm>
            <a:off x="1785396" y="1862328"/>
            <a:ext cx="8610600" cy="1323439"/>
          </a:xfrm>
          <a:prstGeom prst="rect">
            <a:avLst/>
          </a:prstGeom>
          <a:noFill/>
        </p:spPr>
        <p:txBody>
          <a:bodyPr wrap="square" rtlCol="0">
            <a:spAutoFit/>
          </a:bodyPr>
          <a:lstStyle/>
          <a:p>
            <a:pPr algn="ctr"/>
            <a:r>
              <a:rPr lang="en-US" sz="4000" dirty="0">
                <a:solidFill>
                  <a:schemeClr val="bg1"/>
                </a:solidFill>
              </a:rPr>
              <a:t>Doctrine and Covenants 26</a:t>
            </a:r>
          </a:p>
          <a:p>
            <a:pPr algn="ctr"/>
            <a:r>
              <a:rPr lang="en-US" sz="4000" dirty="0">
                <a:solidFill>
                  <a:schemeClr val="bg1"/>
                </a:solidFill>
              </a:rPr>
              <a:t>More Information</a:t>
            </a:r>
          </a:p>
        </p:txBody>
      </p:sp>
    </p:spTree>
    <p:extLst>
      <p:ext uri="{BB962C8B-B14F-4D97-AF65-F5344CB8AC3E}">
        <p14:creationId xmlns:p14="http://schemas.microsoft.com/office/powerpoint/2010/main" val="1023069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CBB8377-EFB3-4312-A707-017466D79E0C}"/>
              </a:ext>
            </a:extLst>
          </p:cNvPr>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l="2813" t="5019" r="2728" b="5232"/>
          <a:stretch/>
        </p:blipFill>
        <p:spPr>
          <a:xfrm>
            <a:off x="-10608" y="-14242"/>
            <a:ext cx="12202608" cy="6872242"/>
          </a:xfrm>
          <a:prstGeom prst="rect">
            <a:avLst/>
          </a:prstGeom>
        </p:spPr>
      </p:pic>
      <p:sp>
        <p:nvSpPr>
          <p:cNvPr id="6" name="TextBox 5"/>
          <p:cNvSpPr txBox="1"/>
          <p:nvPr/>
        </p:nvSpPr>
        <p:spPr>
          <a:xfrm>
            <a:off x="1752600" y="152400"/>
            <a:ext cx="8610600" cy="707886"/>
          </a:xfrm>
          <a:prstGeom prst="rect">
            <a:avLst/>
          </a:prstGeom>
          <a:noFill/>
        </p:spPr>
        <p:txBody>
          <a:bodyPr wrap="square" rtlCol="0">
            <a:spAutoFit/>
          </a:bodyPr>
          <a:lstStyle/>
          <a:p>
            <a:pPr algn="ctr"/>
            <a:r>
              <a:rPr lang="en-US" sz="4000" dirty="0">
                <a:solidFill>
                  <a:schemeClr val="bg1"/>
                </a:solidFill>
              </a:rPr>
              <a:t>Go West—the Next Conference</a:t>
            </a:r>
          </a:p>
        </p:txBody>
      </p:sp>
      <p:sp>
        <p:nvSpPr>
          <p:cNvPr id="7" name="TextBox 6"/>
          <p:cNvSpPr txBox="1"/>
          <p:nvPr/>
        </p:nvSpPr>
        <p:spPr>
          <a:xfrm>
            <a:off x="5479025" y="1478297"/>
            <a:ext cx="6290187" cy="3693319"/>
          </a:xfrm>
          <a:prstGeom prst="rect">
            <a:avLst/>
          </a:prstGeom>
          <a:noFill/>
        </p:spPr>
        <p:txBody>
          <a:bodyPr wrap="square" rtlCol="0">
            <a:spAutoFit/>
          </a:bodyPr>
          <a:lstStyle/>
          <a:p>
            <a:pPr fontAlgn="base"/>
            <a:r>
              <a:rPr lang="en-US" dirty="0">
                <a:solidFill>
                  <a:schemeClr val="bg1"/>
                </a:solidFill>
              </a:rPr>
              <a:t>“Going ‘to the west’ meant going to Fayette, New York, a distance of about a hundred miles; and the ‘next conference’ was held at Fayette on September 26 and 27, 1830.</a:t>
            </a:r>
          </a:p>
          <a:p>
            <a:pPr fontAlgn="base"/>
            <a:endParaRPr lang="en-US" dirty="0">
              <a:solidFill>
                <a:schemeClr val="bg1"/>
              </a:solidFill>
            </a:endParaRPr>
          </a:p>
          <a:p>
            <a:pPr fontAlgn="base"/>
            <a:r>
              <a:rPr lang="en-US" dirty="0">
                <a:solidFill>
                  <a:schemeClr val="bg1"/>
                </a:solidFill>
              </a:rPr>
              <a:t>‘Studying the scriptures’ probably had something to do with the translation of the Bible, since the earliest manuscript entries, recorded in the summer and fall of 1830, are in the handwriting of John Whitmer and Oliver Cowdery. </a:t>
            </a:r>
          </a:p>
          <a:p>
            <a:pPr fontAlgn="base"/>
            <a:endParaRPr lang="en-US" dirty="0">
              <a:solidFill>
                <a:schemeClr val="bg1"/>
              </a:solidFill>
            </a:endParaRPr>
          </a:p>
          <a:p>
            <a:pPr fontAlgn="base"/>
            <a:r>
              <a:rPr lang="en-US" dirty="0">
                <a:solidFill>
                  <a:schemeClr val="bg1"/>
                </a:solidFill>
              </a:rPr>
              <a:t>Apparently the ‘translation’ and the ‘study’ were being conducted at the same time; perhaps they were actually one and the same.” (Matthews, </a:t>
            </a:r>
            <a:r>
              <a:rPr lang="en-US" i="1" dirty="0">
                <a:solidFill>
                  <a:schemeClr val="bg1"/>
                </a:solidFill>
              </a:rPr>
              <a:t>Joseph Smith’s Translation of the Bible,</a:t>
            </a:r>
            <a:r>
              <a:rPr lang="en-US" dirty="0">
                <a:solidFill>
                  <a:schemeClr val="bg1"/>
                </a:solidFill>
              </a:rPr>
              <a:t> p. 27.)</a:t>
            </a:r>
          </a:p>
        </p:txBody>
      </p:sp>
      <p:sp>
        <p:nvSpPr>
          <p:cNvPr id="9" name="TextBox 8"/>
          <p:cNvSpPr txBox="1"/>
          <p:nvPr/>
        </p:nvSpPr>
        <p:spPr>
          <a:xfrm>
            <a:off x="149942" y="6445360"/>
            <a:ext cx="3810000" cy="369332"/>
          </a:xfrm>
          <a:prstGeom prst="rect">
            <a:avLst/>
          </a:prstGeom>
          <a:noFill/>
        </p:spPr>
        <p:txBody>
          <a:bodyPr wrap="square" rtlCol="0">
            <a:spAutoFit/>
          </a:bodyPr>
          <a:lstStyle/>
          <a:p>
            <a:r>
              <a:rPr lang="en-US" dirty="0">
                <a:solidFill>
                  <a:schemeClr val="bg1"/>
                </a:solidFill>
              </a:rPr>
              <a:t>D&amp;C 26:1</a:t>
            </a:r>
          </a:p>
        </p:txBody>
      </p:sp>
      <p:pic>
        <p:nvPicPr>
          <p:cNvPr id="3" name="Picture 2">
            <a:extLst>
              <a:ext uri="{FF2B5EF4-FFF2-40B4-BE49-F238E27FC236}">
                <a16:creationId xmlns:a16="http://schemas.microsoft.com/office/drawing/2014/main" id="{0A8C0C9D-FA56-4376-9203-ACCEBB4329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516" y="1026928"/>
            <a:ext cx="3425952" cy="2206752"/>
          </a:xfrm>
          <a:prstGeom prst="rect">
            <a:avLst/>
          </a:prstGeom>
        </p:spPr>
      </p:pic>
      <p:pic>
        <p:nvPicPr>
          <p:cNvPr id="10" name="Picture 9">
            <a:extLst>
              <a:ext uri="{FF2B5EF4-FFF2-40B4-BE49-F238E27FC236}">
                <a16:creationId xmlns:a16="http://schemas.microsoft.com/office/drawing/2014/main" id="{8A7C2DB6-F309-4CD0-9734-3B5B7369B1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0660" y="3607292"/>
            <a:ext cx="3425952" cy="2597454"/>
          </a:xfrm>
          <a:prstGeom prst="rect">
            <a:avLst/>
          </a:prstGeom>
        </p:spPr>
      </p:pic>
    </p:spTree>
    <p:extLst>
      <p:ext uri="{BB962C8B-B14F-4D97-AF65-F5344CB8AC3E}">
        <p14:creationId xmlns:p14="http://schemas.microsoft.com/office/powerpoint/2010/main" val="299886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21BC1D-7350-4421-AE01-50C82E5BB33D}"/>
              </a:ext>
            </a:extLst>
          </p:cNvPr>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l="2813" t="5019" r="2728" b="5232"/>
          <a:stretch/>
        </p:blipFill>
        <p:spPr>
          <a:xfrm>
            <a:off x="-10608" y="-14242"/>
            <a:ext cx="12202608" cy="6872242"/>
          </a:xfrm>
          <a:prstGeom prst="rect">
            <a:avLst/>
          </a:prstGeom>
        </p:spPr>
      </p:pic>
      <p:sp>
        <p:nvSpPr>
          <p:cNvPr id="6" name="TextBox 5"/>
          <p:cNvSpPr txBox="1"/>
          <p:nvPr/>
        </p:nvSpPr>
        <p:spPr>
          <a:xfrm>
            <a:off x="1752600" y="152400"/>
            <a:ext cx="8610600" cy="707886"/>
          </a:xfrm>
          <a:prstGeom prst="rect">
            <a:avLst/>
          </a:prstGeom>
          <a:noFill/>
        </p:spPr>
        <p:txBody>
          <a:bodyPr wrap="square" rtlCol="0">
            <a:spAutoFit/>
          </a:bodyPr>
          <a:lstStyle/>
          <a:p>
            <a:pPr algn="ctr"/>
            <a:r>
              <a:rPr lang="en-US" sz="4000" dirty="0">
                <a:solidFill>
                  <a:schemeClr val="bg1"/>
                </a:solidFill>
              </a:rPr>
              <a:t>Law of Common Consent</a:t>
            </a:r>
          </a:p>
        </p:txBody>
      </p:sp>
      <p:sp>
        <p:nvSpPr>
          <p:cNvPr id="7" name="TextBox 6"/>
          <p:cNvSpPr txBox="1"/>
          <p:nvPr/>
        </p:nvSpPr>
        <p:spPr>
          <a:xfrm>
            <a:off x="169607" y="914400"/>
            <a:ext cx="6612193" cy="1754326"/>
          </a:xfrm>
          <a:prstGeom prst="rect">
            <a:avLst/>
          </a:prstGeom>
          <a:noFill/>
        </p:spPr>
        <p:txBody>
          <a:bodyPr wrap="square" rtlCol="0">
            <a:spAutoFit/>
          </a:bodyPr>
          <a:lstStyle/>
          <a:p>
            <a:pPr fontAlgn="base"/>
            <a:r>
              <a:rPr lang="en-US" dirty="0">
                <a:solidFill>
                  <a:schemeClr val="bg1"/>
                </a:solidFill>
              </a:rPr>
              <a:t>“common consent” refers to Church members using their agency to express their willingness or unwillingness to support a proposal from a Church leader. </a:t>
            </a:r>
          </a:p>
          <a:p>
            <a:pPr fontAlgn="base"/>
            <a:endParaRPr lang="en-US" dirty="0">
              <a:solidFill>
                <a:schemeClr val="bg1"/>
              </a:solidFill>
            </a:endParaRPr>
          </a:p>
          <a:p>
            <a:pPr fontAlgn="base"/>
            <a:r>
              <a:rPr lang="en-US" dirty="0">
                <a:solidFill>
                  <a:schemeClr val="bg1"/>
                </a:solidFill>
              </a:rPr>
              <a:t>In sacrament meetings and stake and general conferences, we are asked to signify consent by raising our right hands.</a:t>
            </a:r>
            <a:endParaRPr lang="en-US" sz="1200" dirty="0">
              <a:solidFill>
                <a:schemeClr val="bg1"/>
              </a:solidFill>
            </a:endParaRPr>
          </a:p>
        </p:txBody>
      </p:sp>
      <p:sp>
        <p:nvSpPr>
          <p:cNvPr id="9" name="TextBox 8"/>
          <p:cNvSpPr txBox="1"/>
          <p:nvPr/>
        </p:nvSpPr>
        <p:spPr>
          <a:xfrm>
            <a:off x="169607" y="6416256"/>
            <a:ext cx="3810000" cy="369332"/>
          </a:xfrm>
          <a:prstGeom prst="rect">
            <a:avLst/>
          </a:prstGeom>
          <a:noFill/>
        </p:spPr>
        <p:txBody>
          <a:bodyPr wrap="square" rtlCol="0">
            <a:spAutoFit/>
          </a:bodyPr>
          <a:lstStyle/>
          <a:p>
            <a:r>
              <a:rPr lang="en-US" dirty="0">
                <a:solidFill>
                  <a:schemeClr val="bg1"/>
                </a:solidFill>
              </a:rPr>
              <a:t>D&amp;C 26:2</a:t>
            </a:r>
          </a:p>
        </p:txBody>
      </p:sp>
      <p:sp>
        <p:nvSpPr>
          <p:cNvPr id="8" name="Rectangle 7"/>
          <p:cNvSpPr/>
          <p:nvPr/>
        </p:nvSpPr>
        <p:spPr>
          <a:xfrm>
            <a:off x="2667000" y="4419600"/>
            <a:ext cx="3733800" cy="1938992"/>
          </a:xfrm>
          <a:prstGeom prst="rect">
            <a:avLst/>
          </a:prstGeom>
        </p:spPr>
        <p:txBody>
          <a:bodyPr wrap="square">
            <a:spAutoFit/>
          </a:bodyPr>
          <a:lstStyle/>
          <a:p>
            <a:r>
              <a:rPr lang="en-US" dirty="0">
                <a:solidFill>
                  <a:schemeClr val="bg1"/>
                </a:solidFill>
              </a:rPr>
              <a:t>Not only are Church officers sustained by common consent, but this same principle operates for policies, major decisions, acceptance of new scripture, and other things that affect the lives of the Saints. </a:t>
            </a:r>
          </a:p>
          <a:p>
            <a:r>
              <a:rPr lang="en-US" sz="1200" dirty="0">
                <a:solidFill>
                  <a:schemeClr val="bg1"/>
                </a:solidFill>
              </a:rPr>
              <a:t>Student Manual</a:t>
            </a:r>
          </a:p>
        </p:txBody>
      </p:sp>
      <p:sp>
        <p:nvSpPr>
          <p:cNvPr id="10" name="Rectangle 9"/>
          <p:cNvSpPr/>
          <p:nvPr/>
        </p:nvSpPr>
        <p:spPr>
          <a:xfrm>
            <a:off x="6858000" y="2895601"/>
            <a:ext cx="3505200" cy="1661993"/>
          </a:xfrm>
          <a:prstGeom prst="rect">
            <a:avLst/>
          </a:prstGeom>
        </p:spPr>
        <p:txBody>
          <a:bodyPr wrap="square">
            <a:spAutoFit/>
          </a:bodyPr>
          <a:lstStyle/>
          <a:p>
            <a:r>
              <a:rPr lang="en-US" dirty="0">
                <a:solidFill>
                  <a:schemeClr val="bg1"/>
                </a:solidFill>
              </a:rPr>
              <a:t>“The procedure of sustaining is much more than a ritualistic raising of the hand. It is a commitment to uphold, to support, to assist those who have been selected.” </a:t>
            </a:r>
          </a:p>
          <a:p>
            <a:r>
              <a:rPr lang="en-US" sz="1200" dirty="0">
                <a:solidFill>
                  <a:schemeClr val="bg1"/>
                </a:solidFill>
              </a:rPr>
              <a:t>Gordon B. Hinckley</a:t>
            </a:r>
          </a:p>
        </p:txBody>
      </p:sp>
      <p:pic>
        <p:nvPicPr>
          <p:cNvPr id="3" name="Picture 2">
            <a:extLst>
              <a:ext uri="{FF2B5EF4-FFF2-40B4-BE49-F238E27FC236}">
                <a16:creationId xmlns:a16="http://schemas.microsoft.com/office/drawing/2014/main" id="{7E147E7C-0F45-4B88-8A2F-9A210DB770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5258" y="932936"/>
            <a:ext cx="2438400" cy="1762125"/>
          </a:xfrm>
          <a:prstGeom prst="rect">
            <a:avLst/>
          </a:prstGeom>
        </p:spPr>
      </p:pic>
      <p:pic>
        <p:nvPicPr>
          <p:cNvPr id="12" name="Picture 11">
            <a:extLst>
              <a:ext uri="{FF2B5EF4-FFF2-40B4-BE49-F238E27FC236}">
                <a16:creationId xmlns:a16="http://schemas.microsoft.com/office/drawing/2014/main" id="{CFD67F5A-94FF-4EAD-8951-B31924CB13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800" y="4941838"/>
            <a:ext cx="2657475" cy="1676400"/>
          </a:xfrm>
          <a:prstGeom prst="rect">
            <a:avLst/>
          </a:prstGeom>
        </p:spPr>
      </p:pic>
      <p:pic>
        <p:nvPicPr>
          <p:cNvPr id="14" name="Picture 13">
            <a:extLst>
              <a:ext uri="{FF2B5EF4-FFF2-40B4-BE49-F238E27FC236}">
                <a16:creationId xmlns:a16="http://schemas.microsoft.com/office/drawing/2014/main" id="{BCBCC085-E8A2-45E9-A199-25A12791F7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28670" y="2968421"/>
            <a:ext cx="1017331" cy="1268524"/>
          </a:xfrm>
          <a:prstGeom prst="rect">
            <a:avLst/>
          </a:prstGeom>
        </p:spPr>
      </p:pic>
    </p:spTree>
    <p:extLst>
      <p:ext uri="{BB962C8B-B14F-4D97-AF65-F5344CB8AC3E}">
        <p14:creationId xmlns:p14="http://schemas.microsoft.com/office/powerpoint/2010/main" val="427546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470E1CD-AF48-4B01-9D65-C535FE0E063E}"/>
              </a:ext>
            </a:extLst>
          </p:cNvPr>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l="2813" t="5019" r="2728" b="5232"/>
          <a:stretch/>
        </p:blipFill>
        <p:spPr>
          <a:xfrm>
            <a:off x="-10608" y="-14242"/>
            <a:ext cx="12202608" cy="6872242"/>
          </a:xfrm>
          <a:prstGeom prst="rect">
            <a:avLst/>
          </a:prstGeom>
        </p:spPr>
      </p:pic>
      <p:sp>
        <p:nvSpPr>
          <p:cNvPr id="6" name="TextBox 5"/>
          <p:cNvSpPr txBox="1"/>
          <p:nvPr/>
        </p:nvSpPr>
        <p:spPr>
          <a:xfrm>
            <a:off x="1752600" y="152400"/>
            <a:ext cx="8610600" cy="707886"/>
          </a:xfrm>
          <a:prstGeom prst="rect">
            <a:avLst/>
          </a:prstGeom>
          <a:noFill/>
        </p:spPr>
        <p:txBody>
          <a:bodyPr wrap="square" rtlCol="0">
            <a:spAutoFit/>
          </a:bodyPr>
          <a:lstStyle/>
          <a:p>
            <a:pPr algn="ctr"/>
            <a:r>
              <a:rPr lang="en-US" sz="4000" dirty="0">
                <a:solidFill>
                  <a:schemeClr val="bg1"/>
                </a:solidFill>
              </a:rPr>
              <a:t>Holding An Office </a:t>
            </a:r>
          </a:p>
        </p:txBody>
      </p:sp>
      <p:sp>
        <p:nvSpPr>
          <p:cNvPr id="7" name="TextBox 6"/>
          <p:cNvSpPr txBox="1"/>
          <p:nvPr/>
        </p:nvSpPr>
        <p:spPr>
          <a:xfrm>
            <a:off x="1457632" y="1351508"/>
            <a:ext cx="4267200" cy="4154984"/>
          </a:xfrm>
          <a:prstGeom prst="rect">
            <a:avLst/>
          </a:prstGeom>
          <a:noFill/>
        </p:spPr>
        <p:txBody>
          <a:bodyPr wrap="square" rtlCol="0">
            <a:spAutoFit/>
          </a:bodyPr>
          <a:lstStyle/>
          <a:p>
            <a:pPr fontAlgn="base"/>
            <a:r>
              <a:rPr lang="en-US" dirty="0">
                <a:solidFill>
                  <a:schemeClr val="bg1"/>
                </a:solidFill>
              </a:rPr>
              <a:t>“No man can preside in this Church in any capacity without the consent of the people. </a:t>
            </a:r>
          </a:p>
          <a:p>
            <a:pPr fontAlgn="base"/>
            <a:endParaRPr lang="en-US" dirty="0">
              <a:solidFill>
                <a:schemeClr val="bg1"/>
              </a:solidFill>
            </a:endParaRPr>
          </a:p>
          <a:p>
            <a:pPr fontAlgn="base"/>
            <a:r>
              <a:rPr lang="en-US" dirty="0">
                <a:solidFill>
                  <a:schemeClr val="bg1"/>
                </a:solidFill>
              </a:rPr>
              <a:t>The Lord has placed upon us the responsibility of sustaining by vote those who are called to various positions of responsibility. </a:t>
            </a:r>
          </a:p>
          <a:p>
            <a:pPr fontAlgn="base"/>
            <a:endParaRPr lang="en-US" dirty="0">
              <a:solidFill>
                <a:schemeClr val="bg1"/>
              </a:solidFill>
            </a:endParaRPr>
          </a:p>
          <a:p>
            <a:pPr fontAlgn="base"/>
            <a:r>
              <a:rPr lang="en-US" dirty="0">
                <a:solidFill>
                  <a:schemeClr val="bg1"/>
                </a:solidFill>
              </a:rPr>
              <a:t>No man, should the people decide to the contrary, could preside over any body of Latter-day Saints in this Church, and yet it is not the right of the people to nominate, to choose, for that is the right of the priesthood.” </a:t>
            </a:r>
          </a:p>
          <a:p>
            <a:pPr fontAlgn="base"/>
            <a:r>
              <a:rPr lang="en-US" sz="1200" dirty="0">
                <a:solidFill>
                  <a:schemeClr val="bg1"/>
                </a:solidFill>
              </a:rPr>
              <a:t>Joseph Fielding Smith </a:t>
            </a:r>
          </a:p>
        </p:txBody>
      </p:sp>
      <p:sp>
        <p:nvSpPr>
          <p:cNvPr id="9" name="TextBox 8"/>
          <p:cNvSpPr txBox="1"/>
          <p:nvPr/>
        </p:nvSpPr>
        <p:spPr>
          <a:xfrm>
            <a:off x="76200" y="6413091"/>
            <a:ext cx="3810000" cy="369332"/>
          </a:xfrm>
          <a:prstGeom prst="rect">
            <a:avLst/>
          </a:prstGeom>
          <a:noFill/>
        </p:spPr>
        <p:txBody>
          <a:bodyPr wrap="square" rtlCol="0">
            <a:spAutoFit/>
          </a:bodyPr>
          <a:lstStyle/>
          <a:p>
            <a:r>
              <a:rPr lang="en-US" dirty="0">
                <a:solidFill>
                  <a:schemeClr val="bg1"/>
                </a:solidFill>
              </a:rPr>
              <a:t>D&amp;C 26:2</a:t>
            </a:r>
          </a:p>
        </p:txBody>
      </p:sp>
      <p:pic>
        <p:nvPicPr>
          <p:cNvPr id="3" name="Picture 2">
            <a:extLst>
              <a:ext uri="{FF2B5EF4-FFF2-40B4-BE49-F238E27FC236}">
                <a16:creationId xmlns:a16="http://schemas.microsoft.com/office/drawing/2014/main" id="{98D7115B-1D4F-4D42-BCD4-6659B29044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820" y="1563142"/>
            <a:ext cx="4639121" cy="3313658"/>
          </a:xfrm>
          <a:prstGeom prst="rect">
            <a:avLst/>
          </a:prstGeom>
        </p:spPr>
      </p:pic>
      <p:pic>
        <p:nvPicPr>
          <p:cNvPr id="10" name="Picture 9">
            <a:extLst>
              <a:ext uri="{FF2B5EF4-FFF2-40B4-BE49-F238E27FC236}">
                <a16:creationId xmlns:a16="http://schemas.microsoft.com/office/drawing/2014/main" id="{34144037-EA10-40C3-98E7-73BDAD20E7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609" y="175182"/>
            <a:ext cx="1030047" cy="1299657"/>
          </a:xfrm>
          <a:prstGeom prst="rect">
            <a:avLst/>
          </a:prstGeom>
        </p:spPr>
      </p:pic>
    </p:spTree>
    <p:extLst>
      <p:ext uri="{BB962C8B-B14F-4D97-AF65-F5344CB8AC3E}">
        <p14:creationId xmlns:p14="http://schemas.microsoft.com/office/powerpoint/2010/main" val="367491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E0E5EA-C6F6-4F41-9744-6C02196C5563}"/>
              </a:ext>
            </a:extLst>
          </p:cNvPr>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l="2813" t="5019" r="2728" b="5232"/>
          <a:stretch/>
        </p:blipFill>
        <p:spPr>
          <a:xfrm>
            <a:off x="-10608" y="-14242"/>
            <a:ext cx="12202608" cy="6872242"/>
          </a:xfrm>
          <a:prstGeom prst="rect">
            <a:avLst/>
          </a:prstGeom>
        </p:spPr>
      </p:pic>
      <p:sp>
        <p:nvSpPr>
          <p:cNvPr id="6" name="TextBox 5"/>
          <p:cNvSpPr txBox="1"/>
          <p:nvPr/>
        </p:nvSpPr>
        <p:spPr>
          <a:xfrm>
            <a:off x="1752600" y="152400"/>
            <a:ext cx="8610600" cy="707886"/>
          </a:xfrm>
          <a:prstGeom prst="rect">
            <a:avLst/>
          </a:prstGeom>
          <a:noFill/>
        </p:spPr>
        <p:txBody>
          <a:bodyPr wrap="square" rtlCol="0">
            <a:spAutoFit/>
          </a:bodyPr>
          <a:lstStyle/>
          <a:p>
            <a:pPr algn="ctr"/>
            <a:r>
              <a:rPr lang="en-US" sz="4000" dirty="0">
                <a:solidFill>
                  <a:schemeClr val="bg1"/>
                </a:solidFill>
              </a:rPr>
              <a:t>Sustaining One Into Office</a:t>
            </a:r>
          </a:p>
        </p:txBody>
      </p:sp>
      <p:sp>
        <p:nvSpPr>
          <p:cNvPr id="9" name="TextBox 8"/>
          <p:cNvSpPr txBox="1"/>
          <p:nvPr/>
        </p:nvSpPr>
        <p:spPr>
          <a:xfrm>
            <a:off x="344129" y="6406992"/>
            <a:ext cx="3810000" cy="369332"/>
          </a:xfrm>
          <a:prstGeom prst="rect">
            <a:avLst/>
          </a:prstGeom>
          <a:noFill/>
        </p:spPr>
        <p:txBody>
          <a:bodyPr wrap="square" rtlCol="0">
            <a:spAutoFit/>
          </a:bodyPr>
          <a:lstStyle/>
          <a:p>
            <a:r>
              <a:rPr lang="en-US" dirty="0">
                <a:solidFill>
                  <a:schemeClr val="bg1"/>
                </a:solidFill>
              </a:rPr>
              <a:t>D&amp;C 26:2</a:t>
            </a:r>
          </a:p>
        </p:txBody>
      </p:sp>
      <p:sp>
        <p:nvSpPr>
          <p:cNvPr id="10" name="Rectangle 9"/>
          <p:cNvSpPr/>
          <p:nvPr/>
        </p:nvSpPr>
        <p:spPr>
          <a:xfrm>
            <a:off x="7135659" y="4622319"/>
            <a:ext cx="4513006" cy="1661993"/>
          </a:xfrm>
          <a:prstGeom prst="rect">
            <a:avLst/>
          </a:prstGeom>
        </p:spPr>
        <p:txBody>
          <a:bodyPr wrap="square">
            <a:spAutoFit/>
          </a:bodyPr>
          <a:lstStyle/>
          <a:p>
            <a:pPr fontAlgn="base"/>
            <a:r>
              <a:rPr lang="en-US" dirty="0">
                <a:solidFill>
                  <a:schemeClr val="bg1"/>
                </a:solidFill>
              </a:rPr>
              <a:t>“When you vote affirmatively you make a solemn covenant with the Lord that you will sustain, that is, </a:t>
            </a:r>
            <a:r>
              <a:rPr lang="en-US" dirty="0">
                <a:solidFill>
                  <a:srgbClr val="FFFF00"/>
                </a:solidFill>
              </a:rPr>
              <a:t>give your full loyalty and support</a:t>
            </a:r>
            <a:r>
              <a:rPr lang="en-US" dirty="0">
                <a:solidFill>
                  <a:schemeClr val="bg1"/>
                </a:solidFill>
              </a:rPr>
              <a:t>, without equivocation or reservation, to the officer for whom you vote” </a:t>
            </a:r>
          </a:p>
          <a:p>
            <a:pPr fontAlgn="base"/>
            <a:r>
              <a:rPr lang="en-US" sz="1200" dirty="0">
                <a:solidFill>
                  <a:schemeClr val="bg1"/>
                </a:solidFill>
              </a:rPr>
              <a:t>Harold B. Lee</a:t>
            </a:r>
          </a:p>
        </p:txBody>
      </p:sp>
      <p:sp>
        <p:nvSpPr>
          <p:cNvPr id="11" name="Rectangle 10"/>
          <p:cNvSpPr/>
          <p:nvPr/>
        </p:nvSpPr>
        <p:spPr>
          <a:xfrm>
            <a:off x="490192" y="1493656"/>
            <a:ext cx="5375787" cy="4431983"/>
          </a:xfrm>
          <a:prstGeom prst="rect">
            <a:avLst/>
          </a:prstGeom>
        </p:spPr>
        <p:txBody>
          <a:bodyPr wrap="square">
            <a:spAutoFit/>
          </a:bodyPr>
          <a:lstStyle/>
          <a:p>
            <a:pPr fontAlgn="base"/>
            <a:r>
              <a:rPr lang="en-US" dirty="0">
                <a:solidFill>
                  <a:schemeClr val="bg1"/>
                </a:solidFill>
              </a:rPr>
              <a:t>“When we sustain officers, we are given the opportunity of sustaining those whom the Lord has already called by revelation. … The Lord, then, gives us the opportunity to sustain the action of a divine calling and in effect express ourselves if for any reason we may feel otherwise. </a:t>
            </a:r>
          </a:p>
          <a:p>
            <a:pPr fontAlgn="base"/>
            <a:endParaRPr lang="en-US" dirty="0">
              <a:solidFill>
                <a:schemeClr val="bg1"/>
              </a:solidFill>
            </a:endParaRPr>
          </a:p>
          <a:p>
            <a:pPr fontAlgn="base"/>
            <a:r>
              <a:rPr lang="en-US" dirty="0">
                <a:solidFill>
                  <a:schemeClr val="bg1"/>
                </a:solidFill>
              </a:rPr>
              <a:t>To sustain is to make the action binding on ourselves to support those people whom we have sustained. </a:t>
            </a:r>
          </a:p>
          <a:p>
            <a:pPr fontAlgn="base"/>
            <a:endParaRPr lang="en-US" dirty="0">
              <a:solidFill>
                <a:schemeClr val="bg1"/>
              </a:solidFill>
            </a:endParaRPr>
          </a:p>
          <a:p>
            <a:pPr fontAlgn="base"/>
            <a:r>
              <a:rPr lang="en-US" dirty="0">
                <a:solidFill>
                  <a:schemeClr val="bg1"/>
                </a:solidFill>
              </a:rPr>
              <a:t>When a person goes through the sacred act of raising his arm to the square, he should remember, with soberness, that which he has done and commence to act in harmony with his sustaining vote both in public and in private.” </a:t>
            </a:r>
          </a:p>
          <a:p>
            <a:pPr fontAlgn="base"/>
            <a:r>
              <a:rPr lang="en-US" sz="1200" dirty="0">
                <a:solidFill>
                  <a:schemeClr val="bg1"/>
                </a:solidFill>
              </a:rPr>
              <a:t>Elder Loren C. Dunn</a:t>
            </a:r>
          </a:p>
        </p:txBody>
      </p:sp>
      <p:pic>
        <p:nvPicPr>
          <p:cNvPr id="3" name="Picture 2">
            <a:extLst>
              <a:ext uri="{FF2B5EF4-FFF2-40B4-BE49-F238E27FC236}">
                <a16:creationId xmlns:a16="http://schemas.microsoft.com/office/drawing/2014/main" id="{5BBA2659-F676-45CB-925F-C889717B8D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1946" y="943291"/>
            <a:ext cx="5055317" cy="2930619"/>
          </a:xfrm>
          <a:prstGeom prst="rect">
            <a:avLst/>
          </a:prstGeom>
        </p:spPr>
      </p:pic>
      <p:pic>
        <p:nvPicPr>
          <p:cNvPr id="7" name="Picture 6">
            <a:extLst>
              <a:ext uri="{FF2B5EF4-FFF2-40B4-BE49-F238E27FC236}">
                <a16:creationId xmlns:a16="http://schemas.microsoft.com/office/drawing/2014/main" id="{BAA2340E-A1E6-47DB-A9E6-E07BC79CF0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3446" y="4783981"/>
            <a:ext cx="1097280" cy="1383792"/>
          </a:xfrm>
          <a:prstGeom prst="rect">
            <a:avLst/>
          </a:prstGeom>
        </p:spPr>
      </p:pic>
      <p:pic>
        <p:nvPicPr>
          <p:cNvPr id="13" name="Picture 12">
            <a:extLst>
              <a:ext uri="{FF2B5EF4-FFF2-40B4-BE49-F238E27FC236}">
                <a16:creationId xmlns:a16="http://schemas.microsoft.com/office/drawing/2014/main" id="{006A64BC-AF1C-436A-B174-4B0B9FA91FFF}"/>
              </a:ext>
            </a:extLst>
          </p:cNvPr>
          <p:cNvPicPr>
            <a:picLocks noChangeAspect="1"/>
          </p:cNvPicPr>
          <p:nvPr/>
        </p:nvPicPr>
        <p:blipFill rotWithShape="1">
          <a:blip r:embed="rId5">
            <a:extLst>
              <a:ext uri="{28A0092B-C50C-407E-A947-70E740481C1C}">
                <a14:useLocalDpi xmlns:a14="http://schemas.microsoft.com/office/drawing/2010/main" val="0"/>
              </a:ext>
            </a:extLst>
          </a:blip>
          <a:srcRect r="79083" b="53913"/>
          <a:stretch/>
        </p:blipFill>
        <p:spPr>
          <a:xfrm>
            <a:off x="240597" y="152400"/>
            <a:ext cx="817776" cy="1067730"/>
          </a:xfrm>
          <a:prstGeom prst="rect">
            <a:avLst/>
          </a:prstGeom>
        </p:spPr>
      </p:pic>
    </p:spTree>
    <p:extLst>
      <p:ext uri="{BB962C8B-B14F-4D97-AF65-F5344CB8AC3E}">
        <p14:creationId xmlns:p14="http://schemas.microsoft.com/office/powerpoint/2010/main" val="222875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315A18D-361E-4105-8121-7449AB3E1D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3" name="TextBox 72"/>
          <p:cNvSpPr txBox="1"/>
          <p:nvPr/>
        </p:nvSpPr>
        <p:spPr>
          <a:xfrm>
            <a:off x="678426" y="1219200"/>
            <a:ext cx="5124450" cy="2308324"/>
          </a:xfrm>
          <a:prstGeom prst="rect">
            <a:avLst/>
          </a:prstGeom>
          <a:noFill/>
        </p:spPr>
        <p:txBody>
          <a:bodyPr wrap="square" rtlCol="0">
            <a:spAutoFit/>
          </a:bodyPr>
          <a:lstStyle/>
          <a:p>
            <a:r>
              <a:rPr lang="en-US" sz="2400" b="1" dirty="0"/>
              <a:t>It is reported that Emma was a beautiful woman with an attractive personality, and she had the reputation of being a refined and dignified woman who was an excellent housekeeper and cook.</a:t>
            </a:r>
          </a:p>
        </p:txBody>
      </p:sp>
      <p:sp>
        <p:nvSpPr>
          <p:cNvPr id="9" name="TextBox 8"/>
          <p:cNvSpPr txBox="1"/>
          <p:nvPr/>
        </p:nvSpPr>
        <p:spPr>
          <a:xfrm>
            <a:off x="1524000" y="1"/>
            <a:ext cx="9144000" cy="830997"/>
          </a:xfrm>
          <a:prstGeom prst="rect">
            <a:avLst/>
          </a:prstGeom>
          <a:noFill/>
        </p:spPr>
        <p:txBody>
          <a:bodyPr wrap="square" rtlCol="0">
            <a:spAutoFit/>
          </a:bodyPr>
          <a:lstStyle/>
          <a:p>
            <a:pPr algn="ctr"/>
            <a:r>
              <a:rPr lang="en-US" sz="4800" b="1" dirty="0">
                <a:latin typeface="Lucida Calligraphy" pitchFamily="66" charset="0"/>
              </a:rPr>
              <a:t>Before Marriage</a:t>
            </a:r>
          </a:p>
        </p:txBody>
      </p:sp>
      <p:sp>
        <p:nvSpPr>
          <p:cNvPr id="55" name="Rectangle 54"/>
          <p:cNvSpPr/>
          <p:nvPr/>
        </p:nvSpPr>
        <p:spPr>
          <a:xfrm>
            <a:off x="5262715" y="4847130"/>
            <a:ext cx="5510387" cy="830997"/>
          </a:xfrm>
          <a:prstGeom prst="rect">
            <a:avLst/>
          </a:prstGeom>
        </p:spPr>
        <p:txBody>
          <a:bodyPr wrap="square">
            <a:spAutoFit/>
          </a:bodyPr>
          <a:lstStyle/>
          <a:p>
            <a:r>
              <a:rPr lang="en-US" sz="2400" b="1" dirty="0"/>
              <a:t>Her Methodist upbringing had helped her develop a great love of music.</a:t>
            </a:r>
          </a:p>
        </p:txBody>
      </p:sp>
      <p:pic>
        <p:nvPicPr>
          <p:cNvPr id="3" name="Picture 2">
            <a:extLst>
              <a:ext uri="{FF2B5EF4-FFF2-40B4-BE49-F238E27FC236}">
                <a16:creationId xmlns:a16="http://schemas.microsoft.com/office/drawing/2014/main" id="{D2834875-54AB-41C4-9AA8-C34ED84E09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5677" y="939255"/>
            <a:ext cx="2241455" cy="3356662"/>
          </a:xfrm>
          <a:prstGeom prst="rect">
            <a:avLst/>
          </a:prstGeom>
        </p:spPr>
      </p:pic>
      <p:pic>
        <p:nvPicPr>
          <p:cNvPr id="5" name="Picture 4">
            <a:extLst>
              <a:ext uri="{FF2B5EF4-FFF2-40B4-BE49-F238E27FC236}">
                <a16:creationId xmlns:a16="http://schemas.microsoft.com/office/drawing/2014/main" id="{A6BF085E-D4F0-42DD-85DE-AC721D0423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306" y="3845843"/>
            <a:ext cx="3754161" cy="2649996"/>
          </a:xfrm>
          <a:prstGeom prst="rect">
            <a:avLst/>
          </a:prstGeom>
        </p:spPr>
      </p:pic>
    </p:spTree>
    <p:extLst>
      <p:ext uri="{BB962C8B-B14F-4D97-AF65-F5344CB8AC3E}">
        <p14:creationId xmlns:p14="http://schemas.microsoft.com/office/powerpoint/2010/main" val="118275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BDE659-B66E-4AEC-8E35-D5FFEC939C8A}"/>
              </a:ext>
            </a:extLst>
          </p:cNvPr>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l="2813" t="5019" r="2728" b="5232"/>
          <a:stretch/>
        </p:blipFill>
        <p:spPr>
          <a:xfrm>
            <a:off x="-10608" y="-14242"/>
            <a:ext cx="12202608" cy="6872242"/>
          </a:xfrm>
          <a:prstGeom prst="rect">
            <a:avLst/>
          </a:prstGeom>
        </p:spPr>
      </p:pic>
      <p:sp>
        <p:nvSpPr>
          <p:cNvPr id="5" name="TextBox 4"/>
          <p:cNvSpPr txBox="1"/>
          <p:nvPr/>
        </p:nvSpPr>
        <p:spPr>
          <a:xfrm>
            <a:off x="463983" y="117693"/>
            <a:ext cx="11497108" cy="3323987"/>
          </a:xfrm>
          <a:prstGeom prst="rect">
            <a:avLst/>
          </a:prstGeom>
          <a:noFill/>
        </p:spPr>
        <p:txBody>
          <a:bodyPr wrap="square" rtlCol="0">
            <a:spAutoFit/>
          </a:bodyPr>
          <a:lstStyle/>
          <a:p>
            <a:r>
              <a:rPr lang="en-US" sz="1600" dirty="0">
                <a:solidFill>
                  <a:schemeClr val="bg1"/>
                </a:solidFill>
              </a:rPr>
              <a:t>Sources:</a:t>
            </a:r>
          </a:p>
          <a:p>
            <a:r>
              <a:rPr lang="en-US" sz="1600" dirty="0">
                <a:solidFill>
                  <a:schemeClr val="bg1"/>
                </a:solidFill>
              </a:rPr>
              <a:t>Video:</a:t>
            </a:r>
          </a:p>
          <a:p>
            <a:r>
              <a:rPr lang="en-US" b="1" dirty="0">
                <a:solidFill>
                  <a:schemeClr val="bg1"/>
                </a:solidFill>
              </a:rPr>
              <a:t>Mountains to Climb</a:t>
            </a:r>
            <a:r>
              <a:rPr lang="en-US" dirty="0">
                <a:solidFill>
                  <a:schemeClr val="bg1"/>
                </a:solidFill>
              </a:rPr>
              <a:t> (5:04)</a:t>
            </a:r>
            <a:endParaRPr lang="en-US" sz="1600" dirty="0">
              <a:solidFill>
                <a:schemeClr val="bg1"/>
              </a:solidFill>
            </a:endParaRPr>
          </a:p>
          <a:p>
            <a:endParaRPr lang="en-US" sz="1600" dirty="0">
              <a:solidFill>
                <a:schemeClr val="bg1"/>
              </a:solidFill>
            </a:endParaRPr>
          </a:p>
          <a:p>
            <a:pPr marL="342900" indent="-342900" fontAlgn="base"/>
            <a:endParaRPr lang="en-US" sz="1600" dirty="0">
              <a:solidFill>
                <a:schemeClr val="bg1"/>
              </a:solidFill>
            </a:endParaRPr>
          </a:p>
          <a:p>
            <a:pPr marL="342900" indent="-342900" fontAlgn="base"/>
            <a:r>
              <a:rPr lang="en-US" sz="1600" dirty="0">
                <a:solidFill>
                  <a:schemeClr val="bg1"/>
                </a:solidFill>
              </a:rPr>
              <a:t>Gordon B. Hinckley (“This Work Is Concerned with People,” </a:t>
            </a:r>
            <a:r>
              <a:rPr lang="en-US" sz="1600" i="1" dirty="0">
                <a:solidFill>
                  <a:schemeClr val="bg1"/>
                </a:solidFill>
              </a:rPr>
              <a:t>Ensign,</a:t>
            </a:r>
            <a:r>
              <a:rPr lang="en-US" sz="1600" dirty="0">
                <a:solidFill>
                  <a:schemeClr val="bg1"/>
                </a:solidFill>
              </a:rPr>
              <a:t> May 1995, 51).</a:t>
            </a:r>
          </a:p>
          <a:p>
            <a:pPr marL="342900" indent="-342900" fontAlgn="base"/>
            <a:endParaRPr lang="en-US" sz="1600" dirty="0">
              <a:solidFill>
                <a:schemeClr val="bg1"/>
              </a:solidFill>
            </a:endParaRPr>
          </a:p>
          <a:p>
            <a:pPr marL="342900" indent="-342900" fontAlgn="base"/>
            <a:r>
              <a:rPr lang="en-US" sz="1600" dirty="0">
                <a:solidFill>
                  <a:schemeClr val="bg1"/>
                </a:solidFill>
              </a:rPr>
              <a:t>Joseph Fielding Smith (Smith, </a:t>
            </a:r>
            <a:r>
              <a:rPr lang="en-US" sz="1600" i="1" dirty="0">
                <a:solidFill>
                  <a:schemeClr val="bg1"/>
                </a:solidFill>
              </a:rPr>
              <a:t>Doctrines of Salvation,</a:t>
            </a:r>
            <a:r>
              <a:rPr lang="en-US" sz="1600" dirty="0">
                <a:solidFill>
                  <a:schemeClr val="bg1"/>
                </a:solidFill>
              </a:rPr>
              <a:t> 3:123; see also </a:t>
            </a:r>
            <a:r>
              <a:rPr lang="en-US" sz="1600" u="sng" dirty="0">
                <a:solidFill>
                  <a:schemeClr val="bg1"/>
                </a:solidFill>
              </a:rPr>
              <a:t>D&amp;C 20:65</a:t>
            </a:r>
          </a:p>
          <a:p>
            <a:pPr marL="342900" indent="-342900" fontAlgn="base"/>
            <a:endParaRPr lang="en-US" sz="1600" u="sng" dirty="0">
              <a:solidFill>
                <a:schemeClr val="bg1"/>
              </a:solidFill>
            </a:endParaRPr>
          </a:p>
          <a:p>
            <a:pPr marL="342900" indent="-342900" fontAlgn="base"/>
            <a:r>
              <a:rPr lang="en-US" sz="1600" dirty="0">
                <a:solidFill>
                  <a:schemeClr val="bg1"/>
                </a:solidFill>
              </a:rPr>
              <a:t>Elder Loren C. Dunn (In Conference Report, Apr. 1972, p. 19; or </a:t>
            </a:r>
            <a:r>
              <a:rPr lang="en-US" sz="1600" i="1" dirty="0">
                <a:solidFill>
                  <a:schemeClr val="bg1"/>
                </a:solidFill>
              </a:rPr>
              <a:t>Ensign,</a:t>
            </a:r>
            <a:r>
              <a:rPr lang="en-US" sz="1600" dirty="0">
                <a:solidFill>
                  <a:schemeClr val="bg1"/>
                </a:solidFill>
              </a:rPr>
              <a:t> July 1972, p. 43.)</a:t>
            </a:r>
          </a:p>
          <a:p>
            <a:pPr marL="342900" indent="-342900" fontAlgn="base"/>
            <a:endParaRPr lang="en-US" sz="1600" dirty="0">
              <a:solidFill>
                <a:schemeClr val="bg1"/>
              </a:solidFill>
            </a:endParaRPr>
          </a:p>
          <a:p>
            <a:pPr marL="342900" indent="-342900" fontAlgn="base"/>
            <a:r>
              <a:rPr lang="en-US" sz="1600" dirty="0">
                <a:solidFill>
                  <a:schemeClr val="bg1"/>
                </a:solidFill>
              </a:rPr>
              <a:t>Harold B. Lee, in Conference Report, Apr. 1970, p. 103.</a:t>
            </a:r>
          </a:p>
          <a:p>
            <a:pPr marL="342900" indent="-342900" fontAlgn="base"/>
            <a:endParaRPr lang="en-US" sz="1600" dirty="0">
              <a:solidFill>
                <a:schemeClr val="bg1"/>
              </a:solidFill>
            </a:endParaRPr>
          </a:p>
        </p:txBody>
      </p:sp>
      <p:sp>
        <p:nvSpPr>
          <p:cNvPr id="7" name="Footer Placeholder 14">
            <a:extLst>
              <a:ext uri="{FF2B5EF4-FFF2-40B4-BE49-F238E27FC236}">
                <a16:creationId xmlns:a16="http://schemas.microsoft.com/office/drawing/2014/main" id="{F383576E-5CE7-468E-992C-48140BB87F49}"/>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8" name="Group 7">
            <a:extLst>
              <a:ext uri="{FF2B5EF4-FFF2-40B4-BE49-F238E27FC236}">
                <a16:creationId xmlns:a16="http://schemas.microsoft.com/office/drawing/2014/main" id="{4C4B0DF0-1397-4840-B6D5-93979C93A2B3}"/>
              </a:ext>
            </a:extLst>
          </p:cNvPr>
          <p:cNvGrpSpPr/>
          <p:nvPr/>
        </p:nvGrpSpPr>
        <p:grpSpPr>
          <a:xfrm>
            <a:off x="3439760" y="343876"/>
            <a:ext cx="553367" cy="700932"/>
            <a:chOff x="7543800" y="3810000"/>
            <a:chExt cx="1143000" cy="1447800"/>
          </a:xfrm>
        </p:grpSpPr>
        <p:sp>
          <p:nvSpPr>
            <p:cNvPr id="9" name="Trapezoid 8">
              <a:extLst>
                <a:ext uri="{FF2B5EF4-FFF2-40B4-BE49-F238E27FC236}">
                  <a16:creationId xmlns:a16="http://schemas.microsoft.com/office/drawing/2014/main" id="{0F65057C-AAE8-477F-8A08-B27669B1B475}"/>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79">
              <a:extLst>
                <a:ext uri="{FF2B5EF4-FFF2-40B4-BE49-F238E27FC236}">
                  <a16:creationId xmlns:a16="http://schemas.microsoft.com/office/drawing/2014/main" id="{D9D3C3EE-CB70-4C85-A110-37B708EF9380}"/>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0">
              <a:extLst>
                <a:ext uri="{FF2B5EF4-FFF2-40B4-BE49-F238E27FC236}">
                  <a16:creationId xmlns:a16="http://schemas.microsoft.com/office/drawing/2014/main" id="{B803101A-81E8-484F-897C-DB677722B5F2}"/>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81">
              <a:extLst>
                <a:ext uri="{FF2B5EF4-FFF2-40B4-BE49-F238E27FC236}">
                  <a16:creationId xmlns:a16="http://schemas.microsoft.com/office/drawing/2014/main" id="{262E0D5D-B34B-49BF-ACD2-B8E7E13ACCAB}"/>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B6D570D-4063-4950-B980-478860671E06}"/>
                </a:ext>
              </a:extLst>
            </p:cNvPr>
            <p:cNvGrpSpPr/>
            <p:nvPr/>
          </p:nvGrpSpPr>
          <p:grpSpPr>
            <a:xfrm>
              <a:off x="7924800" y="3810000"/>
              <a:ext cx="645353" cy="610017"/>
              <a:chOff x="7924800" y="5867400"/>
              <a:chExt cx="645353" cy="610017"/>
            </a:xfrm>
          </p:grpSpPr>
          <p:grpSp>
            <p:nvGrpSpPr>
              <p:cNvPr id="21" name="Group 13">
                <a:extLst>
                  <a:ext uri="{FF2B5EF4-FFF2-40B4-BE49-F238E27FC236}">
                    <a16:creationId xmlns:a16="http://schemas.microsoft.com/office/drawing/2014/main" id="{A4DD8C3C-DDA8-40E7-8358-6A4D384C595C}"/>
                  </a:ext>
                </a:extLst>
              </p:cNvPr>
              <p:cNvGrpSpPr/>
              <p:nvPr/>
            </p:nvGrpSpPr>
            <p:grpSpPr>
              <a:xfrm>
                <a:off x="7924800" y="5867400"/>
                <a:ext cx="645353" cy="610017"/>
                <a:chOff x="3037563" y="3121795"/>
                <a:chExt cx="1250371" cy="1224010"/>
              </a:xfrm>
            </p:grpSpPr>
            <p:sp>
              <p:nvSpPr>
                <p:cNvPr id="23" name="Oval 22">
                  <a:extLst>
                    <a:ext uri="{FF2B5EF4-FFF2-40B4-BE49-F238E27FC236}">
                      <a16:creationId xmlns:a16="http://schemas.microsoft.com/office/drawing/2014/main" id="{93EDE91C-362F-4DA3-9060-8F6A85218DFF}"/>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008BB3F-6600-4FAD-8CD0-1FE5093B49BF}"/>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3342AC3-000B-482B-8112-B1703B0EE528}"/>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DB3129D7-8A12-4E06-9C9F-82AD64BA26BA}"/>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a:extLst>
                  <a:ext uri="{FF2B5EF4-FFF2-40B4-BE49-F238E27FC236}">
                    <a16:creationId xmlns:a16="http://schemas.microsoft.com/office/drawing/2014/main" id="{B57C789E-D03B-422F-8A4D-E8633C5C0627}"/>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00B3A10F-0B47-480F-B370-B09859E00DCB}"/>
                </a:ext>
              </a:extLst>
            </p:cNvPr>
            <p:cNvGrpSpPr/>
            <p:nvPr/>
          </p:nvGrpSpPr>
          <p:grpSpPr>
            <a:xfrm>
              <a:off x="7543800" y="4038600"/>
              <a:ext cx="403070" cy="381000"/>
              <a:chOff x="7924800" y="5867400"/>
              <a:chExt cx="645353" cy="610017"/>
            </a:xfrm>
          </p:grpSpPr>
          <p:grpSp>
            <p:nvGrpSpPr>
              <p:cNvPr id="15" name="Group 13">
                <a:extLst>
                  <a:ext uri="{FF2B5EF4-FFF2-40B4-BE49-F238E27FC236}">
                    <a16:creationId xmlns:a16="http://schemas.microsoft.com/office/drawing/2014/main" id="{558F65AA-21FE-4295-AD00-1B3E59675A87}"/>
                  </a:ext>
                </a:extLst>
              </p:cNvPr>
              <p:cNvGrpSpPr/>
              <p:nvPr/>
            </p:nvGrpSpPr>
            <p:grpSpPr>
              <a:xfrm>
                <a:off x="7924800" y="5867400"/>
                <a:ext cx="645353" cy="610017"/>
                <a:chOff x="3037563" y="3121795"/>
                <a:chExt cx="1250371" cy="1224010"/>
              </a:xfrm>
            </p:grpSpPr>
            <p:sp>
              <p:nvSpPr>
                <p:cNvPr id="17" name="Oval 16">
                  <a:extLst>
                    <a:ext uri="{FF2B5EF4-FFF2-40B4-BE49-F238E27FC236}">
                      <a16:creationId xmlns:a16="http://schemas.microsoft.com/office/drawing/2014/main" id="{DB7FBC42-DAB4-4E32-93E8-529418AAF01D}"/>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13CBD4C-87D8-4022-94AD-E22EAF21F694}"/>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FD90936-148E-4D13-BC73-B243371A3A34}"/>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B25E194-C4D0-45C4-BB1A-9B75FD87F418}"/>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a:extLst>
                  <a:ext uri="{FF2B5EF4-FFF2-40B4-BE49-F238E27FC236}">
                    <a16:creationId xmlns:a16="http://schemas.microsoft.com/office/drawing/2014/main" id="{823D2681-FFB8-4B90-8C50-B93E85AB2949}"/>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795350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18A133-1A59-479A-B911-A70E55C3FD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3" name="TextBox 72"/>
          <p:cNvSpPr txBox="1"/>
          <p:nvPr/>
        </p:nvSpPr>
        <p:spPr>
          <a:xfrm>
            <a:off x="678426" y="731163"/>
            <a:ext cx="6872164" cy="2862322"/>
          </a:xfrm>
          <a:prstGeom prst="rect">
            <a:avLst/>
          </a:prstGeom>
          <a:noFill/>
        </p:spPr>
        <p:txBody>
          <a:bodyPr wrap="square" rtlCol="0">
            <a:spAutoFit/>
          </a:bodyPr>
          <a:lstStyle/>
          <a:p>
            <a:r>
              <a:rPr lang="en-US" sz="2000" b="1" dirty="0"/>
              <a:t>The first three years for the newly married couple were indeed tense and trying ones. </a:t>
            </a:r>
          </a:p>
          <a:p>
            <a:endParaRPr lang="en-US" sz="2000" b="1" dirty="0"/>
          </a:p>
          <a:p>
            <a:r>
              <a:rPr lang="en-US" sz="2000" b="1" dirty="0"/>
              <a:t>Eight months after their marriage Joseph received the golden plates from the angel Moroni.</a:t>
            </a:r>
          </a:p>
          <a:p>
            <a:endParaRPr lang="en-US" sz="2000" b="1" dirty="0"/>
          </a:p>
          <a:p>
            <a:r>
              <a:rPr lang="en-US" sz="2000" b="1" i="0" dirty="0">
                <a:solidFill>
                  <a:srgbClr val="212225"/>
                </a:solidFill>
                <a:effectLst/>
              </a:rPr>
              <a:t>Emma waited with the wagon at the bottom of the Hill Cumorah as Joseph received final instructions and the gold plates from Moroni.</a:t>
            </a:r>
            <a:endParaRPr lang="en-US" sz="2000" b="1" dirty="0"/>
          </a:p>
        </p:txBody>
      </p:sp>
      <p:sp>
        <p:nvSpPr>
          <p:cNvPr id="9" name="TextBox 8"/>
          <p:cNvSpPr txBox="1"/>
          <p:nvPr/>
        </p:nvSpPr>
        <p:spPr>
          <a:xfrm>
            <a:off x="1524000" y="1"/>
            <a:ext cx="9144000" cy="830997"/>
          </a:xfrm>
          <a:prstGeom prst="rect">
            <a:avLst/>
          </a:prstGeom>
          <a:noFill/>
        </p:spPr>
        <p:txBody>
          <a:bodyPr wrap="square" rtlCol="0">
            <a:spAutoFit/>
          </a:bodyPr>
          <a:lstStyle/>
          <a:p>
            <a:pPr algn="ctr"/>
            <a:r>
              <a:rPr lang="en-US" sz="4800" b="1" dirty="0">
                <a:latin typeface="Lucida Calligraphy" pitchFamily="66" charset="0"/>
              </a:rPr>
              <a:t>Married Life</a:t>
            </a:r>
          </a:p>
        </p:txBody>
      </p:sp>
      <p:sp>
        <p:nvSpPr>
          <p:cNvPr id="55" name="Rectangle 54"/>
          <p:cNvSpPr/>
          <p:nvPr/>
        </p:nvSpPr>
        <p:spPr>
          <a:xfrm>
            <a:off x="3005750" y="3888016"/>
            <a:ext cx="5979133" cy="2246769"/>
          </a:xfrm>
          <a:prstGeom prst="rect">
            <a:avLst/>
          </a:prstGeom>
        </p:spPr>
        <p:txBody>
          <a:bodyPr wrap="square">
            <a:spAutoFit/>
          </a:bodyPr>
          <a:lstStyle/>
          <a:p>
            <a:r>
              <a:rPr lang="en-US" sz="2000" b="1" dirty="0"/>
              <a:t>From that moment on their lives were punctuated with persecution and trial. Emma passed through these trying experiences with her husband. </a:t>
            </a:r>
          </a:p>
          <a:p>
            <a:endParaRPr lang="en-US" sz="2000" b="1" dirty="0"/>
          </a:p>
          <a:p>
            <a:r>
              <a:rPr lang="en-US" sz="2000" b="1" dirty="0"/>
              <a:t>She was at his side during those agonizing months when Joseph lost the gift to translate. She served as his scribe for a while.</a:t>
            </a:r>
          </a:p>
        </p:txBody>
      </p:sp>
      <p:pic>
        <p:nvPicPr>
          <p:cNvPr id="5" name="Picture 4">
            <a:extLst>
              <a:ext uri="{FF2B5EF4-FFF2-40B4-BE49-F238E27FC236}">
                <a16:creationId xmlns:a16="http://schemas.microsoft.com/office/drawing/2014/main" id="{37E20288-E416-49AE-8B39-E2A5BA888F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0590" y="954941"/>
            <a:ext cx="2667000" cy="2514600"/>
          </a:xfrm>
          <a:prstGeom prst="rect">
            <a:avLst/>
          </a:prstGeom>
        </p:spPr>
      </p:pic>
      <p:pic>
        <p:nvPicPr>
          <p:cNvPr id="7" name="Picture 6">
            <a:extLst>
              <a:ext uri="{FF2B5EF4-FFF2-40B4-BE49-F238E27FC236}">
                <a16:creationId xmlns:a16="http://schemas.microsoft.com/office/drawing/2014/main" id="{08B591E4-3CF0-430E-B00E-E026489AF2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624" y="3776521"/>
            <a:ext cx="1795279" cy="2514600"/>
          </a:xfrm>
          <a:prstGeom prst="rect">
            <a:avLst/>
          </a:prstGeom>
        </p:spPr>
      </p:pic>
      <p:pic>
        <p:nvPicPr>
          <p:cNvPr id="11" name="Picture 10">
            <a:extLst>
              <a:ext uri="{FF2B5EF4-FFF2-40B4-BE49-F238E27FC236}">
                <a16:creationId xmlns:a16="http://schemas.microsoft.com/office/drawing/2014/main" id="{079DB234-B4EF-468B-BFDC-E8E47E6DB2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86250" y="3776521"/>
            <a:ext cx="1743803" cy="2442499"/>
          </a:xfrm>
          <a:prstGeom prst="rect">
            <a:avLst/>
          </a:prstGeom>
        </p:spPr>
      </p:pic>
    </p:spTree>
    <p:extLst>
      <p:ext uri="{BB962C8B-B14F-4D97-AF65-F5344CB8AC3E}">
        <p14:creationId xmlns:p14="http://schemas.microsoft.com/office/powerpoint/2010/main" val="157693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F0504FD-A5D6-425D-88B1-DDEAB45E7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3" name="TextBox 72"/>
          <p:cNvSpPr txBox="1"/>
          <p:nvPr/>
        </p:nvSpPr>
        <p:spPr>
          <a:xfrm>
            <a:off x="3989256" y="982177"/>
            <a:ext cx="5540721" cy="2554545"/>
          </a:xfrm>
          <a:prstGeom prst="rect">
            <a:avLst/>
          </a:prstGeom>
          <a:noFill/>
        </p:spPr>
        <p:txBody>
          <a:bodyPr wrap="square" rtlCol="0">
            <a:spAutoFit/>
          </a:bodyPr>
          <a:lstStyle/>
          <a:p>
            <a:r>
              <a:rPr lang="en-US" sz="2000" b="1" dirty="0"/>
              <a:t>She traveled with the Prophet on many of his missionary journeys and shared with him the joy and sorrow associated with the preaching of the gospel.</a:t>
            </a:r>
          </a:p>
          <a:p>
            <a:endParaRPr lang="en-US" sz="2000" b="1" dirty="0"/>
          </a:p>
          <a:p>
            <a:r>
              <a:rPr lang="en-US" sz="2000" b="1" i="0" dirty="0">
                <a:solidFill>
                  <a:srgbClr val="212225"/>
                </a:solidFill>
                <a:effectLst/>
              </a:rPr>
              <a:t>Emma served as Joseph’s first scribe for the translation of the Book of Mormon, and later those pages of the manuscript were lost.</a:t>
            </a:r>
            <a:endParaRPr lang="en-US" sz="2000" b="1" dirty="0"/>
          </a:p>
        </p:txBody>
      </p:sp>
      <p:sp>
        <p:nvSpPr>
          <p:cNvPr id="9" name="TextBox 8"/>
          <p:cNvSpPr txBox="1"/>
          <p:nvPr/>
        </p:nvSpPr>
        <p:spPr>
          <a:xfrm>
            <a:off x="1524000" y="1"/>
            <a:ext cx="9144000" cy="830997"/>
          </a:xfrm>
          <a:prstGeom prst="rect">
            <a:avLst/>
          </a:prstGeom>
          <a:noFill/>
        </p:spPr>
        <p:txBody>
          <a:bodyPr wrap="square" rtlCol="0">
            <a:spAutoFit/>
          </a:bodyPr>
          <a:lstStyle/>
          <a:p>
            <a:pPr algn="ctr"/>
            <a:r>
              <a:rPr lang="en-US" sz="4800" b="1" dirty="0">
                <a:latin typeface="Lucida Calligraphy" pitchFamily="66" charset="0"/>
              </a:rPr>
              <a:t>Life As A Companion</a:t>
            </a:r>
          </a:p>
        </p:txBody>
      </p:sp>
      <p:sp>
        <p:nvSpPr>
          <p:cNvPr id="55" name="Rectangle 54"/>
          <p:cNvSpPr/>
          <p:nvPr/>
        </p:nvSpPr>
        <p:spPr>
          <a:xfrm>
            <a:off x="3639493" y="4343400"/>
            <a:ext cx="6799907" cy="2308324"/>
          </a:xfrm>
          <a:prstGeom prst="rect">
            <a:avLst/>
          </a:prstGeom>
        </p:spPr>
        <p:txBody>
          <a:bodyPr wrap="square">
            <a:spAutoFit/>
          </a:bodyPr>
          <a:lstStyle/>
          <a:p>
            <a:r>
              <a:rPr lang="en-US" b="1" dirty="0"/>
              <a:t>“I have never seen a woman in my life, who would endure every species of fatigue and hardship, from month to month, and from year to year, with that unflinching courage, zeal, and patience, which she has ever done; for I know that which she has had to endure … she has breasted the storms of persecution, and buffeted the rage of men and devils, which would have borne down almost any other woman.” </a:t>
            </a:r>
          </a:p>
          <a:p>
            <a:r>
              <a:rPr lang="en-US" b="1" dirty="0"/>
              <a:t>Lucy Mack Smith</a:t>
            </a:r>
          </a:p>
        </p:txBody>
      </p:sp>
      <p:pic>
        <p:nvPicPr>
          <p:cNvPr id="6" name="Picture 5">
            <a:extLst>
              <a:ext uri="{FF2B5EF4-FFF2-40B4-BE49-F238E27FC236}">
                <a16:creationId xmlns:a16="http://schemas.microsoft.com/office/drawing/2014/main" id="{46F164F6-9428-417F-B90A-380A1BCDF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0448" y="3943057"/>
            <a:ext cx="1992370" cy="2678448"/>
          </a:xfrm>
          <a:prstGeom prst="rect">
            <a:avLst/>
          </a:prstGeom>
        </p:spPr>
      </p:pic>
      <p:pic>
        <p:nvPicPr>
          <p:cNvPr id="8" name="Picture 7">
            <a:extLst>
              <a:ext uri="{FF2B5EF4-FFF2-40B4-BE49-F238E27FC236}">
                <a16:creationId xmlns:a16="http://schemas.microsoft.com/office/drawing/2014/main" id="{2E362CC9-BBDE-4BFA-9882-10D3CA3168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8786" y="925895"/>
            <a:ext cx="2511770" cy="3322608"/>
          </a:xfrm>
          <a:prstGeom prst="rect">
            <a:avLst/>
          </a:prstGeom>
        </p:spPr>
      </p:pic>
      <p:pic>
        <p:nvPicPr>
          <p:cNvPr id="3" name="Picture 2">
            <a:extLst>
              <a:ext uri="{FF2B5EF4-FFF2-40B4-BE49-F238E27FC236}">
                <a16:creationId xmlns:a16="http://schemas.microsoft.com/office/drawing/2014/main" id="{538E887C-34CB-B1F2-39F8-82F4B59C6694}"/>
              </a:ext>
            </a:extLst>
          </p:cNvPr>
          <p:cNvPicPr>
            <a:picLocks noChangeAspect="1"/>
          </p:cNvPicPr>
          <p:nvPr/>
        </p:nvPicPr>
        <p:blipFill>
          <a:blip r:embed="rId5"/>
          <a:stretch>
            <a:fillRect/>
          </a:stretch>
        </p:blipFill>
        <p:spPr>
          <a:xfrm>
            <a:off x="296874" y="982177"/>
            <a:ext cx="3395509" cy="2777646"/>
          </a:xfrm>
          <a:prstGeom prst="rect">
            <a:avLst/>
          </a:prstGeom>
        </p:spPr>
      </p:pic>
    </p:spTree>
    <p:extLst>
      <p:ext uri="{BB962C8B-B14F-4D97-AF65-F5344CB8AC3E}">
        <p14:creationId xmlns:p14="http://schemas.microsoft.com/office/powerpoint/2010/main" val="67124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8B44449-E8F1-42C2-9216-E31CD0581A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3" name="TextBox 72"/>
          <p:cNvSpPr txBox="1"/>
          <p:nvPr/>
        </p:nvSpPr>
        <p:spPr>
          <a:xfrm>
            <a:off x="3729402" y="941726"/>
            <a:ext cx="3657600" cy="2308324"/>
          </a:xfrm>
          <a:prstGeom prst="rect">
            <a:avLst/>
          </a:prstGeom>
          <a:noFill/>
        </p:spPr>
        <p:txBody>
          <a:bodyPr wrap="square" rtlCol="0">
            <a:spAutoFit/>
          </a:bodyPr>
          <a:lstStyle/>
          <a:p>
            <a:pPr fontAlgn="base"/>
            <a:r>
              <a:rPr lang="en-US" b="1" dirty="0"/>
              <a:t>Emma experienced tragedy, heartache, and persecution.</a:t>
            </a:r>
          </a:p>
          <a:p>
            <a:pPr fontAlgn="base"/>
            <a:r>
              <a:rPr lang="en-US" b="1" dirty="0"/>
              <a:t>While living in Harmony, Pennsylvania, Emma gave birth to a son named Alvin who did not long survive. Emma herself became critically ill, and Joseph feared she would not live. </a:t>
            </a:r>
          </a:p>
        </p:txBody>
      </p:sp>
      <p:sp>
        <p:nvSpPr>
          <p:cNvPr id="9" name="TextBox 8"/>
          <p:cNvSpPr txBox="1"/>
          <p:nvPr/>
        </p:nvSpPr>
        <p:spPr>
          <a:xfrm>
            <a:off x="1524000" y="1"/>
            <a:ext cx="9144000" cy="830997"/>
          </a:xfrm>
          <a:prstGeom prst="rect">
            <a:avLst/>
          </a:prstGeom>
          <a:noFill/>
        </p:spPr>
        <p:txBody>
          <a:bodyPr wrap="square" rtlCol="0">
            <a:spAutoFit/>
          </a:bodyPr>
          <a:lstStyle/>
          <a:p>
            <a:pPr algn="ctr"/>
            <a:r>
              <a:rPr lang="en-US" sz="4800" b="1" dirty="0">
                <a:latin typeface="Lucida Calligraphy" pitchFamily="66" charset="0"/>
              </a:rPr>
              <a:t>Tribulation</a:t>
            </a:r>
          </a:p>
        </p:txBody>
      </p:sp>
      <p:sp>
        <p:nvSpPr>
          <p:cNvPr id="17" name="TextBox 16"/>
          <p:cNvSpPr txBox="1"/>
          <p:nvPr/>
        </p:nvSpPr>
        <p:spPr>
          <a:xfrm>
            <a:off x="5558202" y="4022973"/>
            <a:ext cx="5393724" cy="2308324"/>
          </a:xfrm>
          <a:prstGeom prst="rect">
            <a:avLst/>
          </a:prstGeom>
          <a:noFill/>
        </p:spPr>
        <p:txBody>
          <a:bodyPr wrap="square" rtlCol="0">
            <a:spAutoFit/>
          </a:bodyPr>
          <a:lstStyle/>
          <a:p>
            <a:pPr fontAlgn="base"/>
            <a:r>
              <a:rPr lang="en-US" b="1" dirty="0"/>
              <a:t>When she recovered, she heard the devastating news that the 116 translated pages of manuscript had been lost by Joseph’s friend Martin Harris. Even in her frail health, Emma consoled her heartbroken husband, who had lost the power to translate. Together, they awaited the Lord’s will for the translation of the plates. She was later forced to leave her home in Harmony because of threats from malicious people.</a:t>
            </a:r>
          </a:p>
        </p:txBody>
      </p:sp>
      <p:pic>
        <p:nvPicPr>
          <p:cNvPr id="3" name="Picture 2">
            <a:extLst>
              <a:ext uri="{FF2B5EF4-FFF2-40B4-BE49-F238E27FC236}">
                <a16:creationId xmlns:a16="http://schemas.microsoft.com/office/drawing/2014/main" id="{CFD75102-3F8A-496E-AC0C-250E8FDB3B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8544" y="3773785"/>
            <a:ext cx="2806700" cy="2806700"/>
          </a:xfrm>
          <a:prstGeom prst="rect">
            <a:avLst/>
          </a:prstGeom>
        </p:spPr>
      </p:pic>
      <p:grpSp>
        <p:nvGrpSpPr>
          <p:cNvPr id="7" name="Group 6">
            <a:extLst>
              <a:ext uri="{FF2B5EF4-FFF2-40B4-BE49-F238E27FC236}">
                <a16:creationId xmlns:a16="http://schemas.microsoft.com/office/drawing/2014/main" id="{036AFDF5-F4D4-4C74-B5C5-82D0E4B30AAA}"/>
              </a:ext>
            </a:extLst>
          </p:cNvPr>
          <p:cNvGrpSpPr/>
          <p:nvPr/>
        </p:nvGrpSpPr>
        <p:grpSpPr>
          <a:xfrm>
            <a:off x="7315200" y="1022629"/>
            <a:ext cx="2843577" cy="2227421"/>
            <a:chOff x="6784258" y="1035049"/>
            <a:chExt cx="2843577" cy="2227421"/>
          </a:xfrm>
        </p:grpSpPr>
        <p:pic>
          <p:nvPicPr>
            <p:cNvPr id="5" name="Picture 4">
              <a:extLst>
                <a:ext uri="{FF2B5EF4-FFF2-40B4-BE49-F238E27FC236}">
                  <a16:creationId xmlns:a16="http://schemas.microsoft.com/office/drawing/2014/main" id="{9D21E2A7-4019-4301-9B1C-4D4DD678B7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6060" y="1035049"/>
              <a:ext cx="2771775" cy="1981200"/>
            </a:xfrm>
            <a:prstGeom prst="rect">
              <a:avLst/>
            </a:prstGeom>
          </p:spPr>
        </p:pic>
        <p:sp>
          <p:nvSpPr>
            <p:cNvPr id="6" name="TextBox 5">
              <a:extLst>
                <a:ext uri="{FF2B5EF4-FFF2-40B4-BE49-F238E27FC236}">
                  <a16:creationId xmlns:a16="http://schemas.microsoft.com/office/drawing/2014/main" id="{E2B9AF5D-3D6F-4285-850B-9658B78A020E}"/>
                </a:ext>
              </a:extLst>
            </p:cNvPr>
            <p:cNvSpPr txBox="1"/>
            <p:nvPr/>
          </p:nvSpPr>
          <p:spPr>
            <a:xfrm>
              <a:off x="6784258" y="3016249"/>
              <a:ext cx="2143432" cy="246221"/>
            </a:xfrm>
            <a:prstGeom prst="rect">
              <a:avLst/>
            </a:prstGeom>
            <a:noFill/>
          </p:spPr>
          <p:txBody>
            <a:bodyPr wrap="square" rtlCol="0">
              <a:spAutoFit/>
            </a:bodyPr>
            <a:lstStyle/>
            <a:p>
              <a:r>
                <a:rPr lang="en-US" sz="1000" dirty="0"/>
                <a:t>Liz Lemon Swindle</a:t>
              </a:r>
            </a:p>
          </p:txBody>
        </p:sp>
      </p:grpSp>
      <p:pic>
        <p:nvPicPr>
          <p:cNvPr id="11" name="Picture 10">
            <a:extLst>
              <a:ext uri="{FF2B5EF4-FFF2-40B4-BE49-F238E27FC236}">
                <a16:creationId xmlns:a16="http://schemas.microsoft.com/office/drawing/2014/main" id="{C3B555AA-1FFD-477F-A91D-9F9A40810D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202" y="415500"/>
            <a:ext cx="3408684" cy="2433604"/>
          </a:xfrm>
          <a:prstGeom prst="rect">
            <a:avLst/>
          </a:prstGeom>
        </p:spPr>
      </p:pic>
    </p:spTree>
    <p:extLst>
      <p:ext uri="{BB962C8B-B14F-4D97-AF65-F5344CB8AC3E}">
        <p14:creationId xmlns:p14="http://schemas.microsoft.com/office/powerpoint/2010/main" val="344549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0263D6-0EAA-4294-8AAD-EEE0C816F0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3" name="TextBox 72"/>
          <p:cNvSpPr txBox="1"/>
          <p:nvPr/>
        </p:nvSpPr>
        <p:spPr>
          <a:xfrm>
            <a:off x="3470245" y="3123595"/>
            <a:ext cx="2717820" cy="2031325"/>
          </a:xfrm>
          <a:prstGeom prst="rect">
            <a:avLst/>
          </a:prstGeom>
          <a:noFill/>
        </p:spPr>
        <p:txBody>
          <a:bodyPr wrap="square" rtlCol="0">
            <a:spAutoFit/>
          </a:bodyPr>
          <a:lstStyle/>
          <a:p>
            <a:pPr fontAlgn="base"/>
            <a:r>
              <a:rPr lang="en-US" b="1" dirty="0"/>
              <a:t>Between Emma’s Baptism and her confirmation Joseph Smith received a revelation concerning Emma’s calling and recorded it in D&amp;C 25</a:t>
            </a:r>
          </a:p>
        </p:txBody>
      </p:sp>
      <p:sp>
        <p:nvSpPr>
          <p:cNvPr id="9" name="TextBox 8"/>
          <p:cNvSpPr txBox="1"/>
          <p:nvPr/>
        </p:nvSpPr>
        <p:spPr>
          <a:xfrm>
            <a:off x="1524000" y="1"/>
            <a:ext cx="9144000" cy="646331"/>
          </a:xfrm>
          <a:prstGeom prst="rect">
            <a:avLst/>
          </a:prstGeom>
          <a:noFill/>
        </p:spPr>
        <p:txBody>
          <a:bodyPr wrap="square" rtlCol="0">
            <a:spAutoFit/>
          </a:bodyPr>
          <a:lstStyle/>
          <a:p>
            <a:pPr algn="ctr"/>
            <a:r>
              <a:rPr lang="en-US" sz="3600" b="1" dirty="0">
                <a:latin typeface="Lucida Calligraphy" pitchFamily="66" charset="0"/>
              </a:rPr>
              <a:t>Baptism and Revelation</a:t>
            </a:r>
          </a:p>
        </p:txBody>
      </p:sp>
      <p:sp>
        <p:nvSpPr>
          <p:cNvPr id="17" name="TextBox 16"/>
          <p:cNvSpPr txBox="1"/>
          <p:nvPr/>
        </p:nvSpPr>
        <p:spPr>
          <a:xfrm>
            <a:off x="7121788" y="639735"/>
            <a:ext cx="4599432" cy="2031325"/>
          </a:xfrm>
          <a:prstGeom prst="rect">
            <a:avLst/>
          </a:prstGeom>
          <a:noFill/>
        </p:spPr>
        <p:txBody>
          <a:bodyPr wrap="square" rtlCol="0">
            <a:spAutoFit/>
          </a:bodyPr>
          <a:lstStyle/>
          <a:p>
            <a:pPr algn="ctr" fontAlgn="base"/>
            <a:r>
              <a:rPr lang="en-US" sz="2400" b="1" dirty="0"/>
              <a:t>Sons and Daughters:</a:t>
            </a:r>
          </a:p>
          <a:p>
            <a:pPr fontAlgn="base"/>
            <a:endParaRPr lang="en-US" b="1" dirty="0"/>
          </a:p>
          <a:p>
            <a:pPr fontAlgn="base"/>
            <a:r>
              <a:rPr lang="en-US" b="1" dirty="0"/>
              <a:t>“All men and women are the offspring of God and they will become sons and daughters of God through obedience to all ordinances and covenants of the Gospel.”</a:t>
            </a:r>
          </a:p>
          <a:p>
            <a:pPr fontAlgn="base"/>
            <a:r>
              <a:rPr lang="en-US" sz="1200" b="1" dirty="0"/>
              <a:t>Smith and </a:t>
            </a:r>
            <a:r>
              <a:rPr lang="en-US" sz="1200" b="1" dirty="0" err="1"/>
              <a:t>Sjodahl</a:t>
            </a:r>
            <a:endParaRPr lang="en-US" sz="1200" b="1" dirty="0"/>
          </a:p>
        </p:txBody>
      </p:sp>
      <p:sp>
        <p:nvSpPr>
          <p:cNvPr id="10" name="TextBox 9"/>
          <p:cNvSpPr txBox="1"/>
          <p:nvPr/>
        </p:nvSpPr>
        <p:spPr>
          <a:xfrm>
            <a:off x="228600" y="6440985"/>
            <a:ext cx="4267200" cy="369332"/>
          </a:xfrm>
          <a:prstGeom prst="rect">
            <a:avLst/>
          </a:prstGeom>
          <a:noFill/>
        </p:spPr>
        <p:txBody>
          <a:bodyPr wrap="square" rtlCol="0">
            <a:spAutoFit/>
          </a:bodyPr>
          <a:lstStyle/>
          <a:p>
            <a:pPr fontAlgn="base"/>
            <a:r>
              <a:rPr lang="en-US" b="1" dirty="0"/>
              <a:t>D&amp;C 25:1-2</a:t>
            </a:r>
          </a:p>
        </p:txBody>
      </p:sp>
      <p:sp>
        <p:nvSpPr>
          <p:cNvPr id="12" name="TextBox 11"/>
          <p:cNvSpPr txBox="1"/>
          <p:nvPr/>
        </p:nvSpPr>
        <p:spPr>
          <a:xfrm>
            <a:off x="7173165" y="4871325"/>
            <a:ext cx="4869453" cy="1569660"/>
          </a:xfrm>
          <a:prstGeom prst="rect">
            <a:avLst/>
          </a:prstGeom>
          <a:noFill/>
        </p:spPr>
        <p:txBody>
          <a:bodyPr wrap="square" rtlCol="0">
            <a:spAutoFit/>
          </a:bodyPr>
          <a:lstStyle/>
          <a:p>
            <a:pPr algn="ctr" fontAlgn="base"/>
            <a:r>
              <a:rPr lang="en-US" sz="2400" b="1" dirty="0"/>
              <a:t>Walking in the paths of virtue--</a:t>
            </a:r>
          </a:p>
          <a:p>
            <a:pPr algn="ctr" fontAlgn="base"/>
            <a:endParaRPr lang="en-US" sz="2400" b="1" dirty="0"/>
          </a:p>
          <a:p>
            <a:pPr algn="ctr" fontAlgn="base"/>
            <a:r>
              <a:rPr lang="en-US" sz="2400" b="1" dirty="0"/>
              <a:t>Promises of receiving and inheritance in Zion</a:t>
            </a:r>
            <a:endParaRPr lang="en-US" sz="1200" b="1" dirty="0"/>
          </a:p>
        </p:txBody>
      </p:sp>
      <p:pic>
        <p:nvPicPr>
          <p:cNvPr id="3" name="Picture 2">
            <a:extLst>
              <a:ext uri="{FF2B5EF4-FFF2-40B4-BE49-F238E27FC236}">
                <a16:creationId xmlns:a16="http://schemas.microsoft.com/office/drawing/2014/main" id="{99061946-6B30-466B-AB2D-12BC1E737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487" y="2330944"/>
            <a:ext cx="2588592" cy="3875138"/>
          </a:xfrm>
          <a:prstGeom prst="rect">
            <a:avLst/>
          </a:prstGeom>
        </p:spPr>
      </p:pic>
      <p:pic>
        <p:nvPicPr>
          <p:cNvPr id="5" name="Picture 4">
            <a:extLst>
              <a:ext uri="{FF2B5EF4-FFF2-40B4-BE49-F238E27FC236}">
                <a16:creationId xmlns:a16="http://schemas.microsoft.com/office/drawing/2014/main" id="{F2665782-C033-4691-9A93-EB3E047B72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75774" y="2671060"/>
            <a:ext cx="1499616" cy="1901952"/>
          </a:xfrm>
          <a:prstGeom prst="rect">
            <a:avLst/>
          </a:prstGeom>
        </p:spPr>
      </p:pic>
      <p:pic>
        <p:nvPicPr>
          <p:cNvPr id="7" name="Picture 6">
            <a:extLst>
              <a:ext uri="{FF2B5EF4-FFF2-40B4-BE49-F238E27FC236}">
                <a16:creationId xmlns:a16="http://schemas.microsoft.com/office/drawing/2014/main" id="{262B2356-7DF4-4DF5-8E41-E8AD2B6256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3165" y="3112068"/>
            <a:ext cx="2286000" cy="1450848"/>
          </a:xfrm>
          <a:prstGeom prst="rect">
            <a:avLst/>
          </a:prstGeom>
        </p:spPr>
      </p:pic>
      <p:sp>
        <p:nvSpPr>
          <p:cNvPr id="4" name="TextBox 3">
            <a:extLst>
              <a:ext uri="{FF2B5EF4-FFF2-40B4-BE49-F238E27FC236}">
                <a16:creationId xmlns:a16="http://schemas.microsoft.com/office/drawing/2014/main" id="{13C41AEA-70AD-6776-35E2-47C33DE2300C}"/>
              </a:ext>
            </a:extLst>
          </p:cNvPr>
          <p:cNvSpPr txBox="1"/>
          <p:nvPr/>
        </p:nvSpPr>
        <p:spPr>
          <a:xfrm>
            <a:off x="250963" y="639735"/>
            <a:ext cx="3642027" cy="1477328"/>
          </a:xfrm>
          <a:prstGeom prst="rect">
            <a:avLst/>
          </a:prstGeom>
          <a:noFill/>
        </p:spPr>
        <p:txBody>
          <a:bodyPr wrap="square">
            <a:spAutoFit/>
          </a:bodyPr>
          <a:lstStyle/>
          <a:p>
            <a:pPr algn="l" fontAlgn="base"/>
            <a:r>
              <a:rPr lang="en-US" b="1" i="0" dirty="0">
                <a:solidFill>
                  <a:srgbClr val="212225"/>
                </a:solidFill>
                <a:effectLst/>
              </a:rPr>
              <a:t>Emma entered the waters of baptism under threat of mob violence. That evening, Joseph was arrested on false charges, delaying Emma’s confirmation.</a:t>
            </a:r>
          </a:p>
        </p:txBody>
      </p:sp>
    </p:spTree>
    <p:extLst>
      <p:ext uri="{BB962C8B-B14F-4D97-AF65-F5344CB8AC3E}">
        <p14:creationId xmlns:p14="http://schemas.microsoft.com/office/powerpoint/2010/main" val="163566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17"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80BF0A0-AA26-4355-8B1A-2CEB1CA27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p:nvSpPr>
        <p:spPr>
          <a:xfrm>
            <a:off x="1524000" y="1"/>
            <a:ext cx="9144000" cy="830997"/>
          </a:xfrm>
          <a:prstGeom prst="rect">
            <a:avLst/>
          </a:prstGeom>
          <a:noFill/>
        </p:spPr>
        <p:txBody>
          <a:bodyPr wrap="square" rtlCol="0">
            <a:spAutoFit/>
          </a:bodyPr>
          <a:lstStyle/>
          <a:p>
            <a:pPr algn="ctr"/>
            <a:r>
              <a:rPr lang="en-US" sz="4800" b="1" dirty="0">
                <a:latin typeface="Lucida Calligraphy" pitchFamily="66" charset="0"/>
              </a:rPr>
              <a:t>An Elect Lady</a:t>
            </a:r>
          </a:p>
        </p:txBody>
      </p:sp>
      <p:sp>
        <p:nvSpPr>
          <p:cNvPr id="17" name="TextBox 16"/>
          <p:cNvSpPr txBox="1"/>
          <p:nvPr/>
        </p:nvSpPr>
        <p:spPr>
          <a:xfrm>
            <a:off x="5876454" y="3895280"/>
            <a:ext cx="4658195" cy="1938992"/>
          </a:xfrm>
          <a:prstGeom prst="rect">
            <a:avLst/>
          </a:prstGeom>
          <a:noFill/>
        </p:spPr>
        <p:txBody>
          <a:bodyPr wrap="square" rtlCol="0">
            <a:spAutoFit/>
          </a:bodyPr>
          <a:lstStyle/>
          <a:p>
            <a:pPr fontAlgn="base"/>
            <a:r>
              <a:rPr lang="en-US" b="1" dirty="0"/>
              <a:t>He then explained that Emma was “elect” because she had been “elected to a certain work … and that the revelation was then fulfilled by [her] election to the Presidency of the Society, she having previously been ordained to expound the Scriptures”  </a:t>
            </a:r>
          </a:p>
          <a:p>
            <a:pPr fontAlgn="base"/>
            <a:r>
              <a:rPr lang="en-US" sz="1200" b="1" i="1" dirty="0"/>
              <a:t>History of the Church</a:t>
            </a:r>
            <a:endParaRPr lang="en-US" sz="1200" b="1" dirty="0"/>
          </a:p>
        </p:txBody>
      </p:sp>
      <p:sp>
        <p:nvSpPr>
          <p:cNvPr id="10" name="TextBox 9"/>
          <p:cNvSpPr txBox="1"/>
          <p:nvPr/>
        </p:nvSpPr>
        <p:spPr>
          <a:xfrm>
            <a:off x="137652" y="6460647"/>
            <a:ext cx="4267200" cy="369332"/>
          </a:xfrm>
          <a:prstGeom prst="rect">
            <a:avLst/>
          </a:prstGeom>
          <a:noFill/>
        </p:spPr>
        <p:txBody>
          <a:bodyPr wrap="square" rtlCol="0">
            <a:spAutoFit/>
          </a:bodyPr>
          <a:lstStyle/>
          <a:p>
            <a:pPr fontAlgn="base"/>
            <a:r>
              <a:rPr lang="en-US" b="1" dirty="0"/>
              <a:t>D&amp;C 25:3</a:t>
            </a:r>
          </a:p>
        </p:txBody>
      </p:sp>
      <p:sp>
        <p:nvSpPr>
          <p:cNvPr id="11" name="TextBox 10"/>
          <p:cNvSpPr txBox="1"/>
          <p:nvPr/>
        </p:nvSpPr>
        <p:spPr>
          <a:xfrm>
            <a:off x="688063" y="1295400"/>
            <a:ext cx="5484137" cy="2031325"/>
          </a:xfrm>
          <a:prstGeom prst="rect">
            <a:avLst/>
          </a:prstGeom>
          <a:noFill/>
        </p:spPr>
        <p:txBody>
          <a:bodyPr wrap="square" rtlCol="0">
            <a:spAutoFit/>
          </a:bodyPr>
          <a:lstStyle/>
          <a:p>
            <a:pPr fontAlgn="base"/>
            <a:r>
              <a:rPr lang="en-US" b="1" dirty="0"/>
              <a:t>When the Relief Society was organized in 1842 (more than a decade after this revelation was given), Emma Smith was called to be the organization’s first president. On that occasion, the Prophet Joseph Smith read the revelation contained in Doctrine and Covenants 25.</a:t>
            </a:r>
          </a:p>
          <a:p>
            <a:pPr fontAlgn="base"/>
            <a:endParaRPr lang="en-US" b="1" dirty="0"/>
          </a:p>
        </p:txBody>
      </p:sp>
      <p:pic>
        <p:nvPicPr>
          <p:cNvPr id="5" name="Picture 4">
            <a:extLst>
              <a:ext uri="{FF2B5EF4-FFF2-40B4-BE49-F238E27FC236}">
                <a16:creationId xmlns:a16="http://schemas.microsoft.com/office/drawing/2014/main" id="{B464DB9A-24D0-4CAC-A2CC-FD1AEE6387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2724" y="1144287"/>
            <a:ext cx="3971925" cy="2057400"/>
          </a:xfrm>
          <a:prstGeom prst="rect">
            <a:avLst/>
          </a:prstGeom>
        </p:spPr>
      </p:pic>
      <p:pic>
        <p:nvPicPr>
          <p:cNvPr id="4" name="Picture 3">
            <a:extLst>
              <a:ext uri="{FF2B5EF4-FFF2-40B4-BE49-F238E27FC236}">
                <a16:creationId xmlns:a16="http://schemas.microsoft.com/office/drawing/2014/main" id="{42C9A6EF-449C-314D-A93A-4EE7E1B2E1BF}"/>
              </a:ext>
            </a:extLst>
          </p:cNvPr>
          <p:cNvPicPr>
            <a:picLocks noChangeAspect="1"/>
          </p:cNvPicPr>
          <p:nvPr/>
        </p:nvPicPr>
        <p:blipFill>
          <a:blip r:embed="rId4"/>
          <a:stretch>
            <a:fillRect/>
          </a:stretch>
        </p:blipFill>
        <p:spPr>
          <a:xfrm>
            <a:off x="1053233" y="3249184"/>
            <a:ext cx="4147364" cy="2930899"/>
          </a:xfrm>
          <a:prstGeom prst="rect">
            <a:avLst/>
          </a:prstGeom>
        </p:spPr>
      </p:pic>
    </p:spTree>
    <p:extLst>
      <p:ext uri="{BB962C8B-B14F-4D97-AF65-F5344CB8AC3E}">
        <p14:creationId xmlns:p14="http://schemas.microsoft.com/office/powerpoint/2010/main" val="229852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F88E4E-0F26-9700-743E-36B1EE0B4B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25CEB05-5A8C-2009-F38F-BE89F01E5340}"/>
              </a:ext>
            </a:extLst>
          </p:cNvPr>
          <p:cNvSpPr txBox="1"/>
          <p:nvPr/>
        </p:nvSpPr>
        <p:spPr>
          <a:xfrm>
            <a:off x="1524000" y="1"/>
            <a:ext cx="9144000" cy="830997"/>
          </a:xfrm>
          <a:prstGeom prst="rect">
            <a:avLst/>
          </a:prstGeom>
          <a:noFill/>
        </p:spPr>
        <p:txBody>
          <a:bodyPr wrap="square" rtlCol="0">
            <a:spAutoFit/>
          </a:bodyPr>
          <a:lstStyle/>
          <a:p>
            <a:pPr algn="ctr"/>
            <a:r>
              <a:rPr lang="en-US" sz="4800" b="1" dirty="0">
                <a:latin typeface="Lucida Calligraphy" pitchFamily="66" charset="0"/>
              </a:rPr>
              <a:t>Murmur Not</a:t>
            </a:r>
          </a:p>
        </p:txBody>
      </p:sp>
      <p:sp>
        <p:nvSpPr>
          <p:cNvPr id="4" name="TextBox 3">
            <a:extLst>
              <a:ext uri="{FF2B5EF4-FFF2-40B4-BE49-F238E27FC236}">
                <a16:creationId xmlns:a16="http://schemas.microsoft.com/office/drawing/2014/main" id="{7E751C9F-354B-7C87-19A3-2DA6D3E33874}"/>
              </a:ext>
            </a:extLst>
          </p:cNvPr>
          <p:cNvSpPr txBox="1"/>
          <p:nvPr/>
        </p:nvSpPr>
        <p:spPr>
          <a:xfrm>
            <a:off x="137652" y="6460647"/>
            <a:ext cx="4267200" cy="369332"/>
          </a:xfrm>
          <a:prstGeom prst="rect">
            <a:avLst/>
          </a:prstGeom>
          <a:noFill/>
        </p:spPr>
        <p:txBody>
          <a:bodyPr wrap="square" rtlCol="0">
            <a:spAutoFit/>
          </a:bodyPr>
          <a:lstStyle/>
          <a:p>
            <a:pPr fontAlgn="base"/>
            <a:r>
              <a:rPr lang="en-US" b="1" dirty="0"/>
              <a:t>D&amp;C 25:4</a:t>
            </a:r>
          </a:p>
        </p:txBody>
      </p:sp>
      <p:sp>
        <p:nvSpPr>
          <p:cNvPr id="6" name="TextBox 5">
            <a:extLst>
              <a:ext uri="{FF2B5EF4-FFF2-40B4-BE49-F238E27FC236}">
                <a16:creationId xmlns:a16="http://schemas.microsoft.com/office/drawing/2014/main" id="{F5B22182-B179-F97C-509D-3302646849FC}"/>
              </a:ext>
            </a:extLst>
          </p:cNvPr>
          <p:cNvSpPr txBox="1"/>
          <p:nvPr/>
        </p:nvSpPr>
        <p:spPr>
          <a:xfrm>
            <a:off x="779526" y="1429830"/>
            <a:ext cx="4661154" cy="2308324"/>
          </a:xfrm>
          <a:prstGeom prst="rect">
            <a:avLst/>
          </a:prstGeom>
          <a:noFill/>
        </p:spPr>
        <p:txBody>
          <a:bodyPr wrap="square">
            <a:spAutoFit/>
          </a:bodyPr>
          <a:lstStyle/>
          <a:p>
            <a:r>
              <a:rPr lang="en-US" sz="2400" b="1" i="0" dirty="0">
                <a:solidFill>
                  <a:srgbClr val="212225"/>
                </a:solidFill>
                <a:effectLst/>
              </a:rPr>
              <a:t>Joseph Smith experienced heavenly visions, angelic visitors, and the translation process for the Book of Mormon, the Bible, and other sacred texts. </a:t>
            </a:r>
            <a:endParaRPr lang="en-US" sz="2400" b="1" dirty="0"/>
          </a:p>
        </p:txBody>
      </p:sp>
      <p:sp>
        <p:nvSpPr>
          <p:cNvPr id="8" name="TextBox 7">
            <a:extLst>
              <a:ext uri="{FF2B5EF4-FFF2-40B4-BE49-F238E27FC236}">
                <a16:creationId xmlns:a16="http://schemas.microsoft.com/office/drawing/2014/main" id="{6734C097-4B58-2F41-FBC3-E2C7F0A79F7C}"/>
              </a:ext>
            </a:extLst>
          </p:cNvPr>
          <p:cNvSpPr txBox="1"/>
          <p:nvPr/>
        </p:nvSpPr>
        <p:spPr>
          <a:xfrm>
            <a:off x="6568381" y="4722931"/>
            <a:ext cx="4482646" cy="1569660"/>
          </a:xfrm>
          <a:prstGeom prst="rect">
            <a:avLst/>
          </a:prstGeom>
          <a:noFill/>
        </p:spPr>
        <p:txBody>
          <a:bodyPr wrap="square">
            <a:spAutoFit/>
          </a:bodyPr>
          <a:lstStyle/>
          <a:p>
            <a:r>
              <a:rPr lang="en-US" sz="2400" b="1" i="0" dirty="0">
                <a:solidFill>
                  <a:srgbClr val="212225"/>
                </a:solidFill>
                <a:effectLst/>
              </a:rPr>
              <a:t>Emma Smith sacrificed so much for her life with Joseph, but there were things he had seen that she had not.</a:t>
            </a:r>
            <a:endParaRPr lang="en-US" sz="2400" dirty="0"/>
          </a:p>
        </p:txBody>
      </p:sp>
      <p:pic>
        <p:nvPicPr>
          <p:cNvPr id="14" name="Picture 13">
            <a:extLst>
              <a:ext uri="{FF2B5EF4-FFF2-40B4-BE49-F238E27FC236}">
                <a16:creationId xmlns:a16="http://schemas.microsoft.com/office/drawing/2014/main" id="{5B846037-4AE0-9A55-BE54-468CF9067D47}"/>
              </a:ext>
            </a:extLst>
          </p:cNvPr>
          <p:cNvPicPr>
            <a:picLocks noChangeAspect="1"/>
          </p:cNvPicPr>
          <p:nvPr/>
        </p:nvPicPr>
        <p:blipFill>
          <a:blip r:embed="rId3"/>
          <a:stretch>
            <a:fillRect/>
          </a:stretch>
        </p:blipFill>
        <p:spPr>
          <a:xfrm>
            <a:off x="3246590" y="3488877"/>
            <a:ext cx="2316524" cy="3005220"/>
          </a:xfrm>
          <a:prstGeom prst="rect">
            <a:avLst/>
          </a:prstGeom>
        </p:spPr>
      </p:pic>
      <p:pic>
        <p:nvPicPr>
          <p:cNvPr id="26" name="Picture 25">
            <a:extLst>
              <a:ext uri="{FF2B5EF4-FFF2-40B4-BE49-F238E27FC236}">
                <a16:creationId xmlns:a16="http://schemas.microsoft.com/office/drawing/2014/main" id="{9F8BE699-1C46-0EA0-9050-4B1ECEC2567D}"/>
              </a:ext>
            </a:extLst>
          </p:cNvPr>
          <p:cNvPicPr>
            <a:picLocks noChangeAspect="1"/>
          </p:cNvPicPr>
          <p:nvPr/>
        </p:nvPicPr>
        <p:blipFill>
          <a:blip r:embed="rId4"/>
          <a:stretch>
            <a:fillRect/>
          </a:stretch>
        </p:blipFill>
        <p:spPr>
          <a:xfrm flipH="1">
            <a:off x="5906751" y="1269840"/>
            <a:ext cx="2848372" cy="2915056"/>
          </a:xfrm>
          <a:prstGeom prst="rect">
            <a:avLst/>
          </a:prstGeom>
        </p:spPr>
      </p:pic>
    </p:spTree>
    <p:extLst>
      <p:ext uri="{BB962C8B-B14F-4D97-AF65-F5344CB8AC3E}">
        <p14:creationId xmlns:p14="http://schemas.microsoft.com/office/powerpoint/2010/main" val="239747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106</TotalTime>
  <Words>4928</Words>
  <Application>Microsoft Office PowerPoint</Application>
  <PresentationFormat>Widescreen</PresentationFormat>
  <Paragraphs>290</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Aptos Display</vt:lpstr>
      <vt:lpstr>Lucida Calligraphy</vt:lpstr>
      <vt:lpstr>Arial</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Brad Blau</dc:creator>
  <cp:lastModifiedBy>Brad Blau</cp:lastModifiedBy>
  <cp:revision>3</cp:revision>
  <dcterms:created xsi:type="dcterms:W3CDTF">2024-10-01T15:40:33Z</dcterms:created>
  <dcterms:modified xsi:type="dcterms:W3CDTF">2024-12-29T15:08:19Z</dcterms:modified>
</cp:coreProperties>
</file>