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6" r:id="rId2"/>
    <p:sldId id="287" r:id="rId3"/>
    <p:sldId id="288" r:id="rId4"/>
    <p:sldId id="258" r:id="rId5"/>
    <p:sldId id="259" r:id="rId6"/>
    <p:sldId id="260" r:id="rId7"/>
    <p:sldId id="262" r:id="rId8"/>
    <p:sldId id="261" r:id="rId9"/>
    <p:sldId id="263" r:id="rId10"/>
    <p:sldId id="265" r:id="rId11"/>
    <p:sldId id="271" r:id="rId12"/>
    <p:sldId id="264" r:id="rId13"/>
    <p:sldId id="266" r:id="rId14"/>
    <p:sldId id="267" r:id="rId15"/>
    <p:sldId id="268" r:id="rId16"/>
    <p:sldId id="289" r:id="rId17"/>
    <p:sldId id="274" r:id="rId18"/>
    <p:sldId id="275" r:id="rId19"/>
    <p:sldId id="276" r:id="rId20"/>
    <p:sldId id="285" r:id="rId21"/>
    <p:sldId id="278" r:id="rId22"/>
    <p:sldId id="290" r:id="rId23"/>
    <p:sldId id="291" r:id="rId24"/>
    <p:sldId id="277" r:id="rId25"/>
    <p:sldId id="269" r:id="rId26"/>
    <p:sldId id="270" r:id="rId27"/>
    <p:sldId id="279" r:id="rId28"/>
    <p:sldId id="280" r:id="rId29"/>
    <p:sldId id="282" r:id="rId30"/>
    <p:sldId id="283" r:id="rId31"/>
    <p:sldId id="284" r:id="rId32"/>
    <p:sldId id="281" r:id="rId33"/>
  </p:sldIdLst>
  <p:sldSz cx="12192000" cy="6858000"/>
  <p:notesSz cx="6858000" cy="9144000"/>
  <p:embeddedFontLst>
    <p:embeddedFont>
      <p:font typeface="Californian FB" panose="0207040306080B030204" pitchFamily="18" charset="0"/>
      <p:regular r:id="rId34"/>
      <p:bold r:id="rId35"/>
      <p:italic r:id="rId36"/>
    </p:embeddedFont>
    <p:embeddedFont>
      <p:font typeface="Colonna MT" panose="04020805060202030203" pitchFamily="82" charset="0"/>
      <p:regular r:id="rId37"/>
    </p:embeddedFont>
    <p:embeddedFont>
      <p:font typeface="Comic Sans MS" panose="030F0702030302020204" pitchFamily="66" charset="0"/>
      <p:regular r:id="rId38"/>
      <p:bold r:id="rId39"/>
      <p:italic r:id="rId40"/>
      <p:boldItalic r:id="rId41"/>
    </p:embeddedFont>
    <p:embeddedFont>
      <p:font typeface="Dreaming Outloud Script Pro" panose="03050502040304050704" pitchFamily="66" charset="0"/>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6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E1EC-9DCD-4D98-85C8-3380793B38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4B2D8A-4733-4AD1-AC6F-EDFC976F6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EDAA13-6902-410F-BC45-22D39E7B77F9}"/>
              </a:ext>
            </a:extLst>
          </p:cNvPr>
          <p:cNvSpPr>
            <a:spLocks noGrp="1"/>
          </p:cNvSpPr>
          <p:nvPr>
            <p:ph type="dt" sz="half" idx="10"/>
          </p:nvPr>
        </p:nvSpPr>
        <p:spPr/>
        <p:txBody>
          <a:bodyPr/>
          <a:lstStyle/>
          <a:p>
            <a:fld id="{4C7CBCCE-7215-44F8-B072-0A92385E5602}" type="datetimeFigureOut">
              <a:rPr lang="en-US" smtClean="0"/>
              <a:t>12/29/2024</a:t>
            </a:fld>
            <a:endParaRPr lang="en-US"/>
          </a:p>
        </p:txBody>
      </p:sp>
      <p:sp>
        <p:nvSpPr>
          <p:cNvPr id="5" name="Footer Placeholder 4">
            <a:extLst>
              <a:ext uri="{FF2B5EF4-FFF2-40B4-BE49-F238E27FC236}">
                <a16:creationId xmlns:a16="http://schemas.microsoft.com/office/drawing/2014/main" id="{B537F5E8-BFC7-4C23-921A-9E693ACC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4117B-48B6-4435-8243-49692A38633A}"/>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46889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8404-ADBF-4AB0-94C2-DE9594A236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C0D99B-0EDE-403C-A977-6EAF32C8F9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21443-9CDA-4919-B2E7-9A800CC60FDB}"/>
              </a:ext>
            </a:extLst>
          </p:cNvPr>
          <p:cNvSpPr>
            <a:spLocks noGrp="1"/>
          </p:cNvSpPr>
          <p:nvPr>
            <p:ph type="dt" sz="half" idx="10"/>
          </p:nvPr>
        </p:nvSpPr>
        <p:spPr/>
        <p:txBody>
          <a:bodyPr/>
          <a:lstStyle/>
          <a:p>
            <a:fld id="{4C7CBCCE-7215-44F8-B072-0A92385E5602}" type="datetimeFigureOut">
              <a:rPr lang="en-US" smtClean="0"/>
              <a:t>12/29/2024</a:t>
            </a:fld>
            <a:endParaRPr lang="en-US"/>
          </a:p>
        </p:txBody>
      </p:sp>
      <p:sp>
        <p:nvSpPr>
          <p:cNvPr id="5" name="Footer Placeholder 4">
            <a:extLst>
              <a:ext uri="{FF2B5EF4-FFF2-40B4-BE49-F238E27FC236}">
                <a16:creationId xmlns:a16="http://schemas.microsoft.com/office/drawing/2014/main" id="{1D8D19A2-DA67-4188-A1EA-FDF873DA1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C5592-5329-4B0E-B78D-88D004F3F82C}"/>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80534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86E41C-4F82-4ED5-92F3-855528CADA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7E3CD9-AFD5-4632-89E0-56D5A577B6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6BCA8-5D42-4990-A1E1-278FBFE20C2B}"/>
              </a:ext>
            </a:extLst>
          </p:cNvPr>
          <p:cNvSpPr>
            <a:spLocks noGrp="1"/>
          </p:cNvSpPr>
          <p:nvPr>
            <p:ph type="dt" sz="half" idx="10"/>
          </p:nvPr>
        </p:nvSpPr>
        <p:spPr/>
        <p:txBody>
          <a:bodyPr/>
          <a:lstStyle/>
          <a:p>
            <a:fld id="{4C7CBCCE-7215-44F8-B072-0A92385E5602}" type="datetimeFigureOut">
              <a:rPr lang="en-US" smtClean="0"/>
              <a:t>12/29/2024</a:t>
            </a:fld>
            <a:endParaRPr lang="en-US"/>
          </a:p>
        </p:txBody>
      </p:sp>
      <p:sp>
        <p:nvSpPr>
          <p:cNvPr id="5" name="Footer Placeholder 4">
            <a:extLst>
              <a:ext uri="{FF2B5EF4-FFF2-40B4-BE49-F238E27FC236}">
                <a16:creationId xmlns:a16="http://schemas.microsoft.com/office/drawing/2014/main" id="{8E190611-370C-4CDB-9EF7-86986DBFE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2CFF2-4FDB-4691-9F2D-2EE45633DF42}"/>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330148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14245-4994-4104-8C1A-4E8441CBF1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5C6750-A4E3-410E-BBB5-BE26E07729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17B08-D9E6-45B2-B77E-CE8BB6501985}"/>
              </a:ext>
            </a:extLst>
          </p:cNvPr>
          <p:cNvSpPr>
            <a:spLocks noGrp="1"/>
          </p:cNvSpPr>
          <p:nvPr>
            <p:ph type="dt" sz="half" idx="10"/>
          </p:nvPr>
        </p:nvSpPr>
        <p:spPr/>
        <p:txBody>
          <a:bodyPr/>
          <a:lstStyle/>
          <a:p>
            <a:fld id="{4C7CBCCE-7215-44F8-B072-0A92385E5602}" type="datetimeFigureOut">
              <a:rPr lang="en-US" smtClean="0"/>
              <a:t>12/29/2024</a:t>
            </a:fld>
            <a:endParaRPr lang="en-US"/>
          </a:p>
        </p:txBody>
      </p:sp>
      <p:sp>
        <p:nvSpPr>
          <p:cNvPr id="5" name="Footer Placeholder 4">
            <a:extLst>
              <a:ext uri="{FF2B5EF4-FFF2-40B4-BE49-F238E27FC236}">
                <a16:creationId xmlns:a16="http://schemas.microsoft.com/office/drawing/2014/main" id="{AD3B8180-577C-4823-8AA7-CE23FD2BC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E79E7-FAB9-4783-82F9-71F490C1CF3D}"/>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196415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9BF4-6FA7-4AB3-BDC0-61866DCDCE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CDEE1F-4200-4D04-99EC-E100F31C63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E1FD46-E964-4973-B2CB-947C7C02EE58}"/>
              </a:ext>
            </a:extLst>
          </p:cNvPr>
          <p:cNvSpPr>
            <a:spLocks noGrp="1"/>
          </p:cNvSpPr>
          <p:nvPr>
            <p:ph type="dt" sz="half" idx="10"/>
          </p:nvPr>
        </p:nvSpPr>
        <p:spPr/>
        <p:txBody>
          <a:bodyPr/>
          <a:lstStyle/>
          <a:p>
            <a:fld id="{4C7CBCCE-7215-44F8-B072-0A92385E5602}" type="datetimeFigureOut">
              <a:rPr lang="en-US" smtClean="0"/>
              <a:t>12/29/2024</a:t>
            </a:fld>
            <a:endParaRPr lang="en-US"/>
          </a:p>
        </p:txBody>
      </p:sp>
      <p:sp>
        <p:nvSpPr>
          <p:cNvPr id="5" name="Footer Placeholder 4">
            <a:extLst>
              <a:ext uri="{FF2B5EF4-FFF2-40B4-BE49-F238E27FC236}">
                <a16:creationId xmlns:a16="http://schemas.microsoft.com/office/drawing/2014/main" id="{72D2AFED-996F-40C6-8054-EE26AB272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26321-7DCB-4952-886D-48CB04CEDDCC}"/>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247340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0E67-05EC-4B11-A51D-83156FDD4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DE8611-BEC1-4000-92D8-688C9EA32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FBC7EA-9396-4B16-9F18-94215F2436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95DD74-58C8-498C-B290-56A9A23E05F3}"/>
              </a:ext>
            </a:extLst>
          </p:cNvPr>
          <p:cNvSpPr>
            <a:spLocks noGrp="1"/>
          </p:cNvSpPr>
          <p:nvPr>
            <p:ph type="dt" sz="half" idx="10"/>
          </p:nvPr>
        </p:nvSpPr>
        <p:spPr/>
        <p:txBody>
          <a:bodyPr/>
          <a:lstStyle/>
          <a:p>
            <a:fld id="{4C7CBCCE-7215-44F8-B072-0A92385E5602}" type="datetimeFigureOut">
              <a:rPr lang="en-US" smtClean="0"/>
              <a:t>12/29/2024</a:t>
            </a:fld>
            <a:endParaRPr lang="en-US"/>
          </a:p>
        </p:txBody>
      </p:sp>
      <p:sp>
        <p:nvSpPr>
          <p:cNvPr id="6" name="Footer Placeholder 5">
            <a:extLst>
              <a:ext uri="{FF2B5EF4-FFF2-40B4-BE49-F238E27FC236}">
                <a16:creationId xmlns:a16="http://schemas.microsoft.com/office/drawing/2014/main" id="{3E2C93F8-1A6C-47C7-B8A1-A72E34EDA5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7D936D-820D-4848-A0AA-2D4E2AD03192}"/>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27668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5797-80E9-4F55-A083-8EDABC3762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CBD253-4AF2-4394-B935-09EDCF0FF4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D6E0A2-4616-45F6-908B-1AB16CD15C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2800F7-0355-4DD5-8234-6E459C46DF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5CDA6-866F-4338-BB70-8AEB141C3E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6E9C34-AD4C-4553-993D-EB83381CC121}"/>
              </a:ext>
            </a:extLst>
          </p:cNvPr>
          <p:cNvSpPr>
            <a:spLocks noGrp="1"/>
          </p:cNvSpPr>
          <p:nvPr>
            <p:ph type="dt" sz="half" idx="10"/>
          </p:nvPr>
        </p:nvSpPr>
        <p:spPr/>
        <p:txBody>
          <a:bodyPr/>
          <a:lstStyle/>
          <a:p>
            <a:fld id="{4C7CBCCE-7215-44F8-B072-0A92385E5602}" type="datetimeFigureOut">
              <a:rPr lang="en-US" smtClean="0"/>
              <a:t>12/29/2024</a:t>
            </a:fld>
            <a:endParaRPr lang="en-US"/>
          </a:p>
        </p:txBody>
      </p:sp>
      <p:sp>
        <p:nvSpPr>
          <p:cNvPr id="8" name="Footer Placeholder 7">
            <a:extLst>
              <a:ext uri="{FF2B5EF4-FFF2-40B4-BE49-F238E27FC236}">
                <a16:creationId xmlns:a16="http://schemas.microsoft.com/office/drawing/2014/main" id="{DC657631-629E-4F9C-B651-83DD03C4A0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7AD287-91C9-46A5-98DF-F12D4BCF634B}"/>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2323077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960E-2958-4B84-933A-A98623058D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2CA118-4FFD-4B67-8942-F57864F96228}"/>
              </a:ext>
            </a:extLst>
          </p:cNvPr>
          <p:cNvSpPr>
            <a:spLocks noGrp="1"/>
          </p:cNvSpPr>
          <p:nvPr>
            <p:ph type="dt" sz="half" idx="10"/>
          </p:nvPr>
        </p:nvSpPr>
        <p:spPr/>
        <p:txBody>
          <a:bodyPr/>
          <a:lstStyle/>
          <a:p>
            <a:fld id="{4C7CBCCE-7215-44F8-B072-0A92385E5602}" type="datetimeFigureOut">
              <a:rPr lang="en-US" smtClean="0"/>
              <a:t>12/29/2024</a:t>
            </a:fld>
            <a:endParaRPr lang="en-US"/>
          </a:p>
        </p:txBody>
      </p:sp>
      <p:sp>
        <p:nvSpPr>
          <p:cNvPr id="4" name="Footer Placeholder 3">
            <a:extLst>
              <a:ext uri="{FF2B5EF4-FFF2-40B4-BE49-F238E27FC236}">
                <a16:creationId xmlns:a16="http://schemas.microsoft.com/office/drawing/2014/main" id="{B65EA35E-C229-461D-B3F0-E9FD96DE7D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A2832-49F7-48E2-ABB5-C9B7393E2DE8}"/>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118260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47BED-D610-45E9-9676-131F1F91FDF3}"/>
              </a:ext>
            </a:extLst>
          </p:cNvPr>
          <p:cNvSpPr>
            <a:spLocks noGrp="1"/>
          </p:cNvSpPr>
          <p:nvPr>
            <p:ph type="dt" sz="half" idx="10"/>
          </p:nvPr>
        </p:nvSpPr>
        <p:spPr/>
        <p:txBody>
          <a:bodyPr/>
          <a:lstStyle/>
          <a:p>
            <a:fld id="{4C7CBCCE-7215-44F8-B072-0A92385E5602}" type="datetimeFigureOut">
              <a:rPr lang="en-US" smtClean="0"/>
              <a:t>12/29/2024</a:t>
            </a:fld>
            <a:endParaRPr lang="en-US"/>
          </a:p>
        </p:txBody>
      </p:sp>
      <p:sp>
        <p:nvSpPr>
          <p:cNvPr id="3" name="Footer Placeholder 2">
            <a:extLst>
              <a:ext uri="{FF2B5EF4-FFF2-40B4-BE49-F238E27FC236}">
                <a16:creationId xmlns:a16="http://schemas.microsoft.com/office/drawing/2014/main" id="{346E4905-955F-4E56-BBC1-185F59D92C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32908C-6579-4036-8E5D-ADE294028143}"/>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386633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C235-D8E9-4BB7-9090-AF1435451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4FD35F-8582-4ACE-A568-A38C828095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EF8267-D727-44E6-A7C3-4016E1B84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B3B66D-0638-4703-B413-1DB4D33A2AFF}"/>
              </a:ext>
            </a:extLst>
          </p:cNvPr>
          <p:cNvSpPr>
            <a:spLocks noGrp="1"/>
          </p:cNvSpPr>
          <p:nvPr>
            <p:ph type="dt" sz="half" idx="10"/>
          </p:nvPr>
        </p:nvSpPr>
        <p:spPr/>
        <p:txBody>
          <a:bodyPr/>
          <a:lstStyle/>
          <a:p>
            <a:fld id="{4C7CBCCE-7215-44F8-B072-0A92385E5602}" type="datetimeFigureOut">
              <a:rPr lang="en-US" smtClean="0"/>
              <a:t>12/29/2024</a:t>
            </a:fld>
            <a:endParaRPr lang="en-US"/>
          </a:p>
        </p:txBody>
      </p:sp>
      <p:sp>
        <p:nvSpPr>
          <p:cNvPr id="6" name="Footer Placeholder 5">
            <a:extLst>
              <a:ext uri="{FF2B5EF4-FFF2-40B4-BE49-F238E27FC236}">
                <a16:creationId xmlns:a16="http://schemas.microsoft.com/office/drawing/2014/main" id="{1A7E912D-6318-44D2-AE70-BDAF5AAA5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8C071-5943-4C7D-91CB-0D20B8413138}"/>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96911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51075-0075-4A40-BECC-342102C16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6E267E-D363-4A3E-9AE3-B66CA2D415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38122-3848-4CAB-BAAA-458D90D61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FA2043-FAAA-43B5-9802-8CDF8C65DAFF}"/>
              </a:ext>
            </a:extLst>
          </p:cNvPr>
          <p:cNvSpPr>
            <a:spLocks noGrp="1"/>
          </p:cNvSpPr>
          <p:nvPr>
            <p:ph type="dt" sz="half" idx="10"/>
          </p:nvPr>
        </p:nvSpPr>
        <p:spPr/>
        <p:txBody>
          <a:bodyPr/>
          <a:lstStyle/>
          <a:p>
            <a:fld id="{4C7CBCCE-7215-44F8-B072-0A92385E5602}" type="datetimeFigureOut">
              <a:rPr lang="en-US" smtClean="0"/>
              <a:t>12/29/2024</a:t>
            </a:fld>
            <a:endParaRPr lang="en-US"/>
          </a:p>
        </p:txBody>
      </p:sp>
      <p:sp>
        <p:nvSpPr>
          <p:cNvPr id="6" name="Footer Placeholder 5">
            <a:extLst>
              <a:ext uri="{FF2B5EF4-FFF2-40B4-BE49-F238E27FC236}">
                <a16:creationId xmlns:a16="http://schemas.microsoft.com/office/drawing/2014/main" id="{997F44E8-7505-411E-ADFB-C63C40040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9A9BE6-BB1A-472A-A9E0-8A72C7DC67E4}"/>
              </a:ext>
            </a:extLst>
          </p:cNvPr>
          <p:cNvSpPr>
            <a:spLocks noGrp="1"/>
          </p:cNvSpPr>
          <p:nvPr>
            <p:ph type="sldNum" sz="quarter" idx="12"/>
          </p:nvPr>
        </p:nvSpPr>
        <p:spPr/>
        <p:txBody>
          <a:bodyPr/>
          <a:lstStyle/>
          <a:p>
            <a:fld id="{B13A0ED8-0159-4BCE-9319-47BAD5C5C79F}" type="slidenum">
              <a:rPr lang="en-US" smtClean="0"/>
              <a:t>‹#›</a:t>
            </a:fld>
            <a:endParaRPr lang="en-US"/>
          </a:p>
        </p:txBody>
      </p:sp>
    </p:spTree>
    <p:extLst>
      <p:ext uri="{BB962C8B-B14F-4D97-AF65-F5344CB8AC3E}">
        <p14:creationId xmlns:p14="http://schemas.microsoft.com/office/powerpoint/2010/main" val="18312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FB94BD-1E1A-40EF-B5CB-5F2D0EAA4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F79163-9124-49FA-8915-723AEEF91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343BD-F04E-4EC9-BE68-E2935A2DE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CBCCE-7215-44F8-B072-0A92385E5602}" type="datetimeFigureOut">
              <a:rPr lang="en-US" smtClean="0"/>
              <a:t>12/29/2024</a:t>
            </a:fld>
            <a:endParaRPr lang="en-US"/>
          </a:p>
        </p:txBody>
      </p:sp>
      <p:sp>
        <p:nvSpPr>
          <p:cNvPr id="5" name="Footer Placeholder 4">
            <a:extLst>
              <a:ext uri="{FF2B5EF4-FFF2-40B4-BE49-F238E27FC236}">
                <a16:creationId xmlns:a16="http://schemas.microsoft.com/office/drawing/2014/main" id="{6DCB976C-FF5F-455D-BCBE-2A4DD77311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6A6B4C-B272-40D5-891B-30999A3102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A0ED8-0159-4BCE-9319-47BAD5C5C79F}" type="slidenum">
              <a:rPr lang="en-US" smtClean="0"/>
              <a:t>‹#›</a:t>
            </a:fld>
            <a:endParaRPr lang="en-US"/>
          </a:p>
        </p:txBody>
      </p:sp>
    </p:spTree>
    <p:extLst>
      <p:ext uri="{BB962C8B-B14F-4D97-AF65-F5344CB8AC3E}">
        <p14:creationId xmlns:p14="http://schemas.microsoft.com/office/powerpoint/2010/main" val="303040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gif"/></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hyperlink" Target="https://www.churchofjesuschrist.org/study/manual/teachings-joseph-smith/chapter-21?lang=eng&amp;id=p39#p39"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49.jpg"/></Relationships>
</file>

<file path=ppt/slides/_rels/slide2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51.jpg"/></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31.xml.rels><?xml version="1.0" encoding="UTF-8" standalone="yes"?>
<Relationships xmlns="http://schemas.openxmlformats.org/package/2006/relationships"><Relationship Id="rId3" Type="http://schemas.openxmlformats.org/officeDocument/2006/relationships/hyperlink" Target="https://www.churchofjesuschrist.org/study/manual/teachings-joseph-smith/chapter-21?lang=eng&amp;id=p39#p39"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5665E3-4E58-3D5C-E886-9BD2B2EE0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3" name="TextBox 2">
            <a:extLst>
              <a:ext uri="{FF2B5EF4-FFF2-40B4-BE49-F238E27FC236}">
                <a16:creationId xmlns:a16="http://schemas.microsoft.com/office/drawing/2014/main" id="{B8A6F447-4FED-A21F-CB6A-27F94B9EF1D8}"/>
              </a:ext>
            </a:extLst>
          </p:cNvPr>
          <p:cNvSpPr txBox="1"/>
          <p:nvPr/>
        </p:nvSpPr>
        <p:spPr>
          <a:xfrm>
            <a:off x="1484671" y="295564"/>
            <a:ext cx="9144000" cy="2308324"/>
          </a:xfrm>
          <a:prstGeom prst="rect">
            <a:avLst/>
          </a:prstGeom>
          <a:noFill/>
        </p:spPr>
        <p:txBody>
          <a:bodyPr wrap="square" rtlCol="0">
            <a:spAutoFit/>
          </a:bodyPr>
          <a:lstStyle/>
          <a:p>
            <a:pPr algn="ctr"/>
            <a:r>
              <a:rPr lang="en-US" sz="4800" dirty="0">
                <a:solidFill>
                  <a:schemeClr val="bg1"/>
                </a:solidFill>
              </a:rPr>
              <a:t>Doctrine and Covenants 29:1-29</a:t>
            </a:r>
          </a:p>
          <a:p>
            <a:pPr algn="ctr"/>
            <a:endParaRPr lang="en-US" sz="4800" dirty="0">
              <a:solidFill>
                <a:schemeClr val="bg1"/>
              </a:solidFill>
            </a:endParaRPr>
          </a:p>
          <a:p>
            <a:pPr algn="ctr"/>
            <a:r>
              <a:rPr lang="en-US" sz="4800" dirty="0">
                <a:solidFill>
                  <a:schemeClr val="bg1"/>
                </a:solidFill>
              </a:rPr>
              <a:t>Gathering of the Savior’s Elect</a:t>
            </a:r>
          </a:p>
        </p:txBody>
      </p:sp>
      <p:sp>
        <p:nvSpPr>
          <p:cNvPr id="5" name="TextBox 4">
            <a:extLst>
              <a:ext uri="{FF2B5EF4-FFF2-40B4-BE49-F238E27FC236}">
                <a16:creationId xmlns:a16="http://schemas.microsoft.com/office/drawing/2014/main" id="{2220D971-D569-5F22-7349-1FC4F529B5CF}"/>
              </a:ext>
            </a:extLst>
          </p:cNvPr>
          <p:cNvSpPr txBox="1"/>
          <p:nvPr/>
        </p:nvSpPr>
        <p:spPr>
          <a:xfrm>
            <a:off x="4572000" y="4655127"/>
            <a:ext cx="3648364" cy="1477328"/>
          </a:xfrm>
          <a:prstGeom prst="rect">
            <a:avLst/>
          </a:prstGeom>
          <a:noFill/>
        </p:spPr>
        <p:txBody>
          <a:bodyPr wrap="square" rtlCol="0">
            <a:spAutoFit/>
          </a:bodyPr>
          <a:lstStyle/>
          <a:p>
            <a:pPr algn="ctr"/>
            <a:r>
              <a:rPr lang="en-US" i="1" dirty="0">
                <a:solidFill>
                  <a:schemeClr val="bg1"/>
                </a:solidFill>
              </a:rPr>
              <a:t>When the Son of man shall come in his glory, and all the holy angels with him, then shall he sit upon the throne of his glory:</a:t>
            </a:r>
          </a:p>
          <a:p>
            <a:pPr algn="ctr"/>
            <a:r>
              <a:rPr lang="en-US" i="1" dirty="0">
                <a:solidFill>
                  <a:schemeClr val="bg1"/>
                </a:solidFill>
              </a:rPr>
              <a:t>Matthew 25:31</a:t>
            </a:r>
          </a:p>
        </p:txBody>
      </p:sp>
      <p:grpSp>
        <p:nvGrpSpPr>
          <p:cNvPr id="6" name="Group 5">
            <a:extLst>
              <a:ext uri="{FF2B5EF4-FFF2-40B4-BE49-F238E27FC236}">
                <a16:creationId xmlns:a16="http://schemas.microsoft.com/office/drawing/2014/main" id="{B2A61B62-F8D9-541A-A16B-18409FE052BB}"/>
              </a:ext>
            </a:extLst>
          </p:cNvPr>
          <p:cNvGrpSpPr/>
          <p:nvPr/>
        </p:nvGrpSpPr>
        <p:grpSpPr>
          <a:xfrm>
            <a:off x="377355" y="3529663"/>
            <a:ext cx="1285190" cy="3054762"/>
            <a:chOff x="6228916" y="1534608"/>
            <a:chExt cx="1285190" cy="3054762"/>
          </a:xfrm>
          <a:solidFill>
            <a:schemeClr val="accent2">
              <a:lumMod val="60000"/>
              <a:lumOff val="40000"/>
            </a:schemeClr>
          </a:solidFill>
        </p:grpSpPr>
        <p:sp>
          <p:nvSpPr>
            <p:cNvPr id="7" name="Oval 6">
              <a:extLst>
                <a:ext uri="{FF2B5EF4-FFF2-40B4-BE49-F238E27FC236}">
                  <a16:creationId xmlns:a16="http://schemas.microsoft.com/office/drawing/2014/main" id="{9B10FE93-DF7A-DA35-81C8-47136400EDA3}"/>
                </a:ext>
              </a:extLst>
            </p:cNvPr>
            <p:cNvSpPr/>
            <p:nvPr/>
          </p:nvSpPr>
          <p:spPr>
            <a:xfrm flipH="1">
              <a:off x="6452210" y="1534608"/>
              <a:ext cx="619164" cy="63563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Freeform: Shape 7">
              <a:extLst>
                <a:ext uri="{FF2B5EF4-FFF2-40B4-BE49-F238E27FC236}">
                  <a16:creationId xmlns:a16="http://schemas.microsoft.com/office/drawing/2014/main" id="{68796525-785F-AC92-FB12-5BE35E4ED0D5}"/>
                </a:ext>
              </a:extLst>
            </p:cNvPr>
            <p:cNvSpPr/>
            <p:nvPr/>
          </p:nvSpPr>
          <p:spPr>
            <a:xfrm rot="17404118" flipH="1">
              <a:off x="5726573" y="2801837"/>
              <a:ext cx="2289876" cy="1285190"/>
            </a:xfrm>
            <a:custGeom>
              <a:avLst/>
              <a:gdLst>
                <a:gd name="connsiteX0" fmla="*/ 17091 w 2289876"/>
                <a:gd name="connsiteY0" fmla="*/ 149410 h 1285190"/>
                <a:gd name="connsiteX1" fmla="*/ 5248 w 2289876"/>
                <a:gd name="connsiteY1" fmla="*/ 227221 h 1285190"/>
                <a:gd name="connsiteX2" fmla="*/ 8559 w 2289876"/>
                <a:gd name="connsiteY2" fmla="*/ 240581 h 1285190"/>
                <a:gd name="connsiteX3" fmla="*/ 4616 w 2289876"/>
                <a:gd name="connsiteY3" fmla="*/ 247595 h 1285190"/>
                <a:gd name="connsiteX4" fmla="*/ 33427 w 2289876"/>
                <a:gd name="connsiteY4" fmla="*/ 350060 h 1285190"/>
                <a:gd name="connsiteX5" fmla="*/ 735399 w 2289876"/>
                <a:gd name="connsiteY5" fmla="*/ 955070 h 1285190"/>
                <a:gd name="connsiteX6" fmla="*/ 871193 w 2289876"/>
                <a:gd name="connsiteY6" fmla="*/ 944996 h 1285190"/>
                <a:gd name="connsiteX7" fmla="*/ 861119 w 2289876"/>
                <a:gd name="connsiteY7" fmla="*/ 809202 h 1285190"/>
                <a:gd name="connsiteX8" fmla="*/ 578308 w 2289876"/>
                <a:gd name="connsiteY8" fmla="*/ 565456 h 1285190"/>
                <a:gd name="connsiteX9" fmla="*/ 1190562 w 2289876"/>
                <a:gd name="connsiteY9" fmla="*/ 789129 h 1285190"/>
                <a:gd name="connsiteX10" fmla="*/ 1197247 w 2289876"/>
                <a:gd name="connsiteY10" fmla="*/ 790834 h 1285190"/>
                <a:gd name="connsiteX11" fmla="*/ 1946734 w 2289876"/>
                <a:gd name="connsiteY11" fmla="*/ 1267284 h 1285190"/>
                <a:gd name="connsiteX12" fmla="*/ 2104970 w 2289876"/>
                <a:gd name="connsiteY12" fmla="*/ 1232043 h 1285190"/>
                <a:gd name="connsiteX13" fmla="*/ 2104970 w 2289876"/>
                <a:gd name="connsiteY13" fmla="*/ 1232044 h 1285190"/>
                <a:gd name="connsiteX14" fmla="*/ 2069729 w 2289876"/>
                <a:gd name="connsiteY14" fmla="*/ 1073808 h 1285190"/>
                <a:gd name="connsiteX15" fmla="*/ 1530718 w 2289876"/>
                <a:gd name="connsiteY15" fmla="*/ 731158 h 1285190"/>
                <a:gd name="connsiteX16" fmla="*/ 2141884 w 2289876"/>
                <a:gd name="connsiteY16" fmla="*/ 863210 h 1285190"/>
                <a:gd name="connsiteX17" fmla="*/ 2287096 w 2289876"/>
                <a:gd name="connsiteY17" fmla="*/ 769598 h 1285190"/>
                <a:gd name="connsiteX18" fmla="*/ 2193485 w 2289876"/>
                <a:gd name="connsiteY18" fmla="*/ 624386 h 1285190"/>
                <a:gd name="connsiteX19" fmla="*/ 1382160 w 2289876"/>
                <a:gd name="connsiteY19" fmla="*/ 449089 h 1285190"/>
                <a:gd name="connsiteX20" fmla="*/ 1362727 w 2289876"/>
                <a:gd name="connsiteY20" fmla="*/ 434277 h 1285190"/>
                <a:gd name="connsiteX21" fmla="*/ 1326589 w 2289876"/>
                <a:gd name="connsiteY21" fmla="*/ 416788 h 1285190"/>
                <a:gd name="connsiteX22" fmla="*/ 683165 w 2289876"/>
                <a:gd name="connsiteY22" fmla="*/ 181728 h 1285190"/>
                <a:gd name="connsiteX23" fmla="*/ 1105936 w 2289876"/>
                <a:gd name="connsiteY23" fmla="*/ 181728 h 1285190"/>
                <a:gd name="connsiteX24" fmla="*/ 1196800 w 2289876"/>
                <a:gd name="connsiteY24" fmla="*/ 90864 h 1285190"/>
                <a:gd name="connsiteX25" fmla="*/ 1196801 w 2289876"/>
                <a:gd name="connsiteY25" fmla="*/ 90864 h 1285190"/>
                <a:gd name="connsiteX26" fmla="*/ 1105937 w 2289876"/>
                <a:gd name="connsiteY26" fmla="*/ 0 h 1285190"/>
                <a:gd name="connsiteX27" fmla="*/ 151158 w 2289876"/>
                <a:gd name="connsiteY27" fmla="*/ 0 h 1285190"/>
                <a:gd name="connsiteX28" fmla="*/ 86907 w 2289876"/>
                <a:gd name="connsiteY28" fmla="*/ 26614 h 1285190"/>
                <a:gd name="connsiteX29" fmla="*/ 66271 w 2289876"/>
                <a:gd name="connsiteY29" fmla="*/ 76433 h 1285190"/>
                <a:gd name="connsiteX30" fmla="*/ 58195 w 2289876"/>
                <a:gd name="connsiteY30" fmla="*/ 82289 h 1285190"/>
                <a:gd name="connsiteX31" fmla="*/ 17091 w 2289876"/>
                <a:gd name="connsiteY31" fmla="*/ 149410 h 128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89876" h="1285190">
                  <a:moveTo>
                    <a:pt x="17091" y="149410"/>
                  </a:moveTo>
                  <a:cubicBezTo>
                    <a:pt x="7701" y="175115"/>
                    <a:pt x="3964" y="201506"/>
                    <a:pt x="5248" y="227221"/>
                  </a:cubicBezTo>
                  <a:lnTo>
                    <a:pt x="8559" y="240581"/>
                  </a:lnTo>
                  <a:lnTo>
                    <a:pt x="4616" y="247595"/>
                  </a:lnTo>
                  <a:cubicBezTo>
                    <a:pt x="-6874" y="283314"/>
                    <a:pt x="3216" y="324022"/>
                    <a:pt x="33427" y="350060"/>
                  </a:cubicBezTo>
                  <a:lnTo>
                    <a:pt x="735399" y="955070"/>
                  </a:lnTo>
                  <a:cubicBezTo>
                    <a:pt x="775679" y="989787"/>
                    <a:pt x="836476" y="985277"/>
                    <a:pt x="871193" y="944996"/>
                  </a:cubicBezTo>
                  <a:cubicBezTo>
                    <a:pt x="905910" y="904716"/>
                    <a:pt x="901399" y="843919"/>
                    <a:pt x="861119" y="809202"/>
                  </a:cubicBezTo>
                  <a:lnTo>
                    <a:pt x="578308" y="565456"/>
                  </a:lnTo>
                  <a:lnTo>
                    <a:pt x="1190562" y="789129"/>
                  </a:lnTo>
                  <a:lnTo>
                    <a:pt x="1197247" y="790834"/>
                  </a:lnTo>
                  <a:lnTo>
                    <a:pt x="1946734" y="1267284"/>
                  </a:lnTo>
                  <a:cubicBezTo>
                    <a:pt x="2000162" y="1301248"/>
                    <a:pt x="2071006" y="1285470"/>
                    <a:pt x="2104970" y="1232043"/>
                  </a:cubicBezTo>
                  <a:lnTo>
                    <a:pt x="2104970" y="1232044"/>
                  </a:lnTo>
                  <a:cubicBezTo>
                    <a:pt x="2138934" y="1178617"/>
                    <a:pt x="2123156" y="1107772"/>
                    <a:pt x="2069729" y="1073808"/>
                  </a:cubicBezTo>
                  <a:lnTo>
                    <a:pt x="1530718" y="731158"/>
                  </a:lnTo>
                  <a:lnTo>
                    <a:pt x="2141884" y="863210"/>
                  </a:lnTo>
                  <a:cubicBezTo>
                    <a:pt x="2207834" y="877459"/>
                    <a:pt x="2272847" y="835548"/>
                    <a:pt x="2287096" y="769598"/>
                  </a:cubicBezTo>
                  <a:cubicBezTo>
                    <a:pt x="2301345" y="703649"/>
                    <a:pt x="2259434" y="638636"/>
                    <a:pt x="2193485" y="624386"/>
                  </a:cubicBezTo>
                  <a:lnTo>
                    <a:pt x="1382160" y="449089"/>
                  </a:lnTo>
                  <a:lnTo>
                    <a:pt x="1362727" y="434277"/>
                  </a:lnTo>
                  <a:cubicBezTo>
                    <a:pt x="1351514" y="427370"/>
                    <a:pt x="1339441" y="421483"/>
                    <a:pt x="1326589" y="416788"/>
                  </a:cubicBezTo>
                  <a:lnTo>
                    <a:pt x="683165" y="181728"/>
                  </a:lnTo>
                  <a:lnTo>
                    <a:pt x="1105936" y="181728"/>
                  </a:lnTo>
                  <a:cubicBezTo>
                    <a:pt x="1156119" y="181728"/>
                    <a:pt x="1196800" y="141047"/>
                    <a:pt x="1196800" y="90864"/>
                  </a:cubicBezTo>
                  <a:lnTo>
                    <a:pt x="1196801" y="90864"/>
                  </a:lnTo>
                  <a:cubicBezTo>
                    <a:pt x="1196801" y="40681"/>
                    <a:pt x="1156120" y="0"/>
                    <a:pt x="1105937" y="0"/>
                  </a:cubicBezTo>
                  <a:lnTo>
                    <a:pt x="151158" y="0"/>
                  </a:lnTo>
                  <a:cubicBezTo>
                    <a:pt x="126066" y="0"/>
                    <a:pt x="103351" y="10170"/>
                    <a:pt x="86907" y="26614"/>
                  </a:cubicBezTo>
                  <a:lnTo>
                    <a:pt x="66271" y="76433"/>
                  </a:lnTo>
                  <a:lnTo>
                    <a:pt x="58195" y="82289"/>
                  </a:lnTo>
                  <a:cubicBezTo>
                    <a:pt x="40638" y="101120"/>
                    <a:pt x="26482" y="123705"/>
                    <a:pt x="17091" y="14941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 name="Group 8">
            <a:extLst>
              <a:ext uri="{FF2B5EF4-FFF2-40B4-BE49-F238E27FC236}">
                <a16:creationId xmlns:a16="http://schemas.microsoft.com/office/drawing/2014/main" id="{AA05FA29-93FE-A332-06C3-95982B93452B}"/>
              </a:ext>
            </a:extLst>
          </p:cNvPr>
          <p:cNvGrpSpPr/>
          <p:nvPr/>
        </p:nvGrpSpPr>
        <p:grpSpPr>
          <a:xfrm>
            <a:off x="1196054" y="3077693"/>
            <a:ext cx="1285190" cy="3054762"/>
            <a:chOff x="6228916" y="1534608"/>
            <a:chExt cx="1285190" cy="3054762"/>
          </a:xfrm>
          <a:solidFill>
            <a:schemeClr val="accent2">
              <a:lumMod val="60000"/>
              <a:lumOff val="40000"/>
            </a:schemeClr>
          </a:solidFill>
        </p:grpSpPr>
        <p:sp>
          <p:nvSpPr>
            <p:cNvPr id="10" name="Oval 9">
              <a:extLst>
                <a:ext uri="{FF2B5EF4-FFF2-40B4-BE49-F238E27FC236}">
                  <a16:creationId xmlns:a16="http://schemas.microsoft.com/office/drawing/2014/main" id="{A345ECEA-B796-4C66-7066-01732F26913A}"/>
                </a:ext>
              </a:extLst>
            </p:cNvPr>
            <p:cNvSpPr/>
            <p:nvPr/>
          </p:nvSpPr>
          <p:spPr>
            <a:xfrm flipH="1">
              <a:off x="6452210" y="1534608"/>
              <a:ext cx="619164" cy="63563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F158D789-D883-BACA-CF49-CD148B4BF26A}"/>
                </a:ext>
              </a:extLst>
            </p:cNvPr>
            <p:cNvSpPr/>
            <p:nvPr/>
          </p:nvSpPr>
          <p:spPr>
            <a:xfrm rot="17404118" flipH="1">
              <a:off x="5726573" y="2801837"/>
              <a:ext cx="2289876" cy="1285190"/>
            </a:xfrm>
            <a:custGeom>
              <a:avLst/>
              <a:gdLst>
                <a:gd name="connsiteX0" fmla="*/ 17091 w 2289876"/>
                <a:gd name="connsiteY0" fmla="*/ 149410 h 1285190"/>
                <a:gd name="connsiteX1" fmla="*/ 5248 w 2289876"/>
                <a:gd name="connsiteY1" fmla="*/ 227221 h 1285190"/>
                <a:gd name="connsiteX2" fmla="*/ 8559 w 2289876"/>
                <a:gd name="connsiteY2" fmla="*/ 240581 h 1285190"/>
                <a:gd name="connsiteX3" fmla="*/ 4616 w 2289876"/>
                <a:gd name="connsiteY3" fmla="*/ 247595 h 1285190"/>
                <a:gd name="connsiteX4" fmla="*/ 33427 w 2289876"/>
                <a:gd name="connsiteY4" fmla="*/ 350060 h 1285190"/>
                <a:gd name="connsiteX5" fmla="*/ 735399 w 2289876"/>
                <a:gd name="connsiteY5" fmla="*/ 955070 h 1285190"/>
                <a:gd name="connsiteX6" fmla="*/ 871193 w 2289876"/>
                <a:gd name="connsiteY6" fmla="*/ 944996 h 1285190"/>
                <a:gd name="connsiteX7" fmla="*/ 861119 w 2289876"/>
                <a:gd name="connsiteY7" fmla="*/ 809202 h 1285190"/>
                <a:gd name="connsiteX8" fmla="*/ 578308 w 2289876"/>
                <a:gd name="connsiteY8" fmla="*/ 565456 h 1285190"/>
                <a:gd name="connsiteX9" fmla="*/ 1190562 w 2289876"/>
                <a:gd name="connsiteY9" fmla="*/ 789129 h 1285190"/>
                <a:gd name="connsiteX10" fmla="*/ 1197247 w 2289876"/>
                <a:gd name="connsiteY10" fmla="*/ 790834 h 1285190"/>
                <a:gd name="connsiteX11" fmla="*/ 1946734 w 2289876"/>
                <a:gd name="connsiteY11" fmla="*/ 1267284 h 1285190"/>
                <a:gd name="connsiteX12" fmla="*/ 2104970 w 2289876"/>
                <a:gd name="connsiteY12" fmla="*/ 1232043 h 1285190"/>
                <a:gd name="connsiteX13" fmla="*/ 2104970 w 2289876"/>
                <a:gd name="connsiteY13" fmla="*/ 1232044 h 1285190"/>
                <a:gd name="connsiteX14" fmla="*/ 2069729 w 2289876"/>
                <a:gd name="connsiteY14" fmla="*/ 1073808 h 1285190"/>
                <a:gd name="connsiteX15" fmla="*/ 1530718 w 2289876"/>
                <a:gd name="connsiteY15" fmla="*/ 731158 h 1285190"/>
                <a:gd name="connsiteX16" fmla="*/ 2141884 w 2289876"/>
                <a:gd name="connsiteY16" fmla="*/ 863210 h 1285190"/>
                <a:gd name="connsiteX17" fmla="*/ 2287096 w 2289876"/>
                <a:gd name="connsiteY17" fmla="*/ 769598 h 1285190"/>
                <a:gd name="connsiteX18" fmla="*/ 2193485 w 2289876"/>
                <a:gd name="connsiteY18" fmla="*/ 624386 h 1285190"/>
                <a:gd name="connsiteX19" fmla="*/ 1382160 w 2289876"/>
                <a:gd name="connsiteY19" fmla="*/ 449089 h 1285190"/>
                <a:gd name="connsiteX20" fmla="*/ 1362727 w 2289876"/>
                <a:gd name="connsiteY20" fmla="*/ 434277 h 1285190"/>
                <a:gd name="connsiteX21" fmla="*/ 1326589 w 2289876"/>
                <a:gd name="connsiteY21" fmla="*/ 416788 h 1285190"/>
                <a:gd name="connsiteX22" fmla="*/ 683165 w 2289876"/>
                <a:gd name="connsiteY22" fmla="*/ 181728 h 1285190"/>
                <a:gd name="connsiteX23" fmla="*/ 1105936 w 2289876"/>
                <a:gd name="connsiteY23" fmla="*/ 181728 h 1285190"/>
                <a:gd name="connsiteX24" fmla="*/ 1196800 w 2289876"/>
                <a:gd name="connsiteY24" fmla="*/ 90864 h 1285190"/>
                <a:gd name="connsiteX25" fmla="*/ 1196801 w 2289876"/>
                <a:gd name="connsiteY25" fmla="*/ 90864 h 1285190"/>
                <a:gd name="connsiteX26" fmla="*/ 1105937 w 2289876"/>
                <a:gd name="connsiteY26" fmla="*/ 0 h 1285190"/>
                <a:gd name="connsiteX27" fmla="*/ 151158 w 2289876"/>
                <a:gd name="connsiteY27" fmla="*/ 0 h 1285190"/>
                <a:gd name="connsiteX28" fmla="*/ 86907 w 2289876"/>
                <a:gd name="connsiteY28" fmla="*/ 26614 h 1285190"/>
                <a:gd name="connsiteX29" fmla="*/ 66271 w 2289876"/>
                <a:gd name="connsiteY29" fmla="*/ 76433 h 1285190"/>
                <a:gd name="connsiteX30" fmla="*/ 58195 w 2289876"/>
                <a:gd name="connsiteY30" fmla="*/ 82289 h 1285190"/>
                <a:gd name="connsiteX31" fmla="*/ 17091 w 2289876"/>
                <a:gd name="connsiteY31" fmla="*/ 149410 h 128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89876" h="1285190">
                  <a:moveTo>
                    <a:pt x="17091" y="149410"/>
                  </a:moveTo>
                  <a:cubicBezTo>
                    <a:pt x="7701" y="175115"/>
                    <a:pt x="3964" y="201506"/>
                    <a:pt x="5248" y="227221"/>
                  </a:cubicBezTo>
                  <a:lnTo>
                    <a:pt x="8559" y="240581"/>
                  </a:lnTo>
                  <a:lnTo>
                    <a:pt x="4616" y="247595"/>
                  </a:lnTo>
                  <a:cubicBezTo>
                    <a:pt x="-6874" y="283314"/>
                    <a:pt x="3216" y="324022"/>
                    <a:pt x="33427" y="350060"/>
                  </a:cubicBezTo>
                  <a:lnTo>
                    <a:pt x="735399" y="955070"/>
                  </a:lnTo>
                  <a:cubicBezTo>
                    <a:pt x="775679" y="989787"/>
                    <a:pt x="836476" y="985277"/>
                    <a:pt x="871193" y="944996"/>
                  </a:cubicBezTo>
                  <a:cubicBezTo>
                    <a:pt x="905910" y="904716"/>
                    <a:pt x="901399" y="843919"/>
                    <a:pt x="861119" y="809202"/>
                  </a:cubicBezTo>
                  <a:lnTo>
                    <a:pt x="578308" y="565456"/>
                  </a:lnTo>
                  <a:lnTo>
                    <a:pt x="1190562" y="789129"/>
                  </a:lnTo>
                  <a:lnTo>
                    <a:pt x="1197247" y="790834"/>
                  </a:lnTo>
                  <a:lnTo>
                    <a:pt x="1946734" y="1267284"/>
                  </a:lnTo>
                  <a:cubicBezTo>
                    <a:pt x="2000162" y="1301248"/>
                    <a:pt x="2071006" y="1285470"/>
                    <a:pt x="2104970" y="1232043"/>
                  </a:cubicBezTo>
                  <a:lnTo>
                    <a:pt x="2104970" y="1232044"/>
                  </a:lnTo>
                  <a:cubicBezTo>
                    <a:pt x="2138934" y="1178617"/>
                    <a:pt x="2123156" y="1107772"/>
                    <a:pt x="2069729" y="1073808"/>
                  </a:cubicBezTo>
                  <a:lnTo>
                    <a:pt x="1530718" y="731158"/>
                  </a:lnTo>
                  <a:lnTo>
                    <a:pt x="2141884" y="863210"/>
                  </a:lnTo>
                  <a:cubicBezTo>
                    <a:pt x="2207834" y="877459"/>
                    <a:pt x="2272847" y="835548"/>
                    <a:pt x="2287096" y="769598"/>
                  </a:cubicBezTo>
                  <a:cubicBezTo>
                    <a:pt x="2301345" y="703649"/>
                    <a:pt x="2259434" y="638636"/>
                    <a:pt x="2193485" y="624386"/>
                  </a:cubicBezTo>
                  <a:lnTo>
                    <a:pt x="1382160" y="449089"/>
                  </a:lnTo>
                  <a:lnTo>
                    <a:pt x="1362727" y="434277"/>
                  </a:lnTo>
                  <a:cubicBezTo>
                    <a:pt x="1351514" y="427370"/>
                    <a:pt x="1339441" y="421483"/>
                    <a:pt x="1326589" y="416788"/>
                  </a:cubicBezTo>
                  <a:lnTo>
                    <a:pt x="683165" y="181728"/>
                  </a:lnTo>
                  <a:lnTo>
                    <a:pt x="1105936" y="181728"/>
                  </a:lnTo>
                  <a:cubicBezTo>
                    <a:pt x="1156119" y="181728"/>
                    <a:pt x="1196800" y="141047"/>
                    <a:pt x="1196800" y="90864"/>
                  </a:cubicBezTo>
                  <a:lnTo>
                    <a:pt x="1196801" y="90864"/>
                  </a:lnTo>
                  <a:cubicBezTo>
                    <a:pt x="1196801" y="40681"/>
                    <a:pt x="1156120" y="0"/>
                    <a:pt x="1105937" y="0"/>
                  </a:cubicBezTo>
                  <a:lnTo>
                    <a:pt x="151158" y="0"/>
                  </a:lnTo>
                  <a:cubicBezTo>
                    <a:pt x="126066" y="0"/>
                    <a:pt x="103351" y="10170"/>
                    <a:pt x="86907" y="26614"/>
                  </a:cubicBezTo>
                  <a:lnTo>
                    <a:pt x="66271" y="76433"/>
                  </a:lnTo>
                  <a:lnTo>
                    <a:pt x="58195" y="82289"/>
                  </a:lnTo>
                  <a:cubicBezTo>
                    <a:pt x="40638" y="101120"/>
                    <a:pt x="26482" y="123705"/>
                    <a:pt x="17091" y="14941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2" name="Group 11">
            <a:extLst>
              <a:ext uri="{FF2B5EF4-FFF2-40B4-BE49-F238E27FC236}">
                <a16:creationId xmlns:a16="http://schemas.microsoft.com/office/drawing/2014/main" id="{DCED98E0-75B7-F594-0FDC-3B5ACBDD1A1B}"/>
              </a:ext>
            </a:extLst>
          </p:cNvPr>
          <p:cNvGrpSpPr/>
          <p:nvPr/>
        </p:nvGrpSpPr>
        <p:grpSpPr>
          <a:xfrm>
            <a:off x="2016409" y="3395508"/>
            <a:ext cx="1285190" cy="3054762"/>
            <a:chOff x="6228916" y="1534608"/>
            <a:chExt cx="1285190" cy="3054762"/>
          </a:xfrm>
          <a:solidFill>
            <a:schemeClr val="accent2">
              <a:lumMod val="60000"/>
              <a:lumOff val="40000"/>
            </a:schemeClr>
          </a:solidFill>
        </p:grpSpPr>
        <p:sp>
          <p:nvSpPr>
            <p:cNvPr id="13" name="Oval 12">
              <a:extLst>
                <a:ext uri="{FF2B5EF4-FFF2-40B4-BE49-F238E27FC236}">
                  <a16:creationId xmlns:a16="http://schemas.microsoft.com/office/drawing/2014/main" id="{F2122562-364D-96B1-ABCF-C733131E36C1}"/>
                </a:ext>
              </a:extLst>
            </p:cNvPr>
            <p:cNvSpPr/>
            <p:nvPr/>
          </p:nvSpPr>
          <p:spPr>
            <a:xfrm flipH="1">
              <a:off x="6452210" y="1534608"/>
              <a:ext cx="619164" cy="63563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Shape 13">
              <a:extLst>
                <a:ext uri="{FF2B5EF4-FFF2-40B4-BE49-F238E27FC236}">
                  <a16:creationId xmlns:a16="http://schemas.microsoft.com/office/drawing/2014/main" id="{65041E57-70AD-874A-3C28-7BF27B73B778}"/>
                </a:ext>
              </a:extLst>
            </p:cNvPr>
            <p:cNvSpPr/>
            <p:nvPr/>
          </p:nvSpPr>
          <p:spPr>
            <a:xfrm rot="17404118" flipH="1">
              <a:off x="5726573" y="2801837"/>
              <a:ext cx="2289876" cy="1285190"/>
            </a:xfrm>
            <a:custGeom>
              <a:avLst/>
              <a:gdLst>
                <a:gd name="connsiteX0" fmla="*/ 17091 w 2289876"/>
                <a:gd name="connsiteY0" fmla="*/ 149410 h 1285190"/>
                <a:gd name="connsiteX1" fmla="*/ 5248 w 2289876"/>
                <a:gd name="connsiteY1" fmla="*/ 227221 h 1285190"/>
                <a:gd name="connsiteX2" fmla="*/ 8559 w 2289876"/>
                <a:gd name="connsiteY2" fmla="*/ 240581 h 1285190"/>
                <a:gd name="connsiteX3" fmla="*/ 4616 w 2289876"/>
                <a:gd name="connsiteY3" fmla="*/ 247595 h 1285190"/>
                <a:gd name="connsiteX4" fmla="*/ 33427 w 2289876"/>
                <a:gd name="connsiteY4" fmla="*/ 350060 h 1285190"/>
                <a:gd name="connsiteX5" fmla="*/ 735399 w 2289876"/>
                <a:gd name="connsiteY5" fmla="*/ 955070 h 1285190"/>
                <a:gd name="connsiteX6" fmla="*/ 871193 w 2289876"/>
                <a:gd name="connsiteY6" fmla="*/ 944996 h 1285190"/>
                <a:gd name="connsiteX7" fmla="*/ 861119 w 2289876"/>
                <a:gd name="connsiteY7" fmla="*/ 809202 h 1285190"/>
                <a:gd name="connsiteX8" fmla="*/ 578308 w 2289876"/>
                <a:gd name="connsiteY8" fmla="*/ 565456 h 1285190"/>
                <a:gd name="connsiteX9" fmla="*/ 1190562 w 2289876"/>
                <a:gd name="connsiteY9" fmla="*/ 789129 h 1285190"/>
                <a:gd name="connsiteX10" fmla="*/ 1197247 w 2289876"/>
                <a:gd name="connsiteY10" fmla="*/ 790834 h 1285190"/>
                <a:gd name="connsiteX11" fmla="*/ 1946734 w 2289876"/>
                <a:gd name="connsiteY11" fmla="*/ 1267284 h 1285190"/>
                <a:gd name="connsiteX12" fmla="*/ 2104970 w 2289876"/>
                <a:gd name="connsiteY12" fmla="*/ 1232043 h 1285190"/>
                <a:gd name="connsiteX13" fmla="*/ 2104970 w 2289876"/>
                <a:gd name="connsiteY13" fmla="*/ 1232044 h 1285190"/>
                <a:gd name="connsiteX14" fmla="*/ 2069729 w 2289876"/>
                <a:gd name="connsiteY14" fmla="*/ 1073808 h 1285190"/>
                <a:gd name="connsiteX15" fmla="*/ 1530718 w 2289876"/>
                <a:gd name="connsiteY15" fmla="*/ 731158 h 1285190"/>
                <a:gd name="connsiteX16" fmla="*/ 2141884 w 2289876"/>
                <a:gd name="connsiteY16" fmla="*/ 863210 h 1285190"/>
                <a:gd name="connsiteX17" fmla="*/ 2287096 w 2289876"/>
                <a:gd name="connsiteY17" fmla="*/ 769598 h 1285190"/>
                <a:gd name="connsiteX18" fmla="*/ 2193485 w 2289876"/>
                <a:gd name="connsiteY18" fmla="*/ 624386 h 1285190"/>
                <a:gd name="connsiteX19" fmla="*/ 1382160 w 2289876"/>
                <a:gd name="connsiteY19" fmla="*/ 449089 h 1285190"/>
                <a:gd name="connsiteX20" fmla="*/ 1362727 w 2289876"/>
                <a:gd name="connsiteY20" fmla="*/ 434277 h 1285190"/>
                <a:gd name="connsiteX21" fmla="*/ 1326589 w 2289876"/>
                <a:gd name="connsiteY21" fmla="*/ 416788 h 1285190"/>
                <a:gd name="connsiteX22" fmla="*/ 683165 w 2289876"/>
                <a:gd name="connsiteY22" fmla="*/ 181728 h 1285190"/>
                <a:gd name="connsiteX23" fmla="*/ 1105936 w 2289876"/>
                <a:gd name="connsiteY23" fmla="*/ 181728 h 1285190"/>
                <a:gd name="connsiteX24" fmla="*/ 1196800 w 2289876"/>
                <a:gd name="connsiteY24" fmla="*/ 90864 h 1285190"/>
                <a:gd name="connsiteX25" fmla="*/ 1196801 w 2289876"/>
                <a:gd name="connsiteY25" fmla="*/ 90864 h 1285190"/>
                <a:gd name="connsiteX26" fmla="*/ 1105937 w 2289876"/>
                <a:gd name="connsiteY26" fmla="*/ 0 h 1285190"/>
                <a:gd name="connsiteX27" fmla="*/ 151158 w 2289876"/>
                <a:gd name="connsiteY27" fmla="*/ 0 h 1285190"/>
                <a:gd name="connsiteX28" fmla="*/ 86907 w 2289876"/>
                <a:gd name="connsiteY28" fmla="*/ 26614 h 1285190"/>
                <a:gd name="connsiteX29" fmla="*/ 66271 w 2289876"/>
                <a:gd name="connsiteY29" fmla="*/ 76433 h 1285190"/>
                <a:gd name="connsiteX30" fmla="*/ 58195 w 2289876"/>
                <a:gd name="connsiteY30" fmla="*/ 82289 h 1285190"/>
                <a:gd name="connsiteX31" fmla="*/ 17091 w 2289876"/>
                <a:gd name="connsiteY31" fmla="*/ 149410 h 128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89876" h="1285190">
                  <a:moveTo>
                    <a:pt x="17091" y="149410"/>
                  </a:moveTo>
                  <a:cubicBezTo>
                    <a:pt x="7701" y="175115"/>
                    <a:pt x="3964" y="201506"/>
                    <a:pt x="5248" y="227221"/>
                  </a:cubicBezTo>
                  <a:lnTo>
                    <a:pt x="8559" y="240581"/>
                  </a:lnTo>
                  <a:lnTo>
                    <a:pt x="4616" y="247595"/>
                  </a:lnTo>
                  <a:cubicBezTo>
                    <a:pt x="-6874" y="283314"/>
                    <a:pt x="3216" y="324022"/>
                    <a:pt x="33427" y="350060"/>
                  </a:cubicBezTo>
                  <a:lnTo>
                    <a:pt x="735399" y="955070"/>
                  </a:lnTo>
                  <a:cubicBezTo>
                    <a:pt x="775679" y="989787"/>
                    <a:pt x="836476" y="985277"/>
                    <a:pt x="871193" y="944996"/>
                  </a:cubicBezTo>
                  <a:cubicBezTo>
                    <a:pt x="905910" y="904716"/>
                    <a:pt x="901399" y="843919"/>
                    <a:pt x="861119" y="809202"/>
                  </a:cubicBezTo>
                  <a:lnTo>
                    <a:pt x="578308" y="565456"/>
                  </a:lnTo>
                  <a:lnTo>
                    <a:pt x="1190562" y="789129"/>
                  </a:lnTo>
                  <a:lnTo>
                    <a:pt x="1197247" y="790834"/>
                  </a:lnTo>
                  <a:lnTo>
                    <a:pt x="1946734" y="1267284"/>
                  </a:lnTo>
                  <a:cubicBezTo>
                    <a:pt x="2000162" y="1301248"/>
                    <a:pt x="2071006" y="1285470"/>
                    <a:pt x="2104970" y="1232043"/>
                  </a:cubicBezTo>
                  <a:lnTo>
                    <a:pt x="2104970" y="1232044"/>
                  </a:lnTo>
                  <a:cubicBezTo>
                    <a:pt x="2138934" y="1178617"/>
                    <a:pt x="2123156" y="1107772"/>
                    <a:pt x="2069729" y="1073808"/>
                  </a:cubicBezTo>
                  <a:lnTo>
                    <a:pt x="1530718" y="731158"/>
                  </a:lnTo>
                  <a:lnTo>
                    <a:pt x="2141884" y="863210"/>
                  </a:lnTo>
                  <a:cubicBezTo>
                    <a:pt x="2207834" y="877459"/>
                    <a:pt x="2272847" y="835548"/>
                    <a:pt x="2287096" y="769598"/>
                  </a:cubicBezTo>
                  <a:cubicBezTo>
                    <a:pt x="2301345" y="703649"/>
                    <a:pt x="2259434" y="638636"/>
                    <a:pt x="2193485" y="624386"/>
                  </a:cubicBezTo>
                  <a:lnTo>
                    <a:pt x="1382160" y="449089"/>
                  </a:lnTo>
                  <a:lnTo>
                    <a:pt x="1362727" y="434277"/>
                  </a:lnTo>
                  <a:cubicBezTo>
                    <a:pt x="1351514" y="427370"/>
                    <a:pt x="1339441" y="421483"/>
                    <a:pt x="1326589" y="416788"/>
                  </a:cubicBezTo>
                  <a:lnTo>
                    <a:pt x="683165" y="181728"/>
                  </a:lnTo>
                  <a:lnTo>
                    <a:pt x="1105936" y="181728"/>
                  </a:lnTo>
                  <a:cubicBezTo>
                    <a:pt x="1156119" y="181728"/>
                    <a:pt x="1196800" y="141047"/>
                    <a:pt x="1196800" y="90864"/>
                  </a:cubicBezTo>
                  <a:lnTo>
                    <a:pt x="1196801" y="90864"/>
                  </a:lnTo>
                  <a:cubicBezTo>
                    <a:pt x="1196801" y="40681"/>
                    <a:pt x="1156120" y="0"/>
                    <a:pt x="1105937" y="0"/>
                  </a:cubicBezTo>
                  <a:lnTo>
                    <a:pt x="151158" y="0"/>
                  </a:lnTo>
                  <a:cubicBezTo>
                    <a:pt x="126066" y="0"/>
                    <a:pt x="103351" y="10170"/>
                    <a:pt x="86907" y="26614"/>
                  </a:cubicBezTo>
                  <a:lnTo>
                    <a:pt x="66271" y="76433"/>
                  </a:lnTo>
                  <a:lnTo>
                    <a:pt x="58195" y="82289"/>
                  </a:lnTo>
                  <a:cubicBezTo>
                    <a:pt x="40638" y="101120"/>
                    <a:pt x="26482" y="123705"/>
                    <a:pt x="17091" y="14941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5" name="Group 14">
            <a:extLst>
              <a:ext uri="{FF2B5EF4-FFF2-40B4-BE49-F238E27FC236}">
                <a16:creationId xmlns:a16="http://schemas.microsoft.com/office/drawing/2014/main" id="{294974D3-1A70-9AAD-0C29-A69B9C4983EB}"/>
              </a:ext>
            </a:extLst>
          </p:cNvPr>
          <p:cNvGrpSpPr/>
          <p:nvPr/>
        </p:nvGrpSpPr>
        <p:grpSpPr>
          <a:xfrm>
            <a:off x="2871820" y="3212635"/>
            <a:ext cx="1285190" cy="3054762"/>
            <a:chOff x="6228916" y="1534608"/>
            <a:chExt cx="1285190" cy="3054762"/>
          </a:xfrm>
          <a:solidFill>
            <a:schemeClr val="accent2">
              <a:lumMod val="60000"/>
              <a:lumOff val="40000"/>
            </a:schemeClr>
          </a:solidFill>
        </p:grpSpPr>
        <p:sp>
          <p:nvSpPr>
            <p:cNvPr id="16" name="Oval 15">
              <a:extLst>
                <a:ext uri="{FF2B5EF4-FFF2-40B4-BE49-F238E27FC236}">
                  <a16:creationId xmlns:a16="http://schemas.microsoft.com/office/drawing/2014/main" id="{29F41B52-05B5-E16A-0FE0-CEB1E6CF3E0C}"/>
                </a:ext>
              </a:extLst>
            </p:cNvPr>
            <p:cNvSpPr/>
            <p:nvPr/>
          </p:nvSpPr>
          <p:spPr>
            <a:xfrm flipH="1">
              <a:off x="6452210" y="1534608"/>
              <a:ext cx="619164" cy="63563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E4184745-0850-6505-7BD2-09AB7CF4FFA1}"/>
                </a:ext>
              </a:extLst>
            </p:cNvPr>
            <p:cNvSpPr/>
            <p:nvPr/>
          </p:nvSpPr>
          <p:spPr>
            <a:xfrm rot="17404118" flipH="1">
              <a:off x="5726573" y="2801837"/>
              <a:ext cx="2289876" cy="1285190"/>
            </a:xfrm>
            <a:custGeom>
              <a:avLst/>
              <a:gdLst>
                <a:gd name="connsiteX0" fmla="*/ 17091 w 2289876"/>
                <a:gd name="connsiteY0" fmla="*/ 149410 h 1285190"/>
                <a:gd name="connsiteX1" fmla="*/ 5248 w 2289876"/>
                <a:gd name="connsiteY1" fmla="*/ 227221 h 1285190"/>
                <a:gd name="connsiteX2" fmla="*/ 8559 w 2289876"/>
                <a:gd name="connsiteY2" fmla="*/ 240581 h 1285190"/>
                <a:gd name="connsiteX3" fmla="*/ 4616 w 2289876"/>
                <a:gd name="connsiteY3" fmla="*/ 247595 h 1285190"/>
                <a:gd name="connsiteX4" fmla="*/ 33427 w 2289876"/>
                <a:gd name="connsiteY4" fmla="*/ 350060 h 1285190"/>
                <a:gd name="connsiteX5" fmla="*/ 735399 w 2289876"/>
                <a:gd name="connsiteY5" fmla="*/ 955070 h 1285190"/>
                <a:gd name="connsiteX6" fmla="*/ 871193 w 2289876"/>
                <a:gd name="connsiteY6" fmla="*/ 944996 h 1285190"/>
                <a:gd name="connsiteX7" fmla="*/ 861119 w 2289876"/>
                <a:gd name="connsiteY7" fmla="*/ 809202 h 1285190"/>
                <a:gd name="connsiteX8" fmla="*/ 578308 w 2289876"/>
                <a:gd name="connsiteY8" fmla="*/ 565456 h 1285190"/>
                <a:gd name="connsiteX9" fmla="*/ 1190562 w 2289876"/>
                <a:gd name="connsiteY9" fmla="*/ 789129 h 1285190"/>
                <a:gd name="connsiteX10" fmla="*/ 1197247 w 2289876"/>
                <a:gd name="connsiteY10" fmla="*/ 790834 h 1285190"/>
                <a:gd name="connsiteX11" fmla="*/ 1946734 w 2289876"/>
                <a:gd name="connsiteY11" fmla="*/ 1267284 h 1285190"/>
                <a:gd name="connsiteX12" fmla="*/ 2104970 w 2289876"/>
                <a:gd name="connsiteY12" fmla="*/ 1232043 h 1285190"/>
                <a:gd name="connsiteX13" fmla="*/ 2104970 w 2289876"/>
                <a:gd name="connsiteY13" fmla="*/ 1232044 h 1285190"/>
                <a:gd name="connsiteX14" fmla="*/ 2069729 w 2289876"/>
                <a:gd name="connsiteY14" fmla="*/ 1073808 h 1285190"/>
                <a:gd name="connsiteX15" fmla="*/ 1530718 w 2289876"/>
                <a:gd name="connsiteY15" fmla="*/ 731158 h 1285190"/>
                <a:gd name="connsiteX16" fmla="*/ 2141884 w 2289876"/>
                <a:gd name="connsiteY16" fmla="*/ 863210 h 1285190"/>
                <a:gd name="connsiteX17" fmla="*/ 2287096 w 2289876"/>
                <a:gd name="connsiteY17" fmla="*/ 769598 h 1285190"/>
                <a:gd name="connsiteX18" fmla="*/ 2193485 w 2289876"/>
                <a:gd name="connsiteY18" fmla="*/ 624386 h 1285190"/>
                <a:gd name="connsiteX19" fmla="*/ 1382160 w 2289876"/>
                <a:gd name="connsiteY19" fmla="*/ 449089 h 1285190"/>
                <a:gd name="connsiteX20" fmla="*/ 1362727 w 2289876"/>
                <a:gd name="connsiteY20" fmla="*/ 434277 h 1285190"/>
                <a:gd name="connsiteX21" fmla="*/ 1326589 w 2289876"/>
                <a:gd name="connsiteY21" fmla="*/ 416788 h 1285190"/>
                <a:gd name="connsiteX22" fmla="*/ 683165 w 2289876"/>
                <a:gd name="connsiteY22" fmla="*/ 181728 h 1285190"/>
                <a:gd name="connsiteX23" fmla="*/ 1105936 w 2289876"/>
                <a:gd name="connsiteY23" fmla="*/ 181728 h 1285190"/>
                <a:gd name="connsiteX24" fmla="*/ 1196800 w 2289876"/>
                <a:gd name="connsiteY24" fmla="*/ 90864 h 1285190"/>
                <a:gd name="connsiteX25" fmla="*/ 1196801 w 2289876"/>
                <a:gd name="connsiteY25" fmla="*/ 90864 h 1285190"/>
                <a:gd name="connsiteX26" fmla="*/ 1105937 w 2289876"/>
                <a:gd name="connsiteY26" fmla="*/ 0 h 1285190"/>
                <a:gd name="connsiteX27" fmla="*/ 151158 w 2289876"/>
                <a:gd name="connsiteY27" fmla="*/ 0 h 1285190"/>
                <a:gd name="connsiteX28" fmla="*/ 86907 w 2289876"/>
                <a:gd name="connsiteY28" fmla="*/ 26614 h 1285190"/>
                <a:gd name="connsiteX29" fmla="*/ 66271 w 2289876"/>
                <a:gd name="connsiteY29" fmla="*/ 76433 h 1285190"/>
                <a:gd name="connsiteX30" fmla="*/ 58195 w 2289876"/>
                <a:gd name="connsiteY30" fmla="*/ 82289 h 1285190"/>
                <a:gd name="connsiteX31" fmla="*/ 17091 w 2289876"/>
                <a:gd name="connsiteY31" fmla="*/ 149410 h 128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89876" h="1285190">
                  <a:moveTo>
                    <a:pt x="17091" y="149410"/>
                  </a:moveTo>
                  <a:cubicBezTo>
                    <a:pt x="7701" y="175115"/>
                    <a:pt x="3964" y="201506"/>
                    <a:pt x="5248" y="227221"/>
                  </a:cubicBezTo>
                  <a:lnTo>
                    <a:pt x="8559" y="240581"/>
                  </a:lnTo>
                  <a:lnTo>
                    <a:pt x="4616" y="247595"/>
                  </a:lnTo>
                  <a:cubicBezTo>
                    <a:pt x="-6874" y="283314"/>
                    <a:pt x="3216" y="324022"/>
                    <a:pt x="33427" y="350060"/>
                  </a:cubicBezTo>
                  <a:lnTo>
                    <a:pt x="735399" y="955070"/>
                  </a:lnTo>
                  <a:cubicBezTo>
                    <a:pt x="775679" y="989787"/>
                    <a:pt x="836476" y="985277"/>
                    <a:pt x="871193" y="944996"/>
                  </a:cubicBezTo>
                  <a:cubicBezTo>
                    <a:pt x="905910" y="904716"/>
                    <a:pt x="901399" y="843919"/>
                    <a:pt x="861119" y="809202"/>
                  </a:cubicBezTo>
                  <a:lnTo>
                    <a:pt x="578308" y="565456"/>
                  </a:lnTo>
                  <a:lnTo>
                    <a:pt x="1190562" y="789129"/>
                  </a:lnTo>
                  <a:lnTo>
                    <a:pt x="1197247" y="790834"/>
                  </a:lnTo>
                  <a:lnTo>
                    <a:pt x="1946734" y="1267284"/>
                  </a:lnTo>
                  <a:cubicBezTo>
                    <a:pt x="2000162" y="1301248"/>
                    <a:pt x="2071006" y="1285470"/>
                    <a:pt x="2104970" y="1232043"/>
                  </a:cubicBezTo>
                  <a:lnTo>
                    <a:pt x="2104970" y="1232044"/>
                  </a:lnTo>
                  <a:cubicBezTo>
                    <a:pt x="2138934" y="1178617"/>
                    <a:pt x="2123156" y="1107772"/>
                    <a:pt x="2069729" y="1073808"/>
                  </a:cubicBezTo>
                  <a:lnTo>
                    <a:pt x="1530718" y="731158"/>
                  </a:lnTo>
                  <a:lnTo>
                    <a:pt x="2141884" y="863210"/>
                  </a:lnTo>
                  <a:cubicBezTo>
                    <a:pt x="2207834" y="877459"/>
                    <a:pt x="2272847" y="835548"/>
                    <a:pt x="2287096" y="769598"/>
                  </a:cubicBezTo>
                  <a:cubicBezTo>
                    <a:pt x="2301345" y="703649"/>
                    <a:pt x="2259434" y="638636"/>
                    <a:pt x="2193485" y="624386"/>
                  </a:cubicBezTo>
                  <a:lnTo>
                    <a:pt x="1382160" y="449089"/>
                  </a:lnTo>
                  <a:lnTo>
                    <a:pt x="1362727" y="434277"/>
                  </a:lnTo>
                  <a:cubicBezTo>
                    <a:pt x="1351514" y="427370"/>
                    <a:pt x="1339441" y="421483"/>
                    <a:pt x="1326589" y="416788"/>
                  </a:cubicBezTo>
                  <a:lnTo>
                    <a:pt x="683165" y="181728"/>
                  </a:lnTo>
                  <a:lnTo>
                    <a:pt x="1105936" y="181728"/>
                  </a:lnTo>
                  <a:cubicBezTo>
                    <a:pt x="1156119" y="181728"/>
                    <a:pt x="1196800" y="141047"/>
                    <a:pt x="1196800" y="90864"/>
                  </a:cubicBezTo>
                  <a:lnTo>
                    <a:pt x="1196801" y="90864"/>
                  </a:lnTo>
                  <a:cubicBezTo>
                    <a:pt x="1196801" y="40681"/>
                    <a:pt x="1156120" y="0"/>
                    <a:pt x="1105937" y="0"/>
                  </a:cubicBezTo>
                  <a:lnTo>
                    <a:pt x="151158" y="0"/>
                  </a:lnTo>
                  <a:cubicBezTo>
                    <a:pt x="126066" y="0"/>
                    <a:pt x="103351" y="10170"/>
                    <a:pt x="86907" y="26614"/>
                  </a:cubicBezTo>
                  <a:lnTo>
                    <a:pt x="66271" y="76433"/>
                  </a:lnTo>
                  <a:lnTo>
                    <a:pt x="58195" y="82289"/>
                  </a:lnTo>
                  <a:cubicBezTo>
                    <a:pt x="40638" y="101120"/>
                    <a:pt x="26482" y="123705"/>
                    <a:pt x="17091" y="14941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8" name="Group 17">
            <a:extLst>
              <a:ext uri="{FF2B5EF4-FFF2-40B4-BE49-F238E27FC236}">
                <a16:creationId xmlns:a16="http://schemas.microsoft.com/office/drawing/2014/main" id="{DBE43330-2F44-032E-C07F-61A0462E7DDF}"/>
              </a:ext>
            </a:extLst>
          </p:cNvPr>
          <p:cNvGrpSpPr/>
          <p:nvPr/>
        </p:nvGrpSpPr>
        <p:grpSpPr>
          <a:xfrm>
            <a:off x="8220364" y="3507674"/>
            <a:ext cx="1285190" cy="3054762"/>
            <a:chOff x="6228916" y="1534608"/>
            <a:chExt cx="1285190" cy="3054762"/>
          </a:xfrm>
          <a:solidFill>
            <a:schemeClr val="accent2">
              <a:lumMod val="60000"/>
              <a:lumOff val="40000"/>
            </a:schemeClr>
          </a:solidFill>
        </p:grpSpPr>
        <p:sp>
          <p:nvSpPr>
            <p:cNvPr id="19" name="Oval 18">
              <a:extLst>
                <a:ext uri="{FF2B5EF4-FFF2-40B4-BE49-F238E27FC236}">
                  <a16:creationId xmlns:a16="http://schemas.microsoft.com/office/drawing/2014/main" id="{38E8BB90-645A-A787-551B-172600054757}"/>
                </a:ext>
              </a:extLst>
            </p:cNvPr>
            <p:cNvSpPr/>
            <p:nvPr/>
          </p:nvSpPr>
          <p:spPr>
            <a:xfrm flipH="1">
              <a:off x="6452210" y="1534608"/>
              <a:ext cx="619164" cy="63563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DB515641-7A8F-D983-C1A4-DA048CAF29F9}"/>
                </a:ext>
              </a:extLst>
            </p:cNvPr>
            <p:cNvSpPr/>
            <p:nvPr/>
          </p:nvSpPr>
          <p:spPr>
            <a:xfrm rot="17404118" flipH="1">
              <a:off x="5726573" y="2801837"/>
              <a:ext cx="2289876" cy="1285190"/>
            </a:xfrm>
            <a:custGeom>
              <a:avLst/>
              <a:gdLst>
                <a:gd name="connsiteX0" fmla="*/ 17091 w 2289876"/>
                <a:gd name="connsiteY0" fmla="*/ 149410 h 1285190"/>
                <a:gd name="connsiteX1" fmla="*/ 5248 w 2289876"/>
                <a:gd name="connsiteY1" fmla="*/ 227221 h 1285190"/>
                <a:gd name="connsiteX2" fmla="*/ 8559 w 2289876"/>
                <a:gd name="connsiteY2" fmla="*/ 240581 h 1285190"/>
                <a:gd name="connsiteX3" fmla="*/ 4616 w 2289876"/>
                <a:gd name="connsiteY3" fmla="*/ 247595 h 1285190"/>
                <a:gd name="connsiteX4" fmla="*/ 33427 w 2289876"/>
                <a:gd name="connsiteY4" fmla="*/ 350060 h 1285190"/>
                <a:gd name="connsiteX5" fmla="*/ 735399 w 2289876"/>
                <a:gd name="connsiteY5" fmla="*/ 955070 h 1285190"/>
                <a:gd name="connsiteX6" fmla="*/ 871193 w 2289876"/>
                <a:gd name="connsiteY6" fmla="*/ 944996 h 1285190"/>
                <a:gd name="connsiteX7" fmla="*/ 861119 w 2289876"/>
                <a:gd name="connsiteY7" fmla="*/ 809202 h 1285190"/>
                <a:gd name="connsiteX8" fmla="*/ 578308 w 2289876"/>
                <a:gd name="connsiteY8" fmla="*/ 565456 h 1285190"/>
                <a:gd name="connsiteX9" fmla="*/ 1190562 w 2289876"/>
                <a:gd name="connsiteY9" fmla="*/ 789129 h 1285190"/>
                <a:gd name="connsiteX10" fmla="*/ 1197247 w 2289876"/>
                <a:gd name="connsiteY10" fmla="*/ 790834 h 1285190"/>
                <a:gd name="connsiteX11" fmla="*/ 1946734 w 2289876"/>
                <a:gd name="connsiteY11" fmla="*/ 1267284 h 1285190"/>
                <a:gd name="connsiteX12" fmla="*/ 2104970 w 2289876"/>
                <a:gd name="connsiteY12" fmla="*/ 1232043 h 1285190"/>
                <a:gd name="connsiteX13" fmla="*/ 2104970 w 2289876"/>
                <a:gd name="connsiteY13" fmla="*/ 1232044 h 1285190"/>
                <a:gd name="connsiteX14" fmla="*/ 2069729 w 2289876"/>
                <a:gd name="connsiteY14" fmla="*/ 1073808 h 1285190"/>
                <a:gd name="connsiteX15" fmla="*/ 1530718 w 2289876"/>
                <a:gd name="connsiteY15" fmla="*/ 731158 h 1285190"/>
                <a:gd name="connsiteX16" fmla="*/ 2141884 w 2289876"/>
                <a:gd name="connsiteY16" fmla="*/ 863210 h 1285190"/>
                <a:gd name="connsiteX17" fmla="*/ 2287096 w 2289876"/>
                <a:gd name="connsiteY17" fmla="*/ 769598 h 1285190"/>
                <a:gd name="connsiteX18" fmla="*/ 2193485 w 2289876"/>
                <a:gd name="connsiteY18" fmla="*/ 624386 h 1285190"/>
                <a:gd name="connsiteX19" fmla="*/ 1382160 w 2289876"/>
                <a:gd name="connsiteY19" fmla="*/ 449089 h 1285190"/>
                <a:gd name="connsiteX20" fmla="*/ 1362727 w 2289876"/>
                <a:gd name="connsiteY20" fmla="*/ 434277 h 1285190"/>
                <a:gd name="connsiteX21" fmla="*/ 1326589 w 2289876"/>
                <a:gd name="connsiteY21" fmla="*/ 416788 h 1285190"/>
                <a:gd name="connsiteX22" fmla="*/ 683165 w 2289876"/>
                <a:gd name="connsiteY22" fmla="*/ 181728 h 1285190"/>
                <a:gd name="connsiteX23" fmla="*/ 1105936 w 2289876"/>
                <a:gd name="connsiteY23" fmla="*/ 181728 h 1285190"/>
                <a:gd name="connsiteX24" fmla="*/ 1196800 w 2289876"/>
                <a:gd name="connsiteY24" fmla="*/ 90864 h 1285190"/>
                <a:gd name="connsiteX25" fmla="*/ 1196801 w 2289876"/>
                <a:gd name="connsiteY25" fmla="*/ 90864 h 1285190"/>
                <a:gd name="connsiteX26" fmla="*/ 1105937 w 2289876"/>
                <a:gd name="connsiteY26" fmla="*/ 0 h 1285190"/>
                <a:gd name="connsiteX27" fmla="*/ 151158 w 2289876"/>
                <a:gd name="connsiteY27" fmla="*/ 0 h 1285190"/>
                <a:gd name="connsiteX28" fmla="*/ 86907 w 2289876"/>
                <a:gd name="connsiteY28" fmla="*/ 26614 h 1285190"/>
                <a:gd name="connsiteX29" fmla="*/ 66271 w 2289876"/>
                <a:gd name="connsiteY29" fmla="*/ 76433 h 1285190"/>
                <a:gd name="connsiteX30" fmla="*/ 58195 w 2289876"/>
                <a:gd name="connsiteY30" fmla="*/ 82289 h 1285190"/>
                <a:gd name="connsiteX31" fmla="*/ 17091 w 2289876"/>
                <a:gd name="connsiteY31" fmla="*/ 149410 h 128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89876" h="1285190">
                  <a:moveTo>
                    <a:pt x="17091" y="149410"/>
                  </a:moveTo>
                  <a:cubicBezTo>
                    <a:pt x="7701" y="175115"/>
                    <a:pt x="3964" y="201506"/>
                    <a:pt x="5248" y="227221"/>
                  </a:cubicBezTo>
                  <a:lnTo>
                    <a:pt x="8559" y="240581"/>
                  </a:lnTo>
                  <a:lnTo>
                    <a:pt x="4616" y="247595"/>
                  </a:lnTo>
                  <a:cubicBezTo>
                    <a:pt x="-6874" y="283314"/>
                    <a:pt x="3216" y="324022"/>
                    <a:pt x="33427" y="350060"/>
                  </a:cubicBezTo>
                  <a:lnTo>
                    <a:pt x="735399" y="955070"/>
                  </a:lnTo>
                  <a:cubicBezTo>
                    <a:pt x="775679" y="989787"/>
                    <a:pt x="836476" y="985277"/>
                    <a:pt x="871193" y="944996"/>
                  </a:cubicBezTo>
                  <a:cubicBezTo>
                    <a:pt x="905910" y="904716"/>
                    <a:pt x="901399" y="843919"/>
                    <a:pt x="861119" y="809202"/>
                  </a:cubicBezTo>
                  <a:lnTo>
                    <a:pt x="578308" y="565456"/>
                  </a:lnTo>
                  <a:lnTo>
                    <a:pt x="1190562" y="789129"/>
                  </a:lnTo>
                  <a:lnTo>
                    <a:pt x="1197247" y="790834"/>
                  </a:lnTo>
                  <a:lnTo>
                    <a:pt x="1946734" y="1267284"/>
                  </a:lnTo>
                  <a:cubicBezTo>
                    <a:pt x="2000162" y="1301248"/>
                    <a:pt x="2071006" y="1285470"/>
                    <a:pt x="2104970" y="1232043"/>
                  </a:cubicBezTo>
                  <a:lnTo>
                    <a:pt x="2104970" y="1232044"/>
                  </a:lnTo>
                  <a:cubicBezTo>
                    <a:pt x="2138934" y="1178617"/>
                    <a:pt x="2123156" y="1107772"/>
                    <a:pt x="2069729" y="1073808"/>
                  </a:cubicBezTo>
                  <a:lnTo>
                    <a:pt x="1530718" y="731158"/>
                  </a:lnTo>
                  <a:lnTo>
                    <a:pt x="2141884" y="863210"/>
                  </a:lnTo>
                  <a:cubicBezTo>
                    <a:pt x="2207834" y="877459"/>
                    <a:pt x="2272847" y="835548"/>
                    <a:pt x="2287096" y="769598"/>
                  </a:cubicBezTo>
                  <a:cubicBezTo>
                    <a:pt x="2301345" y="703649"/>
                    <a:pt x="2259434" y="638636"/>
                    <a:pt x="2193485" y="624386"/>
                  </a:cubicBezTo>
                  <a:lnTo>
                    <a:pt x="1382160" y="449089"/>
                  </a:lnTo>
                  <a:lnTo>
                    <a:pt x="1362727" y="434277"/>
                  </a:lnTo>
                  <a:cubicBezTo>
                    <a:pt x="1351514" y="427370"/>
                    <a:pt x="1339441" y="421483"/>
                    <a:pt x="1326589" y="416788"/>
                  </a:cubicBezTo>
                  <a:lnTo>
                    <a:pt x="683165" y="181728"/>
                  </a:lnTo>
                  <a:lnTo>
                    <a:pt x="1105936" y="181728"/>
                  </a:lnTo>
                  <a:cubicBezTo>
                    <a:pt x="1156119" y="181728"/>
                    <a:pt x="1196800" y="141047"/>
                    <a:pt x="1196800" y="90864"/>
                  </a:cubicBezTo>
                  <a:lnTo>
                    <a:pt x="1196801" y="90864"/>
                  </a:lnTo>
                  <a:cubicBezTo>
                    <a:pt x="1196801" y="40681"/>
                    <a:pt x="1156120" y="0"/>
                    <a:pt x="1105937" y="0"/>
                  </a:cubicBezTo>
                  <a:lnTo>
                    <a:pt x="151158" y="0"/>
                  </a:lnTo>
                  <a:cubicBezTo>
                    <a:pt x="126066" y="0"/>
                    <a:pt x="103351" y="10170"/>
                    <a:pt x="86907" y="26614"/>
                  </a:cubicBezTo>
                  <a:lnTo>
                    <a:pt x="66271" y="76433"/>
                  </a:lnTo>
                  <a:lnTo>
                    <a:pt x="58195" y="82289"/>
                  </a:lnTo>
                  <a:cubicBezTo>
                    <a:pt x="40638" y="101120"/>
                    <a:pt x="26482" y="123705"/>
                    <a:pt x="17091" y="14941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1" name="Group 20">
            <a:extLst>
              <a:ext uri="{FF2B5EF4-FFF2-40B4-BE49-F238E27FC236}">
                <a16:creationId xmlns:a16="http://schemas.microsoft.com/office/drawing/2014/main" id="{864D3425-67E7-AC05-6E7F-199906377643}"/>
              </a:ext>
            </a:extLst>
          </p:cNvPr>
          <p:cNvGrpSpPr/>
          <p:nvPr/>
        </p:nvGrpSpPr>
        <p:grpSpPr>
          <a:xfrm>
            <a:off x="9039063" y="3055704"/>
            <a:ext cx="1285190" cy="3054762"/>
            <a:chOff x="6228916" y="1534608"/>
            <a:chExt cx="1285190" cy="3054762"/>
          </a:xfrm>
          <a:solidFill>
            <a:schemeClr val="accent2">
              <a:lumMod val="60000"/>
              <a:lumOff val="40000"/>
            </a:schemeClr>
          </a:solidFill>
        </p:grpSpPr>
        <p:sp>
          <p:nvSpPr>
            <p:cNvPr id="22" name="Oval 21">
              <a:extLst>
                <a:ext uri="{FF2B5EF4-FFF2-40B4-BE49-F238E27FC236}">
                  <a16:creationId xmlns:a16="http://schemas.microsoft.com/office/drawing/2014/main" id="{4BA9813A-6014-737A-6B6C-D7002E4A8EA6}"/>
                </a:ext>
              </a:extLst>
            </p:cNvPr>
            <p:cNvSpPr/>
            <p:nvPr/>
          </p:nvSpPr>
          <p:spPr>
            <a:xfrm flipH="1">
              <a:off x="6452210" y="1534608"/>
              <a:ext cx="619164" cy="63563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71297D8D-C2B1-1D07-BE3C-4C0E65CD1013}"/>
                </a:ext>
              </a:extLst>
            </p:cNvPr>
            <p:cNvSpPr/>
            <p:nvPr/>
          </p:nvSpPr>
          <p:spPr>
            <a:xfrm rot="17404118" flipH="1">
              <a:off x="5726573" y="2801837"/>
              <a:ext cx="2289876" cy="1285190"/>
            </a:xfrm>
            <a:custGeom>
              <a:avLst/>
              <a:gdLst>
                <a:gd name="connsiteX0" fmla="*/ 17091 w 2289876"/>
                <a:gd name="connsiteY0" fmla="*/ 149410 h 1285190"/>
                <a:gd name="connsiteX1" fmla="*/ 5248 w 2289876"/>
                <a:gd name="connsiteY1" fmla="*/ 227221 h 1285190"/>
                <a:gd name="connsiteX2" fmla="*/ 8559 w 2289876"/>
                <a:gd name="connsiteY2" fmla="*/ 240581 h 1285190"/>
                <a:gd name="connsiteX3" fmla="*/ 4616 w 2289876"/>
                <a:gd name="connsiteY3" fmla="*/ 247595 h 1285190"/>
                <a:gd name="connsiteX4" fmla="*/ 33427 w 2289876"/>
                <a:gd name="connsiteY4" fmla="*/ 350060 h 1285190"/>
                <a:gd name="connsiteX5" fmla="*/ 735399 w 2289876"/>
                <a:gd name="connsiteY5" fmla="*/ 955070 h 1285190"/>
                <a:gd name="connsiteX6" fmla="*/ 871193 w 2289876"/>
                <a:gd name="connsiteY6" fmla="*/ 944996 h 1285190"/>
                <a:gd name="connsiteX7" fmla="*/ 861119 w 2289876"/>
                <a:gd name="connsiteY7" fmla="*/ 809202 h 1285190"/>
                <a:gd name="connsiteX8" fmla="*/ 578308 w 2289876"/>
                <a:gd name="connsiteY8" fmla="*/ 565456 h 1285190"/>
                <a:gd name="connsiteX9" fmla="*/ 1190562 w 2289876"/>
                <a:gd name="connsiteY9" fmla="*/ 789129 h 1285190"/>
                <a:gd name="connsiteX10" fmla="*/ 1197247 w 2289876"/>
                <a:gd name="connsiteY10" fmla="*/ 790834 h 1285190"/>
                <a:gd name="connsiteX11" fmla="*/ 1946734 w 2289876"/>
                <a:gd name="connsiteY11" fmla="*/ 1267284 h 1285190"/>
                <a:gd name="connsiteX12" fmla="*/ 2104970 w 2289876"/>
                <a:gd name="connsiteY12" fmla="*/ 1232043 h 1285190"/>
                <a:gd name="connsiteX13" fmla="*/ 2104970 w 2289876"/>
                <a:gd name="connsiteY13" fmla="*/ 1232044 h 1285190"/>
                <a:gd name="connsiteX14" fmla="*/ 2069729 w 2289876"/>
                <a:gd name="connsiteY14" fmla="*/ 1073808 h 1285190"/>
                <a:gd name="connsiteX15" fmla="*/ 1530718 w 2289876"/>
                <a:gd name="connsiteY15" fmla="*/ 731158 h 1285190"/>
                <a:gd name="connsiteX16" fmla="*/ 2141884 w 2289876"/>
                <a:gd name="connsiteY16" fmla="*/ 863210 h 1285190"/>
                <a:gd name="connsiteX17" fmla="*/ 2287096 w 2289876"/>
                <a:gd name="connsiteY17" fmla="*/ 769598 h 1285190"/>
                <a:gd name="connsiteX18" fmla="*/ 2193485 w 2289876"/>
                <a:gd name="connsiteY18" fmla="*/ 624386 h 1285190"/>
                <a:gd name="connsiteX19" fmla="*/ 1382160 w 2289876"/>
                <a:gd name="connsiteY19" fmla="*/ 449089 h 1285190"/>
                <a:gd name="connsiteX20" fmla="*/ 1362727 w 2289876"/>
                <a:gd name="connsiteY20" fmla="*/ 434277 h 1285190"/>
                <a:gd name="connsiteX21" fmla="*/ 1326589 w 2289876"/>
                <a:gd name="connsiteY21" fmla="*/ 416788 h 1285190"/>
                <a:gd name="connsiteX22" fmla="*/ 683165 w 2289876"/>
                <a:gd name="connsiteY22" fmla="*/ 181728 h 1285190"/>
                <a:gd name="connsiteX23" fmla="*/ 1105936 w 2289876"/>
                <a:gd name="connsiteY23" fmla="*/ 181728 h 1285190"/>
                <a:gd name="connsiteX24" fmla="*/ 1196800 w 2289876"/>
                <a:gd name="connsiteY24" fmla="*/ 90864 h 1285190"/>
                <a:gd name="connsiteX25" fmla="*/ 1196801 w 2289876"/>
                <a:gd name="connsiteY25" fmla="*/ 90864 h 1285190"/>
                <a:gd name="connsiteX26" fmla="*/ 1105937 w 2289876"/>
                <a:gd name="connsiteY26" fmla="*/ 0 h 1285190"/>
                <a:gd name="connsiteX27" fmla="*/ 151158 w 2289876"/>
                <a:gd name="connsiteY27" fmla="*/ 0 h 1285190"/>
                <a:gd name="connsiteX28" fmla="*/ 86907 w 2289876"/>
                <a:gd name="connsiteY28" fmla="*/ 26614 h 1285190"/>
                <a:gd name="connsiteX29" fmla="*/ 66271 w 2289876"/>
                <a:gd name="connsiteY29" fmla="*/ 76433 h 1285190"/>
                <a:gd name="connsiteX30" fmla="*/ 58195 w 2289876"/>
                <a:gd name="connsiteY30" fmla="*/ 82289 h 1285190"/>
                <a:gd name="connsiteX31" fmla="*/ 17091 w 2289876"/>
                <a:gd name="connsiteY31" fmla="*/ 149410 h 128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89876" h="1285190">
                  <a:moveTo>
                    <a:pt x="17091" y="149410"/>
                  </a:moveTo>
                  <a:cubicBezTo>
                    <a:pt x="7701" y="175115"/>
                    <a:pt x="3964" y="201506"/>
                    <a:pt x="5248" y="227221"/>
                  </a:cubicBezTo>
                  <a:lnTo>
                    <a:pt x="8559" y="240581"/>
                  </a:lnTo>
                  <a:lnTo>
                    <a:pt x="4616" y="247595"/>
                  </a:lnTo>
                  <a:cubicBezTo>
                    <a:pt x="-6874" y="283314"/>
                    <a:pt x="3216" y="324022"/>
                    <a:pt x="33427" y="350060"/>
                  </a:cubicBezTo>
                  <a:lnTo>
                    <a:pt x="735399" y="955070"/>
                  </a:lnTo>
                  <a:cubicBezTo>
                    <a:pt x="775679" y="989787"/>
                    <a:pt x="836476" y="985277"/>
                    <a:pt x="871193" y="944996"/>
                  </a:cubicBezTo>
                  <a:cubicBezTo>
                    <a:pt x="905910" y="904716"/>
                    <a:pt x="901399" y="843919"/>
                    <a:pt x="861119" y="809202"/>
                  </a:cubicBezTo>
                  <a:lnTo>
                    <a:pt x="578308" y="565456"/>
                  </a:lnTo>
                  <a:lnTo>
                    <a:pt x="1190562" y="789129"/>
                  </a:lnTo>
                  <a:lnTo>
                    <a:pt x="1197247" y="790834"/>
                  </a:lnTo>
                  <a:lnTo>
                    <a:pt x="1946734" y="1267284"/>
                  </a:lnTo>
                  <a:cubicBezTo>
                    <a:pt x="2000162" y="1301248"/>
                    <a:pt x="2071006" y="1285470"/>
                    <a:pt x="2104970" y="1232043"/>
                  </a:cubicBezTo>
                  <a:lnTo>
                    <a:pt x="2104970" y="1232044"/>
                  </a:lnTo>
                  <a:cubicBezTo>
                    <a:pt x="2138934" y="1178617"/>
                    <a:pt x="2123156" y="1107772"/>
                    <a:pt x="2069729" y="1073808"/>
                  </a:cubicBezTo>
                  <a:lnTo>
                    <a:pt x="1530718" y="731158"/>
                  </a:lnTo>
                  <a:lnTo>
                    <a:pt x="2141884" y="863210"/>
                  </a:lnTo>
                  <a:cubicBezTo>
                    <a:pt x="2207834" y="877459"/>
                    <a:pt x="2272847" y="835548"/>
                    <a:pt x="2287096" y="769598"/>
                  </a:cubicBezTo>
                  <a:cubicBezTo>
                    <a:pt x="2301345" y="703649"/>
                    <a:pt x="2259434" y="638636"/>
                    <a:pt x="2193485" y="624386"/>
                  </a:cubicBezTo>
                  <a:lnTo>
                    <a:pt x="1382160" y="449089"/>
                  </a:lnTo>
                  <a:lnTo>
                    <a:pt x="1362727" y="434277"/>
                  </a:lnTo>
                  <a:cubicBezTo>
                    <a:pt x="1351514" y="427370"/>
                    <a:pt x="1339441" y="421483"/>
                    <a:pt x="1326589" y="416788"/>
                  </a:cubicBezTo>
                  <a:lnTo>
                    <a:pt x="683165" y="181728"/>
                  </a:lnTo>
                  <a:lnTo>
                    <a:pt x="1105936" y="181728"/>
                  </a:lnTo>
                  <a:cubicBezTo>
                    <a:pt x="1156119" y="181728"/>
                    <a:pt x="1196800" y="141047"/>
                    <a:pt x="1196800" y="90864"/>
                  </a:cubicBezTo>
                  <a:lnTo>
                    <a:pt x="1196801" y="90864"/>
                  </a:lnTo>
                  <a:cubicBezTo>
                    <a:pt x="1196801" y="40681"/>
                    <a:pt x="1156120" y="0"/>
                    <a:pt x="1105937" y="0"/>
                  </a:cubicBezTo>
                  <a:lnTo>
                    <a:pt x="151158" y="0"/>
                  </a:lnTo>
                  <a:cubicBezTo>
                    <a:pt x="126066" y="0"/>
                    <a:pt x="103351" y="10170"/>
                    <a:pt x="86907" y="26614"/>
                  </a:cubicBezTo>
                  <a:lnTo>
                    <a:pt x="66271" y="76433"/>
                  </a:lnTo>
                  <a:lnTo>
                    <a:pt x="58195" y="82289"/>
                  </a:lnTo>
                  <a:cubicBezTo>
                    <a:pt x="40638" y="101120"/>
                    <a:pt x="26482" y="123705"/>
                    <a:pt x="17091" y="14941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 name="Group 23">
            <a:extLst>
              <a:ext uri="{FF2B5EF4-FFF2-40B4-BE49-F238E27FC236}">
                <a16:creationId xmlns:a16="http://schemas.microsoft.com/office/drawing/2014/main" id="{1DDCB2C1-BCEC-967E-1A3B-0B834C6923CC}"/>
              </a:ext>
            </a:extLst>
          </p:cNvPr>
          <p:cNvGrpSpPr/>
          <p:nvPr/>
        </p:nvGrpSpPr>
        <p:grpSpPr>
          <a:xfrm>
            <a:off x="9859418" y="3373519"/>
            <a:ext cx="1285190" cy="3054762"/>
            <a:chOff x="6228916" y="1534608"/>
            <a:chExt cx="1285190" cy="3054762"/>
          </a:xfrm>
          <a:solidFill>
            <a:schemeClr val="accent2">
              <a:lumMod val="60000"/>
              <a:lumOff val="40000"/>
            </a:schemeClr>
          </a:solidFill>
        </p:grpSpPr>
        <p:sp>
          <p:nvSpPr>
            <p:cNvPr id="25" name="Oval 24">
              <a:extLst>
                <a:ext uri="{FF2B5EF4-FFF2-40B4-BE49-F238E27FC236}">
                  <a16:creationId xmlns:a16="http://schemas.microsoft.com/office/drawing/2014/main" id="{DBA14AA0-3331-3511-2578-BD1A042EA6B4}"/>
                </a:ext>
              </a:extLst>
            </p:cNvPr>
            <p:cNvSpPr/>
            <p:nvPr/>
          </p:nvSpPr>
          <p:spPr>
            <a:xfrm flipH="1">
              <a:off x="6452210" y="1534608"/>
              <a:ext cx="619164" cy="63563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DB773BEB-E61D-2D98-AA39-B75B7B2C4AE6}"/>
                </a:ext>
              </a:extLst>
            </p:cNvPr>
            <p:cNvSpPr/>
            <p:nvPr/>
          </p:nvSpPr>
          <p:spPr>
            <a:xfrm rot="17404118" flipH="1">
              <a:off x="5726573" y="2801837"/>
              <a:ext cx="2289876" cy="1285190"/>
            </a:xfrm>
            <a:custGeom>
              <a:avLst/>
              <a:gdLst>
                <a:gd name="connsiteX0" fmla="*/ 17091 w 2289876"/>
                <a:gd name="connsiteY0" fmla="*/ 149410 h 1285190"/>
                <a:gd name="connsiteX1" fmla="*/ 5248 w 2289876"/>
                <a:gd name="connsiteY1" fmla="*/ 227221 h 1285190"/>
                <a:gd name="connsiteX2" fmla="*/ 8559 w 2289876"/>
                <a:gd name="connsiteY2" fmla="*/ 240581 h 1285190"/>
                <a:gd name="connsiteX3" fmla="*/ 4616 w 2289876"/>
                <a:gd name="connsiteY3" fmla="*/ 247595 h 1285190"/>
                <a:gd name="connsiteX4" fmla="*/ 33427 w 2289876"/>
                <a:gd name="connsiteY4" fmla="*/ 350060 h 1285190"/>
                <a:gd name="connsiteX5" fmla="*/ 735399 w 2289876"/>
                <a:gd name="connsiteY5" fmla="*/ 955070 h 1285190"/>
                <a:gd name="connsiteX6" fmla="*/ 871193 w 2289876"/>
                <a:gd name="connsiteY6" fmla="*/ 944996 h 1285190"/>
                <a:gd name="connsiteX7" fmla="*/ 861119 w 2289876"/>
                <a:gd name="connsiteY7" fmla="*/ 809202 h 1285190"/>
                <a:gd name="connsiteX8" fmla="*/ 578308 w 2289876"/>
                <a:gd name="connsiteY8" fmla="*/ 565456 h 1285190"/>
                <a:gd name="connsiteX9" fmla="*/ 1190562 w 2289876"/>
                <a:gd name="connsiteY9" fmla="*/ 789129 h 1285190"/>
                <a:gd name="connsiteX10" fmla="*/ 1197247 w 2289876"/>
                <a:gd name="connsiteY10" fmla="*/ 790834 h 1285190"/>
                <a:gd name="connsiteX11" fmla="*/ 1946734 w 2289876"/>
                <a:gd name="connsiteY11" fmla="*/ 1267284 h 1285190"/>
                <a:gd name="connsiteX12" fmla="*/ 2104970 w 2289876"/>
                <a:gd name="connsiteY12" fmla="*/ 1232043 h 1285190"/>
                <a:gd name="connsiteX13" fmla="*/ 2104970 w 2289876"/>
                <a:gd name="connsiteY13" fmla="*/ 1232044 h 1285190"/>
                <a:gd name="connsiteX14" fmla="*/ 2069729 w 2289876"/>
                <a:gd name="connsiteY14" fmla="*/ 1073808 h 1285190"/>
                <a:gd name="connsiteX15" fmla="*/ 1530718 w 2289876"/>
                <a:gd name="connsiteY15" fmla="*/ 731158 h 1285190"/>
                <a:gd name="connsiteX16" fmla="*/ 2141884 w 2289876"/>
                <a:gd name="connsiteY16" fmla="*/ 863210 h 1285190"/>
                <a:gd name="connsiteX17" fmla="*/ 2287096 w 2289876"/>
                <a:gd name="connsiteY17" fmla="*/ 769598 h 1285190"/>
                <a:gd name="connsiteX18" fmla="*/ 2193485 w 2289876"/>
                <a:gd name="connsiteY18" fmla="*/ 624386 h 1285190"/>
                <a:gd name="connsiteX19" fmla="*/ 1382160 w 2289876"/>
                <a:gd name="connsiteY19" fmla="*/ 449089 h 1285190"/>
                <a:gd name="connsiteX20" fmla="*/ 1362727 w 2289876"/>
                <a:gd name="connsiteY20" fmla="*/ 434277 h 1285190"/>
                <a:gd name="connsiteX21" fmla="*/ 1326589 w 2289876"/>
                <a:gd name="connsiteY21" fmla="*/ 416788 h 1285190"/>
                <a:gd name="connsiteX22" fmla="*/ 683165 w 2289876"/>
                <a:gd name="connsiteY22" fmla="*/ 181728 h 1285190"/>
                <a:gd name="connsiteX23" fmla="*/ 1105936 w 2289876"/>
                <a:gd name="connsiteY23" fmla="*/ 181728 h 1285190"/>
                <a:gd name="connsiteX24" fmla="*/ 1196800 w 2289876"/>
                <a:gd name="connsiteY24" fmla="*/ 90864 h 1285190"/>
                <a:gd name="connsiteX25" fmla="*/ 1196801 w 2289876"/>
                <a:gd name="connsiteY25" fmla="*/ 90864 h 1285190"/>
                <a:gd name="connsiteX26" fmla="*/ 1105937 w 2289876"/>
                <a:gd name="connsiteY26" fmla="*/ 0 h 1285190"/>
                <a:gd name="connsiteX27" fmla="*/ 151158 w 2289876"/>
                <a:gd name="connsiteY27" fmla="*/ 0 h 1285190"/>
                <a:gd name="connsiteX28" fmla="*/ 86907 w 2289876"/>
                <a:gd name="connsiteY28" fmla="*/ 26614 h 1285190"/>
                <a:gd name="connsiteX29" fmla="*/ 66271 w 2289876"/>
                <a:gd name="connsiteY29" fmla="*/ 76433 h 1285190"/>
                <a:gd name="connsiteX30" fmla="*/ 58195 w 2289876"/>
                <a:gd name="connsiteY30" fmla="*/ 82289 h 1285190"/>
                <a:gd name="connsiteX31" fmla="*/ 17091 w 2289876"/>
                <a:gd name="connsiteY31" fmla="*/ 149410 h 128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89876" h="1285190">
                  <a:moveTo>
                    <a:pt x="17091" y="149410"/>
                  </a:moveTo>
                  <a:cubicBezTo>
                    <a:pt x="7701" y="175115"/>
                    <a:pt x="3964" y="201506"/>
                    <a:pt x="5248" y="227221"/>
                  </a:cubicBezTo>
                  <a:lnTo>
                    <a:pt x="8559" y="240581"/>
                  </a:lnTo>
                  <a:lnTo>
                    <a:pt x="4616" y="247595"/>
                  </a:lnTo>
                  <a:cubicBezTo>
                    <a:pt x="-6874" y="283314"/>
                    <a:pt x="3216" y="324022"/>
                    <a:pt x="33427" y="350060"/>
                  </a:cubicBezTo>
                  <a:lnTo>
                    <a:pt x="735399" y="955070"/>
                  </a:lnTo>
                  <a:cubicBezTo>
                    <a:pt x="775679" y="989787"/>
                    <a:pt x="836476" y="985277"/>
                    <a:pt x="871193" y="944996"/>
                  </a:cubicBezTo>
                  <a:cubicBezTo>
                    <a:pt x="905910" y="904716"/>
                    <a:pt x="901399" y="843919"/>
                    <a:pt x="861119" y="809202"/>
                  </a:cubicBezTo>
                  <a:lnTo>
                    <a:pt x="578308" y="565456"/>
                  </a:lnTo>
                  <a:lnTo>
                    <a:pt x="1190562" y="789129"/>
                  </a:lnTo>
                  <a:lnTo>
                    <a:pt x="1197247" y="790834"/>
                  </a:lnTo>
                  <a:lnTo>
                    <a:pt x="1946734" y="1267284"/>
                  </a:lnTo>
                  <a:cubicBezTo>
                    <a:pt x="2000162" y="1301248"/>
                    <a:pt x="2071006" y="1285470"/>
                    <a:pt x="2104970" y="1232043"/>
                  </a:cubicBezTo>
                  <a:lnTo>
                    <a:pt x="2104970" y="1232044"/>
                  </a:lnTo>
                  <a:cubicBezTo>
                    <a:pt x="2138934" y="1178617"/>
                    <a:pt x="2123156" y="1107772"/>
                    <a:pt x="2069729" y="1073808"/>
                  </a:cubicBezTo>
                  <a:lnTo>
                    <a:pt x="1530718" y="731158"/>
                  </a:lnTo>
                  <a:lnTo>
                    <a:pt x="2141884" y="863210"/>
                  </a:lnTo>
                  <a:cubicBezTo>
                    <a:pt x="2207834" y="877459"/>
                    <a:pt x="2272847" y="835548"/>
                    <a:pt x="2287096" y="769598"/>
                  </a:cubicBezTo>
                  <a:cubicBezTo>
                    <a:pt x="2301345" y="703649"/>
                    <a:pt x="2259434" y="638636"/>
                    <a:pt x="2193485" y="624386"/>
                  </a:cubicBezTo>
                  <a:lnTo>
                    <a:pt x="1382160" y="449089"/>
                  </a:lnTo>
                  <a:lnTo>
                    <a:pt x="1362727" y="434277"/>
                  </a:lnTo>
                  <a:cubicBezTo>
                    <a:pt x="1351514" y="427370"/>
                    <a:pt x="1339441" y="421483"/>
                    <a:pt x="1326589" y="416788"/>
                  </a:cubicBezTo>
                  <a:lnTo>
                    <a:pt x="683165" y="181728"/>
                  </a:lnTo>
                  <a:lnTo>
                    <a:pt x="1105936" y="181728"/>
                  </a:lnTo>
                  <a:cubicBezTo>
                    <a:pt x="1156119" y="181728"/>
                    <a:pt x="1196800" y="141047"/>
                    <a:pt x="1196800" y="90864"/>
                  </a:cubicBezTo>
                  <a:lnTo>
                    <a:pt x="1196801" y="90864"/>
                  </a:lnTo>
                  <a:cubicBezTo>
                    <a:pt x="1196801" y="40681"/>
                    <a:pt x="1156120" y="0"/>
                    <a:pt x="1105937" y="0"/>
                  </a:cubicBezTo>
                  <a:lnTo>
                    <a:pt x="151158" y="0"/>
                  </a:lnTo>
                  <a:cubicBezTo>
                    <a:pt x="126066" y="0"/>
                    <a:pt x="103351" y="10170"/>
                    <a:pt x="86907" y="26614"/>
                  </a:cubicBezTo>
                  <a:lnTo>
                    <a:pt x="66271" y="76433"/>
                  </a:lnTo>
                  <a:lnTo>
                    <a:pt x="58195" y="82289"/>
                  </a:lnTo>
                  <a:cubicBezTo>
                    <a:pt x="40638" y="101120"/>
                    <a:pt x="26482" y="123705"/>
                    <a:pt x="17091" y="14941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7" name="Group 26">
            <a:extLst>
              <a:ext uri="{FF2B5EF4-FFF2-40B4-BE49-F238E27FC236}">
                <a16:creationId xmlns:a16="http://schemas.microsoft.com/office/drawing/2014/main" id="{A671C070-90A7-6473-1EC2-F11426E02C93}"/>
              </a:ext>
            </a:extLst>
          </p:cNvPr>
          <p:cNvGrpSpPr/>
          <p:nvPr/>
        </p:nvGrpSpPr>
        <p:grpSpPr>
          <a:xfrm>
            <a:off x="10714829" y="3190646"/>
            <a:ext cx="1285190" cy="3054762"/>
            <a:chOff x="6228916" y="1534608"/>
            <a:chExt cx="1285190" cy="3054762"/>
          </a:xfrm>
          <a:solidFill>
            <a:schemeClr val="accent2">
              <a:lumMod val="60000"/>
              <a:lumOff val="40000"/>
            </a:schemeClr>
          </a:solidFill>
        </p:grpSpPr>
        <p:sp>
          <p:nvSpPr>
            <p:cNvPr id="28" name="Oval 27">
              <a:extLst>
                <a:ext uri="{FF2B5EF4-FFF2-40B4-BE49-F238E27FC236}">
                  <a16:creationId xmlns:a16="http://schemas.microsoft.com/office/drawing/2014/main" id="{0FFE846E-50BF-C4A1-ABCC-B8285E49519B}"/>
                </a:ext>
              </a:extLst>
            </p:cNvPr>
            <p:cNvSpPr/>
            <p:nvPr/>
          </p:nvSpPr>
          <p:spPr>
            <a:xfrm flipH="1">
              <a:off x="6452210" y="1534608"/>
              <a:ext cx="619164" cy="63563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74B98F73-5358-3FCC-967A-6CE9F39B8548}"/>
                </a:ext>
              </a:extLst>
            </p:cNvPr>
            <p:cNvSpPr/>
            <p:nvPr/>
          </p:nvSpPr>
          <p:spPr>
            <a:xfrm rot="17404118" flipH="1">
              <a:off x="5726573" y="2801837"/>
              <a:ext cx="2289876" cy="1285190"/>
            </a:xfrm>
            <a:custGeom>
              <a:avLst/>
              <a:gdLst>
                <a:gd name="connsiteX0" fmla="*/ 17091 w 2289876"/>
                <a:gd name="connsiteY0" fmla="*/ 149410 h 1285190"/>
                <a:gd name="connsiteX1" fmla="*/ 5248 w 2289876"/>
                <a:gd name="connsiteY1" fmla="*/ 227221 h 1285190"/>
                <a:gd name="connsiteX2" fmla="*/ 8559 w 2289876"/>
                <a:gd name="connsiteY2" fmla="*/ 240581 h 1285190"/>
                <a:gd name="connsiteX3" fmla="*/ 4616 w 2289876"/>
                <a:gd name="connsiteY3" fmla="*/ 247595 h 1285190"/>
                <a:gd name="connsiteX4" fmla="*/ 33427 w 2289876"/>
                <a:gd name="connsiteY4" fmla="*/ 350060 h 1285190"/>
                <a:gd name="connsiteX5" fmla="*/ 735399 w 2289876"/>
                <a:gd name="connsiteY5" fmla="*/ 955070 h 1285190"/>
                <a:gd name="connsiteX6" fmla="*/ 871193 w 2289876"/>
                <a:gd name="connsiteY6" fmla="*/ 944996 h 1285190"/>
                <a:gd name="connsiteX7" fmla="*/ 861119 w 2289876"/>
                <a:gd name="connsiteY7" fmla="*/ 809202 h 1285190"/>
                <a:gd name="connsiteX8" fmla="*/ 578308 w 2289876"/>
                <a:gd name="connsiteY8" fmla="*/ 565456 h 1285190"/>
                <a:gd name="connsiteX9" fmla="*/ 1190562 w 2289876"/>
                <a:gd name="connsiteY9" fmla="*/ 789129 h 1285190"/>
                <a:gd name="connsiteX10" fmla="*/ 1197247 w 2289876"/>
                <a:gd name="connsiteY10" fmla="*/ 790834 h 1285190"/>
                <a:gd name="connsiteX11" fmla="*/ 1946734 w 2289876"/>
                <a:gd name="connsiteY11" fmla="*/ 1267284 h 1285190"/>
                <a:gd name="connsiteX12" fmla="*/ 2104970 w 2289876"/>
                <a:gd name="connsiteY12" fmla="*/ 1232043 h 1285190"/>
                <a:gd name="connsiteX13" fmla="*/ 2104970 w 2289876"/>
                <a:gd name="connsiteY13" fmla="*/ 1232044 h 1285190"/>
                <a:gd name="connsiteX14" fmla="*/ 2069729 w 2289876"/>
                <a:gd name="connsiteY14" fmla="*/ 1073808 h 1285190"/>
                <a:gd name="connsiteX15" fmla="*/ 1530718 w 2289876"/>
                <a:gd name="connsiteY15" fmla="*/ 731158 h 1285190"/>
                <a:gd name="connsiteX16" fmla="*/ 2141884 w 2289876"/>
                <a:gd name="connsiteY16" fmla="*/ 863210 h 1285190"/>
                <a:gd name="connsiteX17" fmla="*/ 2287096 w 2289876"/>
                <a:gd name="connsiteY17" fmla="*/ 769598 h 1285190"/>
                <a:gd name="connsiteX18" fmla="*/ 2193485 w 2289876"/>
                <a:gd name="connsiteY18" fmla="*/ 624386 h 1285190"/>
                <a:gd name="connsiteX19" fmla="*/ 1382160 w 2289876"/>
                <a:gd name="connsiteY19" fmla="*/ 449089 h 1285190"/>
                <a:gd name="connsiteX20" fmla="*/ 1362727 w 2289876"/>
                <a:gd name="connsiteY20" fmla="*/ 434277 h 1285190"/>
                <a:gd name="connsiteX21" fmla="*/ 1326589 w 2289876"/>
                <a:gd name="connsiteY21" fmla="*/ 416788 h 1285190"/>
                <a:gd name="connsiteX22" fmla="*/ 683165 w 2289876"/>
                <a:gd name="connsiteY22" fmla="*/ 181728 h 1285190"/>
                <a:gd name="connsiteX23" fmla="*/ 1105936 w 2289876"/>
                <a:gd name="connsiteY23" fmla="*/ 181728 h 1285190"/>
                <a:gd name="connsiteX24" fmla="*/ 1196800 w 2289876"/>
                <a:gd name="connsiteY24" fmla="*/ 90864 h 1285190"/>
                <a:gd name="connsiteX25" fmla="*/ 1196801 w 2289876"/>
                <a:gd name="connsiteY25" fmla="*/ 90864 h 1285190"/>
                <a:gd name="connsiteX26" fmla="*/ 1105937 w 2289876"/>
                <a:gd name="connsiteY26" fmla="*/ 0 h 1285190"/>
                <a:gd name="connsiteX27" fmla="*/ 151158 w 2289876"/>
                <a:gd name="connsiteY27" fmla="*/ 0 h 1285190"/>
                <a:gd name="connsiteX28" fmla="*/ 86907 w 2289876"/>
                <a:gd name="connsiteY28" fmla="*/ 26614 h 1285190"/>
                <a:gd name="connsiteX29" fmla="*/ 66271 w 2289876"/>
                <a:gd name="connsiteY29" fmla="*/ 76433 h 1285190"/>
                <a:gd name="connsiteX30" fmla="*/ 58195 w 2289876"/>
                <a:gd name="connsiteY30" fmla="*/ 82289 h 1285190"/>
                <a:gd name="connsiteX31" fmla="*/ 17091 w 2289876"/>
                <a:gd name="connsiteY31" fmla="*/ 149410 h 128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89876" h="1285190">
                  <a:moveTo>
                    <a:pt x="17091" y="149410"/>
                  </a:moveTo>
                  <a:cubicBezTo>
                    <a:pt x="7701" y="175115"/>
                    <a:pt x="3964" y="201506"/>
                    <a:pt x="5248" y="227221"/>
                  </a:cubicBezTo>
                  <a:lnTo>
                    <a:pt x="8559" y="240581"/>
                  </a:lnTo>
                  <a:lnTo>
                    <a:pt x="4616" y="247595"/>
                  </a:lnTo>
                  <a:cubicBezTo>
                    <a:pt x="-6874" y="283314"/>
                    <a:pt x="3216" y="324022"/>
                    <a:pt x="33427" y="350060"/>
                  </a:cubicBezTo>
                  <a:lnTo>
                    <a:pt x="735399" y="955070"/>
                  </a:lnTo>
                  <a:cubicBezTo>
                    <a:pt x="775679" y="989787"/>
                    <a:pt x="836476" y="985277"/>
                    <a:pt x="871193" y="944996"/>
                  </a:cubicBezTo>
                  <a:cubicBezTo>
                    <a:pt x="905910" y="904716"/>
                    <a:pt x="901399" y="843919"/>
                    <a:pt x="861119" y="809202"/>
                  </a:cubicBezTo>
                  <a:lnTo>
                    <a:pt x="578308" y="565456"/>
                  </a:lnTo>
                  <a:lnTo>
                    <a:pt x="1190562" y="789129"/>
                  </a:lnTo>
                  <a:lnTo>
                    <a:pt x="1197247" y="790834"/>
                  </a:lnTo>
                  <a:lnTo>
                    <a:pt x="1946734" y="1267284"/>
                  </a:lnTo>
                  <a:cubicBezTo>
                    <a:pt x="2000162" y="1301248"/>
                    <a:pt x="2071006" y="1285470"/>
                    <a:pt x="2104970" y="1232043"/>
                  </a:cubicBezTo>
                  <a:lnTo>
                    <a:pt x="2104970" y="1232044"/>
                  </a:lnTo>
                  <a:cubicBezTo>
                    <a:pt x="2138934" y="1178617"/>
                    <a:pt x="2123156" y="1107772"/>
                    <a:pt x="2069729" y="1073808"/>
                  </a:cubicBezTo>
                  <a:lnTo>
                    <a:pt x="1530718" y="731158"/>
                  </a:lnTo>
                  <a:lnTo>
                    <a:pt x="2141884" y="863210"/>
                  </a:lnTo>
                  <a:cubicBezTo>
                    <a:pt x="2207834" y="877459"/>
                    <a:pt x="2272847" y="835548"/>
                    <a:pt x="2287096" y="769598"/>
                  </a:cubicBezTo>
                  <a:cubicBezTo>
                    <a:pt x="2301345" y="703649"/>
                    <a:pt x="2259434" y="638636"/>
                    <a:pt x="2193485" y="624386"/>
                  </a:cubicBezTo>
                  <a:lnTo>
                    <a:pt x="1382160" y="449089"/>
                  </a:lnTo>
                  <a:lnTo>
                    <a:pt x="1362727" y="434277"/>
                  </a:lnTo>
                  <a:cubicBezTo>
                    <a:pt x="1351514" y="427370"/>
                    <a:pt x="1339441" y="421483"/>
                    <a:pt x="1326589" y="416788"/>
                  </a:cubicBezTo>
                  <a:lnTo>
                    <a:pt x="683165" y="181728"/>
                  </a:lnTo>
                  <a:lnTo>
                    <a:pt x="1105936" y="181728"/>
                  </a:lnTo>
                  <a:cubicBezTo>
                    <a:pt x="1156119" y="181728"/>
                    <a:pt x="1196800" y="141047"/>
                    <a:pt x="1196800" y="90864"/>
                  </a:cubicBezTo>
                  <a:lnTo>
                    <a:pt x="1196801" y="90864"/>
                  </a:lnTo>
                  <a:cubicBezTo>
                    <a:pt x="1196801" y="40681"/>
                    <a:pt x="1156120" y="0"/>
                    <a:pt x="1105937" y="0"/>
                  </a:cubicBezTo>
                  <a:lnTo>
                    <a:pt x="151158" y="0"/>
                  </a:lnTo>
                  <a:cubicBezTo>
                    <a:pt x="126066" y="0"/>
                    <a:pt x="103351" y="10170"/>
                    <a:pt x="86907" y="26614"/>
                  </a:cubicBezTo>
                  <a:lnTo>
                    <a:pt x="66271" y="76433"/>
                  </a:lnTo>
                  <a:lnTo>
                    <a:pt x="58195" y="82289"/>
                  </a:lnTo>
                  <a:cubicBezTo>
                    <a:pt x="40638" y="101120"/>
                    <a:pt x="26482" y="123705"/>
                    <a:pt x="17091" y="14941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0" name="TextBox 29">
            <a:extLst>
              <a:ext uri="{FF2B5EF4-FFF2-40B4-BE49-F238E27FC236}">
                <a16:creationId xmlns:a16="http://schemas.microsoft.com/office/drawing/2014/main" id="{8500E869-7807-1CEC-2E1B-DC71626BBABB}"/>
              </a:ext>
            </a:extLst>
          </p:cNvPr>
          <p:cNvSpPr txBox="1"/>
          <p:nvPr/>
        </p:nvSpPr>
        <p:spPr>
          <a:xfrm>
            <a:off x="-66966" y="6522407"/>
            <a:ext cx="6133380" cy="261610"/>
          </a:xfrm>
          <a:prstGeom prst="rect">
            <a:avLst/>
          </a:prstGeom>
          <a:noFill/>
        </p:spPr>
        <p:txBody>
          <a:bodyPr wrap="square">
            <a:spAutoFit/>
          </a:body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203047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4DBB1C-3F60-4D91-85B4-CDC5DBDF5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Mine Elect</a:t>
            </a:r>
          </a:p>
        </p:txBody>
      </p:sp>
      <p:sp>
        <p:nvSpPr>
          <p:cNvPr id="7" name="TextBox 6"/>
          <p:cNvSpPr txBox="1"/>
          <p:nvPr/>
        </p:nvSpPr>
        <p:spPr>
          <a:xfrm>
            <a:off x="1828800" y="914400"/>
            <a:ext cx="3790335" cy="3046988"/>
          </a:xfrm>
          <a:prstGeom prst="rect">
            <a:avLst/>
          </a:prstGeom>
          <a:noFill/>
        </p:spPr>
        <p:txBody>
          <a:bodyPr wrap="square" rtlCol="0">
            <a:spAutoFit/>
          </a:bodyPr>
          <a:lstStyle/>
          <a:p>
            <a:r>
              <a:rPr lang="en-US" sz="2400" dirty="0">
                <a:solidFill>
                  <a:schemeClr val="bg1"/>
                </a:solidFill>
              </a:rPr>
              <a:t>Hear My Voice</a:t>
            </a:r>
          </a:p>
          <a:p>
            <a:endParaRPr lang="en-US" sz="2400" dirty="0">
              <a:solidFill>
                <a:schemeClr val="bg1"/>
              </a:solidFill>
            </a:endParaRPr>
          </a:p>
          <a:p>
            <a:r>
              <a:rPr lang="en-US" sz="2400" dirty="0">
                <a:solidFill>
                  <a:schemeClr val="bg1"/>
                </a:solidFill>
              </a:rPr>
              <a:t>Gather</a:t>
            </a:r>
          </a:p>
          <a:p>
            <a:endParaRPr lang="en-US" sz="2400" dirty="0">
              <a:solidFill>
                <a:schemeClr val="bg1"/>
              </a:solidFill>
            </a:endParaRPr>
          </a:p>
          <a:p>
            <a:r>
              <a:rPr lang="en-US" sz="2400" dirty="0">
                <a:solidFill>
                  <a:schemeClr val="bg1"/>
                </a:solidFill>
              </a:rPr>
              <a:t>Prepare others for the message of the Savior</a:t>
            </a:r>
          </a:p>
          <a:p>
            <a:endParaRPr lang="en-US" sz="2400" dirty="0">
              <a:solidFill>
                <a:schemeClr val="bg1"/>
              </a:solidFill>
            </a:endParaRPr>
          </a:p>
          <a:p>
            <a:endParaRPr lang="en-US" sz="2400" dirty="0">
              <a:solidFill>
                <a:schemeClr val="bg1"/>
              </a:solidFill>
            </a:endParaRPr>
          </a:p>
        </p:txBody>
      </p:sp>
      <p:sp>
        <p:nvSpPr>
          <p:cNvPr id="31" name="TextBox 30"/>
          <p:cNvSpPr txBox="1"/>
          <p:nvPr/>
        </p:nvSpPr>
        <p:spPr>
          <a:xfrm>
            <a:off x="78659" y="6488667"/>
            <a:ext cx="2286000" cy="369332"/>
          </a:xfrm>
          <a:prstGeom prst="rect">
            <a:avLst/>
          </a:prstGeom>
          <a:noFill/>
        </p:spPr>
        <p:txBody>
          <a:bodyPr wrap="square" rtlCol="0">
            <a:spAutoFit/>
          </a:bodyPr>
          <a:lstStyle/>
          <a:p>
            <a:r>
              <a:rPr lang="en-US" dirty="0">
                <a:solidFill>
                  <a:schemeClr val="bg1"/>
                </a:solidFill>
              </a:rPr>
              <a:t>D&amp;C 29:7</a:t>
            </a:r>
          </a:p>
        </p:txBody>
      </p:sp>
      <p:sp>
        <p:nvSpPr>
          <p:cNvPr id="33" name="Rectangle 32"/>
          <p:cNvSpPr/>
          <p:nvPr/>
        </p:nvSpPr>
        <p:spPr>
          <a:xfrm>
            <a:off x="5820083" y="3713905"/>
            <a:ext cx="4572000" cy="2308324"/>
          </a:xfrm>
          <a:prstGeom prst="rect">
            <a:avLst/>
          </a:prstGeom>
        </p:spPr>
        <p:txBody>
          <a:bodyPr>
            <a:spAutoFit/>
          </a:bodyPr>
          <a:lstStyle/>
          <a:p>
            <a:r>
              <a:rPr lang="en-US" sz="2400" dirty="0">
                <a:solidFill>
                  <a:schemeClr val="bg1"/>
                </a:solidFill>
              </a:rPr>
              <a:t>“In the councils of heaven it had been decreed that the Saints should gather to one place on the American continent, in order to be prepared against the last great tribulations of the world.”</a:t>
            </a:r>
          </a:p>
        </p:txBody>
      </p:sp>
      <p:sp>
        <p:nvSpPr>
          <p:cNvPr id="21512" name="AutoShape 8" descr="data:image/jpeg;base64,/9j/4AAQSkZJRgABAQAAAQABAAD/2wCEAAkGBxQTEhQUEBQVFRQXFBUVGBgVFRUVFxkXFRUXFxQdHhQYHCggGBslHBUUITEhJSkrLi4uFx8zODMsNygtLi0BCgoKBQUFDgUFDisZExkrKysrKysrKysrKysrKysrKysrKysrKysrKysrKysrKysrKysrKysrKysrKysrKysrK//AABEIAOEA4QMBIgACEQEDEQH/xAAbAAEAAgMBAQAAAAAAAAAAAAAABgcBAwUCBP/EAEIQAAECAwMKBAQEBQMEAwEAAAEAAgMRIQQxcQUGEiIyQVFhseFCgZHwBxOhwSNScpIUM2KC8aLR0kNTwuJjsrMk/8QAFAEBAAAAAAAAAAAAAAAAAAAAAP/EABQRAQAAAAAAAAAAAAAAAAAAAAD/2gAMAwEAAhEDEQA/ALuJJNLlgvmZDzPvej5mg8z73rBPhb/jugy59ZC/fy7o5+4VPupWDTVbf7qU2aCrj9eyDLnypeff0RzpCtSVjZqauP17JdV1/ugQZ0pCbr/dAgdITdRYAlrO/wAd0AnrOpK4cOeKDLXbzRGOnW4blgDSqbtw+5WNr9PXsg9NdPDr2QOmaXceOC8k6VBs7zx5BaLVb4bKOiMhgXlz2t8hMoPp05mQ8yjn1kPM8O648bOiyN1RHh4tJdL9s5laTnjYgJNjCf6IvrsoO85+4VPTFHPlQVK4kLOuxy1Y7Zn8wc31mF91myrAdsRoT3H8sRpJOE6IPtc6Q4lC6Qmb+XQLAprOqT7kEAlrOv6d0GQ6Qm5Gu3uosAeJ1OA4d1gDSqbtw+5QemOJqaDcjHTru69l52v09eyHWoNnr2Qeg6Zpdx4ppzMhdvP2WCZ0bQC8/YIT4W+Z4d0GS+sh5nh3Rz9wqeiwTLVbf05lNmgq4+5lBlz5UFSs6Ur6krzs83H69kaJVN59yCDYiIg8Pcbm38eHdYNNVt/upWXu3C8+5rGzQVcfr2QNmgq4/XsmzU1cfr2TZvq4/Xsl1XX+6BAuq6/3QIBLWd/jugEtZ3+O6AT1nUlcOHdAAnrOpK4cO6AaVTduH3K+DK2V4UBunHdot8Lb3OPJu/pxVe5ez1jR5thTgwuR13Yv3YD1KCd5Xzis8GkWIP0N1nn+0bIxkollT4hPdNtnhhjfzP1nH+0UHqVCSZog6Vty9aYtHxnkcAdBv7WyC5qYJggYIu1kHN19qDvlxIYcL2uLtLkZBstHnNfNbMlvs0QC1w3aM66JA0h/S+RHuskHOSXFTuw5qWGO3Sg2l5JGyHMLhPdoFswvVr+HUmzhx9bg9tMNJt3oUEMseUo0KsOK9ktwcZftuKkOTs/LQwj5wbFA4jQd6tEvouVlPNu0wKxYR0R4m6zfMi7zkuSKoLYyVnhZo5Ac75TtzYlAT+vZOFFIBrfp69lQ9+C6+Rs5I9nox2lD3sdMtly3t8kFwnWoNnrywWSZ0bQC8/YLh5Bzog2qTGH5cSVWOIn/AGnxdeS7hPhb5nh3QCfC3zPDuhMtVt/TmUJlqtv6cymzQVcfcygbNBVx9zKbPNx+vZNnm4/XsmzV1SfcggbNXVJ9yCNbvdf0QCWs6/p3Ro8TvIcO6DZNEmiDw90rqk+/RY2b6uP17LLyBzJWBSrr/dAgXVdf7oEAlrO/x3QCWs7/AB3QCes6krhw54oAE9Z1JXDhzxUXzpztbAmyHJ8Xh4WcC7ieDfWS+bPPOv5c4MA/ieI/k/8Aboq4JmZnGt5O+qDdbbY+M8viuL3G8noBuHILQu3m/mxGtYLmSZDFNN05E8BK/mVI8i5hlsYOjvY9jaybpVcLgZi7eg5WQMyoseToh+VDMjxeQbpN3Yn0UhyzmRCMEMso0YrK6TjPS4hx4ndwUvJ8LfM8O6Ey1W3+6lBVNuzLtMKEXnQcRUsYS5wbvN0jLgF38ysgWaJZ2RXw/mRHF4IeZtGi4jZulKRrNTfZoKuPuZ5L57HY2QA7QEtN5eQLtIgTkNwpPzKCv8v5Ai2CILTZXHQBnxLOII8TOfrxUmyRnRAjWeJEiyDmNnEYa0/pBvaTTEyKkJaJHTqTSV9+6So63S+bELQA3TfIC4N0jIdEEpsEew2t4bEgOs8Zx1TAmW+jRQ8y2XNdO0ZQi5NfDbHiutEF+kQHfzYYbo10iTpX3HhuXyZgZXs0PUiNEOKbohNH8AXHZPK7zXwfEa1adrDdzIbRLm6bifQt9EFjZOt8O0MESG4OZ9Qf6huPIrn5XzYs9qmSwMduewBrieJ3OGKqzJeU4kB+nBdLiL2uA3ObvCs3N3OqHa5MMocSVWE7X6DvHK/qgq/KVkMKLEhEz0HubO6cjQy3TEj5r5lJviHADbY4tlrMY4y3EDRI9Gj1UZwQZa4gjRoRWYoQd1eKnWa2exEoNqPJsU7v1/8AL14qCYIgvgEAatSa4858FnZ5uP17Ks8zc6zZyIUczhGjXG9h3f2dFZbSANImZN0vpLkgzs1dUn3IIBLWdf0QCWs6/ogHidTgOHdAA8TqcBw7o2tTQbh9ygE6mg3D7lGnSr4evZBsmiLKDW6Qqb/dAsAS1nf47rLgBrHcsAT1nUlcOHdAAnrOpK4cO6jWeecX8OzRZ/NeNUflb+cjoOOC7OVbe2DCdGi7DRMDe43NHmZKm8o218eI6LEM3OM+XIDkBRB87nFxJJJmZkmpJN5muhkWBAc+dqiaENt4a1xc/kNEHRHE+nEc5EFkRM+7LDYGQIcTRaJABrWNAG4TNPReLB8QobjoxYZhCdHNPzABzEgZ4TVdYJggvGxW2HEYDZ3NeDvBnLjPgeRX0bNBVx9zPJV18M8oaMWJBv02h7f1MofUH/SrF2ebj9eyBs83H69kuq6pPuQS6rqk+5BAJazr+ndBGM9LTbIbNKztGhLWe3WiNwbuH9QmcFVvMq+QPE6krhw7qN5ZzMgWhxiCcFxqdECTuZaaTwlzQVVeurYsh2q0sMWGx0Rs9GZc0E6IA8RBIAkKcOS+bK9h+THfCLphjpaUpTBAIMsCFcWSrMxsGHDg/wAprRIjxTrPznMnmgguTsx3Os8V8WYilhMNoNxFROV5Mpcp8boY110qSrMUIP8Aur4JnRtALz9goJlnMEue91miNq4u0HggNmZyDxPoggTjPHefe9YwXRyrkSPZv50MtBMg4EOaTiMDQ1XOQEREBTjMHOTRIs8c0uhOPhP5MDu9OCg+KDigvkDxOpwHDugE6mg3D7lR7MzLf8VC/EP4kOQcPzDwv85HzBUg2v09eyBtfp69lkHSu2evZNq7Z69kDpmTbhefsEGySJJEHhzazO73NYA0qm7cPuVlzZmtw3Ln5bygIUCJFOyxtB+ZxowYTIQQT4iZa+bFEBh/DhHW/qiEfYGWJKiC9RHlxJJmSSSeJJmV5QEwTBMEDBES5BN/hjZNeLGImQ0Q28y46TvQNb6qwrquqT7kFw8zMnfw9kZpDXf+I7jN8tEemj9V3AJazr+ndAAlrOv6d0A8TqSuHDugHidTgOHdYA0qm7cPuUADSqbtw+5Ta/T17Jtfp69kOtQbPXlgg5lqzfs8aKYkSEHOMgSS6RkJDVnLdfJdCDCa1ohwgGsaJaokAOAC2Ezo2gF5+wQnwt8zw7oBPhb5nh3QmWq2/pzKEy1W39OZXyZUyjDs0MviH/dx3ADeUDKlgZFhOgvE9MeYO53kZFU1lGxugRHw3yLmulMXHgRyIkV0Mt5yRo7nEvc1huY1xAlzltea41yAmKYpigYoiXoOlm9lQ2eOyJ4J6LxxYdqnKhHMBXKx4eAWnUIBmPEDdLkqIvVn/D3KZjWf5RNYJ0Z79A1Z/wCQ/tCCVEzo2gF5+wQHwt3X8u6E+FvmeHdZBlqt94oPckSSIPDmzvu69lBPidlGkKA24kxHYCbW+U9L9qnbwTTdv58lUWe9r+ZbIsrmShjloCo/cXIOEmCYJggYIiIC32AsEWGYtWabdP8ATpDS+k1oTFBfAprO8uAHJZA8TqcBw7rg5k5Q+dZWF51of4Z/tGqTxJbo/Vd0DSqbtw+5QANKpu3D7lNr9PXsm1+nr2Q61Bs9eWCATpUGz17LJM6NoBefsEJnRtALz9ghPhb5nh3QCfC3zPDuvhyvleFZWTiOlwF7ieQ3lfcTLVbf05lV58T4zfmQIbSC5rYhcN409DRnjolBycv51xo50WEw4c6NaTpHm5wvwu6rhxY7nS03Odw0nE9blrRATFMUxQMURL0C9L0vRAUizEt/yrW1s5NiAwziat85gD+5R3Be4MUsc1zdprg4YtMx9QgvYmWq2/pzKCTaCpPuZWuBGBY1zK6bQ4YOE5n1Wxo0eZP17INiIiDw8k0FBvKoq1RtN73fmc537iT91dmVoxbBilu6G90+Emk+qo4cAgYIiICImKBimKYogkWZOWxZ40on8qJIO4NcNl2FSDyM9ytba/T17Kh78FZOYOXvnM/h4h1mDVO97Buxb0lzQS861Bs9eWCyTOjaAXn7BCZ0bQC8/YLi525cFlgHQ/mO1WcAZVJwFfRB2ifC314d1oi2yGxzIWm0RHz0Wk1MgSTLyKpiz5TjQzOHFiNJMzJ7hMm8kTkfNa22x4iCLpExA4P0nEk6QMwSTegtzOnKTrLZnvhAOfQTO7SMtIjfKYoqfjRS5xc8lznGZJMySb6q1cq2+HGybFi36cEmW8P3DlJ0vRVOgJimKYoGKIl6Bel6XogJgmCYIGCIiC4MzrROxQDe7R0OZ0HFnpqrstEqmpPuQUX+HUQfwdbxEe31k6Q/cpQ1u91/Tkg2Ik0Qc3OJ3/8ALaAL/kRf/wA3KlFeOVmTgxWipdDePVpCo4ICImKBimKYogJel6XoF622W0uhva+GdFzTMEcfdFqTBBd2S7Z86DCe0aOmxrjvDdITI5lR34lwR/DMle2K0nBzXCvnJecy85oRhQ7OToRWgNGkdV3Ah3HkfKa72cGSxHgOgh2i5xaQ6WlItcDMiYpSXmgpdFM4Xw+iiK0RIjDDJqWzDyBuDSKT4zot/wARbLChQrOxjGh8yAQKiGwbPMTcDXgUEKhWhzWua1xDXgBwBo6RBExiAtWKYpigYoiXoF6XpeiAmCYJggYIiICImKCzPhnIWV5P/fdL9kNS1o8TvIcO6jHw5hSsYc7fEeR9G/8AipO0TqaDcPuUGyaJNEHh5A5k/VUVaoHy3vYb2vcz9pI+yvVxAqb7uyqLPayGHbIsxLTlEH94r/qDkHCxTFMUQEvS9L0C9ETBAwTBMEQFIcl55WmA0Nm2IP8A5AXGXDSBBljNR5EFiZIz/Y54Foh6GlTTDptHCYI1RzqunnDmuLW9sWJGLQGaIa1oN5J2iazmN25VRipjmZnX8otg2k/hXMcf+nyP9PTC4OXnbkRlliMa1znaTNI6UqaxAuHJcJWXnXmzFtkVkWG+G1ghho0i6Z1nOnQESqN6+HJXw9m6doiAsHhhzBdi43DAeiCBXpercyjmrZ40IQmMEMNnovaNaePiHGd/1UCtWZ1raSGw9NoMtJjmkHAEz+iDgJgt1rskSEdGIxzD/U0t63rTggYIiICImKBimKYr3BhF7mtF7nBoxcZDqgt3M2zaNjgaVBoacv1uL5n9y7Ldavh3c+y12eCA1rRsNaGgcQ0SHlRbAdK7Z69kGyaIsoNbpDWKgnxNsBLYVolcTDOB1mT89L9ynbm7zuXwZZyf/EwIkN1A5p0Z7nCrXHAgIKUS9ensIJDhIgkEcxQrzegXoiYIGCYJgiAiIgJimKYoGKIl6CUZi5Sj/PhwGOnCcSXMdUAAEkj8t2Faq0dq7Z69lXnwxsGlEixTc1ohjmXGbvo0fuVhkzo2g3n7BAJnRtBvP2CE+FvmeHdCfC3zPDuhMtVt/TmUGu0QWub8sta4G8OAcPMG9U/nTk4We1RYbRJs9Jv6XVHkKjyVybNBUn3MrlZdyBBtDZRR+J4Xto8ee9vI0QU2i7WX82o1kM3jTh7ojRTkCPCfc1xcUDFMUxRAUizCyf8AOtbCRqwwYhxFGf6iD/ao7erP+HmSyyzmI4SMU6XMsFGDDaP9wQSna/T17LIdMyFwvP2CEzoKDefsEB8Ld1/Lug2SRJIg8ObM1uG5edr9PXsvTmzvu69l5OtQbPXlggrX4h5J0I3z2D8OIZO4CIBX1AniHKIq7srWBtohPgu2SJT4EVaRzBkqayjYnwYjoUQSc0yPCW4jkRVB82CYJgiAiIgJimKYoGKIl6Bel6XogtT4fQx/Bt0PE95eec9GX7Q1SUnwt8zw7qDfDG2EsjQRuc2IMHDRd/8AVvqpyTLVbf05lAJlqtv6cymzQVJ9zKbNBUn3Mps83H69kDZ5uP17Js1NSfcgmzU1J9yCAS1nX9OQQa40g1zokiNEzBqJSqJb1RU51KszPzL3yofymn8WI0z/AKIZoT+p1R68lWaAl6XoBP3eg6ebuSTao7IQno7TzwYNr1uHMhXI1okGso0ACnAUACj+ZmQv4eDrCUR8jEPAeFgwnXmSpET4W04nh3QCfC2nE8O6yDLVb/hYJlqtv6c1kSFBUn3MoPckREHh4Jpu38+SwTOjaAXn7BZfM0FBvP8AssE+FvmeHdAJ8LfM8O6jWeebotDAYI/HYKf1NvLSeO8c8VJSZarb+nMps0FXH3MoKHc0gkEEEGRBoQRfMblhWTnnmp838aAPxvE275nMcHD6qtyJX33S3z4SQYTFMUxQMURL0C9L0vRATBMEwQSHMS2fLtjAP+oHQz51H1aFbGzQVJ9zKpPIsJ7rRBbC2zEYW8iHAzPISn5K7Nnm4/XsgbPNx+vZNmpqT7kE2ampPuQQU1nX9OQQAJazr+nIL4Ms5TZZ4To0XcNRs6l24Dn0XBzgz1hwiWwZRYgpf+GzEjaPIeqr3KGUIkd+nGeXO3TuA4AXAcgg8W61vjRHRYpm5xmft5AUGC0Xpel6BepvmFm2XkWiKJNFYYO8/mwG714L5czc1DHIixhKCLhvif8Ar1Vl/wBLKAUpcBwCDJPhb5nh3QmWq2/pzQmWq2/pzTZoKk+5lA2aCpPuZRo0eZP17Js83H69kaJVNSfcgg2IiIPDybm+Z4d1gmWq2/pzKy925t/RY2aCrj7mUDZoKuPuZTZ5uP17Js83H69k2auqT7kEDZq6pPuQUYzpzSbaAYrCGR/9LuAPP+rqpOBLWdf0QDxOpwHDugo22WN8J5ZGaWOG49eY5haFdeVckQrU2UdswNk3ObzDt2F3FV3lvMuNCm6CDGhchrgc2b/L0CCMXpehRATBMEwQMEREE1+GuT5xHxyJ6I0Gc3OE3ejZfuVibNTUn3IKvMhZ3wLLZ2Q2wojngTcdVoLjUyMyZbrty82j4hxalkFjTu0nOfLyGigsUCWs6/pyCr7PfOnSLoEE0ue4H1aD1PlxXFtud9righ0QNBBEmNDaG+tSPVcEICXp0XZyJm1HtUixujD/AO4+jfLe7yQcdoJIABMzIAVJJuACnOa2ZJJES1iQFRD/AOX/AB9eCkWQM2INnqzXib4jhXmGjw9ea7pPhbTieHdBj+llAKUuAWSZarb+nNCZarb+nNNmgqT7mUDZo2pPuZTZ5uP17Js83H69k2amrj7kEDZqauPuQRrZVdf05BAJazr+nII0eJ3kOHdBsmiTRB4e6VBeVjZ5uP17L06nMleWtlU1PugQNmrqk+5BAJazr+ndGt8Tr+iNbvd5Dh3QAPE6nAcO6ATqaDcPuUDZmZu3D7lCNK/Z69kGNr9PXss7V2z17I4aVPD17I4ToKDefsEHKytm/Z7SdeGJjxt1XYTF/nMKI5S+HzwT/DRA8cHjRI/uFCfIKw3flbTnw7rJEhJvvmgpe25BtMKj4LxK8gabf3NmFzbqb1fMtESFSfcytFosENw/EhsiE/mY10/UXIKNRXFEzWshE3QGTP5QW+Q0SFpGZljvdBryiRf+aCo8U5lW/BzSsgqYDcCXul6k1X3WXJEFhmyDCZK6TGg4kyQU7Y8mRov8uE9w4hpl5uuCkOTMwrREkYpbCbz13ejTL6qzdHSv2eHHsjhpU8PXsgjuSMzrNDIOiYhHiiVmeTLgOdTzUhvo2gFCR0Cy6tBQbz9gjuDac+HdAJ8LacTw7oTLVbf05rJEqN/wkpCTan3UoMbNG1J9zKbPNx+vZANEcSfr2QNlU1J9yCBs1NXH3IIBLWdf05BGtlV1/TkEa3xO8hw7oAHid5Dh3RonU0G4fcoGzM3Xbh9ysgEmt3VB7miTRAREQChREAosogwECIgBAiICIiAhREAoURAKLKIMBAiIAREQEREAoURAKFEQYREQ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3240E664-7760-4707-A8DB-179F1D260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993349"/>
            <a:ext cx="2971800" cy="2120900"/>
          </a:xfrm>
          <a:prstGeom prst="rect">
            <a:avLst/>
          </a:prstGeom>
        </p:spPr>
      </p:pic>
      <p:pic>
        <p:nvPicPr>
          <p:cNvPr id="12" name="Picture 11">
            <a:extLst>
              <a:ext uri="{FF2B5EF4-FFF2-40B4-BE49-F238E27FC236}">
                <a16:creationId xmlns:a16="http://schemas.microsoft.com/office/drawing/2014/main" id="{45CDBDC1-C516-4186-8F81-44572653D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713825"/>
            <a:ext cx="2943636" cy="3982006"/>
          </a:xfrm>
          <a:prstGeom prst="rect">
            <a:avLst/>
          </a:prstGeom>
        </p:spPr>
      </p:pic>
    </p:spTree>
    <p:extLst>
      <p:ext uri="{BB962C8B-B14F-4D97-AF65-F5344CB8AC3E}">
        <p14:creationId xmlns:p14="http://schemas.microsoft.com/office/powerpoint/2010/main" val="357453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99F2EB7-F7C1-4270-947F-70A02F194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0274" y="6421903"/>
            <a:ext cx="1828800" cy="369332"/>
          </a:xfrm>
          <a:prstGeom prst="rect">
            <a:avLst/>
          </a:prstGeom>
          <a:noFill/>
        </p:spPr>
        <p:txBody>
          <a:bodyPr wrap="square" rtlCol="0">
            <a:spAutoFit/>
          </a:bodyPr>
          <a:lstStyle/>
          <a:p>
            <a:r>
              <a:rPr lang="en-US" b="1" dirty="0">
                <a:solidFill>
                  <a:schemeClr val="bg1"/>
                </a:solidFill>
              </a:rPr>
              <a:t>Ether 13:3</a:t>
            </a:r>
          </a:p>
        </p:txBody>
      </p:sp>
      <p:sp>
        <p:nvSpPr>
          <p:cNvPr id="8" name="Rectangle 7"/>
          <p:cNvSpPr/>
          <p:nvPr/>
        </p:nvSpPr>
        <p:spPr>
          <a:xfrm>
            <a:off x="924674" y="1143000"/>
            <a:ext cx="5552326" cy="1015663"/>
          </a:xfrm>
          <a:prstGeom prst="rect">
            <a:avLst/>
          </a:prstGeom>
        </p:spPr>
        <p:txBody>
          <a:bodyPr wrap="square">
            <a:spAutoFit/>
          </a:bodyPr>
          <a:lstStyle/>
          <a:p>
            <a:r>
              <a:rPr lang="en-US" sz="2000" dirty="0">
                <a:solidFill>
                  <a:schemeClr val="bg1"/>
                </a:solidFill>
              </a:rPr>
              <a:t>“And that it was the place of the New Jerusalem, which should</a:t>
            </a:r>
            <a:r>
              <a:rPr lang="en-US" sz="2000" baseline="30000" dirty="0">
                <a:solidFill>
                  <a:schemeClr val="bg1"/>
                </a:solidFill>
              </a:rPr>
              <a:t> </a:t>
            </a:r>
            <a:r>
              <a:rPr lang="en-US" sz="2000" dirty="0">
                <a:solidFill>
                  <a:schemeClr val="bg1"/>
                </a:solidFill>
              </a:rPr>
              <a:t>come down out of heaven, and the holy sanctuary of the Lord.”</a:t>
            </a:r>
          </a:p>
        </p:txBody>
      </p:sp>
      <p:sp>
        <p:nvSpPr>
          <p:cNvPr id="9" name="Rectangle 8"/>
          <p:cNvSpPr/>
          <p:nvPr/>
        </p:nvSpPr>
        <p:spPr>
          <a:xfrm>
            <a:off x="342527" y="2785408"/>
            <a:ext cx="5941888" cy="1938992"/>
          </a:xfrm>
          <a:prstGeom prst="rect">
            <a:avLst/>
          </a:prstGeom>
        </p:spPr>
        <p:txBody>
          <a:bodyPr wrap="square">
            <a:spAutoFit/>
          </a:bodyPr>
          <a:lstStyle/>
          <a:p>
            <a:r>
              <a:rPr lang="en-US" dirty="0">
                <a:solidFill>
                  <a:schemeClr val="bg1"/>
                </a:solidFill>
              </a:rPr>
              <a:t>Symbolic—the New Jerusalem will be built upon heavenly principles and under the influence of revelation to the Lord’s chosen officers.</a:t>
            </a:r>
          </a:p>
          <a:p>
            <a:endParaRPr lang="en-US" dirty="0">
              <a:solidFill>
                <a:schemeClr val="bg1"/>
              </a:solidFill>
            </a:endParaRPr>
          </a:p>
          <a:p>
            <a:r>
              <a:rPr lang="en-US" dirty="0">
                <a:solidFill>
                  <a:schemeClr val="bg1"/>
                </a:solidFill>
              </a:rPr>
              <a:t>Those who are cleansed and purified through the atonement of Jesus Christ will build up a new City of Holiness</a:t>
            </a:r>
          </a:p>
          <a:p>
            <a:r>
              <a:rPr lang="en-US" sz="1200" dirty="0">
                <a:solidFill>
                  <a:schemeClr val="bg1"/>
                </a:solidFill>
              </a:rPr>
              <a:t>JFM and RLM</a:t>
            </a:r>
          </a:p>
        </p:txBody>
      </p:sp>
      <p:sp>
        <p:nvSpPr>
          <p:cNvPr id="10" name="Rectangle 9"/>
          <p:cNvSpPr/>
          <p:nvPr/>
        </p:nvSpPr>
        <p:spPr>
          <a:xfrm>
            <a:off x="6694093" y="4889034"/>
            <a:ext cx="4883649" cy="1631216"/>
          </a:xfrm>
          <a:prstGeom prst="rect">
            <a:avLst/>
          </a:prstGeom>
        </p:spPr>
        <p:txBody>
          <a:bodyPr wrap="square">
            <a:spAutoFit/>
          </a:bodyPr>
          <a:lstStyle/>
          <a:p>
            <a:r>
              <a:rPr lang="en-US" sz="2000" dirty="0">
                <a:solidFill>
                  <a:schemeClr val="bg1"/>
                </a:solidFill>
              </a:rPr>
              <a:t>Literal—Enoch’s city—the City of Holiness that was taken up into heaven will come down from heaven and be united with the earthly New Jerusalem (see Moses 7:13-21)</a:t>
            </a:r>
          </a:p>
          <a:p>
            <a:r>
              <a:rPr lang="en-US" sz="2000" dirty="0">
                <a:solidFill>
                  <a:schemeClr val="bg1"/>
                </a:solidFill>
              </a:rPr>
              <a:t>Bruce R. McConkie</a:t>
            </a:r>
          </a:p>
        </p:txBody>
      </p:sp>
      <p:sp>
        <p:nvSpPr>
          <p:cNvPr id="12" name="TextBox 11"/>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A Holy Sanctuary </a:t>
            </a:r>
          </a:p>
        </p:txBody>
      </p:sp>
      <p:pic>
        <p:nvPicPr>
          <p:cNvPr id="3" name="Picture 2">
            <a:extLst>
              <a:ext uri="{FF2B5EF4-FFF2-40B4-BE49-F238E27FC236}">
                <a16:creationId xmlns:a16="http://schemas.microsoft.com/office/drawing/2014/main" id="{4EBD02A9-C4A8-4399-9E8E-B6607DFCB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092" y="1114700"/>
            <a:ext cx="4573233" cy="3431731"/>
          </a:xfrm>
          <a:prstGeom prst="rect">
            <a:avLst/>
          </a:prstGeom>
        </p:spPr>
      </p:pic>
      <p:pic>
        <p:nvPicPr>
          <p:cNvPr id="5" name="Picture 4">
            <a:extLst>
              <a:ext uri="{FF2B5EF4-FFF2-40B4-BE49-F238E27FC236}">
                <a16:creationId xmlns:a16="http://schemas.microsoft.com/office/drawing/2014/main" id="{2DB4E943-0B54-435A-B0F1-3D061BD3F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157" y="4775054"/>
            <a:ext cx="2076450" cy="1800225"/>
          </a:xfrm>
          <a:prstGeom prst="rect">
            <a:avLst/>
          </a:prstGeom>
        </p:spPr>
      </p:pic>
      <p:pic>
        <p:nvPicPr>
          <p:cNvPr id="4" name="Picture 3">
            <a:extLst>
              <a:ext uri="{FF2B5EF4-FFF2-40B4-BE49-F238E27FC236}">
                <a16:creationId xmlns:a16="http://schemas.microsoft.com/office/drawing/2014/main" id="{35137353-48DB-4EFB-9D32-F98645DAB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1999" y="5642222"/>
            <a:ext cx="823173" cy="1149013"/>
          </a:xfrm>
          <a:prstGeom prst="rect">
            <a:avLst/>
          </a:prstGeom>
        </p:spPr>
      </p:pic>
      <p:pic>
        <p:nvPicPr>
          <p:cNvPr id="11" name="Picture 10">
            <a:extLst>
              <a:ext uri="{FF2B5EF4-FFF2-40B4-BE49-F238E27FC236}">
                <a16:creationId xmlns:a16="http://schemas.microsoft.com/office/drawing/2014/main" id="{E53AA182-6B99-4AA4-B166-B0D39CB1F3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788" y="156002"/>
            <a:ext cx="1137767" cy="830997"/>
          </a:xfrm>
          <a:prstGeom prst="rect">
            <a:avLst/>
          </a:prstGeom>
        </p:spPr>
      </p:pic>
    </p:spTree>
    <p:extLst>
      <p:ext uri="{BB962C8B-B14F-4D97-AF65-F5344CB8AC3E}">
        <p14:creationId xmlns:p14="http://schemas.microsoft.com/office/powerpoint/2010/main" val="300992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DC947A-7C62-4EAB-8815-9065CDC77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31" name="TextBox 30"/>
          <p:cNvSpPr txBox="1"/>
          <p:nvPr/>
        </p:nvSpPr>
        <p:spPr>
          <a:xfrm>
            <a:off x="0" y="6488668"/>
            <a:ext cx="3733800" cy="369332"/>
          </a:xfrm>
          <a:prstGeom prst="rect">
            <a:avLst/>
          </a:prstGeom>
          <a:noFill/>
        </p:spPr>
        <p:txBody>
          <a:bodyPr wrap="square" rtlCol="0">
            <a:spAutoFit/>
          </a:bodyPr>
          <a:lstStyle/>
          <a:p>
            <a:r>
              <a:rPr lang="en-US" dirty="0">
                <a:solidFill>
                  <a:schemeClr val="bg1"/>
                </a:solidFill>
              </a:rPr>
              <a:t>D&amp;C 29:7 Elder Neil L. Andersen</a:t>
            </a:r>
          </a:p>
        </p:txBody>
      </p:sp>
      <p:sp>
        <p:nvSpPr>
          <p:cNvPr id="33" name="Rectangle 32"/>
          <p:cNvSpPr/>
          <p:nvPr/>
        </p:nvSpPr>
        <p:spPr>
          <a:xfrm>
            <a:off x="554805" y="891569"/>
            <a:ext cx="10757042" cy="1200329"/>
          </a:xfrm>
          <a:prstGeom prst="rect">
            <a:avLst/>
          </a:prstGeom>
        </p:spPr>
        <p:txBody>
          <a:bodyPr wrap="square">
            <a:spAutoFit/>
          </a:bodyPr>
          <a:lstStyle/>
          <a:p>
            <a:pPr fontAlgn="base"/>
            <a:r>
              <a:rPr lang="en-US" sz="2400" dirty="0">
                <a:solidFill>
                  <a:schemeClr val="bg1"/>
                </a:solidFill>
              </a:rPr>
              <a:t>“Your mission will be a sacred opportunity to bring others to Christ and help prepare for the Second Coming of the Savior.</a:t>
            </a:r>
          </a:p>
          <a:p>
            <a:pPr fontAlgn="base"/>
            <a:r>
              <a:rPr lang="en-US" sz="2400" dirty="0">
                <a:solidFill>
                  <a:schemeClr val="bg1"/>
                </a:solidFill>
              </a:rPr>
              <a:t>“The Lord has long spoken of the necessary preparations for His Second Coming.</a:t>
            </a:r>
          </a:p>
        </p:txBody>
      </p:sp>
      <p:sp>
        <p:nvSpPr>
          <p:cNvPr id="21506" name="AutoShape 2" descr="data:image/jpeg;base64,/9j/4AAQSkZJRgABAQAAAQABAAD/2wCEAAkGBhQSERUUExQWFRUVGBwYGBgXFxwcHRwYGB4cHxgcFxgXHCceGRwkHhcYHy8gIycpLCwsHR8xNTAqNSYrLCkBCQoKDAwMDQ0MDSkYHhgpKSkpKSkpKSkpKSkpKSkpKSkpKSkpKSkpKSkpKSkpKSkpKSkpKSkpKSkpKSkpKSkpKf/AABEIAKwBJAMBIgACEQEDEQH/xAAcAAABBAMBAAAAAAAAAAAAAAAGAwQFBwABAgj/xABCEAABAwIEBAMGBAYBAgQHAAABAgMRACEEBRIxBkFRYSJxgQcTMpGhsULB0fAUI1JicuGCkrIWQ6LxFSQzU2Ojwv/EABQBAQAAAAAAAAAAAAAAAAAAAAD/xAAUEQEAAAAAAAAAAAAAAAAAAAAA/9oADAMBAAIRAxEAPwBuv2dISCom6SNXO3T7mfKozH8GaENraVIIFt+UcusKHyo/wOaB1BSlJhKAqepmDPlEXqP4j4ubwaBOlTseFsRJP4tZuEpFxaSST0mgrZvOnMIQByvpImbJ+KbRI+/Sho4gkmblRvPM85p1neZqefU4oaSoiAJgAAAAT5UxdHP7UGnBBI8q0gVo1qg2s2PleaTJpQmK0BQcpE0us6RHPn+lYlIAnny/WkyaDVbrVZQdgV3ppNNdigwiuCK6Ua5oOaylAmlmMItfwIUv/FJV/wBoNA1rsCnD2DWg+NCkT/Ukp+WoA1yUUCYpRKa4pRCD+fp+dBytFIlNOF0koUCZrVbIrVBlZWxWRQarK3FZFBuK2KwGtxQbrKytzQYBWRXQFboNhNZW01lAS4Hi1SEnkoCPijV4tV7dY9BHOoTOc1W86VrmSAIPKOXzk+tNXjBIG1cOLnfeg06uU0lFZWUGqwCsNboNgU5YwC1JUsIUUpEqISSADtqIEAWNz0pbJ8ncxDiW2wJJuSYSB1UTsK9I8I8OM4LDJZQASQPeL/8AuKi5M8t4GwFB5ggqvv0/1S7eVuq2bWe+kx89q9M4zgbAu6icM2lat1tjQqfNET5bUJZz7O30Nn3Sg8ASSmNKyOVjIMCdrnpyoKswHB8qAcXHUJExA5k29B2qZ/8ACGGEWUZHNSh9jS+GX8cAmLQUyZJG6TztzFKv4kJkqMBIk9gL7DbnQQGdZThWEgwsqVskOcupJCrUPe6SonSYPIKIv5KsJ8xeu8djS6tSyTcyJ5DkKQoHeFylaztpE3KhAkbiDcnyqdy/hxkfHqWfPSPkDP1pjl+aagEOLgj4Vm8D+lUfQ/Opht8oQh0J8KTpcFlC/wCIHaD+lAR5VlWGQBLLQkwCpIMnpKpvRbgQEFSEDSpsalISNJjsBvVf4DFDUtlZ8Do1NE3CVdvp+zRFlmaKhtQtiGle6cBF1t7iTztAnfagM3FNOpb94lDrbn4lAFIPQhWxqtuLPZiEqU5hUrUAqFMD4k6jZSCfib9PD1o4wTsIWjQPdrMpTN0nt18qlEulQQqDrTYwCQpPeKCqW/ZY6pAUhKkrA8SF3UZH/l6gkTMib1KZR7OCtlYcCgSPCHCJ7aVJUUpUCNikSJFWg2ZvBT27dCRzpRCJJ5225+oO9BSGK9l+II8KQhYsUyCN7HVqOlVx4TvQnnmSuYZYS4jQTMdCRZWk/cbia9NFi5iO4Inffe/pUdxDwyzimihxCTJkEi6TG4IuDy7jeaDzJE7X7VtGHUSAEkk7ACT6AXq0809ljjSVKw7l0jVoUEkkcylRH0N+55gTz7zZ8cpMwTeARvAbIB2PXY0ESplQMFJBG4IIPqDtWkNkgkAkDcgSB5nlUr/EgEafCoX1JSqT3IWv7JqYy7Gvn4XFqj/8Qt/kIk+k0AgBIkV0mj9hTDp04nDJKt/eJZU2o9yAQVeYTTXEcJYR+f4bEaFiZQ4hYBHLTJUodDv6UAXWV28yUqKVAgg39O4sa4igytisisoO62BWJrqg1prdZWUGnbma50QL36fvoKUXby5fvpSRlR60CRFainjeAPP6Ug42UmDQJRUzw9ww7i3NLYAAuparJSB1PM9Ei5p5wdwevGuxOhtMFaj/AEzcI5KVY25c6vDKuH28O2htpOlCVSBckk7kkyZMST5CwoK3Z4d/h4LerwqgqMpBVeFQfTrtbej3hDiguS26RqEAHa0Wn7x6VznqW20yCR08IMzzNif3zqvk4pDZJRdRMyUgkAGboXYk78r2tQXJmHEeHwwl95DYE7quY6JFzyt3oNzT234VCiGmnHQI8RIbBnsoFVtrigb2hMgtsYkWW6Dr77AwSdrbUCiT9vnymgJOKONV4t8uBptmd0pEyr+tRO6iLSBUS9nalNLQYJVEkf0jtTAt/vy3rWgUHCUDmY9K2WlC5Bjr/utFFK4Z0CxAI57/AJEUG22yYgTv9LmZpxhcStudCikHcA2PmDY+tI4xoJUNCiQRYm1Yl2bn9xQT2BzEOBCVgBSPgIsCRsP7TbyopyrHeKTM8yaAUNyJqewGOKgFH4iSFeYj7gg+c0Fi4LFKX8JgdSN/Kp3L8Qu0KSR++YNB+TZhKQT4bTeLURZfibDSmE7j77UBGkE3JHkD16101qsQY7HfysfyprhnhJKU+JUTbpYSeldOLUggyk6jBBsP+P8Augf4omx59e350kHCQb3Nr1ilyPF4fS3bv8qRdccBg6VIPPeOnSgcqwitSVpPwpIjzgfrQJxvwSMQy8poJDnvfeIt/UAXEauUq1Hpt5k3YxJmIsO/+6dvYYECdpmg80u5UhsqQ806h1Bgw4kC39q0k95B5im6sO3EtHSoTZauX9v8sDrzqxva1lPvsQ2ptJMNFTmmJkGAbnnttyFVnh25VASkk7BciekFJT9xQSWT5gUTq0KSqBpWlJSroAtN0K6FQArRzUF0rVqXKYmYWmdtKlSbEmUqJESLb1HYk6VKTp0AiFJ3g2NiZO4B3P641i9KtW5IVPeQoC3SFGfSg3mMq0q3kXIM8yB/2m35EUyp48kpTpvFtRi0/oJN+9N/d+dAlWwK3prYFBtNdVymuqDVbrKygc4XK1umeXU86nsFkiU9+5/SnmAA0+VP8M2tR8CQB1UL/Kg6YypsRIk+U05zPhdt5rwtkLRdPKeoPY0qEwRrWZ5iSPoKmctfb2+sH7mgZZHnqUNpQNISBfSmIJ8rxBERe3KnjfGPvE6EIm2olN0lI+Ig7EDfnyBtugxwml99wpJA1J2gSFRY9rr/AGKLcvwLbaG4SNRMKsNlJg8tpAPrQDB4ZxGIUA+ogxaDbSD4Y3kXFz68jU3geAGm+52m085vHQ+XWiNTgAaPMFI9Ckg/lWDEX8io+h/2DQV57QuB0u4YPNaveN6pSSBISfGNOwUINge4kWqnGmlLVpQkrJFgkEkjkYG/nXp7FYEOa72UUK9RY/NIANMcg4Ww+FENthJubi9970FP5L7KMY8se9T7lPMqgn5CRRc77CmiyrS+577SdM6QjVy1eGYnvVkYrMENAayOw5nyH50kznzOkq16YmQd7dhM+k0Hl7MMvcYdW06kocQSlSTuCOv5HmIpbKMmXiXPdtDUrf0+dWZ7ZMay+2ytCEBz3kBUEOFOk6gq0FM6YEmPoZP2a5IllgLIGtckmL+QPSg1wp7JmmlBbxK1xsSCm4gyAL77Ujn/ALFEwpzCLKF7hCiNPkCBKaspnlTxCqDy2vDLbcW06nStCiFDoeYMeh9ac4NJ8YTvAV/0yFR3g/Sj72y5UhDzL6UgKXqQsjnpgpnqYkVXwchSSN5H3g/mKAkyJckaiDeQOXrRrhH9gBJMVW2U4og2O3ajnI8RItePmaAswT/UfKn5SXBt4eUiZPkeVQKc0bbUAtaQr+nc/IXqSb4hZiSogdShYHzKYoF8qxCVpASq/JKhzG8GnaAsHxJ8tjPeYtQ2pLZcLjbp0HxHRCkyZBAjbYntS7WOMfyzpO/i1Kt6k0E8MBMmIPX7+ld4Z/wQqLfuKjWFqKfiUfpJ+c1oF1BmAeoPSgkUoQDqtyvz8u+9AuM9nrLmJUrTCTcgbAknYcrEUZsqBG2/T/fP0pZoJBvv+96AaX7JsGsfCQY5Hz2G3Oq9479nX/w9CH21laCvQrUBKSbp25GCJq9kqIqB43yY4vAvsgallOpAn8aCFJEn/GPWg8+4fFtmQ4ItZQAlP6jYR0noDTnAYFLwSEzqn4BeZMH3Z6mwg84E3BqFIpTDOFKgQY87D/2oJB3CI0IUBM+FV7agJkdJSQQD3sYmmuOy1TREggHaR5emyk/MHYilmMYClxKz8SdSSf607T5yfXzNY5mRKQJhIFgP6htbaNx69KCOFbra1XrVBlZWVlAW5Q9+ECSfpRIl5CRC1BtPO/iJoFbzFTQ8O5+ZNLYTJMTiiCU256iQJ6gRb0oDLD57hdUJcQJi5BM+VudE7GGQUpUFBQVzT9ZqunvZi6hpbynUpSkSBBkxFhJE26dKJeC8qLejViCUgyADA9dXpQWE0x7tCrciP3+7TTJOI0HUvw7/ABWudonnaAOwoQ41w+YPlPuEqSwFwIXBUf6jEeHwmJPSijLslZDCBiAHnNI1FSlHyAE8hagkziJG4teAZjzitthUCxOoT8//AHAoazFjCpj3B9yu4BbXad7pmCaJsC4VMzKirTGqLztI3vQc4bEE35cr7xubd7elRWfZ4th9IGxbBuSeZFki02qUw7aUpCURCbWMx58586CvaBmJS+yltJU4GhYAndSiJjyoCNrCKcOpxcFXaTHKOnpTh3IECDrUP8hQFhMNnDg1BfuREAKUAY62Bp5wvisenHKafxAcQ3GsagtJ1JMaSAAkjmOtAJ4fhN041aX1FYbWfETuAZSRPIi8CrXycjlYRsKDEe8VjH3VKBS46oIj+gHwk8oiIqaZz9QPu8O0X3ed4Qn/ACXt6UB4wKXFAi38zR4veYawn3ew7gqI+tSGQcdF533D7CmXYsoeJCo3hQFqBL2oZOX8GpQ+Jkhz/iJC/wD0kn0qqShKETF4n8h9TVucWZmtGDeEEKWHACBs2NyB3B0g7XmqRzN4+5sf6R6fsUCeFxgb28Suk/c1LYLN3FGCSlPRJI+ZFzQzhlgVIIxm1BbPCeagEDSnlsAPyvVgtQpMwINUXkuZuW0kIH9Sj+VTuN4vxWFLak4lt9KzBbATaOwunzoDPPMv0LBSBCheABceXUEfKlMJhOcU2yzOf4hMnZK7E9LSJ7TUqHhIT2n03/OgeYBodNrU5ew2ocqRabMQCE/U03Zx6ku+7WQq0yBHp+dAhmQLWlwf4n8u19qVS6HUagL84rXEeJTo91aVmb9B/uh/AYpbbiheBuPWgJWVqHIxTrobz0pjhX1OJlPh+tQmH4nV/FLw7jakrTF9xpNwbbSDNBUntI4ZTgsYUoUS26PeonkFKVKZ5wRv0IoVBqx/bZi0LxLISZU2hQUOgJEfnVbhNB0KyaWwmBccVpbQtapiEpJ+1SaODsWUqV7hYCApRkQYSJMJ38qCGrJrKygyaysrKC08s4Eb0hSoUoDfSfD3E2MdN6nE4cpGloJWqLEkpbnudNj2E0vwjxJqSElVuYFTbTZaUU6dbSjIO++4UPzoK/z/AIYxLyXF4lalIbSFNk6UpTCTq8LatBJXABkqIrnhjErw6my40TqgkKEyki0SIFWW622tBQUyk7pI3i/rULxEhAWlKokiT6dI9KDHcFiFOKcadCsK4kFDUAFC7TeLixi/4o5VCZ2rF60NNIgLPicUsJSPM/EB1gT03om4cxen+WASnlHI/s1MoQCbHSaCuMZwi+88lkvFTTSkrSptKUtkKSZhpIEKCoBUVKURRjlGGLYU25CkxpUBMEEcuYsaI2GjzV8rUg/hAFT13oIjCZI3hm9LKQG/OTJt4juT3oZzZIDzj4GqISLiSlIAGkSCRabA70cIKQSiZBEKFMMTw83GnSE7KQuBMjYE9pM0AJj80xDrI0qbRChDRMrUb3IWEIIAvpKiPOueEMEtt4uvwvWrVAQEJ7kISYggAi1WG1gQCCppOsfjhJv1CommWZ4URr7knvQC2PyN1Dq1lXvGnVqKNIA0gmdJ0iQQDHcCetI4rNlYNuG2lydglJNz5CaLsu5piUm/keR9KdLwSXElCrfqP3vQAWOxGKbQ2l1kqdfBUhSnCAIPw+7aBAMdVHlIkxUrkrTzZbU+gBUSYuL9D8p+1FeHyIyNRKtMwFKUoCdyNUkHvNZm+AhPpEdhyoBb2k5J/EMoXJISlcpgqlMHYC2rVpIJiL33qm8Y7LSR1IjyAO3qa9GZa+FICVCY2+xHkRIrz1xHgQ1inmuTbikD/EE6fpQRuFY1qCRYk71I4rLC2nVrT5Gx9BUdh3NKwamxm6SYUmeR/fSgbZWPeE+8dU0mCUkpJSVCYSTICQTAk2qV/wDhrhUh1KAErIbhBCgk2NlIGlQInxDmFDlRPwZw1h8QNSHHGlfiCVCD/wAVpIPyo/dyhDDVgD4hufwpBibAT4jaIvQR2X4H+GQhuCpBTqBAN9XxWF9/yqTw6QnxEibgX5eXlakOG84ae/kosWydGomQOQveP9VNraBsoCeZIv2vFBGO55CXC0ErUkGApYSJ7D4lRPKB3oYyzNHw97zEuBagsoJSkJEQIgJ5d6sBvLUW8CTAj4RbqL8u1R+YZOjWSU2Vy5bRbkNqCH4hdX/EtKJ1NKbGkadlAnV495um1cYhK0AqS2pU3MRP1tUs9gCpgtCCoeJsn+pO3zFvWm2T56lwaFiFGxm0kb/nQRjOJxTjClMKQ2oCUJ+JSjN0q1ABsRNxPmOcQ0y408p91ZWoK0L1A6rWSZtIgDkKOWcmbQJQpQn8KSQDPbuag+J8IBKeVie/S/W1BXftawSziGsQPEy62EpVHwqSSShRHPxSJ3B7U04a9nTjulzEfy2/6TZSh/8AzVk4INvJDC9KwVBaAdtaLp/MVJ4LFoVYgGLEGOW49KCGy5pnAp/lojlA+JR6AqIvbcmwFLYXEYjFNPLUEtDEocSyE6gpBghIcJ52B9aIsRlTLiP/AKaTeSOtacwKQ1pR4YuPMee/Sg8yrbIJBEEGCOhFiD5bVzVo+0PhH3yVYxhMOJEvoSD49h7xIH4gPiHMX3FVcaDKys/e1ZQH/Byj8qNsLnh1BFrChPLsKWsOpQAACZHqQCfrT/hrDKUrUb9+52H0oDzFZkljDOPr/CmfUwB9SKB8Fj21OrViPESrny8ulF7+EQ60W3AChQI0n7+fShlfALiQQ1iZjYOtpVA5AqF/WgkWMchL6fcGEqvCuV7xRJmGK0rSpJsofUR+RFVziMqfw5BfSkTZJbNiRuYO3yFSuFzZS0pnlMeu8/vpQHWEx81rOcx920pfOBHmTA+9Q+XvTUulpK0lLgCkqsQedAOP8VtNpAgkm3wkknfYXmnjPEpcSEEEEwRNj5kG/wA4p09wszugFB6zPzmTQPlTCmi4F/GklKp3kGDJ5zE+tAc4bGqWYuaZ8T4/QGm+bhM/4p/2RSWTLkg0nxRkKHSHlPe7KUafEJRE6uRCkmeYPpQOcGyhISUKJVzkyI8uVSGNdA0LSd7K8xsaqLG4xxh1Q98laZsWgYvt8W3/AFEUTZJnK3EpBJgdf0mBQWTg8VIptmz4AE7TTTLHLUw4hcfKmy03rQCdcfF/bA3I3nnQSCAZB0wOtvtVZe2LhP3ShjUfC6oJdHRyPCodlBJnuJtNE+LzfGJICMOqCQJWrSCT/TuT6gUAcce0A4pn+GAEBYUpQmCUTATJ73MUAPrNKpxE70hFZFAX8FZr7p8dDarF4z4h04VNzdYHKYg8/OPlVO5RiNK0nvViJwKcYylLilJCTI022BG5Btf6UHOXcUYVpKVhpCHROlSRGqdwSTKh50f8P8TDGNpcAgpsof3fnVZYbgJpS1qDpUhAkpI8duixaAL7delHmSlLKEoSkJT0A58/XvQGbL1cZxjUtta1dQBHU7fvzqLw2YJtB9K1xBljmISgJUEhJk73JEcjaAT86BijM1fFrSf7Rv6U2zXCAFLqdnRrjor8XzJn1oezHAuYY63VKIWqEpACQAkT4SLxeLye9TGAfLiATsNhJNu5POgmckUVpF7j8qhOLs9KMaEK+BKB6qIkz13HpNLYBwh209d6c5vwq1iHFOKBC1QJBI+EBIBg32oBk8U4VLsJCUqF1JT1F5N7HenGa5u2cUhbUp96kKWP7pIn1EH0qIz/AINGDPv20JUnUBChYEzJEQeQtULhXFKdlRvP7A7UFv5TjyQJpfPcZ7prWORAHrQ1k2Mm4P7mpnNct/imUt6y3fVIF7A2IPK9BF5fjlJIXIEGSB0PfrVQcbYVtGOfDXwa9QH9JUApSfRSlCPKiv2g5crCNsFTnvSoqAEEIGkSVFM+JV0gTYRVduLKiSTJJkk8yeZoOays/e9ZQXEhgFvSdiALdTGkfnHlUow2G0lKbaIkjuRP03qNy9ydHmfmBanmROlXvir/AC9QRb6UEViuI3y4rSlDYnd1UGLx4RcWg1rD5s88fFjm2xt/IbJPnqiJtNEzmXMHxOMtKKrkqQkkk/3ET9adYEsxogJG2mDpg8omI7UAtnDbRbabaK1+6C0la91BSkqk/wB2rVfoa4y9uB0v9KIM6ydsEFBEkXAEC2xAG03+VNsJg7RFA8yls05zbO0saQrUVFJKUJBKiB0ArrLkxNc5rhiuI+lBFuZ1jnB/LwjyU9ZQkx3K1famzWDcW6svWWdMiQTJSmBKbFWwt050o9kzwSpQU4EpBUYUYgCeflW+H3vhvqtMnmo8/O1BCZzxiWSprDplSfiJI0p/zPW3pQ6ziHcWoB5950kyG2ASP+oj0sDRyMlZKAC0mApRuOZJvfc+dMc3z/8AgtMbkEpTMAgRYfOgEM3yxDIaBadbUtceNS5MCfEFQDfRsOdTeRqKSB5VEcbcbO4tvDhTfuwlRcSSZJ3T6CDPpzip7LkgtJXEHf50B3gnYbn9/u1NcXxrhmvCt1AI5TJ+Q2pLD4rU0kdN/wB+tMnOHwoyhOknmmx+m/rQIue0hhZKG0lxSrJAmdR2tpJqj1/Wrlz7B4nDYR533rsIRIE9SEgnnAkH0qmVGe/eg5rvlXE10NjQL4D4h2vRKeIVIShvVp5n/lcT6RQvhDePSpJzGpDqipAhRBBhJIiOSrKG4g0BzknEIQkpYUC8sgDUjWpR/wAZ0pTva57gVYeEwKVgBQubT5D9TQVw1xqyoJH8OyFAQFtNpT2lQCQUmj3BvCEEfuR/qg6OHbY8SgYAkmJj0FJf+LWVDwBxf+CFH5zFShXKk9xtTfEYAKMlCV+YE/OgDeMc698GkFCkFOpZ1bwbCPrTrL7N+QH2FRPGagnEhOnToSAZk7nVz7EfWneWYge43vQP8pXK1dQCR3i8fOusbnq2lFCEF1SQlJH9+kElSjbnUTgcd4xHXl9adIa8RMkE3J5zzvsaBjxQ9i0sEvIWG1KSD8BSJUNNkqMXETveKFThYIUJog4/xLicErxrUNaAZJtJkT0+H7VD5Fiw6gJO5AoCDhhwwqiF3PENwgqhUaj2T36XFRuAw4SkADl95pnnGShbpWEgqsLpCpAsLHyoIf2j53h8RhUpS4VOoc1JgWggpWJ+R9KrSivjvFwpDBbQkoAXKUgHxTbrEQflQpQZWVlZQWrl2LlCSOv3H+qJ8uZTO8BwRb6286qrK85KJCtuXap/AcVHWmTAHIfr+VBY7mAkaTcp27g9K4Z4d1X1xfYjbzvTXLc9CilQM8p/WKlxnaZvbvQC2bY73DymlEymPFG4IB+5NcNZ6gQNQqI41zpLuLVEEJSlM9wJPymPnUGjFp7+n+qCxsPjkkSFD0IqSwmPSYk0O5dwM+pIJ0tyAYKzN+oSLHsakHeDHG06l4iQOQTP1UaCdzHHoTh3SogJDa5220mapfhXjItwlUkeYm+x+ZpzxpinA65hdZUhMCZuqUpVflEq2FAuIwS2zcEDkfKgvrKcxbfAUFCDuCYO0xf0oX9qGHbW0koUnUDA8Vt4UJ2536R8q3wOdLRB1HcSAYsOnStPZ4pUT4ryQbiQZ22G5FAtjGf5LKpPNBCrEkkqkCYIjwyOYozybFaW0pUd9p7b0DYE6ilJmJBA6TP5k/s1OcRuBtprzV57JoLEwOMgQTRBgMWBVCMcWOo+Hb+6/wB6kGvaLiUi2n60Fx8b49v+AxOoiFMrA8yPD66orzuRU1xHxE+/CHVWAB09z169qgaDrTW5rYM1hRQd4fejLhjBMuJJdSFXAE9/WgiYqZ4fxa9elIKgb+XegOsTljTThS0nSlQSSB1Iub0R5Lm5QNCzItB6edQGHQXFT+I3Hy2pbMHEkpQjfn5cpoDVnPwViDMWnkD5zUtg82Srbe9Vdjs5LKNLaQtY36CPLc22rjD8XLUPCEIPkT9zQTvtDxCP4pHMFoBccjqOk/I/Kh5nFEAJCpE2M9abLeUpR1kq1EnUTsTyPb7UmMPoJIsDuOv+6CYy1YbU5qiUpMdzbbruKn8OsfFMhUT2J/e1BRaXMpEp5jy6d6VwmZ+7B8aUDmHCB/3flQWBxHlTb2XYhoaR/LK0notsawT/ANMetU1wvmQSsAmNoqWz7jkKYcZaVqU4NKimwCT8UE7yLWoeyjKlrUFCANxP6UFsZdmKTHpzqRw76dcnY1W68yQ0PE6iRyQdX/bMUk7xzpTDcqP9wgDv1oFvazp/jklMSWUTHUFQH0AoKpbGY1bqytxRUo7k/YdAOlI0GordZWUE8zlpNSGCwIWYTPmNqkMtwK8Qfdtjwm081ep5VY+S8Jt4ZIKwFkfEY+E8jB3jr+V6AV4c4NeWCv3pbSDAmTq8k9O9SGc5LiGUylaSki6pIIH+JAg78zR+lw/iRI6gSPluD2qMzLBpeaUlKjEzY7QZi9x5GgrJHDRIkmuH1IwS21GNcymU6oj8RRI1RyE7+VT761skgiQJv1AvNVznuafxOIKoIFkpHOB5+c+tBenDOdtPiW3luEXIcIm46DapTOVfy46/lQX7PmQ3h0rlsreXqSEHYARtFrTImi3Ho1bXlNBVHFeWqVmOIgE/zIsOUAD6RRHlfBiSn+ckEcwb+nYUQZllSfeoxKf/ADAkq/zSAB9B/wCmnLK5FAHYn2VYEydLiewcMdrETVUZ3ggxiXmkiA064gTcwhXhk8zAr0tlrAJ1HYWA79aoP2gJSczxhTsXj8wE6z86BjlbUuk8iqRbvIrfGrl2U9EqV8yB+VLZIm+w26dutMuMz/OR2bH3NBAqNZyNYoV0kUExxFhwPdODZxA+kfkRUPU0w5/EYYtQNbA1I7oEz8p+1QtBoit6yKkHMvDbYUo+Imw+9MHGiL7ig6adE+ISKMcgxbREJ0pPlA9enrQUBXbaym6TegtTEvFlKUputRkdINj9q7zjBhjCi597iCEJjcbFZ/6ZHmRQVknFJQoa4MbTRNnuZnFguSkJQ2kah+G8q1ec7i1hQSqcMkqlQkKEK/y6+oFNsfw4gnUmx5Eb+vWmOW5ohb0IdSpJTGm4M9RMTtR7k+FZfaAJhUnxDt1/SgrlOpPgXvG42I/LyqQw5kQd6Kc/4KHu51XiSZAjuDUDk3DzpWn3gGkLCSQRJgwZvYR96CEzPPU4aw8ayLJnboV/pvQsrDv4pZcVdR3OwtsBGw6Uc59wy2zjXQkW1BxImYCwD67kelO28NLYKQIFoFAH5Twuokar9R3pjnuPKVqZQYSk6VxzI3EjcCrMQtDDRcMAITqV2gVTzzxWok7kk/Mk3670HKa6iuQKe5ZljuIcDTSCtatkjtuTNgBzJoG0VM8O8J4jGq0sokD4lqsgeao37CTVkcK+y1lhIexI986kzo2aE9Qbri97Cjv36Ro0+EAQEARa2w2EWoK8wHsPToBexB1nkhFh/wBRk+dvKsqwlZiEkg6t+n6etaoPPD+erDqVtkpS2Zbj6kxzP2tVy8E+0JvHJDbigh+9h+IDmn03TVDu704wT6knUlRSQQQQdj186D0y07y2vAiYPOxi3+Jv6Uqt0G0BR6bK/wCM7ntaoPJsWp3DtuqPjUhMkWm0363qTYc1fFB+HfvQNc+y4Osr0BOvSfiSDy5jae+0xNqol/LHGHFpcR4kkhWq1zzE3MgyN5Br0LjWgDImR35Hke1Vzx9hUJcYc0JKlSCSOSYIttupV+9Ax4FxpLgSlKWUlJBUASL/AIjzPpaYnarX1gp0zEDSTvtYkVV7LSUvIgWSiUpkwPiIAE7Tej/KlFzDl1RJcJV4ukCbDYXvQLsYtJ1MKUNKh4FdzcfXamLKlJUUKEEbjv8Av707xqLT/UhRPmlIKSOhnpUe+sksrJ8TifEeugwD5xQSWIzVOHw61qMJQCo+QHLudh3IrzpjsYXXVrIGpwqV/wAlKk+dzvVz+0FZGXPx0QP/ANiKo8J+iZ9YNBOZK6mbGRt/uPSkuLMsWtYcSJAQAQBcASSe4vy2phk7pDoFFWYNy05uCgBSSkwQoCxFBXvKumqeZiB/LUEgFxvUqNtQUQSBsJiSBaelNEigcZdiC08hfIKE/wCJsr6TTjN8uDeJWgXGqR5G/wDqmC9vSp3FHXiGCrdaGQf+RE/OTQNhjkOn3aylIA8KzIGoDZXnYA8j503LRbJCgSBZRPLsr9aZ4xoJcWkbJWQPIGpvJllxBC/FoSNJO+kg+HunzuOsUEc7l83R+/I0zKSLEEVLtJ0u6E2SQDHSelOn8Mk7iaAeoi4YxSg4IE2umdxBm3PY1EvMgHanmXDQdSbHrQT+G4ZaL3vEL8MhbaQAEg/EEk9Jtyi3Sj3ht3WPeIC5mFpIk9CTz1JJgwLpKTyoKwTxGkD+gK9YH6VNpxa2sQhTaikqSpSgNipOkAx1hRB62oCXi/NkoaS0pWp10jwA2CAZUCTblF+/KTSGWOpSklJIWke8CSbqE3TB/wAR03NQvGLACmlxJm83nz+dKZdiClSgPwwfVJME+gi0CO96Bfi3AlxxGKCiUKCEKt8J0jSZG4MkeY706w2UgAFJ/SPyPeprAn3jISsBQX71Cp6Jgp9QbiorBq/+XQecCgiuLMMk4ctrX7v3qgjXEgHcFQ5plN+1VLiMMptakLEKQYI/fLnNXJxThEuYNwqElAK0noofrsexpLhDJGcwwyRim0uFAUhK7haQIiFJIJjvIoKz4Y4ZexrwbaHQrWfhQkmNSvkYA3+ZF5cPZCxlzaUNjUSCVOEDWokj4oHw9Ejb61xwhkjWGwqUNje6lGNSldVEATa3SBUo4qFKEAjTz7kUC7YV+LwzsR9ZHqKxSQq0AxaOluXY/nXCDZIJn4voJpBTxCkX+IwR2v6/Wgw4aCQpSpB8rcqypMoB35dzW6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Gathering the Elect of God</a:t>
            </a:r>
          </a:p>
        </p:txBody>
      </p:sp>
      <p:sp>
        <p:nvSpPr>
          <p:cNvPr id="32" name="Rectangle 31"/>
          <p:cNvSpPr/>
          <p:nvPr/>
        </p:nvSpPr>
        <p:spPr>
          <a:xfrm>
            <a:off x="5595670" y="3288775"/>
            <a:ext cx="5805755" cy="2677656"/>
          </a:xfrm>
          <a:prstGeom prst="rect">
            <a:avLst/>
          </a:prstGeom>
        </p:spPr>
        <p:txBody>
          <a:bodyPr wrap="square">
            <a:spAutoFit/>
          </a:bodyPr>
          <a:lstStyle/>
          <a:p>
            <a:r>
              <a:rPr lang="en-US" sz="2400" dirty="0">
                <a:solidFill>
                  <a:schemeClr val="bg1"/>
                </a:solidFill>
              </a:rPr>
              <a:t>To Enoch, He declared, ‘Righteousness will I send down out of heaven; and truth will I send forth out of the earth, … and righteousness and truth will I cause to sweep the earth as with a flood, to gather out mine elect from the four quarters of the earth.’ [Moses 7:62.] </a:t>
            </a:r>
            <a:endParaRPr lang="en-US" sz="2400" dirty="0"/>
          </a:p>
        </p:txBody>
      </p:sp>
      <p:pic>
        <p:nvPicPr>
          <p:cNvPr id="3" name="Picture 2">
            <a:extLst>
              <a:ext uri="{FF2B5EF4-FFF2-40B4-BE49-F238E27FC236}">
                <a16:creationId xmlns:a16="http://schemas.microsoft.com/office/drawing/2014/main" id="{B0FA1FE3-011D-4E3A-82AD-9ED63665B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75" y="2631628"/>
            <a:ext cx="4007456" cy="3474354"/>
          </a:xfrm>
          <a:prstGeom prst="rect">
            <a:avLst/>
          </a:prstGeom>
        </p:spPr>
      </p:pic>
      <p:pic>
        <p:nvPicPr>
          <p:cNvPr id="12" name="Picture 11" descr="Neil A. Anderson.jpg">
            <a:extLst>
              <a:ext uri="{FF2B5EF4-FFF2-40B4-BE49-F238E27FC236}">
                <a16:creationId xmlns:a16="http://schemas.microsoft.com/office/drawing/2014/main" id="{E2E5250C-3081-461C-82FF-6FEF509F5DD2}"/>
              </a:ext>
            </a:extLst>
          </p:cNvPr>
          <p:cNvPicPr>
            <a:picLocks noChangeAspect="1"/>
          </p:cNvPicPr>
          <p:nvPr/>
        </p:nvPicPr>
        <p:blipFill>
          <a:blip r:embed="rId4" cstate="print"/>
          <a:stretch>
            <a:fillRect/>
          </a:stretch>
        </p:blipFill>
        <p:spPr>
          <a:xfrm>
            <a:off x="11246670" y="110035"/>
            <a:ext cx="781050" cy="1041400"/>
          </a:xfrm>
          <a:prstGeom prst="rect">
            <a:avLst/>
          </a:prstGeom>
        </p:spPr>
      </p:pic>
    </p:spTree>
    <p:extLst>
      <p:ext uri="{BB962C8B-B14F-4D97-AF65-F5344CB8AC3E}">
        <p14:creationId xmlns:p14="http://schemas.microsoft.com/office/powerpoint/2010/main" val="145593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1AE7E6-2DC0-4E61-B5D7-F45F8CB17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31" name="TextBox 30"/>
          <p:cNvSpPr txBox="1"/>
          <p:nvPr/>
        </p:nvSpPr>
        <p:spPr>
          <a:xfrm>
            <a:off x="0" y="6448414"/>
            <a:ext cx="4191000" cy="369332"/>
          </a:xfrm>
          <a:prstGeom prst="rect">
            <a:avLst/>
          </a:prstGeom>
          <a:noFill/>
        </p:spPr>
        <p:txBody>
          <a:bodyPr wrap="square" rtlCol="0">
            <a:spAutoFit/>
          </a:bodyPr>
          <a:lstStyle/>
          <a:p>
            <a:r>
              <a:rPr lang="en-US" dirty="0">
                <a:solidFill>
                  <a:schemeClr val="bg1"/>
                </a:solidFill>
              </a:rPr>
              <a:t>D&amp;C 29:7 Elder Neil L. Andersen</a:t>
            </a:r>
          </a:p>
        </p:txBody>
      </p:sp>
      <p:sp>
        <p:nvSpPr>
          <p:cNvPr id="33" name="Rectangle 32"/>
          <p:cNvSpPr/>
          <p:nvPr/>
        </p:nvSpPr>
        <p:spPr>
          <a:xfrm>
            <a:off x="1828800" y="948690"/>
            <a:ext cx="4495800" cy="1477328"/>
          </a:xfrm>
          <a:prstGeom prst="rect">
            <a:avLst/>
          </a:prstGeom>
        </p:spPr>
        <p:txBody>
          <a:bodyPr wrap="square">
            <a:spAutoFit/>
          </a:bodyPr>
          <a:lstStyle/>
          <a:p>
            <a:pPr fontAlgn="base"/>
            <a:r>
              <a:rPr lang="en-US" dirty="0">
                <a:solidFill>
                  <a:schemeClr val="bg1"/>
                </a:solidFill>
              </a:rPr>
              <a:t>The prophet Daniel prophesied that in the latter days the gospel would roll forth unto the ends of the earth as a ‘stone [that is] cut out of [a] mountain without hands.’</a:t>
            </a:r>
          </a:p>
          <a:p>
            <a:pPr fontAlgn="base"/>
            <a:r>
              <a:rPr lang="en-US" dirty="0">
                <a:solidFill>
                  <a:schemeClr val="bg1"/>
                </a:solidFill>
              </a:rPr>
              <a:t> [Daniel 2:45.]</a:t>
            </a:r>
          </a:p>
        </p:txBody>
      </p:sp>
      <p:sp>
        <p:nvSpPr>
          <p:cNvPr id="21506" name="AutoShape 2" descr="data:image/jpeg;base64,/9j/4AAQSkZJRgABAQAAAQABAAD/2wCEAAkGBhQSERUUExQWFRUVGBwYGBgXFxwcHRwYGB4cHxgcFxgXHCceGRwkHhcYHy8gIycpLCwsHR8xNTAqNSYrLCkBCQoKDAwMDQ0MDSkYHhgpKSkpKSkpKSkpKSkpKSkpKSkpKSkpKSkpKSkpKSkpKSkpKSkpKSkpKSkpKSkpKSkpKf/AABEIAKwBJAMBIgACEQEDEQH/xAAcAAABBAMBAAAAAAAAAAAAAAAGAwQFBwABAgj/xABCEAABAwIEBAMGBAYBAgQHAAABAgMRACEEBRIxBkFRYSJxgQcTMpGhsULB0fAUI1JicuGCkrIWQ6LxFSQzU2Ojwv/EABQBAQAAAAAAAAAAAAAAAAAAAAD/xAAUEQEAAAAAAAAAAAAAAAAAAAAA/9oADAMBAAIRAxEAPwBuv2dISCom6SNXO3T7mfKozH8GaENraVIIFt+UcusKHyo/wOaB1BSlJhKAqepmDPlEXqP4j4ubwaBOlTseFsRJP4tZuEpFxaSST0mgrZvOnMIQByvpImbJ+KbRI+/Sho4gkmblRvPM85p1neZqefU4oaSoiAJgAAAAT5UxdHP7UGnBBI8q0gVo1qg2s2PleaTJpQmK0BQcpE0us6RHPn+lYlIAnny/WkyaDVbrVZQdgV3ppNNdigwiuCK6Ua5oOaylAmlmMItfwIUv/FJV/wBoNA1rsCnD2DWg+NCkT/Ukp+WoA1yUUCYpRKa4pRCD+fp+dBytFIlNOF0koUCZrVbIrVBlZWxWRQarK3FZFBuK2KwGtxQbrKytzQYBWRXQFboNhNZW01lAS4Hi1SEnkoCPijV4tV7dY9BHOoTOc1W86VrmSAIPKOXzk+tNXjBIG1cOLnfeg06uU0lFZWUGqwCsNboNgU5YwC1JUsIUUpEqISSADtqIEAWNz0pbJ8ncxDiW2wJJuSYSB1UTsK9I8I8OM4LDJZQASQPeL/8AuKi5M8t4GwFB5ggqvv0/1S7eVuq2bWe+kx89q9M4zgbAu6icM2lat1tjQqfNET5bUJZz7O30Nn3Sg8ASSmNKyOVjIMCdrnpyoKswHB8qAcXHUJExA5k29B2qZ/8ACGGEWUZHNSh9jS+GX8cAmLQUyZJG6TztzFKv4kJkqMBIk9gL7DbnQQGdZThWEgwsqVskOcupJCrUPe6SonSYPIKIv5KsJ8xeu8djS6tSyTcyJ5DkKQoHeFylaztpE3KhAkbiDcnyqdy/hxkfHqWfPSPkDP1pjl+aagEOLgj4Vm8D+lUfQ/Opht8oQh0J8KTpcFlC/wCIHaD+lAR5VlWGQBLLQkwCpIMnpKpvRbgQEFSEDSpsalISNJjsBvVf4DFDUtlZ8Do1NE3CVdvp+zRFlmaKhtQtiGle6cBF1t7iTztAnfagM3FNOpb94lDrbn4lAFIPQhWxqtuLPZiEqU5hUrUAqFMD4k6jZSCfib9PD1o4wTsIWjQPdrMpTN0nt18qlEulQQqDrTYwCQpPeKCqW/ZY6pAUhKkrA8SF3UZH/l6gkTMib1KZR7OCtlYcCgSPCHCJ7aVJUUpUCNikSJFWg2ZvBT27dCRzpRCJJ5225+oO9BSGK9l+II8KQhYsUyCN7HVqOlVx4TvQnnmSuYZYS4jQTMdCRZWk/cbia9NFi5iO4Inffe/pUdxDwyzimihxCTJkEi6TG4IuDy7jeaDzJE7X7VtGHUSAEkk7ACT6AXq0809ljjSVKw7l0jVoUEkkcylRH0N+55gTz7zZ8cpMwTeARvAbIB2PXY0ESplQMFJBG4IIPqDtWkNkgkAkDcgSB5nlUr/EgEafCoX1JSqT3IWv7JqYy7Gvn4XFqj/8Qt/kIk+k0AgBIkV0mj9hTDp04nDJKt/eJZU2o9yAQVeYTTXEcJYR+f4bEaFiZQ4hYBHLTJUodDv6UAXWV28yUqKVAgg39O4sa4igytisisoO62BWJrqg1prdZWUGnbma50QL36fvoKUXby5fvpSRlR60CRFainjeAPP6Ug42UmDQJRUzw9ww7i3NLYAAuparJSB1PM9Ei5p5wdwevGuxOhtMFaj/AEzcI5KVY25c6vDKuH28O2htpOlCVSBckk7kkyZMST5CwoK3Z4d/h4LerwqgqMpBVeFQfTrtbej3hDiguS26RqEAHa0Wn7x6VznqW20yCR08IMzzNif3zqvk4pDZJRdRMyUgkAGboXYk78r2tQXJmHEeHwwl95DYE7quY6JFzyt3oNzT234VCiGmnHQI8RIbBnsoFVtrigb2hMgtsYkWW6Dr77AwSdrbUCiT9vnymgJOKONV4t8uBptmd0pEyr+tRO6iLSBUS9nalNLQYJVEkf0jtTAt/vy3rWgUHCUDmY9K2WlC5Bjr/utFFK4Z0CxAI57/AJEUG22yYgTv9LmZpxhcStudCikHcA2PmDY+tI4xoJUNCiQRYm1Yl2bn9xQT2BzEOBCVgBSPgIsCRsP7TbyopyrHeKTM8yaAUNyJqewGOKgFH4iSFeYj7gg+c0Fi4LFKX8JgdSN/Kp3L8Qu0KSR++YNB+TZhKQT4bTeLURZfibDSmE7j77UBGkE3JHkD16101qsQY7HfysfyprhnhJKU+JUTbpYSeldOLUggyk6jBBsP+P8Augf4omx59e350kHCQb3Nr1ilyPF4fS3bv8qRdccBg6VIPPeOnSgcqwitSVpPwpIjzgfrQJxvwSMQy8poJDnvfeIt/UAXEauUq1Hpt5k3YxJmIsO/+6dvYYECdpmg80u5UhsqQ806h1Bgw4kC39q0k95B5im6sO3EtHSoTZauX9v8sDrzqxva1lPvsQ2ptJMNFTmmJkGAbnnttyFVnh25VASkk7BciekFJT9xQSWT5gUTq0KSqBpWlJSroAtN0K6FQArRzUF0rVqXKYmYWmdtKlSbEmUqJESLb1HYk6VKTp0AiFJ3g2NiZO4B3P641i9KtW5IVPeQoC3SFGfSg3mMq0q3kXIM8yB/2m35EUyp48kpTpvFtRi0/oJN+9N/d+dAlWwK3prYFBtNdVymuqDVbrKygc4XK1umeXU86nsFkiU9+5/SnmAA0+VP8M2tR8CQB1UL/Kg6YypsRIk+U05zPhdt5rwtkLRdPKeoPY0qEwRrWZ5iSPoKmctfb2+sH7mgZZHnqUNpQNISBfSmIJ8rxBERe3KnjfGPvE6EIm2olN0lI+Ig7EDfnyBtugxwml99wpJA1J2gSFRY9rr/AGKLcvwLbaG4SNRMKsNlJg8tpAPrQDB4ZxGIUA+ogxaDbSD4Y3kXFz68jU3geAGm+52m085vHQ+XWiNTgAaPMFI9Ckg/lWDEX8io+h/2DQV57QuB0u4YPNaveN6pSSBISfGNOwUINge4kWqnGmlLVpQkrJFgkEkjkYG/nXp7FYEOa72UUK9RY/NIANMcg4Ww+FENthJubi9970FP5L7KMY8se9T7lPMqgn5CRRc77CmiyrS+577SdM6QjVy1eGYnvVkYrMENAayOw5nyH50kznzOkq16YmQd7dhM+k0Hl7MMvcYdW06kocQSlSTuCOv5HmIpbKMmXiXPdtDUrf0+dWZ7ZMay+2ytCEBz3kBUEOFOk6gq0FM6YEmPoZP2a5IllgLIGtckmL+QPSg1wp7JmmlBbxK1xsSCm4gyAL77Ujn/ALFEwpzCLKF7hCiNPkCBKaspnlTxCqDy2vDLbcW06nStCiFDoeYMeh9ac4NJ8YTvAV/0yFR3g/Sj72y5UhDzL6UgKXqQsjnpgpnqYkVXwchSSN5H3g/mKAkyJckaiDeQOXrRrhH9gBJMVW2U4og2O3ajnI8RItePmaAswT/UfKn5SXBt4eUiZPkeVQKc0bbUAtaQr+nc/IXqSb4hZiSogdShYHzKYoF8qxCVpASq/JKhzG8GnaAsHxJ8tjPeYtQ2pLZcLjbp0HxHRCkyZBAjbYntS7WOMfyzpO/i1Kt6k0E8MBMmIPX7+ld4Z/wQqLfuKjWFqKfiUfpJ+c1oF1BmAeoPSgkUoQDqtyvz8u+9AuM9nrLmJUrTCTcgbAknYcrEUZsqBG2/T/fP0pZoJBvv+96AaX7JsGsfCQY5Hz2G3Oq9479nX/w9CH21laCvQrUBKSbp25GCJq9kqIqB43yY4vAvsgallOpAn8aCFJEn/GPWg8+4fFtmQ4ItZQAlP6jYR0noDTnAYFLwSEzqn4BeZMH3Z6mwg84E3BqFIpTDOFKgQY87D/2oJB3CI0IUBM+FV7agJkdJSQQD3sYmmuOy1TREggHaR5emyk/MHYilmMYClxKz8SdSSf607T5yfXzNY5mRKQJhIFgP6htbaNx69KCOFbra1XrVBlZWVlAW5Q9+ECSfpRIl5CRC1BtPO/iJoFbzFTQ8O5+ZNLYTJMTiiCU256iQJ6gRb0oDLD57hdUJcQJi5BM+VudE7GGQUpUFBQVzT9ZqunvZi6hpbynUpSkSBBkxFhJE26dKJeC8qLejViCUgyADA9dXpQWE0x7tCrciP3+7TTJOI0HUvw7/ABWudonnaAOwoQ41w+YPlPuEqSwFwIXBUf6jEeHwmJPSijLslZDCBiAHnNI1FSlHyAE8hagkziJG4teAZjzitthUCxOoT8//AHAoazFjCpj3B9yu4BbXad7pmCaJsC4VMzKirTGqLztI3vQc4bEE35cr7xubd7elRWfZ4th9IGxbBuSeZFki02qUw7aUpCURCbWMx58586CvaBmJS+yltJU4GhYAndSiJjyoCNrCKcOpxcFXaTHKOnpTh3IECDrUP8hQFhMNnDg1BfuREAKUAY62Bp5wvisenHKafxAcQ3GsagtJ1JMaSAAkjmOtAJ4fhN041aX1FYbWfETuAZSRPIi8CrXycjlYRsKDEe8VjH3VKBS46oIj+gHwk8oiIqaZz9QPu8O0X3ed4Qn/ACXt6UB4wKXFAi38zR4veYawn3ew7gqI+tSGQcdF533D7CmXYsoeJCo3hQFqBL2oZOX8GpQ+Jkhz/iJC/wD0kn0qqShKETF4n8h9TVucWZmtGDeEEKWHACBs2NyB3B0g7XmqRzN4+5sf6R6fsUCeFxgb28Suk/c1LYLN3FGCSlPRJI+ZFzQzhlgVIIxm1BbPCeagEDSnlsAPyvVgtQpMwINUXkuZuW0kIH9Sj+VTuN4vxWFLak4lt9KzBbATaOwunzoDPPMv0LBSBCheABceXUEfKlMJhOcU2yzOf4hMnZK7E9LSJ7TUqHhIT2n03/OgeYBodNrU5ew2ocqRabMQCE/U03Zx6ku+7WQq0yBHp+dAhmQLWlwf4n8u19qVS6HUagL84rXEeJTo91aVmb9B/uh/AYpbbiheBuPWgJWVqHIxTrobz0pjhX1OJlPh+tQmH4nV/FLw7jakrTF9xpNwbbSDNBUntI4ZTgsYUoUS26PeonkFKVKZ5wRv0IoVBqx/bZi0LxLISZU2hQUOgJEfnVbhNB0KyaWwmBccVpbQtapiEpJ+1SaODsWUqV7hYCApRkQYSJMJ38qCGrJrKygyaysrKC08s4Eb0hSoUoDfSfD3E2MdN6nE4cpGloJWqLEkpbnudNj2E0vwjxJqSElVuYFTbTZaUU6dbSjIO++4UPzoK/z/AIYxLyXF4lalIbSFNk6UpTCTq8LatBJXABkqIrnhjErw6my40TqgkKEyki0SIFWW622tBQUyk7pI3i/rULxEhAWlKokiT6dI9KDHcFiFOKcadCsK4kFDUAFC7TeLixi/4o5VCZ2rF60NNIgLPicUsJSPM/EB1gT03om4cxen+WASnlHI/s1MoQCbHSaCuMZwi+88lkvFTTSkrSptKUtkKSZhpIEKCoBUVKURRjlGGLYU25CkxpUBMEEcuYsaI2GjzV8rUg/hAFT13oIjCZI3hm9LKQG/OTJt4juT3oZzZIDzj4GqISLiSlIAGkSCRabA70cIKQSiZBEKFMMTw83GnSE7KQuBMjYE9pM0AJj80xDrI0qbRChDRMrUb3IWEIIAvpKiPOueEMEtt4uvwvWrVAQEJ7kISYggAi1WG1gQCCppOsfjhJv1CommWZ4URr7knvQC2PyN1Dq1lXvGnVqKNIA0gmdJ0iQQDHcCetI4rNlYNuG2lydglJNz5CaLsu5piUm/keR9KdLwSXElCrfqP3vQAWOxGKbQ2l1kqdfBUhSnCAIPw+7aBAMdVHlIkxUrkrTzZbU+gBUSYuL9D8p+1FeHyIyNRKtMwFKUoCdyNUkHvNZm+AhPpEdhyoBb2k5J/EMoXJISlcpgqlMHYC2rVpIJiL33qm8Y7LSR1IjyAO3qa9GZa+FICVCY2+xHkRIrz1xHgQ1inmuTbikD/EE6fpQRuFY1qCRYk71I4rLC2nVrT5Gx9BUdh3NKwamxm6SYUmeR/fSgbZWPeE+8dU0mCUkpJSVCYSTICQTAk2qV/wDhrhUh1KAErIbhBCgk2NlIGlQInxDmFDlRPwZw1h8QNSHHGlfiCVCD/wAVpIPyo/dyhDDVgD4hufwpBibAT4jaIvQR2X4H+GQhuCpBTqBAN9XxWF9/yqTw6QnxEibgX5eXlakOG84ae/kosWydGomQOQveP9VNraBsoCeZIv2vFBGO55CXC0ErUkGApYSJ7D4lRPKB3oYyzNHw97zEuBagsoJSkJEQIgJ5d6sBvLUW8CTAj4RbqL8u1R+YZOjWSU2Vy5bRbkNqCH4hdX/EtKJ1NKbGkadlAnV495um1cYhK0AqS2pU3MRP1tUs9gCpgtCCoeJsn+pO3zFvWm2T56lwaFiFGxm0kb/nQRjOJxTjClMKQ2oCUJ+JSjN0q1ABsRNxPmOcQ0y408p91ZWoK0L1A6rWSZtIgDkKOWcmbQJQpQn8KSQDPbuag+J8IBKeVie/S/W1BXftawSziGsQPEy62EpVHwqSSShRHPxSJ3B7U04a9nTjulzEfy2/6TZSh/8AzVk4INvJDC9KwVBaAdtaLp/MVJ4LFoVYgGLEGOW49KCGy5pnAp/lojlA+JR6AqIvbcmwFLYXEYjFNPLUEtDEocSyE6gpBghIcJ52B9aIsRlTLiP/AKaTeSOtacwKQ1pR4YuPMee/Sg8yrbIJBEEGCOhFiD5bVzVo+0PhH3yVYxhMOJEvoSD49h7xIH4gPiHMX3FVcaDKys/e1ZQH/Byj8qNsLnh1BFrChPLsKWsOpQAACZHqQCfrT/hrDKUrUb9+52H0oDzFZkljDOPr/CmfUwB9SKB8Fj21OrViPESrny8ulF7+EQ60W3AChQI0n7+fShlfALiQQ1iZjYOtpVA5AqF/WgkWMchL6fcGEqvCuV7xRJmGK0rSpJsofUR+RFVziMqfw5BfSkTZJbNiRuYO3yFSuFzZS0pnlMeu8/vpQHWEx81rOcx920pfOBHmTA+9Q+XvTUulpK0lLgCkqsQedAOP8VtNpAgkm3wkknfYXmnjPEpcSEEEEwRNj5kG/wA4p09wszugFB6zPzmTQPlTCmi4F/GklKp3kGDJ5zE+tAc4bGqWYuaZ8T4/QGm+bhM/4p/2RSWTLkg0nxRkKHSHlPe7KUafEJRE6uRCkmeYPpQOcGyhISUKJVzkyI8uVSGNdA0LSd7K8xsaqLG4xxh1Q98laZsWgYvt8W3/AFEUTZJnK3EpBJgdf0mBQWTg8VIptmz4AE7TTTLHLUw4hcfKmy03rQCdcfF/bA3I3nnQSCAZB0wOtvtVZe2LhP3ShjUfC6oJdHRyPCodlBJnuJtNE+LzfGJICMOqCQJWrSCT/TuT6gUAcce0A4pn+GAEBYUpQmCUTATJ73MUAPrNKpxE70hFZFAX8FZr7p8dDarF4z4h04VNzdYHKYg8/OPlVO5RiNK0nvViJwKcYylLilJCTI022BG5Btf6UHOXcUYVpKVhpCHROlSRGqdwSTKh50f8P8TDGNpcAgpsof3fnVZYbgJpS1qDpUhAkpI8duixaAL7delHmSlLKEoSkJT0A58/XvQGbL1cZxjUtta1dQBHU7fvzqLw2YJtB9K1xBljmISgJUEhJk73JEcjaAT86BijM1fFrSf7Rv6U2zXCAFLqdnRrjor8XzJn1oezHAuYY63VKIWqEpACQAkT4SLxeLye9TGAfLiATsNhJNu5POgmckUVpF7j8qhOLs9KMaEK+BKB6qIkz13HpNLYBwh209d6c5vwq1iHFOKBC1QJBI+EBIBg32oBk8U4VLsJCUqF1JT1F5N7HenGa5u2cUhbUp96kKWP7pIn1EH0qIz/AINGDPv20JUnUBChYEzJEQeQtULhXFKdlRvP7A7UFv5TjyQJpfPcZ7prWORAHrQ1k2Mm4P7mpnNct/imUt6y3fVIF7A2IPK9BF5fjlJIXIEGSB0PfrVQcbYVtGOfDXwa9QH9JUApSfRSlCPKiv2g5crCNsFTnvSoqAEEIGkSVFM+JV0gTYRVduLKiSTJJkk8yeZoOays/e9ZQXEhgFvSdiALdTGkfnHlUow2G0lKbaIkjuRP03qNy9ydHmfmBanmROlXvir/AC9QRb6UEViuI3y4rSlDYnd1UGLx4RcWg1rD5s88fFjm2xt/IbJPnqiJtNEzmXMHxOMtKKrkqQkkk/3ET9adYEsxogJG2mDpg8omI7UAtnDbRbabaK1+6C0la91BSkqk/wB2rVfoa4y9uB0v9KIM6ydsEFBEkXAEC2xAG03+VNsJg7RFA8yls05zbO0saQrUVFJKUJBKiB0ArrLkxNc5rhiuI+lBFuZ1jnB/LwjyU9ZQkx3K1famzWDcW6svWWdMiQTJSmBKbFWwt050o9kzwSpQU4EpBUYUYgCeflW+H3vhvqtMnmo8/O1BCZzxiWSprDplSfiJI0p/zPW3pQ6ziHcWoB5950kyG2ASP+oj0sDRyMlZKAC0mApRuOZJvfc+dMc3z/8AgtMbkEpTMAgRYfOgEM3yxDIaBadbUtceNS5MCfEFQDfRsOdTeRqKSB5VEcbcbO4tvDhTfuwlRcSSZJ3T6CDPpzip7LkgtJXEHf50B3gnYbn9/u1NcXxrhmvCt1AI5TJ+Q2pLD4rU0kdN/wB+tMnOHwoyhOknmmx+m/rQIue0hhZKG0lxSrJAmdR2tpJqj1/Wrlz7B4nDYR533rsIRIE9SEgnnAkH0qmVGe/eg5rvlXE10NjQL4D4h2vRKeIVIShvVp5n/lcT6RQvhDePSpJzGpDqipAhRBBhJIiOSrKG4g0BzknEIQkpYUC8sgDUjWpR/wAZ0pTva57gVYeEwKVgBQubT5D9TQVw1xqyoJH8OyFAQFtNpT2lQCQUmj3BvCEEfuR/qg6OHbY8SgYAkmJj0FJf+LWVDwBxf+CFH5zFShXKk9xtTfEYAKMlCV+YE/OgDeMc698GkFCkFOpZ1bwbCPrTrL7N+QH2FRPGagnEhOnToSAZk7nVz7EfWneWYge43vQP8pXK1dQCR3i8fOusbnq2lFCEF1SQlJH9+kElSjbnUTgcd4xHXl9adIa8RMkE3J5zzvsaBjxQ9i0sEvIWG1KSD8BSJUNNkqMXETveKFThYIUJog4/xLicErxrUNaAZJtJkT0+H7VD5Fiw6gJO5AoCDhhwwqiF3PENwgqhUaj2T36XFRuAw4SkADl95pnnGShbpWEgqsLpCpAsLHyoIf2j53h8RhUpS4VOoc1JgWggpWJ+R9KrSivjvFwpDBbQkoAXKUgHxTbrEQflQpQZWVlZQWrl2LlCSOv3H+qJ8uZTO8BwRb6286qrK85KJCtuXap/AcVHWmTAHIfr+VBY7mAkaTcp27g9K4Z4d1X1xfYjbzvTXLc9CilQM8p/WKlxnaZvbvQC2bY73DymlEymPFG4IB+5NcNZ6gQNQqI41zpLuLVEEJSlM9wJPymPnUGjFp7+n+qCxsPjkkSFD0IqSwmPSYk0O5dwM+pIJ0tyAYKzN+oSLHsakHeDHG06l4iQOQTP1UaCdzHHoTh3SogJDa5220mapfhXjItwlUkeYm+x+ZpzxpinA65hdZUhMCZuqUpVflEq2FAuIwS2zcEDkfKgvrKcxbfAUFCDuCYO0xf0oX9qGHbW0koUnUDA8Vt4UJ2536R8q3wOdLRB1HcSAYsOnStPZ4pUT4ryQbiQZ22G5FAtjGf5LKpPNBCrEkkqkCYIjwyOYozybFaW0pUd9p7b0DYE6ilJmJBA6TP5k/s1OcRuBtprzV57JoLEwOMgQTRBgMWBVCMcWOo+Hb+6/wB6kGvaLiUi2n60Fx8b49v+AxOoiFMrA8yPD66orzuRU1xHxE+/CHVWAB09z169qgaDrTW5rYM1hRQd4fejLhjBMuJJdSFXAE9/WgiYqZ4fxa9elIKgb+XegOsTljTThS0nSlQSSB1Iub0R5Lm5QNCzItB6edQGHQXFT+I3Hy2pbMHEkpQjfn5cpoDVnPwViDMWnkD5zUtg82Srbe9Vdjs5LKNLaQtY36CPLc22rjD8XLUPCEIPkT9zQTvtDxCP4pHMFoBccjqOk/I/Kh5nFEAJCpE2M9abLeUpR1kq1EnUTsTyPb7UmMPoJIsDuOv+6CYy1YbU5qiUpMdzbbruKn8OsfFMhUT2J/e1BRaXMpEp5jy6d6VwmZ+7B8aUDmHCB/3flQWBxHlTb2XYhoaR/LK0notsawT/ANMetU1wvmQSsAmNoqWz7jkKYcZaVqU4NKimwCT8UE7yLWoeyjKlrUFCANxP6UFsZdmKTHpzqRw76dcnY1W68yQ0PE6iRyQdX/bMUk7xzpTDcqP9wgDv1oFvazp/jklMSWUTHUFQH0AoKpbGY1bqytxRUo7k/YdAOlI0GordZWUE8zlpNSGCwIWYTPmNqkMtwK8Qfdtjwm081ep5VY+S8Jt4ZIKwFkfEY+E8jB3jr+V6AV4c4NeWCv3pbSDAmTq8k9O9SGc5LiGUylaSki6pIIH+JAg78zR+lw/iRI6gSPluD2qMzLBpeaUlKjEzY7QZi9x5GgrJHDRIkmuH1IwS21GNcymU6oj8RRI1RyE7+VT761skgiQJv1AvNVznuafxOIKoIFkpHOB5+c+tBenDOdtPiW3luEXIcIm46DapTOVfy46/lQX7PmQ3h0rlsreXqSEHYARtFrTImi3Ho1bXlNBVHFeWqVmOIgE/zIsOUAD6RRHlfBiSn+ckEcwb+nYUQZllSfeoxKf/ADAkq/zSAB9B/wCmnLK5FAHYn2VYEydLiewcMdrETVUZ3ggxiXmkiA064gTcwhXhk8zAr0tlrAJ1HYWA79aoP2gJSczxhTsXj8wE6z86BjlbUuk8iqRbvIrfGrl2U9EqV8yB+VLZIm+w26dutMuMz/OR2bH3NBAqNZyNYoV0kUExxFhwPdODZxA+kfkRUPU0w5/EYYtQNbA1I7oEz8p+1QtBoit6yKkHMvDbYUo+Imw+9MHGiL7ig6adE+ISKMcgxbREJ0pPlA9enrQUBXbaym6TegtTEvFlKUputRkdINj9q7zjBhjCi597iCEJjcbFZ/6ZHmRQVknFJQoa4MbTRNnuZnFguSkJQ2kah+G8q1ec7i1hQSqcMkqlQkKEK/y6+oFNsfw4gnUmx5Eb+vWmOW5ohb0IdSpJTGm4M9RMTtR7k+FZfaAJhUnxDt1/SgrlOpPgXvG42I/LyqQw5kQd6Kc/4KHu51XiSZAjuDUDk3DzpWn3gGkLCSQRJgwZvYR96CEzPPU4aw8ayLJnboV/pvQsrDv4pZcVdR3OwtsBGw6Uc59wy2zjXQkW1BxImYCwD67kelO28NLYKQIFoFAH5Twuokar9R3pjnuPKVqZQYSk6VxzI3EjcCrMQtDDRcMAITqV2gVTzzxWok7kk/Mk3670HKa6iuQKe5ZljuIcDTSCtatkjtuTNgBzJoG0VM8O8J4jGq0sokD4lqsgeao37CTVkcK+y1lhIexI986kzo2aE9Qbri97Cjv36Ro0+EAQEARa2w2EWoK8wHsPToBexB1nkhFh/wBRk+dvKsqwlZiEkg6t+n6etaoPPD+erDqVtkpS2Zbj6kxzP2tVy8E+0JvHJDbigh+9h+IDmn03TVDu704wT6knUlRSQQQQdj186D0y07y2vAiYPOxi3+Jv6Uqt0G0BR6bK/wCM7ntaoPJsWp3DtuqPjUhMkWm0363qTYc1fFB+HfvQNc+y4Osr0BOvSfiSDy5jae+0xNqol/LHGHFpcR4kkhWq1zzE3MgyN5Br0LjWgDImR35Hke1Vzx9hUJcYc0JKlSCSOSYIttupV+9Ax4FxpLgSlKWUlJBUASL/AIjzPpaYnarX1gp0zEDSTvtYkVV7LSUvIgWSiUpkwPiIAE7Tej/KlFzDl1RJcJV4ukCbDYXvQLsYtJ1MKUNKh4FdzcfXamLKlJUUKEEbjv8Av707xqLT/UhRPmlIKSOhnpUe+sksrJ8TifEeugwD5xQSWIzVOHw61qMJQCo+QHLudh3IrzpjsYXXVrIGpwqV/wAlKk+dzvVz+0FZGXPx0QP/ANiKo8J+iZ9YNBOZK6mbGRt/uPSkuLMsWtYcSJAQAQBcASSe4vy2phk7pDoFFWYNy05uCgBSSkwQoCxFBXvKumqeZiB/LUEgFxvUqNtQUQSBsJiSBaelNEigcZdiC08hfIKE/wCJsr6TTjN8uDeJWgXGqR5G/wDqmC9vSp3FHXiGCrdaGQf+RE/OTQNhjkOn3aylIA8KzIGoDZXnYA8j503LRbJCgSBZRPLsr9aZ4xoJcWkbJWQPIGpvJllxBC/FoSNJO+kg+HunzuOsUEc7l83R+/I0zKSLEEVLtJ0u6E2SQDHSelOn8Mk7iaAeoi4YxSg4IE2umdxBm3PY1EvMgHanmXDQdSbHrQT+G4ZaL3vEL8MhbaQAEg/EEk9Jtyi3Sj3ht3WPeIC5mFpIk9CTz1JJgwLpKTyoKwTxGkD+gK9YH6VNpxa2sQhTaikqSpSgNipOkAx1hRB62oCXi/NkoaS0pWp10jwA2CAZUCTblF+/KTSGWOpSklJIWke8CSbqE3TB/wAR03NQvGLACmlxJm83nz+dKZdiClSgPwwfVJME+gi0CO96Bfi3AlxxGKCiUKCEKt8J0jSZG4MkeY706w2UgAFJ/SPyPeprAn3jISsBQX71Cp6Jgp9QbiorBq/+XQecCgiuLMMk4ctrX7v3qgjXEgHcFQ5plN+1VLiMMptakLEKQYI/fLnNXJxThEuYNwqElAK0noofrsexpLhDJGcwwyRim0uFAUhK7haQIiFJIJjvIoKz4Y4ZexrwbaHQrWfhQkmNSvkYA3+ZF5cPZCxlzaUNjUSCVOEDWokj4oHw9Ejb61xwhkjWGwqUNje6lGNSldVEATa3SBUo4qFKEAjTz7kUC7YV+LwzsR9ZHqKxSQq0AxaOluXY/nXCDZIJn4voJpBTxCkX+IwR2v6/Wgw4aCQpSpB8rcqypMoB35dzW6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Mission of the Elect </a:t>
            </a:r>
          </a:p>
        </p:txBody>
      </p:sp>
      <p:sp>
        <p:nvSpPr>
          <p:cNvPr id="8" name="Rectangle 7"/>
          <p:cNvSpPr/>
          <p:nvPr/>
        </p:nvSpPr>
        <p:spPr>
          <a:xfrm>
            <a:off x="5181600" y="3429000"/>
            <a:ext cx="4419600" cy="1754326"/>
          </a:xfrm>
          <a:prstGeom prst="rect">
            <a:avLst/>
          </a:prstGeom>
        </p:spPr>
        <p:txBody>
          <a:bodyPr wrap="square">
            <a:spAutoFit/>
          </a:bodyPr>
          <a:lstStyle/>
          <a:p>
            <a:pPr fontAlgn="base"/>
            <a:r>
              <a:rPr lang="en-US" dirty="0">
                <a:solidFill>
                  <a:schemeClr val="bg1"/>
                </a:solidFill>
              </a:rPr>
              <a:t>Nephi spoke of the latter-day Church as being few in number but spread upon all the face of the earth. [See 1 Nephi 14:12–14.] The Lord declared in this dispensation, ‘Ye are called to bring to pass the gathering of mine elect.’</a:t>
            </a:r>
          </a:p>
        </p:txBody>
      </p:sp>
      <p:sp>
        <p:nvSpPr>
          <p:cNvPr id="9" name="Rectangle 8"/>
          <p:cNvSpPr/>
          <p:nvPr/>
        </p:nvSpPr>
        <p:spPr>
          <a:xfrm>
            <a:off x="4572000" y="5486400"/>
            <a:ext cx="5943600" cy="923330"/>
          </a:xfrm>
          <a:prstGeom prst="rect">
            <a:avLst/>
          </a:prstGeom>
        </p:spPr>
        <p:txBody>
          <a:bodyPr wrap="square">
            <a:spAutoFit/>
          </a:bodyPr>
          <a:lstStyle/>
          <a:p>
            <a:pPr fontAlgn="base"/>
            <a:r>
              <a:rPr lang="en-US" dirty="0">
                <a:solidFill>
                  <a:schemeClr val="bg1"/>
                </a:solidFill>
              </a:rPr>
              <a:t>“Your mission is a great opportunity and </a:t>
            </a:r>
          </a:p>
          <a:p>
            <a:pPr fontAlgn="base"/>
            <a:r>
              <a:rPr lang="en-US" dirty="0">
                <a:solidFill>
                  <a:schemeClr val="bg1"/>
                </a:solidFill>
              </a:rPr>
              <a:t>responsibility, important to this promised </a:t>
            </a:r>
          </a:p>
          <a:p>
            <a:pPr fontAlgn="base"/>
            <a:r>
              <a:rPr lang="en-US" dirty="0">
                <a:solidFill>
                  <a:schemeClr val="bg1"/>
                </a:solidFill>
              </a:rPr>
              <a:t>gathering and linked to your eternal destiny”</a:t>
            </a:r>
          </a:p>
        </p:txBody>
      </p:sp>
      <p:pic>
        <p:nvPicPr>
          <p:cNvPr id="11" name="Picture 10" descr="Neil A. Anderson.jpg"/>
          <p:cNvPicPr>
            <a:picLocks noChangeAspect="1"/>
          </p:cNvPicPr>
          <p:nvPr/>
        </p:nvPicPr>
        <p:blipFill>
          <a:blip r:embed="rId3" cstate="print"/>
          <a:stretch>
            <a:fillRect/>
          </a:stretch>
        </p:blipFill>
        <p:spPr>
          <a:xfrm>
            <a:off x="10683875" y="5354746"/>
            <a:ext cx="781050" cy="1041400"/>
          </a:xfrm>
          <a:prstGeom prst="rect">
            <a:avLst/>
          </a:prstGeom>
        </p:spPr>
      </p:pic>
      <p:pic>
        <p:nvPicPr>
          <p:cNvPr id="3" name="Picture 2">
            <a:extLst>
              <a:ext uri="{FF2B5EF4-FFF2-40B4-BE49-F238E27FC236}">
                <a16:creationId xmlns:a16="http://schemas.microsoft.com/office/drawing/2014/main" id="{892AC45C-E3BE-446A-8099-6EBEF1E16A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075" y="2724150"/>
            <a:ext cx="2473326" cy="3487390"/>
          </a:xfrm>
          <a:prstGeom prst="rect">
            <a:avLst/>
          </a:prstGeom>
        </p:spPr>
      </p:pic>
      <p:pic>
        <p:nvPicPr>
          <p:cNvPr id="5" name="Picture 4">
            <a:extLst>
              <a:ext uri="{FF2B5EF4-FFF2-40B4-BE49-F238E27FC236}">
                <a16:creationId xmlns:a16="http://schemas.microsoft.com/office/drawing/2014/main" id="{DE0B7171-04F1-43B3-A7AC-A340F7E369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2058" y="990599"/>
            <a:ext cx="1647825" cy="2438400"/>
          </a:xfrm>
          <a:prstGeom prst="rect">
            <a:avLst/>
          </a:prstGeom>
        </p:spPr>
      </p:pic>
    </p:spTree>
    <p:extLst>
      <p:ext uri="{BB962C8B-B14F-4D97-AF65-F5344CB8AC3E}">
        <p14:creationId xmlns:p14="http://schemas.microsoft.com/office/powerpoint/2010/main" val="116163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71D745-BF9B-43FB-92D8-8BBBCD8F3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Gathering Place</a:t>
            </a:r>
          </a:p>
        </p:txBody>
      </p:sp>
      <p:sp>
        <p:nvSpPr>
          <p:cNvPr id="7" name="TextBox 6"/>
          <p:cNvSpPr txBox="1"/>
          <p:nvPr/>
        </p:nvSpPr>
        <p:spPr>
          <a:xfrm>
            <a:off x="610215" y="1661996"/>
            <a:ext cx="7034981" cy="5262979"/>
          </a:xfrm>
          <a:prstGeom prst="rect">
            <a:avLst/>
          </a:prstGeom>
          <a:noFill/>
        </p:spPr>
        <p:txBody>
          <a:bodyPr wrap="square" rtlCol="0">
            <a:spAutoFit/>
          </a:bodyPr>
          <a:lstStyle/>
          <a:p>
            <a:pPr fontAlgn="base"/>
            <a:r>
              <a:rPr lang="en-US" sz="1600" dirty="0">
                <a:solidFill>
                  <a:schemeClr val="bg1"/>
                </a:solidFill>
              </a:rPr>
              <a:t>“Stakes of Zion are … being organized at the ends of the earth. In this connection, let us ponder these truths: </a:t>
            </a:r>
          </a:p>
          <a:p>
            <a:pPr fontAlgn="base"/>
            <a:endParaRPr lang="en-US" sz="1600" dirty="0">
              <a:solidFill>
                <a:schemeClr val="bg1"/>
              </a:solidFill>
            </a:endParaRPr>
          </a:p>
          <a:p>
            <a:pPr fontAlgn="base"/>
            <a:r>
              <a:rPr lang="en-US" sz="1600" dirty="0">
                <a:solidFill>
                  <a:schemeClr val="bg1"/>
                </a:solidFill>
              </a:rPr>
              <a:t>A stake of Zion is a part of Zion. You cannot create a stake of Zion without creating a part of Zion. </a:t>
            </a:r>
          </a:p>
          <a:p>
            <a:pPr fontAlgn="base"/>
            <a:endParaRPr lang="en-US" sz="1600" dirty="0">
              <a:solidFill>
                <a:schemeClr val="bg1"/>
              </a:solidFill>
            </a:endParaRPr>
          </a:p>
          <a:p>
            <a:pPr fontAlgn="base"/>
            <a:r>
              <a:rPr lang="en-US" sz="1600" dirty="0">
                <a:solidFill>
                  <a:schemeClr val="bg1"/>
                </a:solidFill>
              </a:rPr>
              <a:t>Zion is the pure in heart; we gain purity of heart by baptism and by obedience. A stake has geographical boundaries. To create a stake is like founding a City of Holiness. Every stake on earth is the gathering place for the lost sheep of Israel who live in its area.</a:t>
            </a:r>
          </a:p>
          <a:p>
            <a:pPr fontAlgn="base"/>
            <a:endParaRPr lang="en-US" sz="1600" dirty="0">
              <a:solidFill>
                <a:schemeClr val="bg1"/>
              </a:solidFill>
            </a:endParaRPr>
          </a:p>
          <a:p>
            <a:pPr fontAlgn="base"/>
            <a:r>
              <a:rPr lang="en-US" sz="1600" dirty="0">
                <a:solidFill>
                  <a:schemeClr val="bg1"/>
                </a:solidFill>
              </a:rPr>
              <a:t>The gathering place for Peruvians is in the stakes of Zion in Peru, or in the places which soon will become stakes. The gathering place for Chileans is in Chile; for Bolivians it is in Bolivia; for Koreans it is in Korea; and so it goes through all the length and breadth of the earth. </a:t>
            </a:r>
          </a:p>
          <a:p>
            <a:pPr fontAlgn="base"/>
            <a:endParaRPr lang="en-US" sz="1600" dirty="0">
              <a:solidFill>
                <a:schemeClr val="bg1"/>
              </a:solidFill>
            </a:endParaRPr>
          </a:p>
          <a:p>
            <a:pPr fontAlgn="base"/>
            <a:r>
              <a:rPr lang="en-US" sz="1600" dirty="0">
                <a:solidFill>
                  <a:schemeClr val="bg1"/>
                </a:solidFill>
              </a:rPr>
              <a:t>Scattered Israel in every nation is called to gather to the fold of Christ, to the stakes of Zion, as such are established in their nations”</a:t>
            </a:r>
          </a:p>
          <a:p>
            <a:pPr fontAlgn="base"/>
            <a:r>
              <a:rPr lang="en-US" sz="1200" dirty="0">
                <a:solidFill>
                  <a:schemeClr val="bg1"/>
                </a:solidFill>
              </a:rPr>
              <a:t>Elder Bruce R. McConkie</a:t>
            </a:r>
          </a:p>
          <a:p>
            <a:endParaRPr lang="en-US" dirty="0">
              <a:solidFill>
                <a:schemeClr val="bg1"/>
              </a:solidFill>
            </a:endParaRPr>
          </a:p>
          <a:p>
            <a:endParaRPr lang="en-US" dirty="0">
              <a:solidFill>
                <a:schemeClr val="bg1"/>
              </a:solidFill>
            </a:endParaRPr>
          </a:p>
        </p:txBody>
      </p:sp>
      <p:sp>
        <p:nvSpPr>
          <p:cNvPr id="31" name="TextBox 30"/>
          <p:cNvSpPr txBox="1"/>
          <p:nvPr/>
        </p:nvSpPr>
        <p:spPr>
          <a:xfrm>
            <a:off x="151171" y="6488668"/>
            <a:ext cx="2286000" cy="369332"/>
          </a:xfrm>
          <a:prstGeom prst="rect">
            <a:avLst/>
          </a:prstGeom>
          <a:noFill/>
        </p:spPr>
        <p:txBody>
          <a:bodyPr wrap="square" rtlCol="0">
            <a:spAutoFit/>
          </a:bodyPr>
          <a:lstStyle/>
          <a:p>
            <a:r>
              <a:rPr lang="en-US" dirty="0">
                <a:solidFill>
                  <a:schemeClr val="bg1"/>
                </a:solidFill>
              </a:rPr>
              <a:t>D&amp;C 29:7-8</a:t>
            </a:r>
          </a:p>
        </p:txBody>
      </p:sp>
      <p:pic>
        <p:nvPicPr>
          <p:cNvPr id="3" name="Picture 2">
            <a:extLst>
              <a:ext uri="{FF2B5EF4-FFF2-40B4-BE49-F238E27FC236}">
                <a16:creationId xmlns:a16="http://schemas.microsoft.com/office/drawing/2014/main" id="{FCB47239-01A3-43E6-BF13-742E59418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100" y="591347"/>
            <a:ext cx="2247900" cy="2057400"/>
          </a:xfrm>
          <a:prstGeom prst="rect">
            <a:avLst/>
          </a:prstGeom>
        </p:spPr>
      </p:pic>
      <p:pic>
        <p:nvPicPr>
          <p:cNvPr id="5" name="Picture 4">
            <a:extLst>
              <a:ext uri="{FF2B5EF4-FFF2-40B4-BE49-F238E27FC236}">
                <a16:creationId xmlns:a16="http://schemas.microsoft.com/office/drawing/2014/main" id="{191EBFB0-2553-4E00-9BE9-D0E6F21E2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575" y="2885265"/>
            <a:ext cx="2781300" cy="1666875"/>
          </a:xfrm>
          <a:prstGeom prst="rect">
            <a:avLst/>
          </a:prstGeom>
        </p:spPr>
      </p:pic>
      <p:pic>
        <p:nvPicPr>
          <p:cNvPr id="11" name="Picture 10">
            <a:extLst>
              <a:ext uri="{FF2B5EF4-FFF2-40B4-BE49-F238E27FC236}">
                <a16:creationId xmlns:a16="http://schemas.microsoft.com/office/drawing/2014/main" id="{18EF4143-3D9C-41FA-BC5F-4E165B1FF4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8984" y="4881157"/>
            <a:ext cx="2266950" cy="1647825"/>
          </a:xfrm>
          <a:prstGeom prst="rect">
            <a:avLst/>
          </a:prstGeom>
        </p:spPr>
      </p:pic>
      <p:pic>
        <p:nvPicPr>
          <p:cNvPr id="4" name="Picture 3">
            <a:extLst>
              <a:ext uri="{FF2B5EF4-FFF2-40B4-BE49-F238E27FC236}">
                <a16:creationId xmlns:a16="http://schemas.microsoft.com/office/drawing/2014/main" id="{8C23D84E-4A16-432F-984C-E331D58588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482" y="192823"/>
            <a:ext cx="914400" cy="1276350"/>
          </a:xfrm>
          <a:prstGeom prst="rect">
            <a:avLst/>
          </a:prstGeom>
        </p:spPr>
      </p:pic>
    </p:spTree>
    <p:extLst>
      <p:ext uri="{BB962C8B-B14F-4D97-AF65-F5344CB8AC3E}">
        <p14:creationId xmlns:p14="http://schemas.microsoft.com/office/powerpoint/2010/main" val="15213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158">
            <a:extLst>
              <a:ext uri="{FF2B5EF4-FFF2-40B4-BE49-F238E27FC236}">
                <a16:creationId xmlns:a16="http://schemas.microsoft.com/office/drawing/2014/main" id="{A77BFB93-2FE8-4349-AC75-FE25CE822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Other Places To Gather</a:t>
            </a:r>
          </a:p>
        </p:txBody>
      </p:sp>
      <p:sp>
        <p:nvSpPr>
          <p:cNvPr id="29" name="Rectangle 28"/>
          <p:cNvSpPr/>
          <p:nvPr/>
        </p:nvSpPr>
        <p:spPr>
          <a:xfrm>
            <a:off x="3679114" y="779481"/>
            <a:ext cx="4572000" cy="1200329"/>
          </a:xfrm>
          <a:prstGeom prst="rect">
            <a:avLst/>
          </a:prstGeom>
        </p:spPr>
        <p:txBody>
          <a:bodyPr>
            <a:spAutoFit/>
          </a:bodyPr>
          <a:lstStyle/>
          <a:p>
            <a:pPr algn="ctr"/>
            <a:r>
              <a:rPr lang="en-US" sz="2400" dirty="0">
                <a:solidFill>
                  <a:srgbClr val="FFFF00"/>
                </a:solidFill>
              </a:rPr>
              <a:t>In the early </a:t>
            </a:r>
            <a:r>
              <a:rPr lang="en-US" sz="2400" dirty="0" err="1">
                <a:solidFill>
                  <a:srgbClr val="FFFF00"/>
                </a:solidFill>
              </a:rPr>
              <a:t>days,Jackson</a:t>
            </a:r>
            <a:r>
              <a:rPr lang="en-US" sz="2400" dirty="0">
                <a:solidFill>
                  <a:srgbClr val="FFFF00"/>
                </a:solidFill>
              </a:rPr>
              <a:t> County, Missouri was the </a:t>
            </a:r>
            <a:r>
              <a:rPr lang="en-US" sz="2400" b="1" dirty="0">
                <a:solidFill>
                  <a:srgbClr val="FFFF00"/>
                </a:solidFill>
              </a:rPr>
              <a:t>central gathering </a:t>
            </a:r>
            <a:r>
              <a:rPr lang="en-US" sz="2400" dirty="0">
                <a:solidFill>
                  <a:srgbClr val="FFFF00"/>
                </a:solidFill>
              </a:rPr>
              <a:t>place of the Saints</a:t>
            </a:r>
          </a:p>
        </p:txBody>
      </p:sp>
      <p:grpSp>
        <p:nvGrpSpPr>
          <p:cNvPr id="10" name="Group 9"/>
          <p:cNvGrpSpPr/>
          <p:nvPr/>
        </p:nvGrpSpPr>
        <p:grpSpPr>
          <a:xfrm>
            <a:off x="1534770" y="4750850"/>
            <a:ext cx="2825148" cy="2053509"/>
            <a:chOff x="2057400" y="1447800"/>
            <a:chExt cx="4114800" cy="3048000"/>
          </a:xfrm>
        </p:grpSpPr>
        <p:sp>
          <p:nvSpPr>
            <p:cNvPr id="11" name="Rectangle 10"/>
            <p:cNvSpPr/>
            <p:nvPr/>
          </p:nvSpPr>
          <p:spPr>
            <a:xfrm>
              <a:off x="2514600" y="2286000"/>
              <a:ext cx="3276600" cy="16764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2057400" y="1447800"/>
              <a:ext cx="4114800" cy="990600"/>
            </a:xfrm>
            <a:prstGeom prst="triangle">
              <a:avLst/>
            </a:prstGeom>
            <a:solidFill>
              <a:srgbClr val="D283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6"/>
            <p:cNvGrpSpPr/>
            <p:nvPr/>
          </p:nvGrpSpPr>
          <p:grpSpPr>
            <a:xfrm>
              <a:off x="2971800" y="2667000"/>
              <a:ext cx="914400" cy="853439"/>
              <a:chOff x="838200" y="4267200"/>
              <a:chExt cx="914400" cy="853439"/>
            </a:xfrm>
          </p:grpSpPr>
          <p:sp>
            <p:nvSpPr>
              <p:cNvPr id="65" name="Rectangle 15"/>
              <p:cNvSpPr/>
              <p:nvPr/>
            </p:nvSpPr>
            <p:spPr>
              <a:xfrm>
                <a:off x="838200" y="4267200"/>
                <a:ext cx="914400" cy="762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14"/>
              <p:cNvGrpSpPr/>
              <p:nvPr/>
            </p:nvGrpSpPr>
            <p:grpSpPr>
              <a:xfrm>
                <a:off x="838200" y="4267200"/>
                <a:ext cx="914399" cy="853439"/>
                <a:chOff x="914400" y="4343400"/>
                <a:chExt cx="2286000" cy="2133600"/>
              </a:xfrm>
            </p:grpSpPr>
            <p:grpSp>
              <p:nvGrpSpPr>
                <p:cNvPr id="67" name="Group 8"/>
                <p:cNvGrpSpPr/>
                <p:nvPr/>
              </p:nvGrpSpPr>
              <p:grpSpPr>
                <a:xfrm>
                  <a:off x="914400" y="4495800"/>
                  <a:ext cx="2209800" cy="1905000"/>
                  <a:chOff x="914400" y="4495800"/>
                  <a:chExt cx="2209800" cy="1905000"/>
                </a:xfrm>
              </p:grpSpPr>
              <p:sp>
                <p:nvSpPr>
                  <p:cNvPr id="74" name="Diagonal Stripe 4"/>
                  <p:cNvSpPr/>
                  <p:nvPr/>
                </p:nvSpPr>
                <p:spPr>
                  <a:xfrm rot="5400000">
                    <a:off x="2133600" y="4419600"/>
                    <a:ext cx="838200" cy="990600"/>
                  </a:xfrm>
                  <a:prstGeom prst="diagStripe">
                    <a:avLst>
                      <a:gd name="adj" fmla="val 7619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iagonal Stripe 5"/>
                  <p:cNvSpPr/>
                  <p:nvPr/>
                </p:nvSpPr>
                <p:spPr>
                  <a:xfrm rot="5400000">
                    <a:off x="1409700" y="4381500"/>
                    <a:ext cx="1600200" cy="18288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iagonal Stripe 6"/>
                  <p:cNvSpPr/>
                  <p:nvPr/>
                </p:nvSpPr>
                <p:spPr>
                  <a:xfrm rot="5400000" flipH="1" flipV="1">
                    <a:off x="1181100" y="4686300"/>
                    <a:ext cx="1524000" cy="17526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iagonal Stripe 7"/>
                  <p:cNvSpPr/>
                  <p:nvPr/>
                </p:nvSpPr>
                <p:spPr>
                  <a:xfrm rot="5400000" flipH="1" flipV="1">
                    <a:off x="1028700" y="5295900"/>
                    <a:ext cx="990600" cy="1219200"/>
                  </a:xfrm>
                  <a:prstGeom prst="diagStripe">
                    <a:avLst>
                      <a:gd name="adj" fmla="val 8514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9"/>
                <p:cNvGrpSpPr/>
                <p:nvPr/>
              </p:nvGrpSpPr>
              <p:grpSpPr>
                <a:xfrm rot="16200000">
                  <a:off x="990600" y="4419600"/>
                  <a:ext cx="2133600" cy="1981200"/>
                  <a:chOff x="914400" y="4419600"/>
                  <a:chExt cx="2133600" cy="1981200"/>
                </a:xfrm>
              </p:grpSpPr>
              <p:sp>
                <p:nvSpPr>
                  <p:cNvPr id="70" name="Diagonal Stripe 10"/>
                  <p:cNvSpPr/>
                  <p:nvPr/>
                </p:nvSpPr>
                <p:spPr>
                  <a:xfrm rot="5400000">
                    <a:off x="2057400" y="4343400"/>
                    <a:ext cx="838200" cy="990600"/>
                  </a:xfrm>
                  <a:prstGeom prst="diagStripe">
                    <a:avLst>
                      <a:gd name="adj" fmla="val 7619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iagonal Stripe 11"/>
                  <p:cNvSpPr/>
                  <p:nvPr/>
                </p:nvSpPr>
                <p:spPr>
                  <a:xfrm rot="5400000">
                    <a:off x="1409700" y="4305300"/>
                    <a:ext cx="1524000" cy="17526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iagonal Stripe 12"/>
                  <p:cNvSpPr/>
                  <p:nvPr/>
                </p:nvSpPr>
                <p:spPr>
                  <a:xfrm rot="5400000" flipH="1" flipV="1">
                    <a:off x="1181100" y="4686300"/>
                    <a:ext cx="1600200" cy="18288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iagonal Stripe 13"/>
                  <p:cNvSpPr/>
                  <p:nvPr/>
                </p:nvSpPr>
                <p:spPr>
                  <a:xfrm rot="5400000" flipH="1" flipV="1">
                    <a:off x="1028700" y="5295900"/>
                    <a:ext cx="990600" cy="1219200"/>
                  </a:xfrm>
                  <a:prstGeom prst="diagStripe">
                    <a:avLst>
                      <a:gd name="adj" fmla="val 8514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9" name="Frame 3"/>
                <p:cNvSpPr/>
                <p:nvPr/>
              </p:nvSpPr>
              <p:spPr>
                <a:xfrm>
                  <a:off x="914400" y="4343400"/>
                  <a:ext cx="2286000" cy="2133600"/>
                </a:xfrm>
                <a:prstGeom prst="frame">
                  <a:avLst>
                    <a:gd name="adj1" fmla="val 728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4" name="Group 48"/>
            <p:cNvGrpSpPr/>
            <p:nvPr/>
          </p:nvGrpSpPr>
          <p:grpSpPr>
            <a:xfrm>
              <a:off x="2839995" y="3188043"/>
              <a:ext cx="1143000" cy="457200"/>
              <a:chOff x="2209800" y="4648200"/>
              <a:chExt cx="1828800" cy="1143000"/>
            </a:xfrm>
          </p:grpSpPr>
          <p:sp>
            <p:nvSpPr>
              <p:cNvPr id="34" name="Trapezoid 33"/>
              <p:cNvSpPr/>
              <p:nvPr/>
            </p:nvSpPr>
            <p:spPr>
              <a:xfrm rot="10800000">
                <a:off x="2209800" y="5410200"/>
                <a:ext cx="1828800" cy="381000"/>
              </a:xfrm>
              <a:prstGeom prst="trapezoi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7"/>
              <p:cNvGrpSpPr/>
              <p:nvPr/>
            </p:nvGrpSpPr>
            <p:grpSpPr>
              <a:xfrm>
                <a:off x="2209800" y="4648200"/>
                <a:ext cx="609600" cy="762000"/>
                <a:chOff x="6208671" y="4664856"/>
                <a:chExt cx="999447" cy="1278744"/>
              </a:xfrm>
            </p:grpSpPr>
            <p:sp>
              <p:nvSpPr>
                <p:cNvPr id="56" name="Rounded Rectangle 24"/>
                <p:cNvSpPr/>
                <p:nvPr/>
              </p:nvSpPr>
              <p:spPr>
                <a:xfrm>
                  <a:off x="6629400" y="5257800"/>
                  <a:ext cx="152400" cy="685800"/>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9845069">
                  <a:off x="6750918" y="48166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5628763">
                  <a:off x="6427165" y="4741056"/>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139256">
                  <a:off x="6675382" y="5133882"/>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637831">
                  <a:off x="6369919" y="51214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3"/>
                <p:cNvSpPr/>
                <p:nvPr/>
              </p:nvSpPr>
              <p:spPr>
                <a:xfrm rot="1106522">
                  <a:off x="6208671" y="4865090"/>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505832" y="4924168"/>
                  <a:ext cx="381000" cy="381000"/>
                </a:xfrm>
                <a:prstGeom prst="ellipse">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25"/>
                <p:cNvSpPr/>
                <p:nvPr/>
              </p:nvSpPr>
              <p:spPr>
                <a:xfrm rot="1876051">
                  <a:off x="6778643" y="5404860"/>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63"/>
                <p:cNvSpPr/>
                <p:nvPr/>
              </p:nvSpPr>
              <p:spPr>
                <a:xfrm rot="5157559">
                  <a:off x="6340853" y="5420117"/>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8"/>
              <p:cNvGrpSpPr/>
              <p:nvPr/>
            </p:nvGrpSpPr>
            <p:grpSpPr>
              <a:xfrm>
                <a:off x="2743200" y="4648200"/>
                <a:ext cx="609600" cy="762000"/>
                <a:chOff x="6208671" y="4664856"/>
                <a:chExt cx="999447" cy="1278744"/>
              </a:xfrm>
            </p:grpSpPr>
            <p:sp>
              <p:nvSpPr>
                <p:cNvPr id="47" name="Rounded Rectangle 46"/>
                <p:cNvSpPr/>
                <p:nvPr/>
              </p:nvSpPr>
              <p:spPr>
                <a:xfrm>
                  <a:off x="6629400" y="5257800"/>
                  <a:ext cx="152400" cy="685800"/>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845069">
                  <a:off x="6750918" y="48166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5628763">
                  <a:off x="6427165" y="4741056"/>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139256">
                  <a:off x="6675382" y="5133882"/>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637831">
                  <a:off x="6369919" y="51214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106522">
                  <a:off x="6208671" y="4865090"/>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505832" y="4924168"/>
                  <a:ext cx="381000" cy="381000"/>
                </a:xfrm>
                <a:prstGeom prst="ellipse">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1876051">
                  <a:off x="6778643" y="5404860"/>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5157559">
                  <a:off x="6340853" y="5420117"/>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8"/>
              <p:cNvGrpSpPr/>
              <p:nvPr/>
            </p:nvGrpSpPr>
            <p:grpSpPr>
              <a:xfrm>
                <a:off x="3276600" y="4648200"/>
                <a:ext cx="609600" cy="762000"/>
                <a:chOff x="6208671" y="4664856"/>
                <a:chExt cx="999447" cy="1278744"/>
              </a:xfrm>
            </p:grpSpPr>
            <p:sp>
              <p:nvSpPr>
                <p:cNvPr id="38" name="Rounded Rectangle 37"/>
                <p:cNvSpPr/>
                <p:nvPr/>
              </p:nvSpPr>
              <p:spPr>
                <a:xfrm>
                  <a:off x="6629400" y="5257800"/>
                  <a:ext cx="152400" cy="685800"/>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9845069">
                  <a:off x="6750918" y="48166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5628763">
                  <a:off x="6427165" y="4741056"/>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139256">
                  <a:off x="6675382" y="5133882"/>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8637831">
                  <a:off x="6369919" y="51214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106522">
                  <a:off x="6208671" y="4865090"/>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05832" y="4924168"/>
                  <a:ext cx="381000" cy="381000"/>
                </a:xfrm>
                <a:prstGeom prst="ellipse">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1876051">
                  <a:off x="6778643" y="5404860"/>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Diagonal Corner Rectangle 45"/>
                <p:cNvSpPr/>
                <p:nvPr/>
              </p:nvSpPr>
              <p:spPr>
                <a:xfrm rot="5157559">
                  <a:off x="6340853" y="5420117"/>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4495800" y="2743200"/>
              <a:ext cx="762000" cy="12192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43400" y="3810000"/>
              <a:ext cx="1066800" cy="1524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53"/>
            <p:cNvGrpSpPr/>
            <p:nvPr/>
          </p:nvGrpSpPr>
          <p:grpSpPr>
            <a:xfrm>
              <a:off x="5334000" y="2819400"/>
              <a:ext cx="333375" cy="381000"/>
              <a:chOff x="7010400" y="2819400"/>
              <a:chExt cx="533400" cy="609600"/>
            </a:xfrm>
          </p:grpSpPr>
          <p:sp>
            <p:nvSpPr>
              <p:cNvPr id="30" name="Oval 29"/>
              <p:cNvSpPr/>
              <p:nvPr/>
            </p:nvSpPr>
            <p:spPr>
              <a:xfrm>
                <a:off x="7086600" y="2895600"/>
                <a:ext cx="381000" cy="533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7086600" y="2743200"/>
                <a:ext cx="381000" cy="533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a:off x="5027142" y="3196282"/>
              <a:ext cx="152400" cy="2286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ame 18"/>
            <p:cNvSpPr/>
            <p:nvPr/>
          </p:nvSpPr>
          <p:spPr>
            <a:xfrm>
              <a:off x="4800600" y="2895600"/>
              <a:ext cx="152400" cy="457200"/>
            </a:xfrm>
            <a:prstGeom prst="fram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loud 19"/>
            <p:cNvSpPr/>
            <p:nvPr/>
          </p:nvSpPr>
          <p:spPr>
            <a:xfrm>
              <a:off x="2286000" y="3733800"/>
              <a:ext cx="762000" cy="6096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2743200" y="3733800"/>
              <a:ext cx="914400" cy="6096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2667000" y="3886200"/>
              <a:ext cx="762000" cy="6096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2667000" y="1752600"/>
              <a:ext cx="2819400" cy="678744"/>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70"/>
            <p:cNvGrpSpPr/>
            <p:nvPr/>
          </p:nvGrpSpPr>
          <p:grpSpPr>
            <a:xfrm>
              <a:off x="3828535" y="1959576"/>
              <a:ext cx="498389" cy="410267"/>
              <a:chOff x="6512011" y="4762500"/>
              <a:chExt cx="879389" cy="723900"/>
            </a:xfrm>
          </p:grpSpPr>
          <p:sp>
            <p:nvSpPr>
              <p:cNvPr id="25" name="Flowchart: Delay 24"/>
              <p:cNvSpPr/>
              <p:nvPr/>
            </p:nvSpPr>
            <p:spPr>
              <a:xfrm rot="16200000">
                <a:off x="6591300" y="4686300"/>
                <a:ext cx="723900" cy="876300"/>
              </a:xfrm>
              <a:prstGeom prst="flowChartDelay">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6553200" y="4953000"/>
                <a:ext cx="76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5" idx="2"/>
              </p:cNvCxnSpPr>
              <p:nvPr/>
            </p:nvCxnSpPr>
            <p:spPr>
              <a:xfrm flipV="1">
                <a:off x="6512011" y="5124450"/>
                <a:ext cx="879389" cy="36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520248" y="5334000"/>
                <a:ext cx="871152" cy="61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8" name="Group 41"/>
          <p:cNvGrpSpPr/>
          <p:nvPr/>
        </p:nvGrpSpPr>
        <p:grpSpPr>
          <a:xfrm>
            <a:off x="7957330" y="685800"/>
            <a:ext cx="2482070" cy="2482070"/>
            <a:chOff x="2743200" y="1987421"/>
            <a:chExt cx="4343400" cy="3956179"/>
          </a:xfrm>
        </p:grpSpPr>
        <p:sp>
          <p:nvSpPr>
            <p:cNvPr id="79" name="Rectangle 78"/>
            <p:cNvSpPr/>
            <p:nvPr/>
          </p:nvSpPr>
          <p:spPr>
            <a:xfrm>
              <a:off x="3042745" y="4704608"/>
              <a:ext cx="3744310" cy="11394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639663" y="3828094"/>
              <a:ext cx="2496207" cy="8765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Manual Operation 80"/>
            <p:cNvSpPr/>
            <p:nvPr/>
          </p:nvSpPr>
          <p:spPr>
            <a:xfrm rot="10800000">
              <a:off x="4507910" y="2776282"/>
              <a:ext cx="759716" cy="1051814"/>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Extract 81"/>
            <p:cNvSpPr/>
            <p:nvPr/>
          </p:nvSpPr>
          <p:spPr>
            <a:xfrm>
              <a:off x="4800279" y="1987421"/>
              <a:ext cx="229244" cy="788861"/>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Delay 82"/>
            <p:cNvSpPr/>
            <p:nvPr/>
          </p:nvSpPr>
          <p:spPr>
            <a:xfrm rot="16200000">
              <a:off x="3836932" y="4108775"/>
              <a:ext cx="745035" cy="271326"/>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Delay 83"/>
            <p:cNvSpPr/>
            <p:nvPr/>
          </p:nvSpPr>
          <p:spPr>
            <a:xfrm rot="16200000">
              <a:off x="5193567" y="4108775"/>
              <a:ext cx="745035" cy="271326"/>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3476867" y="4792258"/>
              <a:ext cx="217062" cy="83268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3856726" y="4792258"/>
              <a:ext cx="217062" cy="83268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6135869" y="4792258"/>
              <a:ext cx="217062" cy="83268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5756014" y="4792258"/>
              <a:ext cx="217062" cy="83268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Delay 88"/>
            <p:cNvSpPr/>
            <p:nvPr/>
          </p:nvSpPr>
          <p:spPr>
            <a:xfrm rot="16200000">
              <a:off x="4564295" y="5161624"/>
              <a:ext cx="701210" cy="488388"/>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Hexagon 89"/>
            <p:cNvSpPr/>
            <p:nvPr/>
          </p:nvSpPr>
          <p:spPr>
            <a:xfrm>
              <a:off x="4779236" y="4748434"/>
              <a:ext cx="325592" cy="262954"/>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exagon 90"/>
            <p:cNvSpPr/>
            <p:nvPr/>
          </p:nvSpPr>
          <p:spPr>
            <a:xfrm>
              <a:off x="5258765" y="4911011"/>
              <a:ext cx="198234" cy="155510"/>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571035" y="5657461"/>
              <a:ext cx="687731" cy="124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494619" y="5781869"/>
              <a:ext cx="840559" cy="124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959720" y="4599992"/>
              <a:ext cx="458486" cy="6220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5335181" y="4599992"/>
              <a:ext cx="458486" cy="6220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a:off x="4418206" y="4911011"/>
              <a:ext cx="198234" cy="155510"/>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3492062" y="5577840"/>
              <a:ext cx="599090" cy="36576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a:off x="3941379" y="5577840"/>
              <a:ext cx="599090" cy="36576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98"/>
            <p:cNvSpPr/>
            <p:nvPr/>
          </p:nvSpPr>
          <p:spPr>
            <a:xfrm>
              <a:off x="5289331" y="5577840"/>
              <a:ext cx="599090" cy="36576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a:off x="5738648" y="5577840"/>
              <a:ext cx="599090" cy="36576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3192517" y="3992880"/>
              <a:ext cx="149772" cy="170688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oud 101"/>
            <p:cNvSpPr/>
            <p:nvPr/>
          </p:nvSpPr>
          <p:spPr>
            <a:xfrm>
              <a:off x="3042745" y="5577840"/>
              <a:ext cx="599090" cy="36576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a:off x="2743200" y="3505200"/>
              <a:ext cx="898634" cy="73152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6487510" y="4114800"/>
              <a:ext cx="149772" cy="170688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loud 104"/>
            <p:cNvSpPr/>
            <p:nvPr/>
          </p:nvSpPr>
          <p:spPr>
            <a:xfrm>
              <a:off x="6187966" y="5577840"/>
              <a:ext cx="599090" cy="36576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oud 105"/>
            <p:cNvSpPr/>
            <p:nvPr/>
          </p:nvSpPr>
          <p:spPr>
            <a:xfrm>
              <a:off x="6187966" y="3383280"/>
              <a:ext cx="898634" cy="853440"/>
            </a:xfrm>
            <a:prstGeom prst="cloud">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292711" y="665807"/>
            <a:ext cx="3249458" cy="2313173"/>
            <a:chOff x="533400" y="540327"/>
            <a:chExt cx="7924800" cy="5936673"/>
          </a:xfrm>
        </p:grpSpPr>
        <p:sp>
          <p:nvSpPr>
            <p:cNvPr id="108" name="Rectangle 107"/>
            <p:cNvSpPr/>
            <p:nvPr/>
          </p:nvSpPr>
          <p:spPr>
            <a:xfrm rot="5400000">
              <a:off x="4000500" y="1409700"/>
              <a:ext cx="113676" cy="494677"/>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rot="5400000">
              <a:off x="4000500" y="1028700"/>
              <a:ext cx="113676" cy="494677"/>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717561" y="900545"/>
              <a:ext cx="85182" cy="1080655"/>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947886" y="540327"/>
              <a:ext cx="181429" cy="144087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274457" y="900545"/>
              <a:ext cx="72691" cy="1080655"/>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971800" y="3276600"/>
              <a:ext cx="5410200" cy="1828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a:off x="3124200" y="4648200"/>
              <a:ext cx="1524000" cy="10668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ouble Wave 114"/>
            <p:cNvSpPr/>
            <p:nvPr/>
          </p:nvSpPr>
          <p:spPr>
            <a:xfrm rot="16200000">
              <a:off x="4305300" y="5067300"/>
              <a:ext cx="1600200" cy="1219200"/>
            </a:xfrm>
            <a:prstGeom prst="doubleWav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2895600" y="2895600"/>
              <a:ext cx="5562600" cy="3810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838200" y="2971800"/>
              <a:ext cx="2286000" cy="25146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43"/>
            <p:cNvGrpSpPr/>
            <p:nvPr/>
          </p:nvGrpSpPr>
          <p:grpSpPr>
            <a:xfrm>
              <a:off x="4572000" y="3962400"/>
              <a:ext cx="1143000" cy="1169232"/>
              <a:chOff x="3657601" y="3962401"/>
              <a:chExt cx="1143000" cy="1169232"/>
            </a:xfrm>
          </p:grpSpPr>
          <p:sp>
            <p:nvSpPr>
              <p:cNvPr id="156" name="Rectangle 3"/>
              <p:cNvSpPr/>
              <p:nvPr/>
            </p:nvSpPr>
            <p:spPr>
              <a:xfrm>
                <a:off x="3657601" y="3962401"/>
                <a:ext cx="1143000" cy="1169232"/>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4"/>
              <p:cNvSpPr/>
              <p:nvPr/>
            </p:nvSpPr>
            <p:spPr>
              <a:xfrm>
                <a:off x="3733800" y="4038600"/>
                <a:ext cx="437213" cy="109303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5"/>
              <p:cNvSpPr/>
              <p:nvPr/>
            </p:nvSpPr>
            <p:spPr>
              <a:xfrm>
                <a:off x="4267200" y="4038600"/>
                <a:ext cx="437213" cy="109303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Rectangle 118"/>
            <p:cNvSpPr/>
            <p:nvPr/>
          </p:nvSpPr>
          <p:spPr>
            <a:xfrm>
              <a:off x="990600" y="2971800"/>
              <a:ext cx="304800" cy="25146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1524000" y="2971800"/>
              <a:ext cx="304800" cy="25146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057400" y="2971800"/>
              <a:ext cx="304800" cy="25146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2590800" y="2971800"/>
              <a:ext cx="304800" cy="25146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
            <p:cNvSpPr/>
            <p:nvPr/>
          </p:nvSpPr>
          <p:spPr>
            <a:xfrm>
              <a:off x="533400" y="2667000"/>
              <a:ext cx="2895600" cy="3810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3581400" y="1905000"/>
              <a:ext cx="849443" cy="3733800"/>
              <a:chOff x="5838669" y="228600"/>
              <a:chExt cx="1476531" cy="5486400"/>
            </a:xfrm>
          </p:grpSpPr>
          <p:sp>
            <p:nvSpPr>
              <p:cNvPr id="137" name="Rectangle 136"/>
              <p:cNvSpPr/>
              <p:nvPr/>
            </p:nvSpPr>
            <p:spPr>
              <a:xfrm>
                <a:off x="5867400" y="228600"/>
                <a:ext cx="1447800" cy="54864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5867400" y="52578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6629400" y="52578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6248400" y="48006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5867400" y="43434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6629400" y="43434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6248400" y="38862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867400" y="34290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6629400" y="34290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6248400" y="29718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5867401" y="25146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6629400" y="25146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6248400" y="20574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5838669" y="1583961"/>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6629400" y="16002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6279630" y="11430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5839919" y="70079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6600670" y="6858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6279630" y="228600"/>
                <a:ext cx="685800" cy="4572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Rectangle 124"/>
            <p:cNvSpPr/>
            <p:nvPr/>
          </p:nvSpPr>
          <p:spPr>
            <a:xfrm>
              <a:off x="5943600" y="3886200"/>
              <a:ext cx="685800" cy="6096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7010400" y="3886200"/>
              <a:ext cx="685800" cy="6096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6019800" y="3962400"/>
              <a:ext cx="529652" cy="50342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7086600" y="3962400"/>
              <a:ext cx="529652" cy="50342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a:off x="7239000" y="4648200"/>
              <a:ext cx="1066800" cy="7620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a:off x="3962400" y="5181600"/>
              <a:ext cx="609600" cy="6858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loud 130"/>
            <p:cNvSpPr/>
            <p:nvPr/>
          </p:nvSpPr>
          <p:spPr>
            <a:xfrm>
              <a:off x="3124200" y="5257800"/>
              <a:ext cx="762000" cy="6858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p:cNvSpPr/>
            <p:nvPr/>
          </p:nvSpPr>
          <p:spPr>
            <a:xfrm>
              <a:off x="685800" y="4953000"/>
              <a:ext cx="762000" cy="6858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132"/>
            <p:cNvSpPr/>
            <p:nvPr/>
          </p:nvSpPr>
          <p:spPr>
            <a:xfrm>
              <a:off x="1600200" y="4953000"/>
              <a:ext cx="762000" cy="6858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oud 133"/>
            <p:cNvSpPr/>
            <p:nvPr/>
          </p:nvSpPr>
          <p:spPr>
            <a:xfrm>
              <a:off x="2438400" y="4953000"/>
              <a:ext cx="762000" cy="6858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loud 134"/>
            <p:cNvSpPr/>
            <p:nvPr/>
          </p:nvSpPr>
          <p:spPr>
            <a:xfrm>
              <a:off x="6477000" y="4724400"/>
              <a:ext cx="1066800" cy="7620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loud 135"/>
            <p:cNvSpPr/>
            <p:nvPr/>
          </p:nvSpPr>
          <p:spPr>
            <a:xfrm>
              <a:off x="5715000" y="4724400"/>
              <a:ext cx="914400" cy="7620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C73B80ED-1B3B-1A62-9FB9-1416E9C8FE08}"/>
              </a:ext>
            </a:extLst>
          </p:cNvPr>
          <p:cNvSpPr txBox="1"/>
          <p:nvPr/>
        </p:nvSpPr>
        <p:spPr>
          <a:xfrm>
            <a:off x="157165" y="3189599"/>
            <a:ext cx="4057678" cy="1754326"/>
          </a:xfrm>
          <a:prstGeom prst="rect">
            <a:avLst/>
          </a:prstGeom>
          <a:noFill/>
        </p:spPr>
        <p:txBody>
          <a:bodyPr wrap="square">
            <a:spAutoFit/>
          </a:bodyPr>
          <a:lstStyle/>
          <a:p>
            <a:r>
              <a:rPr lang="en-US" b="0" i="0" dirty="0">
                <a:solidFill>
                  <a:schemeClr val="bg1"/>
                </a:solidFill>
                <a:effectLst/>
              </a:rPr>
              <a:t>The choice to come unto Christ is not a matter of physical location; it is a matter of individual commitment. People can be “brought to the knowledge of the Lord” [</a:t>
            </a:r>
            <a:r>
              <a:rPr lang="en-US" b="0" i="0" u="none" strike="noStrike" dirty="0">
                <a:solidFill>
                  <a:schemeClr val="bg1"/>
                </a:solidFill>
                <a:effectLst/>
              </a:rPr>
              <a:t>3 Nephi 20:13</a:t>
            </a:r>
            <a:r>
              <a:rPr lang="en-US" b="0" i="0" dirty="0">
                <a:solidFill>
                  <a:schemeClr val="bg1"/>
                </a:solidFill>
                <a:effectLst/>
              </a:rPr>
              <a:t>] without leaving their homelands. </a:t>
            </a:r>
          </a:p>
        </p:txBody>
      </p:sp>
      <p:sp>
        <p:nvSpPr>
          <p:cNvPr id="4" name="TextBox 3">
            <a:extLst>
              <a:ext uri="{FF2B5EF4-FFF2-40B4-BE49-F238E27FC236}">
                <a16:creationId xmlns:a16="http://schemas.microsoft.com/office/drawing/2014/main" id="{925C6BBB-C7E4-879E-6C31-77CD495C15BA}"/>
              </a:ext>
            </a:extLst>
          </p:cNvPr>
          <p:cNvSpPr txBox="1"/>
          <p:nvPr/>
        </p:nvSpPr>
        <p:spPr>
          <a:xfrm>
            <a:off x="4979816" y="3932409"/>
            <a:ext cx="4458720" cy="1200329"/>
          </a:xfrm>
          <a:prstGeom prst="rect">
            <a:avLst/>
          </a:prstGeom>
          <a:noFill/>
        </p:spPr>
        <p:txBody>
          <a:bodyPr wrap="square">
            <a:spAutoFit/>
          </a:bodyPr>
          <a:lstStyle/>
          <a:p>
            <a:r>
              <a:rPr lang="en-US" b="0" i="0" dirty="0">
                <a:solidFill>
                  <a:schemeClr val="bg1"/>
                </a:solidFill>
                <a:effectLst/>
              </a:rPr>
              <a:t>The Lord has decreed the establishment of Zion [see </a:t>
            </a:r>
            <a:r>
              <a:rPr lang="en-US" b="0" i="0" u="none" strike="noStrike" dirty="0">
                <a:solidFill>
                  <a:schemeClr val="bg1"/>
                </a:solidFill>
                <a:effectLst/>
              </a:rPr>
              <a:t>Doctrine and Covenants 6:6</a:t>
            </a:r>
            <a:r>
              <a:rPr lang="en-US" b="0" i="0" dirty="0">
                <a:solidFill>
                  <a:schemeClr val="bg1"/>
                </a:solidFill>
                <a:effectLst/>
              </a:rPr>
              <a:t>] in each realm where He has given His Saints their birth and nationality. </a:t>
            </a:r>
            <a:endParaRPr lang="en-US" dirty="0">
              <a:solidFill>
                <a:schemeClr val="bg1"/>
              </a:solidFill>
            </a:endParaRPr>
          </a:p>
        </p:txBody>
      </p:sp>
      <p:sp>
        <p:nvSpPr>
          <p:cNvPr id="5" name="TextBox 4">
            <a:extLst>
              <a:ext uri="{FF2B5EF4-FFF2-40B4-BE49-F238E27FC236}">
                <a16:creationId xmlns:a16="http://schemas.microsoft.com/office/drawing/2014/main" id="{7DF77106-3560-04A5-E5C2-0A7E9C5D06C7}"/>
              </a:ext>
            </a:extLst>
          </p:cNvPr>
          <p:cNvSpPr txBox="1"/>
          <p:nvPr/>
        </p:nvSpPr>
        <p:spPr>
          <a:xfrm>
            <a:off x="4269268" y="2163705"/>
            <a:ext cx="3202085" cy="1477328"/>
          </a:xfrm>
          <a:prstGeom prst="rect">
            <a:avLst/>
          </a:prstGeom>
          <a:noFill/>
        </p:spPr>
        <p:txBody>
          <a:bodyPr wrap="square">
            <a:spAutoFit/>
          </a:bodyPr>
          <a:lstStyle/>
          <a:p>
            <a:r>
              <a:rPr lang="en-US" b="0" i="0" dirty="0">
                <a:solidFill>
                  <a:schemeClr val="bg1"/>
                </a:solidFill>
                <a:effectLst/>
              </a:rPr>
              <a:t>True, in the early days of the Church, conversion often meant emigration as well. But now the gathering takes place in each nation. </a:t>
            </a:r>
            <a:endParaRPr lang="en-US" dirty="0">
              <a:solidFill>
                <a:schemeClr val="bg1"/>
              </a:solidFill>
            </a:endParaRPr>
          </a:p>
        </p:txBody>
      </p:sp>
      <p:sp>
        <p:nvSpPr>
          <p:cNvPr id="7" name="TextBox 6">
            <a:extLst>
              <a:ext uri="{FF2B5EF4-FFF2-40B4-BE49-F238E27FC236}">
                <a16:creationId xmlns:a16="http://schemas.microsoft.com/office/drawing/2014/main" id="{92FB9168-1DDF-5038-2C42-221DE464FCAE}"/>
              </a:ext>
            </a:extLst>
          </p:cNvPr>
          <p:cNvSpPr txBox="1"/>
          <p:nvPr/>
        </p:nvSpPr>
        <p:spPr>
          <a:xfrm>
            <a:off x="6665636" y="5387455"/>
            <a:ext cx="4458720" cy="1200329"/>
          </a:xfrm>
          <a:prstGeom prst="rect">
            <a:avLst/>
          </a:prstGeom>
          <a:noFill/>
        </p:spPr>
        <p:txBody>
          <a:bodyPr wrap="square">
            <a:spAutoFit/>
          </a:bodyPr>
          <a:lstStyle/>
          <a:p>
            <a:r>
              <a:rPr lang="en-US" b="0" i="0" dirty="0">
                <a:solidFill>
                  <a:schemeClr val="bg1"/>
                </a:solidFill>
                <a:effectLst/>
              </a:rPr>
              <a:t>Scripture foretells that the people “shall be gathered home to the lands of their inheritance, and shall be established in all their lands of promise” [</a:t>
            </a:r>
            <a:r>
              <a:rPr lang="en-US" b="0" i="0" u="none" strike="noStrike" dirty="0">
                <a:solidFill>
                  <a:schemeClr val="bg1"/>
                </a:solidFill>
                <a:effectLst/>
              </a:rPr>
              <a:t>2 Nephi 9:2</a:t>
            </a:r>
            <a:r>
              <a:rPr lang="en-US" b="0" i="0" dirty="0">
                <a:solidFill>
                  <a:schemeClr val="bg1"/>
                </a:solidFill>
                <a:effectLst/>
              </a:rPr>
              <a:t>].</a:t>
            </a:r>
            <a:endParaRPr lang="en-US" dirty="0">
              <a:solidFill>
                <a:schemeClr val="bg1"/>
              </a:solidFill>
            </a:endParaRPr>
          </a:p>
        </p:txBody>
      </p:sp>
      <p:grpSp>
        <p:nvGrpSpPr>
          <p:cNvPr id="8" name="Group 207">
            <a:extLst>
              <a:ext uri="{FF2B5EF4-FFF2-40B4-BE49-F238E27FC236}">
                <a16:creationId xmlns:a16="http://schemas.microsoft.com/office/drawing/2014/main" id="{62BA460F-9DC6-D605-19C8-FCF625C19D52}"/>
              </a:ext>
            </a:extLst>
          </p:cNvPr>
          <p:cNvGrpSpPr/>
          <p:nvPr/>
        </p:nvGrpSpPr>
        <p:grpSpPr>
          <a:xfrm>
            <a:off x="9803068" y="3704267"/>
            <a:ext cx="1548538" cy="1577983"/>
            <a:chOff x="6911993" y="3315227"/>
            <a:chExt cx="1604464" cy="1634972"/>
          </a:xfrm>
        </p:grpSpPr>
        <p:sp>
          <p:nvSpPr>
            <p:cNvPr id="9" name="Chord 208">
              <a:extLst>
                <a:ext uri="{FF2B5EF4-FFF2-40B4-BE49-F238E27FC236}">
                  <a16:creationId xmlns:a16="http://schemas.microsoft.com/office/drawing/2014/main" id="{EB7342A2-0120-2152-BB6D-6E3B4CBF8C7A}"/>
                </a:ext>
              </a:extLst>
            </p:cNvPr>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84">
              <a:extLst>
                <a:ext uri="{FF2B5EF4-FFF2-40B4-BE49-F238E27FC236}">
                  <a16:creationId xmlns:a16="http://schemas.microsoft.com/office/drawing/2014/main" id="{9051A4F9-508A-708A-1C1D-D34E7861C17D}"/>
                </a:ext>
              </a:extLst>
            </p:cNvPr>
            <p:cNvGrpSpPr/>
            <p:nvPr/>
          </p:nvGrpSpPr>
          <p:grpSpPr>
            <a:xfrm>
              <a:off x="7123631" y="3315227"/>
              <a:ext cx="1334569" cy="1485372"/>
              <a:chOff x="7123631" y="3315227"/>
              <a:chExt cx="1334569" cy="1485372"/>
            </a:xfrm>
          </p:grpSpPr>
          <p:sp>
            <p:nvSpPr>
              <p:cNvPr id="33" name="Freeform 210">
                <a:extLst>
                  <a:ext uri="{FF2B5EF4-FFF2-40B4-BE49-F238E27FC236}">
                    <a16:creationId xmlns:a16="http://schemas.microsoft.com/office/drawing/2014/main" id="{BCDDCEEA-1C38-2C8F-D7AB-CAD1702B5478}"/>
                  </a:ext>
                </a:extLst>
              </p:cNvPr>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211">
                <a:extLst>
                  <a:ext uri="{FF2B5EF4-FFF2-40B4-BE49-F238E27FC236}">
                    <a16:creationId xmlns:a16="http://schemas.microsoft.com/office/drawing/2014/main" id="{1120D49E-5256-DA74-BB40-B25362CDD21A}"/>
                  </a:ext>
                </a:extLst>
              </p:cNvPr>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212">
                <a:extLst>
                  <a:ext uri="{FF2B5EF4-FFF2-40B4-BE49-F238E27FC236}">
                    <a16:creationId xmlns:a16="http://schemas.microsoft.com/office/drawing/2014/main" id="{8F40B729-A6C2-1405-4803-14241F9B2685}"/>
                  </a:ext>
                </a:extLst>
              </p:cNvPr>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5914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3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83C929-38BE-003B-1397-9D10D6A7D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0658" cy="6858000"/>
          </a:xfrm>
          <a:prstGeom prst="rect">
            <a:avLst/>
          </a:prstGeom>
        </p:spPr>
      </p:pic>
      <p:sp>
        <p:nvSpPr>
          <p:cNvPr id="3" name="TextBox 2">
            <a:extLst>
              <a:ext uri="{FF2B5EF4-FFF2-40B4-BE49-F238E27FC236}">
                <a16:creationId xmlns:a16="http://schemas.microsoft.com/office/drawing/2014/main" id="{94F85EA8-511F-2B52-0146-157D7BB00935}"/>
              </a:ext>
            </a:extLst>
          </p:cNvPr>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A Thousand Years</a:t>
            </a:r>
          </a:p>
        </p:txBody>
      </p:sp>
      <p:sp>
        <p:nvSpPr>
          <p:cNvPr id="4" name="TextBox 3">
            <a:extLst>
              <a:ext uri="{FF2B5EF4-FFF2-40B4-BE49-F238E27FC236}">
                <a16:creationId xmlns:a16="http://schemas.microsoft.com/office/drawing/2014/main" id="{953AC016-6F84-93D7-418A-4712DA2FBCA6}"/>
              </a:ext>
            </a:extLst>
          </p:cNvPr>
          <p:cNvSpPr txBox="1"/>
          <p:nvPr/>
        </p:nvSpPr>
        <p:spPr>
          <a:xfrm>
            <a:off x="108155" y="6488667"/>
            <a:ext cx="2286000" cy="369332"/>
          </a:xfrm>
          <a:prstGeom prst="rect">
            <a:avLst/>
          </a:prstGeom>
          <a:noFill/>
        </p:spPr>
        <p:txBody>
          <a:bodyPr wrap="square" rtlCol="0">
            <a:spAutoFit/>
          </a:bodyPr>
          <a:lstStyle/>
          <a:p>
            <a:r>
              <a:rPr lang="en-US">
                <a:solidFill>
                  <a:schemeClr val="bg1"/>
                </a:solidFill>
              </a:rPr>
              <a:t>D&amp;C 29:9</a:t>
            </a:r>
            <a:endParaRPr lang="en-US" dirty="0">
              <a:solidFill>
                <a:schemeClr val="bg1"/>
              </a:solidFill>
            </a:endParaRPr>
          </a:p>
        </p:txBody>
      </p:sp>
      <p:sp>
        <p:nvSpPr>
          <p:cNvPr id="6" name="TextBox 5">
            <a:extLst>
              <a:ext uri="{FF2B5EF4-FFF2-40B4-BE49-F238E27FC236}">
                <a16:creationId xmlns:a16="http://schemas.microsoft.com/office/drawing/2014/main" id="{1FF0F31B-897D-9D24-2878-0B9B76F86B61}"/>
              </a:ext>
            </a:extLst>
          </p:cNvPr>
          <p:cNvSpPr txBox="1"/>
          <p:nvPr/>
        </p:nvSpPr>
        <p:spPr>
          <a:xfrm>
            <a:off x="5329382" y="1859339"/>
            <a:ext cx="6527798" cy="3139321"/>
          </a:xfrm>
          <a:prstGeom prst="rect">
            <a:avLst/>
          </a:prstGeom>
          <a:noFill/>
        </p:spPr>
        <p:txBody>
          <a:bodyPr wrap="square">
            <a:spAutoFit/>
          </a:bodyPr>
          <a:lstStyle/>
          <a:p>
            <a:r>
              <a:rPr lang="en-US" b="0" i="0" dirty="0">
                <a:solidFill>
                  <a:schemeClr val="bg1"/>
                </a:solidFill>
                <a:effectLst/>
              </a:rPr>
              <a:t>The Second Coming of Jesus Christ will be a great and dreadful day. </a:t>
            </a:r>
          </a:p>
          <a:p>
            <a:endParaRPr lang="en-US" dirty="0">
              <a:solidFill>
                <a:schemeClr val="bg1"/>
              </a:solidFill>
            </a:endParaRPr>
          </a:p>
          <a:p>
            <a:r>
              <a:rPr lang="en-US" b="0" i="0" dirty="0">
                <a:solidFill>
                  <a:schemeClr val="bg1"/>
                </a:solidFill>
                <a:effectLst/>
              </a:rPr>
              <a:t>Those who reject Jesus Christ’s messengers and teachings will suffer the consequences of their choices. </a:t>
            </a:r>
          </a:p>
          <a:p>
            <a:endParaRPr lang="en-US" dirty="0">
              <a:solidFill>
                <a:schemeClr val="bg1"/>
              </a:solidFill>
            </a:endParaRPr>
          </a:p>
          <a:p>
            <a:r>
              <a:rPr lang="en-US" b="0" i="0" dirty="0">
                <a:solidFill>
                  <a:schemeClr val="bg1"/>
                </a:solidFill>
                <a:effectLst/>
              </a:rPr>
              <a:t>Those who are striving to follow Him will have the joy of seeing their Redeemer return to earth. </a:t>
            </a:r>
          </a:p>
          <a:p>
            <a:endParaRPr lang="en-US" dirty="0">
              <a:solidFill>
                <a:schemeClr val="bg1"/>
              </a:solidFill>
            </a:endParaRPr>
          </a:p>
          <a:p>
            <a:r>
              <a:rPr lang="en-US" b="0" i="0" dirty="0">
                <a:solidFill>
                  <a:schemeClr val="bg1"/>
                </a:solidFill>
                <a:effectLst/>
              </a:rPr>
              <a:t>He will save them from wickedness and sorrow and dwell with them for a thousand years.</a:t>
            </a:r>
          </a:p>
          <a:p>
            <a:r>
              <a:rPr lang="en-US" sz="1200" dirty="0">
                <a:solidFill>
                  <a:schemeClr val="bg1"/>
                </a:solidFill>
              </a:rPr>
              <a:t>Manual</a:t>
            </a:r>
          </a:p>
        </p:txBody>
      </p:sp>
      <p:pic>
        <p:nvPicPr>
          <p:cNvPr id="10" name="Picture 9">
            <a:extLst>
              <a:ext uri="{FF2B5EF4-FFF2-40B4-BE49-F238E27FC236}">
                <a16:creationId xmlns:a16="http://schemas.microsoft.com/office/drawing/2014/main" id="{97742BEA-0EC3-6DE2-C474-2B421B7B1E7F}"/>
              </a:ext>
            </a:extLst>
          </p:cNvPr>
          <p:cNvPicPr>
            <a:picLocks noChangeAspect="1"/>
          </p:cNvPicPr>
          <p:nvPr/>
        </p:nvPicPr>
        <p:blipFill>
          <a:blip r:embed="rId3"/>
          <a:stretch>
            <a:fillRect/>
          </a:stretch>
        </p:blipFill>
        <p:spPr>
          <a:xfrm>
            <a:off x="266064" y="1509443"/>
            <a:ext cx="4972744" cy="3839111"/>
          </a:xfrm>
          <a:prstGeom prst="rect">
            <a:avLst/>
          </a:prstGeom>
        </p:spPr>
      </p:pic>
      <p:pic>
        <p:nvPicPr>
          <p:cNvPr id="12" name="Picture 11">
            <a:extLst>
              <a:ext uri="{FF2B5EF4-FFF2-40B4-BE49-F238E27FC236}">
                <a16:creationId xmlns:a16="http://schemas.microsoft.com/office/drawing/2014/main" id="{D0FE559D-4712-4C8E-8066-A03EE9032D93}"/>
              </a:ext>
            </a:extLst>
          </p:cNvPr>
          <p:cNvPicPr>
            <a:picLocks noChangeAspect="1"/>
          </p:cNvPicPr>
          <p:nvPr/>
        </p:nvPicPr>
        <p:blipFill>
          <a:blip r:embed="rId4"/>
          <a:stretch>
            <a:fillRect/>
          </a:stretch>
        </p:blipFill>
        <p:spPr>
          <a:xfrm>
            <a:off x="266064" y="1509441"/>
            <a:ext cx="4972744" cy="3839111"/>
          </a:xfrm>
          <a:prstGeom prst="rect">
            <a:avLst/>
          </a:prstGeom>
        </p:spPr>
      </p:pic>
    </p:spTree>
    <p:extLst>
      <p:ext uri="{BB962C8B-B14F-4D97-AF65-F5344CB8AC3E}">
        <p14:creationId xmlns:p14="http://schemas.microsoft.com/office/powerpoint/2010/main" val="169112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940903-C883-40C8-BD34-683831ABA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“The Hour is Nigh”</a:t>
            </a:r>
          </a:p>
        </p:txBody>
      </p:sp>
      <p:sp>
        <p:nvSpPr>
          <p:cNvPr id="7" name="TextBox 6"/>
          <p:cNvSpPr txBox="1"/>
          <p:nvPr/>
        </p:nvSpPr>
        <p:spPr>
          <a:xfrm>
            <a:off x="405581" y="1225688"/>
            <a:ext cx="6096000" cy="2862322"/>
          </a:xfrm>
          <a:prstGeom prst="rect">
            <a:avLst/>
          </a:prstGeom>
          <a:noFill/>
        </p:spPr>
        <p:txBody>
          <a:bodyPr wrap="square" rtlCol="0">
            <a:spAutoFit/>
          </a:bodyPr>
          <a:lstStyle/>
          <a:p>
            <a:pPr fontAlgn="base"/>
            <a:r>
              <a:rPr lang="en-US" dirty="0">
                <a:solidFill>
                  <a:schemeClr val="bg2"/>
                </a:solidFill>
              </a:rPr>
              <a:t>“The world is rapidly coming to its end, that is, </a:t>
            </a:r>
            <a:r>
              <a:rPr lang="en-US" i="1" dirty="0">
                <a:solidFill>
                  <a:schemeClr val="bg2"/>
                </a:solidFill>
              </a:rPr>
              <a:t>the end of the days of wickedness. When it is fully ripe in iniquity the Lord will come</a:t>
            </a:r>
            <a:r>
              <a:rPr lang="en-US" dirty="0">
                <a:solidFill>
                  <a:schemeClr val="bg2"/>
                </a:solidFill>
              </a:rPr>
              <a:t> in the clouds of heaven to take vengeance on the ungodly, for his wrath is kindled against them. </a:t>
            </a:r>
          </a:p>
          <a:p>
            <a:pPr fontAlgn="base"/>
            <a:endParaRPr lang="en-US" dirty="0">
              <a:solidFill>
                <a:schemeClr val="bg2"/>
              </a:solidFill>
            </a:endParaRPr>
          </a:p>
          <a:p>
            <a:pPr fontAlgn="base"/>
            <a:r>
              <a:rPr lang="en-US" dirty="0">
                <a:solidFill>
                  <a:schemeClr val="bg2"/>
                </a:solidFill>
              </a:rPr>
              <a:t>Do not think that he </a:t>
            </a:r>
            <a:r>
              <a:rPr lang="en-US" dirty="0" err="1">
                <a:solidFill>
                  <a:schemeClr val="bg2"/>
                </a:solidFill>
              </a:rPr>
              <a:t>delayeth</a:t>
            </a:r>
            <a:r>
              <a:rPr lang="en-US" dirty="0">
                <a:solidFill>
                  <a:schemeClr val="bg2"/>
                </a:solidFill>
              </a:rPr>
              <a:t> his coming. Many of the signs of his coming have been given, so we may, if we will, know that the day is even now at our doors.</a:t>
            </a:r>
          </a:p>
          <a:p>
            <a:endParaRPr lang="en-US" dirty="0">
              <a:solidFill>
                <a:schemeClr val="bg2"/>
              </a:solidFill>
            </a:endParaRPr>
          </a:p>
          <a:p>
            <a:endParaRPr lang="en-US" dirty="0">
              <a:solidFill>
                <a:schemeClr val="bg2"/>
              </a:solidFill>
            </a:endParaRPr>
          </a:p>
        </p:txBody>
      </p:sp>
      <p:sp>
        <p:nvSpPr>
          <p:cNvPr id="31" name="TextBox 30"/>
          <p:cNvSpPr txBox="1"/>
          <p:nvPr/>
        </p:nvSpPr>
        <p:spPr>
          <a:xfrm>
            <a:off x="108155" y="6488667"/>
            <a:ext cx="2286000" cy="369332"/>
          </a:xfrm>
          <a:prstGeom prst="rect">
            <a:avLst/>
          </a:prstGeom>
          <a:noFill/>
        </p:spPr>
        <p:txBody>
          <a:bodyPr wrap="square" rtlCol="0">
            <a:spAutoFit/>
          </a:bodyPr>
          <a:lstStyle/>
          <a:p>
            <a:r>
              <a:rPr lang="en-US" dirty="0">
                <a:solidFill>
                  <a:schemeClr val="bg1"/>
                </a:solidFill>
              </a:rPr>
              <a:t>D&amp;C 29:9</a:t>
            </a:r>
          </a:p>
        </p:txBody>
      </p:sp>
      <p:pic>
        <p:nvPicPr>
          <p:cNvPr id="3" name="Picture 2">
            <a:extLst>
              <a:ext uri="{FF2B5EF4-FFF2-40B4-BE49-F238E27FC236}">
                <a16:creationId xmlns:a16="http://schemas.microsoft.com/office/drawing/2014/main" id="{4B3D88C2-BCDE-4D1A-B0AD-169FD58C7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3245" y="1053619"/>
            <a:ext cx="2257425" cy="3057525"/>
          </a:xfrm>
          <a:prstGeom prst="rect">
            <a:avLst/>
          </a:prstGeom>
        </p:spPr>
      </p:pic>
      <p:pic>
        <p:nvPicPr>
          <p:cNvPr id="5" name="Picture 4">
            <a:extLst>
              <a:ext uri="{FF2B5EF4-FFF2-40B4-BE49-F238E27FC236}">
                <a16:creationId xmlns:a16="http://schemas.microsoft.com/office/drawing/2014/main" id="{FDBAB51D-0CF0-48F2-A2CF-A6CF8D40E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639" y="3956499"/>
            <a:ext cx="3091016" cy="2325692"/>
          </a:xfrm>
          <a:prstGeom prst="rect">
            <a:avLst/>
          </a:prstGeom>
        </p:spPr>
      </p:pic>
      <p:sp>
        <p:nvSpPr>
          <p:cNvPr id="11" name="Rectangle 10">
            <a:extLst>
              <a:ext uri="{FF2B5EF4-FFF2-40B4-BE49-F238E27FC236}">
                <a16:creationId xmlns:a16="http://schemas.microsoft.com/office/drawing/2014/main" id="{D28C934B-235A-4507-B9F4-8457FD743E91}"/>
              </a:ext>
            </a:extLst>
          </p:cNvPr>
          <p:cNvSpPr/>
          <p:nvPr/>
        </p:nvSpPr>
        <p:spPr>
          <a:xfrm>
            <a:off x="5820697" y="4320229"/>
            <a:ext cx="6096000" cy="2215991"/>
          </a:xfrm>
          <a:prstGeom prst="rect">
            <a:avLst/>
          </a:prstGeom>
        </p:spPr>
        <p:txBody>
          <a:bodyPr>
            <a:spAutoFit/>
          </a:bodyPr>
          <a:lstStyle/>
          <a:p>
            <a:pPr fontAlgn="base"/>
            <a:r>
              <a:rPr lang="en-US" dirty="0">
                <a:solidFill>
                  <a:schemeClr val="bg2"/>
                </a:solidFill>
              </a:rPr>
              <a:t>… The day of the coming of the Lord is near. I do not know when. …</a:t>
            </a:r>
          </a:p>
          <a:p>
            <a:pPr fontAlgn="base"/>
            <a:endParaRPr lang="en-US" dirty="0">
              <a:solidFill>
                <a:schemeClr val="bg2"/>
              </a:solidFill>
            </a:endParaRPr>
          </a:p>
          <a:p>
            <a:pPr fontAlgn="base"/>
            <a:r>
              <a:rPr lang="en-US" dirty="0">
                <a:solidFill>
                  <a:schemeClr val="bg2"/>
                </a:solidFill>
              </a:rPr>
              <a:t>That day is close at hand. It behooves us as Latter-day Saints to set our houses in order, to keep the commandments of God, to turn from evil to righteousness, if it is necessary, and serve the Lord in humility and faith and prayer.”</a:t>
            </a:r>
          </a:p>
          <a:p>
            <a:pPr fontAlgn="base"/>
            <a:r>
              <a:rPr lang="en-US" sz="1200" dirty="0">
                <a:solidFill>
                  <a:schemeClr val="bg2"/>
                </a:solidFill>
              </a:rPr>
              <a:t>President Joseph Fielding Smith</a:t>
            </a:r>
          </a:p>
        </p:txBody>
      </p:sp>
      <p:pic>
        <p:nvPicPr>
          <p:cNvPr id="4" name="Picture 3">
            <a:extLst>
              <a:ext uri="{FF2B5EF4-FFF2-40B4-BE49-F238E27FC236}">
                <a16:creationId xmlns:a16="http://schemas.microsoft.com/office/drawing/2014/main" id="{477C59BF-18FF-43C8-95E8-2C3DFCB684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362" y="203030"/>
            <a:ext cx="789806" cy="1022657"/>
          </a:xfrm>
          <a:prstGeom prst="rect">
            <a:avLst/>
          </a:prstGeom>
        </p:spPr>
      </p:pic>
    </p:spTree>
    <p:extLst>
      <p:ext uri="{BB962C8B-B14F-4D97-AF65-F5344CB8AC3E}">
        <p14:creationId xmlns:p14="http://schemas.microsoft.com/office/powerpoint/2010/main" val="276968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 presetClass="entr" presetSubtype="0" fill="hold"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0A02D-C5D1-4F9A-A391-A78056AAE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11205"/>
            <a:ext cx="12270658" cy="6955701"/>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“Shall be as Stubble”</a:t>
            </a:r>
          </a:p>
        </p:txBody>
      </p:sp>
      <p:sp>
        <p:nvSpPr>
          <p:cNvPr id="7" name="TextBox 6"/>
          <p:cNvSpPr txBox="1"/>
          <p:nvPr/>
        </p:nvSpPr>
        <p:spPr>
          <a:xfrm>
            <a:off x="592700" y="1097917"/>
            <a:ext cx="4724400" cy="2308324"/>
          </a:xfrm>
          <a:prstGeom prst="rect">
            <a:avLst/>
          </a:prstGeom>
          <a:noFill/>
        </p:spPr>
        <p:txBody>
          <a:bodyPr wrap="square" rtlCol="0">
            <a:spAutoFit/>
          </a:bodyPr>
          <a:lstStyle/>
          <a:p>
            <a:pPr fontAlgn="base"/>
            <a:r>
              <a:rPr lang="en-US" dirty="0">
                <a:solidFill>
                  <a:schemeClr val="bg2"/>
                </a:solidFill>
              </a:rPr>
              <a:t>“Is this passage figurative, or will the wicked really burn? </a:t>
            </a:r>
          </a:p>
          <a:p>
            <a:pPr fontAlgn="base"/>
            <a:endParaRPr lang="en-US" dirty="0">
              <a:solidFill>
                <a:schemeClr val="bg2"/>
              </a:solidFill>
            </a:endParaRPr>
          </a:p>
          <a:p>
            <a:pPr fontAlgn="base"/>
            <a:r>
              <a:rPr lang="en-US" dirty="0">
                <a:solidFill>
                  <a:schemeClr val="bg2"/>
                </a:solidFill>
              </a:rPr>
              <a:t>It is not a figure of speech that is meaningless, or one not to be taken literally when the Lord speaks of the burning. </a:t>
            </a:r>
          </a:p>
          <a:p>
            <a:endParaRPr lang="en-US" dirty="0">
              <a:solidFill>
                <a:schemeClr val="bg2"/>
              </a:solidFill>
            </a:endParaRPr>
          </a:p>
          <a:p>
            <a:endParaRPr lang="en-US" dirty="0">
              <a:solidFill>
                <a:schemeClr val="bg2"/>
              </a:solidFill>
            </a:endParaRPr>
          </a:p>
        </p:txBody>
      </p:sp>
      <p:sp>
        <p:nvSpPr>
          <p:cNvPr id="31" name="TextBox 30"/>
          <p:cNvSpPr txBox="1"/>
          <p:nvPr/>
        </p:nvSpPr>
        <p:spPr>
          <a:xfrm>
            <a:off x="78658" y="6440879"/>
            <a:ext cx="2286000" cy="369332"/>
          </a:xfrm>
          <a:prstGeom prst="rect">
            <a:avLst/>
          </a:prstGeom>
          <a:noFill/>
        </p:spPr>
        <p:txBody>
          <a:bodyPr wrap="square" rtlCol="0">
            <a:spAutoFit/>
          </a:bodyPr>
          <a:lstStyle/>
          <a:p>
            <a:r>
              <a:rPr lang="en-US" dirty="0">
                <a:solidFill>
                  <a:schemeClr val="bg1"/>
                </a:solidFill>
              </a:rPr>
              <a:t>D&amp;C 29:9</a:t>
            </a:r>
          </a:p>
        </p:txBody>
      </p:sp>
      <p:pic>
        <p:nvPicPr>
          <p:cNvPr id="5" name="Picture 4">
            <a:extLst>
              <a:ext uri="{FF2B5EF4-FFF2-40B4-BE49-F238E27FC236}">
                <a16:creationId xmlns:a16="http://schemas.microsoft.com/office/drawing/2014/main" id="{03BF70A9-B1A3-4E74-8FC9-C6696476B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952" y="3509820"/>
            <a:ext cx="2286000" cy="3212757"/>
          </a:xfrm>
          <a:prstGeom prst="rect">
            <a:avLst/>
          </a:prstGeom>
        </p:spPr>
      </p:pic>
      <p:sp>
        <p:nvSpPr>
          <p:cNvPr id="10" name="Rectangle 9">
            <a:extLst>
              <a:ext uri="{FF2B5EF4-FFF2-40B4-BE49-F238E27FC236}">
                <a16:creationId xmlns:a16="http://schemas.microsoft.com/office/drawing/2014/main" id="{04F107DA-EFE9-45A3-A6EE-0ACCBFC25E74}"/>
              </a:ext>
            </a:extLst>
          </p:cNvPr>
          <p:cNvSpPr/>
          <p:nvPr/>
        </p:nvSpPr>
        <p:spPr>
          <a:xfrm>
            <a:off x="5640952" y="523280"/>
            <a:ext cx="6096000" cy="2862322"/>
          </a:xfrm>
          <a:prstGeom prst="rect">
            <a:avLst/>
          </a:prstGeom>
        </p:spPr>
        <p:txBody>
          <a:bodyPr>
            <a:spAutoFit/>
          </a:bodyPr>
          <a:lstStyle/>
          <a:p>
            <a:pPr fontAlgn="base"/>
            <a:endParaRPr lang="en-US" dirty="0">
              <a:solidFill>
                <a:schemeClr val="bg2"/>
              </a:solidFill>
            </a:endParaRPr>
          </a:p>
          <a:p>
            <a:pPr fontAlgn="base"/>
            <a:endParaRPr lang="en-US" dirty="0">
              <a:solidFill>
                <a:schemeClr val="bg2"/>
              </a:solidFill>
            </a:endParaRPr>
          </a:p>
          <a:p>
            <a:pPr fontAlgn="base"/>
            <a:r>
              <a:rPr lang="en-US" dirty="0">
                <a:solidFill>
                  <a:schemeClr val="bg2"/>
                </a:solidFill>
              </a:rPr>
              <a:t>All through the scriptures we have the word of the Lord that at his coming the wicked and the rebellious will be as stubble and will be consumed. Isaiah has so prophesied. … </a:t>
            </a:r>
          </a:p>
          <a:p>
            <a:pPr fontAlgn="base"/>
            <a:endParaRPr lang="en-US" dirty="0">
              <a:solidFill>
                <a:schemeClr val="bg2"/>
              </a:solidFill>
            </a:endParaRPr>
          </a:p>
          <a:p>
            <a:pPr fontAlgn="base"/>
            <a:r>
              <a:rPr lang="en-US" dirty="0">
                <a:solidFill>
                  <a:schemeClr val="bg2"/>
                </a:solidFill>
              </a:rPr>
              <a:t>Surely the words of the Lord are not to be received lightly or considered meaningless.” </a:t>
            </a:r>
          </a:p>
          <a:p>
            <a:pPr fontAlgn="base"/>
            <a:r>
              <a:rPr lang="en-US" sz="1400" dirty="0">
                <a:solidFill>
                  <a:schemeClr val="bg2"/>
                </a:solidFill>
              </a:rPr>
              <a:t>President Joseph Fielding Smith</a:t>
            </a:r>
          </a:p>
          <a:p>
            <a:pPr fontAlgn="base"/>
            <a:endParaRPr lang="en-US" dirty="0"/>
          </a:p>
        </p:txBody>
      </p:sp>
      <p:pic>
        <p:nvPicPr>
          <p:cNvPr id="8" name="Picture 7">
            <a:extLst>
              <a:ext uri="{FF2B5EF4-FFF2-40B4-BE49-F238E27FC236}">
                <a16:creationId xmlns:a16="http://schemas.microsoft.com/office/drawing/2014/main" id="{F84F49D7-E0AA-41EA-9822-0AF6DA0A5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62" y="203031"/>
            <a:ext cx="641786" cy="830998"/>
          </a:xfrm>
          <a:prstGeom prst="rect">
            <a:avLst/>
          </a:prstGeom>
        </p:spPr>
      </p:pic>
    </p:spTree>
    <p:extLst>
      <p:ext uri="{BB962C8B-B14F-4D97-AF65-F5344CB8AC3E}">
        <p14:creationId xmlns:p14="http://schemas.microsoft.com/office/powerpoint/2010/main" val="314312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2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DA55FF-3775-4B8C-84F2-D92497E55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25779"/>
            <a:ext cx="12270658" cy="6970276"/>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Doctrinal Mastery</a:t>
            </a:r>
          </a:p>
        </p:txBody>
      </p:sp>
      <p:sp>
        <p:nvSpPr>
          <p:cNvPr id="2" name="Rectangle 1">
            <a:extLst>
              <a:ext uri="{FF2B5EF4-FFF2-40B4-BE49-F238E27FC236}">
                <a16:creationId xmlns:a16="http://schemas.microsoft.com/office/drawing/2014/main" id="{84C2688F-6CE3-4145-9E3F-41473D767537}"/>
              </a:ext>
            </a:extLst>
          </p:cNvPr>
          <p:cNvSpPr/>
          <p:nvPr/>
        </p:nvSpPr>
        <p:spPr>
          <a:xfrm>
            <a:off x="5327176" y="1321518"/>
            <a:ext cx="6096000" cy="4832092"/>
          </a:xfrm>
          <a:prstGeom prst="rect">
            <a:avLst/>
          </a:prstGeom>
        </p:spPr>
        <p:txBody>
          <a:bodyPr>
            <a:spAutoFit/>
          </a:bodyPr>
          <a:lstStyle/>
          <a:p>
            <a:pPr fontAlgn="base"/>
            <a:r>
              <a:rPr lang="en-US" sz="2800" dirty="0">
                <a:solidFill>
                  <a:schemeClr val="bg1"/>
                </a:solidFill>
                <a:latin typeface="Calibri" panose="020F0502020204030204" pitchFamily="34" charset="0"/>
              </a:rPr>
              <a:t>For the hour is nigh, and that which was spoken by mine apostles must be fulfilled; for as they spoke so shall it come to pass;</a:t>
            </a:r>
          </a:p>
          <a:p>
            <a:pPr fontAlgn="base"/>
            <a:endParaRPr lang="en-US" sz="2800" b="1"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For I will reveal myself from heaven with power and great glory, with all the hosts thereof, and dwell in righteousness with men on earth a thousand years, and the wicked shall not stand.</a:t>
            </a:r>
            <a:endParaRPr lang="en-US" sz="2800" b="0" i="0" dirty="0">
              <a:solidFill>
                <a:schemeClr val="bg1"/>
              </a:solidFill>
              <a:effectLst/>
              <a:latin typeface="Calibri" panose="020F0502020204030204" pitchFamily="34" charset="0"/>
            </a:endParaRPr>
          </a:p>
        </p:txBody>
      </p:sp>
      <p:grpSp>
        <p:nvGrpSpPr>
          <p:cNvPr id="11" name="Group 10">
            <a:extLst>
              <a:ext uri="{FF2B5EF4-FFF2-40B4-BE49-F238E27FC236}">
                <a16:creationId xmlns:a16="http://schemas.microsoft.com/office/drawing/2014/main" id="{D74A7029-D0BE-4E24-96C5-0CAD97FB25D9}"/>
              </a:ext>
            </a:extLst>
          </p:cNvPr>
          <p:cNvGrpSpPr/>
          <p:nvPr/>
        </p:nvGrpSpPr>
        <p:grpSpPr>
          <a:xfrm>
            <a:off x="0" y="1969946"/>
            <a:ext cx="3179928" cy="3217340"/>
            <a:chOff x="2646084" y="2667000"/>
            <a:chExt cx="3886200" cy="3931920"/>
          </a:xfrm>
        </p:grpSpPr>
        <p:grpSp>
          <p:nvGrpSpPr>
            <p:cNvPr id="12" name="Group 13">
              <a:extLst>
                <a:ext uri="{FF2B5EF4-FFF2-40B4-BE49-F238E27FC236}">
                  <a16:creationId xmlns:a16="http://schemas.microsoft.com/office/drawing/2014/main" id="{BC35A408-427E-4E8F-9C28-A7480D417F6A}"/>
                </a:ext>
              </a:extLst>
            </p:cNvPr>
            <p:cNvGrpSpPr/>
            <p:nvPr/>
          </p:nvGrpSpPr>
          <p:grpSpPr>
            <a:xfrm>
              <a:off x="3048000" y="2667000"/>
              <a:ext cx="2971800" cy="3931920"/>
              <a:chOff x="152400" y="152400"/>
              <a:chExt cx="4953000" cy="6553200"/>
            </a:xfrm>
          </p:grpSpPr>
          <p:sp>
            <p:nvSpPr>
              <p:cNvPr id="16" name="Rounded Rectangle 70">
                <a:extLst>
                  <a:ext uri="{FF2B5EF4-FFF2-40B4-BE49-F238E27FC236}">
                    <a16:creationId xmlns:a16="http://schemas.microsoft.com/office/drawing/2014/main" id="{4ADD3303-984C-4532-9B61-BE9A9BAE6778}"/>
                  </a:ext>
                </a:extLst>
              </p:cNvPr>
              <p:cNvSpPr/>
              <p:nvPr/>
            </p:nvSpPr>
            <p:spPr>
              <a:xfrm>
                <a:off x="4572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71">
                <a:extLst>
                  <a:ext uri="{FF2B5EF4-FFF2-40B4-BE49-F238E27FC236}">
                    <a16:creationId xmlns:a16="http://schemas.microsoft.com/office/drawing/2014/main" id="{8B71AB6D-6D42-4DB0-8BC4-1F2807FB56A9}"/>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72">
                <a:extLst>
                  <a:ext uri="{FF2B5EF4-FFF2-40B4-BE49-F238E27FC236}">
                    <a16:creationId xmlns:a16="http://schemas.microsoft.com/office/drawing/2014/main" id="{7BAC327D-DDC4-4E1F-AEDC-CBB8C209B9BB}"/>
                  </a:ext>
                </a:extLst>
              </p:cNvPr>
              <p:cNvSpPr/>
              <p:nvPr/>
            </p:nvSpPr>
            <p:spPr>
              <a:xfrm>
                <a:off x="1524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47EBE773-C180-4C9E-8F6D-50472DFE5C76}"/>
                </a:ext>
              </a:extLst>
            </p:cNvPr>
            <p:cNvSpPr txBox="1"/>
            <p:nvPr/>
          </p:nvSpPr>
          <p:spPr>
            <a:xfrm>
              <a:off x="2646084" y="3823446"/>
              <a:ext cx="3886200" cy="488976"/>
            </a:xfrm>
            <a:prstGeom prst="rect">
              <a:avLst/>
            </a:prstGeom>
            <a:noFill/>
          </p:spPr>
          <p:txBody>
            <a:bodyPr wrap="square" rtlCol="0">
              <a:spAutoFit/>
            </a:bodyPr>
            <a:lstStyle/>
            <a:p>
              <a:pPr algn="ctr"/>
              <a:r>
                <a:rPr lang="en-US" sz="2000" b="1" dirty="0">
                  <a:solidFill>
                    <a:schemeClr val="bg1"/>
                  </a:solidFill>
                  <a:latin typeface="Californian FB" pitchFamily="18" charset="0"/>
                </a:rPr>
                <a:t>D&amp;C 29:10-11</a:t>
              </a:r>
            </a:p>
          </p:txBody>
        </p:sp>
        <p:sp>
          <p:nvSpPr>
            <p:cNvPr id="14" name="TextBox 13">
              <a:extLst>
                <a:ext uri="{FF2B5EF4-FFF2-40B4-BE49-F238E27FC236}">
                  <a16:creationId xmlns:a16="http://schemas.microsoft.com/office/drawing/2014/main" id="{8D13CDE7-5970-4B0D-8EB8-C054BF040F60}"/>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5" name="Straight Connector 14">
              <a:extLst>
                <a:ext uri="{FF2B5EF4-FFF2-40B4-BE49-F238E27FC236}">
                  <a16:creationId xmlns:a16="http://schemas.microsoft.com/office/drawing/2014/main" id="{03C564D9-1709-4396-997D-8EE0B4C3778E}"/>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Arrow: Right 4">
            <a:extLst>
              <a:ext uri="{FF2B5EF4-FFF2-40B4-BE49-F238E27FC236}">
                <a16:creationId xmlns:a16="http://schemas.microsoft.com/office/drawing/2014/main" id="{D0305E39-6725-4DC3-A2C8-8FCC98BAF348}"/>
              </a:ext>
            </a:extLst>
          </p:cNvPr>
          <p:cNvSpPr/>
          <p:nvPr/>
        </p:nvSpPr>
        <p:spPr>
          <a:xfrm>
            <a:off x="3094992" y="2661313"/>
            <a:ext cx="1463360" cy="1214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15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0-#ppt_w/2"/>
                                          </p:val>
                                        </p:tav>
                                        <p:tav tm="100000">
                                          <p:val>
                                            <p:strVal val="#ppt_x"/>
                                          </p:val>
                                        </p:tav>
                                      </p:tavLst>
                                    </p:anim>
                                    <p:anim calcmode="lin" valueType="num">
                                      <p:cBhvr additive="base">
                                        <p:cTn id="8" dur="12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5665E3-4E58-3D5C-E886-9BD2B2EE0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3" name="TextBox 2">
            <a:extLst>
              <a:ext uri="{FF2B5EF4-FFF2-40B4-BE49-F238E27FC236}">
                <a16:creationId xmlns:a16="http://schemas.microsoft.com/office/drawing/2014/main" id="{B8A6F447-4FED-A21F-CB6A-27F94B9EF1D8}"/>
              </a:ext>
            </a:extLst>
          </p:cNvPr>
          <p:cNvSpPr txBox="1"/>
          <p:nvPr/>
        </p:nvSpPr>
        <p:spPr>
          <a:xfrm>
            <a:off x="1524000" y="120073"/>
            <a:ext cx="9144000" cy="830997"/>
          </a:xfrm>
          <a:prstGeom prst="rect">
            <a:avLst/>
          </a:prstGeom>
          <a:noFill/>
        </p:spPr>
        <p:txBody>
          <a:bodyPr wrap="square" rtlCol="0">
            <a:spAutoFit/>
          </a:bodyPr>
          <a:lstStyle/>
          <a:p>
            <a:pPr algn="ctr"/>
            <a:r>
              <a:rPr lang="en-US" sz="4800" dirty="0">
                <a:solidFill>
                  <a:schemeClr val="bg1"/>
                </a:solidFill>
              </a:rPr>
              <a:t>Trust</a:t>
            </a:r>
          </a:p>
        </p:txBody>
      </p:sp>
      <p:sp>
        <p:nvSpPr>
          <p:cNvPr id="5" name="TextBox 4">
            <a:extLst>
              <a:ext uri="{FF2B5EF4-FFF2-40B4-BE49-F238E27FC236}">
                <a16:creationId xmlns:a16="http://schemas.microsoft.com/office/drawing/2014/main" id="{F356804B-F85A-9C55-0F53-29020893C3C7}"/>
              </a:ext>
            </a:extLst>
          </p:cNvPr>
          <p:cNvSpPr txBox="1"/>
          <p:nvPr/>
        </p:nvSpPr>
        <p:spPr>
          <a:xfrm>
            <a:off x="3934797" y="1474209"/>
            <a:ext cx="6137562" cy="923330"/>
          </a:xfrm>
          <a:prstGeom prst="rect">
            <a:avLst/>
          </a:prstGeom>
          <a:noFill/>
        </p:spPr>
        <p:txBody>
          <a:bodyPr wrap="square">
            <a:spAutoFit/>
          </a:bodyPr>
          <a:lstStyle/>
          <a:p>
            <a:pPr algn="l" fontAlgn="base">
              <a:buFont typeface="+mj-lt"/>
              <a:buAutoNum type="arabicPeriod"/>
            </a:pPr>
            <a:r>
              <a:rPr lang="en-US" b="0" i="0" dirty="0">
                <a:solidFill>
                  <a:schemeClr val="bg1"/>
                </a:solidFill>
                <a:effectLst/>
              </a:rPr>
              <a:t>Your</a:t>
            </a:r>
            <a:r>
              <a:rPr lang="en-US" b="0" i="0" dirty="0">
                <a:solidFill>
                  <a:schemeClr val="bg1"/>
                </a:solidFill>
                <a:effectLst/>
                <a:latin typeface="Calibri" panose="020F0502020204030204" pitchFamily="34" charset="0"/>
              </a:rPr>
              <a:t> house keys</a:t>
            </a:r>
          </a:p>
          <a:p>
            <a:pPr algn="l" fontAlgn="base">
              <a:buFont typeface="+mj-lt"/>
              <a:buAutoNum type="arabicPeriod"/>
            </a:pPr>
            <a:r>
              <a:rPr lang="en-US" b="0" i="0" dirty="0">
                <a:solidFill>
                  <a:schemeClr val="bg1"/>
                </a:solidFill>
                <a:effectLst/>
                <a:latin typeface="Calibri" panose="020F0502020204030204" pitchFamily="34" charset="0"/>
              </a:rPr>
              <a:t>Your password to a personal device or account</a:t>
            </a:r>
          </a:p>
          <a:p>
            <a:pPr algn="l" fontAlgn="base">
              <a:buFont typeface="+mj-lt"/>
              <a:buAutoNum type="arabicPeriod"/>
            </a:pPr>
            <a:r>
              <a:rPr lang="en-US" b="0" i="0" dirty="0">
                <a:solidFill>
                  <a:schemeClr val="bg1"/>
                </a:solidFill>
                <a:effectLst/>
                <a:latin typeface="Calibri" panose="020F0502020204030204" pitchFamily="34" charset="0"/>
              </a:rPr>
              <a:t>Your most personal dream or goal</a:t>
            </a:r>
          </a:p>
        </p:txBody>
      </p:sp>
      <p:sp>
        <p:nvSpPr>
          <p:cNvPr id="7" name="TextBox 6">
            <a:extLst>
              <a:ext uri="{FF2B5EF4-FFF2-40B4-BE49-F238E27FC236}">
                <a16:creationId xmlns:a16="http://schemas.microsoft.com/office/drawing/2014/main" id="{B90A9812-1823-4EDF-3D7C-0D16157FF569}"/>
              </a:ext>
            </a:extLst>
          </p:cNvPr>
          <p:cNvSpPr txBox="1"/>
          <p:nvPr/>
        </p:nvSpPr>
        <p:spPr>
          <a:xfrm>
            <a:off x="2985655" y="951070"/>
            <a:ext cx="6137562" cy="369332"/>
          </a:xfrm>
          <a:prstGeom prst="rect">
            <a:avLst/>
          </a:prstGeom>
          <a:noFill/>
        </p:spPr>
        <p:txBody>
          <a:bodyPr wrap="square">
            <a:spAutoFit/>
          </a:bodyPr>
          <a:lstStyle/>
          <a:p>
            <a:pPr algn="ctr"/>
            <a:r>
              <a:rPr lang="en-US" dirty="0">
                <a:solidFill>
                  <a:schemeClr val="bg1"/>
                </a:solidFill>
              </a:rPr>
              <a:t>Who would you trust with…</a:t>
            </a:r>
          </a:p>
        </p:txBody>
      </p:sp>
      <p:grpSp>
        <p:nvGrpSpPr>
          <p:cNvPr id="21" name="Group 20">
            <a:extLst>
              <a:ext uri="{FF2B5EF4-FFF2-40B4-BE49-F238E27FC236}">
                <a16:creationId xmlns:a16="http://schemas.microsoft.com/office/drawing/2014/main" id="{45A878AC-6746-811B-2B5D-8F148F884667}"/>
              </a:ext>
            </a:extLst>
          </p:cNvPr>
          <p:cNvGrpSpPr/>
          <p:nvPr/>
        </p:nvGrpSpPr>
        <p:grpSpPr>
          <a:xfrm>
            <a:off x="4987293" y="2721824"/>
            <a:ext cx="1697312" cy="2365422"/>
            <a:chOff x="482470" y="1319887"/>
            <a:chExt cx="1697312" cy="2365422"/>
          </a:xfrm>
        </p:grpSpPr>
        <p:sp>
          <p:nvSpPr>
            <p:cNvPr id="20" name="Rounded Rectangle 10">
              <a:extLst>
                <a:ext uri="{FF2B5EF4-FFF2-40B4-BE49-F238E27FC236}">
                  <a16:creationId xmlns:a16="http://schemas.microsoft.com/office/drawing/2014/main" id="{A17F48D6-20E3-E145-D787-22E78BF76C32}"/>
                </a:ext>
              </a:extLst>
            </p:cNvPr>
            <p:cNvSpPr/>
            <p:nvPr/>
          </p:nvSpPr>
          <p:spPr>
            <a:xfrm>
              <a:off x="482470" y="1319887"/>
              <a:ext cx="1697312" cy="2365422"/>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6">
              <a:extLst>
                <a:ext uri="{FF2B5EF4-FFF2-40B4-BE49-F238E27FC236}">
                  <a16:creationId xmlns:a16="http://schemas.microsoft.com/office/drawing/2014/main" id="{3BD9A474-696B-28A2-3038-0B9100238E53}"/>
                </a:ext>
              </a:extLst>
            </p:cNvPr>
            <p:cNvSpPr/>
            <p:nvPr/>
          </p:nvSpPr>
          <p:spPr>
            <a:xfrm>
              <a:off x="590771" y="1458006"/>
              <a:ext cx="422372" cy="43664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Rounded Rectangle 7">
              <a:extLst>
                <a:ext uri="{FF2B5EF4-FFF2-40B4-BE49-F238E27FC236}">
                  <a16:creationId xmlns:a16="http://schemas.microsoft.com/office/drawing/2014/main" id="{3FC5BFE2-A520-2DAE-CFF1-1D8B4D3B1EF5}"/>
                </a:ext>
              </a:extLst>
            </p:cNvPr>
            <p:cNvSpPr/>
            <p:nvPr/>
          </p:nvSpPr>
          <p:spPr>
            <a:xfrm>
              <a:off x="1114223" y="1450278"/>
              <a:ext cx="422372" cy="43664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Rounded Rectangle 8">
              <a:extLst>
                <a:ext uri="{FF2B5EF4-FFF2-40B4-BE49-F238E27FC236}">
                  <a16:creationId xmlns:a16="http://schemas.microsoft.com/office/drawing/2014/main" id="{9A161B62-8C6B-F009-B0EC-8D71129B0931}"/>
                </a:ext>
              </a:extLst>
            </p:cNvPr>
            <p:cNvSpPr/>
            <p:nvPr/>
          </p:nvSpPr>
          <p:spPr>
            <a:xfrm>
              <a:off x="1644896" y="1438685"/>
              <a:ext cx="422372" cy="43664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1" name="Rounded Rectangle 16">
              <a:extLst>
                <a:ext uri="{FF2B5EF4-FFF2-40B4-BE49-F238E27FC236}">
                  <a16:creationId xmlns:a16="http://schemas.microsoft.com/office/drawing/2014/main" id="{5866185A-1434-D34B-5C33-B795EBE121BE}"/>
                </a:ext>
              </a:extLst>
            </p:cNvPr>
            <p:cNvSpPr/>
            <p:nvPr/>
          </p:nvSpPr>
          <p:spPr>
            <a:xfrm>
              <a:off x="594381" y="2053080"/>
              <a:ext cx="422372" cy="43664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 name="Rounded Rectangle 17">
              <a:extLst>
                <a:ext uri="{FF2B5EF4-FFF2-40B4-BE49-F238E27FC236}">
                  <a16:creationId xmlns:a16="http://schemas.microsoft.com/office/drawing/2014/main" id="{158690A6-6556-B902-F449-C23DE7E0578D}"/>
                </a:ext>
              </a:extLst>
            </p:cNvPr>
            <p:cNvSpPr/>
            <p:nvPr/>
          </p:nvSpPr>
          <p:spPr>
            <a:xfrm>
              <a:off x="1117833" y="2045352"/>
              <a:ext cx="422372" cy="43664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3" name="Rounded Rectangle 18">
              <a:extLst>
                <a:ext uri="{FF2B5EF4-FFF2-40B4-BE49-F238E27FC236}">
                  <a16:creationId xmlns:a16="http://schemas.microsoft.com/office/drawing/2014/main" id="{9689D6D6-5D75-9E3F-BE40-DE616D615F0B}"/>
                </a:ext>
              </a:extLst>
            </p:cNvPr>
            <p:cNvSpPr/>
            <p:nvPr/>
          </p:nvSpPr>
          <p:spPr>
            <a:xfrm>
              <a:off x="1648506" y="2033759"/>
              <a:ext cx="422372" cy="43664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4" name="Rounded Rectangle 13">
              <a:extLst>
                <a:ext uri="{FF2B5EF4-FFF2-40B4-BE49-F238E27FC236}">
                  <a16:creationId xmlns:a16="http://schemas.microsoft.com/office/drawing/2014/main" id="{A4CCB827-D78B-BF35-F759-B18BD60599E6}"/>
                </a:ext>
              </a:extLst>
            </p:cNvPr>
            <p:cNvSpPr/>
            <p:nvPr/>
          </p:nvSpPr>
          <p:spPr>
            <a:xfrm>
              <a:off x="605210" y="2632698"/>
              <a:ext cx="422372" cy="43664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5" name="Rounded Rectangle 14">
              <a:extLst>
                <a:ext uri="{FF2B5EF4-FFF2-40B4-BE49-F238E27FC236}">
                  <a16:creationId xmlns:a16="http://schemas.microsoft.com/office/drawing/2014/main" id="{D13F50A7-E5BE-DF32-15D8-CC45325C1A34}"/>
                </a:ext>
              </a:extLst>
            </p:cNvPr>
            <p:cNvSpPr/>
            <p:nvPr/>
          </p:nvSpPr>
          <p:spPr>
            <a:xfrm>
              <a:off x="1128662" y="2624970"/>
              <a:ext cx="422372" cy="43664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6" name="Rounded Rectangle 15">
              <a:extLst>
                <a:ext uri="{FF2B5EF4-FFF2-40B4-BE49-F238E27FC236}">
                  <a16:creationId xmlns:a16="http://schemas.microsoft.com/office/drawing/2014/main" id="{D8915B49-E18E-7D41-F7DB-39A5164638C2}"/>
                </a:ext>
              </a:extLst>
            </p:cNvPr>
            <p:cNvSpPr/>
            <p:nvPr/>
          </p:nvSpPr>
          <p:spPr>
            <a:xfrm>
              <a:off x="1659335" y="2613377"/>
              <a:ext cx="422372" cy="43664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7" name="Rounded Rectangle 10">
              <a:extLst>
                <a:ext uri="{FF2B5EF4-FFF2-40B4-BE49-F238E27FC236}">
                  <a16:creationId xmlns:a16="http://schemas.microsoft.com/office/drawing/2014/main" id="{5A0564B8-2C34-1511-1B38-62A667D2C01B}"/>
                </a:ext>
              </a:extLst>
            </p:cNvPr>
            <p:cNvSpPr/>
            <p:nvPr/>
          </p:nvSpPr>
          <p:spPr>
            <a:xfrm>
              <a:off x="616040" y="3154353"/>
              <a:ext cx="422372" cy="436645"/>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8" name="Rounded Rectangle 11">
              <a:extLst>
                <a:ext uri="{FF2B5EF4-FFF2-40B4-BE49-F238E27FC236}">
                  <a16:creationId xmlns:a16="http://schemas.microsoft.com/office/drawing/2014/main" id="{81A7D9AA-DA7E-A464-64B6-F8C99C0A079D}"/>
                </a:ext>
              </a:extLst>
            </p:cNvPr>
            <p:cNvSpPr/>
            <p:nvPr/>
          </p:nvSpPr>
          <p:spPr>
            <a:xfrm>
              <a:off x="1139492" y="3146625"/>
              <a:ext cx="422372" cy="43664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9" name="Rounded Rectangle 12">
              <a:extLst>
                <a:ext uri="{FF2B5EF4-FFF2-40B4-BE49-F238E27FC236}">
                  <a16:creationId xmlns:a16="http://schemas.microsoft.com/office/drawing/2014/main" id="{77AD4ADE-5BAB-4E0B-AA7B-496C4C84D2D0}"/>
                </a:ext>
              </a:extLst>
            </p:cNvPr>
            <p:cNvSpPr/>
            <p:nvPr/>
          </p:nvSpPr>
          <p:spPr>
            <a:xfrm>
              <a:off x="1670165" y="3135032"/>
              <a:ext cx="422372" cy="436645"/>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grpSp>
        <p:nvGrpSpPr>
          <p:cNvPr id="24" name="Group 23">
            <a:extLst>
              <a:ext uri="{FF2B5EF4-FFF2-40B4-BE49-F238E27FC236}">
                <a16:creationId xmlns:a16="http://schemas.microsoft.com/office/drawing/2014/main" id="{278CE34C-140B-E13C-8389-7444E9E94CDA}"/>
              </a:ext>
            </a:extLst>
          </p:cNvPr>
          <p:cNvGrpSpPr/>
          <p:nvPr/>
        </p:nvGrpSpPr>
        <p:grpSpPr>
          <a:xfrm>
            <a:off x="1835174" y="2699165"/>
            <a:ext cx="1393017" cy="2454447"/>
            <a:chOff x="2050591" y="3633731"/>
            <a:chExt cx="1393017" cy="2454447"/>
          </a:xfrm>
        </p:grpSpPr>
        <p:sp>
          <p:nvSpPr>
            <p:cNvPr id="22" name="Freeform: Shape 21">
              <a:extLst>
                <a:ext uri="{FF2B5EF4-FFF2-40B4-BE49-F238E27FC236}">
                  <a16:creationId xmlns:a16="http://schemas.microsoft.com/office/drawing/2014/main" id="{E450FEBF-9386-E24B-22EB-F0BCB5F703F7}"/>
                </a:ext>
              </a:extLst>
            </p:cNvPr>
            <p:cNvSpPr/>
            <p:nvPr/>
          </p:nvSpPr>
          <p:spPr>
            <a:xfrm>
              <a:off x="2050591" y="3633731"/>
              <a:ext cx="876300" cy="2454447"/>
            </a:xfrm>
            <a:custGeom>
              <a:avLst/>
              <a:gdLst>
                <a:gd name="connsiteX0" fmla="*/ 609600 w 1219200"/>
                <a:gd name="connsiteY0" fmla="*/ 57313 h 2749977"/>
                <a:gd name="connsiteX1" fmla="*/ 514350 w 1219200"/>
                <a:gd name="connsiteY1" fmla="*/ 144732 h 2749977"/>
                <a:gd name="connsiteX2" fmla="*/ 609600 w 1219200"/>
                <a:gd name="connsiteY2" fmla="*/ 232151 h 2749977"/>
                <a:gd name="connsiteX3" fmla="*/ 704850 w 1219200"/>
                <a:gd name="connsiteY3" fmla="*/ 144732 h 2749977"/>
                <a:gd name="connsiteX4" fmla="*/ 609600 w 1219200"/>
                <a:gd name="connsiteY4" fmla="*/ 57313 h 2749977"/>
                <a:gd name="connsiteX5" fmla="*/ 609600 w 1219200"/>
                <a:gd name="connsiteY5" fmla="*/ 0 h 2749977"/>
                <a:gd name="connsiteX6" fmla="*/ 1219200 w 1219200"/>
                <a:gd name="connsiteY6" fmla="*/ 419100 h 2749977"/>
                <a:gd name="connsiteX7" fmla="*/ 950433 w 1219200"/>
                <a:gd name="connsiteY7" fmla="*/ 766625 h 2749977"/>
                <a:gd name="connsiteX8" fmla="*/ 867109 w 1219200"/>
                <a:gd name="connsiteY8" fmla="*/ 797718 h 2749977"/>
                <a:gd name="connsiteX9" fmla="*/ 869314 w 1219200"/>
                <a:gd name="connsiteY9" fmla="*/ 800988 h 2749977"/>
                <a:gd name="connsiteX10" fmla="*/ 876300 w 1219200"/>
                <a:gd name="connsiteY10" fmla="*/ 835592 h 2749977"/>
                <a:gd name="connsiteX11" fmla="*/ 876300 w 1219200"/>
                <a:gd name="connsiteY11" fmla="*/ 1367535 h 2749977"/>
                <a:gd name="connsiteX12" fmla="*/ 1139861 w 1219200"/>
                <a:gd name="connsiteY12" fmla="*/ 1476433 h 2749977"/>
                <a:gd name="connsiteX13" fmla="*/ 876300 w 1219200"/>
                <a:gd name="connsiteY13" fmla="*/ 1585330 h 2749977"/>
                <a:gd name="connsiteX14" fmla="*/ 876300 w 1219200"/>
                <a:gd name="connsiteY14" fmla="*/ 1616497 h 2749977"/>
                <a:gd name="connsiteX15" fmla="*/ 1139861 w 1219200"/>
                <a:gd name="connsiteY15" fmla="*/ 1725395 h 2749977"/>
                <a:gd name="connsiteX16" fmla="*/ 876300 w 1219200"/>
                <a:gd name="connsiteY16" fmla="*/ 1834292 h 2749977"/>
                <a:gd name="connsiteX17" fmla="*/ 876300 w 1219200"/>
                <a:gd name="connsiteY17" fmla="*/ 2122164 h 2749977"/>
                <a:gd name="connsiteX18" fmla="*/ 1154750 w 1219200"/>
                <a:gd name="connsiteY18" fmla="*/ 2321924 h 2749977"/>
                <a:gd name="connsiteX19" fmla="*/ 876300 w 1219200"/>
                <a:gd name="connsiteY19" fmla="*/ 2498779 h 2749977"/>
                <a:gd name="connsiteX20" fmla="*/ 876300 w 1219200"/>
                <a:gd name="connsiteY20" fmla="*/ 2661075 h 2749977"/>
                <a:gd name="connsiteX21" fmla="*/ 787398 w 1219200"/>
                <a:gd name="connsiteY21" fmla="*/ 2749977 h 2749977"/>
                <a:gd name="connsiteX22" fmla="*/ 431802 w 1219200"/>
                <a:gd name="connsiteY22" fmla="*/ 2749977 h 2749977"/>
                <a:gd name="connsiteX23" fmla="*/ 342900 w 1219200"/>
                <a:gd name="connsiteY23" fmla="*/ 2661075 h 2749977"/>
                <a:gd name="connsiteX24" fmla="*/ 342900 w 1219200"/>
                <a:gd name="connsiteY24" fmla="*/ 835592 h 2749977"/>
                <a:gd name="connsiteX25" fmla="*/ 349887 w 1219200"/>
                <a:gd name="connsiteY25" fmla="*/ 800988 h 2749977"/>
                <a:gd name="connsiteX26" fmla="*/ 352091 w 1219200"/>
                <a:gd name="connsiteY26" fmla="*/ 797718 h 2749977"/>
                <a:gd name="connsiteX27" fmla="*/ 268767 w 1219200"/>
                <a:gd name="connsiteY27" fmla="*/ 766625 h 2749977"/>
                <a:gd name="connsiteX28" fmla="*/ 0 w 1219200"/>
                <a:gd name="connsiteY28" fmla="*/ 419100 h 2749977"/>
                <a:gd name="connsiteX29" fmla="*/ 609600 w 1219200"/>
                <a:gd name="connsiteY29" fmla="*/ 0 h 274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 h="2749977">
                  <a:moveTo>
                    <a:pt x="609600" y="57313"/>
                  </a:moveTo>
                  <a:cubicBezTo>
                    <a:pt x="556995" y="57313"/>
                    <a:pt x="514350" y="96452"/>
                    <a:pt x="514350" y="144732"/>
                  </a:cubicBezTo>
                  <a:cubicBezTo>
                    <a:pt x="514350" y="193012"/>
                    <a:pt x="556995" y="232151"/>
                    <a:pt x="609600" y="232151"/>
                  </a:cubicBezTo>
                  <a:cubicBezTo>
                    <a:pt x="662205" y="232151"/>
                    <a:pt x="704850" y="193012"/>
                    <a:pt x="704850" y="144732"/>
                  </a:cubicBezTo>
                  <a:cubicBezTo>
                    <a:pt x="704850" y="96452"/>
                    <a:pt x="662205" y="57313"/>
                    <a:pt x="609600" y="57313"/>
                  </a:cubicBezTo>
                  <a:close/>
                  <a:moveTo>
                    <a:pt x="609600" y="0"/>
                  </a:moveTo>
                  <a:cubicBezTo>
                    <a:pt x="946273" y="0"/>
                    <a:pt x="1219200" y="187637"/>
                    <a:pt x="1219200" y="419100"/>
                  </a:cubicBezTo>
                  <a:cubicBezTo>
                    <a:pt x="1219200" y="563765"/>
                    <a:pt x="1112588" y="691309"/>
                    <a:pt x="950433" y="766625"/>
                  </a:cubicBezTo>
                  <a:lnTo>
                    <a:pt x="867109" y="797718"/>
                  </a:lnTo>
                  <a:lnTo>
                    <a:pt x="869314" y="800988"/>
                  </a:lnTo>
                  <a:cubicBezTo>
                    <a:pt x="873813" y="811624"/>
                    <a:pt x="876300" y="823317"/>
                    <a:pt x="876300" y="835592"/>
                  </a:cubicBezTo>
                  <a:lnTo>
                    <a:pt x="876300" y="1367535"/>
                  </a:lnTo>
                  <a:lnTo>
                    <a:pt x="1139861" y="1476433"/>
                  </a:lnTo>
                  <a:lnTo>
                    <a:pt x="876300" y="1585330"/>
                  </a:lnTo>
                  <a:lnTo>
                    <a:pt x="876300" y="1616497"/>
                  </a:lnTo>
                  <a:lnTo>
                    <a:pt x="1139861" y="1725395"/>
                  </a:lnTo>
                  <a:lnTo>
                    <a:pt x="876300" y="1834292"/>
                  </a:lnTo>
                  <a:lnTo>
                    <a:pt x="876300" y="2122164"/>
                  </a:lnTo>
                  <a:lnTo>
                    <a:pt x="1154750" y="2321924"/>
                  </a:lnTo>
                  <a:lnTo>
                    <a:pt x="876300" y="2498779"/>
                  </a:lnTo>
                  <a:lnTo>
                    <a:pt x="876300" y="2661075"/>
                  </a:lnTo>
                  <a:cubicBezTo>
                    <a:pt x="876300" y="2710174"/>
                    <a:pt x="836497" y="2749977"/>
                    <a:pt x="787398" y="2749977"/>
                  </a:cubicBezTo>
                  <a:lnTo>
                    <a:pt x="431802" y="2749977"/>
                  </a:lnTo>
                  <a:cubicBezTo>
                    <a:pt x="382703" y="2749977"/>
                    <a:pt x="342900" y="2710174"/>
                    <a:pt x="342900" y="2661075"/>
                  </a:cubicBezTo>
                  <a:lnTo>
                    <a:pt x="342900" y="835592"/>
                  </a:lnTo>
                  <a:cubicBezTo>
                    <a:pt x="342900" y="823317"/>
                    <a:pt x="345388" y="811624"/>
                    <a:pt x="349887" y="800988"/>
                  </a:cubicBezTo>
                  <a:lnTo>
                    <a:pt x="352091" y="797718"/>
                  </a:lnTo>
                  <a:lnTo>
                    <a:pt x="268767" y="766625"/>
                  </a:lnTo>
                  <a:cubicBezTo>
                    <a:pt x="106612" y="691309"/>
                    <a:pt x="0" y="563765"/>
                    <a:pt x="0" y="419100"/>
                  </a:cubicBezTo>
                  <a:cubicBezTo>
                    <a:pt x="0" y="187637"/>
                    <a:pt x="272927" y="0"/>
                    <a:pt x="609600" y="0"/>
                  </a:cubicBezTo>
                  <a:close/>
                </a:path>
              </a:pathLst>
            </a:cu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1174D9E3-F38C-4411-6AC0-4B2FAB3F547D}"/>
                </a:ext>
              </a:extLst>
            </p:cNvPr>
            <p:cNvSpPr/>
            <p:nvPr/>
          </p:nvSpPr>
          <p:spPr>
            <a:xfrm rot="20834984">
              <a:off x="2840283" y="3926365"/>
              <a:ext cx="603325" cy="1942510"/>
            </a:xfrm>
            <a:custGeom>
              <a:avLst/>
              <a:gdLst>
                <a:gd name="connsiteX0" fmla="*/ 609600 w 1219200"/>
                <a:gd name="connsiteY0" fmla="*/ 57313 h 2749977"/>
                <a:gd name="connsiteX1" fmla="*/ 514350 w 1219200"/>
                <a:gd name="connsiteY1" fmla="*/ 144732 h 2749977"/>
                <a:gd name="connsiteX2" fmla="*/ 609600 w 1219200"/>
                <a:gd name="connsiteY2" fmla="*/ 232151 h 2749977"/>
                <a:gd name="connsiteX3" fmla="*/ 704850 w 1219200"/>
                <a:gd name="connsiteY3" fmla="*/ 144732 h 2749977"/>
                <a:gd name="connsiteX4" fmla="*/ 609600 w 1219200"/>
                <a:gd name="connsiteY4" fmla="*/ 57313 h 2749977"/>
                <a:gd name="connsiteX5" fmla="*/ 609600 w 1219200"/>
                <a:gd name="connsiteY5" fmla="*/ 0 h 2749977"/>
                <a:gd name="connsiteX6" fmla="*/ 1219200 w 1219200"/>
                <a:gd name="connsiteY6" fmla="*/ 419100 h 2749977"/>
                <a:gd name="connsiteX7" fmla="*/ 950433 w 1219200"/>
                <a:gd name="connsiteY7" fmla="*/ 766625 h 2749977"/>
                <a:gd name="connsiteX8" fmla="*/ 867109 w 1219200"/>
                <a:gd name="connsiteY8" fmla="*/ 797718 h 2749977"/>
                <a:gd name="connsiteX9" fmla="*/ 869314 w 1219200"/>
                <a:gd name="connsiteY9" fmla="*/ 800988 h 2749977"/>
                <a:gd name="connsiteX10" fmla="*/ 876300 w 1219200"/>
                <a:gd name="connsiteY10" fmla="*/ 835592 h 2749977"/>
                <a:gd name="connsiteX11" fmla="*/ 876300 w 1219200"/>
                <a:gd name="connsiteY11" fmla="*/ 1367535 h 2749977"/>
                <a:gd name="connsiteX12" fmla="*/ 1139861 w 1219200"/>
                <a:gd name="connsiteY12" fmla="*/ 1476433 h 2749977"/>
                <a:gd name="connsiteX13" fmla="*/ 876300 w 1219200"/>
                <a:gd name="connsiteY13" fmla="*/ 1585330 h 2749977"/>
                <a:gd name="connsiteX14" fmla="*/ 876300 w 1219200"/>
                <a:gd name="connsiteY14" fmla="*/ 1616497 h 2749977"/>
                <a:gd name="connsiteX15" fmla="*/ 1139861 w 1219200"/>
                <a:gd name="connsiteY15" fmla="*/ 1725395 h 2749977"/>
                <a:gd name="connsiteX16" fmla="*/ 876300 w 1219200"/>
                <a:gd name="connsiteY16" fmla="*/ 1834292 h 2749977"/>
                <a:gd name="connsiteX17" fmla="*/ 876300 w 1219200"/>
                <a:gd name="connsiteY17" fmla="*/ 2122164 h 2749977"/>
                <a:gd name="connsiteX18" fmla="*/ 1154750 w 1219200"/>
                <a:gd name="connsiteY18" fmla="*/ 2321924 h 2749977"/>
                <a:gd name="connsiteX19" fmla="*/ 876300 w 1219200"/>
                <a:gd name="connsiteY19" fmla="*/ 2498779 h 2749977"/>
                <a:gd name="connsiteX20" fmla="*/ 876300 w 1219200"/>
                <a:gd name="connsiteY20" fmla="*/ 2661075 h 2749977"/>
                <a:gd name="connsiteX21" fmla="*/ 787398 w 1219200"/>
                <a:gd name="connsiteY21" fmla="*/ 2749977 h 2749977"/>
                <a:gd name="connsiteX22" fmla="*/ 431802 w 1219200"/>
                <a:gd name="connsiteY22" fmla="*/ 2749977 h 2749977"/>
                <a:gd name="connsiteX23" fmla="*/ 342900 w 1219200"/>
                <a:gd name="connsiteY23" fmla="*/ 2661075 h 2749977"/>
                <a:gd name="connsiteX24" fmla="*/ 342900 w 1219200"/>
                <a:gd name="connsiteY24" fmla="*/ 835592 h 2749977"/>
                <a:gd name="connsiteX25" fmla="*/ 349887 w 1219200"/>
                <a:gd name="connsiteY25" fmla="*/ 800988 h 2749977"/>
                <a:gd name="connsiteX26" fmla="*/ 352091 w 1219200"/>
                <a:gd name="connsiteY26" fmla="*/ 797718 h 2749977"/>
                <a:gd name="connsiteX27" fmla="*/ 268767 w 1219200"/>
                <a:gd name="connsiteY27" fmla="*/ 766625 h 2749977"/>
                <a:gd name="connsiteX28" fmla="*/ 0 w 1219200"/>
                <a:gd name="connsiteY28" fmla="*/ 419100 h 2749977"/>
                <a:gd name="connsiteX29" fmla="*/ 609600 w 1219200"/>
                <a:gd name="connsiteY29" fmla="*/ 0 h 274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 h="2749977">
                  <a:moveTo>
                    <a:pt x="609600" y="57313"/>
                  </a:moveTo>
                  <a:cubicBezTo>
                    <a:pt x="556995" y="57313"/>
                    <a:pt x="514350" y="96452"/>
                    <a:pt x="514350" y="144732"/>
                  </a:cubicBezTo>
                  <a:cubicBezTo>
                    <a:pt x="514350" y="193012"/>
                    <a:pt x="556995" y="232151"/>
                    <a:pt x="609600" y="232151"/>
                  </a:cubicBezTo>
                  <a:cubicBezTo>
                    <a:pt x="662205" y="232151"/>
                    <a:pt x="704850" y="193012"/>
                    <a:pt x="704850" y="144732"/>
                  </a:cubicBezTo>
                  <a:cubicBezTo>
                    <a:pt x="704850" y="96452"/>
                    <a:pt x="662205" y="57313"/>
                    <a:pt x="609600" y="57313"/>
                  </a:cubicBezTo>
                  <a:close/>
                  <a:moveTo>
                    <a:pt x="609600" y="0"/>
                  </a:moveTo>
                  <a:cubicBezTo>
                    <a:pt x="946273" y="0"/>
                    <a:pt x="1219200" y="187637"/>
                    <a:pt x="1219200" y="419100"/>
                  </a:cubicBezTo>
                  <a:cubicBezTo>
                    <a:pt x="1219200" y="563765"/>
                    <a:pt x="1112588" y="691309"/>
                    <a:pt x="950433" y="766625"/>
                  </a:cubicBezTo>
                  <a:lnTo>
                    <a:pt x="867109" y="797718"/>
                  </a:lnTo>
                  <a:lnTo>
                    <a:pt x="869314" y="800988"/>
                  </a:lnTo>
                  <a:cubicBezTo>
                    <a:pt x="873813" y="811624"/>
                    <a:pt x="876300" y="823317"/>
                    <a:pt x="876300" y="835592"/>
                  </a:cubicBezTo>
                  <a:lnTo>
                    <a:pt x="876300" y="1367535"/>
                  </a:lnTo>
                  <a:lnTo>
                    <a:pt x="1139861" y="1476433"/>
                  </a:lnTo>
                  <a:lnTo>
                    <a:pt x="876300" y="1585330"/>
                  </a:lnTo>
                  <a:lnTo>
                    <a:pt x="876300" y="1616497"/>
                  </a:lnTo>
                  <a:lnTo>
                    <a:pt x="1139861" y="1725395"/>
                  </a:lnTo>
                  <a:lnTo>
                    <a:pt x="876300" y="1834292"/>
                  </a:lnTo>
                  <a:lnTo>
                    <a:pt x="876300" y="2122164"/>
                  </a:lnTo>
                  <a:lnTo>
                    <a:pt x="1154750" y="2321924"/>
                  </a:lnTo>
                  <a:lnTo>
                    <a:pt x="876300" y="2498779"/>
                  </a:lnTo>
                  <a:lnTo>
                    <a:pt x="876300" y="2661075"/>
                  </a:lnTo>
                  <a:cubicBezTo>
                    <a:pt x="876300" y="2710174"/>
                    <a:pt x="836497" y="2749977"/>
                    <a:pt x="787398" y="2749977"/>
                  </a:cubicBezTo>
                  <a:lnTo>
                    <a:pt x="431802" y="2749977"/>
                  </a:lnTo>
                  <a:cubicBezTo>
                    <a:pt x="382703" y="2749977"/>
                    <a:pt x="342900" y="2710174"/>
                    <a:pt x="342900" y="2661075"/>
                  </a:cubicBezTo>
                  <a:lnTo>
                    <a:pt x="342900" y="835592"/>
                  </a:lnTo>
                  <a:cubicBezTo>
                    <a:pt x="342900" y="823317"/>
                    <a:pt x="345388" y="811624"/>
                    <a:pt x="349887" y="800988"/>
                  </a:cubicBezTo>
                  <a:lnTo>
                    <a:pt x="352091" y="797718"/>
                  </a:lnTo>
                  <a:lnTo>
                    <a:pt x="268767" y="766625"/>
                  </a:lnTo>
                  <a:cubicBezTo>
                    <a:pt x="106612" y="691309"/>
                    <a:pt x="0" y="563765"/>
                    <a:pt x="0" y="419100"/>
                  </a:cubicBezTo>
                  <a:cubicBezTo>
                    <a:pt x="0" y="187637"/>
                    <a:pt x="272927" y="0"/>
                    <a:pt x="609600" y="0"/>
                  </a:cubicBezTo>
                  <a:close/>
                </a:path>
              </a:pathLst>
            </a:cu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pic>
        <p:nvPicPr>
          <p:cNvPr id="28" name="Picture 27">
            <a:extLst>
              <a:ext uri="{FF2B5EF4-FFF2-40B4-BE49-F238E27FC236}">
                <a16:creationId xmlns:a16="http://schemas.microsoft.com/office/drawing/2014/main" id="{7210DA51-5C33-1B07-709E-A065E5E145DC}"/>
              </a:ext>
            </a:extLst>
          </p:cNvPr>
          <p:cNvPicPr>
            <a:picLocks noChangeAspect="1"/>
          </p:cNvPicPr>
          <p:nvPr/>
        </p:nvPicPr>
        <p:blipFill>
          <a:blip r:embed="rId3"/>
          <a:srcRect l="10842" t="2177" r="6904" b="2543"/>
          <a:stretch>
            <a:fillRect/>
          </a:stretch>
        </p:blipFill>
        <p:spPr>
          <a:xfrm>
            <a:off x="8076461" y="2728904"/>
            <a:ext cx="3395186" cy="2611462"/>
          </a:xfrm>
          <a:custGeom>
            <a:avLst/>
            <a:gdLst>
              <a:gd name="connsiteX0" fmla="*/ 2092618 w 3395186"/>
              <a:gd name="connsiteY0" fmla="*/ 565 h 2611462"/>
              <a:gd name="connsiteX1" fmla="*/ 2279901 w 3395186"/>
              <a:gd name="connsiteY1" fmla="*/ 64120 h 2611462"/>
              <a:gd name="connsiteX2" fmla="*/ 2340689 w 3395186"/>
              <a:gd name="connsiteY2" fmla="*/ 119625 h 2611462"/>
              <a:gd name="connsiteX3" fmla="*/ 2344446 w 3395186"/>
              <a:gd name="connsiteY3" fmla="*/ 123056 h 2611462"/>
              <a:gd name="connsiteX4" fmla="*/ 2607450 w 3395186"/>
              <a:gd name="connsiteY4" fmla="*/ 1396 h 2611462"/>
              <a:gd name="connsiteX5" fmla="*/ 2786341 w 3395186"/>
              <a:gd name="connsiteY5" fmla="*/ 28871 h 2611462"/>
              <a:gd name="connsiteX6" fmla="*/ 3010429 w 3395186"/>
              <a:gd name="connsiteY6" fmla="*/ 285815 h 2611462"/>
              <a:gd name="connsiteX7" fmla="*/ 3011649 w 3395186"/>
              <a:gd name="connsiteY7" fmla="*/ 286274 h 2611462"/>
              <a:gd name="connsiteX8" fmla="*/ 3106402 w 3395186"/>
              <a:gd name="connsiteY8" fmla="*/ 321866 h 2611462"/>
              <a:gd name="connsiteX9" fmla="*/ 3298014 w 3395186"/>
              <a:gd name="connsiteY9" fmla="*/ 535187 h 2611462"/>
              <a:gd name="connsiteX10" fmla="*/ 3285142 w 3395186"/>
              <a:gd name="connsiteY10" fmla="*/ 805594 h 2611462"/>
              <a:gd name="connsiteX11" fmla="*/ 3379172 w 3395186"/>
              <a:gd name="connsiteY11" fmla="*/ 1219040 h 2611462"/>
              <a:gd name="connsiteX12" fmla="*/ 2938689 w 3395186"/>
              <a:gd name="connsiteY12" fmla="*/ 1580950 h 2611462"/>
              <a:gd name="connsiteX13" fmla="*/ 2781004 w 3395186"/>
              <a:gd name="connsiteY13" fmla="*/ 1891061 h 2611462"/>
              <a:gd name="connsiteX14" fmla="*/ 2244137 w 3395186"/>
              <a:gd name="connsiteY14" fmla="*/ 1928608 h 2611462"/>
              <a:gd name="connsiteX15" fmla="*/ 1860481 w 3395186"/>
              <a:gd name="connsiteY15" fmla="*/ 2259439 h 2611462"/>
              <a:gd name="connsiteX16" fmla="*/ 1296377 w 3395186"/>
              <a:gd name="connsiteY16" fmla="*/ 2057501 h 2611462"/>
              <a:gd name="connsiteX17" fmla="*/ 1186757 w 3395186"/>
              <a:gd name="connsiteY17" fmla="*/ 2104649 h 2611462"/>
              <a:gd name="connsiteX18" fmla="*/ 1197798 w 3395186"/>
              <a:gd name="connsiteY18" fmla="*/ 2108077 h 2611462"/>
              <a:gd name="connsiteX19" fmla="*/ 1313424 w 3395186"/>
              <a:gd name="connsiteY19" fmla="*/ 2282515 h 2611462"/>
              <a:gd name="connsiteX20" fmla="*/ 1162262 w 3395186"/>
              <a:gd name="connsiteY20" fmla="*/ 2467985 h 2611462"/>
              <a:gd name="connsiteX21" fmla="*/ 1155423 w 3395186"/>
              <a:gd name="connsiteY21" fmla="*/ 2468674 h 2611462"/>
              <a:gd name="connsiteX22" fmla="*/ 1156081 w 3395186"/>
              <a:gd name="connsiteY22" fmla="*/ 2471935 h 2611462"/>
              <a:gd name="connsiteX23" fmla="*/ 1029870 w 3395186"/>
              <a:gd name="connsiteY23" fmla="*/ 2598146 h 2611462"/>
              <a:gd name="connsiteX24" fmla="*/ 1029053 w 3395186"/>
              <a:gd name="connsiteY24" fmla="*/ 2597981 h 2611462"/>
              <a:gd name="connsiteX25" fmla="*/ 1016414 w 3395186"/>
              <a:gd name="connsiteY25" fmla="*/ 2606503 h 2611462"/>
              <a:gd name="connsiteX26" fmla="*/ 991850 w 3395186"/>
              <a:gd name="connsiteY26" fmla="*/ 2611462 h 2611462"/>
              <a:gd name="connsiteX27" fmla="*/ 928745 w 3395186"/>
              <a:gd name="connsiteY27" fmla="*/ 2548357 h 2611462"/>
              <a:gd name="connsiteX28" fmla="*/ 929491 w 3395186"/>
              <a:gd name="connsiteY28" fmla="*/ 2544664 h 2611462"/>
              <a:gd name="connsiteX29" fmla="*/ 913578 w 3395186"/>
              <a:gd name="connsiteY29" fmla="*/ 2521062 h 2611462"/>
              <a:gd name="connsiteX30" fmla="*/ 903659 w 3395186"/>
              <a:gd name="connsiteY30" fmla="*/ 2471935 h 2611462"/>
              <a:gd name="connsiteX31" fmla="*/ 940626 w 3395186"/>
              <a:gd name="connsiteY31" fmla="*/ 2382691 h 2611462"/>
              <a:gd name="connsiteX32" fmla="*/ 959120 w 3395186"/>
              <a:gd name="connsiteY32" fmla="*/ 2370222 h 2611462"/>
              <a:gd name="connsiteX33" fmla="*/ 949670 w 3395186"/>
              <a:gd name="connsiteY33" fmla="*/ 2356205 h 2611462"/>
              <a:gd name="connsiteX34" fmla="*/ 934792 w 3395186"/>
              <a:gd name="connsiteY34" fmla="*/ 2282515 h 2611462"/>
              <a:gd name="connsiteX35" fmla="*/ 990242 w 3395186"/>
              <a:gd name="connsiteY35" fmla="*/ 2148649 h 2611462"/>
              <a:gd name="connsiteX36" fmla="*/ 1012549 w 3395186"/>
              <a:gd name="connsiteY36" fmla="*/ 2133608 h 2611462"/>
              <a:gd name="connsiteX37" fmla="*/ 947883 w 3395186"/>
              <a:gd name="connsiteY37" fmla="*/ 2135810 h 2611462"/>
              <a:gd name="connsiteX38" fmla="*/ 458425 w 3395186"/>
              <a:gd name="connsiteY38" fmla="*/ 1857983 h 2611462"/>
              <a:gd name="connsiteX39" fmla="*/ 89996 w 3395186"/>
              <a:gd name="connsiteY39" fmla="*/ 1635957 h 2611462"/>
              <a:gd name="connsiteX40" fmla="*/ 168721 w 3395186"/>
              <a:gd name="connsiteY40" fmla="*/ 1336258 h 2611462"/>
              <a:gd name="connsiteX41" fmla="*/ 2480 w 3395186"/>
              <a:gd name="connsiteY41" fmla="*/ 1028777 h 2611462"/>
              <a:gd name="connsiteX42" fmla="*/ 306077 w 3395186"/>
              <a:gd name="connsiteY42" fmla="*/ 755478 h 2611462"/>
              <a:gd name="connsiteX43" fmla="*/ 308981 w 3395186"/>
              <a:gd name="connsiteY43" fmla="*/ 748274 h 2611462"/>
              <a:gd name="connsiteX44" fmla="*/ 308981 w 3395186"/>
              <a:gd name="connsiteY44" fmla="*/ 748273 h 2611462"/>
              <a:gd name="connsiteX45" fmla="*/ 444218 w 3395186"/>
              <a:gd name="connsiteY45" fmla="*/ 355810 h 2611462"/>
              <a:gd name="connsiteX46" fmla="*/ 1102116 w 3395186"/>
              <a:gd name="connsiteY46" fmla="*/ 266148 h 2611462"/>
              <a:gd name="connsiteX47" fmla="*/ 1102242 w 3395186"/>
              <a:gd name="connsiteY47" fmla="*/ 265982 h 2611462"/>
              <a:gd name="connsiteX48" fmla="*/ 1160136 w 3395186"/>
              <a:gd name="connsiteY48" fmla="*/ 189975 h 2611462"/>
              <a:gd name="connsiteX49" fmla="*/ 1765430 w 3395186"/>
              <a:gd name="connsiteY49" fmla="*/ 173067 h 2611462"/>
              <a:gd name="connsiteX50" fmla="*/ 1768389 w 3395186"/>
              <a:gd name="connsiteY50" fmla="*/ 168987 h 2611462"/>
              <a:gd name="connsiteX51" fmla="*/ 1811356 w 3395186"/>
              <a:gd name="connsiteY51" fmla="*/ 109734 h 2611462"/>
              <a:gd name="connsiteX52" fmla="*/ 2023895 w 3395186"/>
              <a:gd name="connsiteY52" fmla="*/ 3103 h 2611462"/>
              <a:gd name="connsiteX53" fmla="*/ 2092618 w 3395186"/>
              <a:gd name="connsiteY53" fmla="*/ 565 h 26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95186" h="2611462">
                <a:moveTo>
                  <a:pt x="2092618" y="565"/>
                </a:moveTo>
                <a:cubicBezTo>
                  <a:pt x="2160702" y="4306"/>
                  <a:pt x="2225932" y="26536"/>
                  <a:pt x="2279901" y="64120"/>
                </a:cubicBezTo>
                <a:lnTo>
                  <a:pt x="2340689" y="119625"/>
                </a:lnTo>
                <a:lnTo>
                  <a:pt x="2344446" y="123056"/>
                </a:lnTo>
                <a:cubicBezTo>
                  <a:pt x="2412241" y="50287"/>
                  <a:pt x="2507753" y="8065"/>
                  <a:pt x="2607450" y="1396"/>
                </a:cubicBezTo>
                <a:cubicBezTo>
                  <a:pt x="2667268" y="-2605"/>
                  <a:pt x="2728593" y="6192"/>
                  <a:pt x="2786341" y="28871"/>
                </a:cubicBezTo>
                <a:cubicBezTo>
                  <a:pt x="2903683" y="74938"/>
                  <a:pt x="2987824" y="171384"/>
                  <a:pt x="3010429" y="285815"/>
                </a:cubicBezTo>
                <a:lnTo>
                  <a:pt x="3011649" y="286274"/>
                </a:lnTo>
                <a:lnTo>
                  <a:pt x="3106402" y="321866"/>
                </a:lnTo>
                <a:cubicBezTo>
                  <a:pt x="3196056" y="368155"/>
                  <a:pt x="3265048" y="443684"/>
                  <a:pt x="3298014" y="535187"/>
                </a:cubicBezTo>
                <a:cubicBezTo>
                  <a:pt x="3329959" y="623745"/>
                  <a:pt x="3325407" y="719929"/>
                  <a:pt x="3285142" y="805594"/>
                </a:cubicBezTo>
                <a:cubicBezTo>
                  <a:pt x="3384117" y="923076"/>
                  <a:pt x="3418731" y="1075370"/>
                  <a:pt x="3379172" y="1219040"/>
                </a:cubicBezTo>
                <a:cubicBezTo>
                  <a:pt x="3326584" y="1410039"/>
                  <a:pt x="3152495" y="1553078"/>
                  <a:pt x="2938689" y="1580950"/>
                </a:cubicBezTo>
                <a:cubicBezTo>
                  <a:pt x="2937669" y="1700167"/>
                  <a:pt x="2880136" y="1813231"/>
                  <a:pt x="2781004" y="1891061"/>
                </a:cubicBezTo>
                <a:cubicBezTo>
                  <a:pt x="2630383" y="2009331"/>
                  <a:pt x="2412811" y="2024529"/>
                  <a:pt x="2244137" y="1928608"/>
                </a:cubicBezTo>
                <a:cubicBezTo>
                  <a:pt x="2189587" y="2093366"/>
                  <a:pt x="2043518" y="2219314"/>
                  <a:pt x="1860481" y="2259439"/>
                </a:cubicBezTo>
                <a:cubicBezTo>
                  <a:pt x="1644792" y="2306715"/>
                  <a:pt x="1419684" y="2226151"/>
                  <a:pt x="1296377" y="2057501"/>
                </a:cubicBezTo>
                <a:lnTo>
                  <a:pt x="1186757" y="2104649"/>
                </a:lnTo>
                <a:lnTo>
                  <a:pt x="1197798" y="2108077"/>
                </a:lnTo>
                <a:cubicBezTo>
                  <a:pt x="1265747" y="2136816"/>
                  <a:pt x="1313424" y="2204098"/>
                  <a:pt x="1313424" y="2282515"/>
                </a:cubicBezTo>
                <a:cubicBezTo>
                  <a:pt x="1313424" y="2374002"/>
                  <a:pt x="1248530" y="2450332"/>
                  <a:pt x="1162262" y="2467985"/>
                </a:cubicBezTo>
                <a:lnTo>
                  <a:pt x="1155423" y="2468674"/>
                </a:lnTo>
                <a:lnTo>
                  <a:pt x="1156081" y="2471935"/>
                </a:lnTo>
                <a:cubicBezTo>
                  <a:pt x="1156081" y="2541639"/>
                  <a:pt x="1099574" y="2598146"/>
                  <a:pt x="1029870" y="2598146"/>
                </a:cubicBezTo>
                <a:lnTo>
                  <a:pt x="1029053" y="2597981"/>
                </a:lnTo>
                <a:lnTo>
                  <a:pt x="1016414" y="2606503"/>
                </a:lnTo>
                <a:cubicBezTo>
                  <a:pt x="1008864" y="2609696"/>
                  <a:pt x="1000563" y="2611462"/>
                  <a:pt x="991850" y="2611462"/>
                </a:cubicBezTo>
                <a:cubicBezTo>
                  <a:pt x="956998" y="2611462"/>
                  <a:pt x="928745" y="2583209"/>
                  <a:pt x="928745" y="2548357"/>
                </a:cubicBezTo>
                <a:lnTo>
                  <a:pt x="929491" y="2544664"/>
                </a:lnTo>
                <a:lnTo>
                  <a:pt x="913578" y="2521062"/>
                </a:lnTo>
                <a:cubicBezTo>
                  <a:pt x="907191" y="2505962"/>
                  <a:pt x="903659" y="2489361"/>
                  <a:pt x="903659" y="2471935"/>
                </a:cubicBezTo>
                <a:cubicBezTo>
                  <a:pt x="903659" y="2437083"/>
                  <a:pt x="917786" y="2405530"/>
                  <a:pt x="940626" y="2382691"/>
                </a:cubicBezTo>
                <a:lnTo>
                  <a:pt x="959120" y="2370222"/>
                </a:lnTo>
                <a:lnTo>
                  <a:pt x="949670" y="2356205"/>
                </a:lnTo>
                <a:cubicBezTo>
                  <a:pt x="940090" y="2333556"/>
                  <a:pt x="934792" y="2308654"/>
                  <a:pt x="934792" y="2282515"/>
                </a:cubicBezTo>
                <a:cubicBezTo>
                  <a:pt x="934792" y="2230237"/>
                  <a:pt x="955982" y="2182908"/>
                  <a:pt x="990242" y="2148649"/>
                </a:cubicBezTo>
                <a:lnTo>
                  <a:pt x="1012549" y="2133608"/>
                </a:lnTo>
                <a:lnTo>
                  <a:pt x="947883" y="2135810"/>
                </a:lnTo>
                <a:cubicBezTo>
                  <a:pt x="751239" y="2124834"/>
                  <a:pt x="563993" y="2026494"/>
                  <a:pt x="458425" y="1857983"/>
                </a:cubicBezTo>
                <a:cubicBezTo>
                  <a:pt x="292498" y="1875705"/>
                  <a:pt x="136697" y="1781836"/>
                  <a:pt x="89996" y="1635957"/>
                </a:cubicBezTo>
                <a:cubicBezTo>
                  <a:pt x="56167" y="1530413"/>
                  <a:pt x="86071" y="1416508"/>
                  <a:pt x="168721" y="1336258"/>
                </a:cubicBezTo>
                <a:cubicBezTo>
                  <a:pt x="51457" y="1273311"/>
                  <a:pt x="-13846" y="1152516"/>
                  <a:pt x="2480" y="1028777"/>
                </a:cubicBezTo>
                <a:cubicBezTo>
                  <a:pt x="21631" y="883898"/>
                  <a:pt x="147685" y="770413"/>
                  <a:pt x="306077" y="755478"/>
                </a:cubicBezTo>
                <a:lnTo>
                  <a:pt x="308981" y="748274"/>
                </a:lnTo>
                <a:lnTo>
                  <a:pt x="308981" y="748273"/>
                </a:lnTo>
                <a:cubicBezTo>
                  <a:pt x="287710" y="605602"/>
                  <a:pt x="337316" y="461722"/>
                  <a:pt x="444218" y="355810"/>
                </a:cubicBezTo>
                <a:cubicBezTo>
                  <a:pt x="613128" y="188528"/>
                  <a:pt x="886977" y="151243"/>
                  <a:pt x="1102116" y="266148"/>
                </a:cubicBezTo>
                <a:lnTo>
                  <a:pt x="1102242" y="265982"/>
                </a:lnTo>
                <a:lnTo>
                  <a:pt x="1160136" y="189975"/>
                </a:lnTo>
                <a:cubicBezTo>
                  <a:pt x="1314472" y="32257"/>
                  <a:pt x="1590850" y="16158"/>
                  <a:pt x="1765430" y="173067"/>
                </a:cubicBezTo>
                <a:lnTo>
                  <a:pt x="1768389" y="168987"/>
                </a:lnTo>
                <a:lnTo>
                  <a:pt x="1811356" y="109734"/>
                </a:lnTo>
                <a:cubicBezTo>
                  <a:pt x="1864984" y="52374"/>
                  <a:pt x="1940245" y="13910"/>
                  <a:pt x="2023895" y="3103"/>
                </a:cubicBezTo>
                <a:cubicBezTo>
                  <a:pt x="2046912" y="125"/>
                  <a:pt x="2069923" y="-682"/>
                  <a:pt x="2092618" y="565"/>
                </a:cubicBezTo>
                <a:close/>
              </a:path>
            </a:pathLst>
          </a:custGeom>
        </p:spPr>
      </p:pic>
      <p:sp>
        <p:nvSpPr>
          <p:cNvPr id="30" name="TextBox 29">
            <a:extLst>
              <a:ext uri="{FF2B5EF4-FFF2-40B4-BE49-F238E27FC236}">
                <a16:creationId xmlns:a16="http://schemas.microsoft.com/office/drawing/2014/main" id="{17A80CC9-60DE-F78D-EA17-FA2E9EDCE221}"/>
              </a:ext>
            </a:extLst>
          </p:cNvPr>
          <p:cNvSpPr txBox="1"/>
          <p:nvPr/>
        </p:nvSpPr>
        <p:spPr>
          <a:xfrm>
            <a:off x="3095377" y="5706807"/>
            <a:ext cx="6137562" cy="830997"/>
          </a:xfrm>
          <a:prstGeom prst="rect">
            <a:avLst/>
          </a:prstGeom>
          <a:noFill/>
        </p:spPr>
        <p:txBody>
          <a:bodyPr wrap="square">
            <a:spAutoFit/>
          </a:bodyPr>
          <a:lstStyle/>
          <a:p>
            <a:pPr algn="ctr" fontAlgn="base"/>
            <a:r>
              <a:rPr lang="en-US" sz="2400" b="0" i="0" dirty="0">
                <a:solidFill>
                  <a:srgbClr val="FFFF00"/>
                </a:solidFill>
                <a:effectLst/>
              </a:rPr>
              <a:t>What do you know about that person or people that influences your willingness to trust them?</a:t>
            </a:r>
          </a:p>
        </p:txBody>
      </p:sp>
    </p:spTree>
    <p:extLst>
      <p:ext uri="{BB962C8B-B14F-4D97-AF65-F5344CB8AC3E}">
        <p14:creationId xmlns:p14="http://schemas.microsoft.com/office/powerpoint/2010/main" val="24859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DA55FF-3775-4B8C-84F2-D92497E55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25779"/>
            <a:ext cx="12270658" cy="6970276"/>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The Lord Will Reveal Himself</a:t>
            </a:r>
          </a:p>
        </p:txBody>
      </p:sp>
      <p:sp>
        <p:nvSpPr>
          <p:cNvPr id="7" name="TextBox 6"/>
          <p:cNvSpPr txBox="1"/>
          <p:nvPr/>
        </p:nvSpPr>
        <p:spPr>
          <a:xfrm>
            <a:off x="501445" y="1066801"/>
            <a:ext cx="5975555" cy="2400657"/>
          </a:xfrm>
          <a:prstGeom prst="rect">
            <a:avLst/>
          </a:prstGeom>
          <a:noFill/>
        </p:spPr>
        <p:txBody>
          <a:bodyPr wrap="square" rtlCol="0">
            <a:spAutoFit/>
          </a:bodyPr>
          <a:lstStyle/>
          <a:p>
            <a:pPr fontAlgn="base"/>
            <a:r>
              <a:rPr lang="en-US" dirty="0">
                <a:solidFill>
                  <a:schemeClr val="bg2"/>
                </a:solidFill>
              </a:rPr>
              <a:t>“Before this “stormy” day is ended, the Lord will reveal himself in power and glory.</a:t>
            </a:r>
          </a:p>
          <a:p>
            <a:pPr fontAlgn="base"/>
            <a:endParaRPr lang="en-US" sz="1200" dirty="0">
              <a:solidFill>
                <a:schemeClr val="bg2"/>
              </a:solidFill>
            </a:endParaRPr>
          </a:p>
          <a:p>
            <a:pPr fontAlgn="base"/>
            <a:r>
              <a:rPr lang="en-US" dirty="0">
                <a:solidFill>
                  <a:schemeClr val="bg2"/>
                </a:solidFill>
              </a:rPr>
              <a:t>A thousand years—the millennium will then begin. </a:t>
            </a:r>
          </a:p>
          <a:p>
            <a:pPr fontAlgn="base"/>
            <a:endParaRPr lang="en-US" dirty="0">
              <a:solidFill>
                <a:schemeClr val="bg2"/>
              </a:solidFill>
            </a:endParaRPr>
          </a:p>
          <a:p>
            <a:pPr fontAlgn="base"/>
            <a:r>
              <a:rPr lang="en-US" dirty="0">
                <a:solidFill>
                  <a:schemeClr val="bg2"/>
                </a:solidFill>
              </a:rPr>
              <a:t>Our Lord will dwell with men on Earth for a thousand years, as he blessed His disciple with His visible presence after His resurrection, for forty days, His kingdom is then on Earth.</a:t>
            </a:r>
          </a:p>
          <a:p>
            <a:pPr fontAlgn="base"/>
            <a:r>
              <a:rPr lang="en-US" sz="1200" dirty="0">
                <a:solidFill>
                  <a:schemeClr val="bg2"/>
                </a:solidFill>
              </a:rPr>
              <a:t>Smith and </a:t>
            </a:r>
            <a:r>
              <a:rPr lang="en-US" sz="1200" dirty="0" err="1">
                <a:solidFill>
                  <a:schemeClr val="bg2"/>
                </a:solidFill>
              </a:rPr>
              <a:t>Sjodahl</a:t>
            </a:r>
            <a:endParaRPr lang="en-US" dirty="0">
              <a:solidFill>
                <a:schemeClr val="bg2"/>
              </a:solidFill>
            </a:endParaRPr>
          </a:p>
        </p:txBody>
      </p:sp>
      <p:sp>
        <p:nvSpPr>
          <p:cNvPr id="31" name="TextBox 30"/>
          <p:cNvSpPr txBox="1"/>
          <p:nvPr/>
        </p:nvSpPr>
        <p:spPr>
          <a:xfrm>
            <a:off x="0" y="6450210"/>
            <a:ext cx="8839200" cy="369332"/>
          </a:xfrm>
          <a:prstGeom prst="rect">
            <a:avLst/>
          </a:prstGeom>
          <a:noFill/>
        </p:spPr>
        <p:txBody>
          <a:bodyPr wrap="square" rtlCol="0">
            <a:spAutoFit/>
          </a:bodyPr>
          <a:lstStyle/>
          <a:p>
            <a:r>
              <a:rPr lang="en-US" dirty="0">
                <a:solidFill>
                  <a:schemeClr val="bg1"/>
                </a:solidFill>
              </a:rPr>
              <a:t>D&amp;C 29:11,  </a:t>
            </a:r>
            <a:r>
              <a:rPr lang="en-US" sz="1200" dirty="0">
                <a:solidFill>
                  <a:schemeClr val="bg1"/>
                </a:solidFill>
              </a:rPr>
              <a:t>D&amp;C 76-70, Hebrew 12:29, D&amp;C 133:40-44, 49; D&amp;C 35:14; 1 Nephi 22:17, 23; Ezekiel 38:22; 39:6</a:t>
            </a:r>
          </a:p>
        </p:txBody>
      </p:sp>
      <p:sp>
        <p:nvSpPr>
          <p:cNvPr id="8" name="Rectangle 7"/>
          <p:cNvSpPr/>
          <p:nvPr/>
        </p:nvSpPr>
        <p:spPr>
          <a:xfrm>
            <a:off x="5463048" y="3403221"/>
            <a:ext cx="6390968" cy="3046988"/>
          </a:xfrm>
          <a:prstGeom prst="rect">
            <a:avLst/>
          </a:prstGeom>
        </p:spPr>
        <p:txBody>
          <a:bodyPr wrap="square">
            <a:spAutoFit/>
          </a:bodyPr>
          <a:lstStyle/>
          <a:p>
            <a:r>
              <a:rPr lang="en-US" dirty="0">
                <a:solidFill>
                  <a:schemeClr val="bg2"/>
                </a:solidFill>
              </a:rPr>
              <a:t>Christ is a glorified, celestial being, and the glory of such beings is comparable to that of the sun. </a:t>
            </a:r>
          </a:p>
          <a:p>
            <a:endParaRPr lang="en-US" dirty="0">
              <a:solidFill>
                <a:schemeClr val="bg2"/>
              </a:solidFill>
            </a:endParaRPr>
          </a:p>
          <a:p>
            <a:r>
              <a:rPr lang="en-US" dirty="0">
                <a:solidFill>
                  <a:schemeClr val="bg2"/>
                </a:solidFill>
              </a:rPr>
              <a:t>The presence of Christ when He comes in His glory will be as a consuming fire. The mountains will flow down at His presence, the elements will melt with fervent heat, and the waters will boil. Even the sun will hide its face in shame. </a:t>
            </a:r>
          </a:p>
          <a:p>
            <a:endParaRPr lang="en-US" dirty="0">
              <a:solidFill>
                <a:schemeClr val="bg2"/>
              </a:solidFill>
            </a:endParaRPr>
          </a:p>
          <a:p>
            <a:r>
              <a:rPr lang="en-US" dirty="0">
                <a:solidFill>
                  <a:schemeClr val="bg2"/>
                </a:solidFill>
              </a:rPr>
              <a:t>The scriptures also talk about the time when “devouring fire” will be poured out upon the wicked.”</a:t>
            </a:r>
          </a:p>
          <a:p>
            <a:r>
              <a:rPr lang="en-US" sz="1200" dirty="0">
                <a:solidFill>
                  <a:schemeClr val="bg2"/>
                </a:solidFill>
              </a:rPr>
              <a:t>Student Manual</a:t>
            </a:r>
          </a:p>
        </p:txBody>
      </p:sp>
      <p:pic>
        <p:nvPicPr>
          <p:cNvPr id="3" name="Picture 2">
            <a:extLst>
              <a:ext uri="{FF2B5EF4-FFF2-40B4-BE49-F238E27FC236}">
                <a16:creationId xmlns:a16="http://schemas.microsoft.com/office/drawing/2014/main" id="{1D3FEEDF-A562-40A2-B9B5-023AA07D2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294" y="1003452"/>
            <a:ext cx="3746705" cy="2098629"/>
          </a:xfrm>
          <a:prstGeom prst="rect">
            <a:avLst/>
          </a:prstGeom>
        </p:spPr>
      </p:pic>
      <p:pic>
        <p:nvPicPr>
          <p:cNvPr id="1028" name="Picture 4" descr="Related image">
            <a:extLst>
              <a:ext uri="{FF2B5EF4-FFF2-40B4-BE49-F238E27FC236}">
                <a16:creationId xmlns:a16="http://schemas.microsoft.com/office/drawing/2014/main" id="{6FD54706-328F-41F7-AAA8-D4D9CA1F4D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27802" y="3652051"/>
            <a:ext cx="3481850" cy="27854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5B9159E-5647-4AA5-ACCD-C0F6C89B01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96" y="149627"/>
            <a:ext cx="1187150" cy="904495"/>
          </a:xfrm>
          <a:prstGeom prst="rect">
            <a:avLst/>
          </a:prstGeom>
        </p:spPr>
      </p:pic>
    </p:spTree>
    <p:extLst>
      <p:ext uri="{BB962C8B-B14F-4D97-AF65-F5344CB8AC3E}">
        <p14:creationId xmlns:p14="http://schemas.microsoft.com/office/powerpoint/2010/main" val="50908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079B66-72D2-4FDA-AFE9-FD2A5E1E1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Those Who Come With Christ</a:t>
            </a:r>
          </a:p>
        </p:txBody>
      </p:sp>
      <p:sp>
        <p:nvSpPr>
          <p:cNvPr id="7" name="TextBox 6"/>
          <p:cNvSpPr txBox="1"/>
          <p:nvPr/>
        </p:nvSpPr>
        <p:spPr>
          <a:xfrm>
            <a:off x="1752600" y="1752600"/>
            <a:ext cx="4724400" cy="4093428"/>
          </a:xfrm>
          <a:prstGeom prst="rect">
            <a:avLst/>
          </a:prstGeom>
          <a:noFill/>
        </p:spPr>
        <p:txBody>
          <a:bodyPr wrap="square" rtlCol="0">
            <a:spAutoFit/>
          </a:bodyPr>
          <a:lstStyle/>
          <a:p>
            <a:pPr fontAlgn="base"/>
            <a:r>
              <a:rPr lang="en-US" sz="2000" dirty="0">
                <a:solidFill>
                  <a:schemeClr val="bg2"/>
                </a:solidFill>
              </a:rPr>
              <a:t>The Savior declared that He will come again to the earth with power and glory. </a:t>
            </a:r>
          </a:p>
          <a:p>
            <a:pPr fontAlgn="base"/>
            <a:endParaRPr lang="en-US" sz="2000" dirty="0">
              <a:solidFill>
                <a:schemeClr val="bg2"/>
              </a:solidFill>
            </a:endParaRPr>
          </a:p>
          <a:p>
            <a:pPr fontAlgn="base"/>
            <a:r>
              <a:rPr lang="en-US" sz="2000" dirty="0">
                <a:solidFill>
                  <a:schemeClr val="bg2"/>
                </a:solidFill>
              </a:rPr>
              <a:t>The hosts who will come with the Savior in glory at His Second Coming will be faithful Saints who have lived in all periods of time in the earth’s history. </a:t>
            </a:r>
          </a:p>
          <a:p>
            <a:pPr fontAlgn="base"/>
            <a:endParaRPr lang="en-US" sz="2000" dirty="0">
              <a:solidFill>
                <a:schemeClr val="bg2"/>
              </a:solidFill>
            </a:endParaRPr>
          </a:p>
          <a:p>
            <a:pPr fontAlgn="base"/>
            <a:r>
              <a:rPr lang="en-US" sz="2000" dirty="0">
                <a:solidFill>
                  <a:schemeClr val="bg2"/>
                </a:solidFill>
              </a:rPr>
              <a:t>The righteous who have died will be resurrected, and the wicked will be destroyed. Jesus Christ will “dwell in righteousness with men on earth a thousand years.</a:t>
            </a:r>
          </a:p>
        </p:txBody>
      </p:sp>
      <p:sp>
        <p:nvSpPr>
          <p:cNvPr id="31" name="TextBox 30"/>
          <p:cNvSpPr txBox="1"/>
          <p:nvPr/>
        </p:nvSpPr>
        <p:spPr>
          <a:xfrm>
            <a:off x="140043" y="6452569"/>
            <a:ext cx="8839200" cy="369332"/>
          </a:xfrm>
          <a:prstGeom prst="rect">
            <a:avLst/>
          </a:prstGeom>
          <a:noFill/>
        </p:spPr>
        <p:txBody>
          <a:bodyPr wrap="square" rtlCol="0">
            <a:spAutoFit/>
          </a:bodyPr>
          <a:lstStyle/>
          <a:p>
            <a:r>
              <a:rPr lang="en-US" dirty="0">
                <a:solidFill>
                  <a:schemeClr val="bg1"/>
                </a:solidFill>
              </a:rPr>
              <a:t>D&amp;C 29:11</a:t>
            </a:r>
            <a:endParaRPr lang="en-US" sz="1200" dirty="0">
              <a:solidFill>
                <a:schemeClr val="bg1"/>
              </a:solidFill>
            </a:endParaRPr>
          </a:p>
        </p:txBody>
      </p:sp>
      <p:pic>
        <p:nvPicPr>
          <p:cNvPr id="6146" name="Picture 2" descr="https://encrypted-tbn2.gstatic.com/images?q=tbn:ANd9GcSkwKq7i3qLYfphALO07INZBQfQuCApH_jS4-spWsfl7B8BeYvqLA"/>
          <p:cNvPicPr>
            <a:picLocks noChangeAspect="1" noChangeArrowheads="1"/>
          </p:cNvPicPr>
          <p:nvPr/>
        </p:nvPicPr>
        <p:blipFill>
          <a:blip r:embed="rId3" cstate="print"/>
          <a:srcRect/>
          <a:stretch>
            <a:fillRect/>
          </a:stretch>
        </p:blipFill>
        <p:spPr bwMode="auto">
          <a:xfrm>
            <a:off x="6934200" y="1219200"/>
            <a:ext cx="3715024" cy="2209800"/>
          </a:xfrm>
          <a:prstGeom prst="rect">
            <a:avLst/>
          </a:prstGeom>
          <a:noFill/>
        </p:spPr>
      </p:pic>
      <p:pic>
        <p:nvPicPr>
          <p:cNvPr id="6148" name="Picture 4" descr="http://s1.hubimg.com/u/8865294_f260.jpg"/>
          <p:cNvPicPr>
            <a:picLocks noChangeAspect="1" noChangeArrowheads="1"/>
          </p:cNvPicPr>
          <p:nvPr/>
        </p:nvPicPr>
        <p:blipFill>
          <a:blip r:embed="rId4" cstate="print"/>
          <a:srcRect/>
          <a:stretch>
            <a:fillRect/>
          </a:stretch>
        </p:blipFill>
        <p:spPr bwMode="auto">
          <a:xfrm>
            <a:off x="7239000" y="3817202"/>
            <a:ext cx="3200400" cy="2646486"/>
          </a:xfrm>
          <a:prstGeom prst="rect">
            <a:avLst/>
          </a:prstGeom>
          <a:noFill/>
        </p:spPr>
      </p:pic>
    </p:spTree>
    <p:extLst>
      <p:ext uri="{BB962C8B-B14F-4D97-AF65-F5344CB8AC3E}">
        <p14:creationId xmlns:p14="http://schemas.microsoft.com/office/powerpoint/2010/main" val="190080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079B66-72D2-4FDA-AFE9-FD2A5E1E1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When He Comes Again</a:t>
            </a:r>
          </a:p>
        </p:txBody>
      </p:sp>
      <p:sp>
        <p:nvSpPr>
          <p:cNvPr id="7" name="TextBox 6"/>
          <p:cNvSpPr txBox="1"/>
          <p:nvPr/>
        </p:nvSpPr>
        <p:spPr>
          <a:xfrm>
            <a:off x="783806" y="830998"/>
            <a:ext cx="3351028" cy="369332"/>
          </a:xfrm>
          <a:prstGeom prst="rect">
            <a:avLst/>
          </a:prstGeom>
          <a:solidFill>
            <a:schemeClr val="accent3">
              <a:lumMod val="50000"/>
            </a:schemeClr>
          </a:solidFill>
        </p:spPr>
        <p:txBody>
          <a:bodyPr wrap="square" rtlCol="0">
            <a:spAutoFit/>
          </a:bodyPr>
          <a:lstStyle/>
          <a:p>
            <a:pPr algn="ctr" fontAlgn="base"/>
            <a:r>
              <a:rPr lang="en-US" dirty="0">
                <a:solidFill>
                  <a:schemeClr val="bg1"/>
                </a:solidFill>
              </a:rPr>
              <a:t>Doctrine and Covenants 29:23–27</a:t>
            </a:r>
          </a:p>
        </p:txBody>
      </p:sp>
      <p:sp>
        <p:nvSpPr>
          <p:cNvPr id="2" name="TextBox 1">
            <a:extLst>
              <a:ext uri="{FF2B5EF4-FFF2-40B4-BE49-F238E27FC236}">
                <a16:creationId xmlns:a16="http://schemas.microsoft.com/office/drawing/2014/main" id="{F8CAF3D8-2825-ED5A-2169-BC7E0A4A1E34}"/>
              </a:ext>
            </a:extLst>
          </p:cNvPr>
          <p:cNvSpPr txBox="1"/>
          <p:nvPr/>
        </p:nvSpPr>
        <p:spPr>
          <a:xfrm>
            <a:off x="783805" y="3829344"/>
            <a:ext cx="3351028" cy="369332"/>
          </a:xfrm>
          <a:prstGeom prst="rect">
            <a:avLst/>
          </a:prstGeom>
          <a:solidFill>
            <a:schemeClr val="bg2">
              <a:lumMod val="50000"/>
            </a:schemeClr>
          </a:solidFill>
        </p:spPr>
        <p:txBody>
          <a:bodyPr wrap="square" rtlCol="0">
            <a:spAutoFit/>
          </a:bodyPr>
          <a:lstStyle/>
          <a:p>
            <a:pPr algn="ctr" fontAlgn="base"/>
            <a:r>
              <a:rPr lang="en-US" dirty="0">
                <a:solidFill>
                  <a:schemeClr val="bg1"/>
                </a:solidFill>
              </a:rPr>
              <a:t>Isaiah 65:19–25</a:t>
            </a:r>
          </a:p>
        </p:txBody>
      </p:sp>
      <p:sp>
        <p:nvSpPr>
          <p:cNvPr id="3" name="TextBox 2">
            <a:extLst>
              <a:ext uri="{FF2B5EF4-FFF2-40B4-BE49-F238E27FC236}">
                <a16:creationId xmlns:a16="http://schemas.microsoft.com/office/drawing/2014/main" id="{7D32E208-8AE4-6650-35C9-1F0B902B6A1D}"/>
              </a:ext>
            </a:extLst>
          </p:cNvPr>
          <p:cNvSpPr txBox="1"/>
          <p:nvPr/>
        </p:nvSpPr>
        <p:spPr>
          <a:xfrm>
            <a:off x="7407049" y="830998"/>
            <a:ext cx="3351028" cy="369332"/>
          </a:xfrm>
          <a:prstGeom prst="rect">
            <a:avLst/>
          </a:prstGeom>
          <a:solidFill>
            <a:schemeClr val="accent6">
              <a:lumMod val="50000"/>
            </a:schemeClr>
          </a:solidFill>
        </p:spPr>
        <p:txBody>
          <a:bodyPr wrap="square" rtlCol="0">
            <a:spAutoFit/>
          </a:bodyPr>
          <a:lstStyle/>
          <a:p>
            <a:pPr algn="ctr" fontAlgn="base"/>
            <a:r>
              <a:rPr lang="en-US" dirty="0">
                <a:solidFill>
                  <a:schemeClr val="bg1"/>
                </a:solidFill>
              </a:rPr>
              <a:t>Revelation 20:1–3</a:t>
            </a:r>
          </a:p>
        </p:txBody>
      </p:sp>
      <p:sp>
        <p:nvSpPr>
          <p:cNvPr id="4" name="TextBox 3">
            <a:extLst>
              <a:ext uri="{FF2B5EF4-FFF2-40B4-BE49-F238E27FC236}">
                <a16:creationId xmlns:a16="http://schemas.microsoft.com/office/drawing/2014/main" id="{59B72723-67F0-5701-DC67-FC9E3D3A3F60}"/>
              </a:ext>
            </a:extLst>
          </p:cNvPr>
          <p:cNvSpPr txBox="1"/>
          <p:nvPr/>
        </p:nvSpPr>
        <p:spPr>
          <a:xfrm>
            <a:off x="7457032" y="3899384"/>
            <a:ext cx="3351028" cy="369332"/>
          </a:xfrm>
          <a:prstGeom prst="rect">
            <a:avLst/>
          </a:prstGeom>
          <a:solidFill>
            <a:schemeClr val="accent1">
              <a:lumMod val="50000"/>
            </a:schemeClr>
          </a:solidFill>
        </p:spPr>
        <p:txBody>
          <a:bodyPr wrap="square" rtlCol="0">
            <a:spAutoFit/>
          </a:bodyPr>
          <a:lstStyle/>
          <a:p>
            <a:pPr algn="ctr" fontAlgn="base"/>
            <a:r>
              <a:rPr lang="en-US" dirty="0">
                <a:solidFill>
                  <a:schemeClr val="bg1"/>
                </a:solidFill>
              </a:rPr>
              <a:t>1 Nephi 22:24–28</a:t>
            </a:r>
          </a:p>
        </p:txBody>
      </p:sp>
      <p:pic>
        <p:nvPicPr>
          <p:cNvPr id="9" name="Picture 8">
            <a:extLst>
              <a:ext uri="{FF2B5EF4-FFF2-40B4-BE49-F238E27FC236}">
                <a16:creationId xmlns:a16="http://schemas.microsoft.com/office/drawing/2014/main" id="{2BAE43F8-27BC-CDF8-79DD-47185EABA781}"/>
              </a:ext>
            </a:extLst>
          </p:cNvPr>
          <p:cNvPicPr>
            <a:picLocks noChangeAspect="1"/>
          </p:cNvPicPr>
          <p:nvPr/>
        </p:nvPicPr>
        <p:blipFill>
          <a:blip r:embed="rId3"/>
          <a:stretch>
            <a:fillRect/>
          </a:stretch>
        </p:blipFill>
        <p:spPr>
          <a:xfrm>
            <a:off x="7364902" y="4560591"/>
            <a:ext cx="3535289" cy="2108465"/>
          </a:xfrm>
          <a:prstGeom prst="rect">
            <a:avLst/>
          </a:prstGeom>
        </p:spPr>
      </p:pic>
      <p:pic>
        <p:nvPicPr>
          <p:cNvPr id="11" name="Picture 10">
            <a:extLst>
              <a:ext uri="{FF2B5EF4-FFF2-40B4-BE49-F238E27FC236}">
                <a16:creationId xmlns:a16="http://schemas.microsoft.com/office/drawing/2014/main" id="{8695FE53-DF56-7831-4A52-A2E266942127}"/>
              </a:ext>
            </a:extLst>
          </p:cNvPr>
          <p:cNvPicPr>
            <a:picLocks noChangeAspect="1"/>
          </p:cNvPicPr>
          <p:nvPr/>
        </p:nvPicPr>
        <p:blipFill>
          <a:blip r:embed="rId4"/>
          <a:stretch>
            <a:fillRect/>
          </a:stretch>
        </p:blipFill>
        <p:spPr>
          <a:xfrm>
            <a:off x="7923051" y="1313430"/>
            <a:ext cx="2418989" cy="2477087"/>
          </a:xfrm>
          <a:prstGeom prst="rect">
            <a:avLst/>
          </a:prstGeom>
        </p:spPr>
      </p:pic>
      <p:pic>
        <p:nvPicPr>
          <p:cNvPr id="17" name="Picture 16">
            <a:extLst>
              <a:ext uri="{FF2B5EF4-FFF2-40B4-BE49-F238E27FC236}">
                <a16:creationId xmlns:a16="http://schemas.microsoft.com/office/drawing/2014/main" id="{4D00E85A-D327-98AC-EE10-54292858C0D5}"/>
              </a:ext>
            </a:extLst>
          </p:cNvPr>
          <p:cNvPicPr>
            <a:picLocks noChangeAspect="1"/>
          </p:cNvPicPr>
          <p:nvPr/>
        </p:nvPicPr>
        <p:blipFill>
          <a:blip r:embed="rId5"/>
          <a:stretch>
            <a:fillRect/>
          </a:stretch>
        </p:blipFill>
        <p:spPr>
          <a:xfrm>
            <a:off x="995093" y="4341603"/>
            <a:ext cx="2928451" cy="2074867"/>
          </a:xfrm>
          <a:prstGeom prst="rect">
            <a:avLst/>
          </a:prstGeom>
        </p:spPr>
      </p:pic>
      <p:pic>
        <p:nvPicPr>
          <p:cNvPr id="19" name="Picture 18">
            <a:extLst>
              <a:ext uri="{FF2B5EF4-FFF2-40B4-BE49-F238E27FC236}">
                <a16:creationId xmlns:a16="http://schemas.microsoft.com/office/drawing/2014/main" id="{986824C2-57B3-C8E0-C77F-451B7F6467CB}"/>
              </a:ext>
            </a:extLst>
          </p:cNvPr>
          <p:cNvPicPr>
            <a:picLocks noChangeAspect="1"/>
          </p:cNvPicPr>
          <p:nvPr/>
        </p:nvPicPr>
        <p:blipFill>
          <a:blip r:embed="rId6"/>
          <a:stretch>
            <a:fillRect/>
          </a:stretch>
        </p:blipFill>
        <p:spPr>
          <a:xfrm>
            <a:off x="890270" y="1322616"/>
            <a:ext cx="3138099" cy="2177684"/>
          </a:xfrm>
          <a:prstGeom prst="rect">
            <a:avLst/>
          </a:prstGeom>
        </p:spPr>
      </p:pic>
      <p:sp>
        <p:nvSpPr>
          <p:cNvPr id="21" name="TextBox 20">
            <a:extLst>
              <a:ext uri="{FF2B5EF4-FFF2-40B4-BE49-F238E27FC236}">
                <a16:creationId xmlns:a16="http://schemas.microsoft.com/office/drawing/2014/main" id="{EF40FBBB-5330-719F-E7B7-09425A8EBC4D}"/>
              </a:ext>
            </a:extLst>
          </p:cNvPr>
          <p:cNvSpPr txBox="1"/>
          <p:nvPr/>
        </p:nvSpPr>
        <p:spPr>
          <a:xfrm>
            <a:off x="4268950" y="1775451"/>
            <a:ext cx="3138099" cy="3693319"/>
          </a:xfrm>
          <a:prstGeom prst="rect">
            <a:avLst/>
          </a:prstGeom>
          <a:noFill/>
        </p:spPr>
        <p:txBody>
          <a:bodyPr wrap="square">
            <a:spAutoFit/>
          </a:bodyPr>
          <a:lstStyle/>
          <a:p>
            <a:pPr algn="l" fontAlgn="base"/>
            <a:r>
              <a:rPr lang="en-US" b="0" i="0" dirty="0">
                <a:solidFill>
                  <a:schemeClr val="bg1"/>
                </a:solidFill>
                <a:effectLst/>
              </a:rPr>
              <a:t>When He comes, oppression and injustice will not only diminish; they will cease. …</a:t>
            </a:r>
          </a:p>
          <a:p>
            <a:pPr algn="l" fontAlgn="base"/>
            <a:r>
              <a:rPr lang="en-US" b="0" i="0" dirty="0">
                <a:solidFill>
                  <a:schemeClr val="bg1"/>
                </a:solidFill>
                <a:effectLst/>
              </a:rPr>
              <a:t>Poverty and suffering will not only decline; they will vanish. …</a:t>
            </a:r>
          </a:p>
          <a:p>
            <a:pPr algn="l" fontAlgn="base"/>
            <a:r>
              <a:rPr lang="en-US" b="0" i="0" dirty="0">
                <a:solidFill>
                  <a:schemeClr val="bg1"/>
                </a:solidFill>
                <a:effectLst/>
              </a:rPr>
              <a:t>Even the pain and sorrow of death will be done away. …</a:t>
            </a:r>
          </a:p>
          <a:p>
            <a:pPr algn="l" fontAlgn="base"/>
            <a:endParaRPr lang="en-US" b="0" i="0" dirty="0">
              <a:solidFill>
                <a:schemeClr val="bg1"/>
              </a:solidFill>
              <a:effectLst/>
            </a:endParaRPr>
          </a:p>
          <a:p>
            <a:pPr algn="l" fontAlgn="base"/>
            <a:r>
              <a:rPr lang="en-US" b="0" i="0" dirty="0">
                <a:solidFill>
                  <a:schemeClr val="bg1"/>
                </a:solidFill>
                <a:effectLst/>
              </a:rPr>
              <a:t>… Let us devote ourselves more diligently to the preparations needed for the day when pain and evil are ended altogether. </a:t>
            </a:r>
            <a:r>
              <a:rPr lang="en-US" sz="1400" b="0" i="0" dirty="0">
                <a:solidFill>
                  <a:schemeClr val="bg1"/>
                </a:solidFill>
                <a:effectLst/>
              </a:rPr>
              <a:t>D. Todd Christofferson</a:t>
            </a:r>
          </a:p>
        </p:txBody>
      </p:sp>
      <p:pic>
        <p:nvPicPr>
          <p:cNvPr id="23" name="Picture 22" descr="A person in a suit and tie&#10;&#10;Description automatically generated">
            <a:extLst>
              <a:ext uri="{FF2B5EF4-FFF2-40B4-BE49-F238E27FC236}">
                <a16:creationId xmlns:a16="http://schemas.microsoft.com/office/drawing/2014/main" id="{0D172F48-FB13-24D0-40B9-035EA6E272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2521" y="5473596"/>
            <a:ext cx="883479" cy="1183231"/>
          </a:xfrm>
          <a:prstGeom prst="rect">
            <a:avLst/>
          </a:prstGeom>
        </p:spPr>
      </p:pic>
    </p:spTree>
    <p:extLst>
      <p:ext uri="{BB962C8B-B14F-4D97-AF65-F5344CB8AC3E}">
        <p14:creationId xmlns:p14="http://schemas.microsoft.com/office/powerpoint/2010/main" val="221038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4A1DAC-0EB0-0F7D-3D00-ECE1852A7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5" name="TextBox 4">
            <a:extLst>
              <a:ext uri="{FF2B5EF4-FFF2-40B4-BE49-F238E27FC236}">
                <a16:creationId xmlns:a16="http://schemas.microsoft.com/office/drawing/2014/main" id="{85B1523E-556C-667B-B1F1-D0F77C23B891}"/>
              </a:ext>
            </a:extLst>
          </p:cNvPr>
          <p:cNvSpPr txBox="1"/>
          <p:nvPr/>
        </p:nvSpPr>
        <p:spPr>
          <a:xfrm>
            <a:off x="7670162" y="2158708"/>
            <a:ext cx="3386470" cy="1477328"/>
          </a:xfrm>
          <a:prstGeom prst="rect">
            <a:avLst/>
          </a:prstGeom>
          <a:noFill/>
        </p:spPr>
        <p:txBody>
          <a:bodyPr wrap="square">
            <a:spAutoFit/>
          </a:bodyPr>
          <a:lstStyle/>
          <a:p>
            <a:r>
              <a:rPr lang="en-US" b="0" i="0" dirty="0">
                <a:solidFill>
                  <a:schemeClr val="bg1"/>
                </a:solidFill>
                <a:effectLst/>
              </a:rPr>
              <a:t>… Jesus will be a resident on the earth a thousand [years] with the Saints is not the case, but will reign over the Saints and come down and instruct.</a:t>
            </a:r>
            <a:endParaRPr lang="en-US" dirty="0">
              <a:solidFill>
                <a:schemeClr val="bg1"/>
              </a:solidFill>
            </a:endParaRPr>
          </a:p>
        </p:txBody>
      </p:sp>
      <p:sp>
        <p:nvSpPr>
          <p:cNvPr id="7" name="TextBox 6">
            <a:extLst>
              <a:ext uri="{FF2B5EF4-FFF2-40B4-BE49-F238E27FC236}">
                <a16:creationId xmlns:a16="http://schemas.microsoft.com/office/drawing/2014/main" id="{9DD6A9E1-D564-CB10-9340-DC3A41AFD455}"/>
              </a:ext>
            </a:extLst>
          </p:cNvPr>
          <p:cNvSpPr txBox="1"/>
          <p:nvPr/>
        </p:nvSpPr>
        <p:spPr>
          <a:xfrm>
            <a:off x="-38986" y="6488668"/>
            <a:ext cx="6134986" cy="369332"/>
          </a:xfrm>
          <a:prstGeom prst="rect">
            <a:avLst/>
          </a:prstGeom>
          <a:noFill/>
        </p:spPr>
        <p:txBody>
          <a:bodyPr wrap="square">
            <a:spAutoFit/>
          </a:bodyPr>
          <a:lstStyle/>
          <a:p>
            <a:r>
              <a:rPr lang="en-US" b="0" i="1" dirty="0">
                <a:solidFill>
                  <a:schemeClr val="bg1"/>
                </a:solidFill>
                <a:effectLst/>
              </a:rPr>
              <a:t>Teachings of Presidents of the Church: Joseph Smith</a:t>
            </a:r>
            <a:r>
              <a:rPr lang="en-US" b="0" i="0" dirty="0">
                <a:solidFill>
                  <a:schemeClr val="bg1"/>
                </a:solidFill>
                <a:effectLst/>
              </a:rPr>
              <a:t> [2007], </a:t>
            </a:r>
            <a:r>
              <a:rPr lang="en-US" b="0" i="0" u="none" strike="noStrike" dirty="0">
                <a:solidFill>
                  <a:schemeClr val="bg1"/>
                </a:solidFill>
                <a:effectLst/>
                <a:hlinkClick r:id="rId3">
                  <a:extLst>
                    <a:ext uri="{A12FA001-AC4F-418D-AE19-62706E023703}">
                      <ahyp:hlinkClr xmlns:ahyp="http://schemas.microsoft.com/office/drawing/2018/hyperlinkcolor" val="tx"/>
                    </a:ext>
                  </a:extLst>
                </a:hlinkClick>
              </a:rPr>
              <a:t>258</a:t>
            </a:r>
            <a:endParaRPr lang="en-US" dirty="0"/>
          </a:p>
        </p:txBody>
      </p:sp>
      <p:sp>
        <p:nvSpPr>
          <p:cNvPr id="8" name="TextBox 7">
            <a:extLst>
              <a:ext uri="{FF2B5EF4-FFF2-40B4-BE49-F238E27FC236}">
                <a16:creationId xmlns:a16="http://schemas.microsoft.com/office/drawing/2014/main" id="{7E8C8168-CA3F-0672-9143-CE62CA8333C9}"/>
              </a:ext>
            </a:extLst>
          </p:cNvPr>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Resident on the Earth</a:t>
            </a:r>
          </a:p>
        </p:txBody>
      </p:sp>
      <p:pic>
        <p:nvPicPr>
          <p:cNvPr id="10" name="Picture 9">
            <a:extLst>
              <a:ext uri="{FF2B5EF4-FFF2-40B4-BE49-F238E27FC236}">
                <a16:creationId xmlns:a16="http://schemas.microsoft.com/office/drawing/2014/main" id="{52D0761B-3437-22CC-0AF7-64D278B2E981}"/>
              </a:ext>
            </a:extLst>
          </p:cNvPr>
          <p:cNvPicPr>
            <a:picLocks noChangeAspect="1"/>
          </p:cNvPicPr>
          <p:nvPr/>
        </p:nvPicPr>
        <p:blipFill>
          <a:blip r:embed="rId4"/>
          <a:stretch>
            <a:fillRect/>
          </a:stretch>
        </p:blipFill>
        <p:spPr>
          <a:xfrm>
            <a:off x="667847" y="1555293"/>
            <a:ext cx="6496957" cy="3896269"/>
          </a:xfrm>
          <a:prstGeom prst="rect">
            <a:avLst/>
          </a:prstGeom>
        </p:spPr>
      </p:pic>
      <p:pic>
        <p:nvPicPr>
          <p:cNvPr id="12" name="Picture 11">
            <a:extLst>
              <a:ext uri="{FF2B5EF4-FFF2-40B4-BE49-F238E27FC236}">
                <a16:creationId xmlns:a16="http://schemas.microsoft.com/office/drawing/2014/main" id="{23AF7C1B-76EE-09DB-FC35-AA4AC04A8C36}"/>
              </a:ext>
            </a:extLst>
          </p:cNvPr>
          <p:cNvPicPr>
            <a:picLocks noChangeAspect="1"/>
          </p:cNvPicPr>
          <p:nvPr/>
        </p:nvPicPr>
        <p:blipFill>
          <a:blip r:embed="rId5"/>
          <a:stretch>
            <a:fillRect/>
          </a:stretch>
        </p:blipFill>
        <p:spPr>
          <a:xfrm>
            <a:off x="8359294" y="3904588"/>
            <a:ext cx="2308706" cy="2336724"/>
          </a:xfrm>
          <a:prstGeom prst="rect">
            <a:avLst/>
          </a:prstGeom>
        </p:spPr>
      </p:pic>
    </p:spTree>
    <p:extLst>
      <p:ext uri="{BB962C8B-B14F-4D97-AF65-F5344CB8AC3E}">
        <p14:creationId xmlns:p14="http://schemas.microsoft.com/office/powerpoint/2010/main" val="483956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9E53FE-E049-4BE4-994E-0E3586889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Promise to the 12</a:t>
            </a:r>
          </a:p>
        </p:txBody>
      </p:sp>
      <p:sp>
        <p:nvSpPr>
          <p:cNvPr id="7" name="TextBox 6"/>
          <p:cNvSpPr txBox="1"/>
          <p:nvPr/>
        </p:nvSpPr>
        <p:spPr>
          <a:xfrm>
            <a:off x="665204" y="1838638"/>
            <a:ext cx="5735595" cy="3970318"/>
          </a:xfrm>
          <a:prstGeom prst="rect">
            <a:avLst/>
          </a:prstGeom>
          <a:noFill/>
        </p:spPr>
        <p:txBody>
          <a:bodyPr wrap="square" rtlCol="0">
            <a:spAutoFit/>
          </a:bodyPr>
          <a:lstStyle/>
          <a:p>
            <a:pPr fontAlgn="base"/>
            <a:r>
              <a:rPr lang="en-US" sz="2400" dirty="0">
                <a:solidFill>
                  <a:schemeClr val="bg2"/>
                </a:solidFill>
              </a:rPr>
              <a:t>“Our Lord prepared a special reward for his first Apostles. He promised them, while yet with them I the flesh, that, seated on thrones of glory, they should judge the twelve tribes of Israel. </a:t>
            </a:r>
          </a:p>
          <a:p>
            <a:pPr fontAlgn="base"/>
            <a:endParaRPr lang="en-US" sz="2400" dirty="0">
              <a:solidFill>
                <a:schemeClr val="bg2"/>
              </a:solidFill>
            </a:endParaRPr>
          </a:p>
          <a:p>
            <a:pPr fontAlgn="base"/>
            <a:endParaRPr lang="en-US" sz="2400" dirty="0">
              <a:solidFill>
                <a:schemeClr val="bg2"/>
              </a:solidFill>
            </a:endParaRPr>
          </a:p>
          <a:p>
            <a:pPr fontAlgn="base"/>
            <a:r>
              <a:rPr lang="en-US" sz="2400" dirty="0">
                <a:solidFill>
                  <a:schemeClr val="bg2"/>
                </a:solidFill>
              </a:rPr>
              <a:t>When our Lord comes to judgment, His Apostles will take the places promised to them, arrayed in the robes of their office.”</a:t>
            </a:r>
          </a:p>
          <a:p>
            <a:pPr fontAlgn="base"/>
            <a:r>
              <a:rPr lang="en-US" sz="1200" dirty="0">
                <a:solidFill>
                  <a:schemeClr val="bg2"/>
                </a:solidFill>
              </a:rPr>
              <a:t>Smith and </a:t>
            </a:r>
            <a:r>
              <a:rPr lang="en-US" sz="1200" dirty="0" err="1">
                <a:solidFill>
                  <a:schemeClr val="bg2"/>
                </a:solidFill>
              </a:rPr>
              <a:t>Sjodahl</a:t>
            </a:r>
            <a:endParaRPr lang="en-US" dirty="0">
              <a:solidFill>
                <a:schemeClr val="bg2"/>
              </a:solidFill>
            </a:endParaRPr>
          </a:p>
        </p:txBody>
      </p:sp>
      <p:sp>
        <p:nvSpPr>
          <p:cNvPr id="31" name="TextBox 30"/>
          <p:cNvSpPr txBox="1"/>
          <p:nvPr/>
        </p:nvSpPr>
        <p:spPr>
          <a:xfrm>
            <a:off x="140043" y="6421904"/>
            <a:ext cx="8839200" cy="369332"/>
          </a:xfrm>
          <a:prstGeom prst="rect">
            <a:avLst/>
          </a:prstGeom>
          <a:noFill/>
        </p:spPr>
        <p:txBody>
          <a:bodyPr wrap="square" rtlCol="0">
            <a:spAutoFit/>
          </a:bodyPr>
          <a:lstStyle/>
          <a:p>
            <a:r>
              <a:rPr lang="en-US" dirty="0">
                <a:solidFill>
                  <a:schemeClr val="bg1"/>
                </a:solidFill>
              </a:rPr>
              <a:t>D&amp;C 29:12</a:t>
            </a:r>
            <a:endParaRPr lang="en-US" sz="1200" dirty="0">
              <a:solidFill>
                <a:schemeClr val="bg1"/>
              </a:solidFill>
            </a:endParaRPr>
          </a:p>
        </p:txBody>
      </p:sp>
      <p:pic>
        <p:nvPicPr>
          <p:cNvPr id="3" name="Picture 2">
            <a:extLst>
              <a:ext uri="{FF2B5EF4-FFF2-40B4-BE49-F238E27FC236}">
                <a16:creationId xmlns:a16="http://schemas.microsoft.com/office/drawing/2014/main" id="{FBFF90AA-19CA-4359-B84F-198EA939C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476" y="1838638"/>
            <a:ext cx="4841533" cy="3628315"/>
          </a:xfrm>
          <a:prstGeom prst="rect">
            <a:avLst/>
          </a:prstGeom>
        </p:spPr>
      </p:pic>
      <p:pic>
        <p:nvPicPr>
          <p:cNvPr id="9" name="Picture 8">
            <a:extLst>
              <a:ext uri="{FF2B5EF4-FFF2-40B4-BE49-F238E27FC236}">
                <a16:creationId xmlns:a16="http://schemas.microsoft.com/office/drawing/2014/main" id="{90239068-792E-4E0E-A874-5AFD95660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96" y="149627"/>
            <a:ext cx="1187150" cy="904495"/>
          </a:xfrm>
          <a:prstGeom prst="rect">
            <a:avLst/>
          </a:prstGeom>
        </p:spPr>
      </p:pic>
    </p:spTree>
    <p:extLst>
      <p:ext uri="{BB962C8B-B14F-4D97-AF65-F5344CB8AC3E}">
        <p14:creationId xmlns:p14="http://schemas.microsoft.com/office/powerpoint/2010/main" val="199360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3B5070-F97F-4512-B8B3-82A8B6B8B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Escape</a:t>
            </a:r>
          </a:p>
        </p:txBody>
      </p:sp>
      <p:sp>
        <p:nvSpPr>
          <p:cNvPr id="31" name="TextBox 30"/>
          <p:cNvSpPr txBox="1"/>
          <p:nvPr/>
        </p:nvSpPr>
        <p:spPr>
          <a:xfrm>
            <a:off x="0" y="6421903"/>
            <a:ext cx="2286000" cy="369332"/>
          </a:xfrm>
          <a:prstGeom prst="rect">
            <a:avLst/>
          </a:prstGeom>
          <a:noFill/>
        </p:spPr>
        <p:txBody>
          <a:bodyPr wrap="square" rtlCol="0">
            <a:spAutoFit/>
          </a:bodyPr>
          <a:lstStyle/>
          <a:p>
            <a:r>
              <a:rPr lang="en-US" dirty="0">
                <a:solidFill>
                  <a:schemeClr val="bg1"/>
                </a:solidFill>
              </a:rPr>
              <a:t>D&amp;C 29:14-21</a:t>
            </a:r>
          </a:p>
        </p:txBody>
      </p:sp>
      <p:sp>
        <p:nvSpPr>
          <p:cNvPr id="33" name="Rectangle 32"/>
          <p:cNvSpPr/>
          <p:nvPr/>
        </p:nvSpPr>
        <p:spPr>
          <a:xfrm>
            <a:off x="594561" y="1298136"/>
            <a:ext cx="4572000" cy="4585871"/>
          </a:xfrm>
          <a:prstGeom prst="rect">
            <a:avLst/>
          </a:prstGeom>
        </p:spPr>
        <p:txBody>
          <a:bodyPr>
            <a:spAutoFit/>
          </a:bodyPr>
          <a:lstStyle/>
          <a:p>
            <a:r>
              <a:rPr lang="en-US" sz="2000" dirty="0">
                <a:solidFill>
                  <a:schemeClr val="bg1"/>
                </a:solidFill>
              </a:rPr>
              <a:t>“Concerning the coming of the Son of Man … it is a false idea that the Saints will escape all the judgments, whilst the wicked suffer; for all flesh is subject to suffer, and ‘the righteous shall hardly escape’ [see D&amp;C 63:34]; </a:t>
            </a:r>
          </a:p>
          <a:p>
            <a:endParaRPr lang="en-US" sz="2000" dirty="0">
              <a:solidFill>
                <a:schemeClr val="bg1"/>
              </a:solidFill>
            </a:endParaRPr>
          </a:p>
          <a:p>
            <a:r>
              <a:rPr lang="en-US" sz="2000" dirty="0">
                <a:solidFill>
                  <a:schemeClr val="bg1"/>
                </a:solidFill>
              </a:rPr>
              <a:t>still many of the Saints will escape, for the just shall live by faith [see Habakkuk 2:4];</a:t>
            </a:r>
          </a:p>
          <a:p>
            <a:endParaRPr lang="en-US" sz="2000" dirty="0">
              <a:solidFill>
                <a:schemeClr val="bg1"/>
              </a:solidFill>
            </a:endParaRPr>
          </a:p>
          <a:p>
            <a:r>
              <a:rPr lang="en-US" sz="2000" dirty="0">
                <a:solidFill>
                  <a:schemeClr val="bg1"/>
                </a:solidFill>
              </a:rPr>
              <a:t> yet many of the righteous shall fall a prey to disease, to pestilence, etc., by reason of the weakness of the flesh, and yet be saved in the Kingdom of God.”</a:t>
            </a:r>
          </a:p>
          <a:p>
            <a:r>
              <a:rPr lang="en-US" sz="1200" dirty="0">
                <a:solidFill>
                  <a:schemeClr val="bg1"/>
                </a:solidFill>
              </a:rPr>
              <a:t>Joseph Smith </a:t>
            </a:r>
          </a:p>
        </p:txBody>
      </p:sp>
      <p:pic>
        <p:nvPicPr>
          <p:cNvPr id="16388" name="Picture 4" descr="http://www.geekygirlengineer.com/wp-content/uploads/2012/12/cracked-mud.jpg"/>
          <p:cNvPicPr>
            <a:picLocks noChangeAspect="1" noChangeArrowheads="1"/>
          </p:cNvPicPr>
          <p:nvPr/>
        </p:nvPicPr>
        <p:blipFill>
          <a:blip r:embed="rId3" cstate="print"/>
          <a:srcRect/>
          <a:stretch>
            <a:fillRect/>
          </a:stretch>
        </p:blipFill>
        <p:spPr bwMode="auto">
          <a:xfrm>
            <a:off x="7239001" y="990600"/>
            <a:ext cx="2641599" cy="1981200"/>
          </a:xfrm>
          <a:prstGeom prst="rect">
            <a:avLst/>
          </a:prstGeom>
          <a:noFill/>
        </p:spPr>
      </p:pic>
      <p:pic>
        <p:nvPicPr>
          <p:cNvPr id="16390" name="Picture 6" descr="http://images.colourbox.com/thumb_COLOURBOX2476569.jpg"/>
          <p:cNvPicPr>
            <a:picLocks noChangeAspect="1" noChangeArrowheads="1"/>
          </p:cNvPicPr>
          <p:nvPr/>
        </p:nvPicPr>
        <p:blipFill>
          <a:blip r:embed="rId4" cstate="print"/>
          <a:srcRect/>
          <a:stretch>
            <a:fillRect/>
          </a:stretch>
        </p:blipFill>
        <p:spPr bwMode="auto">
          <a:xfrm>
            <a:off x="5490050" y="2971800"/>
            <a:ext cx="1521619" cy="2286001"/>
          </a:xfrm>
          <a:prstGeom prst="rect">
            <a:avLst/>
          </a:prstGeom>
          <a:noFill/>
        </p:spPr>
      </p:pic>
      <p:pic>
        <p:nvPicPr>
          <p:cNvPr id="16392" name="Picture 8" descr="http://upload.wikimedia.org/wikipedia/commons/c/c2/Tobacco_mosaic_virus_symptoms_orchid.jpg"/>
          <p:cNvPicPr>
            <a:picLocks noChangeAspect="1" noChangeArrowheads="1"/>
          </p:cNvPicPr>
          <p:nvPr/>
        </p:nvPicPr>
        <p:blipFill>
          <a:blip r:embed="rId5" cstate="print"/>
          <a:srcRect/>
          <a:stretch>
            <a:fillRect/>
          </a:stretch>
        </p:blipFill>
        <p:spPr bwMode="auto">
          <a:xfrm>
            <a:off x="7435628" y="4409812"/>
            <a:ext cx="3402791" cy="1981200"/>
          </a:xfrm>
          <a:prstGeom prst="rect">
            <a:avLst/>
          </a:prstGeom>
          <a:noFill/>
        </p:spPr>
      </p:pic>
      <p:pic>
        <p:nvPicPr>
          <p:cNvPr id="3" name="Picture 2">
            <a:extLst>
              <a:ext uri="{FF2B5EF4-FFF2-40B4-BE49-F238E27FC236}">
                <a16:creationId xmlns:a16="http://schemas.microsoft.com/office/drawing/2014/main" id="{BE548D7E-7BCB-47CE-B78D-C55DC2BF73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308" y="84191"/>
            <a:ext cx="733331" cy="922421"/>
          </a:xfrm>
          <a:prstGeom prst="rect">
            <a:avLst/>
          </a:prstGeom>
        </p:spPr>
      </p:pic>
    </p:spTree>
    <p:extLst>
      <p:ext uri="{BB962C8B-B14F-4D97-AF65-F5344CB8AC3E}">
        <p14:creationId xmlns:p14="http://schemas.microsoft.com/office/powerpoint/2010/main" val="358216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Picture 224">
            <a:extLst>
              <a:ext uri="{FF2B5EF4-FFF2-40B4-BE49-F238E27FC236}">
                <a16:creationId xmlns:a16="http://schemas.microsoft.com/office/drawing/2014/main" id="{674B581C-D0E4-49CE-94FA-B2E6ED0F5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Signs of the Second Coming</a:t>
            </a:r>
          </a:p>
        </p:txBody>
      </p:sp>
      <p:sp>
        <p:nvSpPr>
          <p:cNvPr id="31" name="TextBox 30"/>
          <p:cNvSpPr txBox="1"/>
          <p:nvPr/>
        </p:nvSpPr>
        <p:spPr>
          <a:xfrm>
            <a:off x="0" y="6459646"/>
            <a:ext cx="2286000" cy="369332"/>
          </a:xfrm>
          <a:prstGeom prst="rect">
            <a:avLst/>
          </a:prstGeom>
          <a:noFill/>
        </p:spPr>
        <p:txBody>
          <a:bodyPr wrap="square" rtlCol="0">
            <a:spAutoFit/>
          </a:bodyPr>
          <a:lstStyle/>
          <a:p>
            <a:r>
              <a:rPr lang="en-US" dirty="0">
                <a:solidFill>
                  <a:schemeClr val="bg1"/>
                </a:solidFill>
              </a:rPr>
              <a:t>D&amp;C 29:14-21</a:t>
            </a:r>
          </a:p>
        </p:txBody>
      </p:sp>
      <p:sp>
        <p:nvSpPr>
          <p:cNvPr id="33" name="Rectangle 32"/>
          <p:cNvSpPr/>
          <p:nvPr/>
        </p:nvSpPr>
        <p:spPr>
          <a:xfrm>
            <a:off x="958778" y="945654"/>
            <a:ext cx="4953000" cy="5355312"/>
          </a:xfrm>
          <a:prstGeom prst="rect">
            <a:avLst/>
          </a:prstGeom>
        </p:spPr>
        <p:txBody>
          <a:bodyPr wrap="square">
            <a:spAutoFit/>
          </a:bodyPr>
          <a:lstStyle/>
          <a:p>
            <a:r>
              <a:rPr lang="en-US" dirty="0">
                <a:solidFill>
                  <a:schemeClr val="bg1"/>
                </a:solidFill>
              </a:rPr>
              <a:t>The sun shall be darkened</a:t>
            </a:r>
          </a:p>
          <a:p>
            <a:endParaRPr lang="en-US" dirty="0">
              <a:solidFill>
                <a:schemeClr val="bg1"/>
              </a:solidFill>
            </a:endParaRPr>
          </a:p>
          <a:p>
            <a:r>
              <a:rPr lang="en-US" dirty="0">
                <a:solidFill>
                  <a:schemeClr val="bg1"/>
                </a:solidFill>
              </a:rPr>
              <a:t>The moon shall be turned into blood</a:t>
            </a:r>
          </a:p>
          <a:p>
            <a:endParaRPr lang="en-US" dirty="0">
              <a:solidFill>
                <a:schemeClr val="bg1"/>
              </a:solidFill>
            </a:endParaRPr>
          </a:p>
          <a:p>
            <a:r>
              <a:rPr lang="en-US" dirty="0">
                <a:solidFill>
                  <a:schemeClr val="bg1"/>
                </a:solidFill>
              </a:rPr>
              <a:t>The stars shall fall from heaven</a:t>
            </a:r>
          </a:p>
          <a:p>
            <a:endParaRPr lang="en-US" dirty="0">
              <a:solidFill>
                <a:schemeClr val="bg1"/>
              </a:solidFill>
            </a:endParaRPr>
          </a:p>
          <a:p>
            <a:r>
              <a:rPr lang="en-US" dirty="0">
                <a:solidFill>
                  <a:schemeClr val="bg1"/>
                </a:solidFill>
              </a:rPr>
              <a:t>Signs will be in heaven above and in the earth beneath</a:t>
            </a:r>
          </a:p>
          <a:p>
            <a:endParaRPr lang="en-US" dirty="0">
              <a:solidFill>
                <a:schemeClr val="bg1"/>
              </a:solidFill>
            </a:endParaRPr>
          </a:p>
          <a:p>
            <a:r>
              <a:rPr lang="en-US" dirty="0">
                <a:solidFill>
                  <a:schemeClr val="bg1"/>
                </a:solidFill>
              </a:rPr>
              <a:t>Weeping and wailing among the hosts of men</a:t>
            </a:r>
          </a:p>
          <a:p>
            <a:endParaRPr lang="en-US" dirty="0">
              <a:solidFill>
                <a:schemeClr val="bg1"/>
              </a:solidFill>
            </a:endParaRPr>
          </a:p>
          <a:p>
            <a:r>
              <a:rPr lang="en-US" dirty="0">
                <a:solidFill>
                  <a:schemeClr val="bg1"/>
                </a:solidFill>
              </a:rPr>
              <a:t>Hailstorm to destroy the crops</a:t>
            </a:r>
          </a:p>
          <a:p>
            <a:endParaRPr lang="en-US" dirty="0">
              <a:solidFill>
                <a:schemeClr val="bg1"/>
              </a:solidFill>
            </a:endParaRPr>
          </a:p>
          <a:p>
            <a:r>
              <a:rPr lang="en-US" dirty="0">
                <a:solidFill>
                  <a:schemeClr val="bg1"/>
                </a:solidFill>
              </a:rPr>
              <a:t>Wickedness</a:t>
            </a:r>
          </a:p>
          <a:p>
            <a:endParaRPr lang="en-US" dirty="0">
              <a:solidFill>
                <a:schemeClr val="bg1"/>
              </a:solidFill>
            </a:endParaRPr>
          </a:p>
          <a:p>
            <a:r>
              <a:rPr lang="en-US" dirty="0">
                <a:solidFill>
                  <a:schemeClr val="bg1"/>
                </a:solidFill>
              </a:rPr>
              <a:t>Flies and maggots and flesh fall and eyes from sockets while fowls and beasts devour them up</a:t>
            </a:r>
          </a:p>
          <a:p>
            <a:endParaRPr lang="en-US" dirty="0">
              <a:solidFill>
                <a:schemeClr val="bg1"/>
              </a:solidFill>
            </a:endParaRPr>
          </a:p>
          <a:p>
            <a:r>
              <a:rPr lang="en-US" dirty="0">
                <a:solidFill>
                  <a:schemeClr val="bg1"/>
                </a:solidFill>
              </a:rPr>
              <a:t>The abominable church will be devoured by fire</a:t>
            </a:r>
          </a:p>
        </p:txBody>
      </p:sp>
      <p:sp>
        <p:nvSpPr>
          <p:cNvPr id="7" name="Sun 6"/>
          <p:cNvSpPr/>
          <p:nvPr/>
        </p:nvSpPr>
        <p:spPr>
          <a:xfrm>
            <a:off x="9220200" y="533400"/>
            <a:ext cx="1295400" cy="1295400"/>
          </a:xfrm>
          <a:prstGeom prst="su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4126114">
            <a:off x="7027862" y="1025707"/>
            <a:ext cx="685800" cy="1143000"/>
          </a:xfrm>
          <a:prstGeom prst="moon">
            <a:avLst>
              <a:gd name="adj" fmla="val 4198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400800" y="1828800"/>
            <a:ext cx="3276600" cy="1143000"/>
            <a:chOff x="4876800" y="1828800"/>
            <a:chExt cx="3276600" cy="1143000"/>
          </a:xfrm>
        </p:grpSpPr>
        <p:sp>
          <p:nvSpPr>
            <p:cNvPr id="9" name="5-Point Star 8"/>
            <p:cNvSpPr/>
            <p:nvPr/>
          </p:nvSpPr>
          <p:spPr>
            <a:xfrm>
              <a:off x="5791200" y="2286000"/>
              <a:ext cx="533400" cy="5334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553200" y="1828800"/>
              <a:ext cx="609600" cy="6096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4876800" y="1981200"/>
              <a:ext cx="457200" cy="4572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7620000" y="2438400"/>
              <a:ext cx="533400" cy="5334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ardrop 13"/>
          <p:cNvSpPr/>
          <p:nvPr/>
        </p:nvSpPr>
        <p:spPr>
          <a:xfrm rot="19221004">
            <a:off x="7042526" y="3265019"/>
            <a:ext cx="441904" cy="456501"/>
          </a:xfrm>
          <a:prstGeom prst="teardrop">
            <a:avLst>
              <a:gd name="adj" fmla="val 11553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p:nvSpPr>
        <p:spPr>
          <a:xfrm rot="19221004">
            <a:off x="7638617" y="3441282"/>
            <a:ext cx="441904" cy="456501"/>
          </a:xfrm>
          <a:prstGeom prst="teardrop">
            <a:avLst>
              <a:gd name="adj" fmla="val 11553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p:cNvSpPr/>
          <p:nvPr/>
        </p:nvSpPr>
        <p:spPr>
          <a:xfrm rot="19221004">
            <a:off x="7257617" y="3822282"/>
            <a:ext cx="441904" cy="456501"/>
          </a:xfrm>
          <a:prstGeom prst="teardrop">
            <a:avLst>
              <a:gd name="adj" fmla="val 11553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a:off x="8229601" y="3276600"/>
            <a:ext cx="1956497" cy="2209800"/>
            <a:chOff x="6705600" y="3276600"/>
            <a:chExt cx="1956497" cy="2209800"/>
          </a:xfrm>
        </p:grpSpPr>
        <p:grpSp>
          <p:nvGrpSpPr>
            <p:cNvPr id="18" name="Group 107"/>
            <p:cNvGrpSpPr/>
            <p:nvPr/>
          </p:nvGrpSpPr>
          <p:grpSpPr>
            <a:xfrm>
              <a:off x="6705600" y="3505200"/>
              <a:ext cx="889697" cy="1905000"/>
              <a:chOff x="7610042" y="1124339"/>
              <a:chExt cx="2183077" cy="4674359"/>
            </a:xfrm>
          </p:grpSpPr>
          <p:grpSp>
            <p:nvGrpSpPr>
              <p:cNvPr id="19" name="Group 58"/>
              <p:cNvGrpSpPr/>
              <p:nvPr/>
            </p:nvGrpSpPr>
            <p:grpSpPr>
              <a:xfrm rot="19650881">
                <a:off x="7610042" y="1912498"/>
                <a:ext cx="560711" cy="1828800"/>
                <a:chOff x="6765584" y="990600"/>
                <a:chExt cx="1083016" cy="3532339"/>
              </a:xfrm>
            </p:grpSpPr>
            <p:sp>
              <p:nvSpPr>
                <p:cNvPr id="71" name="Moon 7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Moon 19"/>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59"/>
              <p:cNvGrpSpPr/>
              <p:nvPr/>
            </p:nvGrpSpPr>
            <p:grpSpPr>
              <a:xfrm rot="19650881">
                <a:off x="7610043" y="2598297"/>
                <a:ext cx="560711" cy="1828800"/>
                <a:chOff x="6765584" y="990600"/>
                <a:chExt cx="1083016" cy="3532339"/>
              </a:xfrm>
            </p:grpSpPr>
            <p:sp>
              <p:nvSpPr>
                <p:cNvPr id="66" name="Moon 6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65"/>
              <p:cNvGrpSpPr/>
              <p:nvPr/>
            </p:nvGrpSpPr>
            <p:grpSpPr>
              <a:xfrm rot="19650881">
                <a:off x="7610042" y="3360298"/>
                <a:ext cx="560711" cy="1828800"/>
                <a:chOff x="6765584" y="990600"/>
                <a:chExt cx="1083016" cy="3532339"/>
              </a:xfrm>
            </p:grpSpPr>
            <p:sp>
              <p:nvSpPr>
                <p:cNvPr id="61" name="Moon 6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71"/>
              <p:cNvGrpSpPr/>
              <p:nvPr/>
            </p:nvGrpSpPr>
            <p:grpSpPr>
              <a:xfrm rot="928600">
                <a:off x="8349452" y="1870455"/>
                <a:ext cx="560711" cy="1828800"/>
                <a:chOff x="6765584" y="990600"/>
                <a:chExt cx="1083016" cy="3532339"/>
              </a:xfrm>
            </p:grpSpPr>
            <p:sp>
              <p:nvSpPr>
                <p:cNvPr id="56" name="Moon 5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77"/>
              <p:cNvGrpSpPr/>
              <p:nvPr/>
            </p:nvGrpSpPr>
            <p:grpSpPr>
              <a:xfrm rot="2972959">
                <a:off x="8598363" y="2330596"/>
                <a:ext cx="560711" cy="1828800"/>
                <a:chOff x="6765584" y="990600"/>
                <a:chExt cx="1083016" cy="3532339"/>
              </a:xfrm>
            </p:grpSpPr>
            <p:sp>
              <p:nvSpPr>
                <p:cNvPr id="51" name="Moon 5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83"/>
              <p:cNvGrpSpPr/>
              <p:nvPr/>
            </p:nvGrpSpPr>
            <p:grpSpPr>
              <a:xfrm rot="21057775">
                <a:off x="7936516" y="1124339"/>
                <a:ext cx="560711" cy="2493875"/>
                <a:chOff x="6765584" y="990600"/>
                <a:chExt cx="1083016" cy="3532339"/>
              </a:xfrm>
            </p:grpSpPr>
            <p:sp>
              <p:nvSpPr>
                <p:cNvPr id="46" name="Moon 4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89"/>
              <p:cNvGrpSpPr/>
              <p:nvPr/>
            </p:nvGrpSpPr>
            <p:grpSpPr>
              <a:xfrm rot="1547556">
                <a:off x="8354077" y="3318090"/>
                <a:ext cx="560711" cy="1828800"/>
                <a:chOff x="6765584" y="990600"/>
                <a:chExt cx="1083016" cy="3532339"/>
              </a:xfrm>
            </p:grpSpPr>
            <p:sp>
              <p:nvSpPr>
                <p:cNvPr id="41" name="Moon 4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95"/>
              <p:cNvGrpSpPr/>
              <p:nvPr/>
            </p:nvGrpSpPr>
            <p:grpSpPr>
              <a:xfrm rot="19650881">
                <a:off x="7610042" y="3969898"/>
                <a:ext cx="560711" cy="1828800"/>
                <a:chOff x="6765584" y="990600"/>
                <a:chExt cx="1083016" cy="3532339"/>
              </a:xfrm>
            </p:grpSpPr>
            <p:sp>
              <p:nvSpPr>
                <p:cNvPr id="36" name="Moon 3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01"/>
              <p:cNvGrpSpPr/>
              <p:nvPr/>
            </p:nvGrpSpPr>
            <p:grpSpPr>
              <a:xfrm rot="1949119" flipH="1">
                <a:off x="8372043" y="3969897"/>
                <a:ext cx="560711" cy="1828800"/>
                <a:chOff x="6765584" y="990600"/>
                <a:chExt cx="1083016" cy="3532339"/>
              </a:xfrm>
            </p:grpSpPr>
            <p:sp>
              <p:nvSpPr>
                <p:cNvPr id="29" name="Moon 28"/>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107"/>
            <p:cNvGrpSpPr/>
            <p:nvPr/>
          </p:nvGrpSpPr>
          <p:grpSpPr>
            <a:xfrm>
              <a:off x="7239000" y="3276600"/>
              <a:ext cx="889697" cy="1905000"/>
              <a:chOff x="7610042" y="1124339"/>
              <a:chExt cx="2183077" cy="4674359"/>
            </a:xfrm>
          </p:grpSpPr>
          <p:grpSp>
            <p:nvGrpSpPr>
              <p:cNvPr id="77" name="Group 58"/>
              <p:cNvGrpSpPr/>
              <p:nvPr/>
            </p:nvGrpSpPr>
            <p:grpSpPr>
              <a:xfrm rot="19650881">
                <a:off x="7610042" y="1912498"/>
                <a:ext cx="560711" cy="1828800"/>
                <a:chOff x="6765584" y="990600"/>
                <a:chExt cx="1083016" cy="3532339"/>
              </a:xfrm>
            </p:grpSpPr>
            <p:sp>
              <p:nvSpPr>
                <p:cNvPr id="127" name="Moon 12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Moon 77"/>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59"/>
              <p:cNvGrpSpPr/>
              <p:nvPr/>
            </p:nvGrpSpPr>
            <p:grpSpPr>
              <a:xfrm rot="19650881">
                <a:off x="7610043" y="2598297"/>
                <a:ext cx="560711" cy="1828800"/>
                <a:chOff x="6765584" y="990600"/>
                <a:chExt cx="1083016" cy="3532339"/>
              </a:xfrm>
            </p:grpSpPr>
            <p:sp>
              <p:nvSpPr>
                <p:cNvPr id="122" name="Moon 12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65"/>
              <p:cNvGrpSpPr/>
              <p:nvPr/>
            </p:nvGrpSpPr>
            <p:grpSpPr>
              <a:xfrm rot="19650881">
                <a:off x="7610042" y="3360298"/>
                <a:ext cx="560711" cy="1828800"/>
                <a:chOff x="6765584" y="990600"/>
                <a:chExt cx="1083016" cy="3532339"/>
              </a:xfrm>
            </p:grpSpPr>
            <p:sp>
              <p:nvSpPr>
                <p:cNvPr id="117" name="Moon 11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71"/>
              <p:cNvGrpSpPr/>
              <p:nvPr/>
            </p:nvGrpSpPr>
            <p:grpSpPr>
              <a:xfrm rot="928600">
                <a:off x="8349452" y="1870455"/>
                <a:ext cx="560711" cy="1828800"/>
                <a:chOff x="6765584" y="990600"/>
                <a:chExt cx="1083016" cy="3532339"/>
              </a:xfrm>
            </p:grpSpPr>
            <p:sp>
              <p:nvSpPr>
                <p:cNvPr id="112" name="Moon 11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77"/>
              <p:cNvGrpSpPr/>
              <p:nvPr/>
            </p:nvGrpSpPr>
            <p:grpSpPr>
              <a:xfrm rot="2972959">
                <a:off x="8598363" y="2330596"/>
                <a:ext cx="560711" cy="1828800"/>
                <a:chOff x="6765584" y="990600"/>
                <a:chExt cx="1083016" cy="3532339"/>
              </a:xfrm>
            </p:grpSpPr>
            <p:sp>
              <p:nvSpPr>
                <p:cNvPr id="107" name="Moon 10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3"/>
              <p:cNvGrpSpPr/>
              <p:nvPr/>
            </p:nvGrpSpPr>
            <p:grpSpPr>
              <a:xfrm rot="21057775">
                <a:off x="7936516" y="1124339"/>
                <a:ext cx="560711" cy="2493875"/>
                <a:chOff x="6765584" y="990600"/>
                <a:chExt cx="1083016" cy="3532339"/>
              </a:xfrm>
            </p:grpSpPr>
            <p:sp>
              <p:nvSpPr>
                <p:cNvPr id="102" name="Moon 10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9"/>
              <p:cNvGrpSpPr/>
              <p:nvPr/>
            </p:nvGrpSpPr>
            <p:grpSpPr>
              <a:xfrm rot="1547556">
                <a:off x="8354077" y="3318090"/>
                <a:ext cx="560711" cy="1828800"/>
                <a:chOff x="6765584" y="990600"/>
                <a:chExt cx="1083016" cy="3532339"/>
              </a:xfrm>
            </p:grpSpPr>
            <p:sp>
              <p:nvSpPr>
                <p:cNvPr id="97" name="Moon 9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95"/>
              <p:cNvGrpSpPr/>
              <p:nvPr/>
            </p:nvGrpSpPr>
            <p:grpSpPr>
              <a:xfrm rot="19650881">
                <a:off x="7610042" y="3969898"/>
                <a:ext cx="560711" cy="1828800"/>
                <a:chOff x="6765584" y="990600"/>
                <a:chExt cx="1083016" cy="3532339"/>
              </a:xfrm>
            </p:grpSpPr>
            <p:sp>
              <p:nvSpPr>
                <p:cNvPr id="92" name="Moon 9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101"/>
              <p:cNvGrpSpPr/>
              <p:nvPr/>
            </p:nvGrpSpPr>
            <p:grpSpPr>
              <a:xfrm rot="1949119" flipH="1">
                <a:off x="8372043" y="3969897"/>
                <a:ext cx="560711" cy="1828800"/>
                <a:chOff x="6765584" y="990600"/>
                <a:chExt cx="1083016" cy="3532339"/>
              </a:xfrm>
            </p:grpSpPr>
            <p:sp>
              <p:nvSpPr>
                <p:cNvPr id="87" name="Moon 8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107"/>
            <p:cNvGrpSpPr/>
            <p:nvPr/>
          </p:nvGrpSpPr>
          <p:grpSpPr>
            <a:xfrm>
              <a:off x="7772400" y="3581400"/>
              <a:ext cx="889697" cy="1905000"/>
              <a:chOff x="7610042" y="1124339"/>
              <a:chExt cx="2183077" cy="4674359"/>
            </a:xfrm>
          </p:grpSpPr>
          <p:grpSp>
            <p:nvGrpSpPr>
              <p:cNvPr id="133" name="Group 58"/>
              <p:cNvGrpSpPr/>
              <p:nvPr/>
            </p:nvGrpSpPr>
            <p:grpSpPr>
              <a:xfrm rot="19650881">
                <a:off x="7610042" y="1912498"/>
                <a:ext cx="560711" cy="1828800"/>
                <a:chOff x="6765584" y="990600"/>
                <a:chExt cx="1083016" cy="3532339"/>
              </a:xfrm>
            </p:grpSpPr>
            <p:sp>
              <p:nvSpPr>
                <p:cNvPr id="183" name="Moon 18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Moon 133"/>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59"/>
              <p:cNvGrpSpPr/>
              <p:nvPr/>
            </p:nvGrpSpPr>
            <p:grpSpPr>
              <a:xfrm rot="19650881">
                <a:off x="7610043" y="2598297"/>
                <a:ext cx="560711" cy="1828800"/>
                <a:chOff x="6765584" y="990600"/>
                <a:chExt cx="1083016" cy="3532339"/>
              </a:xfrm>
            </p:grpSpPr>
            <p:sp>
              <p:nvSpPr>
                <p:cNvPr id="178" name="Moon 17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65"/>
              <p:cNvGrpSpPr/>
              <p:nvPr/>
            </p:nvGrpSpPr>
            <p:grpSpPr>
              <a:xfrm rot="19650881">
                <a:off x="7610042" y="3360298"/>
                <a:ext cx="560711" cy="1828800"/>
                <a:chOff x="6765584" y="990600"/>
                <a:chExt cx="1083016" cy="3532339"/>
              </a:xfrm>
            </p:grpSpPr>
            <p:sp>
              <p:nvSpPr>
                <p:cNvPr id="173" name="Moon 17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71"/>
              <p:cNvGrpSpPr/>
              <p:nvPr/>
            </p:nvGrpSpPr>
            <p:grpSpPr>
              <a:xfrm rot="928600">
                <a:off x="8349452" y="1870455"/>
                <a:ext cx="560711" cy="1828800"/>
                <a:chOff x="6765584" y="990600"/>
                <a:chExt cx="1083016" cy="3532339"/>
              </a:xfrm>
            </p:grpSpPr>
            <p:sp>
              <p:nvSpPr>
                <p:cNvPr id="168" name="Moon 16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77"/>
              <p:cNvGrpSpPr/>
              <p:nvPr/>
            </p:nvGrpSpPr>
            <p:grpSpPr>
              <a:xfrm rot="2972959">
                <a:off x="8598363" y="2330596"/>
                <a:ext cx="560711" cy="1828800"/>
                <a:chOff x="6765584" y="990600"/>
                <a:chExt cx="1083016" cy="3532339"/>
              </a:xfrm>
            </p:grpSpPr>
            <p:sp>
              <p:nvSpPr>
                <p:cNvPr id="163" name="Moon 16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83"/>
              <p:cNvGrpSpPr/>
              <p:nvPr/>
            </p:nvGrpSpPr>
            <p:grpSpPr>
              <a:xfrm rot="21057775">
                <a:off x="7936516" y="1124339"/>
                <a:ext cx="560711" cy="2493875"/>
                <a:chOff x="6765584" y="990600"/>
                <a:chExt cx="1083016" cy="3532339"/>
              </a:xfrm>
            </p:grpSpPr>
            <p:sp>
              <p:nvSpPr>
                <p:cNvPr id="158" name="Moon 15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89"/>
              <p:cNvGrpSpPr/>
              <p:nvPr/>
            </p:nvGrpSpPr>
            <p:grpSpPr>
              <a:xfrm rot="1547556">
                <a:off x="8354077" y="3318090"/>
                <a:ext cx="560711" cy="1828800"/>
                <a:chOff x="6765584" y="990600"/>
                <a:chExt cx="1083016" cy="3532339"/>
              </a:xfrm>
            </p:grpSpPr>
            <p:sp>
              <p:nvSpPr>
                <p:cNvPr id="153" name="Moon 15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95"/>
              <p:cNvGrpSpPr/>
              <p:nvPr/>
            </p:nvGrpSpPr>
            <p:grpSpPr>
              <a:xfrm rot="19650881">
                <a:off x="7610042" y="3969898"/>
                <a:ext cx="560711" cy="1828800"/>
                <a:chOff x="6765584" y="990600"/>
                <a:chExt cx="1083016" cy="3532339"/>
              </a:xfrm>
            </p:grpSpPr>
            <p:sp>
              <p:nvSpPr>
                <p:cNvPr id="148" name="Moon 147"/>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01"/>
              <p:cNvGrpSpPr/>
              <p:nvPr/>
            </p:nvGrpSpPr>
            <p:grpSpPr>
              <a:xfrm rot="1949119" flipH="1">
                <a:off x="8372043" y="3969897"/>
                <a:ext cx="560711" cy="1828800"/>
                <a:chOff x="6765584" y="990600"/>
                <a:chExt cx="1083016" cy="3532339"/>
              </a:xfrm>
            </p:grpSpPr>
            <p:sp>
              <p:nvSpPr>
                <p:cNvPr id="143" name="Moon 142"/>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1" name="Group 190"/>
          <p:cNvGrpSpPr/>
          <p:nvPr/>
        </p:nvGrpSpPr>
        <p:grpSpPr>
          <a:xfrm>
            <a:off x="8382736" y="3254722"/>
            <a:ext cx="1528353" cy="1134302"/>
            <a:chOff x="6858735" y="3254722"/>
            <a:chExt cx="1528353" cy="1134302"/>
          </a:xfrm>
        </p:grpSpPr>
        <p:sp>
          <p:nvSpPr>
            <p:cNvPr id="188" name="Regular Pentagon 187"/>
            <p:cNvSpPr/>
            <p:nvPr/>
          </p:nvSpPr>
          <p:spPr>
            <a:xfrm rot="19902329">
              <a:off x="6858735" y="3254722"/>
              <a:ext cx="762000" cy="838200"/>
            </a:xfrm>
            <a:prstGeom prst="pent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gular Pentagon 188"/>
            <p:cNvSpPr/>
            <p:nvPr/>
          </p:nvSpPr>
          <p:spPr>
            <a:xfrm rot="2951817">
              <a:off x="7463368" y="3619733"/>
              <a:ext cx="609600" cy="670560"/>
            </a:xfrm>
            <a:prstGeom prst="pent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gular Pentagon 189"/>
            <p:cNvSpPr/>
            <p:nvPr/>
          </p:nvSpPr>
          <p:spPr>
            <a:xfrm rot="11724171">
              <a:off x="7909758" y="3863961"/>
              <a:ext cx="477330" cy="525063"/>
            </a:xfrm>
            <a:prstGeom prst="pent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36"/>
          <p:cNvGrpSpPr/>
          <p:nvPr/>
        </p:nvGrpSpPr>
        <p:grpSpPr>
          <a:xfrm>
            <a:off x="6705601" y="4876800"/>
            <a:ext cx="1414493" cy="1447800"/>
            <a:chOff x="1676399" y="542274"/>
            <a:chExt cx="5328348" cy="5453816"/>
          </a:xfrm>
        </p:grpSpPr>
        <p:sp>
          <p:nvSpPr>
            <p:cNvPr id="194" name="Chord 193"/>
            <p:cNvSpPr/>
            <p:nvPr/>
          </p:nvSpPr>
          <p:spPr>
            <a:xfrm>
              <a:off x="2514600" y="2362200"/>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hord 194"/>
            <p:cNvSpPr/>
            <p:nvPr/>
          </p:nvSpPr>
          <p:spPr>
            <a:xfrm rot="19233354" flipH="1">
              <a:off x="3493803" y="1919745"/>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rot="20149031">
              <a:off x="3284985" y="1713378"/>
              <a:ext cx="1295400" cy="3581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Lightning Bolt 196"/>
            <p:cNvSpPr/>
            <p:nvPr/>
          </p:nvSpPr>
          <p:spPr>
            <a:xfrm rot="19736718">
              <a:off x="4871147" y="27107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Lightning Bolt 197"/>
            <p:cNvSpPr/>
            <p:nvPr/>
          </p:nvSpPr>
          <p:spPr>
            <a:xfrm rot="18076868">
              <a:off x="4871146" y="21011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ightning Bolt 198"/>
            <p:cNvSpPr/>
            <p:nvPr/>
          </p:nvSpPr>
          <p:spPr>
            <a:xfrm rot="17550233">
              <a:off x="3930350" y="1645615"/>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ightning Bolt 199"/>
            <p:cNvSpPr/>
            <p:nvPr/>
          </p:nvSpPr>
          <p:spPr>
            <a:xfrm rot="5185817">
              <a:off x="1779223" y="405299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ightning Bolt 200"/>
            <p:cNvSpPr/>
            <p:nvPr/>
          </p:nvSpPr>
          <p:spPr>
            <a:xfrm rot="6005270">
              <a:off x="1670746" y="3167919"/>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ightning Bolt 201"/>
            <p:cNvSpPr/>
            <p:nvPr/>
          </p:nvSpPr>
          <p:spPr>
            <a:xfrm rot="6792321">
              <a:off x="1759155" y="2430681"/>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1676399" y="1312410"/>
              <a:ext cx="1501515" cy="861164"/>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Freeform 203"/>
            <p:cNvSpPr/>
            <p:nvPr/>
          </p:nvSpPr>
          <p:spPr>
            <a:xfrm rot="15631923" flipH="1">
              <a:off x="2364314" y="894285"/>
              <a:ext cx="1650814" cy="946791"/>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5" name="Group 36"/>
          <p:cNvGrpSpPr/>
          <p:nvPr/>
        </p:nvGrpSpPr>
        <p:grpSpPr>
          <a:xfrm rot="4233832">
            <a:off x="5771901" y="4230962"/>
            <a:ext cx="893364" cy="914400"/>
            <a:chOff x="1676399" y="542274"/>
            <a:chExt cx="5328348" cy="5453816"/>
          </a:xfrm>
        </p:grpSpPr>
        <p:sp>
          <p:nvSpPr>
            <p:cNvPr id="206" name="Chord 205"/>
            <p:cNvSpPr/>
            <p:nvPr/>
          </p:nvSpPr>
          <p:spPr>
            <a:xfrm>
              <a:off x="2514600" y="2362200"/>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hord 206"/>
            <p:cNvSpPr/>
            <p:nvPr/>
          </p:nvSpPr>
          <p:spPr>
            <a:xfrm rot="19233354" flipH="1">
              <a:off x="3493803" y="1919745"/>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rot="20149031">
              <a:off x="3284985" y="1713378"/>
              <a:ext cx="1295400" cy="3581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Lightning Bolt 208"/>
            <p:cNvSpPr/>
            <p:nvPr/>
          </p:nvSpPr>
          <p:spPr>
            <a:xfrm rot="19736718">
              <a:off x="4871147" y="27107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Lightning Bolt 209"/>
            <p:cNvSpPr/>
            <p:nvPr/>
          </p:nvSpPr>
          <p:spPr>
            <a:xfrm rot="18076868">
              <a:off x="4871146" y="21011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ightning Bolt 210"/>
            <p:cNvSpPr/>
            <p:nvPr/>
          </p:nvSpPr>
          <p:spPr>
            <a:xfrm rot="17550233">
              <a:off x="3930350" y="1645615"/>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ightning Bolt 211"/>
            <p:cNvSpPr/>
            <p:nvPr/>
          </p:nvSpPr>
          <p:spPr>
            <a:xfrm rot="5185817">
              <a:off x="1779223" y="405299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ightning Bolt 212"/>
            <p:cNvSpPr/>
            <p:nvPr/>
          </p:nvSpPr>
          <p:spPr>
            <a:xfrm rot="6005270">
              <a:off x="1670746" y="3167919"/>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ightning Bolt 213"/>
            <p:cNvSpPr/>
            <p:nvPr/>
          </p:nvSpPr>
          <p:spPr>
            <a:xfrm rot="6792321">
              <a:off x="1759155" y="2430681"/>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1676399" y="1312410"/>
              <a:ext cx="1501515" cy="861164"/>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Freeform 215"/>
            <p:cNvSpPr/>
            <p:nvPr/>
          </p:nvSpPr>
          <p:spPr>
            <a:xfrm rot="15631923" flipH="1">
              <a:off x="2364314" y="894285"/>
              <a:ext cx="1650814" cy="946791"/>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7" name="Group 216"/>
          <p:cNvGrpSpPr/>
          <p:nvPr/>
        </p:nvGrpSpPr>
        <p:grpSpPr>
          <a:xfrm rot="18879178">
            <a:off x="2752845" y="1471906"/>
            <a:ext cx="4974890" cy="4247783"/>
            <a:chOff x="6592120" y="2543038"/>
            <a:chExt cx="1180280" cy="1190762"/>
          </a:xfrm>
        </p:grpSpPr>
        <p:sp>
          <p:nvSpPr>
            <p:cNvPr id="218" name="Moon 217"/>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874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2000" fill="hold"/>
                                        <p:tgtEl>
                                          <p:spTgt spid="7"/>
                                        </p:tgtEl>
                                        <p:attrNameLst>
                                          <p:attrName>fillcolor</p:attrName>
                                        </p:attrNameLst>
                                      </p:cBhvr>
                                      <p:to>
                                        <a:srgbClr val="091625"/>
                                      </p:to>
                                    </p:animClr>
                                    <p:set>
                                      <p:cBhvr>
                                        <p:cTn id="9" dur="2000" fill="hold"/>
                                        <p:tgtEl>
                                          <p:spTgt spid="7"/>
                                        </p:tgtEl>
                                        <p:attrNameLst>
                                          <p:attrName>fill.type</p:attrName>
                                        </p:attrNameLst>
                                      </p:cBhvr>
                                      <p:to>
                                        <p:strVal val="solid"/>
                                      </p:to>
                                    </p:set>
                                    <p:set>
                                      <p:cBhvr>
                                        <p:cTn id="10" dur="2000" fill="hold"/>
                                        <p:tgtEl>
                                          <p:spTgt spid="7"/>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par>
                                <p:cTn id="15" presetID="1" presetClass="emph" presetSubtype="2" fill="hold" nodeType="withEffect">
                                  <p:stCondLst>
                                    <p:cond delay="0"/>
                                  </p:stCondLst>
                                  <p:childTnLst>
                                    <p:animClr clrSpc="rgb" dir="cw">
                                      <p:cBhvr>
                                        <p:cTn id="16" dur="2000" fill="hold"/>
                                        <p:tgtEl>
                                          <p:spTgt spid="8"/>
                                        </p:tgtEl>
                                        <p:attrNameLst>
                                          <p:attrName>fillcolor</p:attrName>
                                        </p:attrNameLst>
                                      </p:cBhvr>
                                      <p:to>
                                        <a:srgbClr val="D20000"/>
                                      </p:to>
                                    </p:animClr>
                                    <p:set>
                                      <p:cBhvr>
                                        <p:cTn id="17" dur="2000" fill="hold"/>
                                        <p:tgtEl>
                                          <p:spTgt spid="8"/>
                                        </p:tgtEl>
                                        <p:attrNameLst>
                                          <p:attrName>fill.type</p:attrName>
                                        </p:attrNameLst>
                                      </p:cBhvr>
                                      <p:to>
                                        <p:strVal val="solid"/>
                                      </p:to>
                                    </p:set>
                                    <p:set>
                                      <p:cBhvr>
                                        <p:cTn id="18" dur="2000" fill="hold"/>
                                        <p:tgtEl>
                                          <p:spTgt spid="8"/>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par>
                                <p:cTn id="23" presetID="2" presetClass="entr" presetSubtype="3"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1+#ppt_w/2"/>
                                          </p:val>
                                        </p:tav>
                                        <p:tav tm="100000">
                                          <p:val>
                                            <p:strVal val="#ppt_x"/>
                                          </p:val>
                                        </p:tav>
                                      </p:tavLst>
                                    </p:anim>
                                    <p:anim calcmode="lin" valueType="num">
                                      <p:cBhvr additive="base">
                                        <p:cTn id="26"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6" end="6"/>
                                            </p:txEl>
                                          </p:spTgt>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2000"/>
                                        <p:tgtEl>
                                          <p:spTgt spid="13"/>
                                        </p:tgtEl>
                                      </p:cBhvr>
                                    </p:animEffect>
                                    <p:set>
                                      <p:cBhvr>
                                        <p:cTn id="33" dur="1" fill="hold">
                                          <p:stCondLst>
                                            <p:cond delay="19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3">
                                            <p:txEl>
                                              <p:pRg st="8" end="8"/>
                                            </p:txEl>
                                          </p:spTgt>
                                        </p:tgtEl>
                                        <p:attrNameLst>
                                          <p:attrName>style.visibility</p:attrName>
                                        </p:attrNameLst>
                                      </p:cBhvr>
                                      <p:to>
                                        <p:strVal val="visible"/>
                                      </p:to>
                                    </p:set>
                                  </p:childTnLst>
                                </p:cTn>
                              </p:par>
                              <p:par>
                                <p:cTn id="38" presetID="2" presetClass="exit" presetSubtype="4" fill="hold" grpId="0" nodeType="withEffect">
                                  <p:stCondLst>
                                    <p:cond delay="0"/>
                                  </p:stCondLst>
                                  <p:childTnLst>
                                    <p:anim calcmode="lin" valueType="num">
                                      <p:cBhvr additive="base">
                                        <p:cTn id="39" dur="2000"/>
                                        <p:tgtEl>
                                          <p:spTgt spid="14"/>
                                        </p:tgtEl>
                                        <p:attrNameLst>
                                          <p:attrName>ppt_x</p:attrName>
                                        </p:attrNameLst>
                                      </p:cBhvr>
                                      <p:tavLst>
                                        <p:tav tm="0">
                                          <p:val>
                                            <p:strVal val="ppt_x"/>
                                          </p:val>
                                        </p:tav>
                                        <p:tav tm="100000">
                                          <p:val>
                                            <p:strVal val="ppt_x"/>
                                          </p:val>
                                        </p:tav>
                                      </p:tavLst>
                                    </p:anim>
                                    <p:anim calcmode="lin" valueType="num">
                                      <p:cBhvr additive="base">
                                        <p:cTn id="40" dur="2000"/>
                                        <p:tgtEl>
                                          <p:spTgt spid="14"/>
                                        </p:tgtEl>
                                        <p:attrNameLst>
                                          <p:attrName>ppt_y</p:attrName>
                                        </p:attrNameLst>
                                      </p:cBhvr>
                                      <p:tavLst>
                                        <p:tav tm="0">
                                          <p:val>
                                            <p:strVal val="ppt_y"/>
                                          </p:val>
                                        </p:tav>
                                        <p:tav tm="100000">
                                          <p:val>
                                            <p:strVal val="1+ppt_h/2"/>
                                          </p:val>
                                        </p:tav>
                                      </p:tavLst>
                                    </p:anim>
                                    <p:set>
                                      <p:cBhvr>
                                        <p:cTn id="41" dur="1" fill="hold">
                                          <p:stCondLst>
                                            <p:cond delay="1999"/>
                                          </p:stCondLst>
                                        </p:cTn>
                                        <p:tgtEl>
                                          <p:spTgt spid="14"/>
                                        </p:tgtEl>
                                        <p:attrNameLst>
                                          <p:attrName>style.visibility</p:attrName>
                                        </p:attrNameLst>
                                      </p:cBhvr>
                                      <p:to>
                                        <p:strVal val="hidden"/>
                                      </p:to>
                                    </p:set>
                                  </p:childTnLst>
                                </p:cTn>
                              </p:par>
                              <p:par>
                                <p:cTn id="42" presetID="2" presetClass="exit" presetSubtype="4" fill="hold" grpId="0" nodeType="withEffect">
                                  <p:stCondLst>
                                    <p:cond delay="0"/>
                                  </p:stCondLst>
                                  <p:childTnLst>
                                    <p:anim calcmode="lin" valueType="num">
                                      <p:cBhvr additive="base">
                                        <p:cTn id="43" dur="2000"/>
                                        <p:tgtEl>
                                          <p:spTgt spid="15"/>
                                        </p:tgtEl>
                                        <p:attrNameLst>
                                          <p:attrName>ppt_x</p:attrName>
                                        </p:attrNameLst>
                                      </p:cBhvr>
                                      <p:tavLst>
                                        <p:tav tm="0">
                                          <p:val>
                                            <p:strVal val="ppt_x"/>
                                          </p:val>
                                        </p:tav>
                                        <p:tav tm="100000">
                                          <p:val>
                                            <p:strVal val="ppt_x"/>
                                          </p:val>
                                        </p:tav>
                                      </p:tavLst>
                                    </p:anim>
                                    <p:anim calcmode="lin" valueType="num">
                                      <p:cBhvr additive="base">
                                        <p:cTn id="44" dur="2000"/>
                                        <p:tgtEl>
                                          <p:spTgt spid="15"/>
                                        </p:tgtEl>
                                        <p:attrNameLst>
                                          <p:attrName>ppt_y</p:attrName>
                                        </p:attrNameLst>
                                      </p:cBhvr>
                                      <p:tavLst>
                                        <p:tav tm="0">
                                          <p:val>
                                            <p:strVal val="ppt_y"/>
                                          </p:val>
                                        </p:tav>
                                        <p:tav tm="100000">
                                          <p:val>
                                            <p:strVal val="1+ppt_h/2"/>
                                          </p:val>
                                        </p:tav>
                                      </p:tavLst>
                                    </p:anim>
                                    <p:set>
                                      <p:cBhvr>
                                        <p:cTn id="45" dur="1" fill="hold">
                                          <p:stCondLst>
                                            <p:cond delay="1999"/>
                                          </p:stCondLst>
                                        </p:cTn>
                                        <p:tgtEl>
                                          <p:spTgt spid="15"/>
                                        </p:tgtEl>
                                        <p:attrNameLst>
                                          <p:attrName>style.visibility</p:attrName>
                                        </p:attrNameLst>
                                      </p:cBhvr>
                                      <p:to>
                                        <p:strVal val="hidden"/>
                                      </p:to>
                                    </p:set>
                                  </p:childTnLst>
                                </p:cTn>
                              </p:par>
                              <p:par>
                                <p:cTn id="46" presetID="2" presetClass="exit" presetSubtype="4" fill="hold" grpId="0" nodeType="withEffect">
                                  <p:stCondLst>
                                    <p:cond delay="0"/>
                                  </p:stCondLst>
                                  <p:childTnLst>
                                    <p:anim calcmode="lin" valueType="num">
                                      <p:cBhvr additive="base">
                                        <p:cTn id="47" dur="2000"/>
                                        <p:tgtEl>
                                          <p:spTgt spid="16"/>
                                        </p:tgtEl>
                                        <p:attrNameLst>
                                          <p:attrName>ppt_x</p:attrName>
                                        </p:attrNameLst>
                                      </p:cBhvr>
                                      <p:tavLst>
                                        <p:tav tm="0">
                                          <p:val>
                                            <p:strVal val="ppt_x"/>
                                          </p:val>
                                        </p:tav>
                                        <p:tav tm="100000">
                                          <p:val>
                                            <p:strVal val="ppt_x"/>
                                          </p:val>
                                        </p:tav>
                                      </p:tavLst>
                                    </p:anim>
                                    <p:anim calcmode="lin" valueType="num">
                                      <p:cBhvr additive="base">
                                        <p:cTn id="48" dur="2000"/>
                                        <p:tgtEl>
                                          <p:spTgt spid="16"/>
                                        </p:tgtEl>
                                        <p:attrNameLst>
                                          <p:attrName>ppt_y</p:attrName>
                                        </p:attrNameLst>
                                      </p:cBhvr>
                                      <p:tavLst>
                                        <p:tav tm="0">
                                          <p:val>
                                            <p:strVal val="ppt_y"/>
                                          </p:val>
                                        </p:tav>
                                        <p:tav tm="100000">
                                          <p:val>
                                            <p:strVal val="1+ppt_h/2"/>
                                          </p:val>
                                        </p:tav>
                                      </p:tavLst>
                                    </p:anim>
                                    <p:set>
                                      <p:cBhvr>
                                        <p:cTn id="49" dur="1" fill="hold">
                                          <p:stCondLst>
                                            <p:cond delay="19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3">
                                            <p:txEl>
                                              <p:pRg st="10" end="10"/>
                                            </p:txEl>
                                          </p:spTgt>
                                        </p:tgtEl>
                                        <p:attrNameLst>
                                          <p:attrName>style.visibility</p:attrName>
                                        </p:attrNameLst>
                                      </p:cBhvr>
                                      <p:to>
                                        <p:strVal val="visible"/>
                                      </p:to>
                                    </p:set>
                                  </p:childTnLst>
                                </p:cTn>
                              </p:par>
                              <p:par>
                                <p:cTn id="54" presetID="47" presetClass="entr" presetSubtype="0" fill="hold" nodeType="withEffect">
                                  <p:stCondLst>
                                    <p:cond delay="0"/>
                                  </p:stCondLst>
                                  <p:childTnLst>
                                    <p:set>
                                      <p:cBhvr>
                                        <p:cTn id="55" dur="1" fill="hold">
                                          <p:stCondLst>
                                            <p:cond delay="0"/>
                                          </p:stCondLst>
                                        </p:cTn>
                                        <p:tgtEl>
                                          <p:spTgt spid="191"/>
                                        </p:tgtEl>
                                        <p:attrNameLst>
                                          <p:attrName>style.visibility</p:attrName>
                                        </p:attrNameLst>
                                      </p:cBhvr>
                                      <p:to>
                                        <p:strVal val="visible"/>
                                      </p:to>
                                    </p:set>
                                    <p:animEffect transition="in" filter="fade">
                                      <p:cBhvr>
                                        <p:cTn id="56" dur="2000"/>
                                        <p:tgtEl>
                                          <p:spTgt spid="191"/>
                                        </p:tgtEl>
                                      </p:cBhvr>
                                    </p:animEffect>
                                    <p:anim calcmode="lin" valueType="num">
                                      <p:cBhvr>
                                        <p:cTn id="57" dur="2000" fill="hold"/>
                                        <p:tgtEl>
                                          <p:spTgt spid="191"/>
                                        </p:tgtEl>
                                        <p:attrNameLst>
                                          <p:attrName>ppt_x</p:attrName>
                                        </p:attrNameLst>
                                      </p:cBhvr>
                                      <p:tavLst>
                                        <p:tav tm="0">
                                          <p:val>
                                            <p:strVal val="#ppt_x"/>
                                          </p:val>
                                        </p:tav>
                                        <p:tav tm="100000">
                                          <p:val>
                                            <p:strVal val="#ppt_x"/>
                                          </p:val>
                                        </p:tav>
                                      </p:tavLst>
                                    </p:anim>
                                    <p:anim calcmode="lin" valueType="num">
                                      <p:cBhvr>
                                        <p:cTn id="58" dur="2000" fill="hold"/>
                                        <p:tgtEl>
                                          <p:spTgt spid="191"/>
                                        </p:tgtEl>
                                        <p:attrNameLst>
                                          <p:attrName>ppt_y</p:attrName>
                                        </p:attrNameLst>
                                      </p:cBhvr>
                                      <p:tavLst>
                                        <p:tav tm="0">
                                          <p:val>
                                            <p:strVal val="#ppt_y-.1"/>
                                          </p:val>
                                        </p:tav>
                                        <p:tav tm="100000">
                                          <p:val>
                                            <p:strVal val="#ppt_y"/>
                                          </p:val>
                                        </p:tav>
                                      </p:tavLst>
                                    </p:anim>
                                  </p:childTnLst>
                                </p:cTn>
                              </p:par>
                              <p:par>
                                <p:cTn id="59" presetID="9" presetClass="exit" presetSubtype="0" fill="hold" nodeType="withEffect">
                                  <p:stCondLst>
                                    <p:cond delay="0"/>
                                  </p:stCondLst>
                                  <p:childTnLst>
                                    <p:animEffect transition="out" filter="dissolve">
                                      <p:cBhvr>
                                        <p:cTn id="60" dur="2000"/>
                                        <p:tgtEl>
                                          <p:spTgt spid="192"/>
                                        </p:tgtEl>
                                      </p:cBhvr>
                                    </p:animEffect>
                                    <p:set>
                                      <p:cBhvr>
                                        <p:cTn id="61" dur="1" fill="hold">
                                          <p:stCondLst>
                                            <p:cond delay="1999"/>
                                          </p:stCondLst>
                                        </p:cTn>
                                        <p:tgtEl>
                                          <p:spTgt spid="19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3">
                                            <p:txEl>
                                              <p:pRg st="14" end="14"/>
                                            </p:txEl>
                                          </p:spTgt>
                                        </p:tgtEl>
                                        <p:attrNameLst>
                                          <p:attrName>style.visibility</p:attrName>
                                        </p:attrNameLst>
                                      </p:cBhvr>
                                      <p:to>
                                        <p:strVal val="visible"/>
                                      </p:to>
                                    </p:set>
                                  </p:childTnLst>
                                </p:cTn>
                              </p:par>
                              <p:par>
                                <p:cTn id="70" presetID="11" presetClass="path" presetSubtype="0" accel="50000" decel="50000" fill="hold" nodeType="withEffect">
                                  <p:stCondLst>
                                    <p:cond delay="0"/>
                                  </p:stCondLst>
                                  <p:childTnLst>
                                    <p:animMotion origin="layout" path="M 0 0  L 0.036 0.08267  L 0.108 0.08267  L 0.072 0.16667  L 0.108 0.24933  L 0.036 0.24933  L 0 0.33333  L -0.036 0.24933  L -0.108 0.24933  L -0.072 0.16667  L -0.108 0.08267  L -0.036 0.08267  L 0 0  Z" pathEditMode="relative" ptsTypes="">
                                      <p:cBhvr>
                                        <p:cTn id="71" dur="3000" fill="hold"/>
                                        <p:tgtEl>
                                          <p:spTgt spid="193"/>
                                        </p:tgtEl>
                                        <p:attrNameLst>
                                          <p:attrName>ppt_x</p:attrName>
                                          <p:attrName>ppt_y</p:attrName>
                                        </p:attrNameLst>
                                      </p:cBhvr>
                                    </p:animMotion>
                                  </p:childTnLst>
                                </p:cTn>
                              </p:par>
                              <p:par>
                                <p:cTn id="72" presetID="11" presetClass="path" presetSubtype="0" accel="50000" decel="50000" fill="hold" nodeType="withEffect">
                                  <p:stCondLst>
                                    <p:cond delay="0"/>
                                  </p:stCondLst>
                                  <p:childTnLst>
                                    <p:animMotion origin="layout" path="M 0 0  L 0.036 0.08267  L 0.108 0.08267  L 0.072 0.16667  L 0.108 0.24933  L 0.036 0.24933  L 0 0.33333  L -0.036 0.24933  L -0.108 0.24933  L -0.072 0.16667  L -0.108 0.08267  L -0.036 0.08267  L 0 0  Z" pathEditMode="relative" ptsTypes="">
                                      <p:cBhvr>
                                        <p:cTn id="73" dur="3000" fill="hold"/>
                                        <p:tgtEl>
                                          <p:spTgt spid="205"/>
                                        </p:tgtEl>
                                        <p:attrNameLst>
                                          <p:attrName>ppt_x</p:attrName>
                                          <p:attrName>ppt_y</p:attrName>
                                        </p:attrNameLst>
                                      </p:cBhvr>
                                    </p:animMotion>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3">
                                            <p:txEl>
                                              <p:pRg st="16" end="16"/>
                                            </p:txEl>
                                          </p:spTgt>
                                        </p:tgtEl>
                                        <p:attrNameLst>
                                          <p:attrName>style.visibility</p:attrName>
                                        </p:attrNameLst>
                                      </p:cBhvr>
                                      <p:to>
                                        <p:strVal val="visible"/>
                                      </p:to>
                                    </p:set>
                                  </p:childTnLst>
                                </p:cTn>
                              </p:par>
                              <p:par>
                                <p:cTn id="78" presetID="9" presetClass="entr" presetSubtype="0" fill="hold" nodeType="withEffect">
                                  <p:stCondLst>
                                    <p:cond delay="0"/>
                                  </p:stCondLst>
                                  <p:childTnLst>
                                    <p:set>
                                      <p:cBhvr>
                                        <p:cTn id="79" dur="1" fill="hold">
                                          <p:stCondLst>
                                            <p:cond delay="0"/>
                                          </p:stCondLst>
                                        </p:cTn>
                                        <p:tgtEl>
                                          <p:spTgt spid="217"/>
                                        </p:tgtEl>
                                        <p:attrNameLst>
                                          <p:attrName>style.visibility</p:attrName>
                                        </p:attrNameLst>
                                      </p:cBhvr>
                                      <p:to>
                                        <p:strVal val="visible"/>
                                      </p:to>
                                    </p:set>
                                    <p:animEffect transition="in" filter="dissolve">
                                      <p:cBhvr>
                                        <p:cTn id="80" dur="3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919BF0A1-DB71-4D9F-A383-A66019479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Satan Bound a Thousand Years</a:t>
            </a:r>
          </a:p>
        </p:txBody>
      </p:sp>
      <p:sp>
        <p:nvSpPr>
          <p:cNvPr id="7" name="TextBox 6"/>
          <p:cNvSpPr txBox="1"/>
          <p:nvPr/>
        </p:nvSpPr>
        <p:spPr>
          <a:xfrm>
            <a:off x="629265" y="1371600"/>
            <a:ext cx="7066935" cy="2862322"/>
          </a:xfrm>
          <a:prstGeom prst="rect">
            <a:avLst/>
          </a:prstGeom>
          <a:noFill/>
        </p:spPr>
        <p:txBody>
          <a:bodyPr wrap="square" rtlCol="0">
            <a:spAutoFit/>
          </a:bodyPr>
          <a:lstStyle/>
          <a:p>
            <a:pPr fontAlgn="base"/>
            <a:r>
              <a:rPr lang="en-US" dirty="0">
                <a:solidFill>
                  <a:schemeClr val="bg2"/>
                </a:solidFill>
              </a:rPr>
              <a:t>“During the thousand years Satan will be bound so that he cannot tempt any man. </a:t>
            </a:r>
          </a:p>
          <a:p>
            <a:pPr fontAlgn="base"/>
            <a:endParaRPr lang="en-US" dirty="0">
              <a:solidFill>
                <a:schemeClr val="bg2"/>
              </a:solidFill>
            </a:endParaRPr>
          </a:p>
          <a:p>
            <a:pPr fontAlgn="base"/>
            <a:r>
              <a:rPr lang="en-US" dirty="0">
                <a:solidFill>
                  <a:schemeClr val="bg2"/>
                </a:solidFill>
              </a:rPr>
              <a:t>During this time temples will be erected in all parts of the land and the work of salvation for the dead will be continued until it is accomplished and the Lord will reveal all things pertaining to His kingdom. </a:t>
            </a:r>
          </a:p>
          <a:p>
            <a:pPr fontAlgn="base"/>
            <a:endParaRPr lang="en-US" dirty="0">
              <a:solidFill>
                <a:schemeClr val="bg2"/>
              </a:solidFill>
            </a:endParaRPr>
          </a:p>
          <a:p>
            <a:pPr fontAlgn="base"/>
            <a:r>
              <a:rPr lang="en-US" dirty="0">
                <a:solidFill>
                  <a:schemeClr val="bg2"/>
                </a:solidFill>
              </a:rPr>
              <a:t>The Lord and other resurrected beings will visit the earth from time to time and give instruction to those still in mortality so that eventually the knowledge of the Lord will cover the earth as the waters do the sea.” </a:t>
            </a:r>
          </a:p>
        </p:txBody>
      </p:sp>
      <p:sp>
        <p:nvSpPr>
          <p:cNvPr id="31" name="TextBox 30"/>
          <p:cNvSpPr txBox="1"/>
          <p:nvPr/>
        </p:nvSpPr>
        <p:spPr>
          <a:xfrm>
            <a:off x="135693" y="6467381"/>
            <a:ext cx="8839200" cy="553998"/>
          </a:xfrm>
          <a:prstGeom prst="rect">
            <a:avLst/>
          </a:prstGeom>
          <a:noFill/>
        </p:spPr>
        <p:txBody>
          <a:bodyPr wrap="square" rtlCol="0">
            <a:spAutoFit/>
          </a:bodyPr>
          <a:lstStyle/>
          <a:p>
            <a:r>
              <a:rPr lang="en-US" dirty="0">
                <a:solidFill>
                  <a:schemeClr val="bg1"/>
                </a:solidFill>
              </a:rPr>
              <a:t>D&amp;C 29:22-29  </a:t>
            </a:r>
            <a:r>
              <a:rPr lang="en-US" sz="1200" dirty="0">
                <a:solidFill>
                  <a:schemeClr val="bg2"/>
                </a:solidFill>
              </a:rPr>
              <a:t>Smith and </a:t>
            </a:r>
            <a:r>
              <a:rPr lang="en-US" sz="1200" dirty="0" err="1">
                <a:solidFill>
                  <a:schemeClr val="bg2"/>
                </a:solidFill>
              </a:rPr>
              <a:t>Sjodahl</a:t>
            </a:r>
            <a:endParaRPr lang="en-US" sz="1200" dirty="0">
              <a:solidFill>
                <a:schemeClr val="bg2"/>
              </a:solidFill>
            </a:endParaRPr>
          </a:p>
          <a:p>
            <a:endParaRPr lang="en-US" sz="1200" dirty="0">
              <a:solidFill>
                <a:schemeClr val="bg1"/>
              </a:solidFill>
            </a:endParaRPr>
          </a:p>
        </p:txBody>
      </p:sp>
      <p:sp>
        <p:nvSpPr>
          <p:cNvPr id="8" name="Rectangle 7"/>
          <p:cNvSpPr/>
          <p:nvPr/>
        </p:nvSpPr>
        <p:spPr>
          <a:xfrm>
            <a:off x="2286000" y="685801"/>
            <a:ext cx="7543800" cy="461665"/>
          </a:xfrm>
          <a:prstGeom prst="rect">
            <a:avLst/>
          </a:prstGeom>
        </p:spPr>
        <p:txBody>
          <a:bodyPr wrap="square">
            <a:spAutoFit/>
          </a:bodyPr>
          <a:lstStyle/>
          <a:p>
            <a:pPr algn="ctr"/>
            <a:r>
              <a:rPr lang="en-US" sz="2400" dirty="0">
                <a:solidFill>
                  <a:srgbClr val="FFFF00"/>
                </a:solidFill>
              </a:rPr>
              <a:t>The condition of the world during the Millennium</a:t>
            </a:r>
          </a:p>
        </p:txBody>
      </p:sp>
      <p:sp>
        <p:nvSpPr>
          <p:cNvPr id="12" name="Rectangle 11"/>
          <p:cNvSpPr/>
          <p:nvPr/>
        </p:nvSpPr>
        <p:spPr>
          <a:xfrm>
            <a:off x="7464499" y="4789558"/>
            <a:ext cx="4254365" cy="1477328"/>
          </a:xfrm>
          <a:prstGeom prst="rect">
            <a:avLst/>
          </a:prstGeom>
        </p:spPr>
        <p:txBody>
          <a:bodyPr wrap="square">
            <a:spAutoFit/>
          </a:bodyPr>
          <a:lstStyle/>
          <a:p>
            <a:pPr algn="ctr"/>
            <a:r>
              <a:rPr lang="en-US" i="1" dirty="0">
                <a:solidFill>
                  <a:schemeClr val="bg2"/>
                </a:solidFill>
              </a:rPr>
              <a:t>“They shall not hurt nor destroy in all my holy mountain: for the earth shall be full of the knowledge of the </a:t>
            </a:r>
            <a:r>
              <a:rPr lang="en-US" i="1" cap="small" dirty="0">
                <a:solidFill>
                  <a:schemeClr val="bg2"/>
                </a:solidFill>
              </a:rPr>
              <a:t>Lord</a:t>
            </a:r>
            <a:r>
              <a:rPr lang="en-US" i="1" dirty="0">
                <a:solidFill>
                  <a:schemeClr val="bg2"/>
                </a:solidFill>
              </a:rPr>
              <a:t>, as the waters cover the sea.”</a:t>
            </a:r>
          </a:p>
          <a:p>
            <a:pPr algn="ctr"/>
            <a:r>
              <a:rPr lang="en-US" i="1" dirty="0">
                <a:solidFill>
                  <a:schemeClr val="bg2"/>
                </a:solidFill>
              </a:rPr>
              <a:t>Isaiah 11:9</a:t>
            </a:r>
          </a:p>
        </p:txBody>
      </p:sp>
      <p:grpSp>
        <p:nvGrpSpPr>
          <p:cNvPr id="13" name="Group 64"/>
          <p:cNvGrpSpPr/>
          <p:nvPr/>
        </p:nvGrpSpPr>
        <p:grpSpPr>
          <a:xfrm>
            <a:off x="8382001" y="1371600"/>
            <a:ext cx="1480167" cy="2514600"/>
            <a:chOff x="5943600" y="3657600"/>
            <a:chExt cx="1480167" cy="2514600"/>
          </a:xfrm>
        </p:grpSpPr>
        <p:sp>
          <p:nvSpPr>
            <p:cNvPr id="14" name="Oval 13"/>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gular Pentagon 23"/>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tored Data 27"/>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88"/>
            <p:cNvGrpSpPr/>
            <p:nvPr/>
          </p:nvGrpSpPr>
          <p:grpSpPr>
            <a:xfrm>
              <a:off x="6773719" y="4511615"/>
              <a:ext cx="178160" cy="1493964"/>
              <a:chOff x="6629400" y="1447800"/>
              <a:chExt cx="806264" cy="3603319"/>
            </a:xfrm>
          </p:grpSpPr>
          <p:grpSp>
            <p:nvGrpSpPr>
              <p:cNvPr id="62" name="Group 79"/>
              <p:cNvGrpSpPr/>
              <p:nvPr/>
            </p:nvGrpSpPr>
            <p:grpSpPr>
              <a:xfrm>
                <a:off x="6629400" y="1447800"/>
                <a:ext cx="713825" cy="1174911"/>
                <a:chOff x="6629400" y="1447800"/>
                <a:chExt cx="713825" cy="1174911"/>
              </a:xfrm>
            </p:grpSpPr>
            <p:sp>
              <p:nvSpPr>
                <p:cNvPr id="71" name="Regular Pentagon 7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gular Pentagon 7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80"/>
              <p:cNvGrpSpPr/>
              <p:nvPr/>
            </p:nvGrpSpPr>
            <p:grpSpPr>
              <a:xfrm>
                <a:off x="6645639" y="2683240"/>
                <a:ext cx="713825" cy="1174911"/>
                <a:chOff x="6629400" y="1447800"/>
                <a:chExt cx="713825" cy="1174911"/>
              </a:xfrm>
            </p:grpSpPr>
            <p:sp>
              <p:nvSpPr>
                <p:cNvPr id="69" name="Regular Pentagon 6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gular Pentagon 6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83"/>
              <p:cNvGrpSpPr/>
              <p:nvPr/>
            </p:nvGrpSpPr>
            <p:grpSpPr>
              <a:xfrm>
                <a:off x="6721839" y="3876208"/>
                <a:ext cx="713825" cy="1174911"/>
                <a:chOff x="6629400" y="1447800"/>
                <a:chExt cx="713825" cy="1174911"/>
              </a:xfrm>
            </p:grpSpPr>
            <p:sp>
              <p:nvSpPr>
                <p:cNvPr id="67" name="Regular Pentagon 6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gular Pentagon 6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Quad Arrow 64"/>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89"/>
            <p:cNvGrpSpPr/>
            <p:nvPr/>
          </p:nvGrpSpPr>
          <p:grpSpPr>
            <a:xfrm>
              <a:off x="6346711" y="4511615"/>
              <a:ext cx="178160" cy="1493964"/>
              <a:chOff x="6629400" y="1447800"/>
              <a:chExt cx="806264" cy="3603319"/>
            </a:xfrm>
          </p:grpSpPr>
          <p:grpSp>
            <p:nvGrpSpPr>
              <p:cNvPr id="51" name="Group 79"/>
              <p:cNvGrpSpPr/>
              <p:nvPr/>
            </p:nvGrpSpPr>
            <p:grpSpPr>
              <a:xfrm>
                <a:off x="6629400" y="1447800"/>
                <a:ext cx="713825" cy="1174911"/>
                <a:chOff x="6629400" y="1447800"/>
                <a:chExt cx="713825" cy="1174911"/>
              </a:xfrm>
            </p:grpSpPr>
            <p:sp>
              <p:nvSpPr>
                <p:cNvPr id="60" name="Regular Pentagon 5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gular Pentagon 6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0"/>
              <p:cNvGrpSpPr/>
              <p:nvPr/>
            </p:nvGrpSpPr>
            <p:grpSpPr>
              <a:xfrm>
                <a:off x="6645639" y="2683240"/>
                <a:ext cx="713825" cy="1174911"/>
                <a:chOff x="6629400" y="1447800"/>
                <a:chExt cx="713825" cy="1174911"/>
              </a:xfrm>
            </p:grpSpPr>
            <p:sp>
              <p:nvSpPr>
                <p:cNvPr id="58" name="Regular Pentagon 5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gular Pentagon 5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3"/>
              <p:cNvGrpSpPr/>
              <p:nvPr/>
            </p:nvGrpSpPr>
            <p:grpSpPr>
              <a:xfrm>
                <a:off x="6721839" y="3876208"/>
                <a:ext cx="713825" cy="1174911"/>
                <a:chOff x="6629400" y="1447800"/>
                <a:chExt cx="713825" cy="1174911"/>
              </a:xfrm>
            </p:grpSpPr>
            <p:sp>
              <p:nvSpPr>
                <p:cNvPr id="56" name="Regular Pentagon 5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gular Pentagon 5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Quad Arrow 53"/>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01"/>
            <p:cNvGrpSpPr/>
            <p:nvPr/>
          </p:nvGrpSpPr>
          <p:grpSpPr>
            <a:xfrm rot="16355409">
              <a:off x="6559288" y="3284183"/>
              <a:ext cx="209602" cy="1100863"/>
              <a:chOff x="6629400" y="1447800"/>
              <a:chExt cx="806264" cy="3603319"/>
            </a:xfrm>
          </p:grpSpPr>
          <p:grpSp>
            <p:nvGrpSpPr>
              <p:cNvPr id="40" name="Group 79"/>
              <p:cNvGrpSpPr/>
              <p:nvPr/>
            </p:nvGrpSpPr>
            <p:grpSpPr>
              <a:xfrm>
                <a:off x="6629400" y="1447800"/>
                <a:ext cx="713825" cy="1174911"/>
                <a:chOff x="6629400" y="1447800"/>
                <a:chExt cx="713825" cy="1174911"/>
              </a:xfrm>
            </p:grpSpPr>
            <p:sp>
              <p:nvSpPr>
                <p:cNvPr id="49" name="Regular Pentagon 4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gular Pentagon 4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80"/>
              <p:cNvGrpSpPr/>
              <p:nvPr/>
            </p:nvGrpSpPr>
            <p:grpSpPr>
              <a:xfrm>
                <a:off x="6645639" y="2683240"/>
                <a:ext cx="713825" cy="1174911"/>
                <a:chOff x="6629400" y="1447800"/>
                <a:chExt cx="713825" cy="1174911"/>
              </a:xfrm>
            </p:grpSpPr>
            <p:sp>
              <p:nvSpPr>
                <p:cNvPr id="47" name="Regular Pentagon 4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gular Pentagon 4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83"/>
              <p:cNvGrpSpPr/>
              <p:nvPr/>
            </p:nvGrpSpPr>
            <p:grpSpPr>
              <a:xfrm>
                <a:off x="6721839" y="3876208"/>
                <a:ext cx="713825" cy="1174911"/>
                <a:chOff x="6629400" y="1447800"/>
                <a:chExt cx="713825" cy="1174911"/>
              </a:xfrm>
            </p:grpSpPr>
            <p:sp>
              <p:nvSpPr>
                <p:cNvPr id="45" name="Regular Pentagon 4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gular Pentagon 4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Quad Arrow 42"/>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Moon 32"/>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20"/>
            <p:cNvGrpSpPr/>
            <p:nvPr/>
          </p:nvGrpSpPr>
          <p:grpSpPr>
            <a:xfrm rot="5139206">
              <a:off x="6340294" y="4217470"/>
              <a:ext cx="686780" cy="1480167"/>
              <a:chOff x="6705600" y="2286000"/>
              <a:chExt cx="1524000" cy="2819400"/>
            </a:xfrm>
          </p:grpSpPr>
          <p:sp>
            <p:nvSpPr>
              <p:cNvPr id="36" name="Moon 35"/>
              <p:cNvSpPr/>
              <p:nvPr/>
            </p:nvSpPr>
            <p:spPr>
              <a:xfrm>
                <a:off x="6705600" y="2362200"/>
                <a:ext cx="914400" cy="2590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a:off x="7010400" y="2286000"/>
                <a:ext cx="762000" cy="2590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a:off x="7391400" y="2514600"/>
                <a:ext cx="533400" cy="2590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flipH="1">
                <a:off x="7620000" y="2286000"/>
                <a:ext cx="609600" cy="28194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 name="Picture 2">
            <a:extLst>
              <a:ext uri="{FF2B5EF4-FFF2-40B4-BE49-F238E27FC236}">
                <a16:creationId xmlns:a16="http://schemas.microsoft.com/office/drawing/2014/main" id="{834916F4-0134-479F-8B75-F7161C329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79" y="4321926"/>
            <a:ext cx="3086100" cy="2066925"/>
          </a:xfrm>
          <a:prstGeom prst="rect">
            <a:avLst/>
          </a:prstGeom>
        </p:spPr>
      </p:pic>
      <p:pic>
        <p:nvPicPr>
          <p:cNvPr id="5" name="Picture 4">
            <a:extLst>
              <a:ext uri="{FF2B5EF4-FFF2-40B4-BE49-F238E27FC236}">
                <a16:creationId xmlns:a16="http://schemas.microsoft.com/office/drawing/2014/main" id="{0694C5A5-04E9-4C5B-B350-450EA6828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1939" y="4578121"/>
            <a:ext cx="2971800" cy="1663700"/>
          </a:xfrm>
          <a:prstGeom prst="rect">
            <a:avLst/>
          </a:prstGeom>
        </p:spPr>
      </p:pic>
      <p:pic>
        <p:nvPicPr>
          <p:cNvPr id="74" name="Picture 73">
            <a:extLst>
              <a:ext uri="{FF2B5EF4-FFF2-40B4-BE49-F238E27FC236}">
                <a16:creationId xmlns:a16="http://schemas.microsoft.com/office/drawing/2014/main" id="{49776801-539A-44D0-849C-7B9213D35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96" y="149627"/>
            <a:ext cx="1187150" cy="904495"/>
          </a:xfrm>
          <a:prstGeom prst="rect">
            <a:avLst/>
          </a:prstGeom>
        </p:spPr>
      </p:pic>
    </p:spTree>
    <p:extLst>
      <p:ext uri="{BB962C8B-B14F-4D97-AF65-F5344CB8AC3E}">
        <p14:creationId xmlns:p14="http://schemas.microsoft.com/office/powerpoint/2010/main" val="239299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a:extLst>
              <a:ext uri="{FF2B5EF4-FFF2-40B4-BE49-F238E27FC236}">
                <a16:creationId xmlns:a16="http://schemas.microsoft.com/office/drawing/2014/main" id="{E1589F3A-94C6-436B-8D15-103FE1ADA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The Final Judgment</a:t>
            </a:r>
          </a:p>
        </p:txBody>
      </p:sp>
      <p:sp>
        <p:nvSpPr>
          <p:cNvPr id="7" name="TextBox 6"/>
          <p:cNvSpPr txBox="1"/>
          <p:nvPr/>
        </p:nvSpPr>
        <p:spPr>
          <a:xfrm>
            <a:off x="1164866" y="1603312"/>
            <a:ext cx="1600200" cy="1200329"/>
          </a:xfrm>
          <a:prstGeom prst="rect">
            <a:avLst/>
          </a:prstGeom>
          <a:noFill/>
        </p:spPr>
        <p:txBody>
          <a:bodyPr wrap="square" rtlCol="0">
            <a:spAutoFit/>
          </a:bodyPr>
          <a:lstStyle/>
          <a:p>
            <a:pPr algn="ctr" fontAlgn="base"/>
            <a:r>
              <a:rPr lang="en-US" dirty="0">
                <a:solidFill>
                  <a:schemeClr val="bg2"/>
                </a:solidFill>
              </a:rPr>
              <a:t> D&amp;C 29:22  Men shall again deny God</a:t>
            </a:r>
          </a:p>
        </p:txBody>
      </p:sp>
      <p:sp>
        <p:nvSpPr>
          <p:cNvPr id="31" name="TextBox 30"/>
          <p:cNvSpPr txBox="1"/>
          <p:nvPr/>
        </p:nvSpPr>
        <p:spPr>
          <a:xfrm>
            <a:off x="0" y="6468622"/>
            <a:ext cx="8839200" cy="553998"/>
          </a:xfrm>
          <a:prstGeom prst="rect">
            <a:avLst/>
          </a:prstGeom>
          <a:noFill/>
        </p:spPr>
        <p:txBody>
          <a:bodyPr wrap="square" rtlCol="0">
            <a:spAutoFit/>
          </a:bodyPr>
          <a:lstStyle/>
          <a:p>
            <a:r>
              <a:rPr lang="en-US" dirty="0">
                <a:solidFill>
                  <a:schemeClr val="bg1"/>
                </a:solidFill>
              </a:rPr>
              <a:t>D&amp;C 29:22-29  </a:t>
            </a:r>
            <a:r>
              <a:rPr lang="en-US" sz="1200" dirty="0">
                <a:solidFill>
                  <a:schemeClr val="bg2"/>
                </a:solidFill>
              </a:rPr>
              <a:t>Smith and </a:t>
            </a:r>
            <a:r>
              <a:rPr lang="en-US" sz="1200" dirty="0" err="1">
                <a:solidFill>
                  <a:schemeClr val="bg2"/>
                </a:solidFill>
              </a:rPr>
              <a:t>Sjodahl</a:t>
            </a:r>
            <a:endParaRPr lang="en-US" sz="1200" dirty="0">
              <a:solidFill>
                <a:schemeClr val="bg2"/>
              </a:solidFill>
            </a:endParaRPr>
          </a:p>
          <a:p>
            <a:endParaRPr lang="en-US" sz="1200" dirty="0">
              <a:solidFill>
                <a:schemeClr val="bg1"/>
              </a:solidFill>
            </a:endParaRPr>
          </a:p>
        </p:txBody>
      </p:sp>
      <p:sp>
        <p:nvSpPr>
          <p:cNvPr id="8" name="Rectangle 7"/>
          <p:cNvSpPr/>
          <p:nvPr/>
        </p:nvSpPr>
        <p:spPr>
          <a:xfrm>
            <a:off x="2438400" y="685801"/>
            <a:ext cx="7315200" cy="461665"/>
          </a:xfrm>
          <a:prstGeom prst="rect">
            <a:avLst/>
          </a:prstGeom>
        </p:spPr>
        <p:txBody>
          <a:bodyPr wrap="square">
            <a:spAutoFit/>
          </a:bodyPr>
          <a:lstStyle/>
          <a:p>
            <a:pPr algn="ctr"/>
            <a:r>
              <a:rPr lang="en-US" sz="2400" dirty="0">
                <a:solidFill>
                  <a:srgbClr val="FFFF00"/>
                </a:solidFill>
              </a:rPr>
              <a:t>The condition of the world after the Millennium</a:t>
            </a:r>
          </a:p>
        </p:txBody>
      </p:sp>
      <p:sp>
        <p:nvSpPr>
          <p:cNvPr id="9" name="TextBox 8"/>
          <p:cNvSpPr txBox="1"/>
          <p:nvPr/>
        </p:nvSpPr>
        <p:spPr>
          <a:xfrm>
            <a:off x="4648199" y="1600200"/>
            <a:ext cx="2411361" cy="1477328"/>
          </a:xfrm>
          <a:prstGeom prst="rect">
            <a:avLst/>
          </a:prstGeom>
          <a:noFill/>
        </p:spPr>
        <p:txBody>
          <a:bodyPr wrap="square" rtlCol="0">
            <a:spAutoFit/>
          </a:bodyPr>
          <a:lstStyle/>
          <a:p>
            <a:pPr algn="ctr" fontAlgn="base"/>
            <a:r>
              <a:rPr lang="en-US" dirty="0">
                <a:solidFill>
                  <a:schemeClr val="bg2"/>
                </a:solidFill>
              </a:rPr>
              <a:t> D&amp;C 29:25</a:t>
            </a:r>
          </a:p>
          <a:p>
            <a:pPr algn="ctr" fontAlgn="base"/>
            <a:r>
              <a:rPr lang="en-US" dirty="0">
                <a:solidFill>
                  <a:schemeClr val="bg2"/>
                </a:solidFill>
              </a:rPr>
              <a:t> “for a little season” ---</a:t>
            </a:r>
          </a:p>
          <a:p>
            <a:pPr algn="ctr" fontAlgn="base"/>
            <a:r>
              <a:rPr lang="en-US" dirty="0">
                <a:solidFill>
                  <a:schemeClr val="bg2"/>
                </a:solidFill>
              </a:rPr>
              <a:t> The Earth will be spared, but the end is inevitable</a:t>
            </a:r>
          </a:p>
        </p:txBody>
      </p:sp>
      <p:sp>
        <p:nvSpPr>
          <p:cNvPr id="10" name="TextBox 9"/>
          <p:cNvSpPr txBox="1"/>
          <p:nvPr/>
        </p:nvSpPr>
        <p:spPr>
          <a:xfrm>
            <a:off x="8267679" y="1610962"/>
            <a:ext cx="3303869" cy="1477328"/>
          </a:xfrm>
          <a:prstGeom prst="rect">
            <a:avLst/>
          </a:prstGeom>
          <a:noFill/>
        </p:spPr>
        <p:txBody>
          <a:bodyPr wrap="square" rtlCol="0">
            <a:spAutoFit/>
          </a:bodyPr>
          <a:lstStyle/>
          <a:p>
            <a:pPr algn="ctr" fontAlgn="base"/>
            <a:r>
              <a:rPr lang="en-US" dirty="0">
                <a:solidFill>
                  <a:schemeClr val="bg2"/>
                </a:solidFill>
              </a:rPr>
              <a:t> D&amp;C 29:26-29  </a:t>
            </a:r>
          </a:p>
          <a:p>
            <a:pPr algn="ctr" fontAlgn="base"/>
            <a:r>
              <a:rPr lang="en-US" dirty="0">
                <a:solidFill>
                  <a:schemeClr val="bg2"/>
                </a:solidFill>
              </a:rPr>
              <a:t>Before the end—Michael will summon the dead; all shall rise—the righteous to eternal life, and the wicked to eternal fire</a:t>
            </a:r>
          </a:p>
        </p:txBody>
      </p:sp>
      <p:sp>
        <p:nvSpPr>
          <p:cNvPr id="11" name="Rectangle 10"/>
          <p:cNvSpPr/>
          <p:nvPr/>
        </p:nvSpPr>
        <p:spPr>
          <a:xfrm>
            <a:off x="4022580" y="5647326"/>
            <a:ext cx="4572000" cy="923330"/>
          </a:xfrm>
          <a:prstGeom prst="rect">
            <a:avLst/>
          </a:prstGeom>
        </p:spPr>
        <p:txBody>
          <a:bodyPr>
            <a:spAutoFit/>
          </a:bodyPr>
          <a:lstStyle/>
          <a:p>
            <a:r>
              <a:rPr lang="en-US" i="1" dirty="0">
                <a:solidFill>
                  <a:schemeClr val="bg2"/>
                </a:solidFill>
              </a:rPr>
              <a:t>“And when the thousand years are expired, Satan shall be loosed out of his prison,” Revelation 20:17</a:t>
            </a:r>
          </a:p>
        </p:txBody>
      </p:sp>
      <p:grpSp>
        <p:nvGrpSpPr>
          <p:cNvPr id="12" name="Group 64"/>
          <p:cNvGrpSpPr/>
          <p:nvPr/>
        </p:nvGrpSpPr>
        <p:grpSpPr>
          <a:xfrm>
            <a:off x="8089963" y="5006407"/>
            <a:ext cx="894271" cy="1676400"/>
            <a:chOff x="6014594" y="3657600"/>
            <a:chExt cx="1281022" cy="2514600"/>
          </a:xfrm>
        </p:grpSpPr>
        <p:sp>
          <p:nvSpPr>
            <p:cNvPr id="13" name="Oval 12"/>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gular Pentagon 22"/>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tored Data 26"/>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88"/>
            <p:cNvGrpSpPr/>
            <p:nvPr/>
          </p:nvGrpSpPr>
          <p:grpSpPr>
            <a:xfrm>
              <a:off x="6773719" y="4511615"/>
              <a:ext cx="178160" cy="1493964"/>
              <a:chOff x="6629400" y="1447800"/>
              <a:chExt cx="806264" cy="3603319"/>
            </a:xfrm>
          </p:grpSpPr>
          <p:grpSp>
            <p:nvGrpSpPr>
              <p:cNvPr id="56" name="Group 79"/>
              <p:cNvGrpSpPr/>
              <p:nvPr/>
            </p:nvGrpSpPr>
            <p:grpSpPr>
              <a:xfrm>
                <a:off x="6629400" y="1447800"/>
                <a:ext cx="713825" cy="1174911"/>
                <a:chOff x="6629400" y="1447800"/>
                <a:chExt cx="713825" cy="1174911"/>
              </a:xfrm>
            </p:grpSpPr>
            <p:sp>
              <p:nvSpPr>
                <p:cNvPr id="65" name="Regular Pentagon 6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gular Pentagon 6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80"/>
              <p:cNvGrpSpPr/>
              <p:nvPr/>
            </p:nvGrpSpPr>
            <p:grpSpPr>
              <a:xfrm>
                <a:off x="6645639" y="2683240"/>
                <a:ext cx="713825" cy="1174911"/>
                <a:chOff x="6629400" y="1447800"/>
                <a:chExt cx="713825" cy="1174911"/>
              </a:xfrm>
            </p:grpSpPr>
            <p:sp>
              <p:nvSpPr>
                <p:cNvPr id="63" name="Regular Pentagon 6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gular Pentagon 6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83"/>
              <p:cNvGrpSpPr/>
              <p:nvPr/>
            </p:nvGrpSpPr>
            <p:grpSpPr>
              <a:xfrm>
                <a:off x="6721839" y="3876208"/>
                <a:ext cx="713825" cy="1174911"/>
                <a:chOff x="6629400" y="1447800"/>
                <a:chExt cx="713825" cy="1174911"/>
              </a:xfrm>
            </p:grpSpPr>
            <p:sp>
              <p:nvSpPr>
                <p:cNvPr id="61" name="Regular Pentagon 6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gular Pentagon 6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Quad Arrow 58"/>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89"/>
            <p:cNvGrpSpPr/>
            <p:nvPr/>
          </p:nvGrpSpPr>
          <p:grpSpPr>
            <a:xfrm>
              <a:off x="6346711" y="4511615"/>
              <a:ext cx="178160" cy="1493964"/>
              <a:chOff x="6629400" y="1447800"/>
              <a:chExt cx="806264" cy="3603319"/>
            </a:xfrm>
          </p:grpSpPr>
          <p:grpSp>
            <p:nvGrpSpPr>
              <p:cNvPr id="45" name="Group 79"/>
              <p:cNvGrpSpPr/>
              <p:nvPr/>
            </p:nvGrpSpPr>
            <p:grpSpPr>
              <a:xfrm>
                <a:off x="6629400" y="1447800"/>
                <a:ext cx="713825" cy="1174911"/>
                <a:chOff x="6629400" y="1447800"/>
                <a:chExt cx="713825" cy="1174911"/>
              </a:xfrm>
            </p:grpSpPr>
            <p:sp>
              <p:nvSpPr>
                <p:cNvPr id="54" name="Regular Pentagon 5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gular Pentagon 5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80"/>
              <p:cNvGrpSpPr/>
              <p:nvPr/>
            </p:nvGrpSpPr>
            <p:grpSpPr>
              <a:xfrm>
                <a:off x="6645639" y="2683240"/>
                <a:ext cx="713825" cy="1174911"/>
                <a:chOff x="6629400" y="1447800"/>
                <a:chExt cx="713825" cy="1174911"/>
              </a:xfrm>
            </p:grpSpPr>
            <p:sp>
              <p:nvSpPr>
                <p:cNvPr id="52" name="Regular Pentagon 5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gular Pentagon 5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83"/>
              <p:cNvGrpSpPr/>
              <p:nvPr/>
            </p:nvGrpSpPr>
            <p:grpSpPr>
              <a:xfrm>
                <a:off x="6721839" y="3876208"/>
                <a:ext cx="713825" cy="1174911"/>
                <a:chOff x="6629400" y="1447800"/>
                <a:chExt cx="713825" cy="1174911"/>
              </a:xfrm>
            </p:grpSpPr>
            <p:sp>
              <p:nvSpPr>
                <p:cNvPr id="50" name="Regular Pentagon 4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gular Pentagon 5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Quad Arrow 47"/>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01"/>
            <p:cNvGrpSpPr/>
            <p:nvPr/>
          </p:nvGrpSpPr>
          <p:grpSpPr>
            <a:xfrm rot="16355409">
              <a:off x="6559288" y="3284183"/>
              <a:ext cx="209602" cy="1100863"/>
              <a:chOff x="6629400" y="1447800"/>
              <a:chExt cx="806264" cy="3603319"/>
            </a:xfrm>
          </p:grpSpPr>
          <p:grpSp>
            <p:nvGrpSpPr>
              <p:cNvPr id="34" name="Group 79"/>
              <p:cNvGrpSpPr/>
              <p:nvPr/>
            </p:nvGrpSpPr>
            <p:grpSpPr>
              <a:xfrm>
                <a:off x="6629400" y="1447800"/>
                <a:ext cx="713825" cy="1174911"/>
                <a:chOff x="6629400" y="1447800"/>
                <a:chExt cx="713825" cy="1174911"/>
              </a:xfrm>
            </p:grpSpPr>
            <p:sp>
              <p:nvSpPr>
                <p:cNvPr id="43" name="Regular Pentagon 4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gular Pentagon 4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80"/>
              <p:cNvGrpSpPr/>
              <p:nvPr/>
            </p:nvGrpSpPr>
            <p:grpSpPr>
              <a:xfrm>
                <a:off x="6645639" y="2683240"/>
                <a:ext cx="713825" cy="1174911"/>
                <a:chOff x="6629400" y="1447800"/>
                <a:chExt cx="713825" cy="1174911"/>
              </a:xfrm>
            </p:grpSpPr>
            <p:sp>
              <p:nvSpPr>
                <p:cNvPr id="41" name="Regular Pentagon 4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gular Pentagon 4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83"/>
              <p:cNvGrpSpPr/>
              <p:nvPr/>
            </p:nvGrpSpPr>
            <p:grpSpPr>
              <a:xfrm>
                <a:off x="6721839" y="3876208"/>
                <a:ext cx="713825" cy="1174911"/>
                <a:chOff x="6629400" y="1447800"/>
                <a:chExt cx="713825" cy="1174911"/>
              </a:xfrm>
            </p:grpSpPr>
            <p:sp>
              <p:nvSpPr>
                <p:cNvPr id="39" name="Regular Pentagon 3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gular Pentagon 3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Quad Arrow 36"/>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Moon 31"/>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9363421" y="3261151"/>
            <a:ext cx="1524000" cy="1979909"/>
            <a:chOff x="2057400" y="1905000"/>
            <a:chExt cx="2743200" cy="3563837"/>
          </a:xfrm>
        </p:grpSpPr>
        <p:sp>
          <p:nvSpPr>
            <p:cNvPr id="69" name="Rectangle 68"/>
            <p:cNvSpPr/>
            <p:nvPr/>
          </p:nvSpPr>
          <p:spPr>
            <a:xfrm>
              <a:off x="2057400" y="1905000"/>
              <a:ext cx="2743200" cy="1752600"/>
            </a:xfrm>
            <a:prstGeom prst="rect">
              <a:avLst/>
            </a:prstGeom>
            <a:solidFill>
              <a:srgbClr val="1C88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Bent Arrow 69"/>
            <p:cNvSpPr/>
            <p:nvPr/>
          </p:nvSpPr>
          <p:spPr>
            <a:xfrm>
              <a:off x="3581400" y="2286000"/>
              <a:ext cx="838200" cy="838200"/>
            </a:xfrm>
            <a:prstGeom prst="bentArrow">
              <a:avLst>
                <a:gd name="adj1" fmla="val 25000"/>
                <a:gd name="adj2" fmla="val 24465"/>
                <a:gd name="adj3" fmla="val 25000"/>
                <a:gd name="adj4" fmla="val 565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Bent Arrow 70"/>
            <p:cNvSpPr/>
            <p:nvPr/>
          </p:nvSpPr>
          <p:spPr>
            <a:xfrm flipH="1">
              <a:off x="2438400" y="2286000"/>
              <a:ext cx="838200" cy="838200"/>
            </a:xfrm>
            <a:prstGeom prst="bentArrow">
              <a:avLst>
                <a:gd name="adj1" fmla="val 25000"/>
                <a:gd name="adj2" fmla="val 24465"/>
                <a:gd name="adj3" fmla="val 25000"/>
                <a:gd name="adj4" fmla="val 565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2" name="Group 15"/>
            <p:cNvGrpSpPr/>
            <p:nvPr/>
          </p:nvGrpSpPr>
          <p:grpSpPr>
            <a:xfrm>
              <a:off x="2648582" y="3690175"/>
              <a:ext cx="604788" cy="1506437"/>
              <a:chOff x="5891782" y="1905000"/>
              <a:chExt cx="1271017" cy="3165915"/>
            </a:xfrm>
            <a:solidFill>
              <a:schemeClr val="tx1"/>
            </a:solidFill>
          </p:grpSpPr>
          <p:sp>
            <p:nvSpPr>
              <p:cNvPr id="97" name="Oval 9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3124200" y="3124200"/>
              <a:ext cx="604788" cy="1506437"/>
              <a:chOff x="5891782" y="1905000"/>
              <a:chExt cx="1271017" cy="3165915"/>
            </a:xfrm>
            <a:solidFill>
              <a:schemeClr val="tx1"/>
            </a:solidFill>
          </p:grpSpPr>
          <p:sp>
            <p:nvSpPr>
              <p:cNvPr id="92" name="Oval 9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3657600" y="3886200"/>
              <a:ext cx="604788" cy="1506437"/>
              <a:chOff x="5891782" y="1905000"/>
              <a:chExt cx="1271017" cy="3165915"/>
            </a:xfrm>
            <a:solidFill>
              <a:schemeClr val="tx1"/>
            </a:solidFill>
          </p:grpSpPr>
          <p:sp>
            <p:nvSpPr>
              <p:cNvPr id="87" name="Oval 8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4171429" y="3617658"/>
              <a:ext cx="604788" cy="1506437"/>
              <a:chOff x="5891782" y="1905000"/>
              <a:chExt cx="1271017" cy="3165915"/>
            </a:xfrm>
            <a:solidFill>
              <a:schemeClr val="tx1"/>
            </a:solidFill>
          </p:grpSpPr>
          <p:sp>
            <p:nvSpPr>
              <p:cNvPr id="82" name="Oval 8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209800" y="3962400"/>
              <a:ext cx="604788" cy="1506437"/>
              <a:chOff x="5891782" y="1905000"/>
              <a:chExt cx="1271017" cy="3165915"/>
            </a:xfrm>
            <a:solidFill>
              <a:schemeClr val="tx1"/>
            </a:solidFill>
          </p:grpSpPr>
          <p:sp>
            <p:nvSpPr>
              <p:cNvPr id="77" name="Oval 7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 name="Picture 2">
            <a:extLst>
              <a:ext uri="{FF2B5EF4-FFF2-40B4-BE49-F238E27FC236}">
                <a16:creationId xmlns:a16="http://schemas.microsoft.com/office/drawing/2014/main" id="{EF05BE19-E4B1-4FF9-828F-E3EAF719F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41" y="3292165"/>
            <a:ext cx="2305050" cy="1752600"/>
          </a:xfrm>
          <a:prstGeom prst="rect">
            <a:avLst/>
          </a:prstGeom>
        </p:spPr>
      </p:pic>
      <p:pic>
        <p:nvPicPr>
          <p:cNvPr id="5" name="Picture 4">
            <a:extLst>
              <a:ext uri="{FF2B5EF4-FFF2-40B4-BE49-F238E27FC236}">
                <a16:creationId xmlns:a16="http://schemas.microsoft.com/office/drawing/2014/main" id="{C57F1595-32C6-498A-99FC-66E2214BF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8065" y="3230706"/>
            <a:ext cx="2743200" cy="2133600"/>
          </a:xfrm>
          <a:prstGeom prst="rect">
            <a:avLst/>
          </a:prstGeom>
        </p:spPr>
      </p:pic>
      <p:pic>
        <p:nvPicPr>
          <p:cNvPr id="103" name="Picture 102">
            <a:extLst>
              <a:ext uri="{FF2B5EF4-FFF2-40B4-BE49-F238E27FC236}">
                <a16:creationId xmlns:a16="http://schemas.microsoft.com/office/drawing/2014/main" id="{E7F79F52-FA75-4911-8992-42CE5C735F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96" y="149627"/>
            <a:ext cx="1187150" cy="904495"/>
          </a:xfrm>
          <a:prstGeom prst="rect">
            <a:avLst/>
          </a:prstGeom>
        </p:spPr>
      </p:pic>
    </p:spTree>
    <p:extLst>
      <p:ext uri="{BB962C8B-B14F-4D97-AF65-F5344CB8AC3E}">
        <p14:creationId xmlns:p14="http://schemas.microsoft.com/office/powerpoint/2010/main" val="29772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a:extLst>
              <a:ext uri="{FF2B5EF4-FFF2-40B4-BE49-F238E27FC236}">
                <a16:creationId xmlns:a16="http://schemas.microsoft.com/office/drawing/2014/main" id="{ED7E83C0-4412-4787-B22A-7DAE06053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Separation of Individuals</a:t>
            </a:r>
          </a:p>
        </p:txBody>
      </p:sp>
      <p:sp>
        <p:nvSpPr>
          <p:cNvPr id="7" name="TextBox 6"/>
          <p:cNvSpPr txBox="1"/>
          <p:nvPr/>
        </p:nvSpPr>
        <p:spPr>
          <a:xfrm>
            <a:off x="2590800" y="1371601"/>
            <a:ext cx="3962400" cy="1384995"/>
          </a:xfrm>
          <a:prstGeom prst="rect">
            <a:avLst/>
          </a:prstGeom>
          <a:noFill/>
        </p:spPr>
        <p:txBody>
          <a:bodyPr wrap="square" rtlCol="0">
            <a:spAutoFit/>
          </a:bodyPr>
          <a:lstStyle/>
          <a:p>
            <a:pPr fontAlgn="base"/>
            <a:r>
              <a:rPr lang="en-US" i="1" dirty="0">
                <a:solidFill>
                  <a:schemeClr val="bg2"/>
                </a:solidFill>
              </a:rPr>
              <a:t>“And the righteous shall be gathered on my right hand unto eternal life; and the wicked on my left hand will I be ashamed to own before the Father;”</a:t>
            </a:r>
          </a:p>
          <a:p>
            <a:pPr fontAlgn="base"/>
            <a:r>
              <a:rPr lang="en-US" sz="1200" i="1" dirty="0">
                <a:solidFill>
                  <a:schemeClr val="bg2"/>
                </a:solidFill>
              </a:rPr>
              <a:t>D&amp;C 29:27</a:t>
            </a:r>
          </a:p>
        </p:txBody>
      </p:sp>
      <p:sp>
        <p:nvSpPr>
          <p:cNvPr id="12" name="Rectangle 11"/>
          <p:cNvSpPr/>
          <p:nvPr/>
        </p:nvSpPr>
        <p:spPr>
          <a:xfrm>
            <a:off x="5105400" y="3124200"/>
            <a:ext cx="4572000" cy="3416320"/>
          </a:xfrm>
          <a:prstGeom prst="rect">
            <a:avLst/>
          </a:prstGeom>
        </p:spPr>
        <p:txBody>
          <a:bodyPr>
            <a:spAutoFit/>
          </a:bodyPr>
          <a:lstStyle/>
          <a:p>
            <a:pPr fontAlgn="base"/>
            <a:r>
              <a:rPr lang="en-US" i="1" dirty="0">
                <a:solidFill>
                  <a:schemeClr val="bg2"/>
                </a:solidFill>
              </a:rPr>
              <a:t>When the Son of man shall come in his glory, and all the holy angels with him, then shall he sit upon the throne of his glory:</a:t>
            </a:r>
          </a:p>
          <a:p>
            <a:pPr fontAlgn="base"/>
            <a:endParaRPr lang="en-US" i="1" dirty="0">
              <a:solidFill>
                <a:schemeClr val="bg2"/>
              </a:solidFill>
            </a:endParaRPr>
          </a:p>
          <a:p>
            <a:pPr fontAlgn="base"/>
            <a:r>
              <a:rPr lang="en-US" i="1" dirty="0">
                <a:solidFill>
                  <a:schemeClr val="bg2"/>
                </a:solidFill>
              </a:rPr>
              <a:t>And before him shall be gathered all nations: and he shall</a:t>
            </a:r>
            <a:r>
              <a:rPr lang="en-US" i="1" baseline="30000" dirty="0">
                <a:solidFill>
                  <a:schemeClr val="bg2"/>
                </a:solidFill>
              </a:rPr>
              <a:t> </a:t>
            </a:r>
            <a:r>
              <a:rPr lang="en-US" i="1" dirty="0">
                <a:solidFill>
                  <a:schemeClr val="bg2"/>
                </a:solidFill>
              </a:rPr>
              <a:t>separate them one from another, as a shepherd </a:t>
            </a:r>
            <a:r>
              <a:rPr lang="en-US" i="1" dirty="0" err="1">
                <a:solidFill>
                  <a:schemeClr val="bg2"/>
                </a:solidFill>
              </a:rPr>
              <a:t>divideth</a:t>
            </a:r>
            <a:r>
              <a:rPr lang="en-US" i="1" dirty="0">
                <a:solidFill>
                  <a:schemeClr val="bg2"/>
                </a:solidFill>
              </a:rPr>
              <a:t> his</a:t>
            </a:r>
            <a:r>
              <a:rPr lang="en-US" i="1" baseline="30000" dirty="0">
                <a:solidFill>
                  <a:schemeClr val="bg2"/>
                </a:solidFill>
              </a:rPr>
              <a:t> </a:t>
            </a:r>
            <a:r>
              <a:rPr lang="en-US" i="1" dirty="0">
                <a:solidFill>
                  <a:schemeClr val="bg2"/>
                </a:solidFill>
              </a:rPr>
              <a:t>sheep from the goats:</a:t>
            </a:r>
          </a:p>
          <a:p>
            <a:pPr fontAlgn="base"/>
            <a:endParaRPr lang="en-US" i="1" dirty="0">
              <a:solidFill>
                <a:schemeClr val="bg2"/>
              </a:solidFill>
            </a:endParaRPr>
          </a:p>
          <a:p>
            <a:pPr fontAlgn="base"/>
            <a:r>
              <a:rPr lang="en-US" i="1" dirty="0">
                <a:solidFill>
                  <a:schemeClr val="bg2"/>
                </a:solidFill>
              </a:rPr>
              <a:t>And he shall set the sheep on his right hand, but the goats on the left.”</a:t>
            </a:r>
          </a:p>
          <a:p>
            <a:pPr fontAlgn="base"/>
            <a:r>
              <a:rPr lang="en-US" i="1" dirty="0">
                <a:solidFill>
                  <a:schemeClr val="bg2"/>
                </a:solidFill>
              </a:rPr>
              <a:t>Matthew 25:31-33</a:t>
            </a:r>
          </a:p>
        </p:txBody>
      </p:sp>
      <p:grpSp>
        <p:nvGrpSpPr>
          <p:cNvPr id="45" name="Group 44"/>
          <p:cNvGrpSpPr/>
          <p:nvPr/>
        </p:nvGrpSpPr>
        <p:grpSpPr>
          <a:xfrm>
            <a:off x="8077201" y="762001"/>
            <a:ext cx="1652017" cy="2251931"/>
            <a:chOff x="5715000" y="762000"/>
            <a:chExt cx="2490217" cy="3394515"/>
          </a:xfrm>
          <a:solidFill>
            <a:schemeClr val="accent5">
              <a:lumMod val="60000"/>
              <a:lumOff val="40000"/>
            </a:schemeClr>
          </a:solidFill>
        </p:grpSpPr>
        <p:grpSp>
          <p:nvGrpSpPr>
            <p:cNvPr id="16" name="Group 15"/>
            <p:cNvGrpSpPr/>
            <p:nvPr/>
          </p:nvGrpSpPr>
          <p:grpSpPr>
            <a:xfrm>
              <a:off x="6934200" y="990600"/>
              <a:ext cx="1271017" cy="3165915"/>
              <a:chOff x="5891782" y="1905000"/>
              <a:chExt cx="1271017" cy="3165915"/>
            </a:xfrm>
            <a:grpFill/>
          </p:grpSpPr>
          <p:sp>
            <p:nvSpPr>
              <p:cNvPr id="29" name="Oval 28"/>
              <p:cNvSpPr/>
              <p:nvPr/>
            </p:nvSpPr>
            <p:spPr>
              <a:xfrm>
                <a:off x="6019800" y="1905000"/>
                <a:ext cx="1016000" cy="106680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2423263">
                <a:off x="6044184" y="4385115"/>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5"/>
            <p:cNvGrpSpPr/>
            <p:nvPr/>
          </p:nvGrpSpPr>
          <p:grpSpPr>
            <a:xfrm>
              <a:off x="5715000" y="762000"/>
              <a:ext cx="1271017" cy="3165915"/>
              <a:chOff x="5891782" y="1905000"/>
              <a:chExt cx="1271017" cy="3165915"/>
            </a:xfrm>
            <a:grpFill/>
          </p:grpSpPr>
          <p:sp>
            <p:nvSpPr>
              <p:cNvPr id="24" name="Oval 23"/>
              <p:cNvSpPr/>
              <p:nvPr/>
            </p:nvSpPr>
            <p:spPr>
              <a:xfrm>
                <a:off x="6019800" y="1905000"/>
                <a:ext cx="1016000" cy="106680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423263">
                <a:off x="6044184" y="4385115"/>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324600" y="2819400"/>
                <a:ext cx="381000" cy="1828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8657015">
                <a:off x="6600982" y="4350807"/>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5400000">
                <a:off x="6336791" y="2797105"/>
                <a:ext cx="381000" cy="1271017"/>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1981200" y="3124200"/>
            <a:ext cx="2428622" cy="2819400"/>
            <a:chOff x="533400" y="2590800"/>
            <a:chExt cx="3252217" cy="3775515"/>
          </a:xfrm>
          <a:solidFill>
            <a:schemeClr val="accent5">
              <a:lumMod val="60000"/>
              <a:lumOff val="40000"/>
            </a:schemeClr>
          </a:solidFill>
        </p:grpSpPr>
        <p:grpSp>
          <p:nvGrpSpPr>
            <p:cNvPr id="14" name="Group 15"/>
            <p:cNvGrpSpPr/>
            <p:nvPr/>
          </p:nvGrpSpPr>
          <p:grpSpPr>
            <a:xfrm>
              <a:off x="1295400" y="2819400"/>
              <a:ext cx="1271017" cy="3165915"/>
              <a:chOff x="5891782" y="1905000"/>
              <a:chExt cx="1271017" cy="3165915"/>
            </a:xfrm>
            <a:grpFill/>
          </p:grpSpPr>
          <p:sp>
            <p:nvSpPr>
              <p:cNvPr id="40" name="Oval 39"/>
              <p:cNvSpPr/>
              <p:nvPr/>
            </p:nvSpPr>
            <p:spPr>
              <a:xfrm>
                <a:off x="6019800" y="1905000"/>
                <a:ext cx="1016000" cy="106680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2423263">
                <a:off x="6044184" y="4385115"/>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324600" y="2819400"/>
                <a:ext cx="381000" cy="1828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8657015">
                <a:off x="6600982" y="4350807"/>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5400000">
                <a:off x="6336791" y="2797105"/>
                <a:ext cx="381000" cy="1271017"/>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
            <p:cNvGrpSpPr/>
            <p:nvPr/>
          </p:nvGrpSpPr>
          <p:grpSpPr>
            <a:xfrm>
              <a:off x="2514600" y="2590800"/>
              <a:ext cx="1271017" cy="3165915"/>
              <a:chOff x="5891782" y="1905000"/>
              <a:chExt cx="1271017" cy="3165915"/>
            </a:xfrm>
            <a:grpFill/>
          </p:grpSpPr>
          <p:sp>
            <p:nvSpPr>
              <p:cNvPr id="35" name="Oval 34"/>
              <p:cNvSpPr/>
              <p:nvPr/>
            </p:nvSpPr>
            <p:spPr>
              <a:xfrm>
                <a:off x="6019800" y="1905000"/>
                <a:ext cx="1016000" cy="106680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2423263">
                <a:off x="6044184" y="4385115"/>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324600" y="2819400"/>
                <a:ext cx="381000" cy="1828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8657015">
                <a:off x="6600982" y="4350807"/>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5400000">
                <a:off x="6336791" y="2797105"/>
                <a:ext cx="381000" cy="1271017"/>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5"/>
            <p:cNvGrpSpPr/>
            <p:nvPr/>
          </p:nvGrpSpPr>
          <p:grpSpPr>
            <a:xfrm>
              <a:off x="533400" y="3200400"/>
              <a:ext cx="1271017" cy="3165915"/>
              <a:chOff x="5891782" y="1905000"/>
              <a:chExt cx="1271017" cy="3165915"/>
            </a:xfrm>
            <a:grpFill/>
          </p:grpSpPr>
          <p:sp>
            <p:nvSpPr>
              <p:cNvPr id="19" name="Oval 18"/>
              <p:cNvSpPr/>
              <p:nvPr/>
            </p:nvSpPr>
            <p:spPr>
              <a:xfrm>
                <a:off x="6019800" y="1905000"/>
                <a:ext cx="1016000" cy="106680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423263">
                <a:off x="6044184" y="4385115"/>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324600" y="2819400"/>
                <a:ext cx="381000" cy="1828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8657015">
                <a:off x="6600982" y="4350807"/>
                <a:ext cx="381000" cy="685800"/>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5400000">
                <a:off x="6336791" y="2797105"/>
                <a:ext cx="381000" cy="1271017"/>
              </a:xfrm>
              <a:prstGeom prst="roundRect">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117"/>
          <p:cNvGrpSpPr/>
          <p:nvPr/>
        </p:nvGrpSpPr>
        <p:grpSpPr>
          <a:xfrm>
            <a:off x="9831869" y="3519110"/>
            <a:ext cx="1518865" cy="2851974"/>
            <a:chOff x="533400" y="381000"/>
            <a:chExt cx="2281003" cy="4903390"/>
          </a:xfrm>
        </p:grpSpPr>
        <p:sp>
          <p:nvSpPr>
            <p:cNvPr id="48" name="Cloud 47"/>
            <p:cNvSpPr/>
            <p:nvPr/>
          </p:nvSpPr>
          <p:spPr>
            <a:xfrm rot="4581231">
              <a:off x="1610138" y="7910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7"/>
            <p:cNvGrpSpPr/>
            <p:nvPr/>
          </p:nvGrpSpPr>
          <p:grpSpPr>
            <a:xfrm rot="2613352">
              <a:off x="991411" y="4510244"/>
              <a:ext cx="666047" cy="774146"/>
              <a:chOff x="6106804" y="4039302"/>
              <a:chExt cx="666047" cy="774146"/>
            </a:xfrm>
          </p:grpSpPr>
          <p:sp>
            <p:nvSpPr>
              <p:cNvPr id="96" name="Oval 95"/>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6"/>
            <p:cNvGrpSpPr/>
            <p:nvPr/>
          </p:nvGrpSpPr>
          <p:grpSpPr>
            <a:xfrm>
              <a:off x="1708441" y="4507745"/>
              <a:ext cx="666047" cy="774146"/>
              <a:chOff x="6106804" y="4039302"/>
              <a:chExt cx="666047" cy="774146"/>
            </a:xfrm>
          </p:grpSpPr>
          <p:sp>
            <p:nvSpPr>
              <p:cNvPr id="93" name="Oval 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p:cNvSpPr/>
            <p:nvPr/>
          </p:nvSpPr>
          <p:spPr>
            <a:xfrm>
              <a:off x="2364699" y="3319072"/>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33400" y="3301584"/>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585556">
              <a:off x="1809597" y="1640343"/>
              <a:ext cx="797234" cy="2101804"/>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331263">
              <a:off x="761861" y="1625278"/>
              <a:ext cx="797234" cy="2144031"/>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926892" y="1676400"/>
              <a:ext cx="1676400" cy="3048000"/>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926892" y="1524000"/>
              <a:ext cx="1676400" cy="2590800"/>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1233260">
              <a:off x="1887528" y="1854467"/>
              <a:ext cx="606620"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508364">
              <a:off x="915370" y="1810187"/>
              <a:ext cx="654825"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3"/>
            <p:cNvSpPr/>
            <p:nvPr/>
          </p:nvSpPr>
          <p:spPr>
            <a:xfrm>
              <a:off x="1372849" y="1340370"/>
              <a:ext cx="734519" cy="866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4"/>
            <p:cNvSpPr/>
            <p:nvPr/>
          </p:nvSpPr>
          <p:spPr>
            <a:xfrm>
              <a:off x="1160488" y="483433"/>
              <a:ext cx="1141751" cy="14902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26"/>
            <p:cNvGrpSpPr/>
            <p:nvPr/>
          </p:nvGrpSpPr>
          <p:grpSpPr>
            <a:xfrm rot="4901522">
              <a:off x="1079356" y="2773919"/>
              <a:ext cx="2209671" cy="524419"/>
              <a:chOff x="5029200" y="1371600"/>
              <a:chExt cx="6791793" cy="1933731"/>
            </a:xfrm>
          </p:grpSpPr>
          <p:grpSp>
            <p:nvGrpSpPr>
              <p:cNvPr id="81" name="Group 16"/>
              <p:cNvGrpSpPr/>
              <p:nvPr/>
            </p:nvGrpSpPr>
            <p:grpSpPr>
              <a:xfrm>
                <a:off x="5029200" y="1371600"/>
                <a:ext cx="1752600" cy="1905000"/>
                <a:chOff x="5029200" y="1371600"/>
                <a:chExt cx="1752600" cy="1905000"/>
              </a:xfrm>
            </p:grpSpPr>
            <p:sp>
              <p:nvSpPr>
                <p:cNvPr id="91"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7"/>
              <p:cNvGrpSpPr/>
              <p:nvPr/>
            </p:nvGrpSpPr>
            <p:grpSpPr>
              <a:xfrm>
                <a:off x="6713095" y="1400331"/>
                <a:ext cx="1752600" cy="1905000"/>
                <a:chOff x="5029200" y="1371600"/>
                <a:chExt cx="1752600" cy="1905000"/>
              </a:xfrm>
            </p:grpSpPr>
            <p:sp>
              <p:nvSpPr>
                <p:cNvPr id="89" name="4-Point Star 8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4-Point Star 8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20"/>
              <p:cNvGrpSpPr/>
              <p:nvPr/>
            </p:nvGrpSpPr>
            <p:grpSpPr>
              <a:xfrm>
                <a:off x="8404486" y="1389088"/>
                <a:ext cx="1752600" cy="1905000"/>
                <a:chOff x="5029200" y="1371600"/>
                <a:chExt cx="1752600" cy="1905000"/>
              </a:xfrm>
            </p:grpSpPr>
            <p:sp>
              <p:nvSpPr>
                <p:cNvPr id="87" name="4-Point Star 8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4-Point Star 8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3"/>
              <p:cNvGrpSpPr/>
              <p:nvPr/>
            </p:nvGrpSpPr>
            <p:grpSpPr>
              <a:xfrm>
                <a:off x="10068393" y="1389089"/>
                <a:ext cx="1752600" cy="1905000"/>
                <a:chOff x="5029200" y="1371600"/>
                <a:chExt cx="1752600" cy="1905000"/>
              </a:xfrm>
            </p:grpSpPr>
            <p:sp>
              <p:nvSpPr>
                <p:cNvPr id="85"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7"/>
            <p:cNvGrpSpPr/>
            <p:nvPr/>
          </p:nvGrpSpPr>
          <p:grpSpPr>
            <a:xfrm rot="5740360">
              <a:off x="115989" y="2768133"/>
              <a:ext cx="2209671" cy="524419"/>
              <a:chOff x="5029200" y="1371600"/>
              <a:chExt cx="6791793" cy="1933731"/>
            </a:xfrm>
          </p:grpSpPr>
          <p:grpSp>
            <p:nvGrpSpPr>
              <p:cNvPr id="69" name="Group 16"/>
              <p:cNvGrpSpPr/>
              <p:nvPr/>
            </p:nvGrpSpPr>
            <p:grpSpPr>
              <a:xfrm>
                <a:off x="5029200" y="1371600"/>
                <a:ext cx="1752600" cy="1905000"/>
                <a:chOff x="5029200" y="1371600"/>
                <a:chExt cx="1752600" cy="1905000"/>
              </a:xfrm>
            </p:grpSpPr>
            <p:sp>
              <p:nvSpPr>
                <p:cNvPr id="79" name="4-Point Star 7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4-Point Star 7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17"/>
              <p:cNvGrpSpPr/>
              <p:nvPr/>
            </p:nvGrpSpPr>
            <p:grpSpPr>
              <a:xfrm>
                <a:off x="6713095" y="1400331"/>
                <a:ext cx="1752600" cy="1905000"/>
                <a:chOff x="5029200" y="1371600"/>
                <a:chExt cx="1752600" cy="1905000"/>
              </a:xfrm>
            </p:grpSpPr>
            <p:sp>
              <p:nvSpPr>
                <p:cNvPr id="77" name="4-Point Star 7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4-Point Star 7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0"/>
              <p:cNvGrpSpPr/>
              <p:nvPr/>
            </p:nvGrpSpPr>
            <p:grpSpPr>
              <a:xfrm>
                <a:off x="8404486" y="1389088"/>
                <a:ext cx="1752600" cy="1905000"/>
                <a:chOff x="5029200" y="1371600"/>
                <a:chExt cx="1752600" cy="1905000"/>
              </a:xfrm>
            </p:grpSpPr>
            <p:sp>
              <p:nvSpPr>
                <p:cNvPr id="75" name="4-Point Star 7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4-Point Star 7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3"/>
              <p:cNvGrpSpPr/>
              <p:nvPr/>
            </p:nvGrpSpPr>
            <p:grpSpPr>
              <a:xfrm>
                <a:off x="10068393" y="1389089"/>
                <a:ext cx="1752600" cy="1905000"/>
                <a:chOff x="5029200" y="1371600"/>
                <a:chExt cx="1752600" cy="1905000"/>
              </a:xfrm>
            </p:grpSpPr>
            <p:sp>
              <p:nvSpPr>
                <p:cNvPr id="73"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4-Point Star 7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Rounded Rectangle 62"/>
            <p:cNvSpPr/>
            <p:nvPr/>
          </p:nvSpPr>
          <p:spPr>
            <a:xfrm>
              <a:off x="1460292" y="2438400"/>
              <a:ext cx="533400" cy="228600"/>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447800" y="2881859"/>
              <a:ext cx="545892" cy="24234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1155492" y="381000"/>
              <a:ext cx="11430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5799345">
              <a:off x="619539" y="8672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5799345">
              <a:off x="1332146" y="1533361"/>
              <a:ext cx="844105" cy="73416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585893" y="1575294"/>
              <a:ext cx="284892" cy="1958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606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8966E5-BD8D-C2E0-9DA1-863A19F34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3" name="TextBox 2">
            <a:extLst>
              <a:ext uri="{FF2B5EF4-FFF2-40B4-BE49-F238E27FC236}">
                <a16:creationId xmlns:a16="http://schemas.microsoft.com/office/drawing/2014/main" id="{2CEF5D9D-2B38-AEB4-B443-58F4E88955DF}"/>
              </a:ext>
            </a:extLst>
          </p:cNvPr>
          <p:cNvSpPr txBox="1"/>
          <p:nvPr/>
        </p:nvSpPr>
        <p:spPr>
          <a:xfrm>
            <a:off x="1524000" y="120073"/>
            <a:ext cx="9144000" cy="830997"/>
          </a:xfrm>
          <a:prstGeom prst="rect">
            <a:avLst/>
          </a:prstGeom>
          <a:noFill/>
        </p:spPr>
        <p:txBody>
          <a:bodyPr wrap="square" rtlCol="0">
            <a:spAutoFit/>
          </a:bodyPr>
          <a:lstStyle/>
          <a:p>
            <a:pPr algn="ctr"/>
            <a:r>
              <a:rPr lang="en-US" sz="4800" dirty="0">
                <a:solidFill>
                  <a:schemeClr val="bg1"/>
                </a:solidFill>
              </a:rPr>
              <a:t>Trust Words</a:t>
            </a:r>
          </a:p>
        </p:txBody>
      </p:sp>
      <p:sp>
        <p:nvSpPr>
          <p:cNvPr id="4" name="Rectangle 3">
            <a:extLst>
              <a:ext uri="{FF2B5EF4-FFF2-40B4-BE49-F238E27FC236}">
                <a16:creationId xmlns:a16="http://schemas.microsoft.com/office/drawing/2014/main" id="{646D4E8A-8FF9-8215-D703-9F0D20E3ABD6}"/>
              </a:ext>
            </a:extLst>
          </p:cNvPr>
          <p:cNvSpPr/>
          <p:nvPr/>
        </p:nvSpPr>
        <p:spPr>
          <a:xfrm>
            <a:off x="692727" y="948215"/>
            <a:ext cx="10806546" cy="5412785"/>
          </a:xfrm>
          <a:prstGeom prst="rect">
            <a:avLst/>
          </a:prstGeom>
          <a:solidFill>
            <a:srgbClr val="4E7632"/>
          </a:solidFill>
          <a:ln w="571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26FA44-AA51-2579-A6CF-C49398C781BC}"/>
              </a:ext>
            </a:extLst>
          </p:cNvPr>
          <p:cNvSpPr/>
          <p:nvPr/>
        </p:nvSpPr>
        <p:spPr>
          <a:xfrm>
            <a:off x="692726" y="6082145"/>
            <a:ext cx="10806547" cy="281710"/>
          </a:xfrm>
          <a:prstGeom prst="rect">
            <a:avLst/>
          </a:prstGeom>
          <a:solidFill>
            <a:schemeClr val="bg1">
              <a:lumMod val="6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3A173F8-D962-34A3-7F52-8B686D93288E}"/>
              </a:ext>
            </a:extLst>
          </p:cNvPr>
          <p:cNvGrpSpPr/>
          <p:nvPr/>
        </p:nvGrpSpPr>
        <p:grpSpPr>
          <a:xfrm>
            <a:off x="893206" y="1394828"/>
            <a:ext cx="10720366" cy="4118074"/>
            <a:chOff x="893206" y="1394828"/>
            <a:chExt cx="10720366" cy="4118074"/>
          </a:xfrm>
        </p:grpSpPr>
        <p:sp>
          <p:nvSpPr>
            <p:cNvPr id="6" name="TextBox 5">
              <a:extLst>
                <a:ext uri="{FF2B5EF4-FFF2-40B4-BE49-F238E27FC236}">
                  <a16:creationId xmlns:a16="http://schemas.microsoft.com/office/drawing/2014/main" id="{B2F3498D-E7E3-CABC-7833-6C3403940FD4}"/>
                </a:ext>
              </a:extLst>
            </p:cNvPr>
            <p:cNvSpPr txBox="1"/>
            <p:nvPr/>
          </p:nvSpPr>
          <p:spPr>
            <a:xfrm>
              <a:off x="893206" y="1570522"/>
              <a:ext cx="2906197" cy="523220"/>
            </a:xfrm>
            <a:prstGeom prst="rect">
              <a:avLst/>
            </a:prstGeom>
            <a:noFill/>
          </p:spPr>
          <p:txBody>
            <a:bodyPr wrap="square" rtlCol="0">
              <a:spAutoFit/>
            </a:bodyPr>
            <a:lstStyle/>
            <a:p>
              <a:r>
                <a:rPr lang="en-US" sz="2800" dirty="0">
                  <a:solidFill>
                    <a:schemeClr val="bg1"/>
                  </a:solidFill>
                  <a:latin typeface="Dreaming Outloud Script Pro" panose="03050502040304050704" pitchFamily="66" charset="0"/>
                  <a:cs typeface="Dreaming Outloud Script Pro" panose="03050502040304050704" pitchFamily="66" charset="0"/>
                </a:rPr>
                <a:t>Commitment</a:t>
              </a:r>
            </a:p>
          </p:txBody>
        </p:sp>
        <p:sp>
          <p:nvSpPr>
            <p:cNvPr id="7" name="TextBox 6">
              <a:extLst>
                <a:ext uri="{FF2B5EF4-FFF2-40B4-BE49-F238E27FC236}">
                  <a16:creationId xmlns:a16="http://schemas.microsoft.com/office/drawing/2014/main" id="{3DCDFB79-E604-D298-5688-BF1B882746E0}"/>
                </a:ext>
              </a:extLst>
            </p:cNvPr>
            <p:cNvSpPr txBox="1"/>
            <p:nvPr/>
          </p:nvSpPr>
          <p:spPr>
            <a:xfrm>
              <a:off x="2214211" y="2378363"/>
              <a:ext cx="2906197" cy="523220"/>
            </a:xfrm>
            <a:prstGeom prst="rect">
              <a:avLst/>
            </a:prstGeom>
            <a:noFill/>
          </p:spPr>
          <p:txBody>
            <a:bodyPr wrap="square" rtlCol="0">
              <a:spAutoFit/>
            </a:bodyPr>
            <a:lstStyle/>
            <a:p>
              <a:r>
                <a:rPr lang="en-US" sz="2800" dirty="0">
                  <a:solidFill>
                    <a:schemeClr val="bg1"/>
                  </a:solidFill>
                  <a:latin typeface="Dreaming Outloud Script Pro" panose="03050502040304050704" pitchFamily="66" charset="0"/>
                  <a:cs typeface="Dreaming Outloud Script Pro" panose="03050502040304050704" pitchFamily="66" charset="0"/>
                </a:rPr>
                <a:t>Caring</a:t>
              </a:r>
            </a:p>
          </p:txBody>
        </p:sp>
        <p:sp>
          <p:nvSpPr>
            <p:cNvPr id="8" name="TextBox 7">
              <a:extLst>
                <a:ext uri="{FF2B5EF4-FFF2-40B4-BE49-F238E27FC236}">
                  <a16:creationId xmlns:a16="http://schemas.microsoft.com/office/drawing/2014/main" id="{A2D7F202-FD3B-13E7-2937-B78D21317A3F}"/>
                </a:ext>
              </a:extLst>
            </p:cNvPr>
            <p:cNvSpPr txBox="1"/>
            <p:nvPr/>
          </p:nvSpPr>
          <p:spPr>
            <a:xfrm rot="21051321">
              <a:off x="3322575" y="3071641"/>
              <a:ext cx="2906197" cy="523220"/>
            </a:xfrm>
            <a:prstGeom prst="rect">
              <a:avLst/>
            </a:prstGeom>
            <a:noFill/>
          </p:spPr>
          <p:txBody>
            <a:bodyPr wrap="square" rtlCol="0">
              <a:spAutoFit/>
            </a:bodyPr>
            <a:lstStyle/>
            <a:p>
              <a:r>
                <a:rPr lang="en-US" sz="2800" dirty="0">
                  <a:solidFill>
                    <a:schemeClr val="bg1"/>
                  </a:solidFill>
                  <a:latin typeface="Dreaming Outloud Script Pro" panose="03050502040304050704" pitchFamily="66" charset="0"/>
                  <a:cs typeface="Dreaming Outloud Script Pro" panose="03050502040304050704" pitchFamily="66" charset="0"/>
                </a:rPr>
                <a:t>Consistency</a:t>
              </a:r>
            </a:p>
          </p:txBody>
        </p:sp>
        <p:sp>
          <p:nvSpPr>
            <p:cNvPr id="9" name="TextBox 8">
              <a:extLst>
                <a:ext uri="{FF2B5EF4-FFF2-40B4-BE49-F238E27FC236}">
                  <a16:creationId xmlns:a16="http://schemas.microsoft.com/office/drawing/2014/main" id="{4C2812E3-E913-8325-0980-355C0C8B96D8}"/>
                </a:ext>
              </a:extLst>
            </p:cNvPr>
            <p:cNvSpPr txBox="1"/>
            <p:nvPr/>
          </p:nvSpPr>
          <p:spPr>
            <a:xfrm>
              <a:off x="3913702" y="1394828"/>
              <a:ext cx="2906197" cy="523220"/>
            </a:xfrm>
            <a:prstGeom prst="rect">
              <a:avLst/>
            </a:prstGeom>
            <a:noFill/>
          </p:spPr>
          <p:txBody>
            <a:bodyPr wrap="square" rtlCol="0">
              <a:spAutoFit/>
            </a:bodyPr>
            <a:lstStyle/>
            <a:p>
              <a:r>
                <a:rPr lang="en-US" sz="2800" dirty="0">
                  <a:solidFill>
                    <a:schemeClr val="bg1"/>
                  </a:solidFill>
                  <a:latin typeface="Dreaming Outloud Script Pro" panose="03050502040304050704" pitchFamily="66" charset="0"/>
                  <a:cs typeface="Dreaming Outloud Script Pro" panose="03050502040304050704" pitchFamily="66" charset="0"/>
                </a:rPr>
                <a:t>Integrity</a:t>
              </a:r>
            </a:p>
          </p:txBody>
        </p:sp>
        <p:sp>
          <p:nvSpPr>
            <p:cNvPr id="10" name="TextBox 9">
              <a:extLst>
                <a:ext uri="{FF2B5EF4-FFF2-40B4-BE49-F238E27FC236}">
                  <a16:creationId xmlns:a16="http://schemas.microsoft.com/office/drawing/2014/main" id="{DD565551-12F5-D7FA-3A1C-E3DE23E35722}"/>
                </a:ext>
              </a:extLst>
            </p:cNvPr>
            <p:cNvSpPr txBox="1"/>
            <p:nvPr/>
          </p:nvSpPr>
          <p:spPr>
            <a:xfrm rot="21253971">
              <a:off x="5874121" y="2189017"/>
              <a:ext cx="2906197" cy="523220"/>
            </a:xfrm>
            <a:prstGeom prst="rect">
              <a:avLst/>
            </a:prstGeom>
            <a:noFill/>
          </p:spPr>
          <p:txBody>
            <a:bodyPr wrap="square" rtlCol="0">
              <a:spAutoFit/>
            </a:bodyPr>
            <a:lstStyle/>
            <a:p>
              <a:r>
                <a:rPr lang="en-US" sz="2800" dirty="0">
                  <a:solidFill>
                    <a:schemeClr val="bg1"/>
                  </a:solidFill>
                  <a:latin typeface="Dreaming Outloud Script Pro" panose="03050502040304050704" pitchFamily="66" charset="0"/>
                  <a:cs typeface="Dreaming Outloud Script Pro" panose="03050502040304050704" pitchFamily="66" charset="0"/>
                </a:rPr>
                <a:t>Reliability</a:t>
              </a:r>
            </a:p>
          </p:txBody>
        </p:sp>
        <p:sp>
          <p:nvSpPr>
            <p:cNvPr id="11" name="TextBox 10">
              <a:extLst>
                <a:ext uri="{FF2B5EF4-FFF2-40B4-BE49-F238E27FC236}">
                  <a16:creationId xmlns:a16="http://schemas.microsoft.com/office/drawing/2014/main" id="{2BD6836D-3936-5C21-846D-E357603F6A56}"/>
                </a:ext>
              </a:extLst>
            </p:cNvPr>
            <p:cNvSpPr txBox="1"/>
            <p:nvPr/>
          </p:nvSpPr>
          <p:spPr>
            <a:xfrm>
              <a:off x="6416757" y="3756890"/>
              <a:ext cx="2906197" cy="523220"/>
            </a:xfrm>
            <a:prstGeom prst="rect">
              <a:avLst/>
            </a:prstGeom>
            <a:noFill/>
          </p:spPr>
          <p:txBody>
            <a:bodyPr wrap="square" rtlCol="0">
              <a:spAutoFit/>
            </a:bodyPr>
            <a:lstStyle/>
            <a:p>
              <a:r>
                <a:rPr lang="en-US" sz="2800" dirty="0">
                  <a:solidFill>
                    <a:schemeClr val="bg1"/>
                  </a:solidFill>
                  <a:latin typeface="Dreaming Outloud Script Pro" panose="03050502040304050704" pitchFamily="66" charset="0"/>
                  <a:cs typeface="Dreaming Outloud Script Pro" panose="03050502040304050704" pitchFamily="66" charset="0"/>
                </a:rPr>
                <a:t>Generosity</a:t>
              </a:r>
            </a:p>
          </p:txBody>
        </p:sp>
        <p:sp>
          <p:nvSpPr>
            <p:cNvPr id="12" name="TextBox 11">
              <a:extLst>
                <a:ext uri="{FF2B5EF4-FFF2-40B4-BE49-F238E27FC236}">
                  <a16:creationId xmlns:a16="http://schemas.microsoft.com/office/drawing/2014/main" id="{3CEA1C60-7572-8A3A-EAA6-0FE4A042FF1C}"/>
                </a:ext>
              </a:extLst>
            </p:cNvPr>
            <p:cNvSpPr txBox="1"/>
            <p:nvPr/>
          </p:nvSpPr>
          <p:spPr>
            <a:xfrm rot="20917311">
              <a:off x="1164916" y="4341322"/>
              <a:ext cx="3261574" cy="523220"/>
            </a:xfrm>
            <a:prstGeom prst="rect">
              <a:avLst/>
            </a:prstGeom>
            <a:noFill/>
          </p:spPr>
          <p:txBody>
            <a:bodyPr wrap="square" rtlCol="0">
              <a:spAutoFit/>
            </a:bodyPr>
            <a:lstStyle/>
            <a:p>
              <a:r>
                <a:rPr lang="en-US" sz="2800" dirty="0">
                  <a:solidFill>
                    <a:schemeClr val="bg1"/>
                  </a:solidFill>
                  <a:latin typeface="Dreaming Outloud Script Pro" panose="03050502040304050704" pitchFamily="66" charset="0"/>
                  <a:cs typeface="Dreaming Outloud Script Pro" panose="03050502040304050704" pitchFamily="66" charset="0"/>
                </a:rPr>
                <a:t>Non-Judgmental</a:t>
              </a:r>
            </a:p>
          </p:txBody>
        </p:sp>
        <p:sp>
          <p:nvSpPr>
            <p:cNvPr id="13" name="TextBox 12">
              <a:extLst>
                <a:ext uri="{FF2B5EF4-FFF2-40B4-BE49-F238E27FC236}">
                  <a16:creationId xmlns:a16="http://schemas.microsoft.com/office/drawing/2014/main" id="{1E017B66-4FA8-52B2-E581-4DE0E6A703B4}"/>
                </a:ext>
              </a:extLst>
            </p:cNvPr>
            <p:cNvSpPr txBox="1"/>
            <p:nvPr/>
          </p:nvSpPr>
          <p:spPr>
            <a:xfrm>
              <a:off x="4869614" y="4989682"/>
              <a:ext cx="2906197" cy="523220"/>
            </a:xfrm>
            <a:prstGeom prst="rect">
              <a:avLst/>
            </a:prstGeom>
            <a:noFill/>
          </p:spPr>
          <p:txBody>
            <a:bodyPr wrap="square" rtlCol="0">
              <a:spAutoFit/>
            </a:bodyPr>
            <a:lstStyle/>
            <a:p>
              <a:r>
                <a:rPr lang="en-US" sz="2800" dirty="0">
                  <a:solidFill>
                    <a:schemeClr val="bg1"/>
                  </a:solidFill>
                  <a:latin typeface="Dreaming Outloud Script Pro" panose="03050502040304050704" pitchFamily="66" charset="0"/>
                  <a:cs typeface="Dreaming Outloud Script Pro" panose="03050502040304050704" pitchFamily="66" charset="0"/>
                </a:rPr>
                <a:t>Availability</a:t>
              </a:r>
            </a:p>
          </p:txBody>
        </p:sp>
        <p:sp>
          <p:nvSpPr>
            <p:cNvPr id="14" name="TextBox 13">
              <a:extLst>
                <a:ext uri="{FF2B5EF4-FFF2-40B4-BE49-F238E27FC236}">
                  <a16:creationId xmlns:a16="http://schemas.microsoft.com/office/drawing/2014/main" id="{AE286494-9AA5-93E0-140D-162F12FD431F}"/>
                </a:ext>
              </a:extLst>
            </p:cNvPr>
            <p:cNvSpPr txBox="1"/>
            <p:nvPr/>
          </p:nvSpPr>
          <p:spPr>
            <a:xfrm rot="650698">
              <a:off x="8199375" y="4657987"/>
              <a:ext cx="2906197" cy="523220"/>
            </a:xfrm>
            <a:prstGeom prst="rect">
              <a:avLst/>
            </a:prstGeom>
            <a:noFill/>
          </p:spPr>
          <p:txBody>
            <a:bodyPr wrap="square" rtlCol="0">
              <a:spAutoFit/>
            </a:bodyPr>
            <a:lstStyle/>
            <a:p>
              <a:r>
                <a:rPr lang="en-US" sz="2800" dirty="0">
                  <a:solidFill>
                    <a:schemeClr val="bg1"/>
                  </a:solidFill>
                  <a:latin typeface="Dreaming Outloud Script Pro" panose="03050502040304050704" pitchFamily="66" charset="0"/>
                  <a:cs typeface="Dreaming Outloud Script Pro" panose="03050502040304050704" pitchFamily="66" charset="0"/>
                </a:rPr>
                <a:t>Confidentiality</a:t>
              </a:r>
            </a:p>
          </p:txBody>
        </p:sp>
        <p:sp>
          <p:nvSpPr>
            <p:cNvPr id="15" name="TextBox 14">
              <a:extLst>
                <a:ext uri="{FF2B5EF4-FFF2-40B4-BE49-F238E27FC236}">
                  <a16:creationId xmlns:a16="http://schemas.microsoft.com/office/drawing/2014/main" id="{3F88B807-2BF1-62D7-1BD2-615CEB9D8089}"/>
                </a:ext>
              </a:extLst>
            </p:cNvPr>
            <p:cNvSpPr txBox="1"/>
            <p:nvPr/>
          </p:nvSpPr>
          <p:spPr>
            <a:xfrm rot="1163609">
              <a:off x="8499455" y="1614604"/>
              <a:ext cx="2906197" cy="523220"/>
            </a:xfrm>
            <a:prstGeom prst="rect">
              <a:avLst/>
            </a:prstGeom>
            <a:noFill/>
          </p:spPr>
          <p:txBody>
            <a:bodyPr wrap="square" rtlCol="0">
              <a:spAutoFit/>
            </a:bodyPr>
            <a:lstStyle/>
            <a:p>
              <a:r>
                <a:rPr lang="en-US" sz="2800" dirty="0">
                  <a:solidFill>
                    <a:schemeClr val="bg1"/>
                  </a:solidFill>
                  <a:latin typeface="Dreaming Outloud Script Pro" panose="03050502040304050704" pitchFamily="66" charset="0"/>
                  <a:cs typeface="Dreaming Outloud Script Pro" panose="03050502040304050704" pitchFamily="66" charset="0"/>
                </a:rPr>
                <a:t>Privacy</a:t>
              </a:r>
            </a:p>
          </p:txBody>
        </p:sp>
        <p:sp>
          <p:nvSpPr>
            <p:cNvPr id="16" name="TextBox 15">
              <a:extLst>
                <a:ext uri="{FF2B5EF4-FFF2-40B4-BE49-F238E27FC236}">
                  <a16:creationId xmlns:a16="http://schemas.microsoft.com/office/drawing/2014/main" id="{5FCC1DB1-1E98-F2C3-CACA-21BCAF6C9174}"/>
                </a:ext>
              </a:extLst>
            </p:cNvPr>
            <p:cNvSpPr txBox="1"/>
            <p:nvPr/>
          </p:nvSpPr>
          <p:spPr>
            <a:xfrm>
              <a:off x="8707375" y="2758260"/>
              <a:ext cx="2906197" cy="523220"/>
            </a:xfrm>
            <a:prstGeom prst="rect">
              <a:avLst/>
            </a:prstGeom>
            <a:noFill/>
          </p:spPr>
          <p:txBody>
            <a:bodyPr wrap="square" rtlCol="0">
              <a:spAutoFit/>
            </a:bodyPr>
            <a:lstStyle/>
            <a:p>
              <a:r>
                <a:rPr lang="en-US" sz="2800" dirty="0">
                  <a:solidFill>
                    <a:schemeClr val="bg1"/>
                  </a:solidFill>
                  <a:latin typeface="Dreaming Outloud Script Pro" panose="03050502040304050704" pitchFamily="66" charset="0"/>
                  <a:cs typeface="Dreaming Outloud Script Pro" panose="03050502040304050704" pitchFamily="66" charset="0"/>
                </a:rPr>
                <a:t>Honesty</a:t>
              </a:r>
            </a:p>
          </p:txBody>
        </p:sp>
      </p:grpSp>
    </p:spTree>
    <p:extLst>
      <p:ext uri="{BB962C8B-B14F-4D97-AF65-F5344CB8AC3E}">
        <p14:creationId xmlns:p14="http://schemas.microsoft.com/office/powerpoint/2010/main" val="248950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A7ADC3-6592-4073-8E8F-EDF5DD45B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Ye Cursed</a:t>
            </a:r>
          </a:p>
        </p:txBody>
      </p:sp>
      <p:sp>
        <p:nvSpPr>
          <p:cNvPr id="7" name="TextBox 6"/>
          <p:cNvSpPr txBox="1"/>
          <p:nvPr/>
        </p:nvSpPr>
        <p:spPr>
          <a:xfrm>
            <a:off x="1981200" y="914401"/>
            <a:ext cx="3962400" cy="1200329"/>
          </a:xfrm>
          <a:prstGeom prst="rect">
            <a:avLst/>
          </a:prstGeom>
          <a:noFill/>
        </p:spPr>
        <p:txBody>
          <a:bodyPr wrap="square" rtlCol="0">
            <a:spAutoFit/>
          </a:bodyPr>
          <a:lstStyle/>
          <a:p>
            <a:pPr fontAlgn="base"/>
            <a:r>
              <a:rPr lang="en-US" sz="3600" dirty="0">
                <a:solidFill>
                  <a:srgbClr val="FFFF00"/>
                </a:solidFill>
              </a:rPr>
              <a:t>The final fate of the sons of perdition</a:t>
            </a:r>
          </a:p>
        </p:txBody>
      </p:sp>
      <p:sp>
        <p:nvSpPr>
          <p:cNvPr id="12" name="Rectangle 11"/>
          <p:cNvSpPr/>
          <p:nvPr/>
        </p:nvSpPr>
        <p:spPr>
          <a:xfrm>
            <a:off x="5572284" y="2476560"/>
            <a:ext cx="6177117" cy="2677656"/>
          </a:xfrm>
          <a:prstGeom prst="rect">
            <a:avLst/>
          </a:prstGeom>
        </p:spPr>
        <p:txBody>
          <a:bodyPr wrap="square">
            <a:spAutoFit/>
          </a:bodyPr>
          <a:lstStyle/>
          <a:p>
            <a:pPr fontAlgn="base"/>
            <a:r>
              <a:rPr lang="en-US" sz="2400" dirty="0">
                <a:solidFill>
                  <a:schemeClr val="bg2"/>
                </a:solidFill>
              </a:rPr>
              <a:t>The curse they bring upon themselves by their disobedience. </a:t>
            </a:r>
          </a:p>
          <a:p>
            <a:pPr fontAlgn="base"/>
            <a:endParaRPr lang="en-US" sz="2400" dirty="0">
              <a:solidFill>
                <a:schemeClr val="bg2"/>
              </a:solidFill>
            </a:endParaRPr>
          </a:p>
          <a:p>
            <a:pPr fontAlgn="base"/>
            <a:r>
              <a:rPr lang="en-US" sz="2400" dirty="0">
                <a:solidFill>
                  <a:schemeClr val="bg2"/>
                </a:solidFill>
              </a:rPr>
              <a:t>These will have the loss of Heavenly Father’s presence.</a:t>
            </a:r>
          </a:p>
          <a:p>
            <a:pPr fontAlgn="base"/>
            <a:endParaRPr lang="en-US" sz="2400" dirty="0">
              <a:solidFill>
                <a:schemeClr val="bg2"/>
              </a:solidFill>
            </a:endParaRPr>
          </a:p>
          <a:p>
            <a:pPr fontAlgn="base"/>
            <a:r>
              <a:rPr lang="en-US" sz="2400" dirty="0">
                <a:solidFill>
                  <a:schemeClr val="bg2"/>
                </a:solidFill>
              </a:rPr>
              <a:t>These will have lost the Spirit</a:t>
            </a:r>
          </a:p>
        </p:txBody>
      </p:sp>
      <p:sp>
        <p:nvSpPr>
          <p:cNvPr id="8" name="Rectangle 7"/>
          <p:cNvSpPr/>
          <p:nvPr/>
        </p:nvSpPr>
        <p:spPr>
          <a:xfrm>
            <a:off x="3200400" y="5181601"/>
            <a:ext cx="5257800" cy="1200329"/>
          </a:xfrm>
          <a:prstGeom prst="rect">
            <a:avLst/>
          </a:prstGeom>
        </p:spPr>
        <p:txBody>
          <a:bodyPr wrap="square">
            <a:spAutoFit/>
          </a:bodyPr>
          <a:lstStyle/>
          <a:p>
            <a:pPr algn="ctr"/>
            <a:r>
              <a:rPr lang="en-US" i="1" dirty="0">
                <a:solidFill>
                  <a:schemeClr val="bg2"/>
                </a:solidFill>
              </a:rPr>
              <a:t>“For behold, justice </a:t>
            </a:r>
            <a:r>
              <a:rPr lang="en-US" i="1" dirty="0" err="1">
                <a:solidFill>
                  <a:schemeClr val="bg2"/>
                </a:solidFill>
              </a:rPr>
              <a:t>exerciseth</a:t>
            </a:r>
            <a:r>
              <a:rPr lang="en-US" i="1" dirty="0">
                <a:solidFill>
                  <a:schemeClr val="bg2"/>
                </a:solidFill>
              </a:rPr>
              <a:t> all his demands, and also mercy </a:t>
            </a:r>
            <a:r>
              <a:rPr lang="en-US" i="1" dirty="0" err="1">
                <a:solidFill>
                  <a:schemeClr val="bg2"/>
                </a:solidFill>
              </a:rPr>
              <a:t>claimeth</a:t>
            </a:r>
            <a:r>
              <a:rPr lang="en-US" i="1" dirty="0">
                <a:solidFill>
                  <a:schemeClr val="bg2"/>
                </a:solidFill>
              </a:rPr>
              <a:t> all which is her own; and thus, none but the truly penitent are saved.”</a:t>
            </a:r>
          </a:p>
          <a:p>
            <a:pPr algn="ctr"/>
            <a:r>
              <a:rPr lang="en-US" i="1" dirty="0">
                <a:solidFill>
                  <a:schemeClr val="bg2"/>
                </a:solidFill>
              </a:rPr>
              <a:t>Alma 42:24</a:t>
            </a:r>
          </a:p>
        </p:txBody>
      </p:sp>
      <p:sp>
        <p:nvSpPr>
          <p:cNvPr id="1028" name="AutoShape 4" descr="data:image/jpeg;base64,/9j/4AAQSkZJRgABAQAAAQABAAD/2wCEAAkGBxQSEBUUEhQUFBQXFRcXFhQXFhQXFBUUGBUXFhUUFBQYHCggGBolGxQUITEhJSorLi4uFx8zODMsNygtLisBCgoKDg0OGxAQGjQkHyIvLCwsLCwsLCwsLCwsLCwsLCwsLCwsLCwsLCwsLCwsLCwsLCwsLCwsLCwsLCwsLCwsLP/AABEIARUAtgMBIgACEQEDEQH/xAAcAAABBQEBAQAAAAAAAAAAAAABAAMEBQYCBwj/xABCEAABAwIDBQUFBAkDBAMAAAABAAIRAyEEEjEFBkFRYRMicYGRMqGxwdEHI0LwFBVSYoKisuHxM3KSJEPCw2Nzg//EABkBAAMBAQEAAAAAAAAAAAAAAAABAgMEBf/EACcRAAICAgEDBAMBAQEAAAAAAAABAhEDITEEElETIkFxMjOBI2EU/9oADAMBAAIRAxEAPwCSkikvXPLAkiigDlJdIIACC6QSACSKSAAkikgDlJFJAzlJFJAASSRQAEkUkAJJJFAgJIooA6SRSQAEUkUABBdIIACC6QQAEF0gkMCSKSAAkikgRyu6NBzzDRJUjDUAWOe6S1tobqTb4Az1V9gGgUyWgNlsc4LrgT0bHmVx5+rUPbHk68PTOe5cFdh9gOOrh5fVRsRsl7Zi8Xty+C1uEqNyw3QH/PiuqhblnQDU/FcS6zKndnU+mxtVRgYShXe8OCDTnbxMOjSeapV62LIske5HnZMbhKmBFJFaEARRSQB0kikkICSKSAAkikgAILpBAwILpCEABSsDgjUOsD18VU4nE/espj8Uyegiw9QtpsajlYNLek81wdT1Li+2J2YOnUl3SOaezKbLOaD1Ik/2UKpQolwtlF5EkdFc4oyCPETxCwm/VM5W1WPcxzQZaDZzpFz715/qz5TO3048NETaNaq3EVmCW0y5rqbgRFMtDWOa9pMn2Q7kc0EjVWOwt421K7WCux1Fwc50Du5mwIBsQe9cQRxDjBVHTxT/ANIENa4FrpcXlpa4uBBaA0yQGt9FI3sqmk/DYgGKTu0pVXD/ALbnuDmvNpAkQfBS25PZVJI2GIxz+1inDaZBPaDpa3IcZUunimtaWknKIl3ObyTxWRwG0a1EOr1qJGFBAdVJaQQ4hoe0TmyzF4iCDpdWlfFUXMlhLmzLXNu0iNHRbLdIY/isczKWiDnM8TZoyNPQnK3zB6qtUIV25gWNljnxmBH+oDOR15s0ekqdC9LoL7ZHB1tWgIpIr0DiAikkgDtJFJAARSRSACC6QQAEIXSCABCbr1MrSfTxNgnU1QIe8jVrZH8Q1+njKyzZPTg2a4cffKipxNI9thXcQXg+EAk+q3+zKwyWPD8wso+g0Y6gwadliHkcAQaTWn+Zy1WAwha0i8Xjz4LxW7PWSFi6oY0yYv3ib66BZ3alIPlrxLS0+EkytA7DvqDLYA3n3Ee9VG2+5QGY3tf3n5LMtHm2HxpZiqjHn2agEgTLSAQQPNa3Z9d5z03sgOIgGDnsIBnQX+Ko9iRi8ZWptaQQGgviw1hxM9dI4arYbQ2VlZIdlynu8TFtSfWVTEg1qeJMtrtmlEUxTc0hoLYJqNdGY3IGoCzFbdvC4Z/aPqvoUzrRD5zkwO6NWk3sJ1tCnbY3jhrWl5BA9oHvfw0wCT4x9UaFDPlqUw1rnQX16jc+JcNS1s2oAiNJPQGJrHCUpVH5JnJRVsnhkxNMMDC4U2x3mA2JJ1Djx48CnIRhKF7mKChFRR4+SffJyBCSMJQrIBCS6hBAHaSKSAAikigAILpJAHKSKUJDI2Nqlrbe04hrfE6nyAJ8lP2bhAGA9I8JVa4F2IAGjWz/AMiZ/pCvW1QHBnA8V5XWZLnXg9LpYVC/JQU6+bax5MwrAOhfVcT7mt9F6Dh2yzyXmNOpl23XHDsacdQA0z6uK9IwlaaQPkuZnQh0GGk6QsNtIvxVQ0qY0JJPBokjMY5iIHGFqcVNRwYCQwHvEWLjynkE0Q2lZjWhsGwESevNQyiNgsBSwjMlMNDicznGMz3RdzjxXn32ibwEd2nUipIGUfhZBMuka9OqvN+N5exGVkOrvs0ROWbZo4knQcV5UGzJeSXFxknUukzPWVcI3tkSlWkWGyWmrUpiq57ml7QQHFgguE2ZHPXVenYTCspMDKYytaIAv7ybk9Ssluhu0+oBWd3aTDIJ1qFv4WdJFz6dNmvT6Xtp0cHU3asCSKS7DkAikigYISRSQB0kikkICS6QQAEkUkDAkikgCt2ZV/66qHadwDyY0iP+UrQ4PCFpcDe/dPjdZVuGccc+PZcxl+LXsAv5iPRbDCVnEd6zhE218F4vUfsZ62H8EYTep/6PtilUPs1KAb5gvEfys9V6FsvEQ1omxEib+9Yr7VMNLMPWjvNe5luTgHf+v3qz3W2pTq4UZ3AObbWDb6hZyekzRLZpWPbq4xFz81jtvbztkil3okAjQknTqLfEc1F3k2nTp0o7V1Rrp7gIAMcDHteGnOdE9ubu48s/S8S0Nm9GiR7I4VHg8eU+PKIS1Y290P7u7Np0wa1ctfiHmS4weyHBjeR5keGgQO6VHHVRiKrnBpJyMp5GgiYD3uykvcYmeGiptr7NysdUzVGOdVNhUMNYWvAAAteAfNbjdCkWYWk0nQAe6VU4yg1fzsUZKV18HO0KDaLG0mCGgAATo0aD4KuVpvAPvB4fRVi9XpI1iT8nm9S7yfQEkUl1HOJJJFACSRCSAO0EUkgAkikgAJIoIACSKbrPytJ5D38B6wk2Ojnd1+YvqRdzyG/7Qco9Q0Fa2lhuJN9VQ7ubO7Ok0AzYR4QtHSrAWNjyXiTfdJs9iKpJGV372calFxZJ7Mh8C9rh1ugdPkvNmbMFTK5szIjITDjwBA1uvcn0vvARyPyTY2FQz9p2NLP+3kbmvzIFypWimY/dvdmnSeKlctfWAEN1ZSGsAaF3X05nRbZxYyhmaCdeccTHP6pHY9MVTALJFi1zhfj3T3fcmsHslrDVlznud+J8EhsWDYAAAM+qV+Q+jK7y05wtS2mUjye35StjshvcbHT4LN46hnb2fFzmt/mBPuBWloA02gHp8l09bXqKvBz9JfY/sh7w/wCqP9qq1cbcw5htQ8TB6SLfAqnXd0zvEjj6hf6MSKSS6DESKSSBCRSSQM7SRSSACSKSAAgukEABRcYb02/tPE+DQXfENUtVe1cQGV8MXaFz2/xFoLf6XLLM/wDNmuFe9GxwNOAB0CtKlEFpnlY8VXYF8xCuGyAF456hEpzmkjgPgpRKadAK6c5ADNcXlQKlTvk8mkn6KZiColCn3vG/9vWEDKLADNiGT++fO0e4laTHiGjmbfNUQp5MYxv7zo8CwlX2KGZ4HK/yWnUtOdrwjLp1UKfljO2R/wBOfFvxCzC0u8JikBzI+qza7uj/AF/05Oq/P+ARSSXWcokUkUAJBdJIAHacwUe0Cpae+GDfHeLfFT6e2cK51qzfAwsF1EDZ4Jk0OHNFQqePpGoWhzSToRoplPD24eRCtZYP5JeOS+AoICi6TquJMSrtMimhxZP7QWONOjl1FTNPI91jY86gWpLiItqqna2CNevQp6Nzgk9GPY+PcFlmdQZphVzRtNl08oaOgV7mt5KjpuLXM8x6GFdUrheQeoNOmBoRx+qWRc4p8NHjCGGqySOSAGnUeZRoM1j1QxOYuAHskSTx8B9U40RolY6M/vE0sr0ak/jbPnNP/wBjVcg98dVE3nw2fCucB3mDOP4b/EA+SGGxGbKeGVVN2ov+EwVNo43kqew3xPyVGrPb75q+DR8yq1ep06rGjzs7vIxJIwitzECKSMIACS6SQB5JUwAa4AAHTqp7N23Oqju6iQeBQZgHis2oLtNx9IWhpYzuhwNxaOS8nZ6minr7uBrhGcO6HTquXYatRBNOtUMC17A8ZVu6qM2eSTonYygEH2lNMdozdHeXGMB74d4qZR34xDWw5gceMKTtEU5bQawd7vF4/CVH/UYDJBkzqqTJosMNv8wgdrSIPQfRabdPaDMXWNRg7rABf9o3PuA9Vi8RsbujKLxDv7LZ/Z9gRQo1OMuJ/laiU241YRgrujU0+9UJGgt4c1dUx3VVbPoTTvx1VpSBDRNysTUgYkzUA4NEnx4fArK4XbOMZja4bhXVKLi3s6gcwAANEklxA1Lra9CrTfDaRoYStUaYeQWsPJ57gPlr5Ku3Gx3aYGlmPeaMjuZLbSfGx80PyBdbDxlepmbiKBpODyQ8PY+m5pJjKQc0wby0aK2qWK4wi5xj+9CQyQ+mC0g6EQR0Oqyu78tLabzdgLD1Le6T6tK1Yu3qs/8Ao8YxxFszZjhy+LT6oYIibZeO2dfg3+kKGE9tpzG1Ye9rXOAcJ4/ht6JhtMOPdc0joV6uLJDsSs83Ljl3N0dIpHDuB6R0TV8s9VspJ8GTi0OowuMxmEhUtomSOJIZwkgZhtkOJBEEgdNExiHhlTUZXdUzhMfUaHU6Z9rwVeGvLHANzvE2jTnK8tumeilotm1g6Q0gjmE9h6uZsE3Cz+zHZIMQQZI+Kt8RVaH5mWDviq5ES6GBbUIfMOGqcNXKSzncLjZVQRVcSQWiYHER/lUz9puqd5rfZ49OqnhlF5RxHXxWx3Zvh3Hm4/IfJeZ4PaBqP0DQTFjZel7m3oZdYefilPgcOTY4VsNCkOfquKY7qbrO7p/PisTQwO++0WvijMHuCdYqVCGi3EjNPmqH7McU+m/EUqriXNqw6TxiJ8DlMeAXGzsWyviS4w5ri54Oty8QQOPtfBOY7DDDY6nXJ+5xBFGsBILXn2HibzYG+kHWVT17RLez1SlWgjrPlZdxLpVLs7EuDCx577HZSefJ3gRB81c4cqCiWNFS4x5ZWc+8CgdBqQXGFdPHdWd3gxLhUNJtMuz0iA+RlBJyhpGpkEnlY9Jb4Bcmc+0HZzcRhKFVo+8a8tbqCWOb3hfj3Gm/IrzNmGrMnI+o0DW+i9M3oxTGClRBE0gS8A6EgQD1yj3rPvrNMgAd7VaY0+0znVmbbtfFtbAquj96bjopmA3wxVEaNc08CrHFhmUiB3bgBNbODKjc7mAHQtCvZJJpfaK//uYcHw1U5m/2GIGak5s/ngqnEbEZBy6nQ8uibdsRha0f8lSm0S4pmmfvbhHAZXweRSWSbsClUqubmjKPO6Sr1peSfSj4IdCu3JI9sGQenEK32bX/AEZprPbLaogHrdZmm/IYfI8Rw5rcVMBRq4Nrc4gCRfj0WOWlX/TWCsz1Ls3OLQ7UEz15KGypLSziDIUtuzWNpnUPBlp1nooGMYWuD9J1WkSZEzY+IyvzkyJyvHQ8VZ4fZjKlWrTPcp5cwvrZZpjocRwcpdZtZ7O0Bu3unhIUziOLGqOEIDstmtkjmeS9M+zfMaLs2uYHydTY5vucCsruzsj9IYc4IcXBvTLxjyXpGxMMKZqGIBdIHRrQ0D0aolLVFJbs0NEzZUO/WOdQwFZzPbLC1n+5wgHyknyV+wcQvNvtM24cmQRkaS17v3zEAeA+PRZrktmR3UaNG6hthAM6EwDExA0IOi1O9OHNfA1QJJa0VAT7UMILuV8oeOY5Kp3UwbalFrgGk5y5pc0EtIIbmaeB7i32EoCMpHdLYg6EERHnJSm/dY4rRlN09vdvSplx+9EUqvVzYLH/AMTZ9CvRaHtBeC4JjsHtHs7wKvZnqA6Gu8bg/wARXvezyHsaegVtUSmWBNl57vdtuqzHNpUn5QKYLgAycxc7iQSLBvqt3TeS4iLDT6rzX7VqAp4qhWZ7b2ODgNYplsO/nI8giKTexS0jMbRxjRUcSb/i4yUxQxbHghhkjpdQXUjWrQzVw8h1TWzC6i7vXIcRPhwWyZm0WprxBPgR0UtwytltuNlVY7ES4nSUcXtY9m3I0AizjzVMSLT9Lc8THjyTn6VDY81lamPfnaA8ifRXNZkU2vDpk3HJC2HBOwmBLiatN13WI4/mySGwakZu8AOR+KShqmUiTtvcOvWyw9oIABMajyV67dofonYx3gLEW73Na2o08FUba2kaQgDvusB81yOc5UjdRijzaruviWFv3hzHhMwPNWtLds9mRiasDrA9FpdmUHEgOP3jryeSshsenmJeM7gNTcDyTnna0gjiT2zF4bYGDqHK17nOAnjpzlW2C2OyrS7Oi5rmzBdE5eY8Vpi1opd0CXHKCBz/ALSfJStnYQMAa0acuZmfiiE5y22EoxXwM7J2MzDUw1gJDRdxu4niSpjCGsk6EgeU6qflsoOKxTWdwd5xuGfEnkL6qmxUc7T2zSw1B9R74a0E9egA4k6BYDEYujiMK6rUHtuLnSLBx4fJWW390Tige0qvE8GxlHRohSqmxmUsEaBu3LlFrlxsEu6NLyFMqtxsGBSBbGXM6ND+L6t93RbnsogCOHgI1nh0VRu7s4UaTaY0aGtHkAI5n2dequTUtbT48QlLbsa0jxvfcZNrPP8A8lF3P8FMr2XZFqbR0C813m2K7F7Y7Nth2LahdExlljQfFwaPCeS9G2K93ZMzC+UfVat6RC5ZYZyHEi68a3w3idWx7niMtOaTRw7pOY+bp8gF7DiSIjQmw8OJ8l8+Ze0rETGZxufEmVeJEzZP2LQL6zcpykEmRyI0/PJM0HZa7w9pcwOcCSOM+0rDcbEkYp1PKHESD0jin94dsU2VqlNzMvQjX94IbqdCr22UFY6jkbeHBdYhjOzbkN3DvDkRoUKmVwmmZ5iEqGFqTGR0HjBWr2iA4jE0n0aQAgsBzc5TjJDQCIDhLVI2vsNlFzXvkNMExzV3tnZf/SU3MM5BPUhQpKOvJTi2ZenV6EkWskhh8UabiQAZGhSVtEpnqWH3j4kx4ghVWNxbH1+1qVRA0E6BWWB2nhq9qfe52mPFSXbIwznAvaDa0ry1kaO1xTH8HjKLiDTMuhTW4xo1vOqrm7NpNP3cNtFuA4qDj9gsEuD3iBwcRMKVQ2XGIqB12WAkNGkvOp8vqrPCmBfkq7ZtKGtGoYI8TxPVTamIDWyV1JUqMeSRXxYa0+gHMnQBU4ztqEviXaEcv2fAJnFuqPe0xlYJIB1PInl4KpxlXFtcMrGkdSbcljOd6RrGNGvFMkWIVNtyqG1aFM3JcX5RclrGkEjwL2KrbisS3Vs+Dkxhy+pj6LntuGVQQ43yuDbtHi0eqcGmxSTRscNBHMRPqnW6wOvL1/PNcsblHgPNZ/f3a3YYQtDodWPZtPEMd/quBGnckdCQtEr0RZN3Woiq+riY/wBQww8TSZIYZ4yS538S0VKkA0DkouxKYbTAbpAiOSsSLKySLjjlpuceDT8Fm6OyqLwDlb6K8264GnkJgOsT0hU+zXsYIcbaSspvdFxWhvDbv0aby6mxrXHUgXKqt5qFGcrmB9Rwi2sdVpMXiqbKbngkkAwFlthYV9UvrOEuOk8OiE2vc2DV6Q3h9lNpNEMzO/ZGg8SrOhgqpqCTTa3i0C58CrigIDYHinSWzpMcVm5ylyWopcGR2jh3VHOp18NmpGYe0g26hcY7ZTamEFKg6CyMl/5XStqw2PH5LO7UwuQ9pSF9XDmERm0wcUzC0t3q7HHtKJdOhEG6S9S2XjW1GAxfikun/wBD8GPpIzm5Aa7tMojTgtNjMC0sBIFlS7mmM/gFqKrpZoubKvezXG/aimdshuTMB11UethhlAEy5w46Nb3iR7h5q1xVdrGT7vcFxg8Ebud7R0H7I4NHr70Qhu/gcpao7oGG2UDE0nVJcDAabcczhr5D4+F7SrTysga6DxNgnKdABkDgI/uryNpaJgikLqwEy0jwMpvEYuq2m5xaLC3VXGHpkNjgma+H+5f4FYpWaWZnYm3a9d4aaTWiJmZsrHBTUxjnaBrG0wJMBwc4uMaT3hxnutVJue8sfmqEBjWEk8gNVpd3qE/eOBBcX1ItIzGzZ4xp5Bb9ijN0YqbcVZoWiL8tfmvJ/tXe52Kps4diMvi97sx8yAPJerONvMdP8rzX7Ru/tHCsg6U/5qxB8rLWHJMuD0rZFPLTb0aB8PopRN+gE+d/7JnCeyF1jamVk+nU8EAUO1h2zy02AtM+qoG7vkG1Z5E2voretsuDmJMk3M8TxWf3sw5Y6mBUc0GdDrZc25SpG2oqyw/VtbQVD5iU1hdm4prpNTu8hZWuxMF90w5nEkakoOw9WYD/AFHBZ2ytMi4mrWABpNzDjJi6iuxlca0XeTgrbDtq8SIGuqpcJtqvUxBp5G5cxE8bdFStidIebt2o2zqVQDwlWNDaUtLi2BE3HyhSaznNaCWh1+CinFAkSw26WSux0VeE2/SY53Zz1EGySf2jtOhQg1G5c2lklSb+EJ18s63O1f8A7QtNXrQzRYPZGJr4cn7uZtHRWlfed8CaUKp7k2iIqlTJ+NpdsIBLSKgg8QWXZ5SAY6q9wgc4AmJ+azGytsCpiAC3LnAkcMw4+OX+kLXUbOtcH4raPBD5I+0+6GTxe0fP5I06wgyu9rtDqRMXb3x/DePMSFQ0dvUCCC7UaLLInZcOC7DARqExim/dv8D8FXDaWGNu0goYjGsFJ4Y7M6DA6wpodmc3cwpfAIMOB6SA4TB8iP8AC3+Go5RHDh7p+apdg4LKByB8PAW0sfWVeh0mIOvzuuhu2ZJUhuo3lrr7tV59vO3PtugODabXHwb2p+ML0GpaeMX5eAH0WIFLtdr1DqGsp054E/6j48mgf/onF7Bm9wIsEzi3ZnHk238XH0EeqlYUQB5KvcHBlrySSOpJJUTeio8iNxpZZTfiiCaUi0n4FaYV3AQWFZ7fZ89lb8XyKyx/misn4l/sIAUKdvwhPYinD5TGwSewp+Ck1a7S+6lqykcsaJJ6LE7Npn9YuvbObeQW5ZVZMA8FjMFbaDv/ALP/ABCuHD+iZ8o2dSlLCo7sN3VMzCCmwwwsqsuzFb+U8vZkCdQkpf2gMgUz1PwSXdgXsRyZX7ivwu91B7w0NdJ0GV30V02qxwJPdGl+C5wewqVJtMhmep3czpJubOMTFiVdDAUiLgX9rvfKFzywb9pvHLrZSV2syl7SJaJB6tuPgtJTxTTTDxcQDI5G8+9Q6+zcOGEEnKRBaIuDYiIvKq9lYZlEFtEvyFlmOc54a2TaHSeVhpMBXCFLYpSs0T8VfQyInldUOP2NTkwwAdLZellNp4uXPDSXBrQNBNxa+hvPX1TtGqHZruDgBF+cwfCAhwTEpNGa/U1MRY35Ez/ZWuD2aIiO6Iga34EzrEqThajTUIIEQS3qRqJHH6KQ0ti8i8RoY0vwVRikDdkylShv5spIZDRJg6j/AB6KrFMnRx1I1OviF27M2xc7TmY1ToVjld3MgdePGYJ0sQfJZLZxLiK4F3l1QcDD4y+eRrAtO+hLYIlpkO1uDYjXVL9XsY0BjHAR4wOiEgsVLE2B6Dy8VzjWuc2aLocPw/hd9CoeK2e0mz6zeYtB4fsm/hyUnA4VzJIcXDm4RA1v1jponV8isoau2cSARlOYaghQdrVK1djZZdpnzW2LBq8NcfK44ahRMRhyO9TaHDiCQL9CsJQlF2jROLVMz+ztt16NMNdQLso4J+lvOSe/RI8YVk8VRGakIPEPaY8p+C4fhZ1afSVD7vBevIwd4KYM5D5LN0cbGL7TKQ0unrEQtIGU5ymJHAi6brYrDNOV5aDyMJKdXoHElVtuUIguhdUNoUHaVD6ph+Go1G90Ajmmf1Qzh8eKlNDog74kPazI4Og/IpKa7Y1Ma/FFbQz9qqjOWHud2d03mKRm5YBPKXU2H4g35aqRiXnsnVGkNPY9pESO68gtjkUkluZlYMQalbvcGh4uYkEt08lYUq5LahsHMAcDrYtpvLT075HkEkkMES8E6czvxHUzfSB6CygVsZ2dYgC4i8xIJggiOh9UklIye2jmeKjTlGb2dRJImDwmFIe/KecfRuvqkkmA1g8Zxy6vAN+YJ5cIVjimWHl8CUkkIQ3hhLL3j3p6nUloHUa35oJJgRMRTGt+MidZ5cvJdvq5nAQB4fn8ykkkM7cyS388Y0Sb8p/pKSSYjs6R+bR/ZM5gTEQDGhve8T5JJIAjPwDQ/qJE87zPvWB2zhGnFvzDNAET4pJLKH7JfRU/xX2bPDYZppgaDILBBuGGUt96CS5ToIu2h2dNmU8fkkkkujHFOJjNuz//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53508C0-419F-4960-A030-AFD78D5FB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2412821"/>
            <a:ext cx="4075929" cy="2292710"/>
          </a:xfrm>
          <a:prstGeom prst="rect">
            <a:avLst/>
          </a:prstGeom>
        </p:spPr>
      </p:pic>
      <p:pic>
        <p:nvPicPr>
          <p:cNvPr id="5" name="Picture 4">
            <a:extLst>
              <a:ext uri="{FF2B5EF4-FFF2-40B4-BE49-F238E27FC236}">
                <a16:creationId xmlns:a16="http://schemas.microsoft.com/office/drawing/2014/main" id="{B9123520-91D5-42FA-BD8A-9A5D066D4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555" y="547223"/>
            <a:ext cx="2322576" cy="1901952"/>
          </a:xfrm>
          <a:prstGeom prst="rect">
            <a:avLst/>
          </a:prstGeom>
        </p:spPr>
      </p:pic>
    </p:spTree>
    <p:extLst>
      <p:ext uri="{BB962C8B-B14F-4D97-AF65-F5344CB8AC3E}">
        <p14:creationId xmlns:p14="http://schemas.microsoft.com/office/powerpoint/2010/main" val="209961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4A6A3F-791E-4F88-B4B5-772017A3A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5" name="TextBox 4"/>
          <p:cNvSpPr txBox="1"/>
          <p:nvPr/>
        </p:nvSpPr>
        <p:spPr>
          <a:xfrm>
            <a:off x="196646" y="0"/>
            <a:ext cx="9144000"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0" i="0" dirty="0">
                <a:solidFill>
                  <a:schemeClr val="bg1"/>
                </a:solidFill>
                <a:effectLst/>
              </a:rPr>
              <a:t>“</a:t>
            </a:r>
            <a:r>
              <a:rPr lang="en-US" b="0" i="0" u="none" strike="noStrike" dirty="0">
                <a:solidFill>
                  <a:schemeClr val="bg1"/>
                </a:solidFill>
                <a:effectLst/>
              </a:rPr>
              <a:t>Migration: A Yearning for Home</a:t>
            </a:r>
            <a:r>
              <a:rPr lang="en-US" b="0" i="0" dirty="0">
                <a:solidFill>
                  <a:schemeClr val="bg1"/>
                </a:solidFill>
                <a:effectLst/>
              </a:rPr>
              <a:t>” (4:15),</a:t>
            </a:r>
            <a:endParaRPr lang="en-US" dirty="0">
              <a:solidFill>
                <a:schemeClr val="bg1"/>
              </a:solidFill>
            </a:endParaRPr>
          </a:p>
          <a:p>
            <a:r>
              <a:rPr lang="en-US" b="1" dirty="0">
                <a:solidFill>
                  <a:schemeClr val="bg1"/>
                </a:solidFill>
              </a:rPr>
              <a:t>The Scattering and Gathering of Israel Is First Spiritual</a:t>
            </a:r>
            <a:r>
              <a:rPr lang="en-US" dirty="0">
                <a:solidFill>
                  <a:schemeClr val="bg1"/>
                </a:solidFill>
              </a:rPr>
              <a:t> (1:07)</a:t>
            </a:r>
          </a:p>
          <a:p>
            <a:r>
              <a:rPr lang="en-US" b="1" dirty="0">
                <a:solidFill>
                  <a:schemeClr val="bg1"/>
                </a:solidFill>
              </a:rPr>
              <a:t>Men’s Hearts Shall Fail Them</a:t>
            </a:r>
            <a:r>
              <a:rPr lang="en-US" dirty="0">
                <a:solidFill>
                  <a:schemeClr val="bg1"/>
                </a:solidFill>
              </a:rPr>
              <a:t>(3:23)</a:t>
            </a:r>
          </a:p>
          <a:p>
            <a:r>
              <a:rPr lang="en-US" b="1" dirty="0">
                <a:solidFill>
                  <a:schemeClr val="bg1"/>
                </a:solidFill>
              </a:rPr>
              <a:t>A Witness of God</a:t>
            </a:r>
            <a:r>
              <a:rPr lang="en-US" dirty="0">
                <a:solidFill>
                  <a:schemeClr val="bg1"/>
                </a:solidFill>
              </a:rPr>
              <a:t> (2:41)</a:t>
            </a:r>
          </a:p>
          <a:p>
            <a:endParaRPr lang="en-US" dirty="0">
              <a:solidFill>
                <a:schemeClr val="bg1"/>
              </a:solidFill>
            </a:endParaRPr>
          </a:p>
          <a:p>
            <a:r>
              <a:rPr lang="en-US" dirty="0">
                <a:solidFill>
                  <a:schemeClr val="bg1"/>
                </a:solidFill>
              </a:rPr>
              <a:t>Elder Neil L. Andersen (“Preparing the World for the Second Coming,”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2011, 50–51).</a:t>
            </a:r>
          </a:p>
          <a:p>
            <a:r>
              <a:rPr lang="en-US" dirty="0">
                <a:solidFill>
                  <a:schemeClr val="bg1"/>
                </a:solidFill>
              </a:rPr>
              <a:t>Elder Bruce R. McConkie (“Come: Let Israel Build Zion,” </a:t>
            </a:r>
            <a:r>
              <a:rPr lang="en-US" i="1" dirty="0">
                <a:solidFill>
                  <a:schemeClr val="bg1"/>
                </a:solidFill>
              </a:rPr>
              <a:t>Ensign,</a:t>
            </a:r>
            <a:r>
              <a:rPr lang="en-US" dirty="0">
                <a:solidFill>
                  <a:schemeClr val="bg1"/>
                </a:solidFill>
              </a:rPr>
              <a:t> May 1977, 118). </a:t>
            </a:r>
          </a:p>
          <a:p>
            <a:r>
              <a:rPr lang="en-US" i="1" dirty="0">
                <a:solidFill>
                  <a:schemeClr val="bg1"/>
                </a:solidFill>
              </a:rPr>
              <a:t>	Millennial Messiah </a:t>
            </a:r>
            <a:r>
              <a:rPr lang="en-US" dirty="0">
                <a:solidFill>
                  <a:schemeClr val="bg1"/>
                </a:solidFill>
              </a:rPr>
              <a:t>pg. 302-309</a:t>
            </a:r>
          </a:p>
          <a:p>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 Vol. 4 pg. 307, 316-317</a:t>
            </a:r>
          </a:p>
          <a:p>
            <a:r>
              <a:rPr lang="en-US" sz="1800" dirty="0">
                <a:solidFill>
                  <a:schemeClr val="bg1"/>
                </a:solidFill>
              </a:rPr>
              <a:t>Presentation by ©http://fashionsbylynda.com/blog/</a:t>
            </a:r>
            <a:endParaRPr lang="en-US" dirty="0">
              <a:solidFill>
                <a:schemeClr val="bg1"/>
              </a:solidFill>
            </a:endParaRPr>
          </a:p>
          <a:p>
            <a:r>
              <a:rPr lang="en-US" dirty="0">
                <a:solidFill>
                  <a:schemeClr val="bg1"/>
                </a:solidFill>
              </a:rPr>
              <a:t>President Joseph Fielding Smith  (</a:t>
            </a:r>
            <a:r>
              <a:rPr lang="en-US" i="1" dirty="0">
                <a:solidFill>
                  <a:schemeClr val="bg1"/>
                </a:solidFill>
              </a:rPr>
              <a:t>Doctrines of Salvation,</a:t>
            </a:r>
            <a:r>
              <a:rPr lang="en-US" dirty="0">
                <a:solidFill>
                  <a:schemeClr val="bg1"/>
                </a:solidFill>
              </a:rPr>
              <a:t> 3:2–3.) and (</a:t>
            </a:r>
            <a:r>
              <a:rPr lang="en-US" i="1" dirty="0">
                <a:solidFill>
                  <a:schemeClr val="bg1"/>
                </a:solidFill>
              </a:rPr>
              <a:t>Church History and Modern Revelation,</a:t>
            </a:r>
            <a:r>
              <a:rPr lang="en-US" dirty="0">
                <a:solidFill>
                  <a:schemeClr val="bg1"/>
                </a:solidFill>
              </a:rPr>
              <a:t> 1:238.</a:t>
            </a: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pg. 147, 149</a:t>
            </a:r>
          </a:p>
          <a:p>
            <a:r>
              <a:rPr lang="en-US" dirty="0">
                <a:solidFill>
                  <a:schemeClr val="bg1"/>
                </a:solidFill>
              </a:rPr>
              <a:t>Joseph Smith  (</a:t>
            </a:r>
            <a:r>
              <a:rPr lang="en-US" i="1" dirty="0">
                <a:solidFill>
                  <a:schemeClr val="bg1"/>
                </a:solidFill>
              </a:rPr>
              <a:t>Teachings of Presidents of the Church: Joseph Smith</a:t>
            </a:r>
            <a:r>
              <a:rPr lang="en-US" dirty="0">
                <a:solidFill>
                  <a:schemeClr val="bg1"/>
                </a:solidFill>
              </a:rPr>
              <a:t> [2007], 253).</a:t>
            </a:r>
          </a:p>
          <a:p>
            <a:r>
              <a:rPr lang="en-US" b="0" i="0" dirty="0">
                <a:solidFill>
                  <a:schemeClr val="bg1"/>
                </a:solidFill>
                <a:effectLst/>
              </a:rPr>
              <a:t>D. Todd Christofferson, “</a:t>
            </a:r>
            <a:r>
              <a:rPr lang="en-US" b="0" i="0" u="none" strike="noStrike" dirty="0">
                <a:solidFill>
                  <a:schemeClr val="bg1"/>
                </a:solidFill>
                <a:effectLst/>
              </a:rPr>
              <a:t>Preparing for the Lord’s Return</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May 2019, 81</a:t>
            </a:r>
          </a:p>
          <a:p>
            <a:r>
              <a:rPr lang="en-US" b="0" i="1" dirty="0">
                <a:solidFill>
                  <a:schemeClr val="bg1"/>
                </a:solidFill>
                <a:effectLst/>
              </a:rPr>
              <a:t>Teachings of Presidents of the Church: Joseph Smith</a:t>
            </a:r>
            <a:r>
              <a:rPr lang="en-US" b="0" i="0" dirty="0">
                <a:solidFill>
                  <a:schemeClr val="bg1"/>
                </a:solidFill>
                <a:effectLst/>
              </a:rPr>
              <a:t> [2007], </a:t>
            </a:r>
            <a:r>
              <a:rPr lang="en-US" b="0" i="0" u="none" strike="noStrike" dirty="0">
                <a:solidFill>
                  <a:schemeClr val="bg1"/>
                </a:solidFill>
                <a:effectLst/>
                <a:hlinkClick r:id="rId3">
                  <a:extLst>
                    <a:ext uri="{A12FA001-AC4F-418D-AE19-62706E023703}">
                      <ahyp:hlinkClr xmlns:ahyp="http://schemas.microsoft.com/office/drawing/2018/hyperlinkcolor" val="tx"/>
                    </a:ext>
                  </a:extLst>
                </a:hlinkClick>
              </a:rPr>
              <a:t>258</a:t>
            </a:r>
            <a:r>
              <a:rPr lang="en-US" u="none" strike="noStrike" dirty="0">
                <a:solidFill>
                  <a:schemeClr val="bg1"/>
                </a:solidFill>
              </a:rPr>
              <a:t>.</a:t>
            </a:r>
            <a:endParaRPr lang="en-US" dirty="0">
              <a:solidFill>
                <a:schemeClr val="bg1"/>
              </a:solidFill>
            </a:endParaRPr>
          </a:p>
        </p:txBody>
      </p:sp>
      <p:grpSp>
        <p:nvGrpSpPr>
          <p:cNvPr id="6" name="Group 5">
            <a:extLst>
              <a:ext uri="{FF2B5EF4-FFF2-40B4-BE49-F238E27FC236}">
                <a16:creationId xmlns:a16="http://schemas.microsoft.com/office/drawing/2014/main" id="{B0037AFE-94BC-407A-AFF0-AF3BDF94DDA5}"/>
              </a:ext>
            </a:extLst>
          </p:cNvPr>
          <p:cNvGrpSpPr/>
          <p:nvPr/>
        </p:nvGrpSpPr>
        <p:grpSpPr>
          <a:xfrm>
            <a:off x="6210496" y="619868"/>
            <a:ext cx="803199" cy="1017385"/>
            <a:chOff x="7543800" y="3810000"/>
            <a:chExt cx="1143000" cy="1447800"/>
          </a:xfrm>
        </p:grpSpPr>
        <p:sp>
          <p:nvSpPr>
            <p:cNvPr id="7" name="Trapezoid 6">
              <a:extLst>
                <a:ext uri="{FF2B5EF4-FFF2-40B4-BE49-F238E27FC236}">
                  <a16:creationId xmlns:a16="http://schemas.microsoft.com/office/drawing/2014/main" id="{86A533D8-DE7F-4E75-94E2-D49E76684B07}"/>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5CCD2629-53D6-4004-A9D9-2C0661D1C21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6FE522D9-C79E-48D9-ACC5-791974C4454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771B4D36-045B-4B36-9B20-3883828F2728}"/>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473BC06-EB85-4EF0-8B40-B91763AC3A90}"/>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E481B18B-DCE6-4B45-B151-0010CDCC81E4}"/>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50CE144D-E3F4-49AE-A4BB-1E3CB14943B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6C251F-0DA5-4315-9F8B-BA347BF9D34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373D3A6-1D43-42F2-AF72-E7CEBFB21C8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4EBAE46-3983-4D53-B910-798DB9D8AC6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B09A7130-8BF5-4035-A88B-4C05AFE5537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BFB84ABC-55B0-4560-A772-D75F97422A4D}"/>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7194C2F1-219B-4075-90DD-97BBB4160ACD}"/>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CD8567AA-BA24-477A-B948-F64E6507D8F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7DBAB70-EB5C-4F06-B5C0-CB45C61CA5A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610B914-B77E-485C-9EA9-B0792F2CCBE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5E6C232-03E4-4F5B-887E-9755487CEF1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C2BE97AB-6792-4FF5-8833-72BFDDFCD3D6}"/>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735D8C6F-5940-2D13-DC78-82A72BE36D78}"/>
              </a:ext>
            </a:extLst>
          </p:cNvPr>
          <p:cNvSpPr txBox="1"/>
          <p:nvPr/>
        </p:nvSpPr>
        <p:spPr>
          <a:xfrm>
            <a:off x="0" y="6488668"/>
            <a:ext cx="6133380" cy="246221"/>
          </a:xfrm>
          <a:prstGeom prst="rect">
            <a:avLst/>
          </a:prstGeom>
          <a:noFill/>
        </p:spPr>
        <p:txBody>
          <a:bodyPr wrap="square">
            <a:spAutoFit/>
          </a:bodyPr>
          <a:lstStyle/>
          <a:p>
            <a:pPr algn="l"/>
            <a:r>
              <a:rPr lang="en-US" sz="1000" dirty="0">
                <a:solidFill>
                  <a:schemeClr val="bg1"/>
                </a:solidFill>
              </a:rPr>
              <a:t>Presentation by ©http://fashionsbylynda.com/blog/</a:t>
            </a:r>
          </a:p>
        </p:txBody>
      </p:sp>
    </p:spTree>
    <p:extLst>
      <p:ext uri="{BB962C8B-B14F-4D97-AF65-F5344CB8AC3E}">
        <p14:creationId xmlns:p14="http://schemas.microsoft.com/office/powerpoint/2010/main" val="3653318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343400" cy="6555641"/>
          </a:xfrm>
          <a:prstGeom prst="rect">
            <a:avLst/>
          </a:prstGeom>
          <a:ln>
            <a:solidFill>
              <a:schemeClr val="tx1"/>
            </a:solidFill>
          </a:ln>
        </p:spPr>
        <p:txBody>
          <a:bodyPr wrap="square">
            <a:spAutoFit/>
          </a:bodyPr>
          <a:lstStyle/>
          <a:p>
            <a:r>
              <a:rPr lang="en-US" sz="1200" b="1" dirty="0"/>
              <a:t>Vengeance Upon the Wicked: D&amp;C 29:17-21</a:t>
            </a:r>
          </a:p>
          <a:p>
            <a:r>
              <a:rPr lang="en-US" sz="1200" dirty="0"/>
              <a:t>Elder Bruce R. McConkie said: “Those with refined senses find it difficult to conceive of the desolation, destruction, and death that will prevail during the final great battles ushering in Christ’s reign of peace. So great shall be the slaughter and mass murder, the carnage and gore, the butchery and violent death of warring men, that their decaying bodies ‘shall stop the noses of the passengers,’ and it shall be a task of mammoth proportions merely to dispose of them. Then shall Ezekiel’s prophecy be fulfilled that every feathered fowl and every beast of the field shall assemble to ‘eat the flesh of the mighty, and drink the blood of the princes of the earth.’ (Ezek. 39.) And then shall the cry go forth of which John wrote: ‘Come and gather yourselves together unto the </a:t>
            </a:r>
            <a:r>
              <a:rPr lang="en-US" sz="1200" i="1" dirty="0"/>
              <a:t>supper of the great God</a:t>
            </a:r>
            <a:r>
              <a:rPr lang="en-US" sz="1200" dirty="0"/>
              <a:t>; That ye may eat the flesh of kings, and the flesh of captains, and the flesh of mighty men, and the flesh of horses, and of them that sit on them, and the flesh of all men, both free and bond, both small and great.’ (Rev. 19:17–18.) That all this is an actual, literal supper, an horrible but real event yet to be, has been specifically confirmed in latter-day revelation. (D. &amp; C. 29:18–21.)” (</a:t>
            </a:r>
            <a:r>
              <a:rPr lang="en-US" sz="1200" i="1" dirty="0"/>
              <a:t>Mormon Doctrine,</a:t>
            </a:r>
            <a:r>
              <a:rPr lang="en-US" sz="1200" dirty="0"/>
              <a:t> p. 772.)</a:t>
            </a:r>
          </a:p>
          <a:p>
            <a:endParaRPr lang="en-US" sz="1200" dirty="0"/>
          </a:p>
          <a:p>
            <a:r>
              <a:rPr lang="en-US" sz="1200" b="1" dirty="0"/>
              <a:t>The figure of a cup full of indignation </a:t>
            </a:r>
            <a:r>
              <a:rPr lang="en-US" sz="1200" dirty="0"/>
              <a:t>(see D&amp;C 29:17) suggests that the Lord will no longer forbear taking vengeance on the wicked who will not repent. Just as there is a limit to the amount a cup can hold, so there is a limit to the amount of patience the Lord will show towards those who perform wicked acts. To restrain Himself longer would be a disservice to mankind for whom He has offered Himself as Savior. Since the blood of His Atonement will not cleanse those who do not repent, pestilence, famine, plague, and destruction are the tools He uses to reclaim those who are past feeling and will not hearken to the still, small voice (see1 Nephi 17:45; D&amp;C 43:20–27). These terrible judgments are the natural result of man’s wickedness. God’s plea is for people to turn from such wickedness and be spared these awful consequences of sin.</a:t>
            </a:r>
          </a:p>
        </p:txBody>
      </p:sp>
      <p:sp>
        <p:nvSpPr>
          <p:cNvPr id="3" name="Rectangle 2"/>
          <p:cNvSpPr/>
          <p:nvPr/>
        </p:nvSpPr>
        <p:spPr>
          <a:xfrm>
            <a:off x="4343400" y="0"/>
            <a:ext cx="4572000" cy="6186309"/>
          </a:xfrm>
          <a:prstGeom prst="rect">
            <a:avLst/>
          </a:prstGeom>
          <a:ln>
            <a:solidFill>
              <a:schemeClr val="tx1"/>
            </a:solidFill>
          </a:ln>
        </p:spPr>
        <p:txBody>
          <a:bodyPr>
            <a:spAutoFit/>
          </a:bodyPr>
          <a:lstStyle/>
          <a:p>
            <a:r>
              <a:rPr lang="en-US" sz="1200" b="1" dirty="0"/>
              <a:t>Unpleasant Things:</a:t>
            </a:r>
          </a:p>
          <a:p>
            <a:r>
              <a:rPr lang="en-US" sz="1200" dirty="0"/>
              <a:t>President Joseph Fielding Smith said: “I know these are unpleasant things. It is not a pleasant thing even for me to stand here and tell you that this is written in the Scriptures. If the Lord has a controversy with the nations, He will put them to the sword. Their bodies shall lie unburied like dung upon the earth. That is not nice, is it, but should we not know it? Is it not our duty to read these things and understand them? Don’t you think the Lord has given us these things that we might know and we might prepare ourselves through humility, through repentance, through faith, that we might escape from these dreadful conditions that are portrayed by these ancient prophets? That is why I am reading them. I feel just as keenly as you do about the condition, and I pray for it to come to an end, but I want it to come to an end right.” (</a:t>
            </a:r>
            <a:r>
              <a:rPr lang="en-US" sz="1200" i="1" dirty="0"/>
              <a:t>Signs of the Times,</a:t>
            </a:r>
            <a:r>
              <a:rPr lang="en-US" sz="1200" dirty="0"/>
              <a:t> pp. 154–55.)</a:t>
            </a:r>
          </a:p>
          <a:p>
            <a:endParaRPr lang="en-US" sz="1200" dirty="0"/>
          </a:p>
          <a:p>
            <a:pPr fontAlgn="base"/>
            <a:r>
              <a:rPr lang="en-US" sz="1200" b="1" dirty="0"/>
              <a:t>Earth Destroyed—New One take place: D&amp;C 22-25</a:t>
            </a:r>
          </a:p>
          <a:p>
            <a:pPr fontAlgn="base"/>
            <a:r>
              <a:rPr lang="en-US" sz="1200" dirty="0"/>
              <a:t>President Joseph Fielding Smith explained that this passage “does not mean that this earth shall pass away and another take its place, and the heaven thereof shall pass away, and another heaven take its place, but that the earth and its heaven shall, after passing away through death, be renewed again in immortality. This earth is living and must die, but since it keeps the law it shall be restored through the resurrection by which it shall become </a:t>
            </a:r>
            <a:r>
              <a:rPr lang="en-US" sz="1200" dirty="0" err="1"/>
              <a:t>celestialized</a:t>
            </a:r>
            <a:r>
              <a:rPr lang="en-US" sz="1200" dirty="0"/>
              <a:t> and the abode of celestial beings. The next verse of this revelation explains this as follows: [D&amp;C 29:24–25].</a:t>
            </a:r>
          </a:p>
          <a:p>
            <a:pPr fontAlgn="base"/>
            <a:r>
              <a:rPr lang="en-US" sz="1200" dirty="0"/>
              <a:t>“So we see that the Lord intends to save, not only the earth and the heavens, not only man who dwells upon the earth, but all things which he has created. The animals, the fishes of the sea, the fowls of the air, as well as man, are to be re-created, or renewed, through the resurrection, for they too are living souls.” (In Conference Report, Oct. 1928, pp. 99–100; see also D&amp;C 88:17–19, 25–26.)</a:t>
            </a:r>
          </a:p>
          <a:p>
            <a:endParaRPr lang="en-US" sz="1200" dirty="0"/>
          </a:p>
          <a:p>
            <a:endParaRPr lang="en-US" sz="1200" dirty="0"/>
          </a:p>
        </p:txBody>
      </p:sp>
      <p:sp>
        <p:nvSpPr>
          <p:cNvPr id="9" name="TextBox 8">
            <a:extLst>
              <a:ext uri="{FF2B5EF4-FFF2-40B4-BE49-F238E27FC236}">
                <a16:creationId xmlns:a16="http://schemas.microsoft.com/office/drawing/2014/main" id="{E110DAE2-6DFE-6BC9-9A14-AB4805A37CAE}"/>
              </a:ext>
            </a:extLst>
          </p:cNvPr>
          <p:cNvSpPr txBox="1"/>
          <p:nvPr/>
        </p:nvSpPr>
        <p:spPr>
          <a:xfrm>
            <a:off x="8915400" y="0"/>
            <a:ext cx="3276600" cy="3323987"/>
          </a:xfrm>
          <a:prstGeom prst="rect">
            <a:avLst/>
          </a:prstGeom>
          <a:noFill/>
          <a:ln>
            <a:solidFill>
              <a:schemeClr val="tx1"/>
            </a:solidFill>
          </a:ln>
        </p:spPr>
        <p:txBody>
          <a:bodyPr wrap="square">
            <a:spAutoFit/>
          </a:bodyPr>
          <a:lstStyle/>
          <a:p>
            <a:r>
              <a:rPr lang="en-US" sz="1400" b="1" i="0" dirty="0">
                <a:solidFill>
                  <a:srgbClr val="212225"/>
                </a:solidFill>
                <a:effectLst/>
              </a:rPr>
              <a:t>Preceding the Coming:</a:t>
            </a:r>
          </a:p>
          <a:p>
            <a:r>
              <a:rPr lang="en-US" sz="1400" b="0" i="0" dirty="0">
                <a:solidFill>
                  <a:srgbClr val="212225"/>
                </a:solidFill>
                <a:effectLst/>
              </a:rPr>
              <a:t>Concerning the coming of the Son of Man … ; it is a false idea that the Saints will escape all the judgments, whilst the wicked suffer; for all flesh is subject to suffer, and “the righteous shall hardly escape” [see </a:t>
            </a:r>
            <a:r>
              <a:rPr lang="en-US" sz="1400" b="0" i="0" u="none" strike="noStrike" dirty="0">
                <a:effectLst/>
              </a:rPr>
              <a:t>Doctrine and Covenants 63:34</a:t>
            </a:r>
            <a:r>
              <a:rPr lang="en-US" sz="1400" b="0" i="0" dirty="0">
                <a:solidFill>
                  <a:srgbClr val="212225"/>
                </a:solidFill>
                <a:effectLst/>
              </a:rPr>
              <a:t>]; still many of the Saints will escape, for the just shall live by faith [see </a:t>
            </a:r>
            <a:r>
              <a:rPr lang="en-US" sz="1400" b="0" i="0" u="none" strike="noStrike" dirty="0">
                <a:effectLst/>
              </a:rPr>
              <a:t>Habakkuk 2:4</a:t>
            </a:r>
            <a:r>
              <a:rPr lang="en-US" sz="1400" b="0" i="0" dirty="0">
                <a:solidFill>
                  <a:srgbClr val="212225"/>
                </a:solidFill>
                <a:effectLst/>
              </a:rPr>
              <a:t>]; yet many of the righteous shall fall a prey to disease, to pestilence, etc., by reason of the weakness of the flesh, and yet be saved in the Kingdom of God. (</a:t>
            </a:r>
            <a:r>
              <a:rPr lang="en-US" sz="1400" b="0" i="1" dirty="0">
                <a:solidFill>
                  <a:srgbClr val="212225"/>
                </a:solidFill>
                <a:effectLst/>
              </a:rPr>
              <a:t>Teachings of Presidents of the Church: Joseph Smith</a:t>
            </a:r>
            <a:r>
              <a:rPr lang="en-US" sz="1400" b="0" i="0" dirty="0">
                <a:solidFill>
                  <a:srgbClr val="212225"/>
                </a:solidFill>
                <a:effectLst/>
              </a:rPr>
              <a:t> [2007], </a:t>
            </a:r>
            <a:r>
              <a:rPr lang="en-US" sz="1400" b="0" i="0" u="none" strike="noStrike" dirty="0">
                <a:effectLst/>
              </a:rPr>
              <a:t>253</a:t>
            </a:r>
            <a:r>
              <a:rPr lang="en-US" sz="1400" b="0" i="0" dirty="0">
                <a:solidFill>
                  <a:srgbClr val="212225"/>
                </a:solidFill>
                <a:effectLst/>
              </a:rPr>
              <a:t>)</a:t>
            </a:r>
            <a:endParaRPr lang="en-US" sz="1400" dirty="0"/>
          </a:p>
        </p:txBody>
      </p:sp>
      <p:sp>
        <p:nvSpPr>
          <p:cNvPr id="11" name="TextBox 10">
            <a:extLst>
              <a:ext uri="{FF2B5EF4-FFF2-40B4-BE49-F238E27FC236}">
                <a16:creationId xmlns:a16="http://schemas.microsoft.com/office/drawing/2014/main" id="{06478589-A9EA-9440-E37A-E292608A9B38}"/>
              </a:ext>
            </a:extLst>
          </p:cNvPr>
          <p:cNvSpPr txBox="1"/>
          <p:nvPr/>
        </p:nvSpPr>
        <p:spPr>
          <a:xfrm>
            <a:off x="8915400" y="3323987"/>
            <a:ext cx="3276600" cy="2462213"/>
          </a:xfrm>
          <a:prstGeom prst="rect">
            <a:avLst/>
          </a:prstGeom>
          <a:noFill/>
          <a:ln>
            <a:solidFill>
              <a:schemeClr val="tx1"/>
            </a:solidFill>
          </a:ln>
        </p:spPr>
        <p:txBody>
          <a:bodyPr wrap="square">
            <a:spAutoFit/>
          </a:bodyPr>
          <a:lstStyle/>
          <a:p>
            <a:r>
              <a:rPr lang="en-US" sz="1400" b="1" i="0" dirty="0">
                <a:solidFill>
                  <a:srgbClr val="53575B"/>
                </a:solidFill>
                <a:effectLst/>
              </a:rPr>
              <a:t>All the hosts:</a:t>
            </a:r>
          </a:p>
          <a:p>
            <a:r>
              <a:rPr lang="en-US" sz="1400" b="0" i="0" dirty="0">
                <a:solidFill>
                  <a:srgbClr val="53575B"/>
                </a:solidFill>
                <a:effectLst/>
              </a:rPr>
              <a:t>The hosts who will come with the Savior in glory at His Second Coming will include faithful Saints who have lived in all periods of time in the earth’s history. The righteous who have died will be resurrected, and they, along with the righteous who are still living on earth, will be “caught up to meet him” and “shall descend with him” (see </a:t>
            </a:r>
            <a:r>
              <a:rPr lang="en-US" sz="1400" b="0" i="0" u="none" strike="noStrike" dirty="0">
                <a:effectLst/>
              </a:rPr>
              <a:t>Doctrine and Covenants 88:95–98</a:t>
            </a:r>
            <a:r>
              <a:rPr lang="en-US" sz="1400" b="0" i="0" dirty="0">
                <a:solidFill>
                  <a:srgbClr val="53575B"/>
                </a:solidFill>
                <a:effectLst/>
              </a:rPr>
              <a:t>).</a:t>
            </a:r>
            <a:endParaRPr lang="en-US" sz="1400" dirty="0"/>
          </a:p>
        </p:txBody>
      </p:sp>
    </p:spTree>
    <p:extLst>
      <p:ext uri="{BB962C8B-B14F-4D97-AF65-F5344CB8AC3E}">
        <p14:creationId xmlns:p14="http://schemas.microsoft.com/office/powerpoint/2010/main" val="214595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246D18-0FB9-4E3A-A217-8AF8EC1BE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70658" cy="6858000"/>
          </a:xfrm>
          <a:prstGeom prst="rect">
            <a:avLst/>
          </a:prstGeom>
        </p:spPr>
      </p:pic>
      <p:sp>
        <p:nvSpPr>
          <p:cNvPr id="5" name="TextBox 4"/>
          <p:cNvSpPr txBox="1"/>
          <p:nvPr/>
        </p:nvSpPr>
        <p:spPr>
          <a:xfrm>
            <a:off x="1630312" y="1600201"/>
            <a:ext cx="4237088" cy="1323439"/>
          </a:xfrm>
          <a:prstGeom prst="rect">
            <a:avLst/>
          </a:prstGeom>
          <a:noFill/>
        </p:spPr>
        <p:txBody>
          <a:bodyPr wrap="square" rtlCol="0">
            <a:spAutoFit/>
          </a:bodyPr>
          <a:lstStyle/>
          <a:p>
            <a:r>
              <a:rPr lang="en-US" sz="2000" dirty="0">
                <a:solidFill>
                  <a:schemeClr val="bg1"/>
                </a:solidFill>
              </a:rPr>
              <a:t>Newel Knight helped move the Prophet’s family to Fayette, New York, where the Smiths had been invited to live with David </a:t>
            </a:r>
            <a:r>
              <a:rPr lang="en-US" sz="2000" dirty="0" err="1">
                <a:solidFill>
                  <a:schemeClr val="bg1"/>
                </a:solidFill>
              </a:rPr>
              <a:t>Whitmer’s</a:t>
            </a:r>
            <a:r>
              <a:rPr lang="en-US" sz="2000" dirty="0">
                <a:solidFill>
                  <a:schemeClr val="bg1"/>
                </a:solidFill>
              </a:rPr>
              <a:t> family.</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Before the Second Conference</a:t>
            </a:r>
          </a:p>
        </p:txBody>
      </p:sp>
      <p:sp>
        <p:nvSpPr>
          <p:cNvPr id="7" name="TextBox 6"/>
          <p:cNvSpPr txBox="1"/>
          <p:nvPr/>
        </p:nvSpPr>
        <p:spPr>
          <a:xfrm>
            <a:off x="3962400" y="685801"/>
            <a:ext cx="5029200" cy="646331"/>
          </a:xfrm>
          <a:prstGeom prst="rect">
            <a:avLst/>
          </a:prstGeom>
          <a:noFill/>
        </p:spPr>
        <p:txBody>
          <a:bodyPr wrap="square" rtlCol="0">
            <a:spAutoFit/>
          </a:bodyPr>
          <a:lstStyle/>
          <a:p>
            <a:pPr algn="ctr"/>
            <a:r>
              <a:rPr lang="en-US" dirty="0">
                <a:solidFill>
                  <a:schemeClr val="bg1"/>
                </a:solidFill>
              </a:rPr>
              <a:t>The Church was less than six months old—September 1830.</a:t>
            </a:r>
          </a:p>
        </p:txBody>
      </p:sp>
      <p:sp>
        <p:nvSpPr>
          <p:cNvPr id="8" name="TextBox 7"/>
          <p:cNvSpPr txBox="1"/>
          <p:nvPr/>
        </p:nvSpPr>
        <p:spPr>
          <a:xfrm>
            <a:off x="5838396" y="4419601"/>
            <a:ext cx="4067604" cy="1323439"/>
          </a:xfrm>
          <a:prstGeom prst="rect">
            <a:avLst/>
          </a:prstGeom>
          <a:noFill/>
        </p:spPr>
        <p:txBody>
          <a:bodyPr wrap="square" rtlCol="0">
            <a:spAutoFit/>
          </a:bodyPr>
          <a:lstStyle/>
          <a:p>
            <a:r>
              <a:rPr lang="en-US" sz="2000" dirty="0">
                <a:solidFill>
                  <a:schemeClr val="bg1"/>
                </a:solidFill>
              </a:rPr>
              <a:t>Before the conference that was held on September 26, 1830 the Prophet Joseph Smith received a revelation in the presence of 6 Elders.</a:t>
            </a:r>
          </a:p>
        </p:txBody>
      </p:sp>
      <p:pic>
        <p:nvPicPr>
          <p:cNvPr id="3" name="Picture 2">
            <a:extLst>
              <a:ext uri="{FF2B5EF4-FFF2-40B4-BE49-F238E27FC236}">
                <a16:creationId xmlns:a16="http://schemas.microsoft.com/office/drawing/2014/main" id="{03EF7E01-6871-40D6-93C1-E28F18A03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912" y="1443592"/>
            <a:ext cx="4237088" cy="2634459"/>
          </a:xfrm>
          <a:prstGeom prst="rect">
            <a:avLst/>
          </a:prstGeom>
        </p:spPr>
      </p:pic>
      <p:pic>
        <p:nvPicPr>
          <p:cNvPr id="11" name="Picture 10">
            <a:extLst>
              <a:ext uri="{FF2B5EF4-FFF2-40B4-BE49-F238E27FC236}">
                <a16:creationId xmlns:a16="http://schemas.microsoft.com/office/drawing/2014/main" id="{DAC0BB64-4C32-4AC8-B075-532F58B4F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944" y="3163231"/>
            <a:ext cx="4136308" cy="3142520"/>
          </a:xfrm>
          <a:prstGeom prst="rect">
            <a:avLst/>
          </a:prstGeom>
        </p:spPr>
      </p:pic>
    </p:spTree>
    <p:extLst>
      <p:ext uri="{BB962C8B-B14F-4D97-AF65-F5344CB8AC3E}">
        <p14:creationId xmlns:p14="http://schemas.microsoft.com/office/powerpoint/2010/main" val="132941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E8B7CE-1004-436A-9CAB-A732D29F9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70658" cy="6858000"/>
          </a:xfrm>
          <a:prstGeom prst="rect">
            <a:avLst/>
          </a:prstGeom>
        </p:spPr>
      </p:pic>
      <p:sp>
        <p:nvSpPr>
          <p:cNvPr id="5" name="TextBox 4"/>
          <p:cNvSpPr txBox="1"/>
          <p:nvPr/>
        </p:nvSpPr>
        <p:spPr>
          <a:xfrm>
            <a:off x="875071" y="4989920"/>
            <a:ext cx="4790768" cy="1200329"/>
          </a:xfrm>
          <a:prstGeom prst="rect">
            <a:avLst/>
          </a:prstGeom>
          <a:noFill/>
        </p:spPr>
        <p:txBody>
          <a:bodyPr wrap="square" rtlCol="0">
            <a:spAutoFit/>
          </a:bodyPr>
          <a:lstStyle/>
          <a:p>
            <a:r>
              <a:rPr lang="en-US" i="1" dirty="0">
                <a:solidFill>
                  <a:schemeClr val="bg1"/>
                </a:solidFill>
              </a:rPr>
              <a:t>“And Jesus said unto them, I am the bread of life: he that cometh to me shall never hunger; and he that believeth on me shall never thirst.”</a:t>
            </a:r>
          </a:p>
          <a:p>
            <a:r>
              <a:rPr lang="en-US" i="1" dirty="0">
                <a:solidFill>
                  <a:schemeClr val="bg1"/>
                </a:solidFill>
              </a:rPr>
              <a:t>John 6:35</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I Am</a:t>
            </a:r>
          </a:p>
        </p:txBody>
      </p:sp>
      <p:sp>
        <p:nvSpPr>
          <p:cNvPr id="7" name="TextBox 6"/>
          <p:cNvSpPr txBox="1"/>
          <p:nvPr/>
        </p:nvSpPr>
        <p:spPr>
          <a:xfrm>
            <a:off x="570271" y="1073070"/>
            <a:ext cx="4075471" cy="1200329"/>
          </a:xfrm>
          <a:prstGeom prst="rect">
            <a:avLst/>
          </a:prstGeom>
          <a:noFill/>
        </p:spPr>
        <p:txBody>
          <a:bodyPr wrap="square" rtlCol="0">
            <a:spAutoFit/>
          </a:bodyPr>
          <a:lstStyle/>
          <a:p>
            <a:r>
              <a:rPr lang="en-US" i="1" dirty="0">
                <a:solidFill>
                  <a:schemeClr val="bg1"/>
                </a:solidFill>
              </a:rPr>
              <a:t>“Jesus </a:t>
            </a:r>
            <a:r>
              <a:rPr lang="en-US" i="1" dirty="0" err="1">
                <a:solidFill>
                  <a:schemeClr val="bg1"/>
                </a:solidFill>
              </a:rPr>
              <a:t>saith</a:t>
            </a:r>
            <a:r>
              <a:rPr lang="en-US" i="1" dirty="0">
                <a:solidFill>
                  <a:schemeClr val="bg1"/>
                </a:solidFill>
              </a:rPr>
              <a:t> unto him, I am the way, the truth, and the life: no man cometh unto the Father, but by me.”</a:t>
            </a:r>
          </a:p>
          <a:p>
            <a:r>
              <a:rPr lang="en-US" i="1" dirty="0">
                <a:solidFill>
                  <a:schemeClr val="bg1"/>
                </a:solidFill>
              </a:rPr>
              <a:t>John 14:6</a:t>
            </a:r>
          </a:p>
        </p:txBody>
      </p:sp>
      <p:sp>
        <p:nvSpPr>
          <p:cNvPr id="8" name="TextBox 7"/>
          <p:cNvSpPr txBox="1"/>
          <p:nvPr/>
        </p:nvSpPr>
        <p:spPr>
          <a:xfrm>
            <a:off x="6639232" y="5052536"/>
            <a:ext cx="4913671" cy="1477328"/>
          </a:xfrm>
          <a:prstGeom prst="rect">
            <a:avLst/>
          </a:prstGeom>
          <a:noFill/>
        </p:spPr>
        <p:txBody>
          <a:bodyPr wrap="square" rtlCol="0">
            <a:spAutoFit/>
          </a:bodyPr>
          <a:lstStyle/>
          <a:p>
            <a:r>
              <a:rPr lang="en-US" i="1" dirty="0">
                <a:solidFill>
                  <a:schemeClr val="bg1"/>
                </a:solidFill>
              </a:rPr>
              <a:t>“I am the living bread which came down from heaven: if any man eat of this bread, he shall live for ever: and the bread that I will give is my flesh, which I will give for the life of the world.”</a:t>
            </a:r>
          </a:p>
          <a:p>
            <a:r>
              <a:rPr lang="en-US" i="1" dirty="0">
                <a:solidFill>
                  <a:schemeClr val="bg1"/>
                </a:solidFill>
              </a:rPr>
              <a:t>John 6:51</a:t>
            </a:r>
          </a:p>
        </p:txBody>
      </p:sp>
      <p:sp>
        <p:nvSpPr>
          <p:cNvPr id="10" name="Rectangle 9"/>
          <p:cNvSpPr/>
          <p:nvPr/>
        </p:nvSpPr>
        <p:spPr>
          <a:xfrm>
            <a:off x="5486400" y="1066800"/>
            <a:ext cx="4572000" cy="923330"/>
          </a:xfrm>
          <a:prstGeom prst="rect">
            <a:avLst/>
          </a:prstGeom>
        </p:spPr>
        <p:txBody>
          <a:bodyPr>
            <a:spAutoFit/>
          </a:bodyPr>
          <a:lstStyle/>
          <a:p>
            <a:r>
              <a:rPr lang="en-US" i="1" dirty="0">
                <a:solidFill>
                  <a:schemeClr val="bg1"/>
                </a:solidFill>
              </a:rPr>
              <a:t>“I am the true vine, and my Father is the husbandman.”</a:t>
            </a:r>
          </a:p>
          <a:p>
            <a:r>
              <a:rPr lang="en-US" i="1" dirty="0">
                <a:solidFill>
                  <a:schemeClr val="bg1"/>
                </a:solidFill>
              </a:rPr>
              <a:t>John 15:1</a:t>
            </a:r>
          </a:p>
        </p:txBody>
      </p:sp>
      <p:sp>
        <p:nvSpPr>
          <p:cNvPr id="12" name="TextBox 11"/>
          <p:cNvSpPr txBox="1"/>
          <p:nvPr/>
        </p:nvSpPr>
        <p:spPr>
          <a:xfrm>
            <a:off x="108155" y="6446460"/>
            <a:ext cx="2286000" cy="369332"/>
          </a:xfrm>
          <a:prstGeom prst="rect">
            <a:avLst/>
          </a:prstGeom>
          <a:noFill/>
        </p:spPr>
        <p:txBody>
          <a:bodyPr wrap="square" rtlCol="0">
            <a:spAutoFit/>
          </a:bodyPr>
          <a:lstStyle/>
          <a:p>
            <a:r>
              <a:rPr lang="en-US" dirty="0">
                <a:solidFill>
                  <a:schemeClr val="bg1"/>
                </a:solidFill>
              </a:rPr>
              <a:t>D&amp;C 29:1</a:t>
            </a:r>
          </a:p>
        </p:txBody>
      </p:sp>
      <p:pic>
        <p:nvPicPr>
          <p:cNvPr id="3" name="Picture 2">
            <a:extLst>
              <a:ext uri="{FF2B5EF4-FFF2-40B4-BE49-F238E27FC236}">
                <a16:creationId xmlns:a16="http://schemas.microsoft.com/office/drawing/2014/main" id="{1F2DB695-1C7A-4232-BF9E-B6B66A078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047" y="2319973"/>
            <a:ext cx="1968500" cy="2451100"/>
          </a:xfrm>
          <a:prstGeom prst="rect">
            <a:avLst/>
          </a:prstGeom>
        </p:spPr>
      </p:pic>
      <p:pic>
        <p:nvPicPr>
          <p:cNvPr id="13" name="Picture 12">
            <a:extLst>
              <a:ext uri="{FF2B5EF4-FFF2-40B4-BE49-F238E27FC236}">
                <a16:creationId xmlns:a16="http://schemas.microsoft.com/office/drawing/2014/main" id="{0C8B20A9-643B-4A88-A580-B43CB0385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9411" y="2143721"/>
            <a:ext cx="2371725" cy="2724150"/>
          </a:xfrm>
          <a:prstGeom prst="rect">
            <a:avLst/>
          </a:prstGeom>
        </p:spPr>
      </p:pic>
    </p:spTree>
    <p:extLst>
      <p:ext uri="{BB962C8B-B14F-4D97-AF65-F5344CB8AC3E}">
        <p14:creationId xmlns:p14="http://schemas.microsoft.com/office/powerpoint/2010/main" val="18384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13B25731-8F29-4D26-9C02-31571CA45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Under His Wings</a:t>
            </a:r>
          </a:p>
        </p:txBody>
      </p:sp>
      <p:sp>
        <p:nvSpPr>
          <p:cNvPr id="7" name="TextBox 6"/>
          <p:cNvSpPr txBox="1"/>
          <p:nvPr/>
        </p:nvSpPr>
        <p:spPr>
          <a:xfrm>
            <a:off x="2057400" y="1371600"/>
            <a:ext cx="4267200" cy="1754326"/>
          </a:xfrm>
          <a:prstGeom prst="rect">
            <a:avLst/>
          </a:prstGeom>
          <a:noFill/>
        </p:spPr>
        <p:txBody>
          <a:bodyPr wrap="square" rtlCol="0">
            <a:spAutoFit/>
          </a:bodyPr>
          <a:lstStyle/>
          <a:p>
            <a:r>
              <a:rPr lang="en-US" dirty="0">
                <a:solidFill>
                  <a:schemeClr val="bg1"/>
                </a:solidFill>
              </a:rPr>
              <a:t>What must the chicks do in order to be safely gathered under the protection of their mother’s wings? </a:t>
            </a:r>
          </a:p>
          <a:p>
            <a:endParaRPr lang="en-US" dirty="0">
              <a:solidFill>
                <a:schemeClr val="bg1"/>
              </a:solidFill>
            </a:endParaRPr>
          </a:p>
          <a:p>
            <a:r>
              <a:rPr lang="en-US" dirty="0">
                <a:solidFill>
                  <a:schemeClr val="bg1"/>
                </a:solidFill>
              </a:rPr>
              <a:t>Chicks have to make the effort to go to their mother.</a:t>
            </a:r>
          </a:p>
        </p:txBody>
      </p:sp>
      <p:grpSp>
        <p:nvGrpSpPr>
          <p:cNvPr id="9" name="Group 8"/>
          <p:cNvGrpSpPr/>
          <p:nvPr/>
        </p:nvGrpSpPr>
        <p:grpSpPr>
          <a:xfrm>
            <a:off x="7239000" y="114300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19200" y="2133600"/>
              <a:ext cx="1905000" cy="1569660"/>
            </a:xfrm>
            <a:prstGeom prst="rect">
              <a:avLst/>
            </a:prstGeom>
          </p:spPr>
          <p:txBody>
            <a:bodyPr wrap="square">
              <a:spAutoFit/>
            </a:bodyPr>
            <a:lstStyle/>
            <a:p>
              <a:pPr algn="ctr"/>
              <a:r>
                <a:rPr lang="en-US" sz="1600" b="1" i="1" dirty="0"/>
                <a:t>Jesus Christ will gather us as we hearken to His voice, humble ourselves, and call upon Him in prayer.</a:t>
              </a:r>
              <a:endParaRPr lang="en-US" sz="1600" dirty="0">
                <a:solidFill>
                  <a:schemeClr val="bg1"/>
                </a:solidFill>
              </a:endParaRPr>
            </a:p>
          </p:txBody>
        </p:sp>
      </p:grpSp>
      <p:sp>
        <p:nvSpPr>
          <p:cNvPr id="31" name="TextBox 30"/>
          <p:cNvSpPr txBox="1"/>
          <p:nvPr/>
        </p:nvSpPr>
        <p:spPr>
          <a:xfrm>
            <a:off x="2458" y="6475129"/>
            <a:ext cx="2286000" cy="369332"/>
          </a:xfrm>
          <a:prstGeom prst="rect">
            <a:avLst/>
          </a:prstGeom>
          <a:noFill/>
        </p:spPr>
        <p:txBody>
          <a:bodyPr wrap="square" rtlCol="0">
            <a:spAutoFit/>
          </a:bodyPr>
          <a:lstStyle/>
          <a:p>
            <a:r>
              <a:rPr lang="en-US" dirty="0">
                <a:solidFill>
                  <a:schemeClr val="bg1"/>
                </a:solidFill>
              </a:rPr>
              <a:t>D&amp;C 29:2</a:t>
            </a:r>
          </a:p>
        </p:txBody>
      </p:sp>
      <p:pic>
        <p:nvPicPr>
          <p:cNvPr id="3" name="Picture 2">
            <a:extLst>
              <a:ext uri="{FF2B5EF4-FFF2-40B4-BE49-F238E27FC236}">
                <a16:creationId xmlns:a16="http://schemas.microsoft.com/office/drawing/2014/main" id="{CBBFA5CA-5DA9-4D12-8FA8-1A87B60FB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720" y="3807501"/>
            <a:ext cx="3657600" cy="2743200"/>
          </a:xfrm>
          <a:prstGeom prst="rect">
            <a:avLst/>
          </a:prstGeom>
        </p:spPr>
      </p:pic>
      <p:grpSp>
        <p:nvGrpSpPr>
          <p:cNvPr id="33" name="Group 16"/>
          <p:cNvGrpSpPr/>
          <p:nvPr/>
        </p:nvGrpSpPr>
        <p:grpSpPr>
          <a:xfrm>
            <a:off x="5286920" y="5299587"/>
            <a:ext cx="990600" cy="1447800"/>
            <a:chOff x="3733800" y="1294761"/>
            <a:chExt cx="1752600" cy="2656867"/>
          </a:xfrm>
        </p:grpSpPr>
        <p:sp>
          <p:nvSpPr>
            <p:cNvPr id="34" name="4-Point Star 33"/>
            <p:cNvSpPr/>
            <p:nvPr/>
          </p:nvSpPr>
          <p:spPr>
            <a:xfrm rot="2017651">
              <a:off x="3846995" y="3274985"/>
              <a:ext cx="741485" cy="676643"/>
            </a:xfrm>
            <a:prstGeom prst="star4">
              <a:avLst>
                <a:gd name="adj" fmla="val 2186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4-Point Star 34"/>
            <p:cNvSpPr/>
            <p:nvPr/>
          </p:nvSpPr>
          <p:spPr>
            <a:xfrm rot="19651984">
              <a:off x="4652543" y="3273862"/>
              <a:ext cx="741485" cy="676643"/>
            </a:xfrm>
            <a:prstGeom prst="star4">
              <a:avLst>
                <a:gd name="adj" fmla="val 2186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94992" y="2301804"/>
              <a:ext cx="1515208" cy="1156403"/>
            </a:xfrm>
            <a:prstGeom prst="ellips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art 36"/>
            <p:cNvSpPr/>
            <p:nvPr/>
          </p:nvSpPr>
          <p:spPr>
            <a:xfrm rot="9613543">
              <a:off x="3907864" y="2579759"/>
              <a:ext cx="539262" cy="788699"/>
            </a:xfrm>
            <a:prstGeom prst="hear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art 37"/>
            <p:cNvSpPr/>
            <p:nvPr/>
          </p:nvSpPr>
          <p:spPr>
            <a:xfrm rot="12321117">
              <a:off x="4823174" y="2508388"/>
              <a:ext cx="539262" cy="803895"/>
            </a:xfrm>
            <a:prstGeom prst="hear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868615" y="1294761"/>
              <a:ext cx="1482969" cy="1097564"/>
            </a:xfrm>
            <a:prstGeom prst="ellips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33800" y="1611583"/>
              <a:ext cx="1752600" cy="1222030"/>
            </a:xfrm>
            <a:prstGeom prst="ellips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921369" y="1453172"/>
              <a:ext cx="1371600" cy="945942"/>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53675" y="1536651"/>
              <a:ext cx="512462" cy="4370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757061" y="1518547"/>
              <a:ext cx="489015" cy="4370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135739" y="1600015"/>
              <a:ext cx="160770" cy="13829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844985" y="1568333"/>
              <a:ext cx="160770" cy="13829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ie 45"/>
            <p:cNvSpPr/>
            <p:nvPr/>
          </p:nvSpPr>
          <p:spPr>
            <a:xfrm rot="2704558">
              <a:off x="4241204" y="2157060"/>
              <a:ext cx="676643" cy="943708"/>
            </a:xfrm>
            <a:prstGeom prst="pie">
              <a:avLst>
                <a:gd name="adj1" fmla="val 10511940"/>
                <a:gd name="adj2" fmla="val 1620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61777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 calcmode="lin" valueType="num">
                                      <p:cBhvr additive="base">
                                        <p:cTn id="9" dur="3000" fill="hold"/>
                                        <p:tgtEl>
                                          <p:spTgt spid="33"/>
                                        </p:tgtEl>
                                        <p:attrNameLst>
                                          <p:attrName>ppt_x</p:attrName>
                                        </p:attrNameLst>
                                      </p:cBhvr>
                                      <p:tavLst>
                                        <p:tav tm="0">
                                          <p:val>
                                            <p:strVal val="1+#ppt_w/2"/>
                                          </p:val>
                                        </p:tav>
                                        <p:tav tm="100000">
                                          <p:val>
                                            <p:strVal val="#ppt_x"/>
                                          </p:val>
                                        </p:tav>
                                      </p:tavLst>
                                    </p:anim>
                                    <p:anim calcmode="lin" valueType="num">
                                      <p:cBhvr additive="base">
                                        <p:cTn id="10" dur="3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931776-B4F5-4E24-BEC3-551555DE8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Gathering Of Israel</a:t>
            </a:r>
          </a:p>
        </p:txBody>
      </p:sp>
      <p:sp>
        <p:nvSpPr>
          <p:cNvPr id="7" name="TextBox 6"/>
          <p:cNvSpPr txBox="1"/>
          <p:nvPr/>
        </p:nvSpPr>
        <p:spPr>
          <a:xfrm>
            <a:off x="223683" y="1465007"/>
            <a:ext cx="5213289" cy="2031325"/>
          </a:xfrm>
          <a:prstGeom prst="rect">
            <a:avLst/>
          </a:prstGeom>
          <a:noFill/>
        </p:spPr>
        <p:txBody>
          <a:bodyPr wrap="square" rtlCol="0">
            <a:spAutoFit/>
          </a:bodyPr>
          <a:lstStyle/>
          <a:p>
            <a:r>
              <a:rPr lang="en-US" dirty="0">
                <a:solidFill>
                  <a:schemeClr val="bg1"/>
                </a:solidFill>
              </a:rPr>
              <a:t>From the beginning, prophets have prophesied concerning the gathering of Israel. The house of Israel—the Lord’s covenant people—will be gathered in the last days before the coming of Christ.</a:t>
            </a:r>
          </a:p>
          <a:p>
            <a:endParaRPr lang="en-US" dirty="0">
              <a:solidFill>
                <a:schemeClr val="bg1"/>
              </a:solidFill>
            </a:endParaRPr>
          </a:p>
          <a:p>
            <a:r>
              <a:rPr lang="en-US" dirty="0">
                <a:solidFill>
                  <a:schemeClr val="bg1"/>
                </a:solidFill>
              </a:rPr>
              <a:t>The Lord gathers His people as they exercise faith in Him and keep His commandments.</a:t>
            </a:r>
          </a:p>
        </p:txBody>
      </p:sp>
      <p:sp>
        <p:nvSpPr>
          <p:cNvPr id="31" name="TextBox 30"/>
          <p:cNvSpPr txBox="1"/>
          <p:nvPr/>
        </p:nvSpPr>
        <p:spPr>
          <a:xfrm>
            <a:off x="98323" y="6437532"/>
            <a:ext cx="2286000" cy="369332"/>
          </a:xfrm>
          <a:prstGeom prst="rect">
            <a:avLst/>
          </a:prstGeom>
          <a:noFill/>
        </p:spPr>
        <p:txBody>
          <a:bodyPr wrap="square" rtlCol="0">
            <a:spAutoFit/>
          </a:bodyPr>
          <a:lstStyle/>
          <a:p>
            <a:r>
              <a:rPr lang="en-US" dirty="0">
                <a:solidFill>
                  <a:schemeClr val="bg1"/>
                </a:solidFill>
              </a:rPr>
              <a:t>D&amp;C 29:2</a:t>
            </a:r>
          </a:p>
        </p:txBody>
      </p:sp>
      <p:sp>
        <p:nvSpPr>
          <p:cNvPr id="33" name="Rectangle 32"/>
          <p:cNvSpPr/>
          <p:nvPr/>
        </p:nvSpPr>
        <p:spPr>
          <a:xfrm>
            <a:off x="3952568" y="4313872"/>
            <a:ext cx="6934200" cy="1477328"/>
          </a:xfrm>
          <a:prstGeom prst="rect">
            <a:avLst/>
          </a:prstGeom>
        </p:spPr>
        <p:txBody>
          <a:bodyPr wrap="square">
            <a:spAutoFit/>
          </a:bodyPr>
          <a:lstStyle/>
          <a:p>
            <a:r>
              <a:rPr lang="en-US" i="1" dirty="0">
                <a:solidFill>
                  <a:schemeClr val="bg1"/>
                </a:solidFill>
              </a:rPr>
              <a:t>“We believe in the literal gathering of Israel and in the restoration of the Ten Tribes; that Zion (the New Jerusalem) will be built upon the American continent; that Christ will reign personally upon the earth; and, that the earth will be renewed and receive its paradisiacal glory:”</a:t>
            </a:r>
          </a:p>
          <a:p>
            <a:r>
              <a:rPr lang="en-US" i="1" dirty="0">
                <a:solidFill>
                  <a:schemeClr val="bg1"/>
                </a:solidFill>
              </a:rPr>
              <a:t>Article of Faith 10</a:t>
            </a:r>
          </a:p>
        </p:txBody>
      </p:sp>
      <p:sp>
        <p:nvSpPr>
          <p:cNvPr id="8" name="Rectangle 7"/>
          <p:cNvSpPr/>
          <p:nvPr/>
        </p:nvSpPr>
        <p:spPr>
          <a:xfrm>
            <a:off x="3657600" y="5791201"/>
            <a:ext cx="5638800" cy="830997"/>
          </a:xfrm>
          <a:prstGeom prst="rect">
            <a:avLst/>
          </a:prstGeom>
        </p:spPr>
        <p:txBody>
          <a:bodyPr wrap="square">
            <a:spAutoFit/>
          </a:bodyPr>
          <a:lstStyle/>
          <a:p>
            <a:r>
              <a:rPr lang="en-US" sz="2400" dirty="0">
                <a:solidFill>
                  <a:srgbClr val="FFFF00"/>
                </a:solidFill>
              </a:rPr>
              <a:t>One way the Savior gathers people is through our efforts to share the gospel</a:t>
            </a:r>
          </a:p>
        </p:txBody>
      </p:sp>
      <p:pic>
        <p:nvPicPr>
          <p:cNvPr id="4" name="Picture 3">
            <a:extLst>
              <a:ext uri="{FF2B5EF4-FFF2-40B4-BE49-F238E27FC236}">
                <a16:creationId xmlns:a16="http://schemas.microsoft.com/office/drawing/2014/main" id="{C9C39E5A-FF31-EBC8-FC36-045588C74B99}"/>
              </a:ext>
            </a:extLst>
          </p:cNvPr>
          <p:cNvPicPr>
            <a:picLocks noChangeAspect="1"/>
          </p:cNvPicPr>
          <p:nvPr/>
        </p:nvPicPr>
        <p:blipFill>
          <a:blip r:embed="rId3"/>
          <a:stretch>
            <a:fillRect/>
          </a:stretch>
        </p:blipFill>
        <p:spPr>
          <a:xfrm>
            <a:off x="6198781" y="1077114"/>
            <a:ext cx="3198394" cy="3118601"/>
          </a:xfrm>
          <a:prstGeom prst="rect">
            <a:avLst/>
          </a:prstGeom>
        </p:spPr>
      </p:pic>
    </p:spTree>
    <p:extLst>
      <p:ext uri="{BB962C8B-B14F-4D97-AF65-F5344CB8AC3E}">
        <p14:creationId xmlns:p14="http://schemas.microsoft.com/office/powerpoint/2010/main" val="174528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D54A5450-491E-4903-B976-0AC873549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rPr>
              <a:t>Ways to Hear the Voice of the Savior</a:t>
            </a:r>
          </a:p>
        </p:txBody>
      </p:sp>
      <p:sp>
        <p:nvSpPr>
          <p:cNvPr id="31" name="TextBox 30"/>
          <p:cNvSpPr txBox="1"/>
          <p:nvPr/>
        </p:nvSpPr>
        <p:spPr>
          <a:xfrm>
            <a:off x="57344" y="6504489"/>
            <a:ext cx="2286000" cy="369332"/>
          </a:xfrm>
          <a:prstGeom prst="rect">
            <a:avLst/>
          </a:prstGeom>
          <a:noFill/>
        </p:spPr>
        <p:txBody>
          <a:bodyPr wrap="square" rtlCol="0">
            <a:spAutoFit/>
          </a:bodyPr>
          <a:lstStyle/>
          <a:p>
            <a:r>
              <a:rPr lang="en-US" dirty="0">
                <a:solidFill>
                  <a:schemeClr val="bg1"/>
                </a:solidFill>
              </a:rPr>
              <a:t>D&amp;C 29:2</a:t>
            </a:r>
          </a:p>
        </p:txBody>
      </p:sp>
      <p:grpSp>
        <p:nvGrpSpPr>
          <p:cNvPr id="61" name="Group 60"/>
          <p:cNvGrpSpPr/>
          <p:nvPr/>
        </p:nvGrpSpPr>
        <p:grpSpPr>
          <a:xfrm>
            <a:off x="1186925" y="1320277"/>
            <a:ext cx="5167493" cy="2929487"/>
            <a:chOff x="0" y="1490113"/>
            <a:chExt cx="5167493" cy="2929487"/>
          </a:xfrm>
        </p:grpSpPr>
        <p:grpSp>
          <p:nvGrpSpPr>
            <p:cNvPr id="34" name="Group 33"/>
            <p:cNvGrpSpPr/>
            <p:nvPr/>
          </p:nvGrpSpPr>
          <p:grpSpPr>
            <a:xfrm rot="1307735">
              <a:off x="2335688" y="1490113"/>
              <a:ext cx="2831805" cy="2865120"/>
              <a:chOff x="2590800" y="2667000"/>
              <a:chExt cx="3886200" cy="3931920"/>
            </a:xfrm>
          </p:grpSpPr>
          <p:grpSp>
            <p:nvGrpSpPr>
              <p:cNvPr id="35" name="Group 13"/>
              <p:cNvGrpSpPr/>
              <p:nvPr/>
            </p:nvGrpSpPr>
            <p:grpSpPr>
              <a:xfrm>
                <a:off x="3048000" y="2667000"/>
                <a:ext cx="2971800" cy="3931920"/>
                <a:chOff x="152400" y="152400"/>
                <a:chExt cx="4953000" cy="6553200"/>
              </a:xfrm>
            </p:grpSpPr>
            <p:sp>
              <p:nvSpPr>
                <p:cNvPr id="41" name="Rounded Rectangle 40"/>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2590800" y="3200400"/>
                <a:ext cx="3886200" cy="1815882"/>
              </a:xfrm>
              <a:prstGeom prst="rect">
                <a:avLst/>
              </a:prstGeom>
              <a:noFill/>
            </p:spPr>
            <p:txBody>
              <a:bodyPr wrap="square" rtlCol="0">
                <a:spAutoFit/>
              </a:bodyPr>
              <a:lstStyle/>
              <a:p>
                <a:pPr algn="ctr"/>
                <a:r>
                  <a:rPr lang="en-US" sz="2000" dirty="0">
                    <a:solidFill>
                      <a:srgbClr val="FFC000"/>
                    </a:solidFill>
                    <a:latin typeface="Californian FB" pitchFamily="18" charset="0"/>
                  </a:rPr>
                  <a:t>The </a:t>
                </a:r>
              </a:p>
              <a:p>
                <a:pPr algn="ctr"/>
                <a:r>
                  <a:rPr lang="en-US" sz="2000" dirty="0">
                    <a:solidFill>
                      <a:srgbClr val="FFC000"/>
                    </a:solidFill>
                    <a:latin typeface="Californian FB" pitchFamily="18" charset="0"/>
                  </a:rPr>
                  <a:t>Book</a:t>
                </a:r>
              </a:p>
              <a:p>
                <a:pPr algn="ctr"/>
                <a:r>
                  <a:rPr lang="en-US" sz="2000" dirty="0">
                    <a:solidFill>
                      <a:srgbClr val="FFC000"/>
                    </a:solidFill>
                    <a:latin typeface="Californian FB" pitchFamily="18" charset="0"/>
                  </a:rPr>
                  <a:t> of </a:t>
                </a:r>
              </a:p>
              <a:p>
                <a:pPr algn="ctr"/>
                <a:r>
                  <a:rPr lang="en-US" sz="2000" dirty="0">
                    <a:solidFill>
                      <a:srgbClr val="FFC000"/>
                    </a:solidFill>
                    <a:latin typeface="Californian FB" pitchFamily="18" charset="0"/>
                  </a:rPr>
                  <a:t>Mormon</a:t>
                </a:r>
              </a:p>
            </p:txBody>
          </p:sp>
          <p:sp>
            <p:nvSpPr>
              <p:cNvPr id="37" name="TextBox 36"/>
              <p:cNvSpPr txBox="1"/>
              <p:nvPr/>
            </p:nvSpPr>
            <p:spPr>
              <a:xfrm>
                <a:off x="3124200" y="5257800"/>
                <a:ext cx="2667001" cy="633562"/>
              </a:xfrm>
              <a:prstGeom prst="rect">
                <a:avLst/>
              </a:prstGeom>
              <a:noFill/>
            </p:spPr>
            <p:txBody>
              <a:bodyPr wrap="square" rtlCol="0">
                <a:spAutoFit/>
              </a:bodyPr>
              <a:lstStyle/>
              <a:p>
                <a:pPr algn="ctr"/>
                <a:r>
                  <a:rPr lang="en-US" sz="1200" dirty="0">
                    <a:solidFill>
                      <a:srgbClr val="FFC000"/>
                    </a:solidFill>
                    <a:latin typeface="Californian FB" pitchFamily="18" charset="0"/>
                  </a:rPr>
                  <a:t>ANOTHER TESTAMENT </a:t>
                </a:r>
              </a:p>
              <a:p>
                <a:pPr algn="ctr"/>
                <a:r>
                  <a:rPr lang="en-US" sz="1200" dirty="0">
                    <a:solidFill>
                      <a:srgbClr val="FFC000"/>
                    </a:solidFill>
                    <a:latin typeface="Californian FB" pitchFamily="18" charset="0"/>
                  </a:rPr>
                  <a:t>OF JESUS CHRIST</a:t>
                </a:r>
              </a:p>
            </p:txBody>
          </p:sp>
          <p:cxnSp>
            <p:nvCxnSpPr>
              <p:cNvPr id="38" name="Straight Connector 37"/>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29000" y="50292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1066800" y="1524001"/>
              <a:ext cx="2182850" cy="2667096"/>
              <a:chOff x="2819400" y="3657600"/>
              <a:chExt cx="1447800" cy="2048762"/>
            </a:xfrm>
          </p:grpSpPr>
          <p:sp>
            <p:nvSpPr>
              <p:cNvPr id="45" name="TextBox 44"/>
              <p:cNvSpPr txBox="1"/>
              <p:nvPr/>
            </p:nvSpPr>
            <p:spPr>
              <a:xfrm>
                <a:off x="3900724" y="5410200"/>
                <a:ext cx="122525" cy="283707"/>
              </a:xfrm>
              <a:prstGeom prst="rect">
                <a:avLst/>
              </a:prstGeom>
              <a:noFill/>
            </p:spPr>
            <p:txBody>
              <a:bodyPr wrap="none" rtlCol="0">
                <a:spAutoFit/>
              </a:bodyPr>
              <a:lstStyle/>
              <a:p>
                <a:pPr algn="ctr"/>
                <a:endParaRPr lang="en-US" dirty="0">
                  <a:latin typeface="Comic Sans MS" pitchFamily="66" charset="0"/>
                </a:endParaRPr>
              </a:p>
            </p:txBody>
          </p:sp>
          <p:sp>
            <p:nvSpPr>
              <p:cNvPr id="46" name="Rectangle 45"/>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The Holy Bible</a:t>
                </a:r>
              </a:p>
            </p:txBody>
          </p:sp>
          <p:sp>
            <p:nvSpPr>
              <p:cNvPr id="49" name="Rectangle 48"/>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rot="20395002">
              <a:off x="0" y="2438400"/>
              <a:ext cx="1958162" cy="1981200"/>
              <a:chOff x="685800" y="3352800"/>
              <a:chExt cx="1958162" cy="1981200"/>
            </a:xfrm>
          </p:grpSpPr>
          <p:grpSp>
            <p:nvGrpSpPr>
              <p:cNvPr id="51" name="Group 32"/>
              <p:cNvGrpSpPr/>
              <p:nvPr/>
            </p:nvGrpSpPr>
            <p:grpSpPr>
              <a:xfrm>
                <a:off x="685800" y="3352800"/>
                <a:ext cx="1958162" cy="1981200"/>
                <a:chOff x="2494856" y="2667000"/>
                <a:chExt cx="3886200" cy="3931920"/>
              </a:xfrm>
            </p:grpSpPr>
            <p:grpSp>
              <p:nvGrpSpPr>
                <p:cNvPr id="54" name="Group 13"/>
                <p:cNvGrpSpPr/>
                <p:nvPr/>
              </p:nvGrpSpPr>
              <p:grpSpPr>
                <a:xfrm>
                  <a:off x="3048000" y="2667000"/>
                  <a:ext cx="2971800" cy="3931920"/>
                  <a:chOff x="152400" y="152400"/>
                  <a:chExt cx="4953000" cy="6553200"/>
                </a:xfrm>
              </p:grpSpPr>
              <p:sp>
                <p:nvSpPr>
                  <p:cNvPr id="58" name="Rounded Rectangle 57"/>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152400" y="152400"/>
                    <a:ext cx="4648199"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2494856" y="3574366"/>
                  <a:ext cx="3886200" cy="1282718"/>
                </a:xfrm>
                <a:prstGeom prst="rect">
                  <a:avLst/>
                </a:prstGeom>
                <a:noFill/>
              </p:spPr>
              <p:txBody>
                <a:bodyPr wrap="square" rtlCol="0">
                  <a:spAutoFit/>
                </a:bodyPr>
                <a:lstStyle/>
                <a:p>
                  <a:pPr algn="ctr"/>
                  <a:r>
                    <a:rPr lang="en-US" sz="1200" dirty="0">
                      <a:solidFill>
                        <a:srgbClr val="FFC000"/>
                      </a:solidFill>
                      <a:latin typeface="Californian FB" pitchFamily="18" charset="0"/>
                    </a:rPr>
                    <a:t>Doctrine</a:t>
                  </a:r>
                </a:p>
                <a:p>
                  <a:pPr algn="ctr"/>
                  <a:r>
                    <a:rPr lang="en-US" sz="1200" dirty="0">
                      <a:solidFill>
                        <a:srgbClr val="FFC000"/>
                      </a:solidFill>
                      <a:latin typeface="Californian FB" pitchFamily="18" charset="0"/>
                    </a:rPr>
                    <a:t>And</a:t>
                  </a:r>
                </a:p>
                <a:p>
                  <a:pPr algn="ctr"/>
                  <a:r>
                    <a:rPr lang="en-US" sz="1200" dirty="0">
                      <a:solidFill>
                        <a:srgbClr val="FFC000"/>
                      </a:solidFill>
                      <a:latin typeface="Californian FB" pitchFamily="18" charset="0"/>
                    </a:rPr>
                    <a:t>Covenants</a:t>
                  </a:r>
                </a:p>
              </p:txBody>
            </p:sp>
            <p:sp>
              <p:nvSpPr>
                <p:cNvPr id="56" name="TextBox 55"/>
                <p:cNvSpPr txBox="1"/>
                <p:nvPr/>
              </p:nvSpPr>
              <p:spPr>
                <a:xfrm>
                  <a:off x="3124201" y="5091128"/>
                  <a:ext cx="2667001" cy="671899"/>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57" name="Straight Connector 5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a:off x="1138517" y="3810000"/>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102659" y="4473389"/>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62" name="Rectangle 61"/>
          <p:cNvSpPr/>
          <p:nvPr/>
        </p:nvSpPr>
        <p:spPr>
          <a:xfrm>
            <a:off x="2667000" y="4800600"/>
            <a:ext cx="3276600" cy="1569660"/>
          </a:xfrm>
          <a:prstGeom prst="rect">
            <a:avLst/>
          </a:prstGeom>
        </p:spPr>
        <p:txBody>
          <a:bodyPr wrap="square">
            <a:spAutoFit/>
          </a:bodyPr>
          <a:lstStyle/>
          <a:p>
            <a:pPr fontAlgn="base"/>
            <a:r>
              <a:rPr lang="en-US" sz="2400" dirty="0">
                <a:solidFill>
                  <a:srgbClr val="FFFF00"/>
                </a:solidFill>
              </a:rPr>
              <a:t>Why do you think we need to be humble in order to be gathered by the Savior?</a:t>
            </a:r>
          </a:p>
        </p:txBody>
      </p:sp>
      <p:sp>
        <p:nvSpPr>
          <p:cNvPr id="63" name="Rectangle 62"/>
          <p:cNvSpPr/>
          <p:nvPr/>
        </p:nvSpPr>
        <p:spPr>
          <a:xfrm>
            <a:off x="7620000" y="1371600"/>
            <a:ext cx="2667000" cy="1569660"/>
          </a:xfrm>
          <a:prstGeom prst="rect">
            <a:avLst/>
          </a:prstGeom>
        </p:spPr>
        <p:txBody>
          <a:bodyPr wrap="square">
            <a:spAutoFit/>
          </a:bodyPr>
          <a:lstStyle/>
          <a:p>
            <a:pPr fontAlgn="base"/>
            <a:r>
              <a:rPr lang="en-US" sz="2400" dirty="0">
                <a:solidFill>
                  <a:srgbClr val="FFFF00"/>
                </a:solidFill>
              </a:rPr>
              <a:t>How is hearkening to the Savior’s voice different from just hearing His voice?</a:t>
            </a:r>
          </a:p>
        </p:txBody>
      </p:sp>
      <p:pic>
        <p:nvPicPr>
          <p:cNvPr id="3" name="Picture 2">
            <a:extLst>
              <a:ext uri="{FF2B5EF4-FFF2-40B4-BE49-F238E27FC236}">
                <a16:creationId xmlns:a16="http://schemas.microsoft.com/office/drawing/2014/main" id="{730D074C-1892-4AB8-BF4D-6363FA417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741" y="3206975"/>
            <a:ext cx="5269312" cy="3543612"/>
          </a:xfrm>
          <a:prstGeom prst="ellipse">
            <a:avLst/>
          </a:prstGeom>
          <a:ln>
            <a:noFill/>
          </a:ln>
          <a:effectLst>
            <a:softEdge rad="112500"/>
          </a:effectLst>
        </p:spPr>
      </p:pic>
    </p:spTree>
    <p:extLst>
      <p:ext uri="{BB962C8B-B14F-4D97-AF65-F5344CB8AC3E}">
        <p14:creationId xmlns:p14="http://schemas.microsoft.com/office/powerpoint/2010/main" val="307332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D0AE734-0392-4246-B22C-8427A2E7F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0"/>
            <a:ext cx="12270658" cy="6869668"/>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rPr>
              <a:t>Voice of a Trump</a:t>
            </a:r>
          </a:p>
        </p:txBody>
      </p:sp>
      <p:sp>
        <p:nvSpPr>
          <p:cNvPr id="7" name="TextBox 6"/>
          <p:cNvSpPr txBox="1"/>
          <p:nvPr/>
        </p:nvSpPr>
        <p:spPr>
          <a:xfrm>
            <a:off x="782782" y="1087752"/>
            <a:ext cx="3979718" cy="1015663"/>
          </a:xfrm>
          <a:prstGeom prst="rect">
            <a:avLst/>
          </a:prstGeom>
          <a:noFill/>
        </p:spPr>
        <p:txBody>
          <a:bodyPr wrap="square" rtlCol="0">
            <a:spAutoFit/>
          </a:bodyPr>
          <a:lstStyle/>
          <a:p>
            <a:r>
              <a:rPr lang="en-US" sz="2000" dirty="0">
                <a:solidFill>
                  <a:schemeClr val="bg1"/>
                </a:solidFill>
              </a:rPr>
              <a:t>Chosen out of the world</a:t>
            </a:r>
          </a:p>
          <a:p>
            <a:endParaRPr lang="en-US" sz="2000" dirty="0">
              <a:solidFill>
                <a:schemeClr val="bg1"/>
              </a:solidFill>
            </a:endParaRPr>
          </a:p>
          <a:p>
            <a:r>
              <a:rPr lang="en-US" sz="2000" dirty="0">
                <a:solidFill>
                  <a:schemeClr val="bg1"/>
                </a:solidFill>
              </a:rPr>
              <a:t>Those who will share the gospel </a:t>
            </a:r>
          </a:p>
        </p:txBody>
      </p:sp>
      <p:sp>
        <p:nvSpPr>
          <p:cNvPr id="31" name="TextBox 30"/>
          <p:cNvSpPr txBox="1"/>
          <p:nvPr/>
        </p:nvSpPr>
        <p:spPr>
          <a:xfrm>
            <a:off x="81117" y="6477000"/>
            <a:ext cx="2286000" cy="369332"/>
          </a:xfrm>
          <a:prstGeom prst="rect">
            <a:avLst/>
          </a:prstGeom>
          <a:noFill/>
        </p:spPr>
        <p:txBody>
          <a:bodyPr wrap="square" rtlCol="0">
            <a:spAutoFit/>
          </a:bodyPr>
          <a:lstStyle/>
          <a:p>
            <a:r>
              <a:rPr lang="en-US" dirty="0">
                <a:solidFill>
                  <a:schemeClr val="bg1"/>
                </a:solidFill>
              </a:rPr>
              <a:t>D&amp;C 29:4-5</a:t>
            </a:r>
          </a:p>
        </p:txBody>
      </p:sp>
      <p:sp>
        <p:nvSpPr>
          <p:cNvPr id="33" name="Rectangle 32"/>
          <p:cNvSpPr/>
          <p:nvPr/>
        </p:nvSpPr>
        <p:spPr>
          <a:xfrm>
            <a:off x="4415914" y="3395009"/>
            <a:ext cx="5593437" cy="1938992"/>
          </a:xfrm>
          <a:prstGeom prst="rect">
            <a:avLst/>
          </a:prstGeom>
        </p:spPr>
        <p:txBody>
          <a:bodyPr wrap="square">
            <a:spAutoFit/>
          </a:bodyPr>
          <a:lstStyle/>
          <a:p>
            <a:r>
              <a:rPr lang="en-US" sz="2000" i="1" dirty="0">
                <a:solidFill>
                  <a:schemeClr val="bg1"/>
                </a:solidFill>
              </a:rPr>
              <a:t>Jesus is our advocate</a:t>
            </a:r>
          </a:p>
          <a:p>
            <a:endParaRPr lang="en-US" sz="2000" i="1" dirty="0">
              <a:solidFill>
                <a:schemeClr val="bg1"/>
              </a:solidFill>
            </a:endParaRPr>
          </a:p>
          <a:p>
            <a:r>
              <a:rPr lang="en-US" sz="2000" i="1" dirty="0">
                <a:solidFill>
                  <a:schemeClr val="bg1"/>
                </a:solidFill>
              </a:rPr>
              <a:t>He will be our defender at the day of judgment</a:t>
            </a:r>
          </a:p>
          <a:p>
            <a:endParaRPr lang="en-US" sz="2000" i="1" dirty="0">
              <a:solidFill>
                <a:schemeClr val="bg1"/>
              </a:solidFill>
            </a:endParaRPr>
          </a:p>
          <a:p>
            <a:r>
              <a:rPr lang="en-US" sz="2000" i="1" dirty="0">
                <a:solidFill>
                  <a:schemeClr val="bg1"/>
                </a:solidFill>
              </a:rPr>
              <a:t>It is through Him we will  enter into eternal life with our Heavenly Father</a:t>
            </a:r>
          </a:p>
        </p:txBody>
      </p:sp>
      <p:grpSp>
        <p:nvGrpSpPr>
          <p:cNvPr id="8" name="Group 7"/>
          <p:cNvGrpSpPr/>
          <p:nvPr/>
        </p:nvGrpSpPr>
        <p:grpSpPr>
          <a:xfrm>
            <a:off x="1861593" y="2648130"/>
            <a:ext cx="2060864" cy="3886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70746" y="2411723"/>
              <a:ext cx="1905000" cy="1234727"/>
            </a:xfrm>
            <a:prstGeom prst="rect">
              <a:avLst/>
            </a:prstGeom>
          </p:spPr>
          <p:txBody>
            <a:bodyPr wrap="square">
              <a:spAutoFit/>
            </a:bodyPr>
            <a:lstStyle/>
            <a:p>
              <a:pPr algn="ctr"/>
              <a:r>
                <a:rPr lang="en-US" sz="1400" b="1" i="0" dirty="0">
                  <a:solidFill>
                    <a:srgbClr val="53575B"/>
                  </a:solidFill>
                  <a:effectLst/>
                </a:rPr>
                <a:t>Heavenly Father and Jesus Christ desire to give us Their kingdom</a:t>
              </a:r>
              <a:r>
                <a:rPr lang="en-US" sz="1400" b="0" i="0" dirty="0">
                  <a:solidFill>
                    <a:srgbClr val="53575B"/>
                  </a:solidFill>
                  <a:effectLst/>
                </a:rPr>
                <a:t>.</a:t>
              </a:r>
              <a:endParaRPr lang="en-US" sz="1400" dirty="0">
                <a:solidFill>
                  <a:schemeClr val="bg1"/>
                </a:solidFill>
              </a:endParaRPr>
            </a:p>
          </p:txBody>
        </p:sp>
      </p:grpSp>
      <p:sp>
        <p:nvSpPr>
          <p:cNvPr id="29" name="Rectangle 28"/>
          <p:cNvSpPr/>
          <p:nvPr/>
        </p:nvSpPr>
        <p:spPr>
          <a:xfrm>
            <a:off x="6528676" y="5334001"/>
            <a:ext cx="4572000" cy="1200329"/>
          </a:xfrm>
          <a:prstGeom prst="rect">
            <a:avLst/>
          </a:prstGeom>
        </p:spPr>
        <p:txBody>
          <a:bodyPr>
            <a:spAutoFit/>
          </a:bodyPr>
          <a:lstStyle/>
          <a:p>
            <a:pPr algn="ctr"/>
            <a:r>
              <a:rPr lang="en-US" sz="2400" dirty="0">
                <a:solidFill>
                  <a:srgbClr val="FFFF00"/>
                </a:solidFill>
              </a:rPr>
              <a:t>Has your testimony of the Atonement of Jesus Christ brought happiness to your life? </a:t>
            </a:r>
          </a:p>
        </p:txBody>
      </p:sp>
      <p:pic>
        <p:nvPicPr>
          <p:cNvPr id="3" name="Picture 2">
            <a:extLst>
              <a:ext uri="{FF2B5EF4-FFF2-40B4-BE49-F238E27FC236}">
                <a16:creationId xmlns:a16="http://schemas.microsoft.com/office/drawing/2014/main" id="{9880F879-9142-49F0-9357-146EB1CFE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587" y="835694"/>
            <a:ext cx="3572015" cy="3294658"/>
          </a:xfrm>
          <a:prstGeom prst="rect">
            <a:avLst/>
          </a:prstGeom>
        </p:spPr>
      </p:pic>
      <p:pic>
        <p:nvPicPr>
          <p:cNvPr id="35" name="Picture 2" descr="http://www.uni.edu/becker/anImated%20question%20mark%20.gif">
            <a:extLst>
              <a:ext uri="{FF2B5EF4-FFF2-40B4-BE49-F238E27FC236}">
                <a16:creationId xmlns:a16="http://schemas.microsoft.com/office/drawing/2014/main" id="{A9A9FE0F-DECB-4D6F-AAAD-3FE7F46F433C}"/>
              </a:ext>
            </a:extLst>
          </p:cNvPr>
          <p:cNvPicPr>
            <a:picLocks noChangeAspect="1" noChangeArrowheads="1" noCrop="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1100676" y="5264372"/>
            <a:ext cx="802617" cy="136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4275</Words>
  <Application>Microsoft Office PowerPoint</Application>
  <PresentationFormat>Widescreen</PresentationFormat>
  <Paragraphs>312</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Colonna MT</vt:lpstr>
      <vt:lpstr>Dreaming Outloud Script Pro</vt:lpstr>
      <vt:lpstr>Calibri Light</vt:lpstr>
      <vt:lpstr>Californian FB</vt:lpstr>
      <vt:lpstr>Comic Sans MS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17</cp:revision>
  <dcterms:created xsi:type="dcterms:W3CDTF">2018-04-29T15:06:15Z</dcterms:created>
  <dcterms:modified xsi:type="dcterms:W3CDTF">2024-12-29T15:14:13Z</dcterms:modified>
</cp:coreProperties>
</file>