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60" r:id="rId3"/>
    <p:sldId id="258" r:id="rId4"/>
    <p:sldId id="278" r:id="rId5"/>
    <p:sldId id="262" r:id="rId6"/>
    <p:sldId id="264" r:id="rId7"/>
    <p:sldId id="265" r:id="rId8"/>
    <p:sldId id="266" r:id="rId9"/>
    <p:sldId id="279" r:id="rId10"/>
    <p:sldId id="280" r:id="rId11"/>
    <p:sldId id="267" r:id="rId12"/>
    <p:sldId id="268" r:id="rId13"/>
    <p:sldId id="281" r:id="rId14"/>
    <p:sldId id="269" r:id="rId15"/>
    <p:sldId id="282" r:id="rId16"/>
    <p:sldId id="270" r:id="rId17"/>
    <p:sldId id="271" r:id="rId18"/>
    <p:sldId id="272" r:id="rId19"/>
    <p:sldId id="273" r:id="rId20"/>
    <p:sldId id="275" r:id="rId21"/>
    <p:sldId id="259" r:id="rId22"/>
    <p:sldId id="261" r:id="rId23"/>
    <p:sldId id="263" r:id="rId24"/>
  </p:sldIdLst>
  <p:sldSz cx="12192000" cy="6858000"/>
  <p:notesSz cx="6858000" cy="9144000"/>
  <p:embeddedFontLst>
    <p:embeddedFont>
      <p:font typeface="Narkisim" panose="020E0502050101010101" pitchFamily="34" charset="-79"/>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7306-1310-4358-88CC-CDBAF8CF4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C6E334-048C-4D1B-8EA6-5903A95F4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FCC305-259C-45F3-8FF0-849BC1FF47CA}"/>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5" name="Footer Placeholder 4">
            <a:extLst>
              <a:ext uri="{FF2B5EF4-FFF2-40B4-BE49-F238E27FC236}">
                <a16:creationId xmlns:a16="http://schemas.microsoft.com/office/drawing/2014/main" id="{40127DD8-9A27-49DE-A53C-B9B6D9413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DABE7-9E90-4722-9A09-62F9DEAAC6C1}"/>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330910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E42E-77BF-4919-8BA3-BB73EEB15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5DBD11-BEBB-46FC-9A2B-9F357A736B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3162A-6D4F-474B-8DC0-629E0945EC31}"/>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5" name="Footer Placeholder 4">
            <a:extLst>
              <a:ext uri="{FF2B5EF4-FFF2-40B4-BE49-F238E27FC236}">
                <a16:creationId xmlns:a16="http://schemas.microsoft.com/office/drawing/2014/main" id="{0E9CE24E-110B-46AA-9EA1-425C541ED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6C082-D7EB-48F8-9FA6-85886DCE9F2C}"/>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98861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447CB-318F-484D-8075-1D1A057B95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DB488-8A84-41B7-A1C4-73AC232DC7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81A3E-0009-49DA-8602-6F490E597331}"/>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5" name="Footer Placeholder 4">
            <a:extLst>
              <a:ext uri="{FF2B5EF4-FFF2-40B4-BE49-F238E27FC236}">
                <a16:creationId xmlns:a16="http://schemas.microsoft.com/office/drawing/2014/main" id="{B1B13D93-3A84-43A4-985F-6271D8C98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BD7C0-2211-46EC-A8B9-2D460D35E60A}"/>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101264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7682-6E4F-4F96-A701-A0C7DCDF6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0ADD3-1B71-4E5B-ADC8-54DB212569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AC6DE-5800-4824-BEDF-A60F35B54167}"/>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5" name="Footer Placeholder 4">
            <a:extLst>
              <a:ext uri="{FF2B5EF4-FFF2-40B4-BE49-F238E27FC236}">
                <a16:creationId xmlns:a16="http://schemas.microsoft.com/office/drawing/2014/main" id="{06FAF211-A157-4C4C-AD57-78D8BE8D5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60E24-2E67-4E2F-9F56-98FBAAA2FE7E}"/>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286704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3693-DD56-417B-B2BF-53F75418DE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86308-06C2-4388-8CA6-7DC1BFBE3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AB0E55-D95D-4C66-A2A4-A19C766D426E}"/>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5" name="Footer Placeholder 4">
            <a:extLst>
              <a:ext uri="{FF2B5EF4-FFF2-40B4-BE49-F238E27FC236}">
                <a16:creationId xmlns:a16="http://schemas.microsoft.com/office/drawing/2014/main" id="{34992CE7-2F53-46D1-805B-CC79F83FF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2139F-CFCA-4B86-8438-5DA5CD5979E0}"/>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230411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795F-7E1D-4EFE-8DD0-486A836117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42DE9-6288-439C-BCBA-FFCBD0C395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FBB6D3-81A6-4724-B8EA-F98973BD09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11B553-A235-4918-939E-9E1F9BCB34E4}"/>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6" name="Footer Placeholder 5">
            <a:extLst>
              <a:ext uri="{FF2B5EF4-FFF2-40B4-BE49-F238E27FC236}">
                <a16:creationId xmlns:a16="http://schemas.microsoft.com/office/drawing/2014/main" id="{B5A268AB-CD34-4415-9453-8C4FDA097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4BE4D-4420-47B5-97AE-B70127FBCB3F}"/>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109959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215B-5BAA-418D-8E3A-FDF0BF59B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AA72B3-6E20-4E54-BCE7-013A9A1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49D64C-C4C8-448B-AB6B-0C0661F274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540365-5F38-4C81-8CEE-99139B20A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E5233F-C222-4254-9281-7E100F3F15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531C5D-0127-4611-8DCD-EAD0F1F1A236}"/>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8" name="Footer Placeholder 7">
            <a:extLst>
              <a:ext uri="{FF2B5EF4-FFF2-40B4-BE49-F238E27FC236}">
                <a16:creationId xmlns:a16="http://schemas.microsoft.com/office/drawing/2014/main" id="{B8D0824D-7879-45FE-8024-48FE04EF23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2EE5C-D35F-40F9-906E-524476239AEC}"/>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166615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5D70-EA93-456A-8CA7-3C966A5BF3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1FD192-15DA-475C-91A4-A9A79D32E87C}"/>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4" name="Footer Placeholder 3">
            <a:extLst>
              <a:ext uri="{FF2B5EF4-FFF2-40B4-BE49-F238E27FC236}">
                <a16:creationId xmlns:a16="http://schemas.microsoft.com/office/drawing/2014/main" id="{3C005DAA-7FDD-4AAD-BF4B-DE2EE47CB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A2893-89E1-4855-895A-B5A38D7EF216}"/>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45586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26B88-C7D1-4346-8DDE-8A278CD99542}"/>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3" name="Footer Placeholder 2">
            <a:extLst>
              <a:ext uri="{FF2B5EF4-FFF2-40B4-BE49-F238E27FC236}">
                <a16:creationId xmlns:a16="http://schemas.microsoft.com/office/drawing/2014/main" id="{466EDECD-BE04-429F-BF8C-E6901523E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13A44-47F8-4AAA-A8AE-19CC65EA2D92}"/>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285534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1E44-04DB-439C-BD2E-4CAF7626A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57CF29-ED6E-4A02-B4CA-A294FAA17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24596D-FE54-4D29-9F7B-C3198DCEF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0B6811-EAB0-4386-A0A5-55CCD6255BF7}"/>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6" name="Footer Placeholder 5">
            <a:extLst>
              <a:ext uri="{FF2B5EF4-FFF2-40B4-BE49-F238E27FC236}">
                <a16:creationId xmlns:a16="http://schemas.microsoft.com/office/drawing/2014/main" id="{30171DDE-14C4-49A1-A345-6F71E14E76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E5B4B-2F17-404C-9973-08295FEA01DE}"/>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82877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B2C-E16D-45E7-A05B-E9FF63418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0AC80D-D951-404D-8B80-5A5C3485C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331B0C-D2A5-4F0A-ACCC-B99D90D5B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1D54AC-42BE-48DD-9FF8-8782DBA6A3FB}"/>
              </a:ext>
            </a:extLst>
          </p:cNvPr>
          <p:cNvSpPr>
            <a:spLocks noGrp="1"/>
          </p:cNvSpPr>
          <p:nvPr>
            <p:ph type="dt" sz="half" idx="10"/>
          </p:nvPr>
        </p:nvSpPr>
        <p:spPr/>
        <p:txBody>
          <a:bodyPr/>
          <a:lstStyle/>
          <a:p>
            <a:fld id="{D84CCEB3-2C49-440D-B010-3E37ACF14442}" type="datetimeFigureOut">
              <a:rPr lang="en-US" smtClean="0"/>
              <a:t>12/29/2024</a:t>
            </a:fld>
            <a:endParaRPr lang="en-US"/>
          </a:p>
        </p:txBody>
      </p:sp>
      <p:sp>
        <p:nvSpPr>
          <p:cNvPr id="6" name="Footer Placeholder 5">
            <a:extLst>
              <a:ext uri="{FF2B5EF4-FFF2-40B4-BE49-F238E27FC236}">
                <a16:creationId xmlns:a16="http://schemas.microsoft.com/office/drawing/2014/main" id="{9D4A350D-CE51-4557-BA07-3843E3F55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3DEA5-B8C6-42D4-9B9C-1FBE4CE20F37}"/>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182296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8BF85-6AF6-458B-A94C-7CA40424F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F0FF4E-EA7C-4391-92E2-1CCAD2BF7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299C3-2B44-409F-B533-F11C14C6C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CCEB3-2C49-440D-B010-3E37ACF14442}" type="datetimeFigureOut">
              <a:rPr lang="en-US" smtClean="0"/>
              <a:t>12/29/2024</a:t>
            </a:fld>
            <a:endParaRPr lang="en-US"/>
          </a:p>
        </p:txBody>
      </p:sp>
      <p:sp>
        <p:nvSpPr>
          <p:cNvPr id="5" name="Footer Placeholder 4">
            <a:extLst>
              <a:ext uri="{FF2B5EF4-FFF2-40B4-BE49-F238E27FC236}">
                <a16:creationId xmlns:a16="http://schemas.microsoft.com/office/drawing/2014/main" id="{C7A78594-FBCF-4A0B-A060-C2ACE6892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C341AE-0EA6-42D0-94D9-7B2F121AE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892B1-317E-401A-850F-2844FDBA9DEB}" type="slidenum">
              <a:rPr lang="en-US" smtClean="0"/>
              <a:t>‹#›</a:t>
            </a:fld>
            <a:endParaRPr lang="en-US"/>
          </a:p>
        </p:txBody>
      </p:sp>
    </p:spTree>
    <p:extLst>
      <p:ext uri="{BB962C8B-B14F-4D97-AF65-F5344CB8AC3E}">
        <p14:creationId xmlns:p14="http://schemas.microsoft.com/office/powerpoint/2010/main" val="1177585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E7A6F-AA35-0BE4-9775-ABD570D10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60CF89-B1EE-0ED6-8649-34D45A965BCB}"/>
              </a:ext>
            </a:extLst>
          </p:cNvPr>
          <p:cNvSpPr txBox="1"/>
          <p:nvPr/>
        </p:nvSpPr>
        <p:spPr>
          <a:xfrm>
            <a:off x="1663581" y="352129"/>
            <a:ext cx="9144000" cy="2123658"/>
          </a:xfrm>
          <a:prstGeom prst="rect">
            <a:avLst/>
          </a:prstGeom>
          <a:noFill/>
        </p:spPr>
        <p:txBody>
          <a:bodyPr wrap="square" rtlCol="0">
            <a:spAutoFit/>
          </a:bodyPr>
          <a:lstStyle/>
          <a:p>
            <a:pPr algn="ctr"/>
            <a:r>
              <a:rPr lang="en-US" sz="4400" dirty="0">
                <a:solidFill>
                  <a:schemeClr val="bg1"/>
                </a:solidFill>
                <a:latin typeface="Narkisim" pitchFamily="34" charset="-79"/>
                <a:cs typeface="Narkisim" pitchFamily="34" charset="-79"/>
              </a:rPr>
              <a:t>Doctrine and Covenants 29:30-50</a:t>
            </a:r>
          </a:p>
          <a:p>
            <a:pPr algn="ctr"/>
            <a:endParaRPr lang="en-US" sz="4400" dirty="0">
              <a:solidFill>
                <a:schemeClr val="bg1"/>
              </a:solidFill>
              <a:latin typeface="Narkisim" pitchFamily="34" charset="-79"/>
              <a:cs typeface="Narkisim" pitchFamily="34" charset="-79"/>
            </a:endParaRPr>
          </a:p>
          <a:p>
            <a:pPr algn="ctr"/>
            <a:r>
              <a:rPr lang="en-US" sz="4400" dirty="0">
                <a:solidFill>
                  <a:schemeClr val="bg1"/>
                </a:solidFill>
                <a:latin typeface="Narkisim" pitchFamily="34" charset="-79"/>
                <a:cs typeface="Narkisim" pitchFamily="34" charset="-79"/>
              </a:rPr>
              <a:t>Spiritual Death</a:t>
            </a:r>
          </a:p>
        </p:txBody>
      </p:sp>
      <p:grpSp>
        <p:nvGrpSpPr>
          <p:cNvPr id="4" name="Group 207">
            <a:extLst>
              <a:ext uri="{FF2B5EF4-FFF2-40B4-BE49-F238E27FC236}">
                <a16:creationId xmlns:a16="http://schemas.microsoft.com/office/drawing/2014/main" id="{57527FFB-AC25-3B70-4804-10B8A44B2DEB}"/>
              </a:ext>
            </a:extLst>
          </p:cNvPr>
          <p:cNvGrpSpPr/>
          <p:nvPr/>
        </p:nvGrpSpPr>
        <p:grpSpPr>
          <a:xfrm>
            <a:off x="9244458" y="2407519"/>
            <a:ext cx="1937848" cy="1974695"/>
            <a:chOff x="6911993" y="3315227"/>
            <a:chExt cx="1604464" cy="1634972"/>
          </a:xfrm>
        </p:grpSpPr>
        <p:sp>
          <p:nvSpPr>
            <p:cNvPr id="5" name="Chord 208">
              <a:extLst>
                <a:ext uri="{FF2B5EF4-FFF2-40B4-BE49-F238E27FC236}">
                  <a16:creationId xmlns:a16="http://schemas.microsoft.com/office/drawing/2014/main" id="{30CCBC8A-0CAE-BFDF-1EF3-26445B8FAA29}"/>
                </a:ext>
              </a:extLst>
            </p:cNvPr>
            <p:cNvSpPr/>
            <p:nvPr/>
          </p:nvSpPr>
          <p:spPr>
            <a:xfrm rot="6727858">
              <a:off x="6898103" y="3331846"/>
              <a:ext cx="1632243" cy="1604464"/>
            </a:xfrm>
            <a:prstGeom prst="chord">
              <a:avLst>
                <a:gd name="adj1" fmla="val 2700000"/>
                <a:gd name="adj2" fmla="val 2155092"/>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84">
              <a:extLst>
                <a:ext uri="{FF2B5EF4-FFF2-40B4-BE49-F238E27FC236}">
                  <a16:creationId xmlns:a16="http://schemas.microsoft.com/office/drawing/2014/main" id="{8352A7F9-66FB-87C0-2FD6-E478D9D3A0DF}"/>
                </a:ext>
              </a:extLst>
            </p:cNvPr>
            <p:cNvGrpSpPr/>
            <p:nvPr/>
          </p:nvGrpSpPr>
          <p:grpSpPr>
            <a:xfrm>
              <a:off x="7123631" y="3315227"/>
              <a:ext cx="1334569" cy="1485372"/>
              <a:chOff x="7123631" y="3315227"/>
              <a:chExt cx="1334569" cy="1485372"/>
            </a:xfrm>
          </p:grpSpPr>
          <p:sp>
            <p:nvSpPr>
              <p:cNvPr id="7" name="Freeform 210">
                <a:extLst>
                  <a:ext uri="{FF2B5EF4-FFF2-40B4-BE49-F238E27FC236}">
                    <a16:creationId xmlns:a16="http://schemas.microsoft.com/office/drawing/2014/main" id="{1BCFC80D-5257-E1E7-54E3-5EF9F716B2E4}"/>
                  </a:ext>
                </a:extLst>
              </p:cNvPr>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211">
                <a:extLst>
                  <a:ext uri="{FF2B5EF4-FFF2-40B4-BE49-F238E27FC236}">
                    <a16:creationId xmlns:a16="http://schemas.microsoft.com/office/drawing/2014/main" id="{B19BBA83-FBD2-B4C4-82CC-07F2FFAB9821}"/>
                  </a:ext>
                </a:extLst>
              </p:cNvPr>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212">
                <a:extLst>
                  <a:ext uri="{FF2B5EF4-FFF2-40B4-BE49-F238E27FC236}">
                    <a16:creationId xmlns:a16="http://schemas.microsoft.com/office/drawing/2014/main" id="{7715B958-BDD0-3EB1-43C6-0215849625E0}"/>
                  </a:ext>
                </a:extLst>
              </p:cNvPr>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B45D14DF-4CC6-B2E8-06C9-A3AFD3F60A1C}"/>
              </a:ext>
            </a:extLst>
          </p:cNvPr>
          <p:cNvGrpSpPr/>
          <p:nvPr/>
        </p:nvGrpSpPr>
        <p:grpSpPr>
          <a:xfrm>
            <a:off x="4068146" y="4621214"/>
            <a:ext cx="4166617" cy="1622725"/>
            <a:chOff x="685800" y="2743200"/>
            <a:chExt cx="8129017" cy="3165915"/>
          </a:xfrm>
        </p:grpSpPr>
        <p:grpSp>
          <p:nvGrpSpPr>
            <p:cNvPr id="11" name="Group 15">
              <a:extLst>
                <a:ext uri="{FF2B5EF4-FFF2-40B4-BE49-F238E27FC236}">
                  <a16:creationId xmlns:a16="http://schemas.microsoft.com/office/drawing/2014/main" id="{66FF1B02-47D1-6B7E-B6AF-D4A1A4A872F8}"/>
                </a:ext>
              </a:extLst>
            </p:cNvPr>
            <p:cNvGrpSpPr/>
            <p:nvPr/>
          </p:nvGrpSpPr>
          <p:grpSpPr>
            <a:xfrm>
              <a:off x="685800" y="2743200"/>
              <a:ext cx="1271017" cy="3165915"/>
              <a:chOff x="5891782" y="1905000"/>
              <a:chExt cx="1271017" cy="3165915"/>
            </a:xfrm>
            <a:solidFill>
              <a:schemeClr val="accent6">
                <a:lumMod val="75000"/>
              </a:schemeClr>
            </a:solidFill>
          </p:grpSpPr>
          <p:sp>
            <p:nvSpPr>
              <p:cNvPr id="42" name="Oval 9">
                <a:extLst>
                  <a:ext uri="{FF2B5EF4-FFF2-40B4-BE49-F238E27FC236}">
                    <a16:creationId xmlns:a16="http://schemas.microsoft.com/office/drawing/2014/main" id="{C81330D6-0D34-3F48-E0E1-04DFCFCB8C83}"/>
                  </a:ext>
                </a:extLst>
              </p:cNvPr>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0">
                <a:extLst>
                  <a:ext uri="{FF2B5EF4-FFF2-40B4-BE49-F238E27FC236}">
                    <a16:creationId xmlns:a16="http://schemas.microsoft.com/office/drawing/2014/main" id="{86BA054C-D69A-948B-E489-CC151B06BABA}"/>
                  </a:ext>
                </a:extLst>
              </p:cNvPr>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1">
                <a:extLst>
                  <a:ext uri="{FF2B5EF4-FFF2-40B4-BE49-F238E27FC236}">
                    <a16:creationId xmlns:a16="http://schemas.microsoft.com/office/drawing/2014/main" id="{F39D6CE0-62E0-5E7F-DF3D-46DD292CAA42}"/>
                  </a:ext>
                </a:extLst>
              </p:cNvPr>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2">
                <a:extLst>
                  <a:ext uri="{FF2B5EF4-FFF2-40B4-BE49-F238E27FC236}">
                    <a16:creationId xmlns:a16="http://schemas.microsoft.com/office/drawing/2014/main" id="{706D9F93-672E-9B06-FEC5-70A496AA4B00}"/>
                  </a:ext>
                </a:extLst>
              </p:cNvPr>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3">
                <a:extLst>
                  <a:ext uri="{FF2B5EF4-FFF2-40B4-BE49-F238E27FC236}">
                    <a16:creationId xmlns:a16="http://schemas.microsoft.com/office/drawing/2014/main" id="{4391F6FB-F117-660B-28A2-200D6CA1BBE9}"/>
                  </a:ext>
                </a:extLst>
              </p:cNvPr>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3">
              <a:extLst>
                <a:ext uri="{FF2B5EF4-FFF2-40B4-BE49-F238E27FC236}">
                  <a16:creationId xmlns:a16="http://schemas.microsoft.com/office/drawing/2014/main" id="{BF4928A3-E193-3536-A1BA-7A63154C6ED3}"/>
                </a:ext>
              </a:extLst>
            </p:cNvPr>
            <p:cNvGrpSpPr/>
            <p:nvPr/>
          </p:nvGrpSpPr>
          <p:grpSpPr>
            <a:xfrm>
              <a:off x="2057400" y="2743200"/>
              <a:ext cx="1271017" cy="3165915"/>
              <a:chOff x="7162800" y="1828800"/>
              <a:chExt cx="1271017" cy="3165915"/>
            </a:xfrm>
            <a:solidFill>
              <a:srgbClr val="FFC000"/>
            </a:solidFill>
          </p:grpSpPr>
          <p:sp>
            <p:nvSpPr>
              <p:cNvPr id="37" name="Oval 4">
                <a:extLst>
                  <a:ext uri="{FF2B5EF4-FFF2-40B4-BE49-F238E27FC236}">
                    <a16:creationId xmlns:a16="http://schemas.microsoft.com/office/drawing/2014/main" id="{1B890059-3D68-64C7-2AB6-A477473DC7E4}"/>
                  </a:ext>
                </a:extLst>
              </p:cNvPr>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
                <a:extLst>
                  <a:ext uri="{FF2B5EF4-FFF2-40B4-BE49-F238E27FC236}">
                    <a16:creationId xmlns:a16="http://schemas.microsoft.com/office/drawing/2014/main" id="{550FD1F3-396D-E226-860B-4EED7D05D4BE}"/>
                  </a:ext>
                </a:extLst>
              </p:cNvPr>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6">
                <a:extLst>
                  <a:ext uri="{FF2B5EF4-FFF2-40B4-BE49-F238E27FC236}">
                    <a16:creationId xmlns:a16="http://schemas.microsoft.com/office/drawing/2014/main" id="{691F944B-14F3-C432-E501-C0ED248FBCF1}"/>
                  </a:ext>
                </a:extLst>
              </p:cNvPr>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7">
                <a:extLst>
                  <a:ext uri="{FF2B5EF4-FFF2-40B4-BE49-F238E27FC236}">
                    <a16:creationId xmlns:a16="http://schemas.microsoft.com/office/drawing/2014/main" id="{B467E1CF-9071-6C18-641F-8CA1C868CEDB}"/>
                  </a:ext>
                </a:extLst>
              </p:cNvPr>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8">
                <a:extLst>
                  <a:ext uri="{FF2B5EF4-FFF2-40B4-BE49-F238E27FC236}">
                    <a16:creationId xmlns:a16="http://schemas.microsoft.com/office/drawing/2014/main" id="{80ACE549-69FB-3CF5-9FBF-4B74E1820811}"/>
                  </a:ext>
                </a:extLst>
              </p:cNvPr>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
              <a:extLst>
                <a:ext uri="{FF2B5EF4-FFF2-40B4-BE49-F238E27FC236}">
                  <a16:creationId xmlns:a16="http://schemas.microsoft.com/office/drawing/2014/main" id="{81630379-407B-2A10-54FA-638DB5EDDF9A}"/>
                </a:ext>
              </a:extLst>
            </p:cNvPr>
            <p:cNvGrpSpPr/>
            <p:nvPr/>
          </p:nvGrpSpPr>
          <p:grpSpPr>
            <a:xfrm>
              <a:off x="3429000" y="2743200"/>
              <a:ext cx="1271017" cy="3165915"/>
              <a:chOff x="5891782" y="1905000"/>
              <a:chExt cx="1271017" cy="3165915"/>
            </a:xfrm>
            <a:solidFill>
              <a:schemeClr val="tx2">
                <a:lumMod val="60000"/>
                <a:lumOff val="40000"/>
              </a:schemeClr>
            </a:solidFill>
          </p:grpSpPr>
          <p:sp>
            <p:nvSpPr>
              <p:cNvPr id="32" name="Oval 31">
                <a:extLst>
                  <a:ext uri="{FF2B5EF4-FFF2-40B4-BE49-F238E27FC236}">
                    <a16:creationId xmlns:a16="http://schemas.microsoft.com/office/drawing/2014/main" id="{B2ECB7C5-CB09-E273-3F85-52FBB3DE22A4}"/>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5">
                <a:extLst>
                  <a:ext uri="{FF2B5EF4-FFF2-40B4-BE49-F238E27FC236}">
                    <a16:creationId xmlns:a16="http://schemas.microsoft.com/office/drawing/2014/main" id="{9A6C6052-54B7-9D41-E718-F89BE6855660}"/>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26">
                <a:extLst>
                  <a:ext uri="{FF2B5EF4-FFF2-40B4-BE49-F238E27FC236}">
                    <a16:creationId xmlns:a16="http://schemas.microsoft.com/office/drawing/2014/main" id="{0B82B47E-5277-A5D2-C976-E53AF51C964E}"/>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27">
                <a:extLst>
                  <a:ext uri="{FF2B5EF4-FFF2-40B4-BE49-F238E27FC236}">
                    <a16:creationId xmlns:a16="http://schemas.microsoft.com/office/drawing/2014/main" id="{05FE12A0-DF12-6605-50E1-DBC8B1D512AD}"/>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28">
                <a:extLst>
                  <a:ext uri="{FF2B5EF4-FFF2-40B4-BE49-F238E27FC236}">
                    <a16:creationId xmlns:a16="http://schemas.microsoft.com/office/drawing/2014/main" id="{4E179F30-073D-76C9-1DB2-086D92384C79}"/>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3">
              <a:extLst>
                <a:ext uri="{FF2B5EF4-FFF2-40B4-BE49-F238E27FC236}">
                  <a16:creationId xmlns:a16="http://schemas.microsoft.com/office/drawing/2014/main" id="{E51B6E7E-9374-5B00-E70D-9816736199C7}"/>
                </a:ext>
              </a:extLst>
            </p:cNvPr>
            <p:cNvGrpSpPr/>
            <p:nvPr/>
          </p:nvGrpSpPr>
          <p:grpSpPr>
            <a:xfrm>
              <a:off x="4800600" y="2743200"/>
              <a:ext cx="1271017" cy="3165915"/>
              <a:chOff x="7162800" y="1828800"/>
              <a:chExt cx="1271017" cy="3165915"/>
            </a:xfrm>
            <a:solidFill>
              <a:srgbClr val="FF0000"/>
            </a:solidFill>
          </p:grpSpPr>
          <p:sp>
            <p:nvSpPr>
              <p:cNvPr id="27" name="Oval 26">
                <a:extLst>
                  <a:ext uri="{FF2B5EF4-FFF2-40B4-BE49-F238E27FC236}">
                    <a16:creationId xmlns:a16="http://schemas.microsoft.com/office/drawing/2014/main" id="{B92F9C4F-66B5-71FF-C861-3DBC68DBAB30}"/>
                  </a:ext>
                </a:extLst>
              </p:cNvPr>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0">
                <a:extLst>
                  <a:ext uri="{FF2B5EF4-FFF2-40B4-BE49-F238E27FC236}">
                    <a16:creationId xmlns:a16="http://schemas.microsoft.com/office/drawing/2014/main" id="{84453EB2-3494-6357-5E64-0D08A64462D7}"/>
                  </a:ext>
                </a:extLst>
              </p:cNvPr>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1">
                <a:extLst>
                  <a:ext uri="{FF2B5EF4-FFF2-40B4-BE49-F238E27FC236}">
                    <a16:creationId xmlns:a16="http://schemas.microsoft.com/office/drawing/2014/main" id="{C15BC096-2EE7-AA27-D11E-D27F1E32D6F3}"/>
                  </a:ext>
                </a:extLst>
              </p:cNvPr>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2">
                <a:extLst>
                  <a:ext uri="{FF2B5EF4-FFF2-40B4-BE49-F238E27FC236}">
                    <a16:creationId xmlns:a16="http://schemas.microsoft.com/office/drawing/2014/main" id="{A2250097-89CB-5681-AE88-B31C9D223B6A}"/>
                  </a:ext>
                </a:extLst>
              </p:cNvPr>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DC654C80-6C72-2C53-74D1-A1EE67AD32C0}"/>
                  </a:ext>
                </a:extLst>
              </p:cNvPr>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a:extLst>
                <a:ext uri="{FF2B5EF4-FFF2-40B4-BE49-F238E27FC236}">
                  <a16:creationId xmlns:a16="http://schemas.microsoft.com/office/drawing/2014/main" id="{FAECD63C-9601-94F9-D1FA-3BCF64E8C766}"/>
                </a:ext>
              </a:extLst>
            </p:cNvPr>
            <p:cNvGrpSpPr/>
            <p:nvPr/>
          </p:nvGrpSpPr>
          <p:grpSpPr>
            <a:xfrm>
              <a:off x="6172200" y="2743200"/>
              <a:ext cx="1271017" cy="3165915"/>
              <a:chOff x="5891782" y="1905000"/>
              <a:chExt cx="1271017" cy="3165915"/>
            </a:xfrm>
            <a:solidFill>
              <a:srgbClr val="92D050"/>
            </a:solidFill>
          </p:grpSpPr>
          <p:sp>
            <p:nvSpPr>
              <p:cNvPr id="22" name="Oval 21">
                <a:extLst>
                  <a:ext uri="{FF2B5EF4-FFF2-40B4-BE49-F238E27FC236}">
                    <a16:creationId xmlns:a16="http://schemas.microsoft.com/office/drawing/2014/main" id="{97DC4F63-6803-B7D7-8B89-947D0A764C95}"/>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5">
                <a:extLst>
                  <a:ext uri="{FF2B5EF4-FFF2-40B4-BE49-F238E27FC236}">
                    <a16:creationId xmlns:a16="http://schemas.microsoft.com/office/drawing/2014/main" id="{895C4CE3-FB9C-D366-8C4F-0716706D123A}"/>
                  </a:ext>
                </a:extLst>
              </p:cNvPr>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6">
                <a:extLst>
                  <a:ext uri="{FF2B5EF4-FFF2-40B4-BE49-F238E27FC236}">
                    <a16:creationId xmlns:a16="http://schemas.microsoft.com/office/drawing/2014/main" id="{FAE55FCC-D5CF-3D94-34F3-0B5A0B86CCCB}"/>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7">
                <a:extLst>
                  <a:ext uri="{FF2B5EF4-FFF2-40B4-BE49-F238E27FC236}">
                    <a16:creationId xmlns:a16="http://schemas.microsoft.com/office/drawing/2014/main" id="{7C11C4D9-9949-2A95-30F4-6AF3E69D4877}"/>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8">
                <a:extLst>
                  <a:ext uri="{FF2B5EF4-FFF2-40B4-BE49-F238E27FC236}">
                    <a16:creationId xmlns:a16="http://schemas.microsoft.com/office/drawing/2014/main" id="{050A9232-69C6-6977-45E8-EB0D8DB534E4}"/>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3">
              <a:extLst>
                <a:ext uri="{FF2B5EF4-FFF2-40B4-BE49-F238E27FC236}">
                  <a16:creationId xmlns:a16="http://schemas.microsoft.com/office/drawing/2014/main" id="{314A4107-8152-E319-7161-AE98FB01FFF3}"/>
                </a:ext>
              </a:extLst>
            </p:cNvPr>
            <p:cNvGrpSpPr/>
            <p:nvPr/>
          </p:nvGrpSpPr>
          <p:grpSpPr>
            <a:xfrm>
              <a:off x="7543800" y="2743200"/>
              <a:ext cx="1271017" cy="3165915"/>
              <a:chOff x="7162800" y="1828800"/>
              <a:chExt cx="1271017" cy="3165915"/>
            </a:xfrm>
            <a:solidFill>
              <a:srgbClr val="7030A0"/>
            </a:solidFill>
          </p:grpSpPr>
          <p:sp>
            <p:nvSpPr>
              <p:cNvPr id="17" name="Oval 16">
                <a:extLst>
                  <a:ext uri="{FF2B5EF4-FFF2-40B4-BE49-F238E27FC236}">
                    <a16:creationId xmlns:a16="http://schemas.microsoft.com/office/drawing/2014/main" id="{00A9CE78-945D-EAD9-9CE7-99DE6ED45FD0}"/>
                  </a:ext>
                </a:extLst>
              </p:cNvPr>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0">
                <a:extLst>
                  <a:ext uri="{FF2B5EF4-FFF2-40B4-BE49-F238E27FC236}">
                    <a16:creationId xmlns:a16="http://schemas.microsoft.com/office/drawing/2014/main" id="{2279731E-93C7-63A5-12A6-A48947A821EF}"/>
                  </a:ext>
                </a:extLst>
              </p:cNvPr>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11">
                <a:extLst>
                  <a:ext uri="{FF2B5EF4-FFF2-40B4-BE49-F238E27FC236}">
                    <a16:creationId xmlns:a16="http://schemas.microsoft.com/office/drawing/2014/main" id="{26E2B255-5932-E5DD-EB9F-940495AC78D8}"/>
                  </a:ext>
                </a:extLst>
              </p:cNvPr>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2">
                <a:extLst>
                  <a:ext uri="{FF2B5EF4-FFF2-40B4-BE49-F238E27FC236}">
                    <a16:creationId xmlns:a16="http://schemas.microsoft.com/office/drawing/2014/main" id="{7400BBF9-3AC6-909E-F34B-52D6FF09BBBD}"/>
                  </a:ext>
                </a:extLst>
              </p:cNvPr>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0C677124-44DF-279F-6EE1-E0408FDA66FA}"/>
                  </a:ext>
                </a:extLst>
              </p:cNvPr>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TextBox 47">
            <a:extLst>
              <a:ext uri="{FF2B5EF4-FFF2-40B4-BE49-F238E27FC236}">
                <a16:creationId xmlns:a16="http://schemas.microsoft.com/office/drawing/2014/main" id="{55E1DB5C-DCA9-6490-6072-BBB0B4F1EAE9}"/>
              </a:ext>
            </a:extLst>
          </p:cNvPr>
          <p:cNvSpPr txBox="1"/>
          <p:nvPr/>
        </p:nvSpPr>
        <p:spPr>
          <a:xfrm>
            <a:off x="795951" y="2529826"/>
            <a:ext cx="3620730" cy="1477328"/>
          </a:xfrm>
          <a:prstGeom prst="rect">
            <a:avLst/>
          </a:prstGeom>
          <a:noFill/>
        </p:spPr>
        <p:txBody>
          <a:bodyPr wrap="square" rtlCol="0">
            <a:spAutoFit/>
          </a:bodyPr>
          <a:lstStyle/>
          <a:p>
            <a:r>
              <a:rPr lang="en-US" i="1" dirty="0">
                <a:solidFill>
                  <a:schemeClr val="bg1"/>
                </a:solidFill>
              </a:rPr>
              <a:t>He that hath an ear, let him hear what the Spirit saith unto the churches; He that </a:t>
            </a:r>
            <a:r>
              <a:rPr lang="en-US" i="1" dirty="0" err="1">
                <a:solidFill>
                  <a:schemeClr val="bg1"/>
                </a:solidFill>
              </a:rPr>
              <a:t>overcometh</a:t>
            </a:r>
            <a:r>
              <a:rPr lang="en-US" i="1" dirty="0">
                <a:solidFill>
                  <a:schemeClr val="bg1"/>
                </a:solidFill>
              </a:rPr>
              <a:t> shall not be hurt of the second death.</a:t>
            </a:r>
          </a:p>
          <a:p>
            <a:r>
              <a:rPr lang="en-US" i="1" dirty="0">
                <a:solidFill>
                  <a:schemeClr val="bg1"/>
                </a:solidFill>
              </a:rPr>
              <a:t>Revelation 2:11</a:t>
            </a:r>
          </a:p>
        </p:txBody>
      </p:sp>
      <p:sp>
        <p:nvSpPr>
          <p:cNvPr id="49" name="TextBox 48">
            <a:extLst>
              <a:ext uri="{FF2B5EF4-FFF2-40B4-BE49-F238E27FC236}">
                <a16:creationId xmlns:a16="http://schemas.microsoft.com/office/drawing/2014/main" id="{6D777817-EF6F-DEBA-116F-9BAE4E0672AC}"/>
              </a:ext>
            </a:extLst>
          </p:cNvPr>
          <p:cNvSpPr txBox="1"/>
          <p:nvPr/>
        </p:nvSpPr>
        <p:spPr>
          <a:xfrm>
            <a:off x="82670" y="6449846"/>
            <a:ext cx="6094562"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408487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99A96-F58C-1B21-4211-2A3A6A83E2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1EFA57C-F7B8-29AA-D5BA-7CDE6A5DE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EA5708D-AACE-045A-7DC8-DCA51B090ADC}"/>
              </a:ext>
            </a:extLst>
          </p:cNvPr>
          <p:cNvSpPr txBox="1"/>
          <p:nvPr/>
        </p:nvSpPr>
        <p:spPr>
          <a:xfrm>
            <a:off x="748144" y="1654567"/>
            <a:ext cx="6197601" cy="4154984"/>
          </a:xfrm>
          <a:prstGeom prst="rect">
            <a:avLst/>
          </a:prstGeom>
          <a:noFill/>
        </p:spPr>
        <p:txBody>
          <a:bodyPr wrap="square">
            <a:spAutoFit/>
          </a:bodyPr>
          <a:lstStyle/>
          <a:p>
            <a:pPr algn="l" fontAlgn="base"/>
            <a:r>
              <a:rPr lang="en-US" sz="2400" b="0" i="0" dirty="0">
                <a:solidFill>
                  <a:schemeClr val="bg1"/>
                </a:solidFill>
                <a:effectLst/>
              </a:rPr>
              <a:t>Knowing that we chose to follow Heavenly Father’s plan before this life, what makes it difficult to always choose to follow Him here on earth?</a:t>
            </a:r>
          </a:p>
          <a:p>
            <a:pPr algn="l" fontAlgn="base"/>
            <a:endParaRPr lang="en-US" sz="2400" b="0" i="0" dirty="0">
              <a:solidFill>
                <a:schemeClr val="bg1"/>
              </a:solidFill>
              <a:effectLst/>
            </a:endParaRPr>
          </a:p>
          <a:p>
            <a:pPr algn="l" fontAlgn="base"/>
            <a:r>
              <a:rPr lang="en-US" sz="2400" b="0" i="0" dirty="0">
                <a:solidFill>
                  <a:schemeClr val="bg1"/>
                </a:solidFill>
                <a:effectLst/>
              </a:rPr>
              <a:t>What are Satan’s most effective tactics to get people on earth to choose not to follow God’s counsel?</a:t>
            </a:r>
          </a:p>
          <a:p>
            <a:pPr algn="l" fontAlgn="base"/>
            <a:endParaRPr lang="en-US" sz="2400" b="0" i="0" dirty="0">
              <a:solidFill>
                <a:schemeClr val="bg1"/>
              </a:solidFill>
              <a:effectLst/>
            </a:endParaRPr>
          </a:p>
          <a:p>
            <a:pPr algn="l" fontAlgn="base"/>
            <a:r>
              <a:rPr lang="en-US" sz="2400" b="0" i="0" dirty="0">
                <a:solidFill>
                  <a:schemeClr val="bg1"/>
                </a:solidFill>
                <a:effectLst/>
              </a:rPr>
              <a:t>What are some blessings God has given us to help overcome Satan’s temptations?</a:t>
            </a:r>
          </a:p>
        </p:txBody>
      </p:sp>
      <p:sp>
        <p:nvSpPr>
          <p:cNvPr id="11" name="TextBox 10">
            <a:extLst>
              <a:ext uri="{FF2B5EF4-FFF2-40B4-BE49-F238E27FC236}">
                <a16:creationId xmlns:a16="http://schemas.microsoft.com/office/drawing/2014/main" id="{25F4C96E-2A06-5A1E-5F8B-69D391051C29}"/>
              </a:ext>
            </a:extLst>
          </p:cNvPr>
          <p:cNvSpPr txBox="1"/>
          <p:nvPr/>
        </p:nvSpPr>
        <p:spPr>
          <a:xfrm>
            <a:off x="145472" y="6448455"/>
            <a:ext cx="5638800" cy="369332"/>
          </a:xfrm>
          <a:prstGeom prst="rect">
            <a:avLst/>
          </a:prstGeom>
          <a:noFill/>
        </p:spPr>
        <p:txBody>
          <a:bodyPr wrap="square" rtlCol="0">
            <a:spAutoFit/>
          </a:bodyPr>
          <a:lstStyle/>
          <a:p>
            <a:r>
              <a:rPr lang="en-US" dirty="0">
                <a:solidFill>
                  <a:schemeClr val="bg1"/>
                </a:solidFill>
              </a:rPr>
              <a:t>D&amp;C 29:39; 2 Nephi 2:16-18</a:t>
            </a:r>
          </a:p>
        </p:txBody>
      </p:sp>
      <p:sp>
        <p:nvSpPr>
          <p:cNvPr id="3" name="TextBox 2">
            <a:extLst>
              <a:ext uri="{FF2B5EF4-FFF2-40B4-BE49-F238E27FC236}">
                <a16:creationId xmlns:a16="http://schemas.microsoft.com/office/drawing/2014/main" id="{5B10F9A9-E41C-23B1-E14E-477C73D0DEEF}"/>
              </a:ext>
            </a:extLst>
          </p:cNvPr>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Temptations of the Devil</a:t>
            </a:r>
          </a:p>
        </p:txBody>
      </p:sp>
      <p:pic>
        <p:nvPicPr>
          <p:cNvPr id="5" name="Picture 2" descr="http://www.uni.edu/becker/anImated%20question%20mark%20.gif">
            <a:extLst>
              <a:ext uri="{FF2B5EF4-FFF2-40B4-BE49-F238E27FC236}">
                <a16:creationId xmlns:a16="http://schemas.microsoft.com/office/drawing/2014/main" id="{B24C92BE-B2D1-F71E-F40B-CACEE5B981FD}"/>
              </a:ext>
            </a:extLst>
          </p:cNvPr>
          <p:cNvPicPr>
            <a:picLocks noChangeAspect="1" noChangeArrowheads="1" noCrop="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1983" y="1710796"/>
            <a:ext cx="2299763" cy="390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5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F6ADB7-2AEA-4FFA-AA85-DE5FED7B6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Commandment To Adam</a:t>
            </a:r>
          </a:p>
        </p:txBody>
      </p:sp>
      <p:sp>
        <p:nvSpPr>
          <p:cNvPr id="6" name="TextBox 5"/>
          <p:cNvSpPr txBox="1"/>
          <p:nvPr/>
        </p:nvSpPr>
        <p:spPr>
          <a:xfrm>
            <a:off x="265471" y="1524001"/>
            <a:ext cx="6973529" cy="2431435"/>
          </a:xfrm>
          <a:prstGeom prst="rect">
            <a:avLst/>
          </a:prstGeom>
          <a:noFill/>
        </p:spPr>
        <p:txBody>
          <a:bodyPr wrap="square" rtlCol="0">
            <a:spAutoFit/>
          </a:bodyPr>
          <a:lstStyle/>
          <a:p>
            <a:r>
              <a:rPr lang="en-US" dirty="0">
                <a:solidFill>
                  <a:schemeClr val="bg1"/>
                </a:solidFill>
              </a:rPr>
              <a:t>The Lord commanded Adam not to eat the fruit of the tree of the knowledge of good and evil.</a:t>
            </a:r>
          </a:p>
          <a:p>
            <a:endParaRPr lang="en-US" sz="2000" dirty="0">
              <a:solidFill>
                <a:srgbClr val="FFFF00"/>
              </a:solidFill>
            </a:endParaRPr>
          </a:p>
          <a:p>
            <a:r>
              <a:rPr lang="en-US" sz="2000" dirty="0">
                <a:solidFill>
                  <a:srgbClr val="FFFF00"/>
                </a:solidFill>
              </a:rPr>
              <a:t>What did the Lord say would happen if Adam transgressed this commandment? </a:t>
            </a:r>
          </a:p>
          <a:p>
            <a:endParaRPr lang="en-US" sz="2000" dirty="0">
              <a:solidFill>
                <a:srgbClr val="FFFF00"/>
              </a:solidFill>
            </a:endParaRPr>
          </a:p>
          <a:p>
            <a:r>
              <a:rPr lang="en-US" dirty="0">
                <a:solidFill>
                  <a:schemeClr val="bg1"/>
                </a:solidFill>
              </a:rPr>
              <a:t>Adam would die. From the day of his transgression Adam was subject to physical and spiritual death</a:t>
            </a:r>
          </a:p>
        </p:txBody>
      </p:sp>
      <p:sp>
        <p:nvSpPr>
          <p:cNvPr id="9" name="TextBox 8"/>
          <p:cNvSpPr txBox="1"/>
          <p:nvPr/>
        </p:nvSpPr>
        <p:spPr>
          <a:xfrm>
            <a:off x="108155" y="6365930"/>
            <a:ext cx="5638800" cy="369332"/>
          </a:xfrm>
          <a:prstGeom prst="rect">
            <a:avLst/>
          </a:prstGeom>
          <a:noFill/>
        </p:spPr>
        <p:txBody>
          <a:bodyPr wrap="square" rtlCol="0">
            <a:spAutoFit/>
          </a:bodyPr>
          <a:lstStyle/>
          <a:p>
            <a:r>
              <a:rPr lang="en-US" dirty="0">
                <a:solidFill>
                  <a:schemeClr val="bg1"/>
                </a:solidFill>
              </a:rPr>
              <a:t>D&amp;C 29:40-41</a:t>
            </a:r>
          </a:p>
        </p:txBody>
      </p:sp>
      <p:sp>
        <p:nvSpPr>
          <p:cNvPr id="15" name="Rectangle 14"/>
          <p:cNvSpPr/>
          <p:nvPr/>
        </p:nvSpPr>
        <p:spPr>
          <a:xfrm>
            <a:off x="265471" y="1000036"/>
            <a:ext cx="6248400" cy="400110"/>
          </a:xfrm>
          <a:prstGeom prst="rect">
            <a:avLst/>
          </a:prstGeom>
        </p:spPr>
        <p:txBody>
          <a:bodyPr wrap="square">
            <a:spAutoFit/>
          </a:bodyPr>
          <a:lstStyle/>
          <a:p>
            <a:r>
              <a:rPr lang="en-US" sz="2000" dirty="0">
                <a:solidFill>
                  <a:srgbClr val="FFFF00"/>
                </a:solidFill>
              </a:rPr>
              <a:t>What commandment did the Lord give Adam? </a:t>
            </a:r>
          </a:p>
        </p:txBody>
      </p:sp>
      <p:sp>
        <p:nvSpPr>
          <p:cNvPr id="13" name="Rectangle 12"/>
          <p:cNvSpPr/>
          <p:nvPr/>
        </p:nvSpPr>
        <p:spPr>
          <a:xfrm>
            <a:off x="6629400" y="4724400"/>
            <a:ext cx="3048000" cy="1815882"/>
          </a:xfrm>
          <a:prstGeom prst="rect">
            <a:avLst/>
          </a:prstGeom>
        </p:spPr>
        <p:txBody>
          <a:bodyPr wrap="square">
            <a:spAutoFit/>
          </a:bodyPr>
          <a:lstStyle/>
          <a:p>
            <a:pPr algn="ctr"/>
            <a:r>
              <a:rPr lang="en-US" sz="2800" b="1" dirty="0">
                <a:solidFill>
                  <a:srgbClr val="FF0000"/>
                </a:solidFill>
              </a:rPr>
              <a:t>Spiritual death is being removed from God’s presence</a:t>
            </a:r>
            <a:endParaRPr lang="en-US" sz="2800" dirty="0">
              <a:solidFill>
                <a:srgbClr val="FF0000"/>
              </a:solidFill>
            </a:endParaRPr>
          </a:p>
        </p:txBody>
      </p:sp>
      <p:pic>
        <p:nvPicPr>
          <p:cNvPr id="3" name="Picture 2">
            <a:extLst>
              <a:ext uri="{FF2B5EF4-FFF2-40B4-BE49-F238E27FC236}">
                <a16:creationId xmlns:a16="http://schemas.microsoft.com/office/drawing/2014/main" id="{641E9743-0B74-4B1D-8540-4D34A8931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824" y="1023694"/>
            <a:ext cx="2682240" cy="3432048"/>
          </a:xfrm>
          <a:prstGeom prst="rect">
            <a:avLst/>
          </a:prstGeom>
        </p:spPr>
      </p:pic>
      <p:pic>
        <p:nvPicPr>
          <p:cNvPr id="7" name="Picture 6">
            <a:extLst>
              <a:ext uri="{FF2B5EF4-FFF2-40B4-BE49-F238E27FC236}">
                <a16:creationId xmlns:a16="http://schemas.microsoft.com/office/drawing/2014/main" id="{71175C5E-3730-4E18-ABB0-73819F304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7433" y="3959796"/>
            <a:ext cx="1999488" cy="2590800"/>
          </a:xfrm>
          <a:prstGeom prst="rect">
            <a:avLst/>
          </a:prstGeom>
        </p:spPr>
      </p:pic>
    </p:spTree>
    <p:extLst>
      <p:ext uri="{BB962C8B-B14F-4D97-AF65-F5344CB8AC3E}">
        <p14:creationId xmlns:p14="http://schemas.microsoft.com/office/powerpoint/2010/main" val="13201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6381DE-3741-434E-8DC1-8F557482D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 Spiritual Death-Physical</a:t>
            </a:r>
          </a:p>
        </p:txBody>
      </p:sp>
      <p:sp>
        <p:nvSpPr>
          <p:cNvPr id="6" name="TextBox 5"/>
          <p:cNvSpPr txBox="1"/>
          <p:nvPr/>
        </p:nvSpPr>
        <p:spPr>
          <a:xfrm>
            <a:off x="1382612" y="1648600"/>
            <a:ext cx="3271684" cy="646331"/>
          </a:xfrm>
          <a:prstGeom prst="rect">
            <a:avLst/>
          </a:prstGeom>
          <a:noFill/>
        </p:spPr>
        <p:txBody>
          <a:bodyPr wrap="square" rtlCol="0">
            <a:spAutoFit/>
          </a:bodyPr>
          <a:lstStyle/>
          <a:p>
            <a:pPr algn="ctr"/>
            <a:r>
              <a:rPr lang="en-US" dirty="0">
                <a:solidFill>
                  <a:schemeClr val="bg1"/>
                </a:solidFill>
              </a:rPr>
              <a:t>The first is a result of the Fall and is temporary. </a:t>
            </a:r>
          </a:p>
        </p:txBody>
      </p:sp>
      <p:sp>
        <p:nvSpPr>
          <p:cNvPr id="9" name="TextBox 8"/>
          <p:cNvSpPr txBox="1"/>
          <p:nvPr/>
        </p:nvSpPr>
        <p:spPr>
          <a:xfrm>
            <a:off x="199054" y="6422938"/>
            <a:ext cx="5638800" cy="369332"/>
          </a:xfrm>
          <a:prstGeom prst="rect">
            <a:avLst/>
          </a:prstGeom>
          <a:noFill/>
        </p:spPr>
        <p:txBody>
          <a:bodyPr wrap="square" rtlCol="0">
            <a:spAutoFit/>
          </a:bodyPr>
          <a:lstStyle/>
          <a:p>
            <a:r>
              <a:rPr lang="en-US" dirty="0">
                <a:solidFill>
                  <a:schemeClr val="bg1"/>
                </a:solidFill>
              </a:rPr>
              <a:t>D&amp;C 29:40-41</a:t>
            </a:r>
          </a:p>
        </p:txBody>
      </p:sp>
      <p:sp>
        <p:nvSpPr>
          <p:cNvPr id="10" name="TextBox 9"/>
          <p:cNvSpPr txBox="1"/>
          <p:nvPr/>
        </p:nvSpPr>
        <p:spPr>
          <a:xfrm>
            <a:off x="7391400" y="1524001"/>
            <a:ext cx="2743200" cy="646331"/>
          </a:xfrm>
          <a:prstGeom prst="rect">
            <a:avLst/>
          </a:prstGeom>
          <a:noFill/>
        </p:spPr>
        <p:txBody>
          <a:bodyPr wrap="square" rtlCol="0">
            <a:spAutoFit/>
          </a:bodyPr>
          <a:lstStyle/>
          <a:p>
            <a:r>
              <a:rPr lang="en-US" dirty="0">
                <a:solidFill>
                  <a:schemeClr val="bg1"/>
                </a:solidFill>
              </a:rPr>
              <a:t>Physical Death—separation of the spirit from the body</a:t>
            </a:r>
          </a:p>
        </p:txBody>
      </p:sp>
      <p:sp>
        <p:nvSpPr>
          <p:cNvPr id="11" name="Rectangle 10"/>
          <p:cNvSpPr/>
          <p:nvPr/>
        </p:nvSpPr>
        <p:spPr>
          <a:xfrm>
            <a:off x="2209800" y="3276601"/>
            <a:ext cx="5257800" cy="2031325"/>
          </a:xfrm>
          <a:prstGeom prst="rect">
            <a:avLst/>
          </a:prstGeom>
        </p:spPr>
        <p:txBody>
          <a:bodyPr wrap="square">
            <a:spAutoFit/>
          </a:bodyPr>
          <a:lstStyle/>
          <a:p>
            <a:r>
              <a:rPr lang="en-US" i="1" dirty="0">
                <a:solidFill>
                  <a:schemeClr val="bg1"/>
                </a:solidFill>
              </a:rPr>
              <a:t>“Yea, behold, this death </a:t>
            </a:r>
            <a:r>
              <a:rPr lang="en-US" i="1" dirty="0" err="1">
                <a:solidFill>
                  <a:schemeClr val="bg1"/>
                </a:solidFill>
              </a:rPr>
              <a:t>bringeth</a:t>
            </a:r>
            <a:r>
              <a:rPr lang="en-US" i="1" dirty="0">
                <a:solidFill>
                  <a:schemeClr val="bg1"/>
                </a:solidFill>
              </a:rPr>
              <a:t> to pass the resurrection, and</a:t>
            </a:r>
            <a:r>
              <a:rPr lang="en-US" i="1" baseline="30000" dirty="0">
                <a:solidFill>
                  <a:schemeClr val="bg1"/>
                </a:solidFill>
              </a:rPr>
              <a:t> </a:t>
            </a:r>
            <a:r>
              <a:rPr lang="en-US" i="1" dirty="0" err="1">
                <a:solidFill>
                  <a:schemeClr val="bg1"/>
                </a:solidFill>
              </a:rPr>
              <a:t>redeemeth</a:t>
            </a:r>
            <a:r>
              <a:rPr lang="en-US" i="1" dirty="0">
                <a:solidFill>
                  <a:schemeClr val="bg1"/>
                </a:solidFill>
              </a:rPr>
              <a:t> all mankind from the first death—that spiritual death; for all mankind, by the fall of Adam being cut off from the presence of the Lord, are considered as dead, both as to things temporal and to things spiritual.”</a:t>
            </a:r>
          </a:p>
          <a:p>
            <a:r>
              <a:rPr lang="en-US" i="1" dirty="0">
                <a:solidFill>
                  <a:schemeClr val="bg1"/>
                </a:solidFill>
              </a:rPr>
              <a:t>Helaman 14:16</a:t>
            </a:r>
          </a:p>
        </p:txBody>
      </p:sp>
      <p:sp>
        <p:nvSpPr>
          <p:cNvPr id="12" name="Rectangle 11"/>
          <p:cNvSpPr/>
          <p:nvPr/>
        </p:nvSpPr>
        <p:spPr>
          <a:xfrm>
            <a:off x="3200400" y="5486401"/>
            <a:ext cx="3352800" cy="1200329"/>
          </a:xfrm>
          <a:prstGeom prst="rect">
            <a:avLst/>
          </a:prstGeom>
        </p:spPr>
        <p:txBody>
          <a:bodyPr wrap="square">
            <a:spAutoFit/>
          </a:bodyPr>
          <a:lstStyle/>
          <a:p>
            <a:pPr algn="ctr"/>
            <a:r>
              <a:rPr lang="en-US" sz="2400" dirty="0">
                <a:solidFill>
                  <a:srgbClr val="FFFF00"/>
                </a:solidFill>
              </a:rPr>
              <a:t>Who experiences the consequences of Adam’s transgression? </a:t>
            </a:r>
          </a:p>
        </p:txBody>
      </p:sp>
      <p:sp>
        <p:nvSpPr>
          <p:cNvPr id="14" name="TextBox 13"/>
          <p:cNvSpPr txBox="1"/>
          <p:nvPr/>
        </p:nvSpPr>
        <p:spPr>
          <a:xfrm>
            <a:off x="7734300" y="5714377"/>
            <a:ext cx="3276600" cy="830997"/>
          </a:xfrm>
          <a:prstGeom prst="rect">
            <a:avLst/>
          </a:prstGeom>
          <a:noFill/>
        </p:spPr>
        <p:txBody>
          <a:bodyPr wrap="square" rtlCol="0">
            <a:spAutoFit/>
          </a:bodyPr>
          <a:lstStyle/>
          <a:p>
            <a:r>
              <a:rPr lang="en-US" sz="4800" dirty="0">
                <a:solidFill>
                  <a:srgbClr val="FF0000"/>
                </a:solidFill>
              </a:rPr>
              <a:t>All Mankind</a:t>
            </a:r>
          </a:p>
        </p:txBody>
      </p:sp>
      <p:pic>
        <p:nvPicPr>
          <p:cNvPr id="3" name="Picture 2">
            <a:extLst>
              <a:ext uri="{FF2B5EF4-FFF2-40B4-BE49-F238E27FC236}">
                <a16:creationId xmlns:a16="http://schemas.microsoft.com/office/drawing/2014/main" id="{19D2FE0D-AB55-4D10-ABCF-80658D7CB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296" y="958860"/>
            <a:ext cx="1975104" cy="1969008"/>
          </a:xfrm>
          <a:prstGeom prst="rect">
            <a:avLst/>
          </a:prstGeom>
        </p:spPr>
      </p:pic>
      <p:pic>
        <p:nvPicPr>
          <p:cNvPr id="7" name="Picture 6">
            <a:extLst>
              <a:ext uri="{FF2B5EF4-FFF2-40B4-BE49-F238E27FC236}">
                <a16:creationId xmlns:a16="http://schemas.microsoft.com/office/drawing/2014/main" id="{D8D53767-986C-45A7-A922-23B386C7EEBC}"/>
              </a:ext>
            </a:extLst>
          </p:cNvPr>
          <p:cNvPicPr>
            <a:picLocks noChangeAspect="1"/>
          </p:cNvPicPr>
          <p:nvPr/>
        </p:nvPicPr>
        <p:blipFill rotWithShape="1">
          <a:blip r:embed="rId4">
            <a:extLst>
              <a:ext uri="{28A0092B-C50C-407E-A947-70E740481C1C}">
                <a14:useLocalDpi xmlns:a14="http://schemas.microsoft.com/office/drawing/2010/main" val="0"/>
              </a:ext>
            </a:extLst>
          </a:blip>
          <a:srcRect l="10537" t="39059" r="15914"/>
          <a:stretch/>
        </p:blipFill>
        <p:spPr>
          <a:xfrm>
            <a:off x="7605251" y="2927868"/>
            <a:ext cx="3991898" cy="2480714"/>
          </a:xfrm>
          <a:prstGeom prst="rect">
            <a:avLst/>
          </a:prstGeom>
        </p:spPr>
      </p:pic>
    </p:spTree>
    <p:extLst>
      <p:ext uri="{BB962C8B-B14F-4D97-AF65-F5344CB8AC3E}">
        <p14:creationId xmlns:p14="http://schemas.microsoft.com/office/powerpoint/2010/main" val="15644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7EBE-37EB-A135-218E-F5C8947C2D6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46A07FE-49DB-EDA3-4FA6-0185076AC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848CD0-56AE-185B-68D9-494C6BE25B22}"/>
              </a:ext>
            </a:extLst>
          </p:cNvPr>
          <p:cNvSpPr txBox="1"/>
          <p:nvPr/>
        </p:nvSpPr>
        <p:spPr>
          <a:xfrm>
            <a:off x="748144" y="1654567"/>
            <a:ext cx="6197601" cy="4154984"/>
          </a:xfrm>
          <a:prstGeom prst="rect">
            <a:avLst/>
          </a:prstGeom>
          <a:noFill/>
        </p:spPr>
        <p:txBody>
          <a:bodyPr wrap="square">
            <a:spAutoFit/>
          </a:bodyPr>
          <a:lstStyle/>
          <a:p>
            <a:pPr algn="l" fontAlgn="base"/>
            <a:r>
              <a:rPr lang="en-US" sz="2400" b="0" i="0" dirty="0">
                <a:solidFill>
                  <a:schemeClr val="bg1"/>
                </a:solidFill>
                <a:effectLst/>
              </a:rPr>
              <a:t>In what ways do we become subject to the will of the devil when we choose to rebel against God?</a:t>
            </a:r>
          </a:p>
          <a:p>
            <a:pPr algn="l" fontAlgn="base"/>
            <a:endParaRPr lang="en-US" sz="2400" b="0" i="0" dirty="0">
              <a:solidFill>
                <a:schemeClr val="bg1"/>
              </a:solidFill>
              <a:effectLst/>
            </a:endParaRPr>
          </a:p>
          <a:p>
            <a:pPr algn="l" fontAlgn="base"/>
            <a:r>
              <a:rPr lang="en-US" sz="2400" b="0" i="0" dirty="0">
                <a:solidFill>
                  <a:schemeClr val="bg1"/>
                </a:solidFill>
                <a:effectLst/>
              </a:rPr>
              <a:t>Why do you think the term “spiritual death” is a good description of separation from Heavenly Father?</a:t>
            </a:r>
          </a:p>
          <a:p>
            <a:pPr algn="l" fontAlgn="base"/>
            <a:endParaRPr lang="en-US" sz="2400" b="0" i="0" dirty="0">
              <a:solidFill>
                <a:schemeClr val="bg1"/>
              </a:solidFill>
              <a:effectLst/>
            </a:endParaRPr>
          </a:p>
          <a:p>
            <a:pPr algn="l" fontAlgn="base"/>
            <a:r>
              <a:rPr lang="en-US" sz="2400" b="0" i="0" dirty="0">
                <a:solidFill>
                  <a:schemeClr val="bg1"/>
                </a:solidFill>
                <a:effectLst/>
              </a:rPr>
              <a:t>How would you describe the feelings that we experience after we use our agency to go against Heavenly Father’s will?</a:t>
            </a:r>
          </a:p>
        </p:txBody>
      </p:sp>
      <p:sp>
        <p:nvSpPr>
          <p:cNvPr id="11" name="TextBox 10">
            <a:extLst>
              <a:ext uri="{FF2B5EF4-FFF2-40B4-BE49-F238E27FC236}">
                <a16:creationId xmlns:a16="http://schemas.microsoft.com/office/drawing/2014/main" id="{363F6436-651B-F064-65AE-050AA39CAF05}"/>
              </a:ext>
            </a:extLst>
          </p:cNvPr>
          <p:cNvSpPr txBox="1"/>
          <p:nvPr/>
        </p:nvSpPr>
        <p:spPr>
          <a:xfrm>
            <a:off x="145472" y="6448455"/>
            <a:ext cx="5638800" cy="369332"/>
          </a:xfrm>
          <a:prstGeom prst="rect">
            <a:avLst/>
          </a:prstGeom>
          <a:noFill/>
        </p:spPr>
        <p:txBody>
          <a:bodyPr wrap="square" rtlCol="0">
            <a:spAutoFit/>
          </a:bodyPr>
          <a:lstStyle/>
          <a:p>
            <a:r>
              <a:rPr lang="en-US" dirty="0">
                <a:solidFill>
                  <a:schemeClr val="bg1"/>
                </a:solidFill>
              </a:rPr>
              <a:t>D&amp;C 29:40-41; Alma 41:10-11; 42:9, 14</a:t>
            </a:r>
          </a:p>
        </p:txBody>
      </p:sp>
      <p:sp>
        <p:nvSpPr>
          <p:cNvPr id="3" name="TextBox 2">
            <a:extLst>
              <a:ext uri="{FF2B5EF4-FFF2-40B4-BE49-F238E27FC236}">
                <a16:creationId xmlns:a16="http://schemas.microsoft.com/office/drawing/2014/main" id="{D555F2F0-D7D0-2213-4CAB-C686BE50FA0F}"/>
              </a:ext>
            </a:extLst>
          </p:cNvPr>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Consequences of Our Choices</a:t>
            </a:r>
          </a:p>
        </p:txBody>
      </p:sp>
      <p:pic>
        <p:nvPicPr>
          <p:cNvPr id="5" name="Picture 2" descr="http://www.uni.edu/becker/anImated%20question%20mark%20.gif">
            <a:extLst>
              <a:ext uri="{FF2B5EF4-FFF2-40B4-BE49-F238E27FC236}">
                <a16:creationId xmlns:a16="http://schemas.microsoft.com/office/drawing/2014/main" id="{126ADF30-B13F-F9E6-B948-7E0B5A7569AE}"/>
              </a:ext>
            </a:extLst>
          </p:cNvPr>
          <p:cNvPicPr>
            <a:picLocks noChangeAspect="1" noChangeArrowheads="1" noCrop="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1983" y="1710796"/>
            <a:ext cx="2299763" cy="390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32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EE3BE7-993D-44C0-8AE6-B55341648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Narkisim" pitchFamily="34" charset="-79"/>
                <a:cs typeface="Narkisim" pitchFamily="34" charset="-79"/>
              </a:rPr>
              <a:t> Consequences of Transgression</a:t>
            </a:r>
          </a:p>
        </p:txBody>
      </p:sp>
      <p:sp>
        <p:nvSpPr>
          <p:cNvPr id="6" name="TextBox 5"/>
          <p:cNvSpPr txBox="1"/>
          <p:nvPr/>
        </p:nvSpPr>
        <p:spPr>
          <a:xfrm>
            <a:off x="1828800" y="1524001"/>
            <a:ext cx="3276600" cy="1200329"/>
          </a:xfrm>
          <a:prstGeom prst="rect">
            <a:avLst/>
          </a:prstGeom>
          <a:noFill/>
        </p:spPr>
        <p:txBody>
          <a:bodyPr wrap="square" rtlCol="0">
            <a:spAutoFit/>
          </a:bodyPr>
          <a:lstStyle/>
          <a:p>
            <a:r>
              <a:rPr lang="en-US" dirty="0">
                <a:solidFill>
                  <a:schemeClr val="bg1"/>
                </a:solidFill>
              </a:rPr>
              <a:t>The second is a result of </a:t>
            </a:r>
            <a:r>
              <a:rPr lang="en-US" dirty="0" err="1">
                <a:solidFill>
                  <a:schemeClr val="bg1"/>
                </a:solidFill>
              </a:rPr>
              <a:t>unrepented</a:t>
            </a:r>
            <a:r>
              <a:rPr lang="en-US" dirty="0">
                <a:solidFill>
                  <a:schemeClr val="bg1"/>
                </a:solidFill>
              </a:rPr>
              <a:t> sins and will be permanent for those who fail to repent and be obedient.</a:t>
            </a:r>
          </a:p>
        </p:txBody>
      </p:sp>
      <p:sp>
        <p:nvSpPr>
          <p:cNvPr id="9" name="TextBox 8"/>
          <p:cNvSpPr txBox="1"/>
          <p:nvPr/>
        </p:nvSpPr>
        <p:spPr>
          <a:xfrm>
            <a:off x="152400" y="6410397"/>
            <a:ext cx="5638800" cy="369332"/>
          </a:xfrm>
          <a:prstGeom prst="rect">
            <a:avLst/>
          </a:prstGeom>
          <a:noFill/>
        </p:spPr>
        <p:txBody>
          <a:bodyPr wrap="square" rtlCol="0">
            <a:spAutoFit/>
          </a:bodyPr>
          <a:lstStyle/>
          <a:p>
            <a:r>
              <a:rPr lang="en-US" dirty="0">
                <a:solidFill>
                  <a:schemeClr val="bg1"/>
                </a:solidFill>
              </a:rPr>
              <a:t>D&amp;C 29:42</a:t>
            </a:r>
          </a:p>
        </p:txBody>
      </p:sp>
      <p:sp>
        <p:nvSpPr>
          <p:cNvPr id="10" name="TextBox 9"/>
          <p:cNvSpPr txBox="1"/>
          <p:nvPr/>
        </p:nvSpPr>
        <p:spPr>
          <a:xfrm>
            <a:off x="6934200" y="1600201"/>
            <a:ext cx="3200400" cy="1200329"/>
          </a:xfrm>
          <a:prstGeom prst="rect">
            <a:avLst/>
          </a:prstGeom>
          <a:noFill/>
        </p:spPr>
        <p:txBody>
          <a:bodyPr wrap="square" rtlCol="0">
            <a:spAutoFit/>
          </a:bodyPr>
          <a:lstStyle/>
          <a:p>
            <a:r>
              <a:rPr lang="en-US" dirty="0">
                <a:solidFill>
                  <a:schemeClr val="bg1"/>
                </a:solidFill>
              </a:rPr>
              <a:t>All people will return to God’s presence for judgment, but not all people will be worthy to dwell in His presence forever</a:t>
            </a:r>
          </a:p>
        </p:txBody>
      </p:sp>
      <p:sp>
        <p:nvSpPr>
          <p:cNvPr id="11" name="Rectangle 10"/>
          <p:cNvSpPr/>
          <p:nvPr/>
        </p:nvSpPr>
        <p:spPr>
          <a:xfrm>
            <a:off x="5791200" y="3352800"/>
            <a:ext cx="4572000" cy="2862322"/>
          </a:xfrm>
          <a:prstGeom prst="rect">
            <a:avLst/>
          </a:prstGeom>
        </p:spPr>
        <p:txBody>
          <a:bodyPr>
            <a:spAutoFit/>
          </a:bodyPr>
          <a:lstStyle/>
          <a:p>
            <a:r>
              <a:rPr lang="en-US" i="1" dirty="0">
                <a:solidFill>
                  <a:schemeClr val="bg1"/>
                </a:solidFill>
              </a:rPr>
              <a:t>“If so, </a:t>
            </a:r>
            <a:r>
              <a:rPr lang="en-US" i="1" dirty="0" err="1">
                <a:solidFill>
                  <a:schemeClr val="bg1"/>
                </a:solidFill>
              </a:rPr>
              <a:t>wo</a:t>
            </a:r>
            <a:r>
              <a:rPr lang="en-US" i="1" dirty="0">
                <a:solidFill>
                  <a:schemeClr val="bg1"/>
                </a:solidFill>
              </a:rPr>
              <a:t> shall come upon you; but if not so, then cast about your eyes and begin to believe in the Son of God, that he will come to redeem his people, and that he shall suffer and die to atone for their sins; and that he shall rise again from the dead, which shall bring to pass the resurrection that all men shall stand before him, to be judged at the last and judgment day, according to their</a:t>
            </a:r>
            <a:r>
              <a:rPr lang="en-US" i="1" baseline="30000" dirty="0">
                <a:solidFill>
                  <a:schemeClr val="bg1"/>
                </a:solidFill>
              </a:rPr>
              <a:t> </a:t>
            </a:r>
            <a:r>
              <a:rPr lang="en-US" i="1" dirty="0">
                <a:solidFill>
                  <a:schemeClr val="bg1"/>
                </a:solidFill>
              </a:rPr>
              <a:t>works.”</a:t>
            </a:r>
          </a:p>
          <a:p>
            <a:r>
              <a:rPr lang="en-US" i="1" dirty="0">
                <a:solidFill>
                  <a:schemeClr val="bg1"/>
                </a:solidFill>
              </a:rPr>
              <a:t>Alma 33:22</a:t>
            </a:r>
          </a:p>
        </p:txBody>
      </p:sp>
      <p:pic>
        <p:nvPicPr>
          <p:cNvPr id="3" name="Picture 2">
            <a:extLst>
              <a:ext uri="{FF2B5EF4-FFF2-40B4-BE49-F238E27FC236}">
                <a16:creationId xmlns:a16="http://schemas.microsoft.com/office/drawing/2014/main" id="{3D26F7B1-D698-4FCC-917D-BEA2877DC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32" y="3160725"/>
            <a:ext cx="4491300" cy="2997943"/>
          </a:xfrm>
          <a:prstGeom prst="rect">
            <a:avLst/>
          </a:prstGeom>
        </p:spPr>
      </p:pic>
    </p:spTree>
    <p:extLst>
      <p:ext uri="{BB962C8B-B14F-4D97-AF65-F5344CB8AC3E}">
        <p14:creationId xmlns:p14="http://schemas.microsoft.com/office/powerpoint/2010/main" val="229584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7FC1C-E408-8898-DA4D-24A960AD7E0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3557628-D947-8E66-8628-0C1B4303B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EB029EB-BA96-EBA8-9233-D62A0663CF74}"/>
              </a:ext>
            </a:extLst>
          </p:cNvPr>
          <p:cNvSpPr txBox="1"/>
          <p:nvPr/>
        </p:nvSpPr>
        <p:spPr>
          <a:xfrm>
            <a:off x="748144" y="1654567"/>
            <a:ext cx="6197601" cy="3785652"/>
          </a:xfrm>
          <a:prstGeom prst="rect">
            <a:avLst/>
          </a:prstGeom>
          <a:noFill/>
        </p:spPr>
        <p:txBody>
          <a:bodyPr wrap="square">
            <a:spAutoFit/>
          </a:bodyPr>
          <a:lstStyle/>
          <a:p>
            <a:pPr algn="l" fontAlgn="base"/>
            <a:r>
              <a:rPr lang="en-US" sz="2400" b="0" i="0" dirty="0">
                <a:solidFill>
                  <a:schemeClr val="bg1"/>
                </a:solidFill>
                <a:effectLst/>
              </a:rPr>
              <a:t>What has Jesus Christ done to make redemption possible even after we have made poor choices?</a:t>
            </a:r>
          </a:p>
          <a:p>
            <a:pPr algn="l" fontAlgn="base"/>
            <a:endParaRPr lang="en-US" sz="2400" b="0" i="0" dirty="0">
              <a:solidFill>
                <a:schemeClr val="bg1"/>
              </a:solidFill>
              <a:effectLst/>
            </a:endParaRPr>
          </a:p>
          <a:p>
            <a:pPr algn="l" fontAlgn="base"/>
            <a:r>
              <a:rPr lang="en-US" sz="2400" b="0" i="0" dirty="0">
                <a:solidFill>
                  <a:schemeClr val="bg1"/>
                </a:solidFill>
                <a:effectLst/>
              </a:rPr>
              <a:t>What would you share about Heavenly Father and Jesus Christ that could give someone hope who feels they are too far gone?</a:t>
            </a:r>
          </a:p>
          <a:p>
            <a:pPr algn="l" fontAlgn="base"/>
            <a:endParaRPr lang="en-US" sz="2400" b="0" i="0" dirty="0">
              <a:solidFill>
                <a:schemeClr val="bg1"/>
              </a:solidFill>
              <a:effectLst/>
            </a:endParaRPr>
          </a:p>
          <a:p>
            <a:pPr algn="l" fontAlgn="base"/>
            <a:r>
              <a:rPr lang="en-US" sz="2400" b="0" i="0" dirty="0">
                <a:solidFill>
                  <a:schemeClr val="bg1"/>
                </a:solidFill>
                <a:effectLst/>
              </a:rPr>
              <a:t>What examples could you share to demonstrate the redeeming, forgiving nature of Heavenly Father and Jesus Christ?</a:t>
            </a:r>
          </a:p>
        </p:txBody>
      </p:sp>
      <p:sp>
        <p:nvSpPr>
          <p:cNvPr id="11" name="TextBox 10">
            <a:extLst>
              <a:ext uri="{FF2B5EF4-FFF2-40B4-BE49-F238E27FC236}">
                <a16:creationId xmlns:a16="http://schemas.microsoft.com/office/drawing/2014/main" id="{4ADE7903-009E-B244-72A8-9A60ACDE5A0A}"/>
              </a:ext>
            </a:extLst>
          </p:cNvPr>
          <p:cNvSpPr txBox="1"/>
          <p:nvPr/>
        </p:nvSpPr>
        <p:spPr>
          <a:xfrm>
            <a:off x="145472" y="6448455"/>
            <a:ext cx="5638800" cy="369332"/>
          </a:xfrm>
          <a:prstGeom prst="rect">
            <a:avLst/>
          </a:prstGeom>
          <a:noFill/>
        </p:spPr>
        <p:txBody>
          <a:bodyPr wrap="square" rtlCol="0">
            <a:spAutoFit/>
          </a:bodyPr>
          <a:lstStyle/>
          <a:p>
            <a:r>
              <a:rPr lang="en-US" dirty="0">
                <a:solidFill>
                  <a:schemeClr val="bg1"/>
                </a:solidFill>
              </a:rPr>
              <a:t>D&amp;C 29:42-43; 2 Nephi 2:6-9</a:t>
            </a:r>
          </a:p>
        </p:txBody>
      </p:sp>
      <p:sp>
        <p:nvSpPr>
          <p:cNvPr id="3" name="TextBox 2">
            <a:extLst>
              <a:ext uri="{FF2B5EF4-FFF2-40B4-BE49-F238E27FC236}">
                <a16:creationId xmlns:a16="http://schemas.microsoft.com/office/drawing/2014/main" id="{1047BED8-38C4-D9EB-4C45-80A3B271EE77}"/>
              </a:ext>
            </a:extLst>
          </p:cNvPr>
          <p:cNvSpPr txBox="1"/>
          <p:nvPr/>
        </p:nvSpPr>
        <p:spPr>
          <a:xfrm>
            <a:off x="581891" y="1"/>
            <a:ext cx="10954327" cy="707886"/>
          </a:xfrm>
          <a:prstGeom prst="rect">
            <a:avLst/>
          </a:prstGeom>
          <a:noFill/>
        </p:spPr>
        <p:txBody>
          <a:bodyPr wrap="square" rtlCol="0">
            <a:spAutoFit/>
          </a:bodyPr>
          <a:lstStyle/>
          <a:p>
            <a:pPr algn="ctr"/>
            <a:r>
              <a:rPr lang="en-US" sz="4000" dirty="0">
                <a:solidFill>
                  <a:schemeClr val="bg1"/>
                </a:solidFill>
                <a:latin typeface="Narkisim" pitchFamily="34" charset="-79"/>
                <a:cs typeface="Narkisim" pitchFamily="34" charset="-79"/>
              </a:rPr>
              <a:t>Redemption through God’s Only Begotten Son</a:t>
            </a:r>
          </a:p>
        </p:txBody>
      </p:sp>
      <p:pic>
        <p:nvPicPr>
          <p:cNvPr id="5" name="Picture 2" descr="http://www.uni.edu/becker/anImated%20question%20mark%20.gif">
            <a:extLst>
              <a:ext uri="{FF2B5EF4-FFF2-40B4-BE49-F238E27FC236}">
                <a16:creationId xmlns:a16="http://schemas.microsoft.com/office/drawing/2014/main" id="{D4539050-E3F0-929F-70F3-4F939030A136}"/>
              </a:ext>
            </a:extLst>
          </p:cNvPr>
          <p:cNvPicPr>
            <a:picLocks noChangeAspect="1" noChangeArrowheads="1" noCrop="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1983" y="1710796"/>
            <a:ext cx="2299763" cy="390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4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CCE58C-2E55-4379-AE24-C8EF5E510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 Overcoming </a:t>
            </a:r>
          </a:p>
        </p:txBody>
      </p:sp>
      <p:sp>
        <p:nvSpPr>
          <p:cNvPr id="9" name="TextBox 8"/>
          <p:cNvSpPr txBox="1"/>
          <p:nvPr/>
        </p:nvSpPr>
        <p:spPr>
          <a:xfrm>
            <a:off x="122872" y="6403627"/>
            <a:ext cx="5638800" cy="369332"/>
          </a:xfrm>
          <a:prstGeom prst="rect">
            <a:avLst/>
          </a:prstGeom>
          <a:noFill/>
        </p:spPr>
        <p:txBody>
          <a:bodyPr wrap="square" rtlCol="0">
            <a:spAutoFit/>
          </a:bodyPr>
          <a:lstStyle/>
          <a:p>
            <a:r>
              <a:rPr lang="en-US" dirty="0">
                <a:solidFill>
                  <a:schemeClr val="bg1"/>
                </a:solidFill>
              </a:rPr>
              <a:t>D&amp;C 29:42</a:t>
            </a:r>
          </a:p>
        </p:txBody>
      </p:sp>
      <p:sp>
        <p:nvSpPr>
          <p:cNvPr id="11" name="Rectangle 10"/>
          <p:cNvSpPr/>
          <p:nvPr/>
        </p:nvSpPr>
        <p:spPr>
          <a:xfrm>
            <a:off x="6096000" y="1828800"/>
            <a:ext cx="4572000" cy="1477328"/>
          </a:xfrm>
          <a:prstGeom prst="rect">
            <a:avLst/>
          </a:prstGeom>
        </p:spPr>
        <p:txBody>
          <a:bodyPr>
            <a:spAutoFit/>
          </a:bodyPr>
          <a:lstStyle/>
          <a:p>
            <a:r>
              <a:rPr lang="en-US" i="1" dirty="0">
                <a:solidFill>
                  <a:schemeClr val="bg1"/>
                </a:solidFill>
              </a:rPr>
              <a:t>“But behold, the resurrection of Christ </a:t>
            </a:r>
            <a:r>
              <a:rPr lang="en-US" i="1" dirty="0" err="1">
                <a:solidFill>
                  <a:schemeClr val="bg1"/>
                </a:solidFill>
              </a:rPr>
              <a:t>redeemeth</a:t>
            </a:r>
            <a:r>
              <a:rPr lang="en-US" i="1" dirty="0">
                <a:solidFill>
                  <a:schemeClr val="bg1"/>
                </a:solidFill>
              </a:rPr>
              <a:t> mankind, yea, even all mankind, and </a:t>
            </a:r>
            <a:r>
              <a:rPr lang="en-US" i="1" dirty="0" err="1">
                <a:solidFill>
                  <a:schemeClr val="bg1"/>
                </a:solidFill>
              </a:rPr>
              <a:t>bringeth</a:t>
            </a:r>
            <a:r>
              <a:rPr lang="en-US" i="1" dirty="0">
                <a:solidFill>
                  <a:schemeClr val="bg1"/>
                </a:solidFill>
              </a:rPr>
              <a:t> them back into the presence of the Lord.” </a:t>
            </a:r>
          </a:p>
          <a:p>
            <a:r>
              <a:rPr lang="en-US" i="1" dirty="0">
                <a:solidFill>
                  <a:schemeClr val="bg1"/>
                </a:solidFill>
              </a:rPr>
              <a:t>Helaman 14:17</a:t>
            </a:r>
          </a:p>
        </p:txBody>
      </p:sp>
      <p:sp>
        <p:nvSpPr>
          <p:cNvPr id="13" name="Rectangle 12"/>
          <p:cNvSpPr/>
          <p:nvPr/>
        </p:nvSpPr>
        <p:spPr>
          <a:xfrm>
            <a:off x="1524000" y="4267200"/>
            <a:ext cx="6019800" cy="1815882"/>
          </a:xfrm>
          <a:prstGeom prst="rect">
            <a:avLst/>
          </a:prstGeom>
        </p:spPr>
        <p:txBody>
          <a:bodyPr wrap="square">
            <a:spAutoFit/>
          </a:bodyPr>
          <a:lstStyle/>
          <a:p>
            <a:pPr algn="ctr"/>
            <a:r>
              <a:rPr lang="en-US" sz="2800" b="1" i="1" dirty="0">
                <a:solidFill>
                  <a:srgbClr val="FF0000"/>
                </a:solidFill>
              </a:rPr>
              <a:t>Through His Atonement, Jesus Christ offers forgiveness and eternal life to all those who exercise faith in Him and repent of their sins.</a:t>
            </a:r>
            <a:endParaRPr lang="en-US" sz="2800" dirty="0">
              <a:solidFill>
                <a:srgbClr val="FF0000"/>
              </a:solidFill>
            </a:endParaRPr>
          </a:p>
        </p:txBody>
      </p:sp>
      <p:pic>
        <p:nvPicPr>
          <p:cNvPr id="3" name="Picture 2">
            <a:extLst>
              <a:ext uri="{FF2B5EF4-FFF2-40B4-BE49-F238E27FC236}">
                <a16:creationId xmlns:a16="http://schemas.microsoft.com/office/drawing/2014/main" id="{EB573093-708C-4ED1-B6C2-415A5A351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214914"/>
            <a:ext cx="4428172" cy="2214086"/>
          </a:xfrm>
          <a:prstGeom prst="rect">
            <a:avLst/>
          </a:prstGeom>
        </p:spPr>
      </p:pic>
      <p:pic>
        <p:nvPicPr>
          <p:cNvPr id="6" name="Picture 5">
            <a:extLst>
              <a:ext uri="{FF2B5EF4-FFF2-40B4-BE49-F238E27FC236}">
                <a16:creationId xmlns:a16="http://schemas.microsoft.com/office/drawing/2014/main" id="{64BB8583-A44A-4524-A3B8-4492655AF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683" y="4012528"/>
            <a:ext cx="3670528" cy="2070554"/>
          </a:xfrm>
          <a:prstGeom prst="rect">
            <a:avLst/>
          </a:prstGeom>
        </p:spPr>
      </p:pic>
    </p:spTree>
    <p:extLst>
      <p:ext uri="{BB962C8B-B14F-4D97-AF65-F5344CB8AC3E}">
        <p14:creationId xmlns:p14="http://schemas.microsoft.com/office/powerpoint/2010/main" val="38941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6B524C-4416-4CC2-B196-7E9057362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 Immortality </a:t>
            </a:r>
          </a:p>
        </p:txBody>
      </p:sp>
      <p:sp>
        <p:nvSpPr>
          <p:cNvPr id="11" name="Rectangle 10"/>
          <p:cNvSpPr/>
          <p:nvPr/>
        </p:nvSpPr>
        <p:spPr>
          <a:xfrm>
            <a:off x="3875926" y="1003936"/>
            <a:ext cx="4508643" cy="2585323"/>
          </a:xfrm>
          <a:prstGeom prst="rect">
            <a:avLst/>
          </a:prstGeom>
        </p:spPr>
        <p:txBody>
          <a:bodyPr wrap="square">
            <a:spAutoFit/>
          </a:bodyPr>
          <a:lstStyle/>
          <a:p>
            <a:r>
              <a:rPr lang="en-US" dirty="0">
                <a:solidFill>
                  <a:schemeClr val="bg1"/>
                </a:solidFill>
              </a:rPr>
              <a:t>Although we lived in God’s presence before we were born, each of us needed to come to earth, receive a physical body, and learn through experience to use our agency to follow Jesus Christ.</a:t>
            </a:r>
          </a:p>
          <a:p>
            <a:endParaRPr lang="en-US" dirty="0">
              <a:solidFill>
                <a:schemeClr val="bg1"/>
              </a:solidFill>
            </a:endParaRPr>
          </a:p>
          <a:p>
            <a:r>
              <a:rPr lang="en-US" dirty="0">
                <a:solidFill>
                  <a:schemeClr val="bg1"/>
                </a:solidFill>
              </a:rPr>
              <a:t>Our spiritual state when we receive eternal life will be greater than the spiritual state we experienced in the premortal spirit world. </a:t>
            </a:r>
            <a:endParaRPr lang="en-US" i="1" dirty="0">
              <a:solidFill>
                <a:schemeClr val="bg1"/>
              </a:solidFill>
            </a:endParaRPr>
          </a:p>
        </p:txBody>
      </p:sp>
      <p:sp>
        <p:nvSpPr>
          <p:cNvPr id="10" name="Rectangle 9"/>
          <p:cNvSpPr/>
          <p:nvPr/>
        </p:nvSpPr>
        <p:spPr>
          <a:xfrm>
            <a:off x="5715001" y="3919984"/>
            <a:ext cx="6248400" cy="2862322"/>
          </a:xfrm>
          <a:prstGeom prst="rect">
            <a:avLst/>
          </a:prstGeom>
        </p:spPr>
        <p:txBody>
          <a:bodyPr wrap="square">
            <a:spAutoFit/>
          </a:bodyPr>
          <a:lstStyle/>
          <a:p>
            <a:r>
              <a:rPr lang="en-US" dirty="0">
                <a:solidFill>
                  <a:schemeClr val="bg1"/>
                </a:solidFill>
              </a:rPr>
              <a:t>“Immortality is to live forever as a resurrected being. Through the Atonement of Jesus Christ, everyone will receive this gift. Eternal life, or exaltation, is to inherit a place in the highest degree of the celestial kingdom, where we will live in God’s presence and continue as families. </a:t>
            </a:r>
          </a:p>
          <a:p>
            <a:endParaRPr lang="en-US" dirty="0">
              <a:solidFill>
                <a:schemeClr val="bg1"/>
              </a:solidFill>
            </a:endParaRPr>
          </a:p>
          <a:p>
            <a:r>
              <a:rPr lang="en-US" dirty="0">
                <a:solidFill>
                  <a:schemeClr val="bg1"/>
                </a:solidFill>
              </a:rPr>
              <a:t>Like immortality, this gift is made possible through the Atonement of Jesus Christ. However, it requires our ‘obedience to the laws and ordinances of the Gospel.”</a:t>
            </a:r>
          </a:p>
          <a:p>
            <a:r>
              <a:rPr lang="en-US" dirty="0">
                <a:solidFill>
                  <a:schemeClr val="bg1"/>
                </a:solidFill>
              </a:rPr>
              <a:t> </a:t>
            </a:r>
            <a:r>
              <a:rPr lang="en-US" sz="1200" i="1" dirty="0">
                <a:solidFill>
                  <a:schemeClr val="bg1"/>
                </a:solidFill>
              </a:rPr>
              <a:t>True to the Faith</a:t>
            </a:r>
            <a:endParaRPr lang="en-US" sz="1200" dirty="0">
              <a:solidFill>
                <a:schemeClr val="bg1"/>
              </a:solidFill>
            </a:endParaRPr>
          </a:p>
        </p:txBody>
      </p:sp>
      <p:sp>
        <p:nvSpPr>
          <p:cNvPr id="14" name="TextBox 13"/>
          <p:cNvSpPr txBox="1"/>
          <p:nvPr/>
        </p:nvSpPr>
        <p:spPr>
          <a:xfrm>
            <a:off x="152400" y="6456402"/>
            <a:ext cx="5638800" cy="369332"/>
          </a:xfrm>
          <a:prstGeom prst="rect">
            <a:avLst/>
          </a:prstGeom>
          <a:noFill/>
        </p:spPr>
        <p:txBody>
          <a:bodyPr wrap="square" rtlCol="0">
            <a:spAutoFit/>
          </a:bodyPr>
          <a:lstStyle/>
          <a:p>
            <a:r>
              <a:rPr lang="en-US" dirty="0">
                <a:solidFill>
                  <a:schemeClr val="bg1"/>
                </a:solidFill>
              </a:rPr>
              <a:t>D&amp;C 29:43-44</a:t>
            </a:r>
          </a:p>
        </p:txBody>
      </p:sp>
      <p:pic>
        <p:nvPicPr>
          <p:cNvPr id="15" name="Picture 14" descr="IMG_4170.jpg"/>
          <p:cNvPicPr>
            <a:picLocks noChangeAspect="1"/>
          </p:cNvPicPr>
          <p:nvPr/>
        </p:nvPicPr>
        <p:blipFill>
          <a:blip r:embed="rId3" cstate="print"/>
          <a:stretch>
            <a:fillRect/>
          </a:stretch>
        </p:blipFill>
        <p:spPr>
          <a:xfrm>
            <a:off x="740408" y="1232932"/>
            <a:ext cx="2667000" cy="1778000"/>
          </a:xfrm>
          <a:prstGeom prst="rect">
            <a:avLst/>
          </a:prstGeom>
        </p:spPr>
      </p:pic>
      <p:pic>
        <p:nvPicPr>
          <p:cNvPr id="3" name="Picture 2">
            <a:extLst>
              <a:ext uri="{FF2B5EF4-FFF2-40B4-BE49-F238E27FC236}">
                <a16:creationId xmlns:a16="http://schemas.microsoft.com/office/drawing/2014/main" id="{5DE26D3A-03CC-4D10-8B1F-4380B8940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463" y="507832"/>
            <a:ext cx="2465129" cy="2921634"/>
          </a:xfrm>
          <a:prstGeom prst="rect">
            <a:avLst/>
          </a:prstGeom>
        </p:spPr>
      </p:pic>
      <p:pic>
        <p:nvPicPr>
          <p:cNvPr id="6" name="Picture 5">
            <a:extLst>
              <a:ext uri="{FF2B5EF4-FFF2-40B4-BE49-F238E27FC236}">
                <a16:creationId xmlns:a16="http://schemas.microsoft.com/office/drawing/2014/main" id="{5313FAAD-B473-4596-8AEA-C942FE61F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1311" y="3708400"/>
            <a:ext cx="2932668" cy="2932668"/>
          </a:xfrm>
          <a:prstGeom prst="rect">
            <a:avLst/>
          </a:prstGeom>
        </p:spPr>
      </p:pic>
    </p:spTree>
    <p:extLst>
      <p:ext uri="{BB962C8B-B14F-4D97-AF65-F5344CB8AC3E}">
        <p14:creationId xmlns:p14="http://schemas.microsoft.com/office/powerpoint/2010/main" val="151962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78D8D4-F9AE-40BF-AF4B-728AB3E6A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4582298" y="382012"/>
            <a:ext cx="4572000" cy="6093976"/>
          </a:xfrm>
          <a:prstGeom prst="rect">
            <a:avLst/>
          </a:prstGeom>
        </p:spPr>
        <p:txBody>
          <a:bodyPr wrap="square">
            <a:spAutoFit/>
          </a:bodyPr>
          <a:lstStyle/>
          <a:p>
            <a:pPr fontAlgn="base"/>
            <a:r>
              <a:rPr lang="en-US" dirty="0">
                <a:solidFill>
                  <a:schemeClr val="bg1"/>
                </a:solidFill>
              </a:rPr>
              <a:t>“Don’t put your eternal life at risk. If you have sinned, the sooner you begin to make your way back, the sooner you will find the sweet peace and joy that come with the miracle of forgiveness.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You are of a noble birthright. Eternal life in the kingdom of our Father is your goal. Such a goal is not achieved in one glorious attempt but rather is the result of a lifetime of righteousness, an accumulation of wise choices, even a constancy of purpose. As with anything really worthwhile, the reward of eternal life requires effort.</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May we be filled with gratitude for the </a:t>
            </a:r>
            <a:r>
              <a:rPr lang="en-US" i="1" dirty="0">
                <a:solidFill>
                  <a:schemeClr val="bg1"/>
                </a:solidFill>
              </a:rPr>
              <a:t>right</a:t>
            </a:r>
            <a:r>
              <a:rPr lang="en-US" dirty="0">
                <a:solidFill>
                  <a:schemeClr val="bg1"/>
                </a:solidFill>
              </a:rPr>
              <a:t> of choice, accept the </a:t>
            </a:r>
            <a:r>
              <a:rPr lang="en-US" i="1" dirty="0">
                <a:solidFill>
                  <a:schemeClr val="bg1"/>
                </a:solidFill>
              </a:rPr>
              <a:t>responsibility</a:t>
            </a:r>
            <a:r>
              <a:rPr lang="en-US" dirty="0">
                <a:solidFill>
                  <a:schemeClr val="bg1"/>
                </a:solidFill>
              </a:rPr>
              <a:t> of choice, and ever be conscious of the </a:t>
            </a:r>
            <a:r>
              <a:rPr lang="en-US" i="1" dirty="0">
                <a:solidFill>
                  <a:schemeClr val="bg1"/>
                </a:solidFill>
              </a:rPr>
              <a:t>results</a:t>
            </a:r>
            <a:r>
              <a:rPr lang="en-US" dirty="0">
                <a:solidFill>
                  <a:schemeClr val="bg1"/>
                </a:solidFill>
              </a:rPr>
              <a:t> of choice.”</a:t>
            </a:r>
          </a:p>
          <a:p>
            <a:pPr fontAlgn="base"/>
            <a:r>
              <a:rPr lang="en-US" sz="1200" dirty="0">
                <a:solidFill>
                  <a:schemeClr val="bg1"/>
                </a:solidFill>
              </a:rPr>
              <a:t>President Thomas S. Monson</a:t>
            </a:r>
          </a:p>
        </p:txBody>
      </p:sp>
      <p:pic>
        <p:nvPicPr>
          <p:cNvPr id="3" name="Picture 2">
            <a:extLst>
              <a:ext uri="{FF2B5EF4-FFF2-40B4-BE49-F238E27FC236}">
                <a16:creationId xmlns:a16="http://schemas.microsoft.com/office/drawing/2014/main" id="{E00E0A01-0CAC-4F0F-9C0F-A9AAED30E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42" y="169383"/>
            <a:ext cx="2212848" cy="2212848"/>
          </a:xfrm>
          <a:prstGeom prst="rect">
            <a:avLst/>
          </a:prstGeom>
        </p:spPr>
      </p:pic>
      <p:pic>
        <p:nvPicPr>
          <p:cNvPr id="5" name="Picture 4">
            <a:extLst>
              <a:ext uri="{FF2B5EF4-FFF2-40B4-BE49-F238E27FC236}">
                <a16:creationId xmlns:a16="http://schemas.microsoft.com/office/drawing/2014/main" id="{308E4E4B-ED6E-41C3-A9EB-AC579BE2B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678" y="2573160"/>
            <a:ext cx="2779776" cy="1853184"/>
          </a:xfrm>
          <a:prstGeom prst="rect">
            <a:avLst/>
          </a:prstGeom>
        </p:spPr>
      </p:pic>
      <p:pic>
        <p:nvPicPr>
          <p:cNvPr id="8" name="Picture 7">
            <a:extLst>
              <a:ext uri="{FF2B5EF4-FFF2-40B4-BE49-F238E27FC236}">
                <a16:creationId xmlns:a16="http://schemas.microsoft.com/office/drawing/2014/main" id="{4EB5BF5C-6EDD-4398-BD56-7C5E3880F1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619" y="4510712"/>
            <a:ext cx="1829217" cy="2105352"/>
          </a:xfrm>
          <a:prstGeom prst="rect">
            <a:avLst/>
          </a:prstGeom>
        </p:spPr>
      </p:pic>
      <p:pic>
        <p:nvPicPr>
          <p:cNvPr id="10" name="Picture 9">
            <a:extLst>
              <a:ext uri="{FF2B5EF4-FFF2-40B4-BE49-F238E27FC236}">
                <a16:creationId xmlns:a16="http://schemas.microsoft.com/office/drawing/2014/main" id="{38F33CA6-A9C5-4700-BBE6-4F1160D090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2760" y="169383"/>
            <a:ext cx="1414272" cy="1755648"/>
          </a:xfrm>
          <a:prstGeom prst="rect">
            <a:avLst/>
          </a:prstGeom>
        </p:spPr>
      </p:pic>
    </p:spTree>
    <p:extLst>
      <p:ext uri="{BB962C8B-B14F-4D97-AF65-F5344CB8AC3E}">
        <p14:creationId xmlns:p14="http://schemas.microsoft.com/office/powerpoint/2010/main" val="2528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xEl>
                                              <p:pRg st="7" end="7"/>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9EB89F-5D1C-47F2-8B7A-1533CA219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1905000" y="1066800"/>
            <a:ext cx="4572000" cy="923330"/>
          </a:xfrm>
          <a:prstGeom prst="rect">
            <a:avLst/>
          </a:prstGeom>
        </p:spPr>
        <p:txBody>
          <a:bodyPr wrap="square">
            <a:spAutoFit/>
          </a:bodyPr>
          <a:lstStyle/>
          <a:p>
            <a:pPr fontAlgn="base"/>
            <a:r>
              <a:rPr lang="en-US" dirty="0">
                <a:solidFill>
                  <a:schemeClr val="bg1"/>
                </a:solidFill>
              </a:rPr>
              <a:t>The consequences of transgressing God’s laws are different for little children and for others who are not accountable before God.</a:t>
            </a:r>
            <a:endParaRPr lang="en-US" sz="1200" dirty="0">
              <a:solidFill>
                <a:schemeClr val="bg1"/>
              </a:solidFill>
            </a:endParaRP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 Little Children </a:t>
            </a:r>
          </a:p>
        </p:txBody>
      </p:sp>
      <p:sp>
        <p:nvSpPr>
          <p:cNvPr id="5" name="Rectangle 4"/>
          <p:cNvSpPr/>
          <p:nvPr/>
        </p:nvSpPr>
        <p:spPr>
          <a:xfrm>
            <a:off x="4343400" y="2590801"/>
            <a:ext cx="5562600" cy="1200329"/>
          </a:xfrm>
          <a:prstGeom prst="rect">
            <a:avLst/>
          </a:prstGeom>
        </p:spPr>
        <p:txBody>
          <a:bodyPr wrap="square">
            <a:spAutoFit/>
          </a:bodyPr>
          <a:lstStyle/>
          <a:p>
            <a:r>
              <a:rPr lang="en-US" dirty="0">
                <a:solidFill>
                  <a:srgbClr val="FFFF00"/>
                </a:solidFill>
              </a:rPr>
              <a:t>What does this mean for little children who die before they reach the age of eight?</a:t>
            </a:r>
          </a:p>
          <a:p>
            <a:endParaRPr lang="en-US" dirty="0">
              <a:solidFill>
                <a:srgbClr val="FFFF00"/>
              </a:solidFill>
            </a:endParaRPr>
          </a:p>
          <a:p>
            <a:r>
              <a:rPr lang="en-US" dirty="0">
                <a:solidFill>
                  <a:schemeClr val="bg1"/>
                </a:solidFill>
              </a:rPr>
              <a:t>They are saved in the celestial kingdom.</a:t>
            </a:r>
          </a:p>
        </p:txBody>
      </p:sp>
      <p:sp>
        <p:nvSpPr>
          <p:cNvPr id="6" name="Rectangle 5"/>
          <p:cNvSpPr/>
          <p:nvPr/>
        </p:nvSpPr>
        <p:spPr>
          <a:xfrm>
            <a:off x="1828800" y="4114801"/>
            <a:ext cx="4572000" cy="646331"/>
          </a:xfrm>
          <a:prstGeom prst="rect">
            <a:avLst/>
          </a:prstGeom>
        </p:spPr>
        <p:txBody>
          <a:bodyPr>
            <a:spAutoFit/>
          </a:bodyPr>
          <a:lstStyle/>
          <a:p>
            <a:r>
              <a:rPr lang="en-US" dirty="0">
                <a:solidFill>
                  <a:schemeClr val="bg1"/>
                </a:solidFill>
              </a:rPr>
              <a:t>Little children begin to become accountable before the Lord at age eight (D&amp;C 68:25)</a:t>
            </a:r>
          </a:p>
        </p:txBody>
      </p:sp>
      <p:sp>
        <p:nvSpPr>
          <p:cNvPr id="7" name="Rectangle 6"/>
          <p:cNvSpPr/>
          <p:nvPr/>
        </p:nvSpPr>
        <p:spPr>
          <a:xfrm>
            <a:off x="5791200" y="5410201"/>
            <a:ext cx="4572000" cy="1200329"/>
          </a:xfrm>
          <a:prstGeom prst="rect">
            <a:avLst/>
          </a:prstGeom>
        </p:spPr>
        <p:txBody>
          <a:bodyPr>
            <a:spAutoFit/>
          </a:bodyPr>
          <a:lstStyle/>
          <a:p>
            <a:r>
              <a:rPr lang="en-US" i="1" dirty="0">
                <a:solidFill>
                  <a:schemeClr val="bg1"/>
                </a:solidFill>
              </a:rPr>
              <a:t>“And I also beheld that all children who die before they arrive at the years of accountability are saved in the celestial kingdom of heaven.”</a:t>
            </a:r>
          </a:p>
          <a:p>
            <a:r>
              <a:rPr lang="en-US" i="1" dirty="0">
                <a:solidFill>
                  <a:schemeClr val="bg1"/>
                </a:solidFill>
              </a:rPr>
              <a:t>D&amp;C 137:10</a:t>
            </a:r>
          </a:p>
        </p:txBody>
      </p:sp>
      <p:sp>
        <p:nvSpPr>
          <p:cNvPr id="8" name="TextBox 7"/>
          <p:cNvSpPr txBox="1"/>
          <p:nvPr/>
        </p:nvSpPr>
        <p:spPr>
          <a:xfrm>
            <a:off x="152400" y="6425865"/>
            <a:ext cx="5638800" cy="369332"/>
          </a:xfrm>
          <a:prstGeom prst="rect">
            <a:avLst/>
          </a:prstGeom>
          <a:noFill/>
        </p:spPr>
        <p:txBody>
          <a:bodyPr wrap="square" rtlCol="0">
            <a:spAutoFit/>
          </a:bodyPr>
          <a:lstStyle/>
          <a:p>
            <a:r>
              <a:rPr lang="en-US" dirty="0">
                <a:solidFill>
                  <a:schemeClr val="bg1"/>
                </a:solidFill>
              </a:rPr>
              <a:t>D&amp;C 29:46-50</a:t>
            </a:r>
          </a:p>
        </p:txBody>
      </p:sp>
      <p:pic>
        <p:nvPicPr>
          <p:cNvPr id="9" name="Picture 8" descr="2014 JULY 066.jpg"/>
          <p:cNvPicPr>
            <a:picLocks noChangeAspect="1"/>
          </p:cNvPicPr>
          <p:nvPr/>
        </p:nvPicPr>
        <p:blipFill>
          <a:blip r:embed="rId3" cstate="print"/>
          <a:stretch>
            <a:fillRect/>
          </a:stretch>
        </p:blipFill>
        <p:spPr>
          <a:xfrm>
            <a:off x="6934200" y="838200"/>
            <a:ext cx="2819400" cy="1691640"/>
          </a:xfrm>
          <a:prstGeom prst="rect">
            <a:avLst/>
          </a:prstGeom>
        </p:spPr>
      </p:pic>
      <p:pic>
        <p:nvPicPr>
          <p:cNvPr id="12" name="Picture 11" descr="John Christopher Burton 1.jpg"/>
          <p:cNvPicPr>
            <a:picLocks noChangeAspect="1"/>
          </p:cNvPicPr>
          <p:nvPr/>
        </p:nvPicPr>
        <p:blipFill>
          <a:blip r:embed="rId4" cstate="print"/>
          <a:stretch>
            <a:fillRect/>
          </a:stretch>
        </p:blipFill>
        <p:spPr>
          <a:xfrm>
            <a:off x="3443514" y="4826198"/>
            <a:ext cx="1999488" cy="1890288"/>
          </a:xfrm>
          <a:prstGeom prst="rect">
            <a:avLst/>
          </a:prstGeom>
        </p:spPr>
      </p:pic>
      <p:pic>
        <p:nvPicPr>
          <p:cNvPr id="13" name="Picture 12" descr="HPIM0923.JPG"/>
          <p:cNvPicPr>
            <a:picLocks noChangeAspect="1"/>
          </p:cNvPicPr>
          <p:nvPr/>
        </p:nvPicPr>
        <p:blipFill>
          <a:blip r:embed="rId5" cstate="print"/>
          <a:stretch>
            <a:fillRect/>
          </a:stretch>
        </p:blipFill>
        <p:spPr>
          <a:xfrm>
            <a:off x="2057400" y="2362200"/>
            <a:ext cx="2133600" cy="1600200"/>
          </a:xfrm>
          <a:prstGeom prst="rect">
            <a:avLst/>
          </a:prstGeom>
        </p:spPr>
      </p:pic>
      <p:pic>
        <p:nvPicPr>
          <p:cNvPr id="14" name="Picture 13" descr="DSC00112.JPG"/>
          <p:cNvPicPr>
            <a:picLocks noChangeAspect="1"/>
          </p:cNvPicPr>
          <p:nvPr/>
        </p:nvPicPr>
        <p:blipFill>
          <a:blip r:embed="rId6" cstate="print"/>
          <a:srcRect l="16935" t="9678" r="15323"/>
          <a:stretch>
            <a:fillRect/>
          </a:stretch>
        </p:blipFill>
        <p:spPr>
          <a:xfrm>
            <a:off x="6705600" y="3810000"/>
            <a:ext cx="1524000" cy="1524000"/>
          </a:xfrm>
          <a:prstGeom prst="rect">
            <a:avLst/>
          </a:prstGeom>
        </p:spPr>
      </p:pic>
    </p:spTree>
    <p:extLst>
      <p:ext uri="{BB962C8B-B14F-4D97-AF65-F5344CB8AC3E}">
        <p14:creationId xmlns:p14="http://schemas.microsoft.com/office/powerpoint/2010/main" val="102272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9"/>
                                        </p:tgtEl>
                                      </p:cBhvr>
                                    </p:animEffect>
                                    <p:set>
                                      <p:cBhvr>
                                        <p:cTn id="16" dur="1" fill="hold">
                                          <p:stCondLst>
                                            <p:cond delay="19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0" presetClass="exit" presetSubtype="0" fill="hold" grpId="0" nodeType="withEffect">
                                  <p:stCondLst>
                                    <p:cond delay="0"/>
                                  </p:stCondLst>
                                  <p:childTnLst>
                                    <p:animEffect transition="out" filter="fade">
                                      <p:cBhvr>
                                        <p:cTn id="27" dur="2000"/>
                                        <p:tgtEl>
                                          <p:spTgt spid="5">
                                            <p:txEl>
                                              <p:pRg st="0" end="0"/>
                                            </p:txEl>
                                          </p:spTgt>
                                        </p:tgtEl>
                                      </p:cBhvr>
                                    </p:animEffect>
                                    <p:set>
                                      <p:cBhvr>
                                        <p:cTn id="28" dur="1" fill="hold">
                                          <p:stCondLst>
                                            <p:cond delay="1999"/>
                                          </p:stCondLst>
                                        </p:cTn>
                                        <p:tgtEl>
                                          <p:spTgt spid="5">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5">
                                            <p:txEl>
                                              <p:pRg st="2" end="2"/>
                                            </p:txEl>
                                          </p:spTgt>
                                        </p:tgtEl>
                                      </p:cBhvr>
                                    </p:animEffect>
                                    <p:set>
                                      <p:cBhvr>
                                        <p:cTn id="31" dur="1" fill="hold">
                                          <p:stCondLst>
                                            <p:cond delay="1999"/>
                                          </p:stCondLst>
                                        </p:cTn>
                                        <p:tgtEl>
                                          <p:spTgt spid="5">
                                            <p:txEl>
                                              <p:pRg st="2" end="2"/>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0" presetClass="exit" presetSubtype="0" fill="hold" grpId="1" nodeType="withEffect">
                                  <p:stCondLst>
                                    <p:cond delay="0"/>
                                  </p:stCondLst>
                                  <p:childTnLst>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14"/>
                                        </p:tgtEl>
                                      </p:cBhvr>
                                    </p:animEffect>
                                    <p:set>
                                      <p:cBhvr>
                                        <p:cTn id="46"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build="allAtOnce"/>
      <p:bldP spid="6" grpId="0"/>
      <p:bldP spid="6"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2B86E5-0F20-4364-A201-010CC3E3D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45574" y="1219201"/>
            <a:ext cx="6317226" cy="1938992"/>
          </a:xfrm>
          <a:prstGeom prst="rect">
            <a:avLst/>
          </a:prstGeom>
          <a:noFill/>
        </p:spPr>
        <p:txBody>
          <a:bodyPr wrap="square" rtlCol="0">
            <a:spAutoFit/>
          </a:bodyPr>
          <a:lstStyle/>
          <a:p>
            <a:r>
              <a:rPr lang="en-US" sz="2000" dirty="0">
                <a:solidFill>
                  <a:schemeClr val="bg1"/>
                </a:solidFill>
              </a:rPr>
              <a:t>Man in his mortal condition, with very limited understanding and imperfect character, is in no position to fully understand the judgments of God, who is perfect and omniscient (see D&amp;C 38:2). God does not reveal all of His judgments and the reasons for His actions. It is certain, however, that all God’s judgments are just and right.</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Judgments of God</a:t>
            </a:r>
          </a:p>
        </p:txBody>
      </p:sp>
      <p:sp>
        <p:nvSpPr>
          <p:cNvPr id="5" name="TextBox 4"/>
          <p:cNvSpPr txBox="1"/>
          <p:nvPr/>
        </p:nvSpPr>
        <p:spPr>
          <a:xfrm>
            <a:off x="88490" y="6431339"/>
            <a:ext cx="5638800" cy="369332"/>
          </a:xfrm>
          <a:prstGeom prst="rect">
            <a:avLst/>
          </a:prstGeom>
          <a:noFill/>
        </p:spPr>
        <p:txBody>
          <a:bodyPr wrap="square" rtlCol="0">
            <a:spAutoFit/>
          </a:bodyPr>
          <a:lstStyle/>
          <a:p>
            <a:r>
              <a:rPr lang="en-US" dirty="0">
                <a:solidFill>
                  <a:schemeClr val="bg1"/>
                </a:solidFill>
              </a:rPr>
              <a:t>D&amp;C 29:30</a:t>
            </a:r>
          </a:p>
        </p:txBody>
      </p:sp>
      <p:sp>
        <p:nvSpPr>
          <p:cNvPr id="6" name="Rectangle 5"/>
          <p:cNvSpPr/>
          <p:nvPr/>
        </p:nvSpPr>
        <p:spPr>
          <a:xfrm>
            <a:off x="4840760" y="4038600"/>
            <a:ext cx="5346290" cy="1938992"/>
          </a:xfrm>
          <a:prstGeom prst="rect">
            <a:avLst/>
          </a:prstGeom>
        </p:spPr>
        <p:txBody>
          <a:bodyPr wrap="square">
            <a:spAutoFit/>
          </a:bodyPr>
          <a:lstStyle/>
          <a:p>
            <a:r>
              <a:rPr lang="en-US" sz="2000" dirty="0">
                <a:solidFill>
                  <a:schemeClr val="bg1"/>
                </a:solidFill>
              </a:rPr>
              <a:t>“He [God] holds the reins of judgment in His hands; He is a wise Lawgiver, and will judge all men, not according to the narrow, contracted notions of men, but, ‘according to the deeds done in the body whether they be good or evil.’…”</a:t>
            </a:r>
          </a:p>
          <a:p>
            <a:r>
              <a:rPr lang="en-US" sz="2000" dirty="0">
                <a:solidFill>
                  <a:schemeClr val="bg1"/>
                </a:solidFill>
              </a:rPr>
              <a:t>Joseph Smith</a:t>
            </a:r>
          </a:p>
        </p:txBody>
      </p:sp>
      <p:pic>
        <p:nvPicPr>
          <p:cNvPr id="7" name="Picture 6">
            <a:extLst>
              <a:ext uri="{FF2B5EF4-FFF2-40B4-BE49-F238E27FC236}">
                <a16:creationId xmlns:a16="http://schemas.microsoft.com/office/drawing/2014/main" id="{BD216155-72D6-4005-9334-E434F6F9E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550" y="1238788"/>
            <a:ext cx="3206496" cy="2133600"/>
          </a:xfrm>
          <a:prstGeom prst="rect">
            <a:avLst/>
          </a:prstGeom>
        </p:spPr>
      </p:pic>
      <p:pic>
        <p:nvPicPr>
          <p:cNvPr id="10" name="Picture 9">
            <a:extLst>
              <a:ext uri="{FF2B5EF4-FFF2-40B4-BE49-F238E27FC236}">
                <a16:creationId xmlns:a16="http://schemas.microsoft.com/office/drawing/2014/main" id="{EBA449D0-683B-4DDE-BD6E-6001A47C3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162" y="3718844"/>
            <a:ext cx="3111500" cy="2667000"/>
          </a:xfrm>
          <a:prstGeom prst="rect">
            <a:avLst/>
          </a:prstGeom>
        </p:spPr>
      </p:pic>
      <p:grpSp>
        <p:nvGrpSpPr>
          <p:cNvPr id="14" name="Group 13">
            <a:extLst>
              <a:ext uri="{FF2B5EF4-FFF2-40B4-BE49-F238E27FC236}">
                <a16:creationId xmlns:a16="http://schemas.microsoft.com/office/drawing/2014/main" id="{6A84FD25-1E85-4CDC-8D7C-763C2F2A1FC1}"/>
              </a:ext>
            </a:extLst>
          </p:cNvPr>
          <p:cNvGrpSpPr/>
          <p:nvPr/>
        </p:nvGrpSpPr>
        <p:grpSpPr>
          <a:xfrm>
            <a:off x="10399046" y="4038600"/>
            <a:ext cx="1496272" cy="2172856"/>
            <a:chOff x="10399046" y="4082848"/>
            <a:chExt cx="1496272" cy="2172856"/>
          </a:xfrm>
        </p:grpSpPr>
        <p:pic>
          <p:nvPicPr>
            <p:cNvPr id="12" name="Picture 11">
              <a:extLst>
                <a:ext uri="{FF2B5EF4-FFF2-40B4-BE49-F238E27FC236}">
                  <a16:creationId xmlns:a16="http://schemas.microsoft.com/office/drawing/2014/main" id="{4BC78F40-1585-4A51-8BB9-2F383DA81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3732" y="4082848"/>
              <a:ext cx="1411586" cy="1938992"/>
            </a:xfrm>
            <a:prstGeom prst="rect">
              <a:avLst/>
            </a:prstGeom>
          </p:spPr>
        </p:pic>
        <p:sp>
          <p:nvSpPr>
            <p:cNvPr id="13" name="Rectangle 12">
              <a:extLst>
                <a:ext uri="{FF2B5EF4-FFF2-40B4-BE49-F238E27FC236}">
                  <a16:creationId xmlns:a16="http://schemas.microsoft.com/office/drawing/2014/main" id="{FD939CA2-EFA0-492A-A72B-1287E9ECB686}"/>
                </a:ext>
              </a:extLst>
            </p:cNvPr>
            <p:cNvSpPr/>
            <p:nvPr/>
          </p:nvSpPr>
          <p:spPr>
            <a:xfrm>
              <a:off x="10399046" y="6009483"/>
              <a:ext cx="894797" cy="246221"/>
            </a:xfrm>
            <a:prstGeom prst="rect">
              <a:avLst/>
            </a:prstGeom>
          </p:spPr>
          <p:txBody>
            <a:bodyPr wrap="none">
              <a:spAutoFit/>
            </a:bodyPr>
            <a:lstStyle/>
            <a:p>
              <a:r>
                <a:rPr lang="en-US" sz="1000" dirty="0">
                  <a:solidFill>
                    <a:schemeClr val="bg1"/>
                  </a:solidFill>
                </a:rPr>
                <a:t>Simon Dewey</a:t>
              </a:r>
            </a:p>
          </p:txBody>
        </p:sp>
      </p:grpSp>
    </p:spTree>
    <p:extLst>
      <p:ext uri="{BB962C8B-B14F-4D97-AF65-F5344CB8AC3E}">
        <p14:creationId xmlns:p14="http://schemas.microsoft.com/office/powerpoint/2010/main" val="10987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A49EEF-486C-4007-AC57-DEE1E281F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89197" y="818207"/>
            <a:ext cx="5638800" cy="5878532"/>
          </a:xfrm>
          <a:prstGeom prst="rect">
            <a:avLst/>
          </a:prstGeom>
        </p:spPr>
        <p:txBody>
          <a:bodyPr wrap="square">
            <a:spAutoFit/>
          </a:bodyPr>
          <a:lstStyle/>
          <a:p>
            <a:r>
              <a:rPr lang="en-US" sz="2800" dirty="0">
                <a:solidFill>
                  <a:schemeClr val="bg1"/>
                </a:solidFill>
              </a:rPr>
              <a:t>“The Church of Jesus Christ of Latter-day Saints considers all deficient children with retarded capacity to understand, just the same as little children under the age of accountability. </a:t>
            </a:r>
          </a:p>
          <a:p>
            <a:endParaRPr lang="en-US" sz="2800" dirty="0">
              <a:solidFill>
                <a:schemeClr val="bg1"/>
              </a:solidFill>
            </a:endParaRPr>
          </a:p>
          <a:p>
            <a:r>
              <a:rPr lang="en-US" sz="2800" dirty="0">
                <a:solidFill>
                  <a:schemeClr val="bg1"/>
                </a:solidFill>
              </a:rPr>
              <a:t>They are redeemed without baptism and will go to the celestial kingdom of God, there, we believe, to have their faculties or other deficiencies restored according to the Father’s mercy and justice.” </a:t>
            </a:r>
          </a:p>
          <a:p>
            <a:r>
              <a:rPr lang="en-US" sz="1200" dirty="0">
                <a:solidFill>
                  <a:schemeClr val="bg1"/>
                </a:solidFill>
              </a:rPr>
              <a:t>President Joseph Fielding Smith</a:t>
            </a:r>
          </a:p>
        </p:txBody>
      </p:sp>
      <p:sp>
        <p:nvSpPr>
          <p:cNvPr id="4" name="TextBox 3"/>
          <p:cNvSpPr txBox="1"/>
          <p:nvPr/>
        </p:nvSpPr>
        <p:spPr>
          <a:xfrm>
            <a:off x="157317" y="6488668"/>
            <a:ext cx="5638800" cy="369332"/>
          </a:xfrm>
          <a:prstGeom prst="rect">
            <a:avLst/>
          </a:prstGeom>
          <a:noFill/>
        </p:spPr>
        <p:txBody>
          <a:bodyPr wrap="square" rtlCol="0">
            <a:spAutoFit/>
          </a:bodyPr>
          <a:lstStyle/>
          <a:p>
            <a:r>
              <a:rPr lang="en-US" dirty="0">
                <a:solidFill>
                  <a:schemeClr val="bg1"/>
                </a:solidFill>
              </a:rPr>
              <a:t>D&amp;C 29:50</a:t>
            </a:r>
          </a:p>
        </p:txBody>
      </p:sp>
      <p:pic>
        <p:nvPicPr>
          <p:cNvPr id="6" name="Picture 5">
            <a:extLst>
              <a:ext uri="{FF2B5EF4-FFF2-40B4-BE49-F238E27FC236}">
                <a16:creationId xmlns:a16="http://schemas.microsoft.com/office/drawing/2014/main" id="{1227DD46-B536-499E-8474-1387A600A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223" y="591878"/>
            <a:ext cx="3514725" cy="2743200"/>
          </a:xfrm>
          <a:prstGeom prst="rect">
            <a:avLst/>
          </a:prstGeom>
        </p:spPr>
      </p:pic>
      <p:pic>
        <p:nvPicPr>
          <p:cNvPr id="9" name="Picture 8">
            <a:extLst>
              <a:ext uri="{FF2B5EF4-FFF2-40B4-BE49-F238E27FC236}">
                <a16:creationId xmlns:a16="http://schemas.microsoft.com/office/drawing/2014/main" id="{96DF770B-D7B0-4885-B779-D4B4C804C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904" y="3926956"/>
            <a:ext cx="3357044" cy="2225866"/>
          </a:xfrm>
          <a:prstGeom prst="rect">
            <a:avLst/>
          </a:prstGeom>
        </p:spPr>
      </p:pic>
      <p:pic>
        <p:nvPicPr>
          <p:cNvPr id="11" name="Picture 10">
            <a:extLst>
              <a:ext uri="{FF2B5EF4-FFF2-40B4-BE49-F238E27FC236}">
                <a16:creationId xmlns:a16="http://schemas.microsoft.com/office/drawing/2014/main" id="{91491081-1A97-49CF-9F22-08827B127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4" y="188953"/>
            <a:ext cx="1034710" cy="1305540"/>
          </a:xfrm>
          <a:prstGeom prst="rect">
            <a:avLst/>
          </a:prstGeom>
        </p:spPr>
      </p:pic>
    </p:spTree>
    <p:extLst>
      <p:ext uri="{BB962C8B-B14F-4D97-AF65-F5344CB8AC3E}">
        <p14:creationId xmlns:p14="http://schemas.microsoft.com/office/powerpoint/2010/main" val="39648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13D1F-2E75-451F-80F9-EBB4D930C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5639" y="176982"/>
            <a:ext cx="9144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Physical and Spiritual Death</a:t>
            </a:r>
            <a:r>
              <a:rPr lang="en-US" dirty="0">
                <a:solidFill>
                  <a:schemeClr val="bg1"/>
                </a:solidFill>
              </a:rPr>
              <a:t>(1:48)</a:t>
            </a:r>
          </a:p>
          <a:p>
            <a:endParaRPr lang="en-US" dirty="0">
              <a:solidFill>
                <a:schemeClr val="bg1"/>
              </a:solidFill>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4:595–96.)</a:t>
            </a:r>
          </a:p>
          <a:p>
            <a:endParaRPr lang="en-US" dirty="0">
              <a:solidFill>
                <a:schemeClr val="bg1"/>
              </a:solidFill>
            </a:endParaRPr>
          </a:p>
          <a:p>
            <a:r>
              <a:rPr lang="en-US" dirty="0">
                <a:solidFill>
                  <a:schemeClr val="bg1"/>
                </a:solidFill>
              </a:rPr>
              <a:t>Otten and Caldwell </a:t>
            </a:r>
            <a:r>
              <a:rPr lang="en-US" i="1" dirty="0">
                <a:solidFill>
                  <a:schemeClr val="bg1"/>
                </a:solidFill>
              </a:rPr>
              <a:t>Sacred Truths of the Doctrine and Covenants </a:t>
            </a:r>
            <a:r>
              <a:rPr lang="en-US" dirty="0">
                <a:solidFill>
                  <a:schemeClr val="bg1"/>
                </a:solidFill>
              </a:rPr>
              <a:t>pg. 141</a:t>
            </a:r>
          </a:p>
          <a:p>
            <a:r>
              <a:rPr lang="en-US" b="0" i="0" dirty="0">
                <a:solidFill>
                  <a:schemeClr val="bg1"/>
                </a:solidFill>
                <a:effectLst/>
              </a:rPr>
              <a:t>Robert D. Hales, “</a:t>
            </a:r>
            <a:r>
              <a:rPr lang="en-US" b="0" i="0" u="none" strike="noStrike" dirty="0">
                <a:solidFill>
                  <a:schemeClr val="bg1"/>
                </a:solidFill>
                <a:effectLst/>
              </a:rPr>
              <a:t>Agency: Essential to the Plan of Life</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2010, 24</a:t>
            </a:r>
            <a:endParaRPr lang="en-US" dirty="0">
              <a:solidFill>
                <a:schemeClr val="bg1"/>
              </a:solidFill>
            </a:endParaRPr>
          </a:p>
          <a:p>
            <a:r>
              <a:rPr lang="en-US" dirty="0">
                <a:solidFill>
                  <a:schemeClr val="bg1"/>
                </a:solidFill>
              </a:rPr>
              <a:t>(Smith and </a:t>
            </a:r>
            <a:r>
              <a:rPr lang="en-US" dirty="0" err="1">
                <a:solidFill>
                  <a:schemeClr val="bg1"/>
                </a:solidFill>
              </a:rPr>
              <a:t>Sjodahl</a:t>
            </a:r>
            <a:r>
              <a:rPr lang="en-US" dirty="0">
                <a:solidFill>
                  <a:schemeClr val="bg1"/>
                </a:solidFill>
              </a:rPr>
              <a:t>, Commentary, p. 156.) Student Manual Religion 324-325</a:t>
            </a:r>
          </a:p>
          <a:p>
            <a:r>
              <a:rPr lang="en-US" dirty="0">
                <a:solidFill>
                  <a:schemeClr val="bg1"/>
                </a:solidFill>
              </a:rPr>
              <a:t>Tree art: a new papercut by Isaac </a:t>
            </a:r>
            <a:r>
              <a:rPr lang="en-US" dirty="0" err="1">
                <a:solidFill>
                  <a:schemeClr val="bg1"/>
                </a:solidFill>
              </a:rPr>
              <a:t>Brynjegard-Biali</a:t>
            </a:r>
            <a:r>
              <a:rPr lang="en-US" dirty="0">
                <a:solidFill>
                  <a:schemeClr val="bg1"/>
                </a:solidFill>
              </a:rPr>
              <a:t>  Tree of Knowledge of Good and Evil</a:t>
            </a:r>
          </a:p>
          <a:p>
            <a:r>
              <a:rPr lang="en-US" dirty="0">
                <a:solidFill>
                  <a:schemeClr val="bg1"/>
                </a:solidFill>
              </a:rPr>
              <a:t>(</a:t>
            </a:r>
            <a:r>
              <a:rPr lang="en-US" i="1" dirty="0">
                <a:solidFill>
                  <a:schemeClr val="bg1"/>
                </a:solidFill>
              </a:rPr>
              <a:t>True to the Faith: A Gospel Reference</a:t>
            </a:r>
            <a:r>
              <a:rPr lang="en-US" dirty="0">
                <a:solidFill>
                  <a:schemeClr val="bg1"/>
                </a:solidFill>
              </a:rPr>
              <a:t> [2004], 52).</a:t>
            </a:r>
          </a:p>
          <a:p>
            <a:r>
              <a:rPr lang="en-US" sz="1800" dirty="0">
                <a:solidFill>
                  <a:schemeClr val="bg1"/>
                </a:solidFill>
              </a:rPr>
              <a:t>Presentation by ©http://fashionsbylynda.com/blog/</a:t>
            </a:r>
          </a:p>
          <a:p>
            <a:r>
              <a:rPr lang="en-US" dirty="0">
                <a:solidFill>
                  <a:schemeClr val="bg1"/>
                </a:solidFill>
              </a:rPr>
              <a:t>President Thomas S. Monson (“The Three Rs of Choice,”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69–70).</a:t>
            </a:r>
          </a:p>
          <a:p>
            <a:r>
              <a:rPr lang="en-US" dirty="0">
                <a:solidFill>
                  <a:schemeClr val="bg1"/>
                </a:solidFill>
              </a:rPr>
              <a:t>President Joseph Fielding Smith (</a:t>
            </a:r>
            <a:r>
              <a:rPr lang="en-US" i="1" dirty="0">
                <a:solidFill>
                  <a:schemeClr val="bg1"/>
                </a:solidFill>
              </a:rPr>
              <a:t>Answers to Gospel Questions,</a:t>
            </a:r>
            <a:r>
              <a:rPr lang="en-US" dirty="0">
                <a:solidFill>
                  <a:schemeClr val="bg1"/>
                </a:solidFill>
              </a:rPr>
              <a:t> 3:21.)</a:t>
            </a:r>
          </a:p>
          <a:p>
            <a:endParaRPr lang="en-US" dirty="0">
              <a:solidFill>
                <a:schemeClr val="bg1"/>
              </a:solidFill>
            </a:endParaRPr>
          </a:p>
        </p:txBody>
      </p:sp>
      <p:sp>
        <p:nvSpPr>
          <p:cNvPr id="5" name="Footer Placeholder 14">
            <a:extLst>
              <a:ext uri="{FF2B5EF4-FFF2-40B4-BE49-F238E27FC236}">
                <a16:creationId xmlns:a16="http://schemas.microsoft.com/office/drawing/2014/main" id="{09C9BF53-7918-4A64-AFF5-3018181D190B}"/>
              </a:ext>
            </a:extLst>
          </p:cNvPr>
          <p:cNvSpPr>
            <a:spLocks noGrp="1"/>
          </p:cNvSpPr>
          <p:nvPr/>
        </p:nvSpPr>
        <p:spPr>
          <a:xfrm>
            <a:off x="108155" y="6469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3187F8E3-BDB5-41A0-B83E-C9BEB7FCF2FC}"/>
              </a:ext>
            </a:extLst>
          </p:cNvPr>
          <p:cNvGrpSpPr/>
          <p:nvPr/>
        </p:nvGrpSpPr>
        <p:grpSpPr>
          <a:xfrm>
            <a:off x="3731490" y="545977"/>
            <a:ext cx="701599" cy="888692"/>
            <a:chOff x="7543800" y="3810000"/>
            <a:chExt cx="1143000" cy="1447800"/>
          </a:xfrm>
        </p:grpSpPr>
        <p:sp>
          <p:nvSpPr>
            <p:cNvPr id="7" name="Trapezoid 6">
              <a:extLst>
                <a:ext uri="{FF2B5EF4-FFF2-40B4-BE49-F238E27FC236}">
                  <a16:creationId xmlns:a16="http://schemas.microsoft.com/office/drawing/2014/main" id="{3902F7C9-7095-45E2-8907-4989F184EA54}"/>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208F1E13-33D2-4681-9040-200BC6B9D7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EACC924D-58C2-4549-8661-A2F85E759EC4}"/>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75ADDE98-D1B4-430F-926A-9991B9121D5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C46E11F-44CE-4F78-A5CE-888E52172901}"/>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3A3F5F00-77CE-48E1-B35F-7DDD67FE77D4}"/>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7B30943D-4B63-4B8D-82AE-73A227457DF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7088060-2BBA-433A-A2CE-0F22E2970CB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002071-455B-435A-A3F7-155B97D0170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ACF4279-263C-4F11-BF33-EB40D5A3EA2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79357C7-DD4B-4BF7-B347-BB14B0DB3F7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F6FA6A7-701B-4516-ADC1-B4B13B43B5EB}"/>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3F4D04EF-68E7-47DC-BCD5-84581202E5CB}"/>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7432BFC7-8117-4591-A6AF-7C4B3DF5F75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5769D0-6E56-40DA-8BFE-34FB1D9B28E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C8F1D11-3322-43FB-B792-FFC36DE9F6F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7A7F854-E858-4195-B5D1-0CC64A15080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DD309A3B-18A9-45E4-A474-BB60AB536E6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71848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6924973"/>
          </a:xfrm>
          <a:prstGeom prst="rect">
            <a:avLst/>
          </a:prstGeom>
          <a:ln>
            <a:solidFill>
              <a:schemeClr val="tx1"/>
            </a:solidFill>
          </a:ln>
        </p:spPr>
        <p:txBody>
          <a:bodyPr>
            <a:spAutoFit/>
          </a:bodyPr>
          <a:lstStyle/>
          <a:p>
            <a:r>
              <a:rPr lang="en-US" sz="1200" b="1" dirty="0"/>
              <a:t>Judgment of God: D&amp;C 29:30</a:t>
            </a:r>
          </a:p>
          <a:p>
            <a:r>
              <a:rPr lang="en-US" sz="1200" dirty="0"/>
              <a:t>He will judge them, ‘not according to what they have not, but according to what they have,’ those who have lived without law, will be judged without law, and those who have a law, will be judged by that law. We need not doubt the wisdom and intelligence of the Great Jehovah; He will award judgment or mercy to all nations according to their several deserts, their means of obtaining intelligence, the laws by which they are governed, the facilities afforded them of obtaining correct information, and His inscrutable designs in relation to the human family; and when the designs of God shall be made manifest, and the curtain of futurity be withdrawn, we shall all of us eventually have to confess that the Judge of all the earth has done right.” Joseph Smith (</a:t>
            </a:r>
            <a:r>
              <a:rPr lang="en-US" sz="1200" i="1" dirty="0"/>
              <a:t>History of the Church,</a:t>
            </a:r>
            <a:r>
              <a:rPr lang="en-US" sz="1200" dirty="0"/>
              <a:t> 4:595–96.)</a:t>
            </a:r>
          </a:p>
          <a:p>
            <a:endParaRPr lang="en-US" sz="1200" dirty="0"/>
          </a:p>
          <a:p>
            <a:r>
              <a:rPr lang="en-US" sz="1200" b="1" dirty="0" err="1"/>
              <a:t>Janne</a:t>
            </a:r>
            <a:r>
              <a:rPr lang="en-US" sz="1200" b="1" dirty="0"/>
              <a:t> Mattson </a:t>
            </a:r>
            <a:r>
              <a:rPr lang="en-US" sz="1200" b="1" dirty="0" err="1"/>
              <a:t>Sjödahl</a:t>
            </a:r>
            <a:r>
              <a:rPr lang="en-US" sz="1200" dirty="0"/>
              <a:t> (29 November 1853 – 23 June 1939) was a Swedish convert to The Church of Jesus Christ of Latter-day Saints (LDS Church) and was the author of influential commentaries on LDS Church scriptures. </a:t>
            </a:r>
            <a:r>
              <a:rPr lang="en-US" sz="1200" dirty="0" err="1"/>
              <a:t>Sjödahl</a:t>
            </a:r>
            <a:r>
              <a:rPr lang="en-US" sz="1200" dirty="0"/>
              <a:t> was among the first commentators to advance a "limited geography model" for the theorized geography of the Book of Mormon</a:t>
            </a:r>
          </a:p>
          <a:p>
            <a:r>
              <a:rPr lang="en-US" sz="1200" dirty="0"/>
              <a:t>Upon settling in Manti, </a:t>
            </a:r>
            <a:r>
              <a:rPr lang="en-US" sz="1200" dirty="0" err="1"/>
              <a:t>Sjödahl</a:t>
            </a:r>
            <a:r>
              <a:rPr lang="en-US" sz="1200" dirty="0"/>
              <a:t> became the editor of the </a:t>
            </a:r>
            <a:r>
              <a:rPr lang="en-US" sz="1200" i="1" dirty="0"/>
              <a:t>Manti Sentinel</a:t>
            </a:r>
            <a:r>
              <a:rPr lang="en-US" sz="1200" dirty="0"/>
              <a:t> newspaper.</a:t>
            </a:r>
          </a:p>
          <a:p>
            <a:r>
              <a:rPr lang="en-US" sz="1200" dirty="0"/>
              <a:t>When the LDS Church's Manti Utah Temple was completed in May 1888, </a:t>
            </a:r>
            <a:r>
              <a:rPr lang="en-US" sz="1200" dirty="0" err="1"/>
              <a:t>Sjödahl</a:t>
            </a:r>
            <a:r>
              <a:rPr lang="en-US" sz="1200" dirty="0"/>
              <a:t> became the first individual to receive his Endowment in the new temple. On 30 May 1888, </a:t>
            </a:r>
            <a:r>
              <a:rPr lang="en-US" sz="1200" dirty="0" err="1"/>
              <a:t>Sjödahl</a:t>
            </a:r>
            <a:r>
              <a:rPr lang="en-US" sz="1200" dirty="0"/>
              <a:t> and Christina </a:t>
            </a:r>
            <a:r>
              <a:rPr lang="en-US" sz="1200" dirty="0" err="1"/>
              <a:t>Christofferson</a:t>
            </a:r>
            <a:r>
              <a:rPr lang="en-US" sz="1200" dirty="0"/>
              <a:t> were married in the Manti Temple by Apostle Francis M. Lyman ;they were the first couple married in the new temple.</a:t>
            </a:r>
            <a:r>
              <a:rPr lang="en-US" sz="1200" baseline="30000" dirty="0"/>
              <a:t> </a:t>
            </a:r>
            <a:r>
              <a:rPr lang="en-US" sz="1200" dirty="0"/>
              <a:t>His second wife died in 1910.</a:t>
            </a:r>
          </a:p>
          <a:p>
            <a:r>
              <a:rPr lang="en-US" sz="1200" dirty="0"/>
              <a:t>In 1888, </a:t>
            </a:r>
            <a:r>
              <a:rPr lang="en-US" sz="1200" dirty="0" err="1"/>
              <a:t>Sjödahl</a:t>
            </a:r>
            <a:r>
              <a:rPr lang="en-US" sz="1200" dirty="0"/>
              <a:t> completed a church-approved translation of the LDS Church's Doctrine and Covenants into Swedish. In 1927, </a:t>
            </a:r>
            <a:r>
              <a:rPr lang="en-US" sz="1200" dirty="0" err="1"/>
              <a:t>Sjödahl</a:t>
            </a:r>
            <a:r>
              <a:rPr lang="en-US" sz="1200" dirty="0"/>
              <a:t> translated the Pearl of Great Price into Swedish, and in 1935 he completed the third revised translation of the Book of Mormon </a:t>
            </a:r>
            <a:r>
              <a:rPr lang="en-US" sz="1200" dirty="0" err="1"/>
              <a:t>nto</a:t>
            </a:r>
            <a:r>
              <a:rPr lang="en-US" sz="1200" dirty="0"/>
              <a:t> Swedish.</a:t>
            </a:r>
          </a:p>
          <a:p>
            <a:r>
              <a:rPr lang="en-US" sz="1200" dirty="0"/>
              <a:t>Upon the completion of the translation, </a:t>
            </a:r>
            <a:r>
              <a:rPr lang="en-US" sz="1200" dirty="0" err="1"/>
              <a:t>Sjödahl</a:t>
            </a:r>
            <a:r>
              <a:rPr lang="en-US" sz="1200" dirty="0"/>
              <a:t> was asked by church president </a:t>
            </a:r>
            <a:r>
              <a:rPr lang="en-US" sz="1200" dirty="0" err="1"/>
              <a:t>Wilford</a:t>
            </a:r>
            <a:r>
              <a:rPr lang="en-US" sz="1200" dirty="0"/>
              <a:t> Woodruff to go on a mission to Palestine. </a:t>
            </a:r>
          </a:p>
          <a:p>
            <a:r>
              <a:rPr lang="en-US" sz="1200" dirty="0"/>
              <a:t>Read more </a:t>
            </a:r>
            <a:r>
              <a:rPr lang="en-US" sz="1200" dirty="0" err="1"/>
              <a:t>wikipedia</a:t>
            </a:r>
            <a:endParaRPr lang="en-US" sz="1200" dirty="0"/>
          </a:p>
          <a:p>
            <a:endParaRPr lang="en-US" sz="1200" dirty="0"/>
          </a:p>
        </p:txBody>
      </p:sp>
      <p:sp>
        <p:nvSpPr>
          <p:cNvPr id="3" name="Rectangle 2"/>
          <p:cNvSpPr/>
          <p:nvPr/>
        </p:nvSpPr>
        <p:spPr>
          <a:xfrm>
            <a:off x="4572000" y="0"/>
            <a:ext cx="4419600" cy="7109639"/>
          </a:xfrm>
          <a:prstGeom prst="rect">
            <a:avLst/>
          </a:prstGeom>
          <a:ln>
            <a:solidFill>
              <a:schemeClr val="tx1"/>
            </a:solidFill>
          </a:ln>
        </p:spPr>
        <p:txBody>
          <a:bodyPr wrap="square">
            <a:spAutoFit/>
          </a:bodyPr>
          <a:lstStyle/>
          <a:p>
            <a:pPr fontAlgn="base"/>
            <a:r>
              <a:rPr lang="en-US" sz="1200" b="1" dirty="0"/>
              <a:t>Salvation of little children </a:t>
            </a:r>
            <a:r>
              <a:rPr lang="en-US" sz="1200" dirty="0"/>
              <a:t>before they become accountable before God: Elder Bruce R. McConkie taught:</a:t>
            </a:r>
          </a:p>
          <a:p>
            <a:pPr fontAlgn="base"/>
            <a:r>
              <a:rPr lang="en-US" sz="1200" dirty="0"/>
              <a:t>“Among all the glorious gospel verities given of God to his people there is scarcely a doctrine so sweet, so soul satisfying, and so soul sanctifying, as the one which proclaims—</a:t>
            </a:r>
            <a:r>
              <a:rPr lang="en-US" sz="1200" i="1" dirty="0"/>
              <a:t>Little children shall be saved. They are alive in Christ and shall have eternal life. For them the family unit will continue, and the fulness of exaltation is theirs. No blessing shall be withheld. They shall rise in immortal glory, grow to full maturity, and live forever in the highest heaven of the celestial kingdom</a:t>
            </a:r>
            <a:r>
              <a:rPr lang="en-US" sz="1200" dirty="0"/>
              <a:t>—all through the merits and mercy and grace of the Holy Messiah, all because of the atoning sacrifice of Him who died that we might live …</a:t>
            </a:r>
          </a:p>
          <a:p>
            <a:pPr fontAlgn="base"/>
            <a:r>
              <a:rPr lang="en-US" sz="1200" dirty="0"/>
              <a:t>“Are all little children saved automatically in the celestial kingdom?</a:t>
            </a:r>
          </a:p>
          <a:p>
            <a:pPr fontAlgn="base"/>
            <a:r>
              <a:rPr lang="en-US" sz="1200" dirty="0"/>
              <a:t>“To this question the answer is a thunderous </a:t>
            </a:r>
            <a:r>
              <a:rPr lang="en-US" sz="1200" i="1" dirty="0"/>
              <a:t>yes,</a:t>
            </a:r>
            <a:r>
              <a:rPr lang="en-US" sz="1200" dirty="0"/>
              <a:t> which echoes and re-echoes from one end of heaven to the other. Jesus taught it to his disciples. Mormon said it over and over again. Many of the prophets have spoken about it, and it is implicit in the whole plan of salvation. If it were not so the redemption would not be infinite in its application. And so, as we would expect, Joseph Smith’s Vision of the Celestial Kingdom contains this statement: ‘And I also beheld that all children who die before they arrive at the years of accountability are saved in the celestial kingdom of heaven.’ [D&amp;C 137:10] …</a:t>
            </a:r>
          </a:p>
          <a:p>
            <a:pPr fontAlgn="base"/>
            <a:endParaRPr lang="en-US" sz="1200" dirty="0"/>
          </a:p>
          <a:p>
            <a:pPr fontAlgn="base"/>
            <a:r>
              <a:rPr lang="en-US" sz="1200" dirty="0"/>
              <a:t>How and why are they saved?</a:t>
            </a:r>
          </a:p>
          <a:p>
            <a:pPr fontAlgn="base"/>
            <a:r>
              <a:rPr lang="en-US" sz="1200" dirty="0"/>
              <a:t>“They are saved through the atonement and because they are free from sin. They come from God in purity; no sin or taint attaches to them in this life; and they return in purity to their Maker. Accountable persons must become pure through repentance and baptism and obedience. Those who are not accountable for sins never fall spiritually and need not be redeemed from a spiritual fall which they never experienced. Hence the expression that little children are alive in Christ. ‘Little children are redeemed from the foundation of the world through mine Only Begotten,’ the Lord says. (D&amp;C 29:46)” (“The Salvation of Little Children,” </a:t>
            </a:r>
            <a:r>
              <a:rPr lang="en-US" sz="1200" i="1" dirty="0"/>
              <a:t>Ensign,</a:t>
            </a:r>
            <a:r>
              <a:rPr lang="en-US" sz="1200" dirty="0"/>
              <a:t> Apr. 1977, 3, 4–5).</a:t>
            </a:r>
          </a:p>
          <a:p>
            <a:pPr fontAlgn="base"/>
            <a:endParaRPr lang="en-US" sz="1200" dirty="0"/>
          </a:p>
        </p:txBody>
      </p:sp>
      <p:sp>
        <p:nvSpPr>
          <p:cNvPr id="7" name="TextBox 6">
            <a:extLst>
              <a:ext uri="{FF2B5EF4-FFF2-40B4-BE49-F238E27FC236}">
                <a16:creationId xmlns:a16="http://schemas.microsoft.com/office/drawing/2014/main" id="{8A81CBAB-FA03-2999-451E-F18814DFBCA2}"/>
              </a:ext>
            </a:extLst>
          </p:cNvPr>
          <p:cNvSpPr txBox="1"/>
          <p:nvPr/>
        </p:nvSpPr>
        <p:spPr>
          <a:xfrm>
            <a:off x="8991600" y="0"/>
            <a:ext cx="3117273" cy="2677656"/>
          </a:xfrm>
          <a:prstGeom prst="rect">
            <a:avLst/>
          </a:prstGeom>
          <a:noFill/>
          <a:ln>
            <a:solidFill>
              <a:schemeClr val="tx1"/>
            </a:solidFill>
          </a:ln>
        </p:spPr>
        <p:txBody>
          <a:bodyPr wrap="square">
            <a:spAutoFit/>
          </a:bodyPr>
          <a:lstStyle/>
          <a:p>
            <a:r>
              <a:rPr lang="en-US" sz="1400" b="1" i="0" dirty="0">
                <a:solidFill>
                  <a:srgbClr val="212225"/>
                </a:solidFill>
                <a:effectLst/>
              </a:rPr>
              <a:t>Blessings Through the Fall:</a:t>
            </a:r>
          </a:p>
          <a:p>
            <a:r>
              <a:rPr lang="en-US" sz="1400" b="0" i="0" dirty="0">
                <a:solidFill>
                  <a:srgbClr val="212225"/>
                </a:solidFill>
                <a:effectLst/>
              </a:rPr>
              <a:t>Adam and Eve [through the Fall] … became mortal. Happily for us, they could also beget children and fulfill the purposes for which the world was created. … Other blessings came to us through the Fall. It activated two closely coupled additional gifts from God, nearly as precious as life itself—agency and accountability. (Russell M. Nelson, “</a:t>
            </a:r>
            <a:r>
              <a:rPr lang="en-US" sz="1400" b="0" i="0" u="none" strike="noStrike" dirty="0">
                <a:effectLst/>
              </a:rPr>
              <a:t>Constancy amid Change</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Nov. 1993, 34)</a:t>
            </a:r>
            <a:endParaRPr lang="en-US" sz="1400" dirty="0"/>
          </a:p>
        </p:txBody>
      </p:sp>
      <p:sp>
        <p:nvSpPr>
          <p:cNvPr id="9" name="TextBox 8">
            <a:extLst>
              <a:ext uri="{FF2B5EF4-FFF2-40B4-BE49-F238E27FC236}">
                <a16:creationId xmlns:a16="http://schemas.microsoft.com/office/drawing/2014/main" id="{6F906046-BE12-8811-B9E1-72999A879730}"/>
              </a:ext>
            </a:extLst>
          </p:cNvPr>
          <p:cNvSpPr txBox="1"/>
          <p:nvPr/>
        </p:nvSpPr>
        <p:spPr>
          <a:xfrm>
            <a:off x="8991600" y="2677656"/>
            <a:ext cx="3117273" cy="2677656"/>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D&amp;C 29:42 Choosing Eternal Joy:</a:t>
            </a:r>
          </a:p>
          <a:p>
            <a:pPr algn="l" fontAlgn="base"/>
            <a:r>
              <a:rPr lang="en-US" sz="1400" b="0" i="0" dirty="0">
                <a:solidFill>
                  <a:srgbClr val="212225"/>
                </a:solidFill>
                <a:effectLst/>
              </a:rPr>
              <a:t>At the heart of God’s plan for your happiness is your power to choose. Of course, your Heavenly Father wants you to choose eternal joy with Him, and He will help you to achieve it, but He would never force it upon you. …</a:t>
            </a:r>
          </a:p>
          <a:p>
            <a:pPr algn="l" fontAlgn="base"/>
            <a:r>
              <a:rPr lang="en-US" sz="1400" b="0" i="0" dirty="0">
                <a:solidFill>
                  <a:srgbClr val="212225"/>
                </a:solidFill>
                <a:effectLst/>
              </a:rPr>
              <a:t>When you have important choices to make, Jesus Christ and His restored gospel are the best choice. (Dieter F. Uchtdorf, “</a:t>
            </a:r>
            <a:r>
              <a:rPr lang="en-US" sz="1400" b="0" i="0" u="none" strike="noStrike" dirty="0">
                <a:solidFill>
                  <a:srgbClr val="212225"/>
                </a:solidFill>
                <a:effectLst/>
              </a:rPr>
              <a:t>Jesus Christ Is the Strength of Youth</a:t>
            </a:r>
            <a:r>
              <a:rPr lang="en-US" sz="1400" b="0" i="0" dirty="0">
                <a:solidFill>
                  <a:srgbClr val="212225"/>
                </a:solidFill>
                <a:effectLst/>
              </a:rPr>
              <a:t>,” </a:t>
            </a:r>
            <a:r>
              <a:rPr lang="en-US" sz="1400" b="0" i="1" dirty="0">
                <a:solidFill>
                  <a:srgbClr val="212225"/>
                </a:solidFill>
                <a:effectLst/>
              </a:rPr>
              <a:t>Liahona</a:t>
            </a:r>
            <a:r>
              <a:rPr lang="en-US" sz="1400" b="0" i="0" dirty="0">
                <a:solidFill>
                  <a:srgbClr val="212225"/>
                </a:solidFill>
                <a:effectLst/>
              </a:rPr>
              <a:t>, Nov. 2022, 10)</a:t>
            </a:r>
          </a:p>
        </p:txBody>
      </p:sp>
    </p:spTree>
    <p:extLst>
      <p:ext uri="{BB962C8B-B14F-4D97-AF65-F5344CB8AC3E}">
        <p14:creationId xmlns:p14="http://schemas.microsoft.com/office/powerpoint/2010/main" val="1122339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219200"/>
            <a:ext cx="3810000" cy="4801314"/>
          </a:xfrm>
          <a:prstGeom prst="rect">
            <a:avLst/>
          </a:prstGeom>
          <a:noFill/>
        </p:spPr>
        <p:txBody>
          <a:bodyPr wrap="square" rtlCol="0">
            <a:spAutoFit/>
          </a:bodyPr>
          <a:lstStyle/>
          <a:p>
            <a:r>
              <a:rPr lang="en-US" dirty="0"/>
              <a:t>Before the Fall—2 Nephi 22-23</a:t>
            </a:r>
          </a:p>
          <a:p>
            <a:endParaRPr lang="en-US" dirty="0"/>
          </a:p>
          <a:p>
            <a:pPr marL="342900" indent="-342900">
              <a:buAutoNum type="arabicPeriod"/>
            </a:pPr>
            <a:r>
              <a:rPr lang="en-US" dirty="0"/>
              <a:t>No physical death, Adam and Eve would have lived forever if they had not transgressed</a:t>
            </a:r>
          </a:p>
          <a:p>
            <a:pPr marL="342900" indent="-342900">
              <a:buAutoNum type="arabicPeriod"/>
            </a:pPr>
            <a:endParaRPr lang="en-US" dirty="0"/>
          </a:p>
          <a:p>
            <a:pPr marL="342900" indent="-342900">
              <a:buAutoNum type="arabicPeriod"/>
            </a:pPr>
            <a:r>
              <a:rPr lang="en-US" dirty="0"/>
              <a:t>No Spiritual death, they lived in God’s presence</a:t>
            </a:r>
          </a:p>
          <a:p>
            <a:pPr marL="342900" indent="-342900">
              <a:buAutoNum type="arabicPeriod"/>
            </a:pPr>
            <a:endParaRPr lang="en-US" dirty="0"/>
          </a:p>
          <a:p>
            <a:pPr marL="342900" indent="-342900">
              <a:buAutoNum type="arabicPeriod"/>
            </a:pPr>
            <a:r>
              <a:rPr lang="en-US" dirty="0"/>
              <a:t>No progression toward exaltation possible</a:t>
            </a:r>
          </a:p>
          <a:p>
            <a:pPr marL="342900" indent="-342900">
              <a:buAutoNum type="arabicPeriod"/>
            </a:pPr>
            <a:endParaRPr lang="en-US" dirty="0"/>
          </a:p>
          <a:p>
            <a:pPr marL="342900" indent="-342900">
              <a:buAutoNum type="arabicPeriod"/>
            </a:pPr>
            <a:r>
              <a:rPr lang="en-US" dirty="0"/>
              <a:t>They could not have children</a:t>
            </a:r>
          </a:p>
          <a:p>
            <a:pPr marL="342900" indent="-342900">
              <a:buAutoNum type="arabicPeriod"/>
            </a:pPr>
            <a:endParaRPr lang="en-US" dirty="0"/>
          </a:p>
          <a:p>
            <a:pPr marL="342900" indent="-342900">
              <a:buAutoNum type="arabicPeriod"/>
            </a:pPr>
            <a:r>
              <a:rPr lang="en-US" dirty="0"/>
              <a:t>They were innocent, knowing neither good nor evil, joy nor misery</a:t>
            </a:r>
          </a:p>
        </p:txBody>
      </p:sp>
      <p:sp>
        <p:nvSpPr>
          <p:cNvPr id="4" name="TextBox 3"/>
          <p:cNvSpPr txBox="1"/>
          <p:nvPr/>
        </p:nvSpPr>
        <p:spPr>
          <a:xfrm>
            <a:off x="6400800" y="1219200"/>
            <a:ext cx="3810000" cy="5355312"/>
          </a:xfrm>
          <a:prstGeom prst="rect">
            <a:avLst/>
          </a:prstGeom>
          <a:noFill/>
        </p:spPr>
        <p:txBody>
          <a:bodyPr wrap="square" rtlCol="0">
            <a:spAutoFit/>
          </a:bodyPr>
          <a:lstStyle/>
          <a:p>
            <a:r>
              <a:rPr lang="en-US" dirty="0"/>
              <a:t>After the Fall</a:t>
            </a:r>
          </a:p>
          <a:p>
            <a:endParaRPr lang="en-US" dirty="0"/>
          </a:p>
          <a:p>
            <a:pPr marL="342900" indent="-342900">
              <a:buAutoNum type="arabicPeriod"/>
            </a:pPr>
            <a:r>
              <a:rPr lang="en-US" dirty="0"/>
              <a:t>All things became mortal and could die physically (2 Nephi 9:6)</a:t>
            </a:r>
          </a:p>
          <a:p>
            <a:pPr marL="342900" indent="-342900">
              <a:buAutoNum type="arabicPeriod"/>
            </a:pPr>
            <a:endParaRPr lang="en-US" dirty="0"/>
          </a:p>
          <a:p>
            <a:pPr marL="342900" indent="-342900">
              <a:buAutoNum type="arabicPeriod"/>
            </a:pPr>
            <a:r>
              <a:rPr lang="en-US" dirty="0"/>
              <a:t>Adam and Eve were cast out of god’s presence and became spiritually dead (D&amp;C 29:40-42)</a:t>
            </a:r>
          </a:p>
          <a:p>
            <a:pPr marL="342900" indent="-342900">
              <a:buAutoNum type="arabicPeriod"/>
            </a:pPr>
            <a:endParaRPr lang="en-US" dirty="0"/>
          </a:p>
          <a:p>
            <a:pPr marL="342900" indent="-342900">
              <a:buAutoNum type="arabicPeriod"/>
            </a:pPr>
            <a:r>
              <a:rPr lang="en-US" dirty="0"/>
              <a:t>Eternal progression according to Heavenly Father’s plan became possible (Moses 5:11)</a:t>
            </a:r>
          </a:p>
          <a:p>
            <a:pPr marL="342900" indent="-342900">
              <a:buAutoNum type="arabicPeriod"/>
            </a:pPr>
            <a:endParaRPr lang="en-US" dirty="0"/>
          </a:p>
          <a:p>
            <a:pPr marL="342900" indent="-342900">
              <a:buAutoNum type="arabicPeriod"/>
            </a:pPr>
            <a:r>
              <a:rPr lang="en-US" dirty="0"/>
              <a:t>They could have children (Moses 4:22; 5:11)</a:t>
            </a:r>
          </a:p>
          <a:p>
            <a:pPr marL="342900" indent="-342900">
              <a:buAutoNum type="arabicPeriod"/>
            </a:pPr>
            <a:endParaRPr lang="en-US" dirty="0"/>
          </a:p>
          <a:p>
            <a:pPr marL="342900" indent="-342900">
              <a:buAutoNum type="arabicPeriod"/>
            </a:pPr>
            <a:r>
              <a:rPr lang="en-US" dirty="0"/>
              <a:t>They knew good and evil and could experience joy and misery (Moses 5:11)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Narkisim" pitchFamily="34" charset="-79"/>
                <a:cs typeface="Narkisim" pitchFamily="34" charset="-79"/>
              </a:rPr>
              <a:t>Before and After the Fall</a:t>
            </a:r>
          </a:p>
        </p:txBody>
      </p:sp>
      <p:sp>
        <p:nvSpPr>
          <p:cNvPr id="7" name="TextBox 6"/>
          <p:cNvSpPr txBox="1"/>
          <p:nvPr/>
        </p:nvSpPr>
        <p:spPr>
          <a:xfrm>
            <a:off x="32327" y="6488668"/>
            <a:ext cx="2362200" cy="369332"/>
          </a:xfrm>
          <a:prstGeom prst="rect">
            <a:avLst/>
          </a:prstGeom>
          <a:noFill/>
        </p:spPr>
        <p:txBody>
          <a:bodyPr wrap="square" rtlCol="0">
            <a:spAutoFit/>
          </a:bodyPr>
          <a:lstStyle/>
          <a:p>
            <a:r>
              <a:rPr lang="en-US" dirty="0"/>
              <a:t>D&amp;C 29:30-50</a:t>
            </a:r>
          </a:p>
        </p:txBody>
      </p:sp>
    </p:spTree>
    <p:extLst>
      <p:ext uri="{BB962C8B-B14F-4D97-AF65-F5344CB8AC3E}">
        <p14:creationId xmlns:p14="http://schemas.microsoft.com/office/powerpoint/2010/main" val="226775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BE1CF-C472-4FE3-80D0-18B5C0BDD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57400" y="1371600"/>
            <a:ext cx="3200400" cy="2308324"/>
          </a:xfrm>
          <a:prstGeom prst="rect">
            <a:avLst/>
          </a:prstGeom>
          <a:noFill/>
        </p:spPr>
        <p:txBody>
          <a:bodyPr wrap="square" rtlCol="0">
            <a:spAutoFit/>
          </a:bodyPr>
          <a:lstStyle/>
          <a:p>
            <a:r>
              <a:rPr lang="en-US" dirty="0">
                <a:solidFill>
                  <a:schemeClr val="bg1"/>
                </a:solidFill>
              </a:rPr>
              <a:t>At the Creation, Adam, Eve, the earth, and all things on the earth were in a spiritual state. </a:t>
            </a:r>
          </a:p>
          <a:p>
            <a:endParaRPr lang="en-US" dirty="0">
              <a:solidFill>
                <a:schemeClr val="bg1"/>
              </a:solidFill>
            </a:endParaRPr>
          </a:p>
          <a:p>
            <a:r>
              <a:rPr lang="en-US" dirty="0">
                <a:solidFill>
                  <a:schemeClr val="bg1"/>
                </a:solidFill>
              </a:rPr>
              <a:t>Even though Adam and Eve had physical bodies, they were not subject to death and could dwell in God’s presence forever. </a:t>
            </a: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Spiritual State</a:t>
            </a:r>
          </a:p>
        </p:txBody>
      </p:sp>
      <p:sp>
        <p:nvSpPr>
          <p:cNvPr id="6" name="TextBox 5"/>
          <p:cNvSpPr txBox="1"/>
          <p:nvPr/>
        </p:nvSpPr>
        <p:spPr>
          <a:xfrm>
            <a:off x="6553200" y="3505200"/>
            <a:ext cx="3733800" cy="2862322"/>
          </a:xfrm>
          <a:prstGeom prst="rect">
            <a:avLst/>
          </a:prstGeom>
          <a:noFill/>
        </p:spPr>
        <p:txBody>
          <a:bodyPr wrap="square" rtlCol="0">
            <a:spAutoFit/>
          </a:bodyPr>
          <a:lstStyle/>
          <a:p>
            <a:r>
              <a:rPr lang="en-US" dirty="0">
                <a:solidFill>
                  <a:schemeClr val="bg1"/>
                </a:solidFill>
              </a:rPr>
              <a:t>However, as part of Heavenly Father’s plan, all His creations would become temporal. </a:t>
            </a:r>
          </a:p>
          <a:p>
            <a:endParaRPr lang="en-US" dirty="0">
              <a:solidFill>
                <a:schemeClr val="bg1"/>
              </a:solidFill>
            </a:endParaRPr>
          </a:p>
          <a:p>
            <a:r>
              <a:rPr lang="en-US" dirty="0">
                <a:solidFill>
                  <a:schemeClr val="bg1"/>
                </a:solidFill>
              </a:rPr>
              <a:t>In other words, they would become temporary and subject to death.</a:t>
            </a:r>
          </a:p>
          <a:p>
            <a:endParaRPr lang="en-US" dirty="0">
              <a:solidFill>
                <a:schemeClr val="bg1"/>
              </a:solidFill>
            </a:endParaRPr>
          </a:p>
          <a:p>
            <a:r>
              <a:rPr lang="en-US" dirty="0">
                <a:solidFill>
                  <a:schemeClr val="bg1"/>
                </a:solidFill>
              </a:rPr>
              <a:t>Following the resurrection, they will return to a spiritual state—physical but also immortal.</a:t>
            </a:r>
          </a:p>
        </p:txBody>
      </p:sp>
      <p:sp>
        <p:nvSpPr>
          <p:cNvPr id="9" name="TextBox 8"/>
          <p:cNvSpPr txBox="1"/>
          <p:nvPr/>
        </p:nvSpPr>
        <p:spPr>
          <a:xfrm>
            <a:off x="76201" y="6467476"/>
            <a:ext cx="5638800" cy="369332"/>
          </a:xfrm>
          <a:prstGeom prst="rect">
            <a:avLst/>
          </a:prstGeom>
          <a:noFill/>
        </p:spPr>
        <p:txBody>
          <a:bodyPr wrap="square" rtlCol="0">
            <a:spAutoFit/>
          </a:bodyPr>
          <a:lstStyle/>
          <a:p>
            <a:r>
              <a:rPr lang="en-US" dirty="0">
                <a:solidFill>
                  <a:schemeClr val="bg1"/>
                </a:solidFill>
              </a:rPr>
              <a:t>D&amp;C 29:31-35</a:t>
            </a:r>
          </a:p>
        </p:txBody>
      </p:sp>
      <p:pic>
        <p:nvPicPr>
          <p:cNvPr id="4" name="Picture 3">
            <a:extLst>
              <a:ext uri="{FF2B5EF4-FFF2-40B4-BE49-F238E27FC236}">
                <a16:creationId xmlns:a16="http://schemas.microsoft.com/office/drawing/2014/main" id="{ADA52B15-1FFF-4514-8706-1A83EE5E6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832" y="917341"/>
            <a:ext cx="3182112" cy="2212848"/>
          </a:xfrm>
          <a:prstGeom prst="rect">
            <a:avLst/>
          </a:prstGeom>
        </p:spPr>
      </p:pic>
      <p:pic>
        <p:nvPicPr>
          <p:cNvPr id="8" name="Picture 7">
            <a:extLst>
              <a:ext uri="{FF2B5EF4-FFF2-40B4-BE49-F238E27FC236}">
                <a16:creationId xmlns:a16="http://schemas.microsoft.com/office/drawing/2014/main" id="{FC052CDE-4337-408B-A3FE-DD2C04668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0156" y="3837814"/>
            <a:ext cx="3886200" cy="2657475"/>
          </a:xfrm>
          <a:prstGeom prst="rect">
            <a:avLst/>
          </a:prstGeom>
        </p:spPr>
      </p:pic>
    </p:spTree>
    <p:extLst>
      <p:ext uri="{BB962C8B-B14F-4D97-AF65-F5344CB8AC3E}">
        <p14:creationId xmlns:p14="http://schemas.microsoft.com/office/powerpoint/2010/main" val="41257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E4772A-64B7-EAD3-6A57-5E45579DF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5105008-FB53-1C9B-D44B-0EB9E67951F9}"/>
              </a:ext>
            </a:extLst>
          </p:cNvPr>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Background</a:t>
            </a:r>
          </a:p>
        </p:txBody>
      </p:sp>
      <p:sp>
        <p:nvSpPr>
          <p:cNvPr id="5" name="TextBox 4">
            <a:extLst>
              <a:ext uri="{FF2B5EF4-FFF2-40B4-BE49-F238E27FC236}">
                <a16:creationId xmlns:a16="http://schemas.microsoft.com/office/drawing/2014/main" id="{9AEE6EB7-9D69-77D8-9488-B7591C58EFEC}"/>
              </a:ext>
            </a:extLst>
          </p:cNvPr>
          <p:cNvSpPr txBox="1"/>
          <p:nvPr/>
        </p:nvSpPr>
        <p:spPr>
          <a:xfrm>
            <a:off x="775856" y="1297861"/>
            <a:ext cx="6096000" cy="923330"/>
          </a:xfrm>
          <a:prstGeom prst="rect">
            <a:avLst/>
          </a:prstGeom>
          <a:noFill/>
        </p:spPr>
        <p:txBody>
          <a:bodyPr wrap="square">
            <a:spAutoFit/>
          </a:bodyPr>
          <a:lstStyle/>
          <a:p>
            <a:r>
              <a:rPr lang="en-US" b="0" i="0" dirty="0">
                <a:solidFill>
                  <a:schemeClr val="bg1"/>
                </a:solidFill>
                <a:effectLst/>
              </a:rPr>
              <a:t>The Lord had been teaching Joseph Smith about the Fall of Adam and Eve and agency during his </a:t>
            </a:r>
            <a:r>
              <a:rPr lang="en-US" dirty="0">
                <a:solidFill>
                  <a:schemeClr val="bg1"/>
                </a:solidFill>
              </a:rPr>
              <a:t>w</a:t>
            </a:r>
            <a:r>
              <a:rPr lang="en-US" b="0" i="0" dirty="0">
                <a:solidFill>
                  <a:schemeClr val="bg1"/>
                </a:solidFill>
                <a:effectLst/>
              </a:rPr>
              <a:t>ork on the inspired translation of the Bible.</a:t>
            </a:r>
            <a:endParaRPr lang="en-US" dirty="0">
              <a:solidFill>
                <a:schemeClr val="bg1"/>
              </a:solidFill>
            </a:endParaRPr>
          </a:p>
        </p:txBody>
      </p:sp>
      <p:sp>
        <p:nvSpPr>
          <p:cNvPr id="7" name="TextBox 6">
            <a:extLst>
              <a:ext uri="{FF2B5EF4-FFF2-40B4-BE49-F238E27FC236}">
                <a16:creationId xmlns:a16="http://schemas.microsoft.com/office/drawing/2014/main" id="{662AEAC0-C236-49A8-FECD-BBFDE9304158}"/>
              </a:ext>
            </a:extLst>
          </p:cNvPr>
          <p:cNvSpPr txBox="1"/>
          <p:nvPr/>
        </p:nvSpPr>
        <p:spPr>
          <a:xfrm>
            <a:off x="775856" y="2816915"/>
            <a:ext cx="3943927" cy="923330"/>
          </a:xfrm>
          <a:prstGeom prst="rect">
            <a:avLst/>
          </a:prstGeom>
          <a:noFill/>
        </p:spPr>
        <p:txBody>
          <a:bodyPr wrap="square">
            <a:spAutoFit/>
          </a:bodyPr>
          <a:lstStyle/>
          <a:p>
            <a:r>
              <a:rPr lang="en-US" dirty="0">
                <a:solidFill>
                  <a:schemeClr val="bg1"/>
                </a:solidFill>
              </a:rPr>
              <a:t>T</a:t>
            </a:r>
            <a:r>
              <a:rPr lang="en-US" b="0" i="0" dirty="0">
                <a:solidFill>
                  <a:schemeClr val="bg1"/>
                </a:solidFill>
                <a:effectLst/>
              </a:rPr>
              <a:t>he Lord teaches about redemption from the Fall of Adam and Eve through the Atonement of Jesus Christ.</a:t>
            </a:r>
            <a:endParaRPr lang="en-US" dirty="0">
              <a:solidFill>
                <a:schemeClr val="bg1"/>
              </a:solidFill>
            </a:endParaRPr>
          </a:p>
        </p:txBody>
      </p:sp>
      <p:pic>
        <p:nvPicPr>
          <p:cNvPr id="9" name="Picture 8">
            <a:extLst>
              <a:ext uri="{FF2B5EF4-FFF2-40B4-BE49-F238E27FC236}">
                <a16:creationId xmlns:a16="http://schemas.microsoft.com/office/drawing/2014/main" id="{C2D4EA42-C944-C9A9-D0FD-CF711D16E412}"/>
              </a:ext>
            </a:extLst>
          </p:cNvPr>
          <p:cNvPicPr>
            <a:picLocks noChangeAspect="1"/>
          </p:cNvPicPr>
          <p:nvPr/>
        </p:nvPicPr>
        <p:blipFill>
          <a:blip r:embed="rId3"/>
          <a:stretch>
            <a:fillRect/>
          </a:stretch>
        </p:blipFill>
        <p:spPr>
          <a:xfrm>
            <a:off x="7040786" y="1154209"/>
            <a:ext cx="3553321" cy="4248743"/>
          </a:xfrm>
          <a:prstGeom prst="rect">
            <a:avLst/>
          </a:prstGeom>
        </p:spPr>
      </p:pic>
      <p:pic>
        <p:nvPicPr>
          <p:cNvPr id="11" name="Picture 10">
            <a:extLst>
              <a:ext uri="{FF2B5EF4-FFF2-40B4-BE49-F238E27FC236}">
                <a16:creationId xmlns:a16="http://schemas.microsoft.com/office/drawing/2014/main" id="{EA4A581C-4557-BCFA-3CFC-015F6FCF2D8D}"/>
              </a:ext>
            </a:extLst>
          </p:cNvPr>
          <p:cNvPicPr>
            <a:picLocks noChangeAspect="1"/>
          </p:cNvPicPr>
          <p:nvPr/>
        </p:nvPicPr>
        <p:blipFill>
          <a:blip r:embed="rId4"/>
          <a:stretch>
            <a:fillRect/>
          </a:stretch>
        </p:blipFill>
        <p:spPr>
          <a:xfrm>
            <a:off x="1231468" y="3913966"/>
            <a:ext cx="3919747" cy="2569122"/>
          </a:xfrm>
          <a:prstGeom prst="rect">
            <a:avLst/>
          </a:prstGeom>
        </p:spPr>
      </p:pic>
    </p:spTree>
    <p:extLst>
      <p:ext uri="{BB962C8B-B14F-4D97-AF65-F5344CB8AC3E}">
        <p14:creationId xmlns:p14="http://schemas.microsoft.com/office/powerpoint/2010/main" val="403614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E1A5E7-CF06-40EB-97DC-5D6280B87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85353" y="1219200"/>
            <a:ext cx="3810000" cy="4801314"/>
          </a:xfrm>
          <a:prstGeom prst="rect">
            <a:avLst/>
          </a:prstGeom>
          <a:noFill/>
        </p:spPr>
        <p:txBody>
          <a:bodyPr wrap="square" rtlCol="0">
            <a:spAutoFit/>
          </a:bodyPr>
          <a:lstStyle/>
          <a:p>
            <a:r>
              <a:rPr lang="en-US" dirty="0">
                <a:solidFill>
                  <a:schemeClr val="bg1"/>
                </a:solidFill>
              </a:rPr>
              <a:t>Before the Fall—2 Nephi 22-23</a:t>
            </a:r>
          </a:p>
          <a:p>
            <a:endParaRPr lang="en-US" dirty="0">
              <a:solidFill>
                <a:schemeClr val="bg1"/>
              </a:solidFill>
            </a:endParaRPr>
          </a:p>
          <a:p>
            <a:pPr marL="342900" indent="-342900">
              <a:buAutoNum type="arabicPeriod"/>
            </a:pPr>
            <a:r>
              <a:rPr lang="en-US" dirty="0">
                <a:solidFill>
                  <a:schemeClr val="bg1"/>
                </a:solidFill>
              </a:rPr>
              <a:t>No physical death, Adam and Eve would have lived forever if they had not transgressed</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No Spiritual death, they lived in God’s presence</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No progression toward exaltation possible</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could not have children</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were innocent, knowing neither good nor evil, joy nor misery</a:t>
            </a:r>
          </a:p>
        </p:txBody>
      </p:sp>
      <p:sp>
        <p:nvSpPr>
          <p:cNvPr id="4" name="TextBox 3"/>
          <p:cNvSpPr txBox="1"/>
          <p:nvPr/>
        </p:nvSpPr>
        <p:spPr>
          <a:xfrm>
            <a:off x="6931731" y="1219200"/>
            <a:ext cx="4290552" cy="5078313"/>
          </a:xfrm>
          <a:prstGeom prst="rect">
            <a:avLst/>
          </a:prstGeom>
          <a:noFill/>
        </p:spPr>
        <p:txBody>
          <a:bodyPr wrap="square" rtlCol="0">
            <a:spAutoFit/>
          </a:bodyPr>
          <a:lstStyle/>
          <a:p>
            <a:r>
              <a:rPr lang="en-US" dirty="0">
                <a:solidFill>
                  <a:schemeClr val="bg1"/>
                </a:solidFill>
              </a:rPr>
              <a:t>After the Fall</a:t>
            </a:r>
          </a:p>
          <a:p>
            <a:endParaRPr lang="en-US" dirty="0">
              <a:solidFill>
                <a:schemeClr val="bg1"/>
              </a:solidFill>
            </a:endParaRPr>
          </a:p>
          <a:p>
            <a:pPr marL="342900" indent="-342900">
              <a:buAutoNum type="arabicPeriod"/>
            </a:pPr>
            <a:r>
              <a:rPr lang="en-US" dirty="0">
                <a:solidFill>
                  <a:schemeClr val="bg1"/>
                </a:solidFill>
              </a:rPr>
              <a:t>All things became mortal and could die physically (2 Nephi 9:6)</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Adam and Eve were cast out of God’s presence and became spiritually dead (D&amp;C 29:40-42)</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Eternal progression according to Heavenly Father’s plan became possible (Moses 5:11)</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could have children (Moses 4:22; 5:11)</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knew good and evil and could experience joy and misery (Moses 5:11)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Before and After the Fall</a:t>
            </a:r>
          </a:p>
        </p:txBody>
      </p:sp>
      <p:sp>
        <p:nvSpPr>
          <p:cNvPr id="8" name="TextBox 7"/>
          <p:cNvSpPr txBox="1"/>
          <p:nvPr/>
        </p:nvSpPr>
        <p:spPr>
          <a:xfrm>
            <a:off x="114300" y="6477000"/>
            <a:ext cx="2362200" cy="369332"/>
          </a:xfrm>
          <a:prstGeom prst="rect">
            <a:avLst/>
          </a:prstGeom>
          <a:noFill/>
        </p:spPr>
        <p:txBody>
          <a:bodyPr wrap="square" rtlCol="0">
            <a:spAutoFit/>
          </a:bodyPr>
          <a:lstStyle/>
          <a:p>
            <a:r>
              <a:rPr lang="en-US" dirty="0">
                <a:solidFill>
                  <a:schemeClr val="bg1"/>
                </a:solidFill>
              </a:rPr>
              <a:t>D&amp;C 29:30-50</a:t>
            </a:r>
          </a:p>
        </p:txBody>
      </p:sp>
      <p:pic>
        <p:nvPicPr>
          <p:cNvPr id="18434" name="Picture 2" descr="http://2.bp.blogspot.com/-kR3iN2-elow/UgUY2OG326I/AAAAAAAAK0Y/s7AxkjU3Bwc/s1600/aaepic1.jpg"/>
          <p:cNvPicPr>
            <a:picLocks noChangeAspect="1" noChangeArrowheads="1"/>
          </p:cNvPicPr>
          <p:nvPr/>
        </p:nvPicPr>
        <p:blipFill>
          <a:blip r:embed="rId3" cstate="print"/>
          <a:srcRect/>
          <a:stretch>
            <a:fillRect/>
          </a:stretch>
        </p:blipFill>
        <p:spPr bwMode="auto">
          <a:xfrm>
            <a:off x="4953000" y="4800600"/>
            <a:ext cx="1339634" cy="1676400"/>
          </a:xfrm>
          <a:prstGeom prst="rect">
            <a:avLst/>
          </a:prstGeom>
          <a:noFill/>
        </p:spPr>
      </p:pic>
      <p:pic>
        <p:nvPicPr>
          <p:cNvPr id="18436" name="Picture 4" descr="https://www.lds.org/bc/content/shared/content/images/gospel-library/manual/09410/450251.jpg"/>
          <p:cNvPicPr>
            <a:picLocks noChangeAspect="1" noChangeArrowheads="1"/>
          </p:cNvPicPr>
          <p:nvPr/>
        </p:nvPicPr>
        <p:blipFill>
          <a:blip r:embed="rId4" cstate="print"/>
          <a:srcRect r="38824"/>
          <a:stretch>
            <a:fillRect/>
          </a:stretch>
        </p:blipFill>
        <p:spPr bwMode="auto">
          <a:xfrm>
            <a:off x="5257801" y="3276600"/>
            <a:ext cx="1107503" cy="1295400"/>
          </a:xfrm>
          <a:prstGeom prst="rect">
            <a:avLst/>
          </a:prstGeom>
          <a:noFill/>
        </p:spPr>
      </p:pic>
      <p:pic>
        <p:nvPicPr>
          <p:cNvPr id="18442" name="Picture 10" descr="https://www.lds.org/bc/content/shared/content/images/gospel-library/manual/31118/31118_000_004_09.jpg"/>
          <p:cNvPicPr>
            <a:picLocks noChangeAspect="1" noChangeArrowheads="1"/>
          </p:cNvPicPr>
          <p:nvPr/>
        </p:nvPicPr>
        <p:blipFill>
          <a:blip r:embed="rId5" cstate="print"/>
          <a:srcRect l="31111" t="12308"/>
          <a:stretch>
            <a:fillRect/>
          </a:stretch>
        </p:blipFill>
        <p:spPr bwMode="auto">
          <a:xfrm>
            <a:off x="5105401" y="1600200"/>
            <a:ext cx="1193533" cy="1371600"/>
          </a:xfrm>
          <a:prstGeom prst="rect">
            <a:avLst/>
          </a:prstGeom>
          <a:noFill/>
        </p:spPr>
      </p:pic>
    </p:spTree>
    <p:extLst>
      <p:ext uri="{BB962C8B-B14F-4D97-AF65-F5344CB8AC3E}">
        <p14:creationId xmlns:p14="http://schemas.microsoft.com/office/powerpoint/2010/main" val="117634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442"/>
                                        </p:tgtEl>
                                        <p:attrNameLst>
                                          <p:attrName>style.visibility</p:attrName>
                                        </p:attrNameLst>
                                      </p:cBhvr>
                                      <p:to>
                                        <p:strVal val="visible"/>
                                      </p:to>
                                    </p:set>
                                    <p:animEffect transition="in" filter="fade">
                                      <p:cBhvr>
                                        <p:cTn id="9" dur="2000"/>
                                        <p:tgtEl>
                                          <p:spTgt spid="184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8436"/>
                                        </p:tgtEl>
                                        <p:attrNameLst>
                                          <p:attrName>style.visibility</p:attrName>
                                        </p:attrNameLst>
                                      </p:cBhvr>
                                      <p:to>
                                        <p:strVal val="visible"/>
                                      </p:to>
                                    </p:set>
                                    <p:animEffect transition="in" filter="fade">
                                      <p:cBhvr>
                                        <p:cTn id="36" dur="2000"/>
                                        <p:tgtEl>
                                          <p:spTgt spid="1843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8434"/>
                                        </p:tgtEl>
                                        <p:attrNameLst>
                                          <p:attrName>style.visibility</p:attrName>
                                        </p:attrNameLst>
                                      </p:cBhvr>
                                      <p:to>
                                        <p:strVal val="visible"/>
                                      </p:to>
                                    </p:set>
                                    <p:animEffect transition="in" filter="fade">
                                      <p:cBhvr>
                                        <p:cTn id="47" dur="2000"/>
                                        <p:tgtEl>
                                          <p:spTgt spid="1843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C2A574-E924-4F56-84B0-D96D33BA3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33400" y="930072"/>
            <a:ext cx="3962400" cy="1200329"/>
          </a:xfrm>
          <a:prstGeom prst="rect">
            <a:avLst/>
          </a:prstGeom>
          <a:noFill/>
        </p:spPr>
        <p:txBody>
          <a:bodyPr wrap="square" rtlCol="0">
            <a:spAutoFit/>
          </a:bodyPr>
          <a:lstStyle/>
          <a:p>
            <a:r>
              <a:rPr lang="en-US" sz="2400" dirty="0">
                <a:solidFill>
                  <a:srgbClr val="FFFF00"/>
                </a:solidFill>
              </a:rPr>
              <a:t>All things unto Him are spiritual…even commandments and laws</a:t>
            </a: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Examples of Spiritual Laws</a:t>
            </a:r>
          </a:p>
        </p:txBody>
      </p:sp>
      <p:sp>
        <p:nvSpPr>
          <p:cNvPr id="6" name="TextBox 5"/>
          <p:cNvSpPr txBox="1"/>
          <p:nvPr/>
        </p:nvSpPr>
        <p:spPr>
          <a:xfrm>
            <a:off x="5562599" y="914400"/>
            <a:ext cx="5390535" cy="1477328"/>
          </a:xfrm>
          <a:prstGeom prst="rect">
            <a:avLst/>
          </a:prstGeom>
          <a:noFill/>
        </p:spPr>
        <p:txBody>
          <a:bodyPr wrap="square" rtlCol="0">
            <a:spAutoFit/>
          </a:bodyPr>
          <a:lstStyle/>
          <a:p>
            <a:r>
              <a:rPr lang="en-US" dirty="0">
                <a:solidFill>
                  <a:schemeClr val="bg1"/>
                </a:solidFill>
              </a:rPr>
              <a:t>Sabbath Day—Provides a way to worship and give reverence to God</a:t>
            </a:r>
          </a:p>
          <a:p>
            <a:endParaRPr lang="en-US" dirty="0">
              <a:solidFill>
                <a:schemeClr val="bg1"/>
              </a:solidFill>
            </a:endParaRPr>
          </a:p>
          <a:p>
            <a:r>
              <a:rPr lang="en-US" dirty="0">
                <a:solidFill>
                  <a:schemeClr val="bg1"/>
                </a:solidFill>
              </a:rPr>
              <a:t>Our observance brings us closer to our spiritual relationship with the Lord</a:t>
            </a:r>
          </a:p>
        </p:txBody>
      </p:sp>
      <p:sp>
        <p:nvSpPr>
          <p:cNvPr id="9" name="TextBox 8"/>
          <p:cNvSpPr txBox="1"/>
          <p:nvPr/>
        </p:nvSpPr>
        <p:spPr>
          <a:xfrm>
            <a:off x="185583" y="6433192"/>
            <a:ext cx="5638800" cy="369332"/>
          </a:xfrm>
          <a:prstGeom prst="rect">
            <a:avLst/>
          </a:prstGeom>
          <a:noFill/>
        </p:spPr>
        <p:txBody>
          <a:bodyPr wrap="square" rtlCol="0">
            <a:spAutoFit/>
          </a:bodyPr>
          <a:lstStyle/>
          <a:p>
            <a:r>
              <a:rPr lang="en-US" dirty="0">
                <a:solidFill>
                  <a:schemeClr val="bg1"/>
                </a:solidFill>
              </a:rPr>
              <a:t>D&amp;C 29:34-35  </a:t>
            </a:r>
            <a:r>
              <a:rPr lang="en-US" dirty="0" err="1">
                <a:solidFill>
                  <a:schemeClr val="bg1"/>
                </a:solidFill>
              </a:rPr>
              <a:t>Otten</a:t>
            </a:r>
            <a:r>
              <a:rPr lang="en-US" dirty="0">
                <a:solidFill>
                  <a:schemeClr val="bg1"/>
                </a:solidFill>
              </a:rPr>
              <a:t> and Caldwell excerpts</a:t>
            </a:r>
          </a:p>
        </p:txBody>
      </p:sp>
      <p:sp>
        <p:nvSpPr>
          <p:cNvPr id="10" name="TextBox 9"/>
          <p:cNvSpPr txBox="1"/>
          <p:nvPr/>
        </p:nvSpPr>
        <p:spPr>
          <a:xfrm>
            <a:off x="1905000" y="2667001"/>
            <a:ext cx="3733800" cy="646331"/>
          </a:xfrm>
          <a:prstGeom prst="rect">
            <a:avLst/>
          </a:prstGeom>
          <a:noFill/>
        </p:spPr>
        <p:txBody>
          <a:bodyPr wrap="square" rtlCol="0">
            <a:spAutoFit/>
          </a:bodyPr>
          <a:lstStyle/>
          <a:p>
            <a:r>
              <a:rPr lang="en-US" dirty="0">
                <a:solidFill>
                  <a:schemeClr val="bg1"/>
                </a:solidFill>
              </a:rPr>
              <a:t>Word of Wisdom—not only a health law but a principle of obedience</a:t>
            </a:r>
          </a:p>
        </p:txBody>
      </p:sp>
      <p:sp>
        <p:nvSpPr>
          <p:cNvPr id="11" name="TextBox 10"/>
          <p:cNvSpPr txBox="1"/>
          <p:nvPr/>
        </p:nvSpPr>
        <p:spPr>
          <a:xfrm>
            <a:off x="6553200" y="4309534"/>
            <a:ext cx="5508523" cy="2308324"/>
          </a:xfrm>
          <a:prstGeom prst="rect">
            <a:avLst/>
          </a:prstGeom>
          <a:noFill/>
        </p:spPr>
        <p:txBody>
          <a:bodyPr wrap="square" rtlCol="0">
            <a:spAutoFit/>
          </a:bodyPr>
          <a:lstStyle/>
          <a:p>
            <a:r>
              <a:rPr lang="en-US" dirty="0">
                <a:solidFill>
                  <a:schemeClr val="bg1"/>
                </a:solidFill>
              </a:rPr>
              <a:t>Morality—spiritual sensitivity</a:t>
            </a:r>
          </a:p>
          <a:p>
            <a:endParaRPr lang="en-US" dirty="0">
              <a:solidFill>
                <a:schemeClr val="bg1"/>
              </a:solidFill>
            </a:endParaRPr>
          </a:p>
          <a:p>
            <a:r>
              <a:rPr lang="en-US" dirty="0">
                <a:solidFill>
                  <a:schemeClr val="bg1"/>
                </a:solidFill>
              </a:rPr>
              <a:t>Tithing—spiritual satisfaction</a:t>
            </a:r>
          </a:p>
          <a:p>
            <a:endParaRPr lang="en-US" dirty="0">
              <a:solidFill>
                <a:schemeClr val="bg1"/>
              </a:solidFill>
            </a:endParaRPr>
          </a:p>
          <a:p>
            <a:r>
              <a:rPr lang="en-US" dirty="0">
                <a:solidFill>
                  <a:schemeClr val="bg1"/>
                </a:solidFill>
              </a:rPr>
              <a:t>Pray always—spiritual experiences</a:t>
            </a:r>
          </a:p>
          <a:p>
            <a:endParaRPr lang="en-US" dirty="0">
              <a:solidFill>
                <a:schemeClr val="bg1"/>
              </a:solidFill>
            </a:endParaRPr>
          </a:p>
          <a:p>
            <a:r>
              <a:rPr lang="en-US" dirty="0">
                <a:solidFill>
                  <a:schemeClr val="bg1"/>
                </a:solidFill>
              </a:rPr>
              <a:t>Sacrament—touches the spiritual fibers of our souls (renews our spiritual covenants)</a:t>
            </a:r>
          </a:p>
        </p:txBody>
      </p:sp>
      <p:pic>
        <p:nvPicPr>
          <p:cNvPr id="21506" name="Picture 2" descr="http://elderhainsworth.blog.com/files/2013/12/Mormons_Going_to_Church.jpg"/>
          <p:cNvPicPr>
            <a:picLocks noChangeAspect="1" noChangeArrowheads="1"/>
          </p:cNvPicPr>
          <p:nvPr/>
        </p:nvPicPr>
        <p:blipFill>
          <a:blip r:embed="rId3" cstate="print"/>
          <a:srcRect/>
          <a:stretch>
            <a:fillRect/>
          </a:stretch>
        </p:blipFill>
        <p:spPr bwMode="auto">
          <a:xfrm>
            <a:off x="7658100" y="2354557"/>
            <a:ext cx="2514600" cy="1903140"/>
          </a:xfrm>
          <a:prstGeom prst="rect">
            <a:avLst/>
          </a:prstGeom>
          <a:noFill/>
        </p:spPr>
      </p:pic>
      <p:pic>
        <p:nvPicPr>
          <p:cNvPr id="21508" name="Picture 4" descr="https://www.lds.org/bc/content/shared/content/images/gospel-library/manual/35744/35744_all_036_01-daniel.jpg"/>
          <p:cNvPicPr>
            <a:picLocks noChangeAspect="1" noChangeArrowheads="1"/>
          </p:cNvPicPr>
          <p:nvPr/>
        </p:nvPicPr>
        <p:blipFill>
          <a:blip r:embed="rId4" cstate="print"/>
          <a:srcRect/>
          <a:stretch>
            <a:fillRect/>
          </a:stretch>
        </p:blipFill>
        <p:spPr bwMode="auto">
          <a:xfrm>
            <a:off x="2057400" y="3429001"/>
            <a:ext cx="2438400" cy="1761067"/>
          </a:xfrm>
          <a:prstGeom prst="rect">
            <a:avLst/>
          </a:prstGeom>
          <a:noFill/>
        </p:spPr>
      </p:pic>
      <p:pic>
        <p:nvPicPr>
          <p:cNvPr id="21510" name="Picture 6" descr="https://www.lds.org/youth/bc/youth/content/images/Prepare-for-Sacrament-in-line1-2011-11-14.jpg"/>
          <p:cNvPicPr>
            <a:picLocks noChangeAspect="1" noChangeArrowheads="1"/>
          </p:cNvPicPr>
          <p:nvPr/>
        </p:nvPicPr>
        <p:blipFill>
          <a:blip r:embed="rId5" cstate="print"/>
          <a:srcRect/>
          <a:stretch>
            <a:fillRect/>
          </a:stretch>
        </p:blipFill>
        <p:spPr bwMode="auto">
          <a:xfrm>
            <a:off x="4648200" y="5029200"/>
            <a:ext cx="1695450" cy="1356360"/>
          </a:xfrm>
          <a:prstGeom prst="rect">
            <a:avLst/>
          </a:prstGeom>
          <a:noFill/>
        </p:spPr>
      </p:pic>
    </p:spTree>
    <p:extLst>
      <p:ext uri="{BB962C8B-B14F-4D97-AF65-F5344CB8AC3E}">
        <p14:creationId xmlns:p14="http://schemas.microsoft.com/office/powerpoint/2010/main" val="19589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1C3B28-473F-47EE-9AF9-74106E5FC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8710" y="680028"/>
            <a:ext cx="9035845" cy="5447645"/>
          </a:xfrm>
          <a:prstGeom prst="rect">
            <a:avLst/>
          </a:prstGeom>
          <a:noFill/>
        </p:spPr>
        <p:txBody>
          <a:bodyPr wrap="square" rtlCol="0">
            <a:spAutoFit/>
          </a:bodyPr>
          <a:lstStyle/>
          <a:p>
            <a:r>
              <a:rPr lang="en-US" sz="2400" dirty="0">
                <a:solidFill>
                  <a:schemeClr val="bg1"/>
                </a:solidFill>
              </a:rPr>
              <a:t>“Man makes a distinction between temporal and spiritual laws, and some are very much concerned about keeping the two separate. </a:t>
            </a:r>
          </a:p>
          <a:p>
            <a:endParaRPr lang="en-US" sz="2400" dirty="0">
              <a:solidFill>
                <a:schemeClr val="bg1"/>
              </a:solidFill>
            </a:endParaRPr>
          </a:p>
          <a:p>
            <a:r>
              <a:rPr lang="en-US" sz="2400" dirty="0">
                <a:solidFill>
                  <a:schemeClr val="bg1"/>
                </a:solidFill>
              </a:rPr>
              <a:t>To the Lord everything is both spiritual and temporal, and the laws He gives are consequently spiritual, because they concern spiritual beings.</a:t>
            </a:r>
          </a:p>
          <a:p>
            <a:endParaRPr lang="en-US" sz="2400" dirty="0">
              <a:solidFill>
                <a:schemeClr val="bg1"/>
              </a:solidFill>
            </a:endParaRPr>
          </a:p>
          <a:p>
            <a:r>
              <a:rPr lang="en-US" sz="2400" dirty="0">
                <a:solidFill>
                  <a:schemeClr val="bg1"/>
                </a:solidFill>
              </a:rPr>
              <a:t> When He commanded Adam to eat bread in the sweat of his brow, or Moses to strike the rock that the people might drink, or the Prophet Joseph to erect the Nauvoo House, or the Saints in Utah to build fences and roads, such laws were for their spiritual welfare, as well as physical. </a:t>
            </a:r>
          </a:p>
          <a:p>
            <a:endParaRPr lang="en-US" sz="2400" dirty="0">
              <a:solidFill>
                <a:schemeClr val="bg1"/>
              </a:solidFill>
            </a:endParaRPr>
          </a:p>
          <a:p>
            <a:r>
              <a:rPr lang="en-US" sz="2400" dirty="0">
                <a:solidFill>
                  <a:schemeClr val="bg1"/>
                </a:solidFill>
              </a:rPr>
              <a:t>To obey such laws, when given, is a spiritual duty. One who performs his daily labor ‘as to the Lord, and not to men’ (Eph. 6:7) derives spiritual benefit from whatever his duties are.”</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22532" name="Picture 4" descr="http://upload.wikimedia.org/wikipedia/commons/e/e9/Hyrum_M._Smith.jpg"/>
          <p:cNvPicPr>
            <a:picLocks noChangeAspect="1" noChangeArrowheads="1"/>
          </p:cNvPicPr>
          <p:nvPr/>
        </p:nvPicPr>
        <p:blipFill>
          <a:blip r:embed="rId3" cstate="print"/>
          <a:srcRect/>
          <a:stretch>
            <a:fillRect/>
          </a:stretch>
        </p:blipFill>
        <p:spPr bwMode="auto">
          <a:xfrm>
            <a:off x="10360742" y="237096"/>
            <a:ext cx="1462548" cy="2056048"/>
          </a:xfrm>
          <a:prstGeom prst="rect">
            <a:avLst/>
          </a:prstGeom>
          <a:noFill/>
        </p:spPr>
      </p:pic>
      <p:pic>
        <p:nvPicPr>
          <p:cNvPr id="3" name="Picture 2">
            <a:extLst>
              <a:ext uri="{FF2B5EF4-FFF2-40B4-BE49-F238E27FC236}">
                <a16:creationId xmlns:a16="http://schemas.microsoft.com/office/drawing/2014/main" id="{17A63466-5B27-4277-8C14-024BD8F8860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11909" r="11124"/>
          <a:stretch/>
        </p:blipFill>
        <p:spPr>
          <a:xfrm>
            <a:off x="10360742" y="4564857"/>
            <a:ext cx="1462548" cy="2043113"/>
          </a:xfrm>
          <a:prstGeom prst="rect">
            <a:avLst/>
          </a:prstGeom>
        </p:spPr>
      </p:pic>
    </p:spTree>
    <p:extLst>
      <p:ext uri="{BB962C8B-B14F-4D97-AF65-F5344CB8AC3E}">
        <p14:creationId xmlns:p14="http://schemas.microsoft.com/office/powerpoint/2010/main" val="39265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6">
                                            <p:txEl>
                                              <p:pRg st="0" end="0"/>
                                            </p:txEl>
                                          </p:spTgt>
                                        </p:tgtEl>
                                      </p:cBhvr>
                                    </p:animEffect>
                                    <p:set>
                                      <p:cBhvr>
                                        <p:cTn id="9"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6">
                                            <p:txEl>
                                              <p:pRg st="2" end="2"/>
                                            </p:txEl>
                                          </p:spTgt>
                                        </p:tgtEl>
                                      </p:cBhvr>
                                    </p:animEffect>
                                    <p:set>
                                      <p:cBhvr>
                                        <p:cTn id="16" dur="1" fill="hold">
                                          <p:stCondLst>
                                            <p:cond delay="1999"/>
                                          </p:stCondLst>
                                        </p:cTn>
                                        <p:tgtEl>
                                          <p:spTgt spid="6">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2000"/>
                                        <p:tgtEl>
                                          <p:spTgt spid="6">
                                            <p:txEl>
                                              <p:pRg st="4" end="4"/>
                                            </p:txEl>
                                          </p:spTgt>
                                        </p:tgtEl>
                                      </p:cBhvr>
                                    </p:animEffect>
                                    <p:set>
                                      <p:cBhvr>
                                        <p:cTn id="23" dur="1" fill="hold">
                                          <p:stCondLst>
                                            <p:cond delay="1999"/>
                                          </p:stCondLst>
                                        </p:cTn>
                                        <p:tgtEl>
                                          <p:spTgt spid="6">
                                            <p:txEl>
                                              <p:pRg st="4" end="4"/>
                                            </p:txEl>
                                          </p:spTgt>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548519-FE28-419C-84D5-4E88D13FF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Give Me Power and Glory</a:t>
            </a:r>
          </a:p>
        </p:txBody>
      </p:sp>
      <p:sp>
        <p:nvSpPr>
          <p:cNvPr id="6" name="TextBox 5"/>
          <p:cNvSpPr txBox="1"/>
          <p:nvPr/>
        </p:nvSpPr>
        <p:spPr>
          <a:xfrm>
            <a:off x="1113393" y="1524000"/>
            <a:ext cx="5058807" cy="1200329"/>
          </a:xfrm>
          <a:prstGeom prst="rect">
            <a:avLst/>
          </a:prstGeom>
          <a:noFill/>
        </p:spPr>
        <p:txBody>
          <a:bodyPr wrap="square" rtlCol="0">
            <a:spAutoFit/>
          </a:bodyPr>
          <a:lstStyle/>
          <a:p>
            <a:r>
              <a:rPr lang="en-US" dirty="0">
                <a:solidFill>
                  <a:schemeClr val="bg1"/>
                </a:solidFill>
              </a:rPr>
              <a:t>The devil rebelled against God in the premortal spirit world and turned away “a third part of the hosts of heaven.” Because the devil and his followers rebelled, they were cast out.</a:t>
            </a:r>
          </a:p>
        </p:txBody>
      </p:sp>
      <p:sp>
        <p:nvSpPr>
          <p:cNvPr id="9" name="TextBox 8"/>
          <p:cNvSpPr txBox="1"/>
          <p:nvPr/>
        </p:nvSpPr>
        <p:spPr>
          <a:xfrm>
            <a:off x="145472" y="6448455"/>
            <a:ext cx="5638800" cy="369332"/>
          </a:xfrm>
          <a:prstGeom prst="rect">
            <a:avLst/>
          </a:prstGeom>
          <a:noFill/>
        </p:spPr>
        <p:txBody>
          <a:bodyPr wrap="square" rtlCol="0">
            <a:spAutoFit/>
          </a:bodyPr>
          <a:lstStyle/>
          <a:p>
            <a:r>
              <a:rPr lang="en-US" dirty="0">
                <a:solidFill>
                  <a:schemeClr val="bg1"/>
                </a:solidFill>
              </a:rPr>
              <a:t>D&amp;C 29:36-39</a:t>
            </a:r>
          </a:p>
        </p:txBody>
      </p:sp>
      <p:sp>
        <p:nvSpPr>
          <p:cNvPr id="12" name="TextBox 11"/>
          <p:cNvSpPr txBox="1"/>
          <p:nvPr/>
        </p:nvSpPr>
        <p:spPr>
          <a:xfrm>
            <a:off x="5867400" y="3581401"/>
            <a:ext cx="4343400" cy="2585323"/>
          </a:xfrm>
          <a:prstGeom prst="rect">
            <a:avLst/>
          </a:prstGeom>
          <a:noFill/>
        </p:spPr>
        <p:txBody>
          <a:bodyPr wrap="square" rtlCol="0">
            <a:spAutoFit/>
          </a:bodyPr>
          <a:lstStyle/>
          <a:p>
            <a:r>
              <a:rPr lang="en-US" dirty="0">
                <a:solidFill>
                  <a:schemeClr val="bg1"/>
                </a:solidFill>
              </a:rPr>
              <a:t>“Because of free agency Satan had the ability to tempt Adam.</a:t>
            </a:r>
          </a:p>
          <a:p>
            <a:endParaRPr lang="en-US" dirty="0">
              <a:solidFill>
                <a:schemeClr val="bg1"/>
              </a:solidFill>
            </a:endParaRPr>
          </a:p>
          <a:p>
            <a:r>
              <a:rPr lang="en-US" dirty="0">
                <a:solidFill>
                  <a:schemeClr val="bg1"/>
                </a:solidFill>
              </a:rPr>
              <a:t>There can be no free agency where there is no possibility to choose between right and wrong. </a:t>
            </a:r>
          </a:p>
          <a:p>
            <a:endParaRPr lang="en-US" dirty="0">
              <a:solidFill>
                <a:schemeClr val="bg1"/>
              </a:solidFill>
            </a:endParaRPr>
          </a:p>
          <a:p>
            <a:r>
              <a:rPr lang="en-US" dirty="0">
                <a:solidFill>
                  <a:schemeClr val="bg1"/>
                </a:solidFill>
              </a:rPr>
              <a:t>If only one course of action is open to us, we are not free agents.”</a:t>
            </a:r>
          </a:p>
        </p:txBody>
      </p:sp>
      <p:sp>
        <p:nvSpPr>
          <p:cNvPr id="15" name="Rectangle 14"/>
          <p:cNvSpPr/>
          <p:nvPr/>
        </p:nvSpPr>
        <p:spPr>
          <a:xfrm>
            <a:off x="3657600" y="6248400"/>
            <a:ext cx="6248400" cy="400110"/>
          </a:xfrm>
          <a:prstGeom prst="rect">
            <a:avLst/>
          </a:prstGeom>
        </p:spPr>
        <p:txBody>
          <a:bodyPr wrap="square">
            <a:spAutoFit/>
          </a:bodyPr>
          <a:lstStyle/>
          <a:p>
            <a:r>
              <a:rPr lang="en-US" sz="2000" dirty="0">
                <a:solidFill>
                  <a:srgbClr val="FFFF00"/>
                </a:solidFill>
              </a:rPr>
              <a:t>Why does the Lord allow the devil to tempt us?</a:t>
            </a:r>
          </a:p>
        </p:txBody>
      </p:sp>
      <p:pic>
        <p:nvPicPr>
          <p:cNvPr id="11" name="Picture 10">
            <a:extLst>
              <a:ext uri="{FF2B5EF4-FFF2-40B4-BE49-F238E27FC236}">
                <a16:creationId xmlns:a16="http://schemas.microsoft.com/office/drawing/2014/main" id="{C1996D51-D585-3857-B9D3-03F34CCF629E}"/>
              </a:ext>
            </a:extLst>
          </p:cNvPr>
          <p:cNvPicPr>
            <a:picLocks noChangeAspect="1"/>
          </p:cNvPicPr>
          <p:nvPr/>
        </p:nvPicPr>
        <p:blipFill>
          <a:blip r:embed="rId3"/>
          <a:stretch>
            <a:fillRect/>
          </a:stretch>
        </p:blipFill>
        <p:spPr>
          <a:xfrm>
            <a:off x="1113393" y="3201383"/>
            <a:ext cx="4232513" cy="2793029"/>
          </a:xfrm>
          <a:prstGeom prst="rect">
            <a:avLst/>
          </a:prstGeom>
        </p:spPr>
      </p:pic>
      <p:pic>
        <p:nvPicPr>
          <p:cNvPr id="14" name="Picture 13" descr="A close-up of a person's face&#10;&#10;Description automatically generated">
            <a:extLst>
              <a:ext uri="{FF2B5EF4-FFF2-40B4-BE49-F238E27FC236}">
                <a16:creationId xmlns:a16="http://schemas.microsoft.com/office/drawing/2014/main" id="{F654699C-909C-F132-4E27-EAC8FC184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834" y="1015664"/>
            <a:ext cx="2934732" cy="2179022"/>
          </a:xfrm>
          <a:prstGeom prst="rect">
            <a:avLst/>
          </a:prstGeom>
        </p:spPr>
      </p:pic>
    </p:spTree>
    <p:extLst>
      <p:ext uri="{BB962C8B-B14F-4D97-AF65-F5344CB8AC3E}">
        <p14:creationId xmlns:p14="http://schemas.microsoft.com/office/powerpoint/2010/main" val="9525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9EFDFA-2116-C596-0512-9768535F7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063718A-4C18-696A-D471-FC8780618258}"/>
              </a:ext>
            </a:extLst>
          </p:cNvPr>
          <p:cNvSpPr txBox="1"/>
          <p:nvPr/>
        </p:nvSpPr>
        <p:spPr>
          <a:xfrm>
            <a:off x="665016" y="1853017"/>
            <a:ext cx="6197601" cy="3970318"/>
          </a:xfrm>
          <a:prstGeom prst="rect">
            <a:avLst/>
          </a:prstGeom>
          <a:noFill/>
        </p:spPr>
        <p:txBody>
          <a:bodyPr wrap="square">
            <a:spAutoFit/>
          </a:bodyPr>
          <a:lstStyle/>
          <a:p>
            <a:pPr algn="l" fontAlgn="base"/>
            <a:r>
              <a:rPr lang="en-US" b="0" i="0" dirty="0">
                <a:solidFill>
                  <a:schemeClr val="bg1"/>
                </a:solidFill>
                <a:effectLst/>
              </a:rPr>
              <a:t>Because of Lucifer’s rebellion, a great spiritual conflict ensued. Each of Heavenly Father’s children had the opportunity to exercise the agency Heavenly Father had given him or her. We chose to have faith in the Savior Jesus Christ—to come unto Him, follow Him, and accept the plan Heavenly Father presented for our sakes. </a:t>
            </a:r>
          </a:p>
          <a:p>
            <a:pPr algn="l" fontAlgn="base"/>
            <a:endParaRPr lang="en-US" dirty="0">
              <a:solidFill>
                <a:schemeClr val="bg1"/>
              </a:solidFill>
            </a:endParaRPr>
          </a:p>
          <a:p>
            <a:pPr algn="l" fontAlgn="base"/>
            <a:r>
              <a:rPr lang="en-US" b="0" i="0" dirty="0">
                <a:solidFill>
                  <a:schemeClr val="bg1"/>
                </a:solidFill>
                <a:effectLst/>
              </a:rPr>
              <a:t>But a third of Heavenly Father’s children did not have faith to follow the Savior and chose to follow Lucifer, or Satan, instead.</a:t>
            </a:r>
          </a:p>
          <a:p>
            <a:pPr algn="l" fontAlgn="base"/>
            <a:endParaRPr lang="en-US" b="0" i="0" dirty="0">
              <a:solidFill>
                <a:schemeClr val="bg1"/>
              </a:solidFill>
              <a:effectLst/>
            </a:endParaRPr>
          </a:p>
          <a:p>
            <a:pPr algn="l" fontAlgn="base"/>
            <a:r>
              <a:rPr lang="en-US" b="0" i="0" dirty="0">
                <a:solidFill>
                  <a:schemeClr val="bg1"/>
                </a:solidFill>
                <a:effectLst/>
              </a:rPr>
              <a:t>And God said, “Wherefore, because that Satan rebelled against me, and sought to destroy the agency of man, which I, the Lord God, had given him, … I caused that he should be cast down. </a:t>
            </a:r>
          </a:p>
          <a:p>
            <a:pPr algn="l" fontAlgn="base"/>
            <a:r>
              <a:rPr lang="en-US" b="0" i="0" dirty="0">
                <a:solidFill>
                  <a:schemeClr val="bg1"/>
                </a:solidFill>
                <a:effectLst/>
              </a:rPr>
              <a:t>Robert D. Hales</a:t>
            </a:r>
          </a:p>
        </p:txBody>
      </p:sp>
      <p:pic>
        <p:nvPicPr>
          <p:cNvPr id="6" name="Picture 5" descr="A person in a suit and tie&#10;&#10;Description automatically generated">
            <a:extLst>
              <a:ext uri="{FF2B5EF4-FFF2-40B4-BE49-F238E27FC236}">
                <a16:creationId xmlns:a16="http://schemas.microsoft.com/office/drawing/2014/main" id="{A19B7E47-0C74-6E99-9836-72E41FF64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72" y="252557"/>
            <a:ext cx="1083541" cy="1361747"/>
          </a:xfrm>
          <a:prstGeom prst="rect">
            <a:avLst/>
          </a:prstGeom>
        </p:spPr>
      </p:pic>
      <p:sp>
        <p:nvSpPr>
          <p:cNvPr id="8" name="TextBox 7">
            <a:extLst>
              <a:ext uri="{FF2B5EF4-FFF2-40B4-BE49-F238E27FC236}">
                <a16:creationId xmlns:a16="http://schemas.microsoft.com/office/drawing/2014/main" id="{73D4CBE0-5B64-E319-9787-632D47230A2E}"/>
              </a:ext>
            </a:extLst>
          </p:cNvPr>
          <p:cNvSpPr txBox="1"/>
          <p:nvPr/>
        </p:nvSpPr>
        <p:spPr>
          <a:xfrm>
            <a:off x="7218217" y="4509594"/>
            <a:ext cx="4618182" cy="2031325"/>
          </a:xfrm>
          <a:prstGeom prst="rect">
            <a:avLst/>
          </a:prstGeom>
          <a:noFill/>
        </p:spPr>
        <p:txBody>
          <a:bodyPr wrap="square">
            <a:spAutoFit/>
          </a:bodyPr>
          <a:lstStyle/>
          <a:p>
            <a:r>
              <a:rPr lang="en-US" b="0" i="1" dirty="0">
                <a:solidFill>
                  <a:srgbClr val="FFFF00"/>
                </a:solidFill>
                <a:effectLst/>
              </a:rPr>
              <a:t>Wherefore, because that </a:t>
            </a:r>
            <a:r>
              <a:rPr lang="en-US" b="0" i="1" u="none" strike="noStrike" dirty="0">
                <a:solidFill>
                  <a:srgbClr val="FFFF00"/>
                </a:solidFill>
                <a:effectLst/>
              </a:rPr>
              <a:t>Satan</a:t>
            </a:r>
            <a:r>
              <a:rPr lang="en-US" b="0" i="1" dirty="0">
                <a:solidFill>
                  <a:srgbClr val="FFFF00"/>
                </a:solidFill>
                <a:effectLst/>
              </a:rPr>
              <a:t> </a:t>
            </a:r>
            <a:r>
              <a:rPr lang="en-US" b="0" i="1" u="none" strike="noStrike" dirty="0">
                <a:solidFill>
                  <a:srgbClr val="FFFF00"/>
                </a:solidFill>
                <a:effectLst/>
              </a:rPr>
              <a:t>rebelled</a:t>
            </a:r>
            <a:r>
              <a:rPr lang="en-US" b="0" i="1" dirty="0">
                <a:solidFill>
                  <a:srgbClr val="FFFF00"/>
                </a:solidFill>
                <a:effectLst/>
              </a:rPr>
              <a:t> against me, and sought to destroy the </a:t>
            </a:r>
            <a:r>
              <a:rPr lang="en-US" b="0" i="1" u="none" strike="noStrike" dirty="0">
                <a:solidFill>
                  <a:srgbClr val="FFFF00"/>
                </a:solidFill>
                <a:effectLst/>
              </a:rPr>
              <a:t>agency</a:t>
            </a:r>
            <a:r>
              <a:rPr lang="en-US" b="0" i="1" dirty="0">
                <a:solidFill>
                  <a:srgbClr val="FFFF00"/>
                </a:solidFill>
                <a:effectLst/>
              </a:rPr>
              <a:t> of man, which I, the Lord God, had given him, and also, that I should give unto him mine own power; by the power of mine Only Begotten, I caused that he should be </a:t>
            </a:r>
            <a:r>
              <a:rPr lang="en-US" b="0" i="1" u="none" strike="noStrike" dirty="0">
                <a:solidFill>
                  <a:srgbClr val="FFFF00"/>
                </a:solidFill>
                <a:effectLst/>
              </a:rPr>
              <a:t>cast down</a:t>
            </a:r>
            <a:r>
              <a:rPr lang="en-US" b="0" i="1" dirty="0">
                <a:solidFill>
                  <a:srgbClr val="FFFF00"/>
                </a:solidFill>
                <a:effectLst/>
              </a:rPr>
              <a:t>;</a:t>
            </a:r>
          </a:p>
          <a:p>
            <a:r>
              <a:rPr lang="en-US" i="1" dirty="0">
                <a:solidFill>
                  <a:srgbClr val="FFFF00"/>
                </a:solidFill>
              </a:rPr>
              <a:t>Moses 4:3</a:t>
            </a:r>
          </a:p>
        </p:txBody>
      </p:sp>
      <p:pic>
        <p:nvPicPr>
          <p:cNvPr id="10" name="Picture 9" descr="A person with a black hair&#10;&#10;Description automatically generated with medium confidence">
            <a:extLst>
              <a:ext uri="{FF2B5EF4-FFF2-40B4-BE49-F238E27FC236}">
                <a16:creationId xmlns:a16="http://schemas.microsoft.com/office/drawing/2014/main" id="{59B2168A-8DA9-EEC9-F850-948DF2A67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159" y="499194"/>
            <a:ext cx="2780298" cy="3693320"/>
          </a:xfrm>
          <a:prstGeom prst="rect">
            <a:avLst/>
          </a:prstGeom>
        </p:spPr>
      </p:pic>
      <p:sp>
        <p:nvSpPr>
          <p:cNvPr id="11" name="TextBox 10">
            <a:extLst>
              <a:ext uri="{FF2B5EF4-FFF2-40B4-BE49-F238E27FC236}">
                <a16:creationId xmlns:a16="http://schemas.microsoft.com/office/drawing/2014/main" id="{17A26C61-53EE-FD12-9454-158A7C71327B}"/>
              </a:ext>
            </a:extLst>
          </p:cNvPr>
          <p:cNvSpPr txBox="1"/>
          <p:nvPr/>
        </p:nvSpPr>
        <p:spPr>
          <a:xfrm>
            <a:off x="145472" y="6448455"/>
            <a:ext cx="5638800" cy="369332"/>
          </a:xfrm>
          <a:prstGeom prst="rect">
            <a:avLst/>
          </a:prstGeom>
          <a:noFill/>
        </p:spPr>
        <p:txBody>
          <a:bodyPr wrap="square" rtlCol="0">
            <a:spAutoFit/>
          </a:bodyPr>
          <a:lstStyle/>
          <a:p>
            <a:r>
              <a:rPr lang="en-US" dirty="0">
                <a:solidFill>
                  <a:schemeClr val="bg1"/>
                </a:solidFill>
              </a:rPr>
              <a:t>D&amp;C 29:36-39</a:t>
            </a:r>
          </a:p>
        </p:txBody>
      </p:sp>
    </p:spTree>
    <p:extLst>
      <p:ext uri="{BB962C8B-B14F-4D97-AF65-F5344CB8AC3E}">
        <p14:creationId xmlns:p14="http://schemas.microsoft.com/office/powerpoint/2010/main" val="11748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3390</Words>
  <Application>Microsoft Office PowerPoint</Application>
  <PresentationFormat>Widescreen</PresentationFormat>
  <Paragraphs>230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Narkisim</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13</cp:revision>
  <dcterms:created xsi:type="dcterms:W3CDTF">2018-04-30T14:34:19Z</dcterms:created>
  <dcterms:modified xsi:type="dcterms:W3CDTF">2024-12-29T15:15:36Z</dcterms:modified>
</cp:coreProperties>
</file>