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9" r:id="rId3"/>
    <p:sldId id="260" r:id="rId4"/>
    <p:sldId id="261" r:id="rId5"/>
    <p:sldId id="262" r:id="rId6"/>
    <p:sldId id="263" r:id="rId7"/>
    <p:sldId id="264" r:id="rId8"/>
    <p:sldId id="265" r:id="rId9"/>
    <p:sldId id="266" r:id="rId10"/>
    <p:sldId id="273" r:id="rId11"/>
    <p:sldId id="267" r:id="rId12"/>
    <p:sldId id="268" r:id="rId13"/>
    <p:sldId id="274" r:id="rId14"/>
    <p:sldId id="258" r:id="rId15"/>
    <p:sldId id="270" r:id="rId16"/>
    <p:sldId id="271" r:id="rId17"/>
  </p:sldIdLst>
  <p:sldSz cx="12192000" cy="6858000"/>
  <p:notesSz cx="6858000" cy="9144000"/>
  <p:embeddedFontLst>
    <p:embeddedFont>
      <p:font typeface="Candara" panose="020E0502030303020204" pitchFamily="34" charset="0"/>
      <p:regular r:id="rId18"/>
      <p:bold r:id="rId19"/>
      <p:italic r:id="rId20"/>
      <p:boldItalic r:id="rId21"/>
    </p:embeddedFont>
    <p:embeddedFont>
      <p:font typeface="Cavolini" panose="03000502040302020204" pitchFamily="66" charset="0"/>
      <p:regular r:id="rId22"/>
      <p:bold r:id="rId23"/>
      <p:italic r:id="rId24"/>
      <p:boldItalic r:id="rId25"/>
    </p:embeddedFont>
    <p:embeddedFont>
      <p:font typeface="Comic Sans MS" panose="030F0702030302020204" pitchFamily="66"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8331"/>
    <a:srgbClr val="449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995A-3654-4573-8891-DE65A7FC08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BD1AE7-E77E-4DFF-ADB1-5C8B4348E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F20890-5B14-4E77-BDF0-C1F4697FED1D}"/>
              </a:ext>
            </a:extLst>
          </p:cNvPr>
          <p:cNvSpPr>
            <a:spLocks noGrp="1"/>
          </p:cNvSpPr>
          <p:nvPr>
            <p:ph type="dt" sz="half" idx="10"/>
          </p:nvPr>
        </p:nvSpPr>
        <p:spPr/>
        <p:txBody>
          <a:bodyPr/>
          <a:lstStyle/>
          <a:p>
            <a:fld id="{ACC8C48D-E935-40C3-98F3-C7C65A81915B}" type="datetimeFigureOut">
              <a:rPr lang="en-US" smtClean="0"/>
              <a:t>12/29/2024</a:t>
            </a:fld>
            <a:endParaRPr lang="en-US"/>
          </a:p>
        </p:txBody>
      </p:sp>
      <p:sp>
        <p:nvSpPr>
          <p:cNvPr id="5" name="Footer Placeholder 4">
            <a:extLst>
              <a:ext uri="{FF2B5EF4-FFF2-40B4-BE49-F238E27FC236}">
                <a16:creationId xmlns:a16="http://schemas.microsoft.com/office/drawing/2014/main" id="{8B63668B-F972-4650-9832-D70FB5750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05E1-8033-42BE-8EBC-9166ED08D364}"/>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301398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BCA3-D51E-475A-A2A7-7410D55FBD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305050-E569-4C03-BBEF-4170579FAC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12278-DEEB-48EF-9250-F82255163C46}"/>
              </a:ext>
            </a:extLst>
          </p:cNvPr>
          <p:cNvSpPr>
            <a:spLocks noGrp="1"/>
          </p:cNvSpPr>
          <p:nvPr>
            <p:ph type="dt" sz="half" idx="10"/>
          </p:nvPr>
        </p:nvSpPr>
        <p:spPr/>
        <p:txBody>
          <a:bodyPr/>
          <a:lstStyle/>
          <a:p>
            <a:fld id="{ACC8C48D-E935-40C3-98F3-C7C65A81915B}" type="datetimeFigureOut">
              <a:rPr lang="en-US" smtClean="0"/>
              <a:t>12/29/2024</a:t>
            </a:fld>
            <a:endParaRPr lang="en-US"/>
          </a:p>
        </p:txBody>
      </p:sp>
      <p:sp>
        <p:nvSpPr>
          <p:cNvPr id="5" name="Footer Placeholder 4">
            <a:extLst>
              <a:ext uri="{FF2B5EF4-FFF2-40B4-BE49-F238E27FC236}">
                <a16:creationId xmlns:a16="http://schemas.microsoft.com/office/drawing/2014/main" id="{D60B0116-39E7-472C-B374-B421CFDCA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5CE0F-6253-434C-8795-E44B854B3484}"/>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336487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1E0215-C000-4B12-8D7F-4428FCDFD0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31ACC0-2E3D-4073-A269-3599F734EC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C2BF8-CD6A-4BCE-A612-284711707D60}"/>
              </a:ext>
            </a:extLst>
          </p:cNvPr>
          <p:cNvSpPr>
            <a:spLocks noGrp="1"/>
          </p:cNvSpPr>
          <p:nvPr>
            <p:ph type="dt" sz="half" idx="10"/>
          </p:nvPr>
        </p:nvSpPr>
        <p:spPr/>
        <p:txBody>
          <a:bodyPr/>
          <a:lstStyle/>
          <a:p>
            <a:fld id="{ACC8C48D-E935-40C3-98F3-C7C65A81915B}" type="datetimeFigureOut">
              <a:rPr lang="en-US" smtClean="0"/>
              <a:t>12/29/2024</a:t>
            </a:fld>
            <a:endParaRPr lang="en-US"/>
          </a:p>
        </p:txBody>
      </p:sp>
      <p:sp>
        <p:nvSpPr>
          <p:cNvPr id="5" name="Footer Placeholder 4">
            <a:extLst>
              <a:ext uri="{FF2B5EF4-FFF2-40B4-BE49-F238E27FC236}">
                <a16:creationId xmlns:a16="http://schemas.microsoft.com/office/drawing/2014/main" id="{C5D84535-9574-4AA4-9A7E-252B37207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2F771-91B9-47CA-AA00-F4EF98C482BA}"/>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421431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ADE6-15B4-4894-B23A-F222DCB3E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9DD00-9747-4DFC-8C66-4284CF4E57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AF6FA-4FCC-4BEA-80A7-33514238AD73}"/>
              </a:ext>
            </a:extLst>
          </p:cNvPr>
          <p:cNvSpPr>
            <a:spLocks noGrp="1"/>
          </p:cNvSpPr>
          <p:nvPr>
            <p:ph type="dt" sz="half" idx="10"/>
          </p:nvPr>
        </p:nvSpPr>
        <p:spPr/>
        <p:txBody>
          <a:bodyPr/>
          <a:lstStyle/>
          <a:p>
            <a:fld id="{ACC8C48D-E935-40C3-98F3-C7C65A81915B}" type="datetimeFigureOut">
              <a:rPr lang="en-US" smtClean="0"/>
              <a:t>12/29/2024</a:t>
            </a:fld>
            <a:endParaRPr lang="en-US"/>
          </a:p>
        </p:txBody>
      </p:sp>
      <p:sp>
        <p:nvSpPr>
          <p:cNvPr id="5" name="Footer Placeholder 4">
            <a:extLst>
              <a:ext uri="{FF2B5EF4-FFF2-40B4-BE49-F238E27FC236}">
                <a16:creationId xmlns:a16="http://schemas.microsoft.com/office/drawing/2014/main" id="{F02F089A-5BC5-46D4-A079-C9B4D8EAC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CC9C7-35EB-4B24-BEA6-33CFDA27699E}"/>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358876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19A79-9F34-45DF-B9DF-7919B41598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DE39D5-2EA3-432D-AB5E-D4982373C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9F9E55-5F64-40DF-B911-85CE60794641}"/>
              </a:ext>
            </a:extLst>
          </p:cNvPr>
          <p:cNvSpPr>
            <a:spLocks noGrp="1"/>
          </p:cNvSpPr>
          <p:nvPr>
            <p:ph type="dt" sz="half" idx="10"/>
          </p:nvPr>
        </p:nvSpPr>
        <p:spPr/>
        <p:txBody>
          <a:bodyPr/>
          <a:lstStyle/>
          <a:p>
            <a:fld id="{ACC8C48D-E935-40C3-98F3-C7C65A81915B}" type="datetimeFigureOut">
              <a:rPr lang="en-US" smtClean="0"/>
              <a:t>12/29/2024</a:t>
            </a:fld>
            <a:endParaRPr lang="en-US"/>
          </a:p>
        </p:txBody>
      </p:sp>
      <p:sp>
        <p:nvSpPr>
          <p:cNvPr id="5" name="Footer Placeholder 4">
            <a:extLst>
              <a:ext uri="{FF2B5EF4-FFF2-40B4-BE49-F238E27FC236}">
                <a16:creationId xmlns:a16="http://schemas.microsoft.com/office/drawing/2014/main" id="{20DCD1A5-78D1-430F-A025-EFAEC7595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9B1BC-61C7-4999-9FD2-6A9DAA5EAEB6}"/>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250545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282E-B3DF-4163-829A-EA5B3D9A4D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6ADD8A-A204-4A61-B696-0822D36B1E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F04B70-5BC3-4891-AF05-E4D81BC6DF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44EF9-7766-4A22-BC65-03F043B2066B}"/>
              </a:ext>
            </a:extLst>
          </p:cNvPr>
          <p:cNvSpPr>
            <a:spLocks noGrp="1"/>
          </p:cNvSpPr>
          <p:nvPr>
            <p:ph type="dt" sz="half" idx="10"/>
          </p:nvPr>
        </p:nvSpPr>
        <p:spPr/>
        <p:txBody>
          <a:bodyPr/>
          <a:lstStyle/>
          <a:p>
            <a:fld id="{ACC8C48D-E935-40C3-98F3-C7C65A81915B}" type="datetimeFigureOut">
              <a:rPr lang="en-US" smtClean="0"/>
              <a:t>12/29/2024</a:t>
            </a:fld>
            <a:endParaRPr lang="en-US"/>
          </a:p>
        </p:txBody>
      </p:sp>
      <p:sp>
        <p:nvSpPr>
          <p:cNvPr id="6" name="Footer Placeholder 5">
            <a:extLst>
              <a:ext uri="{FF2B5EF4-FFF2-40B4-BE49-F238E27FC236}">
                <a16:creationId xmlns:a16="http://schemas.microsoft.com/office/drawing/2014/main" id="{E48509C2-454B-4376-A061-FF36835E0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A32E9-35B8-4EF6-8A48-C53E2E1B230B}"/>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238020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3A9D-30BE-4BAA-9F83-9B6803C9AE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AEC199-1275-4845-95D5-EF1787855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C5E1A5-5D5D-4FC3-B577-E20AF07D03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C8EC2E-D455-4FB0-8AE5-1AC769A3F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EBD73F-AD44-4E39-9008-4779BEB3DB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E57A94-5010-4C82-96B3-CD5E9F3470D4}"/>
              </a:ext>
            </a:extLst>
          </p:cNvPr>
          <p:cNvSpPr>
            <a:spLocks noGrp="1"/>
          </p:cNvSpPr>
          <p:nvPr>
            <p:ph type="dt" sz="half" idx="10"/>
          </p:nvPr>
        </p:nvSpPr>
        <p:spPr/>
        <p:txBody>
          <a:bodyPr/>
          <a:lstStyle/>
          <a:p>
            <a:fld id="{ACC8C48D-E935-40C3-98F3-C7C65A81915B}" type="datetimeFigureOut">
              <a:rPr lang="en-US" smtClean="0"/>
              <a:t>12/29/2024</a:t>
            </a:fld>
            <a:endParaRPr lang="en-US"/>
          </a:p>
        </p:txBody>
      </p:sp>
      <p:sp>
        <p:nvSpPr>
          <p:cNvPr id="8" name="Footer Placeholder 7">
            <a:extLst>
              <a:ext uri="{FF2B5EF4-FFF2-40B4-BE49-F238E27FC236}">
                <a16:creationId xmlns:a16="http://schemas.microsoft.com/office/drawing/2014/main" id="{57710B2A-9B9E-4D5A-8696-E6B81FDCE2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D7853-CA3B-4C4B-9893-6C76AFBE3B35}"/>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175852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8F39-9A77-4F42-A08B-17C6BFDB08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C0F66-0E61-4BBB-8CD4-63E994DCC53A}"/>
              </a:ext>
            </a:extLst>
          </p:cNvPr>
          <p:cNvSpPr>
            <a:spLocks noGrp="1"/>
          </p:cNvSpPr>
          <p:nvPr>
            <p:ph type="dt" sz="half" idx="10"/>
          </p:nvPr>
        </p:nvSpPr>
        <p:spPr/>
        <p:txBody>
          <a:bodyPr/>
          <a:lstStyle/>
          <a:p>
            <a:fld id="{ACC8C48D-E935-40C3-98F3-C7C65A81915B}" type="datetimeFigureOut">
              <a:rPr lang="en-US" smtClean="0"/>
              <a:t>12/29/2024</a:t>
            </a:fld>
            <a:endParaRPr lang="en-US"/>
          </a:p>
        </p:txBody>
      </p:sp>
      <p:sp>
        <p:nvSpPr>
          <p:cNvPr id="4" name="Footer Placeholder 3">
            <a:extLst>
              <a:ext uri="{FF2B5EF4-FFF2-40B4-BE49-F238E27FC236}">
                <a16:creationId xmlns:a16="http://schemas.microsoft.com/office/drawing/2014/main" id="{261EE496-C097-489A-A11D-BC2D0C4807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031DC-DE8D-4064-888E-04C53D935BDB}"/>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10914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562C6-623C-4F79-914F-4AE0933349B5}"/>
              </a:ext>
            </a:extLst>
          </p:cNvPr>
          <p:cNvSpPr>
            <a:spLocks noGrp="1"/>
          </p:cNvSpPr>
          <p:nvPr>
            <p:ph type="dt" sz="half" idx="10"/>
          </p:nvPr>
        </p:nvSpPr>
        <p:spPr/>
        <p:txBody>
          <a:bodyPr/>
          <a:lstStyle/>
          <a:p>
            <a:fld id="{ACC8C48D-E935-40C3-98F3-C7C65A81915B}" type="datetimeFigureOut">
              <a:rPr lang="en-US" smtClean="0"/>
              <a:t>12/29/2024</a:t>
            </a:fld>
            <a:endParaRPr lang="en-US"/>
          </a:p>
        </p:txBody>
      </p:sp>
      <p:sp>
        <p:nvSpPr>
          <p:cNvPr id="3" name="Footer Placeholder 2">
            <a:extLst>
              <a:ext uri="{FF2B5EF4-FFF2-40B4-BE49-F238E27FC236}">
                <a16:creationId xmlns:a16="http://schemas.microsoft.com/office/drawing/2014/main" id="{E29CA600-7311-463F-913C-2F6E91371D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4F5D29-E206-479A-8965-7CC6A2C0296E}"/>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383598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98669-1FB3-4563-B9E2-EA85F2B88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2554D5-C17D-4623-8E60-464469AE4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E9F8D2-4045-419A-A228-169125F96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83BAE4-2C9F-479D-911B-C091AB48D48E}"/>
              </a:ext>
            </a:extLst>
          </p:cNvPr>
          <p:cNvSpPr>
            <a:spLocks noGrp="1"/>
          </p:cNvSpPr>
          <p:nvPr>
            <p:ph type="dt" sz="half" idx="10"/>
          </p:nvPr>
        </p:nvSpPr>
        <p:spPr/>
        <p:txBody>
          <a:bodyPr/>
          <a:lstStyle/>
          <a:p>
            <a:fld id="{ACC8C48D-E935-40C3-98F3-C7C65A81915B}" type="datetimeFigureOut">
              <a:rPr lang="en-US" smtClean="0"/>
              <a:t>12/29/2024</a:t>
            </a:fld>
            <a:endParaRPr lang="en-US"/>
          </a:p>
        </p:txBody>
      </p:sp>
      <p:sp>
        <p:nvSpPr>
          <p:cNvPr id="6" name="Footer Placeholder 5">
            <a:extLst>
              <a:ext uri="{FF2B5EF4-FFF2-40B4-BE49-F238E27FC236}">
                <a16:creationId xmlns:a16="http://schemas.microsoft.com/office/drawing/2014/main" id="{3D6089AF-269F-43BF-9A51-851A76E72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5D8CB-DC2F-455D-AC1F-B3B12B812367}"/>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286187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227C-84BE-42F4-AF81-002BC8725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56A88B-C3AE-48C9-B4E1-5FF906D18D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383042-0D3B-4895-B7F7-D6E3D2068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99057A-E55E-4052-916E-C00AD4DA5662}"/>
              </a:ext>
            </a:extLst>
          </p:cNvPr>
          <p:cNvSpPr>
            <a:spLocks noGrp="1"/>
          </p:cNvSpPr>
          <p:nvPr>
            <p:ph type="dt" sz="half" idx="10"/>
          </p:nvPr>
        </p:nvSpPr>
        <p:spPr/>
        <p:txBody>
          <a:bodyPr/>
          <a:lstStyle/>
          <a:p>
            <a:fld id="{ACC8C48D-E935-40C3-98F3-C7C65A81915B}" type="datetimeFigureOut">
              <a:rPr lang="en-US" smtClean="0"/>
              <a:t>12/29/2024</a:t>
            </a:fld>
            <a:endParaRPr lang="en-US"/>
          </a:p>
        </p:txBody>
      </p:sp>
      <p:sp>
        <p:nvSpPr>
          <p:cNvPr id="6" name="Footer Placeholder 5">
            <a:extLst>
              <a:ext uri="{FF2B5EF4-FFF2-40B4-BE49-F238E27FC236}">
                <a16:creationId xmlns:a16="http://schemas.microsoft.com/office/drawing/2014/main" id="{B4036F72-FAEC-4249-9397-A679C5338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D6C8F-3C88-4BBD-9E27-965A521C20D7}"/>
              </a:ext>
            </a:extLst>
          </p:cNvPr>
          <p:cNvSpPr>
            <a:spLocks noGrp="1"/>
          </p:cNvSpPr>
          <p:nvPr>
            <p:ph type="sldNum" sz="quarter" idx="12"/>
          </p:nvPr>
        </p:nvSpPr>
        <p:spPr/>
        <p:txBody>
          <a:bodyPr/>
          <a:lstStyle/>
          <a:p>
            <a:fld id="{0852E4AB-17E5-4941-B3F2-3A0AC5ABAF78}" type="slidenum">
              <a:rPr lang="en-US" smtClean="0"/>
              <a:t>‹#›</a:t>
            </a:fld>
            <a:endParaRPr lang="en-US"/>
          </a:p>
        </p:txBody>
      </p:sp>
    </p:spTree>
    <p:extLst>
      <p:ext uri="{BB962C8B-B14F-4D97-AF65-F5344CB8AC3E}">
        <p14:creationId xmlns:p14="http://schemas.microsoft.com/office/powerpoint/2010/main" val="60391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AA1C4F-4B7B-4037-9747-D462DFD4BB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61D6A6-A023-469A-A71F-967A5D03B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46638-8919-4A1A-8244-E898355B0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8C48D-E935-40C3-98F3-C7C65A81915B}" type="datetimeFigureOut">
              <a:rPr lang="en-US" smtClean="0"/>
              <a:t>12/29/2024</a:t>
            </a:fld>
            <a:endParaRPr lang="en-US"/>
          </a:p>
        </p:txBody>
      </p:sp>
      <p:sp>
        <p:nvSpPr>
          <p:cNvPr id="5" name="Footer Placeholder 4">
            <a:extLst>
              <a:ext uri="{FF2B5EF4-FFF2-40B4-BE49-F238E27FC236}">
                <a16:creationId xmlns:a16="http://schemas.microsoft.com/office/drawing/2014/main" id="{64D7DB4A-E753-4775-8318-765690556F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23B987-E82F-4C4B-A94C-5435B9B16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2E4AB-17E5-4941-B3F2-3A0AC5ABAF78}" type="slidenum">
              <a:rPr lang="en-US" smtClean="0"/>
              <a:t>‹#›</a:t>
            </a:fld>
            <a:endParaRPr lang="en-US"/>
          </a:p>
        </p:txBody>
      </p:sp>
    </p:spTree>
    <p:extLst>
      <p:ext uri="{BB962C8B-B14F-4D97-AF65-F5344CB8AC3E}">
        <p14:creationId xmlns:p14="http://schemas.microsoft.com/office/powerpoint/2010/main" val="831940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0BC6DD-01BF-C99A-088A-60E96427E2F4}"/>
              </a:ext>
            </a:extLst>
          </p:cNvPr>
          <p:cNvPicPr>
            <a:picLocks noChangeAspect="1"/>
          </p:cNvPicPr>
          <p:nvPr/>
        </p:nvPicPr>
        <p:blipFill>
          <a:blip r:embed="rId2"/>
          <a:stretch>
            <a:fillRect/>
          </a:stretch>
        </p:blipFill>
        <p:spPr>
          <a:xfrm>
            <a:off x="0" y="0"/>
            <a:ext cx="12269472" cy="6858000"/>
          </a:xfrm>
          <a:prstGeom prst="rect">
            <a:avLst/>
          </a:prstGeom>
        </p:spPr>
      </p:pic>
    </p:spTree>
    <p:extLst>
      <p:ext uri="{BB962C8B-B14F-4D97-AF65-F5344CB8AC3E}">
        <p14:creationId xmlns:p14="http://schemas.microsoft.com/office/powerpoint/2010/main" val="1429506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9B11FE-517A-2806-2E35-2EF33C6F2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2" y="-2"/>
            <a:ext cx="12290323" cy="6858001"/>
          </a:xfrm>
          <a:prstGeom prst="rect">
            <a:avLst/>
          </a:prstGeom>
        </p:spPr>
      </p:pic>
      <p:sp>
        <p:nvSpPr>
          <p:cNvPr id="4" name="TextBox 3">
            <a:extLst>
              <a:ext uri="{FF2B5EF4-FFF2-40B4-BE49-F238E27FC236}">
                <a16:creationId xmlns:a16="http://schemas.microsoft.com/office/drawing/2014/main" id="{23B36F2B-EA05-C863-3EDB-4BEF53B42B65}"/>
              </a:ext>
            </a:extLst>
          </p:cNvPr>
          <p:cNvSpPr txBox="1"/>
          <p:nvPr/>
        </p:nvSpPr>
        <p:spPr>
          <a:xfrm>
            <a:off x="315161" y="1366042"/>
            <a:ext cx="6144426" cy="4801314"/>
          </a:xfrm>
          <a:prstGeom prst="rect">
            <a:avLst/>
          </a:prstGeom>
          <a:noFill/>
        </p:spPr>
        <p:txBody>
          <a:bodyPr wrap="square">
            <a:spAutoFit/>
          </a:bodyPr>
          <a:lstStyle/>
          <a:p>
            <a:pPr algn="l" fontAlgn="base"/>
            <a:r>
              <a:rPr lang="en-US" b="0" i="0" dirty="0">
                <a:solidFill>
                  <a:schemeClr val="bg1"/>
                </a:solidFill>
                <a:effectLst/>
              </a:rPr>
              <a:t>Today I reaffirm strongly that the Lord has asked </a:t>
            </a:r>
            <a:r>
              <a:rPr lang="en-US" b="0" i="1" dirty="0">
                <a:solidFill>
                  <a:schemeClr val="bg1"/>
                </a:solidFill>
                <a:effectLst/>
              </a:rPr>
              <a:t>every</a:t>
            </a:r>
            <a:r>
              <a:rPr lang="en-US" b="0" i="0" dirty="0">
                <a:solidFill>
                  <a:schemeClr val="bg1"/>
                </a:solidFill>
                <a:effectLst/>
              </a:rPr>
              <a:t> worthy, able young man to prepare for and serve a mission. For Latter-day Saint young men, missionary service is a priesthood responsibility. …</a:t>
            </a:r>
          </a:p>
          <a:p>
            <a:pPr algn="l" fontAlgn="base"/>
            <a:endParaRPr lang="en-US" b="0" i="0" dirty="0">
              <a:solidFill>
                <a:schemeClr val="bg1"/>
              </a:solidFill>
              <a:effectLst/>
            </a:endParaRPr>
          </a:p>
          <a:p>
            <a:pPr algn="l" fontAlgn="base"/>
            <a:r>
              <a:rPr lang="en-US" b="0" i="0" dirty="0">
                <a:solidFill>
                  <a:schemeClr val="bg1"/>
                </a:solidFill>
                <a:effectLst/>
              </a:rPr>
              <a:t>For you young and able sisters, a mission is also a powerful, but </a:t>
            </a:r>
            <a:r>
              <a:rPr lang="en-US" b="0" i="1" dirty="0">
                <a:solidFill>
                  <a:schemeClr val="bg1"/>
                </a:solidFill>
                <a:effectLst/>
              </a:rPr>
              <a:t>optional</a:t>
            </a:r>
            <a:r>
              <a:rPr lang="en-US" b="0" i="0" dirty="0">
                <a:solidFill>
                  <a:schemeClr val="bg1"/>
                </a:solidFill>
                <a:effectLst/>
              </a:rPr>
              <a:t>, opportunity. We </a:t>
            </a:r>
            <a:r>
              <a:rPr lang="en-US" b="0" i="1" dirty="0">
                <a:solidFill>
                  <a:schemeClr val="bg1"/>
                </a:solidFill>
                <a:effectLst/>
              </a:rPr>
              <a:t>love</a:t>
            </a:r>
            <a:r>
              <a:rPr lang="en-US" b="0" i="0" dirty="0">
                <a:solidFill>
                  <a:schemeClr val="bg1"/>
                </a:solidFill>
                <a:effectLst/>
              </a:rPr>
              <a:t> sister missionaries and welcome them wholeheartedly. What you contribute to this work is magnificent! Pray to know if the Lord would have you serve a mission, and the Holy Ghost will respond to your heart and mind.</a:t>
            </a:r>
          </a:p>
          <a:p>
            <a:pPr algn="l" fontAlgn="base"/>
            <a:endParaRPr lang="en-US" dirty="0">
              <a:solidFill>
                <a:schemeClr val="bg1"/>
              </a:solidFill>
            </a:endParaRPr>
          </a:p>
          <a:p>
            <a:pPr fontAlgn="base"/>
            <a:r>
              <a:rPr lang="en-US" b="0" i="0" dirty="0">
                <a:solidFill>
                  <a:schemeClr val="bg1"/>
                </a:solidFill>
                <a:effectLst/>
              </a:rPr>
              <a:t>Dear young friends, you are each vital to the Lord. He has held you in reserve until now to help gather Israel. Your decision to serve a mission, whether a proselyting or a service mission, will bless you and many others. …</a:t>
            </a:r>
          </a:p>
          <a:p>
            <a:pPr algn="l" fontAlgn="base"/>
            <a:endParaRPr lang="en-US" b="0" i="0" dirty="0">
              <a:solidFill>
                <a:schemeClr val="bg1"/>
              </a:solidFill>
              <a:effectLst/>
            </a:endParaRPr>
          </a:p>
        </p:txBody>
      </p:sp>
      <p:sp>
        <p:nvSpPr>
          <p:cNvPr id="5" name="TextBox 4">
            <a:extLst>
              <a:ext uri="{FF2B5EF4-FFF2-40B4-BE49-F238E27FC236}">
                <a16:creationId xmlns:a16="http://schemas.microsoft.com/office/drawing/2014/main" id="{C61A9A97-2DF2-5583-747D-033292216FFD}"/>
              </a:ext>
            </a:extLst>
          </p:cNvPr>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Duty to Preach the Gospel</a:t>
            </a:r>
          </a:p>
        </p:txBody>
      </p:sp>
      <p:sp>
        <p:nvSpPr>
          <p:cNvPr id="7" name="TextBox 6">
            <a:extLst>
              <a:ext uri="{FF2B5EF4-FFF2-40B4-BE49-F238E27FC236}">
                <a16:creationId xmlns:a16="http://schemas.microsoft.com/office/drawing/2014/main" id="{B97C1DF7-CB35-77FE-A7D8-C8B325949643}"/>
              </a:ext>
            </a:extLst>
          </p:cNvPr>
          <p:cNvSpPr txBox="1"/>
          <p:nvPr/>
        </p:nvSpPr>
        <p:spPr>
          <a:xfrm>
            <a:off x="6823910" y="4471526"/>
            <a:ext cx="5567585" cy="2308324"/>
          </a:xfrm>
          <a:prstGeom prst="rect">
            <a:avLst/>
          </a:prstGeom>
          <a:noFill/>
        </p:spPr>
        <p:txBody>
          <a:bodyPr wrap="square">
            <a:spAutoFit/>
          </a:bodyPr>
          <a:lstStyle/>
          <a:p>
            <a:pPr algn="l" fontAlgn="base"/>
            <a:r>
              <a:rPr lang="en-US" b="0" i="1" dirty="0">
                <a:solidFill>
                  <a:schemeClr val="bg1"/>
                </a:solidFill>
                <a:effectLst/>
              </a:rPr>
              <a:t>All</a:t>
            </a:r>
            <a:r>
              <a:rPr lang="en-US" b="0" i="0" dirty="0">
                <a:solidFill>
                  <a:schemeClr val="bg1"/>
                </a:solidFill>
                <a:effectLst/>
              </a:rPr>
              <a:t> missionaries teach and testify of the Savior. The spiritual darkness in the world makes the light of Jesus Christ needed more than ever. Everyone deserves the chance to know about the restored gospel of Jesus Christ. Every person deserves to know where they can find the hope and peace that “[pass] all understanding” [</a:t>
            </a:r>
            <a:r>
              <a:rPr lang="en-US" b="0" i="0" u="none" strike="noStrike" dirty="0">
                <a:solidFill>
                  <a:schemeClr val="bg1"/>
                </a:solidFill>
                <a:effectLst/>
              </a:rPr>
              <a:t>Philippians 4:7</a:t>
            </a:r>
            <a:r>
              <a:rPr lang="en-US" b="0" i="0" dirty="0">
                <a:solidFill>
                  <a:schemeClr val="bg1"/>
                </a:solidFill>
                <a:effectLst/>
              </a:rPr>
              <a:t>]. </a:t>
            </a:r>
          </a:p>
          <a:p>
            <a:pPr algn="l" fontAlgn="base"/>
            <a:r>
              <a:rPr lang="en-US" sz="1400" b="0" i="0" dirty="0">
                <a:solidFill>
                  <a:schemeClr val="bg1"/>
                </a:solidFill>
                <a:effectLst/>
              </a:rPr>
              <a:t>Russell M. Nelson</a:t>
            </a:r>
          </a:p>
        </p:txBody>
      </p:sp>
      <p:pic>
        <p:nvPicPr>
          <p:cNvPr id="9" name="Picture 8" descr="A close-up of a person smiling&#10;&#10;Description automatically generated">
            <a:extLst>
              <a:ext uri="{FF2B5EF4-FFF2-40B4-BE49-F238E27FC236}">
                <a16:creationId xmlns:a16="http://schemas.microsoft.com/office/drawing/2014/main" id="{5C496FC0-4235-AD86-5B08-F70AB9E99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72" y="113324"/>
            <a:ext cx="630266" cy="789017"/>
          </a:xfrm>
          <a:prstGeom prst="rect">
            <a:avLst/>
          </a:prstGeom>
        </p:spPr>
      </p:pic>
      <p:pic>
        <p:nvPicPr>
          <p:cNvPr id="11" name="Picture 10" descr="A group of men walking on the street&#10;&#10;Description automatically generated">
            <a:extLst>
              <a:ext uri="{FF2B5EF4-FFF2-40B4-BE49-F238E27FC236}">
                <a16:creationId xmlns:a16="http://schemas.microsoft.com/office/drawing/2014/main" id="{E6C06874-A392-6741-2C85-A7BFBB7D9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653" y="1232312"/>
            <a:ext cx="3935245" cy="2933102"/>
          </a:xfrm>
          <a:prstGeom prst="rect">
            <a:avLst/>
          </a:prstGeom>
        </p:spPr>
      </p:pic>
    </p:spTree>
    <p:extLst>
      <p:ext uri="{BB962C8B-B14F-4D97-AF65-F5344CB8AC3E}">
        <p14:creationId xmlns:p14="http://schemas.microsoft.com/office/powerpoint/2010/main" val="377192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56D39-EE16-48A7-BB8E-F4BA7586A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3" name="Rectangle 2"/>
          <p:cNvSpPr/>
          <p:nvPr/>
        </p:nvSpPr>
        <p:spPr>
          <a:xfrm>
            <a:off x="810440" y="3970825"/>
            <a:ext cx="4404852" cy="2031325"/>
          </a:xfrm>
          <a:prstGeom prst="rect">
            <a:avLst/>
          </a:prstGeom>
        </p:spPr>
        <p:txBody>
          <a:bodyPr wrap="square">
            <a:spAutoFit/>
          </a:bodyPr>
          <a:lstStyle/>
          <a:p>
            <a:r>
              <a:rPr lang="en-US" dirty="0">
                <a:solidFill>
                  <a:schemeClr val="bg1"/>
                </a:solidFill>
              </a:rPr>
              <a:t>If we will remember who we are—sons and daughters of our Heavenly Father; why we are here—to receive our earthly bodies, gain wisdom from our experiences, and endure to the end; and where we are going—to return to our Heavenly Father, we will be able to live by the example given us by our Savior.</a:t>
            </a:r>
          </a:p>
        </p:txBody>
      </p:sp>
      <p:sp>
        <p:nvSpPr>
          <p:cNvPr id="4" name="Rectangle 3"/>
          <p:cNvSpPr/>
          <p:nvPr/>
        </p:nvSpPr>
        <p:spPr>
          <a:xfrm>
            <a:off x="1800235" y="1480097"/>
            <a:ext cx="4572000" cy="1754326"/>
          </a:xfrm>
          <a:prstGeom prst="rect">
            <a:avLst/>
          </a:prstGeom>
        </p:spPr>
        <p:txBody>
          <a:bodyPr>
            <a:spAutoFit/>
          </a:bodyPr>
          <a:lstStyle/>
          <a:p>
            <a:r>
              <a:rPr lang="en-US" dirty="0">
                <a:solidFill>
                  <a:schemeClr val="bg1"/>
                </a:solidFill>
              </a:rPr>
              <a:t>This same motto, “Return with Honor,” can be applied to each of us on our eternal path of progression. Having lived with our Heavenly Father and having come to earth, we must have determination to return with honor to our heavenly home.</a:t>
            </a:r>
          </a:p>
        </p:txBody>
      </p:sp>
      <p:sp>
        <p:nvSpPr>
          <p:cNvPr id="5" name="TextBox 4"/>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Return With Honor</a:t>
            </a:r>
          </a:p>
        </p:txBody>
      </p:sp>
      <p:sp>
        <p:nvSpPr>
          <p:cNvPr id="6" name="Rectangle 5"/>
          <p:cNvSpPr/>
          <p:nvPr/>
        </p:nvSpPr>
        <p:spPr>
          <a:xfrm>
            <a:off x="6590898" y="4714519"/>
            <a:ext cx="4572000" cy="1938992"/>
          </a:xfrm>
          <a:prstGeom prst="rect">
            <a:avLst/>
          </a:prstGeom>
        </p:spPr>
        <p:txBody>
          <a:bodyPr>
            <a:spAutoFit/>
          </a:bodyPr>
          <a:lstStyle/>
          <a:p>
            <a:r>
              <a:rPr lang="en-US" dirty="0">
                <a:solidFill>
                  <a:schemeClr val="bg1"/>
                </a:solidFill>
              </a:rPr>
              <a:t>We can prevent many tragedies in our lives by avoiding poor judgment. In our daily lives we need to develop the ability to detect and prevent actions that can bring about disasters in case we do not recognize invulnerability, </a:t>
            </a:r>
            <a:r>
              <a:rPr lang="en-US" dirty="0" err="1">
                <a:solidFill>
                  <a:schemeClr val="bg1"/>
                </a:solidFill>
              </a:rPr>
              <a:t>machoism</a:t>
            </a:r>
            <a:r>
              <a:rPr lang="en-US" dirty="0">
                <a:solidFill>
                  <a:schemeClr val="bg1"/>
                </a:solidFill>
              </a:rPr>
              <a:t>, anti-authority, and impulsivity.</a:t>
            </a:r>
          </a:p>
          <a:p>
            <a:r>
              <a:rPr lang="en-US" sz="1200" dirty="0">
                <a:solidFill>
                  <a:schemeClr val="bg1"/>
                </a:solidFill>
              </a:rPr>
              <a:t>Elder Robert D. Hales</a:t>
            </a:r>
          </a:p>
        </p:txBody>
      </p:sp>
      <p:pic>
        <p:nvPicPr>
          <p:cNvPr id="9" name="Picture 8">
            <a:extLst>
              <a:ext uri="{FF2B5EF4-FFF2-40B4-BE49-F238E27FC236}">
                <a16:creationId xmlns:a16="http://schemas.microsoft.com/office/drawing/2014/main" id="{F7760A98-DD48-4F88-8338-DD859CD3E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35" y="1335288"/>
            <a:ext cx="5009325" cy="3094423"/>
          </a:xfrm>
          <a:prstGeom prst="rect">
            <a:avLst/>
          </a:prstGeom>
        </p:spPr>
      </p:pic>
      <p:pic>
        <p:nvPicPr>
          <p:cNvPr id="11" name="Picture 10">
            <a:extLst>
              <a:ext uri="{FF2B5EF4-FFF2-40B4-BE49-F238E27FC236}">
                <a16:creationId xmlns:a16="http://schemas.microsoft.com/office/drawing/2014/main" id="{79A5D3EE-F8B2-49C8-A9CD-6B805A4F1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03" y="148375"/>
            <a:ext cx="1409700" cy="1771650"/>
          </a:xfrm>
          <a:prstGeom prst="rect">
            <a:avLst/>
          </a:prstGeom>
        </p:spPr>
      </p:pic>
    </p:spTree>
    <p:extLst>
      <p:ext uri="{BB962C8B-B14F-4D97-AF65-F5344CB8AC3E}">
        <p14:creationId xmlns:p14="http://schemas.microsoft.com/office/powerpoint/2010/main" val="153676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xit" presetSubtype="0" fill="hold" grpId="1" nodeType="with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54F75D-161C-4C7E-B48E-73B002843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4" name="Rectangle 3"/>
          <p:cNvSpPr/>
          <p:nvPr/>
        </p:nvSpPr>
        <p:spPr>
          <a:xfrm>
            <a:off x="1752600" y="1066801"/>
            <a:ext cx="4572000" cy="1200329"/>
          </a:xfrm>
          <a:prstGeom prst="rect">
            <a:avLst/>
          </a:prstGeom>
        </p:spPr>
        <p:txBody>
          <a:bodyPr>
            <a:spAutoFit/>
          </a:bodyPr>
          <a:lstStyle/>
          <a:p>
            <a:r>
              <a:rPr lang="en-US" dirty="0">
                <a:solidFill>
                  <a:schemeClr val="bg1"/>
                </a:solidFill>
              </a:rPr>
              <a:t>He is to “proclaim” His gospel</a:t>
            </a:r>
          </a:p>
          <a:p>
            <a:endParaRPr lang="en-US" dirty="0">
              <a:solidFill>
                <a:schemeClr val="bg1"/>
              </a:solidFill>
            </a:endParaRPr>
          </a:p>
          <a:p>
            <a:r>
              <a:rPr lang="en-US" dirty="0">
                <a:solidFill>
                  <a:schemeClr val="bg1"/>
                </a:solidFill>
              </a:rPr>
              <a:t>He is to go to  Philip </a:t>
            </a:r>
            <a:r>
              <a:rPr lang="en-US" dirty="0" err="1">
                <a:solidFill>
                  <a:schemeClr val="bg1"/>
                </a:solidFill>
              </a:rPr>
              <a:t>Burrough’s</a:t>
            </a:r>
            <a:r>
              <a:rPr lang="en-US" dirty="0">
                <a:solidFill>
                  <a:schemeClr val="bg1"/>
                </a:solidFill>
              </a:rPr>
              <a:t> and preach in the surrounding area</a:t>
            </a:r>
          </a:p>
        </p:txBody>
      </p:sp>
      <p:sp>
        <p:nvSpPr>
          <p:cNvPr id="5" name="TextBox 4"/>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John Whitmer</a:t>
            </a:r>
          </a:p>
        </p:txBody>
      </p:sp>
      <p:sp>
        <p:nvSpPr>
          <p:cNvPr id="6" name="Rectangle 5"/>
          <p:cNvSpPr/>
          <p:nvPr/>
        </p:nvSpPr>
        <p:spPr>
          <a:xfrm>
            <a:off x="5410200" y="3810001"/>
            <a:ext cx="4572000" cy="2585323"/>
          </a:xfrm>
          <a:prstGeom prst="rect">
            <a:avLst/>
          </a:prstGeom>
        </p:spPr>
        <p:txBody>
          <a:bodyPr>
            <a:spAutoFit/>
          </a:bodyPr>
          <a:lstStyle/>
          <a:p>
            <a:r>
              <a:rPr lang="en-US" dirty="0">
                <a:solidFill>
                  <a:schemeClr val="bg1"/>
                </a:solidFill>
              </a:rPr>
              <a:t>John Whitmer assisted in the compilation of the Revelations, and accompanied Oliver Cowdery to Jackson County to superintend the printing of them. He was one of the seven High Priests appointed to preside in the Church in Jackson County. He was Church historian and editor of important Church publications. But he did not remain faithful.” </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8" name="TextBox 7"/>
          <p:cNvSpPr txBox="1"/>
          <p:nvPr/>
        </p:nvSpPr>
        <p:spPr>
          <a:xfrm>
            <a:off x="108155" y="6424198"/>
            <a:ext cx="2514600" cy="369332"/>
          </a:xfrm>
          <a:prstGeom prst="rect">
            <a:avLst/>
          </a:prstGeom>
          <a:noFill/>
        </p:spPr>
        <p:txBody>
          <a:bodyPr wrap="square" rtlCol="0">
            <a:spAutoFit/>
          </a:bodyPr>
          <a:lstStyle/>
          <a:p>
            <a:r>
              <a:rPr lang="en-US" dirty="0">
                <a:solidFill>
                  <a:schemeClr val="bg1"/>
                </a:solidFill>
              </a:rPr>
              <a:t>D&amp;C 30:9-11</a:t>
            </a:r>
          </a:p>
        </p:txBody>
      </p:sp>
      <p:sp>
        <p:nvSpPr>
          <p:cNvPr id="10" name="Rectangle 9"/>
          <p:cNvSpPr/>
          <p:nvPr/>
        </p:nvSpPr>
        <p:spPr>
          <a:xfrm>
            <a:off x="5715000" y="2133601"/>
            <a:ext cx="4572000" cy="1200329"/>
          </a:xfrm>
          <a:prstGeom prst="rect">
            <a:avLst/>
          </a:prstGeom>
        </p:spPr>
        <p:txBody>
          <a:bodyPr>
            <a:spAutoFit/>
          </a:bodyPr>
          <a:lstStyle/>
          <a:p>
            <a:r>
              <a:rPr lang="en-US" dirty="0">
                <a:solidFill>
                  <a:schemeClr val="bg1"/>
                </a:solidFill>
              </a:rPr>
              <a:t>The Burroughs family lived about seven miles north of the </a:t>
            </a:r>
            <a:r>
              <a:rPr lang="en-US" dirty="0" err="1">
                <a:solidFill>
                  <a:schemeClr val="bg1"/>
                </a:solidFill>
              </a:rPr>
              <a:t>Whitmers</a:t>
            </a:r>
            <a:r>
              <a:rPr lang="en-US" dirty="0">
                <a:solidFill>
                  <a:schemeClr val="bg1"/>
                </a:solidFill>
              </a:rPr>
              <a:t>. His wife was a member of the Church, but there is no record of Philip’s membership.</a:t>
            </a:r>
          </a:p>
        </p:txBody>
      </p:sp>
      <p:pic>
        <p:nvPicPr>
          <p:cNvPr id="7" name="Picture 6">
            <a:extLst>
              <a:ext uri="{FF2B5EF4-FFF2-40B4-BE49-F238E27FC236}">
                <a16:creationId xmlns:a16="http://schemas.microsoft.com/office/drawing/2014/main" id="{0DD61589-C4D6-43F4-9ED1-3061234EF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845" y="2800328"/>
            <a:ext cx="2950464" cy="3090672"/>
          </a:xfrm>
          <a:prstGeom prst="rect">
            <a:avLst/>
          </a:prstGeom>
        </p:spPr>
      </p:pic>
      <p:grpSp>
        <p:nvGrpSpPr>
          <p:cNvPr id="12" name="Group 11">
            <a:extLst>
              <a:ext uri="{FF2B5EF4-FFF2-40B4-BE49-F238E27FC236}">
                <a16:creationId xmlns:a16="http://schemas.microsoft.com/office/drawing/2014/main" id="{808E11C3-627A-42C3-BCB0-19813240DAE3}"/>
              </a:ext>
            </a:extLst>
          </p:cNvPr>
          <p:cNvGrpSpPr/>
          <p:nvPr/>
        </p:nvGrpSpPr>
        <p:grpSpPr>
          <a:xfrm>
            <a:off x="10412361" y="2800328"/>
            <a:ext cx="1447800" cy="3657600"/>
            <a:chOff x="2514600" y="614596"/>
            <a:chExt cx="1600200" cy="4218363"/>
          </a:xfrm>
        </p:grpSpPr>
        <p:sp>
          <p:nvSpPr>
            <p:cNvPr id="13" name="Oval 12">
              <a:extLst>
                <a:ext uri="{FF2B5EF4-FFF2-40B4-BE49-F238E27FC236}">
                  <a16:creationId xmlns:a16="http://schemas.microsoft.com/office/drawing/2014/main" id="{BBD7C09D-4793-4BA5-80B7-8E3C0BA442EE}"/>
                </a:ext>
              </a:extLst>
            </p:cNvPr>
            <p:cNvSpPr/>
            <p:nvPr/>
          </p:nvSpPr>
          <p:spPr>
            <a:xfrm rot="2704841" flipH="1">
              <a:off x="2797168" y="4420773"/>
              <a:ext cx="27103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AEA20E1A-61E2-42B0-BA66-D1E06D1F580A}"/>
                </a:ext>
              </a:extLst>
            </p:cNvPr>
            <p:cNvSpPr/>
            <p:nvPr/>
          </p:nvSpPr>
          <p:spPr>
            <a:xfrm rot="11345926">
              <a:off x="2649690" y="614596"/>
              <a:ext cx="1240011" cy="121920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E38972A5-F612-4907-B949-5998BE074127}"/>
                </a:ext>
              </a:extLst>
            </p:cNvPr>
            <p:cNvSpPr/>
            <p:nvPr/>
          </p:nvSpPr>
          <p:spPr>
            <a:xfrm>
              <a:off x="2819400" y="19812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3755D51-8E3D-49B6-815B-566E41F04EA1}"/>
                </a:ext>
              </a:extLst>
            </p:cNvPr>
            <p:cNvSpPr/>
            <p:nvPr/>
          </p:nvSpPr>
          <p:spPr>
            <a:xfrm rot="17610301" flipH="1">
              <a:off x="3415467" y="4408926"/>
              <a:ext cx="218726"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17D417-66F0-49B0-B716-82D72D49A669}"/>
                </a:ext>
              </a:extLst>
            </p:cNvPr>
            <p:cNvSpPr/>
            <p:nvPr/>
          </p:nvSpPr>
          <p:spPr>
            <a:xfrm>
              <a:off x="2514600" y="29948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855943-F3B1-490C-9CE4-B83DF82FB6A8}"/>
                </a:ext>
              </a:extLst>
            </p:cNvPr>
            <p:cNvSpPr/>
            <p:nvPr/>
          </p:nvSpPr>
          <p:spPr>
            <a:xfrm>
              <a:off x="3794760" y="29948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a:extLst>
                <a:ext uri="{FF2B5EF4-FFF2-40B4-BE49-F238E27FC236}">
                  <a16:creationId xmlns:a16="http://schemas.microsoft.com/office/drawing/2014/main" id="{A2CFA859-78E4-4E26-8413-4593E6B84BA8}"/>
                </a:ext>
              </a:extLst>
            </p:cNvPr>
            <p:cNvSpPr/>
            <p:nvPr/>
          </p:nvSpPr>
          <p:spPr>
            <a:xfrm rot="9438105" flipH="1">
              <a:off x="3506507" y="1948029"/>
              <a:ext cx="481590" cy="128826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a:extLst>
                <a:ext uri="{FF2B5EF4-FFF2-40B4-BE49-F238E27FC236}">
                  <a16:creationId xmlns:a16="http://schemas.microsoft.com/office/drawing/2014/main" id="{299A4A9D-803B-4441-AEB7-A865BF518470}"/>
                </a:ext>
              </a:extLst>
            </p:cNvPr>
            <p:cNvSpPr/>
            <p:nvPr/>
          </p:nvSpPr>
          <p:spPr>
            <a:xfrm rot="11918038">
              <a:off x="2592311" y="1946588"/>
              <a:ext cx="481590" cy="1348716"/>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a:extLst>
                <a:ext uri="{FF2B5EF4-FFF2-40B4-BE49-F238E27FC236}">
                  <a16:creationId xmlns:a16="http://schemas.microsoft.com/office/drawing/2014/main" id="{8989D92B-6770-4CA6-9979-A08412BE7CB2}"/>
                </a:ext>
              </a:extLst>
            </p:cNvPr>
            <p:cNvSpPr/>
            <p:nvPr/>
          </p:nvSpPr>
          <p:spPr>
            <a:xfrm rot="10800000">
              <a:off x="2706624" y="3346469"/>
              <a:ext cx="704088" cy="1336208"/>
            </a:xfrm>
            <a:prstGeom prst="flowChartManualOperation">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21">
              <a:extLst>
                <a:ext uri="{FF2B5EF4-FFF2-40B4-BE49-F238E27FC236}">
                  <a16:creationId xmlns:a16="http://schemas.microsoft.com/office/drawing/2014/main" id="{EB1F0FDD-0B93-42D1-96C7-64D637BC2366}"/>
                </a:ext>
              </a:extLst>
            </p:cNvPr>
            <p:cNvSpPr/>
            <p:nvPr/>
          </p:nvSpPr>
          <p:spPr>
            <a:xfrm rot="10800000">
              <a:off x="3154680" y="3346469"/>
              <a:ext cx="704088" cy="1336208"/>
            </a:xfrm>
            <a:prstGeom prst="flowChartManualOperation">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75">
              <a:extLst>
                <a:ext uri="{FF2B5EF4-FFF2-40B4-BE49-F238E27FC236}">
                  <a16:creationId xmlns:a16="http://schemas.microsoft.com/office/drawing/2014/main" id="{2B44756C-376E-4C25-BF72-035DC1D1FC9B}"/>
                </a:ext>
              </a:extLst>
            </p:cNvPr>
            <p:cNvSpPr/>
            <p:nvPr/>
          </p:nvSpPr>
          <p:spPr>
            <a:xfrm>
              <a:off x="2770632" y="3205816"/>
              <a:ext cx="1024128" cy="140653"/>
            </a:xfrm>
            <a:prstGeom prst="roundRect">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F6F62B3-8A63-4693-B1D3-417F8A5BD0C9}"/>
                </a:ext>
              </a:extLst>
            </p:cNvPr>
            <p:cNvSpPr/>
            <p:nvPr/>
          </p:nvSpPr>
          <p:spPr>
            <a:xfrm>
              <a:off x="3154680" y="3205816"/>
              <a:ext cx="256032" cy="14065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499277F4-DDB7-4A22-A34C-938F4BBC93A2}"/>
                </a:ext>
              </a:extLst>
            </p:cNvPr>
            <p:cNvSpPr/>
            <p:nvPr/>
          </p:nvSpPr>
          <p:spPr>
            <a:xfrm>
              <a:off x="2743200" y="1905000"/>
              <a:ext cx="609600" cy="1295400"/>
            </a:xfrm>
            <a:prstGeom prst="trapezoid">
              <a:avLst>
                <a:gd name="adj" fmla="val 3235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281265DF-82A7-4A89-A173-B50ED12EE8B0}"/>
                </a:ext>
              </a:extLst>
            </p:cNvPr>
            <p:cNvSpPr/>
            <p:nvPr/>
          </p:nvSpPr>
          <p:spPr>
            <a:xfrm>
              <a:off x="3200400" y="1905000"/>
              <a:ext cx="609600" cy="1295400"/>
            </a:xfrm>
            <a:prstGeom prst="trapezoid">
              <a:avLst>
                <a:gd name="adj" fmla="val 30882"/>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5">
              <a:extLst>
                <a:ext uri="{FF2B5EF4-FFF2-40B4-BE49-F238E27FC236}">
                  <a16:creationId xmlns:a16="http://schemas.microsoft.com/office/drawing/2014/main" id="{05C4FE31-8237-4CED-B9FB-FDC34E54E71E}"/>
                </a:ext>
              </a:extLst>
            </p:cNvPr>
            <p:cNvSpPr/>
            <p:nvPr/>
          </p:nvSpPr>
          <p:spPr>
            <a:xfrm>
              <a:off x="2743200" y="685800"/>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322BA3F-4F99-4D21-B191-3F23BEBD4C8F}"/>
                </a:ext>
              </a:extLst>
            </p:cNvPr>
            <p:cNvSpPr/>
            <p:nvPr/>
          </p:nvSpPr>
          <p:spPr>
            <a:xfrm>
              <a:off x="3124200" y="3352800"/>
              <a:ext cx="381000" cy="304800"/>
            </a:xfrm>
            <a:prstGeom prst="ellipse">
              <a:avLst/>
            </a:prstGeom>
            <a:solidFill>
              <a:srgbClr val="BC8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B096E89-F1E2-44A3-9925-20D7D7A5DFE3}"/>
                </a:ext>
              </a:extLst>
            </p:cNvPr>
            <p:cNvSpPr/>
            <p:nvPr/>
          </p:nvSpPr>
          <p:spPr>
            <a:xfrm>
              <a:off x="3169024" y="2702859"/>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B4E44D7-6A78-4D51-B18B-9D3E9BEBF3DC}"/>
                </a:ext>
              </a:extLst>
            </p:cNvPr>
            <p:cNvSpPr/>
            <p:nvPr/>
          </p:nvSpPr>
          <p:spPr>
            <a:xfrm>
              <a:off x="3177988" y="2909047"/>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a:extLst>
                <a:ext uri="{FF2B5EF4-FFF2-40B4-BE49-F238E27FC236}">
                  <a16:creationId xmlns:a16="http://schemas.microsoft.com/office/drawing/2014/main" id="{87C2883B-9888-4B61-9B3C-6A23BC4EAF8E}"/>
                </a:ext>
              </a:extLst>
            </p:cNvPr>
            <p:cNvSpPr/>
            <p:nvPr/>
          </p:nvSpPr>
          <p:spPr>
            <a:xfrm rot="11345926">
              <a:off x="2881991" y="1520382"/>
              <a:ext cx="764462" cy="69521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5">
              <a:extLst>
                <a:ext uri="{FF2B5EF4-FFF2-40B4-BE49-F238E27FC236}">
                  <a16:creationId xmlns:a16="http://schemas.microsoft.com/office/drawing/2014/main" id="{270C2386-0D0D-43B0-BFD9-2AE1C26275D3}"/>
                </a:ext>
              </a:extLst>
            </p:cNvPr>
            <p:cNvSpPr/>
            <p:nvPr/>
          </p:nvSpPr>
          <p:spPr>
            <a:xfrm>
              <a:off x="3048000" y="1676400"/>
              <a:ext cx="3810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C60F3827-3120-42B7-9FB7-85EF5BCB1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47" y="104340"/>
            <a:ext cx="1286506" cy="980195"/>
          </a:xfrm>
          <a:prstGeom prst="rect">
            <a:avLst/>
          </a:prstGeom>
        </p:spPr>
      </p:pic>
    </p:spTree>
    <p:extLst>
      <p:ext uri="{BB962C8B-B14F-4D97-AF65-F5344CB8AC3E}">
        <p14:creationId xmlns:p14="http://schemas.microsoft.com/office/powerpoint/2010/main" val="147200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CBB1A1-6152-7DC7-03F8-F42B9BA50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3" name="Rectangle 2">
            <a:extLst>
              <a:ext uri="{FF2B5EF4-FFF2-40B4-BE49-F238E27FC236}">
                <a16:creationId xmlns:a16="http://schemas.microsoft.com/office/drawing/2014/main" id="{21171483-8FC3-C85C-1648-813CD6D5083B}"/>
              </a:ext>
            </a:extLst>
          </p:cNvPr>
          <p:cNvSpPr/>
          <p:nvPr/>
        </p:nvSpPr>
        <p:spPr>
          <a:xfrm>
            <a:off x="535709" y="554182"/>
            <a:ext cx="11425382" cy="5938982"/>
          </a:xfrm>
          <a:prstGeom prst="rect">
            <a:avLst/>
          </a:prstGeom>
          <a:solidFill>
            <a:srgbClr val="218331"/>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33B3AB5-A144-6D9A-ACB7-30C6E4B1625C}"/>
              </a:ext>
            </a:extLst>
          </p:cNvPr>
          <p:cNvSpPr/>
          <p:nvPr/>
        </p:nvSpPr>
        <p:spPr>
          <a:xfrm>
            <a:off x="535709" y="6303818"/>
            <a:ext cx="11342255" cy="189346"/>
          </a:xfrm>
          <a:prstGeom prst="rect">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9BA9AA4-4A8B-8358-40C5-67C3C83BCD6A}"/>
              </a:ext>
            </a:extLst>
          </p:cNvPr>
          <p:cNvSpPr txBox="1"/>
          <p:nvPr/>
        </p:nvSpPr>
        <p:spPr>
          <a:xfrm>
            <a:off x="600364" y="715970"/>
            <a:ext cx="2327563" cy="338554"/>
          </a:xfrm>
          <a:prstGeom prst="rect">
            <a:avLst/>
          </a:prstGeom>
          <a:noFill/>
        </p:spPr>
        <p:txBody>
          <a:bodyPr wrap="square" rtlCol="0">
            <a:spAutoFit/>
          </a:bodyPr>
          <a:lstStyle/>
          <a:p>
            <a:pPr algn="ctr"/>
            <a:r>
              <a:rPr lang="en-US" sz="1600" dirty="0">
                <a:solidFill>
                  <a:schemeClr val="bg1"/>
                </a:solidFill>
                <a:latin typeface="Cavolini" panose="03000502040302020204" pitchFamily="66" charset="0"/>
                <a:cs typeface="Cavolini" panose="03000502040302020204" pitchFamily="66" charset="0"/>
              </a:rPr>
              <a:t>Peter Whitmer Jr.</a:t>
            </a:r>
          </a:p>
        </p:txBody>
      </p:sp>
      <p:sp>
        <p:nvSpPr>
          <p:cNvPr id="8" name="TextBox 7">
            <a:extLst>
              <a:ext uri="{FF2B5EF4-FFF2-40B4-BE49-F238E27FC236}">
                <a16:creationId xmlns:a16="http://schemas.microsoft.com/office/drawing/2014/main" id="{FEA85BC0-FE28-42EE-03E0-3D3112E04E63}"/>
              </a:ext>
            </a:extLst>
          </p:cNvPr>
          <p:cNvSpPr txBox="1"/>
          <p:nvPr/>
        </p:nvSpPr>
        <p:spPr>
          <a:xfrm>
            <a:off x="2871930" y="711504"/>
            <a:ext cx="2117437" cy="338554"/>
          </a:xfrm>
          <a:prstGeom prst="rect">
            <a:avLst/>
          </a:prstGeom>
          <a:noFill/>
        </p:spPr>
        <p:txBody>
          <a:bodyPr wrap="square" rtlCol="0">
            <a:spAutoFit/>
          </a:bodyPr>
          <a:lstStyle/>
          <a:p>
            <a:pPr algn="ctr"/>
            <a:r>
              <a:rPr lang="en-US" sz="1600" dirty="0">
                <a:solidFill>
                  <a:schemeClr val="bg1"/>
                </a:solidFill>
                <a:latin typeface="Cavolini" panose="03000502040302020204" pitchFamily="66" charset="0"/>
                <a:cs typeface="Cavolini" panose="03000502040302020204" pitchFamily="66" charset="0"/>
              </a:rPr>
              <a:t>John Whitmer</a:t>
            </a:r>
          </a:p>
        </p:txBody>
      </p:sp>
      <p:sp>
        <p:nvSpPr>
          <p:cNvPr id="9" name="TextBox 8">
            <a:extLst>
              <a:ext uri="{FF2B5EF4-FFF2-40B4-BE49-F238E27FC236}">
                <a16:creationId xmlns:a16="http://schemas.microsoft.com/office/drawing/2014/main" id="{43FB86B8-4F49-1EA3-3E64-2CD23F4AAB8C}"/>
              </a:ext>
            </a:extLst>
          </p:cNvPr>
          <p:cNvSpPr txBox="1"/>
          <p:nvPr/>
        </p:nvSpPr>
        <p:spPr>
          <a:xfrm>
            <a:off x="4989367" y="711504"/>
            <a:ext cx="2117437" cy="338554"/>
          </a:xfrm>
          <a:prstGeom prst="rect">
            <a:avLst/>
          </a:prstGeom>
          <a:noFill/>
        </p:spPr>
        <p:txBody>
          <a:bodyPr wrap="square" rtlCol="0">
            <a:spAutoFit/>
          </a:bodyPr>
          <a:lstStyle/>
          <a:p>
            <a:pPr algn="ctr"/>
            <a:r>
              <a:rPr lang="en-US" sz="1600" dirty="0">
                <a:solidFill>
                  <a:schemeClr val="bg1"/>
                </a:solidFill>
                <a:latin typeface="Cavolini" panose="03000502040302020204" pitchFamily="66" charset="0"/>
                <a:cs typeface="Cavolini" panose="03000502040302020204" pitchFamily="66" charset="0"/>
              </a:rPr>
              <a:t>Thomas B. Marsh</a:t>
            </a:r>
          </a:p>
        </p:txBody>
      </p:sp>
      <p:sp>
        <p:nvSpPr>
          <p:cNvPr id="10" name="TextBox 9">
            <a:extLst>
              <a:ext uri="{FF2B5EF4-FFF2-40B4-BE49-F238E27FC236}">
                <a16:creationId xmlns:a16="http://schemas.microsoft.com/office/drawing/2014/main" id="{3043C25A-10A1-9AFC-160E-B84416D8A4D4}"/>
              </a:ext>
            </a:extLst>
          </p:cNvPr>
          <p:cNvSpPr txBox="1"/>
          <p:nvPr/>
        </p:nvSpPr>
        <p:spPr>
          <a:xfrm>
            <a:off x="7260933" y="711504"/>
            <a:ext cx="2117437" cy="338554"/>
          </a:xfrm>
          <a:prstGeom prst="rect">
            <a:avLst/>
          </a:prstGeom>
          <a:noFill/>
        </p:spPr>
        <p:txBody>
          <a:bodyPr wrap="square" rtlCol="0">
            <a:spAutoFit/>
          </a:bodyPr>
          <a:lstStyle/>
          <a:p>
            <a:pPr algn="ctr"/>
            <a:r>
              <a:rPr lang="en-US" sz="1600" dirty="0">
                <a:solidFill>
                  <a:schemeClr val="bg1"/>
                </a:solidFill>
                <a:latin typeface="Cavolini" panose="03000502040302020204" pitchFamily="66" charset="0"/>
                <a:cs typeface="Cavolini" panose="03000502040302020204" pitchFamily="66" charset="0"/>
              </a:rPr>
              <a:t>Parley P. Pratt</a:t>
            </a:r>
          </a:p>
        </p:txBody>
      </p:sp>
      <p:sp>
        <p:nvSpPr>
          <p:cNvPr id="11" name="TextBox 10">
            <a:extLst>
              <a:ext uri="{FF2B5EF4-FFF2-40B4-BE49-F238E27FC236}">
                <a16:creationId xmlns:a16="http://schemas.microsoft.com/office/drawing/2014/main" id="{9FE57B5E-3F3A-11FA-4895-0074CB035349}"/>
              </a:ext>
            </a:extLst>
          </p:cNvPr>
          <p:cNvSpPr txBox="1"/>
          <p:nvPr/>
        </p:nvSpPr>
        <p:spPr>
          <a:xfrm>
            <a:off x="9474199" y="711504"/>
            <a:ext cx="2117437" cy="338554"/>
          </a:xfrm>
          <a:prstGeom prst="rect">
            <a:avLst/>
          </a:prstGeom>
          <a:noFill/>
        </p:spPr>
        <p:txBody>
          <a:bodyPr wrap="square" rtlCol="0">
            <a:spAutoFit/>
          </a:bodyPr>
          <a:lstStyle/>
          <a:p>
            <a:pPr algn="ctr"/>
            <a:r>
              <a:rPr lang="en-US" sz="1600" dirty="0" err="1">
                <a:solidFill>
                  <a:schemeClr val="bg1"/>
                </a:solidFill>
                <a:latin typeface="Cavolini" panose="03000502040302020204" pitchFamily="66" charset="0"/>
                <a:cs typeface="Cavolini" panose="03000502040302020204" pitchFamily="66" charset="0"/>
              </a:rPr>
              <a:t>Ziba</a:t>
            </a:r>
            <a:r>
              <a:rPr lang="en-US" sz="1600" dirty="0">
                <a:solidFill>
                  <a:schemeClr val="bg1"/>
                </a:solidFill>
                <a:latin typeface="Cavolini" panose="03000502040302020204" pitchFamily="66" charset="0"/>
                <a:cs typeface="Cavolini" panose="03000502040302020204" pitchFamily="66" charset="0"/>
              </a:rPr>
              <a:t> Peterson</a:t>
            </a:r>
          </a:p>
        </p:txBody>
      </p:sp>
      <p:sp>
        <p:nvSpPr>
          <p:cNvPr id="12" name="TextBox 11">
            <a:extLst>
              <a:ext uri="{FF2B5EF4-FFF2-40B4-BE49-F238E27FC236}">
                <a16:creationId xmlns:a16="http://schemas.microsoft.com/office/drawing/2014/main" id="{C3B1DBE8-9D9B-EBDD-A199-C20DDB9D585F}"/>
              </a:ext>
            </a:extLst>
          </p:cNvPr>
          <p:cNvSpPr txBox="1"/>
          <p:nvPr/>
        </p:nvSpPr>
        <p:spPr>
          <a:xfrm>
            <a:off x="1869208" y="2494029"/>
            <a:ext cx="2117437" cy="338554"/>
          </a:xfrm>
          <a:prstGeom prst="rect">
            <a:avLst/>
          </a:prstGeom>
          <a:noFill/>
        </p:spPr>
        <p:txBody>
          <a:bodyPr wrap="square" rtlCol="0">
            <a:spAutoFit/>
          </a:bodyPr>
          <a:lstStyle/>
          <a:p>
            <a:pPr algn="ctr"/>
            <a:r>
              <a:rPr lang="en-US" sz="1600" dirty="0">
                <a:solidFill>
                  <a:schemeClr val="bg1"/>
                </a:solidFill>
                <a:latin typeface="Cavolini" panose="03000502040302020204" pitchFamily="66" charset="0"/>
                <a:cs typeface="Cavolini" panose="03000502040302020204" pitchFamily="66" charset="0"/>
              </a:rPr>
              <a:t>Ezra Thayer</a:t>
            </a:r>
          </a:p>
        </p:txBody>
      </p:sp>
      <p:sp>
        <p:nvSpPr>
          <p:cNvPr id="13" name="TextBox 12">
            <a:extLst>
              <a:ext uri="{FF2B5EF4-FFF2-40B4-BE49-F238E27FC236}">
                <a16:creationId xmlns:a16="http://schemas.microsoft.com/office/drawing/2014/main" id="{71F17FBB-9398-78E1-5978-C3AEDC61DDE7}"/>
              </a:ext>
            </a:extLst>
          </p:cNvPr>
          <p:cNvSpPr txBox="1"/>
          <p:nvPr/>
        </p:nvSpPr>
        <p:spPr>
          <a:xfrm>
            <a:off x="4883149" y="2494029"/>
            <a:ext cx="2117437" cy="338554"/>
          </a:xfrm>
          <a:prstGeom prst="rect">
            <a:avLst/>
          </a:prstGeom>
          <a:noFill/>
        </p:spPr>
        <p:txBody>
          <a:bodyPr wrap="square" rtlCol="0">
            <a:spAutoFit/>
          </a:bodyPr>
          <a:lstStyle/>
          <a:p>
            <a:pPr algn="ctr"/>
            <a:r>
              <a:rPr lang="en-US" sz="1600" dirty="0">
                <a:solidFill>
                  <a:schemeClr val="bg1"/>
                </a:solidFill>
                <a:latin typeface="Cavolini" panose="03000502040302020204" pitchFamily="66" charset="0"/>
                <a:cs typeface="Cavolini" panose="03000502040302020204" pitchFamily="66" charset="0"/>
              </a:rPr>
              <a:t>Northrop Sweet</a:t>
            </a:r>
          </a:p>
        </p:txBody>
      </p:sp>
      <p:sp>
        <p:nvSpPr>
          <p:cNvPr id="14" name="TextBox 13">
            <a:extLst>
              <a:ext uri="{FF2B5EF4-FFF2-40B4-BE49-F238E27FC236}">
                <a16:creationId xmlns:a16="http://schemas.microsoft.com/office/drawing/2014/main" id="{E55F0D79-5E07-6190-2A7A-2C7FB3906A9D}"/>
              </a:ext>
            </a:extLst>
          </p:cNvPr>
          <p:cNvSpPr txBox="1"/>
          <p:nvPr/>
        </p:nvSpPr>
        <p:spPr>
          <a:xfrm>
            <a:off x="8110681" y="2453841"/>
            <a:ext cx="2117437" cy="338554"/>
          </a:xfrm>
          <a:prstGeom prst="rect">
            <a:avLst/>
          </a:prstGeom>
          <a:noFill/>
        </p:spPr>
        <p:txBody>
          <a:bodyPr wrap="square" rtlCol="0">
            <a:spAutoFit/>
          </a:bodyPr>
          <a:lstStyle/>
          <a:p>
            <a:pPr algn="ctr"/>
            <a:r>
              <a:rPr lang="en-US" sz="1600" dirty="0">
                <a:solidFill>
                  <a:schemeClr val="bg1"/>
                </a:solidFill>
                <a:latin typeface="Cavolini" panose="03000502040302020204" pitchFamily="66" charset="0"/>
                <a:cs typeface="Cavolini" panose="03000502040302020204" pitchFamily="66" charset="0"/>
              </a:rPr>
              <a:t>Orson Pratt</a:t>
            </a:r>
          </a:p>
        </p:txBody>
      </p:sp>
      <p:sp>
        <p:nvSpPr>
          <p:cNvPr id="15" name="TextBox 14">
            <a:extLst>
              <a:ext uri="{FF2B5EF4-FFF2-40B4-BE49-F238E27FC236}">
                <a16:creationId xmlns:a16="http://schemas.microsoft.com/office/drawing/2014/main" id="{26D1FFE1-54A0-0C0D-8BF1-D464AF869742}"/>
              </a:ext>
            </a:extLst>
          </p:cNvPr>
          <p:cNvSpPr txBox="1"/>
          <p:nvPr/>
        </p:nvSpPr>
        <p:spPr>
          <a:xfrm>
            <a:off x="3425901" y="4150292"/>
            <a:ext cx="2117437" cy="338554"/>
          </a:xfrm>
          <a:prstGeom prst="rect">
            <a:avLst/>
          </a:prstGeom>
          <a:noFill/>
        </p:spPr>
        <p:txBody>
          <a:bodyPr wrap="square" rtlCol="0">
            <a:spAutoFit/>
          </a:bodyPr>
          <a:lstStyle/>
          <a:p>
            <a:pPr algn="ctr"/>
            <a:r>
              <a:rPr lang="en-US" sz="1600" dirty="0">
                <a:solidFill>
                  <a:schemeClr val="bg1"/>
                </a:solidFill>
                <a:latin typeface="Cavolini" panose="03000502040302020204" pitchFamily="66" charset="0"/>
                <a:cs typeface="Cavolini" panose="03000502040302020204" pitchFamily="66" charset="0"/>
              </a:rPr>
              <a:t>Sidney Rigdon</a:t>
            </a:r>
          </a:p>
        </p:txBody>
      </p:sp>
      <p:sp>
        <p:nvSpPr>
          <p:cNvPr id="16" name="TextBox 15">
            <a:extLst>
              <a:ext uri="{FF2B5EF4-FFF2-40B4-BE49-F238E27FC236}">
                <a16:creationId xmlns:a16="http://schemas.microsoft.com/office/drawing/2014/main" id="{74795CCD-2FC7-A318-938F-1D9824E7CCA6}"/>
              </a:ext>
            </a:extLst>
          </p:cNvPr>
          <p:cNvSpPr txBox="1"/>
          <p:nvPr/>
        </p:nvSpPr>
        <p:spPr>
          <a:xfrm>
            <a:off x="6248400" y="4099816"/>
            <a:ext cx="2262330" cy="338554"/>
          </a:xfrm>
          <a:prstGeom prst="rect">
            <a:avLst/>
          </a:prstGeom>
          <a:noFill/>
        </p:spPr>
        <p:txBody>
          <a:bodyPr wrap="square" rtlCol="0">
            <a:spAutoFit/>
          </a:bodyPr>
          <a:lstStyle/>
          <a:p>
            <a:pPr algn="ctr"/>
            <a:r>
              <a:rPr lang="en-US" sz="1600" dirty="0">
                <a:solidFill>
                  <a:schemeClr val="bg1"/>
                </a:solidFill>
                <a:latin typeface="Cavolini" panose="03000502040302020204" pitchFamily="66" charset="0"/>
                <a:cs typeface="Cavolini" panose="03000502040302020204" pitchFamily="66" charset="0"/>
              </a:rPr>
              <a:t>Edward Partridge</a:t>
            </a:r>
          </a:p>
        </p:txBody>
      </p:sp>
      <p:sp>
        <p:nvSpPr>
          <p:cNvPr id="18" name="TextBox 17">
            <a:extLst>
              <a:ext uri="{FF2B5EF4-FFF2-40B4-BE49-F238E27FC236}">
                <a16:creationId xmlns:a16="http://schemas.microsoft.com/office/drawing/2014/main" id="{DD0D322E-07D9-633A-D60B-B7C360E192DF}"/>
              </a:ext>
            </a:extLst>
          </p:cNvPr>
          <p:cNvSpPr txBox="1"/>
          <p:nvPr/>
        </p:nvSpPr>
        <p:spPr>
          <a:xfrm>
            <a:off x="532392" y="5641583"/>
            <a:ext cx="11656291" cy="584775"/>
          </a:xfrm>
          <a:prstGeom prst="rect">
            <a:avLst/>
          </a:prstGeom>
          <a:noFill/>
        </p:spPr>
        <p:txBody>
          <a:bodyPr wrap="square">
            <a:spAutoFit/>
          </a:bodyPr>
          <a:lstStyle/>
          <a:p>
            <a:r>
              <a:rPr lang="en-US" sz="1600" dirty="0">
                <a:solidFill>
                  <a:schemeClr val="bg1"/>
                </a:solidFill>
                <a:latin typeface="Cavolini" panose="03000502040302020204" pitchFamily="66" charset="0"/>
                <a:cs typeface="Cavolini" panose="03000502040302020204" pitchFamily="66" charset="0"/>
              </a:rPr>
              <a:t>T</a:t>
            </a:r>
            <a:r>
              <a:rPr lang="en-US" sz="1600" b="0" i="0" dirty="0">
                <a:solidFill>
                  <a:schemeClr val="bg1"/>
                </a:solidFill>
                <a:effectLst/>
                <a:latin typeface="Cavolini" panose="03000502040302020204" pitchFamily="66" charset="0"/>
                <a:cs typeface="Cavolini" panose="03000502040302020204" pitchFamily="66" charset="0"/>
              </a:rPr>
              <a:t>hese men were called by the Lord to serve missions and preach the gospel shortly after the organization of the Church. Some of them were baptized less than a month before their calls came.</a:t>
            </a:r>
            <a:endParaRPr lang="en-US" sz="1600" dirty="0">
              <a:solidFill>
                <a:schemeClr val="bg1"/>
              </a:solidFill>
              <a:latin typeface="Cavolini" panose="03000502040302020204" pitchFamily="66" charset="0"/>
              <a:cs typeface="Cavolini" panose="03000502040302020204" pitchFamily="66" charset="0"/>
            </a:endParaRPr>
          </a:p>
        </p:txBody>
      </p:sp>
      <p:pic>
        <p:nvPicPr>
          <p:cNvPr id="20" name="Picture 19">
            <a:extLst>
              <a:ext uri="{FF2B5EF4-FFF2-40B4-BE49-F238E27FC236}">
                <a16:creationId xmlns:a16="http://schemas.microsoft.com/office/drawing/2014/main" id="{DA9A338B-7B6C-CBF4-1E9B-0431B4F303D8}"/>
              </a:ext>
            </a:extLst>
          </p:cNvPr>
          <p:cNvPicPr>
            <a:picLocks noChangeAspect="1"/>
          </p:cNvPicPr>
          <p:nvPr/>
        </p:nvPicPr>
        <p:blipFill>
          <a:blip r:embed="rId3"/>
          <a:stretch>
            <a:fillRect/>
          </a:stretch>
        </p:blipFill>
        <p:spPr>
          <a:xfrm>
            <a:off x="1316882" y="1171320"/>
            <a:ext cx="894525" cy="1108261"/>
          </a:xfrm>
          <a:prstGeom prst="rect">
            <a:avLst/>
          </a:prstGeom>
        </p:spPr>
      </p:pic>
      <p:pic>
        <p:nvPicPr>
          <p:cNvPr id="22" name="Picture 21">
            <a:extLst>
              <a:ext uri="{FF2B5EF4-FFF2-40B4-BE49-F238E27FC236}">
                <a16:creationId xmlns:a16="http://schemas.microsoft.com/office/drawing/2014/main" id="{52D96C1C-5328-A0F9-F5D0-5A062197193D}"/>
              </a:ext>
            </a:extLst>
          </p:cNvPr>
          <p:cNvPicPr>
            <a:picLocks noChangeAspect="1"/>
          </p:cNvPicPr>
          <p:nvPr/>
        </p:nvPicPr>
        <p:blipFill>
          <a:blip r:embed="rId4"/>
          <a:stretch>
            <a:fillRect/>
          </a:stretch>
        </p:blipFill>
        <p:spPr>
          <a:xfrm>
            <a:off x="3401042" y="1147949"/>
            <a:ext cx="961898" cy="1162293"/>
          </a:xfrm>
          <a:prstGeom prst="rect">
            <a:avLst/>
          </a:prstGeom>
        </p:spPr>
      </p:pic>
      <p:pic>
        <p:nvPicPr>
          <p:cNvPr id="26" name="Picture 25">
            <a:extLst>
              <a:ext uri="{FF2B5EF4-FFF2-40B4-BE49-F238E27FC236}">
                <a16:creationId xmlns:a16="http://schemas.microsoft.com/office/drawing/2014/main" id="{992772F5-D63C-1712-B2F0-9D7CBBFA1770}"/>
              </a:ext>
            </a:extLst>
          </p:cNvPr>
          <p:cNvPicPr>
            <a:picLocks noChangeAspect="1"/>
          </p:cNvPicPr>
          <p:nvPr/>
        </p:nvPicPr>
        <p:blipFill>
          <a:blip r:embed="rId5"/>
          <a:stretch>
            <a:fillRect/>
          </a:stretch>
        </p:blipFill>
        <p:spPr>
          <a:xfrm>
            <a:off x="7880556" y="1112677"/>
            <a:ext cx="938344" cy="1309871"/>
          </a:xfrm>
          <a:prstGeom prst="rect">
            <a:avLst/>
          </a:prstGeom>
        </p:spPr>
      </p:pic>
      <p:pic>
        <p:nvPicPr>
          <p:cNvPr id="32" name="Picture 31">
            <a:extLst>
              <a:ext uri="{FF2B5EF4-FFF2-40B4-BE49-F238E27FC236}">
                <a16:creationId xmlns:a16="http://schemas.microsoft.com/office/drawing/2014/main" id="{B857C51E-9CBF-B2AA-F424-44427638E9CE}"/>
              </a:ext>
            </a:extLst>
          </p:cNvPr>
          <p:cNvPicPr>
            <a:picLocks noChangeAspect="1"/>
          </p:cNvPicPr>
          <p:nvPr/>
        </p:nvPicPr>
        <p:blipFill>
          <a:blip r:embed="rId6"/>
          <a:stretch>
            <a:fillRect/>
          </a:stretch>
        </p:blipFill>
        <p:spPr>
          <a:xfrm>
            <a:off x="8675306" y="2914335"/>
            <a:ext cx="988186" cy="1360874"/>
          </a:xfrm>
          <a:prstGeom prst="rect">
            <a:avLst/>
          </a:prstGeom>
        </p:spPr>
      </p:pic>
      <p:pic>
        <p:nvPicPr>
          <p:cNvPr id="34" name="Picture 33">
            <a:extLst>
              <a:ext uri="{FF2B5EF4-FFF2-40B4-BE49-F238E27FC236}">
                <a16:creationId xmlns:a16="http://schemas.microsoft.com/office/drawing/2014/main" id="{91D213F8-3F19-593A-AAED-3E4D2831E55E}"/>
              </a:ext>
            </a:extLst>
          </p:cNvPr>
          <p:cNvPicPr>
            <a:picLocks noChangeAspect="1"/>
          </p:cNvPicPr>
          <p:nvPr/>
        </p:nvPicPr>
        <p:blipFill>
          <a:blip r:embed="rId7"/>
          <a:stretch>
            <a:fillRect/>
          </a:stretch>
        </p:blipFill>
        <p:spPr>
          <a:xfrm>
            <a:off x="3943496" y="4484208"/>
            <a:ext cx="902243" cy="1079915"/>
          </a:xfrm>
          <a:prstGeom prst="rect">
            <a:avLst/>
          </a:prstGeom>
        </p:spPr>
      </p:pic>
      <p:pic>
        <p:nvPicPr>
          <p:cNvPr id="36" name="Picture 35">
            <a:extLst>
              <a:ext uri="{FF2B5EF4-FFF2-40B4-BE49-F238E27FC236}">
                <a16:creationId xmlns:a16="http://schemas.microsoft.com/office/drawing/2014/main" id="{B9250585-E61F-1440-01F6-4E1C08FD6149}"/>
              </a:ext>
            </a:extLst>
          </p:cNvPr>
          <p:cNvPicPr>
            <a:picLocks noChangeAspect="1"/>
          </p:cNvPicPr>
          <p:nvPr/>
        </p:nvPicPr>
        <p:blipFill>
          <a:blip r:embed="rId8"/>
          <a:stretch>
            <a:fillRect/>
          </a:stretch>
        </p:blipFill>
        <p:spPr>
          <a:xfrm>
            <a:off x="6833137" y="4438370"/>
            <a:ext cx="870763" cy="1140649"/>
          </a:xfrm>
          <a:prstGeom prst="rect">
            <a:avLst/>
          </a:prstGeom>
        </p:spPr>
      </p:pic>
      <p:pic>
        <p:nvPicPr>
          <p:cNvPr id="38" name="Picture 37">
            <a:extLst>
              <a:ext uri="{FF2B5EF4-FFF2-40B4-BE49-F238E27FC236}">
                <a16:creationId xmlns:a16="http://schemas.microsoft.com/office/drawing/2014/main" id="{6ACEC375-BB88-A43A-01E9-D5249E80D695}"/>
              </a:ext>
            </a:extLst>
          </p:cNvPr>
          <p:cNvPicPr>
            <a:picLocks noChangeAspect="1"/>
          </p:cNvPicPr>
          <p:nvPr/>
        </p:nvPicPr>
        <p:blipFill>
          <a:blip r:embed="rId9"/>
          <a:srcRect l="4787" t="4304" r="4265"/>
          <a:stretch/>
        </p:blipFill>
        <p:spPr>
          <a:xfrm>
            <a:off x="5580623" y="1045012"/>
            <a:ext cx="1167551" cy="1360875"/>
          </a:xfrm>
          <a:prstGeom prst="rect">
            <a:avLst/>
          </a:prstGeom>
        </p:spPr>
      </p:pic>
      <p:grpSp>
        <p:nvGrpSpPr>
          <p:cNvPr id="41" name="Group 40">
            <a:extLst>
              <a:ext uri="{FF2B5EF4-FFF2-40B4-BE49-F238E27FC236}">
                <a16:creationId xmlns:a16="http://schemas.microsoft.com/office/drawing/2014/main" id="{FD0735C9-34A6-2FA0-C783-695782187316}"/>
              </a:ext>
            </a:extLst>
          </p:cNvPr>
          <p:cNvGrpSpPr/>
          <p:nvPr/>
        </p:nvGrpSpPr>
        <p:grpSpPr>
          <a:xfrm>
            <a:off x="5471850" y="2859935"/>
            <a:ext cx="1052946" cy="1291936"/>
            <a:chOff x="2718954" y="3020291"/>
            <a:chExt cx="1052947" cy="1291936"/>
          </a:xfrm>
        </p:grpSpPr>
        <p:pic>
          <p:nvPicPr>
            <p:cNvPr id="42" name="Picture 6" descr="Related image">
              <a:extLst>
                <a:ext uri="{FF2B5EF4-FFF2-40B4-BE49-F238E27FC236}">
                  <a16:creationId xmlns:a16="http://schemas.microsoft.com/office/drawing/2014/main" id="{4EF53981-7837-4B20-8C7F-E696C80F572C}"/>
                </a:ext>
              </a:extLst>
            </p:cNvPr>
            <p:cNvPicPr>
              <a:picLocks noChangeAspect="1" noChangeArrowheads="1"/>
            </p:cNvPicPr>
            <p:nvPr/>
          </p:nvPicPr>
          <p:blipFill rotWithShape="1">
            <a:blip r:embed="rId10" cstate="print">
              <a:duotone>
                <a:prstClr val="black"/>
                <a:schemeClr val="accent1">
                  <a:tint val="45000"/>
                  <a:satMod val="400000"/>
                </a:schemeClr>
              </a:duotone>
              <a:extLst>
                <a:ext uri="{28A0092B-C50C-407E-A947-70E740481C1C}">
                  <a14:useLocalDpi xmlns:a14="http://schemas.microsoft.com/office/drawing/2010/main" val="0"/>
                </a:ext>
              </a:extLst>
            </a:blip>
            <a:srcRect l="23883" t="5303" r="23711"/>
            <a:stretch/>
          </p:blipFill>
          <p:spPr bwMode="auto">
            <a:xfrm>
              <a:off x="2732812" y="3034145"/>
              <a:ext cx="1039089" cy="1278082"/>
            </a:xfrm>
            <a:prstGeom prst="rect">
              <a:avLst/>
            </a:prstGeom>
            <a:noFill/>
            <a:extLst>
              <a:ext uri="{909E8E84-426E-40DD-AFC4-6F175D3DCCD1}">
                <a14:hiddenFill xmlns:a14="http://schemas.microsoft.com/office/drawing/2010/main">
                  <a:solidFill>
                    <a:srgbClr val="FFFFFF"/>
                  </a:solidFill>
                </a14:hiddenFill>
              </a:ext>
            </a:extLst>
          </p:spPr>
        </p:pic>
        <p:sp>
          <p:nvSpPr>
            <p:cNvPr id="43" name="Frame 42">
              <a:extLst>
                <a:ext uri="{FF2B5EF4-FFF2-40B4-BE49-F238E27FC236}">
                  <a16:creationId xmlns:a16="http://schemas.microsoft.com/office/drawing/2014/main" id="{C0F31A04-527E-92F1-14F3-8E19355C3AF9}"/>
                </a:ext>
              </a:extLst>
            </p:cNvPr>
            <p:cNvSpPr/>
            <p:nvPr/>
          </p:nvSpPr>
          <p:spPr>
            <a:xfrm>
              <a:off x="2718954" y="3020291"/>
              <a:ext cx="1052947" cy="1288473"/>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45">
            <a:extLst>
              <a:ext uri="{FF2B5EF4-FFF2-40B4-BE49-F238E27FC236}">
                <a16:creationId xmlns:a16="http://schemas.microsoft.com/office/drawing/2014/main" id="{5DA1E300-8ACF-AE87-82A2-7047CAB177B9}"/>
              </a:ext>
            </a:extLst>
          </p:cNvPr>
          <p:cNvGrpSpPr/>
          <p:nvPr/>
        </p:nvGrpSpPr>
        <p:grpSpPr>
          <a:xfrm>
            <a:off x="2401453" y="2864473"/>
            <a:ext cx="1052946" cy="1291936"/>
            <a:chOff x="2718954" y="3020291"/>
            <a:chExt cx="1052947" cy="1291936"/>
          </a:xfrm>
        </p:grpSpPr>
        <p:pic>
          <p:nvPicPr>
            <p:cNvPr id="47" name="Picture 6" descr="Related image">
              <a:extLst>
                <a:ext uri="{FF2B5EF4-FFF2-40B4-BE49-F238E27FC236}">
                  <a16:creationId xmlns:a16="http://schemas.microsoft.com/office/drawing/2014/main" id="{A8A45A3C-7AF8-CBEC-4BD1-210EB2EFA3B2}"/>
                </a:ext>
              </a:extLst>
            </p:cNvPr>
            <p:cNvPicPr>
              <a:picLocks noChangeAspect="1" noChangeArrowheads="1"/>
            </p:cNvPicPr>
            <p:nvPr/>
          </p:nvPicPr>
          <p:blipFill rotWithShape="1">
            <a:blip r:embed="rId10" cstate="print">
              <a:duotone>
                <a:prstClr val="black"/>
                <a:schemeClr val="accent1">
                  <a:tint val="45000"/>
                  <a:satMod val="400000"/>
                </a:schemeClr>
              </a:duotone>
              <a:extLst>
                <a:ext uri="{28A0092B-C50C-407E-A947-70E740481C1C}">
                  <a14:useLocalDpi xmlns:a14="http://schemas.microsoft.com/office/drawing/2010/main" val="0"/>
                </a:ext>
              </a:extLst>
            </a:blip>
            <a:srcRect l="23883" t="5303" r="23711"/>
            <a:stretch/>
          </p:blipFill>
          <p:spPr bwMode="auto">
            <a:xfrm>
              <a:off x="2732812" y="3034145"/>
              <a:ext cx="1039089" cy="1278082"/>
            </a:xfrm>
            <a:prstGeom prst="rect">
              <a:avLst/>
            </a:prstGeom>
            <a:noFill/>
            <a:extLst>
              <a:ext uri="{909E8E84-426E-40DD-AFC4-6F175D3DCCD1}">
                <a14:hiddenFill xmlns:a14="http://schemas.microsoft.com/office/drawing/2010/main">
                  <a:solidFill>
                    <a:srgbClr val="FFFFFF"/>
                  </a:solidFill>
                </a14:hiddenFill>
              </a:ext>
            </a:extLst>
          </p:spPr>
        </p:pic>
        <p:sp>
          <p:nvSpPr>
            <p:cNvPr id="48" name="Frame 47">
              <a:extLst>
                <a:ext uri="{FF2B5EF4-FFF2-40B4-BE49-F238E27FC236}">
                  <a16:creationId xmlns:a16="http://schemas.microsoft.com/office/drawing/2014/main" id="{484499B8-EF4D-2A2E-5E42-CB280D4339E0}"/>
                </a:ext>
              </a:extLst>
            </p:cNvPr>
            <p:cNvSpPr/>
            <p:nvPr/>
          </p:nvSpPr>
          <p:spPr>
            <a:xfrm>
              <a:off x="2718954" y="3020291"/>
              <a:ext cx="1052947" cy="1288473"/>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a:extLst>
              <a:ext uri="{FF2B5EF4-FFF2-40B4-BE49-F238E27FC236}">
                <a16:creationId xmlns:a16="http://schemas.microsoft.com/office/drawing/2014/main" id="{9E5307F7-9BE4-A09F-BDB1-97A3FB060C1D}"/>
              </a:ext>
            </a:extLst>
          </p:cNvPr>
          <p:cNvGrpSpPr/>
          <p:nvPr/>
        </p:nvGrpSpPr>
        <p:grpSpPr>
          <a:xfrm>
            <a:off x="9863522" y="1081351"/>
            <a:ext cx="1052946" cy="1291936"/>
            <a:chOff x="2718954" y="3020291"/>
            <a:chExt cx="1052947" cy="1291936"/>
          </a:xfrm>
        </p:grpSpPr>
        <p:pic>
          <p:nvPicPr>
            <p:cNvPr id="6" name="Picture 6" descr="Related image">
              <a:extLst>
                <a:ext uri="{FF2B5EF4-FFF2-40B4-BE49-F238E27FC236}">
                  <a16:creationId xmlns:a16="http://schemas.microsoft.com/office/drawing/2014/main" id="{40CB70E3-DADE-2828-EC16-4B40A839CE55}"/>
                </a:ext>
              </a:extLst>
            </p:cNvPr>
            <p:cNvPicPr>
              <a:picLocks noChangeAspect="1" noChangeArrowheads="1"/>
            </p:cNvPicPr>
            <p:nvPr/>
          </p:nvPicPr>
          <p:blipFill rotWithShape="1">
            <a:blip r:embed="rId10" cstate="print">
              <a:duotone>
                <a:prstClr val="black"/>
                <a:schemeClr val="accent1">
                  <a:tint val="45000"/>
                  <a:satMod val="400000"/>
                </a:schemeClr>
              </a:duotone>
              <a:extLst>
                <a:ext uri="{28A0092B-C50C-407E-A947-70E740481C1C}">
                  <a14:useLocalDpi xmlns:a14="http://schemas.microsoft.com/office/drawing/2010/main" val="0"/>
                </a:ext>
              </a:extLst>
            </a:blip>
            <a:srcRect l="23883" t="5303" r="23711"/>
            <a:stretch/>
          </p:blipFill>
          <p:spPr bwMode="auto">
            <a:xfrm>
              <a:off x="2732812" y="3034145"/>
              <a:ext cx="1039089" cy="1278082"/>
            </a:xfrm>
            <a:prstGeom prst="rect">
              <a:avLst/>
            </a:prstGeom>
            <a:noFill/>
            <a:extLst>
              <a:ext uri="{909E8E84-426E-40DD-AFC4-6F175D3DCCD1}">
                <a14:hiddenFill xmlns:a14="http://schemas.microsoft.com/office/drawing/2010/main">
                  <a:solidFill>
                    <a:srgbClr val="FFFFFF"/>
                  </a:solidFill>
                </a14:hiddenFill>
              </a:ext>
            </a:extLst>
          </p:spPr>
        </p:pic>
        <p:sp>
          <p:nvSpPr>
            <p:cNvPr id="17" name="Frame 16">
              <a:extLst>
                <a:ext uri="{FF2B5EF4-FFF2-40B4-BE49-F238E27FC236}">
                  <a16:creationId xmlns:a16="http://schemas.microsoft.com/office/drawing/2014/main" id="{4967FED8-51BE-8233-09D4-0B5202B4619D}"/>
                </a:ext>
              </a:extLst>
            </p:cNvPr>
            <p:cNvSpPr/>
            <p:nvPr/>
          </p:nvSpPr>
          <p:spPr>
            <a:xfrm>
              <a:off x="2718954" y="3020291"/>
              <a:ext cx="1052947" cy="1288473"/>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06901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A5BBD6B-F11E-47DE-9FB6-B234AB9C1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5" name="TextBox 4"/>
          <p:cNvSpPr txBox="1"/>
          <p:nvPr/>
        </p:nvSpPr>
        <p:spPr>
          <a:xfrm>
            <a:off x="255639" y="421976"/>
            <a:ext cx="9144000" cy="341632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i="1" dirty="0">
                <a:solidFill>
                  <a:schemeClr val="bg1"/>
                </a:solidFill>
              </a:rPr>
              <a:t> </a:t>
            </a:r>
            <a:r>
              <a:rPr lang="en-US" b="1" dirty="0">
                <a:solidFill>
                  <a:schemeClr val="bg1"/>
                </a:solidFill>
              </a:rPr>
              <a:t>If We Put God First</a:t>
            </a:r>
            <a:r>
              <a:rPr lang="en-US" dirty="0">
                <a:solidFill>
                  <a:schemeClr val="bg1"/>
                </a:solidFill>
              </a:rPr>
              <a:t> (2:09)</a:t>
            </a:r>
            <a:endParaRPr lang="en-US" i="1" dirty="0">
              <a:solidFill>
                <a:schemeClr val="bg1"/>
              </a:solidFill>
            </a:endParaRPr>
          </a:p>
          <a:p>
            <a:endParaRPr lang="en-US" i="1" dirty="0">
              <a:solidFill>
                <a:schemeClr val="bg1"/>
              </a:solidFill>
            </a:endParaRPr>
          </a:p>
          <a:p>
            <a:endParaRPr lang="en-US" i="1" dirty="0">
              <a:solidFill>
                <a:schemeClr val="bg1"/>
              </a:solidFill>
            </a:endParaRPr>
          </a:p>
          <a:p>
            <a:r>
              <a:rPr lang="en-US" dirty="0">
                <a:solidFill>
                  <a:schemeClr val="bg1"/>
                </a:solidFill>
              </a:rPr>
              <a:t>Doctrine and Covenants Student Manual Religion 324-325 pg. 64</a:t>
            </a: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 pg. 163</a:t>
            </a:r>
          </a:p>
          <a:p>
            <a:pPr fontAlgn="base"/>
            <a:r>
              <a:rPr lang="en-US" dirty="0">
                <a:solidFill>
                  <a:schemeClr val="bg1"/>
                </a:solidFill>
              </a:rPr>
              <a:t>Elder Robert D. Hales </a:t>
            </a:r>
            <a:r>
              <a:rPr lang="en-US" i="1" dirty="0">
                <a:solidFill>
                  <a:schemeClr val="bg1"/>
                </a:solidFill>
              </a:rPr>
              <a:t>Return with Honor </a:t>
            </a:r>
            <a:r>
              <a:rPr lang="en-US" dirty="0">
                <a:solidFill>
                  <a:schemeClr val="bg1"/>
                </a:solidFill>
              </a:rPr>
              <a:t>June 1999 Ensign</a:t>
            </a:r>
          </a:p>
          <a:p>
            <a:pPr fontAlgn="base"/>
            <a:r>
              <a:rPr lang="en-US" b="0" i="0" dirty="0">
                <a:solidFill>
                  <a:schemeClr val="bg1"/>
                </a:solidFill>
                <a:effectLst/>
              </a:rPr>
              <a:t>Russell M. Nelson, “</a:t>
            </a:r>
            <a:r>
              <a:rPr lang="en-US" b="0" i="0" u="none" strike="noStrike" dirty="0">
                <a:solidFill>
                  <a:schemeClr val="bg1"/>
                </a:solidFill>
                <a:effectLst/>
              </a:rPr>
              <a:t>Preaching the Gospel of Peace</a:t>
            </a:r>
            <a:r>
              <a:rPr lang="en-US" b="0" i="0" dirty="0">
                <a:solidFill>
                  <a:schemeClr val="bg1"/>
                </a:solidFill>
                <a:effectLst/>
              </a:rPr>
              <a:t>,” </a:t>
            </a:r>
            <a:r>
              <a:rPr lang="en-US" b="0" i="1" dirty="0">
                <a:solidFill>
                  <a:schemeClr val="bg1"/>
                </a:solidFill>
                <a:effectLst/>
              </a:rPr>
              <a:t>Liahona</a:t>
            </a:r>
            <a:r>
              <a:rPr lang="en-US" b="0" i="0" dirty="0">
                <a:solidFill>
                  <a:schemeClr val="bg1"/>
                </a:solidFill>
                <a:effectLst/>
              </a:rPr>
              <a:t>, May 2022, 6–7</a:t>
            </a:r>
            <a:endParaRPr lang="en-US" dirty="0">
              <a:solidFill>
                <a:schemeClr val="bg1"/>
              </a:solidFill>
            </a:endParaRPr>
          </a:p>
        </p:txBody>
      </p:sp>
      <p:grpSp>
        <p:nvGrpSpPr>
          <p:cNvPr id="7" name="Group 6"/>
          <p:cNvGrpSpPr/>
          <p:nvPr/>
        </p:nvGrpSpPr>
        <p:grpSpPr>
          <a:xfrm>
            <a:off x="2983346" y="997527"/>
            <a:ext cx="889670" cy="1215736"/>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Footer Placeholder 14">
            <a:extLst>
              <a:ext uri="{FF2B5EF4-FFF2-40B4-BE49-F238E27FC236}">
                <a16:creationId xmlns:a16="http://schemas.microsoft.com/office/drawing/2014/main" id="{5FF4E682-384F-4F53-98FB-343D92D74DD1}"/>
              </a:ext>
            </a:extLst>
          </p:cNvPr>
          <p:cNvSpPr>
            <a:spLocks noGrp="1"/>
          </p:cNvSpPr>
          <p:nvPr/>
        </p:nvSpPr>
        <p:spPr>
          <a:xfrm>
            <a:off x="100781" y="649287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29584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3" y="64655"/>
            <a:ext cx="4572000" cy="4893647"/>
          </a:xfrm>
          <a:prstGeom prst="rect">
            <a:avLst/>
          </a:prstGeom>
          <a:ln>
            <a:solidFill>
              <a:schemeClr val="tx1"/>
            </a:solidFill>
          </a:ln>
        </p:spPr>
        <p:txBody>
          <a:bodyPr>
            <a:spAutoFit/>
          </a:bodyPr>
          <a:lstStyle/>
          <a:p>
            <a:pPr fontAlgn="base"/>
            <a:r>
              <a:rPr lang="en-US" sz="1200" b="1" dirty="0"/>
              <a:t>Philip Burroughs</a:t>
            </a:r>
          </a:p>
          <a:p>
            <a:endParaRPr lang="en-US" sz="1200" dirty="0"/>
          </a:p>
          <a:p>
            <a:r>
              <a:rPr lang="en-US" sz="1200" dirty="0"/>
              <a:t>1794–25 July 1865. Farmer. </a:t>
            </a:r>
          </a:p>
          <a:p>
            <a:r>
              <a:rPr lang="en-US" sz="1200" dirty="0"/>
              <a:t>Born in New Jersey. Son of Jonathan Burroughs and Mercy </a:t>
            </a:r>
            <a:r>
              <a:rPr lang="en-US" sz="1200" dirty="0" err="1"/>
              <a:t>Edington</a:t>
            </a:r>
            <a:r>
              <a:rPr lang="en-US" sz="1200" dirty="0"/>
              <a:t>. </a:t>
            </a:r>
          </a:p>
          <a:p>
            <a:r>
              <a:rPr lang="en-US" sz="1200" dirty="0"/>
              <a:t>Served in War of 1812.</a:t>
            </a:r>
          </a:p>
          <a:p>
            <a:r>
              <a:rPr lang="en-US" sz="1200" dirty="0"/>
              <a:t>Married Anna Parker, 12 Mar. 1815, in Fayette, Seneca Co., New York.</a:t>
            </a:r>
          </a:p>
          <a:p>
            <a:r>
              <a:rPr lang="en-US" sz="1200" dirty="0"/>
              <a:t>Moved to </a:t>
            </a:r>
            <a:r>
              <a:rPr lang="en-US" sz="1200" dirty="0" err="1"/>
              <a:t>Junius</a:t>
            </a:r>
            <a:r>
              <a:rPr lang="en-US" sz="1200" dirty="0"/>
              <a:t>, Seneca Co., by 1819.</a:t>
            </a:r>
          </a:p>
          <a:p>
            <a:r>
              <a:rPr lang="en-US" sz="1200" dirty="0"/>
              <a:t>Moved to Seneca Falls, Seneca Co., by 1830.</a:t>
            </a:r>
          </a:p>
          <a:p>
            <a:r>
              <a:rPr lang="en-US" sz="1200" dirty="0"/>
              <a:t>LDS church meeting held in his home, Sept. 1830, near Fayette. </a:t>
            </a:r>
          </a:p>
          <a:p>
            <a:r>
              <a:rPr lang="en-US" sz="1200" dirty="0"/>
              <a:t>Wife baptized into LDS church, but no record of his membership. </a:t>
            </a:r>
          </a:p>
          <a:p>
            <a:r>
              <a:rPr lang="en-US" sz="1200" dirty="0"/>
              <a:t>Moved to Portage, Allegany Co., New York, by 1840. Died in Portage.</a:t>
            </a:r>
            <a:endParaRPr lang="en-US" sz="1200" b="1" dirty="0"/>
          </a:p>
          <a:p>
            <a:endParaRPr lang="en-US" sz="1200" b="1" dirty="0"/>
          </a:p>
          <a:p>
            <a:r>
              <a:rPr lang="en-US" sz="1200" dirty="0"/>
              <a:t>http://josephsmithpapers.org/person/philip-burroughs</a:t>
            </a:r>
          </a:p>
          <a:p>
            <a:endParaRPr lang="en-US" sz="1200" dirty="0"/>
          </a:p>
          <a:p>
            <a:pPr fontAlgn="base"/>
            <a:r>
              <a:rPr lang="en-US" sz="1200" b="1" dirty="0"/>
              <a:t>Peter Whitmer:</a:t>
            </a:r>
          </a:p>
          <a:p>
            <a:pPr fontAlgn="base"/>
            <a:endParaRPr lang="en-US" sz="1200" dirty="0"/>
          </a:p>
          <a:p>
            <a:pPr fontAlgn="base"/>
            <a:r>
              <a:rPr lang="en-US" sz="1200" dirty="0"/>
              <a:t>President Joseph Fielding Smith taught:</a:t>
            </a:r>
          </a:p>
          <a:p>
            <a:pPr fontAlgn="base"/>
            <a:r>
              <a:rPr lang="en-US" sz="1200" dirty="0"/>
              <a:t>“Peter [Whitmer Jr.] was informed that there was none appointed to be Oliver’s counselor, except Joseph Smith. Thus Peter understood that it was his duty to take, not to give, counsel while on this journey. The fact that Oliver Cowdery had shared with Joseph Smith in the conferring of Priesthood and authority on all occasions naturally gave to him the authority to stand second in the Church to Joseph Smith in the government of the Church” (</a:t>
            </a:r>
            <a:r>
              <a:rPr lang="en-US" sz="1200" i="1" dirty="0"/>
              <a:t>Church History and Modern Revelation,</a:t>
            </a:r>
            <a:r>
              <a:rPr lang="en-US" sz="1200" dirty="0"/>
              <a:t> 2 vols. [1953], 1:146–47).</a:t>
            </a:r>
          </a:p>
          <a:p>
            <a:endParaRPr lang="en-US" sz="1200" dirty="0"/>
          </a:p>
        </p:txBody>
      </p:sp>
      <p:sp>
        <p:nvSpPr>
          <p:cNvPr id="24" name="Rectangle 23"/>
          <p:cNvSpPr/>
          <p:nvPr/>
        </p:nvSpPr>
        <p:spPr>
          <a:xfrm>
            <a:off x="4765962" y="64655"/>
            <a:ext cx="5412511" cy="1200329"/>
          </a:xfrm>
          <a:prstGeom prst="rect">
            <a:avLst/>
          </a:prstGeom>
          <a:ln>
            <a:solidFill>
              <a:schemeClr val="tx1"/>
            </a:solidFill>
          </a:ln>
        </p:spPr>
        <p:txBody>
          <a:bodyPr wrap="square">
            <a:spAutoFit/>
          </a:bodyPr>
          <a:lstStyle/>
          <a:p>
            <a:pPr fontAlgn="base"/>
            <a:r>
              <a:rPr lang="en-US" dirty="0"/>
              <a:t>For more detailed Information about the </a:t>
            </a:r>
            <a:r>
              <a:rPr lang="en-US" dirty="0" err="1"/>
              <a:t>Whitmer’s</a:t>
            </a:r>
            <a:r>
              <a:rPr lang="en-US" dirty="0"/>
              <a:t> see </a:t>
            </a:r>
          </a:p>
          <a:p>
            <a:pPr fontAlgn="base"/>
            <a:r>
              <a:rPr lang="en-US" dirty="0"/>
              <a:t>August 1979 Ensign:</a:t>
            </a:r>
          </a:p>
          <a:p>
            <a:pPr fontAlgn="base"/>
            <a:r>
              <a:rPr lang="en-US" dirty="0"/>
              <a:t>The </a:t>
            </a:r>
            <a:r>
              <a:rPr lang="en-US" dirty="0" err="1"/>
              <a:t>Whitmers</a:t>
            </a:r>
            <a:r>
              <a:rPr lang="en-US" dirty="0"/>
              <a:t>: A Family That Nourished the Church</a:t>
            </a:r>
          </a:p>
          <a:p>
            <a:pPr fontAlgn="base"/>
            <a:r>
              <a:rPr lang="en-US" cap="all" dirty="0"/>
              <a:t>BY RICHARD LLOYD ANDERSON</a:t>
            </a:r>
          </a:p>
        </p:txBody>
      </p:sp>
    </p:spTree>
    <p:extLst>
      <p:ext uri="{BB962C8B-B14F-4D97-AF65-F5344CB8AC3E}">
        <p14:creationId xmlns:p14="http://schemas.microsoft.com/office/powerpoint/2010/main" val="2838604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4601" y="228600"/>
            <a:ext cx="2742033" cy="369332"/>
          </a:xfrm>
          <a:prstGeom prst="rect">
            <a:avLst/>
          </a:prstGeom>
        </p:spPr>
        <p:txBody>
          <a:bodyPr wrap="none">
            <a:spAutoFit/>
          </a:bodyPr>
          <a:lstStyle/>
          <a:p>
            <a:r>
              <a:rPr lang="en-US" dirty="0"/>
              <a:t>Mary </a:t>
            </a:r>
            <a:r>
              <a:rPr lang="en-US" dirty="0" err="1"/>
              <a:t>Musselman</a:t>
            </a:r>
            <a:r>
              <a:rPr lang="en-US" dirty="0"/>
              <a:t> Whitmer,</a:t>
            </a:r>
          </a:p>
        </p:txBody>
      </p:sp>
      <p:sp>
        <p:nvSpPr>
          <p:cNvPr id="3" name="Rectangle 2"/>
          <p:cNvSpPr/>
          <p:nvPr/>
        </p:nvSpPr>
        <p:spPr>
          <a:xfrm>
            <a:off x="3429000" y="228600"/>
            <a:ext cx="1845890" cy="369332"/>
          </a:xfrm>
          <a:prstGeom prst="rect">
            <a:avLst/>
          </a:prstGeom>
        </p:spPr>
        <p:txBody>
          <a:bodyPr wrap="none">
            <a:spAutoFit/>
          </a:bodyPr>
          <a:lstStyle/>
          <a:p>
            <a:r>
              <a:rPr lang="en-US" dirty="0"/>
              <a:t>Peter Whitmer Sr.</a:t>
            </a:r>
          </a:p>
        </p:txBody>
      </p:sp>
      <p:sp>
        <p:nvSpPr>
          <p:cNvPr id="4" name="Rectangle 3"/>
          <p:cNvSpPr/>
          <p:nvPr/>
        </p:nvSpPr>
        <p:spPr>
          <a:xfrm>
            <a:off x="1828800" y="762000"/>
            <a:ext cx="8839200" cy="369332"/>
          </a:xfrm>
          <a:prstGeom prst="rect">
            <a:avLst/>
          </a:prstGeom>
        </p:spPr>
        <p:txBody>
          <a:bodyPr wrap="square">
            <a:spAutoFit/>
          </a:bodyPr>
          <a:lstStyle/>
          <a:p>
            <a:r>
              <a:rPr lang="en-US" dirty="0"/>
              <a:t>Christian	     Jacob      John        David	Catherine	      Peter </a:t>
            </a:r>
            <a:r>
              <a:rPr lang="en-US" dirty="0" err="1"/>
              <a:t>Jr</a:t>
            </a:r>
            <a:r>
              <a:rPr lang="en-US" dirty="0"/>
              <a:t>       Elizabeth      Nancy	</a:t>
            </a:r>
          </a:p>
        </p:txBody>
      </p:sp>
      <p:sp>
        <p:nvSpPr>
          <p:cNvPr id="5" name="Rectangle 4"/>
          <p:cNvSpPr/>
          <p:nvPr/>
        </p:nvSpPr>
        <p:spPr>
          <a:xfrm>
            <a:off x="5334000" y="2286000"/>
            <a:ext cx="1447800" cy="923330"/>
          </a:xfrm>
          <a:prstGeom prst="rect">
            <a:avLst/>
          </a:prstGeom>
        </p:spPr>
        <p:txBody>
          <a:bodyPr wrap="square">
            <a:spAutoFit/>
          </a:bodyPr>
          <a:lstStyle/>
          <a:p>
            <a:pPr algn="ctr"/>
            <a:r>
              <a:rPr lang="en-US" dirty="0"/>
              <a:t>Married </a:t>
            </a:r>
          </a:p>
          <a:p>
            <a:pPr algn="ctr"/>
            <a:r>
              <a:rPr lang="en-US" dirty="0" err="1"/>
              <a:t>Hirum</a:t>
            </a:r>
            <a:r>
              <a:rPr lang="en-US" dirty="0"/>
              <a:t> Page</a:t>
            </a:r>
          </a:p>
          <a:p>
            <a:pPr algn="ctr"/>
            <a:r>
              <a:rPr lang="en-US" dirty="0"/>
              <a:t>1825</a:t>
            </a:r>
          </a:p>
        </p:txBody>
      </p:sp>
      <p:sp>
        <p:nvSpPr>
          <p:cNvPr id="6" name="Rectangle 5"/>
          <p:cNvSpPr/>
          <p:nvPr/>
        </p:nvSpPr>
        <p:spPr>
          <a:xfrm>
            <a:off x="1600200" y="1371600"/>
            <a:ext cx="1447800" cy="923330"/>
          </a:xfrm>
          <a:prstGeom prst="rect">
            <a:avLst/>
          </a:prstGeom>
        </p:spPr>
        <p:txBody>
          <a:bodyPr wrap="square">
            <a:spAutoFit/>
          </a:bodyPr>
          <a:lstStyle/>
          <a:p>
            <a:pPr algn="ctr"/>
            <a:r>
              <a:rPr lang="en-US" dirty="0"/>
              <a:t>Married </a:t>
            </a:r>
          </a:p>
          <a:p>
            <a:pPr algn="ctr"/>
            <a:r>
              <a:rPr lang="en-US" dirty="0"/>
              <a:t>Ann Schott</a:t>
            </a:r>
          </a:p>
          <a:p>
            <a:pPr algn="ctr"/>
            <a:r>
              <a:rPr lang="en-US" dirty="0"/>
              <a:t>1825</a:t>
            </a:r>
          </a:p>
        </p:txBody>
      </p:sp>
      <p:sp>
        <p:nvSpPr>
          <p:cNvPr id="7" name="Rectangle 6"/>
          <p:cNvSpPr/>
          <p:nvPr/>
        </p:nvSpPr>
        <p:spPr>
          <a:xfrm>
            <a:off x="7543800" y="1828801"/>
            <a:ext cx="1447800" cy="1200329"/>
          </a:xfrm>
          <a:prstGeom prst="rect">
            <a:avLst/>
          </a:prstGeom>
        </p:spPr>
        <p:txBody>
          <a:bodyPr wrap="square">
            <a:spAutoFit/>
          </a:bodyPr>
          <a:lstStyle/>
          <a:p>
            <a:pPr algn="ctr"/>
            <a:r>
              <a:rPr lang="en-US" dirty="0"/>
              <a:t>Married </a:t>
            </a:r>
          </a:p>
          <a:p>
            <a:pPr algn="ctr"/>
            <a:r>
              <a:rPr lang="en-US" dirty="0"/>
              <a:t>Oliver Cowdery</a:t>
            </a:r>
          </a:p>
          <a:p>
            <a:pPr algn="ctr"/>
            <a:r>
              <a:rPr lang="en-US" dirty="0"/>
              <a:t>1832</a:t>
            </a:r>
          </a:p>
        </p:txBody>
      </p:sp>
      <p:sp>
        <p:nvSpPr>
          <p:cNvPr id="8" name="Rectangle 7"/>
          <p:cNvSpPr/>
          <p:nvPr/>
        </p:nvSpPr>
        <p:spPr>
          <a:xfrm>
            <a:off x="4343400" y="1676401"/>
            <a:ext cx="1447800" cy="1200329"/>
          </a:xfrm>
          <a:prstGeom prst="rect">
            <a:avLst/>
          </a:prstGeom>
        </p:spPr>
        <p:txBody>
          <a:bodyPr wrap="square">
            <a:spAutoFit/>
          </a:bodyPr>
          <a:lstStyle/>
          <a:p>
            <a:pPr algn="ctr"/>
            <a:r>
              <a:rPr lang="en-US" dirty="0"/>
              <a:t>Married</a:t>
            </a:r>
          </a:p>
          <a:p>
            <a:pPr algn="ctr"/>
            <a:r>
              <a:rPr lang="en-US" dirty="0"/>
              <a:t>Julie Ann Jolly</a:t>
            </a:r>
          </a:p>
          <a:p>
            <a:pPr algn="ctr"/>
            <a:r>
              <a:rPr lang="en-US" dirty="0"/>
              <a:t>1831</a:t>
            </a:r>
          </a:p>
        </p:txBody>
      </p:sp>
      <p:sp>
        <p:nvSpPr>
          <p:cNvPr id="9" name="Rectangle 8"/>
          <p:cNvSpPr/>
          <p:nvPr/>
        </p:nvSpPr>
        <p:spPr>
          <a:xfrm>
            <a:off x="6400800" y="1524000"/>
            <a:ext cx="1447800" cy="923330"/>
          </a:xfrm>
          <a:prstGeom prst="rect">
            <a:avLst/>
          </a:prstGeom>
        </p:spPr>
        <p:txBody>
          <a:bodyPr wrap="square">
            <a:spAutoFit/>
          </a:bodyPr>
          <a:lstStyle/>
          <a:p>
            <a:pPr algn="ctr"/>
            <a:r>
              <a:rPr lang="en-US" dirty="0"/>
              <a:t>Married</a:t>
            </a:r>
          </a:p>
          <a:p>
            <a:pPr algn="ctr"/>
            <a:r>
              <a:rPr lang="en-US" dirty="0" err="1"/>
              <a:t>Vashti</a:t>
            </a:r>
            <a:r>
              <a:rPr lang="en-US" dirty="0"/>
              <a:t> </a:t>
            </a:r>
            <a:r>
              <a:rPr lang="en-US" dirty="0" err="1"/>
              <a:t>Higley</a:t>
            </a:r>
            <a:r>
              <a:rPr lang="en-US" dirty="0"/>
              <a:t> </a:t>
            </a:r>
          </a:p>
          <a:p>
            <a:pPr algn="ctr"/>
            <a:r>
              <a:rPr lang="en-US" dirty="0"/>
              <a:t>1832</a:t>
            </a:r>
          </a:p>
        </p:txBody>
      </p:sp>
      <p:sp>
        <p:nvSpPr>
          <p:cNvPr id="10" name="Rectangle 9"/>
          <p:cNvSpPr/>
          <p:nvPr/>
        </p:nvSpPr>
        <p:spPr>
          <a:xfrm>
            <a:off x="2667000" y="1371601"/>
            <a:ext cx="1447800" cy="1200329"/>
          </a:xfrm>
          <a:prstGeom prst="rect">
            <a:avLst/>
          </a:prstGeom>
        </p:spPr>
        <p:txBody>
          <a:bodyPr wrap="square">
            <a:spAutoFit/>
          </a:bodyPr>
          <a:lstStyle/>
          <a:p>
            <a:pPr algn="ctr"/>
            <a:r>
              <a:rPr lang="en-US" dirty="0"/>
              <a:t>Married</a:t>
            </a:r>
          </a:p>
          <a:p>
            <a:pPr algn="ctr"/>
            <a:r>
              <a:rPr lang="en-US" dirty="0"/>
              <a:t>Elizabeth Schott</a:t>
            </a:r>
          </a:p>
          <a:p>
            <a:pPr algn="ctr"/>
            <a:r>
              <a:rPr lang="en-US" dirty="0"/>
              <a:t>1833</a:t>
            </a:r>
          </a:p>
        </p:txBody>
      </p:sp>
      <p:sp>
        <p:nvSpPr>
          <p:cNvPr id="11" name="Rectangle 10"/>
          <p:cNvSpPr/>
          <p:nvPr/>
        </p:nvSpPr>
        <p:spPr>
          <a:xfrm>
            <a:off x="8686800" y="1447801"/>
            <a:ext cx="1447800" cy="646331"/>
          </a:xfrm>
          <a:prstGeom prst="rect">
            <a:avLst/>
          </a:prstGeom>
        </p:spPr>
        <p:txBody>
          <a:bodyPr wrap="square">
            <a:spAutoFit/>
          </a:bodyPr>
          <a:lstStyle/>
          <a:p>
            <a:pPr algn="ctr"/>
            <a:r>
              <a:rPr lang="en-US" dirty="0"/>
              <a:t>Died in her first year</a:t>
            </a:r>
          </a:p>
        </p:txBody>
      </p:sp>
      <p:sp>
        <p:nvSpPr>
          <p:cNvPr id="14" name="Down Arrow 13"/>
          <p:cNvSpPr/>
          <p:nvPr/>
        </p:nvSpPr>
        <p:spPr>
          <a:xfrm>
            <a:off x="2362201" y="1066800"/>
            <a:ext cx="45719" cy="381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3276601" y="1066800"/>
            <a:ext cx="45719" cy="381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9322045">
            <a:off x="2462325" y="2317450"/>
            <a:ext cx="58643" cy="5934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2277955" flipH="1">
            <a:off x="2919525" y="2317451"/>
            <a:ext cx="58643" cy="5934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09800" y="2895600"/>
            <a:ext cx="1447800" cy="369332"/>
          </a:xfrm>
          <a:prstGeom prst="rect">
            <a:avLst/>
          </a:prstGeom>
        </p:spPr>
        <p:txBody>
          <a:bodyPr wrap="square">
            <a:spAutoFit/>
          </a:bodyPr>
          <a:lstStyle/>
          <a:p>
            <a:r>
              <a:rPr lang="en-US" dirty="0"/>
              <a:t>Sisters</a:t>
            </a:r>
          </a:p>
        </p:txBody>
      </p:sp>
      <p:sp>
        <p:nvSpPr>
          <p:cNvPr id="19" name="Down Arrow 18"/>
          <p:cNvSpPr/>
          <p:nvPr/>
        </p:nvSpPr>
        <p:spPr>
          <a:xfrm>
            <a:off x="4114801" y="1066800"/>
            <a:ext cx="45719" cy="1524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4953001" y="1066800"/>
            <a:ext cx="45719" cy="381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5943601" y="1143000"/>
            <a:ext cx="45719" cy="1066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8229600" y="1143000"/>
            <a:ext cx="76200" cy="609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9220201" y="1066800"/>
            <a:ext cx="45719" cy="381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429000" y="2667001"/>
            <a:ext cx="1447800" cy="1200329"/>
          </a:xfrm>
          <a:prstGeom prst="rect">
            <a:avLst/>
          </a:prstGeom>
        </p:spPr>
        <p:txBody>
          <a:bodyPr wrap="square">
            <a:spAutoFit/>
          </a:bodyPr>
          <a:lstStyle/>
          <a:p>
            <a:pPr algn="ctr"/>
            <a:r>
              <a:rPr lang="en-US" dirty="0"/>
              <a:t>Married </a:t>
            </a:r>
          </a:p>
          <a:p>
            <a:pPr algn="ctr"/>
            <a:r>
              <a:rPr lang="en-US" dirty="0"/>
              <a:t>Sarah M Whitmer</a:t>
            </a:r>
          </a:p>
          <a:p>
            <a:pPr algn="ctr"/>
            <a:r>
              <a:rPr lang="en-US" dirty="0"/>
              <a:t>1833</a:t>
            </a:r>
          </a:p>
        </p:txBody>
      </p:sp>
      <p:sp>
        <p:nvSpPr>
          <p:cNvPr id="25" name="Down Arrow 24"/>
          <p:cNvSpPr/>
          <p:nvPr/>
        </p:nvSpPr>
        <p:spPr>
          <a:xfrm>
            <a:off x="7086601" y="1143000"/>
            <a:ext cx="45719" cy="381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24400" y="457200"/>
            <a:ext cx="2209800" cy="338554"/>
          </a:xfrm>
          <a:prstGeom prst="rect">
            <a:avLst/>
          </a:prstGeom>
        </p:spPr>
        <p:txBody>
          <a:bodyPr wrap="square">
            <a:spAutoFit/>
          </a:bodyPr>
          <a:lstStyle/>
          <a:p>
            <a:pPr algn="ctr"/>
            <a:r>
              <a:rPr lang="en-US" sz="1600" dirty="0"/>
              <a:t>Married before 1798</a:t>
            </a:r>
          </a:p>
        </p:txBody>
      </p:sp>
      <p:sp>
        <p:nvSpPr>
          <p:cNvPr id="28" name="Rectangle 27"/>
          <p:cNvSpPr/>
          <p:nvPr/>
        </p:nvSpPr>
        <p:spPr>
          <a:xfrm>
            <a:off x="5410200" y="4191001"/>
            <a:ext cx="4267200" cy="1200329"/>
          </a:xfrm>
          <a:prstGeom prst="rect">
            <a:avLst/>
          </a:prstGeom>
        </p:spPr>
        <p:txBody>
          <a:bodyPr wrap="square">
            <a:spAutoFit/>
          </a:bodyPr>
          <a:lstStyle/>
          <a:p>
            <a:pPr algn="ctr"/>
            <a:r>
              <a:rPr lang="en-US" sz="3600" dirty="0"/>
              <a:t>Peter Whitmer Sr. Family</a:t>
            </a:r>
          </a:p>
        </p:txBody>
      </p:sp>
    </p:spTree>
    <p:extLst>
      <p:ext uri="{BB962C8B-B14F-4D97-AF65-F5344CB8AC3E}">
        <p14:creationId xmlns:p14="http://schemas.microsoft.com/office/powerpoint/2010/main" val="3362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22EE1FF-E8C5-4D29-B879-D33FFC349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Danger Warnings</a:t>
            </a:r>
          </a:p>
        </p:txBody>
      </p:sp>
      <p:sp>
        <p:nvSpPr>
          <p:cNvPr id="7" name="Rectangle 6"/>
          <p:cNvSpPr/>
          <p:nvPr/>
        </p:nvSpPr>
        <p:spPr>
          <a:xfrm>
            <a:off x="378749" y="1309353"/>
            <a:ext cx="6075348" cy="1477328"/>
          </a:xfrm>
          <a:prstGeom prst="rect">
            <a:avLst/>
          </a:prstGeom>
        </p:spPr>
        <p:txBody>
          <a:bodyPr wrap="square">
            <a:spAutoFit/>
          </a:bodyPr>
          <a:lstStyle/>
          <a:p>
            <a:pPr fontAlgn="base"/>
            <a:r>
              <a:rPr lang="en-US" dirty="0">
                <a:solidFill>
                  <a:schemeClr val="bg1"/>
                </a:solidFill>
              </a:rPr>
              <a:t>1. A young man has been listening to music that does not meet the standards outlined in </a:t>
            </a:r>
            <a:r>
              <a:rPr lang="en-US" i="1" dirty="0">
                <a:solidFill>
                  <a:schemeClr val="bg1"/>
                </a:solidFill>
              </a:rPr>
              <a:t>For the Strength of Youth.</a:t>
            </a:r>
            <a:r>
              <a:rPr lang="en-US" dirty="0">
                <a:solidFill>
                  <a:schemeClr val="bg1"/>
                </a:solidFill>
              </a:rPr>
              <a:t> Although he enjoys listening to this music, he is beginning to realize that its messages are causing him to lose the Spirit and drift away from his family, his friends, and the Church.</a:t>
            </a:r>
          </a:p>
        </p:txBody>
      </p:sp>
      <p:sp>
        <p:nvSpPr>
          <p:cNvPr id="8" name="Rectangle 7"/>
          <p:cNvSpPr/>
          <p:nvPr/>
        </p:nvSpPr>
        <p:spPr>
          <a:xfrm>
            <a:off x="5577724" y="4515790"/>
            <a:ext cx="4572000" cy="1477328"/>
          </a:xfrm>
          <a:prstGeom prst="rect">
            <a:avLst/>
          </a:prstGeom>
        </p:spPr>
        <p:txBody>
          <a:bodyPr>
            <a:spAutoFit/>
          </a:bodyPr>
          <a:lstStyle/>
          <a:p>
            <a:pPr fontAlgn="base"/>
            <a:r>
              <a:rPr lang="en-US" dirty="0">
                <a:solidFill>
                  <a:schemeClr val="bg1"/>
                </a:solidFill>
              </a:rPr>
              <a:t>2. After a number of dates with one young man, a young woman begins to recognize, by the promptings of the Holy Ghost, that the young man has been slowly attempting to persuade her to break the law of chastity.</a:t>
            </a:r>
          </a:p>
        </p:txBody>
      </p:sp>
      <p:grpSp>
        <p:nvGrpSpPr>
          <p:cNvPr id="36" name="Group 35"/>
          <p:cNvGrpSpPr/>
          <p:nvPr/>
        </p:nvGrpSpPr>
        <p:grpSpPr>
          <a:xfrm>
            <a:off x="6858000" y="1295400"/>
            <a:ext cx="2438400" cy="2438400"/>
            <a:chOff x="5562600" y="1447800"/>
            <a:chExt cx="2438400" cy="2438400"/>
          </a:xfrm>
        </p:grpSpPr>
        <p:grpSp>
          <p:nvGrpSpPr>
            <p:cNvPr id="11" name="Group 10"/>
            <p:cNvGrpSpPr/>
            <p:nvPr/>
          </p:nvGrpSpPr>
          <p:grpSpPr>
            <a:xfrm>
              <a:off x="5562600" y="1447800"/>
              <a:ext cx="2438400" cy="2438400"/>
              <a:chOff x="5867400" y="1524000"/>
              <a:chExt cx="1905000" cy="1905000"/>
            </a:xfrm>
          </p:grpSpPr>
          <p:sp>
            <p:nvSpPr>
              <p:cNvPr id="9" name="Rounded Rectangle 8"/>
              <p:cNvSpPr/>
              <p:nvPr/>
            </p:nvSpPr>
            <p:spPr>
              <a:xfrm rot="18843838">
                <a:off x="5867400" y="1524000"/>
                <a:ext cx="1905000" cy="1905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8843838">
                <a:off x="5958521" y="1600675"/>
                <a:ext cx="1723979" cy="175038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943600" y="1828800"/>
              <a:ext cx="1676400" cy="1180443"/>
              <a:chOff x="914400" y="1312928"/>
              <a:chExt cx="4953000" cy="3487672"/>
            </a:xfrm>
          </p:grpSpPr>
          <p:sp>
            <p:nvSpPr>
              <p:cNvPr id="13" name="Moon 12"/>
              <p:cNvSpPr/>
              <p:nvPr/>
            </p:nvSpPr>
            <p:spPr>
              <a:xfrm rot="5400000">
                <a:off x="1466850" y="2114550"/>
                <a:ext cx="1943100" cy="2438400"/>
              </a:xfrm>
              <a:prstGeom prst="moon">
                <a:avLst>
                  <a:gd name="adj" fmla="val 174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14400" y="3962400"/>
                <a:ext cx="7620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276600" y="3962400"/>
                <a:ext cx="7620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724400" y="2057400"/>
                <a:ext cx="1143000" cy="1905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76800" y="2345575"/>
                <a:ext cx="762000" cy="838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842953" y="1312928"/>
                <a:ext cx="1961803" cy="1280643"/>
              </a:xfrm>
              <a:custGeom>
                <a:avLst/>
                <a:gdLst>
                  <a:gd name="connsiteX0" fmla="*/ 0 w 1961803"/>
                  <a:gd name="connsiteY0" fmla="*/ 1180890 h 1280643"/>
                  <a:gd name="connsiteX1" fmla="*/ 66502 w 1961803"/>
                  <a:gd name="connsiteY1" fmla="*/ 1147639 h 1280643"/>
                  <a:gd name="connsiteX2" fmla="*/ 116378 w 1961803"/>
                  <a:gd name="connsiteY2" fmla="*/ 1131014 h 1280643"/>
                  <a:gd name="connsiteX3" fmla="*/ 299258 w 1961803"/>
                  <a:gd name="connsiteY3" fmla="*/ 1014636 h 1280643"/>
                  <a:gd name="connsiteX4" fmla="*/ 365760 w 1961803"/>
                  <a:gd name="connsiteY4" fmla="*/ 964759 h 1280643"/>
                  <a:gd name="connsiteX5" fmla="*/ 498763 w 1961803"/>
                  <a:gd name="connsiteY5" fmla="*/ 865007 h 1280643"/>
                  <a:gd name="connsiteX6" fmla="*/ 565265 w 1961803"/>
                  <a:gd name="connsiteY6" fmla="*/ 748628 h 1280643"/>
                  <a:gd name="connsiteX7" fmla="*/ 631767 w 1961803"/>
                  <a:gd name="connsiteY7" fmla="*/ 698752 h 1280643"/>
                  <a:gd name="connsiteX8" fmla="*/ 698269 w 1961803"/>
                  <a:gd name="connsiteY8" fmla="*/ 598999 h 1280643"/>
                  <a:gd name="connsiteX9" fmla="*/ 714894 w 1961803"/>
                  <a:gd name="connsiteY9" fmla="*/ 532497 h 1280643"/>
                  <a:gd name="connsiteX10" fmla="*/ 748145 w 1961803"/>
                  <a:gd name="connsiteY10" fmla="*/ 482621 h 1280643"/>
                  <a:gd name="connsiteX11" fmla="*/ 781396 w 1961803"/>
                  <a:gd name="connsiteY11" fmla="*/ 399494 h 1280643"/>
                  <a:gd name="connsiteX12" fmla="*/ 814647 w 1961803"/>
                  <a:gd name="connsiteY12" fmla="*/ 299741 h 1280643"/>
                  <a:gd name="connsiteX13" fmla="*/ 798022 w 1961803"/>
                  <a:gd name="connsiteY13" fmla="*/ 17108 h 1280643"/>
                  <a:gd name="connsiteX14" fmla="*/ 748145 w 1961803"/>
                  <a:gd name="connsiteY14" fmla="*/ 483 h 1280643"/>
                  <a:gd name="connsiteX15" fmla="*/ 532014 w 1961803"/>
                  <a:gd name="connsiteY15" fmla="*/ 17108 h 1280643"/>
                  <a:gd name="connsiteX16" fmla="*/ 482138 w 1961803"/>
                  <a:gd name="connsiteY16" fmla="*/ 33734 h 1280643"/>
                  <a:gd name="connsiteX17" fmla="*/ 399011 w 1961803"/>
                  <a:gd name="connsiteY17" fmla="*/ 133487 h 1280643"/>
                  <a:gd name="connsiteX18" fmla="*/ 365760 w 1961803"/>
                  <a:gd name="connsiteY18" fmla="*/ 249865 h 1280643"/>
                  <a:gd name="connsiteX19" fmla="*/ 382385 w 1961803"/>
                  <a:gd name="connsiteY19" fmla="*/ 416119 h 1280643"/>
                  <a:gd name="connsiteX20" fmla="*/ 399011 w 1961803"/>
                  <a:gd name="connsiteY20" fmla="*/ 465996 h 1280643"/>
                  <a:gd name="connsiteX21" fmla="*/ 448887 w 1961803"/>
                  <a:gd name="connsiteY21" fmla="*/ 515872 h 1280643"/>
                  <a:gd name="connsiteX22" fmla="*/ 482138 w 1961803"/>
                  <a:gd name="connsiteY22" fmla="*/ 565748 h 1280643"/>
                  <a:gd name="connsiteX23" fmla="*/ 598516 w 1961803"/>
                  <a:gd name="connsiteY23" fmla="*/ 648876 h 1280643"/>
                  <a:gd name="connsiteX24" fmla="*/ 648392 w 1961803"/>
                  <a:gd name="connsiteY24" fmla="*/ 665501 h 1280643"/>
                  <a:gd name="connsiteX25" fmla="*/ 698269 w 1961803"/>
                  <a:gd name="connsiteY25" fmla="*/ 698752 h 1280643"/>
                  <a:gd name="connsiteX26" fmla="*/ 764771 w 1961803"/>
                  <a:gd name="connsiteY26" fmla="*/ 748628 h 1280643"/>
                  <a:gd name="connsiteX27" fmla="*/ 864523 w 1961803"/>
                  <a:gd name="connsiteY27" fmla="*/ 781879 h 1280643"/>
                  <a:gd name="connsiteX28" fmla="*/ 947651 w 1961803"/>
                  <a:gd name="connsiteY28" fmla="*/ 815130 h 1280643"/>
                  <a:gd name="connsiteX29" fmla="*/ 1047403 w 1961803"/>
                  <a:gd name="connsiteY29" fmla="*/ 848381 h 1280643"/>
                  <a:gd name="connsiteX30" fmla="*/ 1147156 w 1961803"/>
                  <a:gd name="connsiteY30" fmla="*/ 914883 h 1280643"/>
                  <a:gd name="connsiteX31" fmla="*/ 1197032 w 1961803"/>
                  <a:gd name="connsiteY31" fmla="*/ 948134 h 1280643"/>
                  <a:gd name="connsiteX32" fmla="*/ 1246909 w 1961803"/>
                  <a:gd name="connsiteY32" fmla="*/ 1047887 h 1280643"/>
                  <a:gd name="connsiteX33" fmla="*/ 1330036 w 1961803"/>
                  <a:gd name="connsiteY33" fmla="*/ 1147639 h 1280643"/>
                  <a:gd name="connsiteX34" fmla="*/ 1363287 w 1961803"/>
                  <a:gd name="connsiteY34" fmla="*/ 1197516 h 1280643"/>
                  <a:gd name="connsiteX35" fmla="*/ 1413163 w 1961803"/>
                  <a:gd name="connsiteY35" fmla="*/ 1247392 h 1280643"/>
                  <a:gd name="connsiteX36" fmla="*/ 1512916 w 1961803"/>
                  <a:gd name="connsiteY36" fmla="*/ 1280643 h 1280643"/>
                  <a:gd name="connsiteX37" fmla="*/ 1629294 w 1961803"/>
                  <a:gd name="connsiteY37" fmla="*/ 1264017 h 1280643"/>
                  <a:gd name="connsiteX38" fmla="*/ 1679171 w 1961803"/>
                  <a:gd name="connsiteY38" fmla="*/ 1230767 h 1280643"/>
                  <a:gd name="connsiteX39" fmla="*/ 1762298 w 1961803"/>
                  <a:gd name="connsiteY39" fmla="*/ 1131014 h 1280643"/>
                  <a:gd name="connsiteX40" fmla="*/ 1812174 w 1961803"/>
                  <a:gd name="connsiteY40" fmla="*/ 964759 h 1280643"/>
                  <a:gd name="connsiteX41" fmla="*/ 1828800 w 1961803"/>
                  <a:gd name="connsiteY41" fmla="*/ 865007 h 1280643"/>
                  <a:gd name="connsiteX42" fmla="*/ 1845425 w 1961803"/>
                  <a:gd name="connsiteY42" fmla="*/ 815130 h 1280643"/>
                  <a:gd name="connsiteX43" fmla="*/ 1895302 w 1961803"/>
                  <a:gd name="connsiteY43" fmla="*/ 798505 h 1280643"/>
                  <a:gd name="connsiteX44" fmla="*/ 1961803 w 1961803"/>
                  <a:gd name="connsiteY44" fmla="*/ 798505 h 128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61803" h="1280643">
                    <a:moveTo>
                      <a:pt x="0" y="1180890"/>
                    </a:moveTo>
                    <a:cubicBezTo>
                      <a:pt x="22167" y="1169806"/>
                      <a:pt x="43722" y="1157402"/>
                      <a:pt x="66502" y="1147639"/>
                    </a:cubicBezTo>
                    <a:cubicBezTo>
                      <a:pt x="82610" y="1140736"/>
                      <a:pt x="100704" y="1138851"/>
                      <a:pt x="116378" y="1131014"/>
                    </a:cubicBezTo>
                    <a:cubicBezTo>
                      <a:pt x="152672" y="1112867"/>
                      <a:pt x="272914" y="1034394"/>
                      <a:pt x="299258" y="1014636"/>
                    </a:cubicBezTo>
                    <a:cubicBezTo>
                      <a:pt x="321425" y="998010"/>
                      <a:pt x="342705" y="980129"/>
                      <a:pt x="365760" y="964759"/>
                    </a:cubicBezTo>
                    <a:cubicBezTo>
                      <a:pt x="489707" y="882127"/>
                      <a:pt x="411006" y="952764"/>
                      <a:pt x="498763" y="865007"/>
                    </a:cubicBezTo>
                    <a:cubicBezTo>
                      <a:pt x="517785" y="807941"/>
                      <a:pt x="514940" y="798953"/>
                      <a:pt x="565265" y="748628"/>
                    </a:cubicBezTo>
                    <a:cubicBezTo>
                      <a:pt x="584858" y="729035"/>
                      <a:pt x="613358" y="719462"/>
                      <a:pt x="631767" y="698752"/>
                    </a:cubicBezTo>
                    <a:cubicBezTo>
                      <a:pt x="658317" y="668884"/>
                      <a:pt x="698269" y="598999"/>
                      <a:pt x="698269" y="598999"/>
                    </a:cubicBezTo>
                    <a:cubicBezTo>
                      <a:pt x="703811" y="576832"/>
                      <a:pt x="705893" y="553499"/>
                      <a:pt x="714894" y="532497"/>
                    </a:cubicBezTo>
                    <a:cubicBezTo>
                      <a:pt x="722765" y="514131"/>
                      <a:pt x="739209" y="500493"/>
                      <a:pt x="748145" y="482621"/>
                    </a:cubicBezTo>
                    <a:cubicBezTo>
                      <a:pt x="761492" y="455928"/>
                      <a:pt x="771197" y="427541"/>
                      <a:pt x="781396" y="399494"/>
                    </a:cubicBezTo>
                    <a:cubicBezTo>
                      <a:pt x="793374" y="366555"/>
                      <a:pt x="814647" y="299741"/>
                      <a:pt x="814647" y="299741"/>
                    </a:cubicBezTo>
                    <a:cubicBezTo>
                      <a:pt x="809105" y="205530"/>
                      <a:pt x="818495" y="109235"/>
                      <a:pt x="798022" y="17108"/>
                    </a:cubicBezTo>
                    <a:cubicBezTo>
                      <a:pt x="794220" y="0"/>
                      <a:pt x="765670" y="483"/>
                      <a:pt x="748145" y="483"/>
                    </a:cubicBezTo>
                    <a:cubicBezTo>
                      <a:pt x="675889" y="483"/>
                      <a:pt x="604058" y="11566"/>
                      <a:pt x="532014" y="17108"/>
                    </a:cubicBezTo>
                    <a:cubicBezTo>
                      <a:pt x="515389" y="22650"/>
                      <a:pt x="496719" y="24013"/>
                      <a:pt x="482138" y="33734"/>
                    </a:cubicBezTo>
                    <a:cubicBezTo>
                      <a:pt x="454560" y="52119"/>
                      <a:pt x="414346" y="102817"/>
                      <a:pt x="399011" y="133487"/>
                    </a:cubicBezTo>
                    <a:cubicBezTo>
                      <a:pt x="387083" y="157343"/>
                      <a:pt x="371088" y="228551"/>
                      <a:pt x="365760" y="249865"/>
                    </a:cubicBezTo>
                    <a:cubicBezTo>
                      <a:pt x="371302" y="305283"/>
                      <a:pt x="373916" y="361072"/>
                      <a:pt x="382385" y="416119"/>
                    </a:cubicBezTo>
                    <a:cubicBezTo>
                      <a:pt x="385050" y="433440"/>
                      <a:pt x="389290" y="451414"/>
                      <a:pt x="399011" y="465996"/>
                    </a:cubicBezTo>
                    <a:cubicBezTo>
                      <a:pt x="412053" y="485559"/>
                      <a:pt x="433835" y="497810"/>
                      <a:pt x="448887" y="515872"/>
                    </a:cubicBezTo>
                    <a:cubicBezTo>
                      <a:pt x="461679" y="531222"/>
                      <a:pt x="468009" y="551619"/>
                      <a:pt x="482138" y="565748"/>
                    </a:cubicBezTo>
                    <a:cubicBezTo>
                      <a:pt x="489668" y="573278"/>
                      <a:pt x="579636" y="639436"/>
                      <a:pt x="598516" y="648876"/>
                    </a:cubicBezTo>
                    <a:cubicBezTo>
                      <a:pt x="614190" y="656713"/>
                      <a:pt x="631767" y="659959"/>
                      <a:pt x="648392" y="665501"/>
                    </a:cubicBezTo>
                    <a:cubicBezTo>
                      <a:pt x="665018" y="676585"/>
                      <a:pt x="682009" y="687138"/>
                      <a:pt x="698269" y="698752"/>
                    </a:cubicBezTo>
                    <a:cubicBezTo>
                      <a:pt x="720817" y="714857"/>
                      <a:pt x="739987" y="736236"/>
                      <a:pt x="764771" y="748628"/>
                    </a:cubicBezTo>
                    <a:cubicBezTo>
                      <a:pt x="796120" y="764303"/>
                      <a:pt x="831981" y="768862"/>
                      <a:pt x="864523" y="781879"/>
                    </a:cubicBezTo>
                    <a:cubicBezTo>
                      <a:pt x="892232" y="792963"/>
                      <a:pt x="919604" y="804931"/>
                      <a:pt x="947651" y="815130"/>
                    </a:cubicBezTo>
                    <a:cubicBezTo>
                      <a:pt x="980590" y="827108"/>
                      <a:pt x="1047403" y="848381"/>
                      <a:pt x="1047403" y="848381"/>
                    </a:cubicBezTo>
                    <a:lnTo>
                      <a:pt x="1147156" y="914883"/>
                    </a:lnTo>
                    <a:lnTo>
                      <a:pt x="1197032" y="948134"/>
                    </a:lnTo>
                    <a:cubicBezTo>
                      <a:pt x="1292324" y="1091070"/>
                      <a:pt x="1178076" y="910223"/>
                      <a:pt x="1246909" y="1047887"/>
                    </a:cubicBezTo>
                    <a:cubicBezTo>
                      <a:pt x="1277868" y="1109804"/>
                      <a:pt x="1284075" y="1092486"/>
                      <a:pt x="1330036" y="1147639"/>
                    </a:cubicBezTo>
                    <a:cubicBezTo>
                      <a:pt x="1342828" y="1162989"/>
                      <a:pt x="1350495" y="1182166"/>
                      <a:pt x="1363287" y="1197516"/>
                    </a:cubicBezTo>
                    <a:cubicBezTo>
                      <a:pt x="1378339" y="1215578"/>
                      <a:pt x="1392610" y="1235974"/>
                      <a:pt x="1413163" y="1247392"/>
                    </a:cubicBezTo>
                    <a:cubicBezTo>
                      <a:pt x="1443802" y="1264414"/>
                      <a:pt x="1512916" y="1280643"/>
                      <a:pt x="1512916" y="1280643"/>
                    </a:cubicBezTo>
                    <a:cubicBezTo>
                      <a:pt x="1551709" y="1275101"/>
                      <a:pt x="1591760" y="1275277"/>
                      <a:pt x="1629294" y="1264017"/>
                    </a:cubicBezTo>
                    <a:cubicBezTo>
                      <a:pt x="1648433" y="1258275"/>
                      <a:pt x="1663821" y="1243559"/>
                      <a:pt x="1679171" y="1230767"/>
                    </a:cubicBezTo>
                    <a:cubicBezTo>
                      <a:pt x="1727172" y="1190766"/>
                      <a:pt x="1729605" y="1180053"/>
                      <a:pt x="1762298" y="1131014"/>
                    </a:cubicBezTo>
                    <a:cubicBezTo>
                      <a:pt x="1783507" y="1067388"/>
                      <a:pt x="1799610" y="1027581"/>
                      <a:pt x="1812174" y="964759"/>
                    </a:cubicBezTo>
                    <a:cubicBezTo>
                      <a:pt x="1818785" y="931704"/>
                      <a:pt x="1821487" y="897914"/>
                      <a:pt x="1828800" y="865007"/>
                    </a:cubicBezTo>
                    <a:cubicBezTo>
                      <a:pt x="1832602" y="847899"/>
                      <a:pt x="1833033" y="827522"/>
                      <a:pt x="1845425" y="815130"/>
                    </a:cubicBezTo>
                    <a:cubicBezTo>
                      <a:pt x="1857817" y="802738"/>
                      <a:pt x="1878676" y="804047"/>
                      <a:pt x="1895302" y="798505"/>
                    </a:cubicBezTo>
                    <a:cubicBezTo>
                      <a:pt x="1955489" y="758380"/>
                      <a:pt x="1936242" y="747382"/>
                      <a:pt x="1961803" y="798505"/>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7" name="Group 36"/>
          <p:cNvGrpSpPr/>
          <p:nvPr/>
        </p:nvGrpSpPr>
        <p:grpSpPr>
          <a:xfrm>
            <a:off x="2514600" y="3505200"/>
            <a:ext cx="2438400" cy="2438400"/>
            <a:chOff x="1066800" y="3886200"/>
            <a:chExt cx="2438400" cy="2438400"/>
          </a:xfrm>
        </p:grpSpPr>
        <p:grpSp>
          <p:nvGrpSpPr>
            <p:cNvPr id="19" name="Group 18"/>
            <p:cNvGrpSpPr/>
            <p:nvPr/>
          </p:nvGrpSpPr>
          <p:grpSpPr>
            <a:xfrm>
              <a:off x="1066800" y="3886200"/>
              <a:ext cx="2438400" cy="2438400"/>
              <a:chOff x="5867400" y="1524000"/>
              <a:chExt cx="1905000" cy="1905000"/>
            </a:xfrm>
          </p:grpSpPr>
          <p:sp>
            <p:nvSpPr>
              <p:cNvPr id="20" name="Rounded Rectangle 19"/>
              <p:cNvSpPr/>
              <p:nvPr/>
            </p:nvSpPr>
            <p:spPr>
              <a:xfrm rot="18843838">
                <a:off x="5867400" y="1524000"/>
                <a:ext cx="1905000" cy="1905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8843838">
                <a:off x="5958521" y="1600675"/>
                <a:ext cx="1723979" cy="175038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676400" y="4343400"/>
              <a:ext cx="1143000" cy="1555205"/>
              <a:chOff x="5715000" y="1295400"/>
              <a:chExt cx="2718817" cy="3699315"/>
            </a:xfrm>
            <a:solidFill>
              <a:schemeClr val="tx1"/>
            </a:solidFill>
          </p:grpSpPr>
          <p:grpSp>
            <p:nvGrpSpPr>
              <p:cNvPr id="23" name="Group 15"/>
              <p:cNvGrpSpPr/>
              <p:nvPr/>
            </p:nvGrpSpPr>
            <p:grpSpPr>
              <a:xfrm>
                <a:off x="5715000" y="1295400"/>
                <a:ext cx="1271017" cy="3165915"/>
                <a:chOff x="5891782" y="1905000"/>
                <a:chExt cx="1271017" cy="3165915"/>
              </a:xfrm>
              <a:grpFill/>
            </p:grpSpPr>
            <p:sp>
              <p:nvSpPr>
                <p:cNvPr id="30" name="Oval 2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162800" y="1828800"/>
                <a:ext cx="1271017" cy="3165915"/>
                <a:chOff x="7162800" y="1828800"/>
                <a:chExt cx="1271017" cy="3165915"/>
              </a:xfrm>
              <a:grpFill/>
            </p:grpSpPr>
            <p:sp>
              <p:nvSpPr>
                <p:cNvPr id="25" name="Oval 24"/>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27920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23E312-9F4A-44A1-A02F-135E9ED04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The Warning</a:t>
            </a:r>
          </a:p>
        </p:txBody>
      </p:sp>
      <p:grpSp>
        <p:nvGrpSpPr>
          <p:cNvPr id="10" name="Group 18"/>
          <p:cNvGrpSpPr/>
          <p:nvPr/>
        </p:nvGrpSpPr>
        <p:grpSpPr>
          <a:xfrm>
            <a:off x="3636969" y="1522458"/>
            <a:ext cx="4648200" cy="4648200"/>
            <a:chOff x="5868011" y="1523368"/>
            <a:chExt cx="1905000" cy="1905000"/>
          </a:xfrm>
        </p:grpSpPr>
        <p:sp>
          <p:nvSpPr>
            <p:cNvPr id="24" name="Rounded Rectangle 23"/>
            <p:cNvSpPr/>
            <p:nvPr/>
          </p:nvSpPr>
          <p:spPr>
            <a:xfrm rot="18843838">
              <a:off x="5868011" y="1523368"/>
              <a:ext cx="1905000" cy="1905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8843838">
              <a:off x="5958521" y="1600675"/>
              <a:ext cx="1723979" cy="175038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4168878" y="2209800"/>
            <a:ext cx="3657600" cy="3539430"/>
          </a:xfrm>
          <a:prstGeom prst="rect">
            <a:avLst/>
          </a:prstGeom>
        </p:spPr>
        <p:txBody>
          <a:bodyPr wrap="square">
            <a:spAutoFit/>
          </a:bodyPr>
          <a:lstStyle/>
          <a:p>
            <a:pPr algn="ctr"/>
            <a:r>
              <a:rPr lang="en-US" sz="2800" dirty="0"/>
              <a:t>The Holy Ghost will warn us when we are in danger spiritually. </a:t>
            </a:r>
          </a:p>
          <a:p>
            <a:pPr algn="ctr"/>
            <a:endParaRPr lang="en-US" sz="2800" dirty="0"/>
          </a:p>
          <a:p>
            <a:pPr algn="ctr"/>
            <a:r>
              <a:rPr lang="en-US" sz="2800" dirty="0"/>
              <a:t>However, if we do not heed His warnings, the Spirit of the Lord will withdraw from us</a:t>
            </a:r>
          </a:p>
        </p:txBody>
      </p:sp>
    </p:spTree>
    <p:extLst>
      <p:ext uri="{BB962C8B-B14F-4D97-AF65-F5344CB8AC3E}">
        <p14:creationId xmlns:p14="http://schemas.microsoft.com/office/powerpoint/2010/main" val="4136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60F38007-E23C-4B75-8FCC-67B422DCD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7" name="TextBox 6"/>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Background--1830</a:t>
            </a:r>
          </a:p>
        </p:txBody>
      </p:sp>
      <p:sp>
        <p:nvSpPr>
          <p:cNvPr id="8" name="TextBox 7"/>
          <p:cNvSpPr txBox="1"/>
          <p:nvPr/>
        </p:nvSpPr>
        <p:spPr>
          <a:xfrm>
            <a:off x="1981200" y="914400"/>
            <a:ext cx="8305800" cy="1754326"/>
          </a:xfrm>
          <a:prstGeom prst="rect">
            <a:avLst/>
          </a:prstGeom>
          <a:noFill/>
        </p:spPr>
        <p:txBody>
          <a:bodyPr wrap="square" rtlCol="0">
            <a:spAutoFit/>
          </a:bodyPr>
          <a:lstStyle/>
          <a:p>
            <a:r>
              <a:rPr lang="en-US" dirty="0">
                <a:solidFill>
                  <a:schemeClr val="bg1"/>
                </a:solidFill>
              </a:rPr>
              <a:t>Shortly after a Church conference in Fayette, New York, Joseph Smith received revelations for David Whitmer, Peter Whitmer Jr., and John Whitmer. </a:t>
            </a:r>
          </a:p>
          <a:p>
            <a:endParaRPr lang="en-US" dirty="0">
              <a:solidFill>
                <a:schemeClr val="bg1"/>
              </a:solidFill>
            </a:endParaRPr>
          </a:p>
          <a:p>
            <a:endParaRPr lang="en-US" dirty="0">
              <a:solidFill>
                <a:schemeClr val="bg1"/>
              </a:solidFill>
            </a:endParaRPr>
          </a:p>
          <a:p>
            <a:r>
              <a:rPr lang="en-US" dirty="0">
                <a:solidFill>
                  <a:schemeClr val="bg1"/>
                </a:solidFill>
              </a:rPr>
              <a:t>These revelations were originally published separately, but Joseph Smith had them combined into one section in the 1835 edition of the Doctrine and Covenants.</a:t>
            </a:r>
          </a:p>
        </p:txBody>
      </p:sp>
      <p:grpSp>
        <p:nvGrpSpPr>
          <p:cNvPr id="9" name="Group 241"/>
          <p:cNvGrpSpPr/>
          <p:nvPr/>
        </p:nvGrpSpPr>
        <p:grpSpPr>
          <a:xfrm>
            <a:off x="2514600" y="2895601"/>
            <a:ext cx="1663504" cy="3587281"/>
            <a:chOff x="4114800" y="3075574"/>
            <a:chExt cx="1663504" cy="3587281"/>
          </a:xfrm>
        </p:grpSpPr>
        <p:sp>
          <p:nvSpPr>
            <p:cNvPr id="10" name="Oval 9"/>
            <p:cNvSpPr/>
            <p:nvPr/>
          </p:nvSpPr>
          <p:spPr>
            <a:xfrm rot="19338880">
              <a:off x="5500416" y="4973447"/>
              <a:ext cx="277888"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3618">
              <a:off x="4167983" y="4974588"/>
              <a:ext cx="277888"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611750" flipH="1">
              <a:off x="4114800" y="4849516"/>
              <a:ext cx="419392" cy="372235"/>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02250">
              <a:off x="5340106" y="4861714"/>
              <a:ext cx="419392" cy="372235"/>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570491">
              <a:off x="4948539" y="5974622"/>
              <a:ext cx="300891" cy="62301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393332">
              <a:off x="4509592" y="6039843"/>
              <a:ext cx="288580" cy="62301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4839155" y="5269074"/>
              <a:ext cx="547551" cy="1061599"/>
            </a:xfrm>
            <a:prstGeom prst="trapezoid">
              <a:avLst>
                <a:gd name="adj" fmla="val 7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63894">
              <a:off x="4482947" y="5223352"/>
              <a:ext cx="491931" cy="1126446"/>
            </a:xfrm>
            <a:prstGeom prst="trapezoid">
              <a:avLst>
                <a:gd name="adj"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375821">
              <a:off x="4301964" y="4207897"/>
              <a:ext cx="419392" cy="901615"/>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337671">
              <a:off x="5147464" y="4083893"/>
              <a:ext cx="419392" cy="1025429"/>
            </a:xfrm>
            <a:prstGeom prst="trapezoid">
              <a:avLst>
                <a:gd name="adj" fmla="val 3098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4469492" y="4215236"/>
              <a:ext cx="931982" cy="1140953"/>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18892" y="3576917"/>
              <a:ext cx="554501"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Input 21"/>
            <p:cNvSpPr/>
            <p:nvPr/>
          </p:nvSpPr>
          <p:spPr>
            <a:xfrm rot="7269359" flipV="1">
              <a:off x="4928697" y="4231846"/>
              <a:ext cx="407371" cy="154521"/>
            </a:xfrm>
            <a:prstGeom prst="flowChartManualInpu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Input 22"/>
            <p:cNvSpPr/>
            <p:nvPr/>
          </p:nvSpPr>
          <p:spPr>
            <a:xfrm rot="14330641" flipH="1" flipV="1">
              <a:off x="4555904" y="4231846"/>
              <a:ext cx="407371" cy="154521"/>
            </a:xfrm>
            <a:prstGeom prst="flowChartManualInpu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568483" y="3200400"/>
              <a:ext cx="732173"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endCxn id="20" idx="2"/>
            </p:cNvCxnSpPr>
            <p:nvPr/>
          </p:nvCxnSpPr>
          <p:spPr>
            <a:xfrm flipH="1">
              <a:off x="4935483" y="4468061"/>
              <a:ext cx="27963"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rapezoid 25"/>
            <p:cNvSpPr/>
            <p:nvPr/>
          </p:nvSpPr>
          <p:spPr>
            <a:xfrm>
              <a:off x="4467664" y="5216769"/>
              <a:ext cx="975742" cy="155212"/>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ame 26"/>
            <p:cNvSpPr/>
            <p:nvPr/>
          </p:nvSpPr>
          <p:spPr>
            <a:xfrm>
              <a:off x="4896659" y="5217943"/>
              <a:ext cx="139798" cy="187741"/>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p:cNvSpPr/>
            <p:nvPr/>
          </p:nvSpPr>
          <p:spPr>
            <a:xfrm rot="15873315">
              <a:off x="4792054" y="5237663"/>
              <a:ext cx="243623" cy="67106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5400000">
              <a:off x="4985927" y="3301885"/>
              <a:ext cx="461404" cy="406257"/>
            </a:xfrm>
            <a:prstGeom prst="round2DiagRect">
              <a:avLst>
                <a:gd name="adj1" fmla="val 50000"/>
                <a:gd name="adj2"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9644309">
              <a:off x="4392026" y="3304174"/>
              <a:ext cx="461404" cy="406257"/>
            </a:xfrm>
            <a:prstGeom prst="round2DiagRect">
              <a:avLst>
                <a:gd name="adj1" fmla="val 50000"/>
                <a:gd name="adj2"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2359803">
              <a:off x="4696826" y="3075574"/>
              <a:ext cx="461404" cy="406257"/>
            </a:xfrm>
            <a:prstGeom prst="round2DiagRect">
              <a:avLst>
                <a:gd name="adj1" fmla="val 50000"/>
                <a:gd name="adj2"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3276600"/>
              <a:ext cx="228600" cy="228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572000" y="3276600"/>
              <a:ext cx="228600" cy="228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181601" y="2819400"/>
            <a:ext cx="1332421" cy="3512746"/>
            <a:chOff x="762000" y="381000"/>
            <a:chExt cx="1676400" cy="4419601"/>
          </a:xfrm>
        </p:grpSpPr>
        <p:sp>
          <p:nvSpPr>
            <p:cNvPr id="35" name="Oval 34"/>
            <p:cNvSpPr/>
            <p:nvPr/>
          </p:nvSpPr>
          <p:spPr>
            <a:xfrm rot="2704841" flipH="1">
              <a:off x="1027621" y="43266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39"/>
            <p:cNvGrpSpPr/>
            <p:nvPr/>
          </p:nvGrpSpPr>
          <p:grpSpPr>
            <a:xfrm>
              <a:off x="762000" y="381000"/>
              <a:ext cx="1676400" cy="4367412"/>
              <a:chOff x="762000" y="381000"/>
              <a:chExt cx="1676400" cy="4367412"/>
            </a:xfrm>
          </p:grpSpPr>
          <p:sp>
            <p:nvSpPr>
              <p:cNvPr id="37" name="Cloud 36"/>
              <p:cNvSpPr/>
              <p:nvPr/>
            </p:nvSpPr>
            <p:spPr>
              <a:xfrm>
                <a:off x="762000" y="457200"/>
                <a:ext cx="1600200" cy="1219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1143000" y="18288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7610301" flipH="1">
                <a:off x="1606319" y="42744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3820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11836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41"/>
              <p:cNvSpPr/>
              <p:nvPr/>
            </p:nvSpPr>
            <p:spPr>
              <a:xfrm rot="9438105" flipH="1">
                <a:off x="1830107" y="1795629"/>
                <a:ext cx="481590" cy="1288263"/>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p:cNvSpPr/>
              <p:nvPr/>
            </p:nvSpPr>
            <p:spPr>
              <a:xfrm rot="11918038">
                <a:off x="915911" y="1794188"/>
                <a:ext cx="481590" cy="1348716"/>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p:cNvSpPr/>
              <p:nvPr/>
            </p:nvSpPr>
            <p:spPr>
              <a:xfrm rot="10800000">
                <a:off x="1030224"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10800000">
                <a:off x="1478280"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094232" y="3053416"/>
                <a:ext cx="1024128" cy="140653"/>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478280" y="3053416"/>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31"/>
              <p:cNvGrpSpPr/>
              <p:nvPr/>
            </p:nvGrpSpPr>
            <p:grpSpPr>
              <a:xfrm>
                <a:off x="1066800" y="1752600"/>
                <a:ext cx="1066800" cy="1295400"/>
                <a:chOff x="3962400" y="2743200"/>
                <a:chExt cx="1066800" cy="1295400"/>
              </a:xfrm>
            </p:grpSpPr>
            <p:sp>
              <p:nvSpPr>
                <p:cNvPr id="54" name="Trapezoid 53"/>
                <p:cNvSpPr/>
                <p:nvPr/>
              </p:nvSpPr>
              <p:spPr>
                <a:xfrm>
                  <a:off x="3962400" y="2743200"/>
                  <a:ext cx="6096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4419600" y="2743200"/>
                  <a:ext cx="6096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450977" y="3523129"/>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442012" y="3747247"/>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4648200" y="3200400"/>
                  <a:ext cx="228600" cy="76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125"/>
                <p:cNvGrpSpPr/>
                <p:nvPr/>
              </p:nvGrpSpPr>
              <p:grpSpPr>
                <a:xfrm>
                  <a:off x="4648200" y="3200400"/>
                  <a:ext cx="266699" cy="152400"/>
                  <a:chOff x="6280719" y="1455047"/>
                  <a:chExt cx="921715" cy="554747"/>
                </a:xfrm>
              </p:grpSpPr>
              <p:sp>
                <p:nvSpPr>
                  <p:cNvPr id="60" name="Donut 59"/>
                  <p:cNvSpPr/>
                  <p:nvPr/>
                </p:nvSpPr>
                <p:spPr>
                  <a:xfrm rot="3132057">
                    <a:off x="6157627" y="1578139"/>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rot="3093051">
                    <a:off x="6240195" y="1722578"/>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rot="21265362">
                    <a:off x="6500334" y="1842992"/>
                    <a:ext cx="354416" cy="148231"/>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rot="18973134">
                    <a:off x="6792126" y="170754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3"/>
                  <p:cNvSpPr/>
                  <p:nvPr/>
                </p:nvSpPr>
                <p:spPr>
                  <a:xfrm rot="9772315">
                    <a:off x="6644469" y="180938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9" name="Oval 15"/>
              <p:cNvSpPr/>
              <p:nvPr/>
            </p:nvSpPr>
            <p:spPr>
              <a:xfrm>
                <a:off x="1066800" y="533400"/>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a:off x="990600" y="381000"/>
                <a:ext cx="1219200" cy="457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28800" y="457200"/>
                <a:ext cx="3810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990600" y="533400"/>
                <a:ext cx="3048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447800" y="32004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p:cNvGrpSpPr/>
          <p:nvPr/>
        </p:nvGrpSpPr>
        <p:grpSpPr>
          <a:xfrm>
            <a:off x="7696200" y="2819400"/>
            <a:ext cx="1447800" cy="3657600"/>
            <a:chOff x="2514600" y="614596"/>
            <a:chExt cx="1600200" cy="4218363"/>
          </a:xfrm>
        </p:grpSpPr>
        <p:sp>
          <p:nvSpPr>
            <p:cNvPr id="66" name="Oval 65"/>
            <p:cNvSpPr/>
            <p:nvPr/>
          </p:nvSpPr>
          <p:spPr>
            <a:xfrm rot="2704841" flipH="1">
              <a:off x="2797168" y="4420773"/>
              <a:ext cx="27103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11345926">
              <a:off x="2649690" y="614596"/>
              <a:ext cx="1240011" cy="121920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2819400" y="19812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7610301" flipH="1">
              <a:off x="3415467" y="4408926"/>
              <a:ext cx="218726"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29948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94760" y="29948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Manual Operation 71"/>
            <p:cNvSpPr/>
            <p:nvPr/>
          </p:nvSpPr>
          <p:spPr>
            <a:xfrm rot="9438105" flipH="1">
              <a:off x="3506507" y="1948029"/>
              <a:ext cx="481590" cy="128826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Operation 72"/>
            <p:cNvSpPr/>
            <p:nvPr/>
          </p:nvSpPr>
          <p:spPr>
            <a:xfrm rot="11918038">
              <a:off x="2592311" y="1946588"/>
              <a:ext cx="481590" cy="1348716"/>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nual Operation 73"/>
            <p:cNvSpPr/>
            <p:nvPr/>
          </p:nvSpPr>
          <p:spPr>
            <a:xfrm rot="10800000">
              <a:off x="2706624" y="3346469"/>
              <a:ext cx="704088" cy="1336208"/>
            </a:xfrm>
            <a:prstGeom prst="flowChartManualOperation">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anual Operation 74"/>
            <p:cNvSpPr/>
            <p:nvPr/>
          </p:nvSpPr>
          <p:spPr>
            <a:xfrm rot="10800000">
              <a:off x="3154680" y="3346469"/>
              <a:ext cx="704088" cy="1336208"/>
            </a:xfrm>
            <a:prstGeom prst="flowChartManualOperation">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2770632" y="3205816"/>
              <a:ext cx="1024128" cy="140653"/>
            </a:xfrm>
            <a:prstGeom prst="roundRect">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54680" y="3205816"/>
              <a:ext cx="256032" cy="14065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2743200" y="1905000"/>
              <a:ext cx="609600" cy="1295400"/>
            </a:xfrm>
            <a:prstGeom prst="trapezoid">
              <a:avLst>
                <a:gd name="adj" fmla="val 3235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3200400" y="1905000"/>
              <a:ext cx="609600" cy="1295400"/>
            </a:xfrm>
            <a:prstGeom prst="trapezoid">
              <a:avLst>
                <a:gd name="adj" fmla="val 30882"/>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15"/>
            <p:cNvSpPr/>
            <p:nvPr/>
          </p:nvSpPr>
          <p:spPr>
            <a:xfrm>
              <a:off x="2743200" y="685800"/>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24200" y="3352800"/>
              <a:ext cx="381000" cy="304800"/>
            </a:xfrm>
            <a:prstGeom prst="ellipse">
              <a:avLst/>
            </a:prstGeom>
            <a:solidFill>
              <a:srgbClr val="BC8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169024" y="2702859"/>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77988" y="2909047"/>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11345926">
              <a:off x="2881991" y="1520382"/>
              <a:ext cx="764462" cy="69521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5"/>
            <p:cNvSpPr/>
            <p:nvPr/>
          </p:nvSpPr>
          <p:spPr>
            <a:xfrm>
              <a:off x="3120196" y="1676401"/>
              <a:ext cx="308803" cy="1641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03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6A6D42-C92A-47A3-A2BE-433DD478F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5" name="TextBox 4"/>
          <p:cNvSpPr txBox="1"/>
          <p:nvPr/>
        </p:nvSpPr>
        <p:spPr>
          <a:xfrm>
            <a:off x="196645" y="6400178"/>
            <a:ext cx="2514600" cy="369332"/>
          </a:xfrm>
          <a:prstGeom prst="rect">
            <a:avLst/>
          </a:prstGeom>
          <a:noFill/>
        </p:spPr>
        <p:txBody>
          <a:bodyPr wrap="square" rtlCol="0">
            <a:spAutoFit/>
          </a:bodyPr>
          <a:lstStyle/>
          <a:p>
            <a:r>
              <a:rPr lang="en-US" dirty="0">
                <a:solidFill>
                  <a:schemeClr val="bg1"/>
                </a:solidFill>
              </a:rPr>
              <a:t>D&amp;C 30:1-2</a:t>
            </a:r>
          </a:p>
        </p:txBody>
      </p:sp>
      <p:sp>
        <p:nvSpPr>
          <p:cNvPr id="6" name="TextBox 5"/>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David Whitmer</a:t>
            </a:r>
          </a:p>
        </p:txBody>
      </p:sp>
      <p:sp>
        <p:nvSpPr>
          <p:cNvPr id="7" name="Rectangle 6"/>
          <p:cNvSpPr/>
          <p:nvPr/>
        </p:nvSpPr>
        <p:spPr>
          <a:xfrm>
            <a:off x="786213" y="1524000"/>
            <a:ext cx="5690787" cy="2031325"/>
          </a:xfrm>
          <a:prstGeom prst="rect">
            <a:avLst/>
          </a:prstGeom>
        </p:spPr>
        <p:txBody>
          <a:bodyPr wrap="square">
            <a:spAutoFit/>
          </a:bodyPr>
          <a:lstStyle/>
          <a:p>
            <a:pPr fontAlgn="base"/>
            <a:r>
              <a:rPr lang="en-US" dirty="0">
                <a:solidFill>
                  <a:schemeClr val="bg1"/>
                </a:solidFill>
              </a:rPr>
              <a:t>He and his parents had provided a place for Joseph Smith to translate the Book of Mormon</a:t>
            </a:r>
          </a:p>
          <a:p>
            <a:pPr fontAlgn="base"/>
            <a:endParaRPr lang="en-US" dirty="0">
              <a:solidFill>
                <a:schemeClr val="bg1"/>
              </a:solidFill>
            </a:endParaRPr>
          </a:p>
          <a:p>
            <a:pPr fontAlgn="base"/>
            <a:r>
              <a:rPr lang="en-US" dirty="0">
                <a:solidFill>
                  <a:schemeClr val="bg1"/>
                </a:solidFill>
              </a:rPr>
              <a:t>He was one of the Three Witnesses of the Book of Mormon </a:t>
            </a:r>
          </a:p>
          <a:p>
            <a:pPr fontAlgn="base"/>
            <a:endParaRPr lang="en-US" dirty="0">
              <a:solidFill>
                <a:schemeClr val="bg1"/>
              </a:solidFill>
            </a:endParaRPr>
          </a:p>
          <a:p>
            <a:pPr fontAlgn="base"/>
            <a:r>
              <a:rPr lang="en-US" dirty="0">
                <a:solidFill>
                  <a:schemeClr val="bg1"/>
                </a:solidFill>
              </a:rPr>
              <a:t>He was one of the six original members of the Church</a:t>
            </a:r>
          </a:p>
        </p:txBody>
      </p:sp>
      <p:sp>
        <p:nvSpPr>
          <p:cNvPr id="10" name="Rectangle 9"/>
          <p:cNvSpPr/>
          <p:nvPr/>
        </p:nvSpPr>
        <p:spPr>
          <a:xfrm>
            <a:off x="4520126" y="3999521"/>
            <a:ext cx="5257800" cy="2585323"/>
          </a:xfrm>
          <a:prstGeom prst="rect">
            <a:avLst/>
          </a:prstGeom>
        </p:spPr>
        <p:txBody>
          <a:bodyPr wrap="square">
            <a:spAutoFit/>
          </a:bodyPr>
          <a:lstStyle/>
          <a:p>
            <a:pPr fontAlgn="base"/>
            <a:r>
              <a:rPr lang="en-US" dirty="0">
                <a:solidFill>
                  <a:schemeClr val="bg1"/>
                </a:solidFill>
              </a:rPr>
              <a:t>He had feared men</a:t>
            </a:r>
          </a:p>
          <a:p>
            <a:pPr fontAlgn="base"/>
            <a:endParaRPr lang="en-US" dirty="0">
              <a:solidFill>
                <a:schemeClr val="bg1"/>
              </a:solidFill>
            </a:endParaRPr>
          </a:p>
          <a:p>
            <a:pPr fontAlgn="base"/>
            <a:r>
              <a:rPr lang="en-US" dirty="0">
                <a:solidFill>
                  <a:schemeClr val="bg1"/>
                </a:solidFill>
              </a:rPr>
              <a:t>He had not relied on the Lord for strength</a:t>
            </a:r>
          </a:p>
          <a:p>
            <a:pPr fontAlgn="base"/>
            <a:endParaRPr lang="en-US" dirty="0">
              <a:solidFill>
                <a:schemeClr val="bg1"/>
              </a:solidFill>
            </a:endParaRPr>
          </a:p>
          <a:p>
            <a:pPr fontAlgn="base"/>
            <a:r>
              <a:rPr lang="en-US" dirty="0">
                <a:solidFill>
                  <a:schemeClr val="bg1"/>
                </a:solidFill>
              </a:rPr>
              <a:t>His mind had been set on the things of the world</a:t>
            </a:r>
          </a:p>
          <a:p>
            <a:pPr fontAlgn="base"/>
            <a:endParaRPr lang="en-US" dirty="0">
              <a:solidFill>
                <a:schemeClr val="bg1"/>
              </a:solidFill>
            </a:endParaRPr>
          </a:p>
          <a:p>
            <a:pPr fontAlgn="base"/>
            <a:r>
              <a:rPr lang="en-US" dirty="0">
                <a:solidFill>
                  <a:schemeClr val="bg1"/>
                </a:solidFill>
              </a:rPr>
              <a:t>He had not given heed to the Spirit</a:t>
            </a:r>
          </a:p>
          <a:p>
            <a:pPr fontAlgn="base"/>
            <a:endParaRPr lang="en-US" dirty="0">
              <a:solidFill>
                <a:schemeClr val="bg1"/>
              </a:solidFill>
            </a:endParaRPr>
          </a:p>
          <a:p>
            <a:pPr fontAlgn="base"/>
            <a:r>
              <a:rPr lang="en-US" dirty="0">
                <a:solidFill>
                  <a:schemeClr val="bg1"/>
                </a:solidFill>
              </a:rPr>
              <a:t>He had been persuaded by others</a:t>
            </a:r>
          </a:p>
        </p:txBody>
      </p:sp>
      <p:pic>
        <p:nvPicPr>
          <p:cNvPr id="3" name="Picture 2">
            <a:extLst>
              <a:ext uri="{FF2B5EF4-FFF2-40B4-BE49-F238E27FC236}">
                <a16:creationId xmlns:a16="http://schemas.microsoft.com/office/drawing/2014/main" id="{6CE38536-30E8-4D9D-9096-CC700FF82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052" y="1015664"/>
            <a:ext cx="2438740" cy="3429479"/>
          </a:xfrm>
          <a:prstGeom prst="rect">
            <a:avLst/>
          </a:prstGeom>
        </p:spPr>
      </p:pic>
    </p:spTree>
    <p:extLst>
      <p:ext uri="{BB962C8B-B14F-4D97-AF65-F5344CB8AC3E}">
        <p14:creationId xmlns:p14="http://schemas.microsoft.com/office/powerpoint/2010/main" val="113541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90319D-D1CC-41E8-9C57-70527DFE4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5" name="TextBox 4"/>
          <p:cNvSpPr txBox="1"/>
          <p:nvPr/>
        </p:nvSpPr>
        <p:spPr>
          <a:xfrm>
            <a:off x="7374" y="6455539"/>
            <a:ext cx="2514600" cy="369332"/>
          </a:xfrm>
          <a:prstGeom prst="rect">
            <a:avLst/>
          </a:prstGeom>
          <a:noFill/>
        </p:spPr>
        <p:txBody>
          <a:bodyPr wrap="square" rtlCol="0">
            <a:spAutoFit/>
          </a:bodyPr>
          <a:lstStyle/>
          <a:p>
            <a:r>
              <a:rPr lang="en-US" dirty="0">
                <a:solidFill>
                  <a:schemeClr val="bg1"/>
                </a:solidFill>
              </a:rPr>
              <a:t>D&amp;C 30:4</a:t>
            </a:r>
          </a:p>
        </p:txBody>
      </p:sp>
      <p:sp>
        <p:nvSpPr>
          <p:cNvPr id="6" name="TextBox 5"/>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What Should David Do?</a:t>
            </a:r>
          </a:p>
        </p:txBody>
      </p:sp>
      <p:sp>
        <p:nvSpPr>
          <p:cNvPr id="7" name="Rectangle 6"/>
          <p:cNvSpPr/>
          <p:nvPr/>
        </p:nvSpPr>
        <p:spPr>
          <a:xfrm>
            <a:off x="1905000" y="1524000"/>
            <a:ext cx="4572000" cy="1754326"/>
          </a:xfrm>
          <a:prstGeom prst="rect">
            <a:avLst/>
          </a:prstGeom>
        </p:spPr>
        <p:txBody>
          <a:bodyPr>
            <a:spAutoFit/>
          </a:bodyPr>
          <a:lstStyle/>
          <a:p>
            <a:pPr fontAlgn="base"/>
            <a:r>
              <a:rPr lang="en-US" dirty="0">
                <a:solidFill>
                  <a:schemeClr val="bg1"/>
                </a:solidFill>
              </a:rPr>
              <a:t>He should reside at his father’s house</a:t>
            </a:r>
          </a:p>
          <a:p>
            <a:pPr fontAlgn="base"/>
            <a:endParaRPr lang="en-US" dirty="0">
              <a:solidFill>
                <a:schemeClr val="bg1"/>
              </a:solidFill>
            </a:endParaRPr>
          </a:p>
          <a:p>
            <a:pPr fontAlgn="base"/>
            <a:r>
              <a:rPr lang="en-US" dirty="0">
                <a:solidFill>
                  <a:schemeClr val="bg1"/>
                </a:solidFill>
              </a:rPr>
              <a:t>He should minister to the saints of the newly found Church</a:t>
            </a:r>
          </a:p>
          <a:p>
            <a:pPr fontAlgn="base"/>
            <a:endParaRPr lang="en-US" dirty="0">
              <a:solidFill>
                <a:schemeClr val="bg1"/>
              </a:solidFill>
            </a:endParaRPr>
          </a:p>
          <a:p>
            <a:pPr fontAlgn="base"/>
            <a:r>
              <a:rPr lang="en-US" dirty="0">
                <a:solidFill>
                  <a:schemeClr val="bg1"/>
                </a:solidFill>
              </a:rPr>
              <a:t>He should preach the Gospel</a:t>
            </a:r>
          </a:p>
        </p:txBody>
      </p:sp>
      <p:pic>
        <p:nvPicPr>
          <p:cNvPr id="3" name="Picture 2">
            <a:extLst>
              <a:ext uri="{FF2B5EF4-FFF2-40B4-BE49-F238E27FC236}">
                <a16:creationId xmlns:a16="http://schemas.microsoft.com/office/drawing/2014/main" id="{1B24BE7E-B7E4-4BE0-9FC1-B87EE888F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884" y="1121077"/>
            <a:ext cx="7846232" cy="5334462"/>
          </a:xfrm>
          <a:prstGeom prst="rect">
            <a:avLst/>
          </a:prstGeom>
        </p:spPr>
      </p:pic>
    </p:spTree>
    <p:extLst>
      <p:ext uri="{BB962C8B-B14F-4D97-AF65-F5344CB8AC3E}">
        <p14:creationId xmlns:p14="http://schemas.microsoft.com/office/powerpoint/2010/main" val="199291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6921B5D6-A38B-4DF3-8951-EBA0C4989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5" name="TextBox 4"/>
          <p:cNvSpPr txBox="1"/>
          <p:nvPr/>
        </p:nvSpPr>
        <p:spPr>
          <a:xfrm>
            <a:off x="106166" y="6458424"/>
            <a:ext cx="2514600" cy="369332"/>
          </a:xfrm>
          <a:prstGeom prst="rect">
            <a:avLst/>
          </a:prstGeom>
          <a:noFill/>
        </p:spPr>
        <p:txBody>
          <a:bodyPr wrap="square" rtlCol="0">
            <a:spAutoFit/>
          </a:bodyPr>
          <a:lstStyle/>
          <a:p>
            <a:r>
              <a:rPr lang="en-US" dirty="0">
                <a:solidFill>
                  <a:schemeClr val="bg1"/>
                </a:solidFill>
              </a:rPr>
              <a:t>D&amp;C 30:4</a:t>
            </a:r>
          </a:p>
        </p:txBody>
      </p:sp>
      <p:sp>
        <p:nvSpPr>
          <p:cNvPr id="6" name="TextBox 5"/>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Where Are Our Minds?</a:t>
            </a:r>
          </a:p>
        </p:txBody>
      </p:sp>
      <p:sp>
        <p:nvSpPr>
          <p:cNvPr id="9" name="Rectangle 8"/>
          <p:cNvSpPr/>
          <p:nvPr/>
        </p:nvSpPr>
        <p:spPr>
          <a:xfrm>
            <a:off x="1066800" y="1219201"/>
            <a:ext cx="2895600" cy="1754326"/>
          </a:xfrm>
          <a:prstGeom prst="rect">
            <a:avLst/>
          </a:prstGeom>
        </p:spPr>
        <p:txBody>
          <a:bodyPr wrap="square">
            <a:spAutoFit/>
          </a:bodyPr>
          <a:lstStyle/>
          <a:p>
            <a:r>
              <a:rPr lang="en-US" dirty="0">
                <a:solidFill>
                  <a:schemeClr val="bg1"/>
                </a:solidFill>
              </a:rPr>
              <a:t>Most Latter-day Saints could substitute their own names in these verses in place of David </a:t>
            </a:r>
            <a:r>
              <a:rPr lang="en-US" dirty="0" err="1">
                <a:solidFill>
                  <a:schemeClr val="bg1"/>
                </a:solidFill>
              </a:rPr>
              <a:t>Whitmer’s</a:t>
            </a:r>
            <a:r>
              <a:rPr lang="en-US" dirty="0">
                <a:solidFill>
                  <a:schemeClr val="bg1"/>
                </a:solidFill>
              </a:rPr>
              <a:t> and find the counsel profitable. </a:t>
            </a:r>
          </a:p>
          <a:p>
            <a:endParaRPr lang="en-US" dirty="0">
              <a:solidFill>
                <a:schemeClr val="bg1"/>
              </a:solidFill>
            </a:endParaRPr>
          </a:p>
        </p:txBody>
      </p:sp>
      <p:sp>
        <p:nvSpPr>
          <p:cNvPr id="123" name="Rectangle 122"/>
          <p:cNvSpPr/>
          <p:nvPr/>
        </p:nvSpPr>
        <p:spPr>
          <a:xfrm>
            <a:off x="7772400" y="1066800"/>
            <a:ext cx="2895600" cy="1754326"/>
          </a:xfrm>
          <a:prstGeom prst="rect">
            <a:avLst/>
          </a:prstGeom>
        </p:spPr>
        <p:txBody>
          <a:bodyPr wrap="square">
            <a:spAutoFit/>
          </a:bodyPr>
          <a:lstStyle/>
          <a:p>
            <a:r>
              <a:rPr lang="en-US" dirty="0">
                <a:solidFill>
                  <a:schemeClr val="bg1"/>
                </a:solidFill>
              </a:rPr>
              <a:t>There are few who have not at one time, or another set their hearts on the things of this earth, giving them a higher priority than the things of God.</a:t>
            </a:r>
          </a:p>
        </p:txBody>
      </p:sp>
      <p:sp>
        <p:nvSpPr>
          <p:cNvPr id="124" name="Rectangle 123"/>
          <p:cNvSpPr/>
          <p:nvPr/>
        </p:nvSpPr>
        <p:spPr>
          <a:xfrm>
            <a:off x="8029876" y="5073251"/>
            <a:ext cx="2438400" cy="1200329"/>
          </a:xfrm>
          <a:prstGeom prst="rect">
            <a:avLst/>
          </a:prstGeom>
        </p:spPr>
        <p:txBody>
          <a:bodyPr wrap="square">
            <a:spAutoFit/>
          </a:bodyPr>
          <a:lstStyle/>
          <a:p>
            <a:r>
              <a:rPr lang="en-US" dirty="0">
                <a:solidFill>
                  <a:schemeClr val="bg1"/>
                </a:solidFill>
              </a:rPr>
              <a:t> Like David Whitmer, at such times they too are left to themselves to wonder what is wrong.</a:t>
            </a:r>
          </a:p>
        </p:txBody>
      </p:sp>
      <p:cxnSp>
        <p:nvCxnSpPr>
          <p:cNvPr id="126" name="Straight Connector 125"/>
          <p:cNvCxnSpPr/>
          <p:nvPr/>
        </p:nvCxnSpPr>
        <p:spPr>
          <a:xfrm>
            <a:off x="4787295" y="2557094"/>
            <a:ext cx="2665317" cy="2572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90" idx="2"/>
          </p:cNvCxnSpPr>
          <p:nvPr/>
        </p:nvCxnSpPr>
        <p:spPr>
          <a:xfrm flipH="1">
            <a:off x="4787295" y="2416908"/>
            <a:ext cx="2386975" cy="283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245340" y="3902034"/>
            <a:ext cx="370069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9" name="Group 17"/>
          <p:cNvGrpSpPr/>
          <p:nvPr/>
        </p:nvGrpSpPr>
        <p:grpSpPr>
          <a:xfrm>
            <a:off x="6774151" y="1447801"/>
            <a:ext cx="661065" cy="1442273"/>
            <a:chOff x="7696200" y="1828800"/>
            <a:chExt cx="1447800" cy="3175326"/>
          </a:xfrm>
        </p:grpSpPr>
        <p:sp>
          <p:nvSpPr>
            <p:cNvPr id="182" name="Rounded Rectangle 181"/>
            <p:cNvSpPr/>
            <p:nvPr/>
          </p:nvSpPr>
          <p:spPr>
            <a:xfrm>
              <a:off x="7696200" y="1828800"/>
              <a:ext cx="1295400" cy="297180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Isosceles Triangle 182"/>
            <p:cNvSpPr/>
            <p:nvPr/>
          </p:nvSpPr>
          <p:spPr>
            <a:xfrm>
              <a:off x="8213124" y="2154195"/>
              <a:ext cx="304800" cy="3810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Isosceles Triangle 183"/>
            <p:cNvSpPr/>
            <p:nvPr/>
          </p:nvSpPr>
          <p:spPr>
            <a:xfrm rot="15946338">
              <a:off x="7821217" y="2566329"/>
              <a:ext cx="304800" cy="3810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Isosceles Triangle 184"/>
            <p:cNvSpPr/>
            <p:nvPr/>
          </p:nvSpPr>
          <p:spPr>
            <a:xfrm rot="5400000">
              <a:off x="8572500" y="2552700"/>
              <a:ext cx="304800" cy="3810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rot="10800000">
              <a:off x="8229600" y="2971800"/>
              <a:ext cx="304800" cy="3810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7772400" y="1905000"/>
              <a:ext cx="381000" cy="381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7696200" y="4191000"/>
              <a:ext cx="1447800" cy="813126"/>
            </a:xfrm>
            <a:prstGeom prst="rect">
              <a:avLst/>
            </a:prstGeom>
            <a:noFill/>
          </p:spPr>
          <p:txBody>
            <a:bodyPr wrap="square" rtlCol="0">
              <a:spAutoFit/>
            </a:bodyPr>
            <a:lstStyle/>
            <a:p>
              <a:endParaRPr lang="en-US" dirty="0">
                <a:solidFill>
                  <a:schemeClr val="bg1"/>
                </a:solidFill>
                <a:latin typeface="Comic Sans MS" pitchFamily="66" charset="0"/>
              </a:endParaRPr>
            </a:p>
          </p:txBody>
        </p:sp>
        <p:sp>
          <p:nvSpPr>
            <p:cNvPr id="189" name="Rounded Rectangle 188"/>
            <p:cNvSpPr/>
            <p:nvPr/>
          </p:nvSpPr>
          <p:spPr>
            <a:xfrm>
              <a:off x="7848600" y="3581400"/>
              <a:ext cx="381000" cy="381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8382000" y="3581400"/>
              <a:ext cx="381000" cy="381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27"/>
          <p:cNvGrpSpPr/>
          <p:nvPr/>
        </p:nvGrpSpPr>
        <p:grpSpPr>
          <a:xfrm>
            <a:off x="3998627" y="5067796"/>
            <a:ext cx="1494513" cy="1104405"/>
            <a:chOff x="5029200" y="3124200"/>
            <a:chExt cx="2667000" cy="1981200"/>
          </a:xfrm>
        </p:grpSpPr>
        <p:sp>
          <p:nvSpPr>
            <p:cNvPr id="165" name="Trapezoid 164"/>
            <p:cNvSpPr/>
            <p:nvPr/>
          </p:nvSpPr>
          <p:spPr>
            <a:xfrm>
              <a:off x="5181600" y="3124200"/>
              <a:ext cx="2362200" cy="11430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5029200" y="3886200"/>
              <a:ext cx="2667000" cy="685800"/>
            </a:xfrm>
            <a:prstGeom prst="roundRect">
              <a:avLst>
                <a:gd name="adj" fmla="val 335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5334000" y="3352800"/>
              <a:ext cx="2057400" cy="9144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5181600" y="3962401"/>
              <a:ext cx="2362200" cy="457200"/>
            </a:xfrm>
            <a:prstGeom prst="roundRect">
              <a:avLst>
                <a:gd name="adj" fmla="val 335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32"/>
            <p:cNvSpPr/>
            <p:nvPr/>
          </p:nvSpPr>
          <p:spPr>
            <a:xfrm>
              <a:off x="5334000" y="4419600"/>
              <a:ext cx="457200" cy="685800"/>
            </a:xfrm>
            <a:prstGeom prst="roundRect">
              <a:avLst>
                <a:gd name="adj" fmla="val 308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6781800" y="4419600"/>
              <a:ext cx="457200" cy="685800"/>
            </a:xfrm>
            <a:prstGeom prst="roundRect">
              <a:avLst>
                <a:gd name="adj" fmla="val 308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5257800" y="4419600"/>
              <a:ext cx="609600" cy="228600"/>
            </a:xfrm>
            <a:prstGeom prst="roundRect">
              <a:avLst>
                <a:gd name="adj" fmla="val 3080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6705600" y="4419600"/>
              <a:ext cx="609600" cy="228600"/>
            </a:xfrm>
            <a:prstGeom prst="roundRect">
              <a:avLst>
                <a:gd name="adj" fmla="val 3080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5410200" y="4038600"/>
              <a:ext cx="4572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6781800" y="4038600"/>
              <a:ext cx="4572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39"/>
            <p:cNvGrpSpPr/>
            <p:nvPr/>
          </p:nvGrpSpPr>
          <p:grpSpPr>
            <a:xfrm>
              <a:off x="5895109" y="4121727"/>
              <a:ext cx="838200" cy="228600"/>
              <a:chOff x="1600200" y="4343400"/>
              <a:chExt cx="2057400" cy="685800"/>
            </a:xfrm>
          </p:grpSpPr>
          <p:sp>
            <p:nvSpPr>
              <p:cNvPr id="177" name="Rectangle 176"/>
              <p:cNvSpPr/>
              <p:nvPr/>
            </p:nvSpPr>
            <p:spPr>
              <a:xfrm>
                <a:off x="1600200" y="4343400"/>
                <a:ext cx="2057400" cy="6858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600200" y="44196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600200" y="45720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1600200" y="47244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1600200" y="48768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Block Arc 175"/>
            <p:cNvSpPr/>
            <p:nvPr/>
          </p:nvSpPr>
          <p:spPr>
            <a:xfrm>
              <a:off x="6601691" y="3761509"/>
              <a:ext cx="457200"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45"/>
          <p:cNvGrpSpPr/>
          <p:nvPr/>
        </p:nvGrpSpPr>
        <p:grpSpPr>
          <a:xfrm>
            <a:off x="4060305" y="1509156"/>
            <a:ext cx="1679468" cy="1419226"/>
            <a:chOff x="381000" y="4267200"/>
            <a:chExt cx="2074887" cy="1762587"/>
          </a:xfrm>
        </p:grpSpPr>
        <p:grpSp>
          <p:nvGrpSpPr>
            <p:cNvPr id="156" name="Group 64"/>
            <p:cNvGrpSpPr/>
            <p:nvPr/>
          </p:nvGrpSpPr>
          <p:grpSpPr>
            <a:xfrm rot="1664190">
              <a:off x="474689" y="4810587"/>
              <a:ext cx="1981198" cy="1219200"/>
              <a:chOff x="1447800" y="4724400"/>
              <a:chExt cx="1981198" cy="1219200"/>
            </a:xfrm>
          </p:grpSpPr>
          <p:sp>
            <p:nvSpPr>
              <p:cNvPr id="161" name="Wave 160"/>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1600200" y="4889707"/>
                <a:ext cx="609599" cy="649805"/>
              </a:xfrm>
              <a:prstGeom prst="rect">
                <a:avLst/>
              </a:prstGeom>
              <a:noFill/>
            </p:spPr>
            <p:txBody>
              <a:bodyPr wrap="square" rtlCol="0">
                <a:spAutoFit/>
              </a:bodyPr>
              <a:lstStyle/>
              <a:p>
                <a:r>
                  <a:rPr lang="en-US" sz="2800" dirty="0">
                    <a:solidFill>
                      <a:schemeClr val="accent3">
                        <a:lumMod val="50000"/>
                      </a:schemeClr>
                    </a:solidFill>
                  </a:rPr>
                  <a:t>1</a:t>
                </a:r>
              </a:p>
            </p:txBody>
          </p:sp>
          <p:sp>
            <p:nvSpPr>
              <p:cNvPr id="164" name="TextBox 163"/>
              <p:cNvSpPr txBox="1"/>
              <p:nvPr/>
            </p:nvSpPr>
            <p:spPr>
              <a:xfrm>
                <a:off x="2819399" y="5042107"/>
                <a:ext cx="609599" cy="649805"/>
              </a:xfrm>
              <a:prstGeom prst="rect">
                <a:avLst/>
              </a:prstGeom>
              <a:noFill/>
            </p:spPr>
            <p:txBody>
              <a:bodyPr wrap="square" rtlCol="0">
                <a:spAutoFit/>
              </a:bodyPr>
              <a:lstStyle/>
              <a:p>
                <a:r>
                  <a:rPr lang="en-US" sz="2800" dirty="0">
                    <a:solidFill>
                      <a:schemeClr val="accent3">
                        <a:lumMod val="50000"/>
                      </a:schemeClr>
                    </a:solidFill>
                  </a:rPr>
                  <a:t>1</a:t>
                </a:r>
              </a:p>
            </p:txBody>
          </p:sp>
        </p:grpSp>
        <p:sp>
          <p:nvSpPr>
            <p:cNvPr id="157" name="Oval 156"/>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58" name="Oval 157"/>
            <p:cNvSpPr/>
            <p:nvPr/>
          </p:nvSpPr>
          <p:spPr>
            <a:xfrm>
              <a:off x="1219200" y="4343400"/>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59" name="Oval 158"/>
            <p:cNvSpPr/>
            <p:nvPr/>
          </p:nvSpPr>
          <p:spPr>
            <a:xfrm>
              <a:off x="1676400" y="4800600"/>
              <a:ext cx="5334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60" name="Oval 159"/>
            <p:cNvSpPr/>
            <p:nvPr/>
          </p:nvSpPr>
          <p:spPr>
            <a:xfrm>
              <a:off x="381000" y="4495800"/>
              <a:ext cx="609600" cy="609600"/>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32" name="Group 3"/>
          <p:cNvGrpSpPr/>
          <p:nvPr/>
        </p:nvGrpSpPr>
        <p:grpSpPr>
          <a:xfrm>
            <a:off x="7020864" y="4699660"/>
            <a:ext cx="700489" cy="1472540"/>
            <a:chOff x="1905000" y="1828800"/>
            <a:chExt cx="2971800" cy="6477000"/>
          </a:xfrm>
        </p:grpSpPr>
        <p:sp>
          <p:nvSpPr>
            <p:cNvPr id="150" name="Oval 4"/>
            <p:cNvSpPr/>
            <p:nvPr/>
          </p:nvSpPr>
          <p:spPr>
            <a:xfrm>
              <a:off x="2819400" y="5124116"/>
              <a:ext cx="1143000" cy="284078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905000" y="1828800"/>
              <a:ext cx="2971800" cy="4204368"/>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194932" y="2118756"/>
              <a:ext cx="2391936" cy="362445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933700" y="5805905"/>
              <a:ext cx="914400" cy="34089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590800" y="6033168"/>
              <a:ext cx="1600200" cy="2272632"/>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933700" y="5805905"/>
              <a:ext cx="914400" cy="90905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75"/>
          <p:cNvGrpSpPr/>
          <p:nvPr/>
        </p:nvGrpSpPr>
        <p:grpSpPr>
          <a:xfrm>
            <a:off x="7144221" y="3043052"/>
            <a:ext cx="1850349" cy="1411184"/>
            <a:chOff x="1371600" y="1219200"/>
            <a:chExt cx="4800600" cy="3780503"/>
          </a:xfrm>
        </p:grpSpPr>
        <p:sp>
          <p:nvSpPr>
            <p:cNvPr id="146" name="Rounded Rectangle 145"/>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524000" y="1371600"/>
              <a:ext cx="4495800" cy="2438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28"/>
          <p:cNvGrpSpPr/>
          <p:nvPr/>
        </p:nvGrpSpPr>
        <p:grpSpPr>
          <a:xfrm>
            <a:off x="5602262" y="2797630"/>
            <a:ext cx="958542" cy="2388835"/>
            <a:chOff x="3642609" y="950626"/>
            <a:chExt cx="1184223" cy="2966779"/>
          </a:xfrm>
        </p:grpSpPr>
        <p:sp>
          <p:nvSpPr>
            <p:cNvPr id="141" name="Oval 140"/>
            <p:cNvSpPr/>
            <p:nvPr/>
          </p:nvSpPr>
          <p:spPr>
            <a:xfrm>
              <a:off x="3768777" y="950626"/>
              <a:ext cx="990600" cy="990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114800" y="1828800"/>
              <a:ext cx="304800" cy="15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5400000">
              <a:off x="4124793" y="1651416"/>
              <a:ext cx="219856" cy="11842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
            <p:cNvSpPr/>
            <p:nvPr/>
          </p:nvSpPr>
          <p:spPr>
            <a:xfrm rot="2536077">
              <a:off x="3890728" y="3016794"/>
              <a:ext cx="255340" cy="90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
            <p:cNvSpPr/>
            <p:nvPr/>
          </p:nvSpPr>
          <p:spPr>
            <a:xfrm rot="19063923" flipH="1">
              <a:off x="4384481" y="3016794"/>
              <a:ext cx="255340" cy="9006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2"/>
          <p:cNvGrpSpPr/>
          <p:nvPr/>
        </p:nvGrpSpPr>
        <p:grpSpPr>
          <a:xfrm>
            <a:off x="3505200" y="2981696"/>
            <a:ext cx="936740" cy="1656608"/>
            <a:chOff x="609600" y="914400"/>
            <a:chExt cx="4114800" cy="3505200"/>
          </a:xfrm>
        </p:grpSpPr>
        <p:sp>
          <p:nvSpPr>
            <p:cNvPr id="136" name="Rounded Rectangle 135"/>
            <p:cNvSpPr/>
            <p:nvPr/>
          </p:nvSpPr>
          <p:spPr>
            <a:xfrm>
              <a:off x="609600" y="914400"/>
              <a:ext cx="4114800" cy="3505200"/>
            </a:xfrm>
            <a:prstGeom prst="roundRect">
              <a:avLst>
                <a:gd name="adj" fmla="val 9506"/>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73"/>
            <p:cNvGrpSpPr/>
            <p:nvPr/>
          </p:nvGrpSpPr>
          <p:grpSpPr>
            <a:xfrm>
              <a:off x="1447800" y="3200400"/>
              <a:ext cx="2590800" cy="1143000"/>
              <a:chOff x="1447800" y="4724400"/>
              <a:chExt cx="2590800" cy="1143000"/>
            </a:xfrm>
          </p:grpSpPr>
          <p:sp>
            <p:nvSpPr>
              <p:cNvPr id="139" name="Rounded Rectangle 138"/>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Tree>
    <p:extLst>
      <p:ext uri="{BB962C8B-B14F-4D97-AF65-F5344CB8AC3E}">
        <p14:creationId xmlns:p14="http://schemas.microsoft.com/office/powerpoint/2010/main" val="174271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2000"/>
                                        <p:tgtEl>
                                          <p:spTgt spid="130"/>
                                        </p:tgtEl>
                                      </p:cBhvr>
                                    </p:animEffect>
                                  </p:childTnLst>
                                </p:cTn>
                              </p:par>
                              <p:par>
                                <p:cTn id="8" presetID="10" presetClass="entr" presetSubtype="0"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fade">
                                      <p:cBhvr>
                                        <p:cTn id="10" dur="2000"/>
                                        <p:tgtEl>
                                          <p:spTgt spid="135"/>
                                        </p:tgtEl>
                                      </p:cBhvr>
                                    </p:animEffect>
                                  </p:childTnLst>
                                </p:cTn>
                              </p:par>
                              <p:par>
                                <p:cTn id="11" presetID="10" presetClass="entr" presetSubtype="0"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fade">
                                      <p:cBhvr>
                                        <p:cTn id="13" dur="2000"/>
                                        <p:tgtEl>
                                          <p:spTgt spid="131"/>
                                        </p:tgtEl>
                                      </p:cBhvr>
                                    </p:animEffect>
                                  </p:childTnLst>
                                </p:cTn>
                              </p:par>
                              <p:par>
                                <p:cTn id="14" presetID="10" presetClass="entr" presetSubtype="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2000"/>
                                        <p:tgtEl>
                                          <p:spTgt spid="129"/>
                                        </p:tgtEl>
                                      </p:cBhvr>
                                    </p:animEffect>
                                  </p:childTnLst>
                                </p:cTn>
                              </p:par>
                              <p:par>
                                <p:cTn id="17" presetID="10"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fade">
                                      <p:cBhvr>
                                        <p:cTn id="19" dur="2000"/>
                                        <p:tgtEl>
                                          <p:spTgt spid="133"/>
                                        </p:tgtEl>
                                      </p:cBhvr>
                                    </p:animEffect>
                                  </p:childTnLst>
                                </p:cTn>
                              </p:par>
                              <p:par>
                                <p:cTn id="20" presetID="10" presetClass="entr" presetSubtype="0" fill="hold"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20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3" grpId="0"/>
      <p:bldP spid="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99F13BB-796F-4E4C-BD34-11214F37E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5" name="TextBox 4"/>
          <p:cNvSpPr txBox="1"/>
          <p:nvPr/>
        </p:nvSpPr>
        <p:spPr>
          <a:xfrm>
            <a:off x="117923" y="6488668"/>
            <a:ext cx="2514600" cy="369332"/>
          </a:xfrm>
          <a:prstGeom prst="rect">
            <a:avLst/>
          </a:prstGeom>
          <a:noFill/>
        </p:spPr>
        <p:txBody>
          <a:bodyPr wrap="square" rtlCol="0">
            <a:spAutoFit/>
          </a:bodyPr>
          <a:lstStyle/>
          <a:p>
            <a:r>
              <a:rPr lang="en-US" dirty="0">
                <a:solidFill>
                  <a:schemeClr val="bg1"/>
                </a:solidFill>
              </a:rPr>
              <a:t>D&amp;C 30:4</a:t>
            </a:r>
          </a:p>
        </p:txBody>
      </p:sp>
      <p:grpSp>
        <p:nvGrpSpPr>
          <p:cNvPr id="22" name="Group 21"/>
          <p:cNvGrpSpPr/>
          <p:nvPr/>
        </p:nvGrpSpPr>
        <p:grpSpPr>
          <a:xfrm>
            <a:off x="1166171" y="1539297"/>
            <a:ext cx="2438400" cy="2438400"/>
            <a:chOff x="533400" y="1371600"/>
            <a:chExt cx="2438400" cy="2438400"/>
          </a:xfrm>
        </p:grpSpPr>
        <p:grpSp>
          <p:nvGrpSpPr>
            <p:cNvPr id="8" name="Group 7"/>
            <p:cNvGrpSpPr/>
            <p:nvPr/>
          </p:nvGrpSpPr>
          <p:grpSpPr>
            <a:xfrm>
              <a:off x="533400" y="1371600"/>
              <a:ext cx="2438400" cy="2438400"/>
              <a:chOff x="5867400" y="1524000"/>
              <a:chExt cx="1905000" cy="1905000"/>
            </a:xfrm>
          </p:grpSpPr>
          <p:sp>
            <p:nvSpPr>
              <p:cNvPr id="11" name="Rounded Rectangle 10"/>
              <p:cNvSpPr/>
              <p:nvPr/>
            </p:nvSpPr>
            <p:spPr>
              <a:xfrm rot="18843838">
                <a:off x="5867400" y="1524000"/>
                <a:ext cx="1905000" cy="1905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8843838">
                <a:off x="5958521" y="1600675"/>
                <a:ext cx="1723979" cy="175038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762000" y="1981200"/>
              <a:ext cx="1981200" cy="1200329"/>
            </a:xfrm>
            <a:prstGeom prst="rect">
              <a:avLst/>
            </a:prstGeom>
          </p:spPr>
          <p:txBody>
            <a:bodyPr wrap="square">
              <a:spAutoFit/>
            </a:bodyPr>
            <a:lstStyle/>
            <a:p>
              <a:pPr algn="ctr" fontAlgn="base"/>
              <a:r>
                <a:rPr lang="en-US" b="1" dirty="0"/>
                <a:t>Rather than fear men, we should rely on the Lord for strength.</a:t>
              </a:r>
              <a:endParaRPr lang="en-US" dirty="0"/>
            </a:p>
          </p:txBody>
        </p:sp>
      </p:grpSp>
      <p:grpSp>
        <p:nvGrpSpPr>
          <p:cNvPr id="23" name="Group 22"/>
          <p:cNvGrpSpPr/>
          <p:nvPr/>
        </p:nvGrpSpPr>
        <p:grpSpPr>
          <a:xfrm>
            <a:off x="4655773" y="3007576"/>
            <a:ext cx="3048000" cy="3048000"/>
            <a:chOff x="2667000" y="3276600"/>
            <a:chExt cx="3048000" cy="3048000"/>
          </a:xfrm>
        </p:grpSpPr>
        <p:grpSp>
          <p:nvGrpSpPr>
            <p:cNvPr id="18" name="Group 17"/>
            <p:cNvGrpSpPr/>
            <p:nvPr/>
          </p:nvGrpSpPr>
          <p:grpSpPr>
            <a:xfrm>
              <a:off x="2667000" y="3276600"/>
              <a:ext cx="3048000" cy="3048000"/>
              <a:chOff x="5867400" y="1524000"/>
              <a:chExt cx="1905000" cy="1905000"/>
            </a:xfrm>
          </p:grpSpPr>
          <p:sp>
            <p:nvSpPr>
              <p:cNvPr id="19" name="Rounded Rectangle 18"/>
              <p:cNvSpPr/>
              <p:nvPr/>
            </p:nvSpPr>
            <p:spPr>
              <a:xfrm rot="18843838">
                <a:off x="5867400" y="1524000"/>
                <a:ext cx="1905000" cy="1905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8843838">
                <a:off x="5958521" y="1600675"/>
                <a:ext cx="1723979" cy="175038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2895600" y="3962400"/>
              <a:ext cx="2667000" cy="1754326"/>
            </a:xfrm>
            <a:prstGeom prst="rect">
              <a:avLst/>
            </a:prstGeom>
          </p:spPr>
          <p:txBody>
            <a:bodyPr wrap="square">
              <a:spAutoFit/>
            </a:bodyPr>
            <a:lstStyle/>
            <a:p>
              <a:pPr algn="ctr" fontAlgn="base"/>
              <a:r>
                <a:rPr lang="en-US" b="1" dirty="0"/>
                <a:t>We should follow the Spirit and the counsel of Church leaders rather than be persuaded by those whom the Lord has not called.</a:t>
              </a:r>
              <a:endParaRPr lang="en-US" dirty="0"/>
            </a:p>
          </p:txBody>
        </p:sp>
      </p:grpSp>
      <p:grpSp>
        <p:nvGrpSpPr>
          <p:cNvPr id="21" name="Group 20"/>
          <p:cNvGrpSpPr/>
          <p:nvPr/>
        </p:nvGrpSpPr>
        <p:grpSpPr>
          <a:xfrm>
            <a:off x="8485023" y="1529861"/>
            <a:ext cx="2514600" cy="2438400"/>
            <a:chOff x="3886200" y="1219200"/>
            <a:chExt cx="2514600" cy="2438400"/>
          </a:xfrm>
        </p:grpSpPr>
        <p:grpSp>
          <p:nvGrpSpPr>
            <p:cNvPr id="14" name="Group 13"/>
            <p:cNvGrpSpPr/>
            <p:nvPr/>
          </p:nvGrpSpPr>
          <p:grpSpPr>
            <a:xfrm>
              <a:off x="3886200" y="1219200"/>
              <a:ext cx="2438400" cy="2438400"/>
              <a:chOff x="5867400" y="1524000"/>
              <a:chExt cx="1905000" cy="1905000"/>
            </a:xfrm>
          </p:grpSpPr>
          <p:sp>
            <p:nvSpPr>
              <p:cNvPr id="15" name="Rounded Rectangle 14"/>
              <p:cNvSpPr/>
              <p:nvPr/>
            </p:nvSpPr>
            <p:spPr>
              <a:xfrm rot="18843838">
                <a:off x="5867400" y="1524000"/>
                <a:ext cx="1905000" cy="1905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8843838">
                <a:off x="5958521" y="1600675"/>
                <a:ext cx="1723979" cy="175038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3962400" y="1905000"/>
              <a:ext cx="2438400" cy="1200329"/>
            </a:xfrm>
            <a:prstGeom prst="rect">
              <a:avLst/>
            </a:prstGeom>
          </p:spPr>
          <p:txBody>
            <a:bodyPr wrap="square">
              <a:spAutoFit/>
            </a:bodyPr>
            <a:lstStyle/>
            <a:p>
              <a:pPr algn="ctr" fontAlgn="base"/>
              <a:r>
                <a:rPr lang="en-US" b="1" dirty="0"/>
                <a:t>We should place our minds on the things of God more than on the things of the earth.</a:t>
              </a:r>
              <a:endParaRPr lang="en-US" dirty="0"/>
            </a:p>
          </p:txBody>
        </p:sp>
      </p:grpSp>
      <p:pic>
        <p:nvPicPr>
          <p:cNvPr id="3" name="Picture 2">
            <a:extLst>
              <a:ext uri="{FF2B5EF4-FFF2-40B4-BE49-F238E27FC236}">
                <a16:creationId xmlns:a16="http://schemas.microsoft.com/office/drawing/2014/main" id="{729FBACA-0376-43F5-ACB8-116B2DF67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073" y="171450"/>
            <a:ext cx="2819400" cy="1981200"/>
          </a:xfrm>
          <a:prstGeom prst="rect">
            <a:avLst/>
          </a:prstGeom>
        </p:spPr>
      </p:pic>
    </p:spTree>
    <p:extLst>
      <p:ext uri="{BB962C8B-B14F-4D97-AF65-F5344CB8AC3E}">
        <p14:creationId xmlns:p14="http://schemas.microsoft.com/office/powerpoint/2010/main" val="167086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4AE6B8-142F-4771-AD57-E5009F859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0323" cy="6858000"/>
          </a:xfrm>
          <a:prstGeom prst="rect">
            <a:avLst/>
          </a:prstGeom>
        </p:spPr>
      </p:pic>
      <p:sp>
        <p:nvSpPr>
          <p:cNvPr id="5" name="TextBox 4"/>
          <p:cNvSpPr txBox="1"/>
          <p:nvPr/>
        </p:nvSpPr>
        <p:spPr>
          <a:xfrm>
            <a:off x="68826" y="6488667"/>
            <a:ext cx="2514600" cy="369332"/>
          </a:xfrm>
          <a:prstGeom prst="rect">
            <a:avLst/>
          </a:prstGeom>
          <a:noFill/>
        </p:spPr>
        <p:txBody>
          <a:bodyPr wrap="square" rtlCol="0">
            <a:spAutoFit/>
          </a:bodyPr>
          <a:lstStyle/>
          <a:p>
            <a:r>
              <a:rPr lang="en-US" dirty="0">
                <a:solidFill>
                  <a:schemeClr val="bg1"/>
                </a:solidFill>
              </a:rPr>
              <a:t>D&amp;C 30:5-8</a:t>
            </a:r>
          </a:p>
        </p:txBody>
      </p:sp>
      <p:sp>
        <p:nvSpPr>
          <p:cNvPr id="6" name="TextBox 5"/>
          <p:cNvSpPr txBox="1"/>
          <p:nvPr/>
        </p:nvSpPr>
        <p:spPr>
          <a:xfrm>
            <a:off x="1524000" y="1"/>
            <a:ext cx="9144000" cy="1015663"/>
          </a:xfrm>
          <a:prstGeom prst="rect">
            <a:avLst/>
          </a:prstGeom>
          <a:noFill/>
        </p:spPr>
        <p:txBody>
          <a:bodyPr wrap="square" rtlCol="0">
            <a:spAutoFit/>
          </a:bodyPr>
          <a:lstStyle/>
          <a:p>
            <a:pPr algn="ctr">
              <a:tabLst>
                <a:tab pos="8404225" algn="l"/>
              </a:tabLst>
            </a:pPr>
            <a:r>
              <a:rPr lang="en-US" sz="6000" dirty="0">
                <a:solidFill>
                  <a:schemeClr val="bg1"/>
                </a:solidFill>
                <a:latin typeface="Candara" pitchFamily="34" charset="0"/>
              </a:rPr>
              <a:t>Peter Whitmer Jr.</a:t>
            </a:r>
          </a:p>
        </p:txBody>
      </p:sp>
      <p:sp>
        <p:nvSpPr>
          <p:cNvPr id="7" name="Rectangle 6"/>
          <p:cNvSpPr/>
          <p:nvPr/>
        </p:nvSpPr>
        <p:spPr>
          <a:xfrm>
            <a:off x="764458" y="1166842"/>
            <a:ext cx="4938252" cy="2308324"/>
          </a:xfrm>
          <a:prstGeom prst="rect">
            <a:avLst/>
          </a:prstGeom>
        </p:spPr>
        <p:txBody>
          <a:bodyPr wrap="square">
            <a:spAutoFit/>
          </a:bodyPr>
          <a:lstStyle/>
          <a:p>
            <a:pPr fontAlgn="base"/>
            <a:r>
              <a:rPr lang="en-US" dirty="0">
                <a:solidFill>
                  <a:schemeClr val="bg1"/>
                </a:solidFill>
              </a:rPr>
              <a:t>He was to go with Oliver Cowdery on a mission</a:t>
            </a:r>
          </a:p>
          <a:p>
            <a:pPr fontAlgn="base"/>
            <a:endParaRPr lang="en-US" dirty="0">
              <a:solidFill>
                <a:schemeClr val="bg1"/>
              </a:solidFill>
            </a:endParaRPr>
          </a:p>
          <a:p>
            <a:pPr fontAlgn="base"/>
            <a:r>
              <a:rPr lang="en-US" dirty="0">
                <a:solidFill>
                  <a:schemeClr val="bg1"/>
                </a:solidFill>
              </a:rPr>
              <a:t>He was to pray continually and exercise faith</a:t>
            </a:r>
          </a:p>
          <a:p>
            <a:pPr fontAlgn="base"/>
            <a:endParaRPr lang="en-US" dirty="0">
              <a:solidFill>
                <a:schemeClr val="bg1"/>
              </a:solidFill>
            </a:endParaRPr>
          </a:p>
          <a:p>
            <a:pPr fontAlgn="base"/>
            <a:r>
              <a:rPr lang="en-US" dirty="0">
                <a:solidFill>
                  <a:schemeClr val="bg1"/>
                </a:solidFill>
              </a:rPr>
              <a:t>He was to preach to the Lamanites and build up the Church</a:t>
            </a:r>
          </a:p>
          <a:p>
            <a:pPr fontAlgn="base"/>
            <a:endParaRPr lang="en-US" dirty="0">
              <a:solidFill>
                <a:schemeClr val="bg1"/>
              </a:solidFill>
            </a:endParaRPr>
          </a:p>
          <a:p>
            <a:pPr fontAlgn="base"/>
            <a:r>
              <a:rPr lang="en-US" dirty="0">
                <a:solidFill>
                  <a:schemeClr val="bg1"/>
                </a:solidFill>
              </a:rPr>
              <a:t>He was to give heed to Oliver and follow his advice</a:t>
            </a:r>
          </a:p>
        </p:txBody>
      </p:sp>
      <p:sp>
        <p:nvSpPr>
          <p:cNvPr id="10" name="Rectangle 9"/>
          <p:cNvSpPr/>
          <p:nvPr/>
        </p:nvSpPr>
        <p:spPr>
          <a:xfrm>
            <a:off x="6248400" y="4724400"/>
            <a:ext cx="4038600" cy="1107996"/>
          </a:xfrm>
          <a:prstGeom prst="rect">
            <a:avLst/>
          </a:prstGeom>
        </p:spPr>
        <p:txBody>
          <a:bodyPr wrap="square">
            <a:spAutoFit/>
          </a:bodyPr>
          <a:lstStyle/>
          <a:p>
            <a:pPr fontAlgn="base"/>
            <a:r>
              <a:rPr lang="en-US" dirty="0">
                <a:solidFill>
                  <a:schemeClr val="bg1"/>
                </a:solidFill>
              </a:rPr>
              <a:t>“Missionary labor is complete only when the missionary is willing to follow counsel and keep the commandments of God.”</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3" name="Picture 2">
            <a:extLst>
              <a:ext uri="{FF2B5EF4-FFF2-40B4-BE49-F238E27FC236}">
                <a16:creationId xmlns:a16="http://schemas.microsoft.com/office/drawing/2014/main" id="{684F4BC2-1D28-4B30-A478-451B38468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630" y="1166842"/>
            <a:ext cx="5195906" cy="2531954"/>
          </a:xfrm>
          <a:prstGeom prst="rect">
            <a:avLst/>
          </a:prstGeom>
        </p:spPr>
      </p:pic>
      <p:pic>
        <p:nvPicPr>
          <p:cNvPr id="8" name="Picture 7">
            <a:extLst>
              <a:ext uri="{FF2B5EF4-FFF2-40B4-BE49-F238E27FC236}">
                <a16:creationId xmlns:a16="http://schemas.microsoft.com/office/drawing/2014/main" id="{32F809E7-F716-4365-AE79-AE4B58CD9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703" y="3881810"/>
            <a:ext cx="4102608" cy="2206752"/>
          </a:xfrm>
          <a:prstGeom prst="rect">
            <a:avLst/>
          </a:prstGeom>
        </p:spPr>
      </p:pic>
      <p:grpSp>
        <p:nvGrpSpPr>
          <p:cNvPr id="14" name="Group 13">
            <a:extLst>
              <a:ext uri="{FF2B5EF4-FFF2-40B4-BE49-F238E27FC236}">
                <a16:creationId xmlns:a16="http://schemas.microsoft.com/office/drawing/2014/main" id="{6C0B819C-4D74-439C-A266-F19DFA2BF79C}"/>
              </a:ext>
            </a:extLst>
          </p:cNvPr>
          <p:cNvGrpSpPr/>
          <p:nvPr/>
        </p:nvGrpSpPr>
        <p:grpSpPr>
          <a:xfrm>
            <a:off x="10547730" y="2968027"/>
            <a:ext cx="1332421" cy="3512746"/>
            <a:chOff x="762000" y="381000"/>
            <a:chExt cx="1676400" cy="4419601"/>
          </a:xfrm>
        </p:grpSpPr>
        <p:sp>
          <p:nvSpPr>
            <p:cNvPr id="15" name="Oval 14">
              <a:extLst>
                <a:ext uri="{FF2B5EF4-FFF2-40B4-BE49-F238E27FC236}">
                  <a16:creationId xmlns:a16="http://schemas.microsoft.com/office/drawing/2014/main" id="{1298E907-3CB5-4A86-BE8C-0E3AC6AB3226}"/>
                </a:ext>
              </a:extLst>
            </p:cNvPr>
            <p:cNvSpPr/>
            <p:nvPr/>
          </p:nvSpPr>
          <p:spPr>
            <a:xfrm rot="2704841" flipH="1">
              <a:off x="1027621" y="43266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39">
              <a:extLst>
                <a:ext uri="{FF2B5EF4-FFF2-40B4-BE49-F238E27FC236}">
                  <a16:creationId xmlns:a16="http://schemas.microsoft.com/office/drawing/2014/main" id="{119D5752-D671-405A-8556-D31A2A80BBA2}"/>
                </a:ext>
              </a:extLst>
            </p:cNvPr>
            <p:cNvGrpSpPr/>
            <p:nvPr/>
          </p:nvGrpSpPr>
          <p:grpSpPr>
            <a:xfrm>
              <a:off x="762000" y="381000"/>
              <a:ext cx="1676400" cy="4367412"/>
              <a:chOff x="762000" y="381000"/>
              <a:chExt cx="1676400" cy="4367412"/>
            </a:xfrm>
          </p:grpSpPr>
          <p:sp>
            <p:nvSpPr>
              <p:cNvPr id="17" name="Cloud 16">
                <a:extLst>
                  <a:ext uri="{FF2B5EF4-FFF2-40B4-BE49-F238E27FC236}">
                    <a16:creationId xmlns:a16="http://schemas.microsoft.com/office/drawing/2014/main" id="{7C66AC61-70AE-4EB7-ACFF-A1AD854CFDD1}"/>
                  </a:ext>
                </a:extLst>
              </p:cNvPr>
              <p:cNvSpPr/>
              <p:nvPr/>
            </p:nvSpPr>
            <p:spPr>
              <a:xfrm>
                <a:off x="762000" y="457200"/>
                <a:ext cx="1600200" cy="1219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E073737D-D308-48BB-879E-375CC86742FD}"/>
                  </a:ext>
                </a:extLst>
              </p:cNvPr>
              <p:cNvSpPr/>
              <p:nvPr/>
            </p:nvSpPr>
            <p:spPr>
              <a:xfrm>
                <a:off x="1143000" y="18288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11535E8-0269-4C91-879A-922854D14673}"/>
                  </a:ext>
                </a:extLst>
              </p:cNvPr>
              <p:cNvSpPr/>
              <p:nvPr/>
            </p:nvSpPr>
            <p:spPr>
              <a:xfrm rot="17610301" flipH="1">
                <a:off x="1606319" y="42744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045213-F91E-4DDE-BC63-166EF57D0787}"/>
                  </a:ext>
                </a:extLst>
              </p:cNvPr>
              <p:cNvSpPr/>
              <p:nvPr/>
            </p:nvSpPr>
            <p:spPr>
              <a:xfrm>
                <a:off x="83820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2EAE9AB-CA4B-4B36-A85E-4522935F3530}"/>
                  </a:ext>
                </a:extLst>
              </p:cNvPr>
              <p:cNvSpPr/>
              <p:nvPr/>
            </p:nvSpPr>
            <p:spPr>
              <a:xfrm>
                <a:off x="211836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21">
                <a:extLst>
                  <a:ext uri="{FF2B5EF4-FFF2-40B4-BE49-F238E27FC236}">
                    <a16:creationId xmlns:a16="http://schemas.microsoft.com/office/drawing/2014/main" id="{D1473D83-AC77-4DA1-98E3-6D3290B06F35}"/>
                  </a:ext>
                </a:extLst>
              </p:cNvPr>
              <p:cNvSpPr/>
              <p:nvPr/>
            </p:nvSpPr>
            <p:spPr>
              <a:xfrm rot="9438105" flipH="1">
                <a:off x="1830107" y="1795629"/>
                <a:ext cx="481590" cy="1288263"/>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a:extLst>
                  <a:ext uri="{FF2B5EF4-FFF2-40B4-BE49-F238E27FC236}">
                    <a16:creationId xmlns:a16="http://schemas.microsoft.com/office/drawing/2014/main" id="{9697AB7E-C0B9-4A4A-ADDE-D86D290215BE}"/>
                  </a:ext>
                </a:extLst>
              </p:cNvPr>
              <p:cNvSpPr/>
              <p:nvPr/>
            </p:nvSpPr>
            <p:spPr>
              <a:xfrm rot="11918038">
                <a:off x="915911" y="1794188"/>
                <a:ext cx="481590" cy="1348716"/>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a:extLst>
                  <a:ext uri="{FF2B5EF4-FFF2-40B4-BE49-F238E27FC236}">
                    <a16:creationId xmlns:a16="http://schemas.microsoft.com/office/drawing/2014/main" id="{35AFB4F2-D918-4976-8C2D-563ABAC091F6}"/>
                  </a:ext>
                </a:extLst>
              </p:cNvPr>
              <p:cNvSpPr/>
              <p:nvPr/>
            </p:nvSpPr>
            <p:spPr>
              <a:xfrm rot="10800000">
                <a:off x="1030224"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24">
                <a:extLst>
                  <a:ext uri="{FF2B5EF4-FFF2-40B4-BE49-F238E27FC236}">
                    <a16:creationId xmlns:a16="http://schemas.microsoft.com/office/drawing/2014/main" id="{F3677117-37CD-4D60-9AA1-51727457DC24}"/>
                  </a:ext>
                </a:extLst>
              </p:cNvPr>
              <p:cNvSpPr/>
              <p:nvPr/>
            </p:nvSpPr>
            <p:spPr>
              <a:xfrm rot="10800000">
                <a:off x="1478280"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45">
                <a:extLst>
                  <a:ext uri="{FF2B5EF4-FFF2-40B4-BE49-F238E27FC236}">
                    <a16:creationId xmlns:a16="http://schemas.microsoft.com/office/drawing/2014/main" id="{8379D247-19A3-4848-B29A-499883420E64}"/>
                  </a:ext>
                </a:extLst>
              </p:cNvPr>
              <p:cNvSpPr/>
              <p:nvPr/>
            </p:nvSpPr>
            <p:spPr>
              <a:xfrm>
                <a:off x="1094232" y="3053416"/>
                <a:ext cx="1024128" cy="140653"/>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DBE25AA-3CE3-4B55-BEDA-13D2A8952D12}"/>
                  </a:ext>
                </a:extLst>
              </p:cNvPr>
              <p:cNvSpPr/>
              <p:nvPr/>
            </p:nvSpPr>
            <p:spPr>
              <a:xfrm>
                <a:off x="1478280" y="3053416"/>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31">
                <a:extLst>
                  <a:ext uri="{FF2B5EF4-FFF2-40B4-BE49-F238E27FC236}">
                    <a16:creationId xmlns:a16="http://schemas.microsoft.com/office/drawing/2014/main" id="{64C18B8D-73EF-4A0B-8F3B-E1DB5116222F}"/>
                  </a:ext>
                </a:extLst>
              </p:cNvPr>
              <p:cNvGrpSpPr/>
              <p:nvPr/>
            </p:nvGrpSpPr>
            <p:grpSpPr>
              <a:xfrm>
                <a:off x="1066800" y="1752600"/>
                <a:ext cx="1066800" cy="1295400"/>
                <a:chOff x="3962400" y="2743200"/>
                <a:chExt cx="1066800" cy="1295400"/>
              </a:xfrm>
            </p:grpSpPr>
            <p:sp>
              <p:nvSpPr>
                <p:cNvPr id="34" name="Trapezoid 33">
                  <a:extLst>
                    <a:ext uri="{FF2B5EF4-FFF2-40B4-BE49-F238E27FC236}">
                      <a16:creationId xmlns:a16="http://schemas.microsoft.com/office/drawing/2014/main" id="{C1E55EBF-AC56-480C-BB5F-3A95604C8420}"/>
                    </a:ext>
                  </a:extLst>
                </p:cNvPr>
                <p:cNvSpPr/>
                <p:nvPr/>
              </p:nvSpPr>
              <p:spPr>
                <a:xfrm>
                  <a:off x="3962400" y="2743200"/>
                  <a:ext cx="6096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864D0103-F4C2-451D-8BD2-CB24E39F4F26}"/>
                    </a:ext>
                  </a:extLst>
                </p:cNvPr>
                <p:cNvSpPr/>
                <p:nvPr/>
              </p:nvSpPr>
              <p:spPr>
                <a:xfrm>
                  <a:off x="4419600" y="2743200"/>
                  <a:ext cx="6096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868D36A-864B-4845-B88A-C985B994FF2F}"/>
                    </a:ext>
                  </a:extLst>
                </p:cNvPr>
                <p:cNvSpPr/>
                <p:nvPr/>
              </p:nvSpPr>
              <p:spPr>
                <a:xfrm>
                  <a:off x="4450977" y="3523129"/>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51AFF55-50AE-40C2-8066-BC4511FDBA15}"/>
                    </a:ext>
                  </a:extLst>
                </p:cNvPr>
                <p:cNvSpPr/>
                <p:nvPr/>
              </p:nvSpPr>
              <p:spPr>
                <a:xfrm>
                  <a:off x="4442012" y="3747247"/>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7">
                  <a:extLst>
                    <a:ext uri="{FF2B5EF4-FFF2-40B4-BE49-F238E27FC236}">
                      <a16:creationId xmlns:a16="http://schemas.microsoft.com/office/drawing/2014/main" id="{3D3E11DE-8447-495A-8A91-84479327219A}"/>
                    </a:ext>
                  </a:extLst>
                </p:cNvPr>
                <p:cNvSpPr/>
                <p:nvPr/>
              </p:nvSpPr>
              <p:spPr>
                <a:xfrm>
                  <a:off x="4648200" y="3200400"/>
                  <a:ext cx="228600" cy="76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25">
                  <a:extLst>
                    <a:ext uri="{FF2B5EF4-FFF2-40B4-BE49-F238E27FC236}">
                      <a16:creationId xmlns:a16="http://schemas.microsoft.com/office/drawing/2014/main" id="{051132B1-8DE9-4376-BDD4-ABE04935F943}"/>
                    </a:ext>
                  </a:extLst>
                </p:cNvPr>
                <p:cNvGrpSpPr/>
                <p:nvPr/>
              </p:nvGrpSpPr>
              <p:grpSpPr>
                <a:xfrm>
                  <a:off x="4648200" y="3200400"/>
                  <a:ext cx="266699" cy="152400"/>
                  <a:chOff x="6280719" y="1455047"/>
                  <a:chExt cx="921715" cy="554747"/>
                </a:xfrm>
              </p:grpSpPr>
              <p:sp>
                <p:nvSpPr>
                  <p:cNvPr id="40" name="Donut 59">
                    <a:extLst>
                      <a:ext uri="{FF2B5EF4-FFF2-40B4-BE49-F238E27FC236}">
                        <a16:creationId xmlns:a16="http://schemas.microsoft.com/office/drawing/2014/main" id="{673EB3EC-139D-4B6F-8E8A-02A420320316}"/>
                      </a:ext>
                    </a:extLst>
                  </p:cNvPr>
                  <p:cNvSpPr/>
                  <p:nvPr/>
                </p:nvSpPr>
                <p:spPr>
                  <a:xfrm rot="3132057">
                    <a:off x="6157627" y="1578139"/>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60">
                    <a:extLst>
                      <a:ext uri="{FF2B5EF4-FFF2-40B4-BE49-F238E27FC236}">
                        <a16:creationId xmlns:a16="http://schemas.microsoft.com/office/drawing/2014/main" id="{4AF63BB6-BF3E-437B-B75C-E352187F5109}"/>
                      </a:ext>
                    </a:extLst>
                  </p:cNvPr>
                  <p:cNvSpPr/>
                  <p:nvPr/>
                </p:nvSpPr>
                <p:spPr>
                  <a:xfrm rot="3093051">
                    <a:off x="6240195" y="1722578"/>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61">
                    <a:extLst>
                      <a:ext uri="{FF2B5EF4-FFF2-40B4-BE49-F238E27FC236}">
                        <a16:creationId xmlns:a16="http://schemas.microsoft.com/office/drawing/2014/main" id="{63A207E5-44FC-4452-80A2-4277D469CE3C}"/>
                      </a:ext>
                    </a:extLst>
                  </p:cNvPr>
                  <p:cNvSpPr/>
                  <p:nvPr/>
                </p:nvSpPr>
                <p:spPr>
                  <a:xfrm rot="21265362">
                    <a:off x="6500334" y="1842992"/>
                    <a:ext cx="354416" cy="148231"/>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62">
                    <a:extLst>
                      <a:ext uri="{FF2B5EF4-FFF2-40B4-BE49-F238E27FC236}">
                        <a16:creationId xmlns:a16="http://schemas.microsoft.com/office/drawing/2014/main" id="{F155BF69-92DC-4C00-91D5-827585E2AA90}"/>
                      </a:ext>
                    </a:extLst>
                  </p:cNvPr>
                  <p:cNvSpPr/>
                  <p:nvPr/>
                </p:nvSpPr>
                <p:spPr>
                  <a:xfrm rot="18973134">
                    <a:off x="6792126" y="170754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63">
                    <a:extLst>
                      <a:ext uri="{FF2B5EF4-FFF2-40B4-BE49-F238E27FC236}">
                        <a16:creationId xmlns:a16="http://schemas.microsoft.com/office/drawing/2014/main" id="{60F0697A-024C-4151-A88C-EA94E9EF50A4}"/>
                      </a:ext>
                    </a:extLst>
                  </p:cNvPr>
                  <p:cNvSpPr/>
                  <p:nvPr/>
                </p:nvSpPr>
                <p:spPr>
                  <a:xfrm rot="9772315">
                    <a:off x="6644469" y="180938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 name="Oval 15">
                <a:extLst>
                  <a:ext uri="{FF2B5EF4-FFF2-40B4-BE49-F238E27FC236}">
                    <a16:creationId xmlns:a16="http://schemas.microsoft.com/office/drawing/2014/main" id="{03EE533A-5306-4793-AAF0-4EAA430F558A}"/>
                  </a:ext>
                </a:extLst>
              </p:cNvPr>
              <p:cNvSpPr/>
              <p:nvPr/>
            </p:nvSpPr>
            <p:spPr>
              <a:xfrm>
                <a:off x="1066800" y="533400"/>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a:extLst>
                  <a:ext uri="{FF2B5EF4-FFF2-40B4-BE49-F238E27FC236}">
                    <a16:creationId xmlns:a16="http://schemas.microsoft.com/office/drawing/2014/main" id="{966F1AE6-5567-496C-8CEA-DEE38686786D}"/>
                  </a:ext>
                </a:extLst>
              </p:cNvPr>
              <p:cNvSpPr/>
              <p:nvPr/>
            </p:nvSpPr>
            <p:spPr>
              <a:xfrm>
                <a:off x="990600" y="381000"/>
                <a:ext cx="1219200" cy="457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1866D76-8C85-4FF6-BE45-7752F825E155}"/>
                  </a:ext>
                </a:extLst>
              </p:cNvPr>
              <p:cNvSpPr/>
              <p:nvPr/>
            </p:nvSpPr>
            <p:spPr>
              <a:xfrm>
                <a:off x="1828800" y="457200"/>
                <a:ext cx="3810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E4EFF48-5979-42E3-ABF6-63ED2DC6C7BB}"/>
                  </a:ext>
                </a:extLst>
              </p:cNvPr>
              <p:cNvSpPr/>
              <p:nvPr/>
            </p:nvSpPr>
            <p:spPr>
              <a:xfrm>
                <a:off x="990600" y="533400"/>
                <a:ext cx="3048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6C8E6F0-A3CA-41EF-9E24-ABB135F51945}"/>
                  </a:ext>
                </a:extLst>
              </p:cNvPr>
              <p:cNvSpPr/>
              <p:nvPr/>
            </p:nvSpPr>
            <p:spPr>
              <a:xfrm>
                <a:off x="1447800" y="32004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5" name="Picture 44">
            <a:extLst>
              <a:ext uri="{FF2B5EF4-FFF2-40B4-BE49-F238E27FC236}">
                <a16:creationId xmlns:a16="http://schemas.microsoft.com/office/drawing/2014/main" id="{2FBAFB74-7416-442F-91D4-239A3D7FF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4447" y="5693138"/>
            <a:ext cx="1286506" cy="980195"/>
          </a:xfrm>
          <a:prstGeom prst="rect">
            <a:avLst/>
          </a:prstGeom>
        </p:spPr>
      </p:pic>
    </p:spTree>
    <p:extLst>
      <p:ext uri="{BB962C8B-B14F-4D97-AF65-F5344CB8AC3E}">
        <p14:creationId xmlns:p14="http://schemas.microsoft.com/office/powerpoint/2010/main" val="379890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fade">
                                      <p:cBhvr>
                                        <p:cTn id="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1518</Words>
  <Application>Microsoft Office PowerPoint</Application>
  <PresentationFormat>Widescreen</PresentationFormat>
  <Paragraphs>152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Cavolini</vt:lpstr>
      <vt:lpstr>Calibri Light</vt:lpstr>
      <vt:lpstr>Candara</vt:lpstr>
      <vt:lpstr>Comic Sans MS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12</cp:revision>
  <dcterms:created xsi:type="dcterms:W3CDTF">2018-05-01T14:37:27Z</dcterms:created>
  <dcterms:modified xsi:type="dcterms:W3CDTF">2024-12-29T15:16:34Z</dcterms:modified>
</cp:coreProperties>
</file>