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9" r:id="rId2"/>
    <p:sldId id="262" r:id="rId3"/>
    <p:sldId id="280" r:id="rId4"/>
    <p:sldId id="263" r:id="rId5"/>
    <p:sldId id="264" r:id="rId6"/>
    <p:sldId id="265" r:id="rId7"/>
    <p:sldId id="268" r:id="rId8"/>
    <p:sldId id="270" r:id="rId9"/>
    <p:sldId id="271" r:id="rId10"/>
    <p:sldId id="266" r:id="rId11"/>
    <p:sldId id="267" r:id="rId12"/>
    <p:sldId id="272" r:id="rId13"/>
    <p:sldId id="273" r:id="rId14"/>
    <p:sldId id="274" r:id="rId15"/>
    <p:sldId id="275" r:id="rId16"/>
    <p:sldId id="276" r:id="rId17"/>
    <p:sldId id="277" r:id="rId18"/>
    <p:sldId id="278" r:id="rId19"/>
    <p:sldId id="281" r:id="rId20"/>
    <p:sldId id="260" r:id="rId21"/>
    <p:sldId id="258" r:id="rId22"/>
    <p:sldId id="269" r:id="rId23"/>
    <p:sldId id="259" r:id="rId24"/>
    <p:sldId id="261" r:id="rId25"/>
  </p:sldIdLst>
  <p:sldSz cx="12192000" cy="6858000"/>
  <p:notesSz cx="6858000" cy="9144000"/>
  <p:embeddedFontLst>
    <p:embeddedFont>
      <p:font typeface="Californian FB" panose="0207040306080B030204" pitchFamily="18" charset="0"/>
      <p:regular r:id="rId26"/>
      <p:bold r:id="rId27"/>
      <p:italic r:id="rId28"/>
    </p:embeddedFont>
    <p:embeddedFont>
      <p:font typeface="Comic Sans MS" panose="030F0702030302020204" pitchFamily="66"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111" d="100"/>
          <a:sy n="111"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FE9A1-B6D8-4D15-983E-4E243B3BBA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23E60D-AD02-49B3-8929-16EFA14252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21A24D-540D-420A-B909-55AB5D6800F7}"/>
              </a:ext>
            </a:extLst>
          </p:cNvPr>
          <p:cNvSpPr>
            <a:spLocks noGrp="1"/>
          </p:cNvSpPr>
          <p:nvPr>
            <p:ph type="dt" sz="half" idx="10"/>
          </p:nvPr>
        </p:nvSpPr>
        <p:spPr/>
        <p:txBody>
          <a:bodyPr/>
          <a:lstStyle/>
          <a:p>
            <a:fld id="{39CB3C6D-46DA-4E16-8C6D-2CDDBCB3D8CA}" type="datetimeFigureOut">
              <a:rPr lang="en-US" smtClean="0"/>
              <a:t>12/29/2024</a:t>
            </a:fld>
            <a:endParaRPr lang="en-US"/>
          </a:p>
        </p:txBody>
      </p:sp>
      <p:sp>
        <p:nvSpPr>
          <p:cNvPr id="5" name="Footer Placeholder 4">
            <a:extLst>
              <a:ext uri="{FF2B5EF4-FFF2-40B4-BE49-F238E27FC236}">
                <a16:creationId xmlns:a16="http://schemas.microsoft.com/office/drawing/2014/main" id="{C604102D-7321-4170-9AA8-DB6721D78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F5780-DD19-40F9-85E1-BB20FE346F86}"/>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766839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8227-2931-4375-B5DA-FDDB5E736B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7AEDD8-9300-44F2-8E59-A1BFE6D77D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4B35A-7FA2-40F6-9A79-F7236C693E76}"/>
              </a:ext>
            </a:extLst>
          </p:cNvPr>
          <p:cNvSpPr>
            <a:spLocks noGrp="1"/>
          </p:cNvSpPr>
          <p:nvPr>
            <p:ph type="dt" sz="half" idx="10"/>
          </p:nvPr>
        </p:nvSpPr>
        <p:spPr/>
        <p:txBody>
          <a:bodyPr/>
          <a:lstStyle/>
          <a:p>
            <a:fld id="{39CB3C6D-46DA-4E16-8C6D-2CDDBCB3D8CA}" type="datetimeFigureOut">
              <a:rPr lang="en-US" smtClean="0"/>
              <a:t>12/29/2024</a:t>
            </a:fld>
            <a:endParaRPr lang="en-US"/>
          </a:p>
        </p:txBody>
      </p:sp>
      <p:sp>
        <p:nvSpPr>
          <p:cNvPr id="5" name="Footer Placeholder 4">
            <a:extLst>
              <a:ext uri="{FF2B5EF4-FFF2-40B4-BE49-F238E27FC236}">
                <a16:creationId xmlns:a16="http://schemas.microsoft.com/office/drawing/2014/main" id="{75CC0974-81B2-4EF8-94B7-6533B74F3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C93EB-A437-4EB1-ACB3-177555C4E3DC}"/>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353036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FFD1AA-8CD5-4D45-A9D0-860FE4FEF4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A54D99-AE2B-45A5-A0C3-061DF79BC3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66F9B-1A02-4BEF-A080-94DD85568187}"/>
              </a:ext>
            </a:extLst>
          </p:cNvPr>
          <p:cNvSpPr>
            <a:spLocks noGrp="1"/>
          </p:cNvSpPr>
          <p:nvPr>
            <p:ph type="dt" sz="half" idx="10"/>
          </p:nvPr>
        </p:nvSpPr>
        <p:spPr/>
        <p:txBody>
          <a:bodyPr/>
          <a:lstStyle/>
          <a:p>
            <a:fld id="{39CB3C6D-46DA-4E16-8C6D-2CDDBCB3D8CA}" type="datetimeFigureOut">
              <a:rPr lang="en-US" smtClean="0"/>
              <a:t>12/29/2024</a:t>
            </a:fld>
            <a:endParaRPr lang="en-US"/>
          </a:p>
        </p:txBody>
      </p:sp>
      <p:sp>
        <p:nvSpPr>
          <p:cNvPr id="5" name="Footer Placeholder 4">
            <a:extLst>
              <a:ext uri="{FF2B5EF4-FFF2-40B4-BE49-F238E27FC236}">
                <a16:creationId xmlns:a16="http://schemas.microsoft.com/office/drawing/2014/main" id="{DB52A264-3B41-4B74-9F2F-16F05B81C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D84BE-62E5-46FF-8EEB-4D35A18B6468}"/>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384568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E7BC-E6DD-4E38-87BE-BCCA20F4E5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B5D46E-3DE9-424B-95AF-0C695FBE60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55642-FF82-4F79-9E11-DA7CC70B6AA0}"/>
              </a:ext>
            </a:extLst>
          </p:cNvPr>
          <p:cNvSpPr>
            <a:spLocks noGrp="1"/>
          </p:cNvSpPr>
          <p:nvPr>
            <p:ph type="dt" sz="half" idx="10"/>
          </p:nvPr>
        </p:nvSpPr>
        <p:spPr/>
        <p:txBody>
          <a:bodyPr/>
          <a:lstStyle/>
          <a:p>
            <a:fld id="{39CB3C6D-46DA-4E16-8C6D-2CDDBCB3D8CA}" type="datetimeFigureOut">
              <a:rPr lang="en-US" smtClean="0"/>
              <a:t>12/29/2024</a:t>
            </a:fld>
            <a:endParaRPr lang="en-US"/>
          </a:p>
        </p:txBody>
      </p:sp>
      <p:sp>
        <p:nvSpPr>
          <p:cNvPr id="5" name="Footer Placeholder 4">
            <a:extLst>
              <a:ext uri="{FF2B5EF4-FFF2-40B4-BE49-F238E27FC236}">
                <a16:creationId xmlns:a16="http://schemas.microsoft.com/office/drawing/2014/main" id="{BF17010E-8F30-46C5-84E0-4D590C575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EDDB0-98FB-4143-B36D-6F3909A0B2BC}"/>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134323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023C-43E8-4223-82E3-494081AC60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E2440-EB09-4143-BBF9-144A293004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ED2F05-B596-4A58-A2F4-68AC60F0D270}"/>
              </a:ext>
            </a:extLst>
          </p:cNvPr>
          <p:cNvSpPr>
            <a:spLocks noGrp="1"/>
          </p:cNvSpPr>
          <p:nvPr>
            <p:ph type="dt" sz="half" idx="10"/>
          </p:nvPr>
        </p:nvSpPr>
        <p:spPr/>
        <p:txBody>
          <a:bodyPr/>
          <a:lstStyle/>
          <a:p>
            <a:fld id="{39CB3C6D-46DA-4E16-8C6D-2CDDBCB3D8CA}" type="datetimeFigureOut">
              <a:rPr lang="en-US" smtClean="0"/>
              <a:t>12/29/2024</a:t>
            </a:fld>
            <a:endParaRPr lang="en-US"/>
          </a:p>
        </p:txBody>
      </p:sp>
      <p:sp>
        <p:nvSpPr>
          <p:cNvPr id="5" name="Footer Placeholder 4">
            <a:extLst>
              <a:ext uri="{FF2B5EF4-FFF2-40B4-BE49-F238E27FC236}">
                <a16:creationId xmlns:a16="http://schemas.microsoft.com/office/drawing/2014/main" id="{65A15BA1-9C5F-44D9-BC87-5CF5836FD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3BF85-F805-4661-9D04-6255F6864A81}"/>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402493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CBAD-65F5-4BE4-BECB-7249B27C97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D8CEE-7195-4448-B00D-33A4E7857E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D6705D-CAFF-4B80-BA16-B7AEAADD98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379A9A-B575-4629-A45C-E0F1564E9052}"/>
              </a:ext>
            </a:extLst>
          </p:cNvPr>
          <p:cNvSpPr>
            <a:spLocks noGrp="1"/>
          </p:cNvSpPr>
          <p:nvPr>
            <p:ph type="dt" sz="half" idx="10"/>
          </p:nvPr>
        </p:nvSpPr>
        <p:spPr/>
        <p:txBody>
          <a:bodyPr/>
          <a:lstStyle/>
          <a:p>
            <a:fld id="{39CB3C6D-46DA-4E16-8C6D-2CDDBCB3D8CA}" type="datetimeFigureOut">
              <a:rPr lang="en-US" smtClean="0"/>
              <a:t>12/29/2024</a:t>
            </a:fld>
            <a:endParaRPr lang="en-US"/>
          </a:p>
        </p:txBody>
      </p:sp>
      <p:sp>
        <p:nvSpPr>
          <p:cNvPr id="6" name="Footer Placeholder 5">
            <a:extLst>
              <a:ext uri="{FF2B5EF4-FFF2-40B4-BE49-F238E27FC236}">
                <a16:creationId xmlns:a16="http://schemas.microsoft.com/office/drawing/2014/main" id="{BBE618CE-E38B-47C1-A962-BEDE699412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97E47F-A4FE-4B44-9342-B39DCA061002}"/>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1315595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22A14-3BC1-4E72-9F12-3F8DD961D3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E4DBED-775F-441A-A574-6CEF57EFC6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460205-DF5B-44FF-92C8-C901E95B1A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FAA64-5EBF-416D-BED2-6A69CFC806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63D9A6-BCE2-4825-BCFB-3C194E24FA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509F4C-B59F-4B64-8F92-DDABCE66B78A}"/>
              </a:ext>
            </a:extLst>
          </p:cNvPr>
          <p:cNvSpPr>
            <a:spLocks noGrp="1"/>
          </p:cNvSpPr>
          <p:nvPr>
            <p:ph type="dt" sz="half" idx="10"/>
          </p:nvPr>
        </p:nvSpPr>
        <p:spPr/>
        <p:txBody>
          <a:bodyPr/>
          <a:lstStyle/>
          <a:p>
            <a:fld id="{39CB3C6D-46DA-4E16-8C6D-2CDDBCB3D8CA}" type="datetimeFigureOut">
              <a:rPr lang="en-US" smtClean="0"/>
              <a:t>12/29/2024</a:t>
            </a:fld>
            <a:endParaRPr lang="en-US"/>
          </a:p>
        </p:txBody>
      </p:sp>
      <p:sp>
        <p:nvSpPr>
          <p:cNvPr id="8" name="Footer Placeholder 7">
            <a:extLst>
              <a:ext uri="{FF2B5EF4-FFF2-40B4-BE49-F238E27FC236}">
                <a16:creationId xmlns:a16="http://schemas.microsoft.com/office/drawing/2014/main" id="{AA3A29C5-549A-448C-98DC-E0E299ACCB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A90A61-AA32-421E-B136-466B0B1FC702}"/>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396578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1759-0EC3-4CD6-A2F2-6740CFEAFF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837DD8-F345-42F8-B53D-5D55B3DE19EC}"/>
              </a:ext>
            </a:extLst>
          </p:cNvPr>
          <p:cNvSpPr>
            <a:spLocks noGrp="1"/>
          </p:cNvSpPr>
          <p:nvPr>
            <p:ph type="dt" sz="half" idx="10"/>
          </p:nvPr>
        </p:nvSpPr>
        <p:spPr/>
        <p:txBody>
          <a:bodyPr/>
          <a:lstStyle/>
          <a:p>
            <a:fld id="{39CB3C6D-46DA-4E16-8C6D-2CDDBCB3D8CA}" type="datetimeFigureOut">
              <a:rPr lang="en-US" smtClean="0"/>
              <a:t>12/29/2024</a:t>
            </a:fld>
            <a:endParaRPr lang="en-US"/>
          </a:p>
        </p:txBody>
      </p:sp>
      <p:sp>
        <p:nvSpPr>
          <p:cNvPr id="4" name="Footer Placeholder 3">
            <a:extLst>
              <a:ext uri="{FF2B5EF4-FFF2-40B4-BE49-F238E27FC236}">
                <a16:creationId xmlns:a16="http://schemas.microsoft.com/office/drawing/2014/main" id="{B86E0B82-C3C5-4880-A40D-F392CDF4BB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639480-1CDC-45D6-808B-2AD568703D27}"/>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60572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A8630-B355-47D3-BA07-33C152482D2B}"/>
              </a:ext>
            </a:extLst>
          </p:cNvPr>
          <p:cNvSpPr>
            <a:spLocks noGrp="1"/>
          </p:cNvSpPr>
          <p:nvPr>
            <p:ph type="dt" sz="half" idx="10"/>
          </p:nvPr>
        </p:nvSpPr>
        <p:spPr/>
        <p:txBody>
          <a:bodyPr/>
          <a:lstStyle/>
          <a:p>
            <a:fld id="{39CB3C6D-46DA-4E16-8C6D-2CDDBCB3D8CA}" type="datetimeFigureOut">
              <a:rPr lang="en-US" smtClean="0"/>
              <a:t>12/29/2024</a:t>
            </a:fld>
            <a:endParaRPr lang="en-US"/>
          </a:p>
        </p:txBody>
      </p:sp>
      <p:sp>
        <p:nvSpPr>
          <p:cNvPr id="3" name="Footer Placeholder 2">
            <a:extLst>
              <a:ext uri="{FF2B5EF4-FFF2-40B4-BE49-F238E27FC236}">
                <a16:creationId xmlns:a16="http://schemas.microsoft.com/office/drawing/2014/main" id="{F3C35934-7670-4F76-8D60-9E5B088D99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876789-A984-4B5C-A6B5-127E018BA8FE}"/>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134833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CE54-0AEE-4031-AD77-9840FB3EE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FBE3B9-C02D-4198-854E-0BE995178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9062AF-DCFE-43DA-A7EA-EE549E28B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96A705-7E34-40EA-9993-2C4CD5249688}"/>
              </a:ext>
            </a:extLst>
          </p:cNvPr>
          <p:cNvSpPr>
            <a:spLocks noGrp="1"/>
          </p:cNvSpPr>
          <p:nvPr>
            <p:ph type="dt" sz="half" idx="10"/>
          </p:nvPr>
        </p:nvSpPr>
        <p:spPr/>
        <p:txBody>
          <a:bodyPr/>
          <a:lstStyle/>
          <a:p>
            <a:fld id="{39CB3C6D-46DA-4E16-8C6D-2CDDBCB3D8CA}" type="datetimeFigureOut">
              <a:rPr lang="en-US" smtClean="0"/>
              <a:t>12/29/2024</a:t>
            </a:fld>
            <a:endParaRPr lang="en-US"/>
          </a:p>
        </p:txBody>
      </p:sp>
      <p:sp>
        <p:nvSpPr>
          <p:cNvPr id="6" name="Footer Placeholder 5">
            <a:extLst>
              <a:ext uri="{FF2B5EF4-FFF2-40B4-BE49-F238E27FC236}">
                <a16:creationId xmlns:a16="http://schemas.microsoft.com/office/drawing/2014/main" id="{A4A12979-68F7-4F7E-AF7E-05C5F0FAC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5740C-9D89-4E84-A594-D71FA6A004FF}"/>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24314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291A-0584-47EA-96A9-70DF0DC0F3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17BBC3-B0FA-4792-A11B-B6397BB1B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5F9900-F143-42DC-83E2-0E1E514D0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F8DDA0-9628-4C1D-A5CA-A5876FC42502}"/>
              </a:ext>
            </a:extLst>
          </p:cNvPr>
          <p:cNvSpPr>
            <a:spLocks noGrp="1"/>
          </p:cNvSpPr>
          <p:nvPr>
            <p:ph type="dt" sz="half" idx="10"/>
          </p:nvPr>
        </p:nvSpPr>
        <p:spPr/>
        <p:txBody>
          <a:bodyPr/>
          <a:lstStyle/>
          <a:p>
            <a:fld id="{39CB3C6D-46DA-4E16-8C6D-2CDDBCB3D8CA}" type="datetimeFigureOut">
              <a:rPr lang="en-US" smtClean="0"/>
              <a:t>12/29/2024</a:t>
            </a:fld>
            <a:endParaRPr lang="en-US"/>
          </a:p>
        </p:txBody>
      </p:sp>
      <p:sp>
        <p:nvSpPr>
          <p:cNvPr id="6" name="Footer Placeholder 5">
            <a:extLst>
              <a:ext uri="{FF2B5EF4-FFF2-40B4-BE49-F238E27FC236}">
                <a16:creationId xmlns:a16="http://schemas.microsoft.com/office/drawing/2014/main" id="{9C168FF4-1B0F-4FD7-8019-24F057D53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0FCC97-B16B-4483-9535-CB0EE8D1A303}"/>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370508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14FB67-981B-4528-9CBE-5695A7260C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F9347D-DCC0-40F0-960F-7638BF0BE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9DE5A-613B-420E-9A34-8059625A10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B3C6D-46DA-4E16-8C6D-2CDDBCB3D8CA}" type="datetimeFigureOut">
              <a:rPr lang="en-US" smtClean="0"/>
              <a:t>12/29/2024</a:t>
            </a:fld>
            <a:endParaRPr lang="en-US"/>
          </a:p>
        </p:txBody>
      </p:sp>
      <p:sp>
        <p:nvSpPr>
          <p:cNvPr id="5" name="Footer Placeholder 4">
            <a:extLst>
              <a:ext uri="{FF2B5EF4-FFF2-40B4-BE49-F238E27FC236}">
                <a16:creationId xmlns:a16="http://schemas.microsoft.com/office/drawing/2014/main" id="{03330297-955B-4A55-B69C-0A4DFD44B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D31D82-ECF1-4396-BE47-953D85C1DE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805AF-E9B3-4AD9-9904-60A9B3CFFFF1}" type="slidenum">
              <a:rPr lang="en-US" smtClean="0"/>
              <a:t>‹#›</a:t>
            </a:fld>
            <a:endParaRPr lang="en-US"/>
          </a:p>
        </p:txBody>
      </p:sp>
    </p:spTree>
    <p:extLst>
      <p:ext uri="{BB962C8B-B14F-4D97-AF65-F5344CB8AC3E}">
        <p14:creationId xmlns:p14="http://schemas.microsoft.com/office/powerpoint/2010/main" val="1652442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vergreen 2 floral design picture and wallpaper">
            <a:extLst>
              <a:ext uri="{FF2B5EF4-FFF2-40B4-BE49-F238E27FC236}">
                <a16:creationId xmlns:a16="http://schemas.microsoft.com/office/drawing/2014/main" id="{35EFED1B-DAA0-4258-62E7-7A22FBBC960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3" name="TextBox 2">
            <a:extLst>
              <a:ext uri="{FF2B5EF4-FFF2-40B4-BE49-F238E27FC236}">
                <a16:creationId xmlns:a16="http://schemas.microsoft.com/office/drawing/2014/main" id="{29A39507-7BE9-B4C9-1884-900765B6F4C9}"/>
              </a:ext>
            </a:extLst>
          </p:cNvPr>
          <p:cNvSpPr txBox="1"/>
          <p:nvPr/>
        </p:nvSpPr>
        <p:spPr>
          <a:xfrm>
            <a:off x="1598645" y="1120676"/>
            <a:ext cx="9144000" cy="2308324"/>
          </a:xfrm>
          <a:prstGeom prst="rect">
            <a:avLst/>
          </a:prstGeom>
          <a:noFill/>
        </p:spPr>
        <p:txBody>
          <a:bodyPr wrap="square" rtlCol="0">
            <a:spAutoFit/>
          </a:bodyPr>
          <a:lstStyle/>
          <a:p>
            <a:pPr algn="ctr"/>
            <a:r>
              <a:rPr lang="en-US" sz="4800" dirty="0">
                <a:solidFill>
                  <a:schemeClr val="bg1"/>
                </a:solidFill>
                <a:latin typeface="Batang" pitchFamily="18" charset="-127"/>
                <a:ea typeface="Batang" pitchFamily="18" charset="-127"/>
              </a:rPr>
              <a:t>Doctrine and Covenants 35</a:t>
            </a:r>
          </a:p>
          <a:p>
            <a:pPr algn="ctr"/>
            <a:endParaRPr lang="en-US" sz="4800" dirty="0">
              <a:solidFill>
                <a:schemeClr val="bg1"/>
              </a:solidFill>
              <a:latin typeface="Batang" pitchFamily="18" charset="-127"/>
              <a:ea typeface="Batang" pitchFamily="18" charset="-127"/>
            </a:endParaRPr>
          </a:p>
          <a:p>
            <a:pPr algn="ctr"/>
            <a:r>
              <a:rPr lang="en-US" sz="4800" dirty="0">
                <a:solidFill>
                  <a:schemeClr val="bg1"/>
                </a:solidFill>
                <a:latin typeface="Batang" pitchFamily="18" charset="-127"/>
                <a:ea typeface="Batang" pitchFamily="18" charset="-127"/>
              </a:rPr>
              <a:t>A Greater Work</a:t>
            </a:r>
          </a:p>
        </p:txBody>
      </p:sp>
      <p:grpSp>
        <p:nvGrpSpPr>
          <p:cNvPr id="4" name="Group 3">
            <a:extLst>
              <a:ext uri="{FF2B5EF4-FFF2-40B4-BE49-F238E27FC236}">
                <a16:creationId xmlns:a16="http://schemas.microsoft.com/office/drawing/2014/main" id="{3FD785FC-8944-CAB9-52D0-E892E02121E3}"/>
              </a:ext>
            </a:extLst>
          </p:cNvPr>
          <p:cNvGrpSpPr/>
          <p:nvPr/>
        </p:nvGrpSpPr>
        <p:grpSpPr>
          <a:xfrm>
            <a:off x="1449355" y="2274838"/>
            <a:ext cx="1788913" cy="4267201"/>
            <a:chOff x="914400" y="1524000"/>
            <a:chExt cx="1788913" cy="4267201"/>
          </a:xfrm>
        </p:grpSpPr>
        <p:sp>
          <p:nvSpPr>
            <p:cNvPr id="5" name="Oval 4">
              <a:extLst>
                <a:ext uri="{FF2B5EF4-FFF2-40B4-BE49-F238E27FC236}">
                  <a16:creationId xmlns:a16="http://schemas.microsoft.com/office/drawing/2014/main" id="{72211BF0-0418-B216-3E22-37CB7423B15B}"/>
                </a:ext>
              </a:extLst>
            </p:cNvPr>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30E81CF-A392-86AB-EEE0-67E8B47B0FCE}"/>
                </a:ext>
              </a:extLst>
            </p:cNvPr>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CD82524B-9E93-55AD-EC64-94AB2B829D56}"/>
                </a:ext>
              </a:extLst>
            </p:cNvPr>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D92B93CF-5B33-3F5E-D6A5-1703615170B3}"/>
                </a:ext>
              </a:extLst>
            </p:cNvPr>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B2A2006-5586-3828-81DB-22B93C93D2DE}"/>
                </a:ext>
              </a:extLst>
            </p:cNvPr>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a:extLst>
                <a:ext uri="{FF2B5EF4-FFF2-40B4-BE49-F238E27FC236}">
                  <a16:creationId xmlns:a16="http://schemas.microsoft.com/office/drawing/2014/main" id="{5D431621-970E-5B4F-90B8-D8A6914E4CEB}"/>
                </a:ext>
              </a:extLst>
            </p:cNvPr>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CE5F78C4-1DBD-27B3-131C-42250E2A50AF}"/>
                </a:ext>
              </a:extLst>
            </p:cNvPr>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2579741-6AF6-67FF-2343-A114959E0811}"/>
                </a:ext>
              </a:extLst>
            </p:cNvPr>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a:extLst>
                <a:ext uri="{FF2B5EF4-FFF2-40B4-BE49-F238E27FC236}">
                  <a16:creationId xmlns:a16="http://schemas.microsoft.com/office/drawing/2014/main" id="{4086DF82-A6F7-2B37-2045-129FC8631E62}"/>
                </a:ext>
              </a:extLst>
            </p:cNvPr>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a:extLst>
                <a:ext uri="{FF2B5EF4-FFF2-40B4-BE49-F238E27FC236}">
                  <a16:creationId xmlns:a16="http://schemas.microsoft.com/office/drawing/2014/main" id="{2960C698-E165-6E1E-4082-91363062637C}"/>
                </a:ext>
              </a:extLst>
            </p:cNvPr>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65A1F3A-6569-617D-7A63-D596CFC599D7}"/>
                </a:ext>
              </a:extLst>
            </p:cNvPr>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5476CEB-7A96-73AF-252A-FE7C60E432BB}"/>
                </a:ext>
              </a:extLst>
            </p:cNvPr>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a:extLst>
                <a:ext uri="{FF2B5EF4-FFF2-40B4-BE49-F238E27FC236}">
                  <a16:creationId xmlns:a16="http://schemas.microsoft.com/office/drawing/2014/main" id="{44B28899-4FA9-7B6B-0AB6-ABFF9100A522}"/>
                </a:ext>
              </a:extLst>
            </p:cNvPr>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BA72CA0A-F724-22D9-FBA3-76373568D5EF}"/>
                </a:ext>
              </a:extLst>
            </p:cNvPr>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8E014620-5694-CD9D-5F6A-19AC6F226723}"/>
                </a:ext>
              </a:extLst>
            </p:cNvPr>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D6E4CF9-2226-FBE6-A438-939E1ACCD11E}"/>
                </a:ext>
              </a:extLst>
            </p:cNvPr>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D1200EB-F12A-CAE0-1A04-B5FD1F26223B}"/>
                </a:ext>
              </a:extLst>
            </p:cNvPr>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EA85CC4-836E-2095-21AE-5E39C9B95163}"/>
                </a:ext>
              </a:extLst>
            </p:cNvPr>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gonal Stripe 22">
              <a:extLst>
                <a:ext uri="{FF2B5EF4-FFF2-40B4-BE49-F238E27FC236}">
                  <a16:creationId xmlns:a16="http://schemas.microsoft.com/office/drawing/2014/main" id="{C5FAD59A-C770-653D-C323-F7B83EDDB74B}"/>
                </a:ext>
              </a:extLst>
            </p:cNvPr>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iagonal Stripe 23">
              <a:extLst>
                <a:ext uri="{FF2B5EF4-FFF2-40B4-BE49-F238E27FC236}">
                  <a16:creationId xmlns:a16="http://schemas.microsoft.com/office/drawing/2014/main" id="{CB69041E-1AF9-47F3-6A4A-DA08B5766A80}"/>
                </a:ext>
              </a:extLst>
            </p:cNvPr>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47">
              <a:extLst>
                <a:ext uri="{FF2B5EF4-FFF2-40B4-BE49-F238E27FC236}">
                  <a16:creationId xmlns:a16="http://schemas.microsoft.com/office/drawing/2014/main" id="{44829A6E-E6C8-7CF9-410C-3BD67CCF7D40}"/>
                </a:ext>
              </a:extLst>
            </p:cNvPr>
            <p:cNvGrpSpPr/>
            <p:nvPr/>
          </p:nvGrpSpPr>
          <p:grpSpPr>
            <a:xfrm>
              <a:off x="1371600" y="2819400"/>
              <a:ext cx="914400" cy="228600"/>
              <a:chOff x="2971800" y="2971800"/>
              <a:chExt cx="914400" cy="228600"/>
            </a:xfrm>
          </p:grpSpPr>
          <p:sp>
            <p:nvSpPr>
              <p:cNvPr id="29" name="Double Wave 28">
                <a:extLst>
                  <a:ext uri="{FF2B5EF4-FFF2-40B4-BE49-F238E27FC236}">
                    <a16:creationId xmlns:a16="http://schemas.microsoft.com/office/drawing/2014/main" id="{E8F03E38-7171-F175-2D11-46BD334B71D3}"/>
                  </a:ext>
                </a:extLst>
              </p:cNvPr>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uble Wave 29">
                <a:extLst>
                  <a:ext uri="{FF2B5EF4-FFF2-40B4-BE49-F238E27FC236}">
                    <a16:creationId xmlns:a16="http://schemas.microsoft.com/office/drawing/2014/main" id="{1350C065-80BF-A84A-28DE-1A972358C060}"/>
                  </a:ext>
                </a:extLst>
              </p:cNvPr>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292F80E-71B9-36F3-3DB3-73EF773A4DBE}"/>
                  </a:ext>
                </a:extLst>
              </p:cNvPr>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loud 25">
              <a:extLst>
                <a:ext uri="{FF2B5EF4-FFF2-40B4-BE49-F238E27FC236}">
                  <a16:creationId xmlns:a16="http://schemas.microsoft.com/office/drawing/2014/main" id="{37351AC3-5FF1-2A2E-0850-95D03F9F3DA8}"/>
                </a:ext>
              </a:extLst>
            </p:cNvPr>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5">
              <a:extLst>
                <a:ext uri="{FF2B5EF4-FFF2-40B4-BE49-F238E27FC236}">
                  <a16:creationId xmlns:a16="http://schemas.microsoft.com/office/drawing/2014/main" id="{3756FD42-8A9C-6476-AF1D-FE89A938E5E1}"/>
                </a:ext>
              </a:extLst>
            </p:cNvPr>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5">
              <a:extLst>
                <a:ext uri="{FF2B5EF4-FFF2-40B4-BE49-F238E27FC236}">
                  <a16:creationId xmlns:a16="http://schemas.microsoft.com/office/drawing/2014/main" id="{0C7570D4-C548-475B-C14C-375643C7E0BD}"/>
                </a:ext>
              </a:extLst>
            </p:cNvPr>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CBBE2A0C-2619-ED6A-4958-FFA7E2031799}"/>
              </a:ext>
            </a:extLst>
          </p:cNvPr>
          <p:cNvSpPr txBox="1"/>
          <p:nvPr/>
        </p:nvSpPr>
        <p:spPr>
          <a:xfrm>
            <a:off x="3564141" y="4265473"/>
            <a:ext cx="5737929" cy="1200329"/>
          </a:xfrm>
          <a:prstGeom prst="rect">
            <a:avLst/>
          </a:prstGeom>
          <a:noFill/>
        </p:spPr>
        <p:txBody>
          <a:bodyPr wrap="square" rtlCol="0">
            <a:spAutoFit/>
          </a:bodyPr>
          <a:lstStyle/>
          <a:p>
            <a:pPr algn="ctr"/>
            <a:r>
              <a:rPr lang="en-US" i="1" dirty="0">
                <a:solidFill>
                  <a:schemeClr val="bg1"/>
                </a:solidFill>
              </a:rPr>
              <a:t>“But God hath chosen the foolish things of the world to confound the wise; and God hath chosen the weak things of the world to confound the things which are mighty;”</a:t>
            </a:r>
          </a:p>
          <a:p>
            <a:pPr algn="ctr"/>
            <a:r>
              <a:rPr lang="en-US" i="1" dirty="0">
                <a:solidFill>
                  <a:schemeClr val="bg1"/>
                </a:solidFill>
              </a:rPr>
              <a:t>1 Corinthians 1:27</a:t>
            </a:r>
          </a:p>
        </p:txBody>
      </p:sp>
      <p:sp>
        <p:nvSpPr>
          <p:cNvPr id="34" name="TextBox 33">
            <a:extLst>
              <a:ext uri="{FF2B5EF4-FFF2-40B4-BE49-F238E27FC236}">
                <a16:creationId xmlns:a16="http://schemas.microsoft.com/office/drawing/2014/main" id="{280F0A80-A940-70BE-22F5-E373D9D86685}"/>
              </a:ext>
            </a:extLst>
          </p:cNvPr>
          <p:cNvSpPr txBox="1"/>
          <p:nvPr/>
        </p:nvSpPr>
        <p:spPr>
          <a:xfrm>
            <a:off x="30967" y="6539414"/>
            <a:ext cx="6094562" cy="261610"/>
          </a:xfrm>
          <a:prstGeom prst="rect">
            <a:avLst/>
          </a:prstGeom>
          <a:noFill/>
        </p:spPr>
        <p:txBody>
          <a:bodyPr wrap="square">
            <a:spAutoFit/>
          </a:bodyPr>
          <a:lstStyle/>
          <a:p>
            <a:pPr algn="l"/>
            <a:r>
              <a:rPr lang="en-US" sz="1100" dirty="0">
                <a:solidFill>
                  <a:schemeClr val="bg1"/>
                </a:solidFill>
              </a:rPr>
              <a:t>Presentation by ©http://fashionsbylynda.com/blog/</a:t>
            </a:r>
          </a:p>
        </p:txBody>
      </p:sp>
    </p:spTree>
    <p:extLst>
      <p:ext uri="{BB962C8B-B14F-4D97-AF65-F5344CB8AC3E}">
        <p14:creationId xmlns:p14="http://schemas.microsoft.com/office/powerpoint/2010/main" val="33536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vergreen 2 floral design picture and wallpaper">
            <a:extLst>
              <a:ext uri="{FF2B5EF4-FFF2-40B4-BE49-F238E27FC236}">
                <a16:creationId xmlns:a16="http://schemas.microsoft.com/office/drawing/2014/main" id="{DD26A6D7-FFF9-419B-BFF1-BC720AF8BCA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The Greater Work</a:t>
            </a:r>
          </a:p>
        </p:txBody>
      </p:sp>
      <p:sp>
        <p:nvSpPr>
          <p:cNvPr id="7" name="Rectangle 6"/>
          <p:cNvSpPr/>
          <p:nvPr/>
        </p:nvSpPr>
        <p:spPr>
          <a:xfrm>
            <a:off x="2286000" y="1524000"/>
            <a:ext cx="4572000" cy="923330"/>
          </a:xfrm>
          <a:prstGeom prst="rect">
            <a:avLst/>
          </a:prstGeom>
        </p:spPr>
        <p:txBody>
          <a:bodyPr>
            <a:spAutoFit/>
          </a:bodyPr>
          <a:lstStyle/>
          <a:p>
            <a:r>
              <a:rPr lang="en-US" dirty="0">
                <a:solidFill>
                  <a:schemeClr val="bg1"/>
                </a:solidFill>
              </a:rPr>
              <a:t>Sidney Rigdon would help others receive baptism and the gift of the Holy Ghost through the proper authority.</a:t>
            </a:r>
          </a:p>
        </p:txBody>
      </p:sp>
      <p:sp>
        <p:nvSpPr>
          <p:cNvPr id="8" name="TextBox 7"/>
          <p:cNvSpPr txBox="1"/>
          <p:nvPr/>
        </p:nvSpPr>
        <p:spPr>
          <a:xfrm>
            <a:off x="0" y="6488667"/>
            <a:ext cx="1600200" cy="369332"/>
          </a:xfrm>
          <a:prstGeom prst="rect">
            <a:avLst/>
          </a:prstGeom>
          <a:noFill/>
        </p:spPr>
        <p:txBody>
          <a:bodyPr wrap="square" rtlCol="0">
            <a:spAutoFit/>
          </a:bodyPr>
          <a:lstStyle/>
          <a:p>
            <a:r>
              <a:rPr lang="en-US" dirty="0">
                <a:solidFill>
                  <a:schemeClr val="bg1"/>
                </a:solidFill>
              </a:rPr>
              <a:t>D&amp;C 35:4-6</a:t>
            </a:r>
          </a:p>
        </p:txBody>
      </p:sp>
      <p:sp>
        <p:nvSpPr>
          <p:cNvPr id="19459" name="Rectangle 3"/>
          <p:cNvSpPr>
            <a:spLocks noChangeArrowheads="1"/>
          </p:cNvSpPr>
          <p:nvPr/>
        </p:nvSpPr>
        <p:spPr bwMode="auto">
          <a:xfrm flipH="1">
            <a:off x="5486399" y="3916978"/>
            <a:ext cx="5447071" cy="24468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a:solidFill>
                  <a:schemeClr val="bg1"/>
                </a:solidFill>
                <a:latin typeface="Calibri" pitchFamily="34" charset="0"/>
                <a:ea typeface="Times New Roman" pitchFamily="18" charset="0"/>
                <a:cs typeface="Times New Roman" pitchFamily="18" charset="0"/>
              </a:rPr>
              <a:t>“…</a:t>
            </a:r>
            <a:r>
              <a:rPr lang="en-US" sz="2000" dirty="0">
                <a:solidFill>
                  <a:schemeClr val="bg1"/>
                </a:solidFill>
              </a:rPr>
              <a:t>At length Mr. Rigdon and many others became convinced that they had no authority to minister in the ordinances of God; and that they had not been legally baptized and ordained. They, therefore, came forward and were baptized by us, and received the gift of the Holy Ghost by laying on of hands, and prayer in the name of Jesus Christ.”</a:t>
            </a:r>
            <a:endParaRPr lang="en-US" sz="2000" dirty="0">
              <a:solidFill>
                <a:schemeClr val="bg1"/>
              </a:solidFill>
              <a:latin typeface="Calibri" pitchFamily="34" charset="0"/>
              <a:ea typeface="Times New Roman" pitchFamily="18" charset="0"/>
              <a:cs typeface="Times New Roman" pitchFamily="18" charset="0"/>
            </a:endParaRPr>
          </a:p>
          <a:p>
            <a:pPr fontAlgn="base">
              <a:spcBef>
                <a:spcPct val="0"/>
              </a:spcBef>
              <a:spcAft>
                <a:spcPct val="0"/>
              </a:spcAft>
            </a:pPr>
            <a:r>
              <a:rPr lang="en-US" sz="1300" dirty="0">
                <a:solidFill>
                  <a:schemeClr val="bg1"/>
                </a:solidFill>
                <a:latin typeface="Calibri" pitchFamily="34" charset="0"/>
                <a:cs typeface="Times New Roman" pitchFamily="18" charset="0"/>
              </a:rPr>
              <a:t>Parley P. Pratt</a:t>
            </a:r>
            <a:endParaRPr lang="en-US" dirty="0">
              <a:solidFill>
                <a:schemeClr val="bg1"/>
              </a:solidFill>
              <a:latin typeface="Arial" pitchFamily="34" charset="0"/>
              <a:cs typeface="Arial" pitchFamily="34" charset="0"/>
            </a:endParaRPr>
          </a:p>
        </p:txBody>
      </p:sp>
      <p:pic>
        <p:nvPicPr>
          <p:cNvPr id="31746" name="Picture 2" descr="http://blog.mrm.org/wp-content/uploads/2008/04/parley_p_pratt1.gif"/>
          <p:cNvPicPr>
            <a:picLocks noChangeAspect="1" noChangeArrowheads="1"/>
          </p:cNvPicPr>
          <p:nvPr/>
        </p:nvPicPr>
        <p:blipFill>
          <a:blip r:embed="rId4" cstate="print"/>
          <a:srcRect/>
          <a:stretch>
            <a:fillRect/>
          </a:stretch>
        </p:blipFill>
        <p:spPr bwMode="auto">
          <a:xfrm>
            <a:off x="2696497" y="3562112"/>
            <a:ext cx="1990725" cy="2676525"/>
          </a:xfrm>
          <a:prstGeom prst="rect">
            <a:avLst/>
          </a:prstGeom>
          <a:noFill/>
        </p:spPr>
      </p:pic>
      <p:pic>
        <p:nvPicPr>
          <p:cNvPr id="10" name="Picture 4" descr="http://history.lds.org/bc/content/images/revelations-in-context/390x520/sidney%20rigdon.jpg"/>
          <p:cNvPicPr>
            <a:picLocks noChangeAspect="1" noChangeArrowheads="1"/>
          </p:cNvPicPr>
          <p:nvPr/>
        </p:nvPicPr>
        <p:blipFill>
          <a:blip r:embed="rId5" cstate="print"/>
          <a:srcRect/>
          <a:stretch>
            <a:fillRect/>
          </a:stretch>
        </p:blipFill>
        <p:spPr bwMode="auto">
          <a:xfrm>
            <a:off x="7162800" y="1143000"/>
            <a:ext cx="1828800" cy="2433711"/>
          </a:xfrm>
          <a:prstGeom prst="rect">
            <a:avLst/>
          </a:prstGeom>
          <a:noFill/>
        </p:spPr>
      </p:pic>
    </p:spTree>
    <p:extLst>
      <p:ext uri="{BB962C8B-B14F-4D97-AF65-F5344CB8AC3E}">
        <p14:creationId xmlns:p14="http://schemas.microsoft.com/office/powerpoint/2010/main" val="4421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vergreen 2 floral design picture and wallpaper">
            <a:extLst>
              <a:ext uri="{FF2B5EF4-FFF2-40B4-BE49-F238E27FC236}">
                <a16:creationId xmlns:a16="http://schemas.microsoft.com/office/drawing/2014/main" id="{A827A628-454A-419C-9628-959D52C8CA86}"/>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According to Our Faith</a:t>
            </a:r>
          </a:p>
        </p:txBody>
      </p:sp>
      <p:sp>
        <p:nvSpPr>
          <p:cNvPr id="7" name="Rectangle 6"/>
          <p:cNvSpPr/>
          <p:nvPr/>
        </p:nvSpPr>
        <p:spPr>
          <a:xfrm>
            <a:off x="1376737" y="1524000"/>
            <a:ext cx="5252663" cy="1200329"/>
          </a:xfrm>
          <a:prstGeom prst="rect">
            <a:avLst/>
          </a:prstGeom>
        </p:spPr>
        <p:txBody>
          <a:bodyPr wrap="square">
            <a:spAutoFit/>
          </a:bodyPr>
          <a:lstStyle/>
          <a:p>
            <a:r>
              <a:rPr lang="en-US" sz="2400" b="1" dirty="0">
                <a:solidFill>
                  <a:schemeClr val="bg1"/>
                </a:solidFill>
              </a:rPr>
              <a:t>The Lord will work miracles, signs, and wonders according to the faith of those who believe on His name.</a:t>
            </a:r>
            <a:endParaRPr lang="en-US" sz="2400" dirty="0">
              <a:solidFill>
                <a:schemeClr val="bg1"/>
              </a:solidFill>
            </a:endParaRPr>
          </a:p>
        </p:txBody>
      </p:sp>
      <p:sp>
        <p:nvSpPr>
          <p:cNvPr id="8" name="TextBox 7"/>
          <p:cNvSpPr txBox="1"/>
          <p:nvPr/>
        </p:nvSpPr>
        <p:spPr>
          <a:xfrm>
            <a:off x="0" y="6488667"/>
            <a:ext cx="1600200" cy="369332"/>
          </a:xfrm>
          <a:prstGeom prst="rect">
            <a:avLst/>
          </a:prstGeom>
          <a:noFill/>
        </p:spPr>
        <p:txBody>
          <a:bodyPr wrap="square" rtlCol="0">
            <a:spAutoFit/>
          </a:bodyPr>
          <a:lstStyle/>
          <a:p>
            <a:r>
              <a:rPr lang="en-US" dirty="0">
                <a:solidFill>
                  <a:schemeClr val="bg1"/>
                </a:solidFill>
              </a:rPr>
              <a:t>D&amp;C 35:7-11</a:t>
            </a:r>
          </a:p>
        </p:txBody>
      </p:sp>
      <p:sp>
        <p:nvSpPr>
          <p:cNvPr id="19459" name="Rectangle 3"/>
          <p:cNvSpPr>
            <a:spLocks noChangeArrowheads="1"/>
          </p:cNvSpPr>
          <p:nvPr/>
        </p:nvSpPr>
        <p:spPr bwMode="auto">
          <a:xfrm flipH="1">
            <a:off x="3632200" y="4497288"/>
            <a:ext cx="823976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a:solidFill>
                  <a:schemeClr val="bg1"/>
                </a:solidFill>
                <a:latin typeface="Calibri" pitchFamily="34" charset="0"/>
                <a:ea typeface="Times New Roman" pitchFamily="18" charset="0"/>
                <a:cs typeface="Times New Roman" pitchFamily="18" charset="0"/>
              </a:rPr>
              <a:t>Miracles are not given as a foundation for faith, but to confirm the faith that has been built already upon the Word of God. </a:t>
            </a:r>
          </a:p>
          <a:p>
            <a:pPr fontAlgn="base">
              <a:spcBef>
                <a:spcPct val="0"/>
              </a:spcBef>
              <a:spcAft>
                <a:spcPct val="0"/>
              </a:spcAft>
            </a:pPr>
            <a:endParaRPr lang="en-US" sz="2000" dirty="0">
              <a:solidFill>
                <a:schemeClr val="bg1"/>
              </a:solidFill>
              <a:latin typeface="Calibri" pitchFamily="34" charset="0"/>
              <a:cs typeface="Times New Roman" pitchFamily="18" charset="0"/>
            </a:endParaRPr>
          </a:p>
          <a:p>
            <a:pPr fontAlgn="base">
              <a:spcBef>
                <a:spcPct val="0"/>
              </a:spcBef>
              <a:spcAft>
                <a:spcPct val="0"/>
              </a:spcAft>
            </a:pPr>
            <a:r>
              <a:rPr lang="en-US" sz="2000" dirty="0">
                <a:solidFill>
                  <a:schemeClr val="bg1"/>
                </a:solidFill>
                <a:latin typeface="Calibri" pitchFamily="34" charset="0"/>
                <a:cs typeface="Times New Roman" pitchFamily="18" charset="0"/>
              </a:rPr>
              <a:t>The promise is given that those who, in faith, ask for the gift of miracles shall cast out devils and heal the sick, but without faith no other miraculous manifestation shall be given than the desolation of Babylon.</a:t>
            </a:r>
          </a:p>
          <a:p>
            <a:pPr fontAlgn="base">
              <a:spcBef>
                <a:spcPct val="0"/>
              </a:spcBef>
              <a:spcAft>
                <a:spcPct val="0"/>
              </a:spcAft>
            </a:pPr>
            <a:r>
              <a:rPr lang="en-US" sz="1200" dirty="0">
                <a:solidFill>
                  <a:schemeClr val="bg1"/>
                </a:solidFill>
                <a:latin typeface="Calibri" pitchFamily="34" charset="0"/>
                <a:cs typeface="Times New Roman" pitchFamily="18" charset="0"/>
              </a:rPr>
              <a:t>Smith and </a:t>
            </a:r>
            <a:r>
              <a:rPr lang="en-US" sz="1200" dirty="0" err="1">
                <a:solidFill>
                  <a:schemeClr val="bg1"/>
                </a:solidFill>
                <a:latin typeface="Calibri" pitchFamily="34" charset="0"/>
                <a:cs typeface="Times New Roman" pitchFamily="18" charset="0"/>
              </a:rPr>
              <a:t>Sjodahl</a:t>
            </a:r>
            <a:endParaRPr lang="en-US" sz="1200" dirty="0">
              <a:solidFill>
                <a:schemeClr val="bg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9BD5C64F-9471-4337-9F3D-692BEBD20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23" y="3429000"/>
            <a:ext cx="2554840" cy="2770308"/>
          </a:xfrm>
          <a:prstGeom prst="rect">
            <a:avLst/>
          </a:prstGeom>
        </p:spPr>
      </p:pic>
      <p:pic>
        <p:nvPicPr>
          <p:cNvPr id="10" name="Picture 9">
            <a:extLst>
              <a:ext uri="{FF2B5EF4-FFF2-40B4-BE49-F238E27FC236}">
                <a16:creationId xmlns:a16="http://schemas.microsoft.com/office/drawing/2014/main" id="{B97A9AEE-18C4-44AA-8137-EE5EA4B046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8340" y="907435"/>
            <a:ext cx="2722109" cy="3352800"/>
          </a:xfrm>
          <a:prstGeom prst="rect">
            <a:avLst/>
          </a:prstGeom>
        </p:spPr>
      </p:pic>
    </p:spTree>
    <p:extLst>
      <p:ext uri="{BB962C8B-B14F-4D97-AF65-F5344CB8AC3E}">
        <p14:creationId xmlns:p14="http://schemas.microsoft.com/office/powerpoint/2010/main" val="375894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459">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evergreen 2 floral design picture and wallpaper">
            <a:extLst>
              <a:ext uri="{FF2B5EF4-FFF2-40B4-BE49-F238E27FC236}">
                <a16:creationId xmlns:a16="http://schemas.microsoft.com/office/drawing/2014/main" id="{54551181-FE6F-4C84-9384-DAD2E3A67C1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atang" pitchFamily="18" charset="-127"/>
                <a:ea typeface="Batang" pitchFamily="18" charset="-127"/>
              </a:rPr>
              <a:t>The Weak</a:t>
            </a:r>
          </a:p>
        </p:txBody>
      </p:sp>
      <p:sp>
        <p:nvSpPr>
          <p:cNvPr id="7" name="Rectangle 6"/>
          <p:cNvSpPr/>
          <p:nvPr/>
        </p:nvSpPr>
        <p:spPr>
          <a:xfrm>
            <a:off x="983226" y="1143000"/>
            <a:ext cx="5493774" cy="2862322"/>
          </a:xfrm>
          <a:prstGeom prst="rect">
            <a:avLst/>
          </a:prstGeom>
        </p:spPr>
        <p:txBody>
          <a:bodyPr wrap="square">
            <a:spAutoFit/>
          </a:bodyPr>
          <a:lstStyle/>
          <a:p>
            <a:pPr fontAlgn="base"/>
            <a:r>
              <a:rPr lang="en-US" dirty="0">
                <a:solidFill>
                  <a:srgbClr val="FFFF00"/>
                </a:solidFill>
              </a:rPr>
              <a:t>Who does the Lord call to assist in His work?</a:t>
            </a:r>
          </a:p>
          <a:p>
            <a:pPr fontAlgn="base"/>
            <a:endParaRPr lang="en-US" dirty="0">
              <a:solidFill>
                <a:srgbClr val="FFFF00"/>
              </a:solidFill>
            </a:endParaRPr>
          </a:p>
          <a:p>
            <a:pPr fontAlgn="base"/>
            <a:r>
              <a:rPr lang="en-US" dirty="0">
                <a:solidFill>
                  <a:srgbClr val="FFFF00"/>
                </a:solidFill>
              </a:rPr>
              <a:t>In what ways could those whom the Lord calls to assist in His work be considered “the weak things of the world”?</a:t>
            </a:r>
          </a:p>
          <a:p>
            <a:pPr fontAlgn="base"/>
            <a:endParaRPr lang="en-US" dirty="0">
              <a:solidFill>
                <a:srgbClr val="FFFF00"/>
              </a:solidFill>
            </a:endParaRPr>
          </a:p>
          <a:p>
            <a:pPr fontAlgn="base"/>
            <a:r>
              <a:rPr lang="en-US" dirty="0">
                <a:solidFill>
                  <a:schemeClr val="bg1"/>
                </a:solidFill>
              </a:rPr>
              <a:t>God will use those who are humble (weak) and those who puts their trust in Him</a:t>
            </a:r>
          </a:p>
          <a:p>
            <a:pPr fontAlgn="base"/>
            <a:endParaRPr lang="en-US" dirty="0">
              <a:solidFill>
                <a:srgbClr val="FFFF00"/>
              </a:solidFill>
            </a:endParaRPr>
          </a:p>
          <a:p>
            <a:pPr fontAlgn="base"/>
            <a:r>
              <a:rPr lang="en-US" dirty="0">
                <a:solidFill>
                  <a:srgbClr val="FFFF00"/>
                </a:solidFill>
              </a:rPr>
              <a:t>Why might those whom the world considers weak be good candidates to help the Lord accomplish His work?</a:t>
            </a:r>
          </a:p>
        </p:txBody>
      </p:sp>
      <p:sp>
        <p:nvSpPr>
          <p:cNvPr id="8" name="TextBox 7"/>
          <p:cNvSpPr txBox="1"/>
          <p:nvPr/>
        </p:nvSpPr>
        <p:spPr>
          <a:xfrm>
            <a:off x="108155" y="6413837"/>
            <a:ext cx="1600200" cy="369332"/>
          </a:xfrm>
          <a:prstGeom prst="rect">
            <a:avLst/>
          </a:prstGeom>
          <a:noFill/>
        </p:spPr>
        <p:txBody>
          <a:bodyPr wrap="square" rtlCol="0">
            <a:spAutoFit/>
          </a:bodyPr>
          <a:lstStyle/>
          <a:p>
            <a:r>
              <a:rPr lang="en-US" dirty="0">
                <a:solidFill>
                  <a:schemeClr val="bg1"/>
                </a:solidFill>
              </a:rPr>
              <a:t>D&amp;C 35:13</a:t>
            </a:r>
          </a:p>
        </p:txBody>
      </p:sp>
      <p:sp>
        <p:nvSpPr>
          <p:cNvPr id="9" name="Rectangle 8"/>
          <p:cNvSpPr/>
          <p:nvPr/>
        </p:nvSpPr>
        <p:spPr>
          <a:xfrm>
            <a:off x="5562600" y="5105401"/>
            <a:ext cx="4572000" cy="1200329"/>
          </a:xfrm>
          <a:prstGeom prst="rect">
            <a:avLst/>
          </a:prstGeom>
        </p:spPr>
        <p:txBody>
          <a:bodyPr>
            <a:spAutoFit/>
          </a:bodyPr>
          <a:lstStyle/>
          <a:p>
            <a:r>
              <a:rPr lang="en-US" dirty="0">
                <a:solidFill>
                  <a:schemeClr val="bg1"/>
                </a:solidFill>
              </a:rPr>
              <a:t>Threshing is the process by which a grain, such as wheat, is separated from its stalk and husk. The grain is kept, and the stalk and husk are discarded.</a:t>
            </a:r>
          </a:p>
        </p:txBody>
      </p:sp>
      <p:pic>
        <p:nvPicPr>
          <p:cNvPr id="3" name="Picture 2">
            <a:extLst>
              <a:ext uri="{FF2B5EF4-FFF2-40B4-BE49-F238E27FC236}">
                <a16:creationId xmlns:a16="http://schemas.microsoft.com/office/drawing/2014/main" id="{053CCD6B-9A6D-4727-BEEF-0841543520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262" y="1143000"/>
            <a:ext cx="3524250" cy="2857500"/>
          </a:xfrm>
          <a:prstGeom prst="rect">
            <a:avLst/>
          </a:prstGeom>
        </p:spPr>
      </p:pic>
      <p:pic>
        <p:nvPicPr>
          <p:cNvPr id="11" name="Picture 10">
            <a:extLst>
              <a:ext uri="{FF2B5EF4-FFF2-40B4-BE49-F238E27FC236}">
                <a16:creationId xmlns:a16="http://schemas.microsoft.com/office/drawing/2014/main" id="{890ED1D1-4A21-4415-AB9F-30DDA3FAA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8140" y="4599015"/>
            <a:ext cx="2663952" cy="1999488"/>
          </a:xfrm>
          <a:prstGeom prst="rect">
            <a:avLst/>
          </a:prstGeom>
        </p:spPr>
      </p:pic>
    </p:spTree>
    <p:extLst>
      <p:ext uri="{BB962C8B-B14F-4D97-AF65-F5344CB8AC3E}">
        <p14:creationId xmlns:p14="http://schemas.microsoft.com/office/powerpoint/2010/main" val="412597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vergreen 2 floral design picture and wallpaper">
            <a:extLst>
              <a:ext uri="{FF2B5EF4-FFF2-40B4-BE49-F238E27FC236}">
                <a16:creationId xmlns:a16="http://schemas.microsoft.com/office/drawing/2014/main" id="{C6A7B338-7C98-4515-9B9E-BD401C8C3F7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atang" pitchFamily="18" charset="-127"/>
                <a:ea typeface="Batang" pitchFamily="18" charset="-127"/>
              </a:rPr>
              <a:t>Our Weaknesses</a:t>
            </a:r>
          </a:p>
        </p:txBody>
      </p:sp>
      <p:sp>
        <p:nvSpPr>
          <p:cNvPr id="7" name="Rectangle 6"/>
          <p:cNvSpPr/>
          <p:nvPr/>
        </p:nvSpPr>
        <p:spPr>
          <a:xfrm>
            <a:off x="1905000" y="1143000"/>
            <a:ext cx="4572000" cy="2862322"/>
          </a:xfrm>
          <a:prstGeom prst="rect">
            <a:avLst/>
          </a:prstGeom>
        </p:spPr>
        <p:txBody>
          <a:bodyPr>
            <a:spAutoFit/>
          </a:bodyPr>
          <a:lstStyle/>
          <a:p>
            <a:pPr fontAlgn="base"/>
            <a:r>
              <a:rPr lang="en-US" dirty="0">
                <a:solidFill>
                  <a:srgbClr val="FFFF00"/>
                </a:solidFill>
              </a:rPr>
              <a:t>How could this truth help someone who feels nervous about serving a mission? </a:t>
            </a:r>
          </a:p>
          <a:p>
            <a:pPr fontAlgn="base"/>
            <a:endParaRPr lang="en-US" dirty="0">
              <a:solidFill>
                <a:srgbClr val="FFFF00"/>
              </a:solidFill>
            </a:endParaRPr>
          </a:p>
          <a:p>
            <a:pPr fontAlgn="base"/>
            <a:r>
              <a:rPr lang="en-US" dirty="0">
                <a:solidFill>
                  <a:srgbClr val="FFFF00"/>
                </a:solidFill>
              </a:rPr>
              <a:t>How could it help someone who has been asked to teach at church but feels inadequate?</a:t>
            </a:r>
          </a:p>
          <a:p>
            <a:pPr fontAlgn="base"/>
            <a:endParaRPr lang="en-US" dirty="0">
              <a:solidFill>
                <a:srgbClr val="FFFF00"/>
              </a:solidFill>
            </a:endParaRPr>
          </a:p>
          <a:p>
            <a:pPr fontAlgn="base"/>
            <a:endParaRPr lang="en-US" dirty="0">
              <a:solidFill>
                <a:srgbClr val="FFFF00"/>
              </a:solidFill>
            </a:endParaRPr>
          </a:p>
          <a:p>
            <a:pPr fontAlgn="base"/>
            <a:r>
              <a:rPr lang="en-US" dirty="0">
                <a:solidFill>
                  <a:srgbClr val="FFFF00"/>
                </a:solidFill>
              </a:rPr>
              <a:t>How could it help someone who feels prompted to share the gospel but isn’t sure what to say or do?</a:t>
            </a:r>
          </a:p>
        </p:txBody>
      </p:sp>
      <p:sp>
        <p:nvSpPr>
          <p:cNvPr id="8" name="TextBox 7"/>
          <p:cNvSpPr txBox="1"/>
          <p:nvPr/>
        </p:nvSpPr>
        <p:spPr>
          <a:xfrm>
            <a:off x="78658" y="6488668"/>
            <a:ext cx="1600200" cy="369332"/>
          </a:xfrm>
          <a:prstGeom prst="rect">
            <a:avLst/>
          </a:prstGeom>
          <a:noFill/>
        </p:spPr>
        <p:txBody>
          <a:bodyPr wrap="square" rtlCol="0">
            <a:spAutoFit/>
          </a:bodyPr>
          <a:lstStyle/>
          <a:p>
            <a:r>
              <a:rPr lang="en-US" dirty="0">
                <a:solidFill>
                  <a:schemeClr val="bg1"/>
                </a:solidFill>
              </a:rPr>
              <a:t>D&amp;C 35:13</a:t>
            </a:r>
          </a:p>
        </p:txBody>
      </p:sp>
      <p:sp>
        <p:nvSpPr>
          <p:cNvPr id="10" name="Rectangle 9"/>
          <p:cNvSpPr/>
          <p:nvPr/>
        </p:nvSpPr>
        <p:spPr>
          <a:xfrm>
            <a:off x="3945193" y="4576108"/>
            <a:ext cx="6435213" cy="1938992"/>
          </a:xfrm>
          <a:prstGeom prst="rect">
            <a:avLst/>
          </a:prstGeom>
        </p:spPr>
        <p:txBody>
          <a:bodyPr wrap="square">
            <a:spAutoFit/>
          </a:bodyPr>
          <a:lstStyle/>
          <a:p>
            <a:pPr fontAlgn="base"/>
            <a:r>
              <a:rPr lang="en-US" dirty="0">
                <a:solidFill>
                  <a:schemeClr val="bg1"/>
                </a:solidFill>
              </a:rPr>
              <a:t>“The Church has no professional clergy. The call to leadership positions worldwide is drawn from the congregation. …</a:t>
            </a:r>
          </a:p>
          <a:p>
            <a:pPr fontAlgn="base"/>
            <a:r>
              <a:rPr lang="en-US" dirty="0">
                <a:solidFill>
                  <a:schemeClr val="bg1"/>
                </a:solidFill>
              </a:rPr>
              <a:t>“Everything that is done in the Church—the leading, the teaching, the calling, the ordaining, the praying, the singing, the preparation of the sacrament, the counseling, and everything else—is done by ordinary members, the ‘weak things of the world’” </a:t>
            </a:r>
          </a:p>
          <a:p>
            <a:pPr fontAlgn="base"/>
            <a:r>
              <a:rPr lang="en-US" sz="1200" dirty="0">
                <a:solidFill>
                  <a:schemeClr val="bg1"/>
                </a:solidFill>
              </a:rPr>
              <a:t>President Boyd K. Packer</a:t>
            </a:r>
          </a:p>
        </p:txBody>
      </p:sp>
      <p:pic>
        <p:nvPicPr>
          <p:cNvPr id="3" name="Picture 2">
            <a:extLst>
              <a:ext uri="{FF2B5EF4-FFF2-40B4-BE49-F238E27FC236}">
                <a16:creationId xmlns:a16="http://schemas.microsoft.com/office/drawing/2014/main" id="{35E532C2-04BE-4F08-8180-EC448ABC9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967" y="992801"/>
            <a:ext cx="1865376" cy="1395984"/>
          </a:xfrm>
          <a:prstGeom prst="rect">
            <a:avLst/>
          </a:prstGeom>
        </p:spPr>
      </p:pic>
      <p:pic>
        <p:nvPicPr>
          <p:cNvPr id="9" name="Picture 8">
            <a:extLst>
              <a:ext uri="{FF2B5EF4-FFF2-40B4-BE49-F238E27FC236}">
                <a16:creationId xmlns:a16="http://schemas.microsoft.com/office/drawing/2014/main" id="{7E931374-03F9-4B7D-BD85-10343E18D6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7993" y="2675150"/>
            <a:ext cx="2981325" cy="1676400"/>
          </a:xfrm>
          <a:prstGeom prst="rect">
            <a:avLst/>
          </a:prstGeom>
        </p:spPr>
      </p:pic>
      <p:pic>
        <p:nvPicPr>
          <p:cNvPr id="13" name="Picture 12">
            <a:extLst>
              <a:ext uri="{FF2B5EF4-FFF2-40B4-BE49-F238E27FC236}">
                <a16:creationId xmlns:a16="http://schemas.microsoft.com/office/drawing/2014/main" id="{7F83CB52-A068-41C7-843B-733B213C88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7299" y="4517261"/>
            <a:ext cx="1752600" cy="1828800"/>
          </a:xfrm>
          <a:prstGeom prst="rect">
            <a:avLst/>
          </a:prstGeom>
        </p:spPr>
      </p:pic>
      <p:pic>
        <p:nvPicPr>
          <p:cNvPr id="16" name="Picture 15">
            <a:extLst>
              <a:ext uri="{FF2B5EF4-FFF2-40B4-BE49-F238E27FC236}">
                <a16:creationId xmlns:a16="http://schemas.microsoft.com/office/drawing/2014/main" id="{8E7CEFB1-EBB4-4377-A099-9EA532CAD3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58580" y="4659867"/>
            <a:ext cx="1467378" cy="1828801"/>
          </a:xfrm>
          <a:prstGeom prst="rect">
            <a:avLst/>
          </a:prstGeom>
        </p:spPr>
      </p:pic>
    </p:spTree>
    <p:extLst>
      <p:ext uri="{BB962C8B-B14F-4D97-AF65-F5344CB8AC3E}">
        <p14:creationId xmlns:p14="http://schemas.microsoft.com/office/powerpoint/2010/main" val="137668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vergreen 2 floral design picture and wallpaper">
            <a:extLst>
              <a:ext uri="{FF2B5EF4-FFF2-40B4-BE49-F238E27FC236}">
                <a16:creationId xmlns:a16="http://schemas.microsoft.com/office/drawing/2014/main" id="{741A2488-BCC1-4237-B499-021A51D4088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atang" pitchFamily="18" charset="-127"/>
                <a:ea typeface="Batang" pitchFamily="18" charset="-127"/>
              </a:rPr>
              <a:t>Gird Up Your Loins</a:t>
            </a:r>
          </a:p>
        </p:txBody>
      </p:sp>
      <p:sp>
        <p:nvSpPr>
          <p:cNvPr id="7" name="Rectangle 6"/>
          <p:cNvSpPr/>
          <p:nvPr/>
        </p:nvSpPr>
        <p:spPr>
          <a:xfrm>
            <a:off x="544462" y="1074509"/>
            <a:ext cx="6072648" cy="5262979"/>
          </a:xfrm>
          <a:prstGeom prst="rect">
            <a:avLst/>
          </a:prstGeom>
        </p:spPr>
        <p:txBody>
          <a:bodyPr wrap="square">
            <a:spAutoFit/>
          </a:bodyPr>
          <a:lstStyle/>
          <a:p>
            <a:pPr fontAlgn="base"/>
            <a:r>
              <a:rPr lang="en-US" sz="2400" dirty="0">
                <a:solidFill>
                  <a:schemeClr val="bg1"/>
                </a:solidFill>
              </a:rPr>
              <a:t>“Some of you may be shy by nature or consider yourselves inadequate to respond affirmatively to a calling. </a:t>
            </a:r>
          </a:p>
          <a:p>
            <a:pPr fontAlgn="base"/>
            <a:endParaRPr lang="en-US" sz="2400" dirty="0">
              <a:solidFill>
                <a:schemeClr val="bg1"/>
              </a:solidFill>
            </a:endParaRPr>
          </a:p>
          <a:p>
            <a:pPr fontAlgn="base"/>
            <a:r>
              <a:rPr lang="en-US" sz="2400" dirty="0">
                <a:solidFill>
                  <a:schemeClr val="bg1"/>
                </a:solidFill>
              </a:rPr>
              <a:t>Remember that this work is not yours and mine alone. </a:t>
            </a:r>
          </a:p>
          <a:p>
            <a:pPr fontAlgn="base"/>
            <a:endParaRPr lang="en-US" sz="2400" dirty="0">
              <a:solidFill>
                <a:schemeClr val="bg1"/>
              </a:solidFill>
            </a:endParaRPr>
          </a:p>
          <a:p>
            <a:pPr fontAlgn="base"/>
            <a:r>
              <a:rPr lang="en-US" sz="2400" dirty="0">
                <a:solidFill>
                  <a:schemeClr val="bg1"/>
                </a:solidFill>
              </a:rPr>
              <a:t>It is the Lord’s work, and when we are on the Lord’s errand, we are entitled to the Lord’s help. </a:t>
            </a:r>
          </a:p>
          <a:p>
            <a:pPr fontAlgn="base"/>
            <a:endParaRPr lang="en-US" sz="2400" dirty="0">
              <a:solidFill>
                <a:schemeClr val="bg1"/>
              </a:solidFill>
            </a:endParaRPr>
          </a:p>
          <a:p>
            <a:pPr fontAlgn="base"/>
            <a:r>
              <a:rPr lang="en-US" sz="2400" dirty="0">
                <a:solidFill>
                  <a:schemeClr val="bg1"/>
                </a:solidFill>
              </a:rPr>
              <a:t>Remember that the Lord will shape the back to bear the burden placed upon it” </a:t>
            </a:r>
          </a:p>
          <a:p>
            <a:pPr fontAlgn="base"/>
            <a:r>
              <a:rPr lang="en-US" sz="1600" dirty="0">
                <a:solidFill>
                  <a:schemeClr val="bg1"/>
                </a:solidFill>
              </a:rPr>
              <a:t>President Thomas S. Monson</a:t>
            </a:r>
          </a:p>
        </p:txBody>
      </p:sp>
      <p:sp>
        <p:nvSpPr>
          <p:cNvPr id="8" name="TextBox 7"/>
          <p:cNvSpPr txBox="1"/>
          <p:nvPr/>
        </p:nvSpPr>
        <p:spPr>
          <a:xfrm>
            <a:off x="0" y="6488668"/>
            <a:ext cx="1600200" cy="369332"/>
          </a:xfrm>
          <a:prstGeom prst="rect">
            <a:avLst/>
          </a:prstGeom>
          <a:noFill/>
        </p:spPr>
        <p:txBody>
          <a:bodyPr wrap="square" rtlCol="0">
            <a:spAutoFit/>
          </a:bodyPr>
          <a:lstStyle/>
          <a:p>
            <a:r>
              <a:rPr lang="en-US" dirty="0">
                <a:solidFill>
                  <a:schemeClr val="bg1"/>
                </a:solidFill>
              </a:rPr>
              <a:t>D&amp;C 35:13-14</a:t>
            </a:r>
          </a:p>
        </p:txBody>
      </p:sp>
      <p:pic>
        <p:nvPicPr>
          <p:cNvPr id="3" name="Picture 2">
            <a:extLst>
              <a:ext uri="{FF2B5EF4-FFF2-40B4-BE49-F238E27FC236}">
                <a16:creationId xmlns:a16="http://schemas.microsoft.com/office/drawing/2014/main" id="{B9F00483-D3EC-47EB-A0B5-4755C937EB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525" y="2181063"/>
            <a:ext cx="4485101" cy="3049869"/>
          </a:xfrm>
          <a:prstGeom prst="rect">
            <a:avLst/>
          </a:prstGeom>
        </p:spPr>
      </p:pic>
    </p:spTree>
    <p:extLst>
      <p:ext uri="{BB962C8B-B14F-4D97-AF65-F5344CB8AC3E}">
        <p14:creationId xmlns:p14="http://schemas.microsoft.com/office/powerpoint/2010/main" val="350700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evergreen 2 floral design picture and wallpaper">
            <a:extLst>
              <a:ext uri="{FF2B5EF4-FFF2-40B4-BE49-F238E27FC236}">
                <a16:creationId xmlns:a16="http://schemas.microsoft.com/office/drawing/2014/main" id="{9A6F26C3-26CF-4AF1-B2B3-55D7E155B45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atang" pitchFamily="18" charset="-127"/>
                <a:ea typeface="Batang" pitchFamily="18" charset="-127"/>
              </a:rPr>
              <a:t>Parable of the Fig Tree</a:t>
            </a:r>
          </a:p>
        </p:txBody>
      </p:sp>
      <p:sp>
        <p:nvSpPr>
          <p:cNvPr id="7" name="Rectangle 6"/>
          <p:cNvSpPr/>
          <p:nvPr/>
        </p:nvSpPr>
        <p:spPr>
          <a:xfrm>
            <a:off x="248266" y="1076237"/>
            <a:ext cx="6123038" cy="3323987"/>
          </a:xfrm>
          <a:prstGeom prst="rect">
            <a:avLst/>
          </a:prstGeom>
        </p:spPr>
        <p:txBody>
          <a:bodyPr wrap="square">
            <a:spAutoFit/>
          </a:bodyPr>
          <a:lstStyle/>
          <a:p>
            <a:pPr fontAlgn="base"/>
            <a:r>
              <a:rPr lang="en-US" dirty="0">
                <a:solidFill>
                  <a:schemeClr val="bg1"/>
                </a:solidFill>
              </a:rPr>
              <a:t>“When Jesus spoke to his disciples in answer to their query: ‘Show us when the end of the world shall come, and the time of thy coming’ [Matthew 24:3], he spoke of certain signs that would indicate the time of his coming, the very signs that the world, if they only had eyes to see, could be beholding today: Said he: judge the matter even as you would judge the coming of spring. </a:t>
            </a:r>
          </a:p>
          <a:p>
            <a:pPr fontAlgn="base"/>
            <a:endParaRPr lang="en-US" dirty="0">
              <a:solidFill>
                <a:schemeClr val="bg1"/>
              </a:solidFill>
            </a:endParaRPr>
          </a:p>
          <a:p>
            <a:pPr fontAlgn="base"/>
            <a:r>
              <a:rPr lang="en-US" dirty="0">
                <a:solidFill>
                  <a:schemeClr val="bg1"/>
                </a:solidFill>
              </a:rPr>
              <a:t>When you see the fig tree putting forth its leaf, ye know that summer is near, and so when you see these signs, you may know that the coming of the Son of man is nigh at hand.” </a:t>
            </a:r>
          </a:p>
          <a:p>
            <a:pPr fontAlgn="base"/>
            <a:r>
              <a:rPr lang="en-US" sz="1200" dirty="0">
                <a:solidFill>
                  <a:schemeClr val="bg1"/>
                </a:solidFill>
              </a:rPr>
              <a:t>Melvin J. Ballard</a:t>
            </a:r>
          </a:p>
        </p:txBody>
      </p:sp>
      <p:sp>
        <p:nvSpPr>
          <p:cNvPr id="8" name="TextBox 7"/>
          <p:cNvSpPr txBox="1"/>
          <p:nvPr/>
        </p:nvSpPr>
        <p:spPr>
          <a:xfrm>
            <a:off x="76200" y="6452190"/>
            <a:ext cx="1600200" cy="369332"/>
          </a:xfrm>
          <a:prstGeom prst="rect">
            <a:avLst/>
          </a:prstGeom>
          <a:noFill/>
        </p:spPr>
        <p:txBody>
          <a:bodyPr wrap="square" rtlCol="0">
            <a:spAutoFit/>
          </a:bodyPr>
          <a:lstStyle/>
          <a:p>
            <a:r>
              <a:rPr lang="en-US" dirty="0">
                <a:solidFill>
                  <a:schemeClr val="bg1"/>
                </a:solidFill>
              </a:rPr>
              <a:t>D&amp;C 35:16</a:t>
            </a:r>
          </a:p>
        </p:txBody>
      </p:sp>
      <p:sp>
        <p:nvSpPr>
          <p:cNvPr id="9" name="Rectangle 8"/>
          <p:cNvSpPr/>
          <p:nvPr/>
        </p:nvSpPr>
        <p:spPr>
          <a:xfrm>
            <a:off x="5216194" y="5365259"/>
            <a:ext cx="5215832" cy="923330"/>
          </a:xfrm>
          <a:prstGeom prst="rect">
            <a:avLst/>
          </a:prstGeom>
        </p:spPr>
        <p:txBody>
          <a:bodyPr wrap="square">
            <a:spAutoFit/>
          </a:bodyPr>
          <a:lstStyle/>
          <a:p>
            <a:r>
              <a:rPr lang="en-US" dirty="0">
                <a:solidFill>
                  <a:schemeClr val="bg1"/>
                </a:solidFill>
              </a:rPr>
              <a:t>Figs are one of the oldest cultivated crops, predating even the growing of wheat, and were enjoyed by the ancient Egyptians, Romans and Greeks. </a:t>
            </a:r>
          </a:p>
        </p:txBody>
      </p:sp>
      <p:pic>
        <p:nvPicPr>
          <p:cNvPr id="3" name="Picture 2">
            <a:extLst>
              <a:ext uri="{FF2B5EF4-FFF2-40B4-BE49-F238E27FC236}">
                <a16:creationId xmlns:a16="http://schemas.microsoft.com/office/drawing/2014/main" id="{A2D83B15-C2CD-48DD-8020-B09368492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941" y="923330"/>
            <a:ext cx="2752725" cy="2609850"/>
          </a:xfrm>
          <a:prstGeom prst="rect">
            <a:avLst/>
          </a:prstGeom>
        </p:spPr>
      </p:pic>
      <p:pic>
        <p:nvPicPr>
          <p:cNvPr id="11" name="Picture 10">
            <a:extLst>
              <a:ext uri="{FF2B5EF4-FFF2-40B4-BE49-F238E27FC236}">
                <a16:creationId xmlns:a16="http://schemas.microsoft.com/office/drawing/2014/main" id="{C4D81E5D-61C8-46D2-AE88-1480D5F9D2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598" y="3296657"/>
            <a:ext cx="1524000" cy="1719072"/>
          </a:xfrm>
          <a:prstGeom prst="rect">
            <a:avLst/>
          </a:prstGeom>
        </p:spPr>
      </p:pic>
      <p:pic>
        <p:nvPicPr>
          <p:cNvPr id="13" name="Picture 12">
            <a:extLst>
              <a:ext uri="{FF2B5EF4-FFF2-40B4-BE49-F238E27FC236}">
                <a16:creationId xmlns:a16="http://schemas.microsoft.com/office/drawing/2014/main" id="{B4C5AFCE-0811-487E-AE62-8C5F1BB8A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2552" y="4301495"/>
            <a:ext cx="1444752" cy="2249424"/>
          </a:xfrm>
          <a:prstGeom prst="rect">
            <a:avLst/>
          </a:prstGeom>
        </p:spPr>
      </p:pic>
      <p:pic>
        <p:nvPicPr>
          <p:cNvPr id="15" name="Picture 14">
            <a:extLst>
              <a:ext uri="{FF2B5EF4-FFF2-40B4-BE49-F238E27FC236}">
                <a16:creationId xmlns:a16="http://schemas.microsoft.com/office/drawing/2014/main" id="{E00D0776-B211-4F20-8E4E-B72002E6A4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266" y="4492555"/>
            <a:ext cx="1127840" cy="1564804"/>
          </a:xfrm>
          <a:prstGeom prst="rect">
            <a:avLst/>
          </a:prstGeom>
        </p:spPr>
      </p:pic>
    </p:spTree>
    <p:extLst>
      <p:ext uri="{BB962C8B-B14F-4D97-AF65-F5344CB8AC3E}">
        <p14:creationId xmlns:p14="http://schemas.microsoft.com/office/powerpoint/2010/main" val="149493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evergreen 2 floral design picture and wallpaper">
            <a:extLst>
              <a:ext uri="{FF2B5EF4-FFF2-40B4-BE49-F238E27FC236}">
                <a16:creationId xmlns:a16="http://schemas.microsoft.com/office/drawing/2014/main" id="{48A66496-45BC-46DD-BC57-74C2F5221FB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atang" pitchFamily="18" charset="-127"/>
                <a:ea typeface="Batang" pitchFamily="18" charset="-127"/>
              </a:rPr>
              <a:t>Counsel and Commandments</a:t>
            </a:r>
          </a:p>
        </p:txBody>
      </p:sp>
      <p:sp>
        <p:nvSpPr>
          <p:cNvPr id="7" name="Rectangle 6"/>
          <p:cNvSpPr/>
          <p:nvPr/>
        </p:nvSpPr>
        <p:spPr>
          <a:xfrm>
            <a:off x="3308555" y="893878"/>
            <a:ext cx="5574890" cy="646331"/>
          </a:xfrm>
          <a:prstGeom prst="rect">
            <a:avLst/>
          </a:prstGeom>
        </p:spPr>
        <p:txBody>
          <a:bodyPr wrap="square">
            <a:spAutoFit/>
          </a:bodyPr>
          <a:lstStyle/>
          <a:p>
            <a:pPr algn="ctr" fontAlgn="base"/>
            <a:r>
              <a:rPr lang="en-US" dirty="0">
                <a:solidFill>
                  <a:schemeClr val="bg1"/>
                </a:solidFill>
              </a:rPr>
              <a:t>“Watch over him (Joseph Smith) that his faith fail not,” “tarry with him,” and “forsake him not.”</a:t>
            </a:r>
            <a:endParaRPr lang="en-US" sz="1200" dirty="0">
              <a:solidFill>
                <a:schemeClr val="bg1"/>
              </a:solidFill>
            </a:endParaRPr>
          </a:p>
        </p:txBody>
      </p:sp>
      <p:sp>
        <p:nvSpPr>
          <p:cNvPr id="8" name="TextBox 7"/>
          <p:cNvSpPr txBox="1"/>
          <p:nvPr/>
        </p:nvSpPr>
        <p:spPr>
          <a:xfrm>
            <a:off x="78658" y="6421903"/>
            <a:ext cx="1600200" cy="369332"/>
          </a:xfrm>
          <a:prstGeom prst="rect">
            <a:avLst/>
          </a:prstGeom>
          <a:noFill/>
        </p:spPr>
        <p:txBody>
          <a:bodyPr wrap="square" rtlCol="0">
            <a:spAutoFit/>
          </a:bodyPr>
          <a:lstStyle/>
          <a:p>
            <a:r>
              <a:rPr lang="en-US" dirty="0">
                <a:solidFill>
                  <a:schemeClr val="bg1"/>
                </a:solidFill>
              </a:rPr>
              <a:t>D&amp;C 35:17-20</a:t>
            </a:r>
          </a:p>
        </p:txBody>
      </p:sp>
      <p:sp>
        <p:nvSpPr>
          <p:cNvPr id="9" name="Rectangle 8"/>
          <p:cNvSpPr/>
          <p:nvPr/>
        </p:nvSpPr>
        <p:spPr>
          <a:xfrm>
            <a:off x="4500716" y="2121612"/>
            <a:ext cx="5574890" cy="4154984"/>
          </a:xfrm>
          <a:prstGeom prst="rect">
            <a:avLst/>
          </a:prstGeom>
        </p:spPr>
        <p:txBody>
          <a:bodyPr wrap="square">
            <a:spAutoFit/>
          </a:bodyPr>
          <a:lstStyle/>
          <a:p>
            <a:r>
              <a:rPr lang="en-US" dirty="0">
                <a:solidFill>
                  <a:schemeClr val="bg1"/>
                </a:solidFill>
              </a:rPr>
              <a:t>“To Sidney He gave a special command that he should write for Joseph. </a:t>
            </a:r>
          </a:p>
          <a:p>
            <a:endParaRPr lang="en-US" dirty="0">
              <a:solidFill>
                <a:schemeClr val="bg1"/>
              </a:solidFill>
            </a:endParaRPr>
          </a:p>
          <a:p>
            <a:r>
              <a:rPr lang="en-US" dirty="0">
                <a:solidFill>
                  <a:schemeClr val="bg1"/>
                </a:solidFill>
              </a:rPr>
              <a:t>The Lord made known to Sidney what Joseph already understood—that the Scriptures should be given, even as they were in God’s own bosom, to the salvation of His elect. </a:t>
            </a:r>
          </a:p>
          <a:p>
            <a:endParaRPr lang="en-US" dirty="0">
              <a:solidFill>
                <a:schemeClr val="bg1"/>
              </a:solidFill>
            </a:endParaRPr>
          </a:p>
          <a:p>
            <a:r>
              <a:rPr lang="en-US" dirty="0">
                <a:solidFill>
                  <a:schemeClr val="bg1"/>
                </a:solidFill>
              </a:rPr>
              <a:t>And soon after this time, Joseph began a new translation of the scriptures. While he labored, many truths, buried through scores of ages, were brought forth to his understanding, and he saw in their purity and holiness all the doings of God among His children, from the days of Adam unto the birth of our Lord and Savior.” </a:t>
            </a:r>
          </a:p>
          <a:p>
            <a:r>
              <a:rPr lang="en-US" sz="1200" dirty="0">
                <a:solidFill>
                  <a:schemeClr val="bg1"/>
                </a:solidFill>
              </a:rPr>
              <a:t>Elder George Q. Cannon </a:t>
            </a:r>
          </a:p>
        </p:txBody>
      </p:sp>
      <p:pic>
        <p:nvPicPr>
          <p:cNvPr id="3" name="Picture 2">
            <a:extLst>
              <a:ext uri="{FF2B5EF4-FFF2-40B4-BE49-F238E27FC236}">
                <a16:creationId xmlns:a16="http://schemas.microsoft.com/office/drawing/2014/main" id="{15D35C79-6ABD-4900-8EEF-18DB16D2B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449" y="2292130"/>
            <a:ext cx="3393819" cy="3393819"/>
          </a:xfrm>
          <a:prstGeom prst="rect">
            <a:avLst/>
          </a:prstGeom>
        </p:spPr>
      </p:pic>
      <p:pic>
        <p:nvPicPr>
          <p:cNvPr id="11" name="Picture 10">
            <a:extLst>
              <a:ext uri="{FF2B5EF4-FFF2-40B4-BE49-F238E27FC236}">
                <a16:creationId xmlns:a16="http://schemas.microsoft.com/office/drawing/2014/main" id="{EFFEE1C5-27C7-4723-85A4-3EEEAC715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2866" y="4590001"/>
            <a:ext cx="1420207" cy="1942204"/>
          </a:xfrm>
          <a:prstGeom prst="rect">
            <a:avLst/>
          </a:prstGeom>
        </p:spPr>
      </p:pic>
    </p:spTree>
    <p:extLst>
      <p:ext uri="{BB962C8B-B14F-4D97-AF65-F5344CB8AC3E}">
        <p14:creationId xmlns:p14="http://schemas.microsoft.com/office/powerpoint/2010/main" val="196441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vergreen 2 floral design picture and wallpaper">
            <a:extLst>
              <a:ext uri="{FF2B5EF4-FFF2-40B4-BE49-F238E27FC236}">
                <a16:creationId xmlns:a16="http://schemas.microsoft.com/office/drawing/2014/main" id="{7EDB9BBE-94DA-4A3A-A9ED-77777508C6C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atang" pitchFamily="18" charset="-127"/>
                <a:ea typeface="Batang" pitchFamily="18" charset="-127"/>
              </a:rPr>
              <a:t>Revise and Restore</a:t>
            </a:r>
          </a:p>
        </p:txBody>
      </p:sp>
      <p:sp>
        <p:nvSpPr>
          <p:cNvPr id="8" name="TextBox 7"/>
          <p:cNvSpPr txBox="1"/>
          <p:nvPr/>
        </p:nvSpPr>
        <p:spPr>
          <a:xfrm>
            <a:off x="133965" y="6488668"/>
            <a:ext cx="1600200" cy="369332"/>
          </a:xfrm>
          <a:prstGeom prst="rect">
            <a:avLst/>
          </a:prstGeom>
          <a:noFill/>
        </p:spPr>
        <p:txBody>
          <a:bodyPr wrap="square" rtlCol="0">
            <a:spAutoFit/>
          </a:bodyPr>
          <a:lstStyle/>
          <a:p>
            <a:r>
              <a:rPr lang="en-US" dirty="0">
                <a:solidFill>
                  <a:schemeClr val="bg1"/>
                </a:solidFill>
              </a:rPr>
              <a:t>D&amp;C 35:20-23</a:t>
            </a:r>
          </a:p>
        </p:txBody>
      </p:sp>
      <p:sp>
        <p:nvSpPr>
          <p:cNvPr id="9" name="Rectangle 8"/>
          <p:cNvSpPr/>
          <p:nvPr/>
        </p:nvSpPr>
        <p:spPr>
          <a:xfrm>
            <a:off x="934065" y="1295401"/>
            <a:ext cx="6228735" cy="4893647"/>
          </a:xfrm>
          <a:prstGeom prst="rect">
            <a:avLst/>
          </a:prstGeom>
        </p:spPr>
        <p:txBody>
          <a:bodyPr wrap="square">
            <a:spAutoFit/>
          </a:bodyPr>
          <a:lstStyle/>
          <a:p>
            <a:r>
              <a:rPr lang="en-US" sz="2400" dirty="0">
                <a:solidFill>
                  <a:schemeClr val="bg1"/>
                </a:solidFill>
              </a:rPr>
              <a:t>One of Sidney’s duties was to be a scribe for Joseph Smith. Joseph’s previous scribes, Oliver Cowdery and John Whitmer, had been called on missions. </a:t>
            </a:r>
          </a:p>
          <a:p>
            <a:endParaRPr lang="en-US" sz="2400" dirty="0">
              <a:solidFill>
                <a:schemeClr val="bg1"/>
              </a:solidFill>
            </a:endParaRPr>
          </a:p>
          <a:p>
            <a:r>
              <a:rPr lang="en-US" sz="2400" dirty="0">
                <a:solidFill>
                  <a:schemeClr val="bg1"/>
                </a:solidFill>
              </a:rPr>
              <a:t>The translation of the Book of Mormon was complete by this time, but the Lord had commanded Joseph to restore or revise portions of the King James Version of the Bible that had been lost or changed. </a:t>
            </a:r>
          </a:p>
          <a:p>
            <a:endParaRPr lang="en-US" sz="2400" dirty="0">
              <a:solidFill>
                <a:schemeClr val="bg1"/>
              </a:solidFill>
            </a:endParaRPr>
          </a:p>
          <a:p>
            <a:r>
              <a:rPr lang="en-US" sz="2400" dirty="0">
                <a:solidFill>
                  <a:schemeClr val="bg1"/>
                </a:solidFill>
              </a:rPr>
              <a:t>Joseph needed a scribe to assist with this work. </a:t>
            </a:r>
          </a:p>
          <a:p>
            <a:r>
              <a:rPr lang="en-US" sz="1200" dirty="0">
                <a:solidFill>
                  <a:schemeClr val="bg1"/>
                </a:solidFill>
              </a:rPr>
              <a:t>Bible Dictionary, </a:t>
            </a:r>
          </a:p>
          <a:p>
            <a:r>
              <a:rPr lang="en-US" sz="1200" dirty="0">
                <a:solidFill>
                  <a:schemeClr val="bg1"/>
                </a:solidFill>
              </a:rPr>
              <a:t>Joseph Smith Translation.</a:t>
            </a:r>
          </a:p>
        </p:txBody>
      </p:sp>
      <p:pic>
        <p:nvPicPr>
          <p:cNvPr id="3" name="Picture 2">
            <a:extLst>
              <a:ext uri="{FF2B5EF4-FFF2-40B4-BE49-F238E27FC236}">
                <a16:creationId xmlns:a16="http://schemas.microsoft.com/office/drawing/2014/main" id="{60894450-1F91-4899-A7F2-483693A71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7747" y="1777795"/>
            <a:ext cx="3691093" cy="3049844"/>
          </a:xfrm>
          <a:prstGeom prst="rect">
            <a:avLst/>
          </a:prstGeom>
        </p:spPr>
      </p:pic>
    </p:spTree>
    <p:extLst>
      <p:ext uri="{BB962C8B-B14F-4D97-AF65-F5344CB8AC3E}">
        <p14:creationId xmlns:p14="http://schemas.microsoft.com/office/powerpoint/2010/main" val="215691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evergreen 2 floral design picture and wallpaper">
            <a:extLst>
              <a:ext uri="{FF2B5EF4-FFF2-40B4-BE49-F238E27FC236}">
                <a16:creationId xmlns:a16="http://schemas.microsoft.com/office/drawing/2014/main" id="{C8407490-059E-491C-9B46-2950B2AD974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2" name="TextBox 1">
            <a:extLst>
              <a:ext uri="{FF2B5EF4-FFF2-40B4-BE49-F238E27FC236}">
                <a16:creationId xmlns:a16="http://schemas.microsoft.com/office/drawing/2014/main" id="{E96A1D7E-4838-1343-8F91-321790405FAD}"/>
              </a:ext>
            </a:extLst>
          </p:cNvPr>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Plain and Precious</a:t>
            </a:r>
          </a:p>
        </p:txBody>
      </p:sp>
      <p:sp>
        <p:nvSpPr>
          <p:cNvPr id="27" name="TextBox 26">
            <a:extLst>
              <a:ext uri="{FF2B5EF4-FFF2-40B4-BE49-F238E27FC236}">
                <a16:creationId xmlns:a16="http://schemas.microsoft.com/office/drawing/2014/main" id="{E8A43B4B-A324-DC17-D372-00DD801367A1}"/>
              </a:ext>
            </a:extLst>
          </p:cNvPr>
          <p:cNvSpPr txBox="1"/>
          <p:nvPr/>
        </p:nvSpPr>
        <p:spPr>
          <a:xfrm>
            <a:off x="618837" y="1492424"/>
            <a:ext cx="6096000" cy="5078313"/>
          </a:xfrm>
          <a:prstGeom prst="rect">
            <a:avLst/>
          </a:prstGeom>
          <a:noFill/>
        </p:spPr>
        <p:txBody>
          <a:bodyPr wrap="square">
            <a:spAutoFit/>
          </a:bodyPr>
          <a:lstStyle/>
          <a:p>
            <a:pPr algn="l" fontAlgn="base"/>
            <a:r>
              <a:rPr lang="en-US" b="0" i="1" dirty="0">
                <a:solidFill>
                  <a:schemeClr val="bg1"/>
                </a:solidFill>
                <a:effectLst/>
              </a:rPr>
              <a:t>Wherefore, thou </a:t>
            </a:r>
            <a:r>
              <a:rPr lang="en-US" b="0" i="1" dirty="0" err="1">
                <a:solidFill>
                  <a:schemeClr val="bg1"/>
                </a:solidFill>
                <a:effectLst/>
              </a:rPr>
              <a:t>seest</a:t>
            </a:r>
            <a:r>
              <a:rPr lang="en-US" b="0" i="1" dirty="0">
                <a:solidFill>
                  <a:schemeClr val="bg1"/>
                </a:solidFill>
                <a:effectLst/>
              </a:rPr>
              <a:t> that after the book hath gone forth through the hands of the great and abominable church, that there are many </a:t>
            </a:r>
            <a:r>
              <a:rPr lang="en-US" b="0" i="1" dirty="0">
                <a:solidFill>
                  <a:srgbClr val="FFFF00"/>
                </a:solidFill>
                <a:effectLst/>
              </a:rPr>
              <a:t>plain and precious things taken away from the book,</a:t>
            </a:r>
            <a:r>
              <a:rPr lang="en-US" b="0" i="1" dirty="0">
                <a:solidFill>
                  <a:schemeClr val="bg1"/>
                </a:solidFill>
                <a:effectLst/>
              </a:rPr>
              <a:t> which is the book of the Lamb of God.</a:t>
            </a:r>
          </a:p>
          <a:p>
            <a:pPr algn="l" fontAlgn="base"/>
            <a:endParaRPr lang="en-US" i="1" dirty="0">
              <a:solidFill>
                <a:schemeClr val="bg1"/>
              </a:solidFill>
            </a:endParaRPr>
          </a:p>
          <a:p>
            <a:pPr algn="l" fontAlgn="base"/>
            <a:endParaRPr lang="en-US" b="0" i="1" dirty="0">
              <a:solidFill>
                <a:schemeClr val="bg1"/>
              </a:solidFill>
              <a:effectLst/>
            </a:endParaRPr>
          </a:p>
          <a:p>
            <a:pPr algn="l" fontAlgn="base"/>
            <a:r>
              <a:rPr lang="en-US" b="0" i="1" dirty="0">
                <a:solidFill>
                  <a:schemeClr val="bg1"/>
                </a:solidFill>
                <a:effectLst/>
              </a:rPr>
              <a:t>And after these plain and precious things were taken away it </a:t>
            </a:r>
            <a:r>
              <a:rPr lang="en-US" b="0" i="1" dirty="0" err="1">
                <a:solidFill>
                  <a:schemeClr val="bg1"/>
                </a:solidFill>
                <a:effectLst/>
              </a:rPr>
              <a:t>goeth</a:t>
            </a:r>
            <a:r>
              <a:rPr lang="en-US" b="0" i="1" dirty="0">
                <a:solidFill>
                  <a:schemeClr val="bg1"/>
                </a:solidFill>
                <a:effectLst/>
              </a:rPr>
              <a:t> forth unto all the nations of the Gentiles; and after it </a:t>
            </a:r>
            <a:r>
              <a:rPr lang="en-US" b="0" i="1" dirty="0" err="1">
                <a:solidFill>
                  <a:schemeClr val="bg1"/>
                </a:solidFill>
                <a:effectLst/>
              </a:rPr>
              <a:t>goeth</a:t>
            </a:r>
            <a:r>
              <a:rPr lang="en-US" b="0" i="1" dirty="0">
                <a:solidFill>
                  <a:schemeClr val="bg1"/>
                </a:solidFill>
                <a:effectLst/>
              </a:rPr>
              <a:t> forth unto all the nations of the Gentiles, yea, even across the many waters which thou hast seen with the Gentiles which have gone forth out of captivity, thou </a:t>
            </a:r>
            <a:r>
              <a:rPr lang="en-US" b="0" i="1" dirty="0" err="1">
                <a:solidFill>
                  <a:schemeClr val="bg1"/>
                </a:solidFill>
                <a:effectLst/>
              </a:rPr>
              <a:t>seest</a:t>
            </a:r>
            <a:r>
              <a:rPr lang="en-US" b="0" i="1" dirty="0">
                <a:solidFill>
                  <a:schemeClr val="bg1"/>
                </a:solidFill>
                <a:effectLst/>
              </a:rPr>
              <a:t>—because of the many </a:t>
            </a:r>
            <a:r>
              <a:rPr lang="en-US" b="0" i="1" dirty="0">
                <a:solidFill>
                  <a:srgbClr val="FFFF00"/>
                </a:solidFill>
                <a:effectLst/>
              </a:rPr>
              <a:t>plain and precious things which have been taken out of the book</a:t>
            </a:r>
            <a:r>
              <a:rPr lang="en-US" b="0" i="1" dirty="0">
                <a:solidFill>
                  <a:schemeClr val="bg1"/>
                </a:solidFill>
                <a:effectLst/>
              </a:rPr>
              <a:t>, which were plain unto the understanding of the children of men, according to the plainness which is in the Lamb of God—because of these things which are taken away out of the gospel of the Lamb, an exceedingly great many do stumble, yea, insomuch that Satan hath great power over them.</a:t>
            </a:r>
          </a:p>
          <a:p>
            <a:pPr algn="l" fontAlgn="base"/>
            <a:r>
              <a:rPr lang="en-US" i="1" dirty="0">
                <a:solidFill>
                  <a:schemeClr val="bg1"/>
                </a:solidFill>
              </a:rPr>
              <a:t>1 Nephi 13:28-29</a:t>
            </a:r>
            <a:endParaRPr lang="en-US" b="0" i="1" dirty="0">
              <a:solidFill>
                <a:schemeClr val="bg1"/>
              </a:solidFill>
              <a:effectLst/>
            </a:endParaRPr>
          </a:p>
        </p:txBody>
      </p:sp>
      <p:sp>
        <p:nvSpPr>
          <p:cNvPr id="29" name="TextBox 28">
            <a:extLst>
              <a:ext uri="{FF2B5EF4-FFF2-40B4-BE49-F238E27FC236}">
                <a16:creationId xmlns:a16="http://schemas.microsoft.com/office/drawing/2014/main" id="{99199853-EA03-5716-91DB-650649BE25EF}"/>
              </a:ext>
            </a:extLst>
          </p:cNvPr>
          <p:cNvSpPr txBox="1"/>
          <p:nvPr/>
        </p:nvSpPr>
        <p:spPr>
          <a:xfrm>
            <a:off x="7869380" y="1492424"/>
            <a:ext cx="3583710" cy="1200329"/>
          </a:xfrm>
          <a:prstGeom prst="rect">
            <a:avLst/>
          </a:prstGeom>
          <a:noFill/>
        </p:spPr>
        <p:txBody>
          <a:bodyPr wrap="square">
            <a:spAutoFit/>
          </a:bodyPr>
          <a:lstStyle/>
          <a:p>
            <a:r>
              <a:rPr lang="en-US" dirty="0">
                <a:solidFill>
                  <a:srgbClr val="FFFF00"/>
                </a:solidFill>
              </a:rPr>
              <a:t>The</a:t>
            </a:r>
            <a:r>
              <a:rPr lang="en-US" b="0" i="0" dirty="0">
                <a:solidFill>
                  <a:srgbClr val="FFFF00"/>
                </a:solidFill>
                <a:effectLst/>
              </a:rPr>
              <a:t> Book of the Lamb refers to the Lamb's Book of Life and Revelation, which contains a central message about Jesus Christ</a:t>
            </a:r>
            <a:endParaRPr lang="en-US" dirty="0">
              <a:solidFill>
                <a:srgbClr val="FFFF00"/>
              </a:solidFill>
            </a:endParaRPr>
          </a:p>
        </p:txBody>
      </p:sp>
      <p:pic>
        <p:nvPicPr>
          <p:cNvPr id="33" name="Picture 32">
            <a:extLst>
              <a:ext uri="{FF2B5EF4-FFF2-40B4-BE49-F238E27FC236}">
                <a16:creationId xmlns:a16="http://schemas.microsoft.com/office/drawing/2014/main" id="{9D95D736-A81B-99D1-C3AA-9B3D6000DCA3}"/>
              </a:ext>
            </a:extLst>
          </p:cNvPr>
          <p:cNvPicPr>
            <a:picLocks noChangeAspect="1"/>
          </p:cNvPicPr>
          <p:nvPr/>
        </p:nvPicPr>
        <p:blipFill>
          <a:blip r:embed="rId4"/>
          <a:stretch>
            <a:fillRect/>
          </a:stretch>
        </p:blipFill>
        <p:spPr>
          <a:xfrm>
            <a:off x="7543389" y="2974755"/>
            <a:ext cx="3820058" cy="3143689"/>
          </a:xfrm>
          <a:prstGeom prst="rect">
            <a:avLst/>
          </a:prstGeom>
        </p:spPr>
      </p:pic>
    </p:spTree>
    <p:extLst>
      <p:ext uri="{BB962C8B-B14F-4D97-AF65-F5344CB8AC3E}">
        <p14:creationId xmlns:p14="http://schemas.microsoft.com/office/powerpoint/2010/main" val="235440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vergreen 2 floral design picture and wallpaper">
            <a:extLst>
              <a:ext uri="{FF2B5EF4-FFF2-40B4-BE49-F238E27FC236}">
                <a16:creationId xmlns:a16="http://schemas.microsoft.com/office/drawing/2014/main" id="{5D499C7C-3B37-9BE9-DDE7-7F7848D8E04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3" name="TextBox 2">
            <a:extLst>
              <a:ext uri="{FF2B5EF4-FFF2-40B4-BE49-F238E27FC236}">
                <a16:creationId xmlns:a16="http://schemas.microsoft.com/office/drawing/2014/main" id="{A14AC5A0-B577-A591-E33C-9EC7E875321B}"/>
              </a:ext>
            </a:extLst>
          </p:cNvPr>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Revelations</a:t>
            </a:r>
          </a:p>
        </p:txBody>
      </p:sp>
      <p:sp>
        <p:nvSpPr>
          <p:cNvPr id="5" name="TextBox 4">
            <a:extLst>
              <a:ext uri="{FF2B5EF4-FFF2-40B4-BE49-F238E27FC236}">
                <a16:creationId xmlns:a16="http://schemas.microsoft.com/office/drawing/2014/main" id="{F2A6BCFC-78CB-76F8-0F7E-2A97153D3F5F}"/>
              </a:ext>
            </a:extLst>
          </p:cNvPr>
          <p:cNvSpPr txBox="1"/>
          <p:nvPr/>
        </p:nvSpPr>
        <p:spPr>
          <a:xfrm>
            <a:off x="3048000" y="1113089"/>
            <a:ext cx="6096000" cy="646331"/>
          </a:xfrm>
          <a:prstGeom prst="rect">
            <a:avLst/>
          </a:prstGeom>
          <a:noFill/>
        </p:spPr>
        <p:txBody>
          <a:bodyPr wrap="square">
            <a:spAutoFit/>
          </a:bodyPr>
          <a:lstStyle/>
          <a:p>
            <a:pPr algn="ctr"/>
            <a:r>
              <a:rPr lang="en-US" b="1" i="0" dirty="0">
                <a:solidFill>
                  <a:schemeClr val="bg1"/>
                </a:solidFill>
                <a:effectLst/>
              </a:rPr>
              <a:t>The Lord’s revelations in the Joseph Smith Translation led to further revelations in the Doctrine and Covenants.</a:t>
            </a:r>
            <a:endParaRPr lang="en-US" dirty="0">
              <a:solidFill>
                <a:schemeClr val="bg1"/>
              </a:solidFill>
            </a:endParaRPr>
          </a:p>
        </p:txBody>
      </p:sp>
      <p:grpSp>
        <p:nvGrpSpPr>
          <p:cNvPr id="24" name="Group 23">
            <a:extLst>
              <a:ext uri="{FF2B5EF4-FFF2-40B4-BE49-F238E27FC236}">
                <a16:creationId xmlns:a16="http://schemas.microsoft.com/office/drawing/2014/main" id="{6DE21D0E-05A4-637A-98AA-B7CBF6A03BCF}"/>
              </a:ext>
            </a:extLst>
          </p:cNvPr>
          <p:cNvGrpSpPr/>
          <p:nvPr/>
        </p:nvGrpSpPr>
        <p:grpSpPr>
          <a:xfrm>
            <a:off x="262587" y="1800704"/>
            <a:ext cx="2249053" cy="4499802"/>
            <a:chOff x="262587" y="1800704"/>
            <a:chExt cx="2249053" cy="4499802"/>
          </a:xfrm>
        </p:grpSpPr>
        <p:sp>
          <p:nvSpPr>
            <p:cNvPr id="8" name="TextBox 7">
              <a:extLst>
                <a:ext uri="{FF2B5EF4-FFF2-40B4-BE49-F238E27FC236}">
                  <a16:creationId xmlns:a16="http://schemas.microsoft.com/office/drawing/2014/main" id="{E8560FDA-A094-5CCC-78F7-39083A20DE04}"/>
                </a:ext>
              </a:extLst>
            </p:cNvPr>
            <p:cNvSpPr txBox="1"/>
            <p:nvPr/>
          </p:nvSpPr>
          <p:spPr>
            <a:xfrm>
              <a:off x="384007" y="1800704"/>
              <a:ext cx="1893454" cy="1200329"/>
            </a:xfrm>
            <a:prstGeom prst="rect">
              <a:avLst/>
            </a:prstGeom>
            <a:noFill/>
          </p:spPr>
          <p:txBody>
            <a:bodyPr wrap="square" rtlCol="0">
              <a:spAutoFit/>
            </a:bodyPr>
            <a:lstStyle/>
            <a:p>
              <a:pPr algn="ctr"/>
              <a:r>
                <a:rPr lang="en-US" dirty="0">
                  <a:solidFill>
                    <a:schemeClr val="bg1"/>
                  </a:solidFill>
                </a:rPr>
                <a:t>Enoch and establishing Zion</a:t>
              </a:r>
            </a:p>
            <a:p>
              <a:pPr algn="ctr"/>
              <a:endParaRPr lang="en-US" dirty="0">
                <a:solidFill>
                  <a:schemeClr val="bg1"/>
                </a:solidFill>
              </a:endParaRPr>
            </a:p>
            <a:p>
              <a:pPr algn="ctr"/>
              <a:r>
                <a:rPr lang="en-US" dirty="0">
                  <a:solidFill>
                    <a:schemeClr val="bg1"/>
                  </a:solidFill>
                </a:rPr>
                <a:t>Moses 7:18-21</a:t>
              </a:r>
            </a:p>
          </p:txBody>
        </p:sp>
        <p:pic>
          <p:nvPicPr>
            <p:cNvPr id="13" name="Picture 12">
              <a:extLst>
                <a:ext uri="{FF2B5EF4-FFF2-40B4-BE49-F238E27FC236}">
                  <a16:creationId xmlns:a16="http://schemas.microsoft.com/office/drawing/2014/main" id="{69B2EFDD-DC61-6CDF-9072-A6B4B0487B97}"/>
                </a:ext>
              </a:extLst>
            </p:cNvPr>
            <p:cNvPicPr>
              <a:picLocks noChangeAspect="1"/>
            </p:cNvPicPr>
            <p:nvPr/>
          </p:nvPicPr>
          <p:blipFill>
            <a:blip r:embed="rId4"/>
            <a:stretch>
              <a:fillRect/>
            </a:stretch>
          </p:blipFill>
          <p:spPr>
            <a:xfrm>
              <a:off x="262587" y="3429000"/>
              <a:ext cx="2249053" cy="2871506"/>
            </a:xfrm>
            <a:prstGeom prst="rect">
              <a:avLst/>
            </a:prstGeom>
          </p:spPr>
        </p:pic>
      </p:grpSp>
      <p:grpSp>
        <p:nvGrpSpPr>
          <p:cNvPr id="25" name="Group 24">
            <a:extLst>
              <a:ext uri="{FF2B5EF4-FFF2-40B4-BE49-F238E27FC236}">
                <a16:creationId xmlns:a16="http://schemas.microsoft.com/office/drawing/2014/main" id="{73751625-F225-1368-7230-6E70C790F7E9}"/>
              </a:ext>
            </a:extLst>
          </p:cNvPr>
          <p:cNvGrpSpPr/>
          <p:nvPr/>
        </p:nvGrpSpPr>
        <p:grpSpPr>
          <a:xfrm>
            <a:off x="2713338" y="2088622"/>
            <a:ext cx="3136743" cy="4030715"/>
            <a:chOff x="2713338" y="2088622"/>
            <a:chExt cx="3136743" cy="4030715"/>
          </a:xfrm>
        </p:grpSpPr>
        <p:sp>
          <p:nvSpPr>
            <p:cNvPr id="9" name="TextBox 8">
              <a:extLst>
                <a:ext uri="{FF2B5EF4-FFF2-40B4-BE49-F238E27FC236}">
                  <a16:creationId xmlns:a16="http://schemas.microsoft.com/office/drawing/2014/main" id="{C89F9D96-DDD9-D67A-05F5-86E7228A558D}"/>
                </a:ext>
              </a:extLst>
            </p:cNvPr>
            <p:cNvSpPr txBox="1"/>
            <p:nvPr/>
          </p:nvSpPr>
          <p:spPr>
            <a:xfrm>
              <a:off x="2952174" y="4642009"/>
              <a:ext cx="2249052" cy="1477328"/>
            </a:xfrm>
            <a:prstGeom prst="rect">
              <a:avLst/>
            </a:prstGeom>
            <a:noFill/>
          </p:spPr>
          <p:txBody>
            <a:bodyPr wrap="square" rtlCol="0">
              <a:spAutoFit/>
            </a:bodyPr>
            <a:lstStyle/>
            <a:p>
              <a:pPr algn="ctr"/>
              <a:r>
                <a:rPr lang="en-US" dirty="0">
                  <a:solidFill>
                    <a:schemeClr val="bg1"/>
                  </a:solidFill>
                </a:rPr>
                <a:t>Instructions for the Saints to become a Zion people</a:t>
              </a:r>
            </a:p>
            <a:p>
              <a:pPr algn="ctr"/>
              <a:endParaRPr lang="en-US" dirty="0">
                <a:solidFill>
                  <a:schemeClr val="bg1"/>
                </a:solidFill>
              </a:endParaRPr>
            </a:p>
            <a:p>
              <a:pPr algn="ctr"/>
              <a:r>
                <a:rPr lang="en-US" dirty="0">
                  <a:solidFill>
                    <a:schemeClr val="bg1"/>
                  </a:solidFill>
                </a:rPr>
                <a:t>D&amp;C 38, 42, 45</a:t>
              </a:r>
            </a:p>
          </p:txBody>
        </p:sp>
        <p:pic>
          <p:nvPicPr>
            <p:cNvPr id="19" name="Picture 18">
              <a:extLst>
                <a:ext uri="{FF2B5EF4-FFF2-40B4-BE49-F238E27FC236}">
                  <a16:creationId xmlns:a16="http://schemas.microsoft.com/office/drawing/2014/main" id="{89B8C5A0-CE9B-1FF4-C29B-C5506D7AEC35}"/>
                </a:ext>
              </a:extLst>
            </p:cNvPr>
            <p:cNvPicPr>
              <a:picLocks noChangeAspect="1"/>
            </p:cNvPicPr>
            <p:nvPr/>
          </p:nvPicPr>
          <p:blipFill>
            <a:blip r:embed="rId5"/>
            <a:stretch>
              <a:fillRect/>
            </a:stretch>
          </p:blipFill>
          <p:spPr>
            <a:xfrm>
              <a:off x="2713338" y="2088622"/>
              <a:ext cx="3136743" cy="2220087"/>
            </a:xfrm>
            <a:prstGeom prst="rect">
              <a:avLst/>
            </a:prstGeom>
          </p:spPr>
        </p:pic>
      </p:grpSp>
      <p:grpSp>
        <p:nvGrpSpPr>
          <p:cNvPr id="26" name="Group 25">
            <a:extLst>
              <a:ext uri="{FF2B5EF4-FFF2-40B4-BE49-F238E27FC236}">
                <a16:creationId xmlns:a16="http://schemas.microsoft.com/office/drawing/2014/main" id="{BE8EEB59-E996-C730-D8F9-A22166114C71}"/>
              </a:ext>
            </a:extLst>
          </p:cNvPr>
          <p:cNvGrpSpPr/>
          <p:nvPr/>
        </p:nvGrpSpPr>
        <p:grpSpPr>
          <a:xfrm>
            <a:off x="5929048" y="2262369"/>
            <a:ext cx="2969490" cy="4202635"/>
            <a:chOff x="5929048" y="2262369"/>
            <a:chExt cx="2969490" cy="4202635"/>
          </a:xfrm>
        </p:grpSpPr>
        <p:sp>
          <p:nvSpPr>
            <p:cNvPr id="10" name="TextBox 9">
              <a:extLst>
                <a:ext uri="{FF2B5EF4-FFF2-40B4-BE49-F238E27FC236}">
                  <a16:creationId xmlns:a16="http://schemas.microsoft.com/office/drawing/2014/main" id="{DF7EE06C-6FFF-F0D6-3F86-544817D88B69}"/>
                </a:ext>
              </a:extLst>
            </p:cNvPr>
            <p:cNvSpPr txBox="1"/>
            <p:nvPr/>
          </p:nvSpPr>
          <p:spPr>
            <a:xfrm>
              <a:off x="5981701" y="2262369"/>
              <a:ext cx="2833253" cy="1477328"/>
            </a:xfrm>
            <a:prstGeom prst="rect">
              <a:avLst/>
            </a:prstGeom>
            <a:noFill/>
          </p:spPr>
          <p:txBody>
            <a:bodyPr wrap="square" rtlCol="0">
              <a:spAutoFit/>
            </a:bodyPr>
            <a:lstStyle/>
            <a:p>
              <a:pPr algn="ctr"/>
              <a:r>
                <a:rPr lang="en-US" dirty="0">
                  <a:solidFill>
                    <a:schemeClr val="bg1"/>
                  </a:solidFill>
                </a:rPr>
                <a:t>Questions about heaven and hell and the three degrees of glory</a:t>
              </a:r>
            </a:p>
            <a:p>
              <a:pPr algn="ctr"/>
              <a:endParaRPr lang="en-US" dirty="0">
                <a:solidFill>
                  <a:schemeClr val="bg1"/>
                </a:solidFill>
              </a:endParaRPr>
            </a:p>
            <a:p>
              <a:pPr algn="ctr"/>
              <a:r>
                <a:rPr lang="en-US" dirty="0">
                  <a:solidFill>
                    <a:schemeClr val="bg1"/>
                  </a:solidFill>
                </a:rPr>
                <a:t>John 5:29; D&amp;C 76</a:t>
              </a:r>
            </a:p>
          </p:txBody>
        </p:sp>
        <p:pic>
          <p:nvPicPr>
            <p:cNvPr id="21" name="Picture 20">
              <a:extLst>
                <a:ext uri="{FF2B5EF4-FFF2-40B4-BE49-F238E27FC236}">
                  <a16:creationId xmlns:a16="http://schemas.microsoft.com/office/drawing/2014/main" id="{57BE66C4-6706-C985-D365-8736A6A020DF}"/>
                </a:ext>
              </a:extLst>
            </p:cNvPr>
            <p:cNvPicPr>
              <a:picLocks noChangeAspect="1"/>
            </p:cNvPicPr>
            <p:nvPr/>
          </p:nvPicPr>
          <p:blipFill>
            <a:blip r:embed="rId6"/>
            <a:stretch>
              <a:fillRect/>
            </a:stretch>
          </p:blipFill>
          <p:spPr>
            <a:xfrm>
              <a:off x="5929048" y="4132692"/>
              <a:ext cx="2969490" cy="2332312"/>
            </a:xfrm>
            <a:prstGeom prst="rect">
              <a:avLst/>
            </a:prstGeom>
          </p:spPr>
        </p:pic>
      </p:grpSp>
      <p:grpSp>
        <p:nvGrpSpPr>
          <p:cNvPr id="27" name="Group 26">
            <a:extLst>
              <a:ext uri="{FF2B5EF4-FFF2-40B4-BE49-F238E27FC236}">
                <a16:creationId xmlns:a16="http://schemas.microsoft.com/office/drawing/2014/main" id="{1A9433AE-E542-DAB4-3CD7-DF6C3E75C8A0}"/>
              </a:ext>
            </a:extLst>
          </p:cNvPr>
          <p:cNvGrpSpPr/>
          <p:nvPr/>
        </p:nvGrpSpPr>
        <p:grpSpPr>
          <a:xfrm>
            <a:off x="9144000" y="1452989"/>
            <a:ext cx="2969490" cy="4389347"/>
            <a:chOff x="9144000" y="1452989"/>
            <a:chExt cx="2969490" cy="4389347"/>
          </a:xfrm>
        </p:grpSpPr>
        <p:sp>
          <p:nvSpPr>
            <p:cNvPr id="11" name="TextBox 10">
              <a:extLst>
                <a:ext uri="{FF2B5EF4-FFF2-40B4-BE49-F238E27FC236}">
                  <a16:creationId xmlns:a16="http://schemas.microsoft.com/office/drawing/2014/main" id="{12DEE218-D023-042A-5705-5414F1A3D881}"/>
                </a:ext>
              </a:extLst>
            </p:cNvPr>
            <p:cNvSpPr txBox="1"/>
            <p:nvPr/>
          </p:nvSpPr>
          <p:spPr>
            <a:xfrm>
              <a:off x="9144000" y="4365008"/>
              <a:ext cx="2969490" cy="1477328"/>
            </a:xfrm>
            <a:prstGeom prst="rect">
              <a:avLst/>
            </a:prstGeom>
            <a:noFill/>
          </p:spPr>
          <p:txBody>
            <a:bodyPr wrap="square" rtlCol="0">
              <a:spAutoFit/>
            </a:bodyPr>
            <a:lstStyle/>
            <a:p>
              <a:pPr algn="ctr"/>
              <a:r>
                <a:rPr lang="en-US" dirty="0">
                  <a:solidFill>
                    <a:schemeClr val="bg1"/>
                  </a:solidFill>
                </a:rPr>
                <a:t>How to return to live with Jesus Christ and Heavenly Father</a:t>
              </a:r>
            </a:p>
            <a:p>
              <a:pPr algn="ctr"/>
              <a:endParaRPr lang="en-US" dirty="0">
                <a:solidFill>
                  <a:schemeClr val="bg1"/>
                </a:solidFill>
              </a:endParaRPr>
            </a:p>
            <a:p>
              <a:pPr algn="ctr"/>
              <a:r>
                <a:rPr lang="en-US" dirty="0">
                  <a:solidFill>
                    <a:schemeClr val="bg1"/>
                  </a:solidFill>
                </a:rPr>
                <a:t>D&amp;C 76:22-24, 50-53, 58-62</a:t>
              </a:r>
            </a:p>
          </p:txBody>
        </p:sp>
        <p:pic>
          <p:nvPicPr>
            <p:cNvPr id="23" name="Picture 22">
              <a:extLst>
                <a:ext uri="{FF2B5EF4-FFF2-40B4-BE49-F238E27FC236}">
                  <a16:creationId xmlns:a16="http://schemas.microsoft.com/office/drawing/2014/main" id="{2F097B6D-126E-9F89-6CC8-198F0985A14B}"/>
                </a:ext>
              </a:extLst>
            </p:cNvPr>
            <p:cNvPicPr>
              <a:picLocks noChangeAspect="1"/>
            </p:cNvPicPr>
            <p:nvPr/>
          </p:nvPicPr>
          <p:blipFill>
            <a:blip r:embed="rId7"/>
            <a:stretch>
              <a:fillRect/>
            </a:stretch>
          </p:blipFill>
          <p:spPr>
            <a:xfrm>
              <a:off x="9301934" y="1452989"/>
              <a:ext cx="2501369" cy="2679703"/>
            </a:xfrm>
            <a:prstGeom prst="rect">
              <a:avLst/>
            </a:prstGeom>
          </p:spPr>
        </p:pic>
      </p:grpSp>
    </p:spTree>
    <p:extLst>
      <p:ext uri="{BB962C8B-B14F-4D97-AF65-F5344CB8AC3E}">
        <p14:creationId xmlns:p14="http://schemas.microsoft.com/office/powerpoint/2010/main" val="287067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2" descr="evergreen 2 floral design picture and wallpaper">
            <a:extLst>
              <a:ext uri="{FF2B5EF4-FFF2-40B4-BE49-F238E27FC236}">
                <a16:creationId xmlns:a16="http://schemas.microsoft.com/office/drawing/2014/main" id="{114810BB-D454-4621-A513-FA88F16BD6F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Background History</a:t>
            </a:r>
          </a:p>
        </p:txBody>
      </p:sp>
      <p:sp>
        <p:nvSpPr>
          <p:cNvPr id="7" name="TextBox 6"/>
          <p:cNvSpPr txBox="1"/>
          <p:nvPr/>
        </p:nvSpPr>
        <p:spPr>
          <a:xfrm>
            <a:off x="3343749" y="1412127"/>
            <a:ext cx="5361225" cy="1754326"/>
          </a:xfrm>
          <a:prstGeom prst="rect">
            <a:avLst/>
          </a:prstGeom>
          <a:noFill/>
        </p:spPr>
        <p:txBody>
          <a:bodyPr wrap="square" rtlCol="0">
            <a:spAutoFit/>
          </a:bodyPr>
          <a:lstStyle/>
          <a:p>
            <a:r>
              <a:rPr lang="en-US" dirty="0">
                <a:solidFill>
                  <a:schemeClr val="bg1"/>
                </a:solidFill>
              </a:rPr>
              <a:t>Within six months of the Church’s organization, Oliver Cowdery and Peter Whitmer Jr. were called to preach the gospel to the American Indians. </a:t>
            </a:r>
          </a:p>
          <a:p>
            <a:endParaRPr lang="en-US" dirty="0">
              <a:solidFill>
                <a:schemeClr val="bg1"/>
              </a:solidFill>
            </a:endParaRPr>
          </a:p>
          <a:p>
            <a:r>
              <a:rPr lang="en-US" dirty="0" err="1">
                <a:solidFill>
                  <a:schemeClr val="bg1"/>
                </a:solidFill>
              </a:rPr>
              <a:t>Ziba</a:t>
            </a:r>
            <a:r>
              <a:rPr lang="en-US" dirty="0">
                <a:solidFill>
                  <a:schemeClr val="bg1"/>
                </a:solidFill>
              </a:rPr>
              <a:t> Peterson and Parley P. Pratt were called soon thereafter to accompany them.</a:t>
            </a:r>
          </a:p>
        </p:txBody>
      </p:sp>
      <p:grpSp>
        <p:nvGrpSpPr>
          <p:cNvPr id="8" name="Group 7"/>
          <p:cNvGrpSpPr/>
          <p:nvPr/>
        </p:nvGrpSpPr>
        <p:grpSpPr>
          <a:xfrm>
            <a:off x="8440795" y="1173307"/>
            <a:ext cx="1408176" cy="3200400"/>
            <a:chOff x="1219200" y="838200"/>
            <a:chExt cx="1676400" cy="3809999"/>
          </a:xfrm>
        </p:grpSpPr>
        <p:sp>
          <p:nvSpPr>
            <p:cNvPr id="9" name="Cloud 8"/>
            <p:cNvSpPr/>
            <p:nvPr/>
          </p:nvSpPr>
          <p:spPr>
            <a:xfrm>
              <a:off x="1371600" y="10668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Cloud 9"/>
            <p:cNvSpPr/>
            <p:nvPr/>
          </p:nvSpPr>
          <p:spPr>
            <a:xfrm rot="15426738">
              <a:off x="2057400" y="10668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a:off x="1600200" y="8382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4050661">
              <a:off x="2169207" y="4155878"/>
              <a:ext cx="290465"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4050661">
              <a:off x="1604050" y="4127375"/>
              <a:ext cx="279693"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14600" y="3050280"/>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19200" y="3041365"/>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029742">
              <a:off x="2147484" y="2372193"/>
              <a:ext cx="569677" cy="946988"/>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905609">
              <a:off x="1409040" y="2429887"/>
              <a:ext cx="569677" cy="860377"/>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1574022" y="2426134"/>
              <a:ext cx="946189" cy="1025382"/>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1861991" y="2408302"/>
              <a:ext cx="354820" cy="410152"/>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1445463" y="3344520"/>
              <a:ext cx="719926" cy="1139199"/>
            </a:xfrm>
            <a:prstGeom prst="trapezoi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986013" y="3348977"/>
              <a:ext cx="714179" cy="1146797"/>
            </a:xfrm>
            <a:prstGeom prst="trapezoid">
              <a:avLst>
                <a:gd name="adj" fmla="val 25957"/>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712864" y="3380186"/>
              <a:ext cx="709642" cy="481483"/>
            </a:xfrm>
            <a:prstGeom prst="roundRect">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736761" y="2438400"/>
              <a:ext cx="168239" cy="904981"/>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201277" y="2438401"/>
              <a:ext cx="160923" cy="894934"/>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5400000">
              <a:off x="1982956" y="2917302"/>
              <a:ext cx="182855" cy="924499"/>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524000" y="1143000"/>
              <a:ext cx="228600" cy="2286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286000" y="990600"/>
              <a:ext cx="228600" cy="2286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455748" y="990600"/>
              <a:ext cx="1182736" cy="15380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a:off x="1620300" y="1965100"/>
              <a:ext cx="838200" cy="7620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899124" y="2118418"/>
              <a:ext cx="274121" cy="128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10040995" y="1097107"/>
            <a:ext cx="1539290" cy="3297604"/>
            <a:chOff x="7296830" y="1066800"/>
            <a:chExt cx="1539290" cy="3297604"/>
          </a:xfrm>
        </p:grpSpPr>
        <p:grpSp>
          <p:nvGrpSpPr>
            <p:cNvPr id="32" name="Group 31"/>
            <p:cNvGrpSpPr/>
            <p:nvPr/>
          </p:nvGrpSpPr>
          <p:grpSpPr>
            <a:xfrm>
              <a:off x="7296830" y="1066800"/>
              <a:ext cx="1503760" cy="3297604"/>
              <a:chOff x="4876800" y="1338813"/>
              <a:chExt cx="1790190" cy="3925718"/>
            </a:xfrm>
          </p:grpSpPr>
          <p:sp>
            <p:nvSpPr>
              <p:cNvPr id="33" name="Round Diagonal Corner Rectangle 32"/>
              <p:cNvSpPr/>
              <p:nvPr/>
            </p:nvSpPr>
            <p:spPr>
              <a:xfrm rot="14339062">
                <a:off x="5112311" y="1445623"/>
                <a:ext cx="938225" cy="724605"/>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9338880">
                <a:off x="6343575" y="3188784"/>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933618">
                <a:off x="4876800" y="3191876"/>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762537">
                <a:off x="5048962" y="2349298"/>
                <a:ext cx="621732" cy="116763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20084270">
                <a:off x="5863797" y="2384890"/>
                <a:ext cx="703447" cy="113723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5486400" y="2336123"/>
                <a:ext cx="848581" cy="139767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5515122" y="2305390"/>
                <a:ext cx="580812" cy="46614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4886474">
                <a:off x="5921931" y="4864680"/>
                <a:ext cx="259448" cy="50927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4886474">
                <a:off x="5317076" y="4870932"/>
                <a:ext cx="272809" cy="51439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5680535" y="3700894"/>
                <a:ext cx="637259" cy="1374821"/>
              </a:xfrm>
              <a:prstGeom prst="trapezoid">
                <a:avLst>
                  <a:gd name="adj" fmla="val 7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63894">
                <a:off x="5265968" y="3641681"/>
                <a:ext cx="572526" cy="1458801"/>
              </a:xfrm>
              <a:prstGeom prst="trapezoid">
                <a:avLst>
                  <a:gd name="adj"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5873315">
                <a:off x="5671911" y="3550711"/>
                <a:ext cx="154682" cy="78101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1235977">
                <a:off x="5551797" y="1386069"/>
                <a:ext cx="985884" cy="62722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611924" y="1373092"/>
                <a:ext cx="290406" cy="1553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5257800" y="2590800"/>
                <a:ext cx="609600" cy="1295400"/>
              </a:xfrm>
              <a:prstGeom prst="trapezoid">
                <a:avLst>
                  <a:gd name="adj" fmla="val 3137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5715000" y="2590800"/>
                <a:ext cx="685800" cy="1295400"/>
              </a:xfrm>
              <a:prstGeom prst="trapezoid">
                <a:avLst>
                  <a:gd name="adj" fmla="val 3872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60"/>
              <p:cNvGrpSpPr/>
              <p:nvPr/>
            </p:nvGrpSpPr>
            <p:grpSpPr>
              <a:xfrm>
                <a:off x="5562600" y="2667000"/>
                <a:ext cx="457200" cy="381000"/>
                <a:chOff x="7022380" y="1905000"/>
                <a:chExt cx="978620" cy="914400"/>
              </a:xfrm>
            </p:grpSpPr>
            <p:sp>
              <p:nvSpPr>
                <p:cNvPr id="55" name="Trapezoid 54"/>
                <p:cNvSpPr/>
                <p:nvPr/>
              </p:nvSpPr>
              <p:spPr>
                <a:xfrm>
                  <a:off x="73152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0043474">
                  <a:off x="75438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7162800" y="1905000"/>
                  <a:ext cx="685800" cy="381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5099959">
                  <a:off x="7212880" y="174381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6200000">
                  <a:off x="7505700" y="17907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lowchart: Manual Input 42"/>
              <p:cNvSpPr/>
              <p:nvPr/>
            </p:nvSpPr>
            <p:spPr>
              <a:xfrm rot="2091275" flipV="1">
                <a:off x="5913447" y="2340237"/>
                <a:ext cx="228596" cy="552626"/>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Input 50"/>
              <p:cNvSpPr/>
              <p:nvPr/>
            </p:nvSpPr>
            <p:spPr>
              <a:xfrm rot="19508725" flipH="1" flipV="1">
                <a:off x="5456455" y="2318986"/>
                <a:ext cx="263925" cy="597329"/>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304544" y="1363589"/>
                <a:ext cx="1030437" cy="11184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220742">
                <a:off x="6267290" y="1525362"/>
                <a:ext cx="61388" cy="590748"/>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21278885">
                <a:off x="5282545" y="1603283"/>
                <a:ext cx="91105" cy="534833"/>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rot="1770700">
              <a:off x="8205184" y="2473110"/>
              <a:ext cx="630936" cy="685800"/>
              <a:chOff x="2590800" y="2667000"/>
              <a:chExt cx="3886200" cy="3931920"/>
            </a:xfrm>
          </p:grpSpPr>
          <p:grpSp>
            <p:nvGrpSpPr>
              <p:cNvPr id="61" name="Group 13"/>
              <p:cNvGrpSpPr/>
              <p:nvPr/>
            </p:nvGrpSpPr>
            <p:grpSpPr>
              <a:xfrm>
                <a:off x="3048000" y="2667000"/>
                <a:ext cx="2971800" cy="3931920"/>
                <a:chOff x="152400" y="152400"/>
                <a:chExt cx="4953000" cy="6553200"/>
              </a:xfrm>
            </p:grpSpPr>
            <p:sp>
              <p:nvSpPr>
                <p:cNvPr id="64" name="Rounded Rectangle 63"/>
                <p:cNvSpPr/>
                <p:nvPr/>
              </p:nvSpPr>
              <p:spPr>
                <a:xfrm>
                  <a:off x="4572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2590800" y="2667000"/>
                <a:ext cx="3886200" cy="3352710"/>
              </a:xfrm>
              <a:prstGeom prst="rect">
                <a:avLst/>
              </a:prstGeom>
              <a:noFill/>
            </p:spPr>
            <p:txBody>
              <a:bodyPr wrap="square" rtlCol="0">
                <a:spAutoFit/>
              </a:bodyPr>
              <a:lstStyle/>
              <a:p>
                <a:pPr algn="ctr"/>
                <a:r>
                  <a:rPr lang="en-US" sz="800" dirty="0">
                    <a:solidFill>
                      <a:srgbClr val="FFC000"/>
                    </a:solidFill>
                    <a:latin typeface="Californian FB" pitchFamily="18" charset="0"/>
                  </a:rPr>
                  <a:t>The </a:t>
                </a:r>
              </a:p>
              <a:p>
                <a:pPr algn="ctr"/>
                <a:r>
                  <a:rPr lang="en-US" sz="800" dirty="0">
                    <a:solidFill>
                      <a:srgbClr val="FFC000"/>
                    </a:solidFill>
                    <a:latin typeface="Californian FB" pitchFamily="18" charset="0"/>
                  </a:rPr>
                  <a:t>Book</a:t>
                </a:r>
              </a:p>
              <a:p>
                <a:pPr algn="ctr"/>
                <a:r>
                  <a:rPr lang="en-US" sz="800" dirty="0">
                    <a:solidFill>
                      <a:srgbClr val="FFC000"/>
                    </a:solidFill>
                    <a:latin typeface="Californian FB" pitchFamily="18" charset="0"/>
                  </a:rPr>
                  <a:t> of </a:t>
                </a:r>
              </a:p>
              <a:p>
                <a:pPr algn="ctr"/>
                <a:r>
                  <a:rPr lang="en-US" sz="800" dirty="0">
                    <a:solidFill>
                      <a:srgbClr val="FFC000"/>
                    </a:solidFill>
                    <a:latin typeface="Californian FB" pitchFamily="18" charset="0"/>
                  </a:rPr>
                  <a:t>Mormon</a:t>
                </a:r>
              </a:p>
            </p:txBody>
          </p:sp>
          <p:cxnSp>
            <p:nvCxnSpPr>
              <p:cNvPr id="63" name="Straight Connector 62"/>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Oval 66"/>
            <p:cNvSpPr/>
            <p:nvPr/>
          </p:nvSpPr>
          <p:spPr>
            <a:xfrm rot="19338880">
              <a:off x="8643182" y="2855727"/>
              <a:ext cx="175683" cy="1665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ctangle 68"/>
          <p:cNvSpPr/>
          <p:nvPr/>
        </p:nvSpPr>
        <p:spPr>
          <a:xfrm>
            <a:off x="4495800" y="4549676"/>
            <a:ext cx="6722806" cy="2308324"/>
          </a:xfrm>
          <a:prstGeom prst="rect">
            <a:avLst/>
          </a:prstGeom>
        </p:spPr>
        <p:txBody>
          <a:bodyPr wrap="square">
            <a:spAutoFit/>
          </a:bodyPr>
          <a:lstStyle/>
          <a:p>
            <a:r>
              <a:rPr lang="en-US" dirty="0">
                <a:solidFill>
                  <a:schemeClr val="bg1"/>
                </a:solidFill>
              </a:rPr>
              <a:t>On their way to the western borders of Missouri, they stopped in Mentor, Ohio, and Kirtland, Ohio, where they shared the message of the restored gospel with Elder Pratt’s friend and former minister, Sidney Rigdon</a:t>
            </a:r>
          </a:p>
          <a:p>
            <a:endParaRPr lang="en-US" dirty="0">
              <a:solidFill>
                <a:schemeClr val="bg1"/>
              </a:solidFill>
            </a:endParaRPr>
          </a:p>
          <a:p>
            <a:r>
              <a:rPr lang="en-US" dirty="0">
                <a:solidFill>
                  <a:schemeClr val="bg1"/>
                </a:solidFill>
              </a:rPr>
              <a:t>In a short time more than 100 people, including Sidney Rigdon and many members of his congregation, were baptized. This more than doubled the Church’s total membership.</a:t>
            </a:r>
          </a:p>
        </p:txBody>
      </p:sp>
      <p:grpSp>
        <p:nvGrpSpPr>
          <p:cNvPr id="70" name="Group 69"/>
          <p:cNvGrpSpPr/>
          <p:nvPr/>
        </p:nvGrpSpPr>
        <p:grpSpPr>
          <a:xfrm>
            <a:off x="3131430" y="3562916"/>
            <a:ext cx="1371600" cy="3271760"/>
            <a:chOff x="914400" y="1524000"/>
            <a:chExt cx="1788913" cy="4267201"/>
          </a:xfrm>
        </p:grpSpPr>
        <p:sp>
          <p:nvSpPr>
            <p:cNvPr id="71" name="Oval 70"/>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nual Operation 78"/>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anual Operation 79"/>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15"/>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gonal Stripe 88"/>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iagonal Stripe 89"/>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1" name="Group 47"/>
            <p:cNvGrpSpPr/>
            <p:nvPr/>
          </p:nvGrpSpPr>
          <p:grpSpPr>
            <a:xfrm>
              <a:off x="1371600" y="2819400"/>
              <a:ext cx="914400" cy="228600"/>
              <a:chOff x="2971800" y="2971800"/>
              <a:chExt cx="914400" cy="228600"/>
            </a:xfrm>
          </p:grpSpPr>
          <p:sp>
            <p:nvSpPr>
              <p:cNvPr id="95" name="Double Wave 94"/>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ouble Wave 95"/>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Cloud 91"/>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15"/>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15"/>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TextBox 97"/>
          <p:cNvSpPr txBox="1"/>
          <p:nvPr/>
        </p:nvSpPr>
        <p:spPr>
          <a:xfrm>
            <a:off x="5410200" y="914400"/>
            <a:ext cx="1752600" cy="369332"/>
          </a:xfrm>
          <a:prstGeom prst="rect">
            <a:avLst/>
          </a:prstGeom>
          <a:noFill/>
        </p:spPr>
        <p:txBody>
          <a:bodyPr wrap="square" rtlCol="0">
            <a:spAutoFit/>
          </a:bodyPr>
          <a:lstStyle/>
          <a:p>
            <a:r>
              <a:rPr lang="en-US" dirty="0">
                <a:solidFill>
                  <a:schemeClr val="bg1"/>
                </a:solidFill>
              </a:rPr>
              <a:t>1830</a:t>
            </a:r>
          </a:p>
        </p:txBody>
      </p:sp>
      <p:grpSp>
        <p:nvGrpSpPr>
          <p:cNvPr id="100" name="Group 99">
            <a:extLst>
              <a:ext uri="{FF2B5EF4-FFF2-40B4-BE49-F238E27FC236}">
                <a16:creationId xmlns:a16="http://schemas.microsoft.com/office/drawing/2014/main" id="{7BA4117D-C586-4E31-8FE9-EF5F0929105F}"/>
              </a:ext>
            </a:extLst>
          </p:cNvPr>
          <p:cNvGrpSpPr/>
          <p:nvPr/>
        </p:nvGrpSpPr>
        <p:grpSpPr>
          <a:xfrm>
            <a:off x="596388" y="914401"/>
            <a:ext cx="1373777" cy="3057486"/>
            <a:chOff x="804331" y="762001"/>
            <a:chExt cx="1665366" cy="3659563"/>
          </a:xfrm>
        </p:grpSpPr>
        <p:sp>
          <p:nvSpPr>
            <p:cNvPr id="101" name="Oval 100">
              <a:extLst>
                <a:ext uri="{FF2B5EF4-FFF2-40B4-BE49-F238E27FC236}">
                  <a16:creationId xmlns:a16="http://schemas.microsoft.com/office/drawing/2014/main" id="{C2655769-920D-45BC-BD4A-789F35C31F74}"/>
                </a:ext>
              </a:extLst>
            </p:cNvPr>
            <p:cNvSpPr/>
            <p:nvPr/>
          </p:nvSpPr>
          <p:spPr>
            <a:xfrm rot="1067347">
              <a:off x="804331" y="2786110"/>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AC051C16-8074-47D1-8334-9D878F8F4E35}"/>
                </a:ext>
              </a:extLst>
            </p:cNvPr>
            <p:cNvSpPr/>
            <p:nvPr/>
          </p:nvSpPr>
          <p:spPr>
            <a:xfrm rot="18783087">
              <a:off x="2133013" y="280612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297">
              <a:extLst>
                <a:ext uri="{FF2B5EF4-FFF2-40B4-BE49-F238E27FC236}">
                  <a16:creationId xmlns:a16="http://schemas.microsoft.com/office/drawing/2014/main" id="{B57B0ADD-CF87-4777-BF2D-52DA97A7A176}"/>
                </a:ext>
              </a:extLst>
            </p:cNvPr>
            <p:cNvGrpSpPr/>
            <p:nvPr/>
          </p:nvGrpSpPr>
          <p:grpSpPr>
            <a:xfrm>
              <a:off x="916028" y="762001"/>
              <a:ext cx="1379793" cy="2299667"/>
              <a:chOff x="3054355" y="2743200"/>
              <a:chExt cx="1233695" cy="2063972"/>
            </a:xfrm>
          </p:grpSpPr>
          <p:sp>
            <p:nvSpPr>
              <p:cNvPr id="108" name="Cloud 107">
                <a:extLst>
                  <a:ext uri="{FF2B5EF4-FFF2-40B4-BE49-F238E27FC236}">
                    <a16:creationId xmlns:a16="http://schemas.microsoft.com/office/drawing/2014/main" id="{63D77DE4-B8CB-4343-B9F3-ED98811C8166}"/>
                  </a:ext>
                </a:extLst>
              </p:cNvPr>
              <p:cNvSpPr/>
              <p:nvPr/>
            </p:nvSpPr>
            <p:spPr>
              <a:xfrm>
                <a:off x="3117782" y="2743200"/>
                <a:ext cx="1109003" cy="95777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a:extLst>
                  <a:ext uri="{FF2B5EF4-FFF2-40B4-BE49-F238E27FC236}">
                    <a16:creationId xmlns:a16="http://schemas.microsoft.com/office/drawing/2014/main" id="{10879F7C-14FF-4D29-B7F0-7EE52F75879B}"/>
                  </a:ext>
                </a:extLst>
              </p:cNvPr>
              <p:cNvSpPr/>
              <p:nvPr/>
            </p:nvSpPr>
            <p:spPr>
              <a:xfrm rot="1169549">
                <a:off x="3054355" y="3728776"/>
                <a:ext cx="419392" cy="101588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a:extLst>
                  <a:ext uri="{FF2B5EF4-FFF2-40B4-BE49-F238E27FC236}">
                    <a16:creationId xmlns:a16="http://schemas.microsoft.com/office/drawing/2014/main" id="{D3D7AFC4-050F-45C7-9BFB-F0E0B141F261}"/>
                  </a:ext>
                </a:extLst>
              </p:cNvPr>
              <p:cNvSpPr/>
              <p:nvPr/>
            </p:nvSpPr>
            <p:spPr>
              <a:xfrm rot="20135346">
                <a:off x="3868658" y="3694530"/>
                <a:ext cx="419392" cy="111264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a:extLst>
                  <a:ext uri="{FF2B5EF4-FFF2-40B4-BE49-F238E27FC236}">
                    <a16:creationId xmlns:a16="http://schemas.microsoft.com/office/drawing/2014/main" id="{043D9383-8894-4C49-87B5-6782823B5E6E}"/>
                  </a:ext>
                </a:extLst>
              </p:cNvPr>
              <p:cNvSpPr/>
              <p:nvPr/>
            </p:nvSpPr>
            <p:spPr>
              <a:xfrm>
                <a:off x="3352799" y="3758037"/>
                <a:ext cx="609601" cy="96636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046A6A6C-FDC3-434B-9D7A-228FFE7B3CDB}"/>
                  </a:ext>
                </a:extLst>
              </p:cNvPr>
              <p:cNvSpPr/>
              <p:nvPr/>
            </p:nvSpPr>
            <p:spPr>
              <a:xfrm>
                <a:off x="3369829" y="3119717"/>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BFE2CCD0-9BBF-4693-A052-7C21C79A9832}"/>
                  </a:ext>
                </a:extLst>
              </p:cNvPr>
              <p:cNvCxnSpPr>
                <a:endCxn id="111" idx="2"/>
              </p:cNvCxnSpPr>
              <p:nvPr/>
            </p:nvCxnSpPr>
            <p:spPr>
              <a:xfrm flipH="1">
                <a:off x="3657600" y="4010861"/>
                <a:ext cx="56784" cy="7135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oup 290">
                <a:extLst>
                  <a:ext uri="{FF2B5EF4-FFF2-40B4-BE49-F238E27FC236}">
                    <a16:creationId xmlns:a16="http://schemas.microsoft.com/office/drawing/2014/main" id="{4F8CCAA2-2FD0-49CB-8AF8-4989587DCC8A}"/>
                  </a:ext>
                </a:extLst>
              </p:cNvPr>
              <p:cNvGrpSpPr/>
              <p:nvPr/>
            </p:nvGrpSpPr>
            <p:grpSpPr>
              <a:xfrm>
                <a:off x="3301789" y="3810001"/>
                <a:ext cx="692829" cy="533400"/>
                <a:chOff x="3797054" y="1752599"/>
                <a:chExt cx="915761" cy="705031"/>
              </a:xfrm>
            </p:grpSpPr>
            <p:sp>
              <p:nvSpPr>
                <p:cNvPr id="120" name="Isosceles Triangle 119">
                  <a:extLst>
                    <a:ext uri="{FF2B5EF4-FFF2-40B4-BE49-F238E27FC236}">
                      <a16:creationId xmlns:a16="http://schemas.microsoft.com/office/drawing/2014/main" id="{FCA673E0-1EED-41A8-9128-5D1C531414D8}"/>
                    </a:ext>
                  </a:extLst>
                </p:cNvPr>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Isosceles Triangle 120">
                  <a:extLst>
                    <a:ext uri="{FF2B5EF4-FFF2-40B4-BE49-F238E27FC236}">
                      <a16:creationId xmlns:a16="http://schemas.microsoft.com/office/drawing/2014/main" id="{BD069360-27DA-4CD9-8A0F-C98669EC508F}"/>
                    </a:ext>
                  </a:extLst>
                </p:cNvPr>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a:extLst>
                    <a:ext uri="{FF2B5EF4-FFF2-40B4-BE49-F238E27FC236}">
                      <a16:creationId xmlns:a16="http://schemas.microsoft.com/office/drawing/2014/main" id="{F6AAF9E3-D8B8-4E2B-8B61-0E29408CDE25}"/>
                    </a:ext>
                  </a:extLst>
                </p:cNvPr>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a:extLst>
                    <a:ext uri="{FF2B5EF4-FFF2-40B4-BE49-F238E27FC236}">
                      <a16:creationId xmlns:a16="http://schemas.microsoft.com/office/drawing/2014/main" id="{B4E746DE-7CE3-42A0-908B-C83F9DE0BDBF}"/>
                    </a:ext>
                  </a:extLst>
                </p:cNvPr>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a:extLst>
                    <a:ext uri="{FF2B5EF4-FFF2-40B4-BE49-F238E27FC236}">
                      <a16:creationId xmlns:a16="http://schemas.microsoft.com/office/drawing/2014/main" id="{97023CCE-3A1C-449F-89BE-324A69A40229}"/>
                    </a:ext>
                  </a:extLst>
                </p:cNvPr>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a:extLst>
                    <a:ext uri="{FF2B5EF4-FFF2-40B4-BE49-F238E27FC236}">
                      <a16:creationId xmlns:a16="http://schemas.microsoft.com/office/drawing/2014/main" id="{A1E2F61D-9F3D-4DCF-B436-6BE14A026032}"/>
                    </a:ext>
                  </a:extLst>
                </p:cNvPr>
                <p:cNvSpPr/>
                <p:nvPr/>
              </p:nvSpPr>
              <p:spPr>
                <a:xfrm rot="7848152">
                  <a:off x="3963928" y="1648579"/>
                  <a:ext cx="84595" cy="418344"/>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rapezoid 114">
                <a:extLst>
                  <a:ext uri="{FF2B5EF4-FFF2-40B4-BE49-F238E27FC236}">
                    <a16:creationId xmlns:a16="http://schemas.microsoft.com/office/drawing/2014/main" id="{88BAE138-7B1B-49C3-860A-0E30F76A52F1}"/>
                  </a:ext>
                </a:extLst>
              </p:cNvPr>
              <p:cNvSpPr/>
              <p:nvPr/>
            </p:nvSpPr>
            <p:spPr>
              <a:xfrm rot="21325407">
                <a:off x="3312497" y="3814914"/>
                <a:ext cx="296114" cy="9116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a:extLst>
                  <a:ext uri="{FF2B5EF4-FFF2-40B4-BE49-F238E27FC236}">
                    <a16:creationId xmlns:a16="http://schemas.microsoft.com/office/drawing/2014/main" id="{44A9E217-39A5-440B-BF13-564C1A5206CD}"/>
                  </a:ext>
                </a:extLst>
              </p:cNvPr>
              <p:cNvSpPr/>
              <p:nvPr/>
            </p:nvSpPr>
            <p:spPr>
              <a:xfrm rot="461023">
                <a:off x="3799966" y="3898373"/>
                <a:ext cx="237598" cy="826676"/>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Manual Input 116">
                <a:extLst>
                  <a:ext uri="{FF2B5EF4-FFF2-40B4-BE49-F238E27FC236}">
                    <a16:creationId xmlns:a16="http://schemas.microsoft.com/office/drawing/2014/main" id="{648B44D2-9C3D-4561-909F-70792FE330A8}"/>
                  </a:ext>
                </a:extLst>
              </p:cNvPr>
              <p:cNvSpPr/>
              <p:nvPr/>
            </p:nvSpPr>
            <p:spPr>
              <a:xfrm rot="7269359" flipV="1">
                <a:off x="3761651" y="3751975"/>
                <a:ext cx="274187" cy="132231"/>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Manual Input 117">
                <a:extLst>
                  <a:ext uri="{FF2B5EF4-FFF2-40B4-BE49-F238E27FC236}">
                    <a16:creationId xmlns:a16="http://schemas.microsoft.com/office/drawing/2014/main" id="{19239A01-60E5-4967-AF73-00D7EA0FAD7E}"/>
                  </a:ext>
                </a:extLst>
              </p:cNvPr>
              <p:cNvSpPr/>
              <p:nvPr/>
            </p:nvSpPr>
            <p:spPr>
              <a:xfrm rot="14330641" flipH="1" flipV="1">
                <a:off x="3335896" y="3743513"/>
                <a:ext cx="261765" cy="10812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D787D25E-D650-49CF-84EA-EC0A21B89AF5}"/>
                  </a:ext>
                </a:extLst>
              </p:cNvPr>
              <p:cNvSpPr/>
              <p:nvPr/>
            </p:nvSpPr>
            <p:spPr>
              <a:xfrm>
                <a:off x="3319419" y="2743200"/>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Oval 103">
              <a:extLst>
                <a:ext uri="{FF2B5EF4-FFF2-40B4-BE49-F238E27FC236}">
                  <a16:creationId xmlns:a16="http://schemas.microsoft.com/office/drawing/2014/main" id="{F235A785-EF5C-411D-836A-785CD574B8BF}"/>
                </a:ext>
              </a:extLst>
            </p:cNvPr>
            <p:cNvSpPr/>
            <p:nvPr/>
          </p:nvSpPr>
          <p:spPr>
            <a:xfrm rot="3144825">
              <a:off x="1164241" y="4070331"/>
              <a:ext cx="304154" cy="369214"/>
            </a:xfrm>
            <a:prstGeom prst="ellipse">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A8AF2E8D-9C34-4206-A053-C7F26F5F707B}"/>
                </a:ext>
              </a:extLst>
            </p:cNvPr>
            <p:cNvSpPr/>
            <p:nvPr/>
          </p:nvSpPr>
          <p:spPr>
            <a:xfrm rot="18783087">
              <a:off x="1653624" y="4077598"/>
              <a:ext cx="334305" cy="353628"/>
            </a:xfrm>
            <a:prstGeom prst="ellipse">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a:extLst>
                <a:ext uri="{FF2B5EF4-FFF2-40B4-BE49-F238E27FC236}">
                  <a16:creationId xmlns:a16="http://schemas.microsoft.com/office/drawing/2014/main" id="{B707E8E8-424B-4E25-840B-44474A6F1BDD}"/>
                </a:ext>
              </a:extLst>
            </p:cNvPr>
            <p:cNvSpPr/>
            <p:nvPr/>
          </p:nvSpPr>
          <p:spPr>
            <a:xfrm rot="367334">
              <a:off x="1189541" y="2962049"/>
              <a:ext cx="455136" cy="1247625"/>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a:extLst>
                <a:ext uri="{FF2B5EF4-FFF2-40B4-BE49-F238E27FC236}">
                  <a16:creationId xmlns:a16="http://schemas.microsoft.com/office/drawing/2014/main" id="{4E68159C-93AD-45D2-BA9C-E7C564DBCA2D}"/>
                </a:ext>
              </a:extLst>
            </p:cNvPr>
            <p:cNvSpPr/>
            <p:nvPr/>
          </p:nvSpPr>
          <p:spPr>
            <a:xfrm rot="21345976">
              <a:off x="1588268" y="2909473"/>
              <a:ext cx="405779" cy="1304984"/>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19FA8833-8E25-4B77-8A01-C19AB5B87F4E}"/>
              </a:ext>
            </a:extLst>
          </p:cNvPr>
          <p:cNvGrpSpPr/>
          <p:nvPr/>
        </p:nvGrpSpPr>
        <p:grpSpPr>
          <a:xfrm>
            <a:off x="2142486" y="934817"/>
            <a:ext cx="1055512" cy="2892482"/>
            <a:chOff x="762000" y="381000"/>
            <a:chExt cx="1676400" cy="4419601"/>
          </a:xfrm>
        </p:grpSpPr>
        <p:sp>
          <p:nvSpPr>
            <p:cNvPr id="127" name="Oval 126">
              <a:extLst>
                <a:ext uri="{FF2B5EF4-FFF2-40B4-BE49-F238E27FC236}">
                  <a16:creationId xmlns:a16="http://schemas.microsoft.com/office/drawing/2014/main" id="{D26E68A5-49C7-428C-8A71-59CD3B1A7482}"/>
                </a:ext>
              </a:extLst>
            </p:cNvPr>
            <p:cNvSpPr/>
            <p:nvPr/>
          </p:nvSpPr>
          <p:spPr>
            <a:xfrm rot="2704841" flipH="1">
              <a:off x="1027621" y="43266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a:extLst>
                <a:ext uri="{FF2B5EF4-FFF2-40B4-BE49-F238E27FC236}">
                  <a16:creationId xmlns:a16="http://schemas.microsoft.com/office/drawing/2014/main" id="{55F1F936-6DC4-4C99-9885-6048EFFD5728}"/>
                </a:ext>
              </a:extLst>
            </p:cNvPr>
            <p:cNvGrpSpPr/>
            <p:nvPr/>
          </p:nvGrpSpPr>
          <p:grpSpPr>
            <a:xfrm>
              <a:off x="762000" y="381000"/>
              <a:ext cx="1676400" cy="4367412"/>
              <a:chOff x="762000" y="381000"/>
              <a:chExt cx="1676400" cy="4367412"/>
            </a:xfrm>
          </p:grpSpPr>
          <p:sp>
            <p:nvSpPr>
              <p:cNvPr id="129" name="Cloud 128">
                <a:extLst>
                  <a:ext uri="{FF2B5EF4-FFF2-40B4-BE49-F238E27FC236}">
                    <a16:creationId xmlns:a16="http://schemas.microsoft.com/office/drawing/2014/main" id="{0120931D-003D-4E8A-9163-00419F3D4376}"/>
                  </a:ext>
                </a:extLst>
              </p:cNvPr>
              <p:cNvSpPr/>
              <p:nvPr/>
            </p:nvSpPr>
            <p:spPr>
              <a:xfrm>
                <a:off x="762000" y="457200"/>
                <a:ext cx="1600200" cy="1219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a:extLst>
                  <a:ext uri="{FF2B5EF4-FFF2-40B4-BE49-F238E27FC236}">
                    <a16:creationId xmlns:a16="http://schemas.microsoft.com/office/drawing/2014/main" id="{36910B39-6566-47A5-AC6A-E5B670FA3C64}"/>
                  </a:ext>
                </a:extLst>
              </p:cNvPr>
              <p:cNvSpPr/>
              <p:nvPr/>
            </p:nvSpPr>
            <p:spPr>
              <a:xfrm>
                <a:off x="1143000" y="18288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84783D1-2DF6-4F11-86AD-D6BB56F6797D}"/>
                  </a:ext>
                </a:extLst>
              </p:cNvPr>
              <p:cNvSpPr/>
              <p:nvPr/>
            </p:nvSpPr>
            <p:spPr>
              <a:xfrm rot="17610301" flipH="1">
                <a:off x="1606319" y="42744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54A0C0E-D88C-4185-98C3-81C7D4B29F35}"/>
                  </a:ext>
                </a:extLst>
              </p:cNvPr>
              <p:cNvSpPr/>
              <p:nvPr/>
            </p:nvSpPr>
            <p:spPr>
              <a:xfrm>
                <a:off x="83820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B1856D9C-0200-43E8-BD35-4B66F7F641EA}"/>
                  </a:ext>
                </a:extLst>
              </p:cNvPr>
              <p:cNvSpPr/>
              <p:nvPr/>
            </p:nvSpPr>
            <p:spPr>
              <a:xfrm>
                <a:off x="211836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Manual Operation 133">
                <a:extLst>
                  <a:ext uri="{FF2B5EF4-FFF2-40B4-BE49-F238E27FC236}">
                    <a16:creationId xmlns:a16="http://schemas.microsoft.com/office/drawing/2014/main" id="{9545AE52-AD38-44F2-B963-907F702033D0}"/>
                  </a:ext>
                </a:extLst>
              </p:cNvPr>
              <p:cNvSpPr/>
              <p:nvPr/>
            </p:nvSpPr>
            <p:spPr>
              <a:xfrm rot="9438105" flipH="1">
                <a:off x="1830107" y="1795629"/>
                <a:ext cx="481590" cy="1288263"/>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Manual Operation 134">
                <a:extLst>
                  <a:ext uri="{FF2B5EF4-FFF2-40B4-BE49-F238E27FC236}">
                    <a16:creationId xmlns:a16="http://schemas.microsoft.com/office/drawing/2014/main" id="{BD73F0B8-37EB-4036-940F-2ACD95DAF2C6}"/>
                  </a:ext>
                </a:extLst>
              </p:cNvPr>
              <p:cNvSpPr/>
              <p:nvPr/>
            </p:nvSpPr>
            <p:spPr>
              <a:xfrm rot="11918038">
                <a:off x="915911" y="1794188"/>
                <a:ext cx="481590" cy="1348716"/>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Manual Operation 135">
                <a:extLst>
                  <a:ext uri="{FF2B5EF4-FFF2-40B4-BE49-F238E27FC236}">
                    <a16:creationId xmlns:a16="http://schemas.microsoft.com/office/drawing/2014/main" id="{BF049CDA-536A-4F42-BAE3-90C88820A378}"/>
                  </a:ext>
                </a:extLst>
              </p:cNvPr>
              <p:cNvSpPr/>
              <p:nvPr/>
            </p:nvSpPr>
            <p:spPr>
              <a:xfrm rot="10800000">
                <a:off x="1030224"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Manual Operation 136">
                <a:extLst>
                  <a:ext uri="{FF2B5EF4-FFF2-40B4-BE49-F238E27FC236}">
                    <a16:creationId xmlns:a16="http://schemas.microsoft.com/office/drawing/2014/main" id="{D4203B64-98B0-4F92-AB18-7D841AD48FF4}"/>
                  </a:ext>
                </a:extLst>
              </p:cNvPr>
              <p:cNvSpPr/>
              <p:nvPr/>
            </p:nvSpPr>
            <p:spPr>
              <a:xfrm rot="10800000">
                <a:off x="1478280"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92">
                <a:extLst>
                  <a:ext uri="{FF2B5EF4-FFF2-40B4-BE49-F238E27FC236}">
                    <a16:creationId xmlns:a16="http://schemas.microsoft.com/office/drawing/2014/main" id="{47A10454-784C-4161-888B-7ABDC363CB5C}"/>
                  </a:ext>
                </a:extLst>
              </p:cNvPr>
              <p:cNvSpPr/>
              <p:nvPr/>
            </p:nvSpPr>
            <p:spPr>
              <a:xfrm>
                <a:off x="1094232" y="3053416"/>
                <a:ext cx="1024128" cy="140653"/>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C424AE4-EEE9-46E5-BEBE-A61ECFD8F6E0}"/>
                  </a:ext>
                </a:extLst>
              </p:cNvPr>
              <p:cNvSpPr/>
              <p:nvPr/>
            </p:nvSpPr>
            <p:spPr>
              <a:xfrm>
                <a:off x="1478280" y="3053416"/>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a:extLst>
                  <a:ext uri="{FF2B5EF4-FFF2-40B4-BE49-F238E27FC236}">
                    <a16:creationId xmlns:a16="http://schemas.microsoft.com/office/drawing/2014/main" id="{614A96A1-4A07-448C-B28F-2F24FEAC8B34}"/>
                  </a:ext>
                </a:extLst>
              </p:cNvPr>
              <p:cNvGrpSpPr/>
              <p:nvPr/>
            </p:nvGrpSpPr>
            <p:grpSpPr>
              <a:xfrm>
                <a:off x="1066800" y="1752600"/>
                <a:ext cx="1066800" cy="1295400"/>
                <a:chOff x="3962400" y="2743200"/>
                <a:chExt cx="1066800" cy="1295400"/>
              </a:xfrm>
            </p:grpSpPr>
            <p:sp>
              <p:nvSpPr>
                <p:cNvPr id="146" name="Trapezoid 145">
                  <a:extLst>
                    <a:ext uri="{FF2B5EF4-FFF2-40B4-BE49-F238E27FC236}">
                      <a16:creationId xmlns:a16="http://schemas.microsoft.com/office/drawing/2014/main" id="{3732CF3C-7AEE-469F-BBF4-66A0C4784F7C}"/>
                    </a:ext>
                  </a:extLst>
                </p:cNvPr>
                <p:cNvSpPr/>
                <p:nvPr/>
              </p:nvSpPr>
              <p:spPr>
                <a:xfrm>
                  <a:off x="3962400" y="2743200"/>
                  <a:ext cx="6096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a:extLst>
                    <a:ext uri="{FF2B5EF4-FFF2-40B4-BE49-F238E27FC236}">
                      <a16:creationId xmlns:a16="http://schemas.microsoft.com/office/drawing/2014/main" id="{D62D0BB7-9AA7-4C28-BCE2-D9959C5F7BC8}"/>
                    </a:ext>
                  </a:extLst>
                </p:cNvPr>
                <p:cNvSpPr/>
                <p:nvPr/>
              </p:nvSpPr>
              <p:spPr>
                <a:xfrm>
                  <a:off x="4419600" y="2743200"/>
                  <a:ext cx="6096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FC5D53B2-7F6B-4443-9EF0-68484A9E77A5}"/>
                    </a:ext>
                  </a:extLst>
                </p:cNvPr>
                <p:cNvSpPr/>
                <p:nvPr/>
              </p:nvSpPr>
              <p:spPr>
                <a:xfrm>
                  <a:off x="4450977" y="3523129"/>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88DE3916-99EF-404D-8E96-E6F270118E4E}"/>
                    </a:ext>
                  </a:extLst>
                </p:cNvPr>
                <p:cNvSpPr/>
                <p:nvPr/>
              </p:nvSpPr>
              <p:spPr>
                <a:xfrm>
                  <a:off x="4442012" y="3747247"/>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04">
                  <a:extLst>
                    <a:ext uri="{FF2B5EF4-FFF2-40B4-BE49-F238E27FC236}">
                      <a16:creationId xmlns:a16="http://schemas.microsoft.com/office/drawing/2014/main" id="{D2BC3280-05FA-4F1F-842F-C3642E6C5D29}"/>
                    </a:ext>
                  </a:extLst>
                </p:cNvPr>
                <p:cNvSpPr/>
                <p:nvPr/>
              </p:nvSpPr>
              <p:spPr>
                <a:xfrm>
                  <a:off x="4648200" y="3200400"/>
                  <a:ext cx="228600" cy="76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60DD3241-4542-4214-AE80-514646872AC0}"/>
                    </a:ext>
                  </a:extLst>
                </p:cNvPr>
                <p:cNvGrpSpPr/>
                <p:nvPr/>
              </p:nvGrpSpPr>
              <p:grpSpPr>
                <a:xfrm>
                  <a:off x="4648200" y="3200400"/>
                  <a:ext cx="266699" cy="152400"/>
                  <a:chOff x="6280719" y="1455047"/>
                  <a:chExt cx="921715" cy="554747"/>
                </a:xfrm>
              </p:grpSpPr>
              <p:sp>
                <p:nvSpPr>
                  <p:cNvPr id="152" name="Donut 106">
                    <a:extLst>
                      <a:ext uri="{FF2B5EF4-FFF2-40B4-BE49-F238E27FC236}">
                        <a16:creationId xmlns:a16="http://schemas.microsoft.com/office/drawing/2014/main" id="{0329CD0D-D181-4A68-9D9F-8946D1A45547}"/>
                      </a:ext>
                    </a:extLst>
                  </p:cNvPr>
                  <p:cNvSpPr/>
                  <p:nvPr/>
                </p:nvSpPr>
                <p:spPr>
                  <a:xfrm rot="3132057">
                    <a:off x="6157627" y="1578139"/>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Donut 107">
                    <a:extLst>
                      <a:ext uri="{FF2B5EF4-FFF2-40B4-BE49-F238E27FC236}">
                        <a16:creationId xmlns:a16="http://schemas.microsoft.com/office/drawing/2014/main" id="{F48F1FCC-4BEA-43EB-83C7-C9EA272CB56F}"/>
                      </a:ext>
                    </a:extLst>
                  </p:cNvPr>
                  <p:cNvSpPr/>
                  <p:nvPr/>
                </p:nvSpPr>
                <p:spPr>
                  <a:xfrm rot="3093051">
                    <a:off x="6240195" y="1722578"/>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Donut 108">
                    <a:extLst>
                      <a:ext uri="{FF2B5EF4-FFF2-40B4-BE49-F238E27FC236}">
                        <a16:creationId xmlns:a16="http://schemas.microsoft.com/office/drawing/2014/main" id="{27D4A427-03BD-4D5C-B510-46BC824729C4}"/>
                      </a:ext>
                    </a:extLst>
                  </p:cNvPr>
                  <p:cNvSpPr/>
                  <p:nvPr/>
                </p:nvSpPr>
                <p:spPr>
                  <a:xfrm rot="21265362">
                    <a:off x="6500334" y="1842992"/>
                    <a:ext cx="354416" cy="148231"/>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Donut 109">
                    <a:extLst>
                      <a:ext uri="{FF2B5EF4-FFF2-40B4-BE49-F238E27FC236}">
                        <a16:creationId xmlns:a16="http://schemas.microsoft.com/office/drawing/2014/main" id="{C187FB14-EC5B-4F35-8190-388E20886086}"/>
                      </a:ext>
                    </a:extLst>
                  </p:cNvPr>
                  <p:cNvSpPr/>
                  <p:nvPr/>
                </p:nvSpPr>
                <p:spPr>
                  <a:xfrm rot="18973134">
                    <a:off x="6792126" y="170754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10">
                    <a:extLst>
                      <a:ext uri="{FF2B5EF4-FFF2-40B4-BE49-F238E27FC236}">
                        <a16:creationId xmlns:a16="http://schemas.microsoft.com/office/drawing/2014/main" id="{7197F048-BF2F-45FD-9FDE-BE2942EDE018}"/>
                      </a:ext>
                    </a:extLst>
                  </p:cNvPr>
                  <p:cNvSpPr/>
                  <p:nvPr/>
                </p:nvSpPr>
                <p:spPr>
                  <a:xfrm rot="9772315">
                    <a:off x="6644469" y="180938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41" name="Oval 140">
                <a:extLst>
                  <a:ext uri="{FF2B5EF4-FFF2-40B4-BE49-F238E27FC236}">
                    <a16:creationId xmlns:a16="http://schemas.microsoft.com/office/drawing/2014/main" id="{4AB279F1-2A6D-44A6-AB9C-9CECC2D73BF8}"/>
                  </a:ext>
                </a:extLst>
              </p:cNvPr>
              <p:cNvSpPr/>
              <p:nvPr/>
            </p:nvSpPr>
            <p:spPr>
              <a:xfrm>
                <a:off x="1066800" y="533400"/>
                <a:ext cx="1027176"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a:extLst>
                  <a:ext uri="{FF2B5EF4-FFF2-40B4-BE49-F238E27FC236}">
                    <a16:creationId xmlns:a16="http://schemas.microsoft.com/office/drawing/2014/main" id="{8777E652-D6DA-4041-ADE0-DBD22253E395}"/>
                  </a:ext>
                </a:extLst>
              </p:cNvPr>
              <p:cNvSpPr/>
              <p:nvPr/>
            </p:nvSpPr>
            <p:spPr>
              <a:xfrm>
                <a:off x="990600" y="381000"/>
                <a:ext cx="1219200" cy="457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8F3F7027-4DDC-4869-A1EA-A70BF6DA9BA1}"/>
                  </a:ext>
                </a:extLst>
              </p:cNvPr>
              <p:cNvSpPr/>
              <p:nvPr/>
            </p:nvSpPr>
            <p:spPr>
              <a:xfrm>
                <a:off x="1828800" y="457200"/>
                <a:ext cx="3810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BAD5FB42-F0D2-41FE-8282-3D3EFCC7DE5B}"/>
                  </a:ext>
                </a:extLst>
              </p:cNvPr>
              <p:cNvSpPr/>
              <p:nvPr/>
            </p:nvSpPr>
            <p:spPr>
              <a:xfrm>
                <a:off x="990600" y="533400"/>
                <a:ext cx="3048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6F747BF0-008B-476F-AD3C-B0B4F4B3B020}"/>
                  </a:ext>
                </a:extLst>
              </p:cNvPr>
              <p:cNvSpPr/>
              <p:nvPr/>
            </p:nvSpPr>
            <p:spPr>
              <a:xfrm>
                <a:off x="1447800" y="32004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5107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vergreen 2 floral design picture and wallpaper">
            <a:extLst>
              <a:ext uri="{FF2B5EF4-FFF2-40B4-BE49-F238E27FC236}">
                <a16:creationId xmlns:a16="http://schemas.microsoft.com/office/drawing/2014/main" id="{8365C40E-DCE0-4241-9336-B46D756ACE7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0596717" y="6445210"/>
            <a:ext cx="1752600" cy="369332"/>
          </a:xfrm>
          <a:prstGeom prst="rect">
            <a:avLst/>
          </a:prstGeom>
          <a:noFill/>
        </p:spPr>
        <p:txBody>
          <a:bodyPr wrap="square" rtlCol="0">
            <a:spAutoFit/>
          </a:bodyPr>
          <a:lstStyle/>
          <a:p>
            <a:r>
              <a:rPr lang="en-US" dirty="0">
                <a:solidFill>
                  <a:schemeClr val="bg1"/>
                </a:solidFill>
              </a:rPr>
              <a:t>Who’s Who</a:t>
            </a:r>
          </a:p>
        </p:txBody>
      </p:sp>
      <p:sp>
        <p:nvSpPr>
          <p:cNvPr id="7" name="TextBox 6"/>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atang" pitchFamily="18" charset="-127"/>
                <a:ea typeface="Batang" pitchFamily="18" charset="-127"/>
              </a:rPr>
              <a:t>More Sidney Rigdon</a:t>
            </a:r>
          </a:p>
        </p:txBody>
      </p:sp>
      <p:sp>
        <p:nvSpPr>
          <p:cNvPr id="8" name="TextBox 7"/>
          <p:cNvSpPr txBox="1"/>
          <p:nvPr/>
        </p:nvSpPr>
        <p:spPr>
          <a:xfrm>
            <a:off x="157317" y="997565"/>
            <a:ext cx="8529484" cy="5632311"/>
          </a:xfrm>
          <a:prstGeom prst="rect">
            <a:avLst/>
          </a:prstGeom>
          <a:noFill/>
        </p:spPr>
        <p:txBody>
          <a:bodyPr wrap="square" rtlCol="0">
            <a:spAutoFit/>
          </a:bodyPr>
          <a:lstStyle/>
          <a:p>
            <a:r>
              <a:rPr lang="en-US" dirty="0">
                <a:solidFill>
                  <a:schemeClr val="bg1"/>
                </a:solidFill>
              </a:rPr>
              <a:t>He served with Joseph Smith on missions to Canada and New York Stake and is mentioned 13 times in the introductory sections of the D&amp;C</a:t>
            </a:r>
          </a:p>
          <a:p>
            <a:endParaRPr lang="en-US" dirty="0">
              <a:solidFill>
                <a:schemeClr val="bg1"/>
              </a:solidFill>
            </a:endParaRPr>
          </a:p>
          <a:p>
            <a:r>
              <a:rPr lang="en-US" dirty="0">
                <a:solidFill>
                  <a:schemeClr val="bg1"/>
                </a:solidFill>
              </a:rPr>
              <a:t>The Lord saw great promise in him as the forerunner of the Restoration</a:t>
            </a:r>
          </a:p>
          <a:p>
            <a:endParaRPr lang="en-US" dirty="0">
              <a:solidFill>
                <a:schemeClr val="bg1"/>
              </a:solidFill>
            </a:endParaRPr>
          </a:p>
          <a:p>
            <a:r>
              <a:rPr lang="en-US" dirty="0">
                <a:solidFill>
                  <a:schemeClr val="bg1"/>
                </a:solidFill>
              </a:rPr>
              <a:t>The revelation of the degrees was given to Joseph Smith and him jointly</a:t>
            </a:r>
          </a:p>
          <a:p>
            <a:endParaRPr lang="en-US" dirty="0">
              <a:solidFill>
                <a:schemeClr val="bg1"/>
              </a:solidFill>
            </a:endParaRPr>
          </a:p>
          <a:p>
            <a:r>
              <a:rPr lang="en-US" dirty="0">
                <a:solidFill>
                  <a:schemeClr val="bg1"/>
                </a:solidFill>
              </a:rPr>
              <a:t>He participated in the land of Zion and he is mentioned as a counselor to the Prophet</a:t>
            </a:r>
          </a:p>
          <a:p>
            <a:endParaRPr lang="en-US" dirty="0">
              <a:solidFill>
                <a:schemeClr val="bg1"/>
              </a:solidFill>
            </a:endParaRPr>
          </a:p>
          <a:p>
            <a:r>
              <a:rPr lang="en-US" dirty="0">
                <a:solidFill>
                  <a:schemeClr val="bg1"/>
                </a:solidFill>
              </a:rPr>
              <a:t>Because of pride he severed from the church on August 13, 1843 and moved to Pittsburg, but was later reinstated</a:t>
            </a:r>
          </a:p>
          <a:p>
            <a:endParaRPr lang="en-US" dirty="0">
              <a:solidFill>
                <a:schemeClr val="bg1"/>
              </a:solidFill>
            </a:endParaRPr>
          </a:p>
          <a:p>
            <a:r>
              <a:rPr lang="en-US" dirty="0">
                <a:solidFill>
                  <a:schemeClr val="bg1"/>
                </a:solidFill>
              </a:rPr>
              <a:t>Following the martyrdom of Joseph he returned to Nauvoo in response to a vision and claimed that he should be “guardian” over the Church</a:t>
            </a:r>
          </a:p>
          <a:p>
            <a:endParaRPr lang="en-US" dirty="0">
              <a:solidFill>
                <a:schemeClr val="bg1"/>
              </a:solidFill>
            </a:endParaRPr>
          </a:p>
          <a:p>
            <a:r>
              <a:rPr lang="en-US" dirty="0">
                <a:solidFill>
                  <a:schemeClr val="bg1"/>
                </a:solidFill>
              </a:rPr>
              <a:t>But the “mantel” fell to Brigham Young. In short, with Sidney’s disagreement he was excommunicated in 1844 </a:t>
            </a:r>
          </a:p>
          <a:p>
            <a:endParaRPr lang="en-US" dirty="0">
              <a:solidFill>
                <a:schemeClr val="bg1"/>
              </a:solidFill>
            </a:endParaRPr>
          </a:p>
          <a:p>
            <a:r>
              <a:rPr lang="en-US" dirty="0">
                <a:solidFill>
                  <a:schemeClr val="bg1"/>
                </a:solidFill>
              </a:rPr>
              <a:t>He formed his own church called “The </a:t>
            </a:r>
            <a:r>
              <a:rPr lang="en-US" dirty="0" err="1">
                <a:solidFill>
                  <a:schemeClr val="bg1"/>
                </a:solidFill>
              </a:rPr>
              <a:t>Rigdonites</a:t>
            </a:r>
            <a:r>
              <a:rPr lang="en-US" dirty="0">
                <a:solidFill>
                  <a:schemeClr val="bg1"/>
                </a:solidFill>
              </a:rPr>
              <a:t>” in which followers soon left. He lived in Pennsylvania and New York and died in Friendship, New York on July 14, 1876</a:t>
            </a:r>
          </a:p>
        </p:txBody>
      </p:sp>
      <p:pic>
        <p:nvPicPr>
          <p:cNvPr id="11" name="Picture 4" descr="http://history.lds.org/bc/content/images/revelations-in-context/390x520/sidney%20rigdon.jpg">
            <a:extLst>
              <a:ext uri="{FF2B5EF4-FFF2-40B4-BE49-F238E27FC236}">
                <a16:creationId xmlns:a16="http://schemas.microsoft.com/office/drawing/2014/main" id="{0926C622-7603-49CB-96A5-F3A1A7C007C0}"/>
              </a:ext>
            </a:extLst>
          </p:cNvPr>
          <p:cNvPicPr>
            <a:picLocks noChangeAspect="1" noChangeArrowheads="1"/>
          </p:cNvPicPr>
          <p:nvPr/>
        </p:nvPicPr>
        <p:blipFill>
          <a:blip r:embed="rId4" cstate="print"/>
          <a:srcRect/>
          <a:stretch>
            <a:fillRect/>
          </a:stretch>
        </p:blipFill>
        <p:spPr bwMode="auto">
          <a:xfrm>
            <a:off x="8844118" y="1729248"/>
            <a:ext cx="2554540" cy="3399503"/>
          </a:xfrm>
          <a:prstGeom prst="rect">
            <a:avLst/>
          </a:prstGeom>
          <a:noFill/>
        </p:spPr>
      </p:pic>
    </p:spTree>
    <p:extLst>
      <p:ext uri="{BB962C8B-B14F-4D97-AF65-F5344CB8AC3E}">
        <p14:creationId xmlns:p14="http://schemas.microsoft.com/office/powerpoint/2010/main" val="86180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evergreen 2 floral design picture and wallpaper">
            <a:extLst>
              <a:ext uri="{FF2B5EF4-FFF2-40B4-BE49-F238E27FC236}">
                <a16:creationId xmlns:a16="http://schemas.microsoft.com/office/drawing/2014/main" id="{2F599148-3C69-4439-A4AB-E9C29505348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5" name="TextBox 4"/>
          <p:cNvSpPr txBox="1"/>
          <p:nvPr/>
        </p:nvSpPr>
        <p:spPr>
          <a:xfrm>
            <a:off x="189874" y="382952"/>
            <a:ext cx="9144000" cy="4616648"/>
          </a:xfrm>
          <a:prstGeom prst="rect">
            <a:avLst/>
          </a:prstGeom>
          <a:noFill/>
        </p:spPr>
        <p:txBody>
          <a:bodyPr wrap="square" rtlCol="0">
            <a:spAutoFit/>
          </a:bodyPr>
          <a:lstStyle/>
          <a:p>
            <a:r>
              <a:rPr lang="en-US" sz="1600" dirty="0">
                <a:solidFill>
                  <a:schemeClr val="bg1"/>
                </a:solidFill>
              </a:rPr>
              <a:t>Sources:</a:t>
            </a:r>
          </a:p>
          <a:p>
            <a:r>
              <a:rPr lang="en-US" sz="1600" dirty="0">
                <a:solidFill>
                  <a:schemeClr val="bg1"/>
                </a:solidFill>
              </a:rPr>
              <a:t>Videos:</a:t>
            </a:r>
          </a:p>
          <a:p>
            <a:r>
              <a:rPr lang="en-US" b="1" dirty="0">
                <a:solidFill>
                  <a:schemeClr val="bg1"/>
                </a:solidFill>
              </a:rPr>
              <a:t>Our True Identity</a:t>
            </a:r>
            <a:r>
              <a:rPr lang="en-US" dirty="0">
                <a:solidFill>
                  <a:schemeClr val="bg1"/>
                </a:solidFill>
              </a:rPr>
              <a:t> (3:38)</a:t>
            </a:r>
          </a:p>
          <a:p>
            <a:r>
              <a:rPr lang="en-US" b="1" dirty="0">
                <a:solidFill>
                  <a:schemeClr val="bg1"/>
                </a:solidFill>
              </a:rPr>
              <a:t>The Lord Will Help Us</a:t>
            </a:r>
            <a:r>
              <a:rPr lang="en-US" dirty="0">
                <a:solidFill>
                  <a:schemeClr val="bg1"/>
                </a:solidFill>
              </a:rPr>
              <a:t> (0:33)</a:t>
            </a:r>
          </a:p>
          <a:p>
            <a:r>
              <a:rPr lang="en-US" b="1" dirty="0">
                <a:solidFill>
                  <a:schemeClr val="bg1"/>
                </a:solidFill>
              </a:rPr>
              <a:t>Rise To Your Call</a:t>
            </a:r>
            <a:r>
              <a:rPr lang="en-US" dirty="0">
                <a:solidFill>
                  <a:schemeClr val="bg1"/>
                </a:solidFill>
              </a:rPr>
              <a:t> (1:57</a:t>
            </a:r>
          </a:p>
          <a:p>
            <a:endParaRPr lang="en-US" sz="1600" dirty="0">
              <a:solidFill>
                <a:schemeClr val="bg1"/>
              </a:solidFill>
            </a:endParaRPr>
          </a:p>
          <a:p>
            <a:r>
              <a:rPr lang="en-US" sz="1600" dirty="0">
                <a:solidFill>
                  <a:schemeClr val="bg1"/>
                </a:solidFill>
              </a:rPr>
              <a:t>Bruce R. McConkie  </a:t>
            </a:r>
            <a:r>
              <a:rPr lang="en-US" sz="1600" i="1" dirty="0">
                <a:solidFill>
                  <a:schemeClr val="bg1"/>
                </a:solidFill>
              </a:rPr>
              <a:t>Mormon Doctrine, </a:t>
            </a:r>
            <a:r>
              <a:rPr lang="en-US" sz="1600" dirty="0">
                <a:solidFill>
                  <a:schemeClr val="bg1"/>
                </a:solidFill>
              </a:rPr>
              <a:t>pp. 545–46.</a:t>
            </a:r>
          </a:p>
          <a:p>
            <a:r>
              <a:rPr lang="en-US" sz="1600" dirty="0">
                <a:solidFill>
                  <a:schemeClr val="bg1"/>
                </a:solidFill>
              </a:rPr>
              <a:t>Who’s Who in the Doctrine and Covenants by Ed J. Pinegar and Richard J. Allen pgs. 121-124</a:t>
            </a:r>
          </a:p>
          <a:p>
            <a:r>
              <a:rPr lang="en-US" sz="1600" dirty="0">
                <a:solidFill>
                  <a:schemeClr val="bg1"/>
                </a:solidFill>
              </a:rPr>
              <a:t>Neil A. Maxwell (“Remember How Merciful the Lord Hath Been,”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May 2004, 46).</a:t>
            </a:r>
          </a:p>
          <a:p>
            <a:r>
              <a:rPr lang="en-US" sz="1600" dirty="0" err="1">
                <a:solidFill>
                  <a:schemeClr val="bg1"/>
                </a:solidFill>
              </a:rPr>
              <a:t>Dallin</a:t>
            </a:r>
            <a:r>
              <a:rPr lang="en-US" sz="1600" dirty="0">
                <a:solidFill>
                  <a:schemeClr val="bg1"/>
                </a:solidFill>
              </a:rPr>
              <a:t> H. Oaks (“Timing,” </a:t>
            </a:r>
            <a:r>
              <a:rPr lang="en-US" sz="1600" i="1" dirty="0">
                <a:solidFill>
                  <a:schemeClr val="bg1"/>
                </a:solidFill>
              </a:rPr>
              <a:t>Ensign,</a:t>
            </a:r>
            <a:r>
              <a:rPr lang="en-US" sz="1600" dirty="0">
                <a:solidFill>
                  <a:schemeClr val="bg1"/>
                </a:solidFill>
              </a:rPr>
              <a:t> Oct. 2003, 17).</a:t>
            </a:r>
          </a:p>
          <a:p>
            <a:r>
              <a:rPr lang="en-US" sz="1600" dirty="0">
                <a:solidFill>
                  <a:schemeClr val="bg1"/>
                </a:solidFill>
              </a:rPr>
              <a:t>Presentation by ©http://fashionsbylynda.com/blog/</a:t>
            </a:r>
          </a:p>
          <a:p>
            <a:r>
              <a:rPr lang="en-US" sz="1600" dirty="0">
                <a:solidFill>
                  <a:schemeClr val="bg1"/>
                </a:solidFill>
              </a:rPr>
              <a:t>Parley P. Pratt </a:t>
            </a:r>
            <a:r>
              <a:rPr lang="en-US" sz="1600" i="1" dirty="0">
                <a:solidFill>
                  <a:schemeClr val="bg1"/>
                </a:solidFill>
              </a:rPr>
              <a:t>Autobiography of Parley P. Pratt </a:t>
            </a:r>
            <a:r>
              <a:rPr lang="en-US" sz="1600" dirty="0">
                <a:solidFill>
                  <a:schemeClr val="bg1"/>
                </a:solidFill>
              </a:rPr>
              <a:t>Chapter 5, 7</a:t>
            </a:r>
          </a:p>
          <a:p>
            <a:r>
              <a:rPr lang="en-US" sz="1600" dirty="0">
                <a:solidFill>
                  <a:schemeClr val="bg1"/>
                </a:solidFill>
              </a:rPr>
              <a:t>Hyrum M. Smith and </a:t>
            </a:r>
            <a:r>
              <a:rPr lang="en-US" sz="1600" dirty="0" err="1">
                <a:solidFill>
                  <a:schemeClr val="bg1"/>
                </a:solidFill>
              </a:rPr>
              <a:t>Janne</a:t>
            </a:r>
            <a:r>
              <a:rPr lang="en-US" sz="1600" dirty="0">
                <a:solidFill>
                  <a:schemeClr val="bg1"/>
                </a:solidFill>
              </a:rPr>
              <a:t> M. </a:t>
            </a:r>
            <a:r>
              <a:rPr lang="en-US" sz="1600" dirty="0" err="1">
                <a:solidFill>
                  <a:schemeClr val="bg1"/>
                </a:solidFill>
              </a:rPr>
              <a:t>Sjodahl</a:t>
            </a:r>
            <a:r>
              <a:rPr lang="en-US" sz="1600" dirty="0">
                <a:solidFill>
                  <a:schemeClr val="bg1"/>
                </a:solidFill>
              </a:rPr>
              <a:t> </a:t>
            </a:r>
            <a:r>
              <a:rPr lang="en-US" sz="1600" i="1" dirty="0">
                <a:solidFill>
                  <a:schemeClr val="bg1"/>
                </a:solidFill>
              </a:rPr>
              <a:t>Doctrine and Covenants Commentary </a:t>
            </a:r>
            <a:r>
              <a:rPr lang="en-US" sz="1600" dirty="0">
                <a:solidFill>
                  <a:schemeClr val="bg1"/>
                </a:solidFill>
              </a:rPr>
              <a:t> pg. 185</a:t>
            </a:r>
          </a:p>
          <a:p>
            <a:r>
              <a:rPr lang="en-US" sz="1600" dirty="0">
                <a:solidFill>
                  <a:schemeClr val="bg1"/>
                </a:solidFill>
              </a:rPr>
              <a:t>President Boyd K. Packer “The Weak and the Simple of the Church,”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Nov. 2007, 6–7.</a:t>
            </a:r>
          </a:p>
          <a:p>
            <a:r>
              <a:rPr lang="en-US" sz="1600" dirty="0">
                <a:solidFill>
                  <a:schemeClr val="bg1"/>
                </a:solidFill>
              </a:rPr>
              <a:t>President Thomas S. Monson (“To Learn, to Do, to Be,”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Nov. 2008, 62).</a:t>
            </a:r>
          </a:p>
          <a:p>
            <a:r>
              <a:rPr lang="en-US" sz="1600" dirty="0">
                <a:solidFill>
                  <a:schemeClr val="bg1"/>
                </a:solidFill>
              </a:rPr>
              <a:t>Melvin J. Ballard, in Conference Report, Oct. 1923, p. 32.)</a:t>
            </a:r>
          </a:p>
          <a:p>
            <a:r>
              <a:rPr lang="en-US" sz="1600" dirty="0">
                <a:solidFill>
                  <a:schemeClr val="bg1"/>
                </a:solidFill>
              </a:rPr>
              <a:t>Elder George Q. Cannon (</a:t>
            </a:r>
            <a:r>
              <a:rPr lang="en-US" sz="1600" i="1" dirty="0">
                <a:solidFill>
                  <a:schemeClr val="bg1"/>
                </a:solidFill>
              </a:rPr>
              <a:t>Life of Joseph Smith,</a:t>
            </a:r>
            <a:r>
              <a:rPr lang="en-US" sz="1600" dirty="0">
                <a:solidFill>
                  <a:schemeClr val="bg1"/>
                </a:solidFill>
              </a:rPr>
              <a:t> pp. 83–84.)</a:t>
            </a:r>
          </a:p>
          <a:p>
            <a:r>
              <a:rPr lang="en-US" sz="1600" dirty="0">
                <a:solidFill>
                  <a:schemeClr val="bg1"/>
                </a:solidFill>
              </a:rPr>
              <a:t>(See Bible Dictionary, “Joseph Smith Translation.”)</a:t>
            </a:r>
          </a:p>
        </p:txBody>
      </p:sp>
      <p:grpSp>
        <p:nvGrpSpPr>
          <p:cNvPr id="7" name="Group 6"/>
          <p:cNvGrpSpPr/>
          <p:nvPr/>
        </p:nvGrpSpPr>
        <p:grpSpPr>
          <a:xfrm>
            <a:off x="3320473" y="318133"/>
            <a:ext cx="762000" cy="990600"/>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2"/>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33"/>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Footer Placeholder 14">
            <a:extLst>
              <a:ext uri="{FF2B5EF4-FFF2-40B4-BE49-F238E27FC236}">
                <a16:creationId xmlns:a16="http://schemas.microsoft.com/office/drawing/2014/main" id="{6FD02AE3-51F8-492A-8958-028CAD810B5F}"/>
              </a:ext>
            </a:extLst>
          </p:cNvPr>
          <p:cNvSpPr>
            <a:spLocks noGrp="1"/>
          </p:cNvSpPr>
          <p:nvPr/>
        </p:nvSpPr>
        <p:spPr>
          <a:xfrm>
            <a:off x="86357" y="646875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464952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4" y="-7918"/>
            <a:ext cx="3805084" cy="6924973"/>
          </a:xfrm>
          <a:prstGeom prst="rect">
            <a:avLst/>
          </a:prstGeom>
          <a:ln>
            <a:solidFill>
              <a:schemeClr val="tx1"/>
            </a:solidFill>
          </a:ln>
        </p:spPr>
        <p:txBody>
          <a:bodyPr wrap="square">
            <a:spAutoFit/>
          </a:bodyPr>
          <a:lstStyle/>
          <a:p>
            <a:r>
              <a:rPr lang="en-US" sz="1200" b="1" dirty="0"/>
              <a:t>Forerunner Sidney Rigdon:</a:t>
            </a:r>
          </a:p>
          <a:p>
            <a:r>
              <a:rPr lang="en-US" sz="1200" dirty="0"/>
              <a:t>President Joseph Fielding Smith showed how Sidney Rigdon had been prepared long before the missionaries came to Ohio and met him: “The Lord told Sidney that he had looked upon him and his works, having reference to his ministry as a Baptist and later as one of the founders of the ‘Disciples’ with Alexander Campbell and Walter Scott. During those years the hand of the Lord was over him and directing him in the gathering of many earnest souls who could not accept the teachings of the sects of the day. His prayers in which he sought further light than the world was able to give, were now to be answered. The Lord informed him that he had been sent to prepare the way, and in the gathering of his colony and the building up of his congregation in and around Kirtland, the hand of the Lord was directing him, and the way for the reception of the fulness of truth was being prepared. It should be carefully noted that a great number of forceful, intelligent men who became leaders in the Church had been gathered by Sidney Rigdon, with the help of the Lord, in this part of the land. Without any question, the Spirit of the Lord had rested upon these men, as it did on Sidney Rigdon and Parley P. Pratt, to direct them to gather in Kirtland at that early day. When, therefore, Parley P. Pratt, </a:t>
            </a:r>
            <a:r>
              <a:rPr lang="en-US" sz="1200" dirty="0" err="1"/>
              <a:t>Ziba</a:t>
            </a:r>
            <a:r>
              <a:rPr lang="en-US" sz="1200" dirty="0"/>
              <a:t> Peterson and their companions came to Kirtland they found the way prepared for them through the preaching, very largely, of Sidney Rigdon, so that it was not a difficult matter for these missionaries to convince this group of the truth. While Sidney was preaching and baptizing by immersion without authority, which the Lord informed him in this revelation, yet it all resulted in good when the Gospel message reached them. These men were not only convinced and ready for baptism, but were in a condition by which the Priesthood could be given them, and this was done.” (</a:t>
            </a:r>
            <a:r>
              <a:rPr lang="en-US" sz="1200" i="1" dirty="0"/>
              <a:t>Church History and Modern Revelation,</a:t>
            </a:r>
            <a:r>
              <a:rPr lang="en-US" sz="1200" dirty="0"/>
              <a:t> 1:160.)</a:t>
            </a:r>
          </a:p>
        </p:txBody>
      </p:sp>
      <p:sp>
        <p:nvSpPr>
          <p:cNvPr id="3" name="Rectangle 2"/>
          <p:cNvSpPr/>
          <p:nvPr/>
        </p:nvSpPr>
        <p:spPr>
          <a:xfrm>
            <a:off x="3814918" y="8129"/>
            <a:ext cx="4572000" cy="3970318"/>
          </a:xfrm>
          <a:prstGeom prst="rect">
            <a:avLst/>
          </a:prstGeom>
          <a:ln>
            <a:solidFill>
              <a:schemeClr val="tx1"/>
            </a:solidFill>
          </a:ln>
        </p:spPr>
        <p:txBody>
          <a:bodyPr wrap="square">
            <a:spAutoFit/>
          </a:bodyPr>
          <a:lstStyle/>
          <a:p>
            <a:pPr fontAlgn="base"/>
            <a:r>
              <a:rPr lang="en-US" sz="1200" b="1" dirty="0"/>
              <a:t>Feeling Inadequate: D&amp;C 35:13</a:t>
            </a:r>
          </a:p>
          <a:p>
            <a:pPr fontAlgn="base"/>
            <a:r>
              <a:rPr lang="en-US" sz="1200" dirty="0"/>
              <a:t>Elder Joseph B. </a:t>
            </a:r>
            <a:r>
              <a:rPr lang="en-US" sz="1200" dirty="0" err="1"/>
              <a:t>Wirthlin</a:t>
            </a:r>
            <a:r>
              <a:rPr lang="en-US" sz="1200" dirty="0"/>
              <a:t> of the Quorum of the Twelve Apostles offered the following encouragement to those who feel too inadequate or weary to assist in the Lord’s work:</a:t>
            </a:r>
          </a:p>
          <a:p>
            <a:pPr fontAlgn="base"/>
            <a:r>
              <a:rPr lang="en-US" sz="1200" dirty="0"/>
              <a:t>“For you members of the Church who hold back because of feelings of inadequacy, I plead with you to step forward, put your shoulder to the wheel, and push. Even when you feel that your strength can add little, the Church needs you. The Lord needs you. Remember that the Lord often chooses ‘the weak things of the world’ to accomplish His purposes. [D&amp;C 1:19.]</a:t>
            </a:r>
          </a:p>
          <a:p>
            <a:pPr fontAlgn="base"/>
            <a:r>
              <a:rPr lang="en-US" sz="1200" dirty="0"/>
              <a:t>“To all who are weary, let the comforting words of the Savior console you: ‘Come unto me, all ye that </a:t>
            </a:r>
            <a:r>
              <a:rPr lang="en-US" sz="1200" dirty="0" err="1"/>
              <a:t>labour</a:t>
            </a:r>
            <a:r>
              <a:rPr lang="en-US" sz="1200" dirty="0"/>
              <a:t> and are heavy laden, and I will give you rest.’ [Matthew 11:28.] Let us rely on that promise. The power of God can infuse our spirits and bodies with energy and vigor. I urge you to seek this blessing from the Lord.</a:t>
            </a:r>
          </a:p>
          <a:p>
            <a:pPr fontAlgn="base"/>
            <a:r>
              <a:rPr lang="en-US" sz="1200" dirty="0"/>
              <a:t>“Draw near to Him, and He will draw near to you, for He has promised that ‘they that wait upon the Lord shall renew their strength; they shall mount up with wings as eagles; they shall run, and not be weary; and they shall walk, and not faint.’ [Isaiah 40:31.] …</a:t>
            </a:r>
          </a:p>
          <a:p>
            <a:pPr fontAlgn="base"/>
            <a:r>
              <a:rPr lang="en-US" sz="1200" dirty="0"/>
              <a:t>“Remember, sometimes those who start out the slowest end up going the farthest” (“Concern for the One” </a:t>
            </a:r>
            <a:r>
              <a:rPr lang="en-US" sz="1200" i="1" dirty="0"/>
              <a:t>Ensign</a:t>
            </a:r>
            <a:r>
              <a:rPr lang="en-US" sz="1200" dirty="0"/>
              <a:t> or </a:t>
            </a:r>
            <a:r>
              <a:rPr lang="en-US" sz="1200" i="1" dirty="0"/>
              <a:t>Liahona,</a:t>
            </a:r>
            <a:r>
              <a:rPr lang="en-US" sz="1200" dirty="0"/>
              <a:t> May 2008, 19).</a:t>
            </a:r>
          </a:p>
        </p:txBody>
      </p:sp>
      <p:sp>
        <p:nvSpPr>
          <p:cNvPr id="6" name="Rectangle 1">
            <a:extLst>
              <a:ext uri="{FF2B5EF4-FFF2-40B4-BE49-F238E27FC236}">
                <a16:creationId xmlns:a16="http://schemas.microsoft.com/office/drawing/2014/main" id="{CF9DD993-8994-4EB6-BF66-6C9AE60F4F4B}"/>
              </a:ext>
            </a:extLst>
          </p:cNvPr>
          <p:cNvSpPr>
            <a:spLocks noChangeArrowheads="1"/>
          </p:cNvSpPr>
          <p:nvPr/>
        </p:nvSpPr>
        <p:spPr bwMode="auto">
          <a:xfrm>
            <a:off x="3805084" y="3978447"/>
            <a:ext cx="4572000" cy="2492990"/>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300" dirty="0">
                <a:solidFill>
                  <a:srgbClr val="000000"/>
                </a:solidFill>
                <a:latin typeface="Calibri" pitchFamily="34" charset="0"/>
                <a:ea typeface="Times New Roman" pitchFamily="18" charset="0"/>
                <a:cs typeface="Times New Roman" pitchFamily="18" charset="0"/>
              </a:rPr>
              <a:t>“About this time one Mr. Sidney Rigdon came into the neighborhood as a preacher, and it was rumored that he was a kind of Reformed Baptist, who, with Mr. Alexander Campbell, of Virginia, a Mr. Scott, and some other gifted men, had dissented from the regular Baptists, from whom they differed much in doctrine. At length I went to hear him, and what was my astonishment when I found he preached faith in Jesus Christ, repentance towards God, and baptism for remission of sins, with the promise of the gift of the Holy Ghost to all who would come forward, with all their hearts, and obey this doctrine!”</a:t>
            </a:r>
          </a:p>
          <a:p>
            <a:pPr fontAlgn="base">
              <a:spcBef>
                <a:spcPct val="0"/>
              </a:spcBef>
              <a:spcAft>
                <a:spcPct val="0"/>
              </a:spcAft>
            </a:pPr>
            <a:r>
              <a:rPr lang="en-US" sz="1300" dirty="0">
                <a:solidFill>
                  <a:srgbClr val="000000"/>
                </a:solidFill>
                <a:latin typeface="Calibri" pitchFamily="34" charset="0"/>
                <a:cs typeface="Times New Roman" pitchFamily="18" charset="0"/>
              </a:rPr>
              <a:t>Autobiography of Parley P. Pratt</a:t>
            </a:r>
          </a:p>
          <a:p>
            <a:pPr fontAlgn="base">
              <a:spcBef>
                <a:spcPct val="0"/>
              </a:spcBef>
              <a:spcAft>
                <a:spcPct val="0"/>
              </a:spcAft>
            </a:pPr>
            <a:r>
              <a:rPr lang="en-US" sz="1300" dirty="0">
                <a:solidFill>
                  <a:srgbClr val="000000"/>
                </a:solidFill>
                <a:latin typeface="Calibri" pitchFamily="34" charset="0"/>
                <a:cs typeface="Times New Roman" pitchFamily="18" charset="0"/>
              </a:rPr>
              <a:t> (1807-1857) Chapter 5</a:t>
            </a:r>
            <a:endParaRPr lang="en-US" dirty="0">
              <a:latin typeface="Arial" pitchFamily="34" charset="0"/>
              <a:cs typeface="Arial" pitchFamily="34" charset="0"/>
            </a:endParaRPr>
          </a:p>
        </p:txBody>
      </p:sp>
      <p:sp>
        <p:nvSpPr>
          <p:cNvPr id="7" name="Rectangle 6">
            <a:extLst>
              <a:ext uri="{FF2B5EF4-FFF2-40B4-BE49-F238E27FC236}">
                <a16:creationId xmlns:a16="http://schemas.microsoft.com/office/drawing/2014/main" id="{B64E04BA-64C0-4D7A-ACBD-92BDCF46F754}"/>
              </a:ext>
            </a:extLst>
          </p:cNvPr>
          <p:cNvSpPr/>
          <p:nvPr/>
        </p:nvSpPr>
        <p:spPr>
          <a:xfrm>
            <a:off x="8386918" y="8129"/>
            <a:ext cx="3785416" cy="5078313"/>
          </a:xfrm>
          <a:prstGeom prst="rect">
            <a:avLst/>
          </a:prstGeom>
          <a:ln>
            <a:solidFill>
              <a:schemeClr val="tx1"/>
            </a:solidFill>
          </a:ln>
        </p:spPr>
        <p:txBody>
          <a:bodyPr wrap="square">
            <a:spAutoFit/>
          </a:bodyPr>
          <a:lstStyle/>
          <a:p>
            <a:r>
              <a:rPr lang="en-US" sz="1200" dirty="0"/>
              <a:t>The </a:t>
            </a:r>
            <a:r>
              <a:rPr lang="en-US" sz="1200" b="1" dirty="0"/>
              <a:t>salt sermon</a:t>
            </a:r>
            <a:r>
              <a:rPr lang="en-US" sz="1200" dirty="0"/>
              <a:t> was an oration delivered on June 17, 1838 by Mormon leader, </a:t>
            </a:r>
            <a:r>
              <a:rPr lang="en-US" sz="1200" b="1" dirty="0"/>
              <a:t>Sidney Rigdon</a:t>
            </a:r>
            <a:r>
              <a:rPr lang="en-US" sz="1200" dirty="0"/>
              <a:t>, against Mormon dissenters. Rigdon was First Counselor in the First Presidency of the Church of Jesus Christ of Latter Day Saints, and often acted as spokesman for Joseph Smith, Jr.. The dissenters included Book of Mormon witnesses Oliver Cowdery, David Whitmer, and John Whitmer, and other leaders including William Wines Phelps.</a:t>
            </a:r>
          </a:p>
          <a:p>
            <a:r>
              <a:rPr lang="en-US" sz="1200" dirty="0"/>
              <a:t>According to Rigdon, the dissenters were like the "salt" spoken of by Jesus in the Gospel of Matthew (part of the metaphors of Salt and Light in the Sermon on the Mount): "If the salt have lost its savor, wherewith shall it be salted? It is thenceforth good for nothing, but to be cast out, and to be trodden under foot of men." Two days after Rigdon preached the Salt Sermon, eighty Latter-day Saints signed a statement (the so-called </a:t>
            </a:r>
            <a:r>
              <a:rPr lang="en-US" sz="1200" dirty="0" err="1"/>
              <a:t>Danite</a:t>
            </a:r>
            <a:r>
              <a:rPr lang="en-US" sz="1200" dirty="0"/>
              <a:t> Manifesto) warning the dissenters to "depart, or a more fatal calamity shall befall you."</a:t>
            </a:r>
          </a:p>
          <a:p>
            <a:r>
              <a:rPr lang="en-US" sz="1200" dirty="0"/>
              <a:t>The dissenters and their families interpreted these words as threats, and they quickly left Caldwell County, Missouri. Their stories helped stir up anti-Mormon feeling in northwestern Missouri and contributed to the outbreak of the 1838 Mormon War.</a:t>
            </a:r>
          </a:p>
          <a:p>
            <a:r>
              <a:rPr lang="en-US" sz="1200" dirty="0"/>
              <a:t>The Salt Sermon is often confused with </a:t>
            </a:r>
            <a:r>
              <a:rPr lang="en-US" sz="1200" dirty="0" err="1"/>
              <a:t>Rigdon's</a:t>
            </a:r>
            <a:r>
              <a:rPr lang="en-US" sz="1200" dirty="0"/>
              <a:t> July 4th Oration.</a:t>
            </a:r>
          </a:p>
          <a:p>
            <a:r>
              <a:rPr lang="en-US" sz="1200" dirty="0"/>
              <a:t>Wikipedia</a:t>
            </a:r>
          </a:p>
        </p:txBody>
      </p:sp>
    </p:spTree>
    <p:extLst>
      <p:ext uri="{BB962C8B-B14F-4D97-AF65-F5344CB8AC3E}">
        <p14:creationId xmlns:p14="http://schemas.microsoft.com/office/powerpoint/2010/main" val="3050383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ain branches of the LDS Movement"/>
          <p:cNvPicPr>
            <a:picLocks noChangeAspect="1" noChangeArrowheads="1"/>
          </p:cNvPicPr>
          <p:nvPr/>
        </p:nvPicPr>
        <p:blipFill>
          <a:blip r:embed="rId2" cstate="print"/>
          <a:srcRect/>
          <a:stretch>
            <a:fillRect/>
          </a:stretch>
        </p:blipFill>
        <p:spPr bwMode="auto">
          <a:xfrm>
            <a:off x="4114800" y="381000"/>
            <a:ext cx="6275982" cy="3581400"/>
          </a:xfrm>
          <a:prstGeom prst="rect">
            <a:avLst/>
          </a:prstGeom>
          <a:noFill/>
        </p:spPr>
      </p:pic>
      <p:sp>
        <p:nvSpPr>
          <p:cNvPr id="4" name="TextBox 3"/>
          <p:cNvSpPr txBox="1"/>
          <p:nvPr/>
        </p:nvSpPr>
        <p:spPr>
          <a:xfrm>
            <a:off x="4267200" y="228600"/>
            <a:ext cx="5943600" cy="523220"/>
          </a:xfrm>
          <a:prstGeom prst="rect">
            <a:avLst/>
          </a:prstGeom>
          <a:noFill/>
        </p:spPr>
        <p:txBody>
          <a:bodyPr wrap="square" rtlCol="0">
            <a:spAutoFit/>
          </a:bodyPr>
          <a:lstStyle/>
          <a:p>
            <a:r>
              <a:rPr lang="en-US" sz="1400" dirty="0"/>
              <a:t>Main Branches of Latter-day Saints Movement Main branches of the Latter-Day Saint movement</a:t>
            </a:r>
          </a:p>
        </p:txBody>
      </p:sp>
      <p:sp>
        <p:nvSpPr>
          <p:cNvPr id="6" name="Rectangle 5"/>
          <p:cNvSpPr/>
          <p:nvPr/>
        </p:nvSpPr>
        <p:spPr>
          <a:xfrm>
            <a:off x="6705600" y="914401"/>
            <a:ext cx="3429000" cy="276999"/>
          </a:xfrm>
          <a:prstGeom prst="rect">
            <a:avLst/>
          </a:prstGeom>
        </p:spPr>
        <p:txBody>
          <a:bodyPr wrap="square">
            <a:spAutoFit/>
          </a:bodyPr>
          <a:lstStyle/>
          <a:p>
            <a:r>
              <a:rPr lang="en-US" sz="1200" b="1" dirty="0"/>
              <a:t>The Latter-Day Saint movement- William Bickerton</a:t>
            </a:r>
          </a:p>
        </p:txBody>
      </p:sp>
      <p:sp>
        <p:nvSpPr>
          <p:cNvPr id="7" name="Rectangle 6"/>
          <p:cNvSpPr/>
          <p:nvPr/>
        </p:nvSpPr>
        <p:spPr>
          <a:xfrm>
            <a:off x="5715000" y="1219201"/>
            <a:ext cx="3429000" cy="276999"/>
          </a:xfrm>
          <a:prstGeom prst="rect">
            <a:avLst/>
          </a:prstGeom>
        </p:spPr>
        <p:txBody>
          <a:bodyPr wrap="square">
            <a:spAutoFit/>
          </a:bodyPr>
          <a:lstStyle/>
          <a:p>
            <a:r>
              <a:rPr lang="en-US" sz="1200" b="1" dirty="0"/>
              <a:t>Sidney Rigdon “</a:t>
            </a:r>
            <a:r>
              <a:rPr lang="en-US" sz="1200" b="1" dirty="0" err="1"/>
              <a:t>Rigdonites</a:t>
            </a:r>
            <a:r>
              <a:rPr lang="en-US" sz="1200" b="1" dirty="0"/>
              <a:t>”</a:t>
            </a:r>
          </a:p>
        </p:txBody>
      </p:sp>
      <p:sp>
        <p:nvSpPr>
          <p:cNvPr id="8" name="Rectangle 7"/>
          <p:cNvSpPr/>
          <p:nvPr/>
        </p:nvSpPr>
        <p:spPr>
          <a:xfrm>
            <a:off x="6553200" y="1524001"/>
            <a:ext cx="3429000" cy="276999"/>
          </a:xfrm>
          <a:prstGeom prst="rect">
            <a:avLst/>
          </a:prstGeom>
        </p:spPr>
        <p:txBody>
          <a:bodyPr wrap="square">
            <a:spAutoFit/>
          </a:bodyPr>
          <a:lstStyle/>
          <a:p>
            <a:r>
              <a:rPr lang="en-US" sz="1200" b="1" dirty="0"/>
              <a:t>Granville Hedrick: Church of Christ (Temple Lot)</a:t>
            </a:r>
          </a:p>
        </p:txBody>
      </p:sp>
      <p:sp>
        <p:nvSpPr>
          <p:cNvPr id="9" name="Rectangle 8"/>
          <p:cNvSpPr/>
          <p:nvPr/>
        </p:nvSpPr>
        <p:spPr>
          <a:xfrm>
            <a:off x="6477000" y="1828801"/>
            <a:ext cx="3429000" cy="276999"/>
          </a:xfrm>
          <a:prstGeom prst="rect">
            <a:avLst/>
          </a:prstGeom>
        </p:spPr>
        <p:txBody>
          <a:bodyPr wrap="square">
            <a:spAutoFit/>
          </a:bodyPr>
          <a:lstStyle/>
          <a:p>
            <a:r>
              <a:rPr lang="en-US" sz="1200" b="1" dirty="0"/>
              <a:t>Joseph Smith III community of Christ</a:t>
            </a:r>
          </a:p>
        </p:txBody>
      </p:sp>
      <p:sp>
        <p:nvSpPr>
          <p:cNvPr id="10" name="Rectangle 9"/>
          <p:cNvSpPr/>
          <p:nvPr/>
        </p:nvSpPr>
        <p:spPr>
          <a:xfrm>
            <a:off x="6248400" y="2133601"/>
            <a:ext cx="4038600" cy="276999"/>
          </a:xfrm>
          <a:prstGeom prst="rect">
            <a:avLst/>
          </a:prstGeom>
        </p:spPr>
        <p:txBody>
          <a:bodyPr wrap="square">
            <a:spAutoFit/>
          </a:bodyPr>
          <a:lstStyle/>
          <a:p>
            <a:r>
              <a:rPr lang="en-US" sz="1200" b="1" dirty="0"/>
              <a:t>James Strang: Church of Jesus Christ of Latter Day Saints</a:t>
            </a:r>
          </a:p>
        </p:txBody>
      </p:sp>
      <p:sp>
        <p:nvSpPr>
          <p:cNvPr id="11" name="Rectangle 10"/>
          <p:cNvSpPr/>
          <p:nvPr/>
        </p:nvSpPr>
        <p:spPr>
          <a:xfrm>
            <a:off x="5943600" y="2590801"/>
            <a:ext cx="3429000" cy="461665"/>
          </a:xfrm>
          <a:prstGeom prst="rect">
            <a:avLst/>
          </a:prstGeom>
        </p:spPr>
        <p:txBody>
          <a:bodyPr wrap="square">
            <a:spAutoFit/>
          </a:bodyPr>
          <a:lstStyle/>
          <a:p>
            <a:r>
              <a:rPr lang="en-US" sz="1200" b="1" dirty="0"/>
              <a:t>The Church of Jesus Christ of Latter-day Saints—Brigham Young</a:t>
            </a:r>
          </a:p>
        </p:txBody>
      </p:sp>
      <p:sp>
        <p:nvSpPr>
          <p:cNvPr id="12" name="Rectangle 11"/>
          <p:cNvSpPr/>
          <p:nvPr/>
        </p:nvSpPr>
        <p:spPr>
          <a:xfrm>
            <a:off x="8077200" y="2819401"/>
            <a:ext cx="2590800" cy="430887"/>
          </a:xfrm>
          <a:prstGeom prst="rect">
            <a:avLst/>
          </a:prstGeom>
        </p:spPr>
        <p:txBody>
          <a:bodyPr wrap="square">
            <a:spAutoFit/>
          </a:bodyPr>
          <a:lstStyle/>
          <a:p>
            <a:r>
              <a:rPr lang="en-US" sz="1100" b="1" dirty="0"/>
              <a:t>Fundamentalist Church of Jesus Christ of Latter-Day Saints</a:t>
            </a:r>
          </a:p>
        </p:txBody>
      </p:sp>
      <p:graphicFrame>
        <p:nvGraphicFramePr>
          <p:cNvPr id="13" name="Table 12"/>
          <p:cNvGraphicFramePr>
            <a:graphicFrameLocks noGrp="1"/>
          </p:cNvGraphicFramePr>
          <p:nvPr/>
        </p:nvGraphicFramePr>
        <p:xfrm>
          <a:off x="3429000" y="4114800"/>
          <a:ext cx="7010400" cy="2743200"/>
        </p:xfrm>
        <a:graphic>
          <a:graphicData uri="http://schemas.openxmlformats.org/drawingml/2006/table">
            <a:tbl>
              <a:tblPr/>
              <a:tblGrid>
                <a:gridCol w="1121664">
                  <a:extLst>
                    <a:ext uri="{9D8B030D-6E8A-4147-A177-3AD203B41FA5}">
                      <a16:colId xmlns:a16="http://schemas.microsoft.com/office/drawing/2014/main" val="20000"/>
                    </a:ext>
                  </a:extLst>
                </a:gridCol>
                <a:gridCol w="981456">
                  <a:extLst>
                    <a:ext uri="{9D8B030D-6E8A-4147-A177-3AD203B41FA5}">
                      <a16:colId xmlns:a16="http://schemas.microsoft.com/office/drawing/2014/main" val="20001"/>
                    </a:ext>
                  </a:extLst>
                </a:gridCol>
                <a:gridCol w="350520">
                  <a:extLst>
                    <a:ext uri="{9D8B030D-6E8A-4147-A177-3AD203B41FA5}">
                      <a16:colId xmlns:a16="http://schemas.microsoft.com/office/drawing/2014/main" val="20002"/>
                    </a:ext>
                  </a:extLst>
                </a:gridCol>
                <a:gridCol w="1331976">
                  <a:extLst>
                    <a:ext uri="{9D8B030D-6E8A-4147-A177-3AD203B41FA5}">
                      <a16:colId xmlns:a16="http://schemas.microsoft.com/office/drawing/2014/main" val="20003"/>
                    </a:ext>
                  </a:extLst>
                </a:gridCol>
                <a:gridCol w="771144">
                  <a:extLst>
                    <a:ext uri="{9D8B030D-6E8A-4147-A177-3AD203B41FA5}">
                      <a16:colId xmlns:a16="http://schemas.microsoft.com/office/drawing/2014/main" val="20004"/>
                    </a:ext>
                  </a:extLst>
                </a:gridCol>
                <a:gridCol w="2453640">
                  <a:extLst>
                    <a:ext uri="{9D8B030D-6E8A-4147-A177-3AD203B41FA5}">
                      <a16:colId xmlns:a16="http://schemas.microsoft.com/office/drawing/2014/main" val="20005"/>
                    </a:ext>
                  </a:extLst>
                </a:gridCol>
              </a:tblGrid>
              <a:tr h="206431">
                <a:tc>
                  <a:txBody>
                    <a:bodyPr/>
                    <a:lstStyle/>
                    <a:p>
                      <a:pPr algn="ctr"/>
                      <a:r>
                        <a:rPr lang="en-US" sz="700" dirty="0">
                          <a:solidFill>
                            <a:schemeClr val="tx1"/>
                          </a:solidFill>
                        </a:rPr>
                        <a:t>Name</a:t>
                      </a:r>
                    </a:p>
                  </a:txBody>
                  <a:tcPr marL="34897" marR="76336" marT="17448" marB="1744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700">
                          <a:solidFill>
                            <a:schemeClr val="tx1"/>
                          </a:solidFill>
                        </a:rPr>
                        <a:t>Organized by</a:t>
                      </a:r>
                    </a:p>
                  </a:txBody>
                  <a:tcPr marL="34897" marR="76336" marT="17448" marB="1744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700">
                          <a:solidFill>
                            <a:schemeClr val="tx1"/>
                          </a:solidFill>
                        </a:rPr>
                        <a:t>Date</a:t>
                      </a:r>
                    </a:p>
                  </a:txBody>
                  <a:tcPr marL="34897" marR="76336" marT="17448" marB="1744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700">
                          <a:solidFill>
                            <a:schemeClr val="tx1"/>
                          </a:solidFill>
                        </a:rPr>
                        <a:t>Split off / Continuation of</a:t>
                      </a:r>
                    </a:p>
                  </a:txBody>
                  <a:tcPr marL="34897" marR="34897" marT="17448" marB="1744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700">
                          <a:solidFill>
                            <a:schemeClr val="tx1"/>
                          </a:solidFill>
                        </a:rPr>
                        <a:t>Current status</a:t>
                      </a:r>
                    </a:p>
                  </a:txBody>
                  <a:tcPr marL="34897" marR="34897" marT="17448" marB="1744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700">
                          <a:solidFill>
                            <a:schemeClr val="tx1"/>
                          </a:solidFill>
                        </a:rPr>
                        <a:t>Notes</a:t>
                      </a:r>
                    </a:p>
                  </a:txBody>
                  <a:tcPr marL="34897" marR="34897" marT="17448" marB="1744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517530">
                <a:tc>
                  <a:txBody>
                    <a:bodyPr/>
                    <a:lstStyle/>
                    <a:p>
                      <a:pPr algn="ctr"/>
                      <a:r>
                        <a:rPr lang="en-US" sz="700" u="none" strike="noStrike" dirty="0">
                          <a:solidFill>
                            <a:schemeClr val="tx1"/>
                          </a:solidFill>
                        </a:rPr>
                        <a:t>Church of Jesus Christ of the Children of Zion</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700" dirty="0">
                          <a:solidFill>
                            <a:schemeClr val="tx1"/>
                          </a:solidFill>
                        </a:rPr>
                        <a:t>Sidney Rigdon</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1844</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Church of Jesus Christ of Latter Day Saints</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dirty="0">
                          <a:solidFill>
                            <a:schemeClr val="tx1"/>
                          </a:solidFill>
                        </a:rPr>
                        <a:t>Dissolved by 1847</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dirty="0">
                          <a:solidFill>
                            <a:schemeClr val="tx1"/>
                          </a:solidFill>
                        </a:rPr>
                        <a:t>Originally also used the name "Church of Christ". Also known as </a:t>
                      </a:r>
                      <a:r>
                        <a:rPr lang="en-US" sz="700" u="none" strike="noStrike" dirty="0" err="1">
                          <a:solidFill>
                            <a:schemeClr val="tx1"/>
                          </a:solidFill>
                        </a:rPr>
                        <a:t>Rigdonites</a:t>
                      </a:r>
                      <a:r>
                        <a:rPr lang="en-US" sz="700" dirty="0">
                          <a:solidFill>
                            <a:schemeClr val="tx1"/>
                          </a:solidFill>
                        </a:rPr>
                        <a:t>.</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828629">
                <a:tc>
                  <a:txBody>
                    <a:bodyPr/>
                    <a:lstStyle/>
                    <a:p>
                      <a:pPr algn="ctr"/>
                      <a:r>
                        <a:rPr lang="en-US" sz="700" u="none" strike="noStrike" dirty="0">
                          <a:solidFill>
                            <a:schemeClr val="tx1"/>
                          </a:solidFill>
                        </a:rPr>
                        <a:t>The Church of Jesus Christ (</a:t>
                      </a:r>
                      <a:r>
                        <a:rPr lang="en-US" sz="700" u="none" strike="noStrike" dirty="0" err="1">
                          <a:solidFill>
                            <a:schemeClr val="tx1"/>
                          </a:solidFill>
                        </a:rPr>
                        <a:t>Bickertonite</a:t>
                      </a:r>
                      <a:r>
                        <a:rPr lang="en-US" sz="700" u="none" strike="noStrike" dirty="0">
                          <a:solidFill>
                            <a:schemeClr val="tx1"/>
                          </a:solidFill>
                        </a:rPr>
                        <a:t>)</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700" u="none" strike="noStrike" dirty="0">
                          <a:solidFill>
                            <a:schemeClr val="tx1"/>
                          </a:solidFill>
                        </a:rPr>
                        <a:t>William </a:t>
                      </a:r>
                      <a:r>
                        <a:rPr lang="en-US" sz="700" u="none" strike="noStrike" dirty="0" err="1">
                          <a:solidFill>
                            <a:schemeClr val="tx1"/>
                          </a:solidFill>
                        </a:rPr>
                        <a:t>Bickerton</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1862</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Organized by former members of the Church of Jesus Christ of the Children of Zion (Rigdonites), by then defunct</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dirty="0">
                          <a:solidFill>
                            <a:schemeClr val="tx1"/>
                          </a:solidFill>
                        </a:rPr>
                        <a:t>12,136 as of 2007;</a:t>
                      </a:r>
                      <a:r>
                        <a:rPr lang="en-US" sz="700" b="0" i="0" u="none" strike="noStrike" baseline="30000" dirty="0">
                          <a:solidFill>
                            <a:schemeClr val="tx1"/>
                          </a:solidFill>
                        </a:rPr>
                        <a:t> </a:t>
                      </a:r>
                      <a:r>
                        <a:rPr lang="en-US" sz="700" b="0" i="0" u="none" strike="noStrike" baseline="0" dirty="0" err="1">
                          <a:solidFill>
                            <a:schemeClr val="tx1"/>
                          </a:solidFill>
                        </a:rPr>
                        <a:t>headquarted</a:t>
                      </a:r>
                      <a:r>
                        <a:rPr lang="en-US" sz="700" b="0" i="0" u="none" strike="noStrike" baseline="0" dirty="0">
                          <a:solidFill>
                            <a:schemeClr val="tx1"/>
                          </a:solidFill>
                        </a:rPr>
                        <a:t> </a:t>
                      </a:r>
                      <a:r>
                        <a:rPr lang="en-US" sz="700" dirty="0">
                          <a:solidFill>
                            <a:schemeClr val="tx1"/>
                          </a:solidFill>
                        </a:rPr>
                        <a:t>in </a:t>
                      </a:r>
                      <a:r>
                        <a:rPr lang="en-US" sz="700" u="none" strike="noStrike" dirty="0">
                          <a:solidFill>
                            <a:schemeClr val="tx1"/>
                          </a:solidFill>
                        </a:rPr>
                        <a:t>Monongahela, Pennsylvania</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dirty="0">
                          <a:solidFill>
                            <a:schemeClr val="tx1"/>
                          </a:solidFill>
                        </a:rPr>
                        <a:t>Adherents commonly referred to as </a:t>
                      </a:r>
                      <a:r>
                        <a:rPr lang="en-US" sz="700" u="none" strike="noStrike" dirty="0" err="1">
                          <a:solidFill>
                            <a:schemeClr val="tx1"/>
                          </a:solidFill>
                        </a:rPr>
                        <a:t>Bickertonites</a:t>
                      </a:r>
                      <a:r>
                        <a:rPr lang="en-US" sz="700" dirty="0">
                          <a:solidFill>
                            <a:schemeClr val="tx1"/>
                          </a:solidFill>
                        </a:rPr>
                        <a:t> (church actively opposes use of this term).</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673080">
                <a:tc>
                  <a:txBody>
                    <a:bodyPr/>
                    <a:lstStyle/>
                    <a:p>
                      <a:pPr algn="ctr"/>
                      <a:r>
                        <a:rPr lang="en-US" sz="700" u="none" strike="noStrike" dirty="0">
                          <a:solidFill>
                            <a:schemeClr val="tx1"/>
                          </a:solidFill>
                        </a:rPr>
                        <a:t>Reorganized Church of Jesus Christ (</a:t>
                      </a:r>
                      <a:r>
                        <a:rPr lang="en-US" sz="700" u="none" strike="noStrike" dirty="0" err="1">
                          <a:solidFill>
                            <a:schemeClr val="tx1"/>
                          </a:solidFill>
                        </a:rPr>
                        <a:t>Bickertonite</a:t>
                      </a:r>
                      <a:r>
                        <a:rPr lang="en-US" sz="700" u="none" strike="noStrike" dirty="0">
                          <a:solidFill>
                            <a:schemeClr val="tx1"/>
                          </a:solidFill>
                        </a:rPr>
                        <a:t>)</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700" dirty="0">
                          <a:solidFill>
                            <a:schemeClr val="tx1"/>
                          </a:solidFill>
                        </a:rPr>
                        <a:t>Half of the </a:t>
                      </a:r>
                      <a:r>
                        <a:rPr lang="en-US" sz="700" u="none" strike="noStrike" dirty="0" err="1">
                          <a:solidFill>
                            <a:schemeClr val="tx1"/>
                          </a:solidFill>
                        </a:rPr>
                        <a:t>Bickertonite</a:t>
                      </a:r>
                      <a:r>
                        <a:rPr lang="en-US" sz="700" u="none" strike="noStrike" dirty="0">
                          <a:solidFill>
                            <a:schemeClr val="tx1"/>
                          </a:solidFill>
                        </a:rPr>
                        <a:t> Quorum of Twelve Apostles</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1907</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Church of Jesus Christ (Bickertonite)</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Defunct</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dirty="0">
                          <a:solidFill>
                            <a:schemeClr val="tx1"/>
                          </a:solidFill>
                        </a:rPr>
                        <a:t>Dispute over nature of life in the </a:t>
                      </a:r>
                      <a:r>
                        <a:rPr lang="en-US" sz="700" u="none" strike="noStrike" dirty="0">
                          <a:solidFill>
                            <a:schemeClr val="tx1"/>
                          </a:solidFill>
                        </a:rPr>
                        <a:t>millennium</a:t>
                      </a:r>
                      <a:r>
                        <a:rPr lang="en-US" sz="700" dirty="0">
                          <a:solidFill>
                            <a:schemeClr val="tx1"/>
                          </a:solidFill>
                        </a:rPr>
                        <a:t> split </a:t>
                      </a:r>
                      <a:r>
                        <a:rPr lang="en-US" sz="700" dirty="0" err="1">
                          <a:solidFill>
                            <a:schemeClr val="tx1"/>
                          </a:solidFill>
                        </a:rPr>
                        <a:t>Bickertonite</a:t>
                      </a:r>
                      <a:r>
                        <a:rPr lang="en-US" sz="700" dirty="0">
                          <a:solidFill>
                            <a:schemeClr val="tx1"/>
                          </a:solidFill>
                        </a:rPr>
                        <a:t> Quorum of the Twelve in two; later merged with the </a:t>
                      </a:r>
                      <a:r>
                        <a:rPr lang="en-US" sz="700" u="none" strike="noStrike" dirty="0">
                          <a:solidFill>
                            <a:schemeClr val="tx1"/>
                          </a:solidFill>
                        </a:rPr>
                        <a:t>Primitive Church of Jesus Christ (</a:t>
                      </a:r>
                      <a:r>
                        <a:rPr lang="en-US" sz="700" u="none" strike="noStrike" dirty="0" err="1">
                          <a:solidFill>
                            <a:schemeClr val="tx1"/>
                          </a:solidFill>
                        </a:rPr>
                        <a:t>Bickertonite</a:t>
                      </a:r>
                      <a:r>
                        <a:rPr lang="en-US" sz="700" u="none" strike="noStrike" dirty="0">
                          <a:solidFill>
                            <a:schemeClr val="tx1"/>
                          </a:solidFill>
                        </a:rPr>
                        <a:t>)</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517530">
                <a:tc>
                  <a:txBody>
                    <a:bodyPr/>
                    <a:lstStyle/>
                    <a:p>
                      <a:pPr algn="ctr"/>
                      <a:r>
                        <a:rPr lang="en-US" sz="700" u="none" strike="noStrike" dirty="0">
                          <a:solidFill>
                            <a:schemeClr val="tx1"/>
                          </a:solidFill>
                        </a:rPr>
                        <a:t>Primitive Church of Jesus Christ (</a:t>
                      </a:r>
                      <a:r>
                        <a:rPr lang="en-US" sz="700" u="none" strike="noStrike" dirty="0" err="1">
                          <a:solidFill>
                            <a:schemeClr val="tx1"/>
                          </a:solidFill>
                        </a:rPr>
                        <a:t>Bickertonite</a:t>
                      </a:r>
                      <a:r>
                        <a:rPr lang="en-US" sz="700" u="none" strike="noStrike" dirty="0">
                          <a:solidFill>
                            <a:schemeClr val="tx1"/>
                          </a:solidFill>
                        </a:rPr>
                        <a:t>)</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700" u="none" strike="noStrike" dirty="0">
                          <a:solidFill>
                            <a:schemeClr val="tx1"/>
                          </a:solidFill>
                        </a:rPr>
                        <a:t>James Caldwell</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1914</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Church of Jesus Christ (Bickertonite)</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Defunct</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dirty="0">
                          <a:solidFill>
                            <a:schemeClr val="tx1"/>
                          </a:solidFill>
                        </a:rPr>
                        <a:t>Rejected the </a:t>
                      </a:r>
                      <a:r>
                        <a:rPr lang="en-US" sz="700" u="none" strike="noStrike" dirty="0">
                          <a:solidFill>
                            <a:schemeClr val="tx1"/>
                          </a:solidFill>
                        </a:rPr>
                        <a:t>First Presidency</a:t>
                      </a:r>
                      <a:r>
                        <a:rPr lang="en-US" sz="700" dirty="0">
                          <a:solidFill>
                            <a:schemeClr val="tx1"/>
                          </a:solidFill>
                        </a:rPr>
                        <a:t> as a valid leadership organization of the church; later merged with </a:t>
                      </a:r>
                      <a:r>
                        <a:rPr lang="en-US" sz="700" dirty="0" err="1">
                          <a:solidFill>
                            <a:schemeClr val="tx1"/>
                          </a:solidFill>
                        </a:rPr>
                        <a:t>the</a:t>
                      </a:r>
                      <a:r>
                        <a:rPr lang="en-US" sz="700" u="none" strike="noStrike" dirty="0" err="1">
                          <a:solidFill>
                            <a:schemeClr val="tx1"/>
                          </a:solidFill>
                        </a:rPr>
                        <a:t>Reorganized</a:t>
                      </a:r>
                      <a:r>
                        <a:rPr lang="en-US" sz="700" u="none" strike="noStrike" dirty="0">
                          <a:solidFill>
                            <a:schemeClr val="tx1"/>
                          </a:solidFill>
                        </a:rPr>
                        <a:t> Church of Jesus Christ (</a:t>
                      </a:r>
                      <a:r>
                        <a:rPr lang="en-US" sz="700" u="none" strike="noStrike" dirty="0" err="1">
                          <a:solidFill>
                            <a:schemeClr val="tx1"/>
                          </a:solidFill>
                        </a:rPr>
                        <a:t>Bickertonites</a:t>
                      </a:r>
                      <a:r>
                        <a:rPr lang="en-US" sz="700" u="none" strike="noStrike" dirty="0">
                          <a:solidFill>
                            <a:schemeClr val="tx1"/>
                          </a:solidFill>
                        </a:rPr>
                        <a:t>)</a:t>
                      </a:r>
                      <a:r>
                        <a:rPr lang="en-US" sz="700" dirty="0">
                          <a:solidFill>
                            <a:schemeClr val="tx1"/>
                          </a:solidFill>
                        </a:rPr>
                        <a:t>.</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bl>
          </a:graphicData>
        </a:graphic>
      </p:graphicFrame>
      <p:sp>
        <p:nvSpPr>
          <p:cNvPr id="14" name="Rectangle 13"/>
          <p:cNvSpPr/>
          <p:nvPr/>
        </p:nvSpPr>
        <p:spPr>
          <a:xfrm>
            <a:off x="1828800" y="4419601"/>
            <a:ext cx="1371600" cy="2031325"/>
          </a:xfrm>
          <a:prstGeom prst="rect">
            <a:avLst/>
          </a:prstGeom>
        </p:spPr>
        <p:txBody>
          <a:bodyPr wrap="square">
            <a:spAutoFit/>
          </a:bodyPr>
          <a:lstStyle/>
          <a:p>
            <a:r>
              <a:rPr lang="en-US" b="1" dirty="0"/>
              <a:t>Churches tracing their leadership through Rigdon</a:t>
            </a:r>
          </a:p>
          <a:p>
            <a:endParaRPr lang="en-US" b="1" dirty="0"/>
          </a:p>
          <a:p>
            <a:r>
              <a:rPr lang="en-US" b="1" dirty="0"/>
              <a:t>More:</a:t>
            </a:r>
          </a:p>
        </p:txBody>
      </p:sp>
      <p:sp>
        <p:nvSpPr>
          <p:cNvPr id="15" name="Rectangle 14"/>
          <p:cNvSpPr/>
          <p:nvPr/>
        </p:nvSpPr>
        <p:spPr>
          <a:xfrm>
            <a:off x="233082" y="6320121"/>
            <a:ext cx="3039035" cy="261610"/>
          </a:xfrm>
          <a:prstGeom prst="rect">
            <a:avLst/>
          </a:prstGeom>
        </p:spPr>
        <p:txBody>
          <a:bodyPr wrap="square">
            <a:spAutoFit/>
          </a:bodyPr>
          <a:lstStyle/>
          <a:p>
            <a:r>
              <a:rPr lang="en-US" sz="1100" dirty="0"/>
              <a:t>http://sidneyrigdon.com/RigHist/RigHist2.htm</a:t>
            </a:r>
          </a:p>
        </p:txBody>
      </p:sp>
    </p:spTree>
    <p:extLst>
      <p:ext uri="{BB962C8B-B14F-4D97-AF65-F5344CB8AC3E}">
        <p14:creationId xmlns:p14="http://schemas.microsoft.com/office/powerpoint/2010/main" val="1866137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3D483C-F929-4960-921C-31C507CDE983}"/>
              </a:ext>
            </a:extLst>
          </p:cNvPr>
          <p:cNvGrpSpPr/>
          <p:nvPr/>
        </p:nvGrpSpPr>
        <p:grpSpPr>
          <a:xfrm>
            <a:off x="2526890" y="550468"/>
            <a:ext cx="6784258" cy="6007648"/>
            <a:chOff x="6096000" y="-39468"/>
            <a:chExt cx="4670323" cy="4038600"/>
          </a:xfrm>
        </p:grpSpPr>
        <p:pic>
          <p:nvPicPr>
            <p:cNvPr id="18434" name="Picture 2" descr="https://farmingunearthed.files.wordpress.com/2013/06/free-threshing-wheat.png"/>
            <p:cNvPicPr>
              <a:picLocks noChangeAspect="1" noChangeArrowheads="1"/>
            </p:cNvPicPr>
            <p:nvPr/>
          </p:nvPicPr>
          <p:blipFill>
            <a:blip r:embed="rId2" cstate="print"/>
            <a:srcRect/>
            <a:stretch>
              <a:fillRect/>
            </a:stretch>
          </p:blipFill>
          <p:spPr bwMode="auto">
            <a:xfrm>
              <a:off x="6553200" y="609600"/>
              <a:ext cx="3352800" cy="2514600"/>
            </a:xfrm>
            <a:prstGeom prst="rect">
              <a:avLst/>
            </a:prstGeom>
            <a:noFill/>
          </p:spPr>
        </p:pic>
        <p:sp>
          <p:nvSpPr>
            <p:cNvPr id="4" name="Rectangle 3"/>
            <p:cNvSpPr/>
            <p:nvPr/>
          </p:nvSpPr>
          <p:spPr>
            <a:xfrm>
              <a:off x="6096000" y="3352801"/>
              <a:ext cx="4572000" cy="558632"/>
            </a:xfrm>
            <a:prstGeom prst="rect">
              <a:avLst/>
            </a:prstGeom>
          </p:spPr>
          <p:txBody>
            <a:bodyPr>
              <a:spAutoFit/>
            </a:bodyPr>
            <a:lstStyle/>
            <a:p>
              <a:r>
                <a:rPr lang="en-US" sz="1600" dirty="0"/>
                <a:t>When the harvested crops are threshed, hulled wheat grains remain encased in their tightly adhering </a:t>
              </a:r>
              <a:r>
                <a:rPr lang="en-US" sz="1600" dirty="0" err="1"/>
                <a:t>spikelets</a:t>
              </a:r>
              <a:r>
                <a:rPr lang="en-US" sz="1600" dirty="0"/>
                <a:t>, whereas the grains of free-threshing wheat fall free from the chaff immediately upon threshing.</a:t>
              </a:r>
            </a:p>
          </p:txBody>
        </p:sp>
        <p:sp>
          <p:nvSpPr>
            <p:cNvPr id="6" name="Rectangle 5"/>
            <p:cNvSpPr/>
            <p:nvPr/>
          </p:nvSpPr>
          <p:spPr>
            <a:xfrm>
              <a:off x="6118123" y="-39468"/>
              <a:ext cx="4648200" cy="403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81800" y="0"/>
              <a:ext cx="3886200" cy="369332"/>
            </a:xfrm>
            <a:prstGeom prst="rect">
              <a:avLst/>
            </a:prstGeom>
            <a:noFill/>
          </p:spPr>
          <p:txBody>
            <a:bodyPr wrap="square" rtlCol="0">
              <a:spAutoFit/>
            </a:bodyPr>
            <a:lstStyle/>
            <a:p>
              <a:r>
                <a:rPr lang="en-US" dirty="0"/>
                <a:t>More interesting stuff…</a:t>
              </a:r>
            </a:p>
          </p:txBody>
        </p:sp>
      </p:grpSp>
    </p:spTree>
    <p:extLst>
      <p:ext uri="{BB962C8B-B14F-4D97-AF65-F5344CB8AC3E}">
        <p14:creationId xmlns:p14="http://schemas.microsoft.com/office/powerpoint/2010/main" val="1342224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vergreen 2 floral design picture and wallpaper">
            <a:extLst>
              <a:ext uri="{FF2B5EF4-FFF2-40B4-BE49-F238E27FC236}">
                <a16:creationId xmlns:a16="http://schemas.microsoft.com/office/drawing/2014/main" id="{62637E77-F4E3-4F79-E92E-7621F876158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3" name="TextBox 2">
            <a:extLst>
              <a:ext uri="{FF2B5EF4-FFF2-40B4-BE49-F238E27FC236}">
                <a16:creationId xmlns:a16="http://schemas.microsoft.com/office/drawing/2014/main" id="{22D3DBC3-A343-8BB9-1AD1-6C48DFF3757A}"/>
              </a:ext>
            </a:extLst>
          </p:cNvPr>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Revision</a:t>
            </a:r>
          </a:p>
        </p:txBody>
      </p:sp>
      <p:sp>
        <p:nvSpPr>
          <p:cNvPr id="5" name="TextBox 4">
            <a:extLst>
              <a:ext uri="{FF2B5EF4-FFF2-40B4-BE49-F238E27FC236}">
                <a16:creationId xmlns:a16="http://schemas.microsoft.com/office/drawing/2014/main" id="{866718D2-32B4-CA5A-ADA9-0A9ACD568274}"/>
              </a:ext>
            </a:extLst>
          </p:cNvPr>
          <p:cNvSpPr txBox="1"/>
          <p:nvPr/>
        </p:nvSpPr>
        <p:spPr>
          <a:xfrm>
            <a:off x="498763" y="1433374"/>
            <a:ext cx="4553528" cy="1477328"/>
          </a:xfrm>
          <a:prstGeom prst="rect">
            <a:avLst/>
          </a:prstGeom>
          <a:noFill/>
        </p:spPr>
        <p:txBody>
          <a:bodyPr wrap="square">
            <a:spAutoFit/>
          </a:bodyPr>
          <a:lstStyle/>
          <a:p>
            <a:r>
              <a:rPr lang="en-US" b="0" i="0" dirty="0">
                <a:solidFill>
                  <a:schemeClr val="bg1"/>
                </a:solidFill>
                <a:effectLst/>
              </a:rPr>
              <a:t>In the summer of 1830, the Prophet Joseph Smith began working on an inspired revision, or translation, of the King James Bible. He considered this project an important part of his calling as a prophet of God.</a:t>
            </a:r>
            <a:endParaRPr lang="en-US" dirty="0">
              <a:solidFill>
                <a:schemeClr val="bg1"/>
              </a:solidFill>
            </a:endParaRPr>
          </a:p>
        </p:txBody>
      </p:sp>
      <p:pic>
        <p:nvPicPr>
          <p:cNvPr id="7" name="Picture 6">
            <a:extLst>
              <a:ext uri="{FF2B5EF4-FFF2-40B4-BE49-F238E27FC236}">
                <a16:creationId xmlns:a16="http://schemas.microsoft.com/office/drawing/2014/main" id="{1D63A192-A873-FB50-6787-B10EBEE452F5}"/>
              </a:ext>
            </a:extLst>
          </p:cNvPr>
          <p:cNvPicPr>
            <a:picLocks noChangeAspect="1"/>
          </p:cNvPicPr>
          <p:nvPr/>
        </p:nvPicPr>
        <p:blipFill>
          <a:blip r:embed="rId4"/>
          <a:stretch>
            <a:fillRect/>
          </a:stretch>
        </p:blipFill>
        <p:spPr>
          <a:xfrm>
            <a:off x="778704" y="3212112"/>
            <a:ext cx="4667901" cy="3067478"/>
          </a:xfrm>
          <a:prstGeom prst="rect">
            <a:avLst/>
          </a:prstGeom>
        </p:spPr>
      </p:pic>
      <p:sp>
        <p:nvSpPr>
          <p:cNvPr id="9" name="TextBox 8">
            <a:extLst>
              <a:ext uri="{FF2B5EF4-FFF2-40B4-BE49-F238E27FC236}">
                <a16:creationId xmlns:a16="http://schemas.microsoft.com/office/drawing/2014/main" id="{7FE5EB2C-4A25-B6C9-1AF2-A26187E0AD87}"/>
              </a:ext>
            </a:extLst>
          </p:cNvPr>
          <p:cNvSpPr txBox="1"/>
          <p:nvPr/>
        </p:nvSpPr>
        <p:spPr>
          <a:xfrm>
            <a:off x="5849468" y="1521522"/>
            <a:ext cx="6096000" cy="4801314"/>
          </a:xfrm>
          <a:prstGeom prst="rect">
            <a:avLst/>
          </a:prstGeom>
          <a:noFill/>
        </p:spPr>
        <p:txBody>
          <a:bodyPr wrap="square">
            <a:spAutoFit/>
          </a:bodyPr>
          <a:lstStyle/>
          <a:p>
            <a:pPr algn="l" fontAlgn="base"/>
            <a:r>
              <a:rPr lang="en-US" b="0" i="0" dirty="0">
                <a:solidFill>
                  <a:schemeClr val="bg1"/>
                </a:solidFill>
                <a:effectLst/>
              </a:rPr>
              <a:t>Soon after the Book of Mormon was published in 1830, the Lord directed Joseph Smith to begin a translation of the Bible.</a:t>
            </a:r>
          </a:p>
          <a:p>
            <a:pPr algn="l" fontAlgn="base"/>
            <a:endParaRPr lang="en-US" b="0" i="0" dirty="0">
              <a:solidFill>
                <a:schemeClr val="bg1"/>
              </a:solidFill>
              <a:effectLst/>
            </a:endParaRPr>
          </a:p>
          <a:p>
            <a:pPr algn="l" fontAlgn="base"/>
            <a:r>
              <a:rPr lang="en-US" b="0" i="0" dirty="0">
                <a:solidFill>
                  <a:schemeClr val="bg1"/>
                </a:solidFill>
                <a:effectLst/>
              </a:rPr>
              <a:t>Joseph Smith looked at original Hebrew and Greek writings to make a new English translation of the Bible.</a:t>
            </a:r>
          </a:p>
          <a:p>
            <a:pPr algn="l" fontAlgn="base"/>
            <a:endParaRPr lang="en-US" b="0" i="0" dirty="0">
              <a:solidFill>
                <a:schemeClr val="bg1"/>
              </a:solidFill>
              <a:effectLst/>
            </a:endParaRPr>
          </a:p>
          <a:p>
            <a:pPr algn="l" fontAlgn="base"/>
            <a:r>
              <a:rPr lang="en-US" b="0" i="0" dirty="0">
                <a:solidFill>
                  <a:schemeClr val="bg1"/>
                </a:solidFill>
                <a:effectLst/>
              </a:rPr>
              <a:t>The Lord revealed the books of Moses and Joseph Smith—Matthew in the Pearl of Great Price as part of the Joseph Smith Translation of the Bible.</a:t>
            </a:r>
          </a:p>
          <a:p>
            <a:pPr algn="l" fontAlgn="base"/>
            <a:endParaRPr lang="en-US" b="0" i="0" dirty="0">
              <a:solidFill>
                <a:schemeClr val="bg1"/>
              </a:solidFill>
              <a:effectLst/>
            </a:endParaRPr>
          </a:p>
          <a:p>
            <a:pPr algn="l" fontAlgn="base"/>
            <a:r>
              <a:rPr lang="en-US" b="0" i="0" dirty="0">
                <a:solidFill>
                  <a:schemeClr val="bg1"/>
                </a:solidFill>
                <a:effectLst/>
              </a:rPr>
              <a:t>The Lord revealed some of the doctrinal truths taught by The Church of Jesus Christ of Latter-day Saints to Joseph Smith as he translated the Bible.</a:t>
            </a:r>
          </a:p>
          <a:p>
            <a:pPr algn="l" fontAlgn="base"/>
            <a:endParaRPr lang="en-US" b="0" i="0" dirty="0">
              <a:solidFill>
                <a:schemeClr val="bg1"/>
              </a:solidFill>
              <a:effectLst/>
            </a:endParaRPr>
          </a:p>
          <a:p>
            <a:pPr algn="l" fontAlgn="base"/>
            <a:r>
              <a:rPr lang="en-US" b="0" i="0" dirty="0">
                <a:solidFill>
                  <a:schemeClr val="bg1"/>
                </a:solidFill>
                <a:effectLst/>
              </a:rPr>
              <a:t>The Lord has blessed your life through the Joseph Smith Translation.</a:t>
            </a:r>
          </a:p>
          <a:p>
            <a:pPr algn="l" fontAlgn="base"/>
            <a:r>
              <a:rPr lang="en-US" sz="1400" dirty="0">
                <a:solidFill>
                  <a:schemeClr val="bg1"/>
                </a:solidFill>
              </a:rPr>
              <a:t>Manual</a:t>
            </a:r>
            <a:endParaRPr lang="en-US" sz="1400" b="0" i="0" dirty="0">
              <a:solidFill>
                <a:schemeClr val="bg1"/>
              </a:solidFill>
              <a:effectLst/>
            </a:endParaRPr>
          </a:p>
        </p:txBody>
      </p:sp>
    </p:spTree>
    <p:extLst>
      <p:ext uri="{BB962C8B-B14F-4D97-AF65-F5344CB8AC3E}">
        <p14:creationId xmlns:p14="http://schemas.microsoft.com/office/powerpoint/2010/main" val="85676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evergreen 2 floral design picture and wallpaper">
            <a:extLst>
              <a:ext uri="{FF2B5EF4-FFF2-40B4-BE49-F238E27FC236}">
                <a16:creationId xmlns:a16="http://schemas.microsoft.com/office/drawing/2014/main" id="{D2A40B79-AC07-47D6-B839-55A7F047C09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0746214" y="6456871"/>
            <a:ext cx="1752600" cy="369332"/>
          </a:xfrm>
          <a:prstGeom prst="rect">
            <a:avLst/>
          </a:prstGeom>
          <a:noFill/>
        </p:spPr>
        <p:txBody>
          <a:bodyPr wrap="square" rtlCol="0">
            <a:spAutoFit/>
          </a:bodyPr>
          <a:lstStyle/>
          <a:p>
            <a:r>
              <a:rPr lang="en-US" dirty="0">
                <a:solidFill>
                  <a:schemeClr val="bg1"/>
                </a:solidFill>
              </a:rPr>
              <a:t>Who’s Who</a:t>
            </a:r>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Sidney Rigdon</a:t>
            </a:r>
          </a:p>
        </p:txBody>
      </p:sp>
      <p:sp>
        <p:nvSpPr>
          <p:cNvPr id="8" name="TextBox 7"/>
          <p:cNvSpPr txBox="1"/>
          <p:nvPr/>
        </p:nvSpPr>
        <p:spPr>
          <a:xfrm>
            <a:off x="334297" y="1219200"/>
            <a:ext cx="8047703" cy="5078313"/>
          </a:xfrm>
          <a:prstGeom prst="rect">
            <a:avLst/>
          </a:prstGeom>
          <a:noFill/>
        </p:spPr>
        <p:txBody>
          <a:bodyPr wrap="square" rtlCol="0">
            <a:spAutoFit/>
          </a:bodyPr>
          <a:lstStyle/>
          <a:p>
            <a:r>
              <a:rPr lang="en-US" dirty="0">
                <a:solidFill>
                  <a:schemeClr val="bg1"/>
                </a:solidFill>
              </a:rPr>
              <a:t>He was born on February 19, 1793,  near St. Clair, Pennsylvania</a:t>
            </a:r>
          </a:p>
          <a:p>
            <a:endParaRPr lang="en-US" dirty="0">
              <a:solidFill>
                <a:schemeClr val="bg1"/>
              </a:solidFill>
            </a:endParaRPr>
          </a:p>
          <a:p>
            <a:r>
              <a:rPr lang="en-US" dirty="0">
                <a:solidFill>
                  <a:schemeClr val="bg1"/>
                </a:solidFill>
              </a:rPr>
              <a:t>He was an accomplished orator, a Baptist minister, and later one of the founders of the Campbellite movement. He was a journeyman tanner</a:t>
            </a:r>
          </a:p>
          <a:p>
            <a:endParaRPr lang="en-US" dirty="0">
              <a:solidFill>
                <a:schemeClr val="bg1"/>
              </a:solidFill>
            </a:endParaRPr>
          </a:p>
          <a:p>
            <a:r>
              <a:rPr lang="en-US" dirty="0">
                <a:solidFill>
                  <a:schemeClr val="bg1"/>
                </a:solidFill>
              </a:rPr>
              <a:t>He was well versed in the Bible</a:t>
            </a:r>
          </a:p>
          <a:p>
            <a:endParaRPr lang="en-US" dirty="0">
              <a:solidFill>
                <a:schemeClr val="bg1"/>
              </a:solidFill>
            </a:endParaRPr>
          </a:p>
          <a:p>
            <a:r>
              <a:rPr lang="en-US" dirty="0">
                <a:solidFill>
                  <a:schemeClr val="bg1"/>
                </a:solidFill>
              </a:rPr>
              <a:t>At one point in time he had Parley P. Pratt in his audience, and later Parley P. Pratt introduced him to the Book of Mormon</a:t>
            </a:r>
          </a:p>
          <a:p>
            <a:endParaRPr lang="en-US" dirty="0">
              <a:solidFill>
                <a:schemeClr val="bg1"/>
              </a:solidFill>
            </a:endParaRPr>
          </a:p>
          <a:p>
            <a:r>
              <a:rPr lang="en-US" dirty="0">
                <a:solidFill>
                  <a:schemeClr val="bg1"/>
                </a:solidFill>
              </a:rPr>
              <a:t>He was baptized on November 14, 1830</a:t>
            </a:r>
          </a:p>
          <a:p>
            <a:endParaRPr lang="en-US" dirty="0">
              <a:solidFill>
                <a:schemeClr val="bg1"/>
              </a:solidFill>
            </a:endParaRPr>
          </a:p>
          <a:p>
            <a:r>
              <a:rPr lang="en-US" dirty="0">
                <a:solidFill>
                  <a:schemeClr val="bg1"/>
                </a:solidFill>
              </a:rPr>
              <a:t>He served as a scribe for Joseph Smith who was translating the inspired version of the Bible and participated in several revelations</a:t>
            </a:r>
          </a:p>
          <a:p>
            <a:endParaRPr lang="en-US" dirty="0">
              <a:solidFill>
                <a:schemeClr val="bg1"/>
              </a:solidFill>
            </a:endParaRPr>
          </a:p>
          <a:p>
            <a:r>
              <a:rPr lang="en-US" dirty="0">
                <a:solidFill>
                  <a:schemeClr val="bg1"/>
                </a:solidFill>
              </a:rPr>
              <a:t>He was a spokesman and defender for the cause of Zion</a:t>
            </a:r>
          </a:p>
          <a:p>
            <a:endParaRPr lang="en-US" dirty="0">
              <a:solidFill>
                <a:schemeClr val="bg1"/>
              </a:solidFill>
            </a:endParaRPr>
          </a:p>
          <a:p>
            <a:r>
              <a:rPr lang="en-US" dirty="0">
                <a:solidFill>
                  <a:schemeClr val="bg1"/>
                </a:solidFill>
              </a:rPr>
              <a:t>He suffered persecutions, even tarring and feathering, along with Joseph in 1832</a:t>
            </a:r>
          </a:p>
        </p:txBody>
      </p:sp>
      <p:grpSp>
        <p:nvGrpSpPr>
          <p:cNvPr id="9" name="Group 8"/>
          <p:cNvGrpSpPr/>
          <p:nvPr/>
        </p:nvGrpSpPr>
        <p:grpSpPr>
          <a:xfrm>
            <a:off x="9392543" y="1618565"/>
            <a:ext cx="1788913" cy="4267201"/>
            <a:chOff x="914400" y="1524000"/>
            <a:chExt cx="1788913" cy="4267201"/>
          </a:xfrm>
        </p:grpSpPr>
        <p:sp>
          <p:nvSpPr>
            <p:cNvPr id="10" name="Oval 9"/>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5"/>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gonal Stripe 27"/>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iagonal Stripe 28"/>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 name="Group 47"/>
            <p:cNvGrpSpPr/>
            <p:nvPr/>
          </p:nvGrpSpPr>
          <p:grpSpPr>
            <a:xfrm>
              <a:off x="1371600" y="2819400"/>
              <a:ext cx="914400" cy="228600"/>
              <a:chOff x="2971800" y="2971800"/>
              <a:chExt cx="914400" cy="228600"/>
            </a:xfrm>
          </p:grpSpPr>
          <p:sp>
            <p:nvSpPr>
              <p:cNvPr id="34" name="Double Wave 33"/>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loud 30"/>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5"/>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5"/>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702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vergreen 2 floral design picture and wallpaper">
            <a:extLst>
              <a:ext uri="{FF2B5EF4-FFF2-40B4-BE49-F238E27FC236}">
                <a16:creationId xmlns:a16="http://schemas.microsoft.com/office/drawing/2014/main" id="{13057FD5-6ED4-4202-A202-294472220A4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5" name="TextBox 4"/>
          <p:cNvSpPr txBox="1"/>
          <p:nvPr/>
        </p:nvSpPr>
        <p:spPr>
          <a:xfrm>
            <a:off x="1227772" y="1490008"/>
            <a:ext cx="6134528" cy="4893647"/>
          </a:xfrm>
          <a:prstGeom prst="rect">
            <a:avLst/>
          </a:prstGeom>
          <a:noFill/>
        </p:spPr>
        <p:txBody>
          <a:bodyPr wrap="square" rtlCol="0">
            <a:spAutoFit/>
          </a:bodyPr>
          <a:lstStyle/>
          <a:p>
            <a:r>
              <a:rPr lang="en-US" sz="2400" dirty="0">
                <a:solidFill>
                  <a:schemeClr val="bg1"/>
                </a:solidFill>
              </a:rPr>
              <a:t>“God governs by law—wholly, completely, </a:t>
            </a:r>
            <a:r>
              <a:rPr lang="en-US" sz="2400" dirty="0" err="1">
                <a:solidFill>
                  <a:schemeClr val="bg1"/>
                </a:solidFill>
              </a:rPr>
              <a:t>invaryingly</a:t>
            </a:r>
            <a:r>
              <a:rPr lang="en-US" sz="2400" dirty="0">
                <a:solidFill>
                  <a:schemeClr val="bg1"/>
                </a:solidFill>
              </a:rPr>
              <a:t>, and always. He has ordained that identical results always flow from the same causes. </a:t>
            </a:r>
          </a:p>
          <a:p>
            <a:endParaRPr lang="en-US" sz="2400" dirty="0">
              <a:solidFill>
                <a:schemeClr val="bg1"/>
              </a:solidFill>
            </a:endParaRPr>
          </a:p>
          <a:p>
            <a:r>
              <a:rPr lang="en-US" sz="2400" dirty="0">
                <a:solidFill>
                  <a:schemeClr val="bg1"/>
                </a:solidFill>
              </a:rPr>
              <a:t>There is no respect of persons with him, and he is a Being ‘with whom is no variableness, neither shadow of turning.’ ([James] 1:17; D. &amp; C. 3:1–2.) </a:t>
            </a:r>
          </a:p>
          <a:p>
            <a:endParaRPr lang="en-US" sz="2400" dirty="0">
              <a:solidFill>
                <a:schemeClr val="bg1"/>
              </a:solidFill>
            </a:endParaRPr>
          </a:p>
          <a:p>
            <a:r>
              <a:rPr lang="en-US" sz="2400" dirty="0">
                <a:solidFill>
                  <a:schemeClr val="bg1"/>
                </a:solidFill>
              </a:rPr>
              <a:t>Hence, the Lord’s ‘course is </a:t>
            </a:r>
            <a:r>
              <a:rPr lang="en-US" sz="2400" i="1" dirty="0">
                <a:solidFill>
                  <a:schemeClr val="bg1"/>
                </a:solidFill>
              </a:rPr>
              <a:t>one eternal round,</a:t>
            </a:r>
            <a:r>
              <a:rPr lang="en-US" sz="2400" dirty="0">
                <a:solidFill>
                  <a:schemeClr val="bg1"/>
                </a:solidFill>
              </a:rPr>
              <a:t> the same today as yesterday, and forever.’ </a:t>
            </a:r>
            <a:r>
              <a:rPr lang="en-US" dirty="0">
                <a:solidFill>
                  <a:schemeClr val="bg1"/>
                </a:solidFill>
              </a:rPr>
              <a:t>(D. &amp; C. 35:1.)” </a:t>
            </a:r>
            <a:r>
              <a:rPr lang="en-US" sz="1200" dirty="0">
                <a:solidFill>
                  <a:schemeClr val="bg1"/>
                </a:solidFill>
              </a:rPr>
              <a:t>Bruce R. McConkie</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One Eternal Round</a:t>
            </a:r>
          </a:p>
        </p:txBody>
      </p:sp>
      <p:sp>
        <p:nvSpPr>
          <p:cNvPr id="8" name="TextBox 7"/>
          <p:cNvSpPr txBox="1"/>
          <p:nvPr/>
        </p:nvSpPr>
        <p:spPr>
          <a:xfrm>
            <a:off x="147263" y="6481970"/>
            <a:ext cx="1600200" cy="369332"/>
          </a:xfrm>
          <a:prstGeom prst="rect">
            <a:avLst/>
          </a:prstGeom>
          <a:noFill/>
        </p:spPr>
        <p:txBody>
          <a:bodyPr wrap="square" rtlCol="0">
            <a:spAutoFit/>
          </a:bodyPr>
          <a:lstStyle/>
          <a:p>
            <a:r>
              <a:rPr lang="en-US" dirty="0">
                <a:solidFill>
                  <a:schemeClr val="bg1"/>
                </a:solidFill>
              </a:rPr>
              <a:t>D&amp;C 35:1</a:t>
            </a:r>
          </a:p>
        </p:txBody>
      </p:sp>
      <p:pic>
        <p:nvPicPr>
          <p:cNvPr id="3" name="Picture 2">
            <a:extLst>
              <a:ext uri="{FF2B5EF4-FFF2-40B4-BE49-F238E27FC236}">
                <a16:creationId xmlns:a16="http://schemas.microsoft.com/office/drawing/2014/main" id="{6E567999-F644-4D20-84E2-5336AEF8A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538" y="2541735"/>
            <a:ext cx="3867690" cy="4124901"/>
          </a:xfrm>
          <a:prstGeom prst="rect">
            <a:avLst/>
          </a:prstGeom>
        </p:spPr>
      </p:pic>
      <p:pic>
        <p:nvPicPr>
          <p:cNvPr id="11" name="Picture 10">
            <a:extLst>
              <a:ext uri="{FF2B5EF4-FFF2-40B4-BE49-F238E27FC236}">
                <a16:creationId xmlns:a16="http://schemas.microsoft.com/office/drawing/2014/main" id="{7DFDD56B-9674-47AF-A17D-583EA9145D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263" y="117909"/>
            <a:ext cx="1141634" cy="1593531"/>
          </a:xfrm>
          <a:prstGeom prst="rect">
            <a:avLst/>
          </a:prstGeom>
        </p:spPr>
      </p:pic>
    </p:spTree>
    <p:extLst>
      <p:ext uri="{BB962C8B-B14F-4D97-AF65-F5344CB8AC3E}">
        <p14:creationId xmlns:p14="http://schemas.microsoft.com/office/powerpoint/2010/main" val="103355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 name="Picture 2" descr="evergreen 2 floral design picture and wallpaper">
            <a:extLst>
              <a:ext uri="{FF2B5EF4-FFF2-40B4-BE49-F238E27FC236}">
                <a16:creationId xmlns:a16="http://schemas.microsoft.com/office/drawing/2014/main" id="{58CA80EA-A461-4F65-85D0-D02C6067ED3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5" name="TextBox 4"/>
          <p:cNvSpPr txBox="1"/>
          <p:nvPr/>
        </p:nvSpPr>
        <p:spPr>
          <a:xfrm>
            <a:off x="466627" y="987513"/>
            <a:ext cx="2895600" cy="646331"/>
          </a:xfrm>
          <a:prstGeom prst="rect">
            <a:avLst/>
          </a:prstGeom>
          <a:solidFill>
            <a:schemeClr val="accent2"/>
          </a:solidFill>
        </p:spPr>
        <p:txBody>
          <a:bodyPr wrap="square" rtlCol="0">
            <a:spAutoFit/>
          </a:bodyPr>
          <a:lstStyle/>
          <a:p>
            <a:r>
              <a:rPr lang="en-US" dirty="0">
                <a:solidFill>
                  <a:srgbClr val="FFFF00"/>
                </a:solidFill>
              </a:rPr>
              <a:t>What does the Lord know about your plan for your life?</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Your Plan for Life</a:t>
            </a:r>
          </a:p>
        </p:txBody>
      </p:sp>
      <p:sp>
        <p:nvSpPr>
          <p:cNvPr id="13" name="TextBox 12"/>
          <p:cNvSpPr txBox="1"/>
          <p:nvPr/>
        </p:nvSpPr>
        <p:spPr>
          <a:xfrm>
            <a:off x="9753600" y="2133600"/>
            <a:ext cx="1828800" cy="369332"/>
          </a:xfrm>
          <a:prstGeom prst="rect">
            <a:avLst/>
          </a:prstGeom>
          <a:noFill/>
        </p:spPr>
        <p:txBody>
          <a:bodyPr wrap="square" rtlCol="0">
            <a:spAutoFit/>
          </a:bodyPr>
          <a:lstStyle/>
          <a:p>
            <a:r>
              <a:rPr lang="en-US" dirty="0">
                <a:solidFill>
                  <a:schemeClr val="bg1"/>
                </a:solidFill>
              </a:rPr>
              <a:t>Death</a:t>
            </a:r>
          </a:p>
        </p:txBody>
      </p:sp>
      <p:grpSp>
        <p:nvGrpSpPr>
          <p:cNvPr id="390" name="Group 389"/>
          <p:cNvGrpSpPr/>
          <p:nvPr/>
        </p:nvGrpSpPr>
        <p:grpSpPr>
          <a:xfrm>
            <a:off x="1524000" y="1066800"/>
            <a:ext cx="9144000" cy="5257800"/>
            <a:chOff x="0" y="1066800"/>
            <a:chExt cx="9144000" cy="5257800"/>
          </a:xfrm>
        </p:grpSpPr>
        <p:sp>
          <p:nvSpPr>
            <p:cNvPr id="7" name="TextBox 6"/>
            <p:cNvSpPr txBox="1"/>
            <p:nvPr/>
          </p:nvSpPr>
          <p:spPr>
            <a:xfrm>
              <a:off x="0" y="2209800"/>
              <a:ext cx="1600200" cy="369332"/>
            </a:xfrm>
            <a:prstGeom prst="rect">
              <a:avLst/>
            </a:prstGeom>
            <a:noFill/>
          </p:spPr>
          <p:txBody>
            <a:bodyPr wrap="square" rtlCol="0">
              <a:spAutoFit/>
            </a:bodyPr>
            <a:lstStyle/>
            <a:p>
              <a:r>
                <a:rPr lang="en-US" dirty="0">
                  <a:solidFill>
                    <a:schemeClr val="bg1"/>
                  </a:solidFill>
                </a:rPr>
                <a:t>Birth</a:t>
              </a:r>
            </a:p>
          </p:txBody>
        </p:sp>
        <p:sp>
          <p:nvSpPr>
            <p:cNvPr id="8" name="TextBox 7"/>
            <p:cNvSpPr txBox="1"/>
            <p:nvPr/>
          </p:nvSpPr>
          <p:spPr>
            <a:xfrm>
              <a:off x="685800" y="1981200"/>
              <a:ext cx="2362200" cy="646331"/>
            </a:xfrm>
            <a:prstGeom prst="rect">
              <a:avLst/>
            </a:prstGeom>
            <a:noFill/>
          </p:spPr>
          <p:txBody>
            <a:bodyPr wrap="square" rtlCol="0">
              <a:spAutoFit/>
            </a:bodyPr>
            <a:lstStyle/>
            <a:p>
              <a:r>
                <a:rPr lang="en-US" dirty="0">
                  <a:solidFill>
                    <a:schemeClr val="bg1"/>
                  </a:solidFill>
                </a:rPr>
                <a:t>Baptism/</a:t>
              </a:r>
            </a:p>
            <a:p>
              <a:r>
                <a:rPr lang="en-US" dirty="0">
                  <a:solidFill>
                    <a:schemeClr val="bg1"/>
                  </a:solidFill>
                </a:rPr>
                <a:t>Ordinations</a:t>
              </a:r>
            </a:p>
          </p:txBody>
        </p:sp>
        <p:sp>
          <p:nvSpPr>
            <p:cNvPr id="9" name="TextBox 8"/>
            <p:cNvSpPr txBox="1"/>
            <p:nvPr/>
          </p:nvSpPr>
          <p:spPr>
            <a:xfrm>
              <a:off x="2286000" y="1676400"/>
              <a:ext cx="1828800" cy="923330"/>
            </a:xfrm>
            <a:prstGeom prst="rect">
              <a:avLst/>
            </a:prstGeom>
            <a:noFill/>
          </p:spPr>
          <p:txBody>
            <a:bodyPr wrap="square" rtlCol="0">
              <a:spAutoFit/>
            </a:bodyPr>
            <a:lstStyle/>
            <a:p>
              <a:r>
                <a:rPr lang="en-US" dirty="0">
                  <a:solidFill>
                    <a:schemeClr val="bg1"/>
                  </a:solidFill>
                </a:rPr>
                <a:t>Priesthood Callings/Young Women Callings</a:t>
              </a:r>
            </a:p>
          </p:txBody>
        </p:sp>
        <p:sp>
          <p:nvSpPr>
            <p:cNvPr id="10" name="TextBox 9"/>
            <p:cNvSpPr txBox="1"/>
            <p:nvPr/>
          </p:nvSpPr>
          <p:spPr>
            <a:xfrm>
              <a:off x="4191000" y="1905000"/>
              <a:ext cx="1981200" cy="646331"/>
            </a:xfrm>
            <a:prstGeom prst="rect">
              <a:avLst/>
            </a:prstGeom>
            <a:noFill/>
          </p:spPr>
          <p:txBody>
            <a:bodyPr wrap="square" rtlCol="0">
              <a:spAutoFit/>
            </a:bodyPr>
            <a:lstStyle/>
            <a:p>
              <a:r>
                <a:rPr lang="en-US" dirty="0">
                  <a:solidFill>
                    <a:schemeClr val="bg1"/>
                  </a:solidFill>
                </a:rPr>
                <a:t>Education/</a:t>
              </a:r>
            </a:p>
            <a:p>
              <a:r>
                <a:rPr lang="en-US" dirty="0">
                  <a:solidFill>
                    <a:schemeClr val="bg1"/>
                  </a:solidFill>
                </a:rPr>
                <a:t>Mission</a:t>
              </a:r>
            </a:p>
          </p:txBody>
        </p:sp>
        <p:sp>
          <p:nvSpPr>
            <p:cNvPr id="11" name="TextBox 10"/>
            <p:cNvSpPr txBox="1"/>
            <p:nvPr/>
          </p:nvSpPr>
          <p:spPr>
            <a:xfrm>
              <a:off x="5638800" y="2133600"/>
              <a:ext cx="1828800" cy="369332"/>
            </a:xfrm>
            <a:prstGeom prst="rect">
              <a:avLst/>
            </a:prstGeom>
            <a:noFill/>
          </p:spPr>
          <p:txBody>
            <a:bodyPr wrap="square" rtlCol="0">
              <a:spAutoFit/>
            </a:bodyPr>
            <a:lstStyle/>
            <a:p>
              <a:r>
                <a:rPr lang="en-US" dirty="0">
                  <a:solidFill>
                    <a:schemeClr val="bg1"/>
                  </a:solidFill>
                </a:rPr>
                <a:t>Marriage</a:t>
              </a:r>
            </a:p>
          </p:txBody>
        </p:sp>
        <p:sp>
          <p:nvSpPr>
            <p:cNvPr id="12" name="TextBox 11"/>
            <p:cNvSpPr txBox="1"/>
            <p:nvPr/>
          </p:nvSpPr>
          <p:spPr>
            <a:xfrm>
              <a:off x="6705600" y="2133600"/>
              <a:ext cx="1828800" cy="369332"/>
            </a:xfrm>
            <a:prstGeom prst="rect">
              <a:avLst/>
            </a:prstGeom>
            <a:noFill/>
          </p:spPr>
          <p:txBody>
            <a:bodyPr wrap="square" rtlCol="0">
              <a:spAutoFit/>
            </a:bodyPr>
            <a:lstStyle/>
            <a:p>
              <a:r>
                <a:rPr lang="en-US" dirty="0">
                  <a:solidFill>
                    <a:schemeClr val="bg1"/>
                  </a:solidFill>
                </a:rPr>
                <a:t>Jobs/Family</a:t>
              </a:r>
            </a:p>
          </p:txBody>
        </p:sp>
        <p:cxnSp>
          <p:nvCxnSpPr>
            <p:cNvPr id="15" name="Straight Connector 14"/>
            <p:cNvCxnSpPr/>
            <p:nvPr/>
          </p:nvCxnSpPr>
          <p:spPr>
            <a:xfrm>
              <a:off x="0" y="2590800"/>
              <a:ext cx="9144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2590800"/>
              <a:ext cx="0" cy="990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19200" y="2590800"/>
              <a:ext cx="0" cy="24384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95600" y="2590800"/>
              <a:ext cx="0" cy="990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48200" y="2590800"/>
              <a:ext cx="0" cy="990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0" y="2590800"/>
              <a:ext cx="0" cy="16764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391400" y="2590800"/>
              <a:ext cx="0" cy="990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610600" y="2590800"/>
              <a:ext cx="0" cy="990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93"/>
            <p:cNvGrpSpPr/>
            <p:nvPr/>
          </p:nvGrpSpPr>
          <p:grpSpPr>
            <a:xfrm rot="5400000">
              <a:off x="163124" y="3570676"/>
              <a:ext cx="610805" cy="937054"/>
              <a:chOff x="1219200" y="1371600"/>
              <a:chExt cx="1676400" cy="2286000"/>
            </a:xfrm>
          </p:grpSpPr>
          <p:sp>
            <p:nvSpPr>
              <p:cNvPr id="28" name="Oval 27"/>
              <p:cNvSpPr/>
              <p:nvPr/>
            </p:nvSpPr>
            <p:spPr>
              <a:xfrm rot="19638581">
                <a:off x="1295400" y="1371600"/>
                <a:ext cx="1600200" cy="22860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371600" y="1752600"/>
                <a:ext cx="9144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rot="19132349">
                <a:off x="1219200" y="1828800"/>
                <a:ext cx="762000" cy="304800"/>
              </a:xfrm>
              <a:prstGeom prst="cloud">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148584">
                <a:off x="1960450" y="2387289"/>
                <a:ext cx="258094"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368391">
                <a:off x="1448079" y="2465277"/>
                <a:ext cx="240166" cy="4797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133600" y="2133600"/>
                <a:ext cx="228600" cy="4218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133600" y="2438400"/>
                <a:ext cx="152400" cy="152400"/>
              </a:xfrm>
              <a:prstGeom prst="ellipse">
                <a:avLst/>
              </a:prstGeom>
              <a:solidFill>
                <a:schemeClr val="accent6">
                  <a:lumMod val="60000"/>
                  <a:lumOff val="4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4038600" y="3581400"/>
              <a:ext cx="1201775" cy="1461470"/>
              <a:chOff x="2667000" y="3200400"/>
              <a:chExt cx="2344775" cy="2851465"/>
            </a:xfrm>
          </p:grpSpPr>
          <p:grpSp>
            <p:nvGrpSpPr>
              <p:cNvPr id="36" name="Group 324"/>
              <p:cNvGrpSpPr/>
              <p:nvPr/>
            </p:nvGrpSpPr>
            <p:grpSpPr>
              <a:xfrm>
                <a:off x="3733800" y="3200400"/>
                <a:ext cx="1277975" cy="2699065"/>
                <a:chOff x="4191000" y="3276600"/>
                <a:chExt cx="1277975" cy="2699065"/>
              </a:xfrm>
            </p:grpSpPr>
            <p:sp>
              <p:nvSpPr>
                <p:cNvPr id="69" name="Oval 68"/>
                <p:cNvSpPr/>
                <p:nvPr/>
              </p:nvSpPr>
              <p:spPr>
                <a:xfrm rot="1744993" flipH="1">
                  <a:off x="4564797" y="5520794"/>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8266709" flipH="1">
                  <a:off x="4976041" y="5496197"/>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542654" flipH="1">
                  <a:off x="4230524" y="4687561"/>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124"/>
                <p:cNvSpPr/>
                <p:nvPr/>
              </p:nvSpPr>
              <p:spPr>
                <a:xfrm rot="21208494" flipH="1">
                  <a:off x="4831552" y="4887347"/>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124"/>
                <p:cNvSpPr/>
                <p:nvPr/>
              </p:nvSpPr>
              <p:spPr>
                <a:xfrm flipH="1">
                  <a:off x="4530452" y="4885430"/>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200179" flipH="1">
                  <a:off x="4335284" y="4074607"/>
                  <a:ext cx="298496" cy="785072"/>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0088851" flipH="1">
                  <a:off x="5036044" y="3999783"/>
                  <a:ext cx="303512" cy="753775"/>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flipH="1">
                  <a:off x="4530452" y="4158070"/>
                  <a:ext cx="609600" cy="955964"/>
                </a:xfrm>
                <a:prstGeom prst="trapezoid">
                  <a:avLst>
                    <a:gd name="adj" fmla="val 1299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arallelogram 76"/>
                <p:cNvSpPr/>
                <p:nvPr/>
              </p:nvSpPr>
              <p:spPr>
                <a:xfrm rot="3035262" flipH="1">
                  <a:off x="4428801" y="4067994"/>
                  <a:ext cx="419921" cy="156346"/>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arallelogram 77"/>
                <p:cNvSpPr/>
                <p:nvPr/>
              </p:nvSpPr>
              <p:spPr>
                <a:xfrm rot="18806754">
                  <a:off x="4798107" y="4065259"/>
                  <a:ext cx="431026" cy="158623"/>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flipH="1">
                  <a:off x="4537900" y="3361434"/>
                  <a:ext cx="567500" cy="7966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13"/>
                <p:cNvGrpSpPr/>
                <p:nvPr/>
              </p:nvGrpSpPr>
              <p:grpSpPr>
                <a:xfrm flipH="1">
                  <a:off x="4724400" y="4191000"/>
                  <a:ext cx="209266" cy="554259"/>
                  <a:chOff x="1463040" y="844062"/>
                  <a:chExt cx="685800" cy="1957755"/>
                </a:xfrm>
                <a:solidFill>
                  <a:srgbClr val="C00000"/>
                </a:solidFill>
              </p:grpSpPr>
              <p:sp>
                <p:nvSpPr>
                  <p:cNvPr id="95" name="Pentagon 94"/>
                  <p:cNvSpPr/>
                  <p:nvPr/>
                </p:nvSpPr>
                <p:spPr>
                  <a:xfrm rot="5400000">
                    <a:off x="1104900" y="1925516"/>
                    <a:ext cx="1371600" cy="381001"/>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1463040" y="844062"/>
                    <a:ext cx="685800" cy="908538"/>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rapezoid 80"/>
                <p:cNvSpPr/>
                <p:nvPr/>
              </p:nvSpPr>
              <p:spPr>
                <a:xfrm flipH="1">
                  <a:off x="4530452" y="4885434"/>
                  <a:ext cx="609600" cy="228600"/>
                </a:xfrm>
                <a:prstGeom prst="trapezoid">
                  <a:avLst>
                    <a:gd name="adj" fmla="val 1299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777724" flipH="1">
                  <a:off x="4191000" y="4760278"/>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flipH="1">
                  <a:off x="4926106" y="4347882"/>
                  <a:ext cx="152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a:off x="4495800" y="3276600"/>
                  <a:ext cx="609600" cy="381000"/>
                </a:xfrm>
                <a:prstGeom prst="clou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316"/>
                <p:cNvGrpSpPr/>
                <p:nvPr/>
              </p:nvGrpSpPr>
              <p:grpSpPr>
                <a:xfrm>
                  <a:off x="4876800" y="4343400"/>
                  <a:ext cx="480896" cy="1224097"/>
                  <a:chOff x="2819400" y="3657600"/>
                  <a:chExt cx="1827405" cy="4260910"/>
                </a:xfrm>
              </p:grpSpPr>
              <p:sp>
                <p:nvSpPr>
                  <p:cNvPr id="90" name="TextBox 89"/>
                  <p:cNvSpPr txBox="1"/>
                  <p:nvPr/>
                </p:nvSpPr>
                <p:spPr>
                  <a:xfrm>
                    <a:off x="3277180" y="5410197"/>
                    <a:ext cx="1369625" cy="2508313"/>
                  </a:xfrm>
                  <a:prstGeom prst="rect">
                    <a:avLst/>
                  </a:prstGeom>
                  <a:noFill/>
                  <a:ln w="12700">
                    <a:solidFill>
                      <a:schemeClr val="tx1"/>
                    </a:solidFill>
                  </a:ln>
                </p:spPr>
                <p:txBody>
                  <a:bodyPr wrap="none" rtlCol="0">
                    <a:spAutoFit/>
                  </a:bodyPr>
                  <a:lstStyle/>
                  <a:p>
                    <a:pPr algn="ctr"/>
                    <a:endParaRPr lang="en-US" dirty="0">
                      <a:latin typeface="Comic Sans MS" pitchFamily="66" charset="0"/>
                    </a:endParaRPr>
                  </a:p>
                </p:txBody>
              </p:sp>
              <p:sp>
                <p:nvSpPr>
                  <p:cNvPr id="91" name="Rectangle 90"/>
                  <p:cNvSpPr/>
                  <p:nvPr/>
                </p:nvSpPr>
                <p:spPr>
                  <a:xfrm>
                    <a:off x="2819400" y="3730770"/>
                    <a:ext cx="14478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971800" y="3733799"/>
                    <a:ext cx="1219200" cy="189939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819400" y="3657600"/>
                    <a:ext cx="12192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94" name="Rectangle 93"/>
                  <p:cNvSpPr/>
                  <p:nvPr/>
                </p:nvSpPr>
                <p:spPr>
                  <a:xfrm>
                    <a:off x="2819400" y="3657600"/>
                    <a:ext cx="1524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p:cNvSpPr/>
                <p:nvPr/>
              </p:nvSpPr>
              <p:spPr>
                <a:xfrm rot="18513623" flipH="1">
                  <a:off x="4982709" y="4437223"/>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8513623" flipH="1">
                  <a:off x="5159753" y="4591261"/>
                  <a:ext cx="333336" cy="28510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7019235" flipH="1">
                  <a:off x="4969525" y="4606240"/>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8513623" flipH="1" flipV="1">
                  <a:off x="5210840" y="4555125"/>
                  <a:ext cx="214167" cy="12960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93"/>
              <p:cNvGrpSpPr/>
              <p:nvPr/>
            </p:nvGrpSpPr>
            <p:grpSpPr>
              <a:xfrm>
                <a:off x="2971800" y="3352800"/>
                <a:ext cx="1207618" cy="2699065"/>
                <a:chOff x="2637034" y="3115566"/>
                <a:chExt cx="1360018" cy="2699065"/>
              </a:xfrm>
            </p:grpSpPr>
            <p:sp>
              <p:nvSpPr>
                <p:cNvPr id="48" name="Oval 47"/>
                <p:cNvSpPr/>
                <p:nvPr/>
              </p:nvSpPr>
              <p:spPr>
                <a:xfrm rot="19855007">
                  <a:off x="3380833" y="5359760"/>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3333291">
                  <a:off x="2969589" y="5335163"/>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0057346">
                  <a:off x="3728928" y="4526527"/>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248896">
                  <a:off x="2667000" y="4495800"/>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124"/>
                <p:cNvSpPr/>
                <p:nvPr/>
              </p:nvSpPr>
              <p:spPr>
                <a:xfrm rot="391506">
                  <a:off x="3004049" y="4726313"/>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124"/>
                <p:cNvSpPr/>
                <p:nvPr/>
              </p:nvSpPr>
              <p:spPr>
                <a:xfrm>
                  <a:off x="3352800" y="4724396"/>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0399821">
                  <a:off x="3554272" y="3913573"/>
                  <a:ext cx="298496" cy="785072"/>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511149">
                  <a:off x="2830728" y="3834780"/>
                  <a:ext cx="303512" cy="83728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3048000" y="3997036"/>
                  <a:ext cx="609600" cy="955964"/>
                </a:xfrm>
                <a:prstGeom prst="trapezoid">
                  <a:avLst>
                    <a:gd name="adj" fmla="val 1299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arallelogram 56"/>
                <p:cNvSpPr/>
                <p:nvPr/>
              </p:nvSpPr>
              <p:spPr>
                <a:xfrm rot="18564738">
                  <a:off x="3339330" y="3906960"/>
                  <a:ext cx="419921" cy="156346"/>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arallelogram 57"/>
                <p:cNvSpPr/>
                <p:nvPr/>
              </p:nvSpPr>
              <p:spPr>
                <a:xfrm rot="2793246" flipH="1">
                  <a:off x="2985814" y="3895260"/>
                  <a:ext cx="431026" cy="158623"/>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056914" y="3200400"/>
                  <a:ext cx="593238" cy="7966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13"/>
                <p:cNvGrpSpPr/>
                <p:nvPr/>
              </p:nvGrpSpPr>
              <p:grpSpPr>
                <a:xfrm>
                  <a:off x="3219734" y="4026977"/>
                  <a:ext cx="209266" cy="554259"/>
                  <a:chOff x="1463040" y="844062"/>
                  <a:chExt cx="685800" cy="1957755"/>
                </a:xfrm>
              </p:grpSpPr>
              <p:sp>
                <p:nvSpPr>
                  <p:cNvPr id="67" name="Pentagon 66"/>
                  <p:cNvSpPr/>
                  <p:nvPr/>
                </p:nvSpPr>
                <p:spPr>
                  <a:xfrm rot="5400000">
                    <a:off x="1104900" y="1925516"/>
                    <a:ext cx="1371600" cy="381001"/>
                  </a:xfrm>
                  <a:prstGeom prst="homePlat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1463040" y="844062"/>
                    <a:ext cx="685800" cy="908538"/>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rapezoid 60"/>
                <p:cNvSpPr/>
                <p:nvPr/>
              </p:nvSpPr>
              <p:spPr>
                <a:xfrm>
                  <a:off x="3048000" y="4724400"/>
                  <a:ext cx="609600" cy="228600"/>
                </a:xfrm>
                <a:prstGeom prst="trapezoid">
                  <a:avLst>
                    <a:gd name="adj" fmla="val 1299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511149">
                  <a:off x="2637034" y="4545996"/>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20822276">
                  <a:off x="3654732" y="4599244"/>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429000" y="4191000"/>
                  <a:ext cx="152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ardrop 64"/>
                <p:cNvSpPr/>
                <p:nvPr/>
              </p:nvSpPr>
              <p:spPr>
                <a:xfrm rot="9606458">
                  <a:off x="2944022" y="3115566"/>
                  <a:ext cx="461244" cy="365503"/>
                </a:xfrm>
                <a:prstGeom prst="teardrop">
                  <a:avLst/>
                </a:prstGeom>
                <a:solidFill>
                  <a:srgbClr val="9A7B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ardrop 65"/>
                <p:cNvSpPr/>
                <p:nvPr/>
              </p:nvSpPr>
              <p:spPr>
                <a:xfrm rot="3437613">
                  <a:off x="3293432" y="3228121"/>
                  <a:ext cx="383223" cy="249356"/>
                </a:xfrm>
                <a:prstGeom prst="teardrop">
                  <a:avLst/>
                </a:prstGeom>
                <a:solidFill>
                  <a:srgbClr val="9A7B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26"/>
              <p:cNvGrpSpPr/>
              <p:nvPr/>
            </p:nvGrpSpPr>
            <p:grpSpPr>
              <a:xfrm>
                <a:off x="2667000" y="4953000"/>
                <a:ext cx="609600" cy="914400"/>
                <a:chOff x="2743200" y="938270"/>
                <a:chExt cx="4827770" cy="5081530"/>
              </a:xfrm>
            </p:grpSpPr>
            <p:sp>
              <p:nvSpPr>
                <p:cNvPr id="40" name="Block Arc 39"/>
                <p:cNvSpPr/>
                <p:nvPr/>
              </p:nvSpPr>
              <p:spPr>
                <a:xfrm rot="4844655">
                  <a:off x="3744604" y="2522104"/>
                  <a:ext cx="4800600" cy="1632932"/>
                </a:xfrm>
                <a:prstGeom prst="blockArc">
                  <a:avLst>
                    <a:gd name="adj1" fmla="val 9255102"/>
                    <a:gd name="adj2" fmla="val 968037"/>
                    <a:gd name="adj3" fmla="val 28851"/>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Block Arc 40"/>
                <p:cNvSpPr/>
                <p:nvPr/>
              </p:nvSpPr>
              <p:spPr>
                <a:xfrm rot="4844655">
                  <a:off x="4354204" y="2750705"/>
                  <a:ext cx="4800600" cy="1632932"/>
                </a:xfrm>
                <a:prstGeom prst="blockArc">
                  <a:avLst>
                    <a:gd name="adj1" fmla="val 9255102"/>
                    <a:gd name="adj2" fmla="val 968037"/>
                    <a:gd name="adj3" fmla="val 28851"/>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Flowchart: Delay 41"/>
                <p:cNvSpPr/>
                <p:nvPr/>
              </p:nvSpPr>
              <p:spPr>
                <a:xfrm rot="16200000">
                  <a:off x="2590800" y="1676400"/>
                  <a:ext cx="4876800" cy="3810000"/>
                </a:xfrm>
                <a:prstGeom prst="flowChartDelay">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Delay 42"/>
                <p:cNvSpPr/>
                <p:nvPr/>
              </p:nvSpPr>
              <p:spPr>
                <a:xfrm rot="16200000">
                  <a:off x="2057400" y="1828800"/>
                  <a:ext cx="4876800" cy="3505200"/>
                </a:xfrm>
                <a:prstGeom prst="flowChartDelay">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581400" y="2057400"/>
                  <a:ext cx="1676400" cy="6096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5" name="Rounded Rectangle 44"/>
                <p:cNvSpPr/>
                <p:nvPr/>
              </p:nvSpPr>
              <p:spPr>
                <a:xfrm>
                  <a:off x="2971800" y="4038600"/>
                  <a:ext cx="2971800" cy="1981200"/>
                </a:xfrm>
                <a:prstGeom prst="round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971800" y="4419600"/>
                  <a:ext cx="2971800" cy="152400"/>
                </a:xfrm>
                <a:prstGeom prst="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791200" y="4495800"/>
                  <a:ext cx="228600" cy="457200"/>
                </a:xfrm>
                <a:prstGeom prst="ellips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rot="20057346">
                <a:off x="3059926" y="4965727"/>
                <a:ext cx="88662" cy="1314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4"/>
            <p:cNvGrpSpPr>
              <a:grpSpLocks/>
            </p:cNvGrpSpPr>
            <p:nvPr/>
          </p:nvGrpSpPr>
          <p:grpSpPr bwMode="auto">
            <a:xfrm>
              <a:off x="4114800" y="1143000"/>
              <a:ext cx="1386399" cy="1271588"/>
              <a:chOff x="5791200" y="1828800"/>
              <a:chExt cx="3048000" cy="2796125"/>
            </a:xfrm>
          </p:grpSpPr>
          <p:sp>
            <p:nvSpPr>
              <p:cNvPr id="98" name="Diamond 97"/>
              <p:cNvSpPr/>
              <p:nvPr/>
            </p:nvSpPr>
            <p:spPr>
              <a:xfrm>
                <a:off x="5791200" y="1828800"/>
                <a:ext cx="3048000" cy="1219434"/>
              </a:xfrm>
              <a:prstGeom prst="diamond">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Flowchart: Direct Access Storage 98"/>
              <p:cNvSpPr/>
              <p:nvPr/>
            </p:nvSpPr>
            <p:spPr>
              <a:xfrm rot="5400000">
                <a:off x="6991288" y="2000429"/>
                <a:ext cx="647824" cy="1524000"/>
              </a:xfrm>
              <a:prstGeom prst="flowChartMagneticDrum">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0" name="Group 13"/>
              <p:cNvGrpSpPr>
                <a:grpSpLocks/>
              </p:cNvGrpSpPr>
              <p:nvPr/>
            </p:nvGrpSpPr>
            <p:grpSpPr bwMode="auto">
              <a:xfrm>
                <a:off x="8001000" y="2057400"/>
                <a:ext cx="691777" cy="2567525"/>
                <a:chOff x="7022353" y="3680875"/>
                <a:chExt cx="691777" cy="2567525"/>
              </a:xfrm>
            </p:grpSpPr>
            <p:sp>
              <p:nvSpPr>
                <p:cNvPr id="101" name="Freeform 5"/>
                <p:cNvSpPr/>
                <p:nvPr/>
              </p:nvSpPr>
              <p:spPr>
                <a:xfrm>
                  <a:off x="7022353" y="3680919"/>
                  <a:ext cx="598488" cy="900286"/>
                </a:xfrm>
                <a:custGeom>
                  <a:avLst/>
                  <a:gdLst>
                    <a:gd name="connsiteX0" fmla="*/ 23906 w 597916"/>
                    <a:gd name="connsiteY0" fmla="*/ 21549 h 900090"/>
                    <a:gd name="connsiteX1" fmla="*/ 149412 w 597916"/>
                    <a:gd name="connsiteY1" fmla="*/ 21549 h 900090"/>
                    <a:gd name="connsiteX2" fmla="*/ 203200 w 597916"/>
                    <a:gd name="connsiteY2" fmla="*/ 39478 h 900090"/>
                    <a:gd name="connsiteX3" fmla="*/ 230094 w 597916"/>
                    <a:gd name="connsiteY3" fmla="*/ 66372 h 900090"/>
                    <a:gd name="connsiteX4" fmla="*/ 274918 w 597916"/>
                    <a:gd name="connsiteY4" fmla="*/ 102231 h 900090"/>
                    <a:gd name="connsiteX5" fmla="*/ 283882 w 597916"/>
                    <a:gd name="connsiteY5" fmla="*/ 129125 h 900090"/>
                    <a:gd name="connsiteX6" fmla="*/ 319741 w 597916"/>
                    <a:gd name="connsiteY6" fmla="*/ 164984 h 900090"/>
                    <a:gd name="connsiteX7" fmla="*/ 337671 w 597916"/>
                    <a:gd name="connsiteY7" fmla="*/ 191878 h 900090"/>
                    <a:gd name="connsiteX8" fmla="*/ 364565 w 597916"/>
                    <a:gd name="connsiteY8" fmla="*/ 245666 h 900090"/>
                    <a:gd name="connsiteX9" fmla="*/ 391459 w 597916"/>
                    <a:gd name="connsiteY9" fmla="*/ 290490 h 900090"/>
                    <a:gd name="connsiteX10" fmla="*/ 418353 w 597916"/>
                    <a:gd name="connsiteY10" fmla="*/ 371172 h 900090"/>
                    <a:gd name="connsiteX11" fmla="*/ 427318 w 597916"/>
                    <a:gd name="connsiteY11" fmla="*/ 398066 h 900090"/>
                    <a:gd name="connsiteX12" fmla="*/ 436282 w 597916"/>
                    <a:gd name="connsiteY12" fmla="*/ 424960 h 900090"/>
                    <a:gd name="connsiteX13" fmla="*/ 436282 w 597916"/>
                    <a:gd name="connsiteY13" fmla="*/ 819407 h 900090"/>
                    <a:gd name="connsiteX14" fmla="*/ 463176 w 597916"/>
                    <a:gd name="connsiteY14" fmla="*/ 873196 h 900090"/>
                    <a:gd name="connsiteX15" fmla="*/ 481106 w 597916"/>
                    <a:gd name="connsiteY15" fmla="*/ 891125 h 900090"/>
                    <a:gd name="connsiteX16" fmla="*/ 508000 w 597916"/>
                    <a:gd name="connsiteY16" fmla="*/ 900090 h 900090"/>
                    <a:gd name="connsiteX17" fmla="*/ 561788 w 597916"/>
                    <a:gd name="connsiteY17" fmla="*/ 882160 h 900090"/>
                    <a:gd name="connsiteX18" fmla="*/ 579718 w 597916"/>
                    <a:gd name="connsiteY18" fmla="*/ 828372 h 900090"/>
                    <a:gd name="connsiteX19" fmla="*/ 579718 w 597916"/>
                    <a:gd name="connsiteY19" fmla="*/ 586325 h 900090"/>
                    <a:gd name="connsiteX20" fmla="*/ 561788 w 597916"/>
                    <a:gd name="connsiteY20" fmla="*/ 505643 h 900090"/>
                    <a:gd name="connsiteX21" fmla="*/ 552823 w 597916"/>
                    <a:gd name="connsiteY21" fmla="*/ 299454 h 900090"/>
                    <a:gd name="connsiteX22" fmla="*/ 525929 w 597916"/>
                    <a:gd name="connsiteY22" fmla="*/ 200843 h 900090"/>
                    <a:gd name="connsiteX23" fmla="*/ 516965 w 597916"/>
                    <a:gd name="connsiteY23" fmla="*/ 173949 h 900090"/>
                    <a:gd name="connsiteX24" fmla="*/ 472141 w 597916"/>
                    <a:gd name="connsiteY24" fmla="*/ 129125 h 900090"/>
                    <a:gd name="connsiteX25" fmla="*/ 427318 w 597916"/>
                    <a:gd name="connsiteY25" fmla="*/ 84301 h 900090"/>
                    <a:gd name="connsiteX26" fmla="*/ 382494 w 597916"/>
                    <a:gd name="connsiteY26" fmla="*/ 48443 h 900090"/>
                    <a:gd name="connsiteX27" fmla="*/ 355600 w 597916"/>
                    <a:gd name="connsiteY27" fmla="*/ 39478 h 900090"/>
                    <a:gd name="connsiteX28" fmla="*/ 292847 w 597916"/>
                    <a:gd name="connsiteY28" fmla="*/ 12584 h 900090"/>
                    <a:gd name="connsiteX29" fmla="*/ 23906 w 597916"/>
                    <a:gd name="connsiteY29" fmla="*/ 21549 h 90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7916" h="900090">
                      <a:moveTo>
                        <a:pt x="23906" y="21549"/>
                      </a:moveTo>
                      <a:cubicBezTo>
                        <a:pt x="0" y="23043"/>
                        <a:pt x="59518" y="5685"/>
                        <a:pt x="149412" y="21549"/>
                      </a:cubicBezTo>
                      <a:cubicBezTo>
                        <a:pt x="168024" y="24833"/>
                        <a:pt x="203200" y="39478"/>
                        <a:pt x="203200" y="39478"/>
                      </a:cubicBezTo>
                      <a:cubicBezTo>
                        <a:pt x="212165" y="48443"/>
                        <a:pt x="220354" y="58256"/>
                        <a:pt x="230094" y="66372"/>
                      </a:cubicBezTo>
                      <a:cubicBezTo>
                        <a:pt x="297948" y="122916"/>
                        <a:pt x="222754" y="50067"/>
                        <a:pt x="274918" y="102231"/>
                      </a:cubicBezTo>
                      <a:cubicBezTo>
                        <a:pt x="277906" y="111196"/>
                        <a:pt x="278390" y="121436"/>
                        <a:pt x="283882" y="129125"/>
                      </a:cubicBezTo>
                      <a:cubicBezTo>
                        <a:pt x="293707" y="142880"/>
                        <a:pt x="310364" y="150919"/>
                        <a:pt x="319741" y="164984"/>
                      </a:cubicBezTo>
                      <a:lnTo>
                        <a:pt x="337671" y="191878"/>
                      </a:lnTo>
                      <a:cubicBezTo>
                        <a:pt x="360202" y="259476"/>
                        <a:pt x="329809" y="176153"/>
                        <a:pt x="364565" y="245666"/>
                      </a:cubicBezTo>
                      <a:cubicBezTo>
                        <a:pt x="387841" y="292218"/>
                        <a:pt x="356436" y="255467"/>
                        <a:pt x="391459" y="290490"/>
                      </a:cubicBezTo>
                      <a:lnTo>
                        <a:pt x="418353" y="371172"/>
                      </a:lnTo>
                      <a:lnTo>
                        <a:pt x="427318" y="398066"/>
                      </a:lnTo>
                      <a:lnTo>
                        <a:pt x="436282" y="424960"/>
                      </a:lnTo>
                      <a:cubicBezTo>
                        <a:pt x="423835" y="611685"/>
                        <a:pt x="421361" y="580670"/>
                        <a:pt x="436282" y="819407"/>
                      </a:cubicBezTo>
                      <a:cubicBezTo>
                        <a:pt x="437405" y="837379"/>
                        <a:pt x="452832" y="860265"/>
                        <a:pt x="463176" y="873196"/>
                      </a:cubicBezTo>
                      <a:cubicBezTo>
                        <a:pt x="468456" y="879796"/>
                        <a:pt x="473858" y="886777"/>
                        <a:pt x="481106" y="891125"/>
                      </a:cubicBezTo>
                      <a:cubicBezTo>
                        <a:pt x="489209" y="895987"/>
                        <a:pt x="499035" y="897102"/>
                        <a:pt x="508000" y="900090"/>
                      </a:cubicBezTo>
                      <a:cubicBezTo>
                        <a:pt x="525929" y="894113"/>
                        <a:pt x="555811" y="900089"/>
                        <a:pt x="561788" y="882160"/>
                      </a:cubicBezTo>
                      <a:lnTo>
                        <a:pt x="579718" y="828372"/>
                      </a:lnTo>
                      <a:cubicBezTo>
                        <a:pt x="597916" y="719178"/>
                        <a:pt x="593327" y="770054"/>
                        <a:pt x="579718" y="586325"/>
                      </a:cubicBezTo>
                      <a:cubicBezTo>
                        <a:pt x="576713" y="545756"/>
                        <a:pt x="572595" y="538063"/>
                        <a:pt x="561788" y="505643"/>
                      </a:cubicBezTo>
                      <a:cubicBezTo>
                        <a:pt x="558800" y="436913"/>
                        <a:pt x="557724" y="368074"/>
                        <a:pt x="552823" y="299454"/>
                      </a:cubicBezTo>
                      <a:cubicBezTo>
                        <a:pt x="550519" y="267195"/>
                        <a:pt x="535820" y="230515"/>
                        <a:pt x="525929" y="200843"/>
                      </a:cubicBezTo>
                      <a:cubicBezTo>
                        <a:pt x="522941" y="191878"/>
                        <a:pt x="523647" y="180631"/>
                        <a:pt x="516965" y="173949"/>
                      </a:cubicBezTo>
                      <a:lnTo>
                        <a:pt x="472141" y="129125"/>
                      </a:lnTo>
                      <a:lnTo>
                        <a:pt x="427318" y="84301"/>
                      </a:lnTo>
                      <a:cubicBezTo>
                        <a:pt x="410643" y="67626"/>
                        <a:pt x="405109" y="59750"/>
                        <a:pt x="382494" y="48443"/>
                      </a:cubicBezTo>
                      <a:cubicBezTo>
                        <a:pt x="374042" y="44217"/>
                        <a:pt x="364286" y="43200"/>
                        <a:pt x="355600" y="39478"/>
                      </a:cubicBezTo>
                      <a:cubicBezTo>
                        <a:pt x="339934" y="32764"/>
                        <a:pt x="312164" y="14857"/>
                        <a:pt x="292847" y="12584"/>
                      </a:cubicBezTo>
                      <a:cubicBezTo>
                        <a:pt x="185883" y="0"/>
                        <a:pt x="47812" y="20055"/>
                        <a:pt x="23906" y="21549"/>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p:cNvSpPr/>
                <p:nvPr/>
              </p:nvSpPr>
              <p:spPr>
                <a:xfrm>
                  <a:off x="7468441" y="4495463"/>
                  <a:ext cx="152400" cy="152429"/>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Rounded Rectangle 102"/>
                <p:cNvSpPr/>
                <p:nvPr/>
              </p:nvSpPr>
              <p:spPr>
                <a:xfrm>
                  <a:off x="7495428" y="4647893"/>
                  <a:ext cx="125413" cy="228644"/>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Freeform 103"/>
                <p:cNvSpPr/>
                <p:nvPr/>
              </p:nvSpPr>
              <p:spPr>
                <a:xfrm>
                  <a:off x="7495428" y="4886063"/>
                  <a:ext cx="169863" cy="1248015"/>
                </a:xfrm>
                <a:custGeom>
                  <a:avLst/>
                  <a:gdLst>
                    <a:gd name="connsiteX0" fmla="*/ 17930 w 170330"/>
                    <a:gd name="connsiteY0" fmla="*/ 0 h 1248207"/>
                    <a:gd name="connsiteX1" fmla="*/ 62753 w 170330"/>
                    <a:gd name="connsiteY1" fmla="*/ 26894 h 1248207"/>
                    <a:gd name="connsiteX2" fmla="*/ 71718 w 170330"/>
                    <a:gd name="connsiteY2" fmla="*/ 53788 h 1248207"/>
                    <a:gd name="connsiteX3" fmla="*/ 89647 w 170330"/>
                    <a:gd name="connsiteY3" fmla="*/ 80682 h 1248207"/>
                    <a:gd name="connsiteX4" fmla="*/ 107577 w 170330"/>
                    <a:gd name="connsiteY4" fmla="*/ 134470 h 1248207"/>
                    <a:gd name="connsiteX5" fmla="*/ 116541 w 170330"/>
                    <a:gd name="connsiteY5" fmla="*/ 161364 h 1248207"/>
                    <a:gd name="connsiteX6" fmla="*/ 125506 w 170330"/>
                    <a:gd name="connsiteY6" fmla="*/ 188259 h 1248207"/>
                    <a:gd name="connsiteX7" fmla="*/ 125506 w 170330"/>
                    <a:gd name="connsiteY7" fmla="*/ 439270 h 1248207"/>
                    <a:gd name="connsiteX8" fmla="*/ 98612 w 170330"/>
                    <a:gd name="connsiteY8" fmla="*/ 528917 h 1248207"/>
                    <a:gd name="connsiteX9" fmla="*/ 53788 w 170330"/>
                    <a:gd name="connsiteY9" fmla="*/ 663388 h 1248207"/>
                    <a:gd name="connsiteX10" fmla="*/ 44824 w 170330"/>
                    <a:gd name="connsiteY10" fmla="*/ 690282 h 1248207"/>
                    <a:gd name="connsiteX11" fmla="*/ 35859 w 170330"/>
                    <a:gd name="connsiteY11" fmla="*/ 717176 h 1248207"/>
                    <a:gd name="connsiteX12" fmla="*/ 17930 w 170330"/>
                    <a:gd name="connsiteY12" fmla="*/ 806823 h 1248207"/>
                    <a:gd name="connsiteX13" fmla="*/ 0 w 170330"/>
                    <a:gd name="connsiteY13" fmla="*/ 878541 h 1248207"/>
                    <a:gd name="connsiteX14" fmla="*/ 8965 w 170330"/>
                    <a:gd name="connsiteY14" fmla="*/ 1021976 h 1248207"/>
                    <a:gd name="connsiteX15" fmla="*/ 17930 w 170330"/>
                    <a:gd name="connsiteY15" fmla="*/ 1048870 h 1248207"/>
                    <a:gd name="connsiteX16" fmla="*/ 26894 w 170330"/>
                    <a:gd name="connsiteY16" fmla="*/ 1084729 h 1248207"/>
                    <a:gd name="connsiteX17" fmla="*/ 44824 w 170330"/>
                    <a:gd name="connsiteY17" fmla="*/ 1138517 h 1248207"/>
                    <a:gd name="connsiteX18" fmla="*/ 62753 w 170330"/>
                    <a:gd name="connsiteY18" fmla="*/ 1156447 h 1248207"/>
                    <a:gd name="connsiteX19" fmla="*/ 116541 w 170330"/>
                    <a:gd name="connsiteY19" fmla="*/ 1219200 h 1248207"/>
                    <a:gd name="connsiteX20" fmla="*/ 143435 w 170330"/>
                    <a:gd name="connsiteY20" fmla="*/ 1228164 h 1248207"/>
                    <a:gd name="connsiteX21" fmla="*/ 170330 w 170330"/>
                    <a:gd name="connsiteY21" fmla="*/ 1246094 h 124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330" h="1248207">
                      <a:moveTo>
                        <a:pt x="17930" y="0"/>
                      </a:moveTo>
                      <a:cubicBezTo>
                        <a:pt x="39086" y="7051"/>
                        <a:pt x="50447" y="6383"/>
                        <a:pt x="62753" y="26894"/>
                      </a:cubicBezTo>
                      <a:cubicBezTo>
                        <a:pt x="67615" y="34997"/>
                        <a:pt x="67492" y="45336"/>
                        <a:pt x="71718" y="53788"/>
                      </a:cubicBezTo>
                      <a:cubicBezTo>
                        <a:pt x="76536" y="63425"/>
                        <a:pt x="85271" y="70836"/>
                        <a:pt x="89647" y="80682"/>
                      </a:cubicBezTo>
                      <a:cubicBezTo>
                        <a:pt x="97323" y="97952"/>
                        <a:pt x="101601" y="116541"/>
                        <a:pt x="107577" y="134470"/>
                      </a:cubicBezTo>
                      <a:lnTo>
                        <a:pt x="116541" y="161364"/>
                      </a:lnTo>
                      <a:lnTo>
                        <a:pt x="125506" y="188259"/>
                      </a:lnTo>
                      <a:cubicBezTo>
                        <a:pt x="134323" y="320505"/>
                        <a:pt x="140293" y="313584"/>
                        <a:pt x="125506" y="439270"/>
                      </a:cubicBezTo>
                      <a:cubicBezTo>
                        <a:pt x="123043" y="460206"/>
                        <a:pt x="103433" y="514455"/>
                        <a:pt x="98612" y="528917"/>
                      </a:cubicBezTo>
                      <a:lnTo>
                        <a:pt x="53788" y="663388"/>
                      </a:lnTo>
                      <a:lnTo>
                        <a:pt x="44824" y="690282"/>
                      </a:lnTo>
                      <a:lnTo>
                        <a:pt x="35859" y="717176"/>
                      </a:lnTo>
                      <a:cubicBezTo>
                        <a:pt x="18562" y="838250"/>
                        <a:pt x="36704" y="737985"/>
                        <a:pt x="17930" y="806823"/>
                      </a:cubicBezTo>
                      <a:cubicBezTo>
                        <a:pt x="11446" y="830597"/>
                        <a:pt x="0" y="878541"/>
                        <a:pt x="0" y="878541"/>
                      </a:cubicBezTo>
                      <a:cubicBezTo>
                        <a:pt x="2988" y="926353"/>
                        <a:pt x="3950" y="974334"/>
                        <a:pt x="8965" y="1021976"/>
                      </a:cubicBezTo>
                      <a:cubicBezTo>
                        <a:pt x="9954" y="1031374"/>
                        <a:pt x="15334" y="1039784"/>
                        <a:pt x="17930" y="1048870"/>
                      </a:cubicBezTo>
                      <a:cubicBezTo>
                        <a:pt x="21315" y="1060717"/>
                        <a:pt x="23354" y="1072928"/>
                        <a:pt x="26894" y="1084729"/>
                      </a:cubicBezTo>
                      <a:cubicBezTo>
                        <a:pt x="32325" y="1102831"/>
                        <a:pt x="31461" y="1125153"/>
                        <a:pt x="44824" y="1138517"/>
                      </a:cubicBezTo>
                      <a:cubicBezTo>
                        <a:pt x="50800" y="1144494"/>
                        <a:pt x="57473" y="1149847"/>
                        <a:pt x="62753" y="1156447"/>
                      </a:cubicBezTo>
                      <a:cubicBezTo>
                        <a:pt x="77352" y="1174696"/>
                        <a:pt x="93000" y="1211354"/>
                        <a:pt x="116541" y="1219200"/>
                      </a:cubicBezTo>
                      <a:lnTo>
                        <a:pt x="143435" y="1228164"/>
                      </a:lnTo>
                      <a:cubicBezTo>
                        <a:pt x="163478" y="1248207"/>
                        <a:pt x="152913" y="1246094"/>
                        <a:pt x="170330" y="1246094"/>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5" name="Freeform 104"/>
                <p:cNvSpPr/>
                <p:nvPr/>
              </p:nvSpPr>
              <p:spPr>
                <a:xfrm>
                  <a:off x="7544641" y="4876537"/>
                  <a:ext cx="169862" cy="1248015"/>
                </a:xfrm>
                <a:custGeom>
                  <a:avLst/>
                  <a:gdLst>
                    <a:gd name="connsiteX0" fmla="*/ 17930 w 170330"/>
                    <a:gd name="connsiteY0" fmla="*/ 0 h 1248207"/>
                    <a:gd name="connsiteX1" fmla="*/ 62753 w 170330"/>
                    <a:gd name="connsiteY1" fmla="*/ 26894 h 1248207"/>
                    <a:gd name="connsiteX2" fmla="*/ 71718 w 170330"/>
                    <a:gd name="connsiteY2" fmla="*/ 53788 h 1248207"/>
                    <a:gd name="connsiteX3" fmla="*/ 89647 w 170330"/>
                    <a:gd name="connsiteY3" fmla="*/ 80682 h 1248207"/>
                    <a:gd name="connsiteX4" fmla="*/ 107577 w 170330"/>
                    <a:gd name="connsiteY4" fmla="*/ 134470 h 1248207"/>
                    <a:gd name="connsiteX5" fmla="*/ 116541 w 170330"/>
                    <a:gd name="connsiteY5" fmla="*/ 161364 h 1248207"/>
                    <a:gd name="connsiteX6" fmla="*/ 125506 w 170330"/>
                    <a:gd name="connsiteY6" fmla="*/ 188259 h 1248207"/>
                    <a:gd name="connsiteX7" fmla="*/ 125506 w 170330"/>
                    <a:gd name="connsiteY7" fmla="*/ 439270 h 1248207"/>
                    <a:gd name="connsiteX8" fmla="*/ 98612 w 170330"/>
                    <a:gd name="connsiteY8" fmla="*/ 528917 h 1248207"/>
                    <a:gd name="connsiteX9" fmla="*/ 53788 w 170330"/>
                    <a:gd name="connsiteY9" fmla="*/ 663388 h 1248207"/>
                    <a:gd name="connsiteX10" fmla="*/ 44824 w 170330"/>
                    <a:gd name="connsiteY10" fmla="*/ 690282 h 1248207"/>
                    <a:gd name="connsiteX11" fmla="*/ 35859 w 170330"/>
                    <a:gd name="connsiteY11" fmla="*/ 717176 h 1248207"/>
                    <a:gd name="connsiteX12" fmla="*/ 17930 w 170330"/>
                    <a:gd name="connsiteY12" fmla="*/ 806823 h 1248207"/>
                    <a:gd name="connsiteX13" fmla="*/ 0 w 170330"/>
                    <a:gd name="connsiteY13" fmla="*/ 878541 h 1248207"/>
                    <a:gd name="connsiteX14" fmla="*/ 8965 w 170330"/>
                    <a:gd name="connsiteY14" fmla="*/ 1021976 h 1248207"/>
                    <a:gd name="connsiteX15" fmla="*/ 17930 w 170330"/>
                    <a:gd name="connsiteY15" fmla="*/ 1048870 h 1248207"/>
                    <a:gd name="connsiteX16" fmla="*/ 26894 w 170330"/>
                    <a:gd name="connsiteY16" fmla="*/ 1084729 h 1248207"/>
                    <a:gd name="connsiteX17" fmla="*/ 44824 w 170330"/>
                    <a:gd name="connsiteY17" fmla="*/ 1138517 h 1248207"/>
                    <a:gd name="connsiteX18" fmla="*/ 62753 w 170330"/>
                    <a:gd name="connsiteY18" fmla="*/ 1156447 h 1248207"/>
                    <a:gd name="connsiteX19" fmla="*/ 116541 w 170330"/>
                    <a:gd name="connsiteY19" fmla="*/ 1219200 h 1248207"/>
                    <a:gd name="connsiteX20" fmla="*/ 143435 w 170330"/>
                    <a:gd name="connsiteY20" fmla="*/ 1228164 h 1248207"/>
                    <a:gd name="connsiteX21" fmla="*/ 170330 w 170330"/>
                    <a:gd name="connsiteY21" fmla="*/ 1246094 h 124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330" h="1248207">
                      <a:moveTo>
                        <a:pt x="17930" y="0"/>
                      </a:moveTo>
                      <a:cubicBezTo>
                        <a:pt x="39086" y="7051"/>
                        <a:pt x="50447" y="6383"/>
                        <a:pt x="62753" y="26894"/>
                      </a:cubicBezTo>
                      <a:cubicBezTo>
                        <a:pt x="67615" y="34997"/>
                        <a:pt x="67492" y="45336"/>
                        <a:pt x="71718" y="53788"/>
                      </a:cubicBezTo>
                      <a:cubicBezTo>
                        <a:pt x="76536" y="63425"/>
                        <a:pt x="85271" y="70836"/>
                        <a:pt x="89647" y="80682"/>
                      </a:cubicBezTo>
                      <a:cubicBezTo>
                        <a:pt x="97323" y="97952"/>
                        <a:pt x="101601" y="116541"/>
                        <a:pt x="107577" y="134470"/>
                      </a:cubicBezTo>
                      <a:lnTo>
                        <a:pt x="116541" y="161364"/>
                      </a:lnTo>
                      <a:lnTo>
                        <a:pt x="125506" y="188259"/>
                      </a:lnTo>
                      <a:cubicBezTo>
                        <a:pt x="134323" y="320505"/>
                        <a:pt x="140293" y="313584"/>
                        <a:pt x="125506" y="439270"/>
                      </a:cubicBezTo>
                      <a:cubicBezTo>
                        <a:pt x="123043" y="460206"/>
                        <a:pt x="103433" y="514455"/>
                        <a:pt x="98612" y="528917"/>
                      </a:cubicBezTo>
                      <a:lnTo>
                        <a:pt x="53788" y="663388"/>
                      </a:lnTo>
                      <a:lnTo>
                        <a:pt x="44824" y="690282"/>
                      </a:lnTo>
                      <a:lnTo>
                        <a:pt x="35859" y="717176"/>
                      </a:lnTo>
                      <a:cubicBezTo>
                        <a:pt x="18562" y="838250"/>
                        <a:pt x="36704" y="737985"/>
                        <a:pt x="17930" y="806823"/>
                      </a:cubicBezTo>
                      <a:cubicBezTo>
                        <a:pt x="11446" y="830597"/>
                        <a:pt x="0" y="878541"/>
                        <a:pt x="0" y="878541"/>
                      </a:cubicBezTo>
                      <a:cubicBezTo>
                        <a:pt x="2988" y="926353"/>
                        <a:pt x="3950" y="974334"/>
                        <a:pt x="8965" y="1021976"/>
                      </a:cubicBezTo>
                      <a:cubicBezTo>
                        <a:pt x="9954" y="1031374"/>
                        <a:pt x="15334" y="1039784"/>
                        <a:pt x="17930" y="1048870"/>
                      </a:cubicBezTo>
                      <a:cubicBezTo>
                        <a:pt x="21315" y="1060717"/>
                        <a:pt x="23354" y="1072928"/>
                        <a:pt x="26894" y="1084729"/>
                      </a:cubicBezTo>
                      <a:cubicBezTo>
                        <a:pt x="32325" y="1102831"/>
                        <a:pt x="31461" y="1125153"/>
                        <a:pt x="44824" y="1138517"/>
                      </a:cubicBezTo>
                      <a:cubicBezTo>
                        <a:pt x="50800" y="1144494"/>
                        <a:pt x="57473" y="1149847"/>
                        <a:pt x="62753" y="1156447"/>
                      </a:cubicBezTo>
                      <a:cubicBezTo>
                        <a:pt x="77352" y="1174696"/>
                        <a:pt x="93000" y="1211354"/>
                        <a:pt x="116541" y="1219200"/>
                      </a:cubicBezTo>
                      <a:lnTo>
                        <a:pt x="143435" y="1228164"/>
                      </a:lnTo>
                      <a:cubicBezTo>
                        <a:pt x="163478" y="1248207"/>
                        <a:pt x="152913" y="1246094"/>
                        <a:pt x="170330" y="1246094"/>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6" name="Freeform 105"/>
                <p:cNvSpPr/>
                <p:nvPr/>
              </p:nvSpPr>
              <p:spPr>
                <a:xfrm>
                  <a:off x="7468441" y="4876537"/>
                  <a:ext cx="228600" cy="1371863"/>
                </a:xfrm>
                <a:custGeom>
                  <a:avLst/>
                  <a:gdLst>
                    <a:gd name="connsiteX0" fmla="*/ 17930 w 170330"/>
                    <a:gd name="connsiteY0" fmla="*/ 0 h 1248207"/>
                    <a:gd name="connsiteX1" fmla="*/ 62753 w 170330"/>
                    <a:gd name="connsiteY1" fmla="*/ 26894 h 1248207"/>
                    <a:gd name="connsiteX2" fmla="*/ 71718 w 170330"/>
                    <a:gd name="connsiteY2" fmla="*/ 53788 h 1248207"/>
                    <a:gd name="connsiteX3" fmla="*/ 89647 w 170330"/>
                    <a:gd name="connsiteY3" fmla="*/ 80682 h 1248207"/>
                    <a:gd name="connsiteX4" fmla="*/ 107577 w 170330"/>
                    <a:gd name="connsiteY4" fmla="*/ 134470 h 1248207"/>
                    <a:gd name="connsiteX5" fmla="*/ 116541 w 170330"/>
                    <a:gd name="connsiteY5" fmla="*/ 161364 h 1248207"/>
                    <a:gd name="connsiteX6" fmla="*/ 125506 w 170330"/>
                    <a:gd name="connsiteY6" fmla="*/ 188259 h 1248207"/>
                    <a:gd name="connsiteX7" fmla="*/ 125506 w 170330"/>
                    <a:gd name="connsiteY7" fmla="*/ 439270 h 1248207"/>
                    <a:gd name="connsiteX8" fmla="*/ 98612 w 170330"/>
                    <a:gd name="connsiteY8" fmla="*/ 528917 h 1248207"/>
                    <a:gd name="connsiteX9" fmla="*/ 53788 w 170330"/>
                    <a:gd name="connsiteY9" fmla="*/ 663388 h 1248207"/>
                    <a:gd name="connsiteX10" fmla="*/ 44824 w 170330"/>
                    <a:gd name="connsiteY10" fmla="*/ 690282 h 1248207"/>
                    <a:gd name="connsiteX11" fmla="*/ 35859 w 170330"/>
                    <a:gd name="connsiteY11" fmla="*/ 717176 h 1248207"/>
                    <a:gd name="connsiteX12" fmla="*/ 17930 w 170330"/>
                    <a:gd name="connsiteY12" fmla="*/ 806823 h 1248207"/>
                    <a:gd name="connsiteX13" fmla="*/ 0 w 170330"/>
                    <a:gd name="connsiteY13" fmla="*/ 878541 h 1248207"/>
                    <a:gd name="connsiteX14" fmla="*/ 8965 w 170330"/>
                    <a:gd name="connsiteY14" fmla="*/ 1021976 h 1248207"/>
                    <a:gd name="connsiteX15" fmla="*/ 17930 w 170330"/>
                    <a:gd name="connsiteY15" fmla="*/ 1048870 h 1248207"/>
                    <a:gd name="connsiteX16" fmla="*/ 26894 w 170330"/>
                    <a:gd name="connsiteY16" fmla="*/ 1084729 h 1248207"/>
                    <a:gd name="connsiteX17" fmla="*/ 44824 w 170330"/>
                    <a:gd name="connsiteY17" fmla="*/ 1138517 h 1248207"/>
                    <a:gd name="connsiteX18" fmla="*/ 62753 w 170330"/>
                    <a:gd name="connsiteY18" fmla="*/ 1156447 h 1248207"/>
                    <a:gd name="connsiteX19" fmla="*/ 116541 w 170330"/>
                    <a:gd name="connsiteY19" fmla="*/ 1219200 h 1248207"/>
                    <a:gd name="connsiteX20" fmla="*/ 143435 w 170330"/>
                    <a:gd name="connsiteY20" fmla="*/ 1228164 h 1248207"/>
                    <a:gd name="connsiteX21" fmla="*/ 170330 w 170330"/>
                    <a:gd name="connsiteY21" fmla="*/ 1246094 h 124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330" h="1248207">
                      <a:moveTo>
                        <a:pt x="17930" y="0"/>
                      </a:moveTo>
                      <a:cubicBezTo>
                        <a:pt x="39086" y="7051"/>
                        <a:pt x="50447" y="6383"/>
                        <a:pt x="62753" y="26894"/>
                      </a:cubicBezTo>
                      <a:cubicBezTo>
                        <a:pt x="67615" y="34997"/>
                        <a:pt x="67492" y="45336"/>
                        <a:pt x="71718" y="53788"/>
                      </a:cubicBezTo>
                      <a:cubicBezTo>
                        <a:pt x="76536" y="63425"/>
                        <a:pt x="85271" y="70836"/>
                        <a:pt x="89647" y="80682"/>
                      </a:cubicBezTo>
                      <a:cubicBezTo>
                        <a:pt x="97323" y="97952"/>
                        <a:pt x="101601" y="116541"/>
                        <a:pt x="107577" y="134470"/>
                      </a:cubicBezTo>
                      <a:lnTo>
                        <a:pt x="116541" y="161364"/>
                      </a:lnTo>
                      <a:lnTo>
                        <a:pt x="125506" y="188259"/>
                      </a:lnTo>
                      <a:cubicBezTo>
                        <a:pt x="134323" y="320505"/>
                        <a:pt x="140293" y="313584"/>
                        <a:pt x="125506" y="439270"/>
                      </a:cubicBezTo>
                      <a:cubicBezTo>
                        <a:pt x="123043" y="460206"/>
                        <a:pt x="103433" y="514455"/>
                        <a:pt x="98612" y="528917"/>
                      </a:cubicBezTo>
                      <a:lnTo>
                        <a:pt x="53788" y="663388"/>
                      </a:lnTo>
                      <a:lnTo>
                        <a:pt x="44824" y="690282"/>
                      </a:lnTo>
                      <a:lnTo>
                        <a:pt x="35859" y="717176"/>
                      </a:lnTo>
                      <a:cubicBezTo>
                        <a:pt x="18562" y="838250"/>
                        <a:pt x="36704" y="737985"/>
                        <a:pt x="17930" y="806823"/>
                      </a:cubicBezTo>
                      <a:cubicBezTo>
                        <a:pt x="11446" y="830597"/>
                        <a:pt x="0" y="878541"/>
                        <a:pt x="0" y="878541"/>
                      </a:cubicBezTo>
                      <a:cubicBezTo>
                        <a:pt x="2988" y="926353"/>
                        <a:pt x="3950" y="974334"/>
                        <a:pt x="8965" y="1021976"/>
                      </a:cubicBezTo>
                      <a:cubicBezTo>
                        <a:pt x="9954" y="1031374"/>
                        <a:pt x="15334" y="1039784"/>
                        <a:pt x="17930" y="1048870"/>
                      </a:cubicBezTo>
                      <a:cubicBezTo>
                        <a:pt x="21315" y="1060717"/>
                        <a:pt x="23354" y="1072928"/>
                        <a:pt x="26894" y="1084729"/>
                      </a:cubicBezTo>
                      <a:cubicBezTo>
                        <a:pt x="32325" y="1102831"/>
                        <a:pt x="31461" y="1125153"/>
                        <a:pt x="44824" y="1138517"/>
                      </a:cubicBezTo>
                      <a:cubicBezTo>
                        <a:pt x="50800" y="1144494"/>
                        <a:pt x="57473" y="1149847"/>
                        <a:pt x="62753" y="1156447"/>
                      </a:cubicBezTo>
                      <a:cubicBezTo>
                        <a:pt x="77352" y="1174696"/>
                        <a:pt x="93000" y="1211354"/>
                        <a:pt x="116541" y="1219200"/>
                      </a:cubicBezTo>
                      <a:lnTo>
                        <a:pt x="143435" y="1228164"/>
                      </a:lnTo>
                      <a:cubicBezTo>
                        <a:pt x="163478" y="1248207"/>
                        <a:pt x="152913" y="1246094"/>
                        <a:pt x="170330" y="1246094"/>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7" name="Freeform 106"/>
                <p:cNvSpPr/>
                <p:nvPr/>
              </p:nvSpPr>
              <p:spPr>
                <a:xfrm>
                  <a:off x="7468441" y="4876537"/>
                  <a:ext cx="169862" cy="1248015"/>
                </a:xfrm>
                <a:custGeom>
                  <a:avLst/>
                  <a:gdLst>
                    <a:gd name="connsiteX0" fmla="*/ 17930 w 170330"/>
                    <a:gd name="connsiteY0" fmla="*/ 0 h 1248207"/>
                    <a:gd name="connsiteX1" fmla="*/ 62753 w 170330"/>
                    <a:gd name="connsiteY1" fmla="*/ 26894 h 1248207"/>
                    <a:gd name="connsiteX2" fmla="*/ 71718 w 170330"/>
                    <a:gd name="connsiteY2" fmla="*/ 53788 h 1248207"/>
                    <a:gd name="connsiteX3" fmla="*/ 89647 w 170330"/>
                    <a:gd name="connsiteY3" fmla="*/ 80682 h 1248207"/>
                    <a:gd name="connsiteX4" fmla="*/ 107577 w 170330"/>
                    <a:gd name="connsiteY4" fmla="*/ 134470 h 1248207"/>
                    <a:gd name="connsiteX5" fmla="*/ 116541 w 170330"/>
                    <a:gd name="connsiteY5" fmla="*/ 161364 h 1248207"/>
                    <a:gd name="connsiteX6" fmla="*/ 125506 w 170330"/>
                    <a:gd name="connsiteY6" fmla="*/ 188259 h 1248207"/>
                    <a:gd name="connsiteX7" fmla="*/ 125506 w 170330"/>
                    <a:gd name="connsiteY7" fmla="*/ 439270 h 1248207"/>
                    <a:gd name="connsiteX8" fmla="*/ 98612 w 170330"/>
                    <a:gd name="connsiteY8" fmla="*/ 528917 h 1248207"/>
                    <a:gd name="connsiteX9" fmla="*/ 53788 w 170330"/>
                    <a:gd name="connsiteY9" fmla="*/ 663388 h 1248207"/>
                    <a:gd name="connsiteX10" fmla="*/ 44824 w 170330"/>
                    <a:gd name="connsiteY10" fmla="*/ 690282 h 1248207"/>
                    <a:gd name="connsiteX11" fmla="*/ 35859 w 170330"/>
                    <a:gd name="connsiteY11" fmla="*/ 717176 h 1248207"/>
                    <a:gd name="connsiteX12" fmla="*/ 17930 w 170330"/>
                    <a:gd name="connsiteY12" fmla="*/ 806823 h 1248207"/>
                    <a:gd name="connsiteX13" fmla="*/ 0 w 170330"/>
                    <a:gd name="connsiteY13" fmla="*/ 878541 h 1248207"/>
                    <a:gd name="connsiteX14" fmla="*/ 8965 w 170330"/>
                    <a:gd name="connsiteY14" fmla="*/ 1021976 h 1248207"/>
                    <a:gd name="connsiteX15" fmla="*/ 17930 w 170330"/>
                    <a:gd name="connsiteY15" fmla="*/ 1048870 h 1248207"/>
                    <a:gd name="connsiteX16" fmla="*/ 26894 w 170330"/>
                    <a:gd name="connsiteY16" fmla="*/ 1084729 h 1248207"/>
                    <a:gd name="connsiteX17" fmla="*/ 44824 w 170330"/>
                    <a:gd name="connsiteY17" fmla="*/ 1138517 h 1248207"/>
                    <a:gd name="connsiteX18" fmla="*/ 62753 w 170330"/>
                    <a:gd name="connsiteY18" fmla="*/ 1156447 h 1248207"/>
                    <a:gd name="connsiteX19" fmla="*/ 116541 w 170330"/>
                    <a:gd name="connsiteY19" fmla="*/ 1219200 h 1248207"/>
                    <a:gd name="connsiteX20" fmla="*/ 143435 w 170330"/>
                    <a:gd name="connsiteY20" fmla="*/ 1228164 h 1248207"/>
                    <a:gd name="connsiteX21" fmla="*/ 170330 w 170330"/>
                    <a:gd name="connsiteY21" fmla="*/ 1246094 h 124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330" h="1248207">
                      <a:moveTo>
                        <a:pt x="17930" y="0"/>
                      </a:moveTo>
                      <a:cubicBezTo>
                        <a:pt x="39086" y="7051"/>
                        <a:pt x="50447" y="6383"/>
                        <a:pt x="62753" y="26894"/>
                      </a:cubicBezTo>
                      <a:cubicBezTo>
                        <a:pt x="67615" y="34997"/>
                        <a:pt x="67492" y="45336"/>
                        <a:pt x="71718" y="53788"/>
                      </a:cubicBezTo>
                      <a:cubicBezTo>
                        <a:pt x="76536" y="63425"/>
                        <a:pt x="85271" y="70836"/>
                        <a:pt x="89647" y="80682"/>
                      </a:cubicBezTo>
                      <a:cubicBezTo>
                        <a:pt x="97323" y="97952"/>
                        <a:pt x="101601" y="116541"/>
                        <a:pt x="107577" y="134470"/>
                      </a:cubicBezTo>
                      <a:lnTo>
                        <a:pt x="116541" y="161364"/>
                      </a:lnTo>
                      <a:lnTo>
                        <a:pt x="125506" y="188259"/>
                      </a:lnTo>
                      <a:cubicBezTo>
                        <a:pt x="134323" y="320505"/>
                        <a:pt x="140293" y="313584"/>
                        <a:pt x="125506" y="439270"/>
                      </a:cubicBezTo>
                      <a:cubicBezTo>
                        <a:pt x="123043" y="460206"/>
                        <a:pt x="103433" y="514455"/>
                        <a:pt x="98612" y="528917"/>
                      </a:cubicBezTo>
                      <a:lnTo>
                        <a:pt x="53788" y="663388"/>
                      </a:lnTo>
                      <a:lnTo>
                        <a:pt x="44824" y="690282"/>
                      </a:lnTo>
                      <a:lnTo>
                        <a:pt x="35859" y="717176"/>
                      </a:lnTo>
                      <a:cubicBezTo>
                        <a:pt x="18562" y="838250"/>
                        <a:pt x="36704" y="737985"/>
                        <a:pt x="17930" y="806823"/>
                      </a:cubicBezTo>
                      <a:cubicBezTo>
                        <a:pt x="11446" y="830597"/>
                        <a:pt x="0" y="878541"/>
                        <a:pt x="0" y="878541"/>
                      </a:cubicBezTo>
                      <a:cubicBezTo>
                        <a:pt x="2988" y="926353"/>
                        <a:pt x="3950" y="974334"/>
                        <a:pt x="8965" y="1021976"/>
                      </a:cubicBezTo>
                      <a:cubicBezTo>
                        <a:pt x="9954" y="1031374"/>
                        <a:pt x="15334" y="1039784"/>
                        <a:pt x="17930" y="1048870"/>
                      </a:cubicBezTo>
                      <a:cubicBezTo>
                        <a:pt x="21315" y="1060717"/>
                        <a:pt x="23354" y="1072928"/>
                        <a:pt x="26894" y="1084729"/>
                      </a:cubicBezTo>
                      <a:cubicBezTo>
                        <a:pt x="32325" y="1102831"/>
                        <a:pt x="31461" y="1125153"/>
                        <a:pt x="44824" y="1138517"/>
                      </a:cubicBezTo>
                      <a:cubicBezTo>
                        <a:pt x="50800" y="1144494"/>
                        <a:pt x="57473" y="1149847"/>
                        <a:pt x="62753" y="1156447"/>
                      </a:cubicBezTo>
                      <a:cubicBezTo>
                        <a:pt x="77352" y="1174696"/>
                        <a:pt x="93000" y="1211354"/>
                        <a:pt x="116541" y="1219200"/>
                      </a:cubicBezTo>
                      <a:lnTo>
                        <a:pt x="143435" y="1228164"/>
                      </a:lnTo>
                      <a:cubicBezTo>
                        <a:pt x="163478" y="1248207"/>
                        <a:pt x="152913" y="1246094"/>
                        <a:pt x="170330" y="1246094"/>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8" name="Freeform 107"/>
                <p:cNvSpPr/>
                <p:nvPr/>
              </p:nvSpPr>
              <p:spPr>
                <a:xfrm>
                  <a:off x="7544641" y="4876537"/>
                  <a:ext cx="169862" cy="1248015"/>
                </a:xfrm>
                <a:custGeom>
                  <a:avLst/>
                  <a:gdLst>
                    <a:gd name="connsiteX0" fmla="*/ 17930 w 170330"/>
                    <a:gd name="connsiteY0" fmla="*/ 0 h 1248207"/>
                    <a:gd name="connsiteX1" fmla="*/ 62753 w 170330"/>
                    <a:gd name="connsiteY1" fmla="*/ 26894 h 1248207"/>
                    <a:gd name="connsiteX2" fmla="*/ 71718 w 170330"/>
                    <a:gd name="connsiteY2" fmla="*/ 53788 h 1248207"/>
                    <a:gd name="connsiteX3" fmla="*/ 89647 w 170330"/>
                    <a:gd name="connsiteY3" fmla="*/ 80682 h 1248207"/>
                    <a:gd name="connsiteX4" fmla="*/ 107577 w 170330"/>
                    <a:gd name="connsiteY4" fmla="*/ 134470 h 1248207"/>
                    <a:gd name="connsiteX5" fmla="*/ 116541 w 170330"/>
                    <a:gd name="connsiteY5" fmla="*/ 161364 h 1248207"/>
                    <a:gd name="connsiteX6" fmla="*/ 125506 w 170330"/>
                    <a:gd name="connsiteY6" fmla="*/ 188259 h 1248207"/>
                    <a:gd name="connsiteX7" fmla="*/ 125506 w 170330"/>
                    <a:gd name="connsiteY7" fmla="*/ 439270 h 1248207"/>
                    <a:gd name="connsiteX8" fmla="*/ 98612 w 170330"/>
                    <a:gd name="connsiteY8" fmla="*/ 528917 h 1248207"/>
                    <a:gd name="connsiteX9" fmla="*/ 53788 w 170330"/>
                    <a:gd name="connsiteY9" fmla="*/ 663388 h 1248207"/>
                    <a:gd name="connsiteX10" fmla="*/ 44824 w 170330"/>
                    <a:gd name="connsiteY10" fmla="*/ 690282 h 1248207"/>
                    <a:gd name="connsiteX11" fmla="*/ 35859 w 170330"/>
                    <a:gd name="connsiteY11" fmla="*/ 717176 h 1248207"/>
                    <a:gd name="connsiteX12" fmla="*/ 17930 w 170330"/>
                    <a:gd name="connsiteY12" fmla="*/ 806823 h 1248207"/>
                    <a:gd name="connsiteX13" fmla="*/ 0 w 170330"/>
                    <a:gd name="connsiteY13" fmla="*/ 878541 h 1248207"/>
                    <a:gd name="connsiteX14" fmla="*/ 8965 w 170330"/>
                    <a:gd name="connsiteY14" fmla="*/ 1021976 h 1248207"/>
                    <a:gd name="connsiteX15" fmla="*/ 17930 w 170330"/>
                    <a:gd name="connsiteY15" fmla="*/ 1048870 h 1248207"/>
                    <a:gd name="connsiteX16" fmla="*/ 26894 w 170330"/>
                    <a:gd name="connsiteY16" fmla="*/ 1084729 h 1248207"/>
                    <a:gd name="connsiteX17" fmla="*/ 44824 w 170330"/>
                    <a:gd name="connsiteY17" fmla="*/ 1138517 h 1248207"/>
                    <a:gd name="connsiteX18" fmla="*/ 62753 w 170330"/>
                    <a:gd name="connsiteY18" fmla="*/ 1156447 h 1248207"/>
                    <a:gd name="connsiteX19" fmla="*/ 116541 w 170330"/>
                    <a:gd name="connsiteY19" fmla="*/ 1219200 h 1248207"/>
                    <a:gd name="connsiteX20" fmla="*/ 143435 w 170330"/>
                    <a:gd name="connsiteY20" fmla="*/ 1228164 h 1248207"/>
                    <a:gd name="connsiteX21" fmla="*/ 170330 w 170330"/>
                    <a:gd name="connsiteY21" fmla="*/ 1246094 h 124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330" h="1248207">
                      <a:moveTo>
                        <a:pt x="17930" y="0"/>
                      </a:moveTo>
                      <a:cubicBezTo>
                        <a:pt x="39086" y="7051"/>
                        <a:pt x="50447" y="6383"/>
                        <a:pt x="62753" y="26894"/>
                      </a:cubicBezTo>
                      <a:cubicBezTo>
                        <a:pt x="67615" y="34997"/>
                        <a:pt x="67492" y="45336"/>
                        <a:pt x="71718" y="53788"/>
                      </a:cubicBezTo>
                      <a:cubicBezTo>
                        <a:pt x="76536" y="63425"/>
                        <a:pt x="85271" y="70836"/>
                        <a:pt x="89647" y="80682"/>
                      </a:cubicBezTo>
                      <a:cubicBezTo>
                        <a:pt x="97323" y="97952"/>
                        <a:pt x="101601" y="116541"/>
                        <a:pt x="107577" y="134470"/>
                      </a:cubicBezTo>
                      <a:lnTo>
                        <a:pt x="116541" y="161364"/>
                      </a:lnTo>
                      <a:lnTo>
                        <a:pt x="125506" y="188259"/>
                      </a:lnTo>
                      <a:cubicBezTo>
                        <a:pt x="134323" y="320505"/>
                        <a:pt x="140293" y="313584"/>
                        <a:pt x="125506" y="439270"/>
                      </a:cubicBezTo>
                      <a:cubicBezTo>
                        <a:pt x="123043" y="460206"/>
                        <a:pt x="103433" y="514455"/>
                        <a:pt x="98612" y="528917"/>
                      </a:cubicBezTo>
                      <a:lnTo>
                        <a:pt x="53788" y="663388"/>
                      </a:lnTo>
                      <a:lnTo>
                        <a:pt x="44824" y="690282"/>
                      </a:lnTo>
                      <a:lnTo>
                        <a:pt x="35859" y="717176"/>
                      </a:lnTo>
                      <a:cubicBezTo>
                        <a:pt x="18562" y="838250"/>
                        <a:pt x="36704" y="737985"/>
                        <a:pt x="17930" y="806823"/>
                      </a:cubicBezTo>
                      <a:cubicBezTo>
                        <a:pt x="11446" y="830597"/>
                        <a:pt x="0" y="878541"/>
                        <a:pt x="0" y="878541"/>
                      </a:cubicBezTo>
                      <a:cubicBezTo>
                        <a:pt x="2988" y="926353"/>
                        <a:pt x="3950" y="974334"/>
                        <a:pt x="8965" y="1021976"/>
                      </a:cubicBezTo>
                      <a:cubicBezTo>
                        <a:pt x="9954" y="1031374"/>
                        <a:pt x="15334" y="1039784"/>
                        <a:pt x="17930" y="1048870"/>
                      </a:cubicBezTo>
                      <a:cubicBezTo>
                        <a:pt x="21315" y="1060717"/>
                        <a:pt x="23354" y="1072928"/>
                        <a:pt x="26894" y="1084729"/>
                      </a:cubicBezTo>
                      <a:cubicBezTo>
                        <a:pt x="32325" y="1102831"/>
                        <a:pt x="31461" y="1125153"/>
                        <a:pt x="44824" y="1138517"/>
                      </a:cubicBezTo>
                      <a:cubicBezTo>
                        <a:pt x="50800" y="1144494"/>
                        <a:pt x="57473" y="1149847"/>
                        <a:pt x="62753" y="1156447"/>
                      </a:cubicBezTo>
                      <a:cubicBezTo>
                        <a:pt x="77352" y="1174696"/>
                        <a:pt x="93000" y="1211354"/>
                        <a:pt x="116541" y="1219200"/>
                      </a:cubicBezTo>
                      <a:lnTo>
                        <a:pt x="143435" y="1228164"/>
                      </a:lnTo>
                      <a:cubicBezTo>
                        <a:pt x="163478" y="1248207"/>
                        <a:pt x="152913" y="1246094"/>
                        <a:pt x="170330" y="1246094"/>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109" name="Group 57"/>
            <p:cNvGrpSpPr/>
            <p:nvPr/>
          </p:nvGrpSpPr>
          <p:grpSpPr>
            <a:xfrm>
              <a:off x="8001000" y="3733800"/>
              <a:ext cx="1066800" cy="1218363"/>
              <a:chOff x="5943600" y="503032"/>
              <a:chExt cx="2447287" cy="2794980"/>
            </a:xfrm>
          </p:grpSpPr>
          <p:grpSp>
            <p:nvGrpSpPr>
              <p:cNvPr id="110" name="Group 26"/>
              <p:cNvGrpSpPr/>
              <p:nvPr/>
            </p:nvGrpSpPr>
            <p:grpSpPr>
              <a:xfrm rot="423692">
                <a:off x="6409687" y="503032"/>
                <a:ext cx="1981200" cy="2514600"/>
                <a:chOff x="5638800" y="2057400"/>
                <a:chExt cx="1981200" cy="2514600"/>
              </a:xfrm>
            </p:grpSpPr>
            <p:sp>
              <p:nvSpPr>
                <p:cNvPr id="141" name="Flowchart: Delay 140"/>
                <p:cNvSpPr/>
                <p:nvPr/>
              </p:nvSpPr>
              <p:spPr>
                <a:xfrm rot="16200000">
                  <a:off x="54483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Delay 141"/>
                <p:cNvSpPr/>
                <p:nvPr/>
              </p:nvSpPr>
              <p:spPr>
                <a:xfrm rot="16200000">
                  <a:off x="52959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37"/>
              <p:cNvGrpSpPr/>
              <p:nvPr/>
            </p:nvGrpSpPr>
            <p:grpSpPr>
              <a:xfrm rot="1304315">
                <a:off x="7061892" y="2428582"/>
                <a:ext cx="936885" cy="869430"/>
                <a:chOff x="7185317" y="571382"/>
                <a:chExt cx="1433175" cy="1409818"/>
              </a:xfrm>
            </p:grpSpPr>
            <p:sp>
              <p:nvSpPr>
                <p:cNvPr id="137" name="Moon 136"/>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ardrop 139"/>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27"/>
              <p:cNvGrpSpPr/>
              <p:nvPr/>
            </p:nvGrpSpPr>
            <p:grpSpPr>
              <a:xfrm rot="20581819">
                <a:off x="5943600" y="2133600"/>
                <a:ext cx="876925" cy="915649"/>
                <a:chOff x="4159960" y="2007821"/>
                <a:chExt cx="1548702" cy="1871767"/>
              </a:xfrm>
            </p:grpSpPr>
            <p:sp>
              <p:nvSpPr>
                <p:cNvPr id="128" name="Teardrop 127"/>
                <p:cNvSpPr/>
                <p:nvPr/>
              </p:nvSpPr>
              <p:spPr>
                <a:xfrm rot="8215946">
                  <a:off x="4752919" y="2007821"/>
                  <a:ext cx="500030" cy="504016"/>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ouble Wave 128"/>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ardrop 129"/>
                <p:cNvSpPr/>
                <p:nvPr/>
              </p:nvSpPr>
              <p:spPr>
                <a:xfrm>
                  <a:off x="4343400" y="2819400"/>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ardrop 130"/>
                <p:cNvSpPr/>
                <p:nvPr/>
              </p:nvSpPr>
              <p:spPr>
                <a:xfrm rot="16809704">
                  <a:off x="5033372" y="2830893"/>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ardrop 131"/>
                <p:cNvSpPr/>
                <p:nvPr/>
              </p:nvSpPr>
              <p:spPr>
                <a:xfrm rot="4742171">
                  <a:off x="4198060" y="2224802"/>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ardrop 132"/>
                <p:cNvSpPr/>
                <p:nvPr/>
              </p:nvSpPr>
              <p:spPr>
                <a:xfrm rot="11700921">
                  <a:off x="5175262" y="2192289"/>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Heart 134"/>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Heart 135"/>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52"/>
              <p:cNvGrpSpPr/>
              <p:nvPr/>
            </p:nvGrpSpPr>
            <p:grpSpPr>
              <a:xfrm rot="1304315">
                <a:off x="6299893" y="2352384"/>
                <a:ext cx="936885" cy="869430"/>
                <a:chOff x="7185317" y="571382"/>
                <a:chExt cx="1433175" cy="1409818"/>
              </a:xfrm>
            </p:grpSpPr>
            <p:sp>
              <p:nvSpPr>
                <p:cNvPr id="124" name="Moon 123"/>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ardrop 126"/>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42"/>
              <p:cNvGrpSpPr/>
              <p:nvPr/>
            </p:nvGrpSpPr>
            <p:grpSpPr>
              <a:xfrm rot="20746897">
                <a:off x="6867296" y="2446833"/>
                <a:ext cx="788233" cy="794479"/>
                <a:chOff x="4159960" y="2007821"/>
                <a:chExt cx="1548702" cy="1871767"/>
              </a:xfrm>
            </p:grpSpPr>
            <p:sp>
              <p:nvSpPr>
                <p:cNvPr id="115" name="Teardrop 114"/>
                <p:cNvSpPr/>
                <p:nvPr/>
              </p:nvSpPr>
              <p:spPr>
                <a:xfrm rot="8215946">
                  <a:off x="4752919" y="2007821"/>
                  <a:ext cx="500030" cy="504016"/>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ouble Wave 115"/>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ardrop 116"/>
                <p:cNvSpPr/>
                <p:nvPr/>
              </p:nvSpPr>
              <p:spPr>
                <a:xfrm>
                  <a:off x="4343400" y="2819400"/>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ardrop 117"/>
                <p:cNvSpPr/>
                <p:nvPr/>
              </p:nvSpPr>
              <p:spPr>
                <a:xfrm rot="16809704">
                  <a:off x="5033372" y="2830893"/>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ardrop 118"/>
                <p:cNvSpPr/>
                <p:nvPr/>
              </p:nvSpPr>
              <p:spPr>
                <a:xfrm rot="4742171">
                  <a:off x="4198060" y="2224802"/>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ardrop 119"/>
                <p:cNvSpPr/>
                <p:nvPr/>
              </p:nvSpPr>
              <p:spPr>
                <a:xfrm rot="11700921">
                  <a:off x="5175262" y="2192289"/>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121" name="Oval 120"/>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Heart 121"/>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Heart 122"/>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4" name="Group 143"/>
            <p:cNvGrpSpPr/>
            <p:nvPr/>
          </p:nvGrpSpPr>
          <p:grpSpPr>
            <a:xfrm>
              <a:off x="2438400" y="3810000"/>
              <a:ext cx="1020618" cy="1981200"/>
              <a:chOff x="4800600" y="762000"/>
              <a:chExt cx="1389644" cy="3886200"/>
            </a:xfrm>
          </p:grpSpPr>
          <p:sp>
            <p:nvSpPr>
              <p:cNvPr id="145" name="Flowchart: Manual Operation 144"/>
              <p:cNvSpPr/>
              <p:nvPr/>
            </p:nvSpPr>
            <p:spPr>
              <a:xfrm rot="12226993">
                <a:off x="4900206" y="1956253"/>
                <a:ext cx="374830" cy="572914"/>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3447143">
                <a:off x="5110246" y="2449419"/>
                <a:ext cx="304800" cy="17855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rot="10800000">
                <a:off x="5410200" y="3202548"/>
                <a:ext cx="457200" cy="1309768"/>
              </a:xfrm>
              <a:prstGeom prst="trapezoid">
                <a:avLst>
                  <a:gd name="adj" fmla="val 6538"/>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10800000">
                <a:off x="5029200" y="3038827"/>
                <a:ext cx="381000" cy="1391629"/>
              </a:xfrm>
              <a:prstGeom prst="trapezoid">
                <a:avLst>
                  <a:gd name="adj" fmla="val 6538"/>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a:off x="4953000" y="2056501"/>
                <a:ext cx="990600" cy="13725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444448" y="4267781"/>
                <a:ext cx="525657" cy="2804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21061729">
                <a:off x="5013351" y="4291304"/>
                <a:ext cx="514330" cy="280696"/>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Extract 151"/>
              <p:cNvSpPr/>
              <p:nvPr/>
            </p:nvSpPr>
            <p:spPr>
              <a:xfrm rot="10800000">
                <a:off x="5181600" y="1892780"/>
                <a:ext cx="609600" cy="736745"/>
              </a:xfrm>
              <a:prstGeom prst="flowChartExtra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ube 152"/>
              <p:cNvSpPr/>
              <p:nvPr/>
            </p:nvSpPr>
            <p:spPr>
              <a:xfrm>
                <a:off x="4876800" y="3886200"/>
                <a:ext cx="1143000" cy="304800"/>
              </a:xfrm>
              <a:prstGeom prst="cub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rot="5400000">
                <a:off x="4953000" y="4191000"/>
                <a:ext cx="609600" cy="1524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6200000">
                <a:off x="4955452" y="4112347"/>
                <a:ext cx="685800" cy="2335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p:nvPr/>
            </p:nvSpPr>
            <p:spPr>
              <a:xfrm rot="16200000">
                <a:off x="5184052" y="4112347"/>
                <a:ext cx="685800" cy="2335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p:cNvSpPr/>
              <p:nvPr/>
            </p:nvSpPr>
            <p:spPr>
              <a:xfrm rot="16200000">
                <a:off x="5219700" y="3924300"/>
                <a:ext cx="152401" cy="22860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nvSpPr>
            <p:spPr>
              <a:xfrm rot="16200000">
                <a:off x="5448300" y="3924300"/>
                <a:ext cx="152401" cy="22860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ame 158"/>
              <p:cNvSpPr/>
              <p:nvPr/>
            </p:nvSpPr>
            <p:spPr>
              <a:xfrm>
                <a:off x="4953000" y="3124200"/>
                <a:ext cx="990600" cy="762000"/>
              </a:xfrm>
              <a:prstGeom prst="fram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Rectangle 159"/>
              <p:cNvSpPr/>
              <p:nvPr/>
            </p:nvSpPr>
            <p:spPr>
              <a:xfrm rot="5400000">
                <a:off x="4724400" y="4267200"/>
                <a:ext cx="609600" cy="1524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rot="5400000">
                <a:off x="5562600" y="4267200"/>
                <a:ext cx="609600" cy="1524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5080819" y="2768368"/>
                <a:ext cx="703006" cy="775412"/>
              </a:xfrm>
              <a:prstGeom prst="ellipse">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Extract 162"/>
              <p:cNvSpPr/>
              <p:nvPr/>
            </p:nvSpPr>
            <p:spPr>
              <a:xfrm>
                <a:off x="5048865" y="3000854"/>
                <a:ext cx="798871" cy="1037746"/>
              </a:xfrm>
              <a:prstGeom prst="flowChartExtract">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5377811" y="3055558"/>
                <a:ext cx="140977" cy="2735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551844">
                <a:off x="5144729" y="3063763"/>
                <a:ext cx="95865" cy="184622"/>
              </a:xfrm>
              <a:prstGeom prst="ellipse">
                <a:avLst/>
              </a:prstGeom>
              <a:solidFill>
                <a:srgbClr val="FFCC00"/>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215502">
                <a:off x="5660918" y="3030127"/>
                <a:ext cx="95865" cy="184622"/>
              </a:xfrm>
              <a:prstGeom prst="ellipse">
                <a:avLst/>
              </a:prstGeom>
              <a:solidFill>
                <a:srgbClr val="FFCC00"/>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6200000">
                <a:off x="5219700" y="4457700"/>
                <a:ext cx="152400" cy="228600"/>
              </a:xfrm>
              <a:prstGeom prst="ellipse">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rot="16200000">
                <a:off x="5448300" y="4457700"/>
                <a:ext cx="152400" cy="228600"/>
              </a:xfrm>
              <a:prstGeom prst="ellipse">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Double Wave 168"/>
              <p:cNvSpPr/>
              <p:nvPr/>
            </p:nvSpPr>
            <p:spPr>
              <a:xfrm>
                <a:off x="5105400" y="3886200"/>
                <a:ext cx="685800" cy="152400"/>
              </a:xfrm>
              <a:prstGeom prst="double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86"/>
              <p:cNvGrpSpPr/>
              <p:nvPr/>
            </p:nvGrpSpPr>
            <p:grpSpPr>
              <a:xfrm>
                <a:off x="5029200" y="3429000"/>
                <a:ext cx="335012" cy="381000"/>
                <a:chOff x="1371600" y="2971800"/>
                <a:chExt cx="639812" cy="687763"/>
              </a:xfrm>
            </p:grpSpPr>
            <p:sp>
              <p:nvSpPr>
                <p:cNvPr id="203" name="Oval 202"/>
                <p:cNvSpPr/>
                <p:nvPr/>
              </p:nvSpPr>
              <p:spPr>
                <a:xfrm>
                  <a:off x="1371600" y="2971800"/>
                  <a:ext cx="304800" cy="609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7160729">
                  <a:off x="1554212" y="3202363"/>
                  <a:ext cx="304800" cy="609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7160729">
                  <a:off x="1393509" y="3247236"/>
                  <a:ext cx="304800" cy="275219"/>
                </a:xfrm>
                <a:prstGeom prst="ellipse">
                  <a:avLst/>
                </a:prstGeom>
                <a:solidFill>
                  <a:schemeClr val="accent6">
                    <a:lumMod val="40000"/>
                    <a:lumOff val="6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Trapezoid 170"/>
              <p:cNvSpPr/>
              <p:nvPr/>
            </p:nvSpPr>
            <p:spPr>
              <a:xfrm rot="2593354">
                <a:off x="5118077" y="3153030"/>
                <a:ext cx="255639" cy="359789"/>
              </a:xfrm>
              <a:prstGeom prst="trapezoid">
                <a:avLst>
                  <a:gd name="adj" fmla="val 33490"/>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90"/>
              <p:cNvGrpSpPr/>
              <p:nvPr/>
            </p:nvGrpSpPr>
            <p:grpSpPr>
              <a:xfrm flipH="1">
                <a:off x="5486400" y="3352800"/>
                <a:ext cx="335012" cy="381000"/>
                <a:chOff x="1371600" y="2971800"/>
                <a:chExt cx="639812" cy="687763"/>
              </a:xfrm>
            </p:grpSpPr>
            <p:sp>
              <p:nvSpPr>
                <p:cNvPr id="200" name="Oval 199"/>
                <p:cNvSpPr/>
                <p:nvPr/>
              </p:nvSpPr>
              <p:spPr>
                <a:xfrm>
                  <a:off x="1371600" y="2971800"/>
                  <a:ext cx="304800" cy="609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7160729">
                  <a:off x="1554212" y="3202363"/>
                  <a:ext cx="304800" cy="609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7160729">
                  <a:off x="1393509" y="3247236"/>
                  <a:ext cx="304800" cy="275219"/>
                </a:xfrm>
                <a:prstGeom prst="ellipse">
                  <a:avLst/>
                </a:prstGeom>
                <a:solidFill>
                  <a:schemeClr val="accent6">
                    <a:lumMod val="40000"/>
                    <a:lumOff val="6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 name="Trapezoid 172"/>
              <p:cNvSpPr/>
              <p:nvPr/>
            </p:nvSpPr>
            <p:spPr>
              <a:xfrm rot="19042504">
                <a:off x="5476982" y="3182329"/>
                <a:ext cx="295395" cy="311366"/>
              </a:xfrm>
              <a:prstGeom prst="trapezoid">
                <a:avLst>
                  <a:gd name="adj" fmla="val 33490"/>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onut 173"/>
              <p:cNvSpPr/>
              <p:nvPr/>
            </p:nvSpPr>
            <p:spPr>
              <a:xfrm>
                <a:off x="5377811" y="3055558"/>
                <a:ext cx="140977" cy="218811"/>
              </a:xfrm>
              <a:prstGeom prst="donut">
                <a:avLst>
                  <a:gd name="adj" fmla="val 12742"/>
                </a:avLst>
              </a:prstGeom>
              <a:solidFill>
                <a:schemeClr val="bg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5" name="Group 197"/>
              <p:cNvGrpSpPr/>
              <p:nvPr/>
            </p:nvGrpSpPr>
            <p:grpSpPr>
              <a:xfrm>
                <a:off x="5257800" y="3581400"/>
                <a:ext cx="410132" cy="255163"/>
                <a:chOff x="6295468" y="2640437"/>
                <a:chExt cx="714932" cy="454632"/>
              </a:xfrm>
            </p:grpSpPr>
            <p:sp>
              <p:nvSpPr>
                <p:cNvPr id="198" name="Oval 197"/>
                <p:cNvSpPr/>
                <p:nvPr/>
              </p:nvSpPr>
              <p:spPr>
                <a:xfrm rot="18810376">
                  <a:off x="6248400" y="2687505"/>
                  <a:ext cx="454632" cy="36049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2464822">
                  <a:off x="6555768" y="2667000"/>
                  <a:ext cx="454632" cy="36049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Oval 175"/>
              <p:cNvSpPr/>
              <p:nvPr/>
            </p:nvSpPr>
            <p:spPr>
              <a:xfrm rot="17160729">
                <a:off x="5230496" y="3706464"/>
                <a:ext cx="45719" cy="136184"/>
              </a:xfrm>
              <a:prstGeom prst="ellipse">
                <a:avLst/>
              </a:prstGeom>
              <a:solidFill>
                <a:schemeClr val="accent6">
                  <a:lumMod val="40000"/>
                  <a:lumOff val="6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7160729" flipH="1" flipV="1">
                <a:off x="5608392" y="3591428"/>
                <a:ext cx="56754" cy="146488"/>
              </a:xfrm>
              <a:prstGeom prst="ellipse">
                <a:avLst/>
              </a:prstGeom>
              <a:solidFill>
                <a:schemeClr val="accent6">
                  <a:lumMod val="40000"/>
                  <a:lumOff val="6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Manual Operation 177"/>
              <p:cNvSpPr/>
              <p:nvPr/>
            </p:nvSpPr>
            <p:spPr>
              <a:xfrm rot="8710651">
                <a:off x="5663829" y="2045951"/>
                <a:ext cx="374830" cy="47209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58"/>
              <p:cNvGrpSpPr/>
              <p:nvPr/>
            </p:nvGrpSpPr>
            <p:grpSpPr>
              <a:xfrm>
                <a:off x="5135217" y="1715737"/>
                <a:ext cx="695739" cy="1267161"/>
                <a:chOff x="6073889" y="2761019"/>
                <a:chExt cx="872936" cy="1506181"/>
              </a:xfrm>
            </p:grpSpPr>
            <p:grpSp>
              <p:nvGrpSpPr>
                <p:cNvPr id="193" name="Group 13"/>
                <p:cNvGrpSpPr/>
                <p:nvPr/>
              </p:nvGrpSpPr>
              <p:grpSpPr>
                <a:xfrm>
                  <a:off x="6324600" y="3200400"/>
                  <a:ext cx="381000" cy="1066800"/>
                  <a:chOff x="1463040" y="844062"/>
                  <a:chExt cx="685800" cy="1957755"/>
                </a:xfrm>
              </p:grpSpPr>
              <p:sp>
                <p:nvSpPr>
                  <p:cNvPr id="196" name="Pentagon 195"/>
                  <p:cNvSpPr/>
                  <p:nvPr/>
                </p:nvSpPr>
                <p:spPr>
                  <a:xfrm rot="5400000">
                    <a:off x="1104900" y="1925516"/>
                    <a:ext cx="1371600" cy="381001"/>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1463040" y="844062"/>
                    <a:ext cx="685800" cy="908538"/>
                  </a:xfrm>
                  <a:prstGeom prst="diamond">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Parallelogram 193"/>
                <p:cNvSpPr/>
                <p:nvPr/>
              </p:nvSpPr>
              <p:spPr>
                <a:xfrm rot="18360858">
                  <a:off x="6443457" y="2994345"/>
                  <a:ext cx="721939" cy="284797"/>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Parallelogram 194"/>
                <p:cNvSpPr/>
                <p:nvPr/>
              </p:nvSpPr>
              <p:spPr>
                <a:xfrm rot="3239142" flipH="1">
                  <a:off x="5860561" y="2974347"/>
                  <a:ext cx="721939" cy="295284"/>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Oval 179"/>
              <p:cNvSpPr/>
              <p:nvPr/>
            </p:nvSpPr>
            <p:spPr>
              <a:xfrm>
                <a:off x="5176684" y="2399124"/>
                <a:ext cx="516916" cy="82054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ouble Wave 180"/>
              <p:cNvSpPr/>
              <p:nvPr/>
            </p:nvSpPr>
            <p:spPr>
              <a:xfrm rot="6562415">
                <a:off x="4684153" y="2794423"/>
                <a:ext cx="940239" cy="276072"/>
              </a:xfrm>
              <a:prstGeom prst="doubleWave">
                <a:avLst>
                  <a:gd name="adj1" fmla="val 12500"/>
                  <a:gd name="adj2" fmla="val 0"/>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ouble Wave 181"/>
              <p:cNvSpPr/>
              <p:nvPr/>
            </p:nvSpPr>
            <p:spPr>
              <a:xfrm rot="4205691">
                <a:off x="5304688" y="2790404"/>
                <a:ext cx="940239" cy="273008"/>
              </a:xfrm>
              <a:prstGeom prst="doubleWave">
                <a:avLst>
                  <a:gd name="adj1" fmla="val 12500"/>
                  <a:gd name="adj2" fmla="val 0"/>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ardrop 182"/>
              <p:cNvSpPr/>
              <p:nvPr/>
            </p:nvSpPr>
            <p:spPr>
              <a:xfrm>
                <a:off x="5144729" y="2362200"/>
                <a:ext cx="607142" cy="295395"/>
              </a:xfrm>
              <a:prstGeom prst="teardrop">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029200" y="828593"/>
                <a:ext cx="914400" cy="130976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5257800" y="2362200"/>
                <a:ext cx="304800" cy="1728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a:off x="4800600" y="2362200"/>
                <a:ext cx="609600" cy="228600"/>
              </a:xfrm>
              <a:prstGeom prst="roundRect">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876800" y="2286000"/>
                <a:ext cx="228600" cy="22860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113978">
                <a:off x="5410200" y="2438400"/>
                <a:ext cx="304800" cy="1728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rot="20808731">
                <a:off x="5580644" y="2352524"/>
                <a:ext cx="609600" cy="228601"/>
              </a:xfrm>
              <a:prstGeom prst="roundRect">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5791200" y="2286000"/>
                <a:ext cx="228600" cy="22860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ardrop 190"/>
              <p:cNvSpPr/>
              <p:nvPr/>
            </p:nvSpPr>
            <p:spPr>
              <a:xfrm rot="4650018">
                <a:off x="5212121" y="622777"/>
                <a:ext cx="358818" cy="637264"/>
              </a:xfrm>
              <a:prstGeom prst="teardrop">
                <a:avLst>
                  <a:gd name="adj" fmla="val 13040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ardrop 191"/>
              <p:cNvSpPr/>
              <p:nvPr/>
            </p:nvSpPr>
            <p:spPr>
              <a:xfrm rot="18469265">
                <a:off x="5642699" y="935156"/>
                <a:ext cx="259666" cy="368540"/>
              </a:xfrm>
              <a:prstGeom prst="teardrop">
                <a:avLst>
                  <a:gd name="adj" fmla="val 13040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94"/>
            <p:cNvGrpSpPr/>
            <p:nvPr/>
          </p:nvGrpSpPr>
          <p:grpSpPr>
            <a:xfrm>
              <a:off x="838200" y="5105400"/>
              <a:ext cx="847676" cy="1143000"/>
              <a:chOff x="4051318" y="457200"/>
              <a:chExt cx="2140871" cy="2886734"/>
            </a:xfrm>
          </p:grpSpPr>
          <p:sp>
            <p:nvSpPr>
              <p:cNvPr id="207" name="Oval 206"/>
              <p:cNvSpPr/>
              <p:nvPr/>
            </p:nvSpPr>
            <p:spPr>
              <a:xfrm rot="6783942">
                <a:off x="4541776" y="1389739"/>
                <a:ext cx="376927" cy="101168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0213681">
                <a:off x="4109778" y="774274"/>
                <a:ext cx="310259" cy="7153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1148156">
                <a:off x="4298926" y="915260"/>
                <a:ext cx="212023" cy="3867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rot="4902966">
                <a:off x="4203846" y="1254128"/>
                <a:ext cx="269736" cy="38757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5041918" y="1515134"/>
                <a:ext cx="914400" cy="152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19657155">
                <a:off x="4796630" y="2227398"/>
                <a:ext cx="354002" cy="609600"/>
              </a:xfrm>
              <a:prstGeom prst="trapezoid">
                <a:avLst>
                  <a:gd name="adj" fmla="val 3214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a:off x="4279918" y="2200934"/>
                <a:ext cx="762000" cy="1143000"/>
              </a:xfrm>
              <a:prstGeom prst="trapezoid">
                <a:avLst>
                  <a:gd name="adj" fmla="val 3214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Merge 213"/>
              <p:cNvSpPr/>
              <p:nvPr/>
            </p:nvSpPr>
            <p:spPr>
              <a:xfrm>
                <a:off x="4356118" y="1972334"/>
                <a:ext cx="609600" cy="609600"/>
              </a:xfrm>
              <a:prstGeom prst="flowChartMerg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19"/>
              <p:cNvGrpSpPr/>
              <p:nvPr/>
            </p:nvGrpSpPr>
            <p:grpSpPr>
              <a:xfrm>
                <a:off x="5118118" y="1286534"/>
                <a:ext cx="762000" cy="1295400"/>
                <a:chOff x="6073889" y="2761019"/>
                <a:chExt cx="872936" cy="1506181"/>
              </a:xfrm>
            </p:grpSpPr>
            <p:grpSp>
              <p:nvGrpSpPr>
                <p:cNvPr id="233" name="Group 13"/>
                <p:cNvGrpSpPr/>
                <p:nvPr/>
              </p:nvGrpSpPr>
              <p:grpSpPr>
                <a:xfrm>
                  <a:off x="6324600" y="3200400"/>
                  <a:ext cx="381000" cy="1066800"/>
                  <a:chOff x="1463040" y="844062"/>
                  <a:chExt cx="685800" cy="1957755"/>
                </a:xfrm>
              </p:grpSpPr>
              <p:sp>
                <p:nvSpPr>
                  <p:cNvPr id="236" name="Pentagon 235"/>
                  <p:cNvSpPr/>
                  <p:nvPr/>
                </p:nvSpPr>
                <p:spPr>
                  <a:xfrm rot="5400000">
                    <a:off x="1104900" y="1925516"/>
                    <a:ext cx="1371600" cy="381001"/>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1463040" y="844062"/>
                    <a:ext cx="685800" cy="908538"/>
                  </a:xfrm>
                  <a:prstGeom prst="diamon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Parallelogram 233"/>
                <p:cNvSpPr/>
                <p:nvPr/>
              </p:nvSpPr>
              <p:spPr>
                <a:xfrm rot="18360858">
                  <a:off x="6443457" y="2994345"/>
                  <a:ext cx="721939" cy="284797"/>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Parallelogram 234"/>
                <p:cNvSpPr/>
                <p:nvPr/>
              </p:nvSpPr>
              <p:spPr>
                <a:xfrm rot="3239142" flipH="1">
                  <a:off x="5860561" y="2974347"/>
                  <a:ext cx="721939" cy="295284"/>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Oval 215"/>
              <p:cNvSpPr/>
              <p:nvPr/>
            </p:nvSpPr>
            <p:spPr>
              <a:xfrm>
                <a:off x="5041918" y="524534"/>
                <a:ext cx="9144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ardrop 216"/>
              <p:cNvSpPr/>
              <p:nvPr/>
            </p:nvSpPr>
            <p:spPr>
              <a:xfrm rot="13665137">
                <a:off x="5132161" y="381000"/>
                <a:ext cx="533400" cy="685800"/>
              </a:xfrm>
              <a:prstGeom prst="teardrop">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ardrop 217"/>
              <p:cNvSpPr/>
              <p:nvPr/>
            </p:nvSpPr>
            <p:spPr>
              <a:xfrm rot="17431144">
                <a:off x="5534113" y="589147"/>
                <a:ext cx="509012" cy="535031"/>
              </a:xfrm>
              <a:prstGeom prst="teardrop">
                <a:avLst>
                  <a:gd name="adj" fmla="val 127034"/>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21046149">
                <a:off x="5815262" y="1526450"/>
                <a:ext cx="376927" cy="101168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4863074">
                <a:off x="5381906" y="2036195"/>
                <a:ext cx="368763" cy="100201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rot="1539158">
                <a:off x="4178909" y="2228040"/>
                <a:ext cx="419235" cy="601755"/>
              </a:xfrm>
              <a:prstGeom prst="trapezoid">
                <a:avLst>
                  <a:gd name="adj" fmla="val 3214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356118" y="1515134"/>
                <a:ext cx="609600"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ardrop 222"/>
              <p:cNvSpPr/>
              <p:nvPr/>
            </p:nvSpPr>
            <p:spPr>
              <a:xfrm rot="13665137">
                <a:off x="4303141" y="1355725"/>
                <a:ext cx="412152" cy="508791"/>
              </a:xfrm>
              <a:prstGeom prst="teardrop">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ardrop 223"/>
              <p:cNvSpPr/>
              <p:nvPr/>
            </p:nvSpPr>
            <p:spPr>
              <a:xfrm rot="16200000">
                <a:off x="4670166" y="1582086"/>
                <a:ext cx="437314" cy="303410"/>
              </a:xfrm>
              <a:prstGeom prst="teardrop">
                <a:avLst>
                  <a:gd name="adj" fmla="val 12703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5972603">
                <a:off x="4364509" y="2449257"/>
                <a:ext cx="209050" cy="67067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2309058">
                <a:off x="4617924" y="2393625"/>
                <a:ext cx="280046" cy="40545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15629544">
                <a:off x="4655259" y="2399505"/>
                <a:ext cx="346099" cy="5073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
              <p:cNvSpPr/>
              <p:nvPr/>
            </p:nvSpPr>
            <p:spPr>
              <a:xfrm rot="21135956">
                <a:off x="4989614" y="2445986"/>
                <a:ext cx="269736" cy="37336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a:off x="4051318" y="2658134"/>
                <a:ext cx="381000" cy="3048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29"/>
              <p:cNvSpPr/>
              <p:nvPr/>
            </p:nvSpPr>
            <p:spPr>
              <a:xfrm>
                <a:off x="4203718" y="2581934"/>
                <a:ext cx="152400" cy="228600"/>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a:off x="5956318" y="2277134"/>
                <a:ext cx="152400" cy="228600"/>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11148156">
                <a:off x="4214611" y="1069238"/>
                <a:ext cx="235133" cy="227429"/>
              </a:xfrm>
              <a:prstGeom prst="ellipse">
                <a:avLst/>
              </a:prstGeom>
              <a:solidFill>
                <a:schemeClr val="accent6">
                  <a:lumMod val="60000"/>
                  <a:lumOff val="4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273"/>
            <p:cNvGrpSpPr/>
            <p:nvPr/>
          </p:nvGrpSpPr>
          <p:grpSpPr>
            <a:xfrm>
              <a:off x="5486400" y="4419600"/>
              <a:ext cx="1387620" cy="1905000"/>
              <a:chOff x="5334000" y="3124200"/>
              <a:chExt cx="1934844" cy="2656258"/>
            </a:xfrm>
          </p:grpSpPr>
          <p:grpSp>
            <p:nvGrpSpPr>
              <p:cNvPr id="238" name="Group 237"/>
              <p:cNvGrpSpPr/>
              <p:nvPr/>
            </p:nvGrpSpPr>
            <p:grpSpPr>
              <a:xfrm flipH="1">
                <a:off x="5334000" y="3124200"/>
                <a:ext cx="1020444" cy="2655099"/>
                <a:chOff x="5410200" y="990600"/>
                <a:chExt cx="1905000" cy="4788699"/>
              </a:xfrm>
            </p:grpSpPr>
            <p:sp>
              <p:nvSpPr>
                <p:cNvPr id="239" name="Rounded Rectangle 238"/>
                <p:cNvSpPr/>
                <p:nvPr/>
              </p:nvSpPr>
              <p:spPr>
                <a:xfrm rot="731251">
                  <a:off x="5434270" y="1248254"/>
                  <a:ext cx="381000" cy="990600"/>
                </a:xfrm>
                <a:prstGeom prst="roundRect">
                  <a:avLst>
                    <a:gd name="adj" fmla="val 500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rot="21194807">
                  <a:off x="6762522" y="1238165"/>
                  <a:ext cx="381000" cy="990600"/>
                </a:xfrm>
                <a:prstGeom prst="roundRect">
                  <a:avLst>
                    <a:gd name="adj" fmla="val 49585"/>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7610301" flipH="1">
                  <a:off x="6345730" y="5179622"/>
                  <a:ext cx="427527" cy="6587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2704841" flipH="1">
                  <a:off x="5656803" y="5236169"/>
                  <a:ext cx="427527" cy="6587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5410200" y="3657600"/>
                  <a:ext cx="3810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6934200" y="3657600"/>
                  <a:ext cx="3810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Manual Operation 244"/>
                <p:cNvSpPr/>
                <p:nvPr/>
              </p:nvSpPr>
              <p:spPr>
                <a:xfrm rot="9438105" flipH="1">
                  <a:off x="6592727" y="2648441"/>
                  <a:ext cx="573321" cy="12954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Manual Operation 245"/>
                <p:cNvSpPr/>
                <p:nvPr/>
              </p:nvSpPr>
              <p:spPr>
                <a:xfrm rot="11918038">
                  <a:off x="5525926" y="2648442"/>
                  <a:ext cx="573321" cy="12954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Manual Operation 246"/>
                <p:cNvSpPr/>
                <p:nvPr/>
              </p:nvSpPr>
              <p:spPr>
                <a:xfrm rot="10800000">
                  <a:off x="5715000" y="2590800"/>
                  <a:ext cx="1219200" cy="14478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5486400" y="990600"/>
                  <a:ext cx="1600200" cy="1828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Manual Operation 248"/>
                <p:cNvSpPr/>
                <p:nvPr/>
              </p:nvSpPr>
              <p:spPr>
                <a:xfrm rot="10800000">
                  <a:off x="5638800" y="4038600"/>
                  <a:ext cx="838200" cy="14478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Manual Operation 249"/>
                <p:cNvSpPr/>
                <p:nvPr/>
              </p:nvSpPr>
              <p:spPr>
                <a:xfrm rot="10800000">
                  <a:off x="6172200" y="4038600"/>
                  <a:ext cx="838200" cy="14478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a:off x="5715000" y="3886200"/>
                  <a:ext cx="1219200" cy="152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Collate 251"/>
                <p:cNvSpPr/>
                <p:nvPr/>
              </p:nvSpPr>
              <p:spPr>
                <a:xfrm rot="5400000">
                  <a:off x="6134100" y="1943100"/>
                  <a:ext cx="304800" cy="685800"/>
                </a:xfrm>
                <a:prstGeom prst="flowChartCollat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3" name="Pie 252"/>
                <p:cNvSpPr/>
                <p:nvPr/>
              </p:nvSpPr>
              <p:spPr>
                <a:xfrm rot="19050134">
                  <a:off x="5960022" y="2259920"/>
                  <a:ext cx="669564" cy="760163"/>
                </a:xfrm>
                <a:prstGeom prst="pie">
                  <a:avLst>
                    <a:gd name="adj1" fmla="val 228896"/>
                    <a:gd name="adj2" fmla="val 157141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Pentagon 253"/>
                <p:cNvSpPr/>
                <p:nvPr/>
              </p:nvSpPr>
              <p:spPr>
                <a:xfrm rot="5400000">
                  <a:off x="6400800" y="3048000"/>
                  <a:ext cx="381000" cy="381000"/>
                </a:xfrm>
                <a:prstGeom prst="homePlate">
                  <a:avLst>
                    <a:gd name="adj" fmla="val 298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6172200" y="3886200"/>
                  <a:ext cx="3048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p:cNvGrpSpPr/>
              <p:nvPr/>
            </p:nvGrpSpPr>
            <p:grpSpPr>
              <a:xfrm flipH="1">
                <a:off x="6248400" y="3429000"/>
                <a:ext cx="1020444" cy="2351458"/>
                <a:chOff x="2514600" y="990600"/>
                <a:chExt cx="1752600" cy="4038600"/>
              </a:xfrm>
            </p:grpSpPr>
            <p:sp>
              <p:nvSpPr>
                <p:cNvPr id="257" name="Wave 256"/>
                <p:cNvSpPr/>
                <p:nvPr/>
              </p:nvSpPr>
              <p:spPr>
                <a:xfrm rot="10629011">
                  <a:off x="2647058" y="2246309"/>
                  <a:ext cx="1487683" cy="765181"/>
                </a:xfrm>
                <a:prstGeom prst="wav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20"/>
                <p:cNvGrpSpPr/>
                <p:nvPr/>
              </p:nvGrpSpPr>
              <p:grpSpPr>
                <a:xfrm>
                  <a:off x="2514600" y="990600"/>
                  <a:ext cx="1752600" cy="4038600"/>
                  <a:chOff x="914400" y="727038"/>
                  <a:chExt cx="2133600" cy="4538512"/>
                </a:xfrm>
              </p:grpSpPr>
              <p:sp>
                <p:nvSpPr>
                  <p:cNvPr id="261" name="Oval 21"/>
                  <p:cNvSpPr/>
                  <p:nvPr/>
                </p:nvSpPr>
                <p:spPr>
                  <a:xfrm rot="17610301" flipH="1">
                    <a:off x="2078530" y="4722420"/>
                    <a:ext cx="427527" cy="6587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3989699">
                    <a:off x="1303943" y="4711368"/>
                    <a:ext cx="427527" cy="6587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lowchart: Manual Operation 262"/>
                  <p:cNvSpPr/>
                  <p:nvPr/>
                </p:nvSpPr>
                <p:spPr>
                  <a:xfrm rot="10800000">
                    <a:off x="914400" y="3657600"/>
                    <a:ext cx="2057400" cy="12954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2590800" y="3429000"/>
                    <a:ext cx="3810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990600" y="3429000"/>
                    <a:ext cx="3810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lowchart: Extract 265"/>
                  <p:cNvSpPr/>
                  <p:nvPr/>
                </p:nvSpPr>
                <p:spPr>
                  <a:xfrm>
                    <a:off x="914400" y="2209800"/>
                    <a:ext cx="2133600" cy="228600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lowchart: Manual Operation 266"/>
                  <p:cNvSpPr/>
                  <p:nvPr/>
                </p:nvSpPr>
                <p:spPr>
                  <a:xfrm rot="12378413" flipH="1">
                    <a:off x="1173826" y="2489515"/>
                    <a:ext cx="533400" cy="12954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lowchart: Manual Operation 267"/>
                  <p:cNvSpPr/>
                  <p:nvPr/>
                </p:nvSpPr>
                <p:spPr>
                  <a:xfrm rot="9493756">
                    <a:off x="2278605" y="2414921"/>
                    <a:ext cx="533400" cy="12954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1371600" y="990600"/>
                    <a:ext cx="1295400" cy="1676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Wave 269"/>
                  <p:cNvSpPr/>
                  <p:nvPr/>
                </p:nvSpPr>
                <p:spPr>
                  <a:xfrm rot="4091435">
                    <a:off x="1595239" y="1507146"/>
                    <a:ext cx="1927617" cy="718733"/>
                  </a:xfrm>
                  <a:prstGeom prst="wav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Wave 270"/>
                  <p:cNvSpPr/>
                  <p:nvPr/>
                </p:nvSpPr>
                <p:spPr>
                  <a:xfrm rot="17342052" flipH="1">
                    <a:off x="396904" y="1630274"/>
                    <a:ext cx="1865688" cy="718733"/>
                  </a:xfrm>
                  <a:prstGeom prst="wav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Wave 271"/>
                  <p:cNvSpPr/>
                  <p:nvPr/>
                </p:nvSpPr>
                <p:spPr>
                  <a:xfrm rot="312085" flipH="1">
                    <a:off x="1300682" y="727038"/>
                    <a:ext cx="1131387" cy="614797"/>
                  </a:xfrm>
                  <a:prstGeom prst="wav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2133600" y="838200"/>
                    <a:ext cx="381000" cy="609600"/>
                  </a:xfrm>
                  <a:prstGeom prst="ellipse">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Oval 258"/>
                <p:cNvSpPr/>
                <p:nvPr/>
              </p:nvSpPr>
              <p:spPr>
                <a:xfrm>
                  <a:off x="3886200" y="2362200"/>
                  <a:ext cx="312964" cy="542453"/>
                </a:xfrm>
                <a:prstGeom prst="ellipse">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2403073">
                  <a:off x="2667000" y="2362200"/>
                  <a:ext cx="312964" cy="542453"/>
                </a:xfrm>
                <a:prstGeom prst="ellipse">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275"/>
            <p:cNvGrpSpPr/>
            <p:nvPr/>
          </p:nvGrpSpPr>
          <p:grpSpPr>
            <a:xfrm>
              <a:off x="6781800" y="3200400"/>
              <a:ext cx="1124942" cy="1295400"/>
              <a:chOff x="1295400" y="938601"/>
              <a:chExt cx="4114800" cy="4738299"/>
            </a:xfrm>
          </p:grpSpPr>
          <p:sp>
            <p:nvSpPr>
              <p:cNvPr id="277" name="Rectangle 276"/>
              <p:cNvSpPr/>
              <p:nvPr/>
            </p:nvSpPr>
            <p:spPr>
              <a:xfrm>
                <a:off x="2286000" y="4267200"/>
                <a:ext cx="2514600" cy="1219200"/>
              </a:xfrm>
              <a:prstGeom prst="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rot="5400000">
                <a:off x="1447800" y="4724400"/>
                <a:ext cx="1485900" cy="4191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rot="5400000">
                <a:off x="4269259" y="4724400"/>
                <a:ext cx="1485900" cy="4191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Cloud 279"/>
              <p:cNvSpPr/>
              <p:nvPr/>
            </p:nvSpPr>
            <p:spPr>
              <a:xfrm>
                <a:off x="3146302" y="1004322"/>
                <a:ext cx="1843788" cy="2825950"/>
              </a:xfrm>
              <a:prstGeom prst="clou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p:cNvSpPr/>
              <p:nvPr/>
            </p:nvSpPr>
            <p:spPr>
              <a:xfrm>
                <a:off x="3429000" y="2514600"/>
                <a:ext cx="1369139" cy="1447800"/>
              </a:xfrm>
              <a:prstGeom prst="trapezoid">
                <a:avLst>
                  <a:gd name="adj" fmla="val 36972"/>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lowchart: Merge 281"/>
              <p:cNvSpPr/>
              <p:nvPr/>
            </p:nvSpPr>
            <p:spPr>
              <a:xfrm>
                <a:off x="3677760" y="2265261"/>
                <a:ext cx="819460" cy="525758"/>
              </a:xfrm>
              <a:prstGeom prst="flowChartMerg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Oval 282"/>
              <p:cNvSpPr/>
              <p:nvPr/>
            </p:nvSpPr>
            <p:spPr>
              <a:xfrm>
                <a:off x="3556031" y="1267200"/>
                <a:ext cx="1092616" cy="131439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Cloud 283"/>
              <p:cNvSpPr/>
              <p:nvPr/>
            </p:nvSpPr>
            <p:spPr>
              <a:xfrm>
                <a:off x="3419455" y="938601"/>
                <a:ext cx="1229190" cy="722917"/>
              </a:xfrm>
              <a:prstGeom prst="clou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rot="787965" flipH="1">
                <a:off x="3529427" y="2553582"/>
                <a:ext cx="450870" cy="935927"/>
              </a:xfrm>
              <a:prstGeom prst="trapezoid">
                <a:avLst>
                  <a:gd name="adj" fmla="val 33148"/>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rot="20956390">
                <a:off x="4197142" y="2553077"/>
                <a:ext cx="500929" cy="931834"/>
              </a:xfrm>
              <a:prstGeom prst="trapezoid">
                <a:avLst>
                  <a:gd name="adj" fmla="val 36972"/>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1828800" y="3810000"/>
                <a:ext cx="3581400" cy="4572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38"/>
              <p:cNvGrpSpPr/>
              <p:nvPr/>
            </p:nvGrpSpPr>
            <p:grpSpPr>
              <a:xfrm rot="432084">
                <a:off x="3171057" y="3461148"/>
                <a:ext cx="1782727" cy="859759"/>
                <a:chOff x="5410200" y="3048000"/>
                <a:chExt cx="2666999" cy="1295400"/>
              </a:xfrm>
              <a:scene3d>
                <a:camera prst="isometricOffAxis1Top"/>
                <a:lightRig rig="threePt" dir="t"/>
              </a:scene3d>
            </p:grpSpPr>
            <p:sp>
              <p:nvSpPr>
                <p:cNvPr id="296" name="Rounded Rectangle 18"/>
                <p:cNvSpPr/>
                <p:nvPr/>
              </p:nvSpPr>
              <p:spPr>
                <a:xfrm>
                  <a:off x="5410200" y="3048000"/>
                  <a:ext cx="2666999" cy="1295400"/>
                </a:xfrm>
                <a:prstGeom prst="roundRect">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4"/>
                <p:cNvGrpSpPr/>
                <p:nvPr/>
              </p:nvGrpSpPr>
              <p:grpSpPr>
                <a:xfrm>
                  <a:off x="5715000" y="3179805"/>
                  <a:ext cx="2049162" cy="354227"/>
                  <a:chOff x="5715000" y="3179805"/>
                  <a:chExt cx="2049162" cy="354227"/>
                </a:xfrm>
              </p:grpSpPr>
              <p:sp>
                <p:nvSpPr>
                  <p:cNvPr id="311" name="Rounded Rectangle 19"/>
                  <p:cNvSpPr/>
                  <p:nvPr/>
                </p:nvSpPr>
                <p:spPr>
                  <a:xfrm>
                    <a:off x="5715000" y="3200400"/>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ed Rectangle 311"/>
                  <p:cNvSpPr/>
                  <p:nvPr/>
                </p:nvSpPr>
                <p:spPr>
                  <a:xfrm>
                    <a:off x="6139249" y="3179806"/>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ed Rectangle 312"/>
                  <p:cNvSpPr/>
                  <p:nvPr/>
                </p:nvSpPr>
                <p:spPr>
                  <a:xfrm>
                    <a:off x="6571735" y="3179805"/>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22"/>
                  <p:cNvSpPr/>
                  <p:nvPr/>
                </p:nvSpPr>
                <p:spPr>
                  <a:xfrm>
                    <a:off x="7004222" y="3179806"/>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ed Rectangle 23"/>
                  <p:cNvSpPr/>
                  <p:nvPr/>
                </p:nvSpPr>
                <p:spPr>
                  <a:xfrm>
                    <a:off x="7424351" y="3179805"/>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5"/>
                <p:cNvGrpSpPr/>
                <p:nvPr/>
              </p:nvGrpSpPr>
              <p:grpSpPr>
                <a:xfrm>
                  <a:off x="5521410" y="3566983"/>
                  <a:ext cx="2049162" cy="354227"/>
                  <a:chOff x="5715000" y="3179805"/>
                  <a:chExt cx="2049162" cy="354227"/>
                </a:xfrm>
              </p:grpSpPr>
              <p:sp>
                <p:nvSpPr>
                  <p:cNvPr id="306" name="Rounded Rectangle 305"/>
                  <p:cNvSpPr/>
                  <p:nvPr/>
                </p:nvSpPr>
                <p:spPr>
                  <a:xfrm>
                    <a:off x="5715000" y="3200400"/>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306"/>
                  <p:cNvSpPr/>
                  <p:nvPr/>
                </p:nvSpPr>
                <p:spPr>
                  <a:xfrm>
                    <a:off x="6139249" y="3179806"/>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307"/>
                  <p:cNvSpPr/>
                  <p:nvPr/>
                </p:nvSpPr>
                <p:spPr>
                  <a:xfrm>
                    <a:off x="6571735" y="3179805"/>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7004222" y="3179806"/>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ed Rectangle 309"/>
                  <p:cNvSpPr/>
                  <p:nvPr/>
                </p:nvSpPr>
                <p:spPr>
                  <a:xfrm>
                    <a:off x="7424351" y="3179805"/>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31"/>
                <p:cNvGrpSpPr/>
                <p:nvPr/>
              </p:nvGrpSpPr>
              <p:grpSpPr>
                <a:xfrm>
                  <a:off x="5867400" y="3974756"/>
                  <a:ext cx="2049162" cy="354227"/>
                  <a:chOff x="5715000" y="3179805"/>
                  <a:chExt cx="2049162" cy="354227"/>
                </a:xfrm>
              </p:grpSpPr>
              <p:sp>
                <p:nvSpPr>
                  <p:cNvPr id="301" name="Rounded Rectangle 300"/>
                  <p:cNvSpPr/>
                  <p:nvPr/>
                </p:nvSpPr>
                <p:spPr>
                  <a:xfrm>
                    <a:off x="5715000" y="3200400"/>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ed Rectangle 301"/>
                  <p:cNvSpPr/>
                  <p:nvPr/>
                </p:nvSpPr>
                <p:spPr>
                  <a:xfrm>
                    <a:off x="6139249" y="3179806"/>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ed Rectangle 302"/>
                  <p:cNvSpPr/>
                  <p:nvPr/>
                </p:nvSpPr>
                <p:spPr>
                  <a:xfrm>
                    <a:off x="6571735" y="3179805"/>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a:off x="7004222" y="3179806"/>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ed Rectangle 304"/>
                  <p:cNvSpPr/>
                  <p:nvPr/>
                </p:nvSpPr>
                <p:spPr>
                  <a:xfrm>
                    <a:off x="7424351" y="3179805"/>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Rounded Rectangle 299"/>
                <p:cNvSpPr/>
                <p:nvPr/>
              </p:nvSpPr>
              <p:spPr>
                <a:xfrm>
                  <a:off x="7642653" y="3558745"/>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44"/>
              <p:cNvGrpSpPr/>
              <p:nvPr/>
            </p:nvGrpSpPr>
            <p:grpSpPr>
              <a:xfrm>
                <a:off x="1295400" y="2057400"/>
                <a:ext cx="2007973" cy="1948248"/>
                <a:chOff x="5867400" y="1524000"/>
                <a:chExt cx="2007973" cy="1948248"/>
              </a:xfrm>
              <a:scene3d>
                <a:camera prst="isometricOffAxis2Right"/>
                <a:lightRig rig="threePt" dir="t"/>
              </a:scene3d>
            </p:grpSpPr>
            <p:sp>
              <p:nvSpPr>
                <p:cNvPr id="292" name="Rounded Rectangle 291"/>
                <p:cNvSpPr/>
                <p:nvPr/>
              </p:nvSpPr>
              <p:spPr>
                <a:xfrm>
                  <a:off x="5867400" y="1524000"/>
                  <a:ext cx="2007973" cy="1509584"/>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6069227" y="1686698"/>
                  <a:ext cx="1600200" cy="1219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6631459" y="3035644"/>
                  <a:ext cx="350108" cy="238898"/>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ed Rectangle 294"/>
                <p:cNvSpPr/>
                <p:nvPr/>
              </p:nvSpPr>
              <p:spPr>
                <a:xfrm>
                  <a:off x="6141308" y="3188043"/>
                  <a:ext cx="1433384" cy="284205"/>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0" name="Oval 289"/>
              <p:cNvSpPr/>
              <p:nvPr/>
            </p:nvSpPr>
            <p:spPr>
              <a:xfrm>
                <a:off x="3466071" y="3326027"/>
                <a:ext cx="352168" cy="49221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4347520" y="3317789"/>
                <a:ext cx="352168" cy="49221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315"/>
            <p:cNvGrpSpPr/>
            <p:nvPr/>
          </p:nvGrpSpPr>
          <p:grpSpPr>
            <a:xfrm>
              <a:off x="6934200" y="1066800"/>
              <a:ext cx="914400" cy="1348153"/>
              <a:chOff x="4953000" y="304800"/>
              <a:chExt cx="2895600" cy="4355570"/>
            </a:xfrm>
          </p:grpSpPr>
          <p:grpSp>
            <p:nvGrpSpPr>
              <p:cNvPr id="317" name="Group 177"/>
              <p:cNvGrpSpPr/>
              <p:nvPr/>
            </p:nvGrpSpPr>
            <p:grpSpPr>
              <a:xfrm>
                <a:off x="4953000" y="304800"/>
                <a:ext cx="1295448" cy="4355570"/>
                <a:chOff x="3733752" y="2438400"/>
                <a:chExt cx="1068023" cy="4568037"/>
              </a:xfrm>
            </p:grpSpPr>
            <p:sp>
              <p:nvSpPr>
                <p:cNvPr id="372" name="Oval 371"/>
                <p:cNvSpPr/>
                <p:nvPr/>
              </p:nvSpPr>
              <p:spPr>
                <a:xfrm>
                  <a:off x="3733752" y="4481768"/>
                  <a:ext cx="384251" cy="24500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3" name="Oval 372"/>
                <p:cNvSpPr/>
                <p:nvPr/>
              </p:nvSpPr>
              <p:spPr>
                <a:xfrm>
                  <a:off x="4417524" y="4482059"/>
                  <a:ext cx="384251" cy="24500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4" name="Flowchart: Manual Operation 373"/>
                <p:cNvSpPr/>
                <p:nvPr/>
              </p:nvSpPr>
              <p:spPr>
                <a:xfrm rot="10800000">
                  <a:off x="3872905" y="4701373"/>
                  <a:ext cx="463841" cy="878424"/>
                </a:xfrm>
                <a:prstGeom prst="flowChartManualOperation">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5" name="Flowchart: Manual Operation 49"/>
                <p:cNvSpPr/>
                <p:nvPr/>
              </p:nvSpPr>
              <p:spPr>
                <a:xfrm rot="10800000">
                  <a:off x="4151209" y="4701373"/>
                  <a:ext cx="572270" cy="878424"/>
                </a:xfrm>
                <a:prstGeom prst="flowChartManualOperation">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6" name="Flowchart: Manual Operation 375"/>
                <p:cNvSpPr/>
                <p:nvPr/>
              </p:nvSpPr>
              <p:spPr>
                <a:xfrm rot="11916454" flipH="1">
                  <a:off x="3864715" y="3597159"/>
                  <a:ext cx="405973" cy="1039402"/>
                </a:xfrm>
                <a:prstGeom prst="flowChartManualOperation">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7" name="Flowchart: Manual Operation 376"/>
                <p:cNvSpPr/>
                <p:nvPr/>
              </p:nvSpPr>
              <p:spPr>
                <a:xfrm rot="9898055">
                  <a:off x="4293745" y="3593077"/>
                  <a:ext cx="405973" cy="1050412"/>
                </a:xfrm>
                <a:prstGeom prst="flowChartManualOperation">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8" name="Flowchart: Extract 377"/>
                <p:cNvSpPr/>
                <p:nvPr/>
              </p:nvSpPr>
              <p:spPr>
                <a:xfrm>
                  <a:off x="3919289" y="3219034"/>
                  <a:ext cx="782733" cy="1505568"/>
                </a:xfrm>
                <a:prstGeom prst="flowChartExtra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9" name="Oval 378"/>
                <p:cNvSpPr/>
                <p:nvPr/>
              </p:nvSpPr>
              <p:spPr>
                <a:xfrm>
                  <a:off x="3872905" y="5469995"/>
                  <a:ext cx="384251" cy="245005"/>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80" name="Oval 379"/>
                <p:cNvSpPr/>
                <p:nvPr/>
              </p:nvSpPr>
              <p:spPr>
                <a:xfrm>
                  <a:off x="4290362" y="5469995"/>
                  <a:ext cx="384251" cy="245005"/>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81" name="Rectangle 380"/>
                <p:cNvSpPr/>
                <p:nvPr/>
              </p:nvSpPr>
              <p:spPr>
                <a:xfrm>
                  <a:off x="4055034" y="3877854"/>
                  <a:ext cx="482284" cy="3128583"/>
                </a:xfrm>
                <a:prstGeom prst="rect">
                  <a:avLst/>
                </a:prstGeom>
                <a:noFill/>
                <a:ln w="12700">
                  <a:noFill/>
                </a:ln>
              </p:spPr>
              <p:txBody>
                <a:bodyPr wrap="none" lIns="91440" tIns="45720" rIns="91440" bIns="45720">
                  <a:spAutoFit/>
                </a:bodyPr>
                <a:lstStyle/>
                <a:p>
                  <a:pPr algn="ctr"/>
                  <a:endParaRPr lang="en-US" sz="54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82" name="Flowchart: Extract 381"/>
                <p:cNvSpPr/>
                <p:nvPr/>
              </p:nvSpPr>
              <p:spPr>
                <a:xfrm rot="10800000">
                  <a:off x="4197594" y="3658246"/>
                  <a:ext cx="231921" cy="267900"/>
                </a:xfrm>
                <a:prstGeom prst="flowChartExtrac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83" name="Oval 382"/>
                <p:cNvSpPr/>
                <p:nvPr/>
              </p:nvSpPr>
              <p:spPr>
                <a:xfrm>
                  <a:off x="3919289" y="2450413"/>
                  <a:ext cx="742146" cy="126273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84" name="Pentagon 383"/>
                <p:cNvSpPr/>
                <p:nvPr/>
              </p:nvSpPr>
              <p:spPr>
                <a:xfrm rot="5400000" flipV="1">
                  <a:off x="4001675" y="4076700"/>
                  <a:ext cx="609600" cy="76200"/>
                </a:xfrm>
                <a:prstGeom prst="homePlate">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lowchart: Punched Tape 384"/>
                <p:cNvSpPr/>
                <p:nvPr/>
              </p:nvSpPr>
              <p:spPr>
                <a:xfrm>
                  <a:off x="3887375" y="2438400"/>
                  <a:ext cx="609600" cy="304800"/>
                </a:xfrm>
                <a:prstGeom prst="flowChartPunchedTape">
                  <a:avLst/>
                </a:prstGeom>
                <a:solidFill>
                  <a:srgbClr val="A36B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lowchart: Punched Tape 385"/>
                <p:cNvSpPr/>
                <p:nvPr/>
              </p:nvSpPr>
              <p:spPr>
                <a:xfrm rot="4932495">
                  <a:off x="4289194" y="2658469"/>
                  <a:ext cx="609600" cy="189527"/>
                </a:xfrm>
                <a:prstGeom prst="flowChartPunchedTape">
                  <a:avLst/>
                </a:prstGeom>
                <a:solidFill>
                  <a:srgbClr val="A36B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4420775" y="2514600"/>
                  <a:ext cx="152400" cy="152400"/>
                </a:xfrm>
                <a:prstGeom prst="ellipse">
                  <a:avLst/>
                </a:prstGeom>
                <a:solidFill>
                  <a:srgbClr val="A36B1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p:cNvSpPr/>
                <p:nvPr/>
              </p:nvSpPr>
              <p:spPr>
                <a:xfrm>
                  <a:off x="3963575" y="4572000"/>
                  <a:ext cx="685800" cy="1524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50"/>
              <p:cNvGrpSpPr/>
              <p:nvPr/>
            </p:nvGrpSpPr>
            <p:grpSpPr>
              <a:xfrm>
                <a:off x="5791200" y="609600"/>
                <a:ext cx="1676399" cy="2819400"/>
                <a:chOff x="2590800" y="1395325"/>
                <a:chExt cx="1676400" cy="3710075"/>
              </a:xfrm>
            </p:grpSpPr>
            <p:sp>
              <p:nvSpPr>
                <p:cNvPr id="356" name="Teardrop 355"/>
                <p:cNvSpPr/>
                <p:nvPr/>
              </p:nvSpPr>
              <p:spPr>
                <a:xfrm rot="17973269">
                  <a:off x="3466163" y="2004266"/>
                  <a:ext cx="761716" cy="651098"/>
                </a:xfrm>
                <a:prstGeom prst="teardrop">
                  <a:avLst>
                    <a:gd name="adj" fmla="val 150432"/>
                  </a:avLst>
                </a:prstGeom>
                <a:solidFill>
                  <a:srgbClr val="D1A7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Teardrop 356"/>
                <p:cNvSpPr/>
                <p:nvPr/>
              </p:nvSpPr>
              <p:spPr>
                <a:xfrm rot="19666589">
                  <a:off x="2741145" y="1894161"/>
                  <a:ext cx="462532" cy="834530"/>
                </a:xfrm>
                <a:prstGeom prst="teardrop">
                  <a:avLst>
                    <a:gd name="adj" fmla="val 150432"/>
                  </a:avLst>
                </a:prstGeom>
                <a:solidFill>
                  <a:srgbClr val="D1A7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1003864">
                  <a:off x="3397956" y="4648200"/>
                  <a:ext cx="620889" cy="4572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21061729">
                  <a:off x="2777067" y="4648200"/>
                  <a:ext cx="620889" cy="4572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3832578" y="3657600"/>
                  <a:ext cx="372533" cy="457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2590800" y="3505200"/>
                  <a:ext cx="372533" cy="457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lowchart: Manual Operation 361"/>
                <p:cNvSpPr/>
                <p:nvPr/>
              </p:nvSpPr>
              <p:spPr>
                <a:xfrm rot="8941098">
                  <a:off x="3671504" y="2850928"/>
                  <a:ext cx="305417" cy="1066800"/>
                </a:xfrm>
                <a:prstGeom prst="flowChartManualOperation">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Manual Operation 362"/>
                <p:cNvSpPr/>
                <p:nvPr/>
              </p:nvSpPr>
              <p:spPr>
                <a:xfrm rot="12880156">
                  <a:off x="2864689" y="2800599"/>
                  <a:ext cx="445958" cy="1052168"/>
                </a:xfrm>
                <a:prstGeom prst="flowChartManualOperation">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lowchart: Extract 363"/>
                <p:cNvSpPr/>
                <p:nvPr/>
              </p:nvSpPr>
              <p:spPr>
                <a:xfrm>
                  <a:off x="2590800" y="2667000"/>
                  <a:ext cx="1676400" cy="2133600"/>
                </a:xfrm>
                <a:prstGeom prst="flowChartExtra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lowchart: Manual Operation 364"/>
                <p:cNvSpPr/>
                <p:nvPr/>
              </p:nvSpPr>
              <p:spPr>
                <a:xfrm rot="12880156">
                  <a:off x="2972724" y="2568645"/>
                  <a:ext cx="383238" cy="1066800"/>
                </a:xfrm>
                <a:prstGeom prst="flowChartManualOperation">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lowchart: Extract 365"/>
                <p:cNvSpPr/>
                <p:nvPr/>
              </p:nvSpPr>
              <p:spPr>
                <a:xfrm>
                  <a:off x="2714978" y="2514600"/>
                  <a:ext cx="1428044" cy="1981200"/>
                </a:xfrm>
                <a:prstGeom prst="flowChartExtra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lowchart: Manual Operation 366"/>
                <p:cNvSpPr/>
                <p:nvPr/>
              </p:nvSpPr>
              <p:spPr>
                <a:xfrm rot="9242925">
                  <a:off x="3609416" y="2622328"/>
                  <a:ext cx="305417" cy="1066800"/>
                </a:xfrm>
                <a:prstGeom prst="flowChartManualOperation">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lowchart: Extract 367"/>
                <p:cNvSpPr/>
                <p:nvPr/>
              </p:nvSpPr>
              <p:spPr>
                <a:xfrm rot="10800000">
                  <a:off x="3211689" y="2514600"/>
                  <a:ext cx="496711" cy="497938"/>
                </a:xfrm>
                <a:prstGeom prst="flowChartExtra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3087511" y="1524000"/>
                  <a:ext cx="745067" cy="1219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eardrop 369"/>
                <p:cNvSpPr/>
                <p:nvPr/>
              </p:nvSpPr>
              <p:spPr>
                <a:xfrm rot="5068211">
                  <a:off x="3267670" y="1446370"/>
                  <a:ext cx="624689" cy="522599"/>
                </a:xfrm>
                <a:prstGeom prst="teardrop">
                  <a:avLst/>
                </a:prstGeom>
                <a:solidFill>
                  <a:srgbClr val="D1A7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eardrop 370"/>
                <p:cNvSpPr/>
                <p:nvPr/>
              </p:nvSpPr>
              <p:spPr>
                <a:xfrm rot="16531789" flipH="1">
                  <a:off x="2873438" y="1446371"/>
                  <a:ext cx="624689" cy="522599"/>
                </a:xfrm>
                <a:prstGeom prst="teardrop">
                  <a:avLst/>
                </a:prstGeom>
                <a:solidFill>
                  <a:srgbClr val="D1A7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95"/>
              <p:cNvGrpSpPr/>
              <p:nvPr/>
            </p:nvGrpSpPr>
            <p:grpSpPr>
              <a:xfrm>
                <a:off x="6858000" y="1676400"/>
                <a:ext cx="990600" cy="1752600"/>
                <a:chOff x="838200" y="1189272"/>
                <a:chExt cx="1828800" cy="3749362"/>
              </a:xfrm>
            </p:grpSpPr>
            <p:sp>
              <p:nvSpPr>
                <p:cNvPr id="338" name="Oval 337"/>
                <p:cNvSpPr/>
                <p:nvPr/>
              </p:nvSpPr>
              <p:spPr>
                <a:xfrm rot="2760997" flipH="1">
                  <a:off x="1010947" y="2919245"/>
                  <a:ext cx="369220" cy="7147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18839003">
                  <a:off x="2020681" y="2919243"/>
                  <a:ext cx="369220" cy="7147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a:off x="1648421" y="3657600"/>
                  <a:ext cx="457200" cy="1143000"/>
                </a:xfrm>
                <a:prstGeom prst="trapezoid">
                  <a:avLst>
                    <a:gd name="adj" fmla="val 1253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a:off x="1343621" y="3657600"/>
                  <a:ext cx="381000" cy="1143000"/>
                </a:xfrm>
                <a:prstGeom prst="trapezoid">
                  <a:avLst>
                    <a:gd name="adj" fmla="val 1253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rot="1832865" flipH="1">
                  <a:off x="1122952" y="2583717"/>
                  <a:ext cx="480065" cy="762000"/>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rot="19767135">
                  <a:off x="1808751" y="2583717"/>
                  <a:ext cx="480065" cy="762000"/>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p:cNvSpPr/>
                <p:nvPr/>
              </p:nvSpPr>
              <p:spPr>
                <a:xfrm>
                  <a:off x="1343621" y="2590800"/>
                  <a:ext cx="762000" cy="1143000"/>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1516803" y="2105891"/>
                  <a:ext cx="381000" cy="685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1267421" y="1295400"/>
                  <a:ext cx="914400" cy="1371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1572221" y="3810000"/>
                  <a:ext cx="228600" cy="228600"/>
                </a:xfrm>
                <a:prstGeom prst="rect">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5400000">
                  <a:off x="1322377" y="4593244"/>
                  <a:ext cx="214234" cy="47654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5400000">
                  <a:off x="1779577" y="4593244"/>
                  <a:ext cx="214234" cy="47654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0" name="Group 197"/>
                <p:cNvGrpSpPr/>
                <p:nvPr/>
              </p:nvGrpSpPr>
              <p:grpSpPr>
                <a:xfrm>
                  <a:off x="2057400" y="2895600"/>
                  <a:ext cx="609600" cy="1188720"/>
                  <a:chOff x="7239000" y="2926080"/>
                  <a:chExt cx="857596" cy="1722120"/>
                </a:xfrm>
              </p:grpSpPr>
              <p:sp>
                <p:nvSpPr>
                  <p:cNvPr id="353" name="Oval 352"/>
                  <p:cNvSpPr/>
                  <p:nvPr/>
                </p:nvSpPr>
                <p:spPr>
                  <a:xfrm>
                    <a:off x="7239000" y="3886200"/>
                    <a:ext cx="609600" cy="6858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7315200" y="3962400"/>
                    <a:ext cx="609600" cy="6858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354"/>
                  <p:cNvSpPr/>
                  <p:nvPr/>
                </p:nvSpPr>
                <p:spPr>
                  <a:xfrm>
                    <a:off x="7564582" y="2926080"/>
                    <a:ext cx="532014" cy="1097280"/>
                  </a:xfrm>
                  <a:custGeom>
                    <a:avLst/>
                    <a:gdLst>
                      <a:gd name="connsiteX0" fmla="*/ 0 w 532014"/>
                      <a:gd name="connsiteY0" fmla="*/ 1097280 h 1097280"/>
                      <a:gd name="connsiteX1" fmla="*/ 16625 w 532014"/>
                      <a:gd name="connsiteY1" fmla="*/ 931025 h 1097280"/>
                      <a:gd name="connsiteX2" fmla="*/ 149629 w 532014"/>
                      <a:gd name="connsiteY2" fmla="*/ 847898 h 1097280"/>
                      <a:gd name="connsiteX3" fmla="*/ 249382 w 532014"/>
                      <a:gd name="connsiteY3" fmla="*/ 814647 h 1097280"/>
                      <a:gd name="connsiteX4" fmla="*/ 299258 w 532014"/>
                      <a:gd name="connsiteY4" fmla="*/ 781396 h 1097280"/>
                      <a:gd name="connsiteX5" fmla="*/ 332509 w 532014"/>
                      <a:gd name="connsiteY5" fmla="*/ 731520 h 1097280"/>
                      <a:gd name="connsiteX6" fmla="*/ 332509 w 532014"/>
                      <a:gd name="connsiteY6" fmla="*/ 565265 h 1097280"/>
                      <a:gd name="connsiteX7" fmla="*/ 282633 w 532014"/>
                      <a:gd name="connsiteY7" fmla="*/ 532015 h 1097280"/>
                      <a:gd name="connsiteX8" fmla="*/ 199505 w 532014"/>
                      <a:gd name="connsiteY8" fmla="*/ 432262 h 1097280"/>
                      <a:gd name="connsiteX9" fmla="*/ 182880 w 532014"/>
                      <a:gd name="connsiteY9" fmla="*/ 266007 h 1097280"/>
                      <a:gd name="connsiteX10" fmla="*/ 199505 w 532014"/>
                      <a:gd name="connsiteY10" fmla="*/ 216131 h 1097280"/>
                      <a:gd name="connsiteX11" fmla="*/ 299258 w 532014"/>
                      <a:gd name="connsiteY11" fmla="*/ 182880 h 1097280"/>
                      <a:gd name="connsiteX12" fmla="*/ 349134 w 532014"/>
                      <a:gd name="connsiteY12" fmla="*/ 166255 h 1097280"/>
                      <a:gd name="connsiteX13" fmla="*/ 399011 w 532014"/>
                      <a:gd name="connsiteY13" fmla="*/ 149629 h 1097280"/>
                      <a:gd name="connsiteX14" fmla="*/ 465513 w 532014"/>
                      <a:gd name="connsiteY14" fmla="*/ 133004 h 1097280"/>
                      <a:gd name="connsiteX15" fmla="*/ 498763 w 532014"/>
                      <a:gd name="connsiteY15" fmla="*/ 83127 h 1097280"/>
                      <a:gd name="connsiteX16" fmla="*/ 515389 w 532014"/>
                      <a:gd name="connsiteY16" fmla="*/ 33251 h 1097280"/>
                      <a:gd name="connsiteX17" fmla="*/ 532014 w 532014"/>
                      <a:gd name="connsiteY17" fmla="*/ 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2014" h="1097280">
                        <a:moveTo>
                          <a:pt x="0" y="1097280"/>
                        </a:moveTo>
                        <a:cubicBezTo>
                          <a:pt x="5542" y="1041862"/>
                          <a:pt x="4102" y="985293"/>
                          <a:pt x="16625" y="931025"/>
                        </a:cubicBezTo>
                        <a:cubicBezTo>
                          <a:pt x="31993" y="864428"/>
                          <a:pt x="96392" y="865643"/>
                          <a:pt x="149629" y="847898"/>
                        </a:cubicBezTo>
                        <a:cubicBezTo>
                          <a:pt x="149633" y="847897"/>
                          <a:pt x="249379" y="814649"/>
                          <a:pt x="249382" y="814647"/>
                        </a:cubicBezTo>
                        <a:lnTo>
                          <a:pt x="299258" y="781396"/>
                        </a:lnTo>
                        <a:cubicBezTo>
                          <a:pt x="310342" y="764771"/>
                          <a:pt x="323573" y="749392"/>
                          <a:pt x="332509" y="731520"/>
                        </a:cubicBezTo>
                        <a:cubicBezTo>
                          <a:pt x="358805" y="678928"/>
                          <a:pt x="357696" y="621937"/>
                          <a:pt x="332509" y="565265"/>
                        </a:cubicBezTo>
                        <a:cubicBezTo>
                          <a:pt x="324394" y="547006"/>
                          <a:pt x="297983" y="544807"/>
                          <a:pt x="282633" y="532015"/>
                        </a:cubicBezTo>
                        <a:cubicBezTo>
                          <a:pt x="234629" y="492012"/>
                          <a:pt x="232199" y="481303"/>
                          <a:pt x="199505" y="432262"/>
                        </a:cubicBezTo>
                        <a:cubicBezTo>
                          <a:pt x="161993" y="319725"/>
                          <a:pt x="155821" y="360715"/>
                          <a:pt x="182880" y="266007"/>
                        </a:cubicBezTo>
                        <a:cubicBezTo>
                          <a:pt x="187694" y="249157"/>
                          <a:pt x="185245" y="226317"/>
                          <a:pt x="199505" y="216131"/>
                        </a:cubicBezTo>
                        <a:cubicBezTo>
                          <a:pt x="228026" y="195759"/>
                          <a:pt x="266007" y="193964"/>
                          <a:pt x="299258" y="182880"/>
                        </a:cubicBezTo>
                        <a:lnTo>
                          <a:pt x="349134" y="166255"/>
                        </a:lnTo>
                        <a:cubicBezTo>
                          <a:pt x="365760" y="160713"/>
                          <a:pt x="382009" y="153879"/>
                          <a:pt x="399011" y="149629"/>
                        </a:cubicBezTo>
                        <a:lnTo>
                          <a:pt x="465513" y="133004"/>
                        </a:lnTo>
                        <a:cubicBezTo>
                          <a:pt x="476596" y="116378"/>
                          <a:pt x="489827" y="100999"/>
                          <a:pt x="498763" y="83127"/>
                        </a:cubicBezTo>
                        <a:cubicBezTo>
                          <a:pt x="506600" y="67452"/>
                          <a:pt x="508880" y="49522"/>
                          <a:pt x="515389" y="33251"/>
                        </a:cubicBezTo>
                        <a:cubicBezTo>
                          <a:pt x="519991" y="21745"/>
                          <a:pt x="526472" y="11084"/>
                          <a:pt x="53201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51" name="Round Diagonal Corner Rectangle 350"/>
                <p:cNvSpPr/>
                <p:nvPr/>
              </p:nvSpPr>
              <p:spPr>
                <a:xfrm rot="18309613">
                  <a:off x="993940" y="1366922"/>
                  <a:ext cx="755321" cy="400022"/>
                </a:xfrm>
                <a:prstGeom prst="round2DiagRect">
                  <a:avLst>
                    <a:gd name="adj1" fmla="val 0"/>
                    <a:gd name="adj2" fmla="val 50000"/>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 Diagonal Corner Rectangle 351"/>
                <p:cNvSpPr/>
                <p:nvPr/>
              </p:nvSpPr>
              <p:spPr>
                <a:xfrm rot="1483725">
                  <a:off x="1495854" y="1316151"/>
                  <a:ext cx="755321" cy="400022"/>
                </a:xfrm>
                <a:prstGeom prst="round2DiagRect">
                  <a:avLst>
                    <a:gd name="adj1" fmla="val 0"/>
                    <a:gd name="adj2" fmla="val 50000"/>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114"/>
              <p:cNvGrpSpPr/>
              <p:nvPr/>
            </p:nvGrpSpPr>
            <p:grpSpPr>
              <a:xfrm>
                <a:off x="5715000" y="1600200"/>
                <a:ext cx="838200" cy="1905000"/>
                <a:chOff x="3733800" y="2667000"/>
                <a:chExt cx="2057400" cy="3886200"/>
              </a:xfrm>
            </p:grpSpPr>
            <p:sp>
              <p:nvSpPr>
                <p:cNvPr id="321" name="Oval 320"/>
                <p:cNvSpPr/>
                <p:nvPr/>
              </p:nvSpPr>
              <p:spPr>
                <a:xfrm rot="1003864">
                  <a:off x="4724400" y="6096000"/>
                  <a:ext cx="762000" cy="4572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061729">
                  <a:off x="3962400" y="6096000"/>
                  <a:ext cx="762000" cy="4572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5257800" y="5105400"/>
                  <a:ext cx="457200" cy="457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3733800" y="4953000"/>
                  <a:ext cx="457200" cy="457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lowchart: Manual Operation 324"/>
                <p:cNvSpPr/>
                <p:nvPr/>
              </p:nvSpPr>
              <p:spPr>
                <a:xfrm rot="8941098">
                  <a:off x="5060119" y="4298728"/>
                  <a:ext cx="374830" cy="1066800"/>
                </a:xfrm>
                <a:prstGeom prst="flowChartManualOperation">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lowchart: Manual Operation 325"/>
                <p:cNvSpPr/>
                <p:nvPr/>
              </p:nvSpPr>
              <p:spPr>
                <a:xfrm rot="12880156">
                  <a:off x="4069937" y="4248399"/>
                  <a:ext cx="547312" cy="1052168"/>
                </a:xfrm>
                <a:prstGeom prst="flowChartManualOperation">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lowchart: Extract 326"/>
                <p:cNvSpPr/>
                <p:nvPr/>
              </p:nvSpPr>
              <p:spPr>
                <a:xfrm>
                  <a:off x="3733800" y="4114800"/>
                  <a:ext cx="2057400" cy="2133600"/>
                </a:xfrm>
                <a:prstGeom prst="flowChartExtra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Cloud 327"/>
                <p:cNvSpPr/>
                <p:nvPr/>
              </p:nvSpPr>
              <p:spPr>
                <a:xfrm rot="17335182">
                  <a:off x="3737883" y="3270412"/>
                  <a:ext cx="1066800" cy="609600"/>
                </a:xfrm>
                <a:prstGeom prst="cloud">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Cloud 328"/>
                <p:cNvSpPr/>
                <p:nvPr/>
              </p:nvSpPr>
              <p:spPr>
                <a:xfrm rot="4935660">
                  <a:off x="4869652" y="3312786"/>
                  <a:ext cx="1066800" cy="609600"/>
                </a:xfrm>
                <a:prstGeom prst="cloud">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lowchart: Manual Operation 329"/>
                <p:cNvSpPr/>
                <p:nvPr/>
              </p:nvSpPr>
              <p:spPr>
                <a:xfrm rot="12880156">
                  <a:off x="4202525" y="4016445"/>
                  <a:ext cx="470338" cy="1066800"/>
                </a:xfrm>
                <a:prstGeom prst="flowChartManualOperation">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lowchart: Extract 330"/>
                <p:cNvSpPr/>
                <p:nvPr/>
              </p:nvSpPr>
              <p:spPr>
                <a:xfrm>
                  <a:off x="3886200" y="3962400"/>
                  <a:ext cx="1752600" cy="1981200"/>
                </a:xfrm>
                <a:prstGeom prst="flowChartExtract">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lowchart: Manual Operation 331"/>
                <p:cNvSpPr/>
                <p:nvPr/>
              </p:nvSpPr>
              <p:spPr>
                <a:xfrm rot="9242925">
                  <a:off x="4983920" y="4070128"/>
                  <a:ext cx="374830" cy="1066800"/>
                </a:xfrm>
                <a:prstGeom prst="flowChartManualOperation">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lowchart: Extract 332"/>
                <p:cNvSpPr/>
                <p:nvPr/>
              </p:nvSpPr>
              <p:spPr>
                <a:xfrm rot="10800000">
                  <a:off x="4495800" y="3962400"/>
                  <a:ext cx="609600" cy="685800"/>
                </a:xfrm>
                <a:prstGeom prst="flowChartExtra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4343400" y="2971800"/>
                  <a:ext cx="914400" cy="1219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Cloud 334"/>
                <p:cNvSpPr/>
                <p:nvPr/>
              </p:nvSpPr>
              <p:spPr>
                <a:xfrm>
                  <a:off x="4267200" y="2667000"/>
                  <a:ext cx="1066800" cy="609600"/>
                </a:xfrm>
                <a:prstGeom prst="cloud">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lowchart: Collate 335"/>
                <p:cNvSpPr/>
                <p:nvPr/>
              </p:nvSpPr>
              <p:spPr>
                <a:xfrm rot="18055335">
                  <a:off x="4110898" y="2917029"/>
                  <a:ext cx="475963" cy="438266"/>
                </a:xfrm>
                <a:prstGeom prst="flowChartCollate">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Flowchart: Collate 336"/>
                <p:cNvSpPr/>
                <p:nvPr/>
              </p:nvSpPr>
              <p:spPr>
                <a:xfrm rot="3544665" flipH="1">
                  <a:off x="5024718" y="2905599"/>
                  <a:ext cx="548968" cy="300634"/>
                </a:xfrm>
                <a:prstGeom prst="flowChartCollate">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89" name="Rectangle 388"/>
          <p:cNvSpPr/>
          <p:nvPr/>
        </p:nvSpPr>
        <p:spPr>
          <a:xfrm>
            <a:off x="3048000" y="6396336"/>
            <a:ext cx="7620000" cy="461665"/>
          </a:xfrm>
          <a:prstGeom prst="rect">
            <a:avLst/>
          </a:prstGeom>
        </p:spPr>
        <p:txBody>
          <a:bodyPr wrap="square">
            <a:spAutoFit/>
          </a:bodyPr>
          <a:lstStyle/>
          <a:p>
            <a:r>
              <a:rPr lang="en-US" sz="2400" b="1" i="1" dirty="0">
                <a:solidFill>
                  <a:srgbClr val="FFFF00"/>
                </a:solidFill>
              </a:rPr>
              <a:t>The Lord knows us and has a work for each of us to do</a:t>
            </a:r>
            <a:endParaRPr lang="en-US" sz="2400" dirty="0">
              <a:solidFill>
                <a:srgbClr val="FFFF00"/>
              </a:solidFill>
            </a:endParaRPr>
          </a:p>
        </p:txBody>
      </p:sp>
    </p:spTree>
    <p:extLst>
      <p:ext uri="{BB962C8B-B14F-4D97-AF65-F5344CB8AC3E}">
        <p14:creationId xmlns:p14="http://schemas.microsoft.com/office/powerpoint/2010/main" val="369851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
                                        </p:tgtEl>
                                        <p:attrNameLst>
                                          <p:attrName>style.visibility</p:attrName>
                                        </p:attrNameLst>
                                      </p:cBhvr>
                                      <p:to>
                                        <p:strVal val="visible"/>
                                      </p:to>
                                    </p:set>
                                    <p:animEffect transition="in" filter="fade">
                                      <p:cBhvr>
                                        <p:cTn id="17" dur="20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3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vergreen 2 floral design picture and wallpaper">
            <a:extLst>
              <a:ext uri="{FF2B5EF4-FFF2-40B4-BE49-F238E27FC236}">
                <a16:creationId xmlns:a16="http://schemas.microsoft.com/office/drawing/2014/main" id="{BBAB1AB8-2D1D-462C-9F4C-85962E86C12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5" name="TextBox 4"/>
          <p:cNvSpPr txBox="1"/>
          <p:nvPr/>
        </p:nvSpPr>
        <p:spPr>
          <a:xfrm>
            <a:off x="639591" y="1713684"/>
            <a:ext cx="6739847" cy="2185214"/>
          </a:xfrm>
          <a:prstGeom prst="rect">
            <a:avLst/>
          </a:prstGeom>
          <a:noFill/>
        </p:spPr>
        <p:txBody>
          <a:bodyPr wrap="square" rtlCol="0">
            <a:spAutoFit/>
          </a:bodyPr>
          <a:lstStyle/>
          <a:p>
            <a:r>
              <a:rPr lang="en-US" sz="2400" dirty="0">
                <a:solidFill>
                  <a:schemeClr val="bg1"/>
                </a:solidFill>
              </a:rPr>
              <a:t>“I testify to you that God has known you individually … for a long, long time.</a:t>
            </a:r>
          </a:p>
          <a:p>
            <a:endParaRPr lang="en-US" sz="2400" dirty="0">
              <a:solidFill>
                <a:schemeClr val="bg1"/>
              </a:solidFill>
            </a:endParaRPr>
          </a:p>
          <a:p>
            <a:r>
              <a:rPr lang="en-US" sz="2400" dirty="0">
                <a:solidFill>
                  <a:schemeClr val="bg1"/>
                </a:solidFill>
              </a:rPr>
              <a:t>He has loved you for a long, long time. … He knows your names and all your heartaches and your joys!” </a:t>
            </a:r>
          </a:p>
          <a:p>
            <a:r>
              <a:rPr lang="en-US" sz="1600" dirty="0">
                <a:solidFill>
                  <a:schemeClr val="bg1"/>
                </a:solidFill>
              </a:rPr>
              <a:t>Neil A. Maxwell</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The Spirit of Truth</a:t>
            </a:r>
          </a:p>
        </p:txBody>
      </p:sp>
      <p:sp>
        <p:nvSpPr>
          <p:cNvPr id="7" name="Rectangle 6"/>
          <p:cNvSpPr/>
          <p:nvPr/>
        </p:nvSpPr>
        <p:spPr>
          <a:xfrm>
            <a:off x="4763120" y="4359486"/>
            <a:ext cx="3540372" cy="1938992"/>
          </a:xfrm>
          <a:prstGeom prst="rect">
            <a:avLst/>
          </a:prstGeom>
        </p:spPr>
        <p:txBody>
          <a:bodyPr wrap="square">
            <a:spAutoFit/>
          </a:bodyPr>
          <a:lstStyle/>
          <a:p>
            <a:r>
              <a:rPr lang="en-US" sz="2400" i="1" dirty="0">
                <a:solidFill>
                  <a:schemeClr val="bg1"/>
                </a:solidFill>
              </a:rPr>
              <a:t>“Ye were also in the beginning with the Father; that which is</a:t>
            </a:r>
            <a:r>
              <a:rPr lang="en-US" sz="2400" i="1" baseline="30000" dirty="0">
                <a:solidFill>
                  <a:schemeClr val="bg1"/>
                </a:solidFill>
              </a:rPr>
              <a:t> </a:t>
            </a:r>
            <a:r>
              <a:rPr lang="en-US" sz="2400" i="1" dirty="0">
                <a:solidFill>
                  <a:schemeClr val="bg1"/>
                </a:solidFill>
              </a:rPr>
              <a:t>Spirit, even the Spirit of truth;”</a:t>
            </a:r>
          </a:p>
          <a:p>
            <a:r>
              <a:rPr lang="en-US" sz="2400" i="1" dirty="0">
                <a:solidFill>
                  <a:schemeClr val="bg1"/>
                </a:solidFill>
              </a:rPr>
              <a:t>D&amp;C 93:23</a:t>
            </a:r>
          </a:p>
        </p:txBody>
      </p:sp>
      <p:sp>
        <p:nvSpPr>
          <p:cNvPr id="8" name="TextBox 7"/>
          <p:cNvSpPr txBox="1"/>
          <p:nvPr/>
        </p:nvSpPr>
        <p:spPr>
          <a:xfrm>
            <a:off x="76590" y="6454262"/>
            <a:ext cx="1600200" cy="369332"/>
          </a:xfrm>
          <a:prstGeom prst="rect">
            <a:avLst/>
          </a:prstGeom>
          <a:noFill/>
        </p:spPr>
        <p:txBody>
          <a:bodyPr wrap="square" rtlCol="0">
            <a:spAutoFit/>
          </a:bodyPr>
          <a:lstStyle/>
          <a:p>
            <a:r>
              <a:rPr lang="en-US" dirty="0">
                <a:solidFill>
                  <a:schemeClr val="bg1"/>
                </a:solidFill>
              </a:rPr>
              <a:t>D&amp;C 35:1-2</a:t>
            </a:r>
          </a:p>
        </p:txBody>
      </p:sp>
      <p:pic>
        <p:nvPicPr>
          <p:cNvPr id="3" name="Picture 2">
            <a:extLst>
              <a:ext uri="{FF2B5EF4-FFF2-40B4-BE49-F238E27FC236}">
                <a16:creationId xmlns:a16="http://schemas.microsoft.com/office/drawing/2014/main" id="{D066C7CC-6EF8-4876-8D24-D0496EDC24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128" y="1165144"/>
            <a:ext cx="3371683" cy="4153200"/>
          </a:xfrm>
          <a:prstGeom prst="rect">
            <a:avLst/>
          </a:prstGeom>
        </p:spPr>
      </p:pic>
      <p:pic>
        <p:nvPicPr>
          <p:cNvPr id="11" name="Picture 10">
            <a:extLst>
              <a:ext uri="{FF2B5EF4-FFF2-40B4-BE49-F238E27FC236}">
                <a16:creationId xmlns:a16="http://schemas.microsoft.com/office/drawing/2014/main" id="{0BE500DB-1EC5-47D5-98D6-2C621DF86E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73" y="4012922"/>
            <a:ext cx="4091773" cy="2129392"/>
          </a:xfrm>
          <a:prstGeom prst="rect">
            <a:avLst/>
          </a:prstGeom>
        </p:spPr>
      </p:pic>
      <p:pic>
        <p:nvPicPr>
          <p:cNvPr id="13" name="Picture 12">
            <a:extLst>
              <a:ext uri="{FF2B5EF4-FFF2-40B4-BE49-F238E27FC236}">
                <a16:creationId xmlns:a16="http://schemas.microsoft.com/office/drawing/2014/main" id="{544036B9-98C6-4314-97E1-2702FA27A2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255" y="133135"/>
            <a:ext cx="1022798" cy="1280029"/>
          </a:xfrm>
          <a:prstGeom prst="rect">
            <a:avLst/>
          </a:prstGeom>
        </p:spPr>
      </p:pic>
      <p:grpSp>
        <p:nvGrpSpPr>
          <p:cNvPr id="2" name="Group 1">
            <a:extLst>
              <a:ext uri="{FF2B5EF4-FFF2-40B4-BE49-F238E27FC236}">
                <a16:creationId xmlns:a16="http://schemas.microsoft.com/office/drawing/2014/main" id="{0CFF5E71-1BB7-E0AC-C38C-3F9DFE9CC09D}"/>
              </a:ext>
            </a:extLst>
          </p:cNvPr>
          <p:cNvGrpSpPr/>
          <p:nvPr/>
        </p:nvGrpSpPr>
        <p:grpSpPr>
          <a:xfrm>
            <a:off x="9809463" y="2806291"/>
            <a:ext cx="1742946" cy="3692514"/>
            <a:chOff x="838200" y="76200"/>
            <a:chExt cx="2667000" cy="5029200"/>
          </a:xfrm>
        </p:grpSpPr>
        <p:grpSp>
          <p:nvGrpSpPr>
            <p:cNvPr id="4" name="Group 17">
              <a:extLst>
                <a:ext uri="{FF2B5EF4-FFF2-40B4-BE49-F238E27FC236}">
                  <a16:creationId xmlns:a16="http://schemas.microsoft.com/office/drawing/2014/main" id="{E2099E30-594D-81E0-DC1D-9454555855D0}"/>
                </a:ext>
              </a:extLst>
            </p:cNvPr>
            <p:cNvGrpSpPr/>
            <p:nvPr/>
          </p:nvGrpSpPr>
          <p:grpSpPr>
            <a:xfrm>
              <a:off x="838200" y="76200"/>
              <a:ext cx="2667000" cy="5029200"/>
              <a:chOff x="838200" y="76200"/>
              <a:chExt cx="2667000" cy="5029200"/>
            </a:xfrm>
          </p:grpSpPr>
          <p:grpSp>
            <p:nvGrpSpPr>
              <p:cNvPr id="12" name="Group 17">
                <a:extLst>
                  <a:ext uri="{FF2B5EF4-FFF2-40B4-BE49-F238E27FC236}">
                    <a16:creationId xmlns:a16="http://schemas.microsoft.com/office/drawing/2014/main" id="{97691694-5777-A763-2736-B8A14FF96341}"/>
                  </a:ext>
                </a:extLst>
              </p:cNvPr>
              <p:cNvGrpSpPr/>
              <p:nvPr/>
            </p:nvGrpSpPr>
            <p:grpSpPr>
              <a:xfrm flipH="1">
                <a:off x="2209800" y="1447800"/>
                <a:ext cx="1295400" cy="3429000"/>
                <a:chOff x="685800" y="1447800"/>
                <a:chExt cx="1295400" cy="3124200"/>
              </a:xfrm>
            </p:grpSpPr>
            <p:sp>
              <p:nvSpPr>
                <p:cNvPr id="29" name="Bent Arrow 22">
                  <a:extLst>
                    <a:ext uri="{FF2B5EF4-FFF2-40B4-BE49-F238E27FC236}">
                      <a16:creationId xmlns:a16="http://schemas.microsoft.com/office/drawing/2014/main" id="{E22B5B93-602D-21A3-523B-8E4A60B4C036}"/>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3">
                  <a:extLst>
                    <a:ext uri="{FF2B5EF4-FFF2-40B4-BE49-F238E27FC236}">
                      <a16:creationId xmlns:a16="http://schemas.microsoft.com/office/drawing/2014/main" id="{6B13F801-EC6E-D6DB-1172-479FE221AC1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a:extLst>
                  <a:ext uri="{FF2B5EF4-FFF2-40B4-BE49-F238E27FC236}">
                    <a16:creationId xmlns:a16="http://schemas.microsoft.com/office/drawing/2014/main" id="{AB93FCA0-1824-F7E3-06D3-55B384D89277}"/>
                  </a:ext>
                </a:extLst>
              </p:cNvPr>
              <p:cNvGrpSpPr/>
              <p:nvPr/>
            </p:nvGrpSpPr>
            <p:grpSpPr>
              <a:xfrm>
                <a:off x="838200" y="1447800"/>
                <a:ext cx="1295400" cy="3429000"/>
                <a:chOff x="685800" y="1447800"/>
                <a:chExt cx="1295400" cy="3429000"/>
              </a:xfrm>
            </p:grpSpPr>
            <p:sp>
              <p:nvSpPr>
                <p:cNvPr id="27" name="Bent Arrow 20">
                  <a:extLst>
                    <a:ext uri="{FF2B5EF4-FFF2-40B4-BE49-F238E27FC236}">
                      <a16:creationId xmlns:a16="http://schemas.microsoft.com/office/drawing/2014/main" id="{868DE539-68D5-4767-37BB-6D010614CA14}"/>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a:extLst>
                    <a:ext uri="{FF2B5EF4-FFF2-40B4-BE49-F238E27FC236}">
                      <a16:creationId xmlns:a16="http://schemas.microsoft.com/office/drawing/2014/main" id="{AAD5C7B6-B5E4-18FB-1683-7C5EFAF3E8E6}"/>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a:extLst>
                  <a:ext uri="{FF2B5EF4-FFF2-40B4-BE49-F238E27FC236}">
                    <a16:creationId xmlns:a16="http://schemas.microsoft.com/office/drawing/2014/main" id="{FBE2DC97-6545-052F-8424-465B4E1B17BE}"/>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a:extLst>
                  <a:ext uri="{FF2B5EF4-FFF2-40B4-BE49-F238E27FC236}">
                    <a16:creationId xmlns:a16="http://schemas.microsoft.com/office/drawing/2014/main" id="{49A9BD5F-2BE9-7DA4-FD74-7C8EDB9A8DF2}"/>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a:extLst>
                  <a:ext uri="{FF2B5EF4-FFF2-40B4-BE49-F238E27FC236}">
                    <a16:creationId xmlns:a16="http://schemas.microsoft.com/office/drawing/2014/main" id="{8527B499-897D-9606-A25D-A8ED97F67149}"/>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1">
                <a:extLst>
                  <a:ext uri="{FF2B5EF4-FFF2-40B4-BE49-F238E27FC236}">
                    <a16:creationId xmlns:a16="http://schemas.microsoft.com/office/drawing/2014/main" id="{62FEFA9F-8916-8D6A-71EE-93C70E6C89C3}"/>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a:extLst>
                  <a:ext uri="{FF2B5EF4-FFF2-40B4-BE49-F238E27FC236}">
                    <a16:creationId xmlns:a16="http://schemas.microsoft.com/office/drawing/2014/main" id="{2BE75706-1220-09E0-6755-ADA00BBC2982}"/>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3">
                <a:extLst>
                  <a:ext uri="{FF2B5EF4-FFF2-40B4-BE49-F238E27FC236}">
                    <a16:creationId xmlns:a16="http://schemas.microsoft.com/office/drawing/2014/main" id="{59E9B220-641A-041A-7729-3CE6F5E43163}"/>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a:extLst>
                  <a:ext uri="{FF2B5EF4-FFF2-40B4-BE49-F238E27FC236}">
                    <a16:creationId xmlns:a16="http://schemas.microsoft.com/office/drawing/2014/main" id="{30AEB822-D762-B7AD-57FA-13AECA4F72A4}"/>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DBCCF403-812A-8A1C-4BB8-D759879B430B}"/>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a:extLst>
                  <a:ext uri="{FF2B5EF4-FFF2-40B4-BE49-F238E27FC236}">
                    <a16:creationId xmlns:a16="http://schemas.microsoft.com/office/drawing/2014/main" id="{F5E5BEAE-F567-A9A7-2449-FBC2A631E511}"/>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a:extLst>
                  <a:ext uri="{FF2B5EF4-FFF2-40B4-BE49-F238E27FC236}">
                    <a16:creationId xmlns:a16="http://schemas.microsoft.com/office/drawing/2014/main" id="{66A51FBD-FDBF-04F9-BFA9-14F42DE96B94}"/>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a:extLst>
                  <a:ext uri="{FF2B5EF4-FFF2-40B4-BE49-F238E27FC236}">
                    <a16:creationId xmlns:a16="http://schemas.microsoft.com/office/drawing/2014/main" id="{367B4240-4394-B190-51E3-18131C5A9D31}"/>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a:extLst>
                  <a:ext uri="{FF2B5EF4-FFF2-40B4-BE49-F238E27FC236}">
                    <a16:creationId xmlns:a16="http://schemas.microsoft.com/office/drawing/2014/main" id="{D2A75853-24BB-BD11-F558-F312F0548903}"/>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CD11ED2C-F655-CA42-20A4-6AB17B42D94C}"/>
                </a:ext>
              </a:extLst>
            </p:cNvPr>
            <p:cNvSpPr/>
            <p:nvPr/>
          </p:nvSpPr>
          <p:spPr>
            <a:xfrm>
              <a:off x="1285430" y="2274820"/>
              <a:ext cx="1904999" cy="1592927"/>
            </a:xfrm>
            <a:prstGeom prst="rect">
              <a:avLst/>
            </a:prstGeom>
          </p:spPr>
          <p:txBody>
            <a:bodyPr wrap="square">
              <a:spAutoFit/>
            </a:bodyPr>
            <a:lstStyle/>
            <a:p>
              <a:pPr algn="ctr"/>
              <a:r>
                <a:rPr lang="en-US" sz="1000" dirty="0">
                  <a:solidFill>
                    <a:srgbClr val="53575B"/>
                  </a:solidFill>
                </a:rPr>
                <a:t>T</a:t>
              </a:r>
              <a:r>
                <a:rPr lang="en-US" sz="1000" b="1" i="0" dirty="0">
                  <a:solidFill>
                    <a:srgbClr val="53575B"/>
                  </a:solidFill>
                  <a:effectLst/>
                </a:rPr>
                <a:t>hrough the Joseph Smith Translation of the Bible, Jesus Christ revealed additional truths to help lead us to salvation</a:t>
              </a:r>
              <a:r>
                <a:rPr lang="en-US" sz="1000" b="0" i="0" dirty="0">
                  <a:solidFill>
                    <a:srgbClr val="53575B"/>
                  </a:solidFill>
                  <a:effectLst/>
                </a:rPr>
                <a:t>.</a:t>
              </a:r>
              <a:endParaRPr lang="en-US" sz="1000" dirty="0">
                <a:solidFill>
                  <a:schemeClr val="bg1"/>
                </a:solidFill>
              </a:endParaRPr>
            </a:p>
          </p:txBody>
        </p:sp>
      </p:grpSp>
    </p:spTree>
    <p:extLst>
      <p:ext uri="{BB962C8B-B14F-4D97-AF65-F5344CB8AC3E}">
        <p14:creationId xmlns:p14="http://schemas.microsoft.com/office/powerpoint/2010/main" val="15086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evergreen 2 floral design picture and wallpaper">
            <a:extLst>
              <a:ext uri="{FF2B5EF4-FFF2-40B4-BE49-F238E27FC236}">
                <a16:creationId xmlns:a16="http://schemas.microsoft.com/office/drawing/2014/main" id="{34AB8B25-5714-4091-B805-DB663793132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2" name="Rectangle 1"/>
          <p:cNvSpPr/>
          <p:nvPr/>
        </p:nvSpPr>
        <p:spPr>
          <a:xfrm>
            <a:off x="1566518" y="521043"/>
            <a:ext cx="5503606" cy="6124754"/>
          </a:xfrm>
          <a:prstGeom prst="rect">
            <a:avLst/>
          </a:prstGeom>
        </p:spPr>
        <p:txBody>
          <a:bodyPr wrap="square">
            <a:spAutoFit/>
          </a:bodyPr>
          <a:lstStyle/>
          <a:p>
            <a:pPr fontAlgn="base"/>
            <a:r>
              <a:rPr lang="en-US" sz="2000" dirty="0">
                <a:solidFill>
                  <a:schemeClr val="bg1"/>
                </a:solidFill>
              </a:rPr>
              <a:t>“Faith and trust in the Lord give us the strength to accept and persist, whatever happens in our lives. …</a:t>
            </a:r>
          </a:p>
          <a:p>
            <a:pPr fontAlgn="base"/>
            <a:endParaRPr lang="en-US" sz="2000" dirty="0">
              <a:solidFill>
                <a:schemeClr val="bg1"/>
              </a:solidFill>
            </a:endParaRPr>
          </a:p>
          <a:p>
            <a:pPr fontAlgn="base"/>
            <a:r>
              <a:rPr lang="en-US" sz="2000" dirty="0">
                <a:solidFill>
                  <a:schemeClr val="bg1"/>
                </a:solidFill>
              </a:rPr>
              <a:t>… Do not rely on planning every event of your life—even every important event. Stand ready to accept the Lord’s planning and the agency of others in matters that inevitably affect you. </a:t>
            </a:r>
          </a:p>
          <a:p>
            <a:pPr fontAlgn="base"/>
            <a:endParaRPr lang="en-US" sz="2000" dirty="0">
              <a:solidFill>
                <a:schemeClr val="bg1"/>
              </a:solidFill>
            </a:endParaRPr>
          </a:p>
          <a:p>
            <a:pPr fontAlgn="base"/>
            <a:r>
              <a:rPr lang="en-US" sz="2000" dirty="0">
                <a:solidFill>
                  <a:schemeClr val="bg1"/>
                </a:solidFill>
              </a:rPr>
              <a:t>Plan, of course, but fix your planning on personal commitments that will carry you through no matter what happens. </a:t>
            </a:r>
          </a:p>
          <a:p>
            <a:pPr fontAlgn="base"/>
            <a:endParaRPr lang="en-US" sz="2000" dirty="0">
              <a:solidFill>
                <a:schemeClr val="bg1"/>
              </a:solidFill>
            </a:endParaRPr>
          </a:p>
          <a:p>
            <a:pPr fontAlgn="base"/>
            <a:r>
              <a:rPr lang="en-US" sz="2000" dirty="0">
                <a:solidFill>
                  <a:schemeClr val="bg1"/>
                </a:solidFill>
              </a:rPr>
              <a:t>Anchor your life to eternal principles, and act upon those principles whatever the circumstances and whatever the actions of others. </a:t>
            </a:r>
          </a:p>
          <a:p>
            <a:pPr fontAlgn="base"/>
            <a:endParaRPr lang="en-US" sz="2000" dirty="0">
              <a:solidFill>
                <a:schemeClr val="bg1"/>
              </a:solidFill>
            </a:endParaRPr>
          </a:p>
          <a:p>
            <a:pPr fontAlgn="base"/>
            <a:r>
              <a:rPr lang="en-US" sz="2000" dirty="0">
                <a:solidFill>
                  <a:schemeClr val="bg1"/>
                </a:solidFill>
              </a:rPr>
              <a:t>Then you can await the Lord’s timing and be sure of the outcome in eternity.” </a:t>
            </a:r>
          </a:p>
          <a:p>
            <a:pPr fontAlgn="base"/>
            <a:r>
              <a:rPr lang="en-US" sz="1200" dirty="0" err="1">
                <a:solidFill>
                  <a:schemeClr val="bg1"/>
                </a:solidFill>
              </a:rPr>
              <a:t>Dallin</a:t>
            </a:r>
            <a:r>
              <a:rPr lang="en-US" sz="1200" dirty="0">
                <a:solidFill>
                  <a:schemeClr val="bg1"/>
                </a:solidFill>
              </a:rPr>
              <a:t> H. Oaks</a:t>
            </a:r>
          </a:p>
        </p:txBody>
      </p:sp>
      <p:pic>
        <p:nvPicPr>
          <p:cNvPr id="6" name="Picture 5">
            <a:extLst>
              <a:ext uri="{FF2B5EF4-FFF2-40B4-BE49-F238E27FC236}">
                <a16:creationId xmlns:a16="http://schemas.microsoft.com/office/drawing/2014/main" id="{20D541D2-CCC0-4A7D-8862-2BBA12E45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4265" y="253238"/>
            <a:ext cx="2743200" cy="1603248"/>
          </a:xfrm>
          <a:prstGeom prst="rect">
            <a:avLst/>
          </a:prstGeom>
        </p:spPr>
      </p:pic>
      <p:pic>
        <p:nvPicPr>
          <p:cNvPr id="12" name="Picture 11">
            <a:extLst>
              <a:ext uri="{FF2B5EF4-FFF2-40B4-BE49-F238E27FC236}">
                <a16:creationId xmlns:a16="http://schemas.microsoft.com/office/drawing/2014/main" id="{0D8B20AC-D386-4855-A777-0C94BAFD88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3265" y="2109724"/>
            <a:ext cx="3505200" cy="2120900"/>
          </a:xfrm>
          <a:prstGeom prst="rect">
            <a:avLst/>
          </a:prstGeom>
        </p:spPr>
      </p:pic>
      <p:pic>
        <p:nvPicPr>
          <p:cNvPr id="14" name="Picture 13">
            <a:extLst>
              <a:ext uri="{FF2B5EF4-FFF2-40B4-BE49-F238E27FC236}">
                <a16:creationId xmlns:a16="http://schemas.microsoft.com/office/drawing/2014/main" id="{B78C376B-4ADA-4104-B7D8-D21F5D9066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8600" y="4428178"/>
            <a:ext cx="2054530" cy="2121592"/>
          </a:xfrm>
          <a:prstGeom prst="rect">
            <a:avLst/>
          </a:prstGeom>
        </p:spPr>
      </p:pic>
      <p:pic>
        <p:nvPicPr>
          <p:cNvPr id="16" name="Picture 15">
            <a:extLst>
              <a:ext uri="{FF2B5EF4-FFF2-40B4-BE49-F238E27FC236}">
                <a16:creationId xmlns:a16="http://schemas.microsoft.com/office/drawing/2014/main" id="{BD55EDA1-C0DD-4348-BE52-D6008A88E7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007" y="199847"/>
            <a:ext cx="1118647" cy="1394176"/>
          </a:xfrm>
          <a:prstGeom prst="rect">
            <a:avLst/>
          </a:prstGeom>
        </p:spPr>
      </p:pic>
    </p:spTree>
    <p:extLst>
      <p:ext uri="{BB962C8B-B14F-4D97-AF65-F5344CB8AC3E}">
        <p14:creationId xmlns:p14="http://schemas.microsoft.com/office/powerpoint/2010/main" val="34284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evergreen 2 floral design picture and wallpaper">
            <a:extLst>
              <a:ext uri="{FF2B5EF4-FFF2-40B4-BE49-F238E27FC236}">
                <a16:creationId xmlns:a16="http://schemas.microsoft.com/office/drawing/2014/main" id="{3A2C4E9C-FDF4-4255-A28E-05BC184591F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5" name="TextBox 4"/>
          <p:cNvSpPr txBox="1"/>
          <p:nvPr/>
        </p:nvSpPr>
        <p:spPr>
          <a:xfrm>
            <a:off x="2209800" y="1524000"/>
            <a:ext cx="3276600" cy="1200329"/>
          </a:xfrm>
          <a:prstGeom prst="rect">
            <a:avLst/>
          </a:prstGeom>
          <a:noFill/>
        </p:spPr>
        <p:txBody>
          <a:bodyPr wrap="square" rtlCol="0">
            <a:spAutoFit/>
          </a:bodyPr>
          <a:lstStyle/>
          <a:p>
            <a:r>
              <a:rPr lang="en-US" sz="2400" dirty="0">
                <a:solidFill>
                  <a:srgbClr val="FFFF00"/>
                </a:solidFill>
              </a:rPr>
              <a:t>How did John the Baptist prepare the way for the coming of Jesus Christ?</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Forerunner</a:t>
            </a:r>
          </a:p>
        </p:txBody>
      </p:sp>
      <p:sp>
        <p:nvSpPr>
          <p:cNvPr id="7" name="Rectangle 6"/>
          <p:cNvSpPr/>
          <p:nvPr/>
        </p:nvSpPr>
        <p:spPr>
          <a:xfrm>
            <a:off x="373596" y="3814503"/>
            <a:ext cx="4572000" cy="1477328"/>
          </a:xfrm>
          <a:prstGeom prst="rect">
            <a:avLst/>
          </a:prstGeom>
        </p:spPr>
        <p:txBody>
          <a:bodyPr>
            <a:spAutoFit/>
          </a:bodyPr>
          <a:lstStyle/>
          <a:p>
            <a:r>
              <a:rPr lang="en-US" dirty="0">
                <a:solidFill>
                  <a:schemeClr val="bg1"/>
                </a:solidFill>
              </a:rPr>
              <a:t>Before Sidney Rigdon was introduced to the gospel he was prepared…He was very knowledgeable of the scriptures (Bible)…he had previously been engaged in preaching to congregations…</a:t>
            </a:r>
          </a:p>
        </p:txBody>
      </p:sp>
      <p:sp>
        <p:nvSpPr>
          <p:cNvPr id="8" name="TextBox 7"/>
          <p:cNvSpPr txBox="1"/>
          <p:nvPr/>
        </p:nvSpPr>
        <p:spPr>
          <a:xfrm>
            <a:off x="0" y="6488667"/>
            <a:ext cx="1600200" cy="369332"/>
          </a:xfrm>
          <a:prstGeom prst="rect">
            <a:avLst/>
          </a:prstGeom>
          <a:noFill/>
        </p:spPr>
        <p:txBody>
          <a:bodyPr wrap="square" rtlCol="0">
            <a:spAutoFit/>
          </a:bodyPr>
          <a:lstStyle/>
          <a:p>
            <a:r>
              <a:rPr lang="en-US" dirty="0">
                <a:solidFill>
                  <a:schemeClr val="bg1"/>
                </a:solidFill>
              </a:rPr>
              <a:t>D&amp;C 35:4-6</a:t>
            </a:r>
          </a:p>
        </p:txBody>
      </p:sp>
      <p:sp>
        <p:nvSpPr>
          <p:cNvPr id="19459" name="Rectangle 3"/>
          <p:cNvSpPr>
            <a:spLocks noChangeArrowheads="1"/>
          </p:cNvSpPr>
          <p:nvPr/>
        </p:nvSpPr>
        <p:spPr bwMode="auto">
          <a:xfrm flipH="1">
            <a:off x="6381873" y="4553167"/>
            <a:ext cx="3276600" cy="2015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600" dirty="0">
                <a:solidFill>
                  <a:schemeClr val="bg1"/>
                </a:solidFill>
                <a:latin typeface="Calibri" pitchFamily="34" charset="0"/>
                <a:ea typeface="Times New Roman" pitchFamily="18" charset="0"/>
                <a:cs typeface="Times New Roman" pitchFamily="18" charset="0"/>
              </a:rPr>
              <a:t>“…when I found he preached faith in Jesus Christ, repentance towards God, and baptism for remission of sins, with the promise of the gift of the Holy Ghost to all who would come forward, with all their hearts, and obey this doctrine!”</a:t>
            </a:r>
          </a:p>
          <a:p>
            <a:pPr fontAlgn="base">
              <a:spcBef>
                <a:spcPct val="0"/>
              </a:spcBef>
              <a:spcAft>
                <a:spcPct val="0"/>
              </a:spcAft>
            </a:pPr>
            <a:r>
              <a:rPr lang="en-US" sz="1300" dirty="0">
                <a:solidFill>
                  <a:schemeClr val="bg1"/>
                </a:solidFill>
                <a:latin typeface="Calibri" pitchFamily="34" charset="0"/>
                <a:cs typeface="Times New Roman" pitchFamily="18" charset="0"/>
              </a:rPr>
              <a:t>Parley P. Pratt</a:t>
            </a:r>
            <a:endParaRPr lang="en-US" dirty="0">
              <a:solidFill>
                <a:schemeClr val="bg1"/>
              </a:solidFill>
              <a:latin typeface="Arial" pitchFamily="34" charset="0"/>
              <a:cs typeface="Arial" pitchFamily="34" charset="0"/>
            </a:endParaRPr>
          </a:p>
        </p:txBody>
      </p:sp>
      <p:pic>
        <p:nvPicPr>
          <p:cNvPr id="19461" name="Picture 5" descr="http://blog.mrm.org/wp-content/uploads/2008/04/parley_p_pratt1.gif"/>
          <p:cNvPicPr>
            <a:picLocks noChangeAspect="1" noChangeArrowheads="1"/>
          </p:cNvPicPr>
          <p:nvPr/>
        </p:nvPicPr>
        <p:blipFill>
          <a:blip r:embed="rId4" cstate="print"/>
          <a:srcRect/>
          <a:stretch>
            <a:fillRect/>
          </a:stretch>
        </p:blipFill>
        <p:spPr bwMode="auto">
          <a:xfrm>
            <a:off x="10001311" y="4940027"/>
            <a:ext cx="923925" cy="1242215"/>
          </a:xfrm>
          <a:prstGeom prst="rect">
            <a:avLst/>
          </a:prstGeom>
          <a:noFill/>
        </p:spPr>
      </p:pic>
      <p:pic>
        <p:nvPicPr>
          <p:cNvPr id="3" name="Picture 2">
            <a:extLst>
              <a:ext uri="{FF2B5EF4-FFF2-40B4-BE49-F238E27FC236}">
                <a16:creationId xmlns:a16="http://schemas.microsoft.com/office/drawing/2014/main" id="{9396034F-EED9-4EB5-83ED-1EAB657BF4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0066" y="1153600"/>
            <a:ext cx="2324100" cy="3095625"/>
          </a:xfrm>
          <a:prstGeom prst="rect">
            <a:avLst/>
          </a:prstGeom>
        </p:spPr>
      </p:pic>
      <p:pic>
        <p:nvPicPr>
          <p:cNvPr id="13" name="Picture 4" descr="http://history.lds.org/bc/content/images/revelations-in-context/390x520/sidney%20rigdon.jpg">
            <a:extLst>
              <a:ext uri="{FF2B5EF4-FFF2-40B4-BE49-F238E27FC236}">
                <a16:creationId xmlns:a16="http://schemas.microsoft.com/office/drawing/2014/main" id="{3BA4E10D-7F3C-4340-B128-4BB2723DFDA7}"/>
              </a:ext>
            </a:extLst>
          </p:cNvPr>
          <p:cNvPicPr>
            <a:picLocks noChangeAspect="1" noChangeArrowheads="1"/>
          </p:cNvPicPr>
          <p:nvPr/>
        </p:nvPicPr>
        <p:blipFill>
          <a:blip r:embed="rId6" cstate="print"/>
          <a:srcRect/>
          <a:stretch>
            <a:fillRect/>
          </a:stretch>
        </p:blipFill>
        <p:spPr bwMode="auto">
          <a:xfrm>
            <a:off x="5057282" y="3591567"/>
            <a:ext cx="1324591" cy="1762725"/>
          </a:xfrm>
          <a:prstGeom prst="rect">
            <a:avLst/>
          </a:prstGeom>
          <a:noFill/>
        </p:spPr>
      </p:pic>
    </p:spTree>
    <p:extLst>
      <p:ext uri="{BB962C8B-B14F-4D97-AF65-F5344CB8AC3E}">
        <p14:creationId xmlns:p14="http://schemas.microsoft.com/office/powerpoint/2010/main" val="417624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45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3985</Words>
  <Application>Microsoft Office PowerPoint</Application>
  <PresentationFormat>Widescreen</PresentationFormat>
  <Paragraphs>276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Batang</vt:lpstr>
      <vt:lpstr>Calibri Light</vt:lpstr>
      <vt:lpstr>Californian FB</vt:lpstr>
      <vt:lpstr>Comic Sans MS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13</cp:revision>
  <dcterms:created xsi:type="dcterms:W3CDTF">2018-05-08T14:48:32Z</dcterms:created>
  <dcterms:modified xsi:type="dcterms:W3CDTF">2024-12-29T15:21:24Z</dcterms:modified>
</cp:coreProperties>
</file>