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58" r:id="rId3"/>
    <p:sldId id="276" r:id="rId4"/>
    <p:sldId id="259" r:id="rId5"/>
    <p:sldId id="277" r:id="rId6"/>
    <p:sldId id="278" r:id="rId7"/>
    <p:sldId id="279" r:id="rId8"/>
    <p:sldId id="280" r:id="rId9"/>
    <p:sldId id="261" r:id="rId10"/>
    <p:sldId id="260" r:id="rId11"/>
    <p:sldId id="264" r:id="rId12"/>
    <p:sldId id="265" r:id="rId13"/>
    <p:sldId id="266" r:id="rId14"/>
    <p:sldId id="263" r:id="rId15"/>
    <p:sldId id="267" r:id="rId16"/>
    <p:sldId id="268" r:id="rId17"/>
    <p:sldId id="269" r:id="rId18"/>
    <p:sldId id="270" r:id="rId19"/>
    <p:sldId id="272" r:id="rId20"/>
    <p:sldId id="271" r:id="rId21"/>
    <p:sldId id="273" r:id="rId22"/>
    <p:sldId id="274"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2332-A09D-456E-8D4B-3EFB24AEC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79D97-9A8C-4EE1-8A34-08CF4F255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E03C0-8BE7-4B34-BE9D-23B09C636729}"/>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EAC043FB-F37D-4C9F-A872-929AFF631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9D9FA-4EB5-4786-B175-5350BB7801E5}"/>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110650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A9EF-18E6-4577-AD7F-B55112BA3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58E7F-4530-4C22-A14F-8D20BB72B0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91EF9-3C95-46FC-9D7D-3553C67817D6}"/>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23388A06-1C1A-4B7B-8383-6FC5D0DFB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87B5-82BE-460A-8AE5-87AA192E3FD1}"/>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183294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5D342-91E0-4766-AC36-E0367D934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9325D-B155-48D1-9FAB-B79FBA1C66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E8A3B-4062-4180-A615-66D43A051E49}"/>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883A51AB-4BAF-4FA1-9483-C80817C9B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C17A7-BEEE-4D9C-96DC-1DE70D2C67D7}"/>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397899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4560-D034-4B1E-B7B7-4749BA0D2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BC99F-0776-4F80-8BF3-DB681EE03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F07F-277D-4160-B8A2-C578F307CFD6}"/>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BD8FCD8D-61A0-4842-9554-F6C70F279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E125F-D26E-461F-B2A2-51D197B42B56}"/>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270167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AE51-543D-4252-9771-C5A138EF3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C6DF3D-0687-44EF-8A91-AC912540F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0B366B-4FC3-4F11-AC1E-7552C20C9576}"/>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4CC99823-8247-4C72-B416-D71E27C3F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D6603-3D4D-4364-B37D-82832B1AD2FE}"/>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37462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5822-9984-47FC-94A4-B0B3EBD15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7D40CB-DE02-439B-8F95-55ECFCD2FC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5529C-04E9-42B1-912F-03E5C0685C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28402-AB88-4B7B-9B0C-1527F8680E0C}"/>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6" name="Footer Placeholder 5">
            <a:extLst>
              <a:ext uri="{FF2B5EF4-FFF2-40B4-BE49-F238E27FC236}">
                <a16:creationId xmlns:a16="http://schemas.microsoft.com/office/drawing/2014/main" id="{416F70F8-12D4-45D0-9FBB-684304BB1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DF314-C4B4-482C-9153-BDD4F47C7ECD}"/>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29930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154A-2E37-439C-81A9-5C2BD0A2C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02D3EA-A4CC-4052-AA7E-CD9672BD0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2DDD60-DB0E-41B0-9358-CBCE4D6869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4CD00-CB0E-4E8B-8FE3-3FA3BD9B2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F8B1BC-9BC4-45F9-AB19-6DEDEF669F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06320-7928-4349-8D4C-E40C097410B6}"/>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8" name="Footer Placeholder 7">
            <a:extLst>
              <a:ext uri="{FF2B5EF4-FFF2-40B4-BE49-F238E27FC236}">
                <a16:creationId xmlns:a16="http://schemas.microsoft.com/office/drawing/2014/main" id="{E5461D96-5889-4915-B880-F3A879F232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991F7-28D5-488F-886A-D45843B1990E}"/>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117298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9296-8047-4A4D-B603-E258F3BC0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056BA-60D7-4407-A788-9ED9DCBB9DB4}"/>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4" name="Footer Placeholder 3">
            <a:extLst>
              <a:ext uri="{FF2B5EF4-FFF2-40B4-BE49-F238E27FC236}">
                <a16:creationId xmlns:a16="http://schemas.microsoft.com/office/drawing/2014/main" id="{AC4F591D-4956-4318-AED1-530D28BED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74503F-907C-441E-9C93-E6802D791309}"/>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323352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95F84-C365-430F-8C17-6E900450867B}"/>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3" name="Footer Placeholder 2">
            <a:extLst>
              <a:ext uri="{FF2B5EF4-FFF2-40B4-BE49-F238E27FC236}">
                <a16:creationId xmlns:a16="http://schemas.microsoft.com/office/drawing/2014/main" id="{995101F6-3B39-4A95-9567-A65FE1C81F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C4E6F-ACEE-42B5-9617-CC055A19FCAE}"/>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18349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2AA2-C7F8-4BD3-84BA-77BC1733A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C496AE-6B2C-405E-9805-BDED619F0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3089B3-3052-4588-8C7E-096DDF59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4940D2-9A50-43D6-A14A-C1498670588E}"/>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6" name="Footer Placeholder 5">
            <a:extLst>
              <a:ext uri="{FF2B5EF4-FFF2-40B4-BE49-F238E27FC236}">
                <a16:creationId xmlns:a16="http://schemas.microsoft.com/office/drawing/2014/main" id="{79AA66E3-2D1A-4E04-A1DC-5525B5FC9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C786-8A75-41C0-A1BF-235738BB9225}"/>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90729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3B49-2FE1-4D3C-841E-52FA885DC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8622A-11A3-4413-826A-2029B4459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687F4-AA66-45B8-A476-9A451F17A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BF19A-A339-491A-9C1C-9CF844255172}"/>
              </a:ext>
            </a:extLst>
          </p:cNvPr>
          <p:cNvSpPr>
            <a:spLocks noGrp="1"/>
          </p:cNvSpPr>
          <p:nvPr>
            <p:ph type="dt" sz="half" idx="10"/>
          </p:nvPr>
        </p:nvSpPr>
        <p:spPr/>
        <p:txBody>
          <a:bodyPr/>
          <a:lstStyle/>
          <a:p>
            <a:fld id="{FD33416C-E880-45C8-9EB5-A6ED86F1F92F}" type="datetimeFigureOut">
              <a:rPr lang="en-US" smtClean="0"/>
              <a:t>12/29/2024</a:t>
            </a:fld>
            <a:endParaRPr lang="en-US"/>
          </a:p>
        </p:txBody>
      </p:sp>
      <p:sp>
        <p:nvSpPr>
          <p:cNvPr id="6" name="Footer Placeholder 5">
            <a:extLst>
              <a:ext uri="{FF2B5EF4-FFF2-40B4-BE49-F238E27FC236}">
                <a16:creationId xmlns:a16="http://schemas.microsoft.com/office/drawing/2014/main" id="{863A0992-4F68-4FBE-9899-10BE96225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ADE94-A6AE-4BA9-B800-8BD8D6A9D1A1}"/>
              </a:ext>
            </a:extLst>
          </p:cNvPr>
          <p:cNvSpPr>
            <a:spLocks noGrp="1"/>
          </p:cNvSpPr>
          <p:nvPr>
            <p:ph type="sldNum" sz="quarter" idx="12"/>
          </p:nvPr>
        </p:nvSpPr>
        <p:spPr/>
        <p:txBody>
          <a:bodyPr/>
          <a:lstStyle/>
          <a:p>
            <a:fld id="{317C221C-E1EF-473D-933F-BDD198DC05F1}" type="slidenum">
              <a:rPr lang="en-US" smtClean="0"/>
              <a:t>‹#›</a:t>
            </a:fld>
            <a:endParaRPr lang="en-US"/>
          </a:p>
        </p:txBody>
      </p:sp>
    </p:spTree>
    <p:extLst>
      <p:ext uri="{BB962C8B-B14F-4D97-AF65-F5344CB8AC3E}">
        <p14:creationId xmlns:p14="http://schemas.microsoft.com/office/powerpoint/2010/main" val="408521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A18DD-3886-454D-B481-5BE406A6E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277A8-CA9C-4C34-9FB2-ED3478160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7866A-75B8-4F93-85CD-D11FF591B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3416C-E880-45C8-9EB5-A6ED86F1F92F}" type="datetimeFigureOut">
              <a:rPr lang="en-US" smtClean="0"/>
              <a:t>12/29/2024</a:t>
            </a:fld>
            <a:endParaRPr lang="en-US"/>
          </a:p>
        </p:txBody>
      </p:sp>
      <p:sp>
        <p:nvSpPr>
          <p:cNvPr id="5" name="Footer Placeholder 4">
            <a:extLst>
              <a:ext uri="{FF2B5EF4-FFF2-40B4-BE49-F238E27FC236}">
                <a16:creationId xmlns:a16="http://schemas.microsoft.com/office/drawing/2014/main" id="{2EFAA385-02E7-48D8-97EE-70E0A930B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CF1CF0-078D-4868-9850-2A5283DD5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C221C-E1EF-473D-933F-BDD198DC05F1}" type="slidenum">
              <a:rPr lang="en-US" smtClean="0"/>
              <a:t>‹#›</a:t>
            </a:fld>
            <a:endParaRPr lang="en-US"/>
          </a:p>
        </p:txBody>
      </p:sp>
    </p:spTree>
    <p:extLst>
      <p:ext uri="{BB962C8B-B14F-4D97-AF65-F5344CB8AC3E}">
        <p14:creationId xmlns:p14="http://schemas.microsoft.com/office/powerpoint/2010/main" val="205685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23.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9EF12-549E-BE74-BE5E-5AFBEDA98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36967AB-A854-D109-0BFC-D8116A5B61B7}"/>
              </a:ext>
            </a:extLst>
          </p:cNvPr>
          <p:cNvSpPr txBox="1"/>
          <p:nvPr/>
        </p:nvSpPr>
        <p:spPr>
          <a:xfrm>
            <a:off x="1157773" y="242708"/>
            <a:ext cx="9876453" cy="2554545"/>
          </a:xfrm>
          <a:prstGeom prst="rect">
            <a:avLst/>
          </a:prstGeom>
          <a:noFill/>
        </p:spPr>
        <p:txBody>
          <a:bodyPr wrap="square" rtlCol="0">
            <a:spAutoFit/>
          </a:bodyPr>
          <a:lstStyle/>
          <a:p>
            <a:pPr algn="ctr"/>
            <a:r>
              <a:rPr lang="en-US" sz="4000" dirty="0">
                <a:solidFill>
                  <a:schemeClr val="bg1"/>
                </a:solidFill>
              </a:rPr>
              <a:t>Doctrine and Covenants 37-38:1-16</a:t>
            </a:r>
          </a:p>
          <a:p>
            <a:pPr algn="ctr"/>
            <a:endParaRPr lang="en-US" sz="6000" dirty="0">
              <a:solidFill>
                <a:schemeClr val="bg1"/>
              </a:solidFill>
            </a:endParaRPr>
          </a:p>
          <a:p>
            <a:pPr algn="ctr"/>
            <a:r>
              <a:rPr lang="en-US" sz="6000" dirty="0">
                <a:solidFill>
                  <a:schemeClr val="bg1"/>
                </a:solidFill>
              </a:rPr>
              <a:t>Gathering to Ohio</a:t>
            </a:r>
          </a:p>
        </p:txBody>
      </p:sp>
      <p:sp>
        <p:nvSpPr>
          <p:cNvPr id="5" name="TextBox 4">
            <a:extLst>
              <a:ext uri="{FF2B5EF4-FFF2-40B4-BE49-F238E27FC236}">
                <a16:creationId xmlns:a16="http://schemas.microsoft.com/office/drawing/2014/main" id="{DCECF416-FA4D-3B1D-2A9D-390848E07BD0}"/>
              </a:ext>
            </a:extLst>
          </p:cNvPr>
          <p:cNvSpPr txBox="1"/>
          <p:nvPr/>
        </p:nvSpPr>
        <p:spPr>
          <a:xfrm>
            <a:off x="4777622" y="4009984"/>
            <a:ext cx="2780523" cy="1754326"/>
          </a:xfrm>
          <a:prstGeom prst="rect">
            <a:avLst/>
          </a:prstGeom>
          <a:noFill/>
        </p:spPr>
        <p:txBody>
          <a:bodyPr wrap="square" rtlCol="0">
            <a:spAutoFit/>
          </a:bodyPr>
          <a:lstStyle/>
          <a:p>
            <a:pPr algn="ctr"/>
            <a:r>
              <a:rPr lang="en-US" i="1" dirty="0">
                <a:solidFill>
                  <a:schemeClr val="bg1"/>
                </a:solidFill>
              </a:rPr>
              <a:t>“And God said unto Moses, I AM THA I AM: and he said, Thus shalt thou say unto the children of Israel, I AM hath sent me unto you.”</a:t>
            </a:r>
          </a:p>
          <a:p>
            <a:pPr algn="ctr"/>
            <a:r>
              <a:rPr lang="en-US" i="1" dirty="0">
                <a:solidFill>
                  <a:schemeClr val="bg1"/>
                </a:solidFill>
              </a:rPr>
              <a:t>Exodus 3:14</a:t>
            </a:r>
          </a:p>
        </p:txBody>
      </p:sp>
      <p:grpSp>
        <p:nvGrpSpPr>
          <p:cNvPr id="6" name="Group 45">
            <a:extLst>
              <a:ext uri="{FF2B5EF4-FFF2-40B4-BE49-F238E27FC236}">
                <a16:creationId xmlns:a16="http://schemas.microsoft.com/office/drawing/2014/main" id="{7FD191A6-B0F5-C2A9-7459-109C46189248}"/>
              </a:ext>
            </a:extLst>
          </p:cNvPr>
          <p:cNvGrpSpPr/>
          <p:nvPr/>
        </p:nvGrpSpPr>
        <p:grpSpPr>
          <a:xfrm>
            <a:off x="1542832" y="2952157"/>
            <a:ext cx="1691959" cy="3086907"/>
            <a:chOff x="881088" y="533400"/>
            <a:chExt cx="2916535" cy="5091789"/>
          </a:xfrm>
        </p:grpSpPr>
        <p:sp>
          <p:nvSpPr>
            <p:cNvPr id="7" name="Oval 6">
              <a:extLst>
                <a:ext uri="{FF2B5EF4-FFF2-40B4-BE49-F238E27FC236}">
                  <a16:creationId xmlns:a16="http://schemas.microsoft.com/office/drawing/2014/main" id="{027F427D-7A0E-8C36-03B0-86FCCA7BC5AD}"/>
                </a:ext>
              </a:extLst>
            </p:cNvPr>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B63BD6C-ADF2-82BB-650D-0DC1711741EA}"/>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ABEBCF3-0115-E2AF-4188-5D4E7A306454}"/>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7">
              <a:extLst>
                <a:ext uri="{FF2B5EF4-FFF2-40B4-BE49-F238E27FC236}">
                  <a16:creationId xmlns:a16="http://schemas.microsoft.com/office/drawing/2014/main" id="{8BE9D49B-80F6-4315-9C51-1FF142117C93}"/>
                </a:ext>
              </a:extLst>
            </p:cNvPr>
            <p:cNvGrpSpPr/>
            <p:nvPr/>
          </p:nvGrpSpPr>
          <p:grpSpPr>
            <a:xfrm rot="2754858">
              <a:off x="1366669" y="5020454"/>
              <a:ext cx="451567" cy="757903"/>
              <a:chOff x="1676400" y="2133600"/>
              <a:chExt cx="1447800" cy="2088845"/>
            </a:xfrm>
          </p:grpSpPr>
          <p:sp>
            <p:nvSpPr>
              <p:cNvPr id="38" name="Oval 14">
                <a:extLst>
                  <a:ext uri="{FF2B5EF4-FFF2-40B4-BE49-F238E27FC236}">
                    <a16:creationId xmlns:a16="http://schemas.microsoft.com/office/drawing/2014/main" id="{987C9A99-9E37-E00D-9DE1-5A7C04323F09}"/>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15">
                <a:extLst>
                  <a:ext uri="{FF2B5EF4-FFF2-40B4-BE49-F238E27FC236}">
                    <a16:creationId xmlns:a16="http://schemas.microsoft.com/office/drawing/2014/main" id="{CB8CD948-DA9F-8084-0709-02B2B24FC642}"/>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16">
                <a:extLst>
                  <a:ext uri="{FF2B5EF4-FFF2-40B4-BE49-F238E27FC236}">
                    <a16:creationId xmlns:a16="http://schemas.microsoft.com/office/drawing/2014/main" id="{4EF9112A-52E6-3A81-6B5E-826B312B9E39}"/>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8">
              <a:extLst>
                <a:ext uri="{FF2B5EF4-FFF2-40B4-BE49-F238E27FC236}">
                  <a16:creationId xmlns:a16="http://schemas.microsoft.com/office/drawing/2014/main" id="{FB69C018-08F8-108A-5A81-462FF4798F5D}"/>
                </a:ext>
              </a:extLst>
            </p:cNvPr>
            <p:cNvGrpSpPr/>
            <p:nvPr/>
          </p:nvGrpSpPr>
          <p:grpSpPr>
            <a:xfrm rot="18845142" flipH="1">
              <a:off x="2094336" y="4964730"/>
              <a:ext cx="451567" cy="757903"/>
              <a:chOff x="1676400" y="2133600"/>
              <a:chExt cx="1447800" cy="2088845"/>
            </a:xfrm>
          </p:grpSpPr>
          <p:sp>
            <p:nvSpPr>
              <p:cNvPr id="35" name="Oval 34">
                <a:extLst>
                  <a:ext uri="{FF2B5EF4-FFF2-40B4-BE49-F238E27FC236}">
                    <a16:creationId xmlns:a16="http://schemas.microsoft.com/office/drawing/2014/main" id="{CADA2308-CCCE-0648-3EBB-993048A79187}"/>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20">
                <a:extLst>
                  <a:ext uri="{FF2B5EF4-FFF2-40B4-BE49-F238E27FC236}">
                    <a16:creationId xmlns:a16="http://schemas.microsoft.com/office/drawing/2014/main" id="{0908D507-AD1F-646A-6253-B5D7F27E4679}"/>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878D72A3-3E90-B666-E2FE-AAD46213307A}"/>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CABF0B07-3128-38F7-9B42-27D333AA17FF}"/>
                </a:ext>
              </a:extLst>
            </p:cNvPr>
            <p:cNvSpPr/>
            <p:nvPr/>
          </p:nvSpPr>
          <p:spPr>
            <a:xfrm rot="1247491">
              <a:off x="881088" y="3350048"/>
              <a:ext cx="374498"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282139F1-A70E-35F2-C59B-3EB38B834A45}"/>
                </a:ext>
              </a:extLst>
            </p:cNvPr>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A0C9E658-0D83-8E54-FBA9-C782F8B6F1B2}"/>
                </a:ext>
              </a:extLst>
            </p:cNvPr>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47B16EDC-EECF-E8ED-B350-4B04ED6D0100}"/>
                </a:ext>
              </a:extLst>
            </p:cNvPr>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5">
              <a:extLst>
                <a:ext uri="{FF2B5EF4-FFF2-40B4-BE49-F238E27FC236}">
                  <a16:creationId xmlns:a16="http://schemas.microsoft.com/office/drawing/2014/main" id="{C8BCFC71-53B7-E257-A28B-2999E999CA81}"/>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39E4E5-37A3-9325-5A2A-F908B2C44446}"/>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B79A288B-80DD-2B99-9C97-BCED4DBB4B8D}"/>
                </a:ext>
              </a:extLst>
            </p:cNvPr>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D6FB5B98-8ADE-2A78-4AEE-FE5C9BCBA600}"/>
                </a:ext>
              </a:extLst>
            </p:cNvPr>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E278C76-7B9D-ABFB-338D-403FBFC73338}"/>
                </a:ext>
              </a:extLst>
            </p:cNvPr>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E04C61-8B6A-0826-2E0D-7E67B4770495}"/>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70F1D09-5D97-D101-4C90-4107D62FCCD8}"/>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FB51580-098D-5D0D-D5C7-4B1A647D9935}"/>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A958B3A-3B58-6C62-9B5C-7048DAE6F5F4}"/>
                </a:ext>
              </a:extLst>
            </p:cNvPr>
            <p:cNvSpPr/>
            <p:nvPr/>
          </p:nvSpPr>
          <p:spPr>
            <a:xfrm rot="21206386">
              <a:off x="1876830" y="1904455"/>
              <a:ext cx="319933" cy="2530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A73AFE7-F6E6-DAB9-946F-1C1934076B7C}"/>
                </a:ext>
              </a:extLst>
            </p:cNvPr>
            <p:cNvGrpSpPr/>
            <p:nvPr/>
          </p:nvGrpSpPr>
          <p:grpSpPr>
            <a:xfrm rot="19025436">
              <a:off x="2146207" y="3548341"/>
              <a:ext cx="1651416" cy="462197"/>
              <a:chOff x="3505200" y="1981200"/>
              <a:chExt cx="2138597" cy="749508"/>
            </a:xfrm>
          </p:grpSpPr>
          <p:grpSp>
            <p:nvGrpSpPr>
              <p:cNvPr id="27" name="Group 38">
                <a:extLst>
                  <a:ext uri="{FF2B5EF4-FFF2-40B4-BE49-F238E27FC236}">
                    <a16:creationId xmlns:a16="http://schemas.microsoft.com/office/drawing/2014/main" id="{617AE828-7DF4-34B3-E21F-96E51369B4AA}"/>
                  </a:ext>
                </a:extLst>
              </p:cNvPr>
              <p:cNvGrpSpPr/>
              <p:nvPr/>
            </p:nvGrpSpPr>
            <p:grpSpPr>
              <a:xfrm>
                <a:off x="3505200" y="1981200"/>
                <a:ext cx="2133600" cy="381000"/>
                <a:chOff x="3505200" y="1981200"/>
                <a:chExt cx="2133600" cy="381000"/>
              </a:xfrm>
            </p:grpSpPr>
            <p:sp>
              <p:nvSpPr>
                <p:cNvPr id="32" name="Rounded Rectangle 27">
                  <a:extLst>
                    <a:ext uri="{FF2B5EF4-FFF2-40B4-BE49-F238E27FC236}">
                      <a16:creationId xmlns:a16="http://schemas.microsoft.com/office/drawing/2014/main" id="{228B1AE8-8B65-2796-E52D-5AF95763C48B}"/>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9960D8-4D30-DC83-43CB-D07803ACB0F5}"/>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2EA98CE-AABE-2EE9-2891-F1D463FC3296}"/>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9">
                <a:extLst>
                  <a:ext uri="{FF2B5EF4-FFF2-40B4-BE49-F238E27FC236}">
                    <a16:creationId xmlns:a16="http://schemas.microsoft.com/office/drawing/2014/main" id="{6AFD5897-EC81-0F6A-7F8F-BAD3ABDFFC34}"/>
                  </a:ext>
                </a:extLst>
              </p:cNvPr>
              <p:cNvGrpSpPr/>
              <p:nvPr/>
            </p:nvGrpSpPr>
            <p:grpSpPr>
              <a:xfrm>
                <a:off x="3510197" y="2349708"/>
                <a:ext cx="2133600" cy="381000"/>
                <a:chOff x="3505200" y="1981200"/>
                <a:chExt cx="2133600" cy="381000"/>
              </a:xfrm>
            </p:grpSpPr>
            <p:sp>
              <p:nvSpPr>
                <p:cNvPr id="29" name="Rounded Rectangle 24">
                  <a:extLst>
                    <a:ext uri="{FF2B5EF4-FFF2-40B4-BE49-F238E27FC236}">
                      <a16:creationId xmlns:a16="http://schemas.microsoft.com/office/drawing/2014/main" id="{68EE4FB6-FA45-9162-848B-2728A3C685E1}"/>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912CAFC-6EE9-68D5-0CB1-A58EC1FCAA00}"/>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C5EE327-E995-EBBA-8046-E09C8BFD8B69}"/>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a:extLst>
                <a:ext uri="{FF2B5EF4-FFF2-40B4-BE49-F238E27FC236}">
                  <a16:creationId xmlns:a16="http://schemas.microsoft.com/office/drawing/2014/main" id="{6C9152AC-94C0-8713-6D8A-750093738784}"/>
                </a:ext>
              </a:extLst>
            </p:cNvPr>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869F321-9C1D-6D68-42DD-363A61BBF313}"/>
              </a:ext>
            </a:extLst>
          </p:cNvPr>
          <p:cNvGrpSpPr/>
          <p:nvPr/>
        </p:nvGrpSpPr>
        <p:grpSpPr>
          <a:xfrm>
            <a:off x="8963899" y="3216848"/>
            <a:ext cx="1353495" cy="2834335"/>
            <a:chOff x="8715514" y="3237551"/>
            <a:chExt cx="1353495" cy="2834335"/>
          </a:xfrm>
        </p:grpSpPr>
        <p:grpSp>
          <p:nvGrpSpPr>
            <p:cNvPr id="41" name="Group 40">
              <a:extLst>
                <a:ext uri="{FF2B5EF4-FFF2-40B4-BE49-F238E27FC236}">
                  <a16:creationId xmlns:a16="http://schemas.microsoft.com/office/drawing/2014/main" id="{437D6147-6037-BDBE-0C8D-27ECCCB64ACE}"/>
                </a:ext>
              </a:extLst>
            </p:cNvPr>
            <p:cNvGrpSpPr/>
            <p:nvPr/>
          </p:nvGrpSpPr>
          <p:grpSpPr>
            <a:xfrm>
              <a:off x="8715514" y="3237551"/>
              <a:ext cx="1348366" cy="2834335"/>
              <a:chOff x="4308636" y="883364"/>
              <a:chExt cx="1074459" cy="2527917"/>
            </a:xfrm>
          </p:grpSpPr>
          <p:sp>
            <p:nvSpPr>
              <p:cNvPr id="42" name="Oval 28">
                <a:extLst>
                  <a:ext uri="{FF2B5EF4-FFF2-40B4-BE49-F238E27FC236}">
                    <a16:creationId xmlns:a16="http://schemas.microsoft.com/office/drawing/2014/main" id="{0C8ECCB0-753B-76B8-CDEC-30D4604284D2}"/>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9">
                <a:extLst>
                  <a:ext uri="{FF2B5EF4-FFF2-40B4-BE49-F238E27FC236}">
                    <a16:creationId xmlns:a16="http://schemas.microsoft.com/office/drawing/2014/main" id="{081C34BA-F4BB-3548-18A5-B9537FBE7DC6}"/>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a:extLst>
                  <a:ext uri="{FF2B5EF4-FFF2-40B4-BE49-F238E27FC236}">
                    <a16:creationId xmlns:a16="http://schemas.microsoft.com/office/drawing/2014/main" id="{2484BDC4-F6FC-B2B4-87A5-138CAFA06D2A}"/>
                  </a:ext>
                </a:extLst>
              </p:cNvPr>
              <p:cNvSpPr/>
              <p:nvPr/>
            </p:nvSpPr>
            <p:spPr>
              <a:xfrm rot="1238411">
                <a:off x="4308636" y="2289899"/>
                <a:ext cx="169979" cy="2795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1">
                <a:extLst>
                  <a:ext uri="{FF2B5EF4-FFF2-40B4-BE49-F238E27FC236}">
                    <a16:creationId xmlns:a16="http://schemas.microsoft.com/office/drawing/2014/main" id="{2A2664A1-C1FF-7C48-C3C5-6B0401403AF8}"/>
                  </a:ext>
                </a:extLst>
              </p:cNvPr>
              <p:cNvSpPr/>
              <p:nvPr/>
            </p:nvSpPr>
            <p:spPr>
              <a:xfrm rot="1480658">
                <a:off x="4394249" y="1651250"/>
                <a:ext cx="395586" cy="83868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32">
                <a:extLst>
                  <a:ext uri="{FF2B5EF4-FFF2-40B4-BE49-F238E27FC236}">
                    <a16:creationId xmlns:a16="http://schemas.microsoft.com/office/drawing/2014/main" id="{50320534-FF32-D26E-28E2-D359488C26A0}"/>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apezoid 33">
                <a:extLst>
                  <a:ext uri="{FF2B5EF4-FFF2-40B4-BE49-F238E27FC236}">
                    <a16:creationId xmlns:a16="http://schemas.microsoft.com/office/drawing/2014/main" id="{44D49CAD-586B-8D1A-B819-27465BE56E40}"/>
                  </a:ext>
                </a:extLst>
              </p:cNvPr>
              <p:cNvSpPr/>
              <p:nvPr/>
            </p:nvSpPr>
            <p:spPr>
              <a:xfrm>
                <a:off x="4447611" y="1698977"/>
                <a:ext cx="791172" cy="1572525"/>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5">
                <a:extLst>
                  <a:ext uri="{FF2B5EF4-FFF2-40B4-BE49-F238E27FC236}">
                    <a16:creationId xmlns:a16="http://schemas.microsoft.com/office/drawing/2014/main" id="{27F57F75-0A09-0751-8966-7B4591FBE75E}"/>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9">
                <a:extLst>
                  <a:ext uri="{FF2B5EF4-FFF2-40B4-BE49-F238E27FC236}">
                    <a16:creationId xmlns:a16="http://schemas.microsoft.com/office/drawing/2014/main" id="{87913E46-563A-E0F2-91BE-2118F0149330}"/>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3">
                <a:extLst>
                  <a:ext uri="{FF2B5EF4-FFF2-40B4-BE49-F238E27FC236}">
                    <a16:creationId xmlns:a16="http://schemas.microsoft.com/office/drawing/2014/main" id="{A51AD7ED-FAC1-F5B2-4BC6-0307D6FCEF1B}"/>
                  </a:ext>
                </a:extLst>
              </p:cNvPr>
              <p:cNvGrpSpPr/>
              <p:nvPr/>
            </p:nvGrpSpPr>
            <p:grpSpPr>
              <a:xfrm>
                <a:off x="4938016" y="1606058"/>
                <a:ext cx="445079" cy="937474"/>
                <a:chOff x="4657029" y="2921582"/>
                <a:chExt cx="1114535" cy="2044225"/>
              </a:xfrm>
            </p:grpSpPr>
            <p:sp>
              <p:nvSpPr>
                <p:cNvPr id="56" name="Oval 55">
                  <a:extLst>
                    <a:ext uri="{FF2B5EF4-FFF2-40B4-BE49-F238E27FC236}">
                      <a16:creationId xmlns:a16="http://schemas.microsoft.com/office/drawing/2014/main" id="{2E06BDB4-08C9-309C-0E92-BFD5D8CE9A83}"/>
                    </a:ext>
                  </a:extLst>
                </p:cNvPr>
                <p:cNvSpPr/>
                <p:nvPr/>
              </p:nvSpPr>
              <p:spPr>
                <a:xfrm rot="19625314">
                  <a:off x="5339072" y="4280007"/>
                  <a:ext cx="432492"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56">
                  <a:extLst>
                    <a:ext uri="{FF2B5EF4-FFF2-40B4-BE49-F238E27FC236}">
                      <a16:creationId xmlns:a16="http://schemas.microsoft.com/office/drawing/2014/main" id="{74DF803A-A86D-7B2D-B205-FC5DE883B2DF}"/>
                    </a:ext>
                  </a:extLst>
                </p:cNvPr>
                <p:cNvSpPr/>
                <p:nvPr/>
              </p:nvSpPr>
              <p:spPr>
                <a:xfrm rot="20212681">
                  <a:off x="4768199" y="2921582"/>
                  <a:ext cx="736227"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ADF5C319-6C68-BDDD-1FBE-F4D353DDB59E}"/>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Cloud 36">
                <a:extLst>
                  <a:ext uri="{FF2B5EF4-FFF2-40B4-BE49-F238E27FC236}">
                    <a16:creationId xmlns:a16="http://schemas.microsoft.com/office/drawing/2014/main" id="{BFC17AE9-6BE0-1CB9-EA1C-9037352145E8}"/>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37">
                <a:extLst>
                  <a:ext uri="{FF2B5EF4-FFF2-40B4-BE49-F238E27FC236}">
                    <a16:creationId xmlns:a16="http://schemas.microsoft.com/office/drawing/2014/main" id="{F7301E40-F25C-BA50-E9FB-0BD0D742DB2A}"/>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8">
                <a:extLst>
                  <a:ext uri="{FF2B5EF4-FFF2-40B4-BE49-F238E27FC236}">
                    <a16:creationId xmlns:a16="http://schemas.microsoft.com/office/drawing/2014/main" id="{AC0E6406-2B24-ABF8-34BA-861C430C5CC8}"/>
                  </a:ext>
                </a:extLst>
              </p:cNvPr>
              <p:cNvSpPr/>
              <p:nvPr/>
            </p:nvSpPr>
            <p:spPr>
              <a:xfrm>
                <a:off x="4560824" y="883364"/>
                <a:ext cx="609600" cy="9622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a:extLst>
                  <a:ext uri="{FF2B5EF4-FFF2-40B4-BE49-F238E27FC236}">
                    <a16:creationId xmlns:a16="http://schemas.microsoft.com/office/drawing/2014/main" id="{D86444BA-A679-68DA-632F-6D4E474322B4}"/>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F8EF802-B99F-368F-ACB7-32B9EFFC343E}"/>
                  </a:ext>
                </a:extLst>
              </p:cNvPr>
              <p:cNvSpPr/>
              <p:nvPr/>
            </p:nvSpPr>
            <p:spPr>
              <a:xfrm rot="5225831">
                <a:off x="4810913" y="1459043"/>
                <a:ext cx="82450" cy="1979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25C42D86-15C3-A079-F388-F3C43F75B0FF}"/>
                </a:ext>
              </a:extLst>
            </p:cNvPr>
            <p:cNvGrpSpPr/>
            <p:nvPr/>
          </p:nvGrpSpPr>
          <p:grpSpPr>
            <a:xfrm rot="1184899">
              <a:off x="9139312" y="4177486"/>
              <a:ext cx="929697" cy="1245567"/>
              <a:chOff x="8724745" y="3193721"/>
              <a:chExt cx="1301785" cy="1521845"/>
            </a:xfrm>
          </p:grpSpPr>
          <p:grpSp>
            <p:nvGrpSpPr>
              <p:cNvPr id="61" name="Group 60">
                <a:extLst>
                  <a:ext uri="{FF2B5EF4-FFF2-40B4-BE49-F238E27FC236}">
                    <a16:creationId xmlns:a16="http://schemas.microsoft.com/office/drawing/2014/main" id="{B9FE876E-CF48-AADC-9A0A-AC7F365168B1}"/>
                  </a:ext>
                </a:extLst>
              </p:cNvPr>
              <p:cNvGrpSpPr/>
              <p:nvPr/>
            </p:nvGrpSpPr>
            <p:grpSpPr>
              <a:xfrm>
                <a:off x="8724745" y="3193721"/>
                <a:ext cx="998440" cy="1457908"/>
                <a:chOff x="8724745" y="3193721"/>
                <a:chExt cx="998440" cy="1457908"/>
              </a:xfrm>
            </p:grpSpPr>
            <p:sp>
              <p:nvSpPr>
                <p:cNvPr id="65" name="Flowchart: Delay 64">
                  <a:extLst>
                    <a:ext uri="{FF2B5EF4-FFF2-40B4-BE49-F238E27FC236}">
                      <a16:creationId xmlns:a16="http://schemas.microsoft.com/office/drawing/2014/main" id="{1DCA50BC-EDAE-839F-F305-E9A184C31354}"/>
                    </a:ext>
                  </a:extLst>
                </p:cNvPr>
                <p:cNvSpPr/>
                <p:nvPr/>
              </p:nvSpPr>
              <p:spPr>
                <a:xfrm rot="16200000">
                  <a:off x="8539273" y="3457608"/>
                  <a:ext cx="1447800" cy="920025"/>
                </a:xfrm>
                <a:prstGeom prst="flowChartDelay">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a:extLst>
                    <a:ext uri="{FF2B5EF4-FFF2-40B4-BE49-F238E27FC236}">
                      <a16:creationId xmlns:a16="http://schemas.microsoft.com/office/drawing/2014/main" id="{F39E51E8-0720-99B5-B9B6-42B7ECAA692A}"/>
                    </a:ext>
                  </a:extLst>
                </p:cNvPr>
                <p:cNvSpPr/>
                <p:nvPr/>
              </p:nvSpPr>
              <p:spPr>
                <a:xfrm rot="16200000">
                  <a:off x="8460858" y="3467716"/>
                  <a:ext cx="1447800" cy="920025"/>
                </a:xfrm>
                <a:prstGeom prst="flowChartDelay">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8BF01F8-982D-6147-2B0F-578F8D90B797}"/>
                  </a:ext>
                </a:extLst>
              </p:cNvPr>
              <p:cNvGrpSpPr/>
              <p:nvPr/>
            </p:nvGrpSpPr>
            <p:grpSpPr>
              <a:xfrm rot="1238541">
                <a:off x="9028090" y="3257658"/>
                <a:ext cx="998440" cy="1457908"/>
                <a:chOff x="8724745" y="3193721"/>
                <a:chExt cx="998440" cy="1457908"/>
              </a:xfrm>
            </p:grpSpPr>
            <p:sp>
              <p:nvSpPr>
                <p:cNvPr id="63" name="Flowchart: Delay 62">
                  <a:extLst>
                    <a:ext uri="{FF2B5EF4-FFF2-40B4-BE49-F238E27FC236}">
                      <a16:creationId xmlns:a16="http://schemas.microsoft.com/office/drawing/2014/main" id="{E91DBD51-BE94-56A7-F287-8F5BBAD6A093}"/>
                    </a:ext>
                  </a:extLst>
                </p:cNvPr>
                <p:cNvSpPr/>
                <p:nvPr/>
              </p:nvSpPr>
              <p:spPr>
                <a:xfrm rot="16200000">
                  <a:off x="8539273" y="3457608"/>
                  <a:ext cx="1447800" cy="920025"/>
                </a:xfrm>
                <a:prstGeom prst="flowChartDelay">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a:extLst>
                    <a:ext uri="{FF2B5EF4-FFF2-40B4-BE49-F238E27FC236}">
                      <a16:creationId xmlns:a16="http://schemas.microsoft.com/office/drawing/2014/main" id="{330C801E-09B4-DB99-A347-39E9EB1510C3}"/>
                    </a:ext>
                  </a:extLst>
                </p:cNvPr>
                <p:cNvSpPr/>
                <p:nvPr/>
              </p:nvSpPr>
              <p:spPr>
                <a:xfrm rot="16200000">
                  <a:off x="8460858" y="3467716"/>
                  <a:ext cx="1447800" cy="920025"/>
                </a:xfrm>
                <a:prstGeom prst="flowChartDelay">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Oval 30">
              <a:extLst>
                <a:ext uri="{FF2B5EF4-FFF2-40B4-BE49-F238E27FC236}">
                  <a16:creationId xmlns:a16="http://schemas.microsoft.com/office/drawing/2014/main" id="{34E58B52-0448-9168-DEF3-85458D7325E9}"/>
                </a:ext>
              </a:extLst>
            </p:cNvPr>
            <p:cNvSpPr/>
            <p:nvPr/>
          </p:nvSpPr>
          <p:spPr>
            <a:xfrm rot="1238411">
              <a:off x="9874296" y="4933556"/>
              <a:ext cx="175648" cy="1408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5B7AB984-7FE7-5900-4A16-39FE635964C3}"/>
              </a:ext>
            </a:extLst>
          </p:cNvPr>
          <p:cNvSpPr txBox="1"/>
          <p:nvPr/>
        </p:nvSpPr>
        <p:spPr>
          <a:xfrm>
            <a:off x="154729" y="6375959"/>
            <a:ext cx="6094562"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127501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530600-DE64-4C39-BB02-ED1FF4134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687" y="6522519"/>
            <a:ext cx="1905000" cy="369332"/>
          </a:xfrm>
          <a:prstGeom prst="rect">
            <a:avLst/>
          </a:prstGeom>
          <a:noFill/>
        </p:spPr>
        <p:txBody>
          <a:bodyPr wrap="square" rtlCol="0">
            <a:spAutoFit/>
          </a:bodyPr>
          <a:lstStyle/>
          <a:p>
            <a:r>
              <a:rPr lang="en-US" dirty="0">
                <a:solidFill>
                  <a:schemeClr val="bg1"/>
                </a:solidFill>
              </a:rPr>
              <a:t>D&amp;C 38:1-3</a:t>
            </a:r>
          </a:p>
        </p:txBody>
      </p:sp>
      <p:sp>
        <p:nvSpPr>
          <p:cNvPr id="6" name="TextBox 5"/>
          <p:cNvSpPr txBox="1"/>
          <p:nvPr/>
        </p:nvSpPr>
        <p:spPr>
          <a:xfrm>
            <a:off x="1600200" y="1"/>
            <a:ext cx="9067800" cy="646331"/>
          </a:xfrm>
          <a:prstGeom prst="rect">
            <a:avLst/>
          </a:prstGeom>
          <a:noFill/>
        </p:spPr>
        <p:txBody>
          <a:bodyPr wrap="square" rtlCol="0">
            <a:spAutoFit/>
          </a:bodyPr>
          <a:lstStyle/>
          <a:p>
            <a:pPr algn="ctr"/>
            <a:r>
              <a:rPr lang="en-US" sz="3600" dirty="0">
                <a:solidFill>
                  <a:schemeClr val="bg1"/>
                </a:solidFill>
              </a:rPr>
              <a:t>I Am—Omnipotent, Omnipresent, Omniscient</a:t>
            </a:r>
          </a:p>
        </p:txBody>
      </p:sp>
      <p:sp>
        <p:nvSpPr>
          <p:cNvPr id="7" name="TextBox 6"/>
          <p:cNvSpPr txBox="1"/>
          <p:nvPr/>
        </p:nvSpPr>
        <p:spPr>
          <a:xfrm>
            <a:off x="1752600" y="914401"/>
            <a:ext cx="3657600" cy="5078313"/>
          </a:xfrm>
          <a:prstGeom prst="rect">
            <a:avLst/>
          </a:prstGeom>
          <a:noFill/>
        </p:spPr>
        <p:txBody>
          <a:bodyPr wrap="square" rtlCol="0">
            <a:spAutoFit/>
          </a:bodyPr>
          <a:lstStyle/>
          <a:p>
            <a:pPr fontAlgn="base"/>
            <a:r>
              <a:rPr lang="en-US" dirty="0">
                <a:solidFill>
                  <a:schemeClr val="bg1"/>
                </a:solidFill>
              </a:rPr>
              <a:t>“The name given to Moses is the same as given by Jesus Christ to the Jews and the meaning of it is expressed in the saying that God is ‘omnipotent, omnipresent, and omniscient; without beginning of days or end of life; and that in Him every good gift and every good principle dwell.’ </a:t>
            </a:r>
          </a:p>
          <a:p>
            <a:pPr fontAlgn="base"/>
            <a:endParaRPr lang="en-US" dirty="0">
              <a:solidFill>
                <a:schemeClr val="bg1"/>
              </a:solidFill>
            </a:endParaRPr>
          </a:p>
          <a:p>
            <a:pPr fontAlgn="base"/>
            <a:r>
              <a:rPr lang="en-US" dirty="0">
                <a:solidFill>
                  <a:schemeClr val="bg1"/>
                </a:solidFill>
              </a:rPr>
              <a:t>Jesus declared to the Jews that which they were incapable of understanding, which is that the great I Am who appeared to Moses, was himself, and that he was God and gave commandments to Abraham.” </a:t>
            </a:r>
          </a:p>
          <a:p>
            <a:pPr fontAlgn="base"/>
            <a:r>
              <a:rPr lang="en-US" sz="1200" dirty="0">
                <a:solidFill>
                  <a:schemeClr val="bg1"/>
                </a:solidFill>
              </a:rPr>
              <a:t>Joseph Fielding Smith</a:t>
            </a:r>
          </a:p>
        </p:txBody>
      </p:sp>
      <p:sp>
        <p:nvSpPr>
          <p:cNvPr id="9" name="Rectangle 8"/>
          <p:cNvSpPr/>
          <p:nvPr/>
        </p:nvSpPr>
        <p:spPr>
          <a:xfrm>
            <a:off x="5891161" y="3534107"/>
            <a:ext cx="4572000" cy="923330"/>
          </a:xfrm>
          <a:prstGeom prst="rect">
            <a:avLst/>
          </a:prstGeom>
        </p:spPr>
        <p:txBody>
          <a:bodyPr>
            <a:spAutoFit/>
          </a:bodyPr>
          <a:lstStyle/>
          <a:p>
            <a:r>
              <a:rPr lang="en-US" i="1" dirty="0">
                <a:solidFill>
                  <a:schemeClr val="bg1"/>
                </a:solidFill>
              </a:rPr>
              <a:t>“Jesus said unto them, Verily, verily, I say unto you, Before Abraham was, I am.”</a:t>
            </a:r>
          </a:p>
          <a:p>
            <a:r>
              <a:rPr lang="en-US" i="1" dirty="0">
                <a:solidFill>
                  <a:schemeClr val="bg1"/>
                </a:solidFill>
              </a:rPr>
              <a:t>John 8:58</a:t>
            </a:r>
          </a:p>
        </p:txBody>
      </p:sp>
      <p:sp>
        <p:nvSpPr>
          <p:cNvPr id="10" name="TextBox 9"/>
          <p:cNvSpPr txBox="1"/>
          <p:nvPr/>
        </p:nvSpPr>
        <p:spPr>
          <a:xfrm>
            <a:off x="6553200" y="4648201"/>
            <a:ext cx="3810000" cy="2031325"/>
          </a:xfrm>
          <a:prstGeom prst="rect">
            <a:avLst/>
          </a:prstGeom>
          <a:noFill/>
        </p:spPr>
        <p:txBody>
          <a:bodyPr wrap="square" rtlCol="0">
            <a:spAutoFit/>
          </a:bodyPr>
          <a:lstStyle/>
          <a:p>
            <a:r>
              <a:rPr lang="en-US" sz="2400" dirty="0">
                <a:solidFill>
                  <a:srgbClr val="FFFF00"/>
                </a:solidFill>
              </a:rPr>
              <a:t>Omnipotent</a:t>
            </a:r>
            <a:r>
              <a:rPr lang="en-US" dirty="0">
                <a:solidFill>
                  <a:srgbClr val="FFFF00"/>
                </a:solidFill>
              </a:rPr>
              <a:t>--unlimited power</a:t>
            </a:r>
          </a:p>
          <a:p>
            <a:endParaRPr lang="en-US" dirty="0">
              <a:solidFill>
                <a:srgbClr val="FFFF00"/>
              </a:solidFill>
            </a:endParaRPr>
          </a:p>
          <a:p>
            <a:r>
              <a:rPr lang="en-US" sz="2400" dirty="0">
                <a:solidFill>
                  <a:srgbClr val="FFFF00"/>
                </a:solidFill>
              </a:rPr>
              <a:t>Omnipresent</a:t>
            </a:r>
            <a:r>
              <a:rPr lang="en-US" dirty="0">
                <a:solidFill>
                  <a:srgbClr val="FFFF00"/>
                </a:solidFill>
              </a:rPr>
              <a:t>--present everywhere at the same time</a:t>
            </a:r>
          </a:p>
          <a:p>
            <a:endParaRPr lang="en-US" dirty="0">
              <a:solidFill>
                <a:srgbClr val="FFFF00"/>
              </a:solidFill>
            </a:endParaRPr>
          </a:p>
          <a:p>
            <a:r>
              <a:rPr lang="en-US" sz="2400" dirty="0">
                <a:solidFill>
                  <a:srgbClr val="FFFF00"/>
                </a:solidFill>
              </a:rPr>
              <a:t>Omniscient</a:t>
            </a:r>
            <a:r>
              <a:rPr lang="en-US" dirty="0">
                <a:solidFill>
                  <a:srgbClr val="FFFF00"/>
                </a:solidFill>
              </a:rPr>
              <a:t>--knowing everything.</a:t>
            </a:r>
          </a:p>
        </p:txBody>
      </p:sp>
      <p:pic>
        <p:nvPicPr>
          <p:cNvPr id="3" name="Picture 2">
            <a:extLst>
              <a:ext uri="{FF2B5EF4-FFF2-40B4-BE49-F238E27FC236}">
                <a16:creationId xmlns:a16="http://schemas.microsoft.com/office/drawing/2014/main" id="{5F363908-0A36-4F23-892B-CABC871B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714033"/>
            <a:ext cx="1466850" cy="2438400"/>
          </a:xfrm>
          <a:prstGeom prst="rect">
            <a:avLst/>
          </a:prstGeom>
        </p:spPr>
      </p:pic>
      <p:pic>
        <p:nvPicPr>
          <p:cNvPr id="8" name="Picture 7">
            <a:extLst>
              <a:ext uri="{FF2B5EF4-FFF2-40B4-BE49-F238E27FC236}">
                <a16:creationId xmlns:a16="http://schemas.microsoft.com/office/drawing/2014/main" id="{CD8257E9-D51F-495E-99B4-5A6F9A559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839" y="1123266"/>
            <a:ext cx="2309761" cy="2097020"/>
          </a:xfrm>
          <a:prstGeom prst="rect">
            <a:avLst/>
          </a:prstGeom>
        </p:spPr>
      </p:pic>
      <p:pic>
        <p:nvPicPr>
          <p:cNvPr id="15" name="Picture 14" descr="Joseph Fielding Smith.jpg">
            <a:extLst>
              <a:ext uri="{FF2B5EF4-FFF2-40B4-BE49-F238E27FC236}">
                <a16:creationId xmlns:a16="http://schemas.microsoft.com/office/drawing/2014/main" id="{46363217-9162-4DFF-9ED0-F05EDCAC13DA}"/>
              </a:ext>
            </a:extLst>
          </p:cNvPr>
          <p:cNvPicPr>
            <a:picLocks noChangeAspect="1"/>
          </p:cNvPicPr>
          <p:nvPr/>
        </p:nvPicPr>
        <p:blipFill>
          <a:blip r:embed="rId5" cstate="print"/>
          <a:stretch>
            <a:fillRect/>
          </a:stretch>
        </p:blipFill>
        <p:spPr>
          <a:xfrm>
            <a:off x="280247" y="580105"/>
            <a:ext cx="1192106" cy="1504134"/>
          </a:xfrm>
          <a:prstGeom prst="rect">
            <a:avLst/>
          </a:prstGeom>
        </p:spPr>
      </p:pic>
    </p:spTree>
    <p:extLst>
      <p:ext uri="{BB962C8B-B14F-4D97-AF65-F5344CB8AC3E}">
        <p14:creationId xmlns:p14="http://schemas.microsoft.com/office/powerpoint/2010/main" val="20746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9E517E-A0AB-4AAE-B4C7-3065F642A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3073" y="6438036"/>
            <a:ext cx="1905000" cy="369332"/>
          </a:xfrm>
          <a:prstGeom prst="rect">
            <a:avLst/>
          </a:prstGeom>
          <a:noFill/>
        </p:spPr>
        <p:txBody>
          <a:bodyPr wrap="square" rtlCol="0">
            <a:spAutoFit/>
          </a:bodyPr>
          <a:lstStyle/>
          <a:p>
            <a:r>
              <a:rPr lang="en-US" dirty="0">
                <a:solidFill>
                  <a:schemeClr val="bg1"/>
                </a:solidFill>
              </a:rPr>
              <a:t>D&amp;C 38:1</a:t>
            </a:r>
          </a:p>
        </p:txBody>
      </p:sp>
      <p:sp>
        <p:nvSpPr>
          <p:cNvPr id="6" name="TextBox 5"/>
          <p:cNvSpPr txBox="1"/>
          <p:nvPr/>
        </p:nvSpPr>
        <p:spPr>
          <a:xfrm>
            <a:off x="1600200" y="1"/>
            <a:ext cx="9067800" cy="646331"/>
          </a:xfrm>
          <a:prstGeom prst="rect">
            <a:avLst/>
          </a:prstGeom>
          <a:noFill/>
        </p:spPr>
        <p:txBody>
          <a:bodyPr wrap="square" rtlCol="0">
            <a:spAutoFit/>
          </a:bodyPr>
          <a:lstStyle/>
          <a:p>
            <a:pPr algn="ctr"/>
            <a:r>
              <a:rPr lang="en-US" sz="3600" dirty="0">
                <a:solidFill>
                  <a:schemeClr val="bg1"/>
                </a:solidFill>
              </a:rPr>
              <a:t>Alpha and Omega</a:t>
            </a:r>
          </a:p>
        </p:txBody>
      </p:sp>
      <p:sp>
        <p:nvSpPr>
          <p:cNvPr id="7" name="TextBox 6"/>
          <p:cNvSpPr txBox="1"/>
          <p:nvPr/>
        </p:nvSpPr>
        <p:spPr>
          <a:xfrm>
            <a:off x="1022555" y="914400"/>
            <a:ext cx="4387645" cy="4154984"/>
          </a:xfrm>
          <a:prstGeom prst="rect">
            <a:avLst/>
          </a:prstGeom>
          <a:noFill/>
        </p:spPr>
        <p:txBody>
          <a:bodyPr wrap="square" rtlCol="0">
            <a:spAutoFit/>
          </a:bodyPr>
          <a:lstStyle/>
          <a:p>
            <a:pPr fontAlgn="base"/>
            <a:r>
              <a:rPr lang="en-US" i="1" dirty="0">
                <a:solidFill>
                  <a:schemeClr val="bg1"/>
                </a:solidFill>
              </a:rPr>
              <a:t>Alpha</a:t>
            </a:r>
            <a:r>
              <a:rPr lang="en-US" dirty="0">
                <a:solidFill>
                  <a:schemeClr val="bg1"/>
                </a:solidFill>
              </a:rPr>
              <a:t> and </a:t>
            </a:r>
            <a:r>
              <a:rPr lang="en-US" i="1" dirty="0">
                <a:solidFill>
                  <a:schemeClr val="bg1"/>
                </a:solidFill>
              </a:rPr>
              <a:t>omega</a:t>
            </a:r>
            <a:r>
              <a:rPr lang="en-US" dirty="0">
                <a:solidFill>
                  <a:schemeClr val="bg1"/>
                </a:solidFill>
              </a:rPr>
              <a:t> are the first and last letters of the Greek alphabet, which was used widely at the time of Christ’s mortal ministry. </a:t>
            </a:r>
          </a:p>
          <a:p>
            <a:pPr fontAlgn="base"/>
            <a:endParaRPr lang="en-US" dirty="0">
              <a:solidFill>
                <a:schemeClr val="bg1"/>
              </a:solidFill>
            </a:endParaRPr>
          </a:p>
          <a:p>
            <a:pPr fontAlgn="base"/>
            <a:r>
              <a:rPr lang="en-US" dirty="0">
                <a:solidFill>
                  <a:schemeClr val="bg1"/>
                </a:solidFill>
              </a:rPr>
              <a:t>The expression “Alpha and Omega” is thus the equivalent of the English expression “from A to Z.” </a:t>
            </a:r>
          </a:p>
          <a:p>
            <a:pPr fontAlgn="base"/>
            <a:endParaRPr lang="en-US" dirty="0">
              <a:solidFill>
                <a:schemeClr val="bg1"/>
              </a:solidFill>
            </a:endParaRPr>
          </a:p>
          <a:p>
            <a:pPr fontAlgn="base"/>
            <a:r>
              <a:rPr lang="en-US" dirty="0">
                <a:solidFill>
                  <a:schemeClr val="bg1"/>
                </a:solidFill>
              </a:rPr>
              <a:t>These words, the first and last letters of the Greek alphabet, are used figuratively to teach the timelessness and eternal nature of our Lord’s existence, that is, that ‘from eternity to eternity he is the same, and his years never fail.’”</a:t>
            </a:r>
          </a:p>
          <a:p>
            <a:pPr fontAlgn="base"/>
            <a:r>
              <a:rPr lang="en-US" sz="1200" dirty="0">
                <a:solidFill>
                  <a:schemeClr val="bg1"/>
                </a:solidFill>
              </a:rPr>
              <a:t>Bruce R. McConkie</a:t>
            </a:r>
          </a:p>
        </p:txBody>
      </p:sp>
      <p:sp>
        <p:nvSpPr>
          <p:cNvPr id="8" name="Rectangle 7"/>
          <p:cNvSpPr/>
          <p:nvPr/>
        </p:nvSpPr>
        <p:spPr>
          <a:xfrm>
            <a:off x="7802880" y="4737287"/>
            <a:ext cx="2438400" cy="1200329"/>
          </a:xfrm>
          <a:prstGeom prst="rect">
            <a:avLst/>
          </a:prstGeom>
        </p:spPr>
        <p:txBody>
          <a:bodyPr wrap="square">
            <a:spAutoFit/>
          </a:bodyPr>
          <a:lstStyle/>
          <a:p>
            <a:r>
              <a:rPr lang="en-US" i="1" dirty="0">
                <a:solidFill>
                  <a:schemeClr val="bg1"/>
                </a:solidFill>
              </a:rPr>
              <a:t>“From eternity to eternity he is the same, and his years never</a:t>
            </a:r>
            <a:r>
              <a:rPr lang="en-US" i="1" baseline="30000" dirty="0">
                <a:solidFill>
                  <a:schemeClr val="bg1"/>
                </a:solidFill>
              </a:rPr>
              <a:t> </a:t>
            </a:r>
            <a:r>
              <a:rPr lang="en-US" i="1" dirty="0">
                <a:solidFill>
                  <a:schemeClr val="bg1"/>
                </a:solidFill>
              </a:rPr>
              <a:t>fail.”</a:t>
            </a:r>
          </a:p>
          <a:p>
            <a:r>
              <a:rPr lang="en-US" i="1" dirty="0">
                <a:solidFill>
                  <a:schemeClr val="bg1"/>
                </a:solidFill>
              </a:rPr>
              <a:t>D&amp;C 76:4</a:t>
            </a:r>
          </a:p>
        </p:txBody>
      </p:sp>
      <p:pic>
        <p:nvPicPr>
          <p:cNvPr id="3" name="Picture 2">
            <a:extLst>
              <a:ext uri="{FF2B5EF4-FFF2-40B4-BE49-F238E27FC236}">
                <a16:creationId xmlns:a16="http://schemas.microsoft.com/office/drawing/2014/main" id="{14D6501D-AEC6-4CC2-BA3F-8D62F5002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993353"/>
            <a:ext cx="2621280" cy="2511552"/>
          </a:xfrm>
          <a:prstGeom prst="rect">
            <a:avLst/>
          </a:prstGeom>
        </p:spPr>
      </p:pic>
      <p:pic>
        <p:nvPicPr>
          <p:cNvPr id="10" name="Picture 9">
            <a:extLst>
              <a:ext uri="{FF2B5EF4-FFF2-40B4-BE49-F238E27FC236}">
                <a16:creationId xmlns:a16="http://schemas.microsoft.com/office/drawing/2014/main" id="{55BC6F97-A4A6-4504-947B-02D7B8603F12}"/>
              </a:ext>
            </a:extLst>
          </p:cNvPr>
          <p:cNvPicPr>
            <a:picLocks noChangeAspect="1"/>
          </p:cNvPicPr>
          <p:nvPr/>
        </p:nvPicPr>
        <p:blipFill rotWithShape="1">
          <a:blip r:embed="rId4">
            <a:extLst>
              <a:ext uri="{28A0092B-C50C-407E-A947-70E740481C1C}">
                <a14:useLocalDpi xmlns:a14="http://schemas.microsoft.com/office/drawing/2010/main" val="0"/>
              </a:ext>
            </a:extLst>
          </a:blip>
          <a:srcRect l="2747" t="1592" r="4264" b="5565"/>
          <a:stretch/>
        </p:blipFill>
        <p:spPr>
          <a:xfrm>
            <a:off x="5270091" y="4341120"/>
            <a:ext cx="2113935" cy="1992664"/>
          </a:xfrm>
          <a:prstGeom prst="rect">
            <a:avLst/>
          </a:prstGeom>
        </p:spPr>
      </p:pic>
      <p:pic>
        <p:nvPicPr>
          <p:cNvPr id="12" name="Picture 11">
            <a:extLst>
              <a:ext uri="{FF2B5EF4-FFF2-40B4-BE49-F238E27FC236}">
                <a16:creationId xmlns:a16="http://schemas.microsoft.com/office/drawing/2014/main" id="{58C300B4-A222-47DA-8C1A-AE07493C1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3" y="176366"/>
            <a:ext cx="859809" cy="1200150"/>
          </a:xfrm>
          <a:prstGeom prst="rect">
            <a:avLst/>
          </a:prstGeom>
        </p:spPr>
      </p:pic>
    </p:spTree>
    <p:extLst>
      <p:ext uri="{BB962C8B-B14F-4D97-AF65-F5344CB8AC3E}">
        <p14:creationId xmlns:p14="http://schemas.microsoft.com/office/powerpoint/2010/main" val="30279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B1452B-910D-47BE-A0F6-DD663A98F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9300" y="6457078"/>
            <a:ext cx="1905000" cy="369332"/>
          </a:xfrm>
          <a:prstGeom prst="rect">
            <a:avLst/>
          </a:prstGeom>
          <a:noFill/>
        </p:spPr>
        <p:txBody>
          <a:bodyPr wrap="square" rtlCol="0">
            <a:spAutoFit/>
          </a:bodyPr>
          <a:lstStyle/>
          <a:p>
            <a:r>
              <a:rPr lang="en-US" dirty="0">
                <a:solidFill>
                  <a:schemeClr val="bg1"/>
                </a:solidFill>
              </a:rPr>
              <a:t>D&amp;C 38:1</a:t>
            </a:r>
          </a:p>
        </p:txBody>
      </p:sp>
      <p:sp>
        <p:nvSpPr>
          <p:cNvPr id="6" name="TextBox 5"/>
          <p:cNvSpPr txBox="1"/>
          <p:nvPr/>
        </p:nvSpPr>
        <p:spPr>
          <a:xfrm>
            <a:off x="1600200" y="1"/>
            <a:ext cx="9067800" cy="646331"/>
          </a:xfrm>
          <a:prstGeom prst="rect">
            <a:avLst/>
          </a:prstGeom>
          <a:noFill/>
        </p:spPr>
        <p:txBody>
          <a:bodyPr wrap="square" rtlCol="0">
            <a:spAutoFit/>
          </a:bodyPr>
          <a:lstStyle/>
          <a:p>
            <a:pPr algn="ctr"/>
            <a:r>
              <a:rPr lang="en-US" sz="3600" dirty="0">
                <a:solidFill>
                  <a:schemeClr val="bg1"/>
                </a:solidFill>
              </a:rPr>
              <a:t>Seraphs—Hosts of Heaven</a:t>
            </a:r>
          </a:p>
        </p:txBody>
      </p:sp>
      <p:sp>
        <p:nvSpPr>
          <p:cNvPr id="7" name="TextBox 6"/>
          <p:cNvSpPr txBox="1"/>
          <p:nvPr/>
        </p:nvSpPr>
        <p:spPr>
          <a:xfrm>
            <a:off x="1752600" y="914400"/>
            <a:ext cx="3657600" cy="4154984"/>
          </a:xfrm>
          <a:prstGeom prst="rect">
            <a:avLst/>
          </a:prstGeom>
          <a:noFill/>
        </p:spPr>
        <p:txBody>
          <a:bodyPr wrap="square" rtlCol="0">
            <a:spAutoFit/>
          </a:bodyPr>
          <a:lstStyle/>
          <a:p>
            <a:pPr fontAlgn="base"/>
            <a:r>
              <a:rPr lang="en-US" i="1" dirty="0">
                <a:solidFill>
                  <a:schemeClr val="bg1"/>
                </a:solidFill>
              </a:rPr>
              <a:t>“Seraphs</a:t>
            </a:r>
            <a:r>
              <a:rPr lang="en-US" dirty="0">
                <a:solidFill>
                  <a:schemeClr val="bg1"/>
                </a:solidFill>
              </a:rPr>
              <a:t> are angels who reside in the presence of God. … it is clear that seraphs include the </a:t>
            </a:r>
            <a:r>
              <a:rPr lang="en-US" dirty="0" err="1">
                <a:solidFill>
                  <a:schemeClr val="bg1"/>
                </a:solidFill>
              </a:rPr>
              <a:t>unembodied</a:t>
            </a:r>
            <a:r>
              <a:rPr lang="en-US" dirty="0">
                <a:solidFill>
                  <a:schemeClr val="bg1"/>
                </a:solidFill>
              </a:rPr>
              <a:t> spirits of pre-existence, for our Lord ‘looked upon the wide expanse of eternity, </a:t>
            </a:r>
            <a:r>
              <a:rPr lang="en-US" i="1" dirty="0">
                <a:solidFill>
                  <a:schemeClr val="bg1"/>
                </a:solidFill>
              </a:rPr>
              <a:t>and all the seraphic hosts of heaven, before the world was made.</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Whether the name </a:t>
            </a:r>
            <a:r>
              <a:rPr lang="en-US" i="1" dirty="0">
                <a:solidFill>
                  <a:schemeClr val="bg1"/>
                </a:solidFill>
              </a:rPr>
              <a:t>seraphs</a:t>
            </a:r>
            <a:r>
              <a:rPr lang="en-US" dirty="0">
                <a:solidFill>
                  <a:schemeClr val="bg1"/>
                </a:solidFill>
              </a:rPr>
              <a:t> also applies to perfected and resurrected angels is not clear. …</a:t>
            </a:r>
          </a:p>
          <a:p>
            <a:pPr fontAlgn="base"/>
            <a:endParaRPr lang="en-US" dirty="0">
              <a:solidFill>
                <a:schemeClr val="bg1"/>
              </a:solidFill>
            </a:endParaRPr>
          </a:p>
          <a:p>
            <a:pPr fontAlgn="base"/>
            <a:r>
              <a:rPr lang="en-US" dirty="0">
                <a:solidFill>
                  <a:schemeClr val="bg1"/>
                </a:solidFill>
              </a:rPr>
              <a:t>“In Hebrew the plural of seraph is </a:t>
            </a:r>
            <a:r>
              <a:rPr lang="en-US" i="1" dirty="0">
                <a:solidFill>
                  <a:schemeClr val="bg1"/>
                </a:solidFill>
              </a:rPr>
              <a:t>seraphim.</a:t>
            </a:r>
            <a:r>
              <a:rPr lang="en-US" dirty="0">
                <a:solidFill>
                  <a:schemeClr val="bg1"/>
                </a:solidFill>
              </a:rPr>
              <a:t>” </a:t>
            </a:r>
          </a:p>
          <a:p>
            <a:pPr fontAlgn="base"/>
            <a:r>
              <a:rPr lang="en-US" sz="1200" dirty="0">
                <a:solidFill>
                  <a:schemeClr val="bg1"/>
                </a:solidFill>
              </a:rPr>
              <a:t>Bruce R. McConkie</a:t>
            </a:r>
          </a:p>
        </p:txBody>
      </p:sp>
      <p:sp>
        <p:nvSpPr>
          <p:cNvPr id="8" name="Rectangle 7"/>
          <p:cNvSpPr/>
          <p:nvPr/>
        </p:nvSpPr>
        <p:spPr>
          <a:xfrm>
            <a:off x="7078341" y="4734342"/>
            <a:ext cx="3048000" cy="1754326"/>
          </a:xfrm>
          <a:prstGeom prst="rect">
            <a:avLst/>
          </a:prstGeom>
        </p:spPr>
        <p:txBody>
          <a:bodyPr wrap="square">
            <a:spAutoFit/>
          </a:bodyPr>
          <a:lstStyle/>
          <a:p>
            <a:pPr fontAlgn="base"/>
            <a:r>
              <a:rPr lang="en-US" i="1" dirty="0">
                <a:solidFill>
                  <a:schemeClr val="bg1"/>
                </a:solidFill>
              </a:rPr>
              <a:t>“Above it stood the seraphim; each one had six wings; with twain he covered his face, and with twain he covered his feet, and with twain he did fly.”</a:t>
            </a:r>
          </a:p>
          <a:p>
            <a:pPr fontAlgn="base"/>
            <a:r>
              <a:rPr lang="en-US" i="1" dirty="0">
                <a:solidFill>
                  <a:schemeClr val="bg1"/>
                </a:solidFill>
              </a:rPr>
              <a:t>2 Nephi 16:2</a:t>
            </a:r>
          </a:p>
        </p:txBody>
      </p:sp>
      <p:pic>
        <p:nvPicPr>
          <p:cNvPr id="3" name="Picture 2">
            <a:extLst>
              <a:ext uri="{FF2B5EF4-FFF2-40B4-BE49-F238E27FC236}">
                <a16:creationId xmlns:a16="http://schemas.microsoft.com/office/drawing/2014/main" id="{6F3D9C3A-1166-4A15-B4B4-7CF5D5DB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380" y="646332"/>
            <a:ext cx="3566160" cy="2968752"/>
          </a:xfrm>
          <a:prstGeom prst="rect">
            <a:avLst/>
          </a:prstGeom>
        </p:spPr>
      </p:pic>
      <p:pic>
        <p:nvPicPr>
          <p:cNvPr id="9" name="Picture 8">
            <a:extLst>
              <a:ext uri="{FF2B5EF4-FFF2-40B4-BE49-F238E27FC236}">
                <a16:creationId xmlns:a16="http://schemas.microsoft.com/office/drawing/2014/main" id="{4284A339-150D-490E-95D1-2814227E2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60" y="3910996"/>
            <a:ext cx="3810000" cy="619125"/>
          </a:xfrm>
          <a:prstGeom prst="rect">
            <a:avLst/>
          </a:prstGeom>
        </p:spPr>
      </p:pic>
      <p:pic>
        <p:nvPicPr>
          <p:cNvPr id="14" name="Picture 13">
            <a:extLst>
              <a:ext uri="{FF2B5EF4-FFF2-40B4-BE49-F238E27FC236}">
                <a16:creationId xmlns:a16="http://schemas.microsoft.com/office/drawing/2014/main" id="{8C9B316C-A639-4415-BE7C-6365958E1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441" y="4899858"/>
            <a:ext cx="2737341" cy="1767993"/>
          </a:xfrm>
          <a:prstGeom prst="rect">
            <a:avLst/>
          </a:prstGeom>
        </p:spPr>
      </p:pic>
      <p:pic>
        <p:nvPicPr>
          <p:cNvPr id="19" name="Picture 18">
            <a:extLst>
              <a:ext uri="{FF2B5EF4-FFF2-40B4-BE49-F238E27FC236}">
                <a16:creationId xmlns:a16="http://schemas.microsoft.com/office/drawing/2014/main" id="{CE666641-F53C-4EB0-AC67-D5F4BD437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73" y="176366"/>
            <a:ext cx="859809" cy="1200150"/>
          </a:xfrm>
          <a:prstGeom prst="rect">
            <a:avLst/>
          </a:prstGeom>
        </p:spPr>
      </p:pic>
    </p:spTree>
    <p:extLst>
      <p:ext uri="{BB962C8B-B14F-4D97-AF65-F5344CB8AC3E}">
        <p14:creationId xmlns:p14="http://schemas.microsoft.com/office/powerpoint/2010/main" val="3493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F85498-5C83-4AFC-88E0-F80A04962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484" y="6421904"/>
            <a:ext cx="1905000" cy="369332"/>
          </a:xfrm>
          <a:prstGeom prst="rect">
            <a:avLst/>
          </a:prstGeom>
          <a:noFill/>
        </p:spPr>
        <p:txBody>
          <a:bodyPr wrap="square" rtlCol="0">
            <a:spAutoFit/>
          </a:bodyPr>
          <a:lstStyle/>
          <a:p>
            <a:r>
              <a:rPr lang="en-US" dirty="0">
                <a:solidFill>
                  <a:schemeClr val="bg1"/>
                </a:solidFill>
              </a:rPr>
              <a:t>D&amp;C 38:3</a:t>
            </a:r>
          </a:p>
        </p:txBody>
      </p:sp>
      <p:sp>
        <p:nvSpPr>
          <p:cNvPr id="6" name="TextBox 5"/>
          <p:cNvSpPr txBox="1"/>
          <p:nvPr/>
        </p:nvSpPr>
        <p:spPr>
          <a:xfrm>
            <a:off x="1600200" y="1"/>
            <a:ext cx="9067800" cy="830997"/>
          </a:xfrm>
          <a:prstGeom prst="rect">
            <a:avLst/>
          </a:prstGeom>
          <a:noFill/>
        </p:spPr>
        <p:txBody>
          <a:bodyPr wrap="square" rtlCol="0">
            <a:spAutoFit/>
          </a:bodyPr>
          <a:lstStyle/>
          <a:p>
            <a:pPr algn="ctr"/>
            <a:r>
              <a:rPr lang="en-US" sz="4800" dirty="0">
                <a:solidFill>
                  <a:schemeClr val="bg1"/>
                </a:solidFill>
              </a:rPr>
              <a:t>Christ the Creator</a:t>
            </a:r>
          </a:p>
        </p:txBody>
      </p:sp>
      <p:sp>
        <p:nvSpPr>
          <p:cNvPr id="7" name="TextBox 6"/>
          <p:cNvSpPr txBox="1"/>
          <p:nvPr/>
        </p:nvSpPr>
        <p:spPr>
          <a:xfrm>
            <a:off x="1686437" y="1504336"/>
            <a:ext cx="4102510" cy="2215991"/>
          </a:xfrm>
          <a:prstGeom prst="rect">
            <a:avLst/>
          </a:prstGeom>
          <a:noFill/>
        </p:spPr>
        <p:txBody>
          <a:bodyPr wrap="square" rtlCol="0">
            <a:spAutoFit/>
          </a:bodyPr>
          <a:lstStyle/>
          <a:p>
            <a:pPr fontAlgn="base"/>
            <a:r>
              <a:rPr lang="en-US" dirty="0">
                <a:solidFill>
                  <a:schemeClr val="bg1"/>
                </a:solidFill>
              </a:rPr>
              <a:t>“Under the direction of his Father, Jesus Christ created this earth. No doubt others helped him, but it was Jesus Christ, our Redeemer, who, under the direction of his Father, came down and organized matter and made this planet, so that it might be inhabited by the children of God.” </a:t>
            </a:r>
          </a:p>
          <a:p>
            <a:pPr fontAlgn="base"/>
            <a:r>
              <a:rPr lang="en-US" sz="1200" dirty="0">
                <a:solidFill>
                  <a:schemeClr val="bg1"/>
                </a:solidFill>
              </a:rPr>
              <a:t>Joseph Fielding Smith</a:t>
            </a:r>
          </a:p>
        </p:txBody>
      </p:sp>
      <p:sp>
        <p:nvSpPr>
          <p:cNvPr id="9" name="Rectangle 8"/>
          <p:cNvSpPr/>
          <p:nvPr/>
        </p:nvSpPr>
        <p:spPr>
          <a:xfrm>
            <a:off x="4419600" y="4724400"/>
            <a:ext cx="4572000" cy="1815882"/>
          </a:xfrm>
          <a:prstGeom prst="rect">
            <a:avLst/>
          </a:prstGeom>
        </p:spPr>
        <p:txBody>
          <a:bodyPr>
            <a:spAutoFit/>
          </a:bodyPr>
          <a:lstStyle/>
          <a:p>
            <a:pPr algn="ctr"/>
            <a:r>
              <a:rPr lang="en-US" sz="2800" i="1" dirty="0">
                <a:solidFill>
                  <a:schemeClr val="bg1"/>
                </a:solidFill>
              </a:rPr>
              <a:t>“Jesus said unto them, Verily, verily, I say unto you, Before Abraham was, I am.”</a:t>
            </a:r>
          </a:p>
          <a:p>
            <a:pPr algn="ctr"/>
            <a:r>
              <a:rPr lang="en-US" sz="2800" i="1" dirty="0">
                <a:solidFill>
                  <a:schemeClr val="bg1"/>
                </a:solidFill>
              </a:rPr>
              <a:t>John 8:58</a:t>
            </a:r>
          </a:p>
        </p:txBody>
      </p:sp>
      <p:pic>
        <p:nvPicPr>
          <p:cNvPr id="3" name="Picture 2">
            <a:extLst>
              <a:ext uri="{FF2B5EF4-FFF2-40B4-BE49-F238E27FC236}">
                <a16:creationId xmlns:a16="http://schemas.microsoft.com/office/drawing/2014/main" id="{55EC8C19-CF1A-4FD7-923B-613EAC0CF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054" y="1245295"/>
            <a:ext cx="3594100" cy="2959100"/>
          </a:xfrm>
          <a:prstGeom prst="rect">
            <a:avLst/>
          </a:prstGeom>
        </p:spPr>
      </p:pic>
      <p:pic>
        <p:nvPicPr>
          <p:cNvPr id="11" name="Picture 10" descr="Joseph Fielding Smith.jpg">
            <a:extLst>
              <a:ext uri="{FF2B5EF4-FFF2-40B4-BE49-F238E27FC236}">
                <a16:creationId xmlns:a16="http://schemas.microsoft.com/office/drawing/2014/main" id="{461E1573-0989-4C80-BC57-384FF25F14D9}"/>
              </a:ext>
            </a:extLst>
          </p:cNvPr>
          <p:cNvPicPr>
            <a:picLocks noChangeAspect="1"/>
          </p:cNvPicPr>
          <p:nvPr/>
        </p:nvPicPr>
        <p:blipFill>
          <a:blip r:embed="rId4" cstate="print"/>
          <a:stretch>
            <a:fillRect/>
          </a:stretch>
        </p:blipFill>
        <p:spPr>
          <a:xfrm>
            <a:off x="280247" y="580105"/>
            <a:ext cx="1192106" cy="1504134"/>
          </a:xfrm>
          <a:prstGeom prst="rect">
            <a:avLst/>
          </a:prstGeom>
        </p:spPr>
      </p:pic>
    </p:spTree>
    <p:extLst>
      <p:ext uri="{BB962C8B-B14F-4D97-AF65-F5344CB8AC3E}">
        <p14:creationId xmlns:p14="http://schemas.microsoft.com/office/powerpoint/2010/main" val="1978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5CB2B6-9D82-4017-A0AB-575F3671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7987" y="6467027"/>
            <a:ext cx="1905000" cy="369332"/>
          </a:xfrm>
          <a:prstGeom prst="rect">
            <a:avLst/>
          </a:prstGeom>
          <a:noFill/>
        </p:spPr>
        <p:txBody>
          <a:bodyPr wrap="square" rtlCol="0">
            <a:spAutoFit/>
          </a:bodyPr>
          <a:lstStyle/>
          <a:p>
            <a:r>
              <a:rPr lang="en-US" dirty="0">
                <a:solidFill>
                  <a:schemeClr val="bg1"/>
                </a:solidFill>
              </a:rPr>
              <a:t>D&amp;C 38:4</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Zion of Enoch</a:t>
            </a:r>
          </a:p>
        </p:txBody>
      </p:sp>
      <p:sp>
        <p:nvSpPr>
          <p:cNvPr id="7" name="TextBox 6"/>
          <p:cNvSpPr txBox="1"/>
          <p:nvPr/>
        </p:nvSpPr>
        <p:spPr>
          <a:xfrm>
            <a:off x="1327355" y="914401"/>
            <a:ext cx="4082845" cy="3877985"/>
          </a:xfrm>
          <a:prstGeom prst="rect">
            <a:avLst/>
          </a:prstGeom>
          <a:noFill/>
        </p:spPr>
        <p:txBody>
          <a:bodyPr wrap="square" rtlCol="0">
            <a:spAutoFit/>
          </a:bodyPr>
          <a:lstStyle/>
          <a:p>
            <a:pPr fontAlgn="base"/>
            <a:r>
              <a:rPr lang="en-US" dirty="0">
                <a:solidFill>
                  <a:schemeClr val="bg1"/>
                </a:solidFill>
              </a:rPr>
              <a:t>To be “in the bosom” of someone is a Hebrew idiom. Anciently people wore loose robes bound around the waist with a sash. </a:t>
            </a:r>
          </a:p>
          <a:p>
            <a:pPr fontAlgn="base"/>
            <a:endParaRPr lang="en-US" dirty="0">
              <a:solidFill>
                <a:schemeClr val="bg1"/>
              </a:solidFill>
            </a:endParaRPr>
          </a:p>
          <a:p>
            <a:pPr fontAlgn="base"/>
            <a:r>
              <a:rPr lang="en-US" dirty="0">
                <a:solidFill>
                  <a:schemeClr val="bg1"/>
                </a:solidFill>
              </a:rPr>
              <a:t>The cloth above the sash formed a pocket in which people might carry objects of all kinds, even small children. </a:t>
            </a:r>
          </a:p>
          <a:p>
            <a:pPr fontAlgn="base"/>
            <a:endParaRPr lang="en-US" dirty="0">
              <a:solidFill>
                <a:schemeClr val="bg1"/>
              </a:solidFill>
            </a:endParaRPr>
          </a:p>
          <a:p>
            <a:pPr fontAlgn="base"/>
            <a:r>
              <a:rPr lang="en-US" dirty="0">
                <a:solidFill>
                  <a:schemeClr val="bg1"/>
                </a:solidFill>
              </a:rPr>
              <a:t>Something carried in this way was close to the chest or bosom, so the phrase “to be in the bosom of” implied a close and favored relationship.</a:t>
            </a:r>
          </a:p>
          <a:p>
            <a:pPr fontAlgn="base"/>
            <a:r>
              <a:rPr lang="en-US" sz="1200" dirty="0">
                <a:solidFill>
                  <a:schemeClr val="bg1"/>
                </a:solidFill>
              </a:rPr>
              <a:t>Student Manual</a:t>
            </a:r>
          </a:p>
        </p:txBody>
      </p:sp>
      <p:sp>
        <p:nvSpPr>
          <p:cNvPr id="9" name="Rectangle 8"/>
          <p:cNvSpPr/>
          <p:nvPr/>
        </p:nvSpPr>
        <p:spPr>
          <a:xfrm>
            <a:off x="5791200" y="5181600"/>
            <a:ext cx="4572000" cy="1477328"/>
          </a:xfrm>
          <a:prstGeom prst="rect">
            <a:avLst/>
          </a:prstGeom>
        </p:spPr>
        <p:txBody>
          <a:bodyPr>
            <a:spAutoFit/>
          </a:bodyPr>
          <a:lstStyle/>
          <a:p>
            <a:r>
              <a:rPr lang="en-US" i="1" dirty="0">
                <a:solidFill>
                  <a:schemeClr val="bg1"/>
                </a:solidFill>
              </a:rPr>
              <a:t>“And it came to pass, that the beggar died, and was carried by the angels into Abraham’s bosom: the rich man also died, and was buried.” </a:t>
            </a:r>
          </a:p>
          <a:p>
            <a:r>
              <a:rPr lang="en-US" i="1" dirty="0">
                <a:solidFill>
                  <a:schemeClr val="bg1"/>
                </a:solidFill>
              </a:rPr>
              <a:t>Luke 16:22</a:t>
            </a:r>
          </a:p>
        </p:txBody>
      </p:sp>
      <p:pic>
        <p:nvPicPr>
          <p:cNvPr id="3" name="Picture 2">
            <a:extLst>
              <a:ext uri="{FF2B5EF4-FFF2-40B4-BE49-F238E27FC236}">
                <a16:creationId xmlns:a16="http://schemas.microsoft.com/office/drawing/2014/main" id="{22BBC167-90CD-4302-86FC-172C36756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2" y="1097526"/>
            <a:ext cx="2381250" cy="3581400"/>
          </a:xfrm>
          <a:prstGeom prst="rect">
            <a:avLst/>
          </a:prstGeom>
        </p:spPr>
      </p:pic>
      <p:pic>
        <p:nvPicPr>
          <p:cNvPr id="8" name="Picture 7">
            <a:extLst>
              <a:ext uri="{FF2B5EF4-FFF2-40B4-BE49-F238E27FC236}">
                <a16:creationId xmlns:a16="http://schemas.microsoft.com/office/drawing/2014/main" id="{9F704E80-E8CA-4E2A-A93B-BBBAD6253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5118436"/>
            <a:ext cx="2171700" cy="1447800"/>
          </a:xfrm>
          <a:prstGeom prst="rect">
            <a:avLst/>
          </a:prstGeom>
        </p:spPr>
      </p:pic>
    </p:spTree>
    <p:extLst>
      <p:ext uri="{BB962C8B-B14F-4D97-AF65-F5344CB8AC3E}">
        <p14:creationId xmlns:p14="http://schemas.microsoft.com/office/powerpoint/2010/main" val="122732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05C189-413E-4FFF-AFDF-479EBA24F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8154" y="6481971"/>
            <a:ext cx="1905000" cy="369332"/>
          </a:xfrm>
          <a:prstGeom prst="rect">
            <a:avLst/>
          </a:prstGeom>
          <a:noFill/>
        </p:spPr>
        <p:txBody>
          <a:bodyPr wrap="square" rtlCol="0">
            <a:spAutoFit/>
          </a:bodyPr>
          <a:lstStyle/>
          <a:p>
            <a:r>
              <a:rPr lang="en-US" dirty="0">
                <a:solidFill>
                  <a:schemeClr val="bg1"/>
                </a:solidFill>
              </a:rPr>
              <a:t>D&amp;C 38:4</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United in All</a:t>
            </a:r>
          </a:p>
        </p:txBody>
      </p:sp>
      <p:sp>
        <p:nvSpPr>
          <p:cNvPr id="8" name="Rectangle 7"/>
          <p:cNvSpPr/>
          <p:nvPr/>
        </p:nvSpPr>
        <p:spPr>
          <a:xfrm>
            <a:off x="3810000" y="1436629"/>
            <a:ext cx="4572000" cy="4247317"/>
          </a:xfrm>
          <a:prstGeom prst="rect">
            <a:avLst/>
          </a:prstGeom>
        </p:spPr>
        <p:txBody>
          <a:bodyPr>
            <a:spAutoFit/>
          </a:bodyPr>
          <a:lstStyle/>
          <a:p>
            <a:r>
              <a:rPr lang="en-US" dirty="0">
                <a:solidFill>
                  <a:schemeClr val="bg1"/>
                </a:solidFill>
              </a:rPr>
              <a:t>“Enoch, the seventh from Adam (Jude 14) built a city called Zion, after the people of God, so named by the Lord, because they were united, righteous, and prosperous. </a:t>
            </a:r>
          </a:p>
          <a:p>
            <a:endParaRPr lang="en-US" dirty="0">
              <a:solidFill>
                <a:schemeClr val="bg1"/>
              </a:solidFill>
            </a:endParaRPr>
          </a:p>
          <a:p>
            <a:r>
              <a:rPr lang="en-US" dirty="0">
                <a:solidFill>
                  <a:schemeClr val="bg1"/>
                </a:solidFill>
              </a:rPr>
              <a:t>This city of Enoch flourished for three hundred and sixty-five years and then the Lord, by some process not known to us, took it with all its inhabitants, ‘to His bosom,’ thus saving them from destruction in the flood that was to come. </a:t>
            </a:r>
          </a:p>
          <a:p>
            <a:endParaRPr lang="en-US" dirty="0">
              <a:solidFill>
                <a:schemeClr val="bg1"/>
              </a:solidFill>
            </a:endParaRPr>
          </a:p>
          <a:p>
            <a:r>
              <a:rPr lang="en-US" dirty="0">
                <a:solidFill>
                  <a:schemeClr val="bg1"/>
                </a:solidFill>
              </a:rPr>
              <a:t>‘And from thence went forth the saying, Zion is fled’ (… Moses 7:18, 19, 68, 69).”</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27A62669-72CA-488F-8C13-470853D98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49" y="629265"/>
            <a:ext cx="3076180" cy="2307135"/>
          </a:xfrm>
          <a:prstGeom prst="rect">
            <a:avLst/>
          </a:prstGeom>
        </p:spPr>
      </p:pic>
      <p:pic>
        <p:nvPicPr>
          <p:cNvPr id="7" name="Picture 6">
            <a:extLst>
              <a:ext uri="{FF2B5EF4-FFF2-40B4-BE49-F238E27FC236}">
                <a16:creationId xmlns:a16="http://schemas.microsoft.com/office/drawing/2014/main" id="{6D35273E-AC8A-4117-B5CA-CC85FC7EE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471" y="3855624"/>
            <a:ext cx="3279058" cy="2645107"/>
          </a:xfrm>
          <a:prstGeom prst="rect">
            <a:avLst/>
          </a:prstGeom>
        </p:spPr>
      </p:pic>
      <p:pic>
        <p:nvPicPr>
          <p:cNvPr id="11" name="Picture 10">
            <a:extLst>
              <a:ext uri="{FF2B5EF4-FFF2-40B4-BE49-F238E27FC236}">
                <a16:creationId xmlns:a16="http://schemas.microsoft.com/office/drawing/2014/main" id="{641AE960-A982-459F-A918-9D7EBE38A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753" y="242895"/>
            <a:ext cx="1566776" cy="1193734"/>
          </a:xfrm>
          <a:prstGeom prst="rect">
            <a:avLst/>
          </a:prstGeom>
        </p:spPr>
      </p:pic>
    </p:spTree>
    <p:extLst>
      <p:ext uri="{BB962C8B-B14F-4D97-AF65-F5344CB8AC3E}">
        <p14:creationId xmlns:p14="http://schemas.microsoft.com/office/powerpoint/2010/main" val="32195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07F473-C53D-4F63-AE89-E2539CB6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88667"/>
            <a:ext cx="1905000" cy="369332"/>
          </a:xfrm>
          <a:prstGeom prst="rect">
            <a:avLst/>
          </a:prstGeom>
          <a:noFill/>
        </p:spPr>
        <p:txBody>
          <a:bodyPr wrap="square" rtlCol="0">
            <a:spAutoFit/>
          </a:bodyPr>
          <a:lstStyle/>
          <a:p>
            <a:r>
              <a:rPr lang="en-US" dirty="0">
                <a:solidFill>
                  <a:schemeClr val="bg1"/>
                </a:solidFill>
              </a:rPr>
              <a:t>D&amp;C 38:5-8</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Those Who Face Doom</a:t>
            </a:r>
          </a:p>
        </p:txBody>
      </p:sp>
      <p:sp>
        <p:nvSpPr>
          <p:cNvPr id="8" name="Rectangle 7"/>
          <p:cNvSpPr/>
          <p:nvPr/>
        </p:nvSpPr>
        <p:spPr>
          <a:xfrm>
            <a:off x="4367022" y="1318021"/>
            <a:ext cx="4572000" cy="5170646"/>
          </a:xfrm>
          <a:prstGeom prst="rect">
            <a:avLst/>
          </a:prstGeom>
        </p:spPr>
        <p:txBody>
          <a:bodyPr>
            <a:spAutoFit/>
          </a:bodyPr>
          <a:lstStyle/>
          <a:p>
            <a:r>
              <a:rPr lang="en-US" dirty="0">
                <a:solidFill>
                  <a:schemeClr val="bg1"/>
                </a:solidFill>
              </a:rPr>
              <a:t>“When Christ comes the second time it will be in the clouds of heaven, and it shall be the day of vengeance against the ungodly, when those who have loved wickedness and have been guilty of transgression and rebellion against the laws of God will be destroyed. </a:t>
            </a:r>
          </a:p>
          <a:p>
            <a:endParaRPr lang="en-US" dirty="0">
              <a:solidFill>
                <a:schemeClr val="bg1"/>
              </a:solidFill>
            </a:endParaRPr>
          </a:p>
          <a:p>
            <a:r>
              <a:rPr lang="en-US" dirty="0">
                <a:solidFill>
                  <a:schemeClr val="bg1"/>
                </a:solidFill>
              </a:rPr>
              <a:t>All during the ministry of Christ wickedness ruled and seemed to prevail, but when he comes in the clouds of glory as it is declared in this message of Malachi to the world, and which was said by Moroni to be near at hand, then Christ will appear as the refiner and purifier of both man and beast and all that pertains to this earth, for the earth itself shall undergo a change and receive its former paradisiacal glory.” </a:t>
            </a:r>
          </a:p>
          <a:p>
            <a:r>
              <a:rPr lang="en-US" sz="1200" dirty="0">
                <a:solidFill>
                  <a:schemeClr val="bg1"/>
                </a:solidFill>
              </a:rPr>
              <a:t>President Joseph Fielding Smith</a:t>
            </a:r>
          </a:p>
          <a:p>
            <a:endParaRPr lang="en-US" sz="1200" dirty="0">
              <a:solidFill>
                <a:schemeClr val="bg1"/>
              </a:solidFill>
            </a:endParaRPr>
          </a:p>
        </p:txBody>
      </p:sp>
      <p:pic>
        <p:nvPicPr>
          <p:cNvPr id="3" name="Picture 2">
            <a:extLst>
              <a:ext uri="{FF2B5EF4-FFF2-40B4-BE49-F238E27FC236}">
                <a16:creationId xmlns:a16="http://schemas.microsoft.com/office/drawing/2014/main" id="{93991FCF-9240-4454-84BE-D75DDDBA2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1015664"/>
            <a:ext cx="3438144" cy="2590800"/>
          </a:xfrm>
          <a:prstGeom prst="rect">
            <a:avLst/>
          </a:prstGeom>
        </p:spPr>
      </p:pic>
      <p:pic>
        <p:nvPicPr>
          <p:cNvPr id="7" name="Picture 6">
            <a:extLst>
              <a:ext uri="{FF2B5EF4-FFF2-40B4-BE49-F238E27FC236}">
                <a16:creationId xmlns:a16="http://schemas.microsoft.com/office/drawing/2014/main" id="{3B142267-DF0E-4951-8A3D-A71A81A4E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950" y="3393042"/>
            <a:ext cx="2324100" cy="3095625"/>
          </a:xfrm>
          <a:prstGeom prst="rect">
            <a:avLst/>
          </a:prstGeom>
        </p:spPr>
      </p:pic>
      <p:pic>
        <p:nvPicPr>
          <p:cNvPr id="13" name="Picture 12" descr="Joseph Fielding Smith.jpg">
            <a:extLst>
              <a:ext uri="{FF2B5EF4-FFF2-40B4-BE49-F238E27FC236}">
                <a16:creationId xmlns:a16="http://schemas.microsoft.com/office/drawing/2014/main" id="{0916E132-DA1E-4E4B-B538-5D535D796226}"/>
              </a:ext>
            </a:extLst>
          </p:cNvPr>
          <p:cNvPicPr>
            <a:picLocks noChangeAspect="1"/>
          </p:cNvPicPr>
          <p:nvPr/>
        </p:nvPicPr>
        <p:blipFill>
          <a:blip r:embed="rId5" cstate="print"/>
          <a:stretch>
            <a:fillRect/>
          </a:stretch>
        </p:blipFill>
        <p:spPr>
          <a:xfrm>
            <a:off x="10668000" y="192387"/>
            <a:ext cx="1192106" cy="1504134"/>
          </a:xfrm>
          <a:prstGeom prst="rect">
            <a:avLst/>
          </a:prstGeom>
        </p:spPr>
      </p:pic>
    </p:spTree>
    <p:extLst>
      <p:ext uri="{BB962C8B-B14F-4D97-AF65-F5344CB8AC3E}">
        <p14:creationId xmlns:p14="http://schemas.microsoft.com/office/powerpoint/2010/main" val="2271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3F9ED2-015A-4971-B104-1043267BE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09852"/>
            <a:ext cx="1905000" cy="369332"/>
          </a:xfrm>
          <a:prstGeom prst="rect">
            <a:avLst/>
          </a:prstGeom>
          <a:noFill/>
        </p:spPr>
        <p:txBody>
          <a:bodyPr wrap="square" rtlCol="0">
            <a:spAutoFit/>
          </a:bodyPr>
          <a:lstStyle/>
          <a:p>
            <a:r>
              <a:rPr lang="en-US" dirty="0">
                <a:solidFill>
                  <a:schemeClr val="bg1"/>
                </a:solidFill>
              </a:rPr>
              <a:t>D&amp;C 38:7-8</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I Am In Your Midst</a:t>
            </a:r>
          </a:p>
        </p:txBody>
      </p:sp>
      <p:sp>
        <p:nvSpPr>
          <p:cNvPr id="8" name="Rectangle 7"/>
          <p:cNvSpPr/>
          <p:nvPr/>
        </p:nvSpPr>
        <p:spPr>
          <a:xfrm>
            <a:off x="1981200" y="1066801"/>
            <a:ext cx="4572000" cy="2062103"/>
          </a:xfrm>
          <a:prstGeom prst="rect">
            <a:avLst/>
          </a:prstGeom>
        </p:spPr>
        <p:txBody>
          <a:bodyPr>
            <a:spAutoFit/>
          </a:bodyPr>
          <a:lstStyle/>
          <a:p>
            <a:r>
              <a:rPr lang="en-US" sz="3200" dirty="0">
                <a:solidFill>
                  <a:schemeClr val="bg1"/>
                </a:solidFill>
              </a:rPr>
              <a:t>Where the sacred places are in your life—there will  the Savior will be also</a:t>
            </a:r>
          </a:p>
          <a:p>
            <a:endParaRPr lang="en-US" sz="3200" dirty="0">
              <a:solidFill>
                <a:schemeClr val="bg1"/>
              </a:solidFill>
            </a:endParaRPr>
          </a:p>
        </p:txBody>
      </p:sp>
      <p:pic>
        <p:nvPicPr>
          <p:cNvPr id="3" name="Picture 2">
            <a:extLst>
              <a:ext uri="{FF2B5EF4-FFF2-40B4-BE49-F238E27FC236}">
                <a16:creationId xmlns:a16="http://schemas.microsoft.com/office/drawing/2014/main" id="{57CD1E7D-073B-43AF-96D1-EFA4110BD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891" y="1227363"/>
            <a:ext cx="8388823" cy="5261304"/>
          </a:xfrm>
          <a:prstGeom prst="rect">
            <a:avLst/>
          </a:prstGeom>
        </p:spPr>
      </p:pic>
    </p:spTree>
    <p:extLst>
      <p:ext uri="{BB962C8B-B14F-4D97-AF65-F5344CB8AC3E}">
        <p14:creationId xmlns:p14="http://schemas.microsoft.com/office/powerpoint/2010/main" val="103550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EC2D62-2962-4B0C-BB04-3FA0B616E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79739"/>
            <a:ext cx="1905000" cy="369332"/>
          </a:xfrm>
          <a:prstGeom prst="rect">
            <a:avLst/>
          </a:prstGeom>
          <a:noFill/>
        </p:spPr>
        <p:txBody>
          <a:bodyPr wrap="square" rtlCol="0">
            <a:spAutoFit/>
          </a:bodyPr>
          <a:lstStyle/>
          <a:p>
            <a:r>
              <a:rPr lang="en-US" dirty="0">
                <a:solidFill>
                  <a:schemeClr val="bg1"/>
                </a:solidFill>
              </a:rPr>
              <a:t>D&amp;C 38:9, 15</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The Kingdom</a:t>
            </a:r>
          </a:p>
        </p:txBody>
      </p:sp>
      <p:sp>
        <p:nvSpPr>
          <p:cNvPr id="8" name="Rectangle 7"/>
          <p:cNvSpPr/>
          <p:nvPr/>
        </p:nvSpPr>
        <p:spPr>
          <a:xfrm>
            <a:off x="1981200" y="1066800"/>
            <a:ext cx="6172200" cy="1477328"/>
          </a:xfrm>
          <a:prstGeom prst="rect">
            <a:avLst/>
          </a:prstGeom>
        </p:spPr>
        <p:txBody>
          <a:bodyPr wrap="square">
            <a:spAutoFit/>
          </a:bodyPr>
          <a:lstStyle/>
          <a:p>
            <a:pPr fontAlgn="base"/>
            <a:r>
              <a:rPr lang="en-US" dirty="0">
                <a:solidFill>
                  <a:schemeClr val="bg1"/>
                </a:solidFill>
              </a:rPr>
              <a:t>“He has given to us the kingdom. He has made us the promise that the enemy of the kingdom shall not overcome. We may have trouble. We have had trouble. We may meet with opposition, but that opposition shall fail in its endeavor to destroy the work of God.</a:t>
            </a:r>
          </a:p>
        </p:txBody>
      </p:sp>
      <p:sp>
        <p:nvSpPr>
          <p:cNvPr id="7" name="Rectangle 6"/>
          <p:cNvSpPr/>
          <p:nvPr/>
        </p:nvSpPr>
        <p:spPr>
          <a:xfrm>
            <a:off x="6553200" y="2895601"/>
            <a:ext cx="3733800" cy="3139321"/>
          </a:xfrm>
          <a:prstGeom prst="rect">
            <a:avLst/>
          </a:prstGeom>
        </p:spPr>
        <p:txBody>
          <a:bodyPr wrap="square">
            <a:spAutoFit/>
          </a:bodyPr>
          <a:lstStyle/>
          <a:p>
            <a:pPr fontAlgn="base"/>
            <a:r>
              <a:rPr lang="en-US" dirty="0">
                <a:solidFill>
                  <a:schemeClr val="bg1"/>
                </a:solidFill>
              </a:rPr>
              <a:t>“The gospel has been restored, and the kingdom given to his saints according to the prophecy of Daniel. It is not again to be removed, destroyed, or given to other people, and in his own way and time he is going to break down all other systems, that his kingdom may prevail and that he may come and reign as Lord of lords and King of kings upon the face of the whole earth.</a:t>
            </a:r>
          </a:p>
        </p:txBody>
      </p:sp>
      <p:pic>
        <p:nvPicPr>
          <p:cNvPr id="3" name="Picture 2">
            <a:extLst>
              <a:ext uri="{FF2B5EF4-FFF2-40B4-BE49-F238E27FC236}">
                <a16:creationId xmlns:a16="http://schemas.microsoft.com/office/drawing/2014/main" id="{A5581908-EAB7-4C9E-96B8-AA2CF814A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1" y="2959269"/>
            <a:ext cx="4292600" cy="3225800"/>
          </a:xfrm>
          <a:prstGeom prst="rect">
            <a:avLst/>
          </a:prstGeom>
        </p:spPr>
      </p:pic>
    </p:spTree>
    <p:extLst>
      <p:ext uri="{BB962C8B-B14F-4D97-AF65-F5344CB8AC3E}">
        <p14:creationId xmlns:p14="http://schemas.microsoft.com/office/powerpoint/2010/main" val="22632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6F9266-33B6-4463-851F-EDB3C7A3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4772" y="6367670"/>
            <a:ext cx="1905000" cy="369332"/>
          </a:xfrm>
          <a:prstGeom prst="rect">
            <a:avLst/>
          </a:prstGeom>
          <a:noFill/>
        </p:spPr>
        <p:txBody>
          <a:bodyPr wrap="square" rtlCol="0">
            <a:spAutoFit/>
          </a:bodyPr>
          <a:lstStyle/>
          <a:p>
            <a:r>
              <a:rPr lang="en-US" dirty="0">
                <a:solidFill>
                  <a:schemeClr val="bg1"/>
                </a:solidFill>
              </a:rPr>
              <a:t>D&amp;C 38:9, 15</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Truth Will Prevail</a:t>
            </a:r>
          </a:p>
        </p:txBody>
      </p:sp>
      <p:sp>
        <p:nvSpPr>
          <p:cNvPr id="8" name="Rectangle 7"/>
          <p:cNvSpPr/>
          <p:nvPr/>
        </p:nvSpPr>
        <p:spPr>
          <a:xfrm>
            <a:off x="511277" y="1143000"/>
            <a:ext cx="7413523" cy="4154984"/>
          </a:xfrm>
          <a:prstGeom prst="rect">
            <a:avLst/>
          </a:prstGeom>
        </p:spPr>
        <p:txBody>
          <a:bodyPr wrap="square">
            <a:spAutoFit/>
          </a:bodyPr>
          <a:lstStyle/>
          <a:p>
            <a:pPr fontAlgn="base"/>
            <a:r>
              <a:rPr lang="en-US" dirty="0">
                <a:solidFill>
                  <a:schemeClr val="bg1"/>
                </a:solidFill>
              </a:rPr>
              <a:t>“The Lord has called attention to the fact that he is going to destroy systems and organizations and combinations that are false. And how is he going to do it? </a:t>
            </a:r>
          </a:p>
          <a:p>
            <a:pPr fontAlgn="base"/>
            <a:endParaRPr lang="en-US" dirty="0">
              <a:solidFill>
                <a:schemeClr val="bg1"/>
              </a:solidFill>
            </a:endParaRPr>
          </a:p>
          <a:p>
            <a:pPr fontAlgn="base"/>
            <a:r>
              <a:rPr lang="en-US" dirty="0">
                <a:solidFill>
                  <a:schemeClr val="bg1"/>
                </a:solidFill>
              </a:rPr>
              <a:t>By giving their members the truth, if they will receive it; by giving them the privilege of coming out of those organizations to receive the truth and have every opportunity to come into his kingdom, for his hand is outstretched ready to greet them. </a:t>
            </a:r>
          </a:p>
          <a:p>
            <a:pPr fontAlgn="base"/>
            <a:endParaRPr lang="en-US" dirty="0">
              <a:solidFill>
                <a:schemeClr val="bg1"/>
              </a:solidFill>
            </a:endParaRPr>
          </a:p>
          <a:p>
            <a:pPr fontAlgn="base"/>
            <a:r>
              <a:rPr lang="en-US" dirty="0">
                <a:solidFill>
                  <a:schemeClr val="bg1"/>
                </a:solidFill>
              </a:rPr>
              <a:t>If they will not come; if they will not receive his message; then, of course, they must fall with their systems. </a:t>
            </a:r>
          </a:p>
          <a:p>
            <a:pPr fontAlgn="base"/>
            <a:endParaRPr lang="en-US" dirty="0">
              <a:solidFill>
                <a:schemeClr val="bg1"/>
              </a:solidFill>
            </a:endParaRPr>
          </a:p>
          <a:p>
            <a:pPr fontAlgn="base"/>
            <a:r>
              <a:rPr lang="en-US" dirty="0">
                <a:solidFill>
                  <a:schemeClr val="bg1"/>
                </a:solidFill>
              </a:rPr>
              <a:t>Truth will prevail; truth will stand when all else is removed, and it is destined to cover the face of the earth.” </a:t>
            </a:r>
          </a:p>
          <a:p>
            <a:pPr fontAlgn="base"/>
            <a:r>
              <a:rPr lang="en-US" sz="1200" dirty="0">
                <a:solidFill>
                  <a:schemeClr val="bg1"/>
                </a:solidFill>
              </a:rPr>
              <a:t>President Joseph Fielding Smith </a:t>
            </a:r>
          </a:p>
        </p:txBody>
      </p:sp>
      <p:pic>
        <p:nvPicPr>
          <p:cNvPr id="3" name="Picture 2">
            <a:extLst>
              <a:ext uri="{FF2B5EF4-FFF2-40B4-BE49-F238E27FC236}">
                <a16:creationId xmlns:a16="http://schemas.microsoft.com/office/drawing/2014/main" id="{A4551ABC-230D-41DA-9730-0961B9857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162" y="1230502"/>
            <a:ext cx="2862626" cy="2198497"/>
          </a:xfrm>
          <a:prstGeom prst="rect">
            <a:avLst/>
          </a:prstGeom>
        </p:spPr>
      </p:pic>
      <p:pic>
        <p:nvPicPr>
          <p:cNvPr id="7" name="Picture 6">
            <a:extLst>
              <a:ext uri="{FF2B5EF4-FFF2-40B4-BE49-F238E27FC236}">
                <a16:creationId xmlns:a16="http://schemas.microsoft.com/office/drawing/2014/main" id="{AE1AACAF-20E9-4F55-B52E-4E3A1244D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132" y="4169174"/>
            <a:ext cx="3022933" cy="2198496"/>
          </a:xfrm>
          <a:prstGeom prst="rect">
            <a:avLst/>
          </a:prstGeom>
        </p:spPr>
      </p:pic>
      <p:pic>
        <p:nvPicPr>
          <p:cNvPr id="11" name="Picture 10">
            <a:extLst>
              <a:ext uri="{FF2B5EF4-FFF2-40B4-BE49-F238E27FC236}">
                <a16:creationId xmlns:a16="http://schemas.microsoft.com/office/drawing/2014/main" id="{75FEA371-0C7D-4225-BD31-6EF49ACAB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049" y="4916984"/>
            <a:ext cx="2499360" cy="1524000"/>
          </a:xfrm>
          <a:prstGeom prst="rect">
            <a:avLst/>
          </a:prstGeom>
        </p:spPr>
      </p:pic>
      <p:pic>
        <p:nvPicPr>
          <p:cNvPr id="16" name="Picture 15" descr="Joseph Fielding Smith.jpg">
            <a:extLst>
              <a:ext uri="{FF2B5EF4-FFF2-40B4-BE49-F238E27FC236}">
                <a16:creationId xmlns:a16="http://schemas.microsoft.com/office/drawing/2014/main" id="{5271ED43-2B0B-4F32-B80D-1B2A0F096215}"/>
              </a:ext>
            </a:extLst>
          </p:cNvPr>
          <p:cNvPicPr>
            <a:picLocks noChangeAspect="1"/>
          </p:cNvPicPr>
          <p:nvPr/>
        </p:nvPicPr>
        <p:blipFill>
          <a:blip r:embed="rId6" cstate="print"/>
          <a:stretch>
            <a:fillRect/>
          </a:stretch>
        </p:blipFill>
        <p:spPr>
          <a:xfrm>
            <a:off x="214772" y="230222"/>
            <a:ext cx="672965" cy="849110"/>
          </a:xfrm>
          <a:prstGeom prst="rect">
            <a:avLst/>
          </a:prstGeom>
        </p:spPr>
      </p:pic>
    </p:spTree>
    <p:extLst>
      <p:ext uri="{BB962C8B-B14F-4D97-AF65-F5344CB8AC3E}">
        <p14:creationId xmlns:p14="http://schemas.microsoft.com/office/powerpoint/2010/main" val="3056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25949F-28C0-405F-9056-4025630B1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29200" y="914400"/>
            <a:ext cx="1905000" cy="369332"/>
          </a:xfrm>
          <a:prstGeom prst="rect">
            <a:avLst/>
          </a:prstGeom>
          <a:noFill/>
        </p:spPr>
        <p:txBody>
          <a:bodyPr wrap="square" rtlCol="0">
            <a:spAutoFit/>
          </a:bodyPr>
          <a:lstStyle/>
          <a:p>
            <a:pPr algn="ctr"/>
            <a:r>
              <a:rPr lang="en-US" dirty="0">
                <a:solidFill>
                  <a:schemeClr val="bg1"/>
                </a:solidFill>
              </a:rPr>
              <a:t>1831</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Background</a:t>
            </a:r>
          </a:p>
        </p:txBody>
      </p:sp>
      <p:sp>
        <p:nvSpPr>
          <p:cNvPr id="7" name="TextBox 6"/>
          <p:cNvSpPr txBox="1"/>
          <p:nvPr/>
        </p:nvSpPr>
        <p:spPr>
          <a:xfrm>
            <a:off x="1233991" y="2576497"/>
            <a:ext cx="6311489" cy="1323439"/>
          </a:xfrm>
          <a:prstGeom prst="rect">
            <a:avLst/>
          </a:prstGeom>
          <a:noFill/>
        </p:spPr>
        <p:txBody>
          <a:bodyPr wrap="square" rtlCol="0">
            <a:spAutoFit/>
          </a:bodyPr>
          <a:lstStyle/>
          <a:p>
            <a:r>
              <a:rPr lang="en-US" sz="2000" dirty="0">
                <a:solidFill>
                  <a:schemeClr val="bg1"/>
                </a:solidFill>
              </a:rPr>
              <a:t>During the month of December 1830, Joseph Smith received by revelation the remainder of the book of Moses, specifically with the establishment of Zion in Enoch’s day. (Moses 6-7)</a:t>
            </a:r>
          </a:p>
        </p:txBody>
      </p:sp>
      <p:sp>
        <p:nvSpPr>
          <p:cNvPr id="8" name="Rectangle 7"/>
          <p:cNvSpPr/>
          <p:nvPr/>
        </p:nvSpPr>
        <p:spPr>
          <a:xfrm>
            <a:off x="2677947" y="4050269"/>
            <a:ext cx="7287117" cy="1631216"/>
          </a:xfrm>
          <a:prstGeom prst="rect">
            <a:avLst/>
          </a:prstGeom>
        </p:spPr>
        <p:txBody>
          <a:bodyPr wrap="square">
            <a:spAutoFit/>
          </a:bodyPr>
          <a:lstStyle/>
          <a:p>
            <a:r>
              <a:rPr lang="en-US" sz="2000" dirty="0">
                <a:solidFill>
                  <a:schemeClr val="bg1"/>
                </a:solidFill>
              </a:rPr>
              <a:t>In January 1831 the Saints received instructions from the Lord  before Zion could be built. He gave His law and order of Zion.</a:t>
            </a:r>
          </a:p>
          <a:p>
            <a:endParaRPr lang="en-US" sz="2000" dirty="0">
              <a:solidFill>
                <a:schemeClr val="bg1"/>
              </a:solidFill>
            </a:endParaRPr>
          </a:p>
          <a:p>
            <a:r>
              <a:rPr lang="en-US" sz="2000" dirty="0">
                <a:solidFill>
                  <a:schemeClr val="bg1"/>
                </a:solidFill>
              </a:rPr>
              <a:t>Then Section 38 was revealed during the third conference and why he moved the Saints to Ohio.</a:t>
            </a:r>
          </a:p>
        </p:txBody>
      </p:sp>
      <p:pic>
        <p:nvPicPr>
          <p:cNvPr id="22530" name="Picture 2" descr="http://prophetjosephsmith.org/files/2013/03/zion-city-of-enoch-mormon-63762_370x320.jpg"/>
          <p:cNvPicPr>
            <a:picLocks noChangeAspect="1" noChangeArrowheads="1"/>
          </p:cNvPicPr>
          <p:nvPr/>
        </p:nvPicPr>
        <p:blipFill>
          <a:blip r:embed="rId3" cstate="print"/>
          <a:srcRect/>
          <a:stretch>
            <a:fillRect/>
          </a:stretch>
        </p:blipFill>
        <p:spPr bwMode="auto">
          <a:xfrm>
            <a:off x="8156760" y="1099066"/>
            <a:ext cx="2643187" cy="2286000"/>
          </a:xfrm>
          <a:prstGeom prst="rect">
            <a:avLst/>
          </a:prstGeom>
          <a:noFill/>
        </p:spPr>
      </p:pic>
      <p:pic>
        <p:nvPicPr>
          <p:cNvPr id="9" name="Picture 8" descr="joseph-smith.jpg"/>
          <p:cNvPicPr>
            <a:picLocks noChangeAspect="1"/>
          </p:cNvPicPr>
          <p:nvPr/>
        </p:nvPicPr>
        <p:blipFill>
          <a:blip r:embed="rId4" cstate="print"/>
          <a:stretch>
            <a:fillRect/>
          </a:stretch>
        </p:blipFill>
        <p:spPr>
          <a:xfrm>
            <a:off x="450079" y="3951267"/>
            <a:ext cx="1866900" cy="2667000"/>
          </a:xfrm>
          <a:prstGeom prst="rect">
            <a:avLst/>
          </a:prstGeom>
        </p:spPr>
      </p:pic>
      <p:sp>
        <p:nvSpPr>
          <p:cNvPr id="3" name="TextBox 2">
            <a:extLst>
              <a:ext uri="{FF2B5EF4-FFF2-40B4-BE49-F238E27FC236}">
                <a16:creationId xmlns:a16="http://schemas.microsoft.com/office/drawing/2014/main" id="{B5B4EBE0-87AB-9CEB-5DB9-C50816F63813}"/>
              </a:ext>
            </a:extLst>
          </p:cNvPr>
          <p:cNvSpPr txBox="1"/>
          <p:nvPr/>
        </p:nvSpPr>
        <p:spPr>
          <a:xfrm>
            <a:off x="265988" y="1255528"/>
            <a:ext cx="6097424" cy="1200329"/>
          </a:xfrm>
          <a:prstGeom prst="rect">
            <a:avLst/>
          </a:prstGeom>
          <a:noFill/>
        </p:spPr>
        <p:txBody>
          <a:bodyPr wrap="square">
            <a:spAutoFit/>
          </a:bodyPr>
          <a:lstStyle/>
          <a:p>
            <a:r>
              <a:rPr lang="en-US" b="0" i="0" dirty="0">
                <a:solidFill>
                  <a:schemeClr val="bg1"/>
                </a:solidFill>
                <a:effectLst/>
              </a:rPr>
              <a:t>Members of The Church of Jesus Christ of Latter-day Saints gather together in many ways. The first instance for Church members to gather in one body came when the Lord commanded His people to gather “to the Ohio” (</a:t>
            </a:r>
            <a:r>
              <a:rPr lang="en-US" sz="1800" dirty="0">
                <a:solidFill>
                  <a:schemeClr val="bg1"/>
                </a:solidFill>
              </a:rPr>
              <a:t>D&amp;C 37)</a:t>
            </a:r>
            <a:endParaRPr lang="en-US" dirty="0">
              <a:solidFill>
                <a:schemeClr val="bg1"/>
              </a:solidFill>
            </a:endParaRPr>
          </a:p>
        </p:txBody>
      </p:sp>
      <p:pic>
        <p:nvPicPr>
          <p:cNvPr id="11" name="Picture 10">
            <a:extLst>
              <a:ext uri="{FF2B5EF4-FFF2-40B4-BE49-F238E27FC236}">
                <a16:creationId xmlns:a16="http://schemas.microsoft.com/office/drawing/2014/main" id="{37CB642D-60BC-B026-289A-8C8A57F8D91A}"/>
              </a:ext>
            </a:extLst>
          </p:cNvPr>
          <p:cNvPicPr>
            <a:picLocks noChangeAspect="1"/>
          </p:cNvPicPr>
          <p:nvPr/>
        </p:nvPicPr>
        <p:blipFill>
          <a:blip r:embed="rId5"/>
          <a:stretch>
            <a:fillRect/>
          </a:stretch>
        </p:blipFill>
        <p:spPr>
          <a:xfrm>
            <a:off x="9913121" y="4220996"/>
            <a:ext cx="1866900" cy="1978468"/>
          </a:xfrm>
          <a:prstGeom prst="rect">
            <a:avLst/>
          </a:prstGeom>
        </p:spPr>
      </p:pic>
      <p:sp>
        <p:nvSpPr>
          <p:cNvPr id="13" name="TextBox 12">
            <a:extLst>
              <a:ext uri="{FF2B5EF4-FFF2-40B4-BE49-F238E27FC236}">
                <a16:creationId xmlns:a16="http://schemas.microsoft.com/office/drawing/2014/main" id="{C804E9A9-C2A8-5340-70D5-349CA619B3CD}"/>
              </a:ext>
            </a:extLst>
          </p:cNvPr>
          <p:cNvSpPr txBox="1"/>
          <p:nvPr/>
        </p:nvSpPr>
        <p:spPr>
          <a:xfrm>
            <a:off x="3048000" y="5790680"/>
            <a:ext cx="6096000" cy="646331"/>
          </a:xfrm>
          <a:prstGeom prst="rect">
            <a:avLst/>
          </a:prstGeom>
          <a:noFill/>
        </p:spPr>
        <p:txBody>
          <a:bodyPr wrap="square">
            <a:spAutoFit/>
          </a:bodyPr>
          <a:lstStyle/>
          <a:p>
            <a:r>
              <a:rPr lang="en-US" b="0" i="0" dirty="0">
                <a:solidFill>
                  <a:srgbClr val="FFFF00"/>
                </a:solidFill>
                <a:effectLst/>
              </a:rPr>
              <a:t>Church members in New York and other areas made great sacrifices to gather in Ohio.</a:t>
            </a:r>
            <a:endParaRPr lang="en-US" dirty="0">
              <a:solidFill>
                <a:srgbClr val="FFFF00"/>
              </a:solidFill>
            </a:endParaRPr>
          </a:p>
        </p:txBody>
      </p:sp>
    </p:spTree>
    <p:extLst>
      <p:ext uri="{BB962C8B-B14F-4D97-AF65-F5344CB8AC3E}">
        <p14:creationId xmlns:p14="http://schemas.microsoft.com/office/powerpoint/2010/main" val="30743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90747-C987-4BA1-A929-E8CD3A6C0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4635" y="6392748"/>
            <a:ext cx="1905000" cy="369332"/>
          </a:xfrm>
          <a:prstGeom prst="rect">
            <a:avLst/>
          </a:prstGeom>
          <a:noFill/>
        </p:spPr>
        <p:txBody>
          <a:bodyPr wrap="square" rtlCol="0">
            <a:spAutoFit/>
          </a:bodyPr>
          <a:lstStyle/>
          <a:p>
            <a:r>
              <a:rPr lang="en-US" dirty="0">
                <a:solidFill>
                  <a:schemeClr val="bg1"/>
                </a:solidFill>
              </a:rPr>
              <a:t>D&amp;C 38:10-12</a:t>
            </a:r>
          </a:p>
        </p:txBody>
      </p:sp>
      <p:sp>
        <p:nvSpPr>
          <p:cNvPr id="6" name="TextBox 5"/>
          <p:cNvSpPr txBox="1"/>
          <p:nvPr/>
        </p:nvSpPr>
        <p:spPr>
          <a:xfrm>
            <a:off x="1600200" y="1"/>
            <a:ext cx="9067800" cy="1015663"/>
          </a:xfrm>
          <a:prstGeom prst="rect">
            <a:avLst/>
          </a:prstGeom>
          <a:noFill/>
        </p:spPr>
        <p:txBody>
          <a:bodyPr wrap="square" rtlCol="0">
            <a:spAutoFit/>
          </a:bodyPr>
          <a:lstStyle/>
          <a:p>
            <a:pPr algn="ctr"/>
            <a:r>
              <a:rPr lang="en-US" sz="6000" dirty="0">
                <a:solidFill>
                  <a:schemeClr val="bg1"/>
                </a:solidFill>
              </a:rPr>
              <a:t>Angels Waiting to Reap</a:t>
            </a:r>
          </a:p>
        </p:txBody>
      </p:sp>
      <p:sp>
        <p:nvSpPr>
          <p:cNvPr id="8" name="Rectangle 7"/>
          <p:cNvSpPr/>
          <p:nvPr/>
        </p:nvSpPr>
        <p:spPr>
          <a:xfrm>
            <a:off x="1752600" y="990600"/>
            <a:ext cx="4343400" cy="4985980"/>
          </a:xfrm>
          <a:prstGeom prst="rect">
            <a:avLst/>
          </a:prstGeom>
        </p:spPr>
        <p:txBody>
          <a:bodyPr wrap="square">
            <a:spAutoFit/>
          </a:bodyPr>
          <a:lstStyle/>
          <a:p>
            <a:pPr fontAlgn="base"/>
            <a:r>
              <a:rPr lang="en-US" dirty="0">
                <a:solidFill>
                  <a:schemeClr val="bg1"/>
                </a:solidFill>
              </a:rPr>
              <a:t>The imagery of angels waiting to reap down the fields comes from the parable of the wheat and the tares. </a:t>
            </a:r>
          </a:p>
          <a:p>
            <a:pPr fontAlgn="base"/>
            <a:endParaRPr lang="en-US" dirty="0">
              <a:solidFill>
                <a:schemeClr val="bg1"/>
              </a:solidFill>
            </a:endParaRPr>
          </a:p>
          <a:p>
            <a:pPr fontAlgn="base"/>
            <a:r>
              <a:rPr lang="en-US" dirty="0">
                <a:solidFill>
                  <a:schemeClr val="bg1"/>
                </a:solidFill>
              </a:rPr>
              <a:t>“It certainly is time that we prepare ourselves for that which is to come. Great things await this generation— </a:t>
            </a:r>
          </a:p>
          <a:p>
            <a:pPr fontAlgn="base"/>
            <a:endParaRPr lang="en-US" dirty="0">
              <a:solidFill>
                <a:schemeClr val="bg1"/>
              </a:solidFill>
            </a:endParaRPr>
          </a:p>
          <a:p>
            <a:pPr fontAlgn="base"/>
            <a:r>
              <a:rPr lang="en-US" dirty="0">
                <a:solidFill>
                  <a:schemeClr val="bg1"/>
                </a:solidFill>
              </a:rPr>
              <a:t>This causes silence to reign, and all eternity is pained. The angels of God are waiting to fulfill the great commandment … to go forth and reap down the earth because of the wickedness of men…</a:t>
            </a:r>
          </a:p>
          <a:p>
            <a:pPr fontAlgn="base"/>
            <a:endParaRPr lang="en-US" dirty="0">
              <a:solidFill>
                <a:schemeClr val="bg1"/>
              </a:solidFill>
            </a:endParaRPr>
          </a:p>
          <a:p>
            <a:pPr fontAlgn="base"/>
            <a:r>
              <a:rPr lang="en-US" dirty="0">
                <a:solidFill>
                  <a:schemeClr val="bg1"/>
                </a:solidFill>
              </a:rPr>
              <a:t>Why there is more wickedness, a thousand times over, in the United States now, than when that revelation was given?”</a:t>
            </a:r>
          </a:p>
          <a:p>
            <a:pPr fontAlgn="base"/>
            <a:r>
              <a:rPr lang="en-US" sz="1200" dirty="0">
                <a:solidFill>
                  <a:schemeClr val="bg1"/>
                </a:solidFill>
              </a:rPr>
              <a:t>Elder </a:t>
            </a:r>
            <a:r>
              <a:rPr lang="en-US" sz="1200" dirty="0" err="1">
                <a:solidFill>
                  <a:schemeClr val="bg1"/>
                </a:solidFill>
              </a:rPr>
              <a:t>Wilford</a:t>
            </a:r>
            <a:r>
              <a:rPr lang="en-US" sz="1200" dirty="0">
                <a:solidFill>
                  <a:schemeClr val="bg1"/>
                </a:solidFill>
              </a:rPr>
              <a:t> Woodruff </a:t>
            </a:r>
          </a:p>
        </p:txBody>
      </p:sp>
      <p:sp>
        <p:nvSpPr>
          <p:cNvPr id="7" name="Rectangle 6"/>
          <p:cNvSpPr/>
          <p:nvPr/>
        </p:nvSpPr>
        <p:spPr>
          <a:xfrm>
            <a:off x="6572865" y="4823088"/>
            <a:ext cx="4572000" cy="1754326"/>
          </a:xfrm>
          <a:prstGeom prst="rect">
            <a:avLst/>
          </a:prstGeom>
        </p:spPr>
        <p:txBody>
          <a:bodyPr>
            <a:spAutoFit/>
          </a:bodyPr>
          <a:lstStyle/>
          <a:p>
            <a:r>
              <a:rPr lang="en-US" i="1" dirty="0">
                <a:solidFill>
                  <a:schemeClr val="bg1"/>
                </a:solidFill>
              </a:rPr>
              <a:t>“Let both grow together until the harvest: and in the time of harvest I will say to the reapers, Gather ye together first the tares, and bind them in bundles to burn them: but gather the wheat into my barn.”</a:t>
            </a:r>
          </a:p>
          <a:p>
            <a:r>
              <a:rPr lang="en-US" i="1" dirty="0">
                <a:solidFill>
                  <a:schemeClr val="bg1"/>
                </a:solidFill>
              </a:rPr>
              <a:t>Matthew 13:30</a:t>
            </a:r>
          </a:p>
        </p:txBody>
      </p:sp>
      <p:pic>
        <p:nvPicPr>
          <p:cNvPr id="3" name="Picture 2">
            <a:extLst>
              <a:ext uri="{FF2B5EF4-FFF2-40B4-BE49-F238E27FC236}">
                <a16:creationId xmlns:a16="http://schemas.microsoft.com/office/drawing/2014/main" id="{ED09CEFD-D91B-4E5F-B2D1-37388A080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141" y="1193631"/>
            <a:ext cx="3534919" cy="3348871"/>
          </a:xfrm>
          <a:prstGeom prst="rect">
            <a:avLst/>
          </a:prstGeom>
        </p:spPr>
      </p:pic>
      <p:pic>
        <p:nvPicPr>
          <p:cNvPr id="12" name="Picture 11">
            <a:extLst>
              <a:ext uri="{FF2B5EF4-FFF2-40B4-BE49-F238E27FC236}">
                <a16:creationId xmlns:a16="http://schemas.microsoft.com/office/drawing/2014/main" id="{4375D232-93A9-481B-9C01-8035850F0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34" y="786786"/>
            <a:ext cx="958850" cy="1210891"/>
          </a:xfrm>
          <a:prstGeom prst="rect">
            <a:avLst/>
          </a:prstGeom>
        </p:spPr>
      </p:pic>
    </p:spTree>
    <p:extLst>
      <p:ext uri="{BB962C8B-B14F-4D97-AF65-F5344CB8AC3E}">
        <p14:creationId xmlns:p14="http://schemas.microsoft.com/office/powerpoint/2010/main" val="37097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FE28FAC-F2D5-42BB-8C08-5831C86D2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658" y="6488667"/>
            <a:ext cx="1905000" cy="369332"/>
          </a:xfrm>
          <a:prstGeom prst="rect">
            <a:avLst/>
          </a:prstGeom>
          <a:noFill/>
        </p:spPr>
        <p:txBody>
          <a:bodyPr wrap="square" rtlCol="0">
            <a:spAutoFit/>
          </a:bodyPr>
          <a:lstStyle/>
          <a:p>
            <a:r>
              <a:rPr lang="en-US" dirty="0">
                <a:solidFill>
                  <a:schemeClr val="bg1"/>
                </a:solidFill>
              </a:rPr>
              <a:t>D&amp;C 38:13-16</a:t>
            </a:r>
          </a:p>
        </p:txBody>
      </p:sp>
      <p:sp>
        <p:nvSpPr>
          <p:cNvPr id="6" name="TextBox 5"/>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The Lord Asks Us to Be Strong</a:t>
            </a:r>
          </a:p>
        </p:txBody>
      </p:sp>
      <p:grpSp>
        <p:nvGrpSpPr>
          <p:cNvPr id="9" name="Group 8"/>
          <p:cNvGrpSpPr/>
          <p:nvPr/>
        </p:nvGrpSpPr>
        <p:grpSpPr>
          <a:xfrm>
            <a:off x="2514600" y="9906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19200" y="2362200"/>
              <a:ext cx="1905000" cy="1323439"/>
            </a:xfrm>
            <a:prstGeom prst="rect">
              <a:avLst/>
            </a:prstGeom>
          </p:spPr>
          <p:txBody>
            <a:bodyPr wrap="square">
              <a:spAutoFit/>
            </a:bodyPr>
            <a:lstStyle/>
            <a:p>
              <a:pPr algn="ctr"/>
              <a:r>
                <a:rPr lang="en-US" sz="1600" b="1" i="1" dirty="0"/>
                <a:t>The Lord can warn us of danger and give us commandments for our protection.</a:t>
              </a:r>
              <a:endParaRPr lang="en-US" sz="1600" dirty="0">
                <a:solidFill>
                  <a:schemeClr val="bg1"/>
                </a:solidFill>
              </a:endParaRPr>
            </a:p>
          </p:txBody>
        </p:sp>
      </p:grpSp>
      <p:sp>
        <p:nvSpPr>
          <p:cNvPr id="30" name="Rectangle 29"/>
          <p:cNvSpPr/>
          <p:nvPr/>
        </p:nvSpPr>
        <p:spPr>
          <a:xfrm>
            <a:off x="5715000" y="1752601"/>
            <a:ext cx="4572000" cy="3108543"/>
          </a:xfrm>
          <a:prstGeom prst="rect">
            <a:avLst/>
          </a:prstGeom>
        </p:spPr>
        <p:txBody>
          <a:bodyPr>
            <a:spAutoFit/>
          </a:bodyPr>
          <a:lstStyle/>
          <a:p>
            <a:pPr fontAlgn="base"/>
            <a:r>
              <a:rPr lang="en-US" sz="2800" dirty="0">
                <a:solidFill>
                  <a:srgbClr val="FFFF00"/>
                </a:solidFill>
              </a:rPr>
              <a:t>How can keeping the Lord’s commandments protect us?</a:t>
            </a:r>
          </a:p>
          <a:p>
            <a:pPr fontAlgn="base"/>
            <a:endParaRPr lang="en-US" sz="2800" dirty="0">
              <a:solidFill>
                <a:srgbClr val="FFFF00"/>
              </a:solidFill>
            </a:endParaRPr>
          </a:p>
          <a:p>
            <a:pPr fontAlgn="base"/>
            <a:endParaRPr lang="en-US" sz="2800" dirty="0">
              <a:solidFill>
                <a:srgbClr val="FFFF00"/>
              </a:solidFill>
            </a:endParaRPr>
          </a:p>
          <a:p>
            <a:pPr fontAlgn="base"/>
            <a:r>
              <a:rPr lang="en-US" sz="2800" dirty="0">
                <a:solidFill>
                  <a:srgbClr val="FFFF00"/>
                </a:solidFill>
              </a:rPr>
              <a:t>When have you felt that you were protected by keeping a commandment? </a:t>
            </a:r>
          </a:p>
        </p:txBody>
      </p:sp>
    </p:spTree>
    <p:extLst>
      <p:ext uri="{BB962C8B-B14F-4D97-AF65-F5344CB8AC3E}">
        <p14:creationId xmlns:p14="http://schemas.microsoft.com/office/powerpoint/2010/main" val="36984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6ABD60-6B9C-455B-BB9E-A1F42C71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1058" y="132736"/>
            <a:ext cx="88392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0" i="0" dirty="0">
                <a:solidFill>
                  <a:schemeClr val="bg1"/>
                </a:solidFill>
                <a:effectLst/>
              </a:rPr>
              <a:t>“</a:t>
            </a:r>
            <a:r>
              <a:rPr lang="en-US" b="0" i="0" u="none" strike="noStrike" dirty="0">
                <a:solidFill>
                  <a:schemeClr val="bg1"/>
                </a:solidFill>
                <a:effectLst/>
              </a:rPr>
              <a:t>You Can Do This as a Quorum or Class</a:t>
            </a:r>
            <a:r>
              <a:rPr lang="en-US" b="0" i="0" dirty="0">
                <a:solidFill>
                  <a:schemeClr val="bg1"/>
                </a:solidFill>
                <a:effectLst/>
              </a:rPr>
              <a:t>” (4:04; watch from time code 0:10 to 2:14).</a:t>
            </a:r>
          </a:p>
          <a:p>
            <a:r>
              <a:rPr lang="en-US" b="0" i="0" dirty="0">
                <a:solidFill>
                  <a:schemeClr val="bg1"/>
                </a:solidFill>
                <a:effectLst/>
              </a:rPr>
              <a:t>“</a:t>
            </a:r>
            <a:r>
              <a:rPr lang="en-US" b="0" i="0" u="none" strike="noStrike" dirty="0">
                <a:solidFill>
                  <a:schemeClr val="bg1"/>
                </a:solidFill>
                <a:effectLst/>
              </a:rPr>
              <a:t>Why Am I Here?</a:t>
            </a:r>
            <a:r>
              <a:rPr lang="en-US" b="0" i="0" dirty="0">
                <a:solidFill>
                  <a:schemeClr val="bg1"/>
                </a:solidFill>
                <a:effectLst/>
              </a:rPr>
              <a:t>” (4:10).</a:t>
            </a:r>
          </a:p>
          <a:p>
            <a:r>
              <a:rPr lang="en-US" b="0" i="0" dirty="0">
                <a:solidFill>
                  <a:schemeClr val="bg1"/>
                </a:solidFill>
                <a:effectLst/>
              </a:rPr>
              <a:t>“</a:t>
            </a:r>
            <a:r>
              <a:rPr lang="en-US" b="0" i="0" u="none" strike="noStrike" dirty="0">
                <a:solidFill>
                  <a:schemeClr val="bg1"/>
                </a:solidFill>
                <a:effectLst/>
              </a:rPr>
              <a:t>The Needs before Us</a:t>
            </a:r>
            <a:r>
              <a:rPr lang="en-US" b="0" i="0" dirty="0">
                <a:solidFill>
                  <a:schemeClr val="bg1"/>
                </a:solidFill>
                <a:effectLst/>
              </a:rPr>
              <a:t>” (11:57; watch from time code 5:59 to 8:25).</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1:165–66; see also Exodus 3:14; D&amp;C 39:1.)</a:t>
            </a:r>
          </a:p>
          <a:p>
            <a:r>
              <a:rPr lang="en-US" sz="1800" dirty="0">
                <a:solidFill>
                  <a:schemeClr val="bg1"/>
                </a:solidFill>
              </a:rPr>
              <a:t>Presentation by ©http://fashionsbylynda.com/blog/</a:t>
            </a:r>
          </a:p>
          <a:p>
            <a:r>
              <a:rPr lang="en-US" b="0" i="0" dirty="0">
                <a:solidFill>
                  <a:schemeClr val="bg1"/>
                </a:solidFill>
                <a:effectLst/>
              </a:rPr>
              <a:t>Henry B. Eyring, “</a:t>
            </a:r>
            <a:r>
              <a:rPr lang="en-US" b="0" i="0" u="none" strike="noStrike" dirty="0">
                <a:solidFill>
                  <a:schemeClr val="bg1"/>
                </a:solidFill>
                <a:effectLst/>
              </a:rPr>
              <a:t>Our Hearts Knit as One</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2008, 69</a:t>
            </a:r>
            <a:endParaRPr lang="en-US"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 31, 702-3)</a:t>
            </a:r>
          </a:p>
          <a:p>
            <a:r>
              <a:rPr lang="en-US" dirty="0">
                <a:solidFill>
                  <a:schemeClr val="bg1"/>
                </a:solidFill>
              </a:rPr>
              <a:t>Doctrine and Covenants Student Manual Religion 324-325</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Commentary, p. 199</a:t>
            </a:r>
          </a:p>
          <a:p>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1:74; 3:11; 1:241)</a:t>
            </a:r>
          </a:p>
          <a:p>
            <a:r>
              <a:rPr lang="en-US" dirty="0">
                <a:solidFill>
                  <a:schemeClr val="bg1"/>
                </a:solidFill>
              </a:rPr>
              <a:t>Elder Wilford Woodruff (In </a:t>
            </a:r>
            <a:r>
              <a:rPr lang="en-US" i="1" dirty="0">
                <a:solidFill>
                  <a:schemeClr val="bg1"/>
                </a:solidFill>
              </a:rPr>
              <a:t>Journal of Discourses,</a:t>
            </a:r>
            <a:r>
              <a:rPr lang="en-US" dirty="0">
                <a:solidFill>
                  <a:schemeClr val="bg1"/>
                </a:solidFill>
              </a:rPr>
              <a:t>18:128.)</a:t>
            </a:r>
          </a:p>
        </p:txBody>
      </p:sp>
      <p:sp>
        <p:nvSpPr>
          <p:cNvPr id="4" name="Footer Placeholder 14">
            <a:extLst>
              <a:ext uri="{FF2B5EF4-FFF2-40B4-BE49-F238E27FC236}">
                <a16:creationId xmlns:a16="http://schemas.microsoft.com/office/drawing/2014/main" id="{3B499960-3B90-41EE-AE06-C4D0460A014A}"/>
              </a:ext>
            </a:extLst>
          </p:cNvPr>
          <p:cNvSpPr>
            <a:spLocks noGrp="1"/>
          </p:cNvSpPr>
          <p:nvPr/>
        </p:nvSpPr>
        <p:spPr>
          <a:xfrm>
            <a:off x="101662" y="641419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 name="Group 1">
            <a:extLst>
              <a:ext uri="{FF2B5EF4-FFF2-40B4-BE49-F238E27FC236}">
                <a16:creationId xmlns:a16="http://schemas.microsoft.com/office/drawing/2014/main" id="{CE3FDE6C-5E50-4818-DA94-2414F986FD30}"/>
              </a:ext>
            </a:extLst>
          </p:cNvPr>
          <p:cNvGrpSpPr/>
          <p:nvPr/>
        </p:nvGrpSpPr>
        <p:grpSpPr>
          <a:xfrm>
            <a:off x="8158316" y="369053"/>
            <a:ext cx="1143000" cy="1447800"/>
            <a:chOff x="7543800" y="3810000"/>
            <a:chExt cx="1143000" cy="1447800"/>
          </a:xfrm>
        </p:grpSpPr>
        <p:sp>
          <p:nvSpPr>
            <p:cNvPr id="3" name="Trapezoid 2">
              <a:extLst>
                <a:ext uri="{FF2B5EF4-FFF2-40B4-BE49-F238E27FC236}">
                  <a16:creationId xmlns:a16="http://schemas.microsoft.com/office/drawing/2014/main" id="{07F96548-85DB-466B-754F-995BEC45B73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3F8D801A-F097-8082-CA86-2C9C9937634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02C3492A-0E75-CA5B-D164-F827B8B26AB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A6ED501E-763B-C7C9-8B92-A04EAF401FB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07F4491-1779-53C1-3FF6-3BF40C0043FF}"/>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542CAF18-F57B-3ECC-3B6E-17B07B45E65F}"/>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A9B658F0-0A09-A02E-6498-FACED4775D6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3F14F8D-8DA5-D3BA-AA3F-5DE989E261D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9E872E-DA33-DA68-2A54-D88B3BA86BD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35B5741-E7F4-492E-5382-421A111F512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9905E1F2-3D35-55F5-8341-A78E8574AB7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049ED60-A4C7-F08A-F11F-C5F44D3D7726}"/>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10A971A9-C2EE-6737-051C-CEC923ECC152}"/>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AB962D52-D489-8546-AAF4-DB44CA12FBB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9B5540B-0D03-0BA8-2DE2-2EB3ACFAEE1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9C30F2-F595-F53F-CD21-F9F260D1FD2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D065DA4-EDC3-4D53-80B4-9731B458F07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1A9FD35E-0189-7E0C-91CE-34D6A5103E6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3017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43" y="0"/>
            <a:ext cx="4343400" cy="6001643"/>
          </a:xfrm>
          <a:prstGeom prst="rect">
            <a:avLst/>
          </a:prstGeom>
          <a:noFill/>
          <a:ln>
            <a:solidFill>
              <a:schemeClr val="tx1"/>
            </a:solidFill>
          </a:ln>
        </p:spPr>
        <p:txBody>
          <a:bodyPr wrap="square" rtlCol="0">
            <a:spAutoFit/>
          </a:bodyPr>
          <a:lstStyle/>
          <a:p>
            <a:pPr fontAlgn="base"/>
            <a:r>
              <a:rPr lang="en-US" sz="1200" b="1" dirty="0"/>
              <a:t>Omniscient:</a:t>
            </a:r>
          </a:p>
          <a:p>
            <a:pPr fontAlgn="base"/>
            <a:r>
              <a:rPr lang="en-US" sz="1200" dirty="0"/>
              <a:t>Some have questioned whether God is omniscient, that is, whether He knows all things. They say that He knows all things relative to man but that He Himself is still learning. This scripture shows that God has </a:t>
            </a:r>
            <a:r>
              <a:rPr lang="en-US" sz="1200" i="1" dirty="0"/>
              <a:t>all </a:t>
            </a:r>
            <a:r>
              <a:rPr lang="en-US" sz="1200" dirty="0"/>
              <a:t>knowledge (see also 2 Nephi 9:20; D&amp;C 88:41; 130:7; Moses 1:6).</a:t>
            </a:r>
          </a:p>
          <a:p>
            <a:pPr fontAlgn="base"/>
            <a:r>
              <a:rPr lang="en-US" sz="1200" dirty="0"/>
              <a:t>Knowledge brings power, and to say that God is limited in knowledge is to limit His power. This principle is taught in </a:t>
            </a:r>
            <a:r>
              <a:rPr lang="en-US" sz="1200" i="1" dirty="0"/>
              <a:t>Lectures on Faith,</a:t>
            </a:r>
            <a:r>
              <a:rPr lang="en-US" sz="1200" dirty="0"/>
              <a:t> compiled under the direction of the Prophet Joseph Smith: “Without the knowledge of all things, God would not be able to save any portion of his creatures; for it is by reason of the knowledge which he has of all things, from the beginning to the end, that enables him to give that understanding to his creatures by which they are made partakers of eternal life; and if it were not for the idea existing in the minds of men that God had all knowledge it would be impossible for them to exercise faith in him.” (4:43; see also </a:t>
            </a:r>
            <a:r>
              <a:rPr lang="en-US" sz="1200" u="sng" dirty="0"/>
              <a:t>Enrichment D in the Appendix</a:t>
            </a:r>
            <a:r>
              <a:rPr lang="en-US" sz="1200" dirty="0"/>
              <a:t>) Student Manual Religion 324-325</a:t>
            </a:r>
          </a:p>
          <a:p>
            <a:pPr fontAlgn="base"/>
            <a:endParaRPr lang="en-US" sz="1200" dirty="0"/>
          </a:p>
          <a:p>
            <a:pPr fontAlgn="base"/>
            <a:r>
              <a:rPr lang="en-US" sz="1200" b="1" dirty="0"/>
              <a:t>I am in your midst:</a:t>
            </a:r>
          </a:p>
          <a:p>
            <a:pPr fontAlgn="base"/>
            <a:r>
              <a:rPr lang="en-US" sz="1200" dirty="0"/>
              <a:t>President Harold B. Lee said: “I have a session with the missionary groups as they go out, in the temple, where they are permitted to ask intimate questions that wouldn’t be proper to be discussed elsewhere. They sometimes ask, Could you tell us a certain place in the temple where the Savior has been seen? My answer is, ‘Keep in mind that this is the house of the Lord; this is the place that we try to keep as pure and holy and sacred as any building we have. This is the most likely place he would come when he comes on earth. Don’t ask for a certain place because he has walked these halls. How do you know but what he is here in your midst?” (In Conference Report, British Area Conference 1971, pp. 135–36; or </a:t>
            </a:r>
            <a:r>
              <a:rPr lang="en-US" sz="1200" i="1" dirty="0"/>
              <a:t>Ensign,</a:t>
            </a:r>
            <a:r>
              <a:rPr lang="en-US" sz="1200" dirty="0"/>
              <a:t> Nov. 1971, pp. 12–13.)</a:t>
            </a:r>
          </a:p>
        </p:txBody>
      </p:sp>
      <p:sp>
        <p:nvSpPr>
          <p:cNvPr id="3" name="Rectangle 2"/>
          <p:cNvSpPr/>
          <p:nvPr/>
        </p:nvSpPr>
        <p:spPr>
          <a:xfrm>
            <a:off x="4483443" y="0"/>
            <a:ext cx="4267200" cy="3046988"/>
          </a:xfrm>
          <a:prstGeom prst="rect">
            <a:avLst/>
          </a:prstGeom>
          <a:ln>
            <a:solidFill>
              <a:schemeClr val="tx1"/>
            </a:solidFill>
          </a:ln>
        </p:spPr>
        <p:txBody>
          <a:bodyPr wrap="square">
            <a:spAutoFit/>
          </a:bodyPr>
          <a:lstStyle/>
          <a:p>
            <a:pPr fontAlgn="base"/>
            <a:r>
              <a:rPr lang="en-US" sz="1200" b="1" dirty="0"/>
              <a:t>Keeping the commandments:</a:t>
            </a:r>
          </a:p>
          <a:p>
            <a:pPr fontAlgn="base"/>
            <a:r>
              <a:rPr lang="en-US" sz="1200" dirty="0"/>
              <a:t>President George Albert Smith taught:</a:t>
            </a:r>
          </a:p>
          <a:p>
            <a:pPr fontAlgn="base"/>
            <a:r>
              <a:rPr lang="en-US" sz="1200" dirty="0"/>
              <a:t>“When I was a child I recognized, or thought I did, that the commandments of the Lord were His laws and regulations for my guidance. I thought I recognized in the disobedience to those laws that punishment would follow. … But as I grew older I have learned the lesson from another viewpoint, and now to me the laws of the Lord … are but the sweet music of the voice of our Father in heaven in His mercy to us. They are but the advice and counsel of a loving parent, who is more concerned in our welfare than earthly parents can be, and consequently that which at one time seemed to bear the harsh name of law to me is now the loving and tender advice of an all-wise Heavenly Father. And so I say it is not hard for me to believe that it is best for me to keep the commandments of God” (</a:t>
            </a:r>
            <a:r>
              <a:rPr lang="en-US" sz="1200" i="1" dirty="0"/>
              <a:t>Teachings of Presidents of the Church: George Albert Smith</a:t>
            </a:r>
            <a:r>
              <a:rPr lang="en-US" sz="1200" dirty="0"/>
              <a:t> [2011],193–94).</a:t>
            </a:r>
          </a:p>
        </p:txBody>
      </p:sp>
    </p:spTree>
    <p:extLst>
      <p:ext uri="{BB962C8B-B14F-4D97-AF65-F5344CB8AC3E}">
        <p14:creationId xmlns:p14="http://schemas.microsoft.com/office/powerpoint/2010/main" val="184375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EA378-0E63-F4AB-2934-1AB81572C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D71EFB1-67D1-232E-3190-FA6E8F3E1BA1}"/>
              </a:ext>
            </a:extLst>
          </p:cNvPr>
          <p:cNvPicPr>
            <a:picLocks noChangeAspect="1"/>
          </p:cNvPicPr>
          <p:nvPr/>
        </p:nvPicPr>
        <p:blipFill>
          <a:blip r:embed="rId3"/>
          <a:stretch>
            <a:fillRect/>
          </a:stretch>
        </p:blipFill>
        <p:spPr>
          <a:xfrm>
            <a:off x="3012416" y="566128"/>
            <a:ext cx="6310602" cy="4766519"/>
          </a:xfrm>
          <a:prstGeom prst="rect">
            <a:avLst/>
          </a:prstGeom>
        </p:spPr>
      </p:pic>
      <p:sp>
        <p:nvSpPr>
          <p:cNvPr id="6" name="TextBox 5">
            <a:extLst>
              <a:ext uri="{FF2B5EF4-FFF2-40B4-BE49-F238E27FC236}">
                <a16:creationId xmlns:a16="http://schemas.microsoft.com/office/drawing/2014/main" id="{A26A33C5-EFA2-9200-405F-85B22871BC64}"/>
              </a:ext>
            </a:extLst>
          </p:cNvPr>
          <p:cNvSpPr txBox="1"/>
          <p:nvPr/>
        </p:nvSpPr>
        <p:spPr>
          <a:xfrm>
            <a:off x="2137944" y="5670859"/>
            <a:ext cx="7916111" cy="830997"/>
          </a:xfrm>
          <a:prstGeom prst="rect">
            <a:avLst/>
          </a:prstGeom>
          <a:noFill/>
        </p:spPr>
        <p:txBody>
          <a:bodyPr wrap="square">
            <a:spAutoFit/>
          </a:bodyPr>
          <a:lstStyle/>
          <a:p>
            <a:pPr algn="ctr"/>
            <a:r>
              <a:rPr lang="en-US" sz="2400" b="1" i="0" dirty="0">
                <a:solidFill>
                  <a:srgbClr val="FFFF00"/>
                </a:solidFill>
                <a:effectLst/>
              </a:rPr>
              <a:t>The Lord gathers His people to protect them and to strengthen them spiritually</a:t>
            </a:r>
            <a:r>
              <a:rPr lang="en-US" sz="2400" b="0" i="0" dirty="0">
                <a:solidFill>
                  <a:srgbClr val="FFFF00"/>
                </a:solidFill>
                <a:effectLst/>
              </a:rPr>
              <a:t>.</a:t>
            </a:r>
            <a:endParaRPr lang="en-US" sz="2400" dirty="0">
              <a:solidFill>
                <a:srgbClr val="FFFF00"/>
              </a:solidFill>
            </a:endParaRPr>
          </a:p>
        </p:txBody>
      </p:sp>
    </p:spTree>
    <p:extLst>
      <p:ext uri="{BB962C8B-B14F-4D97-AF65-F5344CB8AC3E}">
        <p14:creationId xmlns:p14="http://schemas.microsoft.com/office/powerpoint/2010/main" val="400511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092345-2CA3-43B7-97CD-B5B1053F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105400" y="685800"/>
            <a:ext cx="1905000" cy="369332"/>
          </a:xfrm>
          <a:prstGeom prst="rect">
            <a:avLst/>
          </a:prstGeom>
          <a:noFill/>
        </p:spPr>
        <p:txBody>
          <a:bodyPr wrap="square" rtlCol="0">
            <a:spAutoFit/>
          </a:bodyPr>
          <a:lstStyle/>
          <a:p>
            <a:pPr algn="ctr"/>
            <a:r>
              <a:rPr lang="en-US" dirty="0">
                <a:solidFill>
                  <a:schemeClr val="bg1"/>
                </a:solidFill>
              </a:rPr>
              <a:t>January 2, 1831</a:t>
            </a:r>
          </a:p>
        </p:txBody>
      </p:sp>
      <p:sp>
        <p:nvSpPr>
          <p:cNvPr id="6" name="TextBox 5"/>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Meeting at Home of Peter Whitmer Sr.</a:t>
            </a:r>
          </a:p>
        </p:txBody>
      </p:sp>
      <p:sp>
        <p:nvSpPr>
          <p:cNvPr id="7" name="TextBox 6"/>
          <p:cNvSpPr txBox="1"/>
          <p:nvPr/>
        </p:nvSpPr>
        <p:spPr>
          <a:xfrm>
            <a:off x="1667725" y="2415989"/>
            <a:ext cx="3657600" cy="1200329"/>
          </a:xfrm>
          <a:prstGeom prst="rect">
            <a:avLst/>
          </a:prstGeom>
          <a:noFill/>
        </p:spPr>
        <p:txBody>
          <a:bodyPr wrap="square" rtlCol="0">
            <a:spAutoFit/>
          </a:bodyPr>
          <a:lstStyle/>
          <a:p>
            <a:pPr fontAlgn="base"/>
            <a:r>
              <a:rPr lang="en-US" dirty="0">
                <a:solidFill>
                  <a:srgbClr val="FFFF00"/>
                </a:solidFill>
              </a:rPr>
              <a:t>Why do you think it might have been difficult for some of the Saints to obey the commandment to leave New York and gather to Ohio?</a:t>
            </a:r>
          </a:p>
        </p:txBody>
      </p:sp>
      <p:sp>
        <p:nvSpPr>
          <p:cNvPr id="8" name="Rectangle 7"/>
          <p:cNvSpPr/>
          <p:nvPr/>
        </p:nvSpPr>
        <p:spPr>
          <a:xfrm>
            <a:off x="2362201" y="4114801"/>
            <a:ext cx="7196373" cy="2585323"/>
          </a:xfrm>
          <a:prstGeom prst="rect">
            <a:avLst/>
          </a:prstGeom>
        </p:spPr>
        <p:txBody>
          <a:bodyPr wrap="square">
            <a:spAutoFit/>
          </a:bodyPr>
          <a:lstStyle/>
          <a:p>
            <a:r>
              <a:rPr lang="en-US" dirty="0">
                <a:solidFill>
                  <a:schemeClr val="bg1"/>
                </a:solidFill>
              </a:rPr>
              <a:t>Not everyone at the conference understood the wisdom of this commandment. </a:t>
            </a:r>
          </a:p>
          <a:p>
            <a:endParaRPr lang="en-US" dirty="0">
              <a:solidFill>
                <a:schemeClr val="bg1"/>
              </a:solidFill>
            </a:endParaRPr>
          </a:p>
          <a:p>
            <a:r>
              <a:rPr lang="en-US" dirty="0">
                <a:solidFill>
                  <a:schemeClr val="bg1"/>
                </a:solidFill>
              </a:rPr>
              <a:t>Some would not accept it as the word of the Lord, and others were reluctant to leave their prosperous farms and comfortable circumstances for the uncertainties of a new place. </a:t>
            </a:r>
          </a:p>
          <a:p>
            <a:endParaRPr lang="en-US" dirty="0">
              <a:solidFill>
                <a:schemeClr val="bg1"/>
              </a:solidFill>
            </a:endParaRPr>
          </a:p>
          <a:p>
            <a:r>
              <a:rPr lang="en-US" dirty="0">
                <a:solidFill>
                  <a:schemeClr val="bg1"/>
                </a:solidFill>
              </a:rPr>
              <a:t>There was a real possibility that many would lose money on their property and that some might even be unable to sell their property.</a:t>
            </a:r>
          </a:p>
        </p:txBody>
      </p:sp>
      <p:pic>
        <p:nvPicPr>
          <p:cNvPr id="20482" name="Picture 2" descr="http://emp.byui.edu/satterfieldb/rel341/Pictures/Peter%20Whitmer%20Farm%20House%20Winter.jpg"/>
          <p:cNvPicPr>
            <a:picLocks noChangeAspect="1" noChangeArrowheads="1"/>
          </p:cNvPicPr>
          <p:nvPr/>
        </p:nvPicPr>
        <p:blipFill>
          <a:blip r:embed="rId3" cstate="print"/>
          <a:srcRect/>
          <a:stretch>
            <a:fillRect/>
          </a:stretch>
        </p:blipFill>
        <p:spPr bwMode="auto">
          <a:xfrm>
            <a:off x="6096001" y="1676400"/>
            <a:ext cx="3496523" cy="2362200"/>
          </a:xfrm>
          <a:prstGeom prst="rect">
            <a:avLst/>
          </a:prstGeom>
          <a:noFill/>
        </p:spPr>
      </p:pic>
    </p:spTree>
    <p:extLst>
      <p:ext uri="{BB962C8B-B14F-4D97-AF65-F5344CB8AC3E}">
        <p14:creationId xmlns:p14="http://schemas.microsoft.com/office/powerpoint/2010/main" val="24258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092345-2CA3-43B7-97CD-B5B1053F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The Fayette Branch</a:t>
            </a:r>
          </a:p>
        </p:txBody>
      </p:sp>
      <p:sp>
        <p:nvSpPr>
          <p:cNvPr id="7" name="TextBox 6"/>
          <p:cNvSpPr txBox="1"/>
          <p:nvPr/>
        </p:nvSpPr>
        <p:spPr>
          <a:xfrm>
            <a:off x="394736" y="1259542"/>
            <a:ext cx="6669451" cy="4524315"/>
          </a:xfrm>
          <a:prstGeom prst="rect">
            <a:avLst/>
          </a:prstGeom>
          <a:noFill/>
        </p:spPr>
        <p:txBody>
          <a:bodyPr wrap="square" rtlCol="0">
            <a:spAutoFit/>
          </a:bodyPr>
          <a:lstStyle/>
          <a:p>
            <a:pPr algn="l" fontAlgn="base"/>
            <a:r>
              <a:rPr lang="en-US" b="0" i="0" dirty="0">
                <a:solidFill>
                  <a:schemeClr val="bg1"/>
                </a:solidFill>
                <a:effectLst/>
              </a:rPr>
              <a:t>Lucy Mack Smith led the Fayette Branch. They traveled by boat along the Erie Canal and across Lake Erie. When they arrived at the lake, thick ice in the harbor prevented their progress. The discouraged Saints were cold and hungry, and they began to argue. Lucy cried out to them:</a:t>
            </a:r>
          </a:p>
          <a:p>
            <a:pPr algn="l" fontAlgn="base"/>
            <a:endParaRPr lang="en-US" b="0" i="0" dirty="0">
              <a:solidFill>
                <a:schemeClr val="bg1"/>
              </a:solidFill>
              <a:effectLst/>
            </a:endParaRPr>
          </a:p>
          <a:p>
            <a:pPr algn="l" fontAlgn="base"/>
            <a:r>
              <a:rPr lang="en-US" b="0" i="0" dirty="0">
                <a:solidFill>
                  <a:schemeClr val="bg1"/>
                </a:solidFill>
                <a:effectLst/>
              </a:rPr>
              <a:t>“Where is your faith? Where is your confidence in God? </a:t>
            </a:r>
          </a:p>
          <a:p>
            <a:pPr algn="l" fontAlgn="base"/>
            <a:endParaRPr lang="en-US" dirty="0">
              <a:solidFill>
                <a:schemeClr val="bg1"/>
              </a:solidFill>
            </a:endParaRPr>
          </a:p>
          <a:p>
            <a:pPr algn="l" fontAlgn="base"/>
            <a:r>
              <a:rPr lang="en-US" b="0" i="0" dirty="0">
                <a:solidFill>
                  <a:schemeClr val="bg1"/>
                </a:solidFill>
                <a:effectLst/>
              </a:rPr>
              <a:t>If you will all of you raise your desires to heaven, that the ice may be broken up and we be set at liberty, as sure as the Lord lives, it will be done.”</a:t>
            </a:r>
          </a:p>
          <a:p>
            <a:pPr algn="l" fontAlgn="base"/>
            <a:endParaRPr lang="en-US" b="0" i="0" dirty="0">
              <a:solidFill>
                <a:schemeClr val="bg1"/>
              </a:solidFill>
              <a:effectLst/>
            </a:endParaRPr>
          </a:p>
          <a:p>
            <a:pPr algn="l" fontAlgn="base"/>
            <a:r>
              <a:rPr lang="en-US" b="0" i="0" dirty="0">
                <a:solidFill>
                  <a:schemeClr val="bg1"/>
                </a:solidFill>
                <a:effectLst/>
              </a:rPr>
              <a:t>Immediately Lucy heard a thunderous noise. The ice in the harbor was broken up enough to enable their boat to pass through. The grateful Saints came together in prayer. They traveled safely to Kirtland, Ohio.</a:t>
            </a:r>
          </a:p>
        </p:txBody>
      </p:sp>
      <p:sp>
        <p:nvSpPr>
          <p:cNvPr id="3" name="TextBox 2">
            <a:extLst>
              <a:ext uri="{FF2B5EF4-FFF2-40B4-BE49-F238E27FC236}">
                <a16:creationId xmlns:a16="http://schemas.microsoft.com/office/drawing/2014/main" id="{DAB6AF75-5D21-A894-30CB-1B240C4D8408}"/>
              </a:ext>
            </a:extLst>
          </p:cNvPr>
          <p:cNvSpPr txBox="1"/>
          <p:nvPr/>
        </p:nvSpPr>
        <p:spPr>
          <a:xfrm>
            <a:off x="0" y="6355087"/>
            <a:ext cx="6096000" cy="369332"/>
          </a:xfrm>
          <a:prstGeom prst="rect">
            <a:avLst/>
          </a:prstGeom>
          <a:noFill/>
        </p:spPr>
        <p:txBody>
          <a:bodyPr wrap="square">
            <a:spAutoFit/>
          </a:bodyPr>
          <a:lstStyle/>
          <a:p>
            <a:r>
              <a:rPr lang="en-US" b="0" i="1" dirty="0">
                <a:solidFill>
                  <a:schemeClr val="bg1"/>
                </a:solidFill>
                <a:effectLst/>
              </a:rPr>
              <a:t>Saints</a:t>
            </a:r>
            <a:r>
              <a:rPr lang="en-US" b="0" i="0" dirty="0">
                <a:solidFill>
                  <a:schemeClr val="bg1"/>
                </a:solidFill>
                <a:effectLst/>
              </a:rPr>
              <a:t>, </a:t>
            </a:r>
            <a:r>
              <a:rPr lang="en-US" b="0" i="0" u="none" strike="noStrike" dirty="0">
                <a:solidFill>
                  <a:schemeClr val="bg1"/>
                </a:solidFill>
                <a:effectLst/>
              </a:rPr>
              <a:t>1:121–23</a:t>
            </a:r>
            <a:endParaRPr lang="en-US" dirty="0"/>
          </a:p>
        </p:txBody>
      </p:sp>
      <p:pic>
        <p:nvPicPr>
          <p:cNvPr id="10" name="Picture 9">
            <a:extLst>
              <a:ext uri="{FF2B5EF4-FFF2-40B4-BE49-F238E27FC236}">
                <a16:creationId xmlns:a16="http://schemas.microsoft.com/office/drawing/2014/main" id="{0D6EC61B-9CF3-72FA-00DD-63895898F94F}"/>
              </a:ext>
            </a:extLst>
          </p:cNvPr>
          <p:cNvPicPr>
            <a:picLocks noChangeAspect="1"/>
          </p:cNvPicPr>
          <p:nvPr/>
        </p:nvPicPr>
        <p:blipFill>
          <a:blip r:embed="rId3"/>
          <a:stretch>
            <a:fillRect/>
          </a:stretch>
        </p:blipFill>
        <p:spPr>
          <a:xfrm>
            <a:off x="7064187" y="3975991"/>
            <a:ext cx="4489538" cy="2483437"/>
          </a:xfrm>
          <a:prstGeom prst="rect">
            <a:avLst/>
          </a:prstGeom>
        </p:spPr>
      </p:pic>
      <p:pic>
        <p:nvPicPr>
          <p:cNvPr id="12" name="Picture 11">
            <a:extLst>
              <a:ext uri="{FF2B5EF4-FFF2-40B4-BE49-F238E27FC236}">
                <a16:creationId xmlns:a16="http://schemas.microsoft.com/office/drawing/2014/main" id="{545FCB36-FF35-0A66-C921-86E8A5C56977}"/>
              </a:ext>
            </a:extLst>
          </p:cNvPr>
          <p:cNvPicPr>
            <a:picLocks noChangeAspect="1"/>
          </p:cNvPicPr>
          <p:nvPr/>
        </p:nvPicPr>
        <p:blipFill>
          <a:blip r:embed="rId4"/>
          <a:srcRect l="9516" r="2008"/>
          <a:stretch/>
        </p:blipFill>
        <p:spPr>
          <a:xfrm>
            <a:off x="8112148" y="711753"/>
            <a:ext cx="1838674" cy="2865666"/>
          </a:xfrm>
          <a:prstGeom prst="rect">
            <a:avLst/>
          </a:prstGeom>
        </p:spPr>
      </p:pic>
    </p:spTree>
    <p:extLst>
      <p:ext uri="{BB962C8B-B14F-4D97-AF65-F5344CB8AC3E}">
        <p14:creationId xmlns:p14="http://schemas.microsoft.com/office/powerpoint/2010/main" val="24840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092345-2CA3-43B7-97CD-B5B1053F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The Colesville Branch</a:t>
            </a:r>
          </a:p>
        </p:txBody>
      </p:sp>
      <p:sp>
        <p:nvSpPr>
          <p:cNvPr id="7" name="TextBox 6"/>
          <p:cNvSpPr txBox="1"/>
          <p:nvPr/>
        </p:nvSpPr>
        <p:spPr>
          <a:xfrm>
            <a:off x="5199818" y="1320062"/>
            <a:ext cx="6669451" cy="4524315"/>
          </a:xfrm>
          <a:prstGeom prst="rect">
            <a:avLst/>
          </a:prstGeom>
          <a:noFill/>
        </p:spPr>
        <p:txBody>
          <a:bodyPr wrap="square" rtlCol="0">
            <a:spAutoFit/>
          </a:bodyPr>
          <a:lstStyle/>
          <a:p>
            <a:pPr fontAlgn="base"/>
            <a:r>
              <a:rPr lang="en-US" dirty="0">
                <a:solidFill>
                  <a:schemeClr val="bg1"/>
                </a:solidFill>
              </a:rPr>
              <a:t>Newel Knight led the Colesville Branch. While Newel was away, his aunt </a:t>
            </a:r>
            <a:r>
              <a:rPr lang="en-US" dirty="0" err="1">
                <a:solidFill>
                  <a:schemeClr val="bg1"/>
                </a:solidFill>
              </a:rPr>
              <a:t>Electa</a:t>
            </a:r>
            <a:r>
              <a:rPr lang="en-US" dirty="0">
                <a:solidFill>
                  <a:schemeClr val="bg1"/>
                </a:solidFill>
              </a:rPr>
              <a:t> Peck fell and broke her shoulder.</a:t>
            </a:r>
          </a:p>
          <a:p>
            <a:pPr fontAlgn="base"/>
            <a:endParaRPr lang="en-US" dirty="0">
              <a:solidFill>
                <a:schemeClr val="bg1"/>
              </a:solidFill>
            </a:endParaRPr>
          </a:p>
          <a:p>
            <a:pPr fontAlgn="base"/>
            <a:r>
              <a:rPr lang="en-US" dirty="0">
                <a:solidFill>
                  <a:schemeClr val="bg1"/>
                </a:solidFill>
              </a:rPr>
              <a:t>A surgeon tried to relieve her pain and said it would be a miracle if she could travel within a few weeks. </a:t>
            </a:r>
          </a:p>
          <a:p>
            <a:pPr fontAlgn="base"/>
            <a:endParaRPr lang="en-US" dirty="0">
              <a:solidFill>
                <a:schemeClr val="bg1"/>
              </a:solidFill>
            </a:endParaRPr>
          </a:p>
          <a:p>
            <a:pPr fontAlgn="base"/>
            <a:r>
              <a:rPr lang="en-US" dirty="0" err="1">
                <a:solidFill>
                  <a:schemeClr val="bg1"/>
                </a:solidFill>
              </a:rPr>
              <a:t>Electa</a:t>
            </a:r>
            <a:r>
              <a:rPr lang="en-US" dirty="0">
                <a:solidFill>
                  <a:schemeClr val="bg1"/>
                </a:solidFill>
              </a:rPr>
              <a:t> dreamed that Newel returned and laid his hands on her and that she was made whole. When Newel returned, he heard what had happened to his aunt and went to see her. </a:t>
            </a:r>
          </a:p>
          <a:p>
            <a:pPr fontAlgn="base"/>
            <a:endParaRPr lang="en-US" dirty="0">
              <a:solidFill>
                <a:schemeClr val="bg1"/>
              </a:solidFill>
            </a:endParaRPr>
          </a:p>
          <a:p>
            <a:pPr fontAlgn="base"/>
            <a:r>
              <a:rPr lang="en-US" dirty="0">
                <a:solidFill>
                  <a:schemeClr val="bg1"/>
                </a:solidFill>
              </a:rPr>
              <a:t>She requested that he bless her. Newel approached the bed, rebuked the pain in the name of Jesus Christ, and commanded </a:t>
            </a:r>
            <a:r>
              <a:rPr lang="en-US" dirty="0" err="1">
                <a:solidFill>
                  <a:schemeClr val="bg1"/>
                </a:solidFill>
              </a:rPr>
              <a:t>Electa</a:t>
            </a:r>
            <a:r>
              <a:rPr lang="en-US" dirty="0">
                <a:solidFill>
                  <a:schemeClr val="bg1"/>
                </a:solidFill>
              </a:rPr>
              <a:t> to be made whole. </a:t>
            </a:r>
          </a:p>
          <a:p>
            <a:pPr fontAlgn="base"/>
            <a:endParaRPr lang="en-US" dirty="0">
              <a:solidFill>
                <a:schemeClr val="bg1"/>
              </a:solidFill>
            </a:endParaRPr>
          </a:p>
          <a:p>
            <a:pPr fontAlgn="base"/>
            <a:r>
              <a:rPr lang="en-US" dirty="0">
                <a:solidFill>
                  <a:schemeClr val="bg1"/>
                </a:solidFill>
              </a:rPr>
              <a:t>The next morning </a:t>
            </a:r>
            <a:r>
              <a:rPr lang="en-US" dirty="0" err="1">
                <a:solidFill>
                  <a:schemeClr val="bg1"/>
                </a:solidFill>
              </a:rPr>
              <a:t>Electa</a:t>
            </a:r>
            <a:r>
              <a:rPr lang="en-US" dirty="0">
                <a:solidFill>
                  <a:schemeClr val="bg1"/>
                </a:solidFill>
              </a:rPr>
              <a:t> arose, got dressed, and continued the journey. </a:t>
            </a:r>
          </a:p>
        </p:txBody>
      </p:sp>
      <p:sp>
        <p:nvSpPr>
          <p:cNvPr id="3" name="TextBox 2">
            <a:extLst>
              <a:ext uri="{FF2B5EF4-FFF2-40B4-BE49-F238E27FC236}">
                <a16:creationId xmlns:a16="http://schemas.microsoft.com/office/drawing/2014/main" id="{DAB6AF75-5D21-A894-30CB-1B240C4D8408}"/>
              </a:ext>
            </a:extLst>
          </p:cNvPr>
          <p:cNvSpPr txBox="1"/>
          <p:nvPr/>
        </p:nvSpPr>
        <p:spPr>
          <a:xfrm>
            <a:off x="0" y="6394997"/>
            <a:ext cx="7915835" cy="461665"/>
          </a:xfrm>
          <a:prstGeom prst="rect">
            <a:avLst/>
          </a:prstGeom>
          <a:noFill/>
        </p:spPr>
        <p:txBody>
          <a:bodyPr wrap="square">
            <a:spAutoFit/>
          </a:bodyPr>
          <a:lstStyle/>
          <a:p>
            <a:r>
              <a:rPr lang="en-US" sz="1200" dirty="0">
                <a:solidFill>
                  <a:schemeClr val="bg1"/>
                </a:solidFill>
              </a:rPr>
              <a:t>Newel Knight, </a:t>
            </a:r>
            <a:r>
              <a:rPr lang="en-US" sz="1200" i="1" dirty="0">
                <a:solidFill>
                  <a:schemeClr val="bg1"/>
                </a:solidFill>
              </a:rPr>
              <a:t>The Rise of the Latter-day Saints: The Journals and Histories of Newel Knight</a:t>
            </a:r>
            <a:r>
              <a:rPr lang="en-US" sz="1200" dirty="0">
                <a:solidFill>
                  <a:schemeClr val="bg1"/>
                </a:solidFill>
              </a:rPr>
              <a:t>, ed. Michael Hubbard MacKay and William G. Hartley [2019], 32–33</a:t>
            </a:r>
            <a:endParaRPr lang="en-US" sz="1200" dirty="0"/>
          </a:p>
        </p:txBody>
      </p:sp>
      <p:pic>
        <p:nvPicPr>
          <p:cNvPr id="4" name="Picture 3">
            <a:extLst>
              <a:ext uri="{FF2B5EF4-FFF2-40B4-BE49-F238E27FC236}">
                <a16:creationId xmlns:a16="http://schemas.microsoft.com/office/drawing/2014/main" id="{92C40F86-D340-189C-794B-445E99023646}"/>
              </a:ext>
            </a:extLst>
          </p:cNvPr>
          <p:cNvPicPr>
            <a:picLocks noChangeAspect="1"/>
          </p:cNvPicPr>
          <p:nvPr/>
        </p:nvPicPr>
        <p:blipFill>
          <a:blip r:embed="rId3"/>
          <a:srcRect r="4662"/>
          <a:stretch/>
        </p:blipFill>
        <p:spPr>
          <a:xfrm>
            <a:off x="1478258" y="2004813"/>
            <a:ext cx="2243302" cy="2848373"/>
          </a:xfrm>
          <a:prstGeom prst="rect">
            <a:avLst/>
          </a:prstGeom>
        </p:spPr>
      </p:pic>
    </p:spTree>
    <p:extLst>
      <p:ext uri="{BB962C8B-B14F-4D97-AF65-F5344CB8AC3E}">
        <p14:creationId xmlns:p14="http://schemas.microsoft.com/office/powerpoint/2010/main" val="22948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9D4C39-E029-3F78-837D-FE3A26395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C60CD5-73C2-83F7-157D-62611E4478A9}"/>
              </a:ext>
            </a:extLst>
          </p:cNvPr>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Commanded to Gather</a:t>
            </a:r>
          </a:p>
        </p:txBody>
      </p:sp>
      <p:sp>
        <p:nvSpPr>
          <p:cNvPr id="5" name="TextBox 4">
            <a:extLst>
              <a:ext uri="{FF2B5EF4-FFF2-40B4-BE49-F238E27FC236}">
                <a16:creationId xmlns:a16="http://schemas.microsoft.com/office/drawing/2014/main" id="{AC2B4C73-2D77-585C-0DF5-86463E41E5EC}"/>
              </a:ext>
            </a:extLst>
          </p:cNvPr>
          <p:cNvSpPr txBox="1"/>
          <p:nvPr/>
        </p:nvSpPr>
        <p:spPr>
          <a:xfrm>
            <a:off x="741621" y="1318022"/>
            <a:ext cx="6097772" cy="4801314"/>
          </a:xfrm>
          <a:prstGeom prst="rect">
            <a:avLst/>
          </a:prstGeom>
          <a:noFill/>
        </p:spPr>
        <p:txBody>
          <a:bodyPr wrap="square">
            <a:spAutoFit/>
          </a:bodyPr>
          <a:lstStyle/>
          <a:p>
            <a:pPr algn="l" fontAlgn="base"/>
            <a:r>
              <a:rPr lang="en-US" b="0" i="0" dirty="0">
                <a:solidFill>
                  <a:schemeClr val="bg1"/>
                </a:solidFill>
                <a:effectLst/>
              </a:rPr>
              <a:t>We know from experience that joy comes when we are blessed with unity. … [Our Heavenly Father’s] desire is to grant us that sacred wish for unity out of His love for us.</a:t>
            </a:r>
          </a:p>
          <a:p>
            <a:pPr algn="l" fontAlgn="base"/>
            <a:endParaRPr lang="en-US" b="0" i="0" dirty="0">
              <a:solidFill>
                <a:schemeClr val="bg1"/>
              </a:solidFill>
              <a:effectLst/>
            </a:endParaRPr>
          </a:p>
          <a:p>
            <a:pPr algn="l" fontAlgn="base"/>
            <a:r>
              <a:rPr lang="en-US" b="0" i="0" dirty="0">
                <a:solidFill>
                  <a:schemeClr val="bg1"/>
                </a:solidFill>
                <a:effectLst/>
              </a:rPr>
              <a:t>He cannot grant it to us as individuals. The joy of unity He wants so much to give us is not solitary. We must seek it and qualify for it with others. It is not surprising then that God urges us to gather so that He can bless us. </a:t>
            </a:r>
          </a:p>
          <a:p>
            <a:pPr algn="l" fontAlgn="base"/>
            <a:endParaRPr lang="en-US" dirty="0">
              <a:solidFill>
                <a:schemeClr val="bg1"/>
              </a:solidFill>
            </a:endParaRPr>
          </a:p>
          <a:p>
            <a:pPr algn="l" fontAlgn="base"/>
            <a:r>
              <a:rPr lang="en-US" b="0" i="0" dirty="0">
                <a:solidFill>
                  <a:schemeClr val="bg1"/>
                </a:solidFill>
                <a:effectLst/>
              </a:rPr>
              <a:t>He wants us to gather into families. He has established classes, wards, and branches and commanded us to meet together often. In those gatherings, which God has designed for us, lies our great opportunity. </a:t>
            </a:r>
          </a:p>
          <a:p>
            <a:pPr algn="l" fontAlgn="base"/>
            <a:endParaRPr lang="en-US" dirty="0">
              <a:solidFill>
                <a:schemeClr val="bg1"/>
              </a:solidFill>
            </a:endParaRPr>
          </a:p>
          <a:p>
            <a:pPr algn="l" fontAlgn="base"/>
            <a:r>
              <a:rPr lang="en-US" b="0" i="0" dirty="0">
                <a:solidFill>
                  <a:schemeClr val="bg1"/>
                </a:solidFill>
                <a:effectLst/>
              </a:rPr>
              <a:t>We can pray and work for the unity that will bring us joy and multiply our power to serve. </a:t>
            </a:r>
          </a:p>
          <a:p>
            <a:pPr algn="l" fontAlgn="base"/>
            <a:r>
              <a:rPr lang="en-US" b="0" i="0" dirty="0">
                <a:solidFill>
                  <a:schemeClr val="bg1"/>
                </a:solidFill>
                <a:effectLst/>
              </a:rPr>
              <a:t>Henry B. Eyring</a:t>
            </a:r>
          </a:p>
        </p:txBody>
      </p:sp>
      <p:pic>
        <p:nvPicPr>
          <p:cNvPr id="7" name="Picture 6" descr="A person in a suit and tie&#10;&#10;Description automatically generated">
            <a:extLst>
              <a:ext uri="{FF2B5EF4-FFF2-40B4-BE49-F238E27FC236}">
                <a16:creationId xmlns:a16="http://schemas.microsoft.com/office/drawing/2014/main" id="{BB7A387E-F38E-BB3E-CB25-CD53F8FE3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741" y="165908"/>
            <a:ext cx="787973" cy="982408"/>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CEC7314E-7ACC-F3C5-C4E5-7F27C0AA7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156" y="1314224"/>
            <a:ext cx="3913667" cy="2609112"/>
          </a:xfrm>
          <a:prstGeom prst="rect">
            <a:avLst/>
          </a:prstGeom>
        </p:spPr>
      </p:pic>
      <p:pic>
        <p:nvPicPr>
          <p:cNvPr id="13" name="Picture 12" descr="A group of people sitting around a table&#10;&#10;Description automatically generated">
            <a:extLst>
              <a:ext uri="{FF2B5EF4-FFF2-40B4-BE49-F238E27FC236}">
                <a16:creationId xmlns:a16="http://schemas.microsoft.com/office/drawing/2014/main" id="{DD7FDA7E-728A-2E27-AB80-B844627F160D}"/>
              </a:ext>
            </a:extLst>
          </p:cNvPr>
          <p:cNvPicPr>
            <a:picLocks noChangeAspect="1"/>
          </p:cNvPicPr>
          <p:nvPr/>
        </p:nvPicPr>
        <p:blipFill>
          <a:blip r:embed="rId5">
            <a:extLst>
              <a:ext uri="{28A0092B-C50C-407E-A947-70E740481C1C}">
                <a14:useLocalDpi xmlns:a14="http://schemas.microsoft.com/office/drawing/2010/main" val="0"/>
              </a:ext>
            </a:extLst>
          </a:blip>
          <a:srcRect t="29990"/>
          <a:stretch/>
        </p:blipFill>
        <p:spPr>
          <a:xfrm>
            <a:off x="7032107" y="4153120"/>
            <a:ext cx="4713767" cy="2475096"/>
          </a:xfrm>
          <a:prstGeom prst="rect">
            <a:avLst/>
          </a:prstGeom>
        </p:spPr>
      </p:pic>
    </p:spTree>
    <p:extLst>
      <p:ext uri="{BB962C8B-B14F-4D97-AF65-F5344CB8AC3E}">
        <p14:creationId xmlns:p14="http://schemas.microsoft.com/office/powerpoint/2010/main" val="186157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64EBE-4E04-3015-22B1-DB31DECB4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561FE8-7821-328F-1049-06D8FF6F9611}"/>
              </a:ext>
            </a:extLst>
          </p:cNvPr>
          <p:cNvSpPr txBox="1"/>
          <p:nvPr/>
        </p:nvSpPr>
        <p:spPr>
          <a:xfrm>
            <a:off x="1562100" y="2659559"/>
            <a:ext cx="9067800" cy="769441"/>
          </a:xfrm>
          <a:prstGeom prst="rect">
            <a:avLst/>
          </a:prstGeom>
          <a:noFill/>
        </p:spPr>
        <p:txBody>
          <a:bodyPr wrap="square" rtlCol="0">
            <a:spAutoFit/>
          </a:bodyPr>
          <a:lstStyle/>
          <a:p>
            <a:pPr algn="ctr"/>
            <a:r>
              <a:rPr lang="en-US" sz="4400" dirty="0">
                <a:solidFill>
                  <a:schemeClr val="bg1"/>
                </a:solidFill>
              </a:rPr>
              <a:t>Doctrine and Covenants 38:1-16</a:t>
            </a:r>
          </a:p>
        </p:txBody>
      </p:sp>
    </p:spTree>
    <p:extLst>
      <p:ext uri="{BB962C8B-B14F-4D97-AF65-F5344CB8AC3E}">
        <p14:creationId xmlns:p14="http://schemas.microsoft.com/office/powerpoint/2010/main" val="395271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06EBD7-8EAB-4615-8BB0-FACD6E922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8860" y="6394312"/>
            <a:ext cx="1905000" cy="369332"/>
          </a:xfrm>
          <a:prstGeom prst="rect">
            <a:avLst/>
          </a:prstGeom>
          <a:noFill/>
        </p:spPr>
        <p:txBody>
          <a:bodyPr wrap="square" rtlCol="0">
            <a:spAutoFit/>
          </a:bodyPr>
          <a:lstStyle/>
          <a:p>
            <a:r>
              <a:rPr lang="en-US" dirty="0">
                <a:solidFill>
                  <a:schemeClr val="bg1"/>
                </a:solidFill>
              </a:rPr>
              <a:t>D&amp;C 38:1-3</a:t>
            </a:r>
          </a:p>
        </p:txBody>
      </p:sp>
      <p:sp>
        <p:nvSpPr>
          <p:cNvPr id="6" name="TextBox 5"/>
          <p:cNvSpPr txBox="1"/>
          <p:nvPr/>
        </p:nvSpPr>
        <p:spPr>
          <a:xfrm>
            <a:off x="1600200" y="1"/>
            <a:ext cx="9067800" cy="769441"/>
          </a:xfrm>
          <a:prstGeom prst="rect">
            <a:avLst/>
          </a:prstGeom>
          <a:noFill/>
        </p:spPr>
        <p:txBody>
          <a:bodyPr wrap="square" rtlCol="0">
            <a:spAutoFit/>
          </a:bodyPr>
          <a:lstStyle/>
          <a:p>
            <a:pPr algn="ctr"/>
            <a:r>
              <a:rPr lang="en-US" sz="4400" dirty="0">
                <a:solidFill>
                  <a:schemeClr val="bg1"/>
                </a:solidFill>
              </a:rPr>
              <a:t>I Am—He is in Their Midst</a:t>
            </a:r>
          </a:p>
        </p:txBody>
      </p:sp>
      <p:sp>
        <p:nvSpPr>
          <p:cNvPr id="7" name="TextBox 6"/>
          <p:cNvSpPr txBox="1"/>
          <p:nvPr/>
        </p:nvSpPr>
        <p:spPr>
          <a:xfrm>
            <a:off x="1384044" y="1162977"/>
            <a:ext cx="5614219" cy="2585323"/>
          </a:xfrm>
          <a:prstGeom prst="rect">
            <a:avLst/>
          </a:prstGeom>
          <a:noFill/>
        </p:spPr>
        <p:txBody>
          <a:bodyPr wrap="square" rtlCol="0">
            <a:spAutoFit/>
          </a:bodyPr>
          <a:lstStyle/>
          <a:p>
            <a:pPr fontAlgn="base"/>
            <a:r>
              <a:rPr lang="en-US" dirty="0">
                <a:solidFill>
                  <a:schemeClr val="bg1"/>
                </a:solidFill>
              </a:rPr>
              <a:t> “When Moses was tending the flocks of his father-in-law, </a:t>
            </a:r>
            <a:r>
              <a:rPr lang="en-US" dirty="0" err="1">
                <a:solidFill>
                  <a:schemeClr val="bg1"/>
                </a:solidFill>
              </a:rPr>
              <a:t>Jethro</a:t>
            </a:r>
            <a:r>
              <a:rPr lang="en-US" dirty="0">
                <a:solidFill>
                  <a:schemeClr val="bg1"/>
                </a:solidFill>
              </a:rPr>
              <a:t>, at </a:t>
            </a:r>
            <a:r>
              <a:rPr lang="en-US" dirty="0" err="1">
                <a:solidFill>
                  <a:schemeClr val="bg1"/>
                </a:solidFill>
              </a:rPr>
              <a:t>Horeb</a:t>
            </a:r>
            <a:r>
              <a:rPr lang="en-US" dirty="0">
                <a:solidFill>
                  <a:schemeClr val="bg1"/>
                </a:solidFill>
              </a:rPr>
              <a:t>, the mountain of God, the Lord appeared to him in a flaming bush and gave him commandment to go to Egypt and lead Israel from bondage. </a:t>
            </a:r>
          </a:p>
          <a:p>
            <a:pPr fontAlgn="base"/>
            <a:endParaRPr lang="en-US" dirty="0">
              <a:solidFill>
                <a:schemeClr val="bg1"/>
              </a:solidFill>
            </a:endParaRPr>
          </a:p>
          <a:p>
            <a:pPr fontAlgn="base"/>
            <a:r>
              <a:rPr lang="en-US" dirty="0">
                <a:solidFill>
                  <a:schemeClr val="bg1"/>
                </a:solidFill>
              </a:rPr>
              <a:t>Moses said to the Lord: ‘Behold, when I come unto the children of Israel, and shall say unto them, The God of our Fathers hath sent me unto you; and they shall say to me, What is his name? what shall I say unto them? </a:t>
            </a:r>
          </a:p>
        </p:txBody>
      </p:sp>
      <p:pic>
        <p:nvPicPr>
          <p:cNvPr id="3" name="Picture 2">
            <a:extLst>
              <a:ext uri="{FF2B5EF4-FFF2-40B4-BE49-F238E27FC236}">
                <a16:creationId xmlns:a16="http://schemas.microsoft.com/office/drawing/2014/main" id="{80E0BC50-953B-4ABF-BEAB-51913A8D6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053" y="1055409"/>
            <a:ext cx="2544024" cy="3782266"/>
          </a:xfrm>
          <a:prstGeom prst="rect">
            <a:avLst/>
          </a:prstGeom>
        </p:spPr>
      </p:pic>
      <p:pic>
        <p:nvPicPr>
          <p:cNvPr id="9" name="Picture 8">
            <a:extLst>
              <a:ext uri="{FF2B5EF4-FFF2-40B4-BE49-F238E27FC236}">
                <a16:creationId xmlns:a16="http://schemas.microsoft.com/office/drawing/2014/main" id="{8A31E73C-238B-4FF4-A0C1-D23059DFA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279" y="4276285"/>
            <a:ext cx="2761488" cy="2206752"/>
          </a:xfrm>
          <a:prstGeom prst="rect">
            <a:avLst/>
          </a:prstGeom>
        </p:spPr>
      </p:pic>
      <p:sp>
        <p:nvSpPr>
          <p:cNvPr id="10" name="Rectangle 9">
            <a:extLst>
              <a:ext uri="{FF2B5EF4-FFF2-40B4-BE49-F238E27FC236}">
                <a16:creationId xmlns:a16="http://schemas.microsoft.com/office/drawing/2014/main" id="{0964E934-1B36-4D78-9EEB-A20FCB533AF1}"/>
              </a:ext>
            </a:extLst>
          </p:cNvPr>
          <p:cNvSpPr/>
          <p:nvPr/>
        </p:nvSpPr>
        <p:spPr>
          <a:xfrm>
            <a:off x="5614219" y="5129686"/>
            <a:ext cx="6096000" cy="1200329"/>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And God said unto Moses, I am that I am; and he said, Thus shalt thou say unto the children of Israel, I Am hath sent me unto you.’ … </a:t>
            </a:r>
          </a:p>
        </p:txBody>
      </p:sp>
    </p:spTree>
    <p:extLst>
      <p:ext uri="{BB962C8B-B14F-4D97-AF65-F5344CB8AC3E}">
        <p14:creationId xmlns:p14="http://schemas.microsoft.com/office/powerpoint/2010/main" val="37633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3118</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2018-05-09T17:26:37Z</dcterms:created>
  <dcterms:modified xsi:type="dcterms:W3CDTF">2024-12-29T15:25:01Z</dcterms:modified>
</cp:coreProperties>
</file>