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1" r:id="rId3"/>
    <p:sldId id="281" r:id="rId4"/>
    <p:sldId id="264" r:id="rId5"/>
    <p:sldId id="282" r:id="rId6"/>
    <p:sldId id="279" r:id="rId7"/>
    <p:sldId id="265" r:id="rId8"/>
    <p:sldId id="266" r:id="rId9"/>
    <p:sldId id="267" r:id="rId10"/>
    <p:sldId id="268" r:id="rId11"/>
    <p:sldId id="258" r:id="rId12"/>
    <p:sldId id="269" r:id="rId13"/>
    <p:sldId id="270" r:id="rId14"/>
    <p:sldId id="271" r:id="rId15"/>
    <p:sldId id="272" r:id="rId16"/>
    <p:sldId id="273" r:id="rId17"/>
    <p:sldId id="275" r:id="rId18"/>
    <p:sldId id="276" r:id="rId19"/>
    <p:sldId id="259" r:id="rId20"/>
    <p:sldId id="263" r:id="rId21"/>
    <p:sldId id="277" r:id="rId22"/>
    <p:sldId id="280" r:id="rId23"/>
  </p:sldIdLst>
  <p:sldSz cx="12192000" cy="6858000"/>
  <p:notesSz cx="6858000" cy="9144000"/>
  <p:embeddedFontLst>
    <p:embeddedFont>
      <p:font typeface="Abadi" panose="020B0604020104020204" pitchFamily="34" charset="0"/>
      <p:regular r:id="rId24"/>
    </p:embeddedFont>
    <p:embeddedFont>
      <p:font typeface="Footlight MT Light" panose="0204060206030A0203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662D-A044-4E33-97B3-CBB50083F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F6233-F4E8-40FE-9E72-7D49ACB14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B9CEE-4B6F-42EA-A10C-8B226673AB3A}"/>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57EB05DF-AD5E-483F-B638-4A83BA6A5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D284-3532-47EB-A0EC-725802B0DA87}"/>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393087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985-A16D-47E8-807A-4ECDECFD9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002E14-7661-4ACD-9CD6-37DF1C36A6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FAF2B-931A-4F6D-BDEF-C2B704220F79}"/>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EEAD1E8C-96B8-4844-B3FD-3A2448FEA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1190-A5DD-4CA6-ACAC-790B76848DB7}"/>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401065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8CA47-84FD-4CFC-922B-E275A2311B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BCF88C-371F-4CB2-9859-9E97ED6992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80910-C4E8-4ABC-A047-8413FA153141}"/>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0534516B-9A13-4A69-82B2-3CF9AAE6D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8C802-2239-4703-8522-7E976B7E8513}"/>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339699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B59B-5EE7-4233-B1AC-ADC7B45BC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E7546-EBDB-4F37-8491-4466BF7A8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5F34-DA8D-4A04-AFC2-FC08F5DC34D4}"/>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99C15C7D-6B7C-4A6A-BC7F-E33411A53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3850D-3E3F-4CD9-BB92-28894415C632}"/>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56101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B3E4-67A7-41C8-AE5E-279119FA0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D4B76F-DF09-4AB2-B3F7-0B0C47FB8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E96D12-1B94-4A71-831B-3A9C71994922}"/>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66E3ED39-1120-4BDA-83C1-F3A25C746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9EBED-6CF2-4531-A629-BB185EB9245D}"/>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57863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AF35-684B-4038-933A-B5603D2E7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2496F-16AE-4F15-9B14-05553E935C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A5403-91F1-4101-8CF2-8E09EFE28E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AE6A7-DC9D-4A46-A171-009D899C7024}"/>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6" name="Footer Placeholder 5">
            <a:extLst>
              <a:ext uri="{FF2B5EF4-FFF2-40B4-BE49-F238E27FC236}">
                <a16:creationId xmlns:a16="http://schemas.microsoft.com/office/drawing/2014/main" id="{1FF789E7-89DD-4A3A-BA4B-D848DB67D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A0F67-F50E-4464-992B-B12CC47DC2E8}"/>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36688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C24A-34A6-4679-AAD3-834FF2C37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50183-77C5-4590-8EFB-58DF204DE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B3C1E2-D8BD-4D49-B3F4-A7BBEDDDB0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ED639-03EC-481E-A53C-2C4EBC9C7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3D6273-DFBB-4155-A42E-0F56E23DE4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AFC26-2E7E-4904-8A8D-A6F6FADD68F9}"/>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8" name="Footer Placeholder 7">
            <a:extLst>
              <a:ext uri="{FF2B5EF4-FFF2-40B4-BE49-F238E27FC236}">
                <a16:creationId xmlns:a16="http://schemas.microsoft.com/office/drawing/2014/main" id="{B5C2CD02-6392-4DBC-B1A0-AD2A1A8A0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6580A2-6100-4BDC-B232-EBF9A05504C8}"/>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9833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0407-76F3-4E8B-85BD-61B313587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CE6EC9-952E-44F3-BE07-838C25D5B4FA}"/>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4" name="Footer Placeholder 3">
            <a:extLst>
              <a:ext uri="{FF2B5EF4-FFF2-40B4-BE49-F238E27FC236}">
                <a16:creationId xmlns:a16="http://schemas.microsoft.com/office/drawing/2014/main" id="{5FB5C8D1-749D-4E4A-A6C7-11F186C58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DC7E5B-56DB-428E-8B59-D3DA4B669FE9}"/>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4286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ED533-B882-4AFA-863F-4C0A782B9B17}"/>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3" name="Footer Placeholder 2">
            <a:extLst>
              <a:ext uri="{FF2B5EF4-FFF2-40B4-BE49-F238E27FC236}">
                <a16:creationId xmlns:a16="http://schemas.microsoft.com/office/drawing/2014/main" id="{FAA636FE-753C-450C-8C6E-7931C5E65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EB139D-A6F7-462A-A766-0BC5F01709AD}"/>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274710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EC5C-E15A-4823-8E57-6D077BAC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F7132-3798-45C9-8247-C7A4D2BBD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E8DF8-DB01-4C01-9D2D-47F67180E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97C587-71CF-40C6-BB4A-E161E9E000DD}"/>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6" name="Footer Placeholder 5">
            <a:extLst>
              <a:ext uri="{FF2B5EF4-FFF2-40B4-BE49-F238E27FC236}">
                <a16:creationId xmlns:a16="http://schemas.microsoft.com/office/drawing/2014/main" id="{36ED859D-D90A-4E29-90CD-C6992D2DC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31B24-4119-449A-82B2-E93CDC14E1EA}"/>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15855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E2D9-0F01-44CA-B209-B4B3C99DC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398F0-EDA1-4344-8160-BD0CA68A2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562CB-4A7E-45D2-991F-04D73977D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CCE784-2920-46CC-B054-43E7C8DFC1F8}"/>
              </a:ext>
            </a:extLst>
          </p:cNvPr>
          <p:cNvSpPr>
            <a:spLocks noGrp="1"/>
          </p:cNvSpPr>
          <p:nvPr>
            <p:ph type="dt" sz="half" idx="10"/>
          </p:nvPr>
        </p:nvSpPr>
        <p:spPr/>
        <p:txBody>
          <a:bodyPr/>
          <a:lstStyle/>
          <a:p>
            <a:fld id="{085D361A-DF7E-485D-BE94-7E3FFA6CD3A8}" type="datetimeFigureOut">
              <a:rPr lang="en-US" smtClean="0"/>
              <a:t>12/29/2024</a:t>
            </a:fld>
            <a:endParaRPr lang="en-US"/>
          </a:p>
        </p:txBody>
      </p:sp>
      <p:sp>
        <p:nvSpPr>
          <p:cNvPr id="6" name="Footer Placeholder 5">
            <a:extLst>
              <a:ext uri="{FF2B5EF4-FFF2-40B4-BE49-F238E27FC236}">
                <a16:creationId xmlns:a16="http://schemas.microsoft.com/office/drawing/2014/main" id="{37BC47BF-23DD-44F2-955A-D05A183C5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E2259-2C39-42CF-A105-6CBB0FECE973}"/>
              </a:ext>
            </a:extLst>
          </p:cNvPr>
          <p:cNvSpPr>
            <a:spLocks noGrp="1"/>
          </p:cNvSpPr>
          <p:nvPr>
            <p:ph type="sldNum" sz="quarter" idx="12"/>
          </p:nvPr>
        </p:nvSpPr>
        <p:spPr/>
        <p:txBody>
          <a:bodyPr/>
          <a:lstStyle/>
          <a:p>
            <a:fld id="{633260A2-34A9-4BDF-880C-06C331459C87}" type="slidenum">
              <a:rPr lang="en-US" smtClean="0"/>
              <a:t>‹#›</a:t>
            </a:fld>
            <a:endParaRPr lang="en-US"/>
          </a:p>
        </p:txBody>
      </p:sp>
    </p:spTree>
    <p:extLst>
      <p:ext uri="{BB962C8B-B14F-4D97-AF65-F5344CB8AC3E}">
        <p14:creationId xmlns:p14="http://schemas.microsoft.com/office/powerpoint/2010/main" val="411958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D8DFF-1331-45D4-B812-251F40850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4CC7A-771C-4AAA-A21B-C99B6D1BD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2C5E9-DD24-4F03-9690-2C36E752D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D361A-DF7E-485D-BE94-7E3FFA6CD3A8}" type="datetimeFigureOut">
              <a:rPr lang="en-US" smtClean="0"/>
              <a:t>12/29/2024</a:t>
            </a:fld>
            <a:endParaRPr lang="en-US"/>
          </a:p>
        </p:txBody>
      </p:sp>
      <p:sp>
        <p:nvSpPr>
          <p:cNvPr id="5" name="Footer Placeholder 4">
            <a:extLst>
              <a:ext uri="{FF2B5EF4-FFF2-40B4-BE49-F238E27FC236}">
                <a16:creationId xmlns:a16="http://schemas.microsoft.com/office/drawing/2014/main" id="{CC08E89F-B332-468C-886C-963D7AF1F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323A9-3D7F-4FB7-BC0C-1FC3504F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260A2-34A9-4BDF-880C-06C331459C87}" type="slidenum">
              <a:rPr lang="en-US" smtClean="0"/>
              <a:t>‹#›</a:t>
            </a:fld>
            <a:endParaRPr lang="en-US"/>
          </a:p>
        </p:txBody>
      </p:sp>
    </p:spTree>
    <p:extLst>
      <p:ext uri="{BB962C8B-B14F-4D97-AF65-F5344CB8AC3E}">
        <p14:creationId xmlns:p14="http://schemas.microsoft.com/office/powerpoint/2010/main" val="29828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377643-E2FD-09AB-6626-5052E3B6B82D}"/>
              </a:ext>
            </a:extLst>
          </p:cNvPr>
          <p:cNvPicPr>
            <a:picLocks noChangeAspect="1"/>
          </p:cNvPicPr>
          <p:nvPr/>
        </p:nvPicPr>
        <p:blipFill>
          <a:blip r:embed="rId2"/>
          <a:stretch>
            <a:fillRect/>
          </a:stretch>
        </p:blipFill>
        <p:spPr>
          <a:xfrm>
            <a:off x="-68366" y="0"/>
            <a:ext cx="12260366" cy="6858000"/>
          </a:xfrm>
          <a:prstGeom prst="rect">
            <a:avLst/>
          </a:prstGeom>
        </p:spPr>
      </p:pic>
    </p:spTree>
    <p:extLst>
      <p:ext uri="{BB962C8B-B14F-4D97-AF65-F5344CB8AC3E}">
        <p14:creationId xmlns:p14="http://schemas.microsoft.com/office/powerpoint/2010/main" val="274785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E35229-3600-40FC-997E-ABE943E83D1F}"/>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48800" y="6336268"/>
            <a:ext cx="2514600" cy="369332"/>
          </a:xfrm>
          <a:prstGeom prst="rect">
            <a:avLst/>
          </a:prstGeom>
          <a:noFill/>
        </p:spPr>
        <p:txBody>
          <a:bodyPr wrap="square" rtlCol="0">
            <a:spAutoFit/>
          </a:bodyPr>
          <a:lstStyle/>
          <a:p>
            <a:pPr algn="r"/>
            <a:r>
              <a:rPr lang="en-US" dirty="0">
                <a:solidFill>
                  <a:schemeClr val="bg1"/>
                </a:solidFill>
              </a:rPr>
              <a:t>D&amp;C 39:7-9</a:t>
            </a:r>
          </a:p>
        </p:txBody>
      </p:sp>
      <p:sp>
        <p:nvSpPr>
          <p:cNvPr id="29" name="Rectangle 28"/>
          <p:cNvSpPr/>
          <p:nvPr/>
        </p:nvSpPr>
        <p:spPr>
          <a:xfrm>
            <a:off x="1905000" y="1066801"/>
            <a:ext cx="4572000" cy="1200329"/>
          </a:xfrm>
          <a:prstGeom prst="rect">
            <a:avLst/>
          </a:prstGeom>
        </p:spPr>
        <p:txBody>
          <a:bodyPr>
            <a:spAutoFit/>
          </a:bodyPr>
          <a:lstStyle/>
          <a:p>
            <a:r>
              <a:rPr lang="en-US" dirty="0">
                <a:solidFill>
                  <a:schemeClr val="bg1"/>
                </a:solidFill>
              </a:rPr>
              <a:t>James </a:t>
            </a:r>
            <a:r>
              <a:rPr lang="en-US" dirty="0" err="1">
                <a:solidFill>
                  <a:schemeClr val="bg1"/>
                </a:solidFill>
              </a:rPr>
              <a:t>Covill</a:t>
            </a:r>
            <a:r>
              <a:rPr lang="en-US" dirty="0">
                <a:solidFill>
                  <a:schemeClr val="bg1"/>
                </a:solidFill>
              </a:rPr>
              <a:t> had rejected the Lord many times because of pride and the cares of the world. Little is known about James </a:t>
            </a:r>
            <a:r>
              <a:rPr lang="en-US" dirty="0" err="1">
                <a:solidFill>
                  <a:schemeClr val="bg1"/>
                </a:solidFill>
              </a:rPr>
              <a:t>Covill</a:t>
            </a:r>
            <a:r>
              <a:rPr lang="en-US" dirty="0">
                <a:solidFill>
                  <a:schemeClr val="bg1"/>
                </a:solidFill>
              </a:rPr>
              <a:t>, other than what Joseph Smith recorded</a:t>
            </a:r>
          </a:p>
        </p:txBody>
      </p:sp>
      <p:sp>
        <p:nvSpPr>
          <p:cNvPr id="30" name="Rectangle 29"/>
          <p:cNvSpPr/>
          <p:nvPr/>
        </p:nvSpPr>
        <p:spPr>
          <a:xfrm>
            <a:off x="5562600" y="2819400"/>
            <a:ext cx="4572000" cy="3600986"/>
          </a:xfrm>
          <a:prstGeom prst="rect">
            <a:avLst/>
          </a:prstGeom>
        </p:spPr>
        <p:txBody>
          <a:bodyPr>
            <a:spAutoFit/>
          </a:bodyPr>
          <a:lstStyle/>
          <a:p>
            <a:pPr fontAlgn="base"/>
            <a:r>
              <a:rPr lang="en-US" dirty="0">
                <a:solidFill>
                  <a:schemeClr val="bg1"/>
                </a:solidFill>
              </a:rPr>
              <a:t>“Frequently, pride gets in our way and becomes our stumbling block. </a:t>
            </a:r>
          </a:p>
          <a:p>
            <a:pPr fontAlgn="base"/>
            <a:endParaRPr lang="en-US" dirty="0">
              <a:solidFill>
                <a:schemeClr val="bg1"/>
              </a:solidFill>
            </a:endParaRPr>
          </a:p>
          <a:p>
            <a:pPr fontAlgn="base"/>
            <a:r>
              <a:rPr lang="en-US" dirty="0">
                <a:solidFill>
                  <a:schemeClr val="bg1"/>
                </a:solidFill>
              </a:rPr>
              <a:t>But each of us needs to ask himself the question: ‘Is your pride more important than your peace?’</a:t>
            </a:r>
          </a:p>
          <a:p>
            <a:pPr fontAlgn="base"/>
            <a:endParaRPr lang="en-US" dirty="0">
              <a:solidFill>
                <a:schemeClr val="bg1"/>
              </a:solidFill>
            </a:endParaRPr>
          </a:p>
          <a:p>
            <a:pPr fontAlgn="base"/>
            <a:r>
              <a:rPr lang="en-US" dirty="0">
                <a:solidFill>
                  <a:schemeClr val="bg1"/>
                </a:solidFill>
              </a:rPr>
              <a:t>“All too frequently, one who has done many splendid things in life and made an excellent contribution will let pride cause him to lose the rich reward to which he would be entitled otherwise.” </a:t>
            </a:r>
          </a:p>
          <a:p>
            <a:pPr fontAlgn="base"/>
            <a:r>
              <a:rPr lang="en-US" sz="1200" dirty="0">
                <a:solidFill>
                  <a:schemeClr val="bg1"/>
                </a:solidFill>
              </a:rPr>
              <a:t>Elder Spencer W. Kimball</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Pride</a:t>
            </a:r>
          </a:p>
        </p:txBody>
      </p:sp>
      <p:pic>
        <p:nvPicPr>
          <p:cNvPr id="3" name="Picture 2">
            <a:extLst>
              <a:ext uri="{FF2B5EF4-FFF2-40B4-BE49-F238E27FC236}">
                <a16:creationId xmlns:a16="http://schemas.microsoft.com/office/drawing/2014/main" id="{5A157C9F-DB8D-4A8E-8294-E2A07EE6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099" y="2650093"/>
            <a:ext cx="2371725" cy="3686175"/>
          </a:xfrm>
          <a:prstGeom prst="rect">
            <a:avLst/>
          </a:prstGeom>
        </p:spPr>
      </p:pic>
    </p:spTree>
    <p:extLst>
      <p:ext uri="{BB962C8B-B14F-4D97-AF65-F5344CB8AC3E}">
        <p14:creationId xmlns:p14="http://schemas.microsoft.com/office/powerpoint/2010/main" val="24386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F357D3-1535-4F69-80E1-5C3C5283471F}"/>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grpSp>
        <p:nvGrpSpPr>
          <p:cNvPr id="25" name="Group 24"/>
          <p:cNvGrpSpPr/>
          <p:nvPr/>
        </p:nvGrpSpPr>
        <p:grpSpPr>
          <a:xfrm>
            <a:off x="1596572" y="130629"/>
            <a:ext cx="8938135" cy="6477000"/>
            <a:chOff x="152400" y="113657"/>
            <a:chExt cx="8991600" cy="6515743"/>
          </a:xfrm>
        </p:grpSpPr>
        <p:sp>
          <p:nvSpPr>
            <p:cNvPr id="5" name="TextBox 4"/>
            <p:cNvSpPr txBox="1"/>
            <p:nvPr/>
          </p:nvSpPr>
          <p:spPr>
            <a:xfrm>
              <a:off x="3581400" y="3124200"/>
              <a:ext cx="2438400" cy="646331"/>
            </a:xfrm>
            <a:prstGeom prst="rect">
              <a:avLst/>
            </a:prstGeom>
            <a:noFill/>
          </p:spPr>
          <p:txBody>
            <a:bodyPr wrap="square" rtlCol="0">
              <a:spAutoFit/>
            </a:bodyPr>
            <a:lstStyle/>
            <a:p>
              <a:r>
                <a:rPr lang="en-US" sz="3600" dirty="0">
                  <a:solidFill>
                    <a:schemeClr val="bg1"/>
                  </a:solidFill>
                  <a:latin typeface="Footlight MT Light" pitchFamily="18" charset="0"/>
                </a:rPr>
                <a:t>Pride Cycle</a:t>
              </a:r>
            </a:p>
          </p:txBody>
        </p:sp>
        <p:sp>
          <p:nvSpPr>
            <p:cNvPr id="6" name="Oval 5"/>
            <p:cNvSpPr/>
            <p:nvPr/>
          </p:nvSpPr>
          <p:spPr>
            <a:xfrm>
              <a:off x="1524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57600" y="2286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Come Unto Christ Liberty</a:t>
              </a:r>
            </a:p>
          </p:txBody>
        </p:sp>
        <p:sp>
          <p:nvSpPr>
            <p:cNvPr id="8" name="TextBox 7"/>
            <p:cNvSpPr txBox="1"/>
            <p:nvPr/>
          </p:nvSpPr>
          <p:spPr>
            <a:xfrm>
              <a:off x="6019800" y="8382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Blessings</a:t>
              </a:r>
            </a:p>
            <a:p>
              <a:pPr algn="ctr"/>
              <a:r>
                <a:rPr lang="en-US" dirty="0">
                  <a:solidFill>
                    <a:schemeClr val="bg1"/>
                  </a:solidFill>
                </a:rPr>
                <a:t> Prosperity</a:t>
              </a:r>
            </a:p>
          </p:txBody>
        </p:sp>
        <p:sp>
          <p:nvSpPr>
            <p:cNvPr id="9" name="TextBox 8"/>
            <p:cNvSpPr txBox="1"/>
            <p:nvPr/>
          </p:nvSpPr>
          <p:spPr>
            <a:xfrm>
              <a:off x="6781800" y="16764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Selfishness</a:t>
              </a:r>
            </a:p>
            <a:p>
              <a:pPr algn="ctr"/>
              <a:r>
                <a:rPr lang="en-US" dirty="0">
                  <a:solidFill>
                    <a:schemeClr val="bg1"/>
                  </a:solidFill>
                </a:rPr>
                <a:t>Self-Indulgence</a:t>
              </a:r>
            </a:p>
          </p:txBody>
        </p:sp>
        <p:sp>
          <p:nvSpPr>
            <p:cNvPr id="10" name="TextBox 9"/>
            <p:cNvSpPr txBox="1"/>
            <p:nvPr/>
          </p:nvSpPr>
          <p:spPr>
            <a:xfrm>
              <a:off x="7010400" y="28194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Become “Lifted Up”</a:t>
              </a:r>
            </a:p>
            <a:p>
              <a:pPr algn="ctr"/>
              <a:r>
                <a:rPr lang="en-US" dirty="0">
                  <a:solidFill>
                    <a:schemeClr val="bg1"/>
                  </a:solidFill>
                </a:rPr>
                <a:t>Inequality</a:t>
              </a:r>
            </a:p>
            <a:p>
              <a:pPr algn="ctr"/>
              <a:r>
                <a:rPr lang="en-US" dirty="0">
                  <a:solidFill>
                    <a:schemeClr val="bg1"/>
                  </a:solidFill>
                </a:rPr>
                <a:t>Class divisions</a:t>
              </a:r>
            </a:p>
          </p:txBody>
        </p:sp>
        <p:sp>
          <p:nvSpPr>
            <p:cNvPr id="11" name="TextBox 10"/>
            <p:cNvSpPr txBox="1"/>
            <p:nvPr/>
          </p:nvSpPr>
          <p:spPr>
            <a:xfrm>
              <a:off x="6781800" y="41148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Seek Control over others</a:t>
              </a:r>
            </a:p>
            <a:p>
              <a:pPr algn="ctr"/>
              <a:r>
                <a:rPr lang="en-US" dirty="0">
                  <a:solidFill>
                    <a:schemeClr val="bg1"/>
                  </a:solidFill>
                </a:rPr>
                <a:t>Use others</a:t>
              </a:r>
            </a:p>
          </p:txBody>
        </p:sp>
        <p:sp>
          <p:nvSpPr>
            <p:cNvPr id="12" name="TextBox 11"/>
            <p:cNvSpPr txBox="1"/>
            <p:nvPr/>
          </p:nvSpPr>
          <p:spPr>
            <a:xfrm>
              <a:off x="6172200" y="5334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Personal Apostasy</a:t>
              </a:r>
            </a:p>
          </p:txBody>
        </p:sp>
        <p:sp>
          <p:nvSpPr>
            <p:cNvPr id="13" name="TextBox 12"/>
            <p:cNvSpPr txBox="1"/>
            <p:nvPr/>
          </p:nvSpPr>
          <p:spPr>
            <a:xfrm>
              <a:off x="3733800" y="6096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Sin and Bondage</a:t>
              </a:r>
            </a:p>
          </p:txBody>
        </p:sp>
        <p:sp>
          <p:nvSpPr>
            <p:cNvPr id="14" name="TextBox 13"/>
            <p:cNvSpPr txBox="1"/>
            <p:nvPr/>
          </p:nvSpPr>
          <p:spPr>
            <a:xfrm>
              <a:off x="152400" y="29718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Hatred</a:t>
              </a:r>
            </a:p>
            <a:p>
              <a:pPr algn="ctr"/>
              <a:r>
                <a:rPr lang="en-US" dirty="0">
                  <a:solidFill>
                    <a:schemeClr val="bg1"/>
                  </a:solidFill>
                </a:rPr>
                <a:t>War</a:t>
              </a:r>
            </a:p>
          </p:txBody>
        </p:sp>
        <p:sp>
          <p:nvSpPr>
            <p:cNvPr id="15" name="TextBox 14"/>
            <p:cNvSpPr txBox="1"/>
            <p:nvPr/>
          </p:nvSpPr>
          <p:spPr>
            <a:xfrm>
              <a:off x="1447800" y="53340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Insensitivity</a:t>
              </a:r>
            </a:p>
            <a:p>
              <a:pPr algn="ctr"/>
              <a:r>
                <a:rPr lang="en-US" dirty="0">
                  <a:solidFill>
                    <a:schemeClr val="bg1"/>
                  </a:solidFill>
                </a:rPr>
                <a:t>Past Feeling</a:t>
              </a:r>
            </a:p>
          </p:txBody>
        </p:sp>
        <p:sp>
          <p:nvSpPr>
            <p:cNvPr id="16" name="TextBox 15"/>
            <p:cNvSpPr txBox="1"/>
            <p:nvPr/>
          </p:nvSpPr>
          <p:spPr>
            <a:xfrm>
              <a:off x="381000" y="4038600"/>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Persecution of Others</a:t>
              </a:r>
            </a:p>
          </p:txBody>
        </p:sp>
        <p:sp>
          <p:nvSpPr>
            <p:cNvPr id="17" name="TextBox 16"/>
            <p:cNvSpPr txBox="1"/>
            <p:nvPr/>
          </p:nvSpPr>
          <p:spPr>
            <a:xfrm>
              <a:off x="457200" y="17526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Misery/Endless </a:t>
              </a:r>
              <a:r>
                <a:rPr lang="en-US" dirty="0" err="1">
                  <a:solidFill>
                    <a:schemeClr val="bg1"/>
                  </a:solidFill>
                </a:rPr>
                <a:t>Wo</a:t>
              </a:r>
              <a:endParaRPr lang="en-US" dirty="0">
                <a:solidFill>
                  <a:schemeClr val="bg1"/>
                </a:solidFill>
              </a:endParaRPr>
            </a:p>
            <a:p>
              <a:pPr algn="ctr"/>
              <a:r>
                <a:rPr lang="en-US" dirty="0">
                  <a:solidFill>
                    <a:schemeClr val="bg1"/>
                  </a:solidFill>
                </a:rPr>
                <a:t>We come to ourselves</a:t>
              </a:r>
            </a:p>
          </p:txBody>
        </p:sp>
        <p:sp>
          <p:nvSpPr>
            <p:cNvPr id="19" name="Curved Up Arrow 18"/>
            <p:cNvSpPr/>
            <p:nvPr/>
          </p:nvSpPr>
          <p:spPr>
            <a:xfrm flipH="1">
              <a:off x="3276600" y="1600200"/>
              <a:ext cx="2819400" cy="685800"/>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2158153" y="113657"/>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5897809" y="187400"/>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3810000" y="1219200"/>
              <a:ext cx="1981200" cy="400110"/>
            </a:xfrm>
            <a:prstGeom prst="rect">
              <a:avLst/>
            </a:prstGeom>
            <a:noFill/>
          </p:spPr>
          <p:txBody>
            <a:bodyPr wrap="square" rtlCol="0">
              <a:spAutoFit/>
            </a:bodyPr>
            <a:lstStyle/>
            <a:p>
              <a:pPr algn="ctr"/>
              <a:r>
                <a:rPr lang="en-US" sz="2000" dirty="0">
                  <a:solidFill>
                    <a:schemeClr val="bg1"/>
                  </a:solidFill>
                  <a:latin typeface="Footlight MT Light" pitchFamily="18" charset="0"/>
                </a:rPr>
                <a:t>Humility Cycle</a:t>
              </a:r>
            </a:p>
          </p:txBody>
        </p:sp>
      </p:grpSp>
      <p:sp>
        <p:nvSpPr>
          <p:cNvPr id="18" name="TextBox 17"/>
          <p:cNvSpPr txBox="1"/>
          <p:nvPr/>
        </p:nvSpPr>
        <p:spPr>
          <a:xfrm>
            <a:off x="28956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Depths of Humility</a:t>
            </a:r>
          </a:p>
          <a:p>
            <a:pPr algn="ctr"/>
            <a:r>
              <a:rPr lang="en-US" dirty="0">
                <a:solidFill>
                  <a:schemeClr val="bg1"/>
                </a:solidFill>
              </a:rPr>
              <a:t>Seek help from God</a:t>
            </a:r>
          </a:p>
        </p:txBody>
      </p:sp>
      <p:sp>
        <p:nvSpPr>
          <p:cNvPr id="3" name="TextBox 2">
            <a:extLst>
              <a:ext uri="{FF2B5EF4-FFF2-40B4-BE49-F238E27FC236}">
                <a16:creationId xmlns:a16="http://schemas.microsoft.com/office/drawing/2014/main" id="{C96B4B85-B933-4554-BE4B-6405DAC1398E}"/>
              </a:ext>
            </a:extLst>
          </p:cNvPr>
          <p:cNvSpPr txBox="1"/>
          <p:nvPr/>
        </p:nvSpPr>
        <p:spPr>
          <a:xfrm>
            <a:off x="157381" y="6463249"/>
            <a:ext cx="2120913" cy="307777"/>
          </a:xfrm>
          <a:prstGeom prst="rect">
            <a:avLst/>
          </a:prstGeom>
          <a:noFill/>
        </p:spPr>
        <p:txBody>
          <a:bodyPr wrap="square" rtlCol="0">
            <a:spAutoFit/>
          </a:bodyPr>
          <a:lstStyle/>
          <a:p>
            <a:r>
              <a:rPr lang="en-US" sz="1400" dirty="0">
                <a:solidFill>
                  <a:schemeClr val="bg1"/>
                </a:solidFill>
              </a:rPr>
              <a:t>Becky Davies</a:t>
            </a:r>
          </a:p>
        </p:txBody>
      </p:sp>
    </p:spTree>
    <p:extLst>
      <p:ext uri="{BB962C8B-B14F-4D97-AF65-F5344CB8AC3E}">
        <p14:creationId xmlns:p14="http://schemas.microsoft.com/office/powerpoint/2010/main" val="243662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B134DF6-DE2A-46B8-B6CD-8C9AC67DF191}"/>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48800" y="6396179"/>
            <a:ext cx="2514600" cy="369332"/>
          </a:xfrm>
          <a:prstGeom prst="rect">
            <a:avLst/>
          </a:prstGeom>
          <a:noFill/>
        </p:spPr>
        <p:txBody>
          <a:bodyPr wrap="square" rtlCol="0">
            <a:spAutoFit/>
          </a:bodyPr>
          <a:lstStyle/>
          <a:p>
            <a:pPr algn="r"/>
            <a:r>
              <a:rPr lang="en-US" dirty="0">
                <a:solidFill>
                  <a:schemeClr val="bg1"/>
                </a:solidFill>
              </a:rPr>
              <a:t>D&amp;C 39:10-12</a:t>
            </a:r>
          </a:p>
        </p:txBody>
      </p:sp>
      <p:sp>
        <p:nvSpPr>
          <p:cNvPr id="29" name="Rectangle 28"/>
          <p:cNvSpPr/>
          <p:nvPr/>
        </p:nvSpPr>
        <p:spPr>
          <a:xfrm>
            <a:off x="1179871" y="1066800"/>
            <a:ext cx="5297129" cy="1200329"/>
          </a:xfrm>
          <a:prstGeom prst="rect">
            <a:avLst/>
          </a:prstGeom>
        </p:spPr>
        <p:txBody>
          <a:bodyPr wrap="square">
            <a:spAutoFit/>
          </a:bodyPr>
          <a:lstStyle/>
          <a:p>
            <a:r>
              <a:rPr lang="en-US" dirty="0">
                <a:solidFill>
                  <a:schemeClr val="bg1"/>
                </a:solidFill>
              </a:rPr>
              <a:t>The Lord offered James the fulness of the gospel, which included responsibilities and blessings he did not have before, such as the gift of the Holy Ghost and ordination to the priesthood.</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If … Then</a:t>
            </a:r>
          </a:p>
        </p:txBody>
      </p:sp>
      <p:grpSp>
        <p:nvGrpSpPr>
          <p:cNvPr id="8" name="Group 7"/>
          <p:cNvGrpSpPr/>
          <p:nvPr/>
        </p:nvGrpSpPr>
        <p:grpSpPr>
          <a:xfrm>
            <a:off x="6934200" y="9906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400" y="2514600"/>
              <a:ext cx="1905000" cy="1323439"/>
            </a:xfrm>
            <a:prstGeom prst="rect">
              <a:avLst/>
            </a:prstGeom>
          </p:spPr>
          <p:txBody>
            <a:bodyPr wrap="square">
              <a:spAutoFit/>
            </a:bodyPr>
            <a:lstStyle/>
            <a:p>
              <a:pPr algn="ctr"/>
              <a:r>
                <a:rPr lang="en-US" sz="1600" b="1" i="1" dirty="0"/>
                <a:t>The Lord’s promised blessings are conditional upon our hearkening to His voice</a:t>
              </a:r>
              <a:endParaRPr lang="en-US" sz="1600" dirty="0">
                <a:solidFill>
                  <a:schemeClr val="bg1"/>
                </a:solidFill>
              </a:endParaRPr>
            </a:p>
          </p:txBody>
        </p:sp>
      </p:grpSp>
      <p:sp>
        <p:nvSpPr>
          <p:cNvPr id="33" name="Rectangle 32"/>
          <p:cNvSpPr/>
          <p:nvPr/>
        </p:nvSpPr>
        <p:spPr>
          <a:xfrm>
            <a:off x="1981200" y="5334001"/>
            <a:ext cx="4572000" cy="1200329"/>
          </a:xfrm>
          <a:prstGeom prst="rect">
            <a:avLst/>
          </a:prstGeom>
        </p:spPr>
        <p:txBody>
          <a:bodyPr>
            <a:spAutoFit/>
          </a:bodyPr>
          <a:lstStyle/>
          <a:p>
            <a:r>
              <a:rPr lang="en-US" sz="2400" dirty="0">
                <a:solidFill>
                  <a:srgbClr val="FFFF00"/>
                </a:solidFill>
              </a:rPr>
              <a:t>What conditions has the Lord placed on you before you can receive those blessings?</a:t>
            </a:r>
          </a:p>
        </p:txBody>
      </p:sp>
      <p:pic>
        <p:nvPicPr>
          <p:cNvPr id="3" name="Picture 2">
            <a:extLst>
              <a:ext uri="{FF2B5EF4-FFF2-40B4-BE49-F238E27FC236}">
                <a16:creationId xmlns:a16="http://schemas.microsoft.com/office/drawing/2014/main" id="{71EBE2DC-503A-4852-9EAF-F51D156F0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486799"/>
            <a:ext cx="2590800" cy="2590800"/>
          </a:xfrm>
          <a:prstGeom prst="rect">
            <a:avLst/>
          </a:prstGeom>
        </p:spPr>
      </p:pic>
    </p:spTree>
    <p:extLst>
      <p:ext uri="{BB962C8B-B14F-4D97-AF65-F5344CB8AC3E}">
        <p14:creationId xmlns:p14="http://schemas.microsoft.com/office/powerpoint/2010/main" val="629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6F085B-F882-4249-86BC-B995E764FF26}"/>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360309" y="6335256"/>
            <a:ext cx="2514600" cy="369332"/>
          </a:xfrm>
          <a:prstGeom prst="rect">
            <a:avLst/>
          </a:prstGeom>
          <a:noFill/>
        </p:spPr>
        <p:txBody>
          <a:bodyPr wrap="square" rtlCol="0">
            <a:spAutoFit/>
          </a:bodyPr>
          <a:lstStyle/>
          <a:p>
            <a:pPr algn="r"/>
            <a:r>
              <a:rPr lang="en-US" dirty="0">
                <a:solidFill>
                  <a:schemeClr val="bg1"/>
                </a:solidFill>
              </a:rPr>
              <a:t>D&amp;C 39:13-24</a:t>
            </a:r>
          </a:p>
        </p:txBody>
      </p:sp>
      <p:sp>
        <p:nvSpPr>
          <p:cNvPr id="29" name="Rectangle 28"/>
          <p:cNvSpPr/>
          <p:nvPr/>
        </p:nvSpPr>
        <p:spPr>
          <a:xfrm>
            <a:off x="1905000" y="1066801"/>
            <a:ext cx="4572000" cy="646331"/>
          </a:xfrm>
          <a:prstGeom prst="rect">
            <a:avLst/>
          </a:prstGeom>
        </p:spPr>
        <p:txBody>
          <a:bodyPr>
            <a:spAutoFit/>
          </a:bodyPr>
          <a:lstStyle/>
          <a:p>
            <a:r>
              <a:rPr lang="en-US" dirty="0">
                <a:solidFill>
                  <a:schemeClr val="bg1"/>
                </a:solidFill>
              </a:rPr>
              <a:t>The Lord gave James instructions about what to teach and how to teach it.</a:t>
            </a:r>
          </a:p>
        </p:txBody>
      </p:sp>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Called To Preach In Ohio</a:t>
            </a:r>
          </a:p>
        </p:txBody>
      </p:sp>
      <p:sp>
        <p:nvSpPr>
          <p:cNvPr id="30" name="Rectangle 29"/>
          <p:cNvSpPr/>
          <p:nvPr/>
        </p:nvSpPr>
        <p:spPr>
          <a:xfrm>
            <a:off x="5562600" y="1905000"/>
            <a:ext cx="4572000" cy="3970318"/>
          </a:xfrm>
          <a:prstGeom prst="rect">
            <a:avLst/>
          </a:prstGeom>
        </p:spPr>
        <p:txBody>
          <a:bodyPr>
            <a:spAutoFit/>
          </a:bodyPr>
          <a:lstStyle/>
          <a:p>
            <a:pPr fontAlgn="base"/>
            <a:r>
              <a:rPr lang="en-US" dirty="0">
                <a:solidFill>
                  <a:schemeClr val="bg1"/>
                </a:solidFill>
              </a:rPr>
              <a:t>1. The kingdom of heaven is at hand (see v. 19).</a:t>
            </a:r>
          </a:p>
          <a:p>
            <a:pPr fontAlgn="base"/>
            <a:endParaRPr lang="en-US" dirty="0">
              <a:solidFill>
                <a:schemeClr val="bg1"/>
              </a:solidFill>
            </a:endParaRPr>
          </a:p>
          <a:p>
            <a:pPr fontAlgn="base"/>
            <a:r>
              <a:rPr lang="en-US" dirty="0">
                <a:solidFill>
                  <a:schemeClr val="bg1"/>
                </a:solidFill>
              </a:rPr>
              <a:t>2. The servants of God are to prepare the way for His coming (see v. 20).</a:t>
            </a:r>
          </a:p>
          <a:p>
            <a:pPr fontAlgn="base"/>
            <a:endParaRPr lang="en-US" dirty="0">
              <a:solidFill>
                <a:schemeClr val="bg1"/>
              </a:solidFill>
            </a:endParaRPr>
          </a:p>
          <a:p>
            <a:pPr fontAlgn="base"/>
            <a:r>
              <a:rPr lang="en-US" dirty="0">
                <a:solidFill>
                  <a:schemeClr val="bg1"/>
                </a:solidFill>
              </a:rPr>
              <a:t>3. No one knows the day and hour of His coming (see v. 21).</a:t>
            </a:r>
          </a:p>
          <a:p>
            <a:pPr fontAlgn="base"/>
            <a:endParaRPr lang="en-US" dirty="0">
              <a:solidFill>
                <a:schemeClr val="bg1"/>
              </a:solidFill>
            </a:endParaRPr>
          </a:p>
          <a:p>
            <a:pPr fontAlgn="base"/>
            <a:r>
              <a:rPr lang="en-US" dirty="0">
                <a:solidFill>
                  <a:schemeClr val="bg1"/>
                </a:solidFill>
              </a:rPr>
              <a:t>4. Those who receive the Holy Ghost will be looking for His coming and will know Him (see v. 23).</a:t>
            </a:r>
          </a:p>
          <a:p>
            <a:pPr fontAlgn="base"/>
            <a:endParaRPr lang="en-US" dirty="0">
              <a:solidFill>
                <a:schemeClr val="bg1"/>
              </a:solidFill>
            </a:endParaRPr>
          </a:p>
          <a:p>
            <a:pPr fontAlgn="base"/>
            <a:r>
              <a:rPr lang="en-US" dirty="0">
                <a:solidFill>
                  <a:schemeClr val="bg1"/>
                </a:solidFill>
              </a:rPr>
              <a:t>5. He will come quickly (see v. 24).</a:t>
            </a:r>
          </a:p>
        </p:txBody>
      </p:sp>
      <p:pic>
        <p:nvPicPr>
          <p:cNvPr id="3" name="Picture 2">
            <a:extLst>
              <a:ext uri="{FF2B5EF4-FFF2-40B4-BE49-F238E27FC236}">
                <a16:creationId xmlns:a16="http://schemas.microsoft.com/office/drawing/2014/main" id="{2568FB04-6BC2-4654-83AC-8ADA5316C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48" y="2124448"/>
            <a:ext cx="4233125" cy="3750870"/>
          </a:xfrm>
          <a:prstGeom prst="roundRect">
            <a:avLst>
              <a:gd name="adj" fmla="val 123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0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222D9-A779-44E4-82CA-C03E606F95E4}"/>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Last Days</a:t>
            </a:r>
          </a:p>
        </p:txBody>
      </p:sp>
      <p:sp>
        <p:nvSpPr>
          <p:cNvPr id="34" name="Rectangle 33"/>
          <p:cNvSpPr/>
          <p:nvPr/>
        </p:nvSpPr>
        <p:spPr>
          <a:xfrm>
            <a:off x="2057400" y="1600200"/>
            <a:ext cx="5334000" cy="3970318"/>
          </a:xfrm>
          <a:prstGeom prst="rect">
            <a:avLst/>
          </a:prstGeom>
        </p:spPr>
        <p:txBody>
          <a:bodyPr wrap="square">
            <a:spAutoFit/>
          </a:bodyPr>
          <a:lstStyle/>
          <a:p>
            <a:r>
              <a:rPr lang="en-US" sz="2400" dirty="0">
                <a:solidFill>
                  <a:schemeClr val="bg1"/>
                </a:solidFill>
              </a:rPr>
              <a:t>“We do not know when the calamities and troubles of the last days will fall upon any of us as individuals or upon bodies of the Saints. The Lord deliberately withholds from us the day and hour of his coming and of the tribulations which shall precede it—all as part of the testing and probationary experiences of mortality. He simply tells us to watch and be ready.” </a:t>
            </a:r>
          </a:p>
          <a:p>
            <a:r>
              <a:rPr lang="en-US" sz="1200" dirty="0">
                <a:solidFill>
                  <a:schemeClr val="bg1"/>
                </a:solidFill>
              </a:rPr>
              <a:t>Elder Bruce R. McConkie</a:t>
            </a:r>
          </a:p>
        </p:txBody>
      </p:sp>
      <p:pic>
        <p:nvPicPr>
          <p:cNvPr id="8" name="Picture 7" descr="bruce R. McConkie.jpg"/>
          <p:cNvPicPr>
            <a:picLocks noChangeAspect="1"/>
          </p:cNvPicPr>
          <p:nvPr/>
        </p:nvPicPr>
        <p:blipFill>
          <a:blip r:embed="rId3" cstate="print"/>
          <a:stretch>
            <a:fillRect/>
          </a:stretch>
        </p:blipFill>
        <p:spPr>
          <a:xfrm>
            <a:off x="7848600" y="2133600"/>
            <a:ext cx="1828800" cy="2552700"/>
          </a:xfrm>
          <a:prstGeom prst="rect">
            <a:avLst/>
          </a:prstGeom>
        </p:spPr>
      </p:pic>
    </p:spTree>
    <p:extLst>
      <p:ext uri="{BB962C8B-B14F-4D97-AF65-F5344CB8AC3E}">
        <p14:creationId xmlns:p14="http://schemas.microsoft.com/office/powerpoint/2010/main" val="77404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0D6E5-BA6C-4E58-B43C-81BB6B215C97}"/>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2" name="TextBox 31"/>
          <p:cNvSpPr txBox="1"/>
          <p:nvPr/>
        </p:nvSpPr>
        <p:spPr>
          <a:xfrm>
            <a:off x="1676400" y="152400"/>
            <a:ext cx="8534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Fear of Persecution</a:t>
            </a:r>
          </a:p>
        </p:txBody>
      </p:sp>
      <p:sp>
        <p:nvSpPr>
          <p:cNvPr id="34" name="Rectangle 33"/>
          <p:cNvSpPr/>
          <p:nvPr/>
        </p:nvSpPr>
        <p:spPr>
          <a:xfrm>
            <a:off x="2057400" y="1600200"/>
            <a:ext cx="5334000" cy="3046988"/>
          </a:xfrm>
          <a:prstGeom prst="rect">
            <a:avLst/>
          </a:prstGeom>
        </p:spPr>
        <p:txBody>
          <a:bodyPr wrap="square">
            <a:spAutoFit/>
          </a:bodyPr>
          <a:lstStyle/>
          <a:p>
            <a:r>
              <a:rPr lang="en-US" dirty="0">
                <a:solidFill>
                  <a:schemeClr val="bg1"/>
                </a:solidFill>
              </a:rPr>
              <a:t>“James </a:t>
            </a:r>
            <a:r>
              <a:rPr lang="en-US" dirty="0" err="1">
                <a:solidFill>
                  <a:schemeClr val="bg1"/>
                </a:solidFill>
              </a:rPr>
              <a:t>Covill</a:t>
            </a:r>
            <a:r>
              <a:rPr lang="en-US" dirty="0">
                <a:solidFill>
                  <a:schemeClr val="bg1"/>
                </a:solidFill>
              </a:rPr>
              <a:t> was convinced of the truth, for it is clear that the Lord revealed to him things which he and the Lord alone knew to be the truth. </a:t>
            </a:r>
          </a:p>
          <a:p>
            <a:endParaRPr lang="en-US" dirty="0">
              <a:solidFill>
                <a:schemeClr val="bg1"/>
              </a:solidFill>
            </a:endParaRPr>
          </a:p>
          <a:p>
            <a:r>
              <a:rPr lang="en-US" dirty="0">
                <a:solidFill>
                  <a:schemeClr val="bg1"/>
                </a:solidFill>
              </a:rPr>
              <a:t>However, when he withdrew from the influence of the Spirit of the Lord and had time to consider the fact that he would lose the fellowship of the world, and his place and position among his associates, he failed and rejected the promises and blessings which the Lord offered him.” </a:t>
            </a:r>
          </a:p>
          <a:p>
            <a:r>
              <a:rPr lang="en-US" sz="1200" dirty="0">
                <a:solidFill>
                  <a:schemeClr val="bg1"/>
                </a:solidFill>
              </a:rPr>
              <a:t>President Joseph Fielding Smith</a:t>
            </a:r>
          </a:p>
        </p:txBody>
      </p:sp>
      <p:sp>
        <p:nvSpPr>
          <p:cNvPr id="5" name="Rectangle 4"/>
          <p:cNvSpPr/>
          <p:nvPr/>
        </p:nvSpPr>
        <p:spPr>
          <a:xfrm>
            <a:off x="5325727" y="5563880"/>
            <a:ext cx="4191000" cy="830997"/>
          </a:xfrm>
          <a:prstGeom prst="rect">
            <a:avLst/>
          </a:prstGeom>
        </p:spPr>
        <p:txBody>
          <a:bodyPr wrap="square">
            <a:spAutoFit/>
          </a:bodyPr>
          <a:lstStyle/>
          <a:p>
            <a:r>
              <a:rPr lang="en-US" sz="2400" dirty="0">
                <a:solidFill>
                  <a:srgbClr val="FFFF00"/>
                </a:solidFill>
              </a:rPr>
              <a:t>James </a:t>
            </a:r>
            <a:r>
              <a:rPr lang="en-US" sz="2400" dirty="0" err="1">
                <a:solidFill>
                  <a:srgbClr val="FFFF00"/>
                </a:solidFill>
              </a:rPr>
              <a:t>Covill’s</a:t>
            </a:r>
            <a:r>
              <a:rPr lang="en-US" sz="2400" dirty="0">
                <a:solidFill>
                  <a:srgbClr val="FFFF00"/>
                </a:solidFill>
              </a:rPr>
              <a:t> situation is liken to the Parable of the Sowers  </a:t>
            </a:r>
          </a:p>
        </p:txBody>
      </p:sp>
      <p:pic>
        <p:nvPicPr>
          <p:cNvPr id="7" name="Picture 6" descr="Joseph Fielding Smith.jpg"/>
          <p:cNvPicPr>
            <a:picLocks noChangeAspect="1"/>
          </p:cNvPicPr>
          <p:nvPr/>
        </p:nvPicPr>
        <p:blipFill>
          <a:blip r:embed="rId3" cstate="print"/>
          <a:stretch>
            <a:fillRect/>
          </a:stretch>
        </p:blipFill>
        <p:spPr>
          <a:xfrm>
            <a:off x="486889" y="2271251"/>
            <a:ext cx="1083623" cy="1367256"/>
          </a:xfrm>
          <a:prstGeom prst="rect">
            <a:avLst/>
          </a:prstGeom>
        </p:spPr>
      </p:pic>
      <p:grpSp>
        <p:nvGrpSpPr>
          <p:cNvPr id="2" name="Group 1">
            <a:extLst>
              <a:ext uri="{FF2B5EF4-FFF2-40B4-BE49-F238E27FC236}">
                <a16:creationId xmlns:a16="http://schemas.microsoft.com/office/drawing/2014/main" id="{7DD9A56C-2298-6E31-DF4A-BFB4AE83F515}"/>
              </a:ext>
            </a:extLst>
          </p:cNvPr>
          <p:cNvGrpSpPr/>
          <p:nvPr/>
        </p:nvGrpSpPr>
        <p:grpSpPr>
          <a:xfrm>
            <a:off x="8111982" y="1147400"/>
            <a:ext cx="1679717" cy="4344810"/>
            <a:chOff x="4629101" y="684390"/>
            <a:chExt cx="2209799" cy="5715937"/>
          </a:xfrm>
        </p:grpSpPr>
        <p:sp>
          <p:nvSpPr>
            <p:cNvPr id="4" name="Double Wave 3">
              <a:extLst>
                <a:ext uri="{FF2B5EF4-FFF2-40B4-BE49-F238E27FC236}">
                  <a16:creationId xmlns:a16="http://schemas.microsoft.com/office/drawing/2014/main" id="{78FE891A-0776-1B89-9E7B-1EF818102680}"/>
                </a:ext>
              </a:extLst>
            </p:cNvPr>
            <p:cNvSpPr/>
            <p:nvPr/>
          </p:nvSpPr>
          <p:spPr>
            <a:xfrm rot="6538139">
              <a:off x="4724400" y="11430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a:extLst>
                <a:ext uri="{FF2B5EF4-FFF2-40B4-BE49-F238E27FC236}">
                  <a16:creationId xmlns:a16="http://schemas.microsoft.com/office/drawing/2014/main" id="{BD69FCE0-673D-0C78-D0E2-4B6F1F43453A}"/>
                </a:ext>
              </a:extLst>
            </p:cNvPr>
            <p:cNvSpPr/>
            <p:nvPr/>
          </p:nvSpPr>
          <p:spPr>
            <a:xfrm rot="5400000">
              <a:off x="5879520" y="1092464"/>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1432E2-F3C5-51E5-89AA-A13B2F9A88FA}"/>
                </a:ext>
              </a:extLst>
            </p:cNvPr>
            <p:cNvSpPr/>
            <p:nvPr/>
          </p:nvSpPr>
          <p:spPr>
            <a:xfrm rot="4570620">
              <a:off x="6343600" y="3742594"/>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54CB066-95E4-2F48-5649-AE568BEC99EC}"/>
                </a:ext>
              </a:extLst>
            </p:cNvPr>
            <p:cNvSpPr/>
            <p:nvPr/>
          </p:nvSpPr>
          <p:spPr>
            <a:xfrm rot="4570620">
              <a:off x="4591001" y="3818795"/>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7996124-36B7-F577-4BAC-BBCF148F6278}"/>
                </a:ext>
              </a:extLst>
            </p:cNvPr>
            <p:cNvSpPr/>
            <p:nvPr/>
          </p:nvSpPr>
          <p:spPr>
            <a:xfrm rot="18783087">
              <a:off x="50240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8B5703-4671-9422-0C05-F082FB255F3E}"/>
                </a:ext>
              </a:extLst>
            </p:cNvPr>
            <p:cNvSpPr/>
            <p:nvPr/>
          </p:nvSpPr>
          <p:spPr>
            <a:xfrm rot="18783087">
              <a:off x="56336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99ACA8E8-2116-DA32-D7B4-E2269EDB3701}"/>
                </a:ext>
              </a:extLst>
            </p:cNvPr>
            <p:cNvSpPr/>
            <p:nvPr/>
          </p:nvSpPr>
          <p:spPr>
            <a:xfrm rot="1375821">
              <a:off x="4795276" y="2048551"/>
              <a:ext cx="768479" cy="208433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5F2979CB-5DED-623B-C348-9CF0934EC261}"/>
                </a:ext>
              </a:extLst>
            </p:cNvPr>
            <p:cNvSpPr/>
            <p:nvPr/>
          </p:nvSpPr>
          <p:spPr>
            <a:xfrm rot="20135346">
              <a:off x="5856190" y="2128779"/>
              <a:ext cx="768479" cy="195577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A3881D5-CF32-A5AA-4267-3C22360CC026}"/>
                </a:ext>
              </a:extLst>
            </p:cNvPr>
            <p:cNvSpPr/>
            <p:nvPr/>
          </p:nvSpPr>
          <p:spPr>
            <a:xfrm>
              <a:off x="5121525" y="2133600"/>
              <a:ext cx="1117012" cy="2438399"/>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B40CC5F9-5FD5-A97C-CF01-CDC7EF5494A9}"/>
                </a:ext>
              </a:extLst>
            </p:cNvPr>
            <p:cNvSpPr/>
            <p:nvPr/>
          </p:nvSpPr>
          <p:spPr>
            <a:xfrm>
              <a:off x="5083982" y="4363355"/>
              <a:ext cx="651332" cy="165741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B24CD98D-389D-93D1-0AA7-39426B091C71}"/>
                </a:ext>
              </a:extLst>
            </p:cNvPr>
            <p:cNvSpPr/>
            <p:nvPr/>
          </p:nvSpPr>
          <p:spPr>
            <a:xfrm rot="21345976">
              <a:off x="5701903" y="4288876"/>
              <a:ext cx="651332" cy="173361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1B00C882-3CD0-6D80-308B-0C2637E248E6}"/>
                </a:ext>
              </a:extLst>
            </p:cNvPr>
            <p:cNvSpPr/>
            <p:nvPr/>
          </p:nvSpPr>
          <p:spPr>
            <a:xfrm rot="15545603">
              <a:off x="5571849" y="2065921"/>
              <a:ext cx="336136" cy="762000"/>
            </a:xfrm>
            <a:prstGeom prst="trapezoid">
              <a:avLst>
                <a:gd name="adj" fmla="val 24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8DA80F5-0D4F-D3F5-5AF3-C9EB04C50B21}"/>
                </a:ext>
              </a:extLst>
            </p:cNvPr>
            <p:cNvSpPr/>
            <p:nvPr/>
          </p:nvSpPr>
          <p:spPr>
            <a:xfrm>
              <a:off x="5068584" y="2202552"/>
              <a:ext cx="651332" cy="2296952"/>
            </a:xfrm>
            <a:prstGeom prst="trapezoid">
              <a:avLst>
                <a:gd name="adj" fmla="val 31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C242004D-5E53-61DC-5ECE-91D4E1CB2649}"/>
                </a:ext>
              </a:extLst>
            </p:cNvPr>
            <p:cNvSpPr/>
            <p:nvPr/>
          </p:nvSpPr>
          <p:spPr>
            <a:xfrm rot="21364874">
              <a:off x="5754154" y="2214676"/>
              <a:ext cx="735621" cy="2286000"/>
            </a:xfrm>
            <a:prstGeom prst="trapezoid">
              <a:avLst>
                <a:gd name="adj" fmla="val 36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E0984E3-420A-7C10-8F5C-090EA9C90EC5}"/>
                </a:ext>
              </a:extLst>
            </p:cNvPr>
            <p:cNvSpPr/>
            <p:nvPr/>
          </p:nvSpPr>
          <p:spPr>
            <a:xfrm>
              <a:off x="5029200" y="6858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8D46185E-8341-16F2-3BA5-A733C099328F}"/>
                </a:ext>
              </a:extLst>
            </p:cNvPr>
            <p:cNvSpPr/>
            <p:nvPr/>
          </p:nvSpPr>
          <p:spPr>
            <a:xfrm rot="18242396">
              <a:off x="5290387" y="1909293"/>
              <a:ext cx="817621" cy="65336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72A2EBB-0590-A04A-C9BC-CA5E00AC2DF2}"/>
                </a:ext>
              </a:extLst>
            </p:cNvPr>
            <p:cNvSpPr/>
            <p:nvPr/>
          </p:nvSpPr>
          <p:spPr>
            <a:xfrm rot="5400000">
              <a:off x="5636000" y="1906733"/>
              <a:ext cx="157997" cy="205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a:extLst>
                <a:ext uri="{FF2B5EF4-FFF2-40B4-BE49-F238E27FC236}">
                  <a16:creationId xmlns:a16="http://schemas.microsoft.com/office/drawing/2014/main" id="{40760C5F-EFE1-DE80-46FA-7CF9B08ABF8B}"/>
                </a:ext>
              </a:extLst>
            </p:cNvPr>
            <p:cNvSpPr/>
            <p:nvPr/>
          </p:nvSpPr>
          <p:spPr>
            <a:xfrm rot="20693779">
              <a:off x="5029200" y="6858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a:extLst>
                <a:ext uri="{FF2B5EF4-FFF2-40B4-BE49-F238E27FC236}">
                  <a16:creationId xmlns:a16="http://schemas.microsoft.com/office/drawing/2014/main" id="{80061F2C-CF2F-A647-8236-4DDA85FCA51C}"/>
                </a:ext>
              </a:extLst>
            </p:cNvPr>
            <p:cNvSpPr/>
            <p:nvPr/>
          </p:nvSpPr>
          <p:spPr>
            <a:xfrm rot="1938159">
              <a:off x="5628619" y="68439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E35551F-19C8-6C01-908C-5A7849450A3D}"/>
                </a:ext>
              </a:extLst>
            </p:cNvPr>
            <p:cNvSpPr/>
            <p:nvPr/>
          </p:nvSpPr>
          <p:spPr>
            <a:xfrm>
              <a:off x="5562600" y="685800"/>
              <a:ext cx="304800" cy="228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124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48547-65DC-4B23-AFF2-20A0293DA28F}"/>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 name="TextBox 2"/>
          <p:cNvSpPr txBox="1"/>
          <p:nvPr/>
        </p:nvSpPr>
        <p:spPr>
          <a:xfrm>
            <a:off x="1524000" y="1295401"/>
            <a:ext cx="9144000" cy="3139321"/>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cs typeface="Andalus" pitchFamily="18" charset="-78"/>
              </a:rPr>
              <a:t>Parable of the </a:t>
            </a:r>
            <a:r>
              <a:rPr lang="en-US" sz="7200" dirty="0" err="1">
                <a:solidFill>
                  <a:schemeClr val="bg1"/>
                </a:solidFill>
                <a:latin typeface="Abadi" panose="020B0604020104020204" pitchFamily="34" charset="0"/>
                <a:cs typeface="Andalus" pitchFamily="18" charset="-78"/>
              </a:rPr>
              <a:t>Sower</a:t>
            </a:r>
            <a:endParaRPr lang="en-US" sz="7200" dirty="0">
              <a:solidFill>
                <a:schemeClr val="bg1"/>
              </a:solidFill>
              <a:latin typeface="Abadi" panose="020B0604020104020204" pitchFamily="34" charset="0"/>
              <a:cs typeface="Andalus" pitchFamily="18" charset="-78"/>
            </a:endParaRPr>
          </a:p>
          <a:p>
            <a:pPr algn="ctr"/>
            <a:endParaRPr lang="en-US" sz="7200" dirty="0">
              <a:solidFill>
                <a:schemeClr val="bg1"/>
              </a:solidFill>
              <a:latin typeface="Abadi" panose="020B0604020104020204" pitchFamily="34" charset="0"/>
              <a:cs typeface="Andalus" pitchFamily="18" charset="-78"/>
            </a:endParaRPr>
          </a:p>
          <a:p>
            <a:pPr algn="ctr"/>
            <a:r>
              <a:rPr lang="en-US" sz="5400" dirty="0">
                <a:solidFill>
                  <a:schemeClr val="bg1"/>
                </a:solidFill>
                <a:latin typeface="Abadi" panose="020B0604020104020204" pitchFamily="34" charset="0"/>
                <a:cs typeface="Andalus" pitchFamily="18" charset="-78"/>
              </a:rPr>
              <a:t>Matthew 13:1-9; 20-22</a:t>
            </a:r>
          </a:p>
        </p:txBody>
      </p:sp>
    </p:spTree>
    <p:extLst>
      <p:ext uri="{BB962C8B-B14F-4D97-AF65-F5344CB8AC3E}">
        <p14:creationId xmlns:p14="http://schemas.microsoft.com/office/powerpoint/2010/main" val="81453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descr="https://d2d00szk9na1qq.cloudfront.net/Product/2f78a66f-6cd3-4502-beec-dcce65c04296/Images/Large_0290968.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0"/>
            <a:ext cx="12192000" cy="6879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12192000" cy="3886200"/>
          </a:xfrm>
          <a:prstGeom prst="rect">
            <a:avLst/>
          </a:prstGeom>
          <a:solidFill>
            <a:srgbClr val="DAA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2603" y="228603"/>
            <a:ext cx="3733800" cy="3733801"/>
            <a:chOff x="228602" y="228602"/>
            <a:chExt cx="2285167" cy="2285167"/>
          </a:xfrm>
        </p:grpSpPr>
        <p:sp>
          <p:nvSpPr>
            <p:cNvPr id="4" name="Oval 3"/>
            <p:cNvSpPr/>
            <p:nvPr/>
          </p:nvSpPr>
          <p:spPr>
            <a:xfrm>
              <a:off x="228602" y="228602"/>
              <a:ext cx="2285167" cy="2285167"/>
            </a:xfrm>
            <a:prstGeom prst="ellips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8508" y="648325"/>
              <a:ext cx="2023256" cy="1375071"/>
            </a:xfrm>
            <a:prstGeom prst="rect">
              <a:avLst/>
            </a:prstGeom>
            <a:noFill/>
          </p:spPr>
          <p:txBody>
            <a:bodyPr wrap="square" rtlCol="0">
              <a:spAutoFit/>
            </a:bodyPr>
            <a:lstStyle/>
            <a:p>
              <a:pPr algn="ctr"/>
              <a:r>
                <a:rPr lang="en-US" sz="2800" b="1" dirty="0">
                  <a:solidFill>
                    <a:schemeClr val="bg1"/>
                  </a:solidFill>
                </a:rPr>
                <a:t>The Sowers</a:t>
              </a:r>
              <a:r>
                <a:rPr lang="en-US" sz="2800" dirty="0">
                  <a:solidFill>
                    <a:schemeClr val="bg1"/>
                  </a:solidFill>
                </a:rPr>
                <a:t>…</a:t>
              </a:r>
            </a:p>
            <a:p>
              <a:pPr algn="ctr"/>
              <a:r>
                <a:rPr lang="en-US" sz="2800" dirty="0">
                  <a:solidFill>
                    <a:schemeClr val="bg1"/>
                  </a:solidFill>
                </a:rPr>
                <a:t>the seeds grow differently depending on the ground they fall on.</a:t>
              </a:r>
            </a:p>
          </p:txBody>
        </p:sp>
      </p:grpSp>
      <p:sp>
        <p:nvSpPr>
          <p:cNvPr id="8" name="Double Wave 7"/>
          <p:cNvSpPr/>
          <p:nvPr/>
        </p:nvSpPr>
        <p:spPr>
          <a:xfrm>
            <a:off x="0" y="3657600"/>
            <a:ext cx="12192000" cy="16002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648201" y="2514601"/>
            <a:ext cx="2524349" cy="2403235"/>
            <a:chOff x="4629955" y="2016365"/>
            <a:chExt cx="2524349" cy="2403235"/>
          </a:xfrm>
        </p:grpSpPr>
        <p:sp>
          <p:nvSpPr>
            <p:cNvPr id="9" name="Freeform 8"/>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rot="2596225">
              <a:off x="5136037" y="3455344"/>
              <a:ext cx="870754" cy="506016"/>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5791200" y="2057400"/>
              <a:ext cx="304800" cy="18288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22435">
              <a:off x="5855684" y="2016365"/>
              <a:ext cx="609600" cy="1905000"/>
            </a:xfrm>
            <a:prstGeom prst="mo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un 15"/>
          <p:cNvSpPr/>
          <p:nvPr/>
        </p:nvSpPr>
        <p:spPr>
          <a:xfrm>
            <a:off x="5562600" y="381000"/>
            <a:ext cx="1219200" cy="13716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0"/>
          <p:cNvGrpSpPr/>
          <p:nvPr/>
        </p:nvGrpSpPr>
        <p:grpSpPr>
          <a:xfrm>
            <a:off x="1752600" y="3200400"/>
            <a:ext cx="3048000" cy="1600200"/>
            <a:chOff x="228600" y="3200400"/>
            <a:chExt cx="3048000" cy="1600200"/>
          </a:xfrm>
        </p:grpSpPr>
        <p:sp>
          <p:nvSpPr>
            <p:cNvPr id="7" name="Oval 6"/>
            <p:cNvSpPr/>
            <p:nvPr/>
          </p:nvSpPr>
          <p:spPr>
            <a:xfrm>
              <a:off x="228600" y="41910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4343400"/>
              <a:ext cx="1219200" cy="457200"/>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26"/>
            <p:cNvGrpSpPr/>
            <p:nvPr/>
          </p:nvGrpSpPr>
          <p:grpSpPr>
            <a:xfrm flipH="1">
              <a:off x="1524000" y="3200400"/>
              <a:ext cx="1752600" cy="1371600"/>
              <a:chOff x="2694751" y="6436977"/>
              <a:chExt cx="2880370" cy="2097423"/>
            </a:xfrm>
          </p:grpSpPr>
          <p:sp>
            <p:nvSpPr>
              <p:cNvPr id="19" name="Bent-Up Arrow 18"/>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9722594">
                <a:off x="3667814" y="6436977"/>
                <a:ext cx="838200" cy="1447800"/>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18520689">
                <a:off x="3350982" y="6476530"/>
                <a:ext cx="1079546" cy="1856586"/>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ord 22"/>
              <p:cNvSpPr/>
              <p:nvPr/>
            </p:nvSpPr>
            <p:spPr>
              <a:xfrm rot="15886568">
                <a:off x="2945256" y="6811494"/>
                <a:ext cx="662687" cy="1163698"/>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6705600"/>
                <a:ext cx="1066800" cy="10668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Up Arrow 25"/>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5"/>
              <p:cNvGrpSpPr/>
              <p:nvPr/>
            </p:nvGrpSpPr>
            <p:grpSpPr>
              <a:xfrm>
                <a:off x="4876800" y="6705600"/>
                <a:ext cx="381000" cy="381000"/>
                <a:chOff x="4876800" y="6705600"/>
                <a:chExt cx="381000" cy="381000"/>
              </a:xfrm>
            </p:grpSpPr>
            <p:sp>
              <p:nvSpPr>
                <p:cNvPr id="33"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6"/>
              <p:cNvGrpSpPr/>
              <p:nvPr/>
            </p:nvGrpSpPr>
            <p:grpSpPr>
              <a:xfrm>
                <a:off x="4648200" y="6781800"/>
                <a:ext cx="381000" cy="381000"/>
                <a:chOff x="4876800" y="6705600"/>
                <a:chExt cx="381000" cy="381000"/>
              </a:xfrm>
            </p:grpSpPr>
            <p:sp>
              <p:nvSpPr>
                <p:cNvPr id="31" name="Oval 30"/>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4"/>
          <p:cNvGrpSpPr/>
          <p:nvPr/>
        </p:nvGrpSpPr>
        <p:grpSpPr>
          <a:xfrm>
            <a:off x="6934200" y="2438401"/>
            <a:ext cx="990600" cy="2297471"/>
            <a:chOff x="1712971" y="2198329"/>
            <a:chExt cx="2097029" cy="3440471"/>
          </a:xfrm>
        </p:grpSpPr>
        <p:grpSp>
          <p:nvGrpSpPr>
            <p:cNvPr id="37" name="Group 7"/>
            <p:cNvGrpSpPr/>
            <p:nvPr/>
          </p:nvGrpSpPr>
          <p:grpSpPr>
            <a:xfrm>
              <a:off x="1712971" y="2198329"/>
              <a:ext cx="1895379" cy="3364271"/>
              <a:chOff x="1712971" y="2198329"/>
              <a:chExt cx="1895379" cy="3364271"/>
            </a:xfrm>
          </p:grpSpPr>
          <p:sp>
            <p:nvSpPr>
              <p:cNvPr id="44" name="Moon 43"/>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2"/>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5"/>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1"/>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
            <p:cNvGrpSpPr/>
            <p:nvPr/>
          </p:nvGrpSpPr>
          <p:grpSpPr>
            <a:xfrm rot="1120939">
              <a:off x="2743200" y="3124200"/>
              <a:ext cx="1066800" cy="2514600"/>
              <a:chOff x="1712971" y="2198329"/>
              <a:chExt cx="1895379" cy="3364271"/>
            </a:xfrm>
          </p:grpSpPr>
          <p:sp>
            <p:nvSpPr>
              <p:cNvPr id="38" name="Moon 37"/>
              <p:cNvSpPr/>
              <p:nvPr/>
            </p:nvSpPr>
            <p:spPr>
              <a:xfrm rot="13821048">
                <a:off x="2659035" y="2043675"/>
                <a:ext cx="522086"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061245">
                <a:off x="2017772" y="219832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968509">
                <a:off x="2621498" y="2659816"/>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1712971" y="3493728"/>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7114711">
                <a:off x="2490797" y="3677569"/>
                <a:ext cx="609600" cy="1364105"/>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2133600" y="2438400"/>
                <a:ext cx="914400" cy="31242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9"/>
          <p:cNvSpPr/>
          <p:nvPr/>
        </p:nvSpPr>
        <p:spPr>
          <a:xfrm rot="20029661">
            <a:off x="6970770" y="4341039"/>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1"/>
          <p:cNvGrpSpPr/>
          <p:nvPr/>
        </p:nvGrpSpPr>
        <p:grpSpPr>
          <a:xfrm>
            <a:off x="8382000" y="1905001"/>
            <a:ext cx="1936664" cy="2867189"/>
            <a:chOff x="1143000" y="561811"/>
            <a:chExt cx="2819400" cy="4174060"/>
          </a:xfrm>
        </p:grpSpPr>
        <p:grpSp>
          <p:nvGrpSpPr>
            <p:cNvPr id="61" name="Group 8"/>
            <p:cNvGrpSpPr/>
            <p:nvPr/>
          </p:nvGrpSpPr>
          <p:grpSpPr>
            <a:xfrm rot="1120939">
              <a:off x="2279634" y="561811"/>
              <a:ext cx="1066800" cy="2514600"/>
              <a:chOff x="1712971" y="2198329"/>
              <a:chExt cx="1895379" cy="3364271"/>
            </a:xfrm>
            <a:solidFill>
              <a:srgbClr val="92D050"/>
            </a:solidFill>
          </p:grpSpPr>
          <p:sp>
            <p:nvSpPr>
              <p:cNvPr id="73" name="Moon 7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 Diagonal Corner Rectangle 53"/>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
            <p:cNvGrpSpPr/>
            <p:nvPr/>
          </p:nvGrpSpPr>
          <p:grpSpPr>
            <a:xfrm>
              <a:off x="2971800" y="3048000"/>
              <a:ext cx="990600" cy="943326"/>
              <a:chOff x="4898689" y="2743200"/>
              <a:chExt cx="990600" cy="943326"/>
            </a:xfrm>
          </p:grpSpPr>
          <p:sp>
            <p:nvSpPr>
              <p:cNvPr id="71" name="Heart 70"/>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1600200" y="1905000"/>
              <a:ext cx="990600" cy="943326"/>
              <a:chOff x="4898689" y="2743200"/>
              <a:chExt cx="990600" cy="943326"/>
            </a:xfrm>
          </p:grpSpPr>
          <p:sp>
            <p:nvSpPr>
              <p:cNvPr id="69" name="Heart 68"/>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
            <p:cNvGrpSpPr/>
            <p:nvPr/>
          </p:nvGrpSpPr>
          <p:grpSpPr>
            <a:xfrm>
              <a:off x="1143000" y="3657600"/>
              <a:ext cx="800187" cy="762000"/>
              <a:chOff x="4898689" y="2743200"/>
              <a:chExt cx="990600" cy="943326"/>
            </a:xfrm>
          </p:grpSpPr>
          <p:sp>
            <p:nvSpPr>
              <p:cNvPr id="67" name="Heart 66"/>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1"/>
            <p:cNvGrpSpPr/>
            <p:nvPr/>
          </p:nvGrpSpPr>
          <p:grpSpPr>
            <a:xfrm>
              <a:off x="3048000" y="838200"/>
              <a:ext cx="800187" cy="762000"/>
              <a:chOff x="4898689" y="2743200"/>
              <a:chExt cx="990600" cy="943326"/>
            </a:xfrm>
          </p:grpSpPr>
          <p:sp>
            <p:nvSpPr>
              <p:cNvPr id="65" name="Heart 64"/>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Oval 50"/>
          <p:cNvSpPr/>
          <p:nvPr/>
        </p:nvSpPr>
        <p:spPr>
          <a:xfrm rot="20555856">
            <a:off x="9203583" y="4319439"/>
            <a:ext cx="941921" cy="542597"/>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3480">
            <a:off x="7291984" y="4271338"/>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841130">
            <a:off x="8663585" y="4423740"/>
            <a:ext cx="809390" cy="428399"/>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057400" y="5638801"/>
            <a:ext cx="8153400" cy="646331"/>
          </a:xfrm>
          <a:prstGeom prst="rect">
            <a:avLst/>
          </a:prstGeom>
        </p:spPr>
        <p:txBody>
          <a:bodyPr wrap="square">
            <a:spAutoFit/>
          </a:bodyPr>
          <a:lstStyle/>
          <a:p>
            <a:pPr algn="ctr"/>
            <a:r>
              <a:rPr lang="en-US" b="1" dirty="0">
                <a:solidFill>
                  <a:schemeClr val="bg1"/>
                </a:solidFill>
              </a:rPr>
              <a:t>The STONY PLACES</a:t>
            </a:r>
            <a:r>
              <a:rPr lang="en-US" dirty="0">
                <a:solidFill>
                  <a:schemeClr val="bg1"/>
                </a:solidFill>
              </a:rPr>
              <a:t> --those who hear and receive the word of God but do not allow it to take root or grow in their heart</a:t>
            </a:r>
          </a:p>
        </p:txBody>
      </p:sp>
      <p:sp>
        <p:nvSpPr>
          <p:cNvPr id="84" name="Up Arrow 83"/>
          <p:cNvSpPr/>
          <p:nvPr/>
        </p:nvSpPr>
        <p:spPr>
          <a:xfrm>
            <a:off x="5562600" y="4953000"/>
            <a:ext cx="381000" cy="5334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amond(in)">
                                      <p:cBhvr>
                                        <p:cTn id="25" dur="2000"/>
                                        <p:tgtEl>
                                          <p:spTgt spid="3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diamond(in)">
                                      <p:cBhvr>
                                        <p:cTn id="28" dur="2000"/>
                                        <p:tgtEl>
                                          <p:spTgt spid="7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amond(in)">
                                      <p:cBhvr>
                                        <p:cTn id="31" dur="2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diamond(in)">
                                      <p:cBhvr>
                                        <p:cTn id="36" dur="2000"/>
                                        <p:tgtEl>
                                          <p:spTgt spid="53"/>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diamond(in)">
                                      <p:cBhvr>
                                        <p:cTn id="39" dur="2000"/>
                                        <p:tgtEl>
                                          <p:spTgt spid="8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amond(in)">
                                      <p:cBhvr>
                                        <p:cTn id="42" dur="20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20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79" grpId="0" animBg="1"/>
      <p:bldP spid="80" grpId="0" animBg="1"/>
      <p:bldP spid="82" grpId="0"/>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C48B9-8625-49A7-9206-B44B71EA1AEE}"/>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5" name="TextBox 4"/>
          <p:cNvSpPr txBox="1"/>
          <p:nvPr/>
        </p:nvSpPr>
        <p:spPr>
          <a:xfrm>
            <a:off x="462116" y="320297"/>
            <a:ext cx="86106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0" i="0" dirty="0">
                <a:solidFill>
                  <a:schemeClr val="bg1"/>
                </a:solidFill>
                <a:effectLst/>
              </a:rPr>
              <a:t>“</a:t>
            </a:r>
            <a:r>
              <a:rPr lang="en-US" b="0" i="0" u="none" strike="noStrike" dirty="0">
                <a:solidFill>
                  <a:schemeClr val="bg1"/>
                </a:solidFill>
                <a:effectLst/>
              </a:rPr>
              <a:t>Overcome the World and Find Rest</a:t>
            </a:r>
            <a:r>
              <a:rPr lang="en-US" b="0" i="0" dirty="0">
                <a:solidFill>
                  <a:schemeClr val="bg1"/>
                </a:solidFill>
                <a:effectLst/>
              </a:rPr>
              <a:t>” (18:31), from time code 4:21 to 5:39.</a:t>
            </a:r>
            <a:endParaRPr lang="en-US" dirty="0">
              <a:solidFill>
                <a:schemeClr val="bg1"/>
              </a:solidFill>
            </a:endParaRPr>
          </a:p>
          <a:p>
            <a:r>
              <a:rPr lang="en-US" dirty="0">
                <a:solidFill>
                  <a:schemeClr val="bg1"/>
                </a:solidFill>
              </a:rPr>
              <a:t>Pride Keeps Us from Choosing the Lord (0:45)</a:t>
            </a:r>
          </a:p>
          <a:p>
            <a:r>
              <a:rPr lang="en-US" b="1" dirty="0">
                <a:solidFill>
                  <a:schemeClr val="bg1"/>
                </a:solidFill>
              </a:rPr>
              <a:t>We Can Find Happiness</a:t>
            </a:r>
            <a:r>
              <a:rPr lang="en-US" dirty="0">
                <a:solidFill>
                  <a:schemeClr val="bg1"/>
                </a:solidFill>
              </a:rPr>
              <a:t> (6:19)</a:t>
            </a:r>
          </a:p>
          <a:p>
            <a:endParaRPr lang="en-US" dirty="0">
              <a:solidFill>
                <a:schemeClr val="bg1"/>
              </a:solidFill>
            </a:endParaRPr>
          </a:p>
          <a:p>
            <a:r>
              <a:rPr lang="en-US" dirty="0">
                <a:solidFill>
                  <a:schemeClr val="bg1"/>
                </a:solidFill>
              </a:rPr>
              <a:t>Doctrine and Covenants Student Manual Religion 324-325 pg. 79</a:t>
            </a:r>
          </a:p>
          <a:p>
            <a:r>
              <a:rPr lang="en-US" dirty="0">
                <a:solidFill>
                  <a:schemeClr val="bg1"/>
                </a:solidFill>
              </a:rPr>
              <a:t>Joseph Smith (</a:t>
            </a:r>
            <a:r>
              <a:rPr lang="en-US" i="1" dirty="0">
                <a:solidFill>
                  <a:schemeClr val="bg1"/>
                </a:solidFill>
              </a:rPr>
              <a:t>History of the Church,</a:t>
            </a:r>
            <a:r>
              <a:rPr lang="en-US" dirty="0">
                <a:solidFill>
                  <a:schemeClr val="bg1"/>
                </a:solidFill>
              </a:rPr>
              <a:t>  1:143; 1:145).</a:t>
            </a:r>
          </a:p>
          <a:p>
            <a:r>
              <a:rPr lang="en-US" b="0" i="0" dirty="0">
                <a:solidFill>
                  <a:schemeClr val="bg1"/>
                </a:solidFill>
                <a:effectLst/>
              </a:rPr>
              <a:t>Russell M. Nelson, “</a:t>
            </a:r>
            <a:r>
              <a:rPr lang="en-US" b="0" i="0" u="none" strike="noStrike" dirty="0">
                <a:solidFill>
                  <a:schemeClr val="bg1"/>
                </a:solidFill>
                <a:effectLst/>
              </a:rPr>
              <a:t>Covenants</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2011, 86</a:t>
            </a:r>
            <a:endParaRPr lang="en-US"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pp. 331–32.)</a:t>
            </a:r>
          </a:p>
          <a:p>
            <a:r>
              <a:rPr lang="en-US" dirty="0">
                <a:solidFill>
                  <a:schemeClr val="bg1"/>
                </a:solidFill>
              </a:rPr>
              <a:t>Joseph Fielding Smith </a:t>
            </a:r>
            <a:r>
              <a:rPr lang="en-US" i="1" dirty="0">
                <a:solidFill>
                  <a:schemeClr val="bg1"/>
                </a:solidFill>
              </a:rPr>
              <a:t>Doctrines of Salvation, </a:t>
            </a:r>
            <a:r>
              <a:rPr lang="en-US" dirty="0">
                <a:solidFill>
                  <a:schemeClr val="bg1"/>
                </a:solidFill>
              </a:rPr>
              <a:t>comp. Bruce R. McConkie, 3 vols. [1954–56], 1:29).</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Elder Spencer W. Kimball (</a:t>
            </a:r>
            <a:r>
              <a:rPr lang="en-US" i="1" dirty="0">
                <a:solidFill>
                  <a:schemeClr val="bg1"/>
                </a:solidFill>
              </a:rPr>
              <a:t>Miracle of Forgiveness, </a:t>
            </a:r>
            <a:r>
              <a:rPr lang="en-US" dirty="0">
                <a:solidFill>
                  <a:schemeClr val="bg1"/>
                </a:solidFill>
              </a:rPr>
              <a:t>p. 297; see also D&amp;C 121:34–40.)</a:t>
            </a:r>
          </a:p>
          <a:p>
            <a:r>
              <a:rPr lang="en-US" dirty="0">
                <a:solidFill>
                  <a:schemeClr val="bg1"/>
                </a:solidFill>
              </a:rPr>
              <a:t>Elder Bruce R. McConkie (In Conference Report, Apr. 1979, pp. 132–33; or </a:t>
            </a:r>
            <a:r>
              <a:rPr lang="en-US" i="1" dirty="0">
                <a:solidFill>
                  <a:schemeClr val="bg1"/>
                </a:solidFill>
              </a:rPr>
              <a:t>Ensign,</a:t>
            </a:r>
            <a:r>
              <a:rPr lang="en-US" dirty="0">
                <a:solidFill>
                  <a:schemeClr val="bg1"/>
                </a:solidFill>
              </a:rPr>
              <a:t> May 1979, p. 93.)</a:t>
            </a: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1:174.)</a:t>
            </a:r>
          </a:p>
          <a:p>
            <a:endParaRPr lang="en-US" dirty="0">
              <a:solidFill>
                <a:schemeClr val="bg1"/>
              </a:solidFill>
            </a:endParaRPr>
          </a:p>
        </p:txBody>
      </p:sp>
      <p:sp>
        <p:nvSpPr>
          <p:cNvPr id="6" name="Footer Placeholder 14">
            <a:extLst>
              <a:ext uri="{FF2B5EF4-FFF2-40B4-BE49-F238E27FC236}">
                <a16:creationId xmlns:a16="http://schemas.microsoft.com/office/drawing/2014/main" id="{4FB16FCD-D00B-4E4E-8F16-83BD8BBDBA6C}"/>
              </a:ext>
            </a:extLst>
          </p:cNvPr>
          <p:cNvSpPr>
            <a:spLocks noGrp="1"/>
          </p:cNvSpPr>
          <p:nvPr/>
        </p:nvSpPr>
        <p:spPr>
          <a:xfrm>
            <a:off x="194697" y="63551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DE802B7E-3904-4142-8F99-6D4219EFD694}"/>
              </a:ext>
            </a:extLst>
          </p:cNvPr>
          <p:cNvGrpSpPr/>
          <p:nvPr/>
        </p:nvGrpSpPr>
        <p:grpSpPr>
          <a:xfrm>
            <a:off x="7817286" y="1033914"/>
            <a:ext cx="819482" cy="1038011"/>
            <a:chOff x="7543800" y="3810000"/>
            <a:chExt cx="1143000" cy="1447800"/>
          </a:xfrm>
        </p:grpSpPr>
        <p:sp>
          <p:nvSpPr>
            <p:cNvPr id="8" name="Trapezoid 7">
              <a:extLst>
                <a:ext uri="{FF2B5EF4-FFF2-40B4-BE49-F238E27FC236}">
                  <a16:creationId xmlns:a16="http://schemas.microsoft.com/office/drawing/2014/main" id="{C68E02FE-E442-452C-B829-3EEF332CBD6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A6DBC73-CA6D-4B0C-8762-529921D7110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22BFD39D-91B6-46D1-9618-6B36C4ECCA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2CA6DC9D-A1C5-402F-9658-C79BDB59D7C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CC6488C-0FD7-4FF8-A09C-93F245C3F84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567BFAD-03FE-4939-9E05-03962B5EFC10}"/>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C7E14BD2-57CA-4ED1-8C91-455BB80148D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67D9B7-C945-404B-A075-F91B53BC16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9C049F-66BC-42FB-8713-DCCFCA577F6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F37EDD-2F75-4303-8670-9B9BE87BA5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C451592C-48A2-4980-B516-2ABCBCBB7FD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0061D3F-C1B3-41EE-84A4-A554B4F38D0A}"/>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65A59282-A00B-480C-9A6D-81E4072DC03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14172E1-4E47-4F8F-9064-2E51C658AE8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99A5D0D-89FE-45FF-90F2-F67F7E92922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783C06-B998-4DE9-8634-85CE57DAE24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D36B93-BF09-454D-990A-91E4410EE0C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942C405A-F466-498E-978B-6F17A8BC94C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33BCD389-3D7F-4EE7-A79B-3201D8EDAC17}"/>
              </a:ext>
            </a:extLst>
          </p:cNvPr>
          <p:cNvSpPr txBox="1"/>
          <p:nvPr/>
        </p:nvSpPr>
        <p:spPr>
          <a:xfrm>
            <a:off x="194697" y="6047363"/>
            <a:ext cx="4377471" cy="307777"/>
          </a:xfrm>
          <a:prstGeom prst="rect">
            <a:avLst/>
          </a:prstGeom>
          <a:noFill/>
        </p:spPr>
        <p:txBody>
          <a:bodyPr wrap="square" rtlCol="0">
            <a:spAutoFit/>
          </a:bodyPr>
          <a:lstStyle/>
          <a:p>
            <a:r>
              <a:rPr lang="en-US" sz="1400" dirty="0">
                <a:solidFill>
                  <a:schemeClr val="bg1"/>
                </a:solidFill>
              </a:rPr>
              <a:t>Becky Davies Pride Cycle Chart Poway Institutes</a:t>
            </a:r>
          </a:p>
        </p:txBody>
      </p:sp>
    </p:spTree>
    <p:extLst>
      <p:ext uri="{BB962C8B-B14F-4D97-AF65-F5344CB8AC3E}">
        <p14:creationId xmlns:p14="http://schemas.microsoft.com/office/powerpoint/2010/main" val="62175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3124201"/>
            <a:ext cx="2438400" cy="646331"/>
          </a:xfrm>
          <a:prstGeom prst="rect">
            <a:avLst/>
          </a:prstGeom>
          <a:solidFill>
            <a:schemeClr val="bg1"/>
          </a:solidFill>
        </p:spPr>
        <p:txBody>
          <a:bodyPr wrap="square" rtlCol="0">
            <a:spAutoFit/>
          </a:bodyPr>
          <a:lstStyle/>
          <a:p>
            <a:r>
              <a:rPr lang="en-US" sz="3600" dirty="0">
                <a:latin typeface="Footlight MT Light" pitchFamily="18" charset="0"/>
              </a:rPr>
              <a:t>Pride Cycle</a:t>
            </a:r>
          </a:p>
        </p:txBody>
      </p:sp>
      <p:sp>
        <p:nvSpPr>
          <p:cNvPr id="6" name="Oval 5"/>
          <p:cNvSpPr/>
          <p:nvPr/>
        </p:nvSpPr>
        <p:spPr>
          <a:xfrm>
            <a:off x="3048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2286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Come Unto Christ Liberty</a:t>
            </a:r>
          </a:p>
        </p:txBody>
      </p:sp>
      <p:sp>
        <p:nvSpPr>
          <p:cNvPr id="8" name="TextBox 7"/>
          <p:cNvSpPr txBox="1"/>
          <p:nvPr/>
        </p:nvSpPr>
        <p:spPr>
          <a:xfrm>
            <a:off x="75438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Blessings</a:t>
            </a:r>
          </a:p>
          <a:p>
            <a:pPr algn="ctr"/>
            <a:r>
              <a:rPr lang="en-US" dirty="0"/>
              <a:t> Prosperity</a:t>
            </a:r>
          </a:p>
        </p:txBody>
      </p:sp>
      <p:sp>
        <p:nvSpPr>
          <p:cNvPr id="9" name="TextBox 8"/>
          <p:cNvSpPr txBox="1"/>
          <p:nvPr/>
        </p:nvSpPr>
        <p:spPr>
          <a:xfrm>
            <a:off x="8305800" y="16764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Selfishness</a:t>
            </a:r>
          </a:p>
          <a:p>
            <a:pPr algn="ctr"/>
            <a:r>
              <a:rPr lang="en-US" dirty="0"/>
              <a:t>Self-Indulgence</a:t>
            </a:r>
          </a:p>
        </p:txBody>
      </p:sp>
      <p:sp>
        <p:nvSpPr>
          <p:cNvPr id="10" name="TextBox 9"/>
          <p:cNvSpPr txBox="1"/>
          <p:nvPr/>
        </p:nvSpPr>
        <p:spPr>
          <a:xfrm>
            <a:off x="8534400" y="28194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Become “Lifted Up”</a:t>
            </a:r>
          </a:p>
          <a:p>
            <a:pPr algn="ctr"/>
            <a:r>
              <a:rPr lang="en-US" dirty="0"/>
              <a:t>Inequality</a:t>
            </a:r>
          </a:p>
          <a:p>
            <a:pPr algn="ctr"/>
            <a:r>
              <a:rPr lang="en-US" dirty="0"/>
              <a:t>Class divisions</a:t>
            </a:r>
          </a:p>
        </p:txBody>
      </p:sp>
      <p:sp>
        <p:nvSpPr>
          <p:cNvPr id="11" name="TextBox 10"/>
          <p:cNvSpPr txBox="1"/>
          <p:nvPr/>
        </p:nvSpPr>
        <p:spPr>
          <a:xfrm>
            <a:off x="8305800" y="41148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Seek Control over others</a:t>
            </a:r>
          </a:p>
          <a:p>
            <a:pPr algn="ctr"/>
            <a:r>
              <a:rPr lang="en-US" dirty="0"/>
              <a:t>Use others</a:t>
            </a:r>
          </a:p>
        </p:txBody>
      </p:sp>
      <p:sp>
        <p:nvSpPr>
          <p:cNvPr id="12" name="TextBox 11"/>
          <p:cNvSpPr txBox="1"/>
          <p:nvPr/>
        </p:nvSpPr>
        <p:spPr>
          <a:xfrm>
            <a:off x="7696200" y="5334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Personal Apostasy</a:t>
            </a:r>
          </a:p>
        </p:txBody>
      </p:sp>
      <p:sp>
        <p:nvSpPr>
          <p:cNvPr id="13" name="TextBox 12"/>
          <p:cNvSpPr txBox="1"/>
          <p:nvPr/>
        </p:nvSpPr>
        <p:spPr>
          <a:xfrm>
            <a:off x="5257800" y="6096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Sin and Bondage</a:t>
            </a:r>
          </a:p>
        </p:txBody>
      </p:sp>
      <p:sp>
        <p:nvSpPr>
          <p:cNvPr id="14" name="TextBox 13"/>
          <p:cNvSpPr txBox="1"/>
          <p:nvPr/>
        </p:nvSpPr>
        <p:spPr>
          <a:xfrm>
            <a:off x="1676400" y="29718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Hatred</a:t>
            </a:r>
          </a:p>
          <a:p>
            <a:pPr algn="ctr"/>
            <a:r>
              <a:rPr lang="en-US" dirty="0"/>
              <a:t>War</a:t>
            </a:r>
          </a:p>
        </p:txBody>
      </p:sp>
      <p:sp>
        <p:nvSpPr>
          <p:cNvPr id="15" name="TextBox 14"/>
          <p:cNvSpPr txBox="1"/>
          <p:nvPr/>
        </p:nvSpPr>
        <p:spPr>
          <a:xfrm>
            <a:off x="2971800" y="53340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Insensitivity</a:t>
            </a:r>
          </a:p>
          <a:p>
            <a:pPr algn="ctr"/>
            <a:r>
              <a:rPr lang="en-US" dirty="0"/>
              <a:t>Past Feeling</a:t>
            </a:r>
          </a:p>
        </p:txBody>
      </p:sp>
      <p:sp>
        <p:nvSpPr>
          <p:cNvPr id="16" name="TextBox 15"/>
          <p:cNvSpPr txBox="1"/>
          <p:nvPr/>
        </p:nvSpPr>
        <p:spPr>
          <a:xfrm>
            <a:off x="1828800" y="3886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Persecution of Others</a:t>
            </a:r>
          </a:p>
        </p:txBody>
      </p:sp>
      <p:sp>
        <p:nvSpPr>
          <p:cNvPr id="17" name="TextBox 16"/>
          <p:cNvSpPr txBox="1"/>
          <p:nvPr/>
        </p:nvSpPr>
        <p:spPr>
          <a:xfrm>
            <a:off x="1981200" y="17526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Misery/Endless </a:t>
            </a:r>
            <a:r>
              <a:rPr lang="en-US" dirty="0" err="1"/>
              <a:t>Wo</a:t>
            </a:r>
            <a:endParaRPr lang="en-US" dirty="0"/>
          </a:p>
          <a:p>
            <a:pPr algn="ctr"/>
            <a:r>
              <a:rPr lang="en-US" dirty="0"/>
              <a:t>We come to ourselves</a:t>
            </a:r>
          </a:p>
        </p:txBody>
      </p:sp>
      <p:sp>
        <p:nvSpPr>
          <p:cNvPr id="18" name="TextBox 17"/>
          <p:cNvSpPr txBox="1"/>
          <p:nvPr/>
        </p:nvSpPr>
        <p:spPr>
          <a:xfrm>
            <a:off x="28956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Depths of Humility</a:t>
            </a:r>
          </a:p>
          <a:p>
            <a:pPr algn="ctr"/>
            <a:r>
              <a:rPr lang="en-US" dirty="0"/>
              <a:t>Seek help from God</a:t>
            </a:r>
          </a:p>
        </p:txBody>
      </p:sp>
      <p:sp>
        <p:nvSpPr>
          <p:cNvPr id="19" name="Curved Up Arrow 18"/>
          <p:cNvSpPr/>
          <p:nvPr/>
        </p:nvSpPr>
        <p:spPr>
          <a:xfrm flipH="1">
            <a:off x="4800600" y="1600200"/>
            <a:ext cx="2819400" cy="685800"/>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3682153" y="113658"/>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7421809" y="187401"/>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334000" y="1219200"/>
            <a:ext cx="1981200" cy="400110"/>
          </a:xfrm>
          <a:prstGeom prst="rect">
            <a:avLst/>
          </a:prstGeom>
          <a:noFill/>
        </p:spPr>
        <p:txBody>
          <a:bodyPr wrap="square" rtlCol="0">
            <a:spAutoFit/>
          </a:bodyPr>
          <a:lstStyle/>
          <a:p>
            <a:pPr algn="ctr"/>
            <a:r>
              <a:rPr lang="en-US" sz="2000" dirty="0">
                <a:latin typeface="Footlight MT Light" pitchFamily="18" charset="0"/>
              </a:rPr>
              <a:t>Humility Cycle</a:t>
            </a:r>
          </a:p>
        </p:txBody>
      </p:sp>
      <p:sp>
        <p:nvSpPr>
          <p:cNvPr id="23" name="TextBox 22">
            <a:extLst>
              <a:ext uri="{FF2B5EF4-FFF2-40B4-BE49-F238E27FC236}">
                <a16:creationId xmlns:a16="http://schemas.microsoft.com/office/drawing/2014/main" id="{EA329C48-B1B1-496A-844D-2372387BDDD1}"/>
              </a:ext>
            </a:extLst>
          </p:cNvPr>
          <p:cNvSpPr txBox="1"/>
          <p:nvPr/>
        </p:nvSpPr>
        <p:spPr>
          <a:xfrm>
            <a:off x="1606543" y="6538340"/>
            <a:ext cx="2120913" cy="307777"/>
          </a:xfrm>
          <a:prstGeom prst="rect">
            <a:avLst/>
          </a:prstGeom>
          <a:noFill/>
        </p:spPr>
        <p:txBody>
          <a:bodyPr wrap="square" rtlCol="0">
            <a:spAutoFit/>
          </a:bodyPr>
          <a:lstStyle/>
          <a:p>
            <a:r>
              <a:rPr lang="en-US" sz="1400" dirty="0"/>
              <a:t>Becky Davies</a:t>
            </a:r>
          </a:p>
        </p:txBody>
      </p:sp>
    </p:spTree>
    <p:extLst>
      <p:ext uri="{BB962C8B-B14F-4D97-AF65-F5344CB8AC3E}">
        <p14:creationId xmlns:p14="http://schemas.microsoft.com/office/powerpoint/2010/main" val="320713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E79F81-D937-42D8-B7A3-4FC522AB5325}"/>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5" name="TextBox 4"/>
          <p:cNvSpPr txBox="1"/>
          <p:nvPr/>
        </p:nvSpPr>
        <p:spPr>
          <a:xfrm>
            <a:off x="7282324" y="1586598"/>
            <a:ext cx="4267200" cy="5078313"/>
          </a:xfrm>
          <a:prstGeom prst="rect">
            <a:avLst/>
          </a:prstGeom>
          <a:noFill/>
        </p:spPr>
        <p:txBody>
          <a:bodyPr wrap="square" rtlCol="0">
            <a:spAutoFit/>
          </a:bodyPr>
          <a:lstStyle/>
          <a:p>
            <a:pPr fontAlgn="base"/>
            <a:r>
              <a:rPr lang="en-US" dirty="0">
                <a:solidFill>
                  <a:schemeClr val="bg1"/>
                </a:solidFill>
              </a:rPr>
              <a:t>James </a:t>
            </a:r>
            <a:r>
              <a:rPr lang="en-US" dirty="0" err="1">
                <a:solidFill>
                  <a:schemeClr val="bg1"/>
                </a:solidFill>
              </a:rPr>
              <a:t>Covel</a:t>
            </a:r>
            <a:r>
              <a:rPr lang="en-US" dirty="0">
                <a:solidFill>
                  <a:schemeClr val="bg1"/>
                </a:solidFill>
              </a:rPr>
              <a:t> had worked as a Methodist minister in the New York area for 40 years. When he heard the message of the Restoration, he promised to obey any commandment he was given through the Prophet Joseph Smith. </a:t>
            </a:r>
          </a:p>
          <a:p>
            <a:pPr fontAlgn="base"/>
            <a:endParaRPr lang="en-US" dirty="0">
              <a:solidFill>
                <a:schemeClr val="bg1"/>
              </a:solidFill>
            </a:endParaRPr>
          </a:p>
          <a:p>
            <a:pPr fontAlgn="base"/>
            <a:r>
              <a:rPr lang="en-US" dirty="0">
                <a:solidFill>
                  <a:schemeClr val="bg1"/>
                </a:solidFill>
              </a:rPr>
              <a:t>James </a:t>
            </a:r>
            <a:r>
              <a:rPr lang="en-US" dirty="0" err="1">
                <a:solidFill>
                  <a:schemeClr val="bg1"/>
                </a:solidFill>
              </a:rPr>
              <a:t>Covel</a:t>
            </a:r>
            <a:r>
              <a:rPr lang="en-US" dirty="0">
                <a:solidFill>
                  <a:schemeClr val="bg1"/>
                </a:solidFill>
              </a:rPr>
              <a:t> had a large family, friends, and a close community in New York.</a:t>
            </a:r>
          </a:p>
          <a:p>
            <a:pPr fontAlgn="base"/>
            <a:endParaRPr lang="en-US" dirty="0">
              <a:solidFill>
                <a:schemeClr val="bg1"/>
              </a:solidFill>
            </a:endParaRPr>
          </a:p>
          <a:p>
            <a:pPr fontAlgn="base"/>
            <a:r>
              <a:rPr lang="en-US" dirty="0">
                <a:solidFill>
                  <a:schemeClr val="bg1"/>
                </a:solidFill>
              </a:rPr>
              <a:t>The Savior commanded James to be baptized and gather with the Saints in Ohio and promised him great power if he would make and keep sacred covenants.</a:t>
            </a:r>
          </a:p>
          <a:p>
            <a:pPr fontAlgn="base"/>
            <a:endParaRPr lang="en-US" dirty="0">
              <a:solidFill>
                <a:schemeClr val="bg1"/>
              </a:solidFill>
            </a:endParaRPr>
          </a:p>
          <a:p>
            <a:pPr fontAlgn="base"/>
            <a:r>
              <a:rPr lang="en-US" dirty="0">
                <a:solidFill>
                  <a:schemeClr val="bg1"/>
                </a:solidFill>
              </a:rPr>
              <a:t>Joining the Saints would have been a sacrifice for him.</a:t>
            </a:r>
          </a:p>
          <a:p>
            <a:pPr fontAlgn="base"/>
            <a:endParaRPr lang="en-US" dirty="0">
              <a:solidFill>
                <a:schemeClr val="bg1"/>
              </a:solidFill>
            </a:endParaRPr>
          </a:p>
        </p:txBody>
      </p:sp>
      <p:sp>
        <p:nvSpPr>
          <p:cNvPr id="6" name="TextBox 5"/>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Background</a:t>
            </a:r>
          </a:p>
        </p:txBody>
      </p:sp>
      <p:sp>
        <p:nvSpPr>
          <p:cNvPr id="2" name="Rectangle 1">
            <a:extLst>
              <a:ext uri="{FF2B5EF4-FFF2-40B4-BE49-F238E27FC236}">
                <a16:creationId xmlns:a16="http://schemas.microsoft.com/office/drawing/2014/main" id="{8391D172-367A-B7B5-177D-D9CDC5F1F070}"/>
              </a:ext>
            </a:extLst>
          </p:cNvPr>
          <p:cNvSpPr/>
          <p:nvPr/>
        </p:nvSpPr>
        <p:spPr>
          <a:xfrm>
            <a:off x="327715" y="1166457"/>
            <a:ext cx="4855990" cy="2739211"/>
          </a:xfrm>
          <a:prstGeom prst="rect">
            <a:avLst/>
          </a:prstGeom>
        </p:spPr>
        <p:txBody>
          <a:bodyPr wrap="square">
            <a:spAutoFit/>
          </a:bodyPr>
          <a:lstStyle/>
          <a:p>
            <a:r>
              <a:rPr lang="en-US" sz="2000" dirty="0">
                <a:solidFill>
                  <a:schemeClr val="bg1"/>
                </a:solidFill>
              </a:rPr>
              <a:t>“There was a man came to me by the name of James </a:t>
            </a:r>
            <a:r>
              <a:rPr lang="en-US" sz="2000" dirty="0" err="1">
                <a:solidFill>
                  <a:schemeClr val="bg1"/>
                </a:solidFill>
              </a:rPr>
              <a:t>Covill</a:t>
            </a:r>
            <a:r>
              <a:rPr lang="en-US" sz="2000" dirty="0">
                <a:solidFill>
                  <a:schemeClr val="bg1"/>
                </a:solidFill>
              </a:rPr>
              <a:t>, who had been a Baptist minister for about forty years, and covenanted with the Lord that he would obey any command that the Lord would give to him through me, as His servant, and I received the following:</a:t>
            </a:r>
          </a:p>
          <a:p>
            <a:r>
              <a:rPr lang="en-US" sz="2000" dirty="0">
                <a:solidFill>
                  <a:schemeClr val="bg1"/>
                </a:solidFill>
              </a:rPr>
              <a:t> [D&amp;C 39]</a:t>
            </a:r>
          </a:p>
          <a:p>
            <a:r>
              <a:rPr lang="en-US" sz="1200" dirty="0">
                <a:solidFill>
                  <a:schemeClr val="bg1"/>
                </a:solidFill>
              </a:rPr>
              <a:t>Joseph Smith * see notes on Baptist or Methodist</a:t>
            </a:r>
          </a:p>
        </p:txBody>
      </p:sp>
      <p:grpSp>
        <p:nvGrpSpPr>
          <p:cNvPr id="4" name="Group 3">
            <a:extLst>
              <a:ext uri="{FF2B5EF4-FFF2-40B4-BE49-F238E27FC236}">
                <a16:creationId xmlns:a16="http://schemas.microsoft.com/office/drawing/2014/main" id="{D34BA10F-1C66-5D40-09D0-A000E46A2EC7}"/>
              </a:ext>
            </a:extLst>
          </p:cNvPr>
          <p:cNvGrpSpPr/>
          <p:nvPr/>
        </p:nvGrpSpPr>
        <p:grpSpPr>
          <a:xfrm>
            <a:off x="5066747" y="1953349"/>
            <a:ext cx="1679717" cy="4344810"/>
            <a:chOff x="4629101" y="684390"/>
            <a:chExt cx="2209799" cy="5715937"/>
          </a:xfrm>
        </p:grpSpPr>
        <p:sp>
          <p:nvSpPr>
            <p:cNvPr id="8" name="Double Wave 7">
              <a:extLst>
                <a:ext uri="{FF2B5EF4-FFF2-40B4-BE49-F238E27FC236}">
                  <a16:creationId xmlns:a16="http://schemas.microsoft.com/office/drawing/2014/main" id="{B1C38D79-ED3B-36E7-97CB-5E041F550EAE}"/>
                </a:ext>
              </a:extLst>
            </p:cNvPr>
            <p:cNvSpPr/>
            <p:nvPr/>
          </p:nvSpPr>
          <p:spPr>
            <a:xfrm rot="6538139">
              <a:off x="4724400" y="11430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a:extLst>
                <a:ext uri="{FF2B5EF4-FFF2-40B4-BE49-F238E27FC236}">
                  <a16:creationId xmlns:a16="http://schemas.microsoft.com/office/drawing/2014/main" id="{F469014A-974A-4EE7-C4DA-0F3BD4E1D0B2}"/>
                </a:ext>
              </a:extLst>
            </p:cNvPr>
            <p:cNvSpPr/>
            <p:nvPr/>
          </p:nvSpPr>
          <p:spPr>
            <a:xfrm rot="5400000">
              <a:off x="5879520" y="1092464"/>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8A760B6-9291-47C1-C607-248273EAD051}"/>
                </a:ext>
              </a:extLst>
            </p:cNvPr>
            <p:cNvSpPr/>
            <p:nvPr/>
          </p:nvSpPr>
          <p:spPr>
            <a:xfrm rot="4570620">
              <a:off x="6343600" y="3742594"/>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7298F6-C370-89C9-9392-5C4ED2B7635F}"/>
                </a:ext>
              </a:extLst>
            </p:cNvPr>
            <p:cNvSpPr/>
            <p:nvPr/>
          </p:nvSpPr>
          <p:spPr>
            <a:xfrm rot="4570620">
              <a:off x="4591001" y="3818795"/>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F264C9-9042-87D1-44BA-71A615B03300}"/>
                </a:ext>
              </a:extLst>
            </p:cNvPr>
            <p:cNvSpPr/>
            <p:nvPr/>
          </p:nvSpPr>
          <p:spPr>
            <a:xfrm rot="18783087">
              <a:off x="50240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7249DF-A953-7DE2-2C26-98FC0BDE80B7}"/>
                </a:ext>
              </a:extLst>
            </p:cNvPr>
            <p:cNvSpPr/>
            <p:nvPr/>
          </p:nvSpPr>
          <p:spPr>
            <a:xfrm rot="18783087">
              <a:off x="56336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8B815898-1DB4-171A-EDA5-62C4ACFCA2A5}"/>
                </a:ext>
              </a:extLst>
            </p:cNvPr>
            <p:cNvSpPr/>
            <p:nvPr/>
          </p:nvSpPr>
          <p:spPr>
            <a:xfrm rot="1375821">
              <a:off x="4795276" y="2048551"/>
              <a:ext cx="768479" cy="208433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1AB185FF-DD8F-3BF9-D6C0-55DF0313EAB8}"/>
                </a:ext>
              </a:extLst>
            </p:cNvPr>
            <p:cNvSpPr/>
            <p:nvPr/>
          </p:nvSpPr>
          <p:spPr>
            <a:xfrm rot="20135346">
              <a:off x="5856190" y="2128779"/>
              <a:ext cx="768479" cy="195577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210A13DC-D328-2208-D773-C9A23680CB33}"/>
                </a:ext>
              </a:extLst>
            </p:cNvPr>
            <p:cNvSpPr/>
            <p:nvPr/>
          </p:nvSpPr>
          <p:spPr>
            <a:xfrm>
              <a:off x="5121525" y="2133600"/>
              <a:ext cx="1117012" cy="2438399"/>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86CB7BF2-BFA8-54C3-FC59-15F0BE0A31C4}"/>
                </a:ext>
              </a:extLst>
            </p:cNvPr>
            <p:cNvSpPr/>
            <p:nvPr/>
          </p:nvSpPr>
          <p:spPr>
            <a:xfrm>
              <a:off x="5083982" y="4363355"/>
              <a:ext cx="651332" cy="165741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9A42F87F-3A88-CAF1-4A96-97F85F6B90C3}"/>
                </a:ext>
              </a:extLst>
            </p:cNvPr>
            <p:cNvSpPr/>
            <p:nvPr/>
          </p:nvSpPr>
          <p:spPr>
            <a:xfrm rot="21345976">
              <a:off x="5701903" y="4288876"/>
              <a:ext cx="651332" cy="173361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E1DF4E2-8BD6-D6AB-FE1F-5F284B681FDF}"/>
                </a:ext>
              </a:extLst>
            </p:cNvPr>
            <p:cNvSpPr/>
            <p:nvPr/>
          </p:nvSpPr>
          <p:spPr>
            <a:xfrm rot="15545603">
              <a:off x="5571849" y="2065921"/>
              <a:ext cx="336136" cy="762000"/>
            </a:xfrm>
            <a:prstGeom prst="trapezoid">
              <a:avLst>
                <a:gd name="adj" fmla="val 24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82DFEDB7-A18D-DC53-5FD0-3293D0636532}"/>
                </a:ext>
              </a:extLst>
            </p:cNvPr>
            <p:cNvSpPr/>
            <p:nvPr/>
          </p:nvSpPr>
          <p:spPr>
            <a:xfrm>
              <a:off x="5068584" y="2202552"/>
              <a:ext cx="651332" cy="2296952"/>
            </a:xfrm>
            <a:prstGeom prst="trapezoid">
              <a:avLst>
                <a:gd name="adj" fmla="val 31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AB3159A2-8059-2A50-1B33-73ED1034D8B7}"/>
                </a:ext>
              </a:extLst>
            </p:cNvPr>
            <p:cNvSpPr/>
            <p:nvPr/>
          </p:nvSpPr>
          <p:spPr>
            <a:xfrm rot="21364874">
              <a:off x="5754154" y="2214676"/>
              <a:ext cx="735621" cy="2286000"/>
            </a:xfrm>
            <a:prstGeom prst="trapezoid">
              <a:avLst>
                <a:gd name="adj" fmla="val 36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AF11E5E-F43B-65E1-A40E-A35C2EFF4C5B}"/>
                </a:ext>
              </a:extLst>
            </p:cNvPr>
            <p:cNvSpPr/>
            <p:nvPr/>
          </p:nvSpPr>
          <p:spPr>
            <a:xfrm>
              <a:off x="5029200" y="6858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a:extLst>
                <a:ext uri="{FF2B5EF4-FFF2-40B4-BE49-F238E27FC236}">
                  <a16:creationId xmlns:a16="http://schemas.microsoft.com/office/drawing/2014/main" id="{960DAC11-F7DD-A857-BF64-5F155EDFE874}"/>
                </a:ext>
              </a:extLst>
            </p:cNvPr>
            <p:cNvSpPr/>
            <p:nvPr/>
          </p:nvSpPr>
          <p:spPr>
            <a:xfrm rot="18242396">
              <a:off x="5290387" y="1909293"/>
              <a:ext cx="817621" cy="65336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DA789AA-139A-5B4B-729E-B47F5566A798}"/>
                </a:ext>
              </a:extLst>
            </p:cNvPr>
            <p:cNvSpPr/>
            <p:nvPr/>
          </p:nvSpPr>
          <p:spPr>
            <a:xfrm rot="5400000">
              <a:off x="5636000" y="1906733"/>
              <a:ext cx="157997" cy="205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a:extLst>
                <a:ext uri="{FF2B5EF4-FFF2-40B4-BE49-F238E27FC236}">
                  <a16:creationId xmlns:a16="http://schemas.microsoft.com/office/drawing/2014/main" id="{E328708B-A8FA-AB6E-5D4A-605E0F45E24F}"/>
                </a:ext>
              </a:extLst>
            </p:cNvPr>
            <p:cNvSpPr/>
            <p:nvPr/>
          </p:nvSpPr>
          <p:spPr>
            <a:xfrm rot="20693779">
              <a:off x="5029200" y="6858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a:extLst>
                <a:ext uri="{FF2B5EF4-FFF2-40B4-BE49-F238E27FC236}">
                  <a16:creationId xmlns:a16="http://schemas.microsoft.com/office/drawing/2014/main" id="{F1029027-8CD9-2ECD-9215-C65FF72D43B7}"/>
                </a:ext>
              </a:extLst>
            </p:cNvPr>
            <p:cNvSpPr/>
            <p:nvPr/>
          </p:nvSpPr>
          <p:spPr>
            <a:xfrm rot="1938159">
              <a:off x="5628619" y="68439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7B72032-41AD-6778-7175-10E00A863AFE}"/>
                </a:ext>
              </a:extLst>
            </p:cNvPr>
            <p:cNvSpPr/>
            <p:nvPr/>
          </p:nvSpPr>
          <p:spPr>
            <a:xfrm>
              <a:off x="5562600" y="685800"/>
              <a:ext cx="304800" cy="228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16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2896" y="12680"/>
            <a:ext cx="4572000" cy="4339650"/>
          </a:xfrm>
          <a:prstGeom prst="rect">
            <a:avLst/>
          </a:prstGeom>
          <a:ln>
            <a:solidFill>
              <a:schemeClr val="tx1"/>
            </a:solidFill>
          </a:ln>
        </p:spPr>
        <p:txBody>
          <a:bodyPr>
            <a:spAutoFit/>
          </a:bodyPr>
          <a:lstStyle/>
          <a:p>
            <a:r>
              <a:rPr lang="en-US" sz="1200" b="1" dirty="0" err="1"/>
              <a:t>Covel</a:t>
            </a:r>
            <a:r>
              <a:rPr lang="en-US" sz="1200" b="1" dirty="0"/>
              <a:t> or </a:t>
            </a:r>
            <a:r>
              <a:rPr lang="en-US" sz="1200" b="1" dirty="0" err="1"/>
              <a:t>Covill</a:t>
            </a:r>
            <a:r>
              <a:rPr lang="en-US" sz="1200" b="1" dirty="0"/>
              <a:t>:</a:t>
            </a:r>
          </a:p>
          <a:p>
            <a:r>
              <a:rPr lang="en-US" sz="1200" dirty="0"/>
              <a:t>The 1981 version also listed a revelation to James </a:t>
            </a:r>
            <a:r>
              <a:rPr lang="en-US" sz="1200" dirty="0" err="1"/>
              <a:t>Covill</a:t>
            </a:r>
            <a:r>
              <a:rPr lang="en-US" sz="1200" dirty="0"/>
              <a:t>, a Baptist minister; however it turns out his name should have been spelled </a:t>
            </a:r>
            <a:r>
              <a:rPr lang="en-US" sz="1200" dirty="0" err="1"/>
              <a:t>Covel</a:t>
            </a:r>
            <a:r>
              <a:rPr lang="en-US" sz="1200" dirty="0"/>
              <a:t>, and he was a Methodist minister.</a:t>
            </a:r>
          </a:p>
          <a:p>
            <a:endParaRPr lang="en-US" sz="1200" dirty="0"/>
          </a:p>
          <a:p>
            <a:r>
              <a:rPr lang="en-US" sz="1200" u="sng" dirty="0"/>
              <a:t>Joseph Smith</a:t>
            </a:r>
            <a:r>
              <a:rPr lang="en-US" sz="1200" dirty="0"/>
              <a:t> received two revelations in January 1831 (Doctrine and Covenants 39 and 40) directed to one "James </a:t>
            </a:r>
            <a:r>
              <a:rPr lang="en-US" sz="1200" dirty="0" err="1"/>
              <a:t>Covill</a:t>
            </a:r>
            <a:r>
              <a:rPr lang="en-US" sz="1200" dirty="0"/>
              <a:t>." Joseph and his scribes noted that </a:t>
            </a:r>
            <a:r>
              <a:rPr lang="en-US" sz="1200" dirty="0" err="1"/>
              <a:t>Covill</a:t>
            </a:r>
            <a:r>
              <a:rPr lang="en-US" sz="1200" dirty="0"/>
              <a:t> "had been a Baptist minister for about forty years." Historians discovered nothing about a Baptist minister named James </a:t>
            </a:r>
            <a:r>
              <a:rPr lang="en-US" sz="1200" dirty="0" err="1"/>
              <a:t>Covill</a:t>
            </a:r>
            <a:r>
              <a:rPr lang="en-US" sz="1200" dirty="0"/>
              <a:t>, but documents unearthed by the </a:t>
            </a:r>
            <a:r>
              <a:rPr lang="en-US" sz="1200" u="sng" dirty="0"/>
              <a:t>Joseph Smith</a:t>
            </a:r>
            <a:r>
              <a:rPr lang="en-US" sz="1200" dirty="0"/>
              <a:t> Papers Project revealed that he was actually a Methodist minister. This sliver of information opened the door to information about a very well-known Methodist minister in upstate New York by the name of James </a:t>
            </a:r>
            <a:r>
              <a:rPr lang="en-US" sz="1200" dirty="0" err="1"/>
              <a:t>Covel</a:t>
            </a:r>
            <a:r>
              <a:rPr lang="en-US" sz="1200" dirty="0"/>
              <a:t>.</a:t>
            </a:r>
          </a:p>
          <a:p>
            <a:r>
              <a:rPr lang="en-US" sz="1200" dirty="0"/>
              <a:t>Christopher Jones mines this Methodist vein productively and pieces together a short biography of </a:t>
            </a:r>
            <a:r>
              <a:rPr lang="en-US" sz="1200" dirty="0" err="1"/>
              <a:t>Covel</a:t>
            </a:r>
            <a:r>
              <a:rPr lang="en-US" sz="1200" dirty="0"/>
              <a:t> and shows why his Methodist background could have both attracted him to Mormonism and at the same time discouraged him from converting. Early Mormonism had much in common with Methodism, particularly regarding missionary work. But certain doctrines, such as baptism by immersion and priesthood authority located in the hands of a young prophet, may have troubled a man like </a:t>
            </a:r>
            <a:r>
              <a:rPr lang="en-US" sz="1200" dirty="0" err="1"/>
              <a:t>Covel</a:t>
            </a:r>
            <a:r>
              <a:rPr lang="en-US" sz="1200" dirty="0"/>
              <a:t>.</a:t>
            </a:r>
          </a:p>
          <a:p>
            <a:r>
              <a:rPr lang="en-US" sz="1200" dirty="0"/>
              <a:t>https://byustudies.byu.edu/showtitle.aspx?title=8964</a:t>
            </a:r>
          </a:p>
        </p:txBody>
      </p:sp>
      <p:sp>
        <p:nvSpPr>
          <p:cNvPr id="4" name="Rectangle 3"/>
          <p:cNvSpPr/>
          <p:nvPr/>
        </p:nvSpPr>
        <p:spPr>
          <a:xfrm>
            <a:off x="31898" y="12680"/>
            <a:ext cx="4191000" cy="3416320"/>
          </a:xfrm>
          <a:prstGeom prst="rect">
            <a:avLst/>
          </a:prstGeom>
          <a:ln>
            <a:solidFill>
              <a:schemeClr val="tx1"/>
            </a:solidFill>
          </a:ln>
        </p:spPr>
        <p:txBody>
          <a:bodyPr wrap="square">
            <a:spAutoFit/>
          </a:bodyPr>
          <a:lstStyle/>
          <a:p>
            <a:r>
              <a:rPr lang="en-US" sz="1200" b="1" dirty="0"/>
              <a:t>Sections 39 and 40:</a:t>
            </a:r>
          </a:p>
          <a:p>
            <a:r>
              <a:rPr lang="en-US" sz="1200" dirty="0"/>
              <a:t>These two sections deal with James </a:t>
            </a:r>
            <a:r>
              <a:rPr lang="en-US" sz="1200" dirty="0" err="1"/>
              <a:t>Covill’s</a:t>
            </a:r>
            <a:r>
              <a:rPr lang="en-US" sz="1200" dirty="0"/>
              <a:t> mission call and subsequent rejection of it.  These sections are placed right in the middle of several sections in the D&amp;C where the Lord is explaining how to build Zion and redeem his people.  Of note is 39:16-18, where the Lord explains that preaching the gospel message will “stay (the Lord’s) hand in judgment upon the nations”.  This judgment is war- the way we prevent the horrible wars described in the scriptures in relation to the Last Days is to preach the gospel.  I asked the students if they ever started something that they were fired up about and then later quit due to lack of interest, being overwhelmed, or just plain laziness.  They can all readily identify with James </a:t>
            </a:r>
            <a:r>
              <a:rPr lang="en-US" sz="1200" dirty="0" err="1"/>
              <a:t>Covill</a:t>
            </a:r>
            <a:r>
              <a:rPr lang="en-US" sz="1200" dirty="0"/>
              <a:t>.  Then I ask if they ever persevered through these challenges and finished what they started.  We had a good discussion on this topic, and I don’t believe it is a coincidental that this story of James is found here in the sections on consecration.</a:t>
            </a:r>
          </a:p>
          <a:p>
            <a:r>
              <a:rPr lang="en-US" sz="1200" dirty="0"/>
              <a:t>http://ldsscriptureteachings.org/page/37/</a:t>
            </a:r>
          </a:p>
        </p:txBody>
      </p:sp>
      <p:sp>
        <p:nvSpPr>
          <p:cNvPr id="5" name="Rectangle 4"/>
          <p:cNvSpPr/>
          <p:nvPr/>
        </p:nvSpPr>
        <p:spPr>
          <a:xfrm>
            <a:off x="4222896" y="4352330"/>
            <a:ext cx="4572000" cy="1754326"/>
          </a:xfrm>
          <a:prstGeom prst="rect">
            <a:avLst/>
          </a:prstGeom>
          <a:ln>
            <a:solidFill>
              <a:schemeClr val="tx1"/>
            </a:solidFill>
          </a:ln>
        </p:spPr>
        <p:txBody>
          <a:bodyPr wrap="square">
            <a:spAutoFit/>
          </a:bodyPr>
          <a:lstStyle/>
          <a:p>
            <a:r>
              <a:rPr lang="en-US" sz="1200" b="1" dirty="0"/>
              <a:t>Someone named James:</a:t>
            </a:r>
          </a:p>
          <a:p>
            <a:r>
              <a:rPr lang="en-US" sz="1200" dirty="0"/>
              <a:t>The earliest copy of Doctrine and Covenants 39 indicated only that it was a revelation given for someone named James. The published copy of the revelation expanded the name of the recipient to “James (C.,).” In the 1835 edition of the Doctrine and Covenants, his name was identified as “James </a:t>
            </a:r>
            <a:r>
              <a:rPr lang="en-US" sz="1200" dirty="0" err="1"/>
              <a:t>Covill</a:t>
            </a:r>
            <a:r>
              <a:rPr lang="en-US" sz="1200" dirty="0"/>
              <a:t>.” In the 1981 edition of the Doctrine and Covenants, he was identified as a Baptist minister. However, recent research indicates that this revelation was given to </a:t>
            </a:r>
            <a:r>
              <a:rPr lang="en-US" sz="1200" dirty="0" err="1"/>
              <a:t>James</a:t>
            </a:r>
            <a:r>
              <a:rPr lang="en-US" sz="1200" i="1" dirty="0" err="1"/>
              <a:t>Covel</a:t>
            </a:r>
            <a:r>
              <a:rPr lang="en-US" sz="1200" i="1" dirty="0"/>
              <a:t>,</a:t>
            </a:r>
            <a:r>
              <a:rPr lang="en-US" sz="1200" dirty="0"/>
              <a:t> who was a Methodist minister.</a:t>
            </a:r>
          </a:p>
        </p:txBody>
      </p:sp>
      <p:sp>
        <p:nvSpPr>
          <p:cNvPr id="6" name="Rectangle 5"/>
          <p:cNvSpPr/>
          <p:nvPr/>
        </p:nvSpPr>
        <p:spPr>
          <a:xfrm>
            <a:off x="31897" y="3429275"/>
            <a:ext cx="4190999" cy="2492990"/>
          </a:xfrm>
          <a:prstGeom prst="rect">
            <a:avLst/>
          </a:prstGeom>
          <a:ln>
            <a:solidFill>
              <a:schemeClr val="tx1"/>
            </a:solidFill>
          </a:ln>
        </p:spPr>
        <p:txBody>
          <a:bodyPr wrap="square">
            <a:spAutoFit/>
          </a:bodyPr>
          <a:lstStyle/>
          <a:p>
            <a:r>
              <a:rPr lang="en-US" sz="1200" b="1" dirty="0"/>
              <a:t>Rejection of the Gospel:</a:t>
            </a:r>
          </a:p>
          <a:p>
            <a:r>
              <a:rPr lang="en-US" sz="1200" dirty="0"/>
              <a:t>In 1831, some members of the United Methodist Church did not believe in rebaptism; nor did they believe that any man had the power to bestow the Holy Ghost. James </a:t>
            </a:r>
            <a:r>
              <a:rPr lang="en-US" sz="1200" dirty="0" err="1"/>
              <a:t>Covel</a:t>
            </a:r>
            <a:r>
              <a:rPr lang="en-US" sz="1200" dirty="0"/>
              <a:t>, who was a Methodist minister, may have been troubled by the command to be </a:t>
            </a:r>
            <a:r>
              <a:rPr lang="en-US" sz="1200" dirty="0" err="1"/>
              <a:t>rebaptized</a:t>
            </a:r>
            <a:r>
              <a:rPr lang="en-US" sz="1200" dirty="0"/>
              <a:t> (see D&amp;C 39:10). Additionally, James </a:t>
            </a:r>
            <a:r>
              <a:rPr lang="en-US" sz="1200" dirty="0" err="1"/>
              <a:t>Covel</a:t>
            </a:r>
            <a:r>
              <a:rPr lang="en-US" sz="1200" dirty="0"/>
              <a:t> had spent seven years as a circuit rider (a traveling minister) under primitive and harsh conditions. He had retired from riding a preaching circuit in 1797. When the Lord called him to embark on a mission, </a:t>
            </a:r>
            <a:r>
              <a:rPr lang="en-US" sz="1200" dirty="0" err="1"/>
              <a:t>Covel</a:t>
            </a:r>
            <a:r>
              <a:rPr lang="en-US" sz="1200" dirty="0"/>
              <a:t> may have felt that the assignment to travel the frontier to preach was too much of a sacrifice. This may be part of the “cares of the world” (D&amp;C 40:2) that caused him to reject the covenant he had made.</a:t>
            </a:r>
          </a:p>
        </p:txBody>
      </p:sp>
    </p:spTree>
    <p:extLst>
      <p:ext uri="{BB962C8B-B14F-4D97-AF65-F5344CB8AC3E}">
        <p14:creationId xmlns:p14="http://schemas.microsoft.com/office/powerpoint/2010/main" val="299178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57201"/>
            <a:ext cx="7848600" cy="5632311"/>
          </a:xfrm>
          <a:prstGeom prst="rect">
            <a:avLst/>
          </a:prstGeom>
        </p:spPr>
        <p:txBody>
          <a:bodyPr wrap="square">
            <a:spAutoFit/>
          </a:bodyPr>
          <a:lstStyle/>
          <a:p>
            <a:r>
              <a:rPr lang="en-US" sz="1200" b="1" dirty="0"/>
              <a:t>The WAYSIDE</a:t>
            </a:r>
            <a:r>
              <a:rPr lang="en-US" sz="1200" dirty="0"/>
              <a:t> represents people who hear the word of God but do not understand it or do not want to understand it. These people have no principle of righteousness in them. Their hearts are full of iniquity and have no desire for the gospel truths. Satan quickly takes hold of their hearts and just as quickly drives away the small amount of the word of God that has been place in their hearts. I imagine there is no room in their hearts for the gospel truth. These must be the people who reject the missionary’s effect, who slam the doors in the face of the missionaries, who mock the Church and us, the members of the Church. Some of these people may even be among our friends. Some of them may even be among our own family members.</a:t>
            </a:r>
          </a:p>
          <a:p>
            <a:endParaRPr lang="en-US" sz="1200" dirty="0"/>
          </a:p>
          <a:p>
            <a:r>
              <a:rPr lang="en-US" sz="1200" b="1" dirty="0"/>
              <a:t>The STONY PLACES</a:t>
            </a:r>
            <a:r>
              <a:rPr lang="en-US" sz="1200" dirty="0"/>
              <a:t> represent people who hear and receive the word of God but do not allow it to take root or grow in their heart. These people, when they first heard the gospel, feel the spirit and come to church for a very short time. They soon fall away, because their understanding of gospel principles is as shallow as the soil in stony ground. As soon as they are faced with difficult times they fall away. They are easily offended. These people may be investigators who come to church for a short while and then stop coming. These may even be people who are baptized into the Church then soon after fall away for various reasons.</a:t>
            </a:r>
          </a:p>
          <a:p>
            <a:endParaRPr lang="en-US" sz="1200" dirty="0"/>
          </a:p>
          <a:p>
            <a:r>
              <a:rPr lang="en-US" sz="1200" b="1" dirty="0"/>
              <a:t>The THORNY PLACES</a:t>
            </a:r>
            <a:r>
              <a:rPr lang="en-US" sz="1200" dirty="0"/>
              <a:t> represent people who hear the word of God, accept the gospel, get baptized into the Church but then get distracted by the care of the world, such as money, pride, lying, cheating, materialism, keeping up with the Jones’, peer pressure, gluttony, selfishness, or laziness to name but a few distractions. These people do not endure to the end. They allow the care of the world to slowly, over a period of time, cloud their minds and to become more important to them than the gospel of Jesus Christ, to draw them away from the truths. Therefore, they eventually die in spirit before they get a chance to bear any fruit. The care of the world will eventually choke and strangle their root and kill them.</a:t>
            </a:r>
          </a:p>
          <a:p>
            <a:endParaRPr lang="en-US" sz="1200" dirty="0"/>
          </a:p>
          <a:p>
            <a:r>
              <a:rPr lang="en-US" sz="1200" b="1" dirty="0"/>
              <a:t>The GOOD GROUND</a:t>
            </a:r>
            <a:r>
              <a:rPr lang="en-US" sz="1200" dirty="0"/>
              <a:t> represents people who hear the word of God, and understand it (because they want to). They work hard to do works of righteousness and endure to the end. These are the people who have a strong testimony of the Lord Jesus Christ. They believe in Him and trust Him. They are productive, because they serve the Lord by carrying out His work on this earth, by sharing the gospel with others, by fulfilling and magnifying their callings, by keeping to the covenants they made with God when they were baptized. They strive to keep all the commandments of God. They serve with love. They follow the examples of our Lord Jesus Christ. Because of their faithfulness and their service, they are truly blessed. The Lord does not take without giving back. He harvests the fruits from our </a:t>
            </a:r>
            <a:r>
              <a:rPr lang="en-US" sz="1200" dirty="0" err="1"/>
              <a:t>labour</a:t>
            </a:r>
            <a:r>
              <a:rPr lang="en-US" sz="1200" dirty="0"/>
              <a:t> of love and obedience. In return He blesses us with the fruits of his love and the sacrifice He made for us.</a:t>
            </a:r>
          </a:p>
        </p:txBody>
      </p:sp>
      <p:sp>
        <p:nvSpPr>
          <p:cNvPr id="3" name="Rectangle 2"/>
          <p:cNvSpPr/>
          <p:nvPr/>
        </p:nvSpPr>
        <p:spPr>
          <a:xfrm>
            <a:off x="1828800" y="6262299"/>
            <a:ext cx="7543800" cy="276999"/>
          </a:xfrm>
          <a:prstGeom prst="rect">
            <a:avLst/>
          </a:prstGeom>
        </p:spPr>
        <p:txBody>
          <a:bodyPr wrap="square">
            <a:spAutoFit/>
          </a:bodyPr>
          <a:lstStyle/>
          <a:p>
            <a:r>
              <a:rPr lang="en-US" sz="1200" dirty="0"/>
              <a:t>http://mormonbible.org/new-testament/the-parables-of-christ/the-parable-of-the-sower</a:t>
            </a:r>
          </a:p>
        </p:txBody>
      </p:sp>
      <p:sp>
        <p:nvSpPr>
          <p:cNvPr id="4" name="Rectangle 3"/>
          <p:cNvSpPr/>
          <p:nvPr/>
        </p:nvSpPr>
        <p:spPr>
          <a:xfrm>
            <a:off x="1828800" y="1905000"/>
            <a:ext cx="78486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33600" y="0"/>
            <a:ext cx="7543800" cy="369332"/>
          </a:xfrm>
          <a:prstGeom prst="rect">
            <a:avLst/>
          </a:prstGeom>
          <a:noFill/>
        </p:spPr>
        <p:txBody>
          <a:bodyPr wrap="square" rtlCol="0">
            <a:spAutoFit/>
          </a:bodyPr>
          <a:lstStyle/>
          <a:p>
            <a:r>
              <a:rPr lang="en-US" dirty="0"/>
              <a:t>James </a:t>
            </a:r>
            <a:r>
              <a:rPr lang="en-US" dirty="0" err="1"/>
              <a:t>Covill</a:t>
            </a:r>
            <a:r>
              <a:rPr lang="en-US" dirty="0"/>
              <a:t>---is represented as the gospel that is planted in Stony places</a:t>
            </a:r>
          </a:p>
        </p:txBody>
      </p:sp>
    </p:spTree>
    <p:extLst>
      <p:ext uri="{BB962C8B-B14F-4D97-AF65-F5344CB8AC3E}">
        <p14:creationId xmlns:p14="http://schemas.microsoft.com/office/powerpoint/2010/main" val="375587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1D559-A9F2-FCDE-75CA-91BC473FE19E}"/>
              </a:ext>
            </a:extLst>
          </p:cNvPr>
          <p:cNvSpPr txBox="1"/>
          <p:nvPr/>
        </p:nvSpPr>
        <p:spPr>
          <a:xfrm>
            <a:off x="85461" y="65996"/>
            <a:ext cx="7212648" cy="6863417"/>
          </a:xfrm>
          <a:prstGeom prst="rect">
            <a:avLst/>
          </a:prstGeom>
          <a:noFill/>
          <a:ln>
            <a:solidFill>
              <a:schemeClr val="tx1"/>
            </a:solidFill>
          </a:ln>
        </p:spPr>
        <p:txBody>
          <a:bodyPr wrap="square">
            <a:spAutoFit/>
          </a:bodyPr>
          <a:lstStyle/>
          <a:p>
            <a:r>
              <a:rPr lang="en-US" sz="1000" b="1" dirty="0"/>
              <a:t>Baptist or Methodist?</a:t>
            </a:r>
          </a:p>
          <a:p>
            <a:r>
              <a:rPr lang="en-US" sz="1000" b="1" dirty="0"/>
              <a:t>…James </a:t>
            </a:r>
            <a:r>
              <a:rPr lang="en-US" sz="1000" b="1" dirty="0" err="1"/>
              <a:t>Covill</a:t>
            </a:r>
            <a:r>
              <a:rPr lang="en-US" sz="1000" b="1" dirty="0"/>
              <a:t>, </a:t>
            </a:r>
            <a:r>
              <a:rPr lang="en-US" sz="1000" dirty="0"/>
              <a:t>the subject of two revelations in the Doctrine and Covenants, was identified as a Methodist rather than a Baptist preacher, as the current historical note accompanying section 39 indicates…. I began a close reading of the two revelations and was both surprised and delighted at the ways in which </a:t>
            </a:r>
            <a:r>
              <a:rPr lang="en-US" sz="1000" dirty="0" err="1"/>
              <a:t>Covill’s</a:t>
            </a:r>
            <a:r>
              <a:rPr lang="en-US" sz="1000" dirty="0"/>
              <a:t> religious affiliation changed the way I read them. Baptists and Methodists were bitter competitors for converts in antebellum America and the most successful evangelicals of their day. They shared a commitment to proselytizing the new nation but differed in key points of doctrine and church government—those themes immediately stood out to me in the </a:t>
            </a:r>
            <a:r>
              <a:rPr lang="en-US" sz="1000" dirty="0" err="1"/>
              <a:t>Covill</a:t>
            </a:r>
            <a:r>
              <a:rPr lang="en-US" sz="1000" dirty="0"/>
              <a:t> revelations, and I drafted a short historical note on why it matters that James </a:t>
            </a:r>
            <a:r>
              <a:rPr lang="en-US" sz="1000" dirty="0" err="1"/>
              <a:t>Covill</a:t>
            </a:r>
            <a:r>
              <a:rPr lang="en-US" sz="1000" dirty="0"/>
              <a:t> was a Methodist and not a Baptist that I planned on submitting for publication. Before doing so, I learned that other historians had identified a Methodist preacher by the name of James </a:t>
            </a:r>
            <a:r>
              <a:rPr lang="en-US" sz="1000" dirty="0" err="1"/>
              <a:t>Covel</a:t>
            </a:r>
            <a:r>
              <a:rPr lang="en-US" sz="1000" dirty="0"/>
              <a:t>, who they supposed was the James </a:t>
            </a:r>
            <a:r>
              <a:rPr lang="en-US" sz="1000" dirty="0" err="1"/>
              <a:t>Covill</a:t>
            </a:r>
            <a:r>
              <a:rPr lang="en-US" sz="1000" dirty="0"/>
              <a:t> in question. Encouraged by this possibility, I began scouring Methodist sources online and then later in the archives. Digging through manuscript records and microfilm copies of old periodicals, I was slowly able to piece together James </a:t>
            </a:r>
            <a:r>
              <a:rPr lang="en-US" sz="1000" dirty="0" err="1"/>
              <a:t>Covel’s</a:t>
            </a:r>
            <a:r>
              <a:rPr lang="en-US" sz="1000" dirty="0"/>
              <a:t> preaching career—I even found two letters he wrote that were published in denominational newspapers…</a:t>
            </a:r>
          </a:p>
          <a:p>
            <a:r>
              <a:rPr lang="en-US" sz="1000" dirty="0"/>
              <a:t>…When the Doctrine and Covenants was first published in 1835, the two revelations discussing </a:t>
            </a:r>
            <a:r>
              <a:rPr lang="en-US" sz="1000" dirty="0" err="1"/>
              <a:t>Covill</a:t>
            </a:r>
            <a:r>
              <a:rPr lang="en-US" sz="1000" dirty="0"/>
              <a:t> were included as sections 59 and 60, respectively, and included for the first time </a:t>
            </a:r>
            <a:r>
              <a:rPr lang="en-US" sz="1000" dirty="0" err="1"/>
              <a:t>Covill’s</a:t>
            </a:r>
            <a:r>
              <a:rPr lang="en-US" sz="1000" dirty="0"/>
              <a:t> last name; in the earliest manuscripts he is simply called “James,” and in the Book of Commandments, published in 1833, he was identified as “James (C.).”4 In 1839, while preparing the Manuscript History of the Church, Joseph Smith and his scribes added a little more detail to </a:t>
            </a:r>
            <a:r>
              <a:rPr lang="en-US" sz="1000" dirty="0" err="1"/>
              <a:t>Covill’s</a:t>
            </a:r>
            <a:r>
              <a:rPr lang="en-US" sz="1000" dirty="0"/>
              <a:t> story. James Mulholland recorded that </a:t>
            </a:r>
            <a:r>
              <a:rPr lang="en-US" sz="1000" dirty="0" err="1"/>
              <a:t>Covill</a:t>
            </a:r>
            <a:r>
              <a:rPr lang="en-US" sz="1000" dirty="0"/>
              <a:t> first approached Joseph Smith after the Church’s conference held in Fayette, New York, on January 2, 1831, noted that </a:t>
            </a:r>
            <a:r>
              <a:rPr lang="en-US" sz="1000" dirty="0" err="1"/>
              <a:t>Covill</a:t>
            </a:r>
            <a:r>
              <a:rPr lang="en-US" sz="1000" dirty="0"/>
              <a:t> “had been a Baptist minister for about forty years” and added that upon rejecting Mormonism, he “returned to his former principles and people.” That additional biographical information has been repeated by historians for years and is the basis for the current historical headnotes accompanying the revelations in Latter-day Saint scripture. The Book of Commandments and Revelations, a manuscript discovered in 2005 during a search through historical documents possessed by the First Presidency of The Church of Jesus Christ of Latter-day Saints by the Joseph Smith Papers Project, however, identifies </a:t>
            </a:r>
            <a:r>
              <a:rPr lang="en-US" sz="1000" dirty="0" err="1"/>
              <a:t>Covill</a:t>
            </a:r>
            <a:r>
              <a:rPr lang="en-US" sz="1000" dirty="0"/>
              <a:t> not as a Baptist minister but rather “a Methodist priest.”6 Written primarily in the hand of John Whitmer from 1831 to 1835 and recently published as volume 1 of the Revelations and Translations series of the Joseph Smith Papers, the “Book of Commandments and Revelations” contains the earliest surviving manuscript copies of several of Joseph Smith’s revelations, including the two discussing James </a:t>
            </a:r>
            <a:r>
              <a:rPr lang="en-US" sz="1000" dirty="0" err="1"/>
              <a:t>Covill</a:t>
            </a:r>
            <a:r>
              <a:rPr lang="en-US" sz="1000" dirty="0"/>
              <a:t>, likely written soon after they were received in January 1831.7 Because of the earlier provenance of these manuscript versions of the revelations, they are likely more accurate than the details provided later by Mulholland and other scribes. Additionally, attempts to find a Baptist minister in the Fayette area in January 1831 have proved fruitless.8 Following up on the suggestion that </a:t>
            </a:r>
            <a:r>
              <a:rPr lang="en-US" sz="1000" dirty="0" err="1"/>
              <a:t>Covill</a:t>
            </a:r>
            <a:r>
              <a:rPr lang="en-US" sz="1000" dirty="0"/>
              <a:t> was a Methodist and not a Baptist, historians Sherilyn </a:t>
            </a:r>
            <a:r>
              <a:rPr lang="en-US" sz="1000" dirty="0" err="1"/>
              <a:t>Farnes</a:t>
            </a:r>
            <a:r>
              <a:rPr lang="en-US" sz="1000" dirty="0"/>
              <a:t> and Steven Harper found insightful corroborating evidence:</a:t>
            </a:r>
          </a:p>
          <a:p>
            <a:r>
              <a:rPr lang="en-US" sz="1000" dirty="0" err="1"/>
              <a:t>Covill</a:t>
            </a:r>
            <a:r>
              <a:rPr lang="en-US" sz="1000" dirty="0"/>
              <a:t> had been a minister for forty years and then covenanted to obey the Lord’s will as revealed to Joseph Smith—but he had been a Methodist, not a Baptist minister. There is no sign of </a:t>
            </a:r>
            <a:r>
              <a:rPr lang="en-US" sz="1000" dirty="0" err="1"/>
              <a:t>Covill</a:t>
            </a:r>
            <a:r>
              <a:rPr lang="en-US" sz="1000" dirty="0"/>
              <a:t> in Baptist records, but a James </a:t>
            </a:r>
            <a:r>
              <a:rPr lang="en-US" sz="1000" dirty="0" err="1"/>
              <a:t>Covel</a:t>
            </a:r>
            <a:r>
              <a:rPr lang="en-US" sz="1000" dirty="0"/>
              <a:t> appears in Methodist records beginning in 1791, forty years before section 39 was received, when he was appointed as a traveling preacher on the Litchfield, Connecticut, circuit. He rode various Methodist circuits for four years as an itinerant preacher. In 1795 James married Sarah Gould, the daughter of a Methodist preacher, on October 28. James rode the Lynn, Massachusetts, circuit for a year before he “located.” That is, he settled, raised a family, apparently practiced medicine, and largely dropped out of the Methodist records. Sarah and James had a son, James Jr., who followed his father into the ministry. The </a:t>
            </a:r>
            <a:r>
              <a:rPr lang="en-US" sz="1000" dirty="0" err="1"/>
              <a:t>Covels</a:t>
            </a:r>
            <a:r>
              <a:rPr lang="en-US" sz="1000" dirty="0"/>
              <a:t> moved to Maine and then to Poughkeepsie, New York, around 1808. It is not clear where they were when they heard of Joseph Smith and the restored gospel about 1830, but most likely they were still somewhere in New York… Understanding that James </a:t>
            </a:r>
            <a:r>
              <a:rPr lang="en-US" sz="1000" dirty="0" err="1"/>
              <a:t>Covel</a:t>
            </a:r>
            <a:r>
              <a:rPr lang="en-US" sz="1000" dirty="0"/>
              <a:t> was a Methodist (and not a Baptist) preacher sheds new light from a unique vantage point on the key debates and issues that permeated the religious world in which early Mormonism emerged; it also reveals the way its earliest investigators and converts understood its message regarding the proper nature and mode of baptism, missionary work, and church government.</a:t>
            </a:r>
          </a:p>
          <a:p>
            <a:endParaRPr lang="en-US" sz="1000" dirty="0"/>
          </a:p>
          <a:p>
            <a:r>
              <a:rPr lang="en-US" sz="1000" i="1" dirty="0"/>
              <a:t>See more: Mormonism in the Methodist Marketplace: James </a:t>
            </a:r>
            <a:r>
              <a:rPr lang="en-US" sz="1000" i="1" dirty="0" err="1"/>
              <a:t>Covel</a:t>
            </a:r>
            <a:r>
              <a:rPr lang="en-US" sz="1000" i="1" dirty="0"/>
              <a:t> and the Historical  Background of Doctrine and Covenants 39–40  Christopher C. Jones </a:t>
            </a:r>
          </a:p>
        </p:txBody>
      </p:sp>
      <p:sp>
        <p:nvSpPr>
          <p:cNvPr id="4" name="TextBox 3">
            <a:extLst>
              <a:ext uri="{FF2B5EF4-FFF2-40B4-BE49-F238E27FC236}">
                <a16:creationId xmlns:a16="http://schemas.microsoft.com/office/drawing/2014/main" id="{7A4AF06F-38E8-ECB2-F9E7-15ABAA697559}"/>
              </a:ext>
            </a:extLst>
          </p:cNvPr>
          <p:cNvSpPr txBox="1"/>
          <p:nvPr/>
        </p:nvSpPr>
        <p:spPr>
          <a:xfrm>
            <a:off x="8123275" y="2137144"/>
            <a:ext cx="3423684" cy="369332"/>
          </a:xfrm>
          <a:prstGeom prst="rect">
            <a:avLst/>
          </a:prstGeom>
          <a:noFill/>
        </p:spPr>
        <p:txBody>
          <a:bodyPr wrap="square" rtlCol="0">
            <a:spAutoFit/>
          </a:bodyPr>
          <a:lstStyle/>
          <a:p>
            <a:r>
              <a:rPr lang="en-US" dirty="0"/>
              <a:t>More about James </a:t>
            </a:r>
            <a:r>
              <a:rPr lang="en-US" dirty="0" err="1"/>
              <a:t>Covill</a:t>
            </a:r>
            <a:endParaRPr lang="en-US" dirty="0"/>
          </a:p>
        </p:txBody>
      </p:sp>
    </p:spTree>
    <p:extLst>
      <p:ext uri="{BB962C8B-B14F-4D97-AF65-F5344CB8AC3E}">
        <p14:creationId xmlns:p14="http://schemas.microsoft.com/office/powerpoint/2010/main" val="163061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E7249-7FED-046E-1985-9CBB4930DE4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 name="TextBox 2">
            <a:extLst>
              <a:ext uri="{FF2B5EF4-FFF2-40B4-BE49-F238E27FC236}">
                <a16:creationId xmlns:a16="http://schemas.microsoft.com/office/drawing/2014/main" id="{C93C2664-BC91-671E-43B9-C20892B3C67A}"/>
              </a:ext>
            </a:extLst>
          </p:cNvPr>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Covenant</a:t>
            </a:r>
          </a:p>
        </p:txBody>
      </p:sp>
      <p:sp>
        <p:nvSpPr>
          <p:cNvPr id="5" name="TextBox 4">
            <a:extLst>
              <a:ext uri="{FF2B5EF4-FFF2-40B4-BE49-F238E27FC236}">
                <a16:creationId xmlns:a16="http://schemas.microsoft.com/office/drawing/2014/main" id="{C5E7677F-A7ED-BB81-929B-5DB2B5BEB9B0}"/>
              </a:ext>
            </a:extLst>
          </p:cNvPr>
          <p:cNvSpPr txBox="1"/>
          <p:nvPr/>
        </p:nvSpPr>
        <p:spPr>
          <a:xfrm>
            <a:off x="7503410" y="2333099"/>
            <a:ext cx="3500582" cy="3077766"/>
          </a:xfrm>
          <a:prstGeom prst="rect">
            <a:avLst/>
          </a:prstGeom>
          <a:noFill/>
        </p:spPr>
        <p:txBody>
          <a:bodyPr wrap="square">
            <a:spAutoFit/>
          </a:bodyPr>
          <a:lstStyle/>
          <a:p>
            <a:r>
              <a:rPr lang="en-US" b="0" i="0" dirty="0">
                <a:solidFill>
                  <a:schemeClr val="bg1"/>
                </a:solidFill>
                <a:effectLst/>
              </a:rPr>
              <a:t>A covenant is … a sacred promise with God.</a:t>
            </a:r>
          </a:p>
          <a:p>
            <a:endParaRPr lang="en-US" dirty="0">
              <a:solidFill>
                <a:schemeClr val="bg1"/>
              </a:solidFill>
            </a:endParaRPr>
          </a:p>
          <a:p>
            <a:r>
              <a:rPr lang="en-US" b="0" i="0" dirty="0">
                <a:solidFill>
                  <a:schemeClr val="bg1"/>
                </a:solidFill>
                <a:effectLst/>
              </a:rPr>
              <a:t>He fixes the terms. Each person may choose to accept those terms.</a:t>
            </a:r>
          </a:p>
          <a:p>
            <a:endParaRPr lang="en-US" dirty="0">
              <a:solidFill>
                <a:schemeClr val="bg1"/>
              </a:solidFill>
            </a:endParaRPr>
          </a:p>
          <a:p>
            <a:r>
              <a:rPr lang="en-US" b="0" i="0" dirty="0">
                <a:solidFill>
                  <a:schemeClr val="bg1"/>
                </a:solidFill>
                <a:effectLst/>
              </a:rPr>
              <a:t>If one accepts the terms of the covenant and obeys God’s law, he or she receives the blessings associated with the covenant. </a:t>
            </a:r>
            <a:r>
              <a:rPr lang="en-US" sz="1400" b="0" i="0" dirty="0">
                <a:solidFill>
                  <a:schemeClr val="bg1"/>
                </a:solidFill>
                <a:effectLst/>
              </a:rPr>
              <a:t>Russell M. Nelson</a:t>
            </a:r>
            <a:endParaRPr lang="en-US" sz="1400" dirty="0">
              <a:solidFill>
                <a:schemeClr val="bg1"/>
              </a:solidFill>
            </a:endParaRPr>
          </a:p>
        </p:txBody>
      </p:sp>
      <p:sp>
        <p:nvSpPr>
          <p:cNvPr id="7" name="TextBox 6">
            <a:extLst>
              <a:ext uri="{FF2B5EF4-FFF2-40B4-BE49-F238E27FC236}">
                <a16:creationId xmlns:a16="http://schemas.microsoft.com/office/drawing/2014/main" id="{AAC27158-2706-AF91-572F-AECB4D87549B}"/>
              </a:ext>
            </a:extLst>
          </p:cNvPr>
          <p:cNvSpPr txBox="1"/>
          <p:nvPr/>
        </p:nvSpPr>
        <p:spPr>
          <a:xfrm>
            <a:off x="535709" y="1259226"/>
            <a:ext cx="6096000" cy="1354217"/>
          </a:xfrm>
          <a:prstGeom prst="rect">
            <a:avLst/>
          </a:prstGeom>
          <a:noFill/>
        </p:spPr>
        <p:txBody>
          <a:bodyPr wrap="square">
            <a:spAutoFit/>
          </a:bodyPr>
          <a:lstStyle/>
          <a:p>
            <a:r>
              <a:rPr lang="en-US" b="0" i="0" dirty="0">
                <a:solidFill>
                  <a:schemeClr val="bg1"/>
                </a:solidFill>
                <a:effectLst/>
              </a:rPr>
              <a:t>An agreement between God and man, but they do not act as equals in the agreement. God gives the conditions for the covenant, and men agree to do what He asks them to do. God then promises men certain blessings for their obedience.</a:t>
            </a:r>
            <a:endParaRPr lang="en-US" dirty="0">
              <a:solidFill>
                <a:schemeClr val="bg1"/>
              </a:solidFill>
            </a:endParaRPr>
          </a:p>
          <a:p>
            <a:r>
              <a:rPr lang="en-US" sz="1000" b="0" i="0" dirty="0">
                <a:solidFill>
                  <a:schemeClr val="bg1"/>
                </a:solidFill>
                <a:effectLst/>
              </a:rPr>
              <a:t>Guide to Scriptures</a:t>
            </a:r>
          </a:p>
        </p:txBody>
      </p:sp>
      <p:pic>
        <p:nvPicPr>
          <p:cNvPr id="9" name="Picture 8">
            <a:extLst>
              <a:ext uri="{FF2B5EF4-FFF2-40B4-BE49-F238E27FC236}">
                <a16:creationId xmlns:a16="http://schemas.microsoft.com/office/drawing/2014/main" id="{3CE61BB1-DF1A-1A02-C9A1-FCF304A6A49C}"/>
              </a:ext>
            </a:extLst>
          </p:cNvPr>
          <p:cNvPicPr>
            <a:picLocks noChangeAspect="1"/>
          </p:cNvPicPr>
          <p:nvPr/>
        </p:nvPicPr>
        <p:blipFill>
          <a:blip r:embed="rId3"/>
          <a:stretch>
            <a:fillRect/>
          </a:stretch>
        </p:blipFill>
        <p:spPr>
          <a:xfrm>
            <a:off x="1609396" y="3050470"/>
            <a:ext cx="4706007" cy="2695951"/>
          </a:xfrm>
          <a:prstGeom prst="rect">
            <a:avLst/>
          </a:prstGeom>
        </p:spPr>
      </p:pic>
      <p:pic>
        <p:nvPicPr>
          <p:cNvPr id="11" name="Picture 10" descr="A close-up of a person smiling&#10;&#10;Description automatically generated">
            <a:extLst>
              <a:ext uri="{FF2B5EF4-FFF2-40B4-BE49-F238E27FC236}">
                <a16:creationId xmlns:a16="http://schemas.microsoft.com/office/drawing/2014/main" id="{0834DC41-64C5-B3D3-90A3-CCB2B78D8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1492" y="279315"/>
            <a:ext cx="1124799" cy="1408113"/>
          </a:xfrm>
          <a:prstGeom prst="rect">
            <a:avLst/>
          </a:prstGeom>
        </p:spPr>
      </p:pic>
    </p:spTree>
    <p:extLst>
      <p:ext uri="{BB962C8B-B14F-4D97-AF65-F5344CB8AC3E}">
        <p14:creationId xmlns:p14="http://schemas.microsoft.com/office/powerpoint/2010/main" val="9210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1BD4A3-3EDB-4D03-A852-96967E9706A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Sacrifices</a:t>
            </a:r>
          </a:p>
        </p:txBody>
      </p:sp>
      <p:sp>
        <p:nvSpPr>
          <p:cNvPr id="28" name="TextBox 27"/>
          <p:cNvSpPr txBox="1"/>
          <p:nvPr/>
        </p:nvSpPr>
        <p:spPr>
          <a:xfrm>
            <a:off x="495300" y="1143000"/>
            <a:ext cx="6210300" cy="1200329"/>
          </a:xfrm>
          <a:prstGeom prst="rect">
            <a:avLst/>
          </a:prstGeom>
          <a:noFill/>
        </p:spPr>
        <p:txBody>
          <a:bodyPr wrap="square" rtlCol="0">
            <a:spAutoFit/>
          </a:bodyPr>
          <a:lstStyle/>
          <a:p>
            <a:r>
              <a:rPr lang="en-US" dirty="0">
                <a:solidFill>
                  <a:schemeClr val="bg1"/>
                </a:solidFill>
              </a:rPr>
              <a:t>To accept such a call would require him to forsake many of his former beliefs, to confess to his followers that he had now found a fulness of the truth, and to move to Ohio to join the Saints. It would also require that he find another way to make a living.</a:t>
            </a:r>
          </a:p>
        </p:txBody>
      </p:sp>
      <p:sp>
        <p:nvSpPr>
          <p:cNvPr id="29" name="Rectangle 28"/>
          <p:cNvSpPr/>
          <p:nvPr/>
        </p:nvSpPr>
        <p:spPr>
          <a:xfrm>
            <a:off x="2057400" y="2754005"/>
            <a:ext cx="5791200" cy="3693319"/>
          </a:xfrm>
          <a:prstGeom prst="rect">
            <a:avLst/>
          </a:prstGeom>
        </p:spPr>
        <p:txBody>
          <a:bodyPr wrap="square">
            <a:spAutoFit/>
          </a:bodyPr>
          <a:lstStyle/>
          <a:p>
            <a:r>
              <a:rPr lang="en-US" dirty="0">
                <a:solidFill>
                  <a:schemeClr val="bg1"/>
                </a:solidFill>
              </a:rPr>
              <a:t>Marvelous promises had been made to James </a:t>
            </a:r>
            <a:r>
              <a:rPr lang="en-US" dirty="0" err="1">
                <a:solidFill>
                  <a:schemeClr val="bg1"/>
                </a:solidFill>
              </a:rPr>
              <a:t>Covill</a:t>
            </a:r>
            <a:r>
              <a:rPr lang="en-US" dirty="0">
                <a:solidFill>
                  <a:schemeClr val="bg1"/>
                </a:solidFill>
              </a:rPr>
              <a:t> </a:t>
            </a:r>
          </a:p>
          <a:p>
            <a:r>
              <a:rPr lang="en-US" dirty="0">
                <a:solidFill>
                  <a:schemeClr val="bg1"/>
                </a:solidFill>
              </a:rPr>
              <a:t>if he would obey the word of the Lord that had been </a:t>
            </a:r>
          </a:p>
          <a:p>
            <a:r>
              <a:rPr lang="en-US" dirty="0">
                <a:solidFill>
                  <a:schemeClr val="bg1"/>
                </a:solidFill>
              </a:rPr>
              <a:t>given to him. </a:t>
            </a:r>
          </a:p>
          <a:p>
            <a:endParaRPr lang="en-US" dirty="0">
              <a:solidFill>
                <a:schemeClr val="bg1"/>
              </a:solidFill>
            </a:endParaRPr>
          </a:p>
          <a:p>
            <a:r>
              <a:rPr lang="en-US" dirty="0">
                <a:solidFill>
                  <a:schemeClr val="bg1"/>
                </a:solidFill>
              </a:rPr>
              <a:t>What sacrifices would be required of him to join the Church and move to Ohio? … James </a:t>
            </a:r>
            <a:r>
              <a:rPr lang="en-US" dirty="0" err="1">
                <a:solidFill>
                  <a:schemeClr val="bg1"/>
                </a:solidFill>
              </a:rPr>
              <a:t>Covill</a:t>
            </a:r>
            <a:r>
              <a:rPr lang="en-US" dirty="0">
                <a:solidFill>
                  <a:schemeClr val="bg1"/>
                </a:solidFill>
              </a:rPr>
              <a:t> decided to reject the revelation of God. </a:t>
            </a:r>
          </a:p>
          <a:p>
            <a:endParaRPr lang="en-US" dirty="0">
              <a:solidFill>
                <a:schemeClr val="bg1"/>
              </a:solidFill>
            </a:endParaRPr>
          </a:p>
          <a:p>
            <a:r>
              <a:rPr lang="en-US" dirty="0">
                <a:solidFill>
                  <a:schemeClr val="bg1"/>
                </a:solidFill>
              </a:rPr>
              <a:t>“As James </a:t>
            </a:r>
            <a:r>
              <a:rPr lang="en-US" dirty="0" err="1">
                <a:solidFill>
                  <a:schemeClr val="bg1"/>
                </a:solidFill>
              </a:rPr>
              <a:t>Covill</a:t>
            </a:r>
            <a:r>
              <a:rPr lang="en-US" dirty="0">
                <a:solidFill>
                  <a:schemeClr val="bg1"/>
                </a:solidFill>
              </a:rPr>
              <a:t> rejected the word of the Lord, and returned to his former principles and people, the Lord gave unto me and Sidney Rigdon the following revelation [D&amp;C 40], explaining why he obeyed not the word” </a:t>
            </a:r>
          </a:p>
          <a:p>
            <a:r>
              <a:rPr lang="en-US" sz="1200" dirty="0">
                <a:solidFill>
                  <a:schemeClr val="bg1"/>
                </a:solidFill>
              </a:rPr>
              <a:t>Joseph Smith</a:t>
            </a:r>
          </a:p>
        </p:txBody>
      </p:sp>
      <p:sp>
        <p:nvSpPr>
          <p:cNvPr id="31" name="TextBox 30"/>
          <p:cNvSpPr txBox="1"/>
          <p:nvPr/>
        </p:nvSpPr>
        <p:spPr>
          <a:xfrm>
            <a:off x="10210800" y="6312812"/>
            <a:ext cx="2514600" cy="369332"/>
          </a:xfrm>
          <a:prstGeom prst="rect">
            <a:avLst/>
          </a:prstGeom>
          <a:noFill/>
        </p:spPr>
        <p:txBody>
          <a:bodyPr wrap="square" rtlCol="0">
            <a:spAutoFit/>
          </a:bodyPr>
          <a:lstStyle/>
          <a:p>
            <a:r>
              <a:rPr lang="en-US" dirty="0">
                <a:solidFill>
                  <a:schemeClr val="bg1"/>
                </a:solidFill>
              </a:rPr>
              <a:t>Student Manual</a:t>
            </a:r>
          </a:p>
        </p:txBody>
      </p:sp>
      <p:grpSp>
        <p:nvGrpSpPr>
          <p:cNvPr id="2" name="Group 1">
            <a:extLst>
              <a:ext uri="{FF2B5EF4-FFF2-40B4-BE49-F238E27FC236}">
                <a16:creationId xmlns:a16="http://schemas.microsoft.com/office/drawing/2014/main" id="{354DEDB9-8DF0-3AD8-6622-1732BDC4E8DB}"/>
              </a:ext>
            </a:extLst>
          </p:cNvPr>
          <p:cNvGrpSpPr/>
          <p:nvPr/>
        </p:nvGrpSpPr>
        <p:grpSpPr>
          <a:xfrm>
            <a:off x="8608941" y="1351561"/>
            <a:ext cx="1679717" cy="4344810"/>
            <a:chOff x="4629101" y="684390"/>
            <a:chExt cx="2209799" cy="5715937"/>
          </a:xfrm>
        </p:grpSpPr>
        <p:sp>
          <p:nvSpPr>
            <p:cNvPr id="4" name="Double Wave 3">
              <a:extLst>
                <a:ext uri="{FF2B5EF4-FFF2-40B4-BE49-F238E27FC236}">
                  <a16:creationId xmlns:a16="http://schemas.microsoft.com/office/drawing/2014/main" id="{95405BFA-9179-F4FA-CFDF-49B9333DB3DC}"/>
                </a:ext>
              </a:extLst>
            </p:cNvPr>
            <p:cNvSpPr/>
            <p:nvPr/>
          </p:nvSpPr>
          <p:spPr>
            <a:xfrm rot="6538139">
              <a:off x="4724400" y="11430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a:extLst>
                <a:ext uri="{FF2B5EF4-FFF2-40B4-BE49-F238E27FC236}">
                  <a16:creationId xmlns:a16="http://schemas.microsoft.com/office/drawing/2014/main" id="{75B50C9D-EB8A-5D3E-734C-8FBEF43FF46D}"/>
                </a:ext>
              </a:extLst>
            </p:cNvPr>
            <p:cNvSpPr/>
            <p:nvPr/>
          </p:nvSpPr>
          <p:spPr>
            <a:xfrm rot="5400000">
              <a:off x="5879520" y="1092464"/>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1D7C828-CFFE-A9E4-D9F0-1F06365FA6ED}"/>
                </a:ext>
              </a:extLst>
            </p:cNvPr>
            <p:cNvSpPr/>
            <p:nvPr/>
          </p:nvSpPr>
          <p:spPr>
            <a:xfrm rot="4570620">
              <a:off x="6343600" y="3742594"/>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6CF1C9-9CA1-F18F-9602-3E64881E1EE3}"/>
                </a:ext>
              </a:extLst>
            </p:cNvPr>
            <p:cNvSpPr/>
            <p:nvPr/>
          </p:nvSpPr>
          <p:spPr>
            <a:xfrm rot="4570620">
              <a:off x="4591001" y="3818795"/>
              <a:ext cx="5334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1BF5F9-1330-4114-43F5-81CBB09B4247}"/>
                </a:ext>
              </a:extLst>
            </p:cNvPr>
            <p:cNvSpPr/>
            <p:nvPr/>
          </p:nvSpPr>
          <p:spPr>
            <a:xfrm rot="18783087">
              <a:off x="50240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39130C-58B5-2B6B-BCF2-A263870E4BF4}"/>
                </a:ext>
              </a:extLst>
            </p:cNvPr>
            <p:cNvSpPr/>
            <p:nvPr/>
          </p:nvSpPr>
          <p:spPr>
            <a:xfrm rot="18783087">
              <a:off x="5633676" y="5811247"/>
              <a:ext cx="685800" cy="4923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D5D1501B-0CF4-33F4-E77E-621288CFEA43}"/>
                </a:ext>
              </a:extLst>
            </p:cNvPr>
            <p:cNvSpPr/>
            <p:nvPr/>
          </p:nvSpPr>
          <p:spPr>
            <a:xfrm rot="1375821">
              <a:off x="4795276" y="2048551"/>
              <a:ext cx="768479" cy="208433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9710588-A531-8A49-8387-6EEF7E77ACB2}"/>
                </a:ext>
              </a:extLst>
            </p:cNvPr>
            <p:cNvSpPr/>
            <p:nvPr/>
          </p:nvSpPr>
          <p:spPr>
            <a:xfrm rot="20135346">
              <a:off x="5856190" y="2128779"/>
              <a:ext cx="768479" cy="195577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55EED9C-73BF-2BC3-6BC5-1B57DD6297D4}"/>
                </a:ext>
              </a:extLst>
            </p:cNvPr>
            <p:cNvSpPr/>
            <p:nvPr/>
          </p:nvSpPr>
          <p:spPr>
            <a:xfrm>
              <a:off x="5121525" y="2133600"/>
              <a:ext cx="1117012" cy="2438399"/>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467A2A02-636F-4B07-1ED1-92FE1EA7ADC2}"/>
                </a:ext>
              </a:extLst>
            </p:cNvPr>
            <p:cNvSpPr/>
            <p:nvPr/>
          </p:nvSpPr>
          <p:spPr>
            <a:xfrm>
              <a:off x="5083982" y="4363355"/>
              <a:ext cx="651332" cy="165741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D93C0D42-17BF-98E7-3FA5-E8963BD6A76C}"/>
                </a:ext>
              </a:extLst>
            </p:cNvPr>
            <p:cNvSpPr/>
            <p:nvPr/>
          </p:nvSpPr>
          <p:spPr>
            <a:xfrm rot="21345976">
              <a:off x="5701903" y="4288876"/>
              <a:ext cx="651332" cy="173361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51D36F11-6A71-1D00-4DBD-27AE0F74F29E}"/>
                </a:ext>
              </a:extLst>
            </p:cNvPr>
            <p:cNvSpPr/>
            <p:nvPr/>
          </p:nvSpPr>
          <p:spPr>
            <a:xfrm rot="15545603">
              <a:off x="5571849" y="2065921"/>
              <a:ext cx="336136" cy="762000"/>
            </a:xfrm>
            <a:prstGeom prst="trapezoid">
              <a:avLst>
                <a:gd name="adj" fmla="val 24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10C3DBF-9C98-EEAE-D090-B65A67B8953B}"/>
                </a:ext>
              </a:extLst>
            </p:cNvPr>
            <p:cNvSpPr/>
            <p:nvPr/>
          </p:nvSpPr>
          <p:spPr>
            <a:xfrm>
              <a:off x="5068584" y="2202552"/>
              <a:ext cx="651332" cy="2296952"/>
            </a:xfrm>
            <a:prstGeom prst="trapezoid">
              <a:avLst>
                <a:gd name="adj" fmla="val 31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EC75DE43-6F8B-4DF2-DD2C-D96C16056E4F}"/>
                </a:ext>
              </a:extLst>
            </p:cNvPr>
            <p:cNvSpPr/>
            <p:nvPr/>
          </p:nvSpPr>
          <p:spPr>
            <a:xfrm rot="21364874">
              <a:off x="5754154" y="2214676"/>
              <a:ext cx="735621" cy="2286000"/>
            </a:xfrm>
            <a:prstGeom prst="trapezoid">
              <a:avLst>
                <a:gd name="adj" fmla="val 368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E007F31-4835-73A3-DB05-27666CB4A992}"/>
                </a:ext>
              </a:extLst>
            </p:cNvPr>
            <p:cNvSpPr/>
            <p:nvPr/>
          </p:nvSpPr>
          <p:spPr>
            <a:xfrm>
              <a:off x="5029200" y="6858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DEC693E7-617F-9B65-7F90-F44C84DC70C7}"/>
                </a:ext>
              </a:extLst>
            </p:cNvPr>
            <p:cNvSpPr/>
            <p:nvPr/>
          </p:nvSpPr>
          <p:spPr>
            <a:xfrm rot="18242396">
              <a:off x="5290387" y="1909293"/>
              <a:ext cx="817621" cy="65336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D66183-239C-810A-695D-B801D7DEFF9D}"/>
                </a:ext>
              </a:extLst>
            </p:cNvPr>
            <p:cNvSpPr/>
            <p:nvPr/>
          </p:nvSpPr>
          <p:spPr>
            <a:xfrm rot="5400000">
              <a:off x="5636000" y="1906733"/>
              <a:ext cx="157997" cy="205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a:extLst>
                <a:ext uri="{FF2B5EF4-FFF2-40B4-BE49-F238E27FC236}">
                  <a16:creationId xmlns:a16="http://schemas.microsoft.com/office/drawing/2014/main" id="{6FE1F00B-FC96-A94A-FF21-6526A59FD634}"/>
                </a:ext>
              </a:extLst>
            </p:cNvPr>
            <p:cNvSpPr/>
            <p:nvPr/>
          </p:nvSpPr>
          <p:spPr>
            <a:xfrm rot="20693779">
              <a:off x="5029200" y="68580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a:extLst>
                <a:ext uri="{FF2B5EF4-FFF2-40B4-BE49-F238E27FC236}">
                  <a16:creationId xmlns:a16="http://schemas.microsoft.com/office/drawing/2014/main" id="{CD2B3E0B-7326-DF88-6E9D-21DF0F986103}"/>
                </a:ext>
              </a:extLst>
            </p:cNvPr>
            <p:cNvSpPr/>
            <p:nvPr/>
          </p:nvSpPr>
          <p:spPr>
            <a:xfrm rot="1938159">
              <a:off x="5628619" y="684390"/>
              <a:ext cx="762000" cy="304800"/>
            </a:xfrm>
            <a:prstGeom prst="doubleWave">
              <a:avLst>
                <a:gd name="adj1" fmla="val 7619"/>
                <a:gd name="adj2" fmla="val -1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B14FA1F-7831-7330-DCAE-6840ACE79B2F}"/>
                </a:ext>
              </a:extLst>
            </p:cNvPr>
            <p:cNvSpPr/>
            <p:nvPr/>
          </p:nvSpPr>
          <p:spPr>
            <a:xfrm>
              <a:off x="5562600" y="685800"/>
              <a:ext cx="304800" cy="228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A person in a suit&#10;&#10;Description automatically generated">
            <a:extLst>
              <a:ext uri="{FF2B5EF4-FFF2-40B4-BE49-F238E27FC236}">
                <a16:creationId xmlns:a16="http://schemas.microsoft.com/office/drawing/2014/main" id="{0F27A60C-FDF3-2B8F-3977-F3CA739C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65" y="253694"/>
            <a:ext cx="593857" cy="746984"/>
          </a:xfrm>
          <a:prstGeom prst="rect">
            <a:avLst/>
          </a:prstGeom>
        </p:spPr>
      </p:pic>
    </p:spTree>
    <p:extLst>
      <p:ext uri="{BB962C8B-B14F-4D97-AF65-F5344CB8AC3E}">
        <p14:creationId xmlns:p14="http://schemas.microsoft.com/office/powerpoint/2010/main" val="886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1BD4A3-3EDB-4D03-A852-96967E9706A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Persecution</a:t>
            </a:r>
          </a:p>
        </p:txBody>
      </p:sp>
      <p:sp>
        <p:nvSpPr>
          <p:cNvPr id="28" name="TextBox 27"/>
          <p:cNvSpPr txBox="1"/>
          <p:nvPr/>
        </p:nvSpPr>
        <p:spPr>
          <a:xfrm>
            <a:off x="7169002" y="2291784"/>
            <a:ext cx="4363780" cy="2585323"/>
          </a:xfrm>
          <a:prstGeom prst="rect">
            <a:avLst/>
          </a:prstGeom>
          <a:noFill/>
        </p:spPr>
        <p:txBody>
          <a:bodyPr wrap="square" rtlCol="0">
            <a:spAutoFit/>
          </a:bodyPr>
          <a:lstStyle/>
          <a:p>
            <a:r>
              <a:rPr lang="en-US" i="1" dirty="0">
                <a:solidFill>
                  <a:schemeClr val="bg1"/>
                </a:solidFill>
              </a:rPr>
              <a:t>“Marvel not, then, if you are persecuted; but remember the words of the Savior: ‘The servant is not above his Lord; if they have persecuted me, they will persecute you also and that all the afflictions through which the Saints have to pass, are the fulfillment of the words of the Prophets which have spoken since the world began.”</a:t>
            </a:r>
          </a:p>
          <a:p>
            <a:r>
              <a:rPr lang="en-US" i="1" dirty="0">
                <a:solidFill>
                  <a:schemeClr val="bg1"/>
                </a:solidFill>
              </a:rPr>
              <a:t>John 15:20</a:t>
            </a:r>
          </a:p>
        </p:txBody>
      </p:sp>
      <p:sp>
        <p:nvSpPr>
          <p:cNvPr id="29" name="Rectangle 28"/>
          <p:cNvSpPr/>
          <p:nvPr/>
        </p:nvSpPr>
        <p:spPr>
          <a:xfrm>
            <a:off x="342900" y="1244182"/>
            <a:ext cx="5791200" cy="1200329"/>
          </a:xfrm>
          <a:prstGeom prst="rect">
            <a:avLst/>
          </a:prstGeom>
        </p:spPr>
        <p:txBody>
          <a:bodyPr wrap="square">
            <a:spAutoFit/>
          </a:bodyPr>
          <a:lstStyle/>
          <a:p>
            <a:r>
              <a:rPr lang="en-US" i="1" dirty="0">
                <a:solidFill>
                  <a:schemeClr val="bg1"/>
                </a:solidFill>
              </a:rPr>
              <a:t>Jesus taught, "Do not fear those who kill the body, and after that have nothing more that they can do. But I will warn you whom to fear: fear him who, after he has killed, has authority to cast into hell" (Luke 12:4–7)</a:t>
            </a:r>
            <a:endParaRPr lang="en-US" sz="1200" i="1" dirty="0">
              <a:solidFill>
                <a:schemeClr val="bg1"/>
              </a:solidFill>
            </a:endParaRPr>
          </a:p>
        </p:txBody>
      </p:sp>
      <p:sp>
        <p:nvSpPr>
          <p:cNvPr id="26" name="TextBox 25">
            <a:extLst>
              <a:ext uri="{FF2B5EF4-FFF2-40B4-BE49-F238E27FC236}">
                <a16:creationId xmlns:a16="http://schemas.microsoft.com/office/drawing/2014/main" id="{DAF78DC5-6296-5D0F-CD10-AEF1153CC840}"/>
              </a:ext>
            </a:extLst>
          </p:cNvPr>
          <p:cNvSpPr txBox="1"/>
          <p:nvPr/>
        </p:nvSpPr>
        <p:spPr>
          <a:xfrm>
            <a:off x="1145658" y="5267389"/>
            <a:ext cx="6097772" cy="1200329"/>
          </a:xfrm>
          <a:prstGeom prst="rect">
            <a:avLst/>
          </a:prstGeom>
          <a:noFill/>
        </p:spPr>
        <p:txBody>
          <a:bodyPr wrap="square">
            <a:spAutoFit/>
          </a:bodyPr>
          <a:lstStyle/>
          <a:p>
            <a:r>
              <a:rPr lang="en-US" b="0" i="1" dirty="0">
                <a:solidFill>
                  <a:schemeClr val="bg1"/>
                </a:solidFill>
                <a:effectLst/>
              </a:rPr>
              <a:t>Blessed are ye, when men shall </a:t>
            </a:r>
            <a:r>
              <a:rPr lang="en-US" b="0" i="1" u="none" strike="noStrike" dirty="0">
                <a:solidFill>
                  <a:schemeClr val="bg1"/>
                </a:solidFill>
                <a:effectLst/>
              </a:rPr>
              <a:t>revile</a:t>
            </a:r>
            <a:r>
              <a:rPr lang="en-US" b="0" i="1" dirty="0">
                <a:solidFill>
                  <a:schemeClr val="bg1"/>
                </a:solidFill>
                <a:effectLst/>
              </a:rPr>
              <a:t> you, and persecute you, and shall say all manner of </a:t>
            </a:r>
            <a:r>
              <a:rPr lang="en-US" b="0" i="1" u="none" strike="noStrike" dirty="0">
                <a:solidFill>
                  <a:schemeClr val="bg1"/>
                </a:solidFill>
                <a:effectLst/>
              </a:rPr>
              <a:t>evil</a:t>
            </a:r>
            <a:r>
              <a:rPr lang="en-US" b="0" i="1" dirty="0">
                <a:solidFill>
                  <a:schemeClr val="bg1"/>
                </a:solidFill>
                <a:effectLst/>
              </a:rPr>
              <a:t> against you falsely, </a:t>
            </a:r>
            <a:r>
              <a:rPr lang="en-US" b="0" i="1" u="none" strike="noStrike" dirty="0">
                <a:solidFill>
                  <a:schemeClr val="bg1"/>
                </a:solidFill>
                <a:effectLst/>
              </a:rPr>
              <a:t>for my sake</a:t>
            </a:r>
          </a:p>
          <a:p>
            <a:r>
              <a:rPr lang="en-US" i="1" dirty="0">
                <a:solidFill>
                  <a:schemeClr val="bg1"/>
                </a:solidFill>
              </a:rPr>
              <a:t>Matthew 5:11</a:t>
            </a:r>
          </a:p>
        </p:txBody>
      </p:sp>
      <p:pic>
        <p:nvPicPr>
          <p:cNvPr id="32" name="Picture 31">
            <a:extLst>
              <a:ext uri="{FF2B5EF4-FFF2-40B4-BE49-F238E27FC236}">
                <a16:creationId xmlns:a16="http://schemas.microsoft.com/office/drawing/2014/main" id="{FEC3A0A1-FFEE-B48C-C654-F63F7A9607CE}"/>
              </a:ext>
            </a:extLst>
          </p:cNvPr>
          <p:cNvPicPr>
            <a:picLocks noChangeAspect="1"/>
          </p:cNvPicPr>
          <p:nvPr/>
        </p:nvPicPr>
        <p:blipFill>
          <a:blip r:embed="rId3"/>
          <a:stretch>
            <a:fillRect/>
          </a:stretch>
        </p:blipFill>
        <p:spPr>
          <a:xfrm>
            <a:off x="2158410" y="2562062"/>
            <a:ext cx="3724462" cy="2587776"/>
          </a:xfrm>
          <a:prstGeom prst="rect">
            <a:avLst/>
          </a:prstGeom>
        </p:spPr>
      </p:pic>
    </p:spTree>
    <p:extLst>
      <p:ext uri="{BB962C8B-B14F-4D97-AF65-F5344CB8AC3E}">
        <p14:creationId xmlns:p14="http://schemas.microsoft.com/office/powerpoint/2010/main" val="4023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E79F81-D937-42D8-B7A3-4FC522AB5325}"/>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5" name="TextBox 4"/>
          <p:cNvSpPr txBox="1"/>
          <p:nvPr/>
        </p:nvSpPr>
        <p:spPr>
          <a:xfrm>
            <a:off x="5471652" y="1245453"/>
            <a:ext cx="4267200" cy="2585323"/>
          </a:xfrm>
          <a:prstGeom prst="rect">
            <a:avLst/>
          </a:prstGeom>
          <a:noFill/>
        </p:spPr>
        <p:txBody>
          <a:bodyPr wrap="square" rtlCol="0">
            <a:spAutoFit/>
          </a:bodyPr>
          <a:lstStyle/>
          <a:p>
            <a:pPr fontAlgn="base"/>
            <a:r>
              <a:rPr lang="en-US" dirty="0">
                <a:solidFill>
                  <a:schemeClr val="bg1"/>
                </a:solidFill>
              </a:rPr>
              <a:t>Would you accept this gift? </a:t>
            </a:r>
          </a:p>
          <a:p>
            <a:pPr fontAlgn="base"/>
            <a:endParaRPr lang="en-US" dirty="0">
              <a:solidFill>
                <a:schemeClr val="bg1"/>
              </a:solidFill>
            </a:endParaRPr>
          </a:p>
          <a:p>
            <a:pPr fontAlgn="base"/>
            <a:r>
              <a:rPr lang="en-US" dirty="0">
                <a:solidFill>
                  <a:schemeClr val="bg1"/>
                </a:solidFill>
              </a:rPr>
              <a:t>Are there any reasons why you would choose not to receive the gift?</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Can you think of any gifts or offerings from Heavenly Father that His children have chosen not to receive?</a:t>
            </a:r>
          </a:p>
        </p:txBody>
      </p:sp>
      <p:sp>
        <p:nvSpPr>
          <p:cNvPr id="6" name="TextBox 5"/>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Receive Him Not</a:t>
            </a:r>
          </a:p>
        </p:txBody>
      </p:sp>
      <p:sp>
        <p:nvSpPr>
          <p:cNvPr id="9" name="TextBox 8"/>
          <p:cNvSpPr txBox="1"/>
          <p:nvPr/>
        </p:nvSpPr>
        <p:spPr>
          <a:xfrm>
            <a:off x="10655710" y="6368534"/>
            <a:ext cx="1447800" cy="369332"/>
          </a:xfrm>
          <a:prstGeom prst="rect">
            <a:avLst/>
          </a:prstGeom>
          <a:noFill/>
        </p:spPr>
        <p:txBody>
          <a:bodyPr wrap="square" rtlCol="0">
            <a:spAutoFit/>
          </a:bodyPr>
          <a:lstStyle/>
          <a:p>
            <a:r>
              <a:rPr lang="en-US" dirty="0">
                <a:solidFill>
                  <a:schemeClr val="bg1"/>
                </a:solidFill>
              </a:rPr>
              <a:t>D&amp;C 39:1-3</a:t>
            </a:r>
          </a:p>
        </p:txBody>
      </p:sp>
      <p:pic>
        <p:nvPicPr>
          <p:cNvPr id="3" name="Picture 2">
            <a:extLst>
              <a:ext uri="{FF2B5EF4-FFF2-40B4-BE49-F238E27FC236}">
                <a16:creationId xmlns:a16="http://schemas.microsoft.com/office/drawing/2014/main" id="{EAA4CEAA-8BD2-42D7-A63A-BEB89129B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38" y="1109365"/>
            <a:ext cx="1905000" cy="2857500"/>
          </a:xfrm>
          <a:prstGeom prst="rect">
            <a:avLst/>
          </a:prstGeom>
        </p:spPr>
      </p:pic>
      <p:pic>
        <p:nvPicPr>
          <p:cNvPr id="7" name="Picture 6">
            <a:extLst>
              <a:ext uri="{FF2B5EF4-FFF2-40B4-BE49-F238E27FC236}">
                <a16:creationId xmlns:a16="http://schemas.microsoft.com/office/drawing/2014/main" id="{A1982E6A-1603-4283-AA8A-77820038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30" y="2538115"/>
            <a:ext cx="1879600" cy="2590800"/>
          </a:xfrm>
          <a:prstGeom prst="rect">
            <a:avLst/>
          </a:prstGeom>
        </p:spPr>
      </p:pic>
      <p:pic>
        <p:nvPicPr>
          <p:cNvPr id="11" name="Picture 10">
            <a:extLst>
              <a:ext uri="{FF2B5EF4-FFF2-40B4-BE49-F238E27FC236}">
                <a16:creationId xmlns:a16="http://schemas.microsoft.com/office/drawing/2014/main" id="{A765BE04-4395-4B53-9418-479954ED5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273" y="4172081"/>
            <a:ext cx="1676399" cy="2344614"/>
          </a:xfrm>
          <a:prstGeom prst="rect">
            <a:avLst/>
          </a:prstGeom>
        </p:spPr>
      </p:pic>
      <p:pic>
        <p:nvPicPr>
          <p:cNvPr id="13" name="Picture 12">
            <a:extLst>
              <a:ext uri="{FF2B5EF4-FFF2-40B4-BE49-F238E27FC236}">
                <a16:creationId xmlns:a16="http://schemas.microsoft.com/office/drawing/2014/main" id="{BEA6E73D-283F-45D7-A22B-30A015F9FA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1297" y="4172081"/>
            <a:ext cx="1877787" cy="2219203"/>
          </a:xfrm>
          <a:prstGeom prst="rect">
            <a:avLst/>
          </a:prstGeom>
        </p:spPr>
      </p:pic>
    </p:spTree>
    <p:extLst>
      <p:ext uri="{BB962C8B-B14F-4D97-AF65-F5344CB8AC3E}">
        <p14:creationId xmlns:p14="http://schemas.microsoft.com/office/powerpoint/2010/main" val="3971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A62C98-9934-4955-974D-DF7EBF789264}"/>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6" name="TextBox 5"/>
          <p:cNvSpPr txBox="1"/>
          <p:nvPr/>
        </p:nvSpPr>
        <p:spPr>
          <a:xfrm>
            <a:off x="2057400" y="152401"/>
            <a:ext cx="81534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True Gospel</a:t>
            </a:r>
          </a:p>
        </p:txBody>
      </p:sp>
      <p:sp>
        <p:nvSpPr>
          <p:cNvPr id="28" name="TextBox 27"/>
          <p:cNvSpPr txBox="1"/>
          <p:nvPr/>
        </p:nvSpPr>
        <p:spPr>
          <a:xfrm>
            <a:off x="945223" y="1471773"/>
            <a:ext cx="5583148" cy="4708981"/>
          </a:xfrm>
          <a:prstGeom prst="rect">
            <a:avLst/>
          </a:prstGeom>
          <a:noFill/>
        </p:spPr>
        <p:txBody>
          <a:bodyPr wrap="square" rtlCol="0">
            <a:spAutoFit/>
          </a:bodyPr>
          <a:lstStyle/>
          <a:p>
            <a:pPr fontAlgn="base"/>
            <a:r>
              <a:rPr lang="en-US" dirty="0">
                <a:solidFill>
                  <a:schemeClr val="bg1"/>
                </a:solidFill>
              </a:rPr>
              <a:t>“The </a:t>
            </a:r>
            <a:r>
              <a:rPr lang="en-US" i="1" dirty="0">
                <a:solidFill>
                  <a:schemeClr val="bg1"/>
                </a:solidFill>
              </a:rPr>
              <a:t>gospel</a:t>
            </a:r>
            <a:r>
              <a:rPr lang="en-US" dirty="0">
                <a:solidFill>
                  <a:schemeClr val="bg1"/>
                </a:solidFill>
              </a:rPr>
              <a:t> of Jesus Christ is the plan of salvation. …</a:t>
            </a:r>
          </a:p>
          <a:p>
            <a:pPr fontAlgn="base"/>
            <a:endParaRPr lang="en-US" dirty="0">
              <a:solidFill>
                <a:schemeClr val="bg1"/>
              </a:solidFill>
            </a:endParaRPr>
          </a:p>
          <a:p>
            <a:pPr fontAlgn="base"/>
            <a:r>
              <a:rPr lang="en-US" dirty="0">
                <a:solidFill>
                  <a:schemeClr val="bg1"/>
                </a:solidFill>
              </a:rPr>
              <a:t>“Literally, gospel means good tidings from God or God-story. Thus it is the glad tidings or good news concerning Christ, his atonement, the establishment of his earthly kingdom, and a possible future inheritance in his celestial presence. </a:t>
            </a:r>
          </a:p>
          <a:p>
            <a:pPr fontAlgn="base"/>
            <a:endParaRPr lang="en-US" dirty="0">
              <a:solidFill>
                <a:schemeClr val="bg1"/>
              </a:solidFill>
            </a:endParaRPr>
          </a:p>
          <a:p>
            <a:pPr fontAlgn="base"/>
            <a:r>
              <a:rPr lang="en-US" dirty="0">
                <a:solidFill>
                  <a:schemeClr val="bg1"/>
                </a:solidFill>
              </a:rPr>
              <a:t>‘And this is the gospel,’ the Prophet recorded by way of revelation, ‘the glad tidings, which the voice out of the heavens bore record unto us—That he came into the world, even Jesus, to be crucified for the world, and to bear the sins of the world, and to sanctify the world, and to cleanse it from all unrighteousness; That through him all might be saved whom the Father had put into his power and made by him.’ </a:t>
            </a:r>
          </a:p>
          <a:p>
            <a:pPr fontAlgn="base"/>
            <a:r>
              <a:rPr lang="en-US" sz="1200" dirty="0">
                <a:solidFill>
                  <a:schemeClr val="bg1"/>
                </a:solidFill>
              </a:rPr>
              <a:t>Bruce R. McConkie </a:t>
            </a:r>
          </a:p>
        </p:txBody>
      </p:sp>
      <p:sp>
        <p:nvSpPr>
          <p:cNvPr id="31" name="TextBox 30"/>
          <p:cNvSpPr txBox="1"/>
          <p:nvPr/>
        </p:nvSpPr>
        <p:spPr>
          <a:xfrm>
            <a:off x="9486472" y="6336267"/>
            <a:ext cx="2514600" cy="369332"/>
          </a:xfrm>
          <a:prstGeom prst="rect">
            <a:avLst/>
          </a:prstGeom>
          <a:noFill/>
        </p:spPr>
        <p:txBody>
          <a:bodyPr wrap="square" rtlCol="0">
            <a:spAutoFit/>
          </a:bodyPr>
          <a:lstStyle/>
          <a:p>
            <a:pPr algn="r"/>
            <a:r>
              <a:rPr lang="en-US" dirty="0">
                <a:solidFill>
                  <a:schemeClr val="bg1"/>
                </a:solidFill>
              </a:rPr>
              <a:t>D&amp;C 39:5-6</a:t>
            </a:r>
          </a:p>
        </p:txBody>
      </p:sp>
      <p:pic>
        <p:nvPicPr>
          <p:cNvPr id="3" name="Picture 2">
            <a:extLst>
              <a:ext uri="{FF2B5EF4-FFF2-40B4-BE49-F238E27FC236}">
                <a16:creationId xmlns:a16="http://schemas.microsoft.com/office/drawing/2014/main" id="{A826387C-8819-4E7D-95A5-2BD08FA7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011" y="2071202"/>
            <a:ext cx="4710284" cy="3137796"/>
          </a:xfrm>
          <a:prstGeom prst="rect">
            <a:avLst/>
          </a:prstGeom>
        </p:spPr>
      </p:pic>
    </p:spTree>
    <p:extLst>
      <p:ext uri="{BB962C8B-B14F-4D97-AF65-F5344CB8AC3E}">
        <p14:creationId xmlns:p14="http://schemas.microsoft.com/office/powerpoint/2010/main" val="19755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F1827A5-8748-4FBB-92B4-AA33AD52A4AD}"/>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537842" y="6375738"/>
            <a:ext cx="2514600" cy="369332"/>
          </a:xfrm>
          <a:prstGeom prst="rect">
            <a:avLst/>
          </a:prstGeom>
          <a:noFill/>
        </p:spPr>
        <p:txBody>
          <a:bodyPr wrap="square" rtlCol="0">
            <a:spAutoFit/>
          </a:bodyPr>
          <a:lstStyle/>
          <a:p>
            <a:pPr algn="r"/>
            <a:r>
              <a:rPr lang="en-US" dirty="0">
                <a:solidFill>
                  <a:schemeClr val="bg1"/>
                </a:solidFill>
              </a:rPr>
              <a:t>D&amp;C 39:5-6</a:t>
            </a:r>
          </a:p>
        </p:txBody>
      </p:sp>
      <p:grpSp>
        <p:nvGrpSpPr>
          <p:cNvPr id="7" name="Group 6"/>
          <p:cNvGrpSpPr/>
          <p:nvPr/>
        </p:nvGrpSpPr>
        <p:grpSpPr>
          <a:xfrm>
            <a:off x="2209800" y="1066800"/>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38693" y="2409144"/>
              <a:ext cx="1905000" cy="1323439"/>
            </a:xfrm>
            <a:prstGeom prst="rect">
              <a:avLst/>
            </a:prstGeom>
          </p:spPr>
          <p:txBody>
            <a:bodyPr wrap="square">
              <a:spAutoFit/>
            </a:bodyPr>
            <a:lstStyle/>
            <a:p>
              <a:pPr algn="ctr"/>
              <a:r>
                <a:rPr lang="en-US" sz="1600" b="1" i="0" dirty="0">
                  <a:solidFill>
                    <a:srgbClr val="53575B"/>
                  </a:solidFill>
                  <a:effectLst/>
                </a:rPr>
                <a:t>If we make and keep sacred covenants with God, we receive His power.</a:t>
              </a:r>
              <a:endParaRPr lang="en-US" sz="1600" dirty="0">
                <a:solidFill>
                  <a:schemeClr val="bg1"/>
                </a:solidFill>
              </a:endParaRPr>
            </a:p>
          </p:txBody>
        </p:sp>
      </p:grpSp>
      <p:sp>
        <p:nvSpPr>
          <p:cNvPr id="29" name="Rectangle 28"/>
          <p:cNvSpPr/>
          <p:nvPr/>
        </p:nvSpPr>
        <p:spPr>
          <a:xfrm>
            <a:off x="4800600" y="1219201"/>
            <a:ext cx="4572000" cy="1384995"/>
          </a:xfrm>
          <a:prstGeom prst="rect">
            <a:avLst/>
          </a:prstGeom>
        </p:spPr>
        <p:txBody>
          <a:bodyPr>
            <a:spAutoFit/>
          </a:bodyPr>
          <a:lstStyle/>
          <a:p>
            <a:r>
              <a:rPr lang="en-US" dirty="0">
                <a:solidFill>
                  <a:schemeClr val="bg1"/>
                </a:solidFill>
              </a:rPr>
              <a:t>“The Savior becomes our Father, in the sense in which this term is used in the scriptures, because he offers us life, eternal life, through the atonement which he made for us” </a:t>
            </a:r>
          </a:p>
          <a:p>
            <a:r>
              <a:rPr lang="en-US" sz="1200" dirty="0">
                <a:solidFill>
                  <a:schemeClr val="bg1"/>
                </a:solidFill>
              </a:rPr>
              <a:t>Joseph Fielding Smith</a:t>
            </a:r>
          </a:p>
        </p:txBody>
      </p:sp>
      <p:sp>
        <p:nvSpPr>
          <p:cNvPr id="30" name="Rectangle 29"/>
          <p:cNvSpPr/>
          <p:nvPr/>
        </p:nvSpPr>
        <p:spPr>
          <a:xfrm>
            <a:off x="5867400" y="3581400"/>
            <a:ext cx="4572000" cy="2308324"/>
          </a:xfrm>
          <a:prstGeom prst="rect">
            <a:avLst/>
          </a:prstGeom>
        </p:spPr>
        <p:txBody>
          <a:bodyPr>
            <a:spAutoFit/>
          </a:bodyPr>
          <a:lstStyle/>
          <a:p>
            <a:r>
              <a:rPr lang="en-US" i="1" dirty="0">
                <a:solidFill>
                  <a:schemeClr val="bg1"/>
                </a:solidFill>
              </a:rPr>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r>
              <a:rPr lang="en-US" i="1" dirty="0">
                <a:solidFill>
                  <a:schemeClr val="bg1"/>
                </a:solidFill>
              </a:rPr>
              <a:t>Mosiah 5:7</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Our Father—The Savior</a:t>
            </a:r>
          </a:p>
        </p:txBody>
      </p:sp>
      <p:pic>
        <p:nvPicPr>
          <p:cNvPr id="3" name="Picture 2" descr="A person in a suit and tie&#10;&#10;Description automatically generated">
            <a:extLst>
              <a:ext uri="{FF2B5EF4-FFF2-40B4-BE49-F238E27FC236}">
                <a16:creationId xmlns:a16="http://schemas.microsoft.com/office/drawing/2014/main" id="{BFC9E0CD-714F-7943-A161-5AA684465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334" y="270809"/>
            <a:ext cx="993095" cy="1253191"/>
          </a:xfrm>
          <a:prstGeom prst="rect">
            <a:avLst/>
          </a:prstGeom>
        </p:spPr>
      </p:pic>
    </p:spTree>
    <p:extLst>
      <p:ext uri="{BB962C8B-B14F-4D97-AF65-F5344CB8AC3E}">
        <p14:creationId xmlns:p14="http://schemas.microsoft.com/office/powerpoint/2010/main" val="18599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564175-CA11-408C-B87B-DC5ADA4720DB}"/>
              </a:ext>
            </a:extLst>
          </p:cNvPr>
          <p:cNvPicPr>
            <a:picLocks noChangeAspect="1"/>
          </p:cNvPicPr>
          <p:nvPr/>
        </p:nvPicPr>
        <p:blipFill rotWithShape="1">
          <a:blip r:embed="rId2">
            <a:extLst>
              <a:ext uri="{28A0092B-C50C-407E-A947-70E740481C1C}">
                <a14:useLocalDpi xmlns:a14="http://schemas.microsoft.com/office/drawing/2010/main" val="0"/>
              </a:ext>
            </a:extLst>
          </a:blip>
          <a:srcRect l="1221" t="3333" r="1305" b="3333"/>
          <a:stretch/>
        </p:blipFill>
        <p:spPr>
          <a:xfrm>
            <a:off x="0" y="-31096"/>
            <a:ext cx="12192000" cy="6889096"/>
          </a:xfrm>
          <a:prstGeom prst="rect">
            <a:avLst/>
          </a:prstGeom>
        </p:spPr>
      </p:pic>
      <p:sp>
        <p:nvSpPr>
          <p:cNvPr id="31" name="TextBox 30"/>
          <p:cNvSpPr txBox="1"/>
          <p:nvPr/>
        </p:nvSpPr>
        <p:spPr>
          <a:xfrm>
            <a:off x="9409471" y="6379788"/>
            <a:ext cx="2514600" cy="369332"/>
          </a:xfrm>
          <a:prstGeom prst="rect">
            <a:avLst/>
          </a:prstGeom>
          <a:noFill/>
        </p:spPr>
        <p:txBody>
          <a:bodyPr wrap="square" rtlCol="0">
            <a:spAutoFit/>
          </a:bodyPr>
          <a:lstStyle/>
          <a:p>
            <a:pPr algn="r"/>
            <a:r>
              <a:rPr lang="en-US" dirty="0">
                <a:solidFill>
                  <a:schemeClr val="bg1"/>
                </a:solidFill>
              </a:rPr>
              <a:t>D&amp;C 39:5-6</a:t>
            </a:r>
          </a:p>
        </p:txBody>
      </p:sp>
      <p:sp>
        <p:nvSpPr>
          <p:cNvPr id="29" name="Rectangle 28"/>
          <p:cNvSpPr/>
          <p:nvPr/>
        </p:nvSpPr>
        <p:spPr>
          <a:xfrm>
            <a:off x="1066801" y="1066800"/>
            <a:ext cx="5410200" cy="1200329"/>
          </a:xfrm>
          <a:prstGeom prst="rect">
            <a:avLst/>
          </a:prstGeom>
        </p:spPr>
        <p:txBody>
          <a:bodyPr wrap="square">
            <a:spAutoFit/>
          </a:bodyPr>
          <a:lstStyle/>
          <a:p>
            <a:r>
              <a:rPr lang="en-US" dirty="0">
                <a:solidFill>
                  <a:schemeClr val="bg1"/>
                </a:solidFill>
              </a:rPr>
              <a:t>James </a:t>
            </a:r>
            <a:r>
              <a:rPr lang="en-US" dirty="0" err="1">
                <a:solidFill>
                  <a:schemeClr val="bg1"/>
                </a:solidFill>
              </a:rPr>
              <a:t>Covel</a:t>
            </a:r>
            <a:r>
              <a:rPr lang="en-US" dirty="0">
                <a:solidFill>
                  <a:schemeClr val="bg1"/>
                </a:solidFill>
              </a:rPr>
              <a:t>, who had been a well-respected Methodist minister for about 40 years. Just before Joseph Smith received this revelation, James </a:t>
            </a:r>
            <a:r>
              <a:rPr lang="en-US" dirty="0" err="1">
                <a:solidFill>
                  <a:schemeClr val="bg1"/>
                </a:solidFill>
              </a:rPr>
              <a:t>Covel</a:t>
            </a:r>
            <a:r>
              <a:rPr lang="en-US" dirty="0">
                <a:solidFill>
                  <a:schemeClr val="bg1"/>
                </a:solidFill>
              </a:rPr>
              <a:t> had learned about the restored gospel of Jesus Christ. </a:t>
            </a:r>
          </a:p>
        </p:txBody>
      </p:sp>
      <p:sp>
        <p:nvSpPr>
          <p:cNvPr id="32" name="TextBox 31"/>
          <p:cNvSpPr txBox="1"/>
          <p:nvPr/>
        </p:nvSpPr>
        <p:spPr>
          <a:xfrm>
            <a:off x="2057400" y="152400"/>
            <a:ext cx="81534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The Covenants</a:t>
            </a:r>
          </a:p>
        </p:txBody>
      </p:sp>
      <p:sp>
        <p:nvSpPr>
          <p:cNvPr id="7" name="Rectangle 6"/>
          <p:cNvSpPr/>
          <p:nvPr/>
        </p:nvSpPr>
        <p:spPr>
          <a:xfrm>
            <a:off x="5331544" y="4113872"/>
            <a:ext cx="4724400" cy="923330"/>
          </a:xfrm>
          <a:prstGeom prst="rect">
            <a:avLst/>
          </a:prstGeom>
        </p:spPr>
        <p:txBody>
          <a:bodyPr wrap="square">
            <a:spAutoFit/>
          </a:bodyPr>
          <a:lstStyle/>
          <a:p>
            <a:r>
              <a:rPr lang="en-US" dirty="0">
                <a:solidFill>
                  <a:schemeClr val="bg1"/>
                </a:solidFill>
              </a:rPr>
              <a:t>Although he was not a member of the Church, he had covenanted to obey any commandment he received through Joseph Smith. </a:t>
            </a:r>
          </a:p>
        </p:txBody>
      </p:sp>
      <p:sp>
        <p:nvSpPr>
          <p:cNvPr id="8" name="Rectangle 7"/>
          <p:cNvSpPr/>
          <p:nvPr/>
        </p:nvSpPr>
        <p:spPr>
          <a:xfrm>
            <a:off x="1752600" y="5638800"/>
            <a:ext cx="5410200" cy="923330"/>
          </a:xfrm>
          <a:prstGeom prst="rect">
            <a:avLst/>
          </a:prstGeom>
        </p:spPr>
        <p:txBody>
          <a:bodyPr wrap="square">
            <a:spAutoFit/>
          </a:bodyPr>
          <a:lstStyle/>
          <a:p>
            <a:r>
              <a:rPr lang="en-US" dirty="0">
                <a:solidFill>
                  <a:schemeClr val="bg1"/>
                </a:solidFill>
              </a:rPr>
              <a:t>As a minister, if James </a:t>
            </a:r>
            <a:r>
              <a:rPr lang="en-US" dirty="0" err="1">
                <a:solidFill>
                  <a:schemeClr val="bg1"/>
                </a:solidFill>
              </a:rPr>
              <a:t>Covel</a:t>
            </a:r>
            <a:r>
              <a:rPr lang="en-US" dirty="0">
                <a:solidFill>
                  <a:schemeClr val="bg1"/>
                </a:solidFill>
              </a:rPr>
              <a:t> were to be baptized, he would have to give up the positions, associations, and income he had established over 40 years.</a:t>
            </a:r>
          </a:p>
        </p:txBody>
      </p:sp>
      <p:pic>
        <p:nvPicPr>
          <p:cNvPr id="3" name="Picture 2">
            <a:extLst>
              <a:ext uri="{FF2B5EF4-FFF2-40B4-BE49-F238E27FC236}">
                <a16:creationId xmlns:a16="http://schemas.microsoft.com/office/drawing/2014/main" id="{B1BBDA91-7A3D-436B-89C2-7B1045FB1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886" y="1227301"/>
            <a:ext cx="3956255" cy="2489329"/>
          </a:xfrm>
          <a:prstGeom prst="rect">
            <a:avLst/>
          </a:prstGeom>
        </p:spPr>
      </p:pic>
      <p:pic>
        <p:nvPicPr>
          <p:cNvPr id="5" name="Picture 4">
            <a:extLst>
              <a:ext uri="{FF2B5EF4-FFF2-40B4-BE49-F238E27FC236}">
                <a16:creationId xmlns:a16="http://schemas.microsoft.com/office/drawing/2014/main" id="{10203174-41CF-4A7C-BC44-39003199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608" y="2620328"/>
            <a:ext cx="1771650" cy="2819400"/>
          </a:xfrm>
          <a:prstGeom prst="rect">
            <a:avLst/>
          </a:prstGeom>
        </p:spPr>
      </p:pic>
    </p:spTree>
    <p:extLst>
      <p:ext uri="{BB962C8B-B14F-4D97-AF65-F5344CB8AC3E}">
        <p14:creationId xmlns:p14="http://schemas.microsoft.com/office/powerpoint/2010/main" val="24638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4121</Words>
  <Application>Microsoft Office PowerPoint</Application>
  <PresentationFormat>Widescreen</PresentationFormat>
  <Paragraphs>200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Footlight MT Light</vt:lpstr>
      <vt:lpstr>Abadi</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11</cp:revision>
  <dcterms:created xsi:type="dcterms:W3CDTF">2018-06-01T15:44:51Z</dcterms:created>
  <dcterms:modified xsi:type="dcterms:W3CDTF">2024-12-29T15:27:53Z</dcterms:modified>
</cp:coreProperties>
</file>