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34D021-01D5-40B2-9C0B-847AFCE5B5D9}"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6927F-87CF-41B2-AA08-BEE9E46A99C1}" type="slidenum">
              <a:rPr lang="en-US" smtClean="0"/>
              <a:t>‹#›</a:t>
            </a:fld>
            <a:endParaRPr lang="en-US"/>
          </a:p>
        </p:txBody>
      </p:sp>
    </p:spTree>
    <p:extLst>
      <p:ext uri="{BB962C8B-B14F-4D97-AF65-F5344CB8AC3E}">
        <p14:creationId xmlns:p14="http://schemas.microsoft.com/office/powerpoint/2010/main" val="130359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6927F-87CF-41B2-AA08-BEE9E46A99C1}" type="slidenum">
              <a:rPr lang="en-US" smtClean="0"/>
              <a:t>3</a:t>
            </a:fld>
            <a:endParaRPr lang="en-US"/>
          </a:p>
        </p:txBody>
      </p:sp>
    </p:spTree>
    <p:extLst>
      <p:ext uri="{BB962C8B-B14F-4D97-AF65-F5344CB8AC3E}">
        <p14:creationId xmlns:p14="http://schemas.microsoft.com/office/powerpoint/2010/main" val="22709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6927F-87CF-41B2-AA08-BEE9E46A99C1}" type="slidenum">
              <a:rPr lang="en-US" smtClean="0"/>
              <a:t>4</a:t>
            </a:fld>
            <a:endParaRPr lang="en-US"/>
          </a:p>
        </p:txBody>
      </p:sp>
    </p:spTree>
    <p:extLst>
      <p:ext uri="{BB962C8B-B14F-4D97-AF65-F5344CB8AC3E}">
        <p14:creationId xmlns:p14="http://schemas.microsoft.com/office/powerpoint/2010/main" val="239522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86927F-87CF-41B2-AA08-BEE9E46A99C1}" type="slidenum">
              <a:rPr lang="en-US" smtClean="0"/>
              <a:t>7</a:t>
            </a:fld>
            <a:endParaRPr lang="en-US"/>
          </a:p>
        </p:txBody>
      </p:sp>
    </p:spTree>
    <p:extLst>
      <p:ext uri="{BB962C8B-B14F-4D97-AF65-F5344CB8AC3E}">
        <p14:creationId xmlns:p14="http://schemas.microsoft.com/office/powerpoint/2010/main" val="188221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7B8BD-5CDD-0C30-F6BA-9B06C59D4E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D7C9BA-DE3A-CF4D-9EF5-785D364AA9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B393DF-9269-3934-2BB5-34D67F283B0F}"/>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7402AA46-CC57-0284-07CC-1E5898EE2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9B3F5-97C3-24FC-1FFE-F7BE1F01BD42}"/>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77336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03FE-382B-9BD6-3F1B-AA2616012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4E2A87-9A1B-2EC0-7034-026944E57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12B49-B89C-E368-0F25-85B893B6F2E1}"/>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7AF49C92-A162-A454-540B-FAE6F1A2A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8DB73-6D79-56AE-AD28-0B2F2DE76292}"/>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61111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CE99F-BB02-79B9-C7B7-55C35E5C5D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7B5EBC-9821-EC21-D61F-C6BDC12016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CC587-3240-CCFE-116A-4178EF8CCA5C}"/>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2CADC606-ED7A-6E0A-FB73-62AF99C97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C920B-1FFE-668C-858B-10C65397E727}"/>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249363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79C0-32CC-ECAF-2F4B-788D8AD4D7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DC6AB-17E4-827A-0175-A1AB198D1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AD9E3-3272-C59D-9CF9-F57FD72283F8}"/>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C1C8264D-1E0B-3361-CB2C-C14178BF5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D78E5-ECF2-DF3E-0258-B1A494B10E32}"/>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2755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30D9-4BE7-7B4F-84E8-7184834E7D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DAB9D6-3940-6D57-48D9-C17383F3E9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B6F79-94F2-860B-79FF-1C9C6E090E17}"/>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884E8C80-E523-91E9-2142-0E174C89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3AF00-13A3-8FF5-F408-D58521FA4365}"/>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159449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52C5-BC4F-278E-B8D0-0E90F1D8D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FB470-E310-38B1-76AB-4A9D63360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5265F1-EF9F-224B-3103-88623080B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985F24-4E13-44EF-DA63-B71FBAD51B0C}"/>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6" name="Footer Placeholder 5">
            <a:extLst>
              <a:ext uri="{FF2B5EF4-FFF2-40B4-BE49-F238E27FC236}">
                <a16:creationId xmlns:a16="http://schemas.microsoft.com/office/drawing/2014/main" id="{0CC4FD61-5FA5-B7F8-6C15-ADE98D81B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19D97-D711-40B9-9AE8-A3638D1816D2}"/>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411077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FA20-A718-6F26-C2A0-B01B1A7A10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C84F90-D6D8-99DC-F3B0-9EE1B3614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55D52-1DD0-2172-BB7A-CE9956C1E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3DDF6B-D6C5-9282-1B6F-4E61BAEC9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E0AC2-C9BF-4006-636A-57728CA3D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E9F003-032E-2176-E353-4423D6402243}"/>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8" name="Footer Placeholder 7">
            <a:extLst>
              <a:ext uri="{FF2B5EF4-FFF2-40B4-BE49-F238E27FC236}">
                <a16:creationId xmlns:a16="http://schemas.microsoft.com/office/drawing/2014/main" id="{48D12DB1-ADD2-4F12-7B52-B990677A11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2CF67-057C-C085-95F8-2B2864DBE462}"/>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394821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D358-007D-4165-3A4E-AE3E96045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C6DA24-A1A9-96F1-1326-C3EB9187E760}"/>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4" name="Footer Placeholder 3">
            <a:extLst>
              <a:ext uri="{FF2B5EF4-FFF2-40B4-BE49-F238E27FC236}">
                <a16:creationId xmlns:a16="http://schemas.microsoft.com/office/drawing/2014/main" id="{FC680D28-68B9-E717-D889-E89470F309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46667C-C80F-4203-080D-5DB81BFEB114}"/>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167309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D296D-E339-F7EE-0602-C9C9C8E99676}"/>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3" name="Footer Placeholder 2">
            <a:extLst>
              <a:ext uri="{FF2B5EF4-FFF2-40B4-BE49-F238E27FC236}">
                <a16:creationId xmlns:a16="http://schemas.microsoft.com/office/drawing/2014/main" id="{E7A72624-BFCF-5FC3-E974-E1A521AB6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A74B31-62CD-25CC-6BE8-238E82784EE4}"/>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244673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CEC0-CE61-C4B9-4FF9-36C5C0C808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9EC6B8-8BF2-B3BA-0864-F3D458259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D2305-C432-9514-3CAE-3E5F55EDD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4D54C2-FDEF-65BF-16C7-007D251378A3}"/>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6" name="Footer Placeholder 5">
            <a:extLst>
              <a:ext uri="{FF2B5EF4-FFF2-40B4-BE49-F238E27FC236}">
                <a16:creationId xmlns:a16="http://schemas.microsoft.com/office/drawing/2014/main" id="{0AC4DDA8-FBF5-7E83-0E9F-33A27D844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C204B-DAA3-3D89-3FAB-1AA817ED2094}"/>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137512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0DAA-3EA0-99DE-9B78-7A38C30B0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2C2639-6E6D-73DA-94B8-103C42649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FFA992-8E47-71A4-D897-7642E9352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97F9BE-8DA3-383B-36FF-A875E2EF5E2C}"/>
              </a:ext>
            </a:extLst>
          </p:cNvPr>
          <p:cNvSpPr>
            <a:spLocks noGrp="1"/>
          </p:cNvSpPr>
          <p:nvPr>
            <p:ph type="dt" sz="half" idx="10"/>
          </p:nvPr>
        </p:nvSpPr>
        <p:spPr/>
        <p:txBody>
          <a:bodyPr/>
          <a:lstStyle/>
          <a:p>
            <a:fld id="{D6C1B4F4-7310-4C12-9B38-F5A925D9E951}" type="datetimeFigureOut">
              <a:rPr lang="en-US" smtClean="0"/>
              <a:t>12/29/2024</a:t>
            </a:fld>
            <a:endParaRPr lang="en-US"/>
          </a:p>
        </p:txBody>
      </p:sp>
      <p:sp>
        <p:nvSpPr>
          <p:cNvPr id="6" name="Footer Placeholder 5">
            <a:extLst>
              <a:ext uri="{FF2B5EF4-FFF2-40B4-BE49-F238E27FC236}">
                <a16:creationId xmlns:a16="http://schemas.microsoft.com/office/drawing/2014/main" id="{A672E5FC-8173-87EB-B847-8F64A54B5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CE596-C8A2-1810-8170-27E4EE9D9BF7}"/>
              </a:ext>
            </a:extLst>
          </p:cNvPr>
          <p:cNvSpPr>
            <a:spLocks noGrp="1"/>
          </p:cNvSpPr>
          <p:nvPr>
            <p:ph type="sldNum" sz="quarter" idx="12"/>
          </p:nvPr>
        </p:nvSpPr>
        <p:spPr/>
        <p:txBody>
          <a:bodyPr/>
          <a:lstStyle/>
          <a:p>
            <a:fld id="{223B6475-079A-495F-89C4-1804AB04277E}" type="slidenum">
              <a:rPr lang="en-US" smtClean="0"/>
              <a:t>‹#›</a:t>
            </a:fld>
            <a:endParaRPr lang="en-US"/>
          </a:p>
        </p:txBody>
      </p:sp>
    </p:spTree>
    <p:extLst>
      <p:ext uri="{BB962C8B-B14F-4D97-AF65-F5344CB8AC3E}">
        <p14:creationId xmlns:p14="http://schemas.microsoft.com/office/powerpoint/2010/main" val="219627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CF66E-5B79-F4A3-8CB9-2333FA1D6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209D4-DCE5-4963-3ACD-905F501F5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11ADA-5B77-8C1B-B088-136A424E4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C1B4F4-7310-4C12-9B38-F5A925D9E951}" type="datetimeFigureOut">
              <a:rPr lang="en-US" smtClean="0"/>
              <a:t>12/29/2024</a:t>
            </a:fld>
            <a:endParaRPr lang="en-US"/>
          </a:p>
        </p:txBody>
      </p:sp>
      <p:sp>
        <p:nvSpPr>
          <p:cNvPr id="5" name="Footer Placeholder 4">
            <a:extLst>
              <a:ext uri="{FF2B5EF4-FFF2-40B4-BE49-F238E27FC236}">
                <a16:creationId xmlns:a16="http://schemas.microsoft.com/office/drawing/2014/main" id="{909227B1-863C-85D8-EE5E-534D077DF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E3F2D9B-5EC1-0CE5-4501-422D2F3B1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3B6475-079A-495F-89C4-1804AB04277E}" type="slidenum">
              <a:rPr lang="en-US" smtClean="0"/>
              <a:t>‹#›</a:t>
            </a:fld>
            <a:endParaRPr lang="en-US"/>
          </a:p>
        </p:txBody>
      </p:sp>
    </p:spTree>
    <p:extLst>
      <p:ext uri="{BB962C8B-B14F-4D97-AF65-F5344CB8AC3E}">
        <p14:creationId xmlns:p14="http://schemas.microsoft.com/office/powerpoint/2010/main" val="196424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s://www.churchofjesuschrist.org/study/liahona/2019/04/afs-eng-local-pages/local-news-002?lang=eng#note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739E4-01C5-DF8B-AC49-AA5A6259C7C4}"/>
              </a:ext>
            </a:extLst>
          </p:cNvPr>
          <p:cNvPicPr>
            <a:picLocks noChangeAspect="1"/>
          </p:cNvPicPr>
          <p:nvPr/>
        </p:nvPicPr>
        <p:blipFill>
          <a:blip r:embed="rId2"/>
          <a:stretch>
            <a:fillRect/>
          </a:stretch>
        </p:blipFill>
        <p:spPr>
          <a:xfrm>
            <a:off x="0" y="0"/>
            <a:ext cx="12192000" cy="6858724"/>
          </a:xfrm>
          <a:prstGeom prst="rect">
            <a:avLst/>
          </a:prstGeom>
        </p:spPr>
      </p:pic>
      <p:sp>
        <p:nvSpPr>
          <p:cNvPr id="6" name="Rectangle 5">
            <a:extLst>
              <a:ext uri="{FF2B5EF4-FFF2-40B4-BE49-F238E27FC236}">
                <a16:creationId xmlns:a16="http://schemas.microsoft.com/office/drawing/2014/main" id="{9B65B0FF-2CC5-7737-0414-DCDA999DD340}"/>
              </a:ext>
            </a:extLst>
          </p:cNvPr>
          <p:cNvSpPr/>
          <p:nvPr/>
        </p:nvSpPr>
        <p:spPr>
          <a:xfrm>
            <a:off x="207170" y="1020840"/>
            <a:ext cx="68525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Assess Your Learning</a:t>
            </a:r>
          </a:p>
        </p:txBody>
      </p:sp>
      <p:sp>
        <p:nvSpPr>
          <p:cNvPr id="7" name="TextBox 6">
            <a:extLst>
              <a:ext uri="{FF2B5EF4-FFF2-40B4-BE49-F238E27FC236}">
                <a16:creationId xmlns:a16="http://schemas.microsoft.com/office/drawing/2014/main" id="{FCDF2895-094B-C37B-B1BD-2C0F9E213760}"/>
              </a:ext>
            </a:extLst>
          </p:cNvPr>
          <p:cNvSpPr txBox="1"/>
          <p:nvPr/>
        </p:nvSpPr>
        <p:spPr>
          <a:xfrm>
            <a:off x="1991762" y="2228671"/>
            <a:ext cx="3892990" cy="1200329"/>
          </a:xfrm>
          <a:prstGeom prst="rect">
            <a:avLst/>
          </a:prstGeom>
          <a:noFill/>
        </p:spPr>
        <p:txBody>
          <a:bodyPr wrap="square" rtlCol="0">
            <a:spAutoFit/>
          </a:bodyPr>
          <a:lstStyle/>
          <a:p>
            <a:pPr algn="ctr"/>
            <a:r>
              <a:rPr lang="en-US" sz="3600" dirty="0">
                <a:solidFill>
                  <a:schemeClr val="bg1"/>
                </a:solidFill>
              </a:rPr>
              <a:t>Physical and Spiritual Growth</a:t>
            </a:r>
          </a:p>
        </p:txBody>
      </p:sp>
      <p:sp>
        <p:nvSpPr>
          <p:cNvPr id="3" name="TextBox 2">
            <a:extLst>
              <a:ext uri="{FF2B5EF4-FFF2-40B4-BE49-F238E27FC236}">
                <a16:creationId xmlns:a16="http://schemas.microsoft.com/office/drawing/2014/main" id="{E148C410-1C8B-2F02-6979-15B2DE36FC3D}"/>
              </a:ext>
            </a:extLst>
          </p:cNvPr>
          <p:cNvSpPr txBox="1"/>
          <p:nvPr/>
        </p:nvSpPr>
        <p:spPr>
          <a:xfrm>
            <a:off x="1524" y="6596390"/>
            <a:ext cx="6094476"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11960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54626-0CDA-C257-6570-473F9299E8EF}"/>
              </a:ext>
            </a:extLst>
          </p:cNvPr>
          <p:cNvPicPr>
            <a:picLocks noChangeAspect="1"/>
          </p:cNvPicPr>
          <p:nvPr/>
        </p:nvPicPr>
        <p:blipFill>
          <a:blip r:embed="rId2"/>
          <a:srcRect r="50000" b="17236"/>
          <a:stretch/>
        </p:blipFill>
        <p:spPr>
          <a:xfrm>
            <a:off x="0" y="0"/>
            <a:ext cx="12192000" cy="6858000"/>
          </a:xfrm>
          <a:prstGeom prst="rect">
            <a:avLst/>
          </a:prstGeom>
        </p:spPr>
      </p:pic>
      <p:sp>
        <p:nvSpPr>
          <p:cNvPr id="3" name="TextBox 2">
            <a:extLst>
              <a:ext uri="{FF2B5EF4-FFF2-40B4-BE49-F238E27FC236}">
                <a16:creationId xmlns:a16="http://schemas.microsoft.com/office/drawing/2014/main" id="{978A0917-C7F7-E285-F0AC-54FEBF6840B5}"/>
              </a:ext>
            </a:extLst>
          </p:cNvPr>
          <p:cNvSpPr txBox="1"/>
          <p:nvPr/>
        </p:nvSpPr>
        <p:spPr>
          <a:xfrm>
            <a:off x="2326741" y="108642"/>
            <a:ext cx="7695446" cy="769441"/>
          </a:xfrm>
          <a:prstGeom prst="rect">
            <a:avLst/>
          </a:prstGeom>
          <a:noFill/>
        </p:spPr>
        <p:txBody>
          <a:bodyPr wrap="square" rtlCol="0">
            <a:spAutoFit/>
          </a:bodyPr>
          <a:lstStyle/>
          <a:p>
            <a:pPr algn="ctr"/>
            <a:r>
              <a:rPr lang="en-US" sz="4400" dirty="0">
                <a:solidFill>
                  <a:schemeClr val="bg1"/>
                </a:solidFill>
              </a:rPr>
              <a:t>Physical  Growth</a:t>
            </a:r>
          </a:p>
        </p:txBody>
      </p:sp>
      <p:pic>
        <p:nvPicPr>
          <p:cNvPr id="5" name="Picture 4" descr="A young child in a plaid dress&#10;&#10;Description automatically generated">
            <a:extLst>
              <a:ext uri="{FF2B5EF4-FFF2-40B4-BE49-F238E27FC236}">
                <a16:creationId xmlns:a16="http://schemas.microsoft.com/office/drawing/2014/main" id="{6EB6F39C-8A8C-DB44-3E91-F85204717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677" y="1231226"/>
            <a:ext cx="2544449" cy="3702913"/>
          </a:xfrm>
          <a:prstGeom prst="rect">
            <a:avLst/>
          </a:prstGeom>
        </p:spPr>
      </p:pic>
      <p:pic>
        <p:nvPicPr>
          <p:cNvPr id="7" name="Picture 6" descr="A person in a black coat&#10;&#10;Description automatically generated">
            <a:extLst>
              <a:ext uri="{FF2B5EF4-FFF2-40B4-BE49-F238E27FC236}">
                <a16:creationId xmlns:a16="http://schemas.microsoft.com/office/drawing/2014/main" id="{826A1173-6A57-109A-867D-A5F42D3B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610" y="1231226"/>
            <a:ext cx="2571820" cy="3702913"/>
          </a:xfrm>
          <a:prstGeom prst="rect">
            <a:avLst/>
          </a:prstGeom>
        </p:spPr>
      </p:pic>
      <p:sp>
        <p:nvSpPr>
          <p:cNvPr id="9" name="TextBox 8">
            <a:extLst>
              <a:ext uri="{FF2B5EF4-FFF2-40B4-BE49-F238E27FC236}">
                <a16:creationId xmlns:a16="http://schemas.microsoft.com/office/drawing/2014/main" id="{E127AB92-65FB-7015-1E20-8AE7938629DE}"/>
              </a:ext>
            </a:extLst>
          </p:cNvPr>
          <p:cNvSpPr txBox="1"/>
          <p:nvPr/>
        </p:nvSpPr>
        <p:spPr>
          <a:xfrm>
            <a:off x="7912729" y="1959297"/>
            <a:ext cx="3198136" cy="2246769"/>
          </a:xfrm>
          <a:prstGeom prst="rect">
            <a:avLst/>
          </a:prstGeom>
          <a:noFill/>
        </p:spPr>
        <p:txBody>
          <a:bodyPr wrap="square">
            <a:spAutoFit/>
          </a:bodyPr>
          <a:lstStyle/>
          <a:p>
            <a:pPr algn="l" fontAlgn="base"/>
            <a:r>
              <a:rPr lang="en-US" sz="2800" b="0" i="0" dirty="0">
                <a:solidFill>
                  <a:srgbClr val="FFFF00"/>
                </a:solidFill>
                <a:effectLst/>
              </a:rPr>
              <a:t>How can pictures of ourselves help us recognize ways that we may have changed or grown?</a:t>
            </a:r>
          </a:p>
        </p:txBody>
      </p:sp>
      <p:sp>
        <p:nvSpPr>
          <p:cNvPr id="10" name="TextBox 9">
            <a:extLst>
              <a:ext uri="{FF2B5EF4-FFF2-40B4-BE49-F238E27FC236}">
                <a16:creationId xmlns:a16="http://schemas.microsoft.com/office/drawing/2014/main" id="{3077C95F-AB50-E8A6-586B-32A0B028240B}"/>
              </a:ext>
            </a:extLst>
          </p:cNvPr>
          <p:cNvSpPr txBox="1"/>
          <p:nvPr/>
        </p:nvSpPr>
        <p:spPr>
          <a:xfrm>
            <a:off x="2688880" y="5626774"/>
            <a:ext cx="7614719" cy="523220"/>
          </a:xfrm>
          <a:prstGeom prst="rect">
            <a:avLst/>
          </a:prstGeom>
          <a:noFill/>
        </p:spPr>
        <p:txBody>
          <a:bodyPr wrap="square">
            <a:spAutoFit/>
          </a:bodyPr>
          <a:lstStyle/>
          <a:p>
            <a:pPr algn="l" fontAlgn="base"/>
            <a:r>
              <a:rPr lang="en-US" sz="2800" b="0" i="0" dirty="0">
                <a:solidFill>
                  <a:srgbClr val="FFFF00"/>
                </a:solidFill>
                <a:effectLst/>
              </a:rPr>
              <a:t>What are some other ways to recognize growth?</a:t>
            </a:r>
          </a:p>
        </p:txBody>
      </p:sp>
    </p:spTree>
    <p:extLst>
      <p:ext uri="{BB962C8B-B14F-4D97-AF65-F5344CB8AC3E}">
        <p14:creationId xmlns:p14="http://schemas.microsoft.com/office/powerpoint/2010/main" val="25819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54626-0CDA-C257-6570-473F9299E8EF}"/>
              </a:ext>
            </a:extLst>
          </p:cNvPr>
          <p:cNvPicPr>
            <a:picLocks noChangeAspect="1"/>
          </p:cNvPicPr>
          <p:nvPr/>
        </p:nvPicPr>
        <p:blipFill>
          <a:blip r:embed="rId3"/>
          <a:srcRect r="50000" b="17236"/>
          <a:stretch/>
        </p:blipFill>
        <p:spPr>
          <a:xfrm>
            <a:off x="0" y="0"/>
            <a:ext cx="12192000" cy="6858000"/>
          </a:xfrm>
          <a:prstGeom prst="rect">
            <a:avLst/>
          </a:prstGeom>
        </p:spPr>
      </p:pic>
      <p:sp>
        <p:nvSpPr>
          <p:cNvPr id="3" name="TextBox 2">
            <a:extLst>
              <a:ext uri="{FF2B5EF4-FFF2-40B4-BE49-F238E27FC236}">
                <a16:creationId xmlns:a16="http://schemas.microsoft.com/office/drawing/2014/main" id="{978A0917-C7F7-E285-F0AC-54FEBF6840B5}"/>
              </a:ext>
            </a:extLst>
          </p:cNvPr>
          <p:cNvSpPr txBox="1"/>
          <p:nvPr/>
        </p:nvSpPr>
        <p:spPr>
          <a:xfrm>
            <a:off x="2326741" y="108642"/>
            <a:ext cx="7695446" cy="769441"/>
          </a:xfrm>
          <a:prstGeom prst="rect">
            <a:avLst/>
          </a:prstGeom>
          <a:noFill/>
        </p:spPr>
        <p:txBody>
          <a:bodyPr wrap="square" rtlCol="0">
            <a:spAutoFit/>
          </a:bodyPr>
          <a:lstStyle/>
          <a:p>
            <a:pPr algn="ctr"/>
            <a:r>
              <a:rPr lang="en-US" sz="4400" dirty="0">
                <a:solidFill>
                  <a:schemeClr val="bg1"/>
                </a:solidFill>
              </a:rPr>
              <a:t>Spiritual Growth</a:t>
            </a:r>
          </a:p>
        </p:txBody>
      </p:sp>
      <p:sp>
        <p:nvSpPr>
          <p:cNvPr id="10" name="TextBox 9">
            <a:extLst>
              <a:ext uri="{FF2B5EF4-FFF2-40B4-BE49-F238E27FC236}">
                <a16:creationId xmlns:a16="http://schemas.microsoft.com/office/drawing/2014/main" id="{3077C95F-AB50-E8A6-586B-32A0B028240B}"/>
              </a:ext>
            </a:extLst>
          </p:cNvPr>
          <p:cNvSpPr txBox="1"/>
          <p:nvPr/>
        </p:nvSpPr>
        <p:spPr>
          <a:xfrm>
            <a:off x="2478568" y="725115"/>
            <a:ext cx="7614719" cy="523220"/>
          </a:xfrm>
          <a:prstGeom prst="rect">
            <a:avLst/>
          </a:prstGeom>
          <a:noFill/>
        </p:spPr>
        <p:txBody>
          <a:bodyPr wrap="square">
            <a:spAutoFit/>
          </a:bodyPr>
          <a:lstStyle/>
          <a:p>
            <a:pPr algn="ctr" fontAlgn="base"/>
            <a:r>
              <a:rPr lang="en-US" sz="2800" b="0" i="0" dirty="0">
                <a:solidFill>
                  <a:srgbClr val="FFFF00"/>
                </a:solidFill>
                <a:effectLst/>
              </a:rPr>
              <a:t>Becoming More Like the Savior</a:t>
            </a:r>
          </a:p>
        </p:txBody>
      </p:sp>
      <p:pic>
        <p:nvPicPr>
          <p:cNvPr id="6" name="Picture 5" descr="A person in a robe holding a child's hand&#10;&#10;Description automatically generated">
            <a:extLst>
              <a:ext uri="{FF2B5EF4-FFF2-40B4-BE49-F238E27FC236}">
                <a16:creationId xmlns:a16="http://schemas.microsoft.com/office/drawing/2014/main" id="{E3885E27-C4DA-16FA-39A5-EFCB20BF31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46" y="1248335"/>
            <a:ext cx="3370315" cy="5131088"/>
          </a:xfrm>
          <a:prstGeom prst="rect">
            <a:avLst/>
          </a:prstGeom>
        </p:spPr>
      </p:pic>
      <p:sp>
        <p:nvSpPr>
          <p:cNvPr id="23" name="TextBox 22">
            <a:extLst>
              <a:ext uri="{FF2B5EF4-FFF2-40B4-BE49-F238E27FC236}">
                <a16:creationId xmlns:a16="http://schemas.microsoft.com/office/drawing/2014/main" id="{A17D79B6-06FF-0AB3-A2A2-1F6AA1104E06}"/>
              </a:ext>
            </a:extLst>
          </p:cNvPr>
          <p:cNvSpPr txBox="1"/>
          <p:nvPr/>
        </p:nvSpPr>
        <p:spPr>
          <a:xfrm>
            <a:off x="4305682" y="2301645"/>
            <a:ext cx="3312933" cy="2308324"/>
          </a:xfrm>
          <a:prstGeom prst="rect">
            <a:avLst/>
          </a:prstGeom>
          <a:noFill/>
        </p:spPr>
        <p:txBody>
          <a:bodyPr wrap="square">
            <a:spAutoFit/>
          </a:bodyPr>
          <a:lstStyle/>
          <a:p>
            <a:r>
              <a:rPr lang="en-US" b="1" i="0" dirty="0">
                <a:solidFill>
                  <a:schemeClr val="bg1"/>
                </a:solidFill>
                <a:effectLst/>
              </a:rPr>
              <a:t> </a:t>
            </a:r>
            <a:r>
              <a:rPr lang="en-US" b="0" i="0" dirty="0">
                <a:solidFill>
                  <a:schemeClr val="bg1"/>
                </a:solidFill>
                <a:effectLst/>
              </a:rPr>
              <a:t>And now behold, I ask of you, my brethren of the church, have ye spiritually been born of God? Have ye received his image in your countenances? Have ye experienced this mighty change in your hearts?</a:t>
            </a:r>
          </a:p>
          <a:p>
            <a:r>
              <a:rPr lang="en-US" dirty="0">
                <a:solidFill>
                  <a:schemeClr val="bg1"/>
                </a:solidFill>
              </a:rPr>
              <a:t>Alma 5:14</a:t>
            </a:r>
          </a:p>
        </p:txBody>
      </p:sp>
      <p:pic>
        <p:nvPicPr>
          <p:cNvPr id="25" name="Picture 24">
            <a:extLst>
              <a:ext uri="{FF2B5EF4-FFF2-40B4-BE49-F238E27FC236}">
                <a16:creationId xmlns:a16="http://schemas.microsoft.com/office/drawing/2014/main" id="{C36E5715-F927-67A7-3B5C-47A632369EE1}"/>
              </a:ext>
            </a:extLst>
          </p:cNvPr>
          <p:cNvPicPr>
            <a:picLocks noChangeAspect="1"/>
          </p:cNvPicPr>
          <p:nvPr/>
        </p:nvPicPr>
        <p:blipFill>
          <a:blip r:embed="rId5"/>
          <a:stretch>
            <a:fillRect/>
          </a:stretch>
        </p:blipFill>
        <p:spPr>
          <a:xfrm>
            <a:off x="7725006" y="1494556"/>
            <a:ext cx="3662323" cy="40296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TextBox 26">
            <a:extLst>
              <a:ext uri="{FF2B5EF4-FFF2-40B4-BE49-F238E27FC236}">
                <a16:creationId xmlns:a16="http://schemas.microsoft.com/office/drawing/2014/main" id="{F00A88FC-B338-55FF-5AE7-A52F530F4EBA}"/>
              </a:ext>
            </a:extLst>
          </p:cNvPr>
          <p:cNvSpPr txBox="1"/>
          <p:nvPr/>
        </p:nvSpPr>
        <p:spPr>
          <a:xfrm>
            <a:off x="4289884" y="5821789"/>
            <a:ext cx="6664628" cy="954107"/>
          </a:xfrm>
          <a:prstGeom prst="rect">
            <a:avLst/>
          </a:prstGeom>
          <a:noFill/>
        </p:spPr>
        <p:txBody>
          <a:bodyPr wrap="square">
            <a:spAutoFit/>
          </a:bodyPr>
          <a:lstStyle/>
          <a:p>
            <a:pPr algn="ctr"/>
            <a:r>
              <a:rPr lang="en-US" sz="2800" b="0" i="0" dirty="0">
                <a:solidFill>
                  <a:srgbClr val="FFFF00"/>
                </a:solidFill>
                <a:effectLst/>
              </a:rPr>
              <a:t>You have the potential to grow and become more like Jesus Christ.</a:t>
            </a:r>
            <a:endParaRPr lang="en-US" sz="2800" dirty="0">
              <a:solidFill>
                <a:srgbClr val="FFFF00"/>
              </a:solidFill>
            </a:endParaRPr>
          </a:p>
        </p:txBody>
      </p:sp>
    </p:spTree>
    <p:extLst>
      <p:ext uri="{BB962C8B-B14F-4D97-AF65-F5344CB8AC3E}">
        <p14:creationId xmlns:p14="http://schemas.microsoft.com/office/powerpoint/2010/main" val="34810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254626-0CDA-C257-6570-473F9299E8EF}"/>
              </a:ext>
            </a:extLst>
          </p:cNvPr>
          <p:cNvPicPr>
            <a:picLocks noChangeAspect="1"/>
          </p:cNvPicPr>
          <p:nvPr/>
        </p:nvPicPr>
        <p:blipFill>
          <a:blip r:embed="rId3"/>
          <a:srcRect r="50000" b="17236"/>
          <a:stretch/>
        </p:blipFill>
        <p:spPr>
          <a:xfrm>
            <a:off x="0" y="0"/>
            <a:ext cx="12192000" cy="6858000"/>
          </a:xfrm>
          <a:prstGeom prst="rect">
            <a:avLst/>
          </a:prstGeom>
        </p:spPr>
      </p:pic>
      <p:sp>
        <p:nvSpPr>
          <p:cNvPr id="3" name="TextBox 2">
            <a:extLst>
              <a:ext uri="{FF2B5EF4-FFF2-40B4-BE49-F238E27FC236}">
                <a16:creationId xmlns:a16="http://schemas.microsoft.com/office/drawing/2014/main" id="{978A0917-C7F7-E285-F0AC-54FEBF6840B5}"/>
              </a:ext>
            </a:extLst>
          </p:cNvPr>
          <p:cNvSpPr txBox="1"/>
          <p:nvPr/>
        </p:nvSpPr>
        <p:spPr>
          <a:xfrm>
            <a:off x="2326741" y="108642"/>
            <a:ext cx="7695446" cy="769441"/>
          </a:xfrm>
          <a:prstGeom prst="rect">
            <a:avLst/>
          </a:prstGeom>
          <a:noFill/>
        </p:spPr>
        <p:txBody>
          <a:bodyPr wrap="square" rtlCol="0">
            <a:spAutoFit/>
          </a:bodyPr>
          <a:lstStyle/>
          <a:p>
            <a:pPr algn="ctr"/>
            <a:r>
              <a:rPr lang="en-US" sz="4400" dirty="0">
                <a:solidFill>
                  <a:schemeClr val="bg1"/>
                </a:solidFill>
              </a:rPr>
              <a:t>Ordinance of the Sacrament</a:t>
            </a:r>
          </a:p>
        </p:txBody>
      </p:sp>
      <p:sp>
        <p:nvSpPr>
          <p:cNvPr id="5" name="TextBox 4">
            <a:extLst>
              <a:ext uri="{FF2B5EF4-FFF2-40B4-BE49-F238E27FC236}">
                <a16:creationId xmlns:a16="http://schemas.microsoft.com/office/drawing/2014/main" id="{4EB645F6-84F8-6C2A-7C7F-50EB4713D8FF}"/>
              </a:ext>
            </a:extLst>
          </p:cNvPr>
          <p:cNvSpPr txBox="1"/>
          <p:nvPr/>
        </p:nvSpPr>
        <p:spPr>
          <a:xfrm>
            <a:off x="830317" y="1640064"/>
            <a:ext cx="6096000" cy="3785652"/>
          </a:xfrm>
          <a:prstGeom prst="rect">
            <a:avLst/>
          </a:prstGeom>
          <a:noFill/>
        </p:spPr>
        <p:txBody>
          <a:bodyPr wrap="square">
            <a:spAutoFit/>
          </a:bodyPr>
          <a:lstStyle/>
          <a:p>
            <a:pPr algn="l" fontAlgn="base"/>
            <a:r>
              <a:rPr lang="en-US" sz="2400" b="0" i="0" dirty="0">
                <a:solidFill>
                  <a:schemeClr val="bg1"/>
                </a:solidFill>
                <a:effectLst/>
              </a:rPr>
              <a:t>Prayers offered to bless the bread and water</a:t>
            </a:r>
          </a:p>
          <a:p>
            <a:pPr algn="l" fontAlgn="base"/>
            <a:endParaRPr lang="en-US" sz="2400" b="0" i="0" dirty="0">
              <a:solidFill>
                <a:schemeClr val="bg1"/>
              </a:solidFill>
              <a:effectLst/>
            </a:endParaRPr>
          </a:p>
          <a:p>
            <a:pPr algn="l" fontAlgn="base"/>
            <a:r>
              <a:rPr lang="en-US" sz="2400" b="0" i="0" dirty="0">
                <a:solidFill>
                  <a:schemeClr val="bg1"/>
                </a:solidFill>
                <a:effectLst/>
              </a:rPr>
              <a:t>What we promise Heavenly Father</a:t>
            </a:r>
          </a:p>
          <a:p>
            <a:pPr algn="l" fontAlgn="base"/>
            <a:endParaRPr lang="en-US" sz="2400" b="0" i="0" dirty="0">
              <a:solidFill>
                <a:schemeClr val="bg1"/>
              </a:solidFill>
              <a:effectLst/>
            </a:endParaRPr>
          </a:p>
          <a:p>
            <a:pPr algn="l" fontAlgn="base"/>
            <a:r>
              <a:rPr lang="en-US" sz="2400" b="0" i="0" dirty="0">
                <a:solidFill>
                  <a:schemeClr val="bg1"/>
                </a:solidFill>
                <a:effectLst/>
              </a:rPr>
              <a:t>What Heavenly Father promises us</a:t>
            </a:r>
          </a:p>
          <a:p>
            <a:pPr algn="l" fontAlgn="base"/>
            <a:endParaRPr lang="en-US" sz="2400" b="0" i="0" dirty="0">
              <a:solidFill>
                <a:schemeClr val="bg1"/>
              </a:solidFill>
              <a:effectLst/>
            </a:endParaRPr>
          </a:p>
          <a:p>
            <a:pPr algn="l" fontAlgn="base"/>
            <a:r>
              <a:rPr lang="en-US" sz="2400" b="0" i="0" dirty="0">
                <a:solidFill>
                  <a:schemeClr val="bg1"/>
                </a:solidFill>
                <a:effectLst/>
              </a:rPr>
              <a:t>The attitudes we demonstrate when</a:t>
            </a:r>
          </a:p>
          <a:p>
            <a:pPr algn="l" fontAlgn="base"/>
            <a:r>
              <a:rPr lang="en-US" sz="2400" b="0" i="0" dirty="0">
                <a:solidFill>
                  <a:schemeClr val="bg1"/>
                </a:solidFill>
                <a:effectLst/>
              </a:rPr>
              <a:t>partaking of the sacrament</a:t>
            </a:r>
          </a:p>
          <a:p>
            <a:pPr algn="l" fontAlgn="base"/>
            <a:endParaRPr lang="en-US" sz="2400" b="0" i="0" dirty="0">
              <a:solidFill>
                <a:schemeClr val="bg1"/>
              </a:solidFill>
              <a:effectLst/>
            </a:endParaRPr>
          </a:p>
          <a:p>
            <a:pPr algn="l" fontAlgn="base"/>
            <a:r>
              <a:rPr lang="en-US" sz="2400" b="0" i="0" dirty="0">
                <a:solidFill>
                  <a:schemeClr val="bg1"/>
                </a:solidFill>
                <a:effectLst/>
              </a:rPr>
              <a:t>The central focus on Jesus Christ</a:t>
            </a:r>
          </a:p>
        </p:txBody>
      </p:sp>
      <p:pic>
        <p:nvPicPr>
          <p:cNvPr id="11" name="Picture 10">
            <a:extLst>
              <a:ext uri="{FF2B5EF4-FFF2-40B4-BE49-F238E27FC236}">
                <a16:creationId xmlns:a16="http://schemas.microsoft.com/office/drawing/2014/main" id="{DB92744A-DF44-D1F0-4CCE-12EEABA93DE5}"/>
              </a:ext>
            </a:extLst>
          </p:cNvPr>
          <p:cNvPicPr>
            <a:picLocks noChangeAspect="1"/>
          </p:cNvPicPr>
          <p:nvPr/>
        </p:nvPicPr>
        <p:blipFill>
          <a:blip r:embed="rId4"/>
          <a:stretch>
            <a:fillRect/>
          </a:stretch>
        </p:blipFill>
        <p:spPr>
          <a:xfrm>
            <a:off x="7020910" y="1982036"/>
            <a:ext cx="4263604" cy="3443680"/>
          </a:xfrm>
          <a:prstGeom prst="rect">
            <a:avLst/>
          </a:prstGeom>
        </p:spPr>
      </p:pic>
      <p:pic>
        <p:nvPicPr>
          <p:cNvPr id="8" name="Picture 7">
            <a:extLst>
              <a:ext uri="{FF2B5EF4-FFF2-40B4-BE49-F238E27FC236}">
                <a16:creationId xmlns:a16="http://schemas.microsoft.com/office/drawing/2014/main" id="{D7C1416C-6F15-1B5E-51AC-7EA55D3F800B}"/>
              </a:ext>
            </a:extLst>
          </p:cNvPr>
          <p:cNvPicPr>
            <a:picLocks noChangeAspect="1"/>
          </p:cNvPicPr>
          <p:nvPr/>
        </p:nvPicPr>
        <p:blipFill>
          <a:blip r:embed="rId5"/>
          <a:stretch>
            <a:fillRect/>
          </a:stretch>
        </p:blipFill>
        <p:spPr>
          <a:xfrm>
            <a:off x="7020910" y="1982036"/>
            <a:ext cx="4263604" cy="3443680"/>
          </a:xfrm>
          <a:prstGeom prst="rect">
            <a:avLst/>
          </a:prstGeom>
        </p:spPr>
      </p:pic>
    </p:spTree>
    <p:extLst>
      <p:ext uri="{BB962C8B-B14F-4D97-AF65-F5344CB8AC3E}">
        <p14:creationId xmlns:p14="http://schemas.microsoft.com/office/powerpoint/2010/main" val="28901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ED9B9-EB49-F3AB-4AC3-159EF3997BA2}"/>
              </a:ext>
            </a:extLst>
          </p:cNvPr>
          <p:cNvPicPr>
            <a:picLocks noChangeAspect="1"/>
          </p:cNvPicPr>
          <p:nvPr/>
        </p:nvPicPr>
        <p:blipFill>
          <a:blip r:embed="rId2"/>
          <a:srcRect r="50000" b="17236"/>
          <a:stretch/>
        </p:blipFill>
        <p:spPr>
          <a:xfrm>
            <a:off x="0" y="0"/>
            <a:ext cx="12192000" cy="6858000"/>
          </a:xfrm>
          <a:prstGeom prst="rect">
            <a:avLst/>
          </a:prstGeom>
        </p:spPr>
      </p:pic>
      <p:sp>
        <p:nvSpPr>
          <p:cNvPr id="4" name="TextBox 3">
            <a:extLst>
              <a:ext uri="{FF2B5EF4-FFF2-40B4-BE49-F238E27FC236}">
                <a16:creationId xmlns:a16="http://schemas.microsoft.com/office/drawing/2014/main" id="{8F5D4A0F-15EB-A011-96E4-DF7D423EE630}"/>
              </a:ext>
            </a:extLst>
          </p:cNvPr>
          <p:cNvSpPr txBox="1"/>
          <p:nvPr/>
        </p:nvSpPr>
        <p:spPr>
          <a:xfrm>
            <a:off x="683173" y="1327123"/>
            <a:ext cx="6096000" cy="1200329"/>
          </a:xfrm>
          <a:prstGeom prst="rect">
            <a:avLst/>
          </a:prstGeom>
          <a:noFill/>
        </p:spPr>
        <p:txBody>
          <a:bodyPr wrap="square">
            <a:spAutoFit/>
          </a:bodyPr>
          <a:lstStyle/>
          <a:p>
            <a:r>
              <a:rPr lang="en-US" sz="2400" b="0" i="0" dirty="0">
                <a:solidFill>
                  <a:schemeClr val="bg1"/>
                </a:solidFill>
                <a:effectLst/>
              </a:rPr>
              <a:t>What are some scriptures we have studied recently that emphasize the importance of following the prophet?</a:t>
            </a:r>
            <a:endParaRPr lang="en-US" sz="2400" dirty="0">
              <a:solidFill>
                <a:schemeClr val="bg1"/>
              </a:solidFill>
            </a:endParaRPr>
          </a:p>
        </p:txBody>
      </p:sp>
      <p:sp>
        <p:nvSpPr>
          <p:cNvPr id="6" name="TextBox 5">
            <a:extLst>
              <a:ext uri="{FF2B5EF4-FFF2-40B4-BE49-F238E27FC236}">
                <a16:creationId xmlns:a16="http://schemas.microsoft.com/office/drawing/2014/main" id="{C2EF48DE-B424-4B25-574B-A7347D1AD4E4}"/>
              </a:ext>
            </a:extLst>
          </p:cNvPr>
          <p:cNvSpPr txBox="1"/>
          <p:nvPr/>
        </p:nvSpPr>
        <p:spPr>
          <a:xfrm>
            <a:off x="683173" y="2891388"/>
            <a:ext cx="6096000" cy="1569660"/>
          </a:xfrm>
          <a:prstGeom prst="rect">
            <a:avLst/>
          </a:prstGeom>
          <a:noFill/>
        </p:spPr>
        <p:txBody>
          <a:bodyPr wrap="square">
            <a:spAutoFit/>
          </a:bodyPr>
          <a:lstStyle/>
          <a:p>
            <a:pPr algn="l" fontAlgn="base"/>
            <a:r>
              <a:rPr lang="en-US" sz="2400" b="0" i="0" dirty="0">
                <a:solidFill>
                  <a:schemeClr val="bg1"/>
                </a:solidFill>
                <a:effectLst/>
              </a:rPr>
              <a:t>What are your current feelings about following the Lord’s chosen prophet? What do you think has most impacted your feelings about following the Lord’s prophets?</a:t>
            </a:r>
          </a:p>
        </p:txBody>
      </p:sp>
      <p:sp>
        <p:nvSpPr>
          <p:cNvPr id="8" name="TextBox 7">
            <a:extLst>
              <a:ext uri="{FF2B5EF4-FFF2-40B4-BE49-F238E27FC236}">
                <a16:creationId xmlns:a16="http://schemas.microsoft.com/office/drawing/2014/main" id="{04345DB1-72A2-A7CB-6239-C68E4BC37641}"/>
              </a:ext>
            </a:extLst>
          </p:cNvPr>
          <p:cNvSpPr txBox="1"/>
          <p:nvPr/>
        </p:nvSpPr>
        <p:spPr>
          <a:xfrm>
            <a:off x="683173" y="4824984"/>
            <a:ext cx="6096000" cy="830997"/>
          </a:xfrm>
          <a:prstGeom prst="rect">
            <a:avLst/>
          </a:prstGeom>
          <a:noFill/>
        </p:spPr>
        <p:txBody>
          <a:bodyPr wrap="square">
            <a:spAutoFit/>
          </a:bodyPr>
          <a:lstStyle/>
          <a:p>
            <a:pPr algn="l" fontAlgn="base"/>
            <a:r>
              <a:rPr lang="en-US" sz="2400" b="0" i="0" dirty="0">
                <a:solidFill>
                  <a:schemeClr val="bg1"/>
                </a:solidFill>
                <a:effectLst/>
              </a:rPr>
              <a:t>How do you think following the prophet can help you become more like Jesus Christ?</a:t>
            </a:r>
          </a:p>
        </p:txBody>
      </p:sp>
      <p:pic>
        <p:nvPicPr>
          <p:cNvPr id="9" name="Picture 2" descr="http://www.uni.edu/becker/anImated%20question%20mark%20.gif">
            <a:extLst>
              <a:ext uri="{FF2B5EF4-FFF2-40B4-BE49-F238E27FC236}">
                <a16:creationId xmlns:a16="http://schemas.microsoft.com/office/drawing/2014/main" id="{403F9E55-EEB5-984C-3F2B-75782AF70FE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312" y="953694"/>
            <a:ext cx="2916762" cy="495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ED9B9-EB49-F3AB-4AC3-159EF3997BA2}"/>
              </a:ext>
            </a:extLst>
          </p:cNvPr>
          <p:cNvPicPr>
            <a:picLocks noChangeAspect="1"/>
          </p:cNvPicPr>
          <p:nvPr/>
        </p:nvPicPr>
        <p:blipFill>
          <a:blip r:embed="rId2"/>
          <a:srcRect r="50000" b="17236"/>
          <a:stretch/>
        </p:blipFill>
        <p:spPr>
          <a:xfrm>
            <a:off x="0" y="0"/>
            <a:ext cx="12192000" cy="6858000"/>
          </a:xfrm>
          <a:prstGeom prst="rect">
            <a:avLst/>
          </a:prstGeom>
        </p:spPr>
      </p:pic>
      <p:sp>
        <p:nvSpPr>
          <p:cNvPr id="8" name="TextBox 7">
            <a:extLst>
              <a:ext uri="{FF2B5EF4-FFF2-40B4-BE49-F238E27FC236}">
                <a16:creationId xmlns:a16="http://schemas.microsoft.com/office/drawing/2014/main" id="{04345DB1-72A2-A7CB-6239-C68E4BC37641}"/>
              </a:ext>
            </a:extLst>
          </p:cNvPr>
          <p:cNvSpPr txBox="1"/>
          <p:nvPr/>
        </p:nvSpPr>
        <p:spPr>
          <a:xfrm>
            <a:off x="777766" y="1975215"/>
            <a:ext cx="6096000" cy="3785652"/>
          </a:xfrm>
          <a:prstGeom prst="rect">
            <a:avLst/>
          </a:prstGeom>
          <a:noFill/>
        </p:spPr>
        <p:txBody>
          <a:bodyPr wrap="square">
            <a:spAutoFit/>
          </a:bodyPr>
          <a:lstStyle/>
          <a:p>
            <a:pPr fontAlgn="base"/>
            <a:r>
              <a:rPr lang="en-US" sz="2400" dirty="0">
                <a:solidFill>
                  <a:schemeClr val="bg1"/>
                </a:solidFill>
              </a:rPr>
              <a:t>What have you done recently to share the gospel with someone? How do you feel it went?</a:t>
            </a:r>
          </a:p>
          <a:p>
            <a:pPr fontAlgn="base"/>
            <a:endParaRPr lang="en-US" sz="2400" dirty="0">
              <a:solidFill>
                <a:schemeClr val="bg1"/>
              </a:solidFill>
            </a:endParaRPr>
          </a:p>
          <a:p>
            <a:pPr fontAlgn="base"/>
            <a:r>
              <a:rPr lang="en-US" sz="2400" dirty="0">
                <a:solidFill>
                  <a:schemeClr val="bg1"/>
                </a:solidFill>
              </a:rPr>
              <a:t>What obstacles have you faced as you have tried to share the gospel of Jesus Christ in natural and normal ways?</a:t>
            </a:r>
          </a:p>
          <a:p>
            <a:pPr fontAlgn="base"/>
            <a:endParaRPr lang="en-US" sz="2400" dirty="0">
              <a:solidFill>
                <a:schemeClr val="bg1"/>
              </a:solidFill>
            </a:endParaRPr>
          </a:p>
          <a:p>
            <a:pPr fontAlgn="base"/>
            <a:r>
              <a:rPr lang="en-US" sz="2400" dirty="0">
                <a:solidFill>
                  <a:schemeClr val="bg1"/>
                </a:solidFill>
              </a:rPr>
              <a:t>What are you learning about sharing the gospel of Jesus Christ?</a:t>
            </a:r>
          </a:p>
        </p:txBody>
      </p:sp>
      <p:sp>
        <p:nvSpPr>
          <p:cNvPr id="3" name="TextBox 2">
            <a:extLst>
              <a:ext uri="{FF2B5EF4-FFF2-40B4-BE49-F238E27FC236}">
                <a16:creationId xmlns:a16="http://schemas.microsoft.com/office/drawing/2014/main" id="{1A119FE0-C4F1-3FA6-2D28-8704DA68D4CD}"/>
              </a:ext>
            </a:extLst>
          </p:cNvPr>
          <p:cNvSpPr txBox="1"/>
          <p:nvPr/>
        </p:nvSpPr>
        <p:spPr>
          <a:xfrm>
            <a:off x="2326741" y="108642"/>
            <a:ext cx="7695446" cy="769441"/>
          </a:xfrm>
          <a:prstGeom prst="rect">
            <a:avLst/>
          </a:prstGeom>
          <a:noFill/>
        </p:spPr>
        <p:txBody>
          <a:bodyPr wrap="square" rtlCol="0">
            <a:spAutoFit/>
          </a:bodyPr>
          <a:lstStyle/>
          <a:p>
            <a:pPr algn="ctr"/>
            <a:r>
              <a:rPr lang="en-US" sz="4400" dirty="0">
                <a:solidFill>
                  <a:schemeClr val="bg1"/>
                </a:solidFill>
              </a:rPr>
              <a:t>Sharing the Gospel</a:t>
            </a:r>
          </a:p>
        </p:txBody>
      </p:sp>
      <p:pic>
        <p:nvPicPr>
          <p:cNvPr id="5" name="Picture 2" descr="http://www.uni.edu/becker/anImated%20question%20mark%20.gif">
            <a:extLst>
              <a:ext uri="{FF2B5EF4-FFF2-40B4-BE49-F238E27FC236}">
                <a16:creationId xmlns:a16="http://schemas.microsoft.com/office/drawing/2014/main" id="{EDE6161E-177A-148E-7993-1358DE6C287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5312" y="953694"/>
            <a:ext cx="2916762" cy="495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0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1B31C7-1169-D098-C6BF-20AC4B1FFFB0}"/>
              </a:ext>
            </a:extLst>
          </p:cNvPr>
          <p:cNvPicPr>
            <a:picLocks noChangeAspect="1"/>
          </p:cNvPicPr>
          <p:nvPr/>
        </p:nvPicPr>
        <p:blipFill>
          <a:blip r:embed="rId3"/>
          <a:srcRect r="50000" b="17236"/>
          <a:stretch/>
        </p:blipFill>
        <p:spPr>
          <a:xfrm>
            <a:off x="0" y="0"/>
            <a:ext cx="12192000" cy="6858000"/>
          </a:xfrm>
          <a:prstGeom prst="rect">
            <a:avLst/>
          </a:prstGeom>
        </p:spPr>
      </p:pic>
      <p:sp>
        <p:nvSpPr>
          <p:cNvPr id="4" name="TextBox 3">
            <a:extLst>
              <a:ext uri="{FF2B5EF4-FFF2-40B4-BE49-F238E27FC236}">
                <a16:creationId xmlns:a16="http://schemas.microsoft.com/office/drawing/2014/main" id="{9DAAE012-F11A-B849-6848-FB5660A51EF5}"/>
              </a:ext>
            </a:extLst>
          </p:cNvPr>
          <p:cNvSpPr txBox="1"/>
          <p:nvPr/>
        </p:nvSpPr>
        <p:spPr>
          <a:xfrm>
            <a:off x="246992" y="1688248"/>
            <a:ext cx="6169572" cy="1477328"/>
          </a:xfrm>
          <a:prstGeom prst="rect">
            <a:avLst/>
          </a:prstGeom>
          <a:noFill/>
        </p:spPr>
        <p:txBody>
          <a:bodyPr wrap="square">
            <a:spAutoFit/>
          </a:bodyPr>
          <a:lstStyle/>
          <a:p>
            <a:r>
              <a:rPr lang="en-US" b="1" i="0" dirty="0">
                <a:solidFill>
                  <a:schemeClr val="bg1"/>
                </a:solidFill>
                <a:effectLst/>
              </a:rPr>
              <a:t>Purposeful attendance at sacrament meeting:</a:t>
            </a:r>
            <a:r>
              <a:rPr lang="en-US" b="0" i="0" dirty="0">
                <a:solidFill>
                  <a:schemeClr val="bg1"/>
                </a:solidFill>
                <a:effectLst/>
              </a:rPr>
              <a:t> The sacrament brings us closer to the Atonement of Jesus Christ. It reminds us of who Christ is and our dependency on Him. It is no wonder that a lot of emphasis has been put on this subject by Church leaders recently.</a:t>
            </a:r>
            <a:endParaRPr lang="en-US" dirty="0">
              <a:solidFill>
                <a:schemeClr val="bg1"/>
              </a:solidFill>
            </a:endParaRPr>
          </a:p>
        </p:txBody>
      </p:sp>
      <p:sp>
        <p:nvSpPr>
          <p:cNvPr id="5" name="TextBox 4">
            <a:extLst>
              <a:ext uri="{FF2B5EF4-FFF2-40B4-BE49-F238E27FC236}">
                <a16:creationId xmlns:a16="http://schemas.microsoft.com/office/drawing/2014/main" id="{C85DAB42-F1AF-8486-4DE3-1F476039411B}"/>
              </a:ext>
            </a:extLst>
          </p:cNvPr>
          <p:cNvSpPr txBox="1"/>
          <p:nvPr/>
        </p:nvSpPr>
        <p:spPr>
          <a:xfrm>
            <a:off x="651640" y="108642"/>
            <a:ext cx="10636469" cy="1446550"/>
          </a:xfrm>
          <a:prstGeom prst="rect">
            <a:avLst/>
          </a:prstGeom>
          <a:noFill/>
        </p:spPr>
        <p:txBody>
          <a:bodyPr wrap="square" rtlCol="0">
            <a:spAutoFit/>
          </a:bodyPr>
          <a:lstStyle/>
          <a:p>
            <a:pPr algn="ctr"/>
            <a:r>
              <a:rPr lang="en-US" sz="4400" dirty="0">
                <a:solidFill>
                  <a:schemeClr val="bg1"/>
                </a:solidFill>
              </a:rPr>
              <a:t>Developing Your Spiritual Growth</a:t>
            </a:r>
          </a:p>
          <a:p>
            <a:pPr algn="ctr"/>
            <a:r>
              <a:rPr lang="en-US" sz="4400" dirty="0">
                <a:solidFill>
                  <a:schemeClr val="bg1"/>
                </a:solidFill>
              </a:rPr>
              <a:t>A Lifetime Quest</a:t>
            </a:r>
          </a:p>
        </p:txBody>
      </p:sp>
      <p:sp>
        <p:nvSpPr>
          <p:cNvPr id="7" name="TextBox 6">
            <a:extLst>
              <a:ext uri="{FF2B5EF4-FFF2-40B4-BE49-F238E27FC236}">
                <a16:creationId xmlns:a16="http://schemas.microsoft.com/office/drawing/2014/main" id="{A06E4BAE-5ADF-502C-D670-0C1FDB049177}"/>
              </a:ext>
            </a:extLst>
          </p:cNvPr>
          <p:cNvSpPr txBox="1"/>
          <p:nvPr/>
        </p:nvSpPr>
        <p:spPr>
          <a:xfrm>
            <a:off x="246992" y="3165576"/>
            <a:ext cx="5943601" cy="646331"/>
          </a:xfrm>
          <a:prstGeom prst="rect">
            <a:avLst/>
          </a:prstGeom>
          <a:noFill/>
        </p:spPr>
        <p:txBody>
          <a:bodyPr wrap="square">
            <a:spAutoFit/>
          </a:bodyPr>
          <a:lstStyle/>
          <a:p>
            <a:r>
              <a:rPr lang="en-US" b="1" i="0" dirty="0">
                <a:solidFill>
                  <a:schemeClr val="bg1"/>
                </a:solidFill>
                <a:effectLst/>
              </a:rPr>
              <a:t>Daily scripture study:</a:t>
            </a:r>
            <a:r>
              <a:rPr lang="en-US" b="0" i="0" dirty="0">
                <a:solidFill>
                  <a:schemeClr val="bg1"/>
                </a:solidFill>
                <a:effectLst/>
              </a:rPr>
              <a:t> Helps us to hear the voice of the Lord encouraging us to make righteous choices.</a:t>
            </a:r>
            <a:endParaRPr lang="en-US" dirty="0">
              <a:solidFill>
                <a:schemeClr val="bg1"/>
              </a:solidFill>
            </a:endParaRPr>
          </a:p>
        </p:txBody>
      </p:sp>
      <p:sp>
        <p:nvSpPr>
          <p:cNvPr id="9" name="TextBox 8">
            <a:extLst>
              <a:ext uri="{FF2B5EF4-FFF2-40B4-BE49-F238E27FC236}">
                <a16:creationId xmlns:a16="http://schemas.microsoft.com/office/drawing/2014/main" id="{1BD9DBA2-E632-2B88-5123-D066DC33A1A1}"/>
              </a:ext>
            </a:extLst>
          </p:cNvPr>
          <p:cNvSpPr txBox="1"/>
          <p:nvPr/>
        </p:nvSpPr>
        <p:spPr>
          <a:xfrm>
            <a:off x="246992" y="3980978"/>
            <a:ext cx="6096000" cy="923330"/>
          </a:xfrm>
          <a:prstGeom prst="rect">
            <a:avLst/>
          </a:prstGeom>
          <a:noFill/>
        </p:spPr>
        <p:txBody>
          <a:bodyPr wrap="square">
            <a:spAutoFit/>
          </a:bodyPr>
          <a:lstStyle/>
          <a:p>
            <a:r>
              <a:rPr lang="en-US" b="1" i="0" dirty="0">
                <a:solidFill>
                  <a:schemeClr val="bg1"/>
                </a:solidFill>
                <a:effectLst/>
              </a:rPr>
              <a:t>Daily prayer:</a:t>
            </a:r>
            <a:r>
              <a:rPr lang="en-US" b="0" i="0" dirty="0">
                <a:solidFill>
                  <a:schemeClr val="bg1"/>
                </a:solidFill>
                <a:effectLst/>
              </a:rPr>
              <a:t> Teaches us to be humble as we kneel to thank and ask the Lord. This dependency becomes strong as our spirituality continues to grow.</a:t>
            </a:r>
            <a:endParaRPr lang="en-US" dirty="0">
              <a:solidFill>
                <a:schemeClr val="bg1"/>
              </a:solidFill>
            </a:endParaRPr>
          </a:p>
        </p:txBody>
      </p:sp>
      <p:sp>
        <p:nvSpPr>
          <p:cNvPr id="11" name="TextBox 10">
            <a:extLst>
              <a:ext uri="{FF2B5EF4-FFF2-40B4-BE49-F238E27FC236}">
                <a16:creationId xmlns:a16="http://schemas.microsoft.com/office/drawing/2014/main" id="{F969BE95-2D37-B480-5DBE-7112A747AC66}"/>
              </a:ext>
            </a:extLst>
          </p:cNvPr>
          <p:cNvSpPr txBox="1"/>
          <p:nvPr/>
        </p:nvSpPr>
        <p:spPr>
          <a:xfrm>
            <a:off x="246992" y="4964057"/>
            <a:ext cx="6096000" cy="1200329"/>
          </a:xfrm>
          <a:prstGeom prst="rect">
            <a:avLst/>
          </a:prstGeom>
          <a:noFill/>
        </p:spPr>
        <p:txBody>
          <a:bodyPr wrap="square">
            <a:spAutoFit/>
          </a:bodyPr>
          <a:lstStyle/>
          <a:p>
            <a:r>
              <a:rPr lang="en-US" b="1" i="0" dirty="0">
                <a:solidFill>
                  <a:schemeClr val="bg1"/>
                </a:solidFill>
                <a:effectLst/>
              </a:rPr>
              <a:t>Acts of service:</a:t>
            </a:r>
            <a:r>
              <a:rPr lang="en-US" b="0" i="0" dirty="0">
                <a:solidFill>
                  <a:schemeClr val="bg1"/>
                </a:solidFill>
                <a:effectLst/>
              </a:rPr>
              <a:t> King Benjamin, a Book of Mormon prophet, taught, “when ye are in the service of your fellow beings ye are only in the service of your God.”</a:t>
            </a:r>
            <a:r>
              <a:rPr lang="en-US" b="0" i="0" u="none" strike="noStrike" baseline="30000" dirty="0">
                <a:solidFill>
                  <a:schemeClr val="bg1"/>
                </a:solidFill>
                <a:effectLst/>
                <a:hlinkClick r:id="rId4">
                  <a:extLst>
                    <a:ext uri="{A12FA001-AC4F-418D-AE19-62706E023703}">
                      <ahyp:hlinkClr xmlns:ahyp="http://schemas.microsoft.com/office/drawing/2018/hyperlinkcolor" val="tx"/>
                    </a:ext>
                  </a:extLst>
                </a:hlinkClick>
              </a:rPr>
              <a:t>2</a:t>
            </a:r>
            <a:r>
              <a:rPr lang="en-US" b="0" i="0" dirty="0">
                <a:solidFill>
                  <a:schemeClr val="bg1"/>
                </a:solidFill>
                <a:effectLst/>
              </a:rPr>
              <a:t> Every adult member of the Church has plenty of opportunities to provide service.</a:t>
            </a:r>
            <a:endParaRPr lang="en-US" dirty="0">
              <a:solidFill>
                <a:schemeClr val="bg1"/>
              </a:solidFill>
            </a:endParaRPr>
          </a:p>
        </p:txBody>
      </p:sp>
      <p:sp>
        <p:nvSpPr>
          <p:cNvPr id="17" name="TextBox 16">
            <a:extLst>
              <a:ext uri="{FF2B5EF4-FFF2-40B4-BE49-F238E27FC236}">
                <a16:creationId xmlns:a16="http://schemas.microsoft.com/office/drawing/2014/main" id="{1D0E5DA7-907D-81DD-3E66-C064418F408C}"/>
              </a:ext>
            </a:extLst>
          </p:cNvPr>
          <p:cNvSpPr txBox="1"/>
          <p:nvPr/>
        </p:nvSpPr>
        <p:spPr>
          <a:xfrm>
            <a:off x="0" y="6231530"/>
            <a:ext cx="9070428" cy="600164"/>
          </a:xfrm>
          <a:prstGeom prst="rect">
            <a:avLst/>
          </a:prstGeom>
          <a:noFill/>
        </p:spPr>
        <p:txBody>
          <a:bodyPr wrap="square">
            <a:spAutoFit/>
          </a:bodyPr>
          <a:lstStyle/>
          <a:p>
            <a:pPr algn="l" fontAlgn="base"/>
            <a:r>
              <a:rPr lang="en-US" sz="1100" b="1" i="0" dirty="0">
                <a:solidFill>
                  <a:schemeClr val="bg1"/>
                </a:solidFill>
                <a:effectLst/>
              </a:rPr>
              <a:t>Developing Spiritually</a:t>
            </a:r>
          </a:p>
          <a:p>
            <a:pPr algn="l" fontAlgn="base"/>
            <a:r>
              <a:rPr lang="en-US" sz="1100" b="1" i="0" dirty="0">
                <a:solidFill>
                  <a:schemeClr val="bg1"/>
                </a:solidFill>
                <a:effectLst/>
              </a:rPr>
              <a:t>By Elder </a:t>
            </a:r>
            <a:r>
              <a:rPr lang="en-US" sz="1100" b="1" i="0" dirty="0" err="1">
                <a:solidFill>
                  <a:schemeClr val="bg1"/>
                </a:solidFill>
                <a:effectLst/>
              </a:rPr>
              <a:t>Khumbulani</a:t>
            </a:r>
            <a:r>
              <a:rPr lang="en-US" sz="1100" b="1" i="0" dirty="0">
                <a:solidFill>
                  <a:schemeClr val="bg1"/>
                </a:solidFill>
                <a:effectLst/>
              </a:rPr>
              <a:t> D. </a:t>
            </a:r>
            <a:r>
              <a:rPr lang="en-US" sz="1100" b="1" i="0" dirty="0" err="1">
                <a:solidFill>
                  <a:schemeClr val="bg1"/>
                </a:solidFill>
                <a:effectLst/>
              </a:rPr>
              <a:t>Mdletshe</a:t>
            </a:r>
            <a:endParaRPr lang="en-US" sz="1100" b="1" i="0" dirty="0">
              <a:solidFill>
                <a:schemeClr val="bg1"/>
              </a:solidFill>
              <a:effectLst/>
            </a:endParaRPr>
          </a:p>
          <a:p>
            <a:pPr algn="l" fontAlgn="base"/>
            <a:r>
              <a:rPr lang="en-US" sz="1100" b="1" i="1" dirty="0">
                <a:solidFill>
                  <a:schemeClr val="bg1"/>
                </a:solidFill>
                <a:effectLst/>
              </a:rPr>
              <a:t>Area Seventy</a:t>
            </a:r>
          </a:p>
        </p:txBody>
      </p:sp>
      <p:grpSp>
        <p:nvGrpSpPr>
          <p:cNvPr id="30" name="Group 29">
            <a:extLst>
              <a:ext uri="{FF2B5EF4-FFF2-40B4-BE49-F238E27FC236}">
                <a16:creationId xmlns:a16="http://schemas.microsoft.com/office/drawing/2014/main" id="{030A99D4-7148-835F-0D37-5732E721B531}"/>
              </a:ext>
            </a:extLst>
          </p:cNvPr>
          <p:cNvGrpSpPr/>
          <p:nvPr/>
        </p:nvGrpSpPr>
        <p:grpSpPr>
          <a:xfrm>
            <a:off x="6822349" y="3429000"/>
            <a:ext cx="2128853" cy="2917946"/>
            <a:chOff x="6822349" y="3429000"/>
            <a:chExt cx="2128853" cy="2917946"/>
          </a:xfrm>
        </p:grpSpPr>
        <p:pic>
          <p:nvPicPr>
            <p:cNvPr id="25" name="Picture 24" descr="A person sitting on the floor&#10;&#10;Description automatically generated">
              <a:extLst>
                <a:ext uri="{FF2B5EF4-FFF2-40B4-BE49-F238E27FC236}">
                  <a16:creationId xmlns:a16="http://schemas.microsoft.com/office/drawing/2014/main" id="{6C72023D-9DFF-8BA5-2FA9-FDE2CCFB9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2233" y="3429000"/>
              <a:ext cx="2108969" cy="2701882"/>
            </a:xfrm>
            <a:prstGeom prst="rect">
              <a:avLst/>
            </a:prstGeom>
          </p:spPr>
        </p:pic>
        <p:sp>
          <p:nvSpPr>
            <p:cNvPr id="29" name="TextBox 28">
              <a:extLst>
                <a:ext uri="{FF2B5EF4-FFF2-40B4-BE49-F238E27FC236}">
                  <a16:creationId xmlns:a16="http://schemas.microsoft.com/office/drawing/2014/main" id="{7856EC37-FA89-29C7-3F66-F4915C097C71}"/>
                </a:ext>
              </a:extLst>
            </p:cNvPr>
            <p:cNvSpPr txBox="1"/>
            <p:nvPr/>
          </p:nvSpPr>
          <p:spPr>
            <a:xfrm>
              <a:off x="6822349" y="6116114"/>
              <a:ext cx="1182414" cy="230832"/>
            </a:xfrm>
            <a:prstGeom prst="rect">
              <a:avLst/>
            </a:prstGeom>
            <a:noFill/>
          </p:spPr>
          <p:txBody>
            <a:bodyPr wrap="square">
              <a:spAutoFit/>
            </a:bodyPr>
            <a:lstStyle/>
            <a:p>
              <a:pPr algn="l" fontAlgn="base"/>
              <a:r>
                <a:rPr lang="en-US" sz="900" b="1" i="1" dirty="0">
                  <a:solidFill>
                    <a:schemeClr val="bg1"/>
                  </a:solidFill>
                  <a:effectLst/>
                </a:rPr>
                <a:t>Justin Burton Kunz</a:t>
              </a:r>
            </a:p>
          </p:txBody>
        </p:sp>
      </p:grpSp>
      <p:pic>
        <p:nvPicPr>
          <p:cNvPr id="38" name="Picture 37">
            <a:extLst>
              <a:ext uri="{FF2B5EF4-FFF2-40B4-BE49-F238E27FC236}">
                <a16:creationId xmlns:a16="http://schemas.microsoft.com/office/drawing/2014/main" id="{25ED108D-62A0-9196-A1D0-DF37FA8E9900}"/>
              </a:ext>
            </a:extLst>
          </p:cNvPr>
          <p:cNvPicPr>
            <a:picLocks noChangeAspect="1"/>
          </p:cNvPicPr>
          <p:nvPr/>
        </p:nvPicPr>
        <p:blipFill>
          <a:blip r:embed="rId6"/>
          <a:stretch>
            <a:fillRect/>
          </a:stretch>
        </p:blipFill>
        <p:spPr>
          <a:xfrm>
            <a:off x="9438255" y="3995181"/>
            <a:ext cx="2385917" cy="2617327"/>
          </a:xfrm>
          <a:prstGeom prst="rect">
            <a:avLst/>
          </a:prstGeom>
        </p:spPr>
      </p:pic>
      <p:pic>
        <p:nvPicPr>
          <p:cNvPr id="40" name="Picture 39">
            <a:extLst>
              <a:ext uri="{FF2B5EF4-FFF2-40B4-BE49-F238E27FC236}">
                <a16:creationId xmlns:a16="http://schemas.microsoft.com/office/drawing/2014/main" id="{56B19B8C-4FED-559C-198C-5660810E70F8}"/>
              </a:ext>
            </a:extLst>
          </p:cNvPr>
          <p:cNvPicPr>
            <a:picLocks noChangeAspect="1"/>
          </p:cNvPicPr>
          <p:nvPr/>
        </p:nvPicPr>
        <p:blipFill>
          <a:blip r:embed="rId7"/>
          <a:stretch>
            <a:fillRect/>
          </a:stretch>
        </p:blipFill>
        <p:spPr>
          <a:xfrm>
            <a:off x="9199024" y="1434744"/>
            <a:ext cx="2108969" cy="2389182"/>
          </a:xfrm>
          <a:prstGeom prst="rect">
            <a:avLst/>
          </a:prstGeom>
        </p:spPr>
      </p:pic>
      <p:pic>
        <p:nvPicPr>
          <p:cNvPr id="44" name="Picture 43">
            <a:extLst>
              <a:ext uri="{FF2B5EF4-FFF2-40B4-BE49-F238E27FC236}">
                <a16:creationId xmlns:a16="http://schemas.microsoft.com/office/drawing/2014/main" id="{18542268-F757-D9B7-6C0A-723BC62854E9}"/>
              </a:ext>
            </a:extLst>
          </p:cNvPr>
          <p:cNvPicPr>
            <a:picLocks noChangeAspect="1"/>
          </p:cNvPicPr>
          <p:nvPr/>
        </p:nvPicPr>
        <p:blipFill>
          <a:blip r:embed="rId8"/>
          <a:stretch>
            <a:fillRect/>
          </a:stretch>
        </p:blipFill>
        <p:spPr>
          <a:xfrm>
            <a:off x="6478912" y="1555192"/>
            <a:ext cx="2431793" cy="1709039"/>
          </a:xfrm>
          <a:prstGeom prst="rect">
            <a:avLst/>
          </a:prstGeom>
        </p:spPr>
      </p:pic>
    </p:spTree>
    <p:extLst>
      <p:ext uri="{BB962C8B-B14F-4D97-AF65-F5344CB8AC3E}">
        <p14:creationId xmlns:p14="http://schemas.microsoft.com/office/powerpoint/2010/main" val="20289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438</Words>
  <Application>Microsoft Office PowerPoint</Application>
  <PresentationFormat>Widescreen</PresentationFormat>
  <Paragraphs>44</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2024-10-23T16:12:58Z</dcterms:created>
  <dcterms:modified xsi:type="dcterms:W3CDTF">2024-12-29T15:28:32Z</dcterms:modified>
</cp:coreProperties>
</file>