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58" r:id="rId21"/>
    <p:sldId id="27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101" d="100"/>
          <a:sy n="101" d="100"/>
        </p:scale>
        <p:origin x="150" y="3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A097C-4BC0-4416-9855-617CBDFC83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261723-95E7-4D3C-BEC7-573032A320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5A3EC7-7114-4646-815A-7CC090AF9E07}"/>
              </a:ext>
            </a:extLst>
          </p:cNvPr>
          <p:cNvSpPr>
            <a:spLocks noGrp="1"/>
          </p:cNvSpPr>
          <p:nvPr>
            <p:ph type="dt" sz="half" idx="10"/>
          </p:nvPr>
        </p:nvSpPr>
        <p:spPr/>
        <p:txBody>
          <a:bodyPr/>
          <a:lstStyle/>
          <a:p>
            <a:fld id="{DA2989B1-7631-4E93-9A1A-774106BFF0B1}" type="datetimeFigureOut">
              <a:rPr lang="en-US" smtClean="0"/>
              <a:t>10/26/2024</a:t>
            </a:fld>
            <a:endParaRPr lang="en-US"/>
          </a:p>
        </p:txBody>
      </p:sp>
      <p:sp>
        <p:nvSpPr>
          <p:cNvPr id="5" name="Footer Placeholder 4">
            <a:extLst>
              <a:ext uri="{FF2B5EF4-FFF2-40B4-BE49-F238E27FC236}">
                <a16:creationId xmlns:a16="http://schemas.microsoft.com/office/drawing/2014/main" id="{EB9660F2-80F7-430D-BA7F-49B1F8F705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EACE88-9156-4CA1-B288-72067A083B9E}"/>
              </a:ext>
            </a:extLst>
          </p:cNvPr>
          <p:cNvSpPr>
            <a:spLocks noGrp="1"/>
          </p:cNvSpPr>
          <p:nvPr>
            <p:ph type="sldNum" sz="quarter" idx="12"/>
          </p:nvPr>
        </p:nvSpPr>
        <p:spPr/>
        <p:txBody>
          <a:bodyPr/>
          <a:lstStyle/>
          <a:p>
            <a:fld id="{1CE4C748-12B4-4176-BE47-E00384C3F0D8}" type="slidenum">
              <a:rPr lang="en-US" smtClean="0"/>
              <a:t>‹#›</a:t>
            </a:fld>
            <a:endParaRPr lang="en-US"/>
          </a:p>
        </p:txBody>
      </p:sp>
    </p:spTree>
    <p:extLst>
      <p:ext uri="{BB962C8B-B14F-4D97-AF65-F5344CB8AC3E}">
        <p14:creationId xmlns:p14="http://schemas.microsoft.com/office/powerpoint/2010/main" val="2899815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47842-968B-4CDA-8A8F-8191DC3F13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D390A1-F190-42BF-86DA-27CA748EB3E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A42A91-22B4-4651-8187-08B9F23F2543}"/>
              </a:ext>
            </a:extLst>
          </p:cNvPr>
          <p:cNvSpPr>
            <a:spLocks noGrp="1"/>
          </p:cNvSpPr>
          <p:nvPr>
            <p:ph type="dt" sz="half" idx="10"/>
          </p:nvPr>
        </p:nvSpPr>
        <p:spPr/>
        <p:txBody>
          <a:bodyPr/>
          <a:lstStyle/>
          <a:p>
            <a:fld id="{DA2989B1-7631-4E93-9A1A-774106BFF0B1}" type="datetimeFigureOut">
              <a:rPr lang="en-US" smtClean="0"/>
              <a:t>10/26/2024</a:t>
            </a:fld>
            <a:endParaRPr lang="en-US"/>
          </a:p>
        </p:txBody>
      </p:sp>
      <p:sp>
        <p:nvSpPr>
          <p:cNvPr id="5" name="Footer Placeholder 4">
            <a:extLst>
              <a:ext uri="{FF2B5EF4-FFF2-40B4-BE49-F238E27FC236}">
                <a16:creationId xmlns:a16="http://schemas.microsoft.com/office/drawing/2014/main" id="{815DA4CF-5B43-4C7C-8B76-8304BA5875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633D40-015E-4AE9-8D4C-75F6F0FE1025}"/>
              </a:ext>
            </a:extLst>
          </p:cNvPr>
          <p:cNvSpPr>
            <a:spLocks noGrp="1"/>
          </p:cNvSpPr>
          <p:nvPr>
            <p:ph type="sldNum" sz="quarter" idx="12"/>
          </p:nvPr>
        </p:nvSpPr>
        <p:spPr/>
        <p:txBody>
          <a:bodyPr/>
          <a:lstStyle/>
          <a:p>
            <a:fld id="{1CE4C748-12B4-4176-BE47-E00384C3F0D8}" type="slidenum">
              <a:rPr lang="en-US" smtClean="0"/>
              <a:t>‹#›</a:t>
            </a:fld>
            <a:endParaRPr lang="en-US"/>
          </a:p>
        </p:txBody>
      </p:sp>
    </p:spTree>
    <p:extLst>
      <p:ext uri="{BB962C8B-B14F-4D97-AF65-F5344CB8AC3E}">
        <p14:creationId xmlns:p14="http://schemas.microsoft.com/office/powerpoint/2010/main" val="415757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5AF216-46C6-417D-999D-A23A4F69BFA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F59001-DCC2-4E41-8448-F780AFC1CB6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E7F7CC-D851-4BF2-90B5-51EB615CED2D}"/>
              </a:ext>
            </a:extLst>
          </p:cNvPr>
          <p:cNvSpPr>
            <a:spLocks noGrp="1"/>
          </p:cNvSpPr>
          <p:nvPr>
            <p:ph type="dt" sz="half" idx="10"/>
          </p:nvPr>
        </p:nvSpPr>
        <p:spPr/>
        <p:txBody>
          <a:bodyPr/>
          <a:lstStyle/>
          <a:p>
            <a:fld id="{DA2989B1-7631-4E93-9A1A-774106BFF0B1}" type="datetimeFigureOut">
              <a:rPr lang="en-US" smtClean="0"/>
              <a:t>10/26/2024</a:t>
            </a:fld>
            <a:endParaRPr lang="en-US"/>
          </a:p>
        </p:txBody>
      </p:sp>
      <p:sp>
        <p:nvSpPr>
          <p:cNvPr id="5" name="Footer Placeholder 4">
            <a:extLst>
              <a:ext uri="{FF2B5EF4-FFF2-40B4-BE49-F238E27FC236}">
                <a16:creationId xmlns:a16="http://schemas.microsoft.com/office/drawing/2014/main" id="{45444F80-D948-432E-8A36-79BA9EB498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7C01E9-C9AA-4D15-85F5-0371498B358A}"/>
              </a:ext>
            </a:extLst>
          </p:cNvPr>
          <p:cNvSpPr>
            <a:spLocks noGrp="1"/>
          </p:cNvSpPr>
          <p:nvPr>
            <p:ph type="sldNum" sz="quarter" idx="12"/>
          </p:nvPr>
        </p:nvSpPr>
        <p:spPr/>
        <p:txBody>
          <a:bodyPr/>
          <a:lstStyle/>
          <a:p>
            <a:fld id="{1CE4C748-12B4-4176-BE47-E00384C3F0D8}" type="slidenum">
              <a:rPr lang="en-US" smtClean="0"/>
              <a:t>‹#›</a:t>
            </a:fld>
            <a:endParaRPr lang="en-US"/>
          </a:p>
        </p:txBody>
      </p:sp>
    </p:spTree>
    <p:extLst>
      <p:ext uri="{BB962C8B-B14F-4D97-AF65-F5344CB8AC3E}">
        <p14:creationId xmlns:p14="http://schemas.microsoft.com/office/powerpoint/2010/main" val="1281035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C9C0E-4816-4592-9210-B65914C9C4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B77C6C-86B5-48B9-A8CC-38740381B7F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755661-AEA2-4C81-BC81-4D168EA6460B}"/>
              </a:ext>
            </a:extLst>
          </p:cNvPr>
          <p:cNvSpPr>
            <a:spLocks noGrp="1"/>
          </p:cNvSpPr>
          <p:nvPr>
            <p:ph type="dt" sz="half" idx="10"/>
          </p:nvPr>
        </p:nvSpPr>
        <p:spPr/>
        <p:txBody>
          <a:bodyPr/>
          <a:lstStyle/>
          <a:p>
            <a:fld id="{DA2989B1-7631-4E93-9A1A-774106BFF0B1}" type="datetimeFigureOut">
              <a:rPr lang="en-US" smtClean="0"/>
              <a:t>10/26/2024</a:t>
            </a:fld>
            <a:endParaRPr lang="en-US"/>
          </a:p>
        </p:txBody>
      </p:sp>
      <p:sp>
        <p:nvSpPr>
          <p:cNvPr id="5" name="Footer Placeholder 4">
            <a:extLst>
              <a:ext uri="{FF2B5EF4-FFF2-40B4-BE49-F238E27FC236}">
                <a16:creationId xmlns:a16="http://schemas.microsoft.com/office/drawing/2014/main" id="{08A05215-0798-48A3-8BD5-6DF199831C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803051-FF6D-44CC-856B-A69380A3C5DB}"/>
              </a:ext>
            </a:extLst>
          </p:cNvPr>
          <p:cNvSpPr>
            <a:spLocks noGrp="1"/>
          </p:cNvSpPr>
          <p:nvPr>
            <p:ph type="sldNum" sz="quarter" idx="12"/>
          </p:nvPr>
        </p:nvSpPr>
        <p:spPr/>
        <p:txBody>
          <a:bodyPr/>
          <a:lstStyle/>
          <a:p>
            <a:fld id="{1CE4C748-12B4-4176-BE47-E00384C3F0D8}" type="slidenum">
              <a:rPr lang="en-US" smtClean="0"/>
              <a:t>‹#›</a:t>
            </a:fld>
            <a:endParaRPr lang="en-US"/>
          </a:p>
        </p:txBody>
      </p:sp>
    </p:spTree>
    <p:extLst>
      <p:ext uri="{BB962C8B-B14F-4D97-AF65-F5344CB8AC3E}">
        <p14:creationId xmlns:p14="http://schemas.microsoft.com/office/powerpoint/2010/main" val="1135344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E4848-4625-4801-A434-B75D167DB6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6EC91CE-B233-4449-B50B-2048516213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3EED2CA-433F-4134-A1A5-97684C0D6BCE}"/>
              </a:ext>
            </a:extLst>
          </p:cNvPr>
          <p:cNvSpPr>
            <a:spLocks noGrp="1"/>
          </p:cNvSpPr>
          <p:nvPr>
            <p:ph type="dt" sz="half" idx="10"/>
          </p:nvPr>
        </p:nvSpPr>
        <p:spPr/>
        <p:txBody>
          <a:bodyPr/>
          <a:lstStyle/>
          <a:p>
            <a:fld id="{DA2989B1-7631-4E93-9A1A-774106BFF0B1}" type="datetimeFigureOut">
              <a:rPr lang="en-US" smtClean="0"/>
              <a:t>10/26/2024</a:t>
            </a:fld>
            <a:endParaRPr lang="en-US"/>
          </a:p>
        </p:txBody>
      </p:sp>
      <p:sp>
        <p:nvSpPr>
          <p:cNvPr id="5" name="Footer Placeholder 4">
            <a:extLst>
              <a:ext uri="{FF2B5EF4-FFF2-40B4-BE49-F238E27FC236}">
                <a16:creationId xmlns:a16="http://schemas.microsoft.com/office/drawing/2014/main" id="{524CB8D0-AD3A-4FCE-B38B-96BE454249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725910-B418-44B4-8720-FB66AD74E718}"/>
              </a:ext>
            </a:extLst>
          </p:cNvPr>
          <p:cNvSpPr>
            <a:spLocks noGrp="1"/>
          </p:cNvSpPr>
          <p:nvPr>
            <p:ph type="sldNum" sz="quarter" idx="12"/>
          </p:nvPr>
        </p:nvSpPr>
        <p:spPr/>
        <p:txBody>
          <a:bodyPr/>
          <a:lstStyle/>
          <a:p>
            <a:fld id="{1CE4C748-12B4-4176-BE47-E00384C3F0D8}" type="slidenum">
              <a:rPr lang="en-US" smtClean="0"/>
              <a:t>‹#›</a:t>
            </a:fld>
            <a:endParaRPr lang="en-US"/>
          </a:p>
        </p:txBody>
      </p:sp>
    </p:spTree>
    <p:extLst>
      <p:ext uri="{BB962C8B-B14F-4D97-AF65-F5344CB8AC3E}">
        <p14:creationId xmlns:p14="http://schemas.microsoft.com/office/powerpoint/2010/main" val="4244651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6B348-632F-498F-862E-F51BE43C41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BB4C17-0563-4D44-B8A6-9596F79E915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6C92E9-1E6F-4A99-936C-AF161C0666C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0EDCD6-291F-4A36-9A9B-8F4796C3BFFE}"/>
              </a:ext>
            </a:extLst>
          </p:cNvPr>
          <p:cNvSpPr>
            <a:spLocks noGrp="1"/>
          </p:cNvSpPr>
          <p:nvPr>
            <p:ph type="dt" sz="half" idx="10"/>
          </p:nvPr>
        </p:nvSpPr>
        <p:spPr/>
        <p:txBody>
          <a:bodyPr/>
          <a:lstStyle/>
          <a:p>
            <a:fld id="{DA2989B1-7631-4E93-9A1A-774106BFF0B1}" type="datetimeFigureOut">
              <a:rPr lang="en-US" smtClean="0"/>
              <a:t>10/26/2024</a:t>
            </a:fld>
            <a:endParaRPr lang="en-US"/>
          </a:p>
        </p:txBody>
      </p:sp>
      <p:sp>
        <p:nvSpPr>
          <p:cNvPr id="6" name="Footer Placeholder 5">
            <a:extLst>
              <a:ext uri="{FF2B5EF4-FFF2-40B4-BE49-F238E27FC236}">
                <a16:creationId xmlns:a16="http://schemas.microsoft.com/office/drawing/2014/main" id="{32A1E6B5-47B8-4A97-ABD0-DC578D4626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B490AD-C246-4F9B-A2DF-B80DABB6C40D}"/>
              </a:ext>
            </a:extLst>
          </p:cNvPr>
          <p:cNvSpPr>
            <a:spLocks noGrp="1"/>
          </p:cNvSpPr>
          <p:nvPr>
            <p:ph type="sldNum" sz="quarter" idx="12"/>
          </p:nvPr>
        </p:nvSpPr>
        <p:spPr/>
        <p:txBody>
          <a:bodyPr/>
          <a:lstStyle/>
          <a:p>
            <a:fld id="{1CE4C748-12B4-4176-BE47-E00384C3F0D8}" type="slidenum">
              <a:rPr lang="en-US" smtClean="0"/>
              <a:t>‹#›</a:t>
            </a:fld>
            <a:endParaRPr lang="en-US"/>
          </a:p>
        </p:txBody>
      </p:sp>
    </p:spTree>
    <p:extLst>
      <p:ext uri="{BB962C8B-B14F-4D97-AF65-F5344CB8AC3E}">
        <p14:creationId xmlns:p14="http://schemas.microsoft.com/office/powerpoint/2010/main" val="3494092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BF314-D980-48EE-8E45-C46860C7A20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CDC86A-4E70-497A-9C82-6226D47B0B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48DD3B9-EF72-4A79-AEF1-F2F7A5D4DEF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80BB378-52D4-4599-AADD-C2FD538C17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E345D71-35C6-45E9-BAF1-B1D6F67132F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A4991E-4B8D-4A40-837B-7D89AC161A3F}"/>
              </a:ext>
            </a:extLst>
          </p:cNvPr>
          <p:cNvSpPr>
            <a:spLocks noGrp="1"/>
          </p:cNvSpPr>
          <p:nvPr>
            <p:ph type="dt" sz="half" idx="10"/>
          </p:nvPr>
        </p:nvSpPr>
        <p:spPr/>
        <p:txBody>
          <a:bodyPr/>
          <a:lstStyle/>
          <a:p>
            <a:fld id="{DA2989B1-7631-4E93-9A1A-774106BFF0B1}" type="datetimeFigureOut">
              <a:rPr lang="en-US" smtClean="0"/>
              <a:t>10/26/2024</a:t>
            </a:fld>
            <a:endParaRPr lang="en-US"/>
          </a:p>
        </p:txBody>
      </p:sp>
      <p:sp>
        <p:nvSpPr>
          <p:cNvPr id="8" name="Footer Placeholder 7">
            <a:extLst>
              <a:ext uri="{FF2B5EF4-FFF2-40B4-BE49-F238E27FC236}">
                <a16:creationId xmlns:a16="http://schemas.microsoft.com/office/drawing/2014/main" id="{E72924B7-1434-412A-8A52-6600A59FD9F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06EC724-1A99-4528-B8CA-26B315F75835}"/>
              </a:ext>
            </a:extLst>
          </p:cNvPr>
          <p:cNvSpPr>
            <a:spLocks noGrp="1"/>
          </p:cNvSpPr>
          <p:nvPr>
            <p:ph type="sldNum" sz="quarter" idx="12"/>
          </p:nvPr>
        </p:nvSpPr>
        <p:spPr/>
        <p:txBody>
          <a:bodyPr/>
          <a:lstStyle/>
          <a:p>
            <a:fld id="{1CE4C748-12B4-4176-BE47-E00384C3F0D8}" type="slidenum">
              <a:rPr lang="en-US" smtClean="0"/>
              <a:t>‹#›</a:t>
            </a:fld>
            <a:endParaRPr lang="en-US"/>
          </a:p>
        </p:txBody>
      </p:sp>
    </p:spTree>
    <p:extLst>
      <p:ext uri="{BB962C8B-B14F-4D97-AF65-F5344CB8AC3E}">
        <p14:creationId xmlns:p14="http://schemas.microsoft.com/office/powerpoint/2010/main" val="1190617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9A6F0-CF9C-4E6E-8AEC-50C2758C62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AB51A2-55A9-421B-897A-5355CD9B1017}"/>
              </a:ext>
            </a:extLst>
          </p:cNvPr>
          <p:cNvSpPr>
            <a:spLocks noGrp="1"/>
          </p:cNvSpPr>
          <p:nvPr>
            <p:ph type="dt" sz="half" idx="10"/>
          </p:nvPr>
        </p:nvSpPr>
        <p:spPr/>
        <p:txBody>
          <a:bodyPr/>
          <a:lstStyle/>
          <a:p>
            <a:fld id="{DA2989B1-7631-4E93-9A1A-774106BFF0B1}" type="datetimeFigureOut">
              <a:rPr lang="en-US" smtClean="0"/>
              <a:t>10/26/2024</a:t>
            </a:fld>
            <a:endParaRPr lang="en-US"/>
          </a:p>
        </p:txBody>
      </p:sp>
      <p:sp>
        <p:nvSpPr>
          <p:cNvPr id="4" name="Footer Placeholder 3">
            <a:extLst>
              <a:ext uri="{FF2B5EF4-FFF2-40B4-BE49-F238E27FC236}">
                <a16:creationId xmlns:a16="http://schemas.microsoft.com/office/drawing/2014/main" id="{F2FFDBA4-1990-4F52-8FD2-20E5652F61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8DE2F8B-1286-420E-9A77-D6F3F6A0D44C}"/>
              </a:ext>
            </a:extLst>
          </p:cNvPr>
          <p:cNvSpPr>
            <a:spLocks noGrp="1"/>
          </p:cNvSpPr>
          <p:nvPr>
            <p:ph type="sldNum" sz="quarter" idx="12"/>
          </p:nvPr>
        </p:nvSpPr>
        <p:spPr/>
        <p:txBody>
          <a:bodyPr/>
          <a:lstStyle/>
          <a:p>
            <a:fld id="{1CE4C748-12B4-4176-BE47-E00384C3F0D8}" type="slidenum">
              <a:rPr lang="en-US" smtClean="0"/>
              <a:t>‹#›</a:t>
            </a:fld>
            <a:endParaRPr lang="en-US"/>
          </a:p>
        </p:txBody>
      </p:sp>
    </p:spTree>
    <p:extLst>
      <p:ext uri="{BB962C8B-B14F-4D97-AF65-F5344CB8AC3E}">
        <p14:creationId xmlns:p14="http://schemas.microsoft.com/office/powerpoint/2010/main" val="1646321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A36444-C364-45B0-A5EE-A3E255D35399}"/>
              </a:ext>
            </a:extLst>
          </p:cNvPr>
          <p:cNvSpPr>
            <a:spLocks noGrp="1"/>
          </p:cNvSpPr>
          <p:nvPr>
            <p:ph type="dt" sz="half" idx="10"/>
          </p:nvPr>
        </p:nvSpPr>
        <p:spPr/>
        <p:txBody>
          <a:bodyPr/>
          <a:lstStyle/>
          <a:p>
            <a:fld id="{DA2989B1-7631-4E93-9A1A-774106BFF0B1}" type="datetimeFigureOut">
              <a:rPr lang="en-US" smtClean="0"/>
              <a:t>10/26/2024</a:t>
            </a:fld>
            <a:endParaRPr lang="en-US"/>
          </a:p>
        </p:txBody>
      </p:sp>
      <p:sp>
        <p:nvSpPr>
          <p:cNvPr id="3" name="Footer Placeholder 2">
            <a:extLst>
              <a:ext uri="{FF2B5EF4-FFF2-40B4-BE49-F238E27FC236}">
                <a16:creationId xmlns:a16="http://schemas.microsoft.com/office/drawing/2014/main" id="{05C2F802-A95D-416A-A86A-2C4F7AA487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081DF5-E5BE-4966-9C72-D33F2695361D}"/>
              </a:ext>
            </a:extLst>
          </p:cNvPr>
          <p:cNvSpPr>
            <a:spLocks noGrp="1"/>
          </p:cNvSpPr>
          <p:nvPr>
            <p:ph type="sldNum" sz="quarter" idx="12"/>
          </p:nvPr>
        </p:nvSpPr>
        <p:spPr/>
        <p:txBody>
          <a:bodyPr/>
          <a:lstStyle/>
          <a:p>
            <a:fld id="{1CE4C748-12B4-4176-BE47-E00384C3F0D8}" type="slidenum">
              <a:rPr lang="en-US" smtClean="0"/>
              <a:t>‹#›</a:t>
            </a:fld>
            <a:endParaRPr lang="en-US"/>
          </a:p>
        </p:txBody>
      </p:sp>
    </p:spTree>
    <p:extLst>
      <p:ext uri="{BB962C8B-B14F-4D97-AF65-F5344CB8AC3E}">
        <p14:creationId xmlns:p14="http://schemas.microsoft.com/office/powerpoint/2010/main" val="2959407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D0D7E-C1FF-4600-925C-93BF87E707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192AC9-8EA4-467B-ADED-E4040733F8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84AAEE-5EAE-49DA-BA27-15EEAF9925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002DE88-E358-479C-A3E2-4B4EBA51DEF8}"/>
              </a:ext>
            </a:extLst>
          </p:cNvPr>
          <p:cNvSpPr>
            <a:spLocks noGrp="1"/>
          </p:cNvSpPr>
          <p:nvPr>
            <p:ph type="dt" sz="half" idx="10"/>
          </p:nvPr>
        </p:nvSpPr>
        <p:spPr/>
        <p:txBody>
          <a:bodyPr/>
          <a:lstStyle/>
          <a:p>
            <a:fld id="{DA2989B1-7631-4E93-9A1A-774106BFF0B1}" type="datetimeFigureOut">
              <a:rPr lang="en-US" smtClean="0"/>
              <a:t>10/26/2024</a:t>
            </a:fld>
            <a:endParaRPr lang="en-US"/>
          </a:p>
        </p:txBody>
      </p:sp>
      <p:sp>
        <p:nvSpPr>
          <p:cNvPr id="6" name="Footer Placeholder 5">
            <a:extLst>
              <a:ext uri="{FF2B5EF4-FFF2-40B4-BE49-F238E27FC236}">
                <a16:creationId xmlns:a16="http://schemas.microsoft.com/office/drawing/2014/main" id="{36253828-3D83-46A2-811A-8F497E456A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E995FB-F2F6-41CE-95D7-F6350849371C}"/>
              </a:ext>
            </a:extLst>
          </p:cNvPr>
          <p:cNvSpPr>
            <a:spLocks noGrp="1"/>
          </p:cNvSpPr>
          <p:nvPr>
            <p:ph type="sldNum" sz="quarter" idx="12"/>
          </p:nvPr>
        </p:nvSpPr>
        <p:spPr/>
        <p:txBody>
          <a:bodyPr/>
          <a:lstStyle/>
          <a:p>
            <a:fld id="{1CE4C748-12B4-4176-BE47-E00384C3F0D8}" type="slidenum">
              <a:rPr lang="en-US" smtClean="0"/>
              <a:t>‹#›</a:t>
            </a:fld>
            <a:endParaRPr lang="en-US"/>
          </a:p>
        </p:txBody>
      </p:sp>
    </p:spTree>
    <p:extLst>
      <p:ext uri="{BB962C8B-B14F-4D97-AF65-F5344CB8AC3E}">
        <p14:creationId xmlns:p14="http://schemas.microsoft.com/office/powerpoint/2010/main" val="2814057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FDA10-9A96-4046-8C82-638835FAAF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C4A36A-6F2F-4129-9102-4D001B5F53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0117163-6B7F-4296-986D-F731988E15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42641A7-CCAB-404E-B882-FC90D1122C46}"/>
              </a:ext>
            </a:extLst>
          </p:cNvPr>
          <p:cNvSpPr>
            <a:spLocks noGrp="1"/>
          </p:cNvSpPr>
          <p:nvPr>
            <p:ph type="dt" sz="half" idx="10"/>
          </p:nvPr>
        </p:nvSpPr>
        <p:spPr/>
        <p:txBody>
          <a:bodyPr/>
          <a:lstStyle/>
          <a:p>
            <a:fld id="{DA2989B1-7631-4E93-9A1A-774106BFF0B1}" type="datetimeFigureOut">
              <a:rPr lang="en-US" smtClean="0"/>
              <a:t>10/26/2024</a:t>
            </a:fld>
            <a:endParaRPr lang="en-US"/>
          </a:p>
        </p:txBody>
      </p:sp>
      <p:sp>
        <p:nvSpPr>
          <p:cNvPr id="6" name="Footer Placeholder 5">
            <a:extLst>
              <a:ext uri="{FF2B5EF4-FFF2-40B4-BE49-F238E27FC236}">
                <a16:creationId xmlns:a16="http://schemas.microsoft.com/office/drawing/2014/main" id="{FF7D683C-5144-473C-AADB-C1C1AC018A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902FCC-C8CC-48CF-B2D8-BCFD07EF663A}"/>
              </a:ext>
            </a:extLst>
          </p:cNvPr>
          <p:cNvSpPr>
            <a:spLocks noGrp="1"/>
          </p:cNvSpPr>
          <p:nvPr>
            <p:ph type="sldNum" sz="quarter" idx="12"/>
          </p:nvPr>
        </p:nvSpPr>
        <p:spPr/>
        <p:txBody>
          <a:bodyPr/>
          <a:lstStyle/>
          <a:p>
            <a:fld id="{1CE4C748-12B4-4176-BE47-E00384C3F0D8}" type="slidenum">
              <a:rPr lang="en-US" smtClean="0"/>
              <a:t>‹#›</a:t>
            </a:fld>
            <a:endParaRPr lang="en-US"/>
          </a:p>
        </p:txBody>
      </p:sp>
    </p:spTree>
    <p:extLst>
      <p:ext uri="{BB962C8B-B14F-4D97-AF65-F5344CB8AC3E}">
        <p14:creationId xmlns:p14="http://schemas.microsoft.com/office/powerpoint/2010/main" val="1182040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5C162A-729C-42DC-AEB1-D96813660F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36AE277-C738-43B5-A0AA-79872C37A8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94820C-6C9C-47B8-BA45-35992D89E8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2989B1-7631-4E93-9A1A-774106BFF0B1}" type="datetimeFigureOut">
              <a:rPr lang="en-US" smtClean="0"/>
              <a:t>10/26/2024</a:t>
            </a:fld>
            <a:endParaRPr lang="en-US"/>
          </a:p>
        </p:txBody>
      </p:sp>
      <p:sp>
        <p:nvSpPr>
          <p:cNvPr id="5" name="Footer Placeholder 4">
            <a:extLst>
              <a:ext uri="{FF2B5EF4-FFF2-40B4-BE49-F238E27FC236}">
                <a16:creationId xmlns:a16="http://schemas.microsoft.com/office/drawing/2014/main" id="{5C990E79-1E89-462A-A240-894C7A50F3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D461E95-0A9F-44A9-A0A0-381F7983F9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E4C748-12B4-4176-BE47-E00384C3F0D8}" type="slidenum">
              <a:rPr lang="en-US" smtClean="0"/>
              <a:t>‹#›</a:t>
            </a:fld>
            <a:endParaRPr lang="en-US"/>
          </a:p>
        </p:txBody>
      </p:sp>
    </p:spTree>
    <p:extLst>
      <p:ext uri="{BB962C8B-B14F-4D97-AF65-F5344CB8AC3E}">
        <p14:creationId xmlns:p14="http://schemas.microsoft.com/office/powerpoint/2010/main" val="3300619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69F9DDC-B127-4D3C-8BF4-9511EEF67774}"/>
              </a:ext>
            </a:extLst>
          </p:cNvPr>
          <p:cNvGrpSpPr/>
          <p:nvPr/>
        </p:nvGrpSpPr>
        <p:grpSpPr>
          <a:xfrm>
            <a:off x="0" y="0"/>
            <a:ext cx="12192000" cy="6858000"/>
            <a:chOff x="0" y="0"/>
            <a:chExt cx="12192000" cy="6858000"/>
          </a:xfrm>
        </p:grpSpPr>
        <p:pic>
          <p:nvPicPr>
            <p:cNvPr id="28" name="Picture 27">
              <a:extLst>
                <a:ext uri="{FF2B5EF4-FFF2-40B4-BE49-F238E27FC236}">
                  <a16:creationId xmlns:a16="http://schemas.microsoft.com/office/drawing/2014/main" id="{D319C415-A37A-4F17-B0B8-C2F9009CFB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C739A8F1-6A37-A981-A2CC-036BE4590CCC}"/>
                </a:ext>
              </a:extLst>
            </p:cNvPr>
            <p:cNvPicPr>
              <a:picLocks noChangeAspect="1"/>
            </p:cNvPicPr>
            <p:nvPr/>
          </p:nvPicPr>
          <p:blipFill>
            <a:blip r:embed="rId2">
              <a:extLst>
                <a:ext uri="{28A0092B-C50C-407E-A947-70E740481C1C}">
                  <a14:useLocalDpi xmlns:a14="http://schemas.microsoft.com/office/drawing/2010/main" val="0"/>
                </a:ext>
              </a:extLst>
            </a:blip>
            <a:srcRect l="2422" t="8056" r="83047" b="85138"/>
            <a:stretch/>
          </p:blipFill>
          <p:spPr>
            <a:xfrm>
              <a:off x="142875" y="190500"/>
              <a:ext cx="1771650" cy="466725"/>
            </a:xfrm>
            <a:prstGeom prst="rect">
              <a:avLst/>
            </a:prstGeom>
          </p:spPr>
        </p:pic>
      </p:grpSp>
    </p:spTree>
    <p:extLst>
      <p:ext uri="{BB962C8B-B14F-4D97-AF65-F5344CB8AC3E}">
        <p14:creationId xmlns:p14="http://schemas.microsoft.com/office/powerpoint/2010/main" val="1894643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D5018325-AC23-47E9-ADDA-1D999CE2A880}"/>
              </a:ext>
            </a:extLst>
          </p:cNvPr>
          <p:cNvPicPr>
            <a:picLocks noChangeAspect="1"/>
          </p:cNvPicPr>
          <p:nvPr/>
        </p:nvPicPr>
        <p:blipFill rotWithShape="1">
          <a:blip r:embed="rId2">
            <a:extLst>
              <a:ext uri="{28A0092B-C50C-407E-A947-70E740481C1C}">
                <a14:useLocalDpi xmlns:a14="http://schemas.microsoft.com/office/drawing/2010/main" val="0"/>
              </a:ext>
            </a:extLst>
          </a:blip>
          <a:srcRect l="1289" t="2772" r="1262" b="3102"/>
          <a:stretch/>
        </p:blipFill>
        <p:spPr>
          <a:xfrm>
            <a:off x="-1" y="0"/>
            <a:ext cx="12192001" cy="6858000"/>
          </a:xfrm>
          <a:prstGeom prst="rect">
            <a:avLst/>
          </a:prstGeom>
        </p:spPr>
      </p:pic>
      <p:sp>
        <p:nvSpPr>
          <p:cNvPr id="5" name="TextBox 4"/>
          <p:cNvSpPr txBox="1"/>
          <p:nvPr/>
        </p:nvSpPr>
        <p:spPr>
          <a:xfrm>
            <a:off x="152400" y="6368533"/>
            <a:ext cx="4191000" cy="369332"/>
          </a:xfrm>
          <a:prstGeom prst="rect">
            <a:avLst/>
          </a:prstGeom>
          <a:noFill/>
        </p:spPr>
        <p:txBody>
          <a:bodyPr wrap="square" rtlCol="0">
            <a:spAutoFit/>
          </a:bodyPr>
          <a:lstStyle/>
          <a:p>
            <a:r>
              <a:rPr lang="en-US" b="1" dirty="0">
                <a:solidFill>
                  <a:schemeClr val="bg1"/>
                </a:solidFill>
              </a:rPr>
              <a:t>D&amp;C 43:11-14</a:t>
            </a:r>
          </a:p>
        </p:txBody>
      </p:sp>
      <p:sp>
        <p:nvSpPr>
          <p:cNvPr id="8" name="Rectangle 7"/>
          <p:cNvSpPr/>
          <p:nvPr/>
        </p:nvSpPr>
        <p:spPr>
          <a:xfrm>
            <a:off x="4648200" y="4267200"/>
            <a:ext cx="2743200" cy="1107996"/>
          </a:xfrm>
          <a:prstGeom prst="rect">
            <a:avLst/>
          </a:prstGeom>
        </p:spPr>
        <p:txBody>
          <a:bodyPr wrap="square">
            <a:spAutoFit/>
          </a:bodyPr>
          <a:lstStyle/>
          <a:p>
            <a:pPr fontAlgn="base"/>
            <a:r>
              <a:rPr lang="en-US" sz="6600" b="1" dirty="0">
                <a:solidFill>
                  <a:schemeClr val="bg1"/>
                </a:solidFill>
              </a:rPr>
              <a:t>Action</a:t>
            </a:r>
          </a:p>
        </p:txBody>
      </p:sp>
      <p:sp>
        <p:nvSpPr>
          <p:cNvPr id="21" name="Rectangle 20"/>
          <p:cNvSpPr/>
          <p:nvPr/>
        </p:nvSpPr>
        <p:spPr>
          <a:xfrm>
            <a:off x="4114800" y="304801"/>
            <a:ext cx="4572000" cy="1015663"/>
          </a:xfrm>
          <a:prstGeom prst="rect">
            <a:avLst/>
          </a:prstGeom>
        </p:spPr>
        <p:txBody>
          <a:bodyPr>
            <a:spAutoFit/>
          </a:bodyPr>
          <a:lstStyle/>
          <a:p>
            <a:r>
              <a:rPr lang="en-US" sz="6000" b="1" dirty="0">
                <a:solidFill>
                  <a:schemeClr val="bg1"/>
                </a:solidFill>
              </a:rPr>
              <a:t>Knowledge</a:t>
            </a:r>
          </a:p>
        </p:txBody>
      </p:sp>
      <p:sp>
        <p:nvSpPr>
          <p:cNvPr id="22" name="Up Arrow 21"/>
          <p:cNvSpPr/>
          <p:nvPr/>
        </p:nvSpPr>
        <p:spPr>
          <a:xfrm>
            <a:off x="5029200" y="1676400"/>
            <a:ext cx="1828800" cy="1752600"/>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1752600" y="2057400"/>
            <a:ext cx="2895600" cy="2590800"/>
            <a:chOff x="304800" y="2743200"/>
            <a:chExt cx="2895600" cy="2590800"/>
          </a:xfrm>
        </p:grpSpPr>
        <p:grpSp>
          <p:nvGrpSpPr>
            <p:cNvPr id="3" name="Group 8"/>
            <p:cNvGrpSpPr/>
            <p:nvPr/>
          </p:nvGrpSpPr>
          <p:grpSpPr>
            <a:xfrm>
              <a:off x="304800" y="2743200"/>
              <a:ext cx="2895600" cy="2590800"/>
              <a:chOff x="1371600" y="1219200"/>
              <a:chExt cx="4800600" cy="3780503"/>
            </a:xfrm>
          </p:grpSpPr>
          <p:sp>
            <p:nvSpPr>
              <p:cNvPr id="10" name="Rounded Rectangle 9"/>
              <p:cNvSpPr/>
              <p:nvPr/>
            </p:nvSpPr>
            <p:spPr>
              <a:xfrm>
                <a:off x="3384140" y="3795252"/>
                <a:ext cx="647700" cy="9525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371600" y="1219200"/>
                <a:ext cx="4800600" cy="27432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524000" y="1371600"/>
                <a:ext cx="4495800" cy="2438400"/>
              </a:xfrm>
              <a:prstGeom prst="round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2050025" y="4715797"/>
                <a:ext cx="3480619" cy="283906"/>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p:cNvSpPr/>
            <p:nvPr/>
          </p:nvSpPr>
          <p:spPr>
            <a:xfrm>
              <a:off x="457200" y="3048000"/>
              <a:ext cx="2438400" cy="923330"/>
            </a:xfrm>
            <a:prstGeom prst="rect">
              <a:avLst/>
            </a:prstGeom>
          </p:spPr>
          <p:txBody>
            <a:bodyPr wrap="square">
              <a:spAutoFit/>
            </a:bodyPr>
            <a:lstStyle/>
            <a:p>
              <a:pPr algn="ctr"/>
              <a:r>
                <a:rPr lang="en-US" b="1" dirty="0">
                  <a:solidFill>
                    <a:schemeClr val="bg1"/>
                  </a:solidFill>
                </a:rPr>
                <a:t>We are to bind ourselves to act on the knowledge we receive.</a:t>
              </a:r>
              <a:r>
                <a:rPr lang="en-US" dirty="0">
                  <a:solidFill>
                    <a:schemeClr val="bg1"/>
                  </a:solidFill>
                </a:rPr>
                <a:t> </a:t>
              </a:r>
            </a:p>
          </p:txBody>
        </p:sp>
      </p:grpSp>
      <p:grpSp>
        <p:nvGrpSpPr>
          <p:cNvPr id="30" name="Group 29"/>
          <p:cNvGrpSpPr/>
          <p:nvPr/>
        </p:nvGrpSpPr>
        <p:grpSpPr>
          <a:xfrm>
            <a:off x="7321216" y="2057400"/>
            <a:ext cx="2813384" cy="2590800"/>
            <a:chOff x="5873416" y="2743200"/>
            <a:chExt cx="2813384" cy="2590800"/>
          </a:xfrm>
        </p:grpSpPr>
        <p:grpSp>
          <p:nvGrpSpPr>
            <p:cNvPr id="6" name="Group 23"/>
            <p:cNvGrpSpPr/>
            <p:nvPr/>
          </p:nvGrpSpPr>
          <p:grpSpPr>
            <a:xfrm>
              <a:off x="5873416" y="2743200"/>
              <a:ext cx="2795336" cy="2590800"/>
              <a:chOff x="1371600" y="1219200"/>
              <a:chExt cx="4800600" cy="3780503"/>
            </a:xfrm>
          </p:grpSpPr>
          <p:sp>
            <p:nvSpPr>
              <p:cNvPr id="25" name="Rounded Rectangle 24"/>
              <p:cNvSpPr/>
              <p:nvPr/>
            </p:nvSpPr>
            <p:spPr>
              <a:xfrm>
                <a:off x="3384140" y="3795252"/>
                <a:ext cx="647700" cy="9525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1371600" y="1219200"/>
                <a:ext cx="4800600" cy="27432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1524000" y="1371600"/>
                <a:ext cx="4495800" cy="2438400"/>
              </a:xfrm>
              <a:prstGeom prst="round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2050025" y="4715797"/>
                <a:ext cx="3480619" cy="283906"/>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p:cNvSpPr/>
            <p:nvPr/>
          </p:nvSpPr>
          <p:spPr>
            <a:xfrm>
              <a:off x="5943600" y="3124200"/>
              <a:ext cx="2743200" cy="923330"/>
            </a:xfrm>
            <a:prstGeom prst="rect">
              <a:avLst/>
            </a:prstGeom>
          </p:spPr>
          <p:txBody>
            <a:bodyPr wrap="square">
              <a:spAutoFit/>
            </a:bodyPr>
            <a:lstStyle/>
            <a:p>
              <a:pPr algn="ctr"/>
              <a:r>
                <a:rPr lang="en-US" b="1" dirty="0">
                  <a:solidFill>
                    <a:schemeClr val="bg1"/>
                  </a:solidFill>
                </a:rPr>
                <a:t>We become sanctified as we act on the truths we learn.</a:t>
              </a:r>
              <a:r>
                <a:rPr lang="en-US" dirty="0">
                  <a:solidFill>
                    <a:schemeClr val="bg1"/>
                  </a:solidFill>
                </a:rPr>
                <a:t> </a:t>
              </a:r>
            </a:p>
          </p:txBody>
        </p:sp>
      </p:grpSp>
      <p:sp>
        <p:nvSpPr>
          <p:cNvPr id="29" name="Rectangle 28"/>
          <p:cNvSpPr/>
          <p:nvPr/>
        </p:nvSpPr>
        <p:spPr>
          <a:xfrm>
            <a:off x="3962400" y="5380673"/>
            <a:ext cx="6477000" cy="1200329"/>
          </a:xfrm>
          <a:prstGeom prst="rect">
            <a:avLst/>
          </a:prstGeom>
        </p:spPr>
        <p:txBody>
          <a:bodyPr wrap="square">
            <a:spAutoFit/>
          </a:bodyPr>
          <a:lstStyle/>
          <a:p>
            <a:r>
              <a:rPr lang="en-US" sz="2400" b="1" dirty="0">
                <a:solidFill>
                  <a:srgbClr val="FFFF00"/>
                </a:solidFill>
              </a:rPr>
              <a:t>The Lord told the Saints that if they wanted to receive the truths of the gospel, they needed to sustain Joseph Smith in his calling.</a:t>
            </a:r>
          </a:p>
        </p:txBody>
      </p:sp>
    </p:spTree>
    <p:extLst>
      <p:ext uri="{BB962C8B-B14F-4D97-AF65-F5344CB8AC3E}">
        <p14:creationId xmlns:p14="http://schemas.microsoft.com/office/powerpoint/2010/main" val="303668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2000" fill="hold"/>
                                        <p:tgtEl>
                                          <p:spTgt spid="22"/>
                                        </p:tgtEl>
                                        <p:attrNameLst>
                                          <p:attrName>ppt_x</p:attrName>
                                        </p:attrNameLst>
                                      </p:cBhvr>
                                      <p:tavLst>
                                        <p:tav tm="0">
                                          <p:val>
                                            <p:strVal val="#ppt_x"/>
                                          </p:val>
                                        </p:tav>
                                        <p:tav tm="100000">
                                          <p:val>
                                            <p:strVal val="#ppt_x"/>
                                          </p:val>
                                        </p:tav>
                                      </p:tavLst>
                                    </p:anim>
                                    <p:anim calcmode="lin" valueType="num">
                                      <p:cBhvr additive="base">
                                        <p:cTn id="8" dur="20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ED74CAC4-DAA8-4533-AD5E-7C348E9CDE3A}"/>
              </a:ext>
            </a:extLst>
          </p:cNvPr>
          <p:cNvPicPr>
            <a:picLocks noChangeAspect="1"/>
          </p:cNvPicPr>
          <p:nvPr/>
        </p:nvPicPr>
        <p:blipFill rotWithShape="1">
          <a:blip r:embed="rId2">
            <a:extLst>
              <a:ext uri="{28A0092B-C50C-407E-A947-70E740481C1C}">
                <a14:useLocalDpi xmlns:a14="http://schemas.microsoft.com/office/drawing/2010/main" val="0"/>
              </a:ext>
            </a:extLst>
          </a:blip>
          <a:srcRect l="1289" t="2772" r="1262" b="3102"/>
          <a:stretch/>
        </p:blipFill>
        <p:spPr>
          <a:xfrm>
            <a:off x="-1" y="0"/>
            <a:ext cx="12192001" cy="6858000"/>
          </a:xfrm>
          <a:prstGeom prst="rect">
            <a:avLst/>
          </a:prstGeom>
        </p:spPr>
      </p:pic>
      <p:sp>
        <p:nvSpPr>
          <p:cNvPr id="5" name="TextBox 4"/>
          <p:cNvSpPr txBox="1"/>
          <p:nvPr/>
        </p:nvSpPr>
        <p:spPr>
          <a:xfrm>
            <a:off x="178548" y="6329021"/>
            <a:ext cx="5042647" cy="369332"/>
          </a:xfrm>
          <a:prstGeom prst="rect">
            <a:avLst/>
          </a:prstGeom>
          <a:noFill/>
        </p:spPr>
        <p:txBody>
          <a:bodyPr wrap="square" rtlCol="0">
            <a:spAutoFit/>
          </a:bodyPr>
          <a:lstStyle/>
          <a:p>
            <a:r>
              <a:rPr lang="en-US" b="1" dirty="0">
                <a:solidFill>
                  <a:schemeClr val="bg1"/>
                </a:solidFill>
              </a:rPr>
              <a:t>D&amp;C 43:12-14 </a:t>
            </a:r>
            <a:r>
              <a:rPr lang="en-US" sz="1200" b="1" dirty="0">
                <a:solidFill>
                  <a:schemeClr val="bg1"/>
                </a:solidFill>
              </a:rPr>
              <a:t>Joseph Smith and Church History</a:t>
            </a:r>
          </a:p>
        </p:txBody>
      </p:sp>
      <p:sp>
        <p:nvSpPr>
          <p:cNvPr id="20" name="Rectangle 19"/>
          <p:cNvSpPr/>
          <p:nvPr/>
        </p:nvSpPr>
        <p:spPr>
          <a:xfrm>
            <a:off x="1057275" y="838201"/>
            <a:ext cx="5495925" cy="2800767"/>
          </a:xfrm>
          <a:prstGeom prst="rect">
            <a:avLst/>
          </a:prstGeom>
        </p:spPr>
        <p:txBody>
          <a:bodyPr wrap="square">
            <a:spAutoFit/>
          </a:bodyPr>
          <a:lstStyle/>
          <a:p>
            <a:pPr fontAlgn="base"/>
            <a:r>
              <a:rPr lang="en-US" sz="1600" b="1" dirty="0">
                <a:solidFill>
                  <a:schemeClr val="bg1"/>
                </a:solidFill>
              </a:rPr>
              <a:t>The Saints were counseled that if they desired to receive the mysteries and glories of the kingdom, they should provide the temporal necessities for Joseph Smith so he could spend his time doing what only he could do—fulfilling his prophetic calling.</a:t>
            </a:r>
          </a:p>
          <a:p>
            <a:pPr fontAlgn="base"/>
            <a:endParaRPr lang="en-US" sz="1600" b="1" dirty="0">
              <a:solidFill>
                <a:schemeClr val="bg1"/>
              </a:solidFill>
            </a:endParaRPr>
          </a:p>
          <a:p>
            <a:pPr fontAlgn="base"/>
            <a:r>
              <a:rPr lang="en-US" sz="1600" b="1" dirty="0">
                <a:solidFill>
                  <a:schemeClr val="bg1"/>
                </a:solidFill>
              </a:rPr>
              <a:t> The Prophet was told that “the greatest blessings which God had to bestow should be given to those who contributed to the support of his family while he was translating the fulness of the Scriptures.”</a:t>
            </a:r>
          </a:p>
          <a:p>
            <a:pPr fontAlgn="base"/>
            <a:endParaRPr lang="en-US" sz="1600" b="1" dirty="0">
              <a:solidFill>
                <a:schemeClr val="bg1"/>
              </a:solidFill>
            </a:endParaRPr>
          </a:p>
        </p:txBody>
      </p:sp>
      <p:sp>
        <p:nvSpPr>
          <p:cNvPr id="30" name="TextBox 29"/>
          <p:cNvSpPr txBox="1"/>
          <p:nvPr/>
        </p:nvSpPr>
        <p:spPr>
          <a:xfrm>
            <a:off x="1524000" y="1"/>
            <a:ext cx="8763000" cy="769441"/>
          </a:xfrm>
          <a:prstGeom prst="rect">
            <a:avLst/>
          </a:prstGeom>
          <a:noFill/>
        </p:spPr>
        <p:txBody>
          <a:bodyPr wrap="square" rtlCol="0">
            <a:spAutoFit/>
          </a:bodyPr>
          <a:lstStyle/>
          <a:p>
            <a:pPr algn="ctr"/>
            <a:r>
              <a:rPr lang="en-US" sz="4400" b="1" dirty="0">
                <a:solidFill>
                  <a:schemeClr val="bg1"/>
                </a:solidFill>
              </a:rPr>
              <a:t>Sustaining Joseph in His Calling</a:t>
            </a:r>
          </a:p>
        </p:txBody>
      </p:sp>
      <p:sp>
        <p:nvSpPr>
          <p:cNvPr id="31" name="Rectangle 30"/>
          <p:cNvSpPr/>
          <p:nvPr/>
        </p:nvSpPr>
        <p:spPr>
          <a:xfrm>
            <a:off x="5715000" y="3810001"/>
            <a:ext cx="4572000" cy="2800767"/>
          </a:xfrm>
          <a:prstGeom prst="rect">
            <a:avLst/>
          </a:prstGeom>
        </p:spPr>
        <p:txBody>
          <a:bodyPr>
            <a:spAutoFit/>
          </a:bodyPr>
          <a:lstStyle/>
          <a:p>
            <a:pPr fontAlgn="base"/>
            <a:r>
              <a:rPr lang="en-US" sz="1600" b="1" dirty="0">
                <a:solidFill>
                  <a:schemeClr val="bg1"/>
                </a:solidFill>
              </a:rPr>
              <a:t>Though the Saints were somewhat helpful, Joseph did not receive enough to support his family, despite several attempts by Church leaders to get members to contribute.</a:t>
            </a:r>
          </a:p>
          <a:p>
            <a:pPr fontAlgn="base"/>
            <a:endParaRPr lang="en-US" sz="1600" b="1" dirty="0">
              <a:solidFill>
                <a:schemeClr val="bg1"/>
              </a:solidFill>
            </a:endParaRPr>
          </a:p>
          <a:p>
            <a:pPr fontAlgn="base"/>
            <a:r>
              <a:rPr lang="en-US" sz="1600" b="1" dirty="0">
                <a:solidFill>
                  <a:schemeClr val="bg1"/>
                </a:solidFill>
              </a:rPr>
              <a:t> The process of translation was slowed, and efforts to prepare a manuscript for press were delayed. As a result, he was unable to finish his translation, even though the Lord had instructed that it be published.</a:t>
            </a:r>
          </a:p>
          <a:p>
            <a:pPr fontAlgn="base"/>
            <a:endParaRPr lang="en-US" sz="1600" b="1" dirty="0">
              <a:solidFill>
                <a:schemeClr val="bg1"/>
              </a:solidFill>
            </a:endParaRPr>
          </a:p>
        </p:txBody>
      </p:sp>
      <p:pic>
        <p:nvPicPr>
          <p:cNvPr id="4" name="Picture 3">
            <a:extLst>
              <a:ext uri="{FF2B5EF4-FFF2-40B4-BE49-F238E27FC236}">
                <a16:creationId xmlns:a16="http://schemas.microsoft.com/office/drawing/2014/main" id="{EFB5BFAE-4DDE-4AC5-87BF-BD0D5119EE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3028" y="890368"/>
            <a:ext cx="2810500" cy="2603218"/>
          </a:xfrm>
          <a:prstGeom prst="rect">
            <a:avLst/>
          </a:prstGeom>
        </p:spPr>
      </p:pic>
      <p:pic>
        <p:nvPicPr>
          <p:cNvPr id="7" name="Picture 6">
            <a:extLst>
              <a:ext uri="{FF2B5EF4-FFF2-40B4-BE49-F238E27FC236}">
                <a16:creationId xmlns:a16="http://schemas.microsoft.com/office/drawing/2014/main" id="{AA5B7ADD-FAC4-4CDC-AFF0-C93D939DBE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8472" y="3479400"/>
            <a:ext cx="2804403" cy="2603218"/>
          </a:xfrm>
          <a:prstGeom prst="rect">
            <a:avLst/>
          </a:prstGeom>
        </p:spPr>
      </p:pic>
    </p:spTree>
    <p:extLst>
      <p:ext uri="{BB962C8B-B14F-4D97-AF65-F5344CB8AC3E}">
        <p14:creationId xmlns:p14="http://schemas.microsoft.com/office/powerpoint/2010/main" val="140347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xEl>
                                              <p:pRg st="0" end="0"/>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AE57BFE5-5FCC-4D43-8911-DABBAB9768F9}"/>
              </a:ext>
            </a:extLst>
          </p:cNvPr>
          <p:cNvPicPr>
            <a:picLocks noChangeAspect="1"/>
          </p:cNvPicPr>
          <p:nvPr/>
        </p:nvPicPr>
        <p:blipFill rotWithShape="1">
          <a:blip r:embed="rId2">
            <a:extLst>
              <a:ext uri="{28A0092B-C50C-407E-A947-70E740481C1C}">
                <a14:useLocalDpi xmlns:a14="http://schemas.microsoft.com/office/drawing/2010/main" val="0"/>
              </a:ext>
            </a:extLst>
          </a:blip>
          <a:srcRect l="1289" t="2772" r="1262" b="3102"/>
          <a:stretch/>
        </p:blipFill>
        <p:spPr>
          <a:xfrm>
            <a:off x="-1" y="0"/>
            <a:ext cx="12192001" cy="6858000"/>
          </a:xfrm>
          <a:prstGeom prst="rect">
            <a:avLst/>
          </a:prstGeom>
        </p:spPr>
      </p:pic>
      <p:sp>
        <p:nvSpPr>
          <p:cNvPr id="5" name="TextBox 4"/>
          <p:cNvSpPr txBox="1"/>
          <p:nvPr/>
        </p:nvSpPr>
        <p:spPr>
          <a:xfrm>
            <a:off x="201573" y="6381717"/>
            <a:ext cx="5042647" cy="369332"/>
          </a:xfrm>
          <a:prstGeom prst="rect">
            <a:avLst/>
          </a:prstGeom>
          <a:noFill/>
        </p:spPr>
        <p:txBody>
          <a:bodyPr wrap="square" rtlCol="0">
            <a:spAutoFit/>
          </a:bodyPr>
          <a:lstStyle/>
          <a:p>
            <a:r>
              <a:rPr lang="en-US" b="1" dirty="0">
                <a:solidFill>
                  <a:schemeClr val="bg1"/>
                </a:solidFill>
              </a:rPr>
              <a:t>D&amp;C 43:15-16  </a:t>
            </a:r>
            <a:r>
              <a:rPr lang="en-US" sz="1200" b="1" dirty="0">
                <a:solidFill>
                  <a:schemeClr val="bg1"/>
                </a:solidFill>
              </a:rPr>
              <a:t>Student Manual</a:t>
            </a:r>
          </a:p>
        </p:txBody>
      </p:sp>
      <p:sp>
        <p:nvSpPr>
          <p:cNvPr id="20" name="Rectangle 19"/>
          <p:cNvSpPr/>
          <p:nvPr/>
        </p:nvSpPr>
        <p:spPr>
          <a:xfrm>
            <a:off x="2209800" y="1447800"/>
            <a:ext cx="3810000" cy="1631216"/>
          </a:xfrm>
          <a:prstGeom prst="rect">
            <a:avLst/>
          </a:prstGeom>
        </p:spPr>
        <p:txBody>
          <a:bodyPr wrap="square">
            <a:spAutoFit/>
          </a:bodyPr>
          <a:lstStyle/>
          <a:p>
            <a:pPr fontAlgn="base"/>
            <a:r>
              <a:rPr lang="en-US" sz="2000" b="1" dirty="0">
                <a:solidFill>
                  <a:schemeClr val="bg1"/>
                </a:solidFill>
              </a:rPr>
              <a:t>Teachers in God’s kingdom are not to teach from the doctrines and philosophies of the world but are to base their teachings on the revelations of the Holy Spirit.</a:t>
            </a:r>
          </a:p>
        </p:txBody>
      </p:sp>
      <p:sp>
        <p:nvSpPr>
          <p:cNvPr id="30" name="TextBox 29"/>
          <p:cNvSpPr txBox="1"/>
          <p:nvPr/>
        </p:nvSpPr>
        <p:spPr>
          <a:xfrm>
            <a:off x="1524000" y="1"/>
            <a:ext cx="8763000" cy="769441"/>
          </a:xfrm>
          <a:prstGeom prst="rect">
            <a:avLst/>
          </a:prstGeom>
          <a:noFill/>
        </p:spPr>
        <p:txBody>
          <a:bodyPr wrap="square" rtlCol="0">
            <a:spAutoFit/>
          </a:bodyPr>
          <a:lstStyle/>
          <a:p>
            <a:pPr algn="ctr"/>
            <a:r>
              <a:rPr lang="en-US" sz="4400" b="1" dirty="0">
                <a:solidFill>
                  <a:schemeClr val="bg1"/>
                </a:solidFill>
              </a:rPr>
              <a:t>Those Who Are Called To Preach</a:t>
            </a:r>
          </a:p>
        </p:txBody>
      </p:sp>
      <p:sp>
        <p:nvSpPr>
          <p:cNvPr id="21" name="Rectangle 20"/>
          <p:cNvSpPr/>
          <p:nvPr/>
        </p:nvSpPr>
        <p:spPr>
          <a:xfrm>
            <a:off x="5486400" y="4114800"/>
            <a:ext cx="4572000" cy="1938992"/>
          </a:xfrm>
          <a:prstGeom prst="rect">
            <a:avLst/>
          </a:prstGeom>
        </p:spPr>
        <p:txBody>
          <a:bodyPr>
            <a:spAutoFit/>
          </a:bodyPr>
          <a:lstStyle/>
          <a:p>
            <a:pPr fontAlgn="base"/>
            <a:r>
              <a:rPr lang="en-US" sz="2000" b="1" dirty="0">
                <a:solidFill>
                  <a:schemeClr val="bg1"/>
                </a:solidFill>
              </a:rPr>
              <a:t>The Lord promises an endowment of power to those who sanctify themselves. The Saints had the gift of the Holy Ghost and the priesthood, and they would soon receive the endowment that was to be given in holy temples.</a:t>
            </a:r>
          </a:p>
        </p:txBody>
      </p:sp>
      <p:grpSp>
        <p:nvGrpSpPr>
          <p:cNvPr id="3" name="Group 23"/>
          <p:cNvGrpSpPr/>
          <p:nvPr/>
        </p:nvGrpSpPr>
        <p:grpSpPr>
          <a:xfrm>
            <a:off x="6629400" y="1066800"/>
            <a:ext cx="2795336" cy="2590800"/>
            <a:chOff x="1371600" y="1219200"/>
            <a:chExt cx="4800600" cy="3780503"/>
          </a:xfrm>
        </p:grpSpPr>
        <p:sp>
          <p:nvSpPr>
            <p:cNvPr id="25" name="Rounded Rectangle 24"/>
            <p:cNvSpPr/>
            <p:nvPr/>
          </p:nvSpPr>
          <p:spPr>
            <a:xfrm>
              <a:off x="3384140" y="3795252"/>
              <a:ext cx="647700" cy="9525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1371600" y="1219200"/>
              <a:ext cx="4800600" cy="27432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1524000" y="1371600"/>
              <a:ext cx="4495800" cy="2438400"/>
            </a:xfrm>
            <a:prstGeom prst="round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2050025" y="4715797"/>
              <a:ext cx="3480619" cy="283906"/>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3" name="Picture 22" descr="100_1503.JPG"/>
          <p:cNvPicPr>
            <a:picLocks noChangeAspect="1"/>
          </p:cNvPicPr>
          <p:nvPr/>
        </p:nvPicPr>
        <p:blipFill>
          <a:blip r:embed="rId3" cstate="print"/>
          <a:srcRect l="21616" t="509" r="20524" b="32533"/>
          <a:stretch>
            <a:fillRect/>
          </a:stretch>
        </p:blipFill>
        <p:spPr>
          <a:xfrm>
            <a:off x="7086600" y="1219201"/>
            <a:ext cx="1828800" cy="15872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a:extLst>
              <a:ext uri="{FF2B5EF4-FFF2-40B4-BE49-F238E27FC236}">
                <a16:creationId xmlns:a16="http://schemas.microsoft.com/office/drawing/2014/main" id="{CBE514B7-3D8D-4382-9B1D-8216A9AB36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6969" y="3426024"/>
            <a:ext cx="2810500" cy="2603218"/>
          </a:xfrm>
          <a:prstGeom prst="rect">
            <a:avLst/>
          </a:prstGeom>
        </p:spPr>
      </p:pic>
    </p:spTree>
    <p:extLst>
      <p:ext uri="{BB962C8B-B14F-4D97-AF65-F5344CB8AC3E}">
        <p14:creationId xmlns:p14="http://schemas.microsoft.com/office/powerpoint/2010/main" val="2851324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30F4EE9F-8D78-4461-A7F8-3146434C9C88}"/>
              </a:ext>
            </a:extLst>
          </p:cNvPr>
          <p:cNvPicPr>
            <a:picLocks noChangeAspect="1"/>
          </p:cNvPicPr>
          <p:nvPr/>
        </p:nvPicPr>
        <p:blipFill rotWithShape="1">
          <a:blip r:embed="rId2">
            <a:extLst>
              <a:ext uri="{28A0092B-C50C-407E-A947-70E740481C1C}">
                <a14:useLocalDpi xmlns:a14="http://schemas.microsoft.com/office/drawing/2010/main" val="0"/>
              </a:ext>
            </a:extLst>
          </a:blip>
          <a:srcRect l="1289" t="2772" r="1262" b="3102"/>
          <a:stretch/>
        </p:blipFill>
        <p:spPr>
          <a:xfrm>
            <a:off x="-1" y="0"/>
            <a:ext cx="12192001" cy="6858000"/>
          </a:xfrm>
          <a:prstGeom prst="rect">
            <a:avLst/>
          </a:prstGeom>
        </p:spPr>
      </p:pic>
      <p:sp>
        <p:nvSpPr>
          <p:cNvPr id="5" name="TextBox 4"/>
          <p:cNvSpPr txBox="1"/>
          <p:nvPr/>
        </p:nvSpPr>
        <p:spPr>
          <a:xfrm>
            <a:off x="138953" y="6364942"/>
            <a:ext cx="5042647" cy="369332"/>
          </a:xfrm>
          <a:prstGeom prst="rect">
            <a:avLst/>
          </a:prstGeom>
          <a:noFill/>
        </p:spPr>
        <p:txBody>
          <a:bodyPr wrap="square" rtlCol="0">
            <a:spAutoFit/>
          </a:bodyPr>
          <a:lstStyle/>
          <a:p>
            <a:r>
              <a:rPr lang="en-US" b="1" dirty="0">
                <a:solidFill>
                  <a:schemeClr val="bg1"/>
                </a:solidFill>
              </a:rPr>
              <a:t>D&amp;C 43:17-22</a:t>
            </a:r>
          </a:p>
        </p:txBody>
      </p:sp>
      <p:sp>
        <p:nvSpPr>
          <p:cNvPr id="20" name="Rectangle 19"/>
          <p:cNvSpPr/>
          <p:nvPr/>
        </p:nvSpPr>
        <p:spPr>
          <a:xfrm>
            <a:off x="4343400" y="2590800"/>
            <a:ext cx="3810000" cy="1938992"/>
          </a:xfrm>
          <a:prstGeom prst="rect">
            <a:avLst/>
          </a:prstGeom>
        </p:spPr>
        <p:txBody>
          <a:bodyPr wrap="square">
            <a:spAutoFit/>
          </a:bodyPr>
          <a:lstStyle/>
          <a:p>
            <a:pPr algn="ctr" fontAlgn="base"/>
            <a:r>
              <a:rPr lang="en-US" sz="4000" b="1" dirty="0">
                <a:solidFill>
                  <a:srgbClr val="FFFF00"/>
                </a:solidFill>
              </a:rPr>
              <a:t>In preparation for the </a:t>
            </a:r>
          </a:p>
          <a:p>
            <a:pPr algn="ctr" fontAlgn="base"/>
            <a:r>
              <a:rPr lang="en-US" sz="4000" b="1" dirty="0">
                <a:solidFill>
                  <a:srgbClr val="FFFF00"/>
                </a:solidFill>
              </a:rPr>
              <a:t>2</a:t>
            </a:r>
            <a:r>
              <a:rPr lang="en-US" sz="4000" b="1" baseline="30000" dirty="0">
                <a:solidFill>
                  <a:srgbClr val="FFFF00"/>
                </a:solidFill>
              </a:rPr>
              <a:t>nd</a:t>
            </a:r>
            <a:r>
              <a:rPr lang="en-US" sz="4000" b="1" dirty="0">
                <a:solidFill>
                  <a:srgbClr val="FFFF00"/>
                </a:solidFill>
              </a:rPr>
              <a:t> Coming</a:t>
            </a:r>
          </a:p>
        </p:txBody>
      </p:sp>
      <p:sp>
        <p:nvSpPr>
          <p:cNvPr id="30" name="TextBox 29"/>
          <p:cNvSpPr txBox="1"/>
          <p:nvPr/>
        </p:nvSpPr>
        <p:spPr>
          <a:xfrm>
            <a:off x="1524000" y="1"/>
            <a:ext cx="8763000" cy="769441"/>
          </a:xfrm>
          <a:prstGeom prst="rect">
            <a:avLst/>
          </a:prstGeom>
          <a:noFill/>
        </p:spPr>
        <p:txBody>
          <a:bodyPr wrap="square" rtlCol="0">
            <a:spAutoFit/>
          </a:bodyPr>
          <a:lstStyle/>
          <a:p>
            <a:pPr algn="ctr"/>
            <a:r>
              <a:rPr lang="en-US" sz="4400" b="1" dirty="0">
                <a:solidFill>
                  <a:schemeClr val="bg1"/>
                </a:solidFill>
              </a:rPr>
              <a:t>Called To Preach Repentance</a:t>
            </a:r>
          </a:p>
        </p:txBody>
      </p:sp>
      <p:sp>
        <p:nvSpPr>
          <p:cNvPr id="26632" name="AutoShape 8" descr="data:image/jpeg;base64,/9j/4AAQSkZJRgABAQAAAQABAAD/2wCEAAkGBhQSERQUExQVFRQWGBQUGBcXGBcXFxUUFxQVFxUVGBcXHSYeFxkkGRUUHy8gIycpLCwsFR4xNTAqNSYrLCkBCQoKDgwOGg8PGjQkHyQsLCwsKSosLCwsLCwsLCwsLCwsLCwsLCwsLCwsLCwsLCwsLCwsLCwsLCwsLCwsLCwsLP/AABEIAMIBAwMBIgACEQEDEQH/xAAcAAACAgMBAQAAAAAAAAAAAAAEBQADAQIGBwj/xAA+EAABAwMBBQUGAgkFAAMAAAABAAIRAwQhMQUSQVFhInGBkaEGEzKxwfAU0RVCUmJygpLh8QcjM6KyFkNT/8QAGgEAAwEBAQEAAAAAAAAAAAAAAQIDBAAFBv/EAC8RAAIBAwIEAwgDAQEAAAAAAAABAgMRIRIxBBNBUSKRoRQyQmFxgdHwBbHB4VL/2gAMAwEAAhEDEQA/AO7uYrMdVAio2N8cCDjfA4aZSqoFfZXpY4Oae8cxxB6Iq+sN4GpS7VM5ga0+MOHADmvLNCwc/cJXcptdtSW6cjctFAzBLlvdVjEaD5q2yrhs4B70Tc+7eOAwsNWdpZR6FKPhwc3ctjj5JdcEzmU7rWw4FDXNsOq00qsUxJ02xfQvHNxwRVt/und0PNShswu5RxKZiyawYB5E8fTRNVqQW24sISe+wsv7cUzugglVCrIymN7sxoaXDQc0qRp2qR7gleLLbcgHontG2D2gpAwoy1v3MiDhY+I4dzzF5NVCuoYlsOPwAVN3RG74/QfkfJVU7l7j2pjnwRrW47+a81wlTfiN6nGovCIK9BUtpJ7d0GjvIBjhz+UJbXAGi0qpixHT1BH1IVdOrJVdVYoDK0xSSISd2NabsLV5W1Bq2qU4UU8nNApjise4DtIV3uJCrdbkcFW/zEZS+hCFNLKIeCo2nzVYtom8lDbOVsLREtEBRz0HOQdKBDSUFBFsYER7gDKSVSwyiKatBBVKKbVpOgwqXWypGpbcWUbiv8Oso80QoqcwXlnptO5TTZt+WPDh4jgRxB8JXJNvExsbuSqswaRzt6z3HuAHZ1b1adCDxH5Lj790Fdzf9u1pH9kvZ8nD0XDbWpwSlHpi11fKrqXZ0VFUod71KWTbBBp2hoi7d+9lJAE+2W7QRKy1cK6NMM7jFtkQ2WRMaJTeXtan2XQJ5RC6KlQcWkCQ5KrvZNVzv9zI79EvD1It+O3+i1oNLwiK6vX1I3jKqayUwudhvGQCR3QtKdkQYMdT04969eE6dvCzzpRnfxArW81fTpK1tIE/eqhZunBSz+Q0X3CNn1Nx4Pn3an0TKldB5AAMmPVKqb+X307kTSdukOGmSRy3Rvbs+XmsFWgp56mqlXcMF11dN3gAOnUdUsvqapFXtjvV1etPLllZnScZKxrVVSi7iuoFU0wrbgmZVTCtyWDHJjKxrjmjtUnpkExCc0LTdAJUJxSyPGXQzTogzzQ9VxHFWVroDRD1LmQkjF3C5IHc0krLmKNeo+or5JlbjCrNbksVAtJ5KiihLljZKvpNjUodhOi2eSOiSSvgZOxe5/AeapquA4zzQ7q0KkulBUjnMsdVMqLHuFE/hOyOReJns29yuUFwi7W9grQyOg9e2aW1rcU2nthxdBxvSAOyeYA0KRbY2MQSCCDyKU7G2xpld0NqsqNHvBvAiWkGHNzls8QDz6KbIWcGeY3uzCOCWOtl6vX2HTqz7pxLonccIJ5w4YJ6Llr7YcHRQm7I20ZqTsctb2clOtnDdcJwVW+33CFtUeXEGV586jk7PY9ONNWuh3U2oG6SeiDq+1cfC2e9KqlQzBQz2Hkr0eHpteIhVnJbBd9t2pV5N7kFTZJnitagKzRcQZXpQjGCtE8+d5PIwbs8lu9AjiAfLHktKtsTB8/PVQOM66j56evyWtu8mQP76j6fJLqk9xXFI0pUDMcdPNWXbt0FomJyf2o+Q6fYNt2GQTgAguOMZ68TBwgrhu8CdT8vvK5gTFdWlORjqdAqK1SIEzr/AIz3Ii6qBo3R0JPM506ZP3ouc6ShYpcIrEbqzb0pGFZbWjXNyYI9UVs+iWO3gJIUXLDSKWBG2ZBRxc46DIGe7n/ZNqVffw5o8oW/4HdnGTjrGZx5eanzG/eQXFdGc6WnkZVe4U7rWDuDYS64oETJA8VyqJnODQMFC3ErB/ytJVBTV7VndA6rG7KIIkDCLdgJXKjcRoENUYTxRpohZFMFKppbBcW9wAWkoqlZbupEo1tADJWj+YU3Vch1BIoIH2FFHN6rKAwja5btqKx1qVqaJWrmJlXRaGFhckELsdn35NE69lwP9bTI6R7ufHouGtW5XU7I7Tfd5Di4OaR+1ukAHlOM8Pl2q5nqU7ZOo2dtE4yugr0hXp7x/wCRgz++0HXvEriLG6II5812Ww74bw3sDIPccJNL6medllbnJ7U2cZ0SulSAOdPJd5tnZeoPD7BXMXdnGnkQPmsNSF2elQrYFFWkAZGR96ql7gi30CJS2rMoQvezLys1dG+4FllMcPyQ9QEcVowbzhJ+f0WuLa6mSaGZtiBJ0748Vq6h2ieByO45Vlrs97hAM/IZ6p5a7O3Gj3gnIIA5fvcgcdSB3FPGotr5M04NZAK9P4aciRgn94/Fpyw3n2Uourng0CDxOp7+XcPVdLe0gQCBDiXS7jMz4ajIXP1dn5hXi7rJntZiW4pkniEOy2MrsLLY73j4d4DG9gAd7jgeKIHso8z2NIzIAzkQSYOM4nVG5zmkI6Fk1zRILT80bSo7uk6CPvwTKlsGo34YdzDSHOHgM8tEwbsl26f9sg4mRJxOizypsoqqFNrUIOAJAcR1MYWluwudPieid0tjPHaIxB16jHVDV7CMQR4Y8tfmu5cbWBzJXuV1nw2SSOWde5Jr23Y7Vx8RPrCaPpkGYBHn6yYSm+eXHjHTjjxUY8PpeGX591kEpWlPTePktqlhSjDiPL6KPoiJGTPE5Vow3SD980s074bKxtbKQFWpsYOJ9IVFOoHnOB5Im4tHvOZQ34UDUnuVUopZeSbu3hYLHtaND6qplVoMkoe5qAcCOqFY4yqKmmsiOdmNHbQnDWk96Hfdu6BYbeYgha1Ko5Y8ykUEug2pvqUuuXKLf8WOn34KJ7fIW/zGbrZUPtM4TKmxEMtpXlc3SfRuFxZRsk32ZR3HAxMfUEce9bMtkfb2+V0OIdyFaimi19huuMQRiMgSCARqdYOiZWNUN1PpPqt7dktAIB4ZGYAxkaxoJQVQFp4jvW/2myPI9n1No6yjdtc3deTHBwyR0jkgr/ZkDQEHRw49x+iU2l51g8kyobZLccDqCAQeGhTRrU6mGSlQqUneIqrez7zOMdcepSa52Ic9F2x2ox4h7Af4ZafSR6KGxov+B0H98AA9JEx4o8tM5cRKO5w1HZBKPs/Z7MubP1XZW2xHCIAPWQfkjvw5aYYAzOJiXef0XOj2EfFnOCi2kAGUxvcebegPA9yEqWNVzp3C0OMyZgDi4u5RmU9ub0tnssnjLfpp6LltsbQqdqXOg5OfohGiosHOcjFztOmOz7sOaNHEua5x4kwSADyjGM6yurbYYPgpsbzLh7z/ANyB4BKLq4JwHDxMfNKHXrtCFoX1Bov0O1s9ukkHekjgT2QOQb8IGBgDgmbdvkwCAQMDoOIAGI6Lz2i86gx98U0sLwjMgxqJye5SnK2R1TvhHbtq0SMY54MjuBcsUnimT2mnrvACOERn0XJVtp7p5jHf4hbP2mCMSkhd7nSjbY65+1N3SMjvBB/wgqt+HaNnnl0eGceMpLb3RLMmBq2Y8R0n5gd6rftKBA3fFw+hWmMYJeEzy1N+IbVbdsSHRzaSAe6SQCO7lol13RbG9rw7PaA6EgxKU3N6/UnxBBg8sHCGF9UnDjPqjKn8xoSt0DKlw0GCCOcjTwKrZXDjAaT3CfQLUXLyIJJA03m7wHdOmVVTuXtPZgdzWifRSUI/cq6kgt9uMNJInicEcY5LLrVgHZgj71hWHavvey9knnkx3DyQVRjh8Lm+fzBgFRkpSdngrFxigatZE5QdxQjQIuXtMmSNOnnotHVZhMtUQYkAlrjy6aLdtqTqQEZWZy4IepU/dR5jewdC6lBs+UqIhjHRxUQ1vuHRE6aytSjm2yMtKBnLRHerBaQcHXmF8zOq2z6HmJYBqdqiqFOFeyBrqrfcz8Ovqui5XyQnUubsdIj74LFahLcjSAD549FvbsPHHf8A3WbmmQMc59M/L1WpSdjLdarIUvt+S1rUnAYlEPmeHmq6hdzjxhCFWzyzU43Qv/EvB9UTaX7jkA/MIW5pOn4tOqAq79OXAk8dcHmt8K91hmWpw982OnG03NE70N45WTtBxy0z0BBPfjK5l3taGt5yILS0HvEyh7f2lpbwOWfw72nLXSQqKrW7GZ8PSud1+nKkDf3XA8HtafXX1VG0rBtVpqUojBcziyceLZ4jnlJv0/Qc0Cd6Tva7sdxk+Se7I2zT/wDrBDt12pnIG9g8sFWo1pyxKJkrUYwzFnLHZLN4h4OdIx5pZtHZjaejXzH8Q7tMiOMr0G6ZQqQ4kUzxbDt09W7oMdyQ7ZsNwgtyHAlrwZB1BAODIyCCjOnJyuilKvFR0s4KpcYjc3eo496Gp1yF1N7sEuAJcD+9I0jTnhJbjZBbod7XRaKco2sCopblNO4J6dTofyRD7wNO6CD15IV9q4CCOqHNiTon0Jsnq6Dj8U7i6R0yFa233tHIS1tDuiRnmVcGuGgUnde6zrJ7oPtdmiYeZB1A6aGfE+aKOwgDLHRxGflhK2NMalFWck5JMciozlPfUUjGPRBdzSO7l4PdrrJlC0LHezqtru6Df1deM/31UoNa4gNe5h5es4+allRuilryyStalvCPvVC1qZ1Th2znvGHF/VKL0brt0nzSU6mp2uNOFlcCzONe5VVKRnT8kYQABBPWNUBcVs8ZWqLcngi0kslNatGAsNHEmAr6NqNTqrTRHJO5JYFSe4N+KUVn4boFhDwBvI9MZUHL0V8cgUM2sIwTPkq/eOC86HAyks28v+noyrRTsEGmZ0K3Bju7lpTuijBXgCRqmXCTg8WOdZMlG6Hz8wOK1quJ4yobkDMx6Kus7kZ9MKvss5KzSJKpFO4PWoNnj4LQ2jTxKsFTmFdTaO7xWCfAuO9zXGrdYYmuNlOd+sPMfVL6uw6mQPnr6rsfwrtWnHSFRcUXN0P/AFb+S6PD1YrEl6/gD4m+LHAXHsrWP6qG/wDilY43Su9fXeOP/Ufkqm7SqD9YHvGq1xjxdvC4v7szSqU+sTi6Ps65hPvHbg8yfJONmXLKUFvvSRzhsd2qejaNSZxHKBHgjqF0Khjc/wDMAcScYHVW0cWsyjf6MzyrUHhYF9ztmmAx24RvNmJAAhzmmBGJLJ8Vm19rKbAQA8A5gw5p/lOPRW7SfRdA3DAEAwM5JJjhklJK7KAOHPHTdP0cE7U08wl9icHTkveX3Q1fty0cZNBwPR4jOsBzcd0rNK4tCZbvtP7zA+f6XBJfcUNQT/SZ/wDSMtbm3ZkMcSOM/SVR3axTf9CYi/fQ0qWlGr8HuyeIqf7Tp5jJaR/NPRWW/s7uyTTpAcJcyD3OLoKU0rilkw8EzxBiVZT2lTb2ZqBp5wR/ZTlTdvca/fuNGo74mv3yGG0NlVIO41haBOCw44wAZMcccFzde1kHtR0AwevBNLa6aD2aoaJka7wPDtYjwW9Taxcf9xlOr+8QN4j+NhDvNUpRgsJfv3Eqyqbt/v2OUuaW7o6en3KXi4e09kkdy7at7PipJpHfbk7uPeNHIt1OOLZB6aJZdbB3cOBB1gggxzg8Fp8Pa5BSYgqbTqOEGI0+yqwXJpU2eGrRraY+KR3Z8+iZU7bI51L7sYbE23SpNLam/n9YZn1wr7zZ1B43w50k4aRk+fzSemKM9o9nWW690OQ9ztFkgML4HXhwE8lilwl53g2n17GlV7R8VmS+t910Y7hwQrWtnKsrbakRuMxpr9dUE+6J4rVToytaRCdVXwPrW1DmzMN5qp9ZuQ2TzPD01SeptPs7oBjlvGPJDm/dEcOWVNcK3lsp7Qtkhu65Z9hRKA55yGj0UTciPcXnS7HobKqLoXEcMffFausWt/Wceoa0jzDkO6wJPZuN0cjSz4wfku9pVvdfl+AuD/8ASHTbumR8JDlq9wiWyc5jOcDiUmo7FezS439YBgDxDzPRXW+wLkneFZjdZA3XAco3SSVF8VRhl3X1T/A+mT+JeYyBxLpHesVareBGMTI1Go81BsmsWgVKzQOPZEExEAEDH90CzYA32n3wg/GW72udIEREZOEi/kqX1DyG+pmrtGm3Wo0eIV9G4DstcD3EH5LZ/s1aUiX1DUggtO9AbJ0ILuPihrLY1vbu399x3hiRAAJ1lru0P8oLjlV+B2KRWjaXoHfi3c1ZSfU5E+CqrFgyHgaROJ7ua3pPkAtc7wyDzhaWoSjiJNVJXyzapYvd+rCqu9kwwSQDzOB5jXxR1OtAw8g9506YIVNwxtSQ6pUzgw47vlgeiwVozatBPHZFY1Ip3k0LmbLMEOqhhwQZx3SRBK0pXO7vMFUPndMkxJaSC0k4Ah0jhLQiGbJptEF5czQBxMAQdIPetRYUJImmCYgGdMaiROiNOrVi7vU/sCpCnJYsI9p7WeCQ1sEYIdqCNQgLt1WozeY3UkRne9NdV3lK3olpc1rHEfrNBcTutyOJJgc895lDvrU9ZLDpBbuz3g4VZcXUvaK82JChDqee2tdxJaXBjhPxQBjhJGDrhH0XPMgUyS2CYI0PHxCa7U2Nbl8l26SOAgEc8Ky2vbdjSxoM4Bw470aZSz4mvFXiiqoUJYYofe7o+E8DBwc8VVXvnASWyDOnTWUfXo0XyfdPd1BI06Ej0VQ2bR+JrKw6AkefZmPFWXGVWsr67fkn7LST/rf8Cj9N8N0Tw5Iy02tIkiI8lYGU6ZxTYTmN4EnPecon9MlmtJoadYBx1HIIyr1fhjf7oVUaXWVvsSntIcD6o+htmQWvJew6tLjgzO8053XdYzJmUmrXe/IFJgkzxmT1nCwxscI4RnB8VWFV2yrGepSXR3GO07PdMA7zTlruDmyYPTkRwII4JHcWpXRWG0HNED4e0YcA4AxqA4GDIGRyWz7xj/8Akptcf2mkU3eMNLXeU9VZVGQ02OLq0CEK9pXaXGyw4TSbvjiI7be9o1HUcsxokd1ZxPZjwR1sayEJWpTCpQ6Kk0SjqDYCMrAcRoSO5GGgtDR6I6kdpAzKiINJRHUdpO6o7Rqg5IKK/Hbxw0ecJI26c79eVewP5+q8rmtG3lJ9B4zfI+GPHCz7ur+0B99Ert7iq3Rzo5SmNptGoP2j/KD9EkuIkuoVQXYJtqtcOEP/AOxhX3G1qrMOg94Dh6hX0to0zG+yD1b+UJhFo8ZLgeOJHlKzuvGW8fOxzpNf8EtptTeJPumEnXsAT5Qr6t+0AyxjQ7B7LQD9f8pp+Ct47FUA9QR9Esvdl03avB+qCqUr+6vL8B0t9X6/6DmtQcI3KZxuwJAjWImB4K62q0WM922GNGYBnPE58OPBCfodg0Lo7sLH6Dp6gz6KuqmspW8ztMtmwoVmzAOPJbe9la0tm4w7HIGVivQhsa9YghaFxlsEXwty1tyYjMeClNwOox3BCW9ETk5PVWVbQtPxISrUpbrP0CqVSOz9RjQotGWANcDIkYB4HBV1zs9sGXOyJ3RoJ4QRplK6RcDj1CPrb87zdTDojmM94mQkUYvr6DOUk9vUArbHoSIYPIa+EKttozg0TMgxBnv4I6oHE5AHHSY8v7qOoHkPl6FUUY2swOpJC65hpn3TnxPw6yQZM4+ykN37QhjifdSCBDTMBw1PLTGOS6r3RHCPvRAXVqHGHMae8BTVHS/l9WivtKaze/mcXtPbIrQQwNcDMhoxpGYnmiqXtC7dANIuAxOJOOI+qc1thsGtKP6vzQ52TS/YA8XfmtCUbWS9SUql3dv0AHbWa5v/AB1A7uEefBU09pNGm8J1A/yndPZlHiwHxd+aYUKNsNaXyOniuctPw3FvF9bCaht6GOJLiPhgiZJzxPIFVHbLHngMmGjs+ZyAumq0rYgYA6FoS2vsyk7DQw+U+ihKsk7uDRaMNSspXBaW1WmQGtJON7wzpyhFUyKjSHjfe0Eg5BLWiS1x44BIOvZjIIhfV2YG8G+IW1vVc0tI3eyZAzHWRxkYKMakXsdODW/9C7aVs4mGYHdn5Z8Usda1Bq5vgujv6ZaOyw7rocDMxgS2f3XSPLmldR3NhnodfNWU2v1CWjLf/RU6g4qs0HhHPceIPSEM97uE+StGo2SdOwMaTuqivj+P0UTcw7lgzvbGgG4p1N7lLQPNAVfbar+o1re+XH8vRcxvLIctkeCpR6X+pmlxlSXW30Oope3lwBHYPWD9DCNtP9Sq7dWUz/UPqVxm8oHIS4KhLeKAuLqr4j1S3/1fYRFS3d/LUB+YC7X2c9o7K9AFOru1P/zfDX+AOHeBK+eA9bNqrBW/h6M14Lxfn6MsuNqdWfTdfY3V3khmbOaPiLv6SfUBeCWHtddUS007iqN3QFxc3u3XS0jwVNx7RXFR+++vVLue+7yGcDuXnx/ha6duYrfT9/s0LjlbP+H0G+3YBIz4kfRB1X6wYXilr7a3dMgiu89HEPB7w6ZTmh/qZUiHsbPEt+e6fzSy/i+Khs0/35minxlCWJY/fkekGu8aEH1WRf1BzXB0/bxozvjPDd+cBED20a7O+zxMeiR8NxC3j6F1Kg9pep2DtpE8AfBY/S7hwA++S5M+0Yf1/hdj0UG2GcW+q7kz6xC1HpI6xm1wdWtPmD6FF0doAtI0gFwzkaT4R8lxtPaDDzCPttpABx4BpHi7sj5z/KrQg10M9SHzOgbtLmZRI2qQPiP3ouOO1Qrv02IiYPh5Kul9iOj5nUO2qDrHf9/kqKt+AefFcq7aqtbtMOGudI6Dim0t9BdLQ6qbSH70cpP5rLds0+NMHxP1XN1L9vNDnaA5+am6TZRHT/iqZ4OA7x9QsPrNAnPTSeK59m0wBwVjtpD4fufvCrGMkTlFMY17tDC+g80qq3/ehztAcQUWm+h0YWOgO2TyUp7VPIecLnHbRby9VoNojr5pFQXYo5S7ncWW0Rhpb2SROfXvHND3dUCQW5EjhwXKU9pjqjKm0m1MkhruJMw7rgGDz4Z4LvZ7g5lgmvcM7v5f7oGrXHAjyQd1XIMHB+/MIGpeqseHsK6rY0971H9KiTG+WE/IBzGcgooovePENgVtB5KtW06xGhIQY0X3NVmUS3ajuIafCEbR2hSIlzQDPf8ARTcpLoXjCEvi8xTKzvJoNpUZ+DHOB8kXQbSeJaGnwSOo1vEeNFS2khDKyuhNqz9lvkFq6xpn9UJeeuw3sz7nPypvJ2dmU+XqVqdl0+R80efEHs8hOKhCvtb1zTgnu4FGu2Szr5qM2W3mfRdzYMHJmthpYX7nkBrZPIZTC62rut3RkDJIOC/v4gDA/mPFC7IsmgnJMtdjGSO03/s1p8EXXa2MAR3z3j74QovR0Q9qnVieptp05AWv6e5g+asuKLeSFNBqPg7DJT7hLdtt6jw/JF0toaEFKTbtWQ2NEHGPQZauo3fej7P5hUm66paT1WqGhA1MbNuuqtqXfXJH399UlBVjn41+/uEdCBrYfUu5GqHNfqgysQjoQNbC/frBrIWFqV2lHamGi4VjbtLCVgPTaEK5sdi43m7vEZb3Z3mj5x0PPK+rUVDK8EHllUXNwASAdCR6oqAjnYuNVRL/AMT3qJ+WLzQZREjZ9QxDTnRYfYPGrTrHPPgr3RDRLewOsyrBaP8A2T5ffJaPYQYIgogszVRRRcAitpXDm/CSP7aKpRduFNrYuq3LnRvEmFll24YDjEyqFmELIOp3vcfW98CwEkToZPFXl652kWg9oE9xhMqO1WgfC7+qfUiVlnR7G6nXuvEGl6jXJNUv370zHRE2e0ZIDvP5IOk0rhVeLdh/ZVDvNg5BB7ozPpKuqVdQDgkx0n4ULYzvty2JBGeE59JVNw7dHxDHmprcdo0rP6oZ9UDJWK900anXz9EJc3QLTHOPDmqRg2TlNRW4Sy6a7SSsfif3XeSWUq5bMcVmtcF0feearyskefj5hwvRxBHgtxWSxlYjitjcmZRdMVVe4y31qaqDpXxGuVa6/HAJdDG5iZmregaZ9FoNo9PVVvvJ4BRtw3i3yT6FbYm5u+GbnaJ4BVuvnHorBUpzp6LJ3Oi7C6HZfxA5uXcytPeHmUV7pp0WhoBMpIVxfcpDysFy3dSCrKZMRqxhRRREAR+Mf+27+oqfi3677p57xUURsg6mWPuX7re07V3E9PzPmhqjyTJJJ5nKiiFgts0UUUXCkUUUXHEWVFFxxkLBUUXBItmqKLjkH2Dj76nniz5rNw8y/JwPoJUUUnuVWwucsLCiqRIsrCi44iiii44iiii44iiii44iyoouOMLYFRRccYWFFFxxFFFFxx//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a:extLst>
              <a:ext uri="{FF2B5EF4-FFF2-40B4-BE49-F238E27FC236}">
                <a16:creationId xmlns:a16="http://schemas.microsoft.com/office/drawing/2014/main" id="{AB76F010-8B95-4FD6-916D-367CD52813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685321"/>
            <a:ext cx="1987468" cy="1841152"/>
          </a:xfrm>
          <a:prstGeom prst="rect">
            <a:avLst/>
          </a:prstGeom>
        </p:spPr>
      </p:pic>
      <p:pic>
        <p:nvPicPr>
          <p:cNvPr id="7" name="Picture 6">
            <a:extLst>
              <a:ext uri="{FF2B5EF4-FFF2-40B4-BE49-F238E27FC236}">
                <a16:creationId xmlns:a16="http://schemas.microsoft.com/office/drawing/2014/main" id="{CD5FE500-5CD3-4D2B-8ABB-13D9200B49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9098" y="1680574"/>
            <a:ext cx="1981372" cy="1841152"/>
          </a:xfrm>
          <a:prstGeom prst="rect">
            <a:avLst/>
          </a:prstGeom>
        </p:spPr>
      </p:pic>
      <p:pic>
        <p:nvPicPr>
          <p:cNvPr id="9" name="Picture 8">
            <a:extLst>
              <a:ext uri="{FF2B5EF4-FFF2-40B4-BE49-F238E27FC236}">
                <a16:creationId xmlns:a16="http://schemas.microsoft.com/office/drawing/2014/main" id="{A8C58AB5-FE11-4423-8D32-E3ADA13496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40646" y="4594119"/>
            <a:ext cx="1987468" cy="1841152"/>
          </a:xfrm>
          <a:prstGeom prst="rect">
            <a:avLst/>
          </a:prstGeom>
        </p:spPr>
      </p:pic>
      <p:pic>
        <p:nvPicPr>
          <p:cNvPr id="11" name="Picture 10">
            <a:extLst>
              <a:ext uri="{FF2B5EF4-FFF2-40B4-BE49-F238E27FC236}">
                <a16:creationId xmlns:a16="http://schemas.microsoft.com/office/drawing/2014/main" id="{EE85ABED-AACF-42E9-BDA6-06A492942F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26589" y="4432859"/>
            <a:ext cx="1987468" cy="1841152"/>
          </a:xfrm>
          <a:prstGeom prst="rect">
            <a:avLst/>
          </a:prstGeom>
        </p:spPr>
      </p:pic>
      <p:pic>
        <p:nvPicPr>
          <p:cNvPr id="13" name="Picture 12">
            <a:extLst>
              <a:ext uri="{FF2B5EF4-FFF2-40B4-BE49-F238E27FC236}">
                <a16:creationId xmlns:a16="http://schemas.microsoft.com/office/drawing/2014/main" id="{091C517F-CA51-4536-88B4-8E21485A27E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17748" y="1605897"/>
            <a:ext cx="1987468" cy="1841152"/>
          </a:xfrm>
          <a:prstGeom prst="rect">
            <a:avLst/>
          </a:prstGeom>
        </p:spPr>
      </p:pic>
    </p:spTree>
    <p:extLst>
      <p:ext uri="{BB962C8B-B14F-4D97-AF65-F5344CB8AC3E}">
        <p14:creationId xmlns:p14="http://schemas.microsoft.com/office/powerpoint/2010/main" val="1468427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circle(in)">
                                      <p:cBhvr>
                                        <p:cTn id="10" dur="20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EE5E7DCD-562B-4D68-B6F7-86B3877B7B71}"/>
              </a:ext>
            </a:extLst>
          </p:cNvPr>
          <p:cNvPicPr>
            <a:picLocks noChangeAspect="1"/>
          </p:cNvPicPr>
          <p:nvPr/>
        </p:nvPicPr>
        <p:blipFill rotWithShape="1">
          <a:blip r:embed="rId2">
            <a:extLst>
              <a:ext uri="{28A0092B-C50C-407E-A947-70E740481C1C}">
                <a14:useLocalDpi xmlns:a14="http://schemas.microsoft.com/office/drawing/2010/main" val="0"/>
              </a:ext>
            </a:extLst>
          </a:blip>
          <a:srcRect l="1289" t="2772" r="1262" b="3102"/>
          <a:stretch/>
        </p:blipFill>
        <p:spPr>
          <a:xfrm>
            <a:off x="-1" y="0"/>
            <a:ext cx="12192001" cy="6858000"/>
          </a:xfrm>
          <a:prstGeom prst="rect">
            <a:avLst/>
          </a:prstGeom>
        </p:spPr>
      </p:pic>
      <p:sp>
        <p:nvSpPr>
          <p:cNvPr id="5" name="TextBox 4"/>
          <p:cNvSpPr txBox="1"/>
          <p:nvPr/>
        </p:nvSpPr>
        <p:spPr>
          <a:xfrm>
            <a:off x="121634" y="6411238"/>
            <a:ext cx="5042647" cy="369332"/>
          </a:xfrm>
          <a:prstGeom prst="rect">
            <a:avLst/>
          </a:prstGeom>
          <a:noFill/>
        </p:spPr>
        <p:txBody>
          <a:bodyPr wrap="square" rtlCol="0">
            <a:spAutoFit/>
          </a:bodyPr>
          <a:lstStyle/>
          <a:p>
            <a:r>
              <a:rPr lang="en-US" b="1" dirty="0">
                <a:solidFill>
                  <a:schemeClr val="bg1"/>
                </a:solidFill>
              </a:rPr>
              <a:t>D&amp;C 43:24 </a:t>
            </a:r>
            <a:r>
              <a:rPr lang="en-US" sz="1200" b="1" dirty="0">
                <a:solidFill>
                  <a:schemeClr val="bg1"/>
                </a:solidFill>
              </a:rPr>
              <a:t>Book of Mormon Student Manual</a:t>
            </a:r>
          </a:p>
        </p:txBody>
      </p:sp>
      <p:sp>
        <p:nvSpPr>
          <p:cNvPr id="20" name="Rectangle 19"/>
          <p:cNvSpPr/>
          <p:nvPr/>
        </p:nvSpPr>
        <p:spPr>
          <a:xfrm>
            <a:off x="2057400" y="1524001"/>
            <a:ext cx="4419600" cy="1323439"/>
          </a:xfrm>
          <a:prstGeom prst="rect">
            <a:avLst/>
          </a:prstGeom>
        </p:spPr>
        <p:txBody>
          <a:bodyPr wrap="square">
            <a:spAutoFit/>
          </a:bodyPr>
          <a:lstStyle/>
          <a:p>
            <a:pPr fontAlgn="base"/>
            <a:r>
              <a:rPr lang="en-US" sz="2000" b="1" dirty="0">
                <a:solidFill>
                  <a:schemeClr val="bg1"/>
                </a:solidFill>
              </a:rPr>
              <a:t>A hen cares for her chicks and would sacrifice her life to protect them. </a:t>
            </a:r>
          </a:p>
          <a:p>
            <a:pPr fontAlgn="base"/>
            <a:r>
              <a:rPr lang="en-US" sz="2000" b="1" dirty="0">
                <a:solidFill>
                  <a:schemeClr val="bg1"/>
                </a:solidFill>
              </a:rPr>
              <a:t>When danger threatens, she gathers the chicks under her wings for protection. </a:t>
            </a:r>
          </a:p>
        </p:txBody>
      </p:sp>
      <p:sp>
        <p:nvSpPr>
          <p:cNvPr id="30" name="TextBox 29"/>
          <p:cNvSpPr txBox="1"/>
          <p:nvPr/>
        </p:nvSpPr>
        <p:spPr>
          <a:xfrm>
            <a:off x="1524000" y="1"/>
            <a:ext cx="8763000" cy="769441"/>
          </a:xfrm>
          <a:prstGeom prst="rect">
            <a:avLst/>
          </a:prstGeom>
          <a:noFill/>
        </p:spPr>
        <p:txBody>
          <a:bodyPr wrap="square" rtlCol="0">
            <a:spAutoFit/>
          </a:bodyPr>
          <a:lstStyle/>
          <a:p>
            <a:pPr algn="ctr"/>
            <a:r>
              <a:rPr lang="en-US" sz="4400" b="1" dirty="0">
                <a:solidFill>
                  <a:schemeClr val="bg1"/>
                </a:solidFill>
              </a:rPr>
              <a:t>Lord Gathers His People</a:t>
            </a:r>
          </a:p>
        </p:txBody>
      </p:sp>
      <p:sp>
        <p:nvSpPr>
          <p:cNvPr id="24" name="Rectangle 23"/>
          <p:cNvSpPr/>
          <p:nvPr/>
        </p:nvSpPr>
        <p:spPr>
          <a:xfrm>
            <a:off x="5943600" y="4191000"/>
            <a:ext cx="4343400" cy="1938992"/>
          </a:xfrm>
          <a:prstGeom prst="rect">
            <a:avLst/>
          </a:prstGeom>
        </p:spPr>
        <p:txBody>
          <a:bodyPr wrap="square">
            <a:spAutoFit/>
          </a:bodyPr>
          <a:lstStyle/>
          <a:p>
            <a:pPr fontAlgn="base"/>
            <a:r>
              <a:rPr lang="en-US" sz="2000" b="1" dirty="0">
                <a:solidFill>
                  <a:schemeClr val="bg1"/>
                </a:solidFill>
              </a:rPr>
              <a:t>The Lord loves His people, the house of Israel. He gave His life for His people and has sought to gather them together so he could protect and nourish them. </a:t>
            </a:r>
          </a:p>
          <a:p>
            <a:pPr fontAlgn="base"/>
            <a:endParaRPr lang="en-US" sz="2000" b="1" dirty="0">
              <a:solidFill>
                <a:schemeClr val="bg1"/>
              </a:solidFill>
            </a:endParaRPr>
          </a:p>
        </p:txBody>
      </p:sp>
      <p:pic>
        <p:nvPicPr>
          <p:cNvPr id="4" name="Picture 3">
            <a:extLst>
              <a:ext uri="{FF2B5EF4-FFF2-40B4-BE49-F238E27FC236}">
                <a16:creationId xmlns:a16="http://schemas.microsoft.com/office/drawing/2014/main" id="{469609C7-F033-41CE-BB32-34B9B40A87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4401" y="1176427"/>
            <a:ext cx="2962102" cy="2743765"/>
          </a:xfrm>
          <a:prstGeom prst="rect">
            <a:avLst/>
          </a:prstGeom>
        </p:spPr>
      </p:pic>
      <p:pic>
        <p:nvPicPr>
          <p:cNvPr id="7" name="Picture 6">
            <a:extLst>
              <a:ext uri="{FF2B5EF4-FFF2-40B4-BE49-F238E27FC236}">
                <a16:creationId xmlns:a16="http://schemas.microsoft.com/office/drawing/2014/main" id="{8527EBCF-408E-4075-8FCE-5635673732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6064" y="3082694"/>
            <a:ext cx="3202272" cy="3020325"/>
          </a:xfrm>
          <a:prstGeom prst="rect">
            <a:avLst/>
          </a:prstGeom>
        </p:spPr>
      </p:pic>
    </p:spTree>
    <p:extLst>
      <p:ext uri="{BB962C8B-B14F-4D97-AF65-F5344CB8AC3E}">
        <p14:creationId xmlns:p14="http://schemas.microsoft.com/office/powerpoint/2010/main" val="3604715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a:extLst>
              <a:ext uri="{FF2B5EF4-FFF2-40B4-BE49-F238E27FC236}">
                <a16:creationId xmlns:a16="http://schemas.microsoft.com/office/drawing/2014/main" id="{108A42B5-25D5-4A35-825E-60254DD7B6B4}"/>
              </a:ext>
            </a:extLst>
          </p:cNvPr>
          <p:cNvPicPr>
            <a:picLocks noChangeAspect="1"/>
          </p:cNvPicPr>
          <p:nvPr/>
        </p:nvPicPr>
        <p:blipFill rotWithShape="1">
          <a:blip r:embed="rId2">
            <a:extLst>
              <a:ext uri="{28A0092B-C50C-407E-A947-70E740481C1C}">
                <a14:useLocalDpi xmlns:a14="http://schemas.microsoft.com/office/drawing/2010/main" val="0"/>
              </a:ext>
            </a:extLst>
          </a:blip>
          <a:srcRect l="1289" t="2772" r="1262" b="3102"/>
          <a:stretch/>
        </p:blipFill>
        <p:spPr>
          <a:xfrm>
            <a:off x="-1" y="0"/>
            <a:ext cx="12192001" cy="6858000"/>
          </a:xfrm>
          <a:prstGeom prst="rect">
            <a:avLst/>
          </a:prstGeom>
        </p:spPr>
      </p:pic>
      <p:sp>
        <p:nvSpPr>
          <p:cNvPr id="5" name="TextBox 4"/>
          <p:cNvSpPr txBox="1"/>
          <p:nvPr/>
        </p:nvSpPr>
        <p:spPr>
          <a:xfrm>
            <a:off x="190578" y="6354686"/>
            <a:ext cx="5042647" cy="369332"/>
          </a:xfrm>
          <a:prstGeom prst="rect">
            <a:avLst/>
          </a:prstGeom>
          <a:noFill/>
        </p:spPr>
        <p:txBody>
          <a:bodyPr wrap="square" rtlCol="0">
            <a:spAutoFit/>
          </a:bodyPr>
          <a:lstStyle/>
          <a:p>
            <a:r>
              <a:rPr lang="en-US" b="1" dirty="0">
                <a:solidFill>
                  <a:schemeClr val="bg1"/>
                </a:solidFill>
              </a:rPr>
              <a:t>D&amp;C 43:24 </a:t>
            </a:r>
            <a:r>
              <a:rPr lang="en-US" sz="1200" b="1" dirty="0">
                <a:solidFill>
                  <a:schemeClr val="bg1"/>
                </a:solidFill>
              </a:rPr>
              <a:t>Student Manual</a:t>
            </a:r>
          </a:p>
        </p:txBody>
      </p:sp>
      <p:sp>
        <p:nvSpPr>
          <p:cNvPr id="20" name="Rectangle 19"/>
          <p:cNvSpPr/>
          <p:nvPr/>
        </p:nvSpPr>
        <p:spPr>
          <a:xfrm>
            <a:off x="1981200" y="1371601"/>
            <a:ext cx="4267200" cy="1200329"/>
          </a:xfrm>
          <a:prstGeom prst="rect">
            <a:avLst/>
          </a:prstGeom>
        </p:spPr>
        <p:txBody>
          <a:bodyPr wrap="square">
            <a:spAutoFit/>
          </a:bodyPr>
          <a:lstStyle/>
          <a:p>
            <a:pPr fontAlgn="base"/>
            <a:r>
              <a:rPr lang="en-US" sz="2400" b="1" dirty="0">
                <a:solidFill>
                  <a:schemeClr val="bg1"/>
                </a:solidFill>
              </a:rPr>
              <a:t>Lightnings –Warnings to inhabitants of the earth given by missionaries.</a:t>
            </a:r>
          </a:p>
        </p:txBody>
      </p:sp>
      <p:sp>
        <p:nvSpPr>
          <p:cNvPr id="30" name="TextBox 29"/>
          <p:cNvSpPr txBox="1"/>
          <p:nvPr/>
        </p:nvSpPr>
        <p:spPr>
          <a:xfrm>
            <a:off x="1524000" y="1"/>
            <a:ext cx="8763000" cy="769441"/>
          </a:xfrm>
          <a:prstGeom prst="rect">
            <a:avLst/>
          </a:prstGeom>
          <a:noFill/>
        </p:spPr>
        <p:txBody>
          <a:bodyPr wrap="square" rtlCol="0">
            <a:spAutoFit/>
          </a:bodyPr>
          <a:lstStyle/>
          <a:p>
            <a:pPr algn="ctr"/>
            <a:r>
              <a:rPr lang="en-US" sz="4400" b="1" dirty="0">
                <a:solidFill>
                  <a:schemeClr val="bg1"/>
                </a:solidFill>
              </a:rPr>
              <a:t>Voices of the Lord</a:t>
            </a:r>
          </a:p>
        </p:txBody>
      </p:sp>
      <p:sp>
        <p:nvSpPr>
          <p:cNvPr id="22" name="Rectangle 21"/>
          <p:cNvSpPr/>
          <p:nvPr/>
        </p:nvSpPr>
        <p:spPr>
          <a:xfrm>
            <a:off x="5943600" y="4114800"/>
            <a:ext cx="4267200" cy="2308324"/>
          </a:xfrm>
          <a:prstGeom prst="rect">
            <a:avLst/>
          </a:prstGeom>
        </p:spPr>
        <p:txBody>
          <a:bodyPr wrap="square">
            <a:spAutoFit/>
          </a:bodyPr>
          <a:lstStyle/>
          <a:p>
            <a:pPr fontAlgn="base"/>
            <a:r>
              <a:rPr lang="en-US" sz="2400" b="1" dirty="0">
                <a:solidFill>
                  <a:schemeClr val="bg1"/>
                </a:solidFill>
              </a:rPr>
              <a:t>Natural phenomena—efforts of church leaders, missionaries, angels, and even His own voice, to convince the people of the earth to repent and prepare for the future.</a:t>
            </a:r>
          </a:p>
        </p:txBody>
      </p:sp>
      <p:pic>
        <p:nvPicPr>
          <p:cNvPr id="4" name="Picture 3">
            <a:extLst>
              <a:ext uri="{FF2B5EF4-FFF2-40B4-BE49-F238E27FC236}">
                <a16:creationId xmlns:a16="http://schemas.microsoft.com/office/drawing/2014/main" id="{8280C0F0-E218-4CE3-8D2F-DC00DE6E26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5340" y="3174089"/>
            <a:ext cx="2676376" cy="2523963"/>
          </a:xfrm>
          <a:prstGeom prst="rect">
            <a:avLst/>
          </a:prstGeom>
        </p:spPr>
      </p:pic>
      <p:pic>
        <p:nvPicPr>
          <p:cNvPr id="7" name="Picture 6">
            <a:extLst>
              <a:ext uri="{FF2B5EF4-FFF2-40B4-BE49-F238E27FC236}">
                <a16:creationId xmlns:a16="http://schemas.microsoft.com/office/drawing/2014/main" id="{2035DD99-4C0C-4FB2-AE32-B75DD60051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34188" y="901987"/>
            <a:ext cx="2682472" cy="2530059"/>
          </a:xfrm>
          <a:prstGeom prst="rect">
            <a:avLst/>
          </a:prstGeom>
        </p:spPr>
      </p:pic>
    </p:spTree>
    <p:extLst>
      <p:ext uri="{BB962C8B-B14F-4D97-AF65-F5344CB8AC3E}">
        <p14:creationId xmlns:p14="http://schemas.microsoft.com/office/powerpoint/2010/main" val="3940027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61DDCA8A-B2D8-481C-B81B-83741D2AC6DD}"/>
              </a:ext>
            </a:extLst>
          </p:cNvPr>
          <p:cNvPicPr>
            <a:picLocks noChangeAspect="1"/>
          </p:cNvPicPr>
          <p:nvPr/>
        </p:nvPicPr>
        <p:blipFill rotWithShape="1">
          <a:blip r:embed="rId2">
            <a:extLst>
              <a:ext uri="{28A0092B-C50C-407E-A947-70E740481C1C}">
                <a14:useLocalDpi xmlns:a14="http://schemas.microsoft.com/office/drawing/2010/main" val="0"/>
              </a:ext>
            </a:extLst>
          </a:blip>
          <a:srcRect l="1289" t="2772" r="1262" b="3102"/>
          <a:stretch/>
        </p:blipFill>
        <p:spPr>
          <a:xfrm>
            <a:off x="-1" y="0"/>
            <a:ext cx="12192001" cy="6858000"/>
          </a:xfrm>
          <a:prstGeom prst="rect">
            <a:avLst/>
          </a:prstGeom>
        </p:spPr>
      </p:pic>
      <p:sp>
        <p:nvSpPr>
          <p:cNvPr id="5" name="TextBox 4"/>
          <p:cNvSpPr txBox="1"/>
          <p:nvPr/>
        </p:nvSpPr>
        <p:spPr>
          <a:xfrm>
            <a:off x="221876" y="6338381"/>
            <a:ext cx="5042647" cy="369332"/>
          </a:xfrm>
          <a:prstGeom prst="rect">
            <a:avLst/>
          </a:prstGeom>
          <a:noFill/>
        </p:spPr>
        <p:txBody>
          <a:bodyPr wrap="square" rtlCol="0">
            <a:spAutoFit/>
          </a:bodyPr>
          <a:lstStyle/>
          <a:p>
            <a:r>
              <a:rPr lang="en-US" b="1" dirty="0">
                <a:solidFill>
                  <a:schemeClr val="bg1"/>
                </a:solidFill>
              </a:rPr>
              <a:t>D&amp;C 43:25-27 </a:t>
            </a:r>
            <a:r>
              <a:rPr lang="en-US" sz="1200" b="1" dirty="0">
                <a:solidFill>
                  <a:schemeClr val="bg1"/>
                </a:solidFill>
              </a:rPr>
              <a:t>Student Manual</a:t>
            </a:r>
          </a:p>
        </p:txBody>
      </p:sp>
      <p:sp>
        <p:nvSpPr>
          <p:cNvPr id="30" name="TextBox 29"/>
          <p:cNvSpPr txBox="1"/>
          <p:nvPr/>
        </p:nvSpPr>
        <p:spPr>
          <a:xfrm>
            <a:off x="1524000" y="1"/>
            <a:ext cx="8763000" cy="769441"/>
          </a:xfrm>
          <a:prstGeom prst="rect">
            <a:avLst/>
          </a:prstGeom>
          <a:noFill/>
        </p:spPr>
        <p:txBody>
          <a:bodyPr wrap="square" rtlCol="0">
            <a:spAutoFit/>
          </a:bodyPr>
          <a:lstStyle/>
          <a:p>
            <a:pPr algn="ctr"/>
            <a:r>
              <a:rPr lang="en-US" sz="4400" b="1" dirty="0">
                <a:solidFill>
                  <a:schemeClr val="bg1"/>
                </a:solidFill>
              </a:rPr>
              <a:t>How Loud Should the Lord Get?</a:t>
            </a:r>
          </a:p>
        </p:txBody>
      </p:sp>
      <p:sp>
        <p:nvSpPr>
          <p:cNvPr id="21" name="Rectangle 20"/>
          <p:cNvSpPr/>
          <p:nvPr/>
        </p:nvSpPr>
        <p:spPr>
          <a:xfrm>
            <a:off x="1905000" y="838200"/>
            <a:ext cx="4572000" cy="1754326"/>
          </a:xfrm>
          <a:prstGeom prst="rect">
            <a:avLst/>
          </a:prstGeom>
        </p:spPr>
        <p:txBody>
          <a:bodyPr>
            <a:spAutoFit/>
          </a:bodyPr>
          <a:lstStyle/>
          <a:p>
            <a:pPr fontAlgn="base"/>
            <a:r>
              <a:rPr lang="en-US" b="1" dirty="0">
                <a:solidFill>
                  <a:schemeClr val="bg1"/>
                </a:solidFill>
              </a:rPr>
              <a:t>“It is possible to become so hardened that we brush aside the warning voice, and even forget our sufferings. Those who lost their homes and loved ones won’t easily forget, though, even if the general public does.</a:t>
            </a:r>
          </a:p>
          <a:p>
            <a:pPr fontAlgn="base"/>
            <a:endParaRPr lang="en-US" b="1" dirty="0">
              <a:solidFill>
                <a:schemeClr val="bg1"/>
              </a:solidFill>
            </a:endParaRPr>
          </a:p>
        </p:txBody>
      </p:sp>
      <p:sp>
        <p:nvSpPr>
          <p:cNvPr id="13" name="Rectangle 12"/>
          <p:cNvSpPr/>
          <p:nvPr/>
        </p:nvSpPr>
        <p:spPr>
          <a:xfrm>
            <a:off x="5867400" y="3505200"/>
            <a:ext cx="4572000" cy="923330"/>
          </a:xfrm>
          <a:prstGeom prst="rect">
            <a:avLst/>
          </a:prstGeom>
        </p:spPr>
        <p:txBody>
          <a:bodyPr>
            <a:spAutoFit/>
          </a:bodyPr>
          <a:lstStyle/>
          <a:p>
            <a:pPr fontAlgn="base"/>
            <a:r>
              <a:rPr lang="en-US" b="1" dirty="0">
                <a:solidFill>
                  <a:schemeClr val="bg1"/>
                </a:solidFill>
              </a:rPr>
              <a:t>“Must the Lord speak in louder tones? Must He send greater disasters before we listen to His warning voice?</a:t>
            </a:r>
          </a:p>
        </p:txBody>
      </p:sp>
      <p:sp>
        <p:nvSpPr>
          <p:cNvPr id="14" name="Rectangle 13"/>
          <p:cNvSpPr/>
          <p:nvPr/>
        </p:nvSpPr>
        <p:spPr>
          <a:xfrm>
            <a:off x="5181600" y="4724400"/>
            <a:ext cx="4572000" cy="1938992"/>
          </a:xfrm>
          <a:prstGeom prst="rect">
            <a:avLst/>
          </a:prstGeom>
        </p:spPr>
        <p:txBody>
          <a:bodyPr>
            <a:spAutoFit/>
          </a:bodyPr>
          <a:lstStyle/>
          <a:p>
            <a:pPr fontAlgn="base"/>
            <a:r>
              <a:rPr lang="en-US" b="1" dirty="0">
                <a:solidFill>
                  <a:schemeClr val="bg1"/>
                </a:solidFill>
              </a:rPr>
              <a:t>“How much does it take to waken us to a realization that God is real, that there is an end to His patience, and that the only true security in these troubled times is through obedience to the Most High? Why fly in the face of Providence?” </a:t>
            </a:r>
          </a:p>
          <a:p>
            <a:pPr fontAlgn="base"/>
            <a:r>
              <a:rPr lang="en-US" sz="1200" b="1" i="1" dirty="0">
                <a:solidFill>
                  <a:schemeClr val="bg1"/>
                </a:solidFill>
              </a:rPr>
              <a:t>Church News</a:t>
            </a:r>
            <a:endParaRPr lang="en-US" sz="1200" b="1" dirty="0">
              <a:solidFill>
                <a:schemeClr val="bg1"/>
              </a:solidFill>
            </a:endParaRPr>
          </a:p>
        </p:txBody>
      </p:sp>
      <p:pic>
        <p:nvPicPr>
          <p:cNvPr id="4" name="Picture 3">
            <a:extLst>
              <a:ext uri="{FF2B5EF4-FFF2-40B4-BE49-F238E27FC236}">
                <a16:creationId xmlns:a16="http://schemas.microsoft.com/office/drawing/2014/main" id="{C499C252-7B75-4D8C-B1EC-15881AC347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3813" y="894645"/>
            <a:ext cx="2676376" cy="2523963"/>
          </a:xfrm>
          <a:prstGeom prst="rect">
            <a:avLst/>
          </a:prstGeom>
        </p:spPr>
      </p:pic>
      <p:pic>
        <p:nvPicPr>
          <p:cNvPr id="7" name="Picture 6">
            <a:extLst>
              <a:ext uri="{FF2B5EF4-FFF2-40B4-BE49-F238E27FC236}">
                <a16:creationId xmlns:a16="http://schemas.microsoft.com/office/drawing/2014/main" id="{30DBEC35-FB82-4875-AEE3-7774B23731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0" y="3116570"/>
            <a:ext cx="2938385" cy="2754294"/>
          </a:xfrm>
          <a:prstGeom prst="rect">
            <a:avLst/>
          </a:prstGeom>
        </p:spPr>
      </p:pic>
    </p:spTree>
    <p:extLst>
      <p:ext uri="{BB962C8B-B14F-4D97-AF65-F5344CB8AC3E}">
        <p14:creationId xmlns:p14="http://schemas.microsoft.com/office/powerpoint/2010/main" val="2294523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 name="Picture 91">
            <a:extLst>
              <a:ext uri="{FF2B5EF4-FFF2-40B4-BE49-F238E27FC236}">
                <a16:creationId xmlns:a16="http://schemas.microsoft.com/office/drawing/2014/main" id="{303852A1-DA43-4A1D-BA0C-1BC8E7F4FA65}"/>
              </a:ext>
            </a:extLst>
          </p:cNvPr>
          <p:cNvPicPr>
            <a:picLocks noChangeAspect="1"/>
          </p:cNvPicPr>
          <p:nvPr/>
        </p:nvPicPr>
        <p:blipFill rotWithShape="1">
          <a:blip r:embed="rId2">
            <a:extLst>
              <a:ext uri="{28A0092B-C50C-407E-A947-70E740481C1C}">
                <a14:useLocalDpi xmlns:a14="http://schemas.microsoft.com/office/drawing/2010/main" val="0"/>
              </a:ext>
            </a:extLst>
          </a:blip>
          <a:srcRect l="1289" t="2772" r="1262" b="3102"/>
          <a:stretch/>
        </p:blipFill>
        <p:spPr>
          <a:xfrm>
            <a:off x="-1" y="0"/>
            <a:ext cx="12192001" cy="6858000"/>
          </a:xfrm>
          <a:prstGeom prst="rect">
            <a:avLst/>
          </a:prstGeom>
        </p:spPr>
      </p:pic>
      <p:sp>
        <p:nvSpPr>
          <p:cNvPr id="5" name="TextBox 4"/>
          <p:cNvSpPr txBox="1"/>
          <p:nvPr/>
        </p:nvSpPr>
        <p:spPr>
          <a:xfrm>
            <a:off x="196241" y="6315286"/>
            <a:ext cx="5042647" cy="369332"/>
          </a:xfrm>
          <a:prstGeom prst="rect">
            <a:avLst/>
          </a:prstGeom>
          <a:noFill/>
        </p:spPr>
        <p:txBody>
          <a:bodyPr wrap="square" rtlCol="0">
            <a:spAutoFit/>
          </a:bodyPr>
          <a:lstStyle/>
          <a:p>
            <a:r>
              <a:rPr lang="en-US" b="1" dirty="0">
                <a:solidFill>
                  <a:schemeClr val="bg1"/>
                </a:solidFill>
              </a:rPr>
              <a:t>D&amp;C 43:30-31</a:t>
            </a:r>
          </a:p>
        </p:txBody>
      </p:sp>
      <p:sp>
        <p:nvSpPr>
          <p:cNvPr id="30" name="TextBox 29"/>
          <p:cNvSpPr txBox="1"/>
          <p:nvPr/>
        </p:nvSpPr>
        <p:spPr>
          <a:xfrm>
            <a:off x="1524000" y="1"/>
            <a:ext cx="8763000" cy="769441"/>
          </a:xfrm>
          <a:prstGeom prst="rect">
            <a:avLst/>
          </a:prstGeom>
          <a:noFill/>
        </p:spPr>
        <p:txBody>
          <a:bodyPr wrap="square" rtlCol="0">
            <a:spAutoFit/>
          </a:bodyPr>
          <a:lstStyle/>
          <a:p>
            <a:pPr algn="ctr"/>
            <a:r>
              <a:rPr lang="en-US" sz="4400" b="1" dirty="0">
                <a:solidFill>
                  <a:schemeClr val="bg1"/>
                </a:solidFill>
              </a:rPr>
              <a:t>Millennium</a:t>
            </a:r>
          </a:p>
        </p:txBody>
      </p:sp>
      <p:sp>
        <p:nvSpPr>
          <p:cNvPr id="21" name="Rectangle 20"/>
          <p:cNvSpPr/>
          <p:nvPr/>
        </p:nvSpPr>
        <p:spPr>
          <a:xfrm>
            <a:off x="1828800" y="1066801"/>
            <a:ext cx="4876800" cy="1200329"/>
          </a:xfrm>
          <a:prstGeom prst="rect">
            <a:avLst/>
          </a:prstGeom>
        </p:spPr>
        <p:txBody>
          <a:bodyPr wrap="square">
            <a:spAutoFit/>
          </a:bodyPr>
          <a:lstStyle/>
          <a:p>
            <a:pPr fontAlgn="base"/>
            <a:r>
              <a:rPr lang="en-US" sz="2400" b="1" dirty="0">
                <a:solidFill>
                  <a:schemeClr val="bg1"/>
                </a:solidFill>
              </a:rPr>
              <a:t>During the Millennium, Satan will be bound and Jesus Christ will reign with His people on the earth.</a:t>
            </a:r>
          </a:p>
        </p:txBody>
      </p:sp>
      <p:sp>
        <p:nvSpPr>
          <p:cNvPr id="13" name="Rectangle 12"/>
          <p:cNvSpPr/>
          <p:nvPr/>
        </p:nvSpPr>
        <p:spPr>
          <a:xfrm>
            <a:off x="5410200" y="3276600"/>
            <a:ext cx="4572000" cy="2123658"/>
          </a:xfrm>
          <a:prstGeom prst="rect">
            <a:avLst/>
          </a:prstGeom>
        </p:spPr>
        <p:txBody>
          <a:bodyPr>
            <a:spAutoFit/>
          </a:bodyPr>
          <a:lstStyle/>
          <a:p>
            <a:pPr fontAlgn="base"/>
            <a:r>
              <a:rPr lang="en-US" sz="2000" b="1" dirty="0">
                <a:solidFill>
                  <a:schemeClr val="bg1"/>
                </a:solidFill>
              </a:rPr>
              <a:t>“We talk about Satan being bound. Satan will be bound by the power of God; but he will be bound also by the determination of the people of God not to listen to him, not to be governed by him” </a:t>
            </a:r>
          </a:p>
          <a:p>
            <a:pPr fontAlgn="base"/>
            <a:r>
              <a:rPr lang="en-US" sz="1200" b="1" dirty="0">
                <a:solidFill>
                  <a:schemeClr val="bg1"/>
                </a:solidFill>
              </a:rPr>
              <a:t>President George Q. Cannon</a:t>
            </a:r>
          </a:p>
        </p:txBody>
      </p:sp>
      <p:grpSp>
        <p:nvGrpSpPr>
          <p:cNvPr id="90" name="Group 89"/>
          <p:cNvGrpSpPr/>
          <p:nvPr/>
        </p:nvGrpSpPr>
        <p:grpSpPr>
          <a:xfrm>
            <a:off x="7010400" y="762000"/>
            <a:ext cx="2667000" cy="2514600"/>
            <a:chOff x="5105400" y="838200"/>
            <a:chExt cx="2667000" cy="2514600"/>
          </a:xfrm>
        </p:grpSpPr>
        <p:grpSp>
          <p:nvGrpSpPr>
            <p:cNvPr id="3" name="Group 23"/>
            <p:cNvGrpSpPr/>
            <p:nvPr/>
          </p:nvGrpSpPr>
          <p:grpSpPr>
            <a:xfrm>
              <a:off x="5105400" y="838200"/>
              <a:ext cx="2667000" cy="2514600"/>
              <a:chOff x="1371600" y="1219200"/>
              <a:chExt cx="4800600" cy="3780503"/>
            </a:xfrm>
          </p:grpSpPr>
          <p:sp>
            <p:nvSpPr>
              <p:cNvPr id="35" name="Rounded Rectangle 34"/>
              <p:cNvSpPr/>
              <p:nvPr/>
            </p:nvSpPr>
            <p:spPr>
              <a:xfrm>
                <a:off x="3384140" y="3795252"/>
                <a:ext cx="647700" cy="9525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1371600" y="1219200"/>
                <a:ext cx="4800600" cy="27432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1524000" y="1371600"/>
                <a:ext cx="4495800" cy="2438400"/>
              </a:xfrm>
              <a:prstGeom prst="round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2050025" y="4715797"/>
                <a:ext cx="3480619" cy="283906"/>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64"/>
            <p:cNvGrpSpPr/>
            <p:nvPr/>
          </p:nvGrpSpPr>
          <p:grpSpPr>
            <a:xfrm>
              <a:off x="6019800" y="990600"/>
              <a:ext cx="870567" cy="1478974"/>
              <a:chOff x="5943600" y="3657600"/>
              <a:chExt cx="1480167" cy="2514600"/>
            </a:xfrm>
          </p:grpSpPr>
          <p:sp>
            <p:nvSpPr>
              <p:cNvPr id="26" name="Oval 25"/>
              <p:cNvSpPr/>
              <p:nvPr/>
            </p:nvSpPr>
            <p:spPr>
              <a:xfrm rot="2741041">
                <a:off x="6251821" y="5792638"/>
                <a:ext cx="332117" cy="427008"/>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8253901">
                <a:off x="6640367" y="5789086"/>
                <a:ext cx="332117" cy="427008"/>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loud 27"/>
              <p:cNvSpPr/>
              <p:nvPr/>
            </p:nvSpPr>
            <p:spPr>
              <a:xfrm>
                <a:off x="6014594" y="3752491"/>
                <a:ext cx="1233577" cy="996351"/>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014594" y="5033513"/>
                <a:ext cx="237226" cy="3321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058390" y="5033513"/>
                <a:ext cx="237226" cy="3321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p:cNvSpPr/>
              <p:nvPr/>
            </p:nvSpPr>
            <p:spPr>
              <a:xfrm rot="20160541">
                <a:off x="6642090" y="4389797"/>
                <a:ext cx="517627" cy="862792"/>
              </a:xfrm>
              <a:prstGeom prst="trapezoid">
                <a:avLst>
                  <a:gd name="adj" fmla="val 32869"/>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rot="1387770">
                <a:off x="6101331" y="4439229"/>
                <a:ext cx="517627" cy="789111"/>
              </a:xfrm>
              <a:prstGeom prst="trapezoid">
                <a:avLst>
                  <a:gd name="adj" fmla="val 32869"/>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a:off x="6128152" y="4429169"/>
                <a:ext cx="948906" cy="1553250"/>
              </a:xfrm>
              <a:prstGeom prst="trapezoid">
                <a:avLst>
                  <a:gd name="adj" fmla="val 32869"/>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8"/>
              <p:cNvSpPr/>
              <p:nvPr/>
            </p:nvSpPr>
            <p:spPr>
              <a:xfrm rot="379796">
                <a:off x="6142083" y="4359556"/>
                <a:ext cx="517627" cy="1734234"/>
              </a:xfrm>
              <a:prstGeom prst="trapezoid">
                <a:avLst>
                  <a:gd name="adj" fmla="val 41830"/>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rot="21033800">
                <a:off x="6660558" y="4317335"/>
                <a:ext cx="517627" cy="1723811"/>
              </a:xfrm>
              <a:prstGeom prst="trapezoid">
                <a:avLst>
                  <a:gd name="adj" fmla="val 40202"/>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gular Pentagon 40"/>
              <p:cNvSpPr/>
              <p:nvPr/>
            </p:nvSpPr>
            <p:spPr>
              <a:xfrm rot="10800000">
                <a:off x="6299266" y="3799936"/>
                <a:ext cx="664234" cy="854015"/>
              </a:xfrm>
              <a:prstGeom prst="pentag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loud 41"/>
              <p:cNvSpPr/>
              <p:nvPr/>
            </p:nvSpPr>
            <p:spPr>
              <a:xfrm>
                <a:off x="6346711" y="3657600"/>
                <a:ext cx="569343" cy="474453"/>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loud 42"/>
              <p:cNvSpPr/>
              <p:nvPr/>
            </p:nvSpPr>
            <p:spPr>
              <a:xfrm rot="18167829">
                <a:off x="6022703" y="3924809"/>
                <a:ext cx="790979" cy="284672"/>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loud 43"/>
              <p:cNvSpPr/>
              <p:nvPr/>
            </p:nvSpPr>
            <p:spPr>
              <a:xfrm rot="14977688">
                <a:off x="6507001" y="3983011"/>
                <a:ext cx="790979" cy="284672"/>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Stored Data 44"/>
              <p:cNvSpPr/>
              <p:nvPr/>
            </p:nvSpPr>
            <p:spPr>
              <a:xfrm rot="5400000">
                <a:off x="6465324" y="3349206"/>
                <a:ext cx="379562" cy="996351"/>
              </a:xfrm>
              <a:prstGeom prst="flowChartOnlineStorag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88"/>
              <p:cNvGrpSpPr/>
              <p:nvPr/>
            </p:nvGrpSpPr>
            <p:grpSpPr>
              <a:xfrm>
                <a:off x="6773719" y="4511615"/>
                <a:ext cx="178160" cy="1493964"/>
                <a:chOff x="6629400" y="1447800"/>
                <a:chExt cx="806264" cy="3603319"/>
              </a:xfrm>
            </p:grpSpPr>
            <p:grpSp>
              <p:nvGrpSpPr>
                <p:cNvPr id="78" name="Group 79"/>
                <p:cNvGrpSpPr/>
                <p:nvPr/>
              </p:nvGrpSpPr>
              <p:grpSpPr>
                <a:xfrm>
                  <a:off x="6629400" y="1447800"/>
                  <a:ext cx="713825" cy="1174911"/>
                  <a:chOff x="6629400" y="1447800"/>
                  <a:chExt cx="713825" cy="1174911"/>
                </a:xfrm>
              </p:grpSpPr>
              <p:sp>
                <p:nvSpPr>
                  <p:cNvPr id="87" name="Regular Pentagon 86"/>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gular Pentagon 87"/>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80"/>
                <p:cNvGrpSpPr/>
                <p:nvPr/>
              </p:nvGrpSpPr>
              <p:grpSpPr>
                <a:xfrm>
                  <a:off x="6645639" y="2683240"/>
                  <a:ext cx="713825" cy="1174911"/>
                  <a:chOff x="6629400" y="1447800"/>
                  <a:chExt cx="713825" cy="1174911"/>
                </a:xfrm>
              </p:grpSpPr>
              <p:sp>
                <p:nvSpPr>
                  <p:cNvPr id="85" name="Regular Pentagon 84"/>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gular Pentagon 85"/>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83"/>
                <p:cNvGrpSpPr/>
                <p:nvPr/>
              </p:nvGrpSpPr>
              <p:grpSpPr>
                <a:xfrm>
                  <a:off x="6721839" y="3876208"/>
                  <a:ext cx="713825" cy="1174911"/>
                  <a:chOff x="6629400" y="1447800"/>
                  <a:chExt cx="713825" cy="1174911"/>
                </a:xfrm>
              </p:grpSpPr>
              <p:sp>
                <p:nvSpPr>
                  <p:cNvPr id="83" name="Regular Pentagon 82"/>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gular Pentagon 83"/>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Quad Arrow 80"/>
                <p:cNvSpPr/>
                <p:nvPr/>
              </p:nvSpPr>
              <p:spPr>
                <a:xfrm>
                  <a:off x="6781800" y="2362200"/>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Quad Arrow 81"/>
                <p:cNvSpPr/>
                <p:nvPr/>
              </p:nvSpPr>
              <p:spPr>
                <a:xfrm>
                  <a:off x="6783049" y="3582649"/>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89"/>
              <p:cNvGrpSpPr/>
              <p:nvPr/>
            </p:nvGrpSpPr>
            <p:grpSpPr>
              <a:xfrm>
                <a:off x="6346711" y="4511615"/>
                <a:ext cx="178160" cy="1493964"/>
                <a:chOff x="6629400" y="1447800"/>
                <a:chExt cx="806264" cy="3603319"/>
              </a:xfrm>
            </p:grpSpPr>
            <p:grpSp>
              <p:nvGrpSpPr>
                <p:cNvPr id="67" name="Group 79"/>
                <p:cNvGrpSpPr/>
                <p:nvPr/>
              </p:nvGrpSpPr>
              <p:grpSpPr>
                <a:xfrm>
                  <a:off x="6629400" y="1447800"/>
                  <a:ext cx="713825" cy="1174911"/>
                  <a:chOff x="6629400" y="1447800"/>
                  <a:chExt cx="713825" cy="1174911"/>
                </a:xfrm>
              </p:grpSpPr>
              <p:sp>
                <p:nvSpPr>
                  <p:cNvPr id="76" name="Regular Pentagon 75"/>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gular Pentagon 76"/>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80"/>
                <p:cNvGrpSpPr/>
                <p:nvPr/>
              </p:nvGrpSpPr>
              <p:grpSpPr>
                <a:xfrm>
                  <a:off x="6645639" y="2683240"/>
                  <a:ext cx="713825" cy="1174911"/>
                  <a:chOff x="6629400" y="1447800"/>
                  <a:chExt cx="713825" cy="1174911"/>
                </a:xfrm>
              </p:grpSpPr>
              <p:sp>
                <p:nvSpPr>
                  <p:cNvPr id="74" name="Regular Pentagon 73"/>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gular Pentagon 74"/>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83"/>
                <p:cNvGrpSpPr/>
                <p:nvPr/>
              </p:nvGrpSpPr>
              <p:grpSpPr>
                <a:xfrm>
                  <a:off x="6721839" y="3876208"/>
                  <a:ext cx="713825" cy="1174911"/>
                  <a:chOff x="6629400" y="1447800"/>
                  <a:chExt cx="713825" cy="1174911"/>
                </a:xfrm>
              </p:grpSpPr>
              <p:sp>
                <p:nvSpPr>
                  <p:cNvPr id="72" name="Regular Pentagon 71"/>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gular Pentagon 72"/>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Quad Arrow 69"/>
                <p:cNvSpPr/>
                <p:nvPr/>
              </p:nvSpPr>
              <p:spPr>
                <a:xfrm>
                  <a:off x="6781800" y="2362200"/>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Quad Arrow 70"/>
                <p:cNvSpPr/>
                <p:nvPr/>
              </p:nvSpPr>
              <p:spPr>
                <a:xfrm>
                  <a:off x="6783049" y="3582649"/>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101"/>
              <p:cNvGrpSpPr/>
              <p:nvPr/>
            </p:nvGrpSpPr>
            <p:grpSpPr>
              <a:xfrm rot="16355409">
                <a:off x="6559288" y="3284183"/>
                <a:ext cx="209602" cy="1100863"/>
                <a:chOff x="6629400" y="1447800"/>
                <a:chExt cx="806264" cy="3603319"/>
              </a:xfrm>
            </p:grpSpPr>
            <p:grpSp>
              <p:nvGrpSpPr>
                <p:cNvPr id="56" name="Group 79"/>
                <p:cNvGrpSpPr/>
                <p:nvPr/>
              </p:nvGrpSpPr>
              <p:grpSpPr>
                <a:xfrm>
                  <a:off x="6629400" y="1447800"/>
                  <a:ext cx="713825" cy="1174911"/>
                  <a:chOff x="6629400" y="1447800"/>
                  <a:chExt cx="713825" cy="1174911"/>
                </a:xfrm>
              </p:grpSpPr>
              <p:sp>
                <p:nvSpPr>
                  <p:cNvPr id="65" name="Regular Pentagon 64"/>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gular Pentagon 65"/>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80"/>
                <p:cNvGrpSpPr/>
                <p:nvPr/>
              </p:nvGrpSpPr>
              <p:grpSpPr>
                <a:xfrm>
                  <a:off x="6645639" y="2683240"/>
                  <a:ext cx="713825" cy="1174911"/>
                  <a:chOff x="6629400" y="1447800"/>
                  <a:chExt cx="713825" cy="1174911"/>
                </a:xfrm>
              </p:grpSpPr>
              <p:sp>
                <p:nvSpPr>
                  <p:cNvPr id="63" name="Regular Pentagon 62"/>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gular Pentagon 63"/>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83"/>
                <p:cNvGrpSpPr/>
                <p:nvPr/>
              </p:nvGrpSpPr>
              <p:grpSpPr>
                <a:xfrm>
                  <a:off x="6721839" y="3876208"/>
                  <a:ext cx="713825" cy="1174911"/>
                  <a:chOff x="6629400" y="1447800"/>
                  <a:chExt cx="713825" cy="1174911"/>
                </a:xfrm>
              </p:grpSpPr>
              <p:sp>
                <p:nvSpPr>
                  <p:cNvPr id="61" name="Regular Pentagon 60"/>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gular Pentagon 61"/>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Quad Arrow 58"/>
                <p:cNvSpPr/>
                <p:nvPr/>
              </p:nvSpPr>
              <p:spPr>
                <a:xfrm>
                  <a:off x="6781800" y="2362200"/>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Quad Arrow 59"/>
                <p:cNvSpPr/>
                <p:nvPr/>
              </p:nvSpPr>
              <p:spPr>
                <a:xfrm>
                  <a:off x="6783049" y="3582649"/>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Moon 48"/>
              <p:cNvSpPr/>
              <p:nvPr/>
            </p:nvSpPr>
            <p:spPr>
              <a:xfrm rot="5207311">
                <a:off x="6245101" y="4107455"/>
                <a:ext cx="115993" cy="476366"/>
              </a:xfrm>
              <a:prstGeom prst="moon">
                <a:avLst>
                  <a:gd name="adj" fmla="val 2362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Moon 49"/>
              <p:cNvSpPr/>
              <p:nvPr/>
            </p:nvSpPr>
            <p:spPr>
              <a:xfrm rot="5207311">
                <a:off x="6909335" y="4060009"/>
                <a:ext cx="115993" cy="476366"/>
              </a:xfrm>
              <a:prstGeom prst="moon">
                <a:avLst>
                  <a:gd name="adj" fmla="val 2362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120"/>
              <p:cNvGrpSpPr/>
              <p:nvPr/>
            </p:nvGrpSpPr>
            <p:grpSpPr>
              <a:xfrm rot="5139206">
                <a:off x="6340294" y="4217470"/>
                <a:ext cx="686780" cy="1480167"/>
                <a:chOff x="6705600" y="2286000"/>
                <a:chExt cx="1524000" cy="2819400"/>
              </a:xfrm>
            </p:grpSpPr>
            <p:sp>
              <p:nvSpPr>
                <p:cNvPr id="52" name="Moon 51"/>
                <p:cNvSpPr/>
                <p:nvPr/>
              </p:nvSpPr>
              <p:spPr>
                <a:xfrm>
                  <a:off x="6705600" y="2362200"/>
                  <a:ext cx="914400" cy="2590800"/>
                </a:xfrm>
                <a:prstGeom prst="moon">
                  <a:avLst>
                    <a:gd name="adj" fmla="val 8750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Moon 52"/>
                <p:cNvSpPr/>
                <p:nvPr/>
              </p:nvSpPr>
              <p:spPr>
                <a:xfrm>
                  <a:off x="7010400" y="2286000"/>
                  <a:ext cx="762000" cy="2590800"/>
                </a:xfrm>
                <a:prstGeom prst="moon">
                  <a:avLst>
                    <a:gd name="adj" fmla="val 8750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Moon 53"/>
                <p:cNvSpPr/>
                <p:nvPr/>
              </p:nvSpPr>
              <p:spPr>
                <a:xfrm>
                  <a:off x="7391400" y="2514600"/>
                  <a:ext cx="533400" cy="2590800"/>
                </a:xfrm>
                <a:prstGeom prst="moon">
                  <a:avLst>
                    <a:gd name="adj" fmla="val 8750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Moon 54"/>
                <p:cNvSpPr/>
                <p:nvPr/>
              </p:nvSpPr>
              <p:spPr>
                <a:xfrm flipH="1">
                  <a:off x="7620000" y="2286000"/>
                  <a:ext cx="609600" cy="2819400"/>
                </a:xfrm>
                <a:prstGeom prst="moon">
                  <a:avLst>
                    <a:gd name="adj" fmla="val 8750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pic>
        <p:nvPicPr>
          <p:cNvPr id="91" name="Picture 6" descr="1000 years diagram"/>
          <p:cNvPicPr>
            <a:picLocks noChangeAspect="1" noChangeArrowheads="1"/>
          </p:cNvPicPr>
          <p:nvPr/>
        </p:nvPicPr>
        <p:blipFill>
          <a:blip r:embed="rId3" cstate="print"/>
          <a:srcRect/>
          <a:stretch>
            <a:fillRect/>
          </a:stretch>
        </p:blipFill>
        <p:spPr bwMode="auto">
          <a:xfrm>
            <a:off x="4876800" y="5562601"/>
            <a:ext cx="4286250" cy="971551"/>
          </a:xfrm>
          <a:prstGeom prst="rect">
            <a:avLst/>
          </a:prstGeom>
          <a:noFill/>
        </p:spPr>
      </p:pic>
      <p:pic>
        <p:nvPicPr>
          <p:cNvPr id="4" name="Picture 3">
            <a:extLst>
              <a:ext uri="{FF2B5EF4-FFF2-40B4-BE49-F238E27FC236}">
                <a16:creationId xmlns:a16="http://schemas.microsoft.com/office/drawing/2014/main" id="{D50D6E9A-BCD0-4A01-9B16-F455D0CA7B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2320" y="2576540"/>
            <a:ext cx="2523963" cy="2755631"/>
          </a:xfrm>
          <a:prstGeom prst="rect">
            <a:avLst/>
          </a:prstGeom>
        </p:spPr>
      </p:pic>
    </p:spTree>
    <p:extLst>
      <p:ext uri="{BB962C8B-B14F-4D97-AF65-F5344CB8AC3E}">
        <p14:creationId xmlns:p14="http://schemas.microsoft.com/office/powerpoint/2010/main" val="2508332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09110AD-149E-4E4A-A841-146390DF733A}"/>
              </a:ext>
            </a:extLst>
          </p:cNvPr>
          <p:cNvPicPr>
            <a:picLocks noChangeAspect="1"/>
          </p:cNvPicPr>
          <p:nvPr/>
        </p:nvPicPr>
        <p:blipFill rotWithShape="1">
          <a:blip r:embed="rId2">
            <a:extLst>
              <a:ext uri="{28A0092B-C50C-407E-A947-70E740481C1C}">
                <a14:useLocalDpi xmlns:a14="http://schemas.microsoft.com/office/drawing/2010/main" val="0"/>
              </a:ext>
            </a:extLst>
          </a:blip>
          <a:srcRect l="1289" t="2772" r="1262" b="3102"/>
          <a:stretch/>
        </p:blipFill>
        <p:spPr>
          <a:xfrm>
            <a:off x="-1" y="0"/>
            <a:ext cx="12192001" cy="6858000"/>
          </a:xfrm>
          <a:prstGeom prst="rect">
            <a:avLst/>
          </a:prstGeom>
        </p:spPr>
      </p:pic>
      <p:sp>
        <p:nvSpPr>
          <p:cNvPr id="5" name="TextBox 4"/>
          <p:cNvSpPr txBox="1"/>
          <p:nvPr/>
        </p:nvSpPr>
        <p:spPr>
          <a:xfrm>
            <a:off x="193964" y="6338382"/>
            <a:ext cx="5042647" cy="369332"/>
          </a:xfrm>
          <a:prstGeom prst="rect">
            <a:avLst/>
          </a:prstGeom>
          <a:noFill/>
        </p:spPr>
        <p:txBody>
          <a:bodyPr wrap="square" rtlCol="0">
            <a:spAutoFit/>
          </a:bodyPr>
          <a:lstStyle/>
          <a:p>
            <a:r>
              <a:rPr lang="en-US" b="1" dirty="0">
                <a:solidFill>
                  <a:schemeClr val="bg1"/>
                </a:solidFill>
              </a:rPr>
              <a:t>D&amp;C 44:1-8</a:t>
            </a:r>
          </a:p>
        </p:txBody>
      </p:sp>
      <p:sp>
        <p:nvSpPr>
          <p:cNvPr id="30" name="TextBox 29"/>
          <p:cNvSpPr txBox="1"/>
          <p:nvPr/>
        </p:nvSpPr>
        <p:spPr>
          <a:xfrm>
            <a:off x="1524000" y="1"/>
            <a:ext cx="8763000" cy="769441"/>
          </a:xfrm>
          <a:prstGeom prst="rect">
            <a:avLst/>
          </a:prstGeom>
          <a:noFill/>
        </p:spPr>
        <p:txBody>
          <a:bodyPr wrap="square" rtlCol="0">
            <a:spAutoFit/>
          </a:bodyPr>
          <a:lstStyle/>
          <a:p>
            <a:pPr algn="ctr"/>
            <a:r>
              <a:rPr lang="en-US" sz="4400" b="1" dirty="0">
                <a:solidFill>
                  <a:schemeClr val="bg1"/>
                </a:solidFill>
              </a:rPr>
              <a:t>Assemble Together</a:t>
            </a:r>
          </a:p>
        </p:txBody>
      </p:sp>
      <p:sp>
        <p:nvSpPr>
          <p:cNvPr id="21" name="Rectangle 20"/>
          <p:cNvSpPr/>
          <p:nvPr/>
        </p:nvSpPr>
        <p:spPr>
          <a:xfrm>
            <a:off x="1828800" y="838201"/>
            <a:ext cx="4876800" cy="1323439"/>
          </a:xfrm>
          <a:prstGeom prst="rect">
            <a:avLst/>
          </a:prstGeom>
        </p:spPr>
        <p:txBody>
          <a:bodyPr wrap="square">
            <a:spAutoFit/>
          </a:bodyPr>
          <a:lstStyle/>
          <a:p>
            <a:pPr fontAlgn="base"/>
            <a:r>
              <a:rPr lang="en-US" sz="2000" b="1" dirty="0">
                <a:solidFill>
                  <a:schemeClr val="bg1"/>
                </a:solidFill>
              </a:rPr>
              <a:t>Every six months in this building and other buildings throughout the world, Church members gather to hear from prophets and apostles and other Church leaders.</a:t>
            </a:r>
          </a:p>
        </p:txBody>
      </p:sp>
      <p:pic>
        <p:nvPicPr>
          <p:cNvPr id="4" name="Picture 3">
            <a:extLst>
              <a:ext uri="{FF2B5EF4-FFF2-40B4-BE49-F238E27FC236}">
                <a16:creationId xmlns:a16="http://schemas.microsoft.com/office/drawing/2014/main" id="{160E0EDC-EC0B-4B03-B62A-C356C2872F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2835" y="2268556"/>
            <a:ext cx="6213130" cy="4132686"/>
          </a:xfrm>
          <a:prstGeom prst="rect">
            <a:avLst/>
          </a:prstGeom>
        </p:spPr>
      </p:pic>
    </p:spTree>
    <p:extLst>
      <p:ext uri="{BB962C8B-B14F-4D97-AF65-F5344CB8AC3E}">
        <p14:creationId xmlns:p14="http://schemas.microsoft.com/office/powerpoint/2010/main" val="971027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4CAA89F-CD04-4846-826E-A3D7C6EB63A2}"/>
              </a:ext>
            </a:extLst>
          </p:cNvPr>
          <p:cNvPicPr>
            <a:picLocks noChangeAspect="1"/>
          </p:cNvPicPr>
          <p:nvPr/>
        </p:nvPicPr>
        <p:blipFill rotWithShape="1">
          <a:blip r:embed="rId2">
            <a:extLst>
              <a:ext uri="{28A0092B-C50C-407E-A947-70E740481C1C}">
                <a14:useLocalDpi xmlns:a14="http://schemas.microsoft.com/office/drawing/2010/main" val="0"/>
              </a:ext>
            </a:extLst>
          </a:blip>
          <a:srcRect l="1289" t="2772" r="1262" b="3102"/>
          <a:stretch/>
        </p:blipFill>
        <p:spPr>
          <a:xfrm>
            <a:off x="-1" y="0"/>
            <a:ext cx="12192001" cy="6858000"/>
          </a:xfrm>
          <a:prstGeom prst="rect">
            <a:avLst/>
          </a:prstGeom>
        </p:spPr>
      </p:pic>
      <p:sp>
        <p:nvSpPr>
          <p:cNvPr id="2" name="Rectangle 1"/>
          <p:cNvSpPr/>
          <p:nvPr/>
        </p:nvSpPr>
        <p:spPr>
          <a:xfrm>
            <a:off x="824346" y="581891"/>
            <a:ext cx="6338454" cy="5509200"/>
          </a:xfrm>
          <a:prstGeom prst="rect">
            <a:avLst/>
          </a:prstGeom>
        </p:spPr>
        <p:txBody>
          <a:bodyPr wrap="square">
            <a:spAutoFit/>
          </a:bodyPr>
          <a:lstStyle/>
          <a:p>
            <a:pPr fontAlgn="base"/>
            <a:r>
              <a:rPr lang="en-US" sz="2000" b="1" dirty="0">
                <a:solidFill>
                  <a:schemeClr val="bg1"/>
                </a:solidFill>
              </a:rPr>
              <a:t>“We hope that the leaders and the members of the Church who have attended and listened to the conference have been inspired and uplifted. We hope you have made copious notes of the thoughts that have come to your mind as the Brethren have addressed you. </a:t>
            </a:r>
          </a:p>
          <a:p>
            <a:pPr fontAlgn="base"/>
            <a:endParaRPr lang="en-US" sz="2000" b="1" dirty="0">
              <a:solidFill>
                <a:schemeClr val="bg1"/>
              </a:solidFill>
            </a:endParaRPr>
          </a:p>
          <a:p>
            <a:pPr fontAlgn="base"/>
            <a:r>
              <a:rPr lang="en-US" sz="2000" b="1" dirty="0">
                <a:solidFill>
                  <a:schemeClr val="bg1"/>
                </a:solidFill>
              </a:rPr>
              <a:t>Many suggestions have been given that will help you as leaders in the perfection of your work. Many helpful thoughts have been given for the perfection of our own lives, and that, of course, is the basic reason for our coming.</a:t>
            </a:r>
          </a:p>
          <a:p>
            <a:pPr fontAlgn="base"/>
            <a:endParaRPr lang="en-US" sz="2000" b="1" dirty="0">
              <a:solidFill>
                <a:schemeClr val="bg1"/>
              </a:solidFill>
            </a:endParaRPr>
          </a:p>
          <a:p>
            <a:pPr fontAlgn="base"/>
            <a:r>
              <a:rPr lang="en-US" sz="2000" b="1" dirty="0">
                <a:solidFill>
                  <a:schemeClr val="bg1"/>
                </a:solidFill>
              </a:rPr>
              <a:t>“While sitting here, I have made up my mind that when I go home from this conference this night there are many, many areas in my life that I can perfect. I have made a mental list of them, and I expect to go to work as soon as we get through with conference.” </a:t>
            </a:r>
          </a:p>
          <a:p>
            <a:pPr fontAlgn="base"/>
            <a:r>
              <a:rPr lang="en-US" sz="1200" b="1" dirty="0">
                <a:solidFill>
                  <a:schemeClr val="bg1"/>
                </a:solidFill>
              </a:rPr>
              <a:t>President Spencer W. Kimball</a:t>
            </a:r>
          </a:p>
        </p:txBody>
      </p:sp>
      <p:pic>
        <p:nvPicPr>
          <p:cNvPr id="6" name="Picture 5">
            <a:extLst>
              <a:ext uri="{FF2B5EF4-FFF2-40B4-BE49-F238E27FC236}">
                <a16:creationId xmlns:a16="http://schemas.microsoft.com/office/drawing/2014/main" id="{191DDB0C-672D-496A-ADC9-3FF9DC05E8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9298" y="1851487"/>
            <a:ext cx="3518356" cy="3784686"/>
          </a:xfrm>
          <a:prstGeom prst="rect">
            <a:avLst/>
          </a:prstGeom>
        </p:spPr>
      </p:pic>
    </p:spTree>
    <p:extLst>
      <p:ext uri="{BB962C8B-B14F-4D97-AF65-F5344CB8AC3E}">
        <p14:creationId xmlns:p14="http://schemas.microsoft.com/office/powerpoint/2010/main" val="150269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3CDA5CDC-5A4F-4646-ABEB-5B9FB1254DEE}"/>
              </a:ext>
            </a:extLst>
          </p:cNvPr>
          <p:cNvPicPr>
            <a:picLocks noChangeAspect="1"/>
          </p:cNvPicPr>
          <p:nvPr/>
        </p:nvPicPr>
        <p:blipFill rotWithShape="1">
          <a:blip r:embed="rId2">
            <a:extLst>
              <a:ext uri="{28A0092B-C50C-407E-A947-70E740481C1C}">
                <a14:useLocalDpi xmlns:a14="http://schemas.microsoft.com/office/drawing/2010/main" val="0"/>
              </a:ext>
            </a:extLst>
          </a:blip>
          <a:srcRect l="1289" t="2772" r="1262" b="3102"/>
          <a:stretch/>
        </p:blipFill>
        <p:spPr>
          <a:xfrm>
            <a:off x="-1" y="0"/>
            <a:ext cx="12192001" cy="6858000"/>
          </a:xfrm>
          <a:prstGeom prst="rect">
            <a:avLst/>
          </a:prstGeom>
        </p:spPr>
      </p:pic>
      <p:sp>
        <p:nvSpPr>
          <p:cNvPr id="5" name="TextBox 4"/>
          <p:cNvSpPr txBox="1"/>
          <p:nvPr/>
        </p:nvSpPr>
        <p:spPr>
          <a:xfrm>
            <a:off x="247650" y="6334125"/>
            <a:ext cx="2133600" cy="369332"/>
          </a:xfrm>
          <a:prstGeom prst="rect">
            <a:avLst/>
          </a:prstGeom>
          <a:noFill/>
        </p:spPr>
        <p:txBody>
          <a:bodyPr wrap="square" rtlCol="0">
            <a:spAutoFit/>
          </a:bodyPr>
          <a:lstStyle/>
          <a:p>
            <a:r>
              <a:rPr lang="en-US" b="1" dirty="0">
                <a:solidFill>
                  <a:schemeClr val="bg1"/>
                </a:solidFill>
              </a:rPr>
              <a:t>February 1831</a:t>
            </a:r>
          </a:p>
        </p:txBody>
      </p:sp>
      <p:sp>
        <p:nvSpPr>
          <p:cNvPr id="7" name="TextBox 6"/>
          <p:cNvSpPr txBox="1"/>
          <p:nvPr/>
        </p:nvSpPr>
        <p:spPr>
          <a:xfrm>
            <a:off x="3124200" y="152400"/>
            <a:ext cx="5715000" cy="1754326"/>
          </a:xfrm>
          <a:prstGeom prst="rect">
            <a:avLst/>
          </a:prstGeom>
          <a:noFill/>
        </p:spPr>
        <p:txBody>
          <a:bodyPr wrap="square" rtlCol="0">
            <a:spAutoFit/>
          </a:bodyPr>
          <a:lstStyle/>
          <a:p>
            <a:pPr algn="ctr"/>
            <a:r>
              <a:rPr lang="en-US" sz="3600" b="1" dirty="0">
                <a:solidFill>
                  <a:srgbClr val="FFFF00"/>
                </a:solidFill>
              </a:rPr>
              <a:t>How easy would it to be to follow two games at the same time?</a:t>
            </a:r>
          </a:p>
        </p:txBody>
      </p:sp>
      <p:grpSp>
        <p:nvGrpSpPr>
          <p:cNvPr id="11" name="Group 15"/>
          <p:cNvGrpSpPr/>
          <p:nvPr/>
        </p:nvGrpSpPr>
        <p:grpSpPr>
          <a:xfrm>
            <a:off x="5486401" y="3429001"/>
            <a:ext cx="1271017" cy="3165915"/>
            <a:chOff x="5891782" y="1905000"/>
            <a:chExt cx="1271017" cy="3165915"/>
          </a:xfrm>
          <a:solidFill>
            <a:schemeClr val="tx1"/>
          </a:solidFill>
        </p:grpSpPr>
        <p:sp>
          <p:nvSpPr>
            <p:cNvPr id="18" name="Oval 17"/>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2423263">
              <a:off x="6044184"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rot="18657015">
              <a:off x="6600982" y="4350807"/>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rot="5400000">
              <a:off x="6336791" y="279710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46F9F86D-9E1F-4E47-AD18-C45E046E32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743" y="1906726"/>
            <a:ext cx="3743268" cy="3444539"/>
          </a:xfrm>
          <a:prstGeom prst="rect">
            <a:avLst/>
          </a:prstGeom>
        </p:spPr>
      </p:pic>
      <p:pic>
        <p:nvPicPr>
          <p:cNvPr id="6" name="Picture 5">
            <a:extLst>
              <a:ext uri="{FF2B5EF4-FFF2-40B4-BE49-F238E27FC236}">
                <a16:creationId xmlns:a16="http://schemas.microsoft.com/office/drawing/2014/main" id="{2B10ED3D-55F2-4860-A04F-9B63B84349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7809" y="1906726"/>
            <a:ext cx="3743268" cy="3444539"/>
          </a:xfrm>
          <a:prstGeom prst="rect">
            <a:avLst/>
          </a:prstGeom>
        </p:spPr>
      </p:pic>
    </p:spTree>
    <p:extLst>
      <p:ext uri="{BB962C8B-B14F-4D97-AF65-F5344CB8AC3E}">
        <p14:creationId xmlns:p14="http://schemas.microsoft.com/office/powerpoint/2010/main" val="22361726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8A89DB16-475D-433C-832A-37F09051AF2E}"/>
              </a:ext>
            </a:extLst>
          </p:cNvPr>
          <p:cNvPicPr>
            <a:picLocks noChangeAspect="1"/>
          </p:cNvPicPr>
          <p:nvPr/>
        </p:nvPicPr>
        <p:blipFill rotWithShape="1">
          <a:blip r:embed="rId2">
            <a:extLst>
              <a:ext uri="{28A0092B-C50C-407E-A947-70E740481C1C}">
                <a14:useLocalDpi xmlns:a14="http://schemas.microsoft.com/office/drawing/2010/main" val="0"/>
              </a:ext>
            </a:extLst>
          </a:blip>
          <a:srcRect l="1289" t="2772" r="1262" b="3102"/>
          <a:stretch/>
        </p:blipFill>
        <p:spPr>
          <a:xfrm>
            <a:off x="-1" y="0"/>
            <a:ext cx="12192001" cy="6858000"/>
          </a:xfrm>
          <a:prstGeom prst="rect">
            <a:avLst/>
          </a:prstGeom>
        </p:spPr>
      </p:pic>
      <p:sp>
        <p:nvSpPr>
          <p:cNvPr id="5" name="TextBox 4"/>
          <p:cNvSpPr txBox="1"/>
          <p:nvPr/>
        </p:nvSpPr>
        <p:spPr>
          <a:xfrm>
            <a:off x="193140" y="338021"/>
            <a:ext cx="11805718" cy="5386090"/>
          </a:xfrm>
          <a:prstGeom prst="rect">
            <a:avLst/>
          </a:prstGeom>
          <a:noFill/>
        </p:spPr>
        <p:txBody>
          <a:bodyPr wrap="square" rtlCol="0">
            <a:spAutoFit/>
          </a:bodyPr>
          <a:lstStyle/>
          <a:p>
            <a:r>
              <a:rPr lang="en-US" sz="1600" b="1" dirty="0">
                <a:solidFill>
                  <a:schemeClr val="bg1"/>
                </a:solidFill>
              </a:rPr>
              <a:t>Sources:</a:t>
            </a:r>
          </a:p>
          <a:p>
            <a:endParaRPr lang="en-US" sz="1600" b="1" dirty="0">
              <a:solidFill>
                <a:schemeClr val="bg1"/>
              </a:solidFill>
            </a:endParaRPr>
          </a:p>
          <a:p>
            <a:r>
              <a:rPr lang="en-US" sz="1600" b="1" dirty="0">
                <a:solidFill>
                  <a:schemeClr val="bg1"/>
                </a:solidFill>
              </a:rPr>
              <a:t>Videos: </a:t>
            </a:r>
          </a:p>
          <a:p>
            <a:r>
              <a:rPr lang="en-US" sz="1400" b="1" dirty="0">
                <a:solidFill>
                  <a:schemeClr val="bg1"/>
                </a:solidFill>
              </a:rPr>
              <a:t>Revelation Comes in an Orderly Way</a:t>
            </a:r>
            <a:r>
              <a:rPr lang="en-US" sz="1400" dirty="0">
                <a:solidFill>
                  <a:schemeClr val="bg1"/>
                </a:solidFill>
              </a:rPr>
              <a:t> (1:00)</a:t>
            </a:r>
          </a:p>
          <a:p>
            <a:r>
              <a:rPr lang="en-US" sz="1400" b="1" dirty="0">
                <a:solidFill>
                  <a:schemeClr val="bg1"/>
                </a:solidFill>
              </a:rPr>
              <a:t>We Act</a:t>
            </a:r>
            <a:r>
              <a:rPr lang="en-US" sz="1400" dirty="0">
                <a:solidFill>
                  <a:schemeClr val="bg1"/>
                </a:solidFill>
              </a:rPr>
              <a:t> (2:06)</a:t>
            </a:r>
          </a:p>
          <a:p>
            <a:r>
              <a:rPr lang="en-US" sz="1400" b="1" dirty="0">
                <a:solidFill>
                  <a:schemeClr val="bg1"/>
                </a:solidFill>
              </a:rPr>
              <a:t>Prepare Today for the Second Coming</a:t>
            </a:r>
            <a:r>
              <a:rPr lang="en-US" sz="1400" dirty="0">
                <a:solidFill>
                  <a:schemeClr val="bg1"/>
                </a:solidFill>
              </a:rPr>
              <a:t> (1:06)</a:t>
            </a:r>
          </a:p>
          <a:p>
            <a:endParaRPr lang="en-US" sz="1400" b="1" dirty="0">
              <a:solidFill>
                <a:schemeClr val="bg1"/>
              </a:solidFill>
            </a:endParaRPr>
          </a:p>
          <a:p>
            <a:r>
              <a:rPr lang="en-US" sz="1600" b="1" dirty="0">
                <a:solidFill>
                  <a:schemeClr val="bg1"/>
                </a:solidFill>
              </a:rPr>
              <a:t>(</a:t>
            </a:r>
            <a:r>
              <a:rPr lang="en-US" sz="1600" b="1" i="1" dirty="0">
                <a:solidFill>
                  <a:schemeClr val="bg1"/>
                </a:solidFill>
              </a:rPr>
              <a:t>History of the Church,</a:t>
            </a:r>
            <a:r>
              <a:rPr lang="en-US" sz="1600" b="1" dirty="0">
                <a:solidFill>
                  <a:schemeClr val="bg1"/>
                </a:solidFill>
              </a:rPr>
              <a:t> 1:154n.)</a:t>
            </a:r>
          </a:p>
          <a:p>
            <a:r>
              <a:rPr lang="en-US" sz="1600" b="1" dirty="0">
                <a:solidFill>
                  <a:schemeClr val="bg1"/>
                </a:solidFill>
              </a:rPr>
              <a:t>Christina Georgina Rossetti artist of woman portrait</a:t>
            </a:r>
          </a:p>
          <a:p>
            <a:r>
              <a:rPr lang="en-US" sz="1600" b="1" dirty="0">
                <a:solidFill>
                  <a:schemeClr val="bg1"/>
                </a:solidFill>
              </a:rPr>
              <a:t>President Boyd K. Packer (“To Be Learned Is Good If … ,” </a:t>
            </a:r>
            <a:r>
              <a:rPr lang="en-US" sz="1600" b="1" i="1" dirty="0">
                <a:solidFill>
                  <a:schemeClr val="bg1"/>
                </a:solidFill>
              </a:rPr>
              <a:t>Ensign,</a:t>
            </a:r>
            <a:r>
              <a:rPr lang="en-US" sz="1600" b="1" dirty="0">
                <a:solidFill>
                  <a:schemeClr val="bg1"/>
                </a:solidFill>
              </a:rPr>
              <a:t> Nov. 1992, 73). (See also </a:t>
            </a:r>
            <a:r>
              <a:rPr lang="en-US" sz="1600" b="1" i="1" dirty="0">
                <a:solidFill>
                  <a:schemeClr val="bg1"/>
                </a:solidFill>
              </a:rPr>
              <a:t>Doctrine and Covenants Student Manual,</a:t>
            </a:r>
            <a:r>
              <a:rPr lang="en-US" sz="1600" b="1" dirty="0">
                <a:solidFill>
                  <a:schemeClr val="bg1"/>
                </a:solidFill>
              </a:rPr>
              <a:t> 2nd ed. [Church Educational System manual, 2001], 87.)</a:t>
            </a:r>
          </a:p>
          <a:p>
            <a:r>
              <a:rPr lang="en-US" sz="1600" b="1" dirty="0">
                <a:solidFill>
                  <a:schemeClr val="bg1"/>
                </a:solidFill>
              </a:rPr>
              <a:t>Joseph F. Smith (In </a:t>
            </a:r>
            <a:r>
              <a:rPr lang="en-US" sz="1600" b="1" i="1" dirty="0">
                <a:solidFill>
                  <a:schemeClr val="bg1"/>
                </a:solidFill>
              </a:rPr>
              <a:t>Journal of Discourses,</a:t>
            </a:r>
            <a:r>
              <a:rPr lang="en-US" sz="1600" b="1" dirty="0">
                <a:solidFill>
                  <a:schemeClr val="bg1"/>
                </a:solidFill>
              </a:rPr>
              <a:t> 24:188–90.)</a:t>
            </a:r>
          </a:p>
          <a:p>
            <a:r>
              <a:rPr lang="en-US" sz="1600" b="1" dirty="0">
                <a:solidFill>
                  <a:schemeClr val="bg1"/>
                </a:solidFill>
              </a:rPr>
              <a:t>Doctrine and Covenants Religion 324-325 Student Manual Section 43</a:t>
            </a:r>
          </a:p>
          <a:p>
            <a:r>
              <a:rPr lang="en-US" sz="1600" b="1" dirty="0">
                <a:solidFill>
                  <a:schemeClr val="bg1"/>
                </a:solidFill>
              </a:rPr>
              <a:t>History of the Church, 4:136–37, 164, 187, 493, 517).</a:t>
            </a:r>
          </a:p>
          <a:p>
            <a:r>
              <a:rPr lang="en-US" sz="1600" b="1" dirty="0">
                <a:solidFill>
                  <a:schemeClr val="bg1"/>
                </a:solidFill>
              </a:rPr>
              <a:t>Joseph and Emma Portrait by Julia Roger</a:t>
            </a:r>
          </a:p>
          <a:p>
            <a:pPr fontAlgn="base"/>
            <a:r>
              <a:rPr lang="en-US" sz="1600" b="1" dirty="0">
                <a:solidFill>
                  <a:schemeClr val="bg1"/>
                </a:solidFill>
              </a:rPr>
              <a:t>Book of Mormon Student Manual </a:t>
            </a:r>
            <a:r>
              <a:rPr lang="en-US" sz="1600" dirty="0">
                <a:solidFill>
                  <a:schemeClr val="bg1"/>
                </a:solidFill>
              </a:rPr>
              <a:t>Chapter 40: 3 Nephi 8–11 (2009), 295–301</a:t>
            </a:r>
          </a:p>
          <a:p>
            <a:pPr fontAlgn="base"/>
            <a:r>
              <a:rPr lang="en-US" sz="1600" b="1" dirty="0">
                <a:solidFill>
                  <a:schemeClr val="bg1"/>
                </a:solidFill>
              </a:rPr>
              <a:t>(</a:t>
            </a:r>
            <a:r>
              <a:rPr lang="en-US" sz="1600" b="1" i="1" dirty="0">
                <a:solidFill>
                  <a:schemeClr val="bg1"/>
                </a:solidFill>
              </a:rPr>
              <a:t>Church News,</a:t>
            </a:r>
            <a:r>
              <a:rPr lang="en-US" sz="1600" b="1" dirty="0">
                <a:solidFill>
                  <a:schemeClr val="bg1"/>
                </a:solidFill>
              </a:rPr>
              <a:t> 21 June 1980, p. 12.)</a:t>
            </a:r>
          </a:p>
          <a:p>
            <a:pPr fontAlgn="base"/>
            <a:r>
              <a:rPr lang="en-US" sz="1600" b="1" dirty="0">
                <a:solidFill>
                  <a:schemeClr val="bg1"/>
                </a:solidFill>
              </a:rPr>
              <a:t>” President George Q. Cannon (</a:t>
            </a:r>
            <a:r>
              <a:rPr lang="en-US" sz="1600" b="1" i="1" dirty="0">
                <a:solidFill>
                  <a:schemeClr val="bg1"/>
                </a:solidFill>
              </a:rPr>
              <a:t>Gospel Truth: Discourses and Writings of President George Q. Cannon,</a:t>
            </a:r>
            <a:r>
              <a:rPr lang="en-US" sz="1600" b="1" dirty="0">
                <a:solidFill>
                  <a:schemeClr val="bg1"/>
                </a:solidFill>
              </a:rPr>
              <a:t> comp. </a:t>
            </a:r>
            <a:r>
              <a:rPr lang="en-US" sz="1600" b="1" dirty="0" err="1">
                <a:solidFill>
                  <a:schemeClr val="bg1"/>
                </a:solidFill>
              </a:rPr>
              <a:t>Jerreld</a:t>
            </a:r>
            <a:r>
              <a:rPr lang="en-US" sz="1600" b="1" dirty="0">
                <a:solidFill>
                  <a:schemeClr val="bg1"/>
                </a:solidFill>
              </a:rPr>
              <a:t> L. </a:t>
            </a:r>
            <a:r>
              <a:rPr lang="en-US" sz="1600" b="1" dirty="0" err="1">
                <a:solidFill>
                  <a:schemeClr val="bg1"/>
                </a:solidFill>
              </a:rPr>
              <a:t>Newquist</a:t>
            </a:r>
            <a:r>
              <a:rPr lang="en-US" sz="1600" b="1" dirty="0">
                <a:solidFill>
                  <a:schemeClr val="bg1"/>
                </a:solidFill>
              </a:rPr>
              <a:t>, 2 vols. [1957–74], 1:86).</a:t>
            </a:r>
          </a:p>
          <a:p>
            <a:pPr fontAlgn="base"/>
            <a:r>
              <a:rPr lang="en-US" sz="1600" b="1" dirty="0">
                <a:solidFill>
                  <a:schemeClr val="bg1"/>
                </a:solidFill>
              </a:rPr>
              <a:t>President Spencer W. Kimball (“Spoken from Their Hearts,” </a:t>
            </a:r>
            <a:r>
              <a:rPr lang="en-US" sz="1600" b="1" i="1" dirty="0">
                <a:solidFill>
                  <a:schemeClr val="bg1"/>
                </a:solidFill>
              </a:rPr>
              <a:t>Ensign,</a:t>
            </a:r>
            <a:r>
              <a:rPr lang="en-US" sz="1600" b="1" dirty="0">
                <a:solidFill>
                  <a:schemeClr val="bg1"/>
                </a:solidFill>
              </a:rPr>
              <a:t> Nov. 1975, 111).</a:t>
            </a:r>
          </a:p>
          <a:p>
            <a:pPr fontAlgn="base"/>
            <a:endParaRPr lang="en-US" sz="1600" dirty="0">
              <a:solidFill>
                <a:schemeClr val="bg1"/>
              </a:solidFill>
            </a:endParaRPr>
          </a:p>
          <a:p>
            <a:endParaRPr lang="en-US" sz="1600" b="1" dirty="0">
              <a:solidFill>
                <a:schemeClr val="bg1"/>
              </a:solidFill>
            </a:endParaRPr>
          </a:p>
        </p:txBody>
      </p:sp>
      <p:grpSp>
        <p:nvGrpSpPr>
          <p:cNvPr id="4" name="Group 3"/>
          <p:cNvGrpSpPr/>
          <p:nvPr/>
        </p:nvGrpSpPr>
        <p:grpSpPr>
          <a:xfrm>
            <a:off x="3896803" y="913128"/>
            <a:ext cx="721895" cy="914400"/>
            <a:chOff x="7543800" y="3810000"/>
            <a:chExt cx="1143000" cy="1447800"/>
          </a:xfrm>
        </p:grpSpPr>
        <p:sp>
          <p:nvSpPr>
            <p:cNvPr id="6" name="Trapezoid 5"/>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132"/>
            <p:cNvGrpSpPr/>
            <p:nvPr/>
          </p:nvGrpSpPr>
          <p:grpSpPr>
            <a:xfrm>
              <a:off x="7924800" y="3810000"/>
              <a:ext cx="645353" cy="610017"/>
              <a:chOff x="7924800" y="5867400"/>
              <a:chExt cx="645353" cy="610017"/>
            </a:xfrm>
          </p:grpSpPr>
          <p:grpSp>
            <p:nvGrpSpPr>
              <p:cNvPr id="18" name="Group 13"/>
              <p:cNvGrpSpPr/>
              <p:nvPr/>
            </p:nvGrpSpPr>
            <p:grpSpPr>
              <a:xfrm>
                <a:off x="7924800" y="5867400"/>
                <a:ext cx="645353" cy="610017"/>
                <a:chOff x="3037563" y="3121795"/>
                <a:chExt cx="1250371" cy="1224010"/>
              </a:xfrm>
            </p:grpSpPr>
            <p:sp>
              <p:nvSpPr>
                <p:cNvPr id="20" name="Oval 19"/>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33"/>
            <p:cNvGrpSpPr/>
            <p:nvPr/>
          </p:nvGrpSpPr>
          <p:grpSpPr>
            <a:xfrm>
              <a:off x="7543800" y="4038600"/>
              <a:ext cx="403070" cy="381000"/>
              <a:chOff x="7924800" y="5867400"/>
              <a:chExt cx="645353" cy="610017"/>
            </a:xfrm>
          </p:grpSpPr>
          <p:grpSp>
            <p:nvGrpSpPr>
              <p:cNvPr id="12" name="Group 13"/>
              <p:cNvGrpSpPr/>
              <p:nvPr/>
            </p:nvGrpSpPr>
            <p:grpSpPr>
              <a:xfrm>
                <a:off x="7924800" y="5867400"/>
                <a:ext cx="645353" cy="610017"/>
                <a:chOff x="3037563" y="3121795"/>
                <a:chExt cx="1250371" cy="1224010"/>
              </a:xfrm>
            </p:grpSpPr>
            <p:sp>
              <p:nvSpPr>
                <p:cNvPr id="14" name="Oval 13"/>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Footer Placeholder 14">
            <a:extLst>
              <a:ext uri="{FF2B5EF4-FFF2-40B4-BE49-F238E27FC236}">
                <a16:creationId xmlns:a16="http://schemas.microsoft.com/office/drawing/2014/main" id="{1061D96A-778B-4069-83DA-5BE12E9C740E}"/>
              </a:ext>
            </a:extLst>
          </p:cNvPr>
          <p:cNvSpPr>
            <a:spLocks noGrp="1"/>
          </p:cNvSpPr>
          <p:nvPr/>
        </p:nvSpPr>
        <p:spPr>
          <a:xfrm>
            <a:off x="104893" y="6433521"/>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584398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2600" y="671691"/>
            <a:ext cx="1752600" cy="5909310"/>
          </a:xfrm>
          <a:prstGeom prst="rect">
            <a:avLst/>
          </a:prstGeom>
        </p:spPr>
        <p:txBody>
          <a:bodyPr wrap="square">
            <a:spAutoFit/>
          </a:bodyPr>
          <a:lstStyle/>
          <a:p>
            <a:pPr fontAlgn="base"/>
            <a:r>
              <a:rPr lang="en-US" dirty="0"/>
              <a:t>D&amp;C 1:14</a:t>
            </a:r>
          </a:p>
          <a:p>
            <a:pPr fontAlgn="base"/>
            <a:endParaRPr lang="en-US" dirty="0"/>
          </a:p>
          <a:p>
            <a:pPr fontAlgn="base"/>
            <a:r>
              <a:rPr lang="en-US" dirty="0"/>
              <a:t>D&amp;C 20:61–66</a:t>
            </a:r>
          </a:p>
          <a:p>
            <a:pPr fontAlgn="base"/>
            <a:endParaRPr lang="en-US" dirty="0"/>
          </a:p>
          <a:p>
            <a:pPr fontAlgn="base"/>
            <a:endParaRPr lang="en-US" dirty="0"/>
          </a:p>
          <a:p>
            <a:pPr fontAlgn="base"/>
            <a:endParaRPr lang="en-US" dirty="0"/>
          </a:p>
          <a:p>
            <a:pPr fontAlgn="base"/>
            <a:endParaRPr lang="en-US" dirty="0"/>
          </a:p>
          <a:p>
            <a:pPr fontAlgn="base"/>
            <a:r>
              <a:rPr lang="en-US" dirty="0"/>
              <a:t>D&amp;C 43:8</a:t>
            </a:r>
          </a:p>
          <a:p>
            <a:pPr fontAlgn="base"/>
            <a:endParaRPr lang="en-US" dirty="0"/>
          </a:p>
          <a:p>
            <a:pPr fontAlgn="base"/>
            <a:endParaRPr lang="en-US" dirty="0"/>
          </a:p>
          <a:p>
            <a:pPr fontAlgn="base"/>
            <a:endParaRPr lang="en-US" dirty="0"/>
          </a:p>
          <a:p>
            <a:pPr fontAlgn="base"/>
            <a:r>
              <a:rPr lang="en-US" dirty="0"/>
              <a:t>D&amp;C 58:56</a:t>
            </a:r>
          </a:p>
          <a:p>
            <a:pPr fontAlgn="base"/>
            <a:endParaRPr lang="en-US" dirty="0"/>
          </a:p>
          <a:p>
            <a:pPr fontAlgn="base"/>
            <a:r>
              <a:rPr lang="en-US" dirty="0"/>
              <a:t>D&amp;C 72:7</a:t>
            </a:r>
          </a:p>
          <a:p>
            <a:pPr fontAlgn="base"/>
            <a:endParaRPr lang="en-US" dirty="0"/>
          </a:p>
          <a:p>
            <a:pPr fontAlgn="base"/>
            <a:endParaRPr lang="en-US" dirty="0"/>
          </a:p>
          <a:p>
            <a:pPr fontAlgn="base"/>
            <a:r>
              <a:rPr lang="en-US" dirty="0"/>
              <a:t>D&amp;C 73:2</a:t>
            </a:r>
          </a:p>
          <a:p>
            <a:pPr fontAlgn="base"/>
            <a:endParaRPr lang="en-US" dirty="0"/>
          </a:p>
          <a:p>
            <a:pPr fontAlgn="base"/>
            <a:endParaRPr lang="en-US" dirty="0"/>
          </a:p>
          <a:p>
            <a:pPr fontAlgn="base"/>
            <a:r>
              <a:rPr lang="en-US" dirty="0"/>
              <a:t>D&amp;C 124:144</a:t>
            </a:r>
          </a:p>
          <a:p>
            <a:pPr fontAlgn="base"/>
            <a:endParaRPr lang="en-US" dirty="0"/>
          </a:p>
        </p:txBody>
      </p:sp>
      <p:sp>
        <p:nvSpPr>
          <p:cNvPr id="3" name="Rectangle 2"/>
          <p:cNvSpPr/>
          <p:nvPr/>
        </p:nvSpPr>
        <p:spPr>
          <a:xfrm>
            <a:off x="4114800" y="671692"/>
            <a:ext cx="6553200" cy="6186309"/>
          </a:xfrm>
          <a:prstGeom prst="rect">
            <a:avLst/>
          </a:prstGeom>
        </p:spPr>
        <p:txBody>
          <a:bodyPr wrap="square">
            <a:spAutoFit/>
          </a:bodyPr>
          <a:lstStyle/>
          <a:p>
            <a:r>
              <a:rPr lang="en-US" dirty="0"/>
              <a:t>The arm of the Lord shall be revealed</a:t>
            </a:r>
          </a:p>
          <a:p>
            <a:endParaRPr lang="en-US" dirty="0"/>
          </a:p>
          <a:p>
            <a:r>
              <a:rPr lang="en-US" dirty="0"/>
              <a:t>Conferences are to do whatever church business is necessary to be done at the time and elders are to receive their licenses from other elders, by</a:t>
            </a:r>
            <a:r>
              <a:rPr lang="en-US" baseline="30000" dirty="0"/>
              <a:t> </a:t>
            </a:r>
            <a:r>
              <a:rPr lang="en-US" dirty="0"/>
              <a:t>vote of the church to which they belong, or from the conferences.</a:t>
            </a:r>
          </a:p>
          <a:p>
            <a:endParaRPr lang="en-US" dirty="0"/>
          </a:p>
          <a:p>
            <a:r>
              <a:rPr lang="en-US" dirty="0"/>
              <a:t>Assemble together ye shall instruct and edify each other, that ye may know how to act and direct my church, how to act upon the points of my law and commandments</a:t>
            </a:r>
          </a:p>
          <a:p>
            <a:endParaRPr lang="en-US" dirty="0"/>
          </a:p>
          <a:p>
            <a:r>
              <a:rPr lang="en-US" dirty="0"/>
              <a:t>counseled by the elders of the church at the conferences</a:t>
            </a:r>
          </a:p>
          <a:p>
            <a:endParaRPr lang="en-US" dirty="0"/>
          </a:p>
          <a:p>
            <a:r>
              <a:rPr lang="en-US" dirty="0"/>
              <a:t>The duty of the bishop shall be made known by the commandments which have been given, and the voice of the conference</a:t>
            </a:r>
          </a:p>
          <a:p>
            <a:endParaRPr lang="en-US" dirty="0"/>
          </a:p>
          <a:p>
            <a:r>
              <a:rPr lang="en-US" dirty="0"/>
              <a:t>it shall be made known unto them, by the</a:t>
            </a:r>
            <a:r>
              <a:rPr lang="en-US" baseline="30000" dirty="0"/>
              <a:t> </a:t>
            </a:r>
            <a:r>
              <a:rPr lang="en-US" dirty="0"/>
              <a:t>voice of the conference, their several missions</a:t>
            </a:r>
          </a:p>
          <a:p>
            <a:endParaRPr lang="en-US" dirty="0"/>
          </a:p>
          <a:p>
            <a:r>
              <a:rPr lang="en-US" dirty="0"/>
              <a:t>You should fill all these offices and approve of those names which I have mentioned, or else disapprove of them at my general conference;</a:t>
            </a:r>
          </a:p>
        </p:txBody>
      </p:sp>
      <p:sp>
        <p:nvSpPr>
          <p:cNvPr id="5" name="TextBox 4"/>
          <p:cNvSpPr txBox="1"/>
          <p:nvPr/>
        </p:nvSpPr>
        <p:spPr>
          <a:xfrm>
            <a:off x="1524000" y="1"/>
            <a:ext cx="9144000" cy="584775"/>
          </a:xfrm>
          <a:prstGeom prst="rect">
            <a:avLst/>
          </a:prstGeom>
          <a:noFill/>
        </p:spPr>
        <p:txBody>
          <a:bodyPr wrap="square" rtlCol="0">
            <a:spAutoFit/>
          </a:bodyPr>
          <a:lstStyle/>
          <a:p>
            <a:pPr algn="ctr"/>
            <a:r>
              <a:rPr lang="en-US" sz="3200" dirty="0"/>
              <a:t>During Conferences</a:t>
            </a:r>
          </a:p>
        </p:txBody>
      </p:sp>
    </p:spTree>
    <p:extLst>
      <p:ext uri="{BB962C8B-B14F-4D97-AF65-F5344CB8AC3E}">
        <p14:creationId xmlns:p14="http://schemas.microsoft.com/office/powerpoint/2010/main" val="2894337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A15F89D-8A28-43BB-8EBD-473907926A9A}"/>
              </a:ext>
            </a:extLst>
          </p:cNvPr>
          <p:cNvPicPr>
            <a:picLocks noChangeAspect="1"/>
          </p:cNvPicPr>
          <p:nvPr/>
        </p:nvPicPr>
        <p:blipFill rotWithShape="1">
          <a:blip r:embed="rId2">
            <a:extLst>
              <a:ext uri="{28A0092B-C50C-407E-A947-70E740481C1C}">
                <a14:useLocalDpi xmlns:a14="http://schemas.microsoft.com/office/drawing/2010/main" val="0"/>
              </a:ext>
            </a:extLst>
          </a:blip>
          <a:srcRect l="1289" t="2772" r="1262" b="3102"/>
          <a:stretch/>
        </p:blipFill>
        <p:spPr>
          <a:xfrm>
            <a:off x="-1" y="0"/>
            <a:ext cx="12192001" cy="6858000"/>
          </a:xfrm>
          <a:prstGeom prst="rect">
            <a:avLst/>
          </a:prstGeom>
        </p:spPr>
      </p:pic>
      <p:sp>
        <p:nvSpPr>
          <p:cNvPr id="5" name="TextBox 4"/>
          <p:cNvSpPr txBox="1"/>
          <p:nvPr/>
        </p:nvSpPr>
        <p:spPr>
          <a:xfrm>
            <a:off x="2590800" y="914400"/>
            <a:ext cx="2133600" cy="369332"/>
          </a:xfrm>
          <a:prstGeom prst="rect">
            <a:avLst/>
          </a:prstGeom>
          <a:noFill/>
        </p:spPr>
        <p:txBody>
          <a:bodyPr wrap="square" rtlCol="0">
            <a:spAutoFit/>
          </a:bodyPr>
          <a:lstStyle/>
          <a:p>
            <a:r>
              <a:rPr lang="en-US" b="1" dirty="0">
                <a:solidFill>
                  <a:schemeClr val="bg1"/>
                </a:solidFill>
              </a:rPr>
              <a:t>February 1831</a:t>
            </a:r>
          </a:p>
        </p:txBody>
      </p:sp>
      <p:sp>
        <p:nvSpPr>
          <p:cNvPr id="6" name="TextBox 5"/>
          <p:cNvSpPr txBox="1"/>
          <p:nvPr/>
        </p:nvSpPr>
        <p:spPr>
          <a:xfrm>
            <a:off x="1734457" y="83458"/>
            <a:ext cx="8763000" cy="1015663"/>
          </a:xfrm>
          <a:prstGeom prst="rect">
            <a:avLst/>
          </a:prstGeom>
          <a:noFill/>
        </p:spPr>
        <p:txBody>
          <a:bodyPr wrap="square" rtlCol="0">
            <a:spAutoFit/>
          </a:bodyPr>
          <a:lstStyle/>
          <a:p>
            <a:pPr algn="ctr"/>
            <a:r>
              <a:rPr lang="en-US" sz="6000" b="1" dirty="0">
                <a:solidFill>
                  <a:schemeClr val="bg1"/>
                </a:solidFill>
              </a:rPr>
              <a:t>Background</a:t>
            </a:r>
          </a:p>
        </p:txBody>
      </p:sp>
      <p:sp>
        <p:nvSpPr>
          <p:cNvPr id="7" name="TextBox 6"/>
          <p:cNvSpPr txBox="1"/>
          <p:nvPr/>
        </p:nvSpPr>
        <p:spPr>
          <a:xfrm>
            <a:off x="800100" y="1143000"/>
            <a:ext cx="6743700" cy="3046988"/>
          </a:xfrm>
          <a:prstGeom prst="rect">
            <a:avLst/>
          </a:prstGeom>
          <a:noFill/>
        </p:spPr>
        <p:txBody>
          <a:bodyPr wrap="square" rtlCol="0">
            <a:spAutoFit/>
          </a:bodyPr>
          <a:lstStyle/>
          <a:p>
            <a:r>
              <a:rPr lang="en-US" b="1" dirty="0">
                <a:solidFill>
                  <a:schemeClr val="bg1"/>
                </a:solidFill>
              </a:rPr>
              <a:t>John Whitmer recorded the following about Mrs. Hubble: </a:t>
            </a:r>
          </a:p>
          <a:p>
            <a:endParaRPr lang="en-US" b="1" dirty="0">
              <a:solidFill>
                <a:schemeClr val="bg1"/>
              </a:solidFill>
            </a:endParaRPr>
          </a:p>
          <a:p>
            <a:r>
              <a:rPr lang="en-US" b="1" dirty="0">
                <a:solidFill>
                  <a:schemeClr val="bg1"/>
                </a:solidFill>
              </a:rPr>
              <a:t>“She professed to be a prophetess of the Lord, and professed to have many revelations, and knew the Book of Mormon was true, and that she should become a teacher in the church of Christ. </a:t>
            </a:r>
          </a:p>
          <a:p>
            <a:endParaRPr lang="en-US" b="1" dirty="0">
              <a:solidFill>
                <a:schemeClr val="bg1"/>
              </a:solidFill>
            </a:endParaRPr>
          </a:p>
          <a:p>
            <a:r>
              <a:rPr lang="en-US" b="1" dirty="0">
                <a:solidFill>
                  <a:schemeClr val="bg1"/>
                </a:solidFill>
              </a:rPr>
              <a:t>She appeared to be very sanctimonious and deceived some who were not able to detect her in her hypocrisy; others, however, had the spirit of discernment and her follies and abominations were manifest.” </a:t>
            </a:r>
          </a:p>
          <a:p>
            <a:r>
              <a:rPr lang="en-US" sz="1200" b="1" i="1" dirty="0">
                <a:solidFill>
                  <a:schemeClr val="bg1"/>
                </a:solidFill>
              </a:rPr>
              <a:t>History of the Church</a:t>
            </a:r>
            <a:endParaRPr lang="en-US" sz="1200" b="1" dirty="0">
              <a:solidFill>
                <a:schemeClr val="bg1"/>
              </a:solidFill>
            </a:endParaRPr>
          </a:p>
        </p:txBody>
      </p:sp>
      <p:sp>
        <p:nvSpPr>
          <p:cNvPr id="8" name="Rectangle 7"/>
          <p:cNvSpPr/>
          <p:nvPr/>
        </p:nvSpPr>
        <p:spPr>
          <a:xfrm>
            <a:off x="5562600" y="4272678"/>
            <a:ext cx="5708964" cy="2031325"/>
          </a:xfrm>
          <a:prstGeom prst="rect">
            <a:avLst/>
          </a:prstGeom>
        </p:spPr>
        <p:txBody>
          <a:bodyPr wrap="square">
            <a:spAutoFit/>
          </a:bodyPr>
          <a:lstStyle/>
          <a:p>
            <a:r>
              <a:rPr lang="en-US" b="1" dirty="0">
                <a:solidFill>
                  <a:schemeClr val="bg1"/>
                </a:solidFill>
              </a:rPr>
              <a:t>Mrs. Hubble was one of many who falsely claimed revelations to guide the Church or to correct the Prophet.</a:t>
            </a:r>
          </a:p>
          <a:p>
            <a:endParaRPr lang="en-US" b="1" dirty="0">
              <a:solidFill>
                <a:schemeClr val="bg1"/>
              </a:solidFill>
            </a:endParaRPr>
          </a:p>
          <a:p>
            <a:r>
              <a:rPr lang="en-US" b="1" dirty="0">
                <a:solidFill>
                  <a:schemeClr val="bg1"/>
                </a:solidFill>
              </a:rPr>
              <a:t>Many members became confused and bewildered by the different claims. Under these circumstances the Prophet went to the Lord for guidance and received the revelation recorded as Doctrine and Covenants 43.</a:t>
            </a:r>
          </a:p>
        </p:txBody>
      </p:sp>
      <p:pic>
        <p:nvPicPr>
          <p:cNvPr id="3" name="Picture 2">
            <a:extLst>
              <a:ext uri="{FF2B5EF4-FFF2-40B4-BE49-F238E27FC236}">
                <a16:creationId xmlns:a16="http://schemas.microsoft.com/office/drawing/2014/main" id="{A3556CE2-8A87-4768-8A2D-41F3B77DF7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2425" y="1109476"/>
            <a:ext cx="1962150" cy="2752725"/>
          </a:xfrm>
          <a:prstGeom prst="rect">
            <a:avLst/>
          </a:prstGeom>
        </p:spPr>
      </p:pic>
      <p:pic>
        <p:nvPicPr>
          <p:cNvPr id="10" name="Picture 9">
            <a:extLst>
              <a:ext uri="{FF2B5EF4-FFF2-40B4-BE49-F238E27FC236}">
                <a16:creationId xmlns:a16="http://schemas.microsoft.com/office/drawing/2014/main" id="{19D09D56-F99B-4AF4-8C17-2369883F29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400" y="4347150"/>
            <a:ext cx="1676400" cy="1971675"/>
          </a:xfrm>
          <a:prstGeom prst="rect">
            <a:avLst/>
          </a:prstGeom>
        </p:spPr>
      </p:pic>
    </p:spTree>
    <p:extLst>
      <p:ext uri="{BB962C8B-B14F-4D97-AF65-F5344CB8AC3E}">
        <p14:creationId xmlns:p14="http://schemas.microsoft.com/office/powerpoint/2010/main" val="1524081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1AEEA90B-3FA2-49A9-9EFF-26379781CE2A}"/>
              </a:ext>
            </a:extLst>
          </p:cNvPr>
          <p:cNvPicPr>
            <a:picLocks noChangeAspect="1"/>
          </p:cNvPicPr>
          <p:nvPr/>
        </p:nvPicPr>
        <p:blipFill rotWithShape="1">
          <a:blip r:embed="rId2">
            <a:extLst>
              <a:ext uri="{28A0092B-C50C-407E-A947-70E740481C1C}">
                <a14:useLocalDpi xmlns:a14="http://schemas.microsoft.com/office/drawing/2010/main" val="0"/>
              </a:ext>
            </a:extLst>
          </a:blip>
          <a:srcRect l="1289" t="2772" r="1262" b="3102"/>
          <a:stretch/>
        </p:blipFill>
        <p:spPr>
          <a:xfrm>
            <a:off x="-1" y="0"/>
            <a:ext cx="12192001" cy="6858000"/>
          </a:xfrm>
          <a:prstGeom prst="rect">
            <a:avLst/>
          </a:prstGeom>
        </p:spPr>
      </p:pic>
      <p:sp>
        <p:nvSpPr>
          <p:cNvPr id="5" name="TextBox 4"/>
          <p:cNvSpPr txBox="1"/>
          <p:nvPr/>
        </p:nvSpPr>
        <p:spPr>
          <a:xfrm>
            <a:off x="228601" y="6334763"/>
            <a:ext cx="2133600" cy="369332"/>
          </a:xfrm>
          <a:prstGeom prst="rect">
            <a:avLst/>
          </a:prstGeom>
          <a:noFill/>
        </p:spPr>
        <p:txBody>
          <a:bodyPr wrap="square" rtlCol="0">
            <a:spAutoFit/>
          </a:bodyPr>
          <a:lstStyle/>
          <a:p>
            <a:r>
              <a:rPr lang="en-US" b="1" dirty="0">
                <a:solidFill>
                  <a:schemeClr val="bg1"/>
                </a:solidFill>
              </a:rPr>
              <a:t>D&amp;C 43:1-7</a:t>
            </a:r>
          </a:p>
        </p:txBody>
      </p:sp>
      <p:sp>
        <p:nvSpPr>
          <p:cNvPr id="6" name="TextBox 5"/>
          <p:cNvSpPr txBox="1"/>
          <p:nvPr/>
        </p:nvSpPr>
        <p:spPr>
          <a:xfrm>
            <a:off x="1524000" y="1"/>
            <a:ext cx="8763000" cy="1015663"/>
          </a:xfrm>
          <a:prstGeom prst="rect">
            <a:avLst/>
          </a:prstGeom>
          <a:noFill/>
        </p:spPr>
        <p:txBody>
          <a:bodyPr wrap="square" rtlCol="0">
            <a:spAutoFit/>
          </a:bodyPr>
          <a:lstStyle/>
          <a:p>
            <a:pPr algn="ctr"/>
            <a:r>
              <a:rPr lang="en-US" sz="6000" b="1" dirty="0">
                <a:solidFill>
                  <a:schemeClr val="bg1"/>
                </a:solidFill>
              </a:rPr>
              <a:t>None Else</a:t>
            </a:r>
          </a:p>
        </p:txBody>
      </p:sp>
      <p:sp>
        <p:nvSpPr>
          <p:cNvPr id="7" name="TextBox 6"/>
          <p:cNvSpPr txBox="1"/>
          <p:nvPr/>
        </p:nvSpPr>
        <p:spPr>
          <a:xfrm>
            <a:off x="1981200" y="1524000"/>
            <a:ext cx="4343400" cy="923330"/>
          </a:xfrm>
          <a:prstGeom prst="rect">
            <a:avLst/>
          </a:prstGeom>
          <a:noFill/>
        </p:spPr>
        <p:txBody>
          <a:bodyPr wrap="square" rtlCol="0">
            <a:spAutoFit/>
          </a:bodyPr>
          <a:lstStyle/>
          <a:p>
            <a:r>
              <a:rPr lang="en-US" b="1" dirty="0">
                <a:solidFill>
                  <a:schemeClr val="bg1"/>
                </a:solidFill>
              </a:rPr>
              <a:t>There is only one appointed at a time to receive divine revelations and commandments for the Church.</a:t>
            </a:r>
          </a:p>
        </p:txBody>
      </p:sp>
      <p:sp>
        <p:nvSpPr>
          <p:cNvPr id="14" name="TextBox 13"/>
          <p:cNvSpPr txBox="1"/>
          <p:nvPr/>
        </p:nvSpPr>
        <p:spPr>
          <a:xfrm>
            <a:off x="5562600" y="4800601"/>
            <a:ext cx="4343400" cy="1354217"/>
          </a:xfrm>
          <a:prstGeom prst="rect">
            <a:avLst/>
          </a:prstGeom>
          <a:noFill/>
        </p:spPr>
        <p:txBody>
          <a:bodyPr wrap="square" rtlCol="0">
            <a:spAutoFit/>
          </a:bodyPr>
          <a:lstStyle/>
          <a:p>
            <a:pPr algn="ctr"/>
            <a:r>
              <a:rPr lang="en-US" sz="2800" b="1" dirty="0">
                <a:solidFill>
                  <a:srgbClr val="FFFF00"/>
                </a:solidFill>
              </a:rPr>
              <a:t>However:</a:t>
            </a:r>
          </a:p>
          <a:p>
            <a:pPr algn="ctr"/>
            <a:endParaRPr lang="en-US" b="1" dirty="0">
              <a:solidFill>
                <a:schemeClr val="bg1"/>
              </a:solidFill>
            </a:endParaRPr>
          </a:p>
          <a:p>
            <a:pPr algn="ctr"/>
            <a:r>
              <a:rPr lang="en-US" b="1" dirty="0">
                <a:solidFill>
                  <a:schemeClr val="bg1"/>
                </a:solidFill>
              </a:rPr>
              <a:t>A person may receive revelation concerning his or her own personal life</a:t>
            </a:r>
          </a:p>
        </p:txBody>
      </p:sp>
      <p:grpSp>
        <p:nvGrpSpPr>
          <p:cNvPr id="22" name="Group 21"/>
          <p:cNvGrpSpPr/>
          <p:nvPr/>
        </p:nvGrpSpPr>
        <p:grpSpPr>
          <a:xfrm>
            <a:off x="2057400" y="2895600"/>
            <a:ext cx="3370847" cy="3124200"/>
            <a:chOff x="533399" y="2895600"/>
            <a:chExt cx="3370847" cy="3124200"/>
          </a:xfrm>
        </p:grpSpPr>
        <p:grpSp>
          <p:nvGrpSpPr>
            <p:cNvPr id="15" name="Group 14"/>
            <p:cNvGrpSpPr/>
            <p:nvPr/>
          </p:nvGrpSpPr>
          <p:grpSpPr>
            <a:xfrm>
              <a:off x="533399" y="2895600"/>
              <a:ext cx="3370847" cy="3124200"/>
              <a:chOff x="1371600" y="1219200"/>
              <a:chExt cx="4800600" cy="3780503"/>
            </a:xfrm>
          </p:grpSpPr>
          <p:sp>
            <p:nvSpPr>
              <p:cNvPr id="16" name="Rounded Rectangle 15"/>
              <p:cNvSpPr/>
              <p:nvPr/>
            </p:nvSpPr>
            <p:spPr>
              <a:xfrm>
                <a:off x="3384140" y="3795252"/>
                <a:ext cx="647700" cy="9525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1371600" y="1219200"/>
                <a:ext cx="4800600" cy="27432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1524000" y="1371600"/>
                <a:ext cx="4495800" cy="2438400"/>
              </a:xfrm>
              <a:prstGeom prst="round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2050025" y="4715797"/>
                <a:ext cx="3480619" cy="283906"/>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838200" y="3200400"/>
              <a:ext cx="2819400" cy="1569660"/>
            </a:xfrm>
            <a:prstGeom prst="rect">
              <a:avLst/>
            </a:prstGeom>
            <a:noFill/>
          </p:spPr>
          <p:txBody>
            <a:bodyPr wrap="square" rtlCol="0">
              <a:spAutoFit/>
            </a:bodyPr>
            <a:lstStyle/>
            <a:p>
              <a:pPr algn="ctr"/>
              <a:r>
                <a:rPr lang="en-US" sz="2400" b="1" dirty="0">
                  <a:solidFill>
                    <a:schemeClr val="accent6">
                      <a:lumMod val="60000"/>
                      <a:lumOff val="40000"/>
                    </a:schemeClr>
                  </a:solidFill>
                </a:rPr>
                <a:t>Only the President of the Church can receive revelations for the entire Church</a:t>
              </a:r>
            </a:p>
          </p:txBody>
        </p:sp>
      </p:grpSp>
      <p:pic>
        <p:nvPicPr>
          <p:cNvPr id="4" name="Picture 3">
            <a:extLst>
              <a:ext uri="{FF2B5EF4-FFF2-40B4-BE49-F238E27FC236}">
                <a16:creationId xmlns:a16="http://schemas.microsoft.com/office/drawing/2014/main" id="{6857C7D0-9984-40F1-B719-F1E45D9617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0087" y="1077186"/>
            <a:ext cx="3139712" cy="2908044"/>
          </a:xfrm>
          <a:prstGeom prst="rect">
            <a:avLst/>
          </a:prstGeom>
        </p:spPr>
      </p:pic>
    </p:spTree>
    <p:extLst>
      <p:ext uri="{BB962C8B-B14F-4D97-AF65-F5344CB8AC3E}">
        <p14:creationId xmlns:p14="http://schemas.microsoft.com/office/powerpoint/2010/main" val="2738245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D5422F7F-F2C3-4D15-A8AC-BED62B02C65D}"/>
              </a:ext>
            </a:extLst>
          </p:cNvPr>
          <p:cNvPicPr>
            <a:picLocks noChangeAspect="1"/>
          </p:cNvPicPr>
          <p:nvPr/>
        </p:nvPicPr>
        <p:blipFill rotWithShape="1">
          <a:blip r:embed="rId2">
            <a:extLst>
              <a:ext uri="{28A0092B-C50C-407E-A947-70E740481C1C}">
                <a14:useLocalDpi xmlns:a14="http://schemas.microsoft.com/office/drawing/2010/main" val="0"/>
              </a:ext>
            </a:extLst>
          </a:blip>
          <a:srcRect l="1289" t="2772" r="1262" b="3102"/>
          <a:stretch/>
        </p:blipFill>
        <p:spPr>
          <a:xfrm>
            <a:off x="-1" y="0"/>
            <a:ext cx="12192001" cy="6858000"/>
          </a:xfrm>
          <a:prstGeom prst="rect">
            <a:avLst/>
          </a:prstGeom>
        </p:spPr>
      </p:pic>
      <p:sp>
        <p:nvSpPr>
          <p:cNvPr id="5" name="TextBox 4"/>
          <p:cNvSpPr txBox="1"/>
          <p:nvPr/>
        </p:nvSpPr>
        <p:spPr>
          <a:xfrm>
            <a:off x="207267" y="6327672"/>
            <a:ext cx="3810000" cy="369332"/>
          </a:xfrm>
          <a:prstGeom prst="rect">
            <a:avLst/>
          </a:prstGeom>
          <a:noFill/>
        </p:spPr>
        <p:txBody>
          <a:bodyPr wrap="square" rtlCol="0">
            <a:spAutoFit/>
          </a:bodyPr>
          <a:lstStyle/>
          <a:p>
            <a:r>
              <a:rPr lang="en-US" b="1" dirty="0">
                <a:solidFill>
                  <a:schemeClr val="bg1"/>
                </a:solidFill>
              </a:rPr>
              <a:t>D&amp;C 43:1-7 </a:t>
            </a:r>
            <a:r>
              <a:rPr lang="en-US" sz="1200" b="1" dirty="0">
                <a:solidFill>
                  <a:schemeClr val="bg1"/>
                </a:solidFill>
              </a:rPr>
              <a:t>President Boyd K. Packer</a:t>
            </a:r>
          </a:p>
        </p:txBody>
      </p:sp>
      <p:sp>
        <p:nvSpPr>
          <p:cNvPr id="8" name="Rectangle 7"/>
          <p:cNvSpPr/>
          <p:nvPr/>
        </p:nvSpPr>
        <p:spPr>
          <a:xfrm>
            <a:off x="1981200" y="914401"/>
            <a:ext cx="4572000" cy="2031325"/>
          </a:xfrm>
          <a:prstGeom prst="rect">
            <a:avLst/>
          </a:prstGeom>
        </p:spPr>
        <p:txBody>
          <a:bodyPr>
            <a:spAutoFit/>
          </a:bodyPr>
          <a:lstStyle/>
          <a:p>
            <a:pPr fontAlgn="base"/>
            <a:r>
              <a:rPr lang="en-US" b="1" dirty="0">
                <a:solidFill>
                  <a:schemeClr val="bg1"/>
                </a:solidFill>
              </a:rPr>
              <a:t>“‘I say unto you, that it shall not be given to any one to go forth to preach my gospel, or to build up my church, except he be ordained by some one who has authority, and it is known to the church that he has authority and has been regularly ordained by the heads of the church.’</a:t>
            </a:r>
          </a:p>
        </p:txBody>
      </p:sp>
      <p:sp>
        <p:nvSpPr>
          <p:cNvPr id="14" name="Rectangle 13"/>
          <p:cNvSpPr/>
          <p:nvPr/>
        </p:nvSpPr>
        <p:spPr>
          <a:xfrm>
            <a:off x="5715000" y="3886200"/>
            <a:ext cx="4572000" cy="1477328"/>
          </a:xfrm>
          <a:prstGeom prst="rect">
            <a:avLst/>
          </a:prstGeom>
        </p:spPr>
        <p:txBody>
          <a:bodyPr>
            <a:spAutoFit/>
          </a:bodyPr>
          <a:lstStyle/>
          <a:p>
            <a:pPr fontAlgn="base"/>
            <a:r>
              <a:rPr lang="en-US" b="1" dirty="0">
                <a:solidFill>
                  <a:schemeClr val="bg1"/>
                </a:solidFill>
              </a:rPr>
              <a:t>“There are some among us now who have </a:t>
            </a:r>
            <a:r>
              <a:rPr lang="en-US" b="1" i="1" dirty="0">
                <a:solidFill>
                  <a:schemeClr val="bg1"/>
                </a:solidFill>
              </a:rPr>
              <a:t>not</a:t>
            </a:r>
            <a:r>
              <a:rPr lang="en-US" b="1" dirty="0">
                <a:solidFill>
                  <a:schemeClr val="bg1"/>
                </a:solidFill>
              </a:rPr>
              <a:t> been regularly ordained by the heads of the Church who tell of impending political and economic chaos, the end of the world. …</a:t>
            </a:r>
          </a:p>
        </p:txBody>
      </p:sp>
      <p:pic>
        <p:nvPicPr>
          <p:cNvPr id="3" name="Picture 2">
            <a:extLst>
              <a:ext uri="{FF2B5EF4-FFF2-40B4-BE49-F238E27FC236}">
                <a16:creationId xmlns:a16="http://schemas.microsoft.com/office/drawing/2014/main" id="{1BBDF7B3-10E2-4E3E-B25A-30CACF6EFC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1768" y="3037818"/>
            <a:ext cx="3139712" cy="2908044"/>
          </a:xfrm>
          <a:prstGeom prst="rect">
            <a:avLst/>
          </a:prstGeom>
        </p:spPr>
      </p:pic>
      <p:pic>
        <p:nvPicPr>
          <p:cNvPr id="6" name="Picture 5">
            <a:extLst>
              <a:ext uri="{FF2B5EF4-FFF2-40B4-BE49-F238E27FC236}">
                <a16:creationId xmlns:a16="http://schemas.microsoft.com/office/drawing/2014/main" id="{3A5F49CA-33D8-41B4-B89F-E182BC4D04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4042" y="640210"/>
            <a:ext cx="2834886" cy="2908044"/>
          </a:xfrm>
          <a:prstGeom prst="rect">
            <a:avLst/>
          </a:prstGeom>
        </p:spPr>
      </p:pic>
    </p:spTree>
    <p:extLst>
      <p:ext uri="{BB962C8B-B14F-4D97-AF65-F5344CB8AC3E}">
        <p14:creationId xmlns:p14="http://schemas.microsoft.com/office/powerpoint/2010/main" val="3672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E9896063-83AC-4634-A13D-51EEE3CCD2A0}"/>
              </a:ext>
            </a:extLst>
          </p:cNvPr>
          <p:cNvPicPr>
            <a:picLocks noChangeAspect="1"/>
          </p:cNvPicPr>
          <p:nvPr/>
        </p:nvPicPr>
        <p:blipFill rotWithShape="1">
          <a:blip r:embed="rId2">
            <a:extLst>
              <a:ext uri="{28A0092B-C50C-407E-A947-70E740481C1C}">
                <a14:useLocalDpi xmlns:a14="http://schemas.microsoft.com/office/drawing/2010/main" val="0"/>
              </a:ext>
            </a:extLst>
          </a:blip>
          <a:srcRect l="1289" t="2772" r="1262" b="3102"/>
          <a:stretch/>
        </p:blipFill>
        <p:spPr>
          <a:xfrm>
            <a:off x="-1" y="0"/>
            <a:ext cx="12192001" cy="6858000"/>
          </a:xfrm>
          <a:prstGeom prst="rect">
            <a:avLst/>
          </a:prstGeom>
        </p:spPr>
      </p:pic>
      <p:sp>
        <p:nvSpPr>
          <p:cNvPr id="5" name="TextBox 4"/>
          <p:cNvSpPr txBox="1"/>
          <p:nvPr/>
        </p:nvSpPr>
        <p:spPr>
          <a:xfrm>
            <a:off x="190500" y="6308463"/>
            <a:ext cx="4191000" cy="369332"/>
          </a:xfrm>
          <a:prstGeom prst="rect">
            <a:avLst/>
          </a:prstGeom>
          <a:noFill/>
        </p:spPr>
        <p:txBody>
          <a:bodyPr wrap="square" rtlCol="0">
            <a:spAutoFit/>
          </a:bodyPr>
          <a:lstStyle/>
          <a:p>
            <a:r>
              <a:rPr lang="en-US" b="1" dirty="0">
                <a:solidFill>
                  <a:schemeClr val="bg1"/>
                </a:solidFill>
              </a:rPr>
              <a:t>D&amp;C 43:1-7 </a:t>
            </a:r>
            <a:r>
              <a:rPr lang="en-US" sz="1200" b="1" dirty="0">
                <a:solidFill>
                  <a:schemeClr val="bg1"/>
                </a:solidFill>
              </a:rPr>
              <a:t>President Boyd K. Packer</a:t>
            </a:r>
          </a:p>
        </p:txBody>
      </p:sp>
      <p:sp>
        <p:nvSpPr>
          <p:cNvPr id="8" name="Rectangle 7"/>
          <p:cNvSpPr/>
          <p:nvPr/>
        </p:nvSpPr>
        <p:spPr>
          <a:xfrm>
            <a:off x="1905000" y="304800"/>
            <a:ext cx="4572000" cy="2862322"/>
          </a:xfrm>
          <a:prstGeom prst="rect">
            <a:avLst/>
          </a:prstGeom>
        </p:spPr>
        <p:txBody>
          <a:bodyPr>
            <a:spAutoFit/>
          </a:bodyPr>
          <a:lstStyle/>
          <a:p>
            <a:pPr fontAlgn="base"/>
            <a:r>
              <a:rPr lang="en-US" b="1" dirty="0">
                <a:solidFill>
                  <a:schemeClr val="bg1"/>
                </a:solidFill>
              </a:rPr>
              <a:t> “Those deceivers say that the Brethren do not know what is going on in the world or that the Brethren approve of their teaching but do not wish to speak of it over the pulpit. Neither is true. </a:t>
            </a:r>
          </a:p>
          <a:p>
            <a:pPr fontAlgn="base"/>
            <a:endParaRPr lang="en-US" b="1" dirty="0">
              <a:solidFill>
                <a:schemeClr val="bg1"/>
              </a:solidFill>
            </a:endParaRPr>
          </a:p>
          <a:p>
            <a:pPr fontAlgn="base"/>
            <a:r>
              <a:rPr lang="en-US" b="1" dirty="0">
                <a:solidFill>
                  <a:schemeClr val="bg1"/>
                </a:solidFill>
              </a:rPr>
              <a:t>The Brethren, by virtue of traveling constantly everywhere on earth, certainly know what is going on, and by virtue of prophetic insight are able to read the signs of the times.</a:t>
            </a:r>
          </a:p>
        </p:txBody>
      </p:sp>
      <p:sp>
        <p:nvSpPr>
          <p:cNvPr id="7" name="Rectangle 6"/>
          <p:cNvSpPr/>
          <p:nvPr/>
        </p:nvSpPr>
        <p:spPr>
          <a:xfrm>
            <a:off x="5676522" y="3670509"/>
            <a:ext cx="4985442" cy="2308324"/>
          </a:xfrm>
          <a:prstGeom prst="rect">
            <a:avLst/>
          </a:prstGeom>
        </p:spPr>
        <p:txBody>
          <a:bodyPr wrap="square">
            <a:spAutoFit/>
          </a:bodyPr>
          <a:lstStyle/>
          <a:p>
            <a:pPr fontAlgn="base"/>
            <a:r>
              <a:rPr lang="en-US" b="1" dirty="0">
                <a:solidFill>
                  <a:schemeClr val="bg1"/>
                </a:solidFill>
              </a:rPr>
              <a:t>“Do not be deceived by them—those deceivers. If there is to be any gathering, it will be announced by those who have been regularly ordained and who are known to the Church to have authority…</a:t>
            </a:r>
          </a:p>
          <a:p>
            <a:pPr fontAlgn="base"/>
            <a:endParaRPr lang="en-US" b="1" dirty="0">
              <a:solidFill>
                <a:schemeClr val="bg1"/>
              </a:solidFill>
            </a:endParaRPr>
          </a:p>
          <a:p>
            <a:pPr fontAlgn="base"/>
            <a:r>
              <a:rPr lang="en-US" b="1" dirty="0">
                <a:solidFill>
                  <a:schemeClr val="bg1"/>
                </a:solidFill>
              </a:rPr>
              <a:t>Come away from any others. Follow your leaders who have been duly ordained and have been publicly sustained, and you will not be led astray.” </a:t>
            </a:r>
          </a:p>
        </p:txBody>
      </p:sp>
      <p:pic>
        <p:nvPicPr>
          <p:cNvPr id="4" name="Picture 3">
            <a:extLst>
              <a:ext uri="{FF2B5EF4-FFF2-40B4-BE49-F238E27FC236}">
                <a16:creationId xmlns:a16="http://schemas.microsoft.com/office/drawing/2014/main" id="{3CE64735-2410-4F92-B07F-2D475B6F34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3214" y="3558552"/>
            <a:ext cx="2755631" cy="2603218"/>
          </a:xfrm>
          <a:prstGeom prst="rect">
            <a:avLst/>
          </a:prstGeom>
        </p:spPr>
      </p:pic>
      <p:pic>
        <p:nvPicPr>
          <p:cNvPr id="22" name="Picture 21">
            <a:extLst>
              <a:ext uri="{FF2B5EF4-FFF2-40B4-BE49-F238E27FC236}">
                <a16:creationId xmlns:a16="http://schemas.microsoft.com/office/drawing/2014/main" id="{36A04843-5A1F-453F-8E36-5AF5ECC2B2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4398" y="563904"/>
            <a:ext cx="2908044" cy="2603218"/>
          </a:xfrm>
          <a:prstGeom prst="rect">
            <a:avLst/>
          </a:prstGeom>
        </p:spPr>
      </p:pic>
      <p:pic>
        <p:nvPicPr>
          <p:cNvPr id="24" name="Picture 23">
            <a:extLst>
              <a:ext uri="{FF2B5EF4-FFF2-40B4-BE49-F238E27FC236}">
                <a16:creationId xmlns:a16="http://schemas.microsoft.com/office/drawing/2014/main" id="{70975D9C-0D82-4918-81AC-8AAE197C90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658" y="269169"/>
            <a:ext cx="1176912" cy="1466792"/>
          </a:xfrm>
          <a:prstGeom prst="rect">
            <a:avLst/>
          </a:prstGeom>
        </p:spPr>
      </p:pic>
    </p:spTree>
    <p:extLst>
      <p:ext uri="{BB962C8B-B14F-4D97-AF65-F5344CB8AC3E}">
        <p14:creationId xmlns:p14="http://schemas.microsoft.com/office/powerpoint/2010/main" val="3370376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4FB5CE9D-862A-4C9E-BE06-6618FA46C03D}"/>
              </a:ext>
            </a:extLst>
          </p:cNvPr>
          <p:cNvPicPr>
            <a:picLocks noChangeAspect="1"/>
          </p:cNvPicPr>
          <p:nvPr/>
        </p:nvPicPr>
        <p:blipFill rotWithShape="1">
          <a:blip r:embed="rId2">
            <a:extLst>
              <a:ext uri="{28A0092B-C50C-407E-A947-70E740481C1C}">
                <a14:useLocalDpi xmlns:a14="http://schemas.microsoft.com/office/drawing/2010/main" val="0"/>
              </a:ext>
            </a:extLst>
          </a:blip>
          <a:srcRect l="1289" t="2772" r="1262" b="3102"/>
          <a:stretch/>
        </p:blipFill>
        <p:spPr>
          <a:xfrm>
            <a:off x="-1" y="0"/>
            <a:ext cx="12192001" cy="6858000"/>
          </a:xfrm>
          <a:prstGeom prst="rect">
            <a:avLst/>
          </a:prstGeom>
        </p:spPr>
      </p:pic>
      <p:sp>
        <p:nvSpPr>
          <p:cNvPr id="5" name="TextBox 4"/>
          <p:cNvSpPr txBox="1"/>
          <p:nvPr/>
        </p:nvSpPr>
        <p:spPr>
          <a:xfrm>
            <a:off x="190500" y="6377081"/>
            <a:ext cx="4191000" cy="369332"/>
          </a:xfrm>
          <a:prstGeom prst="rect">
            <a:avLst/>
          </a:prstGeom>
          <a:noFill/>
        </p:spPr>
        <p:txBody>
          <a:bodyPr wrap="square" rtlCol="0">
            <a:spAutoFit/>
          </a:bodyPr>
          <a:lstStyle/>
          <a:p>
            <a:r>
              <a:rPr lang="en-US" b="1" dirty="0">
                <a:solidFill>
                  <a:schemeClr val="bg1"/>
                </a:solidFill>
              </a:rPr>
              <a:t>D&amp;C 43:7 </a:t>
            </a:r>
            <a:r>
              <a:rPr lang="en-US" sz="1200" b="1" dirty="0">
                <a:solidFill>
                  <a:schemeClr val="bg1"/>
                </a:solidFill>
              </a:rPr>
              <a:t>Joseph F. Smith</a:t>
            </a:r>
          </a:p>
        </p:txBody>
      </p:sp>
      <p:sp>
        <p:nvSpPr>
          <p:cNvPr id="8" name="Rectangle 7"/>
          <p:cNvSpPr/>
          <p:nvPr/>
        </p:nvSpPr>
        <p:spPr>
          <a:xfrm>
            <a:off x="1752600" y="304801"/>
            <a:ext cx="4572000" cy="2800767"/>
          </a:xfrm>
          <a:prstGeom prst="rect">
            <a:avLst/>
          </a:prstGeom>
        </p:spPr>
        <p:txBody>
          <a:bodyPr>
            <a:spAutoFit/>
          </a:bodyPr>
          <a:lstStyle/>
          <a:p>
            <a:pPr fontAlgn="base"/>
            <a:r>
              <a:rPr lang="en-US" sz="1600" b="1" dirty="0">
                <a:solidFill>
                  <a:schemeClr val="bg1"/>
                </a:solidFill>
              </a:rPr>
              <a:t>“It is not my business nor that of any other individual to rise up as a revelator, as a prophet, as a seer, as an inspired man, to give revelation for the guidance of the Church, or to assume to dictate to the presiding authorities of the Church. … We can accept nothing as authoritative but that which comes directly through the appointed channel, the constituted organizations of the Priesthood, which is the channel that God has appointed through which to make known His mind and will to the world. …</a:t>
            </a:r>
          </a:p>
        </p:txBody>
      </p:sp>
      <p:sp>
        <p:nvSpPr>
          <p:cNvPr id="20" name="Rectangle 19"/>
          <p:cNvSpPr/>
          <p:nvPr/>
        </p:nvSpPr>
        <p:spPr>
          <a:xfrm>
            <a:off x="5867400" y="3124201"/>
            <a:ext cx="4572000" cy="3293209"/>
          </a:xfrm>
          <a:prstGeom prst="rect">
            <a:avLst/>
          </a:prstGeom>
        </p:spPr>
        <p:txBody>
          <a:bodyPr>
            <a:spAutoFit/>
          </a:bodyPr>
          <a:lstStyle/>
          <a:p>
            <a:pPr fontAlgn="base"/>
            <a:r>
              <a:rPr lang="en-US" sz="1600" b="1" dirty="0">
                <a:solidFill>
                  <a:schemeClr val="bg1"/>
                </a:solidFill>
              </a:rPr>
              <a:t>“… the moment that individuals look to any other source, that moment they throw themselves open to the seductive influences of Satan, and render themselves liable to become servants of the devil; they lose sight of the true order through which the blessings of the Priesthood are to be enjoyed; they step outside of the pale of the kingdom of God, and are on dangerous ground. Whenever you see a man rise up claiming to have received direct revelation from the Lord to the Church, independent of the order and channel of the Priesthood, you may set him down as an impostor.”</a:t>
            </a:r>
          </a:p>
          <a:p>
            <a:pPr fontAlgn="base"/>
            <a:endParaRPr lang="en-US" sz="1600" b="1" dirty="0">
              <a:solidFill>
                <a:schemeClr val="bg1"/>
              </a:solidFill>
            </a:endParaRPr>
          </a:p>
        </p:txBody>
      </p:sp>
      <p:pic>
        <p:nvPicPr>
          <p:cNvPr id="4" name="Picture 3">
            <a:extLst>
              <a:ext uri="{FF2B5EF4-FFF2-40B4-BE49-F238E27FC236}">
                <a16:creationId xmlns:a16="http://schemas.microsoft.com/office/drawing/2014/main" id="{B6506D43-D0BB-46C2-9477-E0837872CC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4136" y="3316783"/>
            <a:ext cx="3139712" cy="2908044"/>
          </a:xfrm>
          <a:prstGeom prst="rect">
            <a:avLst/>
          </a:prstGeom>
        </p:spPr>
      </p:pic>
      <p:pic>
        <p:nvPicPr>
          <p:cNvPr id="7" name="Picture 6">
            <a:extLst>
              <a:ext uri="{FF2B5EF4-FFF2-40B4-BE49-F238E27FC236}">
                <a16:creationId xmlns:a16="http://schemas.microsoft.com/office/drawing/2014/main" id="{569AFF86-CEB6-4F38-8F91-4D603940F8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3650" y="304801"/>
            <a:ext cx="2908044" cy="2603218"/>
          </a:xfrm>
          <a:prstGeom prst="rect">
            <a:avLst/>
          </a:prstGeom>
        </p:spPr>
      </p:pic>
      <p:pic>
        <p:nvPicPr>
          <p:cNvPr id="14" name="Picture 13">
            <a:extLst>
              <a:ext uri="{FF2B5EF4-FFF2-40B4-BE49-F238E27FC236}">
                <a16:creationId xmlns:a16="http://schemas.microsoft.com/office/drawing/2014/main" id="{AB2C01DB-CABA-4C86-9BBF-0D526D5EC4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4963" y="304801"/>
            <a:ext cx="1162673" cy="1554685"/>
          </a:xfrm>
          <a:prstGeom prst="rect">
            <a:avLst/>
          </a:prstGeom>
        </p:spPr>
      </p:pic>
    </p:spTree>
    <p:extLst>
      <p:ext uri="{BB962C8B-B14F-4D97-AF65-F5344CB8AC3E}">
        <p14:creationId xmlns:p14="http://schemas.microsoft.com/office/powerpoint/2010/main" val="1211737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3768637F-006E-4D50-8E8E-7C09573455D2}"/>
              </a:ext>
            </a:extLst>
          </p:cNvPr>
          <p:cNvPicPr>
            <a:picLocks noChangeAspect="1"/>
          </p:cNvPicPr>
          <p:nvPr/>
        </p:nvPicPr>
        <p:blipFill rotWithShape="1">
          <a:blip r:embed="rId2">
            <a:extLst>
              <a:ext uri="{28A0092B-C50C-407E-A947-70E740481C1C}">
                <a14:useLocalDpi xmlns:a14="http://schemas.microsoft.com/office/drawing/2010/main" val="0"/>
              </a:ext>
            </a:extLst>
          </a:blip>
          <a:srcRect l="1289" t="2772" r="1262" b="3102"/>
          <a:stretch/>
        </p:blipFill>
        <p:spPr>
          <a:xfrm>
            <a:off x="-1" y="0"/>
            <a:ext cx="12192001" cy="6858000"/>
          </a:xfrm>
          <a:prstGeom prst="rect">
            <a:avLst/>
          </a:prstGeom>
        </p:spPr>
      </p:pic>
      <p:sp>
        <p:nvSpPr>
          <p:cNvPr id="5" name="TextBox 4"/>
          <p:cNvSpPr txBox="1"/>
          <p:nvPr/>
        </p:nvSpPr>
        <p:spPr>
          <a:xfrm>
            <a:off x="228733" y="6361376"/>
            <a:ext cx="4191000" cy="369332"/>
          </a:xfrm>
          <a:prstGeom prst="rect">
            <a:avLst/>
          </a:prstGeom>
          <a:noFill/>
        </p:spPr>
        <p:txBody>
          <a:bodyPr wrap="square" rtlCol="0">
            <a:spAutoFit/>
          </a:bodyPr>
          <a:lstStyle/>
          <a:p>
            <a:r>
              <a:rPr lang="en-US" b="1" dirty="0">
                <a:solidFill>
                  <a:schemeClr val="bg1"/>
                </a:solidFill>
              </a:rPr>
              <a:t>D&amp;C 43:8</a:t>
            </a:r>
          </a:p>
        </p:txBody>
      </p:sp>
      <p:sp>
        <p:nvSpPr>
          <p:cNvPr id="8" name="Rectangle 7"/>
          <p:cNvSpPr/>
          <p:nvPr/>
        </p:nvSpPr>
        <p:spPr>
          <a:xfrm>
            <a:off x="5638800" y="4191001"/>
            <a:ext cx="4572000" cy="1200329"/>
          </a:xfrm>
          <a:prstGeom prst="rect">
            <a:avLst/>
          </a:prstGeom>
        </p:spPr>
        <p:txBody>
          <a:bodyPr>
            <a:spAutoFit/>
          </a:bodyPr>
          <a:lstStyle/>
          <a:p>
            <a:pPr fontAlgn="base"/>
            <a:r>
              <a:rPr lang="en-US" b="1" dirty="0">
                <a:solidFill>
                  <a:schemeClr val="bg1"/>
                </a:solidFill>
              </a:rPr>
              <a:t>The duty of the Saints are to assemble and instruct, edify, and sanctify by that which has been received, not to endeavor to bring forth new Revelations.</a:t>
            </a:r>
          </a:p>
        </p:txBody>
      </p:sp>
      <p:sp>
        <p:nvSpPr>
          <p:cNvPr id="20" name="TextBox 19"/>
          <p:cNvSpPr txBox="1"/>
          <p:nvPr/>
        </p:nvSpPr>
        <p:spPr>
          <a:xfrm>
            <a:off x="1524000" y="1"/>
            <a:ext cx="8763000" cy="1015663"/>
          </a:xfrm>
          <a:prstGeom prst="rect">
            <a:avLst/>
          </a:prstGeom>
          <a:noFill/>
        </p:spPr>
        <p:txBody>
          <a:bodyPr wrap="square" rtlCol="0">
            <a:spAutoFit/>
          </a:bodyPr>
          <a:lstStyle/>
          <a:p>
            <a:pPr algn="ctr"/>
            <a:r>
              <a:rPr lang="en-US" sz="6000" b="1" dirty="0">
                <a:solidFill>
                  <a:schemeClr val="bg1"/>
                </a:solidFill>
              </a:rPr>
              <a:t>Instruct</a:t>
            </a:r>
          </a:p>
        </p:txBody>
      </p:sp>
      <p:sp>
        <p:nvSpPr>
          <p:cNvPr id="22" name="Rectangle 21"/>
          <p:cNvSpPr/>
          <p:nvPr/>
        </p:nvSpPr>
        <p:spPr>
          <a:xfrm>
            <a:off x="1828800" y="914400"/>
            <a:ext cx="5436104" cy="923330"/>
          </a:xfrm>
          <a:prstGeom prst="rect">
            <a:avLst/>
          </a:prstGeom>
        </p:spPr>
        <p:txBody>
          <a:bodyPr wrap="none">
            <a:spAutoFit/>
          </a:bodyPr>
          <a:lstStyle/>
          <a:p>
            <a:r>
              <a:rPr lang="he-IL" sz="5400" dirty="0">
                <a:solidFill>
                  <a:schemeClr val="bg1"/>
                </a:solidFill>
              </a:rPr>
              <a:t>תורה</a:t>
            </a:r>
            <a:r>
              <a:rPr lang="en-US" dirty="0">
                <a:solidFill>
                  <a:schemeClr val="bg1"/>
                </a:solidFill>
              </a:rPr>
              <a:t>—Hebrew for Torah meaning instructions</a:t>
            </a:r>
          </a:p>
        </p:txBody>
      </p:sp>
      <p:grpSp>
        <p:nvGrpSpPr>
          <p:cNvPr id="21" name="Group 20"/>
          <p:cNvGrpSpPr/>
          <p:nvPr/>
        </p:nvGrpSpPr>
        <p:grpSpPr>
          <a:xfrm>
            <a:off x="2133600" y="3429000"/>
            <a:ext cx="3124200" cy="2895600"/>
            <a:chOff x="609600" y="3429000"/>
            <a:chExt cx="3124200" cy="2895600"/>
          </a:xfrm>
        </p:grpSpPr>
        <p:grpSp>
          <p:nvGrpSpPr>
            <p:cNvPr id="6" name="Group 23"/>
            <p:cNvGrpSpPr/>
            <p:nvPr/>
          </p:nvGrpSpPr>
          <p:grpSpPr>
            <a:xfrm>
              <a:off x="609600" y="3429000"/>
              <a:ext cx="3124200" cy="2895600"/>
              <a:chOff x="1371600" y="1219200"/>
              <a:chExt cx="4800600" cy="3780503"/>
            </a:xfrm>
          </p:grpSpPr>
          <p:sp>
            <p:nvSpPr>
              <p:cNvPr id="25" name="Rounded Rectangle 24"/>
              <p:cNvSpPr/>
              <p:nvPr/>
            </p:nvSpPr>
            <p:spPr>
              <a:xfrm>
                <a:off x="3384140" y="3795252"/>
                <a:ext cx="647700" cy="9525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1371600" y="1219200"/>
                <a:ext cx="4800600" cy="27432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1524000" y="1371600"/>
                <a:ext cx="4495800" cy="2438400"/>
              </a:xfrm>
              <a:prstGeom prst="round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2050025" y="4715797"/>
                <a:ext cx="3480619" cy="283906"/>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p:cNvSpPr/>
            <p:nvPr/>
          </p:nvSpPr>
          <p:spPr>
            <a:xfrm>
              <a:off x="685800" y="3810000"/>
              <a:ext cx="2971800" cy="1477328"/>
            </a:xfrm>
            <a:prstGeom prst="rect">
              <a:avLst/>
            </a:prstGeom>
          </p:spPr>
          <p:txBody>
            <a:bodyPr wrap="square">
              <a:spAutoFit/>
            </a:bodyPr>
            <a:lstStyle/>
            <a:p>
              <a:pPr algn="ctr"/>
              <a:r>
                <a:rPr lang="en-US" b="1" dirty="0">
                  <a:solidFill>
                    <a:schemeClr val="bg1"/>
                  </a:solidFill>
                </a:rPr>
                <a:t>When we assemble together, we are to instruct and edify one another so we can learn how to act and direct the Church</a:t>
              </a:r>
              <a:endParaRPr lang="en-US" dirty="0">
                <a:solidFill>
                  <a:schemeClr val="bg1"/>
                </a:solidFill>
              </a:endParaRPr>
            </a:p>
          </p:txBody>
        </p:sp>
      </p:grpSp>
      <p:pic>
        <p:nvPicPr>
          <p:cNvPr id="4" name="Picture 3">
            <a:extLst>
              <a:ext uri="{FF2B5EF4-FFF2-40B4-BE49-F238E27FC236}">
                <a16:creationId xmlns:a16="http://schemas.microsoft.com/office/drawing/2014/main" id="{1921C7C8-A957-40D2-8C57-7C07DBBA9B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9683" y="1206782"/>
            <a:ext cx="2908044" cy="2603218"/>
          </a:xfrm>
          <a:prstGeom prst="rect">
            <a:avLst/>
          </a:prstGeom>
        </p:spPr>
      </p:pic>
    </p:spTree>
    <p:extLst>
      <p:ext uri="{BB962C8B-B14F-4D97-AF65-F5344CB8AC3E}">
        <p14:creationId xmlns:p14="http://schemas.microsoft.com/office/powerpoint/2010/main" val="3971240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CD45C2A0-BE14-4508-9D43-5044CCD234C0}"/>
              </a:ext>
            </a:extLst>
          </p:cNvPr>
          <p:cNvPicPr>
            <a:picLocks noChangeAspect="1"/>
          </p:cNvPicPr>
          <p:nvPr/>
        </p:nvPicPr>
        <p:blipFill rotWithShape="1">
          <a:blip r:embed="rId2">
            <a:extLst>
              <a:ext uri="{28A0092B-C50C-407E-A947-70E740481C1C}">
                <a14:useLocalDpi xmlns:a14="http://schemas.microsoft.com/office/drawing/2010/main" val="0"/>
              </a:ext>
            </a:extLst>
          </a:blip>
          <a:srcRect l="1289" t="2772" r="1262" b="3102"/>
          <a:stretch/>
        </p:blipFill>
        <p:spPr>
          <a:xfrm>
            <a:off x="-1" y="0"/>
            <a:ext cx="12192001" cy="6858000"/>
          </a:xfrm>
          <a:prstGeom prst="rect">
            <a:avLst/>
          </a:prstGeom>
        </p:spPr>
      </p:pic>
      <p:sp>
        <p:nvSpPr>
          <p:cNvPr id="5" name="TextBox 4"/>
          <p:cNvSpPr txBox="1"/>
          <p:nvPr/>
        </p:nvSpPr>
        <p:spPr>
          <a:xfrm>
            <a:off x="114300" y="6339340"/>
            <a:ext cx="4191000" cy="369332"/>
          </a:xfrm>
          <a:prstGeom prst="rect">
            <a:avLst/>
          </a:prstGeom>
          <a:noFill/>
        </p:spPr>
        <p:txBody>
          <a:bodyPr wrap="square" rtlCol="0">
            <a:spAutoFit/>
          </a:bodyPr>
          <a:lstStyle/>
          <a:p>
            <a:r>
              <a:rPr lang="en-US" b="1" dirty="0">
                <a:solidFill>
                  <a:schemeClr val="bg1"/>
                </a:solidFill>
              </a:rPr>
              <a:t>D&amp;C 43:9 </a:t>
            </a:r>
            <a:r>
              <a:rPr lang="en-US" sz="1200" b="1" dirty="0">
                <a:solidFill>
                  <a:schemeClr val="bg1"/>
                </a:solidFill>
              </a:rPr>
              <a:t>Student Manual</a:t>
            </a:r>
          </a:p>
        </p:txBody>
      </p:sp>
      <p:sp>
        <p:nvSpPr>
          <p:cNvPr id="8" name="Rectangle 7"/>
          <p:cNvSpPr/>
          <p:nvPr/>
        </p:nvSpPr>
        <p:spPr>
          <a:xfrm>
            <a:off x="1752600" y="990600"/>
            <a:ext cx="4572000" cy="2308324"/>
          </a:xfrm>
          <a:prstGeom prst="rect">
            <a:avLst/>
          </a:prstGeom>
        </p:spPr>
        <p:txBody>
          <a:bodyPr>
            <a:spAutoFit/>
          </a:bodyPr>
          <a:lstStyle/>
          <a:p>
            <a:pPr fontAlgn="base"/>
            <a:r>
              <a:rPr lang="en-US" b="1" dirty="0">
                <a:solidFill>
                  <a:schemeClr val="bg1"/>
                </a:solidFill>
              </a:rPr>
              <a:t>By entering into covenants or making commitments with others, we bind our self by our own integrity to act in a certain way.</a:t>
            </a:r>
          </a:p>
          <a:p>
            <a:pPr fontAlgn="base"/>
            <a:endParaRPr lang="en-US" b="1" dirty="0">
              <a:solidFill>
                <a:schemeClr val="bg1"/>
              </a:solidFill>
            </a:endParaRPr>
          </a:p>
          <a:p>
            <a:pPr fontAlgn="base"/>
            <a:r>
              <a:rPr lang="en-US" b="1" dirty="0">
                <a:solidFill>
                  <a:schemeClr val="bg1"/>
                </a:solidFill>
              </a:rPr>
              <a:t>Covenants bring a sense of responsibility,</a:t>
            </a:r>
          </a:p>
          <a:p>
            <a:pPr fontAlgn="base"/>
            <a:endParaRPr lang="en-US" b="1" dirty="0">
              <a:solidFill>
                <a:schemeClr val="bg1"/>
              </a:solidFill>
            </a:endParaRPr>
          </a:p>
          <a:p>
            <a:pPr fontAlgn="base"/>
            <a:r>
              <a:rPr lang="en-US" b="1" dirty="0">
                <a:solidFill>
                  <a:schemeClr val="bg1"/>
                </a:solidFill>
              </a:rPr>
              <a:t>Covenant making can help us break away from routines or habits of the past.</a:t>
            </a:r>
          </a:p>
        </p:txBody>
      </p:sp>
      <p:sp>
        <p:nvSpPr>
          <p:cNvPr id="20" name="TextBox 19"/>
          <p:cNvSpPr txBox="1"/>
          <p:nvPr/>
        </p:nvSpPr>
        <p:spPr>
          <a:xfrm>
            <a:off x="1524000" y="1"/>
            <a:ext cx="8763000" cy="1015663"/>
          </a:xfrm>
          <a:prstGeom prst="rect">
            <a:avLst/>
          </a:prstGeom>
          <a:noFill/>
        </p:spPr>
        <p:txBody>
          <a:bodyPr wrap="square" rtlCol="0">
            <a:spAutoFit/>
          </a:bodyPr>
          <a:lstStyle/>
          <a:p>
            <a:pPr algn="ctr"/>
            <a:r>
              <a:rPr lang="en-US" sz="6000" b="1" dirty="0">
                <a:solidFill>
                  <a:schemeClr val="bg1"/>
                </a:solidFill>
              </a:rPr>
              <a:t>Bind Yourselves</a:t>
            </a:r>
          </a:p>
        </p:txBody>
      </p:sp>
      <p:sp>
        <p:nvSpPr>
          <p:cNvPr id="21" name="Rectangle 20"/>
          <p:cNvSpPr/>
          <p:nvPr/>
        </p:nvSpPr>
        <p:spPr>
          <a:xfrm>
            <a:off x="5562600" y="3962400"/>
            <a:ext cx="4572000" cy="2308324"/>
          </a:xfrm>
          <a:prstGeom prst="rect">
            <a:avLst/>
          </a:prstGeom>
        </p:spPr>
        <p:txBody>
          <a:bodyPr>
            <a:spAutoFit/>
          </a:bodyPr>
          <a:lstStyle/>
          <a:p>
            <a:r>
              <a:rPr lang="en-US" b="1" dirty="0">
                <a:solidFill>
                  <a:schemeClr val="bg1"/>
                </a:solidFill>
              </a:rPr>
              <a:t>There are always positive consequences for keeping divine covenants and negative consequences for breaking them. </a:t>
            </a:r>
          </a:p>
          <a:p>
            <a:endParaRPr lang="en-US" b="1" dirty="0">
              <a:solidFill>
                <a:schemeClr val="bg1"/>
              </a:solidFill>
            </a:endParaRPr>
          </a:p>
          <a:p>
            <a:r>
              <a:rPr lang="en-US" b="1" dirty="0">
                <a:solidFill>
                  <a:schemeClr val="bg1"/>
                </a:solidFill>
              </a:rPr>
              <a:t>The Lord, seeing our willingness to make commitments, gives us His Spirit, which strengthens us to do what we have committed to do.</a:t>
            </a:r>
          </a:p>
        </p:txBody>
      </p:sp>
      <p:pic>
        <p:nvPicPr>
          <p:cNvPr id="4" name="Picture 3">
            <a:extLst>
              <a:ext uri="{FF2B5EF4-FFF2-40B4-BE49-F238E27FC236}">
                <a16:creationId xmlns:a16="http://schemas.microsoft.com/office/drawing/2014/main" id="{357013BC-CFCD-4180-A8E5-42CA7E8D02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829" y="3559077"/>
            <a:ext cx="3133616" cy="2908044"/>
          </a:xfrm>
          <a:prstGeom prst="rect">
            <a:avLst/>
          </a:prstGeom>
        </p:spPr>
      </p:pic>
      <p:pic>
        <p:nvPicPr>
          <p:cNvPr id="7" name="Picture 6">
            <a:extLst>
              <a:ext uri="{FF2B5EF4-FFF2-40B4-BE49-F238E27FC236}">
                <a16:creationId xmlns:a16="http://schemas.microsoft.com/office/drawing/2014/main" id="{F7653799-A752-474D-97AB-1DE07AC140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6556" y="1027444"/>
            <a:ext cx="2908044" cy="2603218"/>
          </a:xfrm>
          <a:prstGeom prst="rect">
            <a:avLst/>
          </a:prstGeom>
        </p:spPr>
      </p:pic>
    </p:spTree>
    <p:extLst>
      <p:ext uri="{BB962C8B-B14F-4D97-AF65-F5344CB8AC3E}">
        <p14:creationId xmlns:p14="http://schemas.microsoft.com/office/powerpoint/2010/main" val="291517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TotalTime>
  <Words>2128</Words>
  <Application>Microsoft Office PowerPoint</Application>
  <PresentationFormat>Widescreen</PresentationFormat>
  <Paragraphs>152</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Calibri</vt:lpstr>
      <vt:lpstr>Calibri Light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8</cp:revision>
  <dcterms:created xsi:type="dcterms:W3CDTF">2018-06-19T14:11:41Z</dcterms:created>
  <dcterms:modified xsi:type="dcterms:W3CDTF">2024-10-26T16:26:26Z</dcterms:modified>
</cp:coreProperties>
</file>