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2" r:id="rId2"/>
    <p:sldId id="258" r:id="rId3"/>
    <p:sldId id="262" r:id="rId4"/>
    <p:sldId id="263" r:id="rId5"/>
    <p:sldId id="266" r:id="rId6"/>
    <p:sldId id="267" r:id="rId7"/>
    <p:sldId id="268" r:id="rId8"/>
    <p:sldId id="283" r:id="rId9"/>
    <p:sldId id="269" r:id="rId10"/>
    <p:sldId id="270" r:id="rId11"/>
    <p:sldId id="271" r:id="rId12"/>
    <p:sldId id="272" r:id="rId13"/>
    <p:sldId id="273" r:id="rId14"/>
    <p:sldId id="274" r:id="rId15"/>
    <p:sldId id="276" r:id="rId16"/>
    <p:sldId id="275" r:id="rId17"/>
    <p:sldId id="259" r:id="rId18"/>
    <p:sldId id="264" r:id="rId19"/>
    <p:sldId id="278" r:id="rId20"/>
    <p:sldId id="280" r:id="rId21"/>
    <p:sldId id="281" r:id="rId22"/>
    <p:sldId id="260" r:id="rId23"/>
    <p:sldId id="261" r:id="rId24"/>
  </p:sldIdLst>
  <p:sldSz cx="12192000" cy="6858000"/>
  <p:notesSz cx="6858000" cy="9144000"/>
  <p:embeddedFontLst>
    <p:embeddedFont>
      <p:font typeface="Aharoni" panose="02010803020104030203" pitchFamily="2" charset="-79"/>
      <p:bold r:id="rId25"/>
    </p:embeddedFont>
    <p:embeddedFont>
      <p:font typeface="AR CENA"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05" d="100"/>
          <a:sy n="105" d="100"/>
        </p:scale>
        <p:origin x="126"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AE505-41A8-471D-8936-7DD5513B6A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BCE842-4147-456F-ACAD-F415832A55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97396F-BCE0-4FDF-8A25-C86A025F62E3}"/>
              </a:ext>
            </a:extLst>
          </p:cNvPr>
          <p:cNvSpPr>
            <a:spLocks noGrp="1"/>
          </p:cNvSpPr>
          <p:nvPr>
            <p:ph type="dt" sz="half" idx="10"/>
          </p:nvPr>
        </p:nvSpPr>
        <p:spPr/>
        <p:txBody>
          <a:bodyPr/>
          <a:lstStyle/>
          <a:p>
            <a:fld id="{DE184379-8E0A-4DA3-A6AE-AD38D14E2354}" type="datetimeFigureOut">
              <a:rPr lang="en-US" smtClean="0"/>
              <a:t>12/29/2024</a:t>
            </a:fld>
            <a:endParaRPr lang="en-US"/>
          </a:p>
        </p:txBody>
      </p:sp>
      <p:sp>
        <p:nvSpPr>
          <p:cNvPr id="5" name="Footer Placeholder 4">
            <a:extLst>
              <a:ext uri="{FF2B5EF4-FFF2-40B4-BE49-F238E27FC236}">
                <a16:creationId xmlns:a16="http://schemas.microsoft.com/office/drawing/2014/main" id="{C8623C48-6715-4C52-9ED5-7A56D54BD5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1E39D2-DF3E-4FC2-8301-027488C84E88}"/>
              </a:ext>
            </a:extLst>
          </p:cNvPr>
          <p:cNvSpPr>
            <a:spLocks noGrp="1"/>
          </p:cNvSpPr>
          <p:nvPr>
            <p:ph type="sldNum" sz="quarter" idx="12"/>
          </p:nvPr>
        </p:nvSpPr>
        <p:spPr/>
        <p:txBody>
          <a:bodyPr/>
          <a:lstStyle/>
          <a:p>
            <a:fld id="{1841744D-A27B-418C-A0AA-75CF739D7B84}" type="slidenum">
              <a:rPr lang="en-US" smtClean="0"/>
              <a:t>‹#›</a:t>
            </a:fld>
            <a:endParaRPr lang="en-US"/>
          </a:p>
        </p:txBody>
      </p:sp>
    </p:spTree>
    <p:extLst>
      <p:ext uri="{BB962C8B-B14F-4D97-AF65-F5344CB8AC3E}">
        <p14:creationId xmlns:p14="http://schemas.microsoft.com/office/powerpoint/2010/main" val="2399015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54198-CE00-4171-9F23-047F7C5B49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E0C3D8-9F19-4120-B0E0-8BE23EC7EB4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E83B6A-322A-4A56-96DB-CBF8B317065F}"/>
              </a:ext>
            </a:extLst>
          </p:cNvPr>
          <p:cNvSpPr>
            <a:spLocks noGrp="1"/>
          </p:cNvSpPr>
          <p:nvPr>
            <p:ph type="dt" sz="half" idx="10"/>
          </p:nvPr>
        </p:nvSpPr>
        <p:spPr/>
        <p:txBody>
          <a:bodyPr/>
          <a:lstStyle/>
          <a:p>
            <a:fld id="{DE184379-8E0A-4DA3-A6AE-AD38D14E2354}" type="datetimeFigureOut">
              <a:rPr lang="en-US" smtClean="0"/>
              <a:t>12/29/2024</a:t>
            </a:fld>
            <a:endParaRPr lang="en-US"/>
          </a:p>
        </p:txBody>
      </p:sp>
      <p:sp>
        <p:nvSpPr>
          <p:cNvPr id="5" name="Footer Placeholder 4">
            <a:extLst>
              <a:ext uri="{FF2B5EF4-FFF2-40B4-BE49-F238E27FC236}">
                <a16:creationId xmlns:a16="http://schemas.microsoft.com/office/drawing/2014/main" id="{9DC6B865-6E14-4DB9-8F71-E293D779AB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F84D92-42F4-46CC-96AA-1FB77F0399EB}"/>
              </a:ext>
            </a:extLst>
          </p:cNvPr>
          <p:cNvSpPr>
            <a:spLocks noGrp="1"/>
          </p:cNvSpPr>
          <p:nvPr>
            <p:ph type="sldNum" sz="quarter" idx="12"/>
          </p:nvPr>
        </p:nvSpPr>
        <p:spPr/>
        <p:txBody>
          <a:bodyPr/>
          <a:lstStyle/>
          <a:p>
            <a:fld id="{1841744D-A27B-418C-A0AA-75CF739D7B84}" type="slidenum">
              <a:rPr lang="en-US" smtClean="0"/>
              <a:t>‹#›</a:t>
            </a:fld>
            <a:endParaRPr lang="en-US"/>
          </a:p>
        </p:txBody>
      </p:sp>
    </p:spTree>
    <p:extLst>
      <p:ext uri="{BB962C8B-B14F-4D97-AF65-F5344CB8AC3E}">
        <p14:creationId xmlns:p14="http://schemas.microsoft.com/office/powerpoint/2010/main" val="3108690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AA448B-5057-419D-9042-057C1BCCD5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3BD26A-DFD8-48BC-BBC2-A23BF5DD15A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DCE263-4186-47A3-88A1-D827BC606B09}"/>
              </a:ext>
            </a:extLst>
          </p:cNvPr>
          <p:cNvSpPr>
            <a:spLocks noGrp="1"/>
          </p:cNvSpPr>
          <p:nvPr>
            <p:ph type="dt" sz="half" idx="10"/>
          </p:nvPr>
        </p:nvSpPr>
        <p:spPr/>
        <p:txBody>
          <a:bodyPr/>
          <a:lstStyle/>
          <a:p>
            <a:fld id="{DE184379-8E0A-4DA3-A6AE-AD38D14E2354}" type="datetimeFigureOut">
              <a:rPr lang="en-US" smtClean="0"/>
              <a:t>12/29/2024</a:t>
            </a:fld>
            <a:endParaRPr lang="en-US"/>
          </a:p>
        </p:txBody>
      </p:sp>
      <p:sp>
        <p:nvSpPr>
          <p:cNvPr id="5" name="Footer Placeholder 4">
            <a:extLst>
              <a:ext uri="{FF2B5EF4-FFF2-40B4-BE49-F238E27FC236}">
                <a16:creationId xmlns:a16="http://schemas.microsoft.com/office/drawing/2014/main" id="{A0F432BB-ADD3-4174-8F01-3A676DC570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619BE3-1F63-47AF-89AC-9D5294F89E5D}"/>
              </a:ext>
            </a:extLst>
          </p:cNvPr>
          <p:cNvSpPr>
            <a:spLocks noGrp="1"/>
          </p:cNvSpPr>
          <p:nvPr>
            <p:ph type="sldNum" sz="quarter" idx="12"/>
          </p:nvPr>
        </p:nvSpPr>
        <p:spPr/>
        <p:txBody>
          <a:bodyPr/>
          <a:lstStyle/>
          <a:p>
            <a:fld id="{1841744D-A27B-418C-A0AA-75CF739D7B84}" type="slidenum">
              <a:rPr lang="en-US" smtClean="0"/>
              <a:t>‹#›</a:t>
            </a:fld>
            <a:endParaRPr lang="en-US"/>
          </a:p>
        </p:txBody>
      </p:sp>
    </p:spTree>
    <p:extLst>
      <p:ext uri="{BB962C8B-B14F-4D97-AF65-F5344CB8AC3E}">
        <p14:creationId xmlns:p14="http://schemas.microsoft.com/office/powerpoint/2010/main" val="1899688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3D4B1-6906-4B7F-ADC0-B7D653B991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34038A-765B-4D3A-A034-BC3D46C1A89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941730-EB98-48ED-AABE-84EEFF592C28}"/>
              </a:ext>
            </a:extLst>
          </p:cNvPr>
          <p:cNvSpPr>
            <a:spLocks noGrp="1"/>
          </p:cNvSpPr>
          <p:nvPr>
            <p:ph type="dt" sz="half" idx="10"/>
          </p:nvPr>
        </p:nvSpPr>
        <p:spPr/>
        <p:txBody>
          <a:bodyPr/>
          <a:lstStyle/>
          <a:p>
            <a:fld id="{DE184379-8E0A-4DA3-A6AE-AD38D14E2354}" type="datetimeFigureOut">
              <a:rPr lang="en-US" smtClean="0"/>
              <a:t>12/29/2024</a:t>
            </a:fld>
            <a:endParaRPr lang="en-US"/>
          </a:p>
        </p:txBody>
      </p:sp>
      <p:sp>
        <p:nvSpPr>
          <p:cNvPr id="5" name="Footer Placeholder 4">
            <a:extLst>
              <a:ext uri="{FF2B5EF4-FFF2-40B4-BE49-F238E27FC236}">
                <a16:creationId xmlns:a16="http://schemas.microsoft.com/office/drawing/2014/main" id="{5A221EF6-B19B-4564-B974-ECF28D0B68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82F2C9-5212-4C7B-9438-872D2FF94B6D}"/>
              </a:ext>
            </a:extLst>
          </p:cNvPr>
          <p:cNvSpPr>
            <a:spLocks noGrp="1"/>
          </p:cNvSpPr>
          <p:nvPr>
            <p:ph type="sldNum" sz="quarter" idx="12"/>
          </p:nvPr>
        </p:nvSpPr>
        <p:spPr/>
        <p:txBody>
          <a:bodyPr/>
          <a:lstStyle/>
          <a:p>
            <a:fld id="{1841744D-A27B-418C-A0AA-75CF739D7B84}" type="slidenum">
              <a:rPr lang="en-US" smtClean="0"/>
              <a:t>‹#›</a:t>
            </a:fld>
            <a:endParaRPr lang="en-US"/>
          </a:p>
        </p:txBody>
      </p:sp>
    </p:spTree>
    <p:extLst>
      <p:ext uri="{BB962C8B-B14F-4D97-AF65-F5344CB8AC3E}">
        <p14:creationId xmlns:p14="http://schemas.microsoft.com/office/powerpoint/2010/main" val="3614741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DA13A-E742-4503-ACB4-DC2804B68B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3B18B1-ECD6-4893-8463-81069A8260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A94802E-5886-4F69-AD57-246E9373AA21}"/>
              </a:ext>
            </a:extLst>
          </p:cNvPr>
          <p:cNvSpPr>
            <a:spLocks noGrp="1"/>
          </p:cNvSpPr>
          <p:nvPr>
            <p:ph type="dt" sz="half" idx="10"/>
          </p:nvPr>
        </p:nvSpPr>
        <p:spPr/>
        <p:txBody>
          <a:bodyPr/>
          <a:lstStyle/>
          <a:p>
            <a:fld id="{DE184379-8E0A-4DA3-A6AE-AD38D14E2354}" type="datetimeFigureOut">
              <a:rPr lang="en-US" smtClean="0"/>
              <a:t>12/29/2024</a:t>
            </a:fld>
            <a:endParaRPr lang="en-US"/>
          </a:p>
        </p:txBody>
      </p:sp>
      <p:sp>
        <p:nvSpPr>
          <p:cNvPr id="5" name="Footer Placeholder 4">
            <a:extLst>
              <a:ext uri="{FF2B5EF4-FFF2-40B4-BE49-F238E27FC236}">
                <a16:creationId xmlns:a16="http://schemas.microsoft.com/office/drawing/2014/main" id="{38DE771C-770F-4FDA-9E73-2BFEC8B3A8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74980B-8392-4A8B-9B65-A441C149812C}"/>
              </a:ext>
            </a:extLst>
          </p:cNvPr>
          <p:cNvSpPr>
            <a:spLocks noGrp="1"/>
          </p:cNvSpPr>
          <p:nvPr>
            <p:ph type="sldNum" sz="quarter" idx="12"/>
          </p:nvPr>
        </p:nvSpPr>
        <p:spPr/>
        <p:txBody>
          <a:bodyPr/>
          <a:lstStyle/>
          <a:p>
            <a:fld id="{1841744D-A27B-418C-A0AA-75CF739D7B84}" type="slidenum">
              <a:rPr lang="en-US" smtClean="0"/>
              <a:t>‹#›</a:t>
            </a:fld>
            <a:endParaRPr lang="en-US"/>
          </a:p>
        </p:txBody>
      </p:sp>
    </p:spTree>
    <p:extLst>
      <p:ext uri="{BB962C8B-B14F-4D97-AF65-F5344CB8AC3E}">
        <p14:creationId xmlns:p14="http://schemas.microsoft.com/office/powerpoint/2010/main" val="2692994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84F4B-7AD4-48D5-95B0-F98B6613B8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E57E8B-7D59-44FC-A594-C0637B776E6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5B3856-3D2F-4121-8EAD-CB0C28D3D8C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F19471-B8DA-4529-9431-CC8E6ABF23DC}"/>
              </a:ext>
            </a:extLst>
          </p:cNvPr>
          <p:cNvSpPr>
            <a:spLocks noGrp="1"/>
          </p:cNvSpPr>
          <p:nvPr>
            <p:ph type="dt" sz="half" idx="10"/>
          </p:nvPr>
        </p:nvSpPr>
        <p:spPr/>
        <p:txBody>
          <a:bodyPr/>
          <a:lstStyle/>
          <a:p>
            <a:fld id="{DE184379-8E0A-4DA3-A6AE-AD38D14E2354}" type="datetimeFigureOut">
              <a:rPr lang="en-US" smtClean="0"/>
              <a:t>12/29/2024</a:t>
            </a:fld>
            <a:endParaRPr lang="en-US"/>
          </a:p>
        </p:txBody>
      </p:sp>
      <p:sp>
        <p:nvSpPr>
          <p:cNvPr id="6" name="Footer Placeholder 5">
            <a:extLst>
              <a:ext uri="{FF2B5EF4-FFF2-40B4-BE49-F238E27FC236}">
                <a16:creationId xmlns:a16="http://schemas.microsoft.com/office/drawing/2014/main" id="{17C37166-EDC0-4E9D-8A47-6DAB14F79A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75E229-37B1-4627-81F7-A1A159D786F3}"/>
              </a:ext>
            </a:extLst>
          </p:cNvPr>
          <p:cNvSpPr>
            <a:spLocks noGrp="1"/>
          </p:cNvSpPr>
          <p:nvPr>
            <p:ph type="sldNum" sz="quarter" idx="12"/>
          </p:nvPr>
        </p:nvSpPr>
        <p:spPr/>
        <p:txBody>
          <a:bodyPr/>
          <a:lstStyle/>
          <a:p>
            <a:fld id="{1841744D-A27B-418C-A0AA-75CF739D7B84}" type="slidenum">
              <a:rPr lang="en-US" smtClean="0"/>
              <a:t>‹#›</a:t>
            </a:fld>
            <a:endParaRPr lang="en-US"/>
          </a:p>
        </p:txBody>
      </p:sp>
    </p:spTree>
    <p:extLst>
      <p:ext uri="{BB962C8B-B14F-4D97-AF65-F5344CB8AC3E}">
        <p14:creationId xmlns:p14="http://schemas.microsoft.com/office/powerpoint/2010/main" val="1982465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AAC41-D0A3-4BB3-943F-F020A84F60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0BB019-247A-4370-8E66-979DC5B0EE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49E5261-79D8-4866-AEE1-238C985EC7C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219F9D-046B-44A6-97DC-0F4CF60CF2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B55EE62-155D-4203-BF9B-7BF29734BFB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DD1BCC-EF4F-4AC5-82DC-EAD524F7A7C1}"/>
              </a:ext>
            </a:extLst>
          </p:cNvPr>
          <p:cNvSpPr>
            <a:spLocks noGrp="1"/>
          </p:cNvSpPr>
          <p:nvPr>
            <p:ph type="dt" sz="half" idx="10"/>
          </p:nvPr>
        </p:nvSpPr>
        <p:spPr/>
        <p:txBody>
          <a:bodyPr/>
          <a:lstStyle/>
          <a:p>
            <a:fld id="{DE184379-8E0A-4DA3-A6AE-AD38D14E2354}" type="datetimeFigureOut">
              <a:rPr lang="en-US" smtClean="0"/>
              <a:t>12/29/2024</a:t>
            </a:fld>
            <a:endParaRPr lang="en-US"/>
          </a:p>
        </p:txBody>
      </p:sp>
      <p:sp>
        <p:nvSpPr>
          <p:cNvPr id="8" name="Footer Placeholder 7">
            <a:extLst>
              <a:ext uri="{FF2B5EF4-FFF2-40B4-BE49-F238E27FC236}">
                <a16:creationId xmlns:a16="http://schemas.microsoft.com/office/drawing/2014/main" id="{BA31C605-631C-4E0B-9251-C62C489771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B9A9CC-B378-4417-966E-7DB1BBA39462}"/>
              </a:ext>
            </a:extLst>
          </p:cNvPr>
          <p:cNvSpPr>
            <a:spLocks noGrp="1"/>
          </p:cNvSpPr>
          <p:nvPr>
            <p:ph type="sldNum" sz="quarter" idx="12"/>
          </p:nvPr>
        </p:nvSpPr>
        <p:spPr/>
        <p:txBody>
          <a:bodyPr/>
          <a:lstStyle/>
          <a:p>
            <a:fld id="{1841744D-A27B-418C-A0AA-75CF739D7B84}" type="slidenum">
              <a:rPr lang="en-US" smtClean="0"/>
              <a:t>‹#›</a:t>
            </a:fld>
            <a:endParaRPr lang="en-US"/>
          </a:p>
        </p:txBody>
      </p:sp>
    </p:spTree>
    <p:extLst>
      <p:ext uri="{BB962C8B-B14F-4D97-AF65-F5344CB8AC3E}">
        <p14:creationId xmlns:p14="http://schemas.microsoft.com/office/powerpoint/2010/main" val="802817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A770F-0EB5-4C6C-978A-B6C241A956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480E70-3E8F-4656-8266-C7B38F3E529D}"/>
              </a:ext>
            </a:extLst>
          </p:cNvPr>
          <p:cNvSpPr>
            <a:spLocks noGrp="1"/>
          </p:cNvSpPr>
          <p:nvPr>
            <p:ph type="dt" sz="half" idx="10"/>
          </p:nvPr>
        </p:nvSpPr>
        <p:spPr/>
        <p:txBody>
          <a:bodyPr/>
          <a:lstStyle/>
          <a:p>
            <a:fld id="{DE184379-8E0A-4DA3-A6AE-AD38D14E2354}" type="datetimeFigureOut">
              <a:rPr lang="en-US" smtClean="0"/>
              <a:t>12/29/2024</a:t>
            </a:fld>
            <a:endParaRPr lang="en-US"/>
          </a:p>
        </p:txBody>
      </p:sp>
      <p:sp>
        <p:nvSpPr>
          <p:cNvPr id="4" name="Footer Placeholder 3">
            <a:extLst>
              <a:ext uri="{FF2B5EF4-FFF2-40B4-BE49-F238E27FC236}">
                <a16:creationId xmlns:a16="http://schemas.microsoft.com/office/drawing/2014/main" id="{E3D1C670-4C75-4963-BBA2-2EC931C500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88CB83-3FBE-4BB5-A418-A7BDF6ED1DAB}"/>
              </a:ext>
            </a:extLst>
          </p:cNvPr>
          <p:cNvSpPr>
            <a:spLocks noGrp="1"/>
          </p:cNvSpPr>
          <p:nvPr>
            <p:ph type="sldNum" sz="quarter" idx="12"/>
          </p:nvPr>
        </p:nvSpPr>
        <p:spPr/>
        <p:txBody>
          <a:bodyPr/>
          <a:lstStyle/>
          <a:p>
            <a:fld id="{1841744D-A27B-418C-A0AA-75CF739D7B84}" type="slidenum">
              <a:rPr lang="en-US" smtClean="0"/>
              <a:t>‹#›</a:t>
            </a:fld>
            <a:endParaRPr lang="en-US"/>
          </a:p>
        </p:txBody>
      </p:sp>
    </p:spTree>
    <p:extLst>
      <p:ext uri="{BB962C8B-B14F-4D97-AF65-F5344CB8AC3E}">
        <p14:creationId xmlns:p14="http://schemas.microsoft.com/office/powerpoint/2010/main" val="1686910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C4EF8A-EE69-47C5-9446-9D42FE81275E}"/>
              </a:ext>
            </a:extLst>
          </p:cNvPr>
          <p:cNvSpPr>
            <a:spLocks noGrp="1"/>
          </p:cNvSpPr>
          <p:nvPr>
            <p:ph type="dt" sz="half" idx="10"/>
          </p:nvPr>
        </p:nvSpPr>
        <p:spPr/>
        <p:txBody>
          <a:bodyPr/>
          <a:lstStyle/>
          <a:p>
            <a:fld id="{DE184379-8E0A-4DA3-A6AE-AD38D14E2354}" type="datetimeFigureOut">
              <a:rPr lang="en-US" smtClean="0"/>
              <a:t>12/29/2024</a:t>
            </a:fld>
            <a:endParaRPr lang="en-US"/>
          </a:p>
        </p:txBody>
      </p:sp>
      <p:sp>
        <p:nvSpPr>
          <p:cNvPr id="3" name="Footer Placeholder 2">
            <a:extLst>
              <a:ext uri="{FF2B5EF4-FFF2-40B4-BE49-F238E27FC236}">
                <a16:creationId xmlns:a16="http://schemas.microsoft.com/office/drawing/2014/main" id="{EC100BA0-89F2-4D70-A2CF-57B54CE33C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BA0554-0856-456B-B4CE-4612A3BC5E7A}"/>
              </a:ext>
            </a:extLst>
          </p:cNvPr>
          <p:cNvSpPr>
            <a:spLocks noGrp="1"/>
          </p:cNvSpPr>
          <p:nvPr>
            <p:ph type="sldNum" sz="quarter" idx="12"/>
          </p:nvPr>
        </p:nvSpPr>
        <p:spPr/>
        <p:txBody>
          <a:bodyPr/>
          <a:lstStyle/>
          <a:p>
            <a:fld id="{1841744D-A27B-418C-A0AA-75CF739D7B84}" type="slidenum">
              <a:rPr lang="en-US" smtClean="0"/>
              <a:t>‹#›</a:t>
            </a:fld>
            <a:endParaRPr lang="en-US"/>
          </a:p>
        </p:txBody>
      </p:sp>
    </p:spTree>
    <p:extLst>
      <p:ext uri="{BB962C8B-B14F-4D97-AF65-F5344CB8AC3E}">
        <p14:creationId xmlns:p14="http://schemas.microsoft.com/office/powerpoint/2010/main" val="642680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8E00C-B530-456C-BE8A-C1BE106D7D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B1ABF2-0602-4336-8B87-86734F6360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0B6372-B40C-4DA9-B50F-071B03748B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53E1970-309A-44E0-8AB0-F95E893EC9FE}"/>
              </a:ext>
            </a:extLst>
          </p:cNvPr>
          <p:cNvSpPr>
            <a:spLocks noGrp="1"/>
          </p:cNvSpPr>
          <p:nvPr>
            <p:ph type="dt" sz="half" idx="10"/>
          </p:nvPr>
        </p:nvSpPr>
        <p:spPr/>
        <p:txBody>
          <a:bodyPr/>
          <a:lstStyle/>
          <a:p>
            <a:fld id="{DE184379-8E0A-4DA3-A6AE-AD38D14E2354}" type="datetimeFigureOut">
              <a:rPr lang="en-US" smtClean="0"/>
              <a:t>12/29/2024</a:t>
            </a:fld>
            <a:endParaRPr lang="en-US"/>
          </a:p>
        </p:txBody>
      </p:sp>
      <p:sp>
        <p:nvSpPr>
          <p:cNvPr id="6" name="Footer Placeholder 5">
            <a:extLst>
              <a:ext uri="{FF2B5EF4-FFF2-40B4-BE49-F238E27FC236}">
                <a16:creationId xmlns:a16="http://schemas.microsoft.com/office/drawing/2014/main" id="{8D688375-E6A0-4CA9-B1D8-11BF7F0DD4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9EB4FF-5679-405E-9994-005FE756B5EF}"/>
              </a:ext>
            </a:extLst>
          </p:cNvPr>
          <p:cNvSpPr>
            <a:spLocks noGrp="1"/>
          </p:cNvSpPr>
          <p:nvPr>
            <p:ph type="sldNum" sz="quarter" idx="12"/>
          </p:nvPr>
        </p:nvSpPr>
        <p:spPr/>
        <p:txBody>
          <a:bodyPr/>
          <a:lstStyle/>
          <a:p>
            <a:fld id="{1841744D-A27B-418C-A0AA-75CF739D7B84}" type="slidenum">
              <a:rPr lang="en-US" smtClean="0"/>
              <a:t>‹#›</a:t>
            </a:fld>
            <a:endParaRPr lang="en-US"/>
          </a:p>
        </p:txBody>
      </p:sp>
    </p:spTree>
    <p:extLst>
      <p:ext uri="{BB962C8B-B14F-4D97-AF65-F5344CB8AC3E}">
        <p14:creationId xmlns:p14="http://schemas.microsoft.com/office/powerpoint/2010/main" val="4289119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27A00-3934-404F-9299-933F3711E8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3A9D35-F016-4FD0-9364-8AF5F23A15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052310-0778-4F35-8C72-AAE7269B36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83DA4DF-F63D-4225-A1BA-F1B44DF70E64}"/>
              </a:ext>
            </a:extLst>
          </p:cNvPr>
          <p:cNvSpPr>
            <a:spLocks noGrp="1"/>
          </p:cNvSpPr>
          <p:nvPr>
            <p:ph type="dt" sz="half" idx="10"/>
          </p:nvPr>
        </p:nvSpPr>
        <p:spPr/>
        <p:txBody>
          <a:bodyPr/>
          <a:lstStyle/>
          <a:p>
            <a:fld id="{DE184379-8E0A-4DA3-A6AE-AD38D14E2354}" type="datetimeFigureOut">
              <a:rPr lang="en-US" smtClean="0"/>
              <a:t>12/29/2024</a:t>
            </a:fld>
            <a:endParaRPr lang="en-US"/>
          </a:p>
        </p:txBody>
      </p:sp>
      <p:sp>
        <p:nvSpPr>
          <p:cNvPr id="6" name="Footer Placeholder 5">
            <a:extLst>
              <a:ext uri="{FF2B5EF4-FFF2-40B4-BE49-F238E27FC236}">
                <a16:creationId xmlns:a16="http://schemas.microsoft.com/office/drawing/2014/main" id="{E1657406-FA2C-4A36-AF44-F1AB6E7EB8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A6027E-5F24-41EE-AB33-423DB6C7BA16}"/>
              </a:ext>
            </a:extLst>
          </p:cNvPr>
          <p:cNvSpPr>
            <a:spLocks noGrp="1"/>
          </p:cNvSpPr>
          <p:nvPr>
            <p:ph type="sldNum" sz="quarter" idx="12"/>
          </p:nvPr>
        </p:nvSpPr>
        <p:spPr/>
        <p:txBody>
          <a:bodyPr/>
          <a:lstStyle/>
          <a:p>
            <a:fld id="{1841744D-A27B-418C-A0AA-75CF739D7B84}" type="slidenum">
              <a:rPr lang="en-US" smtClean="0"/>
              <a:t>‹#›</a:t>
            </a:fld>
            <a:endParaRPr lang="en-US"/>
          </a:p>
        </p:txBody>
      </p:sp>
    </p:spTree>
    <p:extLst>
      <p:ext uri="{BB962C8B-B14F-4D97-AF65-F5344CB8AC3E}">
        <p14:creationId xmlns:p14="http://schemas.microsoft.com/office/powerpoint/2010/main" val="2051429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C17EA-791A-4559-AF69-9AF1D7B620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1FBFD0-2514-4892-A619-BD1978ED6E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1D9A7A-68B7-40E0-B3BC-7206B51D39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184379-8E0A-4DA3-A6AE-AD38D14E2354}" type="datetimeFigureOut">
              <a:rPr lang="en-US" smtClean="0"/>
              <a:t>12/29/2024</a:t>
            </a:fld>
            <a:endParaRPr lang="en-US"/>
          </a:p>
        </p:txBody>
      </p:sp>
      <p:sp>
        <p:nvSpPr>
          <p:cNvPr id="5" name="Footer Placeholder 4">
            <a:extLst>
              <a:ext uri="{FF2B5EF4-FFF2-40B4-BE49-F238E27FC236}">
                <a16:creationId xmlns:a16="http://schemas.microsoft.com/office/drawing/2014/main" id="{3B8F9173-660F-435E-8C8C-D771859483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FFEA82-8EE1-4708-B821-F844F35F9F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41744D-A27B-418C-A0AA-75CF739D7B84}" type="slidenum">
              <a:rPr lang="en-US" smtClean="0"/>
              <a:t>‹#›</a:t>
            </a:fld>
            <a:endParaRPr lang="en-US"/>
          </a:p>
        </p:txBody>
      </p:sp>
    </p:spTree>
    <p:extLst>
      <p:ext uri="{BB962C8B-B14F-4D97-AF65-F5344CB8AC3E}">
        <p14:creationId xmlns:p14="http://schemas.microsoft.com/office/powerpoint/2010/main" val="3230388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www.keepapitchinin.org/2014/02/19/faithcholeraconsecratedoil/"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keepapitchinin.org/2014/02/19/faithcholeraconsecratedoil/" TargetMode="External"/><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2B6FE3-969E-4528-B3FC-D7012542A546}"/>
              </a:ext>
            </a:extLst>
          </p:cNvPr>
          <p:cNvSpPr/>
          <p:nvPr/>
        </p:nvSpPr>
        <p:spPr>
          <a:xfrm>
            <a:off x="0" y="0"/>
            <a:ext cx="12192000" cy="6858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0366FC3-BF6C-66F5-4075-26003CD1FB98}"/>
              </a:ext>
            </a:extLst>
          </p:cNvPr>
          <p:cNvSpPr txBox="1"/>
          <p:nvPr/>
        </p:nvSpPr>
        <p:spPr>
          <a:xfrm>
            <a:off x="-72428" y="0"/>
            <a:ext cx="12264428" cy="1938992"/>
          </a:xfrm>
          <a:prstGeom prst="rect">
            <a:avLst/>
          </a:prstGeom>
          <a:noFill/>
        </p:spPr>
        <p:txBody>
          <a:bodyPr wrap="square" rtlCol="0">
            <a:spAutoFit/>
          </a:bodyPr>
          <a:lstStyle/>
          <a:p>
            <a:pPr algn="ctr"/>
            <a:r>
              <a:rPr lang="en-US" sz="6000" dirty="0">
                <a:solidFill>
                  <a:schemeClr val="bg1"/>
                </a:solidFill>
                <a:latin typeface="AR CENA" pitchFamily="2" charset="0"/>
              </a:rPr>
              <a:t>Doctrine and Covenants 42:43-93</a:t>
            </a:r>
          </a:p>
          <a:p>
            <a:pPr algn="ctr"/>
            <a:r>
              <a:rPr lang="en-US" sz="6000" dirty="0">
                <a:solidFill>
                  <a:schemeClr val="bg1"/>
                </a:solidFill>
                <a:latin typeface="AR CENA" pitchFamily="2" charset="0"/>
              </a:rPr>
              <a:t>Death and Healing</a:t>
            </a:r>
          </a:p>
        </p:txBody>
      </p:sp>
      <p:grpSp>
        <p:nvGrpSpPr>
          <p:cNvPr id="62" name="Group 61">
            <a:extLst>
              <a:ext uri="{FF2B5EF4-FFF2-40B4-BE49-F238E27FC236}">
                <a16:creationId xmlns:a16="http://schemas.microsoft.com/office/drawing/2014/main" id="{E88DAD41-5FE0-4589-8194-E1FB7CFFE59B}"/>
              </a:ext>
            </a:extLst>
          </p:cNvPr>
          <p:cNvGrpSpPr/>
          <p:nvPr/>
        </p:nvGrpSpPr>
        <p:grpSpPr>
          <a:xfrm>
            <a:off x="8452077" y="4141912"/>
            <a:ext cx="3434662" cy="1360044"/>
            <a:chOff x="7191861" y="4271308"/>
            <a:chExt cx="3434662" cy="1360044"/>
          </a:xfrm>
        </p:grpSpPr>
        <p:grpSp>
          <p:nvGrpSpPr>
            <p:cNvPr id="13" name="Group 12">
              <a:extLst>
                <a:ext uri="{FF2B5EF4-FFF2-40B4-BE49-F238E27FC236}">
                  <a16:creationId xmlns:a16="http://schemas.microsoft.com/office/drawing/2014/main" id="{38837776-2FEF-8CCF-B7F3-5940E5915BA0}"/>
                </a:ext>
              </a:extLst>
            </p:cNvPr>
            <p:cNvGrpSpPr/>
            <p:nvPr/>
          </p:nvGrpSpPr>
          <p:grpSpPr>
            <a:xfrm rot="17527229">
              <a:off x="8835823" y="3776008"/>
              <a:ext cx="1295400" cy="2286000"/>
              <a:chOff x="7507354" y="3259548"/>
              <a:chExt cx="1295400" cy="2286000"/>
            </a:xfrm>
          </p:grpSpPr>
          <p:sp>
            <p:nvSpPr>
              <p:cNvPr id="10" name="Freeform: Shape 9">
                <a:extLst>
                  <a:ext uri="{FF2B5EF4-FFF2-40B4-BE49-F238E27FC236}">
                    <a16:creationId xmlns:a16="http://schemas.microsoft.com/office/drawing/2014/main" id="{3952B92B-0779-D3F2-E620-6E15733BFCE8}"/>
                  </a:ext>
                </a:extLst>
              </p:cNvPr>
              <p:cNvSpPr/>
              <p:nvPr/>
            </p:nvSpPr>
            <p:spPr>
              <a:xfrm>
                <a:off x="7507354" y="3259548"/>
                <a:ext cx="1295400" cy="2286000"/>
              </a:xfrm>
              <a:custGeom>
                <a:avLst/>
                <a:gdLst>
                  <a:gd name="connsiteX0" fmla="*/ 228600 w 1295400"/>
                  <a:gd name="connsiteY0" fmla="*/ 0 h 2286000"/>
                  <a:gd name="connsiteX1" fmla="*/ 1066800 w 1295400"/>
                  <a:gd name="connsiteY1" fmla="*/ 0 h 2286000"/>
                  <a:gd name="connsiteX2" fmla="*/ 990600 w 1295400"/>
                  <a:gd name="connsiteY2" fmla="*/ 304800 h 2286000"/>
                  <a:gd name="connsiteX3" fmla="*/ 988404 w 1295400"/>
                  <a:gd name="connsiteY3" fmla="*/ 304800 h 2286000"/>
                  <a:gd name="connsiteX4" fmla="*/ 996573 w 1295400"/>
                  <a:gd name="connsiteY4" fmla="*/ 345264 h 2286000"/>
                  <a:gd name="connsiteX5" fmla="*/ 996573 w 1295400"/>
                  <a:gd name="connsiteY5" fmla="*/ 1234252 h 2286000"/>
                  <a:gd name="connsiteX6" fmla="*/ 1009835 w 1295400"/>
                  <a:gd name="connsiteY6" fmla="*/ 1240603 h 2286000"/>
                  <a:gd name="connsiteX7" fmla="*/ 1295400 w 1295400"/>
                  <a:gd name="connsiteY7" fmla="*/ 1714500 h 2286000"/>
                  <a:gd name="connsiteX8" fmla="*/ 647700 w 1295400"/>
                  <a:gd name="connsiteY8" fmla="*/ 2286000 h 2286000"/>
                  <a:gd name="connsiteX9" fmla="*/ 0 w 1295400"/>
                  <a:gd name="connsiteY9" fmla="*/ 1714500 h 2286000"/>
                  <a:gd name="connsiteX10" fmla="*/ 285564 w 1295400"/>
                  <a:gd name="connsiteY10" fmla="*/ 1240603 h 2286000"/>
                  <a:gd name="connsiteX11" fmla="*/ 296605 w 1295400"/>
                  <a:gd name="connsiteY11" fmla="*/ 1235316 h 2286000"/>
                  <a:gd name="connsiteX12" fmla="*/ 296605 w 1295400"/>
                  <a:gd name="connsiteY12" fmla="*/ 345264 h 2286000"/>
                  <a:gd name="connsiteX13" fmla="*/ 304786 w 1295400"/>
                  <a:gd name="connsiteY13" fmla="*/ 30474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5400" h="2286000">
                    <a:moveTo>
                      <a:pt x="228600" y="0"/>
                    </a:moveTo>
                    <a:lnTo>
                      <a:pt x="1066800" y="0"/>
                    </a:lnTo>
                    <a:lnTo>
                      <a:pt x="990600" y="304800"/>
                    </a:lnTo>
                    <a:lnTo>
                      <a:pt x="988404" y="304800"/>
                    </a:lnTo>
                    <a:lnTo>
                      <a:pt x="996573" y="345264"/>
                    </a:lnTo>
                    <a:lnTo>
                      <a:pt x="996573" y="1234252"/>
                    </a:lnTo>
                    <a:lnTo>
                      <a:pt x="1009835" y="1240603"/>
                    </a:lnTo>
                    <a:cubicBezTo>
                      <a:pt x="1182125" y="1343306"/>
                      <a:pt x="1295400" y="1517231"/>
                      <a:pt x="1295400" y="1714500"/>
                    </a:cubicBezTo>
                    <a:cubicBezTo>
                      <a:pt x="1295400" y="2030131"/>
                      <a:pt x="1005415" y="2286000"/>
                      <a:pt x="647700" y="2286000"/>
                    </a:cubicBezTo>
                    <a:cubicBezTo>
                      <a:pt x="289985" y="2286000"/>
                      <a:pt x="0" y="2030131"/>
                      <a:pt x="0" y="1714500"/>
                    </a:cubicBezTo>
                    <a:cubicBezTo>
                      <a:pt x="0" y="1517231"/>
                      <a:pt x="113275" y="1343306"/>
                      <a:pt x="285564" y="1240603"/>
                    </a:cubicBezTo>
                    <a:lnTo>
                      <a:pt x="296605" y="1235316"/>
                    </a:lnTo>
                    <a:lnTo>
                      <a:pt x="296605" y="345264"/>
                    </a:lnTo>
                    <a:lnTo>
                      <a:pt x="304786" y="304743"/>
                    </a:ln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Oval 10">
                <a:extLst>
                  <a:ext uri="{FF2B5EF4-FFF2-40B4-BE49-F238E27FC236}">
                    <a16:creationId xmlns:a16="http://schemas.microsoft.com/office/drawing/2014/main" id="{7D0C9DEE-F24A-8A7C-6713-FD3F4D2BFFA1}"/>
                  </a:ext>
                </a:extLst>
              </p:cNvPr>
              <p:cNvSpPr/>
              <p:nvPr/>
            </p:nvSpPr>
            <p:spPr>
              <a:xfrm>
                <a:off x="7832785" y="4088921"/>
                <a:ext cx="621102" cy="879894"/>
              </a:xfrm>
              <a:prstGeom prst="ellipse">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llout: Quad Arrow 11">
                <a:extLst>
                  <a:ext uri="{FF2B5EF4-FFF2-40B4-BE49-F238E27FC236}">
                    <a16:creationId xmlns:a16="http://schemas.microsoft.com/office/drawing/2014/main" id="{D3194CF4-6CBB-9E73-C7F2-6778CEC3666C}"/>
                  </a:ext>
                </a:extLst>
              </p:cNvPr>
              <p:cNvSpPr/>
              <p:nvPr/>
            </p:nvSpPr>
            <p:spPr>
              <a:xfrm>
                <a:off x="7904888" y="4261449"/>
                <a:ext cx="500332" cy="500332"/>
              </a:xfrm>
              <a:prstGeom prst="quadArrowCallout">
                <a:avLst>
                  <a:gd name="adj1" fmla="val 32308"/>
                  <a:gd name="adj2" fmla="val 18515"/>
                  <a:gd name="adj3" fmla="val 18515"/>
                  <a:gd name="adj4" fmla="val 48123"/>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ardrop 13">
              <a:extLst>
                <a:ext uri="{FF2B5EF4-FFF2-40B4-BE49-F238E27FC236}">
                  <a16:creationId xmlns:a16="http://schemas.microsoft.com/office/drawing/2014/main" id="{7DC4E694-0C21-8632-B503-AF13BE3B05D1}"/>
                </a:ext>
              </a:extLst>
            </p:cNvPr>
            <p:cNvSpPr/>
            <p:nvPr/>
          </p:nvSpPr>
          <p:spPr>
            <a:xfrm>
              <a:off x="7724960" y="4540831"/>
              <a:ext cx="362309" cy="401128"/>
            </a:xfrm>
            <a:prstGeom prst="teardrop">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ardrop 14">
              <a:extLst>
                <a:ext uri="{FF2B5EF4-FFF2-40B4-BE49-F238E27FC236}">
                  <a16:creationId xmlns:a16="http://schemas.microsoft.com/office/drawing/2014/main" id="{713BD647-2736-2C78-32ED-A8E4F4DEAB26}"/>
                </a:ext>
              </a:extLst>
            </p:cNvPr>
            <p:cNvSpPr/>
            <p:nvPr/>
          </p:nvSpPr>
          <p:spPr>
            <a:xfrm>
              <a:off x="7191861" y="4786478"/>
              <a:ext cx="362309" cy="401128"/>
            </a:xfrm>
            <a:prstGeom prst="teardrop">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ardrop 15">
              <a:extLst>
                <a:ext uri="{FF2B5EF4-FFF2-40B4-BE49-F238E27FC236}">
                  <a16:creationId xmlns:a16="http://schemas.microsoft.com/office/drawing/2014/main" id="{3F742FCB-C79D-E79F-6C2B-74E145889D96}"/>
                </a:ext>
              </a:extLst>
            </p:cNvPr>
            <p:cNvSpPr/>
            <p:nvPr/>
          </p:nvSpPr>
          <p:spPr>
            <a:xfrm>
              <a:off x="7505155" y="5230224"/>
              <a:ext cx="362309" cy="401128"/>
            </a:xfrm>
            <a:prstGeom prst="teardrop">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A493B323-C96F-7B15-6428-F73363B83E8F}"/>
              </a:ext>
            </a:extLst>
          </p:cNvPr>
          <p:cNvGrpSpPr/>
          <p:nvPr/>
        </p:nvGrpSpPr>
        <p:grpSpPr>
          <a:xfrm>
            <a:off x="4658569" y="2064323"/>
            <a:ext cx="2895601" cy="985928"/>
            <a:chOff x="3386667" y="4401677"/>
            <a:chExt cx="4080933" cy="1389523"/>
          </a:xfrm>
          <a:solidFill>
            <a:schemeClr val="accent2">
              <a:lumMod val="40000"/>
              <a:lumOff val="60000"/>
            </a:schemeClr>
          </a:solidFill>
        </p:grpSpPr>
        <p:sp>
          <p:nvSpPr>
            <p:cNvPr id="18" name="Rounded Rectangle 93">
              <a:extLst>
                <a:ext uri="{FF2B5EF4-FFF2-40B4-BE49-F238E27FC236}">
                  <a16:creationId xmlns:a16="http://schemas.microsoft.com/office/drawing/2014/main" id="{7B31809A-4314-0C2F-EFFE-E8E0CC7B0E24}"/>
                </a:ext>
              </a:extLst>
            </p:cNvPr>
            <p:cNvSpPr/>
            <p:nvPr/>
          </p:nvSpPr>
          <p:spPr>
            <a:xfrm>
              <a:off x="3386667" y="4401677"/>
              <a:ext cx="4080933" cy="1371600"/>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22">
              <a:extLst>
                <a:ext uri="{FF2B5EF4-FFF2-40B4-BE49-F238E27FC236}">
                  <a16:creationId xmlns:a16="http://schemas.microsoft.com/office/drawing/2014/main" id="{7334A835-105B-5611-5E90-88FF00FBF937}"/>
                </a:ext>
              </a:extLst>
            </p:cNvPr>
            <p:cNvSpPr/>
            <p:nvPr/>
          </p:nvSpPr>
          <p:spPr>
            <a:xfrm>
              <a:off x="4781080" y="4401677"/>
              <a:ext cx="1399586" cy="1389523"/>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6E359708-A2B4-8701-525C-2E63460A8D82}"/>
                </a:ext>
              </a:extLst>
            </p:cNvPr>
            <p:cNvGrpSpPr/>
            <p:nvPr/>
          </p:nvGrpSpPr>
          <p:grpSpPr>
            <a:xfrm>
              <a:off x="3605331" y="4585377"/>
              <a:ext cx="941718" cy="1009149"/>
              <a:chOff x="3605331" y="4585377"/>
              <a:chExt cx="941718" cy="1009149"/>
            </a:xfrm>
            <a:grpFill/>
          </p:grpSpPr>
          <p:sp>
            <p:nvSpPr>
              <p:cNvPr id="29" name="Oval 28">
                <a:extLst>
                  <a:ext uri="{FF2B5EF4-FFF2-40B4-BE49-F238E27FC236}">
                    <a16:creationId xmlns:a16="http://schemas.microsoft.com/office/drawing/2014/main" id="{09BB21D4-4CEC-579D-421D-44D6E7180525}"/>
                  </a:ext>
                </a:extLst>
              </p:cNvPr>
              <p:cNvSpPr/>
              <p:nvPr/>
            </p:nvSpPr>
            <p:spPr>
              <a:xfrm>
                <a:off x="3605331" y="4585377"/>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3C35265A-8FC4-2CAC-5004-42916A902935}"/>
                  </a:ext>
                </a:extLst>
              </p:cNvPr>
              <p:cNvSpPr/>
              <p:nvPr/>
            </p:nvSpPr>
            <p:spPr>
              <a:xfrm>
                <a:off x="4280076" y="4630954"/>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276665F-E173-3395-C498-E1A74B6CC452}"/>
                  </a:ext>
                </a:extLst>
              </p:cNvPr>
              <p:cNvSpPr/>
              <p:nvPr/>
            </p:nvSpPr>
            <p:spPr>
              <a:xfrm>
                <a:off x="3940578" y="4906047"/>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C1ED3DC-7987-5546-B70C-CCC3E7285031}"/>
                  </a:ext>
                </a:extLst>
              </p:cNvPr>
              <p:cNvSpPr/>
              <p:nvPr/>
            </p:nvSpPr>
            <p:spPr>
              <a:xfrm>
                <a:off x="3621086" y="5206762"/>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16B1E28E-FEF8-6105-8D61-AFB868B4BFA2}"/>
                  </a:ext>
                </a:extLst>
              </p:cNvPr>
              <p:cNvSpPr/>
              <p:nvPr/>
            </p:nvSpPr>
            <p:spPr>
              <a:xfrm>
                <a:off x="4387283" y="5451231"/>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FD49D2E-1620-57DB-D07B-08A7EC54209E}"/>
                  </a:ext>
                </a:extLst>
              </p:cNvPr>
              <p:cNvSpPr/>
              <p:nvPr/>
            </p:nvSpPr>
            <p:spPr>
              <a:xfrm>
                <a:off x="3958103" y="5350057"/>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0454273-2DF5-E974-024E-CF17A0203AD7}"/>
                  </a:ext>
                </a:extLst>
              </p:cNvPr>
              <p:cNvSpPr/>
              <p:nvPr/>
            </p:nvSpPr>
            <p:spPr>
              <a:xfrm>
                <a:off x="4403754" y="4954601"/>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7F6F724-94C4-3D11-98A8-EBFE77A4D9DF}"/>
                </a:ext>
              </a:extLst>
            </p:cNvPr>
            <p:cNvGrpSpPr/>
            <p:nvPr/>
          </p:nvGrpSpPr>
          <p:grpSpPr>
            <a:xfrm rot="10800000">
              <a:off x="6350000" y="4526191"/>
              <a:ext cx="941718" cy="1009149"/>
              <a:chOff x="3605331" y="4585377"/>
              <a:chExt cx="941718" cy="1009149"/>
            </a:xfrm>
            <a:grpFill/>
          </p:grpSpPr>
          <p:sp>
            <p:nvSpPr>
              <p:cNvPr id="22" name="Oval 21">
                <a:extLst>
                  <a:ext uri="{FF2B5EF4-FFF2-40B4-BE49-F238E27FC236}">
                    <a16:creationId xmlns:a16="http://schemas.microsoft.com/office/drawing/2014/main" id="{6688E8F4-1F8E-7061-4E85-260065FF80C6}"/>
                  </a:ext>
                </a:extLst>
              </p:cNvPr>
              <p:cNvSpPr/>
              <p:nvPr/>
            </p:nvSpPr>
            <p:spPr>
              <a:xfrm>
                <a:off x="3605331" y="4585377"/>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ECF401F-5201-56BB-08FD-4E72B8C6BFB7}"/>
                  </a:ext>
                </a:extLst>
              </p:cNvPr>
              <p:cNvSpPr/>
              <p:nvPr/>
            </p:nvSpPr>
            <p:spPr>
              <a:xfrm>
                <a:off x="4280076" y="4630954"/>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A28CE4E-3164-CA0E-AE8E-4D148D66A850}"/>
                  </a:ext>
                </a:extLst>
              </p:cNvPr>
              <p:cNvSpPr/>
              <p:nvPr/>
            </p:nvSpPr>
            <p:spPr>
              <a:xfrm>
                <a:off x="3940578" y="4906047"/>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0D735B4-2A06-85F0-22C6-4A7EC2232CB2}"/>
                  </a:ext>
                </a:extLst>
              </p:cNvPr>
              <p:cNvSpPr/>
              <p:nvPr/>
            </p:nvSpPr>
            <p:spPr>
              <a:xfrm>
                <a:off x="3621086" y="5206762"/>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1E0559A-2EE8-B0E9-6B4E-A62A1AD80D5E}"/>
                  </a:ext>
                </a:extLst>
              </p:cNvPr>
              <p:cNvSpPr/>
              <p:nvPr/>
            </p:nvSpPr>
            <p:spPr>
              <a:xfrm>
                <a:off x="4387283" y="5451231"/>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63A58E6-06CE-1746-A979-319446CF14FE}"/>
                  </a:ext>
                </a:extLst>
              </p:cNvPr>
              <p:cNvSpPr/>
              <p:nvPr/>
            </p:nvSpPr>
            <p:spPr>
              <a:xfrm>
                <a:off x="3958103" y="5350057"/>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D0B4892-F67D-0F95-CCB3-B5AFFD9BBF13}"/>
                  </a:ext>
                </a:extLst>
              </p:cNvPr>
              <p:cNvSpPr/>
              <p:nvPr/>
            </p:nvSpPr>
            <p:spPr>
              <a:xfrm>
                <a:off x="4403754" y="4954601"/>
                <a:ext cx="143295" cy="143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 name="Group 35">
            <a:extLst>
              <a:ext uri="{FF2B5EF4-FFF2-40B4-BE49-F238E27FC236}">
                <a16:creationId xmlns:a16="http://schemas.microsoft.com/office/drawing/2014/main" id="{DD7FF0BD-5D66-223C-BB27-12AAC9F526D8}"/>
              </a:ext>
            </a:extLst>
          </p:cNvPr>
          <p:cNvGrpSpPr/>
          <p:nvPr/>
        </p:nvGrpSpPr>
        <p:grpSpPr>
          <a:xfrm>
            <a:off x="1580584" y="3605424"/>
            <a:ext cx="762000" cy="2057400"/>
            <a:chOff x="10204238" y="1229109"/>
            <a:chExt cx="762000" cy="2057400"/>
          </a:xfrm>
        </p:grpSpPr>
        <p:sp>
          <p:nvSpPr>
            <p:cNvPr id="37" name="Rounded Rectangle 94">
              <a:extLst>
                <a:ext uri="{FF2B5EF4-FFF2-40B4-BE49-F238E27FC236}">
                  <a16:creationId xmlns:a16="http://schemas.microsoft.com/office/drawing/2014/main" id="{9231E823-E965-7186-FD79-3F6F8393552F}"/>
                </a:ext>
              </a:extLst>
            </p:cNvPr>
            <p:cNvSpPr/>
            <p:nvPr/>
          </p:nvSpPr>
          <p:spPr>
            <a:xfrm>
              <a:off x="10280438" y="1381509"/>
              <a:ext cx="609600" cy="1905000"/>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54">
              <a:extLst>
                <a:ext uri="{FF2B5EF4-FFF2-40B4-BE49-F238E27FC236}">
                  <a16:creationId xmlns:a16="http://schemas.microsoft.com/office/drawing/2014/main" id="{3025BFEF-0FE2-3CE1-408B-2349F8683F0B}"/>
                </a:ext>
              </a:extLst>
            </p:cNvPr>
            <p:cNvGrpSpPr/>
            <p:nvPr/>
          </p:nvGrpSpPr>
          <p:grpSpPr>
            <a:xfrm>
              <a:off x="10204238" y="1229109"/>
              <a:ext cx="762000" cy="304800"/>
              <a:chOff x="3886200" y="3505200"/>
              <a:chExt cx="1371600" cy="304800"/>
            </a:xfrm>
            <a:solidFill>
              <a:schemeClr val="bg1"/>
            </a:solidFill>
          </p:grpSpPr>
          <p:sp>
            <p:nvSpPr>
              <p:cNvPr id="42" name="Rounded Rectangle 96">
                <a:extLst>
                  <a:ext uri="{FF2B5EF4-FFF2-40B4-BE49-F238E27FC236}">
                    <a16:creationId xmlns:a16="http://schemas.microsoft.com/office/drawing/2014/main" id="{2EBF6B02-CA29-CBD5-BAC7-D4DFDCABD1E1}"/>
                  </a:ext>
                </a:extLst>
              </p:cNvPr>
              <p:cNvSpPr/>
              <p:nvPr/>
            </p:nvSpPr>
            <p:spPr>
              <a:xfrm>
                <a:off x="3886200" y="3505200"/>
                <a:ext cx="1371600" cy="304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7A8C874D-1425-6FD0-FBBF-4FD25DEB3B03}"/>
                  </a:ext>
                </a:extLst>
              </p:cNvPr>
              <p:cNvCxnSpPr/>
              <p:nvPr/>
            </p:nvCxnSpPr>
            <p:spPr>
              <a:xfrm>
                <a:off x="40386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30C1EE5-D63A-247C-A672-BDE96E685CD8}"/>
                  </a:ext>
                </a:extLst>
              </p:cNvPr>
              <p:cNvCxnSpPr/>
              <p:nvPr/>
            </p:nvCxnSpPr>
            <p:spPr>
              <a:xfrm>
                <a:off x="41148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D0AD995-D774-01D2-5E84-6E2745B8FE23}"/>
                  </a:ext>
                </a:extLst>
              </p:cNvPr>
              <p:cNvCxnSpPr/>
              <p:nvPr/>
            </p:nvCxnSpPr>
            <p:spPr>
              <a:xfrm>
                <a:off x="41910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CF65648-32D6-CCDA-24E2-178E63A3F78C}"/>
                  </a:ext>
                </a:extLst>
              </p:cNvPr>
              <p:cNvCxnSpPr/>
              <p:nvPr/>
            </p:nvCxnSpPr>
            <p:spPr>
              <a:xfrm>
                <a:off x="42672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FF65B51-C9E4-2CB8-1910-D17E772D3FE1}"/>
                  </a:ext>
                </a:extLst>
              </p:cNvPr>
              <p:cNvCxnSpPr/>
              <p:nvPr/>
            </p:nvCxnSpPr>
            <p:spPr>
              <a:xfrm>
                <a:off x="43434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E3A2391-FBDA-FF05-6BE1-A650945D7641}"/>
                  </a:ext>
                </a:extLst>
              </p:cNvPr>
              <p:cNvCxnSpPr/>
              <p:nvPr/>
            </p:nvCxnSpPr>
            <p:spPr>
              <a:xfrm>
                <a:off x="44196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69FBED9-199A-7833-5213-52FA8937F9D3}"/>
                  </a:ext>
                </a:extLst>
              </p:cNvPr>
              <p:cNvCxnSpPr/>
              <p:nvPr/>
            </p:nvCxnSpPr>
            <p:spPr>
              <a:xfrm>
                <a:off x="44958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65C3A5A-AF3B-733D-1987-B796F68609C3}"/>
                  </a:ext>
                </a:extLst>
              </p:cNvPr>
              <p:cNvCxnSpPr/>
              <p:nvPr/>
            </p:nvCxnSpPr>
            <p:spPr>
              <a:xfrm>
                <a:off x="45720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78F53C3-BF5E-A52E-D18B-D98449BEC78C}"/>
                  </a:ext>
                </a:extLst>
              </p:cNvPr>
              <p:cNvCxnSpPr/>
              <p:nvPr/>
            </p:nvCxnSpPr>
            <p:spPr>
              <a:xfrm>
                <a:off x="46482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F8C4CA6-75A3-298A-8ACC-746FEA0C7279}"/>
                  </a:ext>
                </a:extLst>
              </p:cNvPr>
              <p:cNvCxnSpPr/>
              <p:nvPr/>
            </p:nvCxnSpPr>
            <p:spPr>
              <a:xfrm>
                <a:off x="47244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11D184C-5A83-DD80-F229-B19DF28E2416}"/>
                  </a:ext>
                </a:extLst>
              </p:cNvPr>
              <p:cNvCxnSpPr/>
              <p:nvPr/>
            </p:nvCxnSpPr>
            <p:spPr>
              <a:xfrm>
                <a:off x="48006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AD920E8-99D6-A710-6024-BB57925DFC4D}"/>
                  </a:ext>
                </a:extLst>
              </p:cNvPr>
              <p:cNvCxnSpPr/>
              <p:nvPr/>
            </p:nvCxnSpPr>
            <p:spPr>
              <a:xfrm>
                <a:off x="48768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1168662-D2E7-935F-F64B-8CBD542FBC39}"/>
                  </a:ext>
                </a:extLst>
              </p:cNvPr>
              <p:cNvCxnSpPr/>
              <p:nvPr/>
            </p:nvCxnSpPr>
            <p:spPr>
              <a:xfrm>
                <a:off x="49530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A3FE0CE-58EB-E42E-1CAF-6BD96B21E1AD}"/>
                  </a:ext>
                </a:extLst>
              </p:cNvPr>
              <p:cNvCxnSpPr/>
              <p:nvPr/>
            </p:nvCxnSpPr>
            <p:spPr>
              <a:xfrm>
                <a:off x="50292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1AFAC6A-47E7-A030-B114-707EED95E8EA}"/>
                  </a:ext>
                </a:extLst>
              </p:cNvPr>
              <p:cNvCxnSpPr/>
              <p:nvPr/>
            </p:nvCxnSpPr>
            <p:spPr>
              <a:xfrm>
                <a:off x="51054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C6AC5D4-5F62-EB55-0E23-3944FB40DE63}"/>
                  </a:ext>
                </a:extLst>
              </p:cNvPr>
              <p:cNvCxnSpPr/>
              <p:nvPr/>
            </p:nvCxnSpPr>
            <p:spPr>
              <a:xfrm>
                <a:off x="51816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7E08075-E8AC-1168-01E4-AF6A5A31D3DD}"/>
                  </a:ext>
                </a:extLst>
              </p:cNvPr>
              <p:cNvCxnSpPr/>
              <p:nvPr/>
            </p:nvCxnSpPr>
            <p:spPr>
              <a:xfrm>
                <a:off x="39624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Rounded Rectangle 94">
              <a:extLst>
                <a:ext uri="{FF2B5EF4-FFF2-40B4-BE49-F238E27FC236}">
                  <a16:creationId xmlns:a16="http://schemas.microsoft.com/office/drawing/2014/main" id="{DA8B8FE6-20AA-1E77-F047-A3B4D455C4B7}"/>
                </a:ext>
              </a:extLst>
            </p:cNvPr>
            <p:cNvSpPr/>
            <p:nvPr/>
          </p:nvSpPr>
          <p:spPr>
            <a:xfrm>
              <a:off x="10277563" y="1896218"/>
              <a:ext cx="609600" cy="838200"/>
            </a:xfrm>
            <a:prstGeom prst="roundRect">
              <a:avLst>
                <a:gd name="adj" fmla="val 676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CF04BCB-7810-F346-7E4D-D5EBD5C50B6A}"/>
                </a:ext>
              </a:extLst>
            </p:cNvPr>
            <p:cNvSpPr txBox="1"/>
            <p:nvPr/>
          </p:nvSpPr>
          <p:spPr>
            <a:xfrm>
              <a:off x="10243696" y="1853816"/>
              <a:ext cx="296333" cy="369332"/>
            </a:xfrm>
            <a:prstGeom prst="rect">
              <a:avLst/>
            </a:prstGeom>
            <a:noFill/>
          </p:spPr>
          <p:txBody>
            <a:bodyPr wrap="square" rtlCol="0">
              <a:spAutoFit/>
            </a:bodyPr>
            <a:lstStyle/>
            <a:p>
              <a:r>
                <a:rPr lang="en-US" dirty="0">
                  <a:solidFill>
                    <a:srgbClr val="FF0000"/>
                  </a:solidFill>
                </a:rPr>
                <a:t>R</a:t>
              </a:r>
            </a:p>
          </p:txBody>
        </p:sp>
        <p:sp>
          <p:nvSpPr>
            <p:cNvPr id="41" name="TextBox 40">
              <a:extLst>
                <a:ext uri="{FF2B5EF4-FFF2-40B4-BE49-F238E27FC236}">
                  <a16:creationId xmlns:a16="http://schemas.microsoft.com/office/drawing/2014/main" id="{A18CF5B1-3C86-DF2D-9AF8-82C6D6C7CF5A}"/>
                </a:ext>
              </a:extLst>
            </p:cNvPr>
            <p:cNvSpPr txBox="1"/>
            <p:nvPr/>
          </p:nvSpPr>
          <p:spPr>
            <a:xfrm>
              <a:off x="10352404" y="1982694"/>
              <a:ext cx="296333" cy="369332"/>
            </a:xfrm>
            <a:prstGeom prst="rect">
              <a:avLst/>
            </a:prstGeom>
            <a:noFill/>
          </p:spPr>
          <p:txBody>
            <a:bodyPr wrap="square" rtlCol="0">
              <a:spAutoFit/>
            </a:bodyPr>
            <a:lstStyle/>
            <a:p>
              <a:r>
                <a:rPr lang="en-US" dirty="0">
                  <a:solidFill>
                    <a:srgbClr val="FF0000"/>
                  </a:solidFill>
                </a:rPr>
                <a:t>X</a:t>
              </a:r>
            </a:p>
          </p:txBody>
        </p:sp>
      </p:grpSp>
      <p:sp>
        <p:nvSpPr>
          <p:cNvPr id="61" name="TextBox 60">
            <a:extLst>
              <a:ext uri="{FF2B5EF4-FFF2-40B4-BE49-F238E27FC236}">
                <a16:creationId xmlns:a16="http://schemas.microsoft.com/office/drawing/2014/main" id="{77E04001-7A66-13C0-569C-D7E31E50F90D}"/>
              </a:ext>
            </a:extLst>
          </p:cNvPr>
          <p:cNvSpPr txBox="1"/>
          <p:nvPr/>
        </p:nvSpPr>
        <p:spPr>
          <a:xfrm>
            <a:off x="3996493" y="3794511"/>
            <a:ext cx="4609627" cy="1200329"/>
          </a:xfrm>
          <a:prstGeom prst="rect">
            <a:avLst/>
          </a:prstGeom>
          <a:noFill/>
        </p:spPr>
        <p:txBody>
          <a:bodyPr wrap="square">
            <a:spAutoFit/>
          </a:bodyPr>
          <a:lstStyle/>
          <a:p>
            <a:r>
              <a:rPr lang="en-US" b="0" i="1" dirty="0">
                <a:solidFill>
                  <a:schemeClr val="bg1"/>
                </a:solidFill>
                <a:effectLst/>
              </a:rPr>
              <a:t>But Jesus turned him about, and when he saw her, he said, Daughter, be of good comfort; thy faith hath made thee </a:t>
            </a:r>
            <a:r>
              <a:rPr lang="en-US" b="0" i="1" u="none" strike="noStrike" dirty="0">
                <a:solidFill>
                  <a:schemeClr val="bg1"/>
                </a:solidFill>
                <a:effectLst/>
              </a:rPr>
              <a:t>whole</a:t>
            </a:r>
            <a:r>
              <a:rPr lang="en-US" b="0" i="1" dirty="0">
                <a:solidFill>
                  <a:schemeClr val="bg1"/>
                </a:solidFill>
                <a:effectLst/>
              </a:rPr>
              <a:t>. And the woman was made whole from that hour.</a:t>
            </a:r>
            <a:endParaRPr lang="en-US" i="1" dirty="0">
              <a:solidFill>
                <a:schemeClr val="bg1"/>
              </a:solidFill>
            </a:endParaRPr>
          </a:p>
        </p:txBody>
      </p:sp>
    </p:spTree>
    <p:extLst>
      <p:ext uri="{BB962C8B-B14F-4D97-AF65-F5344CB8AC3E}">
        <p14:creationId xmlns:p14="http://schemas.microsoft.com/office/powerpoint/2010/main" val="2820049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AutoShape 2"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 name="Rectangle 34"/>
          <p:cNvSpPr/>
          <p:nvPr/>
        </p:nvSpPr>
        <p:spPr>
          <a:xfrm>
            <a:off x="95250" y="6488668"/>
            <a:ext cx="4572000" cy="369332"/>
          </a:xfrm>
          <a:prstGeom prst="rect">
            <a:avLst/>
          </a:prstGeom>
        </p:spPr>
        <p:txBody>
          <a:bodyPr wrap="square">
            <a:spAutoFit/>
          </a:bodyPr>
          <a:lstStyle/>
          <a:p>
            <a:r>
              <a:rPr lang="en-US" b="1" dirty="0">
                <a:solidFill>
                  <a:schemeClr val="bg1"/>
                </a:solidFill>
              </a:rPr>
              <a:t>D&amp;C 42:48-52  Elder </a:t>
            </a:r>
            <a:r>
              <a:rPr lang="en-US" b="1" dirty="0" err="1">
                <a:solidFill>
                  <a:schemeClr val="bg1"/>
                </a:solidFill>
              </a:rPr>
              <a:t>Dallin</a:t>
            </a:r>
            <a:r>
              <a:rPr lang="en-US" b="1" dirty="0">
                <a:solidFill>
                  <a:schemeClr val="bg1"/>
                </a:solidFill>
              </a:rPr>
              <a:t> H. Oaks</a:t>
            </a:r>
          </a:p>
        </p:txBody>
      </p:sp>
      <p:sp>
        <p:nvSpPr>
          <p:cNvPr id="10" name="Rectangle 9"/>
          <p:cNvSpPr/>
          <p:nvPr/>
        </p:nvSpPr>
        <p:spPr>
          <a:xfrm>
            <a:off x="307975" y="152399"/>
            <a:ext cx="3048000" cy="2308324"/>
          </a:xfrm>
          <a:prstGeom prst="rect">
            <a:avLst/>
          </a:prstGeom>
        </p:spPr>
        <p:txBody>
          <a:bodyPr wrap="square">
            <a:spAutoFit/>
          </a:bodyPr>
          <a:lstStyle/>
          <a:p>
            <a:r>
              <a:rPr lang="en-US" b="1" dirty="0">
                <a:solidFill>
                  <a:schemeClr val="bg1"/>
                </a:solidFill>
              </a:rPr>
              <a:t>“As children of God, knowing of His great love and His ultimate knowledge of what is best for our eternal welfare, we trust in Him. The first principle of the gospel is faith in the Lord Jesus Christ, and faith means trust.</a:t>
            </a:r>
            <a:endParaRPr lang="en-US" sz="1200" b="1" dirty="0">
              <a:solidFill>
                <a:schemeClr val="bg1"/>
              </a:solidFill>
            </a:endParaRPr>
          </a:p>
        </p:txBody>
      </p:sp>
      <p:sp>
        <p:nvSpPr>
          <p:cNvPr id="9" name="Rectangle 8"/>
          <p:cNvSpPr/>
          <p:nvPr/>
        </p:nvSpPr>
        <p:spPr>
          <a:xfrm>
            <a:off x="6503406" y="579358"/>
            <a:ext cx="5486400" cy="5909310"/>
          </a:xfrm>
          <a:prstGeom prst="rect">
            <a:avLst/>
          </a:prstGeom>
        </p:spPr>
        <p:txBody>
          <a:bodyPr wrap="square">
            <a:spAutoFit/>
          </a:bodyPr>
          <a:lstStyle/>
          <a:p>
            <a:r>
              <a:rPr lang="en-US" b="1" dirty="0">
                <a:solidFill>
                  <a:schemeClr val="bg1"/>
                </a:solidFill>
              </a:rPr>
              <a:t>I felt that trust in a talk my cousin gave at the funeral of a teenage girl who had died of a serious illness. He spoke these words, which first astonished me and then edified me: </a:t>
            </a:r>
          </a:p>
          <a:p>
            <a:endParaRPr lang="en-US" b="1" dirty="0">
              <a:solidFill>
                <a:schemeClr val="bg1"/>
              </a:solidFill>
            </a:endParaRPr>
          </a:p>
          <a:p>
            <a:r>
              <a:rPr lang="en-US" b="1" dirty="0">
                <a:solidFill>
                  <a:schemeClr val="bg1"/>
                </a:solidFill>
              </a:rPr>
              <a:t>‘I know it was the will of the Lord that she die. She had good medical care. She was given priesthood blessings. Her name was on the prayer roll in the temple. She was the subject of hundreds of prayers for her restoration to health. And I know that there is enough faith in this family that she would have been healed unless it was the will of the Lord to take her home at this time.’ I felt that same trust in the words of the father of another choice girl whose life was taken by cancer in her teen years. He declared, ‘Our family’s faith is in Jesus Christ and is not dependent on outcomes.’ </a:t>
            </a:r>
          </a:p>
          <a:p>
            <a:endParaRPr lang="en-US" b="1" dirty="0">
              <a:solidFill>
                <a:schemeClr val="bg1"/>
              </a:solidFill>
            </a:endParaRPr>
          </a:p>
          <a:p>
            <a:r>
              <a:rPr lang="en-US" b="1" dirty="0">
                <a:solidFill>
                  <a:schemeClr val="bg1"/>
                </a:solidFill>
              </a:rPr>
              <a:t>Those teachings ring true to me. We do all that we can for the healing of a loved one, and then we trust in the Lord for the outcome.”</a:t>
            </a:r>
          </a:p>
          <a:p>
            <a:r>
              <a:rPr lang="en-US" b="1" dirty="0">
                <a:solidFill>
                  <a:schemeClr val="bg1"/>
                </a:solidFill>
              </a:rPr>
              <a:t> </a:t>
            </a:r>
            <a:endParaRPr lang="en-US" sz="1200" b="1" dirty="0">
              <a:solidFill>
                <a:schemeClr val="bg1"/>
              </a:solidFill>
            </a:endParaRPr>
          </a:p>
        </p:txBody>
      </p:sp>
      <p:pic>
        <p:nvPicPr>
          <p:cNvPr id="4" name="Picture 3">
            <a:extLst>
              <a:ext uri="{FF2B5EF4-FFF2-40B4-BE49-F238E27FC236}">
                <a16:creationId xmlns:a16="http://schemas.microsoft.com/office/drawing/2014/main" id="{CB14A1A6-2E02-4DCF-9660-DEE00023AF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0490" y="1137163"/>
            <a:ext cx="2438400" cy="1828800"/>
          </a:xfrm>
          <a:prstGeom prst="rect">
            <a:avLst/>
          </a:prstGeom>
        </p:spPr>
      </p:pic>
      <p:pic>
        <p:nvPicPr>
          <p:cNvPr id="6" name="Picture 5">
            <a:extLst>
              <a:ext uri="{FF2B5EF4-FFF2-40B4-BE49-F238E27FC236}">
                <a16:creationId xmlns:a16="http://schemas.microsoft.com/office/drawing/2014/main" id="{BA7DAE2F-B483-4235-955B-CA6162C476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7328" y="3697428"/>
            <a:ext cx="3048000" cy="2286000"/>
          </a:xfrm>
          <a:prstGeom prst="rect">
            <a:avLst/>
          </a:prstGeom>
        </p:spPr>
      </p:pic>
      <p:pic>
        <p:nvPicPr>
          <p:cNvPr id="14" name="Picture 13" descr="Dallin H. Oaks.jpg">
            <a:extLst>
              <a:ext uri="{FF2B5EF4-FFF2-40B4-BE49-F238E27FC236}">
                <a16:creationId xmlns:a16="http://schemas.microsoft.com/office/drawing/2014/main" id="{CCB62767-6E09-4100-85E0-99085E8B6117}"/>
              </a:ext>
            </a:extLst>
          </p:cNvPr>
          <p:cNvPicPr>
            <a:picLocks noChangeAspect="1"/>
          </p:cNvPicPr>
          <p:nvPr/>
        </p:nvPicPr>
        <p:blipFill>
          <a:blip r:embed="rId4" cstate="print"/>
          <a:stretch>
            <a:fillRect/>
          </a:stretch>
        </p:blipFill>
        <p:spPr>
          <a:xfrm>
            <a:off x="168783" y="5425837"/>
            <a:ext cx="794829" cy="990600"/>
          </a:xfrm>
          <a:prstGeom prst="rect">
            <a:avLst/>
          </a:prstGeom>
        </p:spPr>
      </p:pic>
    </p:spTree>
    <p:extLst>
      <p:ext uri="{BB962C8B-B14F-4D97-AF65-F5344CB8AC3E}">
        <p14:creationId xmlns:p14="http://schemas.microsoft.com/office/powerpoint/2010/main" val="83226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0" presetClass="exit" presetSubtype="0" fill="hold" grpId="0" nodeType="withEffect">
                                  <p:stCondLst>
                                    <p:cond delay="0"/>
                                  </p:stCondLst>
                                  <p:childTnLst>
                                    <p:animEffect transition="out" filter="fade">
                                      <p:cBhvr>
                                        <p:cTn id="16" dur="2000"/>
                                        <p:tgtEl>
                                          <p:spTgt spid="10"/>
                                        </p:tgtEl>
                                      </p:cBhvr>
                                    </p:animEffect>
                                    <p:set>
                                      <p:cBhvr>
                                        <p:cTn id="17" dur="1" fill="hold">
                                          <p:stCondLst>
                                            <p:cond delay="1999"/>
                                          </p:stCondLst>
                                        </p:cTn>
                                        <p:tgtEl>
                                          <p:spTgt spid="10"/>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xit" presetSubtype="0" fill="hold" nodeType="with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AutoShape 2"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 name="Rectangle 34"/>
          <p:cNvSpPr/>
          <p:nvPr/>
        </p:nvSpPr>
        <p:spPr>
          <a:xfrm>
            <a:off x="38100" y="6436519"/>
            <a:ext cx="3429000" cy="369332"/>
          </a:xfrm>
          <a:prstGeom prst="rect">
            <a:avLst/>
          </a:prstGeom>
        </p:spPr>
        <p:txBody>
          <a:bodyPr wrap="square">
            <a:spAutoFit/>
          </a:bodyPr>
          <a:lstStyle/>
          <a:p>
            <a:r>
              <a:rPr lang="en-US" b="1" dirty="0">
                <a:solidFill>
                  <a:schemeClr val="bg1"/>
                </a:solidFill>
              </a:rPr>
              <a:t>D&amp;C 42 Smith and </a:t>
            </a:r>
            <a:r>
              <a:rPr lang="en-US" b="1" dirty="0" err="1">
                <a:solidFill>
                  <a:schemeClr val="bg1"/>
                </a:solidFill>
              </a:rPr>
              <a:t>Sjodahl</a:t>
            </a:r>
            <a:endParaRPr lang="en-US" b="1" dirty="0">
              <a:solidFill>
                <a:schemeClr val="bg1"/>
              </a:solidFill>
            </a:endParaRPr>
          </a:p>
        </p:txBody>
      </p:sp>
      <p:sp>
        <p:nvSpPr>
          <p:cNvPr id="10" name="Rectangle 9"/>
          <p:cNvSpPr/>
          <p:nvPr/>
        </p:nvSpPr>
        <p:spPr>
          <a:xfrm>
            <a:off x="1828800" y="1046266"/>
            <a:ext cx="5638800" cy="5078313"/>
          </a:xfrm>
          <a:prstGeom prst="rect">
            <a:avLst/>
          </a:prstGeom>
        </p:spPr>
        <p:txBody>
          <a:bodyPr wrap="square">
            <a:spAutoFit/>
          </a:bodyPr>
          <a:lstStyle/>
          <a:p>
            <a:pPr fontAlgn="base"/>
            <a:r>
              <a:rPr lang="en-US" b="1" dirty="0">
                <a:solidFill>
                  <a:schemeClr val="bg1"/>
                </a:solidFill>
              </a:rPr>
              <a:t>“54. </a:t>
            </a:r>
            <a:r>
              <a:rPr lang="en-US" b="1" i="1" dirty="0">
                <a:solidFill>
                  <a:schemeClr val="bg1"/>
                </a:solidFill>
              </a:rPr>
              <a:t>Thou </a:t>
            </a:r>
            <a:r>
              <a:rPr lang="en-US" b="1" i="1" dirty="0" err="1">
                <a:solidFill>
                  <a:schemeClr val="bg1"/>
                </a:solidFill>
              </a:rPr>
              <a:t>shalt</a:t>
            </a:r>
            <a:r>
              <a:rPr lang="en-US" b="1" i="1" dirty="0">
                <a:solidFill>
                  <a:schemeClr val="bg1"/>
                </a:solidFill>
              </a:rPr>
              <a:t> not take thy brother’s garment</a:t>
            </a:r>
            <a:r>
              <a:rPr lang="en-US" b="1" dirty="0">
                <a:solidFill>
                  <a:schemeClr val="bg1"/>
                </a:solidFill>
              </a:rPr>
              <a:t>--Business must be coupled with humane considerations. Do not exact the ‘pound of flesh.’</a:t>
            </a:r>
          </a:p>
          <a:p>
            <a:pPr fontAlgn="base"/>
            <a:endParaRPr lang="en-US" b="1" dirty="0">
              <a:solidFill>
                <a:schemeClr val="bg1"/>
              </a:solidFill>
            </a:endParaRPr>
          </a:p>
          <a:p>
            <a:pPr fontAlgn="base"/>
            <a:r>
              <a:rPr lang="en-US" b="1" dirty="0">
                <a:solidFill>
                  <a:schemeClr val="bg1"/>
                </a:solidFill>
              </a:rPr>
              <a:t>“</a:t>
            </a:r>
            <a:r>
              <a:rPr lang="en-US" b="1" i="1" dirty="0">
                <a:solidFill>
                  <a:schemeClr val="bg1"/>
                </a:solidFill>
              </a:rPr>
              <a:t>Thou </a:t>
            </a:r>
            <a:r>
              <a:rPr lang="en-US" b="1" i="1" dirty="0" err="1">
                <a:solidFill>
                  <a:schemeClr val="bg1"/>
                </a:solidFill>
              </a:rPr>
              <a:t>shalt</a:t>
            </a:r>
            <a:r>
              <a:rPr lang="en-US" b="1" i="1" dirty="0">
                <a:solidFill>
                  <a:schemeClr val="bg1"/>
                </a:solidFill>
              </a:rPr>
              <a:t> pay</a:t>
            </a:r>
            <a:r>
              <a:rPr lang="en-US" b="1" dirty="0">
                <a:solidFill>
                  <a:schemeClr val="bg1"/>
                </a:solidFill>
              </a:rPr>
              <a:t>-- Avoid debt. On this point modern legislators might study the Mosaic legislation with profit.</a:t>
            </a:r>
          </a:p>
          <a:p>
            <a:pPr fontAlgn="base"/>
            <a:endParaRPr lang="en-US" b="1" dirty="0">
              <a:solidFill>
                <a:schemeClr val="bg1"/>
              </a:solidFill>
            </a:endParaRPr>
          </a:p>
          <a:p>
            <a:pPr fontAlgn="base"/>
            <a:r>
              <a:rPr lang="en-US" b="1" dirty="0">
                <a:solidFill>
                  <a:schemeClr val="bg1"/>
                </a:solidFill>
              </a:rPr>
              <a:t>“56. </a:t>
            </a:r>
            <a:r>
              <a:rPr lang="en-US" b="1" i="1" dirty="0">
                <a:solidFill>
                  <a:schemeClr val="bg1"/>
                </a:solidFill>
              </a:rPr>
              <a:t>My Scriptures shall be given</a:t>
            </a:r>
            <a:r>
              <a:rPr lang="en-US" b="1" dirty="0">
                <a:solidFill>
                  <a:schemeClr val="bg1"/>
                </a:solidFill>
              </a:rPr>
              <a:t>--The Joseph Smith Translation of the Bible. …</a:t>
            </a:r>
          </a:p>
          <a:p>
            <a:pPr fontAlgn="base"/>
            <a:endParaRPr lang="en-US" b="1" dirty="0">
              <a:solidFill>
                <a:schemeClr val="bg1"/>
              </a:solidFill>
            </a:endParaRPr>
          </a:p>
          <a:p>
            <a:pPr fontAlgn="base"/>
            <a:r>
              <a:rPr lang="en-US" b="1" dirty="0">
                <a:solidFill>
                  <a:schemeClr val="bg1"/>
                </a:solidFill>
              </a:rPr>
              <a:t>“57. </a:t>
            </a:r>
            <a:r>
              <a:rPr lang="en-US" b="1" i="1" dirty="0">
                <a:solidFill>
                  <a:schemeClr val="bg1"/>
                </a:solidFill>
              </a:rPr>
              <a:t>Until ye have received them in full</a:t>
            </a:r>
            <a:r>
              <a:rPr lang="en-US" b="1" dirty="0">
                <a:solidFill>
                  <a:schemeClr val="bg1"/>
                </a:solidFill>
              </a:rPr>
              <a:t>--Note the injunction against teaching the new version as long as it was incomplete.</a:t>
            </a:r>
          </a:p>
          <a:p>
            <a:pPr fontAlgn="base"/>
            <a:endParaRPr lang="en-US" b="1" dirty="0">
              <a:solidFill>
                <a:schemeClr val="bg1"/>
              </a:solidFill>
            </a:endParaRPr>
          </a:p>
          <a:p>
            <a:pPr fontAlgn="base"/>
            <a:r>
              <a:rPr lang="en-US" b="1" dirty="0">
                <a:solidFill>
                  <a:schemeClr val="bg1"/>
                </a:solidFill>
              </a:rPr>
              <a:t>“59–60. </a:t>
            </a:r>
            <a:r>
              <a:rPr lang="en-US" b="1" i="1" dirty="0">
                <a:solidFill>
                  <a:schemeClr val="bg1"/>
                </a:solidFill>
              </a:rPr>
              <a:t>The things which thou hast received</a:t>
            </a:r>
            <a:r>
              <a:rPr lang="en-US" b="1" dirty="0">
                <a:solidFill>
                  <a:schemeClr val="bg1"/>
                </a:solidFill>
              </a:rPr>
              <a:t>--Refers to the Revelations given. They are the law by which the Church shall be governed. According to that law men will be saved or condemned.</a:t>
            </a:r>
          </a:p>
        </p:txBody>
      </p:sp>
      <p:sp>
        <p:nvSpPr>
          <p:cNvPr id="8" name="TextBox 7"/>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AR CENA" pitchFamily="2" charset="0"/>
              </a:rPr>
              <a:t>Stewardship—the Saints</a:t>
            </a:r>
          </a:p>
        </p:txBody>
      </p:sp>
      <p:pic>
        <p:nvPicPr>
          <p:cNvPr id="4" name="Picture 3">
            <a:extLst>
              <a:ext uri="{FF2B5EF4-FFF2-40B4-BE49-F238E27FC236}">
                <a16:creationId xmlns:a16="http://schemas.microsoft.com/office/drawing/2014/main" id="{7EBB2625-1168-479D-A0E3-05917A3FCD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4277" y="1373924"/>
            <a:ext cx="2438400" cy="2426208"/>
          </a:xfrm>
          <a:prstGeom prst="rect">
            <a:avLst/>
          </a:prstGeom>
        </p:spPr>
      </p:pic>
      <p:pic>
        <p:nvPicPr>
          <p:cNvPr id="6" name="Picture 5">
            <a:extLst>
              <a:ext uri="{FF2B5EF4-FFF2-40B4-BE49-F238E27FC236}">
                <a16:creationId xmlns:a16="http://schemas.microsoft.com/office/drawing/2014/main" id="{5E17D080-BD15-4438-8DB1-F568B9C1B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1960" y="4560184"/>
            <a:ext cx="2804160" cy="1749552"/>
          </a:xfrm>
          <a:prstGeom prst="rect">
            <a:avLst/>
          </a:prstGeom>
        </p:spPr>
      </p:pic>
      <p:pic>
        <p:nvPicPr>
          <p:cNvPr id="9" name="Picture 8">
            <a:extLst>
              <a:ext uri="{FF2B5EF4-FFF2-40B4-BE49-F238E27FC236}">
                <a16:creationId xmlns:a16="http://schemas.microsoft.com/office/drawing/2014/main" id="{23B0DC8A-81B3-442B-810C-7520F41036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477" y="955591"/>
            <a:ext cx="1603291" cy="1221555"/>
          </a:xfrm>
          <a:prstGeom prst="rect">
            <a:avLst/>
          </a:prstGeom>
        </p:spPr>
      </p:pic>
    </p:spTree>
    <p:extLst>
      <p:ext uri="{BB962C8B-B14F-4D97-AF65-F5344CB8AC3E}">
        <p14:creationId xmlns:p14="http://schemas.microsoft.com/office/powerpoint/2010/main" val="74022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AutoShape 2"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 name="Rectangle 34"/>
          <p:cNvSpPr/>
          <p:nvPr/>
        </p:nvSpPr>
        <p:spPr>
          <a:xfrm>
            <a:off x="117475" y="6488669"/>
            <a:ext cx="3429000" cy="369332"/>
          </a:xfrm>
          <a:prstGeom prst="rect">
            <a:avLst/>
          </a:prstGeom>
        </p:spPr>
        <p:txBody>
          <a:bodyPr wrap="square">
            <a:spAutoFit/>
          </a:bodyPr>
          <a:lstStyle/>
          <a:p>
            <a:r>
              <a:rPr lang="en-US" b="1" dirty="0">
                <a:solidFill>
                  <a:schemeClr val="bg1"/>
                </a:solidFill>
              </a:rPr>
              <a:t>D&amp;C 42 Smith and </a:t>
            </a:r>
            <a:r>
              <a:rPr lang="en-US" b="1" dirty="0" err="1">
                <a:solidFill>
                  <a:schemeClr val="bg1"/>
                </a:solidFill>
              </a:rPr>
              <a:t>Sjodahl</a:t>
            </a:r>
            <a:endParaRPr lang="en-US" b="1" dirty="0">
              <a:solidFill>
                <a:schemeClr val="bg1"/>
              </a:solidFill>
            </a:endParaRPr>
          </a:p>
        </p:txBody>
      </p:sp>
      <p:sp>
        <p:nvSpPr>
          <p:cNvPr id="10" name="Rectangle 9"/>
          <p:cNvSpPr/>
          <p:nvPr/>
        </p:nvSpPr>
        <p:spPr>
          <a:xfrm>
            <a:off x="977774" y="990601"/>
            <a:ext cx="6489826" cy="4801314"/>
          </a:xfrm>
          <a:prstGeom prst="rect">
            <a:avLst/>
          </a:prstGeom>
        </p:spPr>
        <p:txBody>
          <a:bodyPr wrap="square">
            <a:spAutoFit/>
          </a:bodyPr>
          <a:lstStyle/>
          <a:p>
            <a:pPr fontAlgn="base"/>
            <a:r>
              <a:rPr lang="en-US" b="1" dirty="0">
                <a:solidFill>
                  <a:schemeClr val="bg1"/>
                </a:solidFill>
              </a:rPr>
              <a:t>“61–64. Here is a promise that, in answer to prayer, the Saints shall receive revelations and knowledge. The Spirit of Revelation is with the Saints whose hearts are opened to let the light in. The promise embraces especially a Revelation concerning the location of the New Jerusalem.</a:t>
            </a:r>
          </a:p>
          <a:p>
            <a:pPr fontAlgn="base"/>
            <a:endParaRPr lang="en-US" b="1" dirty="0">
              <a:solidFill>
                <a:schemeClr val="bg1"/>
              </a:solidFill>
            </a:endParaRPr>
          </a:p>
          <a:p>
            <a:pPr fontAlgn="base"/>
            <a:r>
              <a:rPr lang="en-US" b="1" dirty="0">
                <a:solidFill>
                  <a:schemeClr val="bg1"/>
                </a:solidFill>
              </a:rPr>
              <a:t>“68–69. In view of such promises it is the duty of the Saints to pray for wisdom and to rejoice before the Lord. …</a:t>
            </a:r>
          </a:p>
          <a:p>
            <a:pPr fontAlgn="base"/>
            <a:endParaRPr lang="en-US" b="1" dirty="0">
              <a:solidFill>
                <a:schemeClr val="bg1"/>
              </a:solidFill>
            </a:endParaRPr>
          </a:p>
          <a:p>
            <a:pPr fontAlgn="base"/>
            <a:r>
              <a:rPr lang="en-US" b="1" dirty="0">
                <a:solidFill>
                  <a:schemeClr val="bg1"/>
                </a:solidFill>
              </a:rPr>
              <a:t>“70–73. The law of remuneration is that those who administer in spiritual affairs must have their stewardships and labor for their living, ‘even as the members.’ This is wisdom. For in that position they are absolutely independent and can preach the truth without fear. Those who administer in temporal affairs and give their entire time to public business are to have a just remuneration. If they were to earn a living for themselves, they could not give all their time and energy to the community.” </a:t>
            </a:r>
          </a:p>
        </p:txBody>
      </p:sp>
      <p:sp>
        <p:nvSpPr>
          <p:cNvPr id="8" name="TextBox 7"/>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AR CENA" pitchFamily="2" charset="0"/>
              </a:rPr>
              <a:t>Stewardship—the Saints</a:t>
            </a:r>
          </a:p>
        </p:txBody>
      </p:sp>
      <p:pic>
        <p:nvPicPr>
          <p:cNvPr id="4" name="Picture 3">
            <a:extLst>
              <a:ext uri="{FF2B5EF4-FFF2-40B4-BE49-F238E27FC236}">
                <a16:creationId xmlns:a16="http://schemas.microsoft.com/office/drawing/2014/main" id="{82EED5A7-433B-4655-9DFF-0A97C81AE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1133" y="1015664"/>
            <a:ext cx="3233093" cy="2424820"/>
          </a:xfrm>
          <a:prstGeom prst="rect">
            <a:avLst/>
          </a:prstGeom>
        </p:spPr>
      </p:pic>
      <p:pic>
        <p:nvPicPr>
          <p:cNvPr id="6" name="Picture 5">
            <a:extLst>
              <a:ext uri="{FF2B5EF4-FFF2-40B4-BE49-F238E27FC236}">
                <a16:creationId xmlns:a16="http://schemas.microsoft.com/office/drawing/2014/main" id="{8B55D184-ED04-4CCA-A9D0-86358284A2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0162" y="4000500"/>
            <a:ext cx="3363830" cy="2519723"/>
          </a:xfrm>
          <a:prstGeom prst="rect">
            <a:avLst/>
          </a:prstGeom>
        </p:spPr>
      </p:pic>
      <p:pic>
        <p:nvPicPr>
          <p:cNvPr id="14" name="Picture 13">
            <a:extLst>
              <a:ext uri="{FF2B5EF4-FFF2-40B4-BE49-F238E27FC236}">
                <a16:creationId xmlns:a16="http://schemas.microsoft.com/office/drawing/2014/main" id="{6A5D80EB-7FA7-4AB8-B411-5AB200DA48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381" y="82400"/>
            <a:ext cx="1145238" cy="872562"/>
          </a:xfrm>
          <a:prstGeom prst="rect">
            <a:avLst/>
          </a:prstGeom>
        </p:spPr>
      </p:pic>
    </p:spTree>
    <p:extLst>
      <p:ext uri="{BB962C8B-B14F-4D97-AF65-F5344CB8AC3E}">
        <p14:creationId xmlns:p14="http://schemas.microsoft.com/office/powerpoint/2010/main" val="269721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AutoShape 2"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 name="Rectangle 34"/>
          <p:cNvSpPr/>
          <p:nvPr/>
        </p:nvSpPr>
        <p:spPr>
          <a:xfrm>
            <a:off x="50800" y="6488668"/>
            <a:ext cx="3429000" cy="369332"/>
          </a:xfrm>
          <a:prstGeom prst="rect">
            <a:avLst/>
          </a:prstGeom>
        </p:spPr>
        <p:txBody>
          <a:bodyPr wrap="square">
            <a:spAutoFit/>
          </a:bodyPr>
          <a:lstStyle/>
          <a:p>
            <a:r>
              <a:rPr lang="en-US" b="1" dirty="0">
                <a:solidFill>
                  <a:schemeClr val="bg1"/>
                </a:solidFill>
              </a:rPr>
              <a:t>D&amp;C 42:61, 69</a:t>
            </a:r>
          </a:p>
        </p:txBody>
      </p:sp>
      <p:sp>
        <p:nvSpPr>
          <p:cNvPr id="8" name="TextBox 7"/>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AR CENA" pitchFamily="2" charset="0"/>
              </a:rPr>
              <a:t>If We Ask…</a:t>
            </a:r>
          </a:p>
        </p:txBody>
      </p:sp>
      <p:grpSp>
        <p:nvGrpSpPr>
          <p:cNvPr id="9" name="Group 37"/>
          <p:cNvGrpSpPr/>
          <p:nvPr/>
        </p:nvGrpSpPr>
        <p:grpSpPr>
          <a:xfrm>
            <a:off x="2971800" y="1752600"/>
            <a:ext cx="2133600" cy="3429000"/>
            <a:chOff x="6324600" y="1676400"/>
            <a:chExt cx="2540000" cy="3810000"/>
          </a:xfrm>
        </p:grpSpPr>
        <p:grpSp>
          <p:nvGrpSpPr>
            <p:cNvPr id="11" name="Group 10"/>
            <p:cNvGrpSpPr/>
            <p:nvPr/>
          </p:nvGrpSpPr>
          <p:grpSpPr>
            <a:xfrm>
              <a:off x="6324600" y="1676400"/>
              <a:ext cx="2540000" cy="3810000"/>
              <a:chOff x="3886200" y="3505200"/>
              <a:chExt cx="1371600" cy="2057400"/>
            </a:xfrm>
          </p:grpSpPr>
          <p:sp>
            <p:nvSpPr>
              <p:cNvPr id="13" name="Rounded Rectangle 12"/>
              <p:cNvSpPr/>
              <p:nvPr/>
            </p:nvSpPr>
            <p:spPr>
              <a:xfrm>
                <a:off x="3962400" y="3657600"/>
                <a:ext cx="1219200" cy="1905000"/>
              </a:xfrm>
              <a:prstGeom prst="roundRect">
                <a:avLst/>
              </a:prstGeom>
              <a:solidFill>
                <a:srgbClr val="F79D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54"/>
              <p:cNvGrpSpPr/>
              <p:nvPr/>
            </p:nvGrpSpPr>
            <p:grpSpPr>
              <a:xfrm>
                <a:off x="3886200" y="3505200"/>
                <a:ext cx="1371600" cy="304800"/>
                <a:chOff x="3886200" y="3505200"/>
                <a:chExt cx="1371600" cy="304800"/>
              </a:xfrm>
              <a:solidFill>
                <a:schemeClr val="bg2"/>
              </a:solidFill>
            </p:grpSpPr>
            <p:sp>
              <p:nvSpPr>
                <p:cNvPr id="19" name="Rounded Rectangle 18"/>
                <p:cNvSpPr/>
                <p:nvPr/>
              </p:nvSpPr>
              <p:spPr>
                <a:xfrm>
                  <a:off x="3886200" y="3505200"/>
                  <a:ext cx="1371600" cy="304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40386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1148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1910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2672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3434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4196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4958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5720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6482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7244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8006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8768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9530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0292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1054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1816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9624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3962400" y="4053840"/>
                <a:ext cx="1219200" cy="10515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58"/>
              <p:cNvGrpSpPr/>
              <p:nvPr/>
            </p:nvGrpSpPr>
            <p:grpSpPr>
              <a:xfrm>
                <a:off x="3935186" y="4008120"/>
                <a:ext cx="506186" cy="368439"/>
                <a:chOff x="2792186" y="404308"/>
                <a:chExt cx="506186" cy="368439"/>
              </a:xfrm>
              <a:noFill/>
            </p:grpSpPr>
            <p:sp>
              <p:nvSpPr>
                <p:cNvPr id="17" name="TextBox 16"/>
                <p:cNvSpPr txBox="1"/>
                <p:nvPr/>
              </p:nvSpPr>
              <p:spPr>
                <a:xfrm>
                  <a:off x="2792186" y="404308"/>
                  <a:ext cx="457200" cy="313932"/>
                </a:xfrm>
                <a:prstGeom prst="rect">
                  <a:avLst/>
                </a:prstGeom>
                <a:grpFill/>
              </p:spPr>
              <p:txBody>
                <a:bodyPr wrap="square" rtlCol="0">
                  <a:spAutoFit/>
                </a:bodyPr>
                <a:lstStyle/>
                <a:p>
                  <a:r>
                    <a:rPr lang="en-US" sz="2800" dirty="0">
                      <a:solidFill>
                        <a:srgbClr val="FF0000"/>
                      </a:solidFill>
                      <a:latin typeface="Aharoni" pitchFamily="2" charset="-79"/>
                      <a:cs typeface="Aharoni" pitchFamily="2" charset="-79"/>
                    </a:rPr>
                    <a:t>R</a:t>
                  </a:r>
                </a:p>
              </p:txBody>
            </p:sp>
            <p:sp>
              <p:nvSpPr>
                <p:cNvPr id="18" name="TextBox 17"/>
                <p:cNvSpPr txBox="1"/>
                <p:nvPr/>
              </p:nvSpPr>
              <p:spPr>
                <a:xfrm>
                  <a:off x="2841172" y="495748"/>
                  <a:ext cx="457200" cy="276999"/>
                </a:xfrm>
                <a:prstGeom prst="rect">
                  <a:avLst/>
                </a:prstGeom>
                <a:grpFill/>
              </p:spPr>
              <p:txBody>
                <a:bodyPr wrap="square" rtlCol="0">
                  <a:spAutoFit/>
                </a:bodyPr>
                <a:lstStyle/>
                <a:p>
                  <a:r>
                    <a:rPr lang="en-US" sz="2400" dirty="0">
                      <a:solidFill>
                        <a:srgbClr val="FF0000"/>
                      </a:solidFill>
                      <a:latin typeface="Aharoni" pitchFamily="2" charset="-79"/>
                      <a:cs typeface="Aharoni" pitchFamily="2" charset="-79"/>
                    </a:rPr>
                    <a:t>X</a:t>
                  </a:r>
                </a:p>
              </p:txBody>
            </p:sp>
          </p:grpSp>
        </p:grpSp>
        <p:sp>
          <p:nvSpPr>
            <p:cNvPr id="12" name="Rectangle 11"/>
            <p:cNvSpPr/>
            <p:nvPr/>
          </p:nvSpPr>
          <p:spPr>
            <a:xfrm>
              <a:off x="6415314" y="3200400"/>
              <a:ext cx="2315029" cy="1470488"/>
            </a:xfrm>
            <a:prstGeom prst="rect">
              <a:avLst/>
            </a:prstGeom>
          </p:spPr>
          <p:txBody>
            <a:bodyPr wrap="square">
              <a:spAutoFit/>
            </a:bodyPr>
            <a:lstStyle/>
            <a:p>
              <a:pPr algn="ctr"/>
              <a:r>
                <a:rPr lang="en-US" sz="1600" b="1" dirty="0"/>
                <a:t>If we ask, the Lord will give us knowledge that will bring us peace, joy, and eternal life.</a:t>
              </a:r>
              <a:endParaRPr lang="en-US" sz="1600" dirty="0"/>
            </a:p>
          </p:txBody>
        </p:sp>
      </p:grpSp>
      <p:grpSp>
        <p:nvGrpSpPr>
          <p:cNvPr id="38" name="Group 37"/>
          <p:cNvGrpSpPr/>
          <p:nvPr/>
        </p:nvGrpSpPr>
        <p:grpSpPr>
          <a:xfrm>
            <a:off x="6858000" y="1828800"/>
            <a:ext cx="2133600" cy="3429000"/>
            <a:chOff x="6324600" y="1676400"/>
            <a:chExt cx="2540000" cy="3810000"/>
          </a:xfrm>
        </p:grpSpPr>
        <p:grpSp>
          <p:nvGrpSpPr>
            <p:cNvPr id="39" name="Group 10"/>
            <p:cNvGrpSpPr/>
            <p:nvPr/>
          </p:nvGrpSpPr>
          <p:grpSpPr>
            <a:xfrm>
              <a:off x="6324600" y="1676400"/>
              <a:ext cx="2540000" cy="3810000"/>
              <a:chOff x="3886200" y="3505200"/>
              <a:chExt cx="1371600" cy="2057400"/>
            </a:xfrm>
          </p:grpSpPr>
          <p:sp>
            <p:nvSpPr>
              <p:cNvPr id="41" name="Rounded Rectangle 40"/>
              <p:cNvSpPr/>
              <p:nvPr/>
            </p:nvSpPr>
            <p:spPr>
              <a:xfrm>
                <a:off x="3962400" y="3657600"/>
                <a:ext cx="1219200" cy="1905000"/>
              </a:xfrm>
              <a:prstGeom prst="roundRect">
                <a:avLst/>
              </a:prstGeom>
              <a:solidFill>
                <a:srgbClr val="F79D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54"/>
              <p:cNvGrpSpPr/>
              <p:nvPr/>
            </p:nvGrpSpPr>
            <p:grpSpPr>
              <a:xfrm>
                <a:off x="3886200" y="3505200"/>
                <a:ext cx="1371600" cy="304800"/>
                <a:chOff x="3886200" y="3505200"/>
                <a:chExt cx="1371600" cy="304800"/>
              </a:xfrm>
              <a:solidFill>
                <a:schemeClr val="bg2"/>
              </a:solidFill>
            </p:grpSpPr>
            <p:sp>
              <p:nvSpPr>
                <p:cNvPr id="47" name="Rounded Rectangle 46"/>
                <p:cNvSpPr/>
                <p:nvPr/>
              </p:nvSpPr>
              <p:spPr>
                <a:xfrm>
                  <a:off x="3886200" y="3505200"/>
                  <a:ext cx="1371600" cy="304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40386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1148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1910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2672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3434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4196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4958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5720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6482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7244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8006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8768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9530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0292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1054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1816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9624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Rectangle 42"/>
              <p:cNvSpPr/>
              <p:nvPr/>
            </p:nvSpPr>
            <p:spPr>
              <a:xfrm>
                <a:off x="3962400" y="4053840"/>
                <a:ext cx="1219200" cy="10515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58"/>
              <p:cNvGrpSpPr/>
              <p:nvPr/>
            </p:nvGrpSpPr>
            <p:grpSpPr>
              <a:xfrm>
                <a:off x="3935186" y="4008120"/>
                <a:ext cx="506186" cy="368439"/>
                <a:chOff x="2792186" y="404308"/>
                <a:chExt cx="506186" cy="368439"/>
              </a:xfrm>
              <a:noFill/>
            </p:grpSpPr>
            <p:sp>
              <p:nvSpPr>
                <p:cNvPr id="45" name="TextBox 44"/>
                <p:cNvSpPr txBox="1"/>
                <p:nvPr/>
              </p:nvSpPr>
              <p:spPr>
                <a:xfrm>
                  <a:off x="2792186" y="404308"/>
                  <a:ext cx="457200" cy="313932"/>
                </a:xfrm>
                <a:prstGeom prst="rect">
                  <a:avLst/>
                </a:prstGeom>
                <a:grpFill/>
              </p:spPr>
              <p:txBody>
                <a:bodyPr wrap="square" rtlCol="0">
                  <a:spAutoFit/>
                </a:bodyPr>
                <a:lstStyle/>
                <a:p>
                  <a:r>
                    <a:rPr lang="en-US" sz="2800" dirty="0">
                      <a:solidFill>
                        <a:srgbClr val="FF0000"/>
                      </a:solidFill>
                      <a:latin typeface="Aharoni" pitchFamily="2" charset="-79"/>
                      <a:cs typeface="Aharoni" pitchFamily="2" charset="-79"/>
                    </a:rPr>
                    <a:t>R</a:t>
                  </a:r>
                </a:p>
              </p:txBody>
            </p:sp>
            <p:sp>
              <p:nvSpPr>
                <p:cNvPr id="46" name="TextBox 45"/>
                <p:cNvSpPr txBox="1"/>
                <p:nvPr/>
              </p:nvSpPr>
              <p:spPr>
                <a:xfrm>
                  <a:off x="2841172" y="495748"/>
                  <a:ext cx="457200" cy="276999"/>
                </a:xfrm>
                <a:prstGeom prst="rect">
                  <a:avLst/>
                </a:prstGeom>
                <a:grpFill/>
              </p:spPr>
              <p:txBody>
                <a:bodyPr wrap="square" rtlCol="0">
                  <a:spAutoFit/>
                </a:bodyPr>
                <a:lstStyle/>
                <a:p>
                  <a:r>
                    <a:rPr lang="en-US" sz="2400" dirty="0">
                      <a:solidFill>
                        <a:srgbClr val="FF0000"/>
                      </a:solidFill>
                      <a:latin typeface="Aharoni" pitchFamily="2" charset="-79"/>
                      <a:cs typeface="Aharoni" pitchFamily="2" charset="-79"/>
                    </a:rPr>
                    <a:t>X</a:t>
                  </a:r>
                </a:p>
              </p:txBody>
            </p:sp>
          </p:grpSp>
        </p:grpSp>
        <p:sp>
          <p:nvSpPr>
            <p:cNvPr id="40" name="Rectangle 39"/>
            <p:cNvSpPr/>
            <p:nvPr/>
          </p:nvSpPr>
          <p:spPr>
            <a:xfrm>
              <a:off x="6415314" y="3200400"/>
              <a:ext cx="2315029" cy="1196909"/>
            </a:xfrm>
            <a:prstGeom prst="rect">
              <a:avLst/>
            </a:prstGeom>
          </p:spPr>
          <p:txBody>
            <a:bodyPr wrap="square">
              <a:spAutoFit/>
            </a:bodyPr>
            <a:lstStyle/>
            <a:p>
              <a:pPr algn="ctr"/>
              <a:r>
                <a:rPr lang="en-US" sz="1600" b="1" dirty="0"/>
                <a:t>If we ask for wisdom, the Lord will give to us liberally.</a:t>
              </a:r>
              <a:endParaRPr lang="en-US" sz="1600" dirty="0"/>
            </a:p>
          </p:txBody>
        </p:sp>
      </p:grpSp>
    </p:spTree>
    <p:extLst>
      <p:ext uri="{BB962C8B-B14F-4D97-AF65-F5344CB8AC3E}">
        <p14:creationId xmlns:p14="http://schemas.microsoft.com/office/powerpoint/2010/main" val="272335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AutoShape 2"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 name="Rectangle 34"/>
          <p:cNvSpPr/>
          <p:nvPr/>
        </p:nvSpPr>
        <p:spPr>
          <a:xfrm>
            <a:off x="117475" y="6488668"/>
            <a:ext cx="3429000" cy="369332"/>
          </a:xfrm>
          <a:prstGeom prst="rect">
            <a:avLst/>
          </a:prstGeom>
        </p:spPr>
        <p:txBody>
          <a:bodyPr wrap="square">
            <a:spAutoFit/>
          </a:bodyPr>
          <a:lstStyle/>
          <a:p>
            <a:r>
              <a:rPr lang="en-US" b="1" dirty="0">
                <a:solidFill>
                  <a:schemeClr val="bg1"/>
                </a:solidFill>
              </a:rPr>
              <a:t>D&amp;C 42:74-87</a:t>
            </a:r>
          </a:p>
        </p:txBody>
      </p:sp>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CENA" pitchFamily="2" charset="0"/>
              </a:rPr>
              <a:t>Direction for the Priesthood</a:t>
            </a:r>
          </a:p>
        </p:txBody>
      </p:sp>
      <p:sp>
        <p:nvSpPr>
          <p:cNvPr id="65" name="Rectangle 64"/>
          <p:cNvSpPr/>
          <p:nvPr/>
        </p:nvSpPr>
        <p:spPr>
          <a:xfrm>
            <a:off x="2993679" y="1127312"/>
            <a:ext cx="6494352" cy="1477328"/>
          </a:xfrm>
          <a:prstGeom prst="rect">
            <a:avLst/>
          </a:prstGeom>
        </p:spPr>
        <p:txBody>
          <a:bodyPr wrap="square">
            <a:spAutoFit/>
          </a:bodyPr>
          <a:lstStyle/>
          <a:p>
            <a:r>
              <a:rPr lang="en-US" b="1" dirty="0">
                <a:solidFill>
                  <a:schemeClr val="bg1"/>
                </a:solidFill>
              </a:rPr>
              <a:t>The Lord described some laws governing Church discipline. </a:t>
            </a:r>
          </a:p>
          <a:p>
            <a:endParaRPr lang="en-US" b="1" dirty="0">
              <a:solidFill>
                <a:schemeClr val="bg1"/>
              </a:solidFill>
            </a:endParaRPr>
          </a:p>
          <a:p>
            <a:r>
              <a:rPr lang="en-US" b="1" dirty="0">
                <a:solidFill>
                  <a:schemeClr val="bg1"/>
                </a:solidFill>
              </a:rPr>
              <a:t>He specifically gave direction to priesthood leaders concerning how to minister to those who have committed serious sin, including sexual sins, stealing, lying, or “any manner of iniquity” </a:t>
            </a:r>
          </a:p>
        </p:txBody>
      </p:sp>
      <p:pic>
        <p:nvPicPr>
          <p:cNvPr id="4" name="Picture 3">
            <a:extLst>
              <a:ext uri="{FF2B5EF4-FFF2-40B4-BE49-F238E27FC236}">
                <a16:creationId xmlns:a16="http://schemas.microsoft.com/office/drawing/2014/main" id="{63F5BB30-D439-4758-9D4F-5F3919441F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6475" y="3308920"/>
            <a:ext cx="5524500" cy="2844800"/>
          </a:xfrm>
          <a:prstGeom prst="rect">
            <a:avLst/>
          </a:prstGeom>
        </p:spPr>
      </p:pic>
    </p:spTree>
    <p:extLst>
      <p:ext uri="{BB962C8B-B14F-4D97-AF65-F5344CB8AC3E}">
        <p14:creationId xmlns:p14="http://schemas.microsoft.com/office/powerpoint/2010/main" val="42221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AutoShape 2"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 name="Rectangle 34"/>
          <p:cNvSpPr/>
          <p:nvPr/>
        </p:nvSpPr>
        <p:spPr>
          <a:xfrm>
            <a:off x="102606" y="6488668"/>
            <a:ext cx="4267200" cy="369332"/>
          </a:xfrm>
          <a:prstGeom prst="rect">
            <a:avLst/>
          </a:prstGeom>
        </p:spPr>
        <p:txBody>
          <a:bodyPr wrap="square">
            <a:spAutoFit/>
          </a:bodyPr>
          <a:lstStyle/>
          <a:p>
            <a:r>
              <a:rPr lang="en-US" b="1" dirty="0">
                <a:solidFill>
                  <a:schemeClr val="bg1"/>
                </a:solidFill>
              </a:rPr>
              <a:t>D&amp;C 42:88-93</a:t>
            </a:r>
          </a:p>
        </p:txBody>
      </p:sp>
      <p:sp>
        <p:nvSpPr>
          <p:cNvPr id="65" name="Rectangle 64"/>
          <p:cNvSpPr/>
          <p:nvPr/>
        </p:nvSpPr>
        <p:spPr>
          <a:xfrm>
            <a:off x="1828800" y="1219201"/>
            <a:ext cx="4800600" cy="1384995"/>
          </a:xfrm>
          <a:prstGeom prst="rect">
            <a:avLst/>
          </a:prstGeom>
        </p:spPr>
        <p:txBody>
          <a:bodyPr wrap="square">
            <a:spAutoFit/>
          </a:bodyPr>
          <a:lstStyle/>
          <a:p>
            <a:pPr fontAlgn="base"/>
            <a:r>
              <a:rPr lang="en-US" sz="2800" b="1" dirty="0">
                <a:solidFill>
                  <a:srgbClr val="FFFF00"/>
                </a:solidFill>
              </a:rPr>
              <a:t>Have you ever felt hurt or offended by someone else’s words or actions?</a:t>
            </a:r>
          </a:p>
        </p:txBody>
      </p:sp>
      <p:sp>
        <p:nvSpPr>
          <p:cNvPr id="7" name="TextBox 6"/>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CENA" pitchFamily="2" charset="0"/>
              </a:rPr>
              <a:t>Resolving Personal Offenses</a:t>
            </a:r>
          </a:p>
        </p:txBody>
      </p:sp>
      <p:sp>
        <p:nvSpPr>
          <p:cNvPr id="8" name="Rectangle 7"/>
          <p:cNvSpPr/>
          <p:nvPr/>
        </p:nvSpPr>
        <p:spPr>
          <a:xfrm>
            <a:off x="6324600" y="5263259"/>
            <a:ext cx="3810000" cy="1477328"/>
          </a:xfrm>
          <a:prstGeom prst="rect">
            <a:avLst/>
          </a:prstGeom>
        </p:spPr>
        <p:txBody>
          <a:bodyPr wrap="square">
            <a:spAutoFit/>
          </a:bodyPr>
          <a:lstStyle/>
          <a:p>
            <a:pPr fontAlgn="base"/>
            <a:r>
              <a:rPr lang="en-US" b="1" dirty="0">
                <a:solidFill>
                  <a:schemeClr val="bg1"/>
                </a:solidFill>
              </a:rPr>
              <a:t>Reconcile with him or her privately. </a:t>
            </a:r>
          </a:p>
          <a:p>
            <a:pPr fontAlgn="base"/>
            <a:endParaRPr lang="en-US" b="1" dirty="0">
              <a:solidFill>
                <a:schemeClr val="bg1"/>
              </a:solidFill>
            </a:endParaRPr>
          </a:p>
          <a:p>
            <a:pPr fontAlgn="base"/>
            <a:r>
              <a:rPr lang="en-US" b="1" dirty="0">
                <a:solidFill>
                  <a:schemeClr val="bg1"/>
                </a:solidFill>
              </a:rPr>
              <a:t>The word </a:t>
            </a:r>
            <a:r>
              <a:rPr lang="en-US" b="1" i="1" dirty="0">
                <a:solidFill>
                  <a:schemeClr val="bg1"/>
                </a:solidFill>
              </a:rPr>
              <a:t>reconcile</a:t>
            </a:r>
            <a:r>
              <a:rPr lang="en-US" b="1" dirty="0">
                <a:solidFill>
                  <a:schemeClr val="bg1"/>
                </a:solidFill>
              </a:rPr>
              <a:t> means to resolve differences and restore harmony.</a:t>
            </a:r>
          </a:p>
          <a:p>
            <a:pPr fontAlgn="base"/>
            <a:endParaRPr lang="en-US" b="1" dirty="0">
              <a:solidFill>
                <a:schemeClr val="bg1"/>
              </a:solidFill>
            </a:endParaRPr>
          </a:p>
        </p:txBody>
      </p:sp>
      <p:sp>
        <p:nvSpPr>
          <p:cNvPr id="9" name="Rectangle 8"/>
          <p:cNvSpPr/>
          <p:nvPr/>
        </p:nvSpPr>
        <p:spPr>
          <a:xfrm>
            <a:off x="1752600" y="3733801"/>
            <a:ext cx="4572000" cy="1384995"/>
          </a:xfrm>
          <a:prstGeom prst="rect">
            <a:avLst/>
          </a:prstGeom>
        </p:spPr>
        <p:txBody>
          <a:bodyPr>
            <a:spAutoFit/>
          </a:bodyPr>
          <a:lstStyle/>
          <a:p>
            <a:pPr fontAlgn="base"/>
            <a:r>
              <a:rPr lang="en-US" sz="2800" b="1" dirty="0">
                <a:solidFill>
                  <a:srgbClr val="FFFF00"/>
                </a:solidFill>
              </a:rPr>
              <a:t>What are we to do with someone who has offended us? </a:t>
            </a:r>
            <a:endParaRPr lang="en-US" sz="2800" b="1" dirty="0"/>
          </a:p>
        </p:txBody>
      </p:sp>
      <p:pic>
        <p:nvPicPr>
          <p:cNvPr id="4" name="Picture 3">
            <a:extLst>
              <a:ext uri="{FF2B5EF4-FFF2-40B4-BE49-F238E27FC236}">
                <a16:creationId xmlns:a16="http://schemas.microsoft.com/office/drawing/2014/main" id="{7A343817-BA7A-4E21-9646-0BE7C29077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3250" y="1163985"/>
            <a:ext cx="2247900" cy="1495425"/>
          </a:xfrm>
          <a:prstGeom prst="rect">
            <a:avLst/>
          </a:prstGeom>
        </p:spPr>
      </p:pic>
      <p:pic>
        <p:nvPicPr>
          <p:cNvPr id="6" name="Picture 5">
            <a:extLst>
              <a:ext uri="{FF2B5EF4-FFF2-40B4-BE49-F238E27FC236}">
                <a16:creationId xmlns:a16="http://schemas.microsoft.com/office/drawing/2014/main" id="{36F03752-88FF-4544-B044-469349642E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0825" y="3137596"/>
            <a:ext cx="2952750" cy="1981200"/>
          </a:xfrm>
          <a:prstGeom prst="rect">
            <a:avLst/>
          </a:prstGeom>
        </p:spPr>
      </p:pic>
      <p:pic>
        <p:nvPicPr>
          <p:cNvPr id="11" name="Picture 10">
            <a:extLst>
              <a:ext uri="{FF2B5EF4-FFF2-40B4-BE49-F238E27FC236}">
                <a16:creationId xmlns:a16="http://schemas.microsoft.com/office/drawing/2014/main" id="{25D75AB1-F459-4599-8725-F6AF938709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3581" y="5446750"/>
            <a:ext cx="917786" cy="1182650"/>
          </a:xfrm>
          <a:prstGeom prst="rect">
            <a:avLst/>
          </a:prstGeom>
        </p:spPr>
      </p:pic>
    </p:spTree>
    <p:extLst>
      <p:ext uri="{BB962C8B-B14F-4D97-AF65-F5344CB8AC3E}">
        <p14:creationId xmlns:p14="http://schemas.microsoft.com/office/powerpoint/2010/main" val="313130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AutoShape 2"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 name="Rectangle 34"/>
          <p:cNvSpPr/>
          <p:nvPr/>
        </p:nvSpPr>
        <p:spPr>
          <a:xfrm>
            <a:off x="243840" y="6447716"/>
            <a:ext cx="4572000" cy="369332"/>
          </a:xfrm>
          <a:prstGeom prst="rect">
            <a:avLst/>
          </a:prstGeom>
        </p:spPr>
        <p:txBody>
          <a:bodyPr wrap="square">
            <a:spAutoFit/>
          </a:bodyPr>
          <a:lstStyle/>
          <a:p>
            <a:r>
              <a:rPr lang="en-US" b="1" dirty="0">
                <a:solidFill>
                  <a:schemeClr val="bg1"/>
                </a:solidFill>
              </a:rPr>
              <a:t>D&amp;C 42:88-93  </a:t>
            </a:r>
            <a:r>
              <a:rPr lang="en-US" dirty="0">
                <a:solidFill>
                  <a:schemeClr val="bg1"/>
                </a:solidFill>
              </a:rPr>
              <a:t> </a:t>
            </a:r>
            <a:endParaRPr lang="en-US" b="1" dirty="0">
              <a:solidFill>
                <a:schemeClr val="bg1"/>
              </a:solidFill>
            </a:endParaRPr>
          </a:p>
        </p:txBody>
      </p:sp>
      <p:grpSp>
        <p:nvGrpSpPr>
          <p:cNvPr id="10" name="Group 18"/>
          <p:cNvGrpSpPr/>
          <p:nvPr/>
        </p:nvGrpSpPr>
        <p:grpSpPr>
          <a:xfrm>
            <a:off x="1828800" y="457200"/>
            <a:ext cx="8610600" cy="5257800"/>
            <a:chOff x="965200" y="2286000"/>
            <a:chExt cx="7327899" cy="2743200"/>
          </a:xfrm>
        </p:grpSpPr>
        <p:sp>
          <p:nvSpPr>
            <p:cNvPr id="12" name="Rectangle 11"/>
            <p:cNvSpPr/>
            <p:nvPr/>
          </p:nvSpPr>
          <p:spPr>
            <a:xfrm>
              <a:off x="990599"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3" idx="1"/>
              <a:endCxn id="13"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2133601" y="2057400"/>
            <a:ext cx="3276599" cy="2308324"/>
          </a:xfrm>
          <a:prstGeom prst="rect">
            <a:avLst/>
          </a:prstGeom>
          <a:noFill/>
        </p:spPr>
        <p:txBody>
          <a:bodyPr wrap="square" rtlCol="0">
            <a:spAutoFit/>
          </a:bodyPr>
          <a:lstStyle/>
          <a:p>
            <a:pPr fontAlgn="base"/>
            <a:r>
              <a:rPr lang="en-US" sz="2400" dirty="0">
                <a:solidFill>
                  <a:schemeClr val="bg1"/>
                </a:solidFill>
              </a:rPr>
              <a:t>Offenses given in private should be …</a:t>
            </a:r>
          </a:p>
          <a:p>
            <a:pPr fontAlgn="base"/>
            <a:endParaRPr lang="en-US" sz="2400" dirty="0">
              <a:solidFill>
                <a:schemeClr val="bg1"/>
              </a:solidFill>
            </a:endParaRPr>
          </a:p>
          <a:p>
            <a:pPr fontAlgn="base"/>
            <a:endParaRPr lang="en-US" sz="2400" dirty="0">
              <a:solidFill>
                <a:schemeClr val="bg1"/>
              </a:solidFill>
            </a:endParaRPr>
          </a:p>
          <a:p>
            <a:pPr fontAlgn="base"/>
            <a:r>
              <a:rPr lang="en-US" sz="2400" dirty="0">
                <a:solidFill>
                  <a:schemeClr val="bg1"/>
                </a:solidFill>
              </a:rPr>
              <a:t>Offenses given in public should be …</a:t>
            </a:r>
          </a:p>
        </p:txBody>
      </p:sp>
      <p:sp>
        <p:nvSpPr>
          <p:cNvPr id="17" name="TextBox 16"/>
          <p:cNvSpPr txBox="1"/>
          <p:nvPr/>
        </p:nvSpPr>
        <p:spPr>
          <a:xfrm>
            <a:off x="6553201" y="2362200"/>
            <a:ext cx="3276599" cy="1938992"/>
          </a:xfrm>
          <a:prstGeom prst="rect">
            <a:avLst/>
          </a:prstGeom>
          <a:noFill/>
        </p:spPr>
        <p:txBody>
          <a:bodyPr wrap="square" rtlCol="0">
            <a:spAutoFit/>
          </a:bodyPr>
          <a:lstStyle/>
          <a:p>
            <a:pPr fontAlgn="base"/>
            <a:r>
              <a:rPr lang="en-US" sz="2400" dirty="0">
                <a:solidFill>
                  <a:schemeClr val="bg1"/>
                </a:solidFill>
              </a:rPr>
              <a:t>… resolved in public.</a:t>
            </a:r>
          </a:p>
          <a:p>
            <a:pPr fontAlgn="base"/>
            <a:endParaRPr lang="en-US" sz="2400" dirty="0">
              <a:solidFill>
                <a:schemeClr val="bg1"/>
              </a:solidFill>
            </a:endParaRPr>
          </a:p>
          <a:p>
            <a:pPr fontAlgn="base"/>
            <a:endParaRPr lang="en-US" sz="2400" dirty="0">
              <a:solidFill>
                <a:schemeClr val="bg1"/>
              </a:solidFill>
            </a:endParaRPr>
          </a:p>
          <a:p>
            <a:pPr fontAlgn="base"/>
            <a:endParaRPr lang="en-US" sz="2400" dirty="0">
              <a:solidFill>
                <a:schemeClr val="bg1"/>
              </a:solidFill>
            </a:endParaRPr>
          </a:p>
          <a:p>
            <a:pPr fontAlgn="base"/>
            <a:r>
              <a:rPr lang="en-US" sz="2400" dirty="0">
                <a:solidFill>
                  <a:schemeClr val="bg1"/>
                </a:solidFill>
              </a:rPr>
              <a:t>… resolved in private.</a:t>
            </a:r>
          </a:p>
        </p:txBody>
      </p:sp>
      <p:sp>
        <p:nvSpPr>
          <p:cNvPr id="18" name="TextBox 17"/>
          <p:cNvSpPr txBox="1"/>
          <p:nvPr/>
        </p:nvSpPr>
        <p:spPr>
          <a:xfrm>
            <a:off x="1524000" y="533401"/>
            <a:ext cx="9144000" cy="1015663"/>
          </a:xfrm>
          <a:prstGeom prst="rect">
            <a:avLst/>
          </a:prstGeom>
          <a:noFill/>
        </p:spPr>
        <p:txBody>
          <a:bodyPr wrap="square" rtlCol="0">
            <a:spAutoFit/>
          </a:bodyPr>
          <a:lstStyle/>
          <a:p>
            <a:pPr algn="ctr"/>
            <a:r>
              <a:rPr lang="en-US" sz="6000" dirty="0">
                <a:solidFill>
                  <a:schemeClr val="bg1"/>
                </a:solidFill>
                <a:latin typeface="AR CENA" pitchFamily="2" charset="0"/>
              </a:rPr>
              <a:t>Resolving Appropriately</a:t>
            </a:r>
          </a:p>
        </p:txBody>
      </p:sp>
    </p:spTree>
    <p:extLst>
      <p:ext uri="{BB962C8B-B14F-4D97-AF65-F5344CB8AC3E}">
        <p14:creationId xmlns:p14="http://schemas.microsoft.com/office/powerpoint/2010/main" val="86186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44442" y="125239"/>
            <a:ext cx="8250725" cy="4524315"/>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 </a:t>
            </a:r>
          </a:p>
          <a:p>
            <a:r>
              <a:rPr lang="en-US" b="1" dirty="0">
                <a:solidFill>
                  <a:schemeClr val="bg1"/>
                </a:solidFill>
              </a:rPr>
              <a:t>Healing the Sick</a:t>
            </a:r>
            <a:r>
              <a:rPr lang="en-US" dirty="0">
                <a:solidFill>
                  <a:schemeClr val="bg1"/>
                </a:solidFill>
              </a:rPr>
              <a:t> (17:34)</a:t>
            </a:r>
          </a:p>
          <a:p>
            <a:r>
              <a:rPr lang="en-US" b="1" dirty="0">
                <a:solidFill>
                  <a:schemeClr val="bg1"/>
                </a:solidFill>
              </a:rPr>
              <a:t>If We Are Well Prepared, Death Brings No Terror</a:t>
            </a:r>
            <a:r>
              <a:rPr lang="en-US" dirty="0">
                <a:solidFill>
                  <a:schemeClr val="bg1"/>
                </a:solidFill>
              </a:rPr>
              <a:t> (1:10)</a:t>
            </a:r>
          </a:p>
          <a:p>
            <a:endParaRPr lang="en-US" dirty="0">
              <a:solidFill>
                <a:schemeClr val="bg1"/>
              </a:solidFill>
            </a:endParaRPr>
          </a:p>
          <a:p>
            <a:r>
              <a:rPr lang="en-US" dirty="0">
                <a:solidFill>
                  <a:schemeClr val="bg1"/>
                </a:solidFill>
              </a:rPr>
              <a:t>Elder </a:t>
            </a:r>
            <a:r>
              <a:rPr lang="en-US" dirty="0" err="1">
                <a:solidFill>
                  <a:schemeClr val="bg1"/>
                </a:solidFill>
              </a:rPr>
              <a:t>Dallin</a:t>
            </a:r>
            <a:r>
              <a:rPr lang="en-US" dirty="0">
                <a:solidFill>
                  <a:schemeClr val="bg1"/>
                </a:solidFill>
              </a:rPr>
              <a:t> H. Oaks (“Healing the Sick,”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May 2010, 47, 50).</a:t>
            </a:r>
          </a:p>
          <a:p>
            <a:r>
              <a:rPr lang="en-US" dirty="0">
                <a:solidFill>
                  <a:schemeClr val="bg1"/>
                </a:solidFill>
              </a:rPr>
              <a:t>Doctrine and Covenants Religion 324-325 Student Manual Section 42</a:t>
            </a:r>
          </a:p>
          <a:p>
            <a:r>
              <a:rPr lang="en-US" dirty="0">
                <a:solidFill>
                  <a:schemeClr val="bg1"/>
                </a:solidFill>
              </a:rPr>
              <a:t>History of the Church Vol. V.. P. 126</a:t>
            </a:r>
          </a:p>
          <a:p>
            <a:r>
              <a:rPr lang="en-US" dirty="0">
                <a:solidFill>
                  <a:schemeClr val="bg1"/>
                </a:solidFill>
              </a:rPr>
              <a:t>Hyrum M. Smith and </a:t>
            </a:r>
            <a:r>
              <a:rPr lang="en-US" dirty="0" err="1">
                <a:solidFill>
                  <a:schemeClr val="bg1"/>
                </a:solidFill>
              </a:rPr>
              <a:t>Janne</a:t>
            </a:r>
            <a:r>
              <a:rPr lang="en-US" dirty="0">
                <a:solidFill>
                  <a:schemeClr val="bg1"/>
                </a:solidFill>
              </a:rPr>
              <a:t> M. </a:t>
            </a:r>
            <a:r>
              <a:rPr lang="en-US" dirty="0" err="1">
                <a:solidFill>
                  <a:schemeClr val="bg1"/>
                </a:solidFill>
              </a:rPr>
              <a:t>Sjodahl</a:t>
            </a:r>
            <a:r>
              <a:rPr lang="en-US" dirty="0">
                <a:solidFill>
                  <a:schemeClr val="bg1"/>
                </a:solidFill>
              </a:rPr>
              <a:t> </a:t>
            </a:r>
            <a:r>
              <a:rPr lang="en-US" i="1" dirty="0">
                <a:solidFill>
                  <a:schemeClr val="bg1"/>
                </a:solidFill>
              </a:rPr>
              <a:t>Doctrine and Covenants Commentary </a:t>
            </a:r>
            <a:r>
              <a:rPr lang="en-US" dirty="0">
                <a:solidFill>
                  <a:schemeClr val="bg1"/>
                </a:solidFill>
              </a:rPr>
              <a:t>pg. 232-234</a:t>
            </a:r>
          </a:p>
          <a:p>
            <a:r>
              <a:rPr lang="en-US" sz="1800" dirty="0">
                <a:solidFill>
                  <a:schemeClr val="bg1"/>
                </a:solidFill>
              </a:rPr>
              <a:t>Casey Paul Griffiths Doctrine and Covenants Central</a:t>
            </a:r>
            <a:endParaRPr lang="en-US" dirty="0">
              <a:solidFill>
                <a:schemeClr val="bg1"/>
              </a:solidFill>
            </a:endParaRPr>
          </a:p>
          <a:p>
            <a:r>
              <a:rPr lang="en-US" sz="1800" dirty="0">
                <a:solidFill>
                  <a:schemeClr val="bg1"/>
                </a:solidFill>
              </a:rPr>
              <a:t>Presentation by ©http://fashionsbylynda.com/blog/</a:t>
            </a:r>
            <a:endParaRPr lang="en-US" dirty="0">
              <a:solidFill>
                <a:schemeClr val="bg1"/>
              </a:solidFill>
            </a:endParaRPr>
          </a:p>
          <a:p>
            <a:r>
              <a:rPr lang="en-US" dirty="0">
                <a:solidFill>
                  <a:schemeClr val="bg1"/>
                </a:solidFill>
              </a:rPr>
              <a:t>Joseph F. Smith </a:t>
            </a:r>
            <a:r>
              <a:rPr lang="en-US" i="1" dirty="0">
                <a:solidFill>
                  <a:schemeClr val="bg1"/>
                </a:solidFill>
              </a:rPr>
              <a:t>Journal of Discourse </a:t>
            </a:r>
            <a:r>
              <a:rPr lang="en-US" dirty="0">
                <a:solidFill>
                  <a:schemeClr val="bg1"/>
                </a:solidFill>
              </a:rPr>
              <a:t>Vol. XIX pg. 263</a:t>
            </a:r>
          </a:p>
          <a:p>
            <a:r>
              <a:rPr lang="en-US" dirty="0">
                <a:solidFill>
                  <a:schemeClr val="bg1"/>
                </a:solidFill>
              </a:rPr>
              <a:t>Orson F. Whitney </a:t>
            </a:r>
            <a:r>
              <a:rPr lang="en-US" i="1" dirty="0">
                <a:solidFill>
                  <a:schemeClr val="bg1"/>
                </a:solidFill>
              </a:rPr>
              <a:t>Life of Heber C. Kimball </a:t>
            </a:r>
            <a:r>
              <a:rPr lang="en-US" dirty="0">
                <a:solidFill>
                  <a:schemeClr val="bg1"/>
                </a:solidFill>
              </a:rPr>
              <a:t>pg. 273-4</a:t>
            </a:r>
          </a:p>
          <a:p>
            <a:r>
              <a:rPr lang="en-US" dirty="0">
                <a:solidFill>
                  <a:schemeClr val="bg1"/>
                </a:solidFill>
              </a:rPr>
              <a:t>President N. Eldon Tanner (</a:t>
            </a:r>
            <a:r>
              <a:rPr lang="en-US" i="1" dirty="0">
                <a:solidFill>
                  <a:schemeClr val="bg1"/>
                </a:solidFill>
              </a:rPr>
              <a:t>Conference Report, </a:t>
            </a:r>
            <a:r>
              <a:rPr lang="en-US" dirty="0">
                <a:solidFill>
                  <a:schemeClr val="bg1"/>
                </a:solidFill>
              </a:rPr>
              <a:t>Apr., 1880, p. 78.</a:t>
            </a:r>
          </a:p>
        </p:txBody>
      </p:sp>
      <p:sp>
        <p:nvSpPr>
          <p:cNvPr id="4" name="Footer Placeholder 14">
            <a:extLst>
              <a:ext uri="{FF2B5EF4-FFF2-40B4-BE49-F238E27FC236}">
                <a16:creationId xmlns:a16="http://schemas.microsoft.com/office/drawing/2014/main" id="{82F2A19B-4B39-4566-927B-5CCDB9272339}"/>
              </a:ext>
            </a:extLst>
          </p:cNvPr>
          <p:cNvSpPr>
            <a:spLocks noGrp="1"/>
          </p:cNvSpPr>
          <p:nvPr/>
        </p:nvSpPr>
        <p:spPr>
          <a:xfrm>
            <a:off x="0" y="635823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5" name="Group 4">
            <a:extLst>
              <a:ext uri="{FF2B5EF4-FFF2-40B4-BE49-F238E27FC236}">
                <a16:creationId xmlns:a16="http://schemas.microsoft.com/office/drawing/2014/main" id="{1324C43D-055C-4F39-972D-594E0347498B}"/>
              </a:ext>
            </a:extLst>
          </p:cNvPr>
          <p:cNvGrpSpPr/>
          <p:nvPr/>
        </p:nvGrpSpPr>
        <p:grpSpPr>
          <a:xfrm>
            <a:off x="5755056" y="670413"/>
            <a:ext cx="681887" cy="863723"/>
            <a:chOff x="7543800" y="3810000"/>
            <a:chExt cx="1143000" cy="1447800"/>
          </a:xfrm>
        </p:grpSpPr>
        <p:sp>
          <p:nvSpPr>
            <p:cNvPr id="6" name="Trapezoid 5">
              <a:extLst>
                <a:ext uri="{FF2B5EF4-FFF2-40B4-BE49-F238E27FC236}">
                  <a16:creationId xmlns:a16="http://schemas.microsoft.com/office/drawing/2014/main" id="{4E057CE8-EAD0-4AE7-A795-535B9549D5C9}"/>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79">
              <a:extLst>
                <a:ext uri="{FF2B5EF4-FFF2-40B4-BE49-F238E27FC236}">
                  <a16:creationId xmlns:a16="http://schemas.microsoft.com/office/drawing/2014/main" id="{325DDB02-753F-48F4-BCDD-82746AAB52ED}"/>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80">
              <a:extLst>
                <a:ext uri="{FF2B5EF4-FFF2-40B4-BE49-F238E27FC236}">
                  <a16:creationId xmlns:a16="http://schemas.microsoft.com/office/drawing/2014/main" id="{84677C27-2BF4-4EF8-BCBB-6780CD7DBB87}"/>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1">
              <a:extLst>
                <a:ext uri="{FF2B5EF4-FFF2-40B4-BE49-F238E27FC236}">
                  <a16:creationId xmlns:a16="http://schemas.microsoft.com/office/drawing/2014/main" id="{FA181D19-A684-4F10-9042-351AEF0FA7AE}"/>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5DED39D-6948-4F71-B4F2-0C9865B08142}"/>
                </a:ext>
              </a:extLst>
            </p:cNvPr>
            <p:cNvGrpSpPr/>
            <p:nvPr/>
          </p:nvGrpSpPr>
          <p:grpSpPr>
            <a:xfrm>
              <a:off x="7924800" y="3810000"/>
              <a:ext cx="645353" cy="610017"/>
              <a:chOff x="7924800" y="5867400"/>
              <a:chExt cx="645353" cy="610017"/>
            </a:xfrm>
          </p:grpSpPr>
          <p:grpSp>
            <p:nvGrpSpPr>
              <p:cNvPr id="18" name="Group 13">
                <a:extLst>
                  <a:ext uri="{FF2B5EF4-FFF2-40B4-BE49-F238E27FC236}">
                    <a16:creationId xmlns:a16="http://schemas.microsoft.com/office/drawing/2014/main" id="{534A1638-B13C-4B60-A7BB-1FEDA9A986C4}"/>
                  </a:ext>
                </a:extLst>
              </p:cNvPr>
              <p:cNvGrpSpPr/>
              <p:nvPr/>
            </p:nvGrpSpPr>
            <p:grpSpPr>
              <a:xfrm>
                <a:off x="7924800" y="5867400"/>
                <a:ext cx="645353" cy="610017"/>
                <a:chOff x="3037563" y="3121795"/>
                <a:chExt cx="1250371" cy="1224010"/>
              </a:xfrm>
            </p:grpSpPr>
            <p:sp>
              <p:nvSpPr>
                <p:cNvPr id="20" name="Oval 19">
                  <a:extLst>
                    <a:ext uri="{FF2B5EF4-FFF2-40B4-BE49-F238E27FC236}">
                      <a16:creationId xmlns:a16="http://schemas.microsoft.com/office/drawing/2014/main" id="{2DAD614C-2039-4155-B550-44361CF21DFC}"/>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381EDD4-CD77-4FF3-9CD7-378A2420AC66}"/>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52BE836-5D9B-4569-8E4A-78707E426478}"/>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7C1FEC7-FC3C-4337-925D-C8035E1A1E98}"/>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a:extLst>
                  <a:ext uri="{FF2B5EF4-FFF2-40B4-BE49-F238E27FC236}">
                    <a16:creationId xmlns:a16="http://schemas.microsoft.com/office/drawing/2014/main" id="{0315333F-5BF9-4B1C-83BA-D5082E85A318}"/>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0C383CED-398A-427E-9268-11D73A8012FF}"/>
                </a:ext>
              </a:extLst>
            </p:cNvPr>
            <p:cNvGrpSpPr/>
            <p:nvPr/>
          </p:nvGrpSpPr>
          <p:grpSpPr>
            <a:xfrm>
              <a:off x="7543800" y="4038600"/>
              <a:ext cx="403070" cy="381000"/>
              <a:chOff x="7924800" y="5867400"/>
              <a:chExt cx="645353" cy="610017"/>
            </a:xfrm>
          </p:grpSpPr>
          <p:grpSp>
            <p:nvGrpSpPr>
              <p:cNvPr id="12" name="Group 13">
                <a:extLst>
                  <a:ext uri="{FF2B5EF4-FFF2-40B4-BE49-F238E27FC236}">
                    <a16:creationId xmlns:a16="http://schemas.microsoft.com/office/drawing/2014/main" id="{1D61D168-0C45-4341-914B-06221641049C}"/>
                  </a:ext>
                </a:extLst>
              </p:cNvPr>
              <p:cNvGrpSpPr/>
              <p:nvPr/>
            </p:nvGrpSpPr>
            <p:grpSpPr>
              <a:xfrm>
                <a:off x="7924800" y="5867400"/>
                <a:ext cx="645353" cy="610017"/>
                <a:chOff x="3037563" y="3121795"/>
                <a:chExt cx="1250371" cy="1224010"/>
              </a:xfrm>
            </p:grpSpPr>
            <p:sp>
              <p:nvSpPr>
                <p:cNvPr id="14" name="Oval 13">
                  <a:extLst>
                    <a:ext uri="{FF2B5EF4-FFF2-40B4-BE49-F238E27FC236}">
                      <a16:creationId xmlns:a16="http://schemas.microsoft.com/office/drawing/2014/main" id="{9BD4FFE6-079E-40B7-ABB0-DD27549E7F8E}"/>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4EE99C7-2680-437F-A7BC-7932E65832FA}"/>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923E43E-36CE-4FCA-9BBE-8D9C9E6D3009}"/>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06536E0-FC15-472B-A2C3-AF3EFDC6D9ED}"/>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a:extLst>
                  <a:ext uri="{FF2B5EF4-FFF2-40B4-BE49-F238E27FC236}">
                    <a16:creationId xmlns:a16="http://schemas.microsoft.com/office/drawing/2014/main" id="{D4BBAC30-A93E-4723-B39F-D38BD8546DF8}"/>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081841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7" y="0"/>
            <a:ext cx="5985164" cy="5632311"/>
          </a:xfrm>
          <a:prstGeom prst="rect">
            <a:avLst/>
          </a:prstGeom>
          <a:ln>
            <a:solidFill>
              <a:schemeClr val="tx1"/>
            </a:solidFill>
          </a:ln>
        </p:spPr>
        <p:txBody>
          <a:bodyPr wrap="square">
            <a:spAutoFit/>
          </a:bodyPr>
          <a:lstStyle/>
          <a:p>
            <a:pPr fontAlgn="base"/>
            <a:r>
              <a:rPr lang="en-US" sz="1200" b="1" dirty="0"/>
              <a:t>To Be Healed:</a:t>
            </a:r>
          </a:p>
          <a:p>
            <a:pPr fontAlgn="base"/>
            <a:r>
              <a:rPr lang="en-US" sz="1200" dirty="0"/>
              <a:t>“There are times when we should pray for the sick, and through the priesthood lay hands upon the head of the ill and bless them. …</a:t>
            </a:r>
          </a:p>
          <a:p>
            <a:pPr fontAlgn="base"/>
            <a:r>
              <a:rPr lang="en-US" sz="1200" dirty="0"/>
              <a:t>“But our belief in the divine power of healing should in no way preclude seeking competent medical assistance. Dr. James E. </a:t>
            </a:r>
            <a:r>
              <a:rPr lang="en-US" sz="1200" dirty="0" err="1"/>
              <a:t>Talmage</a:t>
            </a:r>
            <a:r>
              <a:rPr lang="en-US" sz="1200" dirty="0"/>
              <a:t>, a member of the Council of the Twelve, in 1921 said in an address:</a:t>
            </a:r>
          </a:p>
          <a:p>
            <a:pPr fontAlgn="base"/>
            <a:r>
              <a:rPr lang="en-US" sz="1200" dirty="0"/>
              <a:t>“‘I say some have charged us with inconsistency, for they say: “If you believe in the gift of healing, what is the need of doctors, what is the need of surgeons, why build hospitals?” Because we know that “there is a law irrevocably decreed in heaven, before the world was, and when we attain any blessing it is by obedience to that law upon which it is predicated;” and the law is, in the instance under consideration, that we shall do all we can of ourselves. …</a:t>
            </a:r>
          </a:p>
          <a:p>
            <a:pPr fontAlgn="base"/>
            <a:r>
              <a:rPr lang="en-US" sz="1200" dirty="0"/>
              <a:t>“‘We must do all we can, and then ask the Lord to do the rest, such as we cannot do. Hence we hold the medical and surgical profession in high regard. … When we have done all we can then the Divine Power will be directly applicable and operative.’</a:t>
            </a:r>
          </a:p>
          <a:p>
            <a:pPr fontAlgn="base"/>
            <a:r>
              <a:rPr lang="en-US" sz="1200" dirty="0"/>
              <a:t>“The fact that faithful Latter-day Saints today are among some of the world’s eminent physicians and surgeons affirms our continuing adherence to the statement of Dr. </a:t>
            </a:r>
            <a:r>
              <a:rPr lang="en-US" sz="1200" dirty="0" err="1"/>
              <a:t>Talmage</a:t>
            </a:r>
            <a:r>
              <a:rPr lang="en-US" sz="1200" dirty="0"/>
              <a:t> made 56 years ago.” (</a:t>
            </a:r>
            <a:r>
              <a:rPr lang="en-US" sz="1200" i="1" dirty="0"/>
              <a:t>Church News,</a:t>
            </a:r>
            <a:r>
              <a:rPr lang="en-US" sz="1200" dirty="0"/>
              <a:t> 19 Feb. 1977, p. 16.)</a:t>
            </a:r>
          </a:p>
          <a:p>
            <a:pPr fontAlgn="base"/>
            <a:endParaRPr lang="en-US" sz="1200" dirty="0"/>
          </a:p>
          <a:p>
            <a:pPr fontAlgn="base"/>
            <a:r>
              <a:rPr lang="en-US" sz="1200" b="1" dirty="0"/>
              <a:t>Doctrine and Covenants 42:46–47. Death is sweet to those who die in the Lord</a:t>
            </a:r>
          </a:p>
          <a:p>
            <a:pPr fontAlgn="base"/>
            <a:r>
              <a:rPr lang="en-US" sz="1200" dirty="0"/>
              <a:t>President Joseph Fielding Smith explained what it means that death is sweet to those who die in the Lord:</a:t>
            </a:r>
          </a:p>
          <a:p>
            <a:pPr fontAlgn="base"/>
            <a:r>
              <a:rPr lang="en-US" sz="1200" dirty="0"/>
              <a:t>“To some members of the Church the saying that those who die in the Lord shall not taste of death has been a hard saying. They have seen good faithful men and women suffer days and at times for months before they were taken. But here the Lord does not say they shall not suffer pain of body, but that they shall be free from the anguish and torment of soul which will be partaken of by the wicked, and although they may suffer in body, yet death to them will be sweet in that they will realize that they are worthy before the Lord” (</a:t>
            </a:r>
            <a:r>
              <a:rPr lang="en-US" sz="1200" i="1" dirty="0"/>
              <a:t>Church History and Modern Revelation,</a:t>
            </a:r>
            <a:r>
              <a:rPr lang="en-US" sz="1200" dirty="0"/>
              <a:t> 2 vols. [1953], 1:186). (See also </a:t>
            </a:r>
            <a:r>
              <a:rPr lang="en-US" sz="1200" i="1" dirty="0"/>
              <a:t>Doctrine and Covenants Student Manual,</a:t>
            </a:r>
            <a:r>
              <a:rPr lang="en-US" sz="1200" dirty="0"/>
              <a:t> 2nd ed. [Church Educational System manual, 2001], 85.)</a:t>
            </a:r>
          </a:p>
        </p:txBody>
      </p:sp>
      <p:sp>
        <p:nvSpPr>
          <p:cNvPr id="3" name="Rectangle 2"/>
          <p:cNvSpPr/>
          <p:nvPr/>
        </p:nvSpPr>
        <p:spPr>
          <a:xfrm>
            <a:off x="5992091" y="0"/>
            <a:ext cx="4572000" cy="5078313"/>
          </a:xfrm>
          <a:prstGeom prst="rect">
            <a:avLst/>
          </a:prstGeom>
          <a:ln>
            <a:solidFill>
              <a:schemeClr val="tx1"/>
            </a:solidFill>
          </a:ln>
        </p:spPr>
        <p:txBody>
          <a:bodyPr>
            <a:spAutoFit/>
          </a:bodyPr>
          <a:lstStyle/>
          <a:p>
            <a:pPr fontAlgn="base"/>
            <a:r>
              <a:rPr lang="en-US" sz="1200" b="1" dirty="0"/>
              <a:t>“Not appointed unto death”</a:t>
            </a:r>
          </a:p>
          <a:p>
            <a:pPr fontAlgn="base"/>
            <a:r>
              <a:rPr lang="en-US" sz="1200" dirty="0"/>
              <a:t>President Joseph Fielding Smith said, “No righteous man is ever taken before his time” (in “Funeral Services for Elder Richard L. Evans,” </a:t>
            </a:r>
            <a:r>
              <a:rPr lang="en-US" sz="1200" i="1" dirty="0"/>
              <a:t>Ensign,</a:t>
            </a:r>
            <a:r>
              <a:rPr lang="en-US" sz="1200" dirty="0"/>
              <a:t> Dec. 1971, 10).</a:t>
            </a:r>
          </a:p>
          <a:p>
            <a:pPr fontAlgn="base"/>
            <a:r>
              <a:rPr lang="en-US" sz="1200" dirty="0"/>
              <a:t>Elder David A. </a:t>
            </a:r>
            <a:r>
              <a:rPr lang="en-US" sz="1200" dirty="0" err="1"/>
              <a:t>Bednar</a:t>
            </a:r>
            <a:r>
              <a:rPr lang="en-US" sz="1200" dirty="0"/>
              <a:t> of the Quorum of the Twelve Apostles explained that just as we need faith to be healed, we need faith to accept the Lord’s will that we not be healed:</a:t>
            </a:r>
          </a:p>
          <a:p>
            <a:pPr fontAlgn="base"/>
            <a:r>
              <a:rPr lang="en-US" sz="1200" dirty="0"/>
              <a:t>“[There is] a principle that applies to every devoted disciple: strong faith in the Savior is submissively accepting of His will and timing in our lives—even if the outcome is not what we hoped for or wanted. …</a:t>
            </a:r>
          </a:p>
          <a:p>
            <a:pPr fontAlgn="base"/>
            <a:r>
              <a:rPr lang="en-US" sz="1200" dirty="0"/>
              <a:t>“Righteousness and faith certainly are instrumental in moving mountains—if moving mountains accomplishes God’s purposes and is in accordance with His will. Righteousness and faith certainly are instrumental in healing the sick, deaf, or lame—if such healing accomplishes God’s purposes and is in accordance with His will. Thus, even with strong faith, many mountains will not be moved. And not all of the sick and infirm will be healed. If all opposition were curtailed, if all maladies were removed, then the primary purposes of the Father’s plan would be frustrated.</a:t>
            </a:r>
          </a:p>
          <a:p>
            <a:pPr fontAlgn="base"/>
            <a:r>
              <a:rPr lang="en-US" sz="1200" dirty="0"/>
              <a:t>“Many of the lessons we are to learn in mortality can only be received through the things we experience and sometimes suffer. And God expects and trusts us to face temporary mortal adversity with His help so we can learn what we need to learn and ultimately become what we are to become in eternity” (“That We Might ‘Not … Shrink’ [D&amp;C 19:18]” [CES devotional for young adults, Mar. 3, 2013], </a:t>
            </a:r>
          </a:p>
          <a:p>
            <a:pPr fontAlgn="base"/>
            <a:r>
              <a:rPr lang="en-US" sz="1200" dirty="0"/>
              <a:t>(See also </a:t>
            </a:r>
            <a:r>
              <a:rPr lang="en-US" sz="1200" i="1" dirty="0"/>
              <a:t>Doctrine and Covenants Student Manual,</a:t>
            </a:r>
            <a:r>
              <a:rPr lang="en-US" sz="1200" dirty="0"/>
              <a:t>2nd ed. [Church Educational System manual, 2001], 85–6.)</a:t>
            </a:r>
          </a:p>
        </p:txBody>
      </p:sp>
    </p:spTree>
    <p:extLst>
      <p:ext uri="{BB962C8B-B14F-4D97-AF65-F5344CB8AC3E}">
        <p14:creationId xmlns:p14="http://schemas.microsoft.com/office/powerpoint/2010/main" val="3335088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400800" cy="5632311"/>
          </a:xfrm>
          <a:prstGeom prst="rect">
            <a:avLst/>
          </a:prstGeom>
          <a:ln>
            <a:solidFill>
              <a:schemeClr val="tx1"/>
            </a:solidFill>
          </a:ln>
        </p:spPr>
        <p:txBody>
          <a:bodyPr wrap="square">
            <a:spAutoFit/>
          </a:bodyPr>
          <a:lstStyle/>
          <a:p>
            <a:pPr fontAlgn="base"/>
            <a:r>
              <a:rPr lang="en-US" sz="1200" dirty="0"/>
              <a:t>President N. Eldon Tanner gave the following counsel </a:t>
            </a:r>
            <a:r>
              <a:rPr lang="en-US" sz="1200" b="1" dirty="0"/>
              <a:t>on the ways those appointed to judge should deal with transgressors:</a:t>
            </a:r>
          </a:p>
          <a:p>
            <a:pPr fontAlgn="base"/>
            <a:r>
              <a:rPr lang="en-US" sz="1200" dirty="0"/>
              <a:t>“Every mission president, stake president, and bishop is directed and instructed how to investigate and handle all cases of transgression. A person who is guilty of a serious transgression cannot progress, and he is not happy while the guilt is upon him. Until he has confessed and repented he is in bondage. The transgressor who is dealt with as he should be, with love and with proper discipline, will later express his appreciation for your concern, your interest, and your leadership. As he is properly dealt with, he is in a position to repent and come back to full activity. </a:t>
            </a:r>
            <a:r>
              <a:rPr lang="en-US" sz="1200" i="1" dirty="0"/>
              <a:t>But he must be dealt with. …</a:t>
            </a:r>
            <a:endParaRPr lang="en-US" sz="1200" dirty="0"/>
          </a:p>
          <a:p>
            <a:pPr fontAlgn="base"/>
            <a:r>
              <a:rPr lang="en-US" sz="1200" dirty="0"/>
              <a:t>“It has been reported to me that some bishops and even stake presidents have said that they never have excommunicated or disciplined anyone and that they do not intend to. This attitude is entirely wrong. Judges in Israel have the responsibility to sit in righteous judgment where it becomes necessary. Let me read from the twentieth section of the Doctrine and Covenants an important reminder to those who have the responsibility of judging: ‘Any member of the Church of Christ transgressing, or being overtaken in a fault, shall be dealt with as the scriptures direct.’ (D&amp;C 20:80.)</a:t>
            </a:r>
          </a:p>
          <a:p>
            <a:pPr fontAlgn="base"/>
            <a:r>
              <a:rPr lang="en-US" sz="1200" dirty="0"/>
              <a:t>“Brethren, study the scriptures and the handbook and do as they direct and discipline the members of the Church when necessary. Remember that it is no kindness to a transgressor for his local authority to ignore or overlook or try to cover up his iniquity.</a:t>
            </a:r>
          </a:p>
          <a:p>
            <a:pPr fontAlgn="base"/>
            <a:r>
              <a:rPr lang="en-US" sz="1200" dirty="0"/>
              <a:t>“Let me read a quotation from President John Taylor wherein he discussed this subject: ‘Furthermore, I have heard of some Bishops who have been seeking to cover up the iniquities of men: I tell them, in the name of God, they will have to bear … that iniquity, and if any of you want to partake of the sins of men, or uphold them, you will have to bear them. Do you hear it, you Bishops and you Presidents? God will require it at your hands. You are not placed in position to tamper with the principles of righteousness, nor to cover up the infamies and corruptions of men.’ (</a:t>
            </a:r>
            <a:r>
              <a:rPr lang="en-US" sz="1200" i="1" dirty="0"/>
              <a:t>Conference </a:t>
            </a:r>
            <a:r>
              <a:rPr lang="en-US" sz="1200" i="1" dirty="0" err="1"/>
              <a:t>Report,</a:t>
            </a:r>
            <a:r>
              <a:rPr lang="en-US" sz="1200" dirty="0" err="1"/>
              <a:t>Apr</a:t>
            </a:r>
            <a:r>
              <a:rPr lang="en-US" sz="1200" dirty="0"/>
              <a:t>., 1880, p. 78.)</a:t>
            </a:r>
          </a:p>
          <a:p>
            <a:pPr fontAlgn="base"/>
            <a:r>
              <a:rPr lang="en-US" sz="1200" dirty="0"/>
              <a:t>“These are very strong words, brethren, and they were spoken by a president of the Church, a prophet of God. Also, George Q. Cannon makes this significant statement: ‘The Spirit of God would undoubtedly be so grieved that it would forsake not only those who are guilty of these acts, but it would withdraw itself from those who would suffer them to be done in our midst unchecked and </a:t>
            </a:r>
            <a:r>
              <a:rPr lang="en-US" sz="1200" dirty="0" err="1"/>
              <a:t>unrebuked</a:t>
            </a:r>
            <a:r>
              <a:rPr lang="en-US" sz="1200" dirty="0"/>
              <a:t>.’” (In Conference Report, Oct. 1974, p. 110; or </a:t>
            </a:r>
            <a:r>
              <a:rPr lang="en-US" sz="1200" i="1" dirty="0"/>
              <a:t>Ensign,</a:t>
            </a:r>
            <a:r>
              <a:rPr lang="en-US" sz="1200" dirty="0"/>
              <a:t> Nov. 1974, p. 78.)</a:t>
            </a:r>
          </a:p>
        </p:txBody>
      </p:sp>
    </p:spTree>
    <p:extLst>
      <p:ext uri="{BB962C8B-B14F-4D97-AF65-F5344CB8AC3E}">
        <p14:creationId xmlns:p14="http://schemas.microsoft.com/office/powerpoint/2010/main" val="2697360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2428" y="0"/>
            <a:ext cx="12264428" cy="1015663"/>
          </a:xfrm>
          <a:prstGeom prst="rect">
            <a:avLst/>
          </a:prstGeom>
          <a:noFill/>
        </p:spPr>
        <p:txBody>
          <a:bodyPr wrap="square" rtlCol="0">
            <a:spAutoFit/>
          </a:bodyPr>
          <a:lstStyle/>
          <a:p>
            <a:pPr algn="ctr"/>
            <a:r>
              <a:rPr lang="en-US" sz="6000" dirty="0">
                <a:solidFill>
                  <a:schemeClr val="bg1"/>
                </a:solidFill>
                <a:latin typeface="AR CENA" pitchFamily="2" charset="0"/>
              </a:rPr>
              <a:t>What Are These Items Used For:</a:t>
            </a:r>
          </a:p>
        </p:txBody>
      </p:sp>
      <p:sp>
        <p:nvSpPr>
          <p:cNvPr id="2050" name="AutoShape 2"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 name="Rectangle 34"/>
          <p:cNvSpPr/>
          <p:nvPr/>
        </p:nvSpPr>
        <p:spPr>
          <a:xfrm>
            <a:off x="1828800" y="4724401"/>
            <a:ext cx="2895600" cy="1200329"/>
          </a:xfrm>
          <a:prstGeom prst="rect">
            <a:avLst/>
          </a:prstGeom>
        </p:spPr>
        <p:txBody>
          <a:bodyPr wrap="square">
            <a:spAutoFit/>
          </a:bodyPr>
          <a:lstStyle/>
          <a:p>
            <a:r>
              <a:rPr lang="en-US" sz="2400" b="1" dirty="0">
                <a:solidFill>
                  <a:schemeClr val="bg1"/>
                </a:solidFill>
              </a:rPr>
              <a:t>Which of these should we rely on in times of illness?</a:t>
            </a:r>
          </a:p>
        </p:txBody>
      </p:sp>
      <p:pic>
        <p:nvPicPr>
          <p:cNvPr id="5" name="Picture 4">
            <a:extLst>
              <a:ext uri="{FF2B5EF4-FFF2-40B4-BE49-F238E27FC236}">
                <a16:creationId xmlns:a16="http://schemas.microsoft.com/office/drawing/2014/main" id="{675EB08C-4E3D-4160-9F6C-23B3A5F0D9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655" y="1160126"/>
            <a:ext cx="4086225" cy="2667000"/>
          </a:xfrm>
          <a:prstGeom prst="rect">
            <a:avLst/>
          </a:prstGeom>
        </p:spPr>
      </p:pic>
      <p:pic>
        <p:nvPicPr>
          <p:cNvPr id="7" name="Picture 6">
            <a:extLst>
              <a:ext uri="{FF2B5EF4-FFF2-40B4-BE49-F238E27FC236}">
                <a16:creationId xmlns:a16="http://schemas.microsoft.com/office/drawing/2014/main" id="{40126CD7-91F0-4809-B721-38EA6B5E6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4425" y="1886662"/>
            <a:ext cx="2705100" cy="2533650"/>
          </a:xfrm>
          <a:prstGeom prst="rect">
            <a:avLst/>
          </a:prstGeom>
        </p:spPr>
      </p:pic>
      <p:pic>
        <p:nvPicPr>
          <p:cNvPr id="9" name="Picture 8">
            <a:extLst>
              <a:ext uri="{FF2B5EF4-FFF2-40B4-BE49-F238E27FC236}">
                <a16:creationId xmlns:a16="http://schemas.microsoft.com/office/drawing/2014/main" id="{21366398-D3D9-4275-8932-B31B420134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0710" y="3633424"/>
            <a:ext cx="2858151" cy="2858151"/>
          </a:xfrm>
          <a:prstGeom prst="rect">
            <a:avLst/>
          </a:prstGeom>
        </p:spPr>
      </p:pic>
    </p:spTree>
    <p:extLst>
      <p:ext uri="{BB962C8B-B14F-4D97-AF65-F5344CB8AC3E}">
        <p14:creationId xmlns:p14="http://schemas.microsoft.com/office/powerpoint/2010/main" val="108695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79006823"/>
              </p:ext>
            </p:extLst>
          </p:nvPr>
        </p:nvGraphicFramePr>
        <p:xfrm>
          <a:off x="0" y="238992"/>
          <a:ext cx="12192000" cy="6117159"/>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543045">
                <a:tc>
                  <a:txBody>
                    <a:bodyPr/>
                    <a:lstStyle/>
                    <a:p>
                      <a:r>
                        <a:rPr lang="en-US" dirty="0"/>
                        <a:t>Some of the “Lost Books” of the Scriptures</a:t>
                      </a:r>
                    </a:p>
                  </a:txBody>
                  <a:tcPr/>
                </a:tc>
                <a:tc>
                  <a:txBody>
                    <a:bodyPr/>
                    <a:lstStyle/>
                    <a:p>
                      <a:r>
                        <a:rPr lang="en-US" dirty="0"/>
                        <a:t>Old Testament</a:t>
                      </a:r>
                    </a:p>
                  </a:txBody>
                  <a:tcPr/>
                </a:tc>
                <a:tc>
                  <a:txBody>
                    <a:bodyPr/>
                    <a:lstStyle/>
                    <a:p>
                      <a:r>
                        <a:rPr lang="en-US" sz="1200" dirty="0"/>
                        <a:t>A Comprehensive History on the Church Volume 1 pg. 248-294 by B.H. Roberts</a:t>
                      </a:r>
                    </a:p>
                  </a:txBody>
                  <a:tcPr/>
                </a:tc>
                <a:extLst>
                  <a:ext uri="{0D108BD9-81ED-4DB2-BD59-A6C34878D82A}">
                    <a16:rowId xmlns:a16="http://schemas.microsoft.com/office/drawing/2014/main" val="10000"/>
                  </a:ext>
                </a:extLst>
              </a:tr>
              <a:tr h="387890">
                <a:tc>
                  <a:txBody>
                    <a:bodyPr/>
                    <a:lstStyle/>
                    <a:p>
                      <a:r>
                        <a:rPr lang="en-US" sz="1200" dirty="0"/>
                        <a:t>Scriptures existing</a:t>
                      </a:r>
                      <a:r>
                        <a:rPr lang="en-US" sz="1200" baseline="0" dirty="0"/>
                        <a:t> in the days of Abraham</a:t>
                      </a:r>
                      <a:endParaRPr lang="en-US" sz="1200" dirty="0"/>
                    </a:p>
                  </a:txBody>
                  <a:tcPr/>
                </a:tc>
                <a:tc>
                  <a:txBody>
                    <a:bodyPr/>
                    <a:lstStyle/>
                    <a:p>
                      <a:r>
                        <a:rPr lang="en-US" sz="1200" dirty="0"/>
                        <a:t>Galatians 3:8</a:t>
                      </a:r>
                    </a:p>
                  </a:txBody>
                  <a:tcPr/>
                </a:tc>
                <a:tc>
                  <a:txBody>
                    <a:bodyPr/>
                    <a:lstStyle/>
                    <a:p>
                      <a:r>
                        <a:rPr lang="en-US" sz="1200" dirty="0"/>
                        <a:t>Older than the five book of Moses, for Abraham was before Moses.</a:t>
                      </a:r>
                    </a:p>
                  </a:txBody>
                  <a:tcPr/>
                </a:tc>
                <a:extLst>
                  <a:ext uri="{0D108BD9-81ED-4DB2-BD59-A6C34878D82A}">
                    <a16:rowId xmlns:a16="http://schemas.microsoft.com/office/drawing/2014/main" val="10001"/>
                  </a:ext>
                </a:extLst>
              </a:tr>
              <a:tr h="331105">
                <a:tc>
                  <a:txBody>
                    <a:bodyPr/>
                    <a:lstStyle/>
                    <a:p>
                      <a:r>
                        <a:rPr lang="en-US" sz="1200" dirty="0"/>
                        <a:t>The Book of the Covenant</a:t>
                      </a:r>
                    </a:p>
                  </a:txBody>
                  <a:tcPr/>
                </a:tc>
                <a:tc>
                  <a:txBody>
                    <a:bodyPr/>
                    <a:lstStyle/>
                    <a:p>
                      <a:r>
                        <a:rPr lang="en-US" sz="1200" dirty="0"/>
                        <a:t>Exodus 45:7</a:t>
                      </a:r>
                    </a:p>
                  </a:txBody>
                  <a:tcPr/>
                </a:tc>
                <a:tc>
                  <a:txBody>
                    <a:bodyPr/>
                    <a:lstStyle/>
                    <a:p>
                      <a:r>
                        <a:rPr lang="en-US" sz="1200" dirty="0"/>
                        <a:t>Through which Moses instructed Israel</a:t>
                      </a:r>
                    </a:p>
                  </a:txBody>
                  <a:tcPr/>
                </a:tc>
                <a:extLst>
                  <a:ext uri="{0D108BD9-81ED-4DB2-BD59-A6C34878D82A}">
                    <a16:rowId xmlns:a16="http://schemas.microsoft.com/office/drawing/2014/main" val="10002"/>
                  </a:ext>
                </a:extLst>
              </a:tr>
              <a:tr h="232734">
                <a:tc>
                  <a:txBody>
                    <a:bodyPr/>
                    <a:lstStyle/>
                    <a:p>
                      <a:r>
                        <a:rPr lang="en-US" sz="1200" dirty="0"/>
                        <a:t>The Book of the Wars of the Lord</a:t>
                      </a:r>
                    </a:p>
                  </a:txBody>
                  <a:tcPr/>
                </a:tc>
                <a:tc>
                  <a:txBody>
                    <a:bodyPr/>
                    <a:lstStyle/>
                    <a:p>
                      <a:r>
                        <a:rPr lang="en-US" sz="1200" dirty="0"/>
                        <a:t>Numbers 21:14</a:t>
                      </a:r>
                    </a:p>
                  </a:txBody>
                  <a:tcPr/>
                </a:tc>
                <a:tc>
                  <a:txBody>
                    <a:bodyPr/>
                    <a:lstStyle/>
                    <a:p>
                      <a:endParaRPr lang="en-US" sz="1200" dirty="0"/>
                    </a:p>
                  </a:txBody>
                  <a:tcPr/>
                </a:tc>
                <a:extLst>
                  <a:ext uri="{0D108BD9-81ED-4DB2-BD59-A6C34878D82A}">
                    <a16:rowId xmlns:a16="http://schemas.microsoft.com/office/drawing/2014/main" val="10003"/>
                  </a:ext>
                </a:extLst>
              </a:tr>
              <a:tr h="232734">
                <a:tc>
                  <a:txBody>
                    <a:bodyPr/>
                    <a:lstStyle/>
                    <a:p>
                      <a:r>
                        <a:rPr lang="en-US" sz="1200" dirty="0"/>
                        <a:t>The Book of </a:t>
                      </a:r>
                      <a:r>
                        <a:rPr lang="en-US" sz="1200" dirty="0" err="1"/>
                        <a:t>Jasher</a:t>
                      </a:r>
                      <a:endParaRPr lang="en-US" sz="1200" dirty="0"/>
                    </a:p>
                  </a:txBody>
                  <a:tcPr/>
                </a:tc>
                <a:tc>
                  <a:txBody>
                    <a:bodyPr/>
                    <a:lstStyle/>
                    <a:p>
                      <a:r>
                        <a:rPr lang="en-US" sz="1200" dirty="0"/>
                        <a:t>John 10:13 and 2</a:t>
                      </a:r>
                      <a:r>
                        <a:rPr lang="en-US" sz="1200" baseline="0" dirty="0"/>
                        <a:t> Samuel 1:18</a:t>
                      </a:r>
                      <a:endParaRPr lang="en-US" sz="1200" dirty="0"/>
                    </a:p>
                  </a:txBody>
                  <a:tcPr/>
                </a:tc>
                <a:tc>
                  <a:txBody>
                    <a:bodyPr/>
                    <a:lstStyle/>
                    <a:p>
                      <a:endParaRPr lang="en-US" sz="1200" dirty="0"/>
                    </a:p>
                  </a:txBody>
                  <a:tcPr/>
                </a:tc>
                <a:extLst>
                  <a:ext uri="{0D108BD9-81ED-4DB2-BD59-A6C34878D82A}">
                    <a16:rowId xmlns:a16="http://schemas.microsoft.com/office/drawing/2014/main" val="10004"/>
                  </a:ext>
                </a:extLst>
              </a:tr>
              <a:tr h="275922">
                <a:tc>
                  <a:txBody>
                    <a:bodyPr/>
                    <a:lstStyle/>
                    <a:p>
                      <a:r>
                        <a:rPr lang="en-US" sz="1200" dirty="0"/>
                        <a:t>The Book of the Manner of the Kingdom</a:t>
                      </a:r>
                    </a:p>
                  </a:txBody>
                  <a:tcPr/>
                </a:tc>
                <a:tc>
                  <a:txBody>
                    <a:bodyPr/>
                    <a:lstStyle/>
                    <a:p>
                      <a:r>
                        <a:rPr lang="en-US" sz="1200" dirty="0"/>
                        <a:t>1 Samuel 10:25</a:t>
                      </a:r>
                    </a:p>
                  </a:txBody>
                  <a:tcPr/>
                </a:tc>
                <a:tc>
                  <a:txBody>
                    <a:bodyPr/>
                    <a:lstStyle/>
                    <a:p>
                      <a:endParaRPr lang="en-US" sz="1200"/>
                    </a:p>
                  </a:txBody>
                  <a:tcPr/>
                </a:tc>
                <a:extLst>
                  <a:ext uri="{0D108BD9-81ED-4DB2-BD59-A6C34878D82A}">
                    <a16:rowId xmlns:a16="http://schemas.microsoft.com/office/drawing/2014/main" val="10005"/>
                  </a:ext>
                </a:extLst>
              </a:tr>
              <a:tr h="331105">
                <a:tc>
                  <a:txBody>
                    <a:bodyPr/>
                    <a:lstStyle/>
                    <a:p>
                      <a:r>
                        <a:rPr lang="en-US" sz="1200" dirty="0"/>
                        <a:t>History</a:t>
                      </a:r>
                      <a:r>
                        <a:rPr lang="en-US" sz="1200" baseline="0" dirty="0"/>
                        <a:t> book by Solomon</a:t>
                      </a:r>
                      <a:endParaRPr lang="en-US" sz="1200" dirty="0"/>
                    </a:p>
                  </a:txBody>
                  <a:tcPr/>
                </a:tc>
                <a:tc>
                  <a:txBody>
                    <a:bodyPr/>
                    <a:lstStyle/>
                    <a:p>
                      <a:r>
                        <a:rPr lang="en-US" sz="1200" dirty="0"/>
                        <a:t>1 Kings 4:32, 33</a:t>
                      </a:r>
                    </a:p>
                  </a:txBody>
                  <a:tcPr/>
                </a:tc>
                <a:tc>
                  <a:txBody>
                    <a:bodyPr/>
                    <a:lstStyle/>
                    <a:p>
                      <a:r>
                        <a:rPr lang="en-US" sz="1200" dirty="0"/>
                        <a:t>Three thousand proverbs, a thousand and five songs. </a:t>
                      </a:r>
                    </a:p>
                  </a:txBody>
                  <a:tcPr/>
                </a:tc>
                <a:extLst>
                  <a:ext uri="{0D108BD9-81ED-4DB2-BD59-A6C34878D82A}">
                    <a16:rowId xmlns:a16="http://schemas.microsoft.com/office/drawing/2014/main" val="10006"/>
                  </a:ext>
                </a:extLst>
              </a:tr>
              <a:tr h="310312">
                <a:tc>
                  <a:txBody>
                    <a:bodyPr/>
                    <a:lstStyle/>
                    <a:p>
                      <a:r>
                        <a:rPr lang="en-US" sz="1200" dirty="0"/>
                        <a:t>The acts of Solomon</a:t>
                      </a:r>
                    </a:p>
                  </a:txBody>
                  <a:tcPr/>
                </a:tc>
                <a:tc>
                  <a:txBody>
                    <a:bodyPr/>
                    <a:lstStyle/>
                    <a:p>
                      <a:r>
                        <a:rPr lang="en-US" sz="1200" dirty="0"/>
                        <a:t>1 Kings 11:41</a:t>
                      </a:r>
                    </a:p>
                  </a:txBody>
                  <a:tcPr/>
                </a:tc>
                <a:tc>
                  <a:txBody>
                    <a:bodyPr/>
                    <a:lstStyle/>
                    <a:p>
                      <a:endParaRPr lang="en-US"/>
                    </a:p>
                  </a:txBody>
                  <a:tcPr/>
                </a:tc>
                <a:extLst>
                  <a:ext uri="{0D108BD9-81ED-4DB2-BD59-A6C34878D82A}">
                    <a16:rowId xmlns:a16="http://schemas.microsoft.com/office/drawing/2014/main" val="10007"/>
                  </a:ext>
                </a:extLst>
              </a:tr>
              <a:tr h="310312">
                <a:tc>
                  <a:txBody>
                    <a:bodyPr/>
                    <a:lstStyle/>
                    <a:p>
                      <a:r>
                        <a:rPr lang="en-US" sz="1200" dirty="0"/>
                        <a:t>The Book of Gad the Seer</a:t>
                      </a:r>
                    </a:p>
                  </a:txBody>
                  <a:tcPr/>
                </a:tc>
                <a:tc>
                  <a:txBody>
                    <a:bodyPr/>
                    <a:lstStyle/>
                    <a:p>
                      <a:r>
                        <a:rPr lang="en-US" sz="1200" dirty="0"/>
                        <a:t>1 Chronicles 11:29</a:t>
                      </a:r>
                    </a:p>
                  </a:txBody>
                  <a:tcPr/>
                </a:tc>
                <a:tc>
                  <a:txBody>
                    <a:bodyPr/>
                    <a:lstStyle/>
                    <a:p>
                      <a:endParaRPr lang="en-US" dirty="0"/>
                    </a:p>
                  </a:txBody>
                  <a:tcPr/>
                </a:tc>
                <a:extLst>
                  <a:ext uri="{0D108BD9-81ED-4DB2-BD59-A6C34878D82A}">
                    <a16:rowId xmlns:a16="http://schemas.microsoft.com/office/drawing/2014/main" val="10008"/>
                  </a:ext>
                </a:extLst>
              </a:tr>
              <a:tr h="310312">
                <a:tc>
                  <a:txBody>
                    <a:bodyPr/>
                    <a:lstStyle/>
                    <a:p>
                      <a:r>
                        <a:rPr lang="en-US" sz="1200" dirty="0"/>
                        <a:t>The Book of Nathan the Prophet</a:t>
                      </a:r>
                    </a:p>
                  </a:txBody>
                  <a:tcPr/>
                </a:tc>
                <a:tc>
                  <a:txBody>
                    <a:bodyPr/>
                    <a:lstStyle/>
                    <a:p>
                      <a:r>
                        <a:rPr lang="en-US" sz="1200" dirty="0"/>
                        <a:t>1 Chronicles 29:29, 2 Chronicles 9:29</a:t>
                      </a:r>
                    </a:p>
                  </a:txBody>
                  <a:tcPr/>
                </a:tc>
                <a:tc>
                  <a:txBody>
                    <a:bodyPr/>
                    <a:lstStyle/>
                    <a:p>
                      <a:endParaRPr lang="en-US" dirty="0"/>
                    </a:p>
                  </a:txBody>
                  <a:tcPr/>
                </a:tc>
                <a:extLst>
                  <a:ext uri="{0D108BD9-81ED-4DB2-BD59-A6C34878D82A}">
                    <a16:rowId xmlns:a16="http://schemas.microsoft.com/office/drawing/2014/main" val="10009"/>
                  </a:ext>
                </a:extLst>
              </a:tr>
              <a:tr h="310312">
                <a:tc>
                  <a:txBody>
                    <a:bodyPr/>
                    <a:lstStyle/>
                    <a:p>
                      <a:r>
                        <a:rPr lang="en-US" sz="1200" dirty="0"/>
                        <a:t>The prophecy of </a:t>
                      </a:r>
                      <a:r>
                        <a:rPr lang="en-US" sz="1200" dirty="0" err="1"/>
                        <a:t>Ahijah</a:t>
                      </a:r>
                      <a:r>
                        <a:rPr lang="en-US" sz="1200" dirty="0"/>
                        <a:t>, the </a:t>
                      </a:r>
                      <a:r>
                        <a:rPr lang="en-US" sz="1200" dirty="0" err="1"/>
                        <a:t>Shilonite</a:t>
                      </a:r>
                      <a:endParaRPr lang="en-US" sz="1200" dirty="0"/>
                    </a:p>
                  </a:txBody>
                  <a:tcPr/>
                </a:tc>
                <a:tc>
                  <a:txBody>
                    <a:bodyPr/>
                    <a:lstStyle/>
                    <a:p>
                      <a:r>
                        <a:rPr lang="en-US" sz="1200" dirty="0"/>
                        <a:t>2 Chronicles</a:t>
                      </a:r>
                      <a:r>
                        <a:rPr lang="en-US" sz="1200" baseline="0" dirty="0"/>
                        <a:t> 9:29</a:t>
                      </a:r>
                      <a:endParaRPr lang="en-US" sz="1200" dirty="0"/>
                    </a:p>
                  </a:txBody>
                  <a:tcPr/>
                </a:tc>
                <a:tc>
                  <a:txBody>
                    <a:bodyPr/>
                    <a:lstStyle/>
                    <a:p>
                      <a:endParaRPr lang="en-US" dirty="0"/>
                    </a:p>
                  </a:txBody>
                  <a:tcPr/>
                </a:tc>
                <a:extLst>
                  <a:ext uri="{0D108BD9-81ED-4DB2-BD59-A6C34878D82A}">
                    <a16:rowId xmlns:a16="http://schemas.microsoft.com/office/drawing/2014/main" val="10010"/>
                  </a:ext>
                </a:extLst>
              </a:tr>
              <a:tr h="310312">
                <a:tc>
                  <a:txBody>
                    <a:bodyPr/>
                    <a:lstStyle/>
                    <a:p>
                      <a:r>
                        <a:rPr lang="en-US" sz="1200" dirty="0"/>
                        <a:t>The Visions of </a:t>
                      </a:r>
                      <a:r>
                        <a:rPr lang="en-US" sz="1200" dirty="0" err="1"/>
                        <a:t>Iddo</a:t>
                      </a:r>
                      <a:r>
                        <a:rPr lang="en-US" sz="1200" dirty="0"/>
                        <a:t> the Seer</a:t>
                      </a:r>
                    </a:p>
                  </a:txBody>
                  <a:tcPr/>
                </a:tc>
                <a:tc>
                  <a:txBody>
                    <a:bodyPr/>
                    <a:lstStyle/>
                    <a:p>
                      <a:r>
                        <a:rPr lang="en-US" sz="1200" dirty="0"/>
                        <a:t>2 Chronicles 9:22</a:t>
                      </a:r>
                    </a:p>
                  </a:txBody>
                  <a:tcPr/>
                </a:tc>
                <a:tc>
                  <a:txBody>
                    <a:bodyPr/>
                    <a:lstStyle/>
                    <a:p>
                      <a:endParaRPr lang="en-US" dirty="0"/>
                    </a:p>
                  </a:txBody>
                  <a:tcPr/>
                </a:tc>
                <a:extLst>
                  <a:ext uri="{0D108BD9-81ED-4DB2-BD59-A6C34878D82A}">
                    <a16:rowId xmlns:a16="http://schemas.microsoft.com/office/drawing/2014/main" val="10011"/>
                  </a:ext>
                </a:extLst>
              </a:tr>
              <a:tr h="310312">
                <a:tc>
                  <a:txBody>
                    <a:bodyPr/>
                    <a:lstStyle/>
                    <a:p>
                      <a:r>
                        <a:rPr lang="en-US" sz="1200" dirty="0"/>
                        <a:t>The Book of </a:t>
                      </a:r>
                      <a:r>
                        <a:rPr lang="en-US" sz="1200" dirty="0" err="1"/>
                        <a:t>Shemaiah</a:t>
                      </a:r>
                      <a:r>
                        <a:rPr lang="en-US" sz="1200" dirty="0"/>
                        <a:t> the Prophet</a:t>
                      </a:r>
                    </a:p>
                  </a:txBody>
                  <a:tcPr/>
                </a:tc>
                <a:tc>
                  <a:txBody>
                    <a:bodyPr/>
                    <a:lstStyle/>
                    <a:p>
                      <a:r>
                        <a:rPr lang="en-US" sz="1200" dirty="0"/>
                        <a:t>2 Chronicles12:15</a:t>
                      </a:r>
                    </a:p>
                  </a:txBody>
                  <a:tcPr/>
                </a:tc>
                <a:tc>
                  <a:txBody>
                    <a:bodyPr/>
                    <a:lstStyle/>
                    <a:p>
                      <a:endParaRPr lang="en-US" dirty="0"/>
                    </a:p>
                  </a:txBody>
                  <a:tcPr/>
                </a:tc>
                <a:extLst>
                  <a:ext uri="{0D108BD9-81ED-4DB2-BD59-A6C34878D82A}">
                    <a16:rowId xmlns:a16="http://schemas.microsoft.com/office/drawing/2014/main" val="10012"/>
                  </a:ext>
                </a:extLst>
              </a:tr>
              <a:tr h="310312">
                <a:tc>
                  <a:txBody>
                    <a:bodyPr/>
                    <a:lstStyle/>
                    <a:p>
                      <a:r>
                        <a:rPr lang="en-US" sz="1200" dirty="0"/>
                        <a:t>The Story of the </a:t>
                      </a:r>
                      <a:r>
                        <a:rPr lang="en-US" sz="1200" dirty="0" err="1"/>
                        <a:t>Porphet</a:t>
                      </a:r>
                      <a:r>
                        <a:rPr lang="en-US" sz="1200" dirty="0"/>
                        <a:t> </a:t>
                      </a:r>
                      <a:r>
                        <a:rPr lang="en-US" sz="1200" dirty="0" err="1"/>
                        <a:t>Iddo</a:t>
                      </a:r>
                      <a:endParaRPr lang="en-US" sz="1200" dirty="0"/>
                    </a:p>
                  </a:txBody>
                  <a:tcPr/>
                </a:tc>
                <a:tc>
                  <a:txBody>
                    <a:bodyPr/>
                    <a:lstStyle/>
                    <a:p>
                      <a:r>
                        <a:rPr lang="en-US" sz="1200" dirty="0"/>
                        <a:t>2 Chronicles 23:22</a:t>
                      </a:r>
                    </a:p>
                  </a:txBody>
                  <a:tcPr/>
                </a:tc>
                <a:tc>
                  <a:txBody>
                    <a:bodyPr/>
                    <a:lstStyle/>
                    <a:p>
                      <a:endParaRPr lang="en-US" dirty="0"/>
                    </a:p>
                  </a:txBody>
                  <a:tcPr/>
                </a:tc>
                <a:extLst>
                  <a:ext uri="{0D108BD9-81ED-4DB2-BD59-A6C34878D82A}">
                    <a16:rowId xmlns:a16="http://schemas.microsoft.com/office/drawing/2014/main" val="10013"/>
                  </a:ext>
                </a:extLst>
              </a:tr>
              <a:tr h="310312">
                <a:tc>
                  <a:txBody>
                    <a:bodyPr/>
                    <a:lstStyle/>
                    <a:p>
                      <a:r>
                        <a:rPr lang="en-US" sz="1200" dirty="0"/>
                        <a:t>The Book of Jehu</a:t>
                      </a:r>
                    </a:p>
                  </a:txBody>
                  <a:tcPr/>
                </a:tc>
                <a:tc>
                  <a:txBody>
                    <a:bodyPr/>
                    <a:lstStyle/>
                    <a:p>
                      <a:r>
                        <a:rPr lang="en-US" sz="1200" dirty="0"/>
                        <a:t>2 Chronicles 20:34</a:t>
                      </a:r>
                    </a:p>
                  </a:txBody>
                  <a:tcPr/>
                </a:tc>
                <a:tc>
                  <a:txBody>
                    <a:bodyPr/>
                    <a:lstStyle/>
                    <a:p>
                      <a:endParaRPr lang="en-US" dirty="0"/>
                    </a:p>
                  </a:txBody>
                  <a:tcPr/>
                </a:tc>
                <a:extLst>
                  <a:ext uri="{0D108BD9-81ED-4DB2-BD59-A6C34878D82A}">
                    <a16:rowId xmlns:a16="http://schemas.microsoft.com/office/drawing/2014/main" val="10014"/>
                  </a:ext>
                </a:extLst>
              </a:tr>
              <a:tr h="607027">
                <a:tc>
                  <a:txBody>
                    <a:bodyPr/>
                    <a:lstStyle/>
                    <a:p>
                      <a:r>
                        <a:rPr lang="en-US" sz="1200" dirty="0"/>
                        <a:t>Prophecy of Enoch</a:t>
                      </a:r>
                    </a:p>
                  </a:txBody>
                  <a:tcPr/>
                </a:tc>
                <a:tc>
                  <a:txBody>
                    <a:bodyPr/>
                    <a:lstStyle/>
                    <a:p>
                      <a:r>
                        <a:rPr lang="en-US" sz="1200" dirty="0"/>
                        <a:t>Jude 15, 16</a:t>
                      </a:r>
                    </a:p>
                  </a:txBody>
                  <a:tcPr/>
                </a:tc>
                <a:tc>
                  <a:txBody>
                    <a:bodyPr/>
                    <a:lstStyle/>
                    <a:p>
                      <a:r>
                        <a:rPr lang="en-US" sz="1200" dirty="0"/>
                        <a:t>Enoch has a revelation concerning the glorious coming of the Son of God to judgment. </a:t>
                      </a:r>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446694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40860893"/>
              </p:ext>
            </p:extLst>
          </p:nvPr>
        </p:nvGraphicFramePr>
        <p:xfrm>
          <a:off x="0" y="207819"/>
          <a:ext cx="12192000" cy="263652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533400">
                <a:tc>
                  <a:txBody>
                    <a:bodyPr/>
                    <a:lstStyle/>
                    <a:p>
                      <a:r>
                        <a:rPr lang="en-US" dirty="0"/>
                        <a:t>Books That Might</a:t>
                      </a:r>
                      <a:r>
                        <a:rPr lang="en-US" baseline="0" dirty="0"/>
                        <a:t> Be</a:t>
                      </a:r>
                      <a:r>
                        <a:rPr lang="en-US" dirty="0"/>
                        <a:t> Missing</a:t>
                      </a:r>
                    </a:p>
                  </a:txBody>
                  <a:tcPr/>
                </a:tc>
                <a:tc>
                  <a:txBody>
                    <a:bodyPr/>
                    <a:lstStyle/>
                    <a:p>
                      <a:r>
                        <a:rPr lang="en-US" dirty="0"/>
                        <a:t>New Testament</a:t>
                      </a:r>
                    </a:p>
                  </a:txBody>
                  <a:tcPr/>
                </a:tc>
                <a:tc>
                  <a:txBody>
                    <a:bodyPr/>
                    <a:lstStyle/>
                    <a:p>
                      <a:r>
                        <a:rPr lang="en-US" sz="1200" dirty="0"/>
                        <a:t>A Comprehensive History on the Church Volume 1 pg. 248-294 by B.H. Roberts</a:t>
                      </a:r>
                    </a:p>
                  </a:txBody>
                  <a:tcPr/>
                </a:tc>
                <a:extLst>
                  <a:ext uri="{0D108BD9-81ED-4DB2-BD59-A6C34878D82A}">
                    <a16:rowId xmlns:a16="http://schemas.microsoft.com/office/drawing/2014/main" val="10000"/>
                  </a:ext>
                </a:extLst>
              </a:tr>
              <a:tr h="381000">
                <a:tc>
                  <a:txBody>
                    <a:bodyPr/>
                    <a:lstStyle/>
                    <a:p>
                      <a:r>
                        <a:rPr lang="en-US" sz="1200" dirty="0"/>
                        <a:t>Another Epistle of Jude</a:t>
                      </a:r>
                    </a:p>
                  </a:txBody>
                  <a:tcPr/>
                </a:tc>
                <a:tc>
                  <a:txBody>
                    <a:bodyPr/>
                    <a:lstStyle/>
                    <a:p>
                      <a:r>
                        <a:rPr lang="en-US" sz="1200" dirty="0"/>
                        <a:t>Jude 3</a:t>
                      </a:r>
                    </a:p>
                  </a:txBody>
                  <a:tcPr/>
                </a:tc>
                <a:tc>
                  <a:txBody>
                    <a:bodyPr/>
                    <a:lstStyle/>
                    <a:p>
                      <a:r>
                        <a:rPr lang="en-US" sz="1200" dirty="0"/>
                        <a:t>We have but one epistle of Jude. Would not the epistle on the “common salvation” be as important as the one and the</a:t>
                      </a:r>
                      <a:r>
                        <a:rPr lang="en-US" sz="1200" baseline="0" dirty="0"/>
                        <a:t> only one we have from Jude’s pen?</a:t>
                      </a:r>
                      <a:endParaRPr lang="en-US" sz="1200" dirty="0"/>
                    </a:p>
                  </a:txBody>
                  <a:tcPr/>
                </a:tc>
                <a:extLst>
                  <a:ext uri="{0D108BD9-81ED-4DB2-BD59-A6C34878D82A}">
                    <a16:rowId xmlns:a16="http://schemas.microsoft.com/office/drawing/2014/main" val="10001"/>
                  </a:ext>
                </a:extLst>
              </a:tr>
              <a:tr h="457200">
                <a:tc>
                  <a:txBody>
                    <a:bodyPr/>
                    <a:lstStyle/>
                    <a:p>
                      <a:r>
                        <a:rPr lang="en-US" sz="1200" dirty="0"/>
                        <a:t>Another Epistle tot the Ephesians</a:t>
                      </a:r>
                    </a:p>
                  </a:txBody>
                  <a:tcPr/>
                </a:tc>
                <a:tc>
                  <a:txBody>
                    <a:bodyPr/>
                    <a:lstStyle/>
                    <a:p>
                      <a:r>
                        <a:rPr lang="en-US" sz="1200" dirty="0"/>
                        <a:t>Ephesians 3</a:t>
                      </a:r>
                    </a:p>
                  </a:txBody>
                  <a:tcPr/>
                </a:tc>
                <a:tc>
                  <a:txBody>
                    <a:bodyPr/>
                    <a:lstStyle/>
                    <a:p>
                      <a:r>
                        <a:rPr lang="en-US" sz="1200" dirty="0"/>
                        <a:t>Paul alludes to another epistle which he had written to that people, but of which the world has no knowledge except this reference to it, which is made by its author. This epistle contained a revelation from God.</a:t>
                      </a:r>
                    </a:p>
                  </a:txBody>
                  <a:tcPr/>
                </a:tc>
                <a:extLst>
                  <a:ext uri="{0D108BD9-81ED-4DB2-BD59-A6C34878D82A}">
                    <a16:rowId xmlns:a16="http://schemas.microsoft.com/office/drawing/2014/main" val="10002"/>
                  </a:ext>
                </a:extLst>
              </a:tr>
              <a:tr h="304800">
                <a:tc>
                  <a:txBody>
                    <a:bodyPr/>
                    <a:lstStyle/>
                    <a:p>
                      <a:r>
                        <a:rPr lang="en-US" sz="1200" dirty="0"/>
                        <a:t>Another Epistle to the </a:t>
                      </a:r>
                      <a:r>
                        <a:rPr lang="en-US" sz="1200" dirty="0" err="1"/>
                        <a:t>Laodiceans</a:t>
                      </a:r>
                      <a:endParaRPr lang="en-US" sz="1200" dirty="0"/>
                    </a:p>
                  </a:txBody>
                  <a:tcPr/>
                </a:tc>
                <a:tc>
                  <a:txBody>
                    <a:bodyPr/>
                    <a:lstStyle/>
                    <a:p>
                      <a:r>
                        <a:rPr lang="en-US" sz="1200" dirty="0"/>
                        <a:t>Colossians 4:16</a:t>
                      </a:r>
                    </a:p>
                  </a:txBody>
                  <a:tcPr/>
                </a:tc>
                <a:tc>
                  <a:txBody>
                    <a:bodyPr/>
                    <a:lstStyle/>
                    <a:p>
                      <a:r>
                        <a:rPr lang="en-US" sz="1200" dirty="0"/>
                        <a:t>From this it would appear since Paul in it speaks of a former letter he had written, and which was doubtless as good scripture as the two which have been preserved.</a:t>
                      </a:r>
                    </a:p>
                  </a:txBody>
                  <a:tcPr/>
                </a:tc>
                <a:extLst>
                  <a:ext uri="{0D108BD9-81ED-4DB2-BD59-A6C34878D82A}">
                    <a16:rowId xmlns:a16="http://schemas.microsoft.com/office/drawing/2014/main" val="10003"/>
                  </a:ext>
                </a:extLst>
              </a:tr>
            </a:tbl>
          </a:graphicData>
        </a:graphic>
      </p:graphicFrame>
      <p:sp>
        <p:nvSpPr>
          <p:cNvPr id="4" name="TextBox 3"/>
          <p:cNvSpPr txBox="1"/>
          <p:nvPr/>
        </p:nvSpPr>
        <p:spPr>
          <a:xfrm>
            <a:off x="3304309" y="3283527"/>
            <a:ext cx="5022273" cy="1600438"/>
          </a:xfrm>
          <a:prstGeom prst="rect">
            <a:avLst/>
          </a:prstGeom>
          <a:noFill/>
          <a:ln>
            <a:solidFill>
              <a:schemeClr val="tx1"/>
            </a:solidFill>
          </a:ln>
        </p:spPr>
        <p:txBody>
          <a:bodyPr wrap="square" rtlCol="0">
            <a:spAutoFit/>
          </a:bodyPr>
          <a:lstStyle/>
          <a:p>
            <a:r>
              <a:rPr lang="en-US" sz="1400" dirty="0"/>
              <a:t>“On the revised version of the Jewish scriptures the church has published several chapters un the title, The Book of Moses, and also the 24</a:t>
            </a:r>
            <a:r>
              <a:rPr lang="en-US" sz="1400" baseline="30000" dirty="0"/>
              <a:t>th</a:t>
            </a:r>
            <a:r>
              <a:rPr lang="en-US" sz="1400" dirty="0"/>
              <a:t> chapter of St. Matthew, including in it the last verse of the 23</a:t>
            </a:r>
            <a:r>
              <a:rPr lang="en-US" sz="1400" baseline="30000" dirty="0"/>
              <a:t>rd</a:t>
            </a:r>
            <a:r>
              <a:rPr lang="en-US" sz="1400" dirty="0"/>
              <a:t> chapter. These extracts are found in a collection of sacred writings called the Pearl of Great Price. A Selection from the Revelations, Translations and Narrations of Joseph Smith, first published by Franklin D Richards in England, 1851. </a:t>
            </a:r>
          </a:p>
        </p:txBody>
      </p:sp>
      <p:pic>
        <p:nvPicPr>
          <p:cNvPr id="2050" name="Picture 2" descr="Image result for the book of moses">
            <a:extLst>
              <a:ext uri="{FF2B5EF4-FFF2-40B4-BE49-F238E27FC236}">
                <a16:creationId xmlns:a16="http://schemas.microsoft.com/office/drawing/2014/main" id="{E3D62477-8552-46E2-92CB-B54A13FAB8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3" t="9455" r="51673" b="14400"/>
          <a:stretch/>
        </p:blipFill>
        <p:spPr bwMode="auto">
          <a:xfrm>
            <a:off x="706582" y="3023754"/>
            <a:ext cx="2202873" cy="36264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pearl of great price">
            <a:extLst>
              <a:ext uri="{FF2B5EF4-FFF2-40B4-BE49-F238E27FC236}">
                <a16:creationId xmlns:a16="http://schemas.microsoft.com/office/drawing/2014/main" id="{8DB6BB99-B93F-4FF2-A9D7-0125122F0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8527" y="3023754"/>
            <a:ext cx="2264903" cy="3473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254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2100" y="83128"/>
            <a:ext cx="9067800" cy="6494085"/>
          </a:xfrm>
          <a:prstGeom prst="rect">
            <a:avLst/>
          </a:prstGeom>
          <a:ln>
            <a:solidFill>
              <a:schemeClr val="tx1"/>
            </a:solidFill>
          </a:ln>
        </p:spPr>
        <p:txBody>
          <a:bodyPr wrap="square">
            <a:spAutoFit/>
          </a:bodyPr>
          <a:lstStyle/>
          <a:p>
            <a:r>
              <a:rPr lang="en-US" sz="1200" b="1" dirty="0"/>
              <a:t>Faith in a Time of Cholera</a:t>
            </a:r>
          </a:p>
          <a:p>
            <a:r>
              <a:rPr lang="en-US" sz="1200" dirty="0"/>
              <a:t>By: Amy Tanner </a:t>
            </a:r>
            <a:r>
              <a:rPr lang="en-US" sz="1200" dirty="0" err="1"/>
              <a:t>Thiriot</a:t>
            </a:r>
            <a:r>
              <a:rPr lang="en-US" sz="1200" dirty="0"/>
              <a:t> - February 19, 2014</a:t>
            </a:r>
          </a:p>
          <a:p>
            <a:endParaRPr lang="en-US" sz="1200" dirty="0"/>
          </a:p>
          <a:p>
            <a:r>
              <a:rPr lang="en-US" sz="1200" dirty="0"/>
              <a:t>Ann Prior was born into a prosperous family in East London, but the family was reduced to poverty through a series of misfortunes including the death of her father. When Ann was eleven, she acted against her Scottish mother’s wishes and left school to become a dressmaker so she could help support the family.</a:t>
            </a:r>
          </a:p>
          <a:p>
            <a:endParaRPr lang="en-US" sz="1200" dirty="0"/>
          </a:p>
          <a:p>
            <a:r>
              <a:rPr lang="en-US" sz="1200" dirty="0"/>
              <a:t>She worked as a dressmaker for several years, and then when she was almost seventeen, she married George Jarvis, a sailor who had traveled around the world several times.</a:t>
            </a:r>
          </a:p>
          <a:p>
            <a:endParaRPr lang="en-US" sz="1200" dirty="0"/>
          </a:p>
          <a:p>
            <a:r>
              <a:rPr lang="en-US" sz="1200" dirty="0"/>
              <a:t>Between ocean voyages, George took care of ships in harbor. He and Ann were living on board a ship with their two children when George heard the missionaries of The Church of Jesus Christ of Latter-day Saints preaching on an English street-corner. He hurried back to the ship to tell Ann what he’d heard about Joseph Smith and the restoration of the Gospel. Ann heard his explanation and replied, “George, it’s true!”</a:t>
            </a:r>
          </a:p>
          <a:p>
            <a:endParaRPr lang="en-US" sz="1200" dirty="0"/>
          </a:p>
          <a:p>
            <a:r>
              <a:rPr lang="en-US" sz="1200" dirty="0"/>
              <a:t>They were baptized in the Thames on Christmas Day, 1848. When George sailed on a voyage not long afterward, Ann moved in with her mother, Catherine Prior. She told about her subsequent experiences in her autobiography:</a:t>
            </a:r>
          </a:p>
          <a:p>
            <a:endParaRPr lang="en-US" sz="1200" dirty="0"/>
          </a:p>
          <a:p>
            <a:r>
              <a:rPr lang="en-US" sz="1200" dirty="0"/>
              <a:t>“I will write a few lines about the cholera. I was home with my mother when it was so bad that cards where posted about warning you that if any one was [taken] with it and you did not send word to persons </a:t>
            </a:r>
            <a:r>
              <a:rPr lang="en-US" sz="1200" dirty="0" err="1"/>
              <a:t>apointed</a:t>
            </a:r>
            <a:r>
              <a:rPr lang="en-US" sz="1200" dirty="0"/>
              <a:t> to take them to the pest house, you were under a heavy </a:t>
            </a:r>
            <a:r>
              <a:rPr lang="en-US" sz="1200" dirty="0" err="1"/>
              <a:t>pena</a:t>
            </a:r>
            <a:r>
              <a:rPr lang="en-US" sz="1200" dirty="0"/>
              <a:t>[l]</a:t>
            </a:r>
            <a:r>
              <a:rPr lang="en-US" sz="1200" dirty="0" err="1"/>
              <a:t>ty</a:t>
            </a:r>
            <a:r>
              <a:rPr lang="en-US" sz="1200" dirty="0"/>
              <a:t>. You were not allowed to have a </a:t>
            </a:r>
            <a:r>
              <a:rPr lang="en-US" sz="1200" dirty="0" err="1"/>
              <a:t>docter</a:t>
            </a:r>
            <a:r>
              <a:rPr lang="en-US" sz="1200" dirty="0"/>
              <a:t> at your home.</a:t>
            </a:r>
          </a:p>
          <a:p>
            <a:endParaRPr lang="en-US" sz="1200" dirty="0"/>
          </a:p>
          <a:p>
            <a:r>
              <a:rPr lang="en-US" sz="1200" dirty="0"/>
              <a:t>When cholera swept through London in 1849, the disease killed more than 18,000 people in a single season.</a:t>
            </a:r>
            <a:r>
              <a:rPr lang="en-US" sz="1200" baseline="30000" dirty="0">
                <a:hlinkClick r:id="rId2" tooltip="“The Cholera Epidemic in London,” Medical Times and Gazette, December 15, 1866, 639."/>
              </a:rPr>
              <a:t>3</a:t>
            </a:r>
            <a:r>
              <a:rPr lang="en-US" sz="1200" dirty="0"/>
              <a:t> It was not until the next decade that doctors began to understand the cause of cholera and how the bacteria </a:t>
            </a:r>
            <a:r>
              <a:rPr lang="en-US" sz="1200" i="1" dirty="0" err="1"/>
              <a:t>Vibrio</a:t>
            </a:r>
            <a:r>
              <a:rPr lang="en-US" sz="1200" i="1" dirty="0"/>
              <a:t> </a:t>
            </a:r>
            <a:r>
              <a:rPr lang="en-US" sz="1200" i="1" dirty="0" err="1"/>
              <a:t>cholerae</a:t>
            </a:r>
            <a:r>
              <a:rPr lang="en-US" sz="1200" dirty="0"/>
              <a:t> spread through primitive water and sanitation systems.</a:t>
            </a:r>
          </a:p>
          <a:p>
            <a:endParaRPr lang="en-US" sz="1200" baseline="30000" dirty="0"/>
          </a:p>
          <a:p>
            <a:r>
              <a:rPr lang="en-US" sz="1200" dirty="0"/>
              <a:t>A cholera infection starts when a person is exposed to large amounts of cholera bacteria transmitted by fecal matter in water or food. First comes vomiting and diarrhea. As the disease progresses, victims become visibly dehydrated, get weaker and weaker, and turn purple and black in their extremities and face. Treatments in 1849 were primitive: doctors could do little more than give solutions of electrolytes in water, although a few were making some early but unsuccessful attempts at intravenous saline rehydration.”</a:t>
            </a:r>
            <a:endParaRPr lang="en-US" sz="1200" baseline="30000" dirty="0"/>
          </a:p>
          <a:p>
            <a:endParaRPr lang="en-US" sz="1200" dirty="0"/>
          </a:p>
          <a:p>
            <a:r>
              <a:rPr lang="en-US" sz="1200" dirty="0"/>
              <a:t>The cases of cholera got nearer and nearer to Ann and her mother and children.</a:t>
            </a:r>
          </a:p>
          <a:p>
            <a:endParaRPr lang="en-US" sz="1200" dirty="0"/>
          </a:p>
          <a:p>
            <a:r>
              <a:rPr lang="en-US" sz="1200" dirty="0"/>
              <a:t>“A Child that had played with my boy in the evening the following morning was dead.</a:t>
            </a:r>
          </a:p>
          <a:p>
            <a:r>
              <a:rPr lang="en-US" sz="1200" dirty="0"/>
              <a:t>Close neighbors to us while the woman was </a:t>
            </a:r>
            <a:r>
              <a:rPr lang="en-US" sz="1200" dirty="0" err="1"/>
              <a:t>puting</a:t>
            </a:r>
            <a:r>
              <a:rPr lang="en-US" sz="1200" dirty="0"/>
              <a:t> her things on to follow her husband to the grave was taken with it, and in two hours they buried her with him. My [step]brother went with a man to bury his wife and he declared he heard her scream while going to the grave.”</a:t>
            </a:r>
          </a:p>
        </p:txBody>
      </p:sp>
    </p:spTree>
    <p:extLst>
      <p:ext uri="{BB962C8B-B14F-4D97-AF65-F5344CB8AC3E}">
        <p14:creationId xmlns:p14="http://schemas.microsoft.com/office/powerpoint/2010/main" val="3299251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0"/>
            <a:ext cx="9144000" cy="3600986"/>
          </a:xfrm>
          <a:prstGeom prst="rect">
            <a:avLst/>
          </a:prstGeom>
          <a:noFill/>
          <a:ln>
            <a:solidFill>
              <a:schemeClr val="tx1"/>
            </a:solidFill>
          </a:ln>
        </p:spPr>
        <p:txBody>
          <a:bodyPr wrap="square" rtlCol="0">
            <a:spAutoFit/>
          </a:bodyPr>
          <a:lstStyle/>
          <a:p>
            <a:r>
              <a:rPr lang="en-US" sz="1200" dirty="0"/>
              <a:t>Then Ann came down with the disease.</a:t>
            </a:r>
          </a:p>
          <a:p>
            <a:endParaRPr lang="en-US" sz="1200" dirty="0"/>
          </a:p>
          <a:p>
            <a:r>
              <a:rPr lang="en-US" sz="1200" dirty="0"/>
              <a:t>“… the neighbors heard me [retching]. They expected to hear my Mother or I had passed away before morning. They did not know which one of us it was that had the cholera.</a:t>
            </a:r>
          </a:p>
          <a:p>
            <a:r>
              <a:rPr lang="en-US" sz="1200" dirty="0"/>
              <a:t>I implored my mother not to send me to the pest house or I should die. We were miles from any Elders. What could I do or what could my mother do with my baby in her arms?</a:t>
            </a:r>
          </a:p>
          <a:p>
            <a:endParaRPr lang="en-US" sz="1200" dirty="0"/>
          </a:p>
          <a:p>
            <a:r>
              <a:rPr lang="en-US" sz="1200" dirty="0"/>
              <a:t>I had, by good fortune, a bottle of consecrated oil and it was [where] I could see it in the window… I could not speak but I pointed to the bottle of oil. My Mother did not know but what it was hair oil. I had not told her about it; I had told her about baptism and she did not believe.… She thought I was </a:t>
            </a:r>
            <a:r>
              <a:rPr lang="en-US" sz="1200" dirty="0" err="1"/>
              <a:t>delirius</a:t>
            </a:r>
            <a:r>
              <a:rPr lang="en-US" sz="1200" dirty="0"/>
              <a:t> but she gave me the oil to pacify me.</a:t>
            </a:r>
          </a:p>
          <a:p>
            <a:r>
              <a:rPr lang="en-US" sz="1200" dirty="0"/>
              <a:t>I asked the Lord to add to my testimony by staying the continual [retching] and I was healed. My mother said I was quite black in the face. I do not say I should have died if I had not used the oil, but I do know those that did recover … were six week[s] or more before they got well. The stench was so bad Mother had to burn things to sweet[en] the rooms.</a:t>
            </a:r>
          </a:p>
          <a:p>
            <a:r>
              <a:rPr lang="en-US" sz="1200" dirty="0"/>
              <a:t>I was up and told my brother and others of the goodness of the Lord to me. I was laughed to scorn, but I give God the glory to this day for I know He answers prayers.”</a:t>
            </a:r>
          </a:p>
          <a:p>
            <a:endParaRPr lang="en-US" sz="1200" dirty="0"/>
          </a:p>
          <a:p>
            <a:r>
              <a:rPr lang="en-US" sz="1200" dirty="0"/>
              <a:t>Eight years after Ann survived the cholera, she left her mother in London and traveled with her husband and children to Boston, then later to the Salt Lake Valley, and still later to the Cotton Mission in St. George, Utah. She raised nine of her eleven children to adulthood and left her descendants with many stories of faith healing, hard work, and adventures on both sides of the ocean.</a:t>
            </a:r>
          </a:p>
        </p:txBody>
      </p:sp>
      <p:pic>
        <p:nvPicPr>
          <p:cNvPr id="18434" name="Picture 2" descr="http://www.keepapitchinin.org/wp-content/uploads/2014/02/CatherinePrior.jpg"/>
          <p:cNvPicPr>
            <a:picLocks noChangeAspect="1" noChangeArrowheads="1"/>
          </p:cNvPicPr>
          <p:nvPr/>
        </p:nvPicPr>
        <p:blipFill>
          <a:blip r:embed="rId2" cstate="print"/>
          <a:srcRect/>
          <a:stretch>
            <a:fillRect/>
          </a:stretch>
        </p:blipFill>
        <p:spPr bwMode="auto">
          <a:xfrm>
            <a:off x="4232564" y="3872300"/>
            <a:ext cx="2305050" cy="2769207"/>
          </a:xfrm>
          <a:prstGeom prst="rect">
            <a:avLst/>
          </a:prstGeom>
          <a:noFill/>
        </p:spPr>
      </p:pic>
      <p:sp>
        <p:nvSpPr>
          <p:cNvPr id="5" name="Rectangle 4"/>
          <p:cNvSpPr/>
          <p:nvPr/>
        </p:nvSpPr>
        <p:spPr>
          <a:xfrm>
            <a:off x="6934200" y="6364508"/>
            <a:ext cx="4876800" cy="276999"/>
          </a:xfrm>
          <a:prstGeom prst="rect">
            <a:avLst/>
          </a:prstGeom>
        </p:spPr>
        <p:txBody>
          <a:bodyPr wrap="square">
            <a:spAutoFit/>
          </a:bodyPr>
          <a:lstStyle/>
          <a:p>
            <a:r>
              <a:rPr lang="en-US" sz="1200" dirty="0">
                <a:hlinkClick r:id="rId3"/>
              </a:rPr>
              <a:t>http://www.keepapitchinin.org/2014/02/19/faithcholeraconsecratedoil/</a:t>
            </a:r>
            <a:endParaRPr lang="en-US" sz="1200" dirty="0"/>
          </a:p>
        </p:txBody>
      </p:sp>
    </p:spTree>
    <p:extLst>
      <p:ext uri="{BB962C8B-B14F-4D97-AF65-F5344CB8AC3E}">
        <p14:creationId xmlns:p14="http://schemas.microsoft.com/office/powerpoint/2010/main" val="1217077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AutoShape 2"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 name="Rectangle 34"/>
          <p:cNvSpPr/>
          <p:nvPr/>
        </p:nvSpPr>
        <p:spPr>
          <a:xfrm>
            <a:off x="852197" y="206286"/>
            <a:ext cx="5105400" cy="2862322"/>
          </a:xfrm>
          <a:prstGeom prst="rect">
            <a:avLst/>
          </a:prstGeom>
        </p:spPr>
        <p:txBody>
          <a:bodyPr wrap="square">
            <a:spAutoFit/>
          </a:bodyPr>
          <a:lstStyle/>
          <a:p>
            <a:pPr fontAlgn="base"/>
            <a:r>
              <a:rPr lang="en-US" b="1" dirty="0">
                <a:solidFill>
                  <a:schemeClr val="bg1"/>
                </a:solidFill>
              </a:rPr>
              <a:t>“Latter-day Saints believe in applying the best available scientific knowledge and techniques. We use nutrition, exercise, and other practices to preserve health, and we enlist the help of healing practitioners, such as physicians and surgeons, to restore health.</a:t>
            </a:r>
          </a:p>
          <a:p>
            <a:pPr fontAlgn="base"/>
            <a:endParaRPr lang="en-US" b="1" dirty="0">
              <a:solidFill>
                <a:schemeClr val="bg1"/>
              </a:solidFill>
            </a:endParaRPr>
          </a:p>
          <a:p>
            <a:pPr fontAlgn="base"/>
            <a:r>
              <a:rPr lang="en-US" b="1" dirty="0">
                <a:solidFill>
                  <a:schemeClr val="bg1"/>
                </a:solidFill>
              </a:rPr>
              <a:t>“The use of medical science is not at odds with our prayers of faith and our reliance on priesthood blessings. …</a:t>
            </a:r>
          </a:p>
        </p:txBody>
      </p:sp>
      <p:sp>
        <p:nvSpPr>
          <p:cNvPr id="14" name="Rectangle 13"/>
          <p:cNvSpPr/>
          <p:nvPr/>
        </p:nvSpPr>
        <p:spPr>
          <a:xfrm>
            <a:off x="5181600" y="4572000"/>
            <a:ext cx="5105400" cy="1754326"/>
          </a:xfrm>
          <a:prstGeom prst="rect">
            <a:avLst/>
          </a:prstGeom>
        </p:spPr>
        <p:txBody>
          <a:bodyPr wrap="square">
            <a:spAutoFit/>
          </a:bodyPr>
          <a:lstStyle/>
          <a:p>
            <a:pPr fontAlgn="base"/>
            <a:r>
              <a:rPr lang="en-US" b="1" dirty="0">
                <a:solidFill>
                  <a:schemeClr val="bg1"/>
                </a:solidFill>
              </a:rPr>
              <a:t>“Of course we don’t wait until all other methods are exhausted before we pray in faith or give priesthood blessings for healing. In emergencies, prayers and blessings come first. Most often we pursue all efforts simultaneously” </a:t>
            </a:r>
          </a:p>
          <a:p>
            <a:pPr fontAlgn="base"/>
            <a:r>
              <a:rPr lang="en-US" sz="1100" b="1" dirty="0">
                <a:solidFill>
                  <a:schemeClr val="bg1"/>
                </a:solidFill>
              </a:rPr>
              <a:t>Elder </a:t>
            </a:r>
            <a:r>
              <a:rPr lang="en-US" sz="1100" b="1" dirty="0" err="1">
                <a:solidFill>
                  <a:schemeClr val="bg1"/>
                </a:solidFill>
              </a:rPr>
              <a:t>Dallin</a:t>
            </a:r>
            <a:r>
              <a:rPr lang="en-US" sz="1100" b="1" dirty="0">
                <a:solidFill>
                  <a:schemeClr val="bg1"/>
                </a:solidFill>
              </a:rPr>
              <a:t> H. Oaks</a:t>
            </a:r>
            <a:r>
              <a:rPr lang="en-US" b="1" dirty="0">
                <a:solidFill>
                  <a:schemeClr val="bg1"/>
                </a:solidFill>
              </a:rPr>
              <a:t> </a:t>
            </a:r>
          </a:p>
        </p:txBody>
      </p:sp>
      <p:pic>
        <p:nvPicPr>
          <p:cNvPr id="15" name="Picture 14" descr="Dallin H. Oaks.jpg"/>
          <p:cNvPicPr>
            <a:picLocks noChangeAspect="1"/>
          </p:cNvPicPr>
          <p:nvPr/>
        </p:nvPicPr>
        <p:blipFill>
          <a:blip r:embed="rId2" cstate="print"/>
          <a:stretch>
            <a:fillRect/>
          </a:stretch>
        </p:blipFill>
        <p:spPr>
          <a:xfrm>
            <a:off x="8610601" y="5715000"/>
            <a:ext cx="794829" cy="990600"/>
          </a:xfrm>
          <a:prstGeom prst="rect">
            <a:avLst/>
          </a:prstGeom>
        </p:spPr>
      </p:pic>
      <p:pic>
        <p:nvPicPr>
          <p:cNvPr id="4" name="Picture 3">
            <a:extLst>
              <a:ext uri="{FF2B5EF4-FFF2-40B4-BE49-F238E27FC236}">
                <a16:creationId xmlns:a16="http://schemas.microsoft.com/office/drawing/2014/main" id="{19DEFD04-BA8E-4EA0-8856-34219D4566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6898" y="531674"/>
            <a:ext cx="1498600" cy="2057400"/>
          </a:xfrm>
          <a:prstGeom prst="rect">
            <a:avLst/>
          </a:prstGeom>
        </p:spPr>
      </p:pic>
      <p:pic>
        <p:nvPicPr>
          <p:cNvPr id="6" name="Picture 5">
            <a:extLst>
              <a:ext uri="{FF2B5EF4-FFF2-40B4-BE49-F238E27FC236}">
                <a16:creationId xmlns:a16="http://schemas.microsoft.com/office/drawing/2014/main" id="{0555ABD7-E7C8-42FA-B2B3-20F2BB8D8D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6816" y="908904"/>
            <a:ext cx="1877568" cy="2340864"/>
          </a:xfrm>
          <a:prstGeom prst="rect">
            <a:avLst/>
          </a:prstGeom>
        </p:spPr>
      </p:pic>
      <p:pic>
        <p:nvPicPr>
          <p:cNvPr id="8" name="Picture 7">
            <a:extLst>
              <a:ext uri="{FF2B5EF4-FFF2-40B4-BE49-F238E27FC236}">
                <a16:creationId xmlns:a16="http://schemas.microsoft.com/office/drawing/2014/main" id="{86A26144-2A99-48B0-8BBB-8E26F362C4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0951" y="2848032"/>
            <a:ext cx="2145792" cy="1420368"/>
          </a:xfrm>
          <a:prstGeom prst="rect">
            <a:avLst/>
          </a:prstGeom>
        </p:spPr>
      </p:pic>
      <p:pic>
        <p:nvPicPr>
          <p:cNvPr id="10" name="Picture 9">
            <a:extLst>
              <a:ext uri="{FF2B5EF4-FFF2-40B4-BE49-F238E27FC236}">
                <a16:creationId xmlns:a16="http://schemas.microsoft.com/office/drawing/2014/main" id="{BAC58615-F718-4864-B74B-BB2488BB85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0642" y="4268400"/>
            <a:ext cx="1706880" cy="2133600"/>
          </a:xfrm>
          <a:prstGeom prst="rect">
            <a:avLst/>
          </a:prstGeom>
        </p:spPr>
      </p:pic>
    </p:spTree>
    <p:extLst>
      <p:ext uri="{BB962C8B-B14F-4D97-AF65-F5344CB8AC3E}">
        <p14:creationId xmlns:p14="http://schemas.microsoft.com/office/powerpoint/2010/main" val="374836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AR CENA" pitchFamily="2" charset="0"/>
              </a:rPr>
              <a:t>Faith to Be Healed</a:t>
            </a:r>
          </a:p>
        </p:txBody>
      </p:sp>
      <p:sp>
        <p:nvSpPr>
          <p:cNvPr id="2050" name="AutoShape 2"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 name="Rectangle 34"/>
          <p:cNvSpPr/>
          <p:nvPr/>
        </p:nvSpPr>
        <p:spPr>
          <a:xfrm>
            <a:off x="0" y="6482834"/>
            <a:ext cx="2895600" cy="369332"/>
          </a:xfrm>
          <a:prstGeom prst="rect">
            <a:avLst/>
          </a:prstGeom>
        </p:spPr>
        <p:txBody>
          <a:bodyPr wrap="square">
            <a:spAutoFit/>
          </a:bodyPr>
          <a:lstStyle/>
          <a:p>
            <a:r>
              <a:rPr lang="en-US" b="1" dirty="0">
                <a:solidFill>
                  <a:schemeClr val="bg1"/>
                </a:solidFill>
              </a:rPr>
              <a:t>D&amp;C 42:43</a:t>
            </a:r>
          </a:p>
        </p:txBody>
      </p:sp>
      <p:sp>
        <p:nvSpPr>
          <p:cNvPr id="10" name="Rectangle 9"/>
          <p:cNvSpPr/>
          <p:nvPr/>
        </p:nvSpPr>
        <p:spPr>
          <a:xfrm>
            <a:off x="1752600" y="838201"/>
            <a:ext cx="5181600" cy="3693319"/>
          </a:xfrm>
          <a:prstGeom prst="rect">
            <a:avLst/>
          </a:prstGeom>
        </p:spPr>
        <p:txBody>
          <a:bodyPr wrap="square">
            <a:spAutoFit/>
          </a:bodyPr>
          <a:lstStyle/>
          <a:p>
            <a:r>
              <a:rPr lang="en-US" b="1" dirty="0">
                <a:solidFill>
                  <a:schemeClr val="bg1"/>
                </a:solidFill>
              </a:rPr>
              <a:t>Sometimes members of the Church have the mistaken idea that all sickness should be dealt with only through priesthood administrations. </a:t>
            </a:r>
          </a:p>
          <a:p>
            <a:endParaRPr lang="en-US" b="1" dirty="0">
              <a:solidFill>
                <a:schemeClr val="bg1"/>
              </a:solidFill>
            </a:endParaRPr>
          </a:p>
          <a:p>
            <a:r>
              <a:rPr lang="en-US" b="1" dirty="0">
                <a:solidFill>
                  <a:schemeClr val="bg1"/>
                </a:solidFill>
              </a:rPr>
              <a:t>As stated in a </a:t>
            </a:r>
            <a:r>
              <a:rPr lang="en-US" b="1" i="1" dirty="0">
                <a:solidFill>
                  <a:schemeClr val="bg1"/>
                </a:solidFill>
              </a:rPr>
              <a:t>Church News</a:t>
            </a:r>
            <a:r>
              <a:rPr lang="en-US" b="1" dirty="0">
                <a:solidFill>
                  <a:schemeClr val="bg1"/>
                </a:solidFill>
              </a:rPr>
              <a:t> editorial: “Every man, woman and child should care for his or her body as the temple of God which it is. </a:t>
            </a:r>
          </a:p>
          <a:p>
            <a:endParaRPr lang="en-US" b="1" dirty="0">
              <a:solidFill>
                <a:schemeClr val="bg1"/>
              </a:solidFill>
            </a:endParaRPr>
          </a:p>
          <a:p>
            <a:r>
              <a:rPr lang="en-US" b="1" dirty="0">
                <a:solidFill>
                  <a:schemeClr val="bg1"/>
                </a:solidFill>
              </a:rPr>
              <a:t>Attention should be given to proper rest and exercise, and a well-balanced diet. The Lord has given us the Word of Wisdom to assist us further in better caring for our bodies.</a:t>
            </a:r>
          </a:p>
          <a:p>
            <a:r>
              <a:rPr lang="en-US" sz="1200" b="1" dirty="0">
                <a:solidFill>
                  <a:schemeClr val="bg1"/>
                </a:solidFill>
              </a:rPr>
              <a:t>Student Manual</a:t>
            </a:r>
          </a:p>
        </p:txBody>
      </p:sp>
      <p:grpSp>
        <p:nvGrpSpPr>
          <p:cNvPr id="38" name="Group 37"/>
          <p:cNvGrpSpPr/>
          <p:nvPr/>
        </p:nvGrpSpPr>
        <p:grpSpPr>
          <a:xfrm>
            <a:off x="7315200" y="914400"/>
            <a:ext cx="2133600" cy="3429000"/>
            <a:chOff x="6324600" y="1676400"/>
            <a:chExt cx="2540000" cy="3810000"/>
          </a:xfrm>
        </p:grpSpPr>
        <p:grpSp>
          <p:nvGrpSpPr>
            <p:cNvPr id="11" name="Group 10"/>
            <p:cNvGrpSpPr/>
            <p:nvPr/>
          </p:nvGrpSpPr>
          <p:grpSpPr>
            <a:xfrm>
              <a:off x="6324600" y="1676400"/>
              <a:ext cx="2540000" cy="3810000"/>
              <a:chOff x="3886200" y="3505200"/>
              <a:chExt cx="1371600" cy="2057400"/>
            </a:xfrm>
          </p:grpSpPr>
          <p:sp>
            <p:nvSpPr>
              <p:cNvPr id="12" name="Rounded Rectangle 11"/>
              <p:cNvSpPr/>
              <p:nvPr/>
            </p:nvSpPr>
            <p:spPr>
              <a:xfrm>
                <a:off x="3962400" y="3657600"/>
                <a:ext cx="1219200" cy="1905000"/>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54"/>
              <p:cNvGrpSpPr/>
              <p:nvPr/>
            </p:nvGrpSpPr>
            <p:grpSpPr>
              <a:xfrm>
                <a:off x="3886200" y="3505200"/>
                <a:ext cx="1371600" cy="304800"/>
                <a:chOff x="3886200" y="3505200"/>
                <a:chExt cx="1371600" cy="304800"/>
              </a:xfrm>
              <a:solidFill>
                <a:schemeClr val="bg2"/>
              </a:solidFill>
            </p:grpSpPr>
            <p:sp>
              <p:nvSpPr>
                <p:cNvPr id="18" name="Rounded Rectangle 17"/>
                <p:cNvSpPr/>
                <p:nvPr/>
              </p:nvSpPr>
              <p:spPr>
                <a:xfrm>
                  <a:off x="3886200" y="3505200"/>
                  <a:ext cx="1371600" cy="304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40386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1148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1910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2672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434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196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4958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5720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6482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7244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8006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8768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9530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0292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1054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1816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9624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3962400" y="4191000"/>
                <a:ext cx="1219200"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58"/>
              <p:cNvGrpSpPr/>
              <p:nvPr/>
            </p:nvGrpSpPr>
            <p:grpSpPr>
              <a:xfrm>
                <a:off x="3962400" y="4191000"/>
                <a:ext cx="504444" cy="373011"/>
                <a:chOff x="2819400" y="587188"/>
                <a:chExt cx="504444" cy="373011"/>
              </a:xfrm>
              <a:noFill/>
            </p:grpSpPr>
            <p:sp>
              <p:nvSpPr>
                <p:cNvPr id="16" name="TextBox 15"/>
                <p:cNvSpPr txBox="1"/>
                <p:nvPr/>
              </p:nvSpPr>
              <p:spPr>
                <a:xfrm>
                  <a:off x="2819400" y="587188"/>
                  <a:ext cx="457200" cy="313932"/>
                </a:xfrm>
                <a:prstGeom prst="rect">
                  <a:avLst/>
                </a:prstGeom>
                <a:grpFill/>
              </p:spPr>
              <p:txBody>
                <a:bodyPr wrap="square" rtlCol="0">
                  <a:spAutoFit/>
                </a:bodyPr>
                <a:lstStyle/>
                <a:p>
                  <a:r>
                    <a:rPr lang="en-US" sz="2800" dirty="0">
                      <a:solidFill>
                        <a:srgbClr val="FF0000"/>
                      </a:solidFill>
                      <a:latin typeface="Aharoni" pitchFamily="2" charset="-79"/>
                      <a:cs typeface="Aharoni" pitchFamily="2" charset="-79"/>
                    </a:rPr>
                    <a:t>R</a:t>
                  </a:r>
                </a:p>
              </p:txBody>
            </p:sp>
            <p:sp>
              <p:nvSpPr>
                <p:cNvPr id="17" name="TextBox 16"/>
                <p:cNvSpPr txBox="1"/>
                <p:nvPr/>
              </p:nvSpPr>
              <p:spPr>
                <a:xfrm>
                  <a:off x="2866644" y="683200"/>
                  <a:ext cx="457200" cy="276999"/>
                </a:xfrm>
                <a:prstGeom prst="rect">
                  <a:avLst/>
                </a:prstGeom>
                <a:grpFill/>
              </p:spPr>
              <p:txBody>
                <a:bodyPr wrap="square" rtlCol="0">
                  <a:spAutoFit/>
                </a:bodyPr>
                <a:lstStyle/>
                <a:p>
                  <a:r>
                    <a:rPr lang="en-US" sz="2400" dirty="0">
                      <a:solidFill>
                        <a:srgbClr val="FF0000"/>
                      </a:solidFill>
                      <a:latin typeface="Aharoni" pitchFamily="2" charset="-79"/>
                      <a:cs typeface="Aharoni" pitchFamily="2" charset="-79"/>
                    </a:rPr>
                    <a:t>X</a:t>
                  </a:r>
                </a:p>
              </p:txBody>
            </p:sp>
          </p:grpSp>
        </p:grpSp>
        <p:sp>
          <p:nvSpPr>
            <p:cNvPr id="37" name="Rectangle 36"/>
            <p:cNvSpPr/>
            <p:nvPr/>
          </p:nvSpPr>
          <p:spPr>
            <a:xfrm>
              <a:off x="6415314" y="3369733"/>
              <a:ext cx="2315029" cy="1196909"/>
            </a:xfrm>
            <a:prstGeom prst="rect">
              <a:avLst/>
            </a:prstGeom>
          </p:spPr>
          <p:txBody>
            <a:bodyPr wrap="square">
              <a:spAutoFit/>
            </a:bodyPr>
            <a:lstStyle/>
            <a:p>
              <a:pPr algn="ctr"/>
              <a:r>
                <a:rPr lang="en-US" sz="1600" b="1" dirty="0"/>
                <a:t>If we have faith in Jesus Christ, we can be healed according to His will.</a:t>
              </a:r>
              <a:endParaRPr lang="en-US" sz="1600" dirty="0"/>
            </a:p>
          </p:txBody>
        </p:sp>
      </p:grpSp>
      <p:pic>
        <p:nvPicPr>
          <p:cNvPr id="5" name="Picture 4">
            <a:extLst>
              <a:ext uri="{FF2B5EF4-FFF2-40B4-BE49-F238E27FC236}">
                <a16:creationId xmlns:a16="http://schemas.microsoft.com/office/drawing/2014/main" id="{5B1CE77A-0DC4-4F00-9E1F-7748FDCD23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1289" y="4444483"/>
            <a:ext cx="7657240" cy="2176461"/>
          </a:xfrm>
          <a:prstGeom prst="rect">
            <a:avLst/>
          </a:prstGeom>
        </p:spPr>
      </p:pic>
    </p:spTree>
    <p:extLst>
      <p:ext uri="{BB962C8B-B14F-4D97-AF65-F5344CB8AC3E}">
        <p14:creationId xmlns:p14="http://schemas.microsoft.com/office/powerpoint/2010/main" val="398419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51" y="0"/>
            <a:ext cx="12192000" cy="6858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CENA" pitchFamily="2" charset="0"/>
              </a:rPr>
              <a:t>Priesthood Blessings and Herbs</a:t>
            </a:r>
          </a:p>
        </p:txBody>
      </p:sp>
      <p:sp>
        <p:nvSpPr>
          <p:cNvPr id="2050" name="AutoShape 2"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 name="Rectangle 34"/>
          <p:cNvSpPr/>
          <p:nvPr/>
        </p:nvSpPr>
        <p:spPr>
          <a:xfrm>
            <a:off x="120713" y="6488668"/>
            <a:ext cx="2895600" cy="369332"/>
          </a:xfrm>
          <a:prstGeom prst="rect">
            <a:avLst/>
          </a:prstGeom>
        </p:spPr>
        <p:txBody>
          <a:bodyPr wrap="square">
            <a:spAutoFit/>
          </a:bodyPr>
          <a:lstStyle/>
          <a:p>
            <a:r>
              <a:rPr lang="en-US" b="1" dirty="0">
                <a:solidFill>
                  <a:schemeClr val="bg1"/>
                </a:solidFill>
              </a:rPr>
              <a:t>D&amp;C 42:43</a:t>
            </a:r>
          </a:p>
        </p:txBody>
      </p:sp>
      <p:sp>
        <p:nvSpPr>
          <p:cNvPr id="10" name="Rectangle 9"/>
          <p:cNvSpPr/>
          <p:nvPr/>
        </p:nvSpPr>
        <p:spPr>
          <a:xfrm>
            <a:off x="1114528" y="1104256"/>
            <a:ext cx="5539966" cy="2492990"/>
          </a:xfrm>
          <a:prstGeom prst="rect">
            <a:avLst/>
          </a:prstGeom>
        </p:spPr>
        <p:txBody>
          <a:bodyPr wrap="square">
            <a:spAutoFit/>
          </a:bodyPr>
          <a:lstStyle/>
          <a:p>
            <a:r>
              <a:rPr lang="en-US" b="1" dirty="0">
                <a:solidFill>
                  <a:schemeClr val="bg1"/>
                </a:solidFill>
              </a:rPr>
              <a:t>November 1942:</a:t>
            </a:r>
          </a:p>
          <a:p>
            <a:r>
              <a:rPr lang="en-US" b="1" dirty="0">
                <a:solidFill>
                  <a:schemeClr val="bg1"/>
                </a:solidFill>
              </a:rPr>
              <a:t>Brigham Young was seriously ill.</a:t>
            </a:r>
          </a:p>
          <a:p>
            <a:endParaRPr lang="en-US" b="1" dirty="0">
              <a:solidFill>
                <a:schemeClr val="bg1"/>
              </a:solidFill>
            </a:endParaRPr>
          </a:p>
          <a:p>
            <a:r>
              <a:rPr lang="en-US" b="1" dirty="0">
                <a:solidFill>
                  <a:schemeClr val="bg1"/>
                </a:solidFill>
              </a:rPr>
              <a:t>“He was suddenly and severely attacked by disease with strong </a:t>
            </a:r>
            <a:r>
              <a:rPr lang="en-US" b="1" dirty="0" err="1">
                <a:solidFill>
                  <a:schemeClr val="bg1"/>
                </a:solidFill>
              </a:rPr>
              <a:t>symptions</a:t>
            </a:r>
            <a:r>
              <a:rPr lang="en-US" b="1" dirty="0">
                <a:solidFill>
                  <a:schemeClr val="bg1"/>
                </a:solidFill>
              </a:rPr>
              <a:t> of apoplexy, </a:t>
            </a:r>
          </a:p>
          <a:p>
            <a:endParaRPr lang="en-US" b="1" dirty="0">
              <a:solidFill>
                <a:schemeClr val="bg1"/>
              </a:solidFill>
            </a:endParaRPr>
          </a:p>
          <a:p>
            <a:r>
              <a:rPr lang="en-US" b="1" dirty="0">
                <a:solidFill>
                  <a:schemeClr val="bg1"/>
                </a:solidFill>
              </a:rPr>
              <a:t>We immediately </a:t>
            </a:r>
            <a:r>
              <a:rPr lang="en-US" b="1" dirty="0" err="1">
                <a:solidFill>
                  <a:schemeClr val="bg1"/>
                </a:solidFill>
              </a:rPr>
              <a:t>adminstered</a:t>
            </a:r>
            <a:r>
              <a:rPr lang="en-US" b="1" dirty="0">
                <a:solidFill>
                  <a:schemeClr val="bg1"/>
                </a:solidFill>
              </a:rPr>
              <a:t> to him by laying on of hands and prayer, accompanied with the use of herbs.”</a:t>
            </a:r>
          </a:p>
          <a:p>
            <a:r>
              <a:rPr lang="en-US" sz="1200" b="1" dirty="0">
                <a:solidFill>
                  <a:schemeClr val="bg1"/>
                </a:solidFill>
              </a:rPr>
              <a:t>History of the Church</a:t>
            </a:r>
          </a:p>
        </p:txBody>
      </p:sp>
      <p:pic>
        <p:nvPicPr>
          <p:cNvPr id="5" name="Picture 4">
            <a:extLst>
              <a:ext uri="{FF2B5EF4-FFF2-40B4-BE49-F238E27FC236}">
                <a16:creationId xmlns:a16="http://schemas.microsoft.com/office/drawing/2014/main" id="{E63A89A2-A402-419F-909C-6CD32A00F7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1775" y="3541376"/>
            <a:ext cx="2414225" cy="2895851"/>
          </a:xfrm>
          <a:prstGeom prst="rect">
            <a:avLst/>
          </a:prstGeom>
        </p:spPr>
      </p:pic>
      <p:pic>
        <p:nvPicPr>
          <p:cNvPr id="7" name="Picture 6">
            <a:extLst>
              <a:ext uri="{FF2B5EF4-FFF2-40B4-BE49-F238E27FC236}">
                <a16:creationId xmlns:a16="http://schemas.microsoft.com/office/drawing/2014/main" id="{D7D3FBA0-B633-400E-85E5-2F0EA8118D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2987" y="1160126"/>
            <a:ext cx="2857500" cy="2381250"/>
          </a:xfrm>
          <a:prstGeom prst="rect">
            <a:avLst/>
          </a:prstGeom>
        </p:spPr>
      </p:pic>
    </p:spTree>
    <p:extLst>
      <p:ext uri="{BB962C8B-B14F-4D97-AF65-F5344CB8AC3E}">
        <p14:creationId xmlns:p14="http://schemas.microsoft.com/office/powerpoint/2010/main" val="47479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AR CENA" pitchFamily="2" charset="0"/>
              </a:rPr>
              <a:t>If They Die</a:t>
            </a:r>
          </a:p>
        </p:txBody>
      </p:sp>
      <p:sp>
        <p:nvSpPr>
          <p:cNvPr id="2050" name="AutoShape 2"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 name="Rectangle 34"/>
          <p:cNvSpPr/>
          <p:nvPr/>
        </p:nvSpPr>
        <p:spPr>
          <a:xfrm>
            <a:off x="76200" y="6487481"/>
            <a:ext cx="2895600" cy="369332"/>
          </a:xfrm>
          <a:prstGeom prst="rect">
            <a:avLst/>
          </a:prstGeom>
        </p:spPr>
        <p:txBody>
          <a:bodyPr wrap="square">
            <a:spAutoFit/>
          </a:bodyPr>
          <a:lstStyle/>
          <a:p>
            <a:r>
              <a:rPr lang="en-US" b="1" dirty="0">
                <a:solidFill>
                  <a:schemeClr val="bg1"/>
                </a:solidFill>
              </a:rPr>
              <a:t>D&amp;C 42:44-45</a:t>
            </a:r>
          </a:p>
        </p:txBody>
      </p:sp>
      <p:sp>
        <p:nvSpPr>
          <p:cNvPr id="10" name="Rectangle 9"/>
          <p:cNvSpPr/>
          <p:nvPr/>
        </p:nvSpPr>
        <p:spPr>
          <a:xfrm>
            <a:off x="1752600" y="838200"/>
            <a:ext cx="3810000" cy="2492990"/>
          </a:xfrm>
          <a:prstGeom prst="rect">
            <a:avLst/>
          </a:prstGeom>
        </p:spPr>
        <p:txBody>
          <a:bodyPr wrap="square">
            <a:spAutoFit/>
          </a:bodyPr>
          <a:lstStyle/>
          <a:p>
            <a:r>
              <a:rPr lang="en-US" b="1" dirty="0">
                <a:solidFill>
                  <a:schemeClr val="bg1"/>
                </a:solidFill>
              </a:rPr>
              <a:t>All who have any experience in the Church know of instances of miraculous healing, but there is no promise that all afflicted persons for whom the Elders pray shall recover. But the promise to the Church members is that, if they die, “they shall die unto me.”</a:t>
            </a:r>
          </a:p>
          <a:p>
            <a:r>
              <a:rPr lang="en-US" sz="1200" b="1" dirty="0">
                <a:solidFill>
                  <a:schemeClr val="bg1"/>
                </a:solidFill>
              </a:rPr>
              <a:t>Smith and </a:t>
            </a:r>
            <a:r>
              <a:rPr lang="en-US" sz="1200" b="1" dirty="0" err="1">
                <a:solidFill>
                  <a:schemeClr val="bg1"/>
                </a:solidFill>
              </a:rPr>
              <a:t>Sjodahl</a:t>
            </a:r>
            <a:endParaRPr lang="en-US" sz="1200" b="1" dirty="0">
              <a:solidFill>
                <a:schemeClr val="bg1"/>
              </a:solidFill>
            </a:endParaRPr>
          </a:p>
        </p:txBody>
      </p:sp>
      <p:sp>
        <p:nvSpPr>
          <p:cNvPr id="38" name="Rectangle 37"/>
          <p:cNvSpPr/>
          <p:nvPr/>
        </p:nvSpPr>
        <p:spPr>
          <a:xfrm>
            <a:off x="5257800" y="3581401"/>
            <a:ext cx="5181600" cy="1200329"/>
          </a:xfrm>
          <a:prstGeom prst="rect">
            <a:avLst/>
          </a:prstGeom>
        </p:spPr>
        <p:txBody>
          <a:bodyPr wrap="square">
            <a:spAutoFit/>
          </a:bodyPr>
          <a:lstStyle/>
          <a:p>
            <a:r>
              <a:rPr lang="en-US" b="1" dirty="0">
                <a:solidFill>
                  <a:schemeClr val="bg1"/>
                </a:solidFill>
              </a:rPr>
              <a:t>Thou </a:t>
            </a:r>
            <a:r>
              <a:rPr lang="en-US" b="1" dirty="0" err="1">
                <a:solidFill>
                  <a:schemeClr val="bg1"/>
                </a:solidFill>
              </a:rPr>
              <a:t>shalt</a:t>
            </a:r>
            <a:r>
              <a:rPr lang="en-US" b="1" dirty="0">
                <a:solidFill>
                  <a:schemeClr val="bg1"/>
                </a:solidFill>
              </a:rPr>
              <a:t> weep:</a:t>
            </a:r>
          </a:p>
          <a:p>
            <a:endParaRPr lang="en-US" b="1" dirty="0">
              <a:solidFill>
                <a:schemeClr val="bg1"/>
              </a:solidFill>
            </a:endParaRPr>
          </a:p>
          <a:p>
            <a:r>
              <a:rPr lang="en-US" b="1" dirty="0">
                <a:solidFill>
                  <a:schemeClr val="bg1"/>
                </a:solidFill>
              </a:rPr>
              <a:t>It is natural to feel sorrow when death parts from our loved ones.</a:t>
            </a:r>
          </a:p>
        </p:txBody>
      </p:sp>
      <p:pic>
        <p:nvPicPr>
          <p:cNvPr id="11" name="Picture 10">
            <a:extLst>
              <a:ext uri="{FF2B5EF4-FFF2-40B4-BE49-F238E27FC236}">
                <a16:creationId xmlns:a16="http://schemas.microsoft.com/office/drawing/2014/main" id="{BE96897B-E056-427A-8595-58CABA4AA5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971169"/>
            <a:ext cx="3429479" cy="2438740"/>
          </a:xfrm>
          <a:prstGeom prst="rect">
            <a:avLst/>
          </a:prstGeom>
        </p:spPr>
      </p:pic>
      <p:pic>
        <p:nvPicPr>
          <p:cNvPr id="13" name="Picture 12">
            <a:extLst>
              <a:ext uri="{FF2B5EF4-FFF2-40B4-BE49-F238E27FC236}">
                <a16:creationId xmlns:a16="http://schemas.microsoft.com/office/drawing/2014/main" id="{D8D66F4E-B802-4E96-8FD5-8ECE14D34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018" y="3833868"/>
            <a:ext cx="2895600" cy="2335601"/>
          </a:xfrm>
          <a:prstGeom prst="rect">
            <a:avLst/>
          </a:prstGeom>
        </p:spPr>
      </p:pic>
      <p:pic>
        <p:nvPicPr>
          <p:cNvPr id="20" name="Picture 19">
            <a:extLst>
              <a:ext uri="{FF2B5EF4-FFF2-40B4-BE49-F238E27FC236}">
                <a16:creationId xmlns:a16="http://schemas.microsoft.com/office/drawing/2014/main" id="{6DC4636A-007F-4561-8B28-5658719AEA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576" y="160338"/>
            <a:ext cx="1333058" cy="1015663"/>
          </a:xfrm>
          <a:prstGeom prst="rect">
            <a:avLst/>
          </a:prstGeom>
        </p:spPr>
      </p:pic>
    </p:spTree>
    <p:extLst>
      <p:ext uri="{BB962C8B-B14F-4D97-AF65-F5344CB8AC3E}">
        <p14:creationId xmlns:p14="http://schemas.microsoft.com/office/powerpoint/2010/main" val="103617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AR CENA" pitchFamily="2" charset="0"/>
              </a:rPr>
              <a:t>Not Taste Death</a:t>
            </a:r>
          </a:p>
        </p:txBody>
      </p:sp>
      <p:sp>
        <p:nvSpPr>
          <p:cNvPr id="2050" name="AutoShape 2"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 name="Rectangle 34"/>
          <p:cNvSpPr/>
          <p:nvPr/>
        </p:nvSpPr>
        <p:spPr>
          <a:xfrm>
            <a:off x="0" y="6488667"/>
            <a:ext cx="2895600" cy="369332"/>
          </a:xfrm>
          <a:prstGeom prst="rect">
            <a:avLst/>
          </a:prstGeom>
        </p:spPr>
        <p:txBody>
          <a:bodyPr wrap="square">
            <a:spAutoFit/>
          </a:bodyPr>
          <a:lstStyle/>
          <a:p>
            <a:r>
              <a:rPr lang="en-US" b="1" dirty="0">
                <a:solidFill>
                  <a:schemeClr val="bg1"/>
                </a:solidFill>
              </a:rPr>
              <a:t>D&amp;C 42:46  Joseph F. Smith</a:t>
            </a:r>
          </a:p>
        </p:txBody>
      </p:sp>
      <p:sp>
        <p:nvSpPr>
          <p:cNvPr id="10" name="Rectangle 9"/>
          <p:cNvSpPr/>
          <p:nvPr/>
        </p:nvSpPr>
        <p:spPr>
          <a:xfrm>
            <a:off x="1752600" y="838201"/>
            <a:ext cx="5181600" cy="1200329"/>
          </a:xfrm>
          <a:prstGeom prst="rect">
            <a:avLst/>
          </a:prstGeom>
        </p:spPr>
        <p:txBody>
          <a:bodyPr wrap="square">
            <a:spAutoFit/>
          </a:bodyPr>
          <a:lstStyle/>
          <a:p>
            <a:r>
              <a:rPr lang="en-US" b="1" dirty="0">
                <a:solidFill>
                  <a:schemeClr val="bg1"/>
                </a:solidFill>
              </a:rPr>
              <a:t>“We must not mourn as those who are “without hope” of a reunion. To those who die in the Lord death is not bitter. To them it does not taste like death. It is sweet.</a:t>
            </a:r>
            <a:endParaRPr lang="en-US" sz="1200" b="1" dirty="0">
              <a:solidFill>
                <a:schemeClr val="bg1"/>
              </a:solidFill>
            </a:endParaRPr>
          </a:p>
        </p:txBody>
      </p:sp>
      <p:sp>
        <p:nvSpPr>
          <p:cNvPr id="38" name="Rectangle 37"/>
          <p:cNvSpPr/>
          <p:nvPr/>
        </p:nvSpPr>
        <p:spPr>
          <a:xfrm>
            <a:off x="5181600" y="3352800"/>
            <a:ext cx="5181600" cy="923330"/>
          </a:xfrm>
          <a:prstGeom prst="rect">
            <a:avLst/>
          </a:prstGeom>
        </p:spPr>
        <p:txBody>
          <a:bodyPr wrap="square">
            <a:spAutoFit/>
          </a:bodyPr>
          <a:lstStyle/>
          <a:p>
            <a:r>
              <a:rPr lang="en-US" b="1" dirty="0">
                <a:solidFill>
                  <a:schemeClr val="bg1"/>
                </a:solidFill>
              </a:rPr>
              <a:t>What reason have we to mourn? None, except that we are deprived for a few days of the society of one whom we love.”</a:t>
            </a:r>
          </a:p>
        </p:txBody>
      </p:sp>
      <p:pic>
        <p:nvPicPr>
          <p:cNvPr id="5" name="Picture 4">
            <a:extLst>
              <a:ext uri="{FF2B5EF4-FFF2-40B4-BE49-F238E27FC236}">
                <a16:creationId xmlns:a16="http://schemas.microsoft.com/office/drawing/2014/main" id="{1B6DE212-2020-4A9E-A993-3D43B941C0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3914" y="2633944"/>
            <a:ext cx="1905000" cy="2743200"/>
          </a:xfrm>
          <a:prstGeom prst="rect">
            <a:avLst/>
          </a:prstGeom>
        </p:spPr>
      </p:pic>
      <p:pic>
        <p:nvPicPr>
          <p:cNvPr id="7" name="Picture 6">
            <a:extLst>
              <a:ext uri="{FF2B5EF4-FFF2-40B4-BE49-F238E27FC236}">
                <a16:creationId xmlns:a16="http://schemas.microsoft.com/office/drawing/2014/main" id="{E350EABC-888F-4211-B364-073BF4B3B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2482" y="895053"/>
            <a:ext cx="1885950" cy="2428875"/>
          </a:xfrm>
          <a:prstGeom prst="rect">
            <a:avLst/>
          </a:prstGeom>
        </p:spPr>
      </p:pic>
      <p:pic>
        <p:nvPicPr>
          <p:cNvPr id="9" name="Picture 8">
            <a:extLst>
              <a:ext uri="{FF2B5EF4-FFF2-40B4-BE49-F238E27FC236}">
                <a16:creationId xmlns:a16="http://schemas.microsoft.com/office/drawing/2014/main" id="{B5EF4898-3C53-4E36-9960-BF1FB08B64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2400" y="4005544"/>
            <a:ext cx="1676400" cy="2517648"/>
          </a:xfrm>
          <a:prstGeom prst="rect">
            <a:avLst/>
          </a:prstGeom>
        </p:spPr>
      </p:pic>
      <p:pic>
        <p:nvPicPr>
          <p:cNvPr id="18" name="Picture 17">
            <a:extLst>
              <a:ext uri="{FF2B5EF4-FFF2-40B4-BE49-F238E27FC236}">
                <a16:creationId xmlns:a16="http://schemas.microsoft.com/office/drawing/2014/main" id="{5A695DE3-AD66-423D-9111-1B531248F7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221" y="160338"/>
            <a:ext cx="975386" cy="1304252"/>
          </a:xfrm>
          <a:prstGeom prst="rect">
            <a:avLst/>
          </a:prstGeom>
        </p:spPr>
      </p:pic>
    </p:spTree>
    <p:extLst>
      <p:ext uri="{BB962C8B-B14F-4D97-AF65-F5344CB8AC3E}">
        <p14:creationId xmlns:p14="http://schemas.microsoft.com/office/powerpoint/2010/main" val="382962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41D51E-37BB-199F-E686-2369AAEDB49D}"/>
              </a:ext>
            </a:extLst>
          </p:cNvPr>
          <p:cNvSpPr/>
          <p:nvPr/>
        </p:nvSpPr>
        <p:spPr>
          <a:xfrm>
            <a:off x="0" y="0"/>
            <a:ext cx="12192000" cy="6858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D85CDC3-1357-F1E9-0CE7-E911E3A0C0EF}"/>
              </a:ext>
            </a:extLst>
          </p:cNvPr>
          <p:cNvSpPr/>
          <p:nvPr/>
        </p:nvSpPr>
        <p:spPr>
          <a:xfrm>
            <a:off x="190500" y="6488668"/>
            <a:ext cx="2971800" cy="369332"/>
          </a:xfrm>
          <a:prstGeom prst="rect">
            <a:avLst/>
          </a:prstGeom>
        </p:spPr>
        <p:txBody>
          <a:bodyPr wrap="square">
            <a:spAutoFit/>
          </a:bodyPr>
          <a:lstStyle/>
          <a:p>
            <a:r>
              <a:rPr lang="en-US" dirty="0">
                <a:solidFill>
                  <a:schemeClr val="bg1"/>
                </a:solidFill>
              </a:rPr>
              <a:t>D&amp;C 42:43-48</a:t>
            </a:r>
          </a:p>
        </p:txBody>
      </p:sp>
      <p:sp>
        <p:nvSpPr>
          <p:cNvPr id="6" name="TextBox 5">
            <a:extLst>
              <a:ext uri="{FF2B5EF4-FFF2-40B4-BE49-F238E27FC236}">
                <a16:creationId xmlns:a16="http://schemas.microsoft.com/office/drawing/2014/main" id="{6803FBD1-282F-5399-6323-CC5F97CC4DBA}"/>
              </a:ext>
            </a:extLst>
          </p:cNvPr>
          <p:cNvSpPr txBox="1"/>
          <p:nvPr/>
        </p:nvSpPr>
        <p:spPr>
          <a:xfrm>
            <a:off x="1676400" y="94891"/>
            <a:ext cx="8839200" cy="1015663"/>
          </a:xfrm>
          <a:prstGeom prst="rect">
            <a:avLst/>
          </a:prstGeom>
          <a:noFill/>
        </p:spPr>
        <p:txBody>
          <a:bodyPr wrap="square" rtlCol="0">
            <a:spAutoFit/>
          </a:bodyPr>
          <a:lstStyle/>
          <a:p>
            <a:pPr algn="ctr"/>
            <a:r>
              <a:rPr lang="en-US" sz="6000" dirty="0">
                <a:solidFill>
                  <a:schemeClr val="bg1"/>
                </a:solidFill>
                <a:latin typeface="AR CENA" panose="020B0604020202020204" charset="0"/>
              </a:rPr>
              <a:t>Miracles and Healing</a:t>
            </a:r>
          </a:p>
        </p:txBody>
      </p:sp>
      <p:sp>
        <p:nvSpPr>
          <p:cNvPr id="9" name="TextBox 8">
            <a:extLst>
              <a:ext uri="{FF2B5EF4-FFF2-40B4-BE49-F238E27FC236}">
                <a16:creationId xmlns:a16="http://schemas.microsoft.com/office/drawing/2014/main" id="{57EAEA58-0121-3998-D99F-C5C32CD28B34}"/>
              </a:ext>
            </a:extLst>
          </p:cNvPr>
          <p:cNvSpPr txBox="1"/>
          <p:nvPr/>
        </p:nvSpPr>
        <p:spPr>
          <a:xfrm>
            <a:off x="4132051" y="3511730"/>
            <a:ext cx="5270739" cy="3200876"/>
          </a:xfrm>
          <a:prstGeom prst="rect">
            <a:avLst/>
          </a:prstGeom>
          <a:noFill/>
        </p:spPr>
        <p:txBody>
          <a:bodyPr wrap="square">
            <a:spAutoFit/>
          </a:bodyPr>
          <a:lstStyle/>
          <a:p>
            <a:r>
              <a:rPr lang="en-US" sz="1600" b="1" i="0" dirty="0">
                <a:solidFill>
                  <a:schemeClr val="bg1"/>
                </a:solidFill>
                <a:effectLst/>
              </a:rPr>
              <a:t>Miracles of healing are often included in the scriptures as signs manifest among the followers of Jesus Christ.</a:t>
            </a:r>
          </a:p>
          <a:p>
            <a:endParaRPr lang="en-US" sz="1600" b="1" dirty="0">
              <a:solidFill>
                <a:schemeClr val="bg1"/>
              </a:solidFill>
            </a:endParaRPr>
          </a:p>
          <a:p>
            <a:r>
              <a:rPr lang="en-US" sz="1600" b="1" i="0" dirty="0">
                <a:solidFill>
                  <a:schemeClr val="bg1"/>
                </a:solidFill>
                <a:effectLst/>
              </a:rPr>
              <a:t>More complicated are situations in which faith is manifest and people are not healed. </a:t>
            </a:r>
          </a:p>
          <a:p>
            <a:endParaRPr lang="en-US" sz="1600" b="1" dirty="0">
              <a:solidFill>
                <a:schemeClr val="bg1"/>
              </a:solidFill>
            </a:endParaRPr>
          </a:p>
          <a:p>
            <a:r>
              <a:rPr lang="en-US" sz="1600" b="1" i="0" dirty="0">
                <a:solidFill>
                  <a:schemeClr val="bg1"/>
                </a:solidFill>
                <a:effectLst/>
              </a:rPr>
              <a:t>The Lord specifies that those with faith can be healed, as long as they are not “appointed unto death”.</a:t>
            </a:r>
          </a:p>
          <a:p>
            <a:endParaRPr lang="en-US" sz="1600" b="1" dirty="0">
              <a:solidFill>
                <a:schemeClr val="bg1"/>
              </a:solidFill>
            </a:endParaRPr>
          </a:p>
          <a:p>
            <a:r>
              <a:rPr lang="en-US" sz="1600" b="1" i="0" dirty="0">
                <a:solidFill>
                  <a:schemeClr val="bg1"/>
                </a:solidFill>
                <a:effectLst/>
              </a:rPr>
              <a:t>There are instances in which the worthiness and faith of all involved are sufficient, but it is simply time for the person to move on to the next life.</a:t>
            </a:r>
          </a:p>
          <a:p>
            <a:r>
              <a:rPr lang="en-US" sz="1000" b="1" dirty="0">
                <a:solidFill>
                  <a:schemeClr val="bg1"/>
                </a:solidFill>
              </a:rPr>
              <a:t>Casey Paul Griffiths</a:t>
            </a:r>
          </a:p>
        </p:txBody>
      </p:sp>
      <p:sp>
        <p:nvSpPr>
          <p:cNvPr id="11" name="TextBox 10">
            <a:extLst>
              <a:ext uri="{FF2B5EF4-FFF2-40B4-BE49-F238E27FC236}">
                <a16:creationId xmlns:a16="http://schemas.microsoft.com/office/drawing/2014/main" id="{E61C39EB-6538-7B0E-2EF8-5CAEF1ACCB8F}"/>
              </a:ext>
            </a:extLst>
          </p:cNvPr>
          <p:cNvSpPr txBox="1"/>
          <p:nvPr/>
        </p:nvSpPr>
        <p:spPr>
          <a:xfrm>
            <a:off x="558028" y="1205445"/>
            <a:ext cx="4270004" cy="1754326"/>
          </a:xfrm>
          <a:prstGeom prst="rect">
            <a:avLst/>
          </a:prstGeom>
          <a:noFill/>
        </p:spPr>
        <p:txBody>
          <a:bodyPr wrap="square">
            <a:spAutoFit/>
          </a:bodyPr>
          <a:lstStyle/>
          <a:p>
            <a:r>
              <a:rPr lang="en-US" b="0" i="1" dirty="0">
                <a:solidFill>
                  <a:srgbClr val="FFFF00"/>
                </a:solidFill>
                <a:effectLst/>
              </a:rPr>
              <a:t>And when he had </a:t>
            </a:r>
            <a:r>
              <a:rPr lang="en-US" b="0" i="1" u="none" strike="noStrike" dirty="0">
                <a:solidFill>
                  <a:srgbClr val="FFFF00"/>
                </a:solidFill>
                <a:effectLst/>
              </a:rPr>
              <a:t>called</a:t>
            </a:r>
            <a:r>
              <a:rPr lang="en-US" b="0" i="1" dirty="0">
                <a:solidFill>
                  <a:srgbClr val="FFFF00"/>
                </a:solidFill>
                <a:effectLst/>
              </a:rPr>
              <a:t> unto him his </a:t>
            </a:r>
            <a:r>
              <a:rPr lang="en-US" b="0" i="1" u="none" strike="noStrike" dirty="0">
                <a:solidFill>
                  <a:srgbClr val="FFFF00"/>
                </a:solidFill>
                <a:effectLst/>
              </a:rPr>
              <a:t>twelve disciples</a:t>
            </a:r>
            <a:r>
              <a:rPr lang="en-US" b="0" i="1" dirty="0">
                <a:solidFill>
                  <a:srgbClr val="FFFF00"/>
                </a:solidFill>
                <a:effectLst/>
              </a:rPr>
              <a:t>, he gave them </a:t>
            </a:r>
            <a:r>
              <a:rPr lang="en-US" b="0" i="1" u="none" strike="noStrike" dirty="0">
                <a:solidFill>
                  <a:srgbClr val="FFFF00"/>
                </a:solidFill>
                <a:effectLst/>
              </a:rPr>
              <a:t>power against</a:t>
            </a:r>
            <a:r>
              <a:rPr lang="en-US" b="0" i="1" dirty="0">
                <a:solidFill>
                  <a:srgbClr val="FFFF00"/>
                </a:solidFill>
                <a:effectLst/>
              </a:rPr>
              <a:t> </a:t>
            </a:r>
            <a:r>
              <a:rPr lang="en-US" b="0" i="1" u="none" strike="noStrike" dirty="0">
                <a:solidFill>
                  <a:srgbClr val="FFFF00"/>
                </a:solidFill>
                <a:effectLst/>
              </a:rPr>
              <a:t>unclean spirits</a:t>
            </a:r>
            <a:r>
              <a:rPr lang="en-US" b="0" i="1" dirty="0">
                <a:solidFill>
                  <a:srgbClr val="FFFF00"/>
                </a:solidFill>
                <a:effectLst/>
              </a:rPr>
              <a:t>, to cast them out, and to </a:t>
            </a:r>
            <a:r>
              <a:rPr lang="en-US" b="0" i="1" u="none" strike="noStrike" dirty="0">
                <a:solidFill>
                  <a:srgbClr val="FFFF00"/>
                </a:solidFill>
                <a:effectLst/>
              </a:rPr>
              <a:t>heal</a:t>
            </a:r>
            <a:r>
              <a:rPr lang="en-US" b="0" i="1" dirty="0">
                <a:solidFill>
                  <a:srgbClr val="FFFF00"/>
                </a:solidFill>
                <a:effectLst/>
              </a:rPr>
              <a:t> all manner of </a:t>
            </a:r>
            <a:r>
              <a:rPr lang="en-US" b="0" i="1" u="none" strike="noStrike" dirty="0">
                <a:solidFill>
                  <a:srgbClr val="FFFF00"/>
                </a:solidFill>
                <a:effectLst/>
              </a:rPr>
              <a:t>sickness</a:t>
            </a:r>
            <a:r>
              <a:rPr lang="en-US" b="0" i="1" dirty="0">
                <a:solidFill>
                  <a:srgbClr val="FFFF00"/>
                </a:solidFill>
                <a:effectLst/>
              </a:rPr>
              <a:t> and all manner of disease.</a:t>
            </a:r>
          </a:p>
          <a:p>
            <a:r>
              <a:rPr lang="en-US" i="1" dirty="0">
                <a:solidFill>
                  <a:srgbClr val="FFFF00"/>
                </a:solidFill>
              </a:rPr>
              <a:t>Matthew 10:1</a:t>
            </a:r>
          </a:p>
        </p:txBody>
      </p:sp>
      <p:sp>
        <p:nvSpPr>
          <p:cNvPr id="13" name="TextBox 12">
            <a:extLst>
              <a:ext uri="{FF2B5EF4-FFF2-40B4-BE49-F238E27FC236}">
                <a16:creationId xmlns:a16="http://schemas.microsoft.com/office/drawing/2014/main" id="{F02BD552-83DE-4655-5642-FD70F2095F06}"/>
              </a:ext>
            </a:extLst>
          </p:cNvPr>
          <p:cNvSpPr txBox="1"/>
          <p:nvPr/>
        </p:nvSpPr>
        <p:spPr>
          <a:xfrm>
            <a:off x="6664985" y="1061573"/>
            <a:ext cx="5270739" cy="2031325"/>
          </a:xfrm>
          <a:prstGeom prst="rect">
            <a:avLst/>
          </a:prstGeom>
          <a:noFill/>
        </p:spPr>
        <p:txBody>
          <a:bodyPr wrap="square">
            <a:spAutoFit/>
          </a:bodyPr>
          <a:lstStyle/>
          <a:p>
            <a:r>
              <a:rPr lang="en-US" b="0" i="1" dirty="0">
                <a:solidFill>
                  <a:srgbClr val="FFFF00"/>
                </a:solidFill>
                <a:effectLst/>
              </a:rPr>
              <a:t>And it came to pass that when he had thus spoken, all the multitude, with one accord, did go forth with their sick and their afflicted, and their lame, and with their </a:t>
            </a:r>
            <a:r>
              <a:rPr lang="en-US" b="0" i="1" u="none" strike="noStrike" dirty="0">
                <a:solidFill>
                  <a:srgbClr val="FFFF00"/>
                </a:solidFill>
                <a:effectLst/>
              </a:rPr>
              <a:t>blind</a:t>
            </a:r>
            <a:r>
              <a:rPr lang="en-US" b="0" i="1" dirty="0">
                <a:solidFill>
                  <a:srgbClr val="FFFF00"/>
                </a:solidFill>
                <a:effectLst/>
              </a:rPr>
              <a:t>, and with their dumb, and with all them that were afflicted in any manner; and he did heal them every one as they were brought forth unto him.</a:t>
            </a:r>
          </a:p>
          <a:p>
            <a:r>
              <a:rPr lang="en-US" i="1" dirty="0">
                <a:solidFill>
                  <a:srgbClr val="FFFF00"/>
                </a:solidFill>
              </a:rPr>
              <a:t>3 Nephi 17:9</a:t>
            </a:r>
          </a:p>
        </p:txBody>
      </p:sp>
      <p:pic>
        <p:nvPicPr>
          <p:cNvPr id="19" name="Picture 18">
            <a:extLst>
              <a:ext uri="{FF2B5EF4-FFF2-40B4-BE49-F238E27FC236}">
                <a16:creationId xmlns:a16="http://schemas.microsoft.com/office/drawing/2014/main" id="{6D91643B-7B5B-53C7-269C-7B1F02FBA3ED}"/>
              </a:ext>
            </a:extLst>
          </p:cNvPr>
          <p:cNvPicPr>
            <a:picLocks noChangeAspect="1"/>
          </p:cNvPicPr>
          <p:nvPr/>
        </p:nvPicPr>
        <p:blipFill>
          <a:blip r:embed="rId2"/>
          <a:stretch>
            <a:fillRect/>
          </a:stretch>
        </p:blipFill>
        <p:spPr>
          <a:xfrm>
            <a:off x="341598" y="3877771"/>
            <a:ext cx="3586878" cy="2395060"/>
          </a:xfrm>
          <a:prstGeom prst="rect">
            <a:avLst/>
          </a:prstGeom>
        </p:spPr>
      </p:pic>
      <p:pic>
        <p:nvPicPr>
          <p:cNvPr id="21" name="Picture 20" descr="A person lying in a coffin&#10;&#10;Description automatically generated">
            <a:extLst>
              <a:ext uri="{FF2B5EF4-FFF2-40B4-BE49-F238E27FC236}">
                <a16:creationId xmlns:a16="http://schemas.microsoft.com/office/drawing/2014/main" id="{23D987D8-F10F-380D-4578-57F7E37D79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8197" y="3542660"/>
            <a:ext cx="1696413" cy="3010619"/>
          </a:xfrm>
          <a:prstGeom prst="rect">
            <a:avLst/>
          </a:prstGeom>
        </p:spPr>
      </p:pic>
    </p:spTree>
    <p:extLst>
      <p:ext uri="{BB962C8B-B14F-4D97-AF65-F5344CB8AC3E}">
        <p14:creationId xmlns:p14="http://schemas.microsoft.com/office/powerpoint/2010/main" val="319033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AR CENA" pitchFamily="2" charset="0"/>
              </a:rPr>
              <a:t>Appointed to Death</a:t>
            </a:r>
          </a:p>
        </p:txBody>
      </p:sp>
      <p:sp>
        <p:nvSpPr>
          <p:cNvPr id="2050" name="AutoShape 2"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upload.wikimedia.org/wikipedia/commons/7/76/Medicine_Drugs.sv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 name="Rectangle 34"/>
          <p:cNvSpPr/>
          <p:nvPr/>
        </p:nvSpPr>
        <p:spPr>
          <a:xfrm>
            <a:off x="66392" y="6488667"/>
            <a:ext cx="4343400" cy="369332"/>
          </a:xfrm>
          <a:prstGeom prst="rect">
            <a:avLst/>
          </a:prstGeom>
        </p:spPr>
        <p:txBody>
          <a:bodyPr wrap="square">
            <a:spAutoFit/>
          </a:bodyPr>
          <a:lstStyle/>
          <a:p>
            <a:r>
              <a:rPr lang="en-US" b="1" dirty="0">
                <a:solidFill>
                  <a:schemeClr val="bg1"/>
                </a:solidFill>
              </a:rPr>
              <a:t>D&amp;C 42:48-52  Orson F. Whitney</a:t>
            </a:r>
          </a:p>
        </p:txBody>
      </p:sp>
      <p:sp>
        <p:nvSpPr>
          <p:cNvPr id="10" name="Rectangle 9"/>
          <p:cNvSpPr/>
          <p:nvPr/>
        </p:nvSpPr>
        <p:spPr>
          <a:xfrm>
            <a:off x="1536700" y="1096346"/>
            <a:ext cx="5181600" cy="1200329"/>
          </a:xfrm>
          <a:prstGeom prst="rect">
            <a:avLst/>
          </a:prstGeom>
        </p:spPr>
        <p:txBody>
          <a:bodyPr wrap="square">
            <a:spAutoFit/>
          </a:bodyPr>
          <a:lstStyle/>
          <a:p>
            <a:r>
              <a:rPr lang="en-US" b="1" dirty="0">
                <a:solidFill>
                  <a:schemeClr val="bg1"/>
                </a:solidFill>
              </a:rPr>
              <a:t>“Sometimes God intervenes even when the decree of death has gone forth…but the rule is that he whose time for departure has come must follow the beck and call of the silent messenger…</a:t>
            </a:r>
            <a:endParaRPr lang="en-US" sz="1200" b="1" dirty="0">
              <a:solidFill>
                <a:schemeClr val="bg1"/>
              </a:solidFill>
            </a:endParaRPr>
          </a:p>
        </p:txBody>
      </p:sp>
      <p:sp>
        <p:nvSpPr>
          <p:cNvPr id="38" name="Rectangle 37"/>
          <p:cNvSpPr/>
          <p:nvPr/>
        </p:nvSpPr>
        <p:spPr>
          <a:xfrm>
            <a:off x="5257800" y="3581400"/>
            <a:ext cx="5181600" cy="2308324"/>
          </a:xfrm>
          <a:prstGeom prst="rect">
            <a:avLst/>
          </a:prstGeom>
        </p:spPr>
        <p:txBody>
          <a:bodyPr wrap="square">
            <a:spAutoFit/>
          </a:bodyPr>
          <a:lstStyle/>
          <a:p>
            <a:r>
              <a:rPr lang="en-US" b="1" dirty="0">
                <a:solidFill>
                  <a:schemeClr val="bg1"/>
                </a:solidFill>
              </a:rPr>
              <a:t>…but he who “is not appointed to death” shall be healed, in accordance with his faith. And those who have not faith to be healed may yet have faith in the Lord to become His children. </a:t>
            </a:r>
          </a:p>
          <a:p>
            <a:endParaRPr lang="en-US" b="1" dirty="0">
              <a:solidFill>
                <a:schemeClr val="bg1"/>
              </a:solidFill>
            </a:endParaRPr>
          </a:p>
          <a:p>
            <a:r>
              <a:rPr lang="en-US" b="1" dirty="0">
                <a:solidFill>
                  <a:schemeClr val="bg1"/>
                </a:solidFill>
              </a:rPr>
              <a:t>Many believe that He can give them back their body, in resurrection, but deny His power to heal them this side of the grave.”</a:t>
            </a:r>
          </a:p>
        </p:txBody>
      </p:sp>
      <p:pic>
        <p:nvPicPr>
          <p:cNvPr id="5" name="Picture 4">
            <a:extLst>
              <a:ext uri="{FF2B5EF4-FFF2-40B4-BE49-F238E27FC236}">
                <a16:creationId xmlns:a16="http://schemas.microsoft.com/office/drawing/2014/main" id="{F1F4BC18-D32F-441A-B91F-370334575C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375" y="2429734"/>
            <a:ext cx="2143125" cy="3810000"/>
          </a:xfrm>
          <a:prstGeom prst="rect">
            <a:avLst/>
          </a:prstGeom>
        </p:spPr>
      </p:pic>
      <p:pic>
        <p:nvPicPr>
          <p:cNvPr id="7" name="Picture 6">
            <a:extLst>
              <a:ext uri="{FF2B5EF4-FFF2-40B4-BE49-F238E27FC236}">
                <a16:creationId xmlns:a16="http://schemas.microsoft.com/office/drawing/2014/main" id="{EF471FB6-8673-4E7C-8A3A-8D46EDA929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674" y="1229856"/>
            <a:ext cx="3133725" cy="1752600"/>
          </a:xfrm>
          <a:prstGeom prst="rect">
            <a:avLst/>
          </a:prstGeom>
        </p:spPr>
      </p:pic>
      <p:pic>
        <p:nvPicPr>
          <p:cNvPr id="11" name="Picture 10">
            <a:extLst>
              <a:ext uri="{FF2B5EF4-FFF2-40B4-BE49-F238E27FC236}">
                <a16:creationId xmlns:a16="http://schemas.microsoft.com/office/drawing/2014/main" id="{56A649D0-7943-4257-9547-D8C9377904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713" y="222683"/>
            <a:ext cx="1057275" cy="1285875"/>
          </a:xfrm>
          <a:prstGeom prst="rect">
            <a:avLst/>
          </a:prstGeom>
        </p:spPr>
      </p:pic>
    </p:spTree>
    <p:extLst>
      <p:ext uri="{BB962C8B-B14F-4D97-AF65-F5344CB8AC3E}">
        <p14:creationId xmlns:p14="http://schemas.microsoft.com/office/powerpoint/2010/main" val="348543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4488</Words>
  <Application>Microsoft Office PowerPoint</Application>
  <PresentationFormat>Widescreen</PresentationFormat>
  <Paragraphs>241</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Aharoni</vt:lpstr>
      <vt:lpstr>Calibri Light</vt:lpstr>
      <vt:lpstr>AR CENA</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10</cp:revision>
  <dcterms:created xsi:type="dcterms:W3CDTF">2018-06-18T14:24:48Z</dcterms:created>
  <dcterms:modified xsi:type="dcterms:W3CDTF">2024-12-29T16:30:55Z</dcterms:modified>
</cp:coreProperties>
</file>