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9" r:id="rId4"/>
    <p:sldId id="260" r:id="rId5"/>
    <p:sldId id="262" r:id="rId6"/>
    <p:sldId id="263" r:id="rId7"/>
    <p:sldId id="264" r:id="rId8"/>
    <p:sldId id="266" r:id="rId9"/>
    <p:sldId id="273" r:id="rId10"/>
    <p:sldId id="267" r:id="rId11"/>
    <p:sldId id="268" r:id="rId12"/>
    <p:sldId id="274" r:id="rId13"/>
    <p:sldId id="271" r:id="rId14"/>
    <p:sldId id="275" r:id="rId15"/>
    <p:sldId id="265" r:id="rId16"/>
  </p:sldIdLst>
  <p:sldSz cx="12192000" cy="6858000"/>
  <p:notesSz cx="6858000" cy="9144000"/>
  <p:embeddedFontLst>
    <p:embeddedFont>
      <p:font typeface="Abadi" panose="020B0604020104020204" pitchFamily="34" charset="0"/>
      <p:regular r:id="rId17"/>
    </p:embeddedFont>
    <p:embeddedFont>
      <p:font typeface="Copperplate Gothic Bold" panose="020E0705020206020404" pitchFamily="3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28DA-C08D-4213-8B2C-09DED0575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CDFDB-D948-4663-BD4D-B61C515D8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56C64-FFFD-47AF-B707-03E0A932926C}"/>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5" name="Footer Placeholder 4">
            <a:extLst>
              <a:ext uri="{FF2B5EF4-FFF2-40B4-BE49-F238E27FC236}">
                <a16:creationId xmlns:a16="http://schemas.microsoft.com/office/drawing/2014/main" id="{96355FA0-5570-4950-8AD0-249F1B376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65D0F-E5E7-4809-8BFB-148D90334ECA}"/>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39268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5847-FFF7-4AEC-A1B4-802FCC5A92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C4086-6C4C-42A6-A894-F560908480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512F2-85D0-45C4-A660-984BF50F3AFB}"/>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5" name="Footer Placeholder 4">
            <a:extLst>
              <a:ext uri="{FF2B5EF4-FFF2-40B4-BE49-F238E27FC236}">
                <a16:creationId xmlns:a16="http://schemas.microsoft.com/office/drawing/2014/main" id="{706240B3-9DB4-4098-BFDA-5F28D080A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C510C-7517-454A-B657-F85966D6CB5C}"/>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185652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AEE96-F0C6-4221-B2F0-B3BFD12EFE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80819-C0A2-448B-A79A-D52FC5144E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DC813-2578-4C3E-BB25-E3A5D4E004AF}"/>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5" name="Footer Placeholder 4">
            <a:extLst>
              <a:ext uri="{FF2B5EF4-FFF2-40B4-BE49-F238E27FC236}">
                <a16:creationId xmlns:a16="http://schemas.microsoft.com/office/drawing/2014/main" id="{7CF7B3D4-CF39-4D60-B373-C469F633B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849ED-5F56-4887-A94B-F8EDB8FC0DDF}"/>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55535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32D1-0CE7-43FE-A6AC-2EC7EF56E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24282-753B-41FD-9A01-3A2DA3B82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A80AD-B171-4062-9181-5B942539F946}"/>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5" name="Footer Placeholder 4">
            <a:extLst>
              <a:ext uri="{FF2B5EF4-FFF2-40B4-BE49-F238E27FC236}">
                <a16:creationId xmlns:a16="http://schemas.microsoft.com/office/drawing/2014/main" id="{E471FD44-41D5-49B0-A95B-73035AAD0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8A39C-6434-4C67-9831-7BBF126FA22E}"/>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260414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3FD2-05C8-45CE-B91B-57DE5ADA98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88496-0ADB-4ECE-810E-BEEB6934B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31010B-0C82-41F3-ADB5-64A4F1E04662}"/>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5" name="Footer Placeholder 4">
            <a:extLst>
              <a:ext uri="{FF2B5EF4-FFF2-40B4-BE49-F238E27FC236}">
                <a16:creationId xmlns:a16="http://schemas.microsoft.com/office/drawing/2014/main" id="{4B6CEF4D-38F2-4A48-BBDD-D0D751189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EDB44-5B29-40AF-B8BE-77B958B7DD69}"/>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185118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2338-7F7E-4229-8549-B9018AFC7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36E5B-A6EC-4964-8B1D-E06E070F30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6DDCAB-F929-4F00-848A-6D7513F328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42232-1836-47BA-BF04-37672AF3491F}"/>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6" name="Footer Placeholder 5">
            <a:extLst>
              <a:ext uri="{FF2B5EF4-FFF2-40B4-BE49-F238E27FC236}">
                <a16:creationId xmlns:a16="http://schemas.microsoft.com/office/drawing/2014/main" id="{FE678711-C978-4E56-9DE0-75631D69E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92E67-4A2B-4C0B-BAAA-9EC90ADCC7D9}"/>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282460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A46B-D6B9-43DC-AD05-E7D0E9278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F11D2-1B11-4D29-A50B-674541A1F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179815-E64B-4E0E-92DE-B0BC82D3D2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2A768-BA90-4894-B4C4-84EB72FB4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E212FA-8E6C-4585-8A46-EFBF95A108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E4996-331F-452F-B5C2-05A7D203FAB0}"/>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8" name="Footer Placeholder 7">
            <a:extLst>
              <a:ext uri="{FF2B5EF4-FFF2-40B4-BE49-F238E27FC236}">
                <a16:creationId xmlns:a16="http://schemas.microsoft.com/office/drawing/2014/main" id="{83E667D6-6932-4799-89E3-732EADE88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FE3D2-0C4C-442A-A19B-A5AF8D0934E2}"/>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416309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1FAE-0565-4093-89B3-B6478D0EE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78D81B-AB53-462C-89AA-B7231A0D8EEC}"/>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4" name="Footer Placeholder 3">
            <a:extLst>
              <a:ext uri="{FF2B5EF4-FFF2-40B4-BE49-F238E27FC236}">
                <a16:creationId xmlns:a16="http://schemas.microsoft.com/office/drawing/2014/main" id="{05D238C4-1C5B-4143-9A3A-E77E40325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3425B3-0114-4933-8F58-90D98781175D}"/>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160491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C70DF-AA6A-4531-8B4B-F79A15150794}"/>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3" name="Footer Placeholder 2">
            <a:extLst>
              <a:ext uri="{FF2B5EF4-FFF2-40B4-BE49-F238E27FC236}">
                <a16:creationId xmlns:a16="http://schemas.microsoft.com/office/drawing/2014/main" id="{E8D8F52A-66CD-4A71-91A8-47473C02BB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3FC2D-6EF8-4FAF-A017-C790F866709B}"/>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354139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F59-8834-4AF8-BD7E-333C1F2A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39EF4-138C-47C8-B700-22680B796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14795D-4D17-4B78-98B7-7D5FE5DBF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B9CBAA-7690-4945-86E4-439D9AC82C54}"/>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6" name="Footer Placeholder 5">
            <a:extLst>
              <a:ext uri="{FF2B5EF4-FFF2-40B4-BE49-F238E27FC236}">
                <a16:creationId xmlns:a16="http://schemas.microsoft.com/office/drawing/2014/main" id="{D8506399-C8A6-4BF3-A4DF-DABEC8D7D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69319-0148-4676-B4BD-01849896C130}"/>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220792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5DB-F296-4E89-9251-CBD516E76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5098E-7E83-499F-9D0D-CD42E2075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2E0C6-A5AB-4305-842B-6A219857B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CB901C-5613-4107-A3D3-54745986DAAE}"/>
              </a:ext>
            </a:extLst>
          </p:cNvPr>
          <p:cNvSpPr>
            <a:spLocks noGrp="1"/>
          </p:cNvSpPr>
          <p:nvPr>
            <p:ph type="dt" sz="half" idx="10"/>
          </p:nvPr>
        </p:nvSpPr>
        <p:spPr/>
        <p:txBody>
          <a:bodyPr/>
          <a:lstStyle/>
          <a:p>
            <a:fld id="{9AB9BA0A-6153-4113-BBC5-53F4C8E4C38B}" type="datetimeFigureOut">
              <a:rPr lang="en-US" smtClean="0"/>
              <a:t>12/29/2024</a:t>
            </a:fld>
            <a:endParaRPr lang="en-US"/>
          </a:p>
        </p:txBody>
      </p:sp>
      <p:sp>
        <p:nvSpPr>
          <p:cNvPr id="6" name="Footer Placeholder 5">
            <a:extLst>
              <a:ext uri="{FF2B5EF4-FFF2-40B4-BE49-F238E27FC236}">
                <a16:creationId xmlns:a16="http://schemas.microsoft.com/office/drawing/2014/main" id="{284412A7-78AF-4E31-8D0D-EF279326D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12B2D-7825-4816-A2EB-9184670A7E47}"/>
              </a:ext>
            </a:extLst>
          </p:cNvPr>
          <p:cNvSpPr>
            <a:spLocks noGrp="1"/>
          </p:cNvSpPr>
          <p:nvPr>
            <p:ph type="sldNum" sz="quarter" idx="12"/>
          </p:nvPr>
        </p:nvSpPr>
        <p:spPr/>
        <p:txBody>
          <a:bodyPr/>
          <a:lstStyle/>
          <a:p>
            <a:fld id="{9D561BDB-66CB-4A94-8258-B7739F4D40E3}" type="slidenum">
              <a:rPr lang="en-US" smtClean="0"/>
              <a:t>‹#›</a:t>
            </a:fld>
            <a:endParaRPr lang="en-US"/>
          </a:p>
        </p:txBody>
      </p:sp>
    </p:spTree>
    <p:extLst>
      <p:ext uri="{BB962C8B-B14F-4D97-AF65-F5344CB8AC3E}">
        <p14:creationId xmlns:p14="http://schemas.microsoft.com/office/powerpoint/2010/main" val="49019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5D02F-D087-411A-BEBC-4A798B81C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A4EA9-F07C-43E4-9894-4CD26B97D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EE082-30C2-4252-8134-0AC2D1267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9BA0A-6153-4113-BBC5-53F4C8E4C38B}" type="datetimeFigureOut">
              <a:rPr lang="en-US" smtClean="0"/>
              <a:t>12/29/2024</a:t>
            </a:fld>
            <a:endParaRPr lang="en-US"/>
          </a:p>
        </p:txBody>
      </p:sp>
      <p:sp>
        <p:nvSpPr>
          <p:cNvPr id="5" name="Footer Placeholder 4">
            <a:extLst>
              <a:ext uri="{FF2B5EF4-FFF2-40B4-BE49-F238E27FC236}">
                <a16:creationId xmlns:a16="http://schemas.microsoft.com/office/drawing/2014/main" id="{B38E44F6-145B-4D6F-AAB4-087EB1DD3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9CF5E6-1845-45B0-A64E-AEFA22C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1BDB-66CB-4A94-8258-B7739F4D40E3}" type="slidenum">
              <a:rPr lang="en-US" smtClean="0"/>
              <a:t>‹#›</a:t>
            </a:fld>
            <a:endParaRPr lang="en-US"/>
          </a:p>
        </p:txBody>
      </p:sp>
    </p:spTree>
    <p:extLst>
      <p:ext uri="{BB962C8B-B14F-4D97-AF65-F5344CB8AC3E}">
        <p14:creationId xmlns:p14="http://schemas.microsoft.com/office/powerpoint/2010/main" val="5949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F19DF1-33F4-23D1-1AD5-222179AE9D1F}"/>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3" name="TextBox 2">
            <a:extLst>
              <a:ext uri="{FF2B5EF4-FFF2-40B4-BE49-F238E27FC236}">
                <a16:creationId xmlns:a16="http://schemas.microsoft.com/office/drawing/2014/main" id="{54210840-4DE7-FE16-A695-CC047E68122E}"/>
              </a:ext>
            </a:extLst>
          </p:cNvPr>
          <p:cNvSpPr txBox="1"/>
          <p:nvPr/>
        </p:nvSpPr>
        <p:spPr>
          <a:xfrm>
            <a:off x="1524000" y="1030148"/>
            <a:ext cx="9144000" cy="1938992"/>
          </a:xfrm>
          <a:prstGeom prst="rect">
            <a:avLst/>
          </a:prstGeom>
          <a:noFill/>
        </p:spPr>
        <p:txBody>
          <a:bodyPr wrap="square" rtlCol="0">
            <a:spAutoFit/>
          </a:bodyPr>
          <a:lstStyle/>
          <a:p>
            <a:pPr algn="ctr"/>
            <a:r>
              <a:rPr lang="en-US" sz="4000" dirty="0">
                <a:solidFill>
                  <a:schemeClr val="bg1"/>
                </a:solidFill>
                <a:latin typeface="Copperplate Gothic Bold" pitchFamily="34" charset="0"/>
              </a:rPr>
              <a:t>Doctrine and Covenants 45:1-8</a:t>
            </a:r>
          </a:p>
          <a:p>
            <a:pPr algn="ctr"/>
            <a:endParaRPr lang="en-US" sz="4000" dirty="0">
              <a:solidFill>
                <a:schemeClr val="bg1"/>
              </a:solidFill>
              <a:latin typeface="Copperplate Gothic Bold" pitchFamily="34" charset="0"/>
            </a:endParaRPr>
          </a:p>
          <a:p>
            <a:pPr algn="ctr"/>
            <a:r>
              <a:rPr lang="en-US" sz="4000" dirty="0">
                <a:solidFill>
                  <a:schemeClr val="bg1"/>
                </a:solidFill>
                <a:latin typeface="Copperplate Gothic Bold" pitchFamily="34" charset="0"/>
              </a:rPr>
              <a:t>The Advocate</a:t>
            </a:r>
          </a:p>
        </p:txBody>
      </p:sp>
      <p:grpSp>
        <p:nvGrpSpPr>
          <p:cNvPr id="4" name="Group 13">
            <a:extLst>
              <a:ext uri="{FF2B5EF4-FFF2-40B4-BE49-F238E27FC236}">
                <a16:creationId xmlns:a16="http://schemas.microsoft.com/office/drawing/2014/main" id="{00C4B3A8-B902-F2BE-7E31-E0C42AC4318F}"/>
              </a:ext>
            </a:extLst>
          </p:cNvPr>
          <p:cNvGrpSpPr/>
          <p:nvPr/>
        </p:nvGrpSpPr>
        <p:grpSpPr>
          <a:xfrm>
            <a:off x="1042832" y="2848475"/>
            <a:ext cx="2438400" cy="3606769"/>
            <a:chOff x="4572000" y="1778032"/>
            <a:chExt cx="2438400" cy="3606769"/>
          </a:xfrm>
        </p:grpSpPr>
        <p:sp>
          <p:nvSpPr>
            <p:cNvPr id="5" name="Rectangle 4">
              <a:extLst>
                <a:ext uri="{FF2B5EF4-FFF2-40B4-BE49-F238E27FC236}">
                  <a16:creationId xmlns:a16="http://schemas.microsoft.com/office/drawing/2014/main" id="{3315FA9C-8D95-BED4-821C-9F42634DA674}"/>
                </a:ext>
              </a:extLst>
            </p:cNvPr>
            <p:cNvSpPr/>
            <p:nvPr/>
          </p:nvSpPr>
          <p:spPr>
            <a:xfrm rot="17518575">
              <a:off x="3369684" y="3517901"/>
              <a:ext cx="35814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71577A-B1ED-A1BA-0D2D-36768BCED420}"/>
                </a:ext>
              </a:extLst>
            </p:cNvPr>
            <p:cNvSpPr/>
            <p:nvPr/>
          </p:nvSpPr>
          <p:spPr>
            <a:xfrm rot="15193427">
              <a:off x="4576928" y="3492532"/>
              <a:ext cx="35814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44135E-9C9B-F2EA-F1CE-97522EDBDAC2}"/>
                </a:ext>
              </a:extLst>
            </p:cNvPr>
            <p:cNvSpPr/>
            <p:nvPr/>
          </p:nvSpPr>
          <p:spPr>
            <a:xfrm>
              <a:off x="4800600" y="4038600"/>
              <a:ext cx="1813128" cy="19030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72E283-6014-8DA7-8BC4-7672553A6F2E}"/>
                </a:ext>
              </a:extLst>
            </p:cNvPr>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8E173901-E0C5-83EF-5D3D-A3F7BD248096}"/>
                </a:ext>
              </a:extLst>
            </p:cNvPr>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Freeform: Shape 11">
            <a:extLst>
              <a:ext uri="{FF2B5EF4-FFF2-40B4-BE49-F238E27FC236}">
                <a16:creationId xmlns:a16="http://schemas.microsoft.com/office/drawing/2014/main" id="{33FA47D8-4C67-CF0E-451A-B1EAA9C8622F}"/>
              </a:ext>
            </a:extLst>
          </p:cNvPr>
          <p:cNvSpPr/>
          <p:nvPr/>
        </p:nvSpPr>
        <p:spPr>
          <a:xfrm>
            <a:off x="1865354" y="3714750"/>
            <a:ext cx="468271" cy="371475"/>
          </a:xfrm>
          <a:custGeom>
            <a:avLst/>
            <a:gdLst>
              <a:gd name="connsiteX0" fmla="*/ 325396 w 468271"/>
              <a:gd name="connsiteY0" fmla="*/ 0 h 371475"/>
              <a:gd name="connsiteX1" fmla="*/ 153946 w 468271"/>
              <a:gd name="connsiteY1" fmla="*/ 19050 h 371475"/>
              <a:gd name="connsiteX2" fmla="*/ 87271 w 468271"/>
              <a:gd name="connsiteY2" fmla="*/ 66675 h 371475"/>
              <a:gd name="connsiteX3" fmla="*/ 58696 w 468271"/>
              <a:gd name="connsiteY3" fmla="*/ 76200 h 371475"/>
              <a:gd name="connsiteX4" fmla="*/ 1546 w 468271"/>
              <a:gd name="connsiteY4" fmla="*/ 133350 h 371475"/>
              <a:gd name="connsiteX5" fmla="*/ 11071 w 468271"/>
              <a:gd name="connsiteY5" fmla="*/ 276225 h 371475"/>
              <a:gd name="connsiteX6" fmla="*/ 87271 w 468271"/>
              <a:gd name="connsiteY6" fmla="*/ 314325 h 371475"/>
              <a:gd name="connsiteX7" fmla="*/ 134896 w 468271"/>
              <a:gd name="connsiteY7" fmla="*/ 333375 h 371475"/>
              <a:gd name="connsiteX8" fmla="*/ 192046 w 468271"/>
              <a:gd name="connsiteY8" fmla="*/ 342900 h 371475"/>
              <a:gd name="connsiteX9" fmla="*/ 230146 w 468271"/>
              <a:gd name="connsiteY9" fmla="*/ 352425 h 371475"/>
              <a:gd name="connsiteX10" fmla="*/ 334921 w 468271"/>
              <a:gd name="connsiteY10" fmla="*/ 371475 h 371475"/>
              <a:gd name="connsiteX11" fmla="*/ 458746 w 468271"/>
              <a:gd name="connsiteY11" fmla="*/ 314325 h 371475"/>
              <a:gd name="connsiteX12" fmla="*/ 468271 w 468271"/>
              <a:gd name="connsiteY12" fmla="*/ 266700 h 371475"/>
              <a:gd name="connsiteX13" fmla="*/ 458746 w 468271"/>
              <a:gd name="connsiteY13" fmla="*/ 142875 h 371475"/>
              <a:gd name="connsiteX14" fmla="*/ 411121 w 468271"/>
              <a:gd name="connsiteY14" fmla="*/ 76200 h 371475"/>
              <a:gd name="connsiteX15" fmla="*/ 373021 w 468271"/>
              <a:gd name="connsiteY15" fmla="*/ 57150 h 371475"/>
              <a:gd name="connsiteX16" fmla="*/ 334921 w 468271"/>
              <a:gd name="connsiteY16" fmla="*/ 19050 h 371475"/>
              <a:gd name="connsiteX17" fmla="*/ 325396 w 468271"/>
              <a:gd name="connsiteY17"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271" h="371475">
                <a:moveTo>
                  <a:pt x="325396" y="0"/>
                </a:moveTo>
                <a:cubicBezTo>
                  <a:pt x="295234" y="0"/>
                  <a:pt x="210520" y="8764"/>
                  <a:pt x="153946" y="19050"/>
                </a:cubicBezTo>
                <a:cubicBezTo>
                  <a:pt x="108724" y="27272"/>
                  <a:pt x="121213" y="44047"/>
                  <a:pt x="87271" y="66675"/>
                </a:cubicBezTo>
                <a:cubicBezTo>
                  <a:pt x="78917" y="72244"/>
                  <a:pt x="68221" y="73025"/>
                  <a:pt x="58696" y="76200"/>
                </a:cubicBezTo>
                <a:cubicBezTo>
                  <a:pt x="48388" y="83931"/>
                  <a:pt x="2757" y="111550"/>
                  <a:pt x="1546" y="133350"/>
                </a:cubicBezTo>
                <a:cubicBezTo>
                  <a:pt x="-1102" y="181007"/>
                  <a:pt x="-1704" y="230236"/>
                  <a:pt x="11071" y="276225"/>
                </a:cubicBezTo>
                <a:cubicBezTo>
                  <a:pt x="18922" y="304487"/>
                  <a:pt x="67350" y="307685"/>
                  <a:pt x="87271" y="314325"/>
                </a:cubicBezTo>
                <a:cubicBezTo>
                  <a:pt x="103491" y="319732"/>
                  <a:pt x="118401" y="328876"/>
                  <a:pt x="134896" y="333375"/>
                </a:cubicBezTo>
                <a:cubicBezTo>
                  <a:pt x="153528" y="338457"/>
                  <a:pt x="173108" y="339112"/>
                  <a:pt x="192046" y="342900"/>
                </a:cubicBezTo>
                <a:cubicBezTo>
                  <a:pt x="204883" y="345467"/>
                  <a:pt x="217266" y="350083"/>
                  <a:pt x="230146" y="352425"/>
                </a:cubicBezTo>
                <a:cubicBezTo>
                  <a:pt x="355286" y="375178"/>
                  <a:pt x="248507" y="349871"/>
                  <a:pt x="334921" y="371475"/>
                </a:cubicBezTo>
                <a:cubicBezTo>
                  <a:pt x="445738" y="349312"/>
                  <a:pt x="410744" y="378328"/>
                  <a:pt x="458746" y="314325"/>
                </a:cubicBezTo>
                <a:cubicBezTo>
                  <a:pt x="461921" y="298450"/>
                  <a:pt x="468271" y="282889"/>
                  <a:pt x="468271" y="266700"/>
                </a:cubicBezTo>
                <a:cubicBezTo>
                  <a:pt x="468271" y="225303"/>
                  <a:pt x="465940" y="183642"/>
                  <a:pt x="458746" y="142875"/>
                </a:cubicBezTo>
                <a:cubicBezTo>
                  <a:pt x="454585" y="119294"/>
                  <a:pt x="429897" y="89611"/>
                  <a:pt x="411121" y="76200"/>
                </a:cubicBezTo>
                <a:cubicBezTo>
                  <a:pt x="399567" y="67947"/>
                  <a:pt x="384380" y="65669"/>
                  <a:pt x="373021" y="57150"/>
                </a:cubicBezTo>
                <a:cubicBezTo>
                  <a:pt x="358653" y="46374"/>
                  <a:pt x="348558" y="30739"/>
                  <a:pt x="334921" y="19050"/>
                </a:cubicBezTo>
                <a:cubicBezTo>
                  <a:pt x="326229" y="11600"/>
                  <a:pt x="355558" y="0"/>
                  <a:pt x="325396" y="0"/>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8D11D65-BA98-AE71-2909-13EF5A589E7B}"/>
              </a:ext>
            </a:extLst>
          </p:cNvPr>
          <p:cNvSpPr/>
          <p:nvPr/>
        </p:nvSpPr>
        <p:spPr>
          <a:xfrm>
            <a:off x="2095500" y="4086225"/>
            <a:ext cx="39728" cy="600075"/>
          </a:xfrm>
          <a:custGeom>
            <a:avLst/>
            <a:gdLst>
              <a:gd name="connsiteX0" fmla="*/ 0 w 39728"/>
              <a:gd name="connsiteY0" fmla="*/ 0 h 600075"/>
              <a:gd name="connsiteX1" fmla="*/ 9525 w 39728"/>
              <a:gd name="connsiteY1" fmla="*/ 47625 h 600075"/>
              <a:gd name="connsiteX2" fmla="*/ 28575 w 39728"/>
              <a:gd name="connsiteY2" fmla="*/ 104775 h 600075"/>
              <a:gd name="connsiteX3" fmla="*/ 38100 w 39728"/>
              <a:gd name="connsiteY3" fmla="*/ 200025 h 600075"/>
              <a:gd name="connsiteX4" fmla="*/ 19050 w 39728"/>
              <a:gd name="connsiteY4" fmla="*/ 60007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8" h="600075">
                <a:moveTo>
                  <a:pt x="0" y="0"/>
                </a:moveTo>
                <a:cubicBezTo>
                  <a:pt x="3175" y="15875"/>
                  <a:pt x="5265" y="32006"/>
                  <a:pt x="9525" y="47625"/>
                </a:cubicBezTo>
                <a:cubicBezTo>
                  <a:pt x="14809" y="66998"/>
                  <a:pt x="24874" y="85038"/>
                  <a:pt x="28575" y="104775"/>
                </a:cubicBezTo>
                <a:cubicBezTo>
                  <a:pt x="34455" y="136137"/>
                  <a:pt x="34925" y="168275"/>
                  <a:pt x="38100" y="200025"/>
                </a:cubicBezTo>
                <a:cubicBezTo>
                  <a:pt x="28231" y="575061"/>
                  <a:pt x="57847" y="444887"/>
                  <a:pt x="19050" y="600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F07EEB-DFF6-0C66-B63E-6A906953E055}"/>
              </a:ext>
            </a:extLst>
          </p:cNvPr>
          <p:cNvSpPr/>
          <p:nvPr/>
        </p:nvSpPr>
        <p:spPr>
          <a:xfrm>
            <a:off x="2152650" y="4200021"/>
            <a:ext cx="295275" cy="38604"/>
          </a:xfrm>
          <a:custGeom>
            <a:avLst/>
            <a:gdLst>
              <a:gd name="connsiteX0" fmla="*/ 0 w 295275"/>
              <a:gd name="connsiteY0" fmla="*/ 38604 h 38604"/>
              <a:gd name="connsiteX1" fmla="*/ 47625 w 295275"/>
              <a:gd name="connsiteY1" fmla="*/ 29079 h 38604"/>
              <a:gd name="connsiteX2" fmla="*/ 152400 w 295275"/>
              <a:gd name="connsiteY2" fmla="*/ 19554 h 38604"/>
              <a:gd name="connsiteX3" fmla="*/ 295275 w 295275"/>
              <a:gd name="connsiteY3" fmla="*/ 504 h 38604"/>
            </a:gdLst>
            <a:ahLst/>
            <a:cxnLst>
              <a:cxn ang="0">
                <a:pos x="connsiteX0" y="connsiteY0"/>
              </a:cxn>
              <a:cxn ang="0">
                <a:pos x="connsiteX1" y="connsiteY1"/>
              </a:cxn>
              <a:cxn ang="0">
                <a:pos x="connsiteX2" y="connsiteY2"/>
              </a:cxn>
              <a:cxn ang="0">
                <a:pos x="connsiteX3" y="connsiteY3"/>
              </a:cxn>
            </a:cxnLst>
            <a:rect l="l" t="t" r="r" b="b"/>
            <a:pathLst>
              <a:path w="295275" h="38604">
                <a:moveTo>
                  <a:pt x="0" y="38604"/>
                </a:moveTo>
                <a:cubicBezTo>
                  <a:pt x="15875" y="35429"/>
                  <a:pt x="31561" y="31087"/>
                  <a:pt x="47625" y="29079"/>
                </a:cubicBezTo>
                <a:cubicBezTo>
                  <a:pt x="82423" y="24729"/>
                  <a:pt x="117760" y="25023"/>
                  <a:pt x="152400" y="19554"/>
                </a:cubicBezTo>
                <a:cubicBezTo>
                  <a:pt x="307189" y="-4886"/>
                  <a:pt x="154009" y="504"/>
                  <a:pt x="295275" y="50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8643DDB-2487-F019-8664-318E643BE269}"/>
              </a:ext>
            </a:extLst>
          </p:cNvPr>
          <p:cNvSpPr/>
          <p:nvPr/>
        </p:nvSpPr>
        <p:spPr>
          <a:xfrm>
            <a:off x="1666503" y="4054741"/>
            <a:ext cx="438150" cy="200025"/>
          </a:xfrm>
          <a:custGeom>
            <a:avLst/>
            <a:gdLst>
              <a:gd name="connsiteX0" fmla="*/ 438150 w 438150"/>
              <a:gd name="connsiteY0" fmla="*/ 200025 h 200025"/>
              <a:gd name="connsiteX1" fmla="*/ 342900 w 438150"/>
              <a:gd name="connsiteY1" fmla="*/ 161925 h 200025"/>
              <a:gd name="connsiteX2" fmla="*/ 152400 w 438150"/>
              <a:gd name="connsiteY2" fmla="*/ 76200 h 200025"/>
              <a:gd name="connsiteX3" fmla="*/ 95250 w 438150"/>
              <a:gd name="connsiteY3" fmla="*/ 28575 h 200025"/>
              <a:gd name="connsiteX4" fmla="*/ 0 w 438150"/>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200025">
                <a:moveTo>
                  <a:pt x="438150" y="200025"/>
                </a:moveTo>
                <a:cubicBezTo>
                  <a:pt x="341636" y="180722"/>
                  <a:pt x="439554" y="205859"/>
                  <a:pt x="342900" y="161925"/>
                </a:cubicBezTo>
                <a:cubicBezTo>
                  <a:pt x="259031" y="123803"/>
                  <a:pt x="253156" y="160163"/>
                  <a:pt x="152400" y="76200"/>
                </a:cubicBezTo>
                <a:cubicBezTo>
                  <a:pt x="133350" y="60325"/>
                  <a:pt x="116670" y="41070"/>
                  <a:pt x="95250" y="28575"/>
                </a:cubicBezTo>
                <a:cubicBezTo>
                  <a:pt x="77858" y="18430"/>
                  <a:pt x="23566" y="5891"/>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42039A0-1DE1-30E5-453C-9C8C7B28DC49}"/>
              </a:ext>
            </a:extLst>
          </p:cNvPr>
          <p:cNvSpPr/>
          <p:nvPr/>
        </p:nvSpPr>
        <p:spPr>
          <a:xfrm>
            <a:off x="1828800" y="4686300"/>
            <a:ext cx="295275" cy="152404"/>
          </a:xfrm>
          <a:custGeom>
            <a:avLst/>
            <a:gdLst>
              <a:gd name="connsiteX0" fmla="*/ 295275 w 295275"/>
              <a:gd name="connsiteY0" fmla="*/ 0 h 152404"/>
              <a:gd name="connsiteX1" fmla="*/ 247650 w 295275"/>
              <a:gd name="connsiteY1" fmla="*/ 19050 h 152404"/>
              <a:gd name="connsiteX2" fmla="*/ 171450 w 295275"/>
              <a:gd name="connsiteY2" fmla="*/ 76200 h 152404"/>
              <a:gd name="connsiteX3" fmla="*/ 95250 w 295275"/>
              <a:gd name="connsiteY3" fmla="*/ 114300 h 152404"/>
              <a:gd name="connsiteX4" fmla="*/ 0 w 295275"/>
              <a:gd name="connsiteY4" fmla="*/ 152400 h 152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52404">
                <a:moveTo>
                  <a:pt x="295275" y="0"/>
                </a:moveTo>
                <a:cubicBezTo>
                  <a:pt x="279400" y="6350"/>
                  <a:pt x="262311" y="10253"/>
                  <a:pt x="247650" y="19050"/>
                </a:cubicBezTo>
                <a:cubicBezTo>
                  <a:pt x="163211" y="69714"/>
                  <a:pt x="232637" y="42825"/>
                  <a:pt x="171450" y="76200"/>
                </a:cubicBezTo>
                <a:cubicBezTo>
                  <a:pt x="146519" y="89798"/>
                  <a:pt x="120945" y="102208"/>
                  <a:pt x="95250" y="114300"/>
                </a:cubicBezTo>
                <a:cubicBezTo>
                  <a:pt x="11547" y="153689"/>
                  <a:pt x="40295" y="152400"/>
                  <a:pt x="0" y="1524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BE88C0-4462-48A1-7D60-226336A83923}"/>
              </a:ext>
            </a:extLst>
          </p:cNvPr>
          <p:cNvSpPr/>
          <p:nvPr/>
        </p:nvSpPr>
        <p:spPr>
          <a:xfrm>
            <a:off x="2143125" y="4648200"/>
            <a:ext cx="180975" cy="257175"/>
          </a:xfrm>
          <a:custGeom>
            <a:avLst/>
            <a:gdLst>
              <a:gd name="connsiteX0" fmla="*/ 0 w 180975"/>
              <a:gd name="connsiteY0" fmla="*/ 0 h 257175"/>
              <a:gd name="connsiteX1" fmla="*/ 28575 w 180975"/>
              <a:gd name="connsiteY1" fmla="*/ 47625 h 257175"/>
              <a:gd name="connsiteX2" fmla="*/ 47625 w 180975"/>
              <a:gd name="connsiteY2" fmla="*/ 85725 h 257175"/>
              <a:gd name="connsiteX3" fmla="*/ 76200 w 180975"/>
              <a:gd name="connsiteY3" fmla="*/ 114300 h 257175"/>
              <a:gd name="connsiteX4" fmla="*/ 85725 w 180975"/>
              <a:gd name="connsiteY4" fmla="*/ 152400 h 257175"/>
              <a:gd name="connsiteX5" fmla="*/ 152400 w 180975"/>
              <a:gd name="connsiteY5" fmla="*/ 219075 h 257175"/>
              <a:gd name="connsiteX6" fmla="*/ 180975 w 180975"/>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257175">
                <a:moveTo>
                  <a:pt x="0" y="0"/>
                </a:moveTo>
                <a:cubicBezTo>
                  <a:pt x="9525" y="15875"/>
                  <a:pt x="19584" y="31441"/>
                  <a:pt x="28575" y="47625"/>
                </a:cubicBezTo>
                <a:cubicBezTo>
                  <a:pt x="35471" y="60037"/>
                  <a:pt x="39372" y="74171"/>
                  <a:pt x="47625" y="85725"/>
                </a:cubicBezTo>
                <a:cubicBezTo>
                  <a:pt x="55455" y="96686"/>
                  <a:pt x="66675" y="104775"/>
                  <a:pt x="76200" y="114300"/>
                </a:cubicBezTo>
                <a:cubicBezTo>
                  <a:pt x="79375" y="127000"/>
                  <a:pt x="79871" y="140691"/>
                  <a:pt x="85725" y="152400"/>
                </a:cubicBezTo>
                <a:cubicBezTo>
                  <a:pt x="103505" y="187960"/>
                  <a:pt x="121920" y="196215"/>
                  <a:pt x="152400" y="219075"/>
                </a:cubicBezTo>
                <a:cubicBezTo>
                  <a:pt x="164170" y="254385"/>
                  <a:pt x="152945" y="243160"/>
                  <a:pt x="180975" y="2571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D784AF6-27FA-C98E-E1FB-2F9E79F1B158}"/>
              </a:ext>
            </a:extLst>
          </p:cNvPr>
          <p:cNvPicPr>
            <a:picLocks noChangeAspect="1"/>
          </p:cNvPicPr>
          <p:nvPr/>
        </p:nvPicPr>
        <p:blipFill>
          <a:blip r:embed="rId3">
            <a:extLst>
              <a:ext uri="{28A0092B-C50C-407E-A947-70E740481C1C}">
                <a14:useLocalDpi xmlns:a14="http://schemas.microsoft.com/office/drawing/2010/main" val="0"/>
              </a:ext>
            </a:extLst>
          </a:blip>
          <a:srcRect l="30859" t="56111" r="32110" b="16806"/>
          <a:stretch/>
        </p:blipFill>
        <p:spPr>
          <a:xfrm>
            <a:off x="4061773" y="3638550"/>
            <a:ext cx="4514851" cy="1857375"/>
          </a:xfrm>
          <a:prstGeom prst="rect">
            <a:avLst/>
          </a:prstGeom>
        </p:spPr>
      </p:pic>
      <p:pic>
        <p:nvPicPr>
          <p:cNvPr id="19" name="Picture 18">
            <a:extLst>
              <a:ext uri="{FF2B5EF4-FFF2-40B4-BE49-F238E27FC236}">
                <a16:creationId xmlns:a16="http://schemas.microsoft.com/office/drawing/2014/main" id="{EABF7B8C-DBD8-0A83-4CB0-3FBACF2E8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097" y="3665315"/>
            <a:ext cx="1676400" cy="1879600"/>
          </a:xfrm>
          <a:prstGeom prst="rect">
            <a:avLst/>
          </a:prstGeom>
        </p:spPr>
      </p:pic>
      <p:sp>
        <p:nvSpPr>
          <p:cNvPr id="11" name="TextBox 10">
            <a:extLst>
              <a:ext uri="{FF2B5EF4-FFF2-40B4-BE49-F238E27FC236}">
                <a16:creationId xmlns:a16="http://schemas.microsoft.com/office/drawing/2014/main" id="{9678C57D-1A0E-B5CA-5525-D5A6A3BEF7BD}"/>
              </a:ext>
            </a:extLst>
          </p:cNvPr>
          <p:cNvSpPr txBox="1"/>
          <p:nvPr/>
        </p:nvSpPr>
        <p:spPr>
          <a:xfrm>
            <a:off x="118613" y="6433462"/>
            <a:ext cx="6103188"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413174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52E136-5E96-4EB4-AE45-AEC807F0A82E}"/>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While It is Called “Today”</a:t>
            </a:r>
          </a:p>
        </p:txBody>
      </p:sp>
      <p:sp>
        <p:nvSpPr>
          <p:cNvPr id="8" name="TextBox 7"/>
          <p:cNvSpPr txBox="1"/>
          <p:nvPr/>
        </p:nvSpPr>
        <p:spPr>
          <a:xfrm>
            <a:off x="165980" y="6488667"/>
            <a:ext cx="3276600" cy="369332"/>
          </a:xfrm>
          <a:prstGeom prst="rect">
            <a:avLst/>
          </a:prstGeom>
          <a:noFill/>
        </p:spPr>
        <p:txBody>
          <a:bodyPr wrap="square" rtlCol="0">
            <a:spAutoFit/>
          </a:bodyPr>
          <a:lstStyle/>
          <a:p>
            <a:r>
              <a:rPr lang="en-US" dirty="0">
                <a:solidFill>
                  <a:schemeClr val="bg1"/>
                </a:solidFill>
              </a:rPr>
              <a:t>45:6</a:t>
            </a:r>
          </a:p>
        </p:txBody>
      </p:sp>
      <p:sp>
        <p:nvSpPr>
          <p:cNvPr id="18" name="Rectangle 17"/>
          <p:cNvSpPr/>
          <p:nvPr/>
        </p:nvSpPr>
        <p:spPr>
          <a:xfrm>
            <a:off x="446138" y="807550"/>
            <a:ext cx="5562600" cy="4524315"/>
          </a:xfrm>
          <a:prstGeom prst="rect">
            <a:avLst/>
          </a:prstGeom>
        </p:spPr>
        <p:txBody>
          <a:bodyPr wrap="square">
            <a:spAutoFit/>
          </a:bodyPr>
          <a:lstStyle/>
          <a:p>
            <a:r>
              <a:rPr lang="en-US" dirty="0">
                <a:solidFill>
                  <a:schemeClr val="bg1"/>
                </a:solidFill>
              </a:rPr>
              <a:t>Modern revelation states that the earth’s temporal history spans seven thousand years, divided into periods of one thousand years each (see D&amp;C 77:6–7). </a:t>
            </a:r>
          </a:p>
          <a:p>
            <a:endParaRPr lang="en-US" dirty="0">
              <a:solidFill>
                <a:schemeClr val="bg1"/>
              </a:solidFill>
            </a:endParaRPr>
          </a:p>
          <a:p>
            <a:r>
              <a:rPr lang="en-US" dirty="0">
                <a:solidFill>
                  <a:schemeClr val="bg1"/>
                </a:solidFill>
              </a:rPr>
              <a:t>Since the earth will have a temporal existence before it is </a:t>
            </a:r>
            <a:r>
              <a:rPr lang="en-US" dirty="0" err="1">
                <a:solidFill>
                  <a:schemeClr val="bg1"/>
                </a:solidFill>
              </a:rPr>
              <a:t>celestialized</a:t>
            </a:r>
            <a:r>
              <a:rPr lang="en-US" dirty="0">
                <a:solidFill>
                  <a:schemeClr val="bg1"/>
                </a:solidFill>
              </a:rPr>
              <a:t>, and since it is known that the earth is now in the sixth period of a thousand years, or the sixth “day,” in the Lord’s terminology the present period is “today” and Christ will come “tomorrow.” </a:t>
            </a:r>
          </a:p>
          <a:p>
            <a:endParaRPr lang="en-US" dirty="0">
              <a:solidFill>
                <a:schemeClr val="bg1"/>
              </a:solidFill>
            </a:endParaRPr>
          </a:p>
          <a:p>
            <a:r>
              <a:rPr lang="en-US" dirty="0">
                <a:solidFill>
                  <a:schemeClr val="bg1"/>
                </a:solidFill>
              </a:rPr>
              <a:t>In a later revelation, the Lord used this same terminology, indicating that “now it is called </a:t>
            </a:r>
            <a:r>
              <a:rPr lang="en-US" i="1" dirty="0">
                <a:solidFill>
                  <a:schemeClr val="bg1"/>
                </a:solidFill>
              </a:rPr>
              <a:t>today</a:t>
            </a:r>
            <a:r>
              <a:rPr lang="en-US" dirty="0">
                <a:solidFill>
                  <a:schemeClr val="bg1"/>
                </a:solidFill>
              </a:rPr>
              <a:t> until the coming of the Son of Man,” that “after </a:t>
            </a:r>
            <a:r>
              <a:rPr lang="en-US" i="1" dirty="0">
                <a:solidFill>
                  <a:schemeClr val="bg1"/>
                </a:solidFill>
              </a:rPr>
              <a:t>today</a:t>
            </a:r>
            <a:r>
              <a:rPr lang="en-US" dirty="0">
                <a:solidFill>
                  <a:schemeClr val="bg1"/>
                </a:solidFill>
              </a:rPr>
              <a:t> cometh the burning,” that </a:t>
            </a:r>
            <a:r>
              <a:rPr lang="en-US" i="1" dirty="0">
                <a:solidFill>
                  <a:schemeClr val="bg1"/>
                </a:solidFill>
              </a:rPr>
              <a:t>“tomorrow</a:t>
            </a:r>
            <a:r>
              <a:rPr lang="en-US" dirty="0">
                <a:solidFill>
                  <a:schemeClr val="bg1"/>
                </a:solidFill>
              </a:rPr>
              <a:t> all the proud and they that do wickedly shall be as stubble” </a:t>
            </a:r>
          </a:p>
          <a:p>
            <a:r>
              <a:rPr lang="en-US" sz="1200" dirty="0">
                <a:solidFill>
                  <a:schemeClr val="bg1"/>
                </a:solidFill>
              </a:rPr>
              <a:t>Student Manual</a:t>
            </a:r>
          </a:p>
        </p:txBody>
      </p:sp>
      <p:pic>
        <p:nvPicPr>
          <p:cNvPr id="3" name="Picture 2">
            <a:extLst>
              <a:ext uri="{FF2B5EF4-FFF2-40B4-BE49-F238E27FC236}">
                <a16:creationId xmlns:a16="http://schemas.microsoft.com/office/drawing/2014/main" id="{75DFA608-A554-4CE0-B450-5D867DA5A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264" y="807550"/>
            <a:ext cx="3073043" cy="2227153"/>
          </a:xfrm>
          <a:prstGeom prst="rect">
            <a:avLst/>
          </a:prstGeom>
        </p:spPr>
      </p:pic>
      <p:pic>
        <p:nvPicPr>
          <p:cNvPr id="6" name="Picture 5">
            <a:extLst>
              <a:ext uri="{FF2B5EF4-FFF2-40B4-BE49-F238E27FC236}">
                <a16:creationId xmlns:a16="http://schemas.microsoft.com/office/drawing/2014/main" id="{1E968B35-9EE1-4828-9111-413BF1D48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460" y="3277478"/>
            <a:ext cx="2984627" cy="2310679"/>
          </a:xfrm>
          <a:prstGeom prst="rect">
            <a:avLst/>
          </a:prstGeom>
        </p:spPr>
      </p:pic>
      <p:pic>
        <p:nvPicPr>
          <p:cNvPr id="11" name="Picture 10">
            <a:extLst>
              <a:ext uri="{FF2B5EF4-FFF2-40B4-BE49-F238E27FC236}">
                <a16:creationId xmlns:a16="http://schemas.microsoft.com/office/drawing/2014/main" id="{A1F2681C-A952-4398-AB29-710F42637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378" y="4862946"/>
            <a:ext cx="2609088" cy="1810388"/>
          </a:xfrm>
          <a:prstGeom prst="rect">
            <a:avLst/>
          </a:prstGeom>
        </p:spPr>
      </p:pic>
    </p:spTree>
    <p:extLst>
      <p:ext uri="{BB962C8B-B14F-4D97-AF65-F5344CB8AC3E}">
        <p14:creationId xmlns:p14="http://schemas.microsoft.com/office/powerpoint/2010/main" val="7834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5E9EB2-C746-49AF-90DB-5BFFBCA62189}"/>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The Life and Light</a:t>
            </a:r>
          </a:p>
        </p:txBody>
      </p:sp>
      <p:sp>
        <p:nvSpPr>
          <p:cNvPr id="8" name="TextBox 7"/>
          <p:cNvSpPr txBox="1"/>
          <p:nvPr/>
        </p:nvSpPr>
        <p:spPr>
          <a:xfrm>
            <a:off x="202404" y="6398062"/>
            <a:ext cx="3276600" cy="369332"/>
          </a:xfrm>
          <a:prstGeom prst="rect">
            <a:avLst/>
          </a:prstGeom>
          <a:noFill/>
        </p:spPr>
        <p:txBody>
          <a:bodyPr wrap="square" rtlCol="0">
            <a:spAutoFit/>
          </a:bodyPr>
          <a:lstStyle/>
          <a:p>
            <a:r>
              <a:rPr lang="en-US" dirty="0">
                <a:solidFill>
                  <a:schemeClr val="bg1"/>
                </a:solidFill>
              </a:rPr>
              <a:t>45:7-8</a:t>
            </a:r>
          </a:p>
        </p:txBody>
      </p:sp>
      <p:sp>
        <p:nvSpPr>
          <p:cNvPr id="18" name="Rectangle 17"/>
          <p:cNvSpPr/>
          <p:nvPr/>
        </p:nvSpPr>
        <p:spPr>
          <a:xfrm>
            <a:off x="1905000" y="914400"/>
            <a:ext cx="5562600" cy="369332"/>
          </a:xfrm>
          <a:prstGeom prst="rect">
            <a:avLst/>
          </a:prstGeom>
        </p:spPr>
        <p:txBody>
          <a:bodyPr wrap="square">
            <a:spAutoFit/>
          </a:bodyPr>
          <a:lstStyle/>
          <a:p>
            <a:pPr fontAlgn="base"/>
            <a:r>
              <a:rPr lang="en-US" dirty="0">
                <a:solidFill>
                  <a:schemeClr val="bg1"/>
                </a:solidFill>
              </a:rPr>
              <a:t>Jesus Christ is the beginning and the end.</a:t>
            </a:r>
          </a:p>
        </p:txBody>
      </p:sp>
      <p:sp>
        <p:nvSpPr>
          <p:cNvPr id="12" name="Rectangle 11"/>
          <p:cNvSpPr/>
          <p:nvPr/>
        </p:nvSpPr>
        <p:spPr>
          <a:xfrm>
            <a:off x="5134446" y="3827831"/>
            <a:ext cx="5562600" cy="369332"/>
          </a:xfrm>
          <a:prstGeom prst="rect">
            <a:avLst/>
          </a:prstGeom>
        </p:spPr>
        <p:txBody>
          <a:bodyPr wrap="square">
            <a:spAutoFit/>
          </a:bodyPr>
          <a:lstStyle/>
          <a:p>
            <a:pPr fontAlgn="base"/>
            <a:r>
              <a:rPr lang="en-US" dirty="0">
                <a:solidFill>
                  <a:schemeClr val="bg1"/>
                </a:solidFill>
              </a:rPr>
              <a:t>Jesus Christ is the light and the life of the world.</a:t>
            </a:r>
          </a:p>
        </p:txBody>
      </p:sp>
      <p:sp>
        <p:nvSpPr>
          <p:cNvPr id="13" name="Rectangle 12"/>
          <p:cNvSpPr/>
          <p:nvPr/>
        </p:nvSpPr>
        <p:spPr>
          <a:xfrm>
            <a:off x="5717253" y="4700857"/>
            <a:ext cx="4572000" cy="1477328"/>
          </a:xfrm>
          <a:prstGeom prst="rect">
            <a:avLst/>
          </a:prstGeom>
        </p:spPr>
        <p:txBody>
          <a:bodyPr>
            <a:spAutoFit/>
          </a:bodyPr>
          <a:lstStyle/>
          <a:p>
            <a:r>
              <a:rPr lang="en-US" dirty="0">
                <a:solidFill>
                  <a:schemeClr val="bg1"/>
                </a:solidFill>
              </a:rPr>
              <a:t>Jesus Christ has sent His “everlasting covenant … to be a light to the world, and to be a standard for [His] people.” In another revelation, He said that His everlasting covenant is “the fulness of [His] gospel”</a:t>
            </a:r>
          </a:p>
        </p:txBody>
      </p:sp>
      <p:pic>
        <p:nvPicPr>
          <p:cNvPr id="3" name="Picture 2">
            <a:extLst>
              <a:ext uri="{FF2B5EF4-FFF2-40B4-BE49-F238E27FC236}">
                <a16:creationId xmlns:a16="http://schemas.microsoft.com/office/drawing/2014/main" id="{889B7D12-3B3B-4BA2-BBFB-6B7034A6D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62677"/>
            <a:ext cx="4048125" cy="1133475"/>
          </a:xfrm>
          <a:prstGeom prst="rect">
            <a:avLst/>
          </a:prstGeom>
        </p:spPr>
      </p:pic>
      <p:pic>
        <p:nvPicPr>
          <p:cNvPr id="6" name="Picture 5">
            <a:extLst>
              <a:ext uri="{FF2B5EF4-FFF2-40B4-BE49-F238E27FC236}">
                <a16:creationId xmlns:a16="http://schemas.microsoft.com/office/drawing/2014/main" id="{F6A4366B-20BC-4762-B53F-460CB61E8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608757"/>
            <a:ext cx="2377646" cy="3151905"/>
          </a:xfrm>
          <a:prstGeom prst="rect">
            <a:avLst/>
          </a:prstGeom>
        </p:spPr>
      </p:pic>
      <p:sp>
        <p:nvSpPr>
          <p:cNvPr id="4" name="TextBox 3">
            <a:extLst>
              <a:ext uri="{FF2B5EF4-FFF2-40B4-BE49-F238E27FC236}">
                <a16:creationId xmlns:a16="http://schemas.microsoft.com/office/drawing/2014/main" id="{952CF4D3-B828-099E-2533-9A3155A94151}"/>
              </a:ext>
            </a:extLst>
          </p:cNvPr>
          <p:cNvSpPr txBox="1"/>
          <p:nvPr/>
        </p:nvSpPr>
        <p:spPr>
          <a:xfrm>
            <a:off x="2562225" y="1232237"/>
            <a:ext cx="2543175" cy="369332"/>
          </a:xfrm>
          <a:prstGeom prst="rect">
            <a:avLst/>
          </a:prstGeom>
          <a:noFill/>
        </p:spPr>
        <p:txBody>
          <a:bodyPr wrap="square">
            <a:spAutoFit/>
          </a:bodyPr>
          <a:lstStyle/>
          <a:p>
            <a:r>
              <a:rPr lang="en-US" b="0" i="0" dirty="0">
                <a:solidFill>
                  <a:schemeClr val="bg1"/>
                </a:solidFill>
                <a:effectLst/>
              </a:rPr>
              <a:t>I am Alpha and Omega</a:t>
            </a:r>
            <a:endParaRPr lang="en-US" dirty="0">
              <a:solidFill>
                <a:schemeClr val="bg1"/>
              </a:solidFill>
            </a:endParaRPr>
          </a:p>
        </p:txBody>
      </p:sp>
    </p:spTree>
    <p:extLst>
      <p:ext uri="{BB962C8B-B14F-4D97-AF65-F5344CB8AC3E}">
        <p14:creationId xmlns:p14="http://schemas.microsoft.com/office/powerpoint/2010/main" val="27358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94207-CE0E-1825-1288-CD47FDBD6CB2}"/>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3" name="TextBox 2">
            <a:extLst>
              <a:ext uri="{FF2B5EF4-FFF2-40B4-BE49-F238E27FC236}">
                <a16:creationId xmlns:a16="http://schemas.microsoft.com/office/drawing/2014/main" id="{21A9A771-43A6-A25F-95D4-401EB84BFDF5}"/>
              </a:ext>
            </a:extLst>
          </p:cNvPr>
          <p:cNvSpPr txBox="1"/>
          <p:nvPr/>
        </p:nvSpPr>
        <p:spPr>
          <a:xfrm>
            <a:off x="171450" y="1"/>
            <a:ext cx="11811000" cy="769441"/>
          </a:xfrm>
          <a:prstGeom prst="rect">
            <a:avLst/>
          </a:prstGeom>
          <a:noFill/>
        </p:spPr>
        <p:txBody>
          <a:bodyPr wrap="square" rtlCol="0">
            <a:spAutoFit/>
          </a:bodyPr>
          <a:lstStyle/>
          <a:p>
            <a:pPr algn="ctr"/>
            <a:r>
              <a:rPr lang="en-US" sz="4400" dirty="0">
                <a:solidFill>
                  <a:schemeClr val="bg1"/>
                </a:solidFill>
                <a:latin typeface="Copperplate Gothic Bold" pitchFamily="34" charset="0"/>
              </a:rPr>
              <a:t>Other Names of Jesus Christ</a:t>
            </a:r>
          </a:p>
        </p:txBody>
      </p:sp>
      <p:pic>
        <p:nvPicPr>
          <p:cNvPr id="12" name="Picture 11" descr="A white bottle with black text&#10;&#10;Description automatically generated">
            <a:extLst>
              <a:ext uri="{FF2B5EF4-FFF2-40B4-BE49-F238E27FC236}">
                <a16:creationId xmlns:a16="http://schemas.microsoft.com/office/drawing/2014/main" id="{4313D3EE-439F-9337-5EAF-B4F495B84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32" y="1566625"/>
            <a:ext cx="3048030" cy="4799261"/>
          </a:xfrm>
          <a:prstGeom prst="rect">
            <a:avLst/>
          </a:prstGeom>
        </p:spPr>
      </p:pic>
      <p:sp>
        <p:nvSpPr>
          <p:cNvPr id="14" name="TextBox 13">
            <a:extLst>
              <a:ext uri="{FF2B5EF4-FFF2-40B4-BE49-F238E27FC236}">
                <a16:creationId xmlns:a16="http://schemas.microsoft.com/office/drawing/2014/main" id="{0F41667D-27D2-381D-75F4-D157582A9205}"/>
              </a:ext>
            </a:extLst>
          </p:cNvPr>
          <p:cNvSpPr txBox="1"/>
          <p:nvPr/>
        </p:nvSpPr>
        <p:spPr>
          <a:xfrm>
            <a:off x="3647619" y="769442"/>
            <a:ext cx="6105524" cy="5632311"/>
          </a:xfrm>
          <a:prstGeom prst="rect">
            <a:avLst/>
          </a:prstGeom>
          <a:noFill/>
        </p:spPr>
        <p:txBody>
          <a:bodyPr wrap="square">
            <a:spAutoFit/>
          </a:bodyPr>
          <a:lstStyle/>
          <a:p>
            <a:pPr algn="l"/>
            <a:r>
              <a:rPr lang="en-US" sz="2400" b="0" i="0" dirty="0">
                <a:solidFill>
                  <a:schemeClr val="bg1"/>
                </a:solidFill>
                <a:effectLst/>
                <a:latin typeface="Abadi" panose="020B0604020104020204" pitchFamily="34" charset="0"/>
              </a:rPr>
              <a:t>Immanuel – Matthew 1:23.</a:t>
            </a:r>
          </a:p>
          <a:p>
            <a:pPr algn="l"/>
            <a:endParaRPr lang="en-US" sz="2400" b="0" i="0" dirty="0">
              <a:solidFill>
                <a:schemeClr val="bg1"/>
              </a:solidFill>
              <a:effectLst/>
              <a:latin typeface="Abadi" panose="020B0604020104020204" pitchFamily="34" charset="0"/>
            </a:endParaRPr>
          </a:p>
          <a:p>
            <a:pPr algn="l"/>
            <a:r>
              <a:rPr lang="en-US" sz="2400" b="0" i="0" dirty="0">
                <a:solidFill>
                  <a:schemeClr val="bg1"/>
                </a:solidFill>
                <a:effectLst/>
                <a:latin typeface="Abadi" panose="020B0604020104020204" pitchFamily="34" charset="0"/>
              </a:rPr>
              <a:t>Lamb of God – John 1:29.</a:t>
            </a:r>
          </a:p>
          <a:p>
            <a:pPr algn="l"/>
            <a:endParaRPr lang="en-US" sz="2400" b="0" i="0" dirty="0">
              <a:solidFill>
                <a:schemeClr val="bg1"/>
              </a:solidFill>
              <a:effectLst/>
              <a:latin typeface="Abadi" panose="020B0604020104020204" pitchFamily="34" charset="0"/>
            </a:endParaRPr>
          </a:p>
          <a:p>
            <a:pPr algn="l"/>
            <a:r>
              <a:rPr lang="en-US" sz="2400" b="0" i="0" dirty="0">
                <a:solidFill>
                  <a:schemeClr val="bg1"/>
                </a:solidFill>
                <a:effectLst/>
                <a:latin typeface="Abadi" panose="020B0604020104020204" pitchFamily="34" charset="0"/>
              </a:rPr>
              <a:t>King of the Jews – Matthew 27:37.</a:t>
            </a:r>
          </a:p>
          <a:p>
            <a:pPr algn="l"/>
            <a:endParaRPr lang="en-US" sz="2400" b="0" i="0" dirty="0">
              <a:solidFill>
                <a:schemeClr val="bg1"/>
              </a:solidFill>
              <a:effectLst/>
              <a:latin typeface="Abadi" panose="020B0604020104020204" pitchFamily="34" charset="0"/>
            </a:endParaRPr>
          </a:p>
          <a:p>
            <a:pPr algn="l"/>
            <a:r>
              <a:rPr lang="en-US" sz="2400" b="0" i="0" dirty="0">
                <a:solidFill>
                  <a:schemeClr val="bg1"/>
                </a:solidFill>
                <a:effectLst/>
                <a:latin typeface="Abadi" panose="020B0604020104020204" pitchFamily="34" charset="0"/>
              </a:rPr>
              <a:t>Wonderful Counselor, Mighty God, Everlasting Father, Prince of Peace </a:t>
            </a:r>
          </a:p>
          <a:p>
            <a:pPr algn="l"/>
            <a:r>
              <a:rPr lang="en-US" sz="2400" b="0" i="0" dirty="0">
                <a:solidFill>
                  <a:schemeClr val="bg1"/>
                </a:solidFill>
                <a:effectLst/>
                <a:latin typeface="Abadi" panose="020B0604020104020204" pitchFamily="34" charset="0"/>
              </a:rPr>
              <a:t>– Isaiah 9:6.</a:t>
            </a:r>
          </a:p>
          <a:p>
            <a:pPr algn="l"/>
            <a:endParaRPr lang="en-US" sz="2400" b="0" i="0" dirty="0">
              <a:solidFill>
                <a:schemeClr val="bg1"/>
              </a:solidFill>
              <a:effectLst/>
              <a:latin typeface="Abadi" panose="020B0604020104020204" pitchFamily="34" charset="0"/>
            </a:endParaRPr>
          </a:p>
          <a:p>
            <a:pPr algn="l"/>
            <a:r>
              <a:rPr lang="en-US" sz="2400" b="0" i="0" dirty="0">
                <a:solidFill>
                  <a:schemeClr val="bg1"/>
                </a:solidFill>
                <a:effectLst/>
                <a:latin typeface="Abadi" panose="020B0604020104020204" pitchFamily="34" charset="0"/>
              </a:rPr>
              <a:t>The Bread of Life – John 6:35.</a:t>
            </a:r>
          </a:p>
          <a:p>
            <a:pPr algn="l"/>
            <a:endParaRPr lang="en-US" sz="2400" b="0" i="0" dirty="0">
              <a:solidFill>
                <a:schemeClr val="bg1"/>
              </a:solidFill>
              <a:effectLst/>
              <a:latin typeface="Abadi" panose="020B0604020104020204" pitchFamily="34" charset="0"/>
            </a:endParaRPr>
          </a:p>
          <a:p>
            <a:pPr algn="l"/>
            <a:r>
              <a:rPr lang="en-US" sz="2400" b="0" i="0" dirty="0">
                <a:solidFill>
                  <a:schemeClr val="bg1"/>
                </a:solidFill>
                <a:effectLst/>
                <a:latin typeface="Abadi" panose="020B0604020104020204" pitchFamily="34" charset="0"/>
              </a:rPr>
              <a:t>The Redeemer – Isaiah 59:20.</a:t>
            </a:r>
          </a:p>
          <a:p>
            <a:pPr algn="l"/>
            <a:endParaRPr lang="en-US" sz="2400" b="0" i="0" dirty="0">
              <a:solidFill>
                <a:schemeClr val="bg1"/>
              </a:solidFill>
              <a:effectLst/>
              <a:latin typeface="Abadi" panose="020B0604020104020204" pitchFamily="34" charset="0"/>
            </a:endParaRPr>
          </a:p>
          <a:p>
            <a:pPr algn="l"/>
            <a:r>
              <a:rPr lang="en-US" sz="2400" b="0" i="0" dirty="0">
                <a:solidFill>
                  <a:schemeClr val="bg1"/>
                </a:solidFill>
                <a:effectLst/>
                <a:latin typeface="Abadi" panose="020B0604020104020204" pitchFamily="34" charset="0"/>
              </a:rPr>
              <a:t>The Living Stone – 1 Peter 2:4-8.</a:t>
            </a:r>
          </a:p>
        </p:txBody>
      </p:sp>
      <p:pic>
        <p:nvPicPr>
          <p:cNvPr id="16" name="Picture 15">
            <a:extLst>
              <a:ext uri="{FF2B5EF4-FFF2-40B4-BE49-F238E27FC236}">
                <a16:creationId xmlns:a16="http://schemas.microsoft.com/office/drawing/2014/main" id="{A57C0CC9-D847-6BE2-3034-9395B1E72FF9}"/>
              </a:ext>
            </a:extLst>
          </p:cNvPr>
          <p:cNvPicPr>
            <a:picLocks noChangeAspect="1"/>
          </p:cNvPicPr>
          <p:nvPr/>
        </p:nvPicPr>
        <p:blipFill>
          <a:blip r:embed="rId4"/>
          <a:stretch>
            <a:fillRect/>
          </a:stretch>
        </p:blipFill>
        <p:spPr>
          <a:xfrm>
            <a:off x="8889302" y="2005678"/>
            <a:ext cx="2394954" cy="3274114"/>
          </a:xfrm>
          <a:prstGeom prst="rect">
            <a:avLst/>
          </a:prstGeom>
        </p:spPr>
      </p:pic>
    </p:spTree>
    <p:extLst>
      <p:ext uri="{BB962C8B-B14F-4D97-AF65-F5344CB8AC3E}">
        <p14:creationId xmlns:p14="http://schemas.microsoft.com/office/powerpoint/2010/main" val="38780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D23A4A-E686-43A6-B1CF-E5A5F1039559}"/>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6" name="TextBox 5"/>
          <p:cNvSpPr txBox="1"/>
          <p:nvPr/>
        </p:nvSpPr>
        <p:spPr>
          <a:xfrm>
            <a:off x="308263" y="96052"/>
            <a:ext cx="9144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Christlike Attributes</a:t>
            </a:r>
            <a:r>
              <a:rPr lang="en-US" dirty="0">
                <a:solidFill>
                  <a:schemeClr val="bg1"/>
                </a:solidFill>
              </a:rPr>
              <a:t> (2:53)</a:t>
            </a:r>
          </a:p>
          <a:p>
            <a:endParaRPr lang="en-US" dirty="0">
              <a:solidFill>
                <a:schemeClr val="bg1"/>
              </a:solidFill>
            </a:endParaRP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1:158).</a:t>
            </a:r>
          </a:p>
          <a:p>
            <a:r>
              <a:rPr lang="en-US" b="0" i="0" dirty="0">
                <a:solidFill>
                  <a:schemeClr val="bg1"/>
                </a:solidFill>
                <a:effectLst/>
              </a:rPr>
              <a:t>Jonathan S. Schmitt, “</a:t>
            </a:r>
            <a:r>
              <a:rPr lang="en-US" b="0" i="0" u="none" strike="noStrike" dirty="0">
                <a:solidFill>
                  <a:schemeClr val="bg1"/>
                </a:solidFill>
                <a:effectLst/>
              </a:rPr>
              <a:t>That They Might Know Thee</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Nov. 2022, 104–5</a:t>
            </a:r>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1:195.)</a:t>
            </a:r>
          </a:p>
          <a:p>
            <a:r>
              <a:rPr lang="en-US" dirty="0">
                <a:solidFill>
                  <a:schemeClr val="bg1"/>
                </a:solidFill>
              </a:rPr>
              <a:t>Doctrine and Covenants Religion 324-325 Student Manual Section 45</a:t>
            </a:r>
          </a:p>
          <a:p>
            <a:r>
              <a:rPr lang="en-US" dirty="0">
                <a:solidFill>
                  <a:schemeClr val="bg1"/>
                </a:solidFill>
              </a:rPr>
              <a:t>Smith and </a:t>
            </a:r>
            <a:r>
              <a:rPr lang="en-US" dirty="0" err="1">
                <a:solidFill>
                  <a:schemeClr val="bg1"/>
                </a:solidFill>
              </a:rPr>
              <a:t>Sjodahl</a:t>
            </a:r>
            <a:r>
              <a:rPr lang="en-US" dirty="0">
                <a:solidFill>
                  <a:schemeClr val="bg1"/>
                </a:solidFill>
              </a:rPr>
              <a:t>, Commentary, p. 255</a:t>
            </a:r>
          </a:p>
          <a:p>
            <a:r>
              <a:rPr lang="en-US" sz="1800" dirty="0">
                <a:solidFill>
                  <a:schemeClr val="bg1"/>
                </a:solidFill>
              </a:rPr>
              <a:t>Presentation by ©http://fashionsbylynda.com/blog/</a:t>
            </a:r>
          </a:p>
          <a:p>
            <a:r>
              <a:rPr lang="en-US" sz="1800" b="0" i="0" dirty="0">
                <a:solidFill>
                  <a:schemeClr val="bg1"/>
                </a:solidFill>
                <a:effectLst/>
              </a:rPr>
              <a:t>Russell M. Nelson, “</a:t>
            </a:r>
            <a:r>
              <a:rPr lang="en-US" sz="1800" b="0" i="0" u="none" strike="noStrike" dirty="0">
                <a:solidFill>
                  <a:schemeClr val="bg1"/>
                </a:solidFill>
                <a:effectLst/>
              </a:rPr>
              <a:t>Jesus the Christ—Our Master and More</a:t>
            </a:r>
            <a:r>
              <a:rPr lang="en-US" sz="1800" b="0" i="0" dirty="0">
                <a:solidFill>
                  <a:schemeClr val="bg1"/>
                </a:solidFill>
                <a:effectLst/>
              </a:rPr>
              <a:t>” [Brigham Young University devotional, Feb. 2, 1992], 4, speeches.byu.edu</a:t>
            </a: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0" name="Picture 9">
            <a:extLst>
              <a:ext uri="{FF2B5EF4-FFF2-40B4-BE49-F238E27FC236}">
                <a16:creationId xmlns:a16="http://schemas.microsoft.com/office/drawing/2014/main" id="{FF53594A-B020-41AE-93AE-BFD56B942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125" y="3458424"/>
            <a:ext cx="2724150" cy="2133600"/>
          </a:xfrm>
          <a:prstGeom prst="rect">
            <a:avLst/>
          </a:prstGeom>
        </p:spPr>
      </p:pic>
      <p:sp>
        <p:nvSpPr>
          <p:cNvPr id="11" name="Footer Placeholder 14">
            <a:extLst>
              <a:ext uri="{FF2B5EF4-FFF2-40B4-BE49-F238E27FC236}">
                <a16:creationId xmlns:a16="http://schemas.microsoft.com/office/drawing/2014/main" id="{CEBA21D1-0367-4BDC-8153-0C24D91763EF}"/>
              </a:ext>
            </a:extLst>
          </p:cNvPr>
          <p:cNvSpPr>
            <a:spLocks noGrp="1"/>
          </p:cNvSpPr>
          <p:nvPr/>
        </p:nvSpPr>
        <p:spPr>
          <a:xfrm>
            <a:off x="108774" y="647622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541B06A7-8713-4D55-981B-307A76753AF2}"/>
              </a:ext>
            </a:extLst>
          </p:cNvPr>
          <p:cNvGrpSpPr/>
          <p:nvPr/>
        </p:nvGrpSpPr>
        <p:grpSpPr>
          <a:xfrm>
            <a:off x="3011364" y="622396"/>
            <a:ext cx="792847" cy="1004273"/>
            <a:chOff x="7543800" y="3810000"/>
            <a:chExt cx="1143000" cy="1447800"/>
          </a:xfrm>
        </p:grpSpPr>
        <p:sp>
          <p:nvSpPr>
            <p:cNvPr id="9" name="Trapezoid 8">
              <a:extLst>
                <a:ext uri="{FF2B5EF4-FFF2-40B4-BE49-F238E27FC236}">
                  <a16:creationId xmlns:a16="http://schemas.microsoft.com/office/drawing/2014/main" id="{DF1A09F0-E19A-4424-B55C-348827D3DDC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79">
              <a:extLst>
                <a:ext uri="{FF2B5EF4-FFF2-40B4-BE49-F238E27FC236}">
                  <a16:creationId xmlns:a16="http://schemas.microsoft.com/office/drawing/2014/main" id="{0705803F-D953-42BE-967F-E82903B5C71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0">
              <a:extLst>
                <a:ext uri="{FF2B5EF4-FFF2-40B4-BE49-F238E27FC236}">
                  <a16:creationId xmlns:a16="http://schemas.microsoft.com/office/drawing/2014/main" id="{DE902A35-2BC3-4157-8B41-D69E99B0B46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1">
              <a:extLst>
                <a:ext uri="{FF2B5EF4-FFF2-40B4-BE49-F238E27FC236}">
                  <a16:creationId xmlns:a16="http://schemas.microsoft.com/office/drawing/2014/main" id="{5A0826D7-F3F8-4812-A65D-2C1EEA0BA95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D2ADFC6-21DB-44E9-98E2-E57BB514EF1C}"/>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D1EB7162-FAD7-480F-B8DA-C0AC87B49749}"/>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12B21AB6-275A-4BB6-A60E-D01798FE8E7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3D35140-7E3B-41FB-AE2A-CEBB4FCA8F6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52E1B62-1328-40F9-9F42-144821D17EC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840977E-B29E-4E5E-BFF8-B23FB58D1D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DE95E0A3-DEC2-469F-9A3F-79BF7A22B30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A6E5DB8-A0F5-4FE7-8A84-1DFF2A804BD1}"/>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24435BC7-F862-4831-BAF3-95D5892538B8}"/>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D7B92A11-A93C-4E6F-8945-DDC526D52F6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3973A8-F7D3-4B7D-A13C-5E6BFACD72E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A7A2E2C-75BC-4829-8031-F108165D403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5B31DB2-027A-480B-A7DC-4DF7F9214C6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07422B1-050F-4330-932A-99805FA7F5A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109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8AB39-7DD8-5005-C1CC-D70C09128012}"/>
              </a:ext>
            </a:extLst>
          </p:cNvPr>
          <p:cNvSpPr txBox="1"/>
          <p:nvPr/>
        </p:nvSpPr>
        <p:spPr>
          <a:xfrm>
            <a:off x="76200" y="114818"/>
            <a:ext cx="7942984" cy="923330"/>
          </a:xfrm>
          <a:prstGeom prst="rect">
            <a:avLst/>
          </a:prstGeom>
          <a:noFill/>
          <a:ln>
            <a:solidFill>
              <a:schemeClr val="tx1"/>
            </a:solidFill>
          </a:ln>
        </p:spPr>
        <p:txBody>
          <a:bodyPr wrap="square">
            <a:spAutoFit/>
          </a:bodyPr>
          <a:lstStyle/>
          <a:p>
            <a:r>
              <a:rPr lang="en-US" sz="1800" b="0" i="0" dirty="0">
                <a:effectLst/>
              </a:rPr>
              <a:t>*Advocate: </a:t>
            </a:r>
            <a:r>
              <a:rPr lang="en-US" sz="1800" b="0" i="0" u="none" strike="noStrike" dirty="0">
                <a:effectLst/>
              </a:rPr>
              <a:t>1 John 2:1</a:t>
            </a:r>
            <a:r>
              <a:rPr lang="en-US" sz="1800" b="0" i="0" dirty="0">
                <a:effectLst/>
              </a:rPr>
              <a:t>; </a:t>
            </a:r>
            <a:r>
              <a:rPr lang="en-US" sz="1800" b="0" i="0" u="none" strike="noStrike" dirty="0">
                <a:effectLst/>
              </a:rPr>
              <a:t>D&amp;C 29:5</a:t>
            </a:r>
            <a:r>
              <a:rPr lang="en-US" sz="1800" b="0" i="0" dirty="0">
                <a:effectLst/>
              </a:rPr>
              <a:t>; </a:t>
            </a:r>
            <a:r>
              <a:rPr lang="en-US" sz="1800" b="0" i="0" u="none" strike="noStrike" dirty="0">
                <a:effectLst/>
              </a:rPr>
              <a:t>32:3</a:t>
            </a:r>
            <a:r>
              <a:rPr lang="en-US" sz="1800" b="0" i="0" dirty="0">
                <a:effectLst/>
              </a:rPr>
              <a:t>; </a:t>
            </a:r>
            <a:r>
              <a:rPr lang="en-US" sz="1800" b="0" i="0" u="none" strike="noStrike" dirty="0">
                <a:effectLst/>
              </a:rPr>
              <a:t>45:3</a:t>
            </a:r>
            <a:r>
              <a:rPr lang="en-US" sz="1800" b="0" i="0" dirty="0">
                <a:effectLst/>
              </a:rPr>
              <a:t>; </a:t>
            </a:r>
            <a:r>
              <a:rPr lang="en-US" sz="1800" b="0" i="0" u="none" strike="noStrike" dirty="0">
                <a:effectLst/>
              </a:rPr>
              <a:t>110:4</a:t>
            </a:r>
          </a:p>
          <a:p>
            <a:r>
              <a:rPr lang="en-US" sz="1800" b="0" i="0" u="none" strike="noStrike" dirty="0">
                <a:effectLst/>
              </a:rPr>
              <a:t>Intercessor or Mediator: 1 Timothy 2:5</a:t>
            </a:r>
            <a:r>
              <a:rPr lang="en-US" sz="1800" b="0" i="0" dirty="0">
                <a:effectLst/>
              </a:rPr>
              <a:t>; </a:t>
            </a:r>
            <a:r>
              <a:rPr lang="en-US" sz="1800" b="0" i="0" u="none" strike="noStrike" dirty="0">
                <a:effectLst/>
              </a:rPr>
              <a:t>2 Nephi 2:28</a:t>
            </a:r>
            <a:r>
              <a:rPr lang="en-US" sz="1800" b="0" i="0" dirty="0">
                <a:effectLst/>
              </a:rPr>
              <a:t>; </a:t>
            </a:r>
            <a:r>
              <a:rPr lang="en-US" sz="1800" b="0" i="0" u="none" strike="noStrike" dirty="0">
                <a:effectLst/>
              </a:rPr>
              <a:t>D&amp;C 76:69</a:t>
            </a:r>
          </a:p>
          <a:p>
            <a:r>
              <a:rPr lang="en-US" sz="1800" b="0" i="0" u="none" strike="noStrike" dirty="0">
                <a:effectLst/>
              </a:rPr>
              <a:t>Justice and Mercy: Alma 7:12</a:t>
            </a:r>
            <a:endParaRPr lang="en-US" dirty="0"/>
          </a:p>
        </p:txBody>
      </p:sp>
      <p:sp>
        <p:nvSpPr>
          <p:cNvPr id="3" name="TextBox 2">
            <a:extLst>
              <a:ext uri="{FF2B5EF4-FFF2-40B4-BE49-F238E27FC236}">
                <a16:creationId xmlns:a16="http://schemas.microsoft.com/office/drawing/2014/main" id="{BF0CBCFC-463C-0099-0588-96FB07A4456C}"/>
              </a:ext>
            </a:extLst>
          </p:cNvPr>
          <p:cNvSpPr txBox="1"/>
          <p:nvPr/>
        </p:nvSpPr>
        <p:spPr>
          <a:xfrm>
            <a:off x="76200" y="1038148"/>
            <a:ext cx="7942984" cy="2893100"/>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D&amp;C 7 Alpha,</a:t>
            </a:r>
            <a:r>
              <a:rPr lang="en-US" sz="1400" b="0" i="0" dirty="0">
                <a:solidFill>
                  <a:srgbClr val="212225"/>
                </a:solidFill>
                <a:effectLst/>
              </a:rPr>
              <a:t> the first letter of the Greek alphabet, suggests commencement and inception. “… I was in the beginning with the Father, … ” he reveals (</a:t>
            </a:r>
            <a:r>
              <a:rPr lang="en-US" sz="1400" b="0" i="0" u="none" strike="noStrike" dirty="0">
                <a:solidFill>
                  <a:srgbClr val="212225"/>
                </a:solidFill>
                <a:effectLst/>
              </a:rPr>
              <a:t>D&amp;C 93:21</a:t>
            </a:r>
            <a:r>
              <a:rPr lang="en-US" sz="1400" b="0" i="0" dirty="0">
                <a:solidFill>
                  <a:srgbClr val="212225"/>
                </a:solidFill>
                <a:effectLst/>
              </a:rPr>
              <a:t>), and, as the Firstborn, he stood at the right hand of the Father in the councils of heaven and in the work of creation. …</a:t>
            </a:r>
          </a:p>
          <a:p>
            <a:pPr algn="l" fontAlgn="base"/>
            <a:r>
              <a:rPr lang="en-US" sz="1400" b="0" i="0" dirty="0">
                <a:solidFill>
                  <a:srgbClr val="212225"/>
                </a:solidFill>
                <a:effectLst/>
              </a:rPr>
              <a:t>… As Omega, a name taken from the last letter of the Greek alphabet, Christ is the terminus, the end cause as well as the end result of mortal experience. …</a:t>
            </a:r>
          </a:p>
          <a:p>
            <a:pPr algn="l" fontAlgn="base"/>
            <a:r>
              <a:rPr lang="en-US" sz="1400" b="0" i="0" dirty="0">
                <a:solidFill>
                  <a:srgbClr val="212225"/>
                </a:solidFill>
                <a:effectLst/>
              </a:rPr>
              <a:t>These letters from the Greek suggest the universal role of Jesus from the beginning of the world to its end. But he ought to be Alpha and Omega in the particular as well—</a:t>
            </a:r>
            <a:r>
              <a:rPr lang="en-US" sz="1400" b="0" i="1" dirty="0">
                <a:solidFill>
                  <a:srgbClr val="212225"/>
                </a:solidFill>
                <a:effectLst/>
              </a:rPr>
              <a:t>our</a:t>
            </a:r>
            <a:r>
              <a:rPr lang="en-US" sz="1400" b="0" i="0" dirty="0">
                <a:solidFill>
                  <a:srgbClr val="212225"/>
                </a:solidFill>
                <a:effectLst/>
              </a:rPr>
              <a:t> personal beginning and </a:t>
            </a:r>
            <a:r>
              <a:rPr lang="en-US" sz="1400" b="0" i="1" dirty="0">
                <a:solidFill>
                  <a:srgbClr val="212225"/>
                </a:solidFill>
                <a:effectLst/>
              </a:rPr>
              <a:t>our</a:t>
            </a:r>
            <a:r>
              <a:rPr lang="en-US" sz="1400" b="0" i="0" dirty="0">
                <a:solidFill>
                  <a:srgbClr val="212225"/>
                </a:solidFill>
                <a:effectLst/>
              </a:rPr>
              <a:t> individual end—that model by which we shape our journey … and the standard by which we measure it at its conclusion.</a:t>
            </a:r>
          </a:p>
          <a:p>
            <a:pPr algn="l" fontAlgn="base"/>
            <a:r>
              <a:rPr lang="en-US" sz="1400" b="0" i="0" dirty="0">
                <a:solidFill>
                  <a:srgbClr val="212225"/>
                </a:solidFill>
                <a:effectLst/>
              </a:rPr>
              <a:t>In every choice we make, he ought to be our point of reckoning, our charted course, our only harbor ahead. He should be for us individually what he is for all men collectively—the very brackets of existence, the compass of our privilege. We should not stray outside him. We should not want to try. </a:t>
            </a:r>
            <a:r>
              <a:rPr lang="en-US" sz="1400" b="0" i="1" dirty="0">
                <a:solidFill>
                  <a:srgbClr val="212225"/>
                </a:solidFill>
                <a:effectLst/>
              </a:rPr>
              <a:t>I am Alpha and Omega.</a:t>
            </a:r>
            <a:r>
              <a:rPr lang="en-US" sz="1400" b="0" i="0" dirty="0">
                <a:solidFill>
                  <a:srgbClr val="212225"/>
                </a:solidFill>
                <a:effectLst/>
              </a:rPr>
              <a:t> (Jeffrey R. Holland, “</a:t>
            </a:r>
            <a:r>
              <a:rPr lang="en-US" sz="1400" b="0" i="0" u="none" strike="noStrike" dirty="0">
                <a:solidFill>
                  <a:srgbClr val="212225"/>
                </a:solidFill>
                <a:effectLst/>
              </a:rPr>
              <a:t>Whom Say Ye That I Am?</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Sept. 1974, 6–7)</a:t>
            </a:r>
          </a:p>
        </p:txBody>
      </p:sp>
      <p:sp>
        <p:nvSpPr>
          <p:cNvPr id="5" name="TextBox 4">
            <a:extLst>
              <a:ext uri="{FF2B5EF4-FFF2-40B4-BE49-F238E27FC236}">
                <a16:creationId xmlns:a16="http://schemas.microsoft.com/office/drawing/2014/main" id="{07CF597C-F3C8-D78D-2DD3-2D14270AA82A}"/>
              </a:ext>
            </a:extLst>
          </p:cNvPr>
          <p:cNvSpPr txBox="1"/>
          <p:nvPr/>
        </p:nvSpPr>
        <p:spPr>
          <a:xfrm>
            <a:off x="76200" y="3931248"/>
            <a:ext cx="7942984" cy="1169551"/>
          </a:xfrm>
          <a:prstGeom prst="rect">
            <a:avLst/>
          </a:prstGeom>
          <a:noFill/>
          <a:ln>
            <a:solidFill>
              <a:schemeClr val="tx1"/>
            </a:solidFill>
          </a:ln>
        </p:spPr>
        <p:txBody>
          <a:bodyPr wrap="square">
            <a:spAutoFit/>
          </a:bodyPr>
          <a:lstStyle/>
          <a:p>
            <a:r>
              <a:rPr lang="en-US" sz="1400" b="1" i="0" dirty="0">
                <a:solidFill>
                  <a:srgbClr val="212225"/>
                </a:solidFill>
                <a:effectLst/>
              </a:rPr>
              <a:t>D&amp;C 7-8 Light and Life:</a:t>
            </a:r>
          </a:p>
          <a:p>
            <a:r>
              <a:rPr lang="en-US" sz="1400" b="0" i="0" dirty="0">
                <a:solidFill>
                  <a:srgbClr val="212225"/>
                </a:solidFill>
                <a:effectLst/>
              </a:rPr>
              <a:t>In every season of our lives, in all of the circumstances we may encounter, and in each challenge we may face, Jesus Christ is the light that dispels fear, provides assurance and direction, and engenders enduring peace and joy. (David A. Bednar, “</a:t>
            </a:r>
            <a:r>
              <a:rPr lang="en-US" sz="1400" b="0" i="0" u="none" strike="noStrike" dirty="0">
                <a:effectLst/>
              </a:rPr>
              <a:t>The Light and the Life of the World</a:t>
            </a:r>
            <a:r>
              <a:rPr lang="en-US" sz="1400" b="0" i="0" dirty="0">
                <a:solidFill>
                  <a:srgbClr val="212225"/>
                </a:solidFill>
                <a:effectLst/>
              </a:rPr>
              <a:t>,” [First Presidency Christmas devotional, Dec. 6, 2015], broadcasts.ChurchofJesusChrist.org)</a:t>
            </a:r>
            <a:endParaRPr lang="en-US" sz="1400" dirty="0"/>
          </a:p>
        </p:txBody>
      </p:sp>
      <p:sp>
        <p:nvSpPr>
          <p:cNvPr id="7" name="TextBox 6">
            <a:extLst>
              <a:ext uri="{FF2B5EF4-FFF2-40B4-BE49-F238E27FC236}">
                <a16:creationId xmlns:a16="http://schemas.microsoft.com/office/drawing/2014/main" id="{EB2B5BA0-7048-5901-E8B8-B801D2EABE9F}"/>
              </a:ext>
            </a:extLst>
          </p:cNvPr>
          <p:cNvSpPr txBox="1"/>
          <p:nvPr/>
        </p:nvSpPr>
        <p:spPr>
          <a:xfrm>
            <a:off x="8019184" y="114818"/>
            <a:ext cx="4096616" cy="4185761"/>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The Advocate</a:t>
            </a:r>
          </a:p>
          <a:p>
            <a:pPr algn="l" fontAlgn="base"/>
            <a:r>
              <a:rPr lang="en-US" sz="1400" b="0" i="0" dirty="0">
                <a:solidFill>
                  <a:srgbClr val="212225"/>
                </a:solidFill>
                <a:effectLst/>
              </a:rPr>
              <a:t>In Jesus Christ, “we have an advocate with the Father” [</a:t>
            </a:r>
            <a:r>
              <a:rPr lang="en-US" sz="1400" b="0" i="0" u="none" strike="noStrike" dirty="0">
                <a:solidFill>
                  <a:srgbClr val="212225"/>
                </a:solidFill>
                <a:effectLst/>
              </a:rPr>
              <a:t>1 John 2:1</a:t>
            </a:r>
            <a:r>
              <a:rPr lang="en-US" sz="1400" b="0" i="0" dirty="0">
                <a:solidFill>
                  <a:srgbClr val="212225"/>
                </a:solidFill>
                <a:effectLst/>
              </a:rPr>
              <a:t>]. After completing His atoning sacrifice, Jesus “ascended into heaven … to claim of the Father his rights of mercy which he hath upon the children of men.” And, having claimed the rights of mercy, “he </a:t>
            </a:r>
            <a:r>
              <a:rPr lang="en-US" sz="1400" b="0" i="0" dirty="0" err="1">
                <a:solidFill>
                  <a:srgbClr val="212225"/>
                </a:solidFill>
                <a:effectLst/>
              </a:rPr>
              <a:t>advocateth</a:t>
            </a:r>
            <a:r>
              <a:rPr lang="en-US" sz="1400" b="0" i="0" dirty="0">
                <a:solidFill>
                  <a:srgbClr val="212225"/>
                </a:solidFill>
                <a:effectLst/>
              </a:rPr>
              <a:t> the cause of the children of men” [</a:t>
            </a:r>
            <a:r>
              <a:rPr lang="en-US" sz="1400" b="0" i="0" u="none" strike="noStrike" dirty="0">
                <a:solidFill>
                  <a:srgbClr val="212225"/>
                </a:solidFill>
                <a:effectLst/>
              </a:rPr>
              <a:t>Moroni 7:27, 28</a:t>
            </a:r>
            <a:r>
              <a:rPr lang="en-US" sz="1400" b="0" i="0" dirty="0">
                <a:solidFill>
                  <a:srgbClr val="212225"/>
                </a:solidFill>
                <a:effectLst/>
              </a:rPr>
              <a:t>].</a:t>
            </a:r>
          </a:p>
          <a:p>
            <a:pPr algn="l" fontAlgn="base"/>
            <a:r>
              <a:rPr lang="en-US" sz="1400" b="0" i="0" dirty="0">
                <a:solidFill>
                  <a:srgbClr val="212225"/>
                </a:solidFill>
                <a:effectLst/>
              </a:rPr>
              <a:t>Christ’s advocacy with the Father in our behalf is not adversarial. Jesus Christ, who allowed His will to be swallowed up in the will of the Father, would not champion anything other than what the Father has wanted all along. Heavenly Father undoubtedly cheers for and applauds our successes.</a:t>
            </a:r>
          </a:p>
          <a:p>
            <a:pPr algn="l" fontAlgn="base"/>
            <a:r>
              <a:rPr lang="en-US" sz="1400" b="0" i="0" dirty="0">
                <a:solidFill>
                  <a:srgbClr val="212225"/>
                </a:solidFill>
                <a:effectLst/>
              </a:rPr>
              <a:t>Christ’s advocacy is, at least in part, to remind us that He has paid for our sins and that no one is excluded from the reach of God’s mercy. (Dale G. Renlund, “</a:t>
            </a:r>
            <a:r>
              <a:rPr lang="en-US" sz="1400" b="0" i="0" u="none" strike="noStrike" dirty="0">
                <a:solidFill>
                  <a:srgbClr val="212225"/>
                </a:solidFill>
                <a:effectLst/>
              </a:rPr>
              <a:t>Choose You This Day</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2018, 104–5)</a:t>
            </a:r>
          </a:p>
        </p:txBody>
      </p:sp>
    </p:spTree>
    <p:extLst>
      <p:ext uri="{BB962C8B-B14F-4D97-AF65-F5344CB8AC3E}">
        <p14:creationId xmlns:p14="http://schemas.microsoft.com/office/powerpoint/2010/main" val="269604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2808514" cy="5816977"/>
          </a:xfrm>
          <a:prstGeom prst="rect">
            <a:avLst/>
          </a:prstGeom>
          <a:ln>
            <a:solidFill>
              <a:schemeClr val="tx1"/>
            </a:solidFill>
          </a:ln>
        </p:spPr>
        <p:txBody>
          <a:bodyPr wrap="square">
            <a:spAutoFit/>
          </a:bodyPr>
          <a:lstStyle/>
          <a:p>
            <a:r>
              <a:rPr lang="en-US" sz="1200" b="1" dirty="0"/>
              <a:t>Judgment:</a:t>
            </a:r>
          </a:p>
          <a:p>
            <a:endParaRPr lang="en-US" sz="1200" dirty="0"/>
          </a:p>
          <a:p>
            <a:r>
              <a:rPr lang="en-US" sz="1200" dirty="0"/>
              <a:t>The imagery of a judicial system is often invoked when the Last Judgment is mentioned in scriptures. </a:t>
            </a:r>
          </a:p>
          <a:p>
            <a:endParaRPr lang="en-US" sz="1200" dirty="0"/>
          </a:p>
          <a:p>
            <a:r>
              <a:rPr lang="en-US" sz="1200" dirty="0"/>
              <a:t>Man goes before the “judgment bar” </a:t>
            </a:r>
          </a:p>
          <a:p>
            <a:endParaRPr lang="en-US" sz="1200" dirty="0"/>
          </a:p>
          <a:p>
            <a:r>
              <a:rPr lang="en-US" sz="1200" dirty="0"/>
              <a:t>2 Nephi 33:15), there to be “arraigned” (Alma 11:44) and face God, “the Judge of all” (Hebrews 12:23).</a:t>
            </a:r>
          </a:p>
          <a:p>
            <a:endParaRPr lang="en-US" sz="1200" dirty="0"/>
          </a:p>
          <a:p>
            <a:r>
              <a:rPr lang="en-US" sz="1200" dirty="0"/>
              <a:t> As part of that imagery, Jesus is called the </a:t>
            </a:r>
            <a:r>
              <a:rPr lang="en-US" sz="1200" i="1" dirty="0"/>
              <a:t>Advocate (</a:t>
            </a:r>
            <a:r>
              <a:rPr lang="en-US" sz="1200" i="1" dirty="0" err="1"/>
              <a:t>paraclaytos</a:t>
            </a:r>
            <a:r>
              <a:rPr lang="en-US" sz="1200" i="1" dirty="0"/>
              <a:t>)</a:t>
            </a:r>
            <a:r>
              <a:rPr lang="en-US" sz="1200" dirty="0"/>
              <a:t>. In the King James Version of the New Testament, Jesus is called the “advocate” only once (1 John 2:1). </a:t>
            </a:r>
          </a:p>
          <a:p>
            <a:endParaRPr lang="en-US" sz="1200" dirty="0"/>
          </a:p>
          <a:p>
            <a:r>
              <a:rPr lang="en-US" sz="1200" dirty="0"/>
              <a:t>The same word (</a:t>
            </a:r>
            <a:r>
              <a:rPr lang="en-US" sz="1200" i="1" dirty="0" err="1"/>
              <a:t>paraclaytos</a:t>
            </a:r>
            <a:r>
              <a:rPr lang="en-US" sz="1200" dirty="0"/>
              <a:t>) is used for the Holy Ghost, although it is translated “Comforter” (John 14:16). </a:t>
            </a:r>
          </a:p>
          <a:p>
            <a:endParaRPr lang="en-US" sz="1200" dirty="0"/>
          </a:p>
          <a:p>
            <a:r>
              <a:rPr lang="en-US" sz="1200" dirty="0"/>
              <a:t>Thus, Jesus is one </a:t>
            </a:r>
            <a:r>
              <a:rPr lang="en-US" sz="1200" i="1" dirty="0" err="1"/>
              <a:t>Paraclete</a:t>
            </a:r>
            <a:r>
              <a:rPr lang="en-US" sz="1200" i="1" dirty="0"/>
              <a:t>,</a:t>
            </a:r>
            <a:r>
              <a:rPr lang="en-US" sz="1200" dirty="0"/>
              <a:t> or Comforter, and the Holy Ghost is called “another Comforter” (John 14:16). </a:t>
            </a:r>
          </a:p>
          <a:p>
            <a:endParaRPr lang="en-US" sz="1200" dirty="0"/>
          </a:p>
          <a:p>
            <a:r>
              <a:rPr lang="en-US" sz="1200" dirty="0"/>
              <a:t>The Greek word comes from </a:t>
            </a:r>
            <a:r>
              <a:rPr lang="en-US" sz="1200" i="1" dirty="0" err="1"/>
              <a:t>para,</a:t>
            </a:r>
            <a:r>
              <a:rPr lang="en-US" sz="1200" dirty="0" err="1"/>
              <a:t>to</a:t>
            </a:r>
            <a:r>
              <a:rPr lang="en-US" sz="1200" dirty="0"/>
              <a:t> the side of, and </a:t>
            </a:r>
            <a:r>
              <a:rPr lang="en-US" sz="1200" i="1" dirty="0" err="1"/>
              <a:t>kalayo</a:t>
            </a:r>
            <a:r>
              <a:rPr lang="en-US" sz="1200" i="1" dirty="0"/>
              <a:t>,</a:t>
            </a:r>
            <a:r>
              <a:rPr lang="en-US" sz="1200" dirty="0"/>
              <a:t> to summon. “Hence, originally, one who is called to another’s side to aid him, as an advocate in a court of justice” (Vincent, </a:t>
            </a:r>
            <a:r>
              <a:rPr lang="en-US" sz="1200" i="1" dirty="0"/>
              <a:t>Word Studies,</a:t>
            </a:r>
            <a:r>
              <a:rPr lang="en-US" sz="1200" dirty="0"/>
              <a:t> 1:486).</a:t>
            </a:r>
          </a:p>
        </p:txBody>
      </p:sp>
      <p:sp>
        <p:nvSpPr>
          <p:cNvPr id="3" name="Rectangle 2"/>
          <p:cNvSpPr/>
          <p:nvPr/>
        </p:nvSpPr>
        <p:spPr>
          <a:xfrm>
            <a:off x="2808515" y="0"/>
            <a:ext cx="3744685" cy="5786199"/>
          </a:xfrm>
          <a:prstGeom prst="rect">
            <a:avLst/>
          </a:prstGeom>
          <a:ln>
            <a:solidFill>
              <a:schemeClr val="tx1"/>
            </a:solidFill>
          </a:ln>
        </p:spPr>
        <p:txBody>
          <a:bodyPr wrap="square">
            <a:spAutoFit/>
          </a:bodyPr>
          <a:lstStyle/>
          <a:p>
            <a:r>
              <a:rPr lang="en-US" sz="1200" dirty="0"/>
              <a:t>In the terminology of </a:t>
            </a:r>
            <a:r>
              <a:rPr lang="en-US" sz="1200" b="1" dirty="0"/>
              <a:t>today’s legal system</a:t>
            </a:r>
            <a:r>
              <a:rPr lang="en-US" sz="1200" dirty="0"/>
              <a:t>, an advocate is a lawyer who pleads another’s cause in a court of law, or in other words, an attorney for the defense. </a:t>
            </a:r>
          </a:p>
          <a:p>
            <a:endParaRPr lang="en-US" sz="1200" dirty="0"/>
          </a:p>
          <a:p>
            <a:r>
              <a:rPr lang="en-US" sz="1200" dirty="0"/>
              <a:t>Usually, the attorney for the defense pleads the cause on the basis that the client is innocent; or if guilty, that extenuating circumstances should be considered and mercy extended. At the time of eternal judgment, we will stand before the bar of God accused of being imperfect and unworthy to enter God’s presence, “for all have sinned, and come short of the glory of God” (Romans 3:23).</a:t>
            </a:r>
          </a:p>
          <a:p>
            <a:endParaRPr lang="en-US" sz="1200" dirty="0"/>
          </a:p>
          <a:p>
            <a:r>
              <a:rPr lang="en-US" sz="1200" dirty="0"/>
              <a:t>At that time we have an Advocate with the Father. </a:t>
            </a:r>
          </a:p>
          <a:p>
            <a:endParaRPr lang="en-US" sz="1200" dirty="0"/>
          </a:p>
          <a:p>
            <a:r>
              <a:rPr lang="en-US" sz="1200" dirty="0"/>
              <a:t>He will stand beside us to plead our cause before the Great Judge; however, He does not plead our case by pointing to our lack of guilt; rather, </a:t>
            </a:r>
            <a:r>
              <a:rPr lang="en-US" sz="1200" i="1" dirty="0"/>
              <a:t>it is His own </a:t>
            </a:r>
            <a:r>
              <a:rPr lang="en-US" sz="1200" i="1" dirty="0" err="1"/>
              <a:t>sinlessness</a:t>
            </a:r>
            <a:r>
              <a:rPr lang="en-US" sz="1200" i="1" dirty="0"/>
              <a:t> to which He calls God’s attention</a:t>
            </a:r>
            <a:r>
              <a:rPr lang="en-US" sz="1200" dirty="0"/>
              <a:t> (see D&amp;C 45:4). </a:t>
            </a:r>
          </a:p>
          <a:p>
            <a:endParaRPr lang="en-US" sz="1200" dirty="0"/>
          </a:p>
          <a:p>
            <a:r>
              <a:rPr lang="en-US" sz="1200" dirty="0"/>
              <a:t>His perfection and His suffering pay the price to satisfy justice for those of His “brethren that believe on my name” (v. 5). Imagine the indescribable sorrow of standing before the judgment bar with no one to step forward, no one to speak for you. </a:t>
            </a:r>
          </a:p>
          <a:p>
            <a:endParaRPr lang="en-US" sz="1200" dirty="0"/>
          </a:p>
          <a:p>
            <a:r>
              <a:rPr lang="en-US" sz="1200" dirty="0"/>
              <a:t>How tragic that some will not come to Him in true faith and repentance so that He can take their guilt upon Him and become their advocate with the Father. </a:t>
            </a:r>
            <a:r>
              <a:rPr lang="en-US" sz="1000" dirty="0"/>
              <a:t>Student Manual Religion 324-325</a:t>
            </a:r>
          </a:p>
        </p:txBody>
      </p:sp>
      <p:sp>
        <p:nvSpPr>
          <p:cNvPr id="6" name="Rectangle 5"/>
          <p:cNvSpPr/>
          <p:nvPr/>
        </p:nvSpPr>
        <p:spPr>
          <a:xfrm>
            <a:off x="6553201" y="0"/>
            <a:ext cx="5638800" cy="4524315"/>
          </a:xfrm>
          <a:prstGeom prst="rect">
            <a:avLst/>
          </a:prstGeom>
          <a:ln>
            <a:solidFill>
              <a:schemeClr val="tx1"/>
            </a:solidFill>
          </a:ln>
        </p:spPr>
        <p:txBody>
          <a:bodyPr wrap="square">
            <a:spAutoFit/>
          </a:bodyPr>
          <a:lstStyle/>
          <a:p>
            <a:pPr fontAlgn="base"/>
            <a:r>
              <a:rPr lang="en-US" sz="1200" b="1" dirty="0"/>
              <a:t>Role of the Savior as a mediator…</a:t>
            </a:r>
            <a:r>
              <a:rPr lang="en-US" sz="1200" dirty="0"/>
              <a:t>President Boyd K. Packer of the Quorum of the Twelve Apostles explains:</a:t>
            </a:r>
            <a:endParaRPr lang="en-US" sz="1200" b="1" dirty="0"/>
          </a:p>
          <a:p>
            <a:pPr fontAlgn="base"/>
            <a:r>
              <a:rPr lang="en-US" sz="1200" dirty="0"/>
              <a:t>“Each of us lives on a kind of spiritual credit. One day the account will be closed, a settlement demanded. However casually we may view it now, when that day comes and the foreclosure is imminent, we will look around in restless agony for someone, anyone, to help us.</a:t>
            </a:r>
          </a:p>
          <a:p>
            <a:pPr fontAlgn="base"/>
            <a:r>
              <a:rPr lang="en-US" sz="1200" dirty="0"/>
              <a:t>“And, by eternal law, mercy cannot be extended save there be one who is both willing and able to assume our debt and pay the price and arrange the terms for our redemption. “Unless there is a mediator, unless we have a friend, the full weight of justice </a:t>
            </a:r>
            <a:r>
              <a:rPr lang="en-US" sz="1200" dirty="0" err="1"/>
              <a:t>untempered</a:t>
            </a:r>
            <a:r>
              <a:rPr lang="en-US" sz="1200" dirty="0"/>
              <a:t>, unsympathetic, must, positively must fall on us. The full recompense for every transgression, however minor or however deep, will be exacted from us to the uttermost farthing.</a:t>
            </a:r>
          </a:p>
          <a:p>
            <a:pPr fontAlgn="base"/>
            <a:r>
              <a:rPr lang="en-US" sz="1200" dirty="0"/>
              <a:t>“But know this: Truth, glorious truth, proclaims there is such a Mediator.</a:t>
            </a:r>
          </a:p>
          <a:p>
            <a:pPr fontAlgn="base"/>
            <a:r>
              <a:rPr lang="en-US" sz="1200" dirty="0"/>
              <a:t>“‘For there is one God, and one mediator between God and men, the man Christ Jesus.’ (1 Tim. 2:5)” (“The Mediator,” </a:t>
            </a:r>
            <a:r>
              <a:rPr lang="en-US" sz="1200" i="1" dirty="0"/>
              <a:t>Ensign,</a:t>
            </a:r>
            <a:r>
              <a:rPr lang="en-US" sz="1200" dirty="0"/>
              <a:t> May 1977, 55–56).</a:t>
            </a:r>
          </a:p>
          <a:p>
            <a:pPr fontAlgn="base"/>
            <a:r>
              <a:rPr lang="en-US" sz="1200" dirty="0"/>
              <a:t>President Packer emphasized that the Lord is acting as our Advocate with the Father in our everyday lives:</a:t>
            </a:r>
          </a:p>
          <a:p>
            <a:pPr fontAlgn="base"/>
            <a:r>
              <a:rPr lang="en-US" sz="1200" dirty="0"/>
              <a:t>“For some reason, we think the Atonement of Christ applies </a:t>
            </a:r>
            <a:r>
              <a:rPr lang="en-US" sz="1200" i="1" dirty="0"/>
              <a:t>only</a:t>
            </a:r>
            <a:r>
              <a:rPr lang="en-US" sz="1200" dirty="0"/>
              <a:t> at the end of mortal life to redemption from the Fall, from spiritual death. It is much more than that. It is an ever-present power to call upon in everyday life. When we are racked or harrowed up or tormented by guilt or burdened with grief, He can heal us. While we do not fully understand how the Atonement of Christ was made, we can experience ‘the peace of God, which </a:t>
            </a:r>
            <a:r>
              <a:rPr lang="en-US" sz="1200" dirty="0" err="1"/>
              <a:t>passeth</a:t>
            </a:r>
            <a:r>
              <a:rPr lang="en-US" sz="1200" dirty="0"/>
              <a:t> all understanding.’ [Philippians 4:7.]” (“The Touch of the Master’s Hand,” </a:t>
            </a:r>
            <a:r>
              <a:rPr lang="en-US" sz="1200" i="1" dirty="0"/>
              <a:t>Ensign,</a:t>
            </a:r>
            <a:r>
              <a:rPr lang="en-US" sz="1200" dirty="0"/>
              <a:t> May 2001, 23).</a:t>
            </a:r>
          </a:p>
        </p:txBody>
      </p:sp>
    </p:spTree>
    <p:extLst>
      <p:ext uri="{BB962C8B-B14F-4D97-AF65-F5344CB8AC3E}">
        <p14:creationId xmlns:p14="http://schemas.microsoft.com/office/powerpoint/2010/main" val="364917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1E5A2D-4909-4CC7-9562-961B76D552DC}"/>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Background</a:t>
            </a:r>
            <a:endParaRPr lang="en-US" sz="3200" dirty="0">
              <a:solidFill>
                <a:schemeClr val="bg1"/>
              </a:solidFill>
              <a:latin typeface="Copperplate Gothic Bold" pitchFamily="34" charset="0"/>
            </a:endParaRPr>
          </a:p>
        </p:txBody>
      </p:sp>
      <p:sp>
        <p:nvSpPr>
          <p:cNvPr id="5" name="TextBox 4"/>
          <p:cNvSpPr txBox="1"/>
          <p:nvPr/>
        </p:nvSpPr>
        <p:spPr>
          <a:xfrm>
            <a:off x="4953000" y="838200"/>
            <a:ext cx="2667000" cy="381000"/>
          </a:xfrm>
          <a:prstGeom prst="rect">
            <a:avLst/>
          </a:prstGeom>
          <a:noFill/>
        </p:spPr>
        <p:txBody>
          <a:bodyPr wrap="square" rtlCol="0">
            <a:spAutoFit/>
          </a:bodyPr>
          <a:lstStyle/>
          <a:p>
            <a:r>
              <a:rPr lang="en-US" dirty="0">
                <a:solidFill>
                  <a:schemeClr val="bg1"/>
                </a:solidFill>
              </a:rPr>
              <a:t>March 1831</a:t>
            </a:r>
          </a:p>
        </p:txBody>
      </p:sp>
      <p:sp>
        <p:nvSpPr>
          <p:cNvPr id="8" name="TextBox 7"/>
          <p:cNvSpPr txBox="1"/>
          <p:nvPr/>
        </p:nvSpPr>
        <p:spPr>
          <a:xfrm>
            <a:off x="1724276" y="1676400"/>
            <a:ext cx="3457324" cy="1477328"/>
          </a:xfrm>
          <a:prstGeom prst="rect">
            <a:avLst/>
          </a:prstGeom>
          <a:noFill/>
        </p:spPr>
        <p:txBody>
          <a:bodyPr wrap="square" rtlCol="0">
            <a:spAutoFit/>
          </a:bodyPr>
          <a:lstStyle/>
          <a:p>
            <a:r>
              <a:rPr lang="en-US" dirty="0">
                <a:solidFill>
                  <a:schemeClr val="bg1"/>
                </a:solidFill>
              </a:rPr>
              <a:t>Civic leaders, ministers, newspaper editors, and parishioners joined together in an effort to stop the conversion of their neighbors to the new religion. </a:t>
            </a:r>
          </a:p>
        </p:txBody>
      </p:sp>
      <p:sp>
        <p:nvSpPr>
          <p:cNvPr id="9" name="Rectangle 8"/>
          <p:cNvSpPr/>
          <p:nvPr/>
        </p:nvSpPr>
        <p:spPr>
          <a:xfrm>
            <a:off x="5181600" y="4495800"/>
            <a:ext cx="4876800" cy="1477328"/>
          </a:xfrm>
          <a:prstGeom prst="rect">
            <a:avLst/>
          </a:prstGeom>
        </p:spPr>
        <p:txBody>
          <a:bodyPr wrap="square">
            <a:spAutoFit/>
          </a:bodyPr>
          <a:lstStyle/>
          <a:p>
            <a:r>
              <a:rPr lang="en-US" dirty="0">
                <a:solidFill>
                  <a:schemeClr val="bg1"/>
                </a:solidFill>
              </a:rPr>
              <a:t>“Many false reports, lies, and foolish stories, were published in the newspapers, and circulated in every direction, to prevent people from investigating the work, or embracing the faith”</a:t>
            </a:r>
          </a:p>
          <a:p>
            <a:r>
              <a:rPr lang="en-US" dirty="0">
                <a:solidFill>
                  <a:schemeClr val="bg1"/>
                </a:solidFill>
              </a:rPr>
              <a:t> Joseph Smith</a:t>
            </a:r>
          </a:p>
        </p:txBody>
      </p:sp>
      <p:pic>
        <p:nvPicPr>
          <p:cNvPr id="3" name="Picture 2">
            <a:extLst>
              <a:ext uri="{FF2B5EF4-FFF2-40B4-BE49-F238E27FC236}">
                <a16:creationId xmlns:a16="http://schemas.microsoft.com/office/drawing/2014/main" id="{0CD9F486-CF61-4ECC-82AD-7E53E0A89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1665433"/>
            <a:ext cx="1676400" cy="2286000"/>
          </a:xfrm>
          <a:prstGeom prst="rect">
            <a:avLst/>
          </a:prstGeom>
        </p:spPr>
      </p:pic>
      <p:pic>
        <p:nvPicPr>
          <p:cNvPr id="10" name="Picture 9">
            <a:extLst>
              <a:ext uri="{FF2B5EF4-FFF2-40B4-BE49-F238E27FC236}">
                <a16:creationId xmlns:a16="http://schemas.microsoft.com/office/drawing/2014/main" id="{0DCA4EE0-7D13-468C-8987-625F5F228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612" y="1933575"/>
            <a:ext cx="2466975" cy="1847850"/>
          </a:xfrm>
          <a:prstGeom prst="rect">
            <a:avLst/>
          </a:prstGeom>
        </p:spPr>
      </p:pic>
      <p:pic>
        <p:nvPicPr>
          <p:cNvPr id="14" name="Picture 13">
            <a:extLst>
              <a:ext uri="{FF2B5EF4-FFF2-40B4-BE49-F238E27FC236}">
                <a16:creationId xmlns:a16="http://schemas.microsoft.com/office/drawing/2014/main" id="{EE69FAA6-94D9-436F-BFE4-EC74EAB5C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276" y="3951433"/>
            <a:ext cx="2444708" cy="2444708"/>
          </a:xfrm>
          <a:prstGeom prst="rect">
            <a:avLst/>
          </a:prstGeom>
        </p:spPr>
      </p:pic>
    </p:spTree>
    <p:extLst>
      <p:ext uri="{BB962C8B-B14F-4D97-AF65-F5344CB8AC3E}">
        <p14:creationId xmlns:p14="http://schemas.microsoft.com/office/powerpoint/2010/main" val="21540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A48E7D-3659-457F-BA0F-F52424AA92B8}"/>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Background</a:t>
            </a:r>
            <a:endParaRPr lang="en-US" sz="3200" dirty="0">
              <a:solidFill>
                <a:schemeClr val="bg1"/>
              </a:solidFill>
              <a:latin typeface="Copperplate Gothic Bold" pitchFamily="34" charset="0"/>
            </a:endParaRPr>
          </a:p>
        </p:txBody>
      </p:sp>
      <p:sp>
        <p:nvSpPr>
          <p:cNvPr id="5" name="TextBox 4"/>
          <p:cNvSpPr txBox="1"/>
          <p:nvPr/>
        </p:nvSpPr>
        <p:spPr>
          <a:xfrm>
            <a:off x="5105400" y="838200"/>
            <a:ext cx="2667000" cy="381000"/>
          </a:xfrm>
          <a:prstGeom prst="rect">
            <a:avLst/>
          </a:prstGeom>
          <a:noFill/>
        </p:spPr>
        <p:txBody>
          <a:bodyPr wrap="square" rtlCol="0">
            <a:spAutoFit/>
          </a:bodyPr>
          <a:lstStyle/>
          <a:p>
            <a:r>
              <a:rPr lang="en-US" dirty="0">
                <a:solidFill>
                  <a:schemeClr val="bg1"/>
                </a:solidFill>
              </a:rPr>
              <a:t>March 1831</a:t>
            </a:r>
          </a:p>
        </p:txBody>
      </p:sp>
      <p:sp>
        <p:nvSpPr>
          <p:cNvPr id="8" name="TextBox 7"/>
          <p:cNvSpPr txBox="1"/>
          <p:nvPr/>
        </p:nvSpPr>
        <p:spPr>
          <a:xfrm>
            <a:off x="2133600" y="1752600"/>
            <a:ext cx="3276600" cy="2308324"/>
          </a:xfrm>
          <a:prstGeom prst="rect">
            <a:avLst/>
          </a:prstGeom>
          <a:noFill/>
        </p:spPr>
        <p:txBody>
          <a:bodyPr wrap="square" rtlCol="0">
            <a:spAutoFit/>
          </a:bodyPr>
          <a:lstStyle/>
          <a:p>
            <a:r>
              <a:rPr lang="en-US" dirty="0">
                <a:solidFill>
                  <a:schemeClr val="bg1"/>
                </a:solidFill>
              </a:rPr>
              <a:t>During these trying times of slander and abuse, the Lord blessed the Saints with revelations of comfort, peace, and assurance. </a:t>
            </a:r>
          </a:p>
          <a:p>
            <a:endParaRPr lang="en-US" dirty="0">
              <a:solidFill>
                <a:schemeClr val="bg1"/>
              </a:solidFill>
            </a:endParaRPr>
          </a:p>
          <a:p>
            <a:r>
              <a:rPr lang="en-US" dirty="0">
                <a:solidFill>
                  <a:schemeClr val="bg1"/>
                </a:solidFill>
              </a:rPr>
              <a:t>One of these revelations was section 45</a:t>
            </a:r>
          </a:p>
        </p:txBody>
      </p:sp>
      <p:sp>
        <p:nvSpPr>
          <p:cNvPr id="9" name="Rectangle 8"/>
          <p:cNvSpPr/>
          <p:nvPr/>
        </p:nvSpPr>
        <p:spPr>
          <a:xfrm>
            <a:off x="5715000" y="5181601"/>
            <a:ext cx="4572000" cy="1200329"/>
          </a:xfrm>
          <a:prstGeom prst="rect">
            <a:avLst/>
          </a:prstGeom>
        </p:spPr>
        <p:txBody>
          <a:bodyPr>
            <a:spAutoFit/>
          </a:bodyPr>
          <a:lstStyle/>
          <a:p>
            <a:r>
              <a:rPr lang="en-US" dirty="0">
                <a:solidFill>
                  <a:schemeClr val="bg1"/>
                </a:solidFill>
              </a:rPr>
              <a:t>“To the joy of the Saints who had to struggle against everything that prejudice and wickedness could invent, I received the following in D&amp;C 45” Joseph Smith</a:t>
            </a:r>
          </a:p>
        </p:txBody>
      </p:sp>
      <p:pic>
        <p:nvPicPr>
          <p:cNvPr id="3" name="Picture 2">
            <a:extLst>
              <a:ext uri="{FF2B5EF4-FFF2-40B4-BE49-F238E27FC236}">
                <a16:creationId xmlns:a16="http://schemas.microsoft.com/office/drawing/2014/main" id="{A49E42A6-8C8C-462D-83FD-94F583E18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997" y="1427144"/>
            <a:ext cx="3243072" cy="3139440"/>
          </a:xfrm>
          <a:prstGeom prst="rect">
            <a:avLst/>
          </a:prstGeom>
        </p:spPr>
      </p:pic>
      <p:pic>
        <p:nvPicPr>
          <p:cNvPr id="11" name="Picture 10">
            <a:extLst>
              <a:ext uri="{FF2B5EF4-FFF2-40B4-BE49-F238E27FC236}">
                <a16:creationId xmlns:a16="http://schemas.microsoft.com/office/drawing/2014/main" id="{B6DE3B77-784F-4A22-869F-77F80F9A8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398273"/>
            <a:ext cx="2781300" cy="2181225"/>
          </a:xfrm>
          <a:prstGeom prst="rect">
            <a:avLst/>
          </a:prstGeom>
        </p:spPr>
      </p:pic>
    </p:spTree>
    <p:extLst>
      <p:ext uri="{BB962C8B-B14F-4D97-AF65-F5344CB8AC3E}">
        <p14:creationId xmlns:p14="http://schemas.microsoft.com/office/powerpoint/2010/main" val="42884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876465-B20C-4DC9-BB51-8D8BCF4ABD20}"/>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Qualities</a:t>
            </a:r>
            <a:endParaRPr lang="en-US" sz="3200" dirty="0">
              <a:solidFill>
                <a:schemeClr val="bg1"/>
              </a:solidFill>
              <a:latin typeface="Copperplate Gothic Bold" pitchFamily="34" charset="0"/>
            </a:endParaRPr>
          </a:p>
        </p:txBody>
      </p:sp>
      <p:sp>
        <p:nvSpPr>
          <p:cNvPr id="8" name="TextBox 7"/>
          <p:cNvSpPr txBox="1"/>
          <p:nvPr/>
        </p:nvSpPr>
        <p:spPr>
          <a:xfrm>
            <a:off x="820882" y="1129101"/>
            <a:ext cx="3636818" cy="923330"/>
          </a:xfrm>
          <a:prstGeom prst="rect">
            <a:avLst/>
          </a:prstGeom>
          <a:noFill/>
        </p:spPr>
        <p:txBody>
          <a:bodyPr wrap="square" rtlCol="0">
            <a:spAutoFit/>
          </a:bodyPr>
          <a:lstStyle/>
          <a:p>
            <a:r>
              <a:rPr lang="en-US" dirty="0">
                <a:solidFill>
                  <a:srgbClr val="FFFF00"/>
                </a:solidFill>
              </a:rPr>
              <a:t>What qualities would a person need to have before you would want to listen to his or her counsel?</a:t>
            </a:r>
          </a:p>
        </p:txBody>
      </p:sp>
      <p:sp>
        <p:nvSpPr>
          <p:cNvPr id="10" name="Rectangle 9"/>
          <p:cNvSpPr/>
          <p:nvPr/>
        </p:nvSpPr>
        <p:spPr>
          <a:xfrm>
            <a:off x="2639291" y="4366514"/>
            <a:ext cx="4572000" cy="1754326"/>
          </a:xfrm>
          <a:prstGeom prst="rect">
            <a:avLst/>
          </a:prstGeom>
        </p:spPr>
        <p:txBody>
          <a:bodyPr>
            <a:spAutoFit/>
          </a:bodyPr>
          <a:lstStyle/>
          <a:p>
            <a:r>
              <a:rPr lang="en-US" dirty="0">
                <a:solidFill>
                  <a:srgbClr val="FFFF00"/>
                </a:solidFill>
              </a:rPr>
              <a:t>Would  you be more likely to listen to someone who cares about you?</a:t>
            </a:r>
          </a:p>
          <a:p>
            <a:endParaRPr lang="en-US" dirty="0">
              <a:solidFill>
                <a:srgbClr val="FFFF00"/>
              </a:solidFill>
            </a:endParaRPr>
          </a:p>
          <a:p>
            <a:r>
              <a:rPr lang="en-US" dirty="0">
                <a:solidFill>
                  <a:srgbClr val="FFFF00"/>
                </a:solidFill>
              </a:rPr>
              <a:t>Would you be more likely to listen to someone who knows about the subject in which they are offering?</a:t>
            </a:r>
          </a:p>
        </p:txBody>
      </p:sp>
      <p:pic>
        <p:nvPicPr>
          <p:cNvPr id="3" name="Picture 2">
            <a:extLst>
              <a:ext uri="{FF2B5EF4-FFF2-40B4-BE49-F238E27FC236}">
                <a16:creationId xmlns:a16="http://schemas.microsoft.com/office/drawing/2014/main" id="{C35FB0A4-C960-42FD-BDE9-9F45943C1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085" y="4217039"/>
            <a:ext cx="4651248" cy="1981200"/>
          </a:xfrm>
          <a:prstGeom prst="rect">
            <a:avLst/>
          </a:prstGeom>
        </p:spPr>
      </p:pic>
      <p:pic>
        <p:nvPicPr>
          <p:cNvPr id="6" name="Picture 5">
            <a:extLst>
              <a:ext uri="{FF2B5EF4-FFF2-40B4-BE49-F238E27FC236}">
                <a16:creationId xmlns:a16="http://schemas.microsoft.com/office/drawing/2014/main" id="{01889248-5D4D-4E51-91AF-715A7A8DF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47" y="3905438"/>
            <a:ext cx="1219200" cy="2447925"/>
          </a:xfrm>
          <a:prstGeom prst="rect">
            <a:avLst/>
          </a:prstGeom>
        </p:spPr>
      </p:pic>
      <p:pic>
        <p:nvPicPr>
          <p:cNvPr id="12" name="Picture 11">
            <a:extLst>
              <a:ext uri="{FF2B5EF4-FFF2-40B4-BE49-F238E27FC236}">
                <a16:creationId xmlns:a16="http://schemas.microsoft.com/office/drawing/2014/main" id="{6D3939D7-2B72-4504-8F62-98A3208A422A}"/>
              </a:ext>
            </a:extLst>
          </p:cNvPr>
          <p:cNvPicPr>
            <a:picLocks noChangeAspect="1"/>
          </p:cNvPicPr>
          <p:nvPr/>
        </p:nvPicPr>
        <p:blipFill rotWithShape="1">
          <a:blip r:embed="rId5">
            <a:extLst>
              <a:ext uri="{28A0092B-C50C-407E-A947-70E740481C1C}">
                <a14:useLocalDpi xmlns:a14="http://schemas.microsoft.com/office/drawing/2010/main" val="0"/>
              </a:ext>
            </a:extLst>
          </a:blip>
          <a:srcRect l="7126" r="4528"/>
          <a:stretch/>
        </p:blipFill>
        <p:spPr>
          <a:xfrm>
            <a:off x="5216236" y="1183241"/>
            <a:ext cx="3886200" cy="2639291"/>
          </a:xfrm>
          <a:prstGeom prst="rect">
            <a:avLst/>
          </a:prstGeom>
        </p:spPr>
      </p:pic>
    </p:spTree>
    <p:extLst>
      <p:ext uri="{BB962C8B-B14F-4D97-AF65-F5344CB8AC3E}">
        <p14:creationId xmlns:p14="http://schemas.microsoft.com/office/powerpoint/2010/main" val="8130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C74E59-45FF-47B7-BFBF-F7151508BF84}"/>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opperplate Gothic Bold" pitchFamily="34" charset="0"/>
              </a:rPr>
              <a:t>Jesus Created</a:t>
            </a:r>
            <a:endParaRPr lang="en-US" sz="3200" dirty="0">
              <a:solidFill>
                <a:schemeClr val="bg1"/>
              </a:solidFill>
              <a:latin typeface="Copperplate Gothic Bold" pitchFamily="34" charset="0"/>
            </a:endParaRPr>
          </a:p>
        </p:txBody>
      </p:sp>
      <p:sp>
        <p:nvSpPr>
          <p:cNvPr id="8" name="TextBox 7"/>
          <p:cNvSpPr txBox="1"/>
          <p:nvPr/>
        </p:nvSpPr>
        <p:spPr>
          <a:xfrm>
            <a:off x="138820" y="6362851"/>
            <a:ext cx="3276600" cy="369332"/>
          </a:xfrm>
          <a:prstGeom prst="rect">
            <a:avLst/>
          </a:prstGeom>
          <a:noFill/>
        </p:spPr>
        <p:txBody>
          <a:bodyPr wrap="square" rtlCol="0">
            <a:spAutoFit/>
          </a:bodyPr>
          <a:lstStyle/>
          <a:p>
            <a:r>
              <a:rPr lang="en-US" dirty="0">
                <a:solidFill>
                  <a:schemeClr val="bg1"/>
                </a:solidFill>
              </a:rPr>
              <a:t>45:1</a:t>
            </a:r>
          </a:p>
        </p:txBody>
      </p:sp>
      <p:pic>
        <p:nvPicPr>
          <p:cNvPr id="3" name="Picture 2">
            <a:extLst>
              <a:ext uri="{FF2B5EF4-FFF2-40B4-BE49-F238E27FC236}">
                <a16:creationId xmlns:a16="http://schemas.microsoft.com/office/drawing/2014/main" id="{15F09E2F-7E6B-4A9D-BF45-3BD073290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787" y="1647825"/>
            <a:ext cx="4924425" cy="3562350"/>
          </a:xfrm>
          <a:prstGeom prst="rect">
            <a:avLst/>
          </a:prstGeom>
        </p:spPr>
      </p:pic>
    </p:spTree>
    <p:extLst>
      <p:ext uri="{BB962C8B-B14F-4D97-AF65-F5344CB8AC3E}">
        <p14:creationId xmlns:p14="http://schemas.microsoft.com/office/powerpoint/2010/main" val="14364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9BAC77-AECA-4F42-BAF8-EE56BEF59553}"/>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In An Hour When Ye Think Ye Not</a:t>
            </a:r>
          </a:p>
        </p:txBody>
      </p:sp>
      <p:sp>
        <p:nvSpPr>
          <p:cNvPr id="8" name="TextBox 7"/>
          <p:cNvSpPr txBox="1"/>
          <p:nvPr/>
        </p:nvSpPr>
        <p:spPr>
          <a:xfrm>
            <a:off x="190500" y="6474158"/>
            <a:ext cx="3276600" cy="369332"/>
          </a:xfrm>
          <a:prstGeom prst="rect">
            <a:avLst/>
          </a:prstGeom>
          <a:noFill/>
        </p:spPr>
        <p:txBody>
          <a:bodyPr wrap="square" rtlCol="0">
            <a:spAutoFit/>
          </a:bodyPr>
          <a:lstStyle/>
          <a:p>
            <a:r>
              <a:rPr lang="en-US" dirty="0">
                <a:solidFill>
                  <a:schemeClr val="bg1"/>
                </a:solidFill>
              </a:rPr>
              <a:t>45:2</a:t>
            </a:r>
          </a:p>
        </p:txBody>
      </p:sp>
      <p:sp>
        <p:nvSpPr>
          <p:cNvPr id="9" name="Rectangle 8"/>
          <p:cNvSpPr/>
          <p:nvPr/>
        </p:nvSpPr>
        <p:spPr>
          <a:xfrm>
            <a:off x="1828800" y="762001"/>
            <a:ext cx="4572000" cy="2585323"/>
          </a:xfrm>
          <a:prstGeom prst="rect">
            <a:avLst/>
          </a:prstGeom>
        </p:spPr>
        <p:txBody>
          <a:bodyPr>
            <a:spAutoFit/>
          </a:bodyPr>
          <a:lstStyle/>
          <a:p>
            <a:r>
              <a:rPr lang="en-US" dirty="0">
                <a:solidFill>
                  <a:schemeClr val="bg1"/>
                </a:solidFill>
              </a:rPr>
              <a:t>“One of the great failings of mankind is to ignore warnings of punishment for sin. In all ages of the world it has been the peculiar belief of men that the sayings of the prophets were to be fulfilled in times still future. That is true of the people today. We have had ample warning of the nearness of the coming of the great and dreadful day of the Lord. The signs are upon us in all their power. …</a:t>
            </a:r>
          </a:p>
        </p:txBody>
      </p:sp>
      <p:sp>
        <p:nvSpPr>
          <p:cNvPr id="10" name="Rectangle 9"/>
          <p:cNvSpPr/>
          <p:nvPr/>
        </p:nvSpPr>
        <p:spPr>
          <a:xfrm>
            <a:off x="5943600" y="3962401"/>
            <a:ext cx="4572000" cy="2585323"/>
          </a:xfrm>
          <a:prstGeom prst="rect">
            <a:avLst/>
          </a:prstGeom>
        </p:spPr>
        <p:txBody>
          <a:bodyPr>
            <a:spAutoFit/>
          </a:bodyPr>
          <a:lstStyle/>
          <a:p>
            <a:r>
              <a:rPr lang="en-US" dirty="0">
                <a:solidFill>
                  <a:schemeClr val="bg1"/>
                </a:solidFill>
              </a:rPr>
              <a:t>In this revelation we are given the warning that the summer is passing and if we are heedless of the warning we will find the summer past, the harvest ended and our souls not saved. While no man knows the day or the hour, yet if we are taken unawares, we will be without excuse, for the signs are ample and we now see them being fulfilled.” </a:t>
            </a:r>
          </a:p>
          <a:p>
            <a:r>
              <a:rPr lang="en-US" sz="1200" dirty="0">
                <a:solidFill>
                  <a:schemeClr val="bg1"/>
                </a:solidFill>
              </a:rPr>
              <a:t>President Joseph Fielding Smith</a:t>
            </a:r>
          </a:p>
        </p:txBody>
      </p:sp>
      <p:pic>
        <p:nvPicPr>
          <p:cNvPr id="3" name="Picture 2">
            <a:extLst>
              <a:ext uri="{FF2B5EF4-FFF2-40B4-BE49-F238E27FC236}">
                <a16:creationId xmlns:a16="http://schemas.microsoft.com/office/drawing/2014/main" id="{A9E59C29-71B2-41B1-A180-9A8B7F7D1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356" y="3889248"/>
            <a:ext cx="3523488" cy="2511552"/>
          </a:xfrm>
          <a:prstGeom prst="rect">
            <a:avLst/>
          </a:prstGeom>
        </p:spPr>
      </p:pic>
      <p:pic>
        <p:nvPicPr>
          <p:cNvPr id="6" name="Picture 5">
            <a:extLst>
              <a:ext uri="{FF2B5EF4-FFF2-40B4-BE49-F238E27FC236}">
                <a16:creationId xmlns:a16="http://schemas.microsoft.com/office/drawing/2014/main" id="{4DDAE342-924F-4CC1-9F79-5E0E97AD2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225" y="1061324"/>
            <a:ext cx="3261360" cy="2286000"/>
          </a:xfrm>
          <a:prstGeom prst="rect">
            <a:avLst/>
          </a:prstGeom>
        </p:spPr>
      </p:pic>
      <p:pic>
        <p:nvPicPr>
          <p:cNvPr id="13" name="Picture 12">
            <a:extLst>
              <a:ext uri="{FF2B5EF4-FFF2-40B4-BE49-F238E27FC236}">
                <a16:creationId xmlns:a16="http://schemas.microsoft.com/office/drawing/2014/main" id="{16EF5DA9-78ED-40F9-A1AA-3231FB3651DA}"/>
              </a:ext>
            </a:extLst>
          </p:cNvPr>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0664536" y="5129273"/>
            <a:ext cx="1183563" cy="1493355"/>
          </a:xfrm>
          <a:prstGeom prst="rect">
            <a:avLst/>
          </a:prstGeom>
        </p:spPr>
      </p:pic>
    </p:spTree>
    <p:extLst>
      <p:ext uri="{BB962C8B-B14F-4D97-AF65-F5344CB8AC3E}">
        <p14:creationId xmlns:p14="http://schemas.microsoft.com/office/powerpoint/2010/main" val="4394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68A540A-B38C-4DEA-8500-926D53840B91}"/>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906916" y="0"/>
            <a:ext cx="10461171"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Advocate - Pleading Your Cause</a:t>
            </a:r>
          </a:p>
        </p:txBody>
      </p:sp>
      <p:sp>
        <p:nvSpPr>
          <p:cNvPr id="8" name="TextBox 7"/>
          <p:cNvSpPr txBox="1"/>
          <p:nvPr/>
        </p:nvSpPr>
        <p:spPr>
          <a:xfrm>
            <a:off x="143347" y="6488667"/>
            <a:ext cx="3276600" cy="369332"/>
          </a:xfrm>
          <a:prstGeom prst="rect">
            <a:avLst/>
          </a:prstGeom>
          <a:noFill/>
        </p:spPr>
        <p:txBody>
          <a:bodyPr wrap="square" rtlCol="0">
            <a:spAutoFit/>
          </a:bodyPr>
          <a:lstStyle/>
          <a:p>
            <a:r>
              <a:rPr lang="en-US" dirty="0">
                <a:solidFill>
                  <a:schemeClr val="bg1"/>
                </a:solidFill>
              </a:rPr>
              <a:t>45:3 See Also *</a:t>
            </a:r>
          </a:p>
        </p:txBody>
      </p:sp>
      <p:sp>
        <p:nvSpPr>
          <p:cNvPr id="18" name="Rectangle 17"/>
          <p:cNvSpPr/>
          <p:nvPr/>
        </p:nvSpPr>
        <p:spPr>
          <a:xfrm>
            <a:off x="823913" y="651268"/>
            <a:ext cx="10544174" cy="646331"/>
          </a:xfrm>
          <a:prstGeom prst="rect">
            <a:avLst/>
          </a:prstGeom>
        </p:spPr>
        <p:txBody>
          <a:bodyPr wrap="square">
            <a:spAutoFit/>
          </a:bodyPr>
          <a:lstStyle/>
          <a:p>
            <a:pPr algn="ctr"/>
            <a:r>
              <a:rPr lang="en-US" dirty="0">
                <a:solidFill>
                  <a:schemeClr val="bg1"/>
                </a:solidFill>
              </a:rPr>
              <a:t> An advocate is someone who pleads the cause of someone else. Sometimes this happens in a court of law, where an advocate presents evidence to a judge on behalf of someone who has been condemned.</a:t>
            </a:r>
          </a:p>
        </p:txBody>
      </p:sp>
      <p:grpSp>
        <p:nvGrpSpPr>
          <p:cNvPr id="21" name="Group 20">
            <a:extLst>
              <a:ext uri="{FF2B5EF4-FFF2-40B4-BE49-F238E27FC236}">
                <a16:creationId xmlns:a16="http://schemas.microsoft.com/office/drawing/2014/main" id="{B764BE61-4CC1-48E7-81BA-23E3E5A4C599}"/>
              </a:ext>
            </a:extLst>
          </p:cNvPr>
          <p:cNvGrpSpPr/>
          <p:nvPr/>
        </p:nvGrpSpPr>
        <p:grpSpPr>
          <a:xfrm>
            <a:off x="1560432" y="1495616"/>
            <a:ext cx="1762125" cy="3318944"/>
            <a:chOff x="1409436" y="1609005"/>
            <a:chExt cx="1762125" cy="3318944"/>
          </a:xfrm>
        </p:grpSpPr>
        <p:sp>
          <p:nvSpPr>
            <p:cNvPr id="9" name="Rectangle 8"/>
            <p:cNvSpPr/>
            <p:nvPr/>
          </p:nvSpPr>
          <p:spPr>
            <a:xfrm>
              <a:off x="1604699" y="1609005"/>
              <a:ext cx="1371600" cy="369332"/>
            </a:xfrm>
            <a:prstGeom prst="rect">
              <a:avLst/>
            </a:prstGeom>
            <a:solidFill>
              <a:srgbClr val="FFC000"/>
            </a:solidFill>
          </p:spPr>
          <p:txBody>
            <a:bodyPr wrap="square">
              <a:spAutoFit/>
            </a:bodyPr>
            <a:lstStyle/>
            <a:p>
              <a:pPr algn="ctr"/>
              <a:r>
                <a:rPr lang="en-US" dirty="0"/>
                <a:t>Judge</a:t>
              </a:r>
            </a:p>
          </p:txBody>
        </p:sp>
        <p:sp>
          <p:nvSpPr>
            <p:cNvPr id="12" name="Rectangle 11"/>
            <p:cNvSpPr/>
            <p:nvPr/>
          </p:nvSpPr>
          <p:spPr>
            <a:xfrm>
              <a:off x="1604699" y="4281618"/>
              <a:ext cx="1371600" cy="646331"/>
            </a:xfrm>
            <a:prstGeom prst="rect">
              <a:avLst/>
            </a:prstGeom>
            <a:solidFill>
              <a:srgbClr val="FFC000"/>
            </a:solidFill>
          </p:spPr>
          <p:txBody>
            <a:bodyPr wrap="square">
              <a:spAutoFit/>
            </a:bodyPr>
            <a:lstStyle/>
            <a:p>
              <a:pPr algn="ctr"/>
              <a:r>
                <a:rPr lang="en-US" dirty="0"/>
                <a:t>Heavenly Father</a:t>
              </a:r>
            </a:p>
          </p:txBody>
        </p:sp>
        <p:pic>
          <p:nvPicPr>
            <p:cNvPr id="3" name="Picture 2">
              <a:extLst>
                <a:ext uri="{FF2B5EF4-FFF2-40B4-BE49-F238E27FC236}">
                  <a16:creationId xmlns:a16="http://schemas.microsoft.com/office/drawing/2014/main" id="{47B86211-E6E1-4744-A0A5-9B3F2F1FE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436" y="2159367"/>
              <a:ext cx="1762125" cy="1981200"/>
            </a:xfrm>
            <a:prstGeom prst="rect">
              <a:avLst/>
            </a:prstGeom>
          </p:spPr>
        </p:pic>
      </p:grpSp>
      <p:grpSp>
        <p:nvGrpSpPr>
          <p:cNvPr id="22" name="Group 21">
            <a:extLst>
              <a:ext uri="{FF2B5EF4-FFF2-40B4-BE49-F238E27FC236}">
                <a16:creationId xmlns:a16="http://schemas.microsoft.com/office/drawing/2014/main" id="{DE5A7E5A-E0A6-4186-AE4B-401CE35210C2}"/>
              </a:ext>
            </a:extLst>
          </p:cNvPr>
          <p:cNvGrpSpPr/>
          <p:nvPr/>
        </p:nvGrpSpPr>
        <p:grpSpPr>
          <a:xfrm>
            <a:off x="5146584" y="1543122"/>
            <a:ext cx="1633870" cy="3197761"/>
            <a:chOff x="4989629" y="1846457"/>
            <a:chExt cx="1633870" cy="3197761"/>
          </a:xfrm>
        </p:grpSpPr>
        <p:sp>
          <p:nvSpPr>
            <p:cNvPr id="10" name="Rectangle 9"/>
            <p:cNvSpPr/>
            <p:nvPr/>
          </p:nvSpPr>
          <p:spPr>
            <a:xfrm>
              <a:off x="5181600" y="1846457"/>
              <a:ext cx="1295400" cy="369332"/>
            </a:xfrm>
            <a:prstGeom prst="rect">
              <a:avLst/>
            </a:prstGeom>
            <a:solidFill>
              <a:srgbClr val="FFC000"/>
            </a:solidFill>
          </p:spPr>
          <p:txBody>
            <a:bodyPr wrap="square">
              <a:spAutoFit/>
            </a:bodyPr>
            <a:lstStyle/>
            <a:p>
              <a:pPr algn="ctr"/>
              <a:r>
                <a:rPr lang="en-US" dirty="0"/>
                <a:t>Advocate</a:t>
              </a:r>
              <a:endParaRPr lang="en-US" sz="1200" dirty="0"/>
            </a:p>
          </p:txBody>
        </p:sp>
        <p:sp>
          <p:nvSpPr>
            <p:cNvPr id="13" name="Rectangle 12"/>
            <p:cNvSpPr/>
            <p:nvPr/>
          </p:nvSpPr>
          <p:spPr>
            <a:xfrm>
              <a:off x="5190323" y="4674886"/>
              <a:ext cx="1295400" cy="369332"/>
            </a:xfrm>
            <a:prstGeom prst="rect">
              <a:avLst/>
            </a:prstGeom>
            <a:solidFill>
              <a:srgbClr val="FFC000"/>
            </a:solidFill>
          </p:spPr>
          <p:txBody>
            <a:bodyPr wrap="square">
              <a:spAutoFit/>
            </a:bodyPr>
            <a:lstStyle/>
            <a:p>
              <a:pPr algn="ctr"/>
              <a:r>
                <a:rPr lang="en-US" dirty="0"/>
                <a:t>Jesus Christ</a:t>
              </a:r>
              <a:endParaRPr lang="en-US" sz="1200" dirty="0"/>
            </a:p>
          </p:txBody>
        </p:sp>
        <p:pic>
          <p:nvPicPr>
            <p:cNvPr id="6" name="Picture 5">
              <a:extLst>
                <a:ext uri="{FF2B5EF4-FFF2-40B4-BE49-F238E27FC236}">
                  <a16:creationId xmlns:a16="http://schemas.microsoft.com/office/drawing/2014/main" id="{A45D8021-D32B-4592-8ADE-0FACC64B4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629" y="2391531"/>
              <a:ext cx="1633870" cy="2133785"/>
            </a:xfrm>
            <a:prstGeom prst="rect">
              <a:avLst/>
            </a:prstGeom>
          </p:spPr>
        </p:pic>
      </p:grpSp>
      <p:grpSp>
        <p:nvGrpSpPr>
          <p:cNvPr id="23" name="Group 22">
            <a:extLst>
              <a:ext uri="{FF2B5EF4-FFF2-40B4-BE49-F238E27FC236}">
                <a16:creationId xmlns:a16="http://schemas.microsoft.com/office/drawing/2014/main" id="{B6D4CDF6-F379-4EA2-86BE-6219D4069FCC}"/>
              </a:ext>
            </a:extLst>
          </p:cNvPr>
          <p:cNvGrpSpPr/>
          <p:nvPr/>
        </p:nvGrpSpPr>
        <p:grpSpPr>
          <a:xfrm>
            <a:off x="8429293" y="1699283"/>
            <a:ext cx="2548128" cy="2675633"/>
            <a:chOff x="7684067" y="2078755"/>
            <a:chExt cx="2548128" cy="2675633"/>
          </a:xfrm>
        </p:grpSpPr>
        <p:sp>
          <p:nvSpPr>
            <p:cNvPr id="11" name="Rectangle 10"/>
            <p:cNvSpPr/>
            <p:nvPr/>
          </p:nvSpPr>
          <p:spPr>
            <a:xfrm>
              <a:off x="8090281" y="2078755"/>
              <a:ext cx="1600200" cy="369332"/>
            </a:xfrm>
            <a:prstGeom prst="rect">
              <a:avLst/>
            </a:prstGeom>
            <a:solidFill>
              <a:srgbClr val="FFC000"/>
            </a:solidFill>
          </p:spPr>
          <p:txBody>
            <a:bodyPr wrap="square">
              <a:spAutoFit/>
            </a:bodyPr>
            <a:lstStyle/>
            <a:p>
              <a:pPr algn="ctr"/>
              <a:r>
                <a:rPr lang="en-US" dirty="0"/>
                <a:t>Defendant</a:t>
              </a:r>
              <a:endParaRPr lang="en-US" sz="1200" dirty="0"/>
            </a:p>
          </p:txBody>
        </p:sp>
        <p:sp>
          <p:nvSpPr>
            <p:cNvPr id="14" name="Rectangle 13"/>
            <p:cNvSpPr/>
            <p:nvPr/>
          </p:nvSpPr>
          <p:spPr>
            <a:xfrm>
              <a:off x="8197735" y="4385056"/>
              <a:ext cx="1600200" cy="369332"/>
            </a:xfrm>
            <a:prstGeom prst="rect">
              <a:avLst/>
            </a:prstGeom>
            <a:solidFill>
              <a:srgbClr val="FFC000"/>
            </a:solidFill>
          </p:spPr>
          <p:txBody>
            <a:bodyPr wrap="square">
              <a:spAutoFit/>
            </a:bodyPr>
            <a:lstStyle/>
            <a:p>
              <a:pPr algn="ctr"/>
              <a:r>
                <a:rPr lang="en-US" dirty="0"/>
                <a:t>Us</a:t>
              </a:r>
              <a:endParaRPr lang="en-US" sz="1200" dirty="0"/>
            </a:p>
          </p:txBody>
        </p:sp>
        <p:pic>
          <p:nvPicPr>
            <p:cNvPr id="20" name="Picture 19">
              <a:extLst>
                <a:ext uri="{FF2B5EF4-FFF2-40B4-BE49-F238E27FC236}">
                  <a16:creationId xmlns:a16="http://schemas.microsoft.com/office/drawing/2014/main" id="{095C4D78-D780-4DB9-9010-2359B6B13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4067" y="2639201"/>
              <a:ext cx="2548128" cy="1524000"/>
            </a:xfrm>
            <a:prstGeom prst="rect">
              <a:avLst/>
            </a:prstGeom>
          </p:spPr>
        </p:pic>
      </p:grpSp>
      <p:sp>
        <p:nvSpPr>
          <p:cNvPr id="4" name="TextBox 3">
            <a:extLst>
              <a:ext uri="{FF2B5EF4-FFF2-40B4-BE49-F238E27FC236}">
                <a16:creationId xmlns:a16="http://schemas.microsoft.com/office/drawing/2014/main" id="{DC1BD67B-D8BF-8198-12F9-B1F17576281A}"/>
              </a:ext>
            </a:extLst>
          </p:cNvPr>
          <p:cNvSpPr txBox="1"/>
          <p:nvPr/>
        </p:nvSpPr>
        <p:spPr>
          <a:xfrm>
            <a:off x="2105025" y="5083261"/>
            <a:ext cx="9485554" cy="1692771"/>
          </a:xfrm>
          <a:prstGeom prst="rect">
            <a:avLst/>
          </a:prstGeom>
          <a:noFill/>
        </p:spPr>
        <p:txBody>
          <a:bodyPr wrap="square">
            <a:spAutoFit/>
          </a:bodyPr>
          <a:lstStyle/>
          <a:p>
            <a:pPr algn="l" fontAlgn="base"/>
            <a:r>
              <a:rPr lang="en-US" b="0" i="0" dirty="0">
                <a:solidFill>
                  <a:schemeClr val="bg1"/>
                </a:solidFill>
                <a:effectLst/>
              </a:rPr>
              <a:t>Jesus is our Advocate with the Father. The word </a:t>
            </a:r>
            <a:r>
              <a:rPr lang="en-US" b="0" i="1" dirty="0">
                <a:solidFill>
                  <a:schemeClr val="bg1"/>
                </a:solidFill>
                <a:effectLst/>
              </a:rPr>
              <a:t>advocate</a:t>
            </a:r>
            <a:r>
              <a:rPr lang="en-US" b="0" i="0" dirty="0">
                <a:solidFill>
                  <a:schemeClr val="bg1"/>
                </a:solidFill>
                <a:effectLst/>
              </a:rPr>
              <a:t> comes from Latin roots meaning a “voice for,” or “one who pleads for another.” Other related terms are used in scripture, such as </a:t>
            </a:r>
            <a:r>
              <a:rPr lang="en-US" b="0" i="1" dirty="0">
                <a:solidFill>
                  <a:schemeClr val="bg1"/>
                </a:solidFill>
                <a:effectLst/>
              </a:rPr>
              <a:t>intercessor</a:t>
            </a:r>
            <a:r>
              <a:rPr lang="en-US" b="0" i="0" dirty="0">
                <a:solidFill>
                  <a:schemeClr val="bg1"/>
                </a:solidFill>
                <a:effectLst/>
              </a:rPr>
              <a:t> or </a:t>
            </a:r>
            <a:r>
              <a:rPr lang="en-US" b="0" i="1" dirty="0">
                <a:solidFill>
                  <a:schemeClr val="bg1"/>
                </a:solidFill>
                <a:effectLst/>
              </a:rPr>
              <a:t>mediator</a:t>
            </a:r>
            <a:r>
              <a:rPr lang="en-US" b="0" i="0" dirty="0">
                <a:solidFill>
                  <a:schemeClr val="bg1"/>
                </a:solidFill>
                <a:effectLst/>
              </a:rPr>
              <a:t> …</a:t>
            </a:r>
          </a:p>
          <a:p>
            <a:pPr algn="l" fontAlgn="base"/>
            <a:r>
              <a:rPr lang="en-US" b="0" i="0" dirty="0">
                <a:solidFill>
                  <a:schemeClr val="bg1"/>
                </a:solidFill>
                <a:effectLst/>
              </a:rPr>
              <a:t>… Comprehending him as our advocate-intercessor-mediator with the Father gives us assurance of his unequaled understanding, justice, and mercy. </a:t>
            </a:r>
          </a:p>
          <a:p>
            <a:pPr algn="l" fontAlgn="base"/>
            <a:r>
              <a:rPr lang="en-US" sz="1400" b="0" i="0" dirty="0">
                <a:solidFill>
                  <a:schemeClr val="bg1"/>
                </a:solidFill>
                <a:effectLst/>
              </a:rPr>
              <a:t>Russell M. Nelson</a:t>
            </a:r>
          </a:p>
        </p:txBody>
      </p:sp>
      <p:pic>
        <p:nvPicPr>
          <p:cNvPr id="15" name="Picture 14" descr="A close-up of a person&#10;&#10;Description automatically generated">
            <a:extLst>
              <a:ext uri="{FF2B5EF4-FFF2-40B4-BE49-F238E27FC236}">
                <a16:creationId xmlns:a16="http://schemas.microsoft.com/office/drawing/2014/main" id="{B6674C94-E8F3-795E-3A62-935FBB7C0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616" y="5191661"/>
            <a:ext cx="865632" cy="1085088"/>
          </a:xfrm>
          <a:prstGeom prst="rect">
            <a:avLst/>
          </a:prstGeom>
        </p:spPr>
      </p:pic>
    </p:spTree>
    <p:extLst>
      <p:ext uri="{BB962C8B-B14F-4D97-AF65-F5344CB8AC3E}">
        <p14:creationId xmlns:p14="http://schemas.microsoft.com/office/powerpoint/2010/main" val="12977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1633E-2751-4B6E-AFCC-91F7190279FC}"/>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opperplate Gothic Bold" pitchFamily="34" charset="0"/>
              </a:rPr>
              <a:t>Our Advocate</a:t>
            </a:r>
          </a:p>
        </p:txBody>
      </p:sp>
      <p:sp>
        <p:nvSpPr>
          <p:cNvPr id="8" name="TextBox 7"/>
          <p:cNvSpPr txBox="1"/>
          <p:nvPr/>
        </p:nvSpPr>
        <p:spPr>
          <a:xfrm>
            <a:off x="156926" y="6492792"/>
            <a:ext cx="3276600" cy="369332"/>
          </a:xfrm>
          <a:prstGeom prst="rect">
            <a:avLst/>
          </a:prstGeom>
          <a:noFill/>
        </p:spPr>
        <p:txBody>
          <a:bodyPr wrap="square" rtlCol="0">
            <a:spAutoFit/>
          </a:bodyPr>
          <a:lstStyle/>
          <a:p>
            <a:r>
              <a:rPr lang="en-US" dirty="0">
                <a:solidFill>
                  <a:schemeClr val="bg1"/>
                </a:solidFill>
              </a:rPr>
              <a:t>45:4-5</a:t>
            </a:r>
          </a:p>
        </p:txBody>
      </p:sp>
      <p:sp>
        <p:nvSpPr>
          <p:cNvPr id="18" name="Rectangle 17"/>
          <p:cNvSpPr/>
          <p:nvPr/>
        </p:nvSpPr>
        <p:spPr>
          <a:xfrm>
            <a:off x="4343400" y="1371601"/>
            <a:ext cx="5562600" cy="2031325"/>
          </a:xfrm>
          <a:prstGeom prst="rect">
            <a:avLst/>
          </a:prstGeom>
        </p:spPr>
        <p:txBody>
          <a:bodyPr wrap="square">
            <a:spAutoFit/>
          </a:bodyPr>
          <a:lstStyle/>
          <a:p>
            <a:r>
              <a:rPr lang="en-US" dirty="0">
                <a:solidFill>
                  <a:schemeClr val="bg1"/>
                </a:solidFill>
              </a:rPr>
              <a:t>His perfection and His suffering pay the price to satisfy justice for those of His “brethren that believe on my name.” </a:t>
            </a:r>
          </a:p>
          <a:p>
            <a:endParaRPr lang="en-US" dirty="0">
              <a:solidFill>
                <a:schemeClr val="bg1"/>
              </a:solidFill>
            </a:endParaRPr>
          </a:p>
          <a:p>
            <a:r>
              <a:rPr lang="en-US" dirty="0">
                <a:solidFill>
                  <a:schemeClr val="bg1"/>
                </a:solidFill>
              </a:rPr>
              <a:t>Imagine the indescribable sorrow of standing before the judgment bar with no one to step forward, no one to speak for you. </a:t>
            </a:r>
          </a:p>
        </p:txBody>
      </p:sp>
      <p:sp>
        <p:nvSpPr>
          <p:cNvPr id="17" name="Rectangle 16"/>
          <p:cNvSpPr/>
          <p:nvPr/>
        </p:nvSpPr>
        <p:spPr>
          <a:xfrm>
            <a:off x="2286000" y="4572001"/>
            <a:ext cx="4572000" cy="1200329"/>
          </a:xfrm>
          <a:prstGeom prst="rect">
            <a:avLst/>
          </a:prstGeom>
        </p:spPr>
        <p:txBody>
          <a:bodyPr>
            <a:spAutoFit/>
          </a:bodyPr>
          <a:lstStyle/>
          <a:p>
            <a:r>
              <a:rPr lang="en-US" dirty="0">
                <a:solidFill>
                  <a:schemeClr val="bg1"/>
                </a:solidFill>
              </a:rPr>
              <a:t>How tragic that some will not come to Him in true faith and repentance so that He can take their guilt upon Him and become their advocate with the Father.</a:t>
            </a:r>
          </a:p>
        </p:txBody>
      </p:sp>
      <p:pic>
        <p:nvPicPr>
          <p:cNvPr id="3" name="Picture 2">
            <a:extLst>
              <a:ext uri="{FF2B5EF4-FFF2-40B4-BE49-F238E27FC236}">
                <a16:creationId xmlns:a16="http://schemas.microsoft.com/office/drawing/2014/main" id="{C40D7ED8-660A-459C-B605-B8EA27938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81" y="1012358"/>
            <a:ext cx="2304488" cy="2975106"/>
          </a:xfrm>
          <a:prstGeom prst="rect">
            <a:avLst/>
          </a:prstGeom>
        </p:spPr>
      </p:pic>
      <p:pic>
        <p:nvPicPr>
          <p:cNvPr id="6" name="Picture 5">
            <a:extLst>
              <a:ext uri="{FF2B5EF4-FFF2-40B4-BE49-F238E27FC236}">
                <a16:creationId xmlns:a16="http://schemas.microsoft.com/office/drawing/2014/main" id="{0CF9FB1B-FF0B-44D7-B037-7EE480895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850" y="3333630"/>
            <a:ext cx="2343150" cy="3152775"/>
          </a:xfrm>
          <a:prstGeom prst="rect">
            <a:avLst/>
          </a:prstGeom>
        </p:spPr>
      </p:pic>
    </p:spTree>
    <p:extLst>
      <p:ext uri="{BB962C8B-B14F-4D97-AF65-F5344CB8AC3E}">
        <p14:creationId xmlns:p14="http://schemas.microsoft.com/office/powerpoint/2010/main" val="42849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336B52-8432-A20E-0069-634FE8D57203}"/>
              </a:ext>
            </a:extLst>
          </p:cNvPr>
          <p:cNvPicPr>
            <a:picLocks noChangeAspect="1"/>
          </p:cNvPicPr>
          <p:nvPr/>
        </p:nvPicPr>
        <p:blipFill rotWithShape="1">
          <a:blip r:embed="rId2">
            <a:extLst>
              <a:ext uri="{28A0092B-C50C-407E-A947-70E740481C1C}">
                <a14:useLocalDpi xmlns:a14="http://schemas.microsoft.com/office/drawing/2010/main" val="0"/>
              </a:ext>
            </a:extLst>
          </a:blip>
          <a:srcRect l="405" t="925" r="682" b="981"/>
          <a:stretch/>
        </p:blipFill>
        <p:spPr>
          <a:xfrm>
            <a:off x="-18107" y="0"/>
            <a:ext cx="12210107" cy="6916848"/>
          </a:xfrm>
          <a:prstGeom prst="rect">
            <a:avLst/>
          </a:prstGeom>
        </p:spPr>
      </p:pic>
      <p:sp>
        <p:nvSpPr>
          <p:cNvPr id="3" name="TextBox 2">
            <a:extLst>
              <a:ext uri="{FF2B5EF4-FFF2-40B4-BE49-F238E27FC236}">
                <a16:creationId xmlns:a16="http://schemas.microsoft.com/office/drawing/2014/main" id="{2AF417A8-EA34-5663-2816-E803DF175ECD}"/>
              </a:ext>
            </a:extLst>
          </p:cNvPr>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pperplate Gothic Bold" pitchFamily="34" charset="0"/>
              </a:rPr>
              <a:t>Knowing Thee</a:t>
            </a:r>
          </a:p>
        </p:txBody>
      </p:sp>
      <p:sp>
        <p:nvSpPr>
          <p:cNvPr id="5" name="TextBox 4">
            <a:extLst>
              <a:ext uri="{FF2B5EF4-FFF2-40B4-BE49-F238E27FC236}">
                <a16:creationId xmlns:a16="http://schemas.microsoft.com/office/drawing/2014/main" id="{E9CA0A08-2DDD-B039-450A-93E0D01E0A8F}"/>
              </a:ext>
            </a:extLst>
          </p:cNvPr>
          <p:cNvSpPr txBox="1"/>
          <p:nvPr/>
        </p:nvSpPr>
        <p:spPr>
          <a:xfrm>
            <a:off x="995362" y="1445320"/>
            <a:ext cx="6376987" cy="4739759"/>
          </a:xfrm>
          <a:prstGeom prst="rect">
            <a:avLst/>
          </a:prstGeom>
          <a:noFill/>
        </p:spPr>
        <p:txBody>
          <a:bodyPr wrap="square">
            <a:spAutoFit/>
          </a:bodyPr>
          <a:lstStyle/>
          <a:p>
            <a:pPr algn="l" fontAlgn="base"/>
            <a:r>
              <a:rPr lang="en-US" b="0" i="0" dirty="0">
                <a:solidFill>
                  <a:schemeClr val="bg1"/>
                </a:solidFill>
                <a:effectLst/>
              </a:rPr>
              <a:t>One simple way we get to know someone is by learning their name. …</a:t>
            </a:r>
          </a:p>
          <a:p>
            <a:pPr algn="l" fontAlgn="base"/>
            <a:endParaRPr lang="en-US" b="0" i="0" dirty="0">
              <a:solidFill>
                <a:schemeClr val="bg1"/>
              </a:solidFill>
              <a:effectLst/>
            </a:endParaRPr>
          </a:p>
          <a:p>
            <a:pPr algn="l" fontAlgn="base"/>
            <a:r>
              <a:rPr lang="en-US" b="0" i="0" dirty="0">
                <a:solidFill>
                  <a:schemeClr val="bg1"/>
                </a:solidFill>
                <a:effectLst/>
              </a:rPr>
              <a:t>Jesus knew and called people by name. To ancient Israel, the Lord said, “Fear not: for I have redeemed thee, </a:t>
            </a:r>
            <a:r>
              <a:rPr lang="en-US" b="0" i="1" dirty="0">
                <a:solidFill>
                  <a:schemeClr val="bg1"/>
                </a:solidFill>
                <a:effectLst/>
              </a:rPr>
              <a:t>I have called thee by thy name”</a:t>
            </a:r>
            <a:r>
              <a:rPr lang="en-US" b="0" i="0" dirty="0">
                <a:solidFill>
                  <a:schemeClr val="bg1"/>
                </a:solidFill>
                <a:effectLst/>
              </a:rPr>
              <a:t>; thou art mine</a:t>
            </a:r>
          </a:p>
          <a:p>
            <a:pPr algn="l" fontAlgn="base"/>
            <a:endParaRPr lang="en-US" b="0" i="0" dirty="0">
              <a:solidFill>
                <a:schemeClr val="bg1"/>
              </a:solidFill>
              <a:effectLst/>
            </a:endParaRPr>
          </a:p>
          <a:p>
            <a:pPr algn="l" fontAlgn="base"/>
            <a:r>
              <a:rPr lang="en-US" b="0" i="0" dirty="0">
                <a:solidFill>
                  <a:schemeClr val="bg1"/>
                </a:solidFill>
                <a:effectLst/>
              </a:rPr>
              <a:t>Just as Jesus knows each of us by name, one way we can come to better know Jesus is by learning His many names. … </a:t>
            </a:r>
          </a:p>
          <a:p>
            <a:pPr algn="l" fontAlgn="base"/>
            <a:endParaRPr lang="en-US" dirty="0">
              <a:solidFill>
                <a:schemeClr val="bg1"/>
              </a:solidFill>
            </a:endParaRPr>
          </a:p>
          <a:p>
            <a:pPr algn="l" fontAlgn="base"/>
            <a:r>
              <a:rPr lang="en-US" b="0" i="0" dirty="0">
                <a:solidFill>
                  <a:schemeClr val="bg1"/>
                </a:solidFill>
                <a:effectLst/>
              </a:rPr>
              <a:t>Many of Jesus’s names are titles that help us understand His mission, purpose, character, and attributes. </a:t>
            </a:r>
          </a:p>
          <a:p>
            <a:pPr algn="l" fontAlgn="base"/>
            <a:endParaRPr lang="en-US" dirty="0">
              <a:solidFill>
                <a:schemeClr val="bg1"/>
              </a:solidFill>
            </a:endParaRPr>
          </a:p>
          <a:p>
            <a:pPr algn="l" fontAlgn="base"/>
            <a:r>
              <a:rPr lang="en-US" b="0" i="0" dirty="0">
                <a:solidFill>
                  <a:schemeClr val="bg1"/>
                </a:solidFill>
                <a:effectLst/>
              </a:rPr>
              <a:t>As we come to know Jesus’s many names, we will come to better understand His divine mission and His selfless character. Knowing His many names also inspires us to become more like Him. </a:t>
            </a:r>
          </a:p>
          <a:p>
            <a:pPr algn="l" fontAlgn="base"/>
            <a:r>
              <a:rPr lang="en-US" sz="1400" b="0" i="0" dirty="0">
                <a:solidFill>
                  <a:schemeClr val="bg1"/>
                </a:solidFill>
                <a:effectLst/>
              </a:rPr>
              <a:t>Jonathan S. Schmitt</a:t>
            </a:r>
          </a:p>
        </p:txBody>
      </p:sp>
      <p:pic>
        <p:nvPicPr>
          <p:cNvPr id="7" name="Picture 6">
            <a:extLst>
              <a:ext uri="{FF2B5EF4-FFF2-40B4-BE49-F238E27FC236}">
                <a16:creationId xmlns:a16="http://schemas.microsoft.com/office/drawing/2014/main" id="{359B11F3-6047-8E55-59C2-A092C8397CF4}"/>
              </a:ext>
            </a:extLst>
          </p:cNvPr>
          <p:cNvPicPr>
            <a:picLocks noChangeAspect="1"/>
          </p:cNvPicPr>
          <p:nvPr/>
        </p:nvPicPr>
        <p:blipFill>
          <a:blip r:embed="rId3"/>
          <a:stretch>
            <a:fillRect/>
          </a:stretch>
        </p:blipFill>
        <p:spPr>
          <a:xfrm>
            <a:off x="307120" y="233156"/>
            <a:ext cx="988279" cy="1186699"/>
          </a:xfrm>
          <a:prstGeom prst="rect">
            <a:avLst/>
          </a:prstGeom>
        </p:spPr>
      </p:pic>
      <p:sp>
        <p:nvSpPr>
          <p:cNvPr id="9" name="TextBox 8">
            <a:extLst>
              <a:ext uri="{FF2B5EF4-FFF2-40B4-BE49-F238E27FC236}">
                <a16:creationId xmlns:a16="http://schemas.microsoft.com/office/drawing/2014/main" id="{AC9C70B1-AB42-B3D4-13BA-5ED68E22FBE8}"/>
              </a:ext>
            </a:extLst>
          </p:cNvPr>
          <p:cNvSpPr txBox="1"/>
          <p:nvPr/>
        </p:nvSpPr>
        <p:spPr>
          <a:xfrm>
            <a:off x="119063" y="6362851"/>
            <a:ext cx="6105524" cy="369332"/>
          </a:xfrm>
          <a:prstGeom prst="rect">
            <a:avLst/>
          </a:prstGeom>
          <a:noFill/>
        </p:spPr>
        <p:txBody>
          <a:bodyPr wrap="square">
            <a:spAutoFit/>
          </a:bodyPr>
          <a:lstStyle/>
          <a:p>
            <a:r>
              <a:rPr lang="en-US" b="0" i="0" u="none" strike="noStrike" dirty="0">
                <a:solidFill>
                  <a:schemeClr val="bg1"/>
                </a:solidFill>
                <a:effectLst/>
              </a:rPr>
              <a:t>Isaiah 43:1</a:t>
            </a:r>
            <a:endParaRPr lang="en-US" dirty="0"/>
          </a:p>
        </p:txBody>
      </p:sp>
      <p:grpSp>
        <p:nvGrpSpPr>
          <p:cNvPr id="16" name="Group 15">
            <a:extLst>
              <a:ext uri="{FF2B5EF4-FFF2-40B4-BE49-F238E27FC236}">
                <a16:creationId xmlns:a16="http://schemas.microsoft.com/office/drawing/2014/main" id="{F67E5340-6340-6ACF-2E0B-A1CFBCA320F4}"/>
              </a:ext>
            </a:extLst>
          </p:cNvPr>
          <p:cNvGrpSpPr/>
          <p:nvPr/>
        </p:nvGrpSpPr>
        <p:grpSpPr>
          <a:xfrm>
            <a:off x="7729043" y="3720033"/>
            <a:ext cx="3543795" cy="2948035"/>
            <a:chOff x="7729043" y="3720033"/>
            <a:chExt cx="3543795" cy="2948035"/>
          </a:xfrm>
        </p:grpSpPr>
        <p:pic>
          <p:nvPicPr>
            <p:cNvPr id="11" name="Picture 10">
              <a:extLst>
                <a:ext uri="{FF2B5EF4-FFF2-40B4-BE49-F238E27FC236}">
                  <a16:creationId xmlns:a16="http://schemas.microsoft.com/office/drawing/2014/main" id="{E76AC0AB-D0BB-0809-5E66-C5FF3C088C7D}"/>
                </a:ext>
              </a:extLst>
            </p:cNvPr>
            <p:cNvPicPr>
              <a:picLocks noChangeAspect="1"/>
            </p:cNvPicPr>
            <p:nvPr/>
          </p:nvPicPr>
          <p:blipFill>
            <a:blip r:embed="rId4"/>
            <a:stretch>
              <a:fillRect/>
            </a:stretch>
          </p:blipFill>
          <p:spPr>
            <a:xfrm>
              <a:off x="7729043" y="3720033"/>
              <a:ext cx="3543795" cy="2686425"/>
            </a:xfrm>
            <a:prstGeom prst="rect">
              <a:avLst/>
            </a:prstGeom>
          </p:spPr>
        </p:pic>
        <p:sp>
          <p:nvSpPr>
            <p:cNvPr id="13" name="TextBox 12">
              <a:extLst>
                <a:ext uri="{FF2B5EF4-FFF2-40B4-BE49-F238E27FC236}">
                  <a16:creationId xmlns:a16="http://schemas.microsoft.com/office/drawing/2014/main" id="{F97CD8AA-566D-516D-36A2-D7CAFED30FCE}"/>
                </a:ext>
              </a:extLst>
            </p:cNvPr>
            <p:cNvSpPr txBox="1"/>
            <p:nvPr/>
          </p:nvSpPr>
          <p:spPr>
            <a:xfrm>
              <a:off x="7751911" y="6406458"/>
              <a:ext cx="1138237" cy="261610"/>
            </a:xfrm>
            <a:prstGeom prst="rect">
              <a:avLst/>
            </a:prstGeom>
            <a:noFill/>
          </p:spPr>
          <p:txBody>
            <a:bodyPr wrap="square">
              <a:spAutoFit/>
            </a:bodyPr>
            <a:lstStyle/>
            <a:p>
              <a:pPr algn="l" fontAlgn="base"/>
              <a:r>
                <a:rPr lang="en-US" sz="1100" b="0" i="0" dirty="0">
                  <a:solidFill>
                    <a:schemeClr val="bg1"/>
                  </a:solidFill>
                  <a:effectLst/>
                </a:rPr>
                <a:t>Rod Peterson</a:t>
              </a:r>
            </a:p>
          </p:txBody>
        </p:sp>
      </p:grpSp>
      <p:pic>
        <p:nvPicPr>
          <p:cNvPr id="15" name="Picture 14">
            <a:extLst>
              <a:ext uri="{FF2B5EF4-FFF2-40B4-BE49-F238E27FC236}">
                <a16:creationId xmlns:a16="http://schemas.microsoft.com/office/drawing/2014/main" id="{3EE1E85C-C523-8EC2-A8FB-C56C209C70CB}"/>
              </a:ext>
            </a:extLst>
          </p:cNvPr>
          <p:cNvPicPr>
            <a:picLocks noChangeAspect="1"/>
          </p:cNvPicPr>
          <p:nvPr/>
        </p:nvPicPr>
        <p:blipFill>
          <a:blip r:embed="rId5"/>
          <a:stretch>
            <a:fillRect/>
          </a:stretch>
        </p:blipFill>
        <p:spPr>
          <a:xfrm>
            <a:off x="8650712" y="747099"/>
            <a:ext cx="1852859" cy="2681901"/>
          </a:xfrm>
          <a:prstGeom prst="rect">
            <a:avLst/>
          </a:prstGeom>
        </p:spPr>
      </p:pic>
    </p:spTree>
    <p:extLst>
      <p:ext uri="{BB962C8B-B14F-4D97-AF65-F5344CB8AC3E}">
        <p14:creationId xmlns:p14="http://schemas.microsoft.com/office/powerpoint/2010/main" val="27960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2528</Words>
  <Application>Microsoft Office PowerPoint</Application>
  <PresentationFormat>Widescreen</PresentationFormat>
  <Paragraphs>147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Copperplate Gothic Bold</vt:lpstr>
      <vt:lpstr>Abadi</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2018-06-20T12:52:43Z</dcterms:created>
  <dcterms:modified xsi:type="dcterms:W3CDTF">2024-12-29T16:32:39Z</dcterms:modified>
</cp:coreProperties>
</file>