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58" r:id="rId3"/>
    <p:sldId id="259" r:id="rId4"/>
    <p:sldId id="261" r:id="rId5"/>
    <p:sldId id="285" r:id="rId6"/>
    <p:sldId id="286" r:id="rId7"/>
    <p:sldId id="287" r:id="rId8"/>
    <p:sldId id="263" r:id="rId9"/>
    <p:sldId id="288" r:id="rId10"/>
    <p:sldId id="264" r:id="rId11"/>
    <p:sldId id="265" r:id="rId12"/>
    <p:sldId id="282"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9" r:id="rId28"/>
    <p:sldId id="280" r:id="rId29"/>
    <p:sldId id="281" r:id="rId30"/>
    <p:sldId id="262" r:id="rId31"/>
  </p:sldIdLst>
  <p:sldSz cx="12192000" cy="6858000"/>
  <p:notesSz cx="6858000" cy="9144000"/>
  <p:embeddedFontLst>
    <p:embeddedFont>
      <p:font typeface="Abadi" panose="020B0604020104020204" pitchFamily="34" charset="0"/>
      <p:regular r:id="rId32"/>
    </p:embeddedFont>
    <p:embeddedFont>
      <p:font typeface="Angsana New" panose="02020603050405020304" pitchFamily="18" charset="-34"/>
      <p:regular r:id="rId33"/>
      <p:bold r:id="rId34"/>
      <p:italic r:id="rId35"/>
      <p:boldItalic r:id="rId36"/>
    </p:embeddedFont>
    <p:embeddedFont>
      <p:font typeface="Gabriola" panose="04040605051002020D02" pitchFamily="8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96E9-CC7A-43C8-B012-B620AF8BD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F779F-168B-4401-A07C-115654A9B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8BB7E-D7EE-4743-92A8-EAA7557707A9}"/>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5" name="Footer Placeholder 4">
            <a:extLst>
              <a:ext uri="{FF2B5EF4-FFF2-40B4-BE49-F238E27FC236}">
                <a16:creationId xmlns:a16="http://schemas.microsoft.com/office/drawing/2014/main" id="{DCCA1601-8D1A-4D03-BDC8-8577B4A61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1D4DD-09E7-4590-8876-6F9C7C9AF0FB}"/>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11136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B681-48D4-4AB5-ABBD-E418D9803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6CFCB-DDBB-4DCB-824D-D1ECD0C99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AE572-2F5B-4E5B-B22C-44707EA616F7}"/>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5" name="Footer Placeholder 4">
            <a:extLst>
              <a:ext uri="{FF2B5EF4-FFF2-40B4-BE49-F238E27FC236}">
                <a16:creationId xmlns:a16="http://schemas.microsoft.com/office/drawing/2014/main" id="{D416F4EA-5762-4BF8-BC37-ADD108195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90AB-F598-41B9-AB29-0CA52801945E}"/>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36649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8802E-C08A-4303-BBE3-3C79BF323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B06657-BDE5-4D85-9E03-C534B2483D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16C33-32C7-4167-8C33-47D727282BC8}"/>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5" name="Footer Placeholder 4">
            <a:extLst>
              <a:ext uri="{FF2B5EF4-FFF2-40B4-BE49-F238E27FC236}">
                <a16:creationId xmlns:a16="http://schemas.microsoft.com/office/drawing/2014/main" id="{261E71F6-D580-4DF6-8C56-725EC4ADE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DA2E-54BA-412C-A236-2E3EC7476266}"/>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06348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B2A6-0F7E-45B7-B769-55CC44832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B2274-9631-4D68-89EF-E41B410A0C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48A96-CE1A-4C07-8740-0F15571AAA60}"/>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5" name="Footer Placeholder 4">
            <a:extLst>
              <a:ext uri="{FF2B5EF4-FFF2-40B4-BE49-F238E27FC236}">
                <a16:creationId xmlns:a16="http://schemas.microsoft.com/office/drawing/2014/main" id="{2A4CB763-C2CE-43C0-9127-D5FCF1025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84ADC-8C43-4820-9372-8D5EC8981ACC}"/>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6619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A29B-4395-4D1A-81EE-0239FB3DB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796F9-7B72-4B65-BAD3-455D77A7C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728195-6F16-4290-ABEE-253F8237D678}"/>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5" name="Footer Placeholder 4">
            <a:extLst>
              <a:ext uri="{FF2B5EF4-FFF2-40B4-BE49-F238E27FC236}">
                <a16:creationId xmlns:a16="http://schemas.microsoft.com/office/drawing/2014/main" id="{21ACA36B-0251-454C-892D-2DA91CA8F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3F760-8F07-4C08-A8ED-87F9B16C1CC7}"/>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50174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24CD-DC6A-4A1B-837A-CC1A9DB7E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F4BA9-C5B3-46C9-9708-F0099C56D9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C53586-4663-412B-8368-0A647C39BC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C9A54-20A8-4445-8D6F-E5545289A277}"/>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6" name="Footer Placeholder 5">
            <a:extLst>
              <a:ext uri="{FF2B5EF4-FFF2-40B4-BE49-F238E27FC236}">
                <a16:creationId xmlns:a16="http://schemas.microsoft.com/office/drawing/2014/main" id="{B0AFDC26-8D8A-439B-B54C-261331E9F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78456-71FB-4202-A8BE-2831B274431A}"/>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93036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864D-4235-4444-B28A-01E6CF5F0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5941DD-FA5F-4BC8-9ACA-843AA96F6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830A-5A6F-4C5F-95F4-79E9390389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BC3BC-EEEF-4F05-9C54-9E2B0699E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1E8056-4A5C-490C-9EA2-9BD8776B97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1E69D-8199-48AC-8F52-D6509E190209}"/>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8" name="Footer Placeholder 7">
            <a:extLst>
              <a:ext uri="{FF2B5EF4-FFF2-40B4-BE49-F238E27FC236}">
                <a16:creationId xmlns:a16="http://schemas.microsoft.com/office/drawing/2014/main" id="{72A7E805-D3AE-4A79-93C4-722570A9CB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BDCCF-0C80-44A9-A2AC-6913CBDD5FAD}"/>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413771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2366-3A5B-4B66-B803-FC33F0065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A8A44-702D-4403-A3D9-E0DD985BC448}"/>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4" name="Footer Placeholder 3">
            <a:extLst>
              <a:ext uri="{FF2B5EF4-FFF2-40B4-BE49-F238E27FC236}">
                <a16:creationId xmlns:a16="http://schemas.microsoft.com/office/drawing/2014/main" id="{260921E7-0506-4AFE-A3B7-8F8368AF3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72DCF-00BB-4963-8CD7-9CE8ACDC515E}"/>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53827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DEDF8-C79C-4814-925C-D74798E16059}"/>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3" name="Footer Placeholder 2">
            <a:extLst>
              <a:ext uri="{FF2B5EF4-FFF2-40B4-BE49-F238E27FC236}">
                <a16:creationId xmlns:a16="http://schemas.microsoft.com/office/drawing/2014/main" id="{EACD9BE0-F208-4549-BDE4-D7F4249175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1745E-4FA5-4CF7-9DFE-AD20F24412CC}"/>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358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054E-1C03-4748-9AF9-4E9A22CC2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DF35F9-2C14-4325-99C5-18A59F4D2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83820-5DEF-4D7D-96B4-BE6B31C6B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C14494-466C-4B3B-878F-5EAE2EB4D277}"/>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6" name="Footer Placeholder 5">
            <a:extLst>
              <a:ext uri="{FF2B5EF4-FFF2-40B4-BE49-F238E27FC236}">
                <a16:creationId xmlns:a16="http://schemas.microsoft.com/office/drawing/2014/main" id="{52C3D4D1-ABB7-49F6-A73D-5BA6DEFC4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93DB2-CCAA-4415-A7CC-24BFB64617E4}"/>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763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D958-B343-458C-9A66-89A33D511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7A885-648D-46A7-9F7B-6FAC9E636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873E8-9324-40C2-810C-FED6F4857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9EA9FB-63D6-4752-8367-29E22FFEBBC3}"/>
              </a:ext>
            </a:extLst>
          </p:cNvPr>
          <p:cNvSpPr>
            <a:spLocks noGrp="1"/>
          </p:cNvSpPr>
          <p:nvPr>
            <p:ph type="dt" sz="half" idx="10"/>
          </p:nvPr>
        </p:nvSpPr>
        <p:spPr/>
        <p:txBody>
          <a:bodyPr/>
          <a:lstStyle/>
          <a:p>
            <a:fld id="{4FF2AFD3-BB09-4E8A-9BB8-5F76DD20B949}" type="datetimeFigureOut">
              <a:rPr lang="en-US" smtClean="0"/>
              <a:t>12/29/2024</a:t>
            </a:fld>
            <a:endParaRPr lang="en-US"/>
          </a:p>
        </p:txBody>
      </p:sp>
      <p:sp>
        <p:nvSpPr>
          <p:cNvPr id="6" name="Footer Placeholder 5">
            <a:extLst>
              <a:ext uri="{FF2B5EF4-FFF2-40B4-BE49-F238E27FC236}">
                <a16:creationId xmlns:a16="http://schemas.microsoft.com/office/drawing/2014/main" id="{E27E9727-2A74-4DB4-BAB4-D322E63FE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066B-73F9-4868-A87D-CD69292DBB74}"/>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9770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C9368-E47E-4698-9110-8136B4111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CEFF8D-68A7-4E37-93A2-7B918C498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A48B4-285C-47C1-94B1-4D1240E2E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2AFD3-BB09-4E8A-9BB8-5F76DD20B949}" type="datetimeFigureOut">
              <a:rPr lang="en-US" smtClean="0"/>
              <a:t>12/29/2024</a:t>
            </a:fld>
            <a:endParaRPr lang="en-US"/>
          </a:p>
        </p:txBody>
      </p:sp>
      <p:sp>
        <p:nvSpPr>
          <p:cNvPr id="5" name="Footer Placeholder 4">
            <a:extLst>
              <a:ext uri="{FF2B5EF4-FFF2-40B4-BE49-F238E27FC236}">
                <a16:creationId xmlns:a16="http://schemas.microsoft.com/office/drawing/2014/main" id="{5A9B5117-8242-497C-8684-A2EA76529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1E259-E151-4747-9C91-164709932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3292F-2826-47E3-8C85-9237AD6C5307}" type="slidenum">
              <a:rPr lang="en-US" smtClean="0"/>
              <a:t>‹#›</a:t>
            </a:fld>
            <a:endParaRPr lang="en-US"/>
          </a:p>
        </p:txBody>
      </p:sp>
    </p:spTree>
    <p:extLst>
      <p:ext uri="{BB962C8B-B14F-4D97-AF65-F5344CB8AC3E}">
        <p14:creationId xmlns:p14="http://schemas.microsoft.com/office/powerpoint/2010/main" val="27527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52418-B9D0-8496-5CDD-78870200D43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D2EA91-B922-DFDF-4B4C-B74DD20C2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33C85E6C-2E8F-0DDC-6ED9-0227FD781519}"/>
              </a:ext>
            </a:extLst>
          </p:cNvPr>
          <p:cNvGrpSpPr/>
          <p:nvPr/>
        </p:nvGrpSpPr>
        <p:grpSpPr>
          <a:xfrm>
            <a:off x="2486025" y="904280"/>
            <a:ext cx="7315200" cy="1219200"/>
            <a:chOff x="914400" y="0"/>
            <a:chExt cx="7315200" cy="1219200"/>
          </a:xfrm>
        </p:grpSpPr>
        <p:pic>
          <p:nvPicPr>
            <p:cNvPr id="4" name="Picture 2" descr="http://www.hhweb.com/images/Oak_plaque_LASER_LIGHT2.jpg">
              <a:extLst>
                <a:ext uri="{FF2B5EF4-FFF2-40B4-BE49-F238E27FC236}">
                  <a16:creationId xmlns:a16="http://schemas.microsoft.com/office/drawing/2014/main" id="{DA5C2ED7-AA20-2539-5B54-E5AF9F3FF302}"/>
                </a:ext>
              </a:extLst>
            </p:cNvPr>
            <p:cNvPicPr>
              <a:picLocks noChangeAspect="1" noChangeArrowheads="1"/>
            </p:cNvPicPr>
            <p:nvPr/>
          </p:nvPicPr>
          <p:blipFill>
            <a:blip r:embed="rId3" cstate="print"/>
            <a:srcRect/>
            <a:stretch>
              <a:fillRect/>
            </a:stretch>
          </p:blipFill>
          <p:spPr bwMode="auto">
            <a:xfrm rot="5400000">
              <a:off x="3886200" y="-2590800"/>
              <a:ext cx="1219200" cy="6400800"/>
            </a:xfrm>
            <a:prstGeom prst="rect">
              <a:avLst/>
            </a:prstGeom>
            <a:noFill/>
          </p:spPr>
        </p:pic>
        <p:sp>
          <p:nvSpPr>
            <p:cNvPr id="5" name="TextBox 4">
              <a:extLst>
                <a:ext uri="{FF2B5EF4-FFF2-40B4-BE49-F238E27FC236}">
                  <a16:creationId xmlns:a16="http://schemas.microsoft.com/office/drawing/2014/main" id="{14F4EF42-5B23-FEE8-702B-4149A97C30D8}"/>
                </a:ext>
              </a:extLst>
            </p:cNvPr>
            <p:cNvSpPr txBox="1"/>
            <p:nvPr/>
          </p:nvSpPr>
          <p:spPr>
            <a:xfrm>
              <a:off x="914400" y="152400"/>
              <a:ext cx="7315200" cy="923330"/>
            </a:xfrm>
            <a:prstGeom prst="rect">
              <a:avLst/>
            </a:prstGeom>
            <a:noFill/>
            <a:ln w="76200">
              <a:noFill/>
            </a:ln>
          </p:spPr>
          <p:txBody>
            <a:bodyPr wrap="square" rtlCol="0">
              <a:spAutoFit/>
            </a:bodyPr>
            <a:lstStyle/>
            <a:p>
              <a:pPr algn="ctr"/>
              <a:r>
                <a:rPr lang="en-US" sz="5400" dirty="0">
                  <a:latin typeface="Gabriola" pitchFamily="82" charset="0"/>
                </a:rPr>
                <a:t>Doctrine and Covenants 46</a:t>
              </a:r>
            </a:p>
          </p:txBody>
        </p:sp>
      </p:grpSp>
      <p:grpSp>
        <p:nvGrpSpPr>
          <p:cNvPr id="6" name="Group 5">
            <a:extLst>
              <a:ext uri="{FF2B5EF4-FFF2-40B4-BE49-F238E27FC236}">
                <a16:creationId xmlns:a16="http://schemas.microsoft.com/office/drawing/2014/main" id="{1DFABC70-0E89-4AD0-CD92-79755A9F6306}"/>
              </a:ext>
            </a:extLst>
          </p:cNvPr>
          <p:cNvGrpSpPr/>
          <p:nvPr/>
        </p:nvGrpSpPr>
        <p:grpSpPr>
          <a:xfrm>
            <a:off x="2486025" y="3429000"/>
            <a:ext cx="7315200" cy="1219200"/>
            <a:chOff x="914400" y="0"/>
            <a:chExt cx="7315200" cy="1219200"/>
          </a:xfrm>
        </p:grpSpPr>
        <p:pic>
          <p:nvPicPr>
            <p:cNvPr id="7" name="Picture 2" descr="http://www.hhweb.com/images/Oak_plaque_LASER_LIGHT2.jpg">
              <a:extLst>
                <a:ext uri="{FF2B5EF4-FFF2-40B4-BE49-F238E27FC236}">
                  <a16:creationId xmlns:a16="http://schemas.microsoft.com/office/drawing/2014/main" id="{95CC4074-5F63-82BB-D062-F5B6D9533AFA}"/>
                </a:ext>
              </a:extLst>
            </p:cNvPr>
            <p:cNvPicPr>
              <a:picLocks noChangeAspect="1" noChangeArrowheads="1"/>
            </p:cNvPicPr>
            <p:nvPr/>
          </p:nvPicPr>
          <p:blipFill>
            <a:blip r:embed="rId3" cstate="print"/>
            <a:srcRect/>
            <a:stretch>
              <a:fillRect/>
            </a:stretch>
          </p:blipFill>
          <p:spPr bwMode="auto">
            <a:xfrm rot="5400000">
              <a:off x="3886200" y="-2590800"/>
              <a:ext cx="1219200" cy="6400800"/>
            </a:xfrm>
            <a:prstGeom prst="rect">
              <a:avLst/>
            </a:prstGeom>
            <a:noFill/>
          </p:spPr>
        </p:pic>
        <p:sp>
          <p:nvSpPr>
            <p:cNvPr id="8" name="TextBox 7">
              <a:extLst>
                <a:ext uri="{FF2B5EF4-FFF2-40B4-BE49-F238E27FC236}">
                  <a16:creationId xmlns:a16="http://schemas.microsoft.com/office/drawing/2014/main" id="{3F5905A4-7CFB-4335-2F0C-DA2295DD6542}"/>
                </a:ext>
              </a:extLst>
            </p:cNvPr>
            <p:cNvSpPr txBox="1"/>
            <p:nvPr/>
          </p:nvSpPr>
          <p:spPr>
            <a:xfrm>
              <a:off x="914400" y="152400"/>
              <a:ext cx="7315200" cy="923330"/>
            </a:xfrm>
            <a:prstGeom prst="rect">
              <a:avLst/>
            </a:prstGeom>
            <a:noFill/>
            <a:ln w="76200">
              <a:noFill/>
            </a:ln>
          </p:spPr>
          <p:txBody>
            <a:bodyPr wrap="square" rtlCol="0">
              <a:spAutoFit/>
            </a:bodyPr>
            <a:lstStyle/>
            <a:p>
              <a:pPr algn="ctr"/>
              <a:r>
                <a:rPr lang="en-US" sz="5400" dirty="0">
                  <a:latin typeface="Gabriola" pitchFamily="82" charset="0"/>
                </a:rPr>
                <a:t>Ye Shall Not Cast Out Any</a:t>
              </a:r>
            </a:p>
          </p:txBody>
        </p:sp>
      </p:grpSp>
      <p:grpSp>
        <p:nvGrpSpPr>
          <p:cNvPr id="23" name="Group 22">
            <a:extLst>
              <a:ext uri="{FF2B5EF4-FFF2-40B4-BE49-F238E27FC236}">
                <a16:creationId xmlns:a16="http://schemas.microsoft.com/office/drawing/2014/main" id="{5A867717-A440-91B2-9FAD-9ADC6F0656EF}"/>
              </a:ext>
            </a:extLst>
          </p:cNvPr>
          <p:cNvGrpSpPr/>
          <p:nvPr/>
        </p:nvGrpSpPr>
        <p:grpSpPr>
          <a:xfrm>
            <a:off x="3360882" y="2041810"/>
            <a:ext cx="330553" cy="1547312"/>
            <a:chOff x="3360882" y="2041810"/>
            <a:chExt cx="330553" cy="1547312"/>
          </a:xfrm>
        </p:grpSpPr>
        <p:sp>
          <p:nvSpPr>
            <p:cNvPr id="19" name="Donut 40">
              <a:extLst>
                <a:ext uri="{FF2B5EF4-FFF2-40B4-BE49-F238E27FC236}">
                  <a16:creationId xmlns:a16="http://schemas.microsoft.com/office/drawing/2014/main" id="{D1A8022A-508B-FE5E-B12F-2FCEE9C30C79}"/>
                </a:ext>
              </a:extLst>
            </p:cNvPr>
            <p:cNvSpPr/>
            <p:nvPr/>
          </p:nvSpPr>
          <p:spPr>
            <a:xfrm rot="16080227">
              <a:off x="3328121" y="2080708"/>
              <a:ext cx="399142"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40">
              <a:extLst>
                <a:ext uri="{FF2B5EF4-FFF2-40B4-BE49-F238E27FC236}">
                  <a16:creationId xmlns:a16="http://schemas.microsoft.com/office/drawing/2014/main" id="{4D2095ED-3B78-6FF2-898B-A87E73AD48E8}"/>
                </a:ext>
              </a:extLst>
            </p:cNvPr>
            <p:cNvSpPr/>
            <p:nvPr/>
          </p:nvSpPr>
          <p:spPr>
            <a:xfrm rot="16080227">
              <a:off x="3243067" y="2458348"/>
              <a:ext cx="575389"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40">
              <a:extLst>
                <a:ext uri="{FF2B5EF4-FFF2-40B4-BE49-F238E27FC236}">
                  <a16:creationId xmlns:a16="http://schemas.microsoft.com/office/drawing/2014/main" id="{FE69E4A6-FD85-DC21-9994-EF342B3301AB}"/>
                </a:ext>
              </a:extLst>
            </p:cNvPr>
            <p:cNvSpPr/>
            <p:nvPr/>
          </p:nvSpPr>
          <p:spPr>
            <a:xfrm rot="16080227">
              <a:off x="3321984" y="2763115"/>
              <a:ext cx="399142"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40">
              <a:extLst>
                <a:ext uri="{FF2B5EF4-FFF2-40B4-BE49-F238E27FC236}">
                  <a16:creationId xmlns:a16="http://schemas.microsoft.com/office/drawing/2014/main" id="{7081BEE9-6051-68E0-C854-B6F65C3151A3}"/>
                </a:ext>
              </a:extLst>
            </p:cNvPr>
            <p:cNvSpPr/>
            <p:nvPr/>
          </p:nvSpPr>
          <p:spPr>
            <a:xfrm rot="16080227">
              <a:off x="3236930" y="3140755"/>
              <a:ext cx="575389"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F51A17CD-5DBD-7E21-0F45-49F1D7C85FAE}"/>
              </a:ext>
            </a:extLst>
          </p:cNvPr>
          <p:cNvGrpSpPr/>
          <p:nvPr/>
        </p:nvGrpSpPr>
        <p:grpSpPr>
          <a:xfrm>
            <a:off x="8047182" y="2034088"/>
            <a:ext cx="330553" cy="1547312"/>
            <a:chOff x="3360882" y="2041810"/>
            <a:chExt cx="330553" cy="1547312"/>
          </a:xfrm>
        </p:grpSpPr>
        <p:sp>
          <p:nvSpPr>
            <p:cNvPr id="25" name="Donut 40">
              <a:extLst>
                <a:ext uri="{FF2B5EF4-FFF2-40B4-BE49-F238E27FC236}">
                  <a16:creationId xmlns:a16="http://schemas.microsoft.com/office/drawing/2014/main" id="{BA6B44AF-990C-FFEC-7053-25DD25D21B8B}"/>
                </a:ext>
              </a:extLst>
            </p:cNvPr>
            <p:cNvSpPr/>
            <p:nvPr/>
          </p:nvSpPr>
          <p:spPr>
            <a:xfrm rot="16080227">
              <a:off x="3328121" y="2080708"/>
              <a:ext cx="399142"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40">
              <a:extLst>
                <a:ext uri="{FF2B5EF4-FFF2-40B4-BE49-F238E27FC236}">
                  <a16:creationId xmlns:a16="http://schemas.microsoft.com/office/drawing/2014/main" id="{CAF5D226-B542-166F-C71E-E0046939CF43}"/>
                </a:ext>
              </a:extLst>
            </p:cNvPr>
            <p:cNvSpPr/>
            <p:nvPr/>
          </p:nvSpPr>
          <p:spPr>
            <a:xfrm rot="16080227">
              <a:off x="3243067" y="2458348"/>
              <a:ext cx="575389"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40">
              <a:extLst>
                <a:ext uri="{FF2B5EF4-FFF2-40B4-BE49-F238E27FC236}">
                  <a16:creationId xmlns:a16="http://schemas.microsoft.com/office/drawing/2014/main" id="{33367120-045B-A37B-D9C8-62FD27F6ABD8}"/>
                </a:ext>
              </a:extLst>
            </p:cNvPr>
            <p:cNvSpPr/>
            <p:nvPr/>
          </p:nvSpPr>
          <p:spPr>
            <a:xfrm rot="16080227">
              <a:off x="3321984" y="2763115"/>
              <a:ext cx="399142"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40">
              <a:extLst>
                <a:ext uri="{FF2B5EF4-FFF2-40B4-BE49-F238E27FC236}">
                  <a16:creationId xmlns:a16="http://schemas.microsoft.com/office/drawing/2014/main" id="{FBC7FFEE-A1FC-5CBE-21EB-843B69ECE317}"/>
                </a:ext>
              </a:extLst>
            </p:cNvPr>
            <p:cNvSpPr/>
            <p:nvPr/>
          </p:nvSpPr>
          <p:spPr>
            <a:xfrm rot="16080227">
              <a:off x="3236930" y="3140755"/>
              <a:ext cx="575389"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F94AE693-AFE5-9685-C125-45642EE31C1C}"/>
              </a:ext>
            </a:extLst>
          </p:cNvPr>
          <p:cNvSpPr txBox="1"/>
          <p:nvPr/>
        </p:nvSpPr>
        <p:spPr>
          <a:xfrm>
            <a:off x="49063" y="6387250"/>
            <a:ext cx="6094562" cy="307777"/>
          </a:xfrm>
          <a:prstGeom prst="rect">
            <a:avLst/>
          </a:prstGeom>
          <a:noFill/>
        </p:spPr>
        <p:txBody>
          <a:bodyPr wrap="square">
            <a:spAutoFit/>
          </a:bodyPr>
          <a:lstStyle/>
          <a:p>
            <a:pPr algn="l"/>
            <a:r>
              <a:rPr lang="en-US" sz="1400" dirty="0">
                <a:solidFill>
                  <a:schemeClr val="bg1"/>
                </a:solidFill>
              </a:rPr>
              <a:t>Presentation by ©http://fashionsbylynda.com/blog/</a:t>
            </a:r>
          </a:p>
        </p:txBody>
      </p:sp>
    </p:spTree>
    <p:extLst>
      <p:ext uri="{BB962C8B-B14F-4D97-AF65-F5344CB8AC3E}">
        <p14:creationId xmlns:p14="http://schemas.microsoft.com/office/powerpoint/2010/main" val="386695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FE095F2F-66B6-43B3-9153-53FC0FDDA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512138"/>
            <a:ext cx="1676400" cy="369332"/>
          </a:xfrm>
          <a:prstGeom prst="rect">
            <a:avLst/>
          </a:prstGeom>
          <a:noFill/>
        </p:spPr>
        <p:txBody>
          <a:bodyPr wrap="square" rtlCol="0">
            <a:spAutoFit/>
          </a:bodyPr>
          <a:lstStyle/>
          <a:p>
            <a:r>
              <a:rPr lang="en-US" dirty="0">
                <a:solidFill>
                  <a:schemeClr val="bg1"/>
                </a:solidFill>
              </a:rPr>
              <a:t>D&amp;C 46:7</a:t>
            </a: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69" y="1295400"/>
              <a:ext cx="5578928" cy="1107996"/>
            </a:xfrm>
            <a:prstGeom prst="rect">
              <a:avLst/>
            </a:prstGeom>
            <a:noFill/>
          </p:spPr>
          <p:txBody>
            <a:bodyPr wrap="square" rtlCol="0">
              <a:spAutoFit/>
            </a:bodyPr>
            <a:lstStyle/>
            <a:p>
              <a:pPr algn="ctr"/>
              <a:r>
                <a:rPr lang="en-US" sz="6600" dirty="0">
                  <a:latin typeface="Gabriola" pitchFamily="82" charset="0"/>
                </a:rPr>
                <a:t>Gifts of the Spirit</a:t>
              </a:r>
            </a:p>
          </p:txBody>
        </p:sp>
      </p:grpSp>
      <p:grpSp>
        <p:nvGrpSpPr>
          <p:cNvPr id="100" name="Group 99"/>
          <p:cNvGrpSpPr/>
          <p:nvPr/>
        </p:nvGrpSpPr>
        <p:grpSpPr>
          <a:xfrm>
            <a:off x="2590800" y="1453867"/>
            <a:ext cx="1459552" cy="1078737"/>
            <a:chOff x="1066800" y="1453866"/>
            <a:chExt cx="1459552" cy="1078737"/>
          </a:xfrm>
        </p:grpSpPr>
        <p:grpSp>
          <p:nvGrpSpPr>
            <p:cNvPr id="5" name="Group 29"/>
            <p:cNvGrpSpPr/>
            <p:nvPr/>
          </p:nvGrpSpPr>
          <p:grpSpPr>
            <a:xfrm>
              <a:off x="1066800" y="2057400"/>
              <a:ext cx="1459552" cy="475203"/>
              <a:chOff x="457200" y="3048001"/>
              <a:chExt cx="2043373" cy="4752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263916"/>
                <a:ext cx="475203" cy="2043373"/>
              </a:xfrm>
              <a:prstGeom prst="rect">
                <a:avLst/>
              </a:prstGeom>
              <a:noFill/>
            </p:spPr>
          </p:pic>
          <p:sp>
            <p:nvSpPr>
              <p:cNvPr id="28" name="TextBox 27"/>
              <p:cNvSpPr txBox="1"/>
              <p:nvPr/>
            </p:nvSpPr>
            <p:spPr>
              <a:xfrm>
                <a:off x="563880" y="3066004"/>
                <a:ext cx="1813560" cy="369332"/>
              </a:xfrm>
              <a:prstGeom prst="rect">
                <a:avLst/>
              </a:prstGeom>
              <a:noFill/>
            </p:spPr>
            <p:txBody>
              <a:bodyPr wrap="square" rtlCol="0">
                <a:spAutoFit/>
              </a:bodyPr>
              <a:lstStyle/>
              <a:p>
                <a:r>
                  <a:rPr lang="en-US" b="1" dirty="0"/>
                  <a:t>knowledge</a:t>
                </a:r>
              </a:p>
            </p:txBody>
          </p:sp>
        </p:grpSp>
        <p:sp>
          <p:nvSpPr>
            <p:cNvPr id="40" name="Donut 39"/>
            <p:cNvSpPr/>
            <p:nvPr/>
          </p:nvSpPr>
          <p:spPr>
            <a:xfrm rot="16080227">
              <a:off x="1448270" y="1616310"/>
              <a:ext cx="608660" cy="28377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p:nvPr/>
        </p:nvGrpSpPr>
        <p:grpSpPr>
          <a:xfrm>
            <a:off x="5181600" y="1435783"/>
            <a:ext cx="1459552" cy="1173021"/>
            <a:chOff x="3657600" y="1435782"/>
            <a:chExt cx="1459552" cy="1173021"/>
          </a:xfrm>
        </p:grpSpPr>
        <p:grpSp>
          <p:nvGrpSpPr>
            <p:cNvPr id="6" name="Group 35"/>
            <p:cNvGrpSpPr/>
            <p:nvPr/>
          </p:nvGrpSpPr>
          <p:grpSpPr>
            <a:xfrm rot="18999749">
              <a:off x="4140587" y="1435782"/>
              <a:ext cx="467092" cy="704855"/>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29"/>
            <p:cNvGrpSpPr/>
            <p:nvPr/>
          </p:nvGrpSpPr>
          <p:grpSpPr>
            <a:xfrm>
              <a:off x="3657600" y="2133600"/>
              <a:ext cx="1459552" cy="475203"/>
              <a:chOff x="457200" y="3048001"/>
              <a:chExt cx="2043373" cy="475203"/>
            </a:xfrm>
          </p:grpSpPr>
          <p:pic>
            <p:nvPicPr>
              <p:cNvPr id="57"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263916"/>
                <a:ext cx="475203" cy="2043373"/>
              </a:xfrm>
              <a:prstGeom prst="rect">
                <a:avLst/>
              </a:prstGeom>
              <a:noFill/>
            </p:spPr>
          </p:pic>
          <p:sp>
            <p:nvSpPr>
              <p:cNvPr id="58" name="TextBox 57"/>
              <p:cNvSpPr txBox="1"/>
              <p:nvPr/>
            </p:nvSpPr>
            <p:spPr>
              <a:xfrm>
                <a:off x="563880" y="3066004"/>
                <a:ext cx="1813560" cy="369332"/>
              </a:xfrm>
              <a:prstGeom prst="rect">
                <a:avLst/>
              </a:prstGeom>
              <a:noFill/>
            </p:spPr>
            <p:txBody>
              <a:bodyPr wrap="square" rtlCol="0">
                <a:spAutoFit/>
              </a:bodyPr>
              <a:lstStyle/>
              <a:p>
                <a:pPr algn="ctr"/>
                <a:r>
                  <a:rPr lang="en-US" b="1" dirty="0"/>
                  <a:t>Wisdom</a:t>
                </a:r>
              </a:p>
            </p:txBody>
          </p:sp>
        </p:grpSp>
      </p:grpSp>
      <p:grpSp>
        <p:nvGrpSpPr>
          <p:cNvPr id="109" name="Group 108"/>
          <p:cNvGrpSpPr/>
          <p:nvPr/>
        </p:nvGrpSpPr>
        <p:grpSpPr>
          <a:xfrm>
            <a:off x="7772401" y="1300601"/>
            <a:ext cx="1459552" cy="1137803"/>
            <a:chOff x="6248401" y="1300600"/>
            <a:chExt cx="1459552" cy="1137803"/>
          </a:xfrm>
        </p:grpSpPr>
        <p:grpSp>
          <p:nvGrpSpPr>
            <p:cNvPr id="65" name="Group 29"/>
            <p:cNvGrpSpPr/>
            <p:nvPr/>
          </p:nvGrpSpPr>
          <p:grpSpPr>
            <a:xfrm>
              <a:off x="6248401" y="1752602"/>
              <a:ext cx="1459552" cy="685801"/>
              <a:chOff x="457201" y="3048003"/>
              <a:chExt cx="2043373" cy="685801"/>
            </a:xfrm>
          </p:grpSpPr>
          <p:pic>
            <p:nvPicPr>
              <p:cNvPr id="66" name="Picture 4" descr="http://www.hhweb.com/images/Oak_plaque_LASER_LIGHT2.jpg"/>
              <p:cNvPicPr>
                <a:picLocks noChangeAspect="1" noChangeArrowheads="1"/>
              </p:cNvPicPr>
              <p:nvPr/>
            </p:nvPicPr>
            <p:blipFill>
              <a:blip r:embed="rId3" cstate="print"/>
              <a:srcRect/>
              <a:stretch>
                <a:fillRect/>
              </a:stretch>
            </p:blipFill>
            <p:spPr bwMode="auto">
              <a:xfrm rot="5400000">
                <a:off x="1135987" y="2369217"/>
                <a:ext cx="685801" cy="2043373"/>
              </a:xfrm>
              <a:prstGeom prst="rect">
                <a:avLst/>
              </a:prstGeom>
              <a:noFill/>
            </p:spPr>
          </p:pic>
          <p:sp>
            <p:nvSpPr>
              <p:cNvPr id="67" name="TextBox 66"/>
              <p:cNvSpPr txBox="1"/>
              <p:nvPr/>
            </p:nvSpPr>
            <p:spPr>
              <a:xfrm>
                <a:off x="563880" y="3066004"/>
                <a:ext cx="1813560" cy="646331"/>
              </a:xfrm>
              <a:prstGeom prst="rect">
                <a:avLst/>
              </a:prstGeom>
              <a:noFill/>
            </p:spPr>
            <p:txBody>
              <a:bodyPr wrap="square" rtlCol="0">
                <a:spAutoFit/>
              </a:bodyPr>
              <a:lstStyle/>
              <a:p>
                <a:pPr algn="ctr"/>
                <a:r>
                  <a:rPr lang="en-US" b="1" dirty="0"/>
                  <a:t>Gift of prophecy</a:t>
                </a:r>
              </a:p>
            </p:txBody>
          </p:sp>
        </p:grpSp>
        <p:sp>
          <p:nvSpPr>
            <p:cNvPr id="88" name="Donut 87"/>
            <p:cNvSpPr/>
            <p:nvPr/>
          </p:nvSpPr>
          <p:spPr>
            <a:xfrm rot="16080227">
              <a:off x="6758862" y="1408772"/>
              <a:ext cx="524025" cy="30768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100"/>
          <p:cNvGrpSpPr/>
          <p:nvPr/>
        </p:nvGrpSpPr>
        <p:grpSpPr>
          <a:xfrm>
            <a:off x="2590800" y="2442515"/>
            <a:ext cx="1459552" cy="852088"/>
            <a:chOff x="1066800" y="2442515"/>
            <a:chExt cx="1459552" cy="852088"/>
          </a:xfrm>
        </p:grpSpPr>
        <p:grpSp>
          <p:nvGrpSpPr>
            <p:cNvPr id="39" name="Group 29"/>
            <p:cNvGrpSpPr/>
            <p:nvPr/>
          </p:nvGrpSpPr>
          <p:grpSpPr>
            <a:xfrm>
              <a:off x="1066800" y="2819400"/>
              <a:ext cx="1459552" cy="475203"/>
              <a:chOff x="457200" y="3048001"/>
              <a:chExt cx="2043373" cy="475203"/>
            </a:xfrm>
          </p:grpSpPr>
          <p:pic>
            <p:nvPicPr>
              <p:cNvPr id="42"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263916"/>
                <a:ext cx="475203" cy="2043373"/>
              </a:xfrm>
              <a:prstGeom prst="rect">
                <a:avLst/>
              </a:prstGeom>
              <a:noFill/>
            </p:spPr>
          </p:pic>
          <p:sp>
            <p:nvSpPr>
              <p:cNvPr id="45" name="TextBox 44"/>
              <p:cNvSpPr txBox="1"/>
              <p:nvPr/>
            </p:nvSpPr>
            <p:spPr>
              <a:xfrm>
                <a:off x="563880" y="3066004"/>
                <a:ext cx="1813560" cy="369332"/>
              </a:xfrm>
              <a:prstGeom prst="rect">
                <a:avLst/>
              </a:prstGeom>
              <a:noFill/>
            </p:spPr>
            <p:txBody>
              <a:bodyPr wrap="square" rtlCol="0">
                <a:spAutoFit/>
              </a:bodyPr>
              <a:lstStyle/>
              <a:p>
                <a:pPr algn="ctr"/>
                <a:r>
                  <a:rPr lang="en-US" b="1" dirty="0"/>
                  <a:t>faith</a:t>
                </a:r>
              </a:p>
            </p:txBody>
          </p:sp>
        </p:grpSp>
        <p:sp>
          <p:nvSpPr>
            <p:cNvPr id="89" name="Donut 88"/>
            <p:cNvSpPr/>
            <p:nvPr/>
          </p:nvSpPr>
          <p:spPr>
            <a:xfrm rot="16080227">
              <a:off x="1529113" y="2520479"/>
              <a:ext cx="399142" cy="24321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2362201" y="3207627"/>
            <a:ext cx="1764353" cy="848977"/>
            <a:chOff x="838200" y="3207626"/>
            <a:chExt cx="1764353" cy="848977"/>
          </a:xfrm>
        </p:grpSpPr>
        <p:grpSp>
          <p:nvGrpSpPr>
            <p:cNvPr id="48" name="Group 29"/>
            <p:cNvGrpSpPr/>
            <p:nvPr/>
          </p:nvGrpSpPr>
          <p:grpSpPr>
            <a:xfrm>
              <a:off x="838200" y="3581400"/>
              <a:ext cx="1764353" cy="475203"/>
              <a:chOff x="243840" y="3048001"/>
              <a:chExt cx="2470094" cy="475203"/>
            </a:xfrm>
          </p:grpSpPr>
          <p:pic>
            <p:nvPicPr>
              <p:cNvPr id="51"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050556"/>
                <a:ext cx="475203" cy="2470094"/>
              </a:xfrm>
              <a:prstGeom prst="rect">
                <a:avLst/>
              </a:prstGeom>
              <a:noFill/>
            </p:spPr>
          </p:pic>
          <p:sp>
            <p:nvSpPr>
              <p:cNvPr id="52" name="TextBox 51"/>
              <p:cNvSpPr txBox="1"/>
              <p:nvPr/>
            </p:nvSpPr>
            <p:spPr>
              <a:xfrm>
                <a:off x="350520" y="3124201"/>
                <a:ext cx="2240280" cy="369332"/>
              </a:xfrm>
              <a:prstGeom prst="rect">
                <a:avLst/>
              </a:prstGeom>
              <a:noFill/>
            </p:spPr>
            <p:txBody>
              <a:bodyPr wrap="square" rtlCol="0">
                <a:spAutoFit/>
              </a:bodyPr>
              <a:lstStyle/>
              <a:p>
                <a:pPr algn="ctr"/>
                <a:r>
                  <a:rPr lang="en-US" b="1" dirty="0"/>
                  <a:t>Administration</a:t>
                </a:r>
              </a:p>
            </p:txBody>
          </p:sp>
        </p:grpSp>
        <p:sp>
          <p:nvSpPr>
            <p:cNvPr id="90" name="Donut 89"/>
            <p:cNvSpPr/>
            <p:nvPr/>
          </p:nvSpPr>
          <p:spPr>
            <a:xfrm rot="16080227">
              <a:off x="1517958" y="3296752"/>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p:cNvGrpSpPr/>
          <p:nvPr/>
        </p:nvGrpSpPr>
        <p:grpSpPr>
          <a:xfrm>
            <a:off x="2514600" y="3966125"/>
            <a:ext cx="1524000" cy="1672678"/>
            <a:chOff x="990600" y="3966125"/>
            <a:chExt cx="1524000" cy="1672678"/>
          </a:xfrm>
        </p:grpSpPr>
        <p:grpSp>
          <p:nvGrpSpPr>
            <p:cNvPr id="53" name="Group 29"/>
            <p:cNvGrpSpPr/>
            <p:nvPr/>
          </p:nvGrpSpPr>
          <p:grpSpPr>
            <a:xfrm>
              <a:off x="990600" y="4343400"/>
              <a:ext cx="1524000" cy="1295403"/>
              <a:chOff x="457200" y="3048001"/>
              <a:chExt cx="2133600" cy="1295403"/>
            </a:xfrm>
          </p:grpSpPr>
          <p:pic>
            <p:nvPicPr>
              <p:cNvPr id="54" name="Picture 4" descr="http://www.hhweb.com/images/Oak_plaque_LASER_LIGHT2.jpg"/>
              <p:cNvPicPr>
                <a:picLocks noChangeAspect="1" noChangeArrowheads="1"/>
              </p:cNvPicPr>
              <p:nvPr/>
            </p:nvPicPr>
            <p:blipFill>
              <a:blip r:embed="rId3" cstate="print"/>
              <a:srcRect/>
              <a:stretch>
                <a:fillRect/>
              </a:stretch>
            </p:blipFill>
            <p:spPr bwMode="auto">
              <a:xfrm rot="5400000">
                <a:off x="831187" y="2674017"/>
                <a:ext cx="1295401" cy="2043373"/>
              </a:xfrm>
              <a:prstGeom prst="rect">
                <a:avLst/>
              </a:prstGeom>
              <a:noFill/>
            </p:spPr>
          </p:pic>
          <p:sp>
            <p:nvSpPr>
              <p:cNvPr id="55" name="TextBox 54"/>
              <p:cNvSpPr txBox="1"/>
              <p:nvPr/>
            </p:nvSpPr>
            <p:spPr>
              <a:xfrm>
                <a:off x="457200" y="3048001"/>
                <a:ext cx="2133600" cy="1200329"/>
              </a:xfrm>
              <a:prstGeom prst="rect">
                <a:avLst/>
              </a:prstGeom>
              <a:noFill/>
            </p:spPr>
            <p:txBody>
              <a:bodyPr wrap="square" rtlCol="0">
                <a:spAutoFit/>
              </a:bodyPr>
              <a:lstStyle/>
              <a:p>
                <a:pPr algn="ctr"/>
                <a:r>
                  <a:rPr lang="en-US" b="1" dirty="0"/>
                  <a:t>Recognition of the operation of the Spirit</a:t>
                </a:r>
              </a:p>
            </p:txBody>
          </p:sp>
        </p:grpSp>
        <p:sp>
          <p:nvSpPr>
            <p:cNvPr id="91" name="Donut 90"/>
            <p:cNvSpPr/>
            <p:nvPr/>
          </p:nvSpPr>
          <p:spPr>
            <a:xfrm rot="16080227">
              <a:off x="1517958" y="4055251"/>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5181600" y="2594649"/>
            <a:ext cx="1459552" cy="1139152"/>
            <a:chOff x="3657600" y="2594649"/>
            <a:chExt cx="1459552" cy="1139152"/>
          </a:xfrm>
        </p:grpSpPr>
        <p:grpSp>
          <p:nvGrpSpPr>
            <p:cNvPr id="59" name="Group 29"/>
            <p:cNvGrpSpPr/>
            <p:nvPr/>
          </p:nvGrpSpPr>
          <p:grpSpPr>
            <a:xfrm>
              <a:off x="3657600" y="3048000"/>
              <a:ext cx="1459552" cy="685801"/>
              <a:chOff x="457201" y="3048003"/>
              <a:chExt cx="2043373" cy="685801"/>
            </a:xfrm>
          </p:grpSpPr>
          <p:pic>
            <p:nvPicPr>
              <p:cNvPr id="60" name="Picture 4" descr="http://www.hhweb.com/images/Oak_plaque_LASER_LIGHT2.jpg"/>
              <p:cNvPicPr>
                <a:picLocks noChangeAspect="1" noChangeArrowheads="1"/>
              </p:cNvPicPr>
              <p:nvPr/>
            </p:nvPicPr>
            <p:blipFill>
              <a:blip r:embed="rId3" cstate="print"/>
              <a:srcRect/>
              <a:stretch>
                <a:fillRect/>
              </a:stretch>
            </p:blipFill>
            <p:spPr bwMode="auto">
              <a:xfrm rot="5400000">
                <a:off x="1135987" y="2369217"/>
                <a:ext cx="685801" cy="2043373"/>
              </a:xfrm>
              <a:prstGeom prst="rect">
                <a:avLst/>
              </a:prstGeom>
              <a:noFill/>
            </p:spPr>
          </p:pic>
          <p:sp>
            <p:nvSpPr>
              <p:cNvPr id="61" name="TextBox 60"/>
              <p:cNvSpPr txBox="1"/>
              <p:nvPr/>
            </p:nvSpPr>
            <p:spPr>
              <a:xfrm>
                <a:off x="563880" y="3066004"/>
                <a:ext cx="1813560" cy="646331"/>
              </a:xfrm>
              <a:prstGeom prst="rect">
                <a:avLst/>
              </a:prstGeom>
              <a:noFill/>
            </p:spPr>
            <p:txBody>
              <a:bodyPr wrap="square" rtlCol="0">
                <a:spAutoFit/>
              </a:bodyPr>
              <a:lstStyle/>
              <a:p>
                <a:pPr algn="ctr"/>
                <a:r>
                  <a:rPr lang="en-US" b="1" dirty="0"/>
                  <a:t>Gift to Instruct</a:t>
                </a:r>
              </a:p>
            </p:txBody>
          </p:sp>
        </p:grpSp>
        <p:sp>
          <p:nvSpPr>
            <p:cNvPr id="92" name="Donut 91"/>
            <p:cNvSpPr/>
            <p:nvPr/>
          </p:nvSpPr>
          <p:spPr>
            <a:xfrm rot="16080227">
              <a:off x="4152902" y="2716845"/>
              <a:ext cx="457195" cy="212804"/>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9"/>
          <p:cNvGrpSpPr/>
          <p:nvPr/>
        </p:nvGrpSpPr>
        <p:grpSpPr>
          <a:xfrm>
            <a:off x="7665613" y="2365589"/>
            <a:ext cx="1828799" cy="1041608"/>
            <a:chOff x="6248399" y="2365926"/>
            <a:chExt cx="1828799" cy="1041608"/>
          </a:xfrm>
        </p:grpSpPr>
        <p:grpSp>
          <p:nvGrpSpPr>
            <p:cNvPr id="68" name="Group 29"/>
            <p:cNvGrpSpPr/>
            <p:nvPr/>
          </p:nvGrpSpPr>
          <p:grpSpPr>
            <a:xfrm>
              <a:off x="6248399" y="2743201"/>
              <a:ext cx="1828799" cy="664333"/>
              <a:chOff x="457199" y="3048002"/>
              <a:chExt cx="2560319" cy="664333"/>
            </a:xfrm>
          </p:grpSpPr>
          <p:pic>
            <p:nvPicPr>
              <p:cNvPr id="69" name="Picture 4" descr="http://www.hhweb.com/images/Oak_plaque_LASER_LIGHT2.jpg"/>
              <p:cNvPicPr>
                <a:picLocks noChangeAspect="1" noChangeArrowheads="1"/>
              </p:cNvPicPr>
              <p:nvPr/>
            </p:nvPicPr>
            <p:blipFill>
              <a:blip r:embed="rId3" cstate="print"/>
              <a:srcRect/>
              <a:stretch>
                <a:fillRect/>
              </a:stretch>
            </p:blipFill>
            <p:spPr bwMode="auto">
              <a:xfrm rot="5400000">
                <a:off x="1432559" y="2072642"/>
                <a:ext cx="609599" cy="2560319"/>
              </a:xfrm>
              <a:prstGeom prst="rect">
                <a:avLst/>
              </a:prstGeom>
              <a:noFill/>
            </p:spPr>
          </p:pic>
          <p:sp>
            <p:nvSpPr>
              <p:cNvPr id="70" name="TextBox 69"/>
              <p:cNvSpPr txBox="1"/>
              <p:nvPr/>
            </p:nvSpPr>
            <p:spPr>
              <a:xfrm>
                <a:off x="563880" y="3066004"/>
                <a:ext cx="2346960" cy="646331"/>
              </a:xfrm>
              <a:prstGeom prst="rect">
                <a:avLst/>
              </a:prstGeom>
              <a:noFill/>
            </p:spPr>
            <p:txBody>
              <a:bodyPr wrap="square" rtlCol="0">
                <a:spAutoFit/>
              </a:bodyPr>
              <a:lstStyle/>
              <a:p>
                <a:pPr algn="ctr"/>
                <a:r>
                  <a:rPr lang="en-US" b="1" dirty="0"/>
                  <a:t>Gift to discern spirits</a:t>
                </a:r>
              </a:p>
            </p:txBody>
          </p:sp>
        </p:grpSp>
        <p:sp>
          <p:nvSpPr>
            <p:cNvPr id="93" name="Donut 92"/>
            <p:cNvSpPr/>
            <p:nvPr/>
          </p:nvSpPr>
          <p:spPr>
            <a:xfrm rot="16080227">
              <a:off x="6851958" y="2455052"/>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a:off x="5181600" y="3661327"/>
            <a:ext cx="1459552" cy="1023603"/>
            <a:chOff x="3657600" y="3661326"/>
            <a:chExt cx="1459552" cy="1023603"/>
          </a:xfrm>
        </p:grpSpPr>
        <p:grpSp>
          <p:nvGrpSpPr>
            <p:cNvPr id="62" name="Group 29"/>
            <p:cNvGrpSpPr/>
            <p:nvPr/>
          </p:nvGrpSpPr>
          <p:grpSpPr>
            <a:xfrm>
              <a:off x="3657600" y="3962400"/>
              <a:ext cx="1459552" cy="722529"/>
              <a:chOff x="3977640" y="4894806"/>
              <a:chExt cx="2043373" cy="722529"/>
            </a:xfrm>
          </p:grpSpPr>
          <p:pic>
            <p:nvPicPr>
              <p:cNvPr id="63" name="Picture 4" descr="http://www.hhweb.com/images/Oak_plaque_LASER_LIGHT2.jpg"/>
              <p:cNvPicPr>
                <a:picLocks noChangeAspect="1" noChangeArrowheads="1"/>
              </p:cNvPicPr>
              <p:nvPr/>
            </p:nvPicPr>
            <p:blipFill>
              <a:blip r:embed="rId3" cstate="print"/>
              <a:srcRect/>
              <a:stretch>
                <a:fillRect/>
              </a:stretch>
            </p:blipFill>
            <p:spPr bwMode="auto">
              <a:xfrm rot="5400000">
                <a:off x="4656426" y="4216020"/>
                <a:ext cx="685801" cy="2043373"/>
              </a:xfrm>
              <a:prstGeom prst="rect">
                <a:avLst/>
              </a:prstGeom>
              <a:noFill/>
            </p:spPr>
          </p:pic>
          <p:sp>
            <p:nvSpPr>
              <p:cNvPr id="64" name="TextBox 63"/>
              <p:cNvSpPr txBox="1"/>
              <p:nvPr/>
            </p:nvSpPr>
            <p:spPr>
              <a:xfrm>
                <a:off x="4084320" y="4971004"/>
                <a:ext cx="1813560" cy="646331"/>
              </a:xfrm>
              <a:prstGeom prst="rect">
                <a:avLst/>
              </a:prstGeom>
              <a:noFill/>
            </p:spPr>
            <p:txBody>
              <a:bodyPr wrap="square" rtlCol="0">
                <a:spAutoFit/>
              </a:bodyPr>
              <a:lstStyle/>
              <a:p>
                <a:pPr algn="ctr"/>
                <a:r>
                  <a:rPr lang="en-US" b="1" dirty="0"/>
                  <a:t>Faith to be healed</a:t>
                </a:r>
              </a:p>
            </p:txBody>
          </p:sp>
        </p:grpSp>
        <p:sp>
          <p:nvSpPr>
            <p:cNvPr id="94" name="Donut 93"/>
            <p:cNvSpPr/>
            <p:nvPr/>
          </p:nvSpPr>
          <p:spPr>
            <a:xfrm rot="16080227">
              <a:off x="4184958" y="3750452"/>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1" name="Group 110"/>
          <p:cNvGrpSpPr/>
          <p:nvPr/>
        </p:nvGrpSpPr>
        <p:grpSpPr>
          <a:xfrm>
            <a:off x="7716782" y="3312663"/>
            <a:ext cx="1600199" cy="930381"/>
            <a:chOff x="6324600" y="3297350"/>
            <a:chExt cx="1600199" cy="930381"/>
          </a:xfrm>
        </p:grpSpPr>
        <p:grpSp>
          <p:nvGrpSpPr>
            <p:cNvPr id="71" name="Group 29"/>
            <p:cNvGrpSpPr/>
            <p:nvPr/>
          </p:nvGrpSpPr>
          <p:grpSpPr>
            <a:xfrm>
              <a:off x="6324600" y="3581400"/>
              <a:ext cx="1600199" cy="646331"/>
              <a:chOff x="457199" y="3048001"/>
              <a:chExt cx="2240279" cy="646331"/>
            </a:xfrm>
          </p:grpSpPr>
          <p:pic>
            <p:nvPicPr>
              <p:cNvPr id="72" name="Picture 4" descr="http://www.hhweb.com/images/Oak_plaque_LASER_LIGHT2.jpg"/>
              <p:cNvPicPr>
                <a:picLocks noChangeAspect="1" noChangeArrowheads="1"/>
              </p:cNvPicPr>
              <p:nvPr/>
            </p:nvPicPr>
            <p:blipFill>
              <a:blip r:embed="rId3" cstate="print"/>
              <a:srcRect/>
              <a:stretch>
                <a:fillRect/>
              </a:stretch>
            </p:blipFill>
            <p:spPr bwMode="auto">
              <a:xfrm rot="5400000">
                <a:off x="1272539" y="2232662"/>
                <a:ext cx="609599" cy="2240279"/>
              </a:xfrm>
              <a:prstGeom prst="rect">
                <a:avLst/>
              </a:prstGeom>
              <a:noFill/>
            </p:spPr>
          </p:pic>
          <p:sp>
            <p:nvSpPr>
              <p:cNvPr id="73" name="TextBox 72"/>
              <p:cNvSpPr txBox="1"/>
              <p:nvPr/>
            </p:nvSpPr>
            <p:spPr>
              <a:xfrm>
                <a:off x="457200" y="3048001"/>
                <a:ext cx="2026920" cy="646331"/>
              </a:xfrm>
              <a:prstGeom prst="rect">
                <a:avLst/>
              </a:prstGeom>
              <a:noFill/>
            </p:spPr>
            <p:txBody>
              <a:bodyPr wrap="square" rtlCol="0">
                <a:spAutoFit/>
              </a:bodyPr>
              <a:lstStyle/>
              <a:p>
                <a:pPr algn="ctr"/>
                <a:r>
                  <a:rPr lang="en-US" b="1" dirty="0"/>
                  <a:t>Gift of Tongues</a:t>
                </a:r>
              </a:p>
            </p:txBody>
          </p:sp>
        </p:grpSp>
        <p:sp>
          <p:nvSpPr>
            <p:cNvPr id="95" name="Donut 94"/>
            <p:cNvSpPr/>
            <p:nvPr/>
          </p:nvSpPr>
          <p:spPr>
            <a:xfrm rot="16080227">
              <a:off x="7010878" y="3364838"/>
              <a:ext cx="302235" cy="16726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5029201" y="4589681"/>
            <a:ext cx="1752599" cy="838523"/>
            <a:chOff x="3505200" y="4589680"/>
            <a:chExt cx="1752599" cy="838523"/>
          </a:xfrm>
        </p:grpSpPr>
        <p:grpSp>
          <p:nvGrpSpPr>
            <p:cNvPr id="77" name="Group 29"/>
            <p:cNvGrpSpPr/>
            <p:nvPr/>
          </p:nvGrpSpPr>
          <p:grpSpPr>
            <a:xfrm>
              <a:off x="3505200" y="4953000"/>
              <a:ext cx="1752599" cy="475203"/>
              <a:chOff x="243840" y="3048001"/>
              <a:chExt cx="2453639" cy="475203"/>
            </a:xfrm>
          </p:grpSpPr>
          <p:pic>
            <p:nvPicPr>
              <p:cNvPr id="78" name="Picture 4" descr="http://www.hhweb.com/images/Oak_plaque_LASER_LIGHT2.jpg"/>
              <p:cNvPicPr>
                <a:picLocks noChangeAspect="1" noChangeArrowheads="1"/>
              </p:cNvPicPr>
              <p:nvPr/>
            </p:nvPicPr>
            <p:blipFill>
              <a:blip r:embed="rId3" cstate="print"/>
              <a:srcRect/>
              <a:stretch>
                <a:fillRect/>
              </a:stretch>
            </p:blipFill>
            <p:spPr bwMode="auto">
              <a:xfrm rot="5400000">
                <a:off x="1233058" y="2058783"/>
                <a:ext cx="475203" cy="2453639"/>
              </a:xfrm>
              <a:prstGeom prst="rect">
                <a:avLst/>
              </a:prstGeom>
              <a:noFill/>
            </p:spPr>
          </p:pic>
          <p:sp>
            <p:nvSpPr>
              <p:cNvPr id="79" name="TextBox 78"/>
              <p:cNvSpPr txBox="1"/>
              <p:nvPr/>
            </p:nvSpPr>
            <p:spPr>
              <a:xfrm>
                <a:off x="306594" y="3092825"/>
                <a:ext cx="2346960" cy="369332"/>
              </a:xfrm>
              <a:prstGeom prst="rect">
                <a:avLst/>
              </a:prstGeom>
              <a:noFill/>
            </p:spPr>
            <p:txBody>
              <a:bodyPr wrap="square" rtlCol="0">
                <a:spAutoFit/>
              </a:bodyPr>
              <a:lstStyle/>
              <a:p>
                <a:pPr algn="ctr"/>
                <a:r>
                  <a:rPr lang="en-US" b="1" dirty="0"/>
                  <a:t>Faith to heal</a:t>
                </a:r>
              </a:p>
            </p:txBody>
          </p:sp>
        </p:grpSp>
        <p:sp>
          <p:nvSpPr>
            <p:cNvPr id="96" name="Donut 95"/>
            <p:cNvSpPr/>
            <p:nvPr/>
          </p:nvSpPr>
          <p:spPr>
            <a:xfrm rot="16080227">
              <a:off x="4171217" y="4715732"/>
              <a:ext cx="442978" cy="190874"/>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 name="Group 111"/>
          <p:cNvGrpSpPr/>
          <p:nvPr/>
        </p:nvGrpSpPr>
        <p:grpSpPr>
          <a:xfrm>
            <a:off x="7677876" y="4173012"/>
            <a:ext cx="1752601" cy="1162669"/>
            <a:chOff x="6324599" y="4171332"/>
            <a:chExt cx="1752601" cy="1162669"/>
          </a:xfrm>
        </p:grpSpPr>
        <p:grpSp>
          <p:nvGrpSpPr>
            <p:cNvPr id="74" name="Group 29"/>
            <p:cNvGrpSpPr/>
            <p:nvPr/>
          </p:nvGrpSpPr>
          <p:grpSpPr>
            <a:xfrm>
              <a:off x="6324599" y="4495802"/>
              <a:ext cx="1752601" cy="838199"/>
              <a:chOff x="243838" y="3048003"/>
              <a:chExt cx="2453641" cy="838199"/>
            </a:xfrm>
          </p:grpSpPr>
          <p:pic>
            <p:nvPicPr>
              <p:cNvPr id="75" name="Picture 4" descr="http://www.hhweb.com/images/Oak_plaque_LASER_LIGHT2.jpg"/>
              <p:cNvPicPr>
                <a:picLocks noChangeAspect="1" noChangeArrowheads="1"/>
              </p:cNvPicPr>
              <p:nvPr/>
            </p:nvPicPr>
            <p:blipFill>
              <a:blip r:embed="rId3" cstate="print"/>
              <a:srcRect/>
              <a:stretch>
                <a:fillRect/>
              </a:stretch>
            </p:blipFill>
            <p:spPr bwMode="auto">
              <a:xfrm rot="5400000">
                <a:off x="1051558" y="2240283"/>
                <a:ext cx="838199" cy="2453640"/>
              </a:xfrm>
              <a:prstGeom prst="rect">
                <a:avLst/>
              </a:prstGeom>
              <a:noFill/>
            </p:spPr>
          </p:pic>
          <p:sp>
            <p:nvSpPr>
              <p:cNvPr id="76" name="TextBox 75"/>
              <p:cNvSpPr txBox="1"/>
              <p:nvPr/>
            </p:nvSpPr>
            <p:spPr>
              <a:xfrm>
                <a:off x="350519" y="3200401"/>
                <a:ext cx="2346960" cy="646331"/>
              </a:xfrm>
              <a:prstGeom prst="rect">
                <a:avLst/>
              </a:prstGeom>
              <a:noFill/>
            </p:spPr>
            <p:txBody>
              <a:bodyPr wrap="square" rtlCol="0">
                <a:spAutoFit/>
              </a:bodyPr>
              <a:lstStyle/>
              <a:p>
                <a:pPr algn="ctr"/>
                <a:r>
                  <a:rPr lang="en-US" b="1" dirty="0"/>
                  <a:t>Gift of interpretation</a:t>
                </a:r>
              </a:p>
            </p:txBody>
          </p:sp>
        </p:grpSp>
        <p:sp>
          <p:nvSpPr>
            <p:cNvPr id="97" name="Donut 96"/>
            <p:cNvSpPr/>
            <p:nvPr/>
          </p:nvSpPr>
          <p:spPr>
            <a:xfrm rot="16080227">
              <a:off x="6932640" y="4260458"/>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a:off x="5181600" y="5413640"/>
            <a:ext cx="1459552" cy="1318890"/>
            <a:chOff x="3657600" y="5413640"/>
            <a:chExt cx="1459552" cy="1318890"/>
          </a:xfrm>
        </p:grpSpPr>
        <p:grpSp>
          <p:nvGrpSpPr>
            <p:cNvPr id="80" name="Group 29"/>
            <p:cNvGrpSpPr/>
            <p:nvPr/>
          </p:nvGrpSpPr>
          <p:grpSpPr>
            <a:xfrm>
              <a:off x="3657600" y="5791200"/>
              <a:ext cx="1459552" cy="941330"/>
              <a:chOff x="457201" y="3048003"/>
              <a:chExt cx="2043373" cy="941330"/>
            </a:xfrm>
          </p:grpSpPr>
          <p:pic>
            <p:nvPicPr>
              <p:cNvPr id="81" name="Picture 4" descr="http://www.hhweb.com/images/Oak_plaque_LASER_LIGHT2.jpg"/>
              <p:cNvPicPr>
                <a:picLocks noChangeAspect="1" noChangeArrowheads="1"/>
              </p:cNvPicPr>
              <p:nvPr/>
            </p:nvPicPr>
            <p:blipFill>
              <a:blip r:embed="rId3" cstate="print"/>
              <a:srcRect/>
              <a:stretch>
                <a:fillRect/>
              </a:stretch>
            </p:blipFill>
            <p:spPr bwMode="auto">
              <a:xfrm rot="5400000">
                <a:off x="1021687" y="2483517"/>
                <a:ext cx="914401" cy="2043373"/>
              </a:xfrm>
              <a:prstGeom prst="rect">
                <a:avLst/>
              </a:prstGeom>
              <a:noFill/>
            </p:spPr>
          </p:pic>
          <p:sp>
            <p:nvSpPr>
              <p:cNvPr id="82" name="TextBox 81"/>
              <p:cNvSpPr txBox="1"/>
              <p:nvPr/>
            </p:nvSpPr>
            <p:spPr>
              <a:xfrm>
                <a:off x="563880" y="3066003"/>
                <a:ext cx="1813560" cy="923330"/>
              </a:xfrm>
              <a:prstGeom prst="rect">
                <a:avLst/>
              </a:prstGeom>
              <a:noFill/>
            </p:spPr>
            <p:txBody>
              <a:bodyPr wrap="square" rtlCol="0">
                <a:spAutoFit/>
              </a:bodyPr>
              <a:lstStyle/>
              <a:p>
                <a:r>
                  <a:rPr lang="en-US" b="1" dirty="0"/>
                  <a:t>Power to work other miracles</a:t>
                </a:r>
              </a:p>
            </p:txBody>
          </p:sp>
        </p:grpSp>
        <p:sp>
          <p:nvSpPr>
            <p:cNvPr id="98" name="Donut 97"/>
            <p:cNvSpPr/>
            <p:nvPr/>
          </p:nvSpPr>
          <p:spPr>
            <a:xfrm rot="16080227">
              <a:off x="4163764" y="5524442"/>
              <a:ext cx="426508" cy="20490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112"/>
          <p:cNvGrpSpPr/>
          <p:nvPr/>
        </p:nvGrpSpPr>
        <p:grpSpPr>
          <a:xfrm>
            <a:off x="7862501" y="5254623"/>
            <a:ext cx="1459552" cy="1359893"/>
            <a:chOff x="6477001" y="5269508"/>
            <a:chExt cx="1459552" cy="1359893"/>
          </a:xfrm>
        </p:grpSpPr>
        <p:grpSp>
          <p:nvGrpSpPr>
            <p:cNvPr id="83" name="Group 29"/>
            <p:cNvGrpSpPr/>
            <p:nvPr/>
          </p:nvGrpSpPr>
          <p:grpSpPr>
            <a:xfrm>
              <a:off x="6477001" y="5638802"/>
              <a:ext cx="1459552" cy="990599"/>
              <a:chOff x="457201" y="3048003"/>
              <a:chExt cx="2043373" cy="990599"/>
            </a:xfrm>
          </p:grpSpPr>
          <p:pic>
            <p:nvPicPr>
              <p:cNvPr id="84" name="Picture 4" descr="http://www.hhweb.com/images/Oak_plaque_LASER_LIGHT2.jpg"/>
              <p:cNvPicPr>
                <a:picLocks noChangeAspect="1" noChangeArrowheads="1"/>
              </p:cNvPicPr>
              <p:nvPr/>
            </p:nvPicPr>
            <p:blipFill>
              <a:blip r:embed="rId3" cstate="print"/>
              <a:srcRect/>
              <a:stretch>
                <a:fillRect/>
              </a:stretch>
            </p:blipFill>
            <p:spPr bwMode="auto">
              <a:xfrm rot="5400000">
                <a:off x="983588" y="2521616"/>
                <a:ext cx="990599" cy="2043373"/>
              </a:xfrm>
              <a:prstGeom prst="rect">
                <a:avLst/>
              </a:prstGeom>
              <a:noFill/>
            </p:spPr>
          </p:pic>
          <p:sp>
            <p:nvSpPr>
              <p:cNvPr id="85" name="TextBox 84"/>
              <p:cNvSpPr txBox="1"/>
              <p:nvPr/>
            </p:nvSpPr>
            <p:spPr>
              <a:xfrm>
                <a:off x="563880" y="3066004"/>
                <a:ext cx="1813560" cy="923330"/>
              </a:xfrm>
              <a:prstGeom prst="rect">
                <a:avLst/>
              </a:prstGeom>
              <a:noFill/>
            </p:spPr>
            <p:txBody>
              <a:bodyPr wrap="square" rtlCol="0">
                <a:spAutoFit/>
              </a:bodyPr>
              <a:lstStyle/>
              <a:p>
                <a:pPr algn="ctr"/>
                <a:r>
                  <a:rPr lang="en-US" b="1" dirty="0"/>
                  <a:t>Gift to discern all these gifts</a:t>
                </a:r>
              </a:p>
            </p:txBody>
          </p:sp>
        </p:grpSp>
        <p:sp>
          <p:nvSpPr>
            <p:cNvPr id="99" name="Donut 98"/>
            <p:cNvSpPr/>
            <p:nvPr/>
          </p:nvSpPr>
          <p:spPr>
            <a:xfrm rot="16080227">
              <a:off x="7031251" y="5358634"/>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anim calcmode="lin" valueType="num">
                                      <p:cBhvr>
                                        <p:cTn id="13" dur="1000" fill="hold"/>
                                        <p:tgtEl>
                                          <p:spTgt spid="101"/>
                                        </p:tgtEl>
                                        <p:attrNameLst>
                                          <p:attrName>ppt_x</p:attrName>
                                        </p:attrNameLst>
                                      </p:cBhvr>
                                      <p:tavLst>
                                        <p:tav tm="0">
                                          <p:val>
                                            <p:strVal val="#ppt_x"/>
                                          </p:val>
                                        </p:tav>
                                        <p:tav tm="100000">
                                          <p:val>
                                            <p:strVal val="#ppt_x"/>
                                          </p:val>
                                        </p:tav>
                                      </p:tavLst>
                                    </p:anim>
                                    <p:anim calcmode="lin" valueType="num">
                                      <p:cBhvr>
                                        <p:cTn id="14" dur="1000" fill="hold"/>
                                        <p:tgtEl>
                                          <p:spTgt spid="10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anim calcmode="lin" valueType="num">
                                      <p:cBhvr>
                                        <p:cTn id="18" dur="1000" fill="hold"/>
                                        <p:tgtEl>
                                          <p:spTgt spid="102"/>
                                        </p:tgtEl>
                                        <p:attrNameLst>
                                          <p:attrName>ppt_x</p:attrName>
                                        </p:attrNameLst>
                                      </p:cBhvr>
                                      <p:tavLst>
                                        <p:tav tm="0">
                                          <p:val>
                                            <p:strVal val="#ppt_x"/>
                                          </p:val>
                                        </p:tav>
                                        <p:tav tm="100000">
                                          <p:val>
                                            <p:strVal val="#ppt_x"/>
                                          </p:val>
                                        </p:tav>
                                      </p:tavLst>
                                    </p:anim>
                                    <p:anim calcmode="lin" valueType="num">
                                      <p:cBhvr>
                                        <p:cTn id="19" dur="1000" fill="hold"/>
                                        <p:tgtEl>
                                          <p:spTgt spid="10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anim calcmode="lin" valueType="num">
                                      <p:cBhvr>
                                        <p:cTn id="23" dur="1000" fill="hold"/>
                                        <p:tgtEl>
                                          <p:spTgt spid="103"/>
                                        </p:tgtEl>
                                        <p:attrNameLst>
                                          <p:attrName>ppt_x</p:attrName>
                                        </p:attrNameLst>
                                      </p:cBhvr>
                                      <p:tavLst>
                                        <p:tav tm="0">
                                          <p:val>
                                            <p:strVal val="#ppt_x"/>
                                          </p:val>
                                        </p:tav>
                                        <p:tav tm="100000">
                                          <p:val>
                                            <p:strVal val="#ppt_x"/>
                                          </p:val>
                                        </p:tav>
                                      </p:tavLst>
                                    </p:anim>
                                    <p:anim calcmode="lin" valueType="num">
                                      <p:cBhvr>
                                        <p:cTn id="2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1000"/>
                                        <p:tgtEl>
                                          <p:spTgt spid="105"/>
                                        </p:tgtEl>
                                      </p:cBhvr>
                                    </p:animEffect>
                                    <p:anim calcmode="lin" valueType="num">
                                      <p:cBhvr>
                                        <p:cTn id="35" dur="1000" fill="hold"/>
                                        <p:tgtEl>
                                          <p:spTgt spid="105"/>
                                        </p:tgtEl>
                                        <p:attrNameLst>
                                          <p:attrName>ppt_x</p:attrName>
                                        </p:attrNameLst>
                                      </p:cBhvr>
                                      <p:tavLst>
                                        <p:tav tm="0">
                                          <p:val>
                                            <p:strVal val="#ppt_x"/>
                                          </p:val>
                                        </p:tav>
                                        <p:tav tm="100000">
                                          <p:val>
                                            <p:strVal val="#ppt_x"/>
                                          </p:val>
                                        </p:tav>
                                      </p:tavLst>
                                    </p:anim>
                                    <p:anim calcmode="lin" valueType="num">
                                      <p:cBhvr>
                                        <p:cTn id="36" dur="1000" fill="hold"/>
                                        <p:tgtEl>
                                          <p:spTgt spid="10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1000"/>
                                        <p:tgtEl>
                                          <p:spTgt spid="106"/>
                                        </p:tgtEl>
                                      </p:cBhvr>
                                    </p:animEffect>
                                    <p:anim calcmode="lin" valueType="num">
                                      <p:cBhvr>
                                        <p:cTn id="40" dur="1000" fill="hold"/>
                                        <p:tgtEl>
                                          <p:spTgt spid="106"/>
                                        </p:tgtEl>
                                        <p:attrNameLst>
                                          <p:attrName>ppt_x</p:attrName>
                                        </p:attrNameLst>
                                      </p:cBhvr>
                                      <p:tavLst>
                                        <p:tav tm="0">
                                          <p:val>
                                            <p:strVal val="#ppt_x"/>
                                          </p:val>
                                        </p:tav>
                                        <p:tav tm="100000">
                                          <p:val>
                                            <p:strVal val="#ppt_x"/>
                                          </p:val>
                                        </p:tav>
                                      </p:tavLst>
                                    </p:anim>
                                    <p:anim calcmode="lin" valueType="num">
                                      <p:cBhvr>
                                        <p:cTn id="41" dur="1000" fill="hold"/>
                                        <p:tgtEl>
                                          <p:spTgt spid="10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1000"/>
                                        <p:tgtEl>
                                          <p:spTgt spid="108"/>
                                        </p:tgtEl>
                                      </p:cBhvr>
                                    </p:animEffect>
                                    <p:anim calcmode="lin" valueType="num">
                                      <p:cBhvr>
                                        <p:cTn id="50" dur="1000" fill="hold"/>
                                        <p:tgtEl>
                                          <p:spTgt spid="108"/>
                                        </p:tgtEl>
                                        <p:attrNameLst>
                                          <p:attrName>ppt_x</p:attrName>
                                        </p:attrNameLst>
                                      </p:cBhvr>
                                      <p:tavLst>
                                        <p:tav tm="0">
                                          <p:val>
                                            <p:strVal val="#ppt_x"/>
                                          </p:val>
                                        </p:tav>
                                        <p:tav tm="100000">
                                          <p:val>
                                            <p:strVal val="#ppt_x"/>
                                          </p:val>
                                        </p:tav>
                                      </p:tavLst>
                                    </p:anim>
                                    <p:anim calcmode="lin" valueType="num">
                                      <p:cBhvr>
                                        <p:cTn id="5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1000" fill="hold"/>
                                        <p:tgtEl>
                                          <p:spTgt spid="10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1000"/>
                                        <p:tgtEl>
                                          <p:spTgt spid="110"/>
                                        </p:tgtEl>
                                      </p:cBhvr>
                                    </p:animEffect>
                                    <p:anim calcmode="lin" valueType="num">
                                      <p:cBhvr>
                                        <p:cTn id="62" dur="1000" fill="hold"/>
                                        <p:tgtEl>
                                          <p:spTgt spid="110"/>
                                        </p:tgtEl>
                                        <p:attrNameLst>
                                          <p:attrName>ppt_x</p:attrName>
                                        </p:attrNameLst>
                                      </p:cBhvr>
                                      <p:tavLst>
                                        <p:tav tm="0">
                                          <p:val>
                                            <p:strVal val="#ppt_x"/>
                                          </p:val>
                                        </p:tav>
                                        <p:tav tm="100000">
                                          <p:val>
                                            <p:strVal val="#ppt_x"/>
                                          </p:val>
                                        </p:tav>
                                      </p:tavLst>
                                    </p:anim>
                                    <p:anim calcmode="lin" valueType="num">
                                      <p:cBhvr>
                                        <p:cTn id="63" dur="1000" fill="hold"/>
                                        <p:tgtEl>
                                          <p:spTgt spid="11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fade">
                                      <p:cBhvr>
                                        <p:cTn id="66" dur="1000"/>
                                        <p:tgtEl>
                                          <p:spTgt spid="111"/>
                                        </p:tgtEl>
                                      </p:cBhvr>
                                    </p:animEffect>
                                    <p:anim calcmode="lin" valueType="num">
                                      <p:cBhvr>
                                        <p:cTn id="67" dur="1000" fill="hold"/>
                                        <p:tgtEl>
                                          <p:spTgt spid="111"/>
                                        </p:tgtEl>
                                        <p:attrNameLst>
                                          <p:attrName>ppt_x</p:attrName>
                                        </p:attrNameLst>
                                      </p:cBhvr>
                                      <p:tavLst>
                                        <p:tav tm="0">
                                          <p:val>
                                            <p:strVal val="#ppt_x"/>
                                          </p:val>
                                        </p:tav>
                                        <p:tav tm="100000">
                                          <p:val>
                                            <p:strVal val="#ppt_x"/>
                                          </p:val>
                                        </p:tav>
                                      </p:tavLst>
                                    </p:anim>
                                    <p:anim calcmode="lin" valueType="num">
                                      <p:cBhvr>
                                        <p:cTn id="68" dur="1000" fill="hold"/>
                                        <p:tgtEl>
                                          <p:spTgt spid="111"/>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fade">
                                      <p:cBhvr>
                                        <p:cTn id="71" dur="1000"/>
                                        <p:tgtEl>
                                          <p:spTgt spid="112"/>
                                        </p:tgtEl>
                                      </p:cBhvr>
                                    </p:animEffect>
                                    <p:anim calcmode="lin" valueType="num">
                                      <p:cBhvr>
                                        <p:cTn id="72" dur="1000" fill="hold"/>
                                        <p:tgtEl>
                                          <p:spTgt spid="112"/>
                                        </p:tgtEl>
                                        <p:attrNameLst>
                                          <p:attrName>ppt_x</p:attrName>
                                        </p:attrNameLst>
                                      </p:cBhvr>
                                      <p:tavLst>
                                        <p:tav tm="0">
                                          <p:val>
                                            <p:strVal val="#ppt_x"/>
                                          </p:val>
                                        </p:tav>
                                        <p:tav tm="100000">
                                          <p:val>
                                            <p:strVal val="#ppt_x"/>
                                          </p:val>
                                        </p:tav>
                                      </p:tavLst>
                                    </p:anim>
                                    <p:anim calcmode="lin" valueType="num">
                                      <p:cBhvr>
                                        <p:cTn id="73" dur="1000" fill="hold"/>
                                        <p:tgtEl>
                                          <p:spTgt spid="112"/>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13"/>
                                        </p:tgtEl>
                                        <p:attrNameLst>
                                          <p:attrName>style.visibility</p:attrName>
                                        </p:attrNameLst>
                                      </p:cBhvr>
                                      <p:to>
                                        <p:strVal val="visible"/>
                                      </p:to>
                                    </p:set>
                                    <p:animEffect transition="in" filter="fade">
                                      <p:cBhvr>
                                        <p:cTn id="76" dur="1000"/>
                                        <p:tgtEl>
                                          <p:spTgt spid="113"/>
                                        </p:tgtEl>
                                      </p:cBhvr>
                                    </p:animEffect>
                                    <p:anim calcmode="lin" valueType="num">
                                      <p:cBhvr>
                                        <p:cTn id="77" dur="1000" fill="hold"/>
                                        <p:tgtEl>
                                          <p:spTgt spid="113"/>
                                        </p:tgtEl>
                                        <p:attrNameLst>
                                          <p:attrName>ppt_x</p:attrName>
                                        </p:attrNameLst>
                                      </p:cBhvr>
                                      <p:tavLst>
                                        <p:tav tm="0">
                                          <p:val>
                                            <p:strVal val="#ppt_x"/>
                                          </p:val>
                                        </p:tav>
                                        <p:tav tm="100000">
                                          <p:val>
                                            <p:strVal val="#ppt_x"/>
                                          </p:val>
                                        </p:tav>
                                      </p:tavLst>
                                    </p:anim>
                                    <p:anim calcmode="lin" valueType="num">
                                      <p:cBhvr>
                                        <p:cTn id="78"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6C25484-2518-4A9E-A871-5E959492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46:13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Knowledge</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066004"/>
                <a:ext cx="2971800" cy="646331"/>
              </a:xfrm>
              <a:prstGeom prst="rect">
                <a:avLst/>
              </a:prstGeom>
              <a:noFill/>
            </p:spPr>
            <p:txBody>
              <a:bodyPr wrap="square" rtlCol="0">
                <a:spAutoFit/>
              </a:bodyPr>
              <a:lstStyle/>
              <a:p>
                <a:pPr algn="ctr"/>
                <a:r>
                  <a:rPr lang="en-US" b="1" dirty="0"/>
                  <a:t>To know that Jesus is the Christ</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218404"/>
                <a:ext cx="2971800" cy="369332"/>
              </a:xfrm>
              <a:prstGeom prst="rect">
                <a:avLst/>
              </a:prstGeom>
              <a:noFill/>
            </p:spPr>
            <p:txBody>
              <a:bodyPr wrap="square" rtlCol="0">
                <a:spAutoFit/>
              </a:bodyPr>
              <a:lstStyle/>
              <a:p>
                <a:r>
                  <a:rPr lang="en-US" b="1" dirty="0"/>
                  <a:t>Obtained only by revelation</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38"/>
          <p:cNvGrpSpPr/>
          <p:nvPr/>
        </p:nvGrpSpPr>
        <p:grpSpPr>
          <a:xfrm>
            <a:off x="3505200" y="2669654"/>
            <a:ext cx="4800600" cy="3731147"/>
            <a:chOff x="1981200" y="3715851"/>
            <a:chExt cx="4800600" cy="2913549"/>
          </a:xfrm>
        </p:grpSpPr>
        <p:grpSp>
          <p:nvGrpSpPr>
            <p:cNvPr id="15"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6"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4033" y="3769337"/>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3657600" y="3886201"/>
            <a:ext cx="4572000" cy="2246769"/>
          </a:xfrm>
          <a:prstGeom prst="rect">
            <a:avLst/>
          </a:prstGeom>
        </p:spPr>
        <p:txBody>
          <a:bodyPr>
            <a:spAutoFit/>
          </a:bodyPr>
          <a:lstStyle/>
          <a:p>
            <a:r>
              <a:rPr lang="en-US" sz="2000" b="1" i="1" dirty="0"/>
              <a:t>And we talk of Christ, we rejoice in Christ, we preach of Christ, we prophesy of Christ, and we write according to our prophecies, that our children may know to what source they may look for a remission of their sins.</a:t>
            </a:r>
          </a:p>
          <a:p>
            <a:r>
              <a:rPr lang="en-US" sz="2000" b="1" i="1" dirty="0"/>
              <a:t>2 Nephi 25:26</a:t>
            </a:r>
          </a:p>
        </p:txBody>
      </p:sp>
      <p:pic>
        <p:nvPicPr>
          <p:cNvPr id="17" name="Picture 16">
            <a:extLst>
              <a:ext uri="{FF2B5EF4-FFF2-40B4-BE49-F238E27FC236}">
                <a16:creationId xmlns:a16="http://schemas.microsoft.com/office/drawing/2014/main" id="{5EB5A543-6E43-49E6-8E65-56943064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566" y="395178"/>
            <a:ext cx="1335024" cy="975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6C25484-2518-4A9E-A871-5E959492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46:12 </a:t>
            </a:r>
            <a:r>
              <a:rPr lang="en-US" sz="1200" dirty="0">
                <a:solidFill>
                  <a:schemeClr val="bg1"/>
                </a:solidFill>
              </a:rPr>
              <a:t>Elder Marvin J. Ashton</a:t>
            </a:r>
          </a:p>
        </p:txBody>
      </p:sp>
      <p:grpSp>
        <p:nvGrpSpPr>
          <p:cNvPr id="15" name="Group 55"/>
          <p:cNvGrpSpPr/>
          <p:nvPr/>
        </p:nvGrpSpPr>
        <p:grpSpPr>
          <a:xfrm>
            <a:off x="1007918" y="1822828"/>
            <a:ext cx="6019800" cy="3798655"/>
            <a:chOff x="1981200" y="4495800"/>
            <a:chExt cx="4800600" cy="2133600"/>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sp>
        <p:nvSpPr>
          <p:cNvPr id="39" name="Rectangle 38"/>
          <p:cNvSpPr/>
          <p:nvPr/>
        </p:nvSpPr>
        <p:spPr>
          <a:xfrm>
            <a:off x="1323283" y="2218272"/>
            <a:ext cx="5222989" cy="3139321"/>
          </a:xfrm>
          <a:prstGeom prst="rect">
            <a:avLst/>
          </a:prstGeom>
        </p:spPr>
        <p:txBody>
          <a:bodyPr wrap="square">
            <a:spAutoFit/>
          </a:bodyPr>
          <a:lstStyle/>
          <a:p>
            <a:r>
              <a:rPr lang="en-US" b="1" i="1" dirty="0"/>
              <a:t>“… The gift of asking; the gift of listening; the gift of hearing and using a still, small voice; the gift of being able to weep; the gift of avoiding contention; the gift of being agreeable; the gift of avoiding vain repetition; the gift of seeking that which is righteous; the gift of not passing judgment; the gift of looking to God for guidance; the gift of being a disciple; the gift of caring for others; the gift of being able to ponder; the gift of offering prayer; the gift of bearing a mighty testimony; and the gift of receiving the Holy Ghost.” </a:t>
            </a:r>
            <a:endParaRPr lang="en-US" sz="2000" b="1" i="1" dirty="0"/>
          </a:p>
        </p:txBody>
      </p:sp>
      <p:pic>
        <p:nvPicPr>
          <p:cNvPr id="13" name="Picture 12">
            <a:extLst>
              <a:ext uri="{FF2B5EF4-FFF2-40B4-BE49-F238E27FC236}">
                <a16:creationId xmlns:a16="http://schemas.microsoft.com/office/drawing/2014/main" id="{C63A0E7D-D6F0-4087-AE7F-13762E141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246" y="2218272"/>
            <a:ext cx="2088572" cy="2736029"/>
          </a:xfrm>
          <a:prstGeom prst="rect">
            <a:avLst/>
          </a:prstGeom>
        </p:spPr>
      </p:pic>
    </p:spTree>
    <p:extLst>
      <p:ext uri="{BB962C8B-B14F-4D97-AF65-F5344CB8AC3E}">
        <p14:creationId xmlns:p14="http://schemas.microsoft.com/office/powerpoint/2010/main" val="9854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58F4BD2-2B09-4D94-9839-099BACCE1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19752" y="6522356"/>
            <a:ext cx="3124200" cy="369332"/>
          </a:xfrm>
          <a:prstGeom prst="rect">
            <a:avLst/>
          </a:prstGeom>
          <a:noFill/>
        </p:spPr>
        <p:txBody>
          <a:bodyPr wrap="square" rtlCol="0">
            <a:spAutoFit/>
          </a:bodyPr>
          <a:lstStyle/>
          <a:p>
            <a:r>
              <a:rPr lang="en-US" dirty="0">
                <a:solidFill>
                  <a:schemeClr val="bg1"/>
                </a:solidFill>
              </a:rPr>
              <a:t>D&amp;C 46:14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Faith</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218404"/>
                <a:ext cx="2971800" cy="369332"/>
              </a:xfrm>
              <a:prstGeom prst="rect">
                <a:avLst/>
              </a:prstGeom>
              <a:noFill/>
            </p:spPr>
            <p:txBody>
              <a:bodyPr wrap="square" rtlCol="0">
                <a:spAutoFit/>
              </a:bodyPr>
              <a:lstStyle/>
              <a:p>
                <a:pPr algn="ctr"/>
                <a:r>
                  <a:rPr lang="en-US" b="1" dirty="0"/>
                  <a:t>To Believe on His Words</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142204"/>
                <a:ext cx="2971800" cy="646331"/>
              </a:xfrm>
              <a:prstGeom prst="rect">
                <a:avLst/>
              </a:prstGeom>
              <a:noFill/>
            </p:spPr>
            <p:txBody>
              <a:bodyPr wrap="square" rtlCol="0">
                <a:spAutoFit/>
              </a:bodyPr>
              <a:lstStyle/>
              <a:p>
                <a:r>
                  <a:rPr lang="en-US" b="1" dirty="0"/>
                  <a:t>Enables us to realize divine things and obtain life eternal</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3505200" y="2710516"/>
            <a:ext cx="4800600" cy="3690285"/>
            <a:chOff x="1981200" y="2710515"/>
            <a:chExt cx="4800600" cy="3690285"/>
          </a:xfrm>
        </p:grpSpPr>
        <p:grpSp>
          <p:nvGrpSpPr>
            <p:cNvPr id="13" name="Group 38"/>
            <p:cNvGrpSpPr/>
            <p:nvPr/>
          </p:nvGrpSpPr>
          <p:grpSpPr>
            <a:xfrm>
              <a:off x="1981200" y="2710515"/>
              <a:ext cx="4800600" cy="3690285"/>
              <a:chOff x="1981200" y="3747759"/>
              <a:chExt cx="4800600" cy="2881641"/>
            </a:xfrm>
          </p:grpSpPr>
          <p:grpSp>
            <p:nvGrpSpPr>
              <p:cNvPr id="14"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4036" y="3801245"/>
                <a:ext cx="507804" cy="400831"/>
              </a:xfrm>
              <a:prstGeom prst="donut">
                <a:avLst>
                  <a:gd name="adj" fmla="val 2140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133600" y="3886200"/>
              <a:ext cx="4572000" cy="1938992"/>
            </a:xfrm>
            <a:prstGeom prst="rect">
              <a:avLst/>
            </a:prstGeom>
          </p:spPr>
          <p:txBody>
            <a:bodyPr>
              <a:spAutoFit/>
            </a:bodyPr>
            <a:lstStyle/>
            <a:p>
              <a:r>
                <a:rPr lang="en-US" sz="2000" b="1" i="1" dirty="0"/>
                <a:t>And now as I said concerning faith—faith is not to have a perfect knowledge of things; therefore if ye have faith ye hope for things which are not seen, which are true.</a:t>
              </a:r>
            </a:p>
            <a:p>
              <a:r>
                <a:rPr lang="en-US" sz="2000" b="1" i="1" dirty="0"/>
                <a:t>Alma 32:21</a:t>
              </a:r>
            </a:p>
          </p:txBody>
        </p:sp>
      </p:grpSp>
      <p:pic>
        <p:nvPicPr>
          <p:cNvPr id="42" name="Picture 41" descr="2996.gif"/>
          <p:cNvPicPr>
            <a:picLocks noChangeAspect="1"/>
          </p:cNvPicPr>
          <p:nvPr/>
        </p:nvPicPr>
        <p:blipFill>
          <a:blip r:embed="rId4" cstate="print"/>
          <a:stretch>
            <a:fillRect/>
          </a:stretch>
        </p:blipFill>
        <p:spPr>
          <a:xfrm>
            <a:off x="7162800" y="381000"/>
            <a:ext cx="762000"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D50B3FA7-0F52-426B-99B3-2D5049BE9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7044" y="6488668"/>
            <a:ext cx="3124200" cy="369332"/>
          </a:xfrm>
          <a:prstGeom prst="rect">
            <a:avLst/>
          </a:prstGeom>
          <a:noFill/>
        </p:spPr>
        <p:txBody>
          <a:bodyPr wrap="square" rtlCol="0">
            <a:spAutoFit/>
          </a:bodyPr>
          <a:lstStyle/>
          <a:p>
            <a:r>
              <a:rPr lang="en-US" dirty="0">
                <a:solidFill>
                  <a:schemeClr val="bg1"/>
                </a:solidFill>
              </a:rPr>
              <a:t>D&amp;C 46:15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Administration</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142204"/>
                <a:ext cx="2971800" cy="646331"/>
              </a:xfrm>
              <a:prstGeom prst="rect">
                <a:avLst/>
              </a:prstGeom>
              <a:noFill/>
            </p:spPr>
            <p:txBody>
              <a:bodyPr wrap="square" rtlCol="0">
                <a:spAutoFit/>
              </a:bodyPr>
              <a:lstStyle/>
              <a:p>
                <a:pPr algn="ctr"/>
                <a:r>
                  <a:rPr lang="en-US" b="1" dirty="0"/>
                  <a:t>Duties and responsibility of the Priesthood</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019800" y="1447800"/>
            <a:ext cx="4191000" cy="1524000"/>
            <a:chOff x="4572000" y="2456403"/>
            <a:chExt cx="4191000" cy="1524000"/>
          </a:xfrm>
        </p:grpSpPr>
        <p:grpSp>
          <p:nvGrpSpPr>
            <p:cNvPr id="10" name="Group 30"/>
            <p:cNvGrpSpPr/>
            <p:nvPr/>
          </p:nvGrpSpPr>
          <p:grpSpPr>
            <a:xfrm>
              <a:off x="4572000" y="2913603"/>
              <a:ext cx="4191000" cy="1066800"/>
              <a:chOff x="152400" y="2989804"/>
              <a:chExt cx="4191000" cy="10668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427704"/>
                <a:ext cx="1066800" cy="4191000"/>
              </a:xfrm>
              <a:prstGeom prst="rect">
                <a:avLst/>
              </a:prstGeom>
              <a:noFill/>
            </p:spPr>
          </p:pic>
          <p:sp>
            <p:nvSpPr>
              <p:cNvPr id="33" name="TextBox 32"/>
              <p:cNvSpPr txBox="1"/>
              <p:nvPr/>
            </p:nvSpPr>
            <p:spPr>
              <a:xfrm>
                <a:off x="609600" y="3066004"/>
                <a:ext cx="3505200" cy="923330"/>
              </a:xfrm>
              <a:prstGeom prst="rect">
                <a:avLst/>
              </a:prstGeom>
              <a:noFill/>
            </p:spPr>
            <p:txBody>
              <a:bodyPr wrap="square" rtlCol="0">
                <a:spAutoFit/>
              </a:bodyPr>
              <a:lstStyle/>
              <a:p>
                <a:r>
                  <a:rPr lang="en-US" b="1" dirty="0"/>
                  <a:t>Those who understand and engage in the different responsibilities given to a person</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3505200" y="2788381"/>
            <a:ext cx="4800600" cy="3612420"/>
            <a:chOff x="1981200" y="2788381"/>
            <a:chExt cx="4800600" cy="3612420"/>
          </a:xfrm>
        </p:grpSpPr>
        <p:grpSp>
          <p:nvGrpSpPr>
            <p:cNvPr id="13" name="Group 38"/>
            <p:cNvGrpSpPr/>
            <p:nvPr/>
          </p:nvGrpSpPr>
          <p:grpSpPr>
            <a:xfrm>
              <a:off x="1981200" y="2788381"/>
              <a:ext cx="4800600" cy="3612420"/>
              <a:chOff x="1981200" y="3808562"/>
              <a:chExt cx="4800600" cy="2820838"/>
            </a:xfrm>
          </p:grpSpPr>
          <p:grpSp>
            <p:nvGrpSpPr>
              <p:cNvPr id="14"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54287" y="3907741"/>
                <a:ext cx="446517" cy="304615"/>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133600" y="3886200"/>
              <a:ext cx="4572000" cy="1631216"/>
            </a:xfrm>
            <a:prstGeom prst="rect">
              <a:avLst/>
            </a:prstGeom>
          </p:spPr>
          <p:txBody>
            <a:bodyPr>
              <a:spAutoFit/>
            </a:bodyPr>
            <a:lstStyle/>
            <a:p>
              <a:r>
                <a:rPr lang="en-US" sz="2000" b="1" i="1" dirty="0"/>
                <a:t>For the administration of this service not only </a:t>
              </a:r>
              <a:r>
                <a:rPr lang="en-US" sz="2000" b="1" i="1" dirty="0" err="1"/>
                <a:t>supplieth</a:t>
              </a:r>
              <a:r>
                <a:rPr lang="en-US" sz="2000" b="1" i="1" dirty="0"/>
                <a:t> the want of the saints, but is abundant also by many thanksgivings unto God;</a:t>
              </a:r>
            </a:p>
            <a:p>
              <a:r>
                <a:rPr lang="en-US" sz="2000" b="1" i="1" dirty="0"/>
                <a:t>2 Corinthians 9:12</a:t>
              </a:r>
            </a:p>
          </p:txBody>
        </p:sp>
      </p:grpSp>
      <p:pic>
        <p:nvPicPr>
          <p:cNvPr id="17" name="Picture 16">
            <a:extLst>
              <a:ext uri="{FF2B5EF4-FFF2-40B4-BE49-F238E27FC236}">
                <a16:creationId xmlns:a16="http://schemas.microsoft.com/office/drawing/2014/main" id="{02883AF8-B4D3-4FA8-8E2E-DD8DCDD7434B}"/>
              </a:ext>
            </a:extLst>
          </p:cNvPr>
          <p:cNvPicPr>
            <a:picLocks noChangeAspect="1"/>
          </p:cNvPicPr>
          <p:nvPr/>
        </p:nvPicPr>
        <p:blipFill rotWithShape="1">
          <a:blip r:embed="rId4">
            <a:extLst>
              <a:ext uri="{28A0092B-C50C-407E-A947-70E740481C1C}">
                <a14:useLocalDpi xmlns:a14="http://schemas.microsoft.com/office/drawing/2010/main" val="0"/>
              </a:ext>
            </a:extLst>
          </a:blip>
          <a:srcRect l="5223" t="4171" r="10057" b="6611"/>
          <a:stretch/>
        </p:blipFill>
        <p:spPr>
          <a:xfrm>
            <a:off x="8274772" y="353379"/>
            <a:ext cx="758536" cy="1121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2D7563F-D645-474F-84D1-61D194082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88668"/>
            <a:ext cx="3124200" cy="369332"/>
          </a:xfrm>
          <a:prstGeom prst="rect">
            <a:avLst/>
          </a:prstGeom>
          <a:noFill/>
        </p:spPr>
        <p:txBody>
          <a:bodyPr wrap="square" rtlCol="0">
            <a:spAutoFit/>
          </a:bodyPr>
          <a:lstStyle/>
          <a:p>
            <a:r>
              <a:rPr lang="en-US" dirty="0">
                <a:solidFill>
                  <a:schemeClr val="bg1"/>
                </a:solidFill>
              </a:rPr>
              <a:t>D&amp;C 46:16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Diversities</a:t>
              </a:r>
            </a:p>
          </p:txBody>
        </p:sp>
      </p:grpSp>
      <p:grpSp>
        <p:nvGrpSpPr>
          <p:cNvPr id="3" name="Group 53"/>
          <p:cNvGrpSpPr/>
          <p:nvPr/>
        </p:nvGrpSpPr>
        <p:grpSpPr>
          <a:xfrm>
            <a:off x="4191000" y="1524001"/>
            <a:ext cx="3276600" cy="1828799"/>
            <a:chOff x="838200" y="2532603"/>
            <a:chExt cx="3276600" cy="1828799"/>
          </a:xfrm>
        </p:grpSpPr>
        <p:grpSp>
          <p:nvGrpSpPr>
            <p:cNvPr id="5" name="Group 29"/>
            <p:cNvGrpSpPr/>
            <p:nvPr/>
          </p:nvGrpSpPr>
          <p:grpSpPr>
            <a:xfrm>
              <a:off x="838200" y="3047999"/>
              <a:ext cx="3276600" cy="1313403"/>
              <a:chOff x="457200" y="3048000"/>
              <a:chExt cx="3276600" cy="13134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438798" y="2066402"/>
                <a:ext cx="1313403" cy="3276600"/>
              </a:xfrm>
              <a:prstGeom prst="rect">
                <a:avLst/>
              </a:prstGeom>
              <a:noFill/>
            </p:spPr>
          </p:pic>
          <p:sp>
            <p:nvSpPr>
              <p:cNvPr id="28" name="TextBox 27"/>
              <p:cNvSpPr txBox="1"/>
              <p:nvPr/>
            </p:nvSpPr>
            <p:spPr>
              <a:xfrm>
                <a:off x="609600" y="3142204"/>
                <a:ext cx="2971800" cy="1200329"/>
              </a:xfrm>
              <a:prstGeom prst="rect">
                <a:avLst/>
              </a:prstGeom>
              <a:noFill/>
            </p:spPr>
            <p:txBody>
              <a:bodyPr wrap="square" rtlCol="0">
                <a:spAutoFit/>
              </a:bodyPr>
              <a:lstStyle/>
              <a:p>
                <a:pPr algn="ctr"/>
                <a:r>
                  <a:rPr lang="en-US" b="1" dirty="0"/>
                  <a:t>Understanding the difference between the influence of the spirit or the deception of Satan</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28"/>
          <p:cNvGrpSpPr/>
          <p:nvPr/>
        </p:nvGrpSpPr>
        <p:grpSpPr>
          <a:xfrm>
            <a:off x="4038600" y="3276600"/>
            <a:ext cx="3886200" cy="2743200"/>
            <a:chOff x="2514600" y="3276600"/>
            <a:chExt cx="3886200" cy="2743200"/>
          </a:xfrm>
        </p:grpSpPr>
        <p:grpSp>
          <p:nvGrpSpPr>
            <p:cNvPr id="13" name="Group 38"/>
            <p:cNvGrpSpPr/>
            <p:nvPr/>
          </p:nvGrpSpPr>
          <p:grpSpPr>
            <a:xfrm>
              <a:off x="2514600" y="3276600"/>
              <a:ext cx="3733800" cy="2743200"/>
              <a:chOff x="1981200" y="3775455"/>
              <a:chExt cx="4800600" cy="2853945"/>
            </a:xfrm>
          </p:grpSpPr>
          <p:grpSp>
            <p:nvGrpSpPr>
              <p:cNvPr id="14"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88182"/>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4818" y="3828941"/>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514600" y="4038600"/>
              <a:ext cx="3886200" cy="1938992"/>
            </a:xfrm>
            <a:prstGeom prst="rect">
              <a:avLst/>
            </a:prstGeom>
          </p:spPr>
          <p:txBody>
            <a:bodyPr wrap="square">
              <a:spAutoFit/>
            </a:bodyPr>
            <a:lstStyle/>
            <a:p>
              <a:r>
                <a:rPr lang="en-US" sz="2000" b="1" i="1" dirty="0"/>
                <a:t>And I </a:t>
              </a:r>
              <a:r>
                <a:rPr lang="en-US" sz="2000" b="1" i="1" dirty="0" err="1"/>
                <a:t>spake</a:t>
              </a:r>
              <a:r>
                <a:rPr lang="en-US" sz="2000" b="1" i="1" dirty="0"/>
                <a:t> unto Sam, making known unto him the things which the Lord had manifested unto me by his Holy Spirit. And it came to pass that he believed in my words.</a:t>
              </a:r>
            </a:p>
            <a:p>
              <a:r>
                <a:rPr lang="en-US" sz="2000" b="1" i="1" dirty="0"/>
                <a:t>1 Nephi 2:17</a:t>
              </a:r>
            </a:p>
          </p:txBody>
        </p:sp>
      </p:grpSp>
      <p:pic>
        <p:nvPicPr>
          <p:cNvPr id="10" name="Picture 9">
            <a:extLst>
              <a:ext uri="{FF2B5EF4-FFF2-40B4-BE49-F238E27FC236}">
                <a16:creationId xmlns:a16="http://schemas.microsoft.com/office/drawing/2014/main" id="{06506341-F02E-4183-B631-1A9473522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1" y="2537382"/>
            <a:ext cx="2382827" cy="2369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2DA955AE-03E6-4784-9DCC-91369779A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46:17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Wisdom</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09600" y="3218404"/>
                <a:ext cx="2971800" cy="369332"/>
              </a:xfrm>
              <a:prstGeom prst="rect">
                <a:avLst/>
              </a:prstGeom>
              <a:noFill/>
            </p:spPr>
            <p:txBody>
              <a:bodyPr wrap="square" rtlCol="0">
                <a:spAutoFit/>
              </a:bodyPr>
              <a:lstStyle/>
              <a:p>
                <a:pPr algn="ctr"/>
                <a:r>
                  <a:rPr lang="en-US" b="1" dirty="0"/>
                  <a:t>Wisdom is a divine attribute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532930"/>
            <a:chOff x="4876800" y="2456403"/>
            <a:chExt cx="3276600" cy="1532930"/>
          </a:xfrm>
        </p:grpSpPr>
        <p:grpSp>
          <p:nvGrpSpPr>
            <p:cNvPr id="10" name="Group 30"/>
            <p:cNvGrpSpPr/>
            <p:nvPr/>
          </p:nvGrpSpPr>
          <p:grpSpPr>
            <a:xfrm>
              <a:off x="4876800" y="2971801"/>
              <a:ext cx="3276600" cy="1017532"/>
              <a:chOff x="457200" y="3048002"/>
              <a:chExt cx="3276600" cy="1017532"/>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591198" y="1914004"/>
                <a:ext cx="1008604" cy="3276600"/>
              </a:xfrm>
              <a:prstGeom prst="rect">
                <a:avLst/>
              </a:prstGeom>
              <a:noFill/>
            </p:spPr>
          </p:pic>
          <p:sp>
            <p:nvSpPr>
              <p:cNvPr id="33" name="TextBox 32"/>
              <p:cNvSpPr txBox="1"/>
              <p:nvPr/>
            </p:nvSpPr>
            <p:spPr>
              <a:xfrm>
                <a:off x="609600" y="3142204"/>
                <a:ext cx="2971800" cy="923330"/>
              </a:xfrm>
              <a:prstGeom prst="rect">
                <a:avLst/>
              </a:prstGeom>
              <a:noFill/>
            </p:spPr>
            <p:txBody>
              <a:bodyPr wrap="square" rtlCol="0">
                <a:spAutoFit/>
              </a:bodyPr>
              <a:lstStyle/>
              <a:p>
                <a:r>
                  <a:rPr lang="en-US" b="1" dirty="0"/>
                  <a:t>Wisdom is to be found in pure intelligence—not in books</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 name="Group 47"/>
          <p:cNvGrpSpPr/>
          <p:nvPr/>
        </p:nvGrpSpPr>
        <p:grpSpPr>
          <a:xfrm>
            <a:off x="3505200" y="2743201"/>
            <a:ext cx="4800600" cy="2889413"/>
            <a:chOff x="1981200" y="2743200"/>
            <a:chExt cx="4800600" cy="2889413"/>
          </a:xfrm>
        </p:grpSpPr>
        <p:grpSp>
          <p:nvGrpSpPr>
            <p:cNvPr id="45" name="Group 44"/>
            <p:cNvGrpSpPr/>
            <p:nvPr/>
          </p:nvGrpSpPr>
          <p:grpSpPr>
            <a:xfrm>
              <a:off x="1981200" y="2743200"/>
              <a:ext cx="4800600" cy="2889413"/>
              <a:chOff x="2133600" y="2673185"/>
              <a:chExt cx="4800600" cy="2889413"/>
            </a:xfrm>
          </p:grpSpPr>
          <p:grpSp>
            <p:nvGrpSpPr>
              <p:cNvPr id="13" name="Group 38"/>
              <p:cNvGrpSpPr/>
              <p:nvPr/>
            </p:nvGrpSpPr>
            <p:grpSpPr>
              <a:xfrm>
                <a:off x="2133600" y="2902385"/>
                <a:ext cx="4800600" cy="2660213"/>
                <a:chOff x="1981200" y="3721252"/>
                <a:chExt cx="4800600" cy="2077287"/>
              </a:xfrm>
            </p:grpSpPr>
            <p:grpSp>
              <p:nvGrpSpPr>
                <p:cNvPr id="14" name="Group 55"/>
                <p:cNvGrpSpPr/>
                <p:nvPr/>
              </p:nvGrpSpPr>
              <p:grpSpPr>
                <a:xfrm>
                  <a:off x="1981200" y="3820415"/>
                  <a:ext cx="4800600" cy="1978124"/>
                  <a:chOff x="1981200" y="3820415"/>
                  <a:chExt cx="4800600" cy="1978124"/>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730130" y="2746870"/>
                    <a:ext cx="1302739"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45403" y="3820415"/>
                    <a:ext cx="603944" cy="678062"/>
                    <a:chOff x="2786458" y="4091100"/>
                    <a:chExt cx="1033317" cy="1627977"/>
                  </a:xfrm>
                </p:grpSpPr>
                <p:sp>
                  <p:nvSpPr>
                    <p:cNvPr id="49" name="Donut 48"/>
                    <p:cNvSpPr/>
                    <p:nvPr/>
                  </p:nvSpPr>
                  <p:spPr>
                    <a:xfrm rot="18680478">
                      <a:off x="2519757" y="4766576"/>
                      <a:ext cx="1219202" cy="68579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519" y="3774738"/>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080227">
                <a:off x="2482005" y="2792389"/>
                <a:ext cx="604051" cy="36564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590800" y="3962400"/>
              <a:ext cx="3657600" cy="1631216"/>
            </a:xfrm>
            <a:prstGeom prst="rect">
              <a:avLst/>
            </a:prstGeom>
          </p:spPr>
          <p:txBody>
            <a:bodyPr wrap="square">
              <a:spAutoFit/>
            </a:bodyPr>
            <a:lstStyle/>
            <a:p>
              <a:r>
                <a:rPr lang="en-US" sz="2000" b="1" i="1" dirty="0"/>
                <a:t>Wisdom is the principal thing; therefore get wisdom: and with all thy getting get understanding.</a:t>
              </a:r>
            </a:p>
            <a:p>
              <a:r>
                <a:rPr lang="en-US" sz="2000" b="1" i="1" dirty="0"/>
                <a:t>Proverbs 4:7</a:t>
              </a:r>
            </a:p>
          </p:txBody>
        </p:sp>
      </p:grpSp>
      <p:pic>
        <p:nvPicPr>
          <p:cNvPr id="17" name="Picture 16">
            <a:extLst>
              <a:ext uri="{FF2B5EF4-FFF2-40B4-BE49-F238E27FC236}">
                <a16:creationId xmlns:a16="http://schemas.microsoft.com/office/drawing/2014/main" id="{F5673C69-7121-4DFF-BF02-F8979AE26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975" y="385853"/>
            <a:ext cx="5206435" cy="1140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B975E80-1040-4915-87C5-58B9CC82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46:18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Gift to Instruct</a:t>
              </a:r>
            </a:p>
          </p:txBody>
        </p:sp>
      </p:grpSp>
      <p:grpSp>
        <p:nvGrpSpPr>
          <p:cNvPr id="3" name="Group 53"/>
          <p:cNvGrpSpPr/>
          <p:nvPr/>
        </p:nvGrpSpPr>
        <p:grpSpPr>
          <a:xfrm>
            <a:off x="2362200" y="1524001"/>
            <a:ext cx="3276600" cy="1809929"/>
            <a:chOff x="838200" y="2532603"/>
            <a:chExt cx="3276600" cy="1809929"/>
          </a:xfrm>
        </p:grpSpPr>
        <p:grpSp>
          <p:nvGrpSpPr>
            <p:cNvPr id="5" name="Group 29"/>
            <p:cNvGrpSpPr/>
            <p:nvPr/>
          </p:nvGrpSpPr>
          <p:grpSpPr>
            <a:xfrm>
              <a:off x="838200" y="3047999"/>
              <a:ext cx="3276600" cy="1294533"/>
              <a:chOff x="457200" y="3048000"/>
              <a:chExt cx="3276600" cy="129453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476898" y="2028302"/>
                <a:ext cx="1237203" cy="3276600"/>
              </a:xfrm>
              <a:prstGeom prst="rect">
                <a:avLst/>
              </a:prstGeom>
              <a:noFill/>
            </p:spPr>
          </p:pic>
          <p:sp>
            <p:nvSpPr>
              <p:cNvPr id="28" name="TextBox 27"/>
              <p:cNvSpPr txBox="1"/>
              <p:nvPr/>
            </p:nvSpPr>
            <p:spPr>
              <a:xfrm>
                <a:off x="609600" y="3142204"/>
                <a:ext cx="2971800" cy="1200329"/>
              </a:xfrm>
              <a:prstGeom prst="rect">
                <a:avLst/>
              </a:prstGeom>
              <a:noFill/>
            </p:spPr>
            <p:txBody>
              <a:bodyPr wrap="square" rtlCol="0">
                <a:spAutoFit/>
              </a:bodyPr>
              <a:lstStyle/>
              <a:p>
                <a:pPr algn="ctr"/>
                <a:r>
                  <a:rPr lang="en-US" b="1" dirty="0"/>
                  <a:t>There is a difference between wisdom, knowledge, and the ability to instruct</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456730"/>
            <a:chOff x="4876800" y="2456403"/>
            <a:chExt cx="3276600" cy="1456730"/>
          </a:xfrm>
        </p:grpSpPr>
        <p:grpSp>
          <p:nvGrpSpPr>
            <p:cNvPr id="10" name="Group 30"/>
            <p:cNvGrpSpPr/>
            <p:nvPr/>
          </p:nvGrpSpPr>
          <p:grpSpPr>
            <a:xfrm>
              <a:off x="4876800" y="2971801"/>
              <a:ext cx="3276600" cy="941332"/>
              <a:chOff x="457200" y="3048002"/>
              <a:chExt cx="3276600" cy="941332"/>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629298" y="1875904"/>
                <a:ext cx="932404" cy="3276600"/>
              </a:xfrm>
              <a:prstGeom prst="rect">
                <a:avLst/>
              </a:prstGeom>
              <a:noFill/>
            </p:spPr>
          </p:pic>
          <p:sp>
            <p:nvSpPr>
              <p:cNvPr id="33" name="TextBox 32"/>
              <p:cNvSpPr txBox="1"/>
              <p:nvPr/>
            </p:nvSpPr>
            <p:spPr>
              <a:xfrm>
                <a:off x="685800" y="3066004"/>
                <a:ext cx="2971800" cy="923330"/>
              </a:xfrm>
              <a:prstGeom prst="rect">
                <a:avLst/>
              </a:prstGeom>
              <a:noFill/>
            </p:spPr>
            <p:txBody>
              <a:bodyPr wrap="square" rtlCol="0">
                <a:spAutoFit/>
              </a:bodyPr>
              <a:lstStyle/>
              <a:p>
                <a:r>
                  <a:rPr lang="en-US" b="1" dirty="0"/>
                  <a:t>This gift is to be able to bestow upon others and supply them with insight</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3352800" y="2857927"/>
            <a:ext cx="4800600" cy="3221280"/>
            <a:chOff x="2057400" y="2787651"/>
            <a:chExt cx="4800600" cy="3221280"/>
          </a:xfrm>
        </p:grpSpPr>
        <p:grpSp>
          <p:nvGrpSpPr>
            <p:cNvPr id="13" name="Group 38"/>
            <p:cNvGrpSpPr/>
            <p:nvPr/>
          </p:nvGrpSpPr>
          <p:grpSpPr>
            <a:xfrm>
              <a:off x="2057400" y="2787651"/>
              <a:ext cx="4800600" cy="3221280"/>
              <a:chOff x="2057400" y="3807992"/>
              <a:chExt cx="4800600" cy="2515408"/>
            </a:xfrm>
          </p:grpSpPr>
          <p:grpSp>
            <p:nvGrpSpPr>
              <p:cNvPr id="14" name="Group 55"/>
              <p:cNvGrpSpPr/>
              <p:nvPr/>
            </p:nvGrpSpPr>
            <p:grpSpPr>
              <a:xfrm>
                <a:off x="2057400" y="4120746"/>
                <a:ext cx="4800600" cy="2202654"/>
                <a:chOff x="2057400" y="4120746"/>
                <a:chExt cx="4800600" cy="2202654"/>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658661" y="3124061"/>
                  <a:ext cx="1598078"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796503" y="4120746"/>
                  <a:ext cx="558517" cy="674843"/>
                  <a:chOff x="3007648" y="5322476"/>
                  <a:chExt cx="955595" cy="1620248"/>
                </a:xfrm>
              </p:grpSpPr>
              <p:sp>
                <p:nvSpPr>
                  <p:cNvPr id="49" name="Donut 48"/>
                  <p:cNvSpPr/>
                  <p:nvPr/>
                </p:nvSpPr>
                <p:spPr>
                  <a:xfrm rot="18680478">
                    <a:off x="2740948" y="5990223"/>
                    <a:ext cx="1219201"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3084203" y="5575919"/>
                    <a:ext cx="1132484" cy="6255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11937" y="3856161"/>
                <a:ext cx="446518" cy="35017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209800" y="4191000"/>
              <a:ext cx="4572000" cy="1631216"/>
            </a:xfrm>
            <a:prstGeom prst="rect">
              <a:avLst/>
            </a:prstGeom>
          </p:spPr>
          <p:txBody>
            <a:bodyPr>
              <a:spAutoFit/>
            </a:bodyPr>
            <a:lstStyle/>
            <a:p>
              <a:r>
                <a:rPr lang="en-US" sz="2000" b="1" i="1" dirty="0"/>
                <a:t>Thou </a:t>
              </a:r>
              <a:r>
                <a:rPr lang="en-US" sz="2000" b="1" i="1" dirty="0" err="1"/>
                <a:t>gavest</a:t>
              </a:r>
              <a:r>
                <a:rPr lang="en-US" sz="2000" b="1" i="1" dirty="0"/>
                <a:t> also thy good spirit to instruct them, and </a:t>
              </a:r>
              <a:r>
                <a:rPr lang="en-US" sz="2000" b="1" i="1" dirty="0" err="1"/>
                <a:t>withheldest</a:t>
              </a:r>
              <a:r>
                <a:rPr lang="en-US" sz="2000" b="1" i="1" dirty="0"/>
                <a:t> not thy manna from their mouth, and </a:t>
              </a:r>
              <a:r>
                <a:rPr lang="en-US" sz="2000" b="1" i="1" dirty="0" err="1"/>
                <a:t>gavest</a:t>
              </a:r>
              <a:r>
                <a:rPr lang="en-US" sz="2000" b="1" i="1" dirty="0"/>
                <a:t> them water for their thirst.</a:t>
              </a:r>
            </a:p>
            <a:p>
              <a:r>
                <a:rPr lang="en-US" sz="2000" b="1" i="1" dirty="0"/>
                <a:t>Nehemiah 9:20</a:t>
              </a:r>
            </a:p>
          </p:txBody>
        </p:sp>
        <p:sp>
          <p:nvSpPr>
            <p:cNvPr id="42" name="Donut 41"/>
            <p:cNvSpPr/>
            <p:nvPr/>
          </p:nvSpPr>
          <p:spPr>
            <a:xfrm rot="16080227">
              <a:off x="5525269" y="3560521"/>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7" name="Picture 16">
            <a:extLst>
              <a:ext uri="{FF2B5EF4-FFF2-40B4-BE49-F238E27FC236}">
                <a16:creationId xmlns:a16="http://schemas.microsoft.com/office/drawing/2014/main" id="{C0DCE5D2-CC7C-4A4F-B480-62947E29C1C1}"/>
              </a:ext>
            </a:extLst>
          </p:cNvPr>
          <p:cNvPicPr>
            <a:picLocks noChangeAspect="1"/>
          </p:cNvPicPr>
          <p:nvPr/>
        </p:nvPicPr>
        <p:blipFill rotWithShape="1">
          <a:blip r:embed="rId4">
            <a:extLst>
              <a:ext uri="{28A0092B-C50C-407E-A947-70E740481C1C}">
                <a14:useLocalDpi xmlns:a14="http://schemas.microsoft.com/office/drawing/2010/main" val="0"/>
              </a:ext>
            </a:extLst>
          </a:blip>
          <a:srcRect r="1728" b="3302"/>
          <a:stretch/>
        </p:blipFill>
        <p:spPr>
          <a:xfrm>
            <a:off x="8405966" y="3404026"/>
            <a:ext cx="2971800" cy="22590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8192FFFB-0891-4912-B26A-FCA41BE3C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535873"/>
            <a:ext cx="3124200" cy="369332"/>
          </a:xfrm>
          <a:prstGeom prst="rect">
            <a:avLst/>
          </a:prstGeom>
          <a:noFill/>
        </p:spPr>
        <p:txBody>
          <a:bodyPr wrap="square" rtlCol="0">
            <a:spAutoFit/>
          </a:bodyPr>
          <a:lstStyle/>
          <a:p>
            <a:r>
              <a:rPr lang="en-US" dirty="0">
                <a:solidFill>
                  <a:schemeClr val="bg1"/>
                </a:solidFill>
              </a:rPr>
              <a:t>D&amp;C 46:19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Faith To Be Healed</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09600" y="3142204"/>
                <a:ext cx="2971800" cy="646331"/>
              </a:xfrm>
              <a:prstGeom prst="rect">
                <a:avLst/>
              </a:prstGeom>
              <a:noFill/>
            </p:spPr>
            <p:txBody>
              <a:bodyPr wrap="square" rtlCol="0">
                <a:spAutoFit/>
              </a:bodyPr>
              <a:lstStyle/>
              <a:p>
                <a:pPr algn="ctr"/>
                <a:r>
                  <a:rPr lang="en-US" b="1" dirty="0"/>
                  <a:t>This should be earnestly sought for</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142204"/>
                <a:ext cx="2971800" cy="646331"/>
              </a:xfrm>
              <a:prstGeom prst="rect">
                <a:avLst/>
              </a:prstGeom>
              <a:noFill/>
            </p:spPr>
            <p:txBody>
              <a:bodyPr wrap="square" rtlCol="0">
                <a:spAutoFit/>
              </a:bodyPr>
              <a:lstStyle/>
              <a:p>
                <a:r>
                  <a:rPr lang="en-US" b="1" dirty="0"/>
                  <a:t>The Lord is willing to forgive our sins if we truly repent</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54"/>
          <p:cNvGrpSpPr/>
          <p:nvPr/>
        </p:nvGrpSpPr>
        <p:grpSpPr>
          <a:xfrm>
            <a:off x="4191000" y="2667000"/>
            <a:ext cx="3276600" cy="1295400"/>
            <a:chOff x="4876800" y="2456403"/>
            <a:chExt cx="3276600" cy="1295400"/>
          </a:xfrm>
        </p:grpSpPr>
        <p:grpSp>
          <p:nvGrpSpPr>
            <p:cNvPr id="45" name="Group 30"/>
            <p:cNvGrpSpPr/>
            <p:nvPr/>
          </p:nvGrpSpPr>
          <p:grpSpPr>
            <a:xfrm>
              <a:off x="4876800" y="2971800"/>
              <a:ext cx="3276600" cy="780003"/>
              <a:chOff x="457200" y="3048001"/>
              <a:chExt cx="3276600" cy="780003"/>
            </a:xfrm>
          </p:grpSpPr>
          <p:pic>
            <p:nvPicPr>
              <p:cNvPr id="56"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57" name="TextBox 56"/>
              <p:cNvSpPr txBox="1"/>
              <p:nvPr/>
            </p:nvSpPr>
            <p:spPr>
              <a:xfrm>
                <a:off x="609600" y="3142204"/>
                <a:ext cx="2971800" cy="646331"/>
              </a:xfrm>
              <a:prstGeom prst="rect">
                <a:avLst/>
              </a:prstGeom>
              <a:noFill/>
            </p:spPr>
            <p:txBody>
              <a:bodyPr wrap="square" rtlCol="0">
                <a:spAutoFit/>
              </a:bodyPr>
              <a:lstStyle/>
              <a:p>
                <a:r>
                  <a:rPr lang="en-US" b="1" dirty="0"/>
                  <a:t>Not only sins but sicknesses, and diseases</a:t>
                </a:r>
              </a:p>
            </p:txBody>
          </p:sp>
        </p:grpSp>
        <p:grpSp>
          <p:nvGrpSpPr>
            <p:cNvPr id="48" name="Group 41"/>
            <p:cNvGrpSpPr/>
            <p:nvPr/>
          </p:nvGrpSpPr>
          <p:grpSpPr>
            <a:xfrm rot="18999749">
              <a:off x="4994517" y="2456403"/>
              <a:ext cx="487835" cy="536877"/>
              <a:chOff x="2857500" y="4036981"/>
              <a:chExt cx="1041113" cy="1639919"/>
            </a:xfrm>
          </p:grpSpPr>
          <p:sp>
            <p:nvSpPr>
              <p:cNvPr id="54" name="Donut 53"/>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44"/>
            <p:cNvGrpSpPr/>
            <p:nvPr/>
          </p:nvGrpSpPr>
          <p:grpSpPr>
            <a:xfrm rot="18999749">
              <a:off x="7509118" y="2456403"/>
              <a:ext cx="487835" cy="536877"/>
              <a:chOff x="2857500" y="4036981"/>
              <a:chExt cx="1041113" cy="1639919"/>
            </a:xfrm>
          </p:grpSpPr>
          <p:sp>
            <p:nvSpPr>
              <p:cNvPr id="52" name="Donut 51"/>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0" name="Group 59"/>
          <p:cNvGrpSpPr/>
          <p:nvPr/>
        </p:nvGrpSpPr>
        <p:grpSpPr>
          <a:xfrm>
            <a:off x="3581399" y="3816784"/>
            <a:ext cx="4800600" cy="2888816"/>
            <a:chOff x="2057399" y="3816784"/>
            <a:chExt cx="4800600" cy="2888816"/>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467099" y="3314700"/>
              <a:ext cx="1981200" cy="4800600"/>
            </a:xfrm>
            <a:prstGeom prst="rect">
              <a:avLst/>
            </a:prstGeom>
            <a:noFill/>
          </p:spPr>
        </p:pic>
        <p:sp>
          <p:nvSpPr>
            <p:cNvPr id="36" name="Donut 35"/>
            <p:cNvSpPr/>
            <p:nvPr/>
          </p:nvSpPr>
          <p:spPr>
            <a:xfrm rot="16080227">
              <a:off x="4991868" y="4322521"/>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2209800" y="4953000"/>
              <a:ext cx="4572000" cy="1631216"/>
            </a:xfrm>
            <a:prstGeom prst="rect">
              <a:avLst/>
            </a:prstGeom>
          </p:spPr>
          <p:txBody>
            <a:bodyPr>
              <a:spAutoFit/>
            </a:bodyPr>
            <a:lstStyle/>
            <a:p>
              <a:r>
                <a:rPr lang="en-US" sz="2000" b="1" i="1" dirty="0"/>
                <a:t>And then Alma cried unto the Lord, saying: O Lord our God, have mercy on this man, and heal him according to his faith which is in Christ.</a:t>
              </a:r>
            </a:p>
            <a:p>
              <a:r>
                <a:rPr lang="en-US" sz="2000" b="1" i="1" dirty="0"/>
                <a:t>Alma 15:10</a:t>
              </a:r>
            </a:p>
          </p:txBody>
        </p:sp>
        <p:grpSp>
          <p:nvGrpSpPr>
            <p:cNvPr id="15" name="Group 47"/>
            <p:cNvGrpSpPr/>
            <p:nvPr/>
          </p:nvGrpSpPr>
          <p:grpSpPr>
            <a:xfrm rot="18999749">
              <a:off x="2737049" y="3891344"/>
              <a:ext cx="669231" cy="964387"/>
              <a:chOff x="2541552" y="5499975"/>
              <a:chExt cx="1145020" cy="1808048"/>
            </a:xfrm>
          </p:grpSpPr>
          <p:sp>
            <p:nvSpPr>
              <p:cNvPr id="49" name="Donut 48"/>
              <p:cNvSpPr/>
              <p:nvPr/>
            </p:nvSpPr>
            <p:spPr>
              <a:xfrm rot="18680478">
                <a:off x="2734073" y="5766675"/>
                <a:ext cx="1219200" cy="68579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288107" y="6428983"/>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Donut 34"/>
            <p:cNvSpPr/>
            <p:nvPr/>
          </p:nvSpPr>
          <p:spPr>
            <a:xfrm rot="16080227">
              <a:off x="4991868" y="3941520"/>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a:extLst>
              <a:ext uri="{FF2B5EF4-FFF2-40B4-BE49-F238E27FC236}">
                <a16:creationId xmlns:a16="http://schemas.microsoft.com/office/drawing/2014/main" id="{7C53F7F1-3867-4414-AD84-8B1E0F840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921" y="2998219"/>
            <a:ext cx="2354615" cy="2354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36B0A90-4179-4CBC-A4C2-3D577B872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482036"/>
            <a:ext cx="3124200" cy="369332"/>
          </a:xfrm>
          <a:prstGeom prst="rect">
            <a:avLst/>
          </a:prstGeom>
          <a:noFill/>
        </p:spPr>
        <p:txBody>
          <a:bodyPr wrap="square" rtlCol="0">
            <a:spAutoFit/>
          </a:bodyPr>
          <a:lstStyle/>
          <a:p>
            <a:r>
              <a:rPr lang="en-US" dirty="0">
                <a:solidFill>
                  <a:schemeClr val="bg1"/>
                </a:solidFill>
              </a:rPr>
              <a:t>D&amp;C 46:20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Faith to Heal</a:t>
              </a:r>
            </a:p>
          </p:txBody>
        </p:sp>
      </p:grpSp>
      <p:grpSp>
        <p:nvGrpSpPr>
          <p:cNvPr id="3" name="Group 53"/>
          <p:cNvGrpSpPr/>
          <p:nvPr/>
        </p:nvGrpSpPr>
        <p:grpSpPr>
          <a:xfrm>
            <a:off x="2362200" y="1524001"/>
            <a:ext cx="3276600" cy="1828799"/>
            <a:chOff x="838200" y="2532603"/>
            <a:chExt cx="3276600" cy="1828799"/>
          </a:xfrm>
        </p:grpSpPr>
        <p:grpSp>
          <p:nvGrpSpPr>
            <p:cNvPr id="5" name="Group 29"/>
            <p:cNvGrpSpPr/>
            <p:nvPr/>
          </p:nvGrpSpPr>
          <p:grpSpPr>
            <a:xfrm>
              <a:off x="838200" y="3047999"/>
              <a:ext cx="3276600" cy="1313403"/>
              <a:chOff x="457200" y="3048000"/>
              <a:chExt cx="3276600" cy="13134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438798" y="2066402"/>
                <a:ext cx="1313403" cy="3276600"/>
              </a:xfrm>
              <a:prstGeom prst="rect">
                <a:avLst/>
              </a:prstGeom>
              <a:noFill/>
            </p:spPr>
          </p:pic>
          <p:sp>
            <p:nvSpPr>
              <p:cNvPr id="28" name="TextBox 27"/>
              <p:cNvSpPr txBox="1"/>
              <p:nvPr/>
            </p:nvSpPr>
            <p:spPr>
              <a:xfrm>
                <a:off x="685800" y="3142204"/>
                <a:ext cx="2971800" cy="1200329"/>
              </a:xfrm>
              <a:prstGeom prst="rect">
                <a:avLst/>
              </a:prstGeom>
              <a:noFill/>
            </p:spPr>
            <p:txBody>
              <a:bodyPr wrap="square" rtlCol="0">
                <a:spAutoFit/>
              </a:bodyPr>
              <a:lstStyle/>
              <a:p>
                <a:r>
                  <a:rPr lang="en-US" b="1" dirty="0"/>
                  <a:t>Faith is a principle of action and of power, and by it one can command the elements and heal the sick</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905002"/>
            <a:chOff x="4876800" y="2456403"/>
            <a:chExt cx="3276600" cy="1905002"/>
          </a:xfrm>
        </p:grpSpPr>
        <p:grpSp>
          <p:nvGrpSpPr>
            <p:cNvPr id="10" name="Group 30"/>
            <p:cNvGrpSpPr/>
            <p:nvPr/>
          </p:nvGrpSpPr>
          <p:grpSpPr>
            <a:xfrm>
              <a:off x="4876800" y="2971801"/>
              <a:ext cx="3276600" cy="1389604"/>
              <a:chOff x="457200" y="3048002"/>
              <a:chExt cx="3276600" cy="1389604"/>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00698" y="2104504"/>
                <a:ext cx="1389604" cy="3276600"/>
              </a:xfrm>
              <a:prstGeom prst="rect">
                <a:avLst/>
              </a:prstGeom>
              <a:noFill/>
            </p:spPr>
          </p:pic>
          <p:sp>
            <p:nvSpPr>
              <p:cNvPr id="33" name="TextBox 32"/>
              <p:cNvSpPr txBox="1"/>
              <p:nvPr/>
            </p:nvSpPr>
            <p:spPr>
              <a:xfrm>
                <a:off x="609600" y="3142204"/>
                <a:ext cx="2971800" cy="1200329"/>
              </a:xfrm>
              <a:prstGeom prst="rect">
                <a:avLst/>
              </a:prstGeom>
              <a:noFill/>
            </p:spPr>
            <p:txBody>
              <a:bodyPr wrap="square" rtlCol="0">
                <a:spAutoFit/>
              </a:bodyPr>
              <a:lstStyle/>
              <a:p>
                <a:r>
                  <a:rPr lang="en-US" b="1" dirty="0"/>
                  <a:t>Prayer of faith, uttered alone or in our homes or places of worship, can be effective to heal the sick.</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3505200" y="3276601"/>
            <a:ext cx="4800600" cy="2579929"/>
            <a:chOff x="1981200" y="3276600"/>
            <a:chExt cx="4800600" cy="2579929"/>
          </a:xfrm>
        </p:grpSpPr>
        <p:grpSp>
          <p:nvGrpSpPr>
            <p:cNvPr id="13" name="Group 38"/>
            <p:cNvGrpSpPr/>
            <p:nvPr/>
          </p:nvGrpSpPr>
          <p:grpSpPr>
            <a:xfrm>
              <a:off x="1981200" y="3276600"/>
              <a:ext cx="4800600" cy="2579929"/>
              <a:chOff x="1981200" y="3775455"/>
              <a:chExt cx="4800600" cy="2014595"/>
            </a:xfrm>
          </p:grpSpPr>
          <p:grpSp>
            <p:nvGrpSpPr>
              <p:cNvPr id="14" name="Group 55"/>
              <p:cNvGrpSpPr/>
              <p:nvPr/>
            </p:nvGrpSpPr>
            <p:grpSpPr>
              <a:xfrm>
                <a:off x="1981200" y="3808562"/>
                <a:ext cx="4800600" cy="1981488"/>
                <a:chOff x="1981200" y="3808562"/>
                <a:chExt cx="4800600" cy="198148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701466" y="2709716"/>
                  <a:ext cx="1360068"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4818" y="3828941"/>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133600" y="4343400"/>
              <a:ext cx="4572000" cy="1323439"/>
            </a:xfrm>
            <a:prstGeom prst="rect">
              <a:avLst/>
            </a:prstGeom>
          </p:spPr>
          <p:txBody>
            <a:bodyPr>
              <a:spAutoFit/>
            </a:bodyPr>
            <a:lstStyle/>
            <a:p>
              <a:r>
                <a:rPr lang="en-US" sz="2000" b="1" i="1" dirty="0"/>
                <a:t>To another faith by the same Spirit; to another the gifts of healing by the same Spirit;</a:t>
              </a:r>
            </a:p>
            <a:p>
              <a:r>
                <a:rPr lang="en-US" sz="2000" b="1" i="1" dirty="0"/>
                <a:t>Corinthians 12:9</a:t>
              </a:r>
            </a:p>
          </p:txBody>
        </p:sp>
      </p:grpSp>
      <p:pic>
        <p:nvPicPr>
          <p:cNvPr id="17" name="Picture 16">
            <a:extLst>
              <a:ext uri="{FF2B5EF4-FFF2-40B4-BE49-F238E27FC236}">
                <a16:creationId xmlns:a16="http://schemas.microsoft.com/office/drawing/2014/main" id="{ED707378-B4CB-486E-9AA1-A56327F2A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989" y="102812"/>
            <a:ext cx="1524132" cy="1524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a:extLst>
              <a:ext uri="{FF2B5EF4-FFF2-40B4-BE49-F238E27FC236}">
                <a16:creationId xmlns:a16="http://schemas.microsoft.com/office/drawing/2014/main" id="{05582D84-E09B-4F80-A5C1-21C07269C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p:cNvSpPr txBox="1"/>
          <p:nvPr/>
        </p:nvSpPr>
        <p:spPr>
          <a:xfrm>
            <a:off x="0" y="6488668"/>
            <a:ext cx="1676400" cy="369332"/>
          </a:xfrm>
          <a:prstGeom prst="rect">
            <a:avLst/>
          </a:prstGeom>
          <a:noFill/>
        </p:spPr>
        <p:txBody>
          <a:bodyPr wrap="square" rtlCol="0">
            <a:spAutoFit/>
          </a:bodyPr>
          <a:lstStyle/>
          <a:p>
            <a:r>
              <a:rPr lang="en-US" dirty="0">
                <a:solidFill>
                  <a:schemeClr val="bg1"/>
                </a:solidFill>
              </a:rPr>
              <a:t>D&amp;C 46:1-2</a:t>
            </a:r>
          </a:p>
        </p:txBody>
      </p:sp>
      <p:grpSp>
        <p:nvGrpSpPr>
          <p:cNvPr id="50" name="Group 49"/>
          <p:cNvGrpSpPr/>
          <p:nvPr/>
        </p:nvGrpSpPr>
        <p:grpSpPr>
          <a:xfrm>
            <a:off x="2438400" y="152400"/>
            <a:ext cx="7315200" cy="1219200"/>
            <a:chOff x="914400" y="0"/>
            <a:chExt cx="7315200" cy="1219200"/>
          </a:xfrm>
        </p:grpSpPr>
        <p:pic>
          <p:nvPicPr>
            <p:cNvPr id="3074" name="Picture 2" descr="http://www.hhweb.com/images/Oak_plaque_LASER_LIGHT2.jpg"/>
            <p:cNvPicPr>
              <a:picLocks noChangeAspect="1" noChangeArrowheads="1"/>
            </p:cNvPicPr>
            <p:nvPr/>
          </p:nvPicPr>
          <p:blipFill>
            <a:blip r:embed="rId3" cstate="print"/>
            <a:srcRect/>
            <a:stretch>
              <a:fillRect/>
            </a:stretch>
          </p:blipFill>
          <p:spPr bwMode="auto">
            <a:xfrm rot="5400000">
              <a:off x="3886200" y="-2590800"/>
              <a:ext cx="1219200" cy="6400800"/>
            </a:xfrm>
            <a:prstGeom prst="rect">
              <a:avLst/>
            </a:prstGeom>
            <a:noFill/>
          </p:spPr>
        </p:pic>
        <p:sp>
          <p:nvSpPr>
            <p:cNvPr id="7" name="TextBox 6"/>
            <p:cNvSpPr txBox="1"/>
            <p:nvPr/>
          </p:nvSpPr>
          <p:spPr>
            <a:xfrm>
              <a:off x="914400" y="152400"/>
              <a:ext cx="7315200" cy="923330"/>
            </a:xfrm>
            <a:prstGeom prst="rect">
              <a:avLst/>
            </a:prstGeom>
            <a:noFill/>
            <a:ln w="76200">
              <a:noFill/>
            </a:ln>
          </p:spPr>
          <p:txBody>
            <a:bodyPr wrap="square" rtlCol="0">
              <a:spAutoFit/>
            </a:bodyPr>
            <a:lstStyle/>
            <a:p>
              <a:pPr algn="ctr"/>
              <a:r>
                <a:rPr lang="en-US" sz="5400" dirty="0">
                  <a:latin typeface="Gabriola" pitchFamily="82" charset="0"/>
                </a:rPr>
                <a:t>Directed by the Holy Spirit</a:t>
              </a:r>
            </a:p>
          </p:txBody>
        </p:sp>
      </p:grpSp>
      <p:grpSp>
        <p:nvGrpSpPr>
          <p:cNvPr id="130" name="Group 129"/>
          <p:cNvGrpSpPr/>
          <p:nvPr/>
        </p:nvGrpSpPr>
        <p:grpSpPr>
          <a:xfrm>
            <a:off x="2590800" y="1225364"/>
            <a:ext cx="2819400" cy="1975037"/>
            <a:chOff x="1066800" y="1225363"/>
            <a:chExt cx="2819400" cy="1975037"/>
          </a:xfrm>
        </p:grpSpPr>
        <p:grpSp>
          <p:nvGrpSpPr>
            <p:cNvPr id="35" name="Group 34"/>
            <p:cNvGrpSpPr/>
            <p:nvPr/>
          </p:nvGrpSpPr>
          <p:grpSpPr>
            <a:xfrm>
              <a:off x="1066800" y="2362200"/>
              <a:ext cx="2819400" cy="838200"/>
              <a:chOff x="990600" y="3962400"/>
              <a:chExt cx="2819400" cy="838200"/>
            </a:xfrm>
          </p:grpSpPr>
          <p:pic>
            <p:nvPicPr>
              <p:cNvPr id="36" name="Picture 2" descr="http://www.hhweb.com/images/Oak_plaque_LASER_LIGHT2.jpg"/>
              <p:cNvPicPr>
                <a:picLocks noChangeAspect="1" noChangeArrowheads="1"/>
              </p:cNvPicPr>
              <p:nvPr/>
            </p:nvPicPr>
            <p:blipFill>
              <a:blip r:embed="rId3" cstate="print"/>
              <a:srcRect/>
              <a:stretch>
                <a:fillRect/>
              </a:stretch>
            </p:blipFill>
            <p:spPr bwMode="auto">
              <a:xfrm rot="5400000">
                <a:off x="1981200" y="2971800"/>
                <a:ext cx="838200" cy="2819400"/>
              </a:xfrm>
              <a:prstGeom prst="rect">
                <a:avLst/>
              </a:prstGeom>
              <a:noFill/>
            </p:spPr>
          </p:pic>
          <p:sp>
            <p:nvSpPr>
              <p:cNvPr id="37" name="Rectangle 36"/>
              <p:cNvSpPr/>
              <p:nvPr/>
            </p:nvSpPr>
            <p:spPr>
              <a:xfrm>
                <a:off x="1066800" y="4038600"/>
                <a:ext cx="2743200" cy="646331"/>
              </a:xfrm>
              <a:prstGeom prst="rect">
                <a:avLst/>
              </a:prstGeom>
            </p:spPr>
            <p:txBody>
              <a:bodyPr wrap="square">
                <a:spAutoFit/>
              </a:bodyPr>
              <a:lstStyle/>
              <a:p>
                <a:r>
                  <a:rPr lang="en-US" b="1" dirty="0"/>
                  <a:t>Meetings are to be conducted by the Elders</a:t>
                </a:r>
              </a:p>
            </p:txBody>
          </p:sp>
        </p:grpSp>
        <p:grpSp>
          <p:nvGrpSpPr>
            <p:cNvPr id="41" name="Group 40"/>
            <p:cNvGrpSpPr/>
            <p:nvPr/>
          </p:nvGrpSpPr>
          <p:grpSpPr>
            <a:xfrm rot="19431508">
              <a:off x="3185603" y="1225363"/>
              <a:ext cx="648223" cy="1130674"/>
              <a:chOff x="2857500" y="4036981"/>
              <a:chExt cx="1041113" cy="1639919"/>
            </a:xfrm>
          </p:grpSpPr>
          <p:sp>
            <p:nvSpPr>
              <p:cNvPr id="42" name="Donut 41"/>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1" name="Group 130"/>
          <p:cNvGrpSpPr/>
          <p:nvPr/>
        </p:nvGrpSpPr>
        <p:grpSpPr>
          <a:xfrm>
            <a:off x="2514600" y="3180160"/>
            <a:ext cx="2819400" cy="2382440"/>
            <a:chOff x="990600" y="3180160"/>
            <a:chExt cx="2819400" cy="2382440"/>
          </a:xfrm>
        </p:grpSpPr>
        <p:grpSp>
          <p:nvGrpSpPr>
            <p:cNvPr id="34" name="Group 33"/>
            <p:cNvGrpSpPr/>
            <p:nvPr/>
          </p:nvGrpSpPr>
          <p:grpSpPr>
            <a:xfrm>
              <a:off x="990600" y="3962400"/>
              <a:ext cx="2819400" cy="1600200"/>
              <a:chOff x="990600" y="3962400"/>
              <a:chExt cx="2819400" cy="1600200"/>
            </a:xfrm>
          </p:grpSpPr>
          <p:pic>
            <p:nvPicPr>
              <p:cNvPr id="32" name="Picture 2" descr="http://www.hhweb.com/images/Oak_plaque_LASER_LIGHT2.jpg"/>
              <p:cNvPicPr>
                <a:picLocks noChangeAspect="1" noChangeArrowheads="1"/>
              </p:cNvPicPr>
              <p:nvPr/>
            </p:nvPicPr>
            <p:blipFill>
              <a:blip r:embed="rId3" cstate="print"/>
              <a:srcRect/>
              <a:stretch>
                <a:fillRect/>
              </a:stretch>
            </p:blipFill>
            <p:spPr bwMode="auto">
              <a:xfrm rot="5400000">
                <a:off x="1600200" y="3352800"/>
                <a:ext cx="1600200" cy="2819400"/>
              </a:xfrm>
              <a:prstGeom prst="rect">
                <a:avLst/>
              </a:prstGeom>
              <a:noFill/>
            </p:spPr>
          </p:pic>
          <p:sp>
            <p:nvSpPr>
              <p:cNvPr id="33" name="Rectangle 32"/>
              <p:cNvSpPr/>
              <p:nvPr/>
            </p:nvSpPr>
            <p:spPr>
              <a:xfrm>
                <a:off x="1066800" y="4038600"/>
                <a:ext cx="2743200" cy="1477328"/>
              </a:xfrm>
              <a:prstGeom prst="rect">
                <a:avLst/>
              </a:prstGeom>
            </p:spPr>
            <p:txBody>
              <a:bodyPr wrap="square">
                <a:spAutoFit/>
              </a:bodyPr>
              <a:lstStyle/>
              <a:p>
                <a:r>
                  <a:rPr lang="en-US" b="1" dirty="0"/>
                  <a:t>Selection of hymns, the prayers, the choice of speakers, all must be according as the Spirit shall prompt. </a:t>
                </a:r>
              </a:p>
            </p:txBody>
          </p:sp>
        </p:grpSp>
        <p:grpSp>
          <p:nvGrpSpPr>
            <p:cNvPr id="44" name="Group 43"/>
            <p:cNvGrpSpPr/>
            <p:nvPr/>
          </p:nvGrpSpPr>
          <p:grpSpPr>
            <a:xfrm rot="19431508">
              <a:off x="3257490" y="3180161"/>
              <a:ext cx="476469" cy="878678"/>
              <a:chOff x="2857500" y="4036981"/>
              <a:chExt cx="1041113" cy="1639919"/>
            </a:xfrm>
          </p:grpSpPr>
          <p:sp>
            <p:nvSpPr>
              <p:cNvPr id="45" name="Donut 44"/>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p:cNvGrpSpPr/>
            <p:nvPr/>
          </p:nvGrpSpPr>
          <p:grpSpPr>
            <a:xfrm rot="19431508">
              <a:off x="1051469" y="3180160"/>
              <a:ext cx="476469" cy="878678"/>
              <a:chOff x="2857500" y="4036981"/>
              <a:chExt cx="1041113" cy="1639919"/>
            </a:xfrm>
          </p:grpSpPr>
          <p:sp>
            <p:nvSpPr>
              <p:cNvPr id="48" name="Donut 47"/>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1" name="Donut 50"/>
          <p:cNvSpPr/>
          <p:nvPr/>
        </p:nvSpPr>
        <p:spPr>
          <a:xfrm rot="16200000">
            <a:off x="2591423" y="1675777"/>
            <a:ext cx="1219200" cy="3060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p:cNvGrpSpPr/>
          <p:nvPr/>
        </p:nvGrpSpPr>
        <p:grpSpPr>
          <a:xfrm>
            <a:off x="1905000" y="1524000"/>
            <a:ext cx="1752600" cy="609600"/>
            <a:chOff x="990600" y="3962400"/>
            <a:chExt cx="2819400" cy="838200"/>
          </a:xfrm>
        </p:grpSpPr>
        <p:pic>
          <p:nvPicPr>
            <p:cNvPr id="39" name="Picture 2" descr="http://www.hhweb.com/images/Oak_plaque_LASER_LIGHT2.jpg"/>
            <p:cNvPicPr>
              <a:picLocks noChangeAspect="1" noChangeArrowheads="1"/>
            </p:cNvPicPr>
            <p:nvPr/>
          </p:nvPicPr>
          <p:blipFill>
            <a:blip r:embed="rId3" cstate="print"/>
            <a:srcRect/>
            <a:stretch>
              <a:fillRect/>
            </a:stretch>
          </p:blipFill>
          <p:spPr bwMode="auto">
            <a:xfrm rot="5400000">
              <a:off x="1981200" y="2971800"/>
              <a:ext cx="838200" cy="2819400"/>
            </a:xfrm>
            <a:prstGeom prst="rect">
              <a:avLst/>
            </a:prstGeom>
            <a:noFill/>
          </p:spPr>
        </p:pic>
        <p:sp>
          <p:nvSpPr>
            <p:cNvPr id="40" name="Rectangle 39"/>
            <p:cNvSpPr/>
            <p:nvPr/>
          </p:nvSpPr>
          <p:spPr>
            <a:xfrm>
              <a:off x="1066801" y="4038600"/>
              <a:ext cx="2743199" cy="507832"/>
            </a:xfrm>
            <a:prstGeom prst="rect">
              <a:avLst/>
            </a:prstGeom>
          </p:spPr>
          <p:txBody>
            <a:bodyPr wrap="square">
              <a:spAutoFit/>
            </a:bodyPr>
            <a:lstStyle/>
            <a:p>
              <a:r>
                <a:rPr lang="en-US" dirty="0"/>
                <a:t>8 </a:t>
              </a:r>
              <a:r>
                <a:rPr lang="en-US" b="1" dirty="0"/>
                <a:t>March</a:t>
              </a:r>
              <a:r>
                <a:rPr lang="en-US" dirty="0"/>
                <a:t> 1831</a:t>
              </a:r>
            </a:p>
          </p:txBody>
        </p:sp>
      </p:grpSp>
      <p:grpSp>
        <p:nvGrpSpPr>
          <p:cNvPr id="132" name="Group 131"/>
          <p:cNvGrpSpPr/>
          <p:nvPr/>
        </p:nvGrpSpPr>
        <p:grpSpPr>
          <a:xfrm>
            <a:off x="7391400" y="1149700"/>
            <a:ext cx="2667000" cy="5403500"/>
            <a:chOff x="5867400" y="1149700"/>
            <a:chExt cx="2667000" cy="5403500"/>
          </a:xfrm>
        </p:grpSpPr>
        <p:grpSp>
          <p:nvGrpSpPr>
            <p:cNvPr id="10" name="Group 9"/>
            <p:cNvGrpSpPr/>
            <p:nvPr/>
          </p:nvGrpSpPr>
          <p:grpSpPr>
            <a:xfrm>
              <a:off x="5867400" y="15240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19200" y="2514600"/>
                <a:ext cx="1905000" cy="1077218"/>
              </a:xfrm>
              <a:prstGeom prst="rect">
                <a:avLst/>
              </a:prstGeom>
            </p:spPr>
            <p:txBody>
              <a:bodyPr wrap="square">
                <a:spAutoFit/>
              </a:bodyPr>
              <a:lstStyle/>
              <a:p>
                <a:pPr algn="ctr"/>
                <a:r>
                  <a:rPr lang="en-US" sz="1600" b="1" dirty="0"/>
                  <a:t>Church leaders are to be guided by the Holy Spirit as they conduct meetings.</a:t>
                </a:r>
                <a:endParaRPr lang="en-US" sz="1600" dirty="0">
                  <a:solidFill>
                    <a:schemeClr val="bg1"/>
                  </a:solidFill>
                </a:endParaRPr>
              </a:p>
            </p:txBody>
          </p:sp>
        </p:grpSp>
        <p:sp>
          <p:nvSpPr>
            <p:cNvPr id="52" name="Donut 51"/>
            <p:cNvSpPr/>
            <p:nvPr/>
          </p:nvSpPr>
          <p:spPr>
            <a:xfrm rot="16036784">
              <a:off x="6912312" y="1270332"/>
              <a:ext cx="536415" cy="29515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p:cNvGrpSpPr/>
          <p:nvPr/>
        </p:nvGrpSpPr>
        <p:grpSpPr>
          <a:xfrm>
            <a:off x="5715001" y="2971800"/>
            <a:ext cx="1424175" cy="2057400"/>
            <a:chOff x="5401235" y="685800"/>
            <a:chExt cx="2752165" cy="3975848"/>
          </a:xfrm>
        </p:grpSpPr>
        <p:sp>
          <p:nvSpPr>
            <p:cNvPr id="54" name="Rectangle 53"/>
            <p:cNvSpPr/>
            <p:nvPr/>
          </p:nvSpPr>
          <p:spPr>
            <a:xfrm>
              <a:off x="5486400" y="685800"/>
              <a:ext cx="2667000"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ame 54"/>
            <p:cNvSpPr/>
            <p:nvPr/>
          </p:nvSpPr>
          <p:spPr>
            <a:xfrm>
              <a:off x="5638800" y="762000"/>
              <a:ext cx="2362200" cy="3810000"/>
            </a:xfrm>
            <a:prstGeom prst="frame">
              <a:avLst>
                <a:gd name="adj1" fmla="val 187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5791200" y="914401"/>
              <a:ext cx="2057400" cy="1011103"/>
            </a:xfrm>
            <a:prstGeom prst="rect">
              <a:avLst/>
            </a:prstGeom>
            <a:noFill/>
            <a:ln w="12700">
              <a:noFill/>
            </a:ln>
          </p:spPr>
          <p:txBody>
            <a:bodyPr wrap="square" rtlCol="0">
              <a:spAutoFit/>
            </a:bodyPr>
            <a:lstStyle/>
            <a:p>
              <a:pPr algn="ctr"/>
              <a:r>
                <a:rPr lang="en-US" sz="2800" dirty="0">
                  <a:solidFill>
                    <a:schemeClr val="bg2">
                      <a:lumMod val="75000"/>
                    </a:schemeClr>
                  </a:solidFill>
                  <a:latin typeface="Angsana New" pitchFamily="18" charset="-34"/>
                  <a:cs typeface="Angsana New" pitchFamily="18" charset="-34"/>
                </a:rPr>
                <a:t>HYMNS</a:t>
              </a:r>
            </a:p>
          </p:txBody>
        </p:sp>
        <p:grpSp>
          <p:nvGrpSpPr>
            <p:cNvPr id="57" name="Group 80"/>
            <p:cNvGrpSpPr/>
            <p:nvPr/>
          </p:nvGrpSpPr>
          <p:grpSpPr>
            <a:xfrm>
              <a:off x="6199094" y="1676400"/>
              <a:ext cx="1219136" cy="745062"/>
              <a:chOff x="2931459" y="4937760"/>
              <a:chExt cx="4020670" cy="1965955"/>
            </a:xfrm>
          </p:grpSpPr>
          <p:grpSp>
            <p:nvGrpSpPr>
              <p:cNvPr id="59" name="Group 9"/>
              <p:cNvGrpSpPr/>
              <p:nvPr/>
            </p:nvGrpSpPr>
            <p:grpSpPr>
              <a:xfrm>
                <a:off x="2931459" y="5266765"/>
                <a:ext cx="381000" cy="1600200"/>
                <a:chOff x="3854824" y="4876800"/>
                <a:chExt cx="381000" cy="1600200"/>
              </a:xfrm>
            </p:grpSpPr>
            <p:sp>
              <p:nvSpPr>
                <p:cNvPr id="126" name="Rounded Rectangle 5"/>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0"/>
              <p:cNvGrpSpPr/>
              <p:nvPr/>
            </p:nvGrpSpPr>
            <p:grpSpPr>
              <a:xfrm>
                <a:off x="6571129" y="5275729"/>
                <a:ext cx="381000" cy="1600200"/>
                <a:chOff x="3854824" y="4876800"/>
                <a:chExt cx="381000" cy="1600200"/>
              </a:xfrm>
            </p:grpSpPr>
            <p:sp>
              <p:nvSpPr>
                <p:cNvPr id="122" name="Rounded Rectangle 1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5"/>
              <p:cNvGrpSpPr/>
              <p:nvPr/>
            </p:nvGrpSpPr>
            <p:grpSpPr>
              <a:xfrm>
                <a:off x="4343400" y="4937760"/>
                <a:ext cx="457200" cy="1920240"/>
                <a:chOff x="3854824" y="4876800"/>
                <a:chExt cx="381000" cy="1600200"/>
              </a:xfrm>
            </p:grpSpPr>
            <p:sp>
              <p:nvSpPr>
                <p:cNvPr id="118" name="Rounded Rectangle 117"/>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0"/>
              <p:cNvGrpSpPr/>
              <p:nvPr/>
            </p:nvGrpSpPr>
            <p:grpSpPr>
              <a:xfrm>
                <a:off x="5029200" y="4937760"/>
                <a:ext cx="457200" cy="1920240"/>
                <a:chOff x="3854824" y="4876800"/>
                <a:chExt cx="381000" cy="1600200"/>
              </a:xfrm>
            </p:grpSpPr>
            <p:sp>
              <p:nvSpPr>
                <p:cNvPr id="114" name="Rounded Rectangle 113"/>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5"/>
              <p:cNvGrpSpPr/>
              <p:nvPr/>
            </p:nvGrpSpPr>
            <p:grpSpPr>
              <a:xfrm>
                <a:off x="3505200" y="5577840"/>
                <a:ext cx="304800" cy="1280160"/>
                <a:chOff x="3854824" y="4876800"/>
                <a:chExt cx="381000" cy="1600200"/>
              </a:xfrm>
            </p:grpSpPr>
            <p:sp>
              <p:nvSpPr>
                <p:cNvPr id="110" name="Rounded Rectangle 26"/>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2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2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0"/>
              <p:cNvGrpSpPr/>
              <p:nvPr/>
            </p:nvGrpSpPr>
            <p:grpSpPr>
              <a:xfrm>
                <a:off x="6042212" y="5586805"/>
                <a:ext cx="304800" cy="1280159"/>
                <a:chOff x="3854824" y="4876800"/>
                <a:chExt cx="381000" cy="1600199"/>
              </a:xfrm>
            </p:grpSpPr>
            <p:sp>
              <p:nvSpPr>
                <p:cNvPr id="106" name="Rounded Rectangle 105"/>
                <p:cNvSpPr/>
                <p:nvPr/>
              </p:nvSpPr>
              <p:spPr>
                <a:xfrm>
                  <a:off x="3962400" y="5257799"/>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35"/>
              <p:cNvGrpSpPr/>
              <p:nvPr/>
            </p:nvGrpSpPr>
            <p:grpSpPr>
              <a:xfrm>
                <a:off x="4025153" y="5262281"/>
                <a:ext cx="367553" cy="1586753"/>
                <a:chOff x="3854824" y="4876800"/>
                <a:chExt cx="381000" cy="1600200"/>
              </a:xfrm>
            </p:grpSpPr>
            <p:sp>
              <p:nvSpPr>
                <p:cNvPr id="102" name="Rounded Rectangle 10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0"/>
              <p:cNvGrpSpPr/>
              <p:nvPr/>
            </p:nvGrpSpPr>
            <p:grpSpPr>
              <a:xfrm>
                <a:off x="5459506" y="5271246"/>
                <a:ext cx="389966" cy="1582271"/>
                <a:chOff x="3854824" y="4876800"/>
                <a:chExt cx="381000" cy="1600200"/>
              </a:xfrm>
            </p:grpSpPr>
            <p:sp>
              <p:nvSpPr>
                <p:cNvPr id="98" name="Rounded Rectangle 97"/>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4701988" y="5732930"/>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648200"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4809565" y="5867401"/>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4979894"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4688541" y="5862918"/>
                <a:ext cx="416859" cy="8068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lock Arc 71"/>
              <p:cNvSpPr/>
              <p:nvPr/>
            </p:nvSpPr>
            <p:spPr>
              <a:xfrm rot="10800000">
                <a:off x="4724400" y="5410200"/>
                <a:ext cx="333375" cy="381000"/>
              </a:xfrm>
              <a:prstGeom prst="blockArc">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ounded Rectangle 72"/>
              <p:cNvSpPr/>
              <p:nvPr/>
            </p:nvSpPr>
            <p:spPr>
              <a:xfrm>
                <a:off x="4267200" y="6042212"/>
                <a:ext cx="206187"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351928" y="6033247"/>
                <a:ext cx="210671"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39892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8368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720352" y="606910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63"/>
              <p:cNvGrpSpPr/>
              <p:nvPr/>
            </p:nvGrpSpPr>
            <p:grpSpPr>
              <a:xfrm>
                <a:off x="3191434" y="6051175"/>
                <a:ext cx="407895" cy="797859"/>
                <a:chOff x="3191434" y="6051175"/>
                <a:chExt cx="407895" cy="797859"/>
              </a:xfrm>
            </p:grpSpPr>
            <p:sp>
              <p:nvSpPr>
                <p:cNvPr id="95" name="Rounded Rectangle 94"/>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64"/>
              <p:cNvGrpSpPr/>
              <p:nvPr/>
            </p:nvGrpSpPr>
            <p:grpSpPr>
              <a:xfrm>
                <a:off x="6275294" y="6060141"/>
                <a:ext cx="407895" cy="797859"/>
                <a:chOff x="3191434" y="6051175"/>
                <a:chExt cx="407895" cy="797859"/>
              </a:xfrm>
            </p:grpSpPr>
            <p:sp>
              <p:nvSpPr>
                <p:cNvPr id="92" name="Rounded Rectangle 91"/>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68"/>
              <p:cNvGrpSpPr/>
              <p:nvPr/>
            </p:nvGrpSpPr>
            <p:grpSpPr>
              <a:xfrm>
                <a:off x="5715000" y="6060141"/>
                <a:ext cx="407895" cy="797859"/>
                <a:chOff x="3191434" y="6051175"/>
                <a:chExt cx="407895" cy="797859"/>
              </a:xfrm>
            </p:grpSpPr>
            <p:sp>
              <p:nvSpPr>
                <p:cNvPr id="89" name="Rounded Rectangle 88"/>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p:cNvSpPr/>
              <p:nvPr/>
            </p:nvSpPr>
            <p:spPr>
              <a:xfrm flipV="1">
                <a:off x="3048000" y="6750423"/>
                <a:ext cx="3810000" cy="1532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flipV="1">
                <a:off x="3200400" y="6042211"/>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flipV="1">
                <a:off x="6275294" y="6033246"/>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flipV="1">
                <a:off x="3729318"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flipV="1">
                <a:off x="5728447"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flipV="1">
                <a:off x="4262718" y="6033246"/>
                <a:ext cx="197224" cy="8964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flipV="1">
                <a:off x="5342965" y="6019799"/>
                <a:ext cx="215153" cy="5827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648200" y="6615952"/>
                <a:ext cx="533400" cy="24204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flipH="1">
              <a:off x="5401235" y="699248"/>
              <a:ext cx="85165"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1000"/>
                                        <p:tgtEl>
                                          <p:spTgt spid="132"/>
                                        </p:tgtEl>
                                      </p:cBhvr>
                                    </p:animEffect>
                                    <p:anim calcmode="lin" valueType="num">
                                      <p:cBhvr>
                                        <p:cTn id="25" dur="1000" fill="hold"/>
                                        <p:tgtEl>
                                          <p:spTgt spid="132"/>
                                        </p:tgtEl>
                                        <p:attrNameLst>
                                          <p:attrName>ppt_x</p:attrName>
                                        </p:attrNameLst>
                                      </p:cBhvr>
                                      <p:tavLst>
                                        <p:tav tm="0">
                                          <p:val>
                                            <p:strVal val="#ppt_x"/>
                                          </p:val>
                                        </p:tav>
                                        <p:tav tm="100000">
                                          <p:val>
                                            <p:strVal val="#ppt_x"/>
                                          </p:val>
                                        </p:tav>
                                      </p:tavLst>
                                    </p:anim>
                                    <p:anim calcmode="lin" valueType="num">
                                      <p:cBhvr>
                                        <p:cTn id="26"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B66997FF-EEB6-419C-9E46-563B3E2BE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46:21</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Working of Miracles</a:t>
              </a:r>
            </a:p>
          </p:txBody>
        </p:sp>
      </p:grpSp>
      <p:grpSp>
        <p:nvGrpSpPr>
          <p:cNvPr id="3" name="Group 53"/>
          <p:cNvGrpSpPr/>
          <p:nvPr/>
        </p:nvGrpSpPr>
        <p:grpSpPr>
          <a:xfrm>
            <a:off x="2362200" y="1524001"/>
            <a:ext cx="3276600" cy="2514599"/>
            <a:chOff x="838200" y="2532603"/>
            <a:chExt cx="3276600" cy="2514599"/>
          </a:xfrm>
        </p:grpSpPr>
        <p:grpSp>
          <p:nvGrpSpPr>
            <p:cNvPr id="5" name="Group 29"/>
            <p:cNvGrpSpPr/>
            <p:nvPr/>
          </p:nvGrpSpPr>
          <p:grpSpPr>
            <a:xfrm>
              <a:off x="838200" y="3047999"/>
              <a:ext cx="3276600" cy="1999203"/>
              <a:chOff x="457200" y="3048000"/>
              <a:chExt cx="3276600" cy="19992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095898" y="2409302"/>
                <a:ext cx="1999203" cy="3276600"/>
              </a:xfrm>
              <a:prstGeom prst="rect">
                <a:avLst/>
              </a:prstGeom>
              <a:noFill/>
            </p:spPr>
          </p:pic>
          <p:sp>
            <p:nvSpPr>
              <p:cNvPr id="28" name="TextBox 27"/>
              <p:cNvSpPr txBox="1"/>
              <p:nvPr/>
            </p:nvSpPr>
            <p:spPr>
              <a:xfrm>
                <a:off x="685800" y="3218404"/>
                <a:ext cx="2971800" cy="1754326"/>
              </a:xfrm>
              <a:prstGeom prst="rect">
                <a:avLst/>
              </a:prstGeom>
              <a:noFill/>
            </p:spPr>
            <p:txBody>
              <a:bodyPr wrap="square" rtlCol="0">
                <a:spAutoFit/>
              </a:bodyPr>
              <a:lstStyle/>
              <a:p>
                <a:pPr algn="ctr"/>
                <a:r>
                  <a:rPr lang="en-US" b="1" dirty="0"/>
                  <a:t>A miracle has been defined as “a beneficial event brought about through divine power that mortals do not understand and of themselves cannot duplicate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142204"/>
                <a:ext cx="2971800" cy="646331"/>
              </a:xfrm>
              <a:prstGeom prst="rect">
                <a:avLst/>
              </a:prstGeom>
              <a:noFill/>
            </p:spPr>
            <p:txBody>
              <a:bodyPr wrap="square" rtlCol="0">
                <a:spAutoFit/>
              </a:bodyPr>
              <a:lstStyle/>
              <a:p>
                <a:r>
                  <a:rPr lang="en-US" b="1" dirty="0"/>
                  <a:t>Any happening we cannot explain is a “miracle.” </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55"/>
          <p:cNvGrpSpPr/>
          <p:nvPr/>
        </p:nvGrpSpPr>
        <p:grpSpPr>
          <a:xfrm>
            <a:off x="3581400" y="2673184"/>
            <a:ext cx="4800600" cy="3953432"/>
            <a:chOff x="2057400" y="2673184"/>
            <a:chExt cx="4800600" cy="3953432"/>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430391" y="3199008"/>
              <a:ext cx="2054617" cy="4800600"/>
            </a:xfrm>
            <a:prstGeom prst="rect">
              <a:avLst/>
            </a:prstGeom>
            <a:noFill/>
          </p:spPr>
        </p:pic>
        <p:sp>
          <p:nvSpPr>
            <p:cNvPr id="35" name="Donut 34"/>
            <p:cNvSpPr/>
            <p:nvPr/>
          </p:nvSpPr>
          <p:spPr>
            <a:xfrm rot="16080227">
              <a:off x="5598985" y="3442268"/>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9768" y="3096536"/>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rot="16080227">
              <a:off x="2896795" y="4278738"/>
              <a:ext cx="454811" cy="28913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2133600" y="4572000"/>
              <a:ext cx="4572000" cy="1938992"/>
            </a:xfrm>
            <a:prstGeom prst="rect">
              <a:avLst/>
            </a:prstGeom>
          </p:spPr>
          <p:txBody>
            <a:bodyPr>
              <a:spAutoFit/>
            </a:bodyPr>
            <a:lstStyle/>
            <a:p>
              <a:r>
                <a:rPr lang="en-US" sz="2000" b="1" i="1" dirty="0"/>
                <a:t>…for he truly did many miracles in the name of Jesus; and there was not any man who could do a miracle in the name of Jesus save he were cleansed every whit from his iniquity—</a:t>
              </a:r>
            </a:p>
            <a:p>
              <a:r>
                <a:rPr lang="en-US" sz="2000" b="1" i="1" dirty="0"/>
                <a:t>3 Nephi 8:1</a:t>
              </a:r>
            </a:p>
          </p:txBody>
        </p:sp>
        <p:sp>
          <p:nvSpPr>
            <p:cNvPr id="52" name="Donut 51"/>
            <p:cNvSpPr/>
            <p:nvPr/>
          </p:nvSpPr>
          <p:spPr>
            <a:xfrm rot="16080227">
              <a:off x="2861619" y="3992605"/>
              <a:ext cx="448961" cy="24438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rot="16080227">
              <a:off x="5606205" y="2792388"/>
              <a:ext cx="604051" cy="36564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6080227">
              <a:off x="5601469" y="4093919"/>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rot="16080227">
              <a:off x="5632252" y="3748187"/>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a:extLst>
              <a:ext uri="{FF2B5EF4-FFF2-40B4-BE49-F238E27FC236}">
                <a16:creationId xmlns:a16="http://schemas.microsoft.com/office/drawing/2014/main" id="{D1B19F1A-C3A8-4E97-8480-E4794924F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016" y="2965014"/>
            <a:ext cx="2489013" cy="2489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A074D8A-98F8-4F36-93EC-34D0F012C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55960"/>
            <a:ext cx="3124200" cy="369332"/>
          </a:xfrm>
          <a:prstGeom prst="rect">
            <a:avLst/>
          </a:prstGeom>
          <a:noFill/>
        </p:spPr>
        <p:txBody>
          <a:bodyPr wrap="square" rtlCol="0">
            <a:spAutoFit/>
          </a:bodyPr>
          <a:lstStyle/>
          <a:p>
            <a:r>
              <a:rPr lang="en-US" dirty="0">
                <a:solidFill>
                  <a:schemeClr val="bg1"/>
                </a:solidFill>
              </a:rPr>
              <a:t>D&amp;C 46:22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To Prophesy</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To speak in the name of the Lord whether past, present, or future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019800" y="1447800"/>
            <a:ext cx="3962400" cy="2010728"/>
            <a:chOff x="4572000" y="2456403"/>
            <a:chExt cx="3962400" cy="2010728"/>
          </a:xfrm>
        </p:grpSpPr>
        <p:grpSp>
          <p:nvGrpSpPr>
            <p:cNvPr id="10" name="Group 30"/>
            <p:cNvGrpSpPr/>
            <p:nvPr/>
          </p:nvGrpSpPr>
          <p:grpSpPr>
            <a:xfrm>
              <a:off x="4572000" y="2971801"/>
              <a:ext cx="3962400" cy="1495330"/>
              <a:chOff x="152400" y="3048002"/>
              <a:chExt cx="3962400" cy="149533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38798" y="1761604"/>
                <a:ext cx="1389604" cy="3962400"/>
              </a:xfrm>
              <a:prstGeom prst="rect">
                <a:avLst/>
              </a:prstGeom>
              <a:noFill/>
            </p:spPr>
          </p:pic>
          <p:sp>
            <p:nvSpPr>
              <p:cNvPr id="33" name="TextBox 32"/>
              <p:cNvSpPr txBox="1"/>
              <p:nvPr/>
            </p:nvSpPr>
            <p:spPr>
              <a:xfrm>
                <a:off x="304800" y="3066004"/>
                <a:ext cx="3733800" cy="1477328"/>
              </a:xfrm>
              <a:prstGeom prst="rect">
                <a:avLst/>
              </a:prstGeom>
              <a:noFill/>
            </p:spPr>
            <p:txBody>
              <a:bodyPr wrap="square" rtlCol="0">
                <a:spAutoFit/>
              </a:bodyPr>
              <a:lstStyle/>
              <a:p>
                <a:r>
                  <a:rPr lang="en-US" b="1" dirty="0"/>
                  <a:t>Like the prophets of old, prophets today testify of Jesus Christ and teach His gospel. At times, they may be inspired to prophesy of future events for our benefit.</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 name="Group 47"/>
          <p:cNvGrpSpPr/>
          <p:nvPr/>
        </p:nvGrpSpPr>
        <p:grpSpPr>
          <a:xfrm>
            <a:off x="3657600" y="2978583"/>
            <a:ext cx="4800600" cy="3766962"/>
            <a:chOff x="2133600" y="2978583"/>
            <a:chExt cx="4800600" cy="3766962"/>
          </a:xfrm>
        </p:grpSpPr>
        <p:grpSp>
          <p:nvGrpSpPr>
            <p:cNvPr id="45" name="Group 44"/>
            <p:cNvGrpSpPr/>
            <p:nvPr/>
          </p:nvGrpSpPr>
          <p:grpSpPr>
            <a:xfrm>
              <a:off x="2133600" y="2978583"/>
              <a:ext cx="4800600" cy="3727017"/>
              <a:chOff x="2209800" y="2978584"/>
              <a:chExt cx="4800600" cy="3879417"/>
            </a:xfrm>
          </p:grpSpPr>
          <p:grpSp>
            <p:nvGrpSpPr>
              <p:cNvPr id="13" name="Group 38"/>
              <p:cNvGrpSpPr/>
              <p:nvPr/>
            </p:nvGrpSpPr>
            <p:grpSpPr>
              <a:xfrm>
                <a:off x="2209800" y="3318997"/>
                <a:ext cx="4800600" cy="3539004"/>
                <a:chOff x="1981200" y="3808562"/>
                <a:chExt cx="4800600" cy="2763510"/>
              </a:xfrm>
            </p:grpSpPr>
            <p:grpSp>
              <p:nvGrpSpPr>
                <p:cNvPr id="14" name="Group 55"/>
                <p:cNvGrpSpPr/>
                <p:nvPr/>
              </p:nvGrpSpPr>
              <p:grpSpPr>
                <a:xfrm>
                  <a:off x="1981200" y="3808562"/>
                  <a:ext cx="4800600" cy="2763510"/>
                  <a:chOff x="1981200" y="3808562"/>
                  <a:chExt cx="4800600" cy="2763510"/>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0455" y="3100727"/>
                    <a:ext cx="2142090" cy="4800600"/>
                  </a:xfrm>
                  <a:prstGeom prst="rect">
                    <a:avLst/>
                  </a:prstGeom>
                  <a:noFill/>
                </p:spPr>
              </p:pic>
              <p:sp>
                <p:nvSpPr>
                  <p:cNvPr id="34" name="Rectangle 33"/>
                  <p:cNvSpPr/>
                  <p:nvPr/>
                </p:nvSpPr>
                <p:spPr>
                  <a:xfrm>
                    <a:off x="2133600" y="4549676"/>
                    <a:ext cx="4572000" cy="225145"/>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519" y="3893742"/>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080227">
                <a:off x="2553469" y="3103320"/>
                <a:ext cx="650303"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209800" y="4191000"/>
              <a:ext cx="4572000" cy="2554545"/>
            </a:xfrm>
            <a:prstGeom prst="rect">
              <a:avLst/>
            </a:prstGeom>
          </p:spPr>
          <p:txBody>
            <a:bodyPr>
              <a:spAutoFit/>
            </a:bodyPr>
            <a:lstStyle/>
            <a:p>
              <a:r>
                <a:rPr lang="en-US" sz="2000" b="1" i="1" dirty="0"/>
                <a:t>And it came to pass that in the days of </a:t>
              </a:r>
              <a:r>
                <a:rPr lang="en-US" sz="2000" b="1" i="1" dirty="0" err="1"/>
                <a:t>Ethem</a:t>
              </a:r>
              <a:r>
                <a:rPr lang="en-US" sz="2000" b="1" i="1" dirty="0"/>
                <a:t> there came many prophets, and prophesied again unto the people; yea, they did prophesy that the Lord would utterly destroy them from off the face of the earth except they repented of their iniquities.</a:t>
              </a:r>
            </a:p>
            <a:p>
              <a:r>
                <a:rPr lang="en-US" sz="2000" b="1" i="1" dirty="0"/>
                <a:t>Ether 11:12</a:t>
              </a:r>
            </a:p>
          </p:txBody>
        </p:sp>
      </p:grpSp>
      <p:pic>
        <p:nvPicPr>
          <p:cNvPr id="17" name="Picture 16">
            <a:extLst>
              <a:ext uri="{FF2B5EF4-FFF2-40B4-BE49-F238E27FC236}">
                <a16:creationId xmlns:a16="http://schemas.microsoft.com/office/drawing/2014/main" id="{95A784D5-D917-4E27-AAA6-F1CC455A3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675" y="294114"/>
            <a:ext cx="1165915" cy="1139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CF50BF3E-5F6C-4182-80AB-DE9A8E67F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19752" y="6476742"/>
            <a:ext cx="3124200" cy="369332"/>
          </a:xfrm>
          <a:prstGeom prst="rect">
            <a:avLst/>
          </a:prstGeom>
          <a:noFill/>
        </p:spPr>
        <p:txBody>
          <a:bodyPr wrap="square" rtlCol="0">
            <a:spAutoFit/>
          </a:bodyPr>
          <a:lstStyle/>
          <a:p>
            <a:r>
              <a:rPr lang="en-US" dirty="0">
                <a:solidFill>
                  <a:schemeClr val="bg1"/>
                </a:solidFill>
              </a:rPr>
              <a:t>D&amp;C 46:23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 Discern of Spirits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Embodying the power to discriminate … between right and wrong</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6019800" y="1447800"/>
            <a:ext cx="3962400" cy="1905002"/>
            <a:chOff x="4495800" y="1447800"/>
            <a:chExt cx="3962400" cy="1905002"/>
          </a:xfrm>
        </p:grpSpPr>
        <p:grpSp>
          <p:nvGrpSpPr>
            <p:cNvPr id="9" name="Group 54"/>
            <p:cNvGrpSpPr/>
            <p:nvPr/>
          </p:nvGrpSpPr>
          <p:grpSpPr>
            <a:xfrm>
              <a:off x="4495800" y="1447800"/>
              <a:ext cx="3962400" cy="1905002"/>
              <a:chOff x="4572000" y="2456403"/>
              <a:chExt cx="3962400" cy="1905002"/>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5858398" y="1685403"/>
                <a:ext cx="1389604" cy="3962400"/>
              </a:xfrm>
              <a:prstGeom prst="rect">
                <a:avLst/>
              </a:prstGeom>
              <a:noFill/>
            </p:spPr>
          </p:pic>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953000" y="2133600"/>
              <a:ext cx="3124200" cy="923330"/>
            </a:xfrm>
            <a:prstGeom prst="rect">
              <a:avLst/>
            </a:prstGeom>
            <a:noFill/>
          </p:spPr>
          <p:txBody>
            <a:bodyPr wrap="square" rtlCol="0">
              <a:spAutoFit/>
            </a:bodyPr>
            <a:lstStyle/>
            <a:p>
              <a:pPr algn="ctr"/>
              <a:r>
                <a:rPr lang="en-US" b="1" dirty="0"/>
                <a:t>To detect hidden evil, and more importantly to find the good that may be concealed.</a:t>
              </a:r>
            </a:p>
          </p:txBody>
        </p:sp>
      </p:grpSp>
      <p:pic>
        <p:nvPicPr>
          <p:cNvPr id="18" name="Picture 17">
            <a:extLst>
              <a:ext uri="{FF2B5EF4-FFF2-40B4-BE49-F238E27FC236}">
                <a16:creationId xmlns:a16="http://schemas.microsoft.com/office/drawing/2014/main" id="{2053CFBE-AB75-4502-BDC9-6FB38A6E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5" y="3431323"/>
            <a:ext cx="2740667" cy="2124017"/>
          </a:xfrm>
          <a:prstGeom prst="rect">
            <a:avLst/>
          </a:prstGeom>
        </p:spPr>
      </p:pic>
      <p:pic>
        <p:nvPicPr>
          <p:cNvPr id="20" name="Picture 19">
            <a:extLst>
              <a:ext uri="{FF2B5EF4-FFF2-40B4-BE49-F238E27FC236}">
                <a16:creationId xmlns:a16="http://schemas.microsoft.com/office/drawing/2014/main" id="{A0DDE768-D982-413A-9B12-FA20DC3CC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5571" y="3603349"/>
            <a:ext cx="2387987" cy="2531435"/>
          </a:xfrm>
          <a:prstGeom prst="rect">
            <a:avLst/>
          </a:prstGeom>
        </p:spPr>
      </p:pic>
      <p:grpSp>
        <p:nvGrpSpPr>
          <p:cNvPr id="13" name="Group 47"/>
          <p:cNvGrpSpPr/>
          <p:nvPr/>
        </p:nvGrpSpPr>
        <p:grpSpPr>
          <a:xfrm>
            <a:off x="3581400" y="2971800"/>
            <a:ext cx="4800600" cy="3766962"/>
            <a:chOff x="2133600" y="2978583"/>
            <a:chExt cx="4800600" cy="3766962"/>
          </a:xfrm>
        </p:grpSpPr>
        <p:grpSp>
          <p:nvGrpSpPr>
            <p:cNvPr id="14" name="Group 44"/>
            <p:cNvGrpSpPr/>
            <p:nvPr/>
          </p:nvGrpSpPr>
          <p:grpSpPr>
            <a:xfrm>
              <a:off x="2133600" y="2978583"/>
              <a:ext cx="4800600" cy="3727017"/>
              <a:chOff x="2209800" y="2978584"/>
              <a:chExt cx="4800600" cy="3879417"/>
            </a:xfrm>
          </p:grpSpPr>
          <p:grpSp>
            <p:nvGrpSpPr>
              <p:cNvPr id="15" name="Group 38"/>
              <p:cNvGrpSpPr/>
              <p:nvPr/>
            </p:nvGrpSpPr>
            <p:grpSpPr>
              <a:xfrm>
                <a:off x="2209800" y="3260994"/>
                <a:ext cx="4800600" cy="3597007"/>
                <a:chOff x="1981200" y="3763269"/>
                <a:chExt cx="4800600" cy="2808803"/>
              </a:xfrm>
            </p:grpSpPr>
            <p:grpSp>
              <p:nvGrpSpPr>
                <p:cNvPr id="16" name="Group 55"/>
                <p:cNvGrpSpPr/>
                <p:nvPr/>
              </p:nvGrpSpPr>
              <p:grpSpPr>
                <a:xfrm>
                  <a:off x="1981200" y="3808562"/>
                  <a:ext cx="4800600" cy="2763510"/>
                  <a:chOff x="1981200" y="3808562"/>
                  <a:chExt cx="4800600" cy="2763510"/>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0455" y="3100727"/>
                    <a:ext cx="2142090" cy="4800600"/>
                  </a:xfrm>
                  <a:prstGeom prst="rect">
                    <a:avLst/>
                  </a:prstGeom>
                  <a:noFill/>
                </p:spPr>
              </p:pic>
              <p:sp>
                <p:nvSpPr>
                  <p:cNvPr id="34" name="Rectangle 33"/>
                  <p:cNvSpPr/>
                  <p:nvPr/>
                </p:nvSpPr>
                <p:spPr>
                  <a:xfrm>
                    <a:off x="2133600" y="4549676"/>
                    <a:ext cx="4572000" cy="225145"/>
                  </a:xfrm>
                  <a:prstGeom prst="rect">
                    <a:avLst/>
                  </a:prstGeom>
                </p:spPr>
                <p:txBody>
                  <a:bodyPr>
                    <a:spAutoFit/>
                  </a:bodyPr>
                  <a:lstStyle/>
                  <a:p>
                    <a:endParaRPr lang="en-US" sz="1200" dirty="0"/>
                  </a:p>
                </p:txBody>
              </p:sp>
              <p:grpSp>
                <p:nvGrpSpPr>
                  <p:cNvPr id="17"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81910" y="3816755"/>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080227">
                <a:off x="2553469" y="3103320"/>
                <a:ext cx="650303"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209800" y="4191000"/>
              <a:ext cx="4572000" cy="2554545"/>
            </a:xfrm>
            <a:prstGeom prst="rect">
              <a:avLst/>
            </a:prstGeom>
          </p:spPr>
          <p:txBody>
            <a:bodyPr>
              <a:spAutoFit/>
            </a:bodyPr>
            <a:lstStyle/>
            <a:p>
              <a:r>
                <a:rPr lang="en-US" sz="2000" b="1" i="1" dirty="0"/>
                <a:t>I perceive that it has been made known unto you, by the testimony of his word, that he cannot walk in crooked paths; neither doth he vary from that which he hath said; neither hath he a shadow of turning from the right to the left, or from that which is right to that which is wrong.</a:t>
              </a:r>
            </a:p>
            <a:p>
              <a:r>
                <a:rPr lang="en-US" sz="2000" b="1" i="1" dirty="0"/>
                <a:t>Alma 7:21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109AAA1-EA76-488D-92AC-7D463D29C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46317" y="6459773"/>
            <a:ext cx="3124200" cy="369332"/>
          </a:xfrm>
          <a:prstGeom prst="rect">
            <a:avLst/>
          </a:prstGeom>
          <a:noFill/>
        </p:spPr>
        <p:txBody>
          <a:bodyPr wrap="square" rtlCol="0">
            <a:spAutoFit/>
          </a:bodyPr>
          <a:lstStyle/>
          <a:p>
            <a:r>
              <a:rPr lang="en-US" dirty="0">
                <a:solidFill>
                  <a:schemeClr val="bg1"/>
                </a:solidFill>
              </a:rPr>
              <a:t>D&amp;C 46:24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 Speak With Tongues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 The Lord can bless us with the ability to speak in a different language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6019800" y="1447800"/>
            <a:ext cx="3962400" cy="1600200"/>
            <a:chOff x="4495800" y="1447800"/>
            <a:chExt cx="3962400" cy="1600200"/>
          </a:xfrm>
        </p:grpSpPr>
        <p:grpSp>
          <p:nvGrpSpPr>
            <p:cNvPr id="9" name="Group 54"/>
            <p:cNvGrpSpPr/>
            <p:nvPr/>
          </p:nvGrpSpPr>
          <p:grpSpPr>
            <a:xfrm>
              <a:off x="4495800" y="1447800"/>
              <a:ext cx="3962400" cy="1600200"/>
              <a:chOff x="4572000" y="2456403"/>
              <a:chExt cx="3962400" cy="16002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6010799" y="1533002"/>
                <a:ext cx="1084802" cy="3962400"/>
              </a:xfrm>
              <a:prstGeom prst="rect">
                <a:avLst/>
              </a:prstGeom>
              <a:noFill/>
            </p:spPr>
          </p:pic>
          <p:grpSp>
            <p:nvGrpSpPr>
              <p:cNvPr id="10"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648200" y="2133600"/>
              <a:ext cx="3657600" cy="830997"/>
            </a:xfrm>
            <a:prstGeom prst="rect">
              <a:avLst/>
            </a:prstGeom>
            <a:noFill/>
          </p:spPr>
          <p:txBody>
            <a:bodyPr wrap="square" rtlCol="0">
              <a:spAutoFit/>
            </a:bodyPr>
            <a:lstStyle/>
            <a:p>
              <a:pPr algn="ctr"/>
              <a:r>
                <a:rPr lang="en-US" b="1" dirty="0"/>
                <a:t>Many faithful members have been blessed with the gift of tongues. </a:t>
              </a:r>
            </a:p>
            <a:p>
              <a:pPr algn="ctr"/>
              <a:r>
                <a:rPr lang="en-US" sz="1200" dirty="0"/>
                <a:t>Joseph Fielding Smith</a:t>
              </a:r>
            </a:p>
          </p:txBody>
        </p:sp>
      </p:grpSp>
      <p:grpSp>
        <p:nvGrpSpPr>
          <p:cNvPr id="42" name="Group 41"/>
          <p:cNvGrpSpPr/>
          <p:nvPr/>
        </p:nvGrpSpPr>
        <p:grpSpPr>
          <a:xfrm>
            <a:off x="3657600" y="2978595"/>
            <a:ext cx="4800600" cy="2736409"/>
            <a:chOff x="2133600" y="2978594"/>
            <a:chExt cx="4800600" cy="2736409"/>
          </a:xfrm>
        </p:grpSpPr>
        <p:grpSp>
          <p:nvGrpSpPr>
            <p:cNvPr id="14" name="Group 38"/>
            <p:cNvGrpSpPr/>
            <p:nvPr/>
          </p:nvGrpSpPr>
          <p:grpSpPr>
            <a:xfrm>
              <a:off x="2133600" y="2978594"/>
              <a:ext cx="4800600" cy="2736409"/>
              <a:chOff x="1981200" y="3752148"/>
              <a:chExt cx="4800600" cy="2224160"/>
            </a:xfrm>
          </p:grpSpPr>
          <p:grpSp>
            <p:nvGrpSpPr>
              <p:cNvPr id="15" name="Group 55"/>
              <p:cNvGrpSpPr/>
              <p:nvPr/>
            </p:nvGrpSpPr>
            <p:grpSpPr>
              <a:xfrm>
                <a:off x="1981200" y="3808562"/>
                <a:ext cx="4800600" cy="2167746"/>
                <a:chOff x="1981200" y="3808562"/>
                <a:chExt cx="4800600" cy="2167746"/>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608337" y="2802845"/>
                  <a:ext cx="1546326" cy="4800600"/>
                </a:xfrm>
                <a:prstGeom prst="rect">
                  <a:avLst/>
                </a:prstGeom>
                <a:noFill/>
              </p:spPr>
            </p:pic>
            <p:sp>
              <p:nvSpPr>
                <p:cNvPr id="34" name="Rectangle 33"/>
                <p:cNvSpPr/>
                <p:nvPr/>
              </p:nvSpPr>
              <p:spPr>
                <a:xfrm>
                  <a:off x="2133600" y="4549676"/>
                  <a:ext cx="4572000" cy="225145"/>
                </a:xfrm>
                <a:prstGeom prst="rect">
                  <a:avLst/>
                </a:prstGeom>
              </p:spPr>
              <p:txBody>
                <a:bodyPr>
                  <a:spAutoFit/>
                </a:bodyPr>
                <a:lstStyle/>
                <a:p>
                  <a:endParaRPr lang="en-US" sz="1200" dirty="0"/>
                </a:p>
              </p:txBody>
            </p:sp>
            <p:grpSp>
              <p:nvGrpSpPr>
                <p:cNvPr id="16"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073" y="380563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Rectangle 51"/>
            <p:cNvSpPr/>
            <p:nvPr/>
          </p:nvSpPr>
          <p:spPr>
            <a:xfrm>
              <a:off x="2286000" y="4191000"/>
              <a:ext cx="4572000" cy="1200329"/>
            </a:xfrm>
            <a:prstGeom prst="rect">
              <a:avLst/>
            </a:prstGeom>
          </p:spPr>
          <p:txBody>
            <a:bodyPr>
              <a:spAutoFit/>
            </a:bodyPr>
            <a:lstStyle/>
            <a:p>
              <a:r>
                <a:rPr lang="en-US" b="1" i="1" dirty="0"/>
                <a:t>And they were all filled with the Holy Ghost, and began to speak with other tongues, as the Spirit gave them utterance.</a:t>
              </a:r>
            </a:p>
            <a:p>
              <a:r>
                <a:rPr lang="en-US" b="1" i="1" dirty="0"/>
                <a:t>Acts 2:4</a:t>
              </a:r>
            </a:p>
          </p:txBody>
        </p:sp>
      </p:grpSp>
      <p:pic>
        <p:nvPicPr>
          <p:cNvPr id="13" name="Picture 12">
            <a:extLst>
              <a:ext uri="{FF2B5EF4-FFF2-40B4-BE49-F238E27FC236}">
                <a16:creationId xmlns:a16="http://schemas.microsoft.com/office/drawing/2014/main" id="{8B9F2553-28DD-4481-B0D8-2D1753EF5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72" y="3563399"/>
            <a:ext cx="1918928" cy="1918928"/>
          </a:xfrm>
          <a:prstGeom prst="rect">
            <a:avLst/>
          </a:prstGeom>
        </p:spPr>
      </p:pic>
      <p:pic>
        <p:nvPicPr>
          <p:cNvPr id="18" name="Picture 17">
            <a:extLst>
              <a:ext uri="{FF2B5EF4-FFF2-40B4-BE49-F238E27FC236}">
                <a16:creationId xmlns:a16="http://schemas.microsoft.com/office/drawing/2014/main" id="{AD598691-19D8-4295-BBC4-3511C5689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964" y="3392787"/>
            <a:ext cx="2126471" cy="2922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577D07A-19D1-4394-B562-700CD5A9B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449034"/>
            <a:ext cx="3124200" cy="369332"/>
          </a:xfrm>
          <a:prstGeom prst="rect">
            <a:avLst/>
          </a:prstGeom>
          <a:noFill/>
        </p:spPr>
        <p:txBody>
          <a:bodyPr wrap="square" rtlCol="0">
            <a:spAutoFit/>
          </a:bodyPr>
          <a:lstStyle/>
          <a:p>
            <a:r>
              <a:rPr lang="en-US" dirty="0">
                <a:solidFill>
                  <a:schemeClr val="bg1"/>
                </a:solidFill>
              </a:rPr>
              <a:t>D&amp;C 46:25  </a:t>
            </a:r>
            <a:endParaRPr lang="en-US" sz="1200" dirty="0">
              <a:solidFill>
                <a:schemeClr val="bg1"/>
              </a:solidFill>
            </a:endParaRPr>
          </a:p>
        </p:txBody>
      </p:sp>
      <p:grpSp>
        <p:nvGrpSpPr>
          <p:cNvPr id="2" name="Group 25"/>
          <p:cNvGrpSpPr/>
          <p:nvPr/>
        </p:nvGrpSpPr>
        <p:grpSpPr>
          <a:xfrm>
            <a:off x="2438398" y="228602"/>
            <a:ext cx="7696200" cy="1295401"/>
            <a:chOff x="800096" y="1295401"/>
            <a:chExt cx="714647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725631" y="-1630134"/>
              <a:ext cx="1295401" cy="7146471"/>
            </a:xfrm>
            <a:prstGeom prst="rect">
              <a:avLst/>
            </a:prstGeom>
            <a:noFill/>
          </p:spPr>
        </p:pic>
        <p:sp>
          <p:nvSpPr>
            <p:cNvPr id="25" name="TextBox 24"/>
            <p:cNvSpPr txBox="1"/>
            <p:nvPr/>
          </p:nvSpPr>
          <p:spPr>
            <a:xfrm>
              <a:off x="1012369" y="1371600"/>
              <a:ext cx="6721928" cy="1015663"/>
            </a:xfrm>
            <a:prstGeom prst="rect">
              <a:avLst/>
            </a:prstGeom>
            <a:noFill/>
          </p:spPr>
          <p:txBody>
            <a:bodyPr wrap="square" rtlCol="0">
              <a:spAutoFit/>
            </a:bodyPr>
            <a:lstStyle/>
            <a:p>
              <a:pPr algn="ctr"/>
              <a:r>
                <a:rPr lang="en-US" sz="6000" dirty="0">
                  <a:latin typeface="Gabriola" pitchFamily="82" charset="0"/>
                </a:rPr>
                <a:t> Interpretation of Tongues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To be able to hear and feel a message from a different language other than your own</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6019800" y="1447801"/>
            <a:ext cx="3962400" cy="1733729"/>
            <a:chOff x="4495800" y="1447800"/>
            <a:chExt cx="3962400" cy="1733729"/>
          </a:xfrm>
        </p:grpSpPr>
        <p:grpSp>
          <p:nvGrpSpPr>
            <p:cNvPr id="9" name="Group 54"/>
            <p:cNvGrpSpPr/>
            <p:nvPr/>
          </p:nvGrpSpPr>
          <p:grpSpPr>
            <a:xfrm>
              <a:off x="4495800" y="1447800"/>
              <a:ext cx="3962400" cy="1676400"/>
              <a:chOff x="4572000" y="2456403"/>
              <a:chExt cx="3962400" cy="1676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5972699" y="1571102"/>
                <a:ext cx="1161002" cy="3962400"/>
              </a:xfrm>
              <a:prstGeom prst="rect">
                <a:avLst/>
              </a:prstGeom>
              <a:noFill/>
            </p:spPr>
          </p:pic>
          <p:grpSp>
            <p:nvGrpSpPr>
              <p:cNvPr id="10"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572000" y="1981200"/>
              <a:ext cx="3657600" cy="1200329"/>
            </a:xfrm>
            <a:prstGeom prst="rect">
              <a:avLst/>
            </a:prstGeom>
            <a:noFill/>
          </p:spPr>
          <p:txBody>
            <a:bodyPr wrap="square" rtlCol="0">
              <a:spAutoFit/>
            </a:bodyPr>
            <a:lstStyle/>
            <a:p>
              <a:pPr algn="ctr"/>
              <a:r>
                <a:rPr lang="en-US" b="1" dirty="0"/>
                <a:t>This gift is sometimes given to us when we do not understand a language and we need to receive an important message from God.</a:t>
              </a:r>
              <a:endParaRPr lang="en-US" sz="1200" b="1" dirty="0"/>
            </a:p>
          </p:txBody>
        </p:sp>
      </p:grpSp>
      <p:grpSp>
        <p:nvGrpSpPr>
          <p:cNvPr id="45" name="Group 44"/>
          <p:cNvGrpSpPr/>
          <p:nvPr/>
        </p:nvGrpSpPr>
        <p:grpSpPr>
          <a:xfrm>
            <a:off x="3657600" y="3082951"/>
            <a:ext cx="4800600" cy="3539656"/>
            <a:chOff x="2133600" y="3082951"/>
            <a:chExt cx="4800600" cy="3539656"/>
          </a:xfrm>
        </p:grpSpPr>
        <p:grpSp>
          <p:nvGrpSpPr>
            <p:cNvPr id="12" name="Group 38"/>
            <p:cNvGrpSpPr/>
            <p:nvPr/>
          </p:nvGrpSpPr>
          <p:grpSpPr>
            <a:xfrm>
              <a:off x="2133600" y="3082951"/>
              <a:ext cx="4800600" cy="3539656"/>
              <a:chOff x="1981200" y="3725923"/>
              <a:chExt cx="4800600" cy="2250385"/>
            </a:xfrm>
          </p:grpSpPr>
          <p:grpSp>
            <p:nvGrpSpPr>
              <p:cNvPr id="13" name="Group 55"/>
              <p:cNvGrpSpPr/>
              <p:nvPr/>
            </p:nvGrpSpPr>
            <p:grpSpPr>
              <a:xfrm>
                <a:off x="1981200" y="3725923"/>
                <a:ext cx="4800600" cy="2250385"/>
                <a:chOff x="1981200" y="3725923"/>
                <a:chExt cx="4800600" cy="2250385"/>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608337" y="2802845"/>
                  <a:ext cx="1546326" cy="4800600"/>
                </a:xfrm>
                <a:prstGeom prst="rect">
                  <a:avLst/>
                </a:prstGeom>
                <a:noFill/>
              </p:spPr>
            </p:pic>
            <p:sp>
              <p:nvSpPr>
                <p:cNvPr id="34" name="Rectangle 33"/>
                <p:cNvSpPr/>
                <p:nvPr/>
              </p:nvSpPr>
              <p:spPr>
                <a:xfrm>
                  <a:off x="2133600" y="4549676"/>
                  <a:ext cx="4572000" cy="176106"/>
                </a:xfrm>
                <a:prstGeom prst="rect">
                  <a:avLst/>
                </a:prstGeom>
              </p:spPr>
              <p:txBody>
                <a:bodyPr>
                  <a:spAutoFit/>
                </a:bodyPr>
                <a:lstStyle/>
                <a:p>
                  <a:endParaRPr lang="en-US" sz="1200" dirty="0"/>
                </a:p>
              </p:txBody>
            </p:sp>
            <p:grpSp>
              <p:nvGrpSpPr>
                <p:cNvPr id="14" name="Group 47"/>
                <p:cNvGrpSpPr/>
                <p:nvPr/>
              </p:nvGrpSpPr>
              <p:grpSpPr>
                <a:xfrm rot="18999749">
                  <a:off x="2342402" y="3725923"/>
                  <a:ext cx="658614" cy="717959"/>
                  <a:chOff x="2857500" y="3953132"/>
                  <a:chExt cx="1126854" cy="1723768"/>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3105313" y="4206577"/>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073" y="380563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2286000" y="4267200"/>
              <a:ext cx="4572000" cy="2308324"/>
            </a:xfrm>
            <a:prstGeom prst="rect">
              <a:avLst/>
            </a:prstGeom>
          </p:spPr>
          <p:txBody>
            <a:bodyPr>
              <a:spAutoFit/>
            </a:bodyPr>
            <a:lstStyle/>
            <a:p>
              <a:r>
                <a:rPr lang="en-US" b="1" i="1" dirty="0"/>
                <a:t>For it shall come to pass in that day, that every man shall hear the fulness of the gospel in his own tongue, and in his own language, through those who are ordained unto this power, by the administration of the</a:t>
              </a:r>
              <a:r>
                <a:rPr lang="en-US" b="1" i="1" baseline="30000" dirty="0"/>
                <a:t> </a:t>
              </a:r>
              <a:r>
                <a:rPr lang="en-US" b="1" i="1" dirty="0"/>
                <a:t>Comforter, shed forth upon them for the</a:t>
              </a:r>
              <a:r>
                <a:rPr lang="en-US" b="1" i="1" baseline="30000" dirty="0"/>
                <a:t> </a:t>
              </a:r>
              <a:r>
                <a:rPr lang="en-US" b="1" i="1" dirty="0"/>
                <a:t>revelation of Jesus Christ.</a:t>
              </a:r>
            </a:p>
            <a:p>
              <a:r>
                <a:rPr lang="en-US" b="1" i="1" dirty="0"/>
                <a:t>D&amp;C 90:11</a:t>
              </a:r>
            </a:p>
          </p:txBody>
        </p:sp>
      </p:grpSp>
      <p:pic>
        <p:nvPicPr>
          <p:cNvPr id="16" name="Picture 15">
            <a:extLst>
              <a:ext uri="{FF2B5EF4-FFF2-40B4-BE49-F238E27FC236}">
                <a16:creationId xmlns:a16="http://schemas.microsoft.com/office/drawing/2014/main" id="{28515277-6BCD-46B4-87DF-56C412457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965" y="3783297"/>
            <a:ext cx="2426362" cy="2887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228316D-4EA6-4324-853E-C95D96109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19752" y="6503116"/>
            <a:ext cx="3124200" cy="369332"/>
          </a:xfrm>
          <a:prstGeom prst="rect">
            <a:avLst/>
          </a:prstGeom>
          <a:noFill/>
        </p:spPr>
        <p:txBody>
          <a:bodyPr wrap="square" rtlCol="0">
            <a:spAutoFit/>
          </a:bodyPr>
          <a:lstStyle/>
          <a:p>
            <a:r>
              <a:rPr lang="en-US" dirty="0">
                <a:solidFill>
                  <a:schemeClr val="bg1"/>
                </a:solidFill>
              </a:rPr>
              <a:t>D&amp;C 46:27  </a:t>
            </a:r>
            <a:endParaRPr lang="en-US" sz="1200" dirty="0">
              <a:solidFill>
                <a:schemeClr val="bg1"/>
              </a:solidFill>
            </a:endParaRPr>
          </a:p>
        </p:txBody>
      </p:sp>
      <p:grpSp>
        <p:nvGrpSpPr>
          <p:cNvPr id="2" name="Group 25"/>
          <p:cNvGrpSpPr/>
          <p:nvPr/>
        </p:nvGrpSpPr>
        <p:grpSpPr>
          <a:xfrm>
            <a:off x="2438398" y="228602"/>
            <a:ext cx="7696200" cy="1295401"/>
            <a:chOff x="800096" y="1295401"/>
            <a:chExt cx="714647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725631" y="-1630134"/>
              <a:ext cx="1295401" cy="7146471"/>
            </a:xfrm>
            <a:prstGeom prst="rect">
              <a:avLst/>
            </a:prstGeom>
            <a:noFill/>
          </p:spPr>
        </p:pic>
        <p:sp>
          <p:nvSpPr>
            <p:cNvPr id="25" name="TextBox 24"/>
            <p:cNvSpPr txBox="1"/>
            <p:nvPr/>
          </p:nvSpPr>
          <p:spPr>
            <a:xfrm>
              <a:off x="1012369" y="1371600"/>
              <a:ext cx="6721928" cy="1015663"/>
            </a:xfrm>
            <a:prstGeom prst="rect">
              <a:avLst/>
            </a:prstGeom>
            <a:noFill/>
          </p:spPr>
          <p:txBody>
            <a:bodyPr wrap="square" rtlCol="0">
              <a:spAutoFit/>
            </a:bodyPr>
            <a:lstStyle/>
            <a:p>
              <a:pPr algn="ctr"/>
              <a:r>
                <a:rPr lang="en-US" sz="6000" dirty="0">
                  <a:latin typeface="Gabriola" pitchFamily="82" charset="0"/>
                </a:rPr>
                <a:t> Discern All Gifts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Those given to those who watch over the Church and its members</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6019800" y="1447800"/>
            <a:ext cx="3962400" cy="1828800"/>
            <a:chOff x="4495800" y="1447800"/>
            <a:chExt cx="3962400" cy="1828800"/>
          </a:xfrm>
        </p:grpSpPr>
        <p:grpSp>
          <p:nvGrpSpPr>
            <p:cNvPr id="9" name="Group 54"/>
            <p:cNvGrpSpPr/>
            <p:nvPr/>
          </p:nvGrpSpPr>
          <p:grpSpPr>
            <a:xfrm>
              <a:off x="4495800" y="1447800"/>
              <a:ext cx="3962400" cy="1828800"/>
              <a:chOff x="4572000" y="2456403"/>
              <a:chExt cx="3962400" cy="1676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5972699" y="1571102"/>
                <a:ext cx="1161002" cy="3962400"/>
              </a:xfrm>
              <a:prstGeom prst="rect">
                <a:avLst/>
              </a:prstGeom>
              <a:noFill/>
            </p:spPr>
          </p:pic>
          <p:grpSp>
            <p:nvGrpSpPr>
              <p:cNvPr id="10"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572000" y="1981200"/>
              <a:ext cx="3657600" cy="1292662"/>
            </a:xfrm>
            <a:prstGeom prst="rect">
              <a:avLst/>
            </a:prstGeom>
            <a:noFill/>
          </p:spPr>
          <p:txBody>
            <a:bodyPr wrap="square" rtlCol="0">
              <a:spAutoFit/>
            </a:bodyPr>
            <a:lstStyle/>
            <a:p>
              <a:pPr algn="ctr"/>
              <a:r>
                <a:rPr lang="en-US" b="1" dirty="0"/>
                <a:t>Those appointed by God:</a:t>
              </a:r>
            </a:p>
            <a:p>
              <a:pPr algn="ctr"/>
              <a:r>
                <a:rPr lang="en-US" sz="1200" b="1" dirty="0"/>
                <a:t>Prophets</a:t>
              </a:r>
            </a:p>
            <a:p>
              <a:pPr algn="ctr"/>
              <a:r>
                <a:rPr lang="en-US" sz="1200" b="1" dirty="0"/>
                <a:t>Bishops</a:t>
              </a:r>
            </a:p>
            <a:p>
              <a:pPr algn="ctr"/>
              <a:r>
                <a:rPr lang="en-US" sz="1200" b="1" dirty="0"/>
                <a:t>Stake Presidents</a:t>
              </a:r>
            </a:p>
            <a:p>
              <a:pPr algn="ctr"/>
              <a:r>
                <a:rPr lang="en-US" sz="1200" b="1" dirty="0"/>
                <a:t>And all others who have been appointed to build up the kingdom of God</a:t>
              </a:r>
            </a:p>
          </p:txBody>
        </p:sp>
      </p:grpSp>
      <p:grpSp>
        <p:nvGrpSpPr>
          <p:cNvPr id="12" name="Group 44"/>
          <p:cNvGrpSpPr/>
          <p:nvPr/>
        </p:nvGrpSpPr>
        <p:grpSpPr>
          <a:xfrm>
            <a:off x="3657600" y="3082952"/>
            <a:ext cx="4800600" cy="2708250"/>
            <a:chOff x="2133600" y="3082952"/>
            <a:chExt cx="4800600" cy="2708250"/>
          </a:xfrm>
        </p:grpSpPr>
        <p:grpSp>
          <p:nvGrpSpPr>
            <p:cNvPr id="13" name="Group 38"/>
            <p:cNvGrpSpPr/>
            <p:nvPr/>
          </p:nvGrpSpPr>
          <p:grpSpPr>
            <a:xfrm>
              <a:off x="2133600" y="3082952"/>
              <a:ext cx="4800600" cy="2708250"/>
              <a:chOff x="1981200" y="3725923"/>
              <a:chExt cx="4800600" cy="1721807"/>
            </a:xfrm>
          </p:grpSpPr>
          <p:grpSp>
            <p:nvGrpSpPr>
              <p:cNvPr id="14" name="Group 55"/>
              <p:cNvGrpSpPr/>
              <p:nvPr/>
            </p:nvGrpSpPr>
            <p:grpSpPr>
              <a:xfrm>
                <a:off x="1981200" y="3725923"/>
                <a:ext cx="4800600" cy="1721807"/>
                <a:chOff x="1981200" y="3725923"/>
                <a:chExt cx="4800600" cy="1721807"/>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872626" y="2538556"/>
                  <a:ext cx="1017748" cy="4800600"/>
                </a:xfrm>
                <a:prstGeom prst="rect">
                  <a:avLst/>
                </a:prstGeom>
                <a:noFill/>
              </p:spPr>
            </p:pic>
            <p:sp>
              <p:nvSpPr>
                <p:cNvPr id="34" name="Rectangle 33"/>
                <p:cNvSpPr/>
                <p:nvPr/>
              </p:nvSpPr>
              <p:spPr>
                <a:xfrm>
                  <a:off x="2133600" y="4549676"/>
                  <a:ext cx="4572000" cy="176106"/>
                </a:xfrm>
                <a:prstGeom prst="rect">
                  <a:avLst/>
                </a:prstGeom>
              </p:spPr>
              <p:txBody>
                <a:bodyPr>
                  <a:spAutoFit/>
                </a:bodyPr>
                <a:lstStyle/>
                <a:p>
                  <a:endParaRPr lang="en-US" sz="1200" dirty="0"/>
                </a:p>
              </p:txBody>
            </p:sp>
            <p:grpSp>
              <p:nvGrpSpPr>
                <p:cNvPr id="15" name="Group 47"/>
                <p:cNvGrpSpPr/>
                <p:nvPr/>
              </p:nvGrpSpPr>
              <p:grpSpPr>
                <a:xfrm rot="18999749">
                  <a:off x="2342402" y="3725923"/>
                  <a:ext cx="658614" cy="717959"/>
                  <a:chOff x="2857500" y="3953132"/>
                  <a:chExt cx="1126854" cy="1723768"/>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3105313" y="4206577"/>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1893" y="3830096"/>
                <a:ext cx="458848"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2286000" y="4419600"/>
              <a:ext cx="4572000" cy="1200329"/>
            </a:xfrm>
            <a:prstGeom prst="rect">
              <a:avLst/>
            </a:prstGeom>
          </p:spPr>
          <p:txBody>
            <a:bodyPr>
              <a:spAutoFit/>
            </a:bodyPr>
            <a:lstStyle/>
            <a:p>
              <a:r>
                <a:rPr lang="en-US" b="1" i="1" dirty="0"/>
                <a:t>Thy kingdom is an everlasting kingdom, and thy dominion </a:t>
              </a:r>
              <a:r>
                <a:rPr lang="en-US" b="1" i="1" dirty="0" err="1"/>
                <a:t>endureth</a:t>
              </a:r>
              <a:r>
                <a:rPr lang="en-US" b="1" i="1" dirty="0"/>
                <a:t> throughout all generations. </a:t>
              </a:r>
            </a:p>
            <a:p>
              <a:r>
                <a:rPr lang="en-US" b="1" i="1" dirty="0"/>
                <a:t>Psalms 145:13</a:t>
              </a:r>
            </a:p>
          </p:txBody>
        </p:sp>
      </p:grpSp>
      <p:pic>
        <p:nvPicPr>
          <p:cNvPr id="17" name="Picture 16">
            <a:extLst>
              <a:ext uri="{FF2B5EF4-FFF2-40B4-BE49-F238E27FC236}">
                <a16:creationId xmlns:a16="http://schemas.microsoft.com/office/drawing/2014/main" id="{227B7267-15D4-4636-91D5-CF164CC3A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293" y="3413637"/>
            <a:ext cx="2597398" cy="25973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6F6B8E5A-9041-4A52-89AB-F891B2492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6799" y="6505985"/>
            <a:ext cx="3124200" cy="369332"/>
          </a:xfrm>
          <a:prstGeom prst="rect">
            <a:avLst/>
          </a:prstGeom>
          <a:noFill/>
        </p:spPr>
        <p:txBody>
          <a:bodyPr wrap="square" rtlCol="0">
            <a:spAutoFit/>
          </a:bodyPr>
          <a:lstStyle/>
          <a:p>
            <a:r>
              <a:rPr lang="en-US" dirty="0">
                <a:solidFill>
                  <a:schemeClr val="bg1"/>
                </a:solidFill>
              </a:rPr>
              <a:t>D&amp;C 46:29-33  </a:t>
            </a:r>
            <a:endParaRPr lang="en-US" sz="1200" dirty="0">
              <a:solidFill>
                <a:schemeClr val="bg1"/>
              </a:solidFill>
            </a:endParaRPr>
          </a:p>
        </p:txBody>
      </p:sp>
      <p:grpSp>
        <p:nvGrpSpPr>
          <p:cNvPr id="2" name="Group 25"/>
          <p:cNvGrpSpPr/>
          <p:nvPr/>
        </p:nvGrpSpPr>
        <p:grpSpPr>
          <a:xfrm>
            <a:off x="2438398" y="228602"/>
            <a:ext cx="7696200" cy="1295401"/>
            <a:chOff x="800096" y="1295401"/>
            <a:chExt cx="714647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725631" y="-1630134"/>
              <a:ext cx="1295401" cy="7146471"/>
            </a:xfrm>
            <a:prstGeom prst="rect">
              <a:avLst/>
            </a:prstGeom>
            <a:noFill/>
          </p:spPr>
        </p:pic>
        <p:sp>
          <p:nvSpPr>
            <p:cNvPr id="25" name="TextBox 24"/>
            <p:cNvSpPr txBox="1"/>
            <p:nvPr/>
          </p:nvSpPr>
          <p:spPr>
            <a:xfrm>
              <a:off x="800098" y="1371600"/>
              <a:ext cx="6934200" cy="1015663"/>
            </a:xfrm>
            <a:prstGeom prst="rect">
              <a:avLst/>
            </a:prstGeom>
            <a:noFill/>
          </p:spPr>
          <p:txBody>
            <a:bodyPr wrap="square" rtlCol="0">
              <a:spAutoFit/>
            </a:bodyPr>
            <a:lstStyle/>
            <a:p>
              <a:pPr algn="ctr"/>
              <a:r>
                <a:rPr lang="en-US" sz="6000" dirty="0">
                  <a:latin typeface="Gabriola" pitchFamily="82" charset="0"/>
                </a:rPr>
                <a:t> Eligible to Receive</a:t>
              </a:r>
            </a:p>
          </p:txBody>
        </p:sp>
      </p:grpSp>
      <p:grpSp>
        <p:nvGrpSpPr>
          <p:cNvPr id="3" name="Group 53"/>
          <p:cNvGrpSpPr/>
          <p:nvPr/>
        </p:nvGrpSpPr>
        <p:grpSpPr>
          <a:xfrm>
            <a:off x="2362200" y="1524000"/>
            <a:ext cx="3276600" cy="1371600"/>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332705"/>
                <a:ext cx="3124200" cy="430888"/>
              </a:xfrm>
              <a:prstGeom prst="rect">
                <a:avLst/>
              </a:prstGeom>
              <a:noFill/>
            </p:spPr>
            <p:txBody>
              <a:bodyPr wrap="square" rtlCol="0">
                <a:spAutoFit/>
              </a:bodyPr>
              <a:lstStyle/>
              <a:p>
                <a:pPr algn="ctr"/>
                <a:r>
                  <a:rPr lang="en-US" b="1" dirty="0"/>
                  <a:t>Pray in the Spirit</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9" name="Group 48"/>
          <p:cNvGrpSpPr/>
          <p:nvPr/>
        </p:nvGrpSpPr>
        <p:grpSpPr>
          <a:xfrm>
            <a:off x="6587883" y="1447800"/>
            <a:ext cx="3276600" cy="1524000"/>
            <a:chOff x="5063883" y="1447800"/>
            <a:chExt cx="3276600" cy="1524000"/>
          </a:xfrm>
        </p:grpSpPr>
        <p:grpSp>
          <p:nvGrpSpPr>
            <p:cNvPr id="9" name="Group 54"/>
            <p:cNvGrpSpPr/>
            <p:nvPr/>
          </p:nvGrpSpPr>
          <p:grpSpPr>
            <a:xfrm>
              <a:off x="5063883" y="1447800"/>
              <a:ext cx="3276600" cy="1524000"/>
              <a:chOff x="5257800" y="2456403"/>
              <a:chExt cx="3276600" cy="1676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6315599" y="1914002"/>
                <a:ext cx="1161002" cy="3276600"/>
              </a:xfrm>
              <a:prstGeom prst="rect">
                <a:avLst/>
              </a:prstGeom>
              <a:noFill/>
            </p:spPr>
          </p:pic>
          <p:grpSp>
            <p:nvGrpSpPr>
              <p:cNvPr id="10" name="Group 41"/>
              <p:cNvGrpSpPr/>
              <p:nvPr/>
            </p:nvGrpSpPr>
            <p:grpSpPr>
              <a:xfrm rot="18999749">
                <a:off x="5451116" y="2513324"/>
                <a:ext cx="485657" cy="552721"/>
                <a:chOff x="3471901" y="5111740"/>
                <a:chExt cx="1036465" cy="1688316"/>
              </a:xfrm>
            </p:grpSpPr>
            <p:sp>
              <p:nvSpPr>
                <p:cNvPr id="43" name="Donut 42"/>
                <p:cNvSpPr/>
                <p:nvPr/>
              </p:nvSpPr>
              <p:spPr>
                <a:xfrm rot="18680478">
                  <a:off x="3205202" y="5847556"/>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3555866" y="5378439"/>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5410200" y="2133600"/>
              <a:ext cx="2438400" cy="646331"/>
            </a:xfrm>
            <a:prstGeom prst="rect">
              <a:avLst/>
            </a:prstGeom>
            <a:noFill/>
          </p:spPr>
          <p:txBody>
            <a:bodyPr wrap="square" rtlCol="0">
              <a:spAutoFit/>
            </a:bodyPr>
            <a:lstStyle/>
            <a:p>
              <a:pPr algn="ctr"/>
              <a:r>
                <a:rPr lang="en-US" b="1" dirty="0"/>
                <a:t>All things done in the name of Christ</a:t>
              </a:r>
              <a:endParaRPr lang="en-US" sz="1200" b="1" dirty="0"/>
            </a:p>
          </p:txBody>
        </p:sp>
      </p:grpSp>
      <p:grpSp>
        <p:nvGrpSpPr>
          <p:cNvPr id="45" name="Group 53"/>
          <p:cNvGrpSpPr/>
          <p:nvPr/>
        </p:nvGrpSpPr>
        <p:grpSpPr>
          <a:xfrm>
            <a:off x="2286000" y="2819400"/>
            <a:ext cx="3276600" cy="1371600"/>
            <a:chOff x="838200" y="2532603"/>
            <a:chExt cx="3276600" cy="1600202"/>
          </a:xfrm>
        </p:grpSpPr>
        <p:grpSp>
          <p:nvGrpSpPr>
            <p:cNvPr id="51" name="Group 29"/>
            <p:cNvGrpSpPr/>
            <p:nvPr/>
          </p:nvGrpSpPr>
          <p:grpSpPr>
            <a:xfrm>
              <a:off x="838200" y="3048000"/>
              <a:ext cx="3276600" cy="1084805"/>
              <a:chOff x="457200" y="3048001"/>
              <a:chExt cx="3276600" cy="1084805"/>
            </a:xfrm>
          </p:grpSpPr>
          <p:pic>
            <p:nvPicPr>
              <p:cNvPr id="58"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59" name="TextBox 58"/>
              <p:cNvSpPr txBox="1"/>
              <p:nvPr/>
            </p:nvSpPr>
            <p:spPr>
              <a:xfrm>
                <a:off x="533400" y="3243805"/>
                <a:ext cx="3124200" cy="754054"/>
              </a:xfrm>
              <a:prstGeom prst="rect">
                <a:avLst/>
              </a:prstGeom>
              <a:noFill/>
            </p:spPr>
            <p:txBody>
              <a:bodyPr wrap="square" rtlCol="0">
                <a:spAutoFit/>
              </a:bodyPr>
              <a:lstStyle/>
              <a:p>
                <a:pPr algn="ctr"/>
                <a:r>
                  <a:rPr lang="en-US" b="1" dirty="0"/>
                  <a:t>Thanksgiving for the blessings received</a:t>
                </a:r>
              </a:p>
            </p:txBody>
          </p:sp>
        </p:grpSp>
        <p:grpSp>
          <p:nvGrpSpPr>
            <p:cNvPr id="52" name="Group 35"/>
            <p:cNvGrpSpPr/>
            <p:nvPr/>
          </p:nvGrpSpPr>
          <p:grpSpPr>
            <a:xfrm rot="18999749">
              <a:off x="3165717" y="2532603"/>
              <a:ext cx="487835" cy="536877"/>
              <a:chOff x="2857500" y="4036981"/>
              <a:chExt cx="1041113" cy="1639919"/>
            </a:xfrm>
          </p:grpSpPr>
          <p:sp>
            <p:nvSpPr>
              <p:cNvPr id="56" name="Donut 5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38"/>
            <p:cNvGrpSpPr/>
            <p:nvPr/>
          </p:nvGrpSpPr>
          <p:grpSpPr>
            <a:xfrm rot="18999749">
              <a:off x="1489317" y="2532603"/>
              <a:ext cx="487835" cy="536877"/>
              <a:chOff x="2857500" y="4036981"/>
              <a:chExt cx="1041113" cy="1639919"/>
            </a:xfrm>
          </p:grpSpPr>
          <p:sp>
            <p:nvSpPr>
              <p:cNvPr id="54" name="Donut 53"/>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 name="Group 49"/>
          <p:cNvGrpSpPr/>
          <p:nvPr/>
        </p:nvGrpSpPr>
        <p:grpSpPr>
          <a:xfrm>
            <a:off x="6629400" y="2895600"/>
            <a:ext cx="3276600" cy="1532930"/>
            <a:chOff x="5105400" y="2895600"/>
            <a:chExt cx="3276600" cy="1532930"/>
          </a:xfrm>
        </p:grpSpPr>
        <p:grpSp>
          <p:nvGrpSpPr>
            <p:cNvPr id="60" name="Group 54"/>
            <p:cNvGrpSpPr/>
            <p:nvPr/>
          </p:nvGrpSpPr>
          <p:grpSpPr>
            <a:xfrm>
              <a:off x="5105400" y="2895600"/>
              <a:ext cx="3276600" cy="1524000"/>
              <a:chOff x="5257800" y="2456403"/>
              <a:chExt cx="3276600" cy="1676400"/>
            </a:xfrm>
          </p:grpSpPr>
          <p:pic>
            <p:nvPicPr>
              <p:cNvPr id="61" name="Picture 4" descr="http://www.hhweb.com/images/Oak_plaque_LASER_LIGHT2.jpg"/>
              <p:cNvPicPr>
                <a:picLocks noChangeAspect="1" noChangeArrowheads="1"/>
              </p:cNvPicPr>
              <p:nvPr/>
            </p:nvPicPr>
            <p:blipFill>
              <a:blip r:embed="rId3" cstate="print"/>
              <a:srcRect/>
              <a:stretch>
                <a:fillRect/>
              </a:stretch>
            </p:blipFill>
            <p:spPr bwMode="auto">
              <a:xfrm rot="5400000">
                <a:off x="6315599" y="1914002"/>
                <a:ext cx="1161002" cy="3276600"/>
              </a:xfrm>
              <a:prstGeom prst="rect">
                <a:avLst/>
              </a:prstGeom>
              <a:noFill/>
            </p:spPr>
          </p:pic>
          <p:grpSp>
            <p:nvGrpSpPr>
              <p:cNvPr id="62" name="Group 41"/>
              <p:cNvGrpSpPr/>
              <p:nvPr/>
            </p:nvGrpSpPr>
            <p:grpSpPr>
              <a:xfrm rot="18999749">
                <a:off x="5451116" y="2513324"/>
                <a:ext cx="485657" cy="552721"/>
                <a:chOff x="3471901" y="5111740"/>
                <a:chExt cx="1036465" cy="1688316"/>
              </a:xfrm>
            </p:grpSpPr>
            <p:sp>
              <p:nvSpPr>
                <p:cNvPr id="66" name="Donut 65"/>
                <p:cNvSpPr/>
                <p:nvPr/>
              </p:nvSpPr>
              <p:spPr>
                <a:xfrm rot="18680478">
                  <a:off x="3205202" y="5847556"/>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rot="18680478">
                  <a:off x="3555866" y="5378439"/>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44"/>
              <p:cNvGrpSpPr/>
              <p:nvPr/>
            </p:nvGrpSpPr>
            <p:grpSpPr>
              <a:xfrm rot="18999749">
                <a:off x="7509118" y="2456403"/>
                <a:ext cx="487835" cy="536877"/>
                <a:chOff x="2857500" y="4036981"/>
                <a:chExt cx="1041113" cy="1639919"/>
              </a:xfrm>
            </p:grpSpPr>
            <p:sp>
              <p:nvSpPr>
                <p:cNvPr id="64" name="Donut 63"/>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8" name="TextBox 67"/>
            <p:cNvSpPr txBox="1"/>
            <p:nvPr/>
          </p:nvSpPr>
          <p:spPr>
            <a:xfrm>
              <a:off x="5562600" y="3505200"/>
              <a:ext cx="2438400" cy="923330"/>
            </a:xfrm>
            <a:prstGeom prst="rect">
              <a:avLst/>
            </a:prstGeom>
            <a:noFill/>
          </p:spPr>
          <p:txBody>
            <a:bodyPr wrap="square" rtlCol="0">
              <a:spAutoFit/>
            </a:bodyPr>
            <a:lstStyle/>
            <a:p>
              <a:pPr algn="ctr"/>
              <a:r>
                <a:rPr lang="en-US" b="1" dirty="0"/>
                <a:t>God’s children must practice virtue and holiness</a:t>
              </a:r>
              <a:endParaRPr lang="en-US" sz="1200" b="1" dirty="0"/>
            </a:p>
          </p:txBody>
        </p:sp>
      </p:grpSp>
      <p:pic>
        <p:nvPicPr>
          <p:cNvPr id="2050" name="Picture 2" descr="http://dev.mypspwallpapers.com/uploads/200801/f/1200894622.jpg"/>
          <p:cNvPicPr>
            <a:picLocks noChangeAspect="1" noChangeArrowheads="1"/>
          </p:cNvPicPr>
          <p:nvPr/>
        </p:nvPicPr>
        <p:blipFill>
          <a:blip r:embed="rId4" cstate="print"/>
          <a:srcRect/>
          <a:stretch>
            <a:fillRect/>
          </a:stretch>
        </p:blipFill>
        <p:spPr bwMode="auto">
          <a:xfrm>
            <a:off x="4343400" y="4648200"/>
            <a:ext cx="3276600" cy="18567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52BF7-0862-0EE7-C6AF-C938011E2C81}"/>
            </a:ext>
          </a:extLst>
        </p:cNvPr>
        <p:cNvGrpSpPr/>
        <p:nvPr/>
      </p:nvGrpSpPr>
      <p:grpSpPr>
        <a:xfrm>
          <a:off x="0" y="0"/>
          <a:ext cx="0" cy="0"/>
          <a:chOff x="0" y="0"/>
          <a:chExt cx="0" cy="0"/>
        </a:xfrm>
      </p:grpSpPr>
      <p:pic>
        <p:nvPicPr>
          <p:cNvPr id="69" name="Picture 68">
            <a:extLst>
              <a:ext uri="{FF2B5EF4-FFF2-40B4-BE49-F238E27FC236}">
                <a16:creationId xmlns:a16="http://schemas.microsoft.com/office/drawing/2014/main" id="{F1A07D67-1F3E-09CE-E92F-641B24873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E4B3E76-F8FC-AD13-F451-B1DA361AB420}"/>
              </a:ext>
            </a:extLst>
          </p:cNvPr>
          <p:cNvSpPr txBox="1"/>
          <p:nvPr/>
        </p:nvSpPr>
        <p:spPr>
          <a:xfrm>
            <a:off x="36799" y="6505985"/>
            <a:ext cx="3124200" cy="369332"/>
          </a:xfrm>
          <a:prstGeom prst="rect">
            <a:avLst/>
          </a:prstGeom>
          <a:noFill/>
        </p:spPr>
        <p:txBody>
          <a:bodyPr wrap="square" rtlCol="0">
            <a:spAutoFit/>
          </a:bodyPr>
          <a:lstStyle/>
          <a:p>
            <a:r>
              <a:rPr lang="en-US" dirty="0">
                <a:solidFill>
                  <a:schemeClr val="bg1"/>
                </a:solidFill>
              </a:rPr>
              <a:t>D&amp;C 46:29-33  </a:t>
            </a:r>
            <a:endParaRPr lang="en-US" sz="1200" dirty="0">
              <a:solidFill>
                <a:schemeClr val="bg1"/>
              </a:solidFill>
            </a:endParaRPr>
          </a:p>
        </p:txBody>
      </p:sp>
      <p:grpSp>
        <p:nvGrpSpPr>
          <p:cNvPr id="4" name="Group 25">
            <a:extLst>
              <a:ext uri="{FF2B5EF4-FFF2-40B4-BE49-F238E27FC236}">
                <a16:creationId xmlns:a16="http://schemas.microsoft.com/office/drawing/2014/main" id="{51FE3CBE-3A7F-0F9E-0779-55A71F3A52D3}"/>
              </a:ext>
            </a:extLst>
          </p:cNvPr>
          <p:cNvGrpSpPr/>
          <p:nvPr/>
        </p:nvGrpSpPr>
        <p:grpSpPr>
          <a:xfrm>
            <a:off x="608299" y="790576"/>
            <a:ext cx="6400802" cy="1295401"/>
            <a:chOff x="1295398" y="1295400"/>
            <a:chExt cx="5943601" cy="1295401"/>
          </a:xfrm>
        </p:grpSpPr>
        <p:pic>
          <p:nvPicPr>
            <p:cNvPr id="12" name="Picture 4" descr="http://www.hhweb.com/images/Oak_plaque_LASER_LIGHT2.jpg">
              <a:extLst>
                <a:ext uri="{FF2B5EF4-FFF2-40B4-BE49-F238E27FC236}">
                  <a16:creationId xmlns:a16="http://schemas.microsoft.com/office/drawing/2014/main" id="{27EFDA6F-E882-F8D0-CDDA-3B1E4D29C049}"/>
                </a:ext>
              </a:extLst>
            </p:cNvPr>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13" name="TextBox 12">
              <a:extLst>
                <a:ext uri="{FF2B5EF4-FFF2-40B4-BE49-F238E27FC236}">
                  <a16:creationId xmlns:a16="http://schemas.microsoft.com/office/drawing/2014/main" id="{9F124BDD-048A-D1D3-CAC8-6E11546139D8}"/>
                </a:ext>
              </a:extLst>
            </p:cNvPr>
            <p:cNvSpPr txBox="1"/>
            <p:nvPr/>
          </p:nvSpPr>
          <p:spPr>
            <a:xfrm>
              <a:off x="1477734" y="1527601"/>
              <a:ext cx="5578928" cy="830997"/>
            </a:xfrm>
            <a:prstGeom prst="rect">
              <a:avLst/>
            </a:prstGeom>
            <a:noFill/>
          </p:spPr>
          <p:txBody>
            <a:bodyPr wrap="square" rtlCol="0">
              <a:spAutoFit/>
            </a:bodyPr>
            <a:lstStyle/>
            <a:p>
              <a:pPr algn="ctr"/>
              <a:r>
                <a:rPr lang="en-US" sz="2400" b="1" i="0" dirty="0">
                  <a:solidFill>
                    <a:srgbClr val="53575B"/>
                  </a:solidFill>
                  <a:effectLst/>
                </a:rPr>
                <a:t>Heavenly Father invites us to seek gifts of the Spirit so we can become more like Him</a:t>
              </a:r>
              <a:endParaRPr lang="en-US" sz="2400" dirty="0"/>
            </a:p>
          </p:txBody>
        </p:sp>
      </p:grpSp>
      <p:grpSp>
        <p:nvGrpSpPr>
          <p:cNvPr id="14" name="Group 25">
            <a:extLst>
              <a:ext uri="{FF2B5EF4-FFF2-40B4-BE49-F238E27FC236}">
                <a16:creationId xmlns:a16="http://schemas.microsoft.com/office/drawing/2014/main" id="{31E0D835-6E4F-4CCA-F966-39E51369027E}"/>
              </a:ext>
            </a:extLst>
          </p:cNvPr>
          <p:cNvGrpSpPr/>
          <p:nvPr/>
        </p:nvGrpSpPr>
        <p:grpSpPr>
          <a:xfrm>
            <a:off x="5227924" y="3321470"/>
            <a:ext cx="6400802" cy="1949022"/>
            <a:chOff x="1295398" y="1295403"/>
            <a:chExt cx="5943601" cy="1949022"/>
          </a:xfrm>
        </p:grpSpPr>
        <p:pic>
          <p:nvPicPr>
            <p:cNvPr id="15" name="Picture 4" descr="http://www.hhweb.com/images/Oak_plaque_LASER_LIGHT2.jpg">
              <a:extLst>
                <a:ext uri="{FF2B5EF4-FFF2-40B4-BE49-F238E27FC236}">
                  <a16:creationId xmlns:a16="http://schemas.microsoft.com/office/drawing/2014/main" id="{0B81B0F5-9D76-7DD5-1ECA-015C79B6FC17}"/>
                </a:ext>
              </a:extLst>
            </p:cNvPr>
            <p:cNvPicPr>
              <a:picLocks noChangeAspect="1" noChangeArrowheads="1"/>
            </p:cNvPicPr>
            <p:nvPr/>
          </p:nvPicPr>
          <p:blipFill>
            <a:blip r:embed="rId3" cstate="print"/>
            <a:srcRect/>
            <a:stretch>
              <a:fillRect/>
            </a:stretch>
          </p:blipFill>
          <p:spPr bwMode="auto">
            <a:xfrm rot="5400000">
              <a:off x="3292688" y="-701887"/>
              <a:ext cx="1949022" cy="5943601"/>
            </a:xfrm>
            <a:prstGeom prst="rect">
              <a:avLst/>
            </a:prstGeom>
            <a:noFill/>
          </p:spPr>
        </p:pic>
        <p:sp>
          <p:nvSpPr>
            <p:cNvPr id="16" name="TextBox 15">
              <a:extLst>
                <a:ext uri="{FF2B5EF4-FFF2-40B4-BE49-F238E27FC236}">
                  <a16:creationId xmlns:a16="http://schemas.microsoft.com/office/drawing/2014/main" id="{E7E52F61-4D5A-8F1D-7817-F0C2E53AEDA2}"/>
                </a:ext>
              </a:extLst>
            </p:cNvPr>
            <p:cNvSpPr txBox="1"/>
            <p:nvPr/>
          </p:nvSpPr>
          <p:spPr>
            <a:xfrm>
              <a:off x="1477734" y="1527601"/>
              <a:ext cx="5578928" cy="1538883"/>
            </a:xfrm>
            <a:prstGeom prst="rect">
              <a:avLst/>
            </a:prstGeom>
            <a:noFill/>
          </p:spPr>
          <p:txBody>
            <a:bodyPr wrap="square" rtlCol="0">
              <a:spAutoFit/>
            </a:bodyPr>
            <a:lstStyle/>
            <a:p>
              <a:r>
                <a:rPr lang="en-US" sz="2000" b="0" i="0" dirty="0">
                  <a:solidFill>
                    <a:srgbClr val="212225"/>
                  </a:solidFill>
                  <a:effectLst/>
                </a:rPr>
                <a:t>When we seek to obtain a spiritual gift, we can study the examples and teachings of the Savior that pertain to that particular gift and then try to incorporate those teachings into our life. </a:t>
              </a:r>
            </a:p>
            <a:p>
              <a:r>
                <a:rPr lang="en-US" sz="1400" b="0" i="0" dirty="0">
                  <a:solidFill>
                    <a:srgbClr val="212225"/>
                  </a:solidFill>
                  <a:effectLst/>
                </a:rPr>
                <a:t>Mervyn B. Arnold</a:t>
              </a:r>
              <a:endParaRPr lang="en-US" sz="1400" dirty="0"/>
            </a:p>
          </p:txBody>
        </p:sp>
      </p:grpSp>
      <p:pic>
        <p:nvPicPr>
          <p:cNvPr id="18" name="Picture 17">
            <a:extLst>
              <a:ext uri="{FF2B5EF4-FFF2-40B4-BE49-F238E27FC236}">
                <a16:creationId xmlns:a16="http://schemas.microsoft.com/office/drawing/2014/main" id="{80ED527B-6A97-C945-9664-52FF71F09FA3}"/>
              </a:ext>
            </a:extLst>
          </p:cNvPr>
          <p:cNvPicPr>
            <a:picLocks noChangeAspect="1"/>
          </p:cNvPicPr>
          <p:nvPr/>
        </p:nvPicPr>
        <p:blipFill>
          <a:blip r:embed="rId4"/>
          <a:stretch>
            <a:fillRect/>
          </a:stretch>
        </p:blipFill>
        <p:spPr>
          <a:xfrm>
            <a:off x="10982325" y="160879"/>
            <a:ext cx="948231" cy="1074297"/>
          </a:xfrm>
          <a:prstGeom prst="rect">
            <a:avLst/>
          </a:prstGeom>
        </p:spPr>
      </p:pic>
      <p:pic>
        <p:nvPicPr>
          <p:cNvPr id="20" name="Picture 19" descr="A painting of a person sitting on rocks with a sheep in the background&#10;&#10;Description automatically generated">
            <a:extLst>
              <a:ext uri="{FF2B5EF4-FFF2-40B4-BE49-F238E27FC236}">
                <a16:creationId xmlns:a16="http://schemas.microsoft.com/office/drawing/2014/main" id="{353A2502-F63F-AFA0-529C-868F82AB4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3" y="2752725"/>
            <a:ext cx="4143375" cy="3314700"/>
          </a:xfrm>
          <a:prstGeom prst="rect">
            <a:avLst/>
          </a:prstGeom>
        </p:spPr>
      </p:pic>
    </p:spTree>
    <p:extLst>
      <p:ext uri="{BB962C8B-B14F-4D97-AF65-F5344CB8AC3E}">
        <p14:creationId xmlns:p14="http://schemas.microsoft.com/office/powerpoint/2010/main" val="278134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736A1D-82D4-4036-8F7C-874668712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2" name="Group 81"/>
          <p:cNvGrpSpPr/>
          <p:nvPr/>
        </p:nvGrpSpPr>
        <p:grpSpPr>
          <a:xfrm>
            <a:off x="5638800" y="609601"/>
            <a:ext cx="4536141" cy="4495801"/>
            <a:chOff x="4114799" y="609600"/>
            <a:chExt cx="4536141" cy="4495801"/>
          </a:xfrm>
        </p:grpSpPr>
        <p:pic>
          <p:nvPicPr>
            <p:cNvPr id="63" name="Picture 2" descr="http://www.hhweb.com/images/Oak_plaque_LASER_LIGHT2.jpg"/>
            <p:cNvPicPr>
              <a:picLocks noChangeAspect="1" noChangeArrowheads="1"/>
            </p:cNvPicPr>
            <p:nvPr/>
          </p:nvPicPr>
          <p:blipFill>
            <a:blip r:embed="rId3" cstate="print"/>
            <a:srcRect/>
            <a:stretch>
              <a:fillRect/>
            </a:stretch>
          </p:blipFill>
          <p:spPr bwMode="auto">
            <a:xfrm rot="5400000">
              <a:off x="4706470" y="1160930"/>
              <a:ext cx="3352800" cy="4536141"/>
            </a:xfrm>
            <a:prstGeom prst="rect">
              <a:avLst/>
            </a:prstGeom>
            <a:noFill/>
          </p:spPr>
        </p:pic>
        <p:sp>
          <p:nvSpPr>
            <p:cNvPr id="69" name="Rectangle 68"/>
            <p:cNvSpPr/>
            <p:nvPr/>
          </p:nvSpPr>
          <p:spPr>
            <a:xfrm>
              <a:off x="4724400" y="2057400"/>
              <a:ext cx="3657600" cy="523220"/>
            </a:xfrm>
            <a:prstGeom prst="rect">
              <a:avLst/>
            </a:prstGeom>
          </p:spPr>
          <p:txBody>
            <a:bodyPr wrap="square">
              <a:spAutoFit/>
            </a:bodyPr>
            <a:lstStyle/>
            <a:p>
              <a:endParaRPr lang="en-US" sz="2800" b="1" dirty="0"/>
            </a:p>
          </p:txBody>
        </p:sp>
        <p:grpSp>
          <p:nvGrpSpPr>
            <p:cNvPr id="79" name="Group 78"/>
            <p:cNvGrpSpPr/>
            <p:nvPr/>
          </p:nvGrpSpPr>
          <p:grpSpPr>
            <a:xfrm>
              <a:off x="5410200" y="762000"/>
              <a:ext cx="1854489" cy="1179589"/>
              <a:chOff x="3746212" y="2855881"/>
              <a:chExt cx="2997489" cy="1906619"/>
            </a:xfrm>
          </p:grpSpPr>
          <p:sp>
            <p:nvSpPr>
              <p:cNvPr id="70" name="Donut 69"/>
              <p:cNvSpPr/>
              <p:nvPr/>
            </p:nvSpPr>
            <p:spPr>
              <a:xfrm rot="18680478">
                <a:off x="3479512" y="3770282"/>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72"/>
              <p:cNvGrpSpPr/>
              <p:nvPr/>
            </p:nvGrpSpPr>
            <p:grpSpPr>
              <a:xfrm flipH="1">
                <a:off x="4800600" y="2895600"/>
                <a:ext cx="1943101" cy="1866900"/>
                <a:chOff x="3670012" y="2855881"/>
                <a:chExt cx="1943101" cy="1866900"/>
              </a:xfrm>
            </p:grpSpPr>
            <p:sp>
              <p:nvSpPr>
                <p:cNvPr id="76" name="Donut 75"/>
                <p:cNvSpPr/>
                <p:nvPr/>
              </p:nvSpPr>
              <p:spPr>
                <a:xfrm rot="18680478">
                  <a:off x="3403312" y="37702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Oval 79"/>
            <p:cNvSpPr/>
            <p:nvPr/>
          </p:nvSpPr>
          <p:spPr>
            <a:xfrm>
              <a:off x="6019800" y="6096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3094236">
              <a:off x="5999595" y="757037"/>
              <a:ext cx="245853" cy="4472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025C7B01-4728-41F8-9327-68C4C92528DB}"/>
              </a:ext>
            </a:extLst>
          </p:cNvPr>
          <p:cNvSpPr/>
          <p:nvPr/>
        </p:nvSpPr>
        <p:spPr>
          <a:xfrm>
            <a:off x="5850082" y="1987731"/>
            <a:ext cx="4149437" cy="3046988"/>
          </a:xfrm>
          <a:prstGeom prst="rect">
            <a:avLst/>
          </a:prstGeom>
        </p:spPr>
        <p:txBody>
          <a:bodyPr wrap="square">
            <a:spAutoFit/>
          </a:bodyPr>
          <a:lstStyle/>
          <a:p>
            <a:r>
              <a:rPr lang="en-US" sz="2400" b="0" i="1" dirty="0">
                <a:solidFill>
                  <a:srgbClr val="333333"/>
                </a:solidFill>
                <a:effectLst/>
                <a:latin typeface="Abadi" panose="020B0604020104020204" pitchFamily="34" charset="0"/>
              </a:rPr>
              <a:t>“Spiritual gifts are endless in number and infinite in variety. Those listed in the revealed word are simply illustrations of the boundless outpouring of divine grace that a gracious God gives those who love and serve him”</a:t>
            </a:r>
            <a:endParaRPr lang="en-US" sz="2400" dirty="0"/>
          </a:p>
        </p:txBody>
      </p:sp>
      <p:pic>
        <p:nvPicPr>
          <p:cNvPr id="5" name="Picture 4">
            <a:extLst>
              <a:ext uri="{FF2B5EF4-FFF2-40B4-BE49-F238E27FC236}">
                <a16:creationId xmlns:a16="http://schemas.microsoft.com/office/drawing/2014/main" id="{41A692F7-BBBB-483A-8EA6-2356CACC9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836" y="2234875"/>
            <a:ext cx="1828800" cy="2552700"/>
          </a:xfrm>
          <a:prstGeom prst="rect">
            <a:avLst/>
          </a:prstGeom>
        </p:spPr>
      </p:pic>
      <p:sp>
        <p:nvSpPr>
          <p:cNvPr id="29" name="TextBox 28">
            <a:extLst>
              <a:ext uri="{FF2B5EF4-FFF2-40B4-BE49-F238E27FC236}">
                <a16:creationId xmlns:a16="http://schemas.microsoft.com/office/drawing/2014/main" id="{6273FA5E-D516-4C11-ACB2-590CAFAF3FC2}"/>
              </a:ext>
            </a:extLst>
          </p:cNvPr>
          <p:cNvSpPr txBox="1"/>
          <p:nvPr/>
        </p:nvSpPr>
        <p:spPr>
          <a:xfrm>
            <a:off x="36799" y="6505985"/>
            <a:ext cx="3124200" cy="276999"/>
          </a:xfrm>
          <a:prstGeom prst="rect">
            <a:avLst/>
          </a:prstGeom>
          <a:noFill/>
        </p:spPr>
        <p:txBody>
          <a:bodyPr wrap="square" rtlCol="0">
            <a:spAutoFit/>
          </a:bodyPr>
          <a:lstStyle/>
          <a:p>
            <a:r>
              <a:rPr lang="en-US" sz="1200" dirty="0">
                <a:solidFill>
                  <a:schemeClr val="bg1"/>
                </a:solidFill>
              </a:rPr>
              <a:t>Elder Bruce R. McConkie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E282FC8-CA14-484E-946F-788A65EBC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http://www.hhweb.com/images/Oak_plaque_LASER_LIGHT2.jpg"/>
          <p:cNvPicPr>
            <a:picLocks noChangeAspect="1" noChangeArrowheads="1"/>
          </p:cNvPicPr>
          <p:nvPr/>
        </p:nvPicPr>
        <p:blipFill>
          <a:blip r:embed="rId3" cstate="print"/>
          <a:srcRect/>
          <a:stretch>
            <a:fillRect/>
          </a:stretch>
        </p:blipFill>
        <p:spPr bwMode="auto">
          <a:xfrm rot="5400000">
            <a:off x="2793423" y="-2370859"/>
            <a:ext cx="6477000" cy="11523518"/>
          </a:xfrm>
          <a:prstGeom prst="rect">
            <a:avLst/>
          </a:prstGeom>
          <a:noFill/>
        </p:spPr>
      </p:pic>
      <p:sp>
        <p:nvSpPr>
          <p:cNvPr id="5" name="TextBox 4"/>
          <p:cNvSpPr txBox="1"/>
          <p:nvPr/>
        </p:nvSpPr>
        <p:spPr>
          <a:xfrm>
            <a:off x="502227" y="304801"/>
            <a:ext cx="8763000" cy="5632311"/>
          </a:xfrm>
          <a:prstGeom prst="rect">
            <a:avLst/>
          </a:prstGeom>
          <a:noFill/>
          <a:ln>
            <a:noFill/>
          </a:ln>
        </p:spPr>
        <p:txBody>
          <a:bodyPr wrap="square" rtlCol="0">
            <a:spAutoFit/>
          </a:bodyPr>
          <a:lstStyle/>
          <a:p>
            <a:r>
              <a:rPr lang="en-US" dirty="0"/>
              <a:t>Sources:</a:t>
            </a:r>
          </a:p>
          <a:p>
            <a:endParaRPr lang="en-US" dirty="0"/>
          </a:p>
          <a:p>
            <a:r>
              <a:rPr lang="en-US" b="0" i="0" dirty="0">
                <a:effectLst/>
              </a:rPr>
              <a:t>“</a:t>
            </a:r>
            <a:r>
              <a:rPr lang="en-US" b="0" i="0" u="none" strike="noStrike" dirty="0">
                <a:effectLst/>
              </a:rPr>
              <a:t>President Russell M. Nelson on the Healing Power of Gratitude</a:t>
            </a:r>
            <a:r>
              <a:rPr lang="en-US" b="0" i="0" dirty="0">
                <a:effectLst/>
              </a:rPr>
              <a:t>​” (11:47) </a:t>
            </a:r>
          </a:p>
          <a:p>
            <a:r>
              <a:rPr lang="en-US" dirty="0"/>
              <a:t>The Holy Ghost Helps Us Avoid Deception (1:08)</a:t>
            </a:r>
          </a:p>
          <a:p>
            <a:r>
              <a:rPr lang="en-US" dirty="0"/>
              <a:t>Extraordinary Gift (4:24)</a:t>
            </a:r>
          </a:p>
          <a:p>
            <a:r>
              <a:rPr lang="en-US" dirty="0"/>
              <a:t>No Cursing Club (4:56)</a:t>
            </a:r>
          </a:p>
          <a:p>
            <a:endParaRPr lang="en-US" dirty="0"/>
          </a:p>
          <a:p>
            <a:r>
              <a:rPr lang="en-US" dirty="0"/>
              <a:t>Elder L. Tom Perry (“Building a Community of Saints,” </a:t>
            </a:r>
            <a:r>
              <a:rPr lang="en-US" i="1" dirty="0"/>
              <a:t>Ensign,</a:t>
            </a:r>
            <a:r>
              <a:rPr lang="en-US" dirty="0"/>
              <a:t> May 2001, 37).</a:t>
            </a:r>
          </a:p>
          <a:p>
            <a:r>
              <a:rPr lang="en-US" b="0" i="0" dirty="0">
                <a:effectLst/>
              </a:rPr>
              <a:t>Bonnie L. Oscarson, “</a:t>
            </a:r>
            <a:r>
              <a:rPr lang="en-US" b="0" i="0" u="none" strike="noStrike" dirty="0">
                <a:effectLst/>
              </a:rPr>
              <a:t>The Needs Before Us</a:t>
            </a:r>
            <a:r>
              <a:rPr lang="en-US" b="0" i="0" dirty="0">
                <a:effectLst/>
              </a:rPr>
              <a:t>,” </a:t>
            </a:r>
            <a:r>
              <a:rPr lang="en-US" b="0" i="1" dirty="0">
                <a:effectLst/>
              </a:rPr>
              <a:t>Ensign</a:t>
            </a:r>
            <a:r>
              <a:rPr lang="en-US" b="0" i="0" dirty="0">
                <a:effectLst/>
              </a:rPr>
              <a:t> or </a:t>
            </a:r>
            <a:r>
              <a:rPr lang="en-US" b="0" i="1" dirty="0">
                <a:effectLst/>
              </a:rPr>
              <a:t>Liahona</a:t>
            </a:r>
            <a:r>
              <a:rPr lang="en-US" b="0" i="0" dirty="0">
                <a:effectLst/>
              </a:rPr>
              <a:t>, Nov. 2017, 26)</a:t>
            </a:r>
            <a:endParaRPr lang="en-US" dirty="0"/>
          </a:p>
          <a:p>
            <a:r>
              <a:rPr lang="en-US" dirty="0"/>
              <a:t>Joseph Fielding Smith, </a:t>
            </a:r>
            <a:r>
              <a:rPr lang="en-US" i="1" dirty="0"/>
              <a:t>Answers to Gospel Questions,</a:t>
            </a:r>
            <a:r>
              <a:rPr lang="en-US" dirty="0"/>
              <a:t> comp. Joseph Fielding Smith Jr., 5 vols. [1957–66], 2:32–33.)</a:t>
            </a:r>
          </a:p>
          <a:p>
            <a:r>
              <a:rPr lang="en-US" sz="1800" dirty="0"/>
              <a:t>Presentation by ©http://fashionsbylynda.com/blog/</a:t>
            </a:r>
            <a:endParaRPr lang="en-US" dirty="0"/>
          </a:p>
          <a:p>
            <a:r>
              <a:rPr lang="en-US" dirty="0"/>
              <a:t>Elder Marvin J. Ashton </a:t>
            </a:r>
            <a:r>
              <a:rPr lang="en-US" i="1" dirty="0"/>
              <a:t>(“There Are Many Gifts,” Ensign, Nov. 1987, 20).</a:t>
            </a:r>
            <a:endParaRPr lang="en-US" dirty="0"/>
          </a:p>
          <a:p>
            <a:r>
              <a:rPr lang="en-US" dirty="0"/>
              <a:t>Bruce R. McConkie </a:t>
            </a:r>
            <a:r>
              <a:rPr lang="en-US" i="1" dirty="0"/>
              <a:t>A New Witness for the Articles of Faith[1985], 371.</a:t>
            </a:r>
            <a:endParaRPr lang="en-US" dirty="0"/>
          </a:p>
          <a:p>
            <a:pPr fontAlgn="base"/>
            <a:r>
              <a:rPr lang="en-US" dirty="0"/>
              <a:t>See also: Chapter 22: The Gifts of the Spirit</a:t>
            </a:r>
          </a:p>
          <a:p>
            <a:pPr fontAlgn="base"/>
            <a:r>
              <a:rPr lang="en-US" i="1" dirty="0"/>
              <a:t>Gospel Principles</a:t>
            </a:r>
            <a:r>
              <a:rPr lang="en-US" dirty="0"/>
              <a:t>, (2011), 125–32</a:t>
            </a:r>
          </a:p>
          <a:p>
            <a:pPr fontAlgn="base"/>
            <a:r>
              <a:rPr lang="en-US" sz="1800" b="0" i="0" dirty="0">
                <a:effectLst/>
              </a:rPr>
              <a:t>Mervyn B. Arnold, “</a:t>
            </a:r>
            <a:r>
              <a:rPr lang="en-US" sz="1800" b="0" i="0" u="none" strike="noStrike" dirty="0">
                <a:effectLst/>
              </a:rPr>
              <a:t>Messages from the Doctrine and Covenants: Seek Ye the Best Gifts</a:t>
            </a:r>
            <a:r>
              <a:rPr lang="en-US" sz="1800" b="0" i="0" dirty="0">
                <a:effectLst/>
              </a:rPr>
              <a:t>,” </a:t>
            </a:r>
            <a:r>
              <a:rPr lang="en-US" sz="1800" b="0" i="1" dirty="0">
                <a:effectLst/>
              </a:rPr>
              <a:t>Ensign</a:t>
            </a:r>
            <a:r>
              <a:rPr lang="en-US" sz="1800" b="0" i="0" dirty="0">
                <a:effectLst/>
              </a:rPr>
              <a:t>, Mar. 2005, 66</a:t>
            </a:r>
            <a:endParaRPr lang="en-US" dirty="0"/>
          </a:p>
          <a:p>
            <a:endParaRPr lang="en-US" dirty="0"/>
          </a:p>
          <a:p>
            <a:endParaRPr lang="en-US" dirty="0"/>
          </a:p>
        </p:txBody>
      </p:sp>
      <p:grpSp>
        <p:nvGrpSpPr>
          <p:cNvPr id="6" name="Group 5"/>
          <p:cNvGrpSpPr/>
          <p:nvPr/>
        </p:nvGrpSpPr>
        <p:grpSpPr>
          <a:xfrm>
            <a:off x="7542387" y="978477"/>
            <a:ext cx="842211" cy="10668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4E717BBE-A73F-466A-B824-189065CC5564}"/>
              </a:ext>
            </a:extLst>
          </p:cNvPr>
          <p:cNvSpPr>
            <a:spLocks noGrp="1"/>
          </p:cNvSpPr>
          <p:nvPr/>
        </p:nvSpPr>
        <p:spPr>
          <a:xfrm>
            <a:off x="66816" y="65486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1553F87-EC8E-48E2-BC55-EBCAF313E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0" y="6511428"/>
            <a:ext cx="1676400" cy="369332"/>
          </a:xfrm>
          <a:prstGeom prst="rect">
            <a:avLst/>
          </a:prstGeom>
          <a:noFill/>
        </p:spPr>
        <p:txBody>
          <a:bodyPr wrap="square" rtlCol="0">
            <a:spAutoFit/>
          </a:bodyPr>
          <a:lstStyle/>
          <a:p>
            <a:r>
              <a:rPr lang="en-US" dirty="0">
                <a:solidFill>
                  <a:schemeClr val="bg1"/>
                </a:solidFill>
              </a:rPr>
              <a:t>D&amp;C 46:3-6</a:t>
            </a:r>
          </a:p>
        </p:txBody>
      </p:sp>
      <p:grpSp>
        <p:nvGrpSpPr>
          <p:cNvPr id="26" name="Group 25"/>
          <p:cNvGrpSpPr/>
          <p:nvPr/>
        </p:nvGrpSpPr>
        <p:grpSpPr>
          <a:xfrm>
            <a:off x="3124198" y="152401"/>
            <a:ext cx="6400802" cy="2438401"/>
            <a:chOff x="1295398" y="152400"/>
            <a:chExt cx="5943601" cy="2438401"/>
          </a:xfrm>
        </p:grpSpPr>
        <p:grpSp>
          <p:nvGrpSpPr>
            <p:cNvPr id="9" name="Group 8"/>
            <p:cNvGrpSpPr/>
            <p:nvPr/>
          </p:nvGrpSpPr>
          <p:grpSpPr>
            <a:xfrm>
              <a:off x="3036420" y="228599"/>
              <a:ext cx="2435871" cy="1494851"/>
              <a:chOff x="3212813" y="2855881"/>
              <a:chExt cx="3988087" cy="2440019"/>
            </a:xfrm>
          </p:grpSpPr>
          <p:grpSp>
            <p:nvGrpSpPr>
              <p:cNvPr id="10" name="Group 7"/>
              <p:cNvGrpSpPr/>
              <p:nvPr/>
            </p:nvGrpSpPr>
            <p:grpSpPr>
              <a:xfrm>
                <a:off x="3212813" y="2855881"/>
                <a:ext cx="2400300" cy="2400300"/>
                <a:chOff x="3212813" y="2855881"/>
                <a:chExt cx="2400300" cy="2400300"/>
              </a:xfrm>
            </p:grpSpPr>
            <p:sp>
              <p:nvSpPr>
                <p:cNvPr id="18" name="Donut 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4"/>
                <p:cNvSpPr/>
                <p:nvPr/>
              </p:nvSpPr>
              <p:spPr>
                <a:xfrm rot="18680478">
                  <a:off x="3403312" y="37702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5"/>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8"/>
              <p:cNvGrpSpPr/>
              <p:nvPr/>
            </p:nvGrpSpPr>
            <p:grpSpPr>
              <a:xfrm flipH="1">
                <a:off x="4800600" y="2895600"/>
                <a:ext cx="2400300" cy="2400300"/>
                <a:chOff x="3212813" y="2855881"/>
                <a:chExt cx="2400300" cy="2400300"/>
              </a:xfrm>
            </p:grpSpPr>
            <p:sp>
              <p:nvSpPr>
                <p:cNvPr id="13" name="Donut 12"/>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rot="18680478">
                  <a:off x="3403312" y="37702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grpSp>
          <p:nvGrpSpPr>
            <p:cNvPr id="24" name="Group 23"/>
            <p:cNvGrpSpPr/>
            <p:nvPr/>
          </p:nvGrpSpPr>
          <p:grpSpPr>
            <a:xfrm>
              <a:off x="4191000" y="152400"/>
              <a:ext cx="588466" cy="381000"/>
              <a:chOff x="3748148" y="228600"/>
              <a:chExt cx="823852" cy="533400"/>
            </a:xfrm>
          </p:grpSpPr>
          <p:sp>
            <p:nvSpPr>
              <p:cNvPr id="22" name="Oval 21"/>
              <p:cNvSpPr/>
              <p:nvPr/>
            </p:nvSpPr>
            <p:spPr>
              <a:xfrm>
                <a:off x="4038600" y="2286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4608513">
                <a:off x="3850652" y="446218"/>
                <a:ext cx="147296" cy="3523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Visitors Welcome</a:t>
              </a:r>
            </a:p>
          </p:txBody>
        </p:sp>
      </p:grpSp>
      <p:grpSp>
        <p:nvGrpSpPr>
          <p:cNvPr id="54" name="Group 53"/>
          <p:cNvGrpSpPr/>
          <p:nvPr/>
        </p:nvGrpSpPr>
        <p:grpSpPr>
          <a:xfrm>
            <a:off x="2362200" y="2532604"/>
            <a:ext cx="3276600" cy="1277397"/>
            <a:chOff x="838200" y="2532603"/>
            <a:chExt cx="3276600" cy="1277397"/>
          </a:xfrm>
        </p:grpSpPr>
        <p:grpSp>
          <p:nvGrpSpPr>
            <p:cNvPr id="30"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09600" y="3124200"/>
                <a:ext cx="2971800" cy="646331"/>
              </a:xfrm>
              <a:prstGeom prst="rect">
                <a:avLst/>
              </a:prstGeom>
              <a:noFill/>
            </p:spPr>
            <p:txBody>
              <a:bodyPr wrap="square" rtlCol="0">
                <a:spAutoFit/>
              </a:bodyPr>
              <a:lstStyle/>
              <a:p>
                <a:r>
                  <a:rPr lang="en-US" b="1" dirty="0"/>
                  <a:t>Sacrament Meetings are to be open to all</a:t>
                </a:r>
              </a:p>
            </p:txBody>
          </p:sp>
        </p:grpSp>
        <p:grpSp>
          <p:nvGrpSpPr>
            <p:cNvPr id="3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54"/>
          <p:cNvGrpSpPr/>
          <p:nvPr/>
        </p:nvGrpSpPr>
        <p:grpSpPr>
          <a:xfrm>
            <a:off x="6400800" y="2456404"/>
            <a:ext cx="3276600" cy="1810797"/>
            <a:chOff x="4876800" y="2456403"/>
            <a:chExt cx="3276600" cy="1810797"/>
          </a:xfrm>
        </p:grpSpPr>
        <p:grpSp>
          <p:nvGrpSpPr>
            <p:cNvPr id="31" name="Group 30"/>
            <p:cNvGrpSpPr/>
            <p:nvPr/>
          </p:nvGrpSpPr>
          <p:grpSpPr>
            <a:xfrm>
              <a:off x="4876800" y="2971800"/>
              <a:ext cx="3276600" cy="1295400"/>
              <a:chOff x="457200" y="3048001"/>
              <a:chExt cx="3276600" cy="1295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47800" y="2057401"/>
                <a:ext cx="1295400" cy="3276600"/>
              </a:xfrm>
              <a:prstGeom prst="rect">
                <a:avLst/>
              </a:prstGeom>
              <a:noFill/>
            </p:spPr>
          </p:pic>
          <p:sp>
            <p:nvSpPr>
              <p:cNvPr id="33" name="TextBox 32"/>
              <p:cNvSpPr txBox="1"/>
              <p:nvPr/>
            </p:nvSpPr>
            <p:spPr>
              <a:xfrm>
                <a:off x="609600" y="3124200"/>
                <a:ext cx="2971800" cy="1200329"/>
              </a:xfrm>
              <a:prstGeom prst="rect">
                <a:avLst/>
              </a:prstGeom>
              <a:noFill/>
            </p:spPr>
            <p:txBody>
              <a:bodyPr wrap="square" rtlCol="0">
                <a:spAutoFit/>
              </a:bodyPr>
              <a:lstStyle/>
              <a:p>
                <a:r>
                  <a:rPr lang="en-US" b="1" dirty="0"/>
                  <a:t>Those who have transgressed must make reconciliation with the Lord before partaking of the Sacrament</a:t>
                </a:r>
              </a:p>
            </p:txBody>
          </p:sp>
        </p:grpSp>
        <p:grpSp>
          <p:nvGrpSpPr>
            <p:cNvPr id="42"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55"/>
          <p:cNvGrpSpPr/>
          <p:nvPr/>
        </p:nvGrpSpPr>
        <p:grpSpPr>
          <a:xfrm>
            <a:off x="3505200" y="3773282"/>
            <a:ext cx="4800600" cy="2856118"/>
            <a:chOff x="1981200" y="3773282"/>
            <a:chExt cx="4800600" cy="285611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031325"/>
            </a:xfrm>
            <a:prstGeom prst="rect">
              <a:avLst/>
            </a:prstGeom>
          </p:spPr>
          <p:txBody>
            <a:bodyPr>
              <a:spAutoFit/>
            </a:bodyPr>
            <a:lstStyle/>
            <a:p>
              <a:r>
                <a:rPr lang="en-US" b="1" dirty="0"/>
                <a:t>“Our community of Saints is not one of exclusion but one of inclusion, built upon a foundation of apostles and prophets, Jesus Christ Himself being the chief cornerstone. It is open to all of us who love, appreciate, and have compassion for our Father in Heaven’s children”  </a:t>
              </a:r>
              <a:r>
                <a:rPr lang="en-US" sz="1200" b="1" dirty="0"/>
                <a:t>Elder L. Tom Perry</a:t>
              </a:r>
            </a:p>
          </p:txBody>
        </p:sp>
        <p:grpSp>
          <p:nvGrpSpPr>
            <p:cNvPr id="48" name="Group 47"/>
            <p:cNvGrpSpPr/>
            <p:nvPr/>
          </p:nvGrpSpPr>
          <p:grpSpPr>
            <a:xfrm rot="18999749">
              <a:off x="2361220" y="3773282"/>
              <a:ext cx="608501" cy="683036"/>
              <a:chOff x="2857500" y="4036981"/>
              <a:chExt cx="1041113" cy="1639919"/>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Donut 52"/>
            <p:cNvSpPr/>
            <p:nvPr/>
          </p:nvSpPr>
          <p:spPr>
            <a:xfrm rot="16080227">
              <a:off x="5825545" y="4244848"/>
              <a:ext cx="326213" cy="2261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a:extLst>
              <a:ext uri="{FF2B5EF4-FFF2-40B4-BE49-F238E27FC236}">
                <a16:creationId xmlns:a16="http://schemas.microsoft.com/office/drawing/2014/main" id="{8DCB8BE0-311C-4353-9273-9B7B31AC8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491" y="4524894"/>
            <a:ext cx="2060627" cy="2054530"/>
          </a:xfrm>
          <a:prstGeom prst="rect">
            <a:avLst/>
          </a:prstGeom>
        </p:spPr>
      </p:pic>
      <p:pic>
        <p:nvPicPr>
          <p:cNvPr id="6" name="Picture 5">
            <a:extLst>
              <a:ext uri="{FF2B5EF4-FFF2-40B4-BE49-F238E27FC236}">
                <a16:creationId xmlns:a16="http://schemas.microsoft.com/office/drawing/2014/main" id="{30D6EE08-5928-4122-9838-D4CE56A89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889" y="4897430"/>
            <a:ext cx="1409309" cy="1409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57600" cy="6186309"/>
          </a:xfrm>
          <a:prstGeom prst="rect">
            <a:avLst/>
          </a:prstGeom>
          <a:ln>
            <a:solidFill>
              <a:schemeClr val="tx1"/>
            </a:solidFill>
          </a:ln>
        </p:spPr>
        <p:txBody>
          <a:bodyPr wrap="square">
            <a:spAutoFit/>
          </a:bodyPr>
          <a:lstStyle/>
          <a:p>
            <a:r>
              <a:rPr lang="en-US" sz="1200" b="1" dirty="0"/>
              <a:t>The Evil influences:</a:t>
            </a:r>
          </a:p>
          <a:p>
            <a:r>
              <a:rPr lang="en-US" sz="1200" dirty="0"/>
              <a:t>“A man must have the discerning of spirits before he can drag into daylight this hellish influence and unfold it unto the world in all its soul-destroying, diabolical, and horrid colors; for nothing is a greater injury to the children of men than to be under the influence of a false spirit when they think they have the Spirit of God. Thousands have felt the influence of its terrible power and baneful effects. Long pilgrimages have been undertaken, penances endured, and pain, misery and ruin have followed in their train; nations have been convulsed, kingdoms overthrown, provinces laid waste, and blood, carnage and desolation are habiliments in which it has been clothed.” Joseph Smith (</a:t>
            </a:r>
            <a:r>
              <a:rPr lang="en-US" sz="1200" i="1" dirty="0"/>
              <a:t>History of the Church,</a:t>
            </a:r>
            <a:r>
              <a:rPr lang="en-US" sz="1200" dirty="0"/>
              <a:t> 4:573.)</a:t>
            </a:r>
          </a:p>
          <a:p>
            <a:endParaRPr lang="en-US" sz="1200" dirty="0"/>
          </a:p>
          <a:p>
            <a:pPr fontAlgn="base"/>
            <a:r>
              <a:rPr lang="en-US" sz="1200" b="1" dirty="0"/>
              <a:t>Exclusion: </a:t>
            </a:r>
          </a:p>
          <a:p>
            <a:pPr fontAlgn="base"/>
            <a:r>
              <a:rPr lang="en-US" sz="1200" dirty="0"/>
              <a:t>How are Nonmembers of the Church to Be Treated at Public Sacrament Meetings?</a:t>
            </a:r>
          </a:p>
          <a:p>
            <a:pPr fontAlgn="base"/>
            <a:r>
              <a:rPr lang="en-US" sz="1200" dirty="0"/>
              <a:t>“John Whitmer records in his history that ‘in the beginning of the Church, while yet in her infancy, the disciples used to exclude unbelievers which caused some to marvel and converse of this matter because of the things written in the Book of Mormon. (3 Nephi 18:22–24.) Therefore, the Lord deigned to speak on this subject, that his people might come to an understanding, and he said that he had always given to his elders to conduct all meetings as they were led by the Spirit.’ After the Lord gave this revelation this practice of forbidding non-members to attend the sacrament services ceased.” (Smith, </a:t>
            </a:r>
            <a:r>
              <a:rPr lang="en-US" sz="1200" i="1" dirty="0"/>
              <a:t>Church History and Modern Revelation,</a:t>
            </a:r>
            <a:r>
              <a:rPr lang="en-US" sz="1200" dirty="0"/>
              <a:t> 1:199.)</a:t>
            </a:r>
          </a:p>
          <a:p>
            <a:endParaRPr lang="en-US" sz="1200" dirty="0"/>
          </a:p>
        </p:txBody>
      </p:sp>
      <p:sp>
        <p:nvSpPr>
          <p:cNvPr id="15" name="Rectangle 14"/>
          <p:cNvSpPr/>
          <p:nvPr/>
        </p:nvSpPr>
        <p:spPr>
          <a:xfrm>
            <a:off x="3657600" y="0"/>
            <a:ext cx="3562350" cy="6924973"/>
          </a:xfrm>
          <a:prstGeom prst="rect">
            <a:avLst/>
          </a:prstGeom>
          <a:ln>
            <a:solidFill>
              <a:schemeClr val="tx1"/>
            </a:solidFill>
          </a:ln>
        </p:spPr>
        <p:txBody>
          <a:bodyPr wrap="square">
            <a:spAutoFit/>
          </a:bodyPr>
          <a:lstStyle/>
          <a:p>
            <a:pPr fontAlgn="base"/>
            <a:r>
              <a:rPr lang="en-US" sz="1200" b="1" dirty="0"/>
              <a:t>Not All Supernatural Manifestations Are Gifts of the Spirit</a:t>
            </a:r>
          </a:p>
          <a:p>
            <a:pPr fontAlgn="base"/>
            <a:r>
              <a:rPr lang="en-US" sz="1200" dirty="0"/>
              <a:t>Elder Marion G. Romney said:</a:t>
            </a:r>
          </a:p>
          <a:p>
            <a:pPr fontAlgn="base"/>
            <a:r>
              <a:rPr lang="en-US" sz="1200" dirty="0"/>
              <a:t>“By the statement in the revelation on spiritual gifts, ‘… it is given by the Holy Ghost to some to know the diversities of operations, whether they be of God, … and to others the discerning of spirits,’ it appears that there are some apparently supernatural manifestations which are not worked by the power of the Holy Ghost. The truth is there are many which are not. The world today is full of counterfeits. It has always been so. Away back in the days of Moses, when Aaron’s rod became a serpent, then Pharaoh’s wise men, sorcerers and magicians ‘… cast down every man his rod, and they became serpents: …’ (Ex. 7:11–12.) Isaiah warned against seeking ‘… unto them that have familiar spirits, and unto wizards that peep, and that mutter: …’ (Isa. 8:19.)</a:t>
            </a:r>
          </a:p>
          <a:p>
            <a:pPr fontAlgn="base"/>
            <a:r>
              <a:rPr lang="en-US" sz="1200" dirty="0"/>
              <a:t>“The Saints were cautioned by the Lord to walk uprightly before him, doing all things with prayer and thanksgiving, that they might ‘… not be seduced by evil spirits, or doctrines of devils, or the commandments of men; …’ (D&amp;C 47:7.)</a:t>
            </a:r>
          </a:p>
          <a:p>
            <a:pPr fontAlgn="base"/>
            <a:r>
              <a:rPr lang="en-US" sz="1200" dirty="0"/>
              <a:t>“These citations not only sustain the proposition that there are counterfeits to the gifts of the Spirit, but they also suggest the origin of the counterfeits. However, we are not required to rely alone upon their implications, plain as they are, for the Lord states specifically that some of the counterfeits ‘… are of men, and others of devils.’ [D&amp;C 46:7.]</a:t>
            </a:r>
          </a:p>
          <a:p>
            <a:pPr fontAlgn="base"/>
            <a:r>
              <a:rPr lang="en-US" sz="1200" dirty="0"/>
              <a:t>“Some of these counterfeits are crude and easily detected, but others closely simulate true manifestations of the spirit. Consequently, people are confused and deceived by them. Without a key, one cannot distinguish between the genuine and the counterfeit.” (In Conference Report, Apr. 1956, pp. 70–71.)</a:t>
            </a:r>
          </a:p>
        </p:txBody>
      </p:sp>
      <p:sp>
        <p:nvSpPr>
          <p:cNvPr id="7" name="TextBox 6">
            <a:extLst>
              <a:ext uri="{FF2B5EF4-FFF2-40B4-BE49-F238E27FC236}">
                <a16:creationId xmlns:a16="http://schemas.microsoft.com/office/drawing/2014/main" id="{FADDCD69-06E1-9312-57AD-8486D282F624}"/>
              </a:ext>
            </a:extLst>
          </p:cNvPr>
          <p:cNvSpPr txBox="1"/>
          <p:nvPr/>
        </p:nvSpPr>
        <p:spPr>
          <a:xfrm>
            <a:off x="7219950" y="0"/>
            <a:ext cx="4972050" cy="2677656"/>
          </a:xfrm>
          <a:prstGeom prst="rect">
            <a:avLst/>
          </a:prstGeom>
          <a:noFill/>
          <a:ln>
            <a:solidFill>
              <a:schemeClr val="tx1"/>
            </a:solidFill>
          </a:ln>
        </p:spPr>
        <p:txBody>
          <a:bodyPr wrap="square">
            <a:spAutoFit/>
          </a:bodyPr>
          <a:lstStyle/>
          <a:p>
            <a:pPr algn="l" fontAlgn="base"/>
            <a:r>
              <a:rPr lang="en-US" sz="1200" b="1" i="0" dirty="0">
                <a:solidFill>
                  <a:srgbClr val="212225"/>
                </a:solidFill>
                <a:effectLst/>
              </a:rPr>
              <a:t>Seeking Gifts During Trials:</a:t>
            </a:r>
          </a:p>
          <a:p>
            <a:pPr algn="l" fontAlgn="base"/>
            <a:r>
              <a:rPr lang="en-US" sz="1200" b="0" i="0" dirty="0">
                <a:solidFill>
                  <a:srgbClr val="212225"/>
                </a:solidFill>
                <a:effectLst/>
              </a:rPr>
              <a:t>We should seek after spiritual gifts. They can lead us to God. They can shield us from the power of the adversary. They can compensate for our inadequacies and repair our imperfections. …</a:t>
            </a:r>
          </a:p>
          <a:p>
            <a:pPr algn="l" fontAlgn="base"/>
            <a:r>
              <a:rPr lang="en-US" sz="1200" b="0" i="0" dirty="0">
                <a:solidFill>
                  <a:srgbClr val="212225"/>
                </a:solidFill>
                <a:effectLst/>
              </a:rPr>
              <a:t>I saw that principle in action in the home in which I was raised. Having lost her husband, my widowed mother was incomplete. How she prayed for what she needed to fulfill her responsibility to raise her three small children! She was seeking, she was worthy, and she was blessed! Her prayers were answered in many ways, including the receipt of spiritual gifts. She had many, but the ones that stand out in my memory are the gifts of faith, testimony, and wisdom. She was a mighty woman in Zion, a great example of a scripture she loved to quote—Lehi’s promise to his son Jacob that God “shall consecrate thine afflictions for thy gain” (</a:t>
            </a:r>
            <a:r>
              <a:rPr lang="en-US" sz="1200" b="0" i="0" u="none" strike="noStrike" dirty="0">
                <a:solidFill>
                  <a:srgbClr val="212225"/>
                </a:solidFill>
                <a:effectLst/>
              </a:rPr>
              <a:t>2 Ne. 2:2</a:t>
            </a:r>
            <a:r>
              <a:rPr lang="en-US" sz="1200" b="0" i="0" dirty="0">
                <a:solidFill>
                  <a:srgbClr val="212225"/>
                </a:solidFill>
                <a:effectLst/>
              </a:rPr>
              <a:t>). (Dallin H. Oaks, “</a:t>
            </a:r>
            <a:r>
              <a:rPr lang="en-US" sz="1200" b="0" i="0" u="none" strike="noStrike" dirty="0">
                <a:solidFill>
                  <a:srgbClr val="212225"/>
                </a:solidFill>
                <a:effectLst/>
              </a:rPr>
              <a:t>Spiritual Gifts</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Sept. 1986, 72)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434F814-EF32-4078-A0A8-88C4E4CDD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84499" y="6488668"/>
            <a:ext cx="1676400" cy="369332"/>
          </a:xfrm>
          <a:prstGeom prst="rect">
            <a:avLst/>
          </a:prstGeom>
          <a:noFill/>
        </p:spPr>
        <p:txBody>
          <a:bodyPr wrap="square" rtlCol="0">
            <a:spAutoFit/>
          </a:bodyPr>
          <a:lstStyle/>
          <a:p>
            <a:r>
              <a:rPr lang="en-US" dirty="0">
                <a:solidFill>
                  <a:schemeClr val="bg1"/>
                </a:solidFill>
              </a:rPr>
              <a:t>D&amp;C 46:3-6</a:t>
            </a:r>
          </a:p>
        </p:txBody>
      </p:sp>
      <p:grpSp>
        <p:nvGrpSpPr>
          <p:cNvPr id="2" name="Group 25"/>
          <p:cNvGrpSpPr/>
          <p:nvPr/>
        </p:nvGrpSpPr>
        <p:grpSpPr>
          <a:xfrm>
            <a:off x="2971800" y="228601"/>
            <a:ext cx="6400802" cy="838202"/>
            <a:chOff x="1295398" y="1295401"/>
            <a:chExt cx="5943601" cy="838202"/>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848098" y="-1257299"/>
              <a:ext cx="838202" cy="5943601"/>
            </a:xfrm>
            <a:prstGeom prst="rect">
              <a:avLst/>
            </a:prstGeom>
            <a:noFill/>
          </p:spPr>
        </p:pic>
        <p:sp>
          <p:nvSpPr>
            <p:cNvPr id="25" name="TextBox 24"/>
            <p:cNvSpPr txBox="1"/>
            <p:nvPr/>
          </p:nvSpPr>
          <p:spPr>
            <a:xfrm>
              <a:off x="1507671" y="1371600"/>
              <a:ext cx="5578928" cy="646331"/>
            </a:xfrm>
            <a:prstGeom prst="rect">
              <a:avLst/>
            </a:prstGeom>
            <a:noFill/>
          </p:spPr>
          <p:txBody>
            <a:bodyPr wrap="square" rtlCol="0">
              <a:spAutoFit/>
            </a:bodyPr>
            <a:lstStyle/>
            <a:p>
              <a:pPr algn="ctr"/>
              <a:r>
                <a:rPr lang="en-US" b="1" dirty="0"/>
                <a:t>The Lord has commanded us to welcome all people to our public meetings.</a:t>
              </a:r>
              <a:endParaRPr lang="en-US" dirty="0">
                <a:latin typeface="Gabriola" pitchFamily="82" charset="0"/>
              </a:endParaRPr>
            </a:p>
          </p:txBody>
        </p:sp>
      </p:grpSp>
      <p:grpSp>
        <p:nvGrpSpPr>
          <p:cNvPr id="9" name="Group 53"/>
          <p:cNvGrpSpPr/>
          <p:nvPr/>
        </p:nvGrpSpPr>
        <p:grpSpPr>
          <a:xfrm>
            <a:off x="2438400" y="1066800"/>
            <a:ext cx="3276600" cy="2899920"/>
            <a:chOff x="838200" y="2532603"/>
            <a:chExt cx="3276600" cy="2899920"/>
          </a:xfrm>
        </p:grpSpPr>
        <p:grpSp>
          <p:nvGrpSpPr>
            <p:cNvPr id="10" name="Group 29"/>
            <p:cNvGrpSpPr/>
            <p:nvPr/>
          </p:nvGrpSpPr>
          <p:grpSpPr>
            <a:xfrm>
              <a:off x="838200" y="3047999"/>
              <a:ext cx="3276600" cy="2384524"/>
              <a:chOff x="457200" y="3048000"/>
              <a:chExt cx="3276600" cy="2384524"/>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905398" y="2599802"/>
                <a:ext cx="2380203" cy="3276600"/>
              </a:xfrm>
              <a:prstGeom prst="rect">
                <a:avLst/>
              </a:prstGeom>
              <a:noFill/>
            </p:spPr>
          </p:pic>
          <p:sp>
            <p:nvSpPr>
              <p:cNvPr id="28" name="TextBox 27"/>
              <p:cNvSpPr txBox="1"/>
              <p:nvPr/>
            </p:nvSpPr>
            <p:spPr>
              <a:xfrm>
                <a:off x="609600" y="3124200"/>
                <a:ext cx="2971800" cy="2308324"/>
              </a:xfrm>
              <a:prstGeom prst="rect">
                <a:avLst/>
              </a:prstGeom>
              <a:noFill/>
            </p:spPr>
            <p:txBody>
              <a:bodyPr wrap="square" rtlCol="0">
                <a:spAutoFit/>
              </a:bodyPr>
              <a:lstStyle/>
              <a:p>
                <a:pPr fontAlgn="base"/>
                <a:r>
                  <a:rPr lang="en-US" b="1" dirty="0"/>
                  <a:t>And behold, ye shall meet together oft; and ye shall not forbid any man from coming unto you when ye shall meet together, but suffer them that they may come unto you and forbid them not;</a:t>
                </a:r>
              </a:p>
            </p:txBody>
          </p:sp>
        </p:grpSp>
        <p:grpSp>
          <p:nvGrpSpPr>
            <p:cNvPr id="11"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 name="Group 54"/>
          <p:cNvGrpSpPr/>
          <p:nvPr/>
        </p:nvGrpSpPr>
        <p:grpSpPr>
          <a:xfrm>
            <a:off x="6324600" y="1066801"/>
            <a:ext cx="3276600" cy="2561405"/>
            <a:chOff x="4876800" y="2456403"/>
            <a:chExt cx="3276600" cy="1877533"/>
          </a:xfrm>
        </p:grpSpPr>
        <p:grpSp>
          <p:nvGrpSpPr>
            <p:cNvPr id="24" name="Group 30"/>
            <p:cNvGrpSpPr/>
            <p:nvPr/>
          </p:nvGrpSpPr>
          <p:grpSpPr>
            <a:xfrm>
              <a:off x="4876800" y="2971800"/>
              <a:ext cx="3276600" cy="1362136"/>
              <a:chOff x="457200" y="3048001"/>
              <a:chExt cx="3276600" cy="1362136"/>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47800" y="2057401"/>
                <a:ext cx="1295400" cy="3276600"/>
              </a:xfrm>
              <a:prstGeom prst="rect">
                <a:avLst/>
              </a:prstGeom>
              <a:noFill/>
            </p:spPr>
          </p:pic>
          <p:sp>
            <p:nvSpPr>
              <p:cNvPr id="33" name="TextBox 32"/>
              <p:cNvSpPr txBox="1"/>
              <p:nvPr/>
            </p:nvSpPr>
            <p:spPr>
              <a:xfrm>
                <a:off x="609600" y="3124200"/>
                <a:ext cx="2971800" cy="1285937"/>
              </a:xfrm>
              <a:prstGeom prst="rect">
                <a:avLst/>
              </a:prstGeom>
              <a:noFill/>
            </p:spPr>
            <p:txBody>
              <a:bodyPr wrap="square" rtlCol="0">
                <a:spAutoFit/>
              </a:bodyPr>
              <a:lstStyle/>
              <a:p>
                <a:pPr fontAlgn="base"/>
                <a:r>
                  <a:rPr lang="en-US" b="1" dirty="0"/>
                  <a:t>But ye shall pray for them, and shall not cast them out; and if it so be that they come unto you oft ye shall pray for them unto the Father, in my name.</a:t>
                </a:r>
              </a:p>
            </p:txBody>
          </p:sp>
        </p:grpSp>
        <p:grpSp>
          <p:nvGrpSpPr>
            <p:cNvPr id="26"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2" name="Group 51"/>
          <p:cNvGrpSpPr/>
          <p:nvPr/>
        </p:nvGrpSpPr>
        <p:grpSpPr>
          <a:xfrm>
            <a:off x="3810000" y="3509328"/>
            <a:ext cx="4800600" cy="2662874"/>
            <a:chOff x="2286000" y="3509328"/>
            <a:chExt cx="4800600" cy="2662874"/>
          </a:xfrm>
        </p:grpSpPr>
        <p:grpSp>
          <p:nvGrpSpPr>
            <p:cNvPr id="30" name="Group 55"/>
            <p:cNvGrpSpPr/>
            <p:nvPr/>
          </p:nvGrpSpPr>
          <p:grpSpPr>
            <a:xfrm>
              <a:off x="2286000" y="3805563"/>
              <a:ext cx="4800600" cy="2366639"/>
              <a:chOff x="1981200" y="3767916"/>
              <a:chExt cx="4800600" cy="2861484"/>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5"/>
                <a:ext cx="4572000" cy="2009502"/>
              </a:xfrm>
              <a:prstGeom prst="rect">
                <a:avLst/>
              </a:prstGeom>
            </p:spPr>
            <p:txBody>
              <a:bodyPr>
                <a:spAutoFit/>
              </a:bodyPr>
              <a:lstStyle/>
              <a:p>
                <a:r>
                  <a:rPr lang="en-US" b="1" i="1" dirty="0"/>
                  <a:t>Therefore, hold up your light that it may shine unto the world. Behold I am the light which ye shall hold up—that which ye have seen me do. Behold ye see that I have prayed unto the Father, and ye all have witnessed.</a:t>
                </a:r>
              </a:p>
              <a:p>
                <a:r>
                  <a:rPr lang="en-US" sz="1200" b="1" i="1" dirty="0"/>
                  <a:t>3 Nephi 18:22-24</a:t>
                </a:r>
              </a:p>
            </p:txBody>
          </p:sp>
          <p:grpSp>
            <p:nvGrpSpPr>
              <p:cNvPr id="31" name="Group 47"/>
              <p:cNvGrpSpPr/>
              <p:nvPr/>
            </p:nvGrpSpPr>
            <p:grpSpPr>
              <a:xfrm rot="18999749">
                <a:off x="2355048" y="3767916"/>
                <a:ext cx="454888" cy="698630"/>
                <a:chOff x="2882797" y="3885780"/>
                <a:chExt cx="778289" cy="1677360"/>
              </a:xfrm>
            </p:grpSpPr>
            <p:sp>
              <p:nvSpPr>
                <p:cNvPr id="49" name="Donut 48"/>
                <p:cNvSpPr/>
                <p:nvPr/>
              </p:nvSpPr>
              <p:spPr>
                <a:xfrm rot="18680478">
                  <a:off x="2461826" y="4723720"/>
                  <a:ext cx="1260391" cy="41845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821666" y="4306751"/>
                  <a:ext cx="1260392" cy="41844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Donut 52"/>
              <p:cNvSpPr/>
              <p:nvPr/>
            </p:nvSpPr>
            <p:spPr>
              <a:xfrm rot="16080227">
                <a:off x="5797360" y="4217465"/>
                <a:ext cx="381005" cy="2261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Donut 47"/>
            <p:cNvSpPr/>
            <p:nvPr/>
          </p:nvSpPr>
          <p:spPr>
            <a:xfrm rot="16080227">
              <a:off x="6033306" y="3852064"/>
              <a:ext cx="434177" cy="24457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rot="16080227">
              <a:off x="6084886" y="3604131"/>
              <a:ext cx="434177" cy="24457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a:extLst>
              <a:ext uri="{FF2B5EF4-FFF2-40B4-BE49-F238E27FC236}">
                <a16:creationId xmlns:a16="http://schemas.microsoft.com/office/drawing/2014/main" id="{90CE2867-F609-46D0-B3C3-84D521949442}"/>
              </a:ext>
            </a:extLst>
          </p:cNvPr>
          <p:cNvPicPr>
            <a:picLocks noChangeAspect="1"/>
          </p:cNvPicPr>
          <p:nvPr/>
        </p:nvPicPr>
        <p:blipFill rotWithShape="1">
          <a:blip r:embed="rId4">
            <a:extLst>
              <a:ext uri="{28A0092B-C50C-407E-A947-70E740481C1C}">
                <a14:useLocalDpi xmlns:a14="http://schemas.microsoft.com/office/drawing/2010/main" val="0"/>
              </a:ext>
            </a:extLst>
          </a:blip>
          <a:srcRect l="8185" t="6188" r="7199" b="7709"/>
          <a:stretch/>
        </p:blipFill>
        <p:spPr>
          <a:xfrm>
            <a:off x="1476224" y="4608214"/>
            <a:ext cx="1676400" cy="1541856"/>
          </a:xfrm>
          <a:prstGeom prst="rect">
            <a:avLst/>
          </a:prstGeom>
        </p:spPr>
      </p:pic>
      <p:pic>
        <p:nvPicPr>
          <p:cNvPr id="7" name="Picture 6">
            <a:extLst>
              <a:ext uri="{FF2B5EF4-FFF2-40B4-BE49-F238E27FC236}">
                <a16:creationId xmlns:a16="http://schemas.microsoft.com/office/drawing/2014/main" id="{CE0D9784-6F20-4504-B6D3-3FB8CCF60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843" y="4745641"/>
            <a:ext cx="2095792" cy="1267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F07F9-3318-54FB-88FC-CA33D7E642A4}"/>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81A485D6-3FD2-8B11-E042-829C8D3D2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3414DE3-0729-CDA4-A71F-E5B35EA87430}"/>
              </a:ext>
            </a:extLst>
          </p:cNvPr>
          <p:cNvSpPr txBox="1"/>
          <p:nvPr/>
        </p:nvSpPr>
        <p:spPr>
          <a:xfrm>
            <a:off x="84499" y="6488668"/>
            <a:ext cx="1676400" cy="369332"/>
          </a:xfrm>
          <a:prstGeom prst="rect">
            <a:avLst/>
          </a:prstGeom>
          <a:noFill/>
        </p:spPr>
        <p:txBody>
          <a:bodyPr wrap="square" rtlCol="0">
            <a:spAutoFit/>
          </a:bodyPr>
          <a:lstStyle/>
          <a:p>
            <a:r>
              <a:rPr lang="en-US" dirty="0">
                <a:solidFill>
                  <a:schemeClr val="bg1"/>
                </a:solidFill>
              </a:rPr>
              <a:t>D&amp;C 46:3-6</a:t>
            </a:r>
          </a:p>
        </p:txBody>
      </p:sp>
      <p:grpSp>
        <p:nvGrpSpPr>
          <p:cNvPr id="2" name="Group 25">
            <a:extLst>
              <a:ext uri="{FF2B5EF4-FFF2-40B4-BE49-F238E27FC236}">
                <a16:creationId xmlns:a16="http://schemas.microsoft.com/office/drawing/2014/main" id="{0BE95318-0829-D693-7679-4E69032BD7A6}"/>
              </a:ext>
            </a:extLst>
          </p:cNvPr>
          <p:cNvGrpSpPr/>
          <p:nvPr/>
        </p:nvGrpSpPr>
        <p:grpSpPr>
          <a:xfrm>
            <a:off x="2971800" y="228601"/>
            <a:ext cx="6400802" cy="838202"/>
            <a:chOff x="1295398" y="1295401"/>
            <a:chExt cx="5943601" cy="838202"/>
          </a:xfrm>
        </p:grpSpPr>
        <p:pic>
          <p:nvPicPr>
            <p:cNvPr id="2052" name="Picture 4" descr="http://www.hhweb.com/images/Oak_plaque_LASER_LIGHT2.jpg">
              <a:extLst>
                <a:ext uri="{FF2B5EF4-FFF2-40B4-BE49-F238E27FC236}">
                  <a16:creationId xmlns:a16="http://schemas.microsoft.com/office/drawing/2014/main" id="{EE1901E9-11A4-EFBC-D10A-63B51FD33177}"/>
                </a:ext>
              </a:extLst>
            </p:cNvPr>
            <p:cNvPicPr>
              <a:picLocks noChangeAspect="1" noChangeArrowheads="1"/>
            </p:cNvPicPr>
            <p:nvPr/>
          </p:nvPicPr>
          <p:blipFill>
            <a:blip r:embed="rId3" cstate="print"/>
            <a:srcRect/>
            <a:stretch>
              <a:fillRect/>
            </a:stretch>
          </p:blipFill>
          <p:spPr bwMode="auto">
            <a:xfrm rot="5400000">
              <a:off x="3848098" y="-1257299"/>
              <a:ext cx="838202" cy="5943601"/>
            </a:xfrm>
            <a:prstGeom prst="rect">
              <a:avLst/>
            </a:prstGeom>
            <a:noFill/>
          </p:spPr>
        </p:pic>
        <p:sp>
          <p:nvSpPr>
            <p:cNvPr id="25" name="TextBox 24">
              <a:extLst>
                <a:ext uri="{FF2B5EF4-FFF2-40B4-BE49-F238E27FC236}">
                  <a16:creationId xmlns:a16="http://schemas.microsoft.com/office/drawing/2014/main" id="{7313D42B-F9F1-FF64-5A4D-45E6DF2FE868}"/>
                </a:ext>
              </a:extLst>
            </p:cNvPr>
            <p:cNvSpPr txBox="1"/>
            <p:nvPr/>
          </p:nvSpPr>
          <p:spPr>
            <a:xfrm>
              <a:off x="1507671" y="1371600"/>
              <a:ext cx="5578928" cy="707886"/>
            </a:xfrm>
            <a:prstGeom prst="rect">
              <a:avLst/>
            </a:prstGeom>
            <a:noFill/>
          </p:spPr>
          <p:txBody>
            <a:bodyPr wrap="square" rtlCol="0">
              <a:spAutoFit/>
            </a:bodyPr>
            <a:lstStyle/>
            <a:p>
              <a:pPr algn="ctr"/>
              <a:r>
                <a:rPr lang="en-US" sz="4000" b="1" dirty="0"/>
                <a:t>Welcome At Church?</a:t>
              </a:r>
              <a:endParaRPr lang="en-US" sz="4000" dirty="0">
                <a:latin typeface="Gabriola" pitchFamily="82" charset="0"/>
              </a:endParaRPr>
            </a:p>
          </p:txBody>
        </p:sp>
      </p:grpSp>
      <p:grpSp>
        <p:nvGrpSpPr>
          <p:cNvPr id="9" name="Group 53">
            <a:extLst>
              <a:ext uri="{FF2B5EF4-FFF2-40B4-BE49-F238E27FC236}">
                <a16:creationId xmlns:a16="http://schemas.microsoft.com/office/drawing/2014/main" id="{808E8262-F316-23B5-8034-14EF7C87ACE6}"/>
              </a:ext>
            </a:extLst>
          </p:cNvPr>
          <p:cNvGrpSpPr/>
          <p:nvPr/>
        </p:nvGrpSpPr>
        <p:grpSpPr>
          <a:xfrm>
            <a:off x="2438398" y="1066800"/>
            <a:ext cx="3276601" cy="1724030"/>
            <a:chOff x="838198" y="2532603"/>
            <a:chExt cx="3276601" cy="1724030"/>
          </a:xfrm>
        </p:grpSpPr>
        <p:grpSp>
          <p:nvGrpSpPr>
            <p:cNvPr id="10" name="Group 29">
              <a:extLst>
                <a:ext uri="{FF2B5EF4-FFF2-40B4-BE49-F238E27FC236}">
                  <a16:creationId xmlns:a16="http://schemas.microsoft.com/office/drawing/2014/main" id="{8FD776E5-E01C-ADA2-137A-9BA82712D425}"/>
                </a:ext>
              </a:extLst>
            </p:cNvPr>
            <p:cNvGrpSpPr/>
            <p:nvPr/>
          </p:nvGrpSpPr>
          <p:grpSpPr>
            <a:xfrm>
              <a:off x="838198" y="3048002"/>
              <a:ext cx="3276601" cy="1208631"/>
              <a:chOff x="457198" y="3048003"/>
              <a:chExt cx="3276601" cy="1208631"/>
            </a:xfrm>
          </p:grpSpPr>
          <p:pic>
            <p:nvPicPr>
              <p:cNvPr id="27" name="Picture 4" descr="http://www.hhweb.com/images/Oak_plaque_LASER_LIGHT2.jpg">
                <a:extLst>
                  <a:ext uri="{FF2B5EF4-FFF2-40B4-BE49-F238E27FC236}">
                    <a16:creationId xmlns:a16="http://schemas.microsoft.com/office/drawing/2014/main" id="{D4EC873F-044A-9597-7004-7D99D6C27A3D}"/>
                  </a:ext>
                </a:extLst>
              </p:cNvPr>
              <p:cNvPicPr>
                <a:picLocks noChangeAspect="1" noChangeArrowheads="1"/>
              </p:cNvPicPr>
              <p:nvPr/>
            </p:nvPicPr>
            <p:blipFill>
              <a:blip r:embed="rId3" cstate="print"/>
              <a:srcRect/>
              <a:stretch>
                <a:fillRect/>
              </a:stretch>
            </p:blipFill>
            <p:spPr bwMode="auto">
              <a:xfrm rot="5400000">
                <a:off x="1491183" y="2014018"/>
                <a:ext cx="1208631" cy="3276601"/>
              </a:xfrm>
              <a:prstGeom prst="rect">
                <a:avLst/>
              </a:prstGeom>
              <a:noFill/>
            </p:spPr>
          </p:pic>
          <p:sp>
            <p:nvSpPr>
              <p:cNvPr id="28" name="TextBox 27">
                <a:extLst>
                  <a:ext uri="{FF2B5EF4-FFF2-40B4-BE49-F238E27FC236}">
                    <a16:creationId xmlns:a16="http://schemas.microsoft.com/office/drawing/2014/main" id="{002BC776-C6FE-CACC-799D-1DC10A0950AE}"/>
                  </a:ext>
                </a:extLst>
              </p:cNvPr>
              <p:cNvSpPr txBox="1"/>
              <p:nvPr/>
            </p:nvSpPr>
            <p:spPr>
              <a:xfrm>
                <a:off x="609600" y="3124200"/>
                <a:ext cx="2971800" cy="923330"/>
              </a:xfrm>
              <a:prstGeom prst="rect">
                <a:avLst/>
              </a:prstGeom>
              <a:noFill/>
            </p:spPr>
            <p:txBody>
              <a:bodyPr wrap="square" rtlCol="0">
                <a:spAutoFit/>
              </a:bodyPr>
              <a:lstStyle/>
              <a:p>
                <a:pPr algn="l" fontAlgn="base"/>
                <a:r>
                  <a:rPr lang="en-US" b="1" i="0" dirty="0">
                    <a:solidFill>
                      <a:srgbClr val="212225"/>
                    </a:solidFill>
                    <a:effectLst/>
                  </a:rPr>
                  <a:t>How welcome do you feel in your ward, branch, or seminary class?</a:t>
                </a:r>
              </a:p>
            </p:txBody>
          </p:sp>
        </p:grpSp>
        <p:grpSp>
          <p:nvGrpSpPr>
            <p:cNvPr id="11" name="Group 35">
              <a:extLst>
                <a:ext uri="{FF2B5EF4-FFF2-40B4-BE49-F238E27FC236}">
                  <a16:creationId xmlns:a16="http://schemas.microsoft.com/office/drawing/2014/main" id="{096A2334-04D7-8513-AF7D-8393186A0AF5}"/>
                </a:ext>
              </a:extLst>
            </p:cNvPr>
            <p:cNvGrpSpPr/>
            <p:nvPr/>
          </p:nvGrpSpPr>
          <p:grpSpPr>
            <a:xfrm rot="18999749">
              <a:off x="3165717" y="2532603"/>
              <a:ext cx="487835" cy="536877"/>
              <a:chOff x="2857500" y="4036981"/>
              <a:chExt cx="1041113" cy="1639919"/>
            </a:xfrm>
          </p:grpSpPr>
          <p:sp>
            <p:nvSpPr>
              <p:cNvPr id="37" name="Donut 36">
                <a:extLst>
                  <a:ext uri="{FF2B5EF4-FFF2-40B4-BE49-F238E27FC236}">
                    <a16:creationId xmlns:a16="http://schemas.microsoft.com/office/drawing/2014/main" id="{1952E86C-7E1C-4283-6706-6047EDAFE531}"/>
                  </a:ext>
                </a:extLst>
              </p:cNvPr>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a:extLst>
                  <a:ext uri="{FF2B5EF4-FFF2-40B4-BE49-F238E27FC236}">
                    <a16:creationId xmlns:a16="http://schemas.microsoft.com/office/drawing/2014/main" id="{57F150F0-FA11-8F80-B228-01D95F18F234}"/>
                  </a:ext>
                </a:extLst>
              </p:cNvPr>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8">
              <a:extLst>
                <a:ext uri="{FF2B5EF4-FFF2-40B4-BE49-F238E27FC236}">
                  <a16:creationId xmlns:a16="http://schemas.microsoft.com/office/drawing/2014/main" id="{2E983294-C11A-9EC7-491F-4857AA595186}"/>
                </a:ext>
              </a:extLst>
            </p:cNvPr>
            <p:cNvGrpSpPr/>
            <p:nvPr/>
          </p:nvGrpSpPr>
          <p:grpSpPr>
            <a:xfrm rot="18999749">
              <a:off x="1489317" y="2532603"/>
              <a:ext cx="487835" cy="536877"/>
              <a:chOff x="2857500" y="4036981"/>
              <a:chExt cx="1041113" cy="1639919"/>
            </a:xfrm>
          </p:grpSpPr>
          <p:sp>
            <p:nvSpPr>
              <p:cNvPr id="40" name="Donut 39">
                <a:extLst>
                  <a:ext uri="{FF2B5EF4-FFF2-40B4-BE49-F238E27FC236}">
                    <a16:creationId xmlns:a16="http://schemas.microsoft.com/office/drawing/2014/main" id="{2E6A8283-4D63-FB39-FE80-8190B13FFDB7}"/>
                  </a:ext>
                </a:extLst>
              </p:cNvPr>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a:extLst>
                  <a:ext uri="{FF2B5EF4-FFF2-40B4-BE49-F238E27FC236}">
                    <a16:creationId xmlns:a16="http://schemas.microsoft.com/office/drawing/2014/main" id="{3008215B-FCFB-27B9-B375-712BB6C72FCB}"/>
                  </a:ext>
                </a:extLst>
              </p:cNvPr>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 name="Group 54">
            <a:extLst>
              <a:ext uri="{FF2B5EF4-FFF2-40B4-BE49-F238E27FC236}">
                <a16:creationId xmlns:a16="http://schemas.microsoft.com/office/drawing/2014/main" id="{8052D823-1CE6-5E4C-CF1E-0920BE3EEA4A}"/>
              </a:ext>
            </a:extLst>
          </p:cNvPr>
          <p:cNvGrpSpPr/>
          <p:nvPr/>
        </p:nvGrpSpPr>
        <p:grpSpPr>
          <a:xfrm>
            <a:off x="2406629" y="2750222"/>
            <a:ext cx="3276600" cy="1947800"/>
            <a:chOff x="4876800" y="2456403"/>
            <a:chExt cx="3276600" cy="1427755"/>
          </a:xfrm>
        </p:grpSpPr>
        <p:grpSp>
          <p:nvGrpSpPr>
            <p:cNvPr id="24" name="Group 30">
              <a:extLst>
                <a:ext uri="{FF2B5EF4-FFF2-40B4-BE49-F238E27FC236}">
                  <a16:creationId xmlns:a16="http://schemas.microsoft.com/office/drawing/2014/main" id="{8612E7E0-8B96-CFA7-0CE9-6BF47BFF9936}"/>
                </a:ext>
              </a:extLst>
            </p:cNvPr>
            <p:cNvGrpSpPr/>
            <p:nvPr/>
          </p:nvGrpSpPr>
          <p:grpSpPr>
            <a:xfrm>
              <a:off x="4876800" y="2998220"/>
              <a:ext cx="3276600" cy="885938"/>
              <a:chOff x="457200" y="3074421"/>
              <a:chExt cx="3276600" cy="885938"/>
            </a:xfrm>
          </p:grpSpPr>
          <p:pic>
            <p:nvPicPr>
              <p:cNvPr id="32" name="Picture 4" descr="http://www.hhweb.com/images/Oak_plaque_LASER_LIGHT2.jpg">
                <a:extLst>
                  <a:ext uri="{FF2B5EF4-FFF2-40B4-BE49-F238E27FC236}">
                    <a16:creationId xmlns:a16="http://schemas.microsoft.com/office/drawing/2014/main" id="{874C0CB8-DA1E-797B-76B1-B9DD2DE87100}"/>
                  </a:ext>
                </a:extLst>
              </p:cNvPr>
              <p:cNvPicPr>
                <a:picLocks noChangeAspect="1" noChangeArrowheads="1"/>
              </p:cNvPicPr>
              <p:nvPr/>
            </p:nvPicPr>
            <p:blipFill>
              <a:blip r:embed="rId3" cstate="print"/>
              <a:srcRect/>
              <a:stretch>
                <a:fillRect/>
              </a:stretch>
            </p:blipFill>
            <p:spPr bwMode="auto">
              <a:xfrm rot="5400000">
                <a:off x="1652531" y="1879090"/>
                <a:ext cx="885938" cy="3276600"/>
              </a:xfrm>
              <a:prstGeom prst="rect">
                <a:avLst/>
              </a:prstGeom>
              <a:noFill/>
            </p:spPr>
          </p:pic>
          <p:sp>
            <p:nvSpPr>
              <p:cNvPr id="33" name="TextBox 32">
                <a:extLst>
                  <a:ext uri="{FF2B5EF4-FFF2-40B4-BE49-F238E27FC236}">
                    <a16:creationId xmlns:a16="http://schemas.microsoft.com/office/drawing/2014/main" id="{2A5158EF-C6D6-BEB3-B2CE-5E026BBA988F}"/>
                  </a:ext>
                </a:extLst>
              </p:cNvPr>
              <p:cNvSpPr txBox="1"/>
              <p:nvPr/>
            </p:nvSpPr>
            <p:spPr>
              <a:xfrm>
                <a:off x="609600" y="3124200"/>
                <a:ext cx="2971800" cy="676809"/>
              </a:xfrm>
              <a:prstGeom prst="rect">
                <a:avLst/>
              </a:prstGeom>
              <a:noFill/>
            </p:spPr>
            <p:txBody>
              <a:bodyPr wrap="square" rtlCol="0">
                <a:spAutoFit/>
              </a:bodyPr>
              <a:lstStyle/>
              <a:p>
                <a:pPr algn="l" fontAlgn="base"/>
                <a:r>
                  <a:rPr lang="en-US" b="1" i="0" dirty="0">
                    <a:solidFill>
                      <a:srgbClr val="212225"/>
                    </a:solidFill>
                    <a:effectLst/>
                  </a:rPr>
                  <a:t>How often do you try to get to know others better in church settings?</a:t>
                </a:r>
              </a:p>
            </p:txBody>
          </p:sp>
        </p:grpSp>
        <p:grpSp>
          <p:nvGrpSpPr>
            <p:cNvPr id="26" name="Group 41">
              <a:extLst>
                <a:ext uri="{FF2B5EF4-FFF2-40B4-BE49-F238E27FC236}">
                  <a16:creationId xmlns:a16="http://schemas.microsoft.com/office/drawing/2014/main" id="{251C00B0-9E5A-1551-25E2-1B34AAEF6F08}"/>
                </a:ext>
              </a:extLst>
            </p:cNvPr>
            <p:cNvGrpSpPr/>
            <p:nvPr/>
          </p:nvGrpSpPr>
          <p:grpSpPr>
            <a:xfrm rot="18999749">
              <a:off x="4994517" y="2456403"/>
              <a:ext cx="487835" cy="536877"/>
              <a:chOff x="2857500" y="4036981"/>
              <a:chExt cx="1041113" cy="1639919"/>
            </a:xfrm>
          </p:grpSpPr>
          <p:sp>
            <p:nvSpPr>
              <p:cNvPr id="43" name="Donut 42">
                <a:extLst>
                  <a:ext uri="{FF2B5EF4-FFF2-40B4-BE49-F238E27FC236}">
                    <a16:creationId xmlns:a16="http://schemas.microsoft.com/office/drawing/2014/main" id="{42FD7CD9-BDD9-D3EE-5038-7C5C7CC3D295}"/>
                  </a:ext>
                </a:extLst>
              </p:cNvPr>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a:extLst>
                  <a:ext uri="{FF2B5EF4-FFF2-40B4-BE49-F238E27FC236}">
                    <a16:creationId xmlns:a16="http://schemas.microsoft.com/office/drawing/2014/main" id="{033746B7-49F0-4246-7827-70B5BBBDED90}"/>
                  </a:ext>
                </a:extLst>
              </p:cNvPr>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44">
              <a:extLst>
                <a:ext uri="{FF2B5EF4-FFF2-40B4-BE49-F238E27FC236}">
                  <a16:creationId xmlns:a16="http://schemas.microsoft.com/office/drawing/2014/main" id="{7A750C03-8F57-C85E-BE55-A246378C7E53}"/>
                </a:ext>
              </a:extLst>
            </p:cNvPr>
            <p:cNvGrpSpPr/>
            <p:nvPr/>
          </p:nvGrpSpPr>
          <p:grpSpPr>
            <a:xfrm rot="18999749">
              <a:off x="7509118" y="2456403"/>
              <a:ext cx="487835" cy="536877"/>
              <a:chOff x="2857500" y="4036981"/>
              <a:chExt cx="1041113" cy="1639919"/>
            </a:xfrm>
          </p:grpSpPr>
          <p:sp>
            <p:nvSpPr>
              <p:cNvPr id="46" name="Donut 45">
                <a:extLst>
                  <a:ext uri="{FF2B5EF4-FFF2-40B4-BE49-F238E27FC236}">
                    <a16:creationId xmlns:a16="http://schemas.microsoft.com/office/drawing/2014/main" id="{7937FDE1-FFB3-21A0-14E6-D842E571104B}"/>
                  </a:ext>
                </a:extLst>
              </p:cNvPr>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a:extLst>
                  <a:ext uri="{FF2B5EF4-FFF2-40B4-BE49-F238E27FC236}">
                    <a16:creationId xmlns:a16="http://schemas.microsoft.com/office/drawing/2014/main" id="{54FAAF32-F9B3-36B1-E0F4-9336F62E62F3}"/>
                  </a:ext>
                </a:extLst>
              </p:cNvPr>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2" name="Group 51">
            <a:extLst>
              <a:ext uri="{FF2B5EF4-FFF2-40B4-BE49-F238E27FC236}">
                <a16:creationId xmlns:a16="http://schemas.microsoft.com/office/drawing/2014/main" id="{06006007-21AD-F8DD-961C-09F5860A32EB}"/>
              </a:ext>
            </a:extLst>
          </p:cNvPr>
          <p:cNvGrpSpPr/>
          <p:nvPr/>
        </p:nvGrpSpPr>
        <p:grpSpPr>
          <a:xfrm>
            <a:off x="1984449" y="4469059"/>
            <a:ext cx="4010025" cy="1739207"/>
            <a:chOff x="2324098" y="3509328"/>
            <a:chExt cx="4800600" cy="2739961"/>
          </a:xfrm>
        </p:grpSpPr>
        <p:grpSp>
          <p:nvGrpSpPr>
            <p:cNvPr id="30" name="Group 55">
              <a:extLst>
                <a:ext uri="{FF2B5EF4-FFF2-40B4-BE49-F238E27FC236}">
                  <a16:creationId xmlns:a16="http://schemas.microsoft.com/office/drawing/2014/main" id="{6C3316BA-6C77-0589-5C93-10BF26C41FA6}"/>
                </a:ext>
              </a:extLst>
            </p:cNvPr>
            <p:cNvGrpSpPr/>
            <p:nvPr/>
          </p:nvGrpSpPr>
          <p:grpSpPr>
            <a:xfrm>
              <a:off x="2324098" y="3805562"/>
              <a:ext cx="4800600" cy="2443727"/>
              <a:chOff x="2019298" y="3767916"/>
              <a:chExt cx="4800600" cy="2954691"/>
            </a:xfrm>
          </p:grpSpPr>
          <p:pic>
            <p:nvPicPr>
              <p:cNvPr id="2054" name="Picture 6" descr="http://www.hhweb.com/images/Oak_plaque_LASER_LIGHT2.jpg">
                <a:extLst>
                  <a:ext uri="{FF2B5EF4-FFF2-40B4-BE49-F238E27FC236}">
                    <a16:creationId xmlns:a16="http://schemas.microsoft.com/office/drawing/2014/main" id="{36C6AEF6-284D-F970-98B1-52BB9D2A621E}"/>
                  </a:ext>
                </a:extLst>
              </p:cNvPr>
              <p:cNvPicPr>
                <a:picLocks noChangeAspect="1" noChangeArrowheads="1"/>
              </p:cNvPicPr>
              <p:nvPr/>
            </p:nvPicPr>
            <p:blipFill>
              <a:blip r:embed="rId3" cstate="print"/>
              <a:srcRect/>
              <a:stretch>
                <a:fillRect/>
              </a:stretch>
            </p:blipFill>
            <p:spPr bwMode="auto">
              <a:xfrm rot="5400000">
                <a:off x="3352798" y="3255507"/>
                <a:ext cx="2133600" cy="4800600"/>
              </a:xfrm>
              <a:prstGeom prst="rect">
                <a:avLst/>
              </a:prstGeom>
              <a:noFill/>
            </p:spPr>
          </p:pic>
          <p:sp>
            <p:nvSpPr>
              <p:cNvPr id="34" name="Rectangle 33">
                <a:extLst>
                  <a:ext uri="{FF2B5EF4-FFF2-40B4-BE49-F238E27FC236}">
                    <a16:creationId xmlns:a16="http://schemas.microsoft.com/office/drawing/2014/main" id="{919E50C2-21FA-3F89-5FDE-EA9335A02019}"/>
                  </a:ext>
                </a:extLst>
              </p:cNvPr>
              <p:cNvSpPr/>
              <p:nvPr/>
            </p:nvSpPr>
            <p:spPr>
              <a:xfrm>
                <a:off x="2133600" y="4549675"/>
                <a:ext cx="4572000" cy="1116391"/>
              </a:xfrm>
              <a:prstGeom prst="rect">
                <a:avLst/>
              </a:prstGeom>
            </p:spPr>
            <p:txBody>
              <a:bodyPr>
                <a:spAutoFit/>
              </a:bodyPr>
              <a:lstStyle/>
              <a:p>
                <a:pPr algn="l" fontAlgn="base"/>
                <a:r>
                  <a:rPr lang="en-US" b="1" i="0" dirty="0">
                    <a:solidFill>
                      <a:srgbClr val="212225"/>
                    </a:solidFill>
                    <a:effectLst/>
                  </a:rPr>
                  <a:t>Do you feel that your friends and other people in your neighborhood would feel welcome at church worship services?</a:t>
                </a:r>
              </a:p>
            </p:txBody>
          </p:sp>
          <p:grpSp>
            <p:nvGrpSpPr>
              <p:cNvPr id="31" name="Group 47">
                <a:extLst>
                  <a:ext uri="{FF2B5EF4-FFF2-40B4-BE49-F238E27FC236}">
                    <a16:creationId xmlns:a16="http://schemas.microsoft.com/office/drawing/2014/main" id="{13C3280F-F582-7FBA-FB1C-F5F32E192D4A}"/>
                  </a:ext>
                </a:extLst>
              </p:cNvPr>
              <p:cNvGrpSpPr/>
              <p:nvPr/>
            </p:nvGrpSpPr>
            <p:grpSpPr>
              <a:xfrm rot="18999749">
                <a:off x="2355048" y="3767916"/>
                <a:ext cx="454888" cy="698630"/>
                <a:chOff x="2882797" y="3885780"/>
                <a:chExt cx="778289" cy="1677360"/>
              </a:xfrm>
            </p:grpSpPr>
            <p:sp>
              <p:nvSpPr>
                <p:cNvPr id="49" name="Donut 48">
                  <a:extLst>
                    <a:ext uri="{FF2B5EF4-FFF2-40B4-BE49-F238E27FC236}">
                      <a16:creationId xmlns:a16="http://schemas.microsoft.com/office/drawing/2014/main" id="{28E4CA52-D6C0-A175-8928-7BC40F8686D9}"/>
                    </a:ext>
                  </a:extLst>
                </p:cNvPr>
                <p:cNvSpPr/>
                <p:nvPr/>
              </p:nvSpPr>
              <p:spPr>
                <a:xfrm rot="18680478">
                  <a:off x="2461826" y="4723720"/>
                  <a:ext cx="1260391" cy="41845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a:extLst>
                    <a:ext uri="{FF2B5EF4-FFF2-40B4-BE49-F238E27FC236}">
                      <a16:creationId xmlns:a16="http://schemas.microsoft.com/office/drawing/2014/main" id="{1B9F8DCE-685B-5AA7-E8B9-E1A811C3499E}"/>
                    </a:ext>
                  </a:extLst>
                </p:cNvPr>
                <p:cNvSpPr/>
                <p:nvPr/>
              </p:nvSpPr>
              <p:spPr>
                <a:xfrm rot="18680478">
                  <a:off x="2821666" y="4306751"/>
                  <a:ext cx="1260392" cy="41844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Donut 52">
                <a:extLst>
                  <a:ext uri="{FF2B5EF4-FFF2-40B4-BE49-F238E27FC236}">
                    <a16:creationId xmlns:a16="http://schemas.microsoft.com/office/drawing/2014/main" id="{7BEA8A7D-4FFB-3463-EBDB-62FE5B05F9EF}"/>
                  </a:ext>
                </a:extLst>
              </p:cNvPr>
              <p:cNvSpPr/>
              <p:nvPr/>
            </p:nvSpPr>
            <p:spPr>
              <a:xfrm rot="16080227">
                <a:off x="5797360" y="4217465"/>
                <a:ext cx="381005" cy="2261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Donut 47">
              <a:extLst>
                <a:ext uri="{FF2B5EF4-FFF2-40B4-BE49-F238E27FC236}">
                  <a16:creationId xmlns:a16="http://schemas.microsoft.com/office/drawing/2014/main" id="{6CAD2923-A6CB-3100-03C5-68D21E54F7E6}"/>
                </a:ext>
              </a:extLst>
            </p:cNvPr>
            <p:cNvSpPr/>
            <p:nvPr/>
          </p:nvSpPr>
          <p:spPr>
            <a:xfrm rot="16080227">
              <a:off x="6033306" y="3852064"/>
              <a:ext cx="434177" cy="24457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a:extLst>
                <a:ext uri="{FF2B5EF4-FFF2-40B4-BE49-F238E27FC236}">
                  <a16:creationId xmlns:a16="http://schemas.microsoft.com/office/drawing/2014/main" id="{16E94D33-8FE8-8130-51B0-E2E8F1A8726E}"/>
                </a:ext>
              </a:extLst>
            </p:cNvPr>
            <p:cNvSpPr/>
            <p:nvPr/>
          </p:nvSpPr>
          <p:spPr>
            <a:xfrm rot="16080227">
              <a:off x="6084886" y="3604131"/>
              <a:ext cx="434177" cy="24457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14">
            <a:extLst>
              <a:ext uri="{FF2B5EF4-FFF2-40B4-BE49-F238E27FC236}">
                <a16:creationId xmlns:a16="http://schemas.microsoft.com/office/drawing/2014/main" id="{5F6A2140-2DFE-9ADD-4C26-235E2DC4A467}"/>
              </a:ext>
            </a:extLst>
          </p:cNvPr>
          <p:cNvPicPr>
            <a:picLocks noChangeAspect="1"/>
          </p:cNvPicPr>
          <p:nvPr/>
        </p:nvPicPr>
        <p:blipFill>
          <a:blip r:embed="rId4"/>
          <a:stretch>
            <a:fillRect/>
          </a:stretch>
        </p:blipFill>
        <p:spPr>
          <a:xfrm>
            <a:off x="6447049" y="1732389"/>
            <a:ext cx="4781759" cy="3915822"/>
          </a:xfrm>
          <a:prstGeom prst="rect">
            <a:avLst/>
          </a:prstGeom>
        </p:spPr>
      </p:pic>
    </p:spTree>
    <p:extLst>
      <p:ext uri="{BB962C8B-B14F-4D97-AF65-F5344CB8AC3E}">
        <p14:creationId xmlns:p14="http://schemas.microsoft.com/office/powerpoint/2010/main" val="33928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708B0-D1E9-3959-8DD8-C282731185A3}"/>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60D6F26C-B1D2-7741-2CA0-293854536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EE39E55-1332-B4B4-5848-5A7523EBB93B}"/>
              </a:ext>
            </a:extLst>
          </p:cNvPr>
          <p:cNvSpPr txBox="1"/>
          <p:nvPr/>
        </p:nvSpPr>
        <p:spPr>
          <a:xfrm>
            <a:off x="84499" y="6488668"/>
            <a:ext cx="1676400" cy="369332"/>
          </a:xfrm>
          <a:prstGeom prst="rect">
            <a:avLst/>
          </a:prstGeom>
          <a:noFill/>
        </p:spPr>
        <p:txBody>
          <a:bodyPr wrap="square" rtlCol="0">
            <a:spAutoFit/>
          </a:bodyPr>
          <a:lstStyle/>
          <a:p>
            <a:r>
              <a:rPr lang="en-US" dirty="0">
                <a:solidFill>
                  <a:schemeClr val="bg1"/>
                </a:solidFill>
              </a:rPr>
              <a:t>D&amp;C 46:3-6</a:t>
            </a:r>
          </a:p>
        </p:txBody>
      </p:sp>
      <p:grpSp>
        <p:nvGrpSpPr>
          <p:cNvPr id="2" name="Group 25">
            <a:extLst>
              <a:ext uri="{FF2B5EF4-FFF2-40B4-BE49-F238E27FC236}">
                <a16:creationId xmlns:a16="http://schemas.microsoft.com/office/drawing/2014/main" id="{D2DA2B0B-AE47-DE25-5B8F-3631624E6E54}"/>
              </a:ext>
            </a:extLst>
          </p:cNvPr>
          <p:cNvGrpSpPr/>
          <p:nvPr/>
        </p:nvGrpSpPr>
        <p:grpSpPr>
          <a:xfrm>
            <a:off x="2971800" y="228601"/>
            <a:ext cx="6400803" cy="838202"/>
            <a:chOff x="1295398" y="1295401"/>
            <a:chExt cx="5943602" cy="838202"/>
          </a:xfrm>
        </p:grpSpPr>
        <p:pic>
          <p:nvPicPr>
            <p:cNvPr id="2052" name="Picture 4" descr="http://www.hhweb.com/images/Oak_plaque_LASER_LIGHT2.jpg">
              <a:extLst>
                <a:ext uri="{FF2B5EF4-FFF2-40B4-BE49-F238E27FC236}">
                  <a16:creationId xmlns:a16="http://schemas.microsoft.com/office/drawing/2014/main" id="{3D51F6A9-A753-8739-272C-6FAF59A275B0}"/>
                </a:ext>
              </a:extLst>
            </p:cNvPr>
            <p:cNvPicPr>
              <a:picLocks noChangeAspect="1" noChangeArrowheads="1"/>
            </p:cNvPicPr>
            <p:nvPr/>
          </p:nvPicPr>
          <p:blipFill>
            <a:blip r:embed="rId3" cstate="print"/>
            <a:srcRect/>
            <a:stretch>
              <a:fillRect/>
            </a:stretch>
          </p:blipFill>
          <p:spPr bwMode="auto">
            <a:xfrm rot="5400000">
              <a:off x="3848098" y="-1257299"/>
              <a:ext cx="838202" cy="5943601"/>
            </a:xfrm>
            <a:prstGeom prst="rect">
              <a:avLst/>
            </a:prstGeom>
            <a:noFill/>
          </p:spPr>
        </p:pic>
        <p:sp>
          <p:nvSpPr>
            <p:cNvPr id="25" name="TextBox 24">
              <a:extLst>
                <a:ext uri="{FF2B5EF4-FFF2-40B4-BE49-F238E27FC236}">
                  <a16:creationId xmlns:a16="http://schemas.microsoft.com/office/drawing/2014/main" id="{733D6EBB-09CB-FAB9-7DDF-601454150058}"/>
                </a:ext>
              </a:extLst>
            </p:cNvPr>
            <p:cNvSpPr txBox="1"/>
            <p:nvPr/>
          </p:nvSpPr>
          <p:spPr>
            <a:xfrm>
              <a:off x="1295399" y="1340912"/>
              <a:ext cx="5943601" cy="646331"/>
            </a:xfrm>
            <a:prstGeom prst="rect">
              <a:avLst/>
            </a:prstGeom>
            <a:noFill/>
          </p:spPr>
          <p:txBody>
            <a:bodyPr wrap="square" rtlCol="0">
              <a:spAutoFit/>
            </a:bodyPr>
            <a:lstStyle/>
            <a:p>
              <a:pPr algn="ctr"/>
              <a:r>
                <a:rPr lang="en-US" sz="3600" b="1" dirty="0"/>
                <a:t>The Savior Welcomes Everyone</a:t>
              </a:r>
              <a:endParaRPr lang="en-US" sz="3600" dirty="0">
                <a:latin typeface="Gabriola" pitchFamily="82" charset="0"/>
              </a:endParaRPr>
            </a:p>
          </p:txBody>
        </p:sp>
      </p:grpSp>
      <p:grpSp>
        <p:nvGrpSpPr>
          <p:cNvPr id="2068" name="Group 2067">
            <a:extLst>
              <a:ext uri="{FF2B5EF4-FFF2-40B4-BE49-F238E27FC236}">
                <a16:creationId xmlns:a16="http://schemas.microsoft.com/office/drawing/2014/main" id="{E82F0F37-91AD-6DFA-452F-258122995A0E}"/>
              </a:ext>
            </a:extLst>
          </p:cNvPr>
          <p:cNvGrpSpPr/>
          <p:nvPr/>
        </p:nvGrpSpPr>
        <p:grpSpPr>
          <a:xfrm>
            <a:off x="142846" y="2957565"/>
            <a:ext cx="2482597" cy="3129868"/>
            <a:chOff x="142846" y="2957565"/>
            <a:chExt cx="2482597" cy="3129868"/>
          </a:xfrm>
        </p:grpSpPr>
        <p:grpSp>
          <p:nvGrpSpPr>
            <p:cNvPr id="10" name="Group 29">
              <a:extLst>
                <a:ext uri="{FF2B5EF4-FFF2-40B4-BE49-F238E27FC236}">
                  <a16:creationId xmlns:a16="http://schemas.microsoft.com/office/drawing/2014/main" id="{19202CCF-9F14-7A4E-7608-271AFF3F9A49}"/>
                </a:ext>
              </a:extLst>
            </p:cNvPr>
            <p:cNvGrpSpPr/>
            <p:nvPr/>
          </p:nvGrpSpPr>
          <p:grpSpPr>
            <a:xfrm>
              <a:off x="373938" y="2957565"/>
              <a:ext cx="2069210" cy="450379"/>
              <a:chOff x="457198" y="3048003"/>
              <a:chExt cx="3276601" cy="1208631"/>
            </a:xfrm>
          </p:grpSpPr>
          <p:pic>
            <p:nvPicPr>
              <p:cNvPr id="27" name="Picture 4" descr="http://www.hhweb.com/images/Oak_plaque_LASER_LIGHT2.jpg">
                <a:extLst>
                  <a:ext uri="{FF2B5EF4-FFF2-40B4-BE49-F238E27FC236}">
                    <a16:creationId xmlns:a16="http://schemas.microsoft.com/office/drawing/2014/main" id="{BADF3035-FDE4-7BEA-0679-8BDD3308EAEA}"/>
                  </a:ext>
                </a:extLst>
              </p:cNvPr>
              <p:cNvPicPr>
                <a:picLocks noChangeAspect="1" noChangeArrowheads="1"/>
              </p:cNvPicPr>
              <p:nvPr/>
            </p:nvPicPr>
            <p:blipFill>
              <a:blip r:embed="rId3" cstate="print"/>
              <a:srcRect/>
              <a:stretch>
                <a:fillRect/>
              </a:stretch>
            </p:blipFill>
            <p:spPr bwMode="auto">
              <a:xfrm rot="5400000">
                <a:off x="1491183" y="2014018"/>
                <a:ext cx="1208631" cy="3276601"/>
              </a:xfrm>
              <a:prstGeom prst="rect">
                <a:avLst/>
              </a:prstGeom>
              <a:noFill/>
            </p:spPr>
          </p:pic>
          <p:sp>
            <p:nvSpPr>
              <p:cNvPr id="28" name="TextBox 27">
                <a:extLst>
                  <a:ext uri="{FF2B5EF4-FFF2-40B4-BE49-F238E27FC236}">
                    <a16:creationId xmlns:a16="http://schemas.microsoft.com/office/drawing/2014/main" id="{784A9AE1-CD4D-F33E-66C9-A742D3BE6426}"/>
                  </a:ext>
                </a:extLst>
              </p:cNvPr>
              <p:cNvSpPr txBox="1"/>
              <p:nvPr/>
            </p:nvSpPr>
            <p:spPr>
              <a:xfrm>
                <a:off x="609598" y="3148310"/>
                <a:ext cx="2971800" cy="638820"/>
              </a:xfrm>
              <a:prstGeom prst="rect">
                <a:avLst/>
              </a:prstGeom>
              <a:noFill/>
            </p:spPr>
            <p:txBody>
              <a:bodyPr wrap="square" rtlCol="0">
                <a:spAutoFit/>
              </a:bodyPr>
              <a:lstStyle/>
              <a:p>
                <a:pPr algn="ctr" fontAlgn="base"/>
                <a:r>
                  <a:rPr lang="en-US" b="1" i="0" dirty="0">
                    <a:solidFill>
                      <a:srgbClr val="212225"/>
                    </a:solidFill>
                    <a:effectLst/>
                  </a:rPr>
                  <a:t>Matthew 9:9-3</a:t>
                </a:r>
              </a:p>
            </p:txBody>
          </p:sp>
        </p:grpSp>
        <p:pic>
          <p:nvPicPr>
            <p:cNvPr id="21" name="Picture 20">
              <a:extLst>
                <a:ext uri="{FF2B5EF4-FFF2-40B4-BE49-F238E27FC236}">
                  <a16:creationId xmlns:a16="http://schemas.microsoft.com/office/drawing/2014/main" id="{1209E764-C16C-A5AE-0AD8-31079EBCD2E5}"/>
                </a:ext>
              </a:extLst>
            </p:cNvPr>
            <p:cNvPicPr>
              <a:picLocks noChangeAspect="1"/>
            </p:cNvPicPr>
            <p:nvPr/>
          </p:nvPicPr>
          <p:blipFill>
            <a:blip r:embed="rId4"/>
            <a:srcRect l="-3110" t="-8938" r="5976" b="8938"/>
            <a:stretch/>
          </p:blipFill>
          <p:spPr>
            <a:xfrm>
              <a:off x="142846" y="3612399"/>
              <a:ext cx="2482597" cy="2475034"/>
            </a:xfrm>
            <a:prstGeom prst="rect">
              <a:avLst/>
            </a:prstGeom>
          </p:spPr>
        </p:pic>
        <p:grpSp>
          <p:nvGrpSpPr>
            <p:cNvPr id="60" name="Group 59">
              <a:extLst>
                <a:ext uri="{FF2B5EF4-FFF2-40B4-BE49-F238E27FC236}">
                  <a16:creationId xmlns:a16="http://schemas.microsoft.com/office/drawing/2014/main" id="{28AD7E78-5B2B-1C2E-FF1C-02111832C03B}"/>
                </a:ext>
              </a:extLst>
            </p:cNvPr>
            <p:cNvGrpSpPr/>
            <p:nvPr/>
          </p:nvGrpSpPr>
          <p:grpSpPr>
            <a:xfrm>
              <a:off x="481375" y="3349500"/>
              <a:ext cx="225627" cy="521963"/>
              <a:chOff x="481375" y="3349500"/>
              <a:chExt cx="225627" cy="521963"/>
            </a:xfrm>
          </p:grpSpPr>
          <p:sp>
            <p:nvSpPr>
              <p:cNvPr id="58" name="Donut 43">
                <a:extLst>
                  <a:ext uri="{FF2B5EF4-FFF2-40B4-BE49-F238E27FC236}">
                    <a16:creationId xmlns:a16="http://schemas.microsoft.com/office/drawing/2014/main" id="{B9E66B95-D193-F79B-850B-BB21C5500017}"/>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43">
                <a:extLst>
                  <a:ext uri="{FF2B5EF4-FFF2-40B4-BE49-F238E27FC236}">
                    <a16:creationId xmlns:a16="http://schemas.microsoft.com/office/drawing/2014/main" id="{26AA993E-073F-703D-70EE-B1E9A9A14A43}"/>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a:extLst>
                <a:ext uri="{FF2B5EF4-FFF2-40B4-BE49-F238E27FC236}">
                  <a16:creationId xmlns:a16="http://schemas.microsoft.com/office/drawing/2014/main" id="{A4B17EF8-7F9E-9FE7-D9F3-E0E1C647B6CD}"/>
                </a:ext>
              </a:extLst>
            </p:cNvPr>
            <p:cNvGrpSpPr/>
            <p:nvPr/>
          </p:nvGrpSpPr>
          <p:grpSpPr>
            <a:xfrm>
              <a:off x="2104709" y="3364029"/>
              <a:ext cx="225627" cy="521963"/>
              <a:chOff x="481375" y="3349500"/>
              <a:chExt cx="225627" cy="521963"/>
            </a:xfrm>
          </p:grpSpPr>
          <p:sp>
            <p:nvSpPr>
              <p:cNvPr id="62" name="Donut 43">
                <a:extLst>
                  <a:ext uri="{FF2B5EF4-FFF2-40B4-BE49-F238E27FC236}">
                    <a16:creationId xmlns:a16="http://schemas.microsoft.com/office/drawing/2014/main" id="{B7BE8A5F-9BD2-7A03-45BC-71F5C59FCD08}"/>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43">
                <a:extLst>
                  <a:ext uri="{FF2B5EF4-FFF2-40B4-BE49-F238E27FC236}">
                    <a16:creationId xmlns:a16="http://schemas.microsoft.com/office/drawing/2014/main" id="{E6591600-29EB-2488-3AF1-D5B488B9F1EE}"/>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69" name="Group 2068">
            <a:extLst>
              <a:ext uri="{FF2B5EF4-FFF2-40B4-BE49-F238E27FC236}">
                <a16:creationId xmlns:a16="http://schemas.microsoft.com/office/drawing/2014/main" id="{B51E5D22-9E30-B2FC-1DBC-E87869B57FF8}"/>
              </a:ext>
            </a:extLst>
          </p:cNvPr>
          <p:cNvGrpSpPr/>
          <p:nvPr/>
        </p:nvGrpSpPr>
        <p:grpSpPr>
          <a:xfrm>
            <a:off x="3017849" y="1687321"/>
            <a:ext cx="2601406" cy="3502797"/>
            <a:chOff x="3017849" y="1687321"/>
            <a:chExt cx="2601406" cy="3502797"/>
          </a:xfrm>
        </p:grpSpPr>
        <p:grpSp>
          <p:nvGrpSpPr>
            <p:cNvPr id="24" name="Group 30">
              <a:extLst>
                <a:ext uri="{FF2B5EF4-FFF2-40B4-BE49-F238E27FC236}">
                  <a16:creationId xmlns:a16="http://schemas.microsoft.com/office/drawing/2014/main" id="{53BBB0B6-0739-4F83-ABFF-9CACEF581B79}"/>
                </a:ext>
              </a:extLst>
            </p:cNvPr>
            <p:cNvGrpSpPr/>
            <p:nvPr/>
          </p:nvGrpSpPr>
          <p:grpSpPr>
            <a:xfrm>
              <a:off x="3133718" y="1687321"/>
              <a:ext cx="2275161" cy="500799"/>
              <a:chOff x="457200" y="3074421"/>
              <a:chExt cx="3276600" cy="885938"/>
            </a:xfrm>
          </p:grpSpPr>
          <p:pic>
            <p:nvPicPr>
              <p:cNvPr id="32" name="Picture 4" descr="http://www.hhweb.com/images/Oak_plaque_LASER_LIGHT2.jpg">
                <a:extLst>
                  <a:ext uri="{FF2B5EF4-FFF2-40B4-BE49-F238E27FC236}">
                    <a16:creationId xmlns:a16="http://schemas.microsoft.com/office/drawing/2014/main" id="{7B2C4528-EDF6-4372-6E10-191777E50BF5}"/>
                  </a:ext>
                </a:extLst>
              </p:cNvPr>
              <p:cNvPicPr>
                <a:picLocks noChangeAspect="1" noChangeArrowheads="1"/>
              </p:cNvPicPr>
              <p:nvPr/>
            </p:nvPicPr>
            <p:blipFill>
              <a:blip r:embed="rId3" cstate="print"/>
              <a:srcRect/>
              <a:stretch>
                <a:fillRect/>
              </a:stretch>
            </p:blipFill>
            <p:spPr bwMode="auto">
              <a:xfrm rot="5400000">
                <a:off x="1652531" y="1879090"/>
                <a:ext cx="885938" cy="3276600"/>
              </a:xfrm>
              <a:prstGeom prst="rect">
                <a:avLst/>
              </a:prstGeom>
              <a:noFill/>
            </p:spPr>
          </p:pic>
          <p:sp>
            <p:nvSpPr>
              <p:cNvPr id="33" name="TextBox 32">
                <a:extLst>
                  <a:ext uri="{FF2B5EF4-FFF2-40B4-BE49-F238E27FC236}">
                    <a16:creationId xmlns:a16="http://schemas.microsoft.com/office/drawing/2014/main" id="{D9A455A0-86FB-D795-E14F-968C243573B5}"/>
                  </a:ext>
                </a:extLst>
              </p:cNvPr>
              <p:cNvSpPr txBox="1"/>
              <p:nvPr/>
            </p:nvSpPr>
            <p:spPr>
              <a:xfrm>
                <a:off x="609600" y="3124200"/>
                <a:ext cx="2971800" cy="270724"/>
              </a:xfrm>
              <a:prstGeom prst="rect">
                <a:avLst/>
              </a:prstGeom>
              <a:noFill/>
            </p:spPr>
            <p:txBody>
              <a:bodyPr wrap="square" rtlCol="0">
                <a:spAutoFit/>
              </a:bodyPr>
              <a:lstStyle/>
              <a:p>
                <a:pPr algn="l" fontAlgn="base"/>
                <a:r>
                  <a:rPr lang="en-US" b="1" i="0" dirty="0">
                    <a:solidFill>
                      <a:srgbClr val="212225"/>
                    </a:solidFill>
                    <a:effectLst/>
                  </a:rPr>
                  <a:t>Matthew 19: 13-15</a:t>
                </a:r>
              </a:p>
            </p:txBody>
          </p:sp>
        </p:grpSp>
        <p:pic>
          <p:nvPicPr>
            <p:cNvPr id="23" name="Picture 22">
              <a:extLst>
                <a:ext uri="{FF2B5EF4-FFF2-40B4-BE49-F238E27FC236}">
                  <a16:creationId xmlns:a16="http://schemas.microsoft.com/office/drawing/2014/main" id="{1730CA54-1993-DCC4-6A64-E570E24F9C2E}"/>
                </a:ext>
              </a:extLst>
            </p:cNvPr>
            <p:cNvPicPr>
              <a:picLocks noChangeAspect="1"/>
            </p:cNvPicPr>
            <p:nvPr/>
          </p:nvPicPr>
          <p:blipFill>
            <a:blip r:embed="rId5"/>
            <a:stretch>
              <a:fillRect/>
            </a:stretch>
          </p:blipFill>
          <p:spPr>
            <a:xfrm>
              <a:off x="3017849" y="2545082"/>
              <a:ext cx="2601406" cy="2645036"/>
            </a:xfrm>
            <a:prstGeom prst="rect">
              <a:avLst/>
            </a:prstGeom>
          </p:spPr>
        </p:pic>
        <p:grpSp>
          <p:nvGrpSpPr>
            <p:cNvPr id="2048" name="Group 2047">
              <a:extLst>
                <a:ext uri="{FF2B5EF4-FFF2-40B4-BE49-F238E27FC236}">
                  <a16:creationId xmlns:a16="http://schemas.microsoft.com/office/drawing/2014/main" id="{CF009ED3-C264-3E91-484D-C5F35A7EB816}"/>
                </a:ext>
              </a:extLst>
            </p:cNvPr>
            <p:cNvGrpSpPr/>
            <p:nvPr/>
          </p:nvGrpSpPr>
          <p:grpSpPr>
            <a:xfrm>
              <a:off x="3252855" y="2101295"/>
              <a:ext cx="225627" cy="521963"/>
              <a:chOff x="481375" y="3349500"/>
              <a:chExt cx="225627" cy="521963"/>
            </a:xfrm>
          </p:grpSpPr>
          <p:sp>
            <p:nvSpPr>
              <p:cNvPr id="2049" name="Donut 43">
                <a:extLst>
                  <a:ext uri="{FF2B5EF4-FFF2-40B4-BE49-F238E27FC236}">
                    <a16:creationId xmlns:a16="http://schemas.microsoft.com/office/drawing/2014/main" id="{961D9B39-0288-E782-8315-79D01DF755E0}"/>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0" name="Donut 43">
                <a:extLst>
                  <a:ext uri="{FF2B5EF4-FFF2-40B4-BE49-F238E27FC236}">
                    <a16:creationId xmlns:a16="http://schemas.microsoft.com/office/drawing/2014/main" id="{5E93C86C-69DE-8C44-A93F-92476AFB0E22}"/>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1" name="Group 2050">
              <a:extLst>
                <a:ext uri="{FF2B5EF4-FFF2-40B4-BE49-F238E27FC236}">
                  <a16:creationId xmlns:a16="http://schemas.microsoft.com/office/drawing/2014/main" id="{DB88E8A8-08B1-11B1-6998-4D165B48792C}"/>
                </a:ext>
              </a:extLst>
            </p:cNvPr>
            <p:cNvGrpSpPr/>
            <p:nvPr/>
          </p:nvGrpSpPr>
          <p:grpSpPr>
            <a:xfrm>
              <a:off x="4891450" y="2101660"/>
              <a:ext cx="225627" cy="521963"/>
              <a:chOff x="481375" y="3349500"/>
              <a:chExt cx="225627" cy="521963"/>
            </a:xfrm>
          </p:grpSpPr>
          <p:sp>
            <p:nvSpPr>
              <p:cNvPr id="2053" name="Donut 43">
                <a:extLst>
                  <a:ext uri="{FF2B5EF4-FFF2-40B4-BE49-F238E27FC236}">
                    <a16:creationId xmlns:a16="http://schemas.microsoft.com/office/drawing/2014/main" id="{989D095E-1FA7-E77B-A86D-72A7436744A8}"/>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5" name="Donut 43">
                <a:extLst>
                  <a:ext uri="{FF2B5EF4-FFF2-40B4-BE49-F238E27FC236}">
                    <a16:creationId xmlns:a16="http://schemas.microsoft.com/office/drawing/2014/main" id="{D12FF259-BC35-D669-23C5-4D8CF81EE45E}"/>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70" name="Group 2069">
            <a:extLst>
              <a:ext uri="{FF2B5EF4-FFF2-40B4-BE49-F238E27FC236}">
                <a16:creationId xmlns:a16="http://schemas.microsoft.com/office/drawing/2014/main" id="{2ABF9CDC-48BB-BA39-3D3F-2B8B05AA40BB}"/>
              </a:ext>
            </a:extLst>
          </p:cNvPr>
          <p:cNvGrpSpPr/>
          <p:nvPr/>
        </p:nvGrpSpPr>
        <p:grpSpPr>
          <a:xfrm>
            <a:off x="5892115" y="3138665"/>
            <a:ext cx="2963102" cy="3408953"/>
            <a:chOff x="5892115" y="3138665"/>
            <a:chExt cx="2963102" cy="3408953"/>
          </a:xfrm>
        </p:grpSpPr>
        <p:grpSp>
          <p:nvGrpSpPr>
            <p:cNvPr id="30" name="Group 55">
              <a:extLst>
                <a:ext uri="{FF2B5EF4-FFF2-40B4-BE49-F238E27FC236}">
                  <a16:creationId xmlns:a16="http://schemas.microsoft.com/office/drawing/2014/main" id="{08444437-352B-187D-23D5-9A394DD33B24}"/>
                </a:ext>
              </a:extLst>
            </p:cNvPr>
            <p:cNvGrpSpPr/>
            <p:nvPr/>
          </p:nvGrpSpPr>
          <p:grpSpPr>
            <a:xfrm>
              <a:off x="6464152" y="3138665"/>
              <a:ext cx="1819027" cy="539831"/>
              <a:chOff x="2019298" y="4589007"/>
              <a:chExt cx="4971382" cy="2133600"/>
            </a:xfrm>
          </p:grpSpPr>
          <p:pic>
            <p:nvPicPr>
              <p:cNvPr id="2054" name="Picture 6" descr="http://www.hhweb.com/images/Oak_plaque_LASER_LIGHT2.jpg">
                <a:extLst>
                  <a:ext uri="{FF2B5EF4-FFF2-40B4-BE49-F238E27FC236}">
                    <a16:creationId xmlns:a16="http://schemas.microsoft.com/office/drawing/2014/main" id="{47A6C05E-6A2A-246F-9550-7F3811F1AEF8}"/>
                  </a:ext>
                </a:extLst>
              </p:cNvPr>
              <p:cNvPicPr>
                <a:picLocks noChangeAspect="1" noChangeArrowheads="1"/>
              </p:cNvPicPr>
              <p:nvPr/>
            </p:nvPicPr>
            <p:blipFill>
              <a:blip r:embed="rId3" cstate="print"/>
              <a:srcRect/>
              <a:stretch>
                <a:fillRect/>
              </a:stretch>
            </p:blipFill>
            <p:spPr bwMode="auto">
              <a:xfrm rot="5400000">
                <a:off x="3352798" y="3255507"/>
                <a:ext cx="2133600" cy="4800600"/>
              </a:xfrm>
              <a:prstGeom prst="rect">
                <a:avLst/>
              </a:prstGeom>
              <a:noFill/>
            </p:spPr>
          </p:pic>
          <p:sp>
            <p:nvSpPr>
              <p:cNvPr id="34" name="Rectangle 33">
                <a:extLst>
                  <a:ext uri="{FF2B5EF4-FFF2-40B4-BE49-F238E27FC236}">
                    <a16:creationId xmlns:a16="http://schemas.microsoft.com/office/drawing/2014/main" id="{9704CF99-AB50-DCCE-71B2-FD02498EDF00}"/>
                  </a:ext>
                </a:extLst>
              </p:cNvPr>
              <p:cNvSpPr/>
              <p:nvPr/>
            </p:nvSpPr>
            <p:spPr>
              <a:xfrm>
                <a:off x="2418681" y="4897465"/>
                <a:ext cx="4571999" cy="703510"/>
              </a:xfrm>
              <a:prstGeom prst="rect">
                <a:avLst/>
              </a:prstGeom>
            </p:spPr>
            <p:txBody>
              <a:bodyPr>
                <a:spAutoFit/>
              </a:bodyPr>
              <a:lstStyle/>
              <a:p>
                <a:pPr algn="l" fontAlgn="base"/>
                <a:r>
                  <a:rPr lang="en-US" b="1" i="0" dirty="0">
                    <a:solidFill>
                      <a:srgbClr val="212225"/>
                    </a:solidFill>
                    <a:effectLst/>
                  </a:rPr>
                  <a:t>Luke 19:1-10</a:t>
                </a:r>
              </a:p>
            </p:txBody>
          </p:sp>
        </p:grpSp>
        <p:pic>
          <p:nvPicPr>
            <p:cNvPr id="55" name="Picture 54">
              <a:extLst>
                <a:ext uri="{FF2B5EF4-FFF2-40B4-BE49-F238E27FC236}">
                  <a16:creationId xmlns:a16="http://schemas.microsoft.com/office/drawing/2014/main" id="{525F1209-3902-F5DE-D2E3-236B90C3C9A6}"/>
                </a:ext>
              </a:extLst>
            </p:cNvPr>
            <p:cNvPicPr>
              <a:picLocks noChangeAspect="1"/>
            </p:cNvPicPr>
            <p:nvPr/>
          </p:nvPicPr>
          <p:blipFill>
            <a:blip r:embed="rId6"/>
            <a:stretch>
              <a:fillRect/>
            </a:stretch>
          </p:blipFill>
          <p:spPr>
            <a:xfrm>
              <a:off x="5892115" y="4083803"/>
              <a:ext cx="2963102" cy="2463815"/>
            </a:xfrm>
            <a:prstGeom prst="rect">
              <a:avLst/>
            </a:prstGeom>
          </p:spPr>
        </p:pic>
        <p:grpSp>
          <p:nvGrpSpPr>
            <p:cNvPr id="2056" name="Group 2055">
              <a:extLst>
                <a:ext uri="{FF2B5EF4-FFF2-40B4-BE49-F238E27FC236}">
                  <a16:creationId xmlns:a16="http://schemas.microsoft.com/office/drawing/2014/main" id="{D7EE2B44-B2E8-89C3-5E3A-75AC5F4AF1B7}"/>
                </a:ext>
              </a:extLst>
            </p:cNvPr>
            <p:cNvGrpSpPr/>
            <p:nvPr/>
          </p:nvGrpSpPr>
          <p:grpSpPr>
            <a:xfrm>
              <a:off x="6610286" y="3606618"/>
              <a:ext cx="225627" cy="521963"/>
              <a:chOff x="481375" y="3349500"/>
              <a:chExt cx="225627" cy="521963"/>
            </a:xfrm>
          </p:grpSpPr>
          <p:sp>
            <p:nvSpPr>
              <p:cNvPr id="2057" name="Donut 43">
                <a:extLst>
                  <a:ext uri="{FF2B5EF4-FFF2-40B4-BE49-F238E27FC236}">
                    <a16:creationId xmlns:a16="http://schemas.microsoft.com/office/drawing/2014/main" id="{DC646752-86B1-ADBA-3E02-309E6F623CB7}"/>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8" name="Donut 43">
                <a:extLst>
                  <a:ext uri="{FF2B5EF4-FFF2-40B4-BE49-F238E27FC236}">
                    <a16:creationId xmlns:a16="http://schemas.microsoft.com/office/drawing/2014/main" id="{54E67361-66A3-3074-2DBA-5092711CDD77}"/>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9" name="Group 2058">
              <a:extLst>
                <a:ext uri="{FF2B5EF4-FFF2-40B4-BE49-F238E27FC236}">
                  <a16:creationId xmlns:a16="http://schemas.microsoft.com/office/drawing/2014/main" id="{EF28A76B-26E2-651D-8A8B-F5533FDC4B0D}"/>
                </a:ext>
              </a:extLst>
            </p:cNvPr>
            <p:cNvGrpSpPr/>
            <p:nvPr/>
          </p:nvGrpSpPr>
          <p:grpSpPr>
            <a:xfrm>
              <a:off x="7863172" y="3632661"/>
              <a:ext cx="225627" cy="521963"/>
              <a:chOff x="481375" y="3349500"/>
              <a:chExt cx="225627" cy="521963"/>
            </a:xfrm>
          </p:grpSpPr>
          <p:sp>
            <p:nvSpPr>
              <p:cNvPr id="2060" name="Donut 43">
                <a:extLst>
                  <a:ext uri="{FF2B5EF4-FFF2-40B4-BE49-F238E27FC236}">
                    <a16:creationId xmlns:a16="http://schemas.microsoft.com/office/drawing/2014/main" id="{728D021C-BC5C-1935-3B00-8554435BA1D6}"/>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1" name="Donut 43">
                <a:extLst>
                  <a:ext uri="{FF2B5EF4-FFF2-40B4-BE49-F238E27FC236}">
                    <a16:creationId xmlns:a16="http://schemas.microsoft.com/office/drawing/2014/main" id="{6FD438F7-9284-B329-6275-29BB44C6C84E}"/>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71" name="Group 2070">
            <a:extLst>
              <a:ext uri="{FF2B5EF4-FFF2-40B4-BE49-F238E27FC236}">
                <a16:creationId xmlns:a16="http://schemas.microsoft.com/office/drawing/2014/main" id="{99EC45B1-5BB6-53C7-75CB-ABD78EC72347}"/>
              </a:ext>
            </a:extLst>
          </p:cNvPr>
          <p:cNvGrpSpPr/>
          <p:nvPr/>
        </p:nvGrpSpPr>
        <p:grpSpPr>
          <a:xfrm>
            <a:off x="9247623" y="1559566"/>
            <a:ext cx="2279110" cy="4035088"/>
            <a:chOff x="9247623" y="1559566"/>
            <a:chExt cx="2279110" cy="4035088"/>
          </a:xfrm>
        </p:grpSpPr>
        <p:grpSp>
          <p:nvGrpSpPr>
            <p:cNvPr id="4" name="Group 55">
              <a:extLst>
                <a:ext uri="{FF2B5EF4-FFF2-40B4-BE49-F238E27FC236}">
                  <a16:creationId xmlns:a16="http://schemas.microsoft.com/office/drawing/2014/main" id="{8AED3187-0340-DEE4-7C38-2CD9AD0250F2}"/>
                </a:ext>
              </a:extLst>
            </p:cNvPr>
            <p:cNvGrpSpPr/>
            <p:nvPr/>
          </p:nvGrpSpPr>
          <p:grpSpPr>
            <a:xfrm>
              <a:off x="9334568" y="1559566"/>
              <a:ext cx="2131138" cy="974904"/>
              <a:chOff x="2019296" y="4140061"/>
              <a:chExt cx="4859699" cy="4612889"/>
            </a:xfrm>
          </p:grpSpPr>
          <p:pic>
            <p:nvPicPr>
              <p:cNvPr id="7" name="Picture 6" descr="http://www.hhweb.com/images/Oak_plaque_LASER_LIGHT2.jpg">
                <a:extLst>
                  <a:ext uri="{FF2B5EF4-FFF2-40B4-BE49-F238E27FC236}">
                    <a16:creationId xmlns:a16="http://schemas.microsoft.com/office/drawing/2014/main" id="{F8373C0C-1989-49F1-E759-628080637B7F}"/>
                  </a:ext>
                </a:extLst>
              </p:cNvPr>
              <p:cNvPicPr>
                <a:picLocks noChangeAspect="1" noChangeArrowheads="1"/>
              </p:cNvPicPr>
              <p:nvPr/>
            </p:nvPicPr>
            <p:blipFill>
              <a:blip r:embed="rId3" cstate="print"/>
              <a:srcRect/>
              <a:stretch>
                <a:fillRect/>
              </a:stretch>
            </p:blipFill>
            <p:spPr bwMode="auto">
              <a:xfrm rot="5400000">
                <a:off x="3142449" y="3465853"/>
                <a:ext cx="2554293" cy="4800600"/>
              </a:xfrm>
              <a:prstGeom prst="rect">
                <a:avLst/>
              </a:prstGeom>
              <a:noFill/>
            </p:spPr>
          </p:pic>
          <p:sp>
            <p:nvSpPr>
              <p:cNvPr id="13" name="Rectangle 12">
                <a:extLst>
                  <a:ext uri="{FF2B5EF4-FFF2-40B4-BE49-F238E27FC236}">
                    <a16:creationId xmlns:a16="http://schemas.microsoft.com/office/drawing/2014/main" id="{C595ED0D-0192-CA6B-9B3D-F3A0699274A1}"/>
                  </a:ext>
                </a:extLst>
              </p:cNvPr>
              <p:cNvSpPr/>
              <p:nvPr/>
            </p:nvSpPr>
            <p:spPr>
              <a:xfrm>
                <a:off x="2306996" y="4946543"/>
                <a:ext cx="4571999" cy="3806407"/>
              </a:xfrm>
              <a:prstGeom prst="rect">
                <a:avLst/>
              </a:prstGeom>
            </p:spPr>
            <p:txBody>
              <a:bodyPr>
                <a:spAutoFit/>
              </a:bodyPr>
              <a:lstStyle/>
              <a:p>
                <a:pPr algn="l" fontAlgn="base"/>
                <a:r>
                  <a:rPr lang="en-US" b="1" i="0" dirty="0">
                    <a:solidFill>
                      <a:srgbClr val="212225"/>
                    </a:solidFill>
                    <a:effectLst/>
                  </a:rPr>
                  <a:t>3 Nephi 11:12-15</a:t>
                </a:r>
              </a:p>
            </p:txBody>
          </p:sp>
          <p:sp>
            <p:nvSpPr>
              <p:cNvPr id="16" name="Donut 52">
                <a:extLst>
                  <a:ext uri="{FF2B5EF4-FFF2-40B4-BE49-F238E27FC236}">
                    <a16:creationId xmlns:a16="http://schemas.microsoft.com/office/drawing/2014/main" id="{10D0B7B4-6F4F-36D2-AFD2-F202F920C329}"/>
                  </a:ext>
                </a:extLst>
              </p:cNvPr>
              <p:cNvSpPr/>
              <p:nvPr/>
            </p:nvSpPr>
            <p:spPr>
              <a:xfrm rot="16080227">
                <a:off x="5797360" y="4217465"/>
                <a:ext cx="381005" cy="2261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7" name="Picture 56">
              <a:extLst>
                <a:ext uri="{FF2B5EF4-FFF2-40B4-BE49-F238E27FC236}">
                  <a16:creationId xmlns:a16="http://schemas.microsoft.com/office/drawing/2014/main" id="{C9213857-E06A-B9A4-9D5F-7C05A566767A}"/>
                </a:ext>
              </a:extLst>
            </p:cNvPr>
            <p:cNvPicPr>
              <a:picLocks noChangeAspect="1"/>
            </p:cNvPicPr>
            <p:nvPr/>
          </p:nvPicPr>
          <p:blipFill>
            <a:blip r:embed="rId7"/>
            <a:stretch>
              <a:fillRect/>
            </a:stretch>
          </p:blipFill>
          <p:spPr>
            <a:xfrm>
              <a:off x="9247623" y="2555841"/>
              <a:ext cx="2279110" cy="3038813"/>
            </a:xfrm>
            <a:prstGeom prst="rect">
              <a:avLst/>
            </a:prstGeom>
          </p:spPr>
        </p:pic>
        <p:grpSp>
          <p:nvGrpSpPr>
            <p:cNvPr id="2062" name="Group 2061">
              <a:extLst>
                <a:ext uri="{FF2B5EF4-FFF2-40B4-BE49-F238E27FC236}">
                  <a16:creationId xmlns:a16="http://schemas.microsoft.com/office/drawing/2014/main" id="{5D31E2B4-4B87-D775-0DB7-8B66B738F68D}"/>
                </a:ext>
              </a:extLst>
            </p:cNvPr>
            <p:cNvGrpSpPr/>
            <p:nvPr/>
          </p:nvGrpSpPr>
          <p:grpSpPr>
            <a:xfrm>
              <a:off x="9507554" y="2085471"/>
              <a:ext cx="225627" cy="521963"/>
              <a:chOff x="481375" y="3349500"/>
              <a:chExt cx="225627" cy="521963"/>
            </a:xfrm>
          </p:grpSpPr>
          <p:sp>
            <p:nvSpPr>
              <p:cNvPr id="2063" name="Donut 43">
                <a:extLst>
                  <a:ext uri="{FF2B5EF4-FFF2-40B4-BE49-F238E27FC236}">
                    <a16:creationId xmlns:a16="http://schemas.microsoft.com/office/drawing/2014/main" id="{B267136E-4F30-A472-6AE9-F290281D5154}"/>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4" name="Donut 43">
                <a:extLst>
                  <a:ext uri="{FF2B5EF4-FFF2-40B4-BE49-F238E27FC236}">
                    <a16:creationId xmlns:a16="http://schemas.microsoft.com/office/drawing/2014/main" id="{C8A5ECDA-74FF-C7F1-A76B-E4816F402717}"/>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2064">
              <a:extLst>
                <a:ext uri="{FF2B5EF4-FFF2-40B4-BE49-F238E27FC236}">
                  <a16:creationId xmlns:a16="http://schemas.microsoft.com/office/drawing/2014/main" id="{D3EDB999-9D1E-E4C0-219B-968C204590ED}"/>
                </a:ext>
              </a:extLst>
            </p:cNvPr>
            <p:cNvGrpSpPr/>
            <p:nvPr/>
          </p:nvGrpSpPr>
          <p:grpSpPr>
            <a:xfrm>
              <a:off x="11013072" y="2109471"/>
              <a:ext cx="225627" cy="521963"/>
              <a:chOff x="481375" y="3349500"/>
              <a:chExt cx="225627" cy="521963"/>
            </a:xfrm>
          </p:grpSpPr>
          <p:sp>
            <p:nvSpPr>
              <p:cNvPr id="2066" name="Donut 43">
                <a:extLst>
                  <a:ext uri="{FF2B5EF4-FFF2-40B4-BE49-F238E27FC236}">
                    <a16:creationId xmlns:a16="http://schemas.microsoft.com/office/drawing/2014/main" id="{9F925865-C267-5B03-60F5-27078C85E11A}"/>
                  </a:ext>
                </a:extLst>
              </p:cNvPr>
              <p:cNvSpPr/>
              <p:nvPr/>
            </p:nvSpPr>
            <p:spPr>
              <a:xfrm rot="245876">
                <a:off x="481375" y="3349500"/>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7" name="Donut 43">
                <a:extLst>
                  <a:ext uri="{FF2B5EF4-FFF2-40B4-BE49-F238E27FC236}">
                    <a16:creationId xmlns:a16="http://schemas.microsoft.com/office/drawing/2014/main" id="{F9509598-7FEB-867E-E73B-AD32CAFBEE77}"/>
                  </a:ext>
                </a:extLst>
              </p:cNvPr>
              <p:cNvSpPr/>
              <p:nvPr/>
            </p:nvSpPr>
            <p:spPr>
              <a:xfrm rot="245876">
                <a:off x="481376" y="3550117"/>
                <a:ext cx="225626" cy="3213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6241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1000"/>
                                        <p:tgtEl>
                                          <p:spTgt spid="2069"/>
                                        </p:tgtEl>
                                      </p:cBhvr>
                                    </p:animEffect>
                                    <p:anim calcmode="lin" valueType="num">
                                      <p:cBhvr>
                                        <p:cTn id="8" dur="1000" fill="hold"/>
                                        <p:tgtEl>
                                          <p:spTgt spid="2069"/>
                                        </p:tgtEl>
                                        <p:attrNameLst>
                                          <p:attrName>ppt_x</p:attrName>
                                        </p:attrNameLst>
                                      </p:cBhvr>
                                      <p:tavLst>
                                        <p:tav tm="0">
                                          <p:val>
                                            <p:strVal val="#ppt_x"/>
                                          </p:val>
                                        </p:tav>
                                        <p:tav tm="100000">
                                          <p:val>
                                            <p:strVal val="#ppt_x"/>
                                          </p:val>
                                        </p:tav>
                                      </p:tavLst>
                                    </p:anim>
                                    <p:anim calcmode="lin" valueType="num">
                                      <p:cBhvr>
                                        <p:cTn id="9" dur="1000" fill="hold"/>
                                        <p:tgtEl>
                                          <p:spTgt spid="20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70"/>
                                        </p:tgtEl>
                                        <p:attrNameLst>
                                          <p:attrName>style.visibility</p:attrName>
                                        </p:attrNameLst>
                                      </p:cBhvr>
                                      <p:to>
                                        <p:strVal val="visible"/>
                                      </p:to>
                                    </p:set>
                                    <p:animEffect transition="in" filter="fade">
                                      <p:cBhvr>
                                        <p:cTn id="14" dur="1000"/>
                                        <p:tgtEl>
                                          <p:spTgt spid="2070"/>
                                        </p:tgtEl>
                                      </p:cBhvr>
                                    </p:animEffect>
                                    <p:anim calcmode="lin" valueType="num">
                                      <p:cBhvr>
                                        <p:cTn id="15" dur="1000" fill="hold"/>
                                        <p:tgtEl>
                                          <p:spTgt spid="2070"/>
                                        </p:tgtEl>
                                        <p:attrNameLst>
                                          <p:attrName>ppt_x</p:attrName>
                                        </p:attrNameLst>
                                      </p:cBhvr>
                                      <p:tavLst>
                                        <p:tav tm="0">
                                          <p:val>
                                            <p:strVal val="#ppt_x"/>
                                          </p:val>
                                        </p:tav>
                                        <p:tav tm="100000">
                                          <p:val>
                                            <p:strVal val="#ppt_x"/>
                                          </p:val>
                                        </p:tav>
                                      </p:tavLst>
                                    </p:anim>
                                    <p:anim calcmode="lin" valueType="num">
                                      <p:cBhvr>
                                        <p:cTn id="16" dur="1000" fill="hold"/>
                                        <p:tgtEl>
                                          <p:spTgt spid="20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71"/>
                                        </p:tgtEl>
                                        <p:attrNameLst>
                                          <p:attrName>style.visibility</p:attrName>
                                        </p:attrNameLst>
                                      </p:cBhvr>
                                      <p:to>
                                        <p:strVal val="visible"/>
                                      </p:to>
                                    </p:set>
                                    <p:animEffect transition="in" filter="fade">
                                      <p:cBhvr>
                                        <p:cTn id="21" dur="1000"/>
                                        <p:tgtEl>
                                          <p:spTgt spid="2071"/>
                                        </p:tgtEl>
                                      </p:cBhvr>
                                    </p:animEffect>
                                    <p:anim calcmode="lin" valueType="num">
                                      <p:cBhvr>
                                        <p:cTn id="22" dur="1000" fill="hold"/>
                                        <p:tgtEl>
                                          <p:spTgt spid="2071"/>
                                        </p:tgtEl>
                                        <p:attrNameLst>
                                          <p:attrName>ppt_x</p:attrName>
                                        </p:attrNameLst>
                                      </p:cBhvr>
                                      <p:tavLst>
                                        <p:tav tm="0">
                                          <p:val>
                                            <p:strVal val="#ppt_x"/>
                                          </p:val>
                                        </p:tav>
                                        <p:tav tm="100000">
                                          <p:val>
                                            <p:strVal val="#ppt_x"/>
                                          </p:val>
                                        </p:tav>
                                      </p:tavLst>
                                    </p:anim>
                                    <p:anim calcmode="lin" valueType="num">
                                      <p:cBhvr>
                                        <p:cTn id="23" dur="1000" fill="hold"/>
                                        <p:tgtEl>
                                          <p:spTgt spid="20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8A7C97-17F0-1747-78E8-FE15B96DA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2" name="Group 21">
            <a:extLst>
              <a:ext uri="{FF2B5EF4-FFF2-40B4-BE49-F238E27FC236}">
                <a16:creationId xmlns:a16="http://schemas.microsoft.com/office/drawing/2014/main" id="{17F10F17-8446-F7EF-109A-492C364CBCDB}"/>
              </a:ext>
            </a:extLst>
          </p:cNvPr>
          <p:cNvGrpSpPr/>
          <p:nvPr/>
        </p:nvGrpSpPr>
        <p:grpSpPr>
          <a:xfrm>
            <a:off x="307182" y="428574"/>
            <a:ext cx="5838825" cy="2251708"/>
            <a:chOff x="361950" y="166689"/>
            <a:chExt cx="5838825" cy="2251708"/>
          </a:xfrm>
        </p:grpSpPr>
        <p:pic>
          <p:nvPicPr>
            <p:cNvPr id="9" name="Picture 2" descr="http://www.hhweb.com/images/Oak_plaque_LASER_LIGHT2.jpg">
              <a:extLst>
                <a:ext uri="{FF2B5EF4-FFF2-40B4-BE49-F238E27FC236}">
                  <a16:creationId xmlns:a16="http://schemas.microsoft.com/office/drawing/2014/main" id="{5799771F-BDD7-F2A7-70BE-9FE3F0F755F6}"/>
                </a:ext>
              </a:extLst>
            </p:cNvPr>
            <p:cNvPicPr>
              <a:picLocks noChangeAspect="1" noChangeArrowheads="1"/>
            </p:cNvPicPr>
            <p:nvPr/>
          </p:nvPicPr>
          <p:blipFill>
            <a:blip r:embed="rId3" cstate="print"/>
            <a:srcRect/>
            <a:stretch>
              <a:fillRect/>
            </a:stretch>
          </p:blipFill>
          <p:spPr bwMode="auto">
            <a:xfrm rot="5400000">
              <a:off x="2155509" y="-1626870"/>
              <a:ext cx="2251708" cy="5838825"/>
            </a:xfrm>
            <a:prstGeom prst="rect">
              <a:avLst/>
            </a:prstGeom>
            <a:noFill/>
          </p:spPr>
        </p:pic>
        <p:sp>
          <p:nvSpPr>
            <p:cNvPr id="12" name="TextBox 11">
              <a:extLst>
                <a:ext uri="{FF2B5EF4-FFF2-40B4-BE49-F238E27FC236}">
                  <a16:creationId xmlns:a16="http://schemas.microsoft.com/office/drawing/2014/main" id="{9E3CC300-59A4-7E36-00B6-35CD93858FD0}"/>
                </a:ext>
              </a:extLst>
            </p:cNvPr>
            <p:cNvSpPr txBox="1"/>
            <p:nvPr/>
          </p:nvSpPr>
          <p:spPr>
            <a:xfrm>
              <a:off x="385763" y="276880"/>
              <a:ext cx="5710237" cy="2031325"/>
            </a:xfrm>
            <a:prstGeom prst="rect">
              <a:avLst/>
            </a:prstGeom>
            <a:noFill/>
          </p:spPr>
          <p:txBody>
            <a:bodyPr wrap="square">
              <a:spAutoFit/>
            </a:bodyPr>
            <a:lstStyle/>
            <a:p>
              <a:pPr algn="l" fontAlgn="base"/>
              <a:r>
                <a:rPr lang="en-US" b="0" i="0" dirty="0">
                  <a:solidFill>
                    <a:srgbClr val="212225"/>
                  </a:solidFill>
                  <a:effectLst/>
                </a:rPr>
                <a:t>My young friends, I can guarantee that there will always be someone at every Church meeting you attend who is lonely, who is going through challenges and needs a friend, or who feels like he or she doesn’t belong. You have something important to contribute to every meeting or activity, and the Lord desires for you to look around at your peers and then minister as He would. …</a:t>
              </a:r>
            </a:p>
          </p:txBody>
        </p:sp>
      </p:grpSp>
      <p:grpSp>
        <p:nvGrpSpPr>
          <p:cNvPr id="23" name="Group 22">
            <a:extLst>
              <a:ext uri="{FF2B5EF4-FFF2-40B4-BE49-F238E27FC236}">
                <a16:creationId xmlns:a16="http://schemas.microsoft.com/office/drawing/2014/main" id="{CA70A9EB-1DEB-97A3-CF91-A7BDB4B6606D}"/>
              </a:ext>
            </a:extLst>
          </p:cNvPr>
          <p:cNvGrpSpPr/>
          <p:nvPr/>
        </p:nvGrpSpPr>
        <p:grpSpPr>
          <a:xfrm>
            <a:off x="385763" y="3429000"/>
            <a:ext cx="5865020" cy="2680281"/>
            <a:chOff x="335756" y="2748972"/>
            <a:chExt cx="5865020" cy="2680281"/>
          </a:xfrm>
        </p:grpSpPr>
        <p:pic>
          <p:nvPicPr>
            <p:cNvPr id="13" name="Picture 2" descr="http://www.hhweb.com/images/Oak_plaque_LASER_LIGHT2.jpg">
              <a:extLst>
                <a:ext uri="{FF2B5EF4-FFF2-40B4-BE49-F238E27FC236}">
                  <a16:creationId xmlns:a16="http://schemas.microsoft.com/office/drawing/2014/main" id="{A4C20D7F-0F23-1566-6A64-38EC033B3E4E}"/>
                </a:ext>
              </a:extLst>
            </p:cNvPr>
            <p:cNvPicPr>
              <a:picLocks noChangeAspect="1" noChangeArrowheads="1"/>
            </p:cNvPicPr>
            <p:nvPr/>
          </p:nvPicPr>
          <p:blipFill>
            <a:blip r:embed="rId3" cstate="print"/>
            <a:srcRect/>
            <a:stretch>
              <a:fillRect/>
            </a:stretch>
          </p:blipFill>
          <p:spPr bwMode="auto">
            <a:xfrm rot="5400000">
              <a:off x="1928125" y="1156603"/>
              <a:ext cx="2680281" cy="5865020"/>
            </a:xfrm>
            <a:prstGeom prst="rect">
              <a:avLst/>
            </a:prstGeom>
            <a:noFill/>
          </p:spPr>
        </p:pic>
        <p:sp>
          <p:nvSpPr>
            <p:cNvPr id="7" name="TextBox 6">
              <a:extLst>
                <a:ext uri="{FF2B5EF4-FFF2-40B4-BE49-F238E27FC236}">
                  <a16:creationId xmlns:a16="http://schemas.microsoft.com/office/drawing/2014/main" id="{84CAD115-E93F-0484-9D94-BEEB5D2267A5}"/>
                </a:ext>
              </a:extLst>
            </p:cNvPr>
            <p:cNvSpPr txBox="1"/>
            <p:nvPr/>
          </p:nvSpPr>
          <p:spPr>
            <a:xfrm>
              <a:off x="488156" y="3006500"/>
              <a:ext cx="5607844" cy="2308324"/>
            </a:xfrm>
            <a:prstGeom prst="rect">
              <a:avLst/>
            </a:prstGeom>
            <a:noFill/>
          </p:spPr>
          <p:txBody>
            <a:bodyPr wrap="square">
              <a:spAutoFit/>
            </a:bodyPr>
            <a:lstStyle/>
            <a:p>
              <a:pPr algn="l" fontAlgn="base"/>
              <a:r>
                <a:rPr lang="en-US" b="0" i="0" dirty="0">
                  <a:solidFill>
                    <a:srgbClr val="212225"/>
                  </a:solidFill>
                  <a:effectLst/>
                </a:rPr>
                <a:t>It is true that we attend our weekly Church meetings to participate in ordinances, learn doctrine, and be inspired, but another very important reason for attending is that, as a ward family and as disciples of the Savior Jesus Christ, we watch out for one another, encourage one another, and find ways to serve and strengthen each other. We are not just receivers and takers of what is offered at church; we are needed to be givers and suppliers. </a:t>
              </a:r>
            </a:p>
          </p:txBody>
        </p:sp>
      </p:grpSp>
      <p:grpSp>
        <p:nvGrpSpPr>
          <p:cNvPr id="24" name="Group 23">
            <a:extLst>
              <a:ext uri="{FF2B5EF4-FFF2-40B4-BE49-F238E27FC236}">
                <a16:creationId xmlns:a16="http://schemas.microsoft.com/office/drawing/2014/main" id="{5AD2888D-DD68-DDA2-D098-60FAD604A419}"/>
              </a:ext>
            </a:extLst>
          </p:cNvPr>
          <p:cNvGrpSpPr/>
          <p:nvPr/>
        </p:nvGrpSpPr>
        <p:grpSpPr>
          <a:xfrm>
            <a:off x="6669286" y="1079247"/>
            <a:ext cx="5335191" cy="2251708"/>
            <a:chOff x="6669286" y="1079247"/>
            <a:chExt cx="5335191" cy="2251708"/>
          </a:xfrm>
        </p:grpSpPr>
        <p:pic>
          <p:nvPicPr>
            <p:cNvPr id="14" name="Picture 2" descr="http://www.hhweb.com/images/Oak_plaque_LASER_LIGHT2.jpg">
              <a:extLst>
                <a:ext uri="{FF2B5EF4-FFF2-40B4-BE49-F238E27FC236}">
                  <a16:creationId xmlns:a16="http://schemas.microsoft.com/office/drawing/2014/main" id="{5CC38440-1A50-9615-0F98-48D4F3F4E6BA}"/>
                </a:ext>
              </a:extLst>
            </p:cNvPr>
            <p:cNvPicPr>
              <a:picLocks noChangeAspect="1" noChangeArrowheads="1"/>
            </p:cNvPicPr>
            <p:nvPr/>
          </p:nvPicPr>
          <p:blipFill>
            <a:blip r:embed="rId3" cstate="print"/>
            <a:srcRect/>
            <a:stretch>
              <a:fillRect/>
            </a:stretch>
          </p:blipFill>
          <p:spPr bwMode="auto">
            <a:xfrm rot="5400000">
              <a:off x="8211028" y="-462495"/>
              <a:ext cx="2251708" cy="5335191"/>
            </a:xfrm>
            <a:prstGeom prst="rect">
              <a:avLst/>
            </a:prstGeom>
            <a:noFill/>
          </p:spPr>
        </p:pic>
        <p:sp>
          <p:nvSpPr>
            <p:cNvPr id="16" name="TextBox 15">
              <a:extLst>
                <a:ext uri="{FF2B5EF4-FFF2-40B4-BE49-F238E27FC236}">
                  <a16:creationId xmlns:a16="http://schemas.microsoft.com/office/drawing/2014/main" id="{947DBBCF-8413-D082-8F58-C93DD0A8E0D8}"/>
                </a:ext>
              </a:extLst>
            </p:cNvPr>
            <p:cNvSpPr txBox="1"/>
            <p:nvPr/>
          </p:nvSpPr>
          <p:spPr>
            <a:xfrm>
              <a:off x="6736557" y="1206956"/>
              <a:ext cx="5257800" cy="2031325"/>
            </a:xfrm>
            <a:prstGeom prst="rect">
              <a:avLst/>
            </a:prstGeom>
            <a:noFill/>
          </p:spPr>
          <p:txBody>
            <a:bodyPr wrap="square">
              <a:spAutoFit/>
            </a:bodyPr>
            <a:lstStyle/>
            <a:p>
              <a:pPr algn="l" fontAlgn="base"/>
              <a:r>
                <a:rPr lang="en-US" b="0" i="0" dirty="0">
                  <a:solidFill>
                    <a:srgbClr val="212225"/>
                  </a:solidFill>
                  <a:effectLst/>
                </a:rPr>
                <a:t>Young women and young men, next time you are at [youth activities], instead of picking up your phone to see what your friends are doing, stop, look around, and ask yourself, “Who needs me today?” You may be the key to reaching out and touching the life of a peer or to giving encouragement to a friend who is quietly struggling.</a:t>
              </a:r>
            </a:p>
          </p:txBody>
        </p:sp>
      </p:grpSp>
      <p:grpSp>
        <p:nvGrpSpPr>
          <p:cNvPr id="25" name="Group 24">
            <a:extLst>
              <a:ext uri="{FF2B5EF4-FFF2-40B4-BE49-F238E27FC236}">
                <a16:creationId xmlns:a16="http://schemas.microsoft.com/office/drawing/2014/main" id="{C2449923-6C69-91FA-B4F3-9E8F46DB81E7}"/>
              </a:ext>
            </a:extLst>
          </p:cNvPr>
          <p:cNvGrpSpPr/>
          <p:nvPr/>
        </p:nvGrpSpPr>
        <p:grpSpPr>
          <a:xfrm>
            <a:off x="6925866" y="4161205"/>
            <a:ext cx="4591050" cy="2251708"/>
            <a:chOff x="7028259" y="4523155"/>
            <a:chExt cx="4591050" cy="2251708"/>
          </a:xfrm>
        </p:grpSpPr>
        <p:pic>
          <p:nvPicPr>
            <p:cNvPr id="17" name="Picture 2" descr="http://www.hhweb.com/images/Oak_plaque_LASER_LIGHT2.jpg">
              <a:extLst>
                <a:ext uri="{FF2B5EF4-FFF2-40B4-BE49-F238E27FC236}">
                  <a16:creationId xmlns:a16="http://schemas.microsoft.com/office/drawing/2014/main" id="{7DD447D0-7B2E-5FA0-3ABA-7F096B88AF64}"/>
                </a:ext>
              </a:extLst>
            </p:cNvPr>
            <p:cNvPicPr>
              <a:picLocks noChangeAspect="1" noChangeArrowheads="1"/>
            </p:cNvPicPr>
            <p:nvPr/>
          </p:nvPicPr>
          <p:blipFill>
            <a:blip r:embed="rId3" cstate="print"/>
            <a:srcRect/>
            <a:stretch>
              <a:fillRect/>
            </a:stretch>
          </p:blipFill>
          <p:spPr bwMode="auto">
            <a:xfrm rot="5400000">
              <a:off x="8197930" y="3353484"/>
              <a:ext cx="2251708" cy="4591050"/>
            </a:xfrm>
            <a:prstGeom prst="rect">
              <a:avLst/>
            </a:prstGeom>
            <a:noFill/>
          </p:spPr>
        </p:pic>
        <p:sp>
          <p:nvSpPr>
            <p:cNvPr id="19" name="TextBox 18">
              <a:extLst>
                <a:ext uri="{FF2B5EF4-FFF2-40B4-BE49-F238E27FC236}">
                  <a16:creationId xmlns:a16="http://schemas.microsoft.com/office/drawing/2014/main" id="{175C75EA-203E-13BB-5AE3-266447296CE4}"/>
                </a:ext>
              </a:extLst>
            </p:cNvPr>
            <p:cNvSpPr txBox="1"/>
            <p:nvPr/>
          </p:nvSpPr>
          <p:spPr>
            <a:xfrm>
              <a:off x="7152679" y="4657546"/>
              <a:ext cx="4342209" cy="2031325"/>
            </a:xfrm>
            <a:prstGeom prst="rect">
              <a:avLst/>
            </a:prstGeom>
            <a:noFill/>
          </p:spPr>
          <p:txBody>
            <a:bodyPr wrap="square">
              <a:spAutoFit/>
            </a:bodyPr>
            <a:lstStyle/>
            <a:p>
              <a:pPr algn="l" fontAlgn="base"/>
              <a:r>
                <a:rPr lang="en-US" b="0" i="0" dirty="0">
                  <a:solidFill>
                    <a:srgbClr val="212225"/>
                  </a:solidFill>
                  <a:effectLst/>
                </a:rPr>
                <a:t>Ask your Heavenly Father to show you those around you who need your help and to inspire you on how to best serve them. Remember that the Savior most </a:t>
              </a:r>
            </a:p>
            <a:p>
              <a:pPr algn="l" fontAlgn="base"/>
              <a:r>
                <a:rPr lang="en-US" b="0" i="0" dirty="0">
                  <a:solidFill>
                    <a:srgbClr val="212225"/>
                  </a:solidFill>
                  <a:effectLst/>
                </a:rPr>
                <a:t>often ministered to one person </a:t>
              </a:r>
            </a:p>
            <a:p>
              <a:pPr algn="l" fontAlgn="base"/>
              <a:r>
                <a:rPr lang="en-US" b="0" i="0" dirty="0">
                  <a:solidFill>
                    <a:srgbClr val="212225"/>
                  </a:solidFill>
                  <a:effectLst/>
                </a:rPr>
                <a:t>at a time. </a:t>
              </a:r>
            </a:p>
            <a:p>
              <a:pPr algn="l" fontAlgn="base"/>
              <a:r>
                <a:rPr lang="en-US" sz="1400" b="0" i="0" dirty="0">
                  <a:solidFill>
                    <a:srgbClr val="212225"/>
                  </a:solidFill>
                  <a:effectLst/>
                </a:rPr>
                <a:t>Bonnie L. Oscarson</a:t>
              </a:r>
            </a:p>
          </p:txBody>
        </p:sp>
        <p:pic>
          <p:nvPicPr>
            <p:cNvPr id="21" name="Picture 20">
              <a:extLst>
                <a:ext uri="{FF2B5EF4-FFF2-40B4-BE49-F238E27FC236}">
                  <a16:creationId xmlns:a16="http://schemas.microsoft.com/office/drawing/2014/main" id="{4261CD2B-9BBB-449B-0593-DE0A3ED46681}"/>
                </a:ext>
              </a:extLst>
            </p:cNvPr>
            <p:cNvPicPr>
              <a:picLocks noChangeAspect="1"/>
            </p:cNvPicPr>
            <p:nvPr/>
          </p:nvPicPr>
          <p:blipFill>
            <a:blip r:embed="rId4"/>
            <a:stretch>
              <a:fillRect/>
            </a:stretch>
          </p:blipFill>
          <p:spPr>
            <a:xfrm>
              <a:off x="10617252" y="5562600"/>
              <a:ext cx="815053" cy="1087918"/>
            </a:xfrm>
            <a:prstGeom prst="rect">
              <a:avLst/>
            </a:prstGeom>
          </p:spPr>
        </p:pic>
      </p:grpSp>
    </p:spTree>
    <p:extLst>
      <p:ext uri="{BB962C8B-B14F-4D97-AF65-F5344CB8AC3E}">
        <p14:creationId xmlns:p14="http://schemas.microsoft.com/office/powerpoint/2010/main" val="3419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325713-F4EA-4C68-90C8-5FA76D0D6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84499" y="6488668"/>
            <a:ext cx="1676400" cy="369332"/>
          </a:xfrm>
          <a:prstGeom prst="rect">
            <a:avLst/>
          </a:prstGeom>
          <a:noFill/>
        </p:spPr>
        <p:txBody>
          <a:bodyPr wrap="square" rtlCol="0">
            <a:spAutoFit/>
          </a:bodyPr>
          <a:lstStyle/>
          <a:p>
            <a:r>
              <a:rPr lang="en-US" dirty="0">
                <a:solidFill>
                  <a:schemeClr val="bg1"/>
                </a:solidFill>
              </a:rPr>
              <a:t>D&amp;C 46:7</a:t>
            </a: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Ask of God</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066004"/>
                <a:ext cx="2971800" cy="646331"/>
              </a:xfrm>
              <a:prstGeom prst="rect">
                <a:avLst/>
              </a:prstGeom>
              <a:noFill/>
            </p:spPr>
            <p:txBody>
              <a:bodyPr wrap="square" rtlCol="0">
                <a:spAutoFit/>
              </a:bodyPr>
              <a:lstStyle/>
              <a:p>
                <a:r>
                  <a:rPr lang="en-US" b="1" dirty="0"/>
                  <a:t>Pray always and walk uprightly before God</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218404"/>
                <a:ext cx="2971800" cy="369332"/>
              </a:xfrm>
              <a:prstGeom prst="rect">
                <a:avLst/>
              </a:prstGeom>
              <a:noFill/>
            </p:spPr>
            <p:txBody>
              <a:bodyPr wrap="square" rtlCol="0">
                <a:spAutoFit/>
              </a:bodyPr>
              <a:lstStyle/>
              <a:p>
                <a:r>
                  <a:rPr lang="en-US" b="1" dirty="0"/>
                  <a:t>To escape being deceived</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6" name="Picture 15">
            <a:extLst>
              <a:ext uri="{FF2B5EF4-FFF2-40B4-BE49-F238E27FC236}">
                <a16:creationId xmlns:a16="http://schemas.microsoft.com/office/drawing/2014/main" id="{B52AFD6F-E559-419E-8419-E27EE9C39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368" y="2673335"/>
            <a:ext cx="4804064" cy="3664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4539BA-21AB-C7F2-8C6E-D3AF670D4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5">
            <a:extLst>
              <a:ext uri="{FF2B5EF4-FFF2-40B4-BE49-F238E27FC236}">
                <a16:creationId xmlns:a16="http://schemas.microsoft.com/office/drawing/2014/main" id="{E0F7C288-28C2-022C-F30D-E95C5CEDC9E2}"/>
              </a:ext>
            </a:extLst>
          </p:cNvPr>
          <p:cNvGrpSpPr/>
          <p:nvPr/>
        </p:nvGrpSpPr>
        <p:grpSpPr>
          <a:xfrm>
            <a:off x="2971800" y="228601"/>
            <a:ext cx="6400802" cy="1295401"/>
            <a:chOff x="1295398" y="1295400"/>
            <a:chExt cx="5943601" cy="1295401"/>
          </a:xfrm>
        </p:grpSpPr>
        <p:pic>
          <p:nvPicPr>
            <p:cNvPr id="4" name="Picture 4" descr="http://www.hhweb.com/images/Oak_plaque_LASER_LIGHT2.jpg">
              <a:extLst>
                <a:ext uri="{FF2B5EF4-FFF2-40B4-BE49-F238E27FC236}">
                  <a16:creationId xmlns:a16="http://schemas.microsoft.com/office/drawing/2014/main" id="{0BBDB5DF-1537-3261-20B6-71E091CA41BE}"/>
                </a:ext>
              </a:extLst>
            </p:cNvPr>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5" name="TextBox 4">
              <a:extLst>
                <a:ext uri="{FF2B5EF4-FFF2-40B4-BE49-F238E27FC236}">
                  <a16:creationId xmlns:a16="http://schemas.microsoft.com/office/drawing/2014/main" id="{946D17C1-89C6-C14B-21BA-CC9E69B8D69C}"/>
                </a:ext>
              </a:extLst>
            </p:cNvPr>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Misunderstood Gift</a:t>
              </a:r>
            </a:p>
          </p:txBody>
        </p:sp>
      </p:grpSp>
      <p:grpSp>
        <p:nvGrpSpPr>
          <p:cNvPr id="7" name="Group 25">
            <a:extLst>
              <a:ext uri="{FF2B5EF4-FFF2-40B4-BE49-F238E27FC236}">
                <a16:creationId xmlns:a16="http://schemas.microsoft.com/office/drawing/2014/main" id="{D5899061-F50B-F960-D01C-39EE92155BC5}"/>
              </a:ext>
            </a:extLst>
          </p:cNvPr>
          <p:cNvGrpSpPr/>
          <p:nvPr/>
        </p:nvGrpSpPr>
        <p:grpSpPr>
          <a:xfrm>
            <a:off x="278998" y="2054025"/>
            <a:ext cx="6400802" cy="1295401"/>
            <a:chOff x="1295398" y="1295400"/>
            <a:chExt cx="5943601" cy="1295401"/>
          </a:xfrm>
        </p:grpSpPr>
        <p:pic>
          <p:nvPicPr>
            <p:cNvPr id="8" name="Picture 4" descr="http://www.hhweb.com/images/Oak_plaque_LASER_LIGHT2.jpg">
              <a:extLst>
                <a:ext uri="{FF2B5EF4-FFF2-40B4-BE49-F238E27FC236}">
                  <a16:creationId xmlns:a16="http://schemas.microsoft.com/office/drawing/2014/main" id="{D99E040E-3F40-49DC-ABB8-704CE16428BE}"/>
                </a:ext>
              </a:extLst>
            </p:cNvPr>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9" name="TextBox 8">
              <a:extLst>
                <a:ext uri="{FF2B5EF4-FFF2-40B4-BE49-F238E27FC236}">
                  <a16:creationId xmlns:a16="http://schemas.microsoft.com/office/drawing/2014/main" id="{0148562B-FA96-C7E2-CAD0-123066CD749D}"/>
                </a:ext>
              </a:extLst>
            </p:cNvPr>
            <p:cNvSpPr txBox="1"/>
            <p:nvPr/>
          </p:nvSpPr>
          <p:spPr>
            <a:xfrm>
              <a:off x="1477734" y="1481436"/>
              <a:ext cx="5578928" cy="923330"/>
            </a:xfrm>
            <a:prstGeom prst="rect">
              <a:avLst/>
            </a:prstGeom>
            <a:noFill/>
          </p:spPr>
          <p:txBody>
            <a:bodyPr wrap="square" rtlCol="0">
              <a:spAutoFit/>
            </a:bodyPr>
            <a:lstStyle/>
            <a:p>
              <a:pPr algn="ctr"/>
              <a:r>
                <a:rPr lang="en-US" b="0" i="0" dirty="0">
                  <a:solidFill>
                    <a:srgbClr val="212225"/>
                  </a:solidFill>
                  <a:effectLst/>
                </a:rPr>
                <a:t>Early converts to the Church in Kirtland were excited about the promise that they could receive spiritual gifts. However, some misunderstood how these gifts were manifest.</a:t>
              </a:r>
              <a:endParaRPr lang="en-US" dirty="0"/>
            </a:p>
          </p:txBody>
        </p:sp>
      </p:grpSp>
      <p:grpSp>
        <p:nvGrpSpPr>
          <p:cNvPr id="13" name="Group 12">
            <a:extLst>
              <a:ext uri="{FF2B5EF4-FFF2-40B4-BE49-F238E27FC236}">
                <a16:creationId xmlns:a16="http://schemas.microsoft.com/office/drawing/2014/main" id="{70B6BC63-EF4F-CC34-B84F-E29A00BA16CB}"/>
              </a:ext>
            </a:extLst>
          </p:cNvPr>
          <p:cNvGrpSpPr/>
          <p:nvPr/>
        </p:nvGrpSpPr>
        <p:grpSpPr>
          <a:xfrm>
            <a:off x="5470125" y="3811050"/>
            <a:ext cx="6400802" cy="2585325"/>
            <a:chOff x="3374625" y="4970501"/>
            <a:chExt cx="6400802" cy="2585325"/>
          </a:xfrm>
        </p:grpSpPr>
        <p:pic>
          <p:nvPicPr>
            <p:cNvPr id="10" name="Picture 4" descr="http://www.hhweb.com/images/Oak_plaque_LASER_LIGHT2.jpg">
              <a:extLst>
                <a:ext uri="{FF2B5EF4-FFF2-40B4-BE49-F238E27FC236}">
                  <a16:creationId xmlns:a16="http://schemas.microsoft.com/office/drawing/2014/main" id="{2BE67B52-D66E-E51F-212F-A13E4F3AF8C3}"/>
                </a:ext>
              </a:extLst>
            </p:cNvPr>
            <p:cNvPicPr>
              <a:picLocks noChangeAspect="1" noChangeArrowheads="1"/>
            </p:cNvPicPr>
            <p:nvPr/>
          </p:nvPicPr>
          <p:blipFill>
            <a:blip r:embed="rId3" cstate="print"/>
            <a:srcRect/>
            <a:stretch>
              <a:fillRect/>
            </a:stretch>
          </p:blipFill>
          <p:spPr bwMode="auto">
            <a:xfrm rot="5400000">
              <a:off x="5282364" y="3062763"/>
              <a:ext cx="2585324" cy="6400802"/>
            </a:xfrm>
            <a:prstGeom prst="rect">
              <a:avLst/>
            </a:prstGeom>
            <a:noFill/>
          </p:spPr>
        </p:pic>
        <p:sp>
          <p:nvSpPr>
            <p:cNvPr id="12" name="TextBox 11">
              <a:extLst>
                <a:ext uri="{FF2B5EF4-FFF2-40B4-BE49-F238E27FC236}">
                  <a16:creationId xmlns:a16="http://schemas.microsoft.com/office/drawing/2014/main" id="{13B3FDE1-8420-3ACA-530E-585F03BBAB4D}"/>
                </a:ext>
              </a:extLst>
            </p:cNvPr>
            <p:cNvSpPr txBox="1"/>
            <p:nvPr/>
          </p:nvSpPr>
          <p:spPr>
            <a:xfrm>
              <a:off x="3536548" y="4970501"/>
              <a:ext cx="6096000" cy="2585323"/>
            </a:xfrm>
            <a:prstGeom prst="rect">
              <a:avLst/>
            </a:prstGeom>
            <a:noFill/>
          </p:spPr>
          <p:txBody>
            <a:bodyPr wrap="square">
              <a:spAutoFit/>
            </a:bodyPr>
            <a:lstStyle/>
            <a:p>
              <a:pPr algn="l" fontAlgn="base"/>
              <a:r>
                <a:rPr lang="en-US" b="0" i="0" dirty="0">
                  <a:solidFill>
                    <a:srgbClr val="212225"/>
                  </a:solidFill>
                  <a:effectLst/>
                </a:rPr>
                <a:t>Some of the Saints in Kirtland took their beliefs to wild extremes, reveling in what they took to be gifts of the Spirit. Several people claimed to have visions they could not explain. Others believed the Holy Ghost made them slide or scoot across the ground. One man bounced around rooms or swung from ceiling joists whenever he thought he felt the Spirit. Another acted like a baboon.</a:t>
              </a:r>
            </a:p>
            <a:p>
              <a:pPr algn="l" fontAlgn="base"/>
              <a:r>
                <a:rPr lang="en-US" b="0" i="0" dirty="0">
                  <a:solidFill>
                    <a:srgbClr val="212225"/>
                  </a:solidFill>
                  <a:effectLst/>
                </a:rPr>
                <a:t>Seeing this behavior, some converts grew discouraged and gave up on the new church. (</a:t>
              </a:r>
              <a:r>
                <a:rPr lang="en-US" b="0" i="1" dirty="0">
                  <a:solidFill>
                    <a:srgbClr val="212225"/>
                  </a:solidFill>
                  <a:effectLst/>
                </a:rPr>
                <a:t>Saints</a:t>
              </a:r>
              <a:r>
                <a:rPr lang="en-US" b="0" i="0" dirty="0">
                  <a:solidFill>
                    <a:srgbClr val="212225"/>
                  </a:solidFill>
                  <a:effectLst/>
                </a:rPr>
                <a:t>, </a:t>
              </a:r>
              <a:r>
                <a:rPr lang="en-US" b="0" i="0" u="none" strike="noStrike" dirty="0">
                  <a:solidFill>
                    <a:srgbClr val="212225"/>
                  </a:solidFill>
                  <a:effectLst/>
                </a:rPr>
                <a:t>1:112</a:t>
              </a:r>
              <a:r>
                <a:rPr lang="en-US" b="0" i="0" dirty="0">
                  <a:solidFill>
                    <a:srgbClr val="212225"/>
                  </a:solidFill>
                  <a:effectLst/>
                </a:rPr>
                <a:t>)</a:t>
              </a:r>
            </a:p>
          </p:txBody>
        </p:sp>
      </p:grpSp>
      <p:pic>
        <p:nvPicPr>
          <p:cNvPr id="15" name="Picture 14">
            <a:extLst>
              <a:ext uri="{FF2B5EF4-FFF2-40B4-BE49-F238E27FC236}">
                <a16:creationId xmlns:a16="http://schemas.microsoft.com/office/drawing/2014/main" id="{3CE95107-97C1-0F93-01F0-9048954B7074}"/>
              </a:ext>
            </a:extLst>
          </p:cNvPr>
          <p:cNvPicPr>
            <a:picLocks noChangeAspect="1"/>
          </p:cNvPicPr>
          <p:nvPr/>
        </p:nvPicPr>
        <p:blipFill>
          <a:blip r:embed="rId4"/>
          <a:stretch>
            <a:fillRect/>
          </a:stretch>
        </p:blipFill>
        <p:spPr>
          <a:xfrm>
            <a:off x="1478548" y="3578026"/>
            <a:ext cx="2986504" cy="3034135"/>
          </a:xfrm>
          <a:prstGeom prst="rect">
            <a:avLst/>
          </a:prstGeom>
        </p:spPr>
      </p:pic>
    </p:spTree>
    <p:extLst>
      <p:ext uri="{BB962C8B-B14F-4D97-AF65-F5344CB8AC3E}">
        <p14:creationId xmlns:p14="http://schemas.microsoft.com/office/powerpoint/2010/main" val="167647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3209</Words>
  <Application>Microsoft Office PowerPoint</Application>
  <PresentationFormat>Widescreen</PresentationFormat>
  <Paragraphs>198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Abadi</vt:lpstr>
      <vt:lpstr>Calibri Light</vt:lpstr>
      <vt:lpstr>Angsana New</vt:lpstr>
      <vt:lpstr>Arial</vt:lpstr>
      <vt:lpstr>Calibri</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13</cp:revision>
  <dcterms:created xsi:type="dcterms:W3CDTF">2018-07-24T15:21:29Z</dcterms:created>
  <dcterms:modified xsi:type="dcterms:W3CDTF">2024-12-29T16:37:02Z</dcterms:modified>
</cp:coreProperties>
</file>