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58" r:id="rId3"/>
    <p:sldId id="259" r:id="rId4"/>
    <p:sldId id="283" r:id="rId5"/>
    <p:sldId id="261" r:id="rId6"/>
    <p:sldId id="280" r:id="rId7"/>
    <p:sldId id="263" r:id="rId8"/>
    <p:sldId id="262" r:id="rId9"/>
    <p:sldId id="265" r:id="rId10"/>
    <p:sldId id="264" r:id="rId11"/>
    <p:sldId id="266" r:id="rId12"/>
    <p:sldId id="267" r:id="rId13"/>
    <p:sldId id="268" r:id="rId14"/>
    <p:sldId id="269" r:id="rId15"/>
    <p:sldId id="270" r:id="rId16"/>
    <p:sldId id="271" r:id="rId17"/>
    <p:sldId id="272" r:id="rId18"/>
    <p:sldId id="275" r:id="rId19"/>
    <p:sldId id="274" r:id="rId20"/>
    <p:sldId id="277" r:id="rId21"/>
    <p:sldId id="278" r:id="rId22"/>
    <p:sldId id="279" r:id="rId23"/>
    <p:sldId id="281" r:id="rId24"/>
    <p:sldId id="260" r:id="rId25"/>
    <p:sldId id="273" r:id="rId26"/>
  </p:sldIdLst>
  <p:sldSz cx="12192000" cy="6858000"/>
  <p:notesSz cx="6858000" cy="9144000"/>
  <p:embeddedFontLst>
    <p:embeddedFont>
      <p:font typeface="Leelawadee" panose="020B0502040204020203" pitchFamily="34" charset="-34"/>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C30F-67B0-4BBE-BE56-D7EB1113A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2A747-B9E0-4C0A-91E5-C0A0400E3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81581-50AE-4AF0-ACB3-9819E617644E}"/>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5" name="Footer Placeholder 4">
            <a:extLst>
              <a:ext uri="{FF2B5EF4-FFF2-40B4-BE49-F238E27FC236}">
                <a16:creationId xmlns:a16="http://schemas.microsoft.com/office/drawing/2014/main" id="{03EF64BD-7CD0-407D-B98C-F8EC751E3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4EBBB-7F80-4D77-8A50-391E6D109143}"/>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127423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43E9-B1B5-468E-B12C-E48707196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917B80-6AA2-42A3-BB1C-255EBCB1C6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DA36E-008A-431A-AAB3-9B3394F5572F}"/>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5" name="Footer Placeholder 4">
            <a:extLst>
              <a:ext uri="{FF2B5EF4-FFF2-40B4-BE49-F238E27FC236}">
                <a16:creationId xmlns:a16="http://schemas.microsoft.com/office/drawing/2014/main" id="{B91975BF-11CD-4360-AC00-CAFE3F515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7790E-D61D-4793-A006-062FDAE34CCE}"/>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4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403E7-C753-47F5-A074-7AD4D021C7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267D6-74F9-4B44-9258-4AC2FAFAF9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5B601-458E-4675-8673-26E98BBE6F01}"/>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5" name="Footer Placeholder 4">
            <a:extLst>
              <a:ext uri="{FF2B5EF4-FFF2-40B4-BE49-F238E27FC236}">
                <a16:creationId xmlns:a16="http://schemas.microsoft.com/office/drawing/2014/main" id="{5E57BCA5-7E73-4363-92E7-5E335ECC3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6135D-AABF-4E05-8651-F8E0E4190AB3}"/>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21586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E81B-BBC9-4BB5-B9BE-E2E535734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52E7D-981E-481D-AF26-3490DA581A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86A8C-0404-46E7-91EA-EF64291144AE}"/>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5" name="Footer Placeholder 4">
            <a:extLst>
              <a:ext uri="{FF2B5EF4-FFF2-40B4-BE49-F238E27FC236}">
                <a16:creationId xmlns:a16="http://schemas.microsoft.com/office/drawing/2014/main" id="{CF86FA12-FB2C-47AF-BA7B-BCABBDC0D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C7F3F-1348-4B7B-BEC9-B85E9C7A0AAB}"/>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22410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A23C-6042-4CB9-B8A4-FB2C28E71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EA11E7-8F24-4582-9F69-2DF3C3AD2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F7D567-D6AC-48F7-B123-871C57731BB3}"/>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5" name="Footer Placeholder 4">
            <a:extLst>
              <a:ext uri="{FF2B5EF4-FFF2-40B4-BE49-F238E27FC236}">
                <a16:creationId xmlns:a16="http://schemas.microsoft.com/office/drawing/2014/main" id="{A468E711-BF41-4858-BFBD-21ADC62C5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FA717-0BBB-4B66-8C2B-983DBF531EF6}"/>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171314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BD24-1D9B-42B6-9FD0-5CB7AB9D9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47AD8-7A80-4080-8C9B-23F97DA4C9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5C700-5F5C-46CB-B6F6-9B4837D69D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D47AC-1DBD-4E68-A59C-F30D1A27AD9D}"/>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6" name="Footer Placeholder 5">
            <a:extLst>
              <a:ext uri="{FF2B5EF4-FFF2-40B4-BE49-F238E27FC236}">
                <a16:creationId xmlns:a16="http://schemas.microsoft.com/office/drawing/2014/main" id="{CA3291B7-78DE-4B96-82E1-FFDC67E57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1DDBA-2725-42EA-94B4-A1516FA203E1}"/>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426848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FCDC-FE80-48F0-A276-4BA1B1FA4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00761E-396F-48F8-8A3B-7EC19FFE4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0D6DB3-C9CF-40EA-BFBD-6A2D490529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7D608C-D7E3-4F1E-854A-F7C025C04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606F0-6E95-49A1-93B4-2016224007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42A2A-8AA8-411E-B0DF-9750D9A413DC}"/>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8" name="Footer Placeholder 7">
            <a:extLst>
              <a:ext uri="{FF2B5EF4-FFF2-40B4-BE49-F238E27FC236}">
                <a16:creationId xmlns:a16="http://schemas.microsoft.com/office/drawing/2014/main" id="{9FF4A111-0759-4B59-A183-67B66A2BCF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A25547-2AF1-4451-96A4-CE93675B8FFE}"/>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04326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C2C3-0C77-42F6-BEE5-456AB2B30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67081-4B06-421C-A6C9-EC28088D1568}"/>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4" name="Footer Placeholder 3">
            <a:extLst>
              <a:ext uri="{FF2B5EF4-FFF2-40B4-BE49-F238E27FC236}">
                <a16:creationId xmlns:a16="http://schemas.microsoft.com/office/drawing/2014/main" id="{2C394D30-8E4F-4CC6-814C-502B323A3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871E9-E406-4B19-A68A-9FF5D1196D65}"/>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22381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35F5C-6267-49EB-91B1-EE03A3A2A892}"/>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3" name="Footer Placeholder 2">
            <a:extLst>
              <a:ext uri="{FF2B5EF4-FFF2-40B4-BE49-F238E27FC236}">
                <a16:creationId xmlns:a16="http://schemas.microsoft.com/office/drawing/2014/main" id="{F41EBE2E-B8E3-4E43-A277-5DE2B1E3A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B74E96-FECA-4C85-B2A3-79808516A8C5}"/>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162846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212B-FD1F-424F-9E8F-441F804D4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7EB026-03EA-4AA7-8CFB-6DFD40011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B9623-D21B-4E17-9772-CB90CAD81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37C9E0-403C-4208-A03D-975C022D6DDC}"/>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6" name="Footer Placeholder 5">
            <a:extLst>
              <a:ext uri="{FF2B5EF4-FFF2-40B4-BE49-F238E27FC236}">
                <a16:creationId xmlns:a16="http://schemas.microsoft.com/office/drawing/2014/main" id="{6ACACD31-F3DC-4D79-94B2-8EE6FAA6A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25352-3C06-4B8E-A585-EC97BF543526}"/>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5398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E191-8807-45A7-8DF2-C92A1473C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C923D-08E9-4832-8173-067472CFA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3047FB-784F-4B60-A360-4DCEEBD18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185F69-DA90-44F7-9EAA-FEBCB5FF262D}"/>
              </a:ext>
            </a:extLst>
          </p:cNvPr>
          <p:cNvSpPr>
            <a:spLocks noGrp="1"/>
          </p:cNvSpPr>
          <p:nvPr>
            <p:ph type="dt" sz="half" idx="10"/>
          </p:nvPr>
        </p:nvSpPr>
        <p:spPr/>
        <p:txBody>
          <a:bodyPr/>
          <a:lstStyle/>
          <a:p>
            <a:fld id="{BF947B31-0E2F-4031-A2D5-4532C383A313}" type="datetimeFigureOut">
              <a:rPr lang="en-US" smtClean="0"/>
              <a:t>12/29/2024</a:t>
            </a:fld>
            <a:endParaRPr lang="en-US"/>
          </a:p>
        </p:txBody>
      </p:sp>
      <p:sp>
        <p:nvSpPr>
          <p:cNvPr id="6" name="Footer Placeholder 5">
            <a:extLst>
              <a:ext uri="{FF2B5EF4-FFF2-40B4-BE49-F238E27FC236}">
                <a16:creationId xmlns:a16="http://schemas.microsoft.com/office/drawing/2014/main" id="{67764D24-94B2-4197-9309-BE6412389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83E68-EC90-461D-8A37-6CA551893EE7}"/>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28733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D55C4-955D-4CB8-A517-6F047682D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929C7F-AC5C-4DD2-81D3-C29A1E008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68EB7-BCD0-41EB-AD4D-BFD7CFD68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47B31-0E2F-4031-A2D5-4532C383A313}" type="datetimeFigureOut">
              <a:rPr lang="en-US" smtClean="0"/>
              <a:t>12/29/2024</a:t>
            </a:fld>
            <a:endParaRPr lang="en-US"/>
          </a:p>
        </p:txBody>
      </p:sp>
      <p:sp>
        <p:nvSpPr>
          <p:cNvPr id="5" name="Footer Placeholder 4">
            <a:extLst>
              <a:ext uri="{FF2B5EF4-FFF2-40B4-BE49-F238E27FC236}">
                <a16:creationId xmlns:a16="http://schemas.microsoft.com/office/drawing/2014/main" id="{B1FD2BBB-4AD0-4C26-AB59-950777942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594210-AAC6-47F5-9103-C5231F647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61349-308C-417D-917C-BA8D74043107}" type="slidenum">
              <a:rPr lang="en-US" smtClean="0"/>
              <a:t>‹#›</a:t>
            </a:fld>
            <a:endParaRPr lang="en-US"/>
          </a:p>
        </p:txBody>
      </p:sp>
    </p:spTree>
    <p:extLst>
      <p:ext uri="{BB962C8B-B14F-4D97-AF65-F5344CB8AC3E}">
        <p14:creationId xmlns:p14="http://schemas.microsoft.com/office/powerpoint/2010/main" val="398155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hyperlink" Target="https://www.churchofjesuschrist.org/study/scriptures/nt/1-cor/11.28?lang=eng#2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A8C97-DBC4-F4AE-05C5-7754A3723ED0}"/>
              </a:ext>
            </a:extLst>
          </p:cNvPr>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TextBox 2">
            <a:extLst>
              <a:ext uri="{FF2B5EF4-FFF2-40B4-BE49-F238E27FC236}">
                <a16:creationId xmlns:a16="http://schemas.microsoft.com/office/drawing/2014/main" id="{473163C9-38BF-EB1B-8CAF-4752DA9BBE7E}"/>
              </a:ext>
            </a:extLst>
          </p:cNvPr>
          <p:cNvSpPr txBox="1"/>
          <p:nvPr/>
        </p:nvSpPr>
        <p:spPr>
          <a:xfrm>
            <a:off x="1524000" y="572569"/>
            <a:ext cx="9144000" cy="2308324"/>
          </a:xfrm>
          <a:prstGeom prst="rect">
            <a:avLst/>
          </a:prstGeom>
          <a:noFill/>
        </p:spPr>
        <p:txBody>
          <a:bodyPr wrap="square" rtlCol="0">
            <a:spAutoFit/>
          </a:bodyPr>
          <a:lstStyle/>
          <a:p>
            <a:pPr algn="ctr"/>
            <a:r>
              <a:rPr lang="en-US" sz="4800" dirty="0">
                <a:solidFill>
                  <a:schemeClr val="bg1"/>
                </a:solidFill>
                <a:latin typeface="Leelawadee" pitchFamily="34" charset="-34"/>
                <a:cs typeface="Leelawadee" pitchFamily="34" charset="-34"/>
              </a:rPr>
              <a:t>Doctrine and Covenants 50</a:t>
            </a:r>
          </a:p>
          <a:p>
            <a:pPr algn="ctr"/>
            <a:endParaRPr lang="en-US" sz="4800" dirty="0">
              <a:solidFill>
                <a:schemeClr val="bg1"/>
              </a:solidFill>
              <a:latin typeface="Leelawadee" pitchFamily="34" charset="-34"/>
              <a:cs typeface="Leelawadee" pitchFamily="34" charset="-34"/>
            </a:endParaRPr>
          </a:p>
          <a:p>
            <a:pPr algn="ctr"/>
            <a:r>
              <a:rPr lang="en-US" sz="4800" dirty="0">
                <a:solidFill>
                  <a:schemeClr val="bg1"/>
                </a:solidFill>
                <a:latin typeface="Leelawadee" pitchFamily="34" charset="-34"/>
                <a:cs typeface="Leelawadee" pitchFamily="34" charset="-34"/>
              </a:rPr>
              <a:t>Avoiding Deception</a:t>
            </a:r>
          </a:p>
        </p:txBody>
      </p:sp>
      <p:grpSp>
        <p:nvGrpSpPr>
          <p:cNvPr id="21" name="Group 20">
            <a:extLst>
              <a:ext uri="{FF2B5EF4-FFF2-40B4-BE49-F238E27FC236}">
                <a16:creationId xmlns:a16="http://schemas.microsoft.com/office/drawing/2014/main" id="{FB432A6F-6750-8EFB-5375-712F0CAC8B07}"/>
              </a:ext>
            </a:extLst>
          </p:cNvPr>
          <p:cNvGrpSpPr/>
          <p:nvPr/>
        </p:nvGrpSpPr>
        <p:grpSpPr>
          <a:xfrm>
            <a:off x="4380765" y="3584608"/>
            <a:ext cx="2697851" cy="2254170"/>
            <a:chOff x="4380765" y="3584608"/>
            <a:chExt cx="2697851" cy="2254170"/>
          </a:xfrm>
        </p:grpSpPr>
        <p:grpSp>
          <p:nvGrpSpPr>
            <p:cNvPr id="4" name="Group 3">
              <a:extLst>
                <a:ext uri="{FF2B5EF4-FFF2-40B4-BE49-F238E27FC236}">
                  <a16:creationId xmlns:a16="http://schemas.microsoft.com/office/drawing/2014/main" id="{5E865DAD-FAB4-56A1-91B4-CD54A038A0EB}"/>
                </a:ext>
              </a:extLst>
            </p:cNvPr>
            <p:cNvGrpSpPr/>
            <p:nvPr/>
          </p:nvGrpSpPr>
          <p:grpSpPr>
            <a:xfrm rot="21165019">
              <a:off x="4380765" y="3584608"/>
              <a:ext cx="1637918" cy="2110538"/>
              <a:chOff x="6970141" y="1157602"/>
              <a:chExt cx="1637918" cy="2110538"/>
            </a:xfrm>
          </p:grpSpPr>
          <p:sp>
            <p:nvSpPr>
              <p:cNvPr id="5" name="Oval 13">
                <a:extLst>
                  <a:ext uri="{FF2B5EF4-FFF2-40B4-BE49-F238E27FC236}">
                    <a16:creationId xmlns:a16="http://schemas.microsoft.com/office/drawing/2014/main" id="{A3B3FE63-6859-A176-C748-5754EDDE8E71}"/>
                  </a:ext>
                </a:extLst>
              </p:cNvPr>
              <p:cNvSpPr/>
              <p:nvPr/>
            </p:nvSpPr>
            <p:spPr>
              <a:xfrm>
                <a:off x="6970141" y="1157602"/>
                <a:ext cx="1637918" cy="2110538"/>
              </a:xfrm>
              <a:custGeom>
                <a:avLst/>
                <a:gdLst>
                  <a:gd name="connsiteX0" fmla="*/ 0 w 1861626"/>
                  <a:gd name="connsiteY0" fmla="*/ 930813 h 1861626"/>
                  <a:gd name="connsiteX1" fmla="*/ 930813 w 1861626"/>
                  <a:gd name="connsiteY1" fmla="*/ 0 h 1861626"/>
                  <a:gd name="connsiteX2" fmla="*/ 1861626 w 1861626"/>
                  <a:gd name="connsiteY2" fmla="*/ 930813 h 1861626"/>
                  <a:gd name="connsiteX3" fmla="*/ 930813 w 1861626"/>
                  <a:gd name="connsiteY3" fmla="*/ 1861626 h 1861626"/>
                  <a:gd name="connsiteX4" fmla="*/ 0 w 1861626"/>
                  <a:gd name="connsiteY4" fmla="*/ 930813 h 1861626"/>
                  <a:gd name="connsiteX0" fmla="*/ 61953 w 1923579"/>
                  <a:gd name="connsiteY0" fmla="*/ 930813 h 1861626"/>
                  <a:gd name="connsiteX1" fmla="*/ 992766 w 1923579"/>
                  <a:gd name="connsiteY1" fmla="*/ 0 h 1861626"/>
                  <a:gd name="connsiteX2" fmla="*/ 1923579 w 1923579"/>
                  <a:gd name="connsiteY2" fmla="*/ 930813 h 1861626"/>
                  <a:gd name="connsiteX3" fmla="*/ 992766 w 1923579"/>
                  <a:gd name="connsiteY3" fmla="*/ 1861626 h 1861626"/>
                  <a:gd name="connsiteX4" fmla="*/ 61953 w 1923579"/>
                  <a:gd name="connsiteY4" fmla="*/ 930813 h 1861626"/>
                  <a:gd name="connsiteX0" fmla="*/ 61953 w 1923579"/>
                  <a:gd name="connsiteY0" fmla="*/ 930813 h 1861626"/>
                  <a:gd name="connsiteX1" fmla="*/ 992766 w 1923579"/>
                  <a:gd name="connsiteY1" fmla="*/ 0 h 1861626"/>
                  <a:gd name="connsiteX2" fmla="*/ 1923579 w 1923579"/>
                  <a:gd name="connsiteY2" fmla="*/ 930813 h 1861626"/>
                  <a:gd name="connsiteX3" fmla="*/ 992766 w 1923579"/>
                  <a:gd name="connsiteY3" fmla="*/ 1861626 h 1861626"/>
                  <a:gd name="connsiteX4" fmla="*/ 61953 w 1923579"/>
                  <a:gd name="connsiteY4" fmla="*/ 930813 h 1861626"/>
                  <a:gd name="connsiteX0" fmla="*/ 61953 w 1923579"/>
                  <a:gd name="connsiteY0" fmla="*/ 930813 h 1861626"/>
                  <a:gd name="connsiteX1" fmla="*/ 992766 w 1923579"/>
                  <a:gd name="connsiteY1" fmla="*/ 0 h 1861626"/>
                  <a:gd name="connsiteX2" fmla="*/ 1923579 w 1923579"/>
                  <a:gd name="connsiteY2" fmla="*/ 930813 h 1861626"/>
                  <a:gd name="connsiteX3" fmla="*/ 992766 w 1923579"/>
                  <a:gd name="connsiteY3" fmla="*/ 1861626 h 1861626"/>
                  <a:gd name="connsiteX4" fmla="*/ 61953 w 1923579"/>
                  <a:gd name="connsiteY4" fmla="*/ 930813 h 1861626"/>
                  <a:gd name="connsiteX0" fmla="*/ 4 w 1861630"/>
                  <a:gd name="connsiteY0" fmla="*/ 1101729 h 2032542"/>
                  <a:gd name="connsiteX1" fmla="*/ 922271 w 1861630"/>
                  <a:gd name="connsiteY1" fmla="*/ 0 h 2032542"/>
                  <a:gd name="connsiteX2" fmla="*/ 1861630 w 1861630"/>
                  <a:gd name="connsiteY2" fmla="*/ 1101729 h 2032542"/>
                  <a:gd name="connsiteX3" fmla="*/ 930817 w 1861630"/>
                  <a:gd name="connsiteY3" fmla="*/ 2032542 h 2032542"/>
                  <a:gd name="connsiteX4" fmla="*/ 4 w 1861630"/>
                  <a:gd name="connsiteY4" fmla="*/ 1101729 h 2032542"/>
                  <a:gd name="connsiteX0" fmla="*/ 2016 w 1863642"/>
                  <a:gd name="connsiteY0" fmla="*/ 1178641 h 2109454"/>
                  <a:gd name="connsiteX1" fmla="*/ 761913 w 1863642"/>
                  <a:gd name="connsiteY1" fmla="*/ 0 h 2109454"/>
                  <a:gd name="connsiteX2" fmla="*/ 1863642 w 1863642"/>
                  <a:gd name="connsiteY2" fmla="*/ 1178641 h 2109454"/>
                  <a:gd name="connsiteX3" fmla="*/ 932829 w 1863642"/>
                  <a:gd name="connsiteY3" fmla="*/ 2109454 h 2109454"/>
                  <a:gd name="connsiteX4" fmla="*/ 2016 w 1863642"/>
                  <a:gd name="connsiteY4" fmla="*/ 1178641 h 2109454"/>
                  <a:gd name="connsiteX0" fmla="*/ 1126 w 1614924"/>
                  <a:gd name="connsiteY0" fmla="*/ 1178729 h 2109698"/>
                  <a:gd name="connsiteX1" fmla="*/ 761023 w 1614924"/>
                  <a:gd name="connsiteY1" fmla="*/ 88 h 2109698"/>
                  <a:gd name="connsiteX2" fmla="*/ 1614924 w 1614924"/>
                  <a:gd name="connsiteY2" fmla="*/ 1238549 h 2109698"/>
                  <a:gd name="connsiteX3" fmla="*/ 931939 w 1614924"/>
                  <a:gd name="connsiteY3" fmla="*/ 2109542 h 2109698"/>
                  <a:gd name="connsiteX4" fmla="*/ 1126 w 1614924"/>
                  <a:gd name="connsiteY4" fmla="*/ 1178729 h 2109698"/>
                  <a:gd name="connsiteX0" fmla="*/ 1126 w 1614924"/>
                  <a:gd name="connsiteY0" fmla="*/ 1093743 h 2110887"/>
                  <a:gd name="connsiteX1" fmla="*/ 761023 w 1614924"/>
                  <a:gd name="connsiteY1" fmla="*/ 560 h 2110887"/>
                  <a:gd name="connsiteX2" fmla="*/ 1614924 w 1614924"/>
                  <a:gd name="connsiteY2" fmla="*/ 1239021 h 2110887"/>
                  <a:gd name="connsiteX3" fmla="*/ 931939 w 1614924"/>
                  <a:gd name="connsiteY3" fmla="*/ 2110014 h 2110887"/>
                  <a:gd name="connsiteX4" fmla="*/ 1126 w 1614924"/>
                  <a:gd name="connsiteY4" fmla="*/ 1093743 h 2110887"/>
                  <a:gd name="connsiteX0" fmla="*/ 1126 w 1614924"/>
                  <a:gd name="connsiteY0" fmla="*/ 1110706 h 2110572"/>
                  <a:gd name="connsiteX1" fmla="*/ 761023 w 1614924"/>
                  <a:gd name="connsiteY1" fmla="*/ 431 h 2110572"/>
                  <a:gd name="connsiteX2" fmla="*/ 1614924 w 1614924"/>
                  <a:gd name="connsiteY2" fmla="*/ 1238892 h 2110572"/>
                  <a:gd name="connsiteX3" fmla="*/ 931939 w 1614924"/>
                  <a:gd name="connsiteY3" fmla="*/ 2109885 h 2110572"/>
                  <a:gd name="connsiteX4" fmla="*/ 1126 w 1614924"/>
                  <a:gd name="connsiteY4" fmla="*/ 1110706 h 2110572"/>
                  <a:gd name="connsiteX0" fmla="*/ 24120 w 1637918"/>
                  <a:gd name="connsiteY0" fmla="*/ 1110672 h 2110538"/>
                  <a:gd name="connsiteX1" fmla="*/ 784017 w 1637918"/>
                  <a:gd name="connsiteY1" fmla="*/ 397 h 2110538"/>
                  <a:gd name="connsiteX2" fmla="*/ 1637918 w 1637918"/>
                  <a:gd name="connsiteY2" fmla="*/ 1238858 h 2110538"/>
                  <a:gd name="connsiteX3" fmla="*/ 954933 w 1637918"/>
                  <a:gd name="connsiteY3" fmla="*/ 2109851 h 2110538"/>
                  <a:gd name="connsiteX4" fmla="*/ 24120 w 1637918"/>
                  <a:gd name="connsiteY4" fmla="*/ 1110672 h 21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918" h="2110538">
                    <a:moveTo>
                      <a:pt x="24120" y="1110672"/>
                    </a:moveTo>
                    <a:cubicBezTo>
                      <a:pt x="-132552" y="827462"/>
                      <a:pt x="515051" y="-20967"/>
                      <a:pt x="784017" y="397"/>
                    </a:cubicBezTo>
                    <a:cubicBezTo>
                      <a:pt x="1052983" y="21761"/>
                      <a:pt x="1637918" y="724784"/>
                      <a:pt x="1637918" y="1238858"/>
                    </a:cubicBezTo>
                    <a:cubicBezTo>
                      <a:pt x="1304632" y="1650383"/>
                      <a:pt x="1223899" y="2131215"/>
                      <a:pt x="954933" y="2109851"/>
                    </a:cubicBezTo>
                    <a:cubicBezTo>
                      <a:pt x="685967" y="2088487"/>
                      <a:pt x="180792" y="1393882"/>
                      <a:pt x="24120" y="1110672"/>
                    </a:cubicBezTo>
                    <a:close/>
                  </a:path>
                </a:pathLst>
              </a:cu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DDEDB0C0-C9CC-4813-A171-6E85E97CF4BA}"/>
                  </a:ext>
                </a:extLst>
              </p:cNvPr>
              <p:cNvSpPr/>
              <p:nvPr/>
            </p:nvSpPr>
            <p:spPr>
              <a:xfrm rot="5237105">
                <a:off x="7308185" y="1763149"/>
                <a:ext cx="240440" cy="451853"/>
              </a:xfrm>
              <a:prstGeom prst="moon">
                <a:avLst>
                  <a:gd name="adj" fmla="val 87500"/>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Moon 6">
                <a:extLst>
                  <a:ext uri="{FF2B5EF4-FFF2-40B4-BE49-F238E27FC236}">
                    <a16:creationId xmlns:a16="http://schemas.microsoft.com/office/drawing/2014/main" id="{60A6F666-5032-2F12-519A-0472DBB7A4DA}"/>
                  </a:ext>
                </a:extLst>
              </p:cNvPr>
              <p:cNvSpPr/>
              <p:nvPr/>
            </p:nvSpPr>
            <p:spPr>
              <a:xfrm rot="5237105">
                <a:off x="7921902" y="1744090"/>
                <a:ext cx="240440" cy="451853"/>
              </a:xfrm>
              <a:prstGeom prst="moon">
                <a:avLst>
                  <a:gd name="adj" fmla="val 87500"/>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9085F87-F416-2897-7A0B-1AD118608F13}"/>
                  </a:ext>
                </a:extLst>
              </p:cNvPr>
              <p:cNvGrpSpPr/>
              <p:nvPr/>
            </p:nvGrpSpPr>
            <p:grpSpPr>
              <a:xfrm>
                <a:off x="7657005" y="2422236"/>
                <a:ext cx="248581" cy="72768"/>
                <a:chOff x="4548524" y="2878942"/>
                <a:chExt cx="974096" cy="189000"/>
              </a:xfrm>
            </p:grpSpPr>
            <p:sp>
              <p:nvSpPr>
                <p:cNvPr id="10" name="Oval 9">
                  <a:extLst>
                    <a:ext uri="{FF2B5EF4-FFF2-40B4-BE49-F238E27FC236}">
                      <a16:creationId xmlns:a16="http://schemas.microsoft.com/office/drawing/2014/main" id="{8C38B643-2F14-0F08-A867-0BF5E886FB04}"/>
                    </a:ext>
                  </a:extLst>
                </p:cNvPr>
                <p:cNvSpPr/>
                <p:nvPr/>
              </p:nvSpPr>
              <p:spPr>
                <a:xfrm>
                  <a:off x="4548524" y="2945417"/>
                  <a:ext cx="309800" cy="122525"/>
                </a:xfrm>
                <a:prstGeom prst="ellipse">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4C0E23-BBE1-3E34-9DDF-BE29163B0687}"/>
                    </a:ext>
                  </a:extLst>
                </p:cNvPr>
                <p:cNvSpPr/>
                <p:nvPr/>
              </p:nvSpPr>
              <p:spPr>
                <a:xfrm flipV="1">
                  <a:off x="5188957" y="2878942"/>
                  <a:ext cx="333663" cy="120514"/>
                </a:xfrm>
                <a:prstGeom prst="ellipse">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9" name="Moon 8">
                <a:extLst>
                  <a:ext uri="{FF2B5EF4-FFF2-40B4-BE49-F238E27FC236}">
                    <a16:creationId xmlns:a16="http://schemas.microsoft.com/office/drawing/2014/main" id="{38046BBB-BEAC-1850-1AFB-7D1BDEADBCB3}"/>
                  </a:ext>
                </a:extLst>
              </p:cNvPr>
              <p:cNvSpPr/>
              <p:nvPr/>
            </p:nvSpPr>
            <p:spPr>
              <a:xfrm rot="16200000">
                <a:off x="7750925" y="2477223"/>
                <a:ext cx="149803" cy="596343"/>
              </a:xfrm>
              <a:prstGeom prst="moon">
                <a:avLst>
                  <a:gd name="adj" fmla="val 84623"/>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 name="Oval 13">
              <a:extLst>
                <a:ext uri="{FF2B5EF4-FFF2-40B4-BE49-F238E27FC236}">
                  <a16:creationId xmlns:a16="http://schemas.microsoft.com/office/drawing/2014/main" id="{8D25EA74-6253-1411-00EA-92A4E770D965}"/>
                </a:ext>
              </a:extLst>
            </p:cNvPr>
            <p:cNvSpPr/>
            <p:nvPr/>
          </p:nvSpPr>
          <p:spPr>
            <a:xfrm rot="1950416" flipH="1">
              <a:off x="5440698" y="3728240"/>
              <a:ext cx="1637918" cy="2110538"/>
            </a:xfrm>
            <a:custGeom>
              <a:avLst/>
              <a:gdLst>
                <a:gd name="connsiteX0" fmla="*/ 0 w 1861626"/>
                <a:gd name="connsiteY0" fmla="*/ 930813 h 1861626"/>
                <a:gd name="connsiteX1" fmla="*/ 930813 w 1861626"/>
                <a:gd name="connsiteY1" fmla="*/ 0 h 1861626"/>
                <a:gd name="connsiteX2" fmla="*/ 1861626 w 1861626"/>
                <a:gd name="connsiteY2" fmla="*/ 930813 h 1861626"/>
                <a:gd name="connsiteX3" fmla="*/ 930813 w 1861626"/>
                <a:gd name="connsiteY3" fmla="*/ 1861626 h 1861626"/>
                <a:gd name="connsiteX4" fmla="*/ 0 w 1861626"/>
                <a:gd name="connsiteY4" fmla="*/ 930813 h 1861626"/>
                <a:gd name="connsiteX0" fmla="*/ 61953 w 1923579"/>
                <a:gd name="connsiteY0" fmla="*/ 930813 h 1861626"/>
                <a:gd name="connsiteX1" fmla="*/ 992766 w 1923579"/>
                <a:gd name="connsiteY1" fmla="*/ 0 h 1861626"/>
                <a:gd name="connsiteX2" fmla="*/ 1923579 w 1923579"/>
                <a:gd name="connsiteY2" fmla="*/ 930813 h 1861626"/>
                <a:gd name="connsiteX3" fmla="*/ 992766 w 1923579"/>
                <a:gd name="connsiteY3" fmla="*/ 1861626 h 1861626"/>
                <a:gd name="connsiteX4" fmla="*/ 61953 w 1923579"/>
                <a:gd name="connsiteY4" fmla="*/ 930813 h 1861626"/>
                <a:gd name="connsiteX0" fmla="*/ 61953 w 1923579"/>
                <a:gd name="connsiteY0" fmla="*/ 930813 h 1861626"/>
                <a:gd name="connsiteX1" fmla="*/ 992766 w 1923579"/>
                <a:gd name="connsiteY1" fmla="*/ 0 h 1861626"/>
                <a:gd name="connsiteX2" fmla="*/ 1923579 w 1923579"/>
                <a:gd name="connsiteY2" fmla="*/ 930813 h 1861626"/>
                <a:gd name="connsiteX3" fmla="*/ 992766 w 1923579"/>
                <a:gd name="connsiteY3" fmla="*/ 1861626 h 1861626"/>
                <a:gd name="connsiteX4" fmla="*/ 61953 w 1923579"/>
                <a:gd name="connsiteY4" fmla="*/ 930813 h 1861626"/>
                <a:gd name="connsiteX0" fmla="*/ 61953 w 1923579"/>
                <a:gd name="connsiteY0" fmla="*/ 930813 h 1861626"/>
                <a:gd name="connsiteX1" fmla="*/ 992766 w 1923579"/>
                <a:gd name="connsiteY1" fmla="*/ 0 h 1861626"/>
                <a:gd name="connsiteX2" fmla="*/ 1923579 w 1923579"/>
                <a:gd name="connsiteY2" fmla="*/ 930813 h 1861626"/>
                <a:gd name="connsiteX3" fmla="*/ 992766 w 1923579"/>
                <a:gd name="connsiteY3" fmla="*/ 1861626 h 1861626"/>
                <a:gd name="connsiteX4" fmla="*/ 61953 w 1923579"/>
                <a:gd name="connsiteY4" fmla="*/ 930813 h 1861626"/>
                <a:gd name="connsiteX0" fmla="*/ 4 w 1861630"/>
                <a:gd name="connsiteY0" fmla="*/ 1101729 h 2032542"/>
                <a:gd name="connsiteX1" fmla="*/ 922271 w 1861630"/>
                <a:gd name="connsiteY1" fmla="*/ 0 h 2032542"/>
                <a:gd name="connsiteX2" fmla="*/ 1861630 w 1861630"/>
                <a:gd name="connsiteY2" fmla="*/ 1101729 h 2032542"/>
                <a:gd name="connsiteX3" fmla="*/ 930817 w 1861630"/>
                <a:gd name="connsiteY3" fmla="*/ 2032542 h 2032542"/>
                <a:gd name="connsiteX4" fmla="*/ 4 w 1861630"/>
                <a:gd name="connsiteY4" fmla="*/ 1101729 h 2032542"/>
                <a:gd name="connsiteX0" fmla="*/ 2016 w 1863642"/>
                <a:gd name="connsiteY0" fmla="*/ 1178641 h 2109454"/>
                <a:gd name="connsiteX1" fmla="*/ 761913 w 1863642"/>
                <a:gd name="connsiteY1" fmla="*/ 0 h 2109454"/>
                <a:gd name="connsiteX2" fmla="*/ 1863642 w 1863642"/>
                <a:gd name="connsiteY2" fmla="*/ 1178641 h 2109454"/>
                <a:gd name="connsiteX3" fmla="*/ 932829 w 1863642"/>
                <a:gd name="connsiteY3" fmla="*/ 2109454 h 2109454"/>
                <a:gd name="connsiteX4" fmla="*/ 2016 w 1863642"/>
                <a:gd name="connsiteY4" fmla="*/ 1178641 h 2109454"/>
                <a:gd name="connsiteX0" fmla="*/ 1126 w 1614924"/>
                <a:gd name="connsiteY0" fmla="*/ 1178729 h 2109698"/>
                <a:gd name="connsiteX1" fmla="*/ 761023 w 1614924"/>
                <a:gd name="connsiteY1" fmla="*/ 88 h 2109698"/>
                <a:gd name="connsiteX2" fmla="*/ 1614924 w 1614924"/>
                <a:gd name="connsiteY2" fmla="*/ 1238549 h 2109698"/>
                <a:gd name="connsiteX3" fmla="*/ 931939 w 1614924"/>
                <a:gd name="connsiteY3" fmla="*/ 2109542 h 2109698"/>
                <a:gd name="connsiteX4" fmla="*/ 1126 w 1614924"/>
                <a:gd name="connsiteY4" fmla="*/ 1178729 h 2109698"/>
                <a:gd name="connsiteX0" fmla="*/ 1126 w 1614924"/>
                <a:gd name="connsiteY0" fmla="*/ 1093743 h 2110887"/>
                <a:gd name="connsiteX1" fmla="*/ 761023 w 1614924"/>
                <a:gd name="connsiteY1" fmla="*/ 560 h 2110887"/>
                <a:gd name="connsiteX2" fmla="*/ 1614924 w 1614924"/>
                <a:gd name="connsiteY2" fmla="*/ 1239021 h 2110887"/>
                <a:gd name="connsiteX3" fmla="*/ 931939 w 1614924"/>
                <a:gd name="connsiteY3" fmla="*/ 2110014 h 2110887"/>
                <a:gd name="connsiteX4" fmla="*/ 1126 w 1614924"/>
                <a:gd name="connsiteY4" fmla="*/ 1093743 h 2110887"/>
                <a:gd name="connsiteX0" fmla="*/ 1126 w 1614924"/>
                <a:gd name="connsiteY0" fmla="*/ 1110706 h 2110572"/>
                <a:gd name="connsiteX1" fmla="*/ 761023 w 1614924"/>
                <a:gd name="connsiteY1" fmla="*/ 431 h 2110572"/>
                <a:gd name="connsiteX2" fmla="*/ 1614924 w 1614924"/>
                <a:gd name="connsiteY2" fmla="*/ 1238892 h 2110572"/>
                <a:gd name="connsiteX3" fmla="*/ 931939 w 1614924"/>
                <a:gd name="connsiteY3" fmla="*/ 2109885 h 2110572"/>
                <a:gd name="connsiteX4" fmla="*/ 1126 w 1614924"/>
                <a:gd name="connsiteY4" fmla="*/ 1110706 h 2110572"/>
                <a:gd name="connsiteX0" fmla="*/ 24120 w 1637918"/>
                <a:gd name="connsiteY0" fmla="*/ 1110672 h 2110538"/>
                <a:gd name="connsiteX1" fmla="*/ 784017 w 1637918"/>
                <a:gd name="connsiteY1" fmla="*/ 397 h 2110538"/>
                <a:gd name="connsiteX2" fmla="*/ 1637918 w 1637918"/>
                <a:gd name="connsiteY2" fmla="*/ 1238858 h 2110538"/>
                <a:gd name="connsiteX3" fmla="*/ 954933 w 1637918"/>
                <a:gd name="connsiteY3" fmla="*/ 2109851 h 2110538"/>
                <a:gd name="connsiteX4" fmla="*/ 24120 w 1637918"/>
                <a:gd name="connsiteY4" fmla="*/ 1110672 h 21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918" h="2110538">
                  <a:moveTo>
                    <a:pt x="24120" y="1110672"/>
                  </a:moveTo>
                  <a:cubicBezTo>
                    <a:pt x="-132552" y="827462"/>
                    <a:pt x="515051" y="-20967"/>
                    <a:pt x="784017" y="397"/>
                  </a:cubicBezTo>
                  <a:cubicBezTo>
                    <a:pt x="1052983" y="21761"/>
                    <a:pt x="1637918" y="724784"/>
                    <a:pt x="1637918" y="1238858"/>
                  </a:cubicBezTo>
                  <a:cubicBezTo>
                    <a:pt x="1304632" y="1650383"/>
                    <a:pt x="1223899" y="2131215"/>
                    <a:pt x="954933" y="2109851"/>
                  </a:cubicBezTo>
                  <a:cubicBezTo>
                    <a:pt x="685967" y="2088487"/>
                    <a:pt x="180792" y="1393882"/>
                    <a:pt x="24120" y="1110672"/>
                  </a:cubicBezTo>
                  <a:close/>
                </a:path>
              </a:pathLst>
            </a:custGeom>
            <a:solidFill>
              <a:schemeClr val="tx1"/>
            </a:solid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Moon 13">
              <a:extLst>
                <a:ext uri="{FF2B5EF4-FFF2-40B4-BE49-F238E27FC236}">
                  <a16:creationId xmlns:a16="http://schemas.microsoft.com/office/drawing/2014/main" id="{DD1B64EB-DC7F-93FD-2383-3CF981DAF6AB}"/>
                </a:ext>
              </a:extLst>
            </p:cNvPr>
            <p:cNvSpPr/>
            <p:nvPr/>
          </p:nvSpPr>
          <p:spPr>
            <a:xfrm rot="18313311" flipH="1">
              <a:off x="6540664" y="4537050"/>
              <a:ext cx="240440" cy="451853"/>
            </a:xfrm>
            <a:prstGeom prst="moon">
              <a:avLst>
                <a:gd name="adj" fmla="val 87500"/>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9C9D9F73-18D6-DE58-DC13-8E1D91C4852F}"/>
                </a:ext>
              </a:extLst>
            </p:cNvPr>
            <p:cNvSpPr/>
            <p:nvPr/>
          </p:nvSpPr>
          <p:spPr>
            <a:xfrm rot="18313311" flipH="1">
              <a:off x="6033342" y="4191164"/>
              <a:ext cx="240440" cy="451853"/>
            </a:xfrm>
            <a:prstGeom prst="moon">
              <a:avLst>
                <a:gd name="adj" fmla="val 87500"/>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B02CC54-5952-EF0B-648D-640D2A06E6A1}"/>
                </a:ext>
              </a:extLst>
            </p:cNvPr>
            <p:cNvGrpSpPr/>
            <p:nvPr/>
          </p:nvGrpSpPr>
          <p:grpSpPr>
            <a:xfrm rot="1950416" flipH="1">
              <a:off x="6009880" y="4932928"/>
              <a:ext cx="248581" cy="72768"/>
              <a:chOff x="4548524" y="2878942"/>
              <a:chExt cx="974096" cy="189000"/>
            </a:xfrm>
            <a:solidFill>
              <a:schemeClr val="bg1"/>
            </a:solidFill>
          </p:grpSpPr>
          <p:sp>
            <p:nvSpPr>
              <p:cNvPr id="18" name="Oval 17">
                <a:extLst>
                  <a:ext uri="{FF2B5EF4-FFF2-40B4-BE49-F238E27FC236}">
                    <a16:creationId xmlns:a16="http://schemas.microsoft.com/office/drawing/2014/main" id="{69B62E5F-8AEC-3A17-A415-9793D3A8D9D9}"/>
                  </a:ext>
                </a:extLst>
              </p:cNvPr>
              <p:cNvSpPr/>
              <p:nvPr/>
            </p:nvSpPr>
            <p:spPr>
              <a:xfrm>
                <a:off x="4548524" y="2945417"/>
                <a:ext cx="309800" cy="122525"/>
              </a:xfrm>
              <a:prstGeom prst="ellipse">
                <a:avLst/>
              </a:prstGeom>
              <a:grp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C17B89B-7F91-C776-2182-1DEAA0974AE9}"/>
                  </a:ext>
                </a:extLst>
              </p:cNvPr>
              <p:cNvSpPr/>
              <p:nvPr/>
            </p:nvSpPr>
            <p:spPr>
              <a:xfrm flipV="1">
                <a:off x="5188957" y="2878942"/>
                <a:ext cx="333663" cy="120514"/>
              </a:xfrm>
              <a:prstGeom prst="ellipse">
                <a:avLst/>
              </a:prstGeom>
              <a:grp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7" name="Moon 16">
              <a:extLst>
                <a:ext uri="{FF2B5EF4-FFF2-40B4-BE49-F238E27FC236}">
                  <a16:creationId xmlns:a16="http://schemas.microsoft.com/office/drawing/2014/main" id="{9444F03E-BE32-65B1-58B8-A308129F45D3}"/>
                </a:ext>
              </a:extLst>
            </p:cNvPr>
            <p:cNvSpPr/>
            <p:nvPr/>
          </p:nvSpPr>
          <p:spPr>
            <a:xfrm rot="18182971" flipH="1">
              <a:off x="5828257" y="4914354"/>
              <a:ext cx="149803" cy="596343"/>
            </a:xfrm>
            <a:prstGeom prst="moon">
              <a:avLst>
                <a:gd name="adj" fmla="val 84623"/>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99A977C-1BEA-5E13-B1AD-26D4EC93B9F8}"/>
              </a:ext>
            </a:extLst>
          </p:cNvPr>
          <p:cNvSpPr txBox="1"/>
          <p:nvPr/>
        </p:nvSpPr>
        <p:spPr>
          <a:xfrm>
            <a:off x="126277" y="6452273"/>
            <a:ext cx="6133380"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81175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676400" y="762001"/>
            <a:ext cx="4267200" cy="2585323"/>
          </a:xfrm>
          <a:prstGeom prst="rect">
            <a:avLst/>
          </a:prstGeom>
        </p:spPr>
        <p:txBody>
          <a:bodyPr wrap="square">
            <a:spAutoFit/>
          </a:bodyPr>
          <a:lstStyle/>
          <a:p>
            <a:r>
              <a:rPr lang="en-US" dirty="0">
                <a:solidFill>
                  <a:srgbClr val="FFFF00"/>
                </a:solidFill>
              </a:rPr>
              <a:t>To be an effective Teacher</a:t>
            </a:r>
          </a:p>
          <a:p>
            <a:endParaRPr lang="en-US" dirty="0">
              <a:solidFill>
                <a:srgbClr val="FFFF00"/>
              </a:solidFill>
            </a:endParaRPr>
          </a:p>
          <a:p>
            <a:r>
              <a:rPr lang="en-US" dirty="0">
                <a:solidFill>
                  <a:srgbClr val="FFFF00"/>
                </a:solidFill>
              </a:rPr>
              <a:t>Preach in “the Spirit”</a:t>
            </a:r>
          </a:p>
          <a:p>
            <a:endParaRPr lang="en-US" dirty="0">
              <a:solidFill>
                <a:srgbClr val="FFFF00"/>
              </a:solidFill>
            </a:endParaRPr>
          </a:p>
          <a:p>
            <a:r>
              <a:rPr lang="en-US" dirty="0">
                <a:solidFill>
                  <a:srgbClr val="FFFF00"/>
                </a:solidFill>
              </a:rPr>
              <a:t>To be ordained of Him</a:t>
            </a:r>
          </a:p>
          <a:p>
            <a:endParaRPr lang="en-US" dirty="0">
              <a:solidFill>
                <a:srgbClr val="FFFF00"/>
              </a:solidFill>
            </a:endParaRPr>
          </a:p>
          <a:p>
            <a:r>
              <a:rPr lang="en-US" dirty="0">
                <a:solidFill>
                  <a:srgbClr val="FFFF00"/>
                </a:solidFill>
              </a:rPr>
              <a:t>To preach the word of truth by the Comforter</a:t>
            </a:r>
          </a:p>
          <a:p>
            <a:endParaRPr lang="en-US" dirty="0">
              <a:solidFill>
                <a:srgbClr val="FFFF00"/>
              </a:solidFill>
            </a:endParaRPr>
          </a:p>
        </p:txBody>
      </p:sp>
      <p:grpSp>
        <p:nvGrpSpPr>
          <p:cNvPr id="2" name="Group 13"/>
          <p:cNvGrpSpPr/>
          <p:nvPr/>
        </p:nvGrpSpPr>
        <p:grpSpPr>
          <a:xfrm>
            <a:off x="8305800" y="2057400"/>
            <a:ext cx="1046718" cy="1651442"/>
            <a:chOff x="2406757" y="253558"/>
            <a:chExt cx="2831485" cy="4467328"/>
          </a:xfrm>
        </p:grpSpPr>
        <p:sp>
          <p:nvSpPr>
            <p:cNvPr id="15" name="Oval 14"/>
            <p:cNvSpPr/>
            <p:nvPr/>
          </p:nvSpPr>
          <p:spPr>
            <a:xfrm>
              <a:off x="2819400" y="381000"/>
              <a:ext cx="990600" cy="9906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2971800" y="1524000"/>
              <a:ext cx="838200" cy="1447800"/>
            </a:xfrm>
            <a:prstGeom prst="trapezoid">
              <a:avLst>
                <a:gd name="adj" fmla="val 22619"/>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2920314">
              <a:off x="4019042" y="216227"/>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8930080">
              <a:off x="2406757" y="253558"/>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9725688">
              <a:off x="3620881" y="2736475"/>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1760183">
              <a:off x="2749187" y="2739686"/>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010400" y="838200"/>
            <a:ext cx="3505200" cy="1754326"/>
          </a:xfrm>
          <a:prstGeom prst="rect">
            <a:avLst/>
          </a:prstGeom>
        </p:spPr>
        <p:txBody>
          <a:bodyPr wrap="square">
            <a:spAutoFit/>
          </a:bodyPr>
          <a:lstStyle/>
          <a:p>
            <a:r>
              <a:rPr lang="en-US" dirty="0">
                <a:solidFill>
                  <a:srgbClr val="FFFF00"/>
                </a:solidFill>
              </a:rPr>
              <a:t>To be an effective Learner</a:t>
            </a:r>
          </a:p>
          <a:p>
            <a:endParaRPr lang="en-US" dirty="0">
              <a:solidFill>
                <a:srgbClr val="FFFF00"/>
              </a:solidFill>
            </a:endParaRPr>
          </a:p>
          <a:p>
            <a:r>
              <a:rPr lang="en-US" dirty="0">
                <a:solidFill>
                  <a:srgbClr val="FFFF00"/>
                </a:solidFill>
              </a:rPr>
              <a:t>To receive the spirit which you don’t understand</a:t>
            </a:r>
          </a:p>
          <a:p>
            <a:endParaRPr lang="en-US" dirty="0">
              <a:solidFill>
                <a:srgbClr val="FFFF00"/>
              </a:solidFill>
            </a:endParaRPr>
          </a:p>
          <a:p>
            <a:r>
              <a:rPr lang="en-US" dirty="0">
                <a:solidFill>
                  <a:srgbClr val="FFFF00"/>
                </a:solidFill>
              </a:rPr>
              <a:t>To receive the truth</a:t>
            </a:r>
          </a:p>
        </p:txBody>
      </p:sp>
      <p:sp>
        <p:nvSpPr>
          <p:cNvPr id="14" name="TextBox 13"/>
          <p:cNvSpPr txBox="1"/>
          <p:nvPr/>
        </p:nvSpPr>
        <p:spPr>
          <a:xfrm>
            <a:off x="0" y="6488668"/>
            <a:ext cx="2286000" cy="369332"/>
          </a:xfrm>
          <a:prstGeom prst="rect">
            <a:avLst/>
          </a:prstGeom>
          <a:noFill/>
        </p:spPr>
        <p:txBody>
          <a:bodyPr wrap="square" rtlCol="0">
            <a:spAutoFit/>
          </a:bodyPr>
          <a:lstStyle/>
          <a:p>
            <a:r>
              <a:rPr lang="en-US" dirty="0">
                <a:solidFill>
                  <a:schemeClr val="bg1"/>
                </a:solidFill>
              </a:rPr>
              <a:t>D&amp;C 50:13-22</a:t>
            </a: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Teach and Learn By the Spirit</a:t>
            </a:r>
          </a:p>
        </p:txBody>
      </p:sp>
      <p:sp>
        <p:nvSpPr>
          <p:cNvPr id="22" name="Rectangle 21"/>
          <p:cNvSpPr/>
          <p:nvPr/>
        </p:nvSpPr>
        <p:spPr>
          <a:xfrm>
            <a:off x="2643648" y="4041693"/>
            <a:ext cx="6904703" cy="2308324"/>
          </a:xfrm>
          <a:prstGeom prst="rect">
            <a:avLst/>
          </a:prstGeom>
        </p:spPr>
        <p:txBody>
          <a:bodyPr wrap="square">
            <a:spAutoFit/>
          </a:bodyPr>
          <a:lstStyle/>
          <a:p>
            <a:pPr algn="ctr"/>
            <a:r>
              <a:rPr lang="en-US" sz="3600" dirty="0">
                <a:solidFill>
                  <a:srgbClr val="00B0F0"/>
                </a:solidFill>
              </a:rPr>
              <a:t>Wherefore, he that </a:t>
            </a:r>
            <a:r>
              <a:rPr lang="en-US" sz="3600" dirty="0" err="1">
                <a:solidFill>
                  <a:srgbClr val="00B0F0"/>
                </a:solidFill>
              </a:rPr>
              <a:t>preacheth</a:t>
            </a:r>
            <a:r>
              <a:rPr lang="en-US" sz="3600" dirty="0">
                <a:solidFill>
                  <a:srgbClr val="00B0F0"/>
                </a:solidFill>
              </a:rPr>
              <a:t> and he that </a:t>
            </a:r>
            <a:r>
              <a:rPr lang="en-US" sz="3600" dirty="0" err="1">
                <a:solidFill>
                  <a:srgbClr val="00B0F0"/>
                </a:solidFill>
              </a:rPr>
              <a:t>receiveth</a:t>
            </a:r>
            <a:r>
              <a:rPr lang="en-US" sz="3600" dirty="0">
                <a:solidFill>
                  <a:srgbClr val="00B0F0"/>
                </a:solidFill>
              </a:rPr>
              <a:t>, understand one another, and both are edified and rejoice together.</a:t>
            </a:r>
          </a:p>
        </p:txBody>
      </p:sp>
      <p:sp>
        <p:nvSpPr>
          <p:cNvPr id="23" name="Right Brace 22"/>
          <p:cNvSpPr/>
          <p:nvPr/>
        </p:nvSpPr>
        <p:spPr>
          <a:xfrm rot="5400000">
            <a:off x="5524500" y="571500"/>
            <a:ext cx="914400" cy="5562600"/>
          </a:xfrm>
          <a:prstGeom prst="rightBrace">
            <a:avLst>
              <a:gd name="adj1" fmla="val 88235"/>
              <a:gd name="adj2" fmla="val 49678"/>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21792" y="822547"/>
            <a:ext cx="5474208" cy="2031325"/>
          </a:xfrm>
          <a:prstGeom prst="rect">
            <a:avLst/>
          </a:prstGeom>
        </p:spPr>
        <p:txBody>
          <a:bodyPr wrap="square">
            <a:spAutoFit/>
          </a:bodyPr>
          <a:lstStyle/>
          <a:p>
            <a:r>
              <a:rPr lang="en-US" dirty="0">
                <a:solidFill>
                  <a:schemeClr val="bg1"/>
                </a:solidFill>
              </a:rPr>
              <a:t>“How many of you have assumed the ‘bored position’ during sacrament meeting?</a:t>
            </a:r>
          </a:p>
          <a:p>
            <a:endParaRPr lang="en-US" dirty="0">
              <a:solidFill>
                <a:schemeClr val="bg1"/>
              </a:solidFill>
            </a:endParaRPr>
          </a:p>
          <a:p>
            <a:r>
              <a:rPr lang="en-US" dirty="0">
                <a:solidFill>
                  <a:schemeClr val="bg1"/>
                </a:solidFill>
              </a:rPr>
              <a:t>You know the position: bent forward at the waist, chin resting on hands, elbows on knees, staring vacantly at the floor. Has it occurred to you that it is your </a:t>
            </a:r>
            <a:r>
              <a:rPr lang="en-US" i="1" dirty="0">
                <a:solidFill>
                  <a:schemeClr val="bg1"/>
                </a:solidFill>
              </a:rPr>
              <a:t>choice</a:t>
            </a:r>
            <a:r>
              <a:rPr lang="en-US" dirty="0">
                <a:solidFill>
                  <a:schemeClr val="bg1"/>
                </a:solidFill>
              </a:rPr>
              <a:t> whether the meeting is interesting or not? …</a:t>
            </a:r>
          </a:p>
        </p:txBody>
      </p:sp>
      <p:sp>
        <p:nvSpPr>
          <p:cNvPr id="21" name="TextBox 20"/>
          <p:cNvSpPr txBox="1"/>
          <p:nvPr/>
        </p:nvSpPr>
        <p:spPr>
          <a:xfrm>
            <a:off x="1063985" y="-9960"/>
            <a:ext cx="10046208"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To Better Receive </a:t>
            </a:r>
          </a:p>
        </p:txBody>
      </p:sp>
      <p:pic>
        <p:nvPicPr>
          <p:cNvPr id="21506" name="Picture 2" descr="http://chasingalion.com/images/stick_figure_sitting_bored_400_clr.png"/>
          <p:cNvPicPr>
            <a:picLocks noChangeAspect="1" noChangeArrowheads="1"/>
          </p:cNvPicPr>
          <p:nvPr/>
        </p:nvPicPr>
        <p:blipFill>
          <a:blip r:embed="rId2" cstate="print"/>
          <a:srcRect/>
          <a:stretch>
            <a:fillRect/>
          </a:stretch>
        </p:blipFill>
        <p:spPr bwMode="auto">
          <a:xfrm>
            <a:off x="6492240" y="365200"/>
            <a:ext cx="3118104" cy="3118104"/>
          </a:xfrm>
          <a:prstGeom prst="rect">
            <a:avLst/>
          </a:prstGeom>
          <a:noFill/>
        </p:spPr>
      </p:pic>
      <p:sp>
        <p:nvSpPr>
          <p:cNvPr id="2" name="TextBox 1">
            <a:extLst>
              <a:ext uri="{FF2B5EF4-FFF2-40B4-BE49-F238E27FC236}">
                <a16:creationId xmlns:a16="http://schemas.microsoft.com/office/drawing/2014/main" id="{4BD9EE56-8A37-A364-7E91-8C9BE6727DC0}"/>
              </a:ext>
            </a:extLst>
          </p:cNvPr>
          <p:cNvSpPr txBox="1"/>
          <p:nvPr/>
        </p:nvSpPr>
        <p:spPr>
          <a:xfrm>
            <a:off x="0" y="6488668"/>
            <a:ext cx="3118104" cy="369332"/>
          </a:xfrm>
          <a:prstGeom prst="rect">
            <a:avLst/>
          </a:prstGeom>
          <a:noFill/>
        </p:spPr>
        <p:txBody>
          <a:bodyPr wrap="square" rtlCol="0">
            <a:spAutoFit/>
          </a:bodyPr>
          <a:lstStyle/>
          <a:p>
            <a:r>
              <a:rPr lang="en-US" dirty="0">
                <a:solidFill>
                  <a:schemeClr val="bg1"/>
                </a:solidFill>
              </a:rPr>
              <a:t>D&amp;C 50:19; 1 Cor. 11:28</a:t>
            </a:r>
          </a:p>
        </p:txBody>
      </p:sp>
      <p:pic>
        <p:nvPicPr>
          <p:cNvPr id="10" name="Picture 9">
            <a:extLst>
              <a:ext uri="{FF2B5EF4-FFF2-40B4-BE49-F238E27FC236}">
                <a16:creationId xmlns:a16="http://schemas.microsoft.com/office/drawing/2014/main" id="{BC617B96-8143-C144-FFBE-15F3CA798B6E}"/>
              </a:ext>
            </a:extLst>
          </p:cNvPr>
          <p:cNvPicPr>
            <a:picLocks noChangeAspect="1"/>
          </p:cNvPicPr>
          <p:nvPr/>
        </p:nvPicPr>
        <p:blipFill>
          <a:blip r:embed="rId3"/>
          <a:stretch>
            <a:fillRect/>
          </a:stretch>
        </p:blipFill>
        <p:spPr>
          <a:xfrm flipH="1">
            <a:off x="1081807" y="3795134"/>
            <a:ext cx="1805136" cy="2057135"/>
          </a:xfrm>
          <a:prstGeom prst="rect">
            <a:avLst/>
          </a:prstGeom>
        </p:spPr>
      </p:pic>
      <p:sp>
        <p:nvSpPr>
          <p:cNvPr id="12" name="TextBox 11">
            <a:extLst>
              <a:ext uri="{FF2B5EF4-FFF2-40B4-BE49-F238E27FC236}">
                <a16:creationId xmlns:a16="http://schemas.microsoft.com/office/drawing/2014/main" id="{C67E6F64-AAD7-82F1-D5A7-DBF09D2BA3D8}"/>
              </a:ext>
            </a:extLst>
          </p:cNvPr>
          <p:cNvSpPr txBox="1"/>
          <p:nvPr/>
        </p:nvSpPr>
        <p:spPr>
          <a:xfrm>
            <a:off x="3528822" y="3254040"/>
            <a:ext cx="7648956" cy="3139321"/>
          </a:xfrm>
          <a:prstGeom prst="rect">
            <a:avLst/>
          </a:prstGeom>
          <a:noFill/>
        </p:spPr>
        <p:txBody>
          <a:bodyPr wrap="square">
            <a:spAutoFit/>
          </a:bodyPr>
          <a:lstStyle/>
          <a:p>
            <a:r>
              <a:rPr lang="en-US" b="0" i="0" dirty="0">
                <a:solidFill>
                  <a:schemeClr val="bg1"/>
                </a:solidFill>
                <a:effectLst/>
              </a:rPr>
              <a:t>“Each member of the Church bears responsibility for the spiritual enrichment that can come from a sacrament meeting. Each should sing with a grateful heart and respond with an audible ‘amen’ at the conclusion of a prayer or a testimony. </a:t>
            </a:r>
          </a:p>
          <a:p>
            <a:endParaRPr lang="en-US" dirty="0">
              <a:solidFill>
                <a:schemeClr val="bg1"/>
              </a:solidFill>
            </a:endParaRPr>
          </a:p>
          <a:p>
            <a:r>
              <a:rPr lang="en-US" b="0" i="0" dirty="0">
                <a:solidFill>
                  <a:schemeClr val="bg1"/>
                </a:solidFill>
                <a:effectLst/>
              </a:rPr>
              <a:t>We personally ponder the Atonement of Jesus Christ. We reflect upon the significance of His suffering at Gethsemane and His Crucifixion on Calvary. </a:t>
            </a:r>
          </a:p>
          <a:p>
            <a:endParaRPr lang="en-US" dirty="0">
              <a:solidFill>
                <a:schemeClr val="bg1"/>
              </a:solidFill>
            </a:endParaRPr>
          </a:p>
          <a:p>
            <a:r>
              <a:rPr lang="en-US" b="0" i="0" dirty="0">
                <a:solidFill>
                  <a:schemeClr val="bg1"/>
                </a:solidFill>
                <a:effectLst/>
              </a:rPr>
              <a:t>At this time, each of us is to ‘examine himself’ (</a:t>
            </a:r>
            <a:r>
              <a:rPr lang="en-US" b="0" i="0" u="sng" dirty="0">
                <a:solidFill>
                  <a:schemeClr val="bg1"/>
                </a:solidFill>
                <a:effectLst/>
                <a:hlinkClick r:id="rId4">
                  <a:extLst>
                    <a:ext uri="{A12FA001-AC4F-418D-AE19-62706E023703}">
                      <ahyp:hlinkClr xmlns:ahyp="http://schemas.microsoft.com/office/drawing/2018/hyperlinkcolor" val="tx"/>
                    </a:ext>
                  </a:extLst>
                </a:hlinkClick>
              </a:rPr>
              <a:t>1 Cor. 11:28</a:t>
            </a:r>
            <a:r>
              <a:rPr lang="en-US" b="0" i="0" dirty="0">
                <a:solidFill>
                  <a:schemeClr val="bg1"/>
                </a:solidFill>
                <a:effectLst/>
              </a:rPr>
              <a:t>) and reflect upon personal covenants made with the Lord. At this time, we meditate upon the sacred things of God.”</a:t>
            </a:r>
            <a:endParaRPr lang="en-US" dirty="0">
              <a:solidFill>
                <a:schemeClr val="bg1"/>
              </a:solidFill>
            </a:endParaRPr>
          </a:p>
        </p:txBody>
      </p:sp>
      <p:pic>
        <p:nvPicPr>
          <p:cNvPr id="14" name="Picture 13" descr="A close-up of a person smiling&#10;&#10;Description automatically generated">
            <a:extLst>
              <a:ext uri="{FF2B5EF4-FFF2-40B4-BE49-F238E27FC236}">
                <a16:creationId xmlns:a16="http://schemas.microsoft.com/office/drawing/2014/main" id="{F50FC142-A0C1-EB20-B748-21A3D9F23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0193" y="5583466"/>
            <a:ext cx="870585" cy="1089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949632" y="1295400"/>
            <a:ext cx="4377813" cy="3600986"/>
          </a:xfrm>
          <a:prstGeom prst="rect">
            <a:avLst/>
          </a:prstGeom>
        </p:spPr>
        <p:txBody>
          <a:bodyPr wrap="square">
            <a:spAutoFit/>
          </a:bodyPr>
          <a:lstStyle/>
          <a:p>
            <a:pPr fontAlgn="base"/>
            <a:r>
              <a:rPr lang="en-US" sz="2400" dirty="0">
                <a:solidFill>
                  <a:schemeClr val="bg1"/>
                </a:solidFill>
              </a:rPr>
              <a:t>“Worship is an individual responsibility, and regardless of what is said from the pulpit, if one wishes to worship the Lord in spirit and in truth, he may do so. … If the service is a failure to you, you have failed. No one can worship for you; you must do your own waiting upon the Lord.”</a:t>
            </a:r>
          </a:p>
          <a:p>
            <a:pPr fontAlgn="base"/>
            <a:r>
              <a:rPr lang="en-US" sz="1200" dirty="0">
                <a:solidFill>
                  <a:schemeClr val="bg1"/>
                </a:solidFill>
              </a:rPr>
              <a:t>President Spencer W. Kimball  </a:t>
            </a:r>
            <a:endParaRPr lang="en-US" dirty="0">
              <a:solidFill>
                <a:schemeClr val="bg1"/>
              </a:solidFill>
            </a:endParaRP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Worship</a:t>
            </a:r>
          </a:p>
        </p:txBody>
      </p:sp>
      <p:pic>
        <p:nvPicPr>
          <p:cNvPr id="3" name="Picture 2">
            <a:extLst>
              <a:ext uri="{FF2B5EF4-FFF2-40B4-BE49-F238E27FC236}">
                <a16:creationId xmlns:a16="http://schemas.microsoft.com/office/drawing/2014/main" id="{FEA4CA4D-8B02-4888-9523-4128C18DA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077" y="3429000"/>
            <a:ext cx="4927600" cy="254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85800" y="685800"/>
            <a:ext cx="6400800" cy="3416320"/>
          </a:xfrm>
          <a:prstGeom prst="rect">
            <a:avLst/>
          </a:prstGeom>
        </p:spPr>
        <p:txBody>
          <a:bodyPr wrap="square">
            <a:spAutoFit/>
          </a:bodyPr>
          <a:lstStyle/>
          <a:p>
            <a:pPr fontAlgn="base"/>
            <a:r>
              <a:rPr lang="en-US" dirty="0">
                <a:solidFill>
                  <a:schemeClr val="bg1"/>
                </a:solidFill>
              </a:rPr>
              <a:t>“One youth described how he first experienced the spirit of worship. He had been marginally active through his Aaronic Priesthood years. </a:t>
            </a:r>
          </a:p>
          <a:p>
            <a:pPr fontAlgn="base"/>
            <a:endParaRPr lang="en-US" dirty="0">
              <a:solidFill>
                <a:schemeClr val="bg1"/>
              </a:solidFill>
            </a:endParaRPr>
          </a:p>
          <a:p>
            <a:pPr fontAlgn="base"/>
            <a:r>
              <a:rPr lang="en-US" dirty="0">
                <a:solidFill>
                  <a:schemeClr val="bg1"/>
                </a:solidFill>
              </a:rPr>
              <a:t>When he attended sacrament meeting, he usually sat in the back with a group of his friends, and he was less than a model of reverence. </a:t>
            </a:r>
          </a:p>
          <a:p>
            <a:pPr fontAlgn="base"/>
            <a:endParaRPr lang="en-US" dirty="0">
              <a:solidFill>
                <a:schemeClr val="bg1"/>
              </a:solidFill>
            </a:endParaRPr>
          </a:p>
          <a:p>
            <a:pPr fontAlgn="base"/>
            <a:r>
              <a:rPr lang="en-US" dirty="0">
                <a:solidFill>
                  <a:schemeClr val="bg1"/>
                </a:solidFill>
              </a:rPr>
              <a:t>One day, however, he came in a little late, and there were no seats by his friends. He sat alone, and for the first time in his life, he closed his eyes during the prayers, he sang the hymns, he listened to the sacrament prayers, and he paid attention to the speakers. </a:t>
            </a:r>
            <a:endParaRPr lang="en-US" sz="1400" dirty="0">
              <a:solidFill>
                <a:schemeClr val="bg1"/>
              </a:solidFill>
            </a:endParaRP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Receiving the Spirit</a:t>
            </a:r>
          </a:p>
        </p:txBody>
      </p:sp>
      <p:sp>
        <p:nvSpPr>
          <p:cNvPr id="13" name="Rectangle 12"/>
          <p:cNvSpPr/>
          <p:nvPr/>
        </p:nvSpPr>
        <p:spPr>
          <a:xfrm>
            <a:off x="4572000" y="4495801"/>
            <a:ext cx="6096000" cy="2246769"/>
          </a:xfrm>
          <a:prstGeom prst="rect">
            <a:avLst/>
          </a:prstGeom>
        </p:spPr>
        <p:txBody>
          <a:bodyPr wrap="square">
            <a:spAutoFit/>
          </a:bodyPr>
          <a:lstStyle/>
          <a:p>
            <a:pPr fontAlgn="base"/>
            <a:r>
              <a:rPr lang="en-US" dirty="0">
                <a:solidFill>
                  <a:schemeClr val="bg1"/>
                </a:solidFill>
              </a:rPr>
              <a:t>About midway through the first speaker, he found tears welling up in his eyes. With some embarrassment, he carefully glanced around; no one else seemed emotional. He didn’t know for sure what was happening to him, but the experience changed his life. It was during that meeting that he really started his spiritual preparation for his mission. He </a:t>
            </a:r>
            <a:r>
              <a:rPr lang="en-US" i="1" dirty="0">
                <a:solidFill>
                  <a:schemeClr val="bg1"/>
                </a:solidFill>
              </a:rPr>
              <a:t>felt</a:t>
            </a:r>
            <a:r>
              <a:rPr lang="en-US" dirty="0">
                <a:solidFill>
                  <a:schemeClr val="bg1"/>
                </a:solidFill>
              </a:rPr>
              <a:t> something, and fortunately, he acted and thus sustained those feelings” </a:t>
            </a:r>
          </a:p>
          <a:p>
            <a:pPr fontAlgn="base"/>
            <a:r>
              <a:rPr lang="en-US" sz="1400" dirty="0">
                <a:solidFill>
                  <a:schemeClr val="bg1"/>
                </a:solidFill>
              </a:rPr>
              <a:t>President Spencer W. Kimball</a:t>
            </a:r>
          </a:p>
        </p:txBody>
      </p:sp>
      <p:pic>
        <p:nvPicPr>
          <p:cNvPr id="3" name="Picture 2">
            <a:extLst>
              <a:ext uri="{FF2B5EF4-FFF2-40B4-BE49-F238E27FC236}">
                <a16:creationId xmlns:a16="http://schemas.microsoft.com/office/drawing/2014/main" id="{03F5774B-99F6-4806-A1AE-F59FF902D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967" y="943896"/>
            <a:ext cx="4044469" cy="3033352"/>
          </a:xfrm>
          <a:prstGeom prst="rect">
            <a:avLst/>
          </a:prstGeom>
        </p:spPr>
      </p:pic>
      <p:pic>
        <p:nvPicPr>
          <p:cNvPr id="6" name="Picture 5">
            <a:extLst>
              <a:ext uri="{FF2B5EF4-FFF2-40B4-BE49-F238E27FC236}">
                <a16:creationId xmlns:a16="http://schemas.microsoft.com/office/drawing/2014/main" id="{821A0338-80F2-4DEB-AA2D-C6C89E3E1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033159"/>
            <a:ext cx="2581275" cy="1447800"/>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D4F4508A-9A42-A799-DB59-C8C2E5555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7968" y="5478845"/>
            <a:ext cx="885771" cy="1175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a:extLst>
              <a:ext uri="{FF2B5EF4-FFF2-40B4-BE49-F238E27FC236}">
                <a16:creationId xmlns:a16="http://schemas.microsoft.com/office/drawing/2014/main" id="{19E11893-01D1-4723-B512-B38A6985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207" y="160338"/>
            <a:ext cx="7126842" cy="6346486"/>
          </a:xfrm>
          <a:prstGeom prst="rect">
            <a:avLst/>
          </a:prstGeom>
        </p:spPr>
      </p:pic>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3581400" y="1981200"/>
            <a:ext cx="5029200" cy="2514600"/>
            <a:chOff x="965200" y="2286000"/>
            <a:chExt cx="7264400" cy="2743200"/>
          </a:xfrm>
        </p:grpSpPr>
        <p:grpSp>
          <p:nvGrpSpPr>
            <p:cNvPr id="10"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712356"/>
            </a:xfrm>
            <a:prstGeom prst="rect">
              <a:avLst/>
            </a:prstGeom>
            <a:noFill/>
          </p:spPr>
          <p:txBody>
            <a:bodyPr wrap="square" rtlCol="0">
              <a:spAutoFit/>
            </a:bodyPr>
            <a:lstStyle/>
            <a:p>
              <a:pPr algn="ctr"/>
              <a:r>
                <a:rPr lang="en-US" sz="2400" b="1" i="1" dirty="0">
                  <a:solidFill>
                    <a:schemeClr val="bg1"/>
                  </a:solidFill>
                </a:rPr>
                <a:t>When we teach and learn by the Spirit, we understand one another and we are edified and rejoice together</a:t>
              </a:r>
              <a:endParaRPr lang="en-US" sz="2400" dirty="0">
                <a:solidFill>
                  <a:schemeClr val="bg1"/>
                </a:solidFill>
              </a:endParaRPr>
            </a:p>
          </p:txBody>
        </p:sp>
      </p:grpSp>
      <p:sp>
        <p:nvSpPr>
          <p:cNvPr id="18" name="TextBox 17"/>
          <p:cNvSpPr txBox="1"/>
          <p:nvPr/>
        </p:nvSpPr>
        <p:spPr>
          <a:xfrm>
            <a:off x="152400" y="6351026"/>
            <a:ext cx="2286000" cy="369332"/>
          </a:xfrm>
          <a:prstGeom prst="rect">
            <a:avLst/>
          </a:prstGeom>
          <a:noFill/>
        </p:spPr>
        <p:txBody>
          <a:bodyPr wrap="square" rtlCol="0">
            <a:spAutoFit/>
          </a:bodyPr>
          <a:lstStyle/>
          <a:p>
            <a:r>
              <a:rPr lang="en-US" dirty="0">
                <a:solidFill>
                  <a:schemeClr val="bg1"/>
                </a:solidFill>
              </a:rPr>
              <a:t>D&amp;C 50:21-22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8"/>
          <p:cNvGrpSpPr/>
          <p:nvPr/>
        </p:nvGrpSpPr>
        <p:grpSpPr>
          <a:xfrm>
            <a:off x="5486400" y="1676400"/>
            <a:ext cx="5029200" cy="2514600"/>
            <a:chOff x="965200" y="2286000"/>
            <a:chExt cx="7264400" cy="2743200"/>
          </a:xfrm>
        </p:grpSpPr>
        <p:grpSp>
          <p:nvGrpSpPr>
            <p:cNvPr id="3"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712356"/>
            </a:xfrm>
            <a:prstGeom prst="rect">
              <a:avLst/>
            </a:prstGeom>
            <a:noFill/>
          </p:spPr>
          <p:txBody>
            <a:bodyPr wrap="square" rtlCol="0">
              <a:spAutoFit/>
            </a:bodyPr>
            <a:lstStyle/>
            <a:p>
              <a:pPr algn="ctr"/>
              <a:r>
                <a:rPr lang="en-US" sz="2400" b="1" i="1" dirty="0">
                  <a:solidFill>
                    <a:schemeClr val="bg1"/>
                  </a:solidFill>
                </a:rPr>
                <a:t>That which comes from God enlightens and edifies, but that which is not of God brings confusion and darkness.</a:t>
              </a:r>
              <a:r>
                <a:rPr lang="en-US" sz="2400" b="1" dirty="0">
                  <a:solidFill>
                    <a:schemeClr val="bg1"/>
                  </a:solidFill>
                </a:rPr>
                <a:t> </a:t>
              </a:r>
              <a:endParaRPr lang="en-US" sz="2400" dirty="0">
                <a:solidFill>
                  <a:schemeClr val="bg1"/>
                </a:solidFill>
              </a:endParaRPr>
            </a:p>
          </p:txBody>
        </p:sp>
      </p:grpSp>
      <p:sp>
        <p:nvSpPr>
          <p:cNvPr id="18" name="TextBox 17"/>
          <p:cNvSpPr txBox="1"/>
          <p:nvPr/>
        </p:nvSpPr>
        <p:spPr>
          <a:xfrm>
            <a:off x="93406" y="6488668"/>
            <a:ext cx="2286000" cy="369332"/>
          </a:xfrm>
          <a:prstGeom prst="rect">
            <a:avLst/>
          </a:prstGeom>
          <a:noFill/>
        </p:spPr>
        <p:txBody>
          <a:bodyPr wrap="square" rtlCol="0">
            <a:spAutoFit/>
          </a:bodyPr>
          <a:lstStyle/>
          <a:p>
            <a:r>
              <a:rPr lang="en-US" dirty="0">
                <a:solidFill>
                  <a:schemeClr val="bg1"/>
                </a:solidFill>
              </a:rPr>
              <a:t>D&amp;C 50:24</a:t>
            </a:r>
          </a:p>
        </p:txBody>
      </p:sp>
      <p:sp>
        <p:nvSpPr>
          <p:cNvPr id="13" name="Rectangle 12"/>
          <p:cNvSpPr/>
          <p:nvPr/>
        </p:nvSpPr>
        <p:spPr>
          <a:xfrm>
            <a:off x="1676400" y="609601"/>
            <a:ext cx="3657600" cy="2031325"/>
          </a:xfrm>
          <a:prstGeom prst="rect">
            <a:avLst/>
          </a:prstGeom>
        </p:spPr>
        <p:txBody>
          <a:bodyPr wrap="square">
            <a:spAutoFit/>
          </a:bodyPr>
          <a:lstStyle/>
          <a:p>
            <a:r>
              <a:rPr lang="en-US" dirty="0">
                <a:solidFill>
                  <a:schemeClr val="bg1"/>
                </a:solidFill>
              </a:rPr>
              <a:t>The things of God edify: they spiritually support and lift us toward a better life. They bring us closer to our Father in Heaven. The things of Satan do the opposite. No spiritual growth occurs, no intelligence is communicated, we are not edified.</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Edify</a:t>
            </a:r>
          </a:p>
        </p:txBody>
      </p:sp>
      <p:sp>
        <p:nvSpPr>
          <p:cNvPr id="20" name="Rectangle 19"/>
          <p:cNvSpPr/>
          <p:nvPr/>
        </p:nvSpPr>
        <p:spPr>
          <a:xfrm>
            <a:off x="5486400" y="4572001"/>
            <a:ext cx="4572000" cy="2031325"/>
          </a:xfrm>
          <a:prstGeom prst="rect">
            <a:avLst/>
          </a:prstGeom>
        </p:spPr>
        <p:txBody>
          <a:bodyPr>
            <a:spAutoFit/>
          </a:bodyPr>
          <a:lstStyle/>
          <a:p>
            <a:r>
              <a:rPr lang="en-US" dirty="0">
                <a:solidFill>
                  <a:schemeClr val="bg1"/>
                </a:solidFill>
              </a:rPr>
              <a:t>“There is no saying of greater truth than ‘that which doth not edify is not of God.’ And that which is not of God is darkness, it matters not whether it comes in the guise of religion, ethics, philosophy or revelation. No revelation from God will fail to edify.”</a:t>
            </a:r>
          </a:p>
          <a:p>
            <a:r>
              <a:rPr lang="en-US" dirty="0">
                <a:solidFill>
                  <a:schemeClr val="bg1"/>
                </a:solidFill>
              </a:rPr>
              <a:t> </a:t>
            </a:r>
            <a:r>
              <a:rPr lang="en-US" sz="1200" dirty="0">
                <a:solidFill>
                  <a:schemeClr val="bg1"/>
                </a:solidFill>
              </a:rPr>
              <a:t>President Joseph Fielding Smith</a:t>
            </a:r>
          </a:p>
        </p:txBody>
      </p:sp>
      <p:pic>
        <p:nvPicPr>
          <p:cNvPr id="6" name="Picture 5">
            <a:extLst>
              <a:ext uri="{FF2B5EF4-FFF2-40B4-BE49-F238E27FC236}">
                <a16:creationId xmlns:a16="http://schemas.microsoft.com/office/drawing/2014/main" id="{55AFA8BC-397C-4053-8EDA-391BEB518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4" y="2951591"/>
            <a:ext cx="4314440" cy="2878937"/>
          </a:xfrm>
          <a:prstGeom prst="rect">
            <a:avLst/>
          </a:prstGeom>
        </p:spPr>
      </p:pic>
      <p:pic>
        <p:nvPicPr>
          <p:cNvPr id="7" name="Picture 6" descr="An old person in a suit and tie&#10;&#10;Description automatically generated">
            <a:extLst>
              <a:ext uri="{FF2B5EF4-FFF2-40B4-BE49-F238E27FC236}">
                <a16:creationId xmlns:a16="http://schemas.microsoft.com/office/drawing/2014/main" id="{44C13FAE-4A00-B8CB-598A-73D4E14F2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967" y="5088058"/>
            <a:ext cx="1195388" cy="1547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83574" y="6488668"/>
            <a:ext cx="2286000" cy="369332"/>
          </a:xfrm>
          <a:prstGeom prst="rect">
            <a:avLst/>
          </a:prstGeom>
          <a:noFill/>
        </p:spPr>
        <p:txBody>
          <a:bodyPr wrap="square" rtlCol="0">
            <a:spAutoFit/>
          </a:bodyPr>
          <a:lstStyle/>
          <a:p>
            <a:r>
              <a:rPr lang="en-US" dirty="0">
                <a:solidFill>
                  <a:schemeClr val="bg1"/>
                </a:solidFill>
              </a:rPr>
              <a:t>D&amp;C 50:26-36</a:t>
            </a:r>
          </a:p>
        </p:txBody>
      </p:sp>
      <p:sp>
        <p:nvSpPr>
          <p:cNvPr id="13" name="Rectangle 12"/>
          <p:cNvSpPr/>
          <p:nvPr/>
        </p:nvSpPr>
        <p:spPr>
          <a:xfrm>
            <a:off x="1905000" y="990600"/>
            <a:ext cx="3657600" cy="2862322"/>
          </a:xfrm>
          <a:prstGeom prst="rect">
            <a:avLst/>
          </a:prstGeom>
        </p:spPr>
        <p:txBody>
          <a:bodyPr wrap="square">
            <a:spAutoFit/>
          </a:bodyPr>
          <a:lstStyle/>
          <a:p>
            <a:r>
              <a:rPr lang="en-US" dirty="0">
                <a:solidFill>
                  <a:schemeClr val="bg1"/>
                </a:solidFill>
              </a:rPr>
              <a:t>That come with their ordination. He said that priesthood holders are to serve others and keep themselves pure. </a:t>
            </a:r>
          </a:p>
          <a:p>
            <a:endParaRPr lang="en-US" dirty="0">
              <a:solidFill>
                <a:schemeClr val="bg1"/>
              </a:solidFill>
            </a:endParaRPr>
          </a:p>
          <a:p>
            <a:r>
              <a:rPr lang="en-US" dirty="0">
                <a:solidFill>
                  <a:schemeClr val="bg1"/>
                </a:solidFill>
              </a:rPr>
              <a:t>As they do so, the Lord will give them power to overcome false spirits like those that were found among some of the Saints at the time this revelation was given.</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Power and Responsibility</a:t>
            </a:r>
          </a:p>
        </p:txBody>
      </p:sp>
      <p:sp>
        <p:nvSpPr>
          <p:cNvPr id="21" name="Rectangle 20"/>
          <p:cNvSpPr/>
          <p:nvPr/>
        </p:nvSpPr>
        <p:spPr>
          <a:xfrm>
            <a:off x="5562600" y="4343400"/>
            <a:ext cx="4572000" cy="1754326"/>
          </a:xfrm>
          <a:prstGeom prst="rect">
            <a:avLst/>
          </a:prstGeom>
        </p:spPr>
        <p:txBody>
          <a:bodyPr>
            <a:spAutoFit/>
          </a:bodyPr>
          <a:lstStyle/>
          <a:p>
            <a:r>
              <a:rPr lang="en-US" i="1" dirty="0">
                <a:solidFill>
                  <a:schemeClr val="bg1"/>
                </a:solidFill>
              </a:rPr>
              <a:t> ”Wherefore, it shall come to pass, that if you behold a spirit manifested that you cannot understand, and you receive not that spirit, ye shall ask of the Father in the name of Jesus; and if he give not unto you that spirit, then you may know that it is not of God.”</a:t>
            </a:r>
          </a:p>
        </p:txBody>
      </p:sp>
      <p:pic>
        <p:nvPicPr>
          <p:cNvPr id="3" name="Picture 2">
            <a:extLst>
              <a:ext uri="{FF2B5EF4-FFF2-40B4-BE49-F238E27FC236}">
                <a16:creationId xmlns:a16="http://schemas.microsoft.com/office/drawing/2014/main" id="{802CE0D4-B913-40F4-82B7-F252E8B53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46" y="4131439"/>
            <a:ext cx="2305050" cy="1981200"/>
          </a:xfrm>
          <a:prstGeom prst="rect">
            <a:avLst/>
          </a:prstGeom>
        </p:spPr>
      </p:pic>
      <p:pic>
        <p:nvPicPr>
          <p:cNvPr id="6" name="Picture 5">
            <a:extLst>
              <a:ext uri="{FF2B5EF4-FFF2-40B4-BE49-F238E27FC236}">
                <a16:creationId xmlns:a16="http://schemas.microsoft.com/office/drawing/2014/main" id="{F00A83CA-7C94-4302-9600-BFF329714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965994"/>
            <a:ext cx="2581275" cy="2800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9675585" y="6488668"/>
            <a:ext cx="2286000" cy="369332"/>
          </a:xfrm>
          <a:prstGeom prst="rect">
            <a:avLst/>
          </a:prstGeom>
          <a:noFill/>
        </p:spPr>
        <p:txBody>
          <a:bodyPr wrap="square" rtlCol="0">
            <a:spAutoFit/>
          </a:bodyPr>
          <a:lstStyle/>
          <a:p>
            <a:pPr algn="r"/>
            <a:r>
              <a:rPr lang="en-US" dirty="0">
                <a:solidFill>
                  <a:schemeClr val="bg1"/>
                </a:solidFill>
              </a:rPr>
              <a:t>Who’s Who</a:t>
            </a:r>
          </a:p>
        </p:txBody>
      </p:sp>
      <p:sp>
        <p:nvSpPr>
          <p:cNvPr id="13" name="Rectangle 12"/>
          <p:cNvSpPr/>
          <p:nvPr/>
        </p:nvSpPr>
        <p:spPr>
          <a:xfrm>
            <a:off x="178493" y="805320"/>
            <a:ext cx="7243916" cy="5632311"/>
          </a:xfrm>
          <a:prstGeom prst="rect">
            <a:avLst/>
          </a:prstGeom>
        </p:spPr>
        <p:txBody>
          <a:bodyPr wrap="square">
            <a:spAutoFit/>
          </a:bodyPr>
          <a:lstStyle/>
          <a:p>
            <a:r>
              <a:rPr lang="en-US" dirty="0">
                <a:solidFill>
                  <a:schemeClr val="bg1"/>
                </a:solidFill>
              </a:rPr>
              <a:t>He was born July 7, 1792, in Watertown, New York State</a:t>
            </a:r>
          </a:p>
          <a:p>
            <a:endParaRPr lang="en-US" dirty="0">
              <a:solidFill>
                <a:schemeClr val="bg1"/>
              </a:solidFill>
            </a:endParaRPr>
          </a:p>
          <a:p>
            <a:r>
              <a:rPr lang="en-US" dirty="0">
                <a:solidFill>
                  <a:schemeClr val="bg1"/>
                </a:solidFill>
              </a:rPr>
              <a:t>He was baptized around 1831 and moved to Kirtland, Ohio</a:t>
            </a:r>
          </a:p>
          <a:p>
            <a:endParaRPr lang="en-US" dirty="0">
              <a:solidFill>
                <a:schemeClr val="bg1"/>
              </a:solidFill>
            </a:endParaRPr>
          </a:p>
          <a:p>
            <a:r>
              <a:rPr lang="en-US" dirty="0">
                <a:solidFill>
                  <a:schemeClr val="bg1"/>
                </a:solidFill>
              </a:rPr>
              <a:t>He accompanied Parley P. Pratt on a mission to the Western Reserve</a:t>
            </a:r>
          </a:p>
          <a:p>
            <a:endParaRPr lang="en-US" dirty="0">
              <a:solidFill>
                <a:schemeClr val="bg1"/>
              </a:solidFill>
            </a:endParaRPr>
          </a:p>
          <a:p>
            <a:r>
              <a:rPr lang="en-US" dirty="0">
                <a:solidFill>
                  <a:schemeClr val="bg1"/>
                </a:solidFill>
              </a:rPr>
              <a:t>He was ordained a high priest on June 3, 1831, by Lyman Wight and served another mission to the eastern states (D&amp;C 52:35)</a:t>
            </a:r>
          </a:p>
          <a:p>
            <a:endParaRPr lang="en-US" dirty="0">
              <a:solidFill>
                <a:schemeClr val="bg1"/>
              </a:solidFill>
            </a:endParaRPr>
          </a:p>
          <a:p>
            <a:r>
              <a:rPr lang="en-US" dirty="0">
                <a:solidFill>
                  <a:schemeClr val="bg1"/>
                </a:solidFill>
              </a:rPr>
              <a:t>In 1832 he baptized George A. Smith (a future apostle)</a:t>
            </a:r>
          </a:p>
          <a:p>
            <a:endParaRPr lang="en-US" dirty="0">
              <a:solidFill>
                <a:schemeClr val="bg1"/>
              </a:solidFill>
            </a:endParaRPr>
          </a:p>
          <a:p>
            <a:r>
              <a:rPr lang="en-US" dirty="0">
                <a:solidFill>
                  <a:schemeClr val="bg1"/>
                </a:solidFill>
              </a:rPr>
              <a:t>He fell into apostasy and was excommunicated in 1834</a:t>
            </a:r>
          </a:p>
          <a:p>
            <a:endParaRPr lang="en-US" dirty="0">
              <a:solidFill>
                <a:schemeClr val="bg1"/>
              </a:solidFill>
            </a:endParaRPr>
          </a:p>
          <a:p>
            <a:r>
              <a:rPr lang="en-US" dirty="0">
                <a:solidFill>
                  <a:schemeClr val="bg1"/>
                </a:solidFill>
              </a:rPr>
              <a:t>He turned his bitterness into persecution against the Prophet Joseph Smith</a:t>
            </a:r>
          </a:p>
          <a:p>
            <a:endParaRPr lang="en-US" dirty="0">
              <a:solidFill>
                <a:schemeClr val="bg1"/>
              </a:solidFill>
            </a:endParaRPr>
          </a:p>
          <a:p>
            <a:r>
              <a:rPr lang="en-US" dirty="0">
                <a:solidFill>
                  <a:schemeClr val="bg1"/>
                </a:solidFill>
              </a:rPr>
              <a:t>He was quoted that: The prophet would do the work of translation and then take breaks to play with the children. Wakefield did not believe that this was conduct of a man of god and left the church accordingly.</a:t>
            </a:r>
          </a:p>
          <a:p>
            <a:endParaRPr lang="en-US" dirty="0">
              <a:solidFill>
                <a:schemeClr val="bg1"/>
              </a:solidFill>
            </a:endParaRPr>
          </a:p>
          <a:p>
            <a:r>
              <a:rPr lang="en-US" dirty="0">
                <a:solidFill>
                  <a:schemeClr val="bg1"/>
                </a:solidFill>
              </a:rPr>
              <a:t>He died January 18, 1835</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Joseph Wakefield</a:t>
            </a:r>
          </a:p>
        </p:txBody>
      </p:sp>
      <p:grpSp>
        <p:nvGrpSpPr>
          <p:cNvPr id="9" name="Group 8"/>
          <p:cNvGrpSpPr/>
          <p:nvPr/>
        </p:nvGrpSpPr>
        <p:grpSpPr>
          <a:xfrm>
            <a:off x="8229600" y="1295400"/>
            <a:ext cx="1371600" cy="3810000"/>
            <a:chOff x="1219200" y="1390925"/>
            <a:chExt cx="1676400" cy="3257274"/>
          </a:xfrm>
        </p:grpSpPr>
        <p:sp>
          <p:nvSpPr>
            <p:cNvPr id="10" name="Cloud 9"/>
            <p:cNvSpPr/>
            <p:nvPr/>
          </p:nvSpPr>
          <p:spPr>
            <a:xfrm>
              <a:off x="1343098" y="1619525"/>
              <a:ext cx="838200" cy="609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Cloud 10"/>
            <p:cNvSpPr/>
            <p:nvPr/>
          </p:nvSpPr>
          <p:spPr>
            <a:xfrm rot="15426738">
              <a:off x="2028898" y="1619525"/>
              <a:ext cx="838200" cy="609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1571698" y="1390925"/>
              <a:ext cx="838200" cy="609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050661">
              <a:off x="2169207" y="4155878"/>
              <a:ext cx="290465" cy="694177"/>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050661">
              <a:off x="1604050" y="4127375"/>
              <a:ext cx="279693" cy="694177"/>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445463" y="3344520"/>
              <a:ext cx="719926" cy="113919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1986013" y="3348977"/>
              <a:ext cx="714179" cy="114679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712864" y="3380186"/>
              <a:ext cx="709642" cy="48148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36761" y="2438400"/>
              <a:ext cx="168239" cy="90498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1277" y="2438401"/>
              <a:ext cx="160923" cy="89493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1982956" y="2917302"/>
              <a:ext cx="182855" cy="92449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524000" y="1447800"/>
              <a:ext cx="1058852" cy="10808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B67BC0F7-9AB9-DE2E-FBE6-E9DB42FB70CD}"/>
              </a:ext>
            </a:extLst>
          </p:cNvPr>
          <p:cNvSpPr txBox="1"/>
          <p:nvPr/>
        </p:nvSpPr>
        <p:spPr>
          <a:xfrm>
            <a:off x="83574" y="6488668"/>
            <a:ext cx="2286000" cy="369332"/>
          </a:xfrm>
          <a:prstGeom prst="rect">
            <a:avLst/>
          </a:prstGeom>
          <a:noFill/>
        </p:spPr>
        <p:txBody>
          <a:bodyPr wrap="square" rtlCol="0">
            <a:spAutoFit/>
          </a:bodyPr>
          <a:lstStyle/>
          <a:p>
            <a:r>
              <a:rPr lang="en-US" dirty="0">
                <a:solidFill>
                  <a:schemeClr val="bg1"/>
                </a:solidFill>
              </a:rPr>
              <a:t>D&amp;C 50:37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9753600" y="6398308"/>
            <a:ext cx="2286000" cy="369332"/>
          </a:xfrm>
          <a:prstGeom prst="rect">
            <a:avLst/>
          </a:prstGeom>
          <a:noFill/>
        </p:spPr>
        <p:txBody>
          <a:bodyPr wrap="square" rtlCol="0">
            <a:spAutoFit/>
          </a:bodyPr>
          <a:lstStyle/>
          <a:p>
            <a:pPr algn="r"/>
            <a:r>
              <a:rPr lang="en-US" dirty="0">
                <a:solidFill>
                  <a:schemeClr val="bg1"/>
                </a:solidFill>
              </a:rPr>
              <a:t>Who’s Who</a:t>
            </a:r>
          </a:p>
        </p:txBody>
      </p:sp>
      <p:sp>
        <p:nvSpPr>
          <p:cNvPr id="13" name="Rectangle 12"/>
          <p:cNvSpPr/>
          <p:nvPr/>
        </p:nvSpPr>
        <p:spPr>
          <a:xfrm>
            <a:off x="97663" y="896498"/>
            <a:ext cx="7710948" cy="5262979"/>
          </a:xfrm>
          <a:prstGeom prst="rect">
            <a:avLst/>
          </a:prstGeom>
        </p:spPr>
        <p:txBody>
          <a:bodyPr wrap="square">
            <a:spAutoFit/>
          </a:bodyPr>
          <a:lstStyle/>
          <a:p>
            <a:r>
              <a:rPr lang="en-US" sz="1600" dirty="0">
                <a:solidFill>
                  <a:schemeClr val="bg1"/>
                </a:solidFill>
              </a:rPr>
              <a:t>He was born on September 17, 1794 in Bone, Massachusetts</a:t>
            </a:r>
          </a:p>
          <a:p>
            <a:endParaRPr lang="en-US" sz="1600" dirty="0">
              <a:solidFill>
                <a:schemeClr val="bg1"/>
              </a:solidFill>
            </a:endParaRPr>
          </a:p>
          <a:p>
            <a:r>
              <a:rPr lang="en-US" sz="1600" dirty="0">
                <a:solidFill>
                  <a:schemeClr val="bg1"/>
                </a:solidFill>
              </a:rPr>
              <a:t>He heard about the gospel from missionaries while passing through </a:t>
            </a:r>
            <a:r>
              <a:rPr lang="en-US" sz="1600" dirty="0" err="1">
                <a:solidFill>
                  <a:schemeClr val="bg1"/>
                </a:solidFill>
              </a:rPr>
              <a:t>Harpersville</a:t>
            </a:r>
            <a:r>
              <a:rPr lang="en-US" sz="1600" dirty="0">
                <a:solidFill>
                  <a:schemeClr val="bg1"/>
                </a:solidFill>
              </a:rPr>
              <a:t>, Ohio</a:t>
            </a:r>
          </a:p>
          <a:p>
            <a:endParaRPr lang="en-US" sz="1600" dirty="0">
              <a:solidFill>
                <a:schemeClr val="bg1"/>
              </a:solidFill>
            </a:endParaRPr>
          </a:p>
          <a:p>
            <a:r>
              <a:rPr lang="en-US" sz="1600" dirty="0">
                <a:solidFill>
                  <a:schemeClr val="bg1"/>
                </a:solidFill>
              </a:rPr>
              <a:t>He was baptized in January 1831 and became an elder</a:t>
            </a:r>
          </a:p>
          <a:p>
            <a:endParaRPr lang="en-US" sz="1600" dirty="0">
              <a:solidFill>
                <a:schemeClr val="bg1"/>
              </a:solidFill>
            </a:endParaRPr>
          </a:p>
          <a:p>
            <a:r>
              <a:rPr lang="en-US" sz="1600" dirty="0">
                <a:solidFill>
                  <a:schemeClr val="bg1"/>
                </a:solidFill>
              </a:rPr>
              <a:t>In May 1831 he was call to go forth among the churches and strengthen them</a:t>
            </a:r>
          </a:p>
          <a:p>
            <a:endParaRPr lang="en-US" sz="1600" dirty="0">
              <a:solidFill>
                <a:schemeClr val="bg1"/>
              </a:solidFill>
            </a:endParaRPr>
          </a:p>
          <a:p>
            <a:r>
              <a:rPr lang="en-US" sz="1600" dirty="0">
                <a:solidFill>
                  <a:schemeClr val="bg1"/>
                </a:solidFill>
              </a:rPr>
              <a:t>He was called in June 1831 to join many of the priesthood leaders in journeying to Missouri</a:t>
            </a:r>
          </a:p>
          <a:p>
            <a:endParaRPr lang="en-US" sz="1600" dirty="0">
              <a:solidFill>
                <a:schemeClr val="bg1"/>
              </a:solidFill>
            </a:endParaRPr>
          </a:p>
          <a:p>
            <a:r>
              <a:rPr lang="en-US" sz="1600" dirty="0">
                <a:solidFill>
                  <a:schemeClr val="bg1"/>
                </a:solidFill>
              </a:rPr>
              <a:t>He served as second counselor to Bishop Edward partridge, and offered himself to the mobs in Missouri as a ransom for the church</a:t>
            </a:r>
          </a:p>
          <a:p>
            <a:endParaRPr lang="en-US" sz="1600" dirty="0">
              <a:solidFill>
                <a:schemeClr val="bg1"/>
              </a:solidFill>
            </a:endParaRPr>
          </a:p>
          <a:p>
            <a:r>
              <a:rPr lang="en-US" sz="1600" dirty="0">
                <a:solidFill>
                  <a:schemeClr val="bg1"/>
                </a:solidFill>
              </a:rPr>
              <a:t>After being expelled from Missouri, he continued to serve faithfully, however…</a:t>
            </a:r>
          </a:p>
          <a:p>
            <a:endParaRPr lang="en-US" sz="1600" dirty="0">
              <a:solidFill>
                <a:schemeClr val="bg1"/>
              </a:solidFill>
            </a:endParaRPr>
          </a:p>
          <a:p>
            <a:r>
              <a:rPr lang="en-US" sz="1600" dirty="0">
                <a:solidFill>
                  <a:schemeClr val="bg1"/>
                </a:solidFill>
              </a:rPr>
              <a:t>He fell into apostasy beginning in  1838 and betrayed the Prophet Joseph by testifying falsely against him in a court hearing</a:t>
            </a:r>
          </a:p>
          <a:p>
            <a:endParaRPr lang="en-US" sz="1600" dirty="0">
              <a:solidFill>
                <a:schemeClr val="bg1"/>
              </a:solidFill>
            </a:endParaRPr>
          </a:p>
          <a:p>
            <a:r>
              <a:rPr lang="en-US" sz="1600" dirty="0">
                <a:solidFill>
                  <a:schemeClr val="bg1"/>
                </a:solidFill>
              </a:rPr>
              <a:t>On March 17, 1839 he was excommunicated</a:t>
            </a:r>
          </a:p>
          <a:p>
            <a:endParaRPr lang="en-US" sz="1600" dirty="0">
              <a:solidFill>
                <a:schemeClr val="bg1"/>
              </a:solidFill>
            </a:endParaRPr>
          </a:p>
          <a:p>
            <a:r>
              <a:rPr lang="en-US" sz="1600" dirty="0">
                <a:solidFill>
                  <a:schemeClr val="bg1"/>
                </a:solidFill>
              </a:rPr>
              <a:t>He died in Adams County, Illinois in 1842 at the age of 48.</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John </a:t>
            </a:r>
            <a:r>
              <a:rPr lang="en-US" sz="4000" dirty="0" err="1">
                <a:solidFill>
                  <a:schemeClr val="bg1"/>
                </a:solidFill>
                <a:latin typeface="Leelawadee" pitchFamily="34" charset="-34"/>
                <a:cs typeface="Leelawadee" pitchFamily="34" charset="-34"/>
              </a:rPr>
              <a:t>Corrill</a:t>
            </a:r>
            <a:endParaRPr lang="en-US" sz="4000" dirty="0">
              <a:solidFill>
                <a:schemeClr val="bg1"/>
              </a:solidFill>
              <a:latin typeface="Leelawadee" pitchFamily="34" charset="-34"/>
              <a:cs typeface="Leelawadee" pitchFamily="34" charset="-34"/>
            </a:endParaRPr>
          </a:p>
        </p:txBody>
      </p:sp>
      <p:grpSp>
        <p:nvGrpSpPr>
          <p:cNvPr id="31" name="Group 30"/>
          <p:cNvGrpSpPr/>
          <p:nvPr/>
        </p:nvGrpSpPr>
        <p:grpSpPr>
          <a:xfrm>
            <a:off x="8077200" y="1600200"/>
            <a:ext cx="1676400" cy="4038600"/>
            <a:chOff x="914400" y="1165412"/>
            <a:chExt cx="1524000" cy="3757108"/>
          </a:xfrm>
        </p:grpSpPr>
        <p:sp>
          <p:nvSpPr>
            <p:cNvPr id="32" name="Rounded Rectangle 31"/>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290"/>
            <p:cNvGrpSpPr/>
            <p:nvPr/>
          </p:nvGrpSpPr>
          <p:grpSpPr>
            <a:xfrm>
              <a:off x="1371600" y="2590800"/>
              <a:ext cx="641825" cy="533400"/>
              <a:chOff x="3864471" y="1752599"/>
              <a:chExt cx="848344" cy="705031"/>
            </a:xfrm>
          </p:grpSpPr>
          <p:sp>
            <p:nvSpPr>
              <p:cNvPr id="54" name="Isosceles Triangle 53"/>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18"/>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1268506" y="1165412"/>
              <a:ext cx="838200" cy="838200"/>
              <a:chOff x="2362200" y="2209800"/>
              <a:chExt cx="1828800" cy="1600200"/>
            </a:xfrm>
            <a:solidFill>
              <a:schemeClr val="tx1">
                <a:lumMod val="65000"/>
                <a:lumOff val="35000"/>
              </a:schemeClr>
            </a:solidFill>
          </p:grpSpPr>
          <p:sp>
            <p:nvSpPr>
              <p:cNvPr id="52" name="Oval 51"/>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4F75CC3A-FE3E-8100-0483-D89352654725}"/>
              </a:ext>
            </a:extLst>
          </p:cNvPr>
          <p:cNvSpPr txBox="1"/>
          <p:nvPr/>
        </p:nvSpPr>
        <p:spPr>
          <a:xfrm>
            <a:off x="83574" y="6488668"/>
            <a:ext cx="2286000" cy="369332"/>
          </a:xfrm>
          <a:prstGeom prst="rect">
            <a:avLst/>
          </a:prstGeom>
          <a:noFill/>
        </p:spPr>
        <p:txBody>
          <a:bodyPr wrap="square" rtlCol="0">
            <a:spAutoFit/>
          </a:bodyPr>
          <a:lstStyle/>
          <a:p>
            <a:r>
              <a:rPr lang="en-US" dirty="0">
                <a:solidFill>
                  <a:schemeClr val="bg1"/>
                </a:solidFill>
              </a:rPr>
              <a:t>D&amp;C 50:38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down)">
                                      <p:cBhvr>
                                        <p:cTn id="9" dur="580">
                                          <p:stCondLst>
                                            <p:cond delay="0"/>
                                          </p:stCondLst>
                                        </p:cTn>
                                        <p:tgtEl>
                                          <p:spTgt spid="31"/>
                                        </p:tgtEl>
                                      </p:cBhvr>
                                    </p:animEffect>
                                    <p:anim calcmode="lin" valueType="num">
                                      <p:cBhvr>
                                        <p:cTn id="1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 dur="26">
                                          <p:stCondLst>
                                            <p:cond delay="650"/>
                                          </p:stCondLst>
                                        </p:cTn>
                                        <p:tgtEl>
                                          <p:spTgt spid="31"/>
                                        </p:tgtEl>
                                      </p:cBhvr>
                                      <p:to x="100000" y="60000"/>
                                    </p:animScale>
                                    <p:animScale>
                                      <p:cBhvr>
                                        <p:cTn id="16" dur="166" decel="50000">
                                          <p:stCondLst>
                                            <p:cond delay="676"/>
                                          </p:stCondLst>
                                        </p:cTn>
                                        <p:tgtEl>
                                          <p:spTgt spid="31"/>
                                        </p:tgtEl>
                                      </p:cBhvr>
                                      <p:to x="100000" y="100000"/>
                                    </p:animScale>
                                    <p:animScale>
                                      <p:cBhvr>
                                        <p:cTn id="17" dur="26">
                                          <p:stCondLst>
                                            <p:cond delay="1312"/>
                                          </p:stCondLst>
                                        </p:cTn>
                                        <p:tgtEl>
                                          <p:spTgt spid="31"/>
                                        </p:tgtEl>
                                      </p:cBhvr>
                                      <p:to x="100000" y="80000"/>
                                    </p:animScale>
                                    <p:animScale>
                                      <p:cBhvr>
                                        <p:cTn id="18" dur="166" decel="50000">
                                          <p:stCondLst>
                                            <p:cond delay="1338"/>
                                          </p:stCondLst>
                                        </p:cTn>
                                        <p:tgtEl>
                                          <p:spTgt spid="31"/>
                                        </p:tgtEl>
                                      </p:cBhvr>
                                      <p:to x="100000" y="100000"/>
                                    </p:animScale>
                                    <p:animScale>
                                      <p:cBhvr>
                                        <p:cTn id="19" dur="26">
                                          <p:stCondLst>
                                            <p:cond delay="1642"/>
                                          </p:stCondLst>
                                        </p:cTn>
                                        <p:tgtEl>
                                          <p:spTgt spid="31"/>
                                        </p:tgtEl>
                                      </p:cBhvr>
                                      <p:to x="100000" y="90000"/>
                                    </p:animScale>
                                    <p:animScale>
                                      <p:cBhvr>
                                        <p:cTn id="20" dur="166" decel="50000">
                                          <p:stCondLst>
                                            <p:cond delay="1668"/>
                                          </p:stCondLst>
                                        </p:cTn>
                                        <p:tgtEl>
                                          <p:spTgt spid="31"/>
                                        </p:tgtEl>
                                      </p:cBhvr>
                                      <p:to x="100000" y="100000"/>
                                    </p:animScale>
                                    <p:animScale>
                                      <p:cBhvr>
                                        <p:cTn id="21" dur="26">
                                          <p:stCondLst>
                                            <p:cond delay="1808"/>
                                          </p:stCondLst>
                                        </p:cTn>
                                        <p:tgtEl>
                                          <p:spTgt spid="31"/>
                                        </p:tgtEl>
                                      </p:cBhvr>
                                      <p:to x="100000" y="95000"/>
                                    </p:animScale>
                                    <p:animScale>
                                      <p:cBhvr>
                                        <p:cTn id="22" dur="166" decel="50000">
                                          <p:stCondLst>
                                            <p:cond delay="1834"/>
                                          </p:stCondLst>
                                        </p:cTn>
                                        <p:tgtEl>
                                          <p:spTgt spid="3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83574" y="6445359"/>
            <a:ext cx="2286000" cy="369332"/>
          </a:xfrm>
          <a:prstGeom prst="rect">
            <a:avLst/>
          </a:prstGeom>
          <a:noFill/>
        </p:spPr>
        <p:txBody>
          <a:bodyPr wrap="square" rtlCol="0">
            <a:spAutoFit/>
          </a:bodyPr>
          <a:lstStyle/>
          <a:p>
            <a:r>
              <a:rPr lang="en-US" dirty="0">
                <a:solidFill>
                  <a:schemeClr val="bg1"/>
                </a:solidFill>
              </a:rPr>
              <a:t>D&amp;C 50:40</a:t>
            </a:r>
          </a:p>
        </p:txBody>
      </p:sp>
      <p:sp>
        <p:nvSpPr>
          <p:cNvPr id="13" name="Rectangle 12"/>
          <p:cNvSpPr/>
          <p:nvPr/>
        </p:nvSpPr>
        <p:spPr>
          <a:xfrm>
            <a:off x="1828800" y="990600"/>
            <a:ext cx="3657600" cy="369332"/>
          </a:xfrm>
          <a:prstGeom prst="rect">
            <a:avLst/>
          </a:prstGeom>
        </p:spPr>
        <p:txBody>
          <a:bodyPr wrap="square">
            <a:spAutoFit/>
          </a:bodyPr>
          <a:lstStyle/>
          <a:p>
            <a:r>
              <a:rPr lang="en-US" dirty="0">
                <a:solidFill>
                  <a:schemeClr val="bg1"/>
                </a:solidFill>
              </a:rPr>
              <a:t>Humble Hearts and willing to learn</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Ye Are Little Children</a:t>
            </a:r>
          </a:p>
        </p:txBody>
      </p:sp>
      <p:sp>
        <p:nvSpPr>
          <p:cNvPr id="21" name="Rectangle 20"/>
          <p:cNvSpPr/>
          <p:nvPr/>
        </p:nvSpPr>
        <p:spPr>
          <a:xfrm>
            <a:off x="5638800" y="1752601"/>
            <a:ext cx="4572000" cy="2031325"/>
          </a:xfrm>
          <a:prstGeom prst="rect">
            <a:avLst/>
          </a:prstGeom>
        </p:spPr>
        <p:txBody>
          <a:bodyPr>
            <a:spAutoFit/>
          </a:bodyPr>
          <a:lstStyle/>
          <a:p>
            <a:r>
              <a:rPr lang="en-US" i="1" dirty="0">
                <a:solidFill>
                  <a:schemeClr val="bg1"/>
                </a:solidFill>
              </a:rPr>
              <a:t>And said, Verily I say unto you, Except ye be converted, and become as little children, ye shall not enter into the kingdom of heaven. Whosoever therefore shall humble himself as this little child, the same is greatest in the kingdom of heaven.</a:t>
            </a:r>
          </a:p>
          <a:p>
            <a:r>
              <a:rPr lang="en-US" i="1" dirty="0">
                <a:solidFill>
                  <a:schemeClr val="bg1"/>
                </a:solidFill>
              </a:rPr>
              <a:t>Matthew 18:3-4</a:t>
            </a:r>
          </a:p>
        </p:txBody>
      </p:sp>
      <p:sp>
        <p:nvSpPr>
          <p:cNvPr id="8" name="Rectangle 7"/>
          <p:cNvSpPr/>
          <p:nvPr/>
        </p:nvSpPr>
        <p:spPr>
          <a:xfrm>
            <a:off x="3962400" y="4648201"/>
            <a:ext cx="4572000" cy="1384995"/>
          </a:xfrm>
          <a:prstGeom prst="rect">
            <a:avLst/>
          </a:prstGeom>
        </p:spPr>
        <p:txBody>
          <a:bodyPr>
            <a:spAutoFit/>
          </a:bodyPr>
          <a:lstStyle/>
          <a:p>
            <a:r>
              <a:rPr lang="en-US" dirty="0">
                <a:solidFill>
                  <a:srgbClr val="FFFF00"/>
                </a:solidFill>
              </a:rPr>
              <a:t>If we have a heart to learn and a willingness to follow the example of children, their divine attributes can hold a key to unlocking our own spiritual growth.</a:t>
            </a:r>
          </a:p>
          <a:p>
            <a:r>
              <a:rPr lang="en-US" sz="1200" dirty="0">
                <a:solidFill>
                  <a:srgbClr val="FFFF00"/>
                </a:solidFill>
              </a:rPr>
              <a:t>Jean A Stevens</a:t>
            </a:r>
          </a:p>
        </p:txBody>
      </p:sp>
      <p:pic>
        <p:nvPicPr>
          <p:cNvPr id="3" name="Picture 2">
            <a:extLst>
              <a:ext uri="{FF2B5EF4-FFF2-40B4-BE49-F238E27FC236}">
                <a16:creationId xmlns:a16="http://schemas.microsoft.com/office/drawing/2014/main" id="{46BF0624-5232-49D8-85D8-F1E39ED28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0172"/>
            <a:ext cx="3133344" cy="2438400"/>
          </a:xfrm>
          <a:prstGeom prst="rect">
            <a:avLst/>
          </a:prstGeom>
        </p:spPr>
      </p:pic>
      <p:pic>
        <p:nvPicPr>
          <p:cNvPr id="6" name="Picture 5">
            <a:extLst>
              <a:ext uri="{FF2B5EF4-FFF2-40B4-BE49-F238E27FC236}">
                <a16:creationId xmlns:a16="http://schemas.microsoft.com/office/drawing/2014/main" id="{1A85EB8B-EADA-4AB9-9220-30B16A053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070" y="4306550"/>
            <a:ext cx="1628775" cy="2028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9296400" y="990600"/>
            <a:ext cx="1371600" cy="369332"/>
          </a:xfrm>
          <a:prstGeom prst="rect">
            <a:avLst/>
          </a:prstGeom>
          <a:noFill/>
        </p:spPr>
        <p:txBody>
          <a:bodyPr wrap="square" rtlCol="0">
            <a:spAutoFit/>
          </a:bodyPr>
          <a:lstStyle/>
          <a:p>
            <a:r>
              <a:rPr lang="en-US" dirty="0">
                <a:solidFill>
                  <a:schemeClr val="bg1"/>
                </a:solidFill>
              </a:rPr>
              <a:t>May 1831</a:t>
            </a:r>
          </a:p>
        </p:txBody>
      </p:sp>
      <p:sp>
        <p:nvSpPr>
          <p:cNvPr id="6" name="TextBox 5"/>
          <p:cNvSpPr txBox="1"/>
          <p:nvPr/>
        </p:nvSpPr>
        <p:spPr>
          <a:xfrm>
            <a:off x="1508333" y="110580"/>
            <a:ext cx="9144000" cy="769441"/>
          </a:xfrm>
          <a:prstGeom prst="rect">
            <a:avLst/>
          </a:prstGeom>
          <a:noFill/>
        </p:spPr>
        <p:txBody>
          <a:bodyPr wrap="square" rtlCol="0">
            <a:spAutoFit/>
          </a:bodyPr>
          <a:lstStyle/>
          <a:p>
            <a:pPr algn="ctr"/>
            <a:r>
              <a:rPr lang="en-US" sz="4400" dirty="0">
                <a:solidFill>
                  <a:schemeClr val="bg1"/>
                </a:solidFill>
                <a:latin typeface="Leelawadee" pitchFamily="34" charset="-34"/>
                <a:cs typeface="Leelawadee" pitchFamily="34" charset="-34"/>
              </a:rPr>
              <a:t>Background Counterfeit Revelations</a:t>
            </a:r>
          </a:p>
        </p:txBody>
      </p:sp>
      <p:sp>
        <p:nvSpPr>
          <p:cNvPr id="7" name="Rectangle 6"/>
          <p:cNvSpPr/>
          <p:nvPr/>
        </p:nvSpPr>
        <p:spPr>
          <a:xfrm>
            <a:off x="4419600" y="3505200"/>
            <a:ext cx="6019800" cy="3046988"/>
          </a:xfrm>
          <a:prstGeom prst="rect">
            <a:avLst/>
          </a:prstGeom>
        </p:spPr>
        <p:txBody>
          <a:bodyPr wrap="square">
            <a:spAutoFit/>
          </a:bodyPr>
          <a:lstStyle/>
          <a:p>
            <a:endParaRPr lang="en-US" dirty="0">
              <a:solidFill>
                <a:schemeClr val="bg1"/>
              </a:solidFill>
            </a:endParaRPr>
          </a:p>
          <a:p>
            <a:r>
              <a:rPr lang="en-US" dirty="0">
                <a:solidFill>
                  <a:schemeClr val="bg1"/>
                </a:solidFill>
              </a:rPr>
              <a:t>One man pursued a ball that he said he saw flying in the air, until he came to a precipice, when he jumped into the top of a tree, which saved his life; </a:t>
            </a:r>
          </a:p>
          <a:p>
            <a:endParaRPr lang="en-US" dirty="0">
              <a:solidFill>
                <a:schemeClr val="bg1"/>
              </a:solidFill>
            </a:endParaRPr>
          </a:p>
          <a:p>
            <a:r>
              <a:rPr lang="en-US" dirty="0">
                <a:solidFill>
                  <a:schemeClr val="bg1"/>
                </a:solidFill>
              </a:rPr>
              <a:t>And many ridiculous things were entered into, calculated to bring disgrace upon the Church of God, to cause the Spirit of God to be withdrawn, and to uproot and destroy those glorious principles which had been developed for the salvation of the human family.” </a:t>
            </a:r>
          </a:p>
          <a:p>
            <a:r>
              <a:rPr lang="en-US" sz="1200" dirty="0">
                <a:solidFill>
                  <a:schemeClr val="bg1"/>
                </a:solidFill>
              </a:rPr>
              <a:t>HC</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52600" y="1066801"/>
            <a:ext cx="5791200" cy="2585323"/>
          </a:xfrm>
          <a:prstGeom prst="rect">
            <a:avLst/>
          </a:prstGeom>
        </p:spPr>
        <p:txBody>
          <a:bodyPr wrap="square">
            <a:spAutoFit/>
          </a:bodyPr>
          <a:lstStyle/>
          <a:p>
            <a:r>
              <a:rPr lang="en-US" dirty="0">
                <a:solidFill>
                  <a:schemeClr val="bg1"/>
                </a:solidFill>
              </a:rPr>
              <a:t>Soon after the Gospel was established in Kirtland, and during the absence of the authorities of the Church, many false spirits were introduced, many strange visions were seen, and wild, enthusiastic notions were entertained: </a:t>
            </a:r>
          </a:p>
          <a:p>
            <a:endParaRPr lang="en-US" dirty="0">
              <a:solidFill>
                <a:schemeClr val="bg1"/>
              </a:solidFill>
            </a:endParaRPr>
          </a:p>
          <a:p>
            <a:r>
              <a:rPr lang="en-US" dirty="0">
                <a:solidFill>
                  <a:schemeClr val="bg1"/>
                </a:solidFill>
              </a:rPr>
              <a:t>Men ran out of doors under the influence of this spirit, and some of them got upon the stumps of trees and shouted, and all kinds of extravagances were entered into by them; </a:t>
            </a:r>
          </a:p>
          <a:p>
            <a:endParaRPr lang="en-US" dirty="0">
              <a:solidFill>
                <a:schemeClr val="bg1"/>
              </a:solidFill>
            </a:endParaRPr>
          </a:p>
        </p:txBody>
      </p:sp>
      <p:pic>
        <p:nvPicPr>
          <p:cNvPr id="3" name="Picture 2">
            <a:extLst>
              <a:ext uri="{FF2B5EF4-FFF2-40B4-BE49-F238E27FC236}">
                <a16:creationId xmlns:a16="http://schemas.microsoft.com/office/drawing/2014/main" id="{1FDF083F-CBA8-41D7-858A-79A6F2EDE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377" y="1436490"/>
            <a:ext cx="2639568" cy="1981200"/>
          </a:xfrm>
          <a:prstGeom prst="rect">
            <a:avLst/>
          </a:prstGeom>
        </p:spPr>
      </p:pic>
      <p:pic>
        <p:nvPicPr>
          <p:cNvPr id="11" name="Picture 10">
            <a:extLst>
              <a:ext uri="{FF2B5EF4-FFF2-40B4-BE49-F238E27FC236}">
                <a16:creationId xmlns:a16="http://schemas.microsoft.com/office/drawing/2014/main" id="{0A01D5F3-BA2C-4B32-9ECE-84447415D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52" y="3940106"/>
            <a:ext cx="3095625"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76200" y="6488668"/>
            <a:ext cx="2286000" cy="369332"/>
          </a:xfrm>
          <a:prstGeom prst="rect">
            <a:avLst/>
          </a:prstGeom>
          <a:noFill/>
        </p:spPr>
        <p:txBody>
          <a:bodyPr wrap="square" rtlCol="0">
            <a:spAutoFit/>
          </a:bodyPr>
          <a:lstStyle/>
          <a:p>
            <a:r>
              <a:rPr lang="en-US" dirty="0">
                <a:solidFill>
                  <a:schemeClr val="bg1"/>
                </a:solidFill>
              </a:rPr>
              <a:t>D&amp;C 50:40</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Grow in Grace</a:t>
            </a:r>
          </a:p>
        </p:txBody>
      </p:sp>
      <p:sp>
        <p:nvSpPr>
          <p:cNvPr id="21" name="Rectangle 20"/>
          <p:cNvSpPr/>
          <p:nvPr/>
        </p:nvSpPr>
        <p:spPr>
          <a:xfrm>
            <a:off x="5029200" y="1524001"/>
            <a:ext cx="4572000" cy="1200329"/>
          </a:xfrm>
          <a:prstGeom prst="rect">
            <a:avLst/>
          </a:prstGeom>
        </p:spPr>
        <p:txBody>
          <a:bodyPr>
            <a:spAutoFit/>
          </a:bodyPr>
          <a:lstStyle/>
          <a:p>
            <a:r>
              <a:rPr lang="en-US" i="1" dirty="0">
                <a:solidFill>
                  <a:schemeClr val="bg1"/>
                </a:solidFill>
              </a:rPr>
              <a:t>But grow in grace, and in the knowledge of our Lord and </a:t>
            </a:r>
            <a:r>
              <a:rPr lang="en-US" i="1" dirty="0" err="1">
                <a:solidFill>
                  <a:schemeClr val="bg1"/>
                </a:solidFill>
              </a:rPr>
              <a:t>Saviour</a:t>
            </a:r>
            <a:r>
              <a:rPr lang="en-US" i="1" dirty="0">
                <a:solidFill>
                  <a:schemeClr val="bg1"/>
                </a:solidFill>
              </a:rPr>
              <a:t> Jesus Christ. To him be glory both now and for ever. Amen.</a:t>
            </a:r>
          </a:p>
          <a:p>
            <a:r>
              <a:rPr lang="en-US" i="1" dirty="0">
                <a:solidFill>
                  <a:schemeClr val="bg1"/>
                </a:solidFill>
              </a:rPr>
              <a:t>2 Peter 3 :18</a:t>
            </a:r>
          </a:p>
        </p:txBody>
      </p:sp>
      <p:sp>
        <p:nvSpPr>
          <p:cNvPr id="8" name="Rectangle 7"/>
          <p:cNvSpPr/>
          <p:nvPr/>
        </p:nvSpPr>
        <p:spPr>
          <a:xfrm>
            <a:off x="2362200" y="3758505"/>
            <a:ext cx="5571392" cy="2585323"/>
          </a:xfrm>
          <a:prstGeom prst="rect">
            <a:avLst/>
          </a:prstGeom>
        </p:spPr>
        <p:txBody>
          <a:bodyPr wrap="square">
            <a:spAutoFit/>
          </a:bodyPr>
          <a:lstStyle/>
          <a:p>
            <a:r>
              <a:rPr lang="en-US" dirty="0">
                <a:solidFill>
                  <a:schemeClr val="bg1"/>
                </a:solidFill>
              </a:rPr>
              <a:t>It is by grace that we even have the small possibility of being saved. It is because of grace that Christ came to the earth to atone for our sins and make it possible for us to return to our Father in Heaven. </a:t>
            </a:r>
          </a:p>
          <a:p>
            <a:endParaRPr lang="en-US" dirty="0">
              <a:solidFill>
                <a:schemeClr val="bg1"/>
              </a:solidFill>
            </a:endParaRPr>
          </a:p>
          <a:p>
            <a:r>
              <a:rPr lang="en-US" dirty="0">
                <a:solidFill>
                  <a:schemeClr val="bg1"/>
                </a:solidFill>
              </a:rPr>
              <a:t>But it is not by grace that we are forced into heaven. We are not automatically saved because of this wonderful doctrine. We still have to do our part. Faith is not merely enough, we must do works. </a:t>
            </a:r>
            <a:r>
              <a:rPr lang="en-US" sz="1200" dirty="0" err="1">
                <a:solidFill>
                  <a:schemeClr val="bg1"/>
                </a:solidFill>
              </a:rPr>
              <a:t>Mitchel</a:t>
            </a:r>
            <a:endParaRPr lang="en-US" sz="1200" dirty="0">
              <a:solidFill>
                <a:schemeClr val="bg1"/>
              </a:solidFill>
            </a:endParaRPr>
          </a:p>
        </p:txBody>
      </p:sp>
      <p:pic>
        <p:nvPicPr>
          <p:cNvPr id="3" name="Picture 2">
            <a:extLst>
              <a:ext uri="{FF2B5EF4-FFF2-40B4-BE49-F238E27FC236}">
                <a16:creationId xmlns:a16="http://schemas.microsoft.com/office/drawing/2014/main" id="{DAA3603B-8C60-4D40-8118-2B3043B36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722" y="769358"/>
            <a:ext cx="1981200" cy="2474976"/>
          </a:xfrm>
          <a:prstGeom prst="rect">
            <a:avLst/>
          </a:prstGeom>
        </p:spPr>
      </p:pic>
      <p:pic>
        <p:nvPicPr>
          <p:cNvPr id="6" name="Picture 5">
            <a:extLst>
              <a:ext uri="{FF2B5EF4-FFF2-40B4-BE49-F238E27FC236}">
                <a16:creationId xmlns:a16="http://schemas.microsoft.com/office/drawing/2014/main" id="{47E0340D-3ACB-4579-9E69-D0ADEBD98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4333626"/>
            <a:ext cx="19050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0" y="6488668"/>
            <a:ext cx="2286000" cy="369332"/>
          </a:xfrm>
          <a:prstGeom prst="rect">
            <a:avLst/>
          </a:prstGeom>
          <a:noFill/>
        </p:spPr>
        <p:txBody>
          <a:bodyPr wrap="square" rtlCol="0">
            <a:spAutoFit/>
          </a:bodyPr>
          <a:lstStyle/>
          <a:p>
            <a:r>
              <a:rPr lang="en-US" dirty="0">
                <a:solidFill>
                  <a:schemeClr val="bg1"/>
                </a:solidFill>
              </a:rPr>
              <a:t>D&amp;C 50:43</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One in Purpose</a:t>
            </a:r>
          </a:p>
        </p:txBody>
      </p:sp>
      <p:sp>
        <p:nvSpPr>
          <p:cNvPr id="21" name="Rectangle 20"/>
          <p:cNvSpPr/>
          <p:nvPr/>
        </p:nvSpPr>
        <p:spPr>
          <a:xfrm>
            <a:off x="1905000" y="914400"/>
            <a:ext cx="4572000" cy="923330"/>
          </a:xfrm>
          <a:prstGeom prst="rect">
            <a:avLst/>
          </a:prstGeom>
        </p:spPr>
        <p:txBody>
          <a:bodyPr>
            <a:spAutoFit/>
          </a:bodyPr>
          <a:lstStyle/>
          <a:p>
            <a:r>
              <a:rPr lang="en-US" i="1" dirty="0">
                <a:solidFill>
                  <a:schemeClr val="bg1"/>
                </a:solidFill>
              </a:rPr>
              <a:t>And the Father and I are one. I am in the Father and the Father in me; and inasmuch as ye have received me, ye are in me and I in you</a:t>
            </a:r>
          </a:p>
        </p:txBody>
      </p:sp>
      <p:sp>
        <p:nvSpPr>
          <p:cNvPr id="9" name="Rectangle 8"/>
          <p:cNvSpPr/>
          <p:nvPr/>
        </p:nvSpPr>
        <p:spPr>
          <a:xfrm>
            <a:off x="5105400" y="2667000"/>
            <a:ext cx="4572000" cy="2862322"/>
          </a:xfrm>
          <a:prstGeom prst="rect">
            <a:avLst/>
          </a:prstGeom>
        </p:spPr>
        <p:txBody>
          <a:bodyPr>
            <a:spAutoFit/>
          </a:bodyPr>
          <a:lstStyle/>
          <a:p>
            <a:pPr algn="ctr"/>
            <a:r>
              <a:rPr lang="en-US" sz="3600" dirty="0">
                <a:solidFill>
                  <a:srgbClr val="FFFF00"/>
                </a:solidFill>
              </a:rPr>
              <a:t>God the Father and Jesus Christ are two separate beings who work together for one purpose</a:t>
            </a:r>
          </a:p>
        </p:txBody>
      </p:sp>
      <p:pic>
        <p:nvPicPr>
          <p:cNvPr id="3" name="Picture 2">
            <a:extLst>
              <a:ext uri="{FF2B5EF4-FFF2-40B4-BE49-F238E27FC236}">
                <a16:creationId xmlns:a16="http://schemas.microsoft.com/office/drawing/2014/main" id="{21647B54-3848-4321-BC21-C021241D6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888" y="2185434"/>
            <a:ext cx="3658522" cy="3892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93407" y="6483459"/>
            <a:ext cx="2286000" cy="369332"/>
          </a:xfrm>
          <a:prstGeom prst="rect">
            <a:avLst/>
          </a:prstGeom>
          <a:noFill/>
        </p:spPr>
        <p:txBody>
          <a:bodyPr wrap="square" rtlCol="0">
            <a:spAutoFit/>
          </a:bodyPr>
          <a:lstStyle/>
          <a:p>
            <a:r>
              <a:rPr lang="en-US" dirty="0">
                <a:solidFill>
                  <a:schemeClr val="bg1"/>
                </a:solidFill>
              </a:rPr>
              <a:t>D&amp;C 50:45</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You Shall See Me</a:t>
            </a:r>
          </a:p>
        </p:txBody>
      </p:sp>
      <p:sp>
        <p:nvSpPr>
          <p:cNvPr id="21" name="Rectangle 20"/>
          <p:cNvSpPr/>
          <p:nvPr/>
        </p:nvSpPr>
        <p:spPr>
          <a:xfrm>
            <a:off x="816078" y="1224679"/>
            <a:ext cx="5643716" cy="3693319"/>
          </a:xfrm>
          <a:prstGeom prst="rect">
            <a:avLst/>
          </a:prstGeom>
        </p:spPr>
        <p:txBody>
          <a:bodyPr wrap="square">
            <a:spAutoFit/>
          </a:bodyPr>
          <a:lstStyle/>
          <a:p>
            <a:r>
              <a:rPr lang="en-US" dirty="0">
                <a:solidFill>
                  <a:schemeClr val="bg1"/>
                </a:solidFill>
              </a:rPr>
              <a:t>“It is not given to every man to look upon the face of God as did Moses [Moses 1:11], as did Joseph Smith. </a:t>
            </a:r>
          </a:p>
          <a:p>
            <a:endParaRPr lang="en-US" dirty="0">
              <a:solidFill>
                <a:schemeClr val="bg1"/>
              </a:solidFill>
            </a:endParaRPr>
          </a:p>
          <a:p>
            <a:r>
              <a:rPr lang="en-US" dirty="0">
                <a:solidFill>
                  <a:schemeClr val="bg1"/>
                </a:solidFill>
              </a:rPr>
              <a:t>One must be specially prepared before he can see what Joseph saw. …</a:t>
            </a:r>
          </a:p>
          <a:p>
            <a:endParaRPr lang="en-US" dirty="0">
              <a:solidFill>
                <a:schemeClr val="bg1"/>
              </a:solidFill>
            </a:endParaRPr>
          </a:p>
          <a:p>
            <a:r>
              <a:rPr lang="en-US" dirty="0">
                <a:solidFill>
                  <a:schemeClr val="bg1"/>
                </a:solidFill>
              </a:rPr>
              <a:t>I do not expect the Lord to manifest Himself to me in the same way that He did to Joseph the Prophet. </a:t>
            </a:r>
          </a:p>
          <a:p>
            <a:endParaRPr lang="en-US" dirty="0">
              <a:solidFill>
                <a:schemeClr val="bg1"/>
              </a:solidFill>
            </a:endParaRPr>
          </a:p>
          <a:p>
            <a:r>
              <a:rPr lang="en-US" dirty="0">
                <a:solidFill>
                  <a:schemeClr val="bg1"/>
                </a:solidFill>
              </a:rPr>
              <a:t>I expect Him to communicate with me through the gifts He has endowed me with, not through those with which He has endowed my brother or sister, unless they have the right to receive for me a message from Him. </a:t>
            </a:r>
            <a:endParaRPr lang="en-US" i="1" dirty="0">
              <a:solidFill>
                <a:schemeClr val="bg1"/>
              </a:solidFill>
            </a:endParaRPr>
          </a:p>
        </p:txBody>
      </p:sp>
      <p:sp>
        <p:nvSpPr>
          <p:cNvPr id="8" name="Rectangle 7"/>
          <p:cNvSpPr/>
          <p:nvPr/>
        </p:nvSpPr>
        <p:spPr>
          <a:xfrm>
            <a:off x="6096000" y="5334001"/>
            <a:ext cx="4572000" cy="1384995"/>
          </a:xfrm>
          <a:prstGeom prst="rect">
            <a:avLst/>
          </a:prstGeom>
        </p:spPr>
        <p:txBody>
          <a:bodyPr>
            <a:spAutoFit/>
          </a:bodyPr>
          <a:lstStyle/>
          <a:p>
            <a:r>
              <a:rPr lang="en-US" dirty="0">
                <a:solidFill>
                  <a:schemeClr val="bg1"/>
                </a:solidFill>
              </a:rPr>
              <a:t>When the Lord speaks to me or to you, it will be in a method and manner justified by our preparation, our gifts, our powers; for we have all been endowed in some degree.” </a:t>
            </a:r>
          </a:p>
          <a:p>
            <a:r>
              <a:rPr lang="en-US" sz="1200" dirty="0">
                <a:solidFill>
                  <a:schemeClr val="bg1"/>
                </a:solidFill>
              </a:rPr>
              <a:t>Elder Orson F. Whitney</a:t>
            </a:r>
            <a:endParaRPr lang="en-US" sz="1200" i="1" dirty="0">
              <a:solidFill>
                <a:schemeClr val="bg1"/>
              </a:solidFill>
            </a:endParaRPr>
          </a:p>
        </p:txBody>
      </p:sp>
      <p:pic>
        <p:nvPicPr>
          <p:cNvPr id="31746" name="Picture 2" descr="http://mormonlit.lib.byu.edu/images/WhitneyOrson.jpg"/>
          <p:cNvPicPr>
            <a:picLocks noChangeAspect="1" noChangeArrowheads="1"/>
          </p:cNvPicPr>
          <p:nvPr/>
        </p:nvPicPr>
        <p:blipFill>
          <a:blip r:embed="rId2" cstate="print"/>
          <a:srcRect l="8889" t="2020" r="2222" b="7071"/>
          <a:stretch>
            <a:fillRect/>
          </a:stretch>
        </p:blipFill>
        <p:spPr bwMode="auto">
          <a:xfrm>
            <a:off x="6934200" y="1066800"/>
            <a:ext cx="2514600" cy="37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191200" y="146274"/>
            <a:ext cx="9031458" cy="6740307"/>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4:580.)</a:t>
            </a:r>
          </a:p>
          <a:p>
            <a:endParaRPr lang="en-US" sz="1600" dirty="0">
              <a:solidFill>
                <a:schemeClr val="bg1"/>
              </a:solidFill>
            </a:endParaRPr>
          </a:p>
          <a:p>
            <a:r>
              <a:rPr lang="en-US" sz="1600" dirty="0">
                <a:solidFill>
                  <a:schemeClr val="bg1"/>
                </a:solidFill>
              </a:rPr>
              <a:t>Videos:</a:t>
            </a:r>
          </a:p>
          <a:p>
            <a:r>
              <a:rPr lang="en-US" sz="1600" b="0" i="0" dirty="0">
                <a:solidFill>
                  <a:schemeClr val="bg1"/>
                </a:solidFill>
                <a:effectLst/>
              </a:rPr>
              <a:t>“</a:t>
            </a:r>
            <a:r>
              <a:rPr lang="en-US" sz="1600" b="0" i="0" u="none" strike="noStrike" dirty="0">
                <a:solidFill>
                  <a:schemeClr val="bg1"/>
                </a:solidFill>
                <a:effectLst/>
              </a:rPr>
              <a:t>Come, Follow Me: Rejoice Together</a:t>
            </a:r>
            <a:r>
              <a:rPr lang="en-US" sz="1600" b="0" i="0" dirty="0">
                <a:solidFill>
                  <a:schemeClr val="bg1"/>
                </a:solidFill>
                <a:effectLst/>
              </a:rPr>
              <a:t>” (1:20)</a:t>
            </a:r>
          </a:p>
          <a:p>
            <a:r>
              <a:rPr lang="en-US" sz="1600" b="0" i="0" dirty="0">
                <a:solidFill>
                  <a:schemeClr val="bg1"/>
                </a:solidFill>
                <a:effectLst/>
              </a:rPr>
              <a:t>“</a:t>
            </a:r>
            <a:r>
              <a:rPr lang="en-US" sz="1600" b="0" i="0" u="none" strike="noStrike" dirty="0">
                <a:solidFill>
                  <a:schemeClr val="bg1"/>
                </a:solidFill>
                <a:effectLst/>
              </a:rPr>
              <a:t>A Teacher</a:t>
            </a:r>
            <a:r>
              <a:rPr lang="en-US" sz="1600" b="0" i="0" dirty="0">
                <a:solidFill>
                  <a:schemeClr val="bg1"/>
                </a:solidFill>
                <a:effectLst/>
              </a:rPr>
              <a:t>” (2:52).</a:t>
            </a:r>
            <a:endParaRPr lang="en-US" sz="1600" dirty="0">
              <a:solidFill>
                <a:schemeClr val="bg1"/>
              </a:solidFill>
            </a:endParaRPr>
          </a:p>
          <a:p>
            <a:r>
              <a:rPr lang="en-US" sz="1600" dirty="0">
                <a:solidFill>
                  <a:schemeClr val="bg1"/>
                </a:solidFill>
              </a:rPr>
              <a:t>A Man without Eloquence (6:06)</a:t>
            </a:r>
          </a:p>
          <a:p>
            <a:r>
              <a:rPr lang="en-US" sz="1600" dirty="0">
                <a:solidFill>
                  <a:schemeClr val="bg1"/>
                </a:solidFill>
              </a:rPr>
              <a:t>Faith Lights the Way (1:55)</a:t>
            </a:r>
          </a:p>
          <a:p>
            <a:endParaRPr lang="en-US" sz="1600" dirty="0">
              <a:solidFill>
                <a:schemeClr val="bg1"/>
              </a:solidFill>
            </a:endParaRPr>
          </a:p>
          <a:p>
            <a:endParaRPr lang="en-US" sz="1600" dirty="0">
              <a:solidFill>
                <a:schemeClr val="bg1"/>
              </a:solidFill>
            </a:endParaRPr>
          </a:p>
          <a:p>
            <a:r>
              <a:rPr lang="en-US" sz="1600" dirty="0">
                <a:solidFill>
                  <a:schemeClr val="bg1"/>
                </a:solidFill>
              </a:rPr>
              <a:t>Joseph Smith(</a:t>
            </a:r>
            <a:r>
              <a:rPr lang="en-US" sz="1600" i="1" dirty="0">
                <a:solidFill>
                  <a:schemeClr val="bg1"/>
                </a:solidFill>
              </a:rPr>
              <a:t>Teachings,</a:t>
            </a:r>
            <a:r>
              <a:rPr lang="en-US" sz="1600" dirty="0">
                <a:solidFill>
                  <a:schemeClr val="bg1"/>
                </a:solidFill>
              </a:rPr>
              <a:t> p. 227)</a:t>
            </a:r>
          </a:p>
          <a:p>
            <a:r>
              <a:rPr lang="en-US" sz="1600" dirty="0">
                <a:solidFill>
                  <a:schemeClr val="bg1"/>
                </a:solidFill>
              </a:rPr>
              <a:t>President Joseph Fielding Smith (</a:t>
            </a:r>
            <a:r>
              <a:rPr lang="en-US" sz="1600" i="1" dirty="0">
                <a:solidFill>
                  <a:schemeClr val="bg1"/>
                </a:solidFill>
              </a:rPr>
              <a:t>Church History and Modern Revelation,</a:t>
            </a:r>
            <a:r>
              <a:rPr lang="en-US" sz="1600" dirty="0">
                <a:solidFill>
                  <a:schemeClr val="bg1"/>
                </a:solidFill>
              </a:rPr>
              <a:t> 1:200.)</a:t>
            </a:r>
          </a:p>
          <a:p>
            <a:r>
              <a:rPr lang="en-US" sz="1600" dirty="0">
                <a:solidFill>
                  <a:schemeClr val="bg1"/>
                </a:solidFill>
              </a:rPr>
              <a:t>President Spencer W. Kimball  (</a:t>
            </a:r>
            <a:r>
              <a:rPr lang="en-US" sz="1600" i="1" dirty="0">
                <a:solidFill>
                  <a:schemeClr val="bg1"/>
                </a:solidFill>
              </a:rPr>
              <a:t>Ensign,</a:t>
            </a:r>
            <a:r>
              <a:rPr lang="en-US" sz="1600" dirty="0">
                <a:solidFill>
                  <a:schemeClr val="bg1"/>
                </a:solidFill>
              </a:rPr>
              <a:t> Jan. 1978, p. 5.) (“</a:t>
            </a:r>
            <a:r>
              <a:rPr lang="en-US" sz="1600" dirty="0" err="1">
                <a:solidFill>
                  <a:schemeClr val="bg1"/>
                </a:solidFill>
              </a:rPr>
              <a:t>Yagottawanna</a:t>
            </a:r>
            <a:r>
              <a:rPr lang="en-US" sz="1600" dirty="0">
                <a:solidFill>
                  <a:schemeClr val="bg1"/>
                </a:solidFill>
              </a:rPr>
              <a:t>,” </a:t>
            </a:r>
            <a:r>
              <a:rPr lang="en-US" sz="1600" i="1" dirty="0">
                <a:solidFill>
                  <a:schemeClr val="bg1"/>
                </a:solidFill>
              </a:rPr>
              <a:t>Ensign,</a:t>
            </a:r>
            <a:r>
              <a:rPr lang="en-US" sz="1600" dirty="0">
                <a:solidFill>
                  <a:schemeClr val="bg1"/>
                </a:solidFill>
              </a:rPr>
              <a:t> May 1991, 46).</a:t>
            </a:r>
          </a:p>
          <a:p>
            <a:r>
              <a:rPr lang="en-US" sz="1600" dirty="0">
                <a:solidFill>
                  <a:schemeClr val="bg1"/>
                </a:solidFill>
              </a:rPr>
              <a:t> President Joseph Fielding Smith (</a:t>
            </a:r>
            <a:r>
              <a:rPr lang="en-US" sz="1600" i="1" dirty="0">
                <a:solidFill>
                  <a:schemeClr val="bg1"/>
                </a:solidFill>
              </a:rPr>
              <a:t>Church History and Modern Revelation,</a:t>
            </a:r>
            <a:r>
              <a:rPr lang="en-US" sz="1600" dirty="0">
                <a:solidFill>
                  <a:schemeClr val="bg1"/>
                </a:solidFill>
              </a:rPr>
              <a:t> 1:201–2.)</a:t>
            </a:r>
          </a:p>
          <a:p>
            <a:r>
              <a:rPr lang="en-US" sz="1600" dirty="0">
                <a:solidFill>
                  <a:schemeClr val="bg1"/>
                </a:solidFill>
              </a:rPr>
              <a:t>Doctrine and Covenants Who’s Who by Ed J. Pinegar and Richard J. Allen pg. 16, 164</a:t>
            </a:r>
          </a:p>
          <a:p>
            <a:pPr fontAlgn="base"/>
            <a:r>
              <a:rPr lang="en-US" sz="1600" dirty="0">
                <a:solidFill>
                  <a:schemeClr val="bg1"/>
                </a:solidFill>
              </a:rPr>
              <a:t>Jean A Stevens </a:t>
            </a:r>
            <a:r>
              <a:rPr lang="en-US" sz="1600" i="1" dirty="0">
                <a:solidFill>
                  <a:schemeClr val="bg1"/>
                </a:solidFill>
              </a:rPr>
              <a:t>Become as a Little Child </a:t>
            </a:r>
            <a:r>
              <a:rPr lang="en-US" sz="1600" dirty="0">
                <a:solidFill>
                  <a:schemeClr val="bg1"/>
                </a:solidFill>
              </a:rPr>
              <a:t>Oct. 2014 Gen. Conf.</a:t>
            </a:r>
          </a:p>
          <a:p>
            <a:pPr fontAlgn="base"/>
            <a:r>
              <a:rPr lang="en-US" sz="1600" dirty="0">
                <a:solidFill>
                  <a:schemeClr val="bg1"/>
                </a:solidFill>
              </a:rPr>
              <a:t>The testimony of  Mitchel ://www.mormon.org/me/BGF3/Mitchel?rel=author</a:t>
            </a:r>
          </a:p>
          <a:p>
            <a:pPr fontAlgn="base"/>
            <a:r>
              <a:rPr lang="en-US" sz="1600" dirty="0">
                <a:solidFill>
                  <a:schemeClr val="bg1"/>
                </a:solidFill>
              </a:rPr>
              <a:t>Presentation by ©http://fashionsbylynda.com/blog/</a:t>
            </a:r>
          </a:p>
          <a:p>
            <a:pPr fontAlgn="base"/>
            <a:r>
              <a:rPr lang="en-US" sz="1600" dirty="0">
                <a:solidFill>
                  <a:schemeClr val="bg1"/>
                </a:solidFill>
              </a:rPr>
              <a:t>Elder Orson F. Whitney (In Conference Report, Apr. 1910, p. 60.)</a:t>
            </a:r>
          </a:p>
          <a:p>
            <a:pPr algn="l"/>
            <a:r>
              <a:rPr lang="en-US" sz="1600" b="1" i="0" dirty="0">
                <a:solidFill>
                  <a:schemeClr val="bg1"/>
                </a:solidFill>
                <a:effectLst/>
              </a:rPr>
              <a:t>President Nelson’s insight about the sacrament you may have missed </a:t>
            </a:r>
            <a:r>
              <a:rPr lang="en-US" sz="1600" b="0" i="0" dirty="0">
                <a:solidFill>
                  <a:schemeClr val="bg1"/>
                </a:solidFill>
                <a:effectLst/>
              </a:rPr>
              <a:t>By </a:t>
            </a:r>
            <a:r>
              <a:rPr lang="en-US" sz="1600" b="0" i="0" u="none" strike="noStrike" dirty="0">
                <a:solidFill>
                  <a:schemeClr val="bg1"/>
                </a:solidFill>
                <a:effectLst/>
              </a:rPr>
              <a:t>Lindsey Williams</a:t>
            </a:r>
            <a:endParaRPr lang="en-US" sz="1600" b="0" i="0" dirty="0">
              <a:solidFill>
                <a:schemeClr val="bg1"/>
              </a:solidFill>
              <a:effectLst/>
            </a:endParaRPr>
          </a:p>
          <a:p>
            <a:pPr fontAlgn="base"/>
            <a:endParaRPr lang="en-US" sz="1600" dirty="0">
              <a:solidFill>
                <a:schemeClr val="bg1"/>
              </a:solidFill>
            </a:endParaRPr>
          </a:p>
          <a:p>
            <a:pPr fontAlgn="base"/>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6" name="Group 5"/>
          <p:cNvGrpSpPr/>
          <p:nvPr/>
        </p:nvGrpSpPr>
        <p:grpSpPr>
          <a:xfrm>
            <a:off x="5233220" y="934064"/>
            <a:ext cx="1143000" cy="14478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A126DECC-5A59-4136-8F13-49B7A5C3EEBA}"/>
              </a:ext>
            </a:extLst>
          </p:cNvPr>
          <p:cNvSpPr>
            <a:spLocks noGrp="1"/>
          </p:cNvSpPr>
          <p:nvPr/>
        </p:nvSpPr>
        <p:spPr>
          <a:xfrm>
            <a:off x="84607" y="652276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7484" y="174263"/>
            <a:ext cx="4572000" cy="6509474"/>
          </a:xfrm>
          <a:prstGeom prst="rect">
            <a:avLst/>
          </a:prstGeom>
          <a:ln>
            <a:solidFill>
              <a:schemeClr val="tx1"/>
            </a:solidFill>
          </a:ln>
        </p:spPr>
        <p:txBody>
          <a:bodyPr>
            <a:spAutoFit/>
          </a:bodyPr>
          <a:lstStyle/>
          <a:p>
            <a:pPr fontAlgn="base"/>
            <a:r>
              <a:rPr lang="en-US" sz="1200" b="1" dirty="0"/>
              <a:t>Elder Parley P. Pratt was also a witness to these unusual operations</a:t>
            </a:r>
            <a:r>
              <a:rPr lang="en-US" sz="1200" dirty="0"/>
              <a:t>:</a:t>
            </a:r>
          </a:p>
          <a:p>
            <a:pPr fontAlgn="base"/>
            <a:r>
              <a:rPr lang="en-US" sz="1200" dirty="0"/>
              <a:t>“All these things were new and strange to me, and had originated in the Church during the absence, and previous to the arrival of President Joseph Smith from New York.</a:t>
            </a:r>
          </a:p>
          <a:p>
            <a:pPr fontAlgn="base"/>
            <a:r>
              <a:rPr lang="en-US" sz="1200" dirty="0"/>
              <a:t>“Feeling our weakness and inexperience, and lest we should err in judgment concerning the spiritual phenomena, myself, John Murdock, and several other Elders, went to Joseph Smith, and asked him to inquire of the Lord concerning these spirits or manifestations.” (</a:t>
            </a:r>
            <a:r>
              <a:rPr lang="en-US" sz="1200" i="1" dirty="0"/>
              <a:t>Autobiography of Parley P. Pratt,</a:t>
            </a:r>
            <a:r>
              <a:rPr lang="en-US" sz="1200" dirty="0"/>
              <a:t> pp. 61–62.)</a:t>
            </a:r>
          </a:p>
          <a:p>
            <a:pPr fontAlgn="base"/>
            <a:endParaRPr lang="en-US" sz="1200" dirty="0"/>
          </a:p>
          <a:p>
            <a:pPr fontAlgn="base"/>
            <a:r>
              <a:rPr lang="en-US" sz="1100" b="1" dirty="0"/>
              <a:t>D&amp;C 50: 13-21 </a:t>
            </a:r>
            <a:r>
              <a:rPr lang="en-US" sz="1100" dirty="0"/>
              <a:t>Some of the early Saints had fallen victim to excessive spiritual displays, “receiving them to be of God” (D&amp;C 50:15). The Lord indicated that these displays are not justified. The Prophet Joseph Smith explained:</a:t>
            </a:r>
          </a:p>
          <a:p>
            <a:pPr fontAlgn="base"/>
            <a:r>
              <a:rPr lang="en-US" sz="1100" dirty="0"/>
              <a:t>“One great evil is, that men are ignorant of the nature of spirits; their power, laws, government, intelligence, etc., and imagine that when there is anything like power, revelation, or vision manifested, that it must be of God. …</a:t>
            </a:r>
          </a:p>
          <a:p>
            <a:pPr fontAlgn="base"/>
            <a:r>
              <a:rPr lang="en-US" sz="1100" dirty="0"/>
              <a:t>“… who can drag into daylight and develop the hidden mysteries of the false spirits that so frequently are made manifest among the Latter-day Saints? We answer that no man can do this without the Priesthood, and having a knowledge of the laws by which spirits are governed; for as ‘no man knows the things of God,’ but by the Spirit of God, so no man knows the spirit of the devil, and his power and influence, but by possessing intelligence which is more than human, and having unfolded through the medium of the Priesthood the mysterious operations of his devices; without knowing the angelic form, the sanctified look and gesture, and the zeal that is frequently manifested by him for the glory of God, together with the prophetic spirit, the gracious influence, the godly appearance, and the holy garb, which are so characteristic of his proceedings and his mysterious windings.</a:t>
            </a:r>
          </a:p>
          <a:p>
            <a:pPr fontAlgn="base"/>
            <a:r>
              <a:rPr lang="en-US" sz="1100" dirty="0"/>
              <a:t>“A man must have the discerning of spirits before he can drag into daylight this hellish influence and unfold it unto the world in all its soul-destroying, diabolical, and horrid colors. …</a:t>
            </a:r>
          </a:p>
          <a:p>
            <a:pPr fontAlgn="base"/>
            <a:r>
              <a:rPr lang="en-US" sz="1100" dirty="0"/>
              <a:t>“… the great difficulty lies in the ignorance of the nature of spirits, of the laws by which they are governed, and the signs by which they may be known; … it requires the Spirit of God to know the things of God; and the spirit of the devil can only be unmasked through that medium.” (</a:t>
            </a:r>
            <a:r>
              <a:rPr lang="en-US" sz="1100" i="1" dirty="0"/>
              <a:t>History of the Church,</a:t>
            </a:r>
            <a:r>
              <a:rPr lang="en-US" sz="1100" dirty="0"/>
              <a:t> 4:572–74; </a:t>
            </a:r>
          </a:p>
        </p:txBody>
      </p:sp>
      <p:sp>
        <p:nvSpPr>
          <p:cNvPr id="11" name="Rectangle 10"/>
          <p:cNvSpPr/>
          <p:nvPr/>
        </p:nvSpPr>
        <p:spPr>
          <a:xfrm>
            <a:off x="4719484" y="174263"/>
            <a:ext cx="5191432" cy="2970044"/>
          </a:xfrm>
          <a:prstGeom prst="rect">
            <a:avLst/>
          </a:prstGeom>
          <a:ln>
            <a:solidFill>
              <a:schemeClr val="tx1"/>
            </a:solidFill>
          </a:ln>
        </p:spPr>
        <p:txBody>
          <a:bodyPr wrap="square">
            <a:spAutoFit/>
          </a:bodyPr>
          <a:lstStyle/>
          <a:p>
            <a:pPr fontAlgn="base"/>
            <a:r>
              <a:rPr lang="en-US" sz="1100" b="1" dirty="0"/>
              <a:t>D&amp;C 50:22-24 That Which is of God:</a:t>
            </a:r>
          </a:p>
          <a:p>
            <a:pPr fontAlgn="base"/>
            <a:r>
              <a:rPr lang="en-US" sz="1100" dirty="0"/>
              <a:t>“Others frequently possess a spirit that will cause them to lie down, and during its operation, animation is frequently entirely suspended; they consider it to be the power of God, and a glorious manifestation from God—a manifestation of what? Is there any intelligence communicated? Are the curtains of heaven withdrawn, or the purposes of God developed? Have they seen and conversed with an angel—or have the glories of futurity burst upon their view? No! but their body has been inanimate, the operation of their spirit suspended, and all the intelligence that can be obtained from them when they arise, is a shout of ‘glory,’ or ‘hallelujah,’ or some incoherent expression; but they have had ‘the power.’</a:t>
            </a:r>
          </a:p>
          <a:p>
            <a:pPr fontAlgn="base"/>
            <a:r>
              <a:rPr lang="en-US" sz="1100" dirty="0"/>
              <a:t>“The Shaker will whirl around on his heel, impelled by a supernatural agency or spirit, and think that he is governed by the Spirit of God; and the Jumper will jump and enter into all kinds of extravagances. A Primitive Methodist will shout under the influence of that spirit, until he will rend the heavens with his cries; while the Quakers (or Friends) moved as they think, by the Spirit of God, will sit still and say nothing. Is God the author of all this? If not of all of it, which does He recognize? Surely, such a heterogeneous mass of confusion never can enter into the kingdom of heaven.” (</a:t>
            </a:r>
            <a:r>
              <a:rPr lang="en-US" sz="1100" i="1" dirty="0"/>
              <a:t>Teachings,</a:t>
            </a:r>
            <a:r>
              <a:rPr lang="en-US" sz="1100" dirty="0"/>
              <a:t> pp. 203–4.)</a:t>
            </a:r>
          </a:p>
        </p:txBody>
      </p:sp>
      <p:sp>
        <p:nvSpPr>
          <p:cNvPr id="7" name="Rectangle 6"/>
          <p:cNvSpPr/>
          <p:nvPr/>
        </p:nvSpPr>
        <p:spPr>
          <a:xfrm>
            <a:off x="4719484" y="3144307"/>
            <a:ext cx="5191432" cy="2800767"/>
          </a:xfrm>
          <a:prstGeom prst="rect">
            <a:avLst/>
          </a:prstGeom>
          <a:ln>
            <a:solidFill>
              <a:schemeClr val="tx1"/>
            </a:solidFill>
          </a:ln>
        </p:spPr>
        <p:txBody>
          <a:bodyPr wrap="square">
            <a:spAutoFit/>
          </a:bodyPr>
          <a:lstStyle/>
          <a:p>
            <a:r>
              <a:rPr lang="en-US" sz="1100" b="1" dirty="0"/>
              <a:t>More on John </a:t>
            </a:r>
            <a:r>
              <a:rPr lang="en-US" sz="1100" b="1" dirty="0" err="1"/>
              <a:t>Corrill</a:t>
            </a:r>
            <a:r>
              <a:rPr lang="en-US" sz="1100" b="1" dirty="0"/>
              <a:t>: Missouri Mormon War</a:t>
            </a:r>
          </a:p>
          <a:p>
            <a:r>
              <a:rPr lang="en-US" sz="1100" dirty="0" err="1"/>
              <a:t>Corrill</a:t>
            </a:r>
            <a:r>
              <a:rPr lang="en-US" sz="1100" dirty="0"/>
              <a:t> was elected by the primarily Mormon residents of Caldwell County to be the county's first representative to the Missouri State Legislature in August 1838. During this same election, distrust between Missourians and Mormons erupted into an armed conflict, known today as the Missouri Mormon War. </a:t>
            </a:r>
            <a:r>
              <a:rPr lang="en-US" sz="1100" dirty="0" err="1"/>
              <a:t>Corrill</a:t>
            </a:r>
            <a:r>
              <a:rPr lang="en-US" sz="1100" dirty="0"/>
              <a:t> witnessed many key events and was involved in surrendering and turning over Joseph Smith to the state militia, which Smith saw as a betrayal. At the Richmond hearings in November, </a:t>
            </a:r>
            <a:r>
              <a:rPr lang="en-US" sz="1100" dirty="0" err="1"/>
              <a:t>Corrill</a:t>
            </a:r>
            <a:r>
              <a:rPr lang="en-US" sz="1100" dirty="0"/>
              <a:t> testified for the state against Smith and the Mormon actions in the conflict.</a:t>
            </a:r>
          </a:p>
          <a:p>
            <a:r>
              <a:rPr lang="en-US" sz="1100" dirty="0"/>
              <a:t>Disfavor grew between </a:t>
            </a:r>
            <a:r>
              <a:rPr lang="en-US" sz="1100" dirty="0" err="1"/>
              <a:t>Corrill</a:t>
            </a:r>
            <a:r>
              <a:rPr lang="en-US" sz="1100" dirty="0"/>
              <a:t> and the Mormons. Some Mormons had in the past accused him of opposing priesthood authority and "the Judgment of God" in his preference for autonomy and democracy in the church. In his only term in the Missouri House of Representatives. As a state representative after the armed conflict subsided, </a:t>
            </a:r>
            <a:r>
              <a:rPr lang="en-US" sz="1100" dirty="0" err="1"/>
              <a:t>Corrill</a:t>
            </a:r>
            <a:r>
              <a:rPr lang="en-US" sz="1100" dirty="0"/>
              <a:t> presented a petition from the Mormons for relief from their mistreatment. However, he continued to distance himself from the church, culminating in his excommunication in 1839 and publication of his account of the church's history and conflicts.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533400"/>
            <a:ext cx="4842992" cy="215443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Born 1817 Potsdam, New York</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Baptized 1832</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Participated in Zion's Camp 1834</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Ordained Seventy and called to First Quorum of Seventy 1835</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Ordained Apostle and called to Quorum of Twelve 1839</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First Counselor to Brigham Young 1868-75</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Died 1875 Salt Lake City, Utah</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1027" name="Rectangle 3"/>
          <p:cNvSpPr>
            <a:spLocks noChangeArrowheads="1"/>
          </p:cNvSpPr>
          <p:nvPr/>
        </p:nvSpPr>
        <p:spPr bwMode="auto">
          <a:xfrm>
            <a:off x="1524000" y="2685899"/>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Arial" pitchFamily="34" charset="0"/>
                <a:cs typeface="Arial" pitchFamily="34" charset="0"/>
              </a:rPr>
              <a:t>    George Albert Smith is generally called George A. Smith to differentiate him from his grandson and namesake, George Albert Smith who served as President of the Church from 1945 until his death in 1951.</a:t>
            </a:r>
          </a:p>
          <a:p>
            <a:pPr eaLnBrk="0" fontAlgn="base" hangingPunct="0">
              <a:spcBef>
                <a:spcPct val="0"/>
              </a:spcBef>
              <a:spcAft>
                <a:spcPct val="0"/>
              </a:spcAft>
            </a:pPr>
            <a:r>
              <a:rPr lang="en-US" sz="1200" dirty="0">
                <a:latin typeface="Arial" pitchFamily="34" charset="0"/>
                <a:cs typeface="Arial" pitchFamily="34" charset="0"/>
              </a:rPr>
              <a:t>    George was born June 26, 1817 in Potsdam, New York, the son of John Smith and Clarissa Lyman. He was raised as a Congregationalist but failed to receive spiritual edification from the sect. When his uncle, Joseph Smith, Sr. and Cousin Don Carlos Smith left a copy of the </a:t>
            </a:r>
            <a:r>
              <a:rPr lang="en-US" sz="1200" i="1" dirty="0">
                <a:latin typeface="Arial" pitchFamily="34" charset="0"/>
                <a:cs typeface="Arial" pitchFamily="34" charset="0"/>
              </a:rPr>
              <a:t>Book of Mormon</a:t>
            </a:r>
            <a:r>
              <a:rPr lang="en-US" sz="1200" dirty="0">
                <a:latin typeface="Arial" pitchFamily="34" charset="0"/>
                <a:cs typeface="Arial" pitchFamily="34" charset="0"/>
              </a:rPr>
              <a:t> at his father's home, George read it and had certain objections. These, however, were answered to his satisfaction by the two missionaries. As he criticized Congregational doctrine more strongly, the Reverend Frederick C. Cannon "sealed him up unto damnation."</a:t>
            </a:r>
          </a:p>
          <a:p>
            <a:pPr eaLnBrk="0" fontAlgn="base" hangingPunct="0">
              <a:spcBef>
                <a:spcPct val="0"/>
              </a:spcBef>
              <a:spcAft>
                <a:spcPct val="0"/>
              </a:spcAft>
            </a:pPr>
            <a:r>
              <a:rPr lang="en-US" sz="1200" dirty="0">
                <a:latin typeface="Arial" pitchFamily="34" charset="0"/>
                <a:cs typeface="Arial" pitchFamily="34" charset="0"/>
              </a:rPr>
              <a:t>    George was baptized September 10, 1832 by Joseph Wakefield. In May of 1833, he and his parents joined the Saints in Kirtland, Ohio. A year later, he accompanied his cousin, the Prophet Joseph Smith, Jr. on Zion's Camp, a military expedition intended to relieve the suffering Saints in Missouri. In 1835, George was ordained a Seventy and set apart as a member of the First Quorum of the Seventy. thus becoming a General Authority.</a:t>
            </a:r>
          </a:p>
          <a:p>
            <a:pPr eaLnBrk="0" fontAlgn="base" hangingPunct="0">
              <a:spcBef>
                <a:spcPct val="0"/>
              </a:spcBef>
              <a:spcAft>
                <a:spcPct val="0"/>
              </a:spcAft>
            </a:pPr>
            <a:r>
              <a:rPr lang="en-US" sz="1200" dirty="0">
                <a:latin typeface="Arial" pitchFamily="34" charset="0"/>
                <a:cs typeface="Arial" pitchFamily="34" charset="0"/>
              </a:rPr>
              <a:t>    By 1839, Thomas B. Marsh and Orson Hyde had been removed from the Twelve for apostasy. David W. Patten had suffered the martyr's fate in Missouri. George A. Smith was ordained an Apostle April 26, 1839 at Far West, Missouri </a:t>
            </a:r>
            <a:r>
              <a:rPr lang="en-US" sz="1200" dirty="0" err="1">
                <a:latin typeface="Arial" pitchFamily="34" charset="0"/>
                <a:cs typeface="Arial" pitchFamily="34" charset="0"/>
              </a:rPr>
              <a:t>byHeber</a:t>
            </a:r>
            <a:r>
              <a:rPr lang="en-US" sz="1200" dirty="0">
                <a:latin typeface="Arial" pitchFamily="34" charset="0"/>
                <a:cs typeface="Arial" pitchFamily="34" charset="0"/>
              </a:rPr>
              <a:t> C. Kimball to bring the Quorum back up to strength.</a:t>
            </a:r>
          </a:p>
          <a:p>
            <a:pPr eaLnBrk="0" fontAlgn="base" hangingPunct="0">
              <a:spcBef>
                <a:spcPct val="0"/>
              </a:spcBef>
              <a:spcAft>
                <a:spcPct val="0"/>
              </a:spcAft>
            </a:pPr>
            <a:r>
              <a:rPr lang="en-US" sz="1200" dirty="0">
                <a:latin typeface="Arial" pitchFamily="34" charset="0"/>
                <a:cs typeface="Arial" pitchFamily="34" charset="0"/>
              </a:rPr>
              <a:t>    Remaining faithful, George and his family made the trek west and joined the Saints in the Great Basin. He was set apart as First Counselor to President Brigham Young on October 7, 1868 after the death of Heber C. Kimball. He served as President Young's emissary many years, more particularly in colonizing southern Utah. St. George, Utah is named for him. He was active in civic and public affairs as well as in the Church. He rose to the rank of Lieutenant General in the territorial militia and was elected territorial senator. During the Utah War he led the saints' southern flank.</a:t>
            </a:r>
          </a:p>
          <a:p>
            <a:pPr eaLnBrk="0" fontAlgn="base" hangingPunct="0">
              <a:spcBef>
                <a:spcPct val="0"/>
              </a:spcBef>
              <a:spcAft>
                <a:spcPct val="0"/>
              </a:spcAft>
            </a:pPr>
            <a:r>
              <a:rPr lang="en-US" sz="1200" dirty="0">
                <a:latin typeface="Arial" pitchFamily="34" charset="0"/>
                <a:cs typeface="Arial" pitchFamily="34" charset="0"/>
              </a:rPr>
              <a:t>    George A. Smith died September 1, 1875 in Salt Lake City. His grandson George Albert Smith (1870-1951),, was the eighth President of the Church and ordained an apostle in 1903, at age 33.</a:t>
            </a:r>
          </a:p>
        </p:txBody>
      </p:sp>
      <p:pic>
        <p:nvPicPr>
          <p:cNvPr id="1029" name="Picture 5" descr="http://www.gapages.com/smithga1x.jpg"/>
          <p:cNvPicPr>
            <a:picLocks noChangeAspect="1" noChangeArrowheads="1"/>
          </p:cNvPicPr>
          <p:nvPr/>
        </p:nvPicPr>
        <p:blipFill>
          <a:blip r:embed="rId2" cstate="print"/>
          <a:srcRect/>
          <a:stretch>
            <a:fillRect/>
          </a:stretch>
        </p:blipFill>
        <p:spPr bwMode="auto">
          <a:xfrm>
            <a:off x="6487060" y="192604"/>
            <a:ext cx="1828800" cy="2438400"/>
          </a:xfrm>
          <a:prstGeom prst="rect">
            <a:avLst/>
          </a:prstGeom>
          <a:noFill/>
        </p:spPr>
      </p:pic>
      <p:pic>
        <p:nvPicPr>
          <p:cNvPr id="1031" name="Picture 7" descr="http://1.bp.blogspot.com/--VGSn_MeQ64/T6mJkboaPaI/AAAAAAAAA6Y/8uiy87XgqdI/s640/2+bathshebas,+george+a-plains.jpg"/>
          <p:cNvPicPr>
            <a:picLocks noChangeAspect="1" noChangeArrowheads="1"/>
          </p:cNvPicPr>
          <p:nvPr/>
        </p:nvPicPr>
        <p:blipFill>
          <a:blip r:embed="rId3" cstate="print"/>
          <a:srcRect/>
          <a:stretch>
            <a:fillRect/>
          </a:stretch>
        </p:blipFill>
        <p:spPr bwMode="auto">
          <a:xfrm>
            <a:off x="8537332" y="154027"/>
            <a:ext cx="1825868" cy="2531872"/>
          </a:xfrm>
          <a:prstGeom prst="rect">
            <a:avLst/>
          </a:prstGeom>
          <a:noFill/>
        </p:spPr>
      </p:pic>
      <p:sp>
        <p:nvSpPr>
          <p:cNvPr id="7" name="TextBox 6"/>
          <p:cNvSpPr txBox="1"/>
          <p:nvPr/>
        </p:nvSpPr>
        <p:spPr>
          <a:xfrm>
            <a:off x="1828800" y="1"/>
            <a:ext cx="3810000" cy="646331"/>
          </a:xfrm>
          <a:prstGeom prst="rect">
            <a:avLst/>
          </a:prstGeom>
          <a:noFill/>
        </p:spPr>
        <p:txBody>
          <a:bodyPr wrap="square" rtlCol="0">
            <a:spAutoFit/>
          </a:bodyPr>
          <a:lstStyle/>
          <a:p>
            <a:r>
              <a:rPr lang="en-US" dirty="0"/>
              <a:t>George Albert Smith during the Prophet Joseph Smith’s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Unusual Sacrament Meetings</a:t>
            </a:r>
          </a:p>
        </p:txBody>
      </p:sp>
      <p:sp>
        <p:nvSpPr>
          <p:cNvPr id="7" name="Rectangle 6"/>
          <p:cNvSpPr/>
          <p:nvPr/>
        </p:nvSpPr>
        <p:spPr>
          <a:xfrm>
            <a:off x="5029200" y="4343400"/>
            <a:ext cx="4800600" cy="1569660"/>
          </a:xfrm>
          <a:prstGeom prst="rect">
            <a:avLst/>
          </a:prstGeom>
        </p:spPr>
        <p:txBody>
          <a:bodyPr wrap="square">
            <a:spAutoFit/>
          </a:bodyPr>
          <a:lstStyle/>
          <a:p>
            <a:r>
              <a:rPr lang="en-US" sz="2400" dirty="0">
                <a:solidFill>
                  <a:srgbClr val="FFFF00"/>
                </a:solidFill>
              </a:rPr>
              <a:t>How would you feel? </a:t>
            </a:r>
          </a:p>
          <a:p>
            <a:endParaRPr lang="en-US" sz="2400" dirty="0">
              <a:solidFill>
                <a:srgbClr val="FFFF00"/>
              </a:solidFill>
            </a:endParaRPr>
          </a:p>
          <a:p>
            <a:r>
              <a:rPr lang="en-US" sz="2400" dirty="0">
                <a:solidFill>
                  <a:srgbClr val="FFFF00"/>
                </a:solidFill>
              </a:rPr>
              <a:t>What do you think would happen to the Spirit under such circumstances?</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981200" y="1524001"/>
            <a:ext cx="3429000" cy="1200329"/>
          </a:xfrm>
          <a:prstGeom prst="rect">
            <a:avLst/>
          </a:prstGeom>
        </p:spPr>
        <p:txBody>
          <a:bodyPr wrap="square">
            <a:spAutoFit/>
          </a:bodyPr>
          <a:lstStyle/>
          <a:p>
            <a:r>
              <a:rPr lang="en-US" dirty="0">
                <a:solidFill>
                  <a:schemeClr val="bg1"/>
                </a:solidFill>
              </a:rPr>
              <a:t>Imagine some adult Church members are standing on benches and speaking loudly, while others are rolling around on the floor.</a:t>
            </a:r>
          </a:p>
        </p:txBody>
      </p:sp>
      <p:pic>
        <p:nvPicPr>
          <p:cNvPr id="3" name="Picture 2">
            <a:extLst>
              <a:ext uri="{FF2B5EF4-FFF2-40B4-BE49-F238E27FC236}">
                <a16:creationId xmlns:a16="http://schemas.microsoft.com/office/drawing/2014/main" id="{CD1EF5ED-BC5A-45D8-9C0E-EF3CD047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96" y="3145612"/>
            <a:ext cx="4044597" cy="2655419"/>
          </a:xfrm>
          <a:prstGeom prst="rect">
            <a:avLst/>
          </a:prstGeom>
        </p:spPr>
      </p:pic>
      <p:pic>
        <p:nvPicPr>
          <p:cNvPr id="9" name="Picture 8">
            <a:extLst>
              <a:ext uri="{FF2B5EF4-FFF2-40B4-BE49-F238E27FC236}">
                <a16:creationId xmlns:a16="http://schemas.microsoft.com/office/drawing/2014/main" id="{30EF9A2C-A85C-48AE-9B87-3C2049388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939" y="1075632"/>
            <a:ext cx="3810330" cy="2859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B5D9C-479B-9806-E9C5-28B77552D5A0}"/>
              </a:ext>
            </a:extLst>
          </p:cNvPr>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TextBox 3">
            <a:extLst>
              <a:ext uri="{FF2B5EF4-FFF2-40B4-BE49-F238E27FC236}">
                <a16:creationId xmlns:a16="http://schemas.microsoft.com/office/drawing/2014/main" id="{8ACE8635-26CE-70C8-E1B3-2E4EFE1B95A6}"/>
              </a:ext>
            </a:extLst>
          </p:cNvPr>
          <p:cNvSpPr txBox="1"/>
          <p:nvPr/>
        </p:nvSpPr>
        <p:spPr>
          <a:xfrm>
            <a:off x="3065526" y="1417129"/>
            <a:ext cx="3893058" cy="3785652"/>
          </a:xfrm>
          <a:prstGeom prst="rect">
            <a:avLst/>
          </a:prstGeom>
          <a:noFill/>
        </p:spPr>
        <p:txBody>
          <a:bodyPr wrap="square">
            <a:spAutoFit/>
          </a:bodyPr>
          <a:lstStyle/>
          <a:p>
            <a:r>
              <a:rPr lang="en-US" sz="2000" b="0" i="0" dirty="0">
                <a:solidFill>
                  <a:schemeClr val="bg1"/>
                </a:solidFill>
                <a:effectLst/>
              </a:rPr>
              <a:t>Some had visions and could not tell what they saw, some would fancy to themselves that they had the sword of Laban, and would wield it [like a soldier on horseback], some would act like an Indian in the act of scalping, some would slide or scoot … [on] the floor, with the rapidity of a serpent. … </a:t>
            </a:r>
          </a:p>
          <a:p>
            <a:endParaRPr lang="en-US" sz="2000" dirty="0">
              <a:solidFill>
                <a:schemeClr val="bg1"/>
              </a:solidFill>
            </a:endParaRPr>
          </a:p>
          <a:p>
            <a:r>
              <a:rPr lang="en-US" sz="2000" b="0" i="0" dirty="0">
                <a:solidFill>
                  <a:schemeClr val="bg1"/>
                </a:solidFill>
                <a:effectLst/>
              </a:rPr>
              <a:t>Thus the devil blinded the eyes of some good and honest disciples. </a:t>
            </a:r>
            <a:endParaRPr lang="en-US" sz="2000" dirty="0">
              <a:solidFill>
                <a:schemeClr val="bg1"/>
              </a:solidFill>
            </a:endParaRPr>
          </a:p>
        </p:txBody>
      </p:sp>
      <p:sp>
        <p:nvSpPr>
          <p:cNvPr id="6" name="TextBox 5">
            <a:extLst>
              <a:ext uri="{FF2B5EF4-FFF2-40B4-BE49-F238E27FC236}">
                <a16:creationId xmlns:a16="http://schemas.microsoft.com/office/drawing/2014/main" id="{F40FE200-F28F-16A1-D1ED-ECA79D327ABA}"/>
              </a:ext>
            </a:extLst>
          </p:cNvPr>
          <p:cNvSpPr txBox="1"/>
          <p:nvPr/>
        </p:nvSpPr>
        <p:spPr>
          <a:xfrm>
            <a:off x="0" y="6532391"/>
            <a:ext cx="6131052" cy="261610"/>
          </a:xfrm>
          <a:prstGeom prst="rect">
            <a:avLst/>
          </a:prstGeom>
          <a:noFill/>
        </p:spPr>
        <p:txBody>
          <a:bodyPr wrap="square">
            <a:spAutoFit/>
          </a:bodyPr>
          <a:lstStyle/>
          <a:p>
            <a:r>
              <a:rPr lang="en-US" sz="1100" b="0" i="0" dirty="0">
                <a:solidFill>
                  <a:schemeClr val="bg1"/>
                </a:solidFill>
                <a:effectLst/>
              </a:rPr>
              <a:t>John Whitmer, History, 1831–circa 1847, 26, josephsmithpapers.org</a:t>
            </a:r>
            <a:endParaRPr lang="en-US" sz="1100" dirty="0"/>
          </a:p>
        </p:txBody>
      </p:sp>
      <p:sp>
        <p:nvSpPr>
          <p:cNvPr id="7" name="TextBox 6">
            <a:extLst>
              <a:ext uri="{FF2B5EF4-FFF2-40B4-BE49-F238E27FC236}">
                <a16:creationId xmlns:a16="http://schemas.microsoft.com/office/drawing/2014/main" id="{F836EC83-021C-685F-2AF3-52AE1302BA14}"/>
              </a:ext>
            </a:extLst>
          </p:cNvPr>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John Whitmer Recorded:</a:t>
            </a:r>
          </a:p>
        </p:txBody>
      </p:sp>
      <p:pic>
        <p:nvPicPr>
          <p:cNvPr id="9" name="Picture 8" descr="A dragon with a glowing face&#10;&#10;Description automatically generated with medium confidence">
            <a:extLst>
              <a:ext uri="{FF2B5EF4-FFF2-40B4-BE49-F238E27FC236}">
                <a16:creationId xmlns:a16="http://schemas.microsoft.com/office/drawing/2014/main" id="{3AB83490-327B-5C03-07BE-0E51DAEA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912" y="1417129"/>
            <a:ext cx="4287583" cy="3269849"/>
          </a:xfrm>
          <a:prstGeom prst="rect">
            <a:avLst/>
          </a:prstGeom>
        </p:spPr>
      </p:pic>
      <p:pic>
        <p:nvPicPr>
          <p:cNvPr id="11" name="Picture 10" descr="A person with a beard&#10;&#10;Description automatically generated">
            <a:extLst>
              <a:ext uri="{FF2B5EF4-FFF2-40B4-BE49-F238E27FC236}">
                <a16:creationId xmlns:a16="http://schemas.microsoft.com/office/drawing/2014/main" id="{DB57C594-8018-6C76-7006-EA245EC60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58" y="2151612"/>
            <a:ext cx="1917540" cy="2316237"/>
          </a:xfrm>
          <a:prstGeom prst="rect">
            <a:avLst/>
          </a:prstGeom>
        </p:spPr>
      </p:pic>
      <p:sp>
        <p:nvSpPr>
          <p:cNvPr id="13" name="TextBox 12">
            <a:extLst>
              <a:ext uri="{FF2B5EF4-FFF2-40B4-BE49-F238E27FC236}">
                <a16:creationId xmlns:a16="http://schemas.microsoft.com/office/drawing/2014/main" id="{3DB22397-47A4-EC17-E742-F21A5FFD5AA9}"/>
              </a:ext>
            </a:extLst>
          </p:cNvPr>
          <p:cNvSpPr txBox="1"/>
          <p:nvPr/>
        </p:nvSpPr>
        <p:spPr>
          <a:xfrm>
            <a:off x="4455414" y="5496525"/>
            <a:ext cx="7404354" cy="830997"/>
          </a:xfrm>
          <a:prstGeom prst="rect">
            <a:avLst/>
          </a:prstGeom>
          <a:noFill/>
        </p:spPr>
        <p:txBody>
          <a:bodyPr wrap="square">
            <a:spAutoFit/>
          </a:bodyPr>
          <a:lstStyle/>
          <a:p>
            <a:r>
              <a:rPr lang="en-US" sz="2400" b="0" i="0" dirty="0">
                <a:solidFill>
                  <a:srgbClr val="FF0000"/>
                </a:solidFill>
                <a:effectLst/>
              </a:rPr>
              <a:t>Concerns about these actions led Joseph Smith to inquire of the Lord and receive </a:t>
            </a:r>
            <a:r>
              <a:rPr lang="en-US" sz="2400" b="0" i="0" u="none" strike="noStrike" dirty="0">
                <a:solidFill>
                  <a:srgbClr val="FF0000"/>
                </a:solidFill>
                <a:effectLst/>
              </a:rPr>
              <a:t>Doctrine and Covenants 50</a:t>
            </a:r>
            <a:r>
              <a:rPr lang="en-US" sz="2400" b="0" i="0" dirty="0">
                <a:solidFill>
                  <a:srgbClr val="FF0000"/>
                </a:solidFill>
                <a:effectLst/>
              </a:rPr>
              <a:t>.</a:t>
            </a:r>
            <a:endParaRPr lang="en-US" sz="2400" dirty="0">
              <a:solidFill>
                <a:srgbClr val="FF0000"/>
              </a:solidFill>
            </a:endParaRPr>
          </a:p>
        </p:txBody>
      </p:sp>
    </p:spTree>
    <p:extLst>
      <p:ext uri="{BB962C8B-B14F-4D97-AF65-F5344CB8AC3E}">
        <p14:creationId xmlns:p14="http://schemas.microsoft.com/office/powerpoint/2010/main" val="32179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False Spirits</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478593" y="1235271"/>
            <a:ext cx="3429000" cy="5109091"/>
          </a:xfrm>
          <a:prstGeom prst="rect">
            <a:avLst/>
          </a:prstGeom>
        </p:spPr>
        <p:txBody>
          <a:bodyPr wrap="square">
            <a:spAutoFit/>
          </a:bodyPr>
          <a:lstStyle/>
          <a:p>
            <a:r>
              <a:rPr lang="en-US" sz="2400" dirty="0">
                <a:solidFill>
                  <a:schemeClr val="bg1"/>
                </a:solidFill>
              </a:rPr>
              <a:t>“The devil has great power to deceive; he will so transform things as to make one gape at those who are doing the will of God.” </a:t>
            </a:r>
          </a:p>
          <a:p>
            <a:r>
              <a:rPr lang="en-US" sz="1200" dirty="0">
                <a:solidFill>
                  <a:schemeClr val="bg1"/>
                </a:solidFill>
              </a:rPr>
              <a:t>Joseph Smith</a:t>
            </a:r>
          </a:p>
          <a:p>
            <a:endParaRPr lang="en-US" sz="1200" dirty="0">
              <a:solidFill>
                <a:schemeClr val="bg1"/>
              </a:solidFill>
            </a:endParaRPr>
          </a:p>
          <a:p>
            <a:endParaRPr lang="en-US" dirty="0">
              <a:solidFill>
                <a:schemeClr val="bg1"/>
              </a:solidFill>
            </a:endParaRPr>
          </a:p>
          <a:p>
            <a:pPr algn="ctr"/>
            <a:r>
              <a:rPr lang="en-US" sz="2800" dirty="0">
                <a:solidFill>
                  <a:schemeClr val="bg1"/>
                </a:solidFill>
              </a:rPr>
              <a:t>Latter-day Saints must observe the Lord’s counsel in order to escape Satan’s deceptions:</a:t>
            </a:r>
          </a:p>
        </p:txBody>
      </p:sp>
      <p:sp>
        <p:nvSpPr>
          <p:cNvPr id="25" name="TextBox 24"/>
          <p:cNvSpPr txBox="1"/>
          <p:nvPr/>
        </p:nvSpPr>
        <p:spPr>
          <a:xfrm>
            <a:off x="0" y="6488668"/>
            <a:ext cx="1371600" cy="369332"/>
          </a:xfrm>
          <a:prstGeom prst="rect">
            <a:avLst/>
          </a:prstGeom>
          <a:noFill/>
        </p:spPr>
        <p:txBody>
          <a:bodyPr wrap="square" rtlCol="0">
            <a:spAutoFit/>
          </a:bodyPr>
          <a:lstStyle/>
          <a:p>
            <a:r>
              <a:rPr lang="en-US" dirty="0">
                <a:solidFill>
                  <a:schemeClr val="bg1"/>
                </a:solidFill>
              </a:rPr>
              <a:t>D&amp;C 50:2-9</a:t>
            </a:r>
          </a:p>
        </p:txBody>
      </p:sp>
      <p:pic>
        <p:nvPicPr>
          <p:cNvPr id="3" name="Picture 2">
            <a:extLst>
              <a:ext uri="{FF2B5EF4-FFF2-40B4-BE49-F238E27FC236}">
                <a16:creationId xmlns:a16="http://schemas.microsoft.com/office/drawing/2014/main" id="{C0C33304-4DDC-4AB0-9C71-3DD9EB627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5" y="2133600"/>
            <a:ext cx="2438400" cy="2590800"/>
          </a:xfrm>
          <a:prstGeom prst="rect">
            <a:avLst/>
          </a:prstGeom>
        </p:spPr>
      </p:pic>
      <p:pic>
        <p:nvPicPr>
          <p:cNvPr id="7" name="Picture 6">
            <a:extLst>
              <a:ext uri="{FF2B5EF4-FFF2-40B4-BE49-F238E27FC236}">
                <a16:creationId xmlns:a16="http://schemas.microsoft.com/office/drawing/2014/main" id="{AD33877E-977E-4E6E-B35A-84FA00A97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679" y="1981200"/>
            <a:ext cx="24765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p:cNvSpPr/>
          <p:nvPr/>
        </p:nvSpPr>
        <p:spPr>
          <a:xfrm>
            <a:off x="1049594" y="1351936"/>
            <a:ext cx="4572000" cy="3970318"/>
          </a:xfrm>
          <a:prstGeom prst="rect">
            <a:avLst/>
          </a:prstGeom>
        </p:spPr>
        <p:txBody>
          <a:bodyPr>
            <a:spAutoFit/>
          </a:bodyPr>
          <a:lstStyle/>
          <a:p>
            <a:r>
              <a:rPr lang="en-US" dirty="0">
                <a:solidFill>
                  <a:schemeClr val="bg1"/>
                </a:solidFill>
              </a:rPr>
              <a:t>If you were given the job of picking out such false money, how would you go about it?</a:t>
            </a:r>
          </a:p>
          <a:p>
            <a:endParaRPr lang="en-US" dirty="0">
              <a:solidFill>
                <a:schemeClr val="bg1"/>
              </a:solidFill>
            </a:endParaRPr>
          </a:p>
          <a:p>
            <a:r>
              <a:rPr lang="en-US" dirty="0">
                <a:solidFill>
                  <a:schemeClr val="bg1"/>
                </a:solidFill>
              </a:rPr>
              <a:t> By memorizing every kind of counterfeit? </a:t>
            </a:r>
          </a:p>
          <a:p>
            <a:endParaRPr lang="en-US" dirty="0">
              <a:solidFill>
                <a:schemeClr val="bg1"/>
              </a:solidFill>
            </a:endParaRPr>
          </a:p>
          <a:p>
            <a:endParaRPr lang="en-US" dirty="0">
              <a:solidFill>
                <a:schemeClr val="bg1"/>
              </a:solidFill>
            </a:endParaRPr>
          </a:p>
          <a:p>
            <a:r>
              <a:rPr lang="en-US" dirty="0">
                <a:solidFill>
                  <a:schemeClr val="bg1"/>
                </a:solidFill>
              </a:rPr>
              <a:t>No. Your time would be better spent if you studied </a:t>
            </a:r>
            <a:r>
              <a:rPr lang="en-US" i="1" dirty="0">
                <a:solidFill>
                  <a:schemeClr val="bg1"/>
                </a:solidFill>
              </a:rPr>
              <a:t>real</a:t>
            </a:r>
            <a:r>
              <a:rPr lang="en-US" dirty="0">
                <a:solidFill>
                  <a:schemeClr val="bg1"/>
                </a:solidFill>
              </a:rPr>
              <a:t> money. </a:t>
            </a:r>
          </a:p>
          <a:p>
            <a:endParaRPr lang="en-US" dirty="0">
              <a:solidFill>
                <a:schemeClr val="bg1"/>
              </a:solidFill>
            </a:endParaRPr>
          </a:p>
          <a:p>
            <a:r>
              <a:rPr lang="en-US" dirty="0">
                <a:solidFill>
                  <a:schemeClr val="bg1"/>
                </a:solidFill>
              </a:rPr>
              <a:t>After you knew what real money looked like, you could recognize a counterfeit. </a:t>
            </a:r>
          </a:p>
          <a:p>
            <a:endParaRPr lang="en-US" dirty="0">
              <a:solidFill>
                <a:schemeClr val="bg1"/>
              </a:solidFill>
            </a:endParaRPr>
          </a:p>
          <a:p>
            <a:r>
              <a:rPr lang="en-US" dirty="0">
                <a:solidFill>
                  <a:schemeClr val="bg1"/>
                </a:solidFill>
              </a:rPr>
              <a:t>Similarly, when we learn how to identify the truth, we can recognize those that are false.</a:t>
            </a:r>
          </a:p>
        </p:txBody>
      </p:sp>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Counterfeit</a:t>
            </a:r>
          </a:p>
        </p:txBody>
      </p:sp>
      <p:pic>
        <p:nvPicPr>
          <p:cNvPr id="6" name="Picture 5">
            <a:extLst>
              <a:ext uri="{FF2B5EF4-FFF2-40B4-BE49-F238E27FC236}">
                <a16:creationId xmlns:a16="http://schemas.microsoft.com/office/drawing/2014/main" id="{AB93FB7B-36C4-4B7F-81ED-075EF7122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408" y="1255587"/>
            <a:ext cx="4267570" cy="434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94"/>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The Source</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52600" y="1066801"/>
            <a:ext cx="4572000" cy="5078313"/>
          </a:xfrm>
          <a:prstGeom prst="rect">
            <a:avLst/>
          </a:prstGeom>
        </p:spPr>
        <p:txBody>
          <a:bodyPr wrap="square">
            <a:spAutoFit/>
          </a:bodyPr>
          <a:lstStyle/>
          <a:p>
            <a:pPr fontAlgn="base"/>
            <a:r>
              <a:rPr lang="en-US" dirty="0">
                <a:solidFill>
                  <a:srgbClr val="FFFF00"/>
                </a:solidFill>
              </a:rPr>
              <a:t>What was the source of this influence?</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Why would Satan want to deceive the Saints?</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What words did the Lord use to describe some members of the Church at this time?</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What is a hypocrite? </a:t>
            </a:r>
          </a:p>
          <a:p>
            <a:pPr fontAlgn="base"/>
            <a:endParaRPr lang="en-US" dirty="0">
              <a:solidFill>
                <a:srgbClr val="FFFF00"/>
              </a:solidFill>
            </a:endParaRPr>
          </a:p>
          <a:p>
            <a:pPr fontAlgn="base"/>
            <a:r>
              <a:rPr lang="en-US" dirty="0">
                <a:solidFill>
                  <a:srgbClr val="FFFF00"/>
                </a:solidFill>
              </a:rPr>
              <a:t>How can hypocrisy give power to the adversary?</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What did the Lord say would happen to hypocrites? </a:t>
            </a:r>
          </a:p>
        </p:txBody>
      </p:sp>
      <p:sp>
        <p:nvSpPr>
          <p:cNvPr id="25" name="TextBox 24"/>
          <p:cNvSpPr txBox="1"/>
          <p:nvPr/>
        </p:nvSpPr>
        <p:spPr>
          <a:xfrm>
            <a:off x="152400" y="6461774"/>
            <a:ext cx="1371600" cy="369332"/>
          </a:xfrm>
          <a:prstGeom prst="rect">
            <a:avLst/>
          </a:prstGeom>
          <a:noFill/>
        </p:spPr>
        <p:txBody>
          <a:bodyPr wrap="square" rtlCol="0">
            <a:spAutoFit/>
          </a:bodyPr>
          <a:lstStyle/>
          <a:p>
            <a:r>
              <a:rPr lang="en-US" dirty="0">
                <a:solidFill>
                  <a:schemeClr val="bg1"/>
                </a:solidFill>
              </a:rPr>
              <a:t>D&amp;C 50:2-9</a:t>
            </a:r>
          </a:p>
        </p:txBody>
      </p:sp>
      <p:grpSp>
        <p:nvGrpSpPr>
          <p:cNvPr id="76" name="Group 75"/>
          <p:cNvGrpSpPr/>
          <p:nvPr/>
        </p:nvGrpSpPr>
        <p:grpSpPr>
          <a:xfrm>
            <a:off x="8229601" y="381000"/>
            <a:ext cx="1604211" cy="2438400"/>
            <a:chOff x="6934200" y="457200"/>
            <a:chExt cx="1905000" cy="2895600"/>
          </a:xfrm>
        </p:grpSpPr>
        <p:sp>
          <p:nvSpPr>
            <p:cNvPr id="75" name="Oval 74"/>
            <p:cNvSpPr/>
            <p:nvPr/>
          </p:nvSpPr>
          <p:spPr>
            <a:xfrm>
              <a:off x="6934200" y="457200"/>
              <a:ext cx="1905000" cy="28956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64"/>
            <p:cNvGrpSpPr/>
            <p:nvPr/>
          </p:nvGrpSpPr>
          <p:grpSpPr>
            <a:xfrm>
              <a:off x="7316638" y="685800"/>
              <a:ext cx="1203384" cy="2362200"/>
              <a:chOff x="6014594" y="3657600"/>
              <a:chExt cx="1281022" cy="2514600"/>
            </a:xfrm>
          </p:grpSpPr>
          <p:sp>
            <p:nvSpPr>
              <p:cNvPr id="21" name="Oval 20"/>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88"/>
              <p:cNvGrpSpPr/>
              <p:nvPr/>
            </p:nvGrpSpPr>
            <p:grpSpPr>
              <a:xfrm>
                <a:off x="6773719" y="4511615"/>
                <a:ext cx="178160" cy="1493964"/>
                <a:chOff x="6629400" y="1447800"/>
                <a:chExt cx="806264" cy="3603319"/>
              </a:xfrm>
            </p:grpSpPr>
            <p:grpSp>
              <p:nvGrpSpPr>
                <p:cNvPr id="64" name="Group 79"/>
                <p:cNvGrpSpPr/>
                <p:nvPr/>
              </p:nvGrpSpPr>
              <p:grpSpPr>
                <a:xfrm>
                  <a:off x="6629400" y="1447800"/>
                  <a:ext cx="713825" cy="1174911"/>
                  <a:chOff x="6629400" y="1447800"/>
                  <a:chExt cx="713825" cy="1174911"/>
                </a:xfrm>
              </p:grpSpPr>
              <p:sp>
                <p:nvSpPr>
                  <p:cNvPr id="73" name="Regular Pentagon 7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gular Pentagon 7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0"/>
                <p:cNvGrpSpPr/>
                <p:nvPr/>
              </p:nvGrpSpPr>
              <p:grpSpPr>
                <a:xfrm>
                  <a:off x="6645639" y="2683240"/>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83"/>
                <p:cNvGrpSpPr/>
                <p:nvPr/>
              </p:nvGrpSpPr>
              <p:grpSpPr>
                <a:xfrm>
                  <a:off x="6721839" y="3876208"/>
                  <a:ext cx="713825" cy="1174911"/>
                  <a:chOff x="6629400" y="1447800"/>
                  <a:chExt cx="713825" cy="1174911"/>
                </a:xfrm>
              </p:grpSpPr>
              <p:sp>
                <p:nvSpPr>
                  <p:cNvPr id="69" name="Regular Pentagon 6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gular Pentagon 6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Quad Arrow 6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9"/>
              <p:cNvGrpSpPr/>
              <p:nvPr/>
            </p:nvGrpSpPr>
            <p:grpSpPr>
              <a:xfrm>
                <a:off x="6346711" y="4511615"/>
                <a:ext cx="178160" cy="1493964"/>
                <a:chOff x="6629400" y="1447800"/>
                <a:chExt cx="806264" cy="3603319"/>
              </a:xfrm>
            </p:grpSpPr>
            <p:grpSp>
              <p:nvGrpSpPr>
                <p:cNvPr id="53" name="Group 79"/>
                <p:cNvGrpSpPr/>
                <p:nvPr/>
              </p:nvGrpSpPr>
              <p:grpSpPr>
                <a:xfrm>
                  <a:off x="6629400" y="1447800"/>
                  <a:ext cx="713825" cy="1174911"/>
                  <a:chOff x="6629400" y="1447800"/>
                  <a:chExt cx="713825" cy="1174911"/>
                </a:xfrm>
              </p:grpSpPr>
              <p:sp>
                <p:nvSpPr>
                  <p:cNvPr id="62" name="Regular Pentagon 6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gular Pentagon 6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80"/>
                <p:cNvGrpSpPr/>
                <p:nvPr/>
              </p:nvGrpSpPr>
              <p:grpSpPr>
                <a:xfrm>
                  <a:off x="6645639" y="268324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3"/>
                <p:cNvGrpSpPr/>
                <p:nvPr/>
              </p:nvGrpSpPr>
              <p:grpSpPr>
                <a:xfrm>
                  <a:off x="6721839" y="3876208"/>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55"/>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01"/>
              <p:cNvGrpSpPr/>
              <p:nvPr/>
            </p:nvGrpSpPr>
            <p:grpSpPr>
              <a:xfrm rot="16355409">
                <a:off x="6559288" y="3284183"/>
                <a:ext cx="209602" cy="1100863"/>
                <a:chOff x="6629400" y="1447800"/>
                <a:chExt cx="806264" cy="3603319"/>
              </a:xfrm>
            </p:grpSpPr>
            <p:grpSp>
              <p:nvGrpSpPr>
                <p:cNvPr id="42" name="Group 79"/>
                <p:cNvGrpSpPr/>
                <p:nvPr/>
              </p:nvGrpSpPr>
              <p:grpSpPr>
                <a:xfrm>
                  <a:off x="6629400" y="1447800"/>
                  <a:ext cx="713825" cy="1174911"/>
                  <a:chOff x="6629400" y="1447800"/>
                  <a:chExt cx="713825" cy="1174911"/>
                </a:xfrm>
              </p:grpSpPr>
              <p:sp>
                <p:nvSpPr>
                  <p:cNvPr id="51" name="Regular Pentagon 5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gular Pentagon 5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0"/>
                <p:cNvGrpSpPr/>
                <p:nvPr/>
              </p:nvGrpSpPr>
              <p:grpSpPr>
                <a:xfrm>
                  <a:off x="6645639" y="268324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3"/>
                <p:cNvGrpSpPr/>
                <p:nvPr/>
              </p:nvGrpSpPr>
              <p:grpSpPr>
                <a:xfrm>
                  <a:off x="6721839" y="3876208"/>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4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Moon 39"/>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6019801" y="2819400"/>
            <a:ext cx="1604211" cy="990600"/>
            <a:chOff x="4800600" y="2819400"/>
            <a:chExt cx="1604211" cy="990600"/>
          </a:xfrm>
        </p:grpSpPr>
        <p:sp>
          <p:nvSpPr>
            <p:cNvPr id="77" name="Oval 76"/>
            <p:cNvSpPr/>
            <p:nvPr/>
          </p:nvSpPr>
          <p:spPr>
            <a:xfrm>
              <a:off x="4800600" y="2819400"/>
              <a:ext cx="1604211" cy="9906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53000" y="2971800"/>
              <a:ext cx="1295400" cy="646331"/>
            </a:xfrm>
            <a:prstGeom prst="rect">
              <a:avLst/>
            </a:prstGeom>
            <a:noFill/>
          </p:spPr>
          <p:txBody>
            <a:bodyPr wrap="square" rtlCol="0">
              <a:spAutoFit/>
            </a:bodyPr>
            <a:lstStyle/>
            <a:p>
              <a:pPr algn="ctr"/>
              <a:r>
                <a:rPr lang="en-US" dirty="0">
                  <a:solidFill>
                    <a:srgbClr val="FF0000"/>
                  </a:solidFill>
                </a:rPr>
                <a:t>Deceivers  Hypocrites</a:t>
              </a:r>
            </a:p>
          </p:txBody>
        </p:sp>
      </p:grpSp>
      <p:grpSp>
        <p:nvGrpSpPr>
          <p:cNvPr id="85" name="Group 84"/>
          <p:cNvGrpSpPr/>
          <p:nvPr/>
        </p:nvGrpSpPr>
        <p:grpSpPr>
          <a:xfrm>
            <a:off x="6324601" y="1600200"/>
            <a:ext cx="1604211" cy="999530"/>
            <a:chOff x="4800600" y="1600200"/>
            <a:chExt cx="1604211" cy="999530"/>
          </a:xfrm>
        </p:grpSpPr>
        <p:sp>
          <p:nvSpPr>
            <p:cNvPr id="79" name="Oval 78"/>
            <p:cNvSpPr/>
            <p:nvPr/>
          </p:nvSpPr>
          <p:spPr>
            <a:xfrm>
              <a:off x="4800600" y="1600200"/>
              <a:ext cx="1604211" cy="9906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029200" y="1676400"/>
              <a:ext cx="1295400" cy="923330"/>
            </a:xfrm>
            <a:prstGeom prst="rect">
              <a:avLst/>
            </a:prstGeom>
            <a:noFill/>
          </p:spPr>
          <p:txBody>
            <a:bodyPr wrap="square" rtlCol="0">
              <a:spAutoFit/>
            </a:bodyPr>
            <a:lstStyle/>
            <a:p>
              <a:pPr algn="ctr"/>
              <a:r>
                <a:rPr lang="en-US" dirty="0">
                  <a:solidFill>
                    <a:srgbClr val="00B0F0"/>
                  </a:solidFill>
                </a:rPr>
                <a:t>Hello! That’s what he does</a:t>
              </a:r>
            </a:p>
          </p:txBody>
        </p:sp>
      </p:grpSp>
      <p:grpSp>
        <p:nvGrpSpPr>
          <p:cNvPr id="82" name="Group 81"/>
          <p:cNvGrpSpPr/>
          <p:nvPr/>
        </p:nvGrpSpPr>
        <p:grpSpPr>
          <a:xfrm>
            <a:off x="6019801" y="4648200"/>
            <a:ext cx="1604211" cy="1447800"/>
            <a:chOff x="6172200" y="3810000"/>
            <a:chExt cx="1604211" cy="1447800"/>
          </a:xfrm>
        </p:grpSpPr>
        <p:sp>
          <p:nvSpPr>
            <p:cNvPr id="81" name="Oval 80"/>
            <p:cNvSpPr/>
            <p:nvPr/>
          </p:nvSpPr>
          <p:spPr>
            <a:xfrm>
              <a:off x="6172200" y="3810000"/>
              <a:ext cx="1604211" cy="14478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a.dilcdn.com/bl/wp-content/uploads/sites/8/2013/02/Two-Faces-of-Daddy.png"/>
            <p:cNvPicPr>
              <a:picLocks noChangeAspect="1" noChangeArrowheads="1"/>
            </p:cNvPicPr>
            <p:nvPr/>
          </p:nvPicPr>
          <p:blipFill>
            <a:blip r:embed="rId2" cstate="print"/>
            <a:srcRect/>
            <a:stretch>
              <a:fillRect/>
            </a:stretch>
          </p:blipFill>
          <p:spPr bwMode="auto">
            <a:xfrm>
              <a:off x="6248400" y="4038600"/>
              <a:ext cx="1447800" cy="1061720"/>
            </a:xfrm>
            <a:prstGeom prst="rect">
              <a:avLst/>
            </a:prstGeom>
            <a:noFill/>
          </p:spPr>
        </p:pic>
      </p:grpSp>
      <p:grpSp>
        <p:nvGrpSpPr>
          <p:cNvPr id="95" name="Group 94"/>
          <p:cNvGrpSpPr/>
          <p:nvPr/>
        </p:nvGrpSpPr>
        <p:grpSpPr>
          <a:xfrm>
            <a:off x="7315200" y="3429000"/>
            <a:ext cx="2819400" cy="1905000"/>
            <a:chOff x="5791200" y="3429000"/>
            <a:chExt cx="2819400" cy="1905000"/>
          </a:xfrm>
        </p:grpSpPr>
        <p:sp>
          <p:nvSpPr>
            <p:cNvPr id="84" name="Oval 83"/>
            <p:cNvSpPr/>
            <p:nvPr/>
          </p:nvSpPr>
          <p:spPr>
            <a:xfrm>
              <a:off x="5791200" y="3429000"/>
              <a:ext cx="2819400" cy="1905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248400" y="3657600"/>
              <a:ext cx="2133600" cy="1477328"/>
            </a:xfrm>
            <a:prstGeom prst="rect">
              <a:avLst/>
            </a:prstGeom>
            <a:noFill/>
          </p:spPr>
          <p:txBody>
            <a:bodyPr wrap="square" rtlCol="0">
              <a:spAutoFit/>
            </a:bodyPr>
            <a:lstStyle/>
            <a:p>
              <a:pPr algn="ctr"/>
              <a:r>
                <a:rPr lang="en-US" dirty="0">
                  <a:solidFill>
                    <a:srgbClr val="FFC000"/>
                  </a:solidFill>
                </a:rPr>
                <a:t>A person who pretends to have virtues, morals or religious beliefs  possess</a:t>
              </a:r>
            </a:p>
          </p:txBody>
        </p:sp>
      </p:grpSp>
      <p:grpSp>
        <p:nvGrpSpPr>
          <p:cNvPr id="94" name="Group 93"/>
          <p:cNvGrpSpPr/>
          <p:nvPr/>
        </p:nvGrpSpPr>
        <p:grpSpPr>
          <a:xfrm>
            <a:off x="7924801" y="5486400"/>
            <a:ext cx="1336843" cy="1143000"/>
            <a:chOff x="7010400" y="5334000"/>
            <a:chExt cx="1336843" cy="1143000"/>
          </a:xfrm>
        </p:grpSpPr>
        <p:sp>
          <p:nvSpPr>
            <p:cNvPr id="88" name="Oval 87"/>
            <p:cNvSpPr/>
            <p:nvPr/>
          </p:nvSpPr>
          <p:spPr>
            <a:xfrm>
              <a:off x="7010400" y="5334000"/>
              <a:ext cx="1336843" cy="1143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0"/>
            <p:cNvGrpSpPr/>
            <p:nvPr/>
          </p:nvGrpSpPr>
          <p:grpSpPr>
            <a:xfrm rot="6582136">
              <a:off x="7314664" y="5457265"/>
              <a:ext cx="553743" cy="874373"/>
              <a:chOff x="3429000" y="2743200"/>
              <a:chExt cx="1447800" cy="2363802"/>
            </a:xfrm>
          </p:grpSpPr>
          <p:sp>
            <p:nvSpPr>
              <p:cNvPr id="90" name="Rounded Rectangle 89"/>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866774" y="554018"/>
            <a:ext cx="4448175" cy="3139321"/>
          </a:xfrm>
          <a:prstGeom prst="rect">
            <a:avLst/>
          </a:prstGeom>
        </p:spPr>
        <p:txBody>
          <a:bodyPr wrap="square">
            <a:spAutoFit/>
          </a:bodyPr>
          <a:lstStyle/>
          <a:p>
            <a:r>
              <a:rPr lang="en-US" dirty="0">
                <a:solidFill>
                  <a:schemeClr val="bg1"/>
                </a:solidFill>
              </a:rPr>
              <a:t> “From the time of the fall of man until now Satan and his followers who were cast out of heaven, have been deceiving men. </a:t>
            </a:r>
          </a:p>
          <a:p>
            <a:endParaRPr lang="en-US" dirty="0">
              <a:solidFill>
                <a:schemeClr val="bg1"/>
              </a:solidFill>
            </a:endParaRPr>
          </a:p>
          <a:p>
            <a:r>
              <a:rPr lang="en-US" dirty="0">
                <a:solidFill>
                  <a:schemeClr val="bg1"/>
                </a:solidFill>
              </a:rPr>
              <a:t>Today, as in the beginning, Lucifer is saying, ‘I am also a son of God … believe it or not,’ and men today believe not for the same reason that they refused to believe in the beginning. ‘Some commandments are of men,’ so the Savior informed Joseph Smith…</a:t>
            </a:r>
          </a:p>
          <a:p>
            <a:endParaRPr lang="en-US" dirty="0">
              <a:solidFill>
                <a:schemeClr val="bg1"/>
              </a:solidFill>
            </a:endParaRPr>
          </a:p>
        </p:txBody>
      </p:sp>
      <p:sp>
        <p:nvSpPr>
          <p:cNvPr id="13" name="Rectangle 12"/>
          <p:cNvSpPr/>
          <p:nvPr/>
        </p:nvSpPr>
        <p:spPr>
          <a:xfrm>
            <a:off x="5867400" y="2514601"/>
            <a:ext cx="4800600" cy="4247317"/>
          </a:xfrm>
          <a:prstGeom prst="rect">
            <a:avLst/>
          </a:prstGeom>
        </p:spPr>
        <p:txBody>
          <a:bodyPr wrap="square">
            <a:spAutoFit/>
          </a:bodyPr>
          <a:lstStyle/>
          <a:p>
            <a:r>
              <a:rPr lang="en-US" dirty="0">
                <a:solidFill>
                  <a:schemeClr val="bg1"/>
                </a:solidFill>
              </a:rPr>
              <a:t>Some commandments are of devils, and these are also made manifest largely through the activities of men. … </a:t>
            </a:r>
          </a:p>
          <a:p>
            <a:endParaRPr lang="en-US" dirty="0">
              <a:solidFill>
                <a:schemeClr val="bg1"/>
              </a:solidFill>
            </a:endParaRPr>
          </a:p>
          <a:p>
            <a:r>
              <a:rPr lang="en-US" dirty="0">
                <a:solidFill>
                  <a:schemeClr val="bg1"/>
                </a:solidFill>
              </a:rPr>
              <a:t>These false spirits make themselves manifest in various ways and in all communities. </a:t>
            </a:r>
          </a:p>
          <a:p>
            <a:endParaRPr lang="en-US" dirty="0">
              <a:solidFill>
                <a:schemeClr val="bg1"/>
              </a:solidFill>
            </a:endParaRPr>
          </a:p>
          <a:p>
            <a:r>
              <a:rPr lang="en-US" dirty="0">
                <a:solidFill>
                  <a:schemeClr val="bg1"/>
                </a:solidFill>
              </a:rPr>
              <a:t>Some of the most startling and prevalent forms of false manifestations are in the false gifts of tongues, and in religious meetings particularly among some sects where the worshippers fall in fits, shout, sing and pray in disorderly fashion, sometimes frothing at the mouth and their bodies partaking of unnatural contortions.” </a:t>
            </a:r>
            <a:r>
              <a:rPr lang="en-US" sz="1200" dirty="0">
                <a:solidFill>
                  <a:schemeClr val="bg1"/>
                </a:solidFill>
              </a:rPr>
              <a:t>President Joseph Fielding Smith</a:t>
            </a:r>
          </a:p>
        </p:txBody>
      </p:sp>
      <p:sp>
        <p:nvSpPr>
          <p:cNvPr id="14" name="TextBox 13"/>
          <p:cNvSpPr txBox="1"/>
          <p:nvPr/>
        </p:nvSpPr>
        <p:spPr>
          <a:xfrm>
            <a:off x="152400" y="6392586"/>
            <a:ext cx="1371600" cy="369332"/>
          </a:xfrm>
          <a:prstGeom prst="rect">
            <a:avLst/>
          </a:prstGeom>
          <a:noFill/>
        </p:spPr>
        <p:txBody>
          <a:bodyPr wrap="square" rtlCol="0">
            <a:spAutoFit/>
          </a:bodyPr>
          <a:lstStyle/>
          <a:p>
            <a:r>
              <a:rPr lang="en-US" dirty="0">
                <a:solidFill>
                  <a:schemeClr val="bg1"/>
                </a:solidFill>
              </a:rPr>
              <a:t>D&amp;C 50:2-9</a:t>
            </a:r>
          </a:p>
        </p:txBody>
      </p:sp>
      <p:pic>
        <p:nvPicPr>
          <p:cNvPr id="13314" name="Picture 2" descr="http://prophetsseersandrevelators.files.wordpress.com/2013/08/joseph-fielding-smith.jpg"/>
          <p:cNvPicPr>
            <a:picLocks noChangeAspect="1" noChangeArrowheads="1"/>
          </p:cNvPicPr>
          <p:nvPr/>
        </p:nvPicPr>
        <p:blipFill>
          <a:blip r:embed="rId2" cstate="print"/>
          <a:srcRect/>
          <a:stretch>
            <a:fillRect/>
          </a:stretch>
        </p:blipFill>
        <p:spPr bwMode="auto">
          <a:xfrm>
            <a:off x="3276600" y="3810000"/>
            <a:ext cx="2038350" cy="2572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52600" y="1447801"/>
            <a:ext cx="4267200" cy="2031325"/>
          </a:xfrm>
          <a:prstGeom prst="rect">
            <a:avLst/>
          </a:prstGeom>
        </p:spPr>
        <p:txBody>
          <a:bodyPr wrap="square">
            <a:spAutoFit/>
          </a:bodyPr>
          <a:lstStyle/>
          <a:p>
            <a:r>
              <a:rPr lang="en-US" dirty="0">
                <a:solidFill>
                  <a:schemeClr val="bg1"/>
                </a:solidFill>
              </a:rPr>
              <a:t>The Lord sometimes reasons with us in the same way we reason with each other. </a:t>
            </a:r>
          </a:p>
          <a:p>
            <a:endParaRPr lang="en-US" dirty="0">
              <a:solidFill>
                <a:schemeClr val="bg1"/>
              </a:solidFill>
            </a:endParaRPr>
          </a:p>
          <a:p>
            <a:r>
              <a:rPr lang="en-US" dirty="0">
                <a:solidFill>
                  <a:schemeClr val="bg1"/>
                </a:solidFill>
              </a:rPr>
              <a:t>His purpose in reasoning with us is the same as His reason for speaking to us in our own language: He wants them to “come to understanding.”</a:t>
            </a:r>
          </a:p>
        </p:txBody>
      </p:sp>
      <p:sp>
        <p:nvSpPr>
          <p:cNvPr id="13" name="Rectangle 12"/>
          <p:cNvSpPr/>
          <p:nvPr/>
        </p:nvSpPr>
        <p:spPr>
          <a:xfrm>
            <a:off x="4800600" y="5105401"/>
            <a:ext cx="4800600" cy="1384995"/>
          </a:xfrm>
          <a:prstGeom prst="rect">
            <a:avLst/>
          </a:prstGeom>
        </p:spPr>
        <p:txBody>
          <a:bodyPr wrap="square">
            <a:spAutoFit/>
          </a:bodyPr>
          <a:lstStyle/>
          <a:p>
            <a:r>
              <a:rPr lang="en-US" i="1" dirty="0">
                <a:solidFill>
                  <a:schemeClr val="bg1"/>
                </a:solidFill>
              </a:rPr>
              <a:t>Come now, and let us reason together, </a:t>
            </a:r>
            <a:r>
              <a:rPr lang="en-US" i="1" dirty="0" err="1">
                <a:solidFill>
                  <a:schemeClr val="bg1"/>
                </a:solidFill>
              </a:rPr>
              <a:t>saith</a:t>
            </a:r>
            <a:r>
              <a:rPr lang="en-US" i="1" dirty="0">
                <a:solidFill>
                  <a:schemeClr val="bg1"/>
                </a:solidFill>
              </a:rPr>
              <a:t> the </a:t>
            </a:r>
            <a:r>
              <a:rPr lang="en-US" i="1" cap="small" dirty="0">
                <a:solidFill>
                  <a:schemeClr val="bg1"/>
                </a:solidFill>
              </a:rPr>
              <a:t>Lord</a:t>
            </a:r>
            <a:r>
              <a:rPr lang="en-US" i="1" dirty="0">
                <a:solidFill>
                  <a:schemeClr val="bg1"/>
                </a:solidFill>
              </a:rPr>
              <a:t>: though your sins be as scarlet, they shall be as white as snow; though they be red like crimson, they shall be as wool.</a:t>
            </a:r>
          </a:p>
          <a:p>
            <a:r>
              <a:rPr lang="en-US" sz="1200" i="1" dirty="0">
                <a:solidFill>
                  <a:schemeClr val="bg1"/>
                </a:solidFill>
              </a:rPr>
              <a:t>Isaiah 1:18</a:t>
            </a:r>
          </a:p>
        </p:txBody>
      </p:sp>
      <p:sp>
        <p:nvSpPr>
          <p:cNvPr id="14" name="TextBox 13"/>
          <p:cNvSpPr txBox="1"/>
          <p:nvPr/>
        </p:nvSpPr>
        <p:spPr>
          <a:xfrm>
            <a:off x="79375" y="6488668"/>
            <a:ext cx="1905000" cy="369332"/>
          </a:xfrm>
          <a:prstGeom prst="rect">
            <a:avLst/>
          </a:prstGeom>
          <a:noFill/>
        </p:spPr>
        <p:txBody>
          <a:bodyPr wrap="square" rtlCol="0">
            <a:spAutoFit/>
          </a:bodyPr>
          <a:lstStyle/>
          <a:p>
            <a:r>
              <a:rPr lang="en-US" dirty="0">
                <a:solidFill>
                  <a:schemeClr val="bg1"/>
                </a:solidFill>
              </a:rPr>
              <a:t>D&amp;C 50:10-12</a:t>
            </a: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To Reason</a:t>
            </a:r>
          </a:p>
        </p:txBody>
      </p:sp>
      <p:pic>
        <p:nvPicPr>
          <p:cNvPr id="3" name="Picture 2">
            <a:extLst>
              <a:ext uri="{FF2B5EF4-FFF2-40B4-BE49-F238E27FC236}">
                <a16:creationId xmlns:a16="http://schemas.microsoft.com/office/drawing/2014/main" id="{366F05F8-03E3-41D2-B44D-5D995642F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164" y="1178277"/>
            <a:ext cx="4633362" cy="3456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4116</Words>
  <Application>Microsoft Office PowerPoint</Application>
  <PresentationFormat>Widescreen</PresentationFormat>
  <Paragraphs>255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Times New Roman</vt:lpstr>
      <vt:lpstr>Calibri Light</vt:lpstr>
      <vt:lpstr>Leelawadee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11</cp:revision>
  <dcterms:created xsi:type="dcterms:W3CDTF">2018-08-09T00:08:44Z</dcterms:created>
  <dcterms:modified xsi:type="dcterms:W3CDTF">2024-12-30T03:57:51Z</dcterms:modified>
</cp:coreProperties>
</file>