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8" r:id="rId3"/>
    <p:sldId id="261" r:id="rId4"/>
    <p:sldId id="260" r:id="rId5"/>
    <p:sldId id="262" r:id="rId6"/>
    <p:sldId id="274" r:id="rId7"/>
    <p:sldId id="259" r:id="rId8"/>
    <p:sldId id="275" r:id="rId9"/>
    <p:sldId id="276" r:id="rId10"/>
    <p:sldId id="264" r:id="rId11"/>
    <p:sldId id="265" r:id="rId12"/>
    <p:sldId id="267" r:id="rId13"/>
    <p:sldId id="266" r:id="rId14"/>
    <p:sldId id="268" r:id="rId15"/>
    <p:sldId id="277" r:id="rId16"/>
    <p:sldId id="269" r:id="rId17"/>
    <p:sldId id="270" r:id="rId18"/>
    <p:sldId id="271" r:id="rId19"/>
    <p:sldId id="272" r:id="rId20"/>
    <p:sldId id="273" r:id="rId21"/>
    <p:sldId id="263" r:id="rId22"/>
  </p:sldIdLst>
  <p:sldSz cx="12192000" cy="6858000"/>
  <p:notesSz cx="6858000" cy="9144000"/>
  <p:embeddedFontLst>
    <p:embeddedFont>
      <p:font typeface="Abadi" panose="020B0604020104020204" pitchFamily="34" charset="0"/>
      <p:regular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94B-3B34-4414-98AE-5BC3CD106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606EF-D729-4F53-ACF7-2ACB48690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1D050D-E72C-4965-BD64-9DB2173ECDB9}"/>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AC6E7E78-9B7E-4ED0-8D00-960774701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68798-3DFC-4FBE-B605-EEA8442844FE}"/>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3734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836B-5FC9-41C4-A84A-A8FFF72E9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6A617-ACEF-4963-8976-305FEABFA4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FCE64-8155-490F-8154-5FA91C1B51D6}"/>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1DA3EB91-92F1-4576-B270-340142EDC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3FC61-9584-41A2-B2AC-93EDE7F071BB}"/>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190865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260CD-85B7-4DF3-A173-A0202CFE7A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8B710-2548-4243-ABBA-F0462B6467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75914-44BB-414E-A3DC-D823CFD169B1}"/>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889FBA59-F9C2-43EC-A382-ACC4D864C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87161-D51E-4D1D-A0FF-E5D74BBD769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35018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5D5B-0286-4041-ABBD-464E04B44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B9CFA-065E-4615-98AE-B17A7B5C98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BC61C-C659-4618-96C4-736DF11DC851}"/>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9BF84488-002F-45CC-87B0-95F7584A0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52811-A9A5-4506-890D-A0B86D71386F}"/>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957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DC4E-EF71-41C4-B3E7-FCC4BE3F50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3ABB9F-4D21-4E0A-9A39-997BD82E1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D43863-B38A-47FE-9658-4D7347244525}"/>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41DB790F-21A3-48F8-B954-B6007B631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A78AC-D5B1-4D8D-96AB-2C29C435639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6945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74F0-6372-4345-B890-67525CAA5D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9E8DF-8FC7-4F10-95A6-6DCC36E63C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D78ECF-3648-4ED9-9592-AD9E03CCFB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5773-877E-40AE-ADD2-2E7483377EA2}"/>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6" name="Footer Placeholder 5">
            <a:extLst>
              <a:ext uri="{FF2B5EF4-FFF2-40B4-BE49-F238E27FC236}">
                <a16:creationId xmlns:a16="http://schemas.microsoft.com/office/drawing/2014/main" id="{7399E749-4DE1-4C19-8682-236B3F306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F62AB-3FD6-425C-B3B3-EB4CAB23E7D9}"/>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120671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613-DD72-4D58-8785-7CBC0123E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F6416-6C5B-4D9A-98DB-79AF9DA58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29CBB5-C788-494E-87D3-190F874D65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B13EF-1317-4E80-B9BB-B0D449123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C4F996-E229-46C9-9E58-4F3B893D40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C82FE-B2B4-4719-A792-5F86D069CF5C}"/>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8" name="Footer Placeholder 7">
            <a:extLst>
              <a:ext uri="{FF2B5EF4-FFF2-40B4-BE49-F238E27FC236}">
                <a16:creationId xmlns:a16="http://schemas.microsoft.com/office/drawing/2014/main" id="{76955C68-A236-4EAA-AF0D-1F0ACF62B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E28756-9484-43D5-A51D-1F79008DE00F}"/>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429229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4508-BAC0-4B76-B96D-29CAE8857B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CAD00-A9EE-4439-870C-952BB03DA1A4}"/>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4" name="Footer Placeholder 3">
            <a:extLst>
              <a:ext uri="{FF2B5EF4-FFF2-40B4-BE49-F238E27FC236}">
                <a16:creationId xmlns:a16="http://schemas.microsoft.com/office/drawing/2014/main" id="{55685092-CAFB-42BF-AAD8-921EC653F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831E0E-DBCC-4A9F-8DE4-783F4884D147}"/>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47767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21072-A2B2-4BEC-BAA0-573847090B7F}"/>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3" name="Footer Placeholder 2">
            <a:extLst>
              <a:ext uri="{FF2B5EF4-FFF2-40B4-BE49-F238E27FC236}">
                <a16:creationId xmlns:a16="http://schemas.microsoft.com/office/drawing/2014/main" id="{0A4131C2-3D94-44BB-8AE1-0FB09308F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07105-22DE-405F-AFDC-E2507A195D48}"/>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57253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4698-DBC2-4BD4-AE25-663C45826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C127B-6B20-4D78-91D0-93317D4DA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9DD363-4746-4661-88C1-7E095344A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CD5159-E03D-4A89-A532-80DECA9B234E}"/>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6" name="Footer Placeholder 5">
            <a:extLst>
              <a:ext uri="{FF2B5EF4-FFF2-40B4-BE49-F238E27FC236}">
                <a16:creationId xmlns:a16="http://schemas.microsoft.com/office/drawing/2014/main" id="{09988BC0-646C-4081-AF79-E974D35E7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3911A-35A5-4DF2-A253-FDC14A225CFE}"/>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84165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46CD-BD58-4464-A0D1-AE8CAC45B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1B1E08-3DEF-4C71-839E-90BF720AD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34AC9-76F9-4F0F-9A90-341047B73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14D1D4-700A-4C3A-9169-A4242FD7E8B0}"/>
              </a:ext>
            </a:extLst>
          </p:cNvPr>
          <p:cNvSpPr>
            <a:spLocks noGrp="1"/>
          </p:cNvSpPr>
          <p:nvPr>
            <p:ph type="dt" sz="half" idx="10"/>
          </p:nvPr>
        </p:nvSpPr>
        <p:spPr/>
        <p:txBody>
          <a:bodyPr/>
          <a:lstStyle/>
          <a:p>
            <a:fld id="{E0B8F271-ADCE-40D2-9A00-C8B2DD739B2E}" type="datetimeFigureOut">
              <a:rPr lang="en-US" smtClean="0"/>
              <a:t>12/29/2024</a:t>
            </a:fld>
            <a:endParaRPr lang="en-US"/>
          </a:p>
        </p:txBody>
      </p:sp>
      <p:sp>
        <p:nvSpPr>
          <p:cNvPr id="6" name="Footer Placeholder 5">
            <a:extLst>
              <a:ext uri="{FF2B5EF4-FFF2-40B4-BE49-F238E27FC236}">
                <a16:creationId xmlns:a16="http://schemas.microsoft.com/office/drawing/2014/main" id="{A2BDD534-C7B9-4DF5-B868-A79669806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ED94B-220E-4F71-A05F-FBF9BDA96C31}"/>
              </a:ext>
            </a:extLst>
          </p:cNvPr>
          <p:cNvSpPr>
            <a:spLocks noGrp="1"/>
          </p:cNvSpPr>
          <p:nvPr>
            <p:ph type="sldNum" sz="quarter" idx="12"/>
          </p:nvPr>
        </p:nvSpPr>
        <p:spPr/>
        <p:txBody>
          <a:bodyPr/>
          <a:lstStyle/>
          <a:p>
            <a:fld id="{036701A4-115E-45CB-B940-868AC356CABF}" type="slidenum">
              <a:rPr lang="en-US" smtClean="0"/>
              <a:t>‹#›</a:t>
            </a:fld>
            <a:endParaRPr lang="en-US"/>
          </a:p>
        </p:txBody>
      </p:sp>
    </p:spTree>
    <p:extLst>
      <p:ext uri="{BB962C8B-B14F-4D97-AF65-F5344CB8AC3E}">
        <p14:creationId xmlns:p14="http://schemas.microsoft.com/office/powerpoint/2010/main" val="254196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F6FDB-0F44-469A-86FC-D6AAE3853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32B996-3E04-4E1F-B636-AA88ECAB2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DD2F8-1F7A-4E52-93C1-D92D44A76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8F271-ADCE-40D2-9A00-C8B2DD739B2E}" type="datetimeFigureOut">
              <a:rPr lang="en-US" smtClean="0"/>
              <a:t>12/29/2024</a:t>
            </a:fld>
            <a:endParaRPr lang="en-US"/>
          </a:p>
        </p:txBody>
      </p:sp>
      <p:sp>
        <p:nvSpPr>
          <p:cNvPr id="5" name="Footer Placeholder 4">
            <a:extLst>
              <a:ext uri="{FF2B5EF4-FFF2-40B4-BE49-F238E27FC236}">
                <a16:creationId xmlns:a16="http://schemas.microsoft.com/office/drawing/2014/main" id="{AE44F20E-105E-4376-9C4B-558FC709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6BD16E-6B00-4A85-9E60-F4BBE274F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701A4-115E-45CB-B940-868AC356CABF}" type="slidenum">
              <a:rPr lang="en-US" smtClean="0"/>
              <a:t>‹#›</a:t>
            </a:fld>
            <a:endParaRPr lang="en-US"/>
          </a:p>
        </p:txBody>
      </p:sp>
    </p:spTree>
    <p:extLst>
      <p:ext uri="{BB962C8B-B14F-4D97-AF65-F5344CB8AC3E}">
        <p14:creationId xmlns:p14="http://schemas.microsoft.com/office/powerpoint/2010/main" val="29122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0C632-8F80-8EF7-4290-EA8C173BD676}"/>
              </a:ext>
            </a:extLst>
          </p:cNvPr>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449373-B3E5-0016-A1EA-6860487FF243}"/>
              </a:ext>
            </a:extLst>
          </p:cNvPr>
          <p:cNvSpPr txBox="1"/>
          <p:nvPr/>
        </p:nvSpPr>
        <p:spPr>
          <a:xfrm>
            <a:off x="1861848" y="454532"/>
            <a:ext cx="8587947" cy="3046988"/>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Doctrine and Covenants 56</a:t>
            </a:r>
          </a:p>
          <a:p>
            <a:pPr algn="ctr"/>
            <a:endParaRPr lang="en-US" sz="4800" dirty="0">
              <a:solidFill>
                <a:schemeClr val="bg1"/>
              </a:solidFill>
              <a:latin typeface="Abadi" panose="020B0604020104020204" pitchFamily="34" charset="0"/>
            </a:endParaRPr>
          </a:p>
          <a:p>
            <a:pPr algn="ctr"/>
            <a:r>
              <a:rPr lang="en-US" sz="4800" dirty="0">
                <a:solidFill>
                  <a:schemeClr val="bg1"/>
                </a:solidFill>
                <a:latin typeface="Abadi" panose="020B0604020104020204" pitchFamily="34" charset="0"/>
              </a:rPr>
              <a:t>The Rebellious, the Rich, and the Poor</a:t>
            </a:r>
          </a:p>
        </p:txBody>
      </p:sp>
      <p:grpSp>
        <p:nvGrpSpPr>
          <p:cNvPr id="4" name="Group 3">
            <a:extLst>
              <a:ext uri="{FF2B5EF4-FFF2-40B4-BE49-F238E27FC236}">
                <a16:creationId xmlns:a16="http://schemas.microsoft.com/office/drawing/2014/main" id="{19048F8A-A539-7A45-4C98-954B2B564BAC}"/>
              </a:ext>
            </a:extLst>
          </p:cNvPr>
          <p:cNvGrpSpPr/>
          <p:nvPr/>
        </p:nvGrpSpPr>
        <p:grpSpPr>
          <a:xfrm>
            <a:off x="2429608" y="3032855"/>
            <a:ext cx="1748481" cy="3383692"/>
            <a:chOff x="700274" y="990600"/>
            <a:chExt cx="2881126" cy="4515479"/>
          </a:xfrm>
        </p:grpSpPr>
        <p:sp>
          <p:nvSpPr>
            <p:cNvPr id="5" name="Oval 4">
              <a:extLst>
                <a:ext uri="{FF2B5EF4-FFF2-40B4-BE49-F238E27FC236}">
                  <a16:creationId xmlns:a16="http://schemas.microsoft.com/office/drawing/2014/main" id="{0F7B4B37-DB3E-0D0D-C3CF-8A8F1EFF9450}"/>
                </a:ext>
              </a:extLst>
            </p:cNvPr>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851792E-37AD-441F-CFBF-684E1D8835EB}"/>
                </a:ext>
              </a:extLst>
            </p:cNvPr>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B82028B-A0CE-3019-0526-DA8985B7B99D}"/>
                </a:ext>
              </a:extLst>
            </p:cNvPr>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0CC61C-4B42-221C-BA84-7E874E5DAF79}"/>
                </a:ext>
              </a:extLst>
            </p:cNvPr>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80C4B8CB-200C-1FDE-8C57-9D9D07674902}"/>
                </a:ext>
              </a:extLst>
            </p:cNvPr>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3FC5C082-E759-0B15-DED0-78AB2EABCC54}"/>
                </a:ext>
              </a:extLst>
            </p:cNvPr>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E941E894-CF8F-8558-8C0B-E634136A59D6}"/>
                </a:ext>
              </a:extLst>
            </p:cNvPr>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56487B1-E46E-3ECF-C64D-2415A96FA2B3}"/>
                </a:ext>
              </a:extLst>
            </p:cNvPr>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5C379BB1-B148-16B8-8ECA-20D797502F50}"/>
                </a:ext>
              </a:extLst>
            </p:cNvPr>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3764946-9D8C-9F0F-5F85-CEB06068F801}"/>
                </a:ext>
              </a:extLst>
            </p:cNvPr>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9">
              <a:extLst>
                <a:ext uri="{FF2B5EF4-FFF2-40B4-BE49-F238E27FC236}">
                  <a16:creationId xmlns:a16="http://schemas.microsoft.com/office/drawing/2014/main" id="{EC3EE530-43C2-C15D-1F97-DCBBBD28A99E}"/>
                </a:ext>
              </a:extLst>
            </p:cNvPr>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315A56-F8BC-E419-8157-BE9DA66377A8}"/>
                </a:ext>
              </a:extLst>
            </p:cNvPr>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D2A781-C727-64C7-DB90-EF487D10122A}"/>
                </a:ext>
              </a:extLst>
            </p:cNvPr>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14EED6-F027-9594-CF34-5A4EF01F023A}"/>
                </a:ext>
              </a:extLst>
            </p:cNvPr>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1350618-137D-ED67-0329-900A7E9E24AA}"/>
                </a:ext>
              </a:extLst>
            </p:cNvPr>
            <p:cNvGrpSpPr/>
            <p:nvPr/>
          </p:nvGrpSpPr>
          <p:grpSpPr>
            <a:xfrm rot="10516338">
              <a:off x="1415215" y="1835155"/>
              <a:ext cx="2050472" cy="1143001"/>
              <a:chOff x="1440873" y="838200"/>
              <a:chExt cx="2050472" cy="1143001"/>
            </a:xfrm>
          </p:grpSpPr>
          <p:sp>
            <p:nvSpPr>
              <p:cNvPr id="32" name="Cloud 31">
                <a:extLst>
                  <a:ext uri="{FF2B5EF4-FFF2-40B4-BE49-F238E27FC236}">
                    <a16:creationId xmlns:a16="http://schemas.microsoft.com/office/drawing/2014/main" id="{DE9139CE-CC90-6F62-CD8A-CCCE8480743E}"/>
                  </a:ext>
                </a:extLst>
              </p:cNvPr>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Cloud 32">
                <a:extLst>
                  <a:ext uri="{FF2B5EF4-FFF2-40B4-BE49-F238E27FC236}">
                    <a16:creationId xmlns:a16="http://schemas.microsoft.com/office/drawing/2014/main" id="{773D6CC7-3A4B-9C7C-98DA-01E8B4F49A2A}"/>
                  </a:ext>
                </a:extLst>
              </p:cNvPr>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899F79C1-E87A-EF7D-DA9D-C2E92C73B95B}"/>
                  </a:ext>
                </a:extLst>
              </p:cNvPr>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72C641F-9DB0-BFFB-5290-7C1C289495CD}"/>
                  </a:ext>
                </a:extLst>
              </p:cNvPr>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4A90B6E-B9D9-A64E-76A3-B8444D2212EF}"/>
                  </a:ext>
                </a:extLst>
              </p:cNvPr>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A0251500-DB59-AD5A-111C-1D424667A99C}"/>
                </a:ext>
              </a:extLst>
            </p:cNvPr>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5">
              <a:extLst>
                <a:ext uri="{FF2B5EF4-FFF2-40B4-BE49-F238E27FC236}">
                  <a16:creationId xmlns:a16="http://schemas.microsoft.com/office/drawing/2014/main" id="{3DB439B8-AF30-A9F0-5B1D-EC6CFB0E19EC}"/>
                </a:ext>
              </a:extLst>
            </p:cNvPr>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6">
              <a:extLst>
                <a:ext uri="{FF2B5EF4-FFF2-40B4-BE49-F238E27FC236}">
                  <a16:creationId xmlns:a16="http://schemas.microsoft.com/office/drawing/2014/main" id="{92424603-E3F7-AE42-9875-93FAB53D8E43}"/>
                </a:ext>
              </a:extLst>
            </p:cNvPr>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7">
              <a:extLst>
                <a:ext uri="{FF2B5EF4-FFF2-40B4-BE49-F238E27FC236}">
                  <a16:creationId xmlns:a16="http://schemas.microsoft.com/office/drawing/2014/main" id="{58C8BF17-8300-5EE2-AE7C-ED3DCF6B414C}"/>
                </a:ext>
              </a:extLst>
            </p:cNvPr>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5C459F-204F-8D10-7B46-507ACC9092C2}"/>
                </a:ext>
              </a:extLst>
            </p:cNvPr>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5D765D2-6FFA-5D65-F938-0712EA36EEB6}"/>
                </a:ext>
              </a:extLst>
            </p:cNvPr>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AC53A38-143C-2A65-32A7-F8CBCB36934D}"/>
                </a:ext>
              </a:extLst>
            </p:cNvPr>
            <p:cNvGrpSpPr/>
            <p:nvPr/>
          </p:nvGrpSpPr>
          <p:grpSpPr>
            <a:xfrm rot="18869280">
              <a:off x="806087" y="3061138"/>
              <a:ext cx="952300" cy="1163926"/>
              <a:chOff x="5117393" y="2695252"/>
              <a:chExt cx="1069245" cy="1724348"/>
            </a:xfrm>
          </p:grpSpPr>
          <p:sp>
            <p:nvSpPr>
              <p:cNvPr id="28" name="Rounded Rectangle 32">
                <a:extLst>
                  <a:ext uri="{FF2B5EF4-FFF2-40B4-BE49-F238E27FC236}">
                    <a16:creationId xmlns:a16="http://schemas.microsoft.com/office/drawing/2014/main" id="{6E193F79-7390-F16F-6BD6-F9E342F79E7E}"/>
                  </a:ext>
                </a:extLst>
              </p:cNvPr>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FABB459E-C23D-C7EC-B33B-78FFF209112C}"/>
                  </a:ext>
                </a:extLst>
              </p:cNvPr>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AA29E7F1-EFF5-E9D3-7E99-8CA164FCBEA4}"/>
                  </a:ext>
                </a:extLst>
              </p:cNvPr>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EF6771E-2649-B50B-51FB-8E7DE4D8C175}"/>
                  </a:ext>
                </a:extLst>
              </p:cNvPr>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4F891741-C0C7-50D5-B971-B9FA6F646660}"/>
                </a:ext>
              </a:extLst>
            </p:cNvPr>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A4465B6-F82F-EA05-A269-460DB8D56AD4}"/>
              </a:ext>
            </a:extLst>
          </p:cNvPr>
          <p:cNvGrpSpPr/>
          <p:nvPr/>
        </p:nvGrpSpPr>
        <p:grpSpPr>
          <a:xfrm>
            <a:off x="7988357" y="2864081"/>
            <a:ext cx="1855230" cy="3765022"/>
            <a:chOff x="685800" y="990600"/>
            <a:chExt cx="2240709" cy="4547316"/>
          </a:xfrm>
        </p:grpSpPr>
        <p:sp>
          <p:nvSpPr>
            <p:cNvPr id="38" name="Trapezoid 37">
              <a:extLst>
                <a:ext uri="{FF2B5EF4-FFF2-40B4-BE49-F238E27FC236}">
                  <a16:creationId xmlns:a16="http://schemas.microsoft.com/office/drawing/2014/main" id="{9CCF5A7F-766B-B557-5729-29B3147EAAE7}"/>
                </a:ext>
              </a:extLst>
            </p:cNvPr>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B1FF59-2989-4A17-0E3E-4BBFDD73203C}"/>
                </a:ext>
              </a:extLst>
            </p:cNvPr>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F02F1A-CA14-6393-F257-7B41C6DB225A}"/>
                </a:ext>
              </a:extLst>
            </p:cNvPr>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8C2C3D35-870E-2D1F-9DBC-9EB3EDF1D29D}"/>
                </a:ext>
              </a:extLst>
            </p:cNvPr>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F4E1235F-16C0-1494-F934-A6D71E0194FC}"/>
                </a:ext>
              </a:extLst>
            </p:cNvPr>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EA75AE0-A600-1F99-701D-B1DFC17D173C}"/>
                </a:ext>
              </a:extLst>
            </p:cNvPr>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4C3F065-1149-A7F0-5B67-7011E3576E6A}"/>
                </a:ext>
              </a:extLst>
            </p:cNvPr>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E3BCED8E-9305-602C-D867-F509066857BB}"/>
                </a:ext>
              </a:extLst>
            </p:cNvPr>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22FE1B35-D1DE-9D53-ACDA-FF4FFB68C090}"/>
                </a:ext>
              </a:extLst>
            </p:cNvPr>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28AE107C-485A-1C73-633F-B84BA7778A8C}"/>
                </a:ext>
              </a:extLst>
            </p:cNvPr>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180ECFF7-9ACD-E1E2-D27D-5FC2802CEF1C}"/>
                </a:ext>
              </a:extLst>
            </p:cNvPr>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07E153-6925-5741-E7C0-E53BD3CE7BE6}"/>
                </a:ext>
              </a:extLst>
            </p:cNvPr>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87">
              <a:extLst>
                <a:ext uri="{FF2B5EF4-FFF2-40B4-BE49-F238E27FC236}">
                  <a16:creationId xmlns:a16="http://schemas.microsoft.com/office/drawing/2014/main" id="{D6583059-E992-28C0-E7BC-F83531844807}"/>
                </a:ext>
              </a:extLst>
            </p:cNvPr>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88">
              <a:extLst>
                <a:ext uri="{FF2B5EF4-FFF2-40B4-BE49-F238E27FC236}">
                  <a16:creationId xmlns:a16="http://schemas.microsoft.com/office/drawing/2014/main" id="{17A3655A-56C5-A784-B9C9-6019DE68684B}"/>
                </a:ext>
              </a:extLst>
            </p:cNvPr>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89">
              <a:extLst>
                <a:ext uri="{FF2B5EF4-FFF2-40B4-BE49-F238E27FC236}">
                  <a16:creationId xmlns:a16="http://schemas.microsoft.com/office/drawing/2014/main" id="{C5C8DF92-299C-AE28-E855-E09C929821F1}"/>
                </a:ext>
              </a:extLst>
            </p:cNvPr>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731ABEF2-8BA8-2AB9-627B-15F71F8C4688}"/>
                </a:ext>
              </a:extLst>
            </p:cNvPr>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5DB7E894-9366-03F7-99F7-4F2A6E0F73C2}"/>
                </a:ext>
              </a:extLst>
            </p:cNvPr>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275">
              <a:extLst>
                <a:ext uri="{FF2B5EF4-FFF2-40B4-BE49-F238E27FC236}">
                  <a16:creationId xmlns:a16="http://schemas.microsoft.com/office/drawing/2014/main" id="{6F424D7E-D994-17E0-92A9-5DFEBC72B1A9}"/>
                </a:ext>
              </a:extLst>
            </p:cNvPr>
            <p:cNvGrpSpPr/>
            <p:nvPr/>
          </p:nvGrpSpPr>
          <p:grpSpPr>
            <a:xfrm>
              <a:off x="1600200" y="2367762"/>
              <a:ext cx="435931" cy="320296"/>
              <a:chOff x="5791200" y="2209800"/>
              <a:chExt cx="703093" cy="622345"/>
            </a:xfrm>
          </p:grpSpPr>
          <p:sp>
            <p:nvSpPr>
              <p:cNvPr id="69" name="Isosceles Triangle 68">
                <a:extLst>
                  <a:ext uri="{FF2B5EF4-FFF2-40B4-BE49-F238E27FC236}">
                    <a16:creationId xmlns:a16="http://schemas.microsoft.com/office/drawing/2014/main" id="{24A47A64-BAFF-5DFB-539A-9B178D595C6F}"/>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DA9F656A-3881-DC5E-6840-A230D99E1337}"/>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B4E5AC01-1C61-720C-4EFE-4686AAB9A989}"/>
                </a:ext>
              </a:extLst>
            </p:cNvPr>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4">
              <a:extLst>
                <a:ext uri="{FF2B5EF4-FFF2-40B4-BE49-F238E27FC236}">
                  <a16:creationId xmlns:a16="http://schemas.microsoft.com/office/drawing/2014/main" id="{25E56402-03BC-5689-A394-D916EF88A49E}"/>
                </a:ext>
              </a:extLst>
            </p:cNvPr>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A7DB0B7-7A39-12EA-9060-DB0F6BF062C3}"/>
                </a:ext>
              </a:extLst>
            </p:cNvPr>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8F8A55A-CBF6-D92D-C173-A736BFFBB869}"/>
                </a:ext>
              </a:extLst>
            </p:cNvPr>
            <p:cNvGrpSpPr/>
            <p:nvPr/>
          </p:nvGrpSpPr>
          <p:grpSpPr>
            <a:xfrm>
              <a:off x="2057401" y="2743200"/>
              <a:ext cx="228600" cy="228600"/>
              <a:chOff x="3124200" y="4782301"/>
              <a:chExt cx="920754" cy="856499"/>
            </a:xfrm>
          </p:grpSpPr>
          <p:grpSp>
            <p:nvGrpSpPr>
              <p:cNvPr id="60" name="Group 59">
                <a:extLst>
                  <a:ext uri="{FF2B5EF4-FFF2-40B4-BE49-F238E27FC236}">
                    <a16:creationId xmlns:a16="http://schemas.microsoft.com/office/drawing/2014/main" id="{9944E204-8159-2BA4-4A0D-ECFB97CBA36E}"/>
                  </a:ext>
                </a:extLst>
              </p:cNvPr>
              <p:cNvGrpSpPr/>
              <p:nvPr/>
            </p:nvGrpSpPr>
            <p:grpSpPr>
              <a:xfrm>
                <a:off x="3124200" y="4800600"/>
                <a:ext cx="604516" cy="838200"/>
                <a:chOff x="3124200" y="4800600"/>
                <a:chExt cx="604516" cy="838200"/>
              </a:xfrm>
            </p:grpSpPr>
            <p:sp>
              <p:nvSpPr>
                <p:cNvPr id="66" name="Donut 103">
                  <a:extLst>
                    <a:ext uri="{FF2B5EF4-FFF2-40B4-BE49-F238E27FC236}">
                      <a16:creationId xmlns:a16="http://schemas.microsoft.com/office/drawing/2014/main" id="{6C6380BE-CCA8-F0F3-1D4C-48AFA9EC2FD8}"/>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104">
                  <a:extLst>
                    <a:ext uri="{FF2B5EF4-FFF2-40B4-BE49-F238E27FC236}">
                      <a16:creationId xmlns:a16="http://schemas.microsoft.com/office/drawing/2014/main" id="{B517B32A-9E99-6B75-07F6-BD358DC21C5E}"/>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105">
                  <a:extLst>
                    <a:ext uri="{FF2B5EF4-FFF2-40B4-BE49-F238E27FC236}">
                      <a16:creationId xmlns:a16="http://schemas.microsoft.com/office/drawing/2014/main" id="{09537712-3DEB-151F-0FBE-AD10BD27AF72}"/>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a:extLst>
                  <a:ext uri="{FF2B5EF4-FFF2-40B4-BE49-F238E27FC236}">
                    <a16:creationId xmlns:a16="http://schemas.microsoft.com/office/drawing/2014/main" id="{9622DFD7-5BE7-05E2-EF8C-8C31D10C7BD5}"/>
                  </a:ext>
                </a:extLst>
              </p:cNvPr>
              <p:cNvGrpSpPr/>
              <p:nvPr/>
            </p:nvGrpSpPr>
            <p:grpSpPr>
              <a:xfrm rot="20808811" flipH="1">
                <a:off x="3440438" y="4782301"/>
                <a:ext cx="604516" cy="838200"/>
                <a:chOff x="3124200" y="4800600"/>
                <a:chExt cx="604516" cy="838200"/>
              </a:xfrm>
            </p:grpSpPr>
            <p:sp>
              <p:nvSpPr>
                <p:cNvPr id="63" name="Donut 100">
                  <a:extLst>
                    <a:ext uri="{FF2B5EF4-FFF2-40B4-BE49-F238E27FC236}">
                      <a16:creationId xmlns:a16="http://schemas.microsoft.com/office/drawing/2014/main" id="{68384314-3829-2953-0954-50CBE84B5358}"/>
                    </a:ext>
                  </a:extLst>
                </p:cNvPr>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101">
                  <a:extLst>
                    <a:ext uri="{FF2B5EF4-FFF2-40B4-BE49-F238E27FC236}">
                      <a16:creationId xmlns:a16="http://schemas.microsoft.com/office/drawing/2014/main" id="{5DD49CB6-2074-4088-6412-3EAAA96DE97A}"/>
                    </a:ext>
                  </a:extLst>
                </p:cNvPr>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102">
                  <a:extLst>
                    <a:ext uri="{FF2B5EF4-FFF2-40B4-BE49-F238E27FC236}">
                      <a16:creationId xmlns:a16="http://schemas.microsoft.com/office/drawing/2014/main" id="{A4BD4810-A0CE-C17A-8069-F6A25C6D2218}"/>
                    </a:ext>
                  </a:extLst>
                </p:cNvPr>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Donut 99">
                <a:extLst>
                  <a:ext uri="{FF2B5EF4-FFF2-40B4-BE49-F238E27FC236}">
                    <a16:creationId xmlns:a16="http://schemas.microsoft.com/office/drawing/2014/main" id="{A7C63F7E-5137-1257-5CD4-1210D6DA9EE3}"/>
                  </a:ext>
                </a:extLst>
              </p:cNvPr>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2" name="TextBox 71">
            <a:extLst>
              <a:ext uri="{FF2B5EF4-FFF2-40B4-BE49-F238E27FC236}">
                <a16:creationId xmlns:a16="http://schemas.microsoft.com/office/drawing/2014/main" id="{FD666BD5-26A7-03A7-7CC8-4D1C7855A4D6}"/>
              </a:ext>
            </a:extLst>
          </p:cNvPr>
          <p:cNvSpPr txBox="1"/>
          <p:nvPr/>
        </p:nvSpPr>
        <p:spPr>
          <a:xfrm>
            <a:off x="62818" y="6442571"/>
            <a:ext cx="6133380"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13089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Selah J. Griffin</a:t>
            </a:r>
          </a:p>
        </p:txBody>
      </p:sp>
      <p:sp>
        <p:nvSpPr>
          <p:cNvPr id="8" name="TextBox 7"/>
          <p:cNvSpPr txBox="1"/>
          <p:nvPr/>
        </p:nvSpPr>
        <p:spPr>
          <a:xfrm>
            <a:off x="870834" y="1339623"/>
            <a:ext cx="5853463" cy="4524315"/>
          </a:xfrm>
          <a:prstGeom prst="rect">
            <a:avLst/>
          </a:prstGeom>
          <a:noFill/>
        </p:spPr>
        <p:txBody>
          <a:bodyPr wrap="square" rtlCol="0">
            <a:spAutoFit/>
          </a:bodyPr>
          <a:lstStyle/>
          <a:p>
            <a:pPr fontAlgn="base"/>
            <a:r>
              <a:rPr lang="en-US" dirty="0">
                <a:solidFill>
                  <a:schemeClr val="bg1"/>
                </a:solidFill>
              </a:rPr>
              <a:t>He was born on March 17, 1799, at Redding, Connecticut</a:t>
            </a:r>
          </a:p>
          <a:p>
            <a:pPr fontAlgn="base"/>
            <a:endParaRPr lang="en-US" dirty="0">
              <a:solidFill>
                <a:schemeClr val="bg1"/>
              </a:solidFill>
            </a:endParaRPr>
          </a:p>
          <a:p>
            <a:pPr fontAlgn="base"/>
            <a:r>
              <a:rPr lang="en-US" dirty="0">
                <a:solidFill>
                  <a:schemeClr val="bg1"/>
                </a:solidFill>
              </a:rPr>
              <a:t>He was a blacksmith by trade in Kirtland and became a member of the Church</a:t>
            </a:r>
          </a:p>
          <a:p>
            <a:pPr fontAlgn="base"/>
            <a:endParaRPr lang="en-US" dirty="0">
              <a:solidFill>
                <a:schemeClr val="bg1"/>
              </a:solidFill>
            </a:endParaRPr>
          </a:p>
          <a:p>
            <a:pPr fontAlgn="base"/>
            <a:r>
              <a:rPr lang="en-US" dirty="0">
                <a:solidFill>
                  <a:schemeClr val="bg1"/>
                </a:solidFill>
              </a:rPr>
              <a:t>He was ordained an elder on June 6, 1831, by Joseph Smith</a:t>
            </a:r>
          </a:p>
          <a:p>
            <a:pPr fontAlgn="base"/>
            <a:endParaRPr lang="en-US" dirty="0">
              <a:solidFill>
                <a:schemeClr val="bg1"/>
              </a:solidFill>
            </a:endParaRPr>
          </a:p>
          <a:p>
            <a:pPr fontAlgn="base"/>
            <a:r>
              <a:rPr lang="en-US" dirty="0">
                <a:solidFill>
                  <a:schemeClr val="bg1"/>
                </a:solidFill>
              </a:rPr>
              <a:t>He was called the next day to be Thomas B. Marsh’s companion to Missouri where he and his family settled</a:t>
            </a:r>
          </a:p>
          <a:p>
            <a:pPr fontAlgn="base"/>
            <a:endParaRPr lang="en-US" dirty="0">
              <a:solidFill>
                <a:schemeClr val="bg1"/>
              </a:solidFill>
            </a:endParaRPr>
          </a:p>
          <a:p>
            <a:pPr fontAlgn="base"/>
            <a:r>
              <a:rPr lang="en-US" dirty="0">
                <a:solidFill>
                  <a:schemeClr val="bg1"/>
                </a:solidFill>
              </a:rPr>
              <a:t>His family suffered in Missouri by intense persecution from the mobs which drove them from their home in 1833</a:t>
            </a:r>
          </a:p>
          <a:p>
            <a:pPr fontAlgn="base"/>
            <a:endParaRPr lang="en-US" dirty="0">
              <a:solidFill>
                <a:schemeClr val="bg1"/>
              </a:solidFill>
            </a:endParaRPr>
          </a:p>
          <a:p>
            <a:pPr fontAlgn="base"/>
            <a:r>
              <a:rPr lang="en-US" dirty="0">
                <a:solidFill>
                  <a:schemeClr val="bg1"/>
                </a:solidFill>
              </a:rPr>
              <a:t>He lost everything and concluded that Church service was “too high” and separated himself from the mainstream Saints before their exodus to the West</a:t>
            </a:r>
          </a:p>
        </p:txBody>
      </p:sp>
      <p:sp>
        <p:nvSpPr>
          <p:cNvPr id="7" name="TextBox 6"/>
          <p:cNvSpPr txBox="1"/>
          <p:nvPr/>
        </p:nvSpPr>
        <p:spPr>
          <a:xfrm>
            <a:off x="7961454" y="6457869"/>
            <a:ext cx="3987115" cy="369332"/>
          </a:xfrm>
          <a:prstGeom prst="rect">
            <a:avLst/>
          </a:prstGeom>
          <a:noFill/>
        </p:spPr>
        <p:txBody>
          <a:bodyPr wrap="square" rtlCol="0">
            <a:spAutoFit/>
          </a:bodyPr>
          <a:lstStyle/>
          <a:p>
            <a:pPr algn="r" fontAlgn="base"/>
            <a:r>
              <a:rPr lang="en-US" dirty="0">
                <a:solidFill>
                  <a:schemeClr val="bg1"/>
                </a:solidFill>
              </a:rPr>
              <a:t>Who’s Who</a:t>
            </a:r>
          </a:p>
        </p:txBody>
      </p:sp>
      <p:grpSp>
        <p:nvGrpSpPr>
          <p:cNvPr id="9" name="Group 8"/>
          <p:cNvGrpSpPr/>
          <p:nvPr/>
        </p:nvGrpSpPr>
        <p:grpSpPr>
          <a:xfrm>
            <a:off x="7960206" y="927413"/>
            <a:ext cx="2429767" cy="5003174"/>
            <a:chOff x="5383740" y="1273322"/>
            <a:chExt cx="1665855" cy="3403396"/>
          </a:xfrm>
        </p:grpSpPr>
        <p:sp>
          <p:nvSpPr>
            <p:cNvPr id="10" name="Cloud 9"/>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054912" y="3468793"/>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63894">
              <a:off x="5698704" y="3423070"/>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19"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15873315">
              <a:off x="6007811" y="3437382"/>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5656235" y="2786031"/>
              <a:ext cx="1035371" cy="1368318"/>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919962" y="2940087"/>
              <a:ext cx="555240" cy="405482"/>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34650" y="24149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12442" y="24200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084740">
              <a:off x="6569248" y="3238594"/>
              <a:ext cx="480347" cy="718885"/>
              <a:chOff x="3834521" y="2506833"/>
              <a:chExt cx="974633" cy="1493892"/>
            </a:xfrm>
          </p:grpSpPr>
          <p:grpSp>
            <p:nvGrpSpPr>
              <p:cNvPr id="34" name="Group 33"/>
              <p:cNvGrpSpPr/>
              <p:nvPr/>
            </p:nvGrpSpPr>
            <p:grpSpPr>
              <a:xfrm rot="507196">
                <a:off x="3901520" y="2506833"/>
                <a:ext cx="838200" cy="1493892"/>
                <a:chOff x="3886199" y="2505701"/>
                <a:chExt cx="838200" cy="1493892"/>
              </a:xfrm>
            </p:grpSpPr>
            <p:sp>
              <p:nvSpPr>
                <p:cNvPr id="37" name="Block Arc 36"/>
                <p:cNvSpPr/>
                <p:nvPr/>
              </p:nvSpPr>
              <p:spPr>
                <a:xfrm>
                  <a:off x="3886199" y="2519311"/>
                  <a:ext cx="838200" cy="1480282"/>
                </a:xfrm>
                <a:prstGeom prst="blockArc">
                  <a:avLst>
                    <a:gd name="adj1" fmla="val 10227382"/>
                    <a:gd name="adj2" fmla="val 0"/>
                    <a:gd name="adj3" fmla="val 2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ounded Rectangle 37"/>
                <p:cNvSpPr/>
                <p:nvPr/>
              </p:nvSpPr>
              <p:spPr>
                <a:xfrm rot="21062916">
                  <a:off x="4084903" y="2505701"/>
                  <a:ext cx="398751" cy="2403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p:cNvSpPr/>
              <p:nvPr/>
            </p:nvSpPr>
            <p:spPr>
              <a:xfrm rot="21570112">
                <a:off x="3834521" y="3234159"/>
                <a:ext cx="251414" cy="1883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1570112">
                <a:off x="4550285" y="3266034"/>
                <a:ext cx="258869" cy="15596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rot="19338880">
              <a:off x="6906213" y="3355782"/>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5958160" y="2124765"/>
              <a:ext cx="433137" cy="12549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85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Change of Assignments</a:t>
            </a:r>
          </a:p>
        </p:txBody>
      </p:sp>
      <p:sp>
        <p:nvSpPr>
          <p:cNvPr id="8" name="TextBox 7"/>
          <p:cNvSpPr txBox="1"/>
          <p:nvPr/>
        </p:nvSpPr>
        <p:spPr>
          <a:xfrm>
            <a:off x="1868395" y="1120363"/>
            <a:ext cx="5033321" cy="1754326"/>
          </a:xfrm>
          <a:prstGeom prst="rect">
            <a:avLst/>
          </a:prstGeom>
          <a:noFill/>
        </p:spPr>
        <p:txBody>
          <a:bodyPr wrap="square" rtlCol="0">
            <a:spAutoFit/>
          </a:bodyPr>
          <a:lstStyle/>
          <a:p>
            <a:pPr fontAlgn="base"/>
            <a:r>
              <a:rPr lang="en-US" dirty="0">
                <a:solidFill>
                  <a:schemeClr val="bg1"/>
                </a:solidFill>
              </a:rPr>
              <a:t>Selah J. Griffin, formerly assigned to Newel Knight, was assigned to Thomas B. Marsh.</a:t>
            </a:r>
          </a:p>
          <a:p>
            <a:pPr fontAlgn="base"/>
            <a:endParaRPr lang="en-US" dirty="0">
              <a:solidFill>
                <a:schemeClr val="bg1"/>
              </a:solidFill>
            </a:endParaRPr>
          </a:p>
          <a:p>
            <a:pPr fontAlgn="base"/>
            <a:r>
              <a:rPr lang="en-US" dirty="0">
                <a:solidFill>
                  <a:schemeClr val="bg1"/>
                </a:solidFill>
              </a:rPr>
              <a:t>Newel Knight was called to go with the </a:t>
            </a:r>
            <a:r>
              <a:rPr lang="en-US" dirty="0" err="1">
                <a:solidFill>
                  <a:schemeClr val="bg1"/>
                </a:solidFill>
              </a:rPr>
              <a:t>Colesville</a:t>
            </a:r>
            <a:r>
              <a:rPr lang="en-US" dirty="0">
                <a:solidFill>
                  <a:schemeClr val="bg1"/>
                </a:solidFill>
              </a:rPr>
              <a:t> Saints to Missouri, and Ezra </a:t>
            </a:r>
            <a:r>
              <a:rPr lang="en-US" dirty="0" err="1">
                <a:solidFill>
                  <a:schemeClr val="bg1"/>
                </a:solidFill>
              </a:rPr>
              <a:t>Thayre</a:t>
            </a:r>
            <a:r>
              <a:rPr lang="en-US" dirty="0">
                <a:solidFill>
                  <a:schemeClr val="bg1"/>
                </a:solidFill>
              </a:rPr>
              <a:t> was released from his missionary calling.</a:t>
            </a:r>
            <a:endParaRPr lang="en-US" sz="1200" dirty="0">
              <a:solidFill>
                <a:schemeClr val="bg1"/>
              </a:solidFill>
            </a:endParaRPr>
          </a:p>
        </p:txBody>
      </p:sp>
      <p:grpSp>
        <p:nvGrpSpPr>
          <p:cNvPr id="9" name="Group 127"/>
          <p:cNvGrpSpPr/>
          <p:nvPr/>
        </p:nvGrpSpPr>
        <p:grpSpPr>
          <a:xfrm>
            <a:off x="8485238" y="3354470"/>
            <a:ext cx="1523999" cy="3161321"/>
            <a:chOff x="2971800" y="1828800"/>
            <a:chExt cx="1942590" cy="4654932"/>
          </a:xfrm>
        </p:grpSpPr>
        <p:sp>
          <p:nvSpPr>
            <p:cNvPr id="10" name="Oval 9"/>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81400" y="3276600"/>
              <a:ext cx="228600"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0" y="3276600"/>
              <a:ext cx="228600"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987895" y="3463052"/>
            <a:ext cx="1381617" cy="2974714"/>
            <a:chOff x="700274" y="990600"/>
            <a:chExt cx="2881126" cy="4515479"/>
          </a:xfrm>
        </p:grpSpPr>
        <p:sp>
          <p:nvSpPr>
            <p:cNvPr id="34" name="Oval 33"/>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rot="10516338">
              <a:off x="1415215" y="1835155"/>
              <a:ext cx="2050472" cy="1143001"/>
              <a:chOff x="1440873" y="838200"/>
              <a:chExt cx="2050472" cy="1143001"/>
            </a:xfrm>
          </p:grpSpPr>
          <p:sp>
            <p:nvSpPr>
              <p:cNvPr id="61" name="Cloud 60"/>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Cloud 61"/>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rot="18869280">
              <a:off x="806087" y="3061138"/>
              <a:ext cx="952300" cy="1163926"/>
              <a:chOff x="5117393" y="2695252"/>
              <a:chExt cx="1069245" cy="1724348"/>
            </a:xfrm>
          </p:grpSpPr>
          <p:sp>
            <p:nvSpPr>
              <p:cNvPr id="57" name="Rounded Rectangle 56"/>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gnetic Disk 58"/>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970414" y="3457970"/>
            <a:ext cx="1401903" cy="2957610"/>
            <a:chOff x="5383740" y="1273322"/>
            <a:chExt cx="1665855" cy="3403396"/>
          </a:xfrm>
        </p:grpSpPr>
        <p:sp>
          <p:nvSpPr>
            <p:cNvPr id="67" name="Cloud 66"/>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054912" y="3468793"/>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63894">
              <a:off x="5698704" y="3423070"/>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endCxn id="76"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15873315">
              <a:off x="6007811" y="3437382"/>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5656235" y="2786031"/>
              <a:ext cx="1035371" cy="1368318"/>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5919962" y="2940087"/>
              <a:ext cx="555240" cy="405482"/>
            </a:xfrm>
            <a:prstGeom prst="trapezoid">
              <a:avLst>
                <a:gd name="adj" fmla="val 17575"/>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34650" y="24149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12442" y="2420055"/>
              <a:ext cx="173630" cy="37107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Input 83"/>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Input 84"/>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rot="1084740">
              <a:off x="6569248" y="3238594"/>
              <a:ext cx="480347" cy="718885"/>
              <a:chOff x="3834521" y="2506833"/>
              <a:chExt cx="974633" cy="1493892"/>
            </a:xfrm>
          </p:grpSpPr>
          <p:grpSp>
            <p:nvGrpSpPr>
              <p:cNvPr id="91" name="Group 90"/>
              <p:cNvGrpSpPr/>
              <p:nvPr/>
            </p:nvGrpSpPr>
            <p:grpSpPr>
              <a:xfrm rot="507196">
                <a:off x="3901520" y="2506833"/>
                <a:ext cx="838200" cy="1493892"/>
                <a:chOff x="3886199" y="2505701"/>
                <a:chExt cx="838200" cy="1493892"/>
              </a:xfrm>
            </p:grpSpPr>
            <p:sp>
              <p:nvSpPr>
                <p:cNvPr id="94" name="Block Arc 93"/>
                <p:cNvSpPr/>
                <p:nvPr/>
              </p:nvSpPr>
              <p:spPr>
                <a:xfrm>
                  <a:off x="3886199" y="2519311"/>
                  <a:ext cx="838200" cy="1480282"/>
                </a:xfrm>
                <a:prstGeom prst="blockArc">
                  <a:avLst>
                    <a:gd name="adj1" fmla="val 10227382"/>
                    <a:gd name="adj2" fmla="val 0"/>
                    <a:gd name="adj3" fmla="val 2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ounded Rectangle 94"/>
                <p:cNvSpPr/>
                <p:nvPr/>
              </p:nvSpPr>
              <p:spPr>
                <a:xfrm rot="21062916">
                  <a:off x="4084903" y="2505701"/>
                  <a:ext cx="398751" cy="24039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p:cNvSpPr/>
              <p:nvPr/>
            </p:nvSpPr>
            <p:spPr>
              <a:xfrm rot="21570112">
                <a:off x="3834521" y="3234159"/>
                <a:ext cx="251414" cy="1883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1570112">
                <a:off x="4550285" y="3266034"/>
                <a:ext cx="258869" cy="15596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rot="19338880">
              <a:off x="6906213" y="3355782"/>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5958160" y="2124765"/>
              <a:ext cx="433137" cy="12549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93913" y="3557935"/>
            <a:ext cx="1524417" cy="3015896"/>
            <a:chOff x="685800" y="990600"/>
            <a:chExt cx="2240709" cy="4547316"/>
          </a:xfrm>
        </p:grpSpPr>
        <p:sp>
          <p:nvSpPr>
            <p:cNvPr id="97" name="Trapezoid 96"/>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75"/>
            <p:cNvGrpSpPr/>
            <p:nvPr/>
          </p:nvGrpSpPr>
          <p:grpSpPr>
            <a:xfrm>
              <a:off x="1600200" y="2367762"/>
              <a:ext cx="435931" cy="320296"/>
              <a:chOff x="5791200" y="2209800"/>
              <a:chExt cx="703093" cy="622345"/>
            </a:xfrm>
          </p:grpSpPr>
          <p:sp>
            <p:nvSpPr>
              <p:cNvPr id="128" name="Isosceles Triangle 127"/>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2057401" y="2743200"/>
              <a:ext cx="228600" cy="228600"/>
              <a:chOff x="3124200" y="4782301"/>
              <a:chExt cx="920754" cy="856499"/>
            </a:xfrm>
          </p:grpSpPr>
          <p:grpSp>
            <p:nvGrpSpPr>
              <p:cNvPr id="119" name="Group 118"/>
              <p:cNvGrpSpPr/>
              <p:nvPr/>
            </p:nvGrpSpPr>
            <p:grpSpPr>
              <a:xfrm>
                <a:off x="3124200" y="4800600"/>
                <a:ext cx="604516" cy="838200"/>
                <a:chOff x="3124200" y="4800600"/>
                <a:chExt cx="604516" cy="838200"/>
              </a:xfrm>
            </p:grpSpPr>
            <p:sp>
              <p:nvSpPr>
                <p:cNvPr id="125" name="Donut 124"/>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rot="20808811" flipH="1">
                <a:off x="3440438" y="4782301"/>
                <a:ext cx="604516" cy="838200"/>
                <a:chOff x="3124200" y="4800600"/>
                <a:chExt cx="604516" cy="838200"/>
              </a:xfrm>
            </p:grpSpPr>
            <p:sp>
              <p:nvSpPr>
                <p:cNvPr id="122" name="Donut 12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1" name="Donut 120"/>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extBox 1"/>
          <p:cNvSpPr txBox="1"/>
          <p:nvPr/>
        </p:nvSpPr>
        <p:spPr>
          <a:xfrm>
            <a:off x="87598" y="6479721"/>
            <a:ext cx="2104232" cy="369332"/>
          </a:xfrm>
          <a:prstGeom prst="rect">
            <a:avLst/>
          </a:prstGeom>
          <a:noFill/>
        </p:spPr>
        <p:txBody>
          <a:bodyPr wrap="square" rtlCol="0">
            <a:spAutoFit/>
          </a:bodyPr>
          <a:lstStyle/>
          <a:p>
            <a:r>
              <a:rPr lang="en-US" dirty="0">
                <a:solidFill>
                  <a:schemeClr val="bg1"/>
                </a:solidFill>
              </a:rPr>
              <a:t>D&amp;C 56:5-7</a:t>
            </a:r>
          </a:p>
        </p:txBody>
      </p:sp>
      <p:sp>
        <p:nvSpPr>
          <p:cNvPr id="130" name="TextBox 129"/>
          <p:cNvSpPr txBox="1"/>
          <p:nvPr/>
        </p:nvSpPr>
        <p:spPr>
          <a:xfrm>
            <a:off x="7774024" y="1948075"/>
            <a:ext cx="2523273" cy="1200329"/>
          </a:xfrm>
          <a:prstGeom prst="rect">
            <a:avLst/>
          </a:prstGeom>
          <a:noFill/>
        </p:spPr>
        <p:txBody>
          <a:bodyPr wrap="square" rtlCol="0">
            <a:spAutoFit/>
          </a:bodyPr>
          <a:lstStyle/>
          <a:p>
            <a:r>
              <a:rPr lang="en-US" dirty="0">
                <a:solidFill>
                  <a:schemeClr val="bg1"/>
                </a:solidFill>
              </a:rPr>
              <a:t>Newel was to remain with </a:t>
            </a:r>
            <a:r>
              <a:rPr lang="en-US" dirty="0" err="1">
                <a:solidFill>
                  <a:schemeClr val="bg1"/>
                </a:solidFill>
              </a:rPr>
              <a:t>Colesville</a:t>
            </a:r>
            <a:r>
              <a:rPr lang="en-US" dirty="0">
                <a:solidFill>
                  <a:schemeClr val="bg1"/>
                </a:solidFill>
              </a:rPr>
              <a:t> Saints for a short while in Thompson, Ohio</a:t>
            </a:r>
          </a:p>
        </p:txBody>
      </p:sp>
      <p:sp>
        <p:nvSpPr>
          <p:cNvPr id="131" name="TextBox 130"/>
          <p:cNvSpPr txBox="1"/>
          <p:nvPr/>
        </p:nvSpPr>
        <p:spPr>
          <a:xfrm>
            <a:off x="4279900" y="3080532"/>
            <a:ext cx="2104232" cy="369332"/>
          </a:xfrm>
          <a:prstGeom prst="rect">
            <a:avLst/>
          </a:prstGeom>
          <a:noFill/>
        </p:spPr>
        <p:txBody>
          <a:bodyPr wrap="square" rtlCol="0">
            <a:spAutoFit/>
          </a:bodyPr>
          <a:lstStyle/>
          <a:p>
            <a:r>
              <a:rPr lang="en-US" dirty="0">
                <a:solidFill>
                  <a:schemeClr val="bg1"/>
                </a:solidFill>
              </a:rPr>
              <a:t>To go to Missouri</a:t>
            </a:r>
          </a:p>
        </p:txBody>
      </p:sp>
    </p:spTree>
    <p:extLst>
      <p:ext uri="{BB962C8B-B14F-4D97-AF65-F5344CB8AC3E}">
        <p14:creationId xmlns:p14="http://schemas.microsoft.com/office/powerpoint/2010/main" val="41794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2.22222E-6 4.07407E-6 L -0.20469 0.00069 " pathEditMode="relative" rAng="0" ptsTypes="AA">
                                      <p:cBhvr>
                                        <p:cTn id="8" dur="2000" fill="hold"/>
                                        <p:tgtEl>
                                          <p:spTgt spid="66"/>
                                        </p:tgtEl>
                                        <p:attrNameLst>
                                          <p:attrName>ppt_x</p:attrName>
                                          <p:attrName>ppt_y</p:attrName>
                                        </p:attrNameLst>
                                      </p:cBhvr>
                                      <p:rCtr x="-10243" y="23"/>
                                    </p:animMotion>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1673" y="0"/>
            <a:ext cx="11762509"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Transfer Day in Mission Field</a:t>
            </a:r>
          </a:p>
        </p:txBody>
      </p:sp>
      <p:sp>
        <p:nvSpPr>
          <p:cNvPr id="8" name="TextBox 7"/>
          <p:cNvSpPr txBox="1"/>
          <p:nvPr/>
        </p:nvSpPr>
        <p:spPr>
          <a:xfrm>
            <a:off x="1742303" y="1195162"/>
            <a:ext cx="5033321" cy="1661993"/>
          </a:xfrm>
          <a:prstGeom prst="rect">
            <a:avLst/>
          </a:prstGeom>
          <a:noFill/>
        </p:spPr>
        <p:txBody>
          <a:bodyPr wrap="square" rtlCol="0">
            <a:spAutoFit/>
          </a:bodyPr>
          <a:lstStyle/>
          <a:p>
            <a:pPr fontAlgn="base"/>
            <a:r>
              <a:rPr lang="en-US" dirty="0">
                <a:solidFill>
                  <a:schemeClr val="bg1"/>
                </a:solidFill>
              </a:rPr>
              <a:t>They get transferred regularly regardless. But that is a consideration. Its to help them stay focused on the work and not get too attached to specific investigators or ward members. Which can make people get lazy and casual. </a:t>
            </a:r>
            <a:br>
              <a:rPr lang="en-US" dirty="0">
                <a:solidFill>
                  <a:schemeClr val="bg1"/>
                </a:solidFill>
              </a:rPr>
            </a:br>
            <a:endParaRPr lang="en-US" sz="1200" dirty="0">
              <a:solidFill>
                <a:schemeClr val="bg1"/>
              </a:solidFill>
            </a:endParaRPr>
          </a:p>
        </p:txBody>
      </p:sp>
      <p:sp>
        <p:nvSpPr>
          <p:cNvPr id="10" name="TextBox 9"/>
          <p:cNvSpPr txBox="1"/>
          <p:nvPr/>
        </p:nvSpPr>
        <p:spPr>
          <a:xfrm>
            <a:off x="2360109" y="2932996"/>
            <a:ext cx="5033321" cy="1754326"/>
          </a:xfrm>
          <a:prstGeom prst="rect">
            <a:avLst/>
          </a:prstGeom>
          <a:noFill/>
        </p:spPr>
        <p:txBody>
          <a:bodyPr wrap="square" rtlCol="0">
            <a:spAutoFit/>
          </a:bodyPr>
          <a:lstStyle/>
          <a:p>
            <a:pPr fontAlgn="base"/>
            <a:r>
              <a:rPr lang="en-US" dirty="0">
                <a:solidFill>
                  <a:schemeClr val="bg1"/>
                </a:solidFill>
              </a:rPr>
              <a:t>Sometimes when a missionary is in an area for a long time, (too long), the investigators they work with become more attached to the missionary than the message he is there to teach. We don't need converts *to missionaries* who will someday go home, but to the *gospel* which is eternal. </a:t>
            </a:r>
            <a:endParaRPr lang="en-US" sz="1200" dirty="0">
              <a:solidFill>
                <a:schemeClr val="bg1"/>
              </a:solidFill>
            </a:endParaRPr>
          </a:p>
        </p:txBody>
      </p:sp>
      <p:sp>
        <p:nvSpPr>
          <p:cNvPr id="11" name="TextBox 10"/>
          <p:cNvSpPr txBox="1"/>
          <p:nvPr/>
        </p:nvSpPr>
        <p:spPr>
          <a:xfrm>
            <a:off x="5255723" y="4970340"/>
            <a:ext cx="5033321" cy="1384995"/>
          </a:xfrm>
          <a:prstGeom prst="rect">
            <a:avLst/>
          </a:prstGeom>
          <a:noFill/>
        </p:spPr>
        <p:txBody>
          <a:bodyPr wrap="square" rtlCol="0">
            <a:spAutoFit/>
          </a:bodyPr>
          <a:lstStyle/>
          <a:p>
            <a:pPr fontAlgn="base"/>
            <a:r>
              <a:rPr lang="en-US" dirty="0">
                <a:solidFill>
                  <a:schemeClr val="bg1"/>
                </a:solidFill>
              </a:rPr>
              <a:t>So, it just makes sense. Transfers happen in the mission areas every 6 weeks, but that doesn't mean they move that often. I’d say a normal length of time in any given area is 3-6 months.</a:t>
            </a:r>
          </a:p>
          <a:p>
            <a:pPr fontAlgn="base"/>
            <a:r>
              <a:rPr lang="en-US" sz="1200" dirty="0">
                <a:solidFill>
                  <a:schemeClr val="bg1"/>
                </a:solidFill>
              </a:rPr>
              <a:t>Penny Lane a returned missionary</a:t>
            </a:r>
          </a:p>
        </p:txBody>
      </p:sp>
      <p:pic>
        <p:nvPicPr>
          <p:cNvPr id="3" name="Picture 2">
            <a:extLst>
              <a:ext uri="{FF2B5EF4-FFF2-40B4-BE49-F238E27FC236}">
                <a16:creationId xmlns:a16="http://schemas.microsoft.com/office/drawing/2014/main" id="{CC0DD7D2-6D49-4F6A-97B9-46BDC6C66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84" y="1466850"/>
            <a:ext cx="2943225" cy="1962150"/>
          </a:xfrm>
          <a:prstGeom prst="rect">
            <a:avLst/>
          </a:prstGeom>
        </p:spPr>
      </p:pic>
      <p:pic>
        <p:nvPicPr>
          <p:cNvPr id="7" name="Picture 6">
            <a:extLst>
              <a:ext uri="{FF2B5EF4-FFF2-40B4-BE49-F238E27FC236}">
                <a16:creationId xmlns:a16="http://schemas.microsoft.com/office/drawing/2014/main" id="{DB82E19E-A691-43F7-A88A-DF16BE5B5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303" y="4687322"/>
            <a:ext cx="2870200" cy="1905000"/>
          </a:xfrm>
          <a:prstGeom prst="rect">
            <a:avLst/>
          </a:prstGeom>
        </p:spPr>
      </p:pic>
    </p:spTree>
    <p:extLst>
      <p:ext uri="{BB962C8B-B14F-4D97-AF65-F5344CB8AC3E}">
        <p14:creationId xmlns:p14="http://schemas.microsoft.com/office/powerpoint/2010/main" val="33951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Pride and Selfishness</a:t>
            </a:r>
          </a:p>
        </p:txBody>
      </p:sp>
      <p:sp>
        <p:nvSpPr>
          <p:cNvPr id="8" name="TextBox 7"/>
          <p:cNvSpPr txBox="1"/>
          <p:nvPr/>
        </p:nvSpPr>
        <p:spPr>
          <a:xfrm>
            <a:off x="5443150" y="4081672"/>
            <a:ext cx="5033321" cy="2585323"/>
          </a:xfrm>
          <a:prstGeom prst="rect">
            <a:avLst/>
          </a:prstGeom>
          <a:noFill/>
        </p:spPr>
        <p:txBody>
          <a:bodyPr wrap="square" rtlCol="0">
            <a:spAutoFit/>
          </a:bodyPr>
          <a:lstStyle/>
          <a:p>
            <a:pPr fontAlgn="base"/>
            <a:r>
              <a:rPr lang="en-US" dirty="0">
                <a:solidFill>
                  <a:schemeClr val="bg1"/>
                </a:solidFill>
              </a:rPr>
              <a:t>Ezra chose to repent, and seven months later he was again called to serve as a missionary with Thomas B. Marsh</a:t>
            </a:r>
          </a:p>
          <a:p>
            <a:pPr fontAlgn="base"/>
            <a:endParaRPr lang="en-US" dirty="0">
              <a:solidFill>
                <a:schemeClr val="bg1"/>
              </a:solidFill>
            </a:endParaRPr>
          </a:p>
          <a:p>
            <a:pPr fontAlgn="base"/>
            <a:r>
              <a:rPr lang="en-US" dirty="0">
                <a:solidFill>
                  <a:schemeClr val="bg1"/>
                </a:solidFill>
              </a:rPr>
              <a:t>He also was a member of Zion’s Camp in 1834 in assisting in moving the persecuted saints out of Jackson County, Missouri… he was a member of the stake high council in Adam-</a:t>
            </a:r>
            <a:r>
              <a:rPr lang="en-US" dirty="0" err="1">
                <a:solidFill>
                  <a:schemeClr val="bg1"/>
                </a:solidFill>
              </a:rPr>
              <a:t>ondi</a:t>
            </a:r>
            <a:r>
              <a:rPr lang="en-US" dirty="0">
                <a:solidFill>
                  <a:schemeClr val="bg1"/>
                </a:solidFill>
              </a:rPr>
              <a:t>-</a:t>
            </a:r>
            <a:r>
              <a:rPr lang="en-US" dirty="0" err="1">
                <a:solidFill>
                  <a:schemeClr val="bg1"/>
                </a:solidFill>
              </a:rPr>
              <a:t>Ahman</a:t>
            </a:r>
            <a:r>
              <a:rPr lang="en-US" dirty="0">
                <a:solidFill>
                  <a:schemeClr val="bg1"/>
                </a:solidFill>
              </a:rPr>
              <a:t>…later he joined the Reorganized Church</a:t>
            </a:r>
          </a:p>
        </p:txBody>
      </p:sp>
      <p:sp>
        <p:nvSpPr>
          <p:cNvPr id="9" name="TextBox 8"/>
          <p:cNvSpPr txBox="1"/>
          <p:nvPr/>
        </p:nvSpPr>
        <p:spPr>
          <a:xfrm>
            <a:off x="0" y="6488667"/>
            <a:ext cx="2104232" cy="369332"/>
          </a:xfrm>
          <a:prstGeom prst="rect">
            <a:avLst/>
          </a:prstGeom>
          <a:noFill/>
        </p:spPr>
        <p:txBody>
          <a:bodyPr wrap="square" rtlCol="0">
            <a:spAutoFit/>
          </a:bodyPr>
          <a:lstStyle/>
          <a:p>
            <a:r>
              <a:rPr lang="en-US" dirty="0">
                <a:solidFill>
                  <a:schemeClr val="bg1"/>
                </a:solidFill>
              </a:rPr>
              <a:t>D&amp;C 56:8-13</a:t>
            </a:r>
          </a:p>
        </p:txBody>
      </p:sp>
      <p:sp>
        <p:nvSpPr>
          <p:cNvPr id="10" name="TextBox 9"/>
          <p:cNvSpPr txBox="1"/>
          <p:nvPr/>
        </p:nvSpPr>
        <p:spPr>
          <a:xfrm>
            <a:off x="1744452" y="1038717"/>
            <a:ext cx="5426679" cy="2585323"/>
          </a:xfrm>
          <a:prstGeom prst="rect">
            <a:avLst/>
          </a:prstGeom>
          <a:noFill/>
        </p:spPr>
        <p:txBody>
          <a:bodyPr wrap="square" rtlCol="0">
            <a:spAutoFit/>
          </a:bodyPr>
          <a:lstStyle/>
          <a:p>
            <a:pPr fontAlgn="base"/>
            <a:r>
              <a:rPr lang="en-US" dirty="0">
                <a:solidFill>
                  <a:schemeClr val="bg1"/>
                </a:solidFill>
              </a:rPr>
              <a:t>While living in Thompson, Ohio the Lord gave Ezra another chance to repent and come back into the fold</a:t>
            </a:r>
          </a:p>
          <a:p>
            <a:pPr fontAlgn="base"/>
            <a:endParaRPr lang="en-US" dirty="0">
              <a:solidFill>
                <a:schemeClr val="bg1"/>
              </a:solidFill>
            </a:endParaRPr>
          </a:p>
          <a:p>
            <a:pPr fontAlgn="base"/>
            <a:r>
              <a:rPr lang="en-US" dirty="0">
                <a:solidFill>
                  <a:schemeClr val="bg1"/>
                </a:solidFill>
              </a:rPr>
              <a:t>If he obeyed the Lord with regard to the land on which he lived, he would still have a chance of going to Missouri</a:t>
            </a:r>
          </a:p>
          <a:p>
            <a:pPr fontAlgn="base"/>
            <a:endParaRPr lang="en-US" dirty="0">
              <a:solidFill>
                <a:schemeClr val="bg1"/>
              </a:solidFill>
            </a:endParaRPr>
          </a:p>
          <a:p>
            <a:pPr fontAlgn="base"/>
            <a:r>
              <a:rPr lang="en-US" dirty="0">
                <a:solidFill>
                  <a:schemeClr val="bg1"/>
                </a:solidFill>
              </a:rPr>
              <a:t>He would not lose any money, but he would lose the companionship of the brethren</a:t>
            </a:r>
          </a:p>
        </p:txBody>
      </p:sp>
      <p:grpSp>
        <p:nvGrpSpPr>
          <p:cNvPr id="11" name="Group 10"/>
          <p:cNvGrpSpPr/>
          <p:nvPr/>
        </p:nvGrpSpPr>
        <p:grpSpPr>
          <a:xfrm>
            <a:off x="7905594" y="1132032"/>
            <a:ext cx="1345854" cy="2618674"/>
            <a:chOff x="700274" y="990600"/>
            <a:chExt cx="2881126" cy="4515479"/>
          </a:xfrm>
        </p:grpSpPr>
        <p:sp>
          <p:nvSpPr>
            <p:cNvPr id="12" name="Oval 11"/>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10516338">
              <a:off x="1415215" y="1835155"/>
              <a:ext cx="2050472" cy="1143001"/>
              <a:chOff x="1440873" y="838200"/>
              <a:chExt cx="2050472" cy="1143001"/>
            </a:xfrm>
          </p:grpSpPr>
          <p:sp>
            <p:nvSpPr>
              <p:cNvPr id="39" name="Cloud 38"/>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0" name="Cloud 39"/>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18869280">
              <a:off x="806087" y="3061138"/>
              <a:ext cx="952300" cy="1163926"/>
              <a:chOff x="5117393" y="2695252"/>
              <a:chExt cx="1069245" cy="1724348"/>
            </a:xfrm>
          </p:grpSpPr>
          <p:sp>
            <p:nvSpPr>
              <p:cNvPr id="35" name="Rounded Rectangle 34"/>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B5CD5F8F-9EEF-4E39-BF9F-EBDE5D8A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474" y="3842478"/>
            <a:ext cx="2534004" cy="2686425"/>
          </a:xfrm>
          <a:prstGeom prst="rect">
            <a:avLst/>
          </a:prstGeom>
        </p:spPr>
      </p:pic>
    </p:spTree>
    <p:extLst>
      <p:ext uri="{BB962C8B-B14F-4D97-AF65-F5344CB8AC3E}">
        <p14:creationId xmlns:p14="http://schemas.microsoft.com/office/powerpoint/2010/main" val="39363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1" y="0"/>
            <a:ext cx="11901054"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Overcoming and Repenting</a:t>
            </a:r>
          </a:p>
        </p:txBody>
      </p:sp>
      <p:sp>
        <p:nvSpPr>
          <p:cNvPr id="8" name="TextBox 7"/>
          <p:cNvSpPr txBox="1"/>
          <p:nvPr/>
        </p:nvSpPr>
        <p:spPr>
          <a:xfrm>
            <a:off x="771096" y="1534575"/>
            <a:ext cx="5688507" cy="3046988"/>
          </a:xfrm>
          <a:prstGeom prst="rect">
            <a:avLst/>
          </a:prstGeom>
          <a:noFill/>
        </p:spPr>
        <p:txBody>
          <a:bodyPr wrap="square" rtlCol="0">
            <a:spAutoFit/>
          </a:bodyPr>
          <a:lstStyle/>
          <a:p>
            <a:pPr fontAlgn="base"/>
            <a:r>
              <a:rPr lang="en-US" i="1" dirty="0">
                <a:solidFill>
                  <a:schemeClr val="bg1"/>
                </a:solidFill>
              </a:rPr>
              <a:t>“Selfishness</a:t>
            </a:r>
            <a:r>
              <a:rPr lang="en-US" dirty="0">
                <a:solidFill>
                  <a:schemeClr val="bg1"/>
                </a:solidFill>
              </a:rPr>
              <a:t> consists in caring unduly or supremely for oneself; it is one of the lusts of the flesh which must be overcome by those who gain salvation. A selfish person clings to his own comfort, advantage, or position at the expense of others. Men are commanded to repent of their pride and selfishness.</a:t>
            </a:r>
          </a:p>
          <a:p>
            <a:pPr fontAlgn="base"/>
            <a:endParaRPr lang="en-US" dirty="0">
              <a:solidFill>
                <a:schemeClr val="bg1"/>
              </a:solidFill>
            </a:endParaRPr>
          </a:p>
          <a:p>
            <a:pPr fontAlgn="base"/>
            <a:r>
              <a:rPr lang="en-US" dirty="0">
                <a:solidFill>
                  <a:schemeClr val="bg1"/>
                </a:solidFill>
              </a:rPr>
              <a:t>In practice the way to do this is to serve in the Church and make generous financial contributions to sustain its programs.” </a:t>
            </a:r>
          </a:p>
          <a:p>
            <a:pPr fontAlgn="base"/>
            <a:r>
              <a:rPr lang="en-US" sz="1200" dirty="0">
                <a:solidFill>
                  <a:schemeClr val="bg1"/>
                </a:solidFill>
              </a:rPr>
              <a:t>Bruce R. McConkie</a:t>
            </a:r>
          </a:p>
        </p:txBody>
      </p:sp>
      <p:sp>
        <p:nvSpPr>
          <p:cNvPr id="9" name="TextBox 8"/>
          <p:cNvSpPr txBox="1"/>
          <p:nvPr/>
        </p:nvSpPr>
        <p:spPr>
          <a:xfrm>
            <a:off x="152401" y="6428824"/>
            <a:ext cx="2104232" cy="369332"/>
          </a:xfrm>
          <a:prstGeom prst="rect">
            <a:avLst/>
          </a:prstGeom>
          <a:noFill/>
        </p:spPr>
        <p:txBody>
          <a:bodyPr wrap="square" rtlCol="0">
            <a:spAutoFit/>
          </a:bodyPr>
          <a:lstStyle/>
          <a:p>
            <a:r>
              <a:rPr lang="en-US" dirty="0">
                <a:solidFill>
                  <a:schemeClr val="bg1"/>
                </a:solidFill>
              </a:rPr>
              <a:t>D&amp;C 56:14-15</a:t>
            </a:r>
          </a:p>
        </p:txBody>
      </p:sp>
      <p:sp>
        <p:nvSpPr>
          <p:cNvPr id="10" name="TextBox 9"/>
          <p:cNvSpPr txBox="1"/>
          <p:nvPr/>
        </p:nvSpPr>
        <p:spPr>
          <a:xfrm>
            <a:off x="6672650" y="4889145"/>
            <a:ext cx="3554625" cy="1754326"/>
          </a:xfrm>
          <a:prstGeom prst="rect">
            <a:avLst/>
          </a:prstGeom>
          <a:noFill/>
        </p:spPr>
        <p:txBody>
          <a:bodyPr wrap="square" rtlCol="0">
            <a:spAutoFit/>
          </a:bodyPr>
          <a:lstStyle/>
          <a:p>
            <a:pPr fontAlgn="base"/>
            <a:r>
              <a:rPr lang="en-US" dirty="0">
                <a:solidFill>
                  <a:schemeClr val="bg1"/>
                </a:solidFill>
              </a:rPr>
              <a:t>Seek not to receive council in your own way</a:t>
            </a:r>
          </a:p>
          <a:p>
            <a:pPr fontAlgn="base"/>
            <a:endParaRPr lang="en-US" dirty="0">
              <a:solidFill>
                <a:schemeClr val="bg1"/>
              </a:solidFill>
            </a:endParaRPr>
          </a:p>
          <a:p>
            <a:pPr fontAlgn="base"/>
            <a:r>
              <a:rPr lang="en-US" dirty="0">
                <a:solidFill>
                  <a:schemeClr val="bg1"/>
                </a:solidFill>
              </a:rPr>
              <a:t>Repent through the Lord, because your sins will not just “go away” because you wish it</a:t>
            </a:r>
          </a:p>
        </p:txBody>
      </p:sp>
      <p:sp>
        <p:nvSpPr>
          <p:cNvPr id="7" name="TextBox 6"/>
          <p:cNvSpPr txBox="1"/>
          <p:nvPr/>
        </p:nvSpPr>
        <p:spPr>
          <a:xfrm>
            <a:off x="1816860" y="944133"/>
            <a:ext cx="3846043" cy="523220"/>
          </a:xfrm>
          <a:prstGeom prst="rect">
            <a:avLst/>
          </a:prstGeom>
          <a:noFill/>
        </p:spPr>
        <p:txBody>
          <a:bodyPr wrap="square" rtlCol="0">
            <a:spAutoFit/>
          </a:bodyPr>
          <a:lstStyle/>
          <a:p>
            <a:pPr fontAlgn="base"/>
            <a:r>
              <a:rPr lang="en-US" sz="2800" dirty="0">
                <a:solidFill>
                  <a:srgbClr val="FFFF00"/>
                </a:solidFill>
              </a:rPr>
              <a:t>Overcoming Selfishness</a:t>
            </a:r>
          </a:p>
        </p:txBody>
      </p:sp>
      <p:pic>
        <p:nvPicPr>
          <p:cNvPr id="5" name="Picture 4">
            <a:extLst>
              <a:ext uri="{FF2B5EF4-FFF2-40B4-BE49-F238E27FC236}">
                <a16:creationId xmlns:a16="http://schemas.microsoft.com/office/drawing/2014/main" id="{472A58FB-5941-4678-B82C-907ECC55E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359" y="1308099"/>
            <a:ext cx="4372534" cy="2571173"/>
          </a:xfrm>
          <a:prstGeom prst="rect">
            <a:avLst/>
          </a:prstGeom>
        </p:spPr>
      </p:pic>
      <p:pic>
        <p:nvPicPr>
          <p:cNvPr id="12" name="Picture 11">
            <a:extLst>
              <a:ext uri="{FF2B5EF4-FFF2-40B4-BE49-F238E27FC236}">
                <a16:creationId xmlns:a16="http://schemas.microsoft.com/office/drawing/2014/main" id="{ABF809BD-ACEF-441A-97B0-73092CDBD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729" y="4411082"/>
            <a:ext cx="2944156" cy="2188224"/>
          </a:xfrm>
          <a:prstGeom prst="rect">
            <a:avLst/>
          </a:prstGeom>
        </p:spPr>
      </p:pic>
      <p:pic>
        <p:nvPicPr>
          <p:cNvPr id="14" name="Picture 13">
            <a:extLst>
              <a:ext uri="{FF2B5EF4-FFF2-40B4-BE49-F238E27FC236}">
                <a16:creationId xmlns:a16="http://schemas.microsoft.com/office/drawing/2014/main" id="{146F2859-FB61-4705-8423-80A8728DB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104" y="184967"/>
            <a:ext cx="918725" cy="1282386"/>
          </a:xfrm>
          <a:prstGeom prst="rect">
            <a:avLst/>
          </a:prstGeom>
        </p:spPr>
      </p:pic>
    </p:spTree>
    <p:extLst>
      <p:ext uri="{BB962C8B-B14F-4D97-AF65-F5344CB8AC3E}">
        <p14:creationId xmlns:p14="http://schemas.microsoft.com/office/powerpoint/2010/main" val="23862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303" y="6488668"/>
            <a:ext cx="3240321" cy="369332"/>
          </a:xfrm>
          <a:prstGeom prst="rect">
            <a:avLst/>
          </a:prstGeom>
          <a:noFill/>
        </p:spPr>
        <p:txBody>
          <a:bodyPr wrap="square" rtlCol="0">
            <a:spAutoFit/>
          </a:bodyPr>
          <a:lstStyle/>
          <a:p>
            <a:r>
              <a:rPr lang="en-US" dirty="0">
                <a:solidFill>
                  <a:schemeClr val="bg1"/>
                </a:solidFill>
              </a:rPr>
              <a:t>D&amp;C 56:14-15</a:t>
            </a:r>
          </a:p>
        </p:txBody>
      </p:sp>
      <p:grpSp>
        <p:nvGrpSpPr>
          <p:cNvPr id="7" name="Group 6"/>
          <p:cNvGrpSpPr/>
          <p:nvPr/>
        </p:nvGrpSpPr>
        <p:grpSpPr>
          <a:xfrm>
            <a:off x="4496518" y="412834"/>
            <a:ext cx="3198964" cy="6032332"/>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57299" y="2263272"/>
              <a:ext cx="1905000" cy="1616552"/>
            </a:xfrm>
            <a:prstGeom prst="rect">
              <a:avLst/>
            </a:prstGeom>
          </p:spPr>
          <p:txBody>
            <a:bodyPr wrap="square">
              <a:spAutoFit/>
            </a:bodyPr>
            <a:lstStyle/>
            <a:p>
              <a:pPr algn="ctr"/>
              <a:r>
                <a:rPr lang="en-US" sz="2000" dirty="0"/>
                <a:t> </a:t>
              </a:r>
              <a:r>
                <a:rPr lang="en-US" sz="2000" b="1" dirty="0"/>
                <a:t>Repentance includes obeying the Lord’s counsel and turning away from unrighteous desires</a:t>
              </a:r>
              <a:endParaRPr lang="en-US" sz="2000" dirty="0">
                <a:solidFill>
                  <a:schemeClr val="bg1"/>
                </a:solidFill>
              </a:endParaRPr>
            </a:p>
          </p:txBody>
        </p:sp>
      </p:grpSp>
    </p:spTree>
    <p:extLst>
      <p:ext uri="{BB962C8B-B14F-4D97-AF65-F5344CB8AC3E}">
        <p14:creationId xmlns:p14="http://schemas.microsoft.com/office/powerpoint/2010/main" val="95926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109" y="0"/>
            <a:ext cx="1181792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Responsibility of the Rich</a:t>
            </a:r>
          </a:p>
        </p:txBody>
      </p:sp>
      <p:sp>
        <p:nvSpPr>
          <p:cNvPr id="8" name="TextBox 7"/>
          <p:cNvSpPr txBox="1"/>
          <p:nvPr/>
        </p:nvSpPr>
        <p:spPr>
          <a:xfrm>
            <a:off x="766721" y="1424161"/>
            <a:ext cx="5033321" cy="3600986"/>
          </a:xfrm>
          <a:prstGeom prst="rect">
            <a:avLst/>
          </a:prstGeom>
          <a:noFill/>
        </p:spPr>
        <p:txBody>
          <a:bodyPr wrap="square" rtlCol="0">
            <a:spAutoFit/>
          </a:bodyPr>
          <a:lstStyle/>
          <a:p>
            <a:pPr fontAlgn="base"/>
            <a:r>
              <a:rPr lang="en-US" dirty="0">
                <a:solidFill>
                  <a:schemeClr val="bg1"/>
                </a:solidFill>
              </a:rPr>
              <a:t>The remainder of this revelation was directed to Ezra </a:t>
            </a:r>
            <a:r>
              <a:rPr lang="en-US" dirty="0" err="1">
                <a:solidFill>
                  <a:schemeClr val="bg1"/>
                </a:solidFill>
              </a:rPr>
              <a:t>Thayre</a:t>
            </a:r>
            <a:r>
              <a:rPr lang="en-US" dirty="0">
                <a:solidFill>
                  <a:schemeClr val="bg1"/>
                </a:solidFill>
              </a:rPr>
              <a:t>. Because of his selfishness, which was a cause of the </a:t>
            </a:r>
            <a:r>
              <a:rPr lang="en-US" dirty="0" err="1">
                <a:solidFill>
                  <a:schemeClr val="bg1"/>
                </a:solidFill>
              </a:rPr>
              <a:t>Colesville</a:t>
            </a:r>
            <a:r>
              <a:rPr lang="en-US" dirty="0">
                <a:solidFill>
                  <a:schemeClr val="bg1"/>
                </a:solidFill>
              </a:rPr>
              <a:t> Saints’ having to leave Thompson, Ohio, the Lord gave him, and all Saints, counsel on the proper use of temporal things.</a:t>
            </a:r>
          </a:p>
          <a:p>
            <a:pPr fontAlgn="base"/>
            <a:endParaRPr lang="en-US" dirty="0">
              <a:solidFill>
                <a:schemeClr val="bg1"/>
              </a:solidFill>
            </a:endParaRPr>
          </a:p>
          <a:p>
            <a:pPr fontAlgn="base"/>
            <a:r>
              <a:rPr lang="en-US" dirty="0">
                <a:solidFill>
                  <a:schemeClr val="bg1"/>
                </a:solidFill>
              </a:rPr>
              <a:t>The responsibility of the rich:</a:t>
            </a:r>
          </a:p>
          <a:p>
            <a:pPr fontAlgn="base"/>
            <a:endParaRPr lang="en-US" dirty="0">
              <a:solidFill>
                <a:schemeClr val="bg1"/>
              </a:solidFill>
            </a:endParaRPr>
          </a:p>
          <a:p>
            <a:pPr fontAlgn="base"/>
            <a:r>
              <a:rPr lang="en-US" dirty="0">
                <a:solidFill>
                  <a:schemeClr val="bg1"/>
                </a:solidFill>
              </a:rPr>
              <a:t>The Lord has instructed his prophets about how the poor are to be taken care of: such principles as tithing and fast offerings assist Latter-day Saints to take care of their responsibility to the poor.</a:t>
            </a:r>
          </a:p>
          <a:p>
            <a:pPr fontAlgn="base"/>
            <a:r>
              <a:rPr lang="en-US" sz="1200" dirty="0">
                <a:solidFill>
                  <a:schemeClr val="bg1"/>
                </a:solidFill>
              </a:rPr>
              <a:t>Student Manual</a:t>
            </a:r>
          </a:p>
        </p:txBody>
      </p:sp>
      <p:sp>
        <p:nvSpPr>
          <p:cNvPr id="9" name="TextBox 8"/>
          <p:cNvSpPr txBox="1"/>
          <p:nvPr/>
        </p:nvSpPr>
        <p:spPr>
          <a:xfrm>
            <a:off x="180109" y="6423947"/>
            <a:ext cx="2104232" cy="369332"/>
          </a:xfrm>
          <a:prstGeom prst="rect">
            <a:avLst/>
          </a:prstGeom>
          <a:noFill/>
        </p:spPr>
        <p:txBody>
          <a:bodyPr wrap="square" rtlCol="0">
            <a:spAutoFit/>
          </a:bodyPr>
          <a:lstStyle/>
          <a:p>
            <a:r>
              <a:rPr lang="en-US" dirty="0">
                <a:solidFill>
                  <a:schemeClr val="bg1"/>
                </a:solidFill>
              </a:rPr>
              <a:t>D&amp;C 56:16</a:t>
            </a:r>
          </a:p>
        </p:txBody>
      </p:sp>
      <p:pic>
        <p:nvPicPr>
          <p:cNvPr id="3" name="Picture 2">
            <a:extLst>
              <a:ext uri="{FF2B5EF4-FFF2-40B4-BE49-F238E27FC236}">
                <a16:creationId xmlns:a16="http://schemas.microsoft.com/office/drawing/2014/main" id="{63B3775C-73D1-4502-877F-49A252081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763" y="1460647"/>
            <a:ext cx="4039231" cy="1787633"/>
          </a:xfrm>
          <a:prstGeom prst="rect">
            <a:avLst/>
          </a:prstGeom>
        </p:spPr>
      </p:pic>
      <p:pic>
        <p:nvPicPr>
          <p:cNvPr id="7" name="Picture 6">
            <a:extLst>
              <a:ext uri="{FF2B5EF4-FFF2-40B4-BE49-F238E27FC236}">
                <a16:creationId xmlns:a16="http://schemas.microsoft.com/office/drawing/2014/main" id="{1A03A0F1-6EEF-4EEB-AA6B-8CCCD4D1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078" y="4147472"/>
            <a:ext cx="2943225" cy="2276475"/>
          </a:xfrm>
          <a:prstGeom prst="rect">
            <a:avLst/>
          </a:prstGeom>
        </p:spPr>
      </p:pic>
    </p:spTree>
    <p:extLst>
      <p:ext uri="{BB962C8B-B14F-4D97-AF65-F5344CB8AC3E}">
        <p14:creationId xmlns:p14="http://schemas.microsoft.com/office/powerpoint/2010/main" val="22943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Rich VS Poor</a:t>
            </a:r>
          </a:p>
        </p:txBody>
      </p:sp>
      <p:sp>
        <p:nvSpPr>
          <p:cNvPr id="8" name="TextBox 7"/>
          <p:cNvSpPr txBox="1"/>
          <p:nvPr/>
        </p:nvSpPr>
        <p:spPr>
          <a:xfrm>
            <a:off x="1310424" y="1050199"/>
            <a:ext cx="5352349" cy="3139321"/>
          </a:xfrm>
          <a:prstGeom prst="rect">
            <a:avLst/>
          </a:prstGeom>
          <a:noFill/>
        </p:spPr>
        <p:txBody>
          <a:bodyPr wrap="square" rtlCol="0">
            <a:spAutoFit/>
          </a:bodyPr>
          <a:lstStyle/>
          <a:p>
            <a:pPr fontAlgn="base"/>
            <a:r>
              <a:rPr lang="en-US" dirty="0">
                <a:solidFill>
                  <a:schemeClr val="bg1"/>
                </a:solidFill>
              </a:rPr>
              <a:t>“That is the situation of many of our own brothers and sisters in America with all the blessings that we enjoy—better wages, better homes, better opportunities for education than have ever been known before. </a:t>
            </a:r>
          </a:p>
          <a:p>
            <a:pPr fontAlgn="base"/>
            <a:endParaRPr lang="en-US" dirty="0">
              <a:solidFill>
                <a:schemeClr val="bg1"/>
              </a:solidFill>
            </a:endParaRPr>
          </a:p>
          <a:p>
            <a:pPr fontAlgn="base"/>
            <a:r>
              <a:rPr lang="en-US" dirty="0">
                <a:solidFill>
                  <a:schemeClr val="bg1"/>
                </a:solidFill>
              </a:rPr>
              <a:t>Yet we have today men who not only will not work themselves, but they also will not permit somebody else to be employed. </a:t>
            </a:r>
          </a:p>
          <a:p>
            <a:pPr fontAlgn="base"/>
            <a:endParaRPr lang="en-US" dirty="0">
              <a:solidFill>
                <a:schemeClr val="bg1"/>
              </a:solidFill>
            </a:endParaRPr>
          </a:p>
          <a:p>
            <a:pPr fontAlgn="base"/>
            <a:r>
              <a:rPr lang="en-US" dirty="0">
                <a:solidFill>
                  <a:schemeClr val="bg1"/>
                </a:solidFill>
              </a:rPr>
              <a:t>They are not willing to earn their living by work, but they propose to take it from the rich man. …</a:t>
            </a:r>
            <a:endParaRPr lang="en-US" sz="1200" dirty="0">
              <a:solidFill>
                <a:schemeClr val="bg1"/>
              </a:solidFill>
            </a:endParaRPr>
          </a:p>
        </p:txBody>
      </p:sp>
      <p:sp>
        <p:nvSpPr>
          <p:cNvPr id="9" name="TextBox 8"/>
          <p:cNvSpPr txBox="1"/>
          <p:nvPr/>
        </p:nvSpPr>
        <p:spPr>
          <a:xfrm>
            <a:off x="294835" y="6341568"/>
            <a:ext cx="3240321" cy="369332"/>
          </a:xfrm>
          <a:prstGeom prst="rect">
            <a:avLst/>
          </a:prstGeom>
          <a:noFill/>
        </p:spPr>
        <p:txBody>
          <a:bodyPr wrap="square" rtlCol="0">
            <a:spAutoFit/>
          </a:bodyPr>
          <a:lstStyle/>
          <a:p>
            <a:r>
              <a:rPr lang="en-US" dirty="0">
                <a:solidFill>
                  <a:schemeClr val="bg1"/>
                </a:solidFill>
              </a:rPr>
              <a:t>D&amp;C 56:17  George A. Smith</a:t>
            </a:r>
          </a:p>
        </p:txBody>
      </p:sp>
      <p:pic>
        <p:nvPicPr>
          <p:cNvPr id="3" name="Picture 2">
            <a:extLst>
              <a:ext uri="{FF2B5EF4-FFF2-40B4-BE49-F238E27FC236}">
                <a16:creationId xmlns:a16="http://schemas.microsoft.com/office/drawing/2014/main" id="{8AAA3738-88B2-43FA-B3A5-74B3869CE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626" y="1323426"/>
            <a:ext cx="3829584" cy="2400635"/>
          </a:xfrm>
          <a:prstGeom prst="rect">
            <a:avLst/>
          </a:prstGeom>
        </p:spPr>
      </p:pic>
      <p:pic>
        <p:nvPicPr>
          <p:cNvPr id="7" name="Picture 6">
            <a:extLst>
              <a:ext uri="{FF2B5EF4-FFF2-40B4-BE49-F238E27FC236}">
                <a16:creationId xmlns:a16="http://schemas.microsoft.com/office/drawing/2014/main" id="{541E3212-B2CC-4AF8-BE52-4C0504334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335" y="4031823"/>
            <a:ext cx="3224784" cy="1810512"/>
          </a:xfrm>
          <a:prstGeom prst="rect">
            <a:avLst/>
          </a:prstGeom>
        </p:spPr>
      </p:pic>
      <p:pic>
        <p:nvPicPr>
          <p:cNvPr id="11" name="Picture 10">
            <a:extLst>
              <a:ext uri="{FF2B5EF4-FFF2-40B4-BE49-F238E27FC236}">
                <a16:creationId xmlns:a16="http://schemas.microsoft.com/office/drawing/2014/main" id="{254DFB83-2654-4C45-927C-C32403649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763" y="4428787"/>
            <a:ext cx="1905266" cy="1619476"/>
          </a:xfrm>
          <a:prstGeom prst="rect">
            <a:avLst/>
          </a:prstGeom>
        </p:spPr>
      </p:pic>
      <p:pic>
        <p:nvPicPr>
          <p:cNvPr id="15" name="Picture 14">
            <a:extLst>
              <a:ext uri="{FF2B5EF4-FFF2-40B4-BE49-F238E27FC236}">
                <a16:creationId xmlns:a16="http://schemas.microsoft.com/office/drawing/2014/main" id="{0B14DE73-09FC-4930-B36F-939A8B414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7" y="271901"/>
            <a:ext cx="812530" cy="1015663"/>
          </a:xfrm>
          <a:prstGeom prst="rect">
            <a:avLst/>
          </a:prstGeom>
        </p:spPr>
      </p:pic>
    </p:spTree>
    <p:extLst>
      <p:ext uri="{BB962C8B-B14F-4D97-AF65-F5344CB8AC3E}">
        <p14:creationId xmlns:p14="http://schemas.microsoft.com/office/powerpoint/2010/main" val="96741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Covet</a:t>
            </a:r>
          </a:p>
        </p:txBody>
      </p:sp>
      <p:sp>
        <p:nvSpPr>
          <p:cNvPr id="9" name="TextBox 8"/>
          <p:cNvSpPr txBox="1"/>
          <p:nvPr/>
        </p:nvSpPr>
        <p:spPr>
          <a:xfrm>
            <a:off x="278662" y="6415527"/>
            <a:ext cx="3240321" cy="369332"/>
          </a:xfrm>
          <a:prstGeom prst="rect">
            <a:avLst/>
          </a:prstGeom>
          <a:noFill/>
        </p:spPr>
        <p:txBody>
          <a:bodyPr wrap="square" rtlCol="0">
            <a:spAutoFit/>
          </a:bodyPr>
          <a:lstStyle/>
          <a:p>
            <a:r>
              <a:rPr lang="en-US" dirty="0">
                <a:solidFill>
                  <a:schemeClr val="bg1"/>
                </a:solidFill>
              </a:rPr>
              <a:t>D&amp;C 56:17  George A. Smith</a:t>
            </a:r>
          </a:p>
        </p:txBody>
      </p:sp>
      <p:sp>
        <p:nvSpPr>
          <p:cNvPr id="2" name="Rectangle 1"/>
          <p:cNvSpPr/>
          <p:nvPr/>
        </p:nvSpPr>
        <p:spPr>
          <a:xfrm>
            <a:off x="1898823" y="1238713"/>
            <a:ext cx="4572000" cy="4278094"/>
          </a:xfrm>
          <a:prstGeom prst="rect">
            <a:avLst/>
          </a:prstGeom>
        </p:spPr>
        <p:txBody>
          <a:bodyPr>
            <a:spAutoFit/>
          </a:bodyPr>
          <a:lstStyle/>
          <a:p>
            <a:r>
              <a:rPr lang="en-US" sz="1600" dirty="0">
                <a:solidFill>
                  <a:schemeClr val="bg1"/>
                </a:solidFill>
                <a:latin typeface="Abadi" panose="020B0604020104020204" pitchFamily="34" charset="0"/>
              </a:rPr>
              <a:t>“We must not fall into the bad habits of other people.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We must not get into the frame of mind that we will take what the other man has.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Refer back to the ten commandments, and you will find one short paragraph, ‘Thou shalt not covet.’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That is what is the matter with a good many people today.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They are coveting what somebody else has, when as a matter of fact, many of them have been cared for and provided with means to live by those very ones from whom they would take away property.”</a:t>
            </a:r>
            <a:endParaRPr lang="en-US" sz="1600" dirty="0">
              <a:solidFill>
                <a:schemeClr val="bg1"/>
              </a:solidFill>
            </a:endParaRPr>
          </a:p>
        </p:txBody>
      </p:sp>
      <p:pic>
        <p:nvPicPr>
          <p:cNvPr id="5" name="Picture 4">
            <a:extLst>
              <a:ext uri="{FF2B5EF4-FFF2-40B4-BE49-F238E27FC236}">
                <a16:creationId xmlns:a16="http://schemas.microsoft.com/office/drawing/2014/main" id="{96849206-E59C-43D3-B3C9-172DF3C4A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344" y="557651"/>
            <a:ext cx="1352550" cy="1619250"/>
          </a:xfrm>
          <a:prstGeom prst="rect">
            <a:avLst/>
          </a:prstGeom>
        </p:spPr>
      </p:pic>
      <p:pic>
        <p:nvPicPr>
          <p:cNvPr id="8" name="Picture 7">
            <a:extLst>
              <a:ext uri="{FF2B5EF4-FFF2-40B4-BE49-F238E27FC236}">
                <a16:creationId xmlns:a16="http://schemas.microsoft.com/office/drawing/2014/main" id="{BE97CD23-A0DE-4279-86B3-98170C13B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823" y="2619374"/>
            <a:ext cx="3054096" cy="2036064"/>
          </a:xfrm>
          <a:prstGeom prst="rect">
            <a:avLst/>
          </a:prstGeom>
        </p:spPr>
      </p:pic>
      <p:pic>
        <p:nvPicPr>
          <p:cNvPr id="11" name="Picture 10">
            <a:extLst>
              <a:ext uri="{FF2B5EF4-FFF2-40B4-BE49-F238E27FC236}">
                <a16:creationId xmlns:a16="http://schemas.microsoft.com/office/drawing/2014/main" id="{8FA15493-312E-4AEB-88CC-F1D070484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894" y="4598919"/>
            <a:ext cx="2017776" cy="1816608"/>
          </a:xfrm>
          <a:prstGeom prst="rect">
            <a:avLst/>
          </a:prstGeom>
        </p:spPr>
      </p:pic>
      <p:pic>
        <p:nvPicPr>
          <p:cNvPr id="13" name="Picture 12">
            <a:extLst>
              <a:ext uri="{FF2B5EF4-FFF2-40B4-BE49-F238E27FC236}">
                <a16:creationId xmlns:a16="http://schemas.microsoft.com/office/drawing/2014/main" id="{CA247BAA-6D1D-480A-AC48-5766D2B5A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7" y="271901"/>
            <a:ext cx="1524000" cy="1905000"/>
          </a:xfrm>
          <a:prstGeom prst="rect">
            <a:avLst/>
          </a:prstGeom>
        </p:spPr>
      </p:pic>
    </p:spTree>
    <p:extLst>
      <p:ext uri="{BB962C8B-B14F-4D97-AF65-F5344CB8AC3E}">
        <p14:creationId xmlns:p14="http://schemas.microsoft.com/office/powerpoint/2010/main" val="21586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998" y="6413240"/>
            <a:ext cx="3240321" cy="369332"/>
          </a:xfrm>
          <a:prstGeom prst="rect">
            <a:avLst/>
          </a:prstGeom>
          <a:noFill/>
        </p:spPr>
        <p:txBody>
          <a:bodyPr wrap="square" rtlCol="0">
            <a:spAutoFit/>
          </a:bodyPr>
          <a:lstStyle/>
          <a:p>
            <a:r>
              <a:rPr lang="en-US" dirty="0">
                <a:solidFill>
                  <a:schemeClr val="bg1"/>
                </a:solidFill>
              </a:rPr>
              <a:t>D&amp;C 56:18-20</a:t>
            </a:r>
          </a:p>
        </p:txBody>
      </p:sp>
      <p:grpSp>
        <p:nvGrpSpPr>
          <p:cNvPr id="7" name="Group 6"/>
          <p:cNvGrpSpPr/>
          <p:nvPr/>
        </p:nvGrpSpPr>
        <p:grpSpPr>
          <a:xfrm>
            <a:off x="4520682" y="743295"/>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57299" y="2386022"/>
              <a:ext cx="1905000" cy="1323439"/>
            </a:xfrm>
            <a:prstGeom prst="rect">
              <a:avLst/>
            </a:prstGeom>
          </p:spPr>
          <p:txBody>
            <a:bodyPr wrap="square">
              <a:spAutoFit/>
            </a:bodyPr>
            <a:lstStyle/>
            <a:p>
              <a:pPr algn="ctr"/>
              <a:r>
                <a:rPr lang="en-US" sz="2000" b="1" dirty="0"/>
                <a:t>Those with humble hearts will inherit the earth.</a:t>
              </a:r>
              <a:endParaRPr lang="en-US" sz="2000" dirty="0">
                <a:solidFill>
                  <a:schemeClr val="bg1"/>
                </a:solidFill>
              </a:endParaRPr>
            </a:p>
          </p:txBody>
        </p:sp>
      </p:grpSp>
    </p:spTree>
    <p:extLst>
      <p:ext uri="{BB962C8B-B14F-4D97-AF65-F5344CB8AC3E}">
        <p14:creationId xmlns:p14="http://schemas.microsoft.com/office/powerpoint/2010/main" val="239961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6485" y="1258680"/>
            <a:ext cx="1845276" cy="369332"/>
          </a:xfrm>
          <a:prstGeom prst="rect">
            <a:avLst/>
          </a:prstGeom>
          <a:noFill/>
        </p:spPr>
        <p:txBody>
          <a:bodyPr wrap="square" rtlCol="0">
            <a:spAutoFit/>
          </a:bodyPr>
          <a:lstStyle/>
          <a:p>
            <a:r>
              <a:rPr lang="en-US" dirty="0">
                <a:solidFill>
                  <a:schemeClr val="bg1"/>
                </a:solidFill>
              </a:rPr>
              <a:t>June 1831</a:t>
            </a:r>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Background</a:t>
            </a:r>
          </a:p>
        </p:txBody>
      </p:sp>
      <p:sp>
        <p:nvSpPr>
          <p:cNvPr id="7" name="TextBox 6"/>
          <p:cNvSpPr txBox="1"/>
          <p:nvPr/>
        </p:nvSpPr>
        <p:spPr>
          <a:xfrm>
            <a:off x="4338679" y="3017848"/>
            <a:ext cx="3653631" cy="3693319"/>
          </a:xfrm>
          <a:prstGeom prst="rect">
            <a:avLst/>
          </a:prstGeom>
          <a:noFill/>
        </p:spPr>
        <p:txBody>
          <a:bodyPr wrap="square" rtlCol="0">
            <a:spAutoFit/>
          </a:bodyPr>
          <a:lstStyle/>
          <a:p>
            <a:r>
              <a:rPr lang="en-US" dirty="0">
                <a:solidFill>
                  <a:schemeClr val="bg1"/>
                </a:solidFill>
              </a:rPr>
              <a:t>But when Ezra </a:t>
            </a:r>
            <a:r>
              <a:rPr lang="en-US" dirty="0" err="1">
                <a:solidFill>
                  <a:schemeClr val="bg1"/>
                </a:solidFill>
              </a:rPr>
              <a:t>Thayre</a:t>
            </a:r>
            <a:r>
              <a:rPr lang="en-US" dirty="0">
                <a:solidFill>
                  <a:schemeClr val="bg1"/>
                </a:solidFill>
              </a:rPr>
              <a:t> lost the spirit of his assignment because of problems at Thompson, Ohio, and was slow in making preparations to go on his mission.</a:t>
            </a:r>
          </a:p>
          <a:p>
            <a:endParaRPr lang="en-US" dirty="0">
              <a:solidFill>
                <a:schemeClr val="bg1"/>
              </a:solidFill>
            </a:endParaRPr>
          </a:p>
          <a:p>
            <a:r>
              <a:rPr lang="en-US" dirty="0">
                <a:solidFill>
                  <a:schemeClr val="bg1"/>
                </a:solidFill>
              </a:rPr>
              <a:t>Thomas B. Marsh, his assigned companion, went to Joseph Smith seeking an answer to the dilemma. The Prophet inquired of the Lord and received what is now known as section 56.</a:t>
            </a:r>
          </a:p>
          <a:p>
            <a:r>
              <a:rPr lang="en-US" sz="1200" dirty="0">
                <a:solidFill>
                  <a:schemeClr val="bg1"/>
                </a:solidFill>
              </a:rPr>
              <a:t>HC</a:t>
            </a:r>
          </a:p>
        </p:txBody>
      </p:sp>
      <p:sp>
        <p:nvSpPr>
          <p:cNvPr id="8" name="TextBox 7"/>
          <p:cNvSpPr txBox="1"/>
          <p:nvPr/>
        </p:nvSpPr>
        <p:spPr>
          <a:xfrm>
            <a:off x="1956486" y="1803535"/>
            <a:ext cx="5033321" cy="646331"/>
          </a:xfrm>
          <a:prstGeom prst="rect">
            <a:avLst/>
          </a:prstGeom>
          <a:noFill/>
        </p:spPr>
        <p:txBody>
          <a:bodyPr wrap="square" rtlCol="0">
            <a:spAutoFit/>
          </a:bodyPr>
          <a:lstStyle/>
          <a:p>
            <a:r>
              <a:rPr lang="en-US" dirty="0">
                <a:solidFill>
                  <a:schemeClr val="bg1"/>
                </a:solidFill>
              </a:rPr>
              <a:t>In Section 52 the brethren were called to go in pairs and preach the gospel---</a:t>
            </a:r>
          </a:p>
        </p:txBody>
      </p:sp>
      <p:grpSp>
        <p:nvGrpSpPr>
          <p:cNvPr id="9" name="Group 8"/>
          <p:cNvGrpSpPr/>
          <p:nvPr/>
        </p:nvGrpSpPr>
        <p:grpSpPr>
          <a:xfrm>
            <a:off x="2404419" y="2942619"/>
            <a:ext cx="1748481" cy="3383692"/>
            <a:chOff x="700274" y="990600"/>
            <a:chExt cx="2881126" cy="4515479"/>
          </a:xfrm>
        </p:grpSpPr>
        <p:sp>
          <p:nvSpPr>
            <p:cNvPr id="10" name="Oval 9"/>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0516338">
              <a:off x="1415215" y="1835155"/>
              <a:ext cx="2050472" cy="1143001"/>
              <a:chOff x="1440873" y="838200"/>
              <a:chExt cx="2050472" cy="1143001"/>
            </a:xfrm>
          </p:grpSpPr>
          <p:sp>
            <p:nvSpPr>
              <p:cNvPr id="37" name="Cloud 36"/>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 name="Cloud 37"/>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400" y="990600"/>
              <a:ext cx="4572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18869280">
              <a:off x="806087" y="3061138"/>
              <a:ext cx="952300" cy="1163926"/>
              <a:chOff x="5117393" y="2695252"/>
              <a:chExt cx="1069245" cy="1724348"/>
            </a:xfrm>
          </p:grpSpPr>
          <p:sp>
            <p:nvSpPr>
              <p:cNvPr id="33" name="Rounded Rectangle 32"/>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982969" y="2688557"/>
            <a:ext cx="1855230" cy="3765022"/>
            <a:chOff x="685800" y="990600"/>
            <a:chExt cx="2240709" cy="4547316"/>
          </a:xfrm>
        </p:grpSpPr>
        <p:sp>
          <p:nvSpPr>
            <p:cNvPr id="76" name="Trapezoid 75"/>
            <p:cNvSpPr/>
            <p:nvPr/>
          </p:nvSpPr>
          <p:spPr>
            <a:xfrm>
              <a:off x="1513381" y="2163698"/>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338880">
              <a:off x="2513604" y="3266203"/>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33618">
              <a:off x="710656" y="3265428"/>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611750" flipH="1">
              <a:off x="685800" y="3115308"/>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0302250">
              <a:off x="2356811" y="3111171"/>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570491">
              <a:off x="1830440" y="4697944"/>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393332">
              <a:off x="1185044" y="4777544"/>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1669936" y="3562286"/>
              <a:ext cx="805079" cy="1624877"/>
            </a:xfrm>
            <a:prstGeom prst="trapezoid">
              <a:avLst>
                <a:gd name="adj" fmla="val 78"/>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63894">
              <a:off x="1134177" y="3506021"/>
              <a:ext cx="723299" cy="1688203"/>
            </a:xfrm>
            <a:prstGeom prst="trapezoid">
              <a:avLst>
                <a:gd name="adj" fmla="val 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375821">
              <a:off x="938712" y="2143910"/>
              <a:ext cx="616643" cy="1264901"/>
            </a:xfrm>
            <a:prstGeom prst="trapezoid">
              <a:avLst>
                <a:gd name="adj" fmla="val 3437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337671">
              <a:off x="2077928" y="2144339"/>
              <a:ext cx="616643" cy="1251512"/>
            </a:xfrm>
            <a:prstGeom prst="trapezoid">
              <a:avLst>
                <a:gd name="adj" fmla="val 3829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873315">
              <a:off x="1609272" y="3420254"/>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6566490">
              <a:off x="1845898" y="1131465"/>
              <a:ext cx="563133" cy="59733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a:off x="1284707" y="1061839"/>
              <a:ext cx="678414" cy="53939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1549398" flipH="1">
              <a:off x="1476815" y="990600"/>
              <a:ext cx="690878" cy="343939"/>
            </a:xfrm>
            <a:prstGeom prst="round2DiagRect">
              <a:avLst>
                <a:gd name="adj1" fmla="val 0"/>
                <a:gd name="adj2" fmla="val 46156"/>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3335">
              <a:off x="1154327" y="2134214"/>
              <a:ext cx="671911" cy="1910828"/>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284400">
              <a:off x="1835398" y="2166095"/>
              <a:ext cx="671911" cy="1837203"/>
            </a:xfrm>
            <a:prstGeom prst="trapezoid">
              <a:avLst>
                <a:gd name="adj" fmla="val 26001"/>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75"/>
            <p:cNvGrpSpPr/>
            <p:nvPr/>
          </p:nvGrpSpPr>
          <p:grpSpPr>
            <a:xfrm>
              <a:off x="1600200" y="2367762"/>
              <a:ext cx="435931" cy="320296"/>
              <a:chOff x="5791200" y="2209800"/>
              <a:chExt cx="703093" cy="622345"/>
            </a:xfrm>
          </p:grpSpPr>
          <p:sp>
            <p:nvSpPr>
              <p:cNvPr id="107" name="Isosceles Triangle 10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1271960" y="1037518"/>
              <a:ext cx="1076533" cy="13616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676400" y="2443963"/>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057400" y="2743200"/>
              <a:ext cx="228600" cy="45719"/>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2057401" y="2743200"/>
              <a:ext cx="228600" cy="228600"/>
              <a:chOff x="3124200" y="4782301"/>
              <a:chExt cx="920754" cy="856499"/>
            </a:xfrm>
          </p:grpSpPr>
          <p:grpSp>
            <p:nvGrpSpPr>
              <p:cNvPr id="98" name="Group 97"/>
              <p:cNvGrpSpPr/>
              <p:nvPr/>
            </p:nvGrpSpPr>
            <p:grpSpPr>
              <a:xfrm>
                <a:off x="3124200" y="4800600"/>
                <a:ext cx="604516" cy="838200"/>
                <a:chOff x="3124200" y="4800600"/>
                <a:chExt cx="604516" cy="838200"/>
              </a:xfrm>
            </p:grpSpPr>
            <p:sp>
              <p:nvSpPr>
                <p:cNvPr id="104" name="Donut 103"/>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105"/>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p:cNvGrpSpPr/>
              <p:nvPr/>
            </p:nvGrpSpPr>
            <p:grpSpPr>
              <a:xfrm rot="20808811" flipH="1">
                <a:off x="3440438" y="4782301"/>
                <a:ext cx="604516" cy="838200"/>
                <a:chOff x="3124200" y="4800600"/>
                <a:chExt cx="604516" cy="838200"/>
              </a:xfrm>
            </p:grpSpPr>
            <p:sp>
              <p:nvSpPr>
                <p:cNvPr id="101" name="Donut 10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0" name="Donut 99"/>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6323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1307" y="197346"/>
            <a:ext cx="891334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Come What May, and Love It </a:t>
            </a:r>
            <a:r>
              <a:rPr lang="en-US" dirty="0">
                <a:solidFill>
                  <a:schemeClr val="bg1"/>
                </a:solidFill>
              </a:rPr>
              <a:t>(3:31)</a:t>
            </a:r>
          </a:p>
          <a:p>
            <a:r>
              <a:rPr lang="en-US" dirty="0">
                <a:solidFill>
                  <a:schemeClr val="bg1"/>
                </a:solidFill>
              </a:rPr>
              <a:t>Your Day For a Mission (3:31)</a:t>
            </a:r>
          </a:p>
          <a:p>
            <a:endParaRPr lang="en-US" dirty="0">
              <a:solidFill>
                <a:schemeClr val="bg1"/>
              </a:solidFill>
            </a:endParaRPr>
          </a:p>
          <a:p>
            <a:r>
              <a:rPr lang="en-US" dirty="0">
                <a:solidFill>
                  <a:schemeClr val="bg1"/>
                </a:solidFill>
              </a:rPr>
              <a:t>History of the Church, 1:186.</a:t>
            </a:r>
          </a:p>
          <a:p>
            <a:r>
              <a:rPr lang="en-US" dirty="0">
                <a:solidFill>
                  <a:schemeClr val="bg1"/>
                </a:solidFill>
              </a:rPr>
              <a:t>Elder James E. </a:t>
            </a:r>
            <a:r>
              <a:rPr lang="en-US" dirty="0" err="1">
                <a:solidFill>
                  <a:schemeClr val="bg1"/>
                </a:solidFill>
              </a:rPr>
              <a:t>Talmage</a:t>
            </a:r>
            <a:r>
              <a:rPr lang="en-US" dirty="0">
                <a:solidFill>
                  <a:schemeClr val="bg1"/>
                </a:solidFill>
              </a:rPr>
              <a:t>  (In Conference Report, Apr. 1921, p. 113</a:t>
            </a:r>
          </a:p>
          <a:p>
            <a:r>
              <a:rPr lang="en-US" dirty="0" err="1">
                <a:solidFill>
                  <a:schemeClr val="bg1"/>
                </a:solidFill>
              </a:rPr>
              <a:t>Otten</a:t>
            </a:r>
            <a:r>
              <a:rPr lang="en-US" dirty="0">
                <a:solidFill>
                  <a:schemeClr val="bg1"/>
                </a:solidFill>
              </a:rPr>
              <a:t> and Caldwell </a:t>
            </a:r>
            <a:r>
              <a:rPr lang="en-US" i="1" dirty="0">
                <a:solidFill>
                  <a:schemeClr val="bg1"/>
                </a:solidFill>
              </a:rPr>
              <a:t>Sacred Truths of the Doctrine and Covenants </a:t>
            </a:r>
            <a:r>
              <a:rPr lang="en-US" dirty="0">
                <a:solidFill>
                  <a:schemeClr val="bg1"/>
                </a:solidFill>
              </a:rPr>
              <a:t>Vol. 1 page 271</a:t>
            </a:r>
          </a:p>
          <a:p>
            <a:pPr fontAlgn="base"/>
            <a:r>
              <a:rPr lang="en-US" dirty="0">
                <a:solidFill>
                  <a:schemeClr val="bg1"/>
                </a:solidFill>
              </a:rPr>
              <a:t>Henry B. </a:t>
            </a:r>
            <a:r>
              <a:rPr lang="en-US" dirty="0" err="1">
                <a:solidFill>
                  <a:schemeClr val="bg1"/>
                </a:solidFill>
              </a:rPr>
              <a:t>Eyring</a:t>
            </a:r>
            <a:r>
              <a:rPr lang="en-US" dirty="0">
                <a:solidFill>
                  <a:schemeClr val="bg1"/>
                </a:solidFill>
              </a:rPr>
              <a:t> </a:t>
            </a:r>
            <a:r>
              <a:rPr lang="en-US" i="1" dirty="0">
                <a:solidFill>
                  <a:schemeClr val="bg1"/>
                </a:solidFill>
              </a:rPr>
              <a:t>Be Ready </a:t>
            </a:r>
            <a:r>
              <a:rPr lang="en-US" dirty="0">
                <a:solidFill>
                  <a:schemeClr val="bg1"/>
                </a:solidFill>
              </a:rPr>
              <a:t>October 2009 General Conference</a:t>
            </a:r>
          </a:p>
          <a:p>
            <a:pPr fontAlgn="base"/>
            <a:r>
              <a:rPr lang="en-US" sz="1800" dirty="0">
                <a:solidFill>
                  <a:schemeClr val="bg1"/>
                </a:solidFill>
              </a:rPr>
              <a:t>Presentation by ©http://fashionsbylynda.com/blog/</a:t>
            </a:r>
            <a:endParaRPr lang="en-US" dirty="0">
              <a:solidFill>
                <a:schemeClr val="bg1"/>
              </a:solidFill>
            </a:endParaRPr>
          </a:p>
          <a:p>
            <a:pPr fontAlgn="base"/>
            <a:r>
              <a:rPr lang="en-US" dirty="0">
                <a:solidFill>
                  <a:schemeClr val="bg1"/>
                </a:solidFill>
              </a:rPr>
              <a:t>Doctrine and Covenants Who’s Who by Ed J. </a:t>
            </a:r>
            <a:r>
              <a:rPr lang="en-US" dirty="0" err="1">
                <a:solidFill>
                  <a:schemeClr val="bg1"/>
                </a:solidFill>
              </a:rPr>
              <a:t>Pinegar</a:t>
            </a:r>
            <a:r>
              <a:rPr lang="en-US" dirty="0">
                <a:solidFill>
                  <a:schemeClr val="bg1"/>
                </a:solidFill>
              </a:rPr>
              <a:t> and Richard J. Allen </a:t>
            </a:r>
            <a:r>
              <a:rPr lang="en-US" dirty="0" err="1">
                <a:solidFill>
                  <a:schemeClr val="bg1"/>
                </a:solidFill>
              </a:rPr>
              <a:t>pg</a:t>
            </a:r>
            <a:r>
              <a:rPr lang="en-US" dirty="0">
                <a:solidFill>
                  <a:schemeClr val="bg1"/>
                </a:solidFill>
              </a:rPr>
              <a:t> 38</a:t>
            </a:r>
          </a:p>
          <a:p>
            <a:pPr fontAlgn="base"/>
            <a:r>
              <a:rPr lang="en-US" dirty="0">
                <a:solidFill>
                  <a:schemeClr val="bg1"/>
                </a:solidFill>
              </a:rPr>
              <a:t>Bruce R. McConkie (McConkie, </a:t>
            </a:r>
            <a:r>
              <a:rPr lang="en-US" i="1" dirty="0">
                <a:solidFill>
                  <a:schemeClr val="bg1"/>
                </a:solidFill>
              </a:rPr>
              <a:t>Mormon Doctrine,</a:t>
            </a:r>
            <a:r>
              <a:rPr lang="en-US" dirty="0">
                <a:solidFill>
                  <a:schemeClr val="bg1"/>
                </a:solidFill>
              </a:rPr>
              <a:t> p. 701.</a:t>
            </a:r>
          </a:p>
          <a:p>
            <a:pPr fontAlgn="base"/>
            <a:r>
              <a:rPr lang="en-US" dirty="0">
                <a:solidFill>
                  <a:schemeClr val="bg1"/>
                </a:solidFill>
              </a:rPr>
              <a:t>Doctrine and Covenants Student Manual Religion 324-325 Section 56</a:t>
            </a:r>
          </a:p>
          <a:p>
            <a:pPr fontAlgn="base"/>
            <a:r>
              <a:rPr lang="en-US" dirty="0">
                <a:solidFill>
                  <a:schemeClr val="bg1"/>
                </a:solidFill>
                <a:latin typeface="Abadi" panose="020B0604020104020204" pitchFamily="34" charset="0"/>
              </a:rPr>
              <a:t>George Albert Smith (In Conference Report, Oct. 1949, pp. 170, 172.)</a:t>
            </a:r>
          </a:p>
          <a:p>
            <a:pPr fontAlgn="base"/>
            <a:r>
              <a:rPr lang="en-US" dirty="0">
                <a:solidFill>
                  <a:schemeClr val="bg1"/>
                </a:solidFill>
                <a:latin typeface="Abadi" panose="020B0604020104020204" pitchFamily="34" charset="0"/>
              </a:rPr>
              <a:t>Cartoon by Jeff Burkhart</a:t>
            </a:r>
            <a:endParaRPr lang="en-US" dirty="0">
              <a:solidFill>
                <a:schemeClr val="bg1"/>
              </a:solidFill>
            </a:endParaRPr>
          </a:p>
        </p:txBody>
      </p:sp>
      <p:sp>
        <p:nvSpPr>
          <p:cNvPr id="4" name="Footer Placeholder 14">
            <a:extLst>
              <a:ext uri="{FF2B5EF4-FFF2-40B4-BE49-F238E27FC236}">
                <a16:creationId xmlns:a16="http://schemas.microsoft.com/office/drawing/2014/main" id="{9FE8F722-6AC2-40EE-BF75-8E9DD4E4ECBA}"/>
              </a:ext>
            </a:extLst>
          </p:cNvPr>
          <p:cNvSpPr>
            <a:spLocks noGrp="1"/>
          </p:cNvSpPr>
          <p:nvPr/>
        </p:nvSpPr>
        <p:spPr>
          <a:xfrm>
            <a:off x="95707" y="64206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482B3CC2-480E-4E38-B8A1-039655FF1CF2}"/>
              </a:ext>
            </a:extLst>
          </p:cNvPr>
          <p:cNvGrpSpPr/>
          <p:nvPr/>
        </p:nvGrpSpPr>
        <p:grpSpPr>
          <a:xfrm>
            <a:off x="4029709" y="577416"/>
            <a:ext cx="1143000" cy="1447800"/>
            <a:chOff x="7543800" y="3810000"/>
            <a:chExt cx="1143000" cy="1447800"/>
          </a:xfrm>
        </p:grpSpPr>
        <p:sp>
          <p:nvSpPr>
            <p:cNvPr id="8" name="Trapezoid 7">
              <a:extLst>
                <a:ext uri="{FF2B5EF4-FFF2-40B4-BE49-F238E27FC236}">
                  <a16:creationId xmlns:a16="http://schemas.microsoft.com/office/drawing/2014/main" id="{4F02EFD7-AFA9-4C80-BFEE-AF28DACD83E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BE6D7EBF-CE0D-4FDC-B0A9-FB1B8519684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85D736A6-1479-466F-A730-4237CEDBC1A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2B0E3B91-0F70-4D4E-B997-33A69EE3DD5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C2B4494-0E1C-4566-9FAC-2C14F21B327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C91E155F-442B-41DE-9574-665577D38569}"/>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00D4324-B5F0-48F8-8A68-F2E7EB9150E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D4D9D4-ECE7-437E-A7B8-8F5A101F8E0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87E155E-926E-487E-ACC7-1FFA24909CD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BD23A1F-535C-403C-8AC7-998215B0683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30C6FDB-4810-4090-8B05-DC718DDDCF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F4D8CFA-37CA-4022-9CA3-60EB9255DEBC}"/>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EE1D46A-271B-4961-9B1D-70FA07FC999F}"/>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93B3544-D326-44C3-8F2D-CC870ACA91B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06B37B-4802-4522-9383-05F98C793B7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32ED86-C59D-4A9C-B497-C10EC33700D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DD349A8-763C-484B-98FF-B59DE9E3775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B9E0AE45-89B7-4136-9310-AD032900DA0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7245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78" y="190230"/>
            <a:ext cx="5564660" cy="6848029"/>
          </a:xfrm>
          <a:prstGeom prst="rect">
            <a:avLst/>
          </a:prstGeom>
        </p:spPr>
        <p:txBody>
          <a:bodyPr wrap="square">
            <a:spAutoFit/>
          </a:bodyPr>
          <a:lstStyle/>
          <a:p>
            <a:r>
              <a:rPr lang="en-US" sz="1200" b="1" dirty="0">
                <a:solidFill>
                  <a:srgbClr val="2F393A"/>
                </a:solidFill>
                <a:latin typeface="Abadi" panose="020B0604020104020204" pitchFamily="34" charset="0"/>
              </a:rPr>
              <a:t>Being Prepared to Go:</a:t>
            </a:r>
          </a:p>
          <a:p>
            <a:r>
              <a:rPr lang="en-US" sz="1200" dirty="0">
                <a:solidFill>
                  <a:srgbClr val="2F393A"/>
                </a:solidFill>
                <a:latin typeface="Abadi" panose="020B0604020104020204" pitchFamily="34" charset="0"/>
              </a:rPr>
              <a:t>The first is to have faith. The priesthood is the authority to act in the name of God. It is the right to call down the powers of heaven. So you must have faith that God lives and that you have won His confidence to allow you to use His power for His purposes.</a:t>
            </a:r>
          </a:p>
          <a:p>
            <a:endParaRPr lang="en-US" sz="1200" dirty="0">
              <a:solidFill>
                <a:srgbClr val="2F393A"/>
              </a:solidFill>
              <a:latin typeface="Abadi" panose="020B0604020104020204" pitchFamily="34" charset="0"/>
            </a:endParaRPr>
          </a:p>
          <a:p>
            <a:r>
              <a:rPr lang="en-US" sz="1200" dirty="0"/>
              <a:t>Now, the second thing they will need is confidence that they can live up to the blessings and the trust which God has offered them. Most of the influences around them drag them down to doubt the existence of God, of His love for them, and of the reality of the sometimes quiet messages they receive through the Holy Ghost and the Spirit of Christ. Their peers may urge them to choose sin.</a:t>
            </a:r>
          </a:p>
          <a:p>
            <a:r>
              <a:rPr lang="en-US" sz="1200" dirty="0"/>
              <a:t>We can help them choose to prepare by loving them, warning them, and by showing confidence in them. But we can help them even more by our example of a faithful and inspired servant. In our families, in quorums, in classes, and as we associate with them in any setting, we can act as true priesthood holders who use its power as God has taught us.</a:t>
            </a:r>
          </a:p>
          <a:p>
            <a:pPr fontAlgn="base"/>
            <a:r>
              <a:rPr lang="en-US" sz="1200" dirty="0"/>
              <a:t>Excerpts from Henry B. </a:t>
            </a:r>
            <a:r>
              <a:rPr lang="en-US" sz="1200" dirty="0" err="1"/>
              <a:t>Eyring</a:t>
            </a:r>
            <a:r>
              <a:rPr lang="en-US" sz="1200" dirty="0"/>
              <a:t> Speaking about the Young men Be Ready</a:t>
            </a:r>
          </a:p>
          <a:p>
            <a:pPr fontAlgn="base"/>
            <a:r>
              <a:rPr lang="en-US" sz="1200" cap="all" dirty="0"/>
              <a:t>Oct 2009 GEN </a:t>
            </a:r>
            <a:r>
              <a:rPr lang="en-US" sz="1200" cap="all" dirty="0" err="1"/>
              <a:t>cONF</a:t>
            </a:r>
            <a:endParaRPr lang="en-US" sz="1200" cap="all" dirty="0"/>
          </a:p>
          <a:p>
            <a:pPr fontAlgn="base"/>
            <a:endParaRPr lang="en-US" sz="1200" b="1" cap="all" dirty="0"/>
          </a:p>
          <a:p>
            <a:pPr fontAlgn="base"/>
            <a:r>
              <a:rPr lang="en-US" sz="1100" b="1" dirty="0"/>
              <a:t>Changing Direction: D&amp;C 56:5-7 </a:t>
            </a:r>
            <a:r>
              <a:rPr lang="en-US" sz="1100" dirty="0"/>
              <a:t>President Boyd K. Packer of the Quorum of the Twelve Apostles gave insights into how the Lord sometimes changes the direction given to the Church. President Packer encouraged members to trust in the revelation process given to the Apostles and to accept changes in practices and procedures as they are revealed:</a:t>
            </a:r>
          </a:p>
          <a:p>
            <a:pPr fontAlgn="base"/>
            <a:r>
              <a:rPr lang="en-US" sz="1100" dirty="0"/>
              <a:t>“Changes in organization or procedures are a testimony that revelation is ongoing. While doctrines remain fixed, the methods or procedures do not. …</a:t>
            </a:r>
          </a:p>
          <a:p>
            <a:pPr fontAlgn="base"/>
            <a:r>
              <a:rPr lang="en-US" sz="1100" dirty="0"/>
              <a:t>“The gospel plan was revealed line upon line, precept upon precept, here a little, and there a little. And it goes on: ‘We believe that He will yet reveal many great and important things pertaining to the Kingdom of God.’ (A of F 1:9.)</a:t>
            </a:r>
          </a:p>
          <a:p>
            <a:pPr fontAlgn="base"/>
            <a:r>
              <a:rPr lang="en-US" sz="1100" dirty="0"/>
              <a:t>“There will be changes made in the future as in the past. Whether the Brethren make changes or resist them depends entirely upon the instructions they receive through the channels of revelation which were established in the beginning.</a:t>
            </a:r>
          </a:p>
          <a:p>
            <a:pPr fontAlgn="base"/>
            <a:r>
              <a:rPr lang="en-US" sz="1100" dirty="0"/>
              <a:t>“The doctrines will remain fixed, eternal; the organization, programs, and procedures will be altered as directed by Him whose church this is. …</a:t>
            </a:r>
          </a:p>
          <a:p>
            <a:pPr fontAlgn="base"/>
            <a:r>
              <a:rPr lang="en-US" sz="1100" dirty="0"/>
              <a:t>“And in the end, what is given comes because the Lord has spoken it, ‘whether by [His] own voice or by the voice of [His] servants, it is the same.’ (D&amp;C 1:38.) We know His voice when He speaks” (“Revelation in a Changing World,” </a:t>
            </a:r>
            <a:r>
              <a:rPr lang="en-US" sz="1100" i="1" dirty="0"/>
              <a:t>Ensign,</a:t>
            </a:r>
            <a:r>
              <a:rPr lang="en-US" sz="1100" dirty="0"/>
              <a:t> Nov. 1989, 15, 16).</a:t>
            </a:r>
          </a:p>
          <a:p>
            <a:pPr fontAlgn="base"/>
            <a:endParaRPr lang="en-US" sz="1200" cap="all" dirty="0"/>
          </a:p>
          <a:p>
            <a:endParaRPr lang="en-US" sz="1200" dirty="0"/>
          </a:p>
        </p:txBody>
      </p:sp>
      <p:sp>
        <p:nvSpPr>
          <p:cNvPr id="3" name="Rectangle 2"/>
          <p:cNvSpPr/>
          <p:nvPr/>
        </p:nvSpPr>
        <p:spPr>
          <a:xfrm>
            <a:off x="5739238" y="17585"/>
            <a:ext cx="3264085" cy="6555641"/>
          </a:xfrm>
          <a:prstGeom prst="rect">
            <a:avLst/>
          </a:prstGeom>
          <a:ln>
            <a:solidFill>
              <a:schemeClr val="tx1"/>
            </a:solidFill>
          </a:ln>
        </p:spPr>
        <p:txBody>
          <a:bodyPr wrap="square">
            <a:spAutoFit/>
          </a:bodyPr>
          <a:lstStyle/>
          <a:p>
            <a:pPr fontAlgn="base"/>
            <a:r>
              <a:rPr lang="en-US" sz="1400" b="1" dirty="0"/>
              <a:t>D&amp;C 56:2</a:t>
            </a:r>
          </a:p>
          <a:p>
            <a:pPr fontAlgn="base"/>
            <a:r>
              <a:rPr lang="en-US" sz="1400" dirty="0"/>
              <a:t>President Ezra Taft Benson spoke of the expectation for young men to sacrifice whatever is necessary to serve a mission:</a:t>
            </a:r>
          </a:p>
          <a:p>
            <a:pPr fontAlgn="base"/>
            <a:r>
              <a:rPr lang="en-US" sz="1400" dirty="0"/>
              <a:t>“Concerning serving a mission, President [Spencer W.] Kimball has said, ‘How selfish and thoughtless would it be for a young man to grow to maturity, spend his time preparing for his life’s work and his occupation and be unwilling to serve his Creator in this, the most important service in the world’ (Regional Representatives’ seminar, 30 Sept. 1977). …</a:t>
            </a:r>
          </a:p>
          <a:p>
            <a:pPr fontAlgn="base"/>
            <a:r>
              <a:rPr lang="en-US" sz="1400" dirty="0"/>
              <a:t>“Young men, this statement by President Kimball should be your personal motto: “Every LDS male who is worthy and able should fill a mission” (</a:t>
            </a:r>
            <a:r>
              <a:rPr lang="en-US" sz="1400" i="1" dirty="0"/>
              <a:t>Ensign,</a:t>
            </a:r>
            <a:r>
              <a:rPr lang="en-US" sz="1400" dirty="0"/>
              <a:t> May 1974, p. 87). We ask you to make the sacrifice. We call it that because of want for a better name for it. It’s an investment. Enlist in this, the greatest service in the world. Do not evade the responsibility. Do not conscientiously object. We invite you to join the army … that is swelling in numbers each day. Your job will be to proclaim the message of the Restoration to the world. Know that you have our confidence and love. We expect you to perform that mission” (</a:t>
            </a:r>
            <a:r>
              <a:rPr lang="en-US" sz="1400" u="sng" dirty="0"/>
              <a:t>“This Is a Day of Sacrifice,”</a:t>
            </a:r>
            <a:r>
              <a:rPr lang="en-US" sz="1400" dirty="0"/>
              <a:t> </a:t>
            </a:r>
            <a:r>
              <a:rPr lang="en-US" sz="1400" i="1" dirty="0"/>
              <a:t>Ensign,</a:t>
            </a:r>
            <a:r>
              <a:rPr lang="en-US" sz="1400" dirty="0"/>
              <a:t> May 1979, 33).</a:t>
            </a:r>
          </a:p>
        </p:txBody>
      </p:sp>
      <p:sp>
        <p:nvSpPr>
          <p:cNvPr id="4" name="Rectangle 3"/>
          <p:cNvSpPr/>
          <p:nvPr/>
        </p:nvSpPr>
        <p:spPr>
          <a:xfrm>
            <a:off x="46892" y="17585"/>
            <a:ext cx="5692346" cy="36762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892" y="3694923"/>
            <a:ext cx="5692346" cy="3181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35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Taking up the Cross</a:t>
            </a:r>
          </a:p>
        </p:txBody>
      </p:sp>
      <p:sp>
        <p:nvSpPr>
          <p:cNvPr id="8" name="TextBox 7"/>
          <p:cNvSpPr txBox="1"/>
          <p:nvPr/>
        </p:nvSpPr>
        <p:spPr>
          <a:xfrm>
            <a:off x="3857369" y="1223585"/>
            <a:ext cx="5033321" cy="369332"/>
          </a:xfrm>
          <a:prstGeom prst="rect">
            <a:avLst/>
          </a:prstGeom>
          <a:noFill/>
        </p:spPr>
        <p:txBody>
          <a:bodyPr wrap="square" rtlCol="0">
            <a:spAutoFit/>
          </a:bodyPr>
          <a:lstStyle/>
          <a:p>
            <a:r>
              <a:rPr lang="en-US" dirty="0">
                <a:solidFill>
                  <a:schemeClr val="bg1"/>
                </a:solidFill>
              </a:rPr>
              <a:t>“A voluntary act of submitting our will in the Lord.”</a:t>
            </a:r>
            <a:endParaRPr lang="en-US" sz="1200" dirty="0">
              <a:solidFill>
                <a:schemeClr val="bg1"/>
              </a:solidFill>
            </a:endParaRPr>
          </a:p>
        </p:txBody>
      </p:sp>
      <p:sp>
        <p:nvSpPr>
          <p:cNvPr id="74" name="TextBox 73"/>
          <p:cNvSpPr txBox="1"/>
          <p:nvPr/>
        </p:nvSpPr>
        <p:spPr>
          <a:xfrm>
            <a:off x="169905" y="6393763"/>
            <a:ext cx="4555524" cy="369332"/>
          </a:xfrm>
          <a:prstGeom prst="rect">
            <a:avLst/>
          </a:prstGeom>
          <a:noFill/>
        </p:spPr>
        <p:txBody>
          <a:bodyPr wrap="square" rtlCol="0">
            <a:spAutoFit/>
          </a:bodyPr>
          <a:lstStyle/>
          <a:p>
            <a:r>
              <a:rPr lang="en-US" dirty="0">
                <a:solidFill>
                  <a:schemeClr val="bg1"/>
                </a:solidFill>
              </a:rPr>
              <a:t>D&amp;C 56:2  </a:t>
            </a:r>
            <a:r>
              <a:rPr lang="en-US" dirty="0" err="1">
                <a:solidFill>
                  <a:schemeClr val="bg1"/>
                </a:solidFill>
              </a:rPr>
              <a:t>Otten</a:t>
            </a:r>
            <a:r>
              <a:rPr lang="en-US" dirty="0">
                <a:solidFill>
                  <a:schemeClr val="bg1"/>
                </a:solidFill>
              </a:rPr>
              <a:t> and Caldwell</a:t>
            </a:r>
          </a:p>
        </p:txBody>
      </p:sp>
      <p:sp>
        <p:nvSpPr>
          <p:cNvPr id="109" name="TextBox 108"/>
          <p:cNvSpPr txBox="1"/>
          <p:nvPr/>
        </p:nvSpPr>
        <p:spPr>
          <a:xfrm>
            <a:off x="5165124" y="4752367"/>
            <a:ext cx="5033321" cy="1477328"/>
          </a:xfrm>
          <a:prstGeom prst="rect">
            <a:avLst/>
          </a:prstGeom>
          <a:noFill/>
        </p:spPr>
        <p:txBody>
          <a:bodyPr wrap="square" rtlCol="0">
            <a:spAutoFit/>
          </a:bodyPr>
          <a:lstStyle/>
          <a:p>
            <a:r>
              <a:rPr lang="en-US" dirty="0">
                <a:solidFill>
                  <a:schemeClr val="bg1"/>
                </a:solidFill>
              </a:rPr>
              <a:t>“When a Latter-day Saint is obedient to the Lord, whether it be a new commandment or the revocation of a former one, he is demonstrating his desire to follow the Savior by taking up his own cross of obedience.”</a:t>
            </a:r>
            <a:endParaRPr lang="en-US" dirty="0">
              <a:solidFill>
                <a:srgbClr val="FFFF00"/>
              </a:solidFill>
            </a:endParaRPr>
          </a:p>
        </p:txBody>
      </p:sp>
      <p:grpSp>
        <p:nvGrpSpPr>
          <p:cNvPr id="9" name="Group 8"/>
          <p:cNvGrpSpPr/>
          <p:nvPr/>
        </p:nvGrpSpPr>
        <p:grpSpPr>
          <a:xfrm>
            <a:off x="2028568" y="1200495"/>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57299" y="2386022"/>
              <a:ext cx="1905000" cy="1323439"/>
            </a:xfrm>
            <a:prstGeom prst="rect">
              <a:avLst/>
            </a:prstGeom>
          </p:spPr>
          <p:txBody>
            <a:bodyPr wrap="square">
              <a:spAutoFit/>
            </a:bodyPr>
            <a:lstStyle/>
            <a:p>
              <a:pPr algn="ctr"/>
              <a:r>
                <a:rPr lang="en-US" sz="1600" b="1" i="1" dirty="0"/>
                <a:t>To be saved, we must take up our cross, follow the Savior, and keep His commandments..</a:t>
              </a:r>
              <a:endParaRPr lang="en-US" sz="1600" dirty="0">
                <a:solidFill>
                  <a:schemeClr val="bg1"/>
                </a:solidFill>
              </a:endParaRPr>
            </a:p>
          </p:txBody>
        </p:sp>
      </p:grpSp>
      <p:pic>
        <p:nvPicPr>
          <p:cNvPr id="5" name="Picture 4">
            <a:extLst>
              <a:ext uri="{FF2B5EF4-FFF2-40B4-BE49-F238E27FC236}">
                <a16:creationId xmlns:a16="http://schemas.microsoft.com/office/drawing/2014/main" id="{139BFF92-3E05-4A10-ADC0-C0B703D2F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023" y="1867717"/>
            <a:ext cx="2686050" cy="2609850"/>
          </a:xfrm>
          <a:prstGeom prst="rect">
            <a:avLst/>
          </a:prstGeom>
        </p:spPr>
      </p:pic>
    </p:spTree>
    <p:extLst>
      <p:ext uri="{BB962C8B-B14F-4D97-AF65-F5344CB8AC3E}">
        <p14:creationId xmlns:p14="http://schemas.microsoft.com/office/powerpoint/2010/main" val="41419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Accepting Changes</a:t>
            </a:r>
          </a:p>
        </p:txBody>
      </p:sp>
      <p:sp>
        <p:nvSpPr>
          <p:cNvPr id="8" name="TextBox 7"/>
          <p:cNvSpPr txBox="1"/>
          <p:nvPr/>
        </p:nvSpPr>
        <p:spPr>
          <a:xfrm>
            <a:off x="1915295" y="1772680"/>
            <a:ext cx="5033321" cy="3231654"/>
          </a:xfrm>
          <a:prstGeom prst="rect">
            <a:avLst/>
          </a:prstGeom>
          <a:noFill/>
        </p:spPr>
        <p:txBody>
          <a:bodyPr wrap="square" rtlCol="0">
            <a:spAutoFit/>
          </a:bodyPr>
          <a:lstStyle/>
          <a:p>
            <a:r>
              <a:rPr lang="en-US" sz="2400" dirty="0">
                <a:solidFill>
                  <a:schemeClr val="bg1"/>
                </a:solidFill>
              </a:rPr>
              <a:t>“One of the great evidences of a Latter-day Saint’s faith in Jesus Christ is his willingness to accept and render obedience to policies, directions, practices, and commandments that have been given and will yet be given by the Lord as announced by His authorized servants.”</a:t>
            </a:r>
          </a:p>
          <a:p>
            <a:r>
              <a:rPr lang="en-US" sz="1200" dirty="0" err="1">
                <a:solidFill>
                  <a:schemeClr val="bg1"/>
                </a:solidFill>
              </a:rPr>
              <a:t>Otten</a:t>
            </a:r>
            <a:r>
              <a:rPr lang="en-US" sz="1200" dirty="0">
                <a:solidFill>
                  <a:schemeClr val="bg1"/>
                </a:solidFill>
              </a:rPr>
              <a:t> and Caldwell</a:t>
            </a:r>
          </a:p>
        </p:txBody>
      </p:sp>
      <p:sp>
        <p:nvSpPr>
          <p:cNvPr id="74" name="TextBox 73"/>
          <p:cNvSpPr txBox="1"/>
          <p:nvPr/>
        </p:nvSpPr>
        <p:spPr>
          <a:xfrm>
            <a:off x="70019" y="6488668"/>
            <a:ext cx="1845276" cy="369332"/>
          </a:xfrm>
          <a:prstGeom prst="rect">
            <a:avLst/>
          </a:prstGeom>
          <a:noFill/>
        </p:spPr>
        <p:txBody>
          <a:bodyPr wrap="square" rtlCol="0">
            <a:spAutoFit/>
          </a:bodyPr>
          <a:lstStyle/>
          <a:p>
            <a:r>
              <a:rPr lang="en-US" dirty="0">
                <a:solidFill>
                  <a:schemeClr val="bg1"/>
                </a:solidFill>
              </a:rPr>
              <a:t>D&amp;C 56:3-4</a:t>
            </a:r>
          </a:p>
        </p:txBody>
      </p:sp>
      <p:pic>
        <p:nvPicPr>
          <p:cNvPr id="3" name="Picture 2">
            <a:extLst>
              <a:ext uri="{FF2B5EF4-FFF2-40B4-BE49-F238E27FC236}">
                <a16:creationId xmlns:a16="http://schemas.microsoft.com/office/drawing/2014/main" id="{B26A68E0-6B38-412E-AA81-78B439C8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876" y="3328121"/>
            <a:ext cx="3990975" cy="3000375"/>
          </a:xfrm>
          <a:prstGeom prst="rect">
            <a:avLst/>
          </a:prstGeom>
        </p:spPr>
      </p:pic>
    </p:spTree>
    <p:extLst>
      <p:ext uri="{BB962C8B-B14F-4D97-AF65-F5344CB8AC3E}">
        <p14:creationId xmlns:p14="http://schemas.microsoft.com/office/powerpoint/2010/main" val="329122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2027" y="1"/>
            <a:ext cx="8587947"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Are You Ready To Go?</a:t>
            </a:r>
          </a:p>
        </p:txBody>
      </p:sp>
      <p:sp>
        <p:nvSpPr>
          <p:cNvPr id="8" name="TextBox 7"/>
          <p:cNvSpPr txBox="1"/>
          <p:nvPr/>
        </p:nvSpPr>
        <p:spPr>
          <a:xfrm>
            <a:off x="490338" y="1107220"/>
            <a:ext cx="5033321" cy="3693319"/>
          </a:xfrm>
          <a:prstGeom prst="rect">
            <a:avLst/>
          </a:prstGeom>
          <a:noFill/>
        </p:spPr>
        <p:txBody>
          <a:bodyPr wrap="square" rtlCol="0">
            <a:spAutoFit/>
          </a:bodyPr>
          <a:lstStyle/>
          <a:p>
            <a:pPr fontAlgn="base"/>
            <a:r>
              <a:rPr lang="en-US" dirty="0">
                <a:solidFill>
                  <a:schemeClr val="bg1"/>
                </a:solidFill>
              </a:rPr>
              <a:t>“The preparation is to be ready to go and do whatever the Lord wants done as the world is preparing for His coming. </a:t>
            </a:r>
          </a:p>
          <a:p>
            <a:pPr fontAlgn="base"/>
            <a:endParaRPr lang="en-US" dirty="0">
              <a:solidFill>
                <a:schemeClr val="bg1"/>
              </a:solidFill>
            </a:endParaRPr>
          </a:p>
          <a:p>
            <a:pPr fontAlgn="base"/>
            <a:r>
              <a:rPr lang="en-US" dirty="0">
                <a:solidFill>
                  <a:schemeClr val="bg1"/>
                </a:solidFill>
              </a:rPr>
              <a:t>None of us knows exactly what those errands will be. But we know what it will take to be ready, so each of us can prepare.</a:t>
            </a:r>
          </a:p>
          <a:p>
            <a:pPr fontAlgn="base"/>
            <a:endParaRPr lang="en-US" dirty="0">
              <a:solidFill>
                <a:schemeClr val="bg1"/>
              </a:solidFill>
            </a:endParaRPr>
          </a:p>
          <a:p>
            <a:pPr fontAlgn="base"/>
            <a:r>
              <a:rPr lang="en-US" dirty="0">
                <a:solidFill>
                  <a:schemeClr val="bg1"/>
                </a:solidFill>
              </a:rPr>
              <a:t>What you will need in the dramatic moment will be built in the steady performance of obedient service. I will tell you two of the things you will need and the preparation it takes to be ready.”</a:t>
            </a:r>
          </a:p>
          <a:p>
            <a:pPr fontAlgn="base"/>
            <a:r>
              <a:rPr lang="en-US" sz="1200" dirty="0">
                <a:solidFill>
                  <a:schemeClr val="bg1"/>
                </a:solidFill>
              </a:rPr>
              <a:t>Henry B. </a:t>
            </a:r>
            <a:r>
              <a:rPr lang="en-US" sz="1200" dirty="0" err="1">
                <a:solidFill>
                  <a:schemeClr val="bg1"/>
                </a:solidFill>
              </a:rPr>
              <a:t>Erying</a:t>
            </a:r>
            <a:endParaRPr lang="en-US" sz="1200" dirty="0">
              <a:solidFill>
                <a:schemeClr val="bg1"/>
              </a:solidFill>
            </a:endParaRPr>
          </a:p>
        </p:txBody>
      </p:sp>
      <p:sp>
        <p:nvSpPr>
          <p:cNvPr id="7" name="TextBox 6"/>
          <p:cNvSpPr txBox="1"/>
          <p:nvPr/>
        </p:nvSpPr>
        <p:spPr>
          <a:xfrm>
            <a:off x="6268994" y="5303727"/>
            <a:ext cx="3987115" cy="1077218"/>
          </a:xfrm>
          <a:prstGeom prst="rect">
            <a:avLst/>
          </a:prstGeom>
          <a:noFill/>
        </p:spPr>
        <p:txBody>
          <a:bodyPr wrap="square" rtlCol="0">
            <a:spAutoFit/>
          </a:bodyPr>
          <a:lstStyle/>
          <a:p>
            <a:pPr algn="ctr" fontAlgn="base"/>
            <a:r>
              <a:rPr lang="en-US" sz="3200" dirty="0">
                <a:solidFill>
                  <a:srgbClr val="FFFF00"/>
                </a:solidFill>
              </a:rPr>
              <a:t>What Keeps us from being prepared?</a:t>
            </a:r>
          </a:p>
        </p:txBody>
      </p:sp>
      <p:pic>
        <p:nvPicPr>
          <p:cNvPr id="3" name="Picture 2">
            <a:extLst>
              <a:ext uri="{FF2B5EF4-FFF2-40B4-BE49-F238E27FC236}">
                <a16:creationId xmlns:a16="http://schemas.microsoft.com/office/drawing/2014/main" id="{7673FA62-DD38-43A4-A717-15EE27280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267" y="1662545"/>
            <a:ext cx="4818420" cy="2896466"/>
          </a:xfrm>
          <a:prstGeom prst="rect">
            <a:avLst/>
          </a:prstGeom>
        </p:spPr>
      </p:pic>
      <p:pic>
        <p:nvPicPr>
          <p:cNvPr id="9" name="Picture 8">
            <a:extLst>
              <a:ext uri="{FF2B5EF4-FFF2-40B4-BE49-F238E27FC236}">
                <a16:creationId xmlns:a16="http://schemas.microsoft.com/office/drawing/2014/main" id="{3CC8F349-32EE-4F62-B734-D5C4791AB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36" y="4743087"/>
            <a:ext cx="2895601" cy="1904111"/>
          </a:xfrm>
          <a:prstGeom prst="rect">
            <a:avLst/>
          </a:prstGeom>
        </p:spPr>
      </p:pic>
      <p:pic>
        <p:nvPicPr>
          <p:cNvPr id="11" name="Picture 10">
            <a:extLst>
              <a:ext uri="{FF2B5EF4-FFF2-40B4-BE49-F238E27FC236}">
                <a16:creationId xmlns:a16="http://schemas.microsoft.com/office/drawing/2014/main" id="{EE09D04C-9D96-49BE-B110-C1325EA30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11" y="4951445"/>
            <a:ext cx="1408176" cy="1755648"/>
          </a:xfrm>
          <a:prstGeom prst="rect">
            <a:avLst/>
          </a:prstGeom>
        </p:spPr>
      </p:pic>
    </p:spTree>
    <p:extLst>
      <p:ext uri="{BB962C8B-B14F-4D97-AF65-F5344CB8AC3E}">
        <p14:creationId xmlns:p14="http://schemas.microsoft.com/office/powerpoint/2010/main" val="42663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996" y="802537"/>
            <a:ext cx="5033321" cy="1569660"/>
          </a:xfrm>
          <a:prstGeom prst="rect">
            <a:avLst/>
          </a:prstGeom>
          <a:noFill/>
        </p:spPr>
        <p:txBody>
          <a:bodyPr wrap="square" rtlCol="0">
            <a:spAutoFit/>
          </a:bodyPr>
          <a:lstStyle/>
          <a:p>
            <a:pPr fontAlgn="base"/>
            <a:r>
              <a:rPr lang="en-US" sz="2400" dirty="0">
                <a:solidFill>
                  <a:schemeClr val="bg1"/>
                </a:solidFill>
              </a:rPr>
              <a:t>A young man is approaching the age when he will be able to serve a mission. He worries about everything he will leave behind when he serves.</a:t>
            </a:r>
          </a:p>
        </p:txBody>
      </p:sp>
      <p:sp>
        <p:nvSpPr>
          <p:cNvPr id="7" name="TextBox 6"/>
          <p:cNvSpPr txBox="1"/>
          <p:nvPr/>
        </p:nvSpPr>
        <p:spPr>
          <a:xfrm>
            <a:off x="5033392" y="4712080"/>
            <a:ext cx="6428508" cy="1938992"/>
          </a:xfrm>
          <a:prstGeom prst="rect">
            <a:avLst/>
          </a:prstGeom>
          <a:noFill/>
        </p:spPr>
        <p:txBody>
          <a:bodyPr wrap="square" rtlCol="0">
            <a:spAutoFit/>
          </a:bodyPr>
          <a:lstStyle/>
          <a:p>
            <a:pPr fontAlgn="base"/>
            <a:r>
              <a:rPr lang="en-US" sz="2400" dirty="0">
                <a:solidFill>
                  <a:schemeClr val="bg1"/>
                </a:solidFill>
              </a:rPr>
              <a:t>A young woman knows that the youth in her ward will be visiting the temple in a few months, but she doesn’t have a temple recommend. There is something in her life right now that will prevent her from receiving one.</a:t>
            </a:r>
          </a:p>
        </p:txBody>
      </p:sp>
      <p:pic>
        <p:nvPicPr>
          <p:cNvPr id="5" name="Picture 4">
            <a:extLst>
              <a:ext uri="{FF2B5EF4-FFF2-40B4-BE49-F238E27FC236}">
                <a16:creationId xmlns:a16="http://schemas.microsoft.com/office/drawing/2014/main" id="{78F026EF-2B52-4462-A65B-3C0CCBB26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514" y="909597"/>
            <a:ext cx="2698736" cy="3714239"/>
          </a:xfrm>
          <a:prstGeom prst="rect">
            <a:avLst/>
          </a:prstGeom>
        </p:spPr>
      </p:pic>
      <p:pic>
        <p:nvPicPr>
          <p:cNvPr id="11" name="Picture 10">
            <a:extLst>
              <a:ext uri="{FF2B5EF4-FFF2-40B4-BE49-F238E27FC236}">
                <a16:creationId xmlns:a16="http://schemas.microsoft.com/office/drawing/2014/main" id="{F1D4A3C5-0418-4B05-B4A2-51C0EBFEB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355" y="2766717"/>
            <a:ext cx="2589765" cy="3890727"/>
          </a:xfrm>
          <a:prstGeom prst="rect">
            <a:avLst/>
          </a:prstGeom>
        </p:spPr>
      </p:pic>
      <p:sp>
        <p:nvSpPr>
          <p:cNvPr id="12" name="Rectangle 11">
            <a:extLst>
              <a:ext uri="{FF2B5EF4-FFF2-40B4-BE49-F238E27FC236}">
                <a16:creationId xmlns:a16="http://schemas.microsoft.com/office/drawing/2014/main" id="{5CB245D2-C42F-4350-B2BE-A05FFF2000F0}"/>
              </a:ext>
            </a:extLst>
          </p:cNvPr>
          <p:cNvSpPr/>
          <p:nvPr/>
        </p:nvSpPr>
        <p:spPr>
          <a:xfrm>
            <a:off x="2904656" y="156206"/>
            <a:ext cx="7786255" cy="646331"/>
          </a:xfrm>
          <a:prstGeom prst="rect">
            <a:avLst/>
          </a:prstGeom>
        </p:spPr>
        <p:txBody>
          <a:bodyPr wrap="square">
            <a:spAutoFit/>
          </a:bodyPr>
          <a:lstStyle/>
          <a:p>
            <a:r>
              <a:rPr lang="en-US" b="0" i="1" dirty="0">
                <a:solidFill>
                  <a:srgbClr val="FFFF00"/>
                </a:solidFill>
                <a:effectLst/>
                <a:latin typeface="Calibri" panose="020F0502020204030204" pitchFamily="34" charset="0"/>
              </a:rPr>
              <a:t> Then said Jesus unto his disciples, If any man will come after me, let him deny himself, and take up his cross, and follow me. Matthew 16:24</a:t>
            </a:r>
            <a:endParaRPr lang="en-US" i="1" dirty="0">
              <a:solidFill>
                <a:srgbClr val="FFFF00"/>
              </a:solidFill>
            </a:endParaRPr>
          </a:p>
        </p:txBody>
      </p:sp>
      <p:sp>
        <p:nvSpPr>
          <p:cNvPr id="13" name="Rectangle 12">
            <a:extLst>
              <a:ext uri="{FF2B5EF4-FFF2-40B4-BE49-F238E27FC236}">
                <a16:creationId xmlns:a16="http://schemas.microsoft.com/office/drawing/2014/main" id="{0A46E9F2-3E39-4304-A355-FC687708887E}"/>
              </a:ext>
            </a:extLst>
          </p:cNvPr>
          <p:cNvSpPr/>
          <p:nvPr/>
        </p:nvSpPr>
        <p:spPr>
          <a:xfrm>
            <a:off x="3048000" y="2715216"/>
            <a:ext cx="6096000" cy="1815882"/>
          </a:xfrm>
          <a:prstGeom prst="rect">
            <a:avLst/>
          </a:prstGeom>
          <a:solidFill>
            <a:schemeClr val="accent3">
              <a:lumMod val="50000"/>
            </a:schemeClr>
          </a:solidFill>
          <a:ln>
            <a:solidFill>
              <a:schemeClr val="tx1"/>
            </a:solidFill>
          </a:ln>
        </p:spPr>
        <p:txBody>
          <a:bodyPr>
            <a:spAutoFit/>
          </a:bodyPr>
          <a:lstStyle/>
          <a:p>
            <a:pPr algn="ctr"/>
            <a:r>
              <a:rPr lang="en-US" sz="2800" dirty="0">
                <a:solidFill>
                  <a:srgbClr val="FFFF00"/>
                </a:solidFill>
                <a:latin typeface="Open Sans"/>
              </a:rPr>
              <a:t>I</a:t>
            </a:r>
            <a:r>
              <a:rPr lang="en-US" sz="2800" b="0" i="0" dirty="0">
                <a:solidFill>
                  <a:srgbClr val="FFFF00"/>
                </a:solidFill>
                <a:effectLst/>
                <a:latin typeface="Open Sans"/>
              </a:rPr>
              <a:t>f we choose not to take up our cross, we may lose opportunities to bless others and receive blessings ourselves</a:t>
            </a:r>
            <a:endParaRPr lang="en-US" sz="2800" dirty="0">
              <a:solidFill>
                <a:srgbClr val="FFFF00"/>
              </a:solidFill>
            </a:endParaRPr>
          </a:p>
        </p:txBody>
      </p:sp>
    </p:spTree>
    <p:extLst>
      <p:ext uri="{BB962C8B-B14F-4D97-AF65-F5344CB8AC3E}">
        <p14:creationId xmlns:p14="http://schemas.microsoft.com/office/powerpoint/2010/main" val="35579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7" grpId="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Revoking a Commandment</a:t>
            </a:r>
          </a:p>
        </p:txBody>
      </p:sp>
      <p:sp>
        <p:nvSpPr>
          <p:cNvPr id="8" name="TextBox 7"/>
          <p:cNvSpPr txBox="1"/>
          <p:nvPr/>
        </p:nvSpPr>
        <p:spPr>
          <a:xfrm>
            <a:off x="2075363" y="1192701"/>
            <a:ext cx="5033321" cy="1938992"/>
          </a:xfrm>
          <a:prstGeom prst="rect">
            <a:avLst/>
          </a:prstGeom>
          <a:noFill/>
        </p:spPr>
        <p:txBody>
          <a:bodyPr wrap="square" rtlCol="0">
            <a:spAutoFit/>
          </a:bodyPr>
          <a:lstStyle/>
          <a:p>
            <a:r>
              <a:rPr lang="en-US" dirty="0">
                <a:solidFill>
                  <a:schemeClr val="bg1"/>
                </a:solidFill>
              </a:rPr>
              <a:t>“Only the rebellious, those who will not obey the commandments of God are to be thus dealt with, are to have their blessings revoked; </a:t>
            </a:r>
          </a:p>
          <a:p>
            <a:endParaRPr lang="en-US" dirty="0">
              <a:solidFill>
                <a:schemeClr val="bg1"/>
              </a:solidFill>
            </a:endParaRPr>
          </a:p>
          <a:p>
            <a:r>
              <a:rPr lang="en-US" dirty="0">
                <a:solidFill>
                  <a:schemeClr val="bg1"/>
                </a:solidFill>
              </a:rPr>
              <a:t>Only these will forfeit the blessings to which they were entitled.” </a:t>
            </a:r>
          </a:p>
          <a:p>
            <a:r>
              <a:rPr lang="en-US" sz="1200" dirty="0">
                <a:solidFill>
                  <a:schemeClr val="bg1"/>
                </a:solidFill>
              </a:rPr>
              <a:t>Elder James E. </a:t>
            </a:r>
            <a:r>
              <a:rPr lang="en-US" sz="1200" dirty="0" err="1">
                <a:solidFill>
                  <a:schemeClr val="bg1"/>
                </a:solidFill>
              </a:rPr>
              <a:t>Talmage</a:t>
            </a:r>
            <a:endParaRPr lang="en-US" sz="1200" dirty="0">
              <a:solidFill>
                <a:schemeClr val="bg1"/>
              </a:solidFill>
            </a:endParaRPr>
          </a:p>
        </p:txBody>
      </p:sp>
      <p:sp>
        <p:nvSpPr>
          <p:cNvPr id="74" name="TextBox 73"/>
          <p:cNvSpPr txBox="1"/>
          <p:nvPr/>
        </p:nvSpPr>
        <p:spPr>
          <a:xfrm>
            <a:off x="70019" y="6435395"/>
            <a:ext cx="1845276" cy="369332"/>
          </a:xfrm>
          <a:prstGeom prst="rect">
            <a:avLst/>
          </a:prstGeom>
          <a:noFill/>
        </p:spPr>
        <p:txBody>
          <a:bodyPr wrap="square" rtlCol="0">
            <a:spAutoFit/>
          </a:bodyPr>
          <a:lstStyle/>
          <a:p>
            <a:r>
              <a:rPr lang="en-US" dirty="0">
                <a:solidFill>
                  <a:schemeClr val="bg1"/>
                </a:solidFill>
              </a:rPr>
              <a:t>D&amp;C 56:3-4</a:t>
            </a:r>
          </a:p>
        </p:txBody>
      </p:sp>
      <p:sp>
        <p:nvSpPr>
          <p:cNvPr id="109" name="TextBox 108"/>
          <p:cNvSpPr txBox="1"/>
          <p:nvPr/>
        </p:nvSpPr>
        <p:spPr>
          <a:xfrm>
            <a:off x="4950938" y="4190487"/>
            <a:ext cx="5033321" cy="1661993"/>
          </a:xfrm>
          <a:prstGeom prst="rect">
            <a:avLst/>
          </a:prstGeom>
          <a:noFill/>
        </p:spPr>
        <p:txBody>
          <a:bodyPr wrap="square" rtlCol="0">
            <a:spAutoFit/>
          </a:bodyPr>
          <a:lstStyle/>
          <a:p>
            <a:r>
              <a:rPr lang="en-US" dirty="0">
                <a:solidFill>
                  <a:schemeClr val="bg1"/>
                </a:solidFill>
              </a:rPr>
              <a:t>Any commandment, or revocation thereof, will be channeled through the Lord’s mouthpiece, the living prophet (D&amp;C 21, 28 ,and 43)</a:t>
            </a:r>
          </a:p>
          <a:p>
            <a:endParaRPr lang="en-US" sz="1200" dirty="0">
              <a:solidFill>
                <a:schemeClr val="bg1"/>
              </a:solidFill>
            </a:endParaRPr>
          </a:p>
          <a:p>
            <a:r>
              <a:rPr lang="en-US" dirty="0">
                <a:solidFill>
                  <a:srgbClr val="FFFF00"/>
                </a:solidFill>
              </a:rPr>
              <a:t>Rebellion is a reason for the Lord to revoke the commandment</a:t>
            </a:r>
          </a:p>
        </p:txBody>
      </p:sp>
      <p:pic>
        <p:nvPicPr>
          <p:cNvPr id="3" name="Picture 2">
            <a:extLst>
              <a:ext uri="{FF2B5EF4-FFF2-40B4-BE49-F238E27FC236}">
                <a16:creationId xmlns:a16="http://schemas.microsoft.com/office/drawing/2014/main" id="{6D4C1DFD-4CF1-48EF-8A60-C7AF42FF9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598" y="1432133"/>
            <a:ext cx="3164098" cy="1889924"/>
          </a:xfrm>
          <a:prstGeom prst="rect">
            <a:avLst/>
          </a:prstGeom>
        </p:spPr>
      </p:pic>
      <p:pic>
        <p:nvPicPr>
          <p:cNvPr id="7" name="Picture 6">
            <a:extLst>
              <a:ext uri="{FF2B5EF4-FFF2-40B4-BE49-F238E27FC236}">
                <a16:creationId xmlns:a16="http://schemas.microsoft.com/office/drawing/2014/main" id="{4F2A2694-49B5-4C67-B26E-AC62441AC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25" y="4008332"/>
            <a:ext cx="2809875" cy="2143125"/>
          </a:xfrm>
          <a:prstGeom prst="rect">
            <a:avLst/>
          </a:prstGeom>
        </p:spPr>
      </p:pic>
      <p:pic>
        <p:nvPicPr>
          <p:cNvPr id="10" name="Picture 9">
            <a:extLst>
              <a:ext uri="{FF2B5EF4-FFF2-40B4-BE49-F238E27FC236}">
                <a16:creationId xmlns:a16="http://schemas.microsoft.com/office/drawing/2014/main" id="{13C85BAB-AA35-4DAF-B026-4A16C5B4E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09" y="1192701"/>
            <a:ext cx="1426941" cy="1898369"/>
          </a:xfrm>
          <a:prstGeom prst="rect">
            <a:avLst/>
          </a:prstGeom>
        </p:spPr>
      </p:pic>
      <p:grpSp>
        <p:nvGrpSpPr>
          <p:cNvPr id="15" name="Group 14">
            <a:extLst>
              <a:ext uri="{FF2B5EF4-FFF2-40B4-BE49-F238E27FC236}">
                <a16:creationId xmlns:a16="http://schemas.microsoft.com/office/drawing/2014/main" id="{33651E8A-C1C4-44CE-A08F-AE3E6EF53F56}"/>
              </a:ext>
            </a:extLst>
          </p:cNvPr>
          <p:cNvGrpSpPr/>
          <p:nvPr/>
        </p:nvGrpSpPr>
        <p:grpSpPr>
          <a:xfrm>
            <a:off x="9718890" y="2710409"/>
            <a:ext cx="2031331" cy="3909652"/>
            <a:chOff x="838200" y="76200"/>
            <a:chExt cx="2667000" cy="5029200"/>
          </a:xfrm>
        </p:grpSpPr>
        <p:grpSp>
          <p:nvGrpSpPr>
            <p:cNvPr id="16" name="Group 17">
              <a:extLst>
                <a:ext uri="{FF2B5EF4-FFF2-40B4-BE49-F238E27FC236}">
                  <a16:creationId xmlns:a16="http://schemas.microsoft.com/office/drawing/2014/main" id="{8922A593-356C-49FF-B5DA-685641FA830B}"/>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BEE73C5E-771A-4FFC-9179-2E496DADFF95}"/>
                  </a:ext>
                </a:extLst>
              </p:cNvPr>
              <p:cNvGrpSpPr/>
              <p:nvPr/>
            </p:nvGrpSpPr>
            <p:grpSpPr>
              <a:xfrm flipH="1">
                <a:off x="2209800" y="1447800"/>
                <a:ext cx="1295400" cy="3429000"/>
                <a:chOff x="685800" y="1447800"/>
                <a:chExt cx="1295400" cy="3124200"/>
              </a:xfrm>
            </p:grpSpPr>
            <p:sp>
              <p:nvSpPr>
                <p:cNvPr id="34" name="Bent Arrow 26">
                  <a:extLst>
                    <a:ext uri="{FF2B5EF4-FFF2-40B4-BE49-F238E27FC236}">
                      <a16:creationId xmlns:a16="http://schemas.microsoft.com/office/drawing/2014/main" id="{D6134CE0-AA98-4D63-8B1A-1FD511E9445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7">
                  <a:extLst>
                    <a:ext uri="{FF2B5EF4-FFF2-40B4-BE49-F238E27FC236}">
                      <a16:creationId xmlns:a16="http://schemas.microsoft.com/office/drawing/2014/main" id="{0047C75F-DE27-4C3E-A450-4B236E4545E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00078F78-28A9-4481-A39D-E9217B24AFA5}"/>
                  </a:ext>
                </a:extLst>
              </p:cNvPr>
              <p:cNvGrpSpPr/>
              <p:nvPr/>
            </p:nvGrpSpPr>
            <p:grpSpPr>
              <a:xfrm>
                <a:off x="838200" y="1447800"/>
                <a:ext cx="1295400" cy="3429000"/>
                <a:chOff x="685800" y="1447800"/>
                <a:chExt cx="1295400" cy="3429000"/>
              </a:xfrm>
            </p:grpSpPr>
            <p:sp>
              <p:nvSpPr>
                <p:cNvPr id="32" name="Bent Arrow 24">
                  <a:extLst>
                    <a:ext uri="{FF2B5EF4-FFF2-40B4-BE49-F238E27FC236}">
                      <a16:creationId xmlns:a16="http://schemas.microsoft.com/office/drawing/2014/main" id="{08311126-2C02-48EA-83C6-68EB021CD19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FF0613DC-F0EB-4A16-89F3-EBB5F90169D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4A59C900-19FA-4882-B3ED-A4ED72876C2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580CA374-71D7-4B95-93C4-6AE00046970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436C120B-E3F8-4744-BBB8-53B0F9A5B4EB}"/>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5">
                <a:extLst>
                  <a:ext uri="{FF2B5EF4-FFF2-40B4-BE49-F238E27FC236}">
                    <a16:creationId xmlns:a16="http://schemas.microsoft.com/office/drawing/2014/main" id="{8E547F2F-87DA-47CF-B75D-759C33169899}"/>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F9331705-ECEA-45D5-8B64-25FA12B23ACD}"/>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7">
                <a:extLst>
                  <a:ext uri="{FF2B5EF4-FFF2-40B4-BE49-F238E27FC236}">
                    <a16:creationId xmlns:a16="http://schemas.microsoft.com/office/drawing/2014/main" id="{D25DE676-F294-407E-A49F-B4A7407B68A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84C23CCC-FA11-4C8E-A691-6AEAEA8F81F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081C49D9-DB29-4EA0-ACDC-4E85567AC15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1CC2799A-9C4E-4B2B-A01F-7F51BD47EB7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74E79491-0199-4374-B1B7-9B2F3F301FA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5B358963-9C6A-4942-A1BD-85A5AB83AB8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889F3AD3-049A-41F6-B53C-50904CFF21E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5B3DAC03-276C-4095-B9F0-AF0BDC0354D9}"/>
                </a:ext>
              </a:extLst>
            </p:cNvPr>
            <p:cNvSpPr/>
            <p:nvPr/>
          </p:nvSpPr>
          <p:spPr>
            <a:xfrm>
              <a:off x="1241610" y="2278001"/>
              <a:ext cx="1981202" cy="1781595"/>
            </a:xfrm>
            <a:prstGeom prst="rect">
              <a:avLst/>
            </a:prstGeom>
          </p:spPr>
          <p:txBody>
            <a:bodyPr wrap="square">
              <a:spAutoFit/>
            </a:bodyPr>
            <a:lstStyle/>
            <a:p>
              <a:pPr algn="ctr"/>
              <a:r>
                <a:rPr lang="en-US" sz="1400" b="1" dirty="0"/>
                <a:t>The Lord can give a commandment or revoke a commandment as He sees fit</a:t>
              </a:r>
              <a:endParaRPr lang="en-US" sz="1400" dirty="0">
                <a:solidFill>
                  <a:schemeClr val="bg1"/>
                </a:solidFill>
              </a:endParaRPr>
            </a:p>
          </p:txBody>
        </p:sp>
      </p:grpSp>
    </p:spTree>
    <p:extLst>
      <p:ext uri="{BB962C8B-B14F-4D97-AF65-F5344CB8AC3E}">
        <p14:creationId xmlns:p14="http://schemas.microsoft.com/office/powerpoint/2010/main" val="27150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9">
                                            <p:txEl>
                                              <p:pRg st="2" end="2"/>
                                            </p:txEl>
                                          </p:spTgt>
                                        </p:tgtEl>
                                        <p:attrNameLst>
                                          <p:attrName>style.visibility</p:attrName>
                                        </p:attrNameLst>
                                      </p:cBhvr>
                                      <p:to>
                                        <p:strVal val="visible"/>
                                      </p:to>
                                    </p:set>
                                    <p:animEffect transition="in" filter="fade">
                                      <p:cBhvr>
                                        <p:cTn id="14" dur="1000"/>
                                        <p:tgtEl>
                                          <p:spTgt spid="109">
                                            <p:txEl>
                                              <p:pRg st="2" end="2"/>
                                            </p:txEl>
                                          </p:spTgt>
                                        </p:tgtEl>
                                      </p:cBhvr>
                                    </p:animEffect>
                                    <p:anim calcmode="lin" valueType="num">
                                      <p:cBhvr>
                                        <p:cTn id="15" dur="10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History</a:t>
            </a:r>
          </a:p>
        </p:txBody>
      </p:sp>
      <p:sp>
        <p:nvSpPr>
          <p:cNvPr id="2" name="Rectangle 1">
            <a:extLst>
              <a:ext uri="{FF2B5EF4-FFF2-40B4-BE49-F238E27FC236}">
                <a16:creationId xmlns:a16="http://schemas.microsoft.com/office/drawing/2014/main" id="{7DB158AD-7E3A-415D-B0DA-6A58A8DE1AF0}"/>
              </a:ext>
            </a:extLst>
          </p:cNvPr>
          <p:cNvSpPr/>
          <p:nvPr/>
        </p:nvSpPr>
        <p:spPr>
          <a:xfrm>
            <a:off x="648015" y="1408133"/>
            <a:ext cx="4744116" cy="1631216"/>
          </a:xfrm>
          <a:prstGeom prst="rect">
            <a:avLst/>
          </a:prstGeom>
        </p:spPr>
        <p:txBody>
          <a:bodyPr wrap="square">
            <a:spAutoFit/>
          </a:bodyPr>
          <a:lstStyle/>
          <a:p>
            <a:r>
              <a:rPr lang="en-US" sz="2000" b="0" i="0" dirty="0">
                <a:solidFill>
                  <a:schemeClr val="bg1"/>
                </a:solidFill>
                <a:effectLst/>
                <a:latin typeface="Open Sans"/>
              </a:rPr>
              <a:t>After the Lord offered a higher law to </a:t>
            </a:r>
            <a:r>
              <a:rPr lang="en-US" sz="2000" dirty="0">
                <a:solidFill>
                  <a:schemeClr val="bg1"/>
                </a:solidFill>
                <a:latin typeface="Open Sans"/>
              </a:rPr>
              <a:t>Moses</a:t>
            </a:r>
            <a:r>
              <a:rPr lang="en-US" sz="2000" b="0" i="0" dirty="0">
                <a:solidFill>
                  <a:schemeClr val="bg1"/>
                </a:solidFill>
                <a:effectLst/>
                <a:latin typeface="Open Sans"/>
              </a:rPr>
              <a:t> and his people, the children of Israel rebelled and began worshiping a golden calf. The Lord then gave them a lesser law. </a:t>
            </a:r>
            <a:endParaRPr lang="en-US" sz="2000" dirty="0">
              <a:solidFill>
                <a:schemeClr val="bg1"/>
              </a:solidFill>
            </a:endParaRPr>
          </a:p>
        </p:txBody>
      </p:sp>
      <p:sp>
        <p:nvSpPr>
          <p:cNvPr id="5" name="Rectangle 4">
            <a:extLst>
              <a:ext uri="{FF2B5EF4-FFF2-40B4-BE49-F238E27FC236}">
                <a16:creationId xmlns:a16="http://schemas.microsoft.com/office/drawing/2014/main" id="{96426CD1-C0AF-46D8-9FDC-A2389E278229}"/>
              </a:ext>
            </a:extLst>
          </p:cNvPr>
          <p:cNvSpPr/>
          <p:nvPr/>
        </p:nvSpPr>
        <p:spPr>
          <a:xfrm>
            <a:off x="0" y="6488668"/>
            <a:ext cx="8504559" cy="369332"/>
          </a:xfrm>
          <a:prstGeom prst="rect">
            <a:avLst/>
          </a:prstGeom>
        </p:spPr>
        <p:txBody>
          <a:bodyPr wrap="square">
            <a:spAutoFit/>
          </a:bodyPr>
          <a:lstStyle/>
          <a:p>
            <a:r>
              <a:rPr lang="en-US" dirty="0">
                <a:solidFill>
                  <a:schemeClr val="bg1"/>
                </a:solidFill>
                <a:latin typeface="Open Sans"/>
              </a:rPr>
              <a:t>Exodus 32–34; JST Exodus 34:1–2; D&amp;C 84:23–27; Matthew 10:5; 28:19</a:t>
            </a:r>
            <a:endParaRPr lang="en-US" dirty="0"/>
          </a:p>
        </p:txBody>
      </p:sp>
      <p:pic>
        <p:nvPicPr>
          <p:cNvPr id="13" name="Picture 12">
            <a:extLst>
              <a:ext uri="{FF2B5EF4-FFF2-40B4-BE49-F238E27FC236}">
                <a16:creationId xmlns:a16="http://schemas.microsoft.com/office/drawing/2014/main" id="{970FCAE1-F637-4CA6-B592-8090C78B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73" y="3103355"/>
            <a:ext cx="2286000" cy="3108960"/>
          </a:xfrm>
          <a:prstGeom prst="rect">
            <a:avLst/>
          </a:prstGeom>
        </p:spPr>
      </p:pic>
      <p:sp>
        <p:nvSpPr>
          <p:cNvPr id="14" name="Rectangle 13">
            <a:extLst>
              <a:ext uri="{FF2B5EF4-FFF2-40B4-BE49-F238E27FC236}">
                <a16:creationId xmlns:a16="http://schemas.microsoft.com/office/drawing/2014/main" id="{407FF8BC-D134-4533-AE8B-9B7C41BC998B}"/>
              </a:ext>
            </a:extLst>
          </p:cNvPr>
          <p:cNvSpPr/>
          <p:nvPr/>
        </p:nvSpPr>
        <p:spPr>
          <a:xfrm>
            <a:off x="6762885" y="3758007"/>
            <a:ext cx="4047123" cy="2246769"/>
          </a:xfrm>
          <a:prstGeom prst="rect">
            <a:avLst/>
          </a:prstGeom>
        </p:spPr>
        <p:txBody>
          <a:bodyPr wrap="square">
            <a:spAutoFit/>
          </a:bodyPr>
          <a:lstStyle/>
          <a:p>
            <a:r>
              <a:rPr lang="en-US" sz="2000" b="0" i="0" dirty="0">
                <a:solidFill>
                  <a:schemeClr val="bg1"/>
                </a:solidFill>
                <a:effectLst/>
                <a:latin typeface="Open Sans"/>
              </a:rPr>
              <a:t>During the Savior’s mortal ministry, He sent the Apostles only to members of the house of Israel. Shortly after the Savior’s </a:t>
            </a:r>
            <a:r>
              <a:rPr lang="en-US" sz="2000" dirty="0">
                <a:solidFill>
                  <a:schemeClr val="bg1"/>
                </a:solidFill>
                <a:latin typeface="Open Sans"/>
              </a:rPr>
              <a:t>Resurrection</a:t>
            </a:r>
            <a:r>
              <a:rPr lang="en-US" sz="2000" b="0" i="0" dirty="0">
                <a:solidFill>
                  <a:schemeClr val="bg1"/>
                </a:solidFill>
                <a:effectLst/>
                <a:latin typeface="Open Sans"/>
              </a:rPr>
              <a:t>, He told the Apostles to preach the gospel to people of all nations.</a:t>
            </a:r>
            <a:endParaRPr lang="en-US" sz="2000" dirty="0">
              <a:solidFill>
                <a:schemeClr val="bg1"/>
              </a:solidFill>
            </a:endParaRPr>
          </a:p>
        </p:txBody>
      </p:sp>
      <p:pic>
        <p:nvPicPr>
          <p:cNvPr id="37" name="Picture 36">
            <a:extLst>
              <a:ext uri="{FF2B5EF4-FFF2-40B4-BE49-F238E27FC236}">
                <a16:creationId xmlns:a16="http://schemas.microsoft.com/office/drawing/2014/main" id="{BD515266-13BE-4C7C-9028-094EE075F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625" y="1206944"/>
            <a:ext cx="3598543" cy="2033595"/>
          </a:xfrm>
          <a:prstGeom prst="rect">
            <a:avLst/>
          </a:prstGeom>
        </p:spPr>
      </p:pic>
    </p:spTree>
    <p:extLst>
      <p:ext uri="{BB962C8B-B14F-4D97-AF65-F5344CB8AC3E}">
        <p14:creationId xmlns:p14="http://schemas.microsoft.com/office/powerpoint/2010/main" val="16478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473" y="0"/>
            <a:ext cx="11222182"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History</a:t>
            </a:r>
          </a:p>
        </p:txBody>
      </p:sp>
      <p:sp>
        <p:nvSpPr>
          <p:cNvPr id="2" name="Rectangle 1">
            <a:extLst>
              <a:ext uri="{FF2B5EF4-FFF2-40B4-BE49-F238E27FC236}">
                <a16:creationId xmlns:a16="http://schemas.microsoft.com/office/drawing/2014/main" id="{7DB158AD-7E3A-415D-B0DA-6A58A8DE1AF0}"/>
              </a:ext>
            </a:extLst>
          </p:cNvPr>
          <p:cNvSpPr/>
          <p:nvPr/>
        </p:nvSpPr>
        <p:spPr>
          <a:xfrm>
            <a:off x="671945" y="1015663"/>
            <a:ext cx="6288853" cy="1938992"/>
          </a:xfrm>
          <a:prstGeom prst="rect">
            <a:avLst/>
          </a:prstGeom>
        </p:spPr>
        <p:txBody>
          <a:bodyPr wrap="square">
            <a:spAutoFit/>
          </a:bodyPr>
          <a:lstStyle/>
          <a:p>
            <a:r>
              <a:rPr lang="en-US" sz="2400" dirty="0">
                <a:solidFill>
                  <a:schemeClr val="bg1"/>
                </a:solidFill>
              </a:rPr>
              <a:t>In this dispensation the Lord commanded some of the early Saints to practice plural marriage. The Prophet Joseph Smith and many other Church leaders found this commandment difficult, but they obeyed it. </a:t>
            </a:r>
          </a:p>
        </p:txBody>
      </p:sp>
      <p:sp>
        <p:nvSpPr>
          <p:cNvPr id="5" name="Rectangle 4">
            <a:extLst>
              <a:ext uri="{FF2B5EF4-FFF2-40B4-BE49-F238E27FC236}">
                <a16:creationId xmlns:a16="http://schemas.microsoft.com/office/drawing/2014/main" id="{96426CD1-C0AF-46D8-9FDC-A2389E278229}"/>
              </a:ext>
            </a:extLst>
          </p:cNvPr>
          <p:cNvSpPr/>
          <p:nvPr/>
        </p:nvSpPr>
        <p:spPr>
          <a:xfrm>
            <a:off x="0" y="6488668"/>
            <a:ext cx="8504559" cy="369332"/>
          </a:xfrm>
          <a:prstGeom prst="rect">
            <a:avLst/>
          </a:prstGeom>
        </p:spPr>
        <p:txBody>
          <a:bodyPr wrap="square">
            <a:spAutoFit/>
          </a:bodyPr>
          <a:lstStyle/>
          <a:p>
            <a:r>
              <a:rPr lang="en-US" dirty="0">
                <a:solidFill>
                  <a:schemeClr val="bg1"/>
                </a:solidFill>
                <a:latin typeface="Open Sans"/>
              </a:rPr>
              <a:t>Official Declaration 1</a:t>
            </a:r>
            <a:endParaRPr lang="en-US" dirty="0"/>
          </a:p>
        </p:txBody>
      </p:sp>
      <p:pic>
        <p:nvPicPr>
          <p:cNvPr id="7" name="Picture 6">
            <a:extLst>
              <a:ext uri="{FF2B5EF4-FFF2-40B4-BE49-F238E27FC236}">
                <a16:creationId xmlns:a16="http://schemas.microsoft.com/office/drawing/2014/main" id="{934958F8-F6BE-407F-B186-A2ED7AB115B5}"/>
              </a:ext>
            </a:extLst>
          </p:cNvPr>
          <p:cNvPicPr>
            <a:picLocks noChangeAspect="1"/>
          </p:cNvPicPr>
          <p:nvPr/>
        </p:nvPicPr>
        <p:blipFill rotWithShape="1">
          <a:blip r:embed="rId2">
            <a:extLst>
              <a:ext uri="{28A0092B-C50C-407E-A947-70E740481C1C}">
                <a14:useLocalDpi xmlns:a14="http://schemas.microsoft.com/office/drawing/2010/main" val="0"/>
              </a:ext>
            </a:extLst>
          </a:blip>
          <a:srcRect l="6066" t="6898" r="9533" b="5967"/>
          <a:stretch/>
        </p:blipFill>
        <p:spPr>
          <a:xfrm>
            <a:off x="1239238" y="3165231"/>
            <a:ext cx="3821787" cy="3110437"/>
          </a:xfrm>
          <a:prstGeom prst="rect">
            <a:avLst/>
          </a:prstGeom>
        </p:spPr>
      </p:pic>
      <p:pic>
        <p:nvPicPr>
          <p:cNvPr id="9" name="Picture 8">
            <a:extLst>
              <a:ext uri="{FF2B5EF4-FFF2-40B4-BE49-F238E27FC236}">
                <a16:creationId xmlns:a16="http://schemas.microsoft.com/office/drawing/2014/main" id="{AC1B6E8D-88B3-4970-9349-C9136628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150" y="1019795"/>
            <a:ext cx="2752725" cy="3667125"/>
          </a:xfrm>
          <a:prstGeom prst="rect">
            <a:avLst/>
          </a:prstGeom>
        </p:spPr>
      </p:pic>
      <p:sp>
        <p:nvSpPr>
          <p:cNvPr id="10" name="Rectangle 9">
            <a:extLst>
              <a:ext uri="{FF2B5EF4-FFF2-40B4-BE49-F238E27FC236}">
                <a16:creationId xmlns:a16="http://schemas.microsoft.com/office/drawing/2014/main" id="{FBDB920F-0BBE-4E6F-8DBE-DECAF0A7BA8F}"/>
              </a:ext>
            </a:extLst>
          </p:cNvPr>
          <p:cNvSpPr/>
          <p:nvPr/>
        </p:nvSpPr>
        <p:spPr>
          <a:xfrm>
            <a:off x="5456559" y="4734342"/>
            <a:ext cx="6096000" cy="1938992"/>
          </a:xfrm>
          <a:prstGeom prst="rect">
            <a:avLst/>
          </a:prstGeom>
        </p:spPr>
        <p:txBody>
          <a:bodyPr>
            <a:spAutoFit/>
          </a:bodyPr>
          <a:lstStyle/>
          <a:p>
            <a:r>
              <a:rPr lang="en-US" sz="2400" dirty="0">
                <a:solidFill>
                  <a:schemeClr val="bg1"/>
                </a:solidFill>
              </a:rPr>
              <a:t>After receiving revelation, President Wilford Woodruff issued the Manifesto, which was accepted by the Church as authoritative and binding on October 6, 1890. This led to the end of the practice of plural marriage in the Church.</a:t>
            </a:r>
          </a:p>
        </p:txBody>
      </p:sp>
    </p:spTree>
    <p:extLst>
      <p:ext uri="{BB962C8B-B14F-4D97-AF65-F5344CB8AC3E}">
        <p14:creationId xmlns:p14="http://schemas.microsoft.com/office/powerpoint/2010/main" val="11792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2630</Words>
  <Application>Microsoft Office PowerPoint</Application>
  <PresentationFormat>Widescreen</PresentationFormat>
  <Paragraphs>160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Abadi</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16</cp:revision>
  <dcterms:created xsi:type="dcterms:W3CDTF">2018-08-24T23:49:09Z</dcterms:created>
  <dcterms:modified xsi:type="dcterms:W3CDTF">2024-12-30T04:02:10Z</dcterms:modified>
</cp:coreProperties>
</file>