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67" r:id="rId3"/>
    <p:sldId id="259" r:id="rId4"/>
    <p:sldId id="260" r:id="rId5"/>
    <p:sldId id="268" r:id="rId6"/>
    <p:sldId id="262" r:id="rId7"/>
    <p:sldId id="264" r:id="rId8"/>
    <p:sldId id="263" r:id="rId9"/>
    <p:sldId id="261" r:id="rId10"/>
    <p:sldId id="269" r:id="rId11"/>
    <p:sldId id="258" r:id="rId12"/>
    <p:sldId id="265" r:id="rId13"/>
  </p:sldIdLst>
  <p:sldSz cx="12192000" cy="6858000"/>
  <p:notesSz cx="6858000" cy="9144000"/>
  <p:embeddedFontLst>
    <p:embeddedFont>
      <p:font typeface="Abadi" panose="020B0604020104020204" pitchFamily="34" charset="0"/>
      <p:regular r:id="rId14"/>
    </p:embeddedFont>
    <p:embeddedFont>
      <p:font typeface="Tw Cen MT Condensed Extra Bold" panose="020B0803020202020204" pitchFamily="34" charset="0"/>
      <p:regular r:id="rId15"/>
    </p:embeddedFont>
    <p:embeddedFont>
      <p:font typeface="Verdana" panose="020B060403050404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C13C-F3E6-4AC3-BC42-48903C9F1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8035B-4F70-4438-8906-64618563D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174FC6-C549-4035-9786-DB0943D7A9A2}"/>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5" name="Footer Placeholder 4">
            <a:extLst>
              <a:ext uri="{FF2B5EF4-FFF2-40B4-BE49-F238E27FC236}">
                <a16:creationId xmlns:a16="http://schemas.microsoft.com/office/drawing/2014/main" id="{9A36C255-5106-4258-BA99-BFBD531B0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E17CC-906A-4DDE-A256-92FBBAF61D86}"/>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295343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B416-C04F-4956-A16D-C16C73E55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5BA71-53C3-4C38-96BC-B5894B607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6355D-5626-4A86-A06A-127B5D544B83}"/>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5" name="Footer Placeholder 4">
            <a:extLst>
              <a:ext uri="{FF2B5EF4-FFF2-40B4-BE49-F238E27FC236}">
                <a16:creationId xmlns:a16="http://schemas.microsoft.com/office/drawing/2014/main" id="{4B205545-D91F-4E71-B448-58B81DCB1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BCACE-2C32-4483-AF2F-1DE8CBDA7B3A}"/>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94227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08EC8-5BE3-4542-A6AD-7B0736F72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F9DCA-FAE4-46F0-914D-EFD2A779B1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99D52-B8AA-4930-ADC8-D179F0A01E48}"/>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5" name="Footer Placeholder 4">
            <a:extLst>
              <a:ext uri="{FF2B5EF4-FFF2-40B4-BE49-F238E27FC236}">
                <a16:creationId xmlns:a16="http://schemas.microsoft.com/office/drawing/2014/main" id="{626AC840-B317-4CDD-BE5B-F7744A184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27C6-E338-4A95-A0D1-65774817F846}"/>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6829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C8E6-7E5E-4568-BF41-3098B947D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67BD6-B214-43FF-87BF-59E1DD3100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8CED0-F3AA-4773-B0BB-51F82A3E4A72}"/>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5" name="Footer Placeholder 4">
            <a:extLst>
              <a:ext uri="{FF2B5EF4-FFF2-40B4-BE49-F238E27FC236}">
                <a16:creationId xmlns:a16="http://schemas.microsoft.com/office/drawing/2014/main" id="{4B4A3F69-F6AC-4952-9C9A-B43333CF0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8D5E5-4930-45AB-BEF1-2A1537104863}"/>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280212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1FE1-F86E-4DF9-8B8A-C20015773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0D51C-7E93-4A3C-A8D3-440FA8F74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87E143-2DA4-468E-AC9C-7080BCD6BE5E}"/>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5" name="Footer Placeholder 4">
            <a:extLst>
              <a:ext uri="{FF2B5EF4-FFF2-40B4-BE49-F238E27FC236}">
                <a16:creationId xmlns:a16="http://schemas.microsoft.com/office/drawing/2014/main" id="{6A7496C0-281E-41FA-A7A6-8659A1D07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F36C2-3F6B-4CD5-B262-E202BF92FBED}"/>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3996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BA87-06D4-4062-BD8E-286C9AC88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03165-CF00-45DC-B0DD-A7D41778C2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9BCE90-E9DB-4E1A-A038-D262A88688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5E8320-6E50-4742-AAB4-79D2D8573634}"/>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6" name="Footer Placeholder 5">
            <a:extLst>
              <a:ext uri="{FF2B5EF4-FFF2-40B4-BE49-F238E27FC236}">
                <a16:creationId xmlns:a16="http://schemas.microsoft.com/office/drawing/2014/main" id="{AA4B7348-4486-45B8-91D6-82F894012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42F67-B5F1-41E6-81FA-10FBA8AB47F4}"/>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63800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A2CD-1A49-4EE4-A47E-16269359C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2265B-735E-4495-8D71-9029A222D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2EF44F-D3FF-4C91-AC4C-CDFF959E46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C007E3-DD7E-4C07-AD40-F043452F9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C558A7-389B-48D4-877F-DC821F7FEB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34723-A528-439C-BF59-DA7866D3ED52}"/>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8" name="Footer Placeholder 7">
            <a:extLst>
              <a:ext uri="{FF2B5EF4-FFF2-40B4-BE49-F238E27FC236}">
                <a16:creationId xmlns:a16="http://schemas.microsoft.com/office/drawing/2014/main" id="{3C8A82C6-F84B-4217-BF22-2D04C50FED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763229-7CFB-4EAD-A027-42B6AC9B1447}"/>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286800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2696-D31C-4FB2-B101-469C5A7DD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7E2CE-8109-40F5-B871-BA5DF2204349}"/>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4" name="Footer Placeholder 3">
            <a:extLst>
              <a:ext uri="{FF2B5EF4-FFF2-40B4-BE49-F238E27FC236}">
                <a16:creationId xmlns:a16="http://schemas.microsoft.com/office/drawing/2014/main" id="{B71E351E-DF34-4ADA-B95F-F38E474F5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E94EE-BD16-47C4-89DB-0B4B552BC44D}"/>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141335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E7DED-0B39-4439-87E2-FB1F0572FEEA}"/>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3" name="Footer Placeholder 2">
            <a:extLst>
              <a:ext uri="{FF2B5EF4-FFF2-40B4-BE49-F238E27FC236}">
                <a16:creationId xmlns:a16="http://schemas.microsoft.com/office/drawing/2014/main" id="{3407F6FB-A6F0-4D94-8E29-B98BEA4B8E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00143B-9607-4A46-87E1-E43BA34FB196}"/>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188402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FD83-3C86-4908-B675-8AAC75818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873C8-E2D1-42EE-B53E-9A5511DFD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7213D5-9DF4-4061-AB2F-F46181A15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84496F-3FB4-4669-8BB0-F26D0C8A88C3}"/>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6" name="Footer Placeholder 5">
            <a:extLst>
              <a:ext uri="{FF2B5EF4-FFF2-40B4-BE49-F238E27FC236}">
                <a16:creationId xmlns:a16="http://schemas.microsoft.com/office/drawing/2014/main" id="{ED4DD836-7300-4CF8-9FA0-581B24322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BAC9-5A83-4AE0-A594-E4FB43BE6CED}"/>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43906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998E-C58B-42B2-B6D4-DD23BDAA2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F63A9-F4F9-4C8D-8C2D-02B9FA033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884A40-F3B6-44A1-A676-86E7A712D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FD03FF-B996-4875-A54F-D3EBAD4855AB}"/>
              </a:ext>
            </a:extLst>
          </p:cNvPr>
          <p:cNvSpPr>
            <a:spLocks noGrp="1"/>
          </p:cNvSpPr>
          <p:nvPr>
            <p:ph type="dt" sz="half" idx="10"/>
          </p:nvPr>
        </p:nvSpPr>
        <p:spPr/>
        <p:txBody>
          <a:bodyPr/>
          <a:lstStyle/>
          <a:p>
            <a:fld id="{769BCCB7-5EF2-4F7D-AD05-9A88F13F8AB5}" type="datetimeFigureOut">
              <a:rPr lang="en-US" smtClean="0"/>
              <a:t>12/29/2024</a:t>
            </a:fld>
            <a:endParaRPr lang="en-US"/>
          </a:p>
        </p:txBody>
      </p:sp>
      <p:sp>
        <p:nvSpPr>
          <p:cNvPr id="6" name="Footer Placeholder 5">
            <a:extLst>
              <a:ext uri="{FF2B5EF4-FFF2-40B4-BE49-F238E27FC236}">
                <a16:creationId xmlns:a16="http://schemas.microsoft.com/office/drawing/2014/main" id="{034549D3-9559-4343-BD39-6755589AF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66AEE-C730-4DD6-A215-252BC252E12F}"/>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32195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A4C31-6603-4388-8A39-B3D435597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64C40-88DA-4A7A-BCD5-10D402615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3AD42-F533-4D60-968D-178994F2B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BCCB7-5EF2-4F7D-AD05-9A88F13F8AB5}" type="datetimeFigureOut">
              <a:rPr lang="en-US" smtClean="0"/>
              <a:t>12/29/2024</a:t>
            </a:fld>
            <a:endParaRPr lang="en-US"/>
          </a:p>
        </p:txBody>
      </p:sp>
      <p:sp>
        <p:nvSpPr>
          <p:cNvPr id="5" name="Footer Placeholder 4">
            <a:extLst>
              <a:ext uri="{FF2B5EF4-FFF2-40B4-BE49-F238E27FC236}">
                <a16:creationId xmlns:a16="http://schemas.microsoft.com/office/drawing/2014/main" id="{B4D86449-24D3-4604-9C23-1D6ECA638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E912-E3A9-4024-B1DA-1CC6281D6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0DB45-CCBA-447C-87D5-180BDBF3061F}" type="slidenum">
              <a:rPr lang="en-US" smtClean="0"/>
              <a:t>‹#›</a:t>
            </a:fld>
            <a:endParaRPr lang="en-US"/>
          </a:p>
        </p:txBody>
      </p:sp>
    </p:spTree>
    <p:extLst>
      <p:ext uri="{BB962C8B-B14F-4D97-AF65-F5344CB8AC3E}">
        <p14:creationId xmlns:p14="http://schemas.microsoft.com/office/powerpoint/2010/main" val="368118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FB815-7A1D-6B2F-BC3D-AF061E3E8E5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3757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BCB36C-60F4-E9A7-9A21-F4FE71158234}"/>
              </a:ext>
            </a:extLst>
          </p:cNvPr>
          <p:cNvSpPr/>
          <p:nvPr/>
        </p:nvSpPr>
        <p:spPr>
          <a:xfrm>
            <a:off x="19251" y="0"/>
            <a:ext cx="12147082"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D56467-6F06-C0FD-A91A-49E070664F10}"/>
              </a:ext>
            </a:extLst>
          </p:cNvPr>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Build Up Zion Today</a:t>
            </a:r>
          </a:p>
        </p:txBody>
      </p:sp>
      <p:sp>
        <p:nvSpPr>
          <p:cNvPr id="5" name="TextBox 4">
            <a:extLst>
              <a:ext uri="{FF2B5EF4-FFF2-40B4-BE49-F238E27FC236}">
                <a16:creationId xmlns:a16="http://schemas.microsoft.com/office/drawing/2014/main" id="{8681BFF5-26A8-8D3C-D2A9-623E0A789CE6}"/>
              </a:ext>
            </a:extLst>
          </p:cNvPr>
          <p:cNvSpPr txBox="1"/>
          <p:nvPr/>
        </p:nvSpPr>
        <p:spPr>
          <a:xfrm>
            <a:off x="563335" y="1633834"/>
            <a:ext cx="4346122" cy="1415772"/>
          </a:xfrm>
          <a:prstGeom prst="rect">
            <a:avLst/>
          </a:prstGeom>
          <a:noFill/>
        </p:spPr>
        <p:txBody>
          <a:bodyPr wrap="square">
            <a:spAutoFit/>
          </a:bodyPr>
          <a:lstStyle/>
          <a:p>
            <a:r>
              <a:rPr lang="en-US" sz="2400" b="0" i="0" dirty="0">
                <a:solidFill>
                  <a:schemeClr val="bg1"/>
                </a:solidFill>
                <a:effectLst/>
              </a:rPr>
              <a:t>Through His prophets, He has encouraged us to build Zion wherever we live.</a:t>
            </a:r>
          </a:p>
          <a:p>
            <a:r>
              <a:rPr lang="en-US" sz="1400" b="0" i="0" dirty="0">
                <a:solidFill>
                  <a:schemeClr val="bg1"/>
                </a:solidFill>
                <a:effectLst/>
              </a:rPr>
              <a:t>D. Todd Christofferson</a:t>
            </a:r>
            <a:endParaRPr lang="en-US" sz="1400" dirty="0">
              <a:solidFill>
                <a:schemeClr val="bg1"/>
              </a:solidFill>
            </a:endParaRPr>
          </a:p>
        </p:txBody>
      </p:sp>
      <p:sp>
        <p:nvSpPr>
          <p:cNvPr id="7" name="TextBox 6">
            <a:extLst>
              <a:ext uri="{FF2B5EF4-FFF2-40B4-BE49-F238E27FC236}">
                <a16:creationId xmlns:a16="http://schemas.microsoft.com/office/drawing/2014/main" id="{D806F390-CA0E-A271-2D5A-270DF6167559}"/>
              </a:ext>
            </a:extLst>
          </p:cNvPr>
          <p:cNvSpPr txBox="1"/>
          <p:nvPr/>
        </p:nvSpPr>
        <p:spPr>
          <a:xfrm>
            <a:off x="5182690" y="5111575"/>
            <a:ext cx="4245915" cy="1384995"/>
          </a:xfrm>
          <a:prstGeom prst="rect">
            <a:avLst/>
          </a:prstGeom>
          <a:noFill/>
        </p:spPr>
        <p:txBody>
          <a:bodyPr wrap="square">
            <a:spAutoFit/>
          </a:bodyPr>
          <a:lstStyle/>
          <a:p>
            <a:pPr algn="ctr" fontAlgn="base"/>
            <a:r>
              <a:rPr lang="en-US" sz="2800" b="0" i="0" dirty="0">
                <a:solidFill>
                  <a:srgbClr val="FFFF00"/>
                </a:solidFill>
                <a:effectLst/>
              </a:rPr>
              <a:t>What are some ways you can establish Zion around you today?</a:t>
            </a:r>
          </a:p>
        </p:txBody>
      </p:sp>
      <p:pic>
        <p:nvPicPr>
          <p:cNvPr id="9" name="Picture 8">
            <a:extLst>
              <a:ext uri="{FF2B5EF4-FFF2-40B4-BE49-F238E27FC236}">
                <a16:creationId xmlns:a16="http://schemas.microsoft.com/office/drawing/2014/main" id="{25DE17A5-DE4B-EFFF-B78A-E46398991952}"/>
              </a:ext>
            </a:extLst>
          </p:cNvPr>
          <p:cNvPicPr>
            <a:picLocks noChangeAspect="1"/>
          </p:cNvPicPr>
          <p:nvPr/>
        </p:nvPicPr>
        <p:blipFill>
          <a:blip r:embed="rId2"/>
          <a:stretch>
            <a:fillRect/>
          </a:stretch>
        </p:blipFill>
        <p:spPr>
          <a:xfrm>
            <a:off x="4530034" y="1325340"/>
            <a:ext cx="6658904" cy="3448531"/>
          </a:xfrm>
          <a:prstGeom prst="rect">
            <a:avLst/>
          </a:prstGeom>
        </p:spPr>
      </p:pic>
      <p:sp>
        <p:nvSpPr>
          <p:cNvPr id="13" name="TextBox 12">
            <a:extLst>
              <a:ext uri="{FF2B5EF4-FFF2-40B4-BE49-F238E27FC236}">
                <a16:creationId xmlns:a16="http://schemas.microsoft.com/office/drawing/2014/main" id="{96E72EA9-BFD8-1393-9882-F2C6F04582D2}"/>
              </a:ext>
            </a:extLst>
          </p:cNvPr>
          <p:cNvSpPr txBox="1"/>
          <p:nvPr/>
        </p:nvSpPr>
        <p:spPr>
          <a:xfrm>
            <a:off x="25667" y="6464942"/>
            <a:ext cx="8432533" cy="369332"/>
          </a:xfrm>
          <a:prstGeom prst="rect">
            <a:avLst/>
          </a:prstGeom>
          <a:noFill/>
        </p:spPr>
        <p:txBody>
          <a:bodyPr wrap="square">
            <a:spAutoFit/>
          </a:bodyPr>
          <a:lstStyle/>
          <a:p>
            <a:r>
              <a:rPr lang="en-US" b="0" i="1" dirty="0">
                <a:solidFill>
                  <a:schemeClr val="bg1"/>
                </a:solidFill>
                <a:effectLst/>
                <a:latin typeface="Calibri" panose="020F0502020204030204" pitchFamily="34" charset="0"/>
              </a:rPr>
              <a:t>Teachings of Presidents of the Church: Joseph Smith</a:t>
            </a:r>
            <a:r>
              <a:rPr lang="en-US" b="0" i="0" dirty="0">
                <a:solidFill>
                  <a:schemeClr val="bg1"/>
                </a:solidFill>
                <a:effectLst/>
                <a:latin typeface="Calibri" panose="020F0502020204030204" pitchFamily="34" charset="0"/>
              </a:rPr>
              <a:t> [2007], </a:t>
            </a:r>
            <a:r>
              <a:rPr lang="en-US" b="0" i="0" u="none" strike="noStrike" dirty="0">
                <a:solidFill>
                  <a:schemeClr val="bg1"/>
                </a:solidFill>
                <a:effectLst/>
                <a:latin typeface="Calibri" panose="020F0502020204030204" pitchFamily="34" charset="0"/>
              </a:rPr>
              <a:t>186</a:t>
            </a:r>
            <a:r>
              <a:rPr lang="en-US" b="0" i="0" dirty="0">
                <a:solidFill>
                  <a:schemeClr val="bg1"/>
                </a:solidFill>
                <a:effectLst/>
                <a:latin typeface="Calibri" panose="020F0502020204030204" pitchFamily="34" charset="0"/>
              </a:rPr>
              <a:t>).</a:t>
            </a:r>
            <a:endParaRPr lang="en-US" dirty="0"/>
          </a:p>
        </p:txBody>
      </p:sp>
      <p:grpSp>
        <p:nvGrpSpPr>
          <p:cNvPr id="18" name="Group 17">
            <a:extLst>
              <a:ext uri="{FF2B5EF4-FFF2-40B4-BE49-F238E27FC236}">
                <a16:creationId xmlns:a16="http://schemas.microsoft.com/office/drawing/2014/main" id="{B56C3AB5-0EF3-1B1E-4001-E5B902CF7161}"/>
              </a:ext>
            </a:extLst>
          </p:cNvPr>
          <p:cNvGrpSpPr/>
          <p:nvPr/>
        </p:nvGrpSpPr>
        <p:grpSpPr>
          <a:xfrm>
            <a:off x="563335" y="3815446"/>
            <a:ext cx="3758294" cy="2342561"/>
            <a:chOff x="563335" y="3815446"/>
            <a:chExt cx="3758294" cy="2342561"/>
          </a:xfrm>
        </p:grpSpPr>
        <p:sp>
          <p:nvSpPr>
            <p:cNvPr id="11" name="TextBox 10">
              <a:extLst>
                <a:ext uri="{FF2B5EF4-FFF2-40B4-BE49-F238E27FC236}">
                  <a16:creationId xmlns:a16="http://schemas.microsoft.com/office/drawing/2014/main" id="{58A37946-CC67-E32B-20C4-5B76CAEBCA6D}"/>
                </a:ext>
              </a:extLst>
            </p:cNvPr>
            <p:cNvSpPr txBox="1"/>
            <p:nvPr/>
          </p:nvSpPr>
          <p:spPr>
            <a:xfrm>
              <a:off x="563335" y="3815446"/>
              <a:ext cx="3758294" cy="707886"/>
            </a:xfrm>
            <a:prstGeom prst="rect">
              <a:avLst/>
            </a:prstGeom>
            <a:noFill/>
          </p:spPr>
          <p:txBody>
            <a:bodyPr wrap="square">
              <a:spAutoFit/>
            </a:bodyPr>
            <a:lstStyle/>
            <a:p>
              <a:r>
                <a:rPr lang="en-US" sz="2000" b="0" i="0" dirty="0">
                  <a:solidFill>
                    <a:schemeClr val="bg1"/>
                  </a:solidFill>
                  <a:effectLst/>
                </a:rPr>
                <a:t>We ought to have the building up of Zion as our greatest object.</a:t>
              </a:r>
              <a:endParaRPr lang="en-US" sz="2000" dirty="0">
                <a:solidFill>
                  <a:schemeClr val="bg1"/>
                </a:solidFill>
              </a:endParaRPr>
            </a:p>
          </p:txBody>
        </p:sp>
        <p:pic>
          <p:nvPicPr>
            <p:cNvPr id="15" name="Picture 14" descr="A person in a suit&#10;&#10;Description automatically generated">
              <a:extLst>
                <a:ext uri="{FF2B5EF4-FFF2-40B4-BE49-F238E27FC236}">
                  <a16:creationId xmlns:a16="http://schemas.microsoft.com/office/drawing/2014/main" id="{006EDE2C-7DBC-9B34-8F50-38B3BBBC7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725" y="4645668"/>
              <a:ext cx="1126671" cy="1512339"/>
            </a:xfrm>
            <a:prstGeom prst="rect">
              <a:avLst/>
            </a:prstGeom>
          </p:spPr>
        </p:pic>
      </p:grpSp>
      <p:pic>
        <p:nvPicPr>
          <p:cNvPr id="17" name="Picture 16" descr="A person in a suit and tie&#10;&#10;Description automatically generated">
            <a:extLst>
              <a:ext uri="{FF2B5EF4-FFF2-40B4-BE49-F238E27FC236}">
                <a16:creationId xmlns:a16="http://schemas.microsoft.com/office/drawing/2014/main" id="{0093C51D-8637-C31E-0DFF-DE4854246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02" y="450887"/>
            <a:ext cx="922783" cy="1235870"/>
          </a:xfrm>
          <a:prstGeom prst="rect">
            <a:avLst/>
          </a:prstGeom>
        </p:spPr>
      </p:pic>
    </p:spTree>
    <p:extLst>
      <p:ext uri="{BB962C8B-B14F-4D97-AF65-F5344CB8AC3E}">
        <p14:creationId xmlns:p14="http://schemas.microsoft.com/office/powerpoint/2010/main" val="312865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1" y="0"/>
            <a:ext cx="12147082"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412" y="207507"/>
            <a:ext cx="8921578"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0" i="0" dirty="0">
                <a:solidFill>
                  <a:schemeClr val="bg1"/>
                </a:solidFill>
                <a:effectLst/>
              </a:rPr>
              <a:t>“</a:t>
            </a:r>
            <a:r>
              <a:rPr lang="en-US" b="0" i="0" u="none" strike="noStrike" dirty="0">
                <a:solidFill>
                  <a:schemeClr val="bg1"/>
                </a:solidFill>
                <a:effectLst/>
              </a:rPr>
              <a:t>Eyes to See</a:t>
            </a:r>
            <a:r>
              <a:rPr lang="en-US" b="0" i="0" dirty="0">
                <a:solidFill>
                  <a:schemeClr val="bg1"/>
                </a:solidFill>
                <a:effectLst/>
              </a:rPr>
              <a:t>” from time code 4:54 to 6:54</a:t>
            </a:r>
          </a:p>
          <a:p>
            <a:r>
              <a:rPr lang="en-US" b="0" i="0" dirty="0">
                <a:solidFill>
                  <a:schemeClr val="bg1"/>
                </a:solidFill>
                <a:effectLst/>
              </a:rPr>
              <a:t>“</a:t>
            </a:r>
            <a:r>
              <a:rPr lang="en-US" b="0" i="0" u="none" strike="noStrike" dirty="0">
                <a:solidFill>
                  <a:schemeClr val="bg1"/>
                </a:solidFill>
                <a:effectLst/>
              </a:rPr>
              <a:t>The Needs before Us</a:t>
            </a:r>
            <a:r>
              <a:rPr lang="en-US" b="0" i="0" dirty="0">
                <a:solidFill>
                  <a:schemeClr val="bg1"/>
                </a:solidFill>
                <a:effectLst/>
              </a:rPr>
              <a:t>” from time code 6:03 to 8:10.</a:t>
            </a:r>
            <a:endParaRPr lang="en-US" dirty="0">
              <a:solidFill>
                <a:schemeClr val="bg1"/>
              </a:solidFill>
            </a:endParaRPr>
          </a:p>
          <a:p>
            <a:r>
              <a:rPr lang="en-US" dirty="0">
                <a:solidFill>
                  <a:schemeClr val="bg1"/>
                </a:solidFill>
              </a:rPr>
              <a:t>Practice, Celebration, Dedication: Temple Blessing in El Salvador (5:50)</a:t>
            </a:r>
          </a:p>
          <a:p>
            <a:endParaRPr lang="en-US" dirty="0">
              <a:solidFill>
                <a:schemeClr val="bg1"/>
              </a:solidFill>
            </a:endParaRPr>
          </a:p>
          <a:p>
            <a:endParaRPr lang="en-US" dirty="0">
              <a:solidFill>
                <a:schemeClr val="bg1"/>
              </a:solidFill>
            </a:endParaRPr>
          </a:p>
          <a:p>
            <a:r>
              <a:rPr lang="en-US" dirty="0">
                <a:solidFill>
                  <a:schemeClr val="bg1"/>
                </a:solidFill>
              </a:rPr>
              <a:t>Polly Knight Biography [</a:t>
            </a:r>
            <a:r>
              <a:rPr lang="en-US" i="1" dirty="0">
                <a:solidFill>
                  <a:schemeClr val="bg1"/>
                </a:solidFill>
              </a:rPr>
              <a:t>Scraps of Biography: Tenth Book of the Faith-Promoting Series</a:t>
            </a:r>
            <a:r>
              <a:rPr lang="en-US" dirty="0">
                <a:solidFill>
                  <a:schemeClr val="bg1"/>
                </a:solidFill>
              </a:rPr>
              <a:t> (1883), 70; see also </a:t>
            </a:r>
            <a:r>
              <a:rPr lang="en-US" i="1" dirty="0">
                <a:solidFill>
                  <a:schemeClr val="bg1"/>
                </a:solidFill>
              </a:rPr>
              <a:t>History of the Church,</a:t>
            </a:r>
            <a:r>
              <a:rPr lang="en-US" dirty="0">
                <a:solidFill>
                  <a:schemeClr val="bg1"/>
                </a:solidFill>
              </a:rPr>
              <a:t>1:199].  (</a:t>
            </a:r>
            <a:r>
              <a:rPr lang="en-US" i="1" dirty="0">
                <a:solidFill>
                  <a:schemeClr val="bg1"/>
                </a:solidFill>
              </a:rPr>
              <a:t>Church History in the </a:t>
            </a:r>
            <a:r>
              <a:rPr lang="en-US" i="1" dirty="0" err="1">
                <a:solidFill>
                  <a:schemeClr val="bg1"/>
                </a:solidFill>
              </a:rPr>
              <a:t>Fulness</a:t>
            </a:r>
            <a:r>
              <a:rPr lang="en-US" i="1" dirty="0">
                <a:solidFill>
                  <a:schemeClr val="bg1"/>
                </a:solidFill>
              </a:rPr>
              <a:t> of Times,</a:t>
            </a:r>
            <a:r>
              <a:rPr lang="en-US" dirty="0">
                <a:solidFill>
                  <a:schemeClr val="bg1"/>
                </a:solidFill>
              </a:rPr>
              <a:t> 2nd ed. [Church Educational System manual, 2003], 105).</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328-329</a:t>
            </a:r>
          </a:p>
          <a:p>
            <a:r>
              <a:rPr lang="en-US" dirty="0">
                <a:solidFill>
                  <a:schemeClr val="bg1"/>
                </a:solidFill>
              </a:rPr>
              <a:t>Doctrine and Covenants Student Manual Religion 324-325 Section 57</a:t>
            </a: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1:206; see also the map in Notes and Commentary on D&amp;C 28:9.)</a:t>
            </a:r>
          </a:p>
          <a:p>
            <a:r>
              <a:rPr lang="en-US" sz="1800" b="0" i="0" dirty="0">
                <a:solidFill>
                  <a:schemeClr val="bg1"/>
                </a:solidFill>
                <a:effectLst/>
              </a:rPr>
              <a:t>D. Todd Christofferson, “</a:t>
            </a:r>
            <a:r>
              <a:rPr lang="en-US" sz="1800" b="0" i="0" u="none" strike="noStrike" dirty="0">
                <a:solidFill>
                  <a:schemeClr val="bg1"/>
                </a:solidFill>
                <a:effectLst/>
              </a:rPr>
              <a:t>Come to Zion</a:t>
            </a:r>
            <a:r>
              <a:rPr lang="en-US" sz="1800" b="0" i="0" dirty="0">
                <a:solidFill>
                  <a:schemeClr val="bg1"/>
                </a:solidFill>
                <a:effectLst/>
              </a:rPr>
              <a:t>,” </a:t>
            </a:r>
            <a:r>
              <a:rPr lang="en-US" sz="1800" b="0" i="1" dirty="0">
                <a:solidFill>
                  <a:schemeClr val="bg1"/>
                </a:solidFill>
                <a:effectLst/>
              </a:rPr>
              <a:t>Ensign</a:t>
            </a:r>
            <a:r>
              <a:rPr lang="en-US" sz="1800" b="0" i="0" dirty="0">
                <a:solidFill>
                  <a:schemeClr val="bg1"/>
                </a:solidFill>
                <a:effectLst/>
              </a:rPr>
              <a:t> or </a:t>
            </a:r>
            <a:r>
              <a:rPr lang="en-US" sz="1800" b="0" i="1" dirty="0">
                <a:solidFill>
                  <a:schemeClr val="bg1"/>
                </a:solidFill>
                <a:effectLst/>
              </a:rPr>
              <a:t>Liahona</a:t>
            </a:r>
            <a:r>
              <a:rPr lang="en-US" sz="1800" b="0" i="0" dirty="0">
                <a:solidFill>
                  <a:schemeClr val="bg1"/>
                </a:solidFill>
                <a:effectLst/>
              </a:rPr>
              <a:t>, Nov. 2008, 38).</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A6D5DB26-14B0-4246-A8E0-670EDD3068F3}"/>
              </a:ext>
            </a:extLst>
          </p:cNvPr>
          <p:cNvSpPr>
            <a:spLocks noGrp="1"/>
          </p:cNvSpPr>
          <p:nvPr/>
        </p:nvSpPr>
        <p:spPr>
          <a:xfrm>
            <a:off x="25667" y="646793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28" name="Group 27">
            <a:extLst>
              <a:ext uri="{FF2B5EF4-FFF2-40B4-BE49-F238E27FC236}">
                <a16:creationId xmlns:a16="http://schemas.microsoft.com/office/drawing/2014/main" id="{EC142513-3E59-46E2-BC3A-9B921369AE73}"/>
              </a:ext>
            </a:extLst>
          </p:cNvPr>
          <p:cNvGrpSpPr/>
          <p:nvPr/>
        </p:nvGrpSpPr>
        <p:grpSpPr>
          <a:xfrm>
            <a:off x="6862813" y="689772"/>
            <a:ext cx="797656" cy="1033150"/>
            <a:chOff x="7543800" y="3810000"/>
            <a:chExt cx="1143000" cy="1447800"/>
          </a:xfrm>
        </p:grpSpPr>
        <p:sp>
          <p:nvSpPr>
            <p:cNvPr id="29" name="Trapezoid 28">
              <a:extLst>
                <a:ext uri="{FF2B5EF4-FFF2-40B4-BE49-F238E27FC236}">
                  <a16:creationId xmlns:a16="http://schemas.microsoft.com/office/drawing/2014/main" id="{A16414DC-2BD9-4C38-A4CE-4CD1BB9835B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79">
              <a:extLst>
                <a:ext uri="{FF2B5EF4-FFF2-40B4-BE49-F238E27FC236}">
                  <a16:creationId xmlns:a16="http://schemas.microsoft.com/office/drawing/2014/main" id="{E15C9945-19F1-4AC4-83B1-515B53B5223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80">
              <a:extLst>
                <a:ext uri="{FF2B5EF4-FFF2-40B4-BE49-F238E27FC236}">
                  <a16:creationId xmlns:a16="http://schemas.microsoft.com/office/drawing/2014/main" id="{238750D8-992D-4070-90E7-FB77146C6A0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1">
              <a:extLst>
                <a:ext uri="{FF2B5EF4-FFF2-40B4-BE49-F238E27FC236}">
                  <a16:creationId xmlns:a16="http://schemas.microsoft.com/office/drawing/2014/main" id="{ECB540BB-FE1C-426D-9ACC-787C97EF38A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0EAC4B2-5700-4388-92E4-D77C082C36DA}"/>
                </a:ext>
              </a:extLst>
            </p:cNvPr>
            <p:cNvGrpSpPr/>
            <p:nvPr/>
          </p:nvGrpSpPr>
          <p:grpSpPr>
            <a:xfrm>
              <a:off x="7924800" y="3810000"/>
              <a:ext cx="645353" cy="610017"/>
              <a:chOff x="7924800" y="5867400"/>
              <a:chExt cx="645353" cy="610017"/>
            </a:xfrm>
          </p:grpSpPr>
          <p:grpSp>
            <p:nvGrpSpPr>
              <p:cNvPr id="41" name="Group 13">
                <a:extLst>
                  <a:ext uri="{FF2B5EF4-FFF2-40B4-BE49-F238E27FC236}">
                    <a16:creationId xmlns:a16="http://schemas.microsoft.com/office/drawing/2014/main" id="{EDC502F7-5D5A-4ABF-A056-8D5A87F1AF52}"/>
                  </a:ext>
                </a:extLst>
              </p:cNvPr>
              <p:cNvGrpSpPr/>
              <p:nvPr/>
            </p:nvGrpSpPr>
            <p:grpSpPr>
              <a:xfrm>
                <a:off x="7924800" y="5867400"/>
                <a:ext cx="645353" cy="610017"/>
                <a:chOff x="3037563" y="3121795"/>
                <a:chExt cx="1250371" cy="1224010"/>
              </a:xfrm>
            </p:grpSpPr>
            <p:sp>
              <p:nvSpPr>
                <p:cNvPr id="43" name="Oval 42">
                  <a:extLst>
                    <a:ext uri="{FF2B5EF4-FFF2-40B4-BE49-F238E27FC236}">
                      <a16:creationId xmlns:a16="http://schemas.microsoft.com/office/drawing/2014/main" id="{DF3D6CA0-2C6E-4EAA-9654-FBC2AB42588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A0FA52-3E3A-475D-99EB-E993982F520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900BA34-2FE8-4A9F-BEB3-0ADCEF811D8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CCEAE6-DD67-497D-A865-5C768935DAD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3C14C824-D7F1-4151-B2BC-FBBE9F8596E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3714D89-523A-4EA5-B871-73F180C39652}"/>
                </a:ext>
              </a:extLst>
            </p:cNvPr>
            <p:cNvGrpSpPr/>
            <p:nvPr/>
          </p:nvGrpSpPr>
          <p:grpSpPr>
            <a:xfrm>
              <a:off x="7543800" y="4038600"/>
              <a:ext cx="403070" cy="381000"/>
              <a:chOff x="7924800" y="5867400"/>
              <a:chExt cx="645353" cy="610017"/>
            </a:xfrm>
          </p:grpSpPr>
          <p:grpSp>
            <p:nvGrpSpPr>
              <p:cNvPr id="35" name="Group 13">
                <a:extLst>
                  <a:ext uri="{FF2B5EF4-FFF2-40B4-BE49-F238E27FC236}">
                    <a16:creationId xmlns:a16="http://schemas.microsoft.com/office/drawing/2014/main" id="{3637BA74-0206-476E-A183-B3B53749AA8F}"/>
                  </a:ext>
                </a:extLst>
              </p:cNvPr>
              <p:cNvGrpSpPr/>
              <p:nvPr/>
            </p:nvGrpSpPr>
            <p:grpSpPr>
              <a:xfrm>
                <a:off x="7924800" y="5867400"/>
                <a:ext cx="645353" cy="610017"/>
                <a:chOff x="3037563" y="3121795"/>
                <a:chExt cx="1250371" cy="1224010"/>
              </a:xfrm>
            </p:grpSpPr>
            <p:sp>
              <p:nvSpPr>
                <p:cNvPr id="37" name="Oval 36">
                  <a:extLst>
                    <a:ext uri="{FF2B5EF4-FFF2-40B4-BE49-F238E27FC236}">
                      <a16:creationId xmlns:a16="http://schemas.microsoft.com/office/drawing/2014/main" id="{397F7023-2506-4C86-8736-0F30CF1494D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6DEE8B4-D7DE-44BC-9925-E03CF3FC893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7D2E863-5A27-4D01-9FFD-CC5D9FF739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AE36AED-2193-474D-98B2-BF0B7313711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F1E4AACD-D93D-49FB-A6E1-AE9EE40BF9C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4665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616922"/>
          </a:xfrm>
          <a:prstGeom prst="rect">
            <a:avLst/>
          </a:prstGeom>
          <a:ln>
            <a:solidFill>
              <a:schemeClr val="tx1"/>
            </a:solidFill>
          </a:ln>
        </p:spPr>
        <p:txBody>
          <a:bodyPr>
            <a:spAutoFit/>
          </a:bodyPr>
          <a:lstStyle/>
          <a:p>
            <a:r>
              <a:rPr lang="en-US" sz="1200" dirty="0">
                <a:solidFill>
                  <a:srgbClr val="000000"/>
                </a:solidFill>
                <a:latin typeface="Verdana" panose="020B0604030504040204" pitchFamily="34" charset="0"/>
              </a:rPr>
              <a:t>Polly Knight:</a:t>
            </a:r>
          </a:p>
          <a:p>
            <a:endParaRPr lang="en-US" sz="1200" dirty="0">
              <a:solidFill>
                <a:srgbClr val="000000"/>
              </a:solidFill>
              <a:latin typeface="Verdana" panose="020B0604030504040204" pitchFamily="34" charset="0"/>
            </a:endParaRPr>
          </a:p>
          <a:p>
            <a:r>
              <a:rPr lang="en-US" sz="1100" dirty="0"/>
              <a:t>Polly Peck Knight (Joseph Knight Sr.'s wife). It said that Joseph Smith spoke at her funeral. The lesson manual said "The Saints from </a:t>
            </a:r>
            <a:r>
              <a:rPr lang="en-US" sz="1100" dirty="0" err="1"/>
              <a:t>Colesville</a:t>
            </a:r>
            <a:r>
              <a:rPr lang="en-US" sz="1100" dirty="0"/>
              <a:t>, New York, were among the first Church members to settle in Missouri. they had made the arduous journey from New York to Kirtland, Ohio, but had lived in Ohio only a short time before being commanded to travel to Missouri. </a:t>
            </a:r>
            <a:br>
              <a:rPr lang="en-US" sz="1100" dirty="0"/>
            </a:br>
            <a:br>
              <a:rPr lang="en-US" sz="1100" dirty="0"/>
            </a:br>
            <a:r>
              <a:rPr lang="en-US" sz="1100" dirty="0"/>
              <a:t>Polly Knight, a member of the </a:t>
            </a:r>
            <a:r>
              <a:rPr lang="en-US" sz="1100" dirty="0" err="1"/>
              <a:t>Colesville</a:t>
            </a:r>
            <a:r>
              <a:rPr lang="en-US" sz="1100" dirty="0"/>
              <a:t> branch, traveled to the land of Zion, only to die there a week later. </a:t>
            </a:r>
            <a:br>
              <a:rPr lang="en-US" sz="1100" dirty="0"/>
            </a:br>
            <a:br>
              <a:rPr lang="en-US" sz="1100" dirty="0"/>
            </a:br>
            <a:r>
              <a:rPr lang="en-US" sz="1100" dirty="0"/>
              <a:t>Although she had been failing in health she was determined to hold on. Her son wrote: "She quietly fell asleep in death, rejoicing in the new and everlasting covenant of the gospel and praising God that she had lived to see the land of Zion. . . Brother Joseph Smith attended the funeral of my mother and addressed us in a very able and consoling manner." (page 184) </a:t>
            </a:r>
            <a:br>
              <a:rPr lang="en-US" sz="1100" dirty="0"/>
            </a:br>
            <a:br>
              <a:rPr lang="en-US" sz="1100" dirty="0"/>
            </a:br>
            <a:r>
              <a:rPr lang="en-US" sz="1000" dirty="0"/>
              <a:t>-Teachings of the Presidents of the Church, Prophet Joseph Smith, page 184</a:t>
            </a:r>
          </a:p>
          <a:p>
            <a:endParaRPr lang="en-US" sz="1000" dirty="0">
              <a:solidFill>
                <a:srgbClr val="000000"/>
              </a:solidFill>
              <a:latin typeface="Verdana" panose="020B0604030504040204" pitchFamily="34" charset="0"/>
            </a:endParaRPr>
          </a:p>
          <a:p>
            <a:r>
              <a:rPr lang="en-US" sz="1000" dirty="0">
                <a:solidFill>
                  <a:srgbClr val="000000"/>
                </a:solidFill>
                <a:latin typeface="Verdana" panose="020B0604030504040204" pitchFamily="34" charset="0"/>
              </a:rPr>
              <a:t>All the way west, Polly Knight, wife of Joseph Knight, Sr., who had mothered young Joseph Smith in the old days at </a:t>
            </a:r>
            <a:r>
              <a:rPr lang="en-US" sz="1000" dirty="0" err="1">
                <a:solidFill>
                  <a:srgbClr val="000000"/>
                </a:solidFill>
                <a:latin typeface="Verdana" panose="020B0604030504040204" pitchFamily="34" charset="0"/>
              </a:rPr>
              <a:t>Colesville</a:t>
            </a:r>
            <a:r>
              <a:rPr lang="en-US" sz="1000" dirty="0">
                <a:solidFill>
                  <a:srgbClr val="000000"/>
                </a:solidFill>
                <a:latin typeface="Verdana" panose="020B0604030504040204" pitchFamily="34" charset="0"/>
              </a:rPr>
              <a:t>, had been steadily failing. It was her one great wish to live to see the "land of Zion." Now less than a month after she had arrived with all her family, she passed away. Joseph Smith delayed his departure until after her funeral. Hers was the first death in the church in the land of Zion. Tradition is silent upon the place of her burial.</a:t>
            </a:r>
          </a:p>
          <a:p>
            <a:endParaRPr lang="en-US" sz="1000" dirty="0">
              <a:solidFill>
                <a:srgbClr val="000000"/>
              </a:solidFill>
              <a:latin typeface="Verdana" panose="020B0604030504040204" pitchFamily="34" charset="0"/>
            </a:endParaRPr>
          </a:p>
          <a:p>
            <a:r>
              <a:rPr lang="en-US" sz="1000" dirty="0"/>
              <a:t>Polly Peck Knight died on </a:t>
            </a:r>
            <a:r>
              <a:rPr lang="en-US" sz="1000" dirty="0" err="1"/>
              <a:t>on</a:t>
            </a:r>
            <a:r>
              <a:rPr lang="en-US" sz="1000" dirty="0"/>
              <a:t> August 7, 1831, shortly after the "</a:t>
            </a:r>
            <a:r>
              <a:rPr lang="en-US" sz="1000" dirty="0" err="1"/>
              <a:t>Colesville</a:t>
            </a:r>
            <a:r>
              <a:rPr lang="en-US" sz="1000" dirty="0"/>
              <a:t> Branch" arrived in Jackson County, Missouri. The </a:t>
            </a:r>
            <a:r>
              <a:rPr lang="en-US" sz="1000" dirty="0" err="1"/>
              <a:t>Colesville</a:t>
            </a:r>
            <a:r>
              <a:rPr lang="en-US" sz="1000" dirty="0"/>
              <a:t> Saints numbered 62 when they arrived in Independence on July 25, 1831. They stopped a short time at Joshua Lewis's house in what became the </a:t>
            </a:r>
            <a:r>
              <a:rPr lang="en-US" sz="1000" dirty="0" err="1"/>
              <a:t>Whitmer</a:t>
            </a:r>
            <a:r>
              <a:rPr lang="en-US" sz="1000" dirty="0"/>
              <a:t> Settlement, where they participated in the dedication of Zion. There they buried Newel's mother, Polly, the wife of Joseph Knight Sr.</a:t>
            </a:r>
          </a:p>
          <a:p>
            <a:r>
              <a:rPr lang="en-US" sz="1000" dirty="0"/>
              <a:t>Find a Grave</a:t>
            </a:r>
          </a:p>
        </p:txBody>
      </p:sp>
      <p:pic>
        <p:nvPicPr>
          <p:cNvPr id="4" name="Picture 3">
            <a:extLst>
              <a:ext uri="{FF2B5EF4-FFF2-40B4-BE49-F238E27FC236}">
                <a16:creationId xmlns:a16="http://schemas.microsoft.com/office/drawing/2014/main" id="{2F4E83E6-3B46-4E37-8B49-DFA3A7B93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010" y="396189"/>
            <a:ext cx="3438525" cy="2581275"/>
          </a:xfrm>
          <a:prstGeom prst="rect">
            <a:avLst/>
          </a:prstGeom>
        </p:spPr>
      </p:pic>
      <p:pic>
        <p:nvPicPr>
          <p:cNvPr id="6" name="Picture 5">
            <a:extLst>
              <a:ext uri="{FF2B5EF4-FFF2-40B4-BE49-F238E27FC236}">
                <a16:creationId xmlns:a16="http://schemas.microsoft.com/office/drawing/2014/main" id="{9B60E53E-1663-4861-B80D-D06082305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248" y="3291293"/>
            <a:ext cx="3105150" cy="2943225"/>
          </a:xfrm>
          <a:prstGeom prst="rect">
            <a:avLst/>
          </a:prstGeom>
        </p:spPr>
      </p:pic>
    </p:spTree>
    <p:extLst>
      <p:ext uri="{BB962C8B-B14F-4D97-AF65-F5344CB8AC3E}">
        <p14:creationId xmlns:p14="http://schemas.microsoft.com/office/powerpoint/2010/main" val="71319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59236-224A-3251-4F9C-5B7FC3B18392}"/>
              </a:ext>
            </a:extLst>
          </p:cNvPr>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BFF863-E1D9-CAB4-2CBA-80975651BE1E}"/>
              </a:ext>
            </a:extLst>
          </p:cNvPr>
          <p:cNvSpPr txBox="1"/>
          <p:nvPr/>
        </p:nvSpPr>
        <p:spPr>
          <a:xfrm>
            <a:off x="400078" y="2576457"/>
            <a:ext cx="4465837" cy="1938992"/>
          </a:xfrm>
          <a:prstGeom prst="rect">
            <a:avLst/>
          </a:prstGeom>
          <a:noFill/>
        </p:spPr>
        <p:txBody>
          <a:bodyPr wrap="square">
            <a:spAutoFit/>
          </a:bodyPr>
          <a:lstStyle/>
          <a:p>
            <a:r>
              <a:rPr lang="en-US" sz="2000" b="0" i="0" dirty="0">
                <a:solidFill>
                  <a:schemeClr val="bg1"/>
                </a:solidFill>
                <a:effectLst/>
              </a:rPr>
              <a:t>In June 1831, the Lord commanded Joseph Smith and a group of elders to travel about 800 miles (1,287 km) from Ohio to Missouri, where they would hold a conference and learn about the land of their inheritance.</a:t>
            </a:r>
            <a:endParaRPr lang="en-US" sz="2000" dirty="0">
              <a:solidFill>
                <a:schemeClr val="bg1"/>
              </a:solidFill>
            </a:endParaRPr>
          </a:p>
        </p:txBody>
      </p:sp>
      <p:sp>
        <p:nvSpPr>
          <p:cNvPr id="5" name="TextBox 4">
            <a:extLst>
              <a:ext uri="{FF2B5EF4-FFF2-40B4-BE49-F238E27FC236}">
                <a16:creationId xmlns:a16="http://schemas.microsoft.com/office/drawing/2014/main" id="{59092CB6-4D9D-4587-325E-DDF3DCE8B738}"/>
              </a:ext>
            </a:extLst>
          </p:cNvPr>
          <p:cNvSpPr txBox="1"/>
          <p:nvPr/>
        </p:nvSpPr>
        <p:spPr>
          <a:xfrm>
            <a:off x="0" y="6478024"/>
            <a:ext cx="3739977" cy="369332"/>
          </a:xfrm>
          <a:prstGeom prst="rect">
            <a:avLst/>
          </a:prstGeom>
          <a:noFill/>
        </p:spPr>
        <p:txBody>
          <a:bodyPr wrap="square" rtlCol="0">
            <a:spAutoFit/>
          </a:bodyPr>
          <a:lstStyle/>
          <a:p>
            <a:r>
              <a:rPr lang="en-US" dirty="0">
                <a:solidFill>
                  <a:schemeClr val="bg1"/>
                </a:solidFill>
              </a:rPr>
              <a:t>D&amp;C 52: 1,2,5; D&amp;C 57</a:t>
            </a:r>
          </a:p>
        </p:txBody>
      </p:sp>
      <p:grpSp>
        <p:nvGrpSpPr>
          <p:cNvPr id="6" name="Group 5">
            <a:extLst>
              <a:ext uri="{FF2B5EF4-FFF2-40B4-BE49-F238E27FC236}">
                <a16:creationId xmlns:a16="http://schemas.microsoft.com/office/drawing/2014/main" id="{A145F764-6648-E0F6-2D9E-3CB59FD54677}"/>
              </a:ext>
            </a:extLst>
          </p:cNvPr>
          <p:cNvGrpSpPr/>
          <p:nvPr/>
        </p:nvGrpSpPr>
        <p:grpSpPr>
          <a:xfrm>
            <a:off x="982907" y="282042"/>
            <a:ext cx="1566311" cy="1691163"/>
            <a:chOff x="293873" y="946218"/>
            <a:chExt cx="1770643" cy="1911782"/>
          </a:xfrm>
        </p:grpSpPr>
        <p:pic>
          <p:nvPicPr>
            <p:cNvPr id="7" name="Picture 4" descr="http://www.clker.com/cliparts/J/b/A/T/B/6/blank-interstate-sign-hi.png">
              <a:extLst>
                <a:ext uri="{FF2B5EF4-FFF2-40B4-BE49-F238E27FC236}">
                  <a16:creationId xmlns:a16="http://schemas.microsoft.com/office/drawing/2014/main" id="{EF6B1C80-72C3-9F4F-DB3E-852201CAAA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873" y="946218"/>
              <a:ext cx="1770643" cy="19117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42932E-C488-8CBB-AC60-62289E9F49CA}"/>
                </a:ext>
              </a:extLst>
            </p:cNvPr>
            <p:cNvSpPr txBox="1"/>
            <p:nvPr/>
          </p:nvSpPr>
          <p:spPr>
            <a:xfrm>
              <a:off x="636248" y="1628167"/>
              <a:ext cx="1159727" cy="661061"/>
            </a:xfrm>
            <a:prstGeom prst="rect">
              <a:avLst/>
            </a:prstGeom>
            <a:noFill/>
          </p:spPr>
          <p:txBody>
            <a:bodyPr wrap="square" rtlCol="0">
              <a:spAutoFit/>
            </a:bodyPr>
            <a:lstStyle/>
            <a:p>
              <a:r>
                <a:rPr lang="en-US" sz="3200" dirty="0">
                  <a:solidFill>
                    <a:schemeClr val="bg1"/>
                  </a:solidFill>
                </a:rPr>
                <a:t>ZION</a:t>
              </a:r>
            </a:p>
          </p:txBody>
        </p:sp>
      </p:grpSp>
      <p:pic>
        <p:nvPicPr>
          <p:cNvPr id="14" name="Picture 13">
            <a:extLst>
              <a:ext uri="{FF2B5EF4-FFF2-40B4-BE49-F238E27FC236}">
                <a16:creationId xmlns:a16="http://schemas.microsoft.com/office/drawing/2014/main" id="{BC94EC12-4789-0406-97E9-506B2F21F061}"/>
              </a:ext>
            </a:extLst>
          </p:cNvPr>
          <p:cNvPicPr>
            <a:picLocks noChangeAspect="1"/>
          </p:cNvPicPr>
          <p:nvPr/>
        </p:nvPicPr>
        <p:blipFill>
          <a:blip r:embed="rId3"/>
          <a:stretch>
            <a:fillRect/>
          </a:stretch>
        </p:blipFill>
        <p:spPr>
          <a:xfrm>
            <a:off x="4992593" y="282042"/>
            <a:ext cx="6694244" cy="4442358"/>
          </a:xfrm>
          <a:prstGeom prst="rect">
            <a:avLst/>
          </a:prstGeom>
        </p:spPr>
      </p:pic>
      <p:sp>
        <p:nvSpPr>
          <p:cNvPr id="16" name="TextBox 15">
            <a:extLst>
              <a:ext uri="{FF2B5EF4-FFF2-40B4-BE49-F238E27FC236}">
                <a16:creationId xmlns:a16="http://schemas.microsoft.com/office/drawing/2014/main" id="{26C41A36-7547-59EA-78E1-7EC245AB6362}"/>
              </a:ext>
            </a:extLst>
          </p:cNvPr>
          <p:cNvSpPr txBox="1"/>
          <p:nvPr/>
        </p:nvSpPr>
        <p:spPr>
          <a:xfrm>
            <a:off x="5315537" y="5033351"/>
            <a:ext cx="6144986" cy="1200329"/>
          </a:xfrm>
          <a:prstGeom prst="rect">
            <a:avLst/>
          </a:prstGeom>
          <a:noFill/>
        </p:spPr>
        <p:txBody>
          <a:bodyPr wrap="square">
            <a:spAutoFit/>
          </a:bodyPr>
          <a:lstStyle/>
          <a:p>
            <a:r>
              <a:rPr lang="en-US" sz="2400" b="0" i="0" dirty="0">
                <a:solidFill>
                  <a:schemeClr val="bg1"/>
                </a:solidFill>
                <a:effectLst/>
              </a:rPr>
              <a:t>The revelation recorded in </a:t>
            </a:r>
            <a:r>
              <a:rPr lang="en-US" sz="2400" b="0" i="0" u="none" strike="noStrike" dirty="0">
                <a:solidFill>
                  <a:schemeClr val="bg1"/>
                </a:solidFill>
                <a:effectLst/>
              </a:rPr>
              <a:t>Doctrine and Covenants 57</a:t>
            </a:r>
            <a:r>
              <a:rPr lang="en-US" sz="2400" b="0" i="0" dirty="0">
                <a:solidFill>
                  <a:schemeClr val="bg1"/>
                </a:solidFill>
                <a:effectLst/>
              </a:rPr>
              <a:t> was received when Joseph Smith and the elders arrived in Missouri in July 1831.</a:t>
            </a:r>
            <a:endParaRPr lang="en-US" sz="2400" dirty="0">
              <a:solidFill>
                <a:schemeClr val="bg1"/>
              </a:solidFill>
            </a:endParaRPr>
          </a:p>
        </p:txBody>
      </p:sp>
    </p:spTree>
    <p:extLst>
      <p:ext uri="{BB962C8B-B14F-4D97-AF65-F5344CB8AC3E}">
        <p14:creationId xmlns:p14="http://schemas.microsoft.com/office/powerpoint/2010/main" val="16323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16444" y="1242007"/>
            <a:ext cx="5325762" cy="5355312"/>
          </a:xfrm>
          <a:prstGeom prst="rect">
            <a:avLst/>
          </a:prstGeom>
        </p:spPr>
        <p:txBody>
          <a:bodyPr wrap="square">
            <a:spAutoFit/>
          </a:bodyPr>
          <a:lstStyle/>
          <a:p>
            <a:r>
              <a:rPr lang="en-US" dirty="0">
                <a:solidFill>
                  <a:schemeClr val="bg1"/>
                </a:solidFill>
                <a:latin typeface="Abadi" panose="020B0604020104020204" pitchFamily="34" charset="0"/>
              </a:rPr>
              <a:t>“Sister Knight, mother of Newel and a member of the </a:t>
            </a:r>
            <a:r>
              <a:rPr lang="en-US" dirty="0" err="1">
                <a:solidFill>
                  <a:schemeClr val="bg1"/>
                </a:solidFill>
                <a:latin typeface="Abadi" panose="020B0604020104020204" pitchFamily="34" charset="0"/>
              </a:rPr>
              <a:t>Colesville</a:t>
            </a:r>
            <a:r>
              <a:rPr lang="en-US" dirty="0">
                <a:solidFill>
                  <a:schemeClr val="bg1"/>
                </a:solidFill>
                <a:latin typeface="Abadi" panose="020B0604020104020204" pitchFamily="34" charset="0"/>
              </a:rPr>
              <a:t> branch, risked her life making the trip to Zion.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Polly’s health was failing, but her anxiety to see the promised land was so great that she refused to be left behind in Ohio.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Her son wrote, ‘Her only, or her greatest desire, was to set her feet upon the land of Zion, and to have her body interred in that land.’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later reported that ‘the Lord gave her the desire of her heart, and she lived to stand upon that land’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Polly died within two weeks of her arrival in the land of Zion and was the first Latter-day Saint to be buried in Missouri” </a:t>
            </a:r>
          </a:p>
          <a:p>
            <a:r>
              <a:rPr lang="en-US" sz="1200" dirty="0">
                <a:solidFill>
                  <a:schemeClr val="bg1"/>
                </a:solidFill>
                <a:latin typeface="Abadi" panose="020B0604020104020204" pitchFamily="34" charset="0"/>
              </a:rPr>
              <a:t>Polly Knight Bio</a:t>
            </a:r>
          </a:p>
        </p:txBody>
      </p:sp>
      <p:sp>
        <p:nvSpPr>
          <p:cNvPr id="7" name="TextBox 6"/>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Anxiously Waiting</a:t>
            </a:r>
          </a:p>
        </p:txBody>
      </p:sp>
      <p:grpSp>
        <p:nvGrpSpPr>
          <p:cNvPr id="11" name="Group 10">
            <a:extLst>
              <a:ext uri="{FF2B5EF4-FFF2-40B4-BE49-F238E27FC236}">
                <a16:creationId xmlns:a16="http://schemas.microsoft.com/office/drawing/2014/main" id="{EA3432A0-20A3-4085-B414-533D573A44C4}"/>
              </a:ext>
            </a:extLst>
          </p:cNvPr>
          <p:cNvGrpSpPr/>
          <p:nvPr/>
        </p:nvGrpSpPr>
        <p:grpSpPr>
          <a:xfrm>
            <a:off x="8380284" y="4012667"/>
            <a:ext cx="2197100" cy="2747920"/>
            <a:chOff x="8380284" y="4012667"/>
            <a:chExt cx="2197100" cy="2747920"/>
          </a:xfrm>
        </p:grpSpPr>
        <p:sp>
          <p:nvSpPr>
            <p:cNvPr id="3" name="TextBox 2"/>
            <p:cNvSpPr txBox="1"/>
            <p:nvPr/>
          </p:nvSpPr>
          <p:spPr>
            <a:xfrm>
              <a:off x="9038816" y="6514366"/>
              <a:ext cx="1162411" cy="246221"/>
            </a:xfrm>
            <a:prstGeom prst="rect">
              <a:avLst/>
            </a:prstGeom>
            <a:noFill/>
          </p:spPr>
          <p:txBody>
            <a:bodyPr wrap="square" rtlCol="0">
              <a:spAutoFit/>
            </a:bodyPr>
            <a:lstStyle/>
            <a:p>
              <a:r>
                <a:rPr lang="en-US" sz="1000" dirty="0">
                  <a:solidFill>
                    <a:schemeClr val="bg1"/>
                  </a:solidFill>
                </a:rPr>
                <a:t>Unknown photo</a:t>
              </a:r>
            </a:p>
          </p:txBody>
        </p:sp>
        <p:pic>
          <p:nvPicPr>
            <p:cNvPr id="6" name="Picture 5">
              <a:extLst>
                <a:ext uri="{FF2B5EF4-FFF2-40B4-BE49-F238E27FC236}">
                  <a16:creationId xmlns:a16="http://schemas.microsoft.com/office/drawing/2014/main" id="{EA63F0A1-9B2F-4C65-BD19-4D23C5A38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284" y="4012667"/>
              <a:ext cx="2197100" cy="2540000"/>
            </a:xfrm>
            <a:prstGeom prst="rect">
              <a:avLst/>
            </a:prstGeom>
          </p:spPr>
        </p:pic>
      </p:grpSp>
      <p:grpSp>
        <p:nvGrpSpPr>
          <p:cNvPr id="10" name="Group 9">
            <a:extLst>
              <a:ext uri="{FF2B5EF4-FFF2-40B4-BE49-F238E27FC236}">
                <a16:creationId xmlns:a16="http://schemas.microsoft.com/office/drawing/2014/main" id="{C7B13E38-318E-4F28-B075-5DB630E49407}"/>
              </a:ext>
            </a:extLst>
          </p:cNvPr>
          <p:cNvGrpSpPr/>
          <p:nvPr/>
        </p:nvGrpSpPr>
        <p:grpSpPr>
          <a:xfrm>
            <a:off x="8695515" y="1159390"/>
            <a:ext cx="1505712" cy="2515831"/>
            <a:chOff x="8695515" y="1159390"/>
            <a:chExt cx="1505712" cy="2515831"/>
          </a:xfrm>
        </p:grpSpPr>
        <p:pic>
          <p:nvPicPr>
            <p:cNvPr id="9" name="Picture 8">
              <a:extLst>
                <a:ext uri="{FF2B5EF4-FFF2-40B4-BE49-F238E27FC236}">
                  <a16:creationId xmlns:a16="http://schemas.microsoft.com/office/drawing/2014/main" id="{845F76C6-1366-4602-B50D-BC1FEB490353}"/>
                </a:ext>
              </a:extLst>
            </p:cNvPr>
            <p:cNvPicPr>
              <a:picLocks noChangeAspect="1"/>
            </p:cNvPicPr>
            <p:nvPr/>
          </p:nvPicPr>
          <p:blipFill rotWithShape="1">
            <a:blip r:embed="rId3">
              <a:extLst>
                <a:ext uri="{28A0092B-C50C-407E-A947-70E740481C1C}">
                  <a14:useLocalDpi xmlns:a14="http://schemas.microsoft.com/office/drawing/2010/main" val="0"/>
                </a:ext>
              </a:extLst>
            </a:blip>
            <a:srcRect b="11143"/>
            <a:stretch/>
          </p:blipFill>
          <p:spPr>
            <a:xfrm>
              <a:off x="8695515" y="1159390"/>
              <a:ext cx="1505712" cy="2269610"/>
            </a:xfrm>
            <a:prstGeom prst="rect">
              <a:avLst/>
            </a:prstGeom>
          </p:spPr>
        </p:pic>
        <p:sp>
          <p:nvSpPr>
            <p:cNvPr id="12" name="TextBox 11">
              <a:extLst>
                <a:ext uri="{FF2B5EF4-FFF2-40B4-BE49-F238E27FC236}">
                  <a16:creationId xmlns:a16="http://schemas.microsoft.com/office/drawing/2014/main" id="{3C45A331-D96C-42E0-A809-6FCB98EBECC1}"/>
                </a:ext>
              </a:extLst>
            </p:cNvPr>
            <p:cNvSpPr txBox="1"/>
            <p:nvPr/>
          </p:nvSpPr>
          <p:spPr>
            <a:xfrm>
              <a:off x="8897628" y="3429000"/>
              <a:ext cx="1162411" cy="246221"/>
            </a:xfrm>
            <a:prstGeom prst="rect">
              <a:avLst/>
            </a:prstGeom>
            <a:noFill/>
          </p:spPr>
          <p:txBody>
            <a:bodyPr wrap="square" rtlCol="0">
              <a:spAutoFit/>
            </a:bodyPr>
            <a:lstStyle/>
            <a:p>
              <a:r>
                <a:rPr lang="en-US" sz="1000" dirty="0">
                  <a:solidFill>
                    <a:schemeClr val="bg1"/>
                  </a:solidFill>
                </a:rPr>
                <a:t>Polly Peck Knight</a:t>
              </a:r>
            </a:p>
          </p:txBody>
        </p:sp>
      </p:grpSp>
    </p:spTree>
    <p:extLst>
      <p:ext uri="{BB962C8B-B14F-4D97-AF65-F5344CB8AC3E}">
        <p14:creationId xmlns:p14="http://schemas.microsoft.com/office/powerpoint/2010/main" val="33620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68038" y="1477076"/>
            <a:ext cx="4865033" cy="1200329"/>
          </a:xfrm>
          <a:prstGeom prst="rect">
            <a:avLst/>
          </a:prstGeom>
          <a:noFill/>
        </p:spPr>
        <p:txBody>
          <a:bodyPr wrap="square" rtlCol="0">
            <a:spAutoFit/>
          </a:bodyPr>
          <a:lstStyle/>
          <a:p>
            <a:r>
              <a:rPr lang="en-US" sz="2400" dirty="0">
                <a:solidFill>
                  <a:schemeClr val="bg1"/>
                </a:solidFill>
              </a:rPr>
              <a:t>The Lord revealed the location for the city of Zion in Section 57 fulfilling a promise given in Section 52</a:t>
            </a:r>
          </a:p>
        </p:txBody>
      </p:sp>
      <p:sp>
        <p:nvSpPr>
          <p:cNvPr id="6" name="TextBox 5"/>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Location, Location, Location</a:t>
            </a:r>
          </a:p>
        </p:txBody>
      </p:sp>
      <p:sp>
        <p:nvSpPr>
          <p:cNvPr id="9" name="TextBox 8"/>
          <p:cNvSpPr txBox="1"/>
          <p:nvPr/>
        </p:nvSpPr>
        <p:spPr>
          <a:xfrm>
            <a:off x="0" y="6478024"/>
            <a:ext cx="3739977" cy="369332"/>
          </a:xfrm>
          <a:prstGeom prst="rect">
            <a:avLst/>
          </a:prstGeom>
          <a:noFill/>
        </p:spPr>
        <p:txBody>
          <a:bodyPr wrap="square" rtlCol="0">
            <a:spAutoFit/>
          </a:bodyPr>
          <a:lstStyle/>
          <a:p>
            <a:r>
              <a:rPr lang="en-US" dirty="0">
                <a:solidFill>
                  <a:schemeClr val="bg1"/>
                </a:solidFill>
              </a:rPr>
              <a:t>D&amp;C 57:1-3</a:t>
            </a:r>
          </a:p>
        </p:txBody>
      </p:sp>
      <p:pic>
        <p:nvPicPr>
          <p:cNvPr id="3" name="Picture 2">
            <a:extLst>
              <a:ext uri="{FF2B5EF4-FFF2-40B4-BE49-F238E27FC236}">
                <a16:creationId xmlns:a16="http://schemas.microsoft.com/office/drawing/2014/main" id="{609C468E-BC91-4F1E-B55B-639329047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562" y="1374507"/>
            <a:ext cx="3267531" cy="2876951"/>
          </a:xfrm>
          <a:prstGeom prst="rect">
            <a:avLst/>
          </a:prstGeom>
        </p:spPr>
      </p:pic>
      <p:pic>
        <p:nvPicPr>
          <p:cNvPr id="10" name="Picture 9">
            <a:extLst>
              <a:ext uri="{FF2B5EF4-FFF2-40B4-BE49-F238E27FC236}">
                <a16:creationId xmlns:a16="http://schemas.microsoft.com/office/drawing/2014/main" id="{6E07F08A-B9D0-49B9-86D8-326FE1F0E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276" y="2989252"/>
            <a:ext cx="3333750" cy="3162300"/>
          </a:xfrm>
          <a:prstGeom prst="rect">
            <a:avLst/>
          </a:prstGeom>
        </p:spPr>
      </p:pic>
      <p:grpSp>
        <p:nvGrpSpPr>
          <p:cNvPr id="13" name="Group 12">
            <a:extLst>
              <a:ext uri="{FF2B5EF4-FFF2-40B4-BE49-F238E27FC236}">
                <a16:creationId xmlns:a16="http://schemas.microsoft.com/office/drawing/2014/main" id="{2FE495F7-635A-41F5-8748-84B412B64D16}"/>
              </a:ext>
            </a:extLst>
          </p:cNvPr>
          <p:cNvGrpSpPr/>
          <p:nvPr/>
        </p:nvGrpSpPr>
        <p:grpSpPr>
          <a:xfrm>
            <a:off x="5889932" y="3476438"/>
            <a:ext cx="1594044" cy="2920869"/>
            <a:chOff x="838200" y="76200"/>
            <a:chExt cx="2667000" cy="5029200"/>
          </a:xfrm>
        </p:grpSpPr>
        <p:grpSp>
          <p:nvGrpSpPr>
            <p:cNvPr id="14" name="Group 17">
              <a:extLst>
                <a:ext uri="{FF2B5EF4-FFF2-40B4-BE49-F238E27FC236}">
                  <a16:creationId xmlns:a16="http://schemas.microsoft.com/office/drawing/2014/main" id="{E6B2F8C9-C3E3-4D84-97BF-3C63CD14A9F4}"/>
                </a:ext>
              </a:extLst>
            </p:cNvPr>
            <p:cNvGrpSpPr/>
            <p:nvPr/>
          </p:nvGrpSpPr>
          <p:grpSpPr>
            <a:xfrm>
              <a:off x="838200" y="76200"/>
              <a:ext cx="2667000" cy="5029200"/>
              <a:chOff x="838200" y="76200"/>
              <a:chExt cx="2667000" cy="5029200"/>
            </a:xfrm>
          </p:grpSpPr>
          <p:grpSp>
            <p:nvGrpSpPr>
              <p:cNvPr id="16" name="Group 17">
                <a:extLst>
                  <a:ext uri="{FF2B5EF4-FFF2-40B4-BE49-F238E27FC236}">
                    <a16:creationId xmlns:a16="http://schemas.microsoft.com/office/drawing/2014/main" id="{B81ED5E5-9D43-49C1-9FAE-C5BD3FE62217}"/>
                  </a:ext>
                </a:extLst>
              </p:cNvPr>
              <p:cNvGrpSpPr/>
              <p:nvPr/>
            </p:nvGrpSpPr>
            <p:grpSpPr>
              <a:xfrm flipH="1">
                <a:off x="2209800" y="1447800"/>
                <a:ext cx="1295400" cy="3429000"/>
                <a:chOff x="685800" y="1447800"/>
                <a:chExt cx="1295400" cy="3124200"/>
              </a:xfrm>
            </p:grpSpPr>
            <p:sp>
              <p:nvSpPr>
                <p:cNvPr id="32" name="Bent Arrow 26">
                  <a:extLst>
                    <a:ext uri="{FF2B5EF4-FFF2-40B4-BE49-F238E27FC236}">
                      <a16:creationId xmlns:a16="http://schemas.microsoft.com/office/drawing/2014/main" id="{A48E4983-A491-45D3-9658-0B1B02E46BA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7">
                  <a:extLst>
                    <a:ext uri="{FF2B5EF4-FFF2-40B4-BE49-F238E27FC236}">
                      <a16:creationId xmlns:a16="http://schemas.microsoft.com/office/drawing/2014/main" id="{870B2BAC-89E9-4FFF-A863-F2C4D02C4B4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B0DD1364-8B76-4671-9736-B1B8517FE847}"/>
                  </a:ext>
                </a:extLst>
              </p:cNvPr>
              <p:cNvGrpSpPr/>
              <p:nvPr/>
            </p:nvGrpSpPr>
            <p:grpSpPr>
              <a:xfrm>
                <a:off x="838200" y="1447800"/>
                <a:ext cx="1295400" cy="3429000"/>
                <a:chOff x="685800" y="1447800"/>
                <a:chExt cx="1295400" cy="3429000"/>
              </a:xfrm>
            </p:grpSpPr>
            <p:sp>
              <p:nvSpPr>
                <p:cNvPr id="30" name="Bent Arrow 24">
                  <a:extLst>
                    <a:ext uri="{FF2B5EF4-FFF2-40B4-BE49-F238E27FC236}">
                      <a16:creationId xmlns:a16="http://schemas.microsoft.com/office/drawing/2014/main" id="{578AF42C-53EC-4DBE-95E0-E315E40C8CA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D13AE5B9-9503-4C2C-8C47-982B0A1649F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a:extLst>
                  <a:ext uri="{FF2B5EF4-FFF2-40B4-BE49-F238E27FC236}">
                    <a16:creationId xmlns:a16="http://schemas.microsoft.com/office/drawing/2014/main" id="{BDE7F888-60F7-48AD-8CB2-1BFC2317D48D}"/>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Flowchart: Manual Operation 3">
                <a:extLst>
                  <a:ext uri="{FF2B5EF4-FFF2-40B4-BE49-F238E27FC236}">
                    <a16:creationId xmlns:a16="http://schemas.microsoft.com/office/drawing/2014/main" id="{BF60440E-E46E-4457-8B2D-AE5B3B938C5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a:extLst>
                  <a:ext uri="{FF2B5EF4-FFF2-40B4-BE49-F238E27FC236}">
                    <a16:creationId xmlns:a16="http://schemas.microsoft.com/office/drawing/2014/main" id="{61E1C6A8-7E49-474B-83D7-AEF88CA42BA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00701353-0520-40BB-A547-280C0D2B5CCB}"/>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0E8D7174-647B-48F1-B94C-272C141A44F7}"/>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17">
                <a:extLst>
                  <a:ext uri="{FF2B5EF4-FFF2-40B4-BE49-F238E27FC236}">
                    <a16:creationId xmlns:a16="http://schemas.microsoft.com/office/drawing/2014/main" id="{6F04D666-7355-47B8-8D39-949F7999F3F2}"/>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538DB745-AF2D-4F7D-9B3F-30E17BE41B10}"/>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E1E26D1-0911-4934-9561-B078104E2DC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08C0C5E1-55B0-432A-BDAA-E558394A741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F64BC288-75E3-4485-8D18-14AAFD16CDC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D3A9922C-2449-4961-87AF-48F9DECD477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6B218A07-A5DE-471D-A04D-C7D9FE81BC5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D0FF190-D937-4872-B648-88484C4AC8E7}"/>
                </a:ext>
              </a:extLst>
            </p:cNvPr>
            <p:cNvSpPr/>
            <p:nvPr/>
          </p:nvSpPr>
          <p:spPr>
            <a:xfrm>
              <a:off x="1219197" y="2389300"/>
              <a:ext cx="1981200" cy="1271844"/>
            </a:xfrm>
            <a:prstGeom prst="rect">
              <a:avLst/>
            </a:prstGeom>
          </p:spPr>
          <p:txBody>
            <a:bodyPr wrap="square">
              <a:spAutoFit/>
            </a:bodyPr>
            <a:lstStyle/>
            <a:p>
              <a:pPr algn="ctr"/>
              <a:r>
                <a:rPr lang="en-US" sz="1400" b="1" i="1" dirty="0"/>
                <a:t>The Temple is the center place of Zion</a:t>
              </a:r>
              <a:endParaRPr lang="en-US" sz="1400" dirty="0">
                <a:solidFill>
                  <a:schemeClr val="bg1"/>
                </a:solidFill>
              </a:endParaRPr>
            </a:p>
          </p:txBody>
        </p:sp>
      </p:grpSp>
    </p:spTree>
    <p:extLst>
      <p:ext uri="{BB962C8B-B14F-4D97-AF65-F5344CB8AC3E}">
        <p14:creationId xmlns:p14="http://schemas.microsoft.com/office/powerpoint/2010/main" val="96121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E4428-3E0C-7F31-3A6D-41ACF5022B20}"/>
              </a:ext>
            </a:extLst>
          </p:cNvPr>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3615B5-6C28-C775-0768-DC0A2D1D845C}"/>
              </a:ext>
            </a:extLst>
          </p:cNvPr>
          <p:cNvSpPr txBox="1"/>
          <p:nvPr/>
        </p:nvSpPr>
        <p:spPr>
          <a:xfrm>
            <a:off x="430352" y="466788"/>
            <a:ext cx="5971528" cy="3416320"/>
          </a:xfrm>
          <a:prstGeom prst="rect">
            <a:avLst/>
          </a:prstGeom>
          <a:noFill/>
        </p:spPr>
        <p:txBody>
          <a:bodyPr wrap="square">
            <a:spAutoFit/>
          </a:bodyPr>
          <a:lstStyle/>
          <a:p>
            <a:pPr algn="l" fontAlgn="base"/>
            <a:r>
              <a:rPr lang="en-US" sz="2400" dirty="0">
                <a:solidFill>
                  <a:schemeClr val="bg1"/>
                </a:solidFill>
              </a:rPr>
              <a:t>T</a:t>
            </a:r>
            <a:r>
              <a:rPr lang="en-US" sz="2400" b="0" i="0" dirty="0">
                <a:solidFill>
                  <a:schemeClr val="bg1"/>
                </a:solidFill>
                <a:effectLst/>
              </a:rPr>
              <a:t>he Saints in the 1830s to establish a city of Zion in Independence, Missouri, were unsuccessful due to persecution. By 1838, the Saints were driven out of Missouri by their enemies.</a:t>
            </a:r>
          </a:p>
          <a:p>
            <a:pPr algn="l" fontAlgn="base"/>
            <a:endParaRPr lang="en-US" sz="2400" b="0" i="0" dirty="0">
              <a:solidFill>
                <a:schemeClr val="bg1"/>
              </a:solidFill>
              <a:effectLst/>
            </a:endParaRPr>
          </a:p>
          <a:p>
            <a:pPr algn="l" fontAlgn="base"/>
            <a:r>
              <a:rPr lang="en-US" sz="2400" b="0" i="0" dirty="0">
                <a:solidFill>
                  <a:schemeClr val="bg1"/>
                </a:solidFill>
                <a:effectLst/>
              </a:rPr>
              <a:t>Although the Lord has promised that there will be a future city of Zion built upon the American continent. </a:t>
            </a:r>
          </a:p>
        </p:txBody>
      </p:sp>
      <p:sp>
        <p:nvSpPr>
          <p:cNvPr id="6" name="TextBox 5">
            <a:extLst>
              <a:ext uri="{FF2B5EF4-FFF2-40B4-BE49-F238E27FC236}">
                <a16:creationId xmlns:a16="http://schemas.microsoft.com/office/drawing/2014/main" id="{83953821-AC5B-8D6F-2E09-70E8B2C4F1C9}"/>
              </a:ext>
            </a:extLst>
          </p:cNvPr>
          <p:cNvSpPr txBox="1"/>
          <p:nvPr/>
        </p:nvSpPr>
        <p:spPr>
          <a:xfrm>
            <a:off x="0" y="6478024"/>
            <a:ext cx="3739977" cy="369332"/>
          </a:xfrm>
          <a:prstGeom prst="rect">
            <a:avLst/>
          </a:prstGeom>
          <a:noFill/>
        </p:spPr>
        <p:txBody>
          <a:bodyPr wrap="square" rtlCol="0">
            <a:spAutoFit/>
          </a:bodyPr>
          <a:lstStyle/>
          <a:p>
            <a:r>
              <a:rPr lang="en-US" dirty="0">
                <a:solidFill>
                  <a:schemeClr val="bg1"/>
                </a:solidFill>
              </a:rPr>
              <a:t>Articles of Faith 1:10</a:t>
            </a:r>
          </a:p>
        </p:txBody>
      </p:sp>
      <p:pic>
        <p:nvPicPr>
          <p:cNvPr id="12" name="Picture 11">
            <a:extLst>
              <a:ext uri="{FF2B5EF4-FFF2-40B4-BE49-F238E27FC236}">
                <a16:creationId xmlns:a16="http://schemas.microsoft.com/office/drawing/2014/main" id="{84109554-B423-D8D6-C793-EBD5C108F86C}"/>
              </a:ext>
            </a:extLst>
          </p:cNvPr>
          <p:cNvPicPr>
            <a:picLocks noChangeAspect="1"/>
          </p:cNvPicPr>
          <p:nvPr/>
        </p:nvPicPr>
        <p:blipFill>
          <a:blip r:embed="rId2"/>
          <a:stretch>
            <a:fillRect/>
          </a:stretch>
        </p:blipFill>
        <p:spPr>
          <a:xfrm>
            <a:off x="6553914" y="192005"/>
            <a:ext cx="5150951" cy="3416339"/>
          </a:xfrm>
          <a:prstGeom prst="rect">
            <a:avLst/>
          </a:prstGeom>
        </p:spPr>
      </p:pic>
      <p:pic>
        <p:nvPicPr>
          <p:cNvPr id="1026" name="Picture 2" descr="World GIFs | Tenor">
            <a:extLst>
              <a:ext uri="{FF2B5EF4-FFF2-40B4-BE49-F238E27FC236}">
                <a16:creationId xmlns:a16="http://schemas.microsoft.com/office/drawing/2014/main" id="{BE137E46-53ED-2ECC-6BBB-4C4BCC4CA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588" y="3883108"/>
            <a:ext cx="2854778" cy="24395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5DFE5FA-76BC-5292-1EBC-B96D02BF365E}"/>
              </a:ext>
            </a:extLst>
          </p:cNvPr>
          <p:cNvSpPr txBox="1"/>
          <p:nvPr/>
        </p:nvSpPr>
        <p:spPr>
          <a:xfrm>
            <a:off x="5559879" y="4390985"/>
            <a:ext cx="6144986" cy="1815882"/>
          </a:xfrm>
          <a:prstGeom prst="rect">
            <a:avLst/>
          </a:prstGeom>
          <a:noFill/>
        </p:spPr>
        <p:txBody>
          <a:bodyPr wrap="square">
            <a:spAutoFit/>
          </a:bodyPr>
          <a:lstStyle/>
          <a:p>
            <a:pPr algn="l" fontAlgn="base"/>
            <a:r>
              <a:rPr lang="en-US" sz="2800" b="0" i="0" dirty="0">
                <a:solidFill>
                  <a:schemeClr val="bg1"/>
                </a:solidFill>
                <a:effectLst/>
              </a:rPr>
              <a:t>Today we are counseled to build up Zion wherever we live by striving to live righteously and establishing the Church throughout the world.</a:t>
            </a:r>
          </a:p>
        </p:txBody>
      </p:sp>
    </p:spTree>
    <p:extLst>
      <p:ext uri="{BB962C8B-B14F-4D97-AF65-F5344CB8AC3E}">
        <p14:creationId xmlns:p14="http://schemas.microsoft.com/office/powerpoint/2010/main" val="23076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39675" y="1642320"/>
            <a:ext cx="3363204" cy="830997"/>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Lamanites</a:t>
            </a:r>
            <a:r>
              <a:rPr lang="en-US" sz="2400" dirty="0">
                <a:solidFill>
                  <a:schemeClr val="bg1"/>
                </a:solidFill>
              </a:rPr>
              <a:t>—Jewish Ancestry /The Saints</a:t>
            </a:r>
          </a:p>
        </p:txBody>
      </p:sp>
      <p:sp>
        <p:nvSpPr>
          <p:cNvPr id="6" name="TextBox 5"/>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Jews and Gentiles</a:t>
            </a:r>
          </a:p>
        </p:txBody>
      </p:sp>
      <p:sp>
        <p:nvSpPr>
          <p:cNvPr id="7" name="TextBox 6"/>
          <p:cNvSpPr txBox="1"/>
          <p:nvPr/>
        </p:nvSpPr>
        <p:spPr>
          <a:xfrm>
            <a:off x="5220140" y="4844839"/>
            <a:ext cx="5820033" cy="1815882"/>
          </a:xfrm>
          <a:prstGeom prst="rect">
            <a:avLst/>
          </a:prstGeom>
          <a:noFill/>
        </p:spPr>
        <p:txBody>
          <a:bodyPr wrap="square" rtlCol="0">
            <a:spAutoFit/>
          </a:bodyPr>
          <a:lstStyle/>
          <a:p>
            <a:r>
              <a:rPr lang="en-US" sz="2000" dirty="0">
                <a:solidFill>
                  <a:schemeClr val="bg1"/>
                </a:solidFill>
              </a:rPr>
              <a:t>The Saints were to be strictly honest in all their dealings with their fellowmen. Jackson county at this time was sparsely settled. There was a great deal of unoccupied land, an this could be secured at the price of $1.25 an acre</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9" name="TextBox 8"/>
          <p:cNvSpPr txBox="1"/>
          <p:nvPr/>
        </p:nvSpPr>
        <p:spPr>
          <a:xfrm>
            <a:off x="24716" y="6488668"/>
            <a:ext cx="3739977" cy="369332"/>
          </a:xfrm>
          <a:prstGeom prst="rect">
            <a:avLst/>
          </a:prstGeom>
          <a:noFill/>
        </p:spPr>
        <p:txBody>
          <a:bodyPr wrap="square" rtlCol="0">
            <a:spAutoFit/>
          </a:bodyPr>
          <a:lstStyle/>
          <a:p>
            <a:r>
              <a:rPr lang="en-US" dirty="0">
                <a:solidFill>
                  <a:schemeClr val="bg1"/>
                </a:solidFill>
              </a:rPr>
              <a:t>D&amp;C 57:4</a:t>
            </a:r>
          </a:p>
        </p:txBody>
      </p:sp>
      <p:pic>
        <p:nvPicPr>
          <p:cNvPr id="10" name="Picture 9">
            <a:extLst>
              <a:ext uri="{FF2B5EF4-FFF2-40B4-BE49-F238E27FC236}">
                <a16:creationId xmlns:a16="http://schemas.microsoft.com/office/drawing/2014/main" id="{17BE76C5-03D2-4293-8E64-F6B31297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531" y="1289395"/>
            <a:ext cx="4596782" cy="3097036"/>
          </a:xfrm>
          <a:prstGeom prst="rect">
            <a:avLst/>
          </a:prstGeom>
        </p:spPr>
      </p:pic>
      <p:pic>
        <p:nvPicPr>
          <p:cNvPr id="12" name="Picture 11">
            <a:extLst>
              <a:ext uri="{FF2B5EF4-FFF2-40B4-BE49-F238E27FC236}">
                <a16:creationId xmlns:a16="http://schemas.microsoft.com/office/drawing/2014/main" id="{C26C47B0-84A7-464D-90DA-D345914AA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3" y="3097265"/>
            <a:ext cx="4200486" cy="2290024"/>
          </a:xfrm>
          <a:prstGeom prst="rect">
            <a:avLst/>
          </a:prstGeom>
        </p:spPr>
      </p:pic>
      <p:pic>
        <p:nvPicPr>
          <p:cNvPr id="3" name="Picture 2" descr="A comparison of a person&#10;&#10;Description automatically generated">
            <a:extLst>
              <a:ext uri="{FF2B5EF4-FFF2-40B4-BE49-F238E27FC236}">
                <a16:creationId xmlns:a16="http://schemas.microsoft.com/office/drawing/2014/main" id="{4B79248C-07C0-49A5-5F9A-42192AF8D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574" y="4079545"/>
            <a:ext cx="1344168" cy="1024128"/>
          </a:xfrm>
          <a:prstGeom prst="rect">
            <a:avLst/>
          </a:prstGeom>
        </p:spPr>
      </p:pic>
    </p:spTree>
    <p:extLst>
      <p:ext uri="{BB962C8B-B14F-4D97-AF65-F5344CB8AC3E}">
        <p14:creationId xmlns:p14="http://schemas.microsoft.com/office/powerpoint/2010/main" val="391748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43052" y="298912"/>
            <a:ext cx="4572000" cy="3970318"/>
          </a:xfrm>
          <a:prstGeom prst="rect">
            <a:avLst/>
          </a:prstGeom>
        </p:spPr>
        <p:txBody>
          <a:bodyPr>
            <a:spAutoFit/>
          </a:bodyPr>
          <a:lstStyle/>
          <a:p>
            <a:r>
              <a:rPr lang="en-US" dirty="0">
                <a:solidFill>
                  <a:schemeClr val="bg1"/>
                </a:solidFill>
                <a:latin typeface="Abadi" panose="020B0604020104020204" pitchFamily="34" charset="0"/>
              </a:rPr>
              <a:t>President Joseph Fielding Smith explained that this expression “has reference to the line separating the </a:t>
            </a:r>
            <a:r>
              <a:rPr lang="en-US" dirty="0" err="1">
                <a:solidFill>
                  <a:schemeClr val="bg1"/>
                </a:solidFill>
                <a:latin typeface="Abadi" panose="020B0604020104020204" pitchFamily="34" charset="0"/>
              </a:rPr>
              <a:t>Lamanites</a:t>
            </a:r>
            <a:r>
              <a:rPr lang="en-US" dirty="0">
                <a:solidFill>
                  <a:schemeClr val="bg1"/>
                </a:solidFill>
                <a:latin typeface="Abadi" panose="020B0604020104020204" pitchFamily="34" charset="0"/>
              </a:rPr>
              <a:t> from the settlers in Jackson County.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At this time the United States Government had given to the Indians the lands west of the Missouri, only later to take them away again.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a:t>
            </a:r>
            <a:r>
              <a:rPr lang="en-US" dirty="0" err="1">
                <a:solidFill>
                  <a:schemeClr val="bg1"/>
                </a:solidFill>
                <a:latin typeface="Abadi" panose="020B0604020104020204" pitchFamily="34" charset="0"/>
              </a:rPr>
              <a:t>Lamanites</a:t>
            </a:r>
            <a:r>
              <a:rPr lang="en-US" dirty="0">
                <a:solidFill>
                  <a:schemeClr val="bg1"/>
                </a:solidFill>
                <a:latin typeface="Abadi" panose="020B0604020104020204" pitchFamily="34" charset="0"/>
              </a:rPr>
              <a:t>, who are Israelites, were referred to as Jews, and the Gentiles were the people, many of whom were of the lawless element, living east of the river.”</a:t>
            </a:r>
            <a:endParaRPr lang="en-US" dirty="0">
              <a:solidFill>
                <a:schemeClr val="bg1"/>
              </a:solidFill>
            </a:endParaRPr>
          </a:p>
        </p:txBody>
      </p:sp>
      <p:sp>
        <p:nvSpPr>
          <p:cNvPr id="5" name="TextBox 4"/>
          <p:cNvSpPr txBox="1"/>
          <p:nvPr/>
        </p:nvSpPr>
        <p:spPr>
          <a:xfrm>
            <a:off x="1614633" y="1149135"/>
            <a:ext cx="1524000" cy="369332"/>
          </a:xfrm>
          <a:prstGeom prst="rect">
            <a:avLst/>
          </a:prstGeom>
          <a:noFill/>
        </p:spPr>
        <p:txBody>
          <a:bodyPr wrap="square" rtlCol="0">
            <a:spAutoFit/>
          </a:bodyPr>
          <a:lstStyle/>
          <a:p>
            <a:r>
              <a:rPr lang="en-US" dirty="0">
                <a:solidFill>
                  <a:srgbClr val="92D050"/>
                </a:solidFill>
              </a:rPr>
              <a:t>Omni 1:12-17</a:t>
            </a:r>
          </a:p>
        </p:txBody>
      </p:sp>
      <p:sp>
        <p:nvSpPr>
          <p:cNvPr id="6" name="TextBox 5"/>
          <p:cNvSpPr txBox="1"/>
          <p:nvPr/>
        </p:nvSpPr>
        <p:spPr>
          <a:xfrm>
            <a:off x="8522043" y="720811"/>
            <a:ext cx="1524000" cy="369332"/>
          </a:xfrm>
          <a:prstGeom prst="rect">
            <a:avLst/>
          </a:prstGeom>
          <a:noFill/>
        </p:spPr>
        <p:txBody>
          <a:bodyPr wrap="square" rtlCol="0">
            <a:spAutoFit/>
          </a:bodyPr>
          <a:lstStyle/>
          <a:p>
            <a:r>
              <a:rPr lang="en-US" dirty="0" err="1">
                <a:solidFill>
                  <a:srgbClr val="92D050"/>
                </a:solidFill>
              </a:rPr>
              <a:t>Mosiah</a:t>
            </a:r>
            <a:r>
              <a:rPr lang="en-US" dirty="0">
                <a:solidFill>
                  <a:srgbClr val="92D050"/>
                </a:solidFill>
              </a:rPr>
              <a:t> 25:1-2</a:t>
            </a:r>
          </a:p>
        </p:txBody>
      </p:sp>
      <p:sp>
        <p:nvSpPr>
          <p:cNvPr id="7" name="TextBox 6"/>
          <p:cNvSpPr txBox="1"/>
          <p:nvPr/>
        </p:nvSpPr>
        <p:spPr>
          <a:xfrm>
            <a:off x="8447904" y="5229493"/>
            <a:ext cx="1524000" cy="369332"/>
          </a:xfrm>
          <a:prstGeom prst="rect">
            <a:avLst/>
          </a:prstGeom>
          <a:noFill/>
        </p:spPr>
        <p:txBody>
          <a:bodyPr wrap="square" rtlCol="0">
            <a:spAutoFit/>
          </a:bodyPr>
          <a:lstStyle/>
          <a:p>
            <a:r>
              <a:rPr lang="en-US" dirty="0" err="1">
                <a:solidFill>
                  <a:srgbClr val="92D050"/>
                </a:solidFill>
              </a:rPr>
              <a:t>Helaman</a:t>
            </a:r>
            <a:r>
              <a:rPr lang="en-US" dirty="0">
                <a:solidFill>
                  <a:srgbClr val="92D050"/>
                </a:solidFill>
              </a:rPr>
              <a:t> 6:21</a:t>
            </a:r>
          </a:p>
        </p:txBody>
      </p:sp>
      <p:sp>
        <p:nvSpPr>
          <p:cNvPr id="8" name="TextBox 7"/>
          <p:cNvSpPr txBox="1"/>
          <p:nvPr/>
        </p:nvSpPr>
        <p:spPr>
          <a:xfrm>
            <a:off x="1791730" y="2831332"/>
            <a:ext cx="1843241" cy="369332"/>
          </a:xfrm>
          <a:prstGeom prst="rect">
            <a:avLst/>
          </a:prstGeom>
          <a:noFill/>
        </p:spPr>
        <p:txBody>
          <a:bodyPr wrap="square" rtlCol="0">
            <a:spAutoFit/>
          </a:bodyPr>
          <a:lstStyle/>
          <a:p>
            <a:r>
              <a:rPr lang="en-US" dirty="0">
                <a:solidFill>
                  <a:srgbClr val="92D050"/>
                </a:solidFill>
              </a:rPr>
              <a:t>3 Nephi 2:14-16</a:t>
            </a:r>
          </a:p>
        </p:txBody>
      </p:sp>
      <p:sp>
        <p:nvSpPr>
          <p:cNvPr id="9" name="TextBox 8"/>
          <p:cNvSpPr txBox="1"/>
          <p:nvPr/>
        </p:nvSpPr>
        <p:spPr>
          <a:xfrm>
            <a:off x="4919149" y="5212287"/>
            <a:ext cx="1524000" cy="369332"/>
          </a:xfrm>
          <a:prstGeom prst="rect">
            <a:avLst/>
          </a:prstGeom>
          <a:noFill/>
        </p:spPr>
        <p:txBody>
          <a:bodyPr wrap="square" rtlCol="0">
            <a:spAutoFit/>
          </a:bodyPr>
          <a:lstStyle/>
          <a:p>
            <a:r>
              <a:rPr lang="en-US" dirty="0">
                <a:solidFill>
                  <a:srgbClr val="92D050"/>
                </a:solidFill>
              </a:rPr>
              <a:t>4 Nephi 1:17</a:t>
            </a:r>
          </a:p>
        </p:txBody>
      </p:sp>
      <p:grpSp>
        <p:nvGrpSpPr>
          <p:cNvPr id="10" name="Group 9"/>
          <p:cNvGrpSpPr/>
          <p:nvPr/>
        </p:nvGrpSpPr>
        <p:grpSpPr>
          <a:xfrm>
            <a:off x="2938290" y="471027"/>
            <a:ext cx="871711" cy="1889278"/>
            <a:chOff x="5764230" y="762000"/>
            <a:chExt cx="1959106" cy="4246013"/>
          </a:xfrm>
        </p:grpSpPr>
        <p:sp>
          <p:nvSpPr>
            <p:cNvPr id="11" name="Oval 10"/>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1"/>
            <p:cNvGrpSpPr/>
            <p:nvPr/>
          </p:nvGrpSpPr>
          <p:grpSpPr>
            <a:xfrm>
              <a:off x="6248400" y="4648200"/>
              <a:ext cx="1066800" cy="152400"/>
              <a:chOff x="4724400" y="5943600"/>
              <a:chExt cx="2080202" cy="371013"/>
            </a:xfrm>
          </p:grpSpPr>
          <p:sp>
            <p:nvSpPr>
              <p:cNvPr id="57" name="Cross 56"/>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53"/>
              <p:cNvGrpSpPr/>
              <p:nvPr/>
            </p:nvGrpSpPr>
            <p:grpSpPr>
              <a:xfrm>
                <a:off x="5830455" y="5952836"/>
                <a:ext cx="607291" cy="361777"/>
                <a:chOff x="4724400" y="5943600"/>
                <a:chExt cx="607291" cy="361777"/>
              </a:xfrm>
            </p:grpSpPr>
            <p:sp>
              <p:nvSpPr>
                <p:cNvPr id="69" name="Cross 68"/>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50"/>
              <p:cNvGrpSpPr/>
              <p:nvPr/>
            </p:nvGrpSpPr>
            <p:grpSpPr>
              <a:xfrm>
                <a:off x="5257800" y="5943600"/>
                <a:ext cx="607291" cy="361777"/>
                <a:chOff x="4724400" y="5943600"/>
                <a:chExt cx="607291" cy="361777"/>
              </a:xfrm>
            </p:grpSpPr>
            <p:sp>
              <p:nvSpPr>
                <p:cNvPr id="67" name="Cross 66"/>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49"/>
              <p:cNvGrpSpPr/>
              <p:nvPr/>
            </p:nvGrpSpPr>
            <p:grpSpPr>
              <a:xfrm>
                <a:off x="4724400" y="5943600"/>
                <a:ext cx="607291" cy="361777"/>
                <a:chOff x="4724400" y="5943600"/>
                <a:chExt cx="607291" cy="361777"/>
              </a:xfrm>
            </p:grpSpPr>
            <p:sp>
              <p:nvSpPr>
                <p:cNvPr id="65" name="Cross 64"/>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92"/>
            <p:cNvGrpSpPr/>
            <p:nvPr/>
          </p:nvGrpSpPr>
          <p:grpSpPr>
            <a:xfrm>
              <a:off x="6324600" y="762000"/>
              <a:ext cx="1066800" cy="494953"/>
              <a:chOff x="6324600" y="762000"/>
              <a:chExt cx="1066800" cy="494953"/>
            </a:xfrm>
          </p:grpSpPr>
          <p:sp>
            <p:nvSpPr>
              <p:cNvPr id="26" name="Flowchart: Stored Data 25"/>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62"/>
              <p:cNvGrpSpPr/>
              <p:nvPr/>
            </p:nvGrpSpPr>
            <p:grpSpPr>
              <a:xfrm>
                <a:off x="6324600" y="1066800"/>
                <a:ext cx="1066800" cy="152400"/>
                <a:chOff x="4724400" y="5943600"/>
                <a:chExt cx="2080202" cy="371013"/>
              </a:xfrm>
            </p:grpSpPr>
            <p:sp>
              <p:nvSpPr>
                <p:cNvPr id="43" name="Cross 42"/>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53"/>
                <p:cNvGrpSpPr/>
                <p:nvPr/>
              </p:nvGrpSpPr>
              <p:grpSpPr>
                <a:xfrm>
                  <a:off x="5830455" y="5952836"/>
                  <a:ext cx="607291" cy="361777"/>
                  <a:chOff x="4724400" y="5943600"/>
                  <a:chExt cx="607291" cy="361777"/>
                </a:xfrm>
              </p:grpSpPr>
              <p:sp>
                <p:nvSpPr>
                  <p:cNvPr id="55" name="Cross 54"/>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50"/>
                <p:cNvGrpSpPr/>
                <p:nvPr/>
              </p:nvGrpSpPr>
              <p:grpSpPr>
                <a:xfrm>
                  <a:off x="5257800" y="5943600"/>
                  <a:ext cx="607291" cy="361777"/>
                  <a:chOff x="4724400" y="5943600"/>
                  <a:chExt cx="607291" cy="361777"/>
                </a:xfrm>
              </p:grpSpPr>
              <p:sp>
                <p:nvSpPr>
                  <p:cNvPr id="53" name="Cross 52"/>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49"/>
                <p:cNvGrpSpPr/>
                <p:nvPr/>
              </p:nvGrpSpPr>
              <p:grpSpPr>
                <a:xfrm>
                  <a:off x="4724400" y="5943600"/>
                  <a:ext cx="607291" cy="361777"/>
                  <a:chOff x="4724400" y="5943600"/>
                  <a:chExt cx="607291" cy="361777"/>
                </a:xfrm>
              </p:grpSpPr>
              <p:sp>
                <p:nvSpPr>
                  <p:cNvPr id="51" name="Cross 50"/>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7"/>
              <p:cNvGrpSpPr/>
              <p:nvPr/>
            </p:nvGrpSpPr>
            <p:grpSpPr>
              <a:xfrm>
                <a:off x="6403109" y="764309"/>
                <a:ext cx="914400" cy="152400"/>
                <a:chOff x="4724400" y="5943600"/>
                <a:chExt cx="2080202" cy="371013"/>
              </a:xfrm>
            </p:grpSpPr>
            <p:sp>
              <p:nvSpPr>
                <p:cNvPr id="29" name="Cross 28"/>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53"/>
                <p:cNvGrpSpPr/>
                <p:nvPr/>
              </p:nvGrpSpPr>
              <p:grpSpPr>
                <a:xfrm>
                  <a:off x="5830455" y="5952836"/>
                  <a:ext cx="607291" cy="361777"/>
                  <a:chOff x="4724400" y="5943600"/>
                  <a:chExt cx="607291" cy="361777"/>
                </a:xfrm>
              </p:grpSpPr>
              <p:sp>
                <p:nvSpPr>
                  <p:cNvPr id="41" name="Cross 40"/>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0"/>
                <p:cNvGrpSpPr/>
                <p:nvPr/>
              </p:nvGrpSpPr>
              <p:grpSpPr>
                <a:xfrm>
                  <a:off x="5257800" y="5943600"/>
                  <a:ext cx="607291" cy="361777"/>
                  <a:chOff x="4724400" y="5943600"/>
                  <a:chExt cx="607291" cy="361777"/>
                </a:xfrm>
              </p:grpSpPr>
              <p:sp>
                <p:nvSpPr>
                  <p:cNvPr id="39" name="Cross 38"/>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49"/>
                <p:cNvGrpSpPr/>
                <p:nvPr/>
              </p:nvGrpSpPr>
              <p:grpSpPr>
                <a:xfrm>
                  <a:off x="4724400" y="5943600"/>
                  <a:ext cx="607291" cy="361777"/>
                  <a:chOff x="4724400" y="5943600"/>
                  <a:chExt cx="607291" cy="361777"/>
                </a:xfrm>
              </p:grpSpPr>
              <p:sp>
                <p:nvSpPr>
                  <p:cNvPr id="37" name="Cross 36"/>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p:cNvGrpSpPr/>
          <p:nvPr/>
        </p:nvGrpSpPr>
        <p:grpSpPr>
          <a:xfrm>
            <a:off x="8748228" y="1149136"/>
            <a:ext cx="1219200" cy="2642171"/>
            <a:chOff x="4495800" y="457200"/>
            <a:chExt cx="1219200" cy="2642171"/>
          </a:xfrm>
        </p:grpSpPr>
        <p:grpSp>
          <p:nvGrpSpPr>
            <p:cNvPr id="72" name="Group 53"/>
            <p:cNvGrpSpPr/>
            <p:nvPr/>
          </p:nvGrpSpPr>
          <p:grpSpPr>
            <a:xfrm>
              <a:off x="4495800" y="609600"/>
              <a:ext cx="1219200" cy="2489771"/>
              <a:chOff x="3276600" y="786829"/>
              <a:chExt cx="1219200" cy="2489771"/>
            </a:xfrm>
          </p:grpSpPr>
          <p:sp>
            <p:nvSpPr>
              <p:cNvPr id="79"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62"/>
              <p:cNvGrpSpPr/>
              <p:nvPr/>
            </p:nvGrpSpPr>
            <p:grpSpPr>
              <a:xfrm rot="5201482">
                <a:off x="3803137" y="1994656"/>
                <a:ext cx="476901" cy="103518"/>
                <a:chOff x="3886200" y="6096000"/>
                <a:chExt cx="3124200" cy="533400"/>
              </a:xfrm>
            </p:grpSpPr>
            <p:sp>
              <p:nvSpPr>
                <p:cNvPr id="114" name="Left-Right Arrow 11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 Arrow 11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 Arrow 11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3819688" y="2594378"/>
                <a:ext cx="476901" cy="103518"/>
                <a:chOff x="3886200" y="6096000"/>
                <a:chExt cx="3124200" cy="533400"/>
              </a:xfrm>
            </p:grpSpPr>
            <p:sp>
              <p:nvSpPr>
                <p:cNvPr id="111" name="Left-Right Arrow 11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11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400000">
                <a:off x="3578790" y="1999625"/>
                <a:ext cx="476901" cy="103518"/>
                <a:chOff x="3886200" y="6096000"/>
                <a:chExt cx="3124200" cy="533400"/>
              </a:xfrm>
            </p:grpSpPr>
            <p:sp>
              <p:nvSpPr>
                <p:cNvPr id="108" name="Left-Right Arrow 10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3551568" y="2602446"/>
                <a:ext cx="476901" cy="103518"/>
                <a:chOff x="3886200" y="6096000"/>
                <a:chExt cx="3124200" cy="533400"/>
              </a:xfrm>
            </p:grpSpPr>
            <p:sp>
              <p:nvSpPr>
                <p:cNvPr id="10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mond 97"/>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0"/>
            <p:cNvGrpSpPr/>
            <p:nvPr/>
          </p:nvGrpSpPr>
          <p:grpSpPr>
            <a:xfrm>
              <a:off x="4800600" y="457200"/>
              <a:ext cx="730738" cy="436153"/>
              <a:chOff x="4953000" y="1219200"/>
              <a:chExt cx="1676400" cy="838200"/>
            </a:xfrm>
          </p:grpSpPr>
          <p:sp>
            <p:nvSpPr>
              <p:cNvPr id="74" name="Rounded Rectangle 73"/>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2081342" y="3256923"/>
            <a:ext cx="836435" cy="1994636"/>
            <a:chOff x="638881" y="762001"/>
            <a:chExt cx="1969874" cy="4697534"/>
          </a:xfrm>
        </p:grpSpPr>
        <p:sp>
          <p:nvSpPr>
            <p:cNvPr id="118" name="Oval 117"/>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uble Wave 125"/>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ouble Wave 126"/>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977153" y="1066800"/>
              <a:ext cx="1541930" cy="367553"/>
              <a:chOff x="815825" y="1219200"/>
              <a:chExt cx="1722972" cy="272532"/>
            </a:xfrm>
          </p:grpSpPr>
          <p:grpSp>
            <p:nvGrpSpPr>
              <p:cNvPr id="158" name="Group 157"/>
              <p:cNvGrpSpPr/>
              <p:nvPr/>
            </p:nvGrpSpPr>
            <p:grpSpPr>
              <a:xfrm>
                <a:off x="815825" y="1219201"/>
                <a:ext cx="1722972" cy="272531"/>
                <a:chOff x="815825" y="1219201"/>
                <a:chExt cx="1722972" cy="272531"/>
              </a:xfrm>
            </p:grpSpPr>
            <p:sp>
              <p:nvSpPr>
                <p:cNvPr id="163" name="Rounded Rectangle 162"/>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357"/>
                <p:cNvGrpSpPr/>
                <p:nvPr/>
              </p:nvGrpSpPr>
              <p:grpSpPr>
                <a:xfrm>
                  <a:off x="878541" y="1219201"/>
                  <a:ext cx="538270" cy="259976"/>
                  <a:chOff x="533400" y="4953000"/>
                  <a:chExt cx="1828800" cy="685800"/>
                </a:xfrm>
              </p:grpSpPr>
              <p:sp>
                <p:nvSpPr>
                  <p:cNvPr id="169" name="Plaque 16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aque 16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aque 17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357"/>
                <p:cNvGrpSpPr/>
                <p:nvPr/>
              </p:nvGrpSpPr>
              <p:grpSpPr>
                <a:xfrm>
                  <a:off x="1416423" y="1219201"/>
                  <a:ext cx="538270" cy="259976"/>
                  <a:chOff x="533400" y="4953000"/>
                  <a:chExt cx="1828800" cy="685800"/>
                </a:xfrm>
              </p:grpSpPr>
              <p:sp>
                <p:nvSpPr>
                  <p:cNvPr id="166" name="Plaque 16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aque 16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357"/>
              <p:cNvGrpSpPr/>
              <p:nvPr/>
            </p:nvGrpSpPr>
            <p:grpSpPr>
              <a:xfrm>
                <a:off x="1905000" y="1219200"/>
                <a:ext cx="538270" cy="259976"/>
                <a:chOff x="533400" y="4953000"/>
                <a:chExt cx="1828800" cy="685800"/>
              </a:xfrm>
            </p:grpSpPr>
            <p:sp>
              <p:nvSpPr>
                <p:cNvPr id="160" name="Plaque 15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6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357"/>
            <p:cNvGrpSpPr/>
            <p:nvPr/>
          </p:nvGrpSpPr>
          <p:grpSpPr>
            <a:xfrm rot="4660406">
              <a:off x="1703770" y="2885965"/>
              <a:ext cx="538270" cy="259976"/>
              <a:chOff x="533400" y="4953000"/>
              <a:chExt cx="1828800" cy="685800"/>
            </a:xfrm>
          </p:grpSpPr>
          <p:sp>
            <p:nvSpPr>
              <p:cNvPr id="155" name="Plaque 15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aque 15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57"/>
            <p:cNvGrpSpPr/>
            <p:nvPr/>
          </p:nvGrpSpPr>
          <p:grpSpPr>
            <a:xfrm rot="4660406">
              <a:off x="1856170" y="3414883"/>
              <a:ext cx="538270" cy="259976"/>
              <a:chOff x="533400" y="4953000"/>
              <a:chExt cx="1828800" cy="685800"/>
            </a:xfrm>
          </p:grpSpPr>
          <p:sp>
            <p:nvSpPr>
              <p:cNvPr id="152" name="Plaque 15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aque 15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57"/>
            <p:cNvGrpSpPr/>
            <p:nvPr/>
          </p:nvGrpSpPr>
          <p:grpSpPr>
            <a:xfrm rot="4660406">
              <a:off x="1990640" y="3943799"/>
              <a:ext cx="538270" cy="259976"/>
              <a:chOff x="533400" y="4953000"/>
              <a:chExt cx="1828800" cy="685800"/>
            </a:xfrm>
          </p:grpSpPr>
          <p:sp>
            <p:nvSpPr>
              <p:cNvPr id="149" name="Plaque 14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aque 15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357"/>
            <p:cNvGrpSpPr/>
            <p:nvPr/>
          </p:nvGrpSpPr>
          <p:grpSpPr>
            <a:xfrm rot="17359642">
              <a:off x="1161404" y="2890446"/>
              <a:ext cx="538270" cy="259976"/>
              <a:chOff x="533400" y="4953000"/>
              <a:chExt cx="1828800" cy="685800"/>
            </a:xfrm>
          </p:grpSpPr>
          <p:sp>
            <p:nvSpPr>
              <p:cNvPr id="146" name="Plaque 14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aque 14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aque 14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357"/>
            <p:cNvGrpSpPr/>
            <p:nvPr/>
          </p:nvGrpSpPr>
          <p:grpSpPr>
            <a:xfrm rot="17359642">
              <a:off x="964181" y="3383505"/>
              <a:ext cx="538270" cy="259976"/>
              <a:chOff x="533400" y="4953000"/>
              <a:chExt cx="1828800" cy="685800"/>
            </a:xfrm>
          </p:grpSpPr>
          <p:sp>
            <p:nvSpPr>
              <p:cNvPr id="143" name="Plaque 14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aque 14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aque 14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357"/>
            <p:cNvGrpSpPr/>
            <p:nvPr/>
          </p:nvGrpSpPr>
          <p:grpSpPr>
            <a:xfrm rot="17359642">
              <a:off x="766957" y="3903458"/>
              <a:ext cx="538270" cy="259976"/>
              <a:chOff x="533400" y="4953000"/>
              <a:chExt cx="1828800" cy="685800"/>
            </a:xfrm>
          </p:grpSpPr>
          <p:sp>
            <p:nvSpPr>
              <p:cNvPr id="140" name="Plaque 13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aque 14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71"/>
          <p:cNvGrpSpPr/>
          <p:nvPr/>
        </p:nvGrpSpPr>
        <p:grpSpPr>
          <a:xfrm>
            <a:off x="3728918" y="4463588"/>
            <a:ext cx="1091081" cy="2144412"/>
            <a:chOff x="2743200" y="2819400"/>
            <a:chExt cx="1786098" cy="3510398"/>
          </a:xfrm>
        </p:grpSpPr>
        <p:sp>
          <p:nvSpPr>
            <p:cNvPr id="173" name="Oval 172"/>
            <p:cNvSpPr/>
            <p:nvPr/>
          </p:nvSpPr>
          <p:spPr>
            <a:xfrm rot="2920230">
              <a:off x="3830819" y="5974843"/>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292595">
              <a:off x="3377173" y="595003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2743200" y="2819400"/>
              <a:ext cx="1786098" cy="3317969"/>
              <a:chOff x="2743200" y="2819400"/>
              <a:chExt cx="1786098" cy="3317969"/>
            </a:xfrm>
          </p:grpSpPr>
          <p:sp>
            <p:nvSpPr>
              <p:cNvPr id="176" name="Wave 3"/>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Wave 3"/>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21283158">
                <a:off x="3575302" y="4328767"/>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a:off x="3276600" y="4343400"/>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523543">
                <a:off x="2637695" y="4627441"/>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3077253">
                <a:off x="4096987" y="4600559"/>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2028078" flipH="1">
                <a:off x="2954815" y="3798345"/>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19846626">
                <a:off x="3875887" y="3690651"/>
                <a:ext cx="480177" cy="114690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0800000">
                <a:off x="3240741" y="3886200"/>
                <a:ext cx="938426" cy="13716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429000" y="38862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276600" y="29718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3276601" y="5029199"/>
                <a:ext cx="838200" cy="286871"/>
                <a:chOff x="2514600" y="2286000"/>
                <a:chExt cx="3733800" cy="923365"/>
              </a:xfrm>
            </p:grpSpPr>
            <p:sp>
              <p:nvSpPr>
                <p:cNvPr id="226" name="Rounded Rectangle 225"/>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2590800" y="2286000"/>
                  <a:ext cx="3639672" cy="923365"/>
                  <a:chOff x="-40342" y="-8965"/>
                  <a:chExt cx="3639672" cy="923365"/>
                </a:xfrm>
              </p:grpSpPr>
              <p:grpSp>
                <p:nvGrpSpPr>
                  <p:cNvPr id="228" name="Group 227"/>
                  <p:cNvGrpSpPr/>
                  <p:nvPr/>
                </p:nvGrpSpPr>
                <p:grpSpPr>
                  <a:xfrm>
                    <a:off x="1752600" y="0"/>
                    <a:ext cx="914400" cy="914400"/>
                    <a:chOff x="1752600" y="0"/>
                    <a:chExt cx="914400" cy="914400"/>
                  </a:xfrm>
                </p:grpSpPr>
                <p:sp>
                  <p:nvSpPr>
                    <p:cNvPr id="241" name="Quad Arrow Callout 24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Callout 24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2684930" y="0"/>
                    <a:ext cx="914400" cy="914400"/>
                    <a:chOff x="1752600" y="0"/>
                    <a:chExt cx="914400" cy="914400"/>
                  </a:xfrm>
                </p:grpSpPr>
                <p:sp>
                  <p:nvSpPr>
                    <p:cNvPr id="239" name="Quad Arrow Callout 23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Callout 23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847165" y="-8965"/>
                    <a:ext cx="914400" cy="914400"/>
                    <a:chOff x="1752600" y="0"/>
                    <a:chExt cx="914400" cy="914400"/>
                  </a:xfrm>
                </p:grpSpPr>
                <p:sp>
                  <p:nvSpPr>
                    <p:cNvPr id="237" name="Quad Arrow Callout 23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Callout 23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40342" y="-8965"/>
                    <a:ext cx="914400" cy="914400"/>
                    <a:chOff x="1752600" y="0"/>
                    <a:chExt cx="914400" cy="914400"/>
                  </a:xfrm>
                </p:grpSpPr>
                <p:sp>
                  <p:nvSpPr>
                    <p:cNvPr id="235" name="Quad Arrow Callout 23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Callout 23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Plaque 231"/>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aque 233"/>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188"/>
              <p:cNvGrpSpPr/>
              <p:nvPr/>
            </p:nvGrpSpPr>
            <p:grpSpPr>
              <a:xfrm>
                <a:off x="3124200" y="3124200"/>
                <a:ext cx="1295400" cy="286871"/>
                <a:chOff x="2514600" y="2286000"/>
                <a:chExt cx="3733800" cy="923365"/>
              </a:xfrm>
            </p:grpSpPr>
            <p:sp>
              <p:nvSpPr>
                <p:cNvPr id="209" name="Rounded Rectangle 208"/>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373"/>
                <p:cNvGrpSpPr/>
                <p:nvPr/>
              </p:nvGrpSpPr>
              <p:grpSpPr>
                <a:xfrm>
                  <a:off x="2590800" y="2286000"/>
                  <a:ext cx="3639672" cy="923365"/>
                  <a:chOff x="-40342" y="-8965"/>
                  <a:chExt cx="3639672" cy="923365"/>
                </a:xfrm>
              </p:grpSpPr>
              <p:grpSp>
                <p:nvGrpSpPr>
                  <p:cNvPr id="211" name="Group 360"/>
                  <p:cNvGrpSpPr/>
                  <p:nvPr/>
                </p:nvGrpSpPr>
                <p:grpSpPr>
                  <a:xfrm>
                    <a:off x="1752600" y="0"/>
                    <a:ext cx="914400" cy="914400"/>
                    <a:chOff x="1752600" y="0"/>
                    <a:chExt cx="914400" cy="914400"/>
                  </a:xfrm>
                </p:grpSpPr>
                <p:sp>
                  <p:nvSpPr>
                    <p:cNvPr id="224" name="Quad Arrow Callout 22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361"/>
                  <p:cNvGrpSpPr/>
                  <p:nvPr/>
                </p:nvGrpSpPr>
                <p:grpSpPr>
                  <a:xfrm>
                    <a:off x="2684930" y="0"/>
                    <a:ext cx="914400" cy="914400"/>
                    <a:chOff x="1752600" y="0"/>
                    <a:chExt cx="914400" cy="914400"/>
                  </a:xfrm>
                </p:grpSpPr>
                <p:sp>
                  <p:nvSpPr>
                    <p:cNvPr id="222" name="Quad Arrow Callout 22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Callout 22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364"/>
                  <p:cNvGrpSpPr/>
                  <p:nvPr/>
                </p:nvGrpSpPr>
                <p:grpSpPr>
                  <a:xfrm>
                    <a:off x="847165" y="-8965"/>
                    <a:ext cx="914400" cy="914400"/>
                    <a:chOff x="1752600" y="0"/>
                    <a:chExt cx="914400" cy="914400"/>
                  </a:xfrm>
                </p:grpSpPr>
                <p:sp>
                  <p:nvSpPr>
                    <p:cNvPr id="220" name="Quad Arrow Callout 21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Callout 22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367"/>
                  <p:cNvGrpSpPr/>
                  <p:nvPr/>
                </p:nvGrpSpPr>
                <p:grpSpPr>
                  <a:xfrm>
                    <a:off x="-40342" y="-8965"/>
                    <a:ext cx="914400" cy="914400"/>
                    <a:chOff x="1752600" y="0"/>
                    <a:chExt cx="914400" cy="914400"/>
                  </a:xfrm>
                </p:grpSpPr>
                <p:sp>
                  <p:nvSpPr>
                    <p:cNvPr id="218" name="Quad Arrow Callout 21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Plaque 214"/>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laque 215"/>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laque 216"/>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Cloud 189"/>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rot="261594">
                <a:off x="3352800" y="4114800"/>
                <a:ext cx="713740" cy="838200"/>
                <a:chOff x="5580529" y="121024"/>
                <a:chExt cx="1259541" cy="1479176"/>
              </a:xfrm>
            </p:grpSpPr>
            <p:grpSp>
              <p:nvGrpSpPr>
                <p:cNvPr id="194" name="Group 193"/>
                <p:cNvGrpSpPr/>
                <p:nvPr/>
              </p:nvGrpSpPr>
              <p:grpSpPr>
                <a:xfrm>
                  <a:off x="5791200" y="685800"/>
                  <a:ext cx="914400" cy="914400"/>
                  <a:chOff x="1752600" y="0"/>
                  <a:chExt cx="914400" cy="914400"/>
                </a:xfrm>
              </p:grpSpPr>
              <p:sp>
                <p:nvSpPr>
                  <p:cNvPr id="207" name="Quad Arrow Callout 20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Callout 20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rot="20561979">
                  <a:off x="5809130" y="515470"/>
                  <a:ext cx="340659" cy="515471"/>
                  <a:chOff x="1752600" y="0"/>
                  <a:chExt cx="914400" cy="914400"/>
                </a:xfrm>
              </p:grpSpPr>
              <p:sp>
                <p:nvSpPr>
                  <p:cNvPr id="205" name="Quad Arrow Callout 20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rot="836118">
                  <a:off x="6347011" y="515471"/>
                  <a:ext cx="340659" cy="515471"/>
                  <a:chOff x="1752600" y="0"/>
                  <a:chExt cx="914400" cy="914400"/>
                </a:xfrm>
              </p:grpSpPr>
              <p:sp>
                <p:nvSpPr>
                  <p:cNvPr id="203" name="Quad Arrow Callout 20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rot="836118">
                  <a:off x="6499411" y="121024"/>
                  <a:ext cx="340659" cy="515471"/>
                  <a:chOff x="1752600" y="0"/>
                  <a:chExt cx="914400" cy="914400"/>
                </a:xfrm>
              </p:grpSpPr>
              <p:sp>
                <p:nvSpPr>
                  <p:cNvPr id="201" name="Quad Arrow Callout 20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rot="19923498">
                  <a:off x="5580529" y="188260"/>
                  <a:ext cx="340659" cy="515471"/>
                  <a:chOff x="1752600" y="0"/>
                  <a:chExt cx="914400" cy="914400"/>
                </a:xfrm>
              </p:grpSpPr>
              <p:sp>
                <p:nvSpPr>
                  <p:cNvPr id="199" name="Quad Arrow Callout 19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Cloud 191"/>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5111999">
                <a:off x="3649512" y="38949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flipH="1">
            <a:off x="7517343" y="4372047"/>
            <a:ext cx="973649" cy="2362200"/>
            <a:chOff x="990600" y="1295400"/>
            <a:chExt cx="2133600" cy="4621778"/>
          </a:xfrm>
        </p:grpSpPr>
        <p:grpSp>
          <p:nvGrpSpPr>
            <p:cNvPr id="244" name="Group 243"/>
            <p:cNvGrpSpPr/>
            <p:nvPr/>
          </p:nvGrpSpPr>
          <p:grpSpPr>
            <a:xfrm rot="16587449">
              <a:off x="984384" y="1591696"/>
              <a:ext cx="1245636" cy="898604"/>
              <a:chOff x="1194976" y="413613"/>
              <a:chExt cx="1458178" cy="898604"/>
            </a:xfrm>
          </p:grpSpPr>
          <p:sp>
            <p:nvSpPr>
              <p:cNvPr id="295" name="Teardrop 294"/>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78"/>
              <p:cNvGrpSpPr/>
              <p:nvPr/>
            </p:nvGrpSpPr>
            <p:grpSpPr>
              <a:xfrm>
                <a:off x="1600200" y="489813"/>
                <a:ext cx="1052954" cy="822404"/>
                <a:chOff x="1600200" y="524225"/>
                <a:chExt cx="1052954" cy="822404"/>
              </a:xfrm>
            </p:grpSpPr>
            <p:sp>
              <p:nvSpPr>
                <p:cNvPr id="297" name="Teardrop 296"/>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5" name="Group 244"/>
            <p:cNvGrpSpPr/>
            <p:nvPr/>
          </p:nvGrpSpPr>
          <p:grpSpPr>
            <a:xfrm rot="3565139">
              <a:off x="1818712" y="1603047"/>
              <a:ext cx="1189701" cy="832440"/>
              <a:chOff x="1194976" y="413613"/>
              <a:chExt cx="1458178" cy="898604"/>
            </a:xfrm>
          </p:grpSpPr>
          <p:sp>
            <p:nvSpPr>
              <p:cNvPr id="291" name="Teardrop 290"/>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78"/>
              <p:cNvGrpSpPr/>
              <p:nvPr/>
            </p:nvGrpSpPr>
            <p:grpSpPr>
              <a:xfrm>
                <a:off x="1600200" y="489813"/>
                <a:ext cx="1052954" cy="822404"/>
                <a:chOff x="1600200" y="524225"/>
                <a:chExt cx="1052954" cy="822404"/>
              </a:xfrm>
            </p:grpSpPr>
            <p:sp>
              <p:nvSpPr>
                <p:cNvPr id="293" name="Teardrop 292"/>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6" name="Oval 245"/>
            <p:cNvSpPr/>
            <p:nvPr/>
          </p:nvSpPr>
          <p:spPr>
            <a:xfrm>
              <a:off x="23622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9906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87"/>
            <p:cNvGrpSpPr/>
            <p:nvPr/>
          </p:nvGrpSpPr>
          <p:grpSpPr>
            <a:xfrm rot="1905584" flipH="1">
              <a:off x="1599760" y="4893930"/>
              <a:ext cx="549476" cy="1023248"/>
              <a:chOff x="6213924" y="4956136"/>
              <a:chExt cx="549476" cy="1023248"/>
            </a:xfrm>
          </p:grpSpPr>
          <p:sp>
            <p:nvSpPr>
              <p:cNvPr id="289" name="Oval 288"/>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86"/>
            <p:cNvGrpSpPr/>
            <p:nvPr/>
          </p:nvGrpSpPr>
          <p:grpSpPr>
            <a:xfrm rot="19694416">
              <a:off x="2209800" y="4825928"/>
              <a:ext cx="549476" cy="1023248"/>
              <a:chOff x="6213924" y="4956136"/>
              <a:chExt cx="549476" cy="1023248"/>
            </a:xfrm>
          </p:grpSpPr>
          <p:sp>
            <p:nvSpPr>
              <p:cNvPr id="287" name="Oval 286"/>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rapezoid 249"/>
            <p:cNvSpPr/>
            <p:nvPr/>
          </p:nvSpPr>
          <p:spPr>
            <a:xfrm rot="20098521">
              <a:off x="2333103" y="2603725"/>
              <a:ext cx="733756" cy="1515458"/>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180462">
              <a:off x="1046149" y="2651392"/>
              <a:ext cx="619485" cy="1371600"/>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a:off x="1143000" y="2692328"/>
              <a:ext cx="1828800" cy="2667000"/>
            </a:xfrm>
            <a:prstGeom prst="trapezoid">
              <a:avLst>
                <a:gd name="adj" fmla="val 268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p:cNvSpPr/>
            <p:nvPr/>
          </p:nvSpPr>
          <p:spPr>
            <a:xfrm rot="10800000">
              <a:off x="17538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0080052">
              <a:off x="1406881" y="2695284"/>
              <a:ext cx="685800" cy="2288024"/>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2954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159"/>
            <p:cNvGrpSpPr/>
            <p:nvPr/>
          </p:nvGrpSpPr>
          <p:grpSpPr>
            <a:xfrm>
              <a:off x="1247933" y="4967990"/>
              <a:ext cx="1600200" cy="381000"/>
              <a:chOff x="4495800" y="381000"/>
              <a:chExt cx="3094220" cy="703289"/>
            </a:xfrm>
          </p:grpSpPr>
          <p:sp>
            <p:nvSpPr>
              <p:cNvPr id="282" name="Left-Right Arrow 281"/>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eft-Right Arrow 282"/>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Moon 256"/>
            <p:cNvSpPr/>
            <p:nvPr/>
          </p:nvSpPr>
          <p:spPr>
            <a:xfrm rot="19884192">
              <a:off x="1796088" y="2673854"/>
              <a:ext cx="460324" cy="2943043"/>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69"/>
            <p:cNvGrpSpPr/>
            <p:nvPr/>
          </p:nvGrpSpPr>
          <p:grpSpPr>
            <a:xfrm rot="3570060">
              <a:off x="1427193" y="3943686"/>
              <a:ext cx="1170140" cy="166579"/>
              <a:chOff x="4953000" y="457200"/>
              <a:chExt cx="1321634" cy="647074"/>
            </a:xfrm>
          </p:grpSpPr>
          <p:sp>
            <p:nvSpPr>
              <p:cNvPr id="278" name="Diamond 277"/>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1295400" y="1295400"/>
              <a:ext cx="1458178" cy="898604"/>
              <a:chOff x="1194976" y="413613"/>
              <a:chExt cx="1458178" cy="898604"/>
            </a:xfrm>
          </p:grpSpPr>
          <p:sp>
            <p:nvSpPr>
              <p:cNvPr id="274" name="Teardrop 273"/>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1600200" y="489813"/>
                <a:ext cx="1052954" cy="822404"/>
                <a:chOff x="1600200" y="524225"/>
                <a:chExt cx="1052954" cy="822404"/>
              </a:xfrm>
            </p:grpSpPr>
            <p:sp>
              <p:nvSpPr>
                <p:cNvPr id="276" name="Teardrop 275"/>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59"/>
            <p:cNvGrpSpPr/>
            <p:nvPr/>
          </p:nvGrpSpPr>
          <p:grpSpPr>
            <a:xfrm>
              <a:off x="1295400" y="1752600"/>
              <a:ext cx="1447800" cy="296333"/>
              <a:chOff x="3429000" y="2209800"/>
              <a:chExt cx="2057400" cy="533400"/>
            </a:xfrm>
          </p:grpSpPr>
          <p:sp>
            <p:nvSpPr>
              <p:cNvPr id="267" name="Rounded Rectangle 266"/>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158"/>
              <p:cNvGrpSpPr/>
              <p:nvPr/>
            </p:nvGrpSpPr>
            <p:grpSpPr>
              <a:xfrm>
                <a:off x="3505200" y="2209800"/>
                <a:ext cx="1828799" cy="533400"/>
                <a:chOff x="4495800" y="381000"/>
                <a:chExt cx="3094220" cy="703289"/>
              </a:xfrm>
            </p:grpSpPr>
            <p:sp>
              <p:nvSpPr>
                <p:cNvPr id="269" name="Left-Right Arrow 268"/>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eft-Right Arrow 269"/>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p:cNvGrpSpPr/>
            <p:nvPr/>
          </p:nvGrpSpPr>
          <p:grpSpPr>
            <a:xfrm>
              <a:off x="1219200" y="2667001"/>
              <a:ext cx="457200" cy="609600"/>
              <a:chOff x="3200400" y="2514600"/>
              <a:chExt cx="838200" cy="1295400"/>
            </a:xfrm>
          </p:grpSpPr>
          <p:sp>
            <p:nvSpPr>
              <p:cNvPr id="262" name="Diamond 261"/>
              <p:cNvSpPr/>
              <p:nvPr/>
            </p:nvSpPr>
            <p:spPr>
              <a:xfrm>
                <a:off x="3200400" y="2514600"/>
                <a:ext cx="838200" cy="1143000"/>
              </a:xfrm>
              <a:prstGeom prst="diamon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3389671" y="2762865"/>
                <a:ext cx="457200" cy="62345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505200" y="35814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751006" y="333559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3293806" y="336017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419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9FC276-728D-47C2-A45F-9AA1352EB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821" y="1128229"/>
            <a:ext cx="4291584" cy="3084576"/>
          </a:xfrm>
          <a:prstGeom prst="rect">
            <a:avLst/>
          </a:prstGeom>
        </p:spPr>
      </p:pic>
      <p:sp>
        <p:nvSpPr>
          <p:cNvPr id="2" name="Rectangle 1"/>
          <p:cNvSpPr/>
          <p:nvPr/>
        </p:nvSpPr>
        <p:spPr>
          <a:xfrm>
            <a:off x="2290248" y="5497441"/>
            <a:ext cx="7813589" cy="1107996"/>
          </a:xfrm>
          <a:prstGeom prst="rect">
            <a:avLst/>
          </a:prstGeom>
        </p:spPr>
        <p:txBody>
          <a:bodyPr wrap="square">
            <a:spAutoFit/>
          </a:bodyPr>
          <a:lstStyle/>
          <a:p>
            <a:r>
              <a:rPr lang="en-US" dirty="0">
                <a:solidFill>
                  <a:schemeClr val="bg1"/>
                </a:solidFill>
                <a:latin typeface="Abadi" panose="020B0604020104020204" pitchFamily="34" charset="0"/>
              </a:rPr>
              <a:t>The temple lot in Independence, Missouri, which was dedicated by the Prophet Joseph Smith on 3 August 1831, and surrounding area. Portions of the temple lot are now owned by the Church and by two other faiths. </a:t>
            </a:r>
          </a:p>
          <a:p>
            <a:r>
              <a:rPr lang="en-US" sz="1200" dirty="0">
                <a:solidFill>
                  <a:schemeClr val="bg1"/>
                </a:solidFill>
                <a:latin typeface="Abadi" panose="020B0604020104020204" pitchFamily="34" charset="0"/>
              </a:rPr>
              <a:t>Student Manual</a:t>
            </a:r>
            <a:endParaRPr lang="en-US" sz="1200" dirty="0">
              <a:solidFill>
                <a:schemeClr val="bg1"/>
              </a:solidFill>
            </a:endParaRPr>
          </a:p>
        </p:txBody>
      </p:sp>
      <p:sp>
        <p:nvSpPr>
          <p:cNvPr id="4" name="TextBox 3"/>
          <p:cNvSpPr txBox="1"/>
          <p:nvPr/>
        </p:nvSpPr>
        <p:spPr>
          <a:xfrm>
            <a:off x="8773298" y="3113904"/>
            <a:ext cx="1614617" cy="646331"/>
          </a:xfrm>
          <a:prstGeom prst="rect">
            <a:avLst/>
          </a:prstGeom>
          <a:noFill/>
        </p:spPr>
        <p:txBody>
          <a:bodyPr wrap="square" rtlCol="0">
            <a:spAutoFit/>
          </a:bodyPr>
          <a:lstStyle/>
          <a:p>
            <a:r>
              <a:rPr lang="en-US" dirty="0">
                <a:solidFill>
                  <a:srgbClr val="FFC000"/>
                </a:solidFill>
              </a:rPr>
              <a:t>Latter-day Visitor’s Center</a:t>
            </a:r>
          </a:p>
        </p:txBody>
      </p:sp>
      <p:cxnSp>
        <p:nvCxnSpPr>
          <p:cNvPr id="6" name="Straight Arrow Connector 5"/>
          <p:cNvCxnSpPr/>
          <p:nvPr/>
        </p:nvCxnSpPr>
        <p:spPr>
          <a:xfrm flipH="1" flipV="1">
            <a:off x="6829169" y="3394352"/>
            <a:ext cx="1944129" cy="427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46255" y="2144406"/>
            <a:ext cx="1614617" cy="923330"/>
          </a:xfrm>
          <a:prstGeom prst="rect">
            <a:avLst/>
          </a:prstGeom>
          <a:noFill/>
        </p:spPr>
        <p:txBody>
          <a:bodyPr wrap="square" rtlCol="0">
            <a:spAutoFit/>
          </a:bodyPr>
          <a:lstStyle/>
          <a:p>
            <a:r>
              <a:rPr lang="en-US" dirty="0">
                <a:solidFill>
                  <a:srgbClr val="FFC000"/>
                </a:solidFill>
              </a:rPr>
              <a:t>Independence Missouri Stake Center</a:t>
            </a:r>
          </a:p>
        </p:txBody>
      </p:sp>
      <p:cxnSp>
        <p:nvCxnSpPr>
          <p:cNvPr id="10" name="Straight Arrow Connector 9"/>
          <p:cNvCxnSpPr/>
          <p:nvPr/>
        </p:nvCxnSpPr>
        <p:spPr>
          <a:xfrm flipH="1">
            <a:off x="7241059" y="2606072"/>
            <a:ext cx="1405196" cy="1288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23189" y="845215"/>
            <a:ext cx="1614617" cy="923330"/>
          </a:xfrm>
          <a:prstGeom prst="rect">
            <a:avLst/>
          </a:prstGeom>
          <a:noFill/>
        </p:spPr>
        <p:txBody>
          <a:bodyPr wrap="square" rtlCol="0">
            <a:spAutoFit/>
          </a:bodyPr>
          <a:lstStyle/>
          <a:p>
            <a:r>
              <a:rPr lang="en-US" dirty="0">
                <a:solidFill>
                  <a:srgbClr val="FFC000"/>
                </a:solidFill>
              </a:rPr>
              <a:t>Missouri Independence Mission office</a:t>
            </a:r>
          </a:p>
        </p:txBody>
      </p:sp>
      <p:cxnSp>
        <p:nvCxnSpPr>
          <p:cNvPr id="14" name="Straight Arrow Connector 13"/>
          <p:cNvCxnSpPr>
            <a:stCxn id="13" idx="1"/>
          </p:cNvCxnSpPr>
          <p:nvPr/>
        </p:nvCxnSpPr>
        <p:spPr>
          <a:xfrm flipH="1">
            <a:off x="7611764" y="1306881"/>
            <a:ext cx="811425" cy="9760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5382" y="139691"/>
            <a:ext cx="1614617" cy="923330"/>
          </a:xfrm>
          <a:prstGeom prst="rect">
            <a:avLst/>
          </a:prstGeom>
          <a:noFill/>
        </p:spPr>
        <p:txBody>
          <a:bodyPr wrap="square" rtlCol="0">
            <a:spAutoFit/>
          </a:bodyPr>
          <a:lstStyle/>
          <a:p>
            <a:r>
              <a:rPr lang="en-US" dirty="0">
                <a:solidFill>
                  <a:srgbClr val="FFC000"/>
                </a:solidFill>
              </a:rPr>
              <a:t>Site of 1833 Church printing office</a:t>
            </a:r>
          </a:p>
        </p:txBody>
      </p:sp>
      <p:cxnSp>
        <p:nvCxnSpPr>
          <p:cNvPr id="19" name="Straight Arrow Connector 18"/>
          <p:cNvCxnSpPr/>
          <p:nvPr/>
        </p:nvCxnSpPr>
        <p:spPr>
          <a:xfrm flipV="1">
            <a:off x="3952875" y="3750786"/>
            <a:ext cx="767406" cy="4393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04160" y="3869089"/>
            <a:ext cx="1890586" cy="1384995"/>
          </a:xfrm>
          <a:prstGeom prst="rect">
            <a:avLst/>
          </a:prstGeom>
          <a:noFill/>
        </p:spPr>
        <p:txBody>
          <a:bodyPr wrap="square" rtlCol="0">
            <a:spAutoFit/>
          </a:bodyPr>
          <a:lstStyle/>
          <a:p>
            <a:r>
              <a:rPr lang="en-US" sz="1400" dirty="0">
                <a:solidFill>
                  <a:srgbClr val="FFC000"/>
                </a:solidFill>
              </a:rPr>
              <a:t>Spot where the Prophet stood to dedicate the temple lot, no owned by the Church of Christ (Temple Lot)</a:t>
            </a:r>
          </a:p>
        </p:txBody>
      </p:sp>
      <p:cxnSp>
        <p:nvCxnSpPr>
          <p:cNvPr id="24" name="Straight Arrow Connector 23"/>
          <p:cNvCxnSpPr/>
          <p:nvPr/>
        </p:nvCxnSpPr>
        <p:spPr>
          <a:xfrm flipH="1">
            <a:off x="6450229" y="983568"/>
            <a:ext cx="8236" cy="1999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31131" y="2422872"/>
            <a:ext cx="1925723" cy="954107"/>
          </a:xfrm>
          <a:prstGeom prst="rect">
            <a:avLst/>
          </a:prstGeom>
          <a:noFill/>
        </p:spPr>
        <p:txBody>
          <a:bodyPr wrap="square" rtlCol="0">
            <a:spAutoFit/>
          </a:bodyPr>
          <a:lstStyle/>
          <a:p>
            <a:r>
              <a:rPr lang="en-US" sz="1400" dirty="0">
                <a:solidFill>
                  <a:srgbClr val="FFC000"/>
                </a:solidFill>
              </a:rPr>
              <a:t>Auditorium of the Community of Christ, formerly known as the Reorganized Church</a:t>
            </a:r>
          </a:p>
        </p:txBody>
      </p:sp>
      <p:cxnSp>
        <p:nvCxnSpPr>
          <p:cNvPr id="28" name="Straight Arrow Connector 27"/>
          <p:cNvCxnSpPr/>
          <p:nvPr/>
        </p:nvCxnSpPr>
        <p:spPr>
          <a:xfrm>
            <a:off x="3768812" y="3057364"/>
            <a:ext cx="1747966" cy="5351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90248" y="280204"/>
            <a:ext cx="1614617" cy="1200329"/>
          </a:xfrm>
          <a:prstGeom prst="rect">
            <a:avLst/>
          </a:prstGeom>
          <a:noFill/>
        </p:spPr>
        <p:txBody>
          <a:bodyPr wrap="square" rtlCol="0">
            <a:spAutoFit/>
          </a:bodyPr>
          <a:lstStyle/>
          <a:p>
            <a:r>
              <a:rPr lang="en-US" dirty="0">
                <a:solidFill>
                  <a:srgbClr val="FFC000"/>
                </a:solidFill>
              </a:rPr>
              <a:t>Community of Christ Temple, a house of public worship</a:t>
            </a:r>
          </a:p>
        </p:txBody>
      </p:sp>
      <p:cxnSp>
        <p:nvCxnSpPr>
          <p:cNvPr id="34" name="Straight Arrow Connector 33"/>
          <p:cNvCxnSpPr/>
          <p:nvPr/>
        </p:nvCxnSpPr>
        <p:spPr>
          <a:xfrm>
            <a:off x="3788409" y="1305655"/>
            <a:ext cx="1135758" cy="15151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04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763" y="1087084"/>
            <a:ext cx="3739977" cy="2308324"/>
          </a:xfrm>
          <a:prstGeom prst="rect">
            <a:avLst/>
          </a:prstGeom>
          <a:noFill/>
        </p:spPr>
        <p:txBody>
          <a:bodyPr wrap="square" rtlCol="0">
            <a:spAutoFit/>
          </a:bodyPr>
          <a:lstStyle/>
          <a:p>
            <a:r>
              <a:rPr lang="en-US" dirty="0">
                <a:solidFill>
                  <a:schemeClr val="bg1"/>
                </a:solidFill>
              </a:rPr>
              <a:t>Sidney Gilbert—an agent for the Church-- to receive money, buy land in surrounding area</a:t>
            </a:r>
          </a:p>
          <a:p>
            <a:endParaRPr lang="en-US" dirty="0">
              <a:solidFill>
                <a:schemeClr val="bg1"/>
              </a:solidFill>
            </a:endParaRPr>
          </a:p>
          <a:p>
            <a:r>
              <a:rPr lang="en-US" dirty="0">
                <a:solidFill>
                  <a:schemeClr val="bg1"/>
                </a:solidFill>
              </a:rPr>
              <a:t>He was to establish a store of goods and send goods out to the people</a:t>
            </a:r>
          </a:p>
          <a:p>
            <a:endParaRPr lang="en-US" dirty="0">
              <a:solidFill>
                <a:schemeClr val="bg1"/>
              </a:solidFill>
            </a:endParaRPr>
          </a:p>
          <a:p>
            <a:r>
              <a:rPr lang="en-US" dirty="0">
                <a:solidFill>
                  <a:schemeClr val="bg1"/>
                </a:solidFill>
              </a:rPr>
              <a:t>He was also to preach the gospel</a:t>
            </a:r>
          </a:p>
        </p:txBody>
      </p:sp>
      <p:sp>
        <p:nvSpPr>
          <p:cNvPr id="6" name="TextBox 5"/>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Assignments</a:t>
            </a:r>
          </a:p>
        </p:txBody>
      </p:sp>
      <p:sp>
        <p:nvSpPr>
          <p:cNvPr id="7" name="TextBox 6"/>
          <p:cNvSpPr txBox="1"/>
          <p:nvPr/>
        </p:nvSpPr>
        <p:spPr>
          <a:xfrm>
            <a:off x="6842741" y="1088258"/>
            <a:ext cx="2542147" cy="2031325"/>
          </a:xfrm>
          <a:prstGeom prst="rect">
            <a:avLst/>
          </a:prstGeom>
          <a:noFill/>
        </p:spPr>
        <p:txBody>
          <a:bodyPr wrap="square" rtlCol="0">
            <a:spAutoFit/>
          </a:bodyPr>
          <a:lstStyle/>
          <a:p>
            <a:r>
              <a:rPr lang="en-US" dirty="0">
                <a:solidFill>
                  <a:schemeClr val="bg1"/>
                </a:solidFill>
              </a:rPr>
              <a:t>Edward Partridge—to divide the land and provisions to the people</a:t>
            </a:r>
          </a:p>
          <a:p>
            <a:endParaRPr lang="en-US" dirty="0">
              <a:solidFill>
                <a:schemeClr val="bg1"/>
              </a:solidFill>
            </a:endParaRPr>
          </a:p>
          <a:p>
            <a:r>
              <a:rPr lang="en-US" dirty="0">
                <a:solidFill>
                  <a:schemeClr val="bg1"/>
                </a:solidFill>
              </a:rPr>
              <a:t>He also was instructed to make preparations for the arriving saints</a:t>
            </a:r>
          </a:p>
        </p:txBody>
      </p:sp>
      <p:sp>
        <p:nvSpPr>
          <p:cNvPr id="9" name="TextBox 8"/>
          <p:cNvSpPr txBox="1"/>
          <p:nvPr/>
        </p:nvSpPr>
        <p:spPr>
          <a:xfrm>
            <a:off x="0" y="6487330"/>
            <a:ext cx="3739977" cy="369332"/>
          </a:xfrm>
          <a:prstGeom prst="rect">
            <a:avLst/>
          </a:prstGeom>
          <a:noFill/>
        </p:spPr>
        <p:txBody>
          <a:bodyPr wrap="square" rtlCol="0">
            <a:spAutoFit/>
          </a:bodyPr>
          <a:lstStyle/>
          <a:p>
            <a:r>
              <a:rPr lang="en-US" dirty="0">
                <a:solidFill>
                  <a:schemeClr val="bg1"/>
                </a:solidFill>
              </a:rPr>
              <a:t>D&amp;C 57:6-15</a:t>
            </a:r>
          </a:p>
        </p:txBody>
      </p:sp>
      <p:sp>
        <p:nvSpPr>
          <p:cNvPr id="10" name="TextBox 9"/>
          <p:cNvSpPr txBox="1"/>
          <p:nvPr/>
        </p:nvSpPr>
        <p:spPr>
          <a:xfrm>
            <a:off x="5123981" y="4191410"/>
            <a:ext cx="3739977" cy="1754326"/>
          </a:xfrm>
          <a:prstGeom prst="rect">
            <a:avLst/>
          </a:prstGeom>
          <a:noFill/>
        </p:spPr>
        <p:txBody>
          <a:bodyPr wrap="square" rtlCol="0">
            <a:spAutoFit/>
          </a:bodyPr>
          <a:lstStyle/>
          <a:p>
            <a:r>
              <a:rPr lang="en-US" dirty="0">
                <a:solidFill>
                  <a:schemeClr val="bg1"/>
                </a:solidFill>
              </a:rPr>
              <a:t>William W. Phelps—to be established as a printer and to write</a:t>
            </a:r>
          </a:p>
          <a:p>
            <a:endParaRPr lang="en-US" dirty="0">
              <a:solidFill>
                <a:schemeClr val="bg1"/>
              </a:solidFill>
            </a:endParaRPr>
          </a:p>
          <a:p>
            <a:r>
              <a:rPr lang="en-US" dirty="0">
                <a:solidFill>
                  <a:schemeClr val="bg1"/>
                </a:solidFill>
              </a:rPr>
              <a:t>Oliver </a:t>
            </a:r>
            <a:r>
              <a:rPr lang="en-US" dirty="0" err="1">
                <a:solidFill>
                  <a:schemeClr val="bg1"/>
                </a:solidFill>
              </a:rPr>
              <a:t>Cowdery</a:t>
            </a:r>
            <a:r>
              <a:rPr lang="en-US" dirty="0">
                <a:solidFill>
                  <a:schemeClr val="bg1"/>
                </a:solidFill>
              </a:rPr>
              <a:t>—to assist William W. Phelps—to copy, correct, and select through the Spirit of the Holy Ghost</a:t>
            </a:r>
          </a:p>
        </p:txBody>
      </p:sp>
      <p:sp>
        <p:nvSpPr>
          <p:cNvPr id="11" name="TextBox 10"/>
          <p:cNvSpPr txBox="1"/>
          <p:nvPr/>
        </p:nvSpPr>
        <p:spPr>
          <a:xfrm>
            <a:off x="4372788" y="6279906"/>
            <a:ext cx="6231220" cy="369332"/>
          </a:xfrm>
          <a:prstGeom prst="rect">
            <a:avLst/>
          </a:prstGeom>
          <a:noFill/>
        </p:spPr>
        <p:txBody>
          <a:bodyPr wrap="square" rtlCol="0">
            <a:spAutoFit/>
          </a:bodyPr>
          <a:lstStyle/>
          <a:p>
            <a:r>
              <a:rPr lang="en-US" dirty="0">
                <a:solidFill>
                  <a:srgbClr val="FFFF00"/>
                </a:solidFill>
              </a:rPr>
              <a:t>They were all to come and establish their families in Missouri</a:t>
            </a:r>
          </a:p>
        </p:txBody>
      </p:sp>
      <p:grpSp>
        <p:nvGrpSpPr>
          <p:cNvPr id="12" name="Group 11"/>
          <p:cNvGrpSpPr/>
          <p:nvPr/>
        </p:nvGrpSpPr>
        <p:grpSpPr>
          <a:xfrm>
            <a:off x="9392821" y="553998"/>
            <a:ext cx="946403" cy="2813624"/>
            <a:chOff x="914400" y="228600"/>
            <a:chExt cx="1788913" cy="5562601"/>
          </a:xfrm>
        </p:grpSpPr>
        <p:grpSp>
          <p:nvGrpSpPr>
            <p:cNvPr id="13" name="Group 12"/>
            <p:cNvGrpSpPr/>
            <p:nvPr/>
          </p:nvGrpSpPr>
          <p:grpSpPr>
            <a:xfrm>
              <a:off x="914400" y="1295400"/>
              <a:ext cx="1788913" cy="4495801"/>
              <a:chOff x="914400" y="1295400"/>
              <a:chExt cx="1788913" cy="4495801"/>
            </a:xfrm>
          </p:grpSpPr>
          <p:sp>
            <p:nvSpPr>
              <p:cNvPr id="17" name="Round Diagonal Corner Rectangle 16"/>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25"/>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gonal Stripe 33"/>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gonal Stripe 34"/>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47"/>
              <p:cNvGrpSpPr/>
              <p:nvPr/>
            </p:nvGrpSpPr>
            <p:grpSpPr>
              <a:xfrm>
                <a:off x="1371600" y="2819400"/>
                <a:ext cx="914400" cy="228600"/>
                <a:chOff x="2971800" y="2971800"/>
                <a:chExt cx="914400" cy="228600"/>
              </a:xfrm>
            </p:grpSpPr>
            <p:sp>
              <p:nvSpPr>
                <p:cNvPr id="41" name="Double Wave 40"/>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Wave 41"/>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Wave 36"/>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43000" y="228600"/>
              <a:ext cx="1447800" cy="1447800"/>
              <a:chOff x="2362200" y="2209800"/>
              <a:chExt cx="1828800" cy="1600200"/>
            </a:xfrm>
          </p:grpSpPr>
          <p:sp>
            <p:nvSpPr>
              <p:cNvPr id="15" name="Oval 14"/>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191"/>
          <p:cNvGrpSpPr/>
          <p:nvPr/>
        </p:nvGrpSpPr>
        <p:grpSpPr>
          <a:xfrm>
            <a:off x="8862391" y="3612392"/>
            <a:ext cx="1267057" cy="2536890"/>
            <a:chOff x="2635943" y="1143000"/>
            <a:chExt cx="2469457" cy="4952999"/>
          </a:xfrm>
        </p:grpSpPr>
        <p:sp>
          <p:nvSpPr>
            <p:cNvPr id="45" name="Cloud 44"/>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Input 57"/>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Input 58"/>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endCxn id="56"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rapezoid 61"/>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ame 62"/>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194674" y="1143938"/>
            <a:ext cx="1056350" cy="2355851"/>
            <a:chOff x="1239913" y="781127"/>
            <a:chExt cx="1842945" cy="4019473"/>
          </a:xfrm>
        </p:grpSpPr>
        <p:sp>
          <p:nvSpPr>
            <p:cNvPr id="66" name="Oval 65"/>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endCxn id="74"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844809" y="2094812"/>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333757" y="2090259"/>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3909098" y="3702195"/>
            <a:ext cx="1061420" cy="2507565"/>
            <a:chOff x="5181600" y="1543409"/>
            <a:chExt cx="1615440" cy="4247791"/>
          </a:xfrm>
        </p:grpSpPr>
        <p:sp>
          <p:nvSpPr>
            <p:cNvPr id="88" name="Oval 87"/>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31"/>
            <p:cNvGrpSpPr/>
            <p:nvPr/>
          </p:nvGrpSpPr>
          <p:grpSpPr>
            <a:xfrm>
              <a:off x="5501640" y="2769294"/>
              <a:ext cx="918498" cy="1300816"/>
              <a:chOff x="3962400" y="2743200"/>
              <a:chExt cx="1066800" cy="1295400"/>
            </a:xfrm>
            <a:solidFill>
              <a:schemeClr val="bg2">
                <a:lumMod val="50000"/>
              </a:schemeClr>
            </a:solidFill>
          </p:grpSpPr>
          <p:sp>
            <p:nvSpPr>
              <p:cNvPr id="122" name="Trapezoid 121"/>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5324854" y="2695715"/>
              <a:ext cx="537201" cy="1726028"/>
              <a:chOff x="3461846" y="2666525"/>
              <a:chExt cx="1126356" cy="2732535"/>
            </a:xfrm>
          </p:grpSpPr>
          <p:sp>
            <p:nvSpPr>
              <p:cNvPr id="117" name="Isosceles Triangle 116"/>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flipH="1">
              <a:off x="6017395" y="2698969"/>
              <a:ext cx="537412" cy="1722774"/>
              <a:chOff x="3461846" y="2666525"/>
              <a:chExt cx="1126798" cy="2732535"/>
            </a:xfrm>
          </p:grpSpPr>
          <p:sp>
            <p:nvSpPr>
              <p:cNvPr id="112" name="Isosceles Triangle 111"/>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5497886" y="2781459"/>
              <a:ext cx="951232" cy="223659"/>
              <a:chOff x="4638960" y="1782637"/>
              <a:chExt cx="1530456" cy="440400"/>
            </a:xfrm>
          </p:grpSpPr>
          <p:sp>
            <p:nvSpPr>
              <p:cNvPr id="110" name="Flowchart: Data 109"/>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ata 110"/>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5286824" y="1543409"/>
              <a:ext cx="1300053" cy="1522524"/>
              <a:chOff x="5252941" y="1626294"/>
              <a:chExt cx="1300053" cy="1522524"/>
            </a:xfrm>
          </p:grpSpPr>
          <p:sp>
            <p:nvSpPr>
              <p:cNvPr id="105" name="Cloud 104"/>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5"/>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6617486">
                <a:off x="5822868" y="2678244"/>
                <a:ext cx="199328" cy="1942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a:extLst>
              <a:ext uri="{FF2B5EF4-FFF2-40B4-BE49-F238E27FC236}">
                <a16:creationId xmlns:a16="http://schemas.microsoft.com/office/drawing/2014/main" id="{DD348541-638F-1370-33BD-70460BC0BF50}"/>
              </a:ext>
            </a:extLst>
          </p:cNvPr>
          <p:cNvGrpSpPr/>
          <p:nvPr/>
        </p:nvGrpSpPr>
        <p:grpSpPr>
          <a:xfrm>
            <a:off x="1564620" y="3556820"/>
            <a:ext cx="1681591" cy="2907752"/>
            <a:chOff x="1912143" y="3300414"/>
            <a:chExt cx="1681591" cy="2907752"/>
          </a:xfrm>
        </p:grpSpPr>
        <p:grpSp>
          <p:nvGrpSpPr>
            <p:cNvPr id="2" name="Group 1">
              <a:extLst>
                <a:ext uri="{FF2B5EF4-FFF2-40B4-BE49-F238E27FC236}">
                  <a16:creationId xmlns:a16="http://schemas.microsoft.com/office/drawing/2014/main" id="{78F8CE80-01BB-B329-A1A9-98BE8D428FFE}"/>
                </a:ext>
              </a:extLst>
            </p:cNvPr>
            <p:cNvGrpSpPr/>
            <p:nvPr/>
          </p:nvGrpSpPr>
          <p:grpSpPr>
            <a:xfrm>
              <a:off x="1912143" y="3300414"/>
              <a:ext cx="1681591" cy="2907752"/>
              <a:chOff x="405882" y="107302"/>
              <a:chExt cx="3657600" cy="6324600"/>
            </a:xfrm>
          </p:grpSpPr>
          <p:sp>
            <p:nvSpPr>
              <p:cNvPr id="3" name="Freeform: Shape 2">
                <a:extLst>
                  <a:ext uri="{FF2B5EF4-FFF2-40B4-BE49-F238E27FC236}">
                    <a16:creationId xmlns:a16="http://schemas.microsoft.com/office/drawing/2014/main" id="{2742AD37-3DEA-79C5-A3AD-FF3396E14429}"/>
                  </a:ext>
                </a:extLst>
              </p:cNvPr>
              <p:cNvSpPr/>
              <p:nvPr/>
            </p:nvSpPr>
            <p:spPr>
              <a:xfrm flipH="1">
                <a:off x="2286933" y="1832193"/>
                <a:ext cx="1776549" cy="4312227"/>
              </a:xfrm>
              <a:custGeom>
                <a:avLst/>
                <a:gdLst>
                  <a:gd name="connsiteX0" fmla="*/ 1566010 w 1776549"/>
                  <a:gd name="connsiteY0" fmla="*/ 0 h 4312227"/>
                  <a:gd name="connsiteX1" fmla="*/ 1566010 w 1776549"/>
                  <a:gd name="connsiteY1" fmla="*/ 159916 h 4312227"/>
                  <a:gd name="connsiteX2" fmla="*/ 1023132 w 1776549"/>
                  <a:gd name="connsiteY2" fmla="*/ 159916 h 4312227"/>
                  <a:gd name="connsiteX3" fmla="*/ 0 w 1776549"/>
                  <a:gd name="connsiteY3" fmla="*/ 1183048 h 4312227"/>
                  <a:gd name="connsiteX4" fmla="*/ 0 w 1776549"/>
                  <a:gd name="connsiteY4" fmla="*/ 1998349 h 4312227"/>
                  <a:gd name="connsiteX5" fmla="*/ 0 w 1776549"/>
                  <a:gd name="connsiteY5" fmla="*/ 2313878 h 4312227"/>
                  <a:gd name="connsiteX6" fmla="*/ 0 w 1776549"/>
                  <a:gd name="connsiteY6" fmla="*/ 3129179 h 4312227"/>
                  <a:gd name="connsiteX7" fmla="*/ 1023132 w 1776549"/>
                  <a:gd name="connsiteY7" fmla="*/ 4152311 h 4312227"/>
                  <a:gd name="connsiteX8" fmla="*/ 1566010 w 1776549"/>
                  <a:gd name="connsiteY8" fmla="*/ 4152311 h 4312227"/>
                  <a:gd name="connsiteX9" fmla="*/ 1566010 w 1776549"/>
                  <a:gd name="connsiteY9" fmla="*/ 4312227 h 4312227"/>
                  <a:gd name="connsiteX10" fmla="*/ 1776549 w 1776549"/>
                  <a:gd name="connsiteY10" fmla="*/ 4065482 h 4312227"/>
                  <a:gd name="connsiteX11" fmla="*/ 1566010 w 1776549"/>
                  <a:gd name="connsiteY11" fmla="*/ 3818737 h 4312227"/>
                  <a:gd name="connsiteX12" fmla="*/ 1566010 w 1776549"/>
                  <a:gd name="connsiteY12" fmla="*/ 3978653 h 4312227"/>
                  <a:gd name="connsiteX13" fmla="*/ 1023132 w 1776549"/>
                  <a:gd name="connsiteY13" fmla="*/ 3978653 h 4312227"/>
                  <a:gd name="connsiteX14" fmla="*/ 173657 w 1776549"/>
                  <a:gd name="connsiteY14" fmla="*/ 3129178 h 4312227"/>
                  <a:gd name="connsiteX15" fmla="*/ 173658 w 1776549"/>
                  <a:gd name="connsiteY15" fmla="*/ 2313878 h 4312227"/>
                  <a:gd name="connsiteX16" fmla="*/ 173658 w 1776549"/>
                  <a:gd name="connsiteY16" fmla="*/ 2313878 h 4312227"/>
                  <a:gd name="connsiteX17" fmla="*/ 173658 w 1776549"/>
                  <a:gd name="connsiteY17" fmla="*/ 2156114 h 4312227"/>
                  <a:gd name="connsiteX18" fmla="*/ 173658 w 1776549"/>
                  <a:gd name="connsiteY18" fmla="*/ 1998349 h 4312227"/>
                  <a:gd name="connsiteX19" fmla="*/ 173658 w 1776549"/>
                  <a:gd name="connsiteY19" fmla="*/ 1998349 h 4312227"/>
                  <a:gd name="connsiteX20" fmla="*/ 173657 w 1776549"/>
                  <a:gd name="connsiteY20" fmla="*/ 1183049 h 4312227"/>
                  <a:gd name="connsiteX21" fmla="*/ 1023132 w 1776549"/>
                  <a:gd name="connsiteY21" fmla="*/ 333574 h 4312227"/>
                  <a:gd name="connsiteX22" fmla="*/ 1566010 w 1776549"/>
                  <a:gd name="connsiteY22" fmla="*/ 333574 h 4312227"/>
                  <a:gd name="connsiteX23" fmla="*/ 1566010 w 1776549"/>
                  <a:gd name="connsiteY23" fmla="*/ 493490 h 4312227"/>
                  <a:gd name="connsiteX24" fmla="*/ 1776549 w 1776549"/>
                  <a:gd name="connsiteY24" fmla="*/ 246745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566010" y="159916"/>
                    </a:lnTo>
                    <a:lnTo>
                      <a:pt x="1023132" y="159916"/>
                    </a:lnTo>
                    <a:cubicBezTo>
                      <a:pt x="458072" y="159916"/>
                      <a:pt x="0" y="617988"/>
                      <a:pt x="0" y="1183048"/>
                    </a:cubicBezTo>
                    <a:lnTo>
                      <a:pt x="0" y="1998349"/>
                    </a:lnTo>
                    <a:lnTo>
                      <a:pt x="0" y="2313878"/>
                    </a:lnTo>
                    <a:lnTo>
                      <a:pt x="0" y="3129179"/>
                    </a:lnTo>
                    <a:cubicBezTo>
                      <a:pt x="0" y="3694239"/>
                      <a:pt x="458072" y="4152311"/>
                      <a:pt x="1023132" y="4152311"/>
                    </a:cubicBezTo>
                    <a:lnTo>
                      <a:pt x="1566010" y="4152311"/>
                    </a:lnTo>
                    <a:lnTo>
                      <a:pt x="1566010" y="4312227"/>
                    </a:lnTo>
                    <a:lnTo>
                      <a:pt x="1776549" y="4065482"/>
                    </a:lnTo>
                    <a:lnTo>
                      <a:pt x="1566010" y="3818737"/>
                    </a:lnTo>
                    <a:lnTo>
                      <a:pt x="1566010" y="3978653"/>
                    </a:lnTo>
                    <a:lnTo>
                      <a:pt x="1023132" y="3978653"/>
                    </a:lnTo>
                    <a:cubicBezTo>
                      <a:pt x="553980" y="3978653"/>
                      <a:pt x="173657" y="3598330"/>
                      <a:pt x="173657" y="3129178"/>
                    </a:cubicBezTo>
                    <a:lnTo>
                      <a:pt x="173658" y="2313878"/>
                    </a:lnTo>
                    <a:lnTo>
                      <a:pt x="173658" y="2313878"/>
                    </a:lnTo>
                    <a:lnTo>
                      <a:pt x="173658" y="2156114"/>
                    </a:lnTo>
                    <a:lnTo>
                      <a:pt x="173658" y="1998349"/>
                    </a:lnTo>
                    <a:lnTo>
                      <a:pt x="173658" y="1998349"/>
                    </a:lnTo>
                    <a:lnTo>
                      <a:pt x="173657" y="1183049"/>
                    </a:lnTo>
                    <a:cubicBezTo>
                      <a:pt x="173657" y="713897"/>
                      <a:pt x="553980" y="333574"/>
                      <a:pt x="1023132" y="333574"/>
                    </a:cubicBezTo>
                    <a:lnTo>
                      <a:pt x="1566010" y="333574"/>
                    </a:lnTo>
                    <a:lnTo>
                      <a:pt x="1566010" y="493490"/>
                    </a:lnTo>
                    <a:lnTo>
                      <a:pt x="1776549" y="246745"/>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b="1">
                  <a:solidFill>
                    <a:schemeClr val="tx1"/>
                  </a:solidFill>
                </a:endParaRPr>
              </a:p>
            </p:txBody>
          </p:sp>
          <p:sp>
            <p:nvSpPr>
              <p:cNvPr id="8" name="Freeform: Shape 7">
                <a:extLst>
                  <a:ext uri="{FF2B5EF4-FFF2-40B4-BE49-F238E27FC236}">
                    <a16:creationId xmlns:a16="http://schemas.microsoft.com/office/drawing/2014/main" id="{8B1B47A8-2758-231C-1078-FC72715A5CBE}"/>
                  </a:ext>
                </a:extLst>
              </p:cNvPr>
              <p:cNvSpPr/>
              <p:nvPr/>
            </p:nvSpPr>
            <p:spPr>
              <a:xfrm>
                <a:off x="405882" y="1832193"/>
                <a:ext cx="1776549" cy="4312227"/>
              </a:xfrm>
              <a:custGeom>
                <a:avLst/>
                <a:gdLst>
                  <a:gd name="connsiteX0" fmla="*/ 1566010 w 1776549"/>
                  <a:gd name="connsiteY0" fmla="*/ 0 h 4312227"/>
                  <a:gd name="connsiteX1" fmla="*/ 1776549 w 1776549"/>
                  <a:gd name="connsiteY1" fmla="*/ 246745 h 4312227"/>
                  <a:gd name="connsiteX2" fmla="*/ 1566010 w 1776549"/>
                  <a:gd name="connsiteY2" fmla="*/ 493490 h 4312227"/>
                  <a:gd name="connsiteX3" fmla="*/ 1566010 w 1776549"/>
                  <a:gd name="connsiteY3" fmla="*/ 333574 h 4312227"/>
                  <a:gd name="connsiteX4" fmla="*/ 1023132 w 1776549"/>
                  <a:gd name="connsiteY4" fmla="*/ 333574 h 4312227"/>
                  <a:gd name="connsiteX5" fmla="*/ 173657 w 1776549"/>
                  <a:gd name="connsiteY5" fmla="*/ 1183049 h 4312227"/>
                  <a:gd name="connsiteX6" fmla="*/ 173658 w 1776549"/>
                  <a:gd name="connsiteY6" fmla="*/ 1820718 h 4312227"/>
                  <a:gd name="connsiteX7" fmla="*/ 173658 w 1776549"/>
                  <a:gd name="connsiteY7" fmla="*/ 1820718 h 4312227"/>
                  <a:gd name="connsiteX8" fmla="*/ 173658 w 1776549"/>
                  <a:gd name="connsiteY8" fmla="*/ 1989127 h 4312227"/>
                  <a:gd name="connsiteX9" fmla="*/ 173658 w 1776549"/>
                  <a:gd name="connsiteY9" fmla="*/ 2108200 h 4312227"/>
                  <a:gd name="connsiteX10" fmla="*/ 173658 w 1776549"/>
                  <a:gd name="connsiteY10" fmla="*/ 2108200 h 4312227"/>
                  <a:gd name="connsiteX11" fmla="*/ 173657 w 1776549"/>
                  <a:gd name="connsiteY11" fmla="*/ 3129178 h 4312227"/>
                  <a:gd name="connsiteX12" fmla="*/ 1023132 w 1776549"/>
                  <a:gd name="connsiteY12" fmla="*/ 3978653 h 4312227"/>
                  <a:gd name="connsiteX13" fmla="*/ 1566010 w 1776549"/>
                  <a:gd name="connsiteY13" fmla="*/ 3978653 h 4312227"/>
                  <a:gd name="connsiteX14" fmla="*/ 1566010 w 1776549"/>
                  <a:gd name="connsiteY14" fmla="*/ 3818737 h 4312227"/>
                  <a:gd name="connsiteX15" fmla="*/ 1776549 w 1776549"/>
                  <a:gd name="connsiteY15" fmla="*/ 4065482 h 4312227"/>
                  <a:gd name="connsiteX16" fmla="*/ 1566010 w 1776549"/>
                  <a:gd name="connsiteY16" fmla="*/ 4312227 h 4312227"/>
                  <a:gd name="connsiteX17" fmla="*/ 1566010 w 1776549"/>
                  <a:gd name="connsiteY17" fmla="*/ 4152311 h 4312227"/>
                  <a:gd name="connsiteX18" fmla="*/ 1023132 w 1776549"/>
                  <a:gd name="connsiteY18" fmla="*/ 4152311 h 4312227"/>
                  <a:gd name="connsiteX19" fmla="*/ 0 w 1776549"/>
                  <a:gd name="connsiteY19" fmla="*/ 3129179 h 4312227"/>
                  <a:gd name="connsiteX20" fmla="*/ 0 w 1776549"/>
                  <a:gd name="connsiteY20" fmla="*/ 2108200 h 4312227"/>
                  <a:gd name="connsiteX21" fmla="*/ 0 w 1776549"/>
                  <a:gd name="connsiteY21" fmla="*/ 1820718 h 4312227"/>
                  <a:gd name="connsiteX22" fmla="*/ 0 w 1776549"/>
                  <a:gd name="connsiteY22" fmla="*/ 1183048 h 4312227"/>
                  <a:gd name="connsiteX23" fmla="*/ 1023132 w 1776549"/>
                  <a:gd name="connsiteY23" fmla="*/ 159916 h 4312227"/>
                  <a:gd name="connsiteX24" fmla="*/ 1566010 w 1776549"/>
                  <a:gd name="connsiteY24" fmla="*/ 159916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776549" y="246745"/>
                    </a:lnTo>
                    <a:lnTo>
                      <a:pt x="1566010" y="493490"/>
                    </a:lnTo>
                    <a:lnTo>
                      <a:pt x="1566010" y="333574"/>
                    </a:lnTo>
                    <a:lnTo>
                      <a:pt x="1023132" y="333574"/>
                    </a:lnTo>
                    <a:cubicBezTo>
                      <a:pt x="553980" y="333574"/>
                      <a:pt x="173657" y="713897"/>
                      <a:pt x="173657" y="1183049"/>
                    </a:cubicBezTo>
                    <a:lnTo>
                      <a:pt x="173658" y="1820718"/>
                    </a:lnTo>
                    <a:lnTo>
                      <a:pt x="173658" y="1820718"/>
                    </a:lnTo>
                    <a:lnTo>
                      <a:pt x="173658" y="1989127"/>
                    </a:lnTo>
                    <a:lnTo>
                      <a:pt x="173658" y="2108200"/>
                    </a:lnTo>
                    <a:lnTo>
                      <a:pt x="173658" y="2108200"/>
                    </a:lnTo>
                    <a:lnTo>
                      <a:pt x="173657" y="3129178"/>
                    </a:lnTo>
                    <a:cubicBezTo>
                      <a:pt x="173657" y="3598330"/>
                      <a:pt x="553980" y="3978653"/>
                      <a:pt x="1023132" y="3978653"/>
                    </a:cubicBezTo>
                    <a:lnTo>
                      <a:pt x="1566010" y="3978653"/>
                    </a:lnTo>
                    <a:lnTo>
                      <a:pt x="1566010" y="3818737"/>
                    </a:lnTo>
                    <a:lnTo>
                      <a:pt x="1776549" y="4065482"/>
                    </a:lnTo>
                    <a:lnTo>
                      <a:pt x="1566010" y="4312227"/>
                    </a:lnTo>
                    <a:lnTo>
                      <a:pt x="1566010" y="4152311"/>
                    </a:lnTo>
                    <a:lnTo>
                      <a:pt x="1023132" y="4152311"/>
                    </a:lnTo>
                    <a:cubicBezTo>
                      <a:pt x="458072" y="4152311"/>
                      <a:pt x="0" y="3694239"/>
                      <a:pt x="0" y="3129179"/>
                    </a:cubicBezTo>
                    <a:lnTo>
                      <a:pt x="0" y="2108200"/>
                    </a:lnTo>
                    <a:lnTo>
                      <a:pt x="0" y="1820718"/>
                    </a:lnTo>
                    <a:lnTo>
                      <a:pt x="0" y="1183048"/>
                    </a:lnTo>
                    <a:cubicBezTo>
                      <a:pt x="0" y="617988"/>
                      <a:pt x="458072" y="159916"/>
                      <a:pt x="1023132" y="159916"/>
                    </a:cubicBezTo>
                    <a:lnTo>
                      <a:pt x="1566010" y="15991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b="1">
                  <a:solidFill>
                    <a:schemeClr val="tx1"/>
                  </a:solidFill>
                </a:endParaRPr>
              </a:p>
            </p:txBody>
          </p:sp>
          <p:sp>
            <p:nvSpPr>
              <p:cNvPr id="126" name="Oval 2">
                <a:extLst>
                  <a:ext uri="{FF2B5EF4-FFF2-40B4-BE49-F238E27FC236}">
                    <a16:creationId xmlns:a16="http://schemas.microsoft.com/office/drawing/2014/main" id="{5BC29EE1-4FCF-15FC-5250-62536DBBDED7}"/>
                  </a:ext>
                </a:extLst>
              </p:cNvPr>
              <p:cNvSpPr/>
              <p:nvPr/>
            </p:nvSpPr>
            <p:spPr>
              <a:xfrm>
                <a:off x="928396" y="2215502"/>
                <a:ext cx="2717074" cy="3258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7" name="Flowchart: Manual Operation 3">
                <a:extLst>
                  <a:ext uri="{FF2B5EF4-FFF2-40B4-BE49-F238E27FC236}">
                    <a16:creationId xmlns:a16="http://schemas.microsoft.com/office/drawing/2014/main" id="{DD9DBEA9-91D8-FAF9-1B25-14AC87E287D5}"/>
                  </a:ext>
                </a:extLst>
              </p:cNvPr>
              <p:cNvSpPr/>
              <p:nvPr/>
            </p:nvSpPr>
            <p:spPr>
              <a:xfrm rot="10800000">
                <a:off x="1346408" y="2311329"/>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8" name="Flowchart: Manual Operation 4">
                <a:extLst>
                  <a:ext uri="{FF2B5EF4-FFF2-40B4-BE49-F238E27FC236}">
                    <a16:creationId xmlns:a16="http://schemas.microsoft.com/office/drawing/2014/main" id="{EB4561CE-6B36-3F14-BEE9-ED4723F543B3}"/>
                  </a:ext>
                </a:extLst>
              </p:cNvPr>
              <p:cNvSpPr/>
              <p:nvPr/>
            </p:nvSpPr>
            <p:spPr>
              <a:xfrm rot="10800000">
                <a:off x="1364849" y="1403788"/>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29" name="Rounded Rectangle 14">
                <a:extLst>
                  <a:ext uri="{FF2B5EF4-FFF2-40B4-BE49-F238E27FC236}">
                    <a16:creationId xmlns:a16="http://schemas.microsoft.com/office/drawing/2014/main" id="{B0D6DE69-B352-8026-C942-77E592B3AFF7}"/>
                  </a:ext>
                </a:extLst>
              </p:cNvPr>
              <p:cNvSpPr/>
              <p:nvPr/>
            </p:nvSpPr>
            <p:spPr>
              <a:xfrm>
                <a:off x="1764419" y="1691270"/>
                <a:ext cx="1020440" cy="157833"/>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0" name="Rounded Rectangle 5">
                <a:extLst>
                  <a:ext uri="{FF2B5EF4-FFF2-40B4-BE49-F238E27FC236}">
                    <a16:creationId xmlns:a16="http://schemas.microsoft.com/office/drawing/2014/main" id="{E9E2D856-2B4F-B0D9-1E32-605EEC418CDB}"/>
                  </a:ext>
                </a:extLst>
              </p:cNvPr>
              <p:cNvSpPr/>
              <p:nvPr/>
            </p:nvSpPr>
            <p:spPr>
              <a:xfrm>
                <a:off x="1659916" y="1832193"/>
                <a:ext cx="1254034" cy="47913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1" name="Donut 16">
                <a:extLst>
                  <a:ext uri="{FF2B5EF4-FFF2-40B4-BE49-F238E27FC236}">
                    <a16:creationId xmlns:a16="http://schemas.microsoft.com/office/drawing/2014/main" id="{4EF1EA28-1C68-CD7B-7764-7DBAD55E83A6}"/>
                  </a:ext>
                </a:extLst>
              </p:cNvPr>
              <p:cNvSpPr/>
              <p:nvPr/>
            </p:nvSpPr>
            <p:spPr>
              <a:xfrm>
                <a:off x="1659916" y="107302"/>
                <a:ext cx="1254034" cy="1149927"/>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endParaRPr>
              </a:p>
            </p:txBody>
          </p:sp>
          <p:sp>
            <p:nvSpPr>
              <p:cNvPr id="132" name="Rounded Rectangle 7">
                <a:extLst>
                  <a:ext uri="{FF2B5EF4-FFF2-40B4-BE49-F238E27FC236}">
                    <a16:creationId xmlns:a16="http://schemas.microsoft.com/office/drawing/2014/main" id="{C0A845A1-297F-BB06-762E-37A1F92964AB}"/>
                  </a:ext>
                </a:extLst>
              </p:cNvPr>
              <p:cNvSpPr/>
              <p:nvPr/>
            </p:nvSpPr>
            <p:spPr>
              <a:xfrm rot="16200000">
                <a:off x="2095279" y="1152726"/>
                <a:ext cx="383309" cy="2090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3" name="Rounded Rectangle 9">
                <a:extLst>
                  <a:ext uri="{FF2B5EF4-FFF2-40B4-BE49-F238E27FC236}">
                    <a16:creationId xmlns:a16="http://schemas.microsoft.com/office/drawing/2014/main" id="{E56AA3BA-3FEC-638C-714F-64B4FA10B2DB}"/>
                  </a:ext>
                </a:extLst>
              </p:cNvPr>
              <p:cNvSpPr/>
              <p:nvPr/>
            </p:nvSpPr>
            <p:spPr>
              <a:xfrm>
                <a:off x="1137402" y="5090320"/>
                <a:ext cx="2299063" cy="95827"/>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4" name="Rounded Rectangle 10">
                <a:extLst>
                  <a:ext uri="{FF2B5EF4-FFF2-40B4-BE49-F238E27FC236}">
                    <a16:creationId xmlns:a16="http://schemas.microsoft.com/office/drawing/2014/main" id="{B572C036-081A-4A97-74ED-B771FD5759ED}"/>
                  </a:ext>
                </a:extLst>
              </p:cNvPr>
              <p:cNvSpPr/>
              <p:nvPr/>
            </p:nvSpPr>
            <p:spPr>
              <a:xfrm>
                <a:off x="780863" y="5856938"/>
                <a:ext cx="3073613" cy="574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5" name="Rounded Rectangle 11">
                <a:extLst>
                  <a:ext uri="{FF2B5EF4-FFF2-40B4-BE49-F238E27FC236}">
                    <a16:creationId xmlns:a16="http://schemas.microsoft.com/office/drawing/2014/main" id="{344E8752-B7D0-481C-1DF0-F8C17C85BEAA}"/>
                  </a:ext>
                </a:extLst>
              </p:cNvPr>
              <p:cNvSpPr/>
              <p:nvPr/>
            </p:nvSpPr>
            <p:spPr>
              <a:xfrm>
                <a:off x="1555413" y="5186147"/>
                <a:ext cx="1463040" cy="191655"/>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6" name="Rounded Rectangle 12">
                <a:extLst>
                  <a:ext uri="{FF2B5EF4-FFF2-40B4-BE49-F238E27FC236}">
                    <a16:creationId xmlns:a16="http://schemas.microsoft.com/office/drawing/2014/main" id="{853123E2-6B2A-2893-E21D-C3E5652544C3}"/>
                  </a:ext>
                </a:extLst>
              </p:cNvPr>
              <p:cNvSpPr/>
              <p:nvPr/>
            </p:nvSpPr>
            <p:spPr>
              <a:xfrm>
                <a:off x="1450911" y="5377802"/>
                <a:ext cx="1672046" cy="19165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137" name="Flowchart: Manual Operation 13">
                <a:extLst>
                  <a:ext uri="{FF2B5EF4-FFF2-40B4-BE49-F238E27FC236}">
                    <a16:creationId xmlns:a16="http://schemas.microsoft.com/office/drawing/2014/main" id="{C9C6DD4D-2B3E-23F4-2A29-B84775476134}"/>
                  </a:ext>
                </a:extLst>
              </p:cNvPr>
              <p:cNvSpPr/>
              <p:nvPr/>
            </p:nvSpPr>
            <p:spPr>
              <a:xfrm rot="10800000">
                <a:off x="823893" y="5569457"/>
                <a:ext cx="2926080"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grpSp>
        <p:sp>
          <p:nvSpPr>
            <p:cNvPr id="139" name="TextBox 138">
              <a:extLst>
                <a:ext uri="{FF2B5EF4-FFF2-40B4-BE49-F238E27FC236}">
                  <a16:creationId xmlns:a16="http://schemas.microsoft.com/office/drawing/2014/main" id="{8171BBE0-FAC8-5AA6-D800-3B63FEE181AE}"/>
                </a:ext>
              </a:extLst>
            </p:cNvPr>
            <p:cNvSpPr txBox="1"/>
            <p:nvPr/>
          </p:nvSpPr>
          <p:spPr>
            <a:xfrm>
              <a:off x="2083718" y="4476289"/>
              <a:ext cx="1418191" cy="1169551"/>
            </a:xfrm>
            <a:prstGeom prst="rect">
              <a:avLst/>
            </a:prstGeom>
            <a:noFill/>
          </p:spPr>
          <p:txBody>
            <a:bodyPr wrap="square">
              <a:spAutoFit/>
            </a:bodyPr>
            <a:lstStyle/>
            <a:p>
              <a:pPr algn="ctr"/>
              <a:r>
                <a:rPr lang="en-US" sz="1400" b="1" i="0" dirty="0">
                  <a:effectLst/>
                </a:rPr>
                <a:t>The Savior builds up Zion by using our individual abilities.</a:t>
              </a:r>
              <a:endParaRPr lang="en-US" sz="1400" b="1" dirty="0"/>
            </a:p>
          </p:txBody>
        </p:sp>
      </p:grpSp>
    </p:spTree>
    <p:extLst>
      <p:ext uri="{BB962C8B-B14F-4D97-AF65-F5344CB8AC3E}">
        <p14:creationId xmlns:p14="http://schemas.microsoft.com/office/powerpoint/2010/main" val="336425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1375</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 Light</vt:lpstr>
      <vt:lpstr>Abadi</vt:lpstr>
      <vt:lpstr>Verdana</vt:lpstr>
      <vt:lpstr>Calibri</vt:lpstr>
      <vt:lpstr>Arial</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8</cp:revision>
  <dcterms:created xsi:type="dcterms:W3CDTF">2018-08-27T16:32:24Z</dcterms:created>
  <dcterms:modified xsi:type="dcterms:W3CDTF">2024-12-30T04:03:03Z</dcterms:modified>
</cp:coreProperties>
</file>