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3" r:id="rId2"/>
    <p:sldId id="258" r:id="rId3"/>
    <p:sldId id="262" r:id="rId4"/>
    <p:sldId id="288" r:id="rId5"/>
    <p:sldId id="291" r:id="rId6"/>
    <p:sldId id="259" r:id="rId7"/>
    <p:sldId id="260" r:id="rId8"/>
    <p:sldId id="289" r:id="rId9"/>
    <p:sldId id="263" r:id="rId10"/>
    <p:sldId id="261" r:id="rId11"/>
    <p:sldId id="265" r:id="rId12"/>
    <p:sldId id="266" r:id="rId13"/>
    <p:sldId id="267" r:id="rId14"/>
    <p:sldId id="256"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2" r:id="rId29"/>
    <p:sldId id="290" r:id="rId30"/>
    <p:sldId id="269" r:id="rId31"/>
    <p:sldId id="264" r:id="rId32"/>
    <p:sldId id="292" r:id="rId33"/>
  </p:sldIdLst>
  <p:sldSz cx="12192000" cy="6858000"/>
  <p:notesSz cx="6858000" cy="9144000"/>
  <p:embeddedFontLst>
    <p:embeddedFont>
      <p:font typeface="Abadi" panose="020B0604020104020204" pitchFamily="34" charset="0"/>
      <p:regular r:id="rId34"/>
    </p:embeddedFont>
    <p:embeddedFont>
      <p:font typeface="Georgia" panose="02040502050405020303" pitchFamily="18"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2"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B2EC-2706-4BC6-AD20-F6C6A2F8E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927E9-8C8A-4B9D-BE8E-274DFA7FF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6B86D-1434-49AA-B88F-C1F98DAC3580}"/>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5" name="Footer Placeholder 4">
            <a:extLst>
              <a:ext uri="{FF2B5EF4-FFF2-40B4-BE49-F238E27FC236}">
                <a16:creationId xmlns:a16="http://schemas.microsoft.com/office/drawing/2014/main" id="{91321212-9391-4867-91C7-CDE747633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1143B-3A9C-4917-B649-175602C459AA}"/>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4346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861-E2AE-4DF3-98E0-A9E18B6D23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721A1-D580-4084-ACCC-9160EA230F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14377-62FD-4BFB-AEB5-EE0BE730E895}"/>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5" name="Footer Placeholder 4">
            <a:extLst>
              <a:ext uri="{FF2B5EF4-FFF2-40B4-BE49-F238E27FC236}">
                <a16:creationId xmlns:a16="http://schemas.microsoft.com/office/drawing/2014/main" id="{2047E333-BF87-4DA7-B23E-79546601F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43DFE-02FF-4836-8055-4566098735A1}"/>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39674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1D5FE-B837-47E6-B1D6-BFE17E4AD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5F0307-DF13-46AE-89FC-F8950B8116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D4B87-A8C0-4FE6-9F27-436966002459}"/>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5" name="Footer Placeholder 4">
            <a:extLst>
              <a:ext uri="{FF2B5EF4-FFF2-40B4-BE49-F238E27FC236}">
                <a16:creationId xmlns:a16="http://schemas.microsoft.com/office/drawing/2014/main" id="{33333395-C249-4CA6-8501-1B677344E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F7299-247F-4FFB-BC95-650BA4055FEC}"/>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52813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5E7F-F83F-4249-B83B-121BB76EF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4A20B-EE8E-464C-991B-0952D6D25F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EA400-05CC-47F3-84B6-7CD8F1684190}"/>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5" name="Footer Placeholder 4">
            <a:extLst>
              <a:ext uri="{FF2B5EF4-FFF2-40B4-BE49-F238E27FC236}">
                <a16:creationId xmlns:a16="http://schemas.microsoft.com/office/drawing/2014/main" id="{EEF61518-E1DE-4C82-93D0-F27D2724E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6687D-4B2D-4E4B-8D47-280A8248EF12}"/>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94339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6621-6EF9-4BC9-8FA6-9DDC1BB06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D545E-16F9-4447-B575-2319662F6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15028C-B674-48F1-8217-5586EAEE81D9}"/>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5" name="Footer Placeholder 4">
            <a:extLst>
              <a:ext uri="{FF2B5EF4-FFF2-40B4-BE49-F238E27FC236}">
                <a16:creationId xmlns:a16="http://schemas.microsoft.com/office/drawing/2014/main" id="{45A99EF5-EA24-4305-90AA-8D5C02344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DBA51-00B1-4579-8217-3DCAA600D6CF}"/>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3091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0AD-086C-4AF4-8882-6A0CD20A4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70968-E745-4B43-B13A-0EC9F30497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FBF15-9713-432F-8D69-C8D5466AB8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A186D-3318-4B1F-BF8D-E178D9EEF246}"/>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6" name="Footer Placeholder 5">
            <a:extLst>
              <a:ext uri="{FF2B5EF4-FFF2-40B4-BE49-F238E27FC236}">
                <a16:creationId xmlns:a16="http://schemas.microsoft.com/office/drawing/2014/main" id="{080D6A99-236B-401F-9F7E-D1D533334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F4327-84EB-4B4F-BC3E-DF87BA3413B4}"/>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350793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47CA-CD55-47BC-B957-699A3B631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BC82A-FC68-4F00-B602-C8043631D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281167-6970-4A1D-81A3-AB543474C1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ABDCCE-08CA-4DE9-828C-F23D22A2B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DA2A7B-C7B7-45BA-9030-CAA25AA78D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C04B-0E56-47E3-AFD2-21B8AE08C714}"/>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8" name="Footer Placeholder 7">
            <a:extLst>
              <a:ext uri="{FF2B5EF4-FFF2-40B4-BE49-F238E27FC236}">
                <a16:creationId xmlns:a16="http://schemas.microsoft.com/office/drawing/2014/main" id="{B7712235-ECDD-4E90-9788-308411457B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C05846-ADFA-4450-9937-1332A68319E8}"/>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235459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C1E1-6D8B-45B0-BA40-A863B388A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81CC1-29E8-4582-8B3A-72F03F5823F9}"/>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4" name="Footer Placeholder 3">
            <a:extLst>
              <a:ext uri="{FF2B5EF4-FFF2-40B4-BE49-F238E27FC236}">
                <a16:creationId xmlns:a16="http://schemas.microsoft.com/office/drawing/2014/main" id="{4EC59C3D-4C95-4D6C-9B3C-E93E79BDA6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5F884-F890-441C-AA3F-680F23F6920B}"/>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145921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FA385-4891-4EF5-9C26-02351AA1A5F2}"/>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3" name="Footer Placeholder 2">
            <a:extLst>
              <a:ext uri="{FF2B5EF4-FFF2-40B4-BE49-F238E27FC236}">
                <a16:creationId xmlns:a16="http://schemas.microsoft.com/office/drawing/2014/main" id="{847B6F91-34AA-4FE6-81F2-2612CFDE5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E7F4D2-BC13-4C9B-A1AD-6CC5DAE6C4BA}"/>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22406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6651-2983-40E5-BF34-4AB90A93D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BF678-BBC2-49D0-BB3D-09008DCBE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F32383-5A79-4945-98D1-D49F8B0DA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B4F24B-97E2-4E44-9CC0-7E619FE8C9D4}"/>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6" name="Footer Placeholder 5">
            <a:extLst>
              <a:ext uri="{FF2B5EF4-FFF2-40B4-BE49-F238E27FC236}">
                <a16:creationId xmlns:a16="http://schemas.microsoft.com/office/drawing/2014/main" id="{A6AB2891-4D6E-4ADA-973E-E83567F5C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92115-D26C-48F3-A733-B86770C1FB87}"/>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13775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0405-3D22-4E7F-BFA1-5BEEC06A7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903E6-A458-4243-B67A-BC50D0855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C0B81-4C4D-4BB9-974B-84662D09B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BFD2D1-9286-4383-AB73-992020A8D43E}"/>
              </a:ext>
            </a:extLst>
          </p:cNvPr>
          <p:cNvSpPr>
            <a:spLocks noGrp="1"/>
          </p:cNvSpPr>
          <p:nvPr>
            <p:ph type="dt" sz="half" idx="10"/>
          </p:nvPr>
        </p:nvSpPr>
        <p:spPr/>
        <p:txBody>
          <a:bodyPr/>
          <a:lstStyle/>
          <a:p>
            <a:fld id="{D7A86890-2109-4EEA-AB71-AAEB162D8860}" type="datetimeFigureOut">
              <a:rPr lang="en-US" smtClean="0"/>
              <a:t>12/30/2024</a:t>
            </a:fld>
            <a:endParaRPr lang="en-US"/>
          </a:p>
        </p:txBody>
      </p:sp>
      <p:sp>
        <p:nvSpPr>
          <p:cNvPr id="6" name="Footer Placeholder 5">
            <a:extLst>
              <a:ext uri="{FF2B5EF4-FFF2-40B4-BE49-F238E27FC236}">
                <a16:creationId xmlns:a16="http://schemas.microsoft.com/office/drawing/2014/main" id="{80CE80D6-BA06-4646-BBA7-27C4F8638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0EDA1-7B11-4F26-8E31-4737F7B9991B}"/>
              </a:ext>
            </a:extLst>
          </p:cNvPr>
          <p:cNvSpPr>
            <a:spLocks noGrp="1"/>
          </p:cNvSpPr>
          <p:nvPr>
            <p:ph type="sldNum" sz="quarter" idx="12"/>
          </p:nvPr>
        </p:nvSpPr>
        <p:spPr/>
        <p:txBody>
          <a:bodyPr/>
          <a:lstStyle/>
          <a:p>
            <a:fld id="{EE683FF5-9051-41E9-989D-95CCAADFBF53}" type="slidenum">
              <a:rPr lang="en-US" smtClean="0"/>
              <a:t>‹#›</a:t>
            </a:fld>
            <a:endParaRPr lang="en-US"/>
          </a:p>
        </p:txBody>
      </p:sp>
    </p:spTree>
    <p:extLst>
      <p:ext uri="{BB962C8B-B14F-4D97-AF65-F5344CB8AC3E}">
        <p14:creationId xmlns:p14="http://schemas.microsoft.com/office/powerpoint/2010/main" val="411668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B211C-3A6A-492A-AD86-BF24416B3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DD0BF6-AD0F-4FF0-8626-4A52EBC9F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7C20A-64F3-43CB-9B4B-25E8EBC5E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86890-2109-4EEA-AB71-AAEB162D8860}" type="datetimeFigureOut">
              <a:rPr lang="en-US" smtClean="0"/>
              <a:t>12/30/2024</a:t>
            </a:fld>
            <a:endParaRPr lang="en-US"/>
          </a:p>
        </p:txBody>
      </p:sp>
      <p:sp>
        <p:nvSpPr>
          <p:cNvPr id="5" name="Footer Placeholder 4">
            <a:extLst>
              <a:ext uri="{FF2B5EF4-FFF2-40B4-BE49-F238E27FC236}">
                <a16:creationId xmlns:a16="http://schemas.microsoft.com/office/drawing/2014/main" id="{2DB37D2F-CFB8-4BF1-A67C-3D30E9815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3F2D8A-36CA-4E1A-AE3C-A55E7C03A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83FF5-9051-41E9-989D-95CCAADFBF53}" type="slidenum">
              <a:rPr lang="en-US" smtClean="0"/>
              <a:t>‹#›</a:t>
            </a:fld>
            <a:endParaRPr lang="en-US"/>
          </a:p>
        </p:txBody>
      </p:sp>
    </p:spTree>
    <p:extLst>
      <p:ext uri="{BB962C8B-B14F-4D97-AF65-F5344CB8AC3E}">
        <p14:creationId xmlns:p14="http://schemas.microsoft.com/office/powerpoint/2010/main" val="261376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doctrineandcovenantscentral.org/people-of-the-dc/harvey-gilman-whitlock/#t3" TargetMode="External"/><Relationship Id="rId3" Type="http://schemas.openxmlformats.org/officeDocument/2006/relationships/hyperlink" Target="https://doctrineandcovenantscentral.org/people-of-the-dc/harvey-gilman-whitlock/#f2" TargetMode="External"/><Relationship Id="rId7" Type="http://schemas.openxmlformats.org/officeDocument/2006/relationships/hyperlink" Target="https://doctrineandcovenantscentral.org/people-of-the-dc/harvey-gilman-whitlock/#t2" TargetMode="External"/><Relationship Id="rId2" Type="http://schemas.openxmlformats.org/officeDocument/2006/relationships/hyperlink" Target="https://doctrineandcovenantscentral.org/people-of-the-dc/harvey-gilman-whitlock/#f1" TargetMode="External"/><Relationship Id="rId1" Type="http://schemas.openxmlformats.org/officeDocument/2006/relationships/slideLayout" Target="../slideLayouts/slideLayout7.xml"/><Relationship Id="rId6" Type="http://schemas.openxmlformats.org/officeDocument/2006/relationships/hyperlink" Target="https://doctrineandcovenantscentral.org/people-of-the-dc/harvey-gilman-whitlock/#t1" TargetMode="External"/><Relationship Id="rId5" Type="http://schemas.openxmlformats.org/officeDocument/2006/relationships/hyperlink" Target="https://doctrineandcovenantscentral.org/people-of-the-dc/harvey-gilman-whitlock/#f4" TargetMode="External"/><Relationship Id="rId4" Type="http://schemas.openxmlformats.org/officeDocument/2006/relationships/hyperlink" Target="https://doctrineandcovenantscentral.org/people-of-the-dc/harvey-gilman-whitlock/#f3" TargetMode="External"/><Relationship Id="rId9" Type="http://schemas.openxmlformats.org/officeDocument/2006/relationships/hyperlink" Target="https://doctrineandcovenantscentral.org/people-of-the-dc/harvey-gilman-whitlock/#t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AEAAA-455C-0A2F-C54C-61A0A02E968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3" name="TextBox 2">
            <a:extLst>
              <a:ext uri="{FF2B5EF4-FFF2-40B4-BE49-F238E27FC236}">
                <a16:creationId xmlns:a16="http://schemas.microsoft.com/office/drawing/2014/main" id="{01CCAF88-2E50-1B82-2F99-360D7F3E9BFD}"/>
              </a:ext>
            </a:extLst>
          </p:cNvPr>
          <p:cNvSpPr txBox="1"/>
          <p:nvPr/>
        </p:nvSpPr>
        <p:spPr>
          <a:xfrm>
            <a:off x="1806145" y="608005"/>
            <a:ext cx="8579709" cy="4216539"/>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Doctrine and Covenants 60-62</a:t>
            </a:r>
          </a:p>
          <a:p>
            <a:pPr algn="ctr"/>
            <a:endParaRPr lang="en-US" sz="6000" dirty="0">
              <a:solidFill>
                <a:schemeClr val="bg1"/>
              </a:solidFill>
              <a:latin typeface="Dotum" panose="020B0600000101010101" pitchFamily="34" charset="-127"/>
              <a:ea typeface="Dotum" panose="020B0600000101010101" pitchFamily="34" charset="-127"/>
            </a:endParaRPr>
          </a:p>
          <a:p>
            <a:pPr algn="ctr"/>
            <a:r>
              <a:rPr lang="en-US" sz="4400" dirty="0">
                <a:solidFill>
                  <a:schemeClr val="bg1"/>
                </a:solidFill>
                <a:latin typeface="Dotum" panose="020B0600000101010101" pitchFamily="34" charset="-127"/>
                <a:ea typeface="Dotum" panose="020B0600000101010101" pitchFamily="34" charset="-127"/>
              </a:rPr>
              <a:t>Hearken unto the Voice of Him that Has All Power</a:t>
            </a:r>
          </a:p>
        </p:txBody>
      </p:sp>
      <p:grpSp>
        <p:nvGrpSpPr>
          <p:cNvPr id="4" name="Group 3">
            <a:extLst>
              <a:ext uri="{FF2B5EF4-FFF2-40B4-BE49-F238E27FC236}">
                <a16:creationId xmlns:a16="http://schemas.microsoft.com/office/drawing/2014/main" id="{A16D8956-D238-AACE-06E0-ACC82F09DE40}"/>
              </a:ext>
            </a:extLst>
          </p:cNvPr>
          <p:cNvGrpSpPr/>
          <p:nvPr/>
        </p:nvGrpSpPr>
        <p:grpSpPr>
          <a:xfrm>
            <a:off x="9762173" y="2279521"/>
            <a:ext cx="1526754" cy="3163093"/>
            <a:chOff x="5737476" y="2372197"/>
            <a:chExt cx="1526754" cy="316309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grpSpPr>
        <p:sp>
          <p:nvSpPr>
            <p:cNvPr id="5" name="Freeform: Shape 4">
              <a:extLst>
                <a:ext uri="{FF2B5EF4-FFF2-40B4-BE49-F238E27FC236}">
                  <a16:creationId xmlns:a16="http://schemas.microsoft.com/office/drawing/2014/main" id="{9730476E-1688-8D19-227B-B79B0DC63FB6}"/>
                </a:ext>
              </a:extLst>
            </p:cNvPr>
            <p:cNvSpPr/>
            <p:nvPr/>
          </p:nvSpPr>
          <p:spPr>
            <a:xfrm rot="1925385">
              <a:off x="5737476" y="2505271"/>
              <a:ext cx="950042" cy="445787"/>
            </a:xfrm>
            <a:custGeom>
              <a:avLst/>
              <a:gdLst>
                <a:gd name="connsiteX0" fmla="*/ 12457 w 950042"/>
                <a:gd name="connsiteY0" fmla="*/ 0 h 445787"/>
                <a:gd name="connsiteX1" fmla="*/ 244764 w 950042"/>
                <a:gd name="connsiteY1" fmla="*/ 189995 h 445787"/>
                <a:gd name="connsiteX2" fmla="*/ 950042 w 950042"/>
                <a:gd name="connsiteY2" fmla="*/ 189995 h 445787"/>
                <a:gd name="connsiteX3" fmla="*/ 950042 w 950042"/>
                <a:gd name="connsiteY3" fmla="*/ 313097 h 445787"/>
                <a:gd name="connsiteX4" fmla="*/ 182118 w 950042"/>
                <a:gd name="connsiteY4" fmla="*/ 313097 h 445787"/>
                <a:gd name="connsiteX5" fmla="*/ 0 w 950042"/>
                <a:gd name="connsiteY5" fmla="*/ 445787 h 44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42" h="445787">
                  <a:moveTo>
                    <a:pt x="12457" y="0"/>
                  </a:moveTo>
                  <a:lnTo>
                    <a:pt x="244764" y="189995"/>
                  </a:lnTo>
                  <a:lnTo>
                    <a:pt x="950042" y="189995"/>
                  </a:lnTo>
                  <a:lnTo>
                    <a:pt x="950042" y="313097"/>
                  </a:lnTo>
                  <a:lnTo>
                    <a:pt x="182118" y="313097"/>
                  </a:lnTo>
                  <a:lnTo>
                    <a:pt x="0" y="44578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88E6986F-B4A0-813D-10CF-C13192367C70}"/>
                </a:ext>
              </a:extLst>
            </p:cNvPr>
            <p:cNvSpPr/>
            <p:nvPr/>
          </p:nvSpPr>
          <p:spPr>
            <a:xfrm>
              <a:off x="6193289" y="4432750"/>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431C1710-2189-0D0B-5476-929052B35A9C}"/>
                </a:ext>
              </a:extLst>
            </p:cNvPr>
            <p:cNvSpPr/>
            <p:nvPr/>
          </p:nvSpPr>
          <p:spPr>
            <a:xfrm>
              <a:off x="5857740" y="2660536"/>
              <a:ext cx="487597" cy="732349"/>
            </a:xfrm>
            <a:custGeom>
              <a:avLst/>
              <a:gdLst>
                <a:gd name="connsiteX0" fmla="*/ 335197 w 487597"/>
                <a:gd name="connsiteY0" fmla="*/ 0 h 732349"/>
                <a:gd name="connsiteX1" fmla="*/ 487597 w 487597"/>
                <a:gd name="connsiteY1" fmla="*/ 128809 h 732349"/>
                <a:gd name="connsiteX2" fmla="*/ 335197 w 487597"/>
                <a:gd name="connsiteY2" fmla="*/ 257618 h 732349"/>
                <a:gd name="connsiteX3" fmla="*/ 326735 w 487597"/>
                <a:gd name="connsiteY3" fmla="*/ 256174 h 732349"/>
                <a:gd name="connsiteX4" fmla="*/ 211841 w 487597"/>
                <a:gd name="connsiteY4" fmla="*/ 481325 h 732349"/>
                <a:gd name="connsiteX5" fmla="*/ 366508 w 487597"/>
                <a:gd name="connsiteY5" fmla="*/ 560251 h 732349"/>
                <a:gd name="connsiteX6" fmla="*/ 374629 w 487597"/>
                <a:gd name="connsiteY6" fmla="*/ 600073 h 732349"/>
                <a:gd name="connsiteX7" fmla="*/ 316850 w 487597"/>
                <a:gd name="connsiteY7" fmla="*/ 713297 h 732349"/>
                <a:gd name="connsiteX8" fmla="*/ 279840 w 487597"/>
                <a:gd name="connsiteY8" fmla="*/ 730089 h 732349"/>
                <a:gd name="connsiteX9" fmla="*/ 102608 w 487597"/>
                <a:gd name="connsiteY9" fmla="*/ 639648 h 732349"/>
                <a:gd name="connsiteX10" fmla="*/ 17511 w 487597"/>
                <a:gd name="connsiteY10" fmla="*/ 596224 h 732349"/>
                <a:gd name="connsiteX11" fmla="*/ 12351 w 487597"/>
                <a:gd name="connsiteY11" fmla="*/ 593590 h 732349"/>
                <a:gd name="connsiteX12" fmla="*/ 4230 w 487597"/>
                <a:gd name="connsiteY12" fmla="*/ 553768 h 732349"/>
                <a:gd name="connsiteX13" fmla="*/ 195217 w 487597"/>
                <a:gd name="connsiteY13" fmla="*/ 179503 h 732349"/>
                <a:gd name="connsiteX14" fmla="*/ 194774 w 487597"/>
                <a:gd name="connsiteY14" fmla="*/ 178947 h 732349"/>
                <a:gd name="connsiteX15" fmla="*/ 182797 w 487597"/>
                <a:gd name="connsiteY15" fmla="*/ 128809 h 732349"/>
                <a:gd name="connsiteX16" fmla="*/ 335197 w 487597"/>
                <a:gd name="connsiteY16" fmla="*/ 0 h 7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597" h="732349">
                  <a:moveTo>
                    <a:pt x="335197" y="0"/>
                  </a:moveTo>
                  <a:cubicBezTo>
                    <a:pt x="419365" y="0"/>
                    <a:pt x="487597" y="57670"/>
                    <a:pt x="487597" y="128809"/>
                  </a:cubicBezTo>
                  <a:cubicBezTo>
                    <a:pt x="487597" y="199948"/>
                    <a:pt x="419365" y="257618"/>
                    <a:pt x="335197" y="257618"/>
                  </a:cubicBezTo>
                  <a:lnTo>
                    <a:pt x="326735" y="256174"/>
                  </a:lnTo>
                  <a:lnTo>
                    <a:pt x="211841" y="481325"/>
                  </a:lnTo>
                  <a:lnTo>
                    <a:pt x="366508" y="560251"/>
                  </a:lnTo>
                  <a:cubicBezTo>
                    <a:pt x="378971" y="566610"/>
                    <a:pt x="382606" y="584439"/>
                    <a:pt x="374629" y="600073"/>
                  </a:cubicBezTo>
                  <a:lnTo>
                    <a:pt x="316850" y="713297"/>
                  </a:lnTo>
                  <a:cubicBezTo>
                    <a:pt x="308873" y="728931"/>
                    <a:pt x="292303" y="736449"/>
                    <a:pt x="279840" y="730089"/>
                  </a:cubicBezTo>
                  <a:lnTo>
                    <a:pt x="102608" y="639648"/>
                  </a:lnTo>
                  <a:lnTo>
                    <a:pt x="17511" y="596224"/>
                  </a:lnTo>
                  <a:lnTo>
                    <a:pt x="12351" y="593590"/>
                  </a:lnTo>
                  <a:cubicBezTo>
                    <a:pt x="-112" y="587231"/>
                    <a:pt x="-3747" y="569402"/>
                    <a:pt x="4230" y="553768"/>
                  </a:cubicBezTo>
                  <a:lnTo>
                    <a:pt x="195217" y="179503"/>
                  </a:lnTo>
                  <a:lnTo>
                    <a:pt x="194774" y="178947"/>
                  </a:lnTo>
                  <a:cubicBezTo>
                    <a:pt x="187062" y="163537"/>
                    <a:pt x="182797" y="146594"/>
                    <a:pt x="182797" y="128809"/>
                  </a:cubicBezTo>
                  <a:cubicBezTo>
                    <a:pt x="182797" y="57670"/>
                    <a:pt x="251029" y="0"/>
                    <a:pt x="335197"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445250FC-E62C-89B8-5D36-AB5A29C7BA5D}"/>
                </a:ext>
              </a:extLst>
            </p:cNvPr>
            <p:cNvSpPr/>
            <p:nvPr/>
          </p:nvSpPr>
          <p:spPr>
            <a:xfrm rot="7108612">
              <a:off x="6265031" y="3038386"/>
              <a:ext cx="343815" cy="81130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808B4C-DE91-87AD-3CDE-B89586635BA7}"/>
                </a:ext>
              </a:extLst>
            </p:cNvPr>
            <p:cNvSpPr/>
            <p:nvPr/>
          </p:nvSpPr>
          <p:spPr>
            <a:xfrm rot="20798583">
              <a:off x="6472339" y="4438965"/>
              <a:ext cx="704834" cy="1096325"/>
            </a:xfrm>
            <a:custGeom>
              <a:avLst/>
              <a:gdLst>
                <a:gd name="connsiteX0" fmla="*/ 321408 w 704834"/>
                <a:gd name="connsiteY0" fmla="*/ 0 h 1096325"/>
                <a:gd name="connsiteX1" fmla="*/ 704834 w 704834"/>
                <a:gd name="connsiteY1" fmla="*/ 42697 h 1096325"/>
                <a:gd name="connsiteX2" fmla="*/ 512814 w 704834"/>
                <a:gd name="connsiteY2" fmla="*/ 970214 h 1096325"/>
                <a:gd name="connsiteX3" fmla="*/ 513214 w 704834"/>
                <a:gd name="connsiteY3" fmla="*/ 970464 h 1096325"/>
                <a:gd name="connsiteX4" fmla="*/ 534204 w 704834"/>
                <a:gd name="connsiteY4" fmla="*/ 1005728 h 1096325"/>
                <a:gd name="connsiteX5" fmla="*/ 513214 w 704834"/>
                <a:gd name="connsiteY5" fmla="*/ 1040993 h 1096325"/>
                <a:gd name="connsiteX6" fmla="*/ 495924 w 704834"/>
                <a:gd name="connsiteY6" fmla="*/ 1051797 h 1096325"/>
                <a:gd name="connsiteX7" fmla="*/ 494834 w 704834"/>
                <a:gd name="connsiteY7" fmla="*/ 1057062 h 1096325"/>
                <a:gd name="connsiteX8" fmla="*/ 488608 w 704834"/>
                <a:gd name="connsiteY8" fmla="*/ 1056369 h 1096325"/>
                <a:gd name="connsiteX9" fmla="*/ 488587 w 704834"/>
                <a:gd name="connsiteY9" fmla="*/ 1056382 h 1096325"/>
                <a:gd name="connsiteX10" fmla="*/ 267102 w 704834"/>
                <a:gd name="connsiteY10" fmla="*/ 1096325 h 1096325"/>
                <a:gd name="connsiteX11" fmla="*/ 0 w 704834"/>
                <a:gd name="connsiteY11" fmla="*/ 1005728 h 1096325"/>
                <a:gd name="connsiteX12" fmla="*/ 267102 w 704834"/>
                <a:gd name="connsiteY12" fmla="*/ 915131 h 1096325"/>
                <a:gd name="connsiteX13" fmla="*/ 305204 w 704834"/>
                <a:gd name="connsiteY13" fmla="*/ 917740 h 10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34" h="1096325">
                  <a:moveTo>
                    <a:pt x="321408" y="0"/>
                  </a:moveTo>
                  <a:lnTo>
                    <a:pt x="704834" y="42697"/>
                  </a:lnTo>
                  <a:lnTo>
                    <a:pt x="512814" y="970214"/>
                  </a:lnTo>
                  <a:lnTo>
                    <a:pt x="513214" y="970464"/>
                  </a:lnTo>
                  <a:cubicBezTo>
                    <a:pt x="526730" y="981303"/>
                    <a:pt x="534204" y="993219"/>
                    <a:pt x="534204" y="1005728"/>
                  </a:cubicBezTo>
                  <a:cubicBezTo>
                    <a:pt x="534204" y="1018237"/>
                    <a:pt x="526730" y="1030154"/>
                    <a:pt x="513214" y="1040993"/>
                  </a:cubicBezTo>
                  <a:lnTo>
                    <a:pt x="495924" y="1051797"/>
                  </a:lnTo>
                  <a:lnTo>
                    <a:pt x="494834" y="1057062"/>
                  </a:lnTo>
                  <a:lnTo>
                    <a:pt x="488608" y="1056369"/>
                  </a:lnTo>
                  <a:lnTo>
                    <a:pt x="488587" y="1056382"/>
                  </a:lnTo>
                  <a:cubicBezTo>
                    <a:pt x="440587" y="1080481"/>
                    <a:pt x="359300" y="1096325"/>
                    <a:pt x="267102" y="1096325"/>
                  </a:cubicBezTo>
                  <a:cubicBezTo>
                    <a:pt x="119586" y="1096325"/>
                    <a:pt x="0" y="1055763"/>
                    <a:pt x="0" y="1005728"/>
                  </a:cubicBezTo>
                  <a:cubicBezTo>
                    <a:pt x="0" y="955693"/>
                    <a:pt x="119586" y="915131"/>
                    <a:pt x="267102" y="915131"/>
                  </a:cubicBezTo>
                  <a:lnTo>
                    <a:pt x="305204" y="91774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rapezoid 9">
              <a:extLst>
                <a:ext uri="{FF2B5EF4-FFF2-40B4-BE49-F238E27FC236}">
                  <a16:creationId xmlns:a16="http://schemas.microsoft.com/office/drawing/2014/main" id="{7A67952C-D722-4028-9DF3-944B7A3AA514}"/>
                </a:ext>
              </a:extLst>
            </p:cNvPr>
            <p:cNvSpPr/>
            <p:nvPr/>
          </p:nvSpPr>
          <p:spPr>
            <a:xfrm>
              <a:off x="6400800" y="3387243"/>
              <a:ext cx="787213" cy="1767487"/>
            </a:xfrm>
            <a:prstGeom prst="trapezoid">
              <a:avLst>
                <a:gd name="adj" fmla="val 3310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8EE19D8-6821-DA17-7FDD-FF32D0884F0C}"/>
                </a:ext>
              </a:extLst>
            </p:cNvPr>
            <p:cNvSpPr/>
            <p:nvPr/>
          </p:nvSpPr>
          <p:spPr>
            <a:xfrm rot="18933998">
              <a:off x="6350552" y="2372197"/>
              <a:ext cx="913678" cy="888133"/>
            </a:xfrm>
            <a:custGeom>
              <a:avLst/>
              <a:gdLst>
                <a:gd name="connsiteX0" fmla="*/ 799691 w 913678"/>
                <a:gd name="connsiteY0" fmla="*/ 10041 h 888133"/>
                <a:gd name="connsiteX1" fmla="*/ 841644 w 913678"/>
                <a:gd name="connsiteY1" fmla="*/ 99397 h 888133"/>
                <a:gd name="connsiteX2" fmla="*/ 841876 w 913678"/>
                <a:gd name="connsiteY2" fmla="*/ 99617 h 888133"/>
                <a:gd name="connsiteX3" fmla="*/ 875001 w 913678"/>
                <a:gd name="connsiteY3" fmla="*/ 131250 h 888133"/>
                <a:gd name="connsiteX4" fmla="*/ 895486 w 913678"/>
                <a:gd name="connsiteY4" fmla="*/ 186119 h 888133"/>
                <a:gd name="connsiteX5" fmla="*/ 893076 w 913678"/>
                <a:gd name="connsiteY5" fmla="*/ 280156 h 888133"/>
                <a:gd name="connsiteX6" fmla="*/ 910680 w 913678"/>
                <a:gd name="connsiteY6" fmla="*/ 423937 h 888133"/>
                <a:gd name="connsiteX7" fmla="*/ 828213 w 913678"/>
                <a:gd name="connsiteY7" fmla="*/ 549796 h 888133"/>
                <a:gd name="connsiteX8" fmla="*/ 798691 w 913678"/>
                <a:gd name="connsiteY8" fmla="*/ 657641 h 888133"/>
                <a:gd name="connsiteX9" fmla="*/ 698179 w 913678"/>
                <a:gd name="connsiteY9" fmla="*/ 670699 h 888133"/>
                <a:gd name="connsiteX10" fmla="*/ 626351 w 913678"/>
                <a:gd name="connsiteY10" fmla="*/ 785749 h 888133"/>
                <a:gd name="connsiteX11" fmla="*/ 596060 w 913678"/>
                <a:gd name="connsiteY11" fmla="*/ 789960 h 888133"/>
                <a:gd name="connsiteX12" fmla="*/ 570246 w 913678"/>
                <a:gd name="connsiteY12" fmla="*/ 780021 h 888133"/>
                <a:gd name="connsiteX13" fmla="*/ 506422 w 913678"/>
                <a:gd name="connsiteY13" fmla="*/ 821979 h 888133"/>
                <a:gd name="connsiteX14" fmla="*/ 77291 w 913678"/>
                <a:gd name="connsiteY14" fmla="*/ 814764 h 888133"/>
                <a:gd name="connsiteX15" fmla="*/ 174364 w 913678"/>
                <a:gd name="connsiteY15" fmla="*/ 232886 h 888133"/>
                <a:gd name="connsiteX16" fmla="*/ 325076 w 913678"/>
                <a:gd name="connsiteY16" fmla="*/ 117109 h 888133"/>
                <a:gd name="connsiteX17" fmla="*/ 395887 w 913678"/>
                <a:gd name="connsiteY17" fmla="*/ 84415 h 888133"/>
                <a:gd name="connsiteX18" fmla="*/ 419540 w 913678"/>
                <a:gd name="connsiteY18" fmla="*/ 71347 h 888133"/>
                <a:gd name="connsiteX19" fmla="*/ 435115 w 913678"/>
                <a:gd name="connsiteY19" fmla="*/ 71839 h 888133"/>
                <a:gd name="connsiteX20" fmla="*/ 484390 w 913678"/>
                <a:gd name="connsiteY20" fmla="*/ 58094 h 888133"/>
                <a:gd name="connsiteX21" fmla="*/ 503284 w 913678"/>
                <a:gd name="connsiteY21" fmla="*/ 56346 h 888133"/>
                <a:gd name="connsiteX22" fmla="*/ 508893 w 913678"/>
                <a:gd name="connsiteY22" fmla="*/ 45608 h 888133"/>
                <a:gd name="connsiteX23" fmla="*/ 585331 w 913678"/>
                <a:gd name="connsiteY23" fmla="*/ 33289 h 888133"/>
                <a:gd name="connsiteX24" fmla="*/ 604948 w 913678"/>
                <a:gd name="connsiteY24" fmla="*/ 56008 h 888133"/>
                <a:gd name="connsiteX25" fmla="*/ 610338 w 913678"/>
                <a:gd name="connsiteY25" fmla="*/ 56633 h 888133"/>
                <a:gd name="connsiteX26" fmla="*/ 628453 w 913678"/>
                <a:gd name="connsiteY26" fmla="*/ 20518 h 888133"/>
                <a:gd name="connsiteX27" fmla="*/ 656946 w 913678"/>
                <a:gd name="connsiteY27" fmla="*/ 1079 h 888133"/>
                <a:gd name="connsiteX28" fmla="*/ 690292 w 913678"/>
                <a:gd name="connsiteY28" fmla="*/ 8132 h 888133"/>
                <a:gd name="connsiteX29" fmla="*/ 716186 w 913678"/>
                <a:gd name="connsiteY29" fmla="*/ 41790 h 888133"/>
                <a:gd name="connsiteX30" fmla="*/ 716959 w 913678"/>
                <a:gd name="connsiteY30" fmla="*/ 42795 h 888133"/>
                <a:gd name="connsiteX31" fmla="*/ 777457 w 913678"/>
                <a:gd name="connsiteY31" fmla="*/ 592 h 888133"/>
                <a:gd name="connsiteX32" fmla="*/ 799691 w 913678"/>
                <a:gd name="connsiteY32" fmla="*/ 10041 h 8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678" h="888133">
                  <a:moveTo>
                    <a:pt x="799691" y="10041"/>
                  </a:moveTo>
                  <a:cubicBezTo>
                    <a:pt x="821659" y="26061"/>
                    <a:pt x="837412" y="59602"/>
                    <a:pt x="841644" y="99397"/>
                  </a:cubicBezTo>
                  <a:lnTo>
                    <a:pt x="841876" y="99617"/>
                  </a:lnTo>
                  <a:lnTo>
                    <a:pt x="875001" y="131250"/>
                  </a:lnTo>
                  <a:cubicBezTo>
                    <a:pt x="884259" y="146159"/>
                    <a:pt x="891371" y="164905"/>
                    <a:pt x="895486" y="186119"/>
                  </a:cubicBezTo>
                  <a:cubicBezTo>
                    <a:pt x="901466" y="216916"/>
                    <a:pt x="900614" y="250365"/>
                    <a:pt x="893076" y="280156"/>
                  </a:cubicBezTo>
                  <a:cubicBezTo>
                    <a:pt x="911606" y="321012"/>
                    <a:pt x="918086" y="373974"/>
                    <a:pt x="910680" y="423937"/>
                  </a:cubicBezTo>
                  <a:cubicBezTo>
                    <a:pt x="900835" y="490360"/>
                    <a:pt x="868242" y="540103"/>
                    <a:pt x="828213" y="549796"/>
                  </a:cubicBezTo>
                  <a:cubicBezTo>
                    <a:pt x="828022" y="591255"/>
                    <a:pt x="817251" y="630574"/>
                    <a:pt x="798691" y="657641"/>
                  </a:cubicBezTo>
                  <a:cubicBezTo>
                    <a:pt x="770492" y="698771"/>
                    <a:pt x="729758" y="704056"/>
                    <a:pt x="698179" y="670699"/>
                  </a:cubicBezTo>
                  <a:cubicBezTo>
                    <a:pt x="687967" y="727995"/>
                    <a:pt x="660620" y="771795"/>
                    <a:pt x="626351" y="785749"/>
                  </a:cubicBezTo>
                  <a:cubicBezTo>
                    <a:pt x="616256" y="789859"/>
                    <a:pt x="606051" y="791191"/>
                    <a:pt x="596060" y="789960"/>
                  </a:cubicBezTo>
                  <a:lnTo>
                    <a:pt x="570246" y="780021"/>
                  </a:lnTo>
                  <a:lnTo>
                    <a:pt x="506422" y="821979"/>
                  </a:lnTo>
                  <a:cubicBezTo>
                    <a:pt x="348300" y="909957"/>
                    <a:pt x="177276" y="912791"/>
                    <a:pt x="77291" y="814764"/>
                  </a:cubicBezTo>
                  <a:cubicBezTo>
                    <a:pt x="-56023" y="684061"/>
                    <a:pt x="-12562" y="423546"/>
                    <a:pt x="174364" y="232886"/>
                  </a:cubicBezTo>
                  <a:cubicBezTo>
                    <a:pt x="221095" y="185221"/>
                    <a:pt x="272368" y="146435"/>
                    <a:pt x="325076" y="117109"/>
                  </a:cubicBezTo>
                  <a:lnTo>
                    <a:pt x="395887" y="84415"/>
                  </a:lnTo>
                  <a:lnTo>
                    <a:pt x="419540" y="71347"/>
                  </a:lnTo>
                  <a:lnTo>
                    <a:pt x="435115" y="71839"/>
                  </a:lnTo>
                  <a:lnTo>
                    <a:pt x="484390" y="58094"/>
                  </a:lnTo>
                  <a:lnTo>
                    <a:pt x="503284" y="56346"/>
                  </a:lnTo>
                  <a:lnTo>
                    <a:pt x="508893" y="45608"/>
                  </a:lnTo>
                  <a:cubicBezTo>
                    <a:pt x="531115" y="19537"/>
                    <a:pt x="560306" y="14464"/>
                    <a:pt x="585331" y="33289"/>
                  </a:cubicBezTo>
                  <a:lnTo>
                    <a:pt x="604948" y="56008"/>
                  </a:lnTo>
                  <a:lnTo>
                    <a:pt x="610338" y="56633"/>
                  </a:lnTo>
                  <a:lnTo>
                    <a:pt x="628453" y="20518"/>
                  </a:lnTo>
                  <a:cubicBezTo>
                    <a:pt x="636763" y="10366"/>
                    <a:pt x="646505" y="3585"/>
                    <a:pt x="656946" y="1079"/>
                  </a:cubicBezTo>
                  <a:cubicBezTo>
                    <a:pt x="668437" y="-1682"/>
                    <a:pt x="679921" y="924"/>
                    <a:pt x="690292" y="8132"/>
                  </a:cubicBezTo>
                  <a:lnTo>
                    <a:pt x="716186" y="41790"/>
                  </a:lnTo>
                  <a:lnTo>
                    <a:pt x="716959" y="42795"/>
                  </a:lnTo>
                  <a:cubicBezTo>
                    <a:pt x="732191" y="12427"/>
                    <a:pt x="754894" y="-2643"/>
                    <a:pt x="777457" y="592"/>
                  </a:cubicBezTo>
                  <a:cubicBezTo>
                    <a:pt x="784978" y="1671"/>
                    <a:pt x="792483" y="4783"/>
                    <a:pt x="799691" y="1004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B7C9233-650E-E13F-5972-FCF850BBA692}"/>
              </a:ext>
            </a:extLst>
          </p:cNvPr>
          <p:cNvSpPr txBox="1"/>
          <p:nvPr/>
        </p:nvSpPr>
        <p:spPr>
          <a:xfrm>
            <a:off x="166058" y="6309656"/>
            <a:ext cx="6094562"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76902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8CFFD6C-0C96-4489-814E-3A2667BAFEC0}"/>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19"/>
            <a:ext cx="8579709" cy="707886"/>
          </a:xfrm>
          <a:prstGeom prst="rect">
            <a:avLst/>
          </a:prstGeom>
          <a:noFill/>
        </p:spPr>
        <p:txBody>
          <a:bodyPr wrap="square" rtlCol="0">
            <a:spAutoFit/>
          </a:bodyPr>
          <a:lstStyle/>
          <a:p>
            <a:pPr algn="ctr"/>
            <a:r>
              <a:rPr lang="en-US" sz="4000" dirty="0">
                <a:solidFill>
                  <a:schemeClr val="bg1"/>
                </a:solidFill>
                <a:latin typeface="Dotum" panose="020B0600000101010101" pitchFamily="34" charset="-127"/>
                <a:ea typeface="Dotum" panose="020B0600000101010101" pitchFamily="34" charset="-127"/>
              </a:rPr>
              <a:t>Jewels—Highly Esteemed By Man</a:t>
            </a:r>
          </a:p>
        </p:txBody>
      </p:sp>
      <p:sp>
        <p:nvSpPr>
          <p:cNvPr id="3" name="Rectangle 2"/>
          <p:cNvSpPr/>
          <p:nvPr/>
        </p:nvSpPr>
        <p:spPr>
          <a:xfrm>
            <a:off x="885448" y="948952"/>
            <a:ext cx="4572000" cy="1323439"/>
          </a:xfrm>
          <a:prstGeom prst="rect">
            <a:avLst/>
          </a:prstGeom>
        </p:spPr>
        <p:txBody>
          <a:bodyPr>
            <a:spAutoFit/>
          </a:bodyPr>
          <a:lstStyle/>
          <a:p>
            <a:r>
              <a:rPr lang="en-US" sz="1600" dirty="0">
                <a:solidFill>
                  <a:schemeClr val="bg1"/>
                </a:solidFill>
              </a:rPr>
              <a:t>As these precious stones are the best and most valued that the earth can produce, so are those people who prepare themselves by obedience to the commandments, for they will be the jewels the Savior will claim when He comes in glory </a:t>
            </a:r>
            <a:endParaRPr lang="en-US" sz="1200" dirty="0">
              <a:solidFill>
                <a:schemeClr val="bg1"/>
              </a:solidFill>
            </a:endParaRPr>
          </a:p>
        </p:txBody>
      </p:sp>
      <p:sp>
        <p:nvSpPr>
          <p:cNvPr id="9" name="TextBox 8"/>
          <p:cNvSpPr txBox="1"/>
          <p:nvPr/>
        </p:nvSpPr>
        <p:spPr>
          <a:xfrm>
            <a:off x="275728" y="6348749"/>
            <a:ext cx="4852088" cy="369332"/>
          </a:xfrm>
          <a:prstGeom prst="rect">
            <a:avLst/>
          </a:prstGeom>
          <a:noFill/>
        </p:spPr>
        <p:txBody>
          <a:bodyPr wrap="square" rtlCol="0">
            <a:spAutoFit/>
          </a:bodyPr>
          <a:lstStyle/>
          <a:p>
            <a:r>
              <a:rPr lang="en-US" dirty="0">
                <a:solidFill>
                  <a:schemeClr val="bg1"/>
                </a:solidFill>
              </a:rPr>
              <a:t>D&amp;C 60:4  </a:t>
            </a:r>
            <a:r>
              <a:rPr lang="en-US" sz="1200" dirty="0">
                <a:solidFill>
                  <a:schemeClr val="bg1"/>
                </a:solidFill>
              </a:rPr>
              <a:t>Student Manual</a:t>
            </a:r>
          </a:p>
        </p:txBody>
      </p:sp>
      <p:sp>
        <p:nvSpPr>
          <p:cNvPr id="2" name="Rectangle 1"/>
          <p:cNvSpPr/>
          <p:nvPr/>
        </p:nvSpPr>
        <p:spPr>
          <a:xfrm>
            <a:off x="5787080" y="2053792"/>
            <a:ext cx="4572000" cy="923330"/>
          </a:xfrm>
          <a:prstGeom prst="rect">
            <a:avLst/>
          </a:prstGeom>
        </p:spPr>
        <p:txBody>
          <a:bodyPr>
            <a:spAutoFit/>
          </a:bodyPr>
          <a:lstStyle/>
          <a:p>
            <a:r>
              <a:rPr lang="en-US" i="1" dirty="0">
                <a:solidFill>
                  <a:srgbClr val="FFFF00"/>
                </a:solidFill>
                <a:latin typeface="Georgia" panose="02040502050405020303" pitchFamily="18" charset="0"/>
              </a:rPr>
              <a:t>Thou shalt also be a crown of glory in the hand of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and a royal diadem in the hand of thy God. Isaiah 62:3</a:t>
            </a:r>
            <a:endParaRPr lang="en-US" i="1" dirty="0">
              <a:solidFill>
                <a:srgbClr val="FFFF00"/>
              </a:solidFill>
            </a:endParaRPr>
          </a:p>
        </p:txBody>
      </p:sp>
      <p:grpSp>
        <p:nvGrpSpPr>
          <p:cNvPr id="11" name="Group 10"/>
          <p:cNvGrpSpPr/>
          <p:nvPr/>
        </p:nvGrpSpPr>
        <p:grpSpPr>
          <a:xfrm>
            <a:off x="5127816" y="2276837"/>
            <a:ext cx="700689" cy="638406"/>
            <a:chOff x="228600" y="228600"/>
            <a:chExt cx="3429000" cy="3124200"/>
          </a:xfrm>
          <a:solidFill>
            <a:srgbClr val="C00000"/>
          </a:solidFill>
        </p:grpSpPr>
        <p:sp>
          <p:nvSpPr>
            <p:cNvPr id="13" name="Trapezoid 12"/>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659761" y="5056087"/>
            <a:ext cx="5649949" cy="1477328"/>
          </a:xfrm>
          <a:prstGeom prst="rect">
            <a:avLst/>
          </a:prstGeom>
        </p:spPr>
        <p:txBody>
          <a:bodyPr wrap="square">
            <a:spAutoFit/>
          </a:bodyPr>
          <a:lstStyle/>
          <a:p>
            <a:r>
              <a:rPr lang="en-US" i="1" dirty="0">
                <a:solidFill>
                  <a:srgbClr val="FFFF00"/>
                </a:solidFill>
                <a:latin typeface="Georgia" panose="02040502050405020303" pitchFamily="18" charset="0"/>
              </a:rPr>
              <a:t>And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their God shall save them in that day as the flock of his people: for they shall be as the stones of a crown, lifted up as an ensign upon his land.</a:t>
            </a:r>
          </a:p>
          <a:p>
            <a:r>
              <a:rPr lang="en-US" i="1" dirty="0">
                <a:solidFill>
                  <a:srgbClr val="FFFF00"/>
                </a:solidFill>
                <a:latin typeface="Georgia" panose="02040502050405020303" pitchFamily="18" charset="0"/>
              </a:rPr>
              <a:t>Zachariah 9:16</a:t>
            </a:r>
            <a:endParaRPr lang="en-US" i="1" dirty="0">
              <a:solidFill>
                <a:srgbClr val="FFFF00"/>
              </a:solidFill>
            </a:endParaRPr>
          </a:p>
        </p:txBody>
      </p:sp>
      <p:sp>
        <p:nvSpPr>
          <p:cNvPr id="7" name="Rectangle 6"/>
          <p:cNvSpPr/>
          <p:nvPr/>
        </p:nvSpPr>
        <p:spPr>
          <a:xfrm>
            <a:off x="2557248" y="3369861"/>
            <a:ext cx="4572000" cy="1477328"/>
          </a:xfrm>
          <a:prstGeom prst="rect">
            <a:avLst/>
          </a:prstGeom>
        </p:spPr>
        <p:txBody>
          <a:bodyPr>
            <a:spAutoFit/>
          </a:bodyPr>
          <a:lstStyle/>
          <a:p>
            <a:r>
              <a:rPr lang="en-US" dirty="0">
                <a:solidFill>
                  <a:srgbClr val="FFFF00"/>
                </a:solidFill>
                <a:latin typeface="Georgia" panose="02040502050405020303" pitchFamily="18" charset="0"/>
              </a:rPr>
              <a:t> And they shall be mine, </a:t>
            </a:r>
            <a:r>
              <a:rPr lang="en-US" dirty="0" err="1">
                <a:solidFill>
                  <a:srgbClr val="FFFF00"/>
                </a:solidFill>
                <a:latin typeface="Georgia" panose="02040502050405020303" pitchFamily="18" charset="0"/>
              </a:rPr>
              <a:t>saith</a:t>
            </a:r>
            <a:r>
              <a:rPr lang="en-US" dirty="0">
                <a:solidFill>
                  <a:srgbClr val="FFFF00"/>
                </a:solidFill>
                <a:latin typeface="Georgia" panose="02040502050405020303" pitchFamily="18" charset="0"/>
              </a:rPr>
              <a:t> the </a:t>
            </a:r>
            <a:r>
              <a:rPr lang="en-US" cap="small" dirty="0">
                <a:solidFill>
                  <a:srgbClr val="FFFF00"/>
                </a:solidFill>
                <a:latin typeface="Georgia" panose="02040502050405020303" pitchFamily="18" charset="0"/>
              </a:rPr>
              <a:t>Lord</a:t>
            </a:r>
            <a:r>
              <a:rPr lang="en-US" dirty="0">
                <a:solidFill>
                  <a:srgbClr val="FFFF00"/>
                </a:solidFill>
                <a:latin typeface="Georgia" panose="02040502050405020303" pitchFamily="18" charset="0"/>
              </a:rPr>
              <a:t> of hosts, in that day when I make up my jewels; and I will spare them, as a man </a:t>
            </a:r>
            <a:r>
              <a:rPr lang="en-US" dirty="0" err="1">
                <a:solidFill>
                  <a:srgbClr val="FFFF00"/>
                </a:solidFill>
                <a:latin typeface="Georgia" panose="02040502050405020303" pitchFamily="18" charset="0"/>
              </a:rPr>
              <a:t>spareth</a:t>
            </a:r>
            <a:r>
              <a:rPr lang="en-US" dirty="0">
                <a:solidFill>
                  <a:srgbClr val="FFFF00"/>
                </a:solidFill>
                <a:latin typeface="Georgia" panose="02040502050405020303" pitchFamily="18" charset="0"/>
              </a:rPr>
              <a:t> his own son that </a:t>
            </a:r>
            <a:r>
              <a:rPr lang="en-US" dirty="0" err="1">
                <a:solidFill>
                  <a:srgbClr val="FFFF00"/>
                </a:solidFill>
                <a:latin typeface="Georgia" panose="02040502050405020303" pitchFamily="18" charset="0"/>
              </a:rPr>
              <a:t>serveth</a:t>
            </a:r>
            <a:r>
              <a:rPr lang="en-US" dirty="0">
                <a:solidFill>
                  <a:srgbClr val="FFFF00"/>
                </a:solidFill>
                <a:latin typeface="Georgia" panose="02040502050405020303" pitchFamily="18" charset="0"/>
              </a:rPr>
              <a:t> him.</a:t>
            </a:r>
          </a:p>
          <a:p>
            <a:r>
              <a:rPr lang="en-US" dirty="0">
                <a:solidFill>
                  <a:srgbClr val="FFFF00"/>
                </a:solidFill>
                <a:latin typeface="Georgia" panose="02040502050405020303" pitchFamily="18" charset="0"/>
              </a:rPr>
              <a:t>Malachi 3:17</a:t>
            </a:r>
            <a:endParaRPr lang="en-US" dirty="0">
              <a:solidFill>
                <a:srgbClr val="FFFF00"/>
              </a:solidFill>
            </a:endParaRPr>
          </a:p>
        </p:txBody>
      </p:sp>
      <p:grpSp>
        <p:nvGrpSpPr>
          <p:cNvPr id="19" name="Group 18"/>
          <p:cNvGrpSpPr/>
          <p:nvPr/>
        </p:nvGrpSpPr>
        <p:grpSpPr>
          <a:xfrm>
            <a:off x="1779373" y="3709240"/>
            <a:ext cx="700689" cy="638406"/>
            <a:chOff x="228600" y="228600"/>
            <a:chExt cx="3429000" cy="3124200"/>
          </a:xfrm>
          <a:solidFill>
            <a:srgbClr val="00B050"/>
          </a:solidFill>
        </p:grpSpPr>
        <p:sp>
          <p:nvSpPr>
            <p:cNvPr id="20" name="Trapezoid 19"/>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933180" y="5435479"/>
            <a:ext cx="700689" cy="638406"/>
            <a:chOff x="228600" y="228600"/>
            <a:chExt cx="3429000" cy="3124200"/>
          </a:xfrm>
          <a:solidFill>
            <a:srgbClr val="0070C0"/>
          </a:solidFill>
        </p:grpSpPr>
        <p:sp>
          <p:nvSpPr>
            <p:cNvPr id="27" name="Trapezoid 26"/>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42C5364-47F7-47AC-ABE3-9C22729E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711" y="3068751"/>
            <a:ext cx="2578608" cy="1920240"/>
          </a:xfrm>
          <a:prstGeom prst="rect">
            <a:avLst/>
          </a:prstGeom>
        </p:spPr>
      </p:pic>
    </p:spTree>
    <p:extLst>
      <p:ext uri="{BB962C8B-B14F-4D97-AF65-F5344CB8AC3E}">
        <p14:creationId xmlns:p14="http://schemas.microsoft.com/office/powerpoint/2010/main" val="68896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944B1B34-7E16-4DEA-86B1-6EE9EF286F7B}"/>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Preach As You Travel</a:t>
            </a:r>
          </a:p>
        </p:txBody>
      </p:sp>
      <p:sp>
        <p:nvSpPr>
          <p:cNvPr id="3" name="Rectangle 2"/>
          <p:cNvSpPr/>
          <p:nvPr/>
        </p:nvSpPr>
        <p:spPr>
          <a:xfrm>
            <a:off x="1692124" y="1551498"/>
            <a:ext cx="5025233" cy="1569660"/>
          </a:xfrm>
          <a:prstGeom prst="rect">
            <a:avLst/>
          </a:prstGeom>
        </p:spPr>
        <p:txBody>
          <a:bodyPr wrap="square">
            <a:spAutoFit/>
          </a:bodyPr>
          <a:lstStyle/>
          <a:p>
            <a:r>
              <a:rPr lang="en-US" sz="1600" dirty="0">
                <a:solidFill>
                  <a:schemeClr val="bg1"/>
                </a:solidFill>
                <a:latin typeface="Abadi" panose="020B0604020104020204" pitchFamily="34" charset="0"/>
              </a:rPr>
              <a:t>On their return to Ohio, Joseph Smith Jun, Sidney </a:t>
            </a:r>
            <a:r>
              <a:rPr lang="en-US" sz="1600" dirty="0" err="1">
                <a:solidFill>
                  <a:schemeClr val="bg1"/>
                </a:solidFill>
                <a:latin typeface="Abadi" panose="020B0604020104020204" pitchFamily="34" charset="0"/>
              </a:rPr>
              <a:t>Rigdon</a:t>
            </a:r>
            <a:r>
              <a:rPr lang="en-US" sz="1600" dirty="0">
                <a:solidFill>
                  <a:schemeClr val="bg1"/>
                </a:solidFill>
                <a:latin typeface="Abadi" panose="020B0604020104020204" pitchFamily="34" charset="0"/>
              </a:rPr>
              <a:t>, and Oliver </a:t>
            </a:r>
            <a:r>
              <a:rPr lang="en-US" sz="1600" dirty="0" err="1">
                <a:solidFill>
                  <a:schemeClr val="bg1"/>
                </a:solidFill>
                <a:latin typeface="Abadi" panose="020B0604020104020204" pitchFamily="34" charset="0"/>
              </a:rPr>
              <a:t>Cowdery</a:t>
            </a:r>
            <a:r>
              <a:rPr lang="en-US" sz="1600" dirty="0">
                <a:solidFill>
                  <a:schemeClr val="bg1"/>
                </a:solidFill>
                <a:latin typeface="Abadi" panose="020B0604020104020204" pitchFamily="34" charset="0"/>
              </a:rPr>
              <a:t> were to preach as they went and especially in Cincinnati, Ohio</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Edward Partridge was to “impart of the money which I have given him, a portion unto mine elders…” </a:t>
            </a:r>
            <a:endParaRPr lang="en-US" sz="1200" dirty="0">
              <a:solidFill>
                <a:schemeClr val="bg1"/>
              </a:solidFill>
            </a:endParaRPr>
          </a:p>
        </p:txBody>
      </p:sp>
      <p:sp>
        <p:nvSpPr>
          <p:cNvPr id="8" name="Rectangle 7"/>
          <p:cNvSpPr/>
          <p:nvPr/>
        </p:nvSpPr>
        <p:spPr>
          <a:xfrm>
            <a:off x="7208909" y="4747779"/>
            <a:ext cx="3691156" cy="1384995"/>
          </a:xfrm>
          <a:prstGeom prst="rect">
            <a:avLst/>
          </a:prstGeom>
        </p:spPr>
        <p:txBody>
          <a:bodyPr wrap="square">
            <a:spAutoFit/>
          </a:bodyPr>
          <a:lstStyle/>
          <a:p>
            <a:r>
              <a:rPr lang="en-US" dirty="0">
                <a:solidFill>
                  <a:schemeClr val="bg1"/>
                </a:solidFill>
              </a:rPr>
              <a:t>“The expense of the journey, might be borne by the common funds, but those who were able to refund the money, were expected to do so.”</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9" name="TextBox 8"/>
          <p:cNvSpPr txBox="1"/>
          <p:nvPr/>
        </p:nvSpPr>
        <p:spPr>
          <a:xfrm>
            <a:off x="267728" y="6348748"/>
            <a:ext cx="4852088" cy="369332"/>
          </a:xfrm>
          <a:prstGeom prst="rect">
            <a:avLst/>
          </a:prstGeom>
          <a:noFill/>
        </p:spPr>
        <p:txBody>
          <a:bodyPr wrap="square" rtlCol="0">
            <a:spAutoFit/>
          </a:bodyPr>
          <a:lstStyle/>
          <a:p>
            <a:r>
              <a:rPr lang="en-US" dirty="0">
                <a:solidFill>
                  <a:schemeClr val="bg1"/>
                </a:solidFill>
              </a:rPr>
              <a:t>D&amp;C 60:5-11</a:t>
            </a:r>
          </a:p>
        </p:txBody>
      </p:sp>
      <p:grpSp>
        <p:nvGrpSpPr>
          <p:cNvPr id="10" name="Group 191"/>
          <p:cNvGrpSpPr/>
          <p:nvPr/>
        </p:nvGrpSpPr>
        <p:grpSpPr>
          <a:xfrm>
            <a:off x="9300879" y="2215559"/>
            <a:ext cx="989616" cy="1891077"/>
            <a:chOff x="2635943" y="1143000"/>
            <a:chExt cx="2469457" cy="4952999"/>
          </a:xfrm>
        </p:grpSpPr>
        <p:sp>
          <p:nvSpPr>
            <p:cNvPr id="11" name="Cloud 10"/>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2"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rapezoid 27"/>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130704" y="2141629"/>
            <a:ext cx="940082" cy="2060260"/>
            <a:chOff x="914400" y="1524000"/>
            <a:chExt cx="1788913" cy="4267201"/>
          </a:xfrm>
        </p:grpSpPr>
        <p:sp>
          <p:nvSpPr>
            <p:cNvPr id="32" name="Oval 31"/>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gonal Stripe 49"/>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gonal Stripe 50"/>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1"/>
            <p:cNvGrpSpPr/>
            <p:nvPr/>
          </p:nvGrpSpPr>
          <p:grpSpPr>
            <a:xfrm>
              <a:off x="1371600" y="2819400"/>
              <a:ext cx="914400" cy="228600"/>
              <a:chOff x="2971800" y="2971800"/>
              <a:chExt cx="914400" cy="228600"/>
            </a:xfrm>
          </p:grpSpPr>
          <p:sp>
            <p:nvSpPr>
              <p:cNvPr id="56" name="Double Wave 55"/>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uble Wave 56"/>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Cloud 52"/>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3C150E4-2DC2-4B83-8A91-B5F5189D0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876" y="3948070"/>
            <a:ext cx="4445000" cy="2324100"/>
          </a:xfrm>
          <a:prstGeom prst="rect">
            <a:avLst/>
          </a:prstGeom>
        </p:spPr>
      </p:pic>
      <p:grpSp>
        <p:nvGrpSpPr>
          <p:cNvPr id="2" name="Group 1">
            <a:extLst>
              <a:ext uri="{FF2B5EF4-FFF2-40B4-BE49-F238E27FC236}">
                <a16:creationId xmlns:a16="http://schemas.microsoft.com/office/drawing/2014/main" id="{9BF1646E-1566-68EF-4212-F2825DC132F4}"/>
              </a:ext>
            </a:extLst>
          </p:cNvPr>
          <p:cNvGrpSpPr/>
          <p:nvPr/>
        </p:nvGrpSpPr>
        <p:grpSpPr>
          <a:xfrm>
            <a:off x="6956403" y="2074732"/>
            <a:ext cx="934274" cy="2277279"/>
            <a:chOff x="2971800" y="2321674"/>
            <a:chExt cx="1711151" cy="4170906"/>
          </a:xfrm>
        </p:grpSpPr>
        <p:sp>
          <p:nvSpPr>
            <p:cNvPr id="4" name="Oval 3">
              <a:extLst>
                <a:ext uri="{FF2B5EF4-FFF2-40B4-BE49-F238E27FC236}">
                  <a16:creationId xmlns:a16="http://schemas.microsoft.com/office/drawing/2014/main" id="{B14CB11D-3EF1-F1A8-A2A3-731E429447A2}"/>
                </a:ext>
              </a:extLst>
            </p:cNvPr>
            <p:cNvSpPr/>
            <p:nvPr/>
          </p:nvSpPr>
          <p:spPr>
            <a:xfrm rot="2039619">
              <a:off x="2971800" y="456525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31A81E-792C-D95E-C821-5BAEB9334221}"/>
                </a:ext>
              </a:extLst>
            </p:cNvPr>
            <p:cNvSpPr/>
            <p:nvPr/>
          </p:nvSpPr>
          <p:spPr>
            <a:xfrm rot="19220872">
              <a:off x="4378797" y="4565257"/>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E759260-83C3-1A68-5024-B63A164C04DA}"/>
                </a:ext>
              </a:extLst>
            </p:cNvPr>
            <p:cNvSpPr/>
            <p:nvPr/>
          </p:nvSpPr>
          <p:spPr>
            <a:xfrm rot="2175294">
              <a:off x="3322262" y="5895159"/>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5CD4774-3BAF-C10C-ECEF-D0D6238E3C19}"/>
                </a:ext>
              </a:extLst>
            </p:cNvPr>
            <p:cNvSpPr/>
            <p:nvPr/>
          </p:nvSpPr>
          <p:spPr>
            <a:xfrm rot="2175294">
              <a:off x="3801881" y="5895777"/>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225028CB-C100-0C02-24A8-AF78C9DD15A1}"/>
                </a:ext>
              </a:extLst>
            </p:cNvPr>
            <p:cNvSpPr/>
            <p:nvPr/>
          </p:nvSpPr>
          <p:spPr>
            <a:xfrm>
              <a:off x="3307305" y="4677243"/>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D5877DDF-D2D5-8FE6-9E08-AB5A0FA12DC3}"/>
                </a:ext>
              </a:extLst>
            </p:cNvPr>
            <p:cNvSpPr/>
            <p:nvPr/>
          </p:nvSpPr>
          <p:spPr>
            <a:xfrm>
              <a:off x="3777234" y="4683401"/>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72E909C-686B-1723-1162-214835E4DB5A}"/>
                </a:ext>
              </a:extLst>
            </p:cNvPr>
            <p:cNvSpPr/>
            <p:nvPr/>
          </p:nvSpPr>
          <p:spPr>
            <a:xfrm>
              <a:off x="3702498" y="4742784"/>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854CE664-0FAD-2F8D-4D30-01D2B4E4D596}"/>
                </a:ext>
              </a:extLst>
            </p:cNvPr>
            <p:cNvSpPr/>
            <p:nvPr/>
          </p:nvSpPr>
          <p:spPr>
            <a:xfrm rot="1375821">
              <a:off x="3127318" y="3522706"/>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2428DCBC-F567-9D68-3705-EFD1204863BA}"/>
                </a:ext>
              </a:extLst>
            </p:cNvPr>
            <p:cNvSpPr/>
            <p:nvPr/>
          </p:nvSpPr>
          <p:spPr>
            <a:xfrm rot="20337671">
              <a:off x="4084806" y="3547753"/>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E87263AF-F9A6-F9C8-6790-F3AFEA5B610B}"/>
                </a:ext>
              </a:extLst>
            </p:cNvPr>
            <p:cNvSpPr/>
            <p:nvPr/>
          </p:nvSpPr>
          <p:spPr>
            <a:xfrm>
              <a:off x="3314455" y="3534492"/>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AA0EE73-A2D5-D965-FCA1-2456F91BD257}"/>
                </a:ext>
              </a:extLst>
            </p:cNvPr>
            <p:cNvSpPr/>
            <p:nvPr/>
          </p:nvSpPr>
          <p:spPr>
            <a:xfrm>
              <a:off x="3515305" y="2668015"/>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Manual Input 90">
              <a:extLst>
                <a:ext uri="{FF2B5EF4-FFF2-40B4-BE49-F238E27FC236}">
                  <a16:creationId xmlns:a16="http://schemas.microsoft.com/office/drawing/2014/main" id="{DCBF8357-C4DD-07D7-3712-8AB8D647F92E}"/>
                </a:ext>
              </a:extLst>
            </p:cNvPr>
            <p:cNvSpPr/>
            <p:nvPr/>
          </p:nvSpPr>
          <p:spPr>
            <a:xfrm rot="7269359" flipV="1">
              <a:off x="3792592" y="3621225"/>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nual Input 91">
              <a:extLst>
                <a:ext uri="{FF2B5EF4-FFF2-40B4-BE49-F238E27FC236}">
                  <a16:creationId xmlns:a16="http://schemas.microsoft.com/office/drawing/2014/main" id="{BCB95B31-851E-7726-24A2-F3470EEF1F7A}"/>
                </a:ext>
              </a:extLst>
            </p:cNvPr>
            <p:cNvSpPr/>
            <p:nvPr/>
          </p:nvSpPr>
          <p:spPr>
            <a:xfrm rot="14330641" flipH="1" flipV="1">
              <a:off x="3416283" y="3604724"/>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ADCE806-447F-254A-695C-D73EE3B664B3}"/>
                </a:ext>
              </a:extLst>
            </p:cNvPr>
            <p:cNvSpPr/>
            <p:nvPr/>
          </p:nvSpPr>
          <p:spPr>
            <a:xfrm>
              <a:off x="3365092" y="2515108"/>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B19B90C0-7AC4-1050-18B5-AF56DE1F8F36}"/>
                </a:ext>
              </a:extLst>
            </p:cNvPr>
            <p:cNvCxnSpPr>
              <a:endCxn id="89" idx="2"/>
            </p:cNvCxnSpPr>
            <p:nvPr/>
          </p:nvCxnSpPr>
          <p:spPr>
            <a:xfrm flipH="1">
              <a:off x="3820817" y="3877685"/>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05FA8BFD-69DA-344E-A9DC-309620E98664}"/>
                </a:ext>
              </a:extLst>
            </p:cNvPr>
            <p:cNvSpPr/>
            <p:nvPr/>
          </p:nvSpPr>
          <p:spPr>
            <a:xfrm rot="711584">
              <a:off x="3300059" y="2321674"/>
              <a:ext cx="1041038" cy="958243"/>
            </a:xfrm>
            <a:custGeom>
              <a:avLst/>
              <a:gdLst>
                <a:gd name="connsiteX0" fmla="*/ 446237 w 1041038"/>
                <a:gd name="connsiteY0" fmla="*/ 50308 h 958243"/>
                <a:gd name="connsiteX1" fmla="*/ 1041038 w 1041038"/>
                <a:gd name="connsiteY1" fmla="*/ 0 h 958243"/>
                <a:gd name="connsiteX2" fmla="*/ 946348 w 1041038"/>
                <a:gd name="connsiteY2" fmla="*/ 436079 h 958243"/>
                <a:gd name="connsiteX3" fmla="*/ 396376 w 1041038"/>
                <a:gd name="connsiteY3" fmla="*/ 478121 h 958243"/>
                <a:gd name="connsiteX4" fmla="*/ 354454 w 1041038"/>
                <a:gd name="connsiteY4" fmla="*/ 485851 h 958243"/>
                <a:gd name="connsiteX5" fmla="*/ 354454 w 1041038"/>
                <a:gd name="connsiteY5" fmla="*/ 601459 h 958243"/>
                <a:gd name="connsiteX6" fmla="*/ 177227 w 1041038"/>
                <a:gd name="connsiteY6" fmla="*/ 958243 h 958243"/>
                <a:gd name="connsiteX7" fmla="*/ 0 w 1041038"/>
                <a:gd name="connsiteY7" fmla="*/ 601459 h 958243"/>
                <a:gd name="connsiteX8" fmla="*/ 1 w 1041038"/>
                <a:gd name="connsiteY8" fmla="*/ 601459 h 958243"/>
                <a:gd name="connsiteX9" fmla="*/ 177228 w 1041038"/>
                <a:gd name="connsiteY9" fmla="*/ 244675 h 958243"/>
                <a:gd name="connsiteX10" fmla="*/ 306852 w 1041038"/>
                <a:gd name="connsiteY10" fmla="*/ 244675 h 958243"/>
                <a:gd name="connsiteX11" fmla="*/ 327441 w 1041038"/>
                <a:gd name="connsiteY11" fmla="*/ 149854 h 958243"/>
                <a:gd name="connsiteX12" fmla="*/ 446237 w 1041038"/>
                <a:gd name="connsiteY12" fmla="*/ 50308 h 9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038" h="958243">
                  <a:moveTo>
                    <a:pt x="446237" y="50308"/>
                  </a:moveTo>
                  <a:cubicBezTo>
                    <a:pt x="635835" y="-7743"/>
                    <a:pt x="890451" y="243817"/>
                    <a:pt x="1041038" y="0"/>
                  </a:cubicBezTo>
                  <a:lnTo>
                    <a:pt x="946348" y="436079"/>
                  </a:lnTo>
                  <a:cubicBezTo>
                    <a:pt x="807344" y="661141"/>
                    <a:pt x="579700" y="464107"/>
                    <a:pt x="396376" y="478121"/>
                  </a:cubicBezTo>
                  <a:lnTo>
                    <a:pt x="354454" y="485851"/>
                  </a:lnTo>
                  <a:lnTo>
                    <a:pt x="354454" y="601459"/>
                  </a:lnTo>
                  <a:cubicBezTo>
                    <a:pt x="354454" y="798505"/>
                    <a:pt x="275107" y="958243"/>
                    <a:pt x="177227" y="958243"/>
                  </a:cubicBezTo>
                  <a:cubicBezTo>
                    <a:pt x="79347" y="958243"/>
                    <a:pt x="0" y="798505"/>
                    <a:pt x="0" y="601459"/>
                  </a:cubicBezTo>
                  <a:lnTo>
                    <a:pt x="1" y="601459"/>
                  </a:lnTo>
                  <a:cubicBezTo>
                    <a:pt x="1" y="404413"/>
                    <a:pt x="79348" y="244675"/>
                    <a:pt x="177228" y="244675"/>
                  </a:cubicBezTo>
                  <a:lnTo>
                    <a:pt x="306852" y="244675"/>
                  </a:lnTo>
                  <a:lnTo>
                    <a:pt x="327441" y="149854"/>
                  </a:lnTo>
                  <a:cubicBezTo>
                    <a:pt x="362192" y="93589"/>
                    <a:pt x="402483" y="63704"/>
                    <a:pt x="446237" y="50308"/>
                  </a:cubicBezTo>
                  <a:close/>
                </a:path>
              </a:pathLst>
            </a:cu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6" name="Group 95">
              <a:extLst>
                <a:ext uri="{FF2B5EF4-FFF2-40B4-BE49-F238E27FC236}">
                  <a16:creationId xmlns:a16="http://schemas.microsoft.com/office/drawing/2014/main" id="{175903B7-1591-FFA8-5452-2A491A96952A}"/>
                </a:ext>
              </a:extLst>
            </p:cNvPr>
            <p:cNvGrpSpPr/>
            <p:nvPr/>
          </p:nvGrpSpPr>
          <p:grpSpPr>
            <a:xfrm>
              <a:off x="3717561" y="3691730"/>
              <a:ext cx="325774" cy="383844"/>
              <a:chOff x="4043055" y="609600"/>
              <a:chExt cx="986145" cy="929576"/>
            </a:xfrm>
            <a:solidFill>
              <a:schemeClr val="tx1"/>
            </a:solidFill>
          </p:grpSpPr>
          <p:sp>
            <p:nvSpPr>
              <p:cNvPr id="97" name="Trapezoid 96">
                <a:extLst>
                  <a:ext uri="{FF2B5EF4-FFF2-40B4-BE49-F238E27FC236}">
                    <a16:creationId xmlns:a16="http://schemas.microsoft.com/office/drawing/2014/main" id="{6324D7B6-17DE-068C-2FD2-DB9AFFE27552}"/>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48200AA6-E953-8B4D-1A5D-A680C0C7D1A9}"/>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141">
                <a:extLst>
                  <a:ext uri="{FF2B5EF4-FFF2-40B4-BE49-F238E27FC236}">
                    <a16:creationId xmlns:a16="http://schemas.microsoft.com/office/drawing/2014/main" id="{125E15EE-860B-AC29-8D3D-8E7269748380}"/>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a:extLst>
              <a:ext uri="{FF2B5EF4-FFF2-40B4-BE49-F238E27FC236}">
                <a16:creationId xmlns:a16="http://schemas.microsoft.com/office/drawing/2014/main" id="{7801D168-1443-60DC-BCA5-533F59FDE3EE}"/>
              </a:ext>
            </a:extLst>
          </p:cNvPr>
          <p:cNvGrpSpPr/>
          <p:nvPr/>
        </p:nvGrpSpPr>
        <p:grpSpPr>
          <a:xfrm>
            <a:off x="409244" y="2137619"/>
            <a:ext cx="1099074" cy="3417555"/>
            <a:chOff x="914400" y="228600"/>
            <a:chExt cx="1788913" cy="5562601"/>
          </a:xfrm>
        </p:grpSpPr>
        <p:grpSp>
          <p:nvGrpSpPr>
            <p:cNvPr id="101" name="Group 100">
              <a:extLst>
                <a:ext uri="{FF2B5EF4-FFF2-40B4-BE49-F238E27FC236}">
                  <a16:creationId xmlns:a16="http://schemas.microsoft.com/office/drawing/2014/main" id="{1F28C6C3-32BF-1EDD-93A6-06343205C052}"/>
                </a:ext>
              </a:extLst>
            </p:cNvPr>
            <p:cNvGrpSpPr/>
            <p:nvPr/>
          </p:nvGrpSpPr>
          <p:grpSpPr>
            <a:xfrm>
              <a:off x="914400" y="1295400"/>
              <a:ext cx="1788913" cy="4495801"/>
              <a:chOff x="914400" y="1295400"/>
              <a:chExt cx="1788913" cy="4495801"/>
            </a:xfrm>
          </p:grpSpPr>
          <p:sp>
            <p:nvSpPr>
              <p:cNvPr id="105" name="Round Diagonal Corner Rectangle 32">
                <a:extLst>
                  <a:ext uri="{FF2B5EF4-FFF2-40B4-BE49-F238E27FC236}">
                    <a16:creationId xmlns:a16="http://schemas.microsoft.com/office/drawing/2014/main" id="{BBBC8133-BF87-3D07-3B4A-DD59E68D4308}"/>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DB77874-2E2F-8ACF-4AAE-658478AF8ACD}"/>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2DE0D67-B6F5-879C-08F4-F2D84D0D70E9}"/>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92FF8300-BEE3-059D-6642-544CCC37CE55}"/>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E38DC83B-56D3-081F-9F06-F43936070F38}"/>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98BC554-CD26-58B4-A6C1-DA73E1884F26}"/>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4A8112C4-A9EF-2B8A-0BA3-5AB34DBB3942}"/>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08E6B58-C63F-BF27-D153-49340D66DA1F}"/>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Manual Operation 112">
                <a:extLst>
                  <a:ext uri="{FF2B5EF4-FFF2-40B4-BE49-F238E27FC236}">
                    <a16:creationId xmlns:a16="http://schemas.microsoft.com/office/drawing/2014/main" id="{F4D3E8E5-A97C-2C3A-4A0D-C06EAB7F79F3}"/>
                  </a:ext>
                </a:extLst>
              </p:cNvPr>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Manual Operation 113">
                <a:extLst>
                  <a:ext uri="{FF2B5EF4-FFF2-40B4-BE49-F238E27FC236}">
                    <a16:creationId xmlns:a16="http://schemas.microsoft.com/office/drawing/2014/main" id="{ADB76ED4-7842-9740-DB4E-D92CDB9B5E14}"/>
                  </a:ext>
                </a:extLst>
              </p:cNvPr>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AE22D17-FF82-23CF-CE72-2F8656A2352B}"/>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5">
                <a:extLst>
                  <a:ext uri="{FF2B5EF4-FFF2-40B4-BE49-F238E27FC236}">
                    <a16:creationId xmlns:a16="http://schemas.microsoft.com/office/drawing/2014/main" id="{E4900FCE-7213-910F-9171-D9A8D625D6F0}"/>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a:extLst>
                  <a:ext uri="{FF2B5EF4-FFF2-40B4-BE49-F238E27FC236}">
                    <a16:creationId xmlns:a16="http://schemas.microsoft.com/office/drawing/2014/main" id="{8B59FF60-E8A5-C769-36DD-FF9778D0E920}"/>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a:extLst>
                  <a:ext uri="{FF2B5EF4-FFF2-40B4-BE49-F238E27FC236}">
                    <a16:creationId xmlns:a16="http://schemas.microsoft.com/office/drawing/2014/main" id="{1FE070A7-B99D-436A-A50C-FA59872CE544}"/>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AAD54054-AF07-B97D-1419-7E6C0E492145}"/>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CEE312F1-3CC1-88CF-E046-3E64718E68C2}"/>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BD5EF86-F449-A40B-36BC-9E09E2B3E645}"/>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gonal Stripe 121">
                <a:extLst>
                  <a:ext uri="{FF2B5EF4-FFF2-40B4-BE49-F238E27FC236}">
                    <a16:creationId xmlns:a16="http://schemas.microsoft.com/office/drawing/2014/main" id="{881FE4C9-3A76-4F93-6C1D-6F27F0C988A3}"/>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iagonal Stripe 122">
                <a:extLst>
                  <a:ext uri="{FF2B5EF4-FFF2-40B4-BE49-F238E27FC236}">
                    <a16:creationId xmlns:a16="http://schemas.microsoft.com/office/drawing/2014/main" id="{9B1DB73E-2924-B962-4EC6-259C0C78F0BE}"/>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4" name="Group 47">
                <a:extLst>
                  <a:ext uri="{FF2B5EF4-FFF2-40B4-BE49-F238E27FC236}">
                    <a16:creationId xmlns:a16="http://schemas.microsoft.com/office/drawing/2014/main" id="{B6CB6E07-D5B6-63F1-4C57-ECF87C7C113A}"/>
                  </a:ext>
                </a:extLst>
              </p:cNvPr>
              <p:cNvGrpSpPr/>
              <p:nvPr/>
            </p:nvGrpSpPr>
            <p:grpSpPr>
              <a:xfrm>
                <a:off x="1371600" y="2819400"/>
                <a:ext cx="914400" cy="228600"/>
                <a:chOff x="2971800" y="2971800"/>
                <a:chExt cx="914400" cy="228600"/>
              </a:xfrm>
            </p:grpSpPr>
            <p:sp>
              <p:nvSpPr>
                <p:cNvPr id="129" name="Double Wave 128">
                  <a:extLst>
                    <a:ext uri="{FF2B5EF4-FFF2-40B4-BE49-F238E27FC236}">
                      <a16:creationId xmlns:a16="http://schemas.microsoft.com/office/drawing/2014/main" id="{D251AD35-8AC9-49BE-9411-9C1FF70FDE2E}"/>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ouble Wave 129">
                  <a:extLst>
                    <a:ext uri="{FF2B5EF4-FFF2-40B4-BE49-F238E27FC236}">
                      <a16:creationId xmlns:a16="http://schemas.microsoft.com/office/drawing/2014/main" id="{34AAA08C-6FDA-D45B-F957-92E4BEDB4BBD}"/>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C4FDCF76-F0C9-43C7-D61E-0527669588E0}"/>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a:extLst>
                  <a:ext uri="{FF2B5EF4-FFF2-40B4-BE49-F238E27FC236}">
                    <a16:creationId xmlns:a16="http://schemas.microsoft.com/office/drawing/2014/main" id="{0DF6B998-5EF4-C887-F319-5554F2BB4ABC}"/>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31">
                <a:extLst>
                  <a:ext uri="{FF2B5EF4-FFF2-40B4-BE49-F238E27FC236}">
                    <a16:creationId xmlns:a16="http://schemas.microsoft.com/office/drawing/2014/main" id="{268C91F5-D65D-AC27-39AD-9AC14511871B}"/>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35B78469-ECD2-5A19-1B20-A813957FB76C}"/>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F17572D-87FA-7C1B-E2FA-FD9112E3698F}"/>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ACFAAA08-A183-42EF-0DE9-201DEC7F267A}"/>
                </a:ext>
              </a:extLst>
            </p:cNvPr>
            <p:cNvGrpSpPr/>
            <p:nvPr/>
          </p:nvGrpSpPr>
          <p:grpSpPr>
            <a:xfrm>
              <a:off x="1143000" y="228600"/>
              <a:ext cx="1447800" cy="1447800"/>
              <a:chOff x="2362200" y="2209800"/>
              <a:chExt cx="1828800" cy="1600200"/>
            </a:xfrm>
          </p:grpSpPr>
          <p:sp>
            <p:nvSpPr>
              <p:cNvPr id="103" name="Oval 102">
                <a:extLst>
                  <a:ext uri="{FF2B5EF4-FFF2-40B4-BE49-F238E27FC236}">
                    <a16:creationId xmlns:a16="http://schemas.microsoft.com/office/drawing/2014/main" id="{7F7C8139-1433-973C-8008-C217503F4C07}"/>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Magnetic Disk 103">
                <a:extLst>
                  <a:ext uri="{FF2B5EF4-FFF2-40B4-BE49-F238E27FC236}">
                    <a16:creationId xmlns:a16="http://schemas.microsoft.com/office/drawing/2014/main" id="{8EC2D275-5027-8240-AE5B-5F1108B59B93}"/>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33" name="Picture 132" descr="A comparison of a person&#10;&#10;Description automatically generated">
            <a:extLst>
              <a:ext uri="{FF2B5EF4-FFF2-40B4-BE49-F238E27FC236}">
                <a16:creationId xmlns:a16="http://schemas.microsoft.com/office/drawing/2014/main" id="{1C99C167-F088-14F7-190F-83F414013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003" y="5890125"/>
            <a:ext cx="942029" cy="717736"/>
          </a:xfrm>
          <a:prstGeom prst="rect">
            <a:avLst/>
          </a:prstGeom>
        </p:spPr>
      </p:pic>
    </p:spTree>
    <p:extLst>
      <p:ext uri="{BB962C8B-B14F-4D97-AF65-F5344CB8AC3E}">
        <p14:creationId xmlns:p14="http://schemas.microsoft.com/office/powerpoint/2010/main" val="263249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52034-7E1A-4387-8AB7-57E49A70DF9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The Residue</a:t>
            </a:r>
          </a:p>
        </p:txBody>
      </p:sp>
      <p:sp>
        <p:nvSpPr>
          <p:cNvPr id="3" name="Rectangle 2"/>
          <p:cNvSpPr/>
          <p:nvPr/>
        </p:nvSpPr>
        <p:spPr>
          <a:xfrm>
            <a:off x="765258" y="1674673"/>
            <a:ext cx="5025233" cy="3785652"/>
          </a:xfrm>
          <a:prstGeom prst="rect">
            <a:avLst/>
          </a:prstGeom>
        </p:spPr>
        <p:txBody>
          <a:bodyPr wrap="square">
            <a:spAutoFit/>
          </a:bodyPr>
          <a:lstStyle/>
          <a:p>
            <a:r>
              <a:rPr lang="en-US" sz="2400" dirty="0">
                <a:solidFill>
                  <a:schemeClr val="bg1"/>
                </a:solidFill>
                <a:latin typeface="Abadi" panose="020B0604020104020204" pitchFamily="34" charset="0"/>
              </a:rPr>
              <a:t>Other elders were to be appointed to go on a mission to Jackson county. They were to preach the gospel to the world diligently, and not idle their time away</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When they had reached their destination, they were to return and continue preaching, without being in a hurry and without stirring up strife.</a:t>
            </a:r>
            <a:endParaRPr lang="en-US" sz="2400" dirty="0">
              <a:solidFill>
                <a:schemeClr val="bg1"/>
              </a:solidFill>
            </a:endParaRPr>
          </a:p>
        </p:txBody>
      </p:sp>
      <p:sp>
        <p:nvSpPr>
          <p:cNvPr id="9" name="TextBox 8"/>
          <p:cNvSpPr txBox="1"/>
          <p:nvPr/>
        </p:nvSpPr>
        <p:spPr>
          <a:xfrm>
            <a:off x="214565" y="6348748"/>
            <a:ext cx="4852088" cy="369332"/>
          </a:xfrm>
          <a:prstGeom prst="rect">
            <a:avLst/>
          </a:prstGeom>
          <a:noFill/>
        </p:spPr>
        <p:txBody>
          <a:bodyPr wrap="square" rtlCol="0">
            <a:spAutoFit/>
          </a:bodyPr>
          <a:lstStyle/>
          <a:p>
            <a:r>
              <a:rPr lang="en-US" dirty="0">
                <a:solidFill>
                  <a:schemeClr val="bg1"/>
                </a:solidFill>
              </a:rPr>
              <a:t>D&amp;C 60:12-16</a:t>
            </a:r>
          </a:p>
        </p:txBody>
      </p:sp>
      <p:pic>
        <p:nvPicPr>
          <p:cNvPr id="5" name="Picture 4">
            <a:extLst>
              <a:ext uri="{FF2B5EF4-FFF2-40B4-BE49-F238E27FC236}">
                <a16:creationId xmlns:a16="http://schemas.microsoft.com/office/drawing/2014/main" id="{6DDA10C9-1E02-49AA-A66E-1DAF4796E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913" y="1877148"/>
            <a:ext cx="5415178" cy="3732082"/>
          </a:xfrm>
          <a:prstGeom prst="rect">
            <a:avLst/>
          </a:prstGeom>
        </p:spPr>
      </p:pic>
    </p:spTree>
    <p:extLst>
      <p:ext uri="{BB962C8B-B14F-4D97-AF65-F5344CB8AC3E}">
        <p14:creationId xmlns:p14="http://schemas.microsoft.com/office/powerpoint/2010/main" val="18238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3AE19E-6170-42F1-AEBB-1493D52F92F7}"/>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Shake the Dust</a:t>
            </a:r>
          </a:p>
        </p:txBody>
      </p:sp>
      <p:sp>
        <p:nvSpPr>
          <p:cNvPr id="3" name="Rectangle 2"/>
          <p:cNvSpPr/>
          <p:nvPr/>
        </p:nvSpPr>
        <p:spPr>
          <a:xfrm>
            <a:off x="3764351" y="1054915"/>
            <a:ext cx="5025233" cy="830997"/>
          </a:xfrm>
          <a:prstGeom prst="rect">
            <a:avLst/>
          </a:prstGeom>
        </p:spPr>
        <p:txBody>
          <a:bodyPr wrap="square">
            <a:spAutoFit/>
          </a:bodyPr>
          <a:lstStyle/>
          <a:p>
            <a:r>
              <a:rPr lang="en-US" sz="1600" dirty="0">
                <a:solidFill>
                  <a:schemeClr val="bg1"/>
                </a:solidFill>
                <a:latin typeface="Abadi" panose="020B0604020104020204" pitchFamily="34" charset="0"/>
              </a:rPr>
              <a:t>“Our Lord instructed His first Apostles to shake the dust off their feet, when they departed from a house or a city in which their message had been rejected.”</a:t>
            </a:r>
            <a:endParaRPr lang="en-US" sz="1200" dirty="0">
              <a:solidFill>
                <a:schemeClr val="bg1"/>
              </a:solidFill>
            </a:endParaRPr>
          </a:p>
        </p:txBody>
      </p:sp>
      <p:sp>
        <p:nvSpPr>
          <p:cNvPr id="9" name="TextBox 8"/>
          <p:cNvSpPr txBox="1"/>
          <p:nvPr/>
        </p:nvSpPr>
        <p:spPr>
          <a:xfrm>
            <a:off x="267728" y="6351589"/>
            <a:ext cx="4852088" cy="369332"/>
          </a:xfrm>
          <a:prstGeom prst="rect">
            <a:avLst/>
          </a:prstGeom>
          <a:noFill/>
        </p:spPr>
        <p:txBody>
          <a:bodyPr wrap="square" rtlCol="0">
            <a:spAutoFit/>
          </a:bodyPr>
          <a:lstStyle/>
          <a:p>
            <a:r>
              <a:rPr lang="en-US" dirty="0">
                <a:solidFill>
                  <a:schemeClr val="bg1"/>
                </a:solidFill>
              </a:rPr>
              <a:t>D&amp;C 60:12-16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 name="Rectangle 1"/>
          <p:cNvSpPr/>
          <p:nvPr/>
        </p:nvSpPr>
        <p:spPr>
          <a:xfrm>
            <a:off x="5656996" y="3950932"/>
            <a:ext cx="4572000" cy="2585323"/>
          </a:xfrm>
          <a:prstGeom prst="rect">
            <a:avLst/>
          </a:prstGeom>
        </p:spPr>
        <p:txBody>
          <a:bodyPr>
            <a:spAutoFit/>
          </a:bodyPr>
          <a:lstStyle/>
          <a:p>
            <a:pPr fontAlgn="base"/>
            <a:r>
              <a:rPr lang="en-US" i="1" dirty="0">
                <a:solidFill>
                  <a:srgbClr val="FFFF00"/>
                </a:solidFill>
                <a:latin typeface="Georgia" panose="02040502050405020303" pitchFamily="18" charset="0"/>
              </a:rPr>
              <a:t>But the Jews stirred up the devout and </a:t>
            </a:r>
            <a:r>
              <a:rPr lang="en-US" i="1" dirty="0" err="1">
                <a:solidFill>
                  <a:srgbClr val="FFFF00"/>
                </a:solidFill>
                <a:latin typeface="Georgia" panose="02040502050405020303" pitchFamily="18" charset="0"/>
              </a:rPr>
              <a:t>honourable</a:t>
            </a:r>
            <a:r>
              <a:rPr lang="en-US" i="1" dirty="0">
                <a:solidFill>
                  <a:srgbClr val="FFFF00"/>
                </a:solidFill>
                <a:latin typeface="Georgia" panose="02040502050405020303" pitchFamily="18" charset="0"/>
              </a:rPr>
              <a:t> women, and the chief men of the city, and raised persecution against Paul and Barnabas, and expelled them out of their coasts.</a:t>
            </a:r>
          </a:p>
          <a:p>
            <a:pPr fontAlgn="base"/>
            <a:endParaRPr lang="en-US" i="1" dirty="0">
              <a:solidFill>
                <a:srgbClr val="FFFF00"/>
              </a:solidFill>
              <a:latin typeface="Georgia" panose="02040502050405020303" pitchFamily="18" charset="0"/>
            </a:endParaRPr>
          </a:p>
          <a:p>
            <a:pPr fontAlgn="base"/>
            <a:r>
              <a:rPr lang="en-US" i="1" dirty="0">
                <a:solidFill>
                  <a:srgbClr val="FFFF00"/>
                </a:solidFill>
                <a:latin typeface="Georgia" panose="02040502050405020303" pitchFamily="18" charset="0"/>
              </a:rPr>
              <a:t>But they shook off the dust of their feet against them, and came unto </a:t>
            </a:r>
            <a:r>
              <a:rPr lang="en-US" i="1" dirty="0" err="1">
                <a:solidFill>
                  <a:srgbClr val="FFFF00"/>
                </a:solidFill>
                <a:latin typeface="Georgia" panose="02040502050405020303" pitchFamily="18" charset="0"/>
              </a:rPr>
              <a:t>Iconium</a:t>
            </a:r>
            <a:r>
              <a:rPr lang="en-US" i="1" dirty="0">
                <a:solidFill>
                  <a:srgbClr val="FFFF00"/>
                </a:solidFill>
                <a:latin typeface="Georgia" panose="02040502050405020303" pitchFamily="18" charset="0"/>
              </a:rPr>
              <a:t>.</a:t>
            </a:r>
          </a:p>
          <a:p>
            <a:pPr fontAlgn="base"/>
            <a:r>
              <a:rPr lang="en-US" sz="1200" i="1" dirty="0">
                <a:solidFill>
                  <a:srgbClr val="FFFF00"/>
                </a:solidFill>
                <a:latin typeface="Georgia" panose="02040502050405020303" pitchFamily="18" charset="0"/>
              </a:rPr>
              <a:t>Acts 13:50-51</a:t>
            </a:r>
          </a:p>
        </p:txBody>
      </p:sp>
      <p:sp>
        <p:nvSpPr>
          <p:cNvPr id="5" name="Rectangle 4"/>
          <p:cNvSpPr/>
          <p:nvPr/>
        </p:nvSpPr>
        <p:spPr>
          <a:xfrm>
            <a:off x="1834882" y="2311165"/>
            <a:ext cx="4572000" cy="1384995"/>
          </a:xfrm>
          <a:prstGeom prst="rect">
            <a:avLst/>
          </a:prstGeom>
        </p:spPr>
        <p:txBody>
          <a:bodyPr>
            <a:spAutoFit/>
          </a:bodyPr>
          <a:lstStyle/>
          <a:p>
            <a:r>
              <a:rPr lang="en-US" i="1" dirty="0">
                <a:solidFill>
                  <a:srgbClr val="FFFF00"/>
                </a:solidFill>
                <a:latin typeface="Georgia" panose="02040502050405020303" pitchFamily="18" charset="0"/>
              </a:rPr>
              <a:t>And whosoever shall not receive you, nor hear your words, when ye depart out of that house or city, shake off the dust of your feet.</a:t>
            </a:r>
          </a:p>
          <a:p>
            <a:r>
              <a:rPr lang="en-US" sz="1200" i="1" dirty="0">
                <a:solidFill>
                  <a:srgbClr val="FFFF00"/>
                </a:solidFill>
                <a:latin typeface="Georgia" panose="02040502050405020303" pitchFamily="18" charset="0"/>
              </a:rPr>
              <a:t>Matthew 10:14</a:t>
            </a:r>
            <a:endParaRPr lang="en-US" sz="1200" i="1" dirty="0">
              <a:solidFill>
                <a:srgbClr val="FFFF00"/>
              </a:solidFill>
            </a:endParaRPr>
          </a:p>
        </p:txBody>
      </p:sp>
      <p:pic>
        <p:nvPicPr>
          <p:cNvPr id="8" name="Picture 7">
            <a:extLst>
              <a:ext uri="{FF2B5EF4-FFF2-40B4-BE49-F238E27FC236}">
                <a16:creationId xmlns:a16="http://schemas.microsoft.com/office/drawing/2014/main" id="{CD78495B-31CA-4CBD-AC82-BD8F7C7C5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392" y="1916468"/>
            <a:ext cx="2962275" cy="1981200"/>
          </a:xfrm>
          <a:prstGeom prst="rect">
            <a:avLst/>
          </a:prstGeom>
        </p:spPr>
      </p:pic>
      <p:pic>
        <p:nvPicPr>
          <p:cNvPr id="12" name="Picture 11">
            <a:extLst>
              <a:ext uri="{FF2B5EF4-FFF2-40B4-BE49-F238E27FC236}">
                <a16:creationId xmlns:a16="http://schemas.microsoft.com/office/drawing/2014/main" id="{92EDD729-FAC9-4289-892B-FA9DE6103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415" y="3950932"/>
            <a:ext cx="3162300" cy="2105025"/>
          </a:xfrm>
          <a:prstGeom prst="rect">
            <a:avLst/>
          </a:prstGeom>
        </p:spPr>
      </p:pic>
    </p:spTree>
    <p:extLst>
      <p:ext uri="{BB962C8B-B14F-4D97-AF65-F5344CB8AC3E}">
        <p14:creationId xmlns:p14="http://schemas.microsoft.com/office/powerpoint/2010/main" val="23070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E368E-5770-478D-B500-4CE32B028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3999" y="1088113"/>
            <a:ext cx="9160474" cy="1631216"/>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Dangers in the Water</a:t>
            </a:r>
          </a:p>
          <a:p>
            <a:pPr algn="ctr"/>
            <a:r>
              <a:rPr lang="en-US" sz="4000" dirty="0">
                <a:solidFill>
                  <a:schemeClr val="bg1"/>
                </a:solidFill>
                <a:latin typeface="Abadi" panose="020B0604020104020204" pitchFamily="34" charset="0"/>
              </a:rPr>
              <a:t>Doctrine and Covenants 61-62</a:t>
            </a:r>
          </a:p>
        </p:txBody>
      </p:sp>
      <p:sp>
        <p:nvSpPr>
          <p:cNvPr id="5" name="Rectangle 4"/>
          <p:cNvSpPr/>
          <p:nvPr/>
        </p:nvSpPr>
        <p:spPr>
          <a:xfrm>
            <a:off x="4148150" y="2967334"/>
            <a:ext cx="4572000" cy="923330"/>
          </a:xfrm>
          <a:prstGeom prst="rect">
            <a:avLst/>
          </a:prstGeom>
        </p:spPr>
        <p:txBody>
          <a:bodyPr>
            <a:spAutoFit/>
          </a:bodyPr>
          <a:lstStyle/>
          <a:p>
            <a:pPr algn="ctr"/>
            <a:r>
              <a:rPr lang="en-US" i="1" dirty="0">
                <a:solidFill>
                  <a:schemeClr val="bg1"/>
                </a:solidFill>
                <a:latin typeface="Georgia" panose="02040502050405020303" pitchFamily="18" charset="0"/>
              </a:rPr>
              <a:t>Therefore, follow me, and listen to the counsel which I shall give unto you.</a:t>
            </a:r>
          </a:p>
          <a:p>
            <a:pPr algn="ctr"/>
            <a:r>
              <a:rPr lang="en-US" i="1" dirty="0">
                <a:solidFill>
                  <a:schemeClr val="bg1"/>
                </a:solidFill>
                <a:latin typeface="Georgia" panose="02040502050405020303" pitchFamily="18" charset="0"/>
              </a:rPr>
              <a:t>D&amp;C 100:2</a:t>
            </a:r>
            <a:endParaRPr lang="en-US" i="1" dirty="0">
              <a:solidFill>
                <a:schemeClr val="bg1"/>
              </a:solidFill>
            </a:endParaRPr>
          </a:p>
        </p:txBody>
      </p:sp>
    </p:spTree>
    <p:extLst>
      <p:ext uri="{BB962C8B-B14F-4D97-AF65-F5344CB8AC3E}">
        <p14:creationId xmlns:p14="http://schemas.microsoft.com/office/powerpoint/2010/main" val="403525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63A0D0-B83D-46D9-A418-D33CCED32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88543" y="1"/>
            <a:ext cx="9007336"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Background</a:t>
            </a:r>
          </a:p>
        </p:txBody>
      </p:sp>
      <p:sp>
        <p:nvSpPr>
          <p:cNvPr id="2" name="Rectangle 1"/>
          <p:cNvSpPr/>
          <p:nvPr/>
        </p:nvSpPr>
        <p:spPr>
          <a:xfrm>
            <a:off x="627322" y="2087112"/>
            <a:ext cx="8357190" cy="3585597"/>
          </a:xfrm>
          <a:prstGeom prst="rect">
            <a:avLst/>
          </a:prstGeom>
        </p:spPr>
        <p:txBody>
          <a:bodyPr wrap="square">
            <a:spAutoFit/>
          </a:bodyPr>
          <a:lstStyle/>
          <a:p>
            <a:pPr fontAlgn="base"/>
            <a:r>
              <a:rPr lang="en-US" dirty="0">
                <a:solidFill>
                  <a:schemeClr val="bg1"/>
                </a:solidFill>
                <a:latin typeface="Abadi" panose="020B0604020104020204" pitchFamily="34" charset="0"/>
              </a:rPr>
              <a:t>“On the 9th, in company with ten Elders, I left Independence landing for Kirtland. We started down the river in canoes, and went the first day as far as Fort Osage, where we had an excellent wild turkey for supper.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Nothing very important occurred till the third day, when many of the dangers so common upon the western waters, manifested themselves; and after we had encamped upon the bank of the river, at </a:t>
            </a:r>
            <a:r>
              <a:rPr lang="en-US" dirty="0" err="1">
                <a:solidFill>
                  <a:schemeClr val="bg1"/>
                </a:solidFill>
                <a:latin typeface="Abadi" panose="020B0604020104020204" pitchFamily="34" charset="0"/>
              </a:rPr>
              <a:t>McIlwaine’s</a:t>
            </a:r>
            <a:r>
              <a:rPr lang="en-US" dirty="0">
                <a:solidFill>
                  <a:schemeClr val="bg1"/>
                </a:solidFill>
                <a:latin typeface="Abadi" panose="020B0604020104020204" pitchFamily="34" charset="0"/>
              </a:rPr>
              <a:t> Bend, Brother Phelps, in open vision by daylight, saw the destroyer in his most horrible power, ride upon the face of the waters; others heard the noise, but saw not the vision.</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 next morning after prayer, I </a:t>
            </a:r>
          </a:p>
          <a:p>
            <a:pPr fontAlgn="base"/>
            <a:r>
              <a:rPr lang="en-US" dirty="0">
                <a:solidFill>
                  <a:schemeClr val="bg1"/>
                </a:solidFill>
                <a:latin typeface="Abadi" panose="020B0604020104020204" pitchFamily="34" charset="0"/>
              </a:rPr>
              <a:t>received the following: [D&amp;C 61].” </a:t>
            </a:r>
          </a:p>
          <a:p>
            <a:pPr fontAlgn="base"/>
            <a:r>
              <a:rPr lang="en-US" sz="1100" dirty="0">
                <a:solidFill>
                  <a:schemeClr val="bg1"/>
                </a:solidFill>
                <a:latin typeface="Abadi" panose="020B0604020104020204" pitchFamily="34" charset="0"/>
              </a:rPr>
              <a:t>Prophet Joseph Smith</a:t>
            </a:r>
          </a:p>
        </p:txBody>
      </p:sp>
      <p:sp>
        <p:nvSpPr>
          <p:cNvPr id="3" name="TextBox 2"/>
          <p:cNvSpPr txBox="1"/>
          <p:nvPr/>
        </p:nvSpPr>
        <p:spPr>
          <a:xfrm>
            <a:off x="3561037" y="1045615"/>
            <a:ext cx="5062347" cy="646331"/>
          </a:xfrm>
          <a:prstGeom prst="rect">
            <a:avLst/>
          </a:prstGeom>
          <a:solidFill>
            <a:schemeClr val="accent2">
              <a:lumMod val="60000"/>
              <a:lumOff val="40000"/>
            </a:schemeClr>
          </a:solidFill>
        </p:spPr>
        <p:txBody>
          <a:bodyPr wrap="none" rtlCol="0">
            <a:spAutoFit/>
          </a:bodyPr>
          <a:lstStyle/>
          <a:p>
            <a:pPr algn="ctr"/>
            <a:r>
              <a:rPr lang="en-US" dirty="0"/>
              <a:t>August 12, 1831</a:t>
            </a:r>
          </a:p>
          <a:p>
            <a:pPr algn="ctr"/>
            <a:r>
              <a:rPr lang="en-US" dirty="0"/>
              <a:t>On the bank of the Missouri River, </a:t>
            </a:r>
            <a:r>
              <a:rPr lang="en-US" dirty="0" err="1"/>
              <a:t>Mcllwaine’s</a:t>
            </a:r>
            <a:r>
              <a:rPr lang="en-US" dirty="0"/>
              <a:t> Bend</a:t>
            </a:r>
          </a:p>
        </p:txBody>
      </p:sp>
      <p:pic>
        <p:nvPicPr>
          <p:cNvPr id="5" name="Picture 4">
            <a:extLst>
              <a:ext uri="{FF2B5EF4-FFF2-40B4-BE49-F238E27FC236}">
                <a16:creationId xmlns:a16="http://schemas.microsoft.com/office/drawing/2014/main" id="{3768DF94-67C6-4CDA-B045-CB939B1D329C}"/>
              </a:ext>
            </a:extLst>
          </p:cNvPr>
          <p:cNvPicPr>
            <a:picLocks noChangeAspect="1"/>
          </p:cNvPicPr>
          <p:nvPr/>
        </p:nvPicPr>
        <p:blipFill rotWithShape="1">
          <a:blip r:embed="rId3">
            <a:extLst>
              <a:ext uri="{28A0092B-C50C-407E-A947-70E740481C1C}">
                <a14:useLocalDpi xmlns:a14="http://schemas.microsoft.com/office/drawing/2010/main" val="0"/>
              </a:ext>
            </a:extLst>
          </a:blip>
          <a:srcRect r="3262"/>
          <a:stretch/>
        </p:blipFill>
        <p:spPr>
          <a:xfrm>
            <a:off x="6066606" y="4722125"/>
            <a:ext cx="5537011" cy="1816898"/>
          </a:xfrm>
          <a:prstGeom prst="rect">
            <a:avLst/>
          </a:prstGeom>
        </p:spPr>
      </p:pic>
    </p:spTree>
    <p:extLst>
      <p:ext uri="{BB962C8B-B14F-4D97-AF65-F5344CB8AC3E}">
        <p14:creationId xmlns:p14="http://schemas.microsoft.com/office/powerpoint/2010/main" val="35435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EDE651-34A5-46BE-B69C-9CCE431A9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88544" y="1"/>
            <a:ext cx="907945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Bear Record of Satan</a:t>
            </a:r>
          </a:p>
        </p:txBody>
      </p:sp>
      <p:sp>
        <p:nvSpPr>
          <p:cNvPr id="2" name="Rectangle 1"/>
          <p:cNvSpPr/>
          <p:nvPr/>
        </p:nvSpPr>
        <p:spPr>
          <a:xfrm>
            <a:off x="383743" y="1114189"/>
            <a:ext cx="4938883" cy="1569660"/>
          </a:xfrm>
          <a:prstGeom prst="rect">
            <a:avLst/>
          </a:prstGeom>
        </p:spPr>
        <p:txBody>
          <a:bodyPr wrap="square">
            <a:spAutoFit/>
          </a:bodyPr>
          <a:lstStyle/>
          <a:p>
            <a:pPr fontAlgn="base"/>
            <a:r>
              <a:rPr lang="en-US" sz="2400" dirty="0">
                <a:solidFill>
                  <a:schemeClr val="bg1"/>
                </a:solidFill>
              </a:rPr>
              <a:t>The Lord commanded the elders to bear record of Satan and his power upon the waters and of the power of God for the benefit of the faithful. </a:t>
            </a:r>
            <a:endParaRPr lang="en-US" sz="2400" dirty="0">
              <a:solidFill>
                <a:schemeClr val="bg1"/>
              </a:solidFill>
              <a:latin typeface="Abadi" panose="020B0604020104020204" pitchFamily="34" charset="0"/>
            </a:endParaRPr>
          </a:p>
        </p:txBody>
      </p:sp>
      <p:sp>
        <p:nvSpPr>
          <p:cNvPr id="7" name="TextBox 6"/>
          <p:cNvSpPr txBox="1"/>
          <p:nvPr/>
        </p:nvSpPr>
        <p:spPr>
          <a:xfrm>
            <a:off x="99985" y="6488667"/>
            <a:ext cx="3928617" cy="369332"/>
          </a:xfrm>
          <a:prstGeom prst="rect">
            <a:avLst/>
          </a:prstGeom>
          <a:noFill/>
        </p:spPr>
        <p:txBody>
          <a:bodyPr wrap="square" rtlCol="0">
            <a:spAutoFit/>
          </a:bodyPr>
          <a:lstStyle/>
          <a:p>
            <a:r>
              <a:rPr lang="en-US" dirty="0">
                <a:solidFill>
                  <a:schemeClr val="bg1"/>
                </a:solidFill>
              </a:rPr>
              <a:t>D&amp;C 61:4, 19  Student Manual</a:t>
            </a:r>
          </a:p>
        </p:txBody>
      </p:sp>
      <p:sp>
        <p:nvSpPr>
          <p:cNvPr id="8" name="Rectangle 7"/>
          <p:cNvSpPr/>
          <p:nvPr/>
        </p:nvSpPr>
        <p:spPr>
          <a:xfrm>
            <a:off x="5254873" y="4639664"/>
            <a:ext cx="6639200" cy="1938992"/>
          </a:xfrm>
          <a:prstGeom prst="rect">
            <a:avLst/>
          </a:prstGeom>
        </p:spPr>
        <p:txBody>
          <a:bodyPr wrap="square">
            <a:spAutoFit/>
          </a:bodyPr>
          <a:lstStyle/>
          <a:p>
            <a:pPr fontAlgn="base"/>
            <a:r>
              <a:rPr lang="en-US" sz="2400" dirty="0">
                <a:solidFill>
                  <a:schemeClr val="bg1"/>
                </a:solidFill>
              </a:rPr>
              <a:t>To fulfill this responsibility, it would be necessary for them to come in contact with people, hence, the Lord’s reminder that while traveling by canoe they were not able to meet people who needed to hear the gospel message. (vs. 23)</a:t>
            </a:r>
            <a:endParaRPr lang="en-US" sz="2400"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AB6F1CD8-A665-43EF-995E-FFEFE0A7FBB5}"/>
              </a:ext>
            </a:extLst>
          </p:cNvPr>
          <p:cNvPicPr>
            <a:picLocks noChangeAspect="1"/>
          </p:cNvPicPr>
          <p:nvPr/>
        </p:nvPicPr>
        <p:blipFill>
          <a:blip r:embed="rId3">
            <a:extLst>
              <a:ext uri="{28A0092B-C50C-407E-A947-70E740481C1C}">
                <a14:useLocalDpi xmlns:a14="http://schemas.microsoft.com/office/drawing/2010/main" val="0"/>
              </a:ext>
            </a:extLst>
          </a:blip>
          <a:srcRect l="717"/>
          <a:stretch/>
        </p:blipFill>
        <p:spPr>
          <a:xfrm>
            <a:off x="5907024" y="1069909"/>
            <a:ext cx="4640474" cy="3290412"/>
          </a:xfrm>
          <a:prstGeom prst="rect">
            <a:avLst/>
          </a:prstGeom>
        </p:spPr>
      </p:pic>
      <p:pic>
        <p:nvPicPr>
          <p:cNvPr id="12" name="Picture 11">
            <a:extLst>
              <a:ext uri="{FF2B5EF4-FFF2-40B4-BE49-F238E27FC236}">
                <a16:creationId xmlns:a16="http://schemas.microsoft.com/office/drawing/2014/main" id="{1D29BE30-0737-4247-881A-B9CF8E75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329" y="3151707"/>
            <a:ext cx="3928617" cy="2572817"/>
          </a:xfrm>
          <a:prstGeom prst="rect">
            <a:avLst/>
          </a:prstGeom>
        </p:spPr>
      </p:pic>
    </p:spTree>
    <p:extLst>
      <p:ext uri="{BB962C8B-B14F-4D97-AF65-F5344CB8AC3E}">
        <p14:creationId xmlns:p14="http://schemas.microsoft.com/office/powerpoint/2010/main" val="30352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3ED1EF-9543-429E-AB6B-EC1553BFC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22347" y="105539"/>
            <a:ext cx="5873653"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Be of Comfort</a:t>
            </a:r>
          </a:p>
        </p:txBody>
      </p:sp>
      <p:sp>
        <p:nvSpPr>
          <p:cNvPr id="2" name="Rectangle 1"/>
          <p:cNvSpPr/>
          <p:nvPr/>
        </p:nvSpPr>
        <p:spPr>
          <a:xfrm>
            <a:off x="6398398" y="507831"/>
            <a:ext cx="3602542" cy="923330"/>
          </a:xfrm>
          <a:prstGeom prst="rect">
            <a:avLst/>
          </a:prstGeom>
          <a:solidFill>
            <a:schemeClr val="accent6">
              <a:lumMod val="75000"/>
            </a:schemeClr>
          </a:solidFill>
        </p:spPr>
        <p:txBody>
          <a:bodyPr wrap="square">
            <a:spAutoFit/>
          </a:bodyPr>
          <a:lstStyle/>
          <a:p>
            <a:pPr fontAlgn="base"/>
            <a:r>
              <a:rPr lang="en-US" dirty="0">
                <a:solidFill>
                  <a:schemeClr val="bg1"/>
                </a:solidFill>
              </a:rPr>
              <a:t>Prior to this experience the Elders had ill feelings and disagreements between them.</a:t>
            </a:r>
            <a:endParaRPr lang="en-US" sz="1100" dirty="0">
              <a:solidFill>
                <a:schemeClr val="bg1"/>
              </a:solidFill>
              <a:latin typeface="Abadi" panose="020B0604020104020204" pitchFamily="34" charset="0"/>
            </a:endParaRPr>
          </a:p>
        </p:txBody>
      </p:sp>
      <p:sp>
        <p:nvSpPr>
          <p:cNvPr id="7" name="TextBox 6"/>
          <p:cNvSpPr txBox="1"/>
          <p:nvPr/>
        </p:nvSpPr>
        <p:spPr>
          <a:xfrm>
            <a:off x="0" y="6488667"/>
            <a:ext cx="2745769" cy="369332"/>
          </a:xfrm>
          <a:prstGeom prst="rect">
            <a:avLst/>
          </a:prstGeom>
          <a:noFill/>
        </p:spPr>
        <p:txBody>
          <a:bodyPr wrap="square" rtlCol="0">
            <a:spAutoFit/>
          </a:bodyPr>
          <a:lstStyle/>
          <a:p>
            <a:r>
              <a:rPr lang="en-US" dirty="0">
                <a:solidFill>
                  <a:schemeClr val="bg1"/>
                </a:solidFill>
              </a:rPr>
              <a:t>D&amp;C 61:2, 20, 36-37 </a:t>
            </a:r>
          </a:p>
        </p:txBody>
      </p:sp>
      <p:sp>
        <p:nvSpPr>
          <p:cNvPr id="8" name="Rectangle 7"/>
          <p:cNvSpPr/>
          <p:nvPr/>
        </p:nvSpPr>
        <p:spPr>
          <a:xfrm>
            <a:off x="1736636" y="1431162"/>
            <a:ext cx="4513671" cy="646331"/>
          </a:xfrm>
          <a:prstGeom prst="rect">
            <a:avLst/>
          </a:prstGeom>
        </p:spPr>
        <p:txBody>
          <a:bodyPr wrap="square">
            <a:spAutoFit/>
          </a:bodyPr>
          <a:lstStyle/>
          <a:p>
            <a:pPr fontAlgn="base"/>
            <a:r>
              <a:rPr lang="en-US" dirty="0">
                <a:solidFill>
                  <a:schemeClr val="bg1"/>
                </a:solidFill>
              </a:rPr>
              <a:t>If they repented of their animosity of each other they were now forgiven (vs. 2)</a:t>
            </a:r>
            <a:endParaRPr lang="en-US" sz="1100" dirty="0">
              <a:solidFill>
                <a:schemeClr val="bg1"/>
              </a:solidFill>
              <a:latin typeface="Abadi" panose="020B0604020104020204" pitchFamily="34" charset="0"/>
            </a:endParaRPr>
          </a:p>
        </p:txBody>
      </p:sp>
      <p:sp>
        <p:nvSpPr>
          <p:cNvPr id="9" name="Rectangle 8"/>
          <p:cNvSpPr/>
          <p:nvPr/>
        </p:nvSpPr>
        <p:spPr>
          <a:xfrm>
            <a:off x="2476266" y="2827656"/>
            <a:ext cx="5053043" cy="369332"/>
          </a:xfrm>
          <a:prstGeom prst="rect">
            <a:avLst/>
          </a:prstGeom>
        </p:spPr>
        <p:txBody>
          <a:bodyPr wrap="square">
            <a:spAutoFit/>
          </a:bodyPr>
          <a:lstStyle/>
          <a:p>
            <a:pPr fontAlgn="base"/>
            <a:r>
              <a:rPr lang="en-US" dirty="0">
                <a:solidFill>
                  <a:schemeClr val="bg1"/>
                </a:solidFill>
              </a:rPr>
              <a:t>The Lord was angry yesterday, but not today (vs. 20)</a:t>
            </a:r>
            <a:endParaRPr lang="en-US" sz="1100" dirty="0">
              <a:solidFill>
                <a:schemeClr val="bg1"/>
              </a:solidFill>
              <a:latin typeface="Abadi" panose="020B0604020104020204" pitchFamily="34" charset="0"/>
            </a:endParaRPr>
          </a:p>
        </p:txBody>
      </p:sp>
      <p:sp>
        <p:nvSpPr>
          <p:cNvPr id="10" name="Rectangle 9"/>
          <p:cNvSpPr/>
          <p:nvPr/>
        </p:nvSpPr>
        <p:spPr>
          <a:xfrm>
            <a:off x="3434604" y="4173414"/>
            <a:ext cx="4513671" cy="369332"/>
          </a:xfrm>
          <a:prstGeom prst="rect">
            <a:avLst/>
          </a:prstGeom>
        </p:spPr>
        <p:txBody>
          <a:bodyPr wrap="square">
            <a:spAutoFit/>
          </a:bodyPr>
          <a:lstStyle/>
          <a:p>
            <a:pPr fontAlgn="base"/>
            <a:r>
              <a:rPr lang="en-US" dirty="0">
                <a:solidFill>
                  <a:schemeClr val="bg1"/>
                </a:solidFill>
              </a:rPr>
              <a:t>The Lord had not left them (vs. 36)</a:t>
            </a:r>
            <a:endParaRPr lang="en-US" sz="1100" dirty="0">
              <a:solidFill>
                <a:schemeClr val="bg1"/>
              </a:solidFill>
              <a:latin typeface="Abadi" panose="020B0604020104020204" pitchFamily="34" charset="0"/>
            </a:endParaRPr>
          </a:p>
        </p:txBody>
      </p:sp>
      <p:sp>
        <p:nvSpPr>
          <p:cNvPr id="11" name="Rectangle 10"/>
          <p:cNvSpPr/>
          <p:nvPr/>
        </p:nvSpPr>
        <p:spPr>
          <a:xfrm>
            <a:off x="4219973" y="5327576"/>
            <a:ext cx="4996732" cy="369332"/>
          </a:xfrm>
          <a:prstGeom prst="rect">
            <a:avLst/>
          </a:prstGeom>
        </p:spPr>
        <p:txBody>
          <a:bodyPr wrap="square">
            <a:spAutoFit/>
          </a:bodyPr>
          <a:lstStyle/>
          <a:p>
            <a:pPr fontAlgn="base"/>
            <a:r>
              <a:rPr lang="en-US" dirty="0">
                <a:solidFill>
                  <a:schemeClr val="bg1"/>
                </a:solidFill>
              </a:rPr>
              <a:t>The blessings of the Kingdom was still theirs (vs. 37)</a:t>
            </a:r>
            <a:endParaRPr lang="en-US" sz="1100"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0007476F-4819-4E79-AD7E-ADF02EC30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021" y="1695848"/>
            <a:ext cx="2400300" cy="3476625"/>
          </a:xfrm>
          <a:prstGeom prst="rect">
            <a:avLst/>
          </a:prstGeom>
        </p:spPr>
      </p:pic>
    </p:spTree>
    <p:extLst>
      <p:ext uri="{BB962C8B-B14F-4D97-AF65-F5344CB8AC3E}">
        <p14:creationId xmlns:p14="http://schemas.microsoft.com/office/powerpoint/2010/main" val="31673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F4D364-0EF1-4D40-AF8F-3163EE3D2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88544" y="1"/>
            <a:ext cx="5873653"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The Waters</a:t>
            </a:r>
          </a:p>
        </p:txBody>
      </p:sp>
      <p:sp>
        <p:nvSpPr>
          <p:cNvPr id="7" name="TextBox 6"/>
          <p:cNvSpPr txBox="1"/>
          <p:nvPr/>
        </p:nvSpPr>
        <p:spPr>
          <a:xfrm>
            <a:off x="46939" y="6485885"/>
            <a:ext cx="2745769" cy="369332"/>
          </a:xfrm>
          <a:prstGeom prst="rect">
            <a:avLst/>
          </a:prstGeom>
          <a:noFill/>
        </p:spPr>
        <p:txBody>
          <a:bodyPr wrap="square" rtlCol="0">
            <a:spAutoFit/>
          </a:bodyPr>
          <a:lstStyle/>
          <a:p>
            <a:r>
              <a:rPr lang="en-US" dirty="0">
                <a:solidFill>
                  <a:schemeClr val="bg1"/>
                </a:solidFill>
              </a:rPr>
              <a:t>D&amp;C 61:5-19 </a:t>
            </a:r>
          </a:p>
        </p:txBody>
      </p:sp>
      <p:sp>
        <p:nvSpPr>
          <p:cNvPr id="8" name="Rectangle 7"/>
          <p:cNvSpPr/>
          <p:nvPr/>
        </p:nvSpPr>
        <p:spPr>
          <a:xfrm>
            <a:off x="800766" y="1233777"/>
            <a:ext cx="5575378" cy="1631216"/>
          </a:xfrm>
          <a:prstGeom prst="rect">
            <a:avLst/>
          </a:prstGeom>
        </p:spPr>
        <p:txBody>
          <a:bodyPr wrap="square">
            <a:spAutoFit/>
          </a:bodyPr>
          <a:lstStyle/>
          <a:p>
            <a:pPr fontAlgn="base"/>
            <a:r>
              <a:rPr lang="en-US" sz="2000" dirty="0">
                <a:solidFill>
                  <a:schemeClr val="bg1"/>
                </a:solidFill>
              </a:rPr>
              <a:t>The Lord’s words in do not prohibit Latter-day Saints from traveling on or swimming in the water. </a:t>
            </a:r>
          </a:p>
          <a:p>
            <a:pPr fontAlgn="base"/>
            <a:endParaRPr lang="en-US" sz="2000" dirty="0">
              <a:solidFill>
                <a:schemeClr val="bg1"/>
              </a:solidFill>
            </a:endParaRPr>
          </a:p>
          <a:p>
            <a:pPr fontAlgn="base"/>
            <a:r>
              <a:rPr lang="en-US" sz="2000" dirty="0">
                <a:solidFill>
                  <a:schemeClr val="bg1"/>
                </a:solidFill>
              </a:rPr>
              <a:t>The Lord refers specifically to the danger of “these waters,” meaning the Missouri River  </a:t>
            </a:r>
            <a:endParaRPr lang="en-US" sz="2000" dirty="0">
              <a:solidFill>
                <a:schemeClr val="bg1"/>
              </a:solidFill>
              <a:latin typeface="Abadi" panose="020B0604020104020204" pitchFamily="34" charset="0"/>
            </a:endParaRPr>
          </a:p>
        </p:txBody>
      </p:sp>
      <p:sp>
        <p:nvSpPr>
          <p:cNvPr id="13" name="Rectangle 12"/>
          <p:cNvSpPr/>
          <p:nvPr/>
        </p:nvSpPr>
        <p:spPr>
          <a:xfrm>
            <a:off x="5440192" y="4098770"/>
            <a:ext cx="5575378" cy="1938992"/>
          </a:xfrm>
          <a:prstGeom prst="rect">
            <a:avLst/>
          </a:prstGeom>
        </p:spPr>
        <p:txBody>
          <a:bodyPr wrap="square">
            <a:spAutoFit/>
          </a:bodyPr>
          <a:lstStyle/>
          <a:p>
            <a:pPr fontAlgn="base"/>
            <a:r>
              <a:rPr lang="en-US" sz="2000" dirty="0">
                <a:solidFill>
                  <a:schemeClr val="bg1"/>
                </a:solidFill>
              </a:rPr>
              <a:t>Destruction had been decreed upon these rivers, and the Saints were to be warned.</a:t>
            </a:r>
          </a:p>
          <a:p>
            <a:pPr fontAlgn="base"/>
            <a:endParaRPr lang="en-US" sz="2000" dirty="0">
              <a:solidFill>
                <a:schemeClr val="bg1"/>
              </a:solidFill>
            </a:endParaRPr>
          </a:p>
          <a:p>
            <a:pPr fontAlgn="base"/>
            <a:r>
              <a:rPr lang="en-US" sz="2000" dirty="0">
                <a:solidFill>
                  <a:schemeClr val="bg1"/>
                </a:solidFill>
              </a:rPr>
              <a:t>During the year of 1834 the Missouri River lost one steamboat a day for many weeks with its destruction </a:t>
            </a:r>
            <a:endParaRPr lang="en-US" sz="2000" dirty="0">
              <a:solidFill>
                <a:schemeClr val="bg1"/>
              </a:solidFill>
              <a:latin typeface="Abadi" panose="020B0604020104020204" pitchFamily="34" charset="0"/>
            </a:endParaRPr>
          </a:p>
        </p:txBody>
      </p:sp>
      <p:pic>
        <p:nvPicPr>
          <p:cNvPr id="3" name="Picture 2">
            <a:extLst>
              <a:ext uri="{FF2B5EF4-FFF2-40B4-BE49-F238E27FC236}">
                <a16:creationId xmlns:a16="http://schemas.microsoft.com/office/drawing/2014/main" id="{9057C24F-E1EF-4F0D-956E-10C9C84269AA}"/>
              </a:ext>
            </a:extLst>
          </p:cNvPr>
          <p:cNvPicPr>
            <a:picLocks noChangeAspect="1"/>
          </p:cNvPicPr>
          <p:nvPr/>
        </p:nvPicPr>
        <p:blipFill>
          <a:blip r:embed="rId3">
            <a:extLst>
              <a:ext uri="{28A0092B-C50C-407E-A947-70E740481C1C}">
                <a14:useLocalDpi xmlns:a14="http://schemas.microsoft.com/office/drawing/2010/main" val="0"/>
              </a:ext>
            </a:extLst>
          </a:blip>
          <a:srcRect r="1666" b="21632"/>
          <a:stretch/>
        </p:blipFill>
        <p:spPr>
          <a:xfrm>
            <a:off x="544733" y="3447951"/>
            <a:ext cx="4360371" cy="2334431"/>
          </a:xfrm>
          <a:prstGeom prst="rect">
            <a:avLst/>
          </a:prstGeom>
        </p:spPr>
      </p:pic>
      <p:pic>
        <p:nvPicPr>
          <p:cNvPr id="5" name="Picture 4">
            <a:extLst>
              <a:ext uri="{FF2B5EF4-FFF2-40B4-BE49-F238E27FC236}">
                <a16:creationId xmlns:a16="http://schemas.microsoft.com/office/drawing/2014/main" id="{AC955852-CBA8-4AFE-88C9-9B6866828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158" y="855489"/>
            <a:ext cx="4349455" cy="2706160"/>
          </a:xfrm>
          <a:prstGeom prst="rect">
            <a:avLst/>
          </a:prstGeom>
        </p:spPr>
      </p:pic>
    </p:spTree>
    <p:extLst>
      <p:ext uri="{BB962C8B-B14F-4D97-AF65-F5344CB8AC3E}">
        <p14:creationId xmlns:p14="http://schemas.microsoft.com/office/powerpoint/2010/main" val="26444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CE6877-D5F1-4A42-9C13-9D38ADC3E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0315663" cy="1938992"/>
          </a:xfrm>
          <a:prstGeom prst="rect">
            <a:avLst/>
          </a:prstGeom>
          <a:noFill/>
        </p:spPr>
        <p:txBody>
          <a:bodyPr wrap="square" rtlCol="0">
            <a:spAutoFit/>
          </a:bodyPr>
          <a:lstStyle/>
          <a:p>
            <a:r>
              <a:rPr lang="en-US" sz="6000" dirty="0">
                <a:solidFill>
                  <a:schemeClr val="bg1"/>
                </a:solidFill>
                <a:latin typeface="Abadi" panose="020B0604020104020204" pitchFamily="34" charset="0"/>
              </a:rPr>
              <a:t>Dangers in Water </a:t>
            </a:r>
          </a:p>
          <a:p>
            <a:r>
              <a:rPr lang="en-US" sz="6000" dirty="0">
                <a:solidFill>
                  <a:schemeClr val="bg1"/>
                </a:solidFill>
                <a:latin typeface="Abadi" panose="020B0604020104020204" pitchFamily="34" charset="0"/>
              </a:rPr>
              <a:t>   Prior to Second Coming</a:t>
            </a:r>
          </a:p>
        </p:txBody>
      </p:sp>
      <p:sp>
        <p:nvSpPr>
          <p:cNvPr id="7" name="TextBox 6"/>
          <p:cNvSpPr txBox="1"/>
          <p:nvPr/>
        </p:nvSpPr>
        <p:spPr>
          <a:xfrm>
            <a:off x="170200" y="6441903"/>
            <a:ext cx="2745769" cy="369332"/>
          </a:xfrm>
          <a:prstGeom prst="rect">
            <a:avLst/>
          </a:prstGeom>
          <a:noFill/>
        </p:spPr>
        <p:txBody>
          <a:bodyPr wrap="square" rtlCol="0">
            <a:spAutoFit/>
          </a:bodyPr>
          <a:lstStyle/>
          <a:p>
            <a:r>
              <a:rPr lang="en-US" dirty="0">
                <a:solidFill>
                  <a:schemeClr val="bg1"/>
                </a:solidFill>
              </a:rPr>
              <a:t>D&amp;C 61:5-19 </a:t>
            </a:r>
          </a:p>
        </p:txBody>
      </p:sp>
      <p:sp>
        <p:nvSpPr>
          <p:cNvPr id="8" name="Rectangle 7"/>
          <p:cNvSpPr/>
          <p:nvPr/>
        </p:nvSpPr>
        <p:spPr>
          <a:xfrm>
            <a:off x="1074170" y="2090173"/>
            <a:ext cx="5330831" cy="1754326"/>
          </a:xfrm>
          <a:prstGeom prst="rect">
            <a:avLst/>
          </a:prstGeom>
        </p:spPr>
        <p:txBody>
          <a:bodyPr wrap="square">
            <a:spAutoFit/>
          </a:bodyPr>
          <a:lstStyle/>
          <a:p>
            <a:pPr fontAlgn="base"/>
            <a:r>
              <a:rPr lang="en-US" dirty="0">
                <a:solidFill>
                  <a:schemeClr val="bg1"/>
                </a:solidFill>
              </a:rPr>
              <a:t>In describing the curse on the waters in the last days, the Lord may have been referring to passages in the book of Revelation in which the Apostle John describes destruction that will occur in the waters prior to the Second Coming of Jesus Christ. </a:t>
            </a:r>
          </a:p>
          <a:p>
            <a:pPr fontAlgn="base"/>
            <a:endParaRPr lang="en-US" dirty="0">
              <a:solidFill>
                <a:schemeClr val="bg1"/>
              </a:solidFill>
            </a:endParaRPr>
          </a:p>
        </p:txBody>
      </p:sp>
      <p:sp>
        <p:nvSpPr>
          <p:cNvPr id="3" name="TextBox 2"/>
          <p:cNvSpPr txBox="1"/>
          <p:nvPr/>
        </p:nvSpPr>
        <p:spPr>
          <a:xfrm>
            <a:off x="8749440" y="1905507"/>
            <a:ext cx="2368390" cy="369332"/>
          </a:xfrm>
          <a:prstGeom prst="rect">
            <a:avLst/>
          </a:prstGeom>
          <a:solidFill>
            <a:schemeClr val="accent4">
              <a:lumMod val="60000"/>
              <a:lumOff val="40000"/>
            </a:schemeClr>
          </a:solidFill>
        </p:spPr>
        <p:txBody>
          <a:bodyPr wrap="square" rtlCol="0">
            <a:spAutoFit/>
          </a:bodyPr>
          <a:lstStyle/>
          <a:p>
            <a:r>
              <a:rPr lang="en-US" dirty="0"/>
              <a:t>Read Revelation 8:8-11</a:t>
            </a:r>
          </a:p>
        </p:txBody>
      </p:sp>
      <p:sp>
        <p:nvSpPr>
          <p:cNvPr id="12" name="TextBox 11"/>
          <p:cNvSpPr txBox="1"/>
          <p:nvPr/>
        </p:nvSpPr>
        <p:spPr>
          <a:xfrm>
            <a:off x="3898801" y="3844498"/>
            <a:ext cx="2452280" cy="369332"/>
          </a:xfrm>
          <a:prstGeom prst="rect">
            <a:avLst/>
          </a:prstGeom>
          <a:solidFill>
            <a:schemeClr val="accent4">
              <a:lumMod val="60000"/>
              <a:lumOff val="40000"/>
            </a:schemeClr>
          </a:solidFill>
        </p:spPr>
        <p:txBody>
          <a:bodyPr wrap="square" rtlCol="0">
            <a:spAutoFit/>
          </a:bodyPr>
          <a:lstStyle/>
          <a:p>
            <a:r>
              <a:rPr lang="en-US" dirty="0"/>
              <a:t>Read Revelation: 16:2-6</a:t>
            </a:r>
          </a:p>
        </p:txBody>
      </p:sp>
      <p:sp>
        <p:nvSpPr>
          <p:cNvPr id="2" name="Rectangle 1"/>
          <p:cNvSpPr/>
          <p:nvPr/>
        </p:nvSpPr>
        <p:spPr>
          <a:xfrm>
            <a:off x="6831414" y="165505"/>
            <a:ext cx="3432612" cy="646331"/>
          </a:xfrm>
          <a:prstGeom prst="rect">
            <a:avLst/>
          </a:prstGeom>
          <a:solidFill>
            <a:schemeClr val="accent2">
              <a:lumMod val="75000"/>
            </a:schemeClr>
          </a:solidFill>
        </p:spPr>
        <p:txBody>
          <a:bodyPr wrap="square">
            <a:spAutoFit/>
          </a:bodyPr>
          <a:lstStyle/>
          <a:p>
            <a:pPr algn="ctr"/>
            <a:r>
              <a:rPr lang="en-US" dirty="0">
                <a:solidFill>
                  <a:srgbClr val="FFFF00"/>
                </a:solidFill>
                <a:latin typeface="Abadi" panose="020B0604020104020204" pitchFamily="34" charset="0"/>
              </a:rPr>
              <a:t>Many destructions” would occur on the waters in the last days</a:t>
            </a:r>
            <a:endParaRPr lang="en-US" dirty="0">
              <a:solidFill>
                <a:srgbClr val="FFFF00"/>
              </a:solidFill>
            </a:endParaRPr>
          </a:p>
        </p:txBody>
      </p:sp>
      <p:pic>
        <p:nvPicPr>
          <p:cNvPr id="5" name="Picture 4">
            <a:extLst>
              <a:ext uri="{FF2B5EF4-FFF2-40B4-BE49-F238E27FC236}">
                <a16:creationId xmlns:a16="http://schemas.microsoft.com/office/drawing/2014/main" id="{24FD101A-495E-487F-8178-961578A81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433" y="4395963"/>
            <a:ext cx="5431536" cy="2279904"/>
          </a:xfrm>
          <a:prstGeom prst="rect">
            <a:avLst/>
          </a:prstGeom>
        </p:spPr>
      </p:pic>
      <p:pic>
        <p:nvPicPr>
          <p:cNvPr id="10" name="Picture 9">
            <a:extLst>
              <a:ext uri="{FF2B5EF4-FFF2-40B4-BE49-F238E27FC236}">
                <a16:creationId xmlns:a16="http://schemas.microsoft.com/office/drawing/2014/main" id="{6217ECF6-E69B-49A6-ABDC-A4DD9BE31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619" y="2468518"/>
            <a:ext cx="3418032" cy="2266567"/>
          </a:xfrm>
          <a:prstGeom prst="rect">
            <a:avLst/>
          </a:prstGeom>
        </p:spPr>
      </p:pic>
    </p:spTree>
    <p:extLst>
      <p:ext uri="{BB962C8B-B14F-4D97-AF65-F5344CB8AC3E}">
        <p14:creationId xmlns:p14="http://schemas.microsoft.com/office/powerpoint/2010/main" val="23226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6F45F101-C309-4F23-81D4-4A70E8A693E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Background</a:t>
            </a:r>
          </a:p>
        </p:txBody>
      </p:sp>
      <p:sp>
        <p:nvSpPr>
          <p:cNvPr id="3" name="Rectangle 2"/>
          <p:cNvSpPr/>
          <p:nvPr/>
        </p:nvSpPr>
        <p:spPr>
          <a:xfrm>
            <a:off x="1907058" y="1155582"/>
            <a:ext cx="4572000" cy="369332"/>
          </a:xfrm>
          <a:prstGeom prst="rect">
            <a:avLst/>
          </a:prstGeom>
        </p:spPr>
        <p:txBody>
          <a:bodyPr>
            <a:spAutoFit/>
          </a:bodyPr>
          <a:lstStyle/>
          <a:p>
            <a:r>
              <a:rPr lang="en-US" dirty="0">
                <a:solidFill>
                  <a:schemeClr val="bg1"/>
                </a:solidFill>
                <a:latin typeface="Abadi" panose="020B0604020104020204" pitchFamily="34" charset="0"/>
              </a:rPr>
              <a:t>August 8, 1831</a:t>
            </a:r>
            <a:endParaRPr lang="en-US" dirty="0">
              <a:solidFill>
                <a:schemeClr val="bg1"/>
              </a:solidFill>
            </a:endParaRPr>
          </a:p>
        </p:txBody>
      </p:sp>
      <p:sp>
        <p:nvSpPr>
          <p:cNvPr id="7" name="Rectangle 6"/>
          <p:cNvSpPr/>
          <p:nvPr/>
        </p:nvSpPr>
        <p:spPr>
          <a:xfrm>
            <a:off x="2113790" y="4013939"/>
            <a:ext cx="4572000" cy="1754326"/>
          </a:xfrm>
          <a:prstGeom prst="rect">
            <a:avLst/>
          </a:prstGeom>
        </p:spPr>
        <p:txBody>
          <a:bodyPr>
            <a:spAutoFit/>
          </a:bodyPr>
          <a:lstStyle/>
          <a:p>
            <a:r>
              <a:rPr lang="en-US" dirty="0">
                <a:solidFill>
                  <a:schemeClr val="bg1"/>
                </a:solidFill>
                <a:latin typeface="Abadi" panose="020B0604020104020204" pitchFamily="34" charset="0"/>
              </a:rPr>
              <a:t>Joseph Smith was still in Missouri and commanded along with Sidney </a:t>
            </a:r>
            <a:r>
              <a:rPr lang="en-US" dirty="0" err="1">
                <a:solidFill>
                  <a:schemeClr val="bg1"/>
                </a:solidFill>
                <a:latin typeface="Abadi" panose="020B0604020104020204" pitchFamily="34" charset="0"/>
              </a:rPr>
              <a:t>Rigdon</a:t>
            </a:r>
            <a:r>
              <a:rPr lang="en-US" dirty="0">
                <a:solidFill>
                  <a:schemeClr val="bg1"/>
                </a:solidFill>
                <a:latin typeface="Abadi" panose="020B0604020104020204" pitchFamily="34" charset="0"/>
              </a:rPr>
              <a:t> and Oliver </a:t>
            </a:r>
            <a:r>
              <a:rPr lang="en-US" dirty="0" err="1">
                <a:solidFill>
                  <a:schemeClr val="bg1"/>
                </a:solidFill>
                <a:latin typeface="Abadi" panose="020B0604020104020204" pitchFamily="34" charset="0"/>
              </a:rPr>
              <a:t>Cowdery</a:t>
            </a:r>
            <a:r>
              <a:rPr lang="en-US" dirty="0">
                <a:solidFill>
                  <a:schemeClr val="bg1"/>
                </a:solidFill>
                <a:latin typeface="Abadi" panose="020B0604020104020204" pitchFamily="34" charset="0"/>
              </a:rPr>
              <a:t> to return to Ohio.</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Section 60 is the revelation given to Joseph Smith on what the Elders are to do</a:t>
            </a:r>
            <a:endParaRPr lang="en-US" dirty="0">
              <a:solidFill>
                <a:schemeClr val="bg1"/>
              </a:solidFill>
            </a:endParaRPr>
          </a:p>
        </p:txBody>
      </p:sp>
      <p:grpSp>
        <p:nvGrpSpPr>
          <p:cNvPr id="9" name="Group 191"/>
          <p:cNvGrpSpPr/>
          <p:nvPr/>
        </p:nvGrpSpPr>
        <p:grpSpPr>
          <a:xfrm>
            <a:off x="9054713" y="4179811"/>
            <a:ext cx="989616" cy="1891077"/>
            <a:chOff x="2635943" y="1143000"/>
            <a:chExt cx="2469457" cy="4952999"/>
          </a:xfrm>
        </p:grpSpPr>
        <p:sp>
          <p:nvSpPr>
            <p:cNvPr id="10" name="Cloud 9"/>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1"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rapezoid 26"/>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884538" y="4105881"/>
            <a:ext cx="940082" cy="2060260"/>
            <a:chOff x="914400" y="1524000"/>
            <a:chExt cx="1788913" cy="4267201"/>
          </a:xfrm>
        </p:grpSpPr>
        <p:sp>
          <p:nvSpPr>
            <p:cNvPr id="31" name="Oval 30"/>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gonal Stripe 48"/>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iagonal Stripe 49"/>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a:off x="1371600" y="2819400"/>
              <a:ext cx="914400" cy="228600"/>
              <a:chOff x="2971800" y="2971800"/>
              <a:chExt cx="914400" cy="228600"/>
            </a:xfrm>
          </p:grpSpPr>
          <p:sp>
            <p:nvSpPr>
              <p:cNvPr id="55" name="Double Wave 54"/>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uble Wave 55"/>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loud 51"/>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7"/>
          <p:cNvGrpSpPr/>
          <p:nvPr/>
        </p:nvGrpSpPr>
        <p:grpSpPr>
          <a:xfrm>
            <a:off x="6667742" y="4179811"/>
            <a:ext cx="870358" cy="1941777"/>
            <a:chOff x="3394039" y="685800"/>
            <a:chExt cx="1533510" cy="3438941"/>
          </a:xfrm>
        </p:grpSpPr>
        <p:sp>
          <p:nvSpPr>
            <p:cNvPr id="59" name="Oval 58"/>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Input 70"/>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Input 71"/>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a:endCxn id="69"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rapezoid 74"/>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ame 75"/>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Wave 76"/>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ardrop 77"/>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FAF3D6E-2FD5-4C91-847A-2C6B86A5E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341" y="1282501"/>
            <a:ext cx="4712208" cy="2298192"/>
          </a:xfrm>
          <a:prstGeom prst="rect">
            <a:avLst/>
          </a:prstGeom>
        </p:spPr>
      </p:pic>
    </p:spTree>
    <p:extLst>
      <p:ext uri="{BB962C8B-B14F-4D97-AF65-F5344CB8AC3E}">
        <p14:creationId xmlns:p14="http://schemas.microsoft.com/office/powerpoint/2010/main" val="261596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C163A-470B-4B15-94AC-4E18326D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938992"/>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Does Satan Have Power</a:t>
            </a:r>
          </a:p>
          <a:p>
            <a:pPr algn="ctr"/>
            <a:r>
              <a:rPr lang="en-US" sz="6000" dirty="0">
                <a:solidFill>
                  <a:schemeClr val="bg1"/>
                </a:solidFill>
                <a:latin typeface="Abadi" panose="020B0604020104020204" pitchFamily="34" charset="0"/>
              </a:rPr>
              <a:t> Over the Waters?</a:t>
            </a:r>
          </a:p>
        </p:txBody>
      </p:sp>
      <p:sp>
        <p:nvSpPr>
          <p:cNvPr id="7" name="TextBox 6"/>
          <p:cNvSpPr txBox="1"/>
          <p:nvPr/>
        </p:nvSpPr>
        <p:spPr>
          <a:xfrm>
            <a:off x="259474" y="6488668"/>
            <a:ext cx="2745769" cy="369332"/>
          </a:xfrm>
          <a:prstGeom prst="rect">
            <a:avLst/>
          </a:prstGeom>
          <a:noFill/>
        </p:spPr>
        <p:txBody>
          <a:bodyPr wrap="square" rtlCol="0">
            <a:spAutoFit/>
          </a:bodyPr>
          <a:lstStyle/>
          <a:p>
            <a:r>
              <a:rPr lang="en-US" dirty="0">
                <a:solidFill>
                  <a:schemeClr val="bg1"/>
                </a:solidFill>
              </a:rPr>
              <a:t>D&amp;C 61:5-19 </a:t>
            </a:r>
          </a:p>
        </p:txBody>
      </p:sp>
      <p:sp>
        <p:nvSpPr>
          <p:cNvPr id="8" name="Rectangle 7"/>
          <p:cNvSpPr/>
          <p:nvPr/>
        </p:nvSpPr>
        <p:spPr>
          <a:xfrm>
            <a:off x="3443976" y="2852087"/>
            <a:ext cx="4817522" cy="1477328"/>
          </a:xfrm>
          <a:prstGeom prst="rect">
            <a:avLst/>
          </a:prstGeom>
        </p:spPr>
        <p:txBody>
          <a:bodyPr wrap="square">
            <a:spAutoFit/>
          </a:bodyPr>
          <a:lstStyle/>
          <a:p>
            <a:pPr fontAlgn="base"/>
            <a:r>
              <a:rPr lang="en-US" i="1" dirty="0">
                <a:solidFill>
                  <a:srgbClr val="FFFF00"/>
                </a:solidFill>
              </a:rPr>
              <a:t>…because of these things which are taken away out of the gospel of the Lamb, an exceedingly great many do stumble, yea, insomuch that Satan hath great power over them.</a:t>
            </a:r>
          </a:p>
          <a:p>
            <a:pPr fontAlgn="base"/>
            <a:r>
              <a:rPr lang="en-US" i="1" dirty="0">
                <a:solidFill>
                  <a:srgbClr val="FFFF00"/>
                </a:solidFill>
              </a:rPr>
              <a:t>1 Nephi 13:29</a:t>
            </a:r>
          </a:p>
        </p:txBody>
      </p:sp>
      <p:sp>
        <p:nvSpPr>
          <p:cNvPr id="2" name="TextBox 1"/>
          <p:cNvSpPr txBox="1"/>
          <p:nvPr/>
        </p:nvSpPr>
        <p:spPr>
          <a:xfrm>
            <a:off x="772244" y="2031981"/>
            <a:ext cx="2239861" cy="1754326"/>
          </a:xfrm>
          <a:prstGeom prst="rect">
            <a:avLst/>
          </a:prstGeom>
          <a:noFill/>
        </p:spPr>
        <p:txBody>
          <a:bodyPr wrap="square" rtlCol="0">
            <a:spAutoFit/>
          </a:bodyPr>
          <a:lstStyle/>
          <a:p>
            <a:pPr algn="ctr"/>
            <a:r>
              <a:rPr lang="en-US" sz="3600" b="1" dirty="0">
                <a:solidFill>
                  <a:srgbClr val="FF0000"/>
                </a:solidFill>
              </a:rPr>
              <a:t>Satan gets his power from us</a:t>
            </a:r>
          </a:p>
        </p:txBody>
      </p:sp>
      <p:sp>
        <p:nvSpPr>
          <p:cNvPr id="11" name="TextBox 10"/>
          <p:cNvSpPr txBox="1"/>
          <p:nvPr/>
        </p:nvSpPr>
        <p:spPr>
          <a:xfrm>
            <a:off x="4697948" y="4753891"/>
            <a:ext cx="2239861" cy="584775"/>
          </a:xfrm>
          <a:prstGeom prst="rect">
            <a:avLst/>
          </a:prstGeom>
          <a:noFill/>
        </p:spPr>
        <p:txBody>
          <a:bodyPr wrap="square" rtlCol="0">
            <a:spAutoFit/>
          </a:bodyPr>
          <a:lstStyle/>
          <a:p>
            <a:r>
              <a:rPr lang="en-US" sz="3200" dirty="0">
                <a:solidFill>
                  <a:schemeClr val="accent1">
                    <a:lumMod val="60000"/>
                    <a:lumOff val="40000"/>
                  </a:schemeClr>
                </a:solidFill>
              </a:rPr>
              <a:t>However:</a:t>
            </a:r>
          </a:p>
        </p:txBody>
      </p:sp>
      <p:sp>
        <p:nvSpPr>
          <p:cNvPr id="13" name="TextBox 12"/>
          <p:cNvSpPr txBox="1"/>
          <p:nvPr/>
        </p:nvSpPr>
        <p:spPr>
          <a:xfrm>
            <a:off x="4617397" y="5633623"/>
            <a:ext cx="5572431" cy="707886"/>
          </a:xfrm>
          <a:prstGeom prst="rect">
            <a:avLst/>
          </a:prstGeom>
          <a:noFill/>
        </p:spPr>
        <p:txBody>
          <a:bodyPr wrap="square" rtlCol="0">
            <a:spAutoFit/>
          </a:bodyPr>
          <a:lstStyle/>
          <a:p>
            <a:r>
              <a:rPr lang="en-US" sz="4000" b="1" dirty="0">
                <a:solidFill>
                  <a:srgbClr val="FF0000"/>
                </a:solidFill>
              </a:rPr>
              <a:t>The Lord has all power</a:t>
            </a:r>
          </a:p>
        </p:txBody>
      </p:sp>
    </p:spTree>
    <p:extLst>
      <p:ext uri="{BB962C8B-B14F-4D97-AF65-F5344CB8AC3E}">
        <p14:creationId xmlns:p14="http://schemas.microsoft.com/office/powerpoint/2010/main" val="25732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5D20A6-6904-42E9-AFD9-DF4390666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11856" y="54420"/>
            <a:ext cx="6272948"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Cincinnati</a:t>
            </a:r>
          </a:p>
        </p:txBody>
      </p:sp>
      <p:sp>
        <p:nvSpPr>
          <p:cNvPr id="7" name="TextBox 6"/>
          <p:cNvSpPr txBox="1"/>
          <p:nvPr/>
        </p:nvSpPr>
        <p:spPr>
          <a:xfrm>
            <a:off x="211856" y="6388175"/>
            <a:ext cx="2745769" cy="369332"/>
          </a:xfrm>
          <a:prstGeom prst="rect">
            <a:avLst/>
          </a:prstGeom>
          <a:noFill/>
        </p:spPr>
        <p:txBody>
          <a:bodyPr wrap="square" rtlCol="0">
            <a:spAutoFit/>
          </a:bodyPr>
          <a:lstStyle/>
          <a:p>
            <a:r>
              <a:rPr lang="en-US" dirty="0">
                <a:solidFill>
                  <a:schemeClr val="bg1"/>
                </a:solidFill>
              </a:rPr>
              <a:t>D&amp;C 61:30-32 </a:t>
            </a:r>
          </a:p>
        </p:txBody>
      </p:sp>
      <p:sp>
        <p:nvSpPr>
          <p:cNvPr id="2" name="TextBox 1"/>
          <p:cNvSpPr txBox="1"/>
          <p:nvPr/>
        </p:nvSpPr>
        <p:spPr>
          <a:xfrm>
            <a:off x="1968617" y="1155143"/>
            <a:ext cx="3598879" cy="2031325"/>
          </a:xfrm>
          <a:prstGeom prst="rect">
            <a:avLst/>
          </a:prstGeom>
          <a:noFill/>
        </p:spPr>
        <p:txBody>
          <a:bodyPr wrap="square" rtlCol="0">
            <a:spAutoFit/>
          </a:bodyPr>
          <a:lstStyle/>
          <a:p>
            <a:r>
              <a:rPr lang="en-US" dirty="0">
                <a:solidFill>
                  <a:schemeClr val="bg1"/>
                </a:solidFill>
              </a:rPr>
              <a:t>“At the time of this revelation Cincinnati was only a village, yet it was like other western towns such as Independence, the gathering place of many who had been forced to flee from the larger cities because of the violation of the law. </a:t>
            </a:r>
          </a:p>
        </p:txBody>
      </p:sp>
      <p:sp>
        <p:nvSpPr>
          <p:cNvPr id="12" name="TextBox 11"/>
          <p:cNvSpPr txBox="1"/>
          <p:nvPr/>
        </p:nvSpPr>
        <p:spPr>
          <a:xfrm>
            <a:off x="6548853" y="3895172"/>
            <a:ext cx="3598879" cy="2200602"/>
          </a:xfrm>
          <a:prstGeom prst="rect">
            <a:avLst/>
          </a:prstGeom>
          <a:noFill/>
        </p:spPr>
        <p:txBody>
          <a:bodyPr wrap="square" rtlCol="0">
            <a:spAutoFit/>
          </a:bodyPr>
          <a:lstStyle/>
          <a:p>
            <a:r>
              <a:rPr lang="en-US" dirty="0">
                <a:solidFill>
                  <a:schemeClr val="bg1"/>
                </a:solidFill>
              </a:rPr>
              <a:t>In all the border towns in that day wickedness to a very great extent prevailed. After fulfilling their mission in Cincinnati these two brethren [the Prophet Joseph and Sidney </a:t>
            </a:r>
            <a:r>
              <a:rPr lang="en-US" dirty="0" err="1">
                <a:solidFill>
                  <a:schemeClr val="bg1"/>
                </a:solidFill>
              </a:rPr>
              <a:t>Rigdon</a:t>
            </a:r>
            <a:r>
              <a:rPr lang="en-US" dirty="0">
                <a:solidFill>
                  <a:schemeClr val="bg1"/>
                </a:solidFill>
              </a:rPr>
              <a:t>] were to continue their journey back to Kirtland.” </a:t>
            </a:r>
            <a:r>
              <a:rPr lang="en-US" sz="1100" dirty="0">
                <a:solidFill>
                  <a:schemeClr val="bg1"/>
                </a:solidFill>
              </a:rPr>
              <a:t>(Smith, </a:t>
            </a:r>
            <a:r>
              <a:rPr lang="en-US" sz="1100" i="1" dirty="0">
                <a:solidFill>
                  <a:schemeClr val="bg1"/>
                </a:solidFill>
              </a:rPr>
              <a:t>Church History and Modern Revelation,</a:t>
            </a:r>
            <a:r>
              <a:rPr lang="en-US" sz="1100" dirty="0">
                <a:solidFill>
                  <a:schemeClr val="bg1"/>
                </a:solidFill>
              </a:rPr>
              <a:t>1:225.)</a:t>
            </a:r>
          </a:p>
        </p:txBody>
      </p:sp>
      <p:pic>
        <p:nvPicPr>
          <p:cNvPr id="8" name="Picture 7">
            <a:extLst>
              <a:ext uri="{FF2B5EF4-FFF2-40B4-BE49-F238E27FC236}">
                <a16:creationId xmlns:a16="http://schemas.microsoft.com/office/drawing/2014/main" id="{F6154008-4C38-42D2-9537-2669B80FB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899" y="851680"/>
            <a:ext cx="5302082" cy="2989240"/>
          </a:xfrm>
          <a:prstGeom prst="rect">
            <a:avLst/>
          </a:prstGeom>
        </p:spPr>
      </p:pic>
      <p:pic>
        <p:nvPicPr>
          <p:cNvPr id="10" name="Picture 9">
            <a:extLst>
              <a:ext uri="{FF2B5EF4-FFF2-40B4-BE49-F238E27FC236}">
                <a16:creationId xmlns:a16="http://schemas.microsoft.com/office/drawing/2014/main" id="{A288CBCD-5B7A-44B3-9594-56A8E0C12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938" y="3684262"/>
            <a:ext cx="4298053" cy="2530059"/>
          </a:xfrm>
          <a:prstGeom prst="rect">
            <a:avLst/>
          </a:prstGeom>
        </p:spPr>
      </p:pic>
    </p:spTree>
    <p:extLst>
      <p:ext uri="{BB962C8B-B14F-4D97-AF65-F5344CB8AC3E}">
        <p14:creationId xmlns:p14="http://schemas.microsoft.com/office/powerpoint/2010/main" val="42130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6D619B-C629-49F9-98A6-F00C89183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Christ’s Second Coming</a:t>
            </a:r>
          </a:p>
        </p:txBody>
      </p:sp>
      <p:sp>
        <p:nvSpPr>
          <p:cNvPr id="7" name="TextBox 6"/>
          <p:cNvSpPr txBox="1"/>
          <p:nvPr/>
        </p:nvSpPr>
        <p:spPr>
          <a:xfrm>
            <a:off x="110619" y="6433407"/>
            <a:ext cx="2745769" cy="369332"/>
          </a:xfrm>
          <a:prstGeom prst="rect">
            <a:avLst/>
          </a:prstGeom>
          <a:noFill/>
        </p:spPr>
        <p:txBody>
          <a:bodyPr wrap="square" rtlCol="0">
            <a:spAutoFit/>
          </a:bodyPr>
          <a:lstStyle/>
          <a:p>
            <a:r>
              <a:rPr lang="en-US" dirty="0">
                <a:solidFill>
                  <a:schemeClr val="bg1"/>
                </a:solidFill>
              </a:rPr>
              <a:t>D&amp;C 61:30-32 </a:t>
            </a:r>
          </a:p>
        </p:txBody>
      </p:sp>
      <p:sp>
        <p:nvSpPr>
          <p:cNvPr id="2" name="TextBox 1"/>
          <p:cNvSpPr txBox="1"/>
          <p:nvPr/>
        </p:nvSpPr>
        <p:spPr>
          <a:xfrm>
            <a:off x="672738" y="1119070"/>
            <a:ext cx="5567496" cy="2031325"/>
          </a:xfrm>
          <a:prstGeom prst="rect">
            <a:avLst/>
          </a:prstGeom>
          <a:noFill/>
        </p:spPr>
        <p:txBody>
          <a:bodyPr wrap="square" rtlCol="0">
            <a:spAutoFit/>
          </a:bodyPr>
          <a:lstStyle/>
          <a:p>
            <a:r>
              <a:rPr lang="en-US" dirty="0">
                <a:solidFill>
                  <a:schemeClr val="bg1"/>
                </a:solidFill>
              </a:rPr>
              <a:t>No one knows the exact time of Christ’s coming. The Prophet Joseph Smith said: “Jesus Christ never did reveal to any man the precise time that He would come. </a:t>
            </a:r>
          </a:p>
          <a:p>
            <a:endParaRPr lang="en-US" dirty="0">
              <a:solidFill>
                <a:schemeClr val="bg1"/>
              </a:solidFill>
            </a:endParaRPr>
          </a:p>
          <a:p>
            <a:r>
              <a:rPr lang="en-US" dirty="0">
                <a:solidFill>
                  <a:schemeClr val="bg1"/>
                </a:solidFill>
              </a:rPr>
              <a:t>Go and read the Scriptures, and you cannot find anything that specifies the exact hour He would come; and all that say so are false teachers.” (</a:t>
            </a:r>
            <a:r>
              <a:rPr lang="en-US" i="1" dirty="0">
                <a:solidFill>
                  <a:schemeClr val="bg1"/>
                </a:solidFill>
              </a:rPr>
              <a:t>History of the Church,</a:t>
            </a:r>
            <a:r>
              <a:rPr lang="en-US" dirty="0">
                <a:solidFill>
                  <a:schemeClr val="bg1"/>
                </a:solidFill>
              </a:rPr>
              <a:t> 6:254.)</a:t>
            </a:r>
          </a:p>
        </p:txBody>
      </p:sp>
      <p:pic>
        <p:nvPicPr>
          <p:cNvPr id="5" name="Picture 4">
            <a:extLst>
              <a:ext uri="{FF2B5EF4-FFF2-40B4-BE49-F238E27FC236}">
                <a16:creationId xmlns:a16="http://schemas.microsoft.com/office/drawing/2014/main" id="{E44B712B-3369-42C7-8D95-CA41194D9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61" y="3707606"/>
            <a:ext cx="3841019" cy="2394235"/>
          </a:xfrm>
          <a:prstGeom prst="rect">
            <a:avLst/>
          </a:prstGeom>
        </p:spPr>
      </p:pic>
      <p:pic>
        <p:nvPicPr>
          <p:cNvPr id="9" name="Picture 8">
            <a:extLst>
              <a:ext uri="{FF2B5EF4-FFF2-40B4-BE49-F238E27FC236}">
                <a16:creationId xmlns:a16="http://schemas.microsoft.com/office/drawing/2014/main" id="{0FBF138F-AA5D-AB5F-A5C1-E3E9753F52E5}"/>
              </a:ext>
            </a:extLst>
          </p:cNvPr>
          <p:cNvPicPr>
            <a:picLocks noChangeAspect="1"/>
          </p:cNvPicPr>
          <p:nvPr/>
        </p:nvPicPr>
        <p:blipFill>
          <a:blip r:embed="rId4"/>
          <a:stretch>
            <a:fillRect/>
          </a:stretch>
        </p:blipFill>
        <p:spPr>
          <a:xfrm>
            <a:off x="6490970" y="1918413"/>
            <a:ext cx="4544059" cy="2781688"/>
          </a:xfrm>
          <a:prstGeom prst="rect">
            <a:avLst/>
          </a:prstGeom>
        </p:spPr>
      </p:pic>
    </p:spTree>
    <p:extLst>
      <p:ext uri="{BB962C8B-B14F-4D97-AF65-F5344CB8AC3E}">
        <p14:creationId xmlns:p14="http://schemas.microsoft.com/office/powerpoint/2010/main" val="42226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E31A2-20A0-4A1D-AE04-435C5D71A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1588544" y="1"/>
            <a:ext cx="6269145"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Background</a:t>
            </a:r>
          </a:p>
        </p:txBody>
      </p:sp>
      <p:sp>
        <p:nvSpPr>
          <p:cNvPr id="7" name="TextBox 6"/>
          <p:cNvSpPr txBox="1"/>
          <p:nvPr/>
        </p:nvSpPr>
        <p:spPr>
          <a:xfrm>
            <a:off x="83646" y="6467861"/>
            <a:ext cx="2745769" cy="369332"/>
          </a:xfrm>
          <a:prstGeom prst="rect">
            <a:avLst/>
          </a:prstGeom>
          <a:noFill/>
        </p:spPr>
        <p:txBody>
          <a:bodyPr wrap="square" rtlCol="0">
            <a:spAutoFit/>
          </a:bodyPr>
          <a:lstStyle/>
          <a:p>
            <a:r>
              <a:rPr lang="en-US" dirty="0"/>
              <a:t>D&amp;C 62 </a:t>
            </a:r>
          </a:p>
        </p:txBody>
      </p:sp>
      <p:sp>
        <p:nvSpPr>
          <p:cNvPr id="2" name="TextBox 1"/>
          <p:cNvSpPr txBox="1"/>
          <p:nvPr/>
        </p:nvSpPr>
        <p:spPr>
          <a:xfrm>
            <a:off x="805543" y="1015664"/>
            <a:ext cx="4577395" cy="1923604"/>
          </a:xfrm>
          <a:prstGeom prst="rect">
            <a:avLst/>
          </a:prstGeom>
          <a:noFill/>
        </p:spPr>
        <p:txBody>
          <a:bodyPr wrap="square" rtlCol="0">
            <a:spAutoFit/>
          </a:bodyPr>
          <a:lstStyle/>
          <a:p>
            <a:r>
              <a:rPr lang="en-US" dirty="0">
                <a:solidFill>
                  <a:schemeClr val="bg1"/>
                </a:solidFill>
              </a:rPr>
              <a:t>“On the 13th [of August] I met several of the Elders on their way to the land of Zion, and after the joyful salutations with which brethren meet each other, who are actually ‘contending for the faith once delivered to the Saints,’ I received the following: [D&amp;C 62]” </a:t>
            </a:r>
          </a:p>
          <a:p>
            <a:r>
              <a:rPr lang="en-US" sz="1100" dirty="0">
                <a:solidFill>
                  <a:schemeClr val="bg1"/>
                </a:solidFill>
              </a:rPr>
              <a:t>(</a:t>
            </a:r>
            <a:r>
              <a:rPr lang="en-US" sz="1100" i="1" dirty="0">
                <a:solidFill>
                  <a:schemeClr val="bg1"/>
                </a:solidFill>
              </a:rPr>
              <a:t>History of the Church,</a:t>
            </a:r>
            <a:r>
              <a:rPr lang="en-US" sz="1100" dirty="0">
                <a:solidFill>
                  <a:schemeClr val="bg1"/>
                </a:solidFill>
              </a:rPr>
              <a:t> 1:205). </a:t>
            </a:r>
          </a:p>
        </p:txBody>
      </p:sp>
      <p:sp>
        <p:nvSpPr>
          <p:cNvPr id="9" name="TextBox 8"/>
          <p:cNvSpPr txBox="1"/>
          <p:nvPr/>
        </p:nvSpPr>
        <p:spPr>
          <a:xfrm>
            <a:off x="5963023" y="3833549"/>
            <a:ext cx="5912938" cy="1092607"/>
          </a:xfrm>
          <a:prstGeom prst="rect">
            <a:avLst/>
          </a:prstGeom>
          <a:noFill/>
        </p:spPr>
        <p:txBody>
          <a:bodyPr wrap="square" rtlCol="0">
            <a:spAutoFit/>
          </a:bodyPr>
          <a:lstStyle/>
          <a:p>
            <a:r>
              <a:rPr lang="en-US" dirty="0"/>
              <a:t>The elders were not identified in the Prophet’s history, but Reynolds Cahoon named them as follows: Hyrum Smith, John Murdock, Harvey Whitlock, and David Whitmer. </a:t>
            </a:r>
          </a:p>
          <a:p>
            <a:r>
              <a:rPr lang="en-US" sz="1100" dirty="0"/>
              <a:t>Journal History, 13 August 1831.</a:t>
            </a:r>
            <a:endParaRPr lang="en-US" sz="1100" dirty="0">
              <a:solidFill>
                <a:schemeClr val="bg1"/>
              </a:solidFill>
            </a:endParaRPr>
          </a:p>
        </p:txBody>
      </p:sp>
      <p:sp>
        <p:nvSpPr>
          <p:cNvPr id="5" name="Rectangle 4"/>
          <p:cNvSpPr/>
          <p:nvPr/>
        </p:nvSpPr>
        <p:spPr>
          <a:xfrm>
            <a:off x="1944696" y="4011067"/>
            <a:ext cx="1877888" cy="2123658"/>
          </a:xfrm>
          <a:prstGeom prst="rect">
            <a:avLst/>
          </a:prstGeom>
          <a:solidFill>
            <a:schemeClr val="bg2">
              <a:lumMod val="50000"/>
            </a:schemeClr>
          </a:solidFill>
        </p:spPr>
        <p:txBody>
          <a:bodyPr wrap="square">
            <a:spAutoFit/>
          </a:bodyPr>
          <a:lstStyle/>
          <a:p>
            <a:r>
              <a:rPr lang="en-US" sz="1100" dirty="0">
                <a:solidFill>
                  <a:schemeClr val="bg1"/>
                </a:solidFill>
                <a:latin typeface="arial" panose="020B0604020202020204" pitchFamily="34" charset="0"/>
              </a:rPr>
              <a:t>Harvey Gilman Whitlock was an early member of the Latter Day Saint movement and one of the witnesses to the Book of Commandments. He was among those Latter-Day Saints driven by mobs from Jackson County, Missouri in the summer of 1833. </a:t>
            </a:r>
          </a:p>
          <a:p>
            <a:r>
              <a:rPr lang="en-US" sz="1100" b="1" dirty="0">
                <a:solidFill>
                  <a:schemeClr val="bg1"/>
                </a:solidFill>
                <a:latin typeface="arial" panose="020B0604020202020204" pitchFamily="34" charset="0"/>
              </a:rPr>
              <a:t>Born: </a:t>
            </a:r>
            <a:r>
              <a:rPr lang="en-US" sz="1100" dirty="0">
                <a:solidFill>
                  <a:schemeClr val="bg1"/>
                </a:solidFill>
                <a:latin typeface="arial" panose="020B0604020202020204" pitchFamily="34" charset="0"/>
              </a:rPr>
              <a:t>1809</a:t>
            </a:r>
          </a:p>
          <a:p>
            <a:r>
              <a:rPr lang="en-US" sz="1100" b="1" dirty="0">
                <a:solidFill>
                  <a:schemeClr val="bg1"/>
                </a:solidFill>
                <a:latin typeface="arial" panose="020B0604020202020204" pitchFamily="34" charset="0"/>
              </a:rPr>
              <a:t>Died: </a:t>
            </a:r>
            <a:r>
              <a:rPr lang="en-US" sz="1100" dirty="0">
                <a:solidFill>
                  <a:schemeClr val="bg1"/>
                </a:solidFill>
                <a:latin typeface="arial" panose="020B0604020202020204" pitchFamily="34" charset="0"/>
              </a:rPr>
              <a:t>1874</a:t>
            </a:r>
          </a:p>
        </p:txBody>
      </p:sp>
      <p:sp>
        <p:nvSpPr>
          <p:cNvPr id="8" name="Rectangle 7"/>
          <p:cNvSpPr/>
          <p:nvPr/>
        </p:nvSpPr>
        <p:spPr>
          <a:xfrm>
            <a:off x="5886274" y="5141644"/>
            <a:ext cx="5703214" cy="1384995"/>
          </a:xfrm>
          <a:prstGeom prst="rect">
            <a:avLst/>
          </a:prstGeom>
        </p:spPr>
        <p:txBody>
          <a:bodyPr wrap="square">
            <a:spAutoFit/>
          </a:bodyPr>
          <a:lstStyle/>
          <a:p>
            <a:r>
              <a:rPr lang="en-US" sz="1400" b="1" dirty="0">
                <a:solidFill>
                  <a:srgbClr val="2F393A"/>
                </a:solidFill>
                <a:latin typeface="Abadi" panose="020B0604020104020204" pitchFamily="34" charset="0"/>
              </a:rPr>
              <a:t>*John Murdock was so ill on this occasion that he was unable to pursue his journey to Zion without some assistance. After this revelation was given, the four missionaries (John Murdock, David </a:t>
            </a:r>
            <a:r>
              <a:rPr lang="en-US" sz="1400" b="1" dirty="0" err="1">
                <a:solidFill>
                  <a:srgbClr val="2F393A"/>
                </a:solidFill>
                <a:latin typeface="Abadi" panose="020B0604020104020204" pitchFamily="34" charset="0"/>
              </a:rPr>
              <a:t>Whitmer</a:t>
            </a:r>
            <a:r>
              <a:rPr lang="en-US" sz="1400" b="1" dirty="0">
                <a:solidFill>
                  <a:srgbClr val="2F393A"/>
                </a:solidFill>
                <a:latin typeface="Abadi" panose="020B0604020104020204" pitchFamily="34" charset="0"/>
              </a:rPr>
              <a:t>, Harvey Whitlock, and Hyrum Smith) put their money together and bought a horse for John Murdock to ride, by which means they were able to continue their travels. (vs. 7-8)</a:t>
            </a:r>
            <a:endParaRPr lang="en-US" sz="1400" b="1" dirty="0"/>
          </a:p>
        </p:txBody>
      </p:sp>
      <p:grpSp>
        <p:nvGrpSpPr>
          <p:cNvPr id="11" name="Group 10"/>
          <p:cNvGrpSpPr/>
          <p:nvPr/>
        </p:nvGrpSpPr>
        <p:grpSpPr>
          <a:xfrm>
            <a:off x="6557496" y="876301"/>
            <a:ext cx="1729482" cy="2552699"/>
            <a:chOff x="4293268" y="573581"/>
            <a:chExt cx="1729482" cy="2552699"/>
          </a:xfrm>
        </p:grpSpPr>
        <p:pic>
          <p:nvPicPr>
            <p:cNvPr id="13316" name="Picture 4" descr="http://www.gapages.com/smith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268" y="573581"/>
              <a:ext cx="1729482" cy="23059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0" y="2864670"/>
              <a:ext cx="933269" cy="261610"/>
            </a:xfrm>
            <a:prstGeom prst="rect">
              <a:avLst/>
            </a:prstGeom>
          </p:spPr>
          <p:txBody>
            <a:bodyPr wrap="none">
              <a:spAutoFit/>
            </a:bodyPr>
            <a:lstStyle/>
            <a:p>
              <a:r>
                <a:rPr lang="en-US" sz="1100" dirty="0"/>
                <a:t>Hyrum Smith</a:t>
              </a:r>
            </a:p>
          </p:txBody>
        </p:sp>
      </p:grpSp>
      <p:grpSp>
        <p:nvGrpSpPr>
          <p:cNvPr id="12" name="Group 11"/>
          <p:cNvGrpSpPr/>
          <p:nvPr/>
        </p:nvGrpSpPr>
        <p:grpSpPr>
          <a:xfrm>
            <a:off x="8597916" y="885189"/>
            <a:ext cx="1614770" cy="2512576"/>
            <a:chOff x="6333688" y="582470"/>
            <a:chExt cx="1614770" cy="2512576"/>
          </a:xfrm>
        </p:grpSpPr>
        <p:pic>
          <p:nvPicPr>
            <p:cNvPr id="13318" name="Picture 6" descr="https://www.lds.org/bc/content/shared/content/images/gospel-library/manual/32502/07-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688" y="582470"/>
              <a:ext cx="1614770" cy="222850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48274" y="2833436"/>
              <a:ext cx="997389" cy="261610"/>
            </a:xfrm>
            <a:prstGeom prst="rect">
              <a:avLst/>
            </a:prstGeom>
          </p:spPr>
          <p:txBody>
            <a:bodyPr wrap="none">
              <a:spAutoFit/>
            </a:bodyPr>
            <a:lstStyle/>
            <a:p>
              <a:r>
                <a:rPr lang="en-US" sz="1100" dirty="0"/>
                <a:t>John Murdock</a:t>
              </a:r>
            </a:p>
          </p:txBody>
        </p:sp>
      </p:grpSp>
      <p:grpSp>
        <p:nvGrpSpPr>
          <p:cNvPr id="13" name="Group 12"/>
          <p:cNvGrpSpPr/>
          <p:nvPr/>
        </p:nvGrpSpPr>
        <p:grpSpPr>
          <a:xfrm>
            <a:off x="4109057" y="3916728"/>
            <a:ext cx="1567493" cy="2451430"/>
            <a:chOff x="2585056" y="3916728"/>
            <a:chExt cx="1567493" cy="2451430"/>
          </a:xfrm>
        </p:grpSpPr>
        <p:pic>
          <p:nvPicPr>
            <p:cNvPr id="13320" name="Picture 8" descr="http://3.bp.blogspot.com/-74BQouTBubQ/Tws3RXWnN3I/AAAAAAAADgI/D2_JEs5a4JY/s320/david+whitmer+testemunha+livro+de+mormon+lds+su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056" y="3916728"/>
              <a:ext cx="1567493" cy="221799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884778" y="6106548"/>
              <a:ext cx="1050288" cy="261610"/>
            </a:xfrm>
            <a:prstGeom prst="rect">
              <a:avLst/>
            </a:prstGeom>
          </p:spPr>
          <p:txBody>
            <a:bodyPr wrap="none">
              <a:spAutoFit/>
            </a:bodyPr>
            <a:lstStyle/>
            <a:p>
              <a:r>
                <a:rPr lang="en-US" sz="1100" dirty="0"/>
                <a:t>David </a:t>
              </a:r>
              <a:r>
                <a:rPr lang="en-US" sz="1100" dirty="0" err="1"/>
                <a:t>Whitmer</a:t>
              </a:r>
              <a:endParaRPr lang="en-US" sz="1100" dirty="0"/>
            </a:p>
          </p:txBody>
        </p:sp>
      </p:grpSp>
    </p:spTree>
    <p:extLst>
      <p:ext uri="{BB962C8B-B14F-4D97-AF65-F5344CB8AC3E}">
        <p14:creationId xmlns:p14="http://schemas.microsoft.com/office/powerpoint/2010/main" val="18642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B61172-CD49-4784-966E-5B2F27CFE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525289" y="0"/>
            <a:ext cx="6269145"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Succor</a:t>
            </a:r>
          </a:p>
        </p:txBody>
      </p:sp>
      <p:sp>
        <p:nvSpPr>
          <p:cNvPr id="7" name="TextBox 6"/>
          <p:cNvSpPr txBox="1"/>
          <p:nvPr/>
        </p:nvSpPr>
        <p:spPr>
          <a:xfrm>
            <a:off x="215659" y="6488667"/>
            <a:ext cx="2745769" cy="369332"/>
          </a:xfrm>
          <a:prstGeom prst="rect">
            <a:avLst/>
          </a:prstGeom>
          <a:noFill/>
        </p:spPr>
        <p:txBody>
          <a:bodyPr wrap="square" rtlCol="0">
            <a:spAutoFit/>
          </a:bodyPr>
          <a:lstStyle/>
          <a:p>
            <a:r>
              <a:rPr lang="en-US" dirty="0"/>
              <a:t>D&amp;C 62:1 </a:t>
            </a:r>
          </a:p>
        </p:txBody>
      </p:sp>
      <p:sp>
        <p:nvSpPr>
          <p:cNvPr id="2" name="TextBox 1"/>
          <p:cNvSpPr txBox="1"/>
          <p:nvPr/>
        </p:nvSpPr>
        <p:spPr>
          <a:xfrm>
            <a:off x="425109" y="1373815"/>
            <a:ext cx="5250109" cy="4401205"/>
          </a:xfrm>
          <a:prstGeom prst="rect">
            <a:avLst/>
          </a:prstGeom>
          <a:noFill/>
        </p:spPr>
        <p:txBody>
          <a:bodyPr wrap="square" rtlCol="0">
            <a:spAutoFit/>
          </a:bodyPr>
          <a:lstStyle/>
          <a:p>
            <a:r>
              <a:rPr lang="en-US" sz="2800" i="1" dirty="0">
                <a:solidFill>
                  <a:schemeClr val="bg1"/>
                </a:solidFill>
              </a:rPr>
              <a:t>“Succor</a:t>
            </a:r>
            <a:r>
              <a:rPr lang="en-US" sz="2800" dirty="0">
                <a:solidFill>
                  <a:schemeClr val="bg1"/>
                </a:solidFill>
              </a:rPr>
              <a:t> means ‘to go to the aid of one in want or distress’ or ‘to relieve.’ </a:t>
            </a:r>
          </a:p>
          <a:p>
            <a:endParaRPr lang="en-US" sz="2800" dirty="0">
              <a:solidFill>
                <a:schemeClr val="bg1"/>
              </a:solidFill>
            </a:endParaRPr>
          </a:p>
          <a:p>
            <a:endParaRPr lang="en-US" sz="2800" dirty="0">
              <a:solidFill>
                <a:schemeClr val="bg1"/>
              </a:solidFill>
            </a:endParaRPr>
          </a:p>
          <a:p>
            <a:r>
              <a:rPr lang="en-US" sz="2800" dirty="0">
                <a:solidFill>
                  <a:schemeClr val="bg1"/>
                </a:solidFill>
              </a:rPr>
              <a:t>Fortunately, the Savior succors those ‘who are tempted’ so they will not commit sin, and if they should sin, he will succor them if they repent.” </a:t>
            </a:r>
            <a:r>
              <a:rPr lang="en-US" sz="1200" dirty="0">
                <a:solidFill>
                  <a:schemeClr val="bg1"/>
                </a:solidFill>
              </a:rPr>
              <a:t>(Ludlow, </a:t>
            </a:r>
            <a:r>
              <a:rPr lang="en-US" sz="1200" i="1" dirty="0">
                <a:solidFill>
                  <a:schemeClr val="bg1"/>
                </a:solidFill>
              </a:rPr>
              <a:t>Companion,</a:t>
            </a:r>
            <a:r>
              <a:rPr lang="en-US" sz="1200" dirty="0">
                <a:solidFill>
                  <a:schemeClr val="bg1"/>
                </a:solidFill>
              </a:rPr>
              <a:t> 1:330.)</a:t>
            </a:r>
          </a:p>
        </p:txBody>
      </p:sp>
      <p:pic>
        <p:nvPicPr>
          <p:cNvPr id="5" name="Picture 4">
            <a:extLst>
              <a:ext uri="{FF2B5EF4-FFF2-40B4-BE49-F238E27FC236}">
                <a16:creationId xmlns:a16="http://schemas.microsoft.com/office/drawing/2014/main" id="{B3B3AF93-4F89-4244-ADC0-8323337E6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326" y="1373815"/>
            <a:ext cx="5159553" cy="4754060"/>
          </a:xfrm>
          <a:prstGeom prst="rect">
            <a:avLst/>
          </a:prstGeom>
        </p:spPr>
      </p:pic>
    </p:spTree>
    <p:extLst>
      <p:ext uri="{BB962C8B-B14F-4D97-AF65-F5344CB8AC3E}">
        <p14:creationId xmlns:p14="http://schemas.microsoft.com/office/powerpoint/2010/main" val="41389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385CB6-5209-4A40-AD57-A87385912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255181" y="0"/>
            <a:ext cx="9540364"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Elders Bearing Testimonies</a:t>
            </a:r>
          </a:p>
        </p:txBody>
      </p:sp>
      <p:sp>
        <p:nvSpPr>
          <p:cNvPr id="7" name="TextBox 6"/>
          <p:cNvSpPr txBox="1"/>
          <p:nvPr/>
        </p:nvSpPr>
        <p:spPr>
          <a:xfrm>
            <a:off x="255181" y="6447675"/>
            <a:ext cx="2745769" cy="369332"/>
          </a:xfrm>
          <a:prstGeom prst="rect">
            <a:avLst/>
          </a:prstGeom>
          <a:noFill/>
        </p:spPr>
        <p:txBody>
          <a:bodyPr wrap="square" rtlCol="0">
            <a:spAutoFit/>
          </a:bodyPr>
          <a:lstStyle/>
          <a:p>
            <a:r>
              <a:rPr lang="en-US" dirty="0"/>
              <a:t>D&amp;C 62:3 </a:t>
            </a:r>
          </a:p>
        </p:txBody>
      </p:sp>
      <p:sp>
        <p:nvSpPr>
          <p:cNvPr id="2" name="TextBox 1"/>
          <p:cNvSpPr txBox="1"/>
          <p:nvPr/>
        </p:nvSpPr>
        <p:spPr>
          <a:xfrm>
            <a:off x="1968617" y="1155142"/>
            <a:ext cx="3598879" cy="1754326"/>
          </a:xfrm>
          <a:prstGeom prst="rect">
            <a:avLst/>
          </a:prstGeom>
          <a:noFill/>
        </p:spPr>
        <p:txBody>
          <a:bodyPr wrap="square" rtlCol="0">
            <a:spAutoFit/>
          </a:bodyPr>
          <a:lstStyle/>
          <a:p>
            <a:r>
              <a:rPr lang="en-US" dirty="0">
                <a:solidFill>
                  <a:schemeClr val="bg1"/>
                </a:solidFill>
              </a:rPr>
              <a:t>“In this Revelation we are told that angels are scrutinizing the records kept of the testimonies of the Elders, and that they rejoice over the witnesses.</a:t>
            </a:r>
          </a:p>
          <a:p>
            <a:endParaRPr lang="en-US" dirty="0">
              <a:solidFill>
                <a:schemeClr val="bg1"/>
              </a:solidFill>
            </a:endParaRPr>
          </a:p>
        </p:txBody>
      </p:sp>
      <p:sp>
        <p:nvSpPr>
          <p:cNvPr id="8" name="TextBox 7"/>
          <p:cNvSpPr txBox="1"/>
          <p:nvPr/>
        </p:nvSpPr>
        <p:spPr>
          <a:xfrm>
            <a:off x="6704203" y="3429000"/>
            <a:ext cx="4417453" cy="2477601"/>
          </a:xfrm>
          <a:prstGeom prst="rect">
            <a:avLst/>
          </a:prstGeom>
          <a:noFill/>
        </p:spPr>
        <p:txBody>
          <a:bodyPr wrap="square" rtlCol="0">
            <a:spAutoFit/>
          </a:bodyPr>
          <a:lstStyle/>
          <a:p>
            <a:r>
              <a:rPr lang="en-US" b="1" dirty="0"/>
              <a:t>It appears from this that the ministry on earth has its effects beyond the veil as well as on this side. </a:t>
            </a:r>
          </a:p>
          <a:p>
            <a:endParaRPr lang="en-US" b="1" dirty="0"/>
          </a:p>
          <a:p>
            <a:r>
              <a:rPr lang="en-US" b="1" dirty="0"/>
              <a:t>An Elder who bears his faithful testimony to the truth does not know how far-reaching the result may be, though his visible audience may consist of but few.” </a:t>
            </a:r>
          </a:p>
          <a:p>
            <a:r>
              <a:rPr lang="en-US" sz="1100" b="1" dirty="0"/>
              <a:t>Smith and </a:t>
            </a:r>
            <a:r>
              <a:rPr lang="en-US" sz="1100" b="1" dirty="0" err="1"/>
              <a:t>Sjodahl</a:t>
            </a:r>
            <a:endParaRPr lang="en-US" sz="1100" b="1" dirty="0"/>
          </a:p>
        </p:txBody>
      </p:sp>
      <p:pic>
        <p:nvPicPr>
          <p:cNvPr id="4" name="Picture 3">
            <a:extLst>
              <a:ext uri="{FF2B5EF4-FFF2-40B4-BE49-F238E27FC236}">
                <a16:creationId xmlns:a16="http://schemas.microsoft.com/office/drawing/2014/main" id="{F48579DC-3248-4791-91F0-2B0BC6F24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203" y="1084775"/>
            <a:ext cx="2914650" cy="2105025"/>
          </a:xfrm>
          <a:prstGeom prst="rect">
            <a:avLst/>
          </a:prstGeom>
        </p:spPr>
      </p:pic>
      <p:pic>
        <p:nvPicPr>
          <p:cNvPr id="9" name="Picture 8">
            <a:extLst>
              <a:ext uri="{FF2B5EF4-FFF2-40B4-BE49-F238E27FC236}">
                <a16:creationId xmlns:a16="http://schemas.microsoft.com/office/drawing/2014/main" id="{1DC8551C-048B-44B7-A279-5EFC48DEF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996" y="2768471"/>
            <a:ext cx="3390900" cy="1752600"/>
          </a:xfrm>
          <a:prstGeom prst="rect">
            <a:avLst/>
          </a:prstGeom>
        </p:spPr>
      </p:pic>
      <p:pic>
        <p:nvPicPr>
          <p:cNvPr id="12" name="Picture 11">
            <a:extLst>
              <a:ext uri="{FF2B5EF4-FFF2-40B4-BE49-F238E27FC236}">
                <a16:creationId xmlns:a16="http://schemas.microsoft.com/office/drawing/2014/main" id="{6B66AFAE-8BB8-49E0-9C1A-23695678C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243" y="4744655"/>
            <a:ext cx="2682240" cy="1889760"/>
          </a:xfrm>
          <a:prstGeom prst="rect">
            <a:avLst/>
          </a:prstGeom>
        </p:spPr>
      </p:pic>
    </p:spTree>
    <p:extLst>
      <p:ext uri="{BB962C8B-B14F-4D97-AF65-F5344CB8AC3E}">
        <p14:creationId xmlns:p14="http://schemas.microsoft.com/office/powerpoint/2010/main" val="38033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385CB6-5209-4A40-AD57-A87385912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TextBox 5"/>
          <p:cNvSpPr txBox="1"/>
          <p:nvPr/>
        </p:nvSpPr>
        <p:spPr>
          <a:xfrm>
            <a:off x="478465" y="307484"/>
            <a:ext cx="4742121" cy="584775"/>
          </a:xfrm>
          <a:prstGeom prst="rect">
            <a:avLst/>
          </a:prstGeom>
          <a:noFill/>
        </p:spPr>
        <p:txBody>
          <a:bodyPr wrap="square" rtlCol="0">
            <a:spAutoFit/>
          </a:bodyPr>
          <a:lstStyle/>
          <a:p>
            <a:r>
              <a:rPr lang="en-US" sz="3200" dirty="0">
                <a:solidFill>
                  <a:schemeClr val="bg1"/>
                </a:solidFill>
              </a:rPr>
              <a:t>What Mattered to the Lord</a:t>
            </a:r>
          </a:p>
        </p:txBody>
      </p:sp>
      <p:sp>
        <p:nvSpPr>
          <p:cNvPr id="11" name="TextBox 10">
            <a:extLst>
              <a:ext uri="{FF2B5EF4-FFF2-40B4-BE49-F238E27FC236}">
                <a16:creationId xmlns:a16="http://schemas.microsoft.com/office/drawing/2014/main" id="{63D2E664-3631-4864-BAAB-1EB8A9FC56B2}"/>
              </a:ext>
            </a:extLst>
          </p:cNvPr>
          <p:cNvSpPr txBox="1"/>
          <p:nvPr/>
        </p:nvSpPr>
        <p:spPr>
          <a:xfrm>
            <a:off x="5936510" y="265815"/>
            <a:ext cx="6003852" cy="584775"/>
          </a:xfrm>
          <a:prstGeom prst="rect">
            <a:avLst/>
          </a:prstGeom>
          <a:noFill/>
        </p:spPr>
        <p:txBody>
          <a:bodyPr wrap="square" rtlCol="0">
            <a:spAutoFit/>
          </a:bodyPr>
          <a:lstStyle/>
          <a:p>
            <a:r>
              <a:rPr lang="en-US" sz="3200" dirty="0">
                <a:solidFill>
                  <a:schemeClr val="bg1"/>
                </a:solidFill>
              </a:rPr>
              <a:t>What Did Not Mattered to the Lord</a:t>
            </a:r>
          </a:p>
        </p:txBody>
      </p:sp>
      <p:sp>
        <p:nvSpPr>
          <p:cNvPr id="5" name="Rectangle 4">
            <a:extLst>
              <a:ext uri="{FF2B5EF4-FFF2-40B4-BE49-F238E27FC236}">
                <a16:creationId xmlns:a16="http://schemas.microsoft.com/office/drawing/2014/main" id="{59A117AD-A2A8-4CEF-900E-9A241CE5092B}"/>
              </a:ext>
            </a:extLst>
          </p:cNvPr>
          <p:cNvSpPr/>
          <p:nvPr/>
        </p:nvSpPr>
        <p:spPr>
          <a:xfrm>
            <a:off x="1182780" y="1305471"/>
            <a:ext cx="3636335" cy="923330"/>
          </a:xfrm>
          <a:prstGeom prst="rect">
            <a:avLst/>
          </a:prstGeom>
          <a:solidFill>
            <a:srgbClr val="000099"/>
          </a:solidFill>
        </p:spPr>
        <p:txBody>
          <a:bodyPr wrap="square">
            <a:spAutoFit/>
          </a:bodyPr>
          <a:lstStyle/>
          <a:p>
            <a:pPr algn="ctr"/>
            <a:r>
              <a:rPr lang="en-US" b="0" i="0" dirty="0">
                <a:solidFill>
                  <a:schemeClr val="bg1"/>
                </a:solidFill>
                <a:effectLst/>
                <a:latin typeface="Open Sans"/>
              </a:rPr>
              <a:t>That the elders take their journey speedily to St. Louis </a:t>
            </a:r>
          </a:p>
          <a:p>
            <a:pPr algn="ctr"/>
            <a:r>
              <a:rPr lang="en-US" b="0" i="0" dirty="0">
                <a:solidFill>
                  <a:schemeClr val="bg1"/>
                </a:solidFill>
                <a:effectLst/>
                <a:latin typeface="Open Sans"/>
              </a:rPr>
              <a:t>D&amp;C 60:5</a:t>
            </a:r>
            <a:endParaRPr lang="en-US" dirty="0">
              <a:solidFill>
                <a:schemeClr val="bg1"/>
              </a:solidFill>
            </a:endParaRPr>
          </a:p>
        </p:txBody>
      </p:sp>
      <p:sp>
        <p:nvSpPr>
          <p:cNvPr id="13" name="Rectangle 12">
            <a:extLst>
              <a:ext uri="{FF2B5EF4-FFF2-40B4-BE49-F238E27FC236}">
                <a16:creationId xmlns:a16="http://schemas.microsoft.com/office/drawing/2014/main" id="{3339CA43-894A-4066-8D16-A2EB4F0C72E1}"/>
              </a:ext>
            </a:extLst>
          </p:cNvPr>
          <p:cNvSpPr/>
          <p:nvPr/>
        </p:nvSpPr>
        <p:spPr>
          <a:xfrm>
            <a:off x="7120268" y="1368155"/>
            <a:ext cx="3636335" cy="646331"/>
          </a:xfrm>
          <a:prstGeom prst="rect">
            <a:avLst/>
          </a:prstGeom>
          <a:solidFill>
            <a:srgbClr val="FF3300"/>
          </a:solidFill>
        </p:spPr>
        <p:txBody>
          <a:bodyPr wrap="square">
            <a:spAutoFit/>
          </a:bodyPr>
          <a:lstStyle/>
          <a:p>
            <a:pPr algn="ctr"/>
            <a:r>
              <a:rPr lang="en-US" dirty="0">
                <a:solidFill>
                  <a:schemeClr val="bg1"/>
                </a:solidFill>
              </a:rPr>
              <a:t>Whether the elders made or bought a craft to travel in</a:t>
            </a:r>
          </a:p>
        </p:txBody>
      </p:sp>
      <p:sp>
        <p:nvSpPr>
          <p:cNvPr id="14" name="Rectangle 13">
            <a:extLst>
              <a:ext uri="{FF2B5EF4-FFF2-40B4-BE49-F238E27FC236}">
                <a16:creationId xmlns:a16="http://schemas.microsoft.com/office/drawing/2014/main" id="{6C26B39B-1FF4-458B-B102-8D9F4FF2D859}"/>
              </a:ext>
            </a:extLst>
          </p:cNvPr>
          <p:cNvSpPr/>
          <p:nvPr/>
        </p:nvSpPr>
        <p:spPr>
          <a:xfrm>
            <a:off x="1182781" y="3115760"/>
            <a:ext cx="3636335" cy="923330"/>
          </a:xfrm>
          <a:prstGeom prst="rect">
            <a:avLst/>
          </a:prstGeom>
          <a:solidFill>
            <a:srgbClr val="000099"/>
          </a:solidFill>
        </p:spPr>
        <p:txBody>
          <a:bodyPr wrap="square">
            <a:spAutoFit/>
          </a:bodyPr>
          <a:lstStyle/>
          <a:p>
            <a:pPr algn="ctr"/>
            <a:r>
              <a:rPr lang="en-US" dirty="0">
                <a:solidFill>
                  <a:schemeClr val="bg1"/>
                </a:solidFill>
              </a:rPr>
              <a:t>That the elders take their journey in haste and that they fill their mission</a:t>
            </a:r>
          </a:p>
          <a:p>
            <a:pPr algn="ctr"/>
            <a:r>
              <a:rPr lang="en-US" dirty="0">
                <a:solidFill>
                  <a:schemeClr val="bg1"/>
                </a:solidFill>
              </a:rPr>
              <a:t>D&amp;C 61:21-22</a:t>
            </a:r>
          </a:p>
        </p:txBody>
      </p:sp>
      <p:sp>
        <p:nvSpPr>
          <p:cNvPr id="17" name="Rectangle 16">
            <a:extLst>
              <a:ext uri="{FF2B5EF4-FFF2-40B4-BE49-F238E27FC236}">
                <a16:creationId xmlns:a16="http://schemas.microsoft.com/office/drawing/2014/main" id="{18D7BAA6-FDE6-4324-8585-1447662C1949}"/>
              </a:ext>
            </a:extLst>
          </p:cNvPr>
          <p:cNvSpPr/>
          <p:nvPr/>
        </p:nvSpPr>
        <p:spPr>
          <a:xfrm>
            <a:off x="7120267" y="3117603"/>
            <a:ext cx="3636335" cy="646331"/>
          </a:xfrm>
          <a:prstGeom prst="rect">
            <a:avLst/>
          </a:prstGeom>
          <a:solidFill>
            <a:srgbClr val="FF3300"/>
          </a:solidFill>
        </p:spPr>
        <p:txBody>
          <a:bodyPr wrap="square">
            <a:spAutoFit/>
          </a:bodyPr>
          <a:lstStyle/>
          <a:p>
            <a:pPr algn="ctr"/>
            <a:r>
              <a:rPr lang="en-US" dirty="0">
                <a:solidFill>
                  <a:schemeClr val="bg1"/>
                </a:solidFill>
              </a:rPr>
              <a:t>Whether they traveled by water or by land</a:t>
            </a:r>
          </a:p>
        </p:txBody>
      </p:sp>
      <p:sp>
        <p:nvSpPr>
          <p:cNvPr id="18" name="Rectangle 17">
            <a:extLst>
              <a:ext uri="{FF2B5EF4-FFF2-40B4-BE49-F238E27FC236}">
                <a16:creationId xmlns:a16="http://schemas.microsoft.com/office/drawing/2014/main" id="{A51FE3E8-E808-4CCB-BFD2-15D7D07F9243}"/>
              </a:ext>
            </a:extLst>
          </p:cNvPr>
          <p:cNvSpPr/>
          <p:nvPr/>
        </p:nvSpPr>
        <p:spPr>
          <a:xfrm>
            <a:off x="1182782" y="4889679"/>
            <a:ext cx="3636335" cy="1200329"/>
          </a:xfrm>
          <a:prstGeom prst="rect">
            <a:avLst/>
          </a:prstGeom>
          <a:solidFill>
            <a:srgbClr val="000099"/>
          </a:solidFill>
        </p:spPr>
        <p:txBody>
          <a:bodyPr wrap="square">
            <a:spAutoFit/>
          </a:bodyPr>
          <a:lstStyle/>
          <a:p>
            <a:pPr algn="ctr"/>
            <a:r>
              <a:rPr lang="en-US" dirty="0">
                <a:solidFill>
                  <a:schemeClr val="bg1"/>
                </a:solidFill>
              </a:rPr>
              <a:t>That the elders be faithful, bear testimony of the gospel, and help the Saints gather</a:t>
            </a:r>
          </a:p>
          <a:p>
            <a:pPr algn="ctr"/>
            <a:r>
              <a:rPr lang="en-US" dirty="0">
                <a:solidFill>
                  <a:schemeClr val="bg1"/>
                </a:solidFill>
              </a:rPr>
              <a:t>D&amp;C 62:5-7</a:t>
            </a:r>
          </a:p>
        </p:txBody>
      </p:sp>
      <p:sp>
        <p:nvSpPr>
          <p:cNvPr id="19" name="Rectangle 18">
            <a:extLst>
              <a:ext uri="{FF2B5EF4-FFF2-40B4-BE49-F238E27FC236}">
                <a16:creationId xmlns:a16="http://schemas.microsoft.com/office/drawing/2014/main" id="{105862C4-DC13-480A-9B67-B03983D73492}"/>
              </a:ext>
            </a:extLst>
          </p:cNvPr>
          <p:cNvSpPr/>
          <p:nvPr/>
        </p:nvSpPr>
        <p:spPr>
          <a:xfrm>
            <a:off x="7281039" y="4889680"/>
            <a:ext cx="3636335" cy="1200329"/>
          </a:xfrm>
          <a:prstGeom prst="rect">
            <a:avLst/>
          </a:prstGeom>
          <a:solidFill>
            <a:srgbClr val="FF3300"/>
          </a:solidFill>
        </p:spPr>
        <p:txBody>
          <a:bodyPr wrap="square">
            <a:spAutoFit/>
          </a:bodyPr>
          <a:lstStyle/>
          <a:p>
            <a:pPr algn="ctr"/>
            <a:r>
              <a:rPr lang="en-US" dirty="0">
                <a:solidFill>
                  <a:schemeClr val="bg1"/>
                </a:solidFill>
              </a:rPr>
              <a:t>Whether the elders journeyed all together or two by two; whether the elders rode horses or mules or in chariots</a:t>
            </a:r>
          </a:p>
        </p:txBody>
      </p:sp>
    </p:spTree>
    <p:extLst>
      <p:ext uri="{BB962C8B-B14F-4D97-AF65-F5344CB8AC3E}">
        <p14:creationId xmlns:p14="http://schemas.microsoft.com/office/powerpoint/2010/main" val="27051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AB9ABA-09E3-4D19-A160-6CDAE2A1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150784" y="-19408"/>
            <a:ext cx="6269145"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Making Decisions</a:t>
            </a:r>
          </a:p>
        </p:txBody>
      </p:sp>
      <p:sp>
        <p:nvSpPr>
          <p:cNvPr id="7" name="TextBox 6"/>
          <p:cNvSpPr txBox="1"/>
          <p:nvPr/>
        </p:nvSpPr>
        <p:spPr>
          <a:xfrm>
            <a:off x="0" y="6431130"/>
            <a:ext cx="2745769" cy="369332"/>
          </a:xfrm>
          <a:prstGeom prst="rect">
            <a:avLst/>
          </a:prstGeom>
          <a:noFill/>
        </p:spPr>
        <p:txBody>
          <a:bodyPr wrap="square" rtlCol="0">
            <a:spAutoFit/>
          </a:bodyPr>
          <a:lstStyle/>
          <a:p>
            <a:r>
              <a:rPr lang="en-US" dirty="0"/>
              <a:t>D&amp;C 62:8 </a:t>
            </a:r>
          </a:p>
        </p:txBody>
      </p:sp>
      <p:sp>
        <p:nvSpPr>
          <p:cNvPr id="2" name="TextBox 1"/>
          <p:cNvSpPr txBox="1"/>
          <p:nvPr/>
        </p:nvSpPr>
        <p:spPr>
          <a:xfrm>
            <a:off x="6560862" y="653153"/>
            <a:ext cx="5729174" cy="3785652"/>
          </a:xfrm>
          <a:prstGeom prst="rect">
            <a:avLst/>
          </a:prstGeom>
          <a:noFill/>
        </p:spPr>
        <p:txBody>
          <a:bodyPr wrap="square" rtlCol="0">
            <a:spAutoFit/>
          </a:bodyPr>
          <a:lstStyle/>
          <a:p>
            <a:pPr fontAlgn="base"/>
            <a:r>
              <a:rPr lang="en-US" sz="2000" b="1" dirty="0">
                <a:solidFill>
                  <a:schemeClr val="bg1"/>
                </a:solidFill>
              </a:rPr>
              <a:t>What color of shirt should I wear today?</a:t>
            </a:r>
          </a:p>
          <a:p>
            <a:pPr fontAlgn="base"/>
            <a:endParaRPr lang="en-US" sz="2000" b="1" dirty="0">
              <a:solidFill>
                <a:schemeClr val="bg1"/>
              </a:solidFill>
            </a:endParaRPr>
          </a:p>
          <a:p>
            <a:pPr fontAlgn="base"/>
            <a:r>
              <a:rPr lang="en-US" sz="2000" b="1" dirty="0">
                <a:solidFill>
                  <a:schemeClr val="bg1"/>
                </a:solidFill>
              </a:rPr>
              <a:t>Should I go to Church on Sunday?</a:t>
            </a:r>
          </a:p>
          <a:p>
            <a:pPr fontAlgn="base"/>
            <a:endParaRPr lang="en-US" sz="2000" b="1" dirty="0">
              <a:solidFill>
                <a:schemeClr val="bg1"/>
              </a:solidFill>
            </a:endParaRPr>
          </a:p>
          <a:p>
            <a:pPr fontAlgn="base"/>
            <a:r>
              <a:rPr lang="en-US" sz="2000" b="1" dirty="0">
                <a:solidFill>
                  <a:schemeClr val="bg1"/>
                </a:solidFill>
              </a:rPr>
              <a:t>Should I serve a mission? If so, when?</a:t>
            </a:r>
          </a:p>
          <a:p>
            <a:pPr fontAlgn="base"/>
            <a:endParaRPr lang="en-US" sz="2000" b="1" dirty="0">
              <a:solidFill>
                <a:schemeClr val="bg1"/>
              </a:solidFill>
            </a:endParaRPr>
          </a:p>
          <a:p>
            <a:pPr fontAlgn="base"/>
            <a:r>
              <a:rPr lang="en-US" sz="2000" b="1" dirty="0">
                <a:solidFill>
                  <a:schemeClr val="bg1"/>
                </a:solidFill>
              </a:rPr>
              <a:t>If my mom offers to fix my favorite meal, what should I choose?</a:t>
            </a:r>
          </a:p>
          <a:p>
            <a:pPr fontAlgn="base"/>
            <a:endParaRPr lang="en-US" sz="2000" b="1" dirty="0">
              <a:solidFill>
                <a:schemeClr val="bg1"/>
              </a:solidFill>
            </a:endParaRPr>
          </a:p>
          <a:p>
            <a:pPr fontAlgn="base"/>
            <a:r>
              <a:rPr lang="en-US" sz="2000" b="1" dirty="0">
                <a:solidFill>
                  <a:schemeClr val="bg1"/>
                </a:solidFill>
              </a:rPr>
              <a:t>Whom should I date? </a:t>
            </a:r>
          </a:p>
          <a:p>
            <a:pPr fontAlgn="base"/>
            <a:endParaRPr lang="en-US" sz="2000" b="1" dirty="0">
              <a:solidFill>
                <a:schemeClr val="bg1"/>
              </a:solidFill>
            </a:endParaRPr>
          </a:p>
          <a:p>
            <a:pPr fontAlgn="base"/>
            <a:r>
              <a:rPr lang="en-US" sz="2000" b="1" dirty="0">
                <a:solidFill>
                  <a:schemeClr val="bg1"/>
                </a:solidFill>
              </a:rPr>
              <a:t>Where should we go to eat on our date?</a:t>
            </a:r>
          </a:p>
        </p:txBody>
      </p:sp>
      <p:sp>
        <p:nvSpPr>
          <p:cNvPr id="3" name="Rectangle 2"/>
          <p:cNvSpPr/>
          <p:nvPr/>
        </p:nvSpPr>
        <p:spPr>
          <a:xfrm>
            <a:off x="1703762" y="5305736"/>
            <a:ext cx="4269271" cy="923330"/>
          </a:xfrm>
          <a:prstGeom prst="rect">
            <a:avLst/>
          </a:prstGeom>
        </p:spPr>
        <p:txBody>
          <a:bodyPr wrap="square">
            <a:spAutoFit/>
          </a:bodyPr>
          <a:lstStyle/>
          <a:p>
            <a:r>
              <a:rPr lang="en-US" b="1" dirty="0">
                <a:latin typeface="Abadi" panose="020B0604020104020204" pitchFamily="34" charset="0"/>
              </a:rPr>
              <a:t>The Lord helped the elders understand that some of the decisions they needed to make mattered more to Him than others</a:t>
            </a:r>
            <a:endParaRPr lang="en-US" b="1" dirty="0"/>
          </a:p>
        </p:txBody>
      </p:sp>
      <p:sp>
        <p:nvSpPr>
          <p:cNvPr id="4" name="Rectangle 3"/>
          <p:cNvSpPr/>
          <p:nvPr/>
        </p:nvSpPr>
        <p:spPr>
          <a:xfrm>
            <a:off x="7252186" y="5447984"/>
            <a:ext cx="4064660" cy="923330"/>
          </a:xfrm>
          <a:prstGeom prst="rect">
            <a:avLst/>
          </a:prstGeom>
        </p:spPr>
        <p:txBody>
          <a:bodyPr wrap="square">
            <a:spAutoFit/>
          </a:bodyPr>
          <a:lstStyle/>
          <a:p>
            <a:r>
              <a:rPr lang="en-US" b="1" dirty="0">
                <a:solidFill>
                  <a:srgbClr val="2F393A"/>
                </a:solidFill>
                <a:latin typeface="Abadi" panose="020B0604020104020204" pitchFamily="34" charset="0"/>
              </a:rPr>
              <a:t>When we make decisions, we are to rely on our judgment and the directions of the Spirit.</a:t>
            </a:r>
            <a:endParaRPr lang="en-US" dirty="0"/>
          </a:p>
        </p:txBody>
      </p:sp>
      <p:pic>
        <p:nvPicPr>
          <p:cNvPr id="8" name="Picture 7">
            <a:extLst>
              <a:ext uri="{FF2B5EF4-FFF2-40B4-BE49-F238E27FC236}">
                <a16:creationId xmlns:a16="http://schemas.microsoft.com/office/drawing/2014/main" id="{152B484B-7CF1-4220-B9D1-E78255D5D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008" y="1057191"/>
            <a:ext cx="3448050" cy="1666875"/>
          </a:xfrm>
          <a:prstGeom prst="rect">
            <a:avLst/>
          </a:prstGeom>
        </p:spPr>
      </p:pic>
      <p:pic>
        <p:nvPicPr>
          <p:cNvPr id="11" name="Picture 10">
            <a:extLst>
              <a:ext uri="{FF2B5EF4-FFF2-40B4-BE49-F238E27FC236}">
                <a16:creationId xmlns:a16="http://schemas.microsoft.com/office/drawing/2014/main" id="{C6FF1431-0DF1-4330-8256-7AAD2D28C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225" y="3008173"/>
            <a:ext cx="2924175" cy="2095500"/>
          </a:xfrm>
          <a:prstGeom prst="rect">
            <a:avLst/>
          </a:prstGeom>
        </p:spPr>
      </p:pic>
      <p:pic>
        <p:nvPicPr>
          <p:cNvPr id="13" name="Picture 12">
            <a:extLst>
              <a:ext uri="{FF2B5EF4-FFF2-40B4-BE49-F238E27FC236}">
                <a16:creationId xmlns:a16="http://schemas.microsoft.com/office/drawing/2014/main" id="{FD219F81-9BC4-4180-849F-C0FC558AA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74" y="1916848"/>
            <a:ext cx="1879600" cy="2819400"/>
          </a:xfrm>
          <a:prstGeom prst="rect">
            <a:avLst/>
          </a:prstGeom>
        </p:spPr>
      </p:pic>
    </p:spTree>
    <p:extLst>
      <p:ext uri="{BB962C8B-B14F-4D97-AF65-F5344CB8AC3E}">
        <p14:creationId xmlns:p14="http://schemas.microsoft.com/office/powerpoint/2010/main" val="2010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0" presetClass="exit" presetSubtype="0" fill="hold" grpId="0" nodeType="withEffect">
                                  <p:stCondLst>
                                    <p:cond delay="0"/>
                                  </p:stCondLst>
                                  <p:childTnLst>
                                    <p:animEffect transition="out" filter="fade">
                                      <p:cBhvr>
                                        <p:cTn id="50" dur="500"/>
                                        <p:tgtEl>
                                          <p:spTgt spid="2">
                                            <p:txEl>
                                              <p:pRg st="0" end="0"/>
                                            </p:txEl>
                                          </p:spTgt>
                                        </p:tgtEl>
                                      </p:cBhvr>
                                    </p:animEffect>
                                    <p:set>
                                      <p:cBhvr>
                                        <p:cTn id="51" dur="1" fill="hold">
                                          <p:stCondLst>
                                            <p:cond delay="499"/>
                                          </p:stCondLst>
                                        </p:cTn>
                                        <p:tgtEl>
                                          <p:spTgt spid="2">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
                                            <p:txEl>
                                              <p:pRg st="2" end="2"/>
                                            </p:txEl>
                                          </p:spTgt>
                                        </p:tgtEl>
                                      </p:cBhvr>
                                    </p:animEffect>
                                    <p:set>
                                      <p:cBhvr>
                                        <p:cTn id="54" dur="1" fill="hold">
                                          <p:stCondLst>
                                            <p:cond delay="499"/>
                                          </p:stCondLst>
                                        </p:cTn>
                                        <p:tgtEl>
                                          <p:spTgt spid="2">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
                                            <p:txEl>
                                              <p:pRg st="4" end="4"/>
                                            </p:txEl>
                                          </p:spTgt>
                                        </p:tgtEl>
                                      </p:cBhvr>
                                    </p:animEffect>
                                    <p:set>
                                      <p:cBhvr>
                                        <p:cTn id="57" dur="1" fill="hold">
                                          <p:stCondLst>
                                            <p:cond delay="499"/>
                                          </p:stCondLst>
                                        </p:cTn>
                                        <p:tgtEl>
                                          <p:spTgt spid="2">
                                            <p:txEl>
                                              <p:pRg st="4" end="4"/>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
                                            <p:txEl>
                                              <p:pRg st="6" end="6"/>
                                            </p:txEl>
                                          </p:spTgt>
                                        </p:tgtEl>
                                      </p:cBhvr>
                                    </p:animEffect>
                                    <p:set>
                                      <p:cBhvr>
                                        <p:cTn id="60" dur="1" fill="hold">
                                          <p:stCondLst>
                                            <p:cond delay="499"/>
                                          </p:stCondLst>
                                        </p:cTn>
                                        <p:tgtEl>
                                          <p:spTgt spid="2">
                                            <p:txEl>
                                              <p:pRg st="6" end="6"/>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
                                            <p:txEl>
                                              <p:pRg st="8" end="8"/>
                                            </p:txEl>
                                          </p:spTgt>
                                        </p:tgtEl>
                                      </p:cBhvr>
                                    </p:animEffect>
                                    <p:set>
                                      <p:cBhvr>
                                        <p:cTn id="63" dur="1" fill="hold">
                                          <p:stCondLst>
                                            <p:cond delay="499"/>
                                          </p:stCondLst>
                                        </p:cTn>
                                        <p:tgtEl>
                                          <p:spTgt spid="2">
                                            <p:txEl>
                                              <p:pRg st="8" end="8"/>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
                                            <p:txEl>
                                              <p:pRg st="10" end="10"/>
                                            </p:txEl>
                                          </p:spTgt>
                                        </p:tgtEl>
                                      </p:cBhvr>
                                    </p:animEffect>
                                    <p:set>
                                      <p:cBhvr>
                                        <p:cTn id="66" dur="1" fill="hold">
                                          <p:stCondLst>
                                            <p:cond delay="499"/>
                                          </p:stCondLst>
                                        </p:cTn>
                                        <p:tgtEl>
                                          <p:spTgt spid="2">
                                            <p:txEl>
                                              <p:pRg st="10" end="10"/>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4BE542-260F-48F5-A70A-98127816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5969" y="248763"/>
            <a:ext cx="11755025"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Testimony of Truth</a:t>
            </a:r>
            <a:r>
              <a:rPr lang="en-US" dirty="0">
                <a:solidFill>
                  <a:schemeClr val="bg1"/>
                </a:solidFill>
              </a:rPr>
              <a:t> (3:31)</a:t>
            </a:r>
          </a:p>
          <a:p>
            <a:endParaRPr lang="en-US" dirty="0">
              <a:solidFill>
                <a:schemeClr val="bg1"/>
              </a:solidFill>
            </a:endParaRPr>
          </a:p>
          <a:p>
            <a:r>
              <a:rPr lang="en-US" dirty="0">
                <a:solidFill>
                  <a:schemeClr val="bg1"/>
                </a:solidFill>
                <a:latin typeface="Abadi" panose="020B0604020104020204" pitchFamily="34" charset="0"/>
              </a:rPr>
              <a:t>President Joseph Fielding Smith (</a:t>
            </a:r>
            <a:r>
              <a:rPr lang="en-US" i="1" dirty="0">
                <a:solidFill>
                  <a:schemeClr val="bg1"/>
                </a:solidFill>
                <a:latin typeface="Abadi" panose="020B0604020104020204" pitchFamily="34" charset="0"/>
              </a:rPr>
              <a:t>Church History and Modern Revelation,</a:t>
            </a:r>
            <a:r>
              <a:rPr lang="en-US" dirty="0">
                <a:solidFill>
                  <a:schemeClr val="bg1"/>
                </a:solidFill>
                <a:latin typeface="Abadi" panose="020B0604020104020204" pitchFamily="34" charset="0"/>
              </a:rPr>
              <a:t> 1:220–21.)</a:t>
            </a:r>
          </a:p>
          <a:p>
            <a:r>
              <a:rPr lang="en-US" dirty="0">
                <a:solidFill>
                  <a:schemeClr val="bg1"/>
                </a:solidFill>
              </a:rPr>
              <a:t>Doctrine and Covenants Student Manual Religion 324-325 Section 60</a:t>
            </a:r>
          </a:p>
          <a:p>
            <a:r>
              <a:rPr lang="en-US" dirty="0">
                <a:solidFill>
                  <a:schemeClr val="bg1"/>
                </a:solidFill>
              </a:rPr>
              <a:t>President Brigham Young </a:t>
            </a:r>
            <a:r>
              <a:rPr lang="en-US" i="1" dirty="0">
                <a:solidFill>
                  <a:schemeClr val="bg1"/>
                </a:solidFill>
              </a:rPr>
              <a:t>Journal Discourse</a:t>
            </a:r>
            <a:r>
              <a:rPr lang="en-US" dirty="0">
                <a:solidFill>
                  <a:schemeClr val="bg1"/>
                </a:solidFill>
              </a:rPr>
              <a:t> Vol. 2, 267</a:t>
            </a:r>
          </a:p>
          <a:p>
            <a:r>
              <a:rPr lang="en-US" b="0" i="0" dirty="0">
                <a:solidFill>
                  <a:schemeClr val="bg1"/>
                </a:solidFill>
                <a:effectLst/>
              </a:rPr>
              <a:t>Richard G. Scott, “</a:t>
            </a:r>
            <a:r>
              <a:rPr lang="en-US" b="0" i="0" u="none" strike="noStrike" dirty="0">
                <a:solidFill>
                  <a:schemeClr val="bg1"/>
                </a:solidFill>
                <a:effectLst/>
              </a:rPr>
              <a:t>Agency and Answers: Recognizing Revelation</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Jun. 2014, 50)</a:t>
            </a:r>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359-360</a:t>
            </a:r>
          </a:p>
          <a:p>
            <a:r>
              <a:rPr lang="en-US" dirty="0">
                <a:solidFill>
                  <a:schemeClr val="bg1"/>
                </a:solidFill>
                <a:latin typeface="Abadi" panose="020B0604020104020204" pitchFamily="34" charset="0"/>
              </a:rPr>
              <a:t>Prophet Joseph Smith (</a:t>
            </a:r>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 1:202–3.)</a:t>
            </a:r>
          </a:p>
          <a:p>
            <a:r>
              <a:rPr lang="en-US" sz="1800" dirty="0">
                <a:solidFill>
                  <a:schemeClr val="bg1"/>
                </a:solidFill>
              </a:rPr>
              <a:t>Presentation by ©http://fashionsbylynda.com/blog/</a:t>
            </a: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Doctrine and Covenants Student Manual Religion 324-325 Section 61</a:t>
            </a:r>
          </a:p>
          <a:p>
            <a:r>
              <a:rPr lang="de-DE" dirty="0">
                <a:solidFill>
                  <a:schemeClr val="bg1"/>
                </a:solidFill>
              </a:rPr>
              <a:t>Albert Bierstadt (German-born American artist, 1830-1902)</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a:t>
            </a:r>
            <a:r>
              <a:rPr lang="en-US" dirty="0">
                <a:solidFill>
                  <a:schemeClr val="bg1"/>
                </a:solidFill>
              </a:rPr>
              <a:t> pg. 371</a:t>
            </a:r>
          </a:p>
        </p:txBody>
      </p:sp>
      <p:sp>
        <p:nvSpPr>
          <p:cNvPr id="6" name="Footer Placeholder 14">
            <a:extLst>
              <a:ext uri="{FF2B5EF4-FFF2-40B4-BE49-F238E27FC236}">
                <a16:creationId xmlns:a16="http://schemas.microsoft.com/office/drawing/2014/main" id="{F932D062-817B-40CC-9AD8-1E9358ACAD61}"/>
              </a:ext>
            </a:extLst>
          </p:cNvPr>
          <p:cNvSpPr>
            <a:spLocks noGrp="1"/>
          </p:cNvSpPr>
          <p:nvPr/>
        </p:nvSpPr>
        <p:spPr>
          <a:xfrm>
            <a:off x="194115" y="634687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64019F87-8353-43AD-A284-95047C833BBF}"/>
              </a:ext>
            </a:extLst>
          </p:cNvPr>
          <p:cNvGrpSpPr/>
          <p:nvPr/>
        </p:nvGrpSpPr>
        <p:grpSpPr>
          <a:xfrm>
            <a:off x="2828260" y="602362"/>
            <a:ext cx="791277" cy="918094"/>
            <a:chOff x="7543800" y="3810000"/>
            <a:chExt cx="1143000" cy="1447800"/>
          </a:xfrm>
        </p:grpSpPr>
        <p:sp>
          <p:nvSpPr>
            <p:cNvPr id="8" name="Trapezoid 7">
              <a:extLst>
                <a:ext uri="{FF2B5EF4-FFF2-40B4-BE49-F238E27FC236}">
                  <a16:creationId xmlns:a16="http://schemas.microsoft.com/office/drawing/2014/main" id="{A3299915-C9C0-42CB-BE23-BF04026D881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01D5D0AB-817C-4A92-9300-F30559ABB8F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454880D-3AA5-474F-A11F-E05BF0FB337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C304EBD1-0FAF-4E6E-B393-8DA6CD80FAD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564C26A-1105-41BE-8D71-ACDA9ADB2E74}"/>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5F740658-586B-47D6-A77B-CEB7F3F5DFB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32C8F0D-B648-4B75-9754-F24D26FD412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8C70D8C-214B-455D-8921-7CB4B656CE2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FAAC5DF-651D-4271-995A-30C0761C39D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91E37F-E8AC-43F9-9DE0-34CA76D2D1F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97AC9FC6-0796-49EB-B072-0C8A7F1C75E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878E31B-F94C-4528-90E8-CB02517FAC2F}"/>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477C35B3-80E0-431D-8266-855EAF2B7645}"/>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88C30017-4C1A-4A79-BE24-034FA9D5CE8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BDAAE8-F6E1-46BC-8263-6DE99D10A2D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9B170D-0100-480A-BE16-2B43DF8DFBF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D7EFB6B-6A79-4B96-AA2A-8568311504B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3A3F3ECD-D038-4927-AF73-DDB1394FF8D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588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2D1EA7-2440-A0BB-0C4A-FF298A9E9710}"/>
              </a:ext>
            </a:extLst>
          </p:cNvPr>
          <p:cNvSpPr txBox="1"/>
          <p:nvPr/>
        </p:nvSpPr>
        <p:spPr>
          <a:xfrm>
            <a:off x="402771" y="382012"/>
            <a:ext cx="3189514" cy="3046988"/>
          </a:xfrm>
          <a:prstGeom prst="rect">
            <a:avLst/>
          </a:prstGeom>
          <a:noFill/>
          <a:ln>
            <a:solidFill>
              <a:schemeClr val="tx1"/>
            </a:solidFill>
          </a:ln>
        </p:spPr>
        <p:txBody>
          <a:bodyPr wrap="square">
            <a:spAutoFit/>
          </a:bodyPr>
          <a:lstStyle/>
          <a:p>
            <a:pPr algn="l" fontAlgn="base"/>
            <a:r>
              <a:rPr lang="en-US" sz="1200" b="1" i="0" dirty="0">
                <a:solidFill>
                  <a:srgbClr val="212225"/>
                </a:solidFill>
                <a:effectLst/>
              </a:rPr>
              <a:t>Sharing your Faith: D&amp;C 60:1-2</a:t>
            </a:r>
          </a:p>
          <a:p>
            <a:pPr algn="l" fontAlgn="base"/>
            <a:r>
              <a:rPr lang="en-US" sz="1200" b="0" i="0" dirty="0">
                <a:solidFill>
                  <a:srgbClr val="212225"/>
                </a:solidFill>
                <a:effectLst/>
              </a:rPr>
              <a:t>As a member of the Church, you have opportunities to bear your spoken testimony in formal Church meetings or in less formal, one-on-one conversations with family, friends, and others.</a:t>
            </a:r>
          </a:p>
          <a:p>
            <a:pPr algn="l" fontAlgn="base"/>
            <a:r>
              <a:rPr lang="en-US" sz="1200" b="0" i="0" dirty="0">
                <a:solidFill>
                  <a:srgbClr val="212225"/>
                </a:solidFill>
                <a:effectLst/>
              </a:rPr>
              <a:t>Another way you share your testimony is through righteous behavior. Your testimony in Jesus Christ isn’t just what you say—it’s who you are.</a:t>
            </a:r>
          </a:p>
          <a:p>
            <a:pPr algn="l" fontAlgn="base"/>
            <a:r>
              <a:rPr lang="en-US" sz="1200" b="0" i="0" dirty="0">
                <a:solidFill>
                  <a:srgbClr val="212225"/>
                </a:solidFill>
                <a:effectLst/>
              </a:rPr>
              <a:t>Each time you bear vocal witness or demonstrate through your actions your commitment to follow Jesus Christ, you invite others to “come unto Christ” [</a:t>
            </a:r>
            <a:r>
              <a:rPr lang="en-US" sz="1200" b="0" i="0" u="none" strike="noStrike" dirty="0">
                <a:solidFill>
                  <a:srgbClr val="212225"/>
                </a:solidFill>
                <a:effectLst/>
              </a:rPr>
              <a:t>Moroni 10:32</a:t>
            </a:r>
            <a:r>
              <a:rPr lang="en-US" sz="1200" b="0" i="0" dirty="0">
                <a:solidFill>
                  <a:srgbClr val="212225"/>
                </a:solidFill>
                <a:effectLst/>
              </a:rPr>
              <a:t>]. (Gary E. Stevenson, “</a:t>
            </a:r>
            <a:r>
              <a:rPr lang="en-US" sz="1200" b="0" i="0" u="none" strike="noStrike" dirty="0">
                <a:solidFill>
                  <a:srgbClr val="212225"/>
                </a:solidFill>
                <a:effectLst/>
              </a:rPr>
              <a:t>Nourishing and Bearing Your Testimony</a:t>
            </a:r>
            <a:r>
              <a:rPr lang="en-US" sz="1200" b="0" i="0" dirty="0">
                <a:solidFill>
                  <a:srgbClr val="212225"/>
                </a:solidFill>
                <a:effectLst/>
              </a:rPr>
              <a:t>,” </a:t>
            </a:r>
            <a:r>
              <a:rPr lang="en-US" sz="1200" b="0" i="1" dirty="0">
                <a:solidFill>
                  <a:srgbClr val="212225"/>
                </a:solidFill>
                <a:effectLst/>
              </a:rPr>
              <a:t>Liahona</a:t>
            </a:r>
            <a:r>
              <a:rPr lang="en-US" sz="1200" b="0" i="0" dirty="0">
                <a:solidFill>
                  <a:srgbClr val="212225"/>
                </a:solidFill>
                <a:effectLst/>
              </a:rPr>
              <a:t>, Nov. 2022, 112)</a:t>
            </a:r>
          </a:p>
        </p:txBody>
      </p:sp>
      <p:sp>
        <p:nvSpPr>
          <p:cNvPr id="5" name="TextBox 4">
            <a:extLst>
              <a:ext uri="{FF2B5EF4-FFF2-40B4-BE49-F238E27FC236}">
                <a16:creationId xmlns:a16="http://schemas.microsoft.com/office/drawing/2014/main" id="{767D76B2-0B39-195A-29DD-27AB181F7A4F}"/>
              </a:ext>
            </a:extLst>
          </p:cNvPr>
          <p:cNvSpPr txBox="1"/>
          <p:nvPr/>
        </p:nvSpPr>
        <p:spPr>
          <a:xfrm>
            <a:off x="3592285" y="382012"/>
            <a:ext cx="5181600" cy="2031325"/>
          </a:xfrm>
          <a:prstGeom prst="rect">
            <a:avLst/>
          </a:prstGeom>
          <a:noFill/>
          <a:ln>
            <a:solidFill>
              <a:schemeClr val="tx1"/>
            </a:solidFill>
          </a:ln>
        </p:spPr>
        <p:txBody>
          <a:bodyPr wrap="square">
            <a:spAutoFit/>
          </a:bodyPr>
          <a:lstStyle/>
          <a:p>
            <a:r>
              <a:rPr lang="en-US" sz="1400" b="1" i="0" dirty="0">
                <a:solidFill>
                  <a:srgbClr val="53575B"/>
                </a:solidFill>
                <a:effectLst/>
              </a:rPr>
              <a:t>Should you avoid the water? D&amp;C 5-19:</a:t>
            </a:r>
          </a:p>
          <a:p>
            <a:r>
              <a:rPr lang="en-US" sz="1400" b="0" i="0" dirty="0">
                <a:solidFill>
                  <a:srgbClr val="53575B"/>
                </a:solidFill>
                <a:effectLst/>
              </a:rPr>
              <a:t>The Lord’s words do not prohibit Latter-day Saints from traveling on or swimming in the water. In describing the curse on the waters in the last days, the Lord may have been referring to passages in the book of Revelation in which the Apostle John describes destruction that will occur in the waters prior to the Second Coming of Jesus Christ (see </a:t>
            </a:r>
            <a:r>
              <a:rPr lang="en-US" sz="1400" b="0" i="0" u="none" strike="noStrike" dirty="0">
                <a:effectLst/>
              </a:rPr>
              <a:t>Revelation 8:8–11</a:t>
            </a:r>
            <a:r>
              <a:rPr lang="en-US" sz="1400" b="0" i="0" dirty="0">
                <a:solidFill>
                  <a:srgbClr val="53575B"/>
                </a:solidFill>
                <a:effectLst/>
              </a:rPr>
              <a:t>;</a:t>
            </a:r>
            <a:r>
              <a:rPr lang="en-US" sz="1400" b="0" i="0" u="none" strike="noStrike" dirty="0">
                <a:effectLst/>
              </a:rPr>
              <a:t>16:1–6</a:t>
            </a:r>
            <a:r>
              <a:rPr lang="en-US" sz="1400" b="0" i="0" dirty="0">
                <a:solidFill>
                  <a:srgbClr val="53575B"/>
                </a:solidFill>
                <a:effectLst/>
              </a:rPr>
              <a:t>). In </a:t>
            </a:r>
            <a:r>
              <a:rPr lang="en-US" sz="1400" b="0" i="0" u="none" strike="noStrike" dirty="0">
                <a:effectLst/>
              </a:rPr>
              <a:t>Doctrine and Covenants 61</a:t>
            </a:r>
            <a:r>
              <a:rPr lang="en-US" sz="1400" b="0" i="0" dirty="0">
                <a:solidFill>
                  <a:srgbClr val="53575B"/>
                </a:solidFill>
                <a:effectLst/>
              </a:rPr>
              <a:t>, the Lord refers specifically to the danger of “these waters,” meaning the Missouri River (see </a:t>
            </a:r>
            <a:r>
              <a:rPr lang="en-US" sz="1400" b="0" i="0" u="none" strike="noStrike" dirty="0">
                <a:effectLst/>
              </a:rPr>
              <a:t>Doctrine and Covenants 61:5, 18</a:t>
            </a:r>
            <a:r>
              <a:rPr lang="en-US" sz="1400" b="0" i="0" dirty="0">
                <a:solidFill>
                  <a:srgbClr val="53575B"/>
                </a:solidFill>
                <a:effectLst/>
              </a:rPr>
              <a:t>).</a:t>
            </a:r>
            <a:endParaRPr lang="en-US" sz="1400" dirty="0"/>
          </a:p>
        </p:txBody>
      </p:sp>
      <p:sp>
        <p:nvSpPr>
          <p:cNvPr id="7" name="TextBox 6">
            <a:extLst>
              <a:ext uri="{FF2B5EF4-FFF2-40B4-BE49-F238E27FC236}">
                <a16:creationId xmlns:a16="http://schemas.microsoft.com/office/drawing/2014/main" id="{F330B4FD-EEE0-AD9E-35A1-415FA015F3FA}"/>
              </a:ext>
            </a:extLst>
          </p:cNvPr>
          <p:cNvSpPr txBox="1"/>
          <p:nvPr/>
        </p:nvSpPr>
        <p:spPr>
          <a:xfrm>
            <a:off x="3592285" y="2413339"/>
            <a:ext cx="5181600" cy="2462213"/>
          </a:xfrm>
          <a:prstGeom prst="rect">
            <a:avLst/>
          </a:prstGeom>
          <a:noFill/>
          <a:ln>
            <a:solidFill>
              <a:schemeClr val="tx1"/>
            </a:solidFill>
          </a:ln>
        </p:spPr>
        <p:txBody>
          <a:bodyPr wrap="square">
            <a:spAutoFit/>
          </a:bodyPr>
          <a:lstStyle/>
          <a:p>
            <a:r>
              <a:rPr lang="en-US" sz="1400" b="1" i="0" dirty="0">
                <a:solidFill>
                  <a:srgbClr val="212225"/>
                </a:solidFill>
                <a:effectLst/>
              </a:rPr>
              <a:t>Succor our Weakness: 62:1</a:t>
            </a:r>
          </a:p>
          <a:p>
            <a:r>
              <a:rPr lang="en-US" sz="1400" b="0" i="0" dirty="0">
                <a:solidFill>
                  <a:srgbClr val="212225"/>
                </a:solidFill>
                <a:effectLst/>
              </a:rPr>
              <a:t>Our Savior experienced and suffered the fulness of all mortal challenges “according to the flesh” so He could know “according to the flesh” how to “succor [which means to give relief or aid to] his people according to their infirmities” [</a:t>
            </a:r>
            <a:r>
              <a:rPr lang="en-US" sz="1400" b="0" i="0" u="none" strike="noStrike" dirty="0">
                <a:effectLst/>
              </a:rPr>
              <a:t>Alma 7:12</a:t>
            </a:r>
            <a:r>
              <a:rPr lang="en-US" sz="1400" b="0" i="0" dirty="0">
                <a:solidFill>
                  <a:srgbClr val="212225"/>
                </a:solidFill>
                <a:effectLst/>
              </a:rPr>
              <a:t>]. He therefore knows our struggles, our heartaches, our temptations, and our suffering, for He willingly experienced them all as an essential part of His Atonement. And because of this, His Atonement empowers Him to succor us—to give us the strength to bear it all. (Dallin H. Oaks, “</a:t>
            </a:r>
            <a:r>
              <a:rPr lang="en-US" sz="1400" b="0" i="0" u="none" strike="noStrike" dirty="0">
                <a:effectLst/>
              </a:rPr>
              <a:t>Strengthened by the Atonement of Jesus Christ</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2015, 61–62)</a:t>
            </a:r>
            <a:endParaRPr lang="en-US" sz="1400" dirty="0"/>
          </a:p>
        </p:txBody>
      </p:sp>
    </p:spTree>
    <p:extLst>
      <p:ext uri="{BB962C8B-B14F-4D97-AF65-F5344CB8AC3E}">
        <p14:creationId xmlns:p14="http://schemas.microsoft.com/office/powerpoint/2010/main" val="252187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23C4CC66-86EC-4DCF-91EC-78BEE2E0DF2A}"/>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5" name="TextBox 4"/>
          <p:cNvSpPr txBox="1"/>
          <p:nvPr/>
        </p:nvSpPr>
        <p:spPr>
          <a:xfrm>
            <a:off x="139927" y="6332135"/>
            <a:ext cx="1392195" cy="369332"/>
          </a:xfrm>
          <a:prstGeom prst="rect">
            <a:avLst/>
          </a:prstGeom>
          <a:noFill/>
        </p:spPr>
        <p:txBody>
          <a:bodyPr wrap="square" rtlCol="0">
            <a:spAutoFit/>
          </a:bodyPr>
          <a:lstStyle/>
          <a:p>
            <a:r>
              <a:rPr lang="en-US" dirty="0">
                <a:solidFill>
                  <a:schemeClr val="bg1"/>
                </a:solidFill>
              </a:rPr>
              <a:t>D&amp;C 60:1-2</a:t>
            </a:r>
          </a:p>
        </p:txBody>
      </p:sp>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Hesitation</a:t>
            </a:r>
          </a:p>
        </p:txBody>
      </p:sp>
      <p:sp>
        <p:nvSpPr>
          <p:cNvPr id="2" name="Rectangle 1"/>
          <p:cNvSpPr/>
          <p:nvPr/>
        </p:nvSpPr>
        <p:spPr>
          <a:xfrm>
            <a:off x="536426" y="1050051"/>
            <a:ext cx="5301050" cy="1569660"/>
          </a:xfrm>
          <a:prstGeom prst="rect">
            <a:avLst/>
          </a:prstGeom>
        </p:spPr>
        <p:txBody>
          <a:bodyPr wrap="square">
            <a:spAutoFit/>
          </a:bodyPr>
          <a:lstStyle/>
          <a:p>
            <a:r>
              <a:rPr lang="en-US" sz="2400" i="1" dirty="0">
                <a:solidFill>
                  <a:srgbClr val="69D8FF"/>
                </a:solidFill>
                <a:latin typeface="Abadi" panose="020B0604020104020204" pitchFamily="34" charset="0"/>
              </a:rPr>
              <a:t>Can you think of a time when you hesitated to tell others about your beliefs or were reluctant to share your testimony of the gospel?</a:t>
            </a:r>
            <a:endParaRPr lang="en-US" sz="2400" dirty="0">
              <a:solidFill>
                <a:srgbClr val="69D8FF"/>
              </a:solidFill>
            </a:endParaRPr>
          </a:p>
        </p:txBody>
      </p:sp>
      <p:sp>
        <p:nvSpPr>
          <p:cNvPr id="3" name="Rectangle 2"/>
          <p:cNvSpPr/>
          <p:nvPr/>
        </p:nvSpPr>
        <p:spPr>
          <a:xfrm>
            <a:off x="2211620" y="2821065"/>
            <a:ext cx="6296921" cy="1200329"/>
          </a:xfrm>
          <a:prstGeom prst="rect">
            <a:avLst/>
          </a:prstGeom>
        </p:spPr>
        <p:txBody>
          <a:bodyPr wrap="square">
            <a:spAutoFit/>
          </a:bodyPr>
          <a:lstStyle/>
          <a:p>
            <a:r>
              <a:rPr lang="en-US" dirty="0">
                <a:solidFill>
                  <a:schemeClr val="bg1"/>
                </a:solidFill>
                <a:latin typeface="Abadi" panose="020B0604020104020204" pitchFamily="34" charset="0"/>
              </a:rPr>
              <a:t>A group of elders had traveled from Ohio to participate in the dedication of the land and the temple site in Independence, Missouri. The Lord had commanded them to preach the gospel to others as they traveled to Missouri.</a:t>
            </a:r>
            <a:endParaRPr lang="en-US" dirty="0">
              <a:solidFill>
                <a:schemeClr val="bg1"/>
              </a:solidFill>
            </a:endParaRPr>
          </a:p>
        </p:txBody>
      </p:sp>
      <p:sp>
        <p:nvSpPr>
          <p:cNvPr id="7" name="Rectangle 6"/>
          <p:cNvSpPr/>
          <p:nvPr/>
        </p:nvSpPr>
        <p:spPr>
          <a:xfrm>
            <a:off x="5526381" y="5206197"/>
            <a:ext cx="4572000" cy="923330"/>
          </a:xfrm>
          <a:prstGeom prst="rect">
            <a:avLst/>
          </a:prstGeom>
        </p:spPr>
        <p:txBody>
          <a:bodyPr>
            <a:spAutoFit/>
          </a:bodyPr>
          <a:lstStyle/>
          <a:p>
            <a:r>
              <a:rPr lang="en-US" dirty="0">
                <a:solidFill>
                  <a:schemeClr val="bg1"/>
                </a:solidFill>
                <a:latin typeface="Abadi" panose="020B0604020104020204" pitchFamily="34" charset="0"/>
              </a:rPr>
              <a:t>However, The Lord</a:t>
            </a:r>
            <a:r>
              <a:rPr lang="en-US" dirty="0">
                <a:solidFill>
                  <a:schemeClr val="bg1"/>
                </a:solidFill>
              </a:rPr>
              <a:t> said, “They will not open their mouths, but they hide the talent which I have given unto them.”</a:t>
            </a:r>
          </a:p>
        </p:txBody>
      </p:sp>
      <p:grpSp>
        <p:nvGrpSpPr>
          <p:cNvPr id="8" name="Group 7"/>
          <p:cNvGrpSpPr/>
          <p:nvPr/>
        </p:nvGrpSpPr>
        <p:grpSpPr>
          <a:xfrm>
            <a:off x="8076700" y="1155835"/>
            <a:ext cx="1541477" cy="1541477"/>
            <a:chOff x="762000" y="2362200"/>
            <a:chExt cx="2667000" cy="2667000"/>
          </a:xfrm>
        </p:grpSpPr>
        <p:sp>
          <p:nvSpPr>
            <p:cNvPr id="9" name="Oval 8"/>
            <p:cNvSpPr/>
            <p:nvPr/>
          </p:nvSpPr>
          <p:spPr>
            <a:xfrm>
              <a:off x="762000" y="2362200"/>
              <a:ext cx="2667000" cy="2667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36139" y="3904908"/>
              <a:ext cx="1903834" cy="450593"/>
              <a:chOff x="4451084" y="474867"/>
              <a:chExt cx="3733575" cy="883649"/>
            </a:xfrm>
          </p:grpSpPr>
          <p:sp>
            <p:nvSpPr>
              <p:cNvPr id="23" name="Oval 22"/>
              <p:cNvSpPr/>
              <p:nvPr/>
            </p:nvSpPr>
            <p:spPr>
              <a:xfrm>
                <a:off x="5095479" y="631246"/>
                <a:ext cx="374969" cy="457200"/>
              </a:xfrm>
              <a:prstGeom prst="ellipse">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p:cNvSpPr/>
              <p:nvPr/>
            </p:nvSpPr>
            <p:spPr>
              <a:xfrm>
                <a:off x="4451084" y="657842"/>
                <a:ext cx="862022" cy="422950"/>
              </a:xfrm>
              <a:prstGeom prst="frame">
                <a:avLst>
                  <a:gd name="adj1" fmla="val 2065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5659921" y="474867"/>
                <a:ext cx="2173563" cy="385675"/>
                <a:chOff x="5659921" y="298393"/>
                <a:chExt cx="2173563" cy="562150"/>
              </a:xfrm>
            </p:grpSpPr>
            <p:sp>
              <p:nvSpPr>
                <p:cNvPr id="36" name="Rectangle 35"/>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462951" y="902360"/>
                <a:ext cx="2173563" cy="456156"/>
                <a:chOff x="5659921" y="298393"/>
                <a:chExt cx="2173563" cy="562150"/>
              </a:xfrm>
            </p:grpSpPr>
            <p:sp>
              <p:nvSpPr>
                <p:cNvPr id="30" name="Rectangle 29"/>
                <p:cNvSpPr/>
                <p:nvPr/>
              </p:nvSpPr>
              <p:spPr>
                <a:xfrm>
                  <a:off x="5659921" y="298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53860" y="304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47799" y="3098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841738" y="3156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235677" y="32139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9616" y="327143"/>
                  <a:ext cx="203868"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5410200" y="831793"/>
                <a:ext cx="2423284" cy="9667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838885" y="692423"/>
                <a:ext cx="345774" cy="457200"/>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899804" y="796330"/>
                <a:ext cx="605911" cy="143949"/>
              </a:xfrm>
              <a:prstGeom prst="roundRect">
                <a:avLst/>
              </a:prstGeom>
              <a:solidFill>
                <a:schemeClr val="bg1">
                  <a:lumMod val="50000"/>
                </a:schemeClr>
              </a:solidFill>
              <a:ln>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128153" y="2906648"/>
              <a:ext cx="762000" cy="762000"/>
              <a:chOff x="1226056" y="2773679"/>
              <a:chExt cx="762000" cy="762000"/>
            </a:xfrm>
          </p:grpSpPr>
          <p:sp>
            <p:nvSpPr>
              <p:cNvPr id="19" name="Oval 1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2169311" y="2908379"/>
              <a:ext cx="762000" cy="762000"/>
              <a:chOff x="1226056" y="2773679"/>
              <a:chExt cx="762000" cy="762000"/>
            </a:xfrm>
          </p:grpSpPr>
          <p:sp>
            <p:nvSpPr>
              <p:cNvPr id="15" name="Oval 1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Moon 12"/>
            <p:cNvSpPr/>
            <p:nvPr/>
          </p:nvSpPr>
          <p:spPr>
            <a:xfrm rot="5124408">
              <a:off x="1469274" y="24842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Moon 13"/>
            <p:cNvSpPr/>
            <p:nvPr/>
          </p:nvSpPr>
          <p:spPr>
            <a:xfrm rot="5578965">
              <a:off x="2467865" y="24817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2" name="Group 41"/>
          <p:cNvGrpSpPr/>
          <p:nvPr/>
        </p:nvGrpSpPr>
        <p:grpSpPr>
          <a:xfrm>
            <a:off x="3543344" y="4054550"/>
            <a:ext cx="2159206" cy="2509940"/>
            <a:chOff x="2042327" y="2760555"/>
            <a:chExt cx="3162083" cy="3675721"/>
          </a:xfrm>
        </p:grpSpPr>
        <p:sp>
          <p:nvSpPr>
            <p:cNvPr id="43" name="Oval 42"/>
            <p:cNvSpPr/>
            <p:nvPr/>
          </p:nvSpPr>
          <p:spPr>
            <a:xfrm>
              <a:off x="3379522" y="5971575"/>
              <a:ext cx="316450" cy="3094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3379522" y="5632085"/>
              <a:ext cx="303904" cy="463915"/>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323791" y="5238367"/>
              <a:ext cx="340036" cy="4647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rot="5400000">
              <a:off x="2708695" y="4966028"/>
              <a:ext cx="2216990" cy="723506"/>
            </a:xfrm>
            <a:prstGeom prst="doubleWav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2805320" y="3883259"/>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2042327" y="3418558"/>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3246110" y="3825808"/>
              <a:ext cx="1367705" cy="107942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2752196" y="2760555"/>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17255797">
              <a:off x="3816624" y="3237250"/>
              <a:ext cx="1477880" cy="1297693"/>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671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3997842" cy="6771084"/>
          </a:xfrm>
          <a:prstGeom prst="rect">
            <a:avLst/>
          </a:prstGeom>
          <a:ln>
            <a:solidFill>
              <a:schemeClr val="tx1"/>
            </a:solidFill>
          </a:ln>
        </p:spPr>
        <p:txBody>
          <a:bodyPr wrap="square">
            <a:spAutoFit/>
          </a:bodyPr>
          <a:lstStyle/>
          <a:p>
            <a:r>
              <a:rPr lang="en-US" sz="1400" b="1" dirty="0">
                <a:latin typeface="Abadi" panose="020B0604020104020204" pitchFamily="34" charset="0"/>
              </a:rPr>
              <a:t>Shake the Dust of thy Feet:</a:t>
            </a:r>
          </a:p>
          <a:p>
            <a:r>
              <a:rPr lang="en-US" sz="1400" dirty="0">
                <a:latin typeface="Abadi" panose="020B0604020104020204" pitchFamily="34" charset="0"/>
              </a:rPr>
              <a:t>The ordinance of washing the dust from one’s feet was practiced in New Testament times and was reinstituted in this dispensation (see D&amp;C 88:139–40; John 11:2; 12:3; 13:5–14). </a:t>
            </a:r>
          </a:p>
          <a:p>
            <a:endParaRPr lang="en-US" sz="1400" dirty="0">
              <a:latin typeface="Abadi" panose="020B0604020104020204" pitchFamily="34" charset="0"/>
            </a:endParaRPr>
          </a:p>
          <a:p>
            <a:r>
              <a:rPr lang="en-US" sz="1400" dirty="0">
                <a:latin typeface="Abadi" panose="020B0604020104020204" pitchFamily="34" charset="0"/>
              </a:rPr>
              <a:t>The action of shaking or cleansing the dust from one’s feet is a testimony against those who refuse to accept the gospel (see D&amp;C 24:15; 84:92; 99:4). </a:t>
            </a:r>
          </a:p>
          <a:p>
            <a:endParaRPr lang="en-US" sz="1400" dirty="0">
              <a:latin typeface="Abadi" panose="020B0604020104020204" pitchFamily="34" charset="0"/>
            </a:endParaRPr>
          </a:p>
          <a:p>
            <a:r>
              <a:rPr lang="en-US" sz="1400" dirty="0">
                <a:latin typeface="Abadi" panose="020B0604020104020204" pitchFamily="34" charset="0"/>
              </a:rPr>
              <a:t>Because of the serious nature of this act, Church leaders have directed that it be done only at the command of the Spirit. President Joseph Fielding Smith explained: “The cleansing of their feet, either by washing or wiping off the dust, would be recorded in heaven as a testimony against the wicked. This act, however, was not to be performed in the presence of the offenders, ‘lest thou provoke them, but in secret, and wash thy feet, as a testimony against them in the day of judgment.’ </a:t>
            </a:r>
          </a:p>
          <a:p>
            <a:endParaRPr lang="en-US" sz="1400" dirty="0">
              <a:latin typeface="Abadi" panose="020B0604020104020204" pitchFamily="34" charset="0"/>
            </a:endParaRPr>
          </a:p>
          <a:p>
            <a:r>
              <a:rPr lang="en-US" sz="1400" dirty="0">
                <a:latin typeface="Abadi" panose="020B0604020104020204" pitchFamily="34" charset="0"/>
              </a:rPr>
              <a:t>The missionaries of the Church who faithfully perform their duty are under the obligation of leaving their testimony with all with whom they come in contact in their work. This testimony will stand as a witness against those who reject the message, at the judgment.” (</a:t>
            </a:r>
            <a:r>
              <a:rPr lang="en-US" sz="1400" i="1" dirty="0">
                <a:latin typeface="Abadi" panose="020B0604020104020204" pitchFamily="34" charset="0"/>
              </a:rPr>
              <a:t>Church History and Modern Revelation,</a:t>
            </a:r>
            <a:r>
              <a:rPr lang="en-US" sz="1400" dirty="0">
                <a:latin typeface="Abadi" panose="020B0604020104020204" pitchFamily="34" charset="0"/>
              </a:rPr>
              <a:t> 1:223; see also Notes and Commentary for D&amp;C 24:15.)</a:t>
            </a:r>
            <a:endParaRPr lang="en-US" sz="1400" dirty="0"/>
          </a:p>
        </p:txBody>
      </p:sp>
      <p:sp>
        <p:nvSpPr>
          <p:cNvPr id="4" name="Rectangle 3">
            <a:extLst>
              <a:ext uri="{FF2B5EF4-FFF2-40B4-BE49-F238E27FC236}">
                <a16:creationId xmlns:a16="http://schemas.microsoft.com/office/drawing/2014/main" id="{0E462035-E515-404B-BEA0-4206A9F5B636}"/>
              </a:ext>
            </a:extLst>
          </p:cNvPr>
          <p:cNvSpPr/>
          <p:nvPr/>
        </p:nvSpPr>
        <p:spPr>
          <a:xfrm>
            <a:off x="3997843" y="0"/>
            <a:ext cx="4732639" cy="6863417"/>
          </a:xfrm>
          <a:prstGeom prst="rect">
            <a:avLst/>
          </a:prstGeom>
          <a:ln>
            <a:solidFill>
              <a:schemeClr val="tx1"/>
            </a:solidFill>
          </a:ln>
        </p:spPr>
        <p:txBody>
          <a:bodyPr wrap="square">
            <a:spAutoFit/>
          </a:bodyPr>
          <a:lstStyle/>
          <a:p>
            <a:r>
              <a:rPr lang="en-US" sz="1100" b="1" dirty="0">
                <a:latin typeface="Abadi" panose="020B0604020104020204" pitchFamily="34" charset="0"/>
              </a:rPr>
              <a:t>Curse of the Waters:</a:t>
            </a:r>
          </a:p>
          <a:p>
            <a:r>
              <a:rPr lang="en-US" sz="1100" dirty="0">
                <a:latin typeface="Abadi" panose="020B0604020104020204" pitchFamily="34" charset="0"/>
              </a:rPr>
              <a:t>President Joseph Fielding Smith pointed out how “in the beginning the Lord blessed the waters and cursed the land, but in these last days this was reversed, the land was to be blessed and the waters to be cursed. A little reflection will bear witness to the truth of this declaration. In the early millenniums of this earth’s history, men did not understand the composition of the soils, and how they needed building up when crops were taken from them. The facilities at the command of the people were primitive and limited, acreage under cultivation was limited, famines were prevalent and the luxuries which we have today were not obtainable. Someone may rise up and say that the soil in those days was just as productive as now, and this may be the case. It is not a matter of dispute, but the manner of cultivation did not lend itself to the abundant production which we are receiving today. It matters not what the causes were, in those early days of world history there could not be the production, nor the varieties of fruits coming from the earth, and the Lord can very properly speak of this as a curse, or the lack of blessing, upon the land. In those early periods we have every reason to believe that the torrents, floods, and the dangers upon the waters were not as great as they are today, and by no means as great as what the Lord has promised us. The early mariners among the ancients traversed the seas as they knew them in that day in comparative safety. … Today this manner of travel in such boats would be of the most dangerous and risky nature. Moreover, we have seen the dangers upon the waters increase until the hearts of men failed them and only the brave, and those who were compelled to travel the seas, ventured out upon them</a:t>
            </a:r>
            <a:r>
              <a:rPr lang="en-US" sz="1100" b="1" dirty="0">
                <a:latin typeface="Abadi" panose="020B0604020104020204" pitchFamily="34" charset="0"/>
              </a:rPr>
              <a:t>. In regard to the Missouri-Mississippi waters, we have seen year by year great destruction upon them, and coming from them. Millions upon millions of dollars, almost annually are lost by this great stream overflowing its banks. Many have lost their lives in these floods as they sweep over the land, and even upon this apparently tranquil or sluggish stream there can arise storms that bring destruction</a:t>
            </a:r>
            <a:r>
              <a:rPr lang="en-US" sz="1100" dirty="0">
                <a:latin typeface="Abadi" panose="020B0604020104020204" pitchFamily="34" charset="0"/>
              </a:rPr>
              <a:t>. Verily the word of the Lord has been, and is being, fulfilled in relation to those waters. While the Lord has spoken of the sea heaving itself beyond its bounds, and the waves roaring, yet we must include the great destruction upon the waters by means of war, and especially by submarine warfare as we have learned of it in recent years.” (</a:t>
            </a:r>
            <a:r>
              <a:rPr lang="en-US" sz="1100" i="1" dirty="0">
                <a:latin typeface="Abadi" panose="020B0604020104020204" pitchFamily="34" charset="0"/>
              </a:rPr>
              <a:t>Church History and Modern Revelation,</a:t>
            </a:r>
            <a:r>
              <a:rPr lang="en-US" sz="1100" dirty="0">
                <a:latin typeface="Abadi" panose="020B0604020104020204" pitchFamily="34" charset="0"/>
              </a:rPr>
              <a:t> 1:224; see also Genesis 3:17–19;Ether 7:23–25; 9:16, 28; Revelation 16:1–6; Alma 45:16; D&amp;C 59:3; 16–19.)</a:t>
            </a:r>
          </a:p>
          <a:p>
            <a:r>
              <a:rPr lang="en-US" sz="1100" dirty="0">
                <a:latin typeface="Abadi" panose="020B0604020104020204" pitchFamily="34" charset="0"/>
              </a:rPr>
              <a:t>Student Manual</a:t>
            </a:r>
            <a:endParaRPr lang="en-US" sz="1100" dirty="0"/>
          </a:p>
        </p:txBody>
      </p:sp>
      <p:sp>
        <p:nvSpPr>
          <p:cNvPr id="5" name="Rectangle 4">
            <a:extLst>
              <a:ext uri="{FF2B5EF4-FFF2-40B4-BE49-F238E27FC236}">
                <a16:creationId xmlns:a16="http://schemas.microsoft.com/office/drawing/2014/main" id="{4ADD5E87-0DF3-44A3-BF33-50A752A686B9}"/>
              </a:ext>
            </a:extLst>
          </p:cNvPr>
          <p:cNvSpPr/>
          <p:nvPr/>
        </p:nvSpPr>
        <p:spPr>
          <a:xfrm>
            <a:off x="8730482" y="0"/>
            <a:ext cx="3461517" cy="3970318"/>
          </a:xfrm>
          <a:prstGeom prst="rect">
            <a:avLst/>
          </a:prstGeom>
          <a:ln>
            <a:solidFill>
              <a:schemeClr val="tx1"/>
            </a:solidFill>
          </a:ln>
        </p:spPr>
        <p:txBody>
          <a:bodyPr wrap="square">
            <a:spAutoFit/>
          </a:bodyPr>
          <a:lstStyle/>
          <a:p>
            <a:r>
              <a:rPr lang="en-US" sz="1200" b="1" dirty="0">
                <a:solidFill>
                  <a:srgbClr val="2F393A"/>
                </a:solidFill>
                <a:latin typeface="Abadi" panose="020B0604020104020204" pitchFamily="34" charset="0"/>
              </a:rPr>
              <a:t>Elder B. H. Roberts explained: “During the three days upon the river </a:t>
            </a:r>
            <a:r>
              <a:rPr lang="en-US" sz="1200" dirty="0">
                <a:solidFill>
                  <a:srgbClr val="2F393A"/>
                </a:solidFill>
                <a:latin typeface="Abadi" panose="020B0604020104020204" pitchFamily="34" charset="0"/>
              </a:rPr>
              <a:t>some disagreements and ill feeling had developed among the brethren and explanations and reconciliations had become necessary; it had also been discovered that progress on their journey by the river in canoes was slow, and hence it became necessary for those who had been appointed to purchase the printing press, Sidney Gilbert and William W. Phelps; and the Prophet, Sidney </a:t>
            </a:r>
            <a:r>
              <a:rPr lang="en-US" sz="1200" dirty="0" err="1">
                <a:solidFill>
                  <a:srgbClr val="2F393A"/>
                </a:solidFill>
                <a:latin typeface="Abadi" panose="020B0604020104020204" pitchFamily="34" charset="0"/>
              </a:rPr>
              <a:t>Rigdon</a:t>
            </a:r>
            <a:r>
              <a:rPr lang="en-US" sz="1200" dirty="0">
                <a:solidFill>
                  <a:srgbClr val="2F393A"/>
                </a:solidFill>
                <a:latin typeface="Abadi" panose="020B0604020104020204" pitchFamily="34" charset="0"/>
              </a:rPr>
              <a:t>, and Oliver </a:t>
            </a:r>
            <a:r>
              <a:rPr lang="en-US" sz="1200" dirty="0" err="1">
                <a:solidFill>
                  <a:srgbClr val="2F393A"/>
                </a:solidFill>
                <a:latin typeface="Abadi" panose="020B0604020104020204" pitchFamily="34" charset="0"/>
              </a:rPr>
              <a:t>Cowdery</a:t>
            </a:r>
            <a:r>
              <a:rPr lang="en-US" sz="1200" dirty="0">
                <a:solidFill>
                  <a:srgbClr val="2F393A"/>
                </a:solidFill>
                <a:latin typeface="Abadi" panose="020B0604020104020204" pitchFamily="34" charset="0"/>
              </a:rPr>
              <a:t>, who had been commanded to hasten their return to Kirtland, found it imperative to find a more expeditious means of travel than by the canoes. The greater part of the night at </a:t>
            </a:r>
            <a:r>
              <a:rPr lang="en-US" sz="1200" dirty="0" err="1">
                <a:solidFill>
                  <a:srgbClr val="2F393A"/>
                </a:solidFill>
                <a:latin typeface="Abadi" panose="020B0604020104020204" pitchFamily="34" charset="0"/>
              </a:rPr>
              <a:t>McIlwaine’s</a:t>
            </a:r>
            <a:r>
              <a:rPr lang="en-US" sz="1200" dirty="0">
                <a:solidFill>
                  <a:srgbClr val="2F393A"/>
                </a:solidFill>
                <a:latin typeface="Abadi" panose="020B0604020104020204" pitchFamily="34" charset="0"/>
              </a:rPr>
              <a:t> Bend was devoted to these matters. The brethren became reconciled to each other, and those whose affairs more especially cried haste started overland the next morning for St. Louis, and the rest of the company continued the journey via the river.” (</a:t>
            </a:r>
            <a:r>
              <a:rPr lang="en-US" sz="1200" i="1" dirty="0">
                <a:solidFill>
                  <a:srgbClr val="2F393A"/>
                </a:solidFill>
                <a:latin typeface="Abadi" panose="020B0604020104020204" pitchFamily="34" charset="0"/>
              </a:rPr>
              <a:t>Comprehensive History of the Church,</a:t>
            </a:r>
            <a:r>
              <a:rPr lang="en-US" sz="1200" dirty="0">
                <a:solidFill>
                  <a:srgbClr val="2F393A"/>
                </a:solidFill>
                <a:latin typeface="Abadi" panose="020B0604020104020204" pitchFamily="34" charset="0"/>
              </a:rPr>
              <a:t> 1:262–63.)</a:t>
            </a:r>
            <a:endParaRPr lang="en-US" sz="1200" dirty="0"/>
          </a:p>
        </p:txBody>
      </p:sp>
      <p:pic>
        <p:nvPicPr>
          <p:cNvPr id="6" name="Picture 2" descr="http://bulletin.geoscienceworld.org/content/121/5-6/752/F4.large.jpg">
            <a:extLst>
              <a:ext uri="{FF2B5EF4-FFF2-40B4-BE49-F238E27FC236}">
                <a16:creationId xmlns:a16="http://schemas.microsoft.com/office/drawing/2014/main" id="{A977F2D1-8F0F-4FF8-9D3E-A22FF808E5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8523" y="4302931"/>
            <a:ext cx="3185433" cy="154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7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84964" y="757881"/>
          <a:ext cx="8598716" cy="5976925"/>
        </p:xfrm>
        <a:graphic>
          <a:graphicData uri="http://schemas.openxmlformats.org/drawingml/2006/table">
            <a:tbl>
              <a:tblPr/>
              <a:tblGrid>
                <a:gridCol w="1337177">
                  <a:extLst>
                    <a:ext uri="{9D8B030D-6E8A-4147-A177-3AD203B41FA5}">
                      <a16:colId xmlns:a16="http://schemas.microsoft.com/office/drawing/2014/main" val="20000"/>
                    </a:ext>
                  </a:extLst>
                </a:gridCol>
                <a:gridCol w="7261539">
                  <a:extLst>
                    <a:ext uri="{9D8B030D-6E8A-4147-A177-3AD203B41FA5}">
                      <a16:colId xmlns:a16="http://schemas.microsoft.com/office/drawing/2014/main" val="20001"/>
                    </a:ext>
                  </a:extLst>
                </a:gridCol>
              </a:tblGrid>
              <a:tr h="560173">
                <a:tc>
                  <a:txBody>
                    <a:bodyPr/>
                    <a:lstStyle/>
                    <a:p>
                      <a:r>
                        <a:rPr lang="en-US" sz="1100" dirty="0">
                          <a:solidFill>
                            <a:schemeClr val="tx1"/>
                          </a:solidFill>
                          <a:effectLst/>
                        </a:rPr>
                        <a:t>June 30, 1830</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Samuel Smith</a:t>
                      </a:r>
                      <a:r>
                        <a:rPr lang="en-US" sz="1100" dirty="0">
                          <a:solidFill>
                            <a:schemeClr val="tx1"/>
                          </a:solidFill>
                          <a:effectLst/>
                        </a:rPr>
                        <a:t> washed his feet against an innkeeper who refused to board him after he mentioned the </a:t>
                      </a:r>
                      <a:r>
                        <a:rPr lang="en-US" sz="1100" i="1" u="none" strike="noStrike" dirty="0">
                          <a:solidFill>
                            <a:schemeClr val="tx1"/>
                          </a:solidFill>
                          <a:effectLst/>
                        </a:rPr>
                        <a:t>Book of Mormon</a:t>
                      </a:r>
                      <a:r>
                        <a:rPr lang="en-US" sz="1100" dirty="0">
                          <a:solidFill>
                            <a:schemeClr val="tx1"/>
                          </a:solidFill>
                          <a:effectLst/>
                        </a:rPr>
                        <a:t>, while proselytizing in </a:t>
                      </a:r>
                      <a:r>
                        <a:rPr lang="en-US" sz="1100" u="none" strike="noStrike" dirty="0">
                          <a:solidFill>
                            <a:schemeClr val="tx1"/>
                          </a:solidFill>
                          <a:effectLst/>
                        </a:rPr>
                        <a:t>Livonia, New York</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527221">
                <a:tc>
                  <a:txBody>
                    <a:bodyPr/>
                    <a:lstStyle/>
                    <a:p>
                      <a:r>
                        <a:rPr lang="en-US" sz="1100">
                          <a:solidFill>
                            <a:schemeClr val="tx1"/>
                          </a:solidFill>
                          <a:effectLst/>
                        </a:rPr>
                        <a:t>June 16, 1831</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Early missionaries </a:t>
                      </a:r>
                      <a:r>
                        <a:rPr lang="en-US" sz="1100" u="none" strike="noStrike" dirty="0">
                          <a:solidFill>
                            <a:schemeClr val="tx1"/>
                          </a:solidFill>
                          <a:effectLst/>
                        </a:rPr>
                        <a:t>Hyrum Smith</a:t>
                      </a:r>
                      <a:r>
                        <a:rPr lang="en-US" sz="1100" dirty="0">
                          <a:solidFill>
                            <a:schemeClr val="tx1"/>
                          </a:solidFill>
                          <a:effectLst/>
                        </a:rPr>
                        <a:t>, </a:t>
                      </a:r>
                      <a:r>
                        <a:rPr lang="en-US" sz="1100" u="none" strike="noStrike" dirty="0">
                          <a:solidFill>
                            <a:schemeClr val="tx1"/>
                          </a:solidFill>
                          <a:effectLst/>
                        </a:rPr>
                        <a:t>Lyman Wight</a:t>
                      </a:r>
                      <a:r>
                        <a:rPr lang="en-US" sz="1100" dirty="0">
                          <a:solidFill>
                            <a:schemeClr val="tx1"/>
                          </a:solidFill>
                          <a:effectLst/>
                        </a:rPr>
                        <a:t>, </a:t>
                      </a:r>
                      <a:r>
                        <a:rPr lang="en-US" sz="1100" u="none" strike="noStrike" dirty="0">
                          <a:solidFill>
                            <a:schemeClr val="tx1"/>
                          </a:solidFill>
                          <a:effectLst/>
                        </a:rPr>
                        <a:t>John </a:t>
                      </a:r>
                      <a:r>
                        <a:rPr lang="en-US" sz="1100" u="none" strike="noStrike" dirty="0" err="1">
                          <a:solidFill>
                            <a:schemeClr val="tx1"/>
                          </a:solidFill>
                          <a:effectLst/>
                        </a:rPr>
                        <a:t>Corrill</a:t>
                      </a:r>
                      <a:r>
                        <a:rPr lang="en-US" sz="1100" dirty="0">
                          <a:solidFill>
                            <a:schemeClr val="tx1"/>
                          </a:solidFill>
                          <a:effectLst/>
                        </a:rPr>
                        <a:t>, and John Murdock washed their feet against </a:t>
                      </a:r>
                      <a:r>
                        <a:rPr lang="en-US" sz="1100" u="none" strike="noStrike" dirty="0">
                          <a:solidFill>
                            <a:schemeClr val="tx1"/>
                          </a:solidFill>
                          <a:effectLst/>
                        </a:rPr>
                        <a:t>Detroit,</a:t>
                      </a:r>
                      <a:r>
                        <a:rPr lang="en-US" sz="1100" u="none" strike="noStrike" baseline="0" dirty="0">
                          <a:solidFill>
                            <a:schemeClr val="tx1"/>
                          </a:solidFill>
                          <a:effectLst/>
                        </a:rPr>
                        <a:t> </a:t>
                      </a:r>
                      <a:r>
                        <a:rPr lang="en-US" sz="1100" u="none" strike="noStrike" dirty="0">
                          <a:solidFill>
                            <a:schemeClr val="tx1"/>
                          </a:solidFill>
                          <a:effectLst/>
                        </a:rPr>
                        <a:t>Michigan</a:t>
                      </a:r>
                      <a:r>
                        <a:rPr lang="en-US" sz="1100" dirty="0">
                          <a:solidFill>
                            <a:schemeClr val="tx1"/>
                          </a:solidFill>
                          <a:effectLst/>
                        </a:rPr>
                        <a:t> after a day of unsuccessful proselytizing</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354227">
                <a:tc>
                  <a:txBody>
                    <a:bodyPr/>
                    <a:lstStyle/>
                    <a:p>
                      <a:r>
                        <a:rPr lang="en-US" sz="1100">
                          <a:solidFill>
                            <a:schemeClr val="tx1"/>
                          </a:solidFill>
                          <a:effectLst/>
                        </a:rPr>
                        <a:t>September 9, 1831</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Hyrum Smith washed his feet against an angry Christian minister.</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86033">
                <a:tc>
                  <a:txBody>
                    <a:bodyPr/>
                    <a:lstStyle/>
                    <a:p>
                      <a:r>
                        <a:rPr lang="en-US" sz="1100">
                          <a:solidFill>
                            <a:schemeClr val="tx1"/>
                          </a:solidFill>
                          <a:effectLst/>
                        </a:rPr>
                        <a:t>November 18, 1831</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William E. </a:t>
                      </a:r>
                      <a:r>
                        <a:rPr lang="en-US" sz="1100" u="none" strike="noStrike" dirty="0" err="1">
                          <a:solidFill>
                            <a:schemeClr val="tx1"/>
                          </a:solidFill>
                          <a:effectLst/>
                        </a:rPr>
                        <a:t>McLellin</a:t>
                      </a:r>
                      <a:r>
                        <a:rPr lang="en-US" sz="1100" dirty="0">
                          <a:solidFill>
                            <a:schemeClr val="tx1"/>
                          </a:solidFill>
                          <a:effectLst/>
                        </a:rPr>
                        <a:t> and Samuel Smith washed their feet against a </a:t>
                      </a:r>
                      <a:r>
                        <a:rPr lang="en-US" sz="1100" u="none" strike="noStrike" dirty="0" err="1">
                          <a:solidFill>
                            <a:schemeClr val="tx1"/>
                          </a:solidFill>
                          <a:effectLst/>
                        </a:rPr>
                        <a:t>Campbellite</a:t>
                      </a:r>
                      <a:r>
                        <a:rPr lang="en-US" sz="1100" dirty="0">
                          <a:solidFill>
                            <a:schemeClr val="tx1"/>
                          </a:solidFill>
                          <a:effectLst/>
                        </a:rPr>
                        <a:t> congregation, after they had given them time during a meeting but rejected their testimony.</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362465">
                <a:tc>
                  <a:txBody>
                    <a:bodyPr/>
                    <a:lstStyle/>
                    <a:p>
                      <a:r>
                        <a:rPr lang="en-US" sz="1100">
                          <a:solidFill>
                            <a:schemeClr val="tx1"/>
                          </a:solidFill>
                          <a:effectLst/>
                        </a:rPr>
                        <a:t>February 16, 1832</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William </a:t>
                      </a:r>
                      <a:r>
                        <a:rPr lang="en-US" sz="1100" dirty="0" err="1">
                          <a:solidFill>
                            <a:schemeClr val="tx1"/>
                          </a:solidFill>
                          <a:effectLst/>
                        </a:rPr>
                        <a:t>McLellin</a:t>
                      </a:r>
                      <a:r>
                        <a:rPr lang="en-US" sz="1100" dirty="0">
                          <a:solidFill>
                            <a:schemeClr val="tx1"/>
                          </a:solidFill>
                          <a:effectLst/>
                        </a:rPr>
                        <a:t> and </a:t>
                      </a:r>
                      <a:r>
                        <a:rPr lang="en-US" sz="1100" u="none" strike="noStrike" dirty="0">
                          <a:solidFill>
                            <a:schemeClr val="tx1"/>
                          </a:solidFill>
                          <a:effectLst/>
                        </a:rPr>
                        <a:t>Luke S. Johnson</a:t>
                      </a:r>
                      <a:r>
                        <a:rPr lang="en-US" sz="1100" dirty="0">
                          <a:solidFill>
                            <a:schemeClr val="tx1"/>
                          </a:solidFill>
                          <a:effectLst/>
                        </a:rPr>
                        <a:t> wash their feet against </a:t>
                      </a:r>
                      <a:r>
                        <a:rPr lang="en-US" sz="1100" u="none" strike="noStrike" dirty="0">
                          <a:solidFill>
                            <a:schemeClr val="tx1"/>
                          </a:solidFill>
                          <a:effectLst/>
                        </a:rPr>
                        <a:t>Hubbard, Ohio.</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378940">
                <a:tc>
                  <a:txBody>
                    <a:bodyPr/>
                    <a:lstStyle/>
                    <a:p>
                      <a:r>
                        <a:rPr lang="en-US" sz="1100">
                          <a:solidFill>
                            <a:schemeClr val="tx1"/>
                          </a:solidFill>
                          <a:effectLst/>
                        </a:rPr>
                        <a:t>March 1, 16, 18, and June 1, 1832</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Act performed by Samuel Smith against those who do not accept his message.</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510746">
                <a:tc>
                  <a:txBody>
                    <a:bodyPr/>
                    <a:lstStyle/>
                    <a:p>
                      <a:r>
                        <a:rPr lang="en-US" sz="1100">
                          <a:solidFill>
                            <a:schemeClr val="tx1"/>
                          </a:solidFill>
                          <a:effectLst/>
                        </a:rPr>
                        <a:t>March, September 16, October 23, 1832</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Orson Hyde</a:t>
                      </a:r>
                      <a:r>
                        <a:rPr lang="en-US" sz="1100" dirty="0">
                          <a:solidFill>
                            <a:schemeClr val="tx1"/>
                          </a:solidFill>
                          <a:effectLst/>
                        </a:rPr>
                        <a:t> routinely either blessed houses or shook the dust off his feet to "seal" them up to the "day of wrath". On September 16, after a tearful meeting with his sister and brother-in-law, he reluctantly shook the dust against them.</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486033">
                <a:tc>
                  <a:txBody>
                    <a:bodyPr/>
                    <a:lstStyle/>
                    <a:p>
                      <a:r>
                        <a:rPr lang="en-US" sz="1100">
                          <a:solidFill>
                            <a:schemeClr val="tx1"/>
                          </a:solidFill>
                          <a:effectLst/>
                        </a:rPr>
                        <a:t>February 18, 1833</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a:solidFill>
                            <a:schemeClr val="tx1"/>
                          </a:solidFill>
                          <a:effectLst/>
                        </a:rPr>
                        <a:t>Orson Pratt</a:t>
                      </a:r>
                      <a:r>
                        <a:rPr lang="en-US" sz="1100" dirty="0">
                          <a:solidFill>
                            <a:schemeClr val="tx1"/>
                          </a:solidFill>
                          <a:effectLst/>
                        </a:rPr>
                        <a:t> washed his hands and feet as a testimony against the current "wicked generation", as a requirement for admission to the </a:t>
                      </a:r>
                      <a:r>
                        <a:rPr lang="en-US" sz="1100" u="none" strike="noStrike" dirty="0">
                          <a:solidFill>
                            <a:schemeClr val="tx1"/>
                          </a:solidFill>
                          <a:effectLst/>
                        </a:rPr>
                        <a:t>School of the Prophets.</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601363">
                <a:tc>
                  <a:txBody>
                    <a:bodyPr/>
                    <a:lstStyle/>
                    <a:p>
                      <a:r>
                        <a:rPr lang="en-US" sz="1100">
                          <a:solidFill>
                            <a:schemeClr val="tx1"/>
                          </a:solidFill>
                          <a:effectLst/>
                        </a:rPr>
                        <a:t>May 7, June 7, 1835</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William </a:t>
                      </a:r>
                      <a:r>
                        <a:rPr lang="en-US" sz="1100" dirty="0" err="1">
                          <a:solidFill>
                            <a:schemeClr val="tx1"/>
                          </a:solidFill>
                          <a:effectLst/>
                        </a:rPr>
                        <a:t>McLellin</a:t>
                      </a:r>
                      <a:r>
                        <a:rPr lang="en-US" sz="1100" dirty="0">
                          <a:solidFill>
                            <a:schemeClr val="tx1"/>
                          </a:solidFill>
                          <a:effectLst/>
                        </a:rPr>
                        <a:t> shook the dust against </a:t>
                      </a:r>
                      <a:r>
                        <a:rPr lang="en-US" sz="1100" u="none" strike="noStrike" dirty="0" err="1">
                          <a:solidFill>
                            <a:schemeClr val="tx1"/>
                          </a:solidFill>
                          <a:effectLst/>
                        </a:rPr>
                        <a:t>Sinclairville</a:t>
                      </a:r>
                      <a:r>
                        <a:rPr lang="en-US" sz="1100" u="none" strike="noStrike" dirty="0">
                          <a:solidFill>
                            <a:schemeClr val="tx1"/>
                          </a:solidFill>
                          <a:effectLst/>
                        </a:rPr>
                        <a:t>, New York</a:t>
                      </a:r>
                      <a:r>
                        <a:rPr lang="en-US" sz="1100" dirty="0">
                          <a:solidFill>
                            <a:schemeClr val="tx1"/>
                          </a:solidFill>
                          <a:effectLst/>
                        </a:rPr>
                        <a:t> after only one old lady attended a scheduled meeting at the local schoolhouse, which was locked. </a:t>
                      </a:r>
                      <a:r>
                        <a:rPr lang="en-US" sz="1100" dirty="0" err="1">
                          <a:solidFill>
                            <a:schemeClr val="tx1"/>
                          </a:solidFill>
                          <a:effectLst/>
                        </a:rPr>
                        <a:t>McLellin</a:t>
                      </a:r>
                      <a:r>
                        <a:rPr lang="en-US" sz="1100" dirty="0">
                          <a:solidFill>
                            <a:schemeClr val="tx1"/>
                          </a:solidFill>
                          <a:effectLst/>
                        </a:rPr>
                        <a:t> and </a:t>
                      </a:r>
                      <a:r>
                        <a:rPr lang="en-US" sz="1100" u="none" strike="noStrike" dirty="0">
                          <a:solidFill>
                            <a:schemeClr val="tx1"/>
                          </a:solidFill>
                          <a:effectLst/>
                        </a:rPr>
                        <a:t>David W. Patten</a:t>
                      </a:r>
                      <a:r>
                        <a:rPr lang="en-US" sz="1100" dirty="0">
                          <a:solidFill>
                            <a:schemeClr val="tx1"/>
                          </a:solidFill>
                          <a:effectLst/>
                        </a:rPr>
                        <a:t> shook the dust against </a:t>
                      </a:r>
                      <a:r>
                        <a:rPr lang="en-US" sz="1100" u="none" strike="noStrike" dirty="0">
                          <a:solidFill>
                            <a:schemeClr val="tx1"/>
                          </a:solidFill>
                          <a:effectLst/>
                        </a:rPr>
                        <a:t>Wolcott, New York</a:t>
                      </a:r>
                      <a:r>
                        <a:rPr lang="en-US" sz="1100" dirty="0">
                          <a:solidFill>
                            <a:schemeClr val="tx1"/>
                          </a:solidFill>
                          <a:effectLst/>
                        </a:rPr>
                        <a:t> when they passed the plate after a two hour sermon to nonbelievers but received no donations.</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414217">
                <a:tc>
                  <a:txBody>
                    <a:bodyPr/>
                    <a:lstStyle/>
                    <a:p>
                      <a:r>
                        <a:rPr lang="en-US" sz="1100">
                          <a:solidFill>
                            <a:schemeClr val="tx1"/>
                          </a:solidFill>
                          <a:effectLst/>
                        </a:rPr>
                        <a:t>July 11, 1835</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a:solidFill>
                            <a:schemeClr val="tx1"/>
                          </a:solidFill>
                          <a:effectLst/>
                        </a:rPr>
                        <a:t>William </a:t>
                      </a:r>
                      <a:r>
                        <a:rPr lang="en-US" sz="1100" dirty="0" err="1">
                          <a:solidFill>
                            <a:schemeClr val="tx1"/>
                          </a:solidFill>
                          <a:effectLst/>
                        </a:rPr>
                        <a:t>McLellin</a:t>
                      </a:r>
                      <a:r>
                        <a:rPr lang="en-US" sz="1100" dirty="0">
                          <a:solidFill>
                            <a:schemeClr val="tx1"/>
                          </a:solidFill>
                          <a:effectLst/>
                        </a:rPr>
                        <a:t>, </a:t>
                      </a:r>
                      <a:r>
                        <a:rPr lang="en-US" sz="1100" u="none" strike="noStrike" dirty="0">
                          <a:solidFill>
                            <a:schemeClr val="tx1"/>
                          </a:solidFill>
                          <a:effectLst/>
                        </a:rPr>
                        <a:t>Brigham Young</a:t>
                      </a:r>
                      <a:r>
                        <a:rPr lang="en-US" sz="1100" dirty="0">
                          <a:solidFill>
                            <a:schemeClr val="tx1"/>
                          </a:solidFill>
                          <a:effectLst/>
                        </a:rPr>
                        <a:t>, and </a:t>
                      </a:r>
                      <a:r>
                        <a:rPr lang="en-US" sz="1100" u="none" strike="noStrike" dirty="0">
                          <a:solidFill>
                            <a:schemeClr val="tx1"/>
                          </a:solidFill>
                          <a:effectLst/>
                        </a:rPr>
                        <a:t>Thomas B. Marsh</a:t>
                      </a:r>
                      <a:r>
                        <a:rPr lang="en-US" sz="1100" dirty="0">
                          <a:solidFill>
                            <a:schemeClr val="tx1"/>
                          </a:solidFill>
                          <a:effectLst/>
                        </a:rPr>
                        <a:t> shook the dust against an innkeeper who became abusive after they asked for free breakfast.</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436605">
                <a:tc>
                  <a:txBody>
                    <a:bodyPr/>
                    <a:lstStyle/>
                    <a:p>
                      <a:r>
                        <a:rPr lang="en-US" sz="1100">
                          <a:solidFill>
                            <a:schemeClr val="tx1"/>
                          </a:solidFill>
                          <a:effectLst/>
                        </a:rPr>
                        <a:t>May 22, 1836</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u="none" strike="noStrike" dirty="0" err="1">
                          <a:solidFill>
                            <a:schemeClr val="tx1"/>
                          </a:solidFill>
                          <a:effectLst/>
                        </a:rPr>
                        <a:t>Wilford</a:t>
                      </a:r>
                      <a:r>
                        <a:rPr lang="en-US" sz="1100" u="none" strike="noStrike" dirty="0">
                          <a:solidFill>
                            <a:schemeClr val="tx1"/>
                          </a:solidFill>
                          <a:effectLst/>
                        </a:rPr>
                        <a:t> Woodruff</a:t>
                      </a:r>
                      <a:r>
                        <a:rPr lang="en-US" sz="1100" dirty="0">
                          <a:solidFill>
                            <a:schemeClr val="tx1"/>
                          </a:solidFill>
                          <a:effectLst/>
                        </a:rPr>
                        <a:t>, </a:t>
                      </a:r>
                      <a:r>
                        <a:rPr lang="en-US" sz="1100" u="none" strike="noStrike" dirty="0">
                          <a:solidFill>
                            <a:schemeClr val="tx1"/>
                          </a:solidFill>
                          <a:effectLst/>
                        </a:rPr>
                        <a:t>David Patten</a:t>
                      </a:r>
                      <a:r>
                        <a:rPr lang="en-US" sz="1100" dirty="0">
                          <a:solidFill>
                            <a:schemeClr val="tx1"/>
                          </a:solidFill>
                          <a:effectLst/>
                        </a:rPr>
                        <a:t>, and Benjamin </a:t>
                      </a:r>
                      <a:r>
                        <a:rPr lang="en-US" sz="1100" dirty="0" err="1">
                          <a:solidFill>
                            <a:schemeClr val="tx1"/>
                          </a:solidFill>
                          <a:effectLst/>
                        </a:rPr>
                        <a:t>Boydstun</a:t>
                      </a:r>
                      <a:r>
                        <a:rPr lang="en-US" sz="1100" dirty="0">
                          <a:solidFill>
                            <a:schemeClr val="tx1"/>
                          </a:solidFill>
                          <a:effectLst/>
                        </a:rPr>
                        <a:t> wash their hands and feet against people who threatened them and rejected their testimony. They "delivered them unto the hands of God and the destroyer".</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858902">
                <a:tc>
                  <a:txBody>
                    <a:bodyPr/>
                    <a:lstStyle/>
                    <a:p>
                      <a:r>
                        <a:rPr lang="en-US" sz="1100">
                          <a:solidFill>
                            <a:schemeClr val="tx1"/>
                          </a:solidFill>
                          <a:effectLst/>
                        </a:rPr>
                        <a:t>May 24, 1836, July 11, 1837, September 30, 1837</a:t>
                      </a: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100" dirty="0" err="1">
                          <a:solidFill>
                            <a:schemeClr val="tx1"/>
                          </a:solidFill>
                          <a:effectLst/>
                        </a:rPr>
                        <a:t>Wilford</a:t>
                      </a:r>
                      <a:r>
                        <a:rPr lang="en-US" sz="1100" dirty="0">
                          <a:solidFill>
                            <a:schemeClr val="tx1"/>
                          </a:solidFill>
                          <a:effectLst/>
                        </a:rPr>
                        <a:t> Woodruff and other missionaries wash their feet against various Christian ministers in </a:t>
                      </a:r>
                      <a:r>
                        <a:rPr lang="en-US" sz="1100" u="none" strike="noStrike" dirty="0">
                          <a:solidFill>
                            <a:schemeClr val="tx1"/>
                          </a:solidFill>
                          <a:effectLst/>
                        </a:rPr>
                        <a:t>New England</a:t>
                      </a:r>
                      <a:r>
                        <a:rPr lang="en-US" sz="1100" dirty="0">
                          <a:solidFill>
                            <a:schemeClr val="tx1"/>
                          </a:solidFill>
                          <a:effectLst/>
                        </a:rPr>
                        <a:t> who reject their message, and against the town of </a:t>
                      </a:r>
                      <a:r>
                        <a:rPr lang="en-US" sz="1100" u="none" dirty="0">
                          <a:solidFill>
                            <a:schemeClr val="tx1"/>
                          </a:solidFill>
                          <a:effectLst/>
                        </a:rPr>
                        <a:t>Collinsville, Connecticut.</a:t>
                      </a:r>
                    </a:p>
                    <a:p>
                      <a:endParaRPr lang="en-US" sz="1100" u="none" dirty="0">
                        <a:solidFill>
                          <a:schemeClr val="tx1"/>
                        </a:solidFill>
                        <a:effectLst/>
                      </a:endParaRPr>
                    </a:p>
                    <a:p>
                      <a:r>
                        <a:rPr lang="en-US" sz="1100" u="none" dirty="0" err="1">
                          <a:solidFill>
                            <a:schemeClr val="tx1"/>
                          </a:solidFill>
                          <a:effectLst/>
                        </a:rPr>
                        <a:t>wikipedia</a:t>
                      </a:r>
                      <a:endParaRPr lang="en-US" sz="1100" dirty="0">
                        <a:solidFill>
                          <a:schemeClr val="tx1"/>
                        </a:solidFill>
                        <a:effectLst/>
                      </a:endParaRPr>
                    </a:p>
                  </a:txBody>
                  <a:tcPr marL="21976" marR="21976" marT="10988" marB="1098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bl>
          </a:graphicData>
        </a:graphic>
      </p:graphicFrame>
      <p:sp>
        <p:nvSpPr>
          <p:cNvPr id="8" name="Rectangle 7"/>
          <p:cNvSpPr/>
          <p:nvPr/>
        </p:nvSpPr>
        <p:spPr>
          <a:xfrm>
            <a:off x="1717589" y="1"/>
            <a:ext cx="8769179" cy="769441"/>
          </a:xfrm>
          <a:prstGeom prst="rect">
            <a:avLst/>
          </a:prstGeom>
        </p:spPr>
        <p:txBody>
          <a:bodyPr wrap="square">
            <a:spAutoFit/>
          </a:bodyPr>
          <a:lstStyle/>
          <a:p>
            <a:r>
              <a:rPr lang="en-US" sz="1100" dirty="0">
                <a:solidFill>
                  <a:srgbClr val="252525"/>
                </a:solidFill>
                <a:latin typeface="Arial" panose="020B0604020202020204" pitchFamily="34" charset="0"/>
              </a:rPr>
              <a:t>The first recorded practice of shaking the dust from the feet was by Joseph Smith's brother </a:t>
            </a:r>
            <a:r>
              <a:rPr lang="en-US" sz="1100" dirty="0">
                <a:latin typeface="Arial" panose="020B0604020202020204" pitchFamily="34" charset="0"/>
              </a:rPr>
              <a:t>Samuel Smith</a:t>
            </a:r>
            <a:r>
              <a:rPr lang="en-US" sz="1100" dirty="0">
                <a:solidFill>
                  <a:srgbClr val="252525"/>
                </a:solidFill>
                <a:latin typeface="Arial" panose="020B0604020202020204" pitchFamily="34" charset="0"/>
              </a:rPr>
              <a:t>, who performed the act on June 30, 1830, a few days or weeks before Smith's first revelation on the subject.</a:t>
            </a:r>
            <a:r>
              <a:rPr lang="en-US" sz="1100" baseline="30000" dirty="0">
                <a:solidFill>
                  <a:srgbClr val="0B0080"/>
                </a:solidFill>
                <a:latin typeface="Arial" panose="020B0604020202020204" pitchFamily="34" charset="0"/>
              </a:rPr>
              <a:t> </a:t>
            </a:r>
            <a:r>
              <a:rPr lang="en-US" sz="1100" dirty="0">
                <a:solidFill>
                  <a:srgbClr val="252525"/>
                </a:solidFill>
                <a:latin typeface="Arial" panose="020B0604020202020204" pitchFamily="34" charset="0"/>
              </a:rPr>
              <a:t>After Smith's revelations, the practice became fairly common. Below is a table with many of the known instances of Latter-Day Saint missionaries shaking the dust off their feet during the lifetime of Joseph Smith, Jr.:</a:t>
            </a:r>
            <a:endParaRPr lang="en-US" sz="1100" dirty="0"/>
          </a:p>
        </p:txBody>
      </p:sp>
    </p:spTree>
    <p:extLst>
      <p:ext uri="{BB962C8B-B14F-4D97-AF65-F5344CB8AC3E}">
        <p14:creationId xmlns:p14="http://schemas.microsoft.com/office/powerpoint/2010/main" val="2404276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0832A-AEB8-40BF-3173-56497B5A3D66}"/>
              </a:ext>
            </a:extLst>
          </p:cNvPr>
          <p:cNvSpPr>
            <a:spLocks noChangeArrowheads="1"/>
          </p:cNvSpPr>
          <p:nvPr/>
        </p:nvSpPr>
        <p:spPr bwMode="auto">
          <a:xfrm>
            <a:off x="119745" y="261824"/>
            <a:ext cx="10548255" cy="63343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rPr>
              <a:t>Harvey Gilman </a:t>
            </a:r>
            <a:r>
              <a:rPr kumimoji="0" lang="en-US" altLang="en-US" sz="1200" b="1" i="0" u="none" strike="noStrike" cap="none" normalizeH="0" baseline="0" dirty="0" err="1">
                <a:ln>
                  <a:noFill/>
                </a:ln>
                <a:solidFill>
                  <a:srgbClr val="000000"/>
                </a:solidFill>
                <a:effectLst/>
                <a:latin typeface="+mn-lt"/>
              </a:rPr>
              <a:t>Witlock</a:t>
            </a:r>
            <a:r>
              <a:rPr kumimoji="0" lang="en-US" altLang="en-US" sz="1200" b="1" i="0" u="none" strike="noStrike" cap="none" normalizeH="0" baseline="0" dirty="0">
                <a:ln>
                  <a:noFill/>
                </a:ln>
                <a:solidFill>
                  <a:srgbClr val="000000"/>
                </a:solidFill>
                <a:effectLst/>
                <a:latin typeface="+mn-lt"/>
              </a:rPr>
              <a:t> By Susan Easton Black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In 1831, physician Harvey Whitlock entered baptismal waters and was ordained an elder. At the fourth conference of the Church in June 1831, he was ordained a high priest by the Prophet Joseph Smith. Of his ordination, journalist Levi Hancock wrote: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Joseph put his hands on Harvey Whitlock and ordained him to the high priesthood. He turned as black as Lyman [Wight] was white. His fingers were set like claws. He went around the room and showed his hands and tried to speak; his eyes were in the shape of oval O’s. Hyrum Smith said, “Joseph, that is not of God.”. . . Joseph bowed his head, and in a short time got up and commanded Satan to leave Harvey, laying his hands upon his head at the same time.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Harvey Whitlock [said] when Hyrum Smith said it was not God, he disdained him in his heart and when the Devil was cast out he was convinced it was Satan that was in him.</a:t>
            </a:r>
            <a:r>
              <a:rPr kumimoji="0" lang="en-US" altLang="en-US" sz="1050" b="1" i="0" u="none" strike="noStrike" cap="none" normalizeH="0" baseline="30000" dirty="0">
                <a:ln>
                  <a:noFill/>
                </a:ln>
                <a:solidFill>
                  <a:srgbClr val="A87A31"/>
                </a:solidFill>
                <a:effectLst/>
                <a:latin typeface="+mn-lt"/>
                <a:hlinkClick r:id="rId2"/>
              </a:rPr>
              <a:t>1</a:t>
            </a:r>
            <a:endParaRPr kumimoji="0" lang="en-US" altLang="en-US" sz="105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Harvey is remembered for having preached the message of the Restoration with David Whitmer in the states of Illinois, Indiana, Michigan, Ohio, and Missouri (see D&amp;C 52:25). When he completed the mission, he moved his family to Missouri where they attended the Whitmer Branch in Independence from 1831 to 1833. During these years, Harvey took part in Church conferences. At the August 24, 1832 conference, he proposed four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1</a:t>
            </a:r>
            <a:r>
              <a:rPr kumimoji="0" lang="en-US" altLang="en-US" sz="1050" b="0" i="0" u="none" strike="noStrike" cap="none" normalizeH="0" baseline="30000" dirty="0">
                <a:ln>
                  <a:noFill/>
                </a:ln>
                <a:solidFill>
                  <a:schemeClr val="tx1"/>
                </a:solidFill>
                <a:effectLst/>
                <a:latin typeface="+mn-lt"/>
              </a:rPr>
              <a:t>st</a:t>
            </a:r>
            <a:r>
              <a:rPr kumimoji="0" lang="en-US" altLang="en-US" sz="1050" b="0" i="0" u="none" strike="noStrike" cap="none" normalizeH="0" baseline="0" dirty="0">
                <a:ln>
                  <a:noFill/>
                </a:ln>
                <a:solidFill>
                  <a:schemeClr val="tx1"/>
                </a:solidFill>
                <a:effectLst/>
                <a:latin typeface="+mn-lt"/>
              </a:rPr>
              <a:t>. Can a man in the Church of Christ walk by faith without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2</a:t>
            </a:r>
            <a:r>
              <a:rPr kumimoji="0" lang="en-US" altLang="en-US" sz="1050" b="0" i="0" u="none" strike="noStrike" cap="none" normalizeH="0" baseline="30000" dirty="0">
                <a:ln>
                  <a:noFill/>
                </a:ln>
                <a:solidFill>
                  <a:schemeClr val="tx1"/>
                </a:solidFill>
                <a:effectLst/>
                <a:latin typeface="+mn-lt"/>
              </a:rPr>
              <a:t>nd</a:t>
            </a:r>
            <a:r>
              <a:rPr kumimoji="0" lang="en-US" altLang="en-US" sz="1050" b="0" i="0" u="none" strike="noStrike" cap="none" normalizeH="0" baseline="0" dirty="0">
                <a:ln>
                  <a:noFill/>
                </a:ln>
                <a:solidFill>
                  <a:schemeClr val="tx1"/>
                </a:solidFill>
                <a:effectLst/>
                <a:latin typeface="+mn-lt"/>
              </a:rPr>
              <a:t>. Was the law given to bring men to faith?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3</a:t>
            </a:r>
            <a:r>
              <a:rPr kumimoji="0" lang="en-US" altLang="en-US" sz="1050" b="0" i="0" u="none" strike="noStrike" cap="none" normalizeH="0" baseline="30000" dirty="0">
                <a:ln>
                  <a:noFill/>
                </a:ln>
                <a:solidFill>
                  <a:schemeClr val="tx1"/>
                </a:solidFill>
                <a:effectLst/>
                <a:latin typeface="+mn-lt"/>
              </a:rPr>
              <a:t>rd</a:t>
            </a:r>
            <a:r>
              <a:rPr kumimoji="0" lang="en-US" altLang="en-US" sz="1050" b="0" i="0" u="none" strike="noStrike" cap="none" normalizeH="0" baseline="0" dirty="0">
                <a:ln>
                  <a:noFill/>
                </a:ln>
                <a:solidFill>
                  <a:schemeClr val="tx1"/>
                </a:solidFill>
                <a:effectLst/>
                <a:latin typeface="+mn-lt"/>
              </a:rPr>
              <a:t>. Was the law added because of transgression?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4</a:t>
            </a:r>
            <a:r>
              <a:rPr kumimoji="0" lang="en-US" altLang="en-US" sz="1050" b="0" i="0" u="none" strike="noStrike" cap="none" normalizeH="0" baseline="30000" dirty="0">
                <a:ln>
                  <a:noFill/>
                </a:ln>
                <a:solidFill>
                  <a:schemeClr val="tx1"/>
                </a:solidFill>
                <a:effectLst/>
                <a:latin typeface="+mn-lt"/>
              </a:rPr>
              <a:t>th</a:t>
            </a:r>
            <a:r>
              <a:rPr kumimoji="0" lang="en-US" altLang="en-US" sz="1050" b="0" i="0" u="none" strike="noStrike" cap="none" normalizeH="0" baseline="0" dirty="0">
                <a:ln>
                  <a:noFill/>
                </a:ln>
                <a:solidFill>
                  <a:schemeClr val="tx1"/>
                </a:solidFill>
                <a:effectLst/>
                <a:latin typeface="+mn-lt"/>
              </a:rPr>
              <a:t>. Was the law given because it was asked for?</a:t>
            </a:r>
            <a:r>
              <a:rPr kumimoji="0" lang="en-US" altLang="en-US" sz="1050" b="1" i="0" u="none" strike="noStrike" cap="none" normalizeH="0" baseline="30000" dirty="0">
                <a:ln>
                  <a:noFill/>
                </a:ln>
                <a:solidFill>
                  <a:srgbClr val="A87A31"/>
                </a:solidFill>
                <a:effectLst/>
                <a:latin typeface="+mn-lt"/>
                <a:hlinkClick r:id="rId3"/>
              </a:rPr>
              <a:t>2</a:t>
            </a:r>
            <a:endParaRPr kumimoji="0" lang="en-US" altLang="en-US" sz="105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These were not the only questions Harvey had about Church doctrine. He wavered in his testimony and was excommunicated in 1835. On September 28, 1835, he wrote to the Prophet Joseph Smith confessing, “I have fallen from that princely station whereunto our God has called me. . . . I have sunk myself . . . in crimes of the deepest dye.” He pronounced himself “a poor, wretched, bewildered, way-wanderer to eternity.”</a:t>
            </a:r>
            <a:r>
              <a:rPr kumimoji="0" lang="en-US" altLang="en-US" sz="1050" b="1" i="0" u="none" strike="noStrike" cap="none" normalizeH="0" baseline="30000" dirty="0">
                <a:ln>
                  <a:noFill/>
                </a:ln>
                <a:solidFill>
                  <a:srgbClr val="A87A31"/>
                </a:solidFill>
                <a:effectLst/>
                <a:latin typeface="+mn-lt"/>
                <a:hlinkClick r:id="rId4"/>
              </a:rPr>
              <a:t>3</a:t>
            </a:r>
            <a:endParaRPr kumimoji="0" lang="en-US" altLang="en-US" sz="105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Nearly two months later on November 16, 1835, the Prophet Joseph wrote to Harvey,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I have received your letter . . . and I have read it twice, and it gave me sensations that are better imagined than described, let it suffice that I say that the very flood gates of my heart were broken up—I could not refrain from weeping. I thank God that it has entered into your heart to try to return to the Lord, and to this people, if it so be that He will have mercy upon you. I have inquired of the Lord concerning your case; these words came to me . . . [If you repent and remain faithful you will] be counted worthy to stand among princes, and shall yet be made a polished shaft in my quiver for bringing down the strong holds of wickedness.</a:t>
            </a:r>
            <a:r>
              <a:rPr kumimoji="0" lang="en-US" altLang="en-US" sz="1050" b="1" i="0" u="none" strike="noStrike" cap="none" normalizeH="0" baseline="30000" dirty="0">
                <a:ln>
                  <a:noFill/>
                </a:ln>
                <a:solidFill>
                  <a:srgbClr val="A87A31"/>
                </a:solidFill>
                <a:effectLst/>
                <a:latin typeface="+mn-lt"/>
                <a:hlinkClick r:id="rId5"/>
              </a:rPr>
              <a:t>4</a:t>
            </a:r>
            <a:endParaRPr kumimoji="0" lang="en-US" altLang="en-US" sz="105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Harvey was baptized again and ordained a high priest. His embrace of religious truths, however, was short-lived. In 1838 he forsook the Church. By 1845 he had united with Sidney Rigdon’s Church of Christ in West Buffalo, Iowa. By 1850 he had moved to the Rockies and was living among the Saints in Utah County. In 1858, he again joined The Church of Jesus Christ of Latter-day Saints. By 1860 he had become a member of the Reorganized Church of Jesus Christ of Latter-Day Saints. After his excommunication from the Reorganization in 1868, he no longer affiliated with a religious society.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tx1"/>
                </a:solidFill>
                <a:effectLst/>
                <a:latin typeface="+mn-lt"/>
              </a:rPr>
              <a:t>His last days were spent in California. On June 6, 1885 he died in Watsonville, California at age seventy-six.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A87A31"/>
                </a:solidFill>
                <a:effectLst/>
                <a:latin typeface="+mn-lt"/>
                <a:hlinkClick r:id="rId6"/>
              </a:rPr>
              <a:t>1</a:t>
            </a:r>
            <a:r>
              <a:rPr kumimoji="0" lang="en-US" altLang="en-US" sz="1050" b="0" i="0" u="none" strike="noStrike" cap="none" normalizeH="0" baseline="0" dirty="0">
                <a:ln>
                  <a:noFill/>
                </a:ln>
                <a:solidFill>
                  <a:schemeClr val="tx1"/>
                </a:solidFill>
                <a:effectLst/>
                <a:latin typeface="+mn-lt"/>
              </a:rPr>
              <a:t>. Autobiography of Levi Ward Hancock, typescript, pp. 33-34. L. Tom Perry Special Collections, Harold B. Lee Library, Brigham Young University, Provo, UT.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A87A31"/>
                </a:solidFill>
                <a:effectLst/>
                <a:latin typeface="+mn-lt"/>
                <a:hlinkClick r:id="rId7"/>
              </a:rPr>
              <a:t>2</a:t>
            </a:r>
            <a:r>
              <a:rPr kumimoji="0" lang="en-US" altLang="en-US" sz="1050" b="0" i="0" u="none" strike="noStrike" cap="none" normalizeH="0" baseline="0" dirty="0">
                <a:ln>
                  <a:noFill/>
                </a:ln>
                <a:solidFill>
                  <a:schemeClr val="tx1"/>
                </a:solidFill>
                <a:effectLst/>
                <a:latin typeface="+mn-lt"/>
              </a:rPr>
              <a:t>. Donald Q. Cannon and Lyndon W. Cook, eds. </a:t>
            </a:r>
            <a:r>
              <a:rPr kumimoji="0" lang="en-US" altLang="en-US" sz="1050" b="0" i="1" u="none" strike="noStrike" cap="none" normalizeH="0" baseline="0" dirty="0">
                <a:ln>
                  <a:noFill/>
                </a:ln>
                <a:solidFill>
                  <a:schemeClr val="tx1"/>
                </a:solidFill>
                <a:effectLst/>
                <a:latin typeface="+mn-lt"/>
              </a:rPr>
              <a:t>Far West Record: Minutes of The Church of Jesus Christ of Latter-day Saints, 1830-1844</a:t>
            </a:r>
            <a:r>
              <a:rPr kumimoji="0" lang="en-US" altLang="en-US" sz="1050" b="0" i="0" u="none" strike="noStrike" cap="none" normalizeH="0" baseline="0" dirty="0">
                <a:ln>
                  <a:noFill/>
                </a:ln>
                <a:solidFill>
                  <a:schemeClr val="tx1"/>
                </a:solidFill>
                <a:effectLst/>
                <a:latin typeface="+mn-lt"/>
              </a:rPr>
              <a:t> (Salt Lake City: Deseret Book, 1983), p. 53.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A87A31"/>
                </a:solidFill>
                <a:effectLst/>
                <a:latin typeface="+mn-lt"/>
                <a:hlinkClick r:id="rId8"/>
              </a:rPr>
              <a:t>3</a:t>
            </a:r>
            <a:r>
              <a:rPr kumimoji="0" lang="en-US" altLang="en-US" sz="1050" b="0" i="0" u="none" strike="noStrike" cap="none" normalizeH="0" baseline="0" dirty="0">
                <a:ln>
                  <a:noFill/>
                </a:ln>
                <a:solidFill>
                  <a:schemeClr val="tx1"/>
                </a:solidFill>
                <a:effectLst/>
                <a:latin typeface="+mn-lt"/>
              </a:rPr>
              <a:t>. Letter of Harvey Whitlock, September 28, 1835. Joseph Smith Papers.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A87A31"/>
                </a:solidFill>
                <a:effectLst/>
                <a:latin typeface="+mn-lt"/>
                <a:hlinkClick r:id="rId9"/>
              </a:rPr>
              <a:t>4</a:t>
            </a:r>
            <a:r>
              <a:rPr kumimoji="0" lang="en-US" altLang="en-US" sz="1050" b="0" i="0" u="none" strike="noStrike" cap="none" normalizeH="0" baseline="0" dirty="0">
                <a:ln>
                  <a:noFill/>
                </a:ln>
                <a:solidFill>
                  <a:schemeClr val="tx1"/>
                </a:solidFill>
                <a:effectLst/>
                <a:latin typeface="+mn-lt"/>
              </a:rPr>
              <a:t>. Joseph Smith letter to Harvey Whitlock, November 16, 1835, in History, 1838–1856, volume B-1 [1 September 1834–2 November 1838]. Joseph Smith Papers.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1" i="0" u="none" strike="noStrike" cap="none" normalizeH="0" baseline="0" dirty="0">
              <a:ln>
                <a:noFill/>
              </a:ln>
              <a:solidFill>
                <a:srgbClr val="33333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333333"/>
                </a:solidFill>
                <a:effectLst/>
                <a:latin typeface="+mn-lt"/>
              </a:rPr>
              <a:t>Additional Resources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50" b="1" i="0" u="none" strike="noStrike" cap="none" normalizeH="0" baseline="0" dirty="0">
                <a:ln>
                  <a:noFill/>
                </a:ln>
                <a:solidFill>
                  <a:srgbClr val="A87A31"/>
                </a:solidFill>
                <a:effectLst/>
                <a:latin typeface="+mn-lt"/>
              </a:rPr>
              <a:t>Biography of Harvey Gilman Whitlock</a:t>
            </a:r>
            <a:r>
              <a:rPr kumimoji="0" lang="en-US" altLang="en-US" sz="1050" b="0" i="0" u="none" strike="noStrike" cap="none" normalizeH="0" baseline="0" dirty="0">
                <a:ln>
                  <a:noFill/>
                </a:ln>
                <a:solidFill>
                  <a:schemeClr val="tx1"/>
                </a:solidFill>
                <a:effectLst/>
                <a:latin typeface="+mn-lt"/>
              </a:rPr>
              <a:t> (josephsmithpapers.org)</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50" b="0" i="0" u="none" strike="noStrike" cap="none" normalizeH="0" baseline="0" dirty="0">
              <a:ln>
                <a:noFill/>
              </a:ln>
              <a:solidFill>
                <a:schemeClr val="tx1"/>
              </a:solidFill>
              <a:effectLst/>
              <a:latin typeface="+mn-lt"/>
            </a:endParaRPr>
          </a:p>
          <a:p>
            <a:pPr lvl="0">
              <a:buFontTx/>
              <a:buChar char="•"/>
            </a:pPr>
            <a:r>
              <a:rPr lang="en-US" altLang="en-US" dirty="0"/>
              <a:t>https://doctrineandcovenantscentral.org/people-of-the-dc/harvey-gilman-whitlock/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033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63CDB0-CF8A-6FD3-3946-905C8969542C}"/>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4" name="TextBox 3">
            <a:extLst>
              <a:ext uri="{FF2B5EF4-FFF2-40B4-BE49-F238E27FC236}">
                <a16:creationId xmlns:a16="http://schemas.microsoft.com/office/drawing/2014/main" id="{F34B6B79-F852-81B4-DFAF-4C47191AE4DE}"/>
              </a:ext>
            </a:extLst>
          </p:cNvPr>
          <p:cNvSpPr txBox="1"/>
          <p:nvPr/>
        </p:nvSpPr>
        <p:spPr>
          <a:xfrm>
            <a:off x="287914" y="1359496"/>
            <a:ext cx="4752172" cy="4801314"/>
          </a:xfrm>
          <a:prstGeom prst="rect">
            <a:avLst/>
          </a:prstGeom>
          <a:noFill/>
        </p:spPr>
        <p:txBody>
          <a:bodyPr wrap="square">
            <a:spAutoFit/>
          </a:bodyPr>
          <a:lstStyle/>
          <a:p>
            <a:r>
              <a:rPr lang="en-US" b="0" i="0" dirty="0">
                <a:solidFill>
                  <a:schemeClr val="bg1"/>
                </a:solidFill>
                <a:effectLst/>
              </a:rPr>
              <a:t>In August 1831, Joseph Smith and several elders began a journey of more than 800 miles (1,287 km) to their homes in Kirtland, Ohio. </a:t>
            </a:r>
          </a:p>
          <a:p>
            <a:endParaRPr lang="en-US" dirty="0">
              <a:solidFill>
                <a:schemeClr val="bg1"/>
              </a:solidFill>
            </a:endParaRPr>
          </a:p>
          <a:p>
            <a:r>
              <a:rPr lang="en-US" b="0" i="0" dirty="0">
                <a:solidFill>
                  <a:schemeClr val="bg1"/>
                </a:solidFill>
                <a:effectLst/>
              </a:rPr>
              <a:t>They had spent the previous few weeks in Missouri, where the Lord had instructed them to work toward building a city of Zion. </a:t>
            </a:r>
          </a:p>
          <a:p>
            <a:endParaRPr lang="en-US" dirty="0">
              <a:solidFill>
                <a:schemeClr val="bg1"/>
              </a:solidFill>
            </a:endParaRPr>
          </a:p>
          <a:p>
            <a:r>
              <a:rPr lang="en-US" b="0" i="0" dirty="0">
                <a:solidFill>
                  <a:schemeClr val="bg1"/>
                </a:solidFill>
                <a:effectLst/>
              </a:rPr>
              <a:t>While traveling home, the group had questions about their method and direction of travel. </a:t>
            </a:r>
          </a:p>
          <a:p>
            <a:endParaRPr lang="en-US" dirty="0">
              <a:solidFill>
                <a:schemeClr val="bg1"/>
              </a:solidFill>
            </a:endParaRPr>
          </a:p>
          <a:p>
            <a:r>
              <a:rPr lang="en-US" b="0" i="0" dirty="0">
                <a:solidFill>
                  <a:schemeClr val="bg1"/>
                </a:solidFill>
                <a:effectLst/>
              </a:rPr>
              <a:t>For some decisions, the Lord encouraged them to use their best judgment and choose for themselves. </a:t>
            </a:r>
          </a:p>
          <a:p>
            <a:endParaRPr lang="en-US" dirty="0">
              <a:solidFill>
                <a:schemeClr val="bg1"/>
              </a:solidFill>
            </a:endParaRPr>
          </a:p>
          <a:p>
            <a:r>
              <a:rPr lang="en-US" b="0" i="0" dirty="0">
                <a:solidFill>
                  <a:schemeClr val="bg1"/>
                </a:solidFill>
                <a:effectLst/>
              </a:rPr>
              <a:t>For other decisions, He provided specific instructions and commandments to guide them.</a:t>
            </a:r>
            <a:endParaRPr lang="en-US" dirty="0">
              <a:solidFill>
                <a:schemeClr val="bg1"/>
              </a:solidFill>
            </a:endParaRPr>
          </a:p>
        </p:txBody>
      </p:sp>
      <p:sp>
        <p:nvSpPr>
          <p:cNvPr id="5" name="TextBox 4">
            <a:extLst>
              <a:ext uri="{FF2B5EF4-FFF2-40B4-BE49-F238E27FC236}">
                <a16:creationId xmlns:a16="http://schemas.microsoft.com/office/drawing/2014/main" id="{4DBDA1B2-7666-1FF5-4E00-6729EA09B6C5}"/>
              </a:ext>
            </a:extLst>
          </p:cNvPr>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Decisions</a:t>
            </a:r>
          </a:p>
        </p:txBody>
      </p:sp>
      <p:pic>
        <p:nvPicPr>
          <p:cNvPr id="7" name="Picture 6">
            <a:extLst>
              <a:ext uri="{FF2B5EF4-FFF2-40B4-BE49-F238E27FC236}">
                <a16:creationId xmlns:a16="http://schemas.microsoft.com/office/drawing/2014/main" id="{A8D85AA6-ADC9-BE86-AABB-143D318925B4}"/>
              </a:ext>
            </a:extLst>
          </p:cNvPr>
          <p:cNvPicPr>
            <a:picLocks noChangeAspect="1"/>
          </p:cNvPicPr>
          <p:nvPr/>
        </p:nvPicPr>
        <p:blipFill>
          <a:blip r:embed="rId3"/>
          <a:srcRect l="717"/>
          <a:stretch/>
        </p:blipFill>
        <p:spPr>
          <a:xfrm>
            <a:off x="5119470" y="1378545"/>
            <a:ext cx="3876675" cy="2701103"/>
          </a:xfrm>
          <a:prstGeom prst="rect">
            <a:avLst/>
          </a:prstGeom>
        </p:spPr>
      </p:pic>
      <p:pic>
        <p:nvPicPr>
          <p:cNvPr id="9" name="Picture 8">
            <a:extLst>
              <a:ext uri="{FF2B5EF4-FFF2-40B4-BE49-F238E27FC236}">
                <a16:creationId xmlns:a16="http://schemas.microsoft.com/office/drawing/2014/main" id="{E3F0059B-A9CF-F4AC-DC3E-EA78BA499471}"/>
              </a:ext>
            </a:extLst>
          </p:cNvPr>
          <p:cNvPicPr>
            <a:picLocks noChangeAspect="1"/>
          </p:cNvPicPr>
          <p:nvPr/>
        </p:nvPicPr>
        <p:blipFill>
          <a:blip r:embed="rId4"/>
          <a:stretch>
            <a:fillRect/>
          </a:stretch>
        </p:blipFill>
        <p:spPr>
          <a:xfrm>
            <a:off x="9284059" y="2505076"/>
            <a:ext cx="2207634" cy="3924682"/>
          </a:xfrm>
          <a:prstGeom prst="rect">
            <a:avLst/>
          </a:prstGeom>
        </p:spPr>
      </p:pic>
      <p:grpSp>
        <p:nvGrpSpPr>
          <p:cNvPr id="10" name="Group 9">
            <a:extLst>
              <a:ext uri="{FF2B5EF4-FFF2-40B4-BE49-F238E27FC236}">
                <a16:creationId xmlns:a16="http://schemas.microsoft.com/office/drawing/2014/main" id="{69F37A47-FB8A-F415-2998-697E2A0814F7}"/>
              </a:ext>
            </a:extLst>
          </p:cNvPr>
          <p:cNvGrpSpPr/>
          <p:nvPr/>
        </p:nvGrpSpPr>
        <p:grpSpPr>
          <a:xfrm>
            <a:off x="6147136" y="2963041"/>
            <a:ext cx="1821342" cy="3434531"/>
            <a:chOff x="838200" y="76200"/>
            <a:chExt cx="2667000" cy="5029200"/>
          </a:xfrm>
        </p:grpSpPr>
        <p:grpSp>
          <p:nvGrpSpPr>
            <p:cNvPr id="11" name="Group 17">
              <a:extLst>
                <a:ext uri="{FF2B5EF4-FFF2-40B4-BE49-F238E27FC236}">
                  <a16:creationId xmlns:a16="http://schemas.microsoft.com/office/drawing/2014/main" id="{14CC0C6A-07AF-5318-02D2-B0688B8019B0}"/>
                </a:ext>
              </a:extLst>
            </p:cNvPr>
            <p:cNvGrpSpPr/>
            <p:nvPr/>
          </p:nvGrpSpPr>
          <p:grpSpPr>
            <a:xfrm>
              <a:off x="838200" y="76200"/>
              <a:ext cx="2667000" cy="5029200"/>
              <a:chOff x="838200" y="76200"/>
              <a:chExt cx="2667000" cy="5029200"/>
            </a:xfrm>
          </p:grpSpPr>
          <p:grpSp>
            <p:nvGrpSpPr>
              <p:cNvPr id="13" name="Group 17">
                <a:extLst>
                  <a:ext uri="{FF2B5EF4-FFF2-40B4-BE49-F238E27FC236}">
                    <a16:creationId xmlns:a16="http://schemas.microsoft.com/office/drawing/2014/main" id="{9770FB2B-D5EA-B10C-22B9-F57D46C64EBE}"/>
                  </a:ext>
                </a:extLst>
              </p:cNvPr>
              <p:cNvGrpSpPr/>
              <p:nvPr/>
            </p:nvGrpSpPr>
            <p:grpSpPr>
              <a:xfrm flipH="1">
                <a:off x="2209800" y="1447800"/>
                <a:ext cx="1295400" cy="3429000"/>
                <a:chOff x="685800" y="1447800"/>
                <a:chExt cx="1295400" cy="3124200"/>
              </a:xfrm>
            </p:grpSpPr>
            <p:sp>
              <p:nvSpPr>
                <p:cNvPr id="29" name="Bent Arrow 34">
                  <a:extLst>
                    <a:ext uri="{FF2B5EF4-FFF2-40B4-BE49-F238E27FC236}">
                      <a16:creationId xmlns:a16="http://schemas.microsoft.com/office/drawing/2014/main" id="{6452BD83-4360-76CB-2063-153367B8A0E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35">
                  <a:extLst>
                    <a:ext uri="{FF2B5EF4-FFF2-40B4-BE49-F238E27FC236}">
                      <a16:creationId xmlns:a16="http://schemas.microsoft.com/office/drawing/2014/main" id="{58D9B90F-3D25-26F0-40D4-5E718AA6337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a:extLst>
                  <a:ext uri="{FF2B5EF4-FFF2-40B4-BE49-F238E27FC236}">
                    <a16:creationId xmlns:a16="http://schemas.microsoft.com/office/drawing/2014/main" id="{9047F229-B8AE-676C-9221-9AD23F504F01}"/>
                  </a:ext>
                </a:extLst>
              </p:cNvPr>
              <p:cNvGrpSpPr/>
              <p:nvPr/>
            </p:nvGrpSpPr>
            <p:grpSpPr>
              <a:xfrm>
                <a:off x="838200" y="1447800"/>
                <a:ext cx="1295400" cy="3429000"/>
                <a:chOff x="685800" y="1447800"/>
                <a:chExt cx="1295400" cy="3429000"/>
              </a:xfrm>
            </p:grpSpPr>
            <p:sp>
              <p:nvSpPr>
                <p:cNvPr id="27" name="Bent Arrow 32">
                  <a:extLst>
                    <a:ext uri="{FF2B5EF4-FFF2-40B4-BE49-F238E27FC236}">
                      <a16:creationId xmlns:a16="http://schemas.microsoft.com/office/drawing/2014/main" id="{D0E90DE1-7F6F-E0C3-6267-F936509BCA6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C0DF0946-4312-4346-0BEA-4997C76FBB6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a:extLst>
                  <a:ext uri="{FF2B5EF4-FFF2-40B4-BE49-F238E27FC236}">
                    <a16:creationId xmlns:a16="http://schemas.microsoft.com/office/drawing/2014/main" id="{6F386D56-7892-059A-29DA-429BA510A0D9}"/>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a:extLst>
                  <a:ext uri="{FF2B5EF4-FFF2-40B4-BE49-F238E27FC236}">
                    <a16:creationId xmlns:a16="http://schemas.microsoft.com/office/drawing/2014/main" id="{F9BB53AB-91C3-4417-BED8-184761F6F5A6}"/>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a:extLst>
                  <a:ext uri="{FF2B5EF4-FFF2-40B4-BE49-F238E27FC236}">
                    <a16:creationId xmlns:a16="http://schemas.microsoft.com/office/drawing/2014/main" id="{C317D54B-35D6-89C9-6DB8-FCE07CD9A35C}"/>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3">
                <a:extLst>
                  <a:ext uri="{FF2B5EF4-FFF2-40B4-BE49-F238E27FC236}">
                    <a16:creationId xmlns:a16="http://schemas.microsoft.com/office/drawing/2014/main" id="{DD25EF3A-CBB4-4F07-B17B-AFA3839FEFF3}"/>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964014A6-DB1A-C5BC-9121-2024AB23783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25">
                <a:extLst>
                  <a:ext uri="{FF2B5EF4-FFF2-40B4-BE49-F238E27FC236}">
                    <a16:creationId xmlns:a16="http://schemas.microsoft.com/office/drawing/2014/main" id="{34A77F53-B5ED-EF0D-190E-518D1DFB2C3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14D6D664-1B3D-58C0-56D2-A45E69B4C45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4538C00E-D899-A5BF-9EC8-8140F93B61D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CB0DA63C-86A8-BDAA-0A20-87EFAA5AD35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2B3F6CDB-D17C-6D2D-D9AF-35E7DF301D6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84473E4A-1098-B00E-32D8-5B0171F6B81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239211B9-D190-15E9-03CD-4E7F5B0F917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E1B6C9A-6A5F-53CA-8A24-D4D7CDB4B783}"/>
                </a:ext>
              </a:extLst>
            </p:cNvPr>
            <p:cNvSpPr/>
            <p:nvPr/>
          </p:nvSpPr>
          <p:spPr>
            <a:xfrm>
              <a:off x="1270744" y="2131451"/>
              <a:ext cx="1905001" cy="1015664"/>
            </a:xfrm>
            <a:prstGeom prst="rect">
              <a:avLst/>
            </a:prstGeom>
          </p:spPr>
          <p:txBody>
            <a:bodyPr wrap="square">
              <a:spAutoFit/>
            </a:bodyPr>
            <a:lstStyle/>
            <a:p>
              <a:pPr algn="ctr"/>
              <a:r>
                <a:rPr lang="en-US" sz="1200" b="1" i="0" dirty="0">
                  <a:solidFill>
                    <a:srgbClr val="53575B"/>
                  </a:solidFill>
                  <a:effectLst/>
                </a:rPr>
                <a:t>The Lord expects us to make many decisions based on the directions of the Spirit and our own judgment.</a:t>
              </a:r>
              <a:endParaRPr lang="en-US" sz="1200" dirty="0">
                <a:solidFill>
                  <a:schemeClr val="bg1"/>
                </a:solidFill>
              </a:endParaRPr>
            </a:p>
          </p:txBody>
        </p:sp>
      </p:grpSp>
    </p:spTree>
    <p:extLst>
      <p:ext uri="{BB962C8B-B14F-4D97-AF65-F5344CB8AC3E}">
        <p14:creationId xmlns:p14="http://schemas.microsoft.com/office/powerpoint/2010/main" val="257565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CB352-E572-ED05-FF83-40AEC88C5537}"/>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4" name="TextBox 3">
            <a:extLst>
              <a:ext uri="{FF2B5EF4-FFF2-40B4-BE49-F238E27FC236}">
                <a16:creationId xmlns:a16="http://schemas.microsoft.com/office/drawing/2014/main" id="{CDDA2993-82EF-9D3E-3A8D-34C9A5766F16}"/>
              </a:ext>
            </a:extLst>
          </p:cNvPr>
          <p:cNvSpPr txBox="1"/>
          <p:nvPr/>
        </p:nvSpPr>
        <p:spPr>
          <a:xfrm>
            <a:off x="402772" y="508258"/>
            <a:ext cx="5617028" cy="3693319"/>
          </a:xfrm>
          <a:prstGeom prst="rect">
            <a:avLst/>
          </a:prstGeom>
          <a:noFill/>
        </p:spPr>
        <p:txBody>
          <a:bodyPr wrap="square">
            <a:spAutoFit/>
          </a:bodyPr>
          <a:lstStyle/>
          <a:p>
            <a:pPr algn="l" fontAlgn="base"/>
            <a:r>
              <a:rPr lang="en-US" b="0" i="0" dirty="0">
                <a:solidFill>
                  <a:schemeClr val="bg1"/>
                </a:solidFill>
                <a:effectLst/>
              </a:rPr>
              <a:t>When [God] </a:t>
            </a:r>
            <a:r>
              <a:rPr lang="en-US" b="0" i="1" dirty="0">
                <a:solidFill>
                  <a:schemeClr val="bg1"/>
                </a:solidFill>
                <a:effectLst/>
              </a:rPr>
              <a:t>withholds an answer</a:t>
            </a:r>
            <a:r>
              <a:rPr lang="en-US" b="0" i="0" dirty="0">
                <a:solidFill>
                  <a:schemeClr val="bg1"/>
                </a:solidFill>
                <a:effectLst/>
              </a:rPr>
              <a:t>, it is to have us grow through faith in Him, obedience to His commandments, and a willingness to act on truth. </a:t>
            </a:r>
          </a:p>
          <a:p>
            <a:pPr algn="l" fontAlgn="base"/>
            <a:endParaRPr lang="en-US" dirty="0">
              <a:solidFill>
                <a:schemeClr val="bg1"/>
              </a:solidFill>
            </a:endParaRPr>
          </a:p>
          <a:p>
            <a:pPr algn="l" fontAlgn="base"/>
            <a:r>
              <a:rPr lang="en-US" b="0" i="0" dirty="0">
                <a:solidFill>
                  <a:schemeClr val="bg1"/>
                </a:solidFill>
                <a:effectLst/>
              </a:rPr>
              <a:t>We are expected to assume accountability by acting on a decision that is consistent with His teachings without prior confirmation. </a:t>
            </a:r>
          </a:p>
          <a:p>
            <a:pPr algn="l" fontAlgn="base"/>
            <a:endParaRPr lang="en-US" dirty="0">
              <a:solidFill>
                <a:schemeClr val="bg1"/>
              </a:solidFill>
            </a:endParaRPr>
          </a:p>
          <a:p>
            <a:pPr algn="l" fontAlgn="base"/>
            <a:r>
              <a:rPr lang="en-US" b="0" i="0" dirty="0">
                <a:solidFill>
                  <a:schemeClr val="bg1"/>
                </a:solidFill>
                <a:effectLst/>
              </a:rPr>
              <a:t>We are not to sit passively waiting or to murmur because the Lord has not spoken. We are to act.</a:t>
            </a:r>
            <a:endParaRPr lang="en-US" dirty="0">
              <a:solidFill>
                <a:schemeClr val="bg1"/>
              </a:solidFill>
            </a:endParaRPr>
          </a:p>
          <a:p>
            <a:pPr algn="l" fontAlgn="base"/>
            <a:endParaRPr lang="en-US" b="0" i="0" dirty="0">
              <a:solidFill>
                <a:schemeClr val="bg1"/>
              </a:solidFill>
              <a:effectLst/>
            </a:endParaRPr>
          </a:p>
          <a:p>
            <a:pPr algn="l" fontAlgn="base"/>
            <a:r>
              <a:rPr lang="en-US" b="0" i="0" dirty="0">
                <a:solidFill>
                  <a:schemeClr val="bg1"/>
                </a:solidFill>
                <a:effectLst/>
              </a:rPr>
              <a:t>Most often what we have chosen to do is right. He will confirm the correctness of our choices His way. </a:t>
            </a:r>
          </a:p>
        </p:txBody>
      </p:sp>
      <p:sp>
        <p:nvSpPr>
          <p:cNvPr id="6" name="TextBox 5">
            <a:extLst>
              <a:ext uri="{FF2B5EF4-FFF2-40B4-BE49-F238E27FC236}">
                <a16:creationId xmlns:a16="http://schemas.microsoft.com/office/drawing/2014/main" id="{5190D9AE-140E-8775-E55D-7FAC94CB1B79}"/>
              </a:ext>
            </a:extLst>
          </p:cNvPr>
          <p:cNvSpPr txBox="1"/>
          <p:nvPr/>
        </p:nvSpPr>
        <p:spPr>
          <a:xfrm>
            <a:off x="6007760" y="3674125"/>
            <a:ext cx="6096000" cy="2862322"/>
          </a:xfrm>
          <a:prstGeom prst="rect">
            <a:avLst/>
          </a:prstGeom>
          <a:noFill/>
        </p:spPr>
        <p:txBody>
          <a:bodyPr wrap="square">
            <a:spAutoFit/>
          </a:bodyPr>
          <a:lstStyle/>
          <a:p>
            <a:pPr algn="l" fontAlgn="base"/>
            <a:r>
              <a:rPr lang="en-US" b="0" i="0" dirty="0">
                <a:solidFill>
                  <a:schemeClr val="bg1"/>
                </a:solidFill>
                <a:effectLst/>
              </a:rPr>
              <a:t>That confirmation generally comes through packets of help found along the way. </a:t>
            </a:r>
          </a:p>
          <a:p>
            <a:pPr algn="l" fontAlgn="base"/>
            <a:endParaRPr lang="en-US" dirty="0">
              <a:solidFill>
                <a:schemeClr val="bg1"/>
              </a:solidFill>
            </a:endParaRPr>
          </a:p>
          <a:p>
            <a:pPr algn="l" fontAlgn="base"/>
            <a:r>
              <a:rPr lang="en-US" b="0" i="0" dirty="0">
                <a:solidFill>
                  <a:schemeClr val="bg1"/>
                </a:solidFill>
                <a:effectLst/>
              </a:rPr>
              <a:t>We discover them by being spiritually sensitive. </a:t>
            </a:r>
          </a:p>
          <a:p>
            <a:pPr algn="l" fontAlgn="base"/>
            <a:endParaRPr lang="en-US" dirty="0">
              <a:solidFill>
                <a:schemeClr val="bg1"/>
              </a:solidFill>
            </a:endParaRPr>
          </a:p>
          <a:p>
            <a:pPr algn="l" fontAlgn="base"/>
            <a:r>
              <a:rPr lang="en-US" b="0" i="0" dirty="0">
                <a:solidFill>
                  <a:schemeClr val="bg1"/>
                </a:solidFill>
                <a:effectLst/>
              </a:rPr>
              <a:t>They are like notes from a loving Father as evidence of His approval. If, in trust, we begin something that is not right, He will let us know before we have gone too far. We sense that help by recognizing troubled or uneasy feelings. </a:t>
            </a:r>
          </a:p>
          <a:p>
            <a:pPr algn="l" fontAlgn="base"/>
            <a:r>
              <a:rPr lang="en-US" b="0" i="0" dirty="0">
                <a:solidFill>
                  <a:schemeClr val="bg1"/>
                </a:solidFill>
                <a:effectLst/>
              </a:rPr>
              <a:t>Richard G. Scott</a:t>
            </a:r>
          </a:p>
        </p:txBody>
      </p:sp>
      <p:grpSp>
        <p:nvGrpSpPr>
          <p:cNvPr id="7" name="Group 6">
            <a:extLst>
              <a:ext uri="{FF2B5EF4-FFF2-40B4-BE49-F238E27FC236}">
                <a16:creationId xmlns:a16="http://schemas.microsoft.com/office/drawing/2014/main" id="{562F7DB7-3A80-BECD-D2AC-72CB4ADC9534}"/>
              </a:ext>
            </a:extLst>
          </p:cNvPr>
          <p:cNvGrpSpPr/>
          <p:nvPr/>
        </p:nvGrpSpPr>
        <p:grpSpPr>
          <a:xfrm>
            <a:off x="6019800" y="960061"/>
            <a:ext cx="5311437" cy="2319009"/>
            <a:chOff x="2362200" y="3211623"/>
            <a:chExt cx="6494479" cy="2835533"/>
          </a:xfrm>
        </p:grpSpPr>
        <p:grpSp>
          <p:nvGrpSpPr>
            <p:cNvPr id="8" name="Group 7">
              <a:extLst>
                <a:ext uri="{FF2B5EF4-FFF2-40B4-BE49-F238E27FC236}">
                  <a16:creationId xmlns:a16="http://schemas.microsoft.com/office/drawing/2014/main" id="{B24D1E2C-DF6A-AE86-FBA9-5D72A21F75DC}"/>
                </a:ext>
              </a:extLst>
            </p:cNvPr>
            <p:cNvGrpSpPr/>
            <p:nvPr/>
          </p:nvGrpSpPr>
          <p:grpSpPr>
            <a:xfrm>
              <a:off x="3352800" y="4267199"/>
              <a:ext cx="2895600" cy="426432"/>
              <a:chOff x="5029200" y="2640106"/>
              <a:chExt cx="4545106" cy="919658"/>
            </a:xfrm>
          </p:grpSpPr>
          <p:grpSp>
            <p:nvGrpSpPr>
              <p:cNvPr id="124" name="Group 123">
                <a:extLst>
                  <a:ext uri="{FF2B5EF4-FFF2-40B4-BE49-F238E27FC236}">
                    <a16:creationId xmlns:a16="http://schemas.microsoft.com/office/drawing/2014/main" id="{7B7E274A-923F-1466-4D0E-E84D68871C27}"/>
                  </a:ext>
                </a:extLst>
              </p:cNvPr>
              <p:cNvGrpSpPr/>
              <p:nvPr/>
            </p:nvGrpSpPr>
            <p:grpSpPr>
              <a:xfrm>
                <a:off x="5029200" y="2667000"/>
                <a:ext cx="685800" cy="892764"/>
                <a:chOff x="5105400" y="3567953"/>
                <a:chExt cx="685800" cy="892764"/>
              </a:xfrm>
            </p:grpSpPr>
            <p:sp>
              <p:nvSpPr>
                <p:cNvPr id="140" name="Rounded Rectangle 4">
                  <a:extLst>
                    <a:ext uri="{FF2B5EF4-FFF2-40B4-BE49-F238E27FC236}">
                      <a16:creationId xmlns:a16="http://schemas.microsoft.com/office/drawing/2014/main" id="{7A990604-A7F9-8097-2DE3-7EDB9BA7A474}"/>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45A6C6BF-EAE4-AB63-9942-3F6B831E3D8E}"/>
                    </a:ext>
                  </a:extLst>
                </p:cNvPr>
                <p:cNvSpPr txBox="1"/>
                <p:nvPr/>
              </p:nvSpPr>
              <p:spPr>
                <a:xfrm>
                  <a:off x="5127811" y="3567953"/>
                  <a:ext cx="609601" cy="892764"/>
                </a:xfrm>
                <a:prstGeom prst="rect">
                  <a:avLst/>
                </a:prstGeom>
                <a:noFill/>
              </p:spPr>
              <p:txBody>
                <a:bodyPr wrap="square" rtlCol="0">
                  <a:spAutoFit/>
                </a:bodyPr>
                <a:lstStyle/>
                <a:p>
                  <a:pPr algn="ctr"/>
                  <a:r>
                    <a:rPr lang="en-US" sz="1600" dirty="0">
                      <a:solidFill>
                        <a:schemeClr val="bg1"/>
                      </a:solidFill>
                    </a:rPr>
                    <a:t>A</a:t>
                  </a:r>
                </a:p>
              </p:txBody>
            </p:sp>
          </p:grpSp>
          <p:grpSp>
            <p:nvGrpSpPr>
              <p:cNvPr id="125" name="Group 124">
                <a:extLst>
                  <a:ext uri="{FF2B5EF4-FFF2-40B4-BE49-F238E27FC236}">
                    <a16:creationId xmlns:a16="http://schemas.microsoft.com/office/drawing/2014/main" id="{34E70523-87B0-9078-C0F7-AD3C19C84092}"/>
                  </a:ext>
                </a:extLst>
              </p:cNvPr>
              <p:cNvGrpSpPr/>
              <p:nvPr/>
            </p:nvGrpSpPr>
            <p:grpSpPr>
              <a:xfrm>
                <a:off x="5809129" y="2649071"/>
                <a:ext cx="685800" cy="892764"/>
                <a:chOff x="5105400" y="3567953"/>
                <a:chExt cx="685800" cy="892764"/>
              </a:xfrm>
            </p:grpSpPr>
            <p:sp>
              <p:nvSpPr>
                <p:cNvPr id="138" name="Rounded Rectangle 8">
                  <a:extLst>
                    <a:ext uri="{FF2B5EF4-FFF2-40B4-BE49-F238E27FC236}">
                      <a16:creationId xmlns:a16="http://schemas.microsoft.com/office/drawing/2014/main" id="{ADD3C465-3D08-837B-1025-F1E30B5B1D32}"/>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9BF3116F-F964-8464-BFCC-6C038594A8D8}"/>
                    </a:ext>
                  </a:extLst>
                </p:cNvPr>
                <p:cNvSpPr txBox="1"/>
                <p:nvPr/>
              </p:nvSpPr>
              <p:spPr>
                <a:xfrm>
                  <a:off x="5127811" y="3567953"/>
                  <a:ext cx="609601" cy="892764"/>
                </a:xfrm>
                <a:prstGeom prst="rect">
                  <a:avLst/>
                </a:prstGeom>
                <a:noFill/>
              </p:spPr>
              <p:txBody>
                <a:bodyPr wrap="square" rtlCol="0">
                  <a:spAutoFit/>
                </a:bodyPr>
                <a:lstStyle/>
                <a:p>
                  <a:pPr algn="ctr"/>
                  <a:r>
                    <a:rPr lang="en-US" sz="1600" dirty="0">
                      <a:solidFill>
                        <a:schemeClr val="bg1"/>
                      </a:solidFill>
                    </a:rPr>
                    <a:t>S</a:t>
                  </a:r>
                </a:p>
              </p:txBody>
            </p:sp>
          </p:grpSp>
          <p:grpSp>
            <p:nvGrpSpPr>
              <p:cNvPr id="126" name="Group 125">
                <a:extLst>
                  <a:ext uri="{FF2B5EF4-FFF2-40B4-BE49-F238E27FC236}">
                    <a16:creationId xmlns:a16="http://schemas.microsoft.com/office/drawing/2014/main" id="{FBCF01E9-B05D-C99D-B246-7AF46E9D41C1}"/>
                  </a:ext>
                </a:extLst>
              </p:cNvPr>
              <p:cNvGrpSpPr/>
              <p:nvPr/>
            </p:nvGrpSpPr>
            <p:grpSpPr>
              <a:xfrm>
                <a:off x="6571130" y="2649071"/>
                <a:ext cx="685800" cy="892764"/>
                <a:chOff x="5105400" y="3567953"/>
                <a:chExt cx="685800" cy="892764"/>
              </a:xfrm>
            </p:grpSpPr>
            <p:sp>
              <p:nvSpPr>
                <p:cNvPr id="136" name="Rounded Rectangle 12">
                  <a:extLst>
                    <a:ext uri="{FF2B5EF4-FFF2-40B4-BE49-F238E27FC236}">
                      <a16:creationId xmlns:a16="http://schemas.microsoft.com/office/drawing/2014/main" id="{A5290E86-BC3E-0C47-32AC-330784CAE53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CE7AA6C2-E12B-F20E-3A4F-757E5B8E6DEC}"/>
                    </a:ext>
                  </a:extLst>
                </p:cNvPr>
                <p:cNvSpPr txBox="1"/>
                <p:nvPr/>
              </p:nvSpPr>
              <p:spPr>
                <a:xfrm>
                  <a:off x="5127811" y="3567953"/>
                  <a:ext cx="609601" cy="892764"/>
                </a:xfrm>
                <a:prstGeom prst="rect">
                  <a:avLst/>
                </a:prstGeom>
                <a:noFill/>
              </p:spPr>
              <p:txBody>
                <a:bodyPr wrap="square" rtlCol="0">
                  <a:spAutoFit/>
                </a:bodyPr>
                <a:lstStyle/>
                <a:p>
                  <a:pPr algn="ctr"/>
                  <a:r>
                    <a:rPr lang="en-US" sz="1600" dirty="0">
                      <a:solidFill>
                        <a:schemeClr val="bg1"/>
                      </a:solidFill>
                    </a:rPr>
                    <a:t>D</a:t>
                  </a:r>
                </a:p>
              </p:txBody>
            </p:sp>
          </p:grpSp>
          <p:grpSp>
            <p:nvGrpSpPr>
              <p:cNvPr id="127" name="Group 126">
                <a:extLst>
                  <a:ext uri="{FF2B5EF4-FFF2-40B4-BE49-F238E27FC236}">
                    <a16:creationId xmlns:a16="http://schemas.microsoft.com/office/drawing/2014/main" id="{5DC4B039-5DA1-6416-8CBF-94BDE8B93129}"/>
                  </a:ext>
                </a:extLst>
              </p:cNvPr>
              <p:cNvGrpSpPr/>
              <p:nvPr/>
            </p:nvGrpSpPr>
            <p:grpSpPr>
              <a:xfrm>
                <a:off x="7342095" y="2649071"/>
                <a:ext cx="685800" cy="892764"/>
                <a:chOff x="5105400" y="3567953"/>
                <a:chExt cx="685800" cy="892764"/>
              </a:xfrm>
            </p:grpSpPr>
            <p:sp>
              <p:nvSpPr>
                <p:cNvPr id="134" name="Rounded Rectangle 15">
                  <a:extLst>
                    <a:ext uri="{FF2B5EF4-FFF2-40B4-BE49-F238E27FC236}">
                      <a16:creationId xmlns:a16="http://schemas.microsoft.com/office/drawing/2014/main" id="{4D411E84-D662-368E-B874-DEDB8F6E16CC}"/>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FA9C8D4C-BEB2-D984-A24A-F2ECF102F5F0}"/>
                    </a:ext>
                  </a:extLst>
                </p:cNvPr>
                <p:cNvSpPr txBox="1"/>
                <p:nvPr/>
              </p:nvSpPr>
              <p:spPr>
                <a:xfrm>
                  <a:off x="5127811" y="3567953"/>
                  <a:ext cx="609601" cy="892764"/>
                </a:xfrm>
                <a:prstGeom prst="rect">
                  <a:avLst/>
                </a:prstGeom>
                <a:noFill/>
              </p:spPr>
              <p:txBody>
                <a:bodyPr wrap="square" rtlCol="0">
                  <a:spAutoFit/>
                </a:bodyPr>
                <a:lstStyle/>
                <a:p>
                  <a:pPr algn="ctr"/>
                  <a:r>
                    <a:rPr lang="en-US" sz="1600" dirty="0">
                      <a:solidFill>
                        <a:schemeClr val="bg1"/>
                      </a:solidFill>
                    </a:rPr>
                    <a:t>J</a:t>
                  </a:r>
                </a:p>
              </p:txBody>
            </p:sp>
          </p:grpSp>
          <p:grpSp>
            <p:nvGrpSpPr>
              <p:cNvPr id="128" name="Group 127">
                <a:extLst>
                  <a:ext uri="{FF2B5EF4-FFF2-40B4-BE49-F238E27FC236}">
                    <a16:creationId xmlns:a16="http://schemas.microsoft.com/office/drawing/2014/main" id="{C1D5364F-462D-95D2-D7A8-B80E21205329}"/>
                  </a:ext>
                </a:extLst>
              </p:cNvPr>
              <p:cNvGrpSpPr/>
              <p:nvPr/>
            </p:nvGrpSpPr>
            <p:grpSpPr>
              <a:xfrm>
                <a:off x="8113060" y="2649071"/>
                <a:ext cx="685800" cy="892764"/>
                <a:chOff x="5105400" y="3567953"/>
                <a:chExt cx="685800" cy="892764"/>
              </a:xfrm>
            </p:grpSpPr>
            <p:sp>
              <p:nvSpPr>
                <p:cNvPr id="132" name="Rounded Rectangle 18">
                  <a:extLst>
                    <a:ext uri="{FF2B5EF4-FFF2-40B4-BE49-F238E27FC236}">
                      <a16:creationId xmlns:a16="http://schemas.microsoft.com/office/drawing/2014/main" id="{B244892C-2CFA-D378-2DB1-9695DBDB754F}"/>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53634C6B-5A0F-CFE7-7823-491135023B1F}"/>
                    </a:ext>
                  </a:extLst>
                </p:cNvPr>
                <p:cNvSpPr txBox="1"/>
                <p:nvPr/>
              </p:nvSpPr>
              <p:spPr>
                <a:xfrm>
                  <a:off x="5127811" y="3567953"/>
                  <a:ext cx="609601" cy="892764"/>
                </a:xfrm>
                <a:prstGeom prst="rect">
                  <a:avLst/>
                </a:prstGeom>
                <a:noFill/>
              </p:spPr>
              <p:txBody>
                <a:bodyPr wrap="square" rtlCol="0">
                  <a:spAutoFit/>
                </a:bodyPr>
                <a:lstStyle/>
                <a:p>
                  <a:pPr algn="ctr"/>
                  <a:r>
                    <a:rPr lang="en-US" sz="1600" dirty="0">
                      <a:solidFill>
                        <a:schemeClr val="bg1"/>
                      </a:solidFill>
                    </a:rPr>
                    <a:t>K</a:t>
                  </a:r>
                </a:p>
              </p:txBody>
            </p:sp>
          </p:grpSp>
          <p:grpSp>
            <p:nvGrpSpPr>
              <p:cNvPr id="129" name="Group 128">
                <a:extLst>
                  <a:ext uri="{FF2B5EF4-FFF2-40B4-BE49-F238E27FC236}">
                    <a16:creationId xmlns:a16="http://schemas.microsoft.com/office/drawing/2014/main" id="{3F31887A-0D7A-B4A3-7919-3C71591D7B9B}"/>
                  </a:ext>
                </a:extLst>
              </p:cNvPr>
              <p:cNvGrpSpPr/>
              <p:nvPr/>
            </p:nvGrpSpPr>
            <p:grpSpPr>
              <a:xfrm>
                <a:off x="8888506" y="2640106"/>
                <a:ext cx="685800" cy="892764"/>
                <a:chOff x="5105400" y="3567953"/>
                <a:chExt cx="685800" cy="892764"/>
              </a:xfrm>
            </p:grpSpPr>
            <p:sp>
              <p:nvSpPr>
                <p:cNvPr id="130" name="Rounded Rectangle 21">
                  <a:extLst>
                    <a:ext uri="{FF2B5EF4-FFF2-40B4-BE49-F238E27FC236}">
                      <a16:creationId xmlns:a16="http://schemas.microsoft.com/office/drawing/2014/main" id="{336D85DD-D418-4CE4-A95E-E9D1ECE2D29D}"/>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758B256D-3229-4EC8-ED73-01E1E8C47311}"/>
                    </a:ext>
                  </a:extLst>
                </p:cNvPr>
                <p:cNvSpPr txBox="1"/>
                <p:nvPr/>
              </p:nvSpPr>
              <p:spPr>
                <a:xfrm>
                  <a:off x="5127811" y="3567953"/>
                  <a:ext cx="609601" cy="892764"/>
                </a:xfrm>
                <a:prstGeom prst="rect">
                  <a:avLst/>
                </a:prstGeom>
                <a:noFill/>
              </p:spPr>
              <p:txBody>
                <a:bodyPr wrap="square" rtlCol="0">
                  <a:spAutoFit/>
                </a:bodyPr>
                <a:lstStyle/>
                <a:p>
                  <a:pPr algn="ctr"/>
                  <a:r>
                    <a:rPr lang="en-US" sz="1600" dirty="0">
                      <a:solidFill>
                        <a:schemeClr val="bg1"/>
                      </a:solidFill>
                    </a:rPr>
                    <a:t>L</a:t>
                  </a:r>
                </a:p>
              </p:txBody>
            </p:sp>
          </p:grpSp>
        </p:grpSp>
        <p:grpSp>
          <p:nvGrpSpPr>
            <p:cNvPr id="9" name="Group 7">
              <a:extLst>
                <a:ext uri="{FF2B5EF4-FFF2-40B4-BE49-F238E27FC236}">
                  <a16:creationId xmlns:a16="http://schemas.microsoft.com/office/drawing/2014/main" id="{71BDD8A7-EBF3-FA6E-B511-516E65AC7CF0}"/>
                </a:ext>
              </a:extLst>
            </p:cNvPr>
            <p:cNvGrpSpPr/>
            <p:nvPr/>
          </p:nvGrpSpPr>
          <p:grpSpPr>
            <a:xfrm>
              <a:off x="3581400" y="3814155"/>
              <a:ext cx="436910" cy="413962"/>
              <a:chOff x="5105400" y="3567953"/>
              <a:chExt cx="685800" cy="892764"/>
            </a:xfrm>
          </p:grpSpPr>
          <p:sp>
            <p:nvSpPr>
              <p:cNvPr id="122" name="Rounded Rectangle 39">
                <a:extLst>
                  <a:ext uri="{FF2B5EF4-FFF2-40B4-BE49-F238E27FC236}">
                    <a16:creationId xmlns:a16="http://schemas.microsoft.com/office/drawing/2014/main" id="{65F55822-B63E-6254-5A74-2DD7BF40EF7E}"/>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7373F6AA-981E-D1B4-0573-D4797AB79F84}"/>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W</a:t>
                </a:r>
              </a:p>
            </p:txBody>
          </p:sp>
        </p:grpSp>
        <p:grpSp>
          <p:nvGrpSpPr>
            <p:cNvPr id="10" name="Group 11">
              <a:extLst>
                <a:ext uri="{FF2B5EF4-FFF2-40B4-BE49-F238E27FC236}">
                  <a16:creationId xmlns:a16="http://schemas.microsoft.com/office/drawing/2014/main" id="{EC862A02-9108-6C24-50B4-CC08D905B0D8}"/>
                </a:ext>
              </a:extLst>
            </p:cNvPr>
            <p:cNvGrpSpPr/>
            <p:nvPr/>
          </p:nvGrpSpPr>
          <p:grpSpPr>
            <a:xfrm>
              <a:off x="4066856" y="3814155"/>
              <a:ext cx="436910" cy="413962"/>
              <a:chOff x="5105400" y="3567953"/>
              <a:chExt cx="685800" cy="892764"/>
            </a:xfrm>
          </p:grpSpPr>
          <p:sp>
            <p:nvSpPr>
              <p:cNvPr id="120" name="Rounded Rectangle 37">
                <a:extLst>
                  <a:ext uri="{FF2B5EF4-FFF2-40B4-BE49-F238E27FC236}">
                    <a16:creationId xmlns:a16="http://schemas.microsoft.com/office/drawing/2014/main" id="{60357047-44BF-3DD1-CDBB-46C783CBC23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1AD52D55-BE4A-4BAF-81A3-9B5F5DBDE19D}"/>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E</a:t>
                </a:r>
              </a:p>
            </p:txBody>
          </p:sp>
        </p:grpSp>
        <p:grpSp>
          <p:nvGrpSpPr>
            <p:cNvPr id="11" name="Group 14">
              <a:extLst>
                <a:ext uri="{FF2B5EF4-FFF2-40B4-BE49-F238E27FC236}">
                  <a16:creationId xmlns:a16="http://schemas.microsoft.com/office/drawing/2014/main" id="{56C96B5F-6F6A-5393-F36F-2FDEC9070E11}"/>
                </a:ext>
              </a:extLst>
            </p:cNvPr>
            <p:cNvGrpSpPr/>
            <p:nvPr/>
          </p:nvGrpSpPr>
          <p:grpSpPr>
            <a:xfrm>
              <a:off x="4558023" y="3814155"/>
              <a:ext cx="436910" cy="413962"/>
              <a:chOff x="5105400" y="3567953"/>
              <a:chExt cx="685800" cy="892764"/>
            </a:xfrm>
          </p:grpSpPr>
          <p:sp>
            <p:nvSpPr>
              <p:cNvPr id="118" name="Rounded Rectangle 35">
                <a:extLst>
                  <a:ext uri="{FF2B5EF4-FFF2-40B4-BE49-F238E27FC236}">
                    <a16:creationId xmlns:a16="http://schemas.microsoft.com/office/drawing/2014/main" id="{146895FE-0ACF-33E8-A380-001D4233B424}"/>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372856E4-43A9-594F-AA3B-278EEF5C83EA}"/>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R</a:t>
                </a:r>
              </a:p>
            </p:txBody>
          </p:sp>
        </p:grpSp>
        <p:grpSp>
          <p:nvGrpSpPr>
            <p:cNvPr id="12" name="Group 17">
              <a:extLst>
                <a:ext uri="{FF2B5EF4-FFF2-40B4-BE49-F238E27FC236}">
                  <a16:creationId xmlns:a16="http://schemas.microsoft.com/office/drawing/2014/main" id="{5BD382CF-E510-9490-3B19-3B78B6E9E3AB}"/>
                </a:ext>
              </a:extLst>
            </p:cNvPr>
            <p:cNvGrpSpPr/>
            <p:nvPr/>
          </p:nvGrpSpPr>
          <p:grpSpPr>
            <a:xfrm>
              <a:off x="5049190" y="3814155"/>
              <a:ext cx="436910" cy="413962"/>
              <a:chOff x="5105400" y="3567953"/>
              <a:chExt cx="685800" cy="892764"/>
            </a:xfrm>
          </p:grpSpPr>
          <p:sp>
            <p:nvSpPr>
              <p:cNvPr id="116" name="Rounded Rectangle 33">
                <a:extLst>
                  <a:ext uri="{FF2B5EF4-FFF2-40B4-BE49-F238E27FC236}">
                    <a16:creationId xmlns:a16="http://schemas.microsoft.com/office/drawing/2014/main" id="{E7D97BD3-D906-39B1-A6E5-FCB771E9FFBE}"/>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2E66DB5-4EE1-9241-32F3-02E87F0FD859}"/>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T</a:t>
                </a:r>
              </a:p>
            </p:txBody>
          </p:sp>
        </p:grpSp>
        <p:grpSp>
          <p:nvGrpSpPr>
            <p:cNvPr id="13" name="Group 20">
              <a:extLst>
                <a:ext uri="{FF2B5EF4-FFF2-40B4-BE49-F238E27FC236}">
                  <a16:creationId xmlns:a16="http://schemas.microsoft.com/office/drawing/2014/main" id="{5BE79EE0-1933-5DF4-52FB-C4F1C5B20630}"/>
                </a:ext>
              </a:extLst>
            </p:cNvPr>
            <p:cNvGrpSpPr/>
            <p:nvPr/>
          </p:nvGrpSpPr>
          <p:grpSpPr>
            <a:xfrm>
              <a:off x="5543212" y="3809999"/>
              <a:ext cx="436910" cy="413961"/>
              <a:chOff x="5105400" y="3567955"/>
              <a:chExt cx="685800" cy="892762"/>
            </a:xfrm>
          </p:grpSpPr>
          <p:sp>
            <p:nvSpPr>
              <p:cNvPr id="114" name="Rounded Rectangle 31">
                <a:extLst>
                  <a:ext uri="{FF2B5EF4-FFF2-40B4-BE49-F238E27FC236}">
                    <a16:creationId xmlns:a16="http://schemas.microsoft.com/office/drawing/2014/main" id="{89D8FD43-220F-0B52-9C9B-FCE89842F9B5}"/>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781A99EC-A3C8-EAD2-11AE-87D1862B7AC9}"/>
                  </a:ext>
                </a:extLst>
              </p:cNvPr>
              <p:cNvSpPr txBox="1"/>
              <p:nvPr/>
            </p:nvSpPr>
            <p:spPr>
              <a:xfrm>
                <a:off x="5127811" y="3567955"/>
                <a:ext cx="609599" cy="892762"/>
              </a:xfrm>
              <a:prstGeom prst="rect">
                <a:avLst/>
              </a:prstGeom>
              <a:noFill/>
            </p:spPr>
            <p:txBody>
              <a:bodyPr wrap="square" rtlCol="0">
                <a:spAutoFit/>
              </a:bodyPr>
              <a:lstStyle/>
              <a:p>
                <a:pPr algn="ctr"/>
                <a:r>
                  <a:rPr lang="en-US" sz="1600" dirty="0">
                    <a:solidFill>
                      <a:schemeClr val="bg1"/>
                    </a:solidFill>
                  </a:rPr>
                  <a:t>Y</a:t>
                </a:r>
              </a:p>
            </p:txBody>
          </p:sp>
        </p:grpSp>
        <p:grpSp>
          <p:nvGrpSpPr>
            <p:cNvPr id="14" name="Group 13">
              <a:extLst>
                <a:ext uri="{FF2B5EF4-FFF2-40B4-BE49-F238E27FC236}">
                  <a16:creationId xmlns:a16="http://schemas.microsoft.com/office/drawing/2014/main" id="{9828A68E-BF3A-A03B-44F4-138C4B655D02}"/>
                </a:ext>
              </a:extLst>
            </p:cNvPr>
            <p:cNvGrpSpPr/>
            <p:nvPr/>
          </p:nvGrpSpPr>
          <p:grpSpPr>
            <a:xfrm>
              <a:off x="3581400" y="4724399"/>
              <a:ext cx="2398722" cy="418118"/>
              <a:chOff x="5809129" y="2640108"/>
              <a:chExt cx="3765177" cy="901727"/>
            </a:xfrm>
          </p:grpSpPr>
          <p:grpSp>
            <p:nvGrpSpPr>
              <p:cNvPr id="99" name="Group 7">
                <a:extLst>
                  <a:ext uri="{FF2B5EF4-FFF2-40B4-BE49-F238E27FC236}">
                    <a16:creationId xmlns:a16="http://schemas.microsoft.com/office/drawing/2014/main" id="{313E40A5-3E35-D60F-CD69-FDFC486216AA}"/>
                  </a:ext>
                </a:extLst>
              </p:cNvPr>
              <p:cNvGrpSpPr/>
              <p:nvPr/>
            </p:nvGrpSpPr>
            <p:grpSpPr>
              <a:xfrm>
                <a:off x="5809129" y="2649071"/>
                <a:ext cx="685800" cy="892764"/>
                <a:chOff x="5105400" y="3567953"/>
                <a:chExt cx="685800" cy="892764"/>
              </a:xfrm>
            </p:grpSpPr>
            <p:sp>
              <p:nvSpPr>
                <p:cNvPr id="112" name="Rounded Rectangle 57">
                  <a:extLst>
                    <a:ext uri="{FF2B5EF4-FFF2-40B4-BE49-F238E27FC236}">
                      <a16:creationId xmlns:a16="http://schemas.microsoft.com/office/drawing/2014/main" id="{92F482D7-BA46-D08D-BB0E-C431E24DE80C}"/>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A493E9C5-CF98-7940-A459-33235D722CF1}"/>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C</a:t>
                  </a:r>
                </a:p>
              </p:txBody>
            </p:sp>
          </p:grpSp>
          <p:grpSp>
            <p:nvGrpSpPr>
              <p:cNvPr id="100" name="Group 11">
                <a:extLst>
                  <a:ext uri="{FF2B5EF4-FFF2-40B4-BE49-F238E27FC236}">
                    <a16:creationId xmlns:a16="http://schemas.microsoft.com/office/drawing/2014/main" id="{269B6221-A8D7-082E-F214-BFF30D8321B8}"/>
                  </a:ext>
                </a:extLst>
              </p:cNvPr>
              <p:cNvGrpSpPr/>
              <p:nvPr/>
            </p:nvGrpSpPr>
            <p:grpSpPr>
              <a:xfrm>
                <a:off x="6571130" y="2649071"/>
                <a:ext cx="685800" cy="892764"/>
                <a:chOff x="5105400" y="3567953"/>
                <a:chExt cx="685800" cy="892764"/>
              </a:xfrm>
            </p:grpSpPr>
            <p:sp>
              <p:nvSpPr>
                <p:cNvPr id="110" name="Rounded Rectangle 55">
                  <a:extLst>
                    <a:ext uri="{FF2B5EF4-FFF2-40B4-BE49-F238E27FC236}">
                      <a16:creationId xmlns:a16="http://schemas.microsoft.com/office/drawing/2014/main" id="{F5C58F9D-5DBD-B242-EAE4-961DFBAA17E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443ECB60-6445-732A-04FB-F343CF128CB3}"/>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V</a:t>
                  </a:r>
                </a:p>
              </p:txBody>
            </p:sp>
          </p:grpSp>
          <p:grpSp>
            <p:nvGrpSpPr>
              <p:cNvPr id="101" name="Group 14">
                <a:extLst>
                  <a:ext uri="{FF2B5EF4-FFF2-40B4-BE49-F238E27FC236}">
                    <a16:creationId xmlns:a16="http://schemas.microsoft.com/office/drawing/2014/main" id="{4D583E2D-2A60-667C-36BD-64C8235952FE}"/>
                  </a:ext>
                </a:extLst>
              </p:cNvPr>
              <p:cNvGrpSpPr/>
              <p:nvPr/>
            </p:nvGrpSpPr>
            <p:grpSpPr>
              <a:xfrm>
                <a:off x="7342095" y="2649071"/>
                <a:ext cx="685800" cy="892764"/>
                <a:chOff x="5105400" y="3567953"/>
                <a:chExt cx="685800" cy="892764"/>
              </a:xfrm>
            </p:grpSpPr>
            <p:sp>
              <p:nvSpPr>
                <p:cNvPr id="108" name="Rounded Rectangle 53">
                  <a:extLst>
                    <a:ext uri="{FF2B5EF4-FFF2-40B4-BE49-F238E27FC236}">
                      <a16:creationId xmlns:a16="http://schemas.microsoft.com/office/drawing/2014/main" id="{A1179421-8743-553B-AFF6-F7A5CF72506A}"/>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E39CC36A-54B5-C1A9-E3DB-267A5AE8C77B}"/>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B</a:t>
                  </a:r>
                </a:p>
              </p:txBody>
            </p:sp>
          </p:grpSp>
          <p:grpSp>
            <p:nvGrpSpPr>
              <p:cNvPr id="102" name="Group 17">
                <a:extLst>
                  <a:ext uri="{FF2B5EF4-FFF2-40B4-BE49-F238E27FC236}">
                    <a16:creationId xmlns:a16="http://schemas.microsoft.com/office/drawing/2014/main" id="{CAEBED09-50F9-0A9B-D854-19BE889C60DC}"/>
                  </a:ext>
                </a:extLst>
              </p:cNvPr>
              <p:cNvGrpSpPr/>
              <p:nvPr/>
            </p:nvGrpSpPr>
            <p:grpSpPr>
              <a:xfrm>
                <a:off x="8113060" y="2649071"/>
                <a:ext cx="685800" cy="892764"/>
                <a:chOff x="5105400" y="3567953"/>
                <a:chExt cx="685800" cy="892764"/>
              </a:xfrm>
            </p:grpSpPr>
            <p:sp>
              <p:nvSpPr>
                <p:cNvPr id="106" name="Rounded Rectangle 51">
                  <a:extLst>
                    <a:ext uri="{FF2B5EF4-FFF2-40B4-BE49-F238E27FC236}">
                      <a16:creationId xmlns:a16="http://schemas.microsoft.com/office/drawing/2014/main" id="{95A5F2EA-0090-D37C-1848-12E09A09AA2D}"/>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82A74195-C179-FBCD-9C59-FDF2990CEE56}"/>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N</a:t>
                  </a:r>
                </a:p>
              </p:txBody>
            </p:sp>
          </p:grpSp>
          <p:grpSp>
            <p:nvGrpSpPr>
              <p:cNvPr id="103" name="Group 20">
                <a:extLst>
                  <a:ext uri="{FF2B5EF4-FFF2-40B4-BE49-F238E27FC236}">
                    <a16:creationId xmlns:a16="http://schemas.microsoft.com/office/drawing/2014/main" id="{8F9F5093-07FE-BDE5-B30E-BDD51C62E314}"/>
                  </a:ext>
                </a:extLst>
              </p:cNvPr>
              <p:cNvGrpSpPr/>
              <p:nvPr/>
            </p:nvGrpSpPr>
            <p:grpSpPr>
              <a:xfrm>
                <a:off x="8888506" y="2640108"/>
                <a:ext cx="685800" cy="892765"/>
                <a:chOff x="5105400" y="3567955"/>
                <a:chExt cx="685800" cy="892765"/>
              </a:xfrm>
            </p:grpSpPr>
            <p:sp>
              <p:nvSpPr>
                <p:cNvPr id="104" name="Rounded Rectangle 49">
                  <a:extLst>
                    <a:ext uri="{FF2B5EF4-FFF2-40B4-BE49-F238E27FC236}">
                      <a16:creationId xmlns:a16="http://schemas.microsoft.com/office/drawing/2014/main" id="{CB1D9F57-5C67-AD04-DD1D-AF06290B316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1CDE9537-82C2-300E-F9E1-5838ABD65C87}"/>
                    </a:ext>
                  </a:extLst>
                </p:cNvPr>
                <p:cNvSpPr txBox="1"/>
                <p:nvPr/>
              </p:nvSpPr>
              <p:spPr>
                <a:xfrm>
                  <a:off x="5127811" y="3567955"/>
                  <a:ext cx="609599" cy="892765"/>
                </a:xfrm>
                <a:prstGeom prst="rect">
                  <a:avLst/>
                </a:prstGeom>
                <a:noFill/>
              </p:spPr>
              <p:txBody>
                <a:bodyPr wrap="square" rtlCol="0">
                  <a:spAutoFit/>
                </a:bodyPr>
                <a:lstStyle/>
                <a:p>
                  <a:pPr algn="ctr"/>
                  <a:r>
                    <a:rPr lang="en-US" sz="1600" dirty="0">
                      <a:solidFill>
                        <a:schemeClr val="bg1"/>
                      </a:solidFill>
                    </a:rPr>
                    <a:t>M</a:t>
                  </a:r>
                </a:p>
              </p:txBody>
            </p:sp>
          </p:grpSp>
        </p:grpSp>
        <p:sp>
          <p:nvSpPr>
            <p:cNvPr id="15" name="Rounded Rectangle 60">
              <a:extLst>
                <a:ext uri="{FF2B5EF4-FFF2-40B4-BE49-F238E27FC236}">
                  <a16:creationId xmlns:a16="http://schemas.microsoft.com/office/drawing/2014/main" id="{D31F5B42-7CE1-9BB9-4D8B-EB1D1CE45B88}"/>
                </a:ext>
              </a:extLst>
            </p:cNvPr>
            <p:cNvSpPr/>
            <p:nvPr/>
          </p:nvSpPr>
          <p:spPr>
            <a:xfrm>
              <a:off x="2819400" y="4714462"/>
              <a:ext cx="6858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Shift</a:t>
              </a:r>
            </a:p>
          </p:txBody>
        </p:sp>
        <p:grpSp>
          <p:nvGrpSpPr>
            <p:cNvPr id="16" name="Group 15">
              <a:extLst>
                <a:ext uri="{FF2B5EF4-FFF2-40B4-BE49-F238E27FC236}">
                  <a16:creationId xmlns:a16="http://schemas.microsoft.com/office/drawing/2014/main" id="{65D0F877-62A7-E357-76B9-0A342DB15782}"/>
                </a:ext>
              </a:extLst>
            </p:cNvPr>
            <p:cNvGrpSpPr/>
            <p:nvPr/>
          </p:nvGrpSpPr>
          <p:grpSpPr>
            <a:xfrm>
              <a:off x="3581400" y="5181599"/>
              <a:ext cx="3657600" cy="865557"/>
              <a:chOff x="5105400" y="3567953"/>
              <a:chExt cx="685800" cy="1701607"/>
            </a:xfrm>
          </p:grpSpPr>
          <p:sp>
            <p:nvSpPr>
              <p:cNvPr id="97" name="Rounded Rectangle 66">
                <a:extLst>
                  <a:ext uri="{FF2B5EF4-FFF2-40B4-BE49-F238E27FC236}">
                    <a16:creationId xmlns:a16="http://schemas.microsoft.com/office/drawing/2014/main" id="{98524F2A-1863-F77C-D067-7BFF7635FF40}"/>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7C1274A-F0F4-500B-7874-735F9FE980BF}"/>
                  </a:ext>
                </a:extLst>
              </p:cNvPr>
              <p:cNvSpPr txBox="1"/>
              <p:nvPr/>
            </p:nvSpPr>
            <p:spPr>
              <a:xfrm>
                <a:off x="5127812" y="3567953"/>
                <a:ext cx="609600" cy="1701607"/>
              </a:xfrm>
              <a:prstGeom prst="rect">
                <a:avLst/>
              </a:prstGeom>
              <a:noFill/>
            </p:spPr>
            <p:txBody>
              <a:bodyPr wrap="square" rtlCol="0">
                <a:spAutoFit/>
              </a:bodyPr>
              <a:lstStyle/>
              <a:p>
                <a:pPr algn="ctr"/>
                <a:endParaRPr lang="en-US" sz="4000" dirty="0">
                  <a:solidFill>
                    <a:schemeClr val="bg1"/>
                  </a:solidFill>
                </a:endParaRPr>
              </a:p>
            </p:txBody>
          </p:sp>
        </p:grpSp>
        <p:grpSp>
          <p:nvGrpSpPr>
            <p:cNvPr id="17" name="Group 7">
              <a:extLst>
                <a:ext uri="{FF2B5EF4-FFF2-40B4-BE49-F238E27FC236}">
                  <a16:creationId xmlns:a16="http://schemas.microsoft.com/office/drawing/2014/main" id="{7212D949-BDA8-C8DC-21B0-F39CC5985144}"/>
                </a:ext>
              </a:extLst>
            </p:cNvPr>
            <p:cNvGrpSpPr/>
            <p:nvPr/>
          </p:nvGrpSpPr>
          <p:grpSpPr>
            <a:xfrm>
              <a:off x="3079458" y="3807164"/>
              <a:ext cx="436910" cy="413962"/>
              <a:chOff x="5105400" y="3567953"/>
              <a:chExt cx="685800" cy="892764"/>
            </a:xfrm>
          </p:grpSpPr>
          <p:sp>
            <p:nvSpPr>
              <p:cNvPr id="95" name="Rounded Rectangle 39">
                <a:extLst>
                  <a:ext uri="{FF2B5EF4-FFF2-40B4-BE49-F238E27FC236}">
                    <a16:creationId xmlns:a16="http://schemas.microsoft.com/office/drawing/2014/main" id="{E4C98934-E3DD-ED0F-E279-C97BE054A819}"/>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F8DA9CED-28BF-451B-BC65-852C4213B3DC}"/>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Q</a:t>
                </a:r>
              </a:p>
            </p:txBody>
          </p:sp>
        </p:grpSp>
        <p:grpSp>
          <p:nvGrpSpPr>
            <p:cNvPr id="18" name="Group 7">
              <a:extLst>
                <a:ext uri="{FF2B5EF4-FFF2-40B4-BE49-F238E27FC236}">
                  <a16:creationId xmlns:a16="http://schemas.microsoft.com/office/drawing/2014/main" id="{C67CC79F-2470-254A-DB45-9937137AD7BE}"/>
                </a:ext>
              </a:extLst>
            </p:cNvPr>
            <p:cNvGrpSpPr/>
            <p:nvPr/>
          </p:nvGrpSpPr>
          <p:grpSpPr>
            <a:xfrm>
              <a:off x="2554743" y="3810000"/>
              <a:ext cx="519122" cy="359564"/>
              <a:chOff x="5048804" y="3567953"/>
              <a:chExt cx="814845" cy="775447"/>
            </a:xfrm>
          </p:grpSpPr>
          <p:sp>
            <p:nvSpPr>
              <p:cNvPr id="93" name="Rounded Rectangle 39">
                <a:extLst>
                  <a:ext uri="{FF2B5EF4-FFF2-40B4-BE49-F238E27FC236}">
                    <a16:creationId xmlns:a16="http://schemas.microsoft.com/office/drawing/2014/main" id="{2891C78B-17B1-6ED4-FFFC-6049C54E1C3A}"/>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3D7EEFD-7AC9-4D1A-65AC-E1EB2CBD2B26}"/>
                  </a:ext>
                </a:extLst>
              </p:cNvPr>
              <p:cNvSpPr txBox="1"/>
              <p:nvPr/>
            </p:nvSpPr>
            <p:spPr>
              <a:xfrm>
                <a:off x="5048804" y="3567953"/>
                <a:ext cx="814845" cy="689862"/>
              </a:xfrm>
              <a:prstGeom prst="rect">
                <a:avLst/>
              </a:prstGeom>
              <a:noFill/>
            </p:spPr>
            <p:txBody>
              <a:bodyPr wrap="square" rtlCol="0">
                <a:spAutoFit/>
              </a:bodyPr>
              <a:lstStyle/>
              <a:p>
                <a:pPr algn="ctr"/>
                <a:r>
                  <a:rPr lang="en-US" sz="1100" dirty="0">
                    <a:solidFill>
                      <a:schemeClr val="bg1"/>
                    </a:solidFill>
                  </a:rPr>
                  <a:t>Tab</a:t>
                </a:r>
              </a:p>
            </p:txBody>
          </p:sp>
        </p:grpSp>
        <p:grpSp>
          <p:nvGrpSpPr>
            <p:cNvPr id="19" name="Group 7">
              <a:extLst>
                <a:ext uri="{FF2B5EF4-FFF2-40B4-BE49-F238E27FC236}">
                  <a16:creationId xmlns:a16="http://schemas.microsoft.com/office/drawing/2014/main" id="{D233F75D-32FE-265F-F1E0-02CEA1752960}"/>
                </a:ext>
              </a:extLst>
            </p:cNvPr>
            <p:cNvGrpSpPr/>
            <p:nvPr/>
          </p:nvGrpSpPr>
          <p:grpSpPr>
            <a:xfrm>
              <a:off x="6048462" y="3811397"/>
              <a:ext cx="436910" cy="413962"/>
              <a:chOff x="5105400" y="3567953"/>
              <a:chExt cx="685800" cy="892764"/>
            </a:xfrm>
          </p:grpSpPr>
          <p:sp>
            <p:nvSpPr>
              <p:cNvPr id="91" name="Rounded Rectangle 39">
                <a:extLst>
                  <a:ext uri="{FF2B5EF4-FFF2-40B4-BE49-F238E27FC236}">
                    <a16:creationId xmlns:a16="http://schemas.microsoft.com/office/drawing/2014/main" id="{9FC5129C-E5B6-9847-11D4-C8A0401FC908}"/>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7BBFB68B-81B3-DBD2-1AD7-00F0D3E05C7D}"/>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U</a:t>
                </a:r>
              </a:p>
            </p:txBody>
          </p:sp>
        </p:grpSp>
        <p:grpSp>
          <p:nvGrpSpPr>
            <p:cNvPr id="20" name="Group 7">
              <a:extLst>
                <a:ext uri="{FF2B5EF4-FFF2-40B4-BE49-F238E27FC236}">
                  <a16:creationId xmlns:a16="http://schemas.microsoft.com/office/drawing/2014/main" id="{239275C0-38F4-C303-12E3-CC8EB3B259B8}"/>
                </a:ext>
              </a:extLst>
            </p:cNvPr>
            <p:cNvGrpSpPr/>
            <p:nvPr/>
          </p:nvGrpSpPr>
          <p:grpSpPr>
            <a:xfrm>
              <a:off x="6553200" y="3812795"/>
              <a:ext cx="436910" cy="413962"/>
              <a:chOff x="5105400" y="3567953"/>
              <a:chExt cx="685800" cy="892764"/>
            </a:xfrm>
          </p:grpSpPr>
          <p:sp>
            <p:nvSpPr>
              <p:cNvPr id="89" name="Rounded Rectangle 39">
                <a:extLst>
                  <a:ext uri="{FF2B5EF4-FFF2-40B4-BE49-F238E27FC236}">
                    <a16:creationId xmlns:a16="http://schemas.microsoft.com/office/drawing/2014/main" id="{64D2E0D5-94D8-A267-117C-4BFAF9DC936F}"/>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76B285E9-8726-6909-0BB0-9A1C5402A775}"/>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I</a:t>
                </a:r>
              </a:p>
            </p:txBody>
          </p:sp>
        </p:grpSp>
        <p:grpSp>
          <p:nvGrpSpPr>
            <p:cNvPr id="21" name="Group 7">
              <a:extLst>
                <a:ext uri="{FF2B5EF4-FFF2-40B4-BE49-F238E27FC236}">
                  <a16:creationId xmlns:a16="http://schemas.microsoft.com/office/drawing/2014/main" id="{03BE004C-8E85-59DE-7FFB-66F2CFDA8B77}"/>
                </a:ext>
              </a:extLst>
            </p:cNvPr>
            <p:cNvGrpSpPr/>
            <p:nvPr/>
          </p:nvGrpSpPr>
          <p:grpSpPr>
            <a:xfrm>
              <a:off x="7057938" y="3814193"/>
              <a:ext cx="436910" cy="413962"/>
              <a:chOff x="5105400" y="3567953"/>
              <a:chExt cx="685800" cy="892764"/>
            </a:xfrm>
          </p:grpSpPr>
          <p:sp>
            <p:nvSpPr>
              <p:cNvPr id="87" name="Rounded Rectangle 39">
                <a:extLst>
                  <a:ext uri="{FF2B5EF4-FFF2-40B4-BE49-F238E27FC236}">
                    <a16:creationId xmlns:a16="http://schemas.microsoft.com/office/drawing/2014/main" id="{993BB115-1F11-7715-05D7-CC70B55C09EF}"/>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9DA5EB1-38BB-447C-EC29-8D71C4B03785}"/>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O</a:t>
                </a:r>
              </a:p>
            </p:txBody>
          </p:sp>
        </p:grpSp>
        <p:grpSp>
          <p:nvGrpSpPr>
            <p:cNvPr id="22" name="Group 7">
              <a:extLst>
                <a:ext uri="{FF2B5EF4-FFF2-40B4-BE49-F238E27FC236}">
                  <a16:creationId xmlns:a16="http://schemas.microsoft.com/office/drawing/2014/main" id="{9EC8711B-52B9-97AD-8E54-D55C0CE87439}"/>
                </a:ext>
              </a:extLst>
            </p:cNvPr>
            <p:cNvGrpSpPr/>
            <p:nvPr/>
          </p:nvGrpSpPr>
          <p:grpSpPr>
            <a:xfrm>
              <a:off x="7554287" y="3807203"/>
              <a:ext cx="436910" cy="413962"/>
              <a:chOff x="5105400" y="3567953"/>
              <a:chExt cx="685800" cy="892764"/>
            </a:xfrm>
          </p:grpSpPr>
          <p:sp>
            <p:nvSpPr>
              <p:cNvPr id="85" name="Rounded Rectangle 39">
                <a:extLst>
                  <a:ext uri="{FF2B5EF4-FFF2-40B4-BE49-F238E27FC236}">
                    <a16:creationId xmlns:a16="http://schemas.microsoft.com/office/drawing/2014/main" id="{EA0409DB-E785-27A1-C5A3-404F2DB843A5}"/>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954AFA3E-B09E-400F-5006-A4C3E81F728B}"/>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P</a:t>
                </a:r>
              </a:p>
            </p:txBody>
          </p:sp>
        </p:grpSp>
        <p:grpSp>
          <p:nvGrpSpPr>
            <p:cNvPr id="23" name="Group 7">
              <a:extLst>
                <a:ext uri="{FF2B5EF4-FFF2-40B4-BE49-F238E27FC236}">
                  <a16:creationId xmlns:a16="http://schemas.microsoft.com/office/drawing/2014/main" id="{5080B3FE-14A3-EC6E-296E-311BC5117B1F}"/>
                </a:ext>
              </a:extLst>
            </p:cNvPr>
            <p:cNvGrpSpPr/>
            <p:nvPr/>
          </p:nvGrpSpPr>
          <p:grpSpPr>
            <a:xfrm>
              <a:off x="6321105" y="4268597"/>
              <a:ext cx="436910" cy="413962"/>
              <a:chOff x="5105400" y="3567953"/>
              <a:chExt cx="685800" cy="892764"/>
            </a:xfrm>
          </p:grpSpPr>
          <p:sp>
            <p:nvSpPr>
              <p:cNvPr id="83" name="Rounded Rectangle 39">
                <a:extLst>
                  <a:ext uri="{FF2B5EF4-FFF2-40B4-BE49-F238E27FC236}">
                    <a16:creationId xmlns:a16="http://schemas.microsoft.com/office/drawing/2014/main" id="{27BB99B7-1DE7-EAF6-D444-D25EE19FA53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5FCBCE3D-4895-0B3D-0BE9-B052A3400ED7}"/>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a:t>
                </a:r>
              </a:p>
            </p:txBody>
          </p:sp>
        </p:grpSp>
        <p:grpSp>
          <p:nvGrpSpPr>
            <p:cNvPr id="24" name="Group 7">
              <a:extLst>
                <a:ext uri="{FF2B5EF4-FFF2-40B4-BE49-F238E27FC236}">
                  <a16:creationId xmlns:a16="http://schemas.microsoft.com/office/drawing/2014/main" id="{4351849E-C1BC-C351-1F1C-B8843E5F4CF5}"/>
                </a:ext>
              </a:extLst>
            </p:cNvPr>
            <p:cNvGrpSpPr/>
            <p:nvPr/>
          </p:nvGrpSpPr>
          <p:grpSpPr>
            <a:xfrm>
              <a:off x="6825842" y="4261606"/>
              <a:ext cx="436910" cy="413962"/>
              <a:chOff x="5105400" y="3567953"/>
              <a:chExt cx="685800" cy="892764"/>
            </a:xfrm>
          </p:grpSpPr>
          <p:sp>
            <p:nvSpPr>
              <p:cNvPr id="81" name="Rounded Rectangle 39">
                <a:extLst>
                  <a:ext uri="{FF2B5EF4-FFF2-40B4-BE49-F238E27FC236}">
                    <a16:creationId xmlns:a16="http://schemas.microsoft.com/office/drawing/2014/main" id="{178E853C-6F9F-C5F1-75A3-A695EF25921F}"/>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2563979D-DE1F-168F-31C4-4F3475316430}"/>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a:t>
                </a:r>
              </a:p>
            </p:txBody>
          </p:sp>
        </p:grpSp>
        <p:grpSp>
          <p:nvGrpSpPr>
            <p:cNvPr id="25" name="Group 7">
              <a:extLst>
                <a:ext uri="{FF2B5EF4-FFF2-40B4-BE49-F238E27FC236}">
                  <a16:creationId xmlns:a16="http://schemas.microsoft.com/office/drawing/2014/main" id="{45B4269B-C47C-8956-0B2C-22A80C475E8C}"/>
                </a:ext>
              </a:extLst>
            </p:cNvPr>
            <p:cNvGrpSpPr/>
            <p:nvPr/>
          </p:nvGrpSpPr>
          <p:grpSpPr>
            <a:xfrm>
              <a:off x="7330578" y="4254617"/>
              <a:ext cx="1127622" cy="413962"/>
              <a:chOff x="5105400" y="3567953"/>
              <a:chExt cx="1769983" cy="892763"/>
            </a:xfrm>
          </p:grpSpPr>
          <p:sp>
            <p:nvSpPr>
              <p:cNvPr id="79" name="Rounded Rectangle 39">
                <a:extLst>
                  <a:ext uri="{FF2B5EF4-FFF2-40B4-BE49-F238E27FC236}">
                    <a16:creationId xmlns:a16="http://schemas.microsoft.com/office/drawing/2014/main" id="{899C1062-392B-8F22-5928-A413F5530E53}"/>
                  </a:ext>
                </a:extLst>
              </p:cNvPr>
              <p:cNvSpPr/>
              <p:nvPr/>
            </p:nvSpPr>
            <p:spPr>
              <a:xfrm>
                <a:off x="5105400" y="3581400"/>
                <a:ext cx="1769983" cy="762000"/>
              </a:xfrm>
              <a:prstGeom prst="roundRect">
                <a:avLst>
                  <a:gd name="adj" fmla="val 9506"/>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CCF64209-0450-9E6A-97A2-447B954B591A}"/>
                  </a:ext>
                </a:extLst>
              </p:cNvPr>
              <p:cNvSpPr txBox="1"/>
              <p:nvPr/>
            </p:nvSpPr>
            <p:spPr>
              <a:xfrm>
                <a:off x="5127809" y="3567953"/>
                <a:ext cx="1627962" cy="892763"/>
              </a:xfrm>
              <a:prstGeom prst="rect">
                <a:avLst/>
              </a:prstGeom>
              <a:noFill/>
            </p:spPr>
            <p:txBody>
              <a:bodyPr wrap="square" rtlCol="0">
                <a:spAutoFit/>
              </a:bodyPr>
              <a:lstStyle/>
              <a:p>
                <a:pPr algn="ctr"/>
                <a:r>
                  <a:rPr lang="en-US" sz="1600" dirty="0">
                    <a:solidFill>
                      <a:schemeClr val="bg1"/>
                    </a:solidFill>
                  </a:rPr>
                  <a:t>ACT</a:t>
                </a:r>
              </a:p>
            </p:txBody>
          </p:sp>
        </p:grpSp>
        <p:sp>
          <p:nvSpPr>
            <p:cNvPr id="26" name="Rounded Rectangle 60">
              <a:extLst>
                <a:ext uri="{FF2B5EF4-FFF2-40B4-BE49-F238E27FC236}">
                  <a16:creationId xmlns:a16="http://schemas.microsoft.com/office/drawing/2014/main" id="{D439C838-0A7A-7E0D-A7C6-C99F953CCE01}"/>
                </a:ext>
              </a:extLst>
            </p:cNvPr>
            <p:cNvSpPr/>
            <p:nvPr/>
          </p:nvSpPr>
          <p:spPr>
            <a:xfrm>
              <a:off x="2590800" y="4267200"/>
              <a:ext cx="6858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Caps Lock</a:t>
              </a:r>
            </a:p>
          </p:txBody>
        </p:sp>
        <p:sp>
          <p:nvSpPr>
            <p:cNvPr id="27" name="Rounded Rectangle 60">
              <a:extLst>
                <a:ext uri="{FF2B5EF4-FFF2-40B4-BE49-F238E27FC236}">
                  <a16:creationId xmlns:a16="http://schemas.microsoft.com/office/drawing/2014/main" id="{53B19146-81EC-2AB5-BFC7-2E24349F0FBB}"/>
                </a:ext>
              </a:extLst>
            </p:cNvPr>
            <p:cNvSpPr/>
            <p:nvPr/>
          </p:nvSpPr>
          <p:spPr>
            <a:xfrm>
              <a:off x="7610212" y="4707622"/>
              <a:ext cx="6858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Shift</a:t>
              </a:r>
            </a:p>
          </p:txBody>
        </p:sp>
        <p:grpSp>
          <p:nvGrpSpPr>
            <p:cNvPr id="28" name="Group 7">
              <a:extLst>
                <a:ext uri="{FF2B5EF4-FFF2-40B4-BE49-F238E27FC236}">
                  <a16:creationId xmlns:a16="http://schemas.microsoft.com/office/drawing/2014/main" id="{4A5F8989-60F8-A7B8-6C5D-B2170A23C49F}"/>
                </a:ext>
              </a:extLst>
            </p:cNvPr>
            <p:cNvGrpSpPr/>
            <p:nvPr/>
          </p:nvGrpSpPr>
          <p:grpSpPr>
            <a:xfrm>
              <a:off x="6061046" y="4721602"/>
              <a:ext cx="436910" cy="413962"/>
              <a:chOff x="5105400" y="3567953"/>
              <a:chExt cx="685800" cy="892764"/>
            </a:xfrm>
          </p:grpSpPr>
          <p:sp>
            <p:nvSpPr>
              <p:cNvPr id="77" name="Rounded Rectangle 39">
                <a:extLst>
                  <a:ext uri="{FF2B5EF4-FFF2-40B4-BE49-F238E27FC236}">
                    <a16:creationId xmlns:a16="http://schemas.microsoft.com/office/drawing/2014/main" id="{77DED87D-2565-B488-CB6C-A6C59D42BB2C}"/>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BF3BA81-208D-B647-FD80-B2B68244E44D}"/>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a:t>
                </a:r>
              </a:p>
            </p:txBody>
          </p:sp>
        </p:grpSp>
        <p:grpSp>
          <p:nvGrpSpPr>
            <p:cNvPr id="29" name="Group 7">
              <a:extLst>
                <a:ext uri="{FF2B5EF4-FFF2-40B4-BE49-F238E27FC236}">
                  <a16:creationId xmlns:a16="http://schemas.microsoft.com/office/drawing/2014/main" id="{48399CA1-6CC4-2171-0F7D-C0951CC5F1D6}"/>
                </a:ext>
              </a:extLst>
            </p:cNvPr>
            <p:cNvGrpSpPr/>
            <p:nvPr/>
          </p:nvGrpSpPr>
          <p:grpSpPr>
            <a:xfrm>
              <a:off x="6581164" y="4713213"/>
              <a:ext cx="436910" cy="413962"/>
              <a:chOff x="5105400" y="3567953"/>
              <a:chExt cx="685800" cy="892764"/>
            </a:xfrm>
          </p:grpSpPr>
          <p:sp>
            <p:nvSpPr>
              <p:cNvPr id="75" name="Rounded Rectangle 39">
                <a:extLst>
                  <a:ext uri="{FF2B5EF4-FFF2-40B4-BE49-F238E27FC236}">
                    <a16:creationId xmlns:a16="http://schemas.microsoft.com/office/drawing/2014/main" id="{5EEFE4D6-87BB-E17A-2CFA-1AD40249413A}"/>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88F0A88E-B105-42E5-86EC-B0CF51203495}"/>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a:t>
                </a:r>
              </a:p>
            </p:txBody>
          </p:sp>
        </p:grpSp>
        <p:grpSp>
          <p:nvGrpSpPr>
            <p:cNvPr id="30" name="Group 7">
              <a:extLst>
                <a:ext uri="{FF2B5EF4-FFF2-40B4-BE49-F238E27FC236}">
                  <a16:creationId xmlns:a16="http://schemas.microsoft.com/office/drawing/2014/main" id="{455D8980-5096-321C-1D17-966F67844B40}"/>
                </a:ext>
              </a:extLst>
            </p:cNvPr>
            <p:cNvGrpSpPr/>
            <p:nvPr/>
          </p:nvGrpSpPr>
          <p:grpSpPr>
            <a:xfrm>
              <a:off x="7092892" y="4704824"/>
              <a:ext cx="436910" cy="413962"/>
              <a:chOff x="5105400" y="3567953"/>
              <a:chExt cx="685800" cy="892764"/>
            </a:xfrm>
          </p:grpSpPr>
          <p:sp>
            <p:nvSpPr>
              <p:cNvPr id="73" name="Rounded Rectangle 39">
                <a:extLst>
                  <a:ext uri="{FF2B5EF4-FFF2-40B4-BE49-F238E27FC236}">
                    <a16:creationId xmlns:a16="http://schemas.microsoft.com/office/drawing/2014/main" id="{C0B2B1BF-3458-1065-7B54-3443E62E5CF8}"/>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95893A9-FB84-8194-5A45-A034C51CC215}"/>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a:t>
                </a:r>
              </a:p>
            </p:txBody>
          </p:sp>
        </p:grpSp>
        <p:grpSp>
          <p:nvGrpSpPr>
            <p:cNvPr id="31" name="Group 7">
              <a:extLst>
                <a:ext uri="{FF2B5EF4-FFF2-40B4-BE49-F238E27FC236}">
                  <a16:creationId xmlns:a16="http://schemas.microsoft.com/office/drawing/2014/main" id="{DDB77256-9587-D68C-6037-CA24D82D1757}"/>
                </a:ext>
              </a:extLst>
            </p:cNvPr>
            <p:cNvGrpSpPr/>
            <p:nvPr/>
          </p:nvGrpSpPr>
          <p:grpSpPr>
            <a:xfrm>
              <a:off x="3388857" y="3359790"/>
              <a:ext cx="436910" cy="413962"/>
              <a:chOff x="5105400" y="3567953"/>
              <a:chExt cx="685800" cy="892764"/>
            </a:xfrm>
          </p:grpSpPr>
          <p:sp>
            <p:nvSpPr>
              <p:cNvPr id="71" name="Rounded Rectangle 39">
                <a:extLst>
                  <a:ext uri="{FF2B5EF4-FFF2-40B4-BE49-F238E27FC236}">
                    <a16:creationId xmlns:a16="http://schemas.microsoft.com/office/drawing/2014/main" id="{6BF44B73-A58B-06D2-3FCD-5EDDC936B584}"/>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4A1747B8-73AE-3961-F875-570ED2327E03}"/>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2</a:t>
                </a:r>
              </a:p>
            </p:txBody>
          </p:sp>
        </p:grpSp>
        <p:grpSp>
          <p:nvGrpSpPr>
            <p:cNvPr id="32" name="Group 11">
              <a:extLst>
                <a:ext uri="{FF2B5EF4-FFF2-40B4-BE49-F238E27FC236}">
                  <a16:creationId xmlns:a16="http://schemas.microsoft.com/office/drawing/2014/main" id="{F89E1FE2-D2A3-4D21-DAF6-803B3C206EEA}"/>
                </a:ext>
              </a:extLst>
            </p:cNvPr>
            <p:cNvGrpSpPr/>
            <p:nvPr/>
          </p:nvGrpSpPr>
          <p:grpSpPr>
            <a:xfrm>
              <a:off x="3874313" y="3359790"/>
              <a:ext cx="436910" cy="413962"/>
              <a:chOff x="5105400" y="3567953"/>
              <a:chExt cx="685800" cy="892764"/>
            </a:xfrm>
          </p:grpSpPr>
          <p:sp>
            <p:nvSpPr>
              <p:cNvPr id="69" name="Rounded Rectangle 37">
                <a:extLst>
                  <a:ext uri="{FF2B5EF4-FFF2-40B4-BE49-F238E27FC236}">
                    <a16:creationId xmlns:a16="http://schemas.microsoft.com/office/drawing/2014/main" id="{7EA9A9C4-73C8-B723-E22C-7FFA44CA9BF5}"/>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7A73101-AAD1-0FB3-8EFE-ED4CE67682E9}"/>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3</a:t>
                </a:r>
              </a:p>
            </p:txBody>
          </p:sp>
        </p:grpSp>
        <p:grpSp>
          <p:nvGrpSpPr>
            <p:cNvPr id="33" name="Group 14">
              <a:extLst>
                <a:ext uri="{FF2B5EF4-FFF2-40B4-BE49-F238E27FC236}">
                  <a16:creationId xmlns:a16="http://schemas.microsoft.com/office/drawing/2014/main" id="{9481A4F9-47FF-F369-E212-29729F97CD7C}"/>
                </a:ext>
              </a:extLst>
            </p:cNvPr>
            <p:cNvGrpSpPr/>
            <p:nvPr/>
          </p:nvGrpSpPr>
          <p:grpSpPr>
            <a:xfrm>
              <a:off x="4365480" y="3359790"/>
              <a:ext cx="436910" cy="413962"/>
              <a:chOff x="5105400" y="3567953"/>
              <a:chExt cx="685800" cy="892764"/>
            </a:xfrm>
          </p:grpSpPr>
          <p:sp>
            <p:nvSpPr>
              <p:cNvPr id="67" name="Rounded Rectangle 35">
                <a:extLst>
                  <a:ext uri="{FF2B5EF4-FFF2-40B4-BE49-F238E27FC236}">
                    <a16:creationId xmlns:a16="http://schemas.microsoft.com/office/drawing/2014/main" id="{6A041B32-7DB8-2D98-D1C4-57B1E4A0B215}"/>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066EBEED-BF18-8DA8-B40D-27C26685715F}"/>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4</a:t>
                </a:r>
              </a:p>
            </p:txBody>
          </p:sp>
        </p:grpSp>
        <p:grpSp>
          <p:nvGrpSpPr>
            <p:cNvPr id="34" name="Group 17">
              <a:extLst>
                <a:ext uri="{FF2B5EF4-FFF2-40B4-BE49-F238E27FC236}">
                  <a16:creationId xmlns:a16="http://schemas.microsoft.com/office/drawing/2014/main" id="{0D27AC35-ED20-5716-3CC2-3C38BBA39BA3}"/>
                </a:ext>
              </a:extLst>
            </p:cNvPr>
            <p:cNvGrpSpPr/>
            <p:nvPr/>
          </p:nvGrpSpPr>
          <p:grpSpPr>
            <a:xfrm>
              <a:off x="4856647" y="3359790"/>
              <a:ext cx="436910" cy="413962"/>
              <a:chOff x="5105400" y="3567953"/>
              <a:chExt cx="685800" cy="892764"/>
            </a:xfrm>
          </p:grpSpPr>
          <p:sp>
            <p:nvSpPr>
              <p:cNvPr id="65" name="Rounded Rectangle 33">
                <a:extLst>
                  <a:ext uri="{FF2B5EF4-FFF2-40B4-BE49-F238E27FC236}">
                    <a16:creationId xmlns:a16="http://schemas.microsoft.com/office/drawing/2014/main" id="{E5FD2053-E390-64A1-EE0E-5D80FCB63FD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FE54A94-C02F-9DCB-395D-9EB2C507B1D8}"/>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5</a:t>
                </a:r>
              </a:p>
            </p:txBody>
          </p:sp>
        </p:grpSp>
        <p:grpSp>
          <p:nvGrpSpPr>
            <p:cNvPr id="35" name="Group 20">
              <a:extLst>
                <a:ext uri="{FF2B5EF4-FFF2-40B4-BE49-F238E27FC236}">
                  <a16:creationId xmlns:a16="http://schemas.microsoft.com/office/drawing/2014/main" id="{3B7556A0-B1E6-F014-44F7-49D6ED7652C0}"/>
                </a:ext>
              </a:extLst>
            </p:cNvPr>
            <p:cNvGrpSpPr/>
            <p:nvPr/>
          </p:nvGrpSpPr>
          <p:grpSpPr>
            <a:xfrm>
              <a:off x="5350669" y="3355634"/>
              <a:ext cx="436910" cy="413961"/>
              <a:chOff x="5105400" y="3567955"/>
              <a:chExt cx="685800" cy="892762"/>
            </a:xfrm>
          </p:grpSpPr>
          <p:sp>
            <p:nvSpPr>
              <p:cNvPr id="63" name="Rounded Rectangle 31">
                <a:extLst>
                  <a:ext uri="{FF2B5EF4-FFF2-40B4-BE49-F238E27FC236}">
                    <a16:creationId xmlns:a16="http://schemas.microsoft.com/office/drawing/2014/main" id="{46F4A187-0736-26AC-C1DA-E28486C6DC32}"/>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412DCC3-B5B2-52D0-DC97-58EAC715984C}"/>
                  </a:ext>
                </a:extLst>
              </p:cNvPr>
              <p:cNvSpPr txBox="1"/>
              <p:nvPr/>
            </p:nvSpPr>
            <p:spPr>
              <a:xfrm>
                <a:off x="5127811" y="3567955"/>
                <a:ext cx="609599" cy="892762"/>
              </a:xfrm>
              <a:prstGeom prst="rect">
                <a:avLst/>
              </a:prstGeom>
              <a:noFill/>
            </p:spPr>
            <p:txBody>
              <a:bodyPr wrap="square" rtlCol="0">
                <a:spAutoFit/>
              </a:bodyPr>
              <a:lstStyle/>
              <a:p>
                <a:pPr algn="ctr"/>
                <a:r>
                  <a:rPr lang="en-US" sz="1600" dirty="0">
                    <a:solidFill>
                      <a:schemeClr val="bg1"/>
                    </a:solidFill>
                  </a:rPr>
                  <a:t>6</a:t>
                </a:r>
              </a:p>
            </p:txBody>
          </p:sp>
        </p:grpSp>
        <p:grpSp>
          <p:nvGrpSpPr>
            <p:cNvPr id="36" name="Group 7">
              <a:extLst>
                <a:ext uri="{FF2B5EF4-FFF2-40B4-BE49-F238E27FC236}">
                  <a16:creationId xmlns:a16="http://schemas.microsoft.com/office/drawing/2014/main" id="{4987FBEE-61C2-1B7B-B887-6A2A9162351C}"/>
                </a:ext>
              </a:extLst>
            </p:cNvPr>
            <p:cNvGrpSpPr/>
            <p:nvPr/>
          </p:nvGrpSpPr>
          <p:grpSpPr>
            <a:xfrm>
              <a:off x="2886915" y="3352799"/>
              <a:ext cx="436910" cy="413962"/>
              <a:chOff x="5105400" y="3567953"/>
              <a:chExt cx="685800" cy="892764"/>
            </a:xfrm>
          </p:grpSpPr>
          <p:sp>
            <p:nvSpPr>
              <p:cNvPr id="61" name="Rounded Rectangle 39">
                <a:extLst>
                  <a:ext uri="{FF2B5EF4-FFF2-40B4-BE49-F238E27FC236}">
                    <a16:creationId xmlns:a16="http://schemas.microsoft.com/office/drawing/2014/main" id="{C88639B3-420C-DB34-5B1E-F13A2001F930}"/>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9638064-E064-6259-B8FD-4DB079684772}"/>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1</a:t>
                </a:r>
              </a:p>
            </p:txBody>
          </p:sp>
        </p:grpSp>
        <p:grpSp>
          <p:nvGrpSpPr>
            <p:cNvPr id="37" name="Group 7">
              <a:extLst>
                <a:ext uri="{FF2B5EF4-FFF2-40B4-BE49-F238E27FC236}">
                  <a16:creationId xmlns:a16="http://schemas.microsoft.com/office/drawing/2014/main" id="{A551CC67-BC34-DB01-2663-5D441281829B}"/>
                </a:ext>
              </a:extLst>
            </p:cNvPr>
            <p:cNvGrpSpPr/>
            <p:nvPr/>
          </p:nvGrpSpPr>
          <p:grpSpPr>
            <a:xfrm>
              <a:off x="2362200" y="3355635"/>
              <a:ext cx="519122" cy="359564"/>
              <a:chOff x="5048804" y="3567953"/>
              <a:chExt cx="814845" cy="775447"/>
            </a:xfrm>
          </p:grpSpPr>
          <p:sp>
            <p:nvSpPr>
              <p:cNvPr id="59" name="Rounded Rectangle 39">
                <a:extLst>
                  <a:ext uri="{FF2B5EF4-FFF2-40B4-BE49-F238E27FC236}">
                    <a16:creationId xmlns:a16="http://schemas.microsoft.com/office/drawing/2014/main" id="{70585567-CC96-8741-03C2-875977A3992A}"/>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7E2C82B-CE42-1F32-6B01-0FA509B178BC}"/>
                  </a:ext>
                </a:extLst>
              </p:cNvPr>
              <p:cNvSpPr txBox="1"/>
              <p:nvPr/>
            </p:nvSpPr>
            <p:spPr>
              <a:xfrm>
                <a:off x="5048804" y="3567953"/>
                <a:ext cx="814845" cy="689862"/>
              </a:xfrm>
              <a:prstGeom prst="rect">
                <a:avLst/>
              </a:prstGeom>
              <a:noFill/>
            </p:spPr>
            <p:txBody>
              <a:bodyPr wrap="square" rtlCol="0">
                <a:spAutoFit/>
              </a:bodyPr>
              <a:lstStyle/>
              <a:p>
                <a:pPr algn="ctr"/>
                <a:r>
                  <a:rPr lang="en-US" sz="1100" dirty="0">
                    <a:solidFill>
                      <a:schemeClr val="bg1"/>
                    </a:solidFill>
                  </a:rPr>
                  <a:t>Esc</a:t>
                </a:r>
              </a:p>
            </p:txBody>
          </p:sp>
        </p:grpSp>
        <p:grpSp>
          <p:nvGrpSpPr>
            <p:cNvPr id="38" name="Group 7">
              <a:extLst>
                <a:ext uri="{FF2B5EF4-FFF2-40B4-BE49-F238E27FC236}">
                  <a16:creationId xmlns:a16="http://schemas.microsoft.com/office/drawing/2014/main" id="{A4BED0A8-0C93-A690-1A54-8681BABF03E0}"/>
                </a:ext>
              </a:extLst>
            </p:cNvPr>
            <p:cNvGrpSpPr/>
            <p:nvPr/>
          </p:nvGrpSpPr>
          <p:grpSpPr>
            <a:xfrm>
              <a:off x="5855919" y="3357032"/>
              <a:ext cx="436910" cy="413962"/>
              <a:chOff x="5105400" y="3567953"/>
              <a:chExt cx="685800" cy="892764"/>
            </a:xfrm>
          </p:grpSpPr>
          <p:sp>
            <p:nvSpPr>
              <p:cNvPr id="57" name="Rounded Rectangle 39">
                <a:extLst>
                  <a:ext uri="{FF2B5EF4-FFF2-40B4-BE49-F238E27FC236}">
                    <a16:creationId xmlns:a16="http://schemas.microsoft.com/office/drawing/2014/main" id="{6F13DDB9-AA03-D6BD-2A66-A774E3E82D4B}"/>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DFB11B6-11EE-4D3B-9EB3-DA3CA864FAA5}"/>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7</a:t>
                </a:r>
              </a:p>
            </p:txBody>
          </p:sp>
        </p:grpSp>
        <p:grpSp>
          <p:nvGrpSpPr>
            <p:cNvPr id="39" name="Group 7">
              <a:extLst>
                <a:ext uri="{FF2B5EF4-FFF2-40B4-BE49-F238E27FC236}">
                  <a16:creationId xmlns:a16="http://schemas.microsoft.com/office/drawing/2014/main" id="{CEC16F85-2543-E508-607C-9E14D449C39D}"/>
                </a:ext>
              </a:extLst>
            </p:cNvPr>
            <p:cNvGrpSpPr/>
            <p:nvPr/>
          </p:nvGrpSpPr>
          <p:grpSpPr>
            <a:xfrm>
              <a:off x="6360657" y="3358430"/>
              <a:ext cx="436910" cy="413962"/>
              <a:chOff x="5105400" y="3567953"/>
              <a:chExt cx="685800" cy="892764"/>
            </a:xfrm>
          </p:grpSpPr>
          <p:sp>
            <p:nvSpPr>
              <p:cNvPr id="55" name="Rounded Rectangle 39">
                <a:extLst>
                  <a:ext uri="{FF2B5EF4-FFF2-40B4-BE49-F238E27FC236}">
                    <a16:creationId xmlns:a16="http://schemas.microsoft.com/office/drawing/2014/main" id="{512C50C9-F60C-22BE-A27D-EE703E9CC66A}"/>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5AFF376-73A3-E49E-50BA-7A4FB45EBF36}"/>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8</a:t>
                </a:r>
              </a:p>
            </p:txBody>
          </p:sp>
        </p:grpSp>
        <p:grpSp>
          <p:nvGrpSpPr>
            <p:cNvPr id="40" name="Group 7">
              <a:extLst>
                <a:ext uri="{FF2B5EF4-FFF2-40B4-BE49-F238E27FC236}">
                  <a16:creationId xmlns:a16="http://schemas.microsoft.com/office/drawing/2014/main" id="{84FF52A3-1725-78DC-2E8F-65AA8319E477}"/>
                </a:ext>
              </a:extLst>
            </p:cNvPr>
            <p:cNvGrpSpPr/>
            <p:nvPr/>
          </p:nvGrpSpPr>
          <p:grpSpPr>
            <a:xfrm>
              <a:off x="6865395" y="3359828"/>
              <a:ext cx="436910" cy="413962"/>
              <a:chOff x="5105400" y="3567953"/>
              <a:chExt cx="685800" cy="892764"/>
            </a:xfrm>
          </p:grpSpPr>
          <p:sp>
            <p:nvSpPr>
              <p:cNvPr id="53" name="Rounded Rectangle 39">
                <a:extLst>
                  <a:ext uri="{FF2B5EF4-FFF2-40B4-BE49-F238E27FC236}">
                    <a16:creationId xmlns:a16="http://schemas.microsoft.com/office/drawing/2014/main" id="{6597CDC7-B203-8EB9-828D-A64C51957C46}"/>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7A91B6A-5608-8253-DC71-58CE08C3774C}"/>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9</a:t>
                </a:r>
              </a:p>
            </p:txBody>
          </p:sp>
        </p:grpSp>
        <p:grpSp>
          <p:nvGrpSpPr>
            <p:cNvPr id="41" name="Group 7">
              <a:extLst>
                <a:ext uri="{FF2B5EF4-FFF2-40B4-BE49-F238E27FC236}">
                  <a16:creationId xmlns:a16="http://schemas.microsoft.com/office/drawing/2014/main" id="{AF22BD63-D30D-3CFF-C197-5CAF27EC63E1}"/>
                </a:ext>
              </a:extLst>
            </p:cNvPr>
            <p:cNvGrpSpPr/>
            <p:nvPr/>
          </p:nvGrpSpPr>
          <p:grpSpPr>
            <a:xfrm>
              <a:off x="7361744" y="3352838"/>
              <a:ext cx="436910" cy="413962"/>
              <a:chOff x="5105400" y="3567953"/>
              <a:chExt cx="685800" cy="892764"/>
            </a:xfrm>
          </p:grpSpPr>
          <p:sp>
            <p:nvSpPr>
              <p:cNvPr id="51" name="Rounded Rectangle 39">
                <a:extLst>
                  <a:ext uri="{FF2B5EF4-FFF2-40B4-BE49-F238E27FC236}">
                    <a16:creationId xmlns:a16="http://schemas.microsoft.com/office/drawing/2014/main" id="{F8FEDA70-4B82-5CDD-C5E5-653B4C06226E}"/>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46E394E-EC57-CDB8-3B46-FD9F088112FB}"/>
                  </a:ext>
                </a:extLst>
              </p:cNvPr>
              <p:cNvSpPr txBox="1"/>
              <p:nvPr/>
            </p:nvSpPr>
            <p:spPr>
              <a:xfrm>
                <a:off x="5127811" y="3567953"/>
                <a:ext cx="609599" cy="892764"/>
              </a:xfrm>
              <a:prstGeom prst="rect">
                <a:avLst/>
              </a:prstGeom>
              <a:noFill/>
            </p:spPr>
            <p:txBody>
              <a:bodyPr wrap="square" rtlCol="0">
                <a:spAutoFit/>
              </a:bodyPr>
              <a:lstStyle/>
              <a:p>
                <a:pPr algn="ctr"/>
                <a:r>
                  <a:rPr lang="en-US" sz="1600" dirty="0">
                    <a:solidFill>
                      <a:schemeClr val="bg1"/>
                    </a:solidFill>
                  </a:rPr>
                  <a:t>0</a:t>
                </a:r>
              </a:p>
            </p:txBody>
          </p:sp>
        </p:grpSp>
        <p:grpSp>
          <p:nvGrpSpPr>
            <p:cNvPr id="42" name="Group 7">
              <a:extLst>
                <a:ext uri="{FF2B5EF4-FFF2-40B4-BE49-F238E27FC236}">
                  <a16:creationId xmlns:a16="http://schemas.microsoft.com/office/drawing/2014/main" id="{14F5FAF1-91A4-CF2E-E0C5-B31257FE3174}"/>
                </a:ext>
              </a:extLst>
            </p:cNvPr>
            <p:cNvGrpSpPr/>
            <p:nvPr/>
          </p:nvGrpSpPr>
          <p:grpSpPr>
            <a:xfrm>
              <a:off x="7866481" y="3211623"/>
              <a:ext cx="436910" cy="1016088"/>
              <a:chOff x="5105400" y="3260389"/>
              <a:chExt cx="685800" cy="2191328"/>
            </a:xfrm>
          </p:grpSpPr>
          <p:sp>
            <p:nvSpPr>
              <p:cNvPr id="49" name="Rounded Rectangle 39">
                <a:extLst>
                  <a:ext uri="{FF2B5EF4-FFF2-40B4-BE49-F238E27FC236}">
                    <a16:creationId xmlns:a16="http://schemas.microsoft.com/office/drawing/2014/main" id="{B700FC4F-518F-0118-1423-C4002DF8469C}"/>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848EC46-61C1-438F-F99C-4FA2F6F9203E}"/>
                  </a:ext>
                </a:extLst>
              </p:cNvPr>
              <p:cNvSpPr txBox="1"/>
              <p:nvPr/>
            </p:nvSpPr>
            <p:spPr>
              <a:xfrm>
                <a:off x="5140980" y="3260389"/>
                <a:ext cx="609599" cy="2191328"/>
              </a:xfrm>
              <a:prstGeom prst="rect">
                <a:avLst/>
              </a:prstGeom>
              <a:noFill/>
            </p:spPr>
            <p:txBody>
              <a:bodyPr wrap="square" rtlCol="0">
                <a:spAutoFit/>
              </a:bodyPr>
              <a:lstStyle/>
              <a:p>
                <a:pPr algn="ctr"/>
                <a:r>
                  <a:rPr lang="en-US" sz="1600" dirty="0">
                    <a:solidFill>
                      <a:schemeClr val="bg1"/>
                    </a:solidFill>
                  </a:rPr>
                  <a:t>__</a:t>
                </a:r>
              </a:p>
              <a:p>
                <a:pPr algn="ctr"/>
                <a:r>
                  <a:rPr lang="en-US" sz="1600" dirty="0">
                    <a:solidFill>
                      <a:schemeClr val="bg1"/>
                    </a:solidFill>
                  </a:rPr>
                  <a:t>-</a:t>
                </a:r>
              </a:p>
            </p:txBody>
          </p:sp>
        </p:grpSp>
        <p:sp>
          <p:nvSpPr>
            <p:cNvPr id="43" name="Rounded Rectangle 60">
              <a:extLst>
                <a:ext uri="{FF2B5EF4-FFF2-40B4-BE49-F238E27FC236}">
                  <a16:creationId xmlns:a16="http://schemas.microsoft.com/office/drawing/2014/main" id="{70DC39DB-8C2A-C200-E4C6-D5AB10DEB778}"/>
                </a:ext>
              </a:extLst>
            </p:cNvPr>
            <p:cNvSpPr/>
            <p:nvPr/>
          </p:nvSpPr>
          <p:spPr>
            <a:xfrm>
              <a:off x="8043644" y="3793222"/>
              <a:ext cx="6858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Back</a:t>
              </a:r>
            </a:p>
          </p:txBody>
        </p:sp>
        <p:grpSp>
          <p:nvGrpSpPr>
            <p:cNvPr id="44" name="Group 7">
              <a:extLst>
                <a:ext uri="{FF2B5EF4-FFF2-40B4-BE49-F238E27FC236}">
                  <a16:creationId xmlns:a16="http://schemas.microsoft.com/office/drawing/2014/main" id="{5223F7A3-65C4-EFE8-C674-22B4B37E9B80}"/>
                </a:ext>
              </a:extLst>
            </p:cNvPr>
            <p:cNvGrpSpPr/>
            <p:nvPr/>
          </p:nvGrpSpPr>
          <p:grpSpPr>
            <a:xfrm>
              <a:off x="8340355" y="3354197"/>
              <a:ext cx="516324" cy="359564"/>
              <a:chOff x="5035635" y="3567953"/>
              <a:chExt cx="810452" cy="775447"/>
            </a:xfrm>
          </p:grpSpPr>
          <p:sp>
            <p:nvSpPr>
              <p:cNvPr id="47" name="Rounded Rectangle 39">
                <a:extLst>
                  <a:ext uri="{FF2B5EF4-FFF2-40B4-BE49-F238E27FC236}">
                    <a16:creationId xmlns:a16="http://schemas.microsoft.com/office/drawing/2014/main" id="{B1D175ED-A123-1740-2301-816D70BBD071}"/>
                  </a:ext>
                </a:extLst>
              </p:cNvPr>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662ED9A-ACBA-AB1B-3F0F-3F3788726EC3}"/>
                  </a:ext>
                </a:extLst>
              </p:cNvPr>
              <p:cNvSpPr txBox="1"/>
              <p:nvPr/>
            </p:nvSpPr>
            <p:spPr>
              <a:xfrm>
                <a:off x="5035635" y="3567953"/>
                <a:ext cx="810452" cy="669573"/>
              </a:xfrm>
              <a:prstGeom prst="rect">
                <a:avLst/>
              </a:prstGeom>
              <a:noFill/>
            </p:spPr>
            <p:txBody>
              <a:bodyPr wrap="square" rtlCol="0">
                <a:spAutoFit/>
              </a:bodyPr>
              <a:lstStyle/>
              <a:p>
                <a:pPr algn="ctr"/>
                <a:r>
                  <a:rPr lang="en-US" sz="1050" dirty="0">
                    <a:solidFill>
                      <a:schemeClr val="bg1"/>
                    </a:solidFill>
                  </a:rPr>
                  <a:t>Del</a:t>
                </a:r>
              </a:p>
            </p:txBody>
          </p:sp>
        </p:grpSp>
        <p:sp>
          <p:nvSpPr>
            <p:cNvPr id="45" name="Rounded Rectangle 60">
              <a:extLst>
                <a:ext uri="{FF2B5EF4-FFF2-40B4-BE49-F238E27FC236}">
                  <a16:creationId xmlns:a16="http://schemas.microsoft.com/office/drawing/2014/main" id="{935AA29C-7ED2-EEA9-E845-CFC3FA747F02}"/>
                </a:ext>
              </a:extLst>
            </p:cNvPr>
            <p:cNvSpPr/>
            <p:nvPr/>
          </p:nvSpPr>
          <p:spPr>
            <a:xfrm>
              <a:off x="2971800" y="5181600"/>
              <a:ext cx="5334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Alt</a:t>
              </a:r>
            </a:p>
          </p:txBody>
        </p:sp>
        <p:sp>
          <p:nvSpPr>
            <p:cNvPr id="46" name="Rounded Rectangle 60">
              <a:extLst>
                <a:ext uri="{FF2B5EF4-FFF2-40B4-BE49-F238E27FC236}">
                  <a16:creationId xmlns:a16="http://schemas.microsoft.com/office/drawing/2014/main" id="{90929907-3D2F-39DE-18B2-6AD179A90E97}"/>
                </a:ext>
              </a:extLst>
            </p:cNvPr>
            <p:cNvSpPr/>
            <p:nvPr/>
          </p:nvSpPr>
          <p:spPr>
            <a:xfrm>
              <a:off x="7315200" y="5181600"/>
              <a:ext cx="5334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Alt</a:t>
              </a:r>
            </a:p>
          </p:txBody>
        </p:sp>
      </p:grpSp>
      <p:grpSp>
        <p:nvGrpSpPr>
          <p:cNvPr id="162" name="Group 161">
            <a:extLst>
              <a:ext uri="{FF2B5EF4-FFF2-40B4-BE49-F238E27FC236}">
                <a16:creationId xmlns:a16="http://schemas.microsoft.com/office/drawing/2014/main" id="{DC39B7EC-BB6F-5868-2CFE-383A2B7A7D1F}"/>
              </a:ext>
            </a:extLst>
          </p:cNvPr>
          <p:cNvGrpSpPr/>
          <p:nvPr/>
        </p:nvGrpSpPr>
        <p:grpSpPr>
          <a:xfrm>
            <a:off x="1421136" y="4536996"/>
            <a:ext cx="1371600" cy="1676400"/>
            <a:chOff x="1421136" y="4536996"/>
            <a:chExt cx="1371600" cy="1676400"/>
          </a:xfrm>
        </p:grpSpPr>
        <p:grpSp>
          <p:nvGrpSpPr>
            <p:cNvPr id="142" name="Group 141">
              <a:extLst>
                <a:ext uri="{FF2B5EF4-FFF2-40B4-BE49-F238E27FC236}">
                  <a16:creationId xmlns:a16="http://schemas.microsoft.com/office/drawing/2014/main" id="{199CBF4B-0B2A-2E65-081B-A97976082574}"/>
                </a:ext>
              </a:extLst>
            </p:cNvPr>
            <p:cNvGrpSpPr/>
            <p:nvPr/>
          </p:nvGrpSpPr>
          <p:grpSpPr>
            <a:xfrm>
              <a:off x="1421136" y="4536996"/>
              <a:ext cx="1371600" cy="1676400"/>
              <a:chOff x="3505200" y="762000"/>
              <a:chExt cx="1371600" cy="1676400"/>
            </a:xfrm>
          </p:grpSpPr>
          <p:sp>
            <p:nvSpPr>
              <p:cNvPr id="143" name="Rectangle 142">
                <a:extLst>
                  <a:ext uri="{FF2B5EF4-FFF2-40B4-BE49-F238E27FC236}">
                    <a16:creationId xmlns:a16="http://schemas.microsoft.com/office/drawing/2014/main" id="{CC164D71-7DA6-A63A-DA61-9BF1A4353ECE}"/>
                  </a:ext>
                </a:extLst>
              </p:cNvPr>
              <p:cNvSpPr/>
              <p:nvPr/>
            </p:nvSpPr>
            <p:spPr>
              <a:xfrm>
                <a:off x="3505200" y="762000"/>
                <a:ext cx="1371600" cy="16764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50201D83-3927-7971-BCAF-2DAB50DDEC81}"/>
                  </a:ext>
                </a:extLst>
              </p:cNvPr>
              <p:cNvCxnSpPr/>
              <p:nvPr/>
            </p:nvCxnSpPr>
            <p:spPr>
              <a:xfrm>
                <a:off x="3505200" y="914400"/>
                <a:ext cx="1371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4A68A0A-8C1F-C593-71B7-0983B3EB2EFA}"/>
                  </a:ext>
                </a:extLst>
              </p:cNvPr>
              <p:cNvCxnSpPr/>
              <p:nvPr/>
            </p:nvCxnSpPr>
            <p:spPr>
              <a:xfrm>
                <a:off x="3505200" y="990600"/>
                <a:ext cx="1371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3CA3D2C-E2A6-4743-BD65-22F8EAD7A8DB}"/>
                  </a:ext>
                </a:extLst>
              </p:cNvPr>
              <p:cNvCxnSpPr/>
              <p:nvPr/>
            </p:nvCxnSpPr>
            <p:spPr>
              <a:xfrm>
                <a:off x="3505200" y="1066800"/>
                <a:ext cx="13716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47" name="Group 1">
                <a:extLst>
                  <a:ext uri="{FF2B5EF4-FFF2-40B4-BE49-F238E27FC236}">
                    <a16:creationId xmlns:a16="http://schemas.microsoft.com/office/drawing/2014/main" id="{CADE438A-E681-C4FA-CDA3-74422BB026C2}"/>
                  </a:ext>
                </a:extLst>
              </p:cNvPr>
              <p:cNvGrpSpPr/>
              <p:nvPr/>
            </p:nvGrpSpPr>
            <p:grpSpPr>
              <a:xfrm rot="5400000">
                <a:off x="3977714" y="1813486"/>
                <a:ext cx="175672" cy="968301"/>
                <a:chOff x="228600" y="228600"/>
                <a:chExt cx="762001" cy="4648200"/>
              </a:xfrm>
            </p:grpSpPr>
            <p:sp>
              <p:nvSpPr>
                <p:cNvPr id="155" name="Isosceles Triangle 2">
                  <a:extLst>
                    <a:ext uri="{FF2B5EF4-FFF2-40B4-BE49-F238E27FC236}">
                      <a16:creationId xmlns:a16="http://schemas.microsoft.com/office/drawing/2014/main" id="{19B4BDDE-1093-27BE-EEDD-7D6BE476783C}"/>
                    </a:ext>
                  </a:extLst>
                </p:cNvPr>
                <p:cNvSpPr/>
                <p:nvPr/>
              </p:nvSpPr>
              <p:spPr>
                <a:xfrm rot="10800000">
                  <a:off x="228600" y="4114800"/>
                  <a:ext cx="762000" cy="762000"/>
                </a:xfrm>
                <a:prstGeom prst="triangle">
                  <a:avLst>
                    <a:gd name="adj" fmla="val 49795"/>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47">
                  <a:extLst>
                    <a:ext uri="{FF2B5EF4-FFF2-40B4-BE49-F238E27FC236}">
                      <a16:creationId xmlns:a16="http://schemas.microsoft.com/office/drawing/2014/main" id="{8AF7CA6B-CD9E-06CA-E717-705430D5CF37}"/>
                    </a:ext>
                  </a:extLst>
                </p:cNvPr>
                <p:cNvGrpSpPr/>
                <p:nvPr/>
              </p:nvGrpSpPr>
              <p:grpSpPr>
                <a:xfrm>
                  <a:off x="228600" y="228600"/>
                  <a:ext cx="762001" cy="3962398"/>
                  <a:chOff x="228600" y="228600"/>
                  <a:chExt cx="762001" cy="3962398"/>
                </a:xfrm>
              </p:grpSpPr>
              <p:sp>
                <p:nvSpPr>
                  <p:cNvPr id="157" name="Rounded Rectangle 4">
                    <a:extLst>
                      <a:ext uri="{FF2B5EF4-FFF2-40B4-BE49-F238E27FC236}">
                        <a16:creationId xmlns:a16="http://schemas.microsoft.com/office/drawing/2014/main" id="{5AEC745F-F3EC-2D5A-4AA8-9C0257BD4DFB}"/>
                      </a:ext>
                    </a:extLst>
                  </p:cNvPr>
                  <p:cNvSpPr/>
                  <p:nvPr/>
                </p:nvSpPr>
                <p:spPr>
                  <a:xfrm>
                    <a:off x="228601" y="609601"/>
                    <a:ext cx="762000" cy="3581397"/>
                  </a:xfrm>
                  <a:prstGeom prst="roundRect">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5">
                    <a:extLst>
                      <a:ext uri="{FF2B5EF4-FFF2-40B4-BE49-F238E27FC236}">
                        <a16:creationId xmlns:a16="http://schemas.microsoft.com/office/drawing/2014/main" id="{93FD4F0B-D443-16AD-3597-301929F1039F}"/>
                      </a:ext>
                    </a:extLst>
                  </p:cNvPr>
                  <p:cNvSpPr/>
                  <p:nvPr/>
                </p:nvSpPr>
                <p:spPr>
                  <a:xfrm>
                    <a:off x="228600" y="228600"/>
                    <a:ext cx="762000" cy="45720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6">
                    <a:extLst>
                      <a:ext uri="{FF2B5EF4-FFF2-40B4-BE49-F238E27FC236}">
                        <a16:creationId xmlns:a16="http://schemas.microsoft.com/office/drawing/2014/main" id="{9DE85FB4-886B-1966-2AA5-8C53FB5A5448}"/>
                      </a:ext>
                    </a:extLst>
                  </p:cNvPr>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0" name="Rounded Rectangle 7">
                    <a:extLst>
                      <a:ext uri="{FF2B5EF4-FFF2-40B4-BE49-F238E27FC236}">
                        <a16:creationId xmlns:a16="http://schemas.microsoft.com/office/drawing/2014/main" id="{2C75F9DE-1A5A-FC3B-1BC8-E183107B5C59}"/>
                      </a:ext>
                    </a:extLst>
                  </p:cNvPr>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148" name="Group 1">
                <a:extLst>
                  <a:ext uri="{FF2B5EF4-FFF2-40B4-BE49-F238E27FC236}">
                    <a16:creationId xmlns:a16="http://schemas.microsoft.com/office/drawing/2014/main" id="{CDCE0AD4-8565-95C4-A045-4816B91F22BE}"/>
                  </a:ext>
                </a:extLst>
              </p:cNvPr>
              <p:cNvGrpSpPr/>
              <p:nvPr/>
            </p:nvGrpSpPr>
            <p:grpSpPr>
              <a:xfrm rot="5400000">
                <a:off x="4282514" y="1661086"/>
                <a:ext cx="175672" cy="968301"/>
                <a:chOff x="228600" y="228600"/>
                <a:chExt cx="762001" cy="4648200"/>
              </a:xfrm>
            </p:grpSpPr>
            <p:sp>
              <p:nvSpPr>
                <p:cNvPr id="149" name="Isosceles Triangle 2">
                  <a:extLst>
                    <a:ext uri="{FF2B5EF4-FFF2-40B4-BE49-F238E27FC236}">
                      <a16:creationId xmlns:a16="http://schemas.microsoft.com/office/drawing/2014/main" id="{18B646D4-203F-BCCD-8682-596FD63373CE}"/>
                    </a:ext>
                  </a:extLst>
                </p:cNvPr>
                <p:cNvSpPr/>
                <p:nvPr/>
              </p:nvSpPr>
              <p:spPr>
                <a:xfrm rot="10800000">
                  <a:off x="228600" y="4114800"/>
                  <a:ext cx="762000" cy="762000"/>
                </a:xfrm>
                <a:prstGeom prst="triangle">
                  <a:avLst>
                    <a:gd name="adj" fmla="val 4979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47">
                  <a:extLst>
                    <a:ext uri="{FF2B5EF4-FFF2-40B4-BE49-F238E27FC236}">
                      <a16:creationId xmlns:a16="http://schemas.microsoft.com/office/drawing/2014/main" id="{E0753AE4-C481-B659-1A73-51A79E9D8DFA}"/>
                    </a:ext>
                  </a:extLst>
                </p:cNvPr>
                <p:cNvGrpSpPr/>
                <p:nvPr/>
              </p:nvGrpSpPr>
              <p:grpSpPr>
                <a:xfrm>
                  <a:off x="228600" y="228600"/>
                  <a:ext cx="762001" cy="3962398"/>
                  <a:chOff x="228600" y="228600"/>
                  <a:chExt cx="762001" cy="3962398"/>
                </a:xfrm>
              </p:grpSpPr>
              <p:sp>
                <p:nvSpPr>
                  <p:cNvPr id="151" name="Rounded Rectangle 4">
                    <a:extLst>
                      <a:ext uri="{FF2B5EF4-FFF2-40B4-BE49-F238E27FC236}">
                        <a16:creationId xmlns:a16="http://schemas.microsoft.com/office/drawing/2014/main" id="{5E0513B5-5276-7687-39F8-3B6ED180D46A}"/>
                      </a:ext>
                    </a:extLst>
                  </p:cNvPr>
                  <p:cNvSpPr/>
                  <p:nvPr/>
                </p:nvSpPr>
                <p:spPr>
                  <a:xfrm>
                    <a:off x="228601" y="609601"/>
                    <a:ext cx="762000" cy="3581397"/>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5">
                    <a:extLst>
                      <a:ext uri="{FF2B5EF4-FFF2-40B4-BE49-F238E27FC236}">
                        <a16:creationId xmlns:a16="http://schemas.microsoft.com/office/drawing/2014/main" id="{D68AEDC0-EBD4-807A-579F-7DFBFF5F7DEA}"/>
                      </a:ext>
                    </a:extLst>
                  </p:cNvPr>
                  <p:cNvSpPr/>
                  <p:nvPr/>
                </p:nvSpPr>
                <p:spPr>
                  <a:xfrm>
                    <a:off x="228600" y="228600"/>
                    <a:ext cx="762000" cy="457200"/>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6">
                    <a:extLst>
                      <a:ext uri="{FF2B5EF4-FFF2-40B4-BE49-F238E27FC236}">
                        <a16:creationId xmlns:a16="http://schemas.microsoft.com/office/drawing/2014/main" id="{B83C4B66-3C5D-A5AD-1060-9B86E6E1D247}"/>
                      </a:ext>
                    </a:extLst>
                  </p:cNvPr>
                  <p:cNvSpPr/>
                  <p:nvPr/>
                </p:nvSpPr>
                <p:spPr>
                  <a:xfrm>
                    <a:off x="228600" y="914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4" name="Rounded Rectangle 7">
                    <a:extLst>
                      <a:ext uri="{FF2B5EF4-FFF2-40B4-BE49-F238E27FC236}">
                        <a16:creationId xmlns:a16="http://schemas.microsoft.com/office/drawing/2014/main" id="{48267D74-334E-671F-205A-581983DCAA93}"/>
                      </a:ext>
                    </a:extLst>
                  </p:cNvPr>
                  <p:cNvSpPr/>
                  <p:nvPr/>
                </p:nvSpPr>
                <p:spPr>
                  <a:xfrm>
                    <a:off x="228600" y="3581400"/>
                    <a:ext cx="7620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sp>
          <p:nvSpPr>
            <p:cNvPr id="161" name="Rectangle: Folded Corner 160">
              <a:extLst>
                <a:ext uri="{FF2B5EF4-FFF2-40B4-BE49-F238E27FC236}">
                  <a16:creationId xmlns:a16="http://schemas.microsoft.com/office/drawing/2014/main" id="{EB2D8754-1509-825C-21D8-A209AC923E25}"/>
                </a:ext>
              </a:extLst>
            </p:cNvPr>
            <p:cNvSpPr/>
            <p:nvPr/>
          </p:nvSpPr>
          <p:spPr>
            <a:xfrm rot="21088160">
              <a:off x="1541457" y="5001871"/>
              <a:ext cx="799550" cy="803196"/>
            </a:xfrm>
            <a:prstGeom prst="foldedCorner">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4" name="Picture 163" descr="A close-up of a person in a suit&#10;&#10;Description automatically generated">
            <a:extLst>
              <a:ext uri="{FF2B5EF4-FFF2-40B4-BE49-F238E27FC236}">
                <a16:creationId xmlns:a16="http://schemas.microsoft.com/office/drawing/2014/main" id="{CFFCC249-F258-2A46-A769-BBE2E219E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877" y="219286"/>
            <a:ext cx="627351" cy="787584"/>
          </a:xfrm>
          <a:prstGeom prst="rect">
            <a:avLst/>
          </a:prstGeom>
        </p:spPr>
      </p:pic>
    </p:spTree>
    <p:extLst>
      <p:ext uri="{BB962C8B-B14F-4D97-AF65-F5344CB8AC3E}">
        <p14:creationId xmlns:p14="http://schemas.microsoft.com/office/powerpoint/2010/main" val="25034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E8C37C-2E03-4008-9150-8924B7841CED}"/>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5" name="TextBox 4"/>
          <p:cNvSpPr txBox="1"/>
          <p:nvPr/>
        </p:nvSpPr>
        <p:spPr>
          <a:xfrm>
            <a:off x="207382" y="6276194"/>
            <a:ext cx="4852088" cy="369332"/>
          </a:xfrm>
          <a:prstGeom prst="rect">
            <a:avLst/>
          </a:prstGeom>
          <a:noFill/>
        </p:spPr>
        <p:txBody>
          <a:bodyPr wrap="square" rtlCol="0">
            <a:spAutoFit/>
          </a:bodyPr>
          <a:lstStyle/>
          <a:p>
            <a:r>
              <a:rPr lang="en-US" dirty="0">
                <a:solidFill>
                  <a:schemeClr val="bg1"/>
                </a:solidFill>
              </a:rPr>
              <a:t>D&amp;C 60:1-2   </a:t>
            </a:r>
            <a:r>
              <a:rPr lang="en-US" sz="1200" dirty="0">
                <a:solidFill>
                  <a:schemeClr val="bg1"/>
                </a:solidFill>
                <a:latin typeface="Abadi" panose="020B0604020104020204" pitchFamily="34" charset="0"/>
              </a:rPr>
              <a:t>President Joseph Fielding Smith</a:t>
            </a:r>
            <a:endParaRPr lang="en-US" dirty="0">
              <a:solidFill>
                <a:schemeClr val="bg1"/>
              </a:solidFill>
            </a:endParaRPr>
          </a:p>
        </p:txBody>
      </p:sp>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Displeasure</a:t>
            </a:r>
          </a:p>
        </p:txBody>
      </p:sp>
      <p:sp>
        <p:nvSpPr>
          <p:cNvPr id="3" name="Rectangle 2"/>
          <p:cNvSpPr/>
          <p:nvPr/>
        </p:nvSpPr>
        <p:spPr>
          <a:xfrm>
            <a:off x="5059470" y="4264580"/>
            <a:ext cx="6160465" cy="2246769"/>
          </a:xfrm>
          <a:prstGeom prst="rect">
            <a:avLst/>
          </a:prstGeom>
        </p:spPr>
        <p:txBody>
          <a:bodyPr wrap="square">
            <a:spAutoFit/>
          </a:bodyPr>
          <a:lstStyle/>
          <a:p>
            <a:r>
              <a:rPr lang="en-US" sz="2000" dirty="0">
                <a:solidFill>
                  <a:schemeClr val="bg1"/>
                </a:solidFill>
                <a:latin typeface="Abadi" panose="020B0604020104020204" pitchFamily="34" charset="0"/>
              </a:rPr>
              <a:t>The elders in the very beginning had been commanded to serve the Lord with all their ‘heart, might, mind and strength,’ for the field is white and ready for the harvest.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A penalty was to be inflicted upon those who failed and they were not to stand blameless at the last day.” </a:t>
            </a:r>
            <a:endParaRPr lang="en-US" sz="2000" dirty="0">
              <a:solidFill>
                <a:schemeClr val="bg1"/>
              </a:solidFill>
            </a:endParaRPr>
          </a:p>
        </p:txBody>
      </p:sp>
      <p:sp>
        <p:nvSpPr>
          <p:cNvPr id="7" name="Rectangle 6"/>
          <p:cNvSpPr/>
          <p:nvPr/>
        </p:nvSpPr>
        <p:spPr>
          <a:xfrm>
            <a:off x="207382" y="1186576"/>
            <a:ext cx="6160465" cy="3170099"/>
          </a:xfrm>
          <a:prstGeom prst="rect">
            <a:avLst/>
          </a:prstGeom>
        </p:spPr>
        <p:txBody>
          <a:bodyPr wrap="square">
            <a:spAutoFit/>
          </a:bodyPr>
          <a:lstStyle/>
          <a:p>
            <a:r>
              <a:rPr lang="en-US" sz="2000" dirty="0">
                <a:solidFill>
                  <a:schemeClr val="bg1"/>
                </a:solidFill>
                <a:latin typeface="Abadi" panose="020B0604020104020204" pitchFamily="34" charset="0"/>
              </a:rPr>
              <a:t>“They had been commanded to preach the Gospel along the way and bear testimony among the people, but some had failed to magnify this commandment because of their fear of man.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It is true that not every man is a natural missionary, and there are those who shrink from the responsibility of raising their voices in proclamation of the Gospel, and yet this is an obligation that we owe to this fallen world. </a:t>
            </a:r>
            <a:endParaRPr lang="en-US" sz="2000" dirty="0">
              <a:solidFill>
                <a:schemeClr val="bg1"/>
              </a:solidFill>
            </a:endParaRPr>
          </a:p>
        </p:txBody>
      </p:sp>
      <p:pic>
        <p:nvPicPr>
          <p:cNvPr id="9" name="Picture 8">
            <a:extLst>
              <a:ext uri="{FF2B5EF4-FFF2-40B4-BE49-F238E27FC236}">
                <a16:creationId xmlns:a16="http://schemas.microsoft.com/office/drawing/2014/main" id="{3B37E810-140B-4FED-BFF0-087ACDDDF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697" y="1305568"/>
            <a:ext cx="3575493" cy="2681620"/>
          </a:xfrm>
          <a:prstGeom prst="rect">
            <a:avLst/>
          </a:prstGeom>
        </p:spPr>
      </p:pic>
      <p:pic>
        <p:nvPicPr>
          <p:cNvPr id="4" name="Picture 3" descr="An old person in a suit and tie&#10;&#10;Description automatically generated">
            <a:extLst>
              <a:ext uri="{FF2B5EF4-FFF2-40B4-BE49-F238E27FC236}">
                <a16:creationId xmlns:a16="http://schemas.microsoft.com/office/drawing/2014/main" id="{840611AB-1141-A165-59C9-7CCB1DC329D4}"/>
              </a:ext>
            </a:extLst>
          </p:cNvPr>
          <p:cNvPicPr>
            <a:picLocks noChangeAspect="1"/>
          </p:cNvPicPr>
          <p:nvPr/>
        </p:nvPicPr>
        <p:blipFill>
          <a:blip r:embed="rId4">
            <a:extLst>
              <a:ext uri="{28A0092B-C50C-407E-A947-70E740481C1C}">
                <a14:useLocalDpi xmlns:a14="http://schemas.microsoft.com/office/drawing/2010/main" val="0"/>
              </a:ext>
            </a:extLst>
          </a:blip>
          <a:srcRect t="2658"/>
          <a:stretch/>
        </p:blipFill>
        <p:spPr>
          <a:xfrm>
            <a:off x="11122047" y="314153"/>
            <a:ext cx="819286" cy="1109209"/>
          </a:xfrm>
          <a:prstGeom prst="rect">
            <a:avLst/>
          </a:prstGeom>
        </p:spPr>
      </p:pic>
    </p:spTree>
    <p:extLst>
      <p:ext uri="{BB962C8B-B14F-4D97-AF65-F5344CB8AC3E}">
        <p14:creationId xmlns:p14="http://schemas.microsoft.com/office/powerpoint/2010/main" val="21835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EEE9D6-654F-43A1-86CD-5B494658E62F}"/>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Trust in Him</a:t>
            </a:r>
          </a:p>
        </p:txBody>
      </p:sp>
      <p:sp>
        <p:nvSpPr>
          <p:cNvPr id="3" name="Rectangle 2"/>
          <p:cNvSpPr/>
          <p:nvPr/>
        </p:nvSpPr>
        <p:spPr>
          <a:xfrm>
            <a:off x="1445426" y="1204073"/>
            <a:ext cx="4852087" cy="2554545"/>
          </a:xfrm>
          <a:prstGeom prst="rect">
            <a:avLst/>
          </a:prstGeom>
        </p:spPr>
        <p:txBody>
          <a:bodyPr wrap="square">
            <a:spAutoFit/>
          </a:bodyPr>
          <a:lstStyle/>
          <a:p>
            <a:r>
              <a:rPr lang="en-US" sz="2000" dirty="0">
                <a:solidFill>
                  <a:schemeClr val="bg1"/>
                </a:solidFill>
                <a:latin typeface="Abadi" panose="020B0604020104020204" pitchFamily="34" charset="0"/>
              </a:rPr>
              <a:t>“The preaching of the Gospel was to be a means to them by which they were not to perish, but bring salvation to their souls.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There are many who have been sent forth who have had a fear of man, yet the Lord has promised to support them in their labors if they will trust in him.”</a:t>
            </a:r>
            <a:endParaRPr lang="en-US" sz="2000" dirty="0">
              <a:solidFill>
                <a:schemeClr val="bg1"/>
              </a:solidFill>
            </a:endParaRPr>
          </a:p>
        </p:txBody>
      </p:sp>
      <p:sp>
        <p:nvSpPr>
          <p:cNvPr id="8" name="Rectangle 7"/>
          <p:cNvSpPr/>
          <p:nvPr/>
        </p:nvSpPr>
        <p:spPr>
          <a:xfrm>
            <a:off x="3091079" y="4077344"/>
            <a:ext cx="6009842" cy="1077218"/>
          </a:xfrm>
          <a:prstGeom prst="rect">
            <a:avLst/>
          </a:prstGeom>
        </p:spPr>
        <p:txBody>
          <a:bodyPr wrap="square">
            <a:spAutoFit/>
          </a:bodyPr>
          <a:lstStyle/>
          <a:p>
            <a:pPr algn="ctr"/>
            <a:r>
              <a:rPr lang="en-US" sz="3200" dirty="0">
                <a:solidFill>
                  <a:srgbClr val="FFFF00"/>
                </a:solidFill>
              </a:rPr>
              <a:t>The Elders had not shared their testimonies of the gospel.</a:t>
            </a:r>
          </a:p>
        </p:txBody>
      </p:sp>
      <p:sp>
        <p:nvSpPr>
          <p:cNvPr id="9" name="TextBox 8"/>
          <p:cNvSpPr txBox="1"/>
          <p:nvPr/>
        </p:nvSpPr>
        <p:spPr>
          <a:xfrm>
            <a:off x="246463" y="6361654"/>
            <a:ext cx="4852088" cy="369332"/>
          </a:xfrm>
          <a:prstGeom prst="rect">
            <a:avLst/>
          </a:prstGeom>
          <a:noFill/>
        </p:spPr>
        <p:txBody>
          <a:bodyPr wrap="square" rtlCol="0">
            <a:spAutoFit/>
          </a:bodyPr>
          <a:lstStyle/>
          <a:p>
            <a:r>
              <a:rPr lang="en-US" dirty="0">
                <a:solidFill>
                  <a:schemeClr val="bg1"/>
                </a:solidFill>
              </a:rPr>
              <a:t>D&amp;C 60:1-2   </a:t>
            </a:r>
            <a:r>
              <a:rPr lang="en-US" sz="1200" dirty="0">
                <a:solidFill>
                  <a:schemeClr val="bg1"/>
                </a:solidFill>
                <a:latin typeface="Abadi" panose="020B0604020104020204" pitchFamily="34" charset="0"/>
              </a:rPr>
              <a:t>President Joseph Fielding Smith</a:t>
            </a:r>
            <a:endParaRPr lang="en-US" dirty="0">
              <a:solidFill>
                <a:schemeClr val="bg1"/>
              </a:solidFill>
            </a:endParaRPr>
          </a:p>
        </p:txBody>
      </p:sp>
      <p:pic>
        <p:nvPicPr>
          <p:cNvPr id="5" name="Picture 4">
            <a:extLst>
              <a:ext uri="{FF2B5EF4-FFF2-40B4-BE49-F238E27FC236}">
                <a16:creationId xmlns:a16="http://schemas.microsoft.com/office/drawing/2014/main" id="{154A14B1-700B-4B8C-B46B-BA5CA070F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422" y="437126"/>
            <a:ext cx="2619084" cy="3664005"/>
          </a:xfrm>
          <a:prstGeom prst="rect">
            <a:avLst/>
          </a:prstGeom>
        </p:spPr>
      </p:pic>
      <p:pic>
        <p:nvPicPr>
          <p:cNvPr id="2050" name="Picture 2" descr="President Joseph Fielding Smith">
            <a:extLst>
              <a:ext uri="{FF2B5EF4-FFF2-40B4-BE49-F238E27FC236}">
                <a16:creationId xmlns:a16="http://schemas.microsoft.com/office/drawing/2014/main" id="{FC355E4C-A0F0-4892-8DFA-E27ED6935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63" y="139920"/>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98C516-D6B5-8DDF-2FB8-A795C9069A99}"/>
              </a:ext>
            </a:extLst>
          </p:cNvPr>
          <p:cNvSpPr txBox="1"/>
          <p:nvPr/>
        </p:nvSpPr>
        <p:spPr>
          <a:xfrm>
            <a:off x="4865915" y="5308223"/>
            <a:ext cx="6096000" cy="1200329"/>
          </a:xfrm>
          <a:prstGeom prst="rect">
            <a:avLst/>
          </a:prstGeom>
          <a:noFill/>
        </p:spPr>
        <p:txBody>
          <a:bodyPr wrap="square">
            <a:spAutoFit/>
          </a:bodyPr>
          <a:lstStyle/>
          <a:p>
            <a:r>
              <a:rPr lang="en-US" b="0" i="0" dirty="0">
                <a:solidFill>
                  <a:schemeClr val="bg1"/>
                </a:solidFill>
                <a:effectLst/>
              </a:rPr>
              <a:t>During the journey to Ohio, the elders experienced uncertainty, fatigue, and some frightening situations. They also had disagreements and quarrels. The Savior then shared many important teachings about Himself in D&amp;C 60-62.</a:t>
            </a:r>
            <a:endParaRPr lang="en-US" dirty="0">
              <a:solidFill>
                <a:schemeClr val="bg1"/>
              </a:solidFill>
            </a:endParaRPr>
          </a:p>
        </p:txBody>
      </p:sp>
    </p:spTree>
    <p:extLst>
      <p:ext uri="{BB962C8B-B14F-4D97-AF65-F5344CB8AC3E}">
        <p14:creationId xmlns:p14="http://schemas.microsoft.com/office/powerpoint/2010/main" val="16919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F9787-1EFC-1423-1243-8FB8974D55C3}"/>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3" name="TextBox 2">
            <a:extLst>
              <a:ext uri="{FF2B5EF4-FFF2-40B4-BE49-F238E27FC236}">
                <a16:creationId xmlns:a16="http://schemas.microsoft.com/office/drawing/2014/main" id="{D3A4AEC1-B7E2-F976-A5B8-2EEF497BA0C6}"/>
              </a:ext>
            </a:extLst>
          </p:cNvPr>
          <p:cNvSpPr txBox="1"/>
          <p:nvPr/>
        </p:nvSpPr>
        <p:spPr>
          <a:xfrm>
            <a:off x="1806145" y="74130"/>
            <a:ext cx="8579709" cy="1015663"/>
          </a:xfrm>
          <a:prstGeom prst="rect">
            <a:avLst/>
          </a:prstGeom>
          <a:noFill/>
        </p:spPr>
        <p:txBody>
          <a:bodyPr wrap="square" rtlCol="0">
            <a:spAutoFit/>
          </a:bodyPr>
          <a:lstStyle/>
          <a:p>
            <a:pPr algn="ctr"/>
            <a:r>
              <a:rPr lang="en-US" sz="6000" dirty="0">
                <a:solidFill>
                  <a:schemeClr val="bg1"/>
                </a:solidFill>
                <a:latin typeface="Dotum" panose="020B0600000101010101" pitchFamily="34" charset="-127"/>
                <a:ea typeface="Dotum" panose="020B0600000101010101" pitchFamily="34" charset="-127"/>
              </a:rPr>
              <a:t>Who He Is</a:t>
            </a:r>
          </a:p>
        </p:txBody>
      </p:sp>
      <p:sp>
        <p:nvSpPr>
          <p:cNvPr id="6" name="TextBox 5">
            <a:extLst>
              <a:ext uri="{FF2B5EF4-FFF2-40B4-BE49-F238E27FC236}">
                <a16:creationId xmlns:a16="http://schemas.microsoft.com/office/drawing/2014/main" id="{E2DF3FCA-8F9F-1FAE-0773-D1BD4DBB6382}"/>
              </a:ext>
            </a:extLst>
          </p:cNvPr>
          <p:cNvSpPr txBox="1"/>
          <p:nvPr/>
        </p:nvSpPr>
        <p:spPr>
          <a:xfrm>
            <a:off x="1600200" y="1110264"/>
            <a:ext cx="1186543" cy="369332"/>
          </a:xfrm>
          <a:prstGeom prst="rect">
            <a:avLst/>
          </a:prstGeom>
          <a:solidFill>
            <a:srgbClr val="0070C0"/>
          </a:solidFill>
        </p:spPr>
        <p:txBody>
          <a:bodyPr wrap="square">
            <a:spAutoFit/>
          </a:bodyPr>
          <a:lstStyle/>
          <a:p>
            <a:pPr algn="ctr"/>
            <a:r>
              <a:rPr lang="en-US" b="0" i="0" dirty="0">
                <a:solidFill>
                  <a:schemeClr val="bg1"/>
                </a:solidFill>
                <a:effectLst/>
              </a:rPr>
              <a:t>D&amp;C 60:4</a:t>
            </a:r>
            <a:endParaRPr lang="en-US" dirty="0">
              <a:solidFill>
                <a:schemeClr val="bg1"/>
              </a:solidFill>
            </a:endParaRPr>
          </a:p>
        </p:txBody>
      </p:sp>
      <p:grpSp>
        <p:nvGrpSpPr>
          <p:cNvPr id="21" name="Group 20">
            <a:extLst>
              <a:ext uri="{FF2B5EF4-FFF2-40B4-BE49-F238E27FC236}">
                <a16:creationId xmlns:a16="http://schemas.microsoft.com/office/drawing/2014/main" id="{C1836CAA-B033-6940-1EB8-D75E0FE7414C}"/>
              </a:ext>
            </a:extLst>
          </p:cNvPr>
          <p:cNvGrpSpPr/>
          <p:nvPr/>
        </p:nvGrpSpPr>
        <p:grpSpPr>
          <a:xfrm>
            <a:off x="237796" y="1753796"/>
            <a:ext cx="4254565" cy="4454380"/>
            <a:chOff x="237796" y="1753796"/>
            <a:chExt cx="4254565" cy="4454380"/>
          </a:xfrm>
        </p:grpSpPr>
        <p:sp>
          <p:nvSpPr>
            <p:cNvPr id="8" name="TextBox 7">
              <a:extLst>
                <a:ext uri="{FF2B5EF4-FFF2-40B4-BE49-F238E27FC236}">
                  <a16:creationId xmlns:a16="http://schemas.microsoft.com/office/drawing/2014/main" id="{BAA440F5-723C-A254-F798-ED03D2806BF3}"/>
                </a:ext>
              </a:extLst>
            </p:cNvPr>
            <p:cNvSpPr txBox="1"/>
            <p:nvPr/>
          </p:nvSpPr>
          <p:spPr>
            <a:xfrm>
              <a:off x="903515" y="1753796"/>
              <a:ext cx="3331028" cy="1200329"/>
            </a:xfrm>
            <a:prstGeom prst="rect">
              <a:avLst/>
            </a:prstGeom>
            <a:noFill/>
          </p:spPr>
          <p:txBody>
            <a:bodyPr wrap="square">
              <a:spAutoFit/>
            </a:bodyPr>
            <a:lstStyle/>
            <a:p>
              <a:r>
                <a:rPr lang="en-US" b="0" i="1" dirty="0">
                  <a:solidFill>
                    <a:srgbClr val="FFFF00"/>
                  </a:solidFill>
                  <a:effectLst/>
                </a:rPr>
                <a:t>The </a:t>
              </a:r>
              <a:r>
                <a:rPr lang="en-US" b="0" i="1" cap="small" dirty="0">
                  <a:solidFill>
                    <a:srgbClr val="FFFF00"/>
                  </a:solidFill>
                  <a:effectLst/>
                </a:rPr>
                <a:t>Lord</a:t>
              </a:r>
              <a:r>
                <a:rPr lang="en-US" b="0" i="1" dirty="0">
                  <a:solidFill>
                    <a:srgbClr val="FFFF00"/>
                  </a:solidFill>
                  <a:effectLst/>
                </a:rPr>
                <a:t> hath prepared his throne in the heavens; and his kingdom </a:t>
              </a:r>
              <a:r>
                <a:rPr lang="en-US" b="0" i="1" dirty="0" err="1">
                  <a:solidFill>
                    <a:srgbClr val="FFFF00"/>
                  </a:solidFill>
                  <a:effectLst/>
                </a:rPr>
                <a:t>ruleth</a:t>
              </a:r>
              <a:r>
                <a:rPr lang="en-US" b="0" i="1" dirty="0">
                  <a:solidFill>
                    <a:srgbClr val="FFFF00"/>
                  </a:solidFill>
                  <a:effectLst/>
                </a:rPr>
                <a:t> over all.</a:t>
              </a:r>
            </a:p>
            <a:p>
              <a:r>
                <a:rPr lang="en-US" i="1" dirty="0">
                  <a:solidFill>
                    <a:srgbClr val="FFFF00"/>
                  </a:solidFill>
                </a:rPr>
                <a:t>Psalm 103:19</a:t>
              </a:r>
            </a:p>
          </p:txBody>
        </p:sp>
        <p:pic>
          <p:nvPicPr>
            <p:cNvPr id="10" name="Picture 9">
              <a:extLst>
                <a:ext uri="{FF2B5EF4-FFF2-40B4-BE49-F238E27FC236}">
                  <a16:creationId xmlns:a16="http://schemas.microsoft.com/office/drawing/2014/main" id="{14A471E7-91DF-94BF-F1A1-21FD465CCF30}"/>
                </a:ext>
              </a:extLst>
            </p:cNvPr>
            <p:cNvPicPr>
              <a:picLocks noChangeAspect="1"/>
            </p:cNvPicPr>
            <p:nvPr/>
          </p:nvPicPr>
          <p:blipFill>
            <a:blip r:embed="rId3"/>
            <a:stretch>
              <a:fillRect/>
            </a:stretch>
          </p:blipFill>
          <p:spPr>
            <a:xfrm>
              <a:off x="237796" y="3297158"/>
              <a:ext cx="4254565" cy="2911018"/>
            </a:xfrm>
            <a:prstGeom prst="rect">
              <a:avLst/>
            </a:prstGeom>
          </p:spPr>
        </p:pic>
      </p:grpSp>
      <p:sp>
        <p:nvSpPr>
          <p:cNvPr id="11" name="TextBox 10">
            <a:extLst>
              <a:ext uri="{FF2B5EF4-FFF2-40B4-BE49-F238E27FC236}">
                <a16:creationId xmlns:a16="http://schemas.microsoft.com/office/drawing/2014/main" id="{01BC0AE3-0A1D-1F5A-F3F1-91A76404FD9A}"/>
              </a:ext>
            </a:extLst>
          </p:cNvPr>
          <p:cNvSpPr txBox="1"/>
          <p:nvPr/>
        </p:nvSpPr>
        <p:spPr>
          <a:xfrm>
            <a:off x="5497286" y="1138325"/>
            <a:ext cx="1328057" cy="369332"/>
          </a:xfrm>
          <a:prstGeom prst="rect">
            <a:avLst/>
          </a:prstGeom>
          <a:solidFill>
            <a:srgbClr val="0070C0"/>
          </a:solidFill>
        </p:spPr>
        <p:txBody>
          <a:bodyPr wrap="square">
            <a:spAutoFit/>
          </a:bodyPr>
          <a:lstStyle/>
          <a:p>
            <a:pPr algn="ctr"/>
            <a:r>
              <a:rPr lang="en-US" b="0" i="0" dirty="0">
                <a:solidFill>
                  <a:schemeClr val="bg1"/>
                </a:solidFill>
                <a:effectLst/>
              </a:rPr>
              <a:t>D&amp;C 61:1-2</a:t>
            </a:r>
            <a:endParaRPr lang="en-US" dirty="0">
              <a:solidFill>
                <a:schemeClr val="bg1"/>
              </a:solidFill>
            </a:endParaRPr>
          </a:p>
        </p:txBody>
      </p:sp>
      <p:grpSp>
        <p:nvGrpSpPr>
          <p:cNvPr id="22" name="Group 21">
            <a:extLst>
              <a:ext uri="{FF2B5EF4-FFF2-40B4-BE49-F238E27FC236}">
                <a16:creationId xmlns:a16="http://schemas.microsoft.com/office/drawing/2014/main" id="{9FFCB50E-699B-DDFB-B1D5-68DE57CF6E68}"/>
              </a:ext>
            </a:extLst>
          </p:cNvPr>
          <p:cNvGrpSpPr/>
          <p:nvPr/>
        </p:nvGrpSpPr>
        <p:grpSpPr>
          <a:xfrm>
            <a:off x="4675305" y="1739278"/>
            <a:ext cx="3572639" cy="4609649"/>
            <a:chOff x="4675305" y="1739278"/>
            <a:chExt cx="3572639" cy="4609649"/>
          </a:xfrm>
        </p:grpSpPr>
        <p:sp>
          <p:nvSpPr>
            <p:cNvPr id="12" name="TextBox 11">
              <a:extLst>
                <a:ext uri="{FF2B5EF4-FFF2-40B4-BE49-F238E27FC236}">
                  <a16:creationId xmlns:a16="http://schemas.microsoft.com/office/drawing/2014/main" id="{978C3B3E-08A6-9361-60D3-37A2C4473E75}"/>
                </a:ext>
              </a:extLst>
            </p:cNvPr>
            <p:cNvSpPr txBox="1"/>
            <p:nvPr/>
          </p:nvSpPr>
          <p:spPr>
            <a:xfrm>
              <a:off x="4675305" y="1739278"/>
              <a:ext cx="3331028" cy="1200329"/>
            </a:xfrm>
            <a:prstGeom prst="rect">
              <a:avLst/>
            </a:prstGeom>
            <a:noFill/>
          </p:spPr>
          <p:txBody>
            <a:bodyPr wrap="square">
              <a:spAutoFit/>
            </a:bodyPr>
            <a:lstStyle/>
            <a:p>
              <a:pPr algn="ctr"/>
              <a:r>
                <a:rPr lang="en-US" b="0" i="1" dirty="0">
                  <a:solidFill>
                    <a:srgbClr val="FFFF00"/>
                  </a:solidFill>
                  <a:effectLst/>
                </a:rPr>
                <a:t>All Power</a:t>
              </a:r>
            </a:p>
            <a:p>
              <a:pPr algn="ctr"/>
              <a:r>
                <a:rPr lang="en-US" i="1" dirty="0">
                  <a:solidFill>
                    <a:srgbClr val="FFFF00"/>
                  </a:solidFill>
                </a:rPr>
                <a:t>Everlasting</a:t>
              </a:r>
            </a:p>
            <a:p>
              <a:pPr algn="ctr"/>
              <a:r>
                <a:rPr lang="en-US" i="1" dirty="0">
                  <a:solidFill>
                    <a:srgbClr val="FFFF00"/>
                  </a:solidFill>
                </a:rPr>
                <a:t>Alpha and Omega</a:t>
              </a:r>
            </a:p>
            <a:p>
              <a:pPr algn="ctr"/>
              <a:r>
                <a:rPr lang="en-US" i="1" dirty="0">
                  <a:solidFill>
                    <a:srgbClr val="FFFF00"/>
                  </a:solidFill>
                </a:rPr>
                <a:t>Merciful and forgives sins</a:t>
              </a:r>
            </a:p>
          </p:txBody>
        </p:sp>
        <p:pic>
          <p:nvPicPr>
            <p:cNvPr id="14" name="Picture 13">
              <a:extLst>
                <a:ext uri="{FF2B5EF4-FFF2-40B4-BE49-F238E27FC236}">
                  <a16:creationId xmlns:a16="http://schemas.microsoft.com/office/drawing/2014/main" id="{EB373372-6D3E-AD87-2B2B-F76129845B81}"/>
                </a:ext>
              </a:extLst>
            </p:cNvPr>
            <p:cNvPicPr>
              <a:picLocks noChangeAspect="1"/>
            </p:cNvPicPr>
            <p:nvPr/>
          </p:nvPicPr>
          <p:blipFill>
            <a:blip r:embed="rId4"/>
            <a:stretch>
              <a:fillRect/>
            </a:stretch>
          </p:blipFill>
          <p:spPr>
            <a:xfrm>
              <a:off x="4749597" y="3156406"/>
              <a:ext cx="3498347" cy="3192521"/>
            </a:xfrm>
            <a:prstGeom prst="rect">
              <a:avLst/>
            </a:prstGeom>
          </p:spPr>
        </p:pic>
      </p:grpSp>
      <p:sp>
        <p:nvSpPr>
          <p:cNvPr id="15" name="TextBox 14">
            <a:extLst>
              <a:ext uri="{FF2B5EF4-FFF2-40B4-BE49-F238E27FC236}">
                <a16:creationId xmlns:a16="http://schemas.microsoft.com/office/drawing/2014/main" id="{7DDEB16D-E8CE-66C4-BC53-583E055C1284}"/>
              </a:ext>
            </a:extLst>
          </p:cNvPr>
          <p:cNvSpPr txBox="1"/>
          <p:nvPr/>
        </p:nvSpPr>
        <p:spPr>
          <a:xfrm>
            <a:off x="9243885" y="1138325"/>
            <a:ext cx="1705232" cy="369332"/>
          </a:xfrm>
          <a:prstGeom prst="rect">
            <a:avLst/>
          </a:prstGeom>
          <a:solidFill>
            <a:srgbClr val="0070C0"/>
          </a:solidFill>
        </p:spPr>
        <p:txBody>
          <a:bodyPr wrap="square">
            <a:spAutoFit/>
          </a:bodyPr>
          <a:lstStyle/>
          <a:p>
            <a:pPr algn="ctr"/>
            <a:r>
              <a:rPr lang="en-US" b="0" i="0" dirty="0">
                <a:solidFill>
                  <a:schemeClr val="bg1"/>
                </a:solidFill>
                <a:effectLst/>
              </a:rPr>
              <a:t>D&amp;C 62:1-9</a:t>
            </a:r>
            <a:endParaRPr lang="en-US" dirty="0">
              <a:solidFill>
                <a:schemeClr val="bg1"/>
              </a:solidFill>
            </a:endParaRPr>
          </a:p>
        </p:txBody>
      </p:sp>
      <p:grpSp>
        <p:nvGrpSpPr>
          <p:cNvPr id="23" name="Group 22">
            <a:extLst>
              <a:ext uri="{FF2B5EF4-FFF2-40B4-BE49-F238E27FC236}">
                <a16:creationId xmlns:a16="http://schemas.microsoft.com/office/drawing/2014/main" id="{F7AFEF26-BD7D-DC0C-7B2A-A6A8FDCE9EE6}"/>
              </a:ext>
            </a:extLst>
          </p:cNvPr>
          <p:cNvGrpSpPr/>
          <p:nvPr/>
        </p:nvGrpSpPr>
        <p:grpSpPr>
          <a:xfrm>
            <a:off x="8425325" y="1925521"/>
            <a:ext cx="3528866" cy="3663066"/>
            <a:chOff x="8425325" y="1925521"/>
            <a:chExt cx="3528866" cy="3663066"/>
          </a:xfrm>
        </p:grpSpPr>
        <p:sp>
          <p:nvSpPr>
            <p:cNvPr id="16" name="TextBox 15">
              <a:extLst>
                <a:ext uri="{FF2B5EF4-FFF2-40B4-BE49-F238E27FC236}">
                  <a16:creationId xmlns:a16="http://schemas.microsoft.com/office/drawing/2014/main" id="{4217E33A-2629-BF3E-7D80-9F697F4950D3}"/>
                </a:ext>
              </a:extLst>
            </p:cNvPr>
            <p:cNvSpPr txBox="1"/>
            <p:nvPr/>
          </p:nvSpPr>
          <p:spPr>
            <a:xfrm>
              <a:off x="8548876" y="1925521"/>
              <a:ext cx="3331028" cy="646331"/>
            </a:xfrm>
            <a:prstGeom prst="rect">
              <a:avLst/>
            </a:prstGeom>
            <a:noFill/>
          </p:spPr>
          <p:txBody>
            <a:bodyPr wrap="square">
              <a:spAutoFit/>
            </a:bodyPr>
            <a:lstStyle/>
            <a:p>
              <a:pPr algn="ctr"/>
              <a:r>
                <a:rPr lang="en-US" b="0" i="1" dirty="0">
                  <a:solidFill>
                    <a:srgbClr val="FFFF00"/>
                  </a:solidFill>
                  <a:effectLst/>
                </a:rPr>
                <a:t>Advocate</a:t>
              </a:r>
            </a:p>
            <a:p>
              <a:pPr algn="ctr"/>
              <a:r>
                <a:rPr lang="en-US" i="1" dirty="0">
                  <a:solidFill>
                    <a:srgbClr val="FFFF00"/>
                  </a:solidFill>
                </a:rPr>
                <a:t>With the Faithful always</a:t>
              </a:r>
            </a:p>
          </p:txBody>
        </p:sp>
        <p:pic>
          <p:nvPicPr>
            <p:cNvPr id="18" name="Picture 17">
              <a:extLst>
                <a:ext uri="{FF2B5EF4-FFF2-40B4-BE49-F238E27FC236}">
                  <a16:creationId xmlns:a16="http://schemas.microsoft.com/office/drawing/2014/main" id="{B4A3C8E9-F172-6BCA-1965-922A8150363C}"/>
                </a:ext>
              </a:extLst>
            </p:cNvPr>
            <p:cNvPicPr>
              <a:picLocks noChangeAspect="1"/>
            </p:cNvPicPr>
            <p:nvPr/>
          </p:nvPicPr>
          <p:blipFill>
            <a:blip r:embed="rId5"/>
            <a:stretch>
              <a:fillRect/>
            </a:stretch>
          </p:blipFill>
          <p:spPr>
            <a:xfrm>
              <a:off x="8425325" y="2725747"/>
              <a:ext cx="3528866" cy="2862840"/>
            </a:xfrm>
            <a:prstGeom prst="rect">
              <a:avLst/>
            </a:prstGeom>
          </p:spPr>
        </p:pic>
      </p:grpSp>
    </p:spTree>
    <p:extLst>
      <p:ext uri="{BB962C8B-B14F-4D97-AF65-F5344CB8AC3E}">
        <p14:creationId xmlns:p14="http://schemas.microsoft.com/office/powerpoint/2010/main" val="242149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DF42E94-39C9-487A-8F9B-70CFF4A7DFAD}"/>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3257" r="1427" b="3566"/>
          <a:stretch/>
        </p:blipFill>
        <p:spPr>
          <a:xfrm>
            <a:off x="0" y="-10065"/>
            <a:ext cx="12192000" cy="6868065"/>
          </a:xfrm>
          <a:prstGeom prst="rect">
            <a:avLst/>
          </a:prstGeom>
        </p:spPr>
      </p:pic>
      <p:sp>
        <p:nvSpPr>
          <p:cNvPr id="6" name="TextBox 5"/>
          <p:cNvSpPr txBox="1"/>
          <p:nvPr/>
        </p:nvSpPr>
        <p:spPr>
          <a:xfrm>
            <a:off x="1907059" y="139920"/>
            <a:ext cx="8579709" cy="769441"/>
          </a:xfrm>
          <a:prstGeom prst="rect">
            <a:avLst/>
          </a:prstGeom>
          <a:noFill/>
        </p:spPr>
        <p:txBody>
          <a:bodyPr wrap="square" rtlCol="0">
            <a:spAutoFit/>
          </a:bodyPr>
          <a:lstStyle/>
          <a:p>
            <a:pPr algn="ctr"/>
            <a:r>
              <a:rPr lang="en-US" sz="4400" dirty="0">
                <a:solidFill>
                  <a:schemeClr val="bg1"/>
                </a:solidFill>
                <a:latin typeface="Dotum" panose="020B0600000101010101" pitchFamily="34" charset="-127"/>
                <a:ea typeface="Dotum" panose="020B0600000101010101" pitchFamily="34" charset="-127"/>
              </a:rPr>
              <a:t>Sharing Your Talent--Testimony</a:t>
            </a:r>
          </a:p>
        </p:txBody>
      </p:sp>
      <p:sp>
        <p:nvSpPr>
          <p:cNvPr id="3" name="Rectangle 2"/>
          <p:cNvSpPr/>
          <p:nvPr/>
        </p:nvSpPr>
        <p:spPr>
          <a:xfrm>
            <a:off x="548846" y="1076420"/>
            <a:ext cx="4769708" cy="1938992"/>
          </a:xfrm>
          <a:prstGeom prst="rect">
            <a:avLst/>
          </a:prstGeom>
        </p:spPr>
        <p:txBody>
          <a:bodyPr wrap="square">
            <a:spAutoFit/>
          </a:bodyPr>
          <a:lstStyle/>
          <a:p>
            <a:pPr fontAlgn="base"/>
            <a:r>
              <a:rPr lang="en-US" sz="2000" dirty="0">
                <a:solidFill>
                  <a:srgbClr val="FFFF00"/>
                </a:solidFill>
              </a:rPr>
              <a:t>What can happen if we do not share our testimonies? </a:t>
            </a:r>
          </a:p>
          <a:p>
            <a:pPr fontAlgn="base"/>
            <a:endParaRPr lang="en-US" sz="2000" b="1" dirty="0">
              <a:solidFill>
                <a:srgbClr val="FFFF00"/>
              </a:solidFill>
            </a:endParaRPr>
          </a:p>
          <a:p>
            <a:pPr fontAlgn="base"/>
            <a:r>
              <a:rPr lang="en-US" sz="2000" dirty="0">
                <a:solidFill>
                  <a:srgbClr val="FFFF00"/>
                </a:solidFill>
              </a:rPr>
              <a:t>Why do you think we have to share our testimony in order for it to remain with us?</a:t>
            </a:r>
          </a:p>
          <a:p>
            <a:pPr fontAlgn="base"/>
            <a:endParaRPr lang="en-US" sz="2000" dirty="0">
              <a:solidFill>
                <a:srgbClr val="FFFF00"/>
              </a:solidFill>
            </a:endParaRPr>
          </a:p>
        </p:txBody>
      </p:sp>
      <p:sp>
        <p:nvSpPr>
          <p:cNvPr id="9" name="TextBox 8"/>
          <p:cNvSpPr txBox="1"/>
          <p:nvPr/>
        </p:nvSpPr>
        <p:spPr>
          <a:xfrm>
            <a:off x="299625" y="6314925"/>
            <a:ext cx="4852088" cy="646331"/>
          </a:xfrm>
          <a:prstGeom prst="rect">
            <a:avLst/>
          </a:prstGeom>
          <a:noFill/>
        </p:spPr>
        <p:txBody>
          <a:bodyPr wrap="square" rtlCol="0">
            <a:spAutoFit/>
          </a:bodyPr>
          <a:lstStyle/>
          <a:p>
            <a:r>
              <a:rPr lang="en-US" dirty="0">
                <a:solidFill>
                  <a:schemeClr val="bg1"/>
                </a:solidFill>
              </a:rPr>
              <a:t>D&amp;C 60:1-2   </a:t>
            </a:r>
            <a:r>
              <a:rPr lang="en-US" sz="1200" dirty="0">
                <a:solidFill>
                  <a:schemeClr val="bg1"/>
                </a:solidFill>
                <a:latin typeface="Abadi" panose="020B0604020104020204" pitchFamily="34" charset="0"/>
              </a:rPr>
              <a:t>President Brigham Young</a:t>
            </a:r>
            <a:endParaRPr lang="en-US" sz="1200" dirty="0">
              <a:solidFill>
                <a:schemeClr val="bg1"/>
              </a:solidFill>
            </a:endParaRPr>
          </a:p>
          <a:p>
            <a:endParaRPr lang="en-US" dirty="0">
              <a:solidFill>
                <a:schemeClr val="bg1"/>
              </a:solidFill>
            </a:endParaRPr>
          </a:p>
        </p:txBody>
      </p:sp>
      <p:grpSp>
        <p:nvGrpSpPr>
          <p:cNvPr id="16" name="Group 15"/>
          <p:cNvGrpSpPr/>
          <p:nvPr/>
        </p:nvGrpSpPr>
        <p:grpSpPr>
          <a:xfrm>
            <a:off x="6979508" y="1115874"/>
            <a:ext cx="2667000" cy="5029200"/>
            <a:chOff x="838200" y="76200"/>
            <a:chExt cx="2667000" cy="5029200"/>
          </a:xfrm>
        </p:grpSpPr>
        <p:grpSp>
          <p:nvGrpSpPr>
            <p:cNvPr id="17" name="Group 17"/>
            <p:cNvGrpSpPr/>
            <p:nvPr/>
          </p:nvGrpSpPr>
          <p:grpSpPr>
            <a:xfrm>
              <a:off x="838200" y="76200"/>
              <a:ext cx="2667000" cy="5029200"/>
              <a:chOff x="838200" y="76200"/>
              <a:chExt cx="2667000" cy="5029200"/>
            </a:xfrm>
          </p:grpSpPr>
          <p:grpSp>
            <p:nvGrpSpPr>
              <p:cNvPr id="19" name="Group 17"/>
              <p:cNvGrpSpPr/>
              <p:nvPr/>
            </p:nvGrpSpPr>
            <p:grpSpPr>
              <a:xfrm flipH="1">
                <a:off x="2209800" y="1447800"/>
                <a:ext cx="1295400" cy="3429000"/>
                <a:chOff x="685800" y="1447800"/>
                <a:chExt cx="1295400" cy="3124200"/>
              </a:xfrm>
            </p:grpSpPr>
            <p:sp>
              <p:nvSpPr>
                <p:cNvPr id="35" name="Bent Arrow 3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p:cNvGrpSpPr/>
              <p:nvPr/>
            </p:nvGrpSpPr>
            <p:grpSpPr>
              <a:xfrm>
                <a:off x="838200" y="1447800"/>
                <a:ext cx="1295400" cy="3429000"/>
                <a:chOff x="685800" y="1447800"/>
                <a:chExt cx="1295400" cy="3429000"/>
              </a:xfrm>
            </p:grpSpPr>
            <p:sp>
              <p:nvSpPr>
                <p:cNvPr id="33" name="Bent Arrow 3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248335" y="2556301"/>
              <a:ext cx="1905000" cy="830997"/>
            </a:xfrm>
            <a:prstGeom prst="rect">
              <a:avLst/>
            </a:prstGeom>
          </p:spPr>
          <p:txBody>
            <a:bodyPr wrap="square">
              <a:spAutoFit/>
            </a:bodyPr>
            <a:lstStyle/>
            <a:p>
              <a:pPr algn="ctr"/>
              <a:r>
                <a:rPr lang="en-US" sz="1600" b="1" i="1" dirty="0"/>
                <a:t>We can lose our testimony if we do not share them</a:t>
              </a:r>
              <a:endParaRPr lang="en-US" sz="1600" dirty="0">
                <a:solidFill>
                  <a:schemeClr val="bg1"/>
                </a:solidFill>
              </a:endParaRPr>
            </a:p>
          </p:txBody>
        </p:sp>
      </p:grpSp>
      <p:sp>
        <p:nvSpPr>
          <p:cNvPr id="37" name="TextBox 36"/>
          <p:cNvSpPr txBox="1"/>
          <p:nvPr/>
        </p:nvSpPr>
        <p:spPr>
          <a:xfrm>
            <a:off x="1489742" y="3097074"/>
            <a:ext cx="4449704" cy="2800767"/>
          </a:xfrm>
          <a:prstGeom prst="rect">
            <a:avLst/>
          </a:prstGeom>
          <a:noFill/>
        </p:spPr>
        <p:txBody>
          <a:bodyPr wrap="square" rtlCol="0">
            <a:spAutoFit/>
          </a:bodyPr>
          <a:lstStyle/>
          <a:p>
            <a:r>
              <a:rPr lang="en-US" sz="1600" dirty="0">
                <a:solidFill>
                  <a:schemeClr val="bg1"/>
                </a:solidFill>
              </a:rPr>
              <a:t>“A man who wishes to receive light and knowledge, to increase in the faith of the Holy Gospel, and to grow in the knowledge of the truth as it is in Jesus Christ, will find that when he imparts knowledge to others he will also grow and increase…so the man who will not impart freely of the knowledge he has received, will become so contracted in his mind that he cannot receive truth when it is presented to him. Wherever you see an opportunity to do good, do it, for that is the way to increase and grow in the knowledge of the truth.”</a:t>
            </a:r>
          </a:p>
        </p:txBody>
      </p:sp>
      <p:pic>
        <p:nvPicPr>
          <p:cNvPr id="4" name="Picture 3" descr="A person with a long beard&#10;&#10;Description automatically generated">
            <a:extLst>
              <a:ext uri="{FF2B5EF4-FFF2-40B4-BE49-F238E27FC236}">
                <a16:creationId xmlns:a16="http://schemas.microsoft.com/office/drawing/2014/main" id="{B4130DB3-98A1-41CB-49FE-74AFA9A2D7D2}"/>
              </a:ext>
            </a:extLst>
          </p:cNvPr>
          <p:cNvPicPr>
            <a:picLocks noChangeAspect="1"/>
          </p:cNvPicPr>
          <p:nvPr/>
        </p:nvPicPr>
        <p:blipFill>
          <a:blip r:embed="rId3">
            <a:extLst>
              <a:ext uri="{28A0092B-C50C-407E-A947-70E740481C1C}">
                <a14:useLocalDpi xmlns:a14="http://schemas.microsoft.com/office/drawing/2010/main" val="0"/>
              </a:ext>
            </a:extLst>
          </a:blip>
          <a:srcRect l="8623" t="16263" r="11344" b="12323"/>
          <a:stretch/>
        </p:blipFill>
        <p:spPr>
          <a:xfrm>
            <a:off x="10733310" y="145767"/>
            <a:ext cx="1172135" cy="1181040"/>
          </a:xfrm>
          <a:prstGeom prst="rect">
            <a:avLst/>
          </a:prstGeom>
        </p:spPr>
      </p:pic>
    </p:spTree>
    <p:extLst>
      <p:ext uri="{BB962C8B-B14F-4D97-AF65-F5344CB8AC3E}">
        <p14:creationId xmlns:p14="http://schemas.microsoft.com/office/powerpoint/2010/main" val="21188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0" presetClass="exit" presetSubtype="0" fill="hold" grpId="0" nodeType="with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5657</Words>
  <Application>Microsoft Office PowerPoint</Application>
  <PresentationFormat>Widescreen</PresentationFormat>
  <Paragraphs>345</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 Light</vt:lpstr>
      <vt:lpstr>Georgia</vt:lpstr>
      <vt:lpstr>Abadi</vt:lpstr>
      <vt:lpstr>Calibri</vt:lpstr>
      <vt:lpstr>arial</vt:lpstr>
      <vt:lpstr>Dotum</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16</cp:revision>
  <dcterms:created xsi:type="dcterms:W3CDTF">2018-09-09T01:52:05Z</dcterms:created>
  <dcterms:modified xsi:type="dcterms:W3CDTF">2024-12-30T17:11:14Z</dcterms:modified>
</cp:coreProperties>
</file>