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6" r:id="rId2"/>
    <p:sldId id="258" r:id="rId3"/>
    <p:sldId id="259" r:id="rId4"/>
    <p:sldId id="260" r:id="rId5"/>
    <p:sldId id="261" r:id="rId6"/>
    <p:sldId id="262" r:id="rId7"/>
    <p:sldId id="264" r:id="rId8"/>
    <p:sldId id="266" r:id="rId9"/>
    <p:sldId id="267" r:id="rId10"/>
    <p:sldId id="268" r:id="rId11"/>
    <p:sldId id="273" r:id="rId12"/>
    <p:sldId id="269" r:id="rId13"/>
    <p:sldId id="270" r:id="rId14"/>
    <p:sldId id="285" r:id="rId15"/>
    <p:sldId id="271" r:id="rId16"/>
    <p:sldId id="272" r:id="rId17"/>
    <p:sldId id="275" r:id="rId18"/>
    <p:sldId id="287" r:id="rId19"/>
    <p:sldId id="274" r:id="rId20"/>
    <p:sldId id="276" r:id="rId21"/>
    <p:sldId id="278" r:id="rId22"/>
    <p:sldId id="277" r:id="rId23"/>
    <p:sldId id="281" r:id="rId24"/>
    <p:sldId id="282" r:id="rId25"/>
    <p:sldId id="279" r:id="rId26"/>
    <p:sldId id="280" r:id="rId27"/>
    <p:sldId id="283" r:id="rId28"/>
    <p:sldId id="288" r:id="rId29"/>
    <p:sldId id="284" r:id="rId30"/>
    <p:sldId id="265" r:id="rId31"/>
    <p:sldId id="263" r:id="rId32"/>
  </p:sldIdLst>
  <p:sldSz cx="12192000" cy="6858000"/>
  <p:notesSz cx="6858000" cy="9144000"/>
  <p:embeddedFontLst>
    <p:embeddedFont>
      <p:font typeface="Abadi" panose="020B0604020104020204" pitchFamily="34" charset="0"/>
      <p:regular r:id="rId33"/>
    </p:embeddedFont>
    <p:embeddedFont>
      <p:font typeface="Agency FB" panose="020B0503020202020204" pitchFamily="34" charset="0"/>
      <p:regular r:id="rId34"/>
      <p:bold r:id="rId35"/>
    </p:embeddedFont>
    <p:embeddedFont>
      <p:font typeface="Georgia" panose="02040502050405020303" pitchFamily="18"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2" autoAdjust="0"/>
    <p:restoredTop sz="94660"/>
  </p:normalViewPr>
  <p:slideViewPr>
    <p:cSldViewPr snapToGrid="0">
      <p:cViewPr varScale="1">
        <p:scale>
          <a:sx n="111" d="100"/>
          <a:sy n="111"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E091E-D258-40AB-8CED-D4451DCB64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46C78E-8E8B-4402-9126-A2654CA462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CE842A-3075-44CD-8E3E-193FF5682F93}"/>
              </a:ext>
            </a:extLst>
          </p:cNvPr>
          <p:cNvSpPr>
            <a:spLocks noGrp="1"/>
          </p:cNvSpPr>
          <p:nvPr>
            <p:ph type="dt" sz="half" idx="10"/>
          </p:nvPr>
        </p:nvSpPr>
        <p:spPr/>
        <p:txBody>
          <a:bodyPr/>
          <a:lstStyle/>
          <a:p>
            <a:fld id="{2013E645-325B-4762-AB7E-C24A54864499}" type="datetimeFigureOut">
              <a:rPr lang="en-US" smtClean="0"/>
              <a:t>12/30/2024</a:t>
            </a:fld>
            <a:endParaRPr lang="en-US"/>
          </a:p>
        </p:txBody>
      </p:sp>
      <p:sp>
        <p:nvSpPr>
          <p:cNvPr id="5" name="Footer Placeholder 4">
            <a:extLst>
              <a:ext uri="{FF2B5EF4-FFF2-40B4-BE49-F238E27FC236}">
                <a16:creationId xmlns:a16="http://schemas.microsoft.com/office/drawing/2014/main" id="{7247CF67-6A91-4531-BA27-5D2012448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26355-5E62-41B0-A51F-788AF5E580A9}"/>
              </a:ext>
            </a:extLst>
          </p:cNvPr>
          <p:cNvSpPr>
            <a:spLocks noGrp="1"/>
          </p:cNvSpPr>
          <p:nvPr>
            <p:ph type="sldNum" sz="quarter" idx="12"/>
          </p:nvPr>
        </p:nvSpPr>
        <p:spPr/>
        <p:txBody>
          <a:bodyPr/>
          <a:lstStyle/>
          <a:p>
            <a:fld id="{B8CAD079-F112-404C-92BE-7AD6CFBF96A5}" type="slidenum">
              <a:rPr lang="en-US" smtClean="0"/>
              <a:t>‹#›</a:t>
            </a:fld>
            <a:endParaRPr lang="en-US"/>
          </a:p>
        </p:txBody>
      </p:sp>
    </p:spTree>
    <p:extLst>
      <p:ext uri="{BB962C8B-B14F-4D97-AF65-F5344CB8AC3E}">
        <p14:creationId xmlns:p14="http://schemas.microsoft.com/office/powerpoint/2010/main" val="4012888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D6D80-64E3-4ECA-B552-525E08A3CB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3B2C7C-B856-4DBA-83B0-1405523189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AF420-00FC-44CD-8C6A-B713BF35FC23}"/>
              </a:ext>
            </a:extLst>
          </p:cNvPr>
          <p:cNvSpPr>
            <a:spLocks noGrp="1"/>
          </p:cNvSpPr>
          <p:nvPr>
            <p:ph type="dt" sz="half" idx="10"/>
          </p:nvPr>
        </p:nvSpPr>
        <p:spPr/>
        <p:txBody>
          <a:bodyPr/>
          <a:lstStyle/>
          <a:p>
            <a:fld id="{2013E645-325B-4762-AB7E-C24A54864499}" type="datetimeFigureOut">
              <a:rPr lang="en-US" smtClean="0"/>
              <a:t>12/30/2024</a:t>
            </a:fld>
            <a:endParaRPr lang="en-US"/>
          </a:p>
        </p:txBody>
      </p:sp>
      <p:sp>
        <p:nvSpPr>
          <p:cNvPr id="5" name="Footer Placeholder 4">
            <a:extLst>
              <a:ext uri="{FF2B5EF4-FFF2-40B4-BE49-F238E27FC236}">
                <a16:creationId xmlns:a16="http://schemas.microsoft.com/office/drawing/2014/main" id="{0A06A791-5A4A-4C51-A192-A7CAC25BAB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7CC94D-83D9-4199-96E1-7141145A05FE}"/>
              </a:ext>
            </a:extLst>
          </p:cNvPr>
          <p:cNvSpPr>
            <a:spLocks noGrp="1"/>
          </p:cNvSpPr>
          <p:nvPr>
            <p:ph type="sldNum" sz="quarter" idx="12"/>
          </p:nvPr>
        </p:nvSpPr>
        <p:spPr/>
        <p:txBody>
          <a:bodyPr/>
          <a:lstStyle/>
          <a:p>
            <a:fld id="{B8CAD079-F112-404C-92BE-7AD6CFBF96A5}" type="slidenum">
              <a:rPr lang="en-US" smtClean="0"/>
              <a:t>‹#›</a:t>
            </a:fld>
            <a:endParaRPr lang="en-US"/>
          </a:p>
        </p:txBody>
      </p:sp>
    </p:spTree>
    <p:extLst>
      <p:ext uri="{BB962C8B-B14F-4D97-AF65-F5344CB8AC3E}">
        <p14:creationId xmlns:p14="http://schemas.microsoft.com/office/powerpoint/2010/main" val="3719023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E7E7C4-8770-4897-B140-EB0A3CFD3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BECCD9-94FB-4D22-9B5C-AC563AD04A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1DCDA8-AD5B-4FE2-8775-99B929247EA6}"/>
              </a:ext>
            </a:extLst>
          </p:cNvPr>
          <p:cNvSpPr>
            <a:spLocks noGrp="1"/>
          </p:cNvSpPr>
          <p:nvPr>
            <p:ph type="dt" sz="half" idx="10"/>
          </p:nvPr>
        </p:nvSpPr>
        <p:spPr/>
        <p:txBody>
          <a:bodyPr/>
          <a:lstStyle/>
          <a:p>
            <a:fld id="{2013E645-325B-4762-AB7E-C24A54864499}" type="datetimeFigureOut">
              <a:rPr lang="en-US" smtClean="0"/>
              <a:t>12/30/2024</a:t>
            </a:fld>
            <a:endParaRPr lang="en-US"/>
          </a:p>
        </p:txBody>
      </p:sp>
      <p:sp>
        <p:nvSpPr>
          <p:cNvPr id="5" name="Footer Placeholder 4">
            <a:extLst>
              <a:ext uri="{FF2B5EF4-FFF2-40B4-BE49-F238E27FC236}">
                <a16:creationId xmlns:a16="http://schemas.microsoft.com/office/drawing/2014/main" id="{54ABA0D7-70F9-4AFB-BCCC-57A91E58DF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0BB9E2-000F-4837-A7EF-E2556A505308}"/>
              </a:ext>
            </a:extLst>
          </p:cNvPr>
          <p:cNvSpPr>
            <a:spLocks noGrp="1"/>
          </p:cNvSpPr>
          <p:nvPr>
            <p:ph type="sldNum" sz="quarter" idx="12"/>
          </p:nvPr>
        </p:nvSpPr>
        <p:spPr/>
        <p:txBody>
          <a:bodyPr/>
          <a:lstStyle/>
          <a:p>
            <a:fld id="{B8CAD079-F112-404C-92BE-7AD6CFBF96A5}" type="slidenum">
              <a:rPr lang="en-US" smtClean="0"/>
              <a:t>‹#›</a:t>
            </a:fld>
            <a:endParaRPr lang="en-US"/>
          </a:p>
        </p:txBody>
      </p:sp>
    </p:spTree>
    <p:extLst>
      <p:ext uri="{BB962C8B-B14F-4D97-AF65-F5344CB8AC3E}">
        <p14:creationId xmlns:p14="http://schemas.microsoft.com/office/powerpoint/2010/main" val="2544914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CE3A6-9FA4-48E5-8505-368BA2B015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5FC37-CAC0-469D-9AC8-50EA601160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575B2B-BA63-438A-B0DF-8665609DF366}"/>
              </a:ext>
            </a:extLst>
          </p:cNvPr>
          <p:cNvSpPr>
            <a:spLocks noGrp="1"/>
          </p:cNvSpPr>
          <p:nvPr>
            <p:ph type="dt" sz="half" idx="10"/>
          </p:nvPr>
        </p:nvSpPr>
        <p:spPr/>
        <p:txBody>
          <a:bodyPr/>
          <a:lstStyle/>
          <a:p>
            <a:fld id="{2013E645-325B-4762-AB7E-C24A54864499}" type="datetimeFigureOut">
              <a:rPr lang="en-US" smtClean="0"/>
              <a:t>12/30/2024</a:t>
            </a:fld>
            <a:endParaRPr lang="en-US"/>
          </a:p>
        </p:txBody>
      </p:sp>
      <p:sp>
        <p:nvSpPr>
          <p:cNvPr id="5" name="Footer Placeholder 4">
            <a:extLst>
              <a:ext uri="{FF2B5EF4-FFF2-40B4-BE49-F238E27FC236}">
                <a16:creationId xmlns:a16="http://schemas.microsoft.com/office/drawing/2014/main" id="{B0FBEAF5-F0AF-4953-A807-FBAC2EE7F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D2C756-FE72-41B1-9109-2D454EE70AD2}"/>
              </a:ext>
            </a:extLst>
          </p:cNvPr>
          <p:cNvSpPr>
            <a:spLocks noGrp="1"/>
          </p:cNvSpPr>
          <p:nvPr>
            <p:ph type="sldNum" sz="quarter" idx="12"/>
          </p:nvPr>
        </p:nvSpPr>
        <p:spPr/>
        <p:txBody>
          <a:bodyPr/>
          <a:lstStyle/>
          <a:p>
            <a:fld id="{B8CAD079-F112-404C-92BE-7AD6CFBF96A5}" type="slidenum">
              <a:rPr lang="en-US" smtClean="0"/>
              <a:t>‹#›</a:t>
            </a:fld>
            <a:endParaRPr lang="en-US"/>
          </a:p>
        </p:txBody>
      </p:sp>
    </p:spTree>
    <p:extLst>
      <p:ext uri="{BB962C8B-B14F-4D97-AF65-F5344CB8AC3E}">
        <p14:creationId xmlns:p14="http://schemas.microsoft.com/office/powerpoint/2010/main" val="363794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5CF2F-94FD-4F49-8D96-6EE7DBD937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A68F54-40A8-4127-9979-879A83C11E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271BCAA-D62D-4E99-8337-7D71A243B605}"/>
              </a:ext>
            </a:extLst>
          </p:cNvPr>
          <p:cNvSpPr>
            <a:spLocks noGrp="1"/>
          </p:cNvSpPr>
          <p:nvPr>
            <p:ph type="dt" sz="half" idx="10"/>
          </p:nvPr>
        </p:nvSpPr>
        <p:spPr/>
        <p:txBody>
          <a:bodyPr/>
          <a:lstStyle/>
          <a:p>
            <a:fld id="{2013E645-325B-4762-AB7E-C24A54864499}" type="datetimeFigureOut">
              <a:rPr lang="en-US" smtClean="0"/>
              <a:t>12/30/2024</a:t>
            </a:fld>
            <a:endParaRPr lang="en-US"/>
          </a:p>
        </p:txBody>
      </p:sp>
      <p:sp>
        <p:nvSpPr>
          <p:cNvPr id="5" name="Footer Placeholder 4">
            <a:extLst>
              <a:ext uri="{FF2B5EF4-FFF2-40B4-BE49-F238E27FC236}">
                <a16:creationId xmlns:a16="http://schemas.microsoft.com/office/drawing/2014/main" id="{73F880ED-9BBB-4F8D-9062-F7A7ED927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4DDEB-4CA0-4C47-847F-850E1117E2AE}"/>
              </a:ext>
            </a:extLst>
          </p:cNvPr>
          <p:cNvSpPr>
            <a:spLocks noGrp="1"/>
          </p:cNvSpPr>
          <p:nvPr>
            <p:ph type="sldNum" sz="quarter" idx="12"/>
          </p:nvPr>
        </p:nvSpPr>
        <p:spPr/>
        <p:txBody>
          <a:bodyPr/>
          <a:lstStyle/>
          <a:p>
            <a:fld id="{B8CAD079-F112-404C-92BE-7AD6CFBF96A5}" type="slidenum">
              <a:rPr lang="en-US" smtClean="0"/>
              <a:t>‹#›</a:t>
            </a:fld>
            <a:endParaRPr lang="en-US"/>
          </a:p>
        </p:txBody>
      </p:sp>
    </p:spTree>
    <p:extLst>
      <p:ext uri="{BB962C8B-B14F-4D97-AF65-F5344CB8AC3E}">
        <p14:creationId xmlns:p14="http://schemas.microsoft.com/office/powerpoint/2010/main" val="4059841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D0F3A-9E54-4E5D-8D00-0E8AB64E02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2B1B0E-516E-428F-85B4-A6484F7F20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72C185-092B-412A-9716-593CDA44165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83D6C1-7F55-45E7-B1CD-4BEB9C319AB7}"/>
              </a:ext>
            </a:extLst>
          </p:cNvPr>
          <p:cNvSpPr>
            <a:spLocks noGrp="1"/>
          </p:cNvSpPr>
          <p:nvPr>
            <p:ph type="dt" sz="half" idx="10"/>
          </p:nvPr>
        </p:nvSpPr>
        <p:spPr/>
        <p:txBody>
          <a:bodyPr/>
          <a:lstStyle/>
          <a:p>
            <a:fld id="{2013E645-325B-4762-AB7E-C24A54864499}" type="datetimeFigureOut">
              <a:rPr lang="en-US" smtClean="0"/>
              <a:t>12/30/2024</a:t>
            </a:fld>
            <a:endParaRPr lang="en-US"/>
          </a:p>
        </p:txBody>
      </p:sp>
      <p:sp>
        <p:nvSpPr>
          <p:cNvPr id="6" name="Footer Placeholder 5">
            <a:extLst>
              <a:ext uri="{FF2B5EF4-FFF2-40B4-BE49-F238E27FC236}">
                <a16:creationId xmlns:a16="http://schemas.microsoft.com/office/drawing/2014/main" id="{201EB529-2CBF-4CF6-900E-C739CD8590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7794BC-B7FF-441A-A575-909A9EE2FB30}"/>
              </a:ext>
            </a:extLst>
          </p:cNvPr>
          <p:cNvSpPr>
            <a:spLocks noGrp="1"/>
          </p:cNvSpPr>
          <p:nvPr>
            <p:ph type="sldNum" sz="quarter" idx="12"/>
          </p:nvPr>
        </p:nvSpPr>
        <p:spPr/>
        <p:txBody>
          <a:bodyPr/>
          <a:lstStyle/>
          <a:p>
            <a:fld id="{B8CAD079-F112-404C-92BE-7AD6CFBF96A5}" type="slidenum">
              <a:rPr lang="en-US" smtClean="0"/>
              <a:t>‹#›</a:t>
            </a:fld>
            <a:endParaRPr lang="en-US"/>
          </a:p>
        </p:txBody>
      </p:sp>
    </p:spTree>
    <p:extLst>
      <p:ext uri="{BB962C8B-B14F-4D97-AF65-F5344CB8AC3E}">
        <p14:creationId xmlns:p14="http://schemas.microsoft.com/office/powerpoint/2010/main" val="387613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8A1E-3DAB-4EDB-B2B3-7B197243C5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A610BB-AA2D-4C9E-85F0-E2E5A055A9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B88819A-522E-40C8-B0AB-421B7F6888D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DF30E3-ACB7-4FE3-B4C9-8975ECF33C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E7DCB2-15C2-42A5-B008-6A11A4EF19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90384-699A-4FC5-9A84-53CC63BDE454}"/>
              </a:ext>
            </a:extLst>
          </p:cNvPr>
          <p:cNvSpPr>
            <a:spLocks noGrp="1"/>
          </p:cNvSpPr>
          <p:nvPr>
            <p:ph type="dt" sz="half" idx="10"/>
          </p:nvPr>
        </p:nvSpPr>
        <p:spPr/>
        <p:txBody>
          <a:bodyPr/>
          <a:lstStyle/>
          <a:p>
            <a:fld id="{2013E645-325B-4762-AB7E-C24A54864499}" type="datetimeFigureOut">
              <a:rPr lang="en-US" smtClean="0"/>
              <a:t>12/30/2024</a:t>
            </a:fld>
            <a:endParaRPr lang="en-US"/>
          </a:p>
        </p:txBody>
      </p:sp>
      <p:sp>
        <p:nvSpPr>
          <p:cNvPr id="8" name="Footer Placeholder 7">
            <a:extLst>
              <a:ext uri="{FF2B5EF4-FFF2-40B4-BE49-F238E27FC236}">
                <a16:creationId xmlns:a16="http://schemas.microsoft.com/office/drawing/2014/main" id="{872E2A14-B87D-42D3-AEF7-95FC8BFD49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AD7ECA-B454-4417-B787-0A581E104156}"/>
              </a:ext>
            </a:extLst>
          </p:cNvPr>
          <p:cNvSpPr>
            <a:spLocks noGrp="1"/>
          </p:cNvSpPr>
          <p:nvPr>
            <p:ph type="sldNum" sz="quarter" idx="12"/>
          </p:nvPr>
        </p:nvSpPr>
        <p:spPr/>
        <p:txBody>
          <a:bodyPr/>
          <a:lstStyle/>
          <a:p>
            <a:fld id="{B8CAD079-F112-404C-92BE-7AD6CFBF96A5}" type="slidenum">
              <a:rPr lang="en-US" smtClean="0"/>
              <a:t>‹#›</a:t>
            </a:fld>
            <a:endParaRPr lang="en-US"/>
          </a:p>
        </p:txBody>
      </p:sp>
    </p:spTree>
    <p:extLst>
      <p:ext uri="{BB962C8B-B14F-4D97-AF65-F5344CB8AC3E}">
        <p14:creationId xmlns:p14="http://schemas.microsoft.com/office/powerpoint/2010/main" val="47334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EF842-B69E-423B-8204-758D481F31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30288B-5AF6-425D-910A-CD471B8DBD15}"/>
              </a:ext>
            </a:extLst>
          </p:cNvPr>
          <p:cNvSpPr>
            <a:spLocks noGrp="1"/>
          </p:cNvSpPr>
          <p:nvPr>
            <p:ph type="dt" sz="half" idx="10"/>
          </p:nvPr>
        </p:nvSpPr>
        <p:spPr/>
        <p:txBody>
          <a:bodyPr/>
          <a:lstStyle/>
          <a:p>
            <a:fld id="{2013E645-325B-4762-AB7E-C24A54864499}" type="datetimeFigureOut">
              <a:rPr lang="en-US" smtClean="0"/>
              <a:t>12/30/2024</a:t>
            </a:fld>
            <a:endParaRPr lang="en-US"/>
          </a:p>
        </p:txBody>
      </p:sp>
      <p:sp>
        <p:nvSpPr>
          <p:cNvPr id="4" name="Footer Placeholder 3">
            <a:extLst>
              <a:ext uri="{FF2B5EF4-FFF2-40B4-BE49-F238E27FC236}">
                <a16:creationId xmlns:a16="http://schemas.microsoft.com/office/drawing/2014/main" id="{E608A9A3-9409-47EB-B2C4-1BB3A5C87D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6244A-8232-46C1-811A-0A20F8E2F593}"/>
              </a:ext>
            </a:extLst>
          </p:cNvPr>
          <p:cNvSpPr>
            <a:spLocks noGrp="1"/>
          </p:cNvSpPr>
          <p:nvPr>
            <p:ph type="sldNum" sz="quarter" idx="12"/>
          </p:nvPr>
        </p:nvSpPr>
        <p:spPr/>
        <p:txBody>
          <a:bodyPr/>
          <a:lstStyle/>
          <a:p>
            <a:fld id="{B8CAD079-F112-404C-92BE-7AD6CFBF96A5}" type="slidenum">
              <a:rPr lang="en-US" smtClean="0"/>
              <a:t>‹#›</a:t>
            </a:fld>
            <a:endParaRPr lang="en-US"/>
          </a:p>
        </p:txBody>
      </p:sp>
    </p:spTree>
    <p:extLst>
      <p:ext uri="{BB962C8B-B14F-4D97-AF65-F5344CB8AC3E}">
        <p14:creationId xmlns:p14="http://schemas.microsoft.com/office/powerpoint/2010/main" val="2616575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4220BB-C040-465F-A9F0-9AC1D52D08DC}"/>
              </a:ext>
            </a:extLst>
          </p:cNvPr>
          <p:cNvSpPr>
            <a:spLocks noGrp="1"/>
          </p:cNvSpPr>
          <p:nvPr>
            <p:ph type="dt" sz="half" idx="10"/>
          </p:nvPr>
        </p:nvSpPr>
        <p:spPr/>
        <p:txBody>
          <a:bodyPr/>
          <a:lstStyle/>
          <a:p>
            <a:fld id="{2013E645-325B-4762-AB7E-C24A54864499}" type="datetimeFigureOut">
              <a:rPr lang="en-US" smtClean="0"/>
              <a:t>12/30/2024</a:t>
            </a:fld>
            <a:endParaRPr lang="en-US"/>
          </a:p>
        </p:txBody>
      </p:sp>
      <p:sp>
        <p:nvSpPr>
          <p:cNvPr id="3" name="Footer Placeholder 2">
            <a:extLst>
              <a:ext uri="{FF2B5EF4-FFF2-40B4-BE49-F238E27FC236}">
                <a16:creationId xmlns:a16="http://schemas.microsoft.com/office/drawing/2014/main" id="{420A86B9-306F-4EA2-BC44-12EC04CCD3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DB02FF-583A-4D9E-AA9A-7AE7B37310F5}"/>
              </a:ext>
            </a:extLst>
          </p:cNvPr>
          <p:cNvSpPr>
            <a:spLocks noGrp="1"/>
          </p:cNvSpPr>
          <p:nvPr>
            <p:ph type="sldNum" sz="quarter" idx="12"/>
          </p:nvPr>
        </p:nvSpPr>
        <p:spPr/>
        <p:txBody>
          <a:bodyPr/>
          <a:lstStyle/>
          <a:p>
            <a:fld id="{B8CAD079-F112-404C-92BE-7AD6CFBF96A5}" type="slidenum">
              <a:rPr lang="en-US" smtClean="0"/>
              <a:t>‹#›</a:t>
            </a:fld>
            <a:endParaRPr lang="en-US"/>
          </a:p>
        </p:txBody>
      </p:sp>
    </p:spTree>
    <p:extLst>
      <p:ext uri="{BB962C8B-B14F-4D97-AF65-F5344CB8AC3E}">
        <p14:creationId xmlns:p14="http://schemas.microsoft.com/office/powerpoint/2010/main" val="1214077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513B-41D9-44E2-A424-D902CFBB54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A7CABB-88FD-4B6B-8A61-5AEDF59608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CE4DCD-26CB-4A5C-9252-CDFA5F531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6CB92F-428A-42CD-A19A-01367401E801}"/>
              </a:ext>
            </a:extLst>
          </p:cNvPr>
          <p:cNvSpPr>
            <a:spLocks noGrp="1"/>
          </p:cNvSpPr>
          <p:nvPr>
            <p:ph type="dt" sz="half" idx="10"/>
          </p:nvPr>
        </p:nvSpPr>
        <p:spPr/>
        <p:txBody>
          <a:bodyPr/>
          <a:lstStyle/>
          <a:p>
            <a:fld id="{2013E645-325B-4762-AB7E-C24A54864499}" type="datetimeFigureOut">
              <a:rPr lang="en-US" smtClean="0"/>
              <a:t>12/30/2024</a:t>
            </a:fld>
            <a:endParaRPr lang="en-US"/>
          </a:p>
        </p:txBody>
      </p:sp>
      <p:sp>
        <p:nvSpPr>
          <p:cNvPr id="6" name="Footer Placeholder 5">
            <a:extLst>
              <a:ext uri="{FF2B5EF4-FFF2-40B4-BE49-F238E27FC236}">
                <a16:creationId xmlns:a16="http://schemas.microsoft.com/office/drawing/2014/main" id="{3BDB244B-DE94-4A0A-960F-87DE0CF661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3F3175-011E-43E2-AAA4-0596C5156DDD}"/>
              </a:ext>
            </a:extLst>
          </p:cNvPr>
          <p:cNvSpPr>
            <a:spLocks noGrp="1"/>
          </p:cNvSpPr>
          <p:nvPr>
            <p:ph type="sldNum" sz="quarter" idx="12"/>
          </p:nvPr>
        </p:nvSpPr>
        <p:spPr/>
        <p:txBody>
          <a:bodyPr/>
          <a:lstStyle/>
          <a:p>
            <a:fld id="{B8CAD079-F112-404C-92BE-7AD6CFBF96A5}" type="slidenum">
              <a:rPr lang="en-US" smtClean="0"/>
              <a:t>‹#›</a:t>
            </a:fld>
            <a:endParaRPr lang="en-US"/>
          </a:p>
        </p:txBody>
      </p:sp>
    </p:spTree>
    <p:extLst>
      <p:ext uri="{BB962C8B-B14F-4D97-AF65-F5344CB8AC3E}">
        <p14:creationId xmlns:p14="http://schemas.microsoft.com/office/powerpoint/2010/main" val="1978568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21B11-DD9B-48FD-9DFA-D2449D69E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1731A1-92C2-49CA-A26D-BAF3D7C547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97929D-3CB7-45DC-89BA-F68C215BF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2A88E6-511D-4378-869D-14951BD4F8F3}"/>
              </a:ext>
            </a:extLst>
          </p:cNvPr>
          <p:cNvSpPr>
            <a:spLocks noGrp="1"/>
          </p:cNvSpPr>
          <p:nvPr>
            <p:ph type="dt" sz="half" idx="10"/>
          </p:nvPr>
        </p:nvSpPr>
        <p:spPr/>
        <p:txBody>
          <a:bodyPr/>
          <a:lstStyle/>
          <a:p>
            <a:fld id="{2013E645-325B-4762-AB7E-C24A54864499}" type="datetimeFigureOut">
              <a:rPr lang="en-US" smtClean="0"/>
              <a:t>12/30/2024</a:t>
            </a:fld>
            <a:endParaRPr lang="en-US"/>
          </a:p>
        </p:txBody>
      </p:sp>
      <p:sp>
        <p:nvSpPr>
          <p:cNvPr id="6" name="Footer Placeholder 5">
            <a:extLst>
              <a:ext uri="{FF2B5EF4-FFF2-40B4-BE49-F238E27FC236}">
                <a16:creationId xmlns:a16="http://schemas.microsoft.com/office/drawing/2014/main" id="{691CBFA9-2595-4164-8959-8E66B3A32A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C757C-5DF4-4DBF-98C2-D83E51E57907}"/>
              </a:ext>
            </a:extLst>
          </p:cNvPr>
          <p:cNvSpPr>
            <a:spLocks noGrp="1"/>
          </p:cNvSpPr>
          <p:nvPr>
            <p:ph type="sldNum" sz="quarter" idx="12"/>
          </p:nvPr>
        </p:nvSpPr>
        <p:spPr/>
        <p:txBody>
          <a:bodyPr/>
          <a:lstStyle/>
          <a:p>
            <a:fld id="{B8CAD079-F112-404C-92BE-7AD6CFBF96A5}" type="slidenum">
              <a:rPr lang="en-US" smtClean="0"/>
              <a:t>‹#›</a:t>
            </a:fld>
            <a:endParaRPr lang="en-US"/>
          </a:p>
        </p:txBody>
      </p:sp>
    </p:spTree>
    <p:extLst>
      <p:ext uri="{BB962C8B-B14F-4D97-AF65-F5344CB8AC3E}">
        <p14:creationId xmlns:p14="http://schemas.microsoft.com/office/powerpoint/2010/main" val="493152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D57B87-FD68-4EA0-853A-C7A7F60D88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6AE3AD-D655-4849-867E-06EABD4323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846D2-EAE1-4E01-86CE-37A478CF56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3E645-325B-4762-AB7E-C24A54864499}" type="datetimeFigureOut">
              <a:rPr lang="en-US" smtClean="0"/>
              <a:t>12/30/2024</a:t>
            </a:fld>
            <a:endParaRPr lang="en-US"/>
          </a:p>
        </p:txBody>
      </p:sp>
      <p:sp>
        <p:nvSpPr>
          <p:cNvPr id="5" name="Footer Placeholder 4">
            <a:extLst>
              <a:ext uri="{FF2B5EF4-FFF2-40B4-BE49-F238E27FC236}">
                <a16:creationId xmlns:a16="http://schemas.microsoft.com/office/drawing/2014/main" id="{58ED62FA-6463-44FD-AB4F-382F735981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B59EEE-16EB-43CE-9C2C-9054C13E6E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AD079-F112-404C-92BE-7AD6CFBF96A5}" type="slidenum">
              <a:rPr lang="en-US" smtClean="0"/>
              <a:t>‹#›</a:t>
            </a:fld>
            <a:endParaRPr lang="en-US"/>
          </a:p>
        </p:txBody>
      </p:sp>
    </p:spTree>
    <p:extLst>
      <p:ext uri="{BB962C8B-B14F-4D97-AF65-F5344CB8AC3E}">
        <p14:creationId xmlns:p14="http://schemas.microsoft.com/office/powerpoint/2010/main" val="1953309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EA5DC2-8B29-9E36-133E-91C377037503}"/>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A01F36F-BF89-1980-85B2-24A5421A979C}"/>
              </a:ext>
            </a:extLst>
          </p:cNvPr>
          <p:cNvSpPr txBox="1"/>
          <p:nvPr/>
        </p:nvSpPr>
        <p:spPr>
          <a:xfrm>
            <a:off x="1676823" y="769123"/>
            <a:ext cx="9144000" cy="2862322"/>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Doctrine and Covenants 63:1-23</a:t>
            </a:r>
          </a:p>
          <a:p>
            <a:pPr algn="ctr"/>
            <a:endParaRPr lang="en-US" sz="6000" dirty="0">
              <a:solidFill>
                <a:schemeClr val="bg1"/>
              </a:solidFill>
              <a:latin typeface="Agency FB" panose="020B0503020202020204" pitchFamily="34" charset="0"/>
            </a:endParaRPr>
          </a:p>
          <a:p>
            <a:pPr algn="ctr"/>
            <a:r>
              <a:rPr lang="en-US" sz="6000" dirty="0">
                <a:solidFill>
                  <a:schemeClr val="bg1"/>
                </a:solidFill>
                <a:latin typeface="Agency FB" panose="020B0503020202020204" pitchFamily="34" charset="0"/>
              </a:rPr>
              <a:t>The Lord’s Law of Chastity</a:t>
            </a:r>
          </a:p>
        </p:txBody>
      </p:sp>
      <p:grpSp>
        <p:nvGrpSpPr>
          <p:cNvPr id="4" name="Group 3">
            <a:extLst>
              <a:ext uri="{FF2B5EF4-FFF2-40B4-BE49-F238E27FC236}">
                <a16:creationId xmlns:a16="http://schemas.microsoft.com/office/drawing/2014/main" id="{463CCD88-A913-D38A-37CC-FAD93708B78E}"/>
              </a:ext>
            </a:extLst>
          </p:cNvPr>
          <p:cNvGrpSpPr/>
          <p:nvPr/>
        </p:nvGrpSpPr>
        <p:grpSpPr>
          <a:xfrm>
            <a:off x="3306498" y="3457515"/>
            <a:ext cx="1174030" cy="3100196"/>
            <a:chOff x="306299" y="181327"/>
            <a:chExt cx="2472659" cy="6529411"/>
          </a:xfrm>
          <a:solidFill>
            <a:schemeClr val="accent5">
              <a:lumMod val="60000"/>
              <a:lumOff val="40000"/>
            </a:schemeClr>
          </a:solidFill>
        </p:grpSpPr>
        <p:sp>
          <p:nvSpPr>
            <p:cNvPr id="5" name="Oval 4">
              <a:extLst>
                <a:ext uri="{FF2B5EF4-FFF2-40B4-BE49-F238E27FC236}">
                  <a16:creationId xmlns:a16="http://schemas.microsoft.com/office/drawing/2014/main" id="{BFCEA696-815C-24CD-FCF6-015288702D71}"/>
                </a:ext>
              </a:extLst>
            </p:cNvPr>
            <p:cNvSpPr/>
            <p:nvPr/>
          </p:nvSpPr>
          <p:spPr>
            <a:xfrm>
              <a:off x="838601" y="181327"/>
              <a:ext cx="1408059" cy="140355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B1CE6C93-C709-66B2-38F1-F45E61283CB4}"/>
                </a:ext>
              </a:extLst>
            </p:cNvPr>
            <p:cNvSpPr/>
            <p:nvPr/>
          </p:nvSpPr>
          <p:spPr>
            <a:xfrm rot="5400000">
              <a:off x="-944787" y="2986992"/>
              <a:ext cx="4974832" cy="2472659"/>
            </a:xfrm>
            <a:custGeom>
              <a:avLst/>
              <a:gdLst>
                <a:gd name="connsiteX0" fmla="*/ 0 w 4974832"/>
                <a:gd name="connsiteY0" fmla="*/ 521941 h 2472659"/>
                <a:gd name="connsiteX1" fmla="*/ 6858 w 4974832"/>
                <a:gd name="connsiteY1" fmla="*/ 445034 h 2472659"/>
                <a:gd name="connsiteX2" fmla="*/ 18560 w 4974832"/>
                <a:gd name="connsiteY2" fmla="*/ 402405 h 2472659"/>
                <a:gd name="connsiteX3" fmla="*/ 13892 w 4974832"/>
                <a:gd name="connsiteY3" fmla="*/ 374565 h 2472659"/>
                <a:gd name="connsiteX4" fmla="*/ 236964 w 4974832"/>
                <a:gd name="connsiteY4" fmla="*/ 120080 h 2472659"/>
                <a:gd name="connsiteX5" fmla="*/ 2054306 w 4974832"/>
                <a:gd name="connsiteY5" fmla="*/ 525 h 2472659"/>
                <a:gd name="connsiteX6" fmla="*/ 2308794 w 4974832"/>
                <a:gd name="connsiteY6" fmla="*/ 223595 h 2472659"/>
                <a:gd name="connsiteX7" fmla="*/ 2085724 w 4974832"/>
                <a:gd name="connsiteY7" fmla="*/ 478083 h 2472659"/>
                <a:gd name="connsiteX8" fmla="*/ 675046 w 4974832"/>
                <a:gd name="connsiteY8" fmla="*/ 570884 h 2472659"/>
                <a:gd name="connsiteX9" fmla="*/ 675046 w 4974832"/>
                <a:gd name="connsiteY9" fmla="*/ 647998 h 2472659"/>
                <a:gd name="connsiteX10" fmla="*/ 2570730 w 4974832"/>
                <a:gd name="connsiteY10" fmla="*/ 522363 h 2472659"/>
                <a:gd name="connsiteX11" fmla="*/ 2570730 w 4974832"/>
                <a:gd name="connsiteY11" fmla="*/ 591434 h 2472659"/>
                <a:gd name="connsiteX12" fmla="*/ 2597178 w 4974832"/>
                <a:gd name="connsiteY12" fmla="*/ 588768 h 2472659"/>
                <a:gd name="connsiteX13" fmla="*/ 2948287 w 4974832"/>
                <a:gd name="connsiteY13" fmla="*/ 588768 h 2472659"/>
                <a:gd name="connsiteX14" fmla="*/ 4592275 w 4974832"/>
                <a:gd name="connsiteY14" fmla="*/ 430818 h 2472659"/>
                <a:gd name="connsiteX15" fmla="*/ 4601746 w 4974832"/>
                <a:gd name="connsiteY15" fmla="*/ 588768 h 2472659"/>
                <a:gd name="connsiteX16" fmla="*/ 4679216 w 4974832"/>
                <a:gd name="connsiteY16" fmla="*/ 588768 h 2472659"/>
                <a:gd name="connsiteX17" fmla="*/ 4974832 w 4974832"/>
                <a:gd name="connsiteY17" fmla="*/ 884384 h 2472659"/>
                <a:gd name="connsiteX18" fmla="*/ 4974831 w 4974832"/>
                <a:gd name="connsiteY18" fmla="*/ 884384 h 2472659"/>
                <a:gd name="connsiteX19" fmla="*/ 4679215 w 4974832"/>
                <a:gd name="connsiteY19" fmla="*/ 1180000 h 2472659"/>
                <a:gd name="connsiteX20" fmla="*/ 4222970 w 4974832"/>
                <a:gd name="connsiteY20" fmla="*/ 1180000 h 2472659"/>
                <a:gd name="connsiteX21" fmla="*/ 2570730 w 4974832"/>
                <a:gd name="connsiteY21" fmla="*/ 1219657 h 2472659"/>
                <a:gd name="connsiteX22" fmla="*/ 2570729 w 4974832"/>
                <a:gd name="connsiteY22" fmla="*/ 1311066 h 2472659"/>
                <a:gd name="connsiteX23" fmla="*/ 2594745 w 4974832"/>
                <a:gd name="connsiteY23" fmla="*/ 1310080 h 2472659"/>
                <a:gd name="connsiteX24" fmla="*/ 2864128 w 4974832"/>
                <a:gd name="connsiteY24" fmla="*/ 1326108 h 2472659"/>
                <a:gd name="connsiteX25" fmla="*/ 4695977 w 4974832"/>
                <a:gd name="connsiteY25" fmla="*/ 1367903 h 2472659"/>
                <a:gd name="connsiteX26" fmla="*/ 4692042 w 4974832"/>
                <a:gd name="connsiteY26" fmla="*/ 1434871 h 2472659"/>
                <a:gd name="connsiteX27" fmla="*/ 4714313 w 4974832"/>
                <a:gd name="connsiteY27" fmla="*/ 1436197 h 2472659"/>
                <a:gd name="connsiteX28" fmla="*/ 4972472 w 4974832"/>
                <a:gd name="connsiteY28" fmla="*/ 1727020 h 2472659"/>
                <a:gd name="connsiteX29" fmla="*/ 4681648 w 4974832"/>
                <a:gd name="connsiteY29" fmla="*/ 1985178 h 2472659"/>
                <a:gd name="connsiteX30" fmla="*/ 4659775 w 4974832"/>
                <a:gd name="connsiteY30" fmla="*/ 1983876 h 2472659"/>
                <a:gd name="connsiteX31" fmla="*/ 4652526 w 4974832"/>
                <a:gd name="connsiteY31" fmla="*/ 2107209 h 2472659"/>
                <a:gd name="connsiteX32" fmla="*/ 2570730 w 4974832"/>
                <a:gd name="connsiteY32" fmla="*/ 1909686 h 2472659"/>
                <a:gd name="connsiteX33" fmla="*/ 2570730 w 4974832"/>
                <a:gd name="connsiteY33" fmla="*/ 1979115 h 2472659"/>
                <a:gd name="connsiteX34" fmla="*/ 675047 w 4974832"/>
                <a:gd name="connsiteY34" fmla="*/ 1853480 h 2472659"/>
                <a:gd name="connsiteX35" fmla="*/ 675047 w 4974832"/>
                <a:gd name="connsiteY35" fmla="*/ 1905663 h 2472659"/>
                <a:gd name="connsiteX36" fmla="*/ 2119933 w 4974832"/>
                <a:gd name="connsiteY36" fmla="*/ 2025036 h 2472659"/>
                <a:gd name="connsiteX37" fmla="*/ 2324897 w 4974832"/>
                <a:gd name="connsiteY37" fmla="*/ 2266919 h 2472659"/>
                <a:gd name="connsiteX38" fmla="*/ 2324896 w 4974832"/>
                <a:gd name="connsiteY38" fmla="*/ 2266919 h 2472659"/>
                <a:gd name="connsiteX39" fmla="*/ 2083014 w 4974832"/>
                <a:gd name="connsiteY39" fmla="*/ 2471886 h 2472659"/>
                <a:gd name="connsiteX40" fmla="*/ 383182 w 4974832"/>
                <a:gd name="connsiteY40" fmla="*/ 2331449 h 2472659"/>
                <a:gd name="connsiteX41" fmla="*/ 297666 w 4974832"/>
                <a:gd name="connsiteY41" fmla="*/ 2306705 h 2472659"/>
                <a:gd name="connsiteX42" fmla="*/ 290861 w 4974832"/>
                <a:gd name="connsiteY42" fmla="*/ 2301252 h 2472659"/>
                <a:gd name="connsiteX43" fmla="*/ 269502 w 4974832"/>
                <a:gd name="connsiteY43" fmla="*/ 2298817 h 2472659"/>
                <a:gd name="connsiteX44" fmla="*/ 1 w 4974832"/>
                <a:gd name="connsiteY44" fmla="*/ 1924956 h 2472659"/>
                <a:gd name="connsiteX45" fmla="*/ 1 w 4974832"/>
                <a:gd name="connsiteY45" fmla="*/ 1492650 h 2472659"/>
                <a:gd name="connsiteX46" fmla="*/ 248038 w 4974832"/>
                <a:gd name="connsiteY46" fmla="*/ 1320531 h 2472659"/>
                <a:gd name="connsiteX47" fmla="*/ 248039 w 4974832"/>
                <a:gd name="connsiteY47" fmla="*/ 1202739 h 2472659"/>
                <a:gd name="connsiteX48" fmla="*/ 1 w 4974832"/>
                <a:gd name="connsiteY48" fmla="*/ 1030622 h 247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74832" h="2472659">
                  <a:moveTo>
                    <a:pt x="0" y="521941"/>
                  </a:moveTo>
                  <a:cubicBezTo>
                    <a:pt x="0" y="495597"/>
                    <a:pt x="2363" y="469876"/>
                    <a:pt x="6858" y="445034"/>
                  </a:cubicBezTo>
                  <a:lnTo>
                    <a:pt x="18560" y="402405"/>
                  </a:lnTo>
                  <a:lnTo>
                    <a:pt x="13892" y="374565"/>
                  </a:lnTo>
                  <a:cubicBezTo>
                    <a:pt x="5218" y="242691"/>
                    <a:pt x="105090" y="128754"/>
                    <a:pt x="236964" y="120080"/>
                  </a:cubicBezTo>
                  <a:lnTo>
                    <a:pt x="2054306" y="525"/>
                  </a:lnTo>
                  <a:cubicBezTo>
                    <a:pt x="2186180" y="-8151"/>
                    <a:pt x="2300117" y="91721"/>
                    <a:pt x="2308794" y="223595"/>
                  </a:cubicBezTo>
                  <a:cubicBezTo>
                    <a:pt x="2317470" y="355468"/>
                    <a:pt x="2217597" y="469406"/>
                    <a:pt x="2085724" y="478083"/>
                  </a:cubicBezTo>
                  <a:lnTo>
                    <a:pt x="675046" y="570884"/>
                  </a:lnTo>
                  <a:lnTo>
                    <a:pt x="675046" y="647998"/>
                  </a:lnTo>
                  <a:lnTo>
                    <a:pt x="2570730" y="522363"/>
                  </a:lnTo>
                  <a:lnTo>
                    <a:pt x="2570730" y="591434"/>
                  </a:lnTo>
                  <a:lnTo>
                    <a:pt x="2597178" y="588768"/>
                  </a:lnTo>
                  <a:lnTo>
                    <a:pt x="2948287" y="588768"/>
                  </a:lnTo>
                  <a:lnTo>
                    <a:pt x="4592275" y="430818"/>
                  </a:lnTo>
                  <a:lnTo>
                    <a:pt x="4601746" y="588768"/>
                  </a:lnTo>
                  <a:lnTo>
                    <a:pt x="4679216" y="588768"/>
                  </a:lnTo>
                  <a:cubicBezTo>
                    <a:pt x="4842480" y="588768"/>
                    <a:pt x="4974832" y="721120"/>
                    <a:pt x="4974832" y="884384"/>
                  </a:cubicBezTo>
                  <a:lnTo>
                    <a:pt x="4974831" y="884384"/>
                  </a:lnTo>
                  <a:cubicBezTo>
                    <a:pt x="4974831" y="1047648"/>
                    <a:pt x="4842479" y="1180000"/>
                    <a:pt x="4679215" y="1180000"/>
                  </a:cubicBezTo>
                  <a:lnTo>
                    <a:pt x="4222970" y="1180000"/>
                  </a:lnTo>
                  <a:lnTo>
                    <a:pt x="2570730" y="1219657"/>
                  </a:lnTo>
                  <a:lnTo>
                    <a:pt x="2570729" y="1311066"/>
                  </a:lnTo>
                  <a:lnTo>
                    <a:pt x="2594745" y="1310080"/>
                  </a:lnTo>
                  <a:lnTo>
                    <a:pt x="2864128" y="1326108"/>
                  </a:lnTo>
                  <a:lnTo>
                    <a:pt x="4695977" y="1367903"/>
                  </a:lnTo>
                  <a:lnTo>
                    <a:pt x="4692042" y="1434871"/>
                  </a:lnTo>
                  <a:lnTo>
                    <a:pt x="4714313" y="1436197"/>
                  </a:lnTo>
                  <a:cubicBezTo>
                    <a:pt x="4865910" y="1445217"/>
                    <a:pt x="4981492" y="1575423"/>
                    <a:pt x="4972472" y="1727020"/>
                  </a:cubicBezTo>
                  <a:cubicBezTo>
                    <a:pt x="4963451" y="1878616"/>
                    <a:pt x="4833245" y="1994198"/>
                    <a:pt x="4681648" y="1985178"/>
                  </a:cubicBezTo>
                  <a:lnTo>
                    <a:pt x="4659775" y="1983876"/>
                  </a:lnTo>
                  <a:lnTo>
                    <a:pt x="4652526" y="2107209"/>
                  </a:lnTo>
                  <a:lnTo>
                    <a:pt x="2570730" y="1909686"/>
                  </a:lnTo>
                  <a:lnTo>
                    <a:pt x="2570730" y="1979115"/>
                  </a:lnTo>
                  <a:lnTo>
                    <a:pt x="675047" y="1853480"/>
                  </a:lnTo>
                  <a:lnTo>
                    <a:pt x="675047" y="1905663"/>
                  </a:lnTo>
                  <a:lnTo>
                    <a:pt x="2119933" y="2025036"/>
                  </a:lnTo>
                  <a:cubicBezTo>
                    <a:pt x="2243327" y="2035231"/>
                    <a:pt x="2335093" y="2143525"/>
                    <a:pt x="2324897" y="2266919"/>
                  </a:cubicBezTo>
                  <a:lnTo>
                    <a:pt x="2324896" y="2266919"/>
                  </a:lnTo>
                  <a:cubicBezTo>
                    <a:pt x="2314703" y="2390314"/>
                    <a:pt x="2206407" y="2482079"/>
                    <a:pt x="2083014" y="2471886"/>
                  </a:cubicBezTo>
                  <a:lnTo>
                    <a:pt x="383182" y="2331449"/>
                  </a:lnTo>
                  <a:cubicBezTo>
                    <a:pt x="352334" y="2328901"/>
                    <a:pt x="323463" y="2320220"/>
                    <a:pt x="297666" y="2306705"/>
                  </a:cubicBezTo>
                  <a:lnTo>
                    <a:pt x="290861" y="2301252"/>
                  </a:lnTo>
                  <a:lnTo>
                    <a:pt x="269502" y="2298817"/>
                  </a:lnTo>
                  <a:cubicBezTo>
                    <a:pt x="115699" y="2263232"/>
                    <a:pt x="0" y="2109370"/>
                    <a:pt x="1" y="1924956"/>
                  </a:cubicBezTo>
                  <a:lnTo>
                    <a:pt x="1" y="1492650"/>
                  </a:lnTo>
                  <a:lnTo>
                    <a:pt x="248038" y="1320531"/>
                  </a:lnTo>
                  <a:lnTo>
                    <a:pt x="248039" y="1202739"/>
                  </a:lnTo>
                  <a:lnTo>
                    <a:pt x="1" y="1030622"/>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 name="Group 6">
            <a:extLst>
              <a:ext uri="{FF2B5EF4-FFF2-40B4-BE49-F238E27FC236}">
                <a16:creationId xmlns:a16="http://schemas.microsoft.com/office/drawing/2014/main" id="{19628723-7BD3-565C-E74F-90CB4BCD7DF1}"/>
              </a:ext>
            </a:extLst>
          </p:cNvPr>
          <p:cNvGrpSpPr/>
          <p:nvPr/>
        </p:nvGrpSpPr>
        <p:grpSpPr>
          <a:xfrm>
            <a:off x="7466034" y="3491907"/>
            <a:ext cx="1423602" cy="3065804"/>
            <a:chOff x="10099959" y="-80005"/>
            <a:chExt cx="1534872" cy="3305429"/>
          </a:xfrm>
        </p:grpSpPr>
        <p:sp>
          <p:nvSpPr>
            <p:cNvPr id="8" name="Freeform: Shape 7">
              <a:extLst>
                <a:ext uri="{FF2B5EF4-FFF2-40B4-BE49-F238E27FC236}">
                  <a16:creationId xmlns:a16="http://schemas.microsoft.com/office/drawing/2014/main" id="{CBFDB202-D4F5-95C1-C1B7-6E983295B86C}"/>
                </a:ext>
              </a:extLst>
            </p:cNvPr>
            <p:cNvSpPr/>
            <p:nvPr/>
          </p:nvSpPr>
          <p:spPr>
            <a:xfrm rot="5202139">
              <a:off x="9716213" y="1306807"/>
              <a:ext cx="2302363" cy="1534872"/>
            </a:xfrm>
            <a:custGeom>
              <a:avLst/>
              <a:gdLst>
                <a:gd name="connsiteX0" fmla="*/ 465 w 4497542"/>
                <a:gd name="connsiteY0" fmla="*/ 2227623 h 2998290"/>
                <a:gd name="connsiteX1" fmla="*/ 32870 w 4497542"/>
                <a:gd name="connsiteY1" fmla="*/ 1665221 h 2998290"/>
                <a:gd name="connsiteX2" fmla="*/ 240256 w 4497542"/>
                <a:gd name="connsiteY2" fmla="*/ 1522277 h 2998290"/>
                <a:gd name="connsiteX3" fmla="*/ 50661 w 4497542"/>
                <a:gd name="connsiteY3" fmla="*/ 1356460 h 2998290"/>
                <a:gd name="connsiteX4" fmla="*/ 83066 w 4497542"/>
                <a:gd name="connsiteY4" fmla="*/ 794057 h 2998290"/>
                <a:gd name="connsiteX5" fmla="*/ 266077 w 4497542"/>
                <a:gd name="connsiteY5" fmla="*/ 549739 h 2998290"/>
                <a:gd name="connsiteX6" fmla="*/ 372925 w 4497542"/>
                <a:gd name="connsiteY6" fmla="*/ 534501 h 2998290"/>
                <a:gd name="connsiteX7" fmla="*/ 381117 w 4497542"/>
                <a:gd name="connsiteY7" fmla="*/ 524741 h 2998290"/>
                <a:gd name="connsiteX8" fmla="*/ 461224 w 4497542"/>
                <a:gd name="connsiteY8" fmla="*/ 472879 h 2998290"/>
                <a:gd name="connsiteX9" fmla="*/ 1618769 w 4497542"/>
                <a:gd name="connsiteY9" fmla="*/ 16794 h 2998290"/>
                <a:gd name="connsiteX10" fmla="*/ 1930456 w 4497542"/>
                <a:gd name="connsiteY10" fmla="*/ 152287 h 2998290"/>
                <a:gd name="connsiteX11" fmla="*/ 1930455 w 4497542"/>
                <a:gd name="connsiteY11" fmla="*/ 152287 h 2998290"/>
                <a:gd name="connsiteX12" fmla="*/ 1794962 w 4497542"/>
                <a:gd name="connsiteY12" fmla="*/ 463975 h 2998290"/>
                <a:gd name="connsiteX13" fmla="*/ 637419 w 4497542"/>
                <a:gd name="connsiteY13" fmla="*/ 920059 h 2998290"/>
                <a:gd name="connsiteX14" fmla="*/ 628915 w 4497542"/>
                <a:gd name="connsiteY14" fmla="*/ 921572 h 2998290"/>
                <a:gd name="connsiteX15" fmla="*/ 626917 w 4497542"/>
                <a:gd name="connsiteY15" fmla="*/ 956252 h 2998290"/>
                <a:gd name="connsiteX16" fmla="*/ 2906260 w 4497542"/>
                <a:gd name="connsiteY16" fmla="*/ 569487 h 2998290"/>
                <a:gd name="connsiteX17" fmla="*/ 2874091 w 4497542"/>
                <a:gd name="connsiteY17" fmla="*/ 1127795 h 2998290"/>
                <a:gd name="connsiteX18" fmla="*/ 4286481 w 4497542"/>
                <a:gd name="connsiteY18" fmla="*/ 1127795 h 2998290"/>
                <a:gd name="connsiteX19" fmla="*/ 4497542 w 4497542"/>
                <a:gd name="connsiteY19" fmla="*/ 1338856 h 2998290"/>
                <a:gd name="connsiteX20" fmla="*/ 4497541 w 4497542"/>
                <a:gd name="connsiteY20" fmla="*/ 1338856 h 2998290"/>
                <a:gd name="connsiteX21" fmla="*/ 4286480 w 4497542"/>
                <a:gd name="connsiteY21" fmla="*/ 1549917 h 2998290"/>
                <a:gd name="connsiteX22" fmla="*/ 2849768 w 4497542"/>
                <a:gd name="connsiteY22" fmla="*/ 1549916 h 2998290"/>
                <a:gd name="connsiteX23" fmla="*/ 2837426 w 4497542"/>
                <a:gd name="connsiteY23" fmla="*/ 1764125 h 2998290"/>
                <a:gd name="connsiteX24" fmla="*/ 4277154 w 4497542"/>
                <a:gd name="connsiteY24" fmla="*/ 1847081 h 2998290"/>
                <a:gd name="connsiteX25" fmla="*/ 4475724 w 4497542"/>
                <a:gd name="connsiteY25" fmla="*/ 2069935 h 2998290"/>
                <a:gd name="connsiteX26" fmla="*/ 4475723 w 4497542"/>
                <a:gd name="connsiteY26" fmla="*/ 2069935 h 2998290"/>
                <a:gd name="connsiteX27" fmla="*/ 4252871 w 4497542"/>
                <a:gd name="connsiteY27" fmla="*/ 2268504 h 2998290"/>
                <a:gd name="connsiteX28" fmla="*/ 2813144 w 4497542"/>
                <a:gd name="connsiteY28" fmla="*/ 2185549 h 2998290"/>
                <a:gd name="connsiteX29" fmla="*/ 2782994 w 4497542"/>
                <a:gd name="connsiteY29" fmla="*/ 2708803 h 2998290"/>
                <a:gd name="connsiteX30" fmla="*/ 563159 w 4497542"/>
                <a:gd name="connsiteY30" fmla="*/ 2062798 h 2998290"/>
                <a:gd name="connsiteX31" fmla="*/ 560057 w 4497542"/>
                <a:gd name="connsiteY31" fmla="*/ 2116623 h 2998290"/>
                <a:gd name="connsiteX32" fmla="*/ 1715558 w 4497542"/>
                <a:gd name="connsiteY32" fmla="*/ 2531738 h 2998290"/>
                <a:gd name="connsiteX33" fmla="*/ 1860475 w 4497542"/>
                <a:gd name="connsiteY33" fmla="*/ 2839157 h 2998290"/>
                <a:gd name="connsiteX34" fmla="*/ 1860474 w 4497542"/>
                <a:gd name="connsiteY34" fmla="*/ 2839157 h 2998290"/>
                <a:gd name="connsiteX35" fmla="*/ 1553055 w 4497542"/>
                <a:gd name="connsiteY35" fmla="*/ 2984073 h 2998290"/>
                <a:gd name="connsiteX36" fmla="*/ 382167 w 4497542"/>
                <a:gd name="connsiteY36" fmla="*/ 2563430 h 2998290"/>
                <a:gd name="connsiteX37" fmla="*/ 305815 w 4497542"/>
                <a:gd name="connsiteY37" fmla="*/ 2517234 h 2998290"/>
                <a:gd name="connsiteX38" fmla="*/ 260263 w 4497542"/>
                <a:gd name="connsiteY38" fmla="*/ 2519190 h 2998290"/>
                <a:gd name="connsiteX39" fmla="*/ 465 w 4497542"/>
                <a:gd name="connsiteY39" fmla="*/ 2227623 h 299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97542" h="2998290">
                  <a:moveTo>
                    <a:pt x="465" y="2227623"/>
                  </a:moveTo>
                  <a:lnTo>
                    <a:pt x="32870" y="1665221"/>
                  </a:lnTo>
                  <a:lnTo>
                    <a:pt x="240256" y="1522277"/>
                  </a:lnTo>
                  <a:lnTo>
                    <a:pt x="50661" y="1356460"/>
                  </a:lnTo>
                  <a:lnTo>
                    <a:pt x="83066" y="794057"/>
                  </a:lnTo>
                  <a:cubicBezTo>
                    <a:pt x="89646" y="679865"/>
                    <a:pt x="164719" y="585890"/>
                    <a:pt x="266077" y="549739"/>
                  </a:cubicBezTo>
                  <a:lnTo>
                    <a:pt x="372925" y="534501"/>
                  </a:lnTo>
                  <a:lnTo>
                    <a:pt x="381117" y="524741"/>
                  </a:lnTo>
                  <a:cubicBezTo>
                    <a:pt x="403409" y="502887"/>
                    <a:pt x="430354" y="485042"/>
                    <a:pt x="461224" y="472879"/>
                  </a:cubicBezTo>
                  <a:lnTo>
                    <a:pt x="1618769" y="16794"/>
                  </a:lnTo>
                  <a:cubicBezTo>
                    <a:pt x="1742254" y="-31861"/>
                    <a:pt x="1881802" y="28801"/>
                    <a:pt x="1930456" y="152287"/>
                  </a:cubicBezTo>
                  <a:lnTo>
                    <a:pt x="1930455" y="152287"/>
                  </a:lnTo>
                  <a:cubicBezTo>
                    <a:pt x="1979110" y="275773"/>
                    <a:pt x="1918447" y="415319"/>
                    <a:pt x="1794962" y="463975"/>
                  </a:cubicBezTo>
                  <a:lnTo>
                    <a:pt x="637419" y="920059"/>
                  </a:lnTo>
                  <a:lnTo>
                    <a:pt x="628915" y="921572"/>
                  </a:lnTo>
                  <a:lnTo>
                    <a:pt x="626917" y="956252"/>
                  </a:lnTo>
                  <a:lnTo>
                    <a:pt x="2906260" y="569487"/>
                  </a:lnTo>
                  <a:lnTo>
                    <a:pt x="2874091" y="1127795"/>
                  </a:lnTo>
                  <a:lnTo>
                    <a:pt x="4286481" y="1127795"/>
                  </a:lnTo>
                  <a:cubicBezTo>
                    <a:pt x="4403047" y="1127795"/>
                    <a:pt x="4497542" y="1222290"/>
                    <a:pt x="4497542" y="1338856"/>
                  </a:cubicBezTo>
                  <a:lnTo>
                    <a:pt x="4497541" y="1338856"/>
                  </a:lnTo>
                  <a:cubicBezTo>
                    <a:pt x="4497541" y="1455422"/>
                    <a:pt x="4403046" y="1549917"/>
                    <a:pt x="4286480" y="1549917"/>
                  </a:cubicBezTo>
                  <a:lnTo>
                    <a:pt x="2849768" y="1549916"/>
                  </a:lnTo>
                  <a:lnTo>
                    <a:pt x="2837426" y="1764125"/>
                  </a:lnTo>
                  <a:lnTo>
                    <a:pt x="4277154" y="1847081"/>
                  </a:lnTo>
                  <a:cubicBezTo>
                    <a:pt x="4393527" y="1853786"/>
                    <a:pt x="4482430" y="1953562"/>
                    <a:pt x="4475724" y="2069935"/>
                  </a:cubicBezTo>
                  <a:lnTo>
                    <a:pt x="4475723" y="2069935"/>
                  </a:lnTo>
                  <a:cubicBezTo>
                    <a:pt x="4469018" y="2186308"/>
                    <a:pt x="4369244" y="2275210"/>
                    <a:pt x="4252871" y="2268504"/>
                  </a:cubicBezTo>
                  <a:lnTo>
                    <a:pt x="2813144" y="2185549"/>
                  </a:lnTo>
                  <a:lnTo>
                    <a:pt x="2782994" y="2708803"/>
                  </a:lnTo>
                  <a:lnTo>
                    <a:pt x="563159" y="2062798"/>
                  </a:lnTo>
                  <a:lnTo>
                    <a:pt x="560057" y="2116623"/>
                  </a:lnTo>
                  <a:lnTo>
                    <a:pt x="1715558" y="2531738"/>
                  </a:lnTo>
                  <a:cubicBezTo>
                    <a:pt x="1840468" y="2576611"/>
                    <a:pt x="1905349" y="2714248"/>
                    <a:pt x="1860475" y="2839157"/>
                  </a:cubicBezTo>
                  <a:lnTo>
                    <a:pt x="1860474" y="2839157"/>
                  </a:lnTo>
                  <a:cubicBezTo>
                    <a:pt x="1815601" y="2964066"/>
                    <a:pt x="1677965" y="3028947"/>
                    <a:pt x="1553055" y="2984073"/>
                  </a:cubicBezTo>
                  <a:lnTo>
                    <a:pt x="382167" y="2563430"/>
                  </a:lnTo>
                  <a:lnTo>
                    <a:pt x="305815" y="2517234"/>
                  </a:lnTo>
                  <a:lnTo>
                    <a:pt x="260263" y="2519190"/>
                  </a:lnTo>
                  <a:cubicBezTo>
                    <a:pt x="108008" y="2510416"/>
                    <a:pt x="-8306" y="2379878"/>
                    <a:pt x="465" y="2227623"/>
                  </a:cubicBezTo>
                  <a:close/>
                </a:path>
              </a:pathLst>
            </a:cu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E38EA7FB-45AE-4A03-D447-6D6E45C9B870}"/>
                </a:ext>
              </a:extLst>
            </p:cNvPr>
            <p:cNvSpPr/>
            <p:nvPr/>
          </p:nvSpPr>
          <p:spPr>
            <a:xfrm>
              <a:off x="10290744" y="-80005"/>
              <a:ext cx="970486" cy="983987"/>
            </a:xfrm>
            <a:custGeom>
              <a:avLst/>
              <a:gdLst>
                <a:gd name="connsiteX0" fmla="*/ 364515 w 1083725"/>
                <a:gd name="connsiteY0" fmla="*/ 1842 h 1098801"/>
                <a:gd name="connsiteX1" fmla="*/ 404262 w 1083725"/>
                <a:gd name="connsiteY1" fmla="*/ 3434 h 1098801"/>
                <a:gd name="connsiteX2" fmla="*/ 446084 w 1083725"/>
                <a:gd name="connsiteY2" fmla="*/ 39705 h 1098801"/>
                <a:gd name="connsiteX3" fmla="*/ 490755 w 1083725"/>
                <a:gd name="connsiteY3" fmla="*/ 47983 h 1098801"/>
                <a:gd name="connsiteX4" fmla="*/ 494313 w 1083725"/>
                <a:gd name="connsiteY4" fmla="*/ 50911 h 1098801"/>
                <a:gd name="connsiteX5" fmla="*/ 503055 w 1083725"/>
                <a:gd name="connsiteY5" fmla="*/ 40669 h 1098801"/>
                <a:gd name="connsiteX6" fmla="*/ 581219 w 1083725"/>
                <a:gd name="connsiteY6" fmla="*/ 70638 h 1098801"/>
                <a:gd name="connsiteX7" fmla="*/ 582603 w 1083725"/>
                <a:gd name="connsiteY7" fmla="*/ 70473 h 1098801"/>
                <a:gd name="connsiteX8" fmla="*/ 654940 w 1083725"/>
                <a:gd name="connsiteY8" fmla="*/ 57222 h 1098801"/>
                <a:gd name="connsiteX9" fmla="*/ 754670 w 1083725"/>
                <a:gd name="connsiteY9" fmla="*/ 171548 h 1098801"/>
                <a:gd name="connsiteX10" fmla="*/ 754710 w 1083725"/>
                <a:gd name="connsiteY10" fmla="*/ 171561 h 1098801"/>
                <a:gd name="connsiteX11" fmla="*/ 790761 w 1083725"/>
                <a:gd name="connsiteY11" fmla="*/ 182798 h 1098801"/>
                <a:gd name="connsiteX12" fmla="*/ 855591 w 1083725"/>
                <a:gd name="connsiteY12" fmla="*/ 286552 h 1098801"/>
                <a:gd name="connsiteX13" fmla="*/ 856257 w 1083725"/>
                <a:gd name="connsiteY13" fmla="*/ 286745 h 1098801"/>
                <a:gd name="connsiteX14" fmla="*/ 885503 w 1083725"/>
                <a:gd name="connsiteY14" fmla="*/ 295235 h 1098801"/>
                <a:gd name="connsiteX15" fmla="*/ 913445 w 1083725"/>
                <a:gd name="connsiteY15" fmla="*/ 318228 h 1098801"/>
                <a:gd name="connsiteX16" fmla="*/ 934271 w 1083725"/>
                <a:gd name="connsiteY16" fmla="*/ 353557 h 1098801"/>
                <a:gd name="connsiteX17" fmla="*/ 939212 w 1083725"/>
                <a:gd name="connsiteY17" fmla="*/ 388954 h 1098801"/>
                <a:gd name="connsiteX18" fmla="*/ 939359 w 1083725"/>
                <a:gd name="connsiteY18" fmla="*/ 390010 h 1098801"/>
                <a:gd name="connsiteX19" fmla="*/ 1011051 w 1083725"/>
                <a:gd name="connsiteY19" fmla="*/ 463464 h 1098801"/>
                <a:gd name="connsiteX20" fmla="*/ 1005179 w 1083725"/>
                <a:gd name="connsiteY20" fmla="*/ 530652 h 1098801"/>
                <a:gd name="connsiteX21" fmla="*/ 1005255 w 1083725"/>
                <a:gd name="connsiteY21" fmla="*/ 530946 h 1098801"/>
                <a:gd name="connsiteX22" fmla="*/ 1016129 w 1083725"/>
                <a:gd name="connsiteY22" fmla="*/ 573000 h 1098801"/>
                <a:gd name="connsiteX23" fmla="*/ 1008782 w 1083725"/>
                <a:gd name="connsiteY23" fmla="*/ 608981 h 1098801"/>
                <a:gd name="connsiteX24" fmla="*/ 993542 w 1083725"/>
                <a:gd name="connsiteY24" fmla="*/ 625265 h 1098801"/>
                <a:gd name="connsiteX25" fmla="*/ 1037233 w 1083725"/>
                <a:gd name="connsiteY25" fmla="*/ 649389 h 1098801"/>
                <a:gd name="connsiteX26" fmla="*/ 1067803 w 1083725"/>
                <a:gd name="connsiteY26" fmla="*/ 694436 h 1098801"/>
                <a:gd name="connsiteX27" fmla="*/ 1056227 w 1083725"/>
                <a:gd name="connsiteY27" fmla="*/ 764905 h 1098801"/>
                <a:gd name="connsiteX28" fmla="*/ 1074826 w 1083725"/>
                <a:gd name="connsiteY28" fmla="*/ 876472 h 1098801"/>
                <a:gd name="connsiteX29" fmla="*/ 924221 w 1083725"/>
                <a:gd name="connsiteY29" fmla="*/ 956557 h 1098801"/>
                <a:gd name="connsiteX30" fmla="*/ 865321 w 1083725"/>
                <a:gd name="connsiteY30" fmla="*/ 1032567 h 1098801"/>
                <a:gd name="connsiteX31" fmla="*/ 692906 w 1083725"/>
                <a:gd name="connsiteY31" fmla="*/ 1024362 h 1098801"/>
                <a:gd name="connsiteX32" fmla="*/ 561299 w 1083725"/>
                <a:gd name="connsiteY32" fmla="*/ 1098208 h 1098801"/>
                <a:gd name="connsiteX33" fmla="*/ 386803 w 1083725"/>
                <a:gd name="connsiteY33" fmla="*/ 1026295 h 1098801"/>
                <a:gd name="connsiteX34" fmla="*/ 124822 w 1083725"/>
                <a:gd name="connsiteY34" fmla="*/ 945809 h 1098801"/>
                <a:gd name="connsiteX35" fmla="*/ 13343 w 1083725"/>
                <a:gd name="connsiteY35" fmla="*/ 875207 h 1098801"/>
                <a:gd name="connsiteX36" fmla="*/ 46750 w 1083725"/>
                <a:gd name="connsiteY36" fmla="*/ 799272 h 1098801"/>
                <a:gd name="connsiteX37" fmla="*/ 2173 w 1083725"/>
                <a:gd name="connsiteY37" fmla="*/ 713061 h 1098801"/>
                <a:gd name="connsiteX38" fmla="*/ 106635 w 1083725"/>
                <a:gd name="connsiteY38" fmla="*/ 651608 h 1098801"/>
                <a:gd name="connsiteX39" fmla="*/ 107761 w 1083725"/>
                <a:gd name="connsiteY39" fmla="*/ 649817 h 1098801"/>
                <a:gd name="connsiteX40" fmla="*/ 109172 w 1083725"/>
                <a:gd name="connsiteY40" fmla="*/ 630278 h 1098801"/>
                <a:gd name="connsiteX41" fmla="*/ 83915 w 1083725"/>
                <a:gd name="connsiteY41" fmla="*/ 634062 h 1098801"/>
                <a:gd name="connsiteX42" fmla="*/ 51176 w 1083725"/>
                <a:gd name="connsiteY42" fmla="*/ 617317 h 1098801"/>
                <a:gd name="connsiteX43" fmla="*/ 47043 w 1083725"/>
                <a:gd name="connsiteY43" fmla="*/ 532019 h 1098801"/>
                <a:gd name="connsiteX44" fmla="*/ 46266 w 1083725"/>
                <a:gd name="connsiteY44" fmla="*/ 530624 h 1098801"/>
                <a:gd name="connsiteX45" fmla="*/ 864 w 1083725"/>
                <a:gd name="connsiteY45" fmla="*/ 458473 h 1098801"/>
                <a:gd name="connsiteX46" fmla="*/ 72779 w 1083725"/>
                <a:gd name="connsiteY46" fmla="*/ 337041 h 1098801"/>
                <a:gd name="connsiteX47" fmla="*/ 72775 w 1083725"/>
                <a:gd name="connsiteY47" fmla="*/ 336998 h 1098801"/>
                <a:gd name="connsiteX48" fmla="*/ 68247 w 1083725"/>
                <a:gd name="connsiteY48" fmla="*/ 298084 h 1098801"/>
                <a:gd name="connsiteX49" fmla="*/ 144855 w 1083725"/>
                <a:gd name="connsiteY49" fmla="*/ 214272 h 1098801"/>
                <a:gd name="connsiteX50" fmla="*/ 144758 w 1083725"/>
                <a:gd name="connsiteY50" fmla="*/ 213556 h 1098801"/>
                <a:gd name="connsiteX51" fmla="*/ 140449 w 1083725"/>
                <a:gd name="connsiteY51" fmla="*/ 182091 h 1098801"/>
                <a:gd name="connsiteX52" fmla="*/ 151429 w 1083725"/>
                <a:gd name="connsiteY52" fmla="*/ 149566 h 1098801"/>
                <a:gd name="connsiteX53" fmla="*/ 178068 w 1083725"/>
                <a:gd name="connsiteY53" fmla="*/ 122311 h 1098801"/>
                <a:gd name="connsiteX54" fmla="*/ 211793 w 1083725"/>
                <a:gd name="connsiteY54" fmla="*/ 111372 h 1098801"/>
                <a:gd name="connsiteX55" fmla="*/ 212800 w 1083725"/>
                <a:gd name="connsiteY55" fmla="*/ 111046 h 1098801"/>
                <a:gd name="connsiteX56" fmla="*/ 235682 w 1083725"/>
                <a:gd name="connsiteY56" fmla="*/ 41648 h 1098801"/>
                <a:gd name="connsiteX57" fmla="*/ 255640 w 1083725"/>
                <a:gd name="connsiteY57" fmla="*/ 25198 h 1098801"/>
                <a:gd name="connsiteX58" fmla="*/ 326392 w 1083725"/>
                <a:gd name="connsiteY58" fmla="*/ 20108 h 1098801"/>
                <a:gd name="connsiteX59" fmla="*/ 326658 w 1083725"/>
                <a:gd name="connsiteY59" fmla="*/ 19982 h 109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83725" h="1098801">
                  <a:moveTo>
                    <a:pt x="364515" y="1842"/>
                  </a:moveTo>
                  <a:cubicBezTo>
                    <a:pt x="377902" y="-1026"/>
                    <a:pt x="391561" y="-583"/>
                    <a:pt x="404262" y="3434"/>
                  </a:cubicBezTo>
                  <a:cubicBezTo>
                    <a:pt x="422705" y="9260"/>
                    <a:pt x="437584" y="22157"/>
                    <a:pt x="446084" y="39705"/>
                  </a:cubicBezTo>
                  <a:cubicBezTo>
                    <a:pt x="462030" y="38833"/>
                    <a:pt x="477266" y="41752"/>
                    <a:pt x="490755" y="47983"/>
                  </a:cubicBezTo>
                  <a:lnTo>
                    <a:pt x="494313" y="50911"/>
                  </a:lnTo>
                  <a:lnTo>
                    <a:pt x="503055" y="40669"/>
                  </a:lnTo>
                  <a:cubicBezTo>
                    <a:pt x="525676" y="30017"/>
                    <a:pt x="558131" y="42460"/>
                    <a:pt x="581219" y="70638"/>
                  </a:cubicBezTo>
                  <a:cubicBezTo>
                    <a:pt x="581679" y="70576"/>
                    <a:pt x="582143" y="70535"/>
                    <a:pt x="582603" y="70473"/>
                  </a:cubicBezTo>
                  <a:cubicBezTo>
                    <a:pt x="599552" y="52474"/>
                    <a:pt x="626076" y="47620"/>
                    <a:pt x="654940" y="57222"/>
                  </a:cubicBezTo>
                  <a:cubicBezTo>
                    <a:pt x="700538" y="72399"/>
                    <a:pt x="742045" y="119991"/>
                    <a:pt x="754670" y="171548"/>
                  </a:cubicBezTo>
                  <a:lnTo>
                    <a:pt x="754710" y="171561"/>
                  </a:lnTo>
                  <a:lnTo>
                    <a:pt x="790761" y="182798"/>
                  </a:lnTo>
                  <a:cubicBezTo>
                    <a:pt x="825615" y="202598"/>
                    <a:pt x="854374" y="245329"/>
                    <a:pt x="855591" y="286552"/>
                  </a:cubicBezTo>
                  <a:lnTo>
                    <a:pt x="856257" y="286745"/>
                  </a:lnTo>
                  <a:lnTo>
                    <a:pt x="885503" y="295235"/>
                  </a:lnTo>
                  <a:cubicBezTo>
                    <a:pt x="895439" y="300674"/>
                    <a:pt x="905047" y="308497"/>
                    <a:pt x="913445" y="318228"/>
                  </a:cubicBezTo>
                  <a:cubicBezTo>
                    <a:pt x="922691" y="328936"/>
                    <a:pt x="929793" y="341152"/>
                    <a:pt x="934271" y="353557"/>
                  </a:cubicBezTo>
                  <a:lnTo>
                    <a:pt x="939212" y="388954"/>
                  </a:lnTo>
                  <a:lnTo>
                    <a:pt x="939359" y="390010"/>
                  </a:lnTo>
                  <a:cubicBezTo>
                    <a:pt x="969889" y="398872"/>
                    <a:pt x="998998" y="428698"/>
                    <a:pt x="1011051" y="463464"/>
                  </a:cubicBezTo>
                  <a:cubicBezTo>
                    <a:pt x="1020239" y="489952"/>
                    <a:pt x="1018038" y="515178"/>
                    <a:pt x="1005179" y="530652"/>
                  </a:cubicBezTo>
                  <a:lnTo>
                    <a:pt x="1005255" y="530946"/>
                  </a:lnTo>
                  <a:lnTo>
                    <a:pt x="1016129" y="573000"/>
                  </a:lnTo>
                  <a:cubicBezTo>
                    <a:pt x="1016749" y="586468"/>
                    <a:pt x="1014319" y="598874"/>
                    <a:pt x="1008782" y="608981"/>
                  </a:cubicBezTo>
                  <a:lnTo>
                    <a:pt x="993542" y="625265"/>
                  </a:lnTo>
                  <a:lnTo>
                    <a:pt x="1037233" y="649389"/>
                  </a:lnTo>
                  <a:cubicBezTo>
                    <a:pt x="1051834" y="662292"/>
                    <a:pt x="1062472" y="677703"/>
                    <a:pt x="1067803" y="694436"/>
                  </a:cubicBezTo>
                  <a:cubicBezTo>
                    <a:pt x="1075555" y="718730"/>
                    <a:pt x="1071446" y="743797"/>
                    <a:pt x="1056227" y="764905"/>
                  </a:cubicBezTo>
                  <a:cubicBezTo>
                    <a:pt x="1084577" y="799036"/>
                    <a:pt x="1091421" y="840132"/>
                    <a:pt x="1074826" y="876472"/>
                  </a:cubicBezTo>
                  <a:cubicBezTo>
                    <a:pt x="1052764" y="924784"/>
                    <a:pt x="993242" y="956437"/>
                    <a:pt x="924221" y="956557"/>
                  </a:cubicBezTo>
                  <a:cubicBezTo>
                    <a:pt x="920603" y="987781"/>
                    <a:pt x="899115" y="1015492"/>
                    <a:pt x="865321" y="1032567"/>
                  </a:cubicBezTo>
                  <a:cubicBezTo>
                    <a:pt x="813974" y="1058513"/>
                    <a:pt x="744101" y="1055184"/>
                    <a:pt x="692906" y="1024362"/>
                  </a:cubicBezTo>
                  <a:cubicBezTo>
                    <a:pt x="670943" y="1065728"/>
                    <a:pt x="620836" y="1093841"/>
                    <a:pt x="561299" y="1098208"/>
                  </a:cubicBezTo>
                  <a:cubicBezTo>
                    <a:pt x="491142" y="1103353"/>
                    <a:pt x="421508" y="1074660"/>
                    <a:pt x="386803" y="1026295"/>
                  </a:cubicBezTo>
                  <a:cubicBezTo>
                    <a:pt x="289477" y="1058483"/>
                    <a:pt x="171295" y="1022182"/>
                    <a:pt x="124822" y="945809"/>
                  </a:cubicBezTo>
                  <a:cubicBezTo>
                    <a:pt x="71365" y="944877"/>
                    <a:pt x="24222" y="915026"/>
                    <a:pt x="13343" y="875207"/>
                  </a:cubicBezTo>
                  <a:cubicBezTo>
                    <a:pt x="5459" y="846396"/>
                    <a:pt x="18150" y="817535"/>
                    <a:pt x="46750" y="799272"/>
                  </a:cubicBezTo>
                  <a:cubicBezTo>
                    <a:pt x="11055" y="778825"/>
                    <a:pt x="-6455" y="744957"/>
                    <a:pt x="2173" y="713061"/>
                  </a:cubicBezTo>
                  <a:cubicBezTo>
                    <a:pt x="12288" y="675717"/>
                    <a:pt x="55660" y="650199"/>
                    <a:pt x="106635" y="651608"/>
                  </a:cubicBezTo>
                  <a:cubicBezTo>
                    <a:pt x="107002" y="651006"/>
                    <a:pt x="107393" y="650420"/>
                    <a:pt x="107761" y="649817"/>
                  </a:cubicBezTo>
                  <a:lnTo>
                    <a:pt x="109172" y="630278"/>
                  </a:lnTo>
                  <a:lnTo>
                    <a:pt x="83915" y="634062"/>
                  </a:lnTo>
                  <a:cubicBezTo>
                    <a:pt x="71503" y="632152"/>
                    <a:pt x="60060" y="626489"/>
                    <a:pt x="51176" y="617317"/>
                  </a:cubicBezTo>
                  <a:cubicBezTo>
                    <a:pt x="30377" y="595832"/>
                    <a:pt x="28660" y="560415"/>
                    <a:pt x="47043" y="532019"/>
                  </a:cubicBezTo>
                  <a:cubicBezTo>
                    <a:pt x="46777" y="531556"/>
                    <a:pt x="46530" y="531087"/>
                    <a:pt x="46266" y="530624"/>
                  </a:cubicBezTo>
                  <a:cubicBezTo>
                    <a:pt x="20516" y="516184"/>
                    <a:pt x="3875" y="489729"/>
                    <a:pt x="864" y="458473"/>
                  </a:cubicBezTo>
                  <a:cubicBezTo>
                    <a:pt x="-3886" y="409095"/>
                    <a:pt x="26055" y="358554"/>
                    <a:pt x="72779" y="337041"/>
                  </a:cubicBezTo>
                  <a:lnTo>
                    <a:pt x="72775" y="336998"/>
                  </a:lnTo>
                  <a:lnTo>
                    <a:pt x="68247" y="298084"/>
                  </a:lnTo>
                  <a:cubicBezTo>
                    <a:pt x="72933" y="258984"/>
                    <a:pt x="103575" y="222350"/>
                    <a:pt x="144855" y="214272"/>
                  </a:cubicBezTo>
                  <a:lnTo>
                    <a:pt x="144758" y="213556"/>
                  </a:lnTo>
                  <a:lnTo>
                    <a:pt x="140449" y="182091"/>
                  </a:lnTo>
                  <a:cubicBezTo>
                    <a:pt x="141577" y="170979"/>
                    <a:pt x="145268" y="159809"/>
                    <a:pt x="151429" y="149566"/>
                  </a:cubicBezTo>
                  <a:cubicBezTo>
                    <a:pt x="158207" y="138290"/>
                    <a:pt x="167463" y="128968"/>
                    <a:pt x="178068" y="122311"/>
                  </a:cubicBezTo>
                  <a:lnTo>
                    <a:pt x="211793" y="111372"/>
                  </a:lnTo>
                  <a:lnTo>
                    <a:pt x="212800" y="111046"/>
                  </a:lnTo>
                  <a:cubicBezTo>
                    <a:pt x="209426" y="86412"/>
                    <a:pt x="218368" y="60647"/>
                    <a:pt x="235682" y="41648"/>
                  </a:cubicBezTo>
                  <a:cubicBezTo>
                    <a:pt x="241452" y="35315"/>
                    <a:pt x="248154" y="29734"/>
                    <a:pt x="255640" y="25198"/>
                  </a:cubicBezTo>
                  <a:cubicBezTo>
                    <a:pt x="278452" y="11369"/>
                    <a:pt x="305014" y="9455"/>
                    <a:pt x="326392" y="20108"/>
                  </a:cubicBezTo>
                  <a:lnTo>
                    <a:pt x="326658" y="19982"/>
                  </a:lnTo>
                  <a:close/>
                </a:path>
              </a:pathLst>
            </a:cu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TextBox 10">
            <a:extLst>
              <a:ext uri="{FF2B5EF4-FFF2-40B4-BE49-F238E27FC236}">
                <a16:creationId xmlns:a16="http://schemas.microsoft.com/office/drawing/2014/main" id="{2BF300A1-26D5-3B24-F51A-0B01CB18AA23}"/>
              </a:ext>
            </a:extLst>
          </p:cNvPr>
          <p:cNvSpPr txBox="1"/>
          <p:nvPr/>
        </p:nvSpPr>
        <p:spPr>
          <a:xfrm>
            <a:off x="0" y="6524522"/>
            <a:ext cx="6098874" cy="276999"/>
          </a:xfrm>
          <a:prstGeom prst="rect">
            <a:avLst/>
          </a:prstGeom>
          <a:noFill/>
        </p:spPr>
        <p:txBody>
          <a:bodyPr wrap="square">
            <a:spAutoFit/>
          </a:body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313889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E94888-91EE-4775-AB95-510D6CBDA95C}"/>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6941" y="6434165"/>
            <a:ext cx="3879378" cy="369332"/>
          </a:xfrm>
          <a:prstGeom prst="rect">
            <a:avLst/>
          </a:prstGeom>
          <a:noFill/>
        </p:spPr>
        <p:txBody>
          <a:bodyPr wrap="square" rtlCol="0">
            <a:spAutoFit/>
          </a:bodyPr>
          <a:lstStyle/>
          <a:p>
            <a:r>
              <a:rPr lang="en-US" dirty="0">
                <a:solidFill>
                  <a:schemeClr val="bg1"/>
                </a:solidFill>
              </a:rPr>
              <a:t>D&amp;C 63:8 </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Faith Cometh Not By Signs</a:t>
            </a:r>
          </a:p>
        </p:txBody>
      </p:sp>
      <p:sp>
        <p:nvSpPr>
          <p:cNvPr id="8" name="Rectangle 7"/>
          <p:cNvSpPr/>
          <p:nvPr/>
        </p:nvSpPr>
        <p:spPr>
          <a:xfrm>
            <a:off x="2690038" y="4328570"/>
            <a:ext cx="4534398" cy="1923604"/>
          </a:xfrm>
          <a:prstGeom prst="rect">
            <a:avLst/>
          </a:prstGeom>
        </p:spPr>
        <p:txBody>
          <a:bodyPr wrap="square">
            <a:spAutoFit/>
          </a:bodyPr>
          <a:lstStyle/>
          <a:p>
            <a:r>
              <a:rPr lang="en-US" dirty="0">
                <a:solidFill>
                  <a:schemeClr val="bg1"/>
                </a:solidFill>
              </a:rPr>
              <a:t>“Show me Latter-day Saints who have to feed upon miracles, signs and visions in order to keep them steadfast in the church, and I will show you members of the church who are not in good standing before God, and who are walking in slippery paths.”</a:t>
            </a:r>
          </a:p>
          <a:p>
            <a:r>
              <a:rPr lang="en-US" sz="1100" dirty="0">
                <a:solidFill>
                  <a:schemeClr val="bg1"/>
                </a:solidFill>
              </a:rPr>
              <a:t>Joseph F. Smith </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1154331" y="1091252"/>
            <a:ext cx="4428688" cy="400110"/>
          </a:xfrm>
          <a:prstGeom prst="rect">
            <a:avLst/>
          </a:prstGeom>
        </p:spPr>
        <p:txBody>
          <a:bodyPr wrap="square">
            <a:spAutoFit/>
          </a:bodyPr>
          <a:lstStyle/>
          <a:p>
            <a:r>
              <a:rPr lang="en-US" sz="2000" b="1" dirty="0">
                <a:solidFill>
                  <a:schemeClr val="bg1"/>
                </a:solidFill>
              </a:rPr>
              <a:t>Signs can not be the substitute for faith. </a:t>
            </a:r>
          </a:p>
        </p:txBody>
      </p:sp>
      <p:sp>
        <p:nvSpPr>
          <p:cNvPr id="9" name="Rectangle 8"/>
          <p:cNvSpPr/>
          <p:nvPr/>
        </p:nvSpPr>
        <p:spPr>
          <a:xfrm>
            <a:off x="6259874" y="1524500"/>
            <a:ext cx="3500740" cy="1200329"/>
          </a:xfrm>
          <a:prstGeom prst="rect">
            <a:avLst/>
          </a:prstGeom>
        </p:spPr>
        <p:txBody>
          <a:bodyPr wrap="square">
            <a:spAutoFit/>
          </a:bodyPr>
          <a:lstStyle/>
          <a:p>
            <a:r>
              <a:rPr lang="en-US" sz="2400" dirty="0">
                <a:solidFill>
                  <a:srgbClr val="FFFF00"/>
                </a:solidFill>
              </a:rPr>
              <a:t>Excising faith brings spiritual strength, but sign seeking does not. </a:t>
            </a:r>
          </a:p>
        </p:txBody>
      </p:sp>
      <p:pic>
        <p:nvPicPr>
          <p:cNvPr id="7" name="Picture 6">
            <a:extLst>
              <a:ext uri="{FF2B5EF4-FFF2-40B4-BE49-F238E27FC236}">
                <a16:creationId xmlns:a16="http://schemas.microsoft.com/office/drawing/2014/main" id="{6CF7529B-56F8-4679-B6EE-B019AB535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827" y="1731119"/>
            <a:ext cx="2768600" cy="1854200"/>
          </a:xfrm>
          <a:prstGeom prst="rect">
            <a:avLst/>
          </a:prstGeom>
        </p:spPr>
      </p:pic>
      <p:pic>
        <p:nvPicPr>
          <p:cNvPr id="12" name="Picture 11">
            <a:extLst>
              <a:ext uri="{FF2B5EF4-FFF2-40B4-BE49-F238E27FC236}">
                <a16:creationId xmlns:a16="http://schemas.microsoft.com/office/drawing/2014/main" id="{80618922-1DB2-4865-8853-B13E84A3E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731" y="2942633"/>
            <a:ext cx="2322576" cy="3486912"/>
          </a:xfrm>
          <a:prstGeom prst="rect">
            <a:avLst/>
          </a:prstGeom>
        </p:spPr>
      </p:pic>
      <p:pic>
        <p:nvPicPr>
          <p:cNvPr id="3" name="Picture 2">
            <a:extLst>
              <a:ext uri="{FF2B5EF4-FFF2-40B4-BE49-F238E27FC236}">
                <a16:creationId xmlns:a16="http://schemas.microsoft.com/office/drawing/2014/main" id="{A2427803-51B5-46B0-81AA-663CF7682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353" y="4191145"/>
            <a:ext cx="1591056" cy="2127504"/>
          </a:xfrm>
          <a:prstGeom prst="rect">
            <a:avLst/>
          </a:prstGeom>
        </p:spPr>
      </p:pic>
    </p:spTree>
    <p:extLst>
      <p:ext uri="{BB962C8B-B14F-4D97-AF65-F5344CB8AC3E}">
        <p14:creationId xmlns:p14="http://schemas.microsoft.com/office/powerpoint/2010/main" val="276081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F6BC4794-9B6F-413F-A71D-87937510CFFD}"/>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249" y="6376234"/>
            <a:ext cx="3879378" cy="369332"/>
          </a:xfrm>
          <a:prstGeom prst="rect">
            <a:avLst/>
          </a:prstGeom>
          <a:noFill/>
        </p:spPr>
        <p:txBody>
          <a:bodyPr wrap="square" rtlCol="0">
            <a:spAutoFit/>
          </a:bodyPr>
          <a:lstStyle/>
          <a:p>
            <a:r>
              <a:rPr lang="en-US" dirty="0">
                <a:solidFill>
                  <a:schemeClr val="bg1"/>
                </a:solidFill>
              </a:rPr>
              <a:t>D&amp;C 63:8 </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Process of Faith</a:t>
            </a:r>
          </a:p>
        </p:txBody>
      </p:sp>
      <p:sp>
        <p:nvSpPr>
          <p:cNvPr id="8" name="Rectangle 7"/>
          <p:cNvSpPr/>
          <p:nvPr/>
        </p:nvSpPr>
        <p:spPr>
          <a:xfrm>
            <a:off x="508502" y="1345381"/>
            <a:ext cx="4906917" cy="4154984"/>
          </a:xfrm>
          <a:prstGeom prst="rect">
            <a:avLst/>
          </a:prstGeom>
        </p:spPr>
        <p:txBody>
          <a:bodyPr wrap="square">
            <a:spAutoFit/>
          </a:bodyPr>
          <a:lstStyle/>
          <a:p>
            <a:r>
              <a:rPr lang="en-US" sz="2400" dirty="0">
                <a:solidFill>
                  <a:schemeClr val="bg1"/>
                </a:solidFill>
              </a:rPr>
              <a:t>The process by which faith, or power, is developed is one of testing. The Lord gives certain principles, and by obedience to them, blessings and power follow. </a:t>
            </a:r>
          </a:p>
          <a:p>
            <a:endParaRPr lang="en-US" sz="2400" dirty="0">
              <a:solidFill>
                <a:schemeClr val="bg1"/>
              </a:solidFill>
            </a:endParaRPr>
          </a:p>
          <a:p>
            <a:r>
              <a:rPr lang="en-US" sz="2400" dirty="0">
                <a:solidFill>
                  <a:schemeClr val="bg1"/>
                </a:solidFill>
              </a:rPr>
              <a:t>But one has no proof of that promise until one acts on the basis of trust or belief. Then comes the confirmation of the reality of the principle, but only after one acts in faith and trust.</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7140764" y="1895913"/>
            <a:ext cx="2266364" cy="1200329"/>
          </a:xfrm>
          <a:prstGeom prst="rect">
            <a:avLst/>
          </a:prstGeom>
          <a:noFill/>
        </p:spPr>
        <p:txBody>
          <a:bodyPr wrap="square" rtlCol="0">
            <a:spAutoFit/>
          </a:bodyPr>
          <a:lstStyle/>
          <a:p>
            <a:r>
              <a:rPr lang="en-US" dirty="0">
                <a:solidFill>
                  <a:schemeClr val="bg1"/>
                </a:solidFill>
              </a:rPr>
              <a:t>“Faith, if it hath not works, is dead, being alone.”</a:t>
            </a:r>
          </a:p>
          <a:p>
            <a:r>
              <a:rPr lang="en-US" dirty="0">
                <a:solidFill>
                  <a:schemeClr val="bg1"/>
                </a:solidFill>
              </a:rPr>
              <a:t>James 2:17</a:t>
            </a:r>
          </a:p>
        </p:txBody>
      </p:sp>
      <p:sp>
        <p:nvSpPr>
          <p:cNvPr id="11" name="TextBox 10"/>
          <p:cNvSpPr txBox="1"/>
          <p:nvPr/>
        </p:nvSpPr>
        <p:spPr>
          <a:xfrm>
            <a:off x="7198095" y="3915291"/>
            <a:ext cx="3010703" cy="1754326"/>
          </a:xfrm>
          <a:prstGeom prst="rect">
            <a:avLst/>
          </a:prstGeom>
          <a:noFill/>
        </p:spPr>
        <p:txBody>
          <a:bodyPr wrap="square" rtlCol="0">
            <a:spAutoFit/>
          </a:bodyPr>
          <a:lstStyle/>
          <a:p>
            <a:r>
              <a:rPr lang="en-US" dirty="0">
                <a:solidFill>
                  <a:schemeClr val="bg1"/>
                </a:solidFill>
              </a:rPr>
              <a:t>Faith is things which are hoped for and not seen: wherefore,…ye receive no witness until after the trial of your faith.” </a:t>
            </a:r>
          </a:p>
          <a:p>
            <a:r>
              <a:rPr lang="en-US" dirty="0">
                <a:solidFill>
                  <a:schemeClr val="bg1"/>
                </a:solidFill>
              </a:rPr>
              <a:t>Ether 12:6</a:t>
            </a:r>
          </a:p>
        </p:txBody>
      </p:sp>
      <p:grpSp>
        <p:nvGrpSpPr>
          <p:cNvPr id="12" name="Group 41"/>
          <p:cNvGrpSpPr/>
          <p:nvPr/>
        </p:nvGrpSpPr>
        <p:grpSpPr>
          <a:xfrm>
            <a:off x="9449361" y="1453475"/>
            <a:ext cx="942144" cy="1808205"/>
            <a:chOff x="304800" y="466773"/>
            <a:chExt cx="2438400" cy="4679887"/>
          </a:xfrm>
        </p:grpSpPr>
        <p:sp>
          <p:nvSpPr>
            <p:cNvPr id="14" name="Cloud 13"/>
            <p:cNvSpPr/>
            <p:nvPr/>
          </p:nvSpPr>
          <p:spPr>
            <a:xfrm rot="1518698" flipH="1">
              <a:off x="696996" y="641895"/>
              <a:ext cx="1036027" cy="181453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rot="20659987">
              <a:off x="1643959" y="617191"/>
              <a:ext cx="801666" cy="1823031"/>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243016" y="3074956"/>
              <a:ext cx="500184" cy="689207"/>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04800" y="2936552"/>
              <a:ext cx="500184" cy="764444"/>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225333">
              <a:off x="1231250" y="4469525"/>
              <a:ext cx="392724" cy="677135"/>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0622370">
              <a:off x="1676400" y="4504465"/>
              <a:ext cx="441568" cy="600935"/>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996156">
              <a:off x="472312" y="2060908"/>
              <a:ext cx="828604" cy="142512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41752">
              <a:off x="596736" y="1887584"/>
              <a:ext cx="823712" cy="1289946"/>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9870960">
              <a:off x="1838378" y="2064868"/>
              <a:ext cx="778308" cy="142512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0036208">
              <a:off x="1686346" y="1909261"/>
              <a:ext cx="823712" cy="1289946"/>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992554" y="1946398"/>
              <a:ext cx="1187938" cy="285901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321568" y="1720685"/>
              <a:ext cx="491984" cy="6018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21335299">
              <a:off x="1640514" y="1893719"/>
              <a:ext cx="573620" cy="2693877"/>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353417">
              <a:off x="978550" y="1870292"/>
              <a:ext cx="573620" cy="2736017"/>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48157" y="612659"/>
              <a:ext cx="1189892" cy="1524546"/>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74350" y="2246140"/>
              <a:ext cx="312616" cy="150474"/>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455960" y="3356998"/>
              <a:ext cx="312616" cy="150474"/>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2"/>
            <p:cNvSpPr/>
            <p:nvPr/>
          </p:nvSpPr>
          <p:spPr>
            <a:xfrm rot="15742615" flipH="1">
              <a:off x="1175578" y="95093"/>
              <a:ext cx="698768" cy="144212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7832791">
              <a:off x="742237" y="902367"/>
              <a:ext cx="459771" cy="236128"/>
            </a:xfrm>
            <a:prstGeom prst="ellipse">
              <a:avLst/>
            </a:prstGeom>
            <a:solidFill>
              <a:srgbClr val="927B4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082752" y="3538191"/>
            <a:ext cx="1058012" cy="2368937"/>
            <a:chOff x="1600200" y="4114800"/>
            <a:chExt cx="1981200" cy="4648200"/>
          </a:xfrm>
        </p:grpSpPr>
        <p:grpSp>
          <p:nvGrpSpPr>
            <p:cNvPr id="34" name="Group 285"/>
            <p:cNvGrpSpPr/>
            <p:nvPr/>
          </p:nvGrpSpPr>
          <p:grpSpPr>
            <a:xfrm rot="17194410">
              <a:off x="2602773" y="8085383"/>
              <a:ext cx="509454" cy="722914"/>
              <a:chOff x="4934260" y="5008578"/>
              <a:chExt cx="373811" cy="553131"/>
            </a:xfrm>
          </p:grpSpPr>
          <p:sp>
            <p:nvSpPr>
              <p:cNvPr id="57" name="Oval 56"/>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385655">
                <a:off x="4958925" y="5096340"/>
                <a:ext cx="348365" cy="382782"/>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284"/>
            <p:cNvGrpSpPr/>
            <p:nvPr/>
          </p:nvGrpSpPr>
          <p:grpSpPr>
            <a:xfrm>
              <a:off x="2057400" y="8077200"/>
              <a:ext cx="533400" cy="685800"/>
              <a:chOff x="4934260" y="5008578"/>
              <a:chExt cx="373811" cy="553131"/>
            </a:xfrm>
          </p:grpSpPr>
          <p:sp>
            <p:nvSpPr>
              <p:cNvPr id="55" name="Oval 54"/>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385655">
                <a:off x="4958925" y="5096340"/>
                <a:ext cx="348365" cy="382782"/>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11"/>
            <p:cNvGrpSpPr/>
            <p:nvPr/>
          </p:nvGrpSpPr>
          <p:grpSpPr>
            <a:xfrm>
              <a:off x="1600200" y="5638800"/>
              <a:ext cx="1981200" cy="2743200"/>
              <a:chOff x="4419600" y="2060454"/>
              <a:chExt cx="3045502" cy="4187946"/>
            </a:xfrm>
          </p:grpSpPr>
          <p:sp>
            <p:nvSpPr>
              <p:cNvPr id="46" name="Oval 45"/>
              <p:cNvSpPr/>
              <p:nvPr/>
            </p:nvSpPr>
            <p:spPr>
              <a:xfrm>
                <a:off x="6890479" y="3785016"/>
                <a:ext cx="574623" cy="844446"/>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419600" y="3810000"/>
                <a:ext cx="574623" cy="844446"/>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20102191">
                <a:off x="6267526" y="2091421"/>
                <a:ext cx="990600" cy="2115430"/>
              </a:xfrm>
              <a:prstGeom prst="trapezoid">
                <a:avLst>
                  <a:gd name="adj" fmla="val 3413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327004">
                <a:off x="4648115" y="2060454"/>
                <a:ext cx="990600" cy="2115430"/>
              </a:xfrm>
              <a:prstGeom prst="trapezoid">
                <a:avLst>
                  <a:gd name="adj" fmla="val 3413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a:off x="4876800" y="2133600"/>
                <a:ext cx="2133600" cy="4114800"/>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rot="10800000">
                <a:off x="5638800" y="2133600"/>
                <a:ext cx="609600" cy="762000"/>
              </a:xfrm>
              <a:prstGeom prst="triangl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181600" y="4419600"/>
                <a:ext cx="15240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366654" flipH="1">
                <a:off x="4944218" y="2084003"/>
                <a:ext cx="706763" cy="3877254"/>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21233346">
                <a:off x="6224662" y="2067736"/>
                <a:ext cx="706763" cy="38865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Rounded Rectangle 36"/>
            <p:cNvSpPr/>
            <p:nvPr/>
          </p:nvSpPr>
          <p:spPr>
            <a:xfrm>
              <a:off x="19812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28956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Diagonal Corner Rectangle 38"/>
            <p:cNvSpPr/>
            <p:nvPr/>
          </p:nvSpPr>
          <p:spPr>
            <a:xfrm>
              <a:off x="1981200" y="4114800"/>
              <a:ext cx="838200" cy="533400"/>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p:cNvSpPr/>
            <p:nvPr/>
          </p:nvSpPr>
          <p:spPr>
            <a:xfrm rot="1987108">
              <a:off x="2363632" y="4148057"/>
              <a:ext cx="838200" cy="533400"/>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057400" y="4267200"/>
              <a:ext cx="1052977" cy="1549814"/>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981200" y="4495800"/>
              <a:ext cx="12192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 Diagonal Corner Rectangle 42"/>
            <p:cNvSpPr/>
            <p:nvPr/>
          </p:nvSpPr>
          <p:spPr>
            <a:xfrm rot="230463">
              <a:off x="2143588" y="4356673"/>
              <a:ext cx="406776" cy="311802"/>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 Diagonal Corner Rectangle 43"/>
            <p:cNvSpPr/>
            <p:nvPr/>
          </p:nvSpPr>
          <p:spPr>
            <a:xfrm rot="4458807">
              <a:off x="2567941" y="4213145"/>
              <a:ext cx="356879" cy="41020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16200000">
              <a:off x="2324100" y="4000500"/>
              <a:ext cx="304800" cy="6858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070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9F98E2-7A75-4B2B-9A3D-1B26E79ECFC3}"/>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0565" y="6471028"/>
            <a:ext cx="3879378" cy="369332"/>
          </a:xfrm>
          <a:prstGeom prst="rect">
            <a:avLst/>
          </a:prstGeom>
          <a:noFill/>
        </p:spPr>
        <p:txBody>
          <a:bodyPr wrap="square" rtlCol="0">
            <a:spAutoFit/>
          </a:bodyPr>
          <a:lstStyle/>
          <a:p>
            <a:r>
              <a:rPr lang="en-US" dirty="0">
                <a:solidFill>
                  <a:schemeClr val="bg1"/>
                </a:solidFill>
              </a:rPr>
              <a:t>D&amp;C 63:8-11 Loren C. Dunn </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Roots of Faith</a:t>
            </a:r>
          </a:p>
        </p:txBody>
      </p:sp>
      <p:sp>
        <p:nvSpPr>
          <p:cNvPr id="8" name="Rectangle 7"/>
          <p:cNvSpPr/>
          <p:nvPr/>
        </p:nvSpPr>
        <p:spPr>
          <a:xfrm>
            <a:off x="6632433" y="4160554"/>
            <a:ext cx="4584915" cy="2477601"/>
          </a:xfrm>
          <a:prstGeom prst="rect">
            <a:avLst/>
          </a:prstGeom>
        </p:spPr>
        <p:txBody>
          <a:bodyPr wrap="square">
            <a:spAutoFit/>
          </a:bodyPr>
          <a:lstStyle/>
          <a:p>
            <a:r>
              <a:rPr lang="en-US" dirty="0">
                <a:solidFill>
                  <a:schemeClr val="bg1"/>
                </a:solidFill>
              </a:rPr>
              <a:t>Tree #2 Cottonwood Tree</a:t>
            </a:r>
          </a:p>
          <a:p>
            <a:r>
              <a:rPr lang="en-US" dirty="0">
                <a:solidFill>
                  <a:schemeClr val="bg1"/>
                </a:solidFill>
              </a:rPr>
              <a:t>This tree always stood by itself, completely exposed to the elements, with nothing but a ditch running by, which most of the time is dry. It is gnarled and tough, and its roots have had to sink deep in order to drink of the water of life; but because its roots were forced downward, it lives. </a:t>
            </a:r>
          </a:p>
          <a:p>
            <a:endParaRPr lang="en-US" sz="1100" dirty="0">
              <a:solidFill>
                <a:schemeClr val="bg1"/>
              </a:solidFill>
            </a:endParaRP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517044" y="1298232"/>
            <a:ext cx="6406269" cy="2585323"/>
          </a:xfrm>
          <a:prstGeom prst="rect">
            <a:avLst/>
          </a:prstGeom>
        </p:spPr>
        <p:txBody>
          <a:bodyPr wrap="square">
            <a:spAutoFit/>
          </a:bodyPr>
          <a:lstStyle/>
          <a:p>
            <a:pPr fontAlgn="base"/>
            <a:r>
              <a:rPr lang="en-US" dirty="0">
                <a:solidFill>
                  <a:schemeClr val="bg1"/>
                </a:solidFill>
              </a:rPr>
              <a:t>Tree #1 Russian Olive Tree.</a:t>
            </a:r>
          </a:p>
          <a:p>
            <a:pPr fontAlgn="base"/>
            <a:r>
              <a:rPr lang="en-US" dirty="0">
                <a:solidFill>
                  <a:schemeClr val="bg1"/>
                </a:solidFill>
              </a:rPr>
              <a:t>It was watered every time the lawn was watered, and in that kind of protected environment it grew to be a beautiful tree. Yet one night a tremendous wind came up. Trees all over town were blown down, and with them went our Russian olive. </a:t>
            </a:r>
          </a:p>
          <a:p>
            <a:pPr fontAlgn="base"/>
            <a:endParaRPr lang="en-US" dirty="0">
              <a:solidFill>
                <a:schemeClr val="bg1"/>
              </a:solidFill>
            </a:endParaRPr>
          </a:p>
          <a:p>
            <a:pPr fontAlgn="base"/>
            <a:r>
              <a:rPr lang="en-US" dirty="0">
                <a:solidFill>
                  <a:schemeClr val="bg1"/>
                </a:solidFill>
              </a:rPr>
              <a:t>We had watered it so well that the roots did not have to reach down into the soil; and because they were so close to the surface, the tree toppled over.</a:t>
            </a:r>
          </a:p>
        </p:txBody>
      </p:sp>
      <p:pic>
        <p:nvPicPr>
          <p:cNvPr id="12" name="Picture 11">
            <a:extLst>
              <a:ext uri="{FF2B5EF4-FFF2-40B4-BE49-F238E27FC236}">
                <a16:creationId xmlns:a16="http://schemas.microsoft.com/office/drawing/2014/main" id="{C80C328D-7E2C-AFC7-4D01-ABA86915B84E}"/>
              </a:ext>
            </a:extLst>
          </p:cNvPr>
          <p:cNvPicPr>
            <a:picLocks noChangeAspect="1"/>
          </p:cNvPicPr>
          <p:nvPr/>
        </p:nvPicPr>
        <p:blipFill>
          <a:blip r:embed="rId2"/>
          <a:stretch>
            <a:fillRect/>
          </a:stretch>
        </p:blipFill>
        <p:spPr>
          <a:xfrm>
            <a:off x="10937892" y="177347"/>
            <a:ext cx="1067139" cy="1422853"/>
          </a:xfrm>
          <a:prstGeom prst="rect">
            <a:avLst/>
          </a:prstGeom>
        </p:spPr>
      </p:pic>
      <p:pic>
        <p:nvPicPr>
          <p:cNvPr id="15" name="Picture 14">
            <a:extLst>
              <a:ext uri="{FF2B5EF4-FFF2-40B4-BE49-F238E27FC236}">
                <a16:creationId xmlns:a16="http://schemas.microsoft.com/office/drawing/2014/main" id="{D0A90F1B-9588-4A37-4F0D-26ECF2286554}"/>
              </a:ext>
            </a:extLst>
          </p:cNvPr>
          <p:cNvPicPr>
            <a:picLocks noChangeAspect="1"/>
          </p:cNvPicPr>
          <p:nvPr/>
        </p:nvPicPr>
        <p:blipFill>
          <a:blip r:embed="rId3"/>
          <a:srcRect r="5037"/>
          <a:stretch/>
        </p:blipFill>
        <p:spPr>
          <a:xfrm>
            <a:off x="7200163" y="1015664"/>
            <a:ext cx="2248638" cy="2931689"/>
          </a:xfrm>
          <a:prstGeom prst="rect">
            <a:avLst/>
          </a:prstGeom>
        </p:spPr>
      </p:pic>
      <p:pic>
        <p:nvPicPr>
          <p:cNvPr id="17" name="Picture 16">
            <a:extLst>
              <a:ext uri="{FF2B5EF4-FFF2-40B4-BE49-F238E27FC236}">
                <a16:creationId xmlns:a16="http://schemas.microsoft.com/office/drawing/2014/main" id="{7512A926-F003-430E-ED0B-07E49F46275B}"/>
              </a:ext>
            </a:extLst>
          </p:cNvPr>
          <p:cNvPicPr>
            <a:picLocks noChangeAspect="1"/>
          </p:cNvPicPr>
          <p:nvPr/>
        </p:nvPicPr>
        <p:blipFill>
          <a:blip r:embed="rId4"/>
          <a:stretch>
            <a:fillRect/>
          </a:stretch>
        </p:blipFill>
        <p:spPr>
          <a:xfrm>
            <a:off x="2449640" y="3947353"/>
            <a:ext cx="3753407" cy="2576596"/>
          </a:xfrm>
          <a:prstGeom prst="rect">
            <a:avLst/>
          </a:prstGeom>
        </p:spPr>
      </p:pic>
    </p:spTree>
    <p:extLst>
      <p:ext uri="{BB962C8B-B14F-4D97-AF65-F5344CB8AC3E}">
        <p14:creationId xmlns:p14="http://schemas.microsoft.com/office/powerpoint/2010/main" val="386780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98C58F-0A6A-4390-B623-921419D867C3}"/>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4471" y="6383861"/>
            <a:ext cx="3879378" cy="369332"/>
          </a:xfrm>
          <a:prstGeom prst="rect">
            <a:avLst/>
          </a:prstGeom>
          <a:noFill/>
        </p:spPr>
        <p:txBody>
          <a:bodyPr wrap="square" rtlCol="0">
            <a:spAutoFit/>
          </a:bodyPr>
          <a:lstStyle/>
          <a:p>
            <a:r>
              <a:rPr lang="en-US" dirty="0">
                <a:solidFill>
                  <a:schemeClr val="bg1"/>
                </a:solidFill>
              </a:rPr>
              <a:t>D&amp;C 63:8-11 Loren C. Dunn </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Deep Roots</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1819505" y="1262517"/>
            <a:ext cx="4428688" cy="2308324"/>
          </a:xfrm>
          <a:prstGeom prst="rect">
            <a:avLst/>
          </a:prstGeom>
        </p:spPr>
        <p:txBody>
          <a:bodyPr wrap="square">
            <a:spAutoFit/>
          </a:bodyPr>
          <a:lstStyle/>
          <a:p>
            <a:pPr fontAlgn="base"/>
            <a:r>
              <a:rPr lang="en-US" dirty="0">
                <a:solidFill>
                  <a:schemeClr val="bg1"/>
                </a:solidFill>
              </a:rPr>
              <a:t>I see in many people this same kind of beauty. Adversity and trial have driven the roots of faith and testimony deep in order to tap the reservoir of spiritual strength that comes from such experiences. </a:t>
            </a:r>
          </a:p>
          <a:p>
            <a:pPr fontAlgn="base"/>
            <a:endParaRPr lang="en-US" dirty="0">
              <a:solidFill>
                <a:schemeClr val="bg1"/>
              </a:solidFill>
            </a:endParaRPr>
          </a:p>
          <a:p>
            <a:pPr fontAlgn="base"/>
            <a:r>
              <a:rPr lang="en-US" dirty="0">
                <a:solidFill>
                  <a:schemeClr val="bg1"/>
                </a:solidFill>
              </a:rPr>
              <a:t>By nature they know how to stand and fight and hang on.</a:t>
            </a:r>
          </a:p>
        </p:txBody>
      </p:sp>
      <p:sp>
        <p:nvSpPr>
          <p:cNvPr id="9" name="Rectangle 8"/>
          <p:cNvSpPr/>
          <p:nvPr/>
        </p:nvSpPr>
        <p:spPr>
          <a:xfrm>
            <a:off x="5996524" y="4085282"/>
            <a:ext cx="4428688" cy="2031325"/>
          </a:xfrm>
          <a:prstGeom prst="rect">
            <a:avLst/>
          </a:prstGeom>
        </p:spPr>
        <p:txBody>
          <a:bodyPr wrap="square">
            <a:spAutoFit/>
          </a:bodyPr>
          <a:lstStyle/>
          <a:p>
            <a:pPr fontAlgn="base"/>
            <a:r>
              <a:rPr lang="en-US" dirty="0">
                <a:solidFill>
                  <a:schemeClr val="bg1"/>
                </a:solidFill>
              </a:rPr>
              <a:t>One person who has sunken deep the roots of faith and testimony because of the trials and affliction of years is the man whom we will sustain tomorrow as prophet, seer, and revelator. His branches can offer shade because his roots are deep.</a:t>
            </a:r>
          </a:p>
          <a:p>
            <a:pPr fontAlgn="base"/>
            <a:endParaRPr lang="en-US" dirty="0">
              <a:solidFill>
                <a:schemeClr val="bg1"/>
              </a:solidFill>
            </a:endParaRPr>
          </a:p>
        </p:txBody>
      </p:sp>
      <p:pic>
        <p:nvPicPr>
          <p:cNvPr id="18434" name="Picture 2" descr="http://daysnthoughts.files.wordpress.com/2013/04/deep-root-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6004" y="1078031"/>
            <a:ext cx="3569729" cy="26772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1C69D7E-E4AB-4ED5-BB76-9E2F89044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975" y="3793060"/>
            <a:ext cx="3911600" cy="2590800"/>
          </a:xfrm>
          <a:prstGeom prst="rect">
            <a:avLst/>
          </a:prstGeom>
        </p:spPr>
      </p:pic>
    </p:spTree>
    <p:extLst>
      <p:ext uri="{BB962C8B-B14F-4D97-AF65-F5344CB8AC3E}">
        <p14:creationId xmlns:p14="http://schemas.microsoft.com/office/powerpoint/2010/main" val="249895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174">
            <a:extLst>
              <a:ext uri="{FF2B5EF4-FFF2-40B4-BE49-F238E27FC236}">
                <a16:creationId xmlns:a16="http://schemas.microsoft.com/office/drawing/2014/main" id="{B07ED27E-291D-460E-96C4-4543D17D1BC8}"/>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304" y="6399528"/>
            <a:ext cx="3879378" cy="369332"/>
          </a:xfrm>
          <a:prstGeom prst="rect">
            <a:avLst/>
          </a:prstGeom>
          <a:noFill/>
        </p:spPr>
        <p:txBody>
          <a:bodyPr wrap="square" rtlCol="0">
            <a:spAutoFit/>
          </a:bodyPr>
          <a:lstStyle/>
          <a:p>
            <a:r>
              <a:rPr lang="en-US" dirty="0">
                <a:solidFill>
                  <a:schemeClr val="bg1"/>
                </a:solidFill>
              </a:rPr>
              <a:t>D&amp;C 63:10   </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Signs</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76" name="Group 175">
            <a:extLst>
              <a:ext uri="{FF2B5EF4-FFF2-40B4-BE49-F238E27FC236}">
                <a16:creationId xmlns:a16="http://schemas.microsoft.com/office/drawing/2014/main" id="{09A5B2D5-894E-45CD-98F4-354A29753449}"/>
              </a:ext>
            </a:extLst>
          </p:cNvPr>
          <p:cNvGrpSpPr/>
          <p:nvPr/>
        </p:nvGrpSpPr>
        <p:grpSpPr>
          <a:xfrm>
            <a:off x="1303862" y="785398"/>
            <a:ext cx="2803820" cy="5287204"/>
            <a:chOff x="838200" y="76200"/>
            <a:chExt cx="2667000" cy="5029200"/>
          </a:xfrm>
        </p:grpSpPr>
        <p:grpSp>
          <p:nvGrpSpPr>
            <p:cNvPr id="177" name="Group 17">
              <a:extLst>
                <a:ext uri="{FF2B5EF4-FFF2-40B4-BE49-F238E27FC236}">
                  <a16:creationId xmlns:a16="http://schemas.microsoft.com/office/drawing/2014/main" id="{F8D8BB9C-BC5A-4642-9583-3968D6955537}"/>
                </a:ext>
              </a:extLst>
            </p:cNvPr>
            <p:cNvGrpSpPr/>
            <p:nvPr/>
          </p:nvGrpSpPr>
          <p:grpSpPr>
            <a:xfrm>
              <a:off x="838200" y="76200"/>
              <a:ext cx="2667000" cy="5029200"/>
              <a:chOff x="838200" y="76200"/>
              <a:chExt cx="2667000" cy="5029200"/>
            </a:xfrm>
          </p:grpSpPr>
          <p:grpSp>
            <p:nvGrpSpPr>
              <p:cNvPr id="179" name="Group 17">
                <a:extLst>
                  <a:ext uri="{FF2B5EF4-FFF2-40B4-BE49-F238E27FC236}">
                    <a16:creationId xmlns:a16="http://schemas.microsoft.com/office/drawing/2014/main" id="{A184C5AD-0B17-410C-BF09-577BB214D011}"/>
                  </a:ext>
                </a:extLst>
              </p:cNvPr>
              <p:cNvGrpSpPr/>
              <p:nvPr/>
            </p:nvGrpSpPr>
            <p:grpSpPr>
              <a:xfrm flipH="1">
                <a:off x="2209800" y="1447800"/>
                <a:ext cx="1295400" cy="3429000"/>
                <a:chOff x="685800" y="1447800"/>
                <a:chExt cx="1295400" cy="3124200"/>
              </a:xfrm>
            </p:grpSpPr>
            <p:sp>
              <p:nvSpPr>
                <p:cNvPr id="195" name="Bent Arrow 28">
                  <a:extLst>
                    <a:ext uri="{FF2B5EF4-FFF2-40B4-BE49-F238E27FC236}">
                      <a16:creationId xmlns:a16="http://schemas.microsoft.com/office/drawing/2014/main" id="{DBA5BFDB-8597-4B47-BEC8-BD64DCAD1376}"/>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Bent Arrow 29">
                  <a:extLst>
                    <a:ext uri="{FF2B5EF4-FFF2-40B4-BE49-F238E27FC236}">
                      <a16:creationId xmlns:a16="http://schemas.microsoft.com/office/drawing/2014/main" id="{C3205C98-F7D4-4220-81F7-4D4F3927ED7A}"/>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0" name="Group 16">
                <a:extLst>
                  <a:ext uri="{FF2B5EF4-FFF2-40B4-BE49-F238E27FC236}">
                    <a16:creationId xmlns:a16="http://schemas.microsoft.com/office/drawing/2014/main" id="{EC750C96-89D1-416F-BDFB-7AAB561D9843}"/>
                  </a:ext>
                </a:extLst>
              </p:cNvPr>
              <p:cNvGrpSpPr/>
              <p:nvPr/>
            </p:nvGrpSpPr>
            <p:grpSpPr>
              <a:xfrm>
                <a:off x="838200" y="1447800"/>
                <a:ext cx="1295400" cy="3429000"/>
                <a:chOff x="685800" y="1447800"/>
                <a:chExt cx="1295400" cy="3429000"/>
              </a:xfrm>
            </p:grpSpPr>
            <p:sp>
              <p:nvSpPr>
                <p:cNvPr id="193" name="Bent Arrow 26">
                  <a:extLst>
                    <a:ext uri="{FF2B5EF4-FFF2-40B4-BE49-F238E27FC236}">
                      <a16:creationId xmlns:a16="http://schemas.microsoft.com/office/drawing/2014/main" id="{1EED2C32-D819-40F1-841F-9C6D0FA7C5CB}"/>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Bent Arrow 14">
                  <a:extLst>
                    <a:ext uri="{FF2B5EF4-FFF2-40B4-BE49-F238E27FC236}">
                      <a16:creationId xmlns:a16="http://schemas.microsoft.com/office/drawing/2014/main" id="{E22E22BE-365E-4C53-82EA-2359C576DB0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1" name="Oval 2">
                <a:extLst>
                  <a:ext uri="{FF2B5EF4-FFF2-40B4-BE49-F238E27FC236}">
                    <a16:creationId xmlns:a16="http://schemas.microsoft.com/office/drawing/2014/main" id="{22DFAF54-871F-47E8-B75F-7330EF97D536}"/>
                  </a:ext>
                </a:extLst>
              </p:cNvPr>
              <p:cNvSpPr/>
              <p:nvPr/>
            </p:nvSpPr>
            <p:spPr>
              <a:xfrm>
                <a:off x="1210235" y="174347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lowchart: Manual Operation 3">
                <a:extLst>
                  <a:ext uri="{FF2B5EF4-FFF2-40B4-BE49-F238E27FC236}">
                    <a16:creationId xmlns:a16="http://schemas.microsoft.com/office/drawing/2014/main" id="{76C553F4-3DA9-469D-A12C-851B635A748F}"/>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Manual Operation 4">
                <a:extLst>
                  <a:ext uri="{FF2B5EF4-FFF2-40B4-BE49-F238E27FC236}">
                    <a16:creationId xmlns:a16="http://schemas.microsoft.com/office/drawing/2014/main" id="{DA127204-583F-441F-B51C-C0CA21BF03E0}"/>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7">
                <a:extLst>
                  <a:ext uri="{FF2B5EF4-FFF2-40B4-BE49-F238E27FC236}">
                    <a16:creationId xmlns:a16="http://schemas.microsoft.com/office/drawing/2014/main" id="{7B68A380-E0B6-4DB4-8042-91D2177B2838}"/>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5">
                <a:extLst>
                  <a:ext uri="{FF2B5EF4-FFF2-40B4-BE49-F238E27FC236}">
                    <a16:creationId xmlns:a16="http://schemas.microsoft.com/office/drawing/2014/main" id="{5D4CC4C4-5AD7-4BA9-B7F3-C5BF6B1C2DD5}"/>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onut 19">
                <a:extLst>
                  <a:ext uri="{FF2B5EF4-FFF2-40B4-BE49-F238E27FC236}">
                    <a16:creationId xmlns:a16="http://schemas.microsoft.com/office/drawing/2014/main" id="{3902B826-4657-4327-8522-FDFEF873DE86}"/>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Rounded Rectangle 7">
                <a:extLst>
                  <a:ext uri="{FF2B5EF4-FFF2-40B4-BE49-F238E27FC236}">
                    <a16:creationId xmlns:a16="http://schemas.microsoft.com/office/drawing/2014/main" id="{38E27C9C-5E3D-42F5-ADCA-7FA65612FA0D}"/>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9">
                <a:extLst>
                  <a:ext uri="{FF2B5EF4-FFF2-40B4-BE49-F238E27FC236}">
                    <a16:creationId xmlns:a16="http://schemas.microsoft.com/office/drawing/2014/main" id="{90695D10-DF73-453A-928D-638227B6D5FB}"/>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10">
                <a:extLst>
                  <a:ext uri="{FF2B5EF4-FFF2-40B4-BE49-F238E27FC236}">
                    <a16:creationId xmlns:a16="http://schemas.microsoft.com/office/drawing/2014/main" id="{378C1218-0269-4D0E-8FED-0CCDB57900C5}"/>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1">
                <a:extLst>
                  <a:ext uri="{FF2B5EF4-FFF2-40B4-BE49-F238E27FC236}">
                    <a16:creationId xmlns:a16="http://schemas.microsoft.com/office/drawing/2014/main" id="{07D26E69-08FC-4A44-BB3E-C555B777C202}"/>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2">
                <a:extLst>
                  <a:ext uri="{FF2B5EF4-FFF2-40B4-BE49-F238E27FC236}">
                    <a16:creationId xmlns:a16="http://schemas.microsoft.com/office/drawing/2014/main" id="{65F07AF7-FEA2-4AAC-8BBB-6D558A4EB342}"/>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lowchart: Manual Operation 13">
                <a:extLst>
                  <a:ext uri="{FF2B5EF4-FFF2-40B4-BE49-F238E27FC236}">
                    <a16:creationId xmlns:a16="http://schemas.microsoft.com/office/drawing/2014/main" id="{E9314B73-84CF-4758-850D-8B39AF210329}"/>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8" name="Rectangle 177">
              <a:extLst>
                <a:ext uri="{FF2B5EF4-FFF2-40B4-BE49-F238E27FC236}">
                  <a16:creationId xmlns:a16="http://schemas.microsoft.com/office/drawing/2014/main" id="{2CFD5650-E092-4D85-A515-F7E19345E3B8}"/>
                </a:ext>
              </a:extLst>
            </p:cNvPr>
            <p:cNvSpPr/>
            <p:nvPr/>
          </p:nvSpPr>
          <p:spPr>
            <a:xfrm>
              <a:off x="1279711" y="2201320"/>
              <a:ext cx="1905000" cy="2343522"/>
            </a:xfrm>
            <a:prstGeom prst="rect">
              <a:avLst/>
            </a:prstGeom>
          </p:spPr>
          <p:txBody>
            <a:bodyPr wrap="square">
              <a:spAutoFit/>
            </a:bodyPr>
            <a:lstStyle/>
            <a:p>
              <a:pPr algn="ctr"/>
              <a:r>
                <a:rPr lang="en-US" b="1" dirty="0">
                  <a:solidFill>
                    <a:srgbClr val="53575B"/>
                  </a:solidFill>
                </a:rPr>
                <a:t>F</a:t>
              </a:r>
              <a:r>
                <a:rPr lang="en-US" b="1" i="0" dirty="0">
                  <a:solidFill>
                    <a:srgbClr val="53575B"/>
                  </a:solidFill>
                  <a:effectLst/>
                </a:rPr>
                <a:t>aith in Jesus Christ does not come by signs, but signs follow those who have faith in Him</a:t>
              </a:r>
              <a:r>
                <a:rPr lang="en-US" b="0" i="0" dirty="0">
                  <a:solidFill>
                    <a:srgbClr val="53575B"/>
                  </a:solidFill>
                  <a:effectLst/>
                </a:rPr>
                <a:t>.</a:t>
              </a:r>
              <a:endParaRPr lang="en-US" sz="1600" dirty="0"/>
            </a:p>
          </p:txBody>
        </p:sp>
      </p:grpSp>
      <p:sp>
        <p:nvSpPr>
          <p:cNvPr id="2" name="Rectangle 1">
            <a:extLst>
              <a:ext uri="{FF2B5EF4-FFF2-40B4-BE49-F238E27FC236}">
                <a16:creationId xmlns:a16="http://schemas.microsoft.com/office/drawing/2014/main" id="{EA1D7BF1-704B-4157-B803-C775018123BB}"/>
              </a:ext>
            </a:extLst>
          </p:cNvPr>
          <p:cNvSpPr/>
          <p:nvPr/>
        </p:nvSpPr>
        <p:spPr>
          <a:xfrm>
            <a:off x="5267480" y="4316757"/>
            <a:ext cx="6563834" cy="2014729"/>
          </a:xfrm>
          <a:prstGeom prst="rect">
            <a:avLst/>
          </a:prstGeom>
        </p:spPr>
        <p:txBody>
          <a:bodyPr wrap="square">
            <a:spAutoFit/>
          </a:bodyPr>
          <a:lstStyle/>
          <a:p>
            <a:r>
              <a:rPr lang="en-US" sz="2000" dirty="0">
                <a:solidFill>
                  <a:schemeClr val="bg1"/>
                </a:solidFill>
              </a:rPr>
              <a:t>“When he actually learned that faith, humility, patience, and tribulation go before blessing, and that God brings low before He exalts; that instead of the ‘Savior’s granting him power to smite men and make them believe’ … then he was disappointed.” </a:t>
            </a:r>
          </a:p>
          <a:p>
            <a:r>
              <a:rPr lang="en-US" sz="2000" dirty="0">
                <a:solidFill>
                  <a:schemeClr val="bg1"/>
                </a:solidFill>
              </a:rPr>
              <a:t>(</a:t>
            </a:r>
            <a:r>
              <a:rPr lang="en-US" sz="2000" i="1" dirty="0">
                <a:solidFill>
                  <a:schemeClr val="bg1"/>
                </a:solidFill>
              </a:rPr>
              <a:t>History of the Church,</a:t>
            </a:r>
            <a:r>
              <a:rPr lang="en-US" sz="2000" dirty="0">
                <a:solidFill>
                  <a:schemeClr val="bg1"/>
                </a:solidFill>
              </a:rPr>
              <a:t> 1:216).</a:t>
            </a:r>
          </a:p>
        </p:txBody>
      </p:sp>
      <p:pic>
        <p:nvPicPr>
          <p:cNvPr id="7" name="Picture 6">
            <a:extLst>
              <a:ext uri="{FF2B5EF4-FFF2-40B4-BE49-F238E27FC236}">
                <a16:creationId xmlns:a16="http://schemas.microsoft.com/office/drawing/2014/main" id="{A3228F19-E895-4D8B-8997-4C7F83514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4235" y="1211092"/>
            <a:ext cx="2219325" cy="2962275"/>
          </a:xfrm>
          <a:prstGeom prst="rect">
            <a:avLst/>
          </a:prstGeom>
        </p:spPr>
      </p:pic>
    </p:spTree>
    <p:extLst>
      <p:ext uri="{BB962C8B-B14F-4D97-AF65-F5344CB8AC3E}">
        <p14:creationId xmlns:p14="http://schemas.microsoft.com/office/powerpoint/2010/main" val="106142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174">
            <a:extLst>
              <a:ext uri="{FF2B5EF4-FFF2-40B4-BE49-F238E27FC236}">
                <a16:creationId xmlns:a16="http://schemas.microsoft.com/office/drawing/2014/main" id="{B07ED27E-291D-460E-96C4-4543D17D1BC8}"/>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304" y="6399528"/>
            <a:ext cx="3879378" cy="369332"/>
          </a:xfrm>
          <a:prstGeom prst="rect">
            <a:avLst/>
          </a:prstGeom>
          <a:noFill/>
        </p:spPr>
        <p:txBody>
          <a:bodyPr wrap="square" rtlCol="0">
            <a:spAutoFit/>
          </a:bodyPr>
          <a:lstStyle/>
          <a:p>
            <a:r>
              <a:rPr lang="en-US" dirty="0">
                <a:solidFill>
                  <a:schemeClr val="bg1"/>
                </a:solidFill>
              </a:rPr>
              <a:t>D&amp;C 63:11   </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Book of Mormon Sign Seekers</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783587" y="1381122"/>
            <a:ext cx="4428688" cy="923330"/>
          </a:xfrm>
          <a:prstGeom prst="rect">
            <a:avLst/>
          </a:prstGeom>
        </p:spPr>
        <p:txBody>
          <a:bodyPr wrap="square">
            <a:spAutoFit/>
          </a:bodyPr>
          <a:lstStyle/>
          <a:p>
            <a:pPr fontAlgn="base"/>
            <a:r>
              <a:rPr lang="en-US" dirty="0" err="1">
                <a:solidFill>
                  <a:schemeClr val="bg1"/>
                </a:solidFill>
              </a:rPr>
              <a:t>Sherem</a:t>
            </a:r>
            <a:r>
              <a:rPr lang="en-US" dirty="0">
                <a:solidFill>
                  <a:schemeClr val="bg1"/>
                </a:solidFill>
              </a:rPr>
              <a:t>—fell to the earth and died a few days later</a:t>
            </a:r>
          </a:p>
          <a:p>
            <a:pPr fontAlgn="base"/>
            <a:r>
              <a:rPr lang="en-US" dirty="0">
                <a:solidFill>
                  <a:schemeClr val="bg1"/>
                </a:solidFill>
              </a:rPr>
              <a:t>Jacob 7:13-20</a:t>
            </a:r>
          </a:p>
        </p:txBody>
      </p:sp>
      <p:sp>
        <p:nvSpPr>
          <p:cNvPr id="9" name="Rectangle 8"/>
          <p:cNvSpPr/>
          <p:nvPr/>
        </p:nvSpPr>
        <p:spPr>
          <a:xfrm>
            <a:off x="5265816" y="2215965"/>
            <a:ext cx="3450938" cy="1754326"/>
          </a:xfrm>
          <a:prstGeom prst="rect">
            <a:avLst/>
          </a:prstGeom>
        </p:spPr>
        <p:txBody>
          <a:bodyPr wrap="square">
            <a:spAutoFit/>
          </a:bodyPr>
          <a:lstStyle/>
          <a:p>
            <a:pPr fontAlgn="base"/>
            <a:r>
              <a:rPr lang="en-US" dirty="0" err="1">
                <a:solidFill>
                  <a:schemeClr val="bg1"/>
                </a:solidFill>
              </a:rPr>
              <a:t>Korihor</a:t>
            </a:r>
            <a:r>
              <a:rPr lang="en-US" dirty="0">
                <a:solidFill>
                  <a:schemeClr val="bg1"/>
                </a:solidFill>
              </a:rPr>
              <a:t>—was struck dumb, then was cast out  and had to beg for food and was trampled to death by the </a:t>
            </a:r>
            <a:r>
              <a:rPr lang="en-US" dirty="0" err="1">
                <a:solidFill>
                  <a:schemeClr val="bg1"/>
                </a:solidFill>
              </a:rPr>
              <a:t>Zoramites</a:t>
            </a:r>
            <a:endParaRPr lang="en-US" dirty="0">
              <a:solidFill>
                <a:schemeClr val="bg1"/>
              </a:solidFill>
            </a:endParaRPr>
          </a:p>
          <a:p>
            <a:pPr fontAlgn="base"/>
            <a:r>
              <a:rPr lang="en-US" dirty="0">
                <a:solidFill>
                  <a:schemeClr val="bg1"/>
                </a:solidFill>
              </a:rPr>
              <a:t>Alma 30:48-50</a:t>
            </a:r>
          </a:p>
          <a:p>
            <a:pPr fontAlgn="base"/>
            <a:endParaRPr lang="en-US" dirty="0">
              <a:solidFill>
                <a:schemeClr val="bg1"/>
              </a:solidFill>
            </a:endParaRPr>
          </a:p>
        </p:txBody>
      </p:sp>
      <p:grpSp>
        <p:nvGrpSpPr>
          <p:cNvPr id="8" name="Group 7"/>
          <p:cNvGrpSpPr/>
          <p:nvPr/>
        </p:nvGrpSpPr>
        <p:grpSpPr>
          <a:xfrm>
            <a:off x="1831975" y="979819"/>
            <a:ext cx="894270" cy="2448509"/>
            <a:chOff x="816594" y="304800"/>
            <a:chExt cx="2203139" cy="5607212"/>
          </a:xfrm>
        </p:grpSpPr>
        <p:sp>
          <p:nvSpPr>
            <p:cNvPr id="10" name="Oval 112"/>
            <p:cNvSpPr/>
            <p:nvPr/>
          </p:nvSpPr>
          <p:spPr>
            <a:xfrm rot="3978003">
              <a:off x="1441836" y="5362193"/>
              <a:ext cx="471704" cy="6279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303158">
              <a:off x="816594" y="3268578"/>
              <a:ext cx="463095" cy="975360"/>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0739751">
              <a:off x="2584884" y="3194239"/>
              <a:ext cx="434849" cy="975361"/>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12"/>
            <p:cNvSpPr/>
            <p:nvPr/>
          </p:nvSpPr>
          <p:spPr>
            <a:xfrm rot="3978003">
              <a:off x="1975236" y="5362191"/>
              <a:ext cx="471704" cy="6279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1134651" y="2877322"/>
              <a:ext cx="1676400" cy="283767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9880348">
              <a:off x="2051263" y="2057929"/>
              <a:ext cx="769496" cy="1759729"/>
            </a:xfrm>
            <a:prstGeom prst="trapezoid">
              <a:avLst>
                <a:gd name="adj" fmla="val 1248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324899">
              <a:off x="961313" y="2355976"/>
              <a:ext cx="769496" cy="1537382"/>
            </a:xfrm>
            <a:prstGeom prst="trapezoid">
              <a:avLst>
                <a:gd name="adj" fmla="val 1248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1127155" y="2251481"/>
              <a:ext cx="1676400" cy="3124200"/>
            </a:xfrm>
            <a:prstGeom prst="trapezoid">
              <a:avLst>
                <a:gd name="adj" fmla="val 2349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a:off x="1447800" y="2057400"/>
              <a:ext cx="990600" cy="1237478"/>
            </a:xfrm>
            <a:prstGeom prst="triangle">
              <a:avLst>
                <a:gd name="adj" fmla="val 54540"/>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flipH="1">
              <a:off x="1159032" y="483618"/>
              <a:ext cx="1423429" cy="2145815"/>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8"/>
            <p:cNvGrpSpPr/>
            <p:nvPr/>
          </p:nvGrpSpPr>
          <p:grpSpPr>
            <a:xfrm flipH="1">
              <a:off x="1159032" y="304800"/>
              <a:ext cx="1518324" cy="1041881"/>
              <a:chOff x="4850118" y="788842"/>
              <a:chExt cx="2160282" cy="1573358"/>
            </a:xfrm>
          </p:grpSpPr>
          <p:grpSp>
            <p:nvGrpSpPr>
              <p:cNvPr id="65" name="Group 10"/>
              <p:cNvGrpSpPr/>
              <p:nvPr/>
            </p:nvGrpSpPr>
            <p:grpSpPr>
              <a:xfrm rot="10800000">
                <a:off x="5181600" y="1371600"/>
                <a:ext cx="1295400" cy="990600"/>
                <a:chOff x="4850118" y="788842"/>
                <a:chExt cx="2160282" cy="1497158"/>
              </a:xfrm>
            </p:grpSpPr>
            <p:sp>
              <p:nvSpPr>
                <p:cNvPr id="74" name="Moon 73"/>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9"/>
              <p:cNvGrpSpPr/>
              <p:nvPr/>
            </p:nvGrpSpPr>
            <p:grpSpPr>
              <a:xfrm>
                <a:off x="4850118" y="788842"/>
                <a:ext cx="2160282" cy="1497158"/>
                <a:chOff x="4850118" y="788842"/>
                <a:chExt cx="2160282" cy="1497158"/>
              </a:xfrm>
            </p:grpSpPr>
            <p:sp>
              <p:nvSpPr>
                <p:cNvPr id="67" name="Moon 66"/>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Oval 21"/>
            <p:cNvSpPr/>
            <p:nvPr/>
          </p:nvSpPr>
          <p:spPr>
            <a:xfrm flipH="1">
              <a:off x="1752600" y="6096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723225" flipH="1">
              <a:off x="1006719" y="7426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30"/>
            <p:cNvGrpSpPr/>
            <p:nvPr/>
          </p:nvGrpSpPr>
          <p:grpSpPr>
            <a:xfrm>
              <a:off x="1143000" y="4800600"/>
              <a:ext cx="1600200" cy="533400"/>
              <a:chOff x="5029200" y="1371600"/>
              <a:chExt cx="6791793" cy="1933731"/>
            </a:xfrm>
          </p:grpSpPr>
          <p:grpSp>
            <p:nvGrpSpPr>
              <p:cNvPr id="53" name="Group 16"/>
              <p:cNvGrpSpPr/>
              <p:nvPr/>
            </p:nvGrpSpPr>
            <p:grpSpPr>
              <a:xfrm>
                <a:off x="5029200" y="1371600"/>
                <a:ext cx="1752600" cy="1905000"/>
                <a:chOff x="5029200" y="1371600"/>
                <a:chExt cx="1752600" cy="1905000"/>
              </a:xfrm>
            </p:grpSpPr>
            <p:sp>
              <p:nvSpPr>
                <p:cNvPr id="63" name="4-Point Star 62"/>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4-Point Star 63"/>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17"/>
              <p:cNvGrpSpPr/>
              <p:nvPr/>
            </p:nvGrpSpPr>
            <p:grpSpPr>
              <a:xfrm>
                <a:off x="6713095" y="1400331"/>
                <a:ext cx="1752600" cy="1905000"/>
                <a:chOff x="5029200" y="1371600"/>
                <a:chExt cx="1752600" cy="1905000"/>
              </a:xfrm>
            </p:grpSpPr>
            <p:sp>
              <p:nvSpPr>
                <p:cNvPr id="61" name="4-Point Star 60"/>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4-Point Star 61"/>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20"/>
              <p:cNvGrpSpPr/>
              <p:nvPr/>
            </p:nvGrpSpPr>
            <p:grpSpPr>
              <a:xfrm>
                <a:off x="8404486" y="1389088"/>
                <a:ext cx="1752600" cy="1905000"/>
                <a:chOff x="5029200" y="1371600"/>
                <a:chExt cx="1752600" cy="1905000"/>
              </a:xfrm>
            </p:grpSpPr>
            <p:sp>
              <p:nvSpPr>
                <p:cNvPr id="59" name="4-Point Star 5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4-Point Star 5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23"/>
              <p:cNvGrpSpPr/>
              <p:nvPr/>
            </p:nvGrpSpPr>
            <p:grpSpPr>
              <a:xfrm>
                <a:off x="10068393" y="1389089"/>
                <a:ext cx="1752600" cy="1905000"/>
                <a:chOff x="5029200" y="1371600"/>
                <a:chExt cx="1752600" cy="1905000"/>
              </a:xfrm>
            </p:grpSpPr>
            <p:sp>
              <p:nvSpPr>
                <p:cNvPr id="57" name="4-Point Star 5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4-Point Star 5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143"/>
            <p:cNvGrpSpPr/>
            <p:nvPr/>
          </p:nvGrpSpPr>
          <p:grpSpPr>
            <a:xfrm rot="4213636">
              <a:off x="1086426" y="3023269"/>
              <a:ext cx="1295400" cy="304800"/>
              <a:chOff x="5029200" y="1371600"/>
              <a:chExt cx="6791793" cy="1933731"/>
            </a:xfrm>
          </p:grpSpPr>
          <p:grpSp>
            <p:nvGrpSpPr>
              <p:cNvPr id="41" name="Group 16"/>
              <p:cNvGrpSpPr/>
              <p:nvPr/>
            </p:nvGrpSpPr>
            <p:grpSpPr>
              <a:xfrm>
                <a:off x="5029200" y="1371600"/>
                <a:ext cx="1752600" cy="1905000"/>
                <a:chOff x="5029200" y="1371600"/>
                <a:chExt cx="1752600" cy="1905000"/>
              </a:xfrm>
            </p:grpSpPr>
            <p:sp>
              <p:nvSpPr>
                <p:cNvPr id="51" name="4-Point Star 50"/>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4-Point Star 51"/>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17"/>
              <p:cNvGrpSpPr/>
              <p:nvPr/>
            </p:nvGrpSpPr>
            <p:grpSpPr>
              <a:xfrm>
                <a:off x="6713095" y="1400331"/>
                <a:ext cx="1752600" cy="1905000"/>
                <a:chOff x="5029200" y="1371600"/>
                <a:chExt cx="1752600" cy="1905000"/>
              </a:xfrm>
            </p:grpSpPr>
            <p:sp>
              <p:nvSpPr>
                <p:cNvPr id="49" name="4-Point Star 4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4-Point Star 4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20"/>
              <p:cNvGrpSpPr/>
              <p:nvPr/>
            </p:nvGrpSpPr>
            <p:grpSpPr>
              <a:xfrm>
                <a:off x="8404486" y="1389088"/>
                <a:ext cx="1752600" cy="1905000"/>
                <a:chOff x="5029200" y="1371600"/>
                <a:chExt cx="1752600" cy="1905000"/>
              </a:xfrm>
            </p:grpSpPr>
            <p:sp>
              <p:nvSpPr>
                <p:cNvPr id="47" name="4-Point Star 4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4-Point Star 4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3"/>
              <p:cNvGrpSpPr/>
              <p:nvPr/>
            </p:nvGrpSpPr>
            <p:grpSpPr>
              <a:xfrm>
                <a:off x="10068393" y="1389089"/>
                <a:ext cx="1752600" cy="1905000"/>
                <a:chOff x="5029200" y="1371600"/>
                <a:chExt cx="1752600" cy="1905000"/>
              </a:xfrm>
            </p:grpSpPr>
            <p:sp>
              <p:nvSpPr>
                <p:cNvPr id="45" name="4-Point Star 4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4-Point Star 4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156"/>
            <p:cNvGrpSpPr/>
            <p:nvPr/>
          </p:nvGrpSpPr>
          <p:grpSpPr>
            <a:xfrm rot="17386364" flipH="1">
              <a:off x="1467425" y="3023268"/>
              <a:ext cx="1295400" cy="304800"/>
              <a:chOff x="5029200" y="1371600"/>
              <a:chExt cx="6791793" cy="1933731"/>
            </a:xfrm>
          </p:grpSpPr>
          <p:grpSp>
            <p:nvGrpSpPr>
              <p:cNvPr id="29" name="Group 16"/>
              <p:cNvGrpSpPr/>
              <p:nvPr/>
            </p:nvGrpSpPr>
            <p:grpSpPr>
              <a:xfrm>
                <a:off x="5029200" y="1371600"/>
                <a:ext cx="1752600" cy="1905000"/>
                <a:chOff x="5029200" y="1371600"/>
                <a:chExt cx="1752600" cy="1905000"/>
              </a:xfrm>
            </p:grpSpPr>
            <p:sp>
              <p:nvSpPr>
                <p:cNvPr id="39" name="4-Point Star 3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4-Point Star 3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7"/>
              <p:cNvGrpSpPr/>
              <p:nvPr/>
            </p:nvGrpSpPr>
            <p:grpSpPr>
              <a:xfrm>
                <a:off x="6713095" y="1400331"/>
                <a:ext cx="1752600" cy="1905000"/>
                <a:chOff x="5029200" y="1371600"/>
                <a:chExt cx="1752600" cy="1905000"/>
              </a:xfrm>
            </p:grpSpPr>
            <p:sp>
              <p:nvSpPr>
                <p:cNvPr id="37" name="4-Point Star 3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4-Point Star 3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20"/>
              <p:cNvGrpSpPr/>
              <p:nvPr/>
            </p:nvGrpSpPr>
            <p:grpSpPr>
              <a:xfrm>
                <a:off x="8404486" y="1389088"/>
                <a:ext cx="1752600" cy="1905000"/>
                <a:chOff x="5029200" y="1371600"/>
                <a:chExt cx="1752600" cy="1905000"/>
              </a:xfrm>
            </p:grpSpPr>
            <p:sp>
              <p:nvSpPr>
                <p:cNvPr id="35" name="4-Point Star 3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4-Point Star 3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23"/>
              <p:cNvGrpSpPr/>
              <p:nvPr/>
            </p:nvGrpSpPr>
            <p:grpSpPr>
              <a:xfrm>
                <a:off x="10068393" y="1389089"/>
                <a:ext cx="1752600" cy="1905000"/>
                <a:chOff x="5029200" y="1371600"/>
                <a:chExt cx="1752600" cy="1905000"/>
              </a:xfrm>
            </p:grpSpPr>
            <p:sp>
              <p:nvSpPr>
                <p:cNvPr id="33" name="4-Point Star 32"/>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4-Point Star 33"/>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Plaque 26"/>
            <p:cNvSpPr/>
            <p:nvPr/>
          </p:nvSpPr>
          <p:spPr>
            <a:xfrm>
              <a:off x="1738745" y="3468255"/>
              <a:ext cx="381000" cy="381000"/>
            </a:xfrm>
            <a:prstGeom prst="plaque">
              <a:avLst>
                <a:gd name="adj" fmla="val 3363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p:cNvSpPr/>
            <p:nvPr/>
          </p:nvSpPr>
          <p:spPr>
            <a:xfrm>
              <a:off x="1828800" y="3581400"/>
              <a:ext cx="152400" cy="1524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8515079" y="1558842"/>
            <a:ext cx="1317389" cy="2768327"/>
            <a:chOff x="1600200" y="228600"/>
            <a:chExt cx="2952600" cy="6130709"/>
          </a:xfrm>
        </p:grpSpPr>
        <p:grpSp>
          <p:nvGrpSpPr>
            <p:cNvPr id="82" name="Group 123"/>
            <p:cNvGrpSpPr/>
            <p:nvPr/>
          </p:nvGrpSpPr>
          <p:grpSpPr>
            <a:xfrm>
              <a:off x="1600200" y="228600"/>
              <a:ext cx="2952600" cy="6130709"/>
              <a:chOff x="1882624" y="457199"/>
              <a:chExt cx="2952600" cy="6130709"/>
            </a:xfrm>
          </p:grpSpPr>
          <p:sp>
            <p:nvSpPr>
              <p:cNvPr id="86" name="Oval 85"/>
              <p:cNvSpPr/>
              <p:nvPr/>
            </p:nvSpPr>
            <p:spPr>
              <a:xfrm rot="3155750">
                <a:off x="2142009" y="4196336"/>
                <a:ext cx="533400" cy="1052170"/>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9375723">
                <a:off x="4301824" y="4016839"/>
                <a:ext cx="533400" cy="1052170"/>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3155750">
                <a:off x="2827808" y="5567935"/>
                <a:ext cx="533400" cy="105217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9225752">
                <a:off x="3398215" y="5535738"/>
                <a:ext cx="533400" cy="105217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a:off x="2627026" y="5326505"/>
                <a:ext cx="1752600" cy="762000"/>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62"/>
              <p:cNvGrpSpPr/>
              <p:nvPr/>
            </p:nvGrpSpPr>
            <p:grpSpPr>
              <a:xfrm rot="19784978">
                <a:off x="3387924" y="3012599"/>
                <a:ext cx="1296852" cy="1809573"/>
                <a:chOff x="5105400" y="1143000"/>
                <a:chExt cx="1752600" cy="2057400"/>
              </a:xfrm>
            </p:grpSpPr>
            <p:sp>
              <p:nvSpPr>
                <p:cNvPr id="160" name="Trapezoid 35"/>
                <p:cNvSpPr/>
                <p:nvPr/>
              </p:nvSpPr>
              <p:spPr>
                <a:xfrm>
                  <a:off x="5105400" y="1143000"/>
                  <a:ext cx="1752600" cy="2057400"/>
                </a:xfrm>
                <a:prstGeom prst="trapezoid">
                  <a:avLst/>
                </a:prstGeom>
                <a:solidFill>
                  <a:srgbClr val="3470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36"/>
                <p:cNvGrpSpPr/>
                <p:nvPr/>
              </p:nvGrpSpPr>
              <p:grpSpPr>
                <a:xfrm>
                  <a:off x="5181600" y="2438400"/>
                  <a:ext cx="1596724" cy="490202"/>
                  <a:chOff x="5334000" y="1161737"/>
                  <a:chExt cx="3194154" cy="1124263"/>
                </a:xfrm>
              </p:grpSpPr>
              <p:grpSp>
                <p:nvGrpSpPr>
                  <p:cNvPr id="162" name="Group 21"/>
                  <p:cNvGrpSpPr/>
                  <p:nvPr/>
                </p:nvGrpSpPr>
                <p:grpSpPr>
                  <a:xfrm>
                    <a:off x="5334000" y="1219200"/>
                    <a:ext cx="838200" cy="1066800"/>
                    <a:chOff x="5334000" y="1219200"/>
                    <a:chExt cx="838200" cy="1066800"/>
                  </a:xfrm>
                </p:grpSpPr>
                <p:sp>
                  <p:nvSpPr>
                    <p:cNvPr id="172" name="Diamond 47"/>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48"/>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22"/>
                  <p:cNvGrpSpPr/>
                  <p:nvPr/>
                </p:nvGrpSpPr>
                <p:grpSpPr>
                  <a:xfrm>
                    <a:off x="6112240" y="1215452"/>
                    <a:ext cx="838200" cy="1066800"/>
                    <a:chOff x="5334000" y="1219200"/>
                    <a:chExt cx="838200" cy="1066800"/>
                  </a:xfrm>
                </p:grpSpPr>
                <p:sp>
                  <p:nvSpPr>
                    <p:cNvPr id="170" name="Diamond 45"/>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46"/>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25"/>
                  <p:cNvGrpSpPr/>
                  <p:nvPr/>
                </p:nvGrpSpPr>
                <p:grpSpPr>
                  <a:xfrm>
                    <a:off x="6895475" y="1191718"/>
                    <a:ext cx="838200" cy="1066800"/>
                    <a:chOff x="5334000" y="1219200"/>
                    <a:chExt cx="838200" cy="1066800"/>
                  </a:xfrm>
                </p:grpSpPr>
                <p:sp>
                  <p:nvSpPr>
                    <p:cNvPr id="168" name="Diamond 43"/>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iamond 44"/>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28"/>
                  <p:cNvGrpSpPr/>
                  <p:nvPr/>
                </p:nvGrpSpPr>
                <p:grpSpPr>
                  <a:xfrm>
                    <a:off x="7689954" y="1161737"/>
                    <a:ext cx="838200" cy="1066800"/>
                    <a:chOff x="5334000" y="1219200"/>
                    <a:chExt cx="838200" cy="1066800"/>
                  </a:xfrm>
                </p:grpSpPr>
                <p:sp>
                  <p:nvSpPr>
                    <p:cNvPr id="166" name="Diamond 165"/>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 name="Group 76"/>
              <p:cNvGrpSpPr/>
              <p:nvPr/>
            </p:nvGrpSpPr>
            <p:grpSpPr>
              <a:xfrm rot="1567545">
                <a:off x="2273217" y="3006769"/>
                <a:ext cx="1296852" cy="1921507"/>
                <a:chOff x="5105400" y="1143000"/>
                <a:chExt cx="1752600" cy="2057400"/>
              </a:xfrm>
            </p:grpSpPr>
            <p:sp>
              <p:nvSpPr>
                <p:cNvPr id="146" name="Trapezoid 145"/>
                <p:cNvSpPr/>
                <p:nvPr/>
              </p:nvSpPr>
              <p:spPr>
                <a:xfrm>
                  <a:off x="5105400" y="1143000"/>
                  <a:ext cx="1752600" cy="2057400"/>
                </a:xfrm>
                <a:prstGeom prst="trapezoid">
                  <a:avLst/>
                </a:prstGeom>
                <a:solidFill>
                  <a:srgbClr val="3470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36"/>
                <p:cNvGrpSpPr/>
                <p:nvPr/>
              </p:nvGrpSpPr>
              <p:grpSpPr>
                <a:xfrm>
                  <a:off x="5181600" y="2438400"/>
                  <a:ext cx="1596724" cy="490202"/>
                  <a:chOff x="5334000" y="1161737"/>
                  <a:chExt cx="3194154" cy="1124263"/>
                </a:xfrm>
              </p:grpSpPr>
              <p:grpSp>
                <p:nvGrpSpPr>
                  <p:cNvPr id="148" name="Group 21"/>
                  <p:cNvGrpSpPr/>
                  <p:nvPr/>
                </p:nvGrpSpPr>
                <p:grpSpPr>
                  <a:xfrm>
                    <a:off x="5334000" y="1219200"/>
                    <a:ext cx="838200" cy="1066800"/>
                    <a:chOff x="5334000" y="1219200"/>
                    <a:chExt cx="838200" cy="1066800"/>
                  </a:xfrm>
                </p:grpSpPr>
                <p:sp>
                  <p:nvSpPr>
                    <p:cNvPr id="158" name="Diamond 157"/>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22"/>
                  <p:cNvGrpSpPr/>
                  <p:nvPr/>
                </p:nvGrpSpPr>
                <p:grpSpPr>
                  <a:xfrm>
                    <a:off x="6112240" y="1215452"/>
                    <a:ext cx="838200" cy="1066800"/>
                    <a:chOff x="5334000" y="1219200"/>
                    <a:chExt cx="838200" cy="1066800"/>
                  </a:xfrm>
                </p:grpSpPr>
                <p:sp>
                  <p:nvSpPr>
                    <p:cNvPr id="156" name="Diamond 155"/>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25"/>
                  <p:cNvGrpSpPr/>
                  <p:nvPr/>
                </p:nvGrpSpPr>
                <p:grpSpPr>
                  <a:xfrm>
                    <a:off x="6895475" y="1191718"/>
                    <a:ext cx="838200" cy="1066800"/>
                    <a:chOff x="5334000" y="1219200"/>
                    <a:chExt cx="838200" cy="1066800"/>
                  </a:xfrm>
                </p:grpSpPr>
                <p:sp>
                  <p:nvSpPr>
                    <p:cNvPr id="154" name="Diamond 153"/>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28"/>
                  <p:cNvGrpSpPr/>
                  <p:nvPr/>
                </p:nvGrpSpPr>
                <p:grpSpPr>
                  <a:xfrm>
                    <a:off x="7689954" y="1161737"/>
                    <a:ext cx="838200" cy="1066800"/>
                    <a:chOff x="5334000" y="1219200"/>
                    <a:chExt cx="838200" cy="1066800"/>
                  </a:xfrm>
                </p:grpSpPr>
                <p:sp>
                  <p:nvSpPr>
                    <p:cNvPr id="152" name="Diamond 151"/>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3" name="Trapezoid 92"/>
              <p:cNvSpPr/>
              <p:nvPr/>
            </p:nvSpPr>
            <p:spPr>
              <a:xfrm>
                <a:off x="2726125" y="2982451"/>
                <a:ext cx="1522392" cy="2580149"/>
              </a:xfrm>
              <a:prstGeom prst="trapezoid">
                <a:avLst/>
              </a:prstGeom>
              <a:solidFill>
                <a:srgbClr val="3470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gular Pentagon 93"/>
              <p:cNvSpPr/>
              <p:nvPr/>
            </p:nvSpPr>
            <p:spPr>
              <a:xfrm rot="10800000">
                <a:off x="3120819" y="2598174"/>
                <a:ext cx="676619" cy="878349"/>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895279" y="1939412"/>
                <a:ext cx="1127698" cy="1262626"/>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16200000">
                <a:off x="3323256" y="1622717"/>
                <a:ext cx="323207" cy="1066391"/>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18"/>
              <p:cNvGrpSpPr/>
              <p:nvPr/>
            </p:nvGrpSpPr>
            <p:grpSpPr>
              <a:xfrm rot="2382292">
                <a:off x="3016232" y="457199"/>
                <a:ext cx="942894" cy="1411767"/>
                <a:chOff x="5992532" y="1567293"/>
                <a:chExt cx="966701" cy="2785287"/>
              </a:xfrm>
            </p:grpSpPr>
            <p:sp>
              <p:nvSpPr>
                <p:cNvPr id="135" name="Moon 134"/>
                <p:cNvSpPr/>
                <p:nvPr/>
              </p:nvSpPr>
              <p:spPr>
                <a:xfrm rot="576449">
                  <a:off x="6186765" y="1624473"/>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Moon 135"/>
                <p:cNvSpPr/>
                <p:nvPr/>
              </p:nvSpPr>
              <p:spPr>
                <a:xfrm rot="20448269">
                  <a:off x="6110564" y="1776874"/>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Moon 136"/>
                <p:cNvSpPr/>
                <p:nvPr/>
              </p:nvSpPr>
              <p:spPr>
                <a:xfrm rot="19585995">
                  <a:off x="5992532" y="2146650"/>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Moon 11"/>
                <p:cNvSpPr/>
                <p:nvPr/>
              </p:nvSpPr>
              <p:spPr>
                <a:xfrm rot="19617088">
                  <a:off x="6034365" y="2538874"/>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Moon 12"/>
                <p:cNvSpPr/>
                <p:nvPr/>
              </p:nvSpPr>
              <p:spPr>
                <a:xfrm rot="19439708">
                  <a:off x="6110564" y="3072274"/>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Moon 7"/>
                <p:cNvSpPr/>
                <p:nvPr/>
              </p:nvSpPr>
              <p:spPr>
                <a:xfrm rot="21173667">
                  <a:off x="6084494" y="1567293"/>
                  <a:ext cx="862841" cy="262289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3"/>
                <p:cNvSpPr/>
                <p:nvPr/>
              </p:nvSpPr>
              <p:spPr>
                <a:xfrm rot="1712194">
                  <a:off x="6574226" y="1784758"/>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Moon 14"/>
                <p:cNvSpPr/>
                <p:nvPr/>
              </p:nvSpPr>
              <p:spPr>
                <a:xfrm rot="141223">
                  <a:off x="6468072" y="2089478"/>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Moon 15"/>
                <p:cNvSpPr/>
                <p:nvPr/>
              </p:nvSpPr>
              <p:spPr>
                <a:xfrm rot="19978641">
                  <a:off x="6262295" y="2227417"/>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Moon 16"/>
                <p:cNvSpPr/>
                <p:nvPr/>
              </p:nvSpPr>
              <p:spPr>
                <a:xfrm rot="20009734">
                  <a:off x="6421826" y="2699159"/>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Moon 17"/>
                <p:cNvSpPr/>
                <p:nvPr/>
              </p:nvSpPr>
              <p:spPr>
                <a:xfrm rot="19832354">
                  <a:off x="6498025" y="3232559"/>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8" name="Moon 3"/>
              <p:cNvSpPr/>
              <p:nvPr/>
            </p:nvSpPr>
            <p:spPr>
              <a:xfrm>
                <a:off x="2838895" y="1961837"/>
                <a:ext cx="225540" cy="74613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10604928">
                <a:off x="3842939" y="1970131"/>
                <a:ext cx="214915" cy="74436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2962152" y="1857262"/>
                <a:ext cx="1020396" cy="261438"/>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10800000">
                <a:off x="2854741" y="1543536"/>
                <a:ext cx="1235216" cy="366014"/>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31"/>
              <p:cNvGrpSpPr/>
              <p:nvPr/>
            </p:nvGrpSpPr>
            <p:grpSpPr>
              <a:xfrm>
                <a:off x="2838895" y="1809259"/>
                <a:ext cx="1181511" cy="353156"/>
                <a:chOff x="5334000" y="1161737"/>
                <a:chExt cx="3194154" cy="1124263"/>
              </a:xfrm>
            </p:grpSpPr>
            <p:grpSp>
              <p:nvGrpSpPr>
                <p:cNvPr id="123" name="Group 21"/>
                <p:cNvGrpSpPr/>
                <p:nvPr/>
              </p:nvGrpSpPr>
              <p:grpSpPr>
                <a:xfrm>
                  <a:off x="5334000" y="1219200"/>
                  <a:ext cx="838200" cy="1066800"/>
                  <a:chOff x="5334000" y="1219200"/>
                  <a:chExt cx="838200" cy="1066800"/>
                </a:xfrm>
              </p:grpSpPr>
              <p:sp>
                <p:nvSpPr>
                  <p:cNvPr id="133" name="Diamond 132"/>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22"/>
                <p:cNvGrpSpPr/>
                <p:nvPr/>
              </p:nvGrpSpPr>
              <p:grpSpPr>
                <a:xfrm>
                  <a:off x="6112240" y="1215452"/>
                  <a:ext cx="838200" cy="1066800"/>
                  <a:chOff x="5334000" y="1219200"/>
                  <a:chExt cx="838200" cy="1066800"/>
                </a:xfrm>
              </p:grpSpPr>
              <p:sp>
                <p:nvSpPr>
                  <p:cNvPr id="131" name="Diamond 130"/>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25"/>
                <p:cNvGrpSpPr/>
                <p:nvPr/>
              </p:nvGrpSpPr>
              <p:grpSpPr>
                <a:xfrm>
                  <a:off x="6895475" y="1191718"/>
                  <a:ext cx="838200" cy="1066800"/>
                  <a:chOff x="5334000" y="1219200"/>
                  <a:chExt cx="838200" cy="1066800"/>
                </a:xfrm>
              </p:grpSpPr>
              <p:sp>
                <p:nvSpPr>
                  <p:cNvPr id="129" name="Diamond 128"/>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27"/>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28"/>
                <p:cNvGrpSpPr/>
                <p:nvPr/>
              </p:nvGrpSpPr>
              <p:grpSpPr>
                <a:xfrm>
                  <a:off x="7689954" y="1161737"/>
                  <a:ext cx="838200" cy="1066800"/>
                  <a:chOff x="5334000" y="1219200"/>
                  <a:chExt cx="838200" cy="1066800"/>
                </a:xfrm>
              </p:grpSpPr>
              <p:sp>
                <p:nvSpPr>
                  <p:cNvPr id="127" name="Diamond 126"/>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Moon 102"/>
              <p:cNvSpPr/>
              <p:nvPr/>
            </p:nvSpPr>
            <p:spPr>
              <a:xfrm rot="14641121">
                <a:off x="3190618" y="3014921"/>
                <a:ext cx="605757" cy="1027740"/>
              </a:xfrm>
              <a:prstGeom prst="moon">
                <a:avLst>
                  <a:gd name="adj" fmla="val 73892"/>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Moon 103"/>
              <p:cNvSpPr/>
              <p:nvPr/>
            </p:nvSpPr>
            <p:spPr>
              <a:xfrm rot="16611988">
                <a:off x="3065474" y="3066224"/>
                <a:ext cx="770566" cy="830233"/>
              </a:xfrm>
              <a:prstGeom prst="moon">
                <a:avLst>
                  <a:gd name="adj" fmla="val 50815"/>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Moon 104"/>
              <p:cNvSpPr/>
              <p:nvPr/>
            </p:nvSpPr>
            <p:spPr>
              <a:xfrm rot="21412579">
                <a:off x="2782291" y="3156666"/>
                <a:ext cx="415588" cy="2018114"/>
              </a:xfrm>
              <a:prstGeom prst="moon">
                <a:avLst>
                  <a:gd name="adj" fmla="val 8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Moon 105"/>
              <p:cNvSpPr/>
              <p:nvPr/>
            </p:nvSpPr>
            <p:spPr>
              <a:xfrm rot="164113">
                <a:off x="2640093" y="3155643"/>
                <a:ext cx="415588" cy="2024566"/>
              </a:xfrm>
              <a:prstGeom prst="moon">
                <a:avLst>
                  <a:gd name="adj" fmla="val 8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oup 98"/>
              <p:cNvGrpSpPr/>
              <p:nvPr/>
            </p:nvGrpSpPr>
            <p:grpSpPr>
              <a:xfrm>
                <a:off x="2726125" y="5178323"/>
                <a:ext cx="1522392" cy="353156"/>
                <a:chOff x="5334000" y="1161737"/>
                <a:chExt cx="3194154" cy="1124263"/>
              </a:xfrm>
            </p:grpSpPr>
            <p:grpSp>
              <p:nvGrpSpPr>
                <p:cNvPr id="111" name="Group 21"/>
                <p:cNvGrpSpPr/>
                <p:nvPr/>
              </p:nvGrpSpPr>
              <p:grpSpPr>
                <a:xfrm>
                  <a:off x="5334000" y="1219200"/>
                  <a:ext cx="838200" cy="1066800"/>
                  <a:chOff x="5334000" y="1219200"/>
                  <a:chExt cx="838200" cy="1066800"/>
                </a:xfrm>
              </p:grpSpPr>
              <p:sp>
                <p:nvSpPr>
                  <p:cNvPr id="121" name="Diamond 120"/>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22"/>
                <p:cNvGrpSpPr/>
                <p:nvPr/>
              </p:nvGrpSpPr>
              <p:grpSpPr>
                <a:xfrm>
                  <a:off x="6112240" y="1215452"/>
                  <a:ext cx="838200" cy="1066800"/>
                  <a:chOff x="5334000" y="1219200"/>
                  <a:chExt cx="838200" cy="1066800"/>
                </a:xfrm>
              </p:grpSpPr>
              <p:sp>
                <p:nvSpPr>
                  <p:cNvPr id="119" name="Diamond 118"/>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25"/>
                <p:cNvGrpSpPr/>
                <p:nvPr/>
              </p:nvGrpSpPr>
              <p:grpSpPr>
                <a:xfrm>
                  <a:off x="6895475" y="1191718"/>
                  <a:ext cx="838200" cy="1066800"/>
                  <a:chOff x="5334000" y="1219200"/>
                  <a:chExt cx="838200" cy="1066800"/>
                </a:xfrm>
              </p:grpSpPr>
              <p:sp>
                <p:nvSpPr>
                  <p:cNvPr id="117" name="Diamond 116"/>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28"/>
                <p:cNvGrpSpPr/>
                <p:nvPr/>
              </p:nvGrpSpPr>
              <p:grpSpPr>
                <a:xfrm>
                  <a:off x="7689954" y="1161737"/>
                  <a:ext cx="838200" cy="1066800"/>
                  <a:chOff x="5334000" y="1219200"/>
                  <a:chExt cx="838200" cy="1066800"/>
                </a:xfrm>
              </p:grpSpPr>
              <p:sp>
                <p:nvSpPr>
                  <p:cNvPr id="115" name="Diamond 114"/>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8" name="Group 111"/>
              <p:cNvGrpSpPr/>
              <p:nvPr/>
            </p:nvGrpSpPr>
            <p:grpSpPr>
              <a:xfrm>
                <a:off x="2838895" y="3037348"/>
                <a:ext cx="394694" cy="439174"/>
                <a:chOff x="5334000" y="1219200"/>
                <a:chExt cx="838200" cy="1066800"/>
              </a:xfrm>
            </p:grpSpPr>
            <p:sp>
              <p:nvSpPr>
                <p:cNvPr id="109" name="Diamond 108"/>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126"/>
            <p:cNvGrpSpPr/>
            <p:nvPr/>
          </p:nvGrpSpPr>
          <p:grpSpPr>
            <a:xfrm>
              <a:off x="2946230" y="2587018"/>
              <a:ext cx="477110" cy="498494"/>
              <a:chOff x="6657545" y="2608254"/>
              <a:chExt cx="477110" cy="498494"/>
            </a:xfrm>
          </p:grpSpPr>
          <p:sp>
            <p:nvSpPr>
              <p:cNvPr id="84" name="Oval 83"/>
              <p:cNvSpPr/>
              <p:nvPr/>
            </p:nvSpPr>
            <p:spPr>
              <a:xfrm rot="3155750">
                <a:off x="6646853" y="2618946"/>
                <a:ext cx="498494" cy="47711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4310090">
                <a:off x="6748853" y="2621199"/>
                <a:ext cx="257090" cy="319762"/>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4" name="Rectangle 173"/>
          <p:cNvSpPr/>
          <p:nvPr/>
        </p:nvSpPr>
        <p:spPr>
          <a:xfrm>
            <a:off x="2499750" y="4590781"/>
            <a:ext cx="6651145" cy="2031325"/>
          </a:xfrm>
          <a:prstGeom prst="rect">
            <a:avLst/>
          </a:prstGeom>
        </p:spPr>
        <p:txBody>
          <a:bodyPr wrap="square">
            <a:spAutoFit/>
          </a:bodyPr>
          <a:lstStyle/>
          <a:p>
            <a:pPr fontAlgn="base"/>
            <a:r>
              <a:rPr lang="en-US" sz="2400" dirty="0">
                <a:solidFill>
                  <a:srgbClr val="FFFF00"/>
                </a:solidFill>
              </a:rPr>
              <a:t>When the Church of Jesus Christ of Latter-day Saints was first founded, you could see persons rise up and ask…”What sign will you show us that we may be made to believe?” </a:t>
            </a:r>
          </a:p>
          <a:p>
            <a:pPr fontAlgn="base"/>
            <a:r>
              <a:rPr lang="en-US" sz="1200" dirty="0">
                <a:solidFill>
                  <a:srgbClr val="FFFF00"/>
                </a:solidFill>
              </a:rPr>
              <a:t>George Albert Smith</a:t>
            </a:r>
          </a:p>
          <a:p>
            <a:pPr fontAlgn="base"/>
            <a:endParaRPr lang="en-US" dirty="0">
              <a:solidFill>
                <a:srgbClr val="FFFF00"/>
              </a:solidFill>
            </a:endParaRPr>
          </a:p>
        </p:txBody>
      </p:sp>
      <p:pic>
        <p:nvPicPr>
          <p:cNvPr id="3" name="Picture 2" descr="A person in a suit and tie&#10;&#10;Description automatically generated">
            <a:extLst>
              <a:ext uri="{FF2B5EF4-FFF2-40B4-BE49-F238E27FC236}">
                <a16:creationId xmlns:a16="http://schemas.microsoft.com/office/drawing/2014/main" id="{9C09B22D-4148-1AB5-CB0E-5E76FCB81B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0300" y="4515102"/>
            <a:ext cx="1524000" cy="1905000"/>
          </a:xfrm>
          <a:prstGeom prst="rect">
            <a:avLst/>
          </a:prstGeom>
        </p:spPr>
      </p:pic>
    </p:spTree>
    <p:extLst>
      <p:ext uri="{BB962C8B-B14F-4D97-AF65-F5344CB8AC3E}">
        <p14:creationId xmlns:p14="http://schemas.microsoft.com/office/powerpoint/2010/main" val="363025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1F0A57-D961-40A0-904C-4169BDB0ADC1}"/>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Church History Sign Seeker</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510363" y="1562051"/>
            <a:ext cx="7076015" cy="4524315"/>
          </a:xfrm>
          <a:prstGeom prst="rect">
            <a:avLst/>
          </a:prstGeom>
        </p:spPr>
        <p:txBody>
          <a:bodyPr wrap="square">
            <a:spAutoFit/>
          </a:bodyPr>
          <a:lstStyle/>
          <a:p>
            <a:pPr fontAlgn="base"/>
            <a:r>
              <a:rPr lang="en-US" sz="1600" dirty="0">
                <a:solidFill>
                  <a:schemeClr val="bg1"/>
                </a:solidFill>
              </a:rPr>
              <a:t>Ezra Booth was a Methodist preacher in Ohio. He became interested in the Restoration in early 1831 after reading from the Book of Mormon. He traveled to Kirtland with John and Alice Johnson to meet the Prophet. Mrs. Johnson suffered from rheumatism, which had caused pain, swelling, and stiffness in her arm. When she first met Joseph Smith, she had not been able to raise her hand to her head for about two years.</a:t>
            </a:r>
          </a:p>
          <a:p>
            <a:pPr fontAlgn="base"/>
            <a:endParaRPr lang="en-US" sz="1600" dirty="0">
              <a:solidFill>
                <a:schemeClr val="bg1"/>
              </a:solidFill>
            </a:endParaRPr>
          </a:p>
          <a:p>
            <a:pPr fontAlgn="base"/>
            <a:r>
              <a:rPr lang="en-US" sz="1600" dirty="0">
                <a:solidFill>
                  <a:schemeClr val="bg1"/>
                </a:solidFill>
              </a:rPr>
              <a:t>“During the interview the conversation turned on the subject of supernatural gifts, such as were conferred in the days of the apostles. Some one said, ‘Here is Mrs. Johnson with a lame arm; has God given any power to man now on the earth to cure her?’ </a:t>
            </a:r>
          </a:p>
          <a:p>
            <a:pPr fontAlgn="base"/>
            <a:endParaRPr lang="en-US" sz="1600" dirty="0">
              <a:solidFill>
                <a:schemeClr val="bg1"/>
              </a:solidFill>
            </a:endParaRPr>
          </a:p>
          <a:p>
            <a:pPr fontAlgn="base"/>
            <a:r>
              <a:rPr lang="en-US" sz="1600" dirty="0">
                <a:solidFill>
                  <a:schemeClr val="bg1"/>
                </a:solidFill>
              </a:rPr>
              <a:t>A few moments later, when the conversation had turned in another direction, [Joseph] Smith rose, and walking across the room, taking Mrs. Johnson by the hand, said in the most solemn and impressive manner: ‘Woman, in the name of the Lord Jesus Christ I command thee to be whole,’ and immediately left the room. … Mrs. Johnson at once lifted [her arm] up with ease, and on her return home the next day she was able to do her washing without difficulty or pain”.</a:t>
            </a:r>
          </a:p>
        </p:txBody>
      </p:sp>
      <p:sp>
        <p:nvSpPr>
          <p:cNvPr id="176" name="TextBox 175"/>
          <p:cNvSpPr txBox="1"/>
          <p:nvPr/>
        </p:nvSpPr>
        <p:spPr>
          <a:xfrm>
            <a:off x="44686" y="6488667"/>
            <a:ext cx="3879378" cy="369332"/>
          </a:xfrm>
          <a:prstGeom prst="rect">
            <a:avLst/>
          </a:prstGeom>
          <a:noFill/>
        </p:spPr>
        <p:txBody>
          <a:bodyPr wrap="square" rtlCol="0">
            <a:spAutoFit/>
          </a:bodyPr>
          <a:lstStyle/>
          <a:p>
            <a:r>
              <a:rPr lang="en-US" dirty="0">
                <a:solidFill>
                  <a:schemeClr val="bg1"/>
                </a:solidFill>
              </a:rPr>
              <a:t>HC</a:t>
            </a:r>
            <a:endParaRPr lang="en-US" sz="1200" dirty="0">
              <a:solidFill>
                <a:schemeClr val="bg1"/>
              </a:solidFill>
            </a:endParaRPr>
          </a:p>
        </p:txBody>
      </p:sp>
      <p:pic>
        <p:nvPicPr>
          <p:cNvPr id="5" name="Picture 4">
            <a:extLst>
              <a:ext uri="{FF2B5EF4-FFF2-40B4-BE49-F238E27FC236}">
                <a16:creationId xmlns:a16="http://schemas.microsoft.com/office/drawing/2014/main" id="{9361CC8A-D927-47C7-9037-FAE88ECCCB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2465" y="1265186"/>
            <a:ext cx="1994415" cy="2776539"/>
          </a:xfrm>
          <a:prstGeom prst="rect">
            <a:avLst/>
          </a:prstGeom>
        </p:spPr>
      </p:pic>
      <p:pic>
        <p:nvPicPr>
          <p:cNvPr id="8" name="Picture 7">
            <a:extLst>
              <a:ext uri="{FF2B5EF4-FFF2-40B4-BE49-F238E27FC236}">
                <a16:creationId xmlns:a16="http://schemas.microsoft.com/office/drawing/2014/main" id="{37EC0492-8EC7-4941-AB3D-9947905FD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7938" y="4374294"/>
            <a:ext cx="2934319" cy="2197420"/>
          </a:xfrm>
          <a:prstGeom prst="rect">
            <a:avLst/>
          </a:prstGeom>
        </p:spPr>
      </p:pic>
    </p:spTree>
    <p:extLst>
      <p:ext uri="{BB962C8B-B14F-4D97-AF65-F5344CB8AC3E}">
        <p14:creationId xmlns:p14="http://schemas.microsoft.com/office/powerpoint/2010/main" val="312019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357AC4-6641-4F52-88D5-6DD9775EC1C3}"/>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397757" y="1583581"/>
            <a:ext cx="6578777" cy="4524315"/>
          </a:xfrm>
          <a:prstGeom prst="rect">
            <a:avLst/>
          </a:prstGeom>
        </p:spPr>
        <p:txBody>
          <a:bodyPr wrap="square">
            <a:spAutoFit/>
          </a:bodyPr>
          <a:lstStyle/>
          <a:p>
            <a:pPr fontAlgn="base"/>
            <a:r>
              <a:rPr lang="en-US" sz="1600" dirty="0">
                <a:solidFill>
                  <a:schemeClr val="bg1"/>
                </a:solidFill>
              </a:rPr>
              <a:t>Soon after Ezra Booth witnessed this miracle, he was baptized.</a:t>
            </a:r>
          </a:p>
          <a:p>
            <a:pPr fontAlgn="base"/>
            <a:endParaRPr lang="en-US" sz="1600" dirty="0">
              <a:solidFill>
                <a:schemeClr val="bg1"/>
              </a:solidFill>
            </a:endParaRPr>
          </a:p>
          <a:p>
            <a:pPr fontAlgn="base"/>
            <a:r>
              <a:rPr lang="en-US" sz="1600" dirty="0">
                <a:solidFill>
                  <a:schemeClr val="bg1"/>
                </a:solidFill>
              </a:rPr>
              <a:t>Ezra Booth is an example of someone relying on signs rather than faith. After he was baptized, he received the priesthood and was sent on a mission to Missouri. Booth apparently began this mission with great expectations, assuming he would be able to convert many by displaying signs and performing miracles. </a:t>
            </a:r>
          </a:p>
          <a:p>
            <a:pPr fontAlgn="base"/>
            <a:endParaRPr lang="en-US" sz="1600" dirty="0">
              <a:solidFill>
                <a:schemeClr val="bg1"/>
              </a:solidFill>
            </a:endParaRPr>
          </a:p>
          <a:p>
            <a:pPr fontAlgn="base"/>
            <a:r>
              <a:rPr lang="en-US" sz="1600" dirty="0">
                <a:solidFill>
                  <a:schemeClr val="bg1"/>
                </a:solidFill>
              </a:rPr>
              <a:t>However, after preaching for a short time and not seeing the results he anticipated, Booth “turned away” and apostatized. </a:t>
            </a:r>
          </a:p>
          <a:p>
            <a:pPr fontAlgn="base"/>
            <a:endParaRPr lang="en-US" sz="1600" dirty="0">
              <a:solidFill>
                <a:schemeClr val="bg1"/>
              </a:solidFill>
            </a:endParaRPr>
          </a:p>
          <a:p>
            <a:pPr fontAlgn="base"/>
            <a:r>
              <a:rPr lang="en-US" sz="1600" dirty="0">
                <a:solidFill>
                  <a:schemeClr val="bg1"/>
                </a:solidFill>
              </a:rPr>
              <a:t>The Prophet Joseph Smith made the following observation about Ezra Booth:</a:t>
            </a:r>
          </a:p>
          <a:p>
            <a:pPr fontAlgn="base"/>
            <a:endParaRPr lang="en-US" sz="1600" dirty="0">
              <a:solidFill>
                <a:schemeClr val="bg1"/>
              </a:solidFill>
            </a:endParaRPr>
          </a:p>
          <a:p>
            <a:pPr fontAlgn="base"/>
            <a:endParaRPr lang="en-US" sz="1600" dirty="0">
              <a:solidFill>
                <a:schemeClr val="bg1"/>
              </a:solidFill>
            </a:endParaRPr>
          </a:p>
          <a:p>
            <a:pPr fontAlgn="base"/>
            <a:r>
              <a:rPr lang="en-US" sz="1600" dirty="0">
                <a:solidFill>
                  <a:schemeClr val="bg1"/>
                </a:solidFill>
              </a:rPr>
              <a:t>“When he actually learned that faith, humility, patience, and tribulation go before blessing, and that God brings low before He exalts; that instead of the ‘Savior’s granting him power to smite men and make them believe’ … then he was disappointed”</a:t>
            </a:r>
          </a:p>
        </p:txBody>
      </p:sp>
      <p:sp>
        <p:nvSpPr>
          <p:cNvPr id="8" name="TextBox 7"/>
          <p:cNvSpPr txBox="1"/>
          <p:nvPr/>
        </p:nvSpPr>
        <p:spPr>
          <a:xfrm>
            <a:off x="150648" y="6398756"/>
            <a:ext cx="3879378" cy="369332"/>
          </a:xfrm>
          <a:prstGeom prst="rect">
            <a:avLst/>
          </a:prstGeom>
          <a:noFill/>
        </p:spPr>
        <p:txBody>
          <a:bodyPr wrap="square" rtlCol="0">
            <a:spAutoFit/>
          </a:bodyPr>
          <a:lstStyle/>
          <a:p>
            <a:r>
              <a:rPr lang="en-US" dirty="0">
                <a:solidFill>
                  <a:schemeClr val="bg1"/>
                </a:solidFill>
              </a:rPr>
              <a:t>HC</a:t>
            </a:r>
            <a:endParaRPr lang="en-US" sz="1200" dirty="0">
              <a:solidFill>
                <a:schemeClr val="bg1"/>
              </a:solidFill>
            </a:endParaRPr>
          </a:p>
        </p:txBody>
      </p:sp>
      <p:pic>
        <p:nvPicPr>
          <p:cNvPr id="5" name="Picture 4">
            <a:extLst>
              <a:ext uri="{FF2B5EF4-FFF2-40B4-BE49-F238E27FC236}">
                <a16:creationId xmlns:a16="http://schemas.microsoft.com/office/drawing/2014/main" id="{EA57BF0D-8FB5-45CA-9491-91E73D3B3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290" y="1330859"/>
            <a:ext cx="4172667" cy="4615782"/>
          </a:xfrm>
          <a:prstGeom prst="rect">
            <a:avLst/>
          </a:prstGeom>
        </p:spPr>
      </p:pic>
    </p:spTree>
    <p:extLst>
      <p:ext uri="{BB962C8B-B14F-4D97-AF65-F5344CB8AC3E}">
        <p14:creationId xmlns:p14="http://schemas.microsoft.com/office/powerpoint/2010/main" val="79360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3">
                                            <p:txEl>
                                              <p:pRg st="9" end="9"/>
                                            </p:txEl>
                                          </p:spTgt>
                                        </p:tgtEl>
                                        <p:attrNameLst>
                                          <p:attrName>style.visibility</p:attrName>
                                        </p:attrNameLst>
                                      </p:cBhvr>
                                      <p:to>
                                        <p:strVal val="visible"/>
                                      </p:to>
                                    </p:set>
                                    <p:animEffect transition="in" filter="fade">
                                      <p:cBhvr>
                                        <p:cTn id="17"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4AC6A-5A19-F55F-7B2F-11C77ED9C6AF}"/>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1DDA707-93D3-6521-C77E-E4811729FA38}"/>
              </a:ext>
            </a:extLst>
          </p:cNvPr>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The Importance of Virtue</a:t>
            </a:r>
          </a:p>
        </p:txBody>
      </p:sp>
      <p:sp>
        <p:nvSpPr>
          <p:cNvPr id="5" name="TextBox 4">
            <a:extLst>
              <a:ext uri="{FF2B5EF4-FFF2-40B4-BE49-F238E27FC236}">
                <a16:creationId xmlns:a16="http://schemas.microsoft.com/office/drawing/2014/main" id="{7961ADEF-0257-27F8-73B9-227C0A1D69B7}"/>
              </a:ext>
            </a:extLst>
          </p:cNvPr>
          <p:cNvSpPr txBox="1"/>
          <p:nvPr/>
        </p:nvSpPr>
        <p:spPr>
          <a:xfrm>
            <a:off x="990604" y="1560612"/>
            <a:ext cx="4743450" cy="1200329"/>
          </a:xfrm>
          <a:prstGeom prst="rect">
            <a:avLst/>
          </a:prstGeom>
          <a:noFill/>
        </p:spPr>
        <p:txBody>
          <a:bodyPr wrap="square">
            <a:spAutoFit/>
          </a:bodyPr>
          <a:lstStyle/>
          <a:p>
            <a:r>
              <a:rPr lang="en-US" sz="2400" dirty="0">
                <a:solidFill>
                  <a:schemeClr val="bg1"/>
                </a:solidFill>
              </a:rPr>
              <a:t>T</a:t>
            </a:r>
            <a:r>
              <a:rPr lang="en-US" sz="2400" b="0" i="0" dirty="0">
                <a:solidFill>
                  <a:schemeClr val="bg1"/>
                </a:solidFill>
                <a:effectLst/>
              </a:rPr>
              <a:t>o be virtuous includes having moral integrity, being sexually pure, and having spiritual power and strength.</a:t>
            </a:r>
          </a:p>
        </p:txBody>
      </p:sp>
      <p:sp>
        <p:nvSpPr>
          <p:cNvPr id="7" name="TextBox 6">
            <a:extLst>
              <a:ext uri="{FF2B5EF4-FFF2-40B4-BE49-F238E27FC236}">
                <a16:creationId xmlns:a16="http://schemas.microsoft.com/office/drawing/2014/main" id="{0E9A57DD-D7C3-298A-A793-36BFCC1EC7BF}"/>
              </a:ext>
            </a:extLst>
          </p:cNvPr>
          <p:cNvSpPr txBox="1"/>
          <p:nvPr/>
        </p:nvSpPr>
        <p:spPr>
          <a:xfrm>
            <a:off x="140154" y="6488667"/>
            <a:ext cx="6101442" cy="369332"/>
          </a:xfrm>
          <a:prstGeom prst="rect">
            <a:avLst/>
          </a:prstGeom>
          <a:noFill/>
        </p:spPr>
        <p:txBody>
          <a:bodyPr wrap="square">
            <a:spAutoFit/>
          </a:bodyPr>
          <a:lstStyle/>
          <a:p>
            <a:r>
              <a:rPr lang="en-US" sz="1800" dirty="0">
                <a:solidFill>
                  <a:schemeClr val="bg1"/>
                </a:solidFill>
              </a:rPr>
              <a:t>D&amp;C 63:13-16; (Guide to scriptures)</a:t>
            </a:r>
          </a:p>
        </p:txBody>
      </p:sp>
      <p:sp>
        <p:nvSpPr>
          <p:cNvPr id="9" name="TextBox 8">
            <a:extLst>
              <a:ext uri="{FF2B5EF4-FFF2-40B4-BE49-F238E27FC236}">
                <a16:creationId xmlns:a16="http://schemas.microsoft.com/office/drawing/2014/main" id="{C222A08D-51C0-8362-9384-1207569321AC}"/>
              </a:ext>
            </a:extLst>
          </p:cNvPr>
          <p:cNvSpPr txBox="1"/>
          <p:nvPr/>
        </p:nvSpPr>
        <p:spPr>
          <a:xfrm>
            <a:off x="7039483" y="1861670"/>
            <a:ext cx="3905250" cy="1631216"/>
          </a:xfrm>
          <a:prstGeom prst="rect">
            <a:avLst/>
          </a:prstGeom>
          <a:noFill/>
        </p:spPr>
        <p:txBody>
          <a:bodyPr wrap="square">
            <a:spAutoFit/>
          </a:bodyPr>
          <a:lstStyle/>
          <a:p>
            <a:r>
              <a:rPr lang="en-US" sz="2000" b="0" i="1" dirty="0">
                <a:solidFill>
                  <a:srgbClr val="FFFF00"/>
                </a:solidFill>
                <a:effectLst/>
              </a:rPr>
              <a:t>He that hath </a:t>
            </a:r>
            <a:r>
              <a:rPr lang="en-US" sz="2000" b="0" i="1" u="none" strike="noStrike" dirty="0">
                <a:solidFill>
                  <a:srgbClr val="FFFF00"/>
                </a:solidFill>
                <a:effectLst/>
              </a:rPr>
              <a:t>clean</a:t>
            </a:r>
            <a:r>
              <a:rPr lang="en-US" sz="2000" b="0" i="1" dirty="0">
                <a:solidFill>
                  <a:srgbClr val="FFFF00"/>
                </a:solidFill>
                <a:effectLst/>
              </a:rPr>
              <a:t> </a:t>
            </a:r>
            <a:r>
              <a:rPr lang="en-US" sz="2000" b="0" i="1" u="none" strike="noStrike" dirty="0">
                <a:solidFill>
                  <a:srgbClr val="FFFF00"/>
                </a:solidFill>
                <a:effectLst/>
              </a:rPr>
              <a:t>hands</a:t>
            </a:r>
            <a:r>
              <a:rPr lang="en-US" sz="2000" b="0" i="1" dirty="0">
                <a:solidFill>
                  <a:srgbClr val="FFFF00"/>
                </a:solidFill>
                <a:effectLst/>
              </a:rPr>
              <a:t>, and a </a:t>
            </a:r>
            <a:r>
              <a:rPr lang="en-US" sz="2000" b="0" i="1" u="none" strike="noStrike" dirty="0">
                <a:solidFill>
                  <a:srgbClr val="FFFF00"/>
                </a:solidFill>
                <a:effectLst/>
              </a:rPr>
              <a:t>pure</a:t>
            </a:r>
            <a:r>
              <a:rPr lang="en-US" sz="2000" b="0" i="1" dirty="0">
                <a:solidFill>
                  <a:srgbClr val="FFFF00"/>
                </a:solidFill>
                <a:effectLst/>
              </a:rPr>
              <a:t> </a:t>
            </a:r>
            <a:r>
              <a:rPr lang="en-US" sz="2000" b="0" i="1" u="none" strike="noStrike" dirty="0">
                <a:solidFill>
                  <a:srgbClr val="FFFF00"/>
                </a:solidFill>
                <a:effectLst/>
              </a:rPr>
              <a:t>heart</a:t>
            </a:r>
            <a:r>
              <a:rPr lang="en-US" sz="2000" b="0" i="1" dirty="0">
                <a:solidFill>
                  <a:srgbClr val="FFFF00"/>
                </a:solidFill>
                <a:effectLst/>
              </a:rPr>
              <a:t>; who hath not lifted up his soul unto </a:t>
            </a:r>
            <a:r>
              <a:rPr lang="en-US" sz="2000" b="0" i="1" u="none" strike="noStrike" dirty="0">
                <a:solidFill>
                  <a:srgbClr val="FFFF00"/>
                </a:solidFill>
                <a:effectLst/>
              </a:rPr>
              <a:t>vanity</a:t>
            </a:r>
            <a:r>
              <a:rPr lang="en-US" sz="2000" b="0" i="1" dirty="0">
                <a:solidFill>
                  <a:srgbClr val="FFFF00"/>
                </a:solidFill>
                <a:effectLst/>
              </a:rPr>
              <a:t>, nor </a:t>
            </a:r>
            <a:r>
              <a:rPr lang="en-US" sz="2000" b="0" i="1" u="none" strike="noStrike" dirty="0">
                <a:solidFill>
                  <a:srgbClr val="FFFF00"/>
                </a:solidFill>
                <a:effectLst/>
              </a:rPr>
              <a:t>sworn</a:t>
            </a:r>
            <a:r>
              <a:rPr lang="en-US" sz="2000" b="0" i="1" dirty="0">
                <a:solidFill>
                  <a:srgbClr val="FFFF00"/>
                </a:solidFill>
                <a:effectLst/>
              </a:rPr>
              <a:t> </a:t>
            </a:r>
            <a:r>
              <a:rPr lang="en-US" sz="2000" b="0" i="1" u="none" strike="noStrike" dirty="0">
                <a:solidFill>
                  <a:srgbClr val="FFFF00"/>
                </a:solidFill>
                <a:effectLst/>
              </a:rPr>
              <a:t>deceitfully</a:t>
            </a:r>
            <a:r>
              <a:rPr lang="en-US" sz="2000" b="0" i="1" dirty="0">
                <a:solidFill>
                  <a:srgbClr val="FFFF00"/>
                </a:solidFill>
                <a:effectLst/>
              </a:rPr>
              <a:t>.</a:t>
            </a:r>
          </a:p>
          <a:p>
            <a:r>
              <a:rPr lang="en-US" sz="2000" i="1" dirty="0">
                <a:solidFill>
                  <a:srgbClr val="FFFF00"/>
                </a:solidFill>
              </a:rPr>
              <a:t>Psalm 24:4</a:t>
            </a:r>
          </a:p>
        </p:txBody>
      </p:sp>
      <p:sp>
        <p:nvSpPr>
          <p:cNvPr id="11" name="TextBox 10">
            <a:extLst>
              <a:ext uri="{FF2B5EF4-FFF2-40B4-BE49-F238E27FC236}">
                <a16:creationId xmlns:a16="http://schemas.microsoft.com/office/drawing/2014/main" id="{E57B16E6-795B-3319-DB09-B92F929529E2}"/>
              </a:ext>
            </a:extLst>
          </p:cNvPr>
          <p:cNvSpPr txBox="1"/>
          <p:nvPr/>
        </p:nvSpPr>
        <p:spPr>
          <a:xfrm>
            <a:off x="3054160" y="914281"/>
            <a:ext cx="6101442" cy="646331"/>
          </a:xfrm>
          <a:prstGeom prst="rect">
            <a:avLst/>
          </a:prstGeom>
          <a:noFill/>
        </p:spPr>
        <p:txBody>
          <a:bodyPr wrap="square">
            <a:spAutoFit/>
          </a:bodyPr>
          <a:lstStyle/>
          <a:p>
            <a:pPr algn="ctr"/>
            <a:r>
              <a:rPr lang="en-US" b="1" dirty="0"/>
              <a:t>T</a:t>
            </a:r>
            <a:r>
              <a:rPr lang="en-US" b="1" i="0" dirty="0">
                <a:effectLst/>
              </a:rPr>
              <a:t>he Savior’s commandment to be sexually pure is often referred to as the law of chastity.</a:t>
            </a:r>
            <a:endParaRPr lang="en-US" b="1" dirty="0"/>
          </a:p>
        </p:txBody>
      </p:sp>
      <p:sp>
        <p:nvSpPr>
          <p:cNvPr id="13" name="TextBox 12">
            <a:extLst>
              <a:ext uri="{FF2B5EF4-FFF2-40B4-BE49-F238E27FC236}">
                <a16:creationId xmlns:a16="http://schemas.microsoft.com/office/drawing/2014/main" id="{6450D9D6-8D88-7B5F-391F-F618509B6D1F}"/>
              </a:ext>
            </a:extLst>
          </p:cNvPr>
          <p:cNvSpPr txBox="1"/>
          <p:nvPr/>
        </p:nvSpPr>
        <p:spPr>
          <a:xfrm>
            <a:off x="365686" y="3064055"/>
            <a:ext cx="6101442" cy="3139321"/>
          </a:xfrm>
          <a:prstGeom prst="rect">
            <a:avLst/>
          </a:prstGeom>
          <a:noFill/>
        </p:spPr>
        <p:txBody>
          <a:bodyPr wrap="square">
            <a:spAutoFit/>
          </a:bodyPr>
          <a:lstStyle/>
          <a:p>
            <a:r>
              <a:rPr lang="en-US" b="1" i="0" dirty="0">
                <a:solidFill>
                  <a:schemeClr val="bg1"/>
                </a:solidFill>
                <a:effectLst/>
              </a:rPr>
              <a:t>Sexual feelings are an important part of God’s plan to create happy marriages and eternal families. These feelings are not sinful—they are sacred. </a:t>
            </a:r>
          </a:p>
          <a:p>
            <a:endParaRPr lang="en-US" b="1" i="0" dirty="0">
              <a:solidFill>
                <a:schemeClr val="bg1"/>
              </a:solidFill>
              <a:effectLst/>
            </a:endParaRPr>
          </a:p>
          <a:p>
            <a:r>
              <a:rPr lang="en-US" b="1" i="0" dirty="0">
                <a:solidFill>
                  <a:schemeClr val="bg1"/>
                </a:solidFill>
                <a:effectLst/>
              </a:rPr>
              <a:t>Because sexual feelings are so sacred and so powerful, God has given you His law of chastity to prepare you to use these feelings as He intends.</a:t>
            </a:r>
          </a:p>
          <a:p>
            <a:endParaRPr lang="en-US" b="1" i="0" dirty="0">
              <a:solidFill>
                <a:schemeClr val="bg1"/>
              </a:solidFill>
              <a:effectLst/>
            </a:endParaRPr>
          </a:p>
          <a:p>
            <a:r>
              <a:rPr lang="en-US" b="1" i="0" dirty="0">
                <a:solidFill>
                  <a:schemeClr val="bg1"/>
                </a:solidFill>
                <a:effectLst/>
              </a:rPr>
              <a:t>The law of chastity states that God approves of sexual activity only between a man and a woman who are married.</a:t>
            </a:r>
          </a:p>
          <a:p>
            <a:r>
              <a:rPr lang="en-US" sz="1400" b="1" dirty="0">
                <a:solidFill>
                  <a:schemeClr val="bg1"/>
                </a:solidFill>
              </a:rPr>
              <a:t>(For the Strength of Youth)</a:t>
            </a:r>
          </a:p>
        </p:txBody>
      </p:sp>
      <p:pic>
        <p:nvPicPr>
          <p:cNvPr id="15" name="Picture 14">
            <a:extLst>
              <a:ext uri="{FF2B5EF4-FFF2-40B4-BE49-F238E27FC236}">
                <a16:creationId xmlns:a16="http://schemas.microsoft.com/office/drawing/2014/main" id="{7CEE35E4-FA5C-1C58-093F-5A44557C456D}"/>
              </a:ext>
            </a:extLst>
          </p:cNvPr>
          <p:cNvPicPr>
            <a:picLocks noChangeAspect="1"/>
          </p:cNvPicPr>
          <p:nvPr/>
        </p:nvPicPr>
        <p:blipFill>
          <a:blip r:embed="rId2"/>
          <a:stretch>
            <a:fillRect/>
          </a:stretch>
        </p:blipFill>
        <p:spPr>
          <a:xfrm>
            <a:off x="6467128" y="3793945"/>
            <a:ext cx="4991797" cy="2438740"/>
          </a:xfrm>
          <a:prstGeom prst="rect">
            <a:avLst/>
          </a:prstGeom>
        </p:spPr>
      </p:pic>
    </p:spTree>
    <p:extLst>
      <p:ext uri="{BB962C8B-B14F-4D97-AF65-F5344CB8AC3E}">
        <p14:creationId xmlns:p14="http://schemas.microsoft.com/office/powerpoint/2010/main" val="330937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010223-78AC-4DD5-B60B-8484A7B869A2}"/>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9383" y="6432299"/>
            <a:ext cx="3879378" cy="369332"/>
          </a:xfrm>
          <a:prstGeom prst="rect">
            <a:avLst/>
          </a:prstGeom>
          <a:noFill/>
        </p:spPr>
        <p:txBody>
          <a:bodyPr wrap="square" rtlCol="0">
            <a:spAutoFit/>
          </a:bodyPr>
          <a:lstStyle/>
          <a:p>
            <a:r>
              <a:rPr lang="en-US" dirty="0">
                <a:solidFill>
                  <a:schemeClr val="bg1"/>
                </a:solidFill>
              </a:rPr>
              <a:t>D&amp;C 63:15   </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Secret Sins--Folly</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614916" y="1208479"/>
            <a:ext cx="7495953" cy="2308324"/>
          </a:xfrm>
          <a:prstGeom prst="rect">
            <a:avLst/>
          </a:prstGeom>
        </p:spPr>
        <p:txBody>
          <a:bodyPr wrap="square">
            <a:spAutoFit/>
          </a:bodyPr>
          <a:lstStyle/>
          <a:p>
            <a:pPr fontAlgn="base"/>
            <a:r>
              <a:rPr lang="en-US" sz="2400" dirty="0">
                <a:solidFill>
                  <a:schemeClr val="bg1"/>
                </a:solidFill>
              </a:rPr>
              <a:t>“Often at the most inopportune time </a:t>
            </a:r>
            <a:r>
              <a:rPr lang="en-US" sz="2400" dirty="0" err="1">
                <a:solidFill>
                  <a:schemeClr val="bg1"/>
                </a:solidFill>
              </a:rPr>
              <a:t>unrepented</a:t>
            </a:r>
            <a:r>
              <a:rPr lang="en-US" sz="2400" dirty="0">
                <a:solidFill>
                  <a:schemeClr val="bg1"/>
                </a:solidFill>
              </a:rPr>
              <a:t> immorality is made known. …all wicked acts kept in darkness are eventually drawn out into the light of day. Even if our </a:t>
            </a:r>
            <a:r>
              <a:rPr lang="en-US" sz="2400" dirty="0" err="1">
                <a:solidFill>
                  <a:schemeClr val="bg1"/>
                </a:solidFill>
              </a:rPr>
              <a:t>unrepented</a:t>
            </a:r>
            <a:r>
              <a:rPr lang="en-US" sz="2400" dirty="0">
                <a:solidFill>
                  <a:schemeClr val="bg1"/>
                </a:solidFill>
              </a:rPr>
              <a:t> sins are not revealed in this life, certainly at the judgment all will be made manifest.”</a:t>
            </a:r>
          </a:p>
          <a:p>
            <a:pPr fontAlgn="base"/>
            <a:r>
              <a:rPr lang="en-US" sz="2400" dirty="0">
                <a:solidFill>
                  <a:schemeClr val="bg1"/>
                </a:solidFill>
              </a:rPr>
              <a:t>McConkie and </a:t>
            </a:r>
            <a:r>
              <a:rPr lang="en-US" sz="2400" dirty="0" err="1">
                <a:solidFill>
                  <a:schemeClr val="bg1"/>
                </a:solidFill>
              </a:rPr>
              <a:t>Ostler</a:t>
            </a:r>
            <a:endParaRPr lang="en-US" sz="2400" dirty="0">
              <a:solidFill>
                <a:schemeClr val="bg1"/>
              </a:solidFill>
            </a:endParaRPr>
          </a:p>
        </p:txBody>
      </p:sp>
      <p:pic>
        <p:nvPicPr>
          <p:cNvPr id="7" name="Picture 6">
            <a:extLst>
              <a:ext uri="{FF2B5EF4-FFF2-40B4-BE49-F238E27FC236}">
                <a16:creationId xmlns:a16="http://schemas.microsoft.com/office/drawing/2014/main" id="{A76868DC-A030-4CA9-813C-0E10000F2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005" y="3963418"/>
            <a:ext cx="4303776" cy="2468880"/>
          </a:xfrm>
          <a:prstGeom prst="rect">
            <a:avLst/>
          </a:prstGeom>
        </p:spPr>
      </p:pic>
      <p:pic>
        <p:nvPicPr>
          <p:cNvPr id="10" name="Picture 9">
            <a:extLst>
              <a:ext uri="{FF2B5EF4-FFF2-40B4-BE49-F238E27FC236}">
                <a16:creationId xmlns:a16="http://schemas.microsoft.com/office/drawing/2014/main" id="{8254FD45-B3B0-4CAC-9FB6-173555C3E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229" y="1264848"/>
            <a:ext cx="3582154" cy="2467179"/>
          </a:xfrm>
          <a:prstGeom prst="rect">
            <a:avLst/>
          </a:prstGeom>
        </p:spPr>
      </p:pic>
    </p:spTree>
    <p:extLst>
      <p:ext uri="{BB962C8B-B14F-4D97-AF65-F5344CB8AC3E}">
        <p14:creationId xmlns:p14="http://schemas.microsoft.com/office/powerpoint/2010/main" val="234579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DD68E0-80BD-443B-8354-D24266B57740}"/>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74109" y="677109"/>
            <a:ext cx="2372497" cy="646331"/>
          </a:xfrm>
          <a:prstGeom prst="rect">
            <a:avLst/>
          </a:prstGeom>
          <a:noFill/>
        </p:spPr>
        <p:txBody>
          <a:bodyPr wrap="square" rtlCol="0">
            <a:spAutoFit/>
          </a:bodyPr>
          <a:lstStyle/>
          <a:p>
            <a:pPr algn="ctr"/>
            <a:r>
              <a:rPr lang="en-US" dirty="0">
                <a:solidFill>
                  <a:schemeClr val="bg1"/>
                </a:solidFill>
              </a:rPr>
              <a:t>Summer 1831 Independence Missouri</a:t>
            </a:r>
          </a:p>
        </p:txBody>
      </p:sp>
      <p:sp>
        <p:nvSpPr>
          <p:cNvPr id="6" name="TextBox 5"/>
          <p:cNvSpPr txBox="1"/>
          <p:nvPr/>
        </p:nvSpPr>
        <p:spPr>
          <a:xfrm>
            <a:off x="1779372" y="1"/>
            <a:ext cx="9144000" cy="1323439"/>
          </a:xfrm>
          <a:prstGeom prst="rect">
            <a:avLst/>
          </a:prstGeom>
          <a:noFill/>
        </p:spPr>
        <p:txBody>
          <a:bodyPr wrap="square" rtlCol="0">
            <a:spAutoFit/>
          </a:bodyPr>
          <a:lstStyle/>
          <a:p>
            <a:pPr algn="ctr"/>
            <a:r>
              <a:rPr lang="en-US" sz="8000" dirty="0">
                <a:solidFill>
                  <a:schemeClr val="bg1"/>
                </a:solidFill>
                <a:latin typeface="Agency FB" panose="020B0503020202020204" pitchFamily="34" charset="0"/>
              </a:rPr>
              <a:t>Background</a:t>
            </a:r>
            <a:endParaRPr lang="en-US" sz="4400" dirty="0">
              <a:solidFill>
                <a:schemeClr val="bg1"/>
              </a:solidFill>
              <a:latin typeface="Agency FB" panose="020B0503020202020204" pitchFamily="34" charset="0"/>
            </a:endParaRPr>
          </a:p>
        </p:txBody>
      </p:sp>
      <p:sp>
        <p:nvSpPr>
          <p:cNvPr id="3" name="Rectangle 2"/>
          <p:cNvSpPr/>
          <p:nvPr/>
        </p:nvSpPr>
        <p:spPr>
          <a:xfrm>
            <a:off x="1563880" y="1897637"/>
            <a:ext cx="4882228" cy="1200329"/>
          </a:xfrm>
          <a:prstGeom prst="rect">
            <a:avLst/>
          </a:prstGeom>
        </p:spPr>
        <p:txBody>
          <a:bodyPr wrap="square">
            <a:spAutoFit/>
          </a:bodyPr>
          <a:lstStyle/>
          <a:p>
            <a:r>
              <a:rPr lang="en-US" dirty="0">
                <a:solidFill>
                  <a:schemeClr val="bg1"/>
                </a:solidFill>
                <a:latin typeface="Abadi" panose="020B0604020104020204" pitchFamily="34" charset="0"/>
              </a:rPr>
              <a:t>During the Prophet’s absence, some Church members in Ohio turned away from the Lord’s commandments and committed serious sins including the violation of the law of chastity. </a:t>
            </a:r>
            <a:endParaRPr lang="en-US" dirty="0">
              <a:solidFill>
                <a:schemeClr val="bg1"/>
              </a:solidFill>
            </a:endParaRPr>
          </a:p>
        </p:txBody>
      </p:sp>
      <p:sp>
        <p:nvSpPr>
          <p:cNvPr id="7" name="Rectangle 6"/>
          <p:cNvSpPr/>
          <p:nvPr/>
        </p:nvSpPr>
        <p:spPr>
          <a:xfrm>
            <a:off x="6096000" y="4322973"/>
            <a:ext cx="4572000" cy="1200329"/>
          </a:xfrm>
          <a:prstGeom prst="rect">
            <a:avLst/>
          </a:prstGeom>
        </p:spPr>
        <p:txBody>
          <a:bodyPr>
            <a:spAutoFit/>
          </a:bodyPr>
          <a:lstStyle/>
          <a:p>
            <a:r>
              <a:rPr lang="en-US" dirty="0">
                <a:solidFill>
                  <a:schemeClr val="bg1"/>
                </a:solidFill>
                <a:latin typeface="Abadi" panose="020B0604020104020204" pitchFamily="34" charset="0"/>
              </a:rPr>
              <a:t>The Prophet Joseph Smith returned to Kirtland on August 27, and on August 30, he received the revelation recorded in Doctrine and Covenants 63.</a:t>
            </a:r>
            <a:endParaRPr lang="en-US" dirty="0">
              <a:solidFill>
                <a:schemeClr val="bg1"/>
              </a:solidFill>
            </a:endParaRPr>
          </a:p>
        </p:txBody>
      </p:sp>
      <p:pic>
        <p:nvPicPr>
          <p:cNvPr id="8" name="Picture 7">
            <a:extLst>
              <a:ext uri="{FF2B5EF4-FFF2-40B4-BE49-F238E27FC236}">
                <a16:creationId xmlns:a16="http://schemas.microsoft.com/office/drawing/2014/main" id="{C32EDF59-C75D-4877-A0F6-815CB471D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122" y="3428583"/>
            <a:ext cx="2171700" cy="3098800"/>
          </a:xfrm>
          <a:prstGeom prst="rect">
            <a:avLst/>
          </a:prstGeom>
        </p:spPr>
      </p:pic>
      <p:pic>
        <p:nvPicPr>
          <p:cNvPr id="12" name="Picture 11">
            <a:extLst>
              <a:ext uri="{FF2B5EF4-FFF2-40B4-BE49-F238E27FC236}">
                <a16:creationId xmlns:a16="http://schemas.microsoft.com/office/drawing/2014/main" id="{6888FC2B-61B4-4076-BE80-00FE62D39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670" y="1455972"/>
            <a:ext cx="3458222" cy="2368358"/>
          </a:xfrm>
          <a:prstGeom prst="rect">
            <a:avLst/>
          </a:prstGeom>
        </p:spPr>
      </p:pic>
    </p:spTree>
    <p:extLst>
      <p:ext uri="{BB962C8B-B14F-4D97-AF65-F5344CB8AC3E}">
        <p14:creationId xmlns:p14="http://schemas.microsoft.com/office/powerpoint/2010/main" val="195173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9706C04-3C1D-4000-9EF9-C188F8E0A311}"/>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9286" y="6420329"/>
            <a:ext cx="3879378" cy="369332"/>
          </a:xfrm>
          <a:prstGeom prst="rect">
            <a:avLst/>
          </a:prstGeom>
          <a:noFill/>
        </p:spPr>
        <p:txBody>
          <a:bodyPr wrap="square" rtlCol="0">
            <a:spAutoFit/>
          </a:bodyPr>
          <a:lstStyle/>
          <a:p>
            <a:r>
              <a:rPr lang="en-US" dirty="0">
                <a:solidFill>
                  <a:schemeClr val="bg1"/>
                </a:solidFill>
              </a:rPr>
              <a:t>D&amp;C 63:16-17 –</a:t>
            </a:r>
            <a:r>
              <a:rPr lang="en-US" sz="1200" dirty="0">
                <a:solidFill>
                  <a:schemeClr val="bg1"/>
                </a:solidFill>
              </a:rPr>
              <a:t>McConkie and </a:t>
            </a:r>
            <a:r>
              <a:rPr lang="en-US" sz="1200" dirty="0" err="1">
                <a:solidFill>
                  <a:schemeClr val="bg1"/>
                </a:solidFill>
              </a:rPr>
              <a:t>Ostler</a:t>
            </a:r>
            <a:r>
              <a:rPr lang="en-US" sz="1200" dirty="0">
                <a:solidFill>
                  <a:schemeClr val="bg1"/>
                </a:solidFill>
              </a:rPr>
              <a:t>  </a:t>
            </a: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Look With Lust</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831975" y="1023601"/>
            <a:ext cx="2990848" cy="646331"/>
          </a:xfrm>
          <a:prstGeom prst="rect">
            <a:avLst/>
          </a:prstGeom>
        </p:spPr>
        <p:txBody>
          <a:bodyPr wrap="square">
            <a:spAutoFit/>
          </a:bodyPr>
          <a:lstStyle/>
          <a:p>
            <a:pPr fontAlgn="base"/>
            <a:r>
              <a:rPr lang="en-US" dirty="0">
                <a:solidFill>
                  <a:schemeClr val="bg1"/>
                </a:solidFill>
              </a:rPr>
              <a:t>The world view: “Only the act is, as a rule, regarded as sin</a:t>
            </a:r>
            <a:endParaRPr lang="en-US" sz="1200" dirty="0">
              <a:solidFill>
                <a:schemeClr val="bg1"/>
              </a:solidFill>
            </a:endParaRPr>
          </a:p>
        </p:txBody>
      </p:sp>
      <p:sp>
        <p:nvSpPr>
          <p:cNvPr id="8" name="Rectangle 7"/>
          <p:cNvSpPr/>
          <p:nvPr/>
        </p:nvSpPr>
        <p:spPr>
          <a:xfrm>
            <a:off x="6259948" y="4460972"/>
            <a:ext cx="3395186" cy="2031325"/>
          </a:xfrm>
          <a:prstGeom prst="rect">
            <a:avLst/>
          </a:prstGeom>
        </p:spPr>
        <p:txBody>
          <a:bodyPr wrap="square">
            <a:spAutoFit/>
          </a:bodyPr>
          <a:lstStyle/>
          <a:p>
            <a:pPr fontAlgn="base"/>
            <a:r>
              <a:rPr lang="en-US" dirty="0">
                <a:solidFill>
                  <a:schemeClr val="bg1"/>
                </a:solidFill>
              </a:rPr>
              <a:t>The Lord’s view: Transgression begins in the thoughts and desires of the heart, and that the outcome of cherishing such things is apostasy. The Spirit leaves the impure heart; then the door is open for doubt, denial, and fear.</a:t>
            </a:r>
            <a:endParaRPr lang="en-US" sz="1200" dirty="0">
              <a:solidFill>
                <a:schemeClr val="bg1"/>
              </a:solidFill>
            </a:endParaRPr>
          </a:p>
        </p:txBody>
      </p:sp>
      <p:grpSp>
        <p:nvGrpSpPr>
          <p:cNvPr id="9" name="Group 8"/>
          <p:cNvGrpSpPr/>
          <p:nvPr/>
        </p:nvGrpSpPr>
        <p:grpSpPr>
          <a:xfrm>
            <a:off x="3100549" y="1724569"/>
            <a:ext cx="2311710" cy="4359225"/>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0235" y="174347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279711" y="2319211"/>
              <a:ext cx="1905000" cy="1526840"/>
            </a:xfrm>
            <a:prstGeom prst="rect">
              <a:avLst/>
            </a:prstGeom>
          </p:spPr>
          <p:txBody>
            <a:bodyPr wrap="square">
              <a:spAutoFit/>
            </a:bodyPr>
            <a:lstStyle/>
            <a:p>
              <a:pPr algn="ctr"/>
              <a:r>
                <a:rPr lang="en-US" sz="1600" b="1" i="1" dirty="0"/>
                <a:t>If we look upon others with lust, we will not have the Spirit and we deny the faith</a:t>
              </a:r>
              <a:endParaRPr lang="en-US" sz="1600" dirty="0">
                <a:solidFill>
                  <a:schemeClr val="bg1"/>
                </a:solidFill>
              </a:endParaRPr>
            </a:p>
          </p:txBody>
        </p:sp>
      </p:grpSp>
      <p:pic>
        <p:nvPicPr>
          <p:cNvPr id="32" name="Picture 31">
            <a:extLst>
              <a:ext uri="{FF2B5EF4-FFF2-40B4-BE49-F238E27FC236}">
                <a16:creationId xmlns:a16="http://schemas.microsoft.com/office/drawing/2014/main" id="{0FE511B0-DC13-487B-B0E5-3D9D3AC15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9825" y="1051067"/>
            <a:ext cx="2231136" cy="2932176"/>
          </a:xfrm>
          <a:prstGeom prst="rect">
            <a:avLst/>
          </a:prstGeom>
        </p:spPr>
      </p:pic>
    </p:spTree>
    <p:extLst>
      <p:ext uri="{BB962C8B-B14F-4D97-AF65-F5344CB8AC3E}">
        <p14:creationId xmlns:p14="http://schemas.microsoft.com/office/powerpoint/2010/main" val="308030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EEEFB0-F137-4DA1-ADFA-1861A3E3753A}"/>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345309" y="1768623"/>
            <a:ext cx="6601669" cy="4985980"/>
          </a:xfrm>
          <a:prstGeom prst="rect">
            <a:avLst/>
          </a:prstGeom>
        </p:spPr>
        <p:txBody>
          <a:bodyPr wrap="square">
            <a:spAutoFit/>
          </a:bodyPr>
          <a:lstStyle/>
          <a:p>
            <a:pPr fontAlgn="base"/>
            <a:r>
              <a:rPr lang="en-US" i="1" dirty="0">
                <a:solidFill>
                  <a:schemeClr val="bg1"/>
                </a:solidFill>
              </a:rPr>
              <a:t>“Above all, start by separating yourself from people, materials, and circumstances that will harm you. …</a:t>
            </a:r>
          </a:p>
          <a:p>
            <a:pPr fontAlgn="base"/>
            <a:endParaRPr lang="en-US" i="1" dirty="0">
              <a:solidFill>
                <a:schemeClr val="bg1"/>
              </a:solidFill>
            </a:endParaRPr>
          </a:p>
          <a:p>
            <a:pPr fontAlgn="base"/>
            <a:r>
              <a:rPr lang="en-US" i="1" dirty="0">
                <a:solidFill>
                  <a:schemeClr val="bg1"/>
                </a:solidFill>
              </a:rPr>
              <a:t>“… If a TV show is indecent, turn it off. If a movie is crude, walk out. If an improper relationship is developing, sever it. Many of these influences, at least initially, may not technically be evil, but they can blunt our judgment, dull our spirituality, and lead to something that could be evil. …</a:t>
            </a:r>
          </a:p>
          <a:p>
            <a:pPr fontAlgn="base"/>
            <a:endParaRPr lang="en-US" i="1" dirty="0">
              <a:solidFill>
                <a:schemeClr val="bg1"/>
              </a:solidFill>
            </a:endParaRPr>
          </a:p>
          <a:p>
            <a:pPr fontAlgn="base"/>
            <a:r>
              <a:rPr lang="en-US" i="1" dirty="0">
                <a:solidFill>
                  <a:schemeClr val="bg1"/>
                </a:solidFill>
              </a:rPr>
              <a:t>“… Replace lewd thoughts with hopeful images and joyful memories; picture the faces of those who love you and would be shattered if you let them down. … Whatever thoughts you have, make sure they are welcome in your heart by invitation only. …</a:t>
            </a:r>
          </a:p>
          <a:p>
            <a:pPr fontAlgn="base"/>
            <a:endParaRPr lang="en-US" i="1" dirty="0">
              <a:solidFill>
                <a:schemeClr val="bg1"/>
              </a:solidFill>
            </a:endParaRPr>
          </a:p>
          <a:p>
            <a:pPr fontAlgn="base"/>
            <a:r>
              <a:rPr lang="en-US" i="1" dirty="0">
                <a:solidFill>
                  <a:schemeClr val="bg1"/>
                </a:solidFill>
              </a:rPr>
              <a:t>“Cultivate and be where the Spirit of the Lord is. Make sure that includes your own home or apartment, dictating the kind of art, music, and literature you keep there” </a:t>
            </a:r>
          </a:p>
          <a:p>
            <a:pPr fontAlgn="base"/>
            <a:r>
              <a:rPr lang="en-US" sz="1200" i="1" dirty="0">
                <a:solidFill>
                  <a:schemeClr val="bg1"/>
                </a:solidFill>
              </a:rPr>
              <a:t>Elder Jeffrey R. Holland</a:t>
            </a:r>
          </a:p>
        </p:txBody>
      </p:sp>
      <p:pic>
        <p:nvPicPr>
          <p:cNvPr id="5" name="Picture 4">
            <a:extLst>
              <a:ext uri="{FF2B5EF4-FFF2-40B4-BE49-F238E27FC236}">
                <a16:creationId xmlns:a16="http://schemas.microsoft.com/office/drawing/2014/main" id="{05B14B8E-C91E-455D-BDE2-EAEE887247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341" y="289867"/>
            <a:ext cx="3038475" cy="1905000"/>
          </a:xfrm>
          <a:prstGeom prst="rect">
            <a:avLst/>
          </a:prstGeom>
        </p:spPr>
      </p:pic>
      <p:pic>
        <p:nvPicPr>
          <p:cNvPr id="7" name="Picture 6">
            <a:extLst>
              <a:ext uri="{FF2B5EF4-FFF2-40B4-BE49-F238E27FC236}">
                <a16:creationId xmlns:a16="http://schemas.microsoft.com/office/drawing/2014/main" id="{B27AA5BF-1704-4657-A3E8-353F31D14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080" y="2484734"/>
            <a:ext cx="3602736" cy="1828800"/>
          </a:xfrm>
          <a:prstGeom prst="rect">
            <a:avLst/>
          </a:prstGeom>
        </p:spPr>
      </p:pic>
      <p:pic>
        <p:nvPicPr>
          <p:cNvPr id="10" name="Picture 9">
            <a:extLst>
              <a:ext uri="{FF2B5EF4-FFF2-40B4-BE49-F238E27FC236}">
                <a16:creationId xmlns:a16="http://schemas.microsoft.com/office/drawing/2014/main" id="{DE07C5A6-4756-4515-8E05-B073D671DD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2579" y="4493400"/>
            <a:ext cx="2228850" cy="1914525"/>
          </a:xfrm>
          <a:prstGeom prst="rect">
            <a:avLst/>
          </a:prstGeom>
        </p:spPr>
      </p:pic>
      <p:pic>
        <p:nvPicPr>
          <p:cNvPr id="3" name="Picture 2">
            <a:extLst>
              <a:ext uri="{FF2B5EF4-FFF2-40B4-BE49-F238E27FC236}">
                <a16:creationId xmlns:a16="http://schemas.microsoft.com/office/drawing/2014/main" id="{6FFC5337-BDB4-4536-9E48-051D7CE73A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336" y="103397"/>
            <a:ext cx="967632" cy="1208641"/>
          </a:xfrm>
          <a:prstGeom prst="rect">
            <a:avLst/>
          </a:prstGeom>
        </p:spPr>
      </p:pic>
    </p:spTree>
    <p:extLst>
      <p:ext uri="{BB962C8B-B14F-4D97-AF65-F5344CB8AC3E}">
        <p14:creationId xmlns:p14="http://schemas.microsoft.com/office/powerpoint/2010/main" val="259764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7" end="7"/>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21F88E5-FDAC-4853-8BFD-709E70444ACD}"/>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686" y="6488667"/>
            <a:ext cx="3879378" cy="369332"/>
          </a:xfrm>
          <a:prstGeom prst="rect">
            <a:avLst/>
          </a:prstGeom>
          <a:noFill/>
        </p:spPr>
        <p:txBody>
          <a:bodyPr wrap="square" rtlCol="0">
            <a:spAutoFit/>
          </a:bodyPr>
          <a:lstStyle/>
          <a:p>
            <a:r>
              <a:rPr lang="en-US" dirty="0">
                <a:solidFill>
                  <a:schemeClr val="bg1"/>
                </a:solidFill>
              </a:rPr>
              <a:t>D&amp;C 63:16-17–</a:t>
            </a:r>
            <a:r>
              <a:rPr lang="en-US" sz="1200" dirty="0">
                <a:solidFill>
                  <a:schemeClr val="bg1"/>
                </a:solidFill>
              </a:rPr>
              <a:t>McConkie and </a:t>
            </a:r>
            <a:r>
              <a:rPr lang="en-US" sz="1200" dirty="0" err="1">
                <a:solidFill>
                  <a:schemeClr val="bg1"/>
                </a:solidFill>
              </a:rPr>
              <a:t>Ostler</a:t>
            </a:r>
            <a:r>
              <a:rPr lang="en-US" sz="1200" dirty="0">
                <a:solidFill>
                  <a:schemeClr val="bg1"/>
                </a:solidFill>
              </a:rPr>
              <a:t>  </a:t>
            </a: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Fault Finders</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1831975" y="1236078"/>
            <a:ext cx="4428688" cy="1938992"/>
          </a:xfrm>
          <a:prstGeom prst="rect">
            <a:avLst/>
          </a:prstGeom>
        </p:spPr>
        <p:txBody>
          <a:bodyPr wrap="square">
            <a:spAutoFit/>
          </a:bodyPr>
          <a:lstStyle/>
          <a:p>
            <a:pPr fontAlgn="base"/>
            <a:r>
              <a:rPr lang="en-US" sz="2000" dirty="0">
                <a:solidFill>
                  <a:schemeClr val="bg1"/>
                </a:solidFill>
              </a:rPr>
              <a:t>“Those who are guilty and do not repent in a short time become fault-finders, criticizing their brethren, then the principles of the Gospel, and finally become bitter in their souls against the work and those who are engaged in it.”</a:t>
            </a:r>
          </a:p>
        </p:txBody>
      </p:sp>
      <p:sp>
        <p:nvSpPr>
          <p:cNvPr id="7" name="Rectangle 6"/>
          <p:cNvSpPr/>
          <p:nvPr/>
        </p:nvSpPr>
        <p:spPr>
          <a:xfrm>
            <a:off x="6532604" y="4123683"/>
            <a:ext cx="3895909" cy="1323439"/>
          </a:xfrm>
          <a:prstGeom prst="rect">
            <a:avLst/>
          </a:prstGeom>
        </p:spPr>
        <p:txBody>
          <a:bodyPr wrap="square">
            <a:spAutoFit/>
          </a:bodyPr>
          <a:lstStyle/>
          <a:p>
            <a:pPr fontAlgn="base"/>
            <a:r>
              <a:rPr lang="en-US" sz="2000" dirty="0">
                <a:solidFill>
                  <a:schemeClr val="bg1"/>
                </a:solidFill>
              </a:rPr>
              <a:t>“The most bitter opponents of the church and the gospel many times have been proved to be immoral and leading unclean lives.”</a:t>
            </a:r>
          </a:p>
        </p:txBody>
      </p:sp>
      <p:pic>
        <p:nvPicPr>
          <p:cNvPr id="10" name="Picture 9">
            <a:extLst>
              <a:ext uri="{FF2B5EF4-FFF2-40B4-BE49-F238E27FC236}">
                <a16:creationId xmlns:a16="http://schemas.microsoft.com/office/drawing/2014/main" id="{FC29B91C-74D5-448E-8F51-03DC0B4F4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8723" y="705432"/>
            <a:ext cx="2990847" cy="2793274"/>
          </a:xfrm>
          <a:prstGeom prst="rect">
            <a:avLst/>
          </a:prstGeom>
        </p:spPr>
      </p:pic>
      <p:pic>
        <p:nvPicPr>
          <p:cNvPr id="14" name="Picture 13">
            <a:extLst>
              <a:ext uri="{FF2B5EF4-FFF2-40B4-BE49-F238E27FC236}">
                <a16:creationId xmlns:a16="http://schemas.microsoft.com/office/drawing/2014/main" id="{5DEB1151-F58F-4526-9021-AD3572EF3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390" y="3395485"/>
            <a:ext cx="4603048" cy="2779836"/>
          </a:xfrm>
          <a:prstGeom prst="rect">
            <a:avLst/>
          </a:prstGeom>
        </p:spPr>
      </p:pic>
    </p:spTree>
    <p:extLst>
      <p:ext uri="{BB962C8B-B14F-4D97-AF65-F5344CB8AC3E}">
        <p14:creationId xmlns:p14="http://schemas.microsoft.com/office/powerpoint/2010/main" val="311462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0274483-1D5F-47BC-B822-5EAC843CF3D8}"/>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0649" y="6488667"/>
            <a:ext cx="3879378" cy="369332"/>
          </a:xfrm>
          <a:prstGeom prst="rect">
            <a:avLst/>
          </a:prstGeom>
          <a:noFill/>
        </p:spPr>
        <p:txBody>
          <a:bodyPr wrap="square" rtlCol="0">
            <a:spAutoFit/>
          </a:bodyPr>
          <a:lstStyle/>
          <a:p>
            <a:r>
              <a:rPr lang="en-US" dirty="0">
                <a:solidFill>
                  <a:schemeClr val="bg1"/>
                </a:solidFill>
              </a:rPr>
              <a:t>D&amp;C 63:17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The Second Death</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1902602" y="1627355"/>
            <a:ext cx="4428688" cy="1569660"/>
          </a:xfrm>
          <a:prstGeom prst="rect">
            <a:avLst/>
          </a:prstGeom>
        </p:spPr>
        <p:txBody>
          <a:bodyPr wrap="square">
            <a:spAutoFit/>
          </a:bodyPr>
          <a:lstStyle/>
          <a:p>
            <a:pPr fontAlgn="base"/>
            <a:r>
              <a:rPr lang="en-US" sz="2400" dirty="0">
                <a:solidFill>
                  <a:schemeClr val="bg1"/>
                </a:solidFill>
              </a:rPr>
              <a:t>“The death of the body is not the end of the existence of the individual that passes through that experience…</a:t>
            </a:r>
          </a:p>
        </p:txBody>
      </p:sp>
      <p:sp>
        <p:nvSpPr>
          <p:cNvPr id="8" name="Rectangle 7"/>
          <p:cNvSpPr/>
          <p:nvPr/>
        </p:nvSpPr>
        <p:spPr>
          <a:xfrm>
            <a:off x="6324071" y="4501205"/>
            <a:ext cx="4428688" cy="1938992"/>
          </a:xfrm>
          <a:prstGeom prst="rect">
            <a:avLst/>
          </a:prstGeom>
        </p:spPr>
        <p:txBody>
          <a:bodyPr wrap="square">
            <a:spAutoFit/>
          </a:bodyPr>
          <a:lstStyle/>
          <a:p>
            <a:pPr fontAlgn="base"/>
            <a:r>
              <a:rPr lang="en-US" sz="2400" dirty="0">
                <a:solidFill>
                  <a:schemeClr val="bg1"/>
                </a:solidFill>
              </a:rPr>
              <a:t>…There is a life hereafter, and there is a death more terrible than the first. There is a death by which the sinner is separated from God forever.”</a:t>
            </a:r>
          </a:p>
        </p:txBody>
      </p:sp>
      <p:pic>
        <p:nvPicPr>
          <p:cNvPr id="7" name="Picture 6">
            <a:extLst>
              <a:ext uri="{FF2B5EF4-FFF2-40B4-BE49-F238E27FC236}">
                <a16:creationId xmlns:a16="http://schemas.microsoft.com/office/drawing/2014/main" id="{DB3D618B-95D9-4AED-85F2-3CB5F7032820}"/>
              </a:ext>
            </a:extLst>
          </p:cNvPr>
          <p:cNvPicPr>
            <a:picLocks noChangeAspect="1"/>
          </p:cNvPicPr>
          <p:nvPr/>
        </p:nvPicPr>
        <p:blipFill rotWithShape="1">
          <a:blip r:embed="rId2">
            <a:extLst>
              <a:ext uri="{28A0092B-C50C-407E-A947-70E740481C1C}">
                <a14:useLocalDpi xmlns:a14="http://schemas.microsoft.com/office/drawing/2010/main" val="0"/>
              </a:ext>
            </a:extLst>
          </a:blip>
          <a:srcRect t="1" b="5035"/>
          <a:stretch/>
        </p:blipFill>
        <p:spPr>
          <a:xfrm>
            <a:off x="872955" y="3469116"/>
            <a:ext cx="4743364" cy="2017284"/>
          </a:xfrm>
          <a:prstGeom prst="rect">
            <a:avLst/>
          </a:prstGeom>
        </p:spPr>
      </p:pic>
      <p:pic>
        <p:nvPicPr>
          <p:cNvPr id="11" name="Picture 10">
            <a:extLst>
              <a:ext uri="{FF2B5EF4-FFF2-40B4-BE49-F238E27FC236}">
                <a16:creationId xmlns:a16="http://schemas.microsoft.com/office/drawing/2014/main" id="{363B0A64-96E5-41DF-B0F2-E81C3758D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4245" y="1299735"/>
            <a:ext cx="4114800" cy="2501900"/>
          </a:xfrm>
          <a:prstGeom prst="rect">
            <a:avLst/>
          </a:prstGeom>
        </p:spPr>
      </p:pic>
    </p:spTree>
    <p:extLst>
      <p:ext uri="{BB962C8B-B14F-4D97-AF65-F5344CB8AC3E}">
        <p14:creationId xmlns:p14="http://schemas.microsoft.com/office/powerpoint/2010/main" val="399536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0DB1F6-D43A-4E9C-8AD9-0C260512565A}"/>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3835" y="6436426"/>
            <a:ext cx="3879378" cy="369332"/>
          </a:xfrm>
          <a:prstGeom prst="rect">
            <a:avLst/>
          </a:prstGeom>
          <a:noFill/>
        </p:spPr>
        <p:txBody>
          <a:bodyPr wrap="square" rtlCol="0">
            <a:spAutoFit/>
          </a:bodyPr>
          <a:lstStyle/>
          <a:p>
            <a:r>
              <a:rPr lang="en-US" dirty="0">
                <a:solidFill>
                  <a:schemeClr val="bg1"/>
                </a:solidFill>
              </a:rPr>
              <a:t>D&amp;C 63:18 Revelation 20:4-6</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The First Resurrection</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4815358" y="1070319"/>
            <a:ext cx="5514791" cy="2031325"/>
          </a:xfrm>
          <a:prstGeom prst="rect">
            <a:avLst/>
          </a:prstGeom>
        </p:spPr>
        <p:txBody>
          <a:bodyPr wrap="square">
            <a:spAutoFit/>
          </a:bodyPr>
          <a:lstStyle/>
          <a:p>
            <a:pPr fontAlgn="base"/>
            <a:r>
              <a:rPr lang="en-US" b="1" i="1" dirty="0">
                <a:solidFill>
                  <a:schemeClr val="bg1"/>
                </a:solidFill>
              </a:rPr>
              <a:t>And I saw thrones, and they sat upon them, and judgment was given unto them: and I saw the souls of them that were beheaded for the witness of Jesus, and for the word of God, and which had not worshipped the beast, neither his image, neither had received his mark upon their foreheads, or in their hands; and they lived and reigned with Christ a thousand years.</a:t>
            </a:r>
          </a:p>
        </p:txBody>
      </p:sp>
      <p:sp>
        <p:nvSpPr>
          <p:cNvPr id="8" name="Rectangle 7"/>
          <p:cNvSpPr/>
          <p:nvPr/>
        </p:nvSpPr>
        <p:spPr>
          <a:xfrm>
            <a:off x="6104881" y="5143764"/>
            <a:ext cx="4428688" cy="1477328"/>
          </a:xfrm>
          <a:prstGeom prst="rect">
            <a:avLst/>
          </a:prstGeom>
        </p:spPr>
        <p:txBody>
          <a:bodyPr wrap="square">
            <a:spAutoFit/>
          </a:bodyPr>
          <a:lstStyle/>
          <a:p>
            <a:pPr fontAlgn="base"/>
            <a:r>
              <a:rPr lang="en-US" i="1" dirty="0">
                <a:solidFill>
                  <a:schemeClr val="bg1"/>
                </a:solidFill>
              </a:rPr>
              <a:t>Blessed and holy is he that hath part in the first resurrection: on such the second death hath no power, but they shall be priests of God and of Christ, and shall reign with him a thousand years.</a:t>
            </a:r>
            <a:endParaRPr lang="en-US" sz="1200" i="1" dirty="0">
              <a:solidFill>
                <a:schemeClr val="bg1"/>
              </a:solidFill>
            </a:endParaRPr>
          </a:p>
        </p:txBody>
      </p:sp>
      <p:sp>
        <p:nvSpPr>
          <p:cNvPr id="9" name="Rectangle 8"/>
          <p:cNvSpPr/>
          <p:nvPr/>
        </p:nvSpPr>
        <p:spPr>
          <a:xfrm>
            <a:off x="1676193" y="3680918"/>
            <a:ext cx="4428688" cy="923330"/>
          </a:xfrm>
          <a:prstGeom prst="rect">
            <a:avLst/>
          </a:prstGeom>
        </p:spPr>
        <p:txBody>
          <a:bodyPr wrap="square">
            <a:spAutoFit/>
          </a:bodyPr>
          <a:lstStyle/>
          <a:p>
            <a:pPr fontAlgn="base"/>
            <a:r>
              <a:rPr lang="en-US" i="1" dirty="0">
                <a:solidFill>
                  <a:schemeClr val="bg1"/>
                </a:solidFill>
              </a:rPr>
              <a:t>But the rest of the dead lived not again until the thousand years were finished. This is the first resurrection.</a:t>
            </a:r>
          </a:p>
        </p:txBody>
      </p:sp>
      <p:pic>
        <p:nvPicPr>
          <p:cNvPr id="7" name="Picture 6">
            <a:extLst>
              <a:ext uri="{FF2B5EF4-FFF2-40B4-BE49-F238E27FC236}">
                <a16:creationId xmlns:a16="http://schemas.microsoft.com/office/drawing/2014/main" id="{839602F8-B048-431A-A658-E8FEA3707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808" y="1205954"/>
            <a:ext cx="2798064" cy="2103120"/>
          </a:xfrm>
          <a:prstGeom prst="rect">
            <a:avLst/>
          </a:prstGeom>
        </p:spPr>
      </p:pic>
      <p:pic>
        <p:nvPicPr>
          <p:cNvPr id="12" name="Picture 11">
            <a:extLst>
              <a:ext uri="{FF2B5EF4-FFF2-40B4-BE49-F238E27FC236}">
                <a16:creationId xmlns:a16="http://schemas.microsoft.com/office/drawing/2014/main" id="{64B9EBD8-3135-495D-9BAB-08CC0FA1B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2949" y="3302522"/>
            <a:ext cx="4267200" cy="1838325"/>
          </a:xfrm>
          <a:prstGeom prst="rect">
            <a:avLst/>
          </a:prstGeom>
        </p:spPr>
      </p:pic>
    </p:spTree>
    <p:extLst>
      <p:ext uri="{BB962C8B-B14F-4D97-AF65-F5344CB8AC3E}">
        <p14:creationId xmlns:p14="http://schemas.microsoft.com/office/powerpoint/2010/main" val="178643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79E53B-75A7-4051-B614-E59F1AA2FC1F}"/>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6941" y="6377149"/>
            <a:ext cx="3879378" cy="369332"/>
          </a:xfrm>
          <a:prstGeom prst="rect">
            <a:avLst/>
          </a:prstGeom>
          <a:noFill/>
        </p:spPr>
        <p:txBody>
          <a:bodyPr wrap="square" rtlCol="0">
            <a:spAutoFit/>
          </a:bodyPr>
          <a:lstStyle/>
          <a:p>
            <a:r>
              <a:rPr lang="en-US" dirty="0">
                <a:solidFill>
                  <a:schemeClr val="bg1"/>
                </a:solidFill>
              </a:rPr>
              <a:t>D&amp;C 63:20–</a:t>
            </a:r>
            <a:r>
              <a:rPr lang="en-US" sz="1200" dirty="0">
                <a:solidFill>
                  <a:schemeClr val="bg1"/>
                </a:solidFill>
              </a:rPr>
              <a:t>McConkie and </a:t>
            </a:r>
            <a:r>
              <a:rPr lang="en-US" sz="1200" dirty="0" err="1">
                <a:solidFill>
                  <a:schemeClr val="bg1"/>
                </a:solidFill>
              </a:rPr>
              <a:t>Ostler</a:t>
            </a:r>
            <a:r>
              <a:rPr lang="en-US" sz="1200" dirty="0">
                <a:solidFill>
                  <a:schemeClr val="bg1"/>
                </a:solidFill>
              </a:rPr>
              <a:t>  </a:t>
            </a: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Transfiguration</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1831975" y="1160127"/>
            <a:ext cx="4428688" cy="1200329"/>
          </a:xfrm>
          <a:prstGeom prst="rect">
            <a:avLst/>
          </a:prstGeom>
        </p:spPr>
        <p:txBody>
          <a:bodyPr wrap="square">
            <a:spAutoFit/>
          </a:bodyPr>
          <a:lstStyle/>
          <a:p>
            <a:pPr fontAlgn="base"/>
            <a:r>
              <a:rPr lang="en-US" dirty="0">
                <a:solidFill>
                  <a:schemeClr val="bg1"/>
                </a:solidFill>
              </a:rPr>
              <a:t>The change that will come upon those who live on the earth during the Millennium, and be like those in the days experienced by the Three </a:t>
            </a:r>
            <a:r>
              <a:rPr lang="en-US" dirty="0" err="1">
                <a:solidFill>
                  <a:schemeClr val="bg1"/>
                </a:solidFill>
              </a:rPr>
              <a:t>Nephites</a:t>
            </a:r>
            <a:endParaRPr lang="en-US" dirty="0">
              <a:solidFill>
                <a:schemeClr val="bg1"/>
              </a:solidFill>
            </a:endParaRPr>
          </a:p>
        </p:txBody>
      </p:sp>
      <p:sp>
        <p:nvSpPr>
          <p:cNvPr id="7" name="Rectangle 6"/>
          <p:cNvSpPr/>
          <p:nvPr/>
        </p:nvSpPr>
        <p:spPr>
          <a:xfrm>
            <a:off x="6492549" y="3813775"/>
            <a:ext cx="2990848" cy="1938992"/>
          </a:xfrm>
          <a:prstGeom prst="rect">
            <a:avLst/>
          </a:prstGeom>
        </p:spPr>
        <p:txBody>
          <a:bodyPr wrap="square">
            <a:spAutoFit/>
          </a:bodyPr>
          <a:lstStyle/>
          <a:p>
            <a:pPr fontAlgn="base"/>
            <a:r>
              <a:rPr lang="en-US" dirty="0">
                <a:solidFill>
                  <a:schemeClr val="bg1"/>
                </a:solidFill>
              </a:rPr>
              <a:t>Transformation is not the same as resurrection but came upon the three disciples “that they might not taste of death…that they might not suffer pain nor sorrow.”</a:t>
            </a:r>
          </a:p>
          <a:p>
            <a:pPr fontAlgn="base"/>
            <a:r>
              <a:rPr lang="en-US" sz="1200" dirty="0">
                <a:solidFill>
                  <a:schemeClr val="bg1"/>
                </a:solidFill>
              </a:rPr>
              <a:t>3 Nephi 28:38</a:t>
            </a:r>
          </a:p>
        </p:txBody>
      </p:sp>
      <p:pic>
        <p:nvPicPr>
          <p:cNvPr id="8" name="Picture 7">
            <a:extLst>
              <a:ext uri="{FF2B5EF4-FFF2-40B4-BE49-F238E27FC236}">
                <a16:creationId xmlns:a16="http://schemas.microsoft.com/office/drawing/2014/main" id="{7ED7E881-C782-4E37-9B9E-9F84DE2F8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695" y="2792415"/>
            <a:ext cx="4095750" cy="3152775"/>
          </a:xfrm>
          <a:prstGeom prst="rect">
            <a:avLst/>
          </a:prstGeom>
        </p:spPr>
      </p:pic>
    </p:spTree>
    <p:extLst>
      <p:ext uri="{BB962C8B-B14F-4D97-AF65-F5344CB8AC3E}">
        <p14:creationId xmlns:p14="http://schemas.microsoft.com/office/powerpoint/2010/main" val="207474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7F4EE9-9B43-47DF-9E1B-27DBD85A31C8}"/>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686" y="6389304"/>
            <a:ext cx="3879378" cy="369332"/>
          </a:xfrm>
          <a:prstGeom prst="rect">
            <a:avLst/>
          </a:prstGeom>
          <a:noFill/>
        </p:spPr>
        <p:txBody>
          <a:bodyPr wrap="square" rtlCol="0">
            <a:spAutoFit/>
          </a:bodyPr>
          <a:lstStyle/>
          <a:p>
            <a:r>
              <a:rPr lang="en-US" dirty="0">
                <a:solidFill>
                  <a:schemeClr val="bg1"/>
                </a:solidFill>
              </a:rPr>
              <a:t>D&amp;C 63:20-21</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Earth Pass Through Fire</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1831975" y="1160127"/>
            <a:ext cx="4428688" cy="646331"/>
          </a:xfrm>
          <a:prstGeom prst="rect">
            <a:avLst/>
          </a:prstGeom>
        </p:spPr>
        <p:txBody>
          <a:bodyPr wrap="square">
            <a:spAutoFit/>
          </a:bodyPr>
          <a:lstStyle/>
          <a:p>
            <a:pPr fontAlgn="base"/>
            <a:r>
              <a:rPr lang="en-US" dirty="0">
                <a:solidFill>
                  <a:schemeClr val="bg1"/>
                </a:solidFill>
              </a:rPr>
              <a:t>The Earth will pass through fire and become “sanctified and immortal” </a:t>
            </a:r>
          </a:p>
        </p:txBody>
      </p:sp>
      <p:sp>
        <p:nvSpPr>
          <p:cNvPr id="7" name="Rectangle 6"/>
          <p:cNvSpPr/>
          <p:nvPr/>
        </p:nvSpPr>
        <p:spPr>
          <a:xfrm>
            <a:off x="6104882" y="1597168"/>
            <a:ext cx="3707027" cy="1200329"/>
          </a:xfrm>
          <a:prstGeom prst="rect">
            <a:avLst/>
          </a:prstGeom>
        </p:spPr>
        <p:txBody>
          <a:bodyPr wrap="square">
            <a:spAutoFit/>
          </a:bodyPr>
          <a:lstStyle/>
          <a:p>
            <a:pPr fontAlgn="base"/>
            <a:r>
              <a:rPr lang="en-US" i="1" dirty="0">
                <a:solidFill>
                  <a:srgbClr val="FFFF00"/>
                </a:solidFill>
              </a:rPr>
              <a:t>For, behold, I create new heavens and a new earth: and the former shall not be remembered, nor come into mind.</a:t>
            </a:r>
          </a:p>
          <a:p>
            <a:pPr fontAlgn="base"/>
            <a:r>
              <a:rPr lang="en-US" i="1" dirty="0">
                <a:solidFill>
                  <a:srgbClr val="FFFF00"/>
                </a:solidFill>
              </a:rPr>
              <a:t>Isaiah 65:17</a:t>
            </a:r>
            <a:endParaRPr lang="en-US" sz="1200" i="1" dirty="0">
              <a:solidFill>
                <a:srgbClr val="FFFF00"/>
              </a:solidFill>
            </a:endParaRPr>
          </a:p>
        </p:txBody>
      </p:sp>
      <p:sp>
        <p:nvSpPr>
          <p:cNvPr id="8" name="Rectangle 7"/>
          <p:cNvSpPr/>
          <p:nvPr/>
        </p:nvSpPr>
        <p:spPr>
          <a:xfrm>
            <a:off x="2222479" y="4026716"/>
            <a:ext cx="2990848" cy="1200329"/>
          </a:xfrm>
          <a:prstGeom prst="rect">
            <a:avLst/>
          </a:prstGeom>
        </p:spPr>
        <p:txBody>
          <a:bodyPr wrap="square">
            <a:spAutoFit/>
          </a:bodyPr>
          <a:lstStyle/>
          <a:p>
            <a:pPr fontAlgn="base"/>
            <a:r>
              <a:rPr lang="en-US" dirty="0">
                <a:solidFill>
                  <a:schemeClr val="bg1"/>
                </a:solidFill>
              </a:rPr>
              <a:t>All forms of life—be plant or animal—that exist on the earth during the Millennium must abide that glory.</a:t>
            </a:r>
            <a:endParaRPr lang="en-US" sz="1200" dirty="0">
              <a:solidFill>
                <a:schemeClr val="bg1"/>
              </a:solidFill>
            </a:endParaRPr>
          </a:p>
        </p:txBody>
      </p:sp>
      <p:sp>
        <p:nvSpPr>
          <p:cNvPr id="9" name="Rectangle 8"/>
          <p:cNvSpPr/>
          <p:nvPr/>
        </p:nvSpPr>
        <p:spPr>
          <a:xfrm>
            <a:off x="5403742" y="5132935"/>
            <a:ext cx="4572000" cy="1600438"/>
          </a:xfrm>
          <a:prstGeom prst="rect">
            <a:avLst/>
          </a:prstGeom>
        </p:spPr>
        <p:txBody>
          <a:bodyPr>
            <a:spAutoFit/>
          </a:bodyPr>
          <a:lstStyle/>
          <a:p>
            <a:r>
              <a:rPr lang="en-US" sz="1400" i="1" dirty="0">
                <a:solidFill>
                  <a:schemeClr val="bg1"/>
                </a:solidFill>
                <a:latin typeface="Georgia" panose="02040502050405020303" pitchFamily="18" charset="0"/>
              </a:rPr>
              <a:t> This earth, in its sanctified and immortal state, will be made like unto crystal and will be a </a:t>
            </a:r>
            <a:r>
              <a:rPr lang="en-US" sz="1400" i="1" dirty="0" err="1">
                <a:solidFill>
                  <a:schemeClr val="bg1"/>
                </a:solidFill>
                <a:latin typeface="Georgia" panose="02040502050405020303" pitchFamily="18" charset="0"/>
              </a:rPr>
              <a:t>Urim</a:t>
            </a:r>
            <a:r>
              <a:rPr lang="en-US" sz="1400" i="1" dirty="0">
                <a:solidFill>
                  <a:schemeClr val="bg1"/>
                </a:solidFill>
                <a:latin typeface="Georgia" panose="02040502050405020303" pitchFamily="18" charset="0"/>
              </a:rPr>
              <a:t> and </a:t>
            </a:r>
            <a:r>
              <a:rPr lang="en-US" sz="1400" i="1" dirty="0" err="1">
                <a:solidFill>
                  <a:schemeClr val="bg1"/>
                </a:solidFill>
                <a:latin typeface="Georgia" panose="02040502050405020303" pitchFamily="18" charset="0"/>
              </a:rPr>
              <a:t>Thummim</a:t>
            </a:r>
            <a:r>
              <a:rPr lang="en-US" sz="1400" i="1" dirty="0">
                <a:solidFill>
                  <a:schemeClr val="bg1"/>
                </a:solidFill>
                <a:latin typeface="Georgia" panose="02040502050405020303" pitchFamily="18" charset="0"/>
              </a:rPr>
              <a:t> to the inhabitants who dwell thereon, whereby all things pertaining to an inferior kingdom, or all kingdoms of a lower order, will be manifest to those who dwell on it; and this earth will be Christ’s.</a:t>
            </a:r>
          </a:p>
          <a:p>
            <a:r>
              <a:rPr lang="en-US" sz="1400" i="1" dirty="0">
                <a:solidFill>
                  <a:schemeClr val="bg1"/>
                </a:solidFill>
                <a:latin typeface="Georgia" panose="02040502050405020303" pitchFamily="18" charset="0"/>
              </a:rPr>
              <a:t>D&amp;C 130:9</a:t>
            </a:r>
            <a:endParaRPr lang="en-US" sz="1400" i="1" dirty="0">
              <a:solidFill>
                <a:schemeClr val="bg1"/>
              </a:solidFill>
            </a:endParaRPr>
          </a:p>
        </p:txBody>
      </p:sp>
      <p:pic>
        <p:nvPicPr>
          <p:cNvPr id="10" name="Picture 9">
            <a:extLst>
              <a:ext uri="{FF2B5EF4-FFF2-40B4-BE49-F238E27FC236}">
                <a16:creationId xmlns:a16="http://schemas.microsoft.com/office/drawing/2014/main" id="{92D9B8B1-D92B-40E3-8FFF-09EB75A78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531" y="1941587"/>
            <a:ext cx="2562225" cy="1914525"/>
          </a:xfrm>
          <a:prstGeom prst="rect">
            <a:avLst/>
          </a:prstGeom>
        </p:spPr>
      </p:pic>
      <p:pic>
        <p:nvPicPr>
          <p:cNvPr id="14" name="Picture 13">
            <a:extLst>
              <a:ext uri="{FF2B5EF4-FFF2-40B4-BE49-F238E27FC236}">
                <a16:creationId xmlns:a16="http://schemas.microsoft.com/office/drawing/2014/main" id="{83605982-B96E-4138-9298-36F166CD4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8906" y="2686517"/>
            <a:ext cx="2950464" cy="2212848"/>
          </a:xfrm>
          <a:prstGeom prst="rect">
            <a:avLst/>
          </a:prstGeom>
        </p:spPr>
      </p:pic>
    </p:spTree>
    <p:extLst>
      <p:ext uri="{BB962C8B-B14F-4D97-AF65-F5344CB8AC3E}">
        <p14:creationId xmlns:p14="http://schemas.microsoft.com/office/powerpoint/2010/main" val="147371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659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8E6504F-459D-49B1-B940-706A22910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958" y="1129776"/>
            <a:ext cx="9146084" cy="4598448"/>
          </a:xfrm>
          <a:prstGeom prst="rect">
            <a:avLst/>
          </a:prstGeom>
        </p:spPr>
      </p:pic>
      <p:sp>
        <p:nvSpPr>
          <p:cNvPr id="5" name="TextBox 4"/>
          <p:cNvSpPr txBox="1"/>
          <p:nvPr/>
        </p:nvSpPr>
        <p:spPr>
          <a:xfrm>
            <a:off x="44686" y="6488668"/>
            <a:ext cx="3879378" cy="369332"/>
          </a:xfrm>
          <a:prstGeom prst="rect">
            <a:avLst/>
          </a:prstGeom>
          <a:noFill/>
        </p:spPr>
        <p:txBody>
          <a:bodyPr wrap="square" rtlCol="0">
            <a:spAutoFit/>
          </a:bodyPr>
          <a:lstStyle/>
          <a:p>
            <a:r>
              <a:rPr lang="en-US" dirty="0">
                <a:solidFill>
                  <a:schemeClr val="bg1"/>
                </a:solidFill>
              </a:rPr>
              <a:t>D&amp;C 63:20-21; Article of Faith 10</a:t>
            </a:r>
            <a:endParaRPr lang="en-US" sz="1200" dirty="0">
              <a:solidFill>
                <a:schemeClr val="bg1"/>
              </a:solidFill>
            </a:endParaRP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2710511" y="1263388"/>
            <a:ext cx="6788740" cy="2862322"/>
          </a:xfrm>
          <a:prstGeom prst="rect">
            <a:avLst/>
          </a:prstGeom>
        </p:spPr>
        <p:txBody>
          <a:bodyPr wrap="square">
            <a:spAutoFit/>
          </a:bodyPr>
          <a:lstStyle/>
          <a:p>
            <a:pPr algn="ctr" fontAlgn="base"/>
            <a:r>
              <a:rPr lang="en-US" sz="6000" dirty="0">
                <a:solidFill>
                  <a:schemeClr val="bg1"/>
                </a:solidFill>
                <a:latin typeface="Agency FB" panose="020B0503020202020204" pitchFamily="34" charset="0"/>
              </a:rPr>
              <a:t>The Earth will be renewed and receive it s paradisiacal glory </a:t>
            </a:r>
          </a:p>
        </p:txBody>
      </p:sp>
    </p:spTree>
    <p:extLst>
      <p:ext uri="{BB962C8B-B14F-4D97-AF65-F5344CB8AC3E}">
        <p14:creationId xmlns:p14="http://schemas.microsoft.com/office/powerpoint/2010/main" val="1492925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DFE788-9C93-B5B4-7612-C6B6D5301C51}"/>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385364-0C54-0786-F84E-0E6675747DAE}"/>
              </a:ext>
            </a:extLst>
          </p:cNvPr>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Mysteries of His Kingdom</a:t>
            </a:r>
          </a:p>
        </p:txBody>
      </p:sp>
      <p:sp>
        <p:nvSpPr>
          <p:cNvPr id="4" name="TextBox 3">
            <a:extLst>
              <a:ext uri="{FF2B5EF4-FFF2-40B4-BE49-F238E27FC236}">
                <a16:creationId xmlns:a16="http://schemas.microsoft.com/office/drawing/2014/main" id="{E8450604-5CA2-C750-A771-2C818533A34F}"/>
              </a:ext>
            </a:extLst>
          </p:cNvPr>
          <p:cNvSpPr txBox="1"/>
          <p:nvPr/>
        </p:nvSpPr>
        <p:spPr>
          <a:xfrm>
            <a:off x="44686" y="6389304"/>
            <a:ext cx="3879378" cy="369332"/>
          </a:xfrm>
          <a:prstGeom prst="rect">
            <a:avLst/>
          </a:prstGeom>
          <a:noFill/>
        </p:spPr>
        <p:txBody>
          <a:bodyPr wrap="square" rtlCol="0">
            <a:spAutoFit/>
          </a:bodyPr>
          <a:lstStyle/>
          <a:p>
            <a:r>
              <a:rPr lang="en-US" dirty="0">
                <a:solidFill>
                  <a:schemeClr val="bg1"/>
                </a:solidFill>
              </a:rPr>
              <a:t>D&amp;C 63:23</a:t>
            </a:r>
            <a:endParaRPr lang="en-US" sz="1200" dirty="0">
              <a:solidFill>
                <a:schemeClr val="bg1"/>
              </a:solidFill>
            </a:endParaRPr>
          </a:p>
        </p:txBody>
      </p:sp>
      <p:sp>
        <p:nvSpPr>
          <p:cNvPr id="6" name="TextBox 5">
            <a:extLst>
              <a:ext uri="{FF2B5EF4-FFF2-40B4-BE49-F238E27FC236}">
                <a16:creationId xmlns:a16="http://schemas.microsoft.com/office/drawing/2014/main" id="{68FE09DB-0D8F-A98E-328C-81E59711E346}"/>
              </a:ext>
            </a:extLst>
          </p:cNvPr>
          <p:cNvSpPr txBox="1"/>
          <p:nvPr/>
        </p:nvSpPr>
        <p:spPr>
          <a:xfrm>
            <a:off x="1111488" y="1905506"/>
            <a:ext cx="6101442" cy="3046988"/>
          </a:xfrm>
          <a:prstGeom prst="rect">
            <a:avLst/>
          </a:prstGeom>
          <a:noFill/>
        </p:spPr>
        <p:txBody>
          <a:bodyPr wrap="square">
            <a:spAutoFit/>
          </a:bodyPr>
          <a:lstStyle/>
          <a:p>
            <a:r>
              <a:rPr lang="en-US" sz="2400" b="0" i="0" dirty="0">
                <a:solidFill>
                  <a:schemeClr val="bg1"/>
                </a:solidFill>
                <a:effectLst/>
              </a:rPr>
              <a:t>The prophet Alma taught, </a:t>
            </a:r>
            <a:r>
              <a:rPr lang="en-US" sz="2400" b="0" i="1" dirty="0">
                <a:solidFill>
                  <a:srgbClr val="FFFF00"/>
                </a:solidFill>
                <a:effectLst/>
              </a:rPr>
              <a:t>“It is given unto many to know the mysteries of God; nevertheless they are laid under a strict command that they shall not impart </a:t>
            </a:r>
            <a:r>
              <a:rPr lang="en-US" sz="2400" b="1" i="1" u="none" strike="noStrike" dirty="0">
                <a:solidFill>
                  <a:srgbClr val="FFFF00"/>
                </a:solidFill>
                <a:effectLst/>
              </a:rPr>
              <a:t>only</a:t>
            </a:r>
            <a:r>
              <a:rPr lang="en-US" sz="2400" b="0" i="1" dirty="0">
                <a:solidFill>
                  <a:srgbClr val="FFFF00"/>
                </a:solidFill>
                <a:effectLst/>
              </a:rPr>
              <a:t> according to the portion of his word which he doth grant unto the children of men, according to the heed and diligence which they give unto him” (Alma 12:9)</a:t>
            </a:r>
            <a:endParaRPr lang="en-US" sz="2400" i="1" dirty="0">
              <a:solidFill>
                <a:srgbClr val="FFFF00"/>
              </a:solidFill>
            </a:endParaRPr>
          </a:p>
        </p:txBody>
      </p:sp>
      <p:pic>
        <p:nvPicPr>
          <p:cNvPr id="7" name="Picture 2" descr="reload">
            <a:extLst>
              <a:ext uri="{FF2B5EF4-FFF2-40B4-BE49-F238E27FC236}">
                <a16:creationId xmlns:a16="http://schemas.microsoft.com/office/drawing/2014/main" id="{78D21D08-5701-CFDB-9B1A-9EA13F9648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016" y="1905506"/>
            <a:ext cx="3776837" cy="3776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93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A45F0B-DA24-4E8A-9C70-CBB38EC3B94D}"/>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776254" cy="6063198"/>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Video:</a:t>
            </a:r>
          </a:p>
          <a:p>
            <a:r>
              <a:rPr lang="en-US" sz="1600" b="0" i="0" dirty="0">
                <a:solidFill>
                  <a:schemeClr val="bg1"/>
                </a:solidFill>
                <a:effectLst/>
              </a:rPr>
              <a:t>“</a:t>
            </a:r>
            <a:r>
              <a:rPr lang="en-US" sz="1600" b="0" i="0" u="none" strike="noStrike" dirty="0">
                <a:solidFill>
                  <a:schemeClr val="bg1"/>
                </a:solidFill>
                <a:effectLst/>
              </a:rPr>
              <a:t>What Should I Do When I See Pornography?</a:t>
            </a:r>
            <a:r>
              <a:rPr lang="en-US" sz="1600" b="0" i="0" dirty="0">
                <a:solidFill>
                  <a:schemeClr val="bg1"/>
                </a:solidFill>
                <a:effectLst/>
              </a:rPr>
              <a:t>” (5:45)</a:t>
            </a:r>
          </a:p>
          <a:p>
            <a:r>
              <a:rPr lang="en-US" sz="1600" b="0" i="0" dirty="0">
                <a:solidFill>
                  <a:schemeClr val="bg1"/>
                </a:solidFill>
                <a:effectLst/>
              </a:rPr>
              <a:t>“</a:t>
            </a:r>
            <a:r>
              <a:rPr lang="en-US" sz="1600" b="0" i="0" u="none" strike="noStrike" dirty="0">
                <a:solidFill>
                  <a:schemeClr val="bg1"/>
                </a:solidFill>
                <a:effectLst/>
              </a:rPr>
              <a:t>Stay within the Lines</a:t>
            </a:r>
            <a:r>
              <a:rPr lang="en-US" sz="1600" b="0" i="0" dirty="0">
                <a:solidFill>
                  <a:schemeClr val="bg1"/>
                </a:solidFill>
                <a:effectLst/>
              </a:rPr>
              <a:t>” (5:10)</a:t>
            </a:r>
          </a:p>
          <a:p>
            <a:r>
              <a:rPr lang="en-US" sz="1600" b="0" i="0" dirty="0">
                <a:solidFill>
                  <a:schemeClr val="bg1"/>
                </a:solidFill>
                <a:effectLst/>
              </a:rPr>
              <a:t>“</a:t>
            </a:r>
            <a:r>
              <a:rPr lang="en-US" sz="1600" b="0" i="0" u="none" strike="noStrike" dirty="0">
                <a:solidFill>
                  <a:schemeClr val="bg1"/>
                </a:solidFill>
                <a:effectLst/>
              </a:rPr>
              <a:t>Atonement—Not a One-Time Thing</a:t>
            </a:r>
            <a:r>
              <a:rPr lang="en-US" sz="1600" b="0" i="0" dirty="0">
                <a:solidFill>
                  <a:schemeClr val="bg1"/>
                </a:solidFill>
                <a:effectLst/>
              </a:rPr>
              <a:t>” (3:00)</a:t>
            </a:r>
          </a:p>
          <a:p>
            <a:r>
              <a:rPr lang="en-US" sz="1600" b="0" i="0" dirty="0">
                <a:solidFill>
                  <a:schemeClr val="bg1"/>
                </a:solidFill>
                <a:effectLst/>
              </a:rPr>
              <a:t>“</a:t>
            </a:r>
            <a:r>
              <a:rPr lang="en-US" sz="1600" b="0" i="0" u="none" strike="noStrike" dirty="0">
                <a:solidFill>
                  <a:schemeClr val="bg1"/>
                </a:solidFill>
                <a:effectLst/>
              </a:rPr>
              <a:t>I Choose to Be Pure</a:t>
            </a:r>
            <a:r>
              <a:rPr lang="en-US" sz="1600" b="0" i="0" dirty="0">
                <a:solidFill>
                  <a:schemeClr val="bg1"/>
                </a:solidFill>
                <a:effectLst/>
              </a:rPr>
              <a:t>” (4:19)</a:t>
            </a:r>
          </a:p>
          <a:p>
            <a:r>
              <a:rPr lang="en-US" sz="1600" b="0" i="0" dirty="0">
                <a:solidFill>
                  <a:schemeClr val="bg1"/>
                </a:solidFill>
                <a:effectLst/>
              </a:rPr>
              <a:t>“</a:t>
            </a:r>
            <a:r>
              <a:rPr lang="en-US" sz="1600" b="0" i="0" u="none" strike="noStrike" dirty="0">
                <a:solidFill>
                  <a:schemeClr val="bg1"/>
                </a:solidFill>
                <a:effectLst/>
              </a:rPr>
              <a:t>Inspiring Short: The Miracle of the Ordinary</a:t>
            </a:r>
            <a:r>
              <a:rPr lang="en-US" sz="1600" b="0" i="0" dirty="0">
                <a:solidFill>
                  <a:schemeClr val="bg1"/>
                </a:solidFill>
                <a:effectLst/>
              </a:rPr>
              <a:t>” (3:00).</a:t>
            </a:r>
            <a:endParaRPr lang="en-US" sz="1600" dirty="0">
              <a:solidFill>
                <a:schemeClr val="bg1"/>
              </a:solidFill>
            </a:endParaRPr>
          </a:p>
          <a:p>
            <a:r>
              <a:rPr lang="en-US" dirty="0">
                <a:solidFill>
                  <a:schemeClr val="bg1"/>
                </a:solidFill>
              </a:rPr>
              <a:t>Faith Precedes the Miracle (0:56)</a:t>
            </a:r>
          </a:p>
          <a:p>
            <a:r>
              <a:rPr lang="en-US" dirty="0">
                <a:solidFill>
                  <a:schemeClr val="bg1"/>
                </a:solidFill>
              </a:rPr>
              <a:t>Watch Your Step (2:38)</a:t>
            </a:r>
          </a:p>
          <a:p>
            <a:endParaRPr lang="en-US" sz="1600" dirty="0">
              <a:solidFill>
                <a:schemeClr val="bg1"/>
              </a:solidFill>
            </a:endParaRPr>
          </a:p>
          <a:p>
            <a:r>
              <a:rPr lang="en-US" sz="1600" dirty="0">
                <a:solidFill>
                  <a:schemeClr val="bg1"/>
                </a:solidFill>
              </a:rPr>
              <a:t>Hyrum M. Smith and </a:t>
            </a:r>
            <a:r>
              <a:rPr lang="en-US" sz="1600" dirty="0" err="1">
                <a:solidFill>
                  <a:schemeClr val="bg1"/>
                </a:solidFill>
              </a:rPr>
              <a:t>Janne</a:t>
            </a:r>
            <a:r>
              <a:rPr lang="en-US" sz="1600" dirty="0">
                <a:solidFill>
                  <a:schemeClr val="bg1"/>
                </a:solidFill>
              </a:rPr>
              <a:t> M. </a:t>
            </a:r>
            <a:r>
              <a:rPr lang="en-US" sz="1600" dirty="0" err="1">
                <a:solidFill>
                  <a:schemeClr val="bg1"/>
                </a:solidFill>
              </a:rPr>
              <a:t>Sjodahl</a:t>
            </a:r>
            <a:r>
              <a:rPr lang="en-US" sz="1600" dirty="0">
                <a:solidFill>
                  <a:schemeClr val="bg1"/>
                </a:solidFill>
              </a:rPr>
              <a:t> </a:t>
            </a:r>
            <a:r>
              <a:rPr lang="en-US" sz="1600" i="1" dirty="0">
                <a:solidFill>
                  <a:schemeClr val="bg1"/>
                </a:solidFill>
              </a:rPr>
              <a:t>Doctrine and Covenants Commentary </a:t>
            </a:r>
            <a:r>
              <a:rPr lang="en-US" sz="1600" dirty="0">
                <a:solidFill>
                  <a:schemeClr val="bg1"/>
                </a:solidFill>
              </a:rPr>
              <a:t>pg. 373</a:t>
            </a:r>
          </a:p>
          <a:p>
            <a:r>
              <a:rPr lang="en-US" sz="1600" dirty="0">
                <a:solidFill>
                  <a:schemeClr val="bg1"/>
                </a:solidFill>
              </a:rPr>
              <a:t>Doctrine and Covenants Student Manual Religion 324-325 Section 63</a:t>
            </a:r>
          </a:p>
          <a:p>
            <a:pPr fontAlgn="base"/>
            <a:r>
              <a:rPr lang="en-US" sz="1600" dirty="0">
                <a:solidFill>
                  <a:schemeClr val="bg1"/>
                </a:solidFill>
              </a:rPr>
              <a:t>Marion D. Hanks Agency and Love Oct. 1983 Gen. Conf.</a:t>
            </a:r>
          </a:p>
          <a:p>
            <a:pPr fontAlgn="base"/>
            <a:r>
              <a:rPr lang="en-US" sz="1600" dirty="0">
                <a:solidFill>
                  <a:schemeClr val="bg1"/>
                </a:solidFill>
              </a:rPr>
              <a:t>Joseph Fielding McConkie and Craig J. Ostler </a:t>
            </a:r>
            <a:r>
              <a:rPr lang="en-US" sz="1600" i="1" dirty="0">
                <a:solidFill>
                  <a:schemeClr val="bg1"/>
                </a:solidFill>
              </a:rPr>
              <a:t>Revelations of the Restoration </a:t>
            </a:r>
            <a:r>
              <a:rPr lang="en-US" sz="1600" dirty="0">
                <a:solidFill>
                  <a:schemeClr val="bg1"/>
                </a:solidFill>
              </a:rPr>
              <a:t>pg. 448-450</a:t>
            </a:r>
          </a:p>
          <a:p>
            <a:pPr fontAlgn="base"/>
            <a:r>
              <a:rPr lang="en-US" sz="1600" i="1" dirty="0">
                <a:solidFill>
                  <a:schemeClr val="bg1"/>
                </a:solidFill>
              </a:rPr>
              <a:t>HC--History of the Church,</a:t>
            </a:r>
            <a:r>
              <a:rPr lang="en-US" sz="1600" dirty="0">
                <a:solidFill>
                  <a:schemeClr val="bg1"/>
                </a:solidFill>
              </a:rPr>
              <a:t> 1:215-216</a:t>
            </a:r>
          </a:p>
          <a:p>
            <a:pPr fontAlgn="base"/>
            <a:r>
              <a:rPr lang="en-US" sz="1600" dirty="0">
                <a:solidFill>
                  <a:schemeClr val="bg1"/>
                </a:solidFill>
              </a:rPr>
              <a:t>Presentation by ©http://fashionsbylynda.com/blog/</a:t>
            </a:r>
          </a:p>
          <a:p>
            <a:pPr fontAlgn="base"/>
            <a:r>
              <a:rPr lang="en-US" sz="1600" i="1" dirty="0">
                <a:solidFill>
                  <a:schemeClr val="bg1"/>
                </a:solidFill>
              </a:rPr>
              <a:t>Aaronic Priesthood Manual 2</a:t>
            </a:r>
            <a:r>
              <a:rPr lang="en-US" sz="1600" dirty="0">
                <a:solidFill>
                  <a:schemeClr val="bg1"/>
                </a:solidFill>
              </a:rPr>
              <a:t>, (1993), 69–71</a:t>
            </a:r>
          </a:p>
          <a:p>
            <a:pPr fontAlgn="base"/>
            <a:r>
              <a:rPr lang="en-US" sz="1600" i="1" dirty="0">
                <a:solidFill>
                  <a:schemeClr val="bg1"/>
                </a:solidFill>
              </a:rPr>
              <a:t>Teachings of the Prophet Joseph Smith </a:t>
            </a:r>
            <a:r>
              <a:rPr lang="en-US" sz="1600" dirty="0">
                <a:solidFill>
                  <a:schemeClr val="bg1"/>
                </a:solidFill>
              </a:rPr>
              <a:t>pg. 157</a:t>
            </a:r>
            <a:endParaRPr lang="en-US" sz="1600" i="1" dirty="0">
              <a:solidFill>
                <a:schemeClr val="bg1"/>
              </a:solidFill>
            </a:endParaRPr>
          </a:p>
          <a:p>
            <a:pPr fontAlgn="base"/>
            <a:r>
              <a:rPr lang="en-US" sz="1600" dirty="0">
                <a:solidFill>
                  <a:schemeClr val="bg1"/>
                </a:solidFill>
              </a:rPr>
              <a:t>Joseph F. Smith </a:t>
            </a:r>
            <a:r>
              <a:rPr lang="en-US" sz="1600" i="1" dirty="0">
                <a:solidFill>
                  <a:schemeClr val="bg1"/>
                </a:solidFill>
              </a:rPr>
              <a:t>Gospel Doctrine </a:t>
            </a:r>
            <a:r>
              <a:rPr lang="en-US" sz="1600" dirty="0">
                <a:solidFill>
                  <a:schemeClr val="bg1"/>
                </a:solidFill>
              </a:rPr>
              <a:t>pg. 7</a:t>
            </a:r>
          </a:p>
          <a:p>
            <a:pPr fontAlgn="base"/>
            <a:r>
              <a:rPr lang="en-US" sz="1600" dirty="0">
                <a:solidFill>
                  <a:schemeClr val="bg1"/>
                </a:solidFill>
              </a:rPr>
              <a:t>Loren C. Dunn </a:t>
            </a:r>
            <a:r>
              <a:rPr lang="en-US" sz="1600" i="1" dirty="0">
                <a:solidFill>
                  <a:schemeClr val="bg1"/>
                </a:solidFill>
              </a:rPr>
              <a:t>Hanging On </a:t>
            </a:r>
            <a:r>
              <a:rPr lang="en-US" sz="1600" dirty="0">
                <a:solidFill>
                  <a:schemeClr val="bg1"/>
                </a:solidFill>
              </a:rPr>
              <a:t>April 1974 Gen. Conf.</a:t>
            </a:r>
          </a:p>
          <a:p>
            <a:pPr algn="just" fontAlgn="base"/>
            <a:r>
              <a:rPr lang="en-US" sz="1600" dirty="0">
                <a:solidFill>
                  <a:schemeClr val="bg1"/>
                </a:solidFill>
              </a:rPr>
              <a:t>George Albert Smith  </a:t>
            </a:r>
            <a:r>
              <a:rPr lang="en-US" sz="1600" i="1" dirty="0">
                <a:solidFill>
                  <a:schemeClr val="bg1"/>
                </a:solidFill>
              </a:rPr>
              <a:t>Journal of Discourses </a:t>
            </a:r>
            <a:r>
              <a:rPr lang="en-US" sz="1600" dirty="0">
                <a:solidFill>
                  <a:schemeClr val="bg1"/>
                </a:solidFill>
              </a:rPr>
              <a:t>2-326-27</a:t>
            </a:r>
          </a:p>
          <a:p>
            <a:pPr algn="just" fontAlgn="base"/>
            <a:r>
              <a:rPr lang="en-US" sz="1600" i="1" dirty="0">
                <a:solidFill>
                  <a:schemeClr val="bg1"/>
                </a:solidFill>
              </a:rPr>
              <a:t>Elder Jeffrey R. Holland (“Place No More for the Enemy of My Soul,” Ensign or Liahona, May 2010, 45, 46)</a:t>
            </a:r>
          </a:p>
          <a:p>
            <a:pPr algn="just" fontAlgn="base"/>
            <a:r>
              <a:rPr lang="en-US" sz="1600" dirty="0">
                <a:solidFill>
                  <a:schemeClr val="bg1"/>
                </a:solidFill>
              </a:rPr>
              <a:t>For the Strength of Youth: A guide for Making Choices (2022) </a:t>
            </a:r>
          </a:p>
        </p:txBody>
      </p:sp>
      <p:sp>
        <p:nvSpPr>
          <p:cNvPr id="6" name="Footer Placeholder 14">
            <a:extLst>
              <a:ext uri="{FF2B5EF4-FFF2-40B4-BE49-F238E27FC236}">
                <a16:creationId xmlns:a16="http://schemas.microsoft.com/office/drawing/2014/main" id="{D41E16DC-F736-49B0-8569-A7C046CC1BA0}"/>
              </a:ext>
            </a:extLst>
          </p:cNvPr>
          <p:cNvSpPr>
            <a:spLocks noGrp="1"/>
          </p:cNvSpPr>
          <p:nvPr/>
        </p:nvSpPr>
        <p:spPr>
          <a:xfrm>
            <a:off x="6722706"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solidFill>
              </a:rPr>
              <a:t>Presentation by ©http://fashionsbylynda.com/blog/</a:t>
            </a:r>
          </a:p>
        </p:txBody>
      </p:sp>
      <p:grpSp>
        <p:nvGrpSpPr>
          <p:cNvPr id="7" name="Group 6">
            <a:extLst>
              <a:ext uri="{FF2B5EF4-FFF2-40B4-BE49-F238E27FC236}">
                <a16:creationId xmlns:a16="http://schemas.microsoft.com/office/drawing/2014/main" id="{F2D8AE09-2AAF-4119-8353-A7B6A46496AD}"/>
              </a:ext>
            </a:extLst>
          </p:cNvPr>
          <p:cNvGrpSpPr/>
          <p:nvPr/>
        </p:nvGrpSpPr>
        <p:grpSpPr>
          <a:xfrm>
            <a:off x="4795516" y="497049"/>
            <a:ext cx="758387" cy="960624"/>
            <a:chOff x="7543800" y="3810000"/>
            <a:chExt cx="1143000" cy="1447800"/>
          </a:xfrm>
        </p:grpSpPr>
        <p:sp>
          <p:nvSpPr>
            <p:cNvPr id="8" name="Trapezoid 7">
              <a:extLst>
                <a:ext uri="{FF2B5EF4-FFF2-40B4-BE49-F238E27FC236}">
                  <a16:creationId xmlns:a16="http://schemas.microsoft.com/office/drawing/2014/main" id="{176A756F-5E34-463B-A23A-A11DC920155D}"/>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32BF01E6-3C54-4E19-B63F-9085E31059C2}"/>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42A9E7EB-59DB-472D-8EF3-9C64488A1BEF}"/>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BCE8B44D-DE24-4036-9CAF-8D79DF28C0A5}"/>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702C9A2-2D98-4CED-ACC5-9CFAA09FC78D}"/>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68F693D5-1C51-4C20-B8D0-3ED9DF0086A5}"/>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713B0162-9E95-4DB9-83F9-A4B506DD966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8310775-CA94-4314-A213-663B8BE149FC}"/>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F0305F3-683E-4480-93B4-B06B0D9E212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2DA9C04-8561-41C6-BDBE-027454290363}"/>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87848575-EAFA-4ABC-A64D-7BAC00C17802}"/>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7523682-D5B2-4DCC-8255-6F275EAAECF8}"/>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51EF1A9A-0E49-4C9C-9BD4-B3000F50F00D}"/>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B7E56894-D6EA-4DDE-B6E3-0538067B77F1}"/>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B456333-0B27-4E9F-8137-C276FB36D1E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AB9B035-F54D-435F-B959-EAFE2CA14FB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7C3316F-D8FF-490A-97C7-BBBD145C7FD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C6FDB0CA-7969-4CBC-ABBB-D3DE9A8C1B54}"/>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21487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9190F-61D5-448B-8434-EED62FCAAF8C}"/>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3617" y="6484442"/>
            <a:ext cx="3879378" cy="369332"/>
          </a:xfrm>
          <a:prstGeom prst="rect">
            <a:avLst/>
          </a:prstGeom>
          <a:noFill/>
        </p:spPr>
        <p:txBody>
          <a:bodyPr wrap="square" rtlCol="0">
            <a:spAutoFit/>
          </a:bodyPr>
          <a:lstStyle/>
          <a:p>
            <a:r>
              <a:rPr lang="en-US" dirty="0">
                <a:solidFill>
                  <a:schemeClr val="bg1"/>
                </a:solidFill>
              </a:rPr>
              <a:t>D&amp;C 63:1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6" name="TextBox 5"/>
          <p:cNvSpPr txBox="1"/>
          <p:nvPr/>
        </p:nvSpPr>
        <p:spPr>
          <a:xfrm>
            <a:off x="1532881" y="1"/>
            <a:ext cx="9144000" cy="1323439"/>
          </a:xfrm>
          <a:prstGeom prst="rect">
            <a:avLst/>
          </a:prstGeom>
          <a:noFill/>
        </p:spPr>
        <p:txBody>
          <a:bodyPr wrap="square" rtlCol="0">
            <a:spAutoFit/>
          </a:bodyPr>
          <a:lstStyle/>
          <a:p>
            <a:pPr algn="ctr"/>
            <a:r>
              <a:rPr lang="en-US" sz="8000" dirty="0">
                <a:solidFill>
                  <a:schemeClr val="bg1"/>
                </a:solidFill>
                <a:latin typeface="Agency FB" panose="020B0503020202020204" pitchFamily="34" charset="0"/>
              </a:rPr>
              <a:t>Hearken</a:t>
            </a:r>
            <a:endParaRPr lang="en-US" sz="4400" dirty="0">
              <a:solidFill>
                <a:schemeClr val="bg1"/>
              </a:solidFill>
              <a:latin typeface="Agency FB" panose="020B0503020202020204" pitchFamily="34" charset="0"/>
            </a:endParaRPr>
          </a:p>
        </p:txBody>
      </p:sp>
      <p:sp>
        <p:nvSpPr>
          <p:cNvPr id="3" name="Rectangle 2"/>
          <p:cNvSpPr/>
          <p:nvPr/>
        </p:nvSpPr>
        <p:spPr>
          <a:xfrm>
            <a:off x="1767274" y="4817894"/>
            <a:ext cx="2772033" cy="923330"/>
          </a:xfrm>
          <a:prstGeom prst="rect">
            <a:avLst/>
          </a:prstGeom>
        </p:spPr>
        <p:txBody>
          <a:bodyPr wrap="square">
            <a:spAutoFit/>
          </a:bodyPr>
          <a:lstStyle/>
          <a:p>
            <a:r>
              <a:rPr lang="en-US" dirty="0">
                <a:solidFill>
                  <a:schemeClr val="bg1"/>
                </a:solidFill>
                <a:latin typeface="Abadi" panose="020B0604020104020204" pitchFamily="34" charset="0"/>
              </a:rPr>
              <a:t>God expects His people to exert themselves to learn His will and do it</a:t>
            </a:r>
            <a:endParaRPr lang="en-US" dirty="0">
              <a:solidFill>
                <a:schemeClr val="bg1"/>
              </a:solidFill>
            </a:endParaRPr>
          </a:p>
        </p:txBody>
      </p:sp>
      <p:sp>
        <p:nvSpPr>
          <p:cNvPr id="7" name="Rectangle 6"/>
          <p:cNvSpPr/>
          <p:nvPr/>
        </p:nvSpPr>
        <p:spPr>
          <a:xfrm>
            <a:off x="7797885" y="4817895"/>
            <a:ext cx="3243154" cy="923330"/>
          </a:xfrm>
          <a:prstGeom prst="rect">
            <a:avLst/>
          </a:prstGeom>
        </p:spPr>
        <p:txBody>
          <a:bodyPr wrap="square">
            <a:spAutoFit/>
          </a:bodyPr>
          <a:lstStyle/>
          <a:p>
            <a:r>
              <a:rPr lang="en-US" dirty="0">
                <a:solidFill>
                  <a:schemeClr val="bg1"/>
                </a:solidFill>
                <a:latin typeface="Abadi" panose="020B0604020104020204" pitchFamily="34" charset="0"/>
              </a:rPr>
              <a:t>He does not reveal His will to us without an earnest effort on our part to lean it.</a:t>
            </a:r>
            <a:endParaRPr lang="en-US" dirty="0">
              <a:solidFill>
                <a:schemeClr val="bg1"/>
              </a:solidFill>
            </a:endParaRPr>
          </a:p>
        </p:txBody>
      </p:sp>
      <p:sp>
        <p:nvSpPr>
          <p:cNvPr id="8" name="Rectangle 7"/>
          <p:cNvSpPr/>
          <p:nvPr/>
        </p:nvSpPr>
        <p:spPr>
          <a:xfrm>
            <a:off x="1696995" y="1139786"/>
            <a:ext cx="4572000" cy="2308324"/>
          </a:xfrm>
          <a:prstGeom prst="rect">
            <a:avLst/>
          </a:prstGeom>
        </p:spPr>
        <p:txBody>
          <a:bodyPr>
            <a:spAutoFit/>
          </a:bodyPr>
          <a:lstStyle/>
          <a:p>
            <a:r>
              <a:rPr lang="en-US" dirty="0">
                <a:solidFill>
                  <a:schemeClr val="bg1"/>
                </a:solidFill>
                <a:latin typeface="Abadi" panose="020B0604020104020204" pitchFamily="34" charset="0"/>
              </a:rPr>
              <a:t>Hearken—to hear</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Open one’s heart—to listen with love and affection and desire to do His will</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Give ear—devotion for hearing the truth</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Listen—to give attention</a:t>
            </a:r>
            <a:endParaRPr lang="en-US" dirty="0">
              <a:solidFill>
                <a:schemeClr val="bg1"/>
              </a:solidFill>
            </a:endParaRPr>
          </a:p>
        </p:txBody>
      </p:sp>
      <p:pic>
        <p:nvPicPr>
          <p:cNvPr id="9" name="Picture 8">
            <a:extLst>
              <a:ext uri="{FF2B5EF4-FFF2-40B4-BE49-F238E27FC236}">
                <a16:creationId xmlns:a16="http://schemas.microsoft.com/office/drawing/2014/main" id="{22B0C2F8-EEC2-4E77-A62F-0446C3F56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5962" y="1279770"/>
            <a:ext cx="3543300" cy="2844800"/>
          </a:xfrm>
          <a:prstGeom prst="rect">
            <a:avLst/>
          </a:prstGeom>
        </p:spPr>
      </p:pic>
      <p:pic>
        <p:nvPicPr>
          <p:cNvPr id="12" name="Picture 11">
            <a:extLst>
              <a:ext uri="{FF2B5EF4-FFF2-40B4-BE49-F238E27FC236}">
                <a16:creationId xmlns:a16="http://schemas.microsoft.com/office/drawing/2014/main" id="{C160B541-B087-4C38-89FE-72959F51D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397" y="3825629"/>
            <a:ext cx="2857500" cy="2276475"/>
          </a:xfrm>
          <a:prstGeom prst="rect">
            <a:avLst/>
          </a:prstGeom>
        </p:spPr>
      </p:pic>
    </p:spTree>
    <p:extLst>
      <p:ext uri="{BB962C8B-B14F-4D97-AF65-F5344CB8AC3E}">
        <p14:creationId xmlns:p14="http://schemas.microsoft.com/office/powerpoint/2010/main" val="87192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12652"/>
            <a:ext cx="11245702" cy="6001643"/>
          </a:xfrm>
          <a:prstGeom prst="rect">
            <a:avLst/>
          </a:prstGeom>
          <a:ln>
            <a:solidFill>
              <a:schemeClr val="tx1"/>
            </a:solidFill>
          </a:ln>
        </p:spPr>
        <p:txBody>
          <a:bodyPr wrap="square">
            <a:spAutoFit/>
          </a:bodyPr>
          <a:lstStyle/>
          <a:p>
            <a:pPr fontAlgn="base"/>
            <a:r>
              <a:rPr lang="en-US" sz="1200" b="1" dirty="0">
                <a:solidFill>
                  <a:srgbClr val="2A3753"/>
                </a:solidFill>
              </a:rPr>
              <a:t>The Potter and the Clay </a:t>
            </a:r>
            <a:r>
              <a:rPr lang="en-US" sz="1200" dirty="0">
                <a:solidFill>
                  <a:srgbClr val="2A3753"/>
                </a:solidFill>
              </a:rPr>
              <a:t>–Heber C. Kimball (1801-1868) Found in January Ensign 2011</a:t>
            </a:r>
          </a:p>
          <a:p>
            <a:pPr fontAlgn="base"/>
            <a:r>
              <a:rPr lang="en-US" sz="1200" dirty="0">
                <a:solidFill>
                  <a:srgbClr val="2F393A"/>
                </a:solidFill>
              </a:rPr>
              <a:t>“I ask you, brethren and sisters, if you expect to go into heaven, if you do not do His will on earth as it is done in heaven? Can those persons who pursue a course of carelessness, neglect of duty, and disobedience, when they depart from this life, expect that their spirits will associate with the spirits of the righteous in the spirit world? I do not expect it, and when you depart from this state of existence, you will find it out for yourselves. …</a:t>
            </a:r>
          </a:p>
          <a:p>
            <a:pPr fontAlgn="base"/>
            <a:r>
              <a:rPr lang="en-US" sz="1200" dirty="0">
                <a:solidFill>
                  <a:srgbClr val="2F393A"/>
                </a:solidFill>
              </a:rPr>
              <a:t>That man or woman who will not learn the principle of subjection, and become like clay in the hands of the potter, will be led astray. …</a:t>
            </a:r>
          </a:p>
          <a:p>
            <a:pPr fontAlgn="base"/>
            <a:r>
              <a:rPr lang="en-US" sz="1200" dirty="0">
                <a:solidFill>
                  <a:srgbClr val="2F393A"/>
                </a:solidFill>
              </a:rPr>
              <a:t>The Saints are receiving their endowment, and preparing for that which is in the future; to dwell in the heavens, and sit upon thrones, and reign over kingdoms and dominions, principalities and powers; and as this work progresses, the works of Satan will increase, and he will continue to present one thing after another, following up the work of God, and increasing means of deception, to lead astray such men and women, and take them captive. As the work of God increases in power and extent upon the earth, so will the works of Satan increase. I expect that tribulation will be upon the wicked, and continue from this time until they are swept off from the earth. I just as much expect these things as I do to see the sun rise and set tomorrow.</a:t>
            </a:r>
          </a:p>
          <a:p>
            <a:pPr fontAlgn="base"/>
            <a:r>
              <a:rPr lang="en-US" sz="1200" dirty="0">
                <a:solidFill>
                  <a:srgbClr val="2F393A"/>
                </a:solidFill>
              </a:rPr>
              <a:t>I would like to see all this people do right, and keep the commandments of God. I would like to see them fulfil their covenants, and live up to their vows and promises, and fulfil their obligations, for they have obligated themselves before God, and before angels, and before earthly witnesses, that they would do this. …</a:t>
            </a:r>
          </a:p>
          <a:p>
            <a:pPr fontAlgn="base"/>
            <a:endParaRPr lang="en-US" sz="1200" dirty="0">
              <a:solidFill>
                <a:srgbClr val="2F393A"/>
              </a:solidFill>
            </a:endParaRPr>
          </a:p>
          <a:p>
            <a:pPr fontAlgn="base"/>
            <a:endParaRPr lang="en-US" sz="1200" dirty="0">
              <a:solidFill>
                <a:srgbClr val="2F393A"/>
              </a:solidFill>
            </a:endParaRPr>
          </a:p>
          <a:p>
            <a:pPr fontAlgn="base"/>
            <a:r>
              <a:rPr lang="en-US" sz="1200" dirty="0"/>
              <a:t>Comparing us to clay that is in the hands of the potter, if that clay is passive, I have power as a potter to mold it and make it into a vessel unto honor. Who is to mold these vessels? Is it God Himself in person, or is it His servants, His potters, or journeymen, in company with those He has placed to oversee the work? The Great Master Potter dictates His servants, and it is for them to carry out His purposes, and make vessels according to His designs; and when they have done the work, they deliver it up to the Master for His acceptance; and if their works are not good, He does not accept them; the only works He accepts, are those that are prepared according to the design He gave. God will not be trifled with; neither will His servants; their words have got to be fulfilled, and they are the men that are to mold you, and tell you what shape to move in. …</a:t>
            </a:r>
          </a:p>
          <a:p>
            <a:pPr fontAlgn="base"/>
            <a:r>
              <a:rPr lang="en-US" sz="1200" dirty="0"/>
              <a:t>Now suppose I subject myself enough, in the hands of the potter, to be shaped according as he was dictated by the Great Master potter, that rules over all things in heaven and on earth, He would make me into a vessel of honor.</a:t>
            </a:r>
          </a:p>
          <a:p>
            <a:pPr fontAlgn="base"/>
            <a:r>
              <a:rPr lang="en-US" sz="1200" dirty="0"/>
              <a:t>There are many vessels that are destroyed after they have been molded and shaped. Why? Because they are not contented with the shape the potter has given them, but straightway put themselves into a shape to please themselves; therefore they are beyond understanding what God designs, and they destroy themselves by the power of their own agency, for this is given to every man and woman, to do just as they please. …</a:t>
            </a:r>
          </a:p>
          <a:p>
            <a:pPr fontAlgn="base"/>
            <a:r>
              <a:rPr lang="en-US" sz="1200" dirty="0"/>
              <a:t>If we are united, and the Priesthood is united, and the families of this Church, with their husbands at their head, are united, we stand, and all hell, with the devil at their head, have nothing to do with us; they cannot move us. But if we are divided we fall.</a:t>
            </a:r>
          </a:p>
          <a:p>
            <a:pPr fontAlgn="base"/>
            <a:r>
              <a:rPr lang="en-US" sz="1200" dirty="0"/>
              <a:t>What do you say to our being one, and clinging together? … Would we not be a happy company? It is that alone that will make you truly happy; and to be perfectly limber in the hands of the potter like clay. What makes the clay snap? Because it wants its own way; and you cannot be happy unless you submit to the law of God, and to the principles of His government.</a:t>
            </a:r>
          </a:p>
          <a:p>
            <a:pPr fontAlgn="base"/>
            <a:r>
              <a:rPr lang="en-US" sz="1200" dirty="0"/>
              <a:t>When a person is miserable, wretched, and unhappy in himself, put him in what circumstances you please, and he is wretched still. If a person is poor, and composes his mind, and calmly submits to the providences of God, he will feel cheerful and happy in all circumstances, if he continues to keep the commandments of God.”</a:t>
            </a:r>
          </a:p>
          <a:p>
            <a:pPr fontAlgn="base"/>
            <a:endParaRPr lang="en-US" sz="1200" dirty="0">
              <a:solidFill>
                <a:srgbClr val="2F393A"/>
              </a:solidFill>
            </a:endParaRPr>
          </a:p>
        </p:txBody>
      </p:sp>
    </p:spTree>
    <p:extLst>
      <p:ext uri="{BB962C8B-B14F-4D97-AF65-F5344CB8AC3E}">
        <p14:creationId xmlns:p14="http://schemas.microsoft.com/office/powerpoint/2010/main" val="2213467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903259" cy="6186309"/>
          </a:xfrm>
          <a:prstGeom prst="rect">
            <a:avLst/>
          </a:prstGeom>
          <a:ln>
            <a:solidFill>
              <a:schemeClr val="tx1"/>
            </a:solidFill>
          </a:ln>
        </p:spPr>
        <p:txBody>
          <a:bodyPr wrap="square">
            <a:spAutoFit/>
          </a:bodyPr>
          <a:lstStyle/>
          <a:p>
            <a:pPr fontAlgn="base"/>
            <a:r>
              <a:rPr lang="en-US" sz="1200" b="1" dirty="0">
                <a:solidFill>
                  <a:srgbClr val="2F393A"/>
                </a:solidFill>
              </a:rPr>
              <a:t>Roots of Faith--</a:t>
            </a:r>
          </a:p>
          <a:p>
            <a:pPr fontAlgn="base"/>
            <a:r>
              <a:rPr lang="en-US" sz="1200" dirty="0">
                <a:solidFill>
                  <a:srgbClr val="2F393A"/>
                </a:solidFill>
              </a:rPr>
              <a:t>It reminds me of two trees that were close to my home when I was growing up. The one was a Russian olive and grew right in our yard. It was watered every time the lawn was watered, and in that kind of protected environment it grew to be a beautiful tree. Yet one night a tremendous wind came up. Trees all over town were blown down, and with them went our Russian olive. We had watered it so well that the roots did not have to reach down into the soil; and because they were so close to the surface, the tree toppled over.</a:t>
            </a:r>
          </a:p>
          <a:p>
            <a:pPr fontAlgn="base"/>
            <a:r>
              <a:rPr lang="en-US" sz="1200" dirty="0">
                <a:solidFill>
                  <a:srgbClr val="2F393A"/>
                </a:solidFill>
              </a:rPr>
              <a:t>The second tree withstood the gale. It was a tremendous cottonwood, which still stands in the lane just half a block from where I was born. This tree was in the fullness of its growth when I was a child. It has always stood by itself, completely exposed to the elements, with nothing but a ditch running by, which most of the time is dry. It is gnarled and tough, and its roots have had to sink deep in order to drink of the water of life; but because its roots were forced downward, it lives. I was out home the other day and noticed that most of the trees around this cottonwood are gone. But in all of its power and majesty, it still hangs on.</a:t>
            </a:r>
          </a:p>
          <a:p>
            <a:pPr fontAlgn="base"/>
            <a:r>
              <a:rPr lang="en-US" sz="1200" dirty="0"/>
              <a:t>I see in many people this same kind of beauty. Adversity and trial have driven the roots of faith and testimony deep in order to tap the reservoir of spiritual strength that comes from such experiences. By nature they know how to stand and fight and hang on.</a:t>
            </a:r>
          </a:p>
          <a:p>
            <a:pPr fontAlgn="base"/>
            <a:r>
              <a:rPr lang="en-US" sz="1200" dirty="0"/>
              <a:t>One person who has sunken deep the roots of faith and testimony because of the trials and affliction of years is the man whom we will sustain tomorrow as prophet, seer, and revelator. His branches can offer shade because his roots are deep.</a:t>
            </a:r>
          </a:p>
          <a:p>
            <a:pPr fontAlgn="base"/>
            <a:r>
              <a:rPr lang="en-US" sz="1200" dirty="0"/>
              <a:t>Loren C. Dunn </a:t>
            </a:r>
            <a:r>
              <a:rPr lang="en-US" sz="1200" i="1" dirty="0"/>
              <a:t>Hanging On </a:t>
            </a:r>
            <a:r>
              <a:rPr lang="en-US" sz="1200" dirty="0"/>
              <a:t>April 1974 Gen. Conf.</a:t>
            </a:r>
            <a:endParaRPr lang="en-US" sz="1200" dirty="0">
              <a:solidFill>
                <a:srgbClr val="2F393A"/>
              </a:solidFill>
            </a:endParaRPr>
          </a:p>
        </p:txBody>
      </p:sp>
      <p:sp>
        <p:nvSpPr>
          <p:cNvPr id="5" name="Rectangle 4"/>
          <p:cNvSpPr/>
          <p:nvPr/>
        </p:nvSpPr>
        <p:spPr>
          <a:xfrm>
            <a:off x="3930555" y="0"/>
            <a:ext cx="3903259" cy="4524315"/>
          </a:xfrm>
          <a:prstGeom prst="rect">
            <a:avLst/>
          </a:prstGeom>
          <a:ln>
            <a:solidFill>
              <a:schemeClr val="tx1"/>
            </a:solidFill>
          </a:ln>
        </p:spPr>
        <p:txBody>
          <a:bodyPr wrap="square">
            <a:spAutoFit/>
          </a:bodyPr>
          <a:lstStyle/>
          <a:p>
            <a:pPr fontAlgn="base"/>
            <a:r>
              <a:rPr lang="en-US" sz="1200" b="1" dirty="0">
                <a:solidFill>
                  <a:srgbClr val="2F393A"/>
                </a:solidFill>
                <a:latin typeface="Abadi" panose="020B0604020104020204" pitchFamily="34" charset="0"/>
              </a:rPr>
              <a:t>Those Seeking a Sign:</a:t>
            </a:r>
          </a:p>
          <a:p>
            <a:pPr fontAlgn="base"/>
            <a:r>
              <a:rPr lang="en-US" sz="1200" dirty="0">
                <a:solidFill>
                  <a:srgbClr val="2F393A"/>
                </a:solidFill>
                <a:latin typeface="Abadi" panose="020B0604020104020204" pitchFamily="34" charset="0"/>
              </a:rPr>
              <a:t>When we understand this process, we can see why sign seeking is condemned. Someone who demands outward evidence of the power of God as a condition for believing is seeking to circumvent the process by which faith is developed. He wants proof without price. As with the adulterer, he seeks the results without accepting the responsibility. Thus it is a wicked and adulterous generation that seeks signs.</a:t>
            </a:r>
          </a:p>
          <a:p>
            <a:pPr fontAlgn="base"/>
            <a:endParaRPr lang="en-US" sz="1200" dirty="0">
              <a:solidFill>
                <a:srgbClr val="2F393A"/>
              </a:solidFill>
              <a:latin typeface="Abadi" panose="020B0604020104020204" pitchFamily="34" charset="0"/>
            </a:endParaRPr>
          </a:p>
          <a:p>
            <a:pPr fontAlgn="base"/>
            <a:r>
              <a:rPr lang="en-US" sz="1200" dirty="0">
                <a:solidFill>
                  <a:srgbClr val="2F393A"/>
                </a:solidFill>
                <a:latin typeface="Abadi" panose="020B0604020104020204" pitchFamily="34" charset="0"/>
              </a:rPr>
              <a:t>The Prophet Joseph Smith said: “I will give you one of the Keys of the mysteries of the Kingdom. It is an eternal principle, that has existed with God from all eternity: That man who rises up to condemn others, finding fault with the Church, saying that they are out of the way, while he himself is righteous, then know assuredly, that that man is in the high road to apostasy; and if he does not repent, will apostatize, as God lives. The principle is as correct as the one that Jesus put forth in saying that he who </a:t>
            </a:r>
            <a:r>
              <a:rPr lang="en-US" sz="1200" dirty="0" err="1">
                <a:solidFill>
                  <a:srgbClr val="2F393A"/>
                </a:solidFill>
                <a:latin typeface="Abadi" panose="020B0604020104020204" pitchFamily="34" charset="0"/>
              </a:rPr>
              <a:t>seeketh</a:t>
            </a:r>
            <a:r>
              <a:rPr lang="en-US" sz="1200" dirty="0">
                <a:solidFill>
                  <a:srgbClr val="2F393A"/>
                </a:solidFill>
                <a:latin typeface="Abadi" panose="020B0604020104020204" pitchFamily="34" charset="0"/>
              </a:rPr>
              <a:t> a sign is an adulterous person; and that principle is eternal, undeviating, and firm as the pillars of heaven; for whenever you see a man seeking after a sign, you may set it down that he is an adulterous man.” (</a:t>
            </a:r>
            <a:r>
              <a:rPr lang="en-US" sz="1200" i="1" dirty="0">
                <a:solidFill>
                  <a:srgbClr val="2F393A"/>
                </a:solidFill>
                <a:latin typeface="Abadi" panose="020B0604020104020204" pitchFamily="34" charset="0"/>
              </a:rPr>
              <a:t>Teachings,</a:t>
            </a:r>
            <a:r>
              <a:rPr lang="en-US" sz="1200" dirty="0">
                <a:solidFill>
                  <a:srgbClr val="2F393A"/>
                </a:solidFill>
                <a:latin typeface="Abadi" panose="020B0604020104020204" pitchFamily="34" charset="0"/>
              </a:rPr>
              <a:t> pp. 156–57.)</a:t>
            </a:r>
          </a:p>
        </p:txBody>
      </p:sp>
      <p:sp>
        <p:nvSpPr>
          <p:cNvPr id="7" name="Rectangle 6">
            <a:extLst>
              <a:ext uri="{FF2B5EF4-FFF2-40B4-BE49-F238E27FC236}">
                <a16:creationId xmlns:a16="http://schemas.microsoft.com/office/drawing/2014/main" id="{6BF30AC9-F094-4944-9ABA-D713EEDBA7EB}"/>
              </a:ext>
            </a:extLst>
          </p:cNvPr>
          <p:cNvSpPr/>
          <p:nvPr/>
        </p:nvSpPr>
        <p:spPr>
          <a:xfrm>
            <a:off x="7833814" y="0"/>
            <a:ext cx="4358186" cy="5632311"/>
          </a:xfrm>
          <a:prstGeom prst="rect">
            <a:avLst/>
          </a:prstGeom>
          <a:ln>
            <a:solidFill>
              <a:schemeClr val="tx1"/>
            </a:solidFill>
          </a:ln>
        </p:spPr>
        <p:txBody>
          <a:bodyPr wrap="square">
            <a:spAutoFit/>
          </a:bodyPr>
          <a:lstStyle/>
          <a:p>
            <a:pPr fontAlgn="base"/>
            <a:r>
              <a:rPr lang="en-US" sz="1200" b="1" dirty="0"/>
              <a:t>Lust Causes The Spirit to be Withdrawn: D&amp;C 63:16</a:t>
            </a:r>
          </a:p>
          <a:p>
            <a:pPr fontAlgn="base"/>
            <a:r>
              <a:rPr lang="en-US" sz="1200" dirty="0"/>
              <a:t>I share a warning. Satan is extremely good at blocking spiritual communication by inducing individuals, through temptation, to violate the laws upon which spiritual communication is founded. With some, he is able to convince them that they are not able to receive such guidance from the Lord.</a:t>
            </a:r>
          </a:p>
          <a:p>
            <a:pPr fontAlgn="base"/>
            <a:r>
              <a:rPr lang="en-US" sz="1200" dirty="0"/>
              <a:t>“Satan has become a master at using the addictive power of pornography to limit individual capacity to be led by the Spirit. The onslaught of pornography in all of its vicious, corroding, destructive forms has caused great grief, suffering, heartache, and destroyed marriages. It is one of the most damning influences on earth. Whether it be through the printed page, movies, television, obscene lyrics, vulgarities on the telephone, or flickering personal computer screen, pornography is overpoweringly addictive and severely damaging. This potent tool of Lucifer degrades the mind and the heart and the soul of any who use it. All who are caught in its seductive, tantalizing web and remain so will become addicted to its immoral, destructive influence. For many, that addiction cannot be overcome without help. The tragic pattern is so familiar. It begins with curiosity that is fueled by its stimulation and is justified by the false premise that when done privately, it does no harm to anyone else. For those lulled by this lie, the experimentation goes deeper, with more powerful stimulations, until the trap closes and a terribly immoral, addictive habit exercises its vicious control. …</a:t>
            </a:r>
          </a:p>
          <a:p>
            <a:pPr fontAlgn="base"/>
            <a:r>
              <a:rPr lang="en-US" sz="1200" dirty="0"/>
              <a:t>“If you are ensnarled in pornography, make a total commitment to overcome it now. Find a quiet place; pray urgently for help and support. Be patient and obedient. Don’t give up” Elder Richard G. Scott (“To Acquire Spiritual Guidance,” Ensign or Liahona, Nov. 2009, 8–9).</a:t>
            </a:r>
            <a:endParaRPr lang="en-US" sz="1200" b="0" dirty="0">
              <a:effectLst/>
            </a:endParaRPr>
          </a:p>
        </p:txBody>
      </p:sp>
      <p:sp>
        <p:nvSpPr>
          <p:cNvPr id="4" name="TextBox 3">
            <a:extLst>
              <a:ext uri="{FF2B5EF4-FFF2-40B4-BE49-F238E27FC236}">
                <a16:creationId xmlns:a16="http://schemas.microsoft.com/office/drawing/2014/main" id="{819AE698-C15D-6EDE-F993-6B7E733A77EC}"/>
              </a:ext>
            </a:extLst>
          </p:cNvPr>
          <p:cNvSpPr txBox="1"/>
          <p:nvPr/>
        </p:nvSpPr>
        <p:spPr>
          <a:xfrm>
            <a:off x="3903259" y="4524315"/>
            <a:ext cx="3820072" cy="1600438"/>
          </a:xfrm>
          <a:prstGeom prst="rect">
            <a:avLst/>
          </a:prstGeom>
          <a:noFill/>
          <a:ln>
            <a:solidFill>
              <a:schemeClr val="tx1"/>
            </a:solidFill>
          </a:ln>
        </p:spPr>
        <p:txBody>
          <a:bodyPr wrap="square">
            <a:spAutoFit/>
          </a:bodyPr>
          <a:lstStyle/>
          <a:p>
            <a:r>
              <a:rPr lang="en-US" sz="1400" b="1" i="0" dirty="0">
                <a:solidFill>
                  <a:srgbClr val="212225"/>
                </a:solidFill>
                <a:effectLst/>
              </a:rPr>
              <a:t>D&amp;C 13-16: Chastity </a:t>
            </a:r>
            <a:r>
              <a:rPr lang="en-US" sz="1400" b="0" i="0" dirty="0">
                <a:solidFill>
                  <a:srgbClr val="212225"/>
                </a:solidFill>
                <a:effectLst/>
              </a:rPr>
              <a:t>is sexual purity. Those who are chaste are morally clean in their thoughts, words, and actions. Chastity means not having any sexual relations before marriage. It also means complete fidelity to husband or wife during marriage. (Topics and Questions, “</a:t>
            </a:r>
            <a:r>
              <a:rPr lang="en-US" sz="1400" b="0" i="0" u="none" strike="noStrike" dirty="0">
                <a:effectLst/>
              </a:rPr>
              <a:t>Chastity</a:t>
            </a:r>
            <a:r>
              <a:rPr lang="en-US" sz="1400" b="0" i="0" dirty="0">
                <a:solidFill>
                  <a:srgbClr val="212225"/>
                </a:solidFill>
                <a:effectLst/>
              </a:rPr>
              <a:t>,” topics.ChurchofJesusChrist.org)</a:t>
            </a:r>
            <a:endParaRPr lang="en-US" sz="1400" dirty="0"/>
          </a:p>
        </p:txBody>
      </p:sp>
    </p:spTree>
    <p:extLst>
      <p:ext uri="{BB962C8B-B14F-4D97-AF65-F5344CB8AC3E}">
        <p14:creationId xmlns:p14="http://schemas.microsoft.com/office/powerpoint/2010/main" val="4204910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81ACD-8F07-48B0-BDA6-34C0433DA9C6}"/>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8330" y="6488669"/>
            <a:ext cx="3879378" cy="369332"/>
          </a:xfrm>
          <a:prstGeom prst="rect">
            <a:avLst/>
          </a:prstGeom>
          <a:noFill/>
        </p:spPr>
        <p:txBody>
          <a:bodyPr wrap="square" rtlCol="0">
            <a:spAutoFit/>
          </a:bodyPr>
          <a:lstStyle/>
          <a:p>
            <a:r>
              <a:rPr lang="en-US" dirty="0">
                <a:solidFill>
                  <a:schemeClr val="bg1"/>
                </a:solidFill>
              </a:rPr>
              <a:t>D&amp;C 63:1 </a:t>
            </a:r>
            <a:r>
              <a:rPr lang="en-US" sz="1200" dirty="0">
                <a:solidFill>
                  <a:schemeClr val="bg1"/>
                </a:solidFill>
              </a:rPr>
              <a:t>Student Manual</a:t>
            </a:r>
          </a:p>
        </p:txBody>
      </p:sp>
      <p:sp>
        <p:nvSpPr>
          <p:cNvPr id="6" name="TextBox 5"/>
          <p:cNvSpPr txBox="1"/>
          <p:nvPr/>
        </p:nvSpPr>
        <p:spPr>
          <a:xfrm>
            <a:off x="1532881" y="1"/>
            <a:ext cx="9144000" cy="1323439"/>
          </a:xfrm>
          <a:prstGeom prst="rect">
            <a:avLst/>
          </a:prstGeom>
          <a:noFill/>
        </p:spPr>
        <p:txBody>
          <a:bodyPr wrap="square" rtlCol="0">
            <a:spAutoFit/>
          </a:bodyPr>
          <a:lstStyle/>
          <a:p>
            <a:pPr algn="ctr"/>
            <a:r>
              <a:rPr lang="en-US" sz="8000" dirty="0">
                <a:solidFill>
                  <a:schemeClr val="bg1"/>
                </a:solidFill>
                <a:latin typeface="Agency FB" panose="020B0503020202020204" pitchFamily="34" charset="0"/>
              </a:rPr>
              <a:t>People of the Lord</a:t>
            </a:r>
            <a:endParaRPr lang="en-US" sz="4400" dirty="0">
              <a:solidFill>
                <a:schemeClr val="bg1"/>
              </a:solidFill>
              <a:latin typeface="Agency FB" panose="020B0503020202020204" pitchFamily="34" charset="0"/>
            </a:endParaRPr>
          </a:p>
        </p:txBody>
      </p:sp>
      <p:sp>
        <p:nvSpPr>
          <p:cNvPr id="3" name="Rectangle 2"/>
          <p:cNvSpPr/>
          <p:nvPr/>
        </p:nvSpPr>
        <p:spPr>
          <a:xfrm>
            <a:off x="5031259" y="4035182"/>
            <a:ext cx="6200848" cy="2677656"/>
          </a:xfrm>
          <a:prstGeom prst="rect">
            <a:avLst/>
          </a:prstGeom>
        </p:spPr>
        <p:txBody>
          <a:bodyPr wrap="square">
            <a:spAutoFit/>
          </a:bodyPr>
          <a:lstStyle/>
          <a:p>
            <a:r>
              <a:rPr lang="en-US" sz="2400" dirty="0">
                <a:solidFill>
                  <a:schemeClr val="bg1"/>
                </a:solidFill>
              </a:rPr>
              <a:t>“We know not what we shall be called to pass through before Zion is delivered and established; therefore, we have great need to live near to God, and always be in strict obedience to all His commandments, that we may have a conscience void of offense toward God and man” (</a:t>
            </a:r>
            <a:r>
              <a:rPr lang="en-US" sz="2400" i="1" dirty="0">
                <a:solidFill>
                  <a:schemeClr val="bg1"/>
                </a:solidFill>
              </a:rPr>
              <a:t>Teachings, </a:t>
            </a:r>
            <a:r>
              <a:rPr lang="en-US" sz="2400" dirty="0">
                <a:solidFill>
                  <a:schemeClr val="bg1"/>
                </a:solidFill>
              </a:rPr>
              <a:t>p. 32).</a:t>
            </a:r>
          </a:p>
        </p:txBody>
      </p:sp>
      <p:sp>
        <p:nvSpPr>
          <p:cNvPr id="8" name="Rectangle 7"/>
          <p:cNvSpPr/>
          <p:nvPr/>
        </p:nvSpPr>
        <p:spPr>
          <a:xfrm>
            <a:off x="998377" y="1478981"/>
            <a:ext cx="5451834" cy="1200329"/>
          </a:xfrm>
          <a:prstGeom prst="rect">
            <a:avLst/>
          </a:prstGeom>
        </p:spPr>
        <p:txBody>
          <a:bodyPr wrap="square">
            <a:spAutoFit/>
          </a:bodyPr>
          <a:lstStyle/>
          <a:p>
            <a:r>
              <a:rPr lang="en-US" sz="2400" dirty="0">
                <a:solidFill>
                  <a:schemeClr val="bg1"/>
                </a:solidFill>
              </a:rPr>
              <a:t>His commandments are not to be taken lightly and that those who ignore them or rebel against them will be punished. </a:t>
            </a:r>
          </a:p>
        </p:txBody>
      </p:sp>
      <p:pic>
        <p:nvPicPr>
          <p:cNvPr id="7" name="Picture 6">
            <a:extLst>
              <a:ext uri="{FF2B5EF4-FFF2-40B4-BE49-F238E27FC236}">
                <a16:creationId xmlns:a16="http://schemas.microsoft.com/office/drawing/2014/main" id="{176E54DA-9E93-4272-9A96-74E1E9D3A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019" y="3186137"/>
            <a:ext cx="2657856" cy="3096768"/>
          </a:xfrm>
          <a:prstGeom prst="rect">
            <a:avLst/>
          </a:prstGeom>
        </p:spPr>
      </p:pic>
    </p:spTree>
    <p:extLst>
      <p:ext uri="{BB962C8B-B14F-4D97-AF65-F5344CB8AC3E}">
        <p14:creationId xmlns:p14="http://schemas.microsoft.com/office/powerpoint/2010/main" val="2954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F2745C-9F31-465F-AC40-CA469F480315}"/>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9137" y="6398414"/>
            <a:ext cx="3879378" cy="369332"/>
          </a:xfrm>
          <a:prstGeom prst="rect">
            <a:avLst/>
          </a:prstGeom>
          <a:noFill/>
        </p:spPr>
        <p:txBody>
          <a:bodyPr wrap="square" rtlCol="0">
            <a:spAutoFit/>
          </a:bodyPr>
          <a:lstStyle/>
          <a:p>
            <a:r>
              <a:rPr lang="en-US" dirty="0">
                <a:solidFill>
                  <a:schemeClr val="bg1"/>
                </a:solidFill>
              </a:rPr>
              <a:t>D&amp;C 63:2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6" name="TextBox 5"/>
          <p:cNvSpPr txBox="1"/>
          <p:nvPr/>
        </p:nvSpPr>
        <p:spPr>
          <a:xfrm>
            <a:off x="1532881" y="1"/>
            <a:ext cx="9144000" cy="1323439"/>
          </a:xfrm>
          <a:prstGeom prst="rect">
            <a:avLst/>
          </a:prstGeom>
          <a:noFill/>
        </p:spPr>
        <p:txBody>
          <a:bodyPr wrap="square" rtlCol="0">
            <a:spAutoFit/>
          </a:bodyPr>
          <a:lstStyle/>
          <a:p>
            <a:pPr algn="ctr"/>
            <a:r>
              <a:rPr lang="en-US" sz="8000" dirty="0">
                <a:solidFill>
                  <a:schemeClr val="bg1"/>
                </a:solidFill>
                <a:latin typeface="Agency FB" panose="020B0503020202020204" pitchFamily="34" charset="0"/>
              </a:rPr>
              <a:t>Anger--Kindled</a:t>
            </a:r>
            <a:endParaRPr lang="en-US" sz="4400" dirty="0">
              <a:solidFill>
                <a:schemeClr val="bg1"/>
              </a:solidFill>
              <a:latin typeface="Agency FB" panose="020B0503020202020204" pitchFamily="34" charset="0"/>
            </a:endParaRPr>
          </a:p>
        </p:txBody>
      </p:sp>
      <p:sp>
        <p:nvSpPr>
          <p:cNvPr id="3" name="Rectangle 2"/>
          <p:cNvSpPr/>
          <p:nvPr/>
        </p:nvSpPr>
        <p:spPr>
          <a:xfrm>
            <a:off x="7049529" y="4739623"/>
            <a:ext cx="4119673" cy="1815882"/>
          </a:xfrm>
          <a:prstGeom prst="rect">
            <a:avLst/>
          </a:prstGeom>
        </p:spPr>
        <p:txBody>
          <a:bodyPr wrap="square">
            <a:spAutoFit/>
          </a:bodyPr>
          <a:lstStyle/>
          <a:p>
            <a:r>
              <a:rPr lang="en-US" sz="2800" dirty="0">
                <a:solidFill>
                  <a:schemeClr val="bg1"/>
                </a:solidFill>
                <a:latin typeface="Abadi" panose="020B0604020104020204" pitchFamily="34" charset="0"/>
              </a:rPr>
              <a:t>“The same sun that gives life to the humblest living plant parches the grass that is dead.”</a:t>
            </a:r>
            <a:endParaRPr lang="en-US" sz="2800" dirty="0">
              <a:solidFill>
                <a:schemeClr val="bg1"/>
              </a:solidFill>
            </a:endParaRPr>
          </a:p>
        </p:txBody>
      </p:sp>
      <p:sp>
        <p:nvSpPr>
          <p:cNvPr id="8" name="Rectangle 7"/>
          <p:cNvSpPr/>
          <p:nvPr/>
        </p:nvSpPr>
        <p:spPr>
          <a:xfrm>
            <a:off x="1679575" y="1613118"/>
            <a:ext cx="3831968" cy="1815882"/>
          </a:xfrm>
          <a:prstGeom prst="rect">
            <a:avLst/>
          </a:prstGeom>
        </p:spPr>
        <p:txBody>
          <a:bodyPr wrap="square">
            <a:spAutoFit/>
          </a:bodyPr>
          <a:lstStyle/>
          <a:p>
            <a:r>
              <a:rPr lang="en-US" sz="2800" dirty="0">
                <a:solidFill>
                  <a:schemeClr val="bg1"/>
                </a:solidFill>
                <a:latin typeface="Abadi" panose="020B0604020104020204" pitchFamily="34" charset="0"/>
              </a:rPr>
              <a:t>God is love but also a “consuming fire” in the presence of rebellion and apostasy.</a:t>
            </a:r>
            <a:endParaRPr lang="en-US" sz="2800" dirty="0">
              <a:solidFill>
                <a:schemeClr val="bg1"/>
              </a:solidFill>
            </a:endParaRP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5B7A3408-554C-4C56-8A8F-2CBD230FFC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1038" y="1437491"/>
            <a:ext cx="4267200" cy="2247900"/>
          </a:xfrm>
          <a:prstGeom prst="rect">
            <a:avLst/>
          </a:prstGeom>
        </p:spPr>
      </p:pic>
      <p:pic>
        <p:nvPicPr>
          <p:cNvPr id="12" name="Picture 11">
            <a:extLst>
              <a:ext uri="{FF2B5EF4-FFF2-40B4-BE49-F238E27FC236}">
                <a16:creationId xmlns:a16="http://schemas.microsoft.com/office/drawing/2014/main" id="{F39BC60A-3F95-4EE9-9C0F-00620B483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438" y="3799442"/>
            <a:ext cx="3530600" cy="2235200"/>
          </a:xfrm>
          <a:prstGeom prst="rect">
            <a:avLst/>
          </a:prstGeom>
        </p:spPr>
      </p:pic>
    </p:spTree>
    <p:extLst>
      <p:ext uri="{BB962C8B-B14F-4D97-AF65-F5344CB8AC3E}">
        <p14:creationId xmlns:p14="http://schemas.microsoft.com/office/powerpoint/2010/main" val="191699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5179AB-4F65-46EB-AFB3-581A8652E921}"/>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686" y="6488667"/>
            <a:ext cx="3879378" cy="369332"/>
          </a:xfrm>
          <a:prstGeom prst="rect">
            <a:avLst/>
          </a:prstGeom>
          <a:noFill/>
        </p:spPr>
        <p:txBody>
          <a:bodyPr wrap="square" rtlCol="0">
            <a:spAutoFit/>
          </a:bodyPr>
          <a:lstStyle/>
          <a:p>
            <a:r>
              <a:rPr lang="en-US" dirty="0">
                <a:solidFill>
                  <a:schemeClr val="bg1"/>
                </a:solidFill>
              </a:rPr>
              <a:t>D&amp;C 63:3 </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The Lord is Over Life and Death</a:t>
            </a:r>
          </a:p>
        </p:txBody>
      </p:sp>
      <p:sp>
        <p:nvSpPr>
          <p:cNvPr id="8" name="Rectangle 7"/>
          <p:cNvSpPr/>
          <p:nvPr/>
        </p:nvSpPr>
        <p:spPr>
          <a:xfrm>
            <a:off x="3718034" y="4265236"/>
            <a:ext cx="6652867" cy="2154436"/>
          </a:xfrm>
          <a:prstGeom prst="rect">
            <a:avLst/>
          </a:prstGeom>
        </p:spPr>
        <p:txBody>
          <a:bodyPr wrap="square">
            <a:spAutoFit/>
          </a:bodyPr>
          <a:lstStyle/>
          <a:p>
            <a:r>
              <a:rPr lang="en-US" sz="2400" dirty="0">
                <a:solidFill>
                  <a:schemeClr val="bg1"/>
                </a:solidFill>
              </a:rPr>
              <a:t>“Repeatedly He has protected our eternal agency, thus helping us to qualify through opposition and in the face of alternatives for the sweet blessing of eternal creative service. But we must choose—and be held accountable.”</a:t>
            </a:r>
          </a:p>
          <a:p>
            <a:r>
              <a:rPr lang="en-US" sz="1400" dirty="0">
                <a:solidFill>
                  <a:schemeClr val="bg1"/>
                </a:solidFill>
              </a:rPr>
              <a:t>Marion D. Hanks</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378431" y="1284109"/>
            <a:ext cx="5510610" cy="2769989"/>
          </a:xfrm>
          <a:prstGeom prst="rect">
            <a:avLst/>
          </a:prstGeom>
        </p:spPr>
        <p:txBody>
          <a:bodyPr wrap="square">
            <a:spAutoFit/>
          </a:bodyPr>
          <a:lstStyle/>
          <a:p>
            <a:r>
              <a:rPr lang="en-US" sz="2000" b="1" dirty="0">
                <a:solidFill>
                  <a:schemeClr val="bg1"/>
                </a:solidFill>
              </a:rPr>
              <a:t>“The Lord knows that which is necessary for the salvation of each of his children. </a:t>
            </a:r>
          </a:p>
          <a:p>
            <a:endParaRPr lang="en-US" sz="2000" b="1" dirty="0">
              <a:solidFill>
                <a:schemeClr val="bg1"/>
              </a:solidFill>
            </a:endParaRPr>
          </a:p>
          <a:p>
            <a:r>
              <a:rPr lang="en-US" sz="2000" b="1" dirty="0">
                <a:solidFill>
                  <a:schemeClr val="bg1"/>
                </a:solidFill>
              </a:rPr>
              <a:t>Some will die and work out their salvation in the world of spirits. </a:t>
            </a:r>
          </a:p>
          <a:p>
            <a:endParaRPr lang="en-US" sz="2000" b="1" dirty="0">
              <a:solidFill>
                <a:schemeClr val="bg1"/>
              </a:solidFill>
            </a:endParaRPr>
          </a:p>
          <a:p>
            <a:r>
              <a:rPr lang="en-US" sz="2000" b="1" dirty="0">
                <a:solidFill>
                  <a:schemeClr val="bg1"/>
                </a:solidFill>
              </a:rPr>
              <a:t>Others will remain in mortality seeking to overcome the natural man while still in the flesh.”</a:t>
            </a:r>
          </a:p>
          <a:p>
            <a:r>
              <a:rPr lang="en-US" sz="1400" b="1" dirty="0">
                <a:solidFill>
                  <a:schemeClr val="bg1"/>
                </a:solidFill>
              </a:rPr>
              <a:t>McConkie and </a:t>
            </a:r>
            <a:r>
              <a:rPr lang="en-US" sz="1400" b="1" dirty="0" err="1">
                <a:solidFill>
                  <a:schemeClr val="bg1"/>
                </a:solidFill>
              </a:rPr>
              <a:t>Ostler</a:t>
            </a:r>
            <a:endParaRPr lang="en-US" sz="1400" b="1" dirty="0">
              <a:solidFill>
                <a:schemeClr val="bg1"/>
              </a:solidFill>
            </a:endParaRPr>
          </a:p>
        </p:txBody>
      </p:sp>
      <p:grpSp>
        <p:nvGrpSpPr>
          <p:cNvPr id="19" name="Group 18">
            <a:extLst>
              <a:ext uri="{FF2B5EF4-FFF2-40B4-BE49-F238E27FC236}">
                <a16:creationId xmlns:a16="http://schemas.microsoft.com/office/drawing/2014/main" id="{935EA36B-CE85-6E87-F2AB-DDF6788FF790}"/>
              </a:ext>
            </a:extLst>
          </p:cNvPr>
          <p:cNvGrpSpPr/>
          <p:nvPr/>
        </p:nvGrpSpPr>
        <p:grpSpPr>
          <a:xfrm>
            <a:off x="164307" y="167123"/>
            <a:ext cx="1204267" cy="778888"/>
            <a:chOff x="514459" y="4572000"/>
            <a:chExt cx="2369383" cy="1532454"/>
          </a:xfrm>
        </p:grpSpPr>
        <p:pic>
          <p:nvPicPr>
            <p:cNvPr id="3" name="Picture 2">
              <a:extLst>
                <a:ext uri="{FF2B5EF4-FFF2-40B4-BE49-F238E27FC236}">
                  <a16:creationId xmlns:a16="http://schemas.microsoft.com/office/drawing/2014/main" id="{13C3A2C3-525B-44CC-BA13-9304B5F3AB50}"/>
                </a:ext>
              </a:extLst>
            </p:cNvPr>
            <p:cNvPicPr>
              <a:picLocks noChangeAspect="1"/>
            </p:cNvPicPr>
            <p:nvPr/>
          </p:nvPicPr>
          <p:blipFill rotWithShape="1">
            <a:blip r:embed="rId2">
              <a:extLst>
                <a:ext uri="{28A0092B-C50C-407E-A947-70E740481C1C}">
                  <a14:useLocalDpi xmlns:a14="http://schemas.microsoft.com/office/drawing/2010/main" val="0"/>
                </a:ext>
              </a:extLst>
            </a:blip>
            <a:srcRect l="9862" r="14667"/>
            <a:stretch/>
          </p:blipFill>
          <p:spPr>
            <a:xfrm>
              <a:off x="1733659" y="4580454"/>
              <a:ext cx="1150183" cy="1524000"/>
            </a:xfrm>
            <a:prstGeom prst="rect">
              <a:avLst/>
            </a:prstGeom>
          </p:spPr>
        </p:pic>
        <p:pic>
          <p:nvPicPr>
            <p:cNvPr id="14" name="Picture 13">
              <a:extLst>
                <a:ext uri="{FF2B5EF4-FFF2-40B4-BE49-F238E27FC236}">
                  <a16:creationId xmlns:a16="http://schemas.microsoft.com/office/drawing/2014/main" id="{F46E5701-5FFC-40E5-8EA6-E4A48C8F8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459" y="4572000"/>
              <a:ext cx="1219200" cy="1524000"/>
            </a:xfrm>
            <a:prstGeom prst="rect">
              <a:avLst/>
            </a:prstGeom>
          </p:spPr>
        </p:pic>
      </p:grpSp>
      <p:pic>
        <p:nvPicPr>
          <p:cNvPr id="16" name="Picture 15">
            <a:extLst>
              <a:ext uri="{FF2B5EF4-FFF2-40B4-BE49-F238E27FC236}">
                <a16:creationId xmlns:a16="http://schemas.microsoft.com/office/drawing/2014/main" id="{C01C1E44-3BF8-4F1D-96D4-B085B89771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2084" y="5163600"/>
            <a:ext cx="1150183" cy="1494654"/>
          </a:xfrm>
          <a:prstGeom prst="rect">
            <a:avLst/>
          </a:prstGeom>
        </p:spPr>
      </p:pic>
      <p:pic>
        <p:nvPicPr>
          <p:cNvPr id="12" name="Picture 11">
            <a:extLst>
              <a:ext uri="{FF2B5EF4-FFF2-40B4-BE49-F238E27FC236}">
                <a16:creationId xmlns:a16="http://schemas.microsoft.com/office/drawing/2014/main" id="{8A24D99B-9880-573B-DFB1-6721E0351A31}"/>
              </a:ext>
            </a:extLst>
          </p:cNvPr>
          <p:cNvPicPr>
            <a:picLocks noChangeAspect="1"/>
          </p:cNvPicPr>
          <p:nvPr/>
        </p:nvPicPr>
        <p:blipFill>
          <a:blip r:embed="rId5"/>
          <a:stretch>
            <a:fillRect/>
          </a:stretch>
        </p:blipFill>
        <p:spPr>
          <a:xfrm>
            <a:off x="5889041" y="1188306"/>
            <a:ext cx="4703043" cy="2786988"/>
          </a:xfrm>
          <a:prstGeom prst="rect">
            <a:avLst/>
          </a:prstGeom>
        </p:spPr>
      </p:pic>
      <p:pic>
        <p:nvPicPr>
          <p:cNvPr id="18" name="Picture 17">
            <a:extLst>
              <a:ext uri="{FF2B5EF4-FFF2-40B4-BE49-F238E27FC236}">
                <a16:creationId xmlns:a16="http://schemas.microsoft.com/office/drawing/2014/main" id="{009A0681-2839-56FB-23D1-CDAD19D4815B}"/>
              </a:ext>
            </a:extLst>
          </p:cNvPr>
          <p:cNvPicPr>
            <a:picLocks noChangeAspect="1"/>
          </p:cNvPicPr>
          <p:nvPr/>
        </p:nvPicPr>
        <p:blipFill>
          <a:blip r:embed="rId5"/>
          <a:srcRect r="63991"/>
          <a:stretch/>
        </p:blipFill>
        <p:spPr>
          <a:xfrm>
            <a:off x="5889041" y="1188306"/>
            <a:ext cx="1693492" cy="2786988"/>
          </a:xfrm>
          <a:prstGeom prst="rect">
            <a:avLst/>
          </a:prstGeom>
        </p:spPr>
      </p:pic>
    </p:spTree>
    <p:extLst>
      <p:ext uri="{BB962C8B-B14F-4D97-AF65-F5344CB8AC3E}">
        <p14:creationId xmlns:p14="http://schemas.microsoft.com/office/powerpoint/2010/main" val="129969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F8E01-0E88-46EA-A061-4FA90613EEB8}"/>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9282" y="6376234"/>
            <a:ext cx="3879378" cy="369332"/>
          </a:xfrm>
          <a:prstGeom prst="rect">
            <a:avLst/>
          </a:prstGeom>
          <a:noFill/>
        </p:spPr>
        <p:txBody>
          <a:bodyPr wrap="square" rtlCol="0">
            <a:spAutoFit/>
          </a:bodyPr>
          <a:lstStyle/>
          <a:p>
            <a:r>
              <a:rPr lang="en-US" dirty="0">
                <a:solidFill>
                  <a:schemeClr val="bg1"/>
                </a:solidFill>
              </a:rPr>
              <a:t>D&amp;C 63:4 </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Who </a:t>
            </a:r>
            <a:r>
              <a:rPr lang="en-US" sz="6000" dirty="0" err="1">
                <a:solidFill>
                  <a:schemeClr val="bg1"/>
                </a:solidFill>
                <a:latin typeface="Agency FB" panose="020B0503020202020204" pitchFamily="34" charset="0"/>
              </a:rPr>
              <a:t>Buildeth</a:t>
            </a:r>
            <a:r>
              <a:rPr lang="en-US" sz="6000" dirty="0">
                <a:solidFill>
                  <a:schemeClr val="bg1"/>
                </a:solidFill>
                <a:latin typeface="Agency FB" panose="020B0503020202020204" pitchFamily="34" charset="0"/>
              </a:rPr>
              <a:t> Up…And </a:t>
            </a:r>
            <a:r>
              <a:rPr lang="en-US" sz="6000" dirty="0" err="1">
                <a:solidFill>
                  <a:schemeClr val="bg1"/>
                </a:solidFill>
                <a:latin typeface="Agency FB" panose="020B0503020202020204" pitchFamily="34" charset="0"/>
              </a:rPr>
              <a:t>Destroyeth</a:t>
            </a:r>
            <a:endParaRPr lang="en-US" sz="6000" dirty="0">
              <a:solidFill>
                <a:schemeClr val="bg1"/>
              </a:solidFill>
              <a:latin typeface="Agency FB" panose="020B0503020202020204" pitchFamily="34" charset="0"/>
            </a:endParaRP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431576" y="1341458"/>
            <a:ext cx="4572000" cy="4708981"/>
          </a:xfrm>
          <a:prstGeom prst="rect">
            <a:avLst/>
          </a:prstGeom>
        </p:spPr>
        <p:txBody>
          <a:bodyPr>
            <a:spAutoFit/>
          </a:bodyPr>
          <a:lstStyle/>
          <a:p>
            <a:pPr fontAlgn="base"/>
            <a:r>
              <a:rPr lang="en-US" dirty="0">
                <a:solidFill>
                  <a:schemeClr val="bg1"/>
                </a:solidFill>
                <a:latin typeface="Abadi" panose="020B0604020104020204" pitchFamily="34" charset="0"/>
              </a:rPr>
              <a:t>A potter once molded soft clay into a beautiful statue. Unfortunately, the clay cracked when it dried, leaving many weaknesses and flaws in the statue. </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The potter tried unsuccessfully to fill the cracks with new clay and to correct the flaws in the hardened clay. Despite his best efforts, he could not restore the beauty and grace of the original statue.</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He did the only thing that can be done to hardened, cracked, and imperfect clay. He broke the statue with a hammer, pounded the hardened clay into dust, added fresh water, and began shaping a new statue.</a:t>
            </a:r>
          </a:p>
          <a:p>
            <a:pPr fontAlgn="base"/>
            <a:r>
              <a:rPr lang="en-US" sz="1200" dirty="0">
                <a:solidFill>
                  <a:schemeClr val="bg1"/>
                </a:solidFill>
                <a:latin typeface="Abadi" panose="020B0604020104020204" pitchFamily="34" charset="0"/>
              </a:rPr>
              <a:t>Aaronic Priesthood Manual</a:t>
            </a:r>
          </a:p>
        </p:txBody>
      </p:sp>
      <p:pic>
        <p:nvPicPr>
          <p:cNvPr id="7" name="Picture 6">
            <a:extLst>
              <a:ext uri="{FF2B5EF4-FFF2-40B4-BE49-F238E27FC236}">
                <a16:creationId xmlns:a16="http://schemas.microsoft.com/office/drawing/2014/main" id="{78701F3A-DA21-4548-9B3D-A1D40A297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2968" y="1026077"/>
            <a:ext cx="2819400" cy="2047875"/>
          </a:xfrm>
          <a:prstGeom prst="rect">
            <a:avLst/>
          </a:prstGeom>
        </p:spPr>
      </p:pic>
      <p:pic>
        <p:nvPicPr>
          <p:cNvPr id="9" name="Picture 8">
            <a:extLst>
              <a:ext uri="{FF2B5EF4-FFF2-40B4-BE49-F238E27FC236}">
                <a16:creationId xmlns:a16="http://schemas.microsoft.com/office/drawing/2014/main" id="{16C20604-984C-452D-9F20-31A4EFA59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5426" y="3426932"/>
            <a:ext cx="2286000" cy="2286000"/>
          </a:xfrm>
          <a:prstGeom prst="rect">
            <a:avLst/>
          </a:prstGeom>
        </p:spPr>
      </p:pic>
      <p:pic>
        <p:nvPicPr>
          <p:cNvPr id="13" name="Picture 12">
            <a:extLst>
              <a:ext uri="{FF2B5EF4-FFF2-40B4-BE49-F238E27FC236}">
                <a16:creationId xmlns:a16="http://schemas.microsoft.com/office/drawing/2014/main" id="{9FE8FA65-D83D-4C2F-A06F-98FB480C36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6921" y="4787421"/>
            <a:ext cx="2903503" cy="1808989"/>
          </a:xfrm>
          <a:prstGeom prst="rect">
            <a:avLst/>
          </a:prstGeom>
        </p:spPr>
      </p:pic>
    </p:spTree>
    <p:extLst>
      <p:ext uri="{BB962C8B-B14F-4D97-AF65-F5344CB8AC3E}">
        <p14:creationId xmlns:p14="http://schemas.microsoft.com/office/powerpoint/2010/main" val="7821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59C0D0-9E5E-454D-A046-B58CB2592709}"/>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6418" y="6471924"/>
            <a:ext cx="3879378" cy="369332"/>
          </a:xfrm>
          <a:prstGeom prst="rect">
            <a:avLst/>
          </a:prstGeom>
          <a:noFill/>
        </p:spPr>
        <p:txBody>
          <a:bodyPr wrap="square" rtlCol="0">
            <a:spAutoFit/>
          </a:bodyPr>
          <a:lstStyle/>
          <a:p>
            <a:r>
              <a:rPr lang="en-US" dirty="0">
                <a:solidFill>
                  <a:schemeClr val="bg1"/>
                </a:solidFill>
              </a:rPr>
              <a:t>D&amp;C 63:6 </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Warning</a:t>
            </a:r>
          </a:p>
        </p:txBody>
      </p:sp>
      <p:sp>
        <p:nvSpPr>
          <p:cNvPr id="8" name="Rectangle 7"/>
          <p:cNvSpPr/>
          <p:nvPr/>
        </p:nvSpPr>
        <p:spPr>
          <a:xfrm>
            <a:off x="5970203" y="4028348"/>
            <a:ext cx="4542221" cy="2246769"/>
          </a:xfrm>
          <a:prstGeom prst="rect">
            <a:avLst/>
          </a:prstGeom>
        </p:spPr>
        <p:txBody>
          <a:bodyPr wrap="square">
            <a:spAutoFit/>
          </a:bodyPr>
          <a:lstStyle/>
          <a:p>
            <a:r>
              <a:rPr lang="en-US" sz="2800" dirty="0">
                <a:solidFill>
                  <a:schemeClr val="bg1"/>
                </a:solidFill>
              </a:rPr>
              <a:t>Those that profess to be Church members are reminded of the reward they will lose—”for that day”—the second coming of the Lord.</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384232" y="1351508"/>
            <a:ext cx="3263128" cy="1815882"/>
          </a:xfrm>
          <a:prstGeom prst="rect">
            <a:avLst/>
          </a:prstGeom>
        </p:spPr>
        <p:txBody>
          <a:bodyPr wrap="square">
            <a:spAutoFit/>
          </a:bodyPr>
          <a:lstStyle/>
          <a:p>
            <a:r>
              <a:rPr lang="en-US" sz="2800" dirty="0">
                <a:solidFill>
                  <a:schemeClr val="bg1"/>
                </a:solidFill>
              </a:rPr>
              <a:t>For those who did not have sufficient faith and the unbelievers</a:t>
            </a:r>
          </a:p>
        </p:txBody>
      </p:sp>
      <p:pic>
        <p:nvPicPr>
          <p:cNvPr id="10" name="Picture 9">
            <a:extLst>
              <a:ext uri="{FF2B5EF4-FFF2-40B4-BE49-F238E27FC236}">
                <a16:creationId xmlns:a16="http://schemas.microsoft.com/office/drawing/2014/main" id="{73D7D093-79AF-4F0B-93F5-855503106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5822" y="1176671"/>
            <a:ext cx="3420152" cy="2444708"/>
          </a:xfrm>
          <a:prstGeom prst="rect">
            <a:avLst/>
          </a:prstGeom>
        </p:spPr>
      </p:pic>
      <p:pic>
        <p:nvPicPr>
          <p:cNvPr id="14" name="Picture 13">
            <a:extLst>
              <a:ext uri="{FF2B5EF4-FFF2-40B4-BE49-F238E27FC236}">
                <a16:creationId xmlns:a16="http://schemas.microsoft.com/office/drawing/2014/main" id="{4BA9F0BB-BE66-40BC-BF8F-05C9040D4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575" y="3780343"/>
            <a:ext cx="3263128" cy="2464703"/>
          </a:xfrm>
          <a:prstGeom prst="rect">
            <a:avLst/>
          </a:prstGeom>
        </p:spPr>
      </p:pic>
    </p:spTree>
    <p:extLst>
      <p:ext uri="{BB962C8B-B14F-4D97-AF65-F5344CB8AC3E}">
        <p14:creationId xmlns:p14="http://schemas.microsoft.com/office/powerpoint/2010/main" val="256309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AD9EF8-C2CA-4D3F-BC3F-A857E35239C9}"/>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6401" y="6482329"/>
            <a:ext cx="3879378" cy="369332"/>
          </a:xfrm>
          <a:prstGeom prst="rect">
            <a:avLst/>
          </a:prstGeom>
          <a:noFill/>
        </p:spPr>
        <p:txBody>
          <a:bodyPr wrap="square" rtlCol="0">
            <a:spAutoFit/>
          </a:bodyPr>
          <a:lstStyle/>
          <a:p>
            <a:r>
              <a:rPr lang="en-US" dirty="0">
                <a:solidFill>
                  <a:schemeClr val="bg1"/>
                </a:solidFill>
              </a:rPr>
              <a:t>D&amp;C 63:8 </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Sign Seekers</a:t>
            </a:r>
          </a:p>
        </p:txBody>
      </p:sp>
      <p:sp>
        <p:nvSpPr>
          <p:cNvPr id="8" name="Rectangle 7"/>
          <p:cNvSpPr/>
          <p:nvPr/>
        </p:nvSpPr>
        <p:spPr>
          <a:xfrm>
            <a:off x="6104881" y="1650237"/>
            <a:ext cx="6253520" cy="2893100"/>
          </a:xfrm>
          <a:prstGeom prst="rect">
            <a:avLst/>
          </a:prstGeom>
        </p:spPr>
        <p:txBody>
          <a:bodyPr wrap="square">
            <a:spAutoFit/>
          </a:bodyPr>
          <a:lstStyle/>
          <a:p>
            <a:r>
              <a:rPr lang="en-US" sz="2800" dirty="0">
                <a:solidFill>
                  <a:schemeClr val="bg1"/>
                </a:solidFill>
              </a:rPr>
              <a:t>“He who </a:t>
            </a:r>
            <a:r>
              <a:rPr lang="en-US" sz="2800" dirty="0" err="1">
                <a:solidFill>
                  <a:schemeClr val="bg1"/>
                </a:solidFill>
              </a:rPr>
              <a:t>seeketh</a:t>
            </a:r>
            <a:r>
              <a:rPr lang="en-US" sz="2800" dirty="0">
                <a:solidFill>
                  <a:schemeClr val="bg1"/>
                </a:solidFill>
              </a:rPr>
              <a:t> a sign is an adulterous person…and that principle is eternal, undeviating, and firm as the pillars of heaven; for whenever you see a man seeking after a sign, you may set it down that he is an adulterous man.”</a:t>
            </a:r>
          </a:p>
          <a:p>
            <a:r>
              <a:rPr lang="en-US" sz="1400" dirty="0">
                <a:solidFill>
                  <a:schemeClr val="bg1"/>
                </a:solidFill>
              </a:rPr>
              <a:t>Prophet Joseph Smith</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166401" y="1160127"/>
            <a:ext cx="5238112" cy="2031325"/>
          </a:xfrm>
          <a:prstGeom prst="rect">
            <a:avLst/>
          </a:prstGeom>
        </p:spPr>
        <p:txBody>
          <a:bodyPr wrap="square">
            <a:spAutoFit/>
          </a:bodyPr>
          <a:lstStyle/>
          <a:p>
            <a:r>
              <a:rPr lang="en-US" sz="2800" dirty="0">
                <a:solidFill>
                  <a:schemeClr val="bg1"/>
                </a:solidFill>
              </a:rPr>
              <a:t>“The Saints sought signs because the faith had been rooted out of their heart by the spirit of adultery.”</a:t>
            </a:r>
          </a:p>
          <a:p>
            <a:r>
              <a:rPr lang="en-US" sz="1400" dirty="0">
                <a:solidFill>
                  <a:schemeClr val="bg1"/>
                </a:solidFill>
              </a:rPr>
              <a:t>McConkie and </a:t>
            </a:r>
            <a:r>
              <a:rPr lang="en-US" sz="1400" dirty="0" err="1">
                <a:solidFill>
                  <a:schemeClr val="bg1"/>
                </a:solidFill>
              </a:rPr>
              <a:t>Ostler</a:t>
            </a:r>
            <a:endParaRPr lang="en-US" sz="1400" dirty="0">
              <a:solidFill>
                <a:schemeClr val="bg1"/>
              </a:solidFill>
            </a:endParaRPr>
          </a:p>
        </p:txBody>
      </p:sp>
      <p:sp>
        <p:nvSpPr>
          <p:cNvPr id="3" name="Rectangle 2"/>
          <p:cNvSpPr/>
          <p:nvPr/>
        </p:nvSpPr>
        <p:spPr>
          <a:xfrm>
            <a:off x="4779844" y="4858853"/>
            <a:ext cx="6678090" cy="1815882"/>
          </a:xfrm>
          <a:prstGeom prst="rect">
            <a:avLst/>
          </a:prstGeom>
        </p:spPr>
        <p:txBody>
          <a:bodyPr wrap="square">
            <a:spAutoFit/>
          </a:bodyPr>
          <a:lstStyle/>
          <a:p>
            <a:r>
              <a:rPr lang="en-US" sz="2800" b="1" dirty="0">
                <a:solidFill>
                  <a:schemeClr val="bg1"/>
                </a:solidFill>
              </a:rPr>
              <a:t>Adultery—1812 dictionary</a:t>
            </a:r>
            <a:r>
              <a:rPr lang="en-US" sz="2800" dirty="0">
                <a:solidFill>
                  <a:schemeClr val="bg1"/>
                </a:solidFill>
              </a:rPr>
              <a:t>, "soft, silly, weak-minded;" by 1836 as "foolishly sentimental,“---Corrupt—today it has a different meaning</a:t>
            </a:r>
          </a:p>
        </p:txBody>
      </p:sp>
      <p:pic>
        <p:nvPicPr>
          <p:cNvPr id="9" name="Picture 8">
            <a:extLst>
              <a:ext uri="{FF2B5EF4-FFF2-40B4-BE49-F238E27FC236}">
                <a16:creationId xmlns:a16="http://schemas.microsoft.com/office/drawing/2014/main" id="{34D3120C-2930-4CD7-99BE-4B5D1580B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3691" y="3458408"/>
            <a:ext cx="2857500" cy="3276600"/>
          </a:xfrm>
          <a:prstGeom prst="rect">
            <a:avLst/>
          </a:prstGeom>
        </p:spPr>
      </p:pic>
    </p:spTree>
    <p:extLst>
      <p:ext uri="{BB962C8B-B14F-4D97-AF65-F5344CB8AC3E}">
        <p14:creationId xmlns:p14="http://schemas.microsoft.com/office/powerpoint/2010/main" val="111808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5006</Words>
  <Application>Microsoft Office PowerPoint</Application>
  <PresentationFormat>Widescreen</PresentationFormat>
  <Paragraphs>229</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Abadi</vt:lpstr>
      <vt:lpstr>Calibri Light</vt:lpstr>
      <vt:lpstr>Georgia</vt:lpstr>
      <vt:lpstr>Agency FB</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15</cp:revision>
  <dcterms:created xsi:type="dcterms:W3CDTF">2018-09-09T21:00:05Z</dcterms:created>
  <dcterms:modified xsi:type="dcterms:W3CDTF">2024-12-30T17:12:22Z</dcterms:modified>
</cp:coreProperties>
</file>