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58" r:id="rId3"/>
    <p:sldId id="259" r:id="rId4"/>
    <p:sldId id="260" r:id="rId5"/>
    <p:sldId id="261" r:id="rId6"/>
    <p:sldId id="262" r:id="rId7"/>
    <p:sldId id="266" r:id="rId8"/>
    <p:sldId id="263" r:id="rId9"/>
    <p:sldId id="265" r:id="rId10"/>
    <p:sldId id="268" r:id="rId11"/>
    <p:sldId id="267" r:id="rId12"/>
    <p:sldId id="270" r:id="rId13"/>
    <p:sldId id="274" r:id="rId14"/>
    <p:sldId id="278" r:id="rId15"/>
    <p:sldId id="279" r:id="rId16"/>
    <p:sldId id="271" r:id="rId17"/>
    <p:sldId id="272" r:id="rId18"/>
    <p:sldId id="264" r:id="rId19"/>
    <p:sldId id="273" r:id="rId20"/>
    <p:sldId id="275" r:id="rId21"/>
  </p:sldIdLst>
  <p:sldSz cx="12192000" cy="6858000"/>
  <p:notesSz cx="6858000" cy="9144000"/>
  <p:embeddedFontLst>
    <p:embeddedFont>
      <p:font typeface="Abadi" panose="020B0604020104020204" pitchFamily="34" charset="0"/>
      <p:regular r:id="rId22"/>
    </p:embeddedFont>
    <p:embeddedFont>
      <p:font typeface="Georgia" panose="02040502050405020303" pitchFamily="18" charset="0"/>
      <p:regular r:id="rId23"/>
      <p:bold r:id="rId24"/>
      <p:italic r:id="rId25"/>
      <p:boldItalic r:id="rId26"/>
    </p:embeddedFont>
    <p:embeddedFont>
      <p:font typeface="Lucida Fax" panose="02060602050505020204" pitchFamily="18"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0B51-3F45-49FF-91A9-59392B6D31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6ABF85-C027-46E2-9166-7D4FEC8A1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63569F-C195-4885-A3AE-381942DF8015}"/>
              </a:ext>
            </a:extLst>
          </p:cNvPr>
          <p:cNvSpPr>
            <a:spLocks noGrp="1"/>
          </p:cNvSpPr>
          <p:nvPr>
            <p:ph type="dt" sz="half" idx="10"/>
          </p:nvPr>
        </p:nvSpPr>
        <p:spPr/>
        <p:txBody>
          <a:bodyPr/>
          <a:lstStyle/>
          <a:p>
            <a:fld id="{F95CD163-B90A-43D7-A2DC-E4CE077536F1}" type="datetimeFigureOut">
              <a:rPr lang="en-US" smtClean="0"/>
              <a:t>1/1/2025</a:t>
            </a:fld>
            <a:endParaRPr lang="en-US"/>
          </a:p>
        </p:txBody>
      </p:sp>
      <p:sp>
        <p:nvSpPr>
          <p:cNvPr id="5" name="Footer Placeholder 4">
            <a:extLst>
              <a:ext uri="{FF2B5EF4-FFF2-40B4-BE49-F238E27FC236}">
                <a16:creationId xmlns:a16="http://schemas.microsoft.com/office/drawing/2014/main" id="{5F51A7DB-21A1-4786-831F-1D2D2BB51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FF89B-7D28-48A0-AB0B-B31DD288D7C9}"/>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128516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9F7C-8A25-4F8F-A4D7-BFE63B4303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7F020-291D-4CAF-8FB6-B2209B3F18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C3102-ED0D-480F-B494-287C3F452C76}"/>
              </a:ext>
            </a:extLst>
          </p:cNvPr>
          <p:cNvSpPr>
            <a:spLocks noGrp="1"/>
          </p:cNvSpPr>
          <p:nvPr>
            <p:ph type="dt" sz="half" idx="10"/>
          </p:nvPr>
        </p:nvSpPr>
        <p:spPr/>
        <p:txBody>
          <a:bodyPr/>
          <a:lstStyle/>
          <a:p>
            <a:fld id="{F95CD163-B90A-43D7-A2DC-E4CE077536F1}" type="datetimeFigureOut">
              <a:rPr lang="en-US" smtClean="0"/>
              <a:t>1/1/2025</a:t>
            </a:fld>
            <a:endParaRPr lang="en-US"/>
          </a:p>
        </p:txBody>
      </p:sp>
      <p:sp>
        <p:nvSpPr>
          <p:cNvPr id="5" name="Footer Placeholder 4">
            <a:extLst>
              <a:ext uri="{FF2B5EF4-FFF2-40B4-BE49-F238E27FC236}">
                <a16:creationId xmlns:a16="http://schemas.microsoft.com/office/drawing/2014/main" id="{93CB1389-1D88-4AD1-BDCA-554F7A92C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DBE29-6C3F-4588-B7E1-FDD7DD79A280}"/>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184368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A240BE-82F8-4CD4-8EEC-49E2A092A5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1A6256-040A-4D67-91CA-ED6385432B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807F0-AFD9-46A7-8C57-2193F93593D7}"/>
              </a:ext>
            </a:extLst>
          </p:cNvPr>
          <p:cNvSpPr>
            <a:spLocks noGrp="1"/>
          </p:cNvSpPr>
          <p:nvPr>
            <p:ph type="dt" sz="half" idx="10"/>
          </p:nvPr>
        </p:nvSpPr>
        <p:spPr/>
        <p:txBody>
          <a:bodyPr/>
          <a:lstStyle/>
          <a:p>
            <a:fld id="{F95CD163-B90A-43D7-A2DC-E4CE077536F1}" type="datetimeFigureOut">
              <a:rPr lang="en-US" smtClean="0"/>
              <a:t>1/1/2025</a:t>
            </a:fld>
            <a:endParaRPr lang="en-US"/>
          </a:p>
        </p:txBody>
      </p:sp>
      <p:sp>
        <p:nvSpPr>
          <p:cNvPr id="5" name="Footer Placeholder 4">
            <a:extLst>
              <a:ext uri="{FF2B5EF4-FFF2-40B4-BE49-F238E27FC236}">
                <a16:creationId xmlns:a16="http://schemas.microsoft.com/office/drawing/2014/main" id="{168987A1-A073-4A46-A4A1-D9381A087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F6FC8-04F8-426F-9F3E-8B700962C59D}"/>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90271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6858-97F9-497F-AB3F-8C923B44C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57119C-A567-490B-B584-1A20CBF63E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B6B3D-1CC9-4F64-ADCA-6A8879412B46}"/>
              </a:ext>
            </a:extLst>
          </p:cNvPr>
          <p:cNvSpPr>
            <a:spLocks noGrp="1"/>
          </p:cNvSpPr>
          <p:nvPr>
            <p:ph type="dt" sz="half" idx="10"/>
          </p:nvPr>
        </p:nvSpPr>
        <p:spPr/>
        <p:txBody>
          <a:bodyPr/>
          <a:lstStyle/>
          <a:p>
            <a:fld id="{F95CD163-B90A-43D7-A2DC-E4CE077536F1}" type="datetimeFigureOut">
              <a:rPr lang="en-US" smtClean="0"/>
              <a:t>1/1/2025</a:t>
            </a:fld>
            <a:endParaRPr lang="en-US"/>
          </a:p>
        </p:txBody>
      </p:sp>
      <p:sp>
        <p:nvSpPr>
          <p:cNvPr id="5" name="Footer Placeholder 4">
            <a:extLst>
              <a:ext uri="{FF2B5EF4-FFF2-40B4-BE49-F238E27FC236}">
                <a16:creationId xmlns:a16="http://schemas.microsoft.com/office/drawing/2014/main" id="{54A172E7-CF6C-4A56-9176-956EDAC40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E16BA-F55B-4BDD-9A67-DAA6B4104349}"/>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393474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FC08-25BF-4023-997C-FFDAAEA75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6B70F2-B0B2-462B-B8A8-C2F07C413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DEEC72-75C0-439F-B2BC-A1EEC0D63E19}"/>
              </a:ext>
            </a:extLst>
          </p:cNvPr>
          <p:cNvSpPr>
            <a:spLocks noGrp="1"/>
          </p:cNvSpPr>
          <p:nvPr>
            <p:ph type="dt" sz="half" idx="10"/>
          </p:nvPr>
        </p:nvSpPr>
        <p:spPr/>
        <p:txBody>
          <a:bodyPr/>
          <a:lstStyle/>
          <a:p>
            <a:fld id="{F95CD163-B90A-43D7-A2DC-E4CE077536F1}" type="datetimeFigureOut">
              <a:rPr lang="en-US" smtClean="0"/>
              <a:t>1/1/2025</a:t>
            </a:fld>
            <a:endParaRPr lang="en-US"/>
          </a:p>
        </p:txBody>
      </p:sp>
      <p:sp>
        <p:nvSpPr>
          <p:cNvPr id="5" name="Footer Placeholder 4">
            <a:extLst>
              <a:ext uri="{FF2B5EF4-FFF2-40B4-BE49-F238E27FC236}">
                <a16:creationId xmlns:a16="http://schemas.microsoft.com/office/drawing/2014/main" id="{7C272F23-2C03-4320-AB47-917CAB594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84C16-9943-4182-B385-A3149F6E8813}"/>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60560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81C6-F258-4F8B-A5DD-B8068B91B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1AFC94-CCDC-4F11-89A1-E4F31B409D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E19F1-65B6-4B6A-AB2E-A7CF19D120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25FEC0-9BA8-4F2D-B4AB-FD77DAC7C789}"/>
              </a:ext>
            </a:extLst>
          </p:cNvPr>
          <p:cNvSpPr>
            <a:spLocks noGrp="1"/>
          </p:cNvSpPr>
          <p:nvPr>
            <p:ph type="dt" sz="half" idx="10"/>
          </p:nvPr>
        </p:nvSpPr>
        <p:spPr/>
        <p:txBody>
          <a:bodyPr/>
          <a:lstStyle/>
          <a:p>
            <a:fld id="{F95CD163-B90A-43D7-A2DC-E4CE077536F1}" type="datetimeFigureOut">
              <a:rPr lang="en-US" smtClean="0"/>
              <a:t>1/1/2025</a:t>
            </a:fld>
            <a:endParaRPr lang="en-US"/>
          </a:p>
        </p:txBody>
      </p:sp>
      <p:sp>
        <p:nvSpPr>
          <p:cNvPr id="6" name="Footer Placeholder 5">
            <a:extLst>
              <a:ext uri="{FF2B5EF4-FFF2-40B4-BE49-F238E27FC236}">
                <a16:creationId xmlns:a16="http://schemas.microsoft.com/office/drawing/2014/main" id="{07DBBAF7-5D03-420E-9786-CB1827F48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017E7-976C-4556-B222-8F221AA4DD57}"/>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360084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6347-8A12-4626-A69D-8DCAD71DD4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A2C6B3-CDAB-4CFE-BD31-69883832FD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1133F9-986D-472D-A128-EBD7C2F921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6EDFC7-1145-41F4-9855-A1079E20E7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B3A4A9-33CF-42A9-8F35-E85C99E472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93CA8-2E16-4BCD-92A0-70764235826D}"/>
              </a:ext>
            </a:extLst>
          </p:cNvPr>
          <p:cNvSpPr>
            <a:spLocks noGrp="1"/>
          </p:cNvSpPr>
          <p:nvPr>
            <p:ph type="dt" sz="half" idx="10"/>
          </p:nvPr>
        </p:nvSpPr>
        <p:spPr/>
        <p:txBody>
          <a:bodyPr/>
          <a:lstStyle/>
          <a:p>
            <a:fld id="{F95CD163-B90A-43D7-A2DC-E4CE077536F1}" type="datetimeFigureOut">
              <a:rPr lang="en-US" smtClean="0"/>
              <a:t>1/1/2025</a:t>
            </a:fld>
            <a:endParaRPr lang="en-US"/>
          </a:p>
        </p:txBody>
      </p:sp>
      <p:sp>
        <p:nvSpPr>
          <p:cNvPr id="8" name="Footer Placeholder 7">
            <a:extLst>
              <a:ext uri="{FF2B5EF4-FFF2-40B4-BE49-F238E27FC236}">
                <a16:creationId xmlns:a16="http://schemas.microsoft.com/office/drawing/2014/main" id="{73155C25-46A9-410B-BC01-2D01D99A9F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822E4A-63AD-4720-83FF-FFC9B2912A83}"/>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269276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98FE-300F-4C82-B0F1-B4A6F8EE3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8BF01E-1CDB-44AA-B5D0-88D48ABB813B}"/>
              </a:ext>
            </a:extLst>
          </p:cNvPr>
          <p:cNvSpPr>
            <a:spLocks noGrp="1"/>
          </p:cNvSpPr>
          <p:nvPr>
            <p:ph type="dt" sz="half" idx="10"/>
          </p:nvPr>
        </p:nvSpPr>
        <p:spPr/>
        <p:txBody>
          <a:bodyPr/>
          <a:lstStyle/>
          <a:p>
            <a:fld id="{F95CD163-B90A-43D7-A2DC-E4CE077536F1}" type="datetimeFigureOut">
              <a:rPr lang="en-US" smtClean="0"/>
              <a:t>1/1/2025</a:t>
            </a:fld>
            <a:endParaRPr lang="en-US"/>
          </a:p>
        </p:txBody>
      </p:sp>
      <p:sp>
        <p:nvSpPr>
          <p:cNvPr id="4" name="Footer Placeholder 3">
            <a:extLst>
              <a:ext uri="{FF2B5EF4-FFF2-40B4-BE49-F238E27FC236}">
                <a16:creationId xmlns:a16="http://schemas.microsoft.com/office/drawing/2014/main" id="{2FE3E8BC-8F70-4DAB-9B15-87D3B20C1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70F199-F646-4410-B6DC-E74AAEB2C417}"/>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396538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48F77-E291-4AF1-A8BB-6E9469C6C64D}"/>
              </a:ext>
            </a:extLst>
          </p:cNvPr>
          <p:cNvSpPr>
            <a:spLocks noGrp="1"/>
          </p:cNvSpPr>
          <p:nvPr>
            <p:ph type="dt" sz="half" idx="10"/>
          </p:nvPr>
        </p:nvSpPr>
        <p:spPr/>
        <p:txBody>
          <a:bodyPr/>
          <a:lstStyle/>
          <a:p>
            <a:fld id="{F95CD163-B90A-43D7-A2DC-E4CE077536F1}" type="datetimeFigureOut">
              <a:rPr lang="en-US" smtClean="0"/>
              <a:t>1/1/2025</a:t>
            </a:fld>
            <a:endParaRPr lang="en-US"/>
          </a:p>
        </p:txBody>
      </p:sp>
      <p:sp>
        <p:nvSpPr>
          <p:cNvPr id="3" name="Footer Placeholder 2">
            <a:extLst>
              <a:ext uri="{FF2B5EF4-FFF2-40B4-BE49-F238E27FC236}">
                <a16:creationId xmlns:a16="http://schemas.microsoft.com/office/drawing/2014/main" id="{61519775-DECC-4B4E-88BA-9DCD08A32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BD806-D475-40DE-869B-92F4CACC17FD}"/>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12488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B757-A560-4E8C-A6FC-D8429EA9F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17572-C6B9-45BE-9294-E5F1C0F80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F08746-8D18-4277-948B-CECB5815D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D9320A-C627-4D9F-AD4A-30715FD496FA}"/>
              </a:ext>
            </a:extLst>
          </p:cNvPr>
          <p:cNvSpPr>
            <a:spLocks noGrp="1"/>
          </p:cNvSpPr>
          <p:nvPr>
            <p:ph type="dt" sz="half" idx="10"/>
          </p:nvPr>
        </p:nvSpPr>
        <p:spPr/>
        <p:txBody>
          <a:bodyPr/>
          <a:lstStyle/>
          <a:p>
            <a:fld id="{F95CD163-B90A-43D7-A2DC-E4CE077536F1}" type="datetimeFigureOut">
              <a:rPr lang="en-US" smtClean="0"/>
              <a:t>1/1/2025</a:t>
            </a:fld>
            <a:endParaRPr lang="en-US"/>
          </a:p>
        </p:txBody>
      </p:sp>
      <p:sp>
        <p:nvSpPr>
          <p:cNvPr id="6" name="Footer Placeholder 5">
            <a:extLst>
              <a:ext uri="{FF2B5EF4-FFF2-40B4-BE49-F238E27FC236}">
                <a16:creationId xmlns:a16="http://schemas.microsoft.com/office/drawing/2014/main" id="{E3DA66ED-7276-44AB-805E-91F3BAA7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A456A-177B-4DDA-9A11-5D037D468F06}"/>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313279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FBC3-FC01-4813-BABB-DDB8E3040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3EE517-7FEB-429F-B420-319889473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66129D-2A75-491C-86E2-7015A49C9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8240F7-2AC6-438C-AFFA-0C74ECD2EEE9}"/>
              </a:ext>
            </a:extLst>
          </p:cNvPr>
          <p:cNvSpPr>
            <a:spLocks noGrp="1"/>
          </p:cNvSpPr>
          <p:nvPr>
            <p:ph type="dt" sz="half" idx="10"/>
          </p:nvPr>
        </p:nvSpPr>
        <p:spPr/>
        <p:txBody>
          <a:bodyPr/>
          <a:lstStyle/>
          <a:p>
            <a:fld id="{F95CD163-B90A-43D7-A2DC-E4CE077536F1}" type="datetimeFigureOut">
              <a:rPr lang="en-US" smtClean="0"/>
              <a:t>1/1/2025</a:t>
            </a:fld>
            <a:endParaRPr lang="en-US"/>
          </a:p>
        </p:txBody>
      </p:sp>
      <p:sp>
        <p:nvSpPr>
          <p:cNvPr id="6" name="Footer Placeholder 5">
            <a:extLst>
              <a:ext uri="{FF2B5EF4-FFF2-40B4-BE49-F238E27FC236}">
                <a16:creationId xmlns:a16="http://schemas.microsoft.com/office/drawing/2014/main" id="{0671F642-076C-41D5-8DD5-37F9BF6C0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D89B1-6E4A-4DF7-9450-82C4AF3995F4}"/>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264036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5CB71-99DD-426E-9C67-4AE31DFAA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8FC9AA-9BC9-453E-BFC4-192D6406E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900C6-074F-475D-969B-E51FA68A6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CD163-B90A-43D7-A2DC-E4CE077536F1}" type="datetimeFigureOut">
              <a:rPr lang="en-US" smtClean="0"/>
              <a:t>1/1/2025</a:t>
            </a:fld>
            <a:endParaRPr lang="en-US"/>
          </a:p>
        </p:txBody>
      </p:sp>
      <p:sp>
        <p:nvSpPr>
          <p:cNvPr id="5" name="Footer Placeholder 4">
            <a:extLst>
              <a:ext uri="{FF2B5EF4-FFF2-40B4-BE49-F238E27FC236}">
                <a16:creationId xmlns:a16="http://schemas.microsoft.com/office/drawing/2014/main" id="{07D90CFF-FD20-45C7-9C40-95FF6DDD85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68B97C-6B7D-42F5-B54A-50D6718D5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768FB-A9CF-4E31-939A-9847D942B006}" type="slidenum">
              <a:rPr lang="en-US" smtClean="0"/>
              <a:t>‹#›</a:t>
            </a:fld>
            <a:endParaRPr lang="en-US"/>
          </a:p>
        </p:txBody>
      </p:sp>
    </p:spTree>
    <p:extLst>
      <p:ext uri="{BB962C8B-B14F-4D97-AF65-F5344CB8AC3E}">
        <p14:creationId xmlns:p14="http://schemas.microsoft.com/office/powerpoint/2010/main" val="801876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4967B7-41FA-4B31-5B35-A0078EE25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635A26-AE60-D67D-A012-CDEFAD408F47}"/>
              </a:ext>
            </a:extLst>
          </p:cNvPr>
          <p:cNvSpPr txBox="1"/>
          <p:nvPr/>
        </p:nvSpPr>
        <p:spPr>
          <a:xfrm>
            <a:off x="0" y="1527048"/>
            <a:ext cx="11985171" cy="2308324"/>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Doctrine and Covenants 76:1-19</a:t>
            </a:r>
          </a:p>
          <a:p>
            <a:pPr algn="ctr"/>
            <a:endParaRPr lang="en-US" sz="4800" dirty="0">
              <a:solidFill>
                <a:schemeClr val="bg1"/>
              </a:solidFill>
              <a:latin typeface="Lucida Fax" panose="02060602050505020204" pitchFamily="18" charset="0"/>
            </a:endParaRPr>
          </a:p>
          <a:p>
            <a:pPr algn="ctr"/>
            <a:r>
              <a:rPr lang="en-US" sz="4800" dirty="0">
                <a:solidFill>
                  <a:schemeClr val="bg1"/>
                </a:solidFill>
                <a:latin typeface="Lucida Fax" panose="02060602050505020204" pitchFamily="18" charset="0"/>
              </a:rPr>
              <a:t>Our Eyes Were Opened</a:t>
            </a:r>
          </a:p>
        </p:txBody>
      </p:sp>
      <p:sp>
        <p:nvSpPr>
          <p:cNvPr id="5" name="TextBox 4">
            <a:extLst>
              <a:ext uri="{FF2B5EF4-FFF2-40B4-BE49-F238E27FC236}">
                <a16:creationId xmlns:a16="http://schemas.microsoft.com/office/drawing/2014/main" id="{E2EDC9AA-F666-F357-DB07-69034F46EBAD}"/>
              </a:ext>
            </a:extLst>
          </p:cNvPr>
          <p:cNvSpPr txBox="1"/>
          <p:nvPr/>
        </p:nvSpPr>
        <p:spPr>
          <a:xfrm>
            <a:off x="3950208" y="4325112"/>
            <a:ext cx="3657600" cy="1477328"/>
          </a:xfrm>
          <a:prstGeom prst="rect">
            <a:avLst/>
          </a:prstGeom>
          <a:noFill/>
        </p:spPr>
        <p:txBody>
          <a:bodyPr wrap="square" rtlCol="0">
            <a:spAutoFit/>
          </a:bodyPr>
          <a:lstStyle/>
          <a:p>
            <a:pPr algn="ctr"/>
            <a:r>
              <a:rPr lang="en-US" i="1" dirty="0">
                <a:solidFill>
                  <a:schemeClr val="bg1"/>
                </a:solidFill>
              </a:rPr>
              <a:t>And shall come forth; they that have done good, unto the resurrection of life; and they that have done evil, unto the resurrection of damnation.</a:t>
            </a:r>
          </a:p>
          <a:p>
            <a:pPr algn="ctr"/>
            <a:r>
              <a:rPr lang="en-US" i="1" dirty="0">
                <a:solidFill>
                  <a:schemeClr val="bg1"/>
                </a:solidFill>
              </a:rPr>
              <a:t>John 5:29</a:t>
            </a:r>
          </a:p>
        </p:txBody>
      </p:sp>
      <p:sp>
        <p:nvSpPr>
          <p:cNvPr id="6" name="TextBox 5">
            <a:extLst>
              <a:ext uri="{FF2B5EF4-FFF2-40B4-BE49-F238E27FC236}">
                <a16:creationId xmlns:a16="http://schemas.microsoft.com/office/drawing/2014/main" id="{910E7C49-8756-F124-ED5E-0864C36964BC}"/>
              </a:ext>
            </a:extLst>
          </p:cNvPr>
          <p:cNvSpPr txBox="1"/>
          <p:nvPr/>
        </p:nvSpPr>
        <p:spPr>
          <a:xfrm>
            <a:off x="6178670" y="6488668"/>
            <a:ext cx="6094562" cy="276999"/>
          </a:xfrm>
          <a:prstGeom prst="rect">
            <a:avLst/>
          </a:prstGeom>
          <a:noFill/>
        </p:spPr>
        <p:txBody>
          <a:bodyPr wrap="square">
            <a:spAutoFit/>
          </a:bodyPr>
          <a:lstStyle/>
          <a:p>
            <a:pPr algn="r"/>
            <a:r>
              <a:rPr lang="en-US" sz="1200" dirty="0">
                <a:solidFill>
                  <a:schemeClr val="bg1"/>
                </a:solidFill>
              </a:rPr>
              <a:t>Presentation by ©http://fashionsbylynda.com/blog/</a:t>
            </a:r>
          </a:p>
        </p:txBody>
      </p:sp>
    </p:spTree>
    <p:extLst>
      <p:ext uri="{BB962C8B-B14F-4D97-AF65-F5344CB8AC3E}">
        <p14:creationId xmlns:p14="http://schemas.microsoft.com/office/powerpoint/2010/main" val="172732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B053C5-2743-4C71-A63B-58A6DC530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Eternity to Eternity</a:t>
            </a: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76:6 </a:t>
            </a:r>
            <a:r>
              <a:rPr lang="en-US" sz="1400" dirty="0">
                <a:solidFill>
                  <a:schemeClr val="bg1"/>
                </a:solidFill>
              </a:rPr>
              <a:t>Tad R. </a:t>
            </a:r>
            <a:r>
              <a:rPr lang="en-US" sz="1400" dirty="0" err="1">
                <a:solidFill>
                  <a:schemeClr val="bg1"/>
                </a:solidFill>
              </a:rPr>
              <a:t>Callister</a:t>
            </a:r>
            <a:endParaRPr lang="en-US" sz="1400" dirty="0">
              <a:solidFill>
                <a:schemeClr val="bg1"/>
              </a:solidFill>
            </a:endParaRPr>
          </a:p>
        </p:txBody>
      </p:sp>
      <p:sp>
        <p:nvSpPr>
          <p:cNvPr id="9" name="Rectangle 8"/>
          <p:cNvSpPr/>
          <p:nvPr/>
        </p:nvSpPr>
        <p:spPr>
          <a:xfrm>
            <a:off x="514823" y="1157787"/>
            <a:ext cx="7921606" cy="5078313"/>
          </a:xfrm>
          <a:prstGeom prst="rect">
            <a:avLst/>
          </a:prstGeom>
        </p:spPr>
        <p:txBody>
          <a:bodyPr wrap="square">
            <a:spAutoFit/>
          </a:bodyPr>
          <a:lstStyle/>
          <a:p>
            <a:pPr fontAlgn="base"/>
            <a:r>
              <a:rPr lang="en-US" dirty="0">
                <a:solidFill>
                  <a:schemeClr val="bg1"/>
                </a:solidFill>
              </a:rPr>
              <a:t>Infinite in Divineness---He who brought the Atonement </a:t>
            </a:r>
          </a:p>
          <a:p>
            <a:pPr fontAlgn="base"/>
            <a:endParaRPr lang="en-US" dirty="0">
              <a:solidFill>
                <a:schemeClr val="bg1"/>
              </a:solidFill>
            </a:endParaRPr>
          </a:p>
          <a:p>
            <a:pPr fontAlgn="base"/>
            <a:r>
              <a:rPr lang="en-US" dirty="0">
                <a:solidFill>
                  <a:schemeClr val="bg1"/>
                </a:solidFill>
              </a:rPr>
              <a:t>Infinite in Power---The Savior went from grace to grace until he “received all power, both in heaven and on earth” (D&amp;C 93:17)</a:t>
            </a:r>
          </a:p>
          <a:p>
            <a:pPr fontAlgn="base"/>
            <a:endParaRPr lang="en-US" dirty="0">
              <a:solidFill>
                <a:schemeClr val="bg1"/>
              </a:solidFill>
            </a:endParaRPr>
          </a:p>
          <a:p>
            <a:pPr fontAlgn="base"/>
            <a:r>
              <a:rPr lang="en-US" dirty="0">
                <a:solidFill>
                  <a:schemeClr val="bg1"/>
                </a:solidFill>
              </a:rPr>
              <a:t>Infinite in time---retroactively and prospectively through time immemorial</a:t>
            </a:r>
          </a:p>
          <a:p>
            <a:pPr fontAlgn="base"/>
            <a:endParaRPr lang="en-US" dirty="0">
              <a:solidFill>
                <a:schemeClr val="bg1"/>
              </a:solidFill>
            </a:endParaRPr>
          </a:p>
          <a:p>
            <a:pPr fontAlgn="base"/>
            <a:r>
              <a:rPr lang="en-US" dirty="0">
                <a:solidFill>
                  <a:schemeClr val="bg1"/>
                </a:solidFill>
              </a:rPr>
              <a:t>Infinite in coverage—Coverage for all men, earth itself, and all forms of life</a:t>
            </a:r>
          </a:p>
          <a:p>
            <a:pPr fontAlgn="base"/>
            <a:endParaRPr lang="en-US" dirty="0">
              <a:solidFill>
                <a:schemeClr val="bg1"/>
              </a:solidFill>
            </a:endParaRPr>
          </a:p>
          <a:p>
            <a:pPr fontAlgn="base"/>
            <a:r>
              <a:rPr lang="en-US" dirty="0">
                <a:solidFill>
                  <a:schemeClr val="bg1"/>
                </a:solidFill>
              </a:rPr>
              <a:t>Infinite in depth—not only in who it covers, but in what it covers</a:t>
            </a:r>
          </a:p>
          <a:p>
            <a:pPr fontAlgn="base"/>
            <a:endParaRPr lang="en-US" dirty="0">
              <a:solidFill>
                <a:schemeClr val="bg1"/>
              </a:solidFill>
            </a:endParaRPr>
          </a:p>
          <a:p>
            <a:pPr fontAlgn="base"/>
            <a:r>
              <a:rPr lang="en-US" dirty="0">
                <a:solidFill>
                  <a:schemeClr val="bg1"/>
                </a:solidFill>
              </a:rPr>
              <a:t>Infinite is suffering—the degree of suffering endured by the Redeemer (D&amp;C 19:18) “to bleed at every pore”</a:t>
            </a:r>
          </a:p>
          <a:p>
            <a:pPr fontAlgn="base"/>
            <a:endParaRPr lang="en-US" dirty="0">
              <a:solidFill>
                <a:schemeClr val="bg1"/>
              </a:solidFill>
            </a:endParaRPr>
          </a:p>
          <a:p>
            <a:pPr fontAlgn="base"/>
            <a:r>
              <a:rPr lang="en-US" dirty="0">
                <a:solidFill>
                  <a:schemeClr val="bg1"/>
                </a:solidFill>
              </a:rPr>
              <a:t>Infinite in Love---His boundless love, mercy, and grace</a:t>
            </a:r>
          </a:p>
          <a:p>
            <a:pPr fontAlgn="base"/>
            <a:endParaRPr lang="en-US" dirty="0">
              <a:solidFill>
                <a:schemeClr val="bg1"/>
              </a:solidFill>
            </a:endParaRPr>
          </a:p>
          <a:p>
            <a:pPr fontAlgn="base"/>
            <a:r>
              <a:rPr lang="en-US" dirty="0">
                <a:solidFill>
                  <a:schemeClr val="bg1"/>
                </a:solidFill>
              </a:rPr>
              <a:t>Infinite in Blessings—the blessings of the Atonement extend far beyond its well-known triumph over physical and spiritual death. </a:t>
            </a:r>
          </a:p>
        </p:txBody>
      </p:sp>
      <p:pic>
        <p:nvPicPr>
          <p:cNvPr id="4" name="Picture 3">
            <a:extLst>
              <a:ext uri="{FF2B5EF4-FFF2-40B4-BE49-F238E27FC236}">
                <a16:creationId xmlns:a16="http://schemas.microsoft.com/office/drawing/2014/main" id="{91F28369-FB41-4521-BAE5-9E8F68D4B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154" y="972526"/>
            <a:ext cx="1466850" cy="1828800"/>
          </a:xfrm>
          <a:prstGeom prst="rect">
            <a:avLst/>
          </a:prstGeom>
        </p:spPr>
      </p:pic>
      <p:pic>
        <p:nvPicPr>
          <p:cNvPr id="14" name="Picture 13">
            <a:extLst>
              <a:ext uri="{FF2B5EF4-FFF2-40B4-BE49-F238E27FC236}">
                <a16:creationId xmlns:a16="http://schemas.microsoft.com/office/drawing/2014/main" id="{CD48FBB1-4881-4EB8-A110-4B947D976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464" y="5179141"/>
            <a:ext cx="2095500" cy="1552575"/>
          </a:xfrm>
          <a:prstGeom prst="rect">
            <a:avLst/>
          </a:prstGeom>
        </p:spPr>
      </p:pic>
      <p:pic>
        <p:nvPicPr>
          <p:cNvPr id="5" name="Picture 4">
            <a:extLst>
              <a:ext uri="{FF2B5EF4-FFF2-40B4-BE49-F238E27FC236}">
                <a16:creationId xmlns:a16="http://schemas.microsoft.com/office/drawing/2014/main" id="{60174E15-8FBA-EFCA-4081-3BFEAFBBE547}"/>
              </a:ext>
            </a:extLst>
          </p:cNvPr>
          <p:cNvPicPr>
            <a:picLocks noChangeAspect="1"/>
          </p:cNvPicPr>
          <p:nvPr/>
        </p:nvPicPr>
        <p:blipFill>
          <a:blip r:embed="rId5"/>
          <a:srcRect b="4738"/>
          <a:stretch/>
        </p:blipFill>
        <p:spPr>
          <a:xfrm flipH="1">
            <a:off x="8581472" y="3208812"/>
            <a:ext cx="2897699" cy="1675312"/>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id="{8FB3A2D6-99F7-A803-B54B-8A5F4E24C4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280" y="114808"/>
            <a:ext cx="695085" cy="866904"/>
          </a:xfrm>
          <a:prstGeom prst="rect">
            <a:avLst/>
          </a:prstGeom>
        </p:spPr>
      </p:pic>
    </p:spTree>
    <p:extLst>
      <p:ext uri="{BB962C8B-B14F-4D97-AF65-F5344CB8AC3E}">
        <p14:creationId xmlns:p14="http://schemas.microsoft.com/office/powerpoint/2010/main" val="49453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B7A72E7-83E9-46CF-86C9-D00B9308C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Reveal All Mysteries</a:t>
            </a: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76:7</a:t>
            </a:r>
            <a:endParaRPr lang="en-US" sz="1400" dirty="0">
              <a:solidFill>
                <a:schemeClr val="bg1"/>
              </a:solidFill>
            </a:endParaRPr>
          </a:p>
        </p:txBody>
      </p:sp>
      <p:sp>
        <p:nvSpPr>
          <p:cNvPr id="9" name="Rectangle 8"/>
          <p:cNvSpPr/>
          <p:nvPr/>
        </p:nvSpPr>
        <p:spPr>
          <a:xfrm>
            <a:off x="514823" y="1157787"/>
            <a:ext cx="7921606" cy="369332"/>
          </a:xfrm>
          <a:prstGeom prst="rect">
            <a:avLst/>
          </a:prstGeom>
        </p:spPr>
        <p:txBody>
          <a:bodyPr wrap="square">
            <a:spAutoFit/>
          </a:bodyPr>
          <a:lstStyle/>
          <a:p>
            <a:pPr fontAlgn="base"/>
            <a:r>
              <a:rPr lang="en-US" dirty="0">
                <a:solidFill>
                  <a:schemeClr val="bg1"/>
                </a:solidFill>
              </a:rPr>
              <a:t>Spiritual Truths</a:t>
            </a:r>
          </a:p>
        </p:txBody>
      </p:sp>
      <p:grpSp>
        <p:nvGrpSpPr>
          <p:cNvPr id="13" name="Group 12"/>
          <p:cNvGrpSpPr/>
          <p:nvPr/>
        </p:nvGrpSpPr>
        <p:grpSpPr>
          <a:xfrm>
            <a:off x="1111838" y="1371305"/>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57299" y="2305389"/>
              <a:ext cx="1905000" cy="1569660"/>
            </a:xfrm>
            <a:prstGeom prst="rect">
              <a:avLst/>
            </a:prstGeom>
          </p:spPr>
          <p:txBody>
            <a:bodyPr wrap="square">
              <a:spAutoFit/>
            </a:bodyPr>
            <a:lstStyle/>
            <a:p>
              <a:pPr algn="ctr"/>
              <a:r>
                <a:rPr lang="en-US" sz="1600" b="1" i="1" dirty="0"/>
                <a:t>If we reverence the Lord and serve Him to the end, He will honor us by revealing truth to us.</a:t>
              </a:r>
              <a:endParaRPr lang="en-US" sz="1600" dirty="0">
                <a:solidFill>
                  <a:schemeClr val="bg1"/>
                </a:solidFill>
              </a:endParaRPr>
            </a:p>
          </p:txBody>
        </p:sp>
      </p:grpSp>
      <p:sp>
        <p:nvSpPr>
          <p:cNvPr id="34" name="Rectangle 33"/>
          <p:cNvSpPr/>
          <p:nvPr/>
        </p:nvSpPr>
        <p:spPr>
          <a:xfrm>
            <a:off x="4331800" y="1177606"/>
            <a:ext cx="3774781" cy="923330"/>
          </a:xfrm>
          <a:prstGeom prst="rect">
            <a:avLst/>
          </a:prstGeom>
        </p:spPr>
        <p:txBody>
          <a:bodyPr wrap="square">
            <a:spAutoFit/>
          </a:bodyPr>
          <a:lstStyle/>
          <a:p>
            <a:pPr fontAlgn="base"/>
            <a:r>
              <a:rPr lang="en-US" dirty="0">
                <a:solidFill>
                  <a:schemeClr val="bg1"/>
                </a:solidFill>
              </a:rPr>
              <a:t>One of the rewards promised to God’s faithful servants is revelations of the mysteries of the kingdom of God</a:t>
            </a:r>
          </a:p>
        </p:txBody>
      </p:sp>
      <p:sp>
        <p:nvSpPr>
          <p:cNvPr id="35" name="Rectangle 34"/>
          <p:cNvSpPr/>
          <p:nvPr/>
        </p:nvSpPr>
        <p:spPr>
          <a:xfrm>
            <a:off x="7565571" y="2308828"/>
            <a:ext cx="3774781" cy="1200329"/>
          </a:xfrm>
          <a:prstGeom prst="rect">
            <a:avLst/>
          </a:prstGeom>
        </p:spPr>
        <p:txBody>
          <a:bodyPr wrap="square">
            <a:spAutoFit/>
          </a:bodyPr>
          <a:lstStyle/>
          <a:p>
            <a:pPr fontAlgn="base"/>
            <a:r>
              <a:rPr lang="en-US" dirty="0">
                <a:solidFill>
                  <a:schemeClr val="bg1"/>
                </a:solidFill>
              </a:rPr>
              <a:t>The Lord will teach them all that pertains to that kingdom, in order that they may be qualified as citizens, and take part in His government. </a:t>
            </a:r>
          </a:p>
        </p:txBody>
      </p:sp>
      <p:sp>
        <p:nvSpPr>
          <p:cNvPr id="36" name="Rectangle 35"/>
          <p:cNvSpPr/>
          <p:nvPr/>
        </p:nvSpPr>
        <p:spPr>
          <a:xfrm>
            <a:off x="4230788" y="3758821"/>
            <a:ext cx="5711702" cy="2585323"/>
          </a:xfrm>
          <a:prstGeom prst="rect">
            <a:avLst/>
          </a:prstGeom>
        </p:spPr>
        <p:txBody>
          <a:bodyPr wrap="square">
            <a:spAutoFit/>
          </a:bodyPr>
          <a:lstStyle/>
          <a:p>
            <a:pPr fontAlgn="base"/>
            <a:r>
              <a:rPr lang="en-US" dirty="0">
                <a:solidFill>
                  <a:schemeClr val="bg1"/>
                </a:solidFill>
              </a:rPr>
              <a:t>The Lord only gives an account of this Earth life to Moses:</a:t>
            </a:r>
          </a:p>
          <a:p>
            <a:pPr fontAlgn="base"/>
            <a:endParaRPr lang="en-US" dirty="0">
              <a:solidFill>
                <a:schemeClr val="bg1"/>
              </a:solidFill>
            </a:endParaRPr>
          </a:p>
          <a:p>
            <a:pPr fontAlgn="base"/>
            <a:r>
              <a:rPr lang="en-US" i="1" dirty="0">
                <a:solidFill>
                  <a:srgbClr val="FFFF00"/>
                </a:solidFill>
              </a:rPr>
              <a:t>But only an account of this earth, and the inhabitants thereof, give I unto you. For behold, there are many </a:t>
            </a:r>
          </a:p>
          <a:p>
            <a:pPr fontAlgn="base"/>
            <a:r>
              <a:rPr lang="en-US" i="1" dirty="0">
                <a:solidFill>
                  <a:srgbClr val="FFFF00"/>
                </a:solidFill>
              </a:rPr>
              <a:t>worlds that have passed away by the word of my power. And there are many that now stand, and innumerable </a:t>
            </a:r>
          </a:p>
          <a:p>
            <a:pPr fontAlgn="base"/>
            <a:r>
              <a:rPr lang="en-US" i="1" dirty="0">
                <a:solidFill>
                  <a:srgbClr val="FFFF00"/>
                </a:solidFill>
              </a:rPr>
              <a:t>are they unto man; but all things are numbered unto </a:t>
            </a:r>
          </a:p>
          <a:p>
            <a:pPr fontAlgn="base"/>
            <a:r>
              <a:rPr lang="en-US" i="1" dirty="0">
                <a:solidFill>
                  <a:srgbClr val="FFFF00"/>
                </a:solidFill>
              </a:rPr>
              <a:t>me, for they are mine and I know them.</a:t>
            </a:r>
          </a:p>
          <a:p>
            <a:pPr fontAlgn="base"/>
            <a:r>
              <a:rPr lang="en-US" i="1" dirty="0">
                <a:solidFill>
                  <a:srgbClr val="FFFF00"/>
                </a:solidFill>
              </a:rPr>
              <a:t>Moses 1:35</a:t>
            </a:r>
          </a:p>
        </p:txBody>
      </p:sp>
      <p:pic>
        <p:nvPicPr>
          <p:cNvPr id="4" name="Picture 3">
            <a:extLst>
              <a:ext uri="{FF2B5EF4-FFF2-40B4-BE49-F238E27FC236}">
                <a16:creationId xmlns:a16="http://schemas.microsoft.com/office/drawing/2014/main" id="{99D20467-CCDA-4127-A9DE-1CC454F18990}"/>
              </a:ext>
            </a:extLst>
          </p:cNvPr>
          <p:cNvPicPr>
            <a:picLocks noChangeAspect="1"/>
          </p:cNvPicPr>
          <p:nvPr/>
        </p:nvPicPr>
        <p:blipFill rotWithShape="1">
          <a:blip r:embed="rId3">
            <a:extLst>
              <a:ext uri="{28A0092B-C50C-407E-A947-70E740481C1C}">
                <a14:useLocalDpi xmlns:a14="http://schemas.microsoft.com/office/drawing/2010/main" val="0"/>
              </a:ext>
            </a:extLst>
          </a:blip>
          <a:srcRect t="2705"/>
          <a:stretch/>
        </p:blipFill>
        <p:spPr>
          <a:xfrm>
            <a:off x="9770066" y="4061860"/>
            <a:ext cx="2228850" cy="2307581"/>
          </a:xfrm>
          <a:prstGeom prst="rect">
            <a:avLst/>
          </a:prstGeom>
        </p:spPr>
      </p:pic>
    </p:spTree>
    <p:extLst>
      <p:ext uri="{BB962C8B-B14F-4D97-AF65-F5344CB8AC3E}">
        <p14:creationId xmlns:p14="http://schemas.microsoft.com/office/powerpoint/2010/main" val="289389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9FF50-C3E7-48C0-BB3A-CA5354795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Enlighten Them</a:t>
            </a: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76:10</a:t>
            </a:r>
            <a:endParaRPr lang="en-US" sz="1400" dirty="0">
              <a:solidFill>
                <a:schemeClr val="bg1"/>
              </a:solidFill>
            </a:endParaRPr>
          </a:p>
        </p:txBody>
      </p:sp>
      <p:sp>
        <p:nvSpPr>
          <p:cNvPr id="36" name="Rectangle 35"/>
          <p:cNvSpPr/>
          <p:nvPr/>
        </p:nvSpPr>
        <p:spPr>
          <a:xfrm>
            <a:off x="5318154" y="989681"/>
            <a:ext cx="6177160" cy="3539430"/>
          </a:xfrm>
          <a:prstGeom prst="rect">
            <a:avLst/>
          </a:prstGeom>
        </p:spPr>
        <p:txBody>
          <a:bodyPr wrap="square">
            <a:spAutoFit/>
          </a:bodyPr>
          <a:lstStyle/>
          <a:p>
            <a:pPr fontAlgn="base"/>
            <a:r>
              <a:rPr lang="en-US" sz="3200" i="1" dirty="0">
                <a:solidFill>
                  <a:srgbClr val="FFFF00"/>
                </a:solidFill>
              </a:rPr>
              <a:t>For by my Spirit will I enlighten them, and by my power will I make known unto them the secrets of my will—yea, even those things which eye has not seen, nor ear heard, nor yet entered into the heart of man.</a:t>
            </a:r>
          </a:p>
        </p:txBody>
      </p:sp>
      <p:sp>
        <p:nvSpPr>
          <p:cNvPr id="3" name="Rectangle 2"/>
          <p:cNvSpPr/>
          <p:nvPr/>
        </p:nvSpPr>
        <p:spPr>
          <a:xfrm>
            <a:off x="3254829" y="4908725"/>
            <a:ext cx="7293428" cy="1569660"/>
          </a:xfrm>
          <a:prstGeom prst="rect">
            <a:avLst/>
          </a:prstGeom>
        </p:spPr>
        <p:txBody>
          <a:bodyPr wrap="square">
            <a:spAutoFit/>
          </a:bodyPr>
          <a:lstStyle/>
          <a:p>
            <a:pPr algn="ctr" fontAlgn="base"/>
            <a:r>
              <a:rPr lang="en-US" sz="3200" b="0" i="0" dirty="0">
                <a:solidFill>
                  <a:schemeClr val="bg1"/>
                </a:solidFill>
                <a:effectLst/>
                <a:latin typeface="Abadi" panose="020B0604020104020204" pitchFamily="34" charset="0"/>
              </a:rPr>
              <a:t>To provide knowledge or spiritual insight that increases our understanding or helps us see truth.</a:t>
            </a:r>
          </a:p>
        </p:txBody>
      </p:sp>
      <p:pic>
        <p:nvPicPr>
          <p:cNvPr id="2050" name="Picture 2" descr="Image result for light bulb gif">
            <a:extLst>
              <a:ext uri="{FF2B5EF4-FFF2-40B4-BE49-F238E27FC236}">
                <a16:creationId xmlns:a16="http://schemas.microsoft.com/office/drawing/2014/main" id="{3C020B81-5BCC-4E33-8AA5-C41C135DAB9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9521" y="1270926"/>
            <a:ext cx="2660583" cy="354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0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088D2F-CBF4-45A0-AB0C-4C795F39D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 Power of the Spirit</a:t>
            </a: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76:11-19</a:t>
            </a:r>
            <a:endParaRPr lang="en-US" sz="1400" dirty="0">
              <a:solidFill>
                <a:schemeClr val="bg1"/>
              </a:solidFill>
            </a:endParaRPr>
          </a:p>
        </p:txBody>
      </p:sp>
      <p:sp>
        <p:nvSpPr>
          <p:cNvPr id="38" name="Rectangle 37"/>
          <p:cNvSpPr/>
          <p:nvPr/>
        </p:nvSpPr>
        <p:spPr>
          <a:xfrm>
            <a:off x="2634327" y="760582"/>
            <a:ext cx="7076363" cy="584775"/>
          </a:xfrm>
          <a:prstGeom prst="rect">
            <a:avLst/>
          </a:prstGeom>
        </p:spPr>
        <p:txBody>
          <a:bodyPr wrap="square">
            <a:spAutoFit/>
          </a:bodyPr>
          <a:lstStyle/>
          <a:p>
            <a:pPr algn="ctr" fontAlgn="base"/>
            <a:r>
              <a:rPr lang="en-US" sz="3200" dirty="0">
                <a:solidFill>
                  <a:schemeClr val="accent4">
                    <a:lumMod val="60000"/>
                    <a:lumOff val="40000"/>
                  </a:schemeClr>
                </a:solidFill>
              </a:rPr>
              <a:t>Touched our eyes of our understanding</a:t>
            </a:r>
            <a:endParaRPr lang="en-US" sz="3200" i="1" dirty="0">
              <a:solidFill>
                <a:schemeClr val="accent4">
                  <a:lumMod val="60000"/>
                  <a:lumOff val="40000"/>
                </a:schemeClr>
              </a:solidFill>
            </a:endParaRPr>
          </a:p>
        </p:txBody>
      </p:sp>
      <p:sp>
        <p:nvSpPr>
          <p:cNvPr id="3" name="Rectangle 2"/>
          <p:cNvSpPr/>
          <p:nvPr/>
        </p:nvSpPr>
        <p:spPr>
          <a:xfrm>
            <a:off x="4638475" y="4452446"/>
            <a:ext cx="6096000" cy="1938992"/>
          </a:xfrm>
          <a:prstGeom prst="rect">
            <a:avLst/>
          </a:prstGeom>
        </p:spPr>
        <p:txBody>
          <a:bodyPr>
            <a:spAutoFit/>
          </a:bodyPr>
          <a:lstStyle/>
          <a:p>
            <a:pPr fontAlgn="base"/>
            <a:r>
              <a:rPr lang="en-US" b="0" i="0" dirty="0">
                <a:solidFill>
                  <a:schemeClr val="bg1"/>
                </a:solidFill>
                <a:effectLst/>
                <a:latin typeface="Abadi" panose="020B0604020104020204" pitchFamily="34" charset="0"/>
              </a:rPr>
              <a:t>“Reading, studying, and pondering are not the same. We read words and we may get ideas. We study and we may discover patterns and connections in scripture. But when we ponder, we invite revelation by the Spirit. Pondering, to me, is the thinking and the praying I do after reading and studying in the scriptures carefully”</a:t>
            </a:r>
          </a:p>
          <a:p>
            <a:pPr fontAlgn="base"/>
            <a:r>
              <a:rPr lang="en-US" sz="1200" b="0" i="0" dirty="0">
                <a:solidFill>
                  <a:schemeClr val="bg1"/>
                </a:solidFill>
                <a:effectLst/>
                <a:latin typeface="Abadi" panose="020B0604020104020204" pitchFamily="34" charset="0"/>
              </a:rPr>
              <a:t>President Henry B. </a:t>
            </a:r>
            <a:r>
              <a:rPr lang="en-US" sz="1200" b="0" i="0" dirty="0" err="1">
                <a:solidFill>
                  <a:schemeClr val="bg1"/>
                </a:solidFill>
                <a:effectLst/>
                <a:latin typeface="Abadi" panose="020B0604020104020204" pitchFamily="34" charset="0"/>
              </a:rPr>
              <a:t>Eyring</a:t>
            </a:r>
            <a:endParaRPr lang="en-US" sz="1200" b="0" i="0" dirty="0">
              <a:solidFill>
                <a:schemeClr val="bg1"/>
              </a:solidFill>
              <a:effectLst/>
              <a:latin typeface="Abadi" panose="020B0604020104020204" pitchFamily="34" charset="0"/>
            </a:endParaRPr>
          </a:p>
        </p:txBody>
      </p:sp>
      <p:grpSp>
        <p:nvGrpSpPr>
          <p:cNvPr id="12" name="Group 11">
            <a:extLst>
              <a:ext uri="{FF2B5EF4-FFF2-40B4-BE49-F238E27FC236}">
                <a16:creationId xmlns:a16="http://schemas.microsoft.com/office/drawing/2014/main" id="{8126696D-E329-492A-AD45-CA0401AED4B7}"/>
              </a:ext>
            </a:extLst>
          </p:cNvPr>
          <p:cNvGrpSpPr/>
          <p:nvPr/>
        </p:nvGrpSpPr>
        <p:grpSpPr>
          <a:xfrm>
            <a:off x="513950" y="1061718"/>
            <a:ext cx="2667000" cy="5029200"/>
            <a:chOff x="1345059" y="1089061"/>
            <a:chExt cx="2667000" cy="5029200"/>
          </a:xfrm>
        </p:grpSpPr>
        <p:grpSp>
          <p:nvGrpSpPr>
            <p:cNvPr id="14" name="Group 17">
              <a:extLst>
                <a:ext uri="{FF2B5EF4-FFF2-40B4-BE49-F238E27FC236}">
                  <a16:creationId xmlns:a16="http://schemas.microsoft.com/office/drawing/2014/main" id="{C6B2051F-16C7-4ADC-8A23-211C4176B8B5}"/>
                </a:ext>
              </a:extLst>
            </p:cNvPr>
            <p:cNvGrpSpPr/>
            <p:nvPr/>
          </p:nvGrpSpPr>
          <p:grpSpPr>
            <a:xfrm>
              <a:off x="1345059" y="1089061"/>
              <a:ext cx="2667000" cy="5029200"/>
              <a:chOff x="838200" y="76200"/>
              <a:chExt cx="2667000" cy="5029200"/>
            </a:xfrm>
          </p:grpSpPr>
          <p:grpSp>
            <p:nvGrpSpPr>
              <p:cNvPr id="16" name="Group 17">
                <a:extLst>
                  <a:ext uri="{FF2B5EF4-FFF2-40B4-BE49-F238E27FC236}">
                    <a16:creationId xmlns:a16="http://schemas.microsoft.com/office/drawing/2014/main" id="{67C8E573-C611-4866-AFA4-BAC6EE59BBCE}"/>
                  </a:ext>
                </a:extLst>
              </p:cNvPr>
              <p:cNvGrpSpPr/>
              <p:nvPr/>
            </p:nvGrpSpPr>
            <p:grpSpPr>
              <a:xfrm flipH="1">
                <a:off x="2209800" y="1447800"/>
                <a:ext cx="1295400" cy="3429000"/>
                <a:chOff x="685800" y="1447800"/>
                <a:chExt cx="1295400" cy="3124200"/>
              </a:xfrm>
            </p:grpSpPr>
            <p:sp>
              <p:nvSpPr>
                <p:cNvPr id="32" name="Bent Arrow 25">
                  <a:extLst>
                    <a:ext uri="{FF2B5EF4-FFF2-40B4-BE49-F238E27FC236}">
                      <a16:creationId xmlns:a16="http://schemas.microsoft.com/office/drawing/2014/main" id="{492782D6-1DAA-4AC4-B462-08360DCDB9CE}"/>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26">
                  <a:extLst>
                    <a:ext uri="{FF2B5EF4-FFF2-40B4-BE49-F238E27FC236}">
                      <a16:creationId xmlns:a16="http://schemas.microsoft.com/office/drawing/2014/main" id="{AEB01A8E-31B8-4A30-9782-90D3CAA6242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54240E94-D5BD-4D3F-A46D-067178B8E96D}"/>
                  </a:ext>
                </a:extLst>
              </p:cNvPr>
              <p:cNvGrpSpPr/>
              <p:nvPr/>
            </p:nvGrpSpPr>
            <p:grpSpPr>
              <a:xfrm>
                <a:off x="838200" y="1447800"/>
                <a:ext cx="1295400" cy="3429000"/>
                <a:chOff x="685800" y="1447800"/>
                <a:chExt cx="1295400" cy="3429000"/>
              </a:xfrm>
            </p:grpSpPr>
            <p:sp>
              <p:nvSpPr>
                <p:cNvPr id="30" name="Bent Arrow 23">
                  <a:extLst>
                    <a:ext uri="{FF2B5EF4-FFF2-40B4-BE49-F238E27FC236}">
                      <a16:creationId xmlns:a16="http://schemas.microsoft.com/office/drawing/2014/main" id="{A63B8DE7-F202-45F1-ACAC-E4AD45723E86}"/>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a:extLst>
                    <a:ext uri="{FF2B5EF4-FFF2-40B4-BE49-F238E27FC236}">
                      <a16:creationId xmlns:a16="http://schemas.microsoft.com/office/drawing/2014/main" id="{735F6955-3D70-439A-B36E-9E990B35CC9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a:extLst>
                  <a:ext uri="{FF2B5EF4-FFF2-40B4-BE49-F238E27FC236}">
                    <a16:creationId xmlns:a16="http://schemas.microsoft.com/office/drawing/2014/main" id="{D820DAC6-7F3D-4132-B2FA-EBFE728A19E4}"/>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a:extLst>
                  <a:ext uri="{FF2B5EF4-FFF2-40B4-BE49-F238E27FC236}">
                    <a16:creationId xmlns:a16="http://schemas.microsoft.com/office/drawing/2014/main" id="{DF9944DF-951A-4CF8-9049-3AA9B83C1C54}"/>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a:extLst>
                  <a:ext uri="{FF2B5EF4-FFF2-40B4-BE49-F238E27FC236}">
                    <a16:creationId xmlns:a16="http://schemas.microsoft.com/office/drawing/2014/main" id="{94AD53B0-C412-4AE5-9E9F-1E927B25C270}"/>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4">
                <a:extLst>
                  <a:ext uri="{FF2B5EF4-FFF2-40B4-BE49-F238E27FC236}">
                    <a16:creationId xmlns:a16="http://schemas.microsoft.com/office/drawing/2014/main" id="{627E6184-7EF8-4D47-8D60-ECFB093924E2}"/>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a:extLst>
                  <a:ext uri="{FF2B5EF4-FFF2-40B4-BE49-F238E27FC236}">
                    <a16:creationId xmlns:a16="http://schemas.microsoft.com/office/drawing/2014/main" id="{596F6B34-D38E-4E06-BAC0-76CC4786A5D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16">
                <a:extLst>
                  <a:ext uri="{FF2B5EF4-FFF2-40B4-BE49-F238E27FC236}">
                    <a16:creationId xmlns:a16="http://schemas.microsoft.com/office/drawing/2014/main" id="{8A602E7C-8D35-40D5-BFF1-F91BD44DA59E}"/>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a:extLst>
                  <a:ext uri="{FF2B5EF4-FFF2-40B4-BE49-F238E27FC236}">
                    <a16:creationId xmlns:a16="http://schemas.microsoft.com/office/drawing/2014/main" id="{8B34625B-6354-4B48-AE94-BFDF8F17AF7D}"/>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F73AC20B-76DF-48BB-8E26-98AC72528E6D}"/>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a:extLst>
                  <a:ext uri="{FF2B5EF4-FFF2-40B4-BE49-F238E27FC236}">
                    <a16:creationId xmlns:a16="http://schemas.microsoft.com/office/drawing/2014/main" id="{714FCAEF-A70F-412B-9BB7-266A6DECE39C}"/>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a:extLst>
                  <a:ext uri="{FF2B5EF4-FFF2-40B4-BE49-F238E27FC236}">
                    <a16:creationId xmlns:a16="http://schemas.microsoft.com/office/drawing/2014/main" id="{C4EF0F62-D04D-4111-B9EE-88F7163801B8}"/>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a:extLst>
                  <a:ext uri="{FF2B5EF4-FFF2-40B4-BE49-F238E27FC236}">
                    <a16:creationId xmlns:a16="http://schemas.microsoft.com/office/drawing/2014/main" id="{B1046C52-115B-40AC-A5C1-7DF078450FCD}"/>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a:extLst>
                  <a:ext uri="{FF2B5EF4-FFF2-40B4-BE49-F238E27FC236}">
                    <a16:creationId xmlns:a16="http://schemas.microsoft.com/office/drawing/2014/main" id="{F729D645-BDE4-409B-9EF0-7A658A306816}"/>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38B59A0-2C81-4F9A-8831-8646E3806A73}"/>
                </a:ext>
              </a:extLst>
            </p:cNvPr>
            <p:cNvSpPr/>
            <p:nvPr/>
          </p:nvSpPr>
          <p:spPr>
            <a:xfrm>
              <a:off x="1803700" y="3125234"/>
              <a:ext cx="1807988" cy="1815882"/>
            </a:xfrm>
            <a:prstGeom prst="rect">
              <a:avLst/>
            </a:prstGeom>
          </p:spPr>
          <p:txBody>
            <a:bodyPr wrap="square">
              <a:spAutoFit/>
            </a:bodyPr>
            <a:lstStyle/>
            <a:p>
              <a:pPr algn="ctr"/>
              <a:r>
                <a:rPr lang="en-US" sz="1400" b="1" dirty="0"/>
                <a:t>As we prayerfully study and ponder the scriptures, we prepare ourselves to receive understanding from the Lord through the Holy Ghost</a:t>
              </a:r>
              <a:endParaRPr lang="en-US" sz="1400" dirty="0"/>
            </a:p>
          </p:txBody>
        </p:sp>
      </p:grpSp>
      <p:pic>
        <p:nvPicPr>
          <p:cNvPr id="3074" name="Picture 2" descr="President Henry B. Eyring">
            <a:extLst>
              <a:ext uri="{FF2B5EF4-FFF2-40B4-BE49-F238E27FC236}">
                <a16:creationId xmlns:a16="http://schemas.microsoft.com/office/drawing/2014/main" id="{B4825893-6CE0-4845-B39B-952A0FA77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934" y="5408095"/>
            <a:ext cx="9525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F344586-DC17-9EE9-8003-84B3498E7A0B}"/>
              </a:ext>
            </a:extLst>
          </p:cNvPr>
          <p:cNvPicPr>
            <a:picLocks noChangeAspect="1"/>
          </p:cNvPicPr>
          <p:nvPr/>
        </p:nvPicPr>
        <p:blipFill>
          <a:blip r:embed="rId4"/>
          <a:stretch>
            <a:fillRect/>
          </a:stretch>
        </p:blipFill>
        <p:spPr>
          <a:xfrm>
            <a:off x="7101887" y="1852163"/>
            <a:ext cx="4163069" cy="2215477"/>
          </a:xfrm>
          <a:prstGeom prst="rect">
            <a:avLst/>
          </a:prstGeom>
        </p:spPr>
      </p:pic>
      <p:pic>
        <p:nvPicPr>
          <p:cNvPr id="35" name="Picture 34" descr="A person reading a book&#10;&#10;Description automatically generated">
            <a:extLst>
              <a:ext uri="{FF2B5EF4-FFF2-40B4-BE49-F238E27FC236}">
                <a16:creationId xmlns:a16="http://schemas.microsoft.com/office/drawing/2014/main" id="{A8FEEA21-E6CB-D27E-4758-B2B0E5D5E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753" y="1421557"/>
            <a:ext cx="1915224" cy="2904605"/>
          </a:xfrm>
          <a:prstGeom prst="rect">
            <a:avLst/>
          </a:prstGeom>
        </p:spPr>
      </p:pic>
    </p:spTree>
    <p:extLst>
      <p:ext uri="{BB962C8B-B14F-4D97-AF65-F5344CB8AC3E}">
        <p14:creationId xmlns:p14="http://schemas.microsoft.com/office/powerpoint/2010/main" val="24983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FCB9B1-DC33-D29C-D4E4-328EF1194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3951F34-872B-A83A-CC44-C354E8E4EC6D}"/>
              </a:ext>
            </a:extLst>
          </p:cNvPr>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 Power of the Spirit</a:t>
            </a:r>
          </a:p>
        </p:txBody>
      </p:sp>
      <p:sp>
        <p:nvSpPr>
          <p:cNvPr id="5" name="TextBox 4">
            <a:extLst>
              <a:ext uri="{FF2B5EF4-FFF2-40B4-BE49-F238E27FC236}">
                <a16:creationId xmlns:a16="http://schemas.microsoft.com/office/drawing/2014/main" id="{30102A91-B12C-EC7A-3E16-9016523E7A2F}"/>
              </a:ext>
            </a:extLst>
          </p:cNvPr>
          <p:cNvSpPr txBox="1"/>
          <p:nvPr/>
        </p:nvSpPr>
        <p:spPr>
          <a:xfrm>
            <a:off x="1714500" y="1233411"/>
            <a:ext cx="6172200" cy="4308872"/>
          </a:xfrm>
          <a:prstGeom prst="rect">
            <a:avLst/>
          </a:prstGeom>
          <a:noFill/>
        </p:spPr>
        <p:txBody>
          <a:bodyPr wrap="square">
            <a:spAutoFit/>
          </a:bodyPr>
          <a:lstStyle/>
          <a:p>
            <a:r>
              <a:rPr lang="en-US" sz="2000" b="0" i="0" dirty="0">
                <a:solidFill>
                  <a:schemeClr val="bg1"/>
                </a:solidFill>
                <a:effectLst/>
              </a:rPr>
              <a:t>When I say “study,” I mean something more than reading.</a:t>
            </a:r>
          </a:p>
          <a:p>
            <a:endParaRPr lang="en-US" sz="2000" dirty="0">
              <a:solidFill>
                <a:schemeClr val="bg1"/>
              </a:solidFill>
            </a:endParaRPr>
          </a:p>
          <a:p>
            <a:r>
              <a:rPr lang="en-US" sz="2000" b="0" i="0" dirty="0">
                <a:solidFill>
                  <a:schemeClr val="bg1"/>
                </a:solidFill>
                <a:effectLst/>
              </a:rPr>
              <a:t>… I see you sometimes reading a few verses, stopping to ponder them, carefully reading the verses again, and as you think about what they mean, praying for understanding, asking questions in your mind, waiting for spiritual impressions, and writing down the impressions and insights that come so you can remember and learn more. </a:t>
            </a:r>
          </a:p>
          <a:p>
            <a:endParaRPr lang="en-US" sz="2000" dirty="0">
              <a:solidFill>
                <a:schemeClr val="bg1"/>
              </a:solidFill>
            </a:endParaRPr>
          </a:p>
          <a:p>
            <a:r>
              <a:rPr lang="en-US" sz="2000" b="0" i="0" dirty="0">
                <a:solidFill>
                  <a:schemeClr val="bg1"/>
                </a:solidFill>
                <a:effectLst/>
              </a:rPr>
              <a:t>Studying in this way, you may not read a lot of chapters or verses in a half hour, but you will be giving place in your heart for the word of God, and He will be speaking to you. </a:t>
            </a:r>
            <a:r>
              <a:rPr lang="en-US" sz="1400" b="0" i="0" dirty="0">
                <a:solidFill>
                  <a:schemeClr val="bg1"/>
                </a:solidFill>
                <a:effectLst/>
              </a:rPr>
              <a:t>D. Todd Christofferson</a:t>
            </a:r>
            <a:endParaRPr lang="en-US" sz="1400" dirty="0">
              <a:solidFill>
                <a:schemeClr val="bg1"/>
              </a:solidFill>
            </a:endParaRPr>
          </a:p>
        </p:txBody>
      </p:sp>
      <p:pic>
        <p:nvPicPr>
          <p:cNvPr id="7" name="Picture 6" descr="A person in a suit and tie&#10;&#10;Description automatically generated">
            <a:extLst>
              <a:ext uri="{FF2B5EF4-FFF2-40B4-BE49-F238E27FC236}">
                <a16:creationId xmlns:a16="http://schemas.microsoft.com/office/drawing/2014/main" id="{5A656C63-BA4D-1F3C-5CEA-E06741CE6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30" y="131912"/>
            <a:ext cx="1102190" cy="1482499"/>
          </a:xfrm>
          <a:prstGeom prst="rect">
            <a:avLst/>
          </a:prstGeom>
        </p:spPr>
      </p:pic>
      <p:pic>
        <p:nvPicPr>
          <p:cNvPr id="13" name="Picture 12">
            <a:extLst>
              <a:ext uri="{FF2B5EF4-FFF2-40B4-BE49-F238E27FC236}">
                <a16:creationId xmlns:a16="http://schemas.microsoft.com/office/drawing/2014/main" id="{9EFF5A2C-83CC-4909-E0C2-E75859EF2EE1}"/>
              </a:ext>
            </a:extLst>
          </p:cNvPr>
          <p:cNvPicPr>
            <a:picLocks noChangeAspect="1"/>
          </p:cNvPicPr>
          <p:nvPr/>
        </p:nvPicPr>
        <p:blipFill>
          <a:blip r:embed="rId4"/>
          <a:stretch>
            <a:fillRect/>
          </a:stretch>
        </p:blipFill>
        <p:spPr>
          <a:xfrm>
            <a:off x="8196943" y="1562511"/>
            <a:ext cx="3222171" cy="4757227"/>
          </a:xfrm>
          <a:prstGeom prst="rect">
            <a:avLst/>
          </a:prstGeom>
        </p:spPr>
      </p:pic>
    </p:spTree>
    <p:extLst>
      <p:ext uri="{BB962C8B-B14F-4D97-AF65-F5344CB8AC3E}">
        <p14:creationId xmlns:p14="http://schemas.microsoft.com/office/powerpoint/2010/main" val="22771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18D143-0662-94D6-422C-EC0BA54E9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88EDF6C-EF6B-7E08-1A65-7B5DC9B5F5EE}"/>
              </a:ext>
            </a:extLst>
          </p:cNvPr>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Pray, Ponder, Pay Attention</a:t>
            </a:r>
          </a:p>
        </p:txBody>
      </p:sp>
      <p:sp>
        <p:nvSpPr>
          <p:cNvPr id="8" name="TextBox 7">
            <a:extLst>
              <a:ext uri="{FF2B5EF4-FFF2-40B4-BE49-F238E27FC236}">
                <a16:creationId xmlns:a16="http://schemas.microsoft.com/office/drawing/2014/main" id="{97DE71F8-0083-6CD2-87E1-984EC997D6B9}"/>
              </a:ext>
            </a:extLst>
          </p:cNvPr>
          <p:cNvSpPr txBox="1"/>
          <p:nvPr/>
        </p:nvSpPr>
        <p:spPr>
          <a:xfrm>
            <a:off x="729343" y="1489785"/>
            <a:ext cx="1295400" cy="369332"/>
          </a:xfrm>
          <a:prstGeom prst="rect">
            <a:avLst/>
          </a:prstGeom>
          <a:solidFill>
            <a:schemeClr val="accent6">
              <a:lumMod val="75000"/>
            </a:schemeClr>
          </a:solidFill>
        </p:spPr>
        <p:txBody>
          <a:bodyPr wrap="square" rtlCol="0">
            <a:spAutoFit/>
          </a:bodyPr>
          <a:lstStyle/>
          <a:p>
            <a:r>
              <a:rPr lang="en-US" dirty="0">
                <a:solidFill>
                  <a:schemeClr val="bg1"/>
                </a:solidFill>
              </a:rPr>
              <a:t>Enos 1:1-17</a:t>
            </a:r>
          </a:p>
        </p:txBody>
      </p:sp>
      <p:sp>
        <p:nvSpPr>
          <p:cNvPr id="9" name="TextBox 8">
            <a:extLst>
              <a:ext uri="{FF2B5EF4-FFF2-40B4-BE49-F238E27FC236}">
                <a16:creationId xmlns:a16="http://schemas.microsoft.com/office/drawing/2014/main" id="{39A50094-A1B9-B654-C3C2-5510EF804E94}"/>
              </a:ext>
            </a:extLst>
          </p:cNvPr>
          <p:cNvSpPr txBox="1"/>
          <p:nvPr/>
        </p:nvSpPr>
        <p:spPr>
          <a:xfrm>
            <a:off x="2649049" y="2653325"/>
            <a:ext cx="1556657" cy="369332"/>
          </a:xfrm>
          <a:prstGeom prst="rect">
            <a:avLst/>
          </a:prstGeom>
          <a:solidFill>
            <a:schemeClr val="accent6">
              <a:lumMod val="75000"/>
            </a:schemeClr>
          </a:solidFill>
        </p:spPr>
        <p:txBody>
          <a:bodyPr wrap="square" rtlCol="0">
            <a:spAutoFit/>
          </a:bodyPr>
          <a:lstStyle/>
          <a:p>
            <a:r>
              <a:rPr lang="en-US" dirty="0">
                <a:solidFill>
                  <a:schemeClr val="bg1"/>
                </a:solidFill>
              </a:rPr>
              <a:t>Mosiah 3:1-20</a:t>
            </a:r>
          </a:p>
        </p:txBody>
      </p:sp>
      <p:sp>
        <p:nvSpPr>
          <p:cNvPr id="10" name="TextBox 9">
            <a:extLst>
              <a:ext uri="{FF2B5EF4-FFF2-40B4-BE49-F238E27FC236}">
                <a16:creationId xmlns:a16="http://schemas.microsoft.com/office/drawing/2014/main" id="{84ACEA68-D8ED-D7C9-7AD6-E457F1FEBAB0}"/>
              </a:ext>
            </a:extLst>
          </p:cNvPr>
          <p:cNvSpPr txBox="1"/>
          <p:nvPr/>
        </p:nvSpPr>
        <p:spPr>
          <a:xfrm>
            <a:off x="6109547" y="3995872"/>
            <a:ext cx="1480458" cy="369332"/>
          </a:xfrm>
          <a:prstGeom prst="rect">
            <a:avLst/>
          </a:prstGeom>
          <a:solidFill>
            <a:schemeClr val="accent6">
              <a:lumMod val="75000"/>
            </a:schemeClr>
          </a:solidFill>
        </p:spPr>
        <p:txBody>
          <a:bodyPr wrap="square" rtlCol="0">
            <a:spAutoFit/>
          </a:bodyPr>
          <a:lstStyle/>
          <a:p>
            <a:r>
              <a:rPr lang="en-US" dirty="0">
                <a:solidFill>
                  <a:schemeClr val="bg1"/>
                </a:solidFill>
              </a:rPr>
              <a:t>Alma 36:1-30</a:t>
            </a:r>
          </a:p>
        </p:txBody>
      </p:sp>
      <p:sp>
        <p:nvSpPr>
          <p:cNvPr id="11" name="TextBox 10">
            <a:extLst>
              <a:ext uri="{FF2B5EF4-FFF2-40B4-BE49-F238E27FC236}">
                <a16:creationId xmlns:a16="http://schemas.microsoft.com/office/drawing/2014/main" id="{D36FBEDE-B85F-2062-C1B7-4A7B9AB2F638}"/>
              </a:ext>
            </a:extLst>
          </p:cNvPr>
          <p:cNvSpPr txBox="1"/>
          <p:nvPr/>
        </p:nvSpPr>
        <p:spPr>
          <a:xfrm>
            <a:off x="9835568" y="2648159"/>
            <a:ext cx="1480458" cy="369332"/>
          </a:xfrm>
          <a:prstGeom prst="rect">
            <a:avLst/>
          </a:prstGeom>
          <a:solidFill>
            <a:schemeClr val="accent6">
              <a:lumMod val="75000"/>
            </a:schemeClr>
          </a:solidFill>
        </p:spPr>
        <p:txBody>
          <a:bodyPr wrap="square" rtlCol="0">
            <a:spAutoFit/>
          </a:bodyPr>
          <a:lstStyle/>
          <a:p>
            <a:r>
              <a:rPr lang="en-US" dirty="0">
                <a:solidFill>
                  <a:schemeClr val="bg1"/>
                </a:solidFill>
              </a:rPr>
              <a:t>Moses 1:1-36</a:t>
            </a:r>
          </a:p>
        </p:txBody>
      </p:sp>
      <p:pic>
        <p:nvPicPr>
          <p:cNvPr id="13" name="Picture 12">
            <a:extLst>
              <a:ext uri="{FF2B5EF4-FFF2-40B4-BE49-F238E27FC236}">
                <a16:creationId xmlns:a16="http://schemas.microsoft.com/office/drawing/2014/main" id="{8B90F422-A89C-D8BA-0961-22D16A4D6A75}"/>
              </a:ext>
            </a:extLst>
          </p:cNvPr>
          <p:cNvPicPr>
            <a:picLocks noChangeAspect="1"/>
          </p:cNvPicPr>
          <p:nvPr/>
        </p:nvPicPr>
        <p:blipFill>
          <a:blip r:embed="rId3"/>
          <a:stretch>
            <a:fillRect/>
          </a:stretch>
        </p:blipFill>
        <p:spPr>
          <a:xfrm>
            <a:off x="250011" y="2248827"/>
            <a:ext cx="2048346" cy="2360346"/>
          </a:xfrm>
          <a:prstGeom prst="rect">
            <a:avLst/>
          </a:prstGeom>
        </p:spPr>
      </p:pic>
      <p:pic>
        <p:nvPicPr>
          <p:cNvPr id="15" name="Picture 14">
            <a:extLst>
              <a:ext uri="{FF2B5EF4-FFF2-40B4-BE49-F238E27FC236}">
                <a16:creationId xmlns:a16="http://schemas.microsoft.com/office/drawing/2014/main" id="{62D8398B-FFB7-1276-30D0-46BE7FC82F67}"/>
              </a:ext>
            </a:extLst>
          </p:cNvPr>
          <p:cNvPicPr>
            <a:picLocks noChangeAspect="1"/>
          </p:cNvPicPr>
          <p:nvPr/>
        </p:nvPicPr>
        <p:blipFill>
          <a:blip r:embed="rId4"/>
          <a:stretch>
            <a:fillRect/>
          </a:stretch>
        </p:blipFill>
        <p:spPr>
          <a:xfrm>
            <a:off x="2539742" y="3309218"/>
            <a:ext cx="1820793" cy="2446691"/>
          </a:xfrm>
          <a:prstGeom prst="rect">
            <a:avLst/>
          </a:prstGeom>
        </p:spPr>
      </p:pic>
      <p:pic>
        <p:nvPicPr>
          <p:cNvPr id="17" name="Picture 16">
            <a:extLst>
              <a:ext uri="{FF2B5EF4-FFF2-40B4-BE49-F238E27FC236}">
                <a16:creationId xmlns:a16="http://schemas.microsoft.com/office/drawing/2014/main" id="{DDB72129-99C0-5FDE-F9D9-020948BB091A}"/>
              </a:ext>
            </a:extLst>
          </p:cNvPr>
          <p:cNvPicPr>
            <a:picLocks noChangeAspect="1"/>
          </p:cNvPicPr>
          <p:nvPr/>
        </p:nvPicPr>
        <p:blipFill>
          <a:blip r:embed="rId5"/>
          <a:stretch>
            <a:fillRect/>
          </a:stretch>
        </p:blipFill>
        <p:spPr>
          <a:xfrm>
            <a:off x="4682272" y="1077413"/>
            <a:ext cx="4277322" cy="2686425"/>
          </a:xfrm>
          <a:prstGeom prst="rect">
            <a:avLst/>
          </a:prstGeom>
        </p:spPr>
      </p:pic>
      <p:pic>
        <p:nvPicPr>
          <p:cNvPr id="19" name="Picture 18">
            <a:extLst>
              <a:ext uri="{FF2B5EF4-FFF2-40B4-BE49-F238E27FC236}">
                <a16:creationId xmlns:a16="http://schemas.microsoft.com/office/drawing/2014/main" id="{27551982-934C-87E4-3C07-A4BB4343AF18}"/>
              </a:ext>
            </a:extLst>
          </p:cNvPr>
          <p:cNvPicPr>
            <a:picLocks noChangeAspect="1"/>
          </p:cNvPicPr>
          <p:nvPr/>
        </p:nvPicPr>
        <p:blipFill>
          <a:blip r:embed="rId6"/>
          <a:srcRect t="4195"/>
          <a:stretch/>
        </p:blipFill>
        <p:spPr>
          <a:xfrm>
            <a:off x="9267236" y="3256570"/>
            <a:ext cx="2580971" cy="3362351"/>
          </a:xfrm>
          <a:prstGeom prst="rect">
            <a:avLst/>
          </a:prstGeom>
        </p:spPr>
      </p:pic>
    </p:spTree>
    <p:extLst>
      <p:ext uri="{BB962C8B-B14F-4D97-AF65-F5344CB8AC3E}">
        <p14:creationId xmlns:p14="http://schemas.microsoft.com/office/powerpoint/2010/main" val="190825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088D2F-CBF4-45A0-AB0C-4C795F39D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Preparation in Receiving Revelation</a:t>
            </a: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76:19</a:t>
            </a:r>
            <a:endParaRPr lang="en-US" sz="1400" dirty="0">
              <a:solidFill>
                <a:schemeClr val="bg1"/>
              </a:solidFill>
            </a:endParaRPr>
          </a:p>
        </p:txBody>
      </p:sp>
      <p:sp>
        <p:nvSpPr>
          <p:cNvPr id="4" name="Rectangle 3"/>
          <p:cNvSpPr/>
          <p:nvPr/>
        </p:nvSpPr>
        <p:spPr>
          <a:xfrm>
            <a:off x="3020784" y="1409426"/>
            <a:ext cx="6096000" cy="3416320"/>
          </a:xfrm>
          <a:prstGeom prst="rect">
            <a:avLst/>
          </a:prstGeom>
        </p:spPr>
        <p:txBody>
          <a:bodyPr>
            <a:spAutoFit/>
          </a:bodyPr>
          <a:lstStyle/>
          <a:p>
            <a:r>
              <a:rPr lang="en-US" b="0" i="0" u="none" strike="noStrike" dirty="0">
                <a:solidFill>
                  <a:schemeClr val="bg1"/>
                </a:solidFill>
                <a:effectLst/>
                <a:latin typeface="Abadi" panose="020B0604020104020204" pitchFamily="34" charset="0"/>
              </a:rPr>
              <a:t>Joseph Smith</a:t>
            </a:r>
            <a:r>
              <a:rPr lang="en-US" b="0" i="0" dirty="0">
                <a:solidFill>
                  <a:schemeClr val="bg1"/>
                </a:solidFill>
                <a:effectLst/>
                <a:latin typeface="Abadi" panose="020B0604020104020204" pitchFamily="34" charset="0"/>
              </a:rPr>
              <a:t> and Sidney Rigdon said that while they were translating </a:t>
            </a:r>
            <a:r>
              <a:rPr lang="en-US" b="0" i="0" u="none" strike="noStrike" dirty="0">
                <a:solidFill>
                  <a:schemeClr val="bg1"/>
                </a:solidFill>
                <a:effectLst/>
                <a:latin typeface="Abadi" panose="020B0604020104020204" pitchFamily="34" charset="0"/>
              </a:rPr>
              <a:t>John 5:29</a:t>
            </a:r>
            <a:r>
              <a:rPr lang="en-US" b="0" i="0" dirty="0">
                <a:solidFill>
                  <a:schemeClr val="bg1"/>
                </a:solidFill>
                <a:effectLst/>
                <a:latin typeface="Abadi" panose="020B0604020104020204" pitchFamily="34" charset="0"/>
              </a:rPr>
              <a:t> they were “in the Spirit and “by the power of the Spirit” their eyes were opened.</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this context, these phrases refer to a temporary physical and spiritual condition called transfiguration.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Transfiguration occurs when “persons … are temporarily changed in appearance and nature—that is, lifted to a higher spiritual level—so that they can endure the presence and glory of heavenly beings.” </a:t>
            </a:r>
          </a:p>
          <a:p>
            <a:r>
              <a:rPr lang="en-US" sz="1200" b="0" i="0" dirty="0">
                <a:solidFill>
                  <a:schemeClr val="bg1"/>
                </a:solidFill>
                <a:effectLst/>
                <a:latin typeface="Abadi" panose="020B0604020104020204" pitchFamily="34" charset="0"/>
              </a:rPr>
              <a:t>Guide to Scriptures</a:t>
            </a:r>
            <a:endParaRPr lang="en-US" sz="1200" dirty="0">
              <a:solidFill>
                <a:schemeClr val="bg1"/>
              </a:solidFill>
            </a:endParaRPr>
          </a:p>
        </p:txBody>
      </p:sp>
      <p:pic>
        <p:nvPicPr>
          <p:cNvPr id="8" name="Picture 7">
            <a:extLst>
              <a:ext uri="{FF2B5EF4-FFF2-40B4-BE49-F238E27FC236}">
                <a16:creationId xmlns:a16="http://schemas.microsoft.com/office/drawing/2014/main" id="{97062164-9CF5-47A0-966E-84B1BCCDC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60" y="1881187"/>
            <a:ext cx="1619476" cy="2314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A6647D83-6A21-4E0C-89D5-D0B0E6B46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3741" y="1794295"/>
            <a:ext cx="2144095" cy="24886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42FF4549-436E-F3E5-9DCC-A8A9EC872263}"/>
              </a:ext>
            </a:extLst>
          </p:cNvPr>
          <p:cNvSpPr txBox="1"/>
          <p:nvPr/>
        </p:nvSpPr>
        <p:spPr>
          <a:xfrm>
            <a:off x="3908054" y="5246275"/>
            <a:ext cx="6096001" cy="523220"/>
          </a:xfrm>
          <a:prstGeom prst="rect">
            <a:avLst/>
          </a:prstGeom>
          <a:noFill/>
        </p:spPr>
        <p:txBody>
          <a:bodyPr wrap="square" rtlCol="0">
            <a:spAutoFit/>
          </a:bodyPr>
          <a:lstStyle/>
          <a:p>
            <a:pPr algn="ctr"/>
            <a:r>
              <a:rPr lang="en-US" sz="2800" b="1" i="1" dirty="0">
                <a:solidFill>
                  <a:srgbClr val="FFFF00"/>
                </a:solidFill>
                <a:latin typeface="Lucida Fax" panose="02060602050505020204" pitchFamily="18" charset="0"/>
              </a:rPr>
              <a:t>“Our Eyes Were Opened”</a:t>
            </a:r>
          </a:p>
        </p:txBody>
      </p:sp>
      <p:pic>
        <p:nvPicPr>
          <p:cNvPr id="1026" name="Picture 2" descr="Sticker by aritzia - Find &amp; Share on GIPHY">
            <a:extLst>
              <a:ext uri="{FF2B5EF4-FFF2-40B4-BE49-F238E27FC236}">
                <a16:creationId xmlns:a16="http://schemas.microsoft.com/office/drawing/2014/main" id="{2F3A84A4-9C2B-5DCD-21EB-39E5564E47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8152" y="4746891"/>
            <a:ext cx="2045208" cy="204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1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750989-EE01-4F4E-8C7B-46CB0FBBC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200" y="0"/>
            <a:ext cx="121158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Patterns of Light: The Light of Christ</a:t>
            </a:r>
            <a:r>
              <a:rPr lang="en-US" dirty="0">
                <a:solidFill>
                  <a:schemeClr val="bg1"/>
                </a:solidFill>
              </a:rPr>
              <a:t> (2:33)</a:t>
            </a:r>
          </a:p>
          <a:p>
            <a:r>
              <a:rPr lang="en-US" b="1" dirty="0">
                <a:solidFill>
                  <a:schemeClr val="bg1"/>
                </a:solidFill>
              </a:rPr>
              <a:t>Spiritually Prepared</a:t>
            </a:r>
            <a:r>
              <a:rPr lang="en-US" dirty="0">
                <a:solidFill>
                  <a:schemeClr val="bg1"/>
                </a:solidFill>
              </a:rPr>
              <a:t> (2:18)</a:t>
            </a:r>
          </a:p>
          <a:p>
            <a:endParaRPr lang="en-US" dirty="0">
              <a:solidFill>
                <a:schemeClr val="bg1"/>
              </a:solidFill>
            </a:endParaRPr>
          </a:p>
          <a:p>
            <a:r>
              <a:rPr lang="en-US" dirty="0">
                <a:solidFill>
                  <a:schemeClr val="bg1"/>
                </a:solidFill>
              </a:rPr>
              <a:t>Wilford Woodruff </a:t>
            </a:r>
            <a:r>
              <a:rPr lang="en-US" b="0" i="0" dirty="0">
                <a:solidFill>
                  <a:schemeClr val="bg1"/>
                </a:solidFill>
                <a:effectLst/>
              </a:rPr>
              <a:t>(</a:t>
            </a:r>
            <a:r>
              <a:rPr lang="en-US" b="0" i="1" dirty="0">
                <a:solidFill>
                  <a:schemeClr val="bg1"/>
                </a:solidFill>
                <a:effectLst/>
              </a:rPr>
              <a:t>Teachings of Presidents of the Church: Wilford Woodruff</a:t>
            </a:r>
            <a:r>
              <a:rPr lang="en-US" b="0" i="0" dirty="0">
                <a:solidFill>
                  <a:schemeClr val="bg1"/>
                </a:solidFill>
                <a:effectLst/>
              </a:rPr>
              <a:t> [2004], 120–21).</a:t>
            </a:r>
            <a:endParaRPr lang="en-US" dirty="0">
              <a:solidFill>
                <a:schemeClr val="bg1"/>
              </a:solidFill>
            </a:endParaRPr>
          </a:p>
          <a:p>
            <a:r>
              <a:rPr lang="en-US" b="0" i="0" dirty="0">
                <a:solidFill>
                  <a:schemeClr val="bg1"/>
                </a:solidFill>
                <a:effectLst/>
              </a:rPr>
              <a:t>Joseph Smith (</a:t>
            </a:r>
            <a:r>
              <a:rPr lang="en-US" b="0" i="1" dirty="0">
                <a:solidFill>
                  <a:schemeClr val="bg1"/>
                </a:solidFill>
                <a:effectLst/>
              </a:rPr>
              <a:t>History of the Church,</a:t>
            </a:r>
            <a:r>
              <a:rPr lang="en-US" b="0" i="0" dirty="0">
                <a:solidFill>
                  <a:schemeClr val="bg1"/>
                </a:solidFill>
                <a:effectLst/>
              </a:rPr>
              <a:t> 1:245.)</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Elder Sterling W. Sill (“On the Wrong Bus,”</a:t>
            </a:r>
            <a:r>
              <a:rPr lang="en-US" i="1" dirty="0">
                <a:solidFill>
                  <a:schemeClr val="bg1"/>
                </a:solidFill>
              </a:rPr>
              <a:t> New Era,</a:t>
            </a:r>
            <a:r>
              <a:rPr lang="en-US" dirty="0">
                <a:solidFill>
                  <a:schemeClr val="bg1"/>
                </a:solidFill>
              </a:rPr>
              <a:t> July 1983, 4, 6.) Dr. Harry Emerson Fosdick (modified by Lynda Blau)</a:t>
            </a: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pgs. 444-445</a:t>
            </a:r>
          </a:p>
          <a:p>
            <a:r>
              <a:rPr lang="en-US" dirty="0">
                <a:solidFill>
                  <a:schemeClr val="bg1"/>
                </a:solidFill>
              </a:rPr>
              <a:t>Tad R. Callister </a:t>
            </a:r>
            <a:r>
              <a:rPr lang="en-US" i="1" dirty="0">
                <a:solidFill>
                  <a:schemeClr val="bg1"/>
                </a:solidFill>
              </a:rPr>
              <a:t>The Infinite Atonement </a:t>
            </a:r>
            <a:r>
              <a:rPr lang="en-US" dirty="0">
                <a:solidFill>
                  <a:schemeClr val="bg1"/>
                </a:solidFill>
              </a:rPr>
              <a:t>pgs. 59-60</a:t>
            </a:r>
          </a:p>
          <a:p>
            <a:r>
              <a:rPr lang="en-US" b="0" i="0" dirty="0">
                <a:solidFill>
                  <a:schemeClr val="bg1"/>
                </a:solidFill>
                <a:effectLst/>
              </a:rPr>
              <a:t>(Guide to the Scriptures, </a:t>
            </a:r>
            <a:r>
              <a:rPr lang="en-US" b="0" i="0" u="none" strike="noStrike" dirty="0">
                <a:solidFill>
                  <a:schemeClr val="bg1"/>
                </a:solidFill>
                <a:effectLst/>
              </a:rPr>
              <a:t>“Transfiguration,”</a:t>
            </a:r>
            <a:r>
              <a:rPr lang="en-US" b="0" i="0" dirty="0">
                <a:solidFill>
                  <a:schemeClr val="bg1"/>
                </a:solidFill>
                <a:effectLst/>
              </a:rPr>
              <a:t> scriptures.lds.org).</a:t>
            </a:r>
            <a:endParaRPr lang="en-US" dirty="0">
              <a:solidFill>
                <a:schemeClr val="bg1"/>
              </a:solidFill>
            </a:endParaRPr>
          </a:p>
          <a:p>
            <a:r>
              <a:rPr lang="en-US" b="0" i="0" dirty="0">
                <a:solidFill>
                  <a:schemeClr val="bg1"/>
                </a:solidFill>
                <a:effectLst/>
              </a:rPr>
              <a:t>President Henry B. </a:t>
            </a:r>
            <a:r>
              <a:rPr lang="en-US" b="0" i="0" dirty="0" err="1">
                <a:solidFill>
                  <a:schemeClr val="bg1"/>
                </a:solidFill>
                <a:effectLst/>
              </a:rPr>
              <a:t>Eyring</a:t>
            </a:r>
            <a:r>
              <a:rPr lang="en-US" b="0" i="0" dirty="0">
                <a:solidFill>
                  <a:schemeClr val="bg1"/>
                </a:solidFill>
                <a:effectLst/>
              </a:rPr>
              <a:t> (“Serve with the Spirit,”</a:t>
            </a:r>
            <a:r>
              <a:rPr lang="en-US" b="0" i="1" dirty="0">
                <a:solidFill>
                  <a:schemeClr val="bg1"/>
                </a:solidFill>
                <a:effectLst/>
              </a:rPr>
              <a:t> 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2010, 60).</a:t>
            </a:r>
          </a:p>
          <a:p>
            <a:r>
              <a:rPr lang="en-US" sz="1800" b="0" i="0" dirty="0">
                <a:solidFill>
                  <a:schemeClr val="bg1"/>
                </a:solidFill>
                <a:effectLst/>
              </a:rPr>
              <a:t>D. Todd Christofferson, “</a:t>
            </a:r>
            <a:r>
              <a:rPr lang="en-US" sz="1800" b="0" i="0" u="none" strike="noStrike" dirty="0">
                <a:solidFill>
                  <a:schemeClr val="bg1"/>
                </a:solidFill>
                <a:effectLst/>
              </a:rPr>
              <a:t>When Thou Art Converted</a:t>
            </a:r>
            <a:r>
              <a:rPr lang="en-US" sz="1800" b="0" i="0" dirty="0">
                <a:solidFill>
                  <a:schemeClr val="bg1"/>
                </a:solidFill>
                <a:effectLst/>
              </a:rPr>
              <a:t>,” </a:t>
            </a:r>
            <a:r>
              <a:rPr lang="en-US" sz="1800" b="0" i="1" dirty="0">
                <a:solidFill>
                  <a:schemeClr val="bg1"/>
                </a:solidFill>
                <a:effectLst/>
              </a:rPr>
              <a:t>Ensign</a:t>
            </a:r>
            <a:r>
              <a:rPr lang="en-US" sz="1800" b="0" i="0" dirty="0">
                <a:solidFill>
                  <a:schemeClr val="bg1"/>
                </a:solidFill>
                <a:effectLst/>
              </a:rPr>
              <a:t> or </a:t>
            </a:r>
            <a:r>
              <a:rPr lang="en-US" sz="1800" b="0" i="1" dirty="0">
                <a:solidFill>
                  <a:schemeClr val="bg1"/>
                </a:solidFill>
                <a:effectLst/>
              </a:rPr>
              <a:t>Liahona</a:t>
            </a:r>
            <a:r>
              <a:rPr lang="en-US" sz="1800" b="0" i="0" dirty="0">
                <a:solidFill>
                  <a:schemeClr val="bg1"/>
                </a:solidFill>
                <a:effectLst/>
              </a:rPr>
              <a:t>, May 2004, 11</a:t>
            </a:r>
            <a:endParaRPr lang="en-US" dirty="0">
              <a:solidFill>
                <a:schemeClr val="bg1"/>
              </a:solidFill>
            </a:endParaRPr>
          </a:p>
        </p:txBody>
      </p:sp>
      <p:sp>
        <p:nvSpPr>
          <p:cNvPr id="6" name="Footer Placeholder 14">
            <a:extLst>
              <a:ext uri="{FF2B5EF4-FFF2-40B4-BE49-F238E27FC236}">
                <a16:creationId xmlns:a16="http://schemas.microsoft.com/office/drawing/2014/main" id="{9A74545A-84DD-46E6-8A71-9C79D1C11CEF}"/>
              </a:ext>
            </a:extLst>
          </p:cNvPr>
          <p:cNvSpPr>
            <a:spLocks noGrp="1"/>
          </p:cNvSpPr>
          <p:nvPr/>
        </p:nvSpPr>
        <p:spPr>
          <a:xfrm>
            <a:off x="-61823"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D4E14ED6-EE55-4D70-9491-9C504EAF06B5}"/>
              </a:ext>
            </a:extLst>
          </p:cNvPr>
          <p:cNvGrpSpPr/>
          <p:nvPr/>
        </p:nvGrpSpPr>
        <p:grpSpPr>
          <a:xfrm>
            <a:off x="4330100" y="555019"/>
            <a:ext cx="770050" cy="975397"/>
            <a:chOff x="7543800" y="3810000"/>
            <a:chExt cx="1143000" cy="1447800"/>
          </a:xfrm>
        </p:grpSpPr>
        <p:sp>
          <p:nvSpPr>
            <p:cNvPr id="8" name="Trapezoid 7">
              <a:extLst>
                <a:ext uri="{FF2B5EF4-FFF2-40B4-BE49-F238E27FC236}">
                  <a16:creationId xmlns:a16="http://schemas.microsoft.com/office/drawing/2014/main" id="{F3D37CE4-F86C-4F92-B547-F2F0B1EB259C}"/>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FE51D9BD-18FE-48AA-8FD3-23B8EFEB89D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BC2902B4-0A61-49C9-81FC-373ED82D244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92CD4E73-A8B3-41D9-8C05-307578AE526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BB1751B-6214-4125-991C-B560387ABFD0}"/>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16E77492-C26E-49E3-96B3-B1510FD5791B}"/>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A4ADD021-5C6B-4725-9F43-7E7D5B9F851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D571F2A-56B2-43DA-986B-2562786B3E8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7C91C0C-A537-4739-874F-4ED2ACA7AC8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5480C3E-38FE-4A03-891C-A03D7B81C14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A431E08B-A909-483D-8488-4C1286E23BE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E06E2F44-2FFD-45DA-8669-BBC2934C2C48}"/>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194B0285-26D0-4FB2-B607-0AA30BBF2D9B}"/>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B819A775-E2D6-48F0-9C71-B7909A7A328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7B20509-9D06-474A-8A64-2FADEFEFE8D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2784031-1C9B-476D-9628-AA10A0DA0C5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811052B-A6A9-4CA4-95C0-D721F97D994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0179DE4C-567F-458C-8097-DD4C3B59E3F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05492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78" y="115461"/>
            <a:ext cx="6096000" cy="6186309"/>
          </a:xfrm>
          <a:prstGeom prst="rect">
            <a:avLst/>
          </a:prstGeom>
        </p:spPr>
        <p:txBody>
          <a:bodyPr>
            <a:spAutoFit/>
          </a:bodyPr>
          <a:lstStyle/>
          <a:p>
            <a:pPr fontAlgn="base"/>
            <a:r>
              <a:rPr lang="en-US" sz="1200" b="1" i="0" dirty="0">
                <a:solidFill>
                  <a:srgbClr val="2F393A"/>
                </a:solidFill>
                <a:effectLst/>
                <a:latin typeface="Abadi" panose="020B0604020104020204" pitchFamily="34" charset="0"/>
              </a:rPr>
              <a:t>Philo Dibble was an eyewitness to the reception of this revelation</a:t>
            </a:r>
            <a:r>
              <a:rPr lang="en-US" sz="1200" b="0" i="0" dirty="0">
                <a:solidFill>
                  <a:srgbClr val="2F393A"/>
                </a:solidFill>
                <a:effectLst/>
                <a:latin typeface="Abadi" panose="020B0604020104020204" pitchFamily="34" charset="0"/>
              </a:rPr>
              <a:t>. He wrote that “the vision which is recorded in the Book of </a:t>
            </a:r>
            <a:r>
              <a:rPr lang="en-US" sz="1200" b="0" i="0" u="none" strike="noStrike" dirty="0">
                <a:solidFill>
                  <a:srgbClr val="2F393A"/>
                </a:solidFill>
                <a:effectLst/>
                <a:latin typeface="Abadi" panose="020B0604020104020204" pitchFamily="34" charset="0"/>
              </a:rPr>
              <a:t>Doctrine and Covenants</a:t>
            </a:r>
            <a:r>
              <a:rPr lang="en-US" sz="1200" b="0" i="0" dirty="0">
                <a:solidFill>
                  <a:srgbClr val="2F393A"/>
                </a:solidFill>
                <a:effectLst/>
                <a:latin typeface="Abadi" panose="020B0604020104020204" pitchFamily="34" charset="0"/>
              </a:rPr>
              <a:t> was given at the house of ‘Father Johnson,’ in Hiram, Ohio, and during the time that Joseph and Sidney were in the spirit and saw the heavens open, there were other men in the room, perhaps twelve, among whom I was one during a part of the time—probably two-thirds of the time,—I saw the glory and felt the power, but did not see the vision.</a:t>
            </a:r>
          </a:p>
          <a:p>
            <a:pPr fontAlgn="base"/>
            <a:r>
              <a:rPr lang="en-US" sz="1200" b="0" i="0" dirty="0">
                <a:solidFill>
                  <a:srgbClr val="2F393A"/>
                </a:solidFill>
                <a:effectLst/>
                <a:latin typeface="Abadi" panose="020B0604020104020204" pitchFamily="34" charset="0"/>
              </a:rPr>
              <a:t>“The events and conversation, while they were seeing what is written (and many things were seen and related that are not written,) I will relate as minutely as is necessary.</a:t>
            </a:r>
          </a:p>
          <a:p>
            <a:pPr fontAlgn="base"/>
            <a:r>
              <a:rPr lang="en-US" sz="1200" b="0" i="0" dirty="0">
                <a:solidFill>
                  <a:srgbClr val="2F393A"/>
                </a:solidFill>
                <a:effectLst/>
                <a:latin typeface="Abadi" panose="020B0604020104020204" pitchFamily="34" charset="0"/>
              </a:rPr>
              <a:t>“Joseph would, at intervals, say: ‘What do I see?’ as one might say while looking out the window and beholding what all in the room could not see. Then he would relate what he had seen or what he was looking at. Then Sidney replied, ‘I see the same.’ Presently Sidney would say ‘what do I see?’ and would repeat what he had seen or was seeing, and Joseph would reply, ‘I see the same.’</a:t>
            </a:r>
          </a:p>
          <a:p>
            <a:pPr fontAlgn="base"/>
            <a:r>
              <a:rPr lang="en-US" sz="1200" b="0" i="0" dirty="0">
                <a:solidFill>
                  <a:srgbClr val="2F393A"/>
                </a:solidFill>
                <a:effectLst/>
                <a:latin typeface="Abadi" panose="020B0604020104020204" pitchFamily="34" charset="0"/>
              </a:rPr>
              <a:t>“This manner of conversation was reported at short intervals to the end of the vision, and during the whole time not a word was spoken by any other person. Not a sound nor motion made by anyone but Joseph and Sidney, and it seemed to me that they never moved a joint or limb during the time I was there, which I think was over an hour, and to the end of the vision.</a:t>
            </a:r>
          </a:p>
          <a:p>
            <a:pPr fontAlgn="base"/>
            <a:r>
              <a:rPr lang="en-US" sz="1200" b="0" i="0" dirty="0">
                <a:solidFill>
                  <a:srgbClr val="2F393A"/>
                </a:solidFill>
                <a:effectLst/>
                <a:latin typeface="Abadi" panose="020B0604020104020204" pitchFamily="34" charset="0"/>
              </a:rPr>
              <a:t>“Joseph sat firmly and calmly all the time in the midst of a magnificent glory, but Sidney sat limp and pale, apparently as limber as a rag, observing which, Joseph remarked, smilingly, ‘Sidney is not used to it as I am.’” (</a:t>
            </a:r>
            <a:r>
              <a:rPr lang="en-US" sz="1200" b="0" i="1" dirty="0">
                <a:solidFill>
                  <a:srgbClr val="2F393A"/>
                </a:solidFill>
                <a:effectLst/>
                <a:latin typeface="Abadi" panose="020B0604020104020204" pitchFamily="34" charset="0"/>
              </a:rPr>
              <a:t>Juvenile Instructor,</a:t>
            </a:r>
            <a:r>
              <a:rPr lang="en-US" sz="1200" b="0" i="0" dirty="0">
                <a:solidFill>
                  <a:srgbClr val="2F393A"/>
                </a:solidFill>
                <a:effectLst/>
                <a:latin typeface="Abadi" panose="020B0604020104020204" pitchFamily="34" charset="0"/>
              </a:rPr>
              <a:t> May 1892, pp. 303–4.)</a:t>
            </a:r>
          </a:p>
          <a:p>
            <a:pPr fontAlgn="base"/>
            <a:r>
              <a:rPr lang="en-US" sz="1200" b="0" i="0" dirty="0">
                <a:solidFill>
                  <a:srgbClr val="2F393A"/>
                </a:solidFill>
                <a:effectLst/>
                <a:latin typeface="Abadi" panose="020B0604020104020204" pitchFamily="34" charset="0"/>
              </a:rPr>
              <a:t>The Prophet Joseph Smith wrote: “Nothing could be more pleasing to the Saints upon the order of the kingdom of the Lord, than the light which burst upon the world through the foregoing vision. Every law, every commandment, every promise, every truth, and every point touching the destiny of man, from Genesis to Revelation, where the purity of the scriptures remains unsullied by the folly of men, go to show the perfection of the theory [of different degrees of glory in the future life] and witnesses the fact that that document is a transcript from the records of the eternal world. The sublimity of the ideas; the purity of the language; the scope for action; the continued duration for completion, in order that the heirs of salvation may confess the Lord and bow the knee; the rewards for faithfulness, and the punishments for sins, are so much beyond the narrow-mindedness of men, that every honest man is constrained to exclaim: ‘</a:t>
            </a:r>
            <a:r>
              <a:rPr lang="en-US" sz="1200" b="0" i="1" dirty="0">
                <a:solidFill>
                  <a:srgbClr val="2F393A"/>
                </a:solidFill>
                <a:effectLst/>
                <a:latin typeface="Abadi" panose="020B0604020104020204" pitchFamily="34" charset="0"/>
              </a:rPr>
              <a:t>It came from God</a:t>
            </a:r>
            <a:r>
              <a:rPr lang="en-US" sz="1200" b="0" i="0" dirty="0">
                <a:solidFill>
                  <a:srgbClr val="2F393A"/>
                </a:solidFill>
                <a:effectLst/>
                <a:latin typeface="Abadi" panose="020B0604020104020204" pitchFamily="34" charset="0"/>
              </a:rPr>
              <a:t>.’” (</a:t>
            </a:r>
            <a:r>
              <a:rPr lang="en-US" sz="1200" b="0" i="1" dirty="0">
                <a:solidFill>
                  <a:srgbClr val="2F393A"/>
                </a:solidFill>
                <a:effectLst/>
                <a:latin typeface="Abadi" panose="020B0604020104020204" pitchFamily="34" charset="0"/>
              </a:rPr>
              <a:t>History of the Church,</a:t>
            </a:r>
            <a:r>
              <a:rPr lang="en-US" sz="1200" b="0" i="0" dirty="0">
                <a:solidFill>
                  <a:srgbClr val="2F393A"/>
                </a:solidFill>
                <a:effectLst/>
                <a:latin typeface="Abadi" panose="020B0604020104020204" pitchFamily="34" charset="0"/>
              </a:rPr>
              <a:t>1:252–53.)</a:t>
            </a:r>
          </a:p>
        </p:txBody>
      </p:sp>
      <p:sp>
        <p:nvSpPr>
          <p:cNvPr id="3" name="Rectangle 2"/>
          <p:cNvSpPr/>
          <p:nvPr/>
        </p:nvSpPr>
        <p:spPr>
          <a:xfrm>
            <a:off x="6226628" y="0"/>
            <a:ext cx="5704113" cy="6001643"/>
          </a:xfrm>
          <a:prstGeom prst="rect">
            <a:avLst/>
          </a:prstGeom>
          <a:ln>
            <a:solidFill>
              <a:schemeClr val="tx1"/>
            </a:solidFill>
          </a:ln>
        </p:spPr>
        <p:txBody>
          <a:bodyPr wrap="square">
            <a:spAutoFit/>
          </a:bodyPr>
          <a:lstStyle/>
          <a:p>
            <a:pPr fontAlgn="base"/>
            <a:r>
              <a:rPr lang="en-US" sz="1200" b="1" i="0" dirty="0">
                <a:effectLst/>
                <a:latin typeface="Abadi" panose="020B0604020104020204" pitchFamily="34" charset="0"/>
              </a:rPr>
              <a:t>if a person fears Him</a:t>
            </a:r>
            <a:r>
              <a:rPr lang="en-US" sz="1200" b="0" i="0" dirty="0">
                <a:effectLst/>
                <a:latin typeface="Abadi" panose="020B0604020104020204" pitchFamily="34" charset="0"/>
              </a:rPr>
              <a:t> (that is, respects, reverences, and obeys Him) and serves Him to the end, He will be delighted to honor that person. The honors include:</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1. A great reward (see </a:t>
            </a:r>
            <a:r>
              <a:rPr lang="en-US" sz="1200" b="0" i="0" u="none" strike="noStrike" dirty="0">
                <a:effectLst/>
                <a:latin typeface="Abadi" panose="020B0604020104020204" pitchFamily="34" charset="0"/>
              </a:rPr>
              <a:t>D&amp;C 76:6</a:t>
            </a:r>
            <a:r>
              <a:rPr lang="en-US" sz="1200" b="0" i="0" dirty="0">
                <a:effectLst/>
                <a:latin typeface="Abadi" panose="020B0604020104020204" pitchFamily="34" charset="0"/>
              </a:rPr>
              <a:t>)</a:t>
            </a:r>
          </a:p>
          <a:p>
            <a:pPr fontAlgn="base"/>
            <a:r>
              <a:rPr lang="en-US" sz="1200" b="0" i="0" dirty="0">
                <a:effectLst/>
                <a:latin typeface="Abadi" panose="020B0604020104020204" pitchFamily="34" charset="0"/>
              </a:rPr>
              <a:t>.</a:t>
            </a:r>
          </a:p>
          <a:p>
            <a:pPr fontAlgn="base"/>
            <a:r>
              <a:rPr lang="en-US" sz="1200" b="0" i="0" dirty="0">
                <a:effectLst/>
                <a:latin typeface="Abadi" panose="020B0604020104020204" pitchFamily="34" charset="0"/>
              </a:rPr>
              <a:t>2. Eternal glory (see </a:t>
            </a:r>
            <a:r>
              <a:rPr lang="en-US" sz="1200" b="0" i="0" u="none" strike="noStrike" dirty="0">
                <a:effectLst/>
                <a:latin typeface="Abadi" panose="020B0604020104020204" pitchFamily="34" charset="0"/>
              </a:rPr>
              <a:t>v. 6</a:t>
            </a:r>
            <a:r>
              <a:rPr lang="en-US" sz="1200" b="0" i="0" dirty="0">
                <a:effectLst/>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3. Revelation of all mysteries of God’s kingdom, both past and present (see </a:t>
            </a:r>
            <a:r>
              <a:rPr lang="en-US" sz="1200" b="0" i="0" u="none" strike="noStrike" dirty="0">
                <a:effectLst/>
                <a:latin typeface="Abadi" panose="020B0604020104020204" pitchFamily="34" charset="0"/>
              </a:rPr>
              <a:t>v. 7</a:t>
            </a:r>
            <a:r>
              <a:rPr lang="en-US" sz="1200" b="0" i="0" dirty="0">
                <a:effectLst/>
                <a:latin typeface="Abadi" panose="020B0604020104020204" pitchFamily="34" charset="0"/>
              </a:rPr>
              <a:t>; </a:t>
            </a:r>
            <a:r>
              <a:rPr lang="en-US" sz="1200" b="0" i="0" u="none" strike="noStrike" dirty="0">
                <a:effectLst/>
                <a:latin typeface="Abadi" panose="020B0604020104020204" pitchFamily="34" charset="0"/>
              </a:rPr>
              <a:t>D&amp;C 6:7, 11</a:t>
            </a:r>
            <a:r>
              <a:rPr lang="en-US" sz="1200" b="0" i="0" dirty="0">
                <a:effectLst/>
                <a:latin typeface="Abadi" panose="020B0604020104020204" pitchFamily="34" charset="0"/>
              </a:rPr>
              <a:t> for the definition of </a:t>
            </a:r>
            <a:r>
              <a:rPr lang="en-US" sz="1200" b="0" i="1" dirty="0">
                <a:effectLst/>
                <a:latin typeface="Abadi" panose="020B0604020104020204" pitchFamily="34" charset="0"/>
              </a:rPr>
              <a:t>mystery</a:t>
            </a:r>
            <a:r>
              <a:rPr lang="en-US" sz="1200" b="0" i="0" dirty="0">
                <a:effectLst/>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4. Knowledge of His will concerning all things in the kingdom (see </a:t>
            </a:r>
            <a:r>
              <a:rPr lang="en-US" sz="1200" b="0" i="0" u="none" strike="noStrike" dirty="0">
                <a:effectLst/>
                <a:latin typeface="Abadi" panose="020B0604020104020204" pitchFamily="34" charset="0"/>
              </a:rPr>
              <a:t>v. 7</a:t>
            </a:r>
            <a:r>
              <a:rPr lang="en-US" sz="1200" dirty="0">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5. Knowledge of the wonders of eternity (see </a:t>
            </a:r>
            <a:r>
              <a:rPr lang="en-US" sz="1200" b="0" i="0" u="none" strike="noStrike" dirty="0">
                <a:effectLst/>
                <a:latin typeface="Abadi" panose="020B0604020104020204" pitchFamily="34" charset="0"/>
              </a:rPr>
              <a:t>v. 8</a:t>
            </a:r>
            <a:r>
              <a:rPr lang="en-US" sz="1200" dirty="0">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6. Knowledge of many generations (see </a:t>
            </a:r>
            <a:r>
              <a:rPr lang="en-US" sz="1200" b="0" i="0" u="none" strike="noStrike" dirty="0">
                <a:effectLst/>
                <a:latin typeface="Abadi" panose="020B0604020104020204" pitchFamily="34" charset="0"/>
              </a:rPr>
              <a:t>v. 8</a:t>
            </a:r>
            <a:r>
              <a:rPr lang="en-US" sz="1200" dirty="0">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7. Great wisdom (see </a:t>
            </a:r>
            <a:r>
              <a:rPr lang="en-US" sz="1200" b="0" i="0" u="none" strike="noStrike" dirty="0">
                <a:effectLst/>
                <a:latin typeface="Abadi" panose="020B0604020104020204" pitchFamily="34" charset="0"/>
              </a:rPr>
              <a:t>v. 9</a:t>
            </a:r>
            <a:r>
              <a:rPr lang="en-US" sz="1200" b="0" i="0" dirty="0">
                <a:effectLst/>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8. Understanding that reaches to heaven and which the world cannot equal (see </a:t>
            </a:r>
            <a:r>
              <a:rPr lang="en-US" sz="1200" b="0" i="0" u="none" strike="noStrike" dirty="0">
                <a:effectLst/>
                <a:latin typeface="Abadi" panose="020B0604020104020204" pitchFamily="34" charset="0"/>
              </a:rPr>
              <a:t>v. 9</a:t>
            </a:r>
            <a:r>
              <a:rPr lang="en-US" sz="1200" b="0" i="0" dirty="0">
                <a:effectLst/>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9. Enlightenment by the Spirit and power of God (see </a:t>
            </a:r>
            <a:r>
              <a:rPr lang="en-US" sz="1200" b="0" i="0" u="none" strike="noStrike" dirty="0">
                <a:effectLst/>
                <a:latin typeface="Abadi" panose="020B0604020104020204" pitchFamily="34" charset="0"/>
              </a:rPr>
              <a:t>v. 10</a:t>
            </a:r>
            <a:r>
              <a:rPr lang="en-US" sz="1200" b="0" i="0" dirty="0">
                <a:effectLst/>
                <a:latin typeface="Abadi" panose="020B0604020104020204" pitchFamily="34" charset="0"/>
              </a:rPr>
              <a:t>.)</a:t>
            </a:r>
          </a:p>
          <a:p>
            <a:pPr fontAlgn="base">
              <a:buFont typeface="+mj-lt"/>
              <a:buAutoNum type="arabicPeriod"/>
            </a:pPr>
            <a:endParaRPr lang="en-US" sz="1200" dirty="0">
              <a:latin typeface="Abadi" panose="020B0604020104020204" pitchFamily="34" charset="0"/>
            </a:endParaRPr>
          </a:p>
          <a:p>
            <a:pPr fontAlgn="base"/>
            <a:r>
              <a:rPr lang="en-US" sz="1200" dirty="0"/>
              <a:t>The mention of these promises at the beginning of this revelation is significant, for Joseph Smith and Sidney Rigdon indicated that they were not allowed to write all that they were shown (see vv. 113–15). </a:t>
            </a:r>
          </a:p>
          <a:p>
            <a:pPr fontAlgn="base"/>
            <a:endParaRPr lang="en-US" sz="1200" dirty="0"/>
          </a:p>
          <a:p>
            <a:pPr fontAlgn="base"/>
            <a:r>
              <a:rPr lang="en-US" sz="1200" dirty="0"/>
              <a:t>Not only is it unlawful for man to reveal these things, but it is impossible for him to do so because they are so glorious that man is incapable of making them known (see vv. 115–16). The Savior states, however, that those who will “purify themselves before him” through the power of the Holy Spirit shall have the “privilege of seeing and knowing [these things] for themselves” (vv. 116–17). Student Manual Section 76</a:t>
            </a:r>
            <a:endParaRPr lang="en-US" sz="1200" b="0" i="0" dirty="0">
              <a:effectLst/>
              <a:latin typeface="Abadi" panose="020B0604020104020204" pitchFamily="34" charset="0"/>
            </a:endParaRPr>
          </a:p>
        </p:txBody>
      </p:sp>
      <p:sp>
        <p:nvSpPr>
          <p:cNvPr id="4" name="Rectangle 3"/>
          <p:cNvSpPr/>
          <p:nvPr/>
        </p:nvSpPr>
        <p:spPr>
          <a:xfrm>
            <a:off x="130628" y="0"/>
            <a:ext cx="6080050" cy="6857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457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187796"/>
            <a:ext cx="5442857" cy="6186309"/>
          </a:xfrm>
          <a:prstGeom prst="rect">
            <a:avLst/>
          </a:prstGeom>
        </p:spPr>
        <p:txBody>
          <a:bodyPr wrap="square">
            <a:spAutoFit/>
          </a:bodyPr>
          <a:lstStyle/>
          <a:p>
            <a:pPr fontAlgn="base"/>
            <a:r>
              <a:rPr lang="en-US" sz="1200" b="1" i="0" dirty="0">
                <a:solidFill>
                  <a:srgbClr val="2F393A"/>
                </a:solidFill>
                <a:effectLst/>
              </a:rPr>
              <a:t>President Marion G. Romney said:</a:t>
            </a:r>
          </a:p>
          <a:p>
            <a:pPr fontAlgn="base"/>
            <a:r>
              <a:rPr lang="en-US" sz="1200" b="0" i="0" dirty="0">
                <a:solidFill>
                  <a:srgbClr val="2F393A"/>
                </a:solidFill>
                <a:effectLst/>
              </a:rPr>
              <a:t>“As I have read the scriptures, I have been challenged by the word </a:t>
            </a:r>
            <a:r>
              <a:rPr lang="en-US" sz="1200" b="0" i="1" dirty="0">
                <a:solidFill>
                  <a:srgbClr val="2F393A"/>
                </a:solidFill>
                <a:effectLst/>
              </a:rPr>
              <a:t>ponder, </a:t>
            </a:r>
            <a:r>
              <a:rPr lang="en-US" sz="1200" b="0" i="0" dirty="0">
                <a:solidFill>
                  <a:srgbClr val="2F393A"/>
                </a:solidFill>
                <a:effectLst/>
              </a:rPr>
              <a:t>so frequently used in the </a:t>
            </a:r>
            <a:r>
              <a:rPr lang="en-US" sz="1200" b="0" i="0" u="none" strike="noStrike" dirty="0">
                <a:solidFill>
                  <a:srgbClr val="2F393A"/>
                </a:solidFill>
                <a:effectLst/>
              </a:rPr>
              <a:t>Book of Mormon</a:t>
            </a:r>
            <a:r>
              <a:rPr lang="en-US" sz="1200" b="0" i="0" dirty="0">
                <a:solidFill>
                  <a:srgbClr val="2F393A"/>
                </a:solidFill>
                <a:effectLst/>
              </a:rPr>
              <a:t>. The dictionary says that </a:t>
            </a:r>
            <a:r>
              <a:rPr lang="en-US" sz="1200" b="0" i="1" dirty="0">
                <a:solidFill>
                  <a:srgbClr val="2F393A"/>
                </a:solidFill>
                <a:effectLst/>
              </a:rPr>
              <a:t>ponder</a:t>
            </a:r>
            <a:r>
              <a:rPr lang="en-US" sz="1200" b="0" i="0" dirty="0">
                <a:solidFill>
                  <a:srgbClr val="2F393A"/>
                </a:solidFill>
                <a:effectLst/>
              </a:rPr>
              <a:t> means ‘to weigh mentally, think deeply about, deliberate, meditate.’ …</a:t>
            </a:r>
          </a:p>
          <a:p>
            <a:pPr fontAlgn="base"/>
            <a:r>
              <a:rPr lang="en-US" sz="1200" b="0" i="0" dirty="0">
                <a:solidFill>
                  <a:srgbClr val="2F393A"/>
                </a:solidFill>
                <a:effectLst/>
              </a:rPr>
              <a:t>“</a:t>
            </a:r>
            <a:r>
              <a:rPr lang="en-US" sz="1200" b="0" i="1" dirty="0">
                <a:solidFill>
                  <a:srgbClr val="2F393A"/>
                </a:solidFill>
                <a:effectLst/>
              </a:rPr>
              <a:t>Pondering</a:t>
            </a:r>
            <a:r>
              <a:rPr lang="en-US" sz="1200" b="0" i="0" dirty="0">
                <a:solidFill>
                  <a:srgbClr val="2F393A"/>
                </a:solidFill>
                <a:effectLst/>
              </a:rPr>
              <a:t> is, in my feeling, a form of prayer. It has, at least, been an approach to the Spirit of the Lord on many occasions.” (In Conference Report, Apr. 1973, p. 117; or </a:t>
            </a:r>
            <a:r>
              <a:rPr lang="en-US" sz="1200" b="0" i="1" dirty="0">
                <a:solidFill>
                  <a:srgbClr val="2F393A"/>
                </a:solidFill>
                <a:effectLst/>
              </a:rPr>
              <a:t>Ensign,</a:t>
            </a:r>
            <a:r>
              <a:rPr lang="en-US" sz="1200" b="0" i="0" dirty="0">
                <a:solidFill>
                  <a:srgbClr val="2F393A"/>
                </a:solidFill>
                <a:effectLst/>
              </a:rPr>
              <a:t> July 1973, p. 90.)</a:t>
            </a:r>
          </a:p>
          <a:p>
            <a:pPr fontAlgn="base"/>
            <a:endParaRPr lang="en-US" sz="1200" dirty="0">
              <a:solidFill>
                <a:srgbClr val="2F393A"/>
              </a:solidFill>
            </a:endParaRPr>
          </a:p>
          <a:p>
            <a:pPr fontAlgn="base"/>
            <a:r>
              <a:rPr lang="en-US" sz="1200" b="1" dirty="0"/>
              <a:t>Direct result of Pondering:</a:t>
            </a:r>
          </a:p>
          <a:p>
            <a:pPr fontAlgn="base"/>
            <a:r>
              <a:rPr lang="en-US" sz="1200" dirty="0"/>
              <a:t>At least two other great visions came as a direct result of pondering. Nephi says that he was “pondering in mine heart” the things of his father’s dream when he was “caught away in the Spirit of the Lord, yea into an exceeding high mountain” (1 Nephi 11:1). And President Joseph F. Smith said that he received his vision of the spirit world as he sat in his room “pondering over the scriptures; and reflecting” (D&amp;C 138:1–2).</a:t>
            </a:r>
          </a:p>
          <a:p>
            <a:pPr fontAlgn="base"/>
            <a:endParaRPr lang="en-US" sz="1200" dirty="0"/>
          </a:p>
          <a:p>
            <a:pPr fontAlgn="base"/>
            <a:endParaRPr lang="en-US" sz="1200" dirty="0"/>
          </a:p>
          <a:p>
            <a:pPr fontAlgn="base"/>
            <a:r>
              <a:rPr lang="en-US" sz="1200" b="1" dirty="0"/>
              <a:t>President David O. McKay </a:t>
            </a:r>
            <a:r>
              <a:rPr lang="en-US" sz="1200" dirty="0"/>
              <a:t>taught the value of meditation: </a:t>
            </a:r>
          </a:p>
          <a:p>
            <a:pPr fontAlgn="base"/>
            <a:r>
              <a:rPr lang="en-US" sz="1200" dirty="0"/>
              <a:t>“I think we pay too little attention to the value of meditation, a principle of devotion. …</a:t>
            </a:r>
          </a:p>
          <a:p>
            <a:pPr fontAlgn="base"/>
            <a:endParaRPr lang="en-US" sz="1200" dirty="0"/>
          </a:p>
          <a:p>
            <a:pPr fontAlgn="base"/>
            <a:r>
              <a:rPr lang="en-US" sz="1200" dirty="0"/>
              <a:t>“Meditation is one of the most secret, most sacred doors through which we pass into the presence of the Lord. Jesus set the example for us. As soon as he was baptized and received the Father’s approval—‘This is my beloved Son, in whom I am well pleased’ (Matt. 3:17)—Jesus repaired to what is now known as the Mount of Temptation where, during forty days of fasting, he communed with himself and his Father and contemplated the responsibility of his own great mission. </a:t>
            </a:r>
          </a:p>
          <a:p>
            <a:pPr fontAlgn="base"/>
            <a:endParaRPr lang="en-US" sz="1200" dirty="0"/>
          </a:p>
          <a:p>
            <a:pPr fontAlgn="base"/>
            <a:r>
              <a:rPr lang="en-US" sz="1200" dirty="0"/>
              <a:t>One result of this spiritual communion was such strength as enabled him to say to the tempter: ‘Get thee hence, Satan: for it is written, Thou shalt worship the Lord thy God, and him only shalt thou serve.’ (Matt. 4:10.)” (In Conference Report, Apr. 1967, p. 85.)</a:t>
            </a:r>
          </a:p>
          <a:p>
            <a:pPr fontAlgn="base"/>
            <a:endParaRPr lang="en-US" sz="1200" b="0" i="0" dirty="0">
              <a:solidFill>
                <a:srgbClr val="2F393A"/>
              </a:solidFill>
              <a:effectLst/>
            </a:endParaRPr>
          </a:p>
        </p:txBody>
      </p:sp>
      <p:sp>
        <p:nvSpPr>
          <p:cNvPr id="3" name="Rectangle 2"/>
          <p:cNvSpPr/>
          <p:nvPr/>
        </p:nvSpPr>
        <p:spPr>
          <a:xfrm>
            <a:off x="130628" y="174171"/>
            <a:ext cx="5442857" cy="14695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0628" y="1657368"/>
            <a:ext cx="5442857" cy="14695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0628" y="3126940"/>
            <a:ext cx="5442857" cy="3731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ECF28A-C82A-4634-A533-D06D2C764B0B}"/>
              </a:ext>
            </a:extLst>
          </p:cNvPr>
          <p:cNvSpPr/>
          <p:nvPr/>
        </p:nvSpPr>
        <p:spPr>
          <a:xfrm>
            <a:off x="5573485" y="187796"/>
            <a:ext cx="6096000" cy="1569660"/>
          </a:xfrm>
          <a:prstGeom prst="rect">
            <a:avLst/>
          </a:prstGeom>
          <a:ln>
            <a:solidFill>
              <a:schemeClr val="tx1"/>
            </a:solidFill>
          </a:ln>
        </p:spPr>
        <p:txBody>
          <a:bodyPr>
            <a:spAutoFit/>
          </a:bodyPr>
          <a:lstStyle/>
          <a:p>
            <a:r>
              <a:rPr lang="en-US" sz="1200" b="0" i="0" dirty="0">
                <a:effectLst/>
                <a:latin typeface="Abadi" panose="020B0604020104020204" pitchFamily="34" charset="0"/>
              </a:rPr>
              <a:t>“When I say ‘study,’ I mean something more than reading. … I see you sometimes reading a few verses, stopping to ponder them, carefully reading the verses again, and as you think about what they mean, praying for understanding, asking questions in your mind, waiting for spiritual impressions, and writing down the impressions and insights that come so you can remember and learn more. Studying in this way, you may not read a lot of chapters or verses in a half hour, but you will be giving place in your heart for the word of God, and He will be speaking to you” D. Todd Christofferson (</a:t>
            </a:r>
            <a:r>
              <a:rPr lang="en-US" sz="1200" dirty="0">
                <a:latin typeface="Abadi" panose="020B0604020104020204" pitchFamily="34" charset="0"/>
              </a:rPr>
              <a:t>“When Thou Art Converted,”</a:t>
            </a:r>
            <a:r>
              <a:rPr lang="en-US" sz="1200" b="0" i="1" dirty="0">
                <a:effectLst/>
                <a:latin typeface="Georgia" panose="02040502050405020303" pitchFamily="18" charset="0"/>
              </a:rPr>
              <a:t> Ensign</a:t>
            </a:r>
            <a:r>
              <a:rPr lang="en-US" sz="1200" b="0" i="0" dirty="0">
                <a:effectLst/>
                <a:latin typeface="Abadi" panose="020B0604020104020204" pitchFamily="34" charset="0"/>
              </a:rPr>
              <a:t> or </a:t>
            </a:r>
            <a:r>
              <a:rPr lang="en-US" sz="1200" b="0" i="1" dirty="0">
                <a:effectLst/>
                <a:latin typeface="Georgia" panose="02040502050405020303" pitchFamily="18" charset="0"/>
              </a:rPr>
              <a:t>Liahona,</a:t>
            </a:r>
            <a:r>
              <a:rPr lang="en-US" sz="1200" b="0" i="0" dirty="0">
                <a:effectLst/>
                <a:latin typeface="Abadi" panose="020B0604020104020204" pitchFamily="34" charset="0"/>
              </a:rPr>
              <a:t> May 2004, 11).</a:t>
            </a:r>
            <a:endParaRPr lang="en-US" sz="1200" dirty="0"/>
          </a:p>
        </p:txBody>
      </p:sp>
      <p:pic>
        <p:nvPicPr>
          <p:cNvPr id="9" name="Picture 8">
            <a:extLst>
              <a:ext uri="{FF2B5EF4-FFF2-40B4-BE49-F238E27FC236}">
                <a16:creationId xmlns:a16="http://schemas.microsoft.com/office/drawing/2014/main" id="{6AD82BEE-2EC4-4469-9555-818DB3BC2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805" y="2260050"/>
            <a:ext cx="4194048" cy="2682240"/>
          </a:xfrm>
          <a:prstGeom prst="rect">
            <a:avLst/>
          </a:prstGeom>
        </p:spPr>
      </p:pic>
      <p:sp>
        <p:nvSpPr>
          <p:cNvPr id="10" name="TextBox 9">
            <a:extLst>
              <a:ext uri="{FF2B5EF4-FFF2-40B4-BE49-F238E27FC236}">
                <a16:creationId xmlns:a16="http://schemas.microsoft.com/office/drawing/2014/main" id="{D16A2C7F-F34B-4734-A849-F0DB7699CBA5}"/>
              </a:ext>
            </a:extLst>
          </p:cNvPr>
          <p:cNvSpPr txBox="1"/>
          <p:nvPr/>
        </p:nvSpPr>
        <p:spPr>
          <a:xfrm>
            <a:off x="7009804" y="4942290"/>
            <a:ext cx="4420195" cy="369332"/>
          </a:xfrm>
          <a:prstGeom prst="rect">
            <a:avLst/>
          </a:prstGeom>
          <a:noFill/>
        </p:spPr>
        <p:txBody>
          <a:bodyPr wrap="square" rtlCol="0">
            <a:spAutoFit/>
          </a:bodyPr>
          <a:lstStyle/>
          <a:p>
            <a:r>
              <a:rPr lang="en-US" dirty="0"/>
              <a:t>If you would rather use this light for slide 12</a:t>
            </a:r>
          </a:p>
        </p:txBody>
      </p:sp>
    </p:spTree>
    <p:extLst>
      <p:ext uri="{BB962C8B-B14F-4D97-AF65-F5344CB8AC3E}">
        <p14:creationId xmlns:p14="http://schemas.microsoft.com/office/powerpoint/2010/main" val="212395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17EF6F-8270-464E-B500-01B005C09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4253" y="152904"/>
            <a:ext cx="3545188" cy="646331"/>
          </a:xfrm>
          <a:prstGeom prst="rect">
            <a:avLst/>
          </a:prstGeom>
          <a:noFill/>
        </p:spPr>
        <p:txBody>
          <a:bodyPr wrap="square" rtlCol="0">
            <a:spAutoFit/>
          </a:bodyPr>
          <a:lstStyle/>
          <a:p>
            <a:r>
              <a:rPr lang="en-US" dirty="0">
                <a:solidFill>
                  <a:schemeClr val="bg1"/>
                </a:solidFill>
              </a:rPr>
              <a:t>February 16, 1832—Hiram, Ohio at Johnson’s farm</a:t>
            </a:r>
          </a:p>
        </p:txBody>
      </p:sp>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Background</a:t>
            </a:r>
            <a:endParaRPr lang="en-US" sz="3200" dirty="0">
              <a:solidFill>
                <a:schemeClr val="bg1"/>
              </a:solidFill>
              <a:latin typeface="Lucida Fax" panose="02060602050505020204" pitchFamily="18" charset="0"/>
            </a:endParaRPr>
          </a:p>
        </p:txBody>
      </p:sp>
      <p:sp>
        <p:nvSpPr>
          <p:cNvPr id="2" name="Rectangle 1"/>
          <p:cNvSpPr/>
          <p:nvPr/>
        </p:nvSpPr>
        <p:spPr>
          <a:xfrm>
            <a:off x="4001632" y="4753507"/>
            <a:ext cx="6096000" cy="1477328"/>
          </a:xfrm>
          <a:prstGeom prst="rect">
            <a:avLst/>
          </a:prstGeom>
        </p:spPr>
        <p:txBody>
          <a:bodyPr>
            <a:spAutoFit/>
          </a:bodyPr>
          <a:lstStyle/>
          <a:p>
            <a:r>
              <a:rPr lang="en-US" b="0" i="0" dirty="0">
                <a:solidFill>
                  <a:schemeClr val="bg1"/>
                </a:solidFill>
                <a:effectLst/>
                <a:latin typeface="Abadi" panose="020B0604020104020204" pitchFamily="34" charset="0"/>
              </a:rPr>
              <a:t>The Savior showed Joseph Smith and Sidney Rigdon a series of distinct visions that affirmed the reality and divinity of </a:t>
            </a:r>
            <a:r>
              <a:rPr lang="en-US" b="0" i="0" u="none" strike="noStrike" dirty="0">
                <a:solidFill>
                  <a:schemeClr val="bg1"/>
                </a:solidFill>
                <a:effectLst/>
                <a:latin typeface="Abadi" panose="020B0604020104020204" pitchFamily="34" charset="0"/>
              </a:rPr>
              <a:t>Jesus Christ</a:t>
            </a:r>
            <a:r>
              <a:rPr lang="en-US" b="0" i="0" dirty="0">
                <a:solidFill>
                  <a:schemeClr val="bg1"/>
                </a:solidFill>
                <a:effectLst/>
                <a:latin typeface="Abadi" panose="020B0604020104020204" pitchFamily="34" charset="0"/>
              </a:rPr>
              <a:t>, taught about the fall of Satan and the sons of perdition, and revealed the nature of the three kingdoms of glory and those who will inherit them. </a:t>
            </a:r>
          </a:p>
        </p:txBody>
      </p:sp>
      <p:pic>
        <p:nvPicPr>
          <p:cNvPr id="4" name="Picture 3">
            <a:extLst>
              <a:ext uri="{FF2B5EF4-FFF2-40B4-BE49-F238E27FC236}">
                <a16:creationId xmlns:a16="http://schemas.microsoft.com/office/drawing/2014/main" id="{B6E6B6FC-4F5F-440A-ADC1-A093B43E4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420" y="1247518"/>
            <a:ext cx="4285488" cy="3066288"/>
          </a:xfrm>
          <a:prstGeom prst="rect">
            <a:avLst/>
          </a:prstGeom>
        </p:spPr>
      </p:pic>
      <p:pic>
        <p:nvPicPr>
          <p:cNvPr id="11" name="Picture 10">
            <a:extLst>
              <a:ext uri="{FF2B5EF4-FFF2-40B4-BE49-F238E27FC236}">
                <a16:creationId xmlns:a16="http://schemas.microsoft.com/office/drawing/2014/main" id="{DDA0F299-726C-445A-9B10-D05C1838D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349" y="2075335"/>
            <a:ext cx="1025851" cy="14106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FB66F9A7-E792-42E1-9F2F-049F746B6A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6128" y="1842838"/>
            <a:ext cx="1306569" cy="1516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9A70C405-A958-EE4C-7A4B-C095ADE86B02}"/>
              </a:ext>
            </a:extLst>
          </p:cNvPr>
          <p:cNvSpPr txBox="1"/>
          <p:nvPr/>
        </p:nvSpPr>
        <p:spPr>
          <a:xfrm>
            <a:off x="263276" y="1247518"/>
            <a:ext cx="3545188" cy="3970318"/>
          </a:xfrm>
          <a:prstGeom prst="rect">
            <a:avLst/>
          </a:prstGeom>
          <a:noFill/>
        </p:spPr>
        <p:txBody>
          <a:bodyPr wrap="square" rtlCol="0">
            <a:spAutoFit/>
          </a:bodyPr>
          <a:lstStyle/>
          <a:p>
            <a:r>
              <a:rPr lang="en-US" b="0" i="0" dirty="0">
                <a:solidFill>
                  <a:schemeClr val="bg1"/>
                </a:solidFill>
                <a:effectLst/>
              </a:rPr>
              <a:t>Joseph Smith, Sidney Rigdon, and about 12 other men were in the upstairs room of the John and Elsa Johnson home in Hiram, Ohio. </a:t>
            </a:r>
          </a:p>
          <a:p>
            <a:endParaRPr lang="en-US" dirty="0">
              <a:solidFill>
                <a:schemeClr val="bg1"/>
              </a:solidFill>
            </a:endParaRPr>
          </a:p>
          <a:p>
            <a:r>
              <a:rPr lang="en-US" b="0" i="0" dirty="0">
                <a:solidFill>
                  <a:schemeClr val="bg1"/>
                </a:solidFill>
                <a:effectLst/>
              </a:rPr>
              <a:t>While Joseph and Sidney worked on the inspired translation of the Bible, they were studying </a:t>
            </a:r>
            <a:r>
              <a:rPr lang="en-US" b="0" i="0" u="none" strike="noStrike" dirty="0">
                <a:solidFill>
                  <a:schemeClr val="bg1"/>
                </a:solidFill>
                <a:effectLst/>
              </a:rPr>
              <a:t>John 5:29</a:t>
            </a:r>
            <a:r>
              <a:rPr lang="en-US" b="0" i="0" dirty="0">
                <a:solidFill>
                  <a:schemeClr val="bg1"/>
                </a:solidFill>
                <a:effectLst/>
              </a:rPr>
              <a:t>, a scripture which described heaven, and they wanted to know more. </a:t>
            </a:r>
          </a:p>
          <a:p>
            <a:endParaRPr lang="en-US" dirty="0">
              <a:solidFill>
                <a:schemeClr val="bg1"/>
              </a:solidFill>
            </a:endParaRPr>
          </a:p>
          <a:p>
            <a:r>
              <a:rPr lang="en-US" b="0" i="0" dirty="0">
                <a:solidFill>
                  <a:schemeClr val="bg1"/>
                </a:solidFill>
                <a:effectLst/>
              </a:rPr>
              <a:t>As they pondered, they saw a vision, which is recorded in </a:t>
            </a:r>
            <a:r>
              <a:rPr lang="en-US" b="0" i="0" u="none" strike="noStrike" dirty="0">
                <a:solidFill>
                  <a:schemeClr val="bg1"/>
                </a:solidFill>
                <a:effectLst/>
              </a:rPr>
              <a:t>Doctrine and Covenants 76</a:t>
            </a:r>
            <a:r>
              <a:rPr lang="en-US" b="0" i="0" dirty="0">
                <a:solidFill>
                  <a:schemeClr val="bg1"/>
                </a:solidFill>
                <a:effectLst/>
              </a:rPr>
              <a:t>. </a:t>
            </a:r>
            <a:endParaRPr lang="en-US" dirty="0">
              <a:solidFill>
                <a:schemeClr val="bg1"/>
              </a:solidFill>
            </a:endParaRPr>
          </a:p>
        </p:txBody>
      </p:sp>
    </p:spTree>
    <p:extLst>
      <p:ext uri="{BB962C8B-B14F-4D97-AF65-F5344CB8AC3E}">
        <p14:creationId xmlns:p14="http://schemas.microsoft.com/office/powerpoint/2010/main" val="172339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76C6E3F-DD1D-4A52-8A9E-03550635D968}"/>
              </a:ext>
            </a:extLst>
          </p:cNvPr>
          <p:cNvGraphicFramePr>
            <a:graphicFrameLocks noGrp="1"/>
          </p:cNvGraphicFramePr>
          <p:nvPr>
            <p:extLst>
              <p:ext uri="{D42A27DB-BD31-4B8C-83A1-F6EECF244321}">
                <p14:modId xmlns:p14="http://schemas.microsoft.com/office/powerpoint/2010/main" val="69527184"/>
              </p:ext>
            </p:extLst>
          </p:nvPr>
        </p:nvGraphicFramePr>
        <p:xfrm>
          <a:off x="152401" y="718686"/>
          <a:ext cx="11887197" cy="6004560"/>
        </p:xfrm>
        <a:graphic>
          <a:graphicData uri="http://schemas.openxmlformats.org/drawingml/2006/table">
            <a:tbl>
              <a:tblPr firstRow="1" bandRow="1">
                <a:tableStyleId>{5940675A-B579-460E-94D1-54222C63F5DA}</a:tableStyleId>
              </a:tblPr>
              <a:tblGrid>
                <a:gridCol w="3949565">
                  <a:extLst>
                    <a:ext uri="{9D8B030D-6E8A-4147-A177-3AD203B41FA5}">
                      <a16:colId xmlns:a16="http://schemas.microsoft.com/office/drawing/2014/main" val="1219581223"/>
                    </a:ext>
                  </a:extLst>
                </a:gridCol>
                <a:gridCol w="3968816">
                  <a:extLst>
                    <a:ext uri="{9D8B030D-6E8A-4147-A177-3AD203B41FA5}">
                      <a16:colId xmlns:a16="http://schemas.microsoft.com/office/drawing/2014/main" val="1470265294"/>
                    </a:ext>
                  </a:extLst>
                </a:gridCol>
                <a:gridCol w="3968816">
                  <a:extLst>
                    <a:ext uri="{9D8B030D-6E8A-4147-A177-3AD203B41FA5}">
                      <a16:colId xmlns:a16="http://schemas.microsoft.com/office/drawing/2014/main" val="1303271665"/>
                    </a:ext>
                  </a:extLst>
                </a:gridCol>
              </a:tblGrid>
              <a:tr h="370840">
                <a:tc>
                  <a:txBody>
                    <a:bodyPr/>
                    <a:lstStyle/>
                    <a:p>
                      <a:pPr algn="ctr" fontAlgn="base"/>
                      <a:r>
                        <a:rPr lang="en-US" sz="2000" u="none" strike="noStrike" dirty="0">
                          <a:solidFill>
                            <a:schemeClr val="tx1"/>
                          </a:solidFill>
                          <a:effectLst/>
                        </a:rPr>
                        <a:t>Doctrine and Covenants 76</a:t>
                      </a:r>
                      <a:endParaRPr lang="en-US" sz="2000" dirty="0">
                        <a:solidFill>
                          <a:schemeClr val="tx1"/>
                        </a:solidFill>
                        <a:effectLst/>
                      </a:endParaRPr>
                    </a:p>
                  </a:txBody>
                  <a:tcPr marL="95250" marR="95250" marT="95250" marB="95250" anchor="ctr"/>
                </a:tc>
                <a:tc>
                  <a:txBody>
                    <a:bodyPr/>
                    <a:lstStyle/>
                    <a:p>
                      <a:pPr algn="ctr" fontAlgn="base"/>
                      <a:r>
                        <a:rPr lang="en-US" sz="2000">
                          <a:solidFill>
                            <a:schemeClr val="tx1"/>
                          </a:solidFill>
                          <a:effectLst/>
                        </a:rPr>
                        <a:t>Poetic Rendition</a:t>
                      </a:r>
                    </a:p>
                  </a:txBody>
                  <a:tcPr marL="95250" marR="95250" marT="95250" marB="95250" anchor="ctr"/>
                </a:tc>
                <a:tc>
                  <a:txBody>
                    <a:bodyPr/>
                    <a:lstStyle/>
                    <a:p>
                      <a:pPr algn="ctr" fontAlgn="base"/>
                      <a:r>
                        <a:rPr lang="en-US" sz="2000" dirty="0">
                          <a:solidFill>
                            <a:schemeClr val="tx1"/>
                          </a:solidFill>
                          <a:effectLst/>
                        </a:rPr>
                        <a:t>Insight</a:t>
                      </a:r>
                    </a:p>
                  </a:txBody>
                  <a:tcPr marL="95250" marR="95250" marT="95250" marB="95250" anchor="ctr"/>
                </a:tc>
                <a:extLst>
                  <a:ext uri="{0D108BD9-81ED-4DB2-BD59-A6C34878D82A}">
                    <a16:rowId xmlns:a16="http://schemas.microsoft.com/office/drawing/2014/main" val="1609840116"/>
                  </a:ext>
                </a:extLst>
              </a:tr>
              <a:tr h="370840">
                <a:tc>
                  <a:txBody>
                    <a:bodyPr/>
                    <a:lstStyle/>
                    <a:p>
                      <a:pPr fontAlgn="base"/>
                      <a:r>
                        <a:rPr lang="en-US" sz="1200" u="none" strike="noStrike" dirty="0">
                          <a:solidFill>
                            <a:schemeClr val="tx1"/>
                          </a:solidFill>
                          <a:effectLst/>
                        </a:rPr>
                        <a:t>Verse 24</a:t>
                      </a:r>
                      <a:endParaRPr lang="en-US" sz="1200" dirty="0">
                        <a:solidFill>
                          <a:schemeClr val="tx1"/>
                        </a:solidFill>
                        <a:effectLst/>
                      </a:endParaRPr>
                    </a:p>
                    <a:p>
                      <a:pPr fontAlgn="base"/>
                      <a:r>
                        <a:rPr lang="en-US" sz="1200" dirty="0">
                          <a:solidFill>
                            <a:schemeClr val="tx1"/>
                          </a:solidFill>
                          <a:effectLst/>
                        </a:rPr>
                        <a:t>“That by him, and through him, and of him, the worlds are and were created, and the inhabitants thereof are begotten sons and daughters unto God.”</a:t>
                      </a:r>
                    </a:p>
                  </a:txBody>
                  <a:tcPr marL="95250" marR="95250" marT="95250" marB="95250" anchor="ctr"/>
                </a:tc>
                <a:tc>
                  <a:txBody>
                    <a:bodyPr/>
                    <a:lstStyle/>
                    <a:p>
                      <a:pPr fontAlgn="base"/>
                      <a:r>
                        <a:rPr lang="en-US" sz="1200">
                          <a:solidFill>
                            <a:schemeClr val="tx1"/>
                          </a:solidFill>
                          <a:effectLst/>
                        </a:rPr>
                        <a:t>Stanzas 19–20</a:t>
                      </a:r>
                    </a:p>
                    <a:p>
                      <a:pPr fontAlgn="base"/>
                      <a:r>
                        <a:rPr lang="en-US" sz="1200">
                          <a:solidFill>
                            <a:schemeClr val="tx1"/>
                          </a:solidFill>
                          <a:effectLst/>
                        </a:rPr>
                        <a:t>“19. And I heard a great voice, bearing record from heav’n,</a:t>
                      </a:r>
                    </a:p>
                    <a:p>
                      <a:pPr fontAlgn="base"/>
                      <a:r>
                        <a:rPr lang="en-US" sz="1200">
                          <a:solidFill>
                            <a:schemeClr val="tx1"/>
                          </a:solidFill>
                          <a:effectLst/>
                        </a:rPr>
                        <a:t>He’s the Saviour, and only begotten of God—</a:t>
                      </a:r>
                    </a:p>
                    <a:p>
                      <a:pPr fontAlgn="base"/>
                      <a:r>
                        <a:rPr lang="en-US" sz="1200">
                          <a:solidFill>
                            <a:schemeClr val="tx1"/>
                          </a:solidFill>
                          <a:effectLst/>
                        </a:rPr>
                        <a:t>By him, of him, and through him, the worlds were all made,</a:t>
                      </a:r>
                    </a:p>
                    <a:p>
                      <a:pPr fontAlgn="base"/>
                      <a:r>
                        <a:rPr lang="en-US" sz="1200">
                          <a:solidFill>
                            <a:schemeClr val="tx1"/>
                          </a:solidFill>
                          <a:effectLst/>
                        </a:rPr>
                        <a:t>Even all that career in the heavens so broad,</a:t>
                      </a:r>
                    </a:p>
                    <a:p>
                      <a:pPr fontAlgn="base"/>
                      <a:r>
                        <a:rPr lang="en-US" sz="1200">
                          <a:solidFill>
                            <a:schemeClr val="tx1"/>
                          </a:solidFill>
                          <a:effectLst/>
                        </a:rPr>
                        <a:t>“20. Whose inhabitants, too, from the first to the last,</a:t>
                      </a:r>
                    </a:p>
                    <a:p>
                      <a:pPr fontAlgn="base"/>
                      <a:r>
                        <a:rPr lang="en-US" sz="1200">
                          <a:solidFill>
                            <a:schemeClr val="tx1"/>
                          </a:solidFill>
                          <a:effectLst/>
                        </a:rPr>
                        <a:t>Are sav’d by the very same Saviour of ours;</a:t>
                      </a:r>
                    </a:p>
                    <a:p>
                      <a:pPr fontAlgn="base"/>
                      <a:r>
                        <a:rPr lang="en-US" sz="1200">
                          <a:solidFill>
                            <a:schemeClr val="tx1"/>
                          </a:solidFill>
                          <a:effectLst/>
                        </a:rPr>
                        <a:t>And, of course, are begotten God’s daughters and sons,</a:t>
                      </a:r>
                    </a:p>
                    <a:p>
                      <a:pPr fontAlgn="base"/>
                      <a:r>
                        <a:rPr lang="en-US" sz="1200">
                          <a:solidFill>
                            <a:schemeClr val="tx1"/>
                          </a:solidFill>
                          <a:effectLst/>
                        </a:rPr>
                        <a:t>By the very same truths, and the very same pow’rs.”</a:t>
                      </a:r>
                    </a:p>
                  </a:txBody>
                  <a:tcPr marL="95250" marR="95250" marT="95250" marB="95250" anchor="ctr"/>
                </a:tc>
                <a:tc>
                  <a:txBody>
                    <a:bodyPr/>
                    <a:lstStyle/>
                    <a:p>
                      <a:pPr fontAlgn="base"/>
                      <a:r>
                        <a:rPr lang="en-US" sz="1200" dirty="0">
                          <a:solidFill>
                            <a:schemeClr val="tx1"/>
                          </a:solidFill>
                          <a:effectLst/>
                        </a:rPr>
                        <a:t>Jesus Christ is the Savior for not only the inhabitants of our world but also for the inhabitants of all the worlds made by Him.</a:t>
                      </a:r>
                    </a:p>
                  </a:txBody>
                  <a:tcPr marL="95250" marR="95250" marT="95250" marB="95250" anchor="ctr"/>
                </a:tc>
                <a:extLst>
                  <a:ext uri="{0D108BD9-81ED-4DB2-BD59-A6C34878D82A}">
                    <a16:rowId xmlns:a16="http://schemas.microsoft.com/office/drawing/2014/main" val="1687213961"/>
                  </a:ext>
                </a:extLst>
              </a:tr>
              <a:tr h="370840">
                <a:tc>
                  <a:txBody>
                    <a:bodyPr/>
                    <a:lstStyle/>
                    <a:p>
                      <a:pPr fontAlgn="base"/>
                      <a:r>
                        <a:rPr lang="en-US" sz="1200" u="none" strike="noStrike" dirty="0">
                          <a:solidFill>
                            <a:schemeClr val="tx1"/>
                          </a:solidFill>
                          <a:effectLst/>
                        </a:rPr>
                        <a:t>Verses 72–73</a:t>
                      </a:r>
                      <a:endParaRPr lang="en-US" sz="1200" dirty="0">
                        <a:solidFill>
                          <a:schemeClr val="tx1"/>
                        </a:solidFill>
                        <a:effectLst/>
                      </a:endParaRPr>
                    </a:p>
                    <a:p>
                      <a:pPr fontAlgn="base"/>
                      <a:r>
                        <a:rPr lang="en-US" sz="1200" dirty="0">
                          <a:solidFill>
                            <a:schemeClr val="tx1"/>
                          </a:solidFill>
                          <a:effectLst/>
                        </a:rPr>
                        <a:t>“Behold, these are they who died without law;</a:t>
                      </a:r>
                    </a:p>
                    <a:p>
                      <a:pPr fontAlgn="base"/>
                      <a:r>
                        <a:rPr lang="en-US" sz="1200" dirty="0">
                          <a:solidFill>
                            <a:schemeClr val="tx1"/>
                          </a:solidFill>
                          <a:effectLst/>
                        </a:rPr>
                        <a:t>“And also they who are the spirits of men kept in prison, whom the Son visited, and preached the gospel unto them, that they might be judged according to men in the flesh.”</a:t>
                      </a:r>
                    </a:p>
                  </a:txBody>
                  <a:tcPr marL="95250" marR="95250" marT="95250" marB="95250" anchor="ctr"/>
                </a:tc>
                <a:tc>
                  <a:txBody>
                    <a:bodyPr/>
                    <a:lstStyle/>
                    <a:p>
                      <a:pPr fontAlgn="base"/>
                      <a:r>
                        <a:rPr lang="en-US" sz="1200" dirty="0">
                          <a:solidFill>
                            <a:schemeClr val="tx1"/>
                          </a:solidFill>
                          <a:effectLst/>
                        </a:rPr>
                        <a:t>Stanzas 54–55</a:t>
                      </a:r>
                    </a:p>
                    <a:p>
                      <a:pPr fontAlgn="base"/>
                      <a:r>
                        <a:rPr lang="en-US" sz="1200" dirty="0">
                          <a:solidFill>
                            <a:schemeClr val="tx1"/>
                          </a:solidFill>
                          <a:effectLst/>
                        </a:rPr>
                        <a:t>“54. Behold, these are they that have died without law;</a:t>
                      </a:r>
                    </a:p>
                    <a:p>
                      <a:pPr fontAlgn="base"/>
                      <a:r>
                        <a:rPr lang="en-US" sz="1200" dirty="0">
                          <a:solidFill>
                            <a:schemeClr val="tx1"/>
                          </a:solidFill>
                          <a:effectLst/>
                        </a:rPr>
                        <a:t>The heathen of ages that never had hope,</a:t>
                      </a:r>
                    </a:p>
                    <a:p>
                      <a:pPr fontAlgn="base"/>
                      <a:r>
                        <a:rPr lang="en-US" sz="1200" dirty="0">
                          <a:solidFill>
                            <a:schemeClr val="tx1"/>
                          </a:solidFill>
                          <a:effectLst/>
                        </a:rPr>
                        <a:t>And those of the region and shadow of death,</a:t>
                      </a:r>
                    </a:p>
                    <a:p>
                      <a:pPr fontAlgn="base"/>
                      <a:r>
                        <a:rPr lang="en-US" sz="1200" dirty="0">
                          <a:solidFill>
                            <a:schemeClr val="tx1"/>
                          </a:solidFill>
                          <a:effectLst/>
                        </a:rPr>
                        <a:t>The spirits in prison, that light has brought up.</a:t>
                      </a:r>
                    </a:p>
                    <a:p>
                      <a:pPr fontAlgn="base"/>
                      <a:r>
                        <a:rPr lang="en-US" sz="1200" dirty="0">
                          <a:solidFill>
                            <a:schemeClr val="tx1"/>
                          </a:solidFill>
                          <a:effectLst/>
                        </a:rPr>
                        <a:t>“55. To spirits in prison the Savior once </a:t>
                      </a:r>
                      <a:r>
                        <a:rPr lang="en-US" sz="1200" dirty="0" err="1">
                          <a:solidFill>
                            <a:schemeClr val="tx1"/>
                          </a:solidFill>
                          <a:effectLst/>
                        </a:rPr>
                        <a:t>preach’d</a:t>
                      </a:r>
                      <a:r>
                        <a:rPr lang="en-US" sz="1200" dirty="0">
                          <a:solidFill>
                            <a:schemeClr val="tx1"/>
                          </a:solidFill>
                          <a:effectLst/>
                        </a:rPr>
                        <a:t>,</a:t>
                      </a:r>
                    </a:p>
                    <a:p>
                      <a:pPr fontAlgn="base"/>
                      <a:r>
                        <a:rPr lang="en-US" sz="1200" dirty="0">
                          <a:solidFill>
                            <a:schemeClr val="tx1"/>
                          </a:solidFill>
                          <a:effectLst/>
                        </a:rPr>
                        <a:t>And taught them the gospel, with powers afresh;</a:t>
                      </a:r>
                    </a:p>
                    <a:p>
                      <a:pPr fontAlgn="base"/>
                      <a:r>
                        <a:rPr lang="en-US" sz="1200" dirty="0">
                          <a:solidFill>
                            <a:schemeClr val="tx1"/>
                          </a:solidFill>
                          <a:effectLst/>
                        </a:rPr>
                        <a:t>And then were the living </a:t>
                      </a:r>
                      <a:r>
                        <a:rPr lang="en-US" sz="1200" dirty="0" err="1">
                          <a:solidFill>
                            <a:schemeClr val="tx1"/>
                          </a:solidFill>
                          <a:effectLst/>
                        </a:rPr>
                        <a:t>baptiz’d</a:t>
                      </a:r>
                      <a:r>
                        <a:rPr lang="en-US" sz="1200" dirty="0">
                          <a:solidFill>
                            <a:schemeClr val="tx1"/>
                          </a:solidFill>
                          <a:effectLst/>
                        </a:rPr>
                        <a:t> for their dead,</a:t>
                      </a:r>
                    </a:p>
                    <a:p>
                      <a:pPr fontAlgn="base"/>
                      <a:r>
                        <a:rPr lang="en-US" sz="1200" dirty="0">
                          <a:solidFill>
                            <a:schemeClr val="tx1"/>
                          </a:solidFill>
                          <a:effectLst/>
                        </a:rPr>
                        <a:t>That they might be </a:t>
                      </a:r>
                      <a:r>
                        <a:rPr lang="en-US" sz="1200" dirty="0" err="1">
                          <a:solidFill>
                            <a:schemeClr val="tx1"/>
                          </a:solidFill>
                          <a:effectLst/>
                        </a:rPr>
                        <a:t>judg’d</a:t>
                      </a:r>
                      <a:r>
                        <a:rPr lang="en-US" sz="1200" dirty="0">
                          <a:solidFill>
                            <a:schemeClr val="tx1"/>
                          </a:solidFill>
                          <a:effectLst/>
                        </a:rPr>
                        <a:t> as if men in the flesh.”</a:t>
                      </a:r>
                    </a:p>
                  </a:txBody>
                  <a:tcPr marL="95250" marR="95250" marT="95250" marB="95250" anchor="ctr"/>
                </a:tc>
                <a:tc>
                  <a:txBody>
                    <a:bodyPr/>
                    <a:lstStyle/>
                    <a:p>
                      <a:pPr fontAlgn="base"/>
                      <a:r>
                        <a:rPr lang="en-US" sz="1200" dirty="0">
                          <a:solidFill>
                            <a:schemeClr val="tx1"/>
                          </a:solidFill>
                          <a:effectLst/>
                        </a:rPr>
                        <a:t>Unlike Alvin Smith, who would have accepted the gospel had he had the chance to receive it before he died (see </a:t>
                      </a:r>
                      <a:r>
                        <a:rPr lang="en-US" sz="1200" u="none" strike="noStrike" dirty="0">
                          <a:solidFill>
                            <a:schemeClr val="tx1"/>
                          </a:solidFill>
                          <a:effectLst/>
                        </a:rPr>
                        <a:t>D&amp;C 137</a:t>
                      </a:r>
                      <a:r>
                        <a:rPr lang="en-US" sz="1200" dirty="0">
                          <a:solidFill>
                            <a:schemeClr val="tx1"/>
                          </a:solidFill>
                          <a:effectLst/>
                        </a:rPr>
                        <a:t>), there are many who would have rejected the gospel had they received it during mortality. But because of the great mercies of God, these people will have the opportunity to hear and accept the gospel in spirit prison and be judged as though they were in the flesh.</a:t>
                      </a:r>
                    </a:p>
                  </a:txBody>
                  <a:tcPr marL="95250" marR="95250" marT="95250" marB="95250" anchor="ctr"/>
                </a:tc>
                <a:extLst>
                  <a:ext uri="{0D108BD9-81ED-4DB2-BD59-A6C34878D82A}">
                    <a16:rowId xmlns:a16="http://schemas.microsoft.com/office/drawing/2014/main" val="3100298943"/>
                  </a:ext>
                </a:extLst>
              </a:tr>
              <a:tr h="370840">
                <a:tc>
                  <a:txBody>
                    <a:bodyPr/>
                    <a:lstStyle/>
                    <a:p>
                      <a:pPr fontAlgn="base"/>
                      <a:r>
                        <a:rPr lang="en-US" sz="1200" u="none" strike="noStrike" dirty="0">
                          <a:solidFill>
                            <a:schemeClr val="tx1"/>
                          </a:solidFill>
                          <a:effectLst/>
                        </a:rPr>
                        <a:t>Verses 74–77</a:t>
                      </a:r>
                      <a:endParaRPr lang="en-US" sz="1200" dirty="0">
                        <a:solidFill>
                          <a:schemeClr val="tx1"/>
                        </a:solidFill>
                        <a:effectLst/>
                      </a:endParaRPr>
                    </a:p>
                    <a:p>
                      <a:pPr fontAlgn="base"/>
                      <a:r>
                        <a:rPr lang="en-US" sz="1200" dirty="0">
                          <a:solidFill>
                            <a:schemeClr val="tx1"/>
                          </a:solidFill>
                          <a:effectLst/>
                        </a:rPr>
                        <a:t>“Who received not the testimony of Jesus in the flesh, but afterwards received it.</a:t>
                      </a:r>
                    </a:p>
                    <a:p>
                      <a:pPr fontAlgn="base"/>
                      <a:r>
                        <a:rPr lang="en-US" sz="1200" dirty="0">
                          <a:solidFill>
                            <a:schemeClr val="tx1"/>
                          </a:solidFill>
                          <a:effectLst/>
                        </a:rPr>
                        <a:t>“These are they who are honorable men of the earth, who were blinded by the craftiness of men.</a:t>
                      </a:r>
                    </a:p>
                    <a:p>
                      <a:pPr fontAlgn="base"/>
                      <a:r>
                        <a:rPr lang="en-US" sz="1200" dirty="0">
                          <a:solidFill>
                            <a:schemeClr val="tx1"/>
                          </a:solidFill>
                          <a:effectLst/>
                        </a:rPr>
                        <a:t>“These are they who receive of his glory, but not of his fulness.</a:t>
                      </a:r>
                    </a:p>
                    <a:p>
                      <a:pPr fontAlgn="base"/>
                      <a:r>
                        <a:rPr lang="en-US" sz="1200" dirty="0">
                          <a:solidFill>
                            <a:schemeClr val="tx1"/>
                          </a:solidFill>
                          <a:effectLst/>
                        </a:rPr>
                        <a:t>“These are they who receive of the presence of the Son, but not of the fulness of the Father.”</a:t>
                      </a:r>
                    </a:p>
                  </a:txBody>
                  <a:tcPr marL="95250" marR="95250" marT="95250" marB="95250" anchor="ctr"/>
                </a:tc>
                <a:tc>
                  <a:txBody>
                    <a:bodyPr/>
                    <a:lstStyle/>
                    <a:p>
                      <a:pPr fontAlgn="base"/>
                      <a:r>
                        <a:rPr lang="en-US" sz="1200">
                          <a:solidFill>
                            <a:schemeClr val="tx1"/>
                          </a:solidFill>
                          <a:effectLst/>
                        </a:rPr>
                        <a:t>Stanzas 56–57</a:t>
                      </a:r>
                    </a:p>
                    <a:p>
                      <a:pPr fontAlgn="base"/>
                      <a:r>
                        <a:rPr lang="en-US" sz="1200">
                          <a:solidFill>
                            <a:schemeClr val="tx1"/>
                          </a:solidFill>
                          <a:effectLst/>
                        </a:rPr>
                        <a:t>“56. These are they that are hon’rable men of the earth;</a:t>
                      </a:r>
                    </a:p>
                    <a:p>
                      <a:pPr fontAlgn="base"/>
                      <a:r>
                        <a:rPr lang="en-US" sz="1200">
                          <a:solidFill>
                            <a:schemeClr val="tx1"/>
                          </a:solidFill>
                          <a:effectLst/>
                        </a:rPr>
                        <a:t>Who were blinded and dup’d by the cunning of men:</a:t>
                      </a:r>
                    </a:p>
                    <a:p>
                      <a:pPr fontAlgn="base"/>
                      <a:r>
                        <a:rPr lang="en-US" sz="1200">
                          <a:solidFill>
                            <a:schemeClr val="tx1"/>
                          </a:solidFill>
                          <a:effectLst/>
                        </a:rPr>
                        <a:t>They receiv’d not the truth of the Savior at first;</a:t>
                      </a:r>
                    </a:p>
                    <a:p>
                      <a:pPr fontAlgn="base"/>
                      <a:r>
                        <a:rPr lang="en-US" sz="1200">
                          <a:solidFill>
                            <a:schemeClr val="tx1"/>
                          </a:solidFill>
                          <a:effectLst/>
                        </a:rPr>
                        <a:t>But did, when they heard it in prison, again.</a:t>
                      </a:r>
                    </a:p>
                    <a:p>
                      <a:pPr fontAlgn="base"/>
                      <a:r>
                        <a:rPr lang="en-US" sz="1200">
                          <a:solidFill>
                            <a:schemeClr val="tx1"/>
                          </a:solidFill>
                          <a:effectLst/>
                        </a:rPr>
                        <a:t>“57. Not valiant for truth, they obtain’d not the crown,</a:t>
                      </a:r>
                    </a:p>
                    <a:p>
                      <a:pPr fontAlgn="base"/>
                      <a:r>
                        <a:rPr lang="en-US" sz="1200">
                          <a:solidFill>
                            <a:schemeClr val="tx1"/>
                          </a:solidFill>
                          <a:effectLst/>
                        </a:rPr>
                        <a:t>But are of that glory that’s typ’d by the moon:</a:t>
                      </a:r>
                    </a:p>
                    <a:p>
                      <a:pPr fontAlgn="base"/>
                      <a:r>
                        <a:rPr lang="en-US" sz="1200">
                          <a:solidFill>
                            <a:schemeClr val="tx1"/>
                          </a:solidFill>
                          <a:effectLst/>
                        </a:rPr>
                        <a:t>They are they, that come into the presence of Christ,</a:t>
                      </a:r>
                    </a:p>
                    <a:p>
                      <a:pPr fontAlgn="base"/>
                      <a:r>
                        <a:rPr lang="en-US" sz="1200">
                          <a:solidFill>
                            <a:schemeClr val="tx1"/>
                          </a:solidFill>
                          <a:effectLst/>
                        </a:rPr>
                        <a:t>But not to the fulness of God, on his throne.”</a:t>
                      </a:r>
                    </a:p>
                  </a:txBody>
                  <a:tcPr marL="95250" marR="95250" marT="95250" marB="95250" anchor="ctr"/>
                </a:tc>
                <a:tc>
                  <a:txBody>
                    <a:bodyPr/>
                    <a:lstStyle/>
                    <a:p>
                      <a:pPr fontAlgn="base"/>
                      <a:r>
                        <a:rPr lang="en-US" sz="1200" dirty="0">
                          <a:solidFill>
                            <a:schemeClr val="tx1"/>
                          </a:solidFill>
                          <a:effectLst/>
                        </a:rPr>
                        <a:t>There are many honorable people who reject the gospel in this life but later repent and accept the gospel when it is taught to them in the spirit world. They will receive terrestrial glory, which is likened to the light of the moon. They will be able to associate with Jesus Christ, but they will not receive of the fulness of God the Father.</a:t>
                      </a:r>
                    </a:p>
                  </a:txBody>
                  <a:tcPr marL="95250" marR="95250" marT="95250" marB="95250" anchor="ctr"/>
                </a:tc>
                <a:extLst>
                  <a:ext uri="{0D108BD9-81ED-4DB2-BD59-A6C34878D82A}">
                    <a16:rowId xmlns:a16="http://schemas.microsoft.com/office/drawing/2014/main" val="3789186215"/>
                  </a:ext>
                </a:extLst>
              </a:tr>
            </a:tbl>
          </a:graphicData>
        </a:graphic>
      </p:graphicFrame>
      <p:sp>
        <p:nvSpPr>
          <p:cNvPr id="3" name="Rectangle 2">
            <a:extLst>
              <a:ext uri="{FF2B5EF4-FFF2-40B4-BE49-F238E27FC236}">
                <a16:creationId xmlns:a16="http://schemas.microsoft.com/office/drawing/2014/main" id="{8D17BA40-5D72-4C14-B3BB-F0EFBC74EE84}"/>
              </a:ext>
            </a:extLst>
          </p:cNvPr>
          <p:cNvSpPr/>
          <p:nvPr/>
        </p:nvSpPr>
        <p:spPr>
          <a:xfrm>
            <a:off x="152401" y="62730"/>
            <a:ext cx="11887196" cy="646331"/>
          </a:xfrm>
          <a:prstGeom prst="rect">
            <a:avLst/>
          </a:prstGeom>
        </p:spPr>
        <p:txBody>
          <a:bodyPr wrap="square">
            <a:spAutoFit/>
          </a:bodyPr>
          <a:lstStyle/>
          <a:p>
            <a:r>
              <a:rPr lang="en-US" sz="1200" b="0" i="0" dirty="0">
                <a:effectLst/>
                <a:latin typeface="Open Sans"/>
              </a:rPr>
              <a:t>Under Joseph Smith’s direction, a poetic version of </a:t>
            </a:r>
            <a:r>
              <a:rPr lang="en-US" sz="1200" dirty="0">
                <a:latin typeface="Open Sans"/>
              </a:rPr>
              <a:t>Doctrine and Covenants 76</a:t>
            </a:r>
            <a:r>
              <a:rPr lang="en-US" sz="1200" b="0" i="0" dirty="0">
                <a:effectLst/>
                <a:latin typeface="Open Sans"/>
              </a:rPr>
              <a:t>, commonly called “The Vision,” was written. The poem was printed February 1, 1843, in the </a:t>
            </a:r>
            <a:r>
              <a:rPr lang="en-US" sz="1200" b="0" i="1" dirty="0">
                <a:effectLst/>
                <a:latin typeface="Open Sans"/>
              </a:rPr>
              <a:t>Times and Seasons,</a:t>
            </a:r>
            <a:r>
              <a:rPr lang="en-US" sz="1200" b="0" i="0" dirty="0">
                <a:effectLst/>
                <a:latin typeface="Open Sans"/>
              </a:rPr>
              <a:t> a Church newspaper published at Nauvoo, Illinois, from November 1839 to February 1846 (see </a:t>
            </a:r>
            <a:r>
              <a:rPr lang="en-US" sz="1200" b="0" i="1" dirty="0">
                <a:effectLst/>
                <a:latin typeface="Open Sans"/>
              </a:rPr>
              <a:t>Times and Seasons,</a:t>
            </a:r>
            <a:r>
              <a:rPr lang="en-US" sz="1200" b="0" i="0" dirty="0">
                <a:effectLst/>
                <a:latin typeface="Open Sans"/>
              </a:rPr>
              <a:t> Feb. 1, 1843, 82–85). The table below shows portions of </a:t>
            </a:r>
            <a:r>
              <a:rPr lang="en-US" sz="1200" dirty="0">
                <a:latin typeface="Open Sans"/>
              </a:rPr>
              <a:t>Doctrine and Covenants 76</a:t>
            </a:r>
            <a:r>
              <a:rPr lang="en-US" sz="1200" b="0" i="0" dirty="0">
                <a:effectLst/>
                <a:latin typeface="Open Sans"/>
              </a:rPr>
              <a:t>, corresponding stanzas from the poem, and insights we can gain from both.</a:t>
            </a:r>
            <a:endParaRPr lang="en-US" sz="1200" dirty="0"/>
          </a:p>
        </p:txBody>
      </p:sp>
    </p:spTree>
    <p:extLst>
      <p:ext uri="{BB962C8B-B14F-4D97-AF65-F5344CB8AC3E}">
        <p14:creationId xmlns:p14="http://schemas.microsoft.com/office/powerpoint/2010/main" val="334141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5B5476-006A-4B76-9EA0-F79FBFC95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More Light, More Truth</a:t>
            </a:r>
          </a:p>
        </p:txBody>
      </p:sp>
      <p:sp>
        <p:nvSpPr>
          <p:cNvPr id="2" name="Rectangle 1"/>
          <p:cNvSpPr/>
          <p:nvPr/>
        </p:nvSpPr>
        <p:spPr>
          <a:xfrm>
            <a:off x="7352168" y="3600723"/>
            <a:ext cx="4294360" cy="3046988"/>
          </a:xfrm>
          <a:prstGeom prst="rect">
            <a:avLst/>
          </a:prstGeom>
        </p:spPr>
        <p:txBody>
          <a:bodyPr wrap="square">
            <a:spAutoFit/>
          </a:bodyPr>
          <a:lstStyle/>
          <a:p>
            <a:r>
              <a:rPr lang="en-US" b="0" i="0" dirty="0">
                <a:solidFill>
                  <a:schemeClr val="bg1"/>
                </a:solidFill>
                <a:effectLst/>
                <a:latin typeface="Abadi" panose="020B0604020104020204" pitchFamily="34" charset="0"/>
              </a:rPr>
              <a:t>“I will refer to the ‘Vision’ [in section 76] alone, as a revelation which gives more light, more truth and more principle than any revelation contained in any other book we ever read. It makes plain to our understanding our present condition, where we came from, why we are here, and where we are going to. Any man may know through that revelation what his part and condition will be” </a:t>
            </a:r>
          </a:p>
          <a:p>
            <a:r>
              <a:rPr lang="en-US" sz="1200" dirty="0" err="1">
                <a:solidFill>
                  <a:schemeClr val="bg1"/>
                </a:solidFill>
                <a:latin typeface="Abadi" panose="020B0604020104020204" pitchFamily="34" charset="0"/>
              </a:rPr>
              <a:t>Wilford</a:t>
            </a:r>
            <a:r>
              <a:rPr lang="en-US" sz="1200" dirty="0">
                <a:solidFill>
                  <a:schemeClr val="bg1"/>
                </a:solidFill>
                <a:latin typeface="Abadi" panose="020B0604020104020204" pitchFamily="34" charset="0"/>
              </a:rPr>
              <a:t> Woodruff</a:t>
            </a:r>
            <a:endParaRPr lang="en-US" sz="1200" dirty="0">
              <a:solidFill>
                <a:schemeClr val="bg1"/>
              </a:solidFill>
            </a:endParaRPr>
          </a:p>
        </p:txBody>
      </p:sp>
      <p:sp>
        <p:nvSpPr>
          <p:cNvPr id="3" name="Rectangle 2"/>
          <p:cNvSpPr/>
          <p:nvPr/>
        </p:nvSpPr>
        <p:spPr>
          <a:xfrm>
            <a:off x="556857" y="5583436"/>
            <a:ext cx="4656500" cy="923330"/>
          </a:xfrm>
          <a:prstGeom prst="rect">
            <a:avLst/>
          </a:prstGeom>
          <a:solidFill>
            <a:schemeClr val="tx1"/>
          </a:solidFill>
        </p:spPr>
        <p:txBody>
          <a:bodyPr wrap="square">
            <a:spAutoFit/>
          </a:bodyPr>
          <a:lstStyle/>
          <a:p>
            <a:r>
              <a:rPr lang="en-US" b="0" i="0" dirty="0">
                <a:solidFill>
                  <a:srgbClr val="FFFF00"/>
                </a:solidFill>
                <a:effectLst/>
                <a:latin typeface="arial" panose="020B0604020202020204" pitchFamily="34" charset="0"/>
              </a:rPr>
              <a:t>Sundry--“separate, single; various, distinct; special, private, peculiar, exceptional, particular ...</a:t>
            </a:r>
            <a:endParaRPr lang="en-US" dirty="0">
              <a:solidFill>
                <a:srgbClr val="FFFF00"/>
              </a:solidFill>
            </a:endParaRPr>
          </a:p>
        </p:txBody>
      </p:sp>
      <p:sp>
        <p:nvSpPr>
          <p:cNvPr id="4" name="Rectangle 3"/>
          <p:cNvSpPr/>
          <p:nvPr/>
        </p:nvSpPr>
        <p:spPr>
          <a:xfrm>
            <a:off x="2178077" y="1015663"/>
            <a:ext cx="4755927" cy="4216539"/>
          </a:xfrm>
          <a:prstGeom prst="rect">
            <a:avLst/>
          </a:prstGeom>
        </p:spPr>
        <p:txBody>
          <a:bodyPr wrap="square">
            <a:spAutoFit/>
          </a:bodyPr>
          <a:lstStyle/>
          <a:p>
            <a:r>
              <a:rPr lang="en-US" sz="1600" b="0" i="0" dirty="0">
                <a:solidFill>
                  <a:schemeClr val="bg1"/>
                </a:solidFill>
                <a:effectLst/>
                <a:latin typeface="Abadi" panose="020B0604020104020204" pitchFamily="34" charset="0"/>
              </a:rPr>
              <a:t>“Upon my return from Amherst [Ohio] conference, I resumed the translation of the Scriptures. From sundry revelations which had been received, it was apparent that many important points touching the salvation of man, had been taken from the Bible, or lost before it was compiled.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It appeared self-evident from what truths were left, that if God rewarded every one according to the deeds done in the body the term ‘Heaven,’ as intended for the Saints’ eternal home must include more kingdoms than one.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Accordingly, on the 16th of February 1832, while translating St. John’s Gospel, myself and Elder Rigdon saw the following vision: [</a:t>
            </a:r>
            <a:r>
              <a:rPr lang="en-US" sz="1600" b="0" i="0" u="none" strike="noStrike" dirty="0">
                <a:solidFill>
                  <a:schemeClr val="bg1"/>
                </a:solidFill>
                <a:effectLst/>
                <a:latin typeface="Abadi" panose="020B0604020104020204" pitchFamily="34" charset="0"/>
              </a:rPr>
              <a:t>D&amp;C 76</a:t>
            </a:r>
            <a:r>
              <a:rPr lang="en-US" sz="1600" b="0" i="0" dirty="0">
                <a:solidFill>
                  <a:schemeClr val="bg1"/>
                </a:solidFill>
                <a:effectLst/>
                <a:latin typeface="Abadi" panose="020B0604020104020204" pitchFamily="34" charset="0"/>
              </a:rPr>
              <a:t>].” </a:t>
            </a:r>
          </a:p>
          <a:p>
            <a:r>
              <a:rPr lang="en-US" sz="1200" b="0" i="0" dirty="0">
                <a:solidFill>
                  <a:schemeClr val="bg1"/>
                </a:solidFill>
                <a:effectLst/>
                <a:latin typeface="Abadi" panose="020B0604020104020204" pitchFamily="34" charset="0"/>
              </a:rPr>
              <a:t>Joseph Smith</a:t>
            </a:r>
            <a:endParaRPr lang="en-US" sz="1200" dirty="0">
              <a:solidFill>
                <a:schemeClr val="bg1"/>
              </a:solidFill>
            </a:endParaRPr>
          </a:p>
        </p:txBody>
      </p:sp>
      <p:pic>
        <p:nvPicPr>
          <p:cNvPr id="7" name="Picture 6">
            <a:extLst>
              <a:ext uri="{FF2B5EF4-FFF2-40B4-BE49-F238E27FC236}">
                <a16:creationId xmlns:a16="http://schemas.microsoft.com/office/drawing/2014/main" id="{54071481-912A-46EB-B008-160F73429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30" y="1015663"/>
            <a:ext cx="1857375" cy="1666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C88088BE-B927-4161-AC22-5235F1EE0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182" y="1217580"/>
            <a:ext cx="2876550" cy="2181225"/>
          </a:xfrm>
          <a:prstGeom prst="rect">
            <a:avLst/>
          </a:prstGeom>
        </p:spPr>
      </p:pic>
      <p:pic>
        <p:nvPicPr>
          <p:cNvPr id="13" name="Picture 12">
            <a:extLst>
              <a:ext uri="{FF2B5EF4-FFF2-40B4-BE49-F238E27FC236}">
                <a16:creationId xmlns:a16="http://schemas.microsoft.com/office/drawing/2014/main" id="{45A4610F-9AB2-4F4D-810C-353542437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0377" y="4990839"/>
            <a:ext cx="1371791" cy="1867161"/>
          </a:xfrm>
          <a:prstGeom prst="rect">
            <a:avLst/>
          </a:prstGeom>
        </p:spPr>
      </p:pic>
    </p:spTree>
    <p:extLst>
      <p:ext uri="{BB962C8B-B14F-4D97-AF65-F5344CB8AC3E}">
        <p14:creationId xmlns:p14="http://schemas.microsoft.com/office/powerpoint/2010/main" val="302170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xit" presetSubtype="0" fill="hold" grpId="0" nodeType="withEffect">
                                  <p:stCondLst>
                                    <p:cond delay="0"/>
                                  </p:stCondLst>
                                  <p:childTnLst>
                                    <p:animEffect transition="out" filter="fade">
                                      <p:cBhvr>
                                        <p:cTn id="28" dur="500"/>
                                        <p:tgtEl>
                                          <p:spTgt spid="4">
                                            <p:txEl>
                                              <p:pRg st="0" end="0"/>
                                            </p:txEl>
                                          </p:spTgt>
                                        </p:tgtEl>
                                      </p:cBhvr>
                                    </p:animEffect>
                                    <p:set>
                                      <p:cBhvr>
                                        <p:cTn id="29" dur="1" fill="hold">
                                          <p:stCondLst>
                                            <p:cond delay="499"/>
                                          </p:stCondLst>
                                        </p:cTn>
                                        <p:tgtEl>
                                          <p:spTgt spid="4">
                                            <p:txEl>
                                              <p:pRg st="0" end="0"/>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4">
                                            <p:txEl>
                                              <p:pRg st="2" end="2"/>
                                            </p:txEl>
                                          </p:spTgt>
                                        </p:tgtEl>
                                      </p:cBhvr>
                                    </p:animEffect>
                                    <p:set>
                                      <p:cBhvr>
                                        <p:cTn id="32" dur="1" fill="hold">
                                          <p:stCondLst>
                                            <p:cond delay="499"/>
                                          </p:stCondLst>
                                        </p:cTn>
                                        <p:tgtEl>
                                          <p:spTgt spid="4">
                                            <p:txEl>
                                              <p:pRg st="2" end="2"/>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4">
                                            <p:txEl>
                                              <p:pRg st="4" end="4"/>
                                            </p:txEl>
                                          </p:spTgt>
                                        </p:tgtEl>
                                      </p:cBhvr>
                                    </p:animEffect>
                                    <p:set>
                                      <p:cBhvr>
                                        <p:cTn id="35" dur="1" fill="hold">
                                          <p:stCondLst>
                                            <p:cond delay="499"/>
                                          </p:stCondLst>
                                        </p:cTn>
                                        <p:tgtEl>
                                          <p:spTgt spid="4">
                                            <p:txEl>
                                              <p:pRg st="4" end="4"/>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
                                            <p:txEl>
                                              <p:pRg st="5" end="5"/>
                                            </p:txEl>
                                          </p:spTgt>
                                        </p:tgtEl>
                                      </p:cBhvr>
                                    </p:animEffect>
                                    <p:set>
                                      <p:cBhvr>
                                        <p:cTn id="38" dur="1" fill="hold">
                                          <p:stCondLst>
                                            <p:cond delay="499"/>
                                          </p:stCondLst>
                                        </p:cTn>
                                        <p:tgtEl>
                                          <p:spTgt spid="4">
                                            <p:txEl>
                                              <p:pRg st="5" end="5"/>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D45921-F8E8-40BC-B63B-A5CE6F60E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 Wrong Bus</a:t>
            </a:r>
          </a:p>
        </p:txBody>
      </p:sp>
      <p:sp>
        <p:nvSpPr>
          <p:cNvPr id="2" name="Rectangle 1"/>
          <p:cNvSpPr/>
          <p:nvPr/>
        </p:nvSpPr>
        <p:spPr>
          <a:xfrm>
            <a:off x="308573" y="1015663"/>
            <a:ext cx="4294360" cy="3416320"/>
          </a:xfrm>
          <a:prstGeom prst="rect">
            <a:avLst/>
          </a:prstGeom>
        </p:spPr>
        <p:txBody>
          <a:bodyPr wrap="square">
            <a:spAutoFit/>
          </a:bodyPr>
          <a:lstStyle/>
          <a:p>
            <a:pPr fontAlgn="base"/>
            <a:r>
              <a:rPr lang="en-US" dirty="0">
                <a:solidFill>
                  <a:schemeClr val="bg1"/>
                </a:solidFill>
              </a:rPr>
              <a:t>A man got on a bus with the intention and desire to go to Detroit</a:t>
            </a:r>
          </a:p>
          <a:p>
            <a:pPr fontAlgn="base"/>
            <a:endParaRPr lang="en-US" dirty="0">
              <a:solidFill>
                <a:schemeClr val="bg1"/>
              </a:solidFill>
            </a:endParaRPr>
          </a:p>
          <a:p>
            <a:pPr fontAlgn="base"/>
            <a:r>
              <a:rPr lang="en-US" dirty="0">
                <a:solidFill>
                  <a:schemeClr val="bg1"/>
                </a:solidFill>
              </a:rPr>
              <a:t>But when he arrived at the end of a long trip, he found himself in Kansas City.</a:t>
            </a:r>
          </a:p>
          <a:p>
            <a:pPr fontAlgn="base"/>
            <a:endParaRPr lang="en-US" dirty="0">
              <a:solidFill>
                <a:schemeClr val="bg1"/>
              </a:solidFill>
            </a:endParaRPr>
          </a:p>
          <a:p>
            <a:pPr fontAlgn="base"/>
            <a:r>
              <a:rPr lang="en-US" dirty="0">
                <a:solidFill>
                  <a:schemeClr val="bg1"/>
                </a:solidFill>
              </a:rPr>
              <a:t>At first he could not believe it.</a:t>
            </a:r>
          </a:p>
          <a:p>
            <a:pPr fontAlgn="base"/>
            <a:endParaRPr lang="en-US" dirty="0">
              <a:solidFill>
                <a:schemeClr val="bg1"/>
              </a:solidFill>
            </a:endParaRPr>
          </a:p>
          <a:p>
            <a:pPr fontAlgn="base"/>
            <a:r>
              <a:rPr lang="en-US" dirty="0">
                <a:solidFill>
                  <a:schemeClr val="bg1"/>
                </a:solidFill>
              </a:rPr>
              <a:t>When he asked for directions to Woodward Avenue, he was told there was no Woodward Avenue.</a:t>
            </a:r>
          </a:p>
          <a:p>
            <a:pPr fontAlgn="base"/>
            <a:endParaRPr lang="en-US" dirty="0">
              <a:solidFill>
                <a:schemeClr val="bg1"/>
              </a:solidFill>
            </a:endParaRPr>
          </a:p>
        </p:txBody>
      </p:sp>
      <p:sp>
        <p:nvSpPr>
          <p:cNvPr id="10" name="Rectangle 9"/>
          <p:cNvSpPr/>
          <p:nvPr/>
        </p:nvSpPr>
        <p:spPr>
          <a:xfrm>
            <a:off x="6333683" y="4561206"/>
            <a:ext cx="5370736" cy="2215991"/>
          </a:xfrm>
          <a:prstGeom prst="rect">
            <a:avLst/>
          </a:prstGeom>
        </p:spPr>
        <p:txBody>
          <a:bodyPr wrap="square">
            <a:spAutoFit/>
          </a:bodyPr>
          <a:lstStyle/>
          <a:p>
            <a:pPr fontAlgn="base"/>
            <a:r>
              <a:rPr lang="en-US" dirty="0">
                <a:solidFill>
                  <a:schemeClr val="bg1"/>
                </a:solidFill>
              </a:rPr>
              <a:t>He was annoyed and for some time before he could face the fact that in spite of his good intentions and earnest desire, he was not in Detroit at all but in Kansas City</a:t>
            </a:r>
          </a:p>
          <a:p>
            <a:pPr fontAlgn="base"/>
            <a:endParaRPr lang="en-US" dirty="0">
              <a:solidFill>
                <a:schemeClr val="bg1"/>
              </a:solidFill>
            </a:endParaRPr>
          </a:p>
          <a:p>
            <a:pPr fontAlgn="base"/>
            <a:r>
              <a:rPr lang="en-US" dirty="0">
                <a:solidFill>
                  <a:schemeClr val="bg1"/>
                </a:solidFill>
              </a:rPr>
              <a:t>Everything, he thought, was fine except for one little detail; he had caught the wrong bus.</a:t>
            </a:r>
          </a:p>
          <a:p>
            <a:pPr fontAlgn="base"/>
            <a:r>
              <a:rPr lang="en-US" sz="1200" dirty="0">
                <a:solidFill>
                  <a:schemeClr val="bg1"/>
                </a:solidFill>
              </a:rPr>
              <a:t>Dr. Harry Emerson Fosdick</a:t>
            </a:r>
          </a:p>
        </p:txBody>
      </p:sp>
      <p:pic>
        <p:nvPicPr>
          <p:cNvPr id="4" name="Picture 3">
            <a:extLst>
              <a:ext uri="{FF2B5EF4-FFF2-40B4-BE49-F238E27FC236}">
                <a16:creationId xmlns:a16="http://schemas.microsoft.com/office/drawing/2014/main" id="{B811DCE7-6AB8-4950-81E7-7210D95A0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799" y="1137491"/>
            <a:ext cx="2389632" cy="3017520"/>
          </a:xfrm>
          <a:prstGeom prst="rect">
            <a:avLst/>
          </a:prstGeom>
        </p:spPr>
      </p:pic>
      <p:pic>
        <p:nvPicPr>
          <p:cNvPr id="7" name="Picture 6">
            <a:extLst>
              <a:ext uri="{FF2B5EF4-FFF2-40B4-BE49-F238E27FC236}">
                <a16:creationId xmlns:a16="http://schemas.microsoft.com/office/drawing/2014/main" id="{100E3D6B-C04D-41EF-9C1B-30A64E0A8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701" y="1096584"/>
            <a:ext cx="2571750" cy="1447800"/>
          </a:xfrm>
          <a:prstGeom prst="rect">
            <a:avLst/>
          </a:prstGeom>
        </p:spPr>
      </p:pic>
      <p:pic>
        <p:nvPicPr>
          <p:cNvPr id="9" name="Picture 8">
            <a:extLst>
              <a:ext uri="{FF2B5EF4-FFF2-40B4-BE49-F238E27FC236}">
                <a16:creationId xmlns:a16="http://schemas.microsoft.com/office/drawing/2014/main" id="{EE152F96-3CE7-48C2-AA79-BF86D882C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5045" y="2878111"/>
            <a:ext cx="2752725" cy="1581150"/>
          </a:xfrm>
          <a:prstGeom prst="rect">
            <a:avLst/>
          </a:prstGeom>
        </p:spPr>
      </p:pic>
      <p:pic>
        <p:nvPicPr>
          <p:cNvPr id="13" name="Picture 12">
            <a:extLst>
              <a:ext uri="{FF2B5EF4-FFF2-40B4-BE49-F238E27FC236}">
                <a16:creationId xmlns:a16="http://schemas.microsoft.com/office/drawing/2014/main" id="{52F84D08-CB8B-4BCC-966B-2CC5DF26E9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174" y="4503389"/>
            <a:ext cx="2852928" cy="2273808"/>
          </a:xfrm>
          <a:prstGeom prst="rect">
            <a:avLst/>
          </a:prstGeom>
        </p:spPr>
      </p:pic>
      <p:pic>
        <p:nvPicPr>
          <p:cNvPr id="15" name="Picture 14">
            <a:extLst>
              <a:ext uri="{FF2B5EF4-FFF2-40B4-BE49-F238E27FC236}">
                <a16:creationId xmlns:a16="http://schemas.microsoft.com/office/drawing/2014/main" id="{91B5205F-4883-4CEB-B1F2-E5FC26C69B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943" y="105511"/>
            <a:ext cx="716557" cy="945855"/>
          </a:xfrm>
          <a:prstGeom prst="rect">
            <a:avLst/>
          </a:prstGeom>
        </p:spPr>
      </p:pic>
    </p:spTree>
    <p:extLst>
      <p:ext uri="{BB962C8B-B14F-4D97-AF65-F5344CB8AC3E}">
        <p14:creationId xmlns:p14="http://schemas.microsoft.com/office/powerpoint/2010/main" val="757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9AD278-76E7-4C04-861C-D2D379838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Never Intended To Go There</a:t>
            </a:r>
          </a:p>
        </p:txBody>
      </p:sp>
      <p:sp>
        <p:nvSpPr>
          <p:cNvPr id="2" name="Rectangle 1"/>
          <p:cNvSpPr/>
          <p:nvPr/>
        </p:nvSpPr>
        <p:spPr>
          <a:xfrm>
            <a:off x="267794" y="1132427"/>
            <a:ext cx="4974161" cy="2308324"/>
          </a:xfrm>
          <a:prstGeom prst="rect">
            <a:avLst/>
          </a:prstGeom>
        </p:spPr>
        <p:txBody>
          <a:bodyPr wrap="square">
            <a:spAutoFit/>
          </a:bodyPr>
          <a:lstStyle/>
          <a:p>
            <a:pPr fontAlgn="base"/>
            <a:r>
              <a:rPr lang="en-US" dirty="0">
                <a:solidFill>
                  <a:schemeClr val="bg1"/>
                </a:solidFill>
              </a:rPr>
              <a:t>“Isn’t it interesting that so many human beings arrive at some place in life where they never intended to go. </a:t>
            </a:r>
          </a:p>
          <a:p>
            <a:pPr fontAlgn="base"/>
            <a:endParaRPr lang="en-US" dirty="0">
              <a:solidFill>
                <a:schemeClr val="bg1"/>
              </a:solidFill>
            </a:endParaRPr>
          </a:p>
          <a:p>
            <a:pPr fontAlgn="base"/>
            <a:r>
              <a:rPr lang="en-US" dirty="0">
                <a:solidFill>
                  <a:schemeClr val="bg1"/>
                </a:solidFill>
              </a:rPr>
              <a:t>We pick out goals of honor and success and happiness, and then we sometimes get on the buses that take us to destinations loaded with dishonor, failure, and unpleasantness. </a:t>
            </a:r>
            <a:endParaRPr lang="en-US" sz="1200" dirty="0">
              <a:solidFill>
                <a:schemeClr val="bg1"/>
              </a:solidFill>
            </a:endParaRPr>
          </a:p>
        </p:txBody>
      </p:sp>
      <p:pic>
        <p:nvPicPr>
          <p:cNvPr id="4" name="Picture 3">
            <a:extLst>
              <a:ext uri="{FF2B5EF4-FFF2-40B4-BE49-F238E27FC236}">
                <a16:creationId xmlns:a16="http://schemas.microsoft.com/office/drawing/2014/main" id="{D00AEA02-AA79-47B5-9A97-9367AB102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382" y="1108768"/>
            <a:ext cx="5627096" cy="2639797"/>
          </a:xfrm>
          <a:prstGeom prst="rect">
            <a:avLst/>
          </a:prstGeom>
        </p:spPr>
      </p:pic>
      <p:pic>
        <p:nvPicPr>
          <p:cNvPr id="8" name="Picture 7">
            <a:extLst>
              <a:ext uri="{FF2B5EF4-FFF2-40B4-BE49-F238E27FC236}">
                <a16:creationId xmlns:a16="http://schemas.microsoft.com/office/drawing/2014/main" id="{D56DA49D-7561-4CC8-9FAB-8E34DC221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563" y="4023360"/>
            <a:ext cx="4015124" cy="2188017"/>
          </a:xfrm>
          <a:prstGeom prst="rect">
            <a:avLst/>
          </a:prstGeom>
        </p:spPr>
      </p:pic>
      <p:pic>
        <p:nvPicPr>
          <p:cNvPr id="11" name="Picture 10">
            <a:extLst>
              <a:ext uri="{FF2B5EF4-FFF2-40B4-BE49-F238E27FC236}">
                <a16:creationId xmlns:a16="http://schemas.microsoft.com/office/drawing/2014/main" id="{F3FFA39C-D6A4-4A3E-AC4C-7AACB48B91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3677" y="3841670"/>
            <a:ext cx="6742760" cy="2615411"/>
          </a:xfrm>
          <a:prstGeom prst="rect">
            <a:avLst/>
          </a:prstGeom>
        </p:spPr>
      </p:pic>
    </p:spTree>
    <p:extLst>
      <p:ext uri="{BB962C8B-B14F-4D97-AF65-F5344CB8AC3E}">
        <p14:creationId xmlns:p14="http://schemas.microsoft.com/office/powerpoint/2010/main" val="37581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C857BB-9C7F-40F7-8AAF-3580D967E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Prepare For What Lies Beyond</a:t>
            </a: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7" name="Rectangle 6"/>
          <p:cNvSpPr/>
          <p:nvPr/>
        </p:nvSpPr>
        <p:spPr>
          <a:xfrm>
            <a:off x="414157" y="1414634"/>
            <a:ext cx="3976774" cy="2031325"/>
          </a:xfrm>
          <a:prstGeom prst="rect">
            <a:avLst/>
          </a:prstGeom>
        </p:spPr>
        <p:txBody>
          <a:bodyPr wrap="square">
            <a:spAutoFit/>
          </a:bodyPr>
          <a:lstStyle/>
          <a:p>
            <a:pPr fontAlgn="base"/>
            <a:r>
              <a:rPr lang="en-US" dirty="0">
                <a:solidFill>
                  <a:schemeClr val="bg1"/>
                </a:solidFill>
              </a:rPr>
              <a:t>“A primary purpose of our mortal existence is to prepare for the life that lies beyond. And our possible destination has been separated into three great subdivisions, which Paul compares in desirability to the light of the sun, the moon, and the stars. …</a:t>
            </a:r>
          </a:p>
        </p:txBody>
      </p:sp>
      <p:sp>
        <p:nvSpPr>
          <p:cNvPr id="11" name="Rectangle 10"/>
          <p:cNvSpPr/>
          <p:nvPr/>
        </p:nvSpPr>
        <p:spPr>
          <a:xfrm>
            <a:off x="5779072" y="4463484"/>
            <a:ext cx="5446452" cy="1384995"/>
          </a:xfrm>
          <a:prstGeom prst="rect">
            <a:avLst/>
          </a:prstGeom>
        </p:spPr>
        <p:txBody>
          <a:bodyPr wrap="square">
            <a:spAutoFit/>
          </a:bodyPr>
          <a:lstStyle/>
          <a:p>
            <a:pPr fontAlgn="base"/>
            <a:r>
              <a:rPr lang="en-US" dirty="0">
                <a:solidFill>
                  <a:schemeClr val="bg1"/>
                </a:solidFill>
              </a:rPr>
              <a:t>“And so we come back again to this great idea which is one of the most important in the world: first, that we know where we want to go; and second, that we get on the bus that will take us there”  </a:t>
            </a:r>
          </a:p>
          <a:p>
            <a:pPr fontAlgn="base"/>
            <a:r>
              <a:rPr lang="en-US" sz="1200" dirty="0">
                <a:solidFill>
                  <a:schemeClr val="bg1"/>
                </a:solidFill>
              </a:rPr>
              <a:t>Elder Sterling W. Sill</a:t>
            </a:r>
          </a:p>
        </p:txBody>
      </p:sp>
      <p:pic>
        <p:nvPicPr>
          <p:cNvPr id="4" name="Picture 3">
            <a:extLst>
              <a:ext uri="{FF2B5EF4-FFF2-40B4-BE49-F238E27FC236}">
                <a16:creationId xmlns:a16="http://schemas.microsoft.com/office/drawing/2014/main" id="{D3123832-B2E6-4354-BD08-5964DD955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112" y="1009521"/>
            <a:ext cx="4762500" cy="3162300"/>
          </a:xfrm>
          <a:prstGeom prst="rect">
            <a:avLst/>
          </a:prstGeom>
        </p:spPr>
      </p:pic>
      <p:pic>
        <p:nvPicPr>
          <p:cNvPr id="13" name="Picture 12">
            <a:extLst>
              <a:ext uri="{FF2B5EF4-FFF2-40B4-BE49-F238E27FC236}">
                <a16:creationId xmlns:a16="http://schemas.microsoft.com/office/drawing/2014/main" id="{E86FA306-B4D9-ACD0-6FA0-17F2E1375D9C}"/>
              </a:ext>
            </a:extLst>
          </p:cNvPr>
          <p:cNvPicPr>
            <a:picLocks noChangeAspect="1"/>
          </p:cNvPicPr>
          <p:nvPr/>
        </p:nvPicPr>
        <p:blipFill>
          <a:blip r:embed="rId4"/>
          <a:stretch>
            <a:fillRect/>
          </a:stretch>
        </p:blipFill>
        <p:spPr>
          <a:xfrm>
            <a:off x="720227" y="3579990"/>
            <a:ext cx="4643379" cy="3095587"/>
          </a:xfrm>
          <a:prstGeom prst="rect">
            <a:avLst/>
          </a:prstGeom>
        </p:spPr>
      </p:pic>
      <p:pic>
        <p:nvPicPr>
          <p:cNvPr id="15" name="Picture 14">
            <a:extLst>
              <a:ext uri="{FF2B5EF4-FFF2-40B4-BE49-F238E27FC236}">
                <a16:creationId xmlns:a16="http://schemas.microsoft.com/office/drawing/2014/main" id="{EFA0AB08-541E-2E0E-5BA7-023A0F7497CE}"/>
              </a:ext>
            </a:extLst>
          </p:cNvPr>
          <p:cNvPicPr>
            <a:picLocks noChangeAspect="1"/>
          </p:cNvPicPr>
          <p:nvPr/>
        </p:nvPicPr>
        <p:blipFill>
          <a:blip r:embed="rId5"/>
          <a:stretch>
            <a:fillRect/>
          </a:stretch>
        </p:blipFill>
        <p:spPr>
          <a:xfrm>
            <a:off x="9863913" y="5491219"/>
            <a:ext cx="838254" cy="1089043"/>
          </a:xfrm>
          <a:prstGeom prst="rect">
            <a:avLst/>
          </a:prstGeom>
        </p:spPr>
      </p:pic>
    </p:spTree>
    <p:extLst>
      <p:ext uri="{BB962C8B-B14F-4D97-AF65-F5344CB8AC3E}">
        <p14:creationId xmlns:p14="http://schemas.microsoft.com/office/powerpoint/2010/main" val="62939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839556-3B2F-4BE8-AAF6-160B93DE2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Marvelous Are His Ways</a:t>
            </a: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76:2 </a:t>
            </a:r>
            <a:r>
              <a:rPr lang="en-US" sz="1400" dirty="0">
                <a:solidFill>
                  <a:schemeClr val="bg1"/>
                </a:solidFill>
              </a:rPr>
              <a:t>Smith and Sjodahl</a:t>
            </a:r>
          </a:p>
        </p:txBody>
      </p:sp>
      <p:sp>
        <p:nvSpPr>
          <p:cNvPr id="12" name="Rectangle 11"/>
          <p:cNvSpPr/>
          <p:nvPr/>
        </p:nvSpPr>
        <p:spPr>
          <a:xfrm>
            <a:off x="6068784" y="2668618"/>
            <a:ext cx="5490212" cy="1200329"/>
          </a:xfrm>
          <a:prstGeom prst="rect">
            <a:avLst/>
          </a:prstGeom>
        </p:spPr>
        <p:txBody>
          <a:bodyPr wrap="square">
            <a:spAutoFit/>
          </a:bodyPr>
          <a:lstStyle/>
          <a:p>
            <a:pPr fontAlgn="base"/>
            <a:r>
              <a:rPr lang="en-US" dirty="0">
                <a:solidFill>
                  <a:schemeClr val="bg1"/>
                </a:solidFill>
              </a:rPr>
              <a:t>“Where the Prophet [Isaiah] predicts the destruction of the wisdom of the wise men, and the concealment of their understanding, and gives the assurance that the Lord will “do a marvelous work” among the people.”</a:t>
            </a:r>
          </a:p>
        </p:txBody>
      </p:sp>
      <p:sp>
        <p:nvSpPr>
          <p:cNvPr id="4" name="Rectangle 3"/>
          <p:cNvSpPr/>
          <p:nvPr/>
        </p:nvSpPr>
        <p:spPr>
          <a:xfrm>
            <a:off x="267794" y="1150431"/>
            <a:ext cx="6096000" cy="1477328"/>
          </a:xfrm>
          <a:prstGeom prst="rect">
            <a:avLst/>
          </a:prstGeom>
        </p:spPr>
        <p:txBody>
          <a:bodyPr>
            <a:spAutoFit/>
          </a:bodyPr>
          <a:lstStyle/>
          <a:p>
            <a:r>
              <a:rPr lang="en-US" i="1" dirty="0">
                <a:solidFill>
                  <a:srgbClr val="FFFF00"/>
                </a:solidFill>
              </a:rPr>
              <a:t>Therefore, behold, I will proceed to do a </a:t>
            </a:r>
            <a:r>
              <a:rPr lang="en-US" i="1" dirty="0" err="1">
                <a:solidFill>
                  <a:srgbClr val="FFFF00"/>
                </a:solidFill>
              </a:rPr>
              <a:t>marvellous</a:t>
            </a:r>
            <a:r>
              <a:rPr lang="en-US" i="1" dirty="0">
                <a:solidFill>
                  <a:srgbClr val="FFFF00"/>
                </a:solidFill>
              </a:rPr>
              <a:t> work among this people, even a </a:t>
            </a:r>
            <a:r>
              <a:rPr lang="en-US" i="1" dirty="0" err="1">
                <a:solidFill>
                  <a:srgbClr val="FFFF00"/>
                </a:solidFill>
              </a:rPr>
              <a:t>marvellous</a:t>
            </a:r>
            <a:r>
              <a:rPr lang="en-US" i="1" dirty="0">
                <a:solidFill>
                  <a:srgbClr val="FFFF00"/>
                </a:solidFill>
              </a:rPr>
              <a:t> work and a wonder: for the wisdom of their wise men shall perish, and the understanding of their prudent men shall be hid.</a:t>
            </a:r>
          </a:p>
          <a:p>
            <a:r>
              <a:rPr lang="en-US" i="1" dirty="0">
                <a:solidFill>
                  <a:srgbClr val="FFFF00"/>
                </a:solidFill>
              </a:rPr>
              <a:t>Isaiah 29:14</a:t>
            </a:r>
          </a:p>
        </p:txBody>
      </p:sp>
      <p:sp>
        <p:nvSpPr>
          <p:cNvPr id="5" name="Rectangle 4"/>
          <p:cNvSpPr/>
          <p:nvPr/>
        </p:nvSpPr>
        <p:spPr>
          <a:xfrm>
            <a:off x="4915994" y="4750288"/>
            <a:ext cx="5337870" cy="1569660"/>
          </a:xfrm>
          <a:prstGeom prst="rect">
            <a:avLst/>
          </a:prstGeom>
        </p:spPr>
        <p:txBody>
          <a:bodyPr wrap="square">
            <a:spAutoFit/>
          </a:bodyPr>
          <a:lstStyle/>
          <a:p>
            <a:r>
              <a:rPr lang="en-US" sz="2400" b="0" i="0" dirty="0">
                <a:solidFill>
                  <a:schemeClr val="bg1"/>
                </a:solidFill>
                <a:effectLst/>
                <a:latin typeface="Abadi" panose="020B0604020104020204" pitchFamily="34" charset="0"/>
              </a:rPr>
              <a:t>This is fulfilled when the Prophet Joseph was called to lay the foundations of the church in this dispensation. </a:t>
            </a:r>
            <a:endParaRPr lang="en-US" sz="2400" dirty="0">
              <a:solidFill>
                <a:schemeClr val="bg1"/>
              </a:solidFill>
            </a:endParaRPr>
          </a:p>
        </p:txBody>
      </p:sp>
      <p:pic>
        <p:nvPicPr>
          <p:cNvPr id="7" name="Picture 6">
            <a:extLst>
              <a:ext uri="{FF2B5EF4-FFF2-40B4-BE49-F238E27FC236}">
                <a16:creationId xmlns:a16="http://schemas.microsoft.com/office/drawing/2014/main" id="{64B807F7-6201-4812-91F5-5B49688D1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744" y="2762527"/>
            <a:ext cx="2324100" cy="3095625"/>
          </a:xfrm>
          <a:prstGeom prst="rect">
            <a:avLst/>
          </a:prstGeom>
        </p:spPr>
      </p:pic>
    </p:spTree>
    <p:extLst>
      <p:ext uri="{BB962C8B-B14F-4D97-AF65-F5344CB8AC3E}">
        <p14:creationId xmlns:p14="http://schemas.microsoft.com/office/powerpoint/2010/main" val="73522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B30EAD7-D1A4-4276-8720-8FF45939F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Power and Glory</a:t>
            </a: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7" name="Rectangle 6"/>
          <p:cNvSpPr/>
          <p:nvPr/>
        </p:nvSpPr>
        <p:spPr>
          <a:xfrm>
            <a:off x="3400795" y="783710"/>
            <a:ext cx="5904347" cy="369332"/>
          </a:xfrm>
          <a:prstGeom prst="rect">
            <a:avLst/>
          </a:prstGeom>
        </p:spPr>
        <p:txBody>
          <a:bodyPr wrap="square">
            <a:spAutoFit/>
          </a:bodyPr>
          <a:lstStyle/>
          <a:p>
            <a:pPr fontAlgn="base"/>
            <a:r>
              <a:rPr lang="en-US" dirty="0">
                <a:solidFill>
                  <a:schemeClr val="bg1"/>
                </a:solidFill>
              </a:rPr>
              <a:t>“A revelation for those in heaven as well as on the earth</a:t>
            </a: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76:1-5 </a:t>
            </a:r>
            <a:r>
              <a:rPr lang="en-US" sz="1400" dirty="0">
                <a:solidFill>
                  <a:schemeClr val="bg1"/>
                </a:solidFill>
              </a:rPr>
              <a:t>Smith and Sjodahl</a:t>
            </a:r>
          </a:p>
        </p:txBody>
      </p:sp>
      <p:sp>
        <p:nvSpPr>
          <p:cNvPr id="10" name="Rectangle 9"/>
          <p:cNvSpPr/>
          <p:nvPr/>
        </p:nvSpPr>
        <p:spPr>
          <a:xfrm>
            <a:off x="1295768" y="1624605"/>
            <a:ext cx="3976774" cy="923330"/>
          </a:xfrm>
          <a:prstGeom prst="rect">
            <a:avLst/>
          </a:prstGeom>
        </p:spPr>
        <p:txBody>
          <a:bodyPr wrap="square">
            <a:spAutoFit/>
          </a:bodyPr>
          <a:lstStyle/>
          <a:p>
            <a:pPr fontAlgn="base"/>
            <a:r>
              <a:rPr lang="en-US" dirty="0">
                <a:solidFill>
                  <a:schemeClr val="bg1"/>
                </a:solidFill>
              </a:rPr>
              <a:t>“Spirits beyond the veil—us—must receive their information through the prophets of the Lord”</a:t>
            </a:r>
          </a:p>
        </p:txBody>
      </p:sp>
      <p:sp>
        <p:nvSpPr>
          <p:cNvPr id="3" name="Rectangle 2"/>
          <p:cNvSpPr/>
          <p:nvPr/>
        </p:nvSpPr>
        <p:spPr>
          <a:xfrm>
            <a:off x="6096000" y="1767006"/>
            <a:ext cx="4825497" cy="2031325"/>
          </a:xfrm>
          <a:prstGeom prst="rect">
            <a:avLst/>
          </a:prstGeom>
        </p:spPr>
        <p:txBody>
          <a:bodyPr wrap="square">
            <a:spAutoFit/>
          </a:bodyPr>
          <a:lstStyle/>
          <a:p>
            <a:r>
              <a:rPr lang="en-US" b="0" i="1" dirty="0">
                <a:solidFill>
                  <a:srgbClr val="FFFF00"/>
                </a:solidFill>
                <a:effectLst/>
                <a:latin typeface="Georgia" panose="02040502050405020303" pitchFamily="18" charset="0"/>
              </a:rPr>
              <a:t>Unto whom it was revealed, that not unto themselves, but unto us they did minister the things, which are now reported unto you by them that have preached the gospel unto you with the Holy Ghost sent down from heaven; which things the angels desire to look into.</a:t>
            </a:r>
          </a:p>
          <a:p>
            <a:r>
              <a:rPr lang="en-US" i="1" dirty="0">
                <a:solidFill>
                  <a:srgbClr val="FFFF00"/>
                </a:solidFill>
                <a:latin typeface="Georgia" panose="02040502050405020303" pitchFamily="18" charset="0"/>
              </a:rPr>
              <a:t>1 Peter 1:12</a:t>
            </a:r>
            <a:endParaRPr lang="en-US" i="1" dirty="0">
              <a:solidFill>
                <a:srgbClr val="FFFF00"/>
              </a:solidFill>
            </a:endParaRPr>
          </a:p>
        </p:txBody>
      </p:sp>
      <p:sp>
        <p:nvSpPr>
          <p:cNvPr id="12" name="Rectangle 11"/>
          <p:cNvSpPr/>
          <p:nvPr/>
        </p:nvSpPr>
        <p:spPr>
          <a:xfrm>
            <a:off x="6170662" y="4411207"/>
            <a:ext cx="5490212" cy="2031325"/>
          </a:xfrm>
          <a:prstGeom prst="rect">
            <a:avLst/>
          </a:prstGeom>
        </p:spPr>
        <p:txBody>
          <a:bodyPr wrap="square">
            <a:spAutoFit/>
          </a:bodyPr>
          <a:lstStyle/>
          <a:p>
            <a:pPr fontAlgn="base"/>
            <a:r>
              <a:rPr lang="en-US" dirty="0">
                <a:solidFill>
                  <a:schemeClr val="bg1"/>
                </a:solidFill>
              </a:rPr>
              <a:t>“The World has almost forgotten that Jehovah, our Lord and Savior, Jesus Christ, is God</a:t>
            </a:r>
          </a:p>
          <a:p>
            <a:pPr fontAlgn="base"/>
            <a:endParaRPr lang="en-US" dirty="0">
              <a:solidFill>
                <a:schemeClr val="bg1"/>
              </a:solidFill>
            </a:endParaRPr>
          </a:p>
          <a:p>
            <a:pPr fontAlgn="base"/>
            <a:r>
              <a:rPr lang="en-US" dirty="0">
                <a:solidFill>
                  <a:schemeClr val="bg1"/>
                </a:solidFill>
              </a:rPr>
              <a:t>When they think God, they endeavor to perceive either an imperceptible Being without body and without direct influence on the events of history; or a Thor hurling his flashing, murderous hammer in every direction.”</a:t>
            </a:r>
          </a:p>
        </p:txBody>
      </p:sp>
      <p:pic>
        <p:nvPicPr>
          <p:cNvPr id="5" name="Picture 4">
            <a:extLst>
              <a:ext uri="{FF2B5EF4-FFF2-40B4-BE49-F238E27FC236}">
                <a16:creationId xmlns:a16="http://schemas.microsoft.com/office/drawing/2014/main" id="{7380F615-55EB-4028-AAD4-BAFEA1CA1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10" y="2936090"/>
            <a:ext cx="4572000" cy="2572512"/>
          </a:xfrm>
          <a:prstGeom prst="rect">
            <a:avLst/>
          </a:prstGeom>
        </p:spPr>
      </p:pic>
    </p:spTree>
    <p:extLst>
      <p:ext uri="{BB962C8B-B14F-4D97-AF65-F5344CB8AC3E}">
        <p14:creationId xmlns:p14="http://schemas.microsoft.com/office/powerpoint/2010/main" val="36869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C46CAB-AA1F-4B35-934F-F3BA80CF0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Only in Him</a:t>
            </a: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76:5 </a:t>
            </a:r>
            <a:r>
              <a:rPr lang="en-US" sz="1400" dirty="0">
                <a:solidFill>
                  <a:schemeClr val="bg1"/>
                </a:solidFill>
              </a:rPr>
              <a:t>Smith and Sjodahl</a:t>
            </a:r>
          </a:p>
        </p:txBody>
      </p:sp>
      <p:sp>
        <p:nvSpPr>
          <p:cNvPr id="12" name="Rectangle 11"/>
          <p:cNvSpPr/>
          <p:nvPr/>
        </p:nvSpPr>
        <p:spPr>
          <a:xfrm>
            <a:off x="171204" y="1169014"/>
            <a:ext cx="5490212" cy="1938992"/>
          </a:xfrm>
          <a:prstGeom prst="rect">
            <a:avLst/>
          </a:prstGeom>
        </p:spPr>
        <p:txBody>
          <a:bodyPr wrap="square">
            <a:spAutoFit/>
          </a:bodyPr>
          <a:lstStyle/>
          <a:p>
            <a:pPr fontAlgn="base"/>
            <a:r>
              <a:rPr lang="en-US" sz="2400" dirty="0">
                <a:solidFill>
                  <a:schemeClr val="bg1"/>
                </a:solidFill>
              </a:rPr>
              <a:t>“The only true idea we have of God is the one we can obtain by seeing Him as revealed in His son. </a:t>
            </a:r>
          </a:p>
          <a:p>
            <a:pPr fontAlgn="base"/>
            <a:endParaRPr lang="en-US" sz="2400" dirty="0">
              <a:solidFill>
                <a:schemeClr val="bg1"/>
              </a:solidFill>
            </a:endParaRPr>
          </a:p>
          <a:p>
            <a:pPr fontAlgn="base"/>
            <a:r>
              <a:rPr lang="en-US" sz="2400" dirty="0">
                <a:solidFill>
                  <a:schemeClr val="bg1"/>
                </a:solidFill>
              </a:rPr>
              <a:t>The Lord Jesus Christ, is God.”</a:t>
            </a:r>
          </a:p>
        </p:txBody>
      </p:sp>
      <p:sp>
        <p:nvSpPr>
          <p:cNvPr id="4" name="Rectangle 3"/>
          <p:cNvSpPr/>
          <p:nvPr/>
        </p:nvSpPr>
        <p:spPr>
          <a:xfrm>
            <a:off x="6817113" y="3944257"/>
            <a:ext cx="5374887" cy="1569660"/>
          </a:xfrm>
          <a:prstGeom prst="rect">
            <a:avLst/>
          </a:prstGeom>
        </p:spPr>
        <p:txBody>
          <a:bodyPr wrap="square">
            <a:spAutoFit/>
          </a:bodyPr>
          <a:lstStyle/>
          <a:p>
            <a:r>
              <a:rPr lang="en-US" sz="2400" b="0" i="1" dirty="0">
                <a:solidFill>
                  <a:srgbClr val="FFFF00"/>
                </a:solidFill>
                <a:effectLst/>
                <a:latin typeface="Georgia" panose="02040502050405020303" pitchFamily="18" charset="0"/>
              </a:rPr>
              <a:t>For behold, this is my work and my glory—to bring to pass the immortality and eternal life of man.</a:t>
            </a:r>
          </a:p>
          <a:p>
            <a:r>
              <a:rPr lang="en-US" sz="2400" i="1" dirty="0">
                <a:solidFill>
                  <a:srgbClr val="FFFF00"/>
                </a:solidFill>
                <a:latin typeface="Georgia" panose="02040502050405020303" pitchFamily="18" charset="0"/>
              </a:rPr>
              <a:t>Moses 1:39</a:t>
            </a:r>
            <a:endParaRPr lang="en-US" sz="2400" i="1" dirty="0">
              <a:solidFill>
                <a:srgbClr val="FFFF00"/>
              </a:solidFill>
            </a:endParaRPr>
          </a:p>
        </p:txBody>
      </p:sp>
      <p:sp>
        <p:nvSpPr>
          <p:cNvPr id="5" name="Rectangle 4"/>
          <p:cNvSpPr/>
          <p:nvPr/>
        </p:nvSpPr>
        <p:spPr>
          <a:xfrm>
            <a:off x="6723500" y="2138510"/>
            <a:ext cx="3589444" cy="461665"/>
          </a:xfrm>
          <a:prstGeom prst="rect">
            <a:avLst/>
          </a:prstGeom>
        </p:spPr>
        <p:txBody>
          <a:bodyPr wrap="none">
            <a:spAutoFit/>
          </a:bodyPr>
          <a:lstStyle/>
          <a:p>
            <a:r>
              <a:rPr lang="en-US" sz="2400" b="0" i="0" dirty="0">
                <a:solidFill>
                  <a:schemeClr val="bg1"/>
                </a:solidFill>
                <a:effectLst/>
                <a:latin typeface="Abadi" panose="020B0604020104020204" pitchFamily="34" charset="0"/>
              </a:rPr>
              <a:t>…is there power to save </a:t>
            </a:r>
            <a:endParaRPr lang="en-US" sz="2400" dirty="0">
              <a:solidFill>
                <a:schemeClr val="bg1"/>
              </a:solidFill>
            </a:endParaRPr>
          </a:p>
        </p:txBody>
      </p:sp>
      <p:pic>
        <p:nvPicPr>
          <p:cNvPr id="8" name="Picture 2" descr="Image result for jesus christ pictures">
            <a:extLst>
              <a:ext uri="{FF2B5EF4-FFF2-40B4-BE49-F238E27FC236}">
                <a16:creationId xmlns:a16="http://schemas.microsoft.com/office/drawing/2014/main" id="{1A747949-B7B9-4E4C-BD26-BA761F9AA1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46288" y="3394574"/>
            <a:ext cx="4442305" cy="25384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5EF6DE6-AA2C-0FDF-882B-195FB92EC2C0}"/>
              </a:ext>
            </a:extLst>
          </p:cNvPr>
          <p:cNvSpPr/>
          <p:nvPr/>
        </p:nvSpPr>
        <p:spPr>
          <a:xfrm>
            <a:off x="3995540" y="707349"/>
            <a:ext cx="4419800" cy="461665"/>
          </a:xfrm>
          <a:prstGeom prst="rect">
            <a:avLst/>
          </a:prstGeom>
        </p:spPr>
        <p:txBody>
          <a:bodyPr wrap="none">
            <a:spAutoFit/>
          </a:bodyPr>
          <a:lstStyle/>
          <a:p>
            <a:r>
              <a:rPr lang="en-US" sz="2400" b="0" i="0" dirty="0">
                <a:solidFill>
                  <a:schemeClr val="bg1"/>
                </a:solidFill>
                <a:effectLst/>
                <a:latin typeface="Abadi" panose="020B0604020104020204" pitchFamily="34" charset="0"/>
              </a:rPr>
              <a:t>Worship, Love, Hold Him in Awe</a:t>
            </a:r>
            <a:endParaRPr lang="en-US" sz="2400" dirty="0">
              <a:solidFill>
                <a:schemeClr val="bg1"/>
              </a:solidFill>
            </a:endParaRPr>
          </a:p>
        </p:txBody>
      </p:sp>
    </p:spTree>
    <p:extLst>
      <p:ext uri="{BB962C8B-B14F-4D97-AF65-F5344CB8AC3E}">
        <p14:creationId xmlns:p14="http://schemas.microsoft.com/office/powerpoint/2010/main" val="20310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4154</Words>
  <Application>Microsoft Office PowerPoint</Application>
  <PresentationFormat>Widescreen</PresentationFormat>
  <Paragraphs>233</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Lucida Fax</vt:lpstr>
      <vt:lpstr>Georgia</vt:lpstr>
      <vt:lpstr>Open Sans</vt:lpstr>
      <vt:lpstr>Calibri</vt:lpstr>
      <vt:lpstr>Arial</vt:lpstr>
      <vt:lpstr>Abadi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14</cp:revision>
  <dcterms:created xsi:type="dcterms:W3CDTF">2018-09-25T16:47:57Z</dcterms:created>
  <dcterms:modified xsi:type="dcterms:W3CDTF">2025-01-01T16:02:49Z</dcterms:modified>
</cp:coreProperties>
</file>