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3" r:id="rId3"/>
    <p:sldId id="258" r:id="rId4"/>
    <p:sldId id="261" r:id="rId5"/>
    <p:sldId id="267" r:id="rId6"/>
    <p:sldId id="281" r:id="rId7"/>
    <p:sldId id="262" r:id="rId8"/>
    <p:sldId id="264" r:id="rId9"/>
    <p:sldId id="263" r:id="rId10"/>
    <p:sldId id="284" r:id="rId11"/>
    <p:sldId id="265" r:id="rId12"/>
    <p:sldId id="286" r:id="rId13"/>
    <p:sldId id="287" r:id="rId14"/>
    <p:sldId id="266" r:id="rId15"/>
    <p:sldId id="285"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badi" panose="020B06040201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badi" panose="020B0604020104020204" pitchFamily="34" charset="0"/>
              </a:defRPr>
            </a:lvl1pPr>
          </a:lstStyle>
          <a:p>
            <a:fld id="{1322B330-8552-4800-B9DD-1DDA0DF96DAE}" type="datetimeFigureOut">
              <a:rPr lang="en-US" smtClean="0"/>
              <a:pPr/>
              <a:t>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badi" panose="020B06040201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badi" panose="020B0604020104020204" pitchFamily="34" charset="0"/>
              </a:defRPr>
            </a:lvl1pPr>
          </a:lstStyle>
          <a:p>
            <a:fld id="{BD9F1A84-62C6-4830-A829-5A8472CD389B}" type="slidenum">
              <a:rPr lang="en-US" smtClean="0"/>
              <a:pPr/>
              <a:t>‹#›</a:t>
            </a:fld>
            <a:endParaRPr lang="en-US" dirty="0"/>
          </a:p>
        </p:txBody>
      </p:sp>
    </p:spTree>
    <p:extLst>
      <p:ext uri="{BB962C8B-B14F-4D97-AF65-F5344CB8AC3E}">
        <p14:creationId xmlns:p14="http://schemas.microsoft.com/office/powerpoint/2010/main" val="411925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badi" panose="020B0604020104020204" pitchFamily="34" charset="0"/>
        <a:ea typeface="+mn-ea"/>
        <a:cs typeface="+mn-cs"/>
      </a:defRPr>
    </a:lvl1pPr>
    <a:lvl2pPr marL="457200" algn="l" defTabSz="914400" rtl="0" eaLnBrk="1" latinLnBrk="0" hangingPunct="1">
      <a:defRPr sz="1200" kern="1200">
        <a:solidFill>
          <a:schemeClr val="tx1"/>
        </a:solidFill>
        <a:latin typeface="Abadi" panose="020B0604020104020204" pitchFamily="34" charset="0"/>
        <a:ea typeface="+mn-ea"/>
        <a:cs typeface="+mn-cs"/>
      </a:defRPr>
    </a:lvl2pPr>
    <a:lvl3pPr marL="914400" algn="l" defTabSz="914400" rtl="0" eaLnBrk="1" latinLnBrk="0" hangingPunct="1">
      <a:defRPr sz="1200" kern="1200">
        <a:solidFill>
          <a:schemeClr val="tx1"/>
        </a:solidFill>
        <a:latin typeface="Abadi" panose="020B0604020104020204" pitchFamily="34" charset="0"/>
        <a:ea typeface="+mn-ea"/>
        <a:cs typeface="+mn-cs"/>
      </a:defRPr>
    </a:lvl3pPr>
    <a:lvl4pPr marL="1371600" algn="l" defTabSz="914400" rtl="0" eaLnBrk="1" latinLnBrk="0" hangingPunct="1">
      <a:defRPr sz="1200" kern="1200">
        <a:solidFill>
          <a:schemeClr val="tx1"/>
        </a:solidFill>
        <a:latin typeface="Abadi" panose="020B0604020104020204" pitchFamily="34" charset="0"/>
        <a:ea typeface="+mn-ea"/>
        <a:cs typeface="+mn-cs"/>
      </a:defRPr>
    </a:lvl4pPr>
    <a:lvl5pPr marL="1828800" algn="l" defTabSz="914400" rtl="0" eaLnBrk="1" latinLnBrk="0" hangingPunct="1">
      <a:defRPr sz="1200" kern="1200">
        <a:solidFill>
          <a:schemeClr val="tx1"/>
        </a:solidFill>
        <a:latin typeface="Abadi" panose="020B06040201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F1A84-62C6-4830-A829-5A8472CD389B}" type="slidenum">
              <a:rPr lang="en-US" smtClean="0"/>
              <a:t>2</a:t>
            </a:fld>
            <a:endParaRPr lang="en-US"/>
          </a:p>
        </p:txBody>
      </p:sp>
    </p:spTree>
    <p:extLst>
      <p:ext uri="{BB962C8B-B14F-4D97-AF65-F5344CB8AC3E}">
        <p14:creationId xmlns:p14="http://schemas.microsoft.com/office/powerpoint/2010/main" val="384111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F1A84-62C6-4830-A829-5A8472CD389B}" type="slidenum">
              <a:rPr lang="en-US" smtClean="0"/>
              <a:t>3</a:t>
            </a:fld>
            <a:endParaRPr lang="en-US"/>
          </a:p>
        </p:txBody>
      </p:sp>
    </p:spTree>
    <p:extLst>
      <p:ext uri="{BB962C8B-B14F-4D97-AF65-F5344CB8AC3E}">
        <p14:creationId xmlns:p14="http://schemas.microsoft.com/office/powerpoint/2010/main" val="192184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F1A84-62C6-4830-A829-5A8472CD389B}" type="slidenum">
              <a:rPr lang="en-US" smtClean="0"/>
              <a:pPr/>
              <a:t>9</a:t>
            </a:fld>
            <a:endParaRPr lang="en-US" dirty="0"/>
          </a:p>
        </p:txBody>
      </p:sp>
    </p:spTree>
    <p:extLst>
      <p:ext uri="{BB962C8B-B14F-4D97-AF65-F5344CB8AC3E}">
        <p14:creationId xmlns:p14="http://schemas.microsoft.com/office/powerpoint/2010/main" val="55530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F1A84-62C6-4830-A829-5A8472CD389B}" type="slidenum">
              <a:rPr lang="en-US" smtClean="0"/>
              <a:pPr/>
              <a:t>13</a:t>
            </a:fld>
            <a:endParaRPr lang="en-US" dirty="0"/>
          </a:p>
        </p:txBody>
      </p:sp>
    </p:spTree>
    <p:extLst>
      <p:ext uri="{BB962C8B-B14F-4D97-AF65-F5344CB8AC3E}">
        <p14:creationId xmlns:p14="http://schemas.microsoft.com/office/powerpoint/2010/main" val="73851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CD6B-4C5D-C577-AD42-008FC6C79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D58655-BB4C-BC1C-3F15-4E6C7F5E5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B27AE-216C-AF11-7C88-B7FB9575BA5F}"/>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5" name="Footer Placeholder 4">
            <a:extLst>
              <a:ext uri="{FF2B5EF4-FFF2-40B4-BE49-F238E27FC236}">
                <a16:creationId xmlns:a16="http://schemas.microsoft.com/office/drawing/2014/main" id="{ACDEFA31-5D4C-1131-68D6-41F845069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A7F61-E2F5-5C7E-9ED0-51F76F9D02C3}"/>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230909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51B3-9CAD-C13E-D132-FECAD507C6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20D47B-D9A1-8D8C-B2AD-91139C607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9E83E-95D9-4CF0-CD5A-9EDC65D8CEAC}"/>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5" name="Footer Placeholder 4">
            <a:extLst>
              <a:ext uri="{FF2B5EF4-FFF2-40B4-BE49-F238E27FC236}">
                <a16:creationId xmlns:a16="http://schemas.microsoft.com/office/drawing/2014/main" id="{DBF3B63F-6E9C-63A5-FF99-E2F5A1F4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4237C-8B8D-1CDF-54DA-710442B3D6CD}"/>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307811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33BD0-E0FC-E7FA-DEB9-3A2FD7E85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608B80-9BE9-EE67-50ED-0D0E45164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4D8BA-45A4-880F-8D42-D49114C0CAB0}"/>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5" name="Footer Placeholder 4">
            <a:extLst>
              <a:ext uri="{FF2B5EF4-FFF2-40B4-BE49-F238E27FC236}">
                <a16:creationId xmlns:a16="http://schemas.microsoft.com/office/drawing/2014/main" id="{5C8B7936-8793-01AC-0184-9429A2243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A1E56-A7D2-82A3-F0DE-E2C708E9E44F}"/>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91880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6B95-7222-EA6E-71DF-496639EE9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091A2-FAD7-2B2F-CE22-94C04BE0D4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D6CD7-ADB1-471A-AF46-AB47E1755C8D}"/>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5" name="Footer Placeholder 4">
            <a:extLst>
              <a:ext uri="{FF2B5EF4-FFF2-40B4-BE49-F238E27FC236}">
                <a16:creationId xmlns:a16="http://schemas.microsoft.com/office/drawing/2014/main" id="{8C5EE710-C73A-6D0E-AD4C-95E7FDE98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E53E0-44B4-24BC-7E4B-C3F9A76912EF}"/>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72976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08A2-0FCC-9578-FD0D-EE45E60F6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DDABD-7631-8C7E-071C-8CBC82C915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72274-ACCA-E87C-E1B9-F2252BCC8E6A}"/>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5" name="Footer Placeholder 4">
            <a:extLst>
              <a:ext uri="{FF2B5EF4-FFF2-40B4-BE49-F238E27FC236}">
                <a16:creationId xmlns:a16="http://schemas.microsoft.com/office/drawing/2014/main" id="{D8576D07-264B-02E4-D12A-8131CFD6E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B3320-1602-3104-B4ED-888FA2E091A8}"/>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171662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88FA-45B2-357D-B008-A1634CA4C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91BD4-9F0F-DB33-D29C-DC106AAE0C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3B5FD-6E1A-F92D-3724-429BE2AFE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08E68-FC58-C84A-4890-03FC8F0B0C4A}"/>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6" name="Footer Placeholder 5">
            <a:extLst>
              <a:ext uri="{FF2B5EF4-FFF2-40B4-BE49-F238E27FC236}">
                <a16:creationId xmlns:a16="http://schemas.microsoft.com/office/drawing/2014/main" id="{AED87835-A0F7-237A-6024-AF6CB5476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40447-7C1C-3A89-46DD-F24AEAAA7942}"/>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368674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0A7-AF90-75AA-ABF3-1826E0601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528A3D-5D27-1ECC-99E3-777125490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B23B8-D227-A5E0-A642-FC66C4A47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3A7E0-0EB6-6AA9-4C0E-4AED7A3B3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51909-4596-82A7-3385-BB363AB8BB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46C8AB-803F-8771-D7D4-9BE34D266DED}"/>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8" name="Footer Placeholder 7">
            <a:extLst>
              <a:ext uri="{FF2B5EF4-FFF2-40B4-BE49-F238E27FC236}">
                <a16:creationId xmlns:a16="http://schemas.microsoft.com/office/drawing/2014/main" id="{6E8AE53B-79C6-D1F6-C077-9690375F6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964EFB-69D1-0FDD-D76B-7F7A6429F810}"/>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284765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45DE-683A-49ED-7AA7-7938ED707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8DDCE-1C67-7B7C-E7D8-C4A37DAB9092}"/>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4" name="Footer Placeholder 3">
            <a:extLst>
              <a:ext uri="{FF2B5EF4-FFF2-40B4-BE49-F238E27FC236}">
                <a16:creationId xmlns:a16="http://schemas.microsoft.com/office/drawing/2014/main" id="{BA2F3F18-98BA-6770-8727-A9E5D76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7BDBB-9EA9-9869-8A90-A8C6EB8774B3}"/>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33729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D4EB6-FA89-1706-DBF9-75535ED78F91}"/>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3" name="Footer Placeholder 2">
            <a:extLst>
              <a:ext uri="{FF2B5EF4-FFF2-40B4-BE49-F238E27FC236}">
                <a16:creationId xmlns:a16="http://schemas.microsoft.com/office/drawing/2014/main" id="{70C71D17-1BFF-692F-1C2B-873053B5AB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C2CD38-A1A4-D78A-E70F-8F893ED1571E}"/>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31653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78F6-5089-28A2-F8BB-9644F0D27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6439C-8175-14D3-D07B-5CB827D73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5EF25-3396-C684-13CD-6B274BC1C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D10DD-B430-E4A3-1775-6139A349FD13}"/>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6" name="Footer Placeholder 5">
            <a:extLst>
              <a:ext uri="{FF2B5EF4-FFF2-40B4-BE49-F238E27FC236}">
                <a16:creationId xmlns:a16="http://schemas.microsoft.com/office/drawing/2014/main" id="{65D6CA53-0C4C-42A1-C050-8970CE85A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98EF6-FE25-28EC-8D3A-522930AA0327}"/>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42732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057B-543C-E2AF-17B2-6C05E20AD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4E6ED-9423-D0D7-1503-21B6F8B66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FB5AF1-5336-138D-45F8-75F967021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48CBF-B174-B8DD-25FE-44B5E219EA0D}"/>
              </a:ext>
            </a:extLst>
          </p:cNvPr>
          <p:cNvSpPr>
            <a:spLocks noGrp="1"/>
          </p:cNvSpPr>
          <p:nvPr>
            <p:ph type="dt" sz="half" idx="10"/>
          </p:nvPr>
        </p:nvSpPr>
        <p:spPr/>
        <p:txBody>
          <a:bodyPr/>
          <a:lstStyle/>
          <a:p>
            <a:fld id="{1D901F7F-CF65-40B6-B0AF-39523A66CF98}" type="datetimeFigureOut">
              <a:rPr lang="en-US" smtClean="0"/>
              <a:t>1/1/2025</a:t>
            </a:fld>
            <a:endParaRPr lang="en-US"/>
          </a:p>
        </p:txBody>
      </p:sp>
      <p:sp>
        <p:nvSpPr>
          <p:cNvPr id="6" name="Footer Placeholder 5">
            <a:extLst>
              <a:ext uri="{FF2B5EF4-FFF2-40B4-BE49-F238E27FC236}">
                <a16:creationId xmlns:a16="http://schemas.microsoft.com/office/drawing/2014/main" id="{1A0AB93B-C190-3600-015A-5F8943DE5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5BF7F-C70C-8CA3-3107-329F97F80A0A}"/>
              </a:ext>
            </a:extLst>
          </p:cNvPr>
          <p:cNvSpPr>
            <a:spLocks noGrp="1"/>
          </p:cNvSpPr>
          <p:nvPr>
            <p:ph type="sldNum" sz="quarter" idx="12"/>
          </p:nvPr>
        </p:nvSpPr>
        <p:spPr/>
        <p:txBody>
          <a:bodyPr/>
          <a:lstStyle/>
          <a:p>
            <a:fld id="{29572C6B-3EDB-4504-B0F9-5266D8587F57}" type="slidenum">
              <a:rPr lang="en-US" smtClean="0"/>
              <a:t>‹#›</a:t>
            </a:fld>
            <a:endParaRPr lang="en-US"/>
          </a:p>
        </p:txBody>
      </p:sp>
    </p:spTree>
    <p:extLst>
      <p:ext uri="{BB962C8B-B14F-4D97-AF65-F5344CB8AC3E}">
        <p14:creationId xmlns:p14="http://schemas.microsoft.com/office/powerpoint/2010/main" val="21442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C593D-6B4C-F68E-E11D-136DF3CE3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548CD-E264-225F-6D05-9E8BFF50F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3AA1AE-1C53-3A3E-28A3-0DB9BD022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badi" panose="020B0604020104020204" pitchFamily="34" charset="0"/>
              </a:defRPr>
            </a:lvl1pPr>
          </a:lstStyle>
          <a:p>
            <a:fld id="{1D901F7F-CF65-40B6-B0AF-39523A66CF98}" type="datetimeFigureOut">
              <a:rPr lang="en-US" smtClean="0"/>
              <a:pPr/>
              <a:t>1/1/2025</a:t>
            </a:fld>
            <a:endParaRPr lang="en-US" dirty="0"/>
          </a:p>
        </p:txBody>
      </p:sp>
      <p:sp>
        <p:nvSpPr>
          <p:cNvPr id="5" name="Footer Placeholder 4">
            <a:extLst>
              <a:ext uri="{FF2B5EF4-FFF2-40B4-BE49-F238E27FC236}">
                <a16:creationId xmlns:a16="http://schemas.microsoft.com/office/drawing/2014/main" id="{923A84F9-1DB7-F525-2C7A-8247D6B90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A04BF9B0-EA3C-F26A-5501-3CAE2A1AE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badi" panose="020B0604020104020204" pitchFamily="34" charset="0"/>
              </a:defRPr>
            </a:lvl1pPr>
          </a:lstStyle>
          <a:p>
            <a:fld id="{29572C6B-3EDB-4504-B0F9-5266D8587F57}" type="slidenum">
              <a:rPr lang="en-US" smtClean="0"/>
              <a:pPr/>
              <a:t>‹#›</a:t>
            </a:fld>
            <a:endParaRPr lang="en-US" dirty="0"/>
          </a:p>
        </p:txBody>
      </p:sp>
    </p:spTree>
    <p:extLst>
      <p:ext uri="{BB962C8B-B14F-4D97-AF65-F5344CB8AC3E}">
        <p14:creationId xmlns:p14="http://schemas.microsoft.com/office/powerpoint/2010/main" val="2764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BF9E1-D7CA-B099-A700-665034BAD0F4}"/>
              </a:ext>
            </a:extLst>
          </p:cNvPr>
          <p:cNvPicPr>
            <a:picLocks noChangeAspect="1"/>
          </p:cNvPicPr>
          <p:nvPr/>
        </p:nvPicPr>
        <p:blipFill>
          <a:blip r:embed="rId2"/>
          <a:stretch>
            <a:fillRect/>
          </a:stretch>
        </p:blipFill>
        <p:spPr>
          <a:xfrm>
            <a:off x="0" y="0"/>
            <a:ext cx="12192000" cy="6885349"/>
          </a:xfrm>
          <a:prstGeom prst="rect">
            <a:avLst/>
          </a:prstGeom>
        </p:spPr>
      </p:pic>
      <p:sp>
        <p:nvSpPr>
          <p:cNvPr id="3" name="TextBox 2">
            <a:extLst>
              <a:ext uri="{FF2B5EF4-FFF2-40B4-BE49-F238E27FC236}">
                <a16:creationId xmlns:a16="http://schemas.microsoft.com/office/drawing/2014/main" id="{AEF105E6-08EC-87D1-6A83-4F6F893775F7}"/>
              </a:ext>
            </a:extLst>
          </p:cNvPr>
          <p:cNvSpPr txBox="1"/>
          <p:nvPr/>
        </p:nvSpPr>
        <p:spPr>
          <a:xfrm>
            <a:off x="1" y="0"/>
            <a:ext cx="12192000" cy="2862322"/>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Doctrine and Covenants 76:19-24</a:t>
            </a:r>
          </a:p>
          <a:p>
            <a:pPr algn="ctr"/>
            <a:endParaRPr lang="en-US" sz="6000" dirty="0">
              <a:solidFill>
                <a:schemeClr val="bg1"/>
              </a:solidFill>
              <a:latin typeface="Nyala" panose="02000504070300020003" pitchFamily="2" charset="0"/>
            </a:endParaRPr>
          </a:p>
          <a:p>
            <a:pPr algn="ctr"/>
            <a:r>
              <a:rPr lang="en-US" sz="6000" dirty="0">
                <a:solidFill>
                  <a:schemeClr val="bg1"/>
                </a:solidFill>
                <a:latin typeface="Nyala" panose="02000504070300020003" pitchFamily="2" charset="0"/>
              </a:rPr>
              <a:t>Jesus Christ As Himself</a:t>
            </a:r>
          </a:p>
        </p:txBody>
      </p:sp>
      <p:sp>
        <p:nvSpPr>
          <p:cNvPr id="5" name="TextBox 4">
            <a:extLst>
              <a:ext uri="{FF2B5EF4-FFF2-40B4-BE49-F238E27FC236}">
                <a16:creationId xmlns:a16="http://schemas.microsoft.com/office/drawing/2014/main" id="{549D322A-E4B6-F67F-D427-D34C06F58C63}"/>
              </a:ext>
            </a:extLst>
          </p:cNvPr>
          <p:cNvSpPr txBox="1"/>
          <p:nvPr/>
        </p:nvSpPr>
        <p:spPr>
          <a:xfrm>
            <a:off x="3311165" y="3827531"/>
            <a:ext cx="6094428" cy="1200329"/>
          </a:xfrm>
          <a:prstGeom prst="rect">
            <a:avLst/>
          </a:prstGeom>
          <a:noFill/>
        </p:spPr>
        <p:txBody>
          <a:bodyPr wrap="square">
            <a:spAutoFit/>
          </a:bodyPr>
          <a:lstStyle/>
          <a:p>
            <a:pPr algn="ctr"/>
            <a:r>
              <a:rPr lang="en-US" b="0" i="1" dirty="0">
                <a:solidFill>
                  <a:schemeClr val="bg1"/>
                </a:solidFill>
                <a:effectLst/>
                <a:latin typeface="Abadi" panose="020B0604020104020204" pitchFamily="34" charset="0"/>
                <a:cs typeface="Calibri" panose="020F0502020204030204" pitchFamily="34" charset="0"/>
              </a:rPr>
              <a:t>And to make all men see what is the fellowship of the mystery, which from the beginning of the world hath been hid in God, who created all things by Jesus Christ:</a:t>
            </a:r>
          </a:p>
          <a:p>
            <a:pPr algn="ctr"/>
            <a:r>
              <a:rPr lang="en-US" i="1" dirty="0">
                <a:solidFill>
                  <a:schemeClr val="bg1"/>
                </a:solidFill>
                <a:latin typeface="Abadi" panose="020B0604020104020204" pitchFamily="34" charset="0"/>
                <a:cs typeface="Calibri" panose="020F0502020204030204" pitchFamily="34" charset="0"/>
              </a:rPr>
              <a:t>Ephesians 3:9</a:t>
            </a:r>
          </a:p>
        </p:txBody>
      </p:sp>
      <p:grpSp>
        <p:nvGrpSpPr>
          <p:cNvPr id="25" name="Group 24">
            <a:extLst>
              <a:ext uri="{FF2B5EF4-FFF2-40B4-BE49-F238E27FC236}">
                <a16:creationId xmlns:a16="http://schemas.microsoft.com/office/drawing/2014/main" id="{D670E037-CF87-1C6A-C563-ECA861C2C671}"/>
              </a:ext>
            </a:extLst>
          </p:cNvPr>
          <p:cNvGrpSpPr/>
          <p:nvPr/>
        </p:nvGrpSpPr>
        <p:grpSpPr>
          <a:xfrm>
            <a:off x="810659" y="3270629"/>
            <a:ext cx="2407826" cy="2887181"/>
            <a:chOff x="810659" y="3270629"/>
            <a:chExt cx="2407826" cy="2887181"/>
          </a:xfrm>
        </p:grpSpPr>
        <p:pic>
          <p:nvPicPr>
            <p:cNvPr id="1026" name="Picture 2" descr="Earth Gif - IceGif">
              <a:extLst>
                <a:ext uri="{FF2B5EF4-FFF2-40B4-BE49-F238E27FC236}">
                  <a16:creationId xmlns:a16="http://schemas.microsoft.com/office/drawing/2014/main" id="{875DEFD1-AAFA-EC4C-5BDA-4956ABD3A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61" y="3286834"/>
              <a:ext cx="2300140" cy="23001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D23A1C1-5324-D1CC-41C0-44C3CD12CDFE}"/>
                </a:ext>
              </a:extLst>
            </p:cNvPr>
            <p:cNvSpPr/>
            <p:nvPr/>
          </p:nvSpPr>
          <p:spPr>
            <a:xfrm>
              <a:off x="810659" y="3270629"/>
              <a:ext cx="2407826" cy="240782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19D72A-01B7-B68C-8F64-6EEBFEFD2E93}"/>
                </a:ext>
              </a:extLst>
            </p:cNvPr>
            <p:cNvSpPr/>
            <p:nvPr/>
          </p:nvSpPr>
          <p:spPr>
            <a:xfrm>
              <a:off x="1204342" y="5726692"/>
              <a:ext cx="1628498" cy="28640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887E0DF-1519-0A42-BBB8-606A599E9A27}"/>
                </a:ext>
              </a:extLst>
            </p:cNvPr>
            <p:cNvSpPr/>
            <p:nvPr/>
          </p:nvSpPr>
          <p:spPr>
            <a:xfrm>
              <a:off x="871787" y="3329069"/>
              <a:ext cx="2300140" cy="2300140"/>
            </a:xfrm>
            <a:prstGeom prst="ellipse">
              <a:avLst/>
            </a:prstGeom>
            <a:gradFill>
              <a:gsLst>
                <a:gs pos="0">
                  <a:schemeClr val="accent1">
                    <a:lumMod val="5000"/>
                    <a:lumOff val="95000"/>
                    <a:alpha val="2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a:extLst>
                <a:ext uri="{FF2B5EF4-FFF2-40B4-BE49-F238E27FC236}">
                  <a16:creationId xmlns:a16="http://schemas.microsoft.com/office/drawing/2014/main" id="{6CC4DAD7-5429-FC2A-D335-25D2ED7A7DF1}"/>
                </a:ext>
              </a:extLst>
            </p:cNvPr>
            <p:cNvSpPr/>
            <p:nvPr/>
          </p:nvSpPr>
          <p:spPr>
            <a:xfrm rot="16200000">
              <a:off x="1869861" y="4759441"/>
              <a:ext cx="289422" cy="1548606"/>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a:extLst>
                <a:ext uri="{FF2B5EF4-FFF2-40B4-BE49-F238E27FC236}">
                  <a16:creationId xmlns:a16="http://schemas.microsoft.com/office/drawing/2014/main" id="{E3327D09-3555-74BC-B9DC-814732F62538}"/>
                </a:ext>
              </a:extLst>
            </p:cNvPr>
            <p:cNvSpPr/>
            <p:nvPr/>
          </p:nvSpPr>
          <p:spPr>
            <a:xfrm rot="16200000">
              <a:off x="1921363" y="5033034"/>
              <a:ext cx="200988" cy="1411433"/>
            </a:xfrm>
            <a:prstGeom prst="flowChartOnlineStorag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90B8B421-CE82-8F83-B0F3-870AB0D896D2}"/>
                </a:ext>
              </a:extLst>
            </p:cNvPr>
            <p:cNvSpPr/>
            <p:nvPr/>
          </p:nvSpPr>
          <p:spPr>
            <a:xfrm rot="16200000">
              <a:off x="1873881" y="5198849"/>
              <a:ext cx="289422" cy="1628499"/>
            </a:xfrm>
            <a:prstGeom prst="flowChartOnlineStorag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086FE33-E664-0D1D-8FFB-72D244499460}"/>
                </a:ext>
              </a:extLst>
            </p:cNvPr>
            <p:cNvGrpSpPr/>
            <p:nvPr/>
          </p:nvGrpSpPr>
          <p:grpSpPr>
            <a:xfrm>
              <a:off x="1437739" y="5638256"/>
              <a:ext cx="1153666" cy="213046"/>
              <a:chOff x="1415144" y="3069771"/>
              <a:chExt cx="3124199" cy="576943"/>
            </a:xfrm>
          </p:grpSpPr>
          <p:sp>
            <p:nvSpPr>
              <p:cNvPr id="14" name="Oval 13">
                <a:extLst>
                  <a:ext uri="{FF2B5EF4-FFF2-40B4-BE49-F238E27FC236}">
                    <a16:creationId xmlns:a16="http://schemas.microsoft.com/office/drawing/2014/main" id="{9ED477B2-3608-77FD-790C-6C2DFB1D2985}"/>
                  </a:ext>
                </a:extLst>
              </p:cNvPr>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D5CDED6-CB3A-42CC-A274-9C1B64B0B43C}"/>
                  </a:ext>
                </a:extLst>
              </p:cNvPr>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FAED8D-19FB-C08A-85BC-4E3CFAC3BA9C}"/>
                  </a:ext>
                </a:extLst>
              </p:cNvPr>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111BF39-5EAB-95EA-9C30-9003786B475B}"/>
                  </a:ext>
                </a:extLst>
              </p:cNvPr>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A57C175-3491-3AE8-99B7-4185FD2D67F7}"/>
                  </a:ext>
                </a:extLst>
              </p:cNvPr>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E27D3D-668B-5EBB-B51C-5E1D90B007B9}"/>
                  </a:ext>
                </a:extLst>
              </p:cNvPr>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B65D50A-E837-52E1-094B-C4D669F45EFB}"/>
                  </a:ext>
                </a:extLst>
              </p:cNvPr>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23F884F-9761-3C45-A414-55DE1129F8BA}"/>
                  </a:ext>
                </a:extLst>
              </p:cNvPr>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FB12AAF-0E26-A688-EF12-DEBDD2D60ECD}"/>
                  </a:ext>
                </a:extLst>
              </p:cNvPr>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BE8E3D-AD18-3786-BBC3-8A718BEF2C9D}"/>
                  </a:ext>
                </a:extLst>
              </p:cNvPr>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a:extLst>
              <a:ext uri="{FF2B5EF4-FFF2-40B4-BE49-F238E27FC236}">
                <a16:creationId xmlns:a16="http://schemas.microsoft.com/office/drawing/2014/main" id="{759E6EA8-0162-AD61-C16D-A15C216A4389}"/>
              </a:ext>
            </a:extLst>
          </p:cNvPr>
          <p:cNvSpPr txBox="1"/>
          <p:nvPr/>
        </p:nvSpPr>
        <p:spPr>
          <a:xfrm>
            <a:off x="84363" y="6516017"/>
            <a:ext cx="6094476"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144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D1BA9-2334-EAB8-0382-D261DC4BF3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BA7532-75F5-DE77-22CC-4C6F3B9EF156}"/>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a:extLst>
              <a:ext uri="{FF2B5EF4-FFF2-40B4-BE49-F238E27FC236}">
                <a16:creationId xmlns:a16="http://schemas.microsoft.com/office/drawing/2014/main" id="{BC84E036-C67F-68DD-673D-922BC1EBEE29}"/>
              </a:ext>
            </a:extLst>
          </p:cNvPr>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Because Jesus Lives…</a:t>
            </a:r>
          </a:p>
        </p:txBody>
      </p:sp>
      <p:sp>
        <p:nvSpPr>
          <p:cNvPr id="7" name="Rectangle 6">
            <a:extLst>
              <a:ext uri="{FF2B5EF4-FFF2-40B4-BE49-F238E27FC236}">
                <a16:creationId xmlns:a16="http://schemas.microsoft.com/office/drawing/2014/main" id="{E5BC4F49-B131-6578-EB5F-B98F68FF6CE8}"/>
              </a:ext>
            </a:extLst>
          </p:cNvPr>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76:22; </a:t>
            </a:r>
            <a:r>
              <a:rPr lang="en-US" b="0" i="1" dirty="0">
                <a:solidFill>
                  <a:schemeClr val="bg1"/>
                </a:solidFill>
                <a:effectLst/>
                <a:latin typeface="Abadi" panose="020B0604020104020204" pitchFamily="34" charset="0"/>
              </a:rPr>
              <a:t>“I Know That My </a:t>
            </a:r>
            <a:r>
              <a:rPr lang="en-US" b="0" i="1" dirty="0" err="1">
                <a:solidFill>
                  <a:schemeClr val="bg1"/>
                </a:solidFill>
                <a:effectLst/>
                <a:latin typeface="Abadi" panose="020B0604020104020204" pitchFamily="34" charset="0"/>
              </a:rPr>
              <a:t>Reedemer</a:t>
            </a:r>
            <a:r>
              <a:rPr lang="en-US" b="0" i="1" dirty="0">
                <a:solidFill>
                  <a:schemeClr val="bg1"/>
                </a:solidFill>
                <a:effectLst/>
                <a:latin typeface="Abadi" panose="020B0604020104020204" pitchFamily="34" charset="0"/>
              </a:rPr>
              <a:t> Lives” Hymn 136</a:t>
            </a:r>
            <a:endParaRPr lang="en-US" sz="1200" i="1" dirty="0">
              <a:solidFill>
                <a:schemeClr val="bg1"/>
              </a:solidFill>
              <a:latin typeface="Abadi" panose="020B0604020104020204" pitchFamily="34" charset="0"/>
            </a:endParaRPr>
          </a:p>
        </p:txBody>
      </p:sp>
      <p:sp>
        <p:nvSpPr>
          <p:cNvPr id="15" name="TextBox 14">
            <a:extLst>
              <a:ext uri="{FF2B5EF4-FFF2-40B4-BE49-F238E27FC236}">
                <a16:creationId xmlns:a16="http://schemas.microsoft.com/office/drawing/2014/main" id="{B4B6128A-EB81-24D5-6600-B310CE020E79}"/>
              </a:ext>
            </a:extLst>
          </p:cNvPr>
          <p:cNvSpPr txBox="1"/>
          <p:nvPr/>
        </p:nvSpPr>
        <p:spPr>
          <a:xfrm>
            <a:off x="556182" y="940998"/>
            <a:ext cx="4007178" cy="1754326"/>
          </a:xfrm>
          <a:prstGeom prst="rect">
            <a:avLst/>
          </a:prstGeom>
          <a:noFill/>
        </p:spPr>
        <p:txBody>
          <a:bodyPr wrap="square">
            <a:spAutoFit/>
          </a:bodyPr>
          <a:lstStyle/>
          <a:p>
            <a:pPr algn="l"/>
            <a:r>
              <a:rPr lang="en-US" b="0" i="0" dirty="0">
                <a:solidFill>
                  <a:schemeClr val="bg1"/>
                </a:solidFill>
                <a:effectLst/>
                <a:latin typeface="Abadi" panose="020B0604020104020204" pitchFamily="34" charset="0"/>
              </a:rPr>
              <a:t>He lives, he lives, who once was dead.</a:t>
            </a:r>
          </a:p>
          <a:p>
            <a:pPr algn="l"/>
            <a:r>
              <a:rPr lang="en-US" b="0" i="0" dirty="0">
                <a:solidFill>
                  <a:schemeClr val="bg1"/>
                </a:solidFill>
                <a:effectLst/>
                <a:latin typeface="Abadi" panose="020B0604020104020204" pitchFamily="34" charset="0"/>
              </a:rPr>
              <a:t>He lives, my ever-living Head.</a:t>
            </a:r>
          </a:p>
          <a:p>
            <a:pPr algn="l"/>
            <a:r>
              <a:rPr lang="en-US" b="0" i="0" dirty="0">
                <a:solidFill>
                  <a:schemeClr val="bg1"/>
                </a:solidFill>
                <a:effectLst/>
                <a:latin typeface="Abadi" panose="020B0604020104020204" pitchFamily="34" charset="0"/>
              </a:rPr>
              <a:t>He lives to bless me with his love.</a:t>
            </a:r>
          </a:p>
          <a:p>
            <a:pPr algn="l"/>
            <a:r>
              <a:rPr lang="en-US" b="0" i="0" dirty="0">
                <a:solidFill>
                  <a:schemeClr val="bg1"/>
                </a:solidFill>
                <a:effectLst/>
                <a:latin typeface="Abadi" panose="020B0604020104020204" pitchFamily="34" charset="0"/>
              </a:rPr>
              <a:t>He lives to plead for me above.</a:t>
            </a:r>
          </a:p>
          <a:p>
            <a:pPr algn="l"/>
            <a:r>
              <a:rPr lang="en-US" b="0" i="0" dirty="0">
                <a:solidFill>
                  <a:schemeClr val="bg1"/>
                </a:solidFill>
                <a:effectLst/>
                <a:latin typeface="Abadi" panose="020B0604020104020204" pitchFamily="34" charset="0"/>
              </a:rPr>
              <a:t>He lives my hungry soul to feed.</a:t>
            </a:r>
          </a:p>
          <a:p>
            <a:pPr algn="l"/>
            <a:r>
              <a:rPr lang="en-US" b="0" i="0" dirty="0">
                <a:solidFill>
                  <a:schemeClr val="bg1"/>
                </a:solidFill>
                <a:effectLst/>
                <a:latin typeface="Abadi" panose="020B0604020104020204" pitchFamily="34" charset="0"/>
              </a:rPr>
              <a:t>He lives to bless in time of need.</a:t>
            </a:r>
          </a:p>
        </p:txBody>
      </p:sp>
      <p:sp>
        <p:nvSpPr>
          <p:cNvPr id="17" name="TextBox 16">
            <a:extLst>
              <a:ext uri="{FF2B5EF4-FFF2-40B4-BE49-F238E27FC236}">
                <a16:creationId xmlns:a16="http://schemas.microsoft.com/office/drawing/2014/main" id="{04C8975C-40A1-FAE4-83F7-681BBE8BEB56}"/>
              </a:ext>
            </a:extLst>
          </p:cNvPr>
          <p:cNvSpPr txBox="1"/>
          <p:nvPr/>
        </p:nvSpPr>
        <p:spPr>
          <a:xfrm>
            <a:off x="556182" y="3674717"/>
            <a:ext cx="3922250" cy="2308324"/>
          </a:xfrm>
          <a:prstGeom prst="rect">
            <a:avLst/>
          </a:prstGeom>
          <a:noFill/>
        </p:spPr>
        <p:txBody>
          <a:bodyPr wrap="square">
            <a:spAutoFit/>
          </a:bodyPr>
          <a:lstStyle/>
          <a:p>
            <a:pPr algn="l"/>
            <a:r>
              <a:rPr lang="en-US" b="0" i="0" dirty="0">
                <a:solidFill>
                  <a:schemeClr val="bg1"/>
                </a:solidFill>
                <a:effectLst/>
                <a:latin typeface="Abadi" panose="020B0604020104020204" pitchFamily="34" charset="0"/>
              </a:rPr>
              <a:t>He lives to grant me rich supply.</a:t>
            </a:r>
          </a:p>
          <a:p>
            <a:pPr algn="l"/>
            <a:r>
              <a:rPr lang="en-US" b="0" i="0" dirty="0">
                <a:solidFill>
                  <a:schemeClr val="bg1"/>
                </a:solidFill>
                <a:effectLst/>
                <a:latin typeface="Abadi" panose="020B0604020104020204" pitchFamily="34" charset="0"/>
              </a:rPr>
              <a:t>He lives to guide me with his eye.</a:t>
            </a:r>
          </a:p>
          <a:p>
            <a:pPr algn="l"/>
            <a:r>
              <a:rPr lang="en-US" b="0" i="0" dirty="0">
                <a:solidFill>
                  <a:schemeClr val="bg1"/>
                </a:solidFill>
                <a:effectLst/>
                <a:latin typeface="Abadi" panose="020B0604020104020204" pitchFamily="34" charset="0"/>
              </a:rPr>
              <a:t>He lives to comfort me when faint.</a:t>
            </a:r>
          </a:p>
          <a:p>
            <a:pPr algn="l"/>
            <a:r>
              <a:rPr lang="en-US" b="0" i="0" dirty="0">
                <a:solidFill>
                  <a:schemeClr val="bg1"/>
                </a:solidFill>
                <a:effectLst/>
                <a:latin typeface="Abadi" panose="020B0604020104020204" pitchFamily="34" charset="0"/>
              </a:rPr>
              <a:t>He lives to hear my soul’s complaint.</a:t>
            </a:r>
          </a:p>
          <a:p>
            <a:pPr algn="l"/>
            <a:r>
              <a:rPr lang="en-US" b="0" i="0" dirty="0">
                <a:solidFill>
                  <a:schemeClr val="bg1"/>
                </a:solidFill>
                <a:effectLst/>
                <a:latin typeface="Abadi" panose="020B0604020104020204" pitchFamily="34" charset="0"/>
              </a:rPr>
              <a:t>He lives to silence all my fears.</a:t>
            </a:r>
          </a:p>
          <a:p>
            <a:pPr algn="l"/>
            <a:r>
              <a:rPr lang="en-US" b="0" i="0" dirty="0">
                <a:solidFill>
                  <a:schemeClr val="bg1"/>
                </a:solidFill>
                <a:effectLst/>
                <a:latin typeface="Abadi" panose="020B0604020104020204" pitchFamily="34" charset="0"/>
              </a:rPr>
              <a:t>He lives to wipe away my tears.</a:t>
            </a:r>
          </a:p>
          <a:p>
            <a:pPr algn="l"/>
            <a:r>
              <a:rPr lang="en-US" b="0" i="0" dirty="0">
                <a:solidFill>
                  <a:schemeClr val="bg1"/>
                </a:solidFill>
                <a:effectLst/>
                <a:latin typeface="Abadi" panose="020B0604020104020204" pitchFamily="34" charset="0"/>
              </a:rPr>
              <a:t>He lives to calm my troubled heart.</a:t>
            </a:r>
          </a:p>
          <a:p>
            <a:pPr algn="l"/>
            <a:r>
              <a:rPr lang="en-US" b="0" i="0" dirty="0">
                <a:solidFill>
                  <a:schemeClr val="bg1"/>
                </a:solidFill>
                <a:effectLst/>
                <a:latin typeface="Abadi" panose="020B0604020104020204" pitchFamily="34" charset="0"/>
              </a:rPr>
              <a:t>He lives all blessings to impart.</a:t>
            </a:r>
          </a:p>
        </p:txBody>
      </p:sp>
      <p:sp>
        <p:nvSpPr>
          <p:cNvPr id="19" name="TextBox 18">
            <a:extLst>
              <a:ext uri="{FF2B5EF4-FFF2-40B4-BE49-F238E27FC236}">
                <a16:creationId xmlns:a16="http://schemas.microsoft.com/office/drawing/2014/main" id="{8F91DA79-6499-C3E3-D3D0-C6E94AB0AF29}"/>
              </a:ext>
            </a:extLst>
          </p:cNvPr>
          <p:cNvSpPr txBox="1"/>
          <p:nvPr/>
        </p:nvSpPr>
        <p:spPr>
          <a:xfrm>
            <a:off x="8119709" y="1015663"/>
            <a:ext cx="4185501" cy="2308324"/>
          </a:xfrm>
          <a:prstGeom prst="rect">
            <a:avLst/>
          </a:prstGeom>
          <a:noFill/>
        </p:spPr>
        <p:txBody>
          <a:bodyPr wrap="square">
            <a:spAutoFit/>
          </a:bodyPr>
          <a:lstStyle/>
          <a:p>
            <a:pPr algn="l"/>
            <a:r>
              <a:rPr lang="en-US" b="0" i="0" dirty="0">
                <a:solidFill>
                  <a:schemeClr val="bg1"/>
                </a:solidFill>
                <a:effectLst/>
                <a:latin typeface="Abadi" panose="020B0604020104020204" pitchFamily="34" charset="0"/>
              </a:rPr>
              <a:t>He lives, my kind, wise </a:t>
            </a:r>
            <a:r>
              <a:rPr lang="en-US" b="0" i="0" dirty="0" err="1">
                <a:solidFill>
                  <a:schemeClr val="bg1"/>
                </a:solidFill>
                <a:effectLst/>
                <a:latin typeface="Abadi" panose="020B0604020104020204" pitchFamily="34" charset="0"/>
              </a:rPr>
              <a:t>heav’nly</a:t>
            </a:r>
            <a:r>
              <a:rPr lang="en-US" b="0" i="0" dirty="0">
                <a:solidFill>
                  <a:schemeClr val="bg1"/>
                </a:solidFill>
                <a:effectLst/>
                <a:latin typeface="Abadi" panose="020B0604020104020204" pitchFamily="34" charset="0"/>
              </a:rPr>
              <a:t> Friend.</a:t>
            </a:r>
          </a:p>
          <a:p>
            <a:pPr algn="l"/>
            <a:r>
              <a:rPr lang="en-US" b="0" i="0" dirty="0">
                <a:solidFill>
                  <a:schemeClr val="bg1"/>
                </a:solidFill>
                <a:effectLst/>
                <a:latin typeface="Abadi" panose="020B0604020104020204" pitchFamily="34" charset="0"/>
              </a:rPr>
              <a:t>He lives and loves me to the end.</a:t>
            </a:r>
          </a:p>
          <a:p>
            <a:pPr algn="l"/>
            <a:r>
              <a:rPr lang="en-US" b="0" i="0" dirty="0">
                <a:solidFill>
                  <a:schemeClr val="bg1"/>
                </a:solidFill>
                <a:effectLst/>
                <a:latin typeface="Abadi" panose="020B0604020104020204" pitchFamily="34" charset="0"/>
              </a:rPr>
              <a:t>He lives, and while he lives, I’ll sing.</a:t>
            </a:r>
          </a:p>
          <a:p>
            <a:pPr algn="l"/>
            <a:r>
              <a:rPr lang="en-US" b="0" i="0" dirty="0">
                <a:solidFill>
                  <a:schemeClr val="bg1"/>
                </a:solidFill>
                <a:effectLst/>
                <a:latin typeface="Abadi" panose="020B0604020104020204" pitchFamily="34" charset="0"/>
              </a:rPr>
              <a:t>He lives, my Prophet, Priest, and King.</a:t>
            </a:r>
          </a:p>
          <a:p>
            <a:pPr algn="l"/>
            <a:r>
              <a:rPr lang="en-US" b="0" i="0" dirty="0">
                <a:solidFill>
                  <a:schemeClr val="bg1"/>
                </a:solidFill>
                <a:effectLst/>
                <a:latin typeface="Abadi" panose="020B0604020104020204" pitchFamily="34" charset="0"/>
              </a:rPr>
              <a:t>He lives and grants me daily breath.</a:t>
            </a:r>
          </a:p>
          <a:p>
            <a:pPr algn="l"/>
            <a:r>
              <a:rPr lang="en-US" b="0" i="0" dirty="0">
                <a:solidFill>
                  <a:schemeClr val="bg1"/>
                </a:solidFill>
                <a:effectLst/>
                <a:latin typeface="Abadi" panose="020B0604020104020204" pitchFamily="34" charset="0"/>
              </a:rPr>
              <a:t>He lives, and I shall conquer death.</a:t>
            </a:r>
          </a:p>
          <a:p>
            <a:pPr algn="l"/>
            <a:r>
              <a:rPr lang="en-US" b="0" i="0" dirty="0">
                <a:solidFill>
                  <a:schemeClr val="bg1"/>
                </a:solidFill>
                <a:effectLst/>
                <a:latin typeface="Abadi" panose="020B0604020104020204" pitchFamily="34" charset="0"/>
              </a:rPr>
              <a:t>He lives my mansion to prepare.</a:t>
            </a:r>
          </a:p>
          <a:p>
            <a:pPr algn="l"/>
            <a:r>
              <a:rPr lang="en-US" b="0" i="0" dirty="0">
                <a:solidFill>
                  <a:schemeClr val="bg1"/>
                </a:solidFill>
                <a:effectLst/>
                <a:latin typeface="Abadi" panose="020B0604020104020204" pitchFamily="34" charset="0"/>
              </a:rPr>
              <a:t>He lives to bring me safely there.</a:t>
            </a:r>
          </a:p>
        </p:txBody>
      </p:sp>
      <p:sp>
        <p:nvSpPr>
          <p:cNvPr id="21" name="TextBox 20">
            <a:extLst>
              <a:ext uri="{FF2B5EF4-FFF2-40B4-BE49-F238E27FC236}">
                <a16:creationId xmlns:a16="http://schemas.microsoft.com/office/drawing/2014/main" id="{041CA7F2-7D11-D4DF-A3F3-4DB99EE7DB3C}"/>
              </a:ext>
            </a:extLst>
          </p:cNvPr>
          <p:cNvSpPr txBox="1"/>
          <p:nvPr/>
        </p:nvSpPr>
        <p:spPr>
          <a:xfrm>
            <a:off x="8195124" y="4085131"/>
            <a:ext cx="4110086" cy="2308324"/>
          </a:xfrm>
          <a:prstGeom prst="rect">
            <a:avLst/>
          </a:prstGeom>
          <a:noFill/>
        </p:spPr>
        <p:txBody>
          <a:bodyPr wrap="square">
            <a:spAutoFit/>
          </a:bodyPr>
          <a:lstStyle/>
          <a:p>
            <a:pPr algn="l"/>
            <a:r>
              <a:rPr lang="en-US" b="0" i="0" dirty="0">
                <a:solidFill>
                  <a:schemeClr val="bg1"/>
                </a:solidFill>
                <a:effectLst/>
                <a:latin typeface="Abadi" panose="020B0604020104020204" pitchFamily="34" charset="0"/>
              </a:rPr>
              <a:t>He lives! All glory to his name!</a:t>
            </a:r>
          </a:p>
          <a:p>
            <a:pPr algn="l"/>
            <a:r>
              <a:rPr lang="en-US" b="0" i="0" dirty="0">
                <a:solidFill>
                  <a:schemeClr val="bg1"/>
                </a:solidFill>
                <a:effectLst/>
                <a:latin typeface="Abadi" panose="020B0604020104020204" pitchFamily="34" charset="0"/>
              </a:rPr>
              <a:t>He lives, my Savior, still the same.</a:t>
            </a:r>
          </a:p>
          <a:p>
            <a:pPr algn="l"/>
            <a:r>
              <a:rPr lang="en-US" b="0" i="0" dirty="0">
                <a:solidFill>
                  <a:schemeClr val="bg1"/>
                </a:solidFill>
                <a:effectLst/>
                <a:latin typeface="Abadi" panose="020B0604020104020204" pitchFamily="34" charset="0"/>
              </a:rPr>
              <a:t>Oh, sweet the joy this sentence gives:</a:t>
            </a:r>
          </a:p>
          <a:p>
            <a:pPr algn="l"/>
            <a:r>
              <a:rPr lang="en-US" b="0" i="0" dirty="0">
                <a:solidFill>
                  <a:schemeClr val="bg1"/>
                </a:solidFill>
                <a:effectLst/>
                <a:latin typeface="Abadi" panose="020B0604020104020204" pitchFamily="34" charset="0"/>
              </a:rPr>
              <a:t>“I know that my Redeemer lives!”</a:t>
            </a:r>
          </a:p>
          <a:p>
            <a:pPr algn="l"/>
            <a:r>
              <a:rPr lang="en-US" b="0" i="0" dirty="0">
                <a:solidFill>
                  <a:schemeClr val="bg1"/>
                </a:solidFill>
                <a:effectLst/>
                <a:latin typeface="Abadi" panose="020B0604020104020204" pitchFamily="34" charset="0"/>
              </a:rPr>
              <a:t>He lives! All glory to his name!</a:t>
            </a:r>
          </a:p>
          <a:p>
            <a:pPr algn="l"/>
            <a:r>
              <a:rPr lang="en-US" b="0" i="0" dirty="0">
                <a:solidFill>
                  <a:schemeClr val="bg1"/>
                </a:solidFill>
                <a:effectLst/>
                <a:latin typeface="Abadi" panose="020B0604020104020204" pitchFamily="34" charset="0"/>
              </a:rPr>
              <a:t>He lives, my Savior, still the same.</a:t>
            </a:r>
          </a:p>
          <a:p>
            <a:pPr algn="l"/>
            <a:r>
              <a:rPr lang="en-US" b="0" i="0" dirty="0">
                <a:solidFill>
                  <a:schemeClr val="bg1"/>
                </a:solidFill>
                <a:effectLst/>
                <a:latin typeface="Abadi" panose="020B0604020104020204" pitchFamily="34" charset="0"/>
              </a:rPr>
              <a:t>Oh, sweet the joy this sentence gives:</a:t>
            </a:r>
          </a:p>
          <a:p>
            <a:pPr algn="l"/>
            <a:r>
              <a:rPr lang="en-US" b="0" i="0" dirty="0">
                <a:solidFill>
                  <a:schemeClr val="bg1"/>
                </a:solidFill>
                <a:effectLst/>
                <a:latin typeface="Abadi" panose="020B0604020104020204" pitchFamily="34" charset="0"/>
              </a:rPr>
              <a:t>“I know that my Redeemer lives!”</a:t>
            </a:r>
          </a:p>
        </p:txBody>
      </p:sp>
      <p:pic>
        <p:nvPicPr>
          <p:cNvPr id="23" name="Picture 22" descr="A person with a beard&#10;&#10;Description automatically generated">
            <a:extLst>
              <a:ext uri="{FF2B5EF4-FFF2-40B4-BE49-F238E27FC236}">
                <a16:creationId xmlns:a16="http://schemas.microsoft.com/office/drawing/2014/main" id="{7354C609-4BF0-B37E-0596-0AC3AA3B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960" y="1818161"/>
            <a:ext cx="2227868" cy="3713113"/>
          </a:xfrm>
          <a:prstGeom prst="rect">
            <a:avLst/>
          </a:prstGeom>
        </p:spPr>
      </p:pic>
    </p:spTree>
    <p:extLst>
      <p:ext uri="{BB962C8B-B14F-4D97-AF65-F5344CB8AC3E}">
        <p14:creationId xmlns:p14="http://schemas.microsoft.com/office/powerpoint/2010/main" val="386135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8C3E5-494C-F7E0-08DF-205E186E05A2}"/>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Only Begotten of the Father</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76:23</a:t>
            </a:r>
            <a:endParaRPr lang="en-US" dirty="0">
              <a:solidFill>
                <a:schemeClr val="bg1"/>
              </a:solidFill>
              <a:latin typeface="Abadi" panose="020B0604020104020204" pitchFamily="34" charset="0"/>
            </a:endParaRPr>
          </a:p>
        </p:txBody>
      </p:sp>
      <p:sp>
        <p:nvSpPr>
          <p:cNvPr id="26" name="Rectangle 25"/>
          <p:cNvSpPr/>
          <p:nvPr/>
        </p:nvSpPr>
        <p:spPr>
          <a:xfrm>
            <a:off x="257809" y="1061479"/>
            <a:ext cx="3790383" cy="1477328"/>
          </a:xfrm>
          <a:prstGeom prst="rect">
            <a:avLst/>
          </a:prstGeom>
        </p:spPr>
        <p:txBody>
          <a:bodyPr wrap="square">
            <a:spAutoFit/>
          </a:bodyPr>
          <a:lstStyle/>
          <a:p>
            <a:r>
              <a:rPr lang="en-US" dirty="0">
                <a:solidFill>
                  <a:schemeClr val="bg1"/>
                </a:solidFill>
                <a:latin typeface="Abadi" panose="020B0604020104020204" pitchFamily="34" charset="0"/>
              </a:rPr>
              <a:t>“God the Eternal Father, whom we designate by the exalted name-title Elohim, is the literal Parent of our Lord and Savior Jesus Christ, and of the spirits of the human race.</a:t>
            </a:r>
            <a:endParaRPr lang="en-US" sz="1000" dirty="0">
              <a:solidFill>
                <a:schemeClr val="bg1"/>
              </a:solidFill>
              <a:latin typeface="Abadi" panose="020B0604020104020204" pitchFamily="34" charset="0"/>
            </a:endParaRPr>
          </a:p>
        </p:txBody>
      </p:sp>
      <p:sp>
        <p:nvSpPr>
          <p:cNvPr id="2" name="Rectangle 1"/>
          <p:cNvSpPr/>
          <p:nvPr/>
        </p:nvSpPr>
        <p:spPr>
          <a:xfrm>
            <a:off x="3932007" y="3101171"/>
            <a:ext cx="7540414" cy="3600986"/>
          </a:xfrm>
          <a:prstGeom prst="rect">
            <a:avLst/>
          </a:prstGeom>
        </p:spPr>
        <p:txBody>
          <a:bodyPr wrap="square">
            <a:spAutoFit/>
          </a:bodyPr>
          <a:lstStyle/>
          <a:p>
            <a:pPr fontAlgn="base"/>
            <a:r>
              <a:rPr lang="en-US" sz="2400" b="0" dirty="0">
                <a:solidFill>
                  <a:schemeClr val="bg1"/>
                </a:solidFill>
                <a:effectLst/>
                <a:latin typeface="Abadi" panose="020B0604020104020204" pitchFamily="34" charset="0"/>
              </a:rPr>
              <a:t>“Jesus Christ is the Son of Elohim, both as spiritual and bodily offspring, that is to say, </a:t>
            </a:r>
          </a:p>
          <a:p>
            <a:pPr fontAlgn="base"/>
            <a:endParaRPr lang="en-US" sz="2400" dirty="0">
              <a:solidFill>
                <a:schemeClr val="bg1"/>
              </a:solidFill>
              <a:latin typeface="Abadi" panose="020B0604020104020204" pitchFamily="34" charset="0"/>
            </a:endParaRPr>
          </a:p>
          <a:p>
            <a:pPr fontAlgn="base"/>
            <a:r>
              <a:rPr lang="en-US" sz="2400" b="0" dirty="0">
                <a:solidFill>
                  <a:schemeClr val="bg1"/>
                </a:solidFill>
                <a:effectLst/>
                <a:latin typeface="Abadi" panose="020B0604020104020204" pitchFamily="34" charset="0"/>
              </a:rPr>
              <a:t>Elohim is literally the Father of the spirit of Jesus Christ, and also the body in which Jesus Christ performed His mission in the flesh, and which body died on the cross, and was afterwards taken up by the process of resurrection, and is now the immortalized tabernacle of the eternal spirit of our Lord and Savior”</a:t>
            </a:r>
          </a:p>
          <a:p>
            <a:pPr fontAlgn="base"/>
            <a:r>
              <a:rPr lang="en-US" sz="1200" dirty="0">
                <a:solidFill>
                  <a:schemeClr val="bg1"/>
                </a:solidFill>
                <a:latin typeface="Georgia" panose="02040502050405020303" pitchFamily="18" charset="0"/>
              </a:rPr>
              <a:t>Millennial Star</a:t>
            </a:r>
            <a:endParaRPr lang="en-US" sz="1200" b="0"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58246718-BD58-4CC8-91EB-CF6131589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726" y="947276"/>
            <a:ext cx="2695575" cy="2028825"/>
          </a:xfrm>
          <a:prstGeom prst="rect">
            <a:avLst/>
          </a:prstGeom>
        </p:spPr>
      </p:pic>
      <p:pic>
        <p:nvPicPr>
          <p:cNvPr id="11" name="Picture 10">
            <a:extLst>
              <a:ext uri="{FF2B5EF4-FFF2-40B4-BE49-F238E27FC236}">
                <a16:creationId xmlns:a16="http://schemas.microsoft.com/office/drawing/2014/main" id="{0B4F4352-DFA9-6F55-E61F-741AA42D03C1}"/>
              </a:ext>
            </a:extLst>
          </p:cNvPr>
          <p:cNvPicPr>
            <a:picLocks noChangeAspect="1"/>
          </p:cNvPicPr>
          <p:nvPr/>
        </p:nvPicPr>
        <p:blipFill>
          <a:blip r:embed="rId4"/>
          <a:stretch>
            <a:fillRect/>
          </a:stretch>
        </p:blipFill>
        <p:spPr>
          <a:xfrm>
            <a:off x="1151622" y="2883857"/>
            <a:ext cx="2592678" cy="3513691"/>
          </a:xfrm>
          <a:prstGeom prst="rect">
            <a:avLst/>
          </a:prstGeom>
        </p:spPr>
      </p:pic>
    </p:spTree>
    <p:extLst>
      <p:ext uri="{BB962C8B-B14F-4D97-AF65-F5344CB8AC3E}">
        <p14:creationId xmlns:p14="http://schemas.microsoft.com/office/powerpoint/2010/main" val="8355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4897C-A300-1391-4253-1599A7E3FC47}"/>
              </a:ext>
            </a:extLst>
          </p:cNvPr>
          <p:cNvPicPr>
            <a:picLocks noChangeAspect="1"/>
          </p:cNvPicPr>
          <p:nvPr/>
        </p:nvPicPr>
        <p:blipFill>
          <a:blip r:embed="rId2"/>
          <a:stretch>
            <a:fillRect/>
          </a:stretch>
        </p:blipFill>
        <p:spPr>
          <a:xfrm>
            <a:off x="0" y="0"/>
            <a:ext cx="12192000" cy="6885349"/>
          </a:xfrm>
          <a:prstGeom prst="rect">
            <a:avLst/>
          </a:prstGeom>
        </p:spPr>
      </p:pic>
      <p:sp>
        <p:nvSpPr>
          <p:cNvPr id="4" name="TextBox 3">
            <a:extLst>
              <a:ext uri="{FF2B5EF4-FFF2-40B4-BE49-F238E27FC236}">
                <a16:creationId xmlns:a16="http://schemas.microsoft.com/office/drawing/2014/main" id="{BA5D21A2-6CFD-1FE2-5061-B77E96FA324F}"/>
              </a:ext>
            </a:extLst>
          </p:cNvPr>
          <p:cNvSpPr txBox="1"/>
          <p:nvPr/>
        </p:nvSpPr>
        <p:spPr>
          <a:xfrm>
            <a:off x="644164" y="689683"/>
            <a:ext cx="6096000" cy="4524315"/>
          </a:xfrm>
          <a:prstGeom prst="rect">
            <a:avLst/>
          </a:prstGeom>
          <a:noFill/>
        </p:spPr>
        <p:txBody>
          <a:bodyPr wrap="square">
            <a:spAutoFit/>
          </a:bodyPr>
          <a:lstStyle/>
          <a:p>
            <a:r>
              <a:rPr lang="en-US" sz="2400" b="0" i="0" dirty="0">
                <a:solidFill>
                  <a:schemeClr val="bg1"/>
                </a:solidFill>
                <a:effectLst/>
                <a:latin typeface="Abadi" panose="020B0604020104020204" pitchFamily="34" charset="0"/>
              </a:rPr>
              <a:t>Our Savior, Jesus Christ, is called the Only Begotten Son because He is the only person on earth to be born of a mortal mother and an immortal Father.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He inherited divine powers from God, His Father. </a:t>
            </a:r>
            <a:endParaRPr lang="en-US" sz="2400" dirty="0">
              <a:solidFill>
                <a:schemeClr val="bg1"/>
              </a:solidFill>
              <a:latin typeface="Abadi" panose="020B0604020104020204" pitchFamily="34" charset="0"/>
            </a:endParaRPr>
          </a:p>
          <a:p>
            <a:endParaRPr lang="en-US" sz="2400" b="0" i="0" dirty="0">
              <a:solidFill>
                <a:schemeClr val="bg1"/>
              </a:solidFill>
              <a:effectLst/>
              <a:latin typeface="Abadi" panose="020B0604020104020204" pitchFamily="34" charset="0"/>
            </a:endParaRPr>
          </a:p>
          <a:p>
            <a:r>
              <a:rPr lang="en-US" sz="2400" b="0" i="0" dirty="0">
                <a:solidFill>
                  <a:schemeClr val="bg1"/>
                </a:solidFill>
                <a:effectLst/>
                <a:latin typeface="Abadi" panose="020B0604020104020204" pitchFamily="34" charset="0"/>
              </a:rPr>
              <a:t>From His mother, Mary, He inherited mortality and was subject to hunger, thirst, fatigue, pain, and death</a:t>
            </a:r>
          </a:p>
          <a:p>
            <a:r>
              <a:rPr lang="en-US" sz="2400" b="0" i="1" dirty="0">
                <a:solidFill>
                  <a:schemeClr val="bg1"/>
                </a:solidFill>
                <a:effectLst/>
                <a:latin typeface="Abadi" panose="020B0604020104020204" pitchFamily="34" charset="0"/>
              </a:rPr>
              <a:t>Ensign</a:t>
            </a:r>
            <a:endParaRPr lang="en-US" sz="2400" dirty="0">
              <a:solidFill>
                <a:schemeClr val="bg1"/>
              </a:solidFill>
              <a:latin typeface="Abadi" panose="020B0604020104020204" pitchFamily="34" charset="0"/>
            </a:endParaRPr>
          </a:p>
        </p:txBody>
      </p:sp>
      <p:sp>
        <p:nvSpPr>
          <p:cNvPr id="5" name="Rectangle 4">
            <a:extLst>
              <a:ext uri="{FF2B5EF4-FFF2-40B4-BE49-F238E27FC236}">
                <a16:creationId xmlns:a16="http://schemas.microsoft.com/office/drawing/2014/main" id="{C295C2AC-790F-C8AF-AE10-F494DE668101}"/>
              </a:ext>
            </a:extLst>
          </p:cNvPr>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76:23; John 10:17-18</a:t>
            </a:r>
            <a:endParaRPr lang="en-US" dirty="0">
              <a:solidFill>
                <a:schemeClr val="bg1"/>
              </a:solidFill>
              <a:latin typeface="Abadi" panose="020B0604020104020204" pitchFamily="34" charset="0"/>
            </a:endParaRPr>
          </a:p>
        </p:txBody>
      </p:sp>
      <p:grpSp>
        <p:nvGrpSpPr>
          <p:cNvPr id="10" name="Group 9">
            <a:extLst>
              <a:ext uri="{FF2B5EF4-FFF2-40B4-BE49-F238E27FC236}">
                <a16:creationId xmlns:a16="http://schemas.microsoft.com/office/drawing/2014/main" id="{392FF898-7433-00C2-9DBA-0EF66BAD772D}"/>
              </a:ext>
            </a:extLst>
          </p:cNvPr>
          <p:cNvGrpSpPr/>
          <p:nvPr/>
        </p:nvGrpSpPr>
        <p:grpSpPr>
          <a:xfrm>
            <a:off x="6855334" y="812083"/>
            <a:ext cx="4420217" cy="4879681"/>
            <a:chOff x="6855334" y="812083"/>
            <a:chExt cx="4420217" cy="4879681"/>
          </a:xfrm>
        </p:grpSpPr>
        <p:pic>
          <p:nvPicPr>
            <p:cNvPr id="7" name="Picture 6">
              <a:extLst>
                <a:ext uri="{FF2B5EF4-FFF2-40B4-BE49-F238E27FC236}">
                  <a16:creationId xmlns:a16="http://schemas.microsoft.com/office/drawing/2014/main" id="{D6D35581-B138-CF61-3B32-C7E3082791CB}"/>
                </a:ext>
              </a:extLst>
            </p:cNvPr>
            <p:cNvPicPr>
              <a:picLocks noChangeAspect="1"/>
            </p:cNvPicPr>
            <p:nvPr/>
          </p:nvPicPr>
          <p:blipFill>
            <a:blip r:embed="rId3"/>
            <a:stretch>
              <a:fillRect/>
            </a:stretch>
          </p:blipFill>
          <p:spPr>
            <a:xfrm>
              <a:off x="6855334" y="812083"/>
              <a:ext cx="4420217" cy="4648849"/>
            </a:xfrm>
            <a:prstGeom prst="rect">
              <a:avLst/>
            </a:prstGeom>
          </p:spPr>
        </p:pic>
        <p:sp>
          <p:nvSpPr>
            <p:cNvPr id="9" name="TextBox 8">
              <a:extLst>
                <a:ext uri="{FF2B5EF4-FFF2-40B4-BE49-F238E27FC236}">
                  <a16:creationId xmlns:a16="http://schemas.microsoft.com/office/drawing/2014/main" id="{1374D531-E70E-5925-C2B1-CD753C7DB40D}"/>
                </a:ext>
              </a:extLst>
            </p:cNvPr>
            <p:cNvSpPr txBox="1"/>
            <p:nvPr/>
          </p:nvSpPr>
          <p:spPr>
            <a:xfrm>
              <a:off x="6855334" y="5460932"/>
              <a:ext cx="1996126" cy="230832"/>
            </a:xfrm>
            <a:prstGeom prst="rect">
              <a:avLst/>
            </a:prstGeom>
            <a:noFill/>
          </p:spPr>
          <p:txBody>
            <a:bodyPr wrap="square">
              <a:spAutoFit/>
            </a:bodyPr>
            <a:lstStyle/>
            <a:p>
              <a:r>
                <a:rPr lang="en-US" sz="900" b="0" i="1" dirty="0">
                  <a:solidFill>
                    <a:schemeClr val="bg1"/>
                  </a:solidFill>
                  <a:effectLst/>
                  <a:latin typeface="Abadi" panose="020B0604020104020204" pitchFamily="34" charset="0"/>
                </a:rPr>
                <a:t>Liz Lemon Swindle</a:t>
              </a:r>
              <a:endParaRPr lang="en-US" sz="900" dirty="0">
                <a:solidFill>
                  <a:schemeClr val="bg1"/>
                </a:solidFill>
                <a:latin typeface="Abadi" panose="020B0604020104020204" pitchFamily="34" charset="0"/>
              </a:endParaRPr>
            </a:p>
          </p:txBody>
        </p:sp>
      </p:grpSp>
    </p:spTree>
    <p:extLst>
      <p:ext uri="{BB962C8B-B14F-4D97-AF65-F5344CB8AC3E}">
        <p14:creationId xmlns:p14="http://schemas.microsoft.com/office/powerpoint/2010/main" val="18365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898D-E565-2A58-F00A-46EF357E594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0D31DDD-C965-CCA3-D6CD-0AE70DAFAD93}"/>
              </a:ext>
            </a:extLst>
          </p:cNvPr>
          <p:cNvPicPr>
            <a:picLocks noChangeAspect="1"/>
          </p:cNvPicPr>
          <p:nvPr/>
        </p:nvPicPr>
        <p:blipFill>
          <a:blip r:embed="rId3"/>
          <a:stretch>
            <a:fillRect/>
          </a:stretch>
        </p:blipFill>
        <p:spPr>
          <a:xfrm>
            <a:off x="0" y="0"/>
            <a:ext cx="12192000" cy="6885349"/>
          </a:xfrm>
          <a:prstGeom prst="rect">
            <a:avLst/>
          </a:prstGeom>
        </p:spPr>
      </p:pic>
      <p:sp>
        <p:nvSpPr>
          <p:cNvPr id="4" name="TextBox 3">
            <a:extLst>
              <a:ext uri="{FF2B5EF4-FFF2-40B4-BE49-F238E27FC236}">
                <a16:creationId xmlns:a16="http://schemas.microsoft.com/office/drawing/2014/main" id="{88127A25-5A00-D9FF-3FA0-2BF01AA87113}"/>
              </a:ext>
            </a:extLst>
          </p:cNvPr>
          <p:cNvSpPr txBox="1"/>
          <p:nvPr/>
        </p:nvSpPr>
        <p:spPr>
          <a:xfrm>
            <a:off x="672444" y="1430811"/>
            <a:ext cx="6096000" cy="1938992"/>
          </a:xfrm>
          <a:prstGeom prst="rect">
            <a:avLst/>
          </a:prstGeom>
          <a:noFill/>
        </p:spPr>
        <p:txBody>
          <a:bodyPr wrap="square">
            <a:spAutoFit/>
          </a:bodyPr>
          <a:lstStyle/>
          <a:p>
            <a:pPr algn="l"/>
            <a:r>
              <a:rPr lang="en-US" sz="1800" b="0" i="1" dirty="0">
                <a:solidFill>
                  <a:schemeClr val="bg1"/>
                </a:solidFill>
                <a:effectLst/>
                <a:latin typeface="Calibri" panose="020F0502020204030204" pitchFamily="34" charset="0"/>
                <a:cs typeface="Calibri" panose="020F0502020204030204" pitchFamily="34" charset="0"/>
              </a:rPr>
              <a:t>By him, of him, and through him, the worlds were all made,</a:t>
            </a:r>
            <a:endParaRPr lang="en-US" sz="2400" b="0" i="1" dirty="0">
              <a:solidFill>
                <a:schemeClr val="bg1"/>
              </a:solidFill>
              <a:effectLst/>
              <a:latin typeface="Calibri" panose="020F0502020204030204" pitchFamily="34" charset="0"/>
              <a:cs typeface="Calibri" panose="020F0502020204030204" pitchFamily="34" charset="0"/>
            </a:endParaRPr>
          </a:p>
          <a:p>
            <a:pPr algn="l"/>
            <a:r>
              <a:rPr lang="en-US" sz="1800" b="0" i="1" dirty="0">
                <a:solidFill>
                  <a:schemeClr val="bg1"/>
                </a:solidFill>
                <a:effectLst/>
                <a:latin typeface="Calibri" panose="020F0502020204030204" pitchFamily="34" charset="0"/>
                <a:cs typeface="Calibri" panose="020F0502020204030204" pitchFamily="34" charset="0"/>
              </a:rPr>
              <a:t>Even all that career in the heavens so broad,</a:t>
            </a:r>
            <a:endParaRPr lang="en-US" sz="2400" b="0" i="1" dirty="0">
              <a:solidFill>
                <a:schemeClr val="bg1"/>
              </a:solidFill>
              <a:effectLst/>
              <a:latin typeface="Calibri" panose="020F0502020204030204" pitchFamily="34" charset="0"/>
              <a:cs typeface="Calibri" panose="020F0502020204030204" pitchFamily="34" charset="0"/>
            </a:endParaRPr>
          </a:p>
          <a:p>
            <a:pPr algn="l"/>
            <a:r>
              <a:rPr lang="en-US" sz="1800" b="0" i="1" dirty="0">
                <a:solidFill>
                  <a:schemeClr val="bg1"/>
                </a:solidFill>
                <a:effectLst/>
                <a:latin typeface="Calibri" panose="020F0502020204030204" pitchFamily="34" charset="0"/>
                <a:cs typeface="Calibri" panose="020F0502020204030204" pitchFamily="34" charset="0"/>
              </a:rPr>
              <a:t>Whose inhabitants, too, from the first to the last,</a:t>
            </a:r>
            <a:endParaRPr lang="en-US" sz="2400" b="0" i="1" dirty="0">
              <a:solidFill>
                <a:schemeClr val="bg1"/>
              </a:solidFill>
              <a:effectLst/>
              <a:latin typeface="Calibri" panose="020F0502020204030204" pitchFamily="34" charset="0"/>
              <a:cs typeface="Calibri" panose="020F0502020204030204" pitchFamily="34" charset="0"/>
            </a:endParaRPr>
          </a:p>
          <a:p>
            <a:pPr algn="l"/>
            <a:r>
              <a:rPr lang="en-US" sz="1800" b="0" i="1" dirty="0">
                <a:solidFill>
                  <a:schemeClr val="bg1"/>
                </a:solidFill>
                <a:effectLst/>
                <a:latin typeface="Calibri" panose="020F0502020204030204" pitchFamily="34" charset="0"/>
                <a:cs typeface="Calibri" panose="020F0502020204030204" pitchFamily="34" charset="0"/>
              </a:rPr>
              <a:t>Are </a:t>
            </a:r>
            <a:r>
              <a:rPr lang="en-US" sz="1800" b="0" i="1" dirty="0" err="1">
                <a:solidFill>
                  <a:schemeClr val="bg1"/>
                </a:solidFill>
                <a:effectLst/>
                <a:latin typeface="Calibri" panose="020F0502020204030204" pitchFamily="34" charset="0"/>
                <a:cs typeface="Calibri" panose="020F0502020204030204" pitchFamily="34" charset="0"/>
              </a:rPr>
              <a:t>sav’d</a:t>
            </a:r>
            <a:r>
              <a:rPr lang="en-US" sz="1800" b="0" i="1" dirty="0">
                <a:solidFill>
                  <a:schemeClr val="bg1"/>
                </a:solidFill>
                <a:effectLst/>
                <a:latin typeface="Calibri" panose="020F0502020204030204" pitchFamily="34" charset="0"/>
                <a:cs typeface="Calibri" panose="020F0502020204030204" pitchFamily="34" charset="0"/>
              </a:rPr>
              <a:t> by the very same </a:t>
            </a:r>
            <a:r>
              <a:rPr lang="en-US" sz="1800" b="0" i="1" dirty="0" err="1">
                <a:solidFill>
                  <a:schemeClr val="bg1"/>
                </a:solidFill>
                <a:effectLst/>
                <a:latin typeface="Calibri" panose="020F0502020204030204" pitchFamily="34" charset="0"/>
                <a:cs typeface="Calibri" panose="020F0502020204030204" pitchFamily="34" charset="0"/>
              </a:rPr>
              <a:t>Saviour</a:t>
            </a:r>
            <a:r>
              <a:rPr lang="en-US" sz="1800" b="0" i="1" dirty="0">
                <a:solidFill>
                  <a:schemeClr val="bg1"/>
                </a:solidFill>
                <a:effectLst/>
                <a:latin typeface="Calibri" panose="020F0502020204030204" pitchFamily="34" charset="0"/>
                <a:cs typeface="Calibri" panose="020F0502020204030204" pitchFamily="34" charset="0"/>
              </a:rPr>
              <a:t> of ours;</a:t>
            </a:r>
            <a:endParaRPr lang="en-US" sz="2400" b="0" i="1" dirty="0">
              <a:solidFill>
                <a:schemeClr val="bg1"/>
              </a:solidFill>
              <a:effectLst/>
              <a:latin typeface="Calibri" panose="020F0502020204030204" pitchFamily="34" charset="0"/>
              <a:cs typeface="Calibri" panose="020F0502020204030204" pitchFamily="34" charset="0"/>
            </a:endParaRPr>
          </a:p>
          <a:p>
            <a:pPr algn="l"/>
            <a:r>
              <a:rPr lang="en-US" sz="1800" b="0" i="1" dirty="0">
                <a:solidFill>
                  <a:schemeClr val="bg1"/>
                </a:solidFill>
                <a:effectLst/>
                <a:latin typeface="Calibri" panose="020F0502020204030204" pitchFamily="34" charset="0"/>
                <a:cs typeface="Calibri" panose="020F0502020204030204" pitchFamily="34" charset="0"/>
              </a:rPr>
              <a:t>And, of course, are begotten God’s daughters and sons,</a:t>
            </a:r>
            <a:endParaRPr lang="en-US" sz="2400" b="0" i="1" dirty="0">
              <a:solidFill>
                <a:schemeClr val="bg1"/>
              </a:solidFill>
              <a:effectLst/>
              <a:latin typeface="Calibri" panose="020F0502020204030204" pitchFamily="34" charset="0"/>
              <a:cs typeface="Calibri" panose="020F0502020204030204" pitchFamily="34" charset="0"/>
            </a:endParaRPr>
          </a:p>
          <a:p>
            <a:pPr algn="l"/>
            <a:r>
              <a:rPr lang="en-US" sz="1800" b="0" i="1" dirty="0">
                <a:solidFill>
                  <a:schemeClr val="bg1"/>
                </a:solidFill>
                <a:effectLst/>
                <a:latin typeface="Calibri" panose="020F0502020204030204" pitchFamily="34" charset="0"/>
                <a:cs typeface="Calibri" panose="020F0502020204030204" pitchFamily="34" charset="0"/>
              </a:rPr>
              <a:t>By the very same truths, and the very same </a:t>
            </a:r>
            <a:r>
              <a:rPr lang="en-US" sz="1800" b="0" i="1" dirty="0" err="1">
                <a:solidFill>
                  <a:schemeClr val="bg1"/>
                </a:solidFill>
                <a:effectLst/>
                <a:latin typeface="Calibri" panose="020F0502020204030204" pitchFamily="34" charset="0"/>
                <a:cs typeface="Calibri" panose="020F0502020204030204" pitchFamily="34" charset="0"/>
              </a:rPr>
              <a:t>pow’rs</a:t>
            </a:r>
            <a:r>
              <a:rPr lang="en-US" sz="1800" b="0" i="1" dirty="0">
                <a:solidFill>
                  <a:schemeClr val="bg1"/>
                </a:solidFill>
                <a:effectLst/>
                <a:latin typeface="Calibri" panose="020F0502020204030204" pitchFamily="34" charset="0"/>
                <a:cs typeface="Calibri" panose="020F0502020204030204" pitchFamily="34" charset="0"/>
              </a:rPr>
              <a:t>.</a:t>
            </a:r>
          </a:p>
          <a:p>
            <a:pPr algn="l"/>
            <a:r>
              <a:rPr lang="en-US" sz="1200" b="0" i="0" dirty="0">
                <a:solidFill>
                  <a:schemeClr val="bg1"/>
                </a:solidFill>
                <a:effectLst/>
                <a:latin typeface="Calibri" panose="020F0502020204030204" pitchFamily="34" charset="0"/>
                <a:cs typeface="Calibri" panose="020F0502020204030204" pitchFamily="34" charset="0"/>
              </a:rPr>
              <a:t>William W. Phelps</a:t>
            </a:r>
            <a:endParaRPr lang="en-US" sz="1200" b="0" i="1" dirty="0">
              <a:solidFill>
                <a:schemeClr val="bg1"/>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8B910E9-E63E-847F-CDFF-BF2EB50B079F}"/>
              </a:ext>
            </a:extLst>
          </p:cNvPr>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76:24</a:t>
            </a:r>
            <a:endParaRPr lang="en-US" dirty="0">
              <a:solidFill>
                <a:schemeClr val="bg1"/>
              </a:solidFill>
              <a:latin typeface="Abadi" panose="020B0604020104020204" pitchFamily="34" charset="0"/>
            </a:endParaRPr>
          </a:p>
        </p:txBody>
      </p:sp>
      <p:sp>
        <p:nvSpPr>
          <p:cNvPr id="6" name="TextBox 5">
            <a:extLst>
              <a:ext uri="{FF2B5EF4-FFF2-40B4-BE49-F238E27FC236}">
                <a16:creationId xmlns:a16="http://schemas.microsoft.com/office/drawing/2014/main" id="{1B50CD2A-DB19-1A22-949C-EB94E3744DEA}"/>
              </a:ext>
            </a:extLst>
          </p:cNvPr>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By Him</a:t>
            </a:r>
          </a:p>
        </p:txBody>
      </p:sp>
      <p:sp>
        <p:nvSpPr>
          <p:cNvPr id="11" name="TextBox 10">
            <a:extLst>
              <a:ext uri="{FF2B5EF4-FFF2-40B4-BE49-F238E27FC236}">
                <a16:creationId xmlns:a16="http://schemas.microsoft.com/office/drawing/2014/main" id="{23B73919-7A27-867D-5F22-55FE0F51F877}"/>
              </a:ext>
            </a:extLst>
          </p:cNvPr>
          <p:cNvSpPr txBox="1"/>
          <p:nvPr/>
        </p:nvSpPr>
        <p:spPr>
          <a:xfrm>
            <a:off x="5564172" y="4066316"/>
            <a:ext cx="6094428" cy="1938992"/>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…not only is the Savior the same on the other worlds but the “very same truths, and the very same </a:t>
            </a:r>
            <a:r>
              <a:rPr lang="en-US" b="0" i="0" dirty="0" err="1">
                <a:solidFill>
                  <a:schemeClr val="bg1"/>
                </a:solidFill>
                <a:effectLst/>
                <a:latin typeface="Calibri" panose="020F0502020204030204" pitchFamily="34" charset="0"/>
                <a:cs typeface="Calibri" panose="020F0502020204030204" pitchFamily="34" charset="0"/>
              </a:rPr>
              <a:t>pow’rs</a:t>
            </a:r>
            <a:r>
              <a:rPr lang="en-US" b="0" i="0" dirty="0">
                <a:solidFill>
                  <a:schemeClr val="bg1"/>
                </a:solidFill>
                <a:effectLst/>
                <a:latin typeface="Calibri" panose="020F0502020204030204" pitchFamily="34" charset="0"/>
                <a:cs typeface="Calibri" panose="020F0502020204030204" pitchFamily="34" charset="0"/>
              </a:rPr>
              <a:t>”—meaning the priesthood, the ordinances, and the covenants—are the same on the other worlds. Undoubtedly, the other worlds have their own witnesses of Jesus Christ, but the gospel, the good news of Christ, is universal throughout all the worlds.</a:t>
            </a:r>
          </a:p>
          <a:p>
            <a:r>
              <a:rPr lang="en-US" sz="1200" dirty="0">
                <a:solidFill>
                  <a:schemeClr val="bg1"/>
                </a:solidFill>
                <a:latin typeface="Calibri" panose="020F0502020204030204" pitchFamily="34" charset="0"/>
                <a:cs typeface="Calibri" panose="020F0502020204030204" pitchFamily="34" charset="0"/>
              </a:rPr>
              <a:t>Casey Paul Griffiths</a:t>
            </a:r>
          </a:p>
        </p:txBody>
      </p:sp>
      <p:pic>
        <p:nvPicPr>
          <p:cNvPr id="13" name="Picture 12">
            <a:extLst>
              <a:ext uri="{FF2B5EF4-FFF2-40B4-BE49-F238E27FC236}">
                <a16:creationId xmlns:a16="http://schemas.microsoft.com/office/drawing/2014/main" id="{2D6D4C39-386C-5D37-750D-E5BCC89396E9}"/>
              </a:ext>
            </a:extLst>
          </p:cNvPr>
          <p:cNvPicPr>
            <a:picLocks noChangeAspect="1"/>
          </p:cNvPicPr>
          <p:nvPr/>
        </p:nvPicPr>
        <p:blipFill>
          <a:blip r:embed="rId4"/>
          <a:stretch>
            <a:fillRect/>
          </a:stretch>
        </p:blipFill>
        <p:spPr>
          <a:xfrm>
            <a:off x="7124963" y="852692"/>
            <a:ext cx="2633555" cy="2915476"/>
          </a:xfrm>
          <a:prstGeom prst="rect">
            <a:avLst/>
          </a:prstGeom>
        </p:spPr>
      </p:pic>
      <p:pic>
        <p:nvPicPr>
          <p:cNvPr id="15" name="Picture 14">
            <a:extLst>
              <a:ext uri="{FF2B5EF4-FFF2-40B4-BE49-F238E27FC236}">
                <a16:creationId xmlns:a16="http://schemas.microsoft.com/office/drawing/2014/main" id="{F6C4491C-F225-1C26-16D0-8C9AFCDA5657}"/>
              </a:ext>
            </a:extLst>
          </p:cNvPr>
          <p:cNvPicPr>
            <a:picLocks noChangeAspect="1"/>
          </p:cNvPicPr>
          <p:nvPr/>
        </p:nvPicPr>
        <p:blipFill>
          <a:blip r:embed="rId5"/>
          <a:stretch>
            <a:fillRect/>
          </a:stretch>
        </p:blipFill>
        <p:spPr>
          <a:xfrm>
            <a:off x="1318127" y="3639426"/>
            <a:ext cx="3625126" cy="2792771"/>
          </a:xfrm>
          <a:prstGeom prst="rect">
            <a:avLst/>
          </a:prstGeom>
        </p:spPr>
      </p:pic>
    </p:spTree>
    <p:extLst>
      <p:ext uri="{BB962C8B-B14F-4D97-AF65-F5344CB8AC3E}">
        <p14:creationId xmlns:p14="http://schemas.microsoft.com/office/powerpoint/2010/main" val="125658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3902E-CC0D-E4FC-05FE-D0E47206B021}"/>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Worlds Created</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76:24 </a:t>
            </a:r>
            <a:r>
              <a:rPr lang="en-US" sz="1200" b="0" i="0" dirty="0">
                <a:solidFill>
                  <a:schemeClr val="bg1"/>
                </a:solidFill>
                <a:effectLst/>
                <a:latin typeface="Abadi" panose="020B0604020104020204" pitchFamily="34" charset="0"/>
              </a:rPr>
              <a:t>Smith and Sjodahl</a:t>
            </a:r>
            <a:endParaRPr lang="en-US" sz="1200" dirty="0">
              <a:solidFill>
                <a:schemeClr val="bg1"/>
              </a:solidFill>
              <a:latin typeface="Abadi" panose="020B0604020104020204" pitchFamily="34" charset="0"/>
            </a:endParaRPr>
          </a:p>
        </p:txBody>
      </p:sp>
      <p:sp>
        <p:nvSpPr>
          <p:cNvPr id="26" name="Rectangle 25"/>
          <p:cNvSpPr/>
          <p:nvPr/>
        </p:nvSpPr>
        <p:spPr>
          <a:xfrm>
            <a:off x="280112" y="962920"/>
            <a:ext cx="6614674" cy="523220"/>
          </a:xfrm>
          <a:prstGeom prst="rect">
            <a:avLst/>
          </a:prstGeom>
        </p:spPr>
        <p:txBody>
          <a:bodyPr wrap="square">
            <a:spAutoFit/>
          </a:bodyPr>
          <a:lstStyle/>
          <a:p>
            <a:r>
              <a:rPr lang="en-US" sz="2800" dirty="0">
                <a:solidFill>
                  <a:schemeClr val="bg1"/>
                </a:solidFill>
                <a:latin typeface="Abadi" panose="020B0604020104020204" pitchFamily="34" charset="0"/>
              </a:rPr>
              <a:t>The worlds were created through the Son</a:t>
            </a:r>
          </a:p>
        </p:txBody>
      </p:sp>
      <p:sp>
        <p:nvSpPr>
          <p:cNvPr id="2" name="Rectangle 1"/>
          <p:cNvSpPr/>
          <p:nvPr/>
        </p:nvSpPr>
        <p:spPr>
          <a:xfrm>
            <a:off x="793873" y="1861704"/>
            <a:ext cx="5433404" cy="1938992"/>
          </a:xfrm>
          <a:prstGeom prst="rect">
            <a:avLst/>
          </a:prstGeom>
        </p:spPr>
        <p:txBody>
          <a:bodyPr wrap="square">
            <a:spAutoFit/>
          </a:bodyPr>
          <a:lstStyle/>
          <a:p>
            <a:pPr fontAlgn="base"/>
            <a:r>
              <a:rPr lang="en-US" sz="2400" b="0" dirty="0">
                <a:solidFill>
                  <a:schemeClr val="bg1"/>
                </a:solidFill>
                <a:effectLst/>
                <a:latin typeface="Abadi" panose="020B0604020104020204" pitchFamily="34" charset="0"/>
              </a:rPr>
              <a:t>Created—Formed, organized</a:t>
            </a:r>
          </a:p>
          <a:p>
            <a:pPr fontAlgn="base"/>
            <a:endParaRPr lang="en-US" sz="2400" dirty="0">
              <a:solidFill>
                <a:schemeClr val="bg1"/>
              </a:solidFill>
              <a:latin typeface="Abadi" panose="020B0604020104020204" pitchFamily="34" charset="0"/>
            </a:endParaRPr>
          </a:p>
          <a:p>
            <a:pPr fontAlgn="base"/>
            <a:r>
              <a:rPr lang="en-US" sz="2400" b="0" dirty="0">
                <a:solidFill>
                  <a:schemeClr val="bg1"/>
                </a:solidFill>
                <a:effectLst/>
                <a:latin typeface="Abadi" panose="020B0604020104020204" pitchFamily="34" charset="0"/>
              </a:rPr>
              <a:t>These were not made out of nothing</a:t>
            </a:r>
          </a:p>
          <a:p>
            <a:pPr fontAlgn="base"/>
            <a:endParaRPr lang="en-US" sz="2400" dirty="0">
              <a:solidFill>
                <a:schemeClr val="bg1"/>
              </a:solidFill>
              <a:latin typeface="Abadi" panose="020B0604020104020204" pitchFamily="34" charset="0"/>
            </a:endParaRPr>
          </a:p>
          <a:p>
            <a:pPr fontAlgn="base"/>
            <a:r>
              <a:rPr lang="en-US" sz="2400" b="0" dirty="0">
                <a:solidFill>
                  <a:schemeClr val="bg1"/>
                </a:solidFill>
                <a:effectLst/>
                <a:latin typeface="Abadi" panose="020B0604020104020204" pitchFamily="34" charset="0"/>
              </a:rPr>
              <a:t>There was no beginning and no end</a:t>
            </a:r>
            <a:endParaRPr lang="en-US" sz="1200" b="0" dirty="0">
              <a:solidFill>
                <a:schemeClr val="bg1"/>
              </a:solidFill>
              <a:effectLst/>
              <a:latin typeface="Abadi" panose="020B0604020104020204" pitchFamily="34" charset="0"/>
            </a:endParaRPr>
          </a:p>
        </p:txBody>
      </p:sp>
      <p:sp>
        <p:nvSpPr>
          <p:cNvPr id="8" name="Rectangle 7"/>
          <p:cNvSpPr/>
          <p:nvPr/>
        </p:nvSpPr>
        <p:spPr>
          <a:xfrm>
            <a:off x="6392017" y="4128550"/>
            <a:ext cx="4925787" cy="1938992"/>
          </a:xfrm>
          <a:prstGeom prst="rect">
            <a:avLst/>
          </a:prstGeom>
        </p:spPr>
        <p:txBody>
          <a:bodyPr wrap="square">
            <a:spAutoFit/>
          </a:bodyPr>
          <a:lstStyle/>
          <a:p>
            <a:pPr fontAlgn="base"/>
            <a:r>
              <a:rPr lang="en-US" sz="2400" b="0" dirty="0">
                <a:solidFill>
                  <a:schemeClr val="bg1"/>
                </a:solidFill>
                <a:effectLst/>
                <a:latin typeface="Abadi" panose="020B0604020104020204" pitchFamily="34" charset="0"/>
              </a:rPr>
              <a:t>The world as we know it has a beginning and it will have an end.</a:t>
            </a:r>
          </a:p>
          <a:p>
            <a:pPr fontAlgn="base"/>
            <a:endParaRPr lang="en-US" sz="2400" dirty="0">
              <a:solidFill>
                <a:schemeClr val="bg1"/>
              </a:solidFill>
              <a:latin typeface="Abadi" panose="020B0604020104020204" pitchFamily="34" charset="0"/>
            </a:endParaRPr>
          </a:p>
          <a:p>
            <a:pPr fontAlgn="base"/>
            <a:r>
              <a:rPr lang="en-US" sz="2400" b="0" dirty="0">
                <a:solidFill>
                  <a:schemeClr val="bg1"/>
                </a:solidFill>
                <a:effectLst/>
                <a:latin typeface="Abadi" panose="020B0604020104020204" pitchFamily="34" charset="0"/>
              </a:rPr>
              <a:t>Matter itself has neither beginning nor end, as far as mortals can know</a:t>
            </a:r>
            <a:endParaRPr lang="en-US" sz="1200" b="0" dirty="0">
              <a:solidFill>
                <a:schemeClr val="bg1"/>
              </a:solidFill>
              <a:effectLst/>
              <a:latin typeface="Abadi" panose="020B0604020104020204" pitchFamily="34" charset="0"/>
            </a:endParaRPr>
          </a:p>
        </p:txBody>
      </p:sp>
      <p:pic>
        <p:nvPicPr>
          <p:cNvPr id="4" name="Picture 3">
            <a:extLst>
              <a:ext uri="{FF2B5EF4-FFF2-40B4-BE49-F238E27FC236}">
                <a16:creationId xmlns:a16="http://schemas.microsoft.com/office/drawing/2014/main" id="{6359759D-8F26-487C-BB3F-22F7FB91D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150" y="1307210"/>
            <a:ext cx="3400425" cy="2552700"/>
          </a:xfrm>
          <a:prstGeom prst="rect">
            <a:avLst/>
          </a:prstGeom>
        </p:spPr>
      </p:pic>
      <p:pic>
        <p:nvPicPr>
          <p:cNvPr id="14" name="Picture 13">
            <a:extLst>
              <a:ext uri="{FF2B5EF4-FFF2-40B4-BE49-F238E27FC236}">
                <a16:creationId xmlns:a16="http://schemas.microsoft.com/office/drawing/2014/main" id="{7DA29B9D-1664-D915-B628-7FC09CA3733B}"/>
              </a:ext>
            </a:extLst>
          </p:cNvPr>
          <p:cNvPicPr>
            <a:picLocks noChangeAspect="1"/>
          </p:cNvPicPr>
          <p:nvPr/>
        </p:nvPicPr>
        <p:blipFill>
          <a:blip r:embed="rId4"/>
          <a:stretch>
            <a:fillRect/>
          </a:stretch>
        </p:blipFill>
        <p:spPr>
          <a:xfrm>
            <a:off x="2281286" y="4128550"/>
            <a:ext cx="3648174" cy="2268998"/>
          </a:xfrm>
          <a:prstGeom prst="rect">
            <a:avLst/>
          </a:prstGeom>
        </p:spPr>
      </p:pic>
    </p:spTree>
    <p:extLst>
      <p:ext uri="{BB962C8B-B14F-4D97-AF65-F5344CB8AC3E}">
        <p14:creationId xmlns:p14="http://schemas.microsoft.com/office/powerpoint/2010/main" val="923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21900-34BD-9369-A5E6-7809CED57C9B}"/>
              </a:ext>
            </a:extLst>
          </p:cNvPr>
          <p:cNvPicPr>
            <a:picLocks noChangeAspect="1"/>
          </p:cNvPicPr>
          <p:nvPr/>
        </p:nvPicPr>
        <p:blipFill>
          <a:blip r:embed="rId2"/>
          <a:stretch>
            <a:fillRect/>
          </a:stretch>
        </p:blipFill>
        <p:spPr>
          <a:xfrm>
            <a:off x="0" y="0"/>
            <a:ext cx="12192000" cy="6885349"/>
          </a:xfrm>
          <a:prstGeom prst="rect">
            <a:avLst/>
          </a:prstGeom>
        </p:spPr>
      </p:pic>
      <p:sp>
        <p:nvSpPr>
          <p:cNvPr id="3" name="Rectangle 2">
            <a:extLst>
              <a:ext uri="{FF2B5EF4-FFF2-40B4-BE49-F238E27FC236}">
                <a16:creationId xmlns:a16="http://schemas.microsoft.com/office/drawing/2014/main" id="{DFCD729A-4FB5-1103-7027-2404D42E7BB8}"/>
              </a:ext>
            </a:extLst>
          </p:cNvPr>
          <p:cNvSpPr/>
          <p:nvPr/>
        </p:nvSpPr>
        <p:spPr>
          <a:xfrm>
            <a:off x="150129" y="166430"/>
            <a:ext cx="8890175" cy="4524315"/>
          </a:xfrm>
          <a:prstGeom prst="rect">
            <a:avLst/>
          </a:prstGeom>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Sources:</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Videos:</a:t>
            </a:r>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a:t>
            </a:r>
            <a:r>
              <a:rPr lang="en-US" b="0" i="0" u="none" strike="noStrike" dirty="0">
                <a:solidFill>
                  <a:schemeClr val="bg1"/>
                </a:solidFill>
                <a:effectLst/>
                <a:latin typeface="Calibri" panose="020F0502020204030204" pitchFamily="34" charset="0"/>
                <a:cs typeface="Calibri" panose="020F0502020204030204" pitchFamily="34" charset="0"/>
              </a:rPr>
              <a:t>We Lived with God</a:t>
            </a:r>
            <a:r>
              <a:rPr lang="en-US" b="0" i="0" dirty="0">
                <a:solidFill>
                  <a:schemeClr val="bg1"/>
                </a:solidFill>
                <a:effectLst/>
                <a:latin typeface="Calibri" panose="020F0502020204030204" pitchFamily="34" charset="0"/>
                <a:cs typeface="Calibri" panose="020F0502020204030204" pitchFamily="34" charset="0"/>
              </a:rPr>
              <a:t>” (4:00)</a:t>
            </a:r>
          </a:p>
          <a:p>
            <a:r>
              <a:rPr lang="en-US" b="0" i="0" dirty="0">
                <a:solidFill>
                  <a:schemeClr val="bg1"/>
                </a:solidFill>
                <a:effectLst/>
                <a:latin typeface="Calibri" panose="020F0502020204030204" pitchFamily="34" charset="0"/>
                <a:cs typeface="Calibri" panose="020F0502020204030204" pitchFamily="34" charset="0"/>
              </a:rPr>
              <a:t>“</a:t>
            </a:r>
            <a:r>
              <a:rPr lang="en-US" b="0" i="0" u="none" strike="noStrike" dirty="0">
                <a:solidFill>
                  <a:schemeClr val="bg1"/>
                </a:solidFill>
                <a:effectLst/>
                <a:latin typeface="Calibri" panose="020F0502020204030204" pitchFamily="34" charset="0"/>
                <a:cs typeface="Calibri" panose="020F0502020204030204" pitchFamily="34" charset="0"/>
              </a:rPr>
              <a:t>God’s Greatest Creation</a:t>
            </a:r>
            <a:r>
              <a:rPr lang="en-US" b="0" i="0" dirty="0">
                <a:solidFill>
                  <a:schemeClr val="bg1"/>
                </a:solidFill>
                <a:effectLst/>
                <a:latin typeface="Calibri" panose="020F0502020204030204" pitchFamily="34" charset="0"/>
                <a:cs typeface="Calibri" panose="020F0502020204030204" pitchFamily="34" charset="0"/>
              </a:rPr>
              <a:t>” (2:51)</a:t>
            </a:r>
            <a:endParaRPr lang="en-US" dirty="0">
              <a:solidFill>
                <a:schemeClr val="bg1"/>
              </a:solidFill>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a:t>
            </a:r>
            <a:r>
              <a:rPr lang="en-US" b="0" i="0" u="none" strike="noStrike" dirty="0">
                <a:solidFill>
                  <a:schemeClr val="bg1"/>
                </a:solidFill>
                <a:effectLst/>
                <a:latin typeface="Calibri" panose="020F0502020204030204" pitchFamily="34" charset="0"/>
                <a:cs typeface="Calibri" panose="020F0502020204030204" pitchFamily="34" charset="0"/>
              </a:rPr>
              <a:t>Principles of Peace: Faith</a:t>
            </a:r>
            <a:r>
              <a:rPr lang="en-US" b="0" i="0" dirty="0">
                <a:solidFill>
                  <a:schemeClr val="bg1"/>
                </a:solidFill>
                <a:effectLst/>
                <a:latin typeface="Calibri" panose="020F0502020204030204" pitchFamily="34" charset="0"/>
                <a:cs typeface="Calibri" panose="020F0502020204030204" pitchFamily="34" charset="0"/>
              </a:rPr>
              <a:t>” (3:12)</a:t>
            </a:r>
          </a:p>
          <a:p>
            <a:pPr algn="l" fontAlgn="base"/>
            <a:r>
              <a:rPr lang="en-US" b="0" i="0" dirty="0">
                <a:solidFill>
                  <a:schemeClr val="bg1"/>
                </a:solidFill>
                <a:effectLst/>
                <a:latin typeface="Calibri" panose="020F0502020204030204" pitchFamily="34" charset="0"/>
                <a:cs typeface="Calibri" panose="020F0502020204030204" pitchFamily="34" charset="0"/>
              </a:rPr>
              <a:t>“</a:t>
            </a:r>
            <a:r>
              <a:rPr lang="en-US" b="0" i="0" u="none" strike="noStrike" dirty="0">
                <a:solidFill>
                  <a:schemeClr val="bg1"/>
                </a:solidFill>
                <a:effectLst/>
                <a:latin typeface="Calibri" panose="020F0502020204030204" pitchFamily="34" charset="0"/>
                <a:cs typeface="Calibri" panose="020F0502020204030204" pitchFamily="34" charset="0"/>
              </a:rPr>
              <a:t>The Savior Heals All Wounds</a:t>
            </a:r>
            <a:r>
              <a:rPr lang="en-US" b="0" i="0" dirty="0">
                <a:solidFill>
                  <a:schemeClr val="bg1"/>
                </a:solidFill>
                <a:effectLst/>
                <a:latin typeface="Calibri" panose="020F0502020204030204" pitchFamily="34" charset="0"/>
                <a:cs typeface="Calibri" panose="020F0502020204030204" pitchFamily="34" charset="0"/>
              </a:rPr>
              <a:t>” (11:48)</a:t>
            </a:r>
            <a:endParaRPr lang="en-US" dirty="0">
              <a:solidFill>
                <a:schemeClr val="bg1"/>
              </a:solidFill>
              <a:latin typeface="Calibri" panose="020F0502020204030204" pitchFamily="34" charset="0"/>
              <a:cs typeface="Calibri" panose="020F0502020204030204" pitchFamily="34" charset="0"/>
            </a:endParaRPr>
          </a:p>
          <a:p>
            <a:endParaRPr lang="en-US" b="0" i="0" dirty="0">
              <a:solidFill>
                <a:schemeClr val="bg1"/>
              </a:solidFill>
              <a:effectLst/>
              <a:latin typeface="Calibri" panose="020F0502020204030204" pitchFamily="34" charset="0"/>
              <a:cs typeface="Calibri" panose="020F0502020204030204" pitchFamily="34" charset="0"/>
            </a:endParaRPr>
          </a:p>
          <a:p>
            <a:r>
              <a:rPr lang="en-US" sz="1800" dirty="0">
                <a:solidFill>
                  <a:schemeClr val="bg1"/>
                </a:solidFill>
                <a:latin typeface="Calibri" panose="020F0502020204030204" pitchFamily="34" charset="0"/>
                <a:cs typeface="Calibri" panose="020F0502020204030204" pitchFamily="34" charset="0"/>
              </a:rPr>
              <a:t>Joseph Fielding McConkie and Craig J. Ostler </a:t>
            </a:r>
            <a:r>
              <a:rPr lang="en-US" sz="1800" i="1" dirty="0">
                <a:solidFill>
                  <a:schemeClr val="bg1"/>
                </a:solidFill>
                <a:latin typeface="Calibri" panose="020F0502020204030204" pitchFamily="34" charset="0"/>
                <a:cs typeface="Calibri" panose="020F0502020204030204" pitchFamily="34" charset="0"/>
              </a:rPr>
              <a:t>Revelations of the Restoration </a:t>
            </a:r>
            <a:r>
              <a:rPr lang="en-US" sz="1800" dirty="0">
                <a:solidFill>
                  <a:schemeClr val="bg1"/>
                </a:solidFill>
                <a:latin typeface="Calibri" panose="020F0502020204030204" pitchFamily="34" charset="0"/>
                <a:cs typeface="Calibri" panose="020F0502020204030204" pitchFamily="34" charset="0"/>
              </a:rPr>
              <a:t>pg. 520</a:t>
            </a:r>
            <a:endParaRPr lang="en-US" sz="1800" i="1" dirty="0">
              <a:solidFill>
                <a:schemeClr val="bg1"/>
              </a:solidFill>
              <a:latin typeface="Calibri" panose="020F0502020204030204" pitchFamily="34" charset="0"/>
              <a:cs typeface="Calibri" panose="020F0502020204030204" pitchFamily="34" charset="0"/>
            </a:endParaRPr>
          </a:p>
          <a:p>
            <a:r>
              <a:rPr lang="en-US" sz="1800" dirty="0">
                <a:solidFill>
                  <a:schemeClr val="bg1"/>
                </a:solidFill>
                <a:latin typeface="Calibri" panose="020F0502020204030204" pitchFamily="34" charset="0"/>
                <a:cs typeface="Calibri" panose="020F0502020204030204" pitchFamily="34" charset="0"/>
              </a:rPr>
              <a:t>Hyrum M. Smith and Janne M. </a:t>
            </a:r>
            <a:r>
              <a:rPr lang="en-US" sz="1800" dirty="0" err="1">
                <a:solidFill>
                  <a:schemeClr val="bg1"/>
                </a:solidFill>
                <a:latin typeface="Calibri" panose="020F0502020204030204" pitchFamily="34" charset="0"/>
                <a:cs typeface="Calibri" panose="020F0502020204030204" pitchFamily="34" charset="0"/>
              </a:rPr>
              <a:t>Sjodahl</a:t>
            </a:r>
            <a:r>
              <a:rPr lang="en-US" sz="1800" dirty="0">
                <a:solidFill>
                  <a:schemeClr val="bg1"/>
                </a:solidFill>
                <a:latin typeface="Calibri" panose="020F0502020204030204" pitchFamily="34" charset="0"/>
                <a:cs typeface="Calibri" panose="020F0502020204030204" pitchFamily="34" charset="0"/>
              </a:rPr>
              <a:t> </a:t>
            </a:r>
            <a:r>
              <a:rPr lang="en-US" sz="1800" i="1" dirty="0">
                <a:solidFill>
                  <a:schemeClr val="bg1"/>
                </a:solidFill>
                <a:latin typeface="Calibri" panose="020F0502020204030204" pitchFamily="34" charset="0"/>
                <a:cs typeface="Calibri" panose="020F0502020204030204" pitchFamily="34" charset="0"/>
              </a:rPr>
              <a:t>Doctrine and Covenants Commentary </a:t>
            </a:r>
            <a:r>
              <a:rPr lang="en-US" sz="1800" dirty="0">
                <a:solidFill>
                  <a:schemeClr val="bg1"/>
                </a:solidFill>
                <a:latin typeface="Calibri" panose="020F0502020204030204" pitchFamily="34" charset="0"/>
                <a:cs typeface="Calibri" panose="020F0502020204030204" pitchFamily="34" charset="0"/>
              </a:rPr>
              <a:t>pgs. 448-449, 455</a:t>
            </a:r>
          </a:p>
          <a:p>
            <a:r>
              <a:rPr lang="en-US" sz="1800" dirty="0">
                <a:solidFill>
                  <a:schemeClr val="bg1"/>
                </a:solidFill>
                <a:latin typeface="Calibri" panose="020F0502020204030204" pitchFamily="34" charset="0"/>
                <a:cs typeface="Calibri" panose="020F0502020204030204" pitchFamily="34" charset="0"/>
              </a:rPr>
              <a:t>Millennial Star—Vol. LXXVIII pp 482, 500 </a:t>
            </a:r>
            <a:r>
              <a:rPr lang="en-US" sz="1800" i="1" dirty="0">
                <a:solidFill>
                  <a:schemeClr val="bg1"/>
                </a:solidFill>
                <a:latin typeface="Calibri" panose="020F0502020204030204" pitchFamily="34" charset="0"/>
                <a:cs typeface="Calibri" panose="020F0502020204030204" pitchFamily="34" charset="0"/>
              </a:rPr>
              <a:t>The Father and the Son </a:t>
            </a:r>
            <a:r>
              <a:rPr lang="en-US" sz="1800" dirty="0">
                <a:solidFill>
                  <a:schemeClr val="bg1"/>
                </a:solidFill>
                <a:latin typeface="Calibri" panose="020F0502020204030204" pitchFamily="34" charset="0"/>
                <a:cs typeface="Calibri" panose="020F0502020204030204" pitchFamily="34" charset="0"/>
              </a:rPr>
              <a:t>, a Doctrinal exposition by the First Presidency and the Twelve -- also found in </a:t>
            </a:r>
            <a:r>
              <a:rPr lang="en-US" sz="1800" i="1" dirty="0">
                <a:solidFill>
                  <a:schemeClr val="bg1"/>
                </a:solidFill>
                <a:latin typeface="Calibri" panose="020F0502020204030204" pitchFamily="34" charset="0"/>
                <a:cs typeface="Calibri" panose="020F0502020204030204" pitchFamily="34" charset="0"/>
              </a:rPr>
              <a:t>Commentary </a:t>
            </a:r>
            <a:r>
              <a:rPr lang="en-US" sz="1800" dirty="0">
                <a:solidFill>
                  <a:schemeClr val="bg1"/>
                </a:solidFill>
                <a:latin typeface="Calibri" panose="020F0502020204030204" pitchFamily="34" charset="0"/>
                <a:cs typeface="Calibri" panose="020F0502020204030204" pitchFamily="34" charset="0"/>
              </a:rPr>
              <a:t> pg. 449</a:t>
            </a:r>
          </a:p>
          <a:p>
            <a:r>
              <a:rPr lang="en-US" sz="1800" dirty="0">
                <a:solidFill>
                  <a:schemeClr val="bg1"/>
                </a:solidFill>
              </a:rPr>
              <a:t>Presentation by ©http://fashionsbylynda.com/blog/</a:t>
            </a:r>
            <a:endParaRPr lang="en-US" sz="1800" b="0" i="0" dirty="0">
              <a:solidFill>
                <a:schemeClr val="bg1"/>
              </a:solidFill>
              <a:effectLst/>
              <a:latin typeface="Calibri" panose="020F0502020204030204" pitchFamily="34" charset="0"/>
              <a:cs typeface="Calibri" panose="020F0502020204030204" pitchFamily="34" charset="0"/>
            </a:endParaRPr>
          </a:p>
          <a:p>
            <a:r>
              <a:rPr lang="en-US" sz="1800" b="0" i="0" dirty="0">
                <a:solidFill>
                  <a:schemeClr val="bg1"/>
                </a:solidFill>
                <a:effectLst/>
                <a:latin typeface="Calibri" panose="020F0502020204030204" pitchFamily="34" charset="0"/>
                <a:cs typeface="Calibri" panose="020F0502020204030204" pitchFamily="34" charset="0"/>
              </a:rPr>
              <a:t>“</a:t>
            </a:r>
            <a:r>
              <a:rPr lang="en-US" sz="1800" b="0" i="0" u="none" strike="noStrike" dirty="0">
                <a:solidFill>
                  <a:schemeClr val="bg1"/>
                </a:solidFill>
                <a:effectLst/>
                <a:latin typeface="Calibri" panose="020F0502020204030204" pitchFamily="34" charset="0"/>
                <a:cs typeface="Calibri" panose="020F0502020204030204" pitchFamily="34" charset="0"/>
              </a:rPr>
              <a:t>The Divine Mission of Jesus Christ: The Only Begotten Son</a:t>
            </a:r>
            <a:r>
              <a:rPr lang="en-US" sz="1800" b="0" i="0" dirty="0">
                <a:solidFill>
                  <a:schemeClr val="bg1"/>
                </a:solidFill>
                <a:effectLst/>
                <a:latin typeface="Calibri" panose="020F0502020204030204" pitchFamily="34" charset="0"/>
                <a:cs typeface="Calibri" panose="020F0502020204030204" pitchFamily="34" charset="0"/>
              </a:rPr>
              <a:t>,” </a:t>
            </a:r>
            <a:r>
              <a:rPr lang="en-US" sz="1800" b="0" i="1" dirty="0">
                <a:solidFill>
                  <a:schemeClr val="bg1"/>
                </a:solidFill>
                <a:effectLst/>
                <a:latin typeface="Calibri" panose="020F0502020204030204" pitchFamily="34" charset="0"/>
                <a:cs typeface="Calibri" panose="020F0502020204030204" pitchFamily="34" charset="0"/>
              </a:rPr>
              <a:t>Ensign</a:t>
            </a:r>
            <a:r>
              <a:rPr lang="en-US" sz="1800" b="0" i="0" dirty="0">
                <a:solidFill>
                  <a:schemeClr val="bg1"/>
                </a:solidFill>
                <a:effectLst/>
                <a:latin typeface="Calibri" panose="020F0502020204030204" pitchFamily="34" charset="0"/>
                <a:cs typeface="Calibri" panose="020F0502020204030204" pitchFamily="34" charset="0"/>
              </a:rPr>
              <a:t>, Dec. 2013, 7</a:t>
            </a:r>
          </a:p>
          <a:p>
            <a:r>
              <a:rPr lang="en-US" dirty="0">
                <a:solidFill>
                  <a:schemeClr val="bg1"/>
                </a:solidFill>
                <a:latin typeface="Calibri" panose="020F0502020204030204" pitchFamily="34" charset="0"/>
                <a:cs typeface="Calibri" panose="020F0502020204030204" pitchFamily="34" charset="0"/>
              </a:rPr>
              <a:t>Casey Paul Griffiths Doctrine and Covenants Central Section 76</a:t>
            </a:r>
            <a:endParaRPr lang="en-US" sz="1200"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5C04863-8BB6-C7A0-FC5A-8F8850C9E6AB}"/>
              </a:ext>
            </a:extLst>
          </p:cNvPr>
          <p:cNvSpPr txBox="1"/>
          <p:nvPr/>
        </p:nvSpPr>
        <p:spPr>
          <a:xfrm>
            <a:off x="0" y="6615073"/>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grpSp>
        <p:nvGrpSpPr>
          <p:cNvPr id="7" name="Group 6">
            <a:extLst>
              <a:ext uri="{FF2B5EF4-FFF2-40B4-BE49-F238E27FC236}">
                <a16:creationId xmlns:a16="http://schemas.microsoft.com/office/drawing/2014/main" id="{C05D2DC2-4D49-6F70-F02E-72D8B1E39BDE}"/>
              </a:ext>
            </a:extLst>
          </p:cNvPr>
          <p:cNvGrpSpPr/>
          <p:nvPr/>
        </p:nvGrpSpPr>
        <p:grpSpPr>
          <a:xfrm>
            <a:off x="3992963" y="544242"/>
            <a:ext cx="1050377" cy="1322882"/>
            <a:chOff x="990600" y="381000"/>
            <a:chExt cx="2362200" cy="2905035"/>
          </a:xfrm>
        </p:grpSpPr>
        <p:sp>
          <p:nvSpPr>
            <p:cNvPr id="8" name="Trapezoid 7">
              <a:extLst>
                <a:ext uri="{FF2B5EF4-FFF2-40B4-BE49-F238E27FC236}">
                  <a16:creationId xmlns:a16="http://schemas.microsoft.com/office/drawing/2014/main" id="{93A5C303-EC00-8FB1-E4A7-5C3AE0BE5448}"/>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9">
              <a:extLst>
                <a:ext uri="{FF2B5EF4-FFF2-40B4-BE49-F238E27FC236}">
                  <a16:creationId xmlns:a16="http://schemas.microsoft.com/office/drawing/2014/main" id="{F3BB06EA-2764-FA7C-27BD-5B99FF6166D9}"/>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0">
              <a:extLst>
                <a:ext uri="{FF2B5EF4-FFF2-40B4-BE49-F238E27FC236}">
                  <a16:creationId xmlns:a16="http://schemas.microsoft.com/office/drawing/2014/main" id="{7331D0BF-D934-348F-D81C-222B85102E55}"/>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1">
              <a:extLst>
                <a:ext uri="{FF2B5EF4-FFF2-40B4-BE49-F238E27FC236}">
                  <a16:creationId xmlns:a16="http://schemas.microsoft.com/office/drawing/2014/main" id="{DBE04B82-8234-EA66-88EA-F15D93A5917F}"/>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a:extLst>
                <a:ext uri="{FF2B5EF4-FFF2-40B4-BE49-F238E27FC236}">
                  <a16:creationId xmlns:a16="http://schemas.microsoft.com/office/drawing/2014/main" id="{6C1E0524-DC6B-9481-CC7D-64422109A1AE}"/>
                </a:ext>
              </a:extLst>
            </p:cNvPr>
            <p:cNvGrpSpPr/>
            <p:nvPr/>
          </p:nvGrpSpPr>
          <p:grpSpPr>
            <a:xfrm>
              <a:off x="1828800" y="381000"/>
              <a:ext cx="1250371" cy="1224010"/>
              <a:chOff x="3037563" y="3121795"/>
              <a:chExt cx="1250371" cy="1224010"/>
            </a:xfrm>
          </p:grpSpPr>
          <p:sp>
            <p:nvSpPr>
              <p:cNvPr id="19" name="Oval 18">
                <a:extLst>
                  <a:ext uri="{FF2B5EF4-FFF2-40B4-BE49-F238E27FC236}">
                    <a16:creationId xmlns:a16="http://schemas.microsoft.com/office/drawing/2014/main" id="{2FA60278-FAC4-F9D7-E175-82D47889FB6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3E93DF-85C9-3333-390F-084A2DAF94DE}"/>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9EFC7E-B53C-7021-C128-8548F759794B}"/>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9C81A38-081B-09C8-92B4-60FF8F41A05A}"/>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D9B56BF-5861-BE04-19F3-41D431353AFA}"/>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4">
              <a:extLst>
                <a:ext uri="{FF2B5EF4-FFF2-40B4-BE49-F238E27FC236}">
                  <a16:creationId xmlns:a16="http://schemas.microsoft.com/office/drawing/2014/main" id="{DB82E3A5-7566-AB7C-A0D7-3BCB83C04A30}"/>
                </a:ext>
              </a:extLst>
            </p:cNvPr>
            <p:cNvGrpSpPr/>
            <p:nvPr/>
          </p:nvGrpSpPr>
          <p:grpSpPr>
            <a:xfrm>
              <a:off x="990600" y="685800"/>
              <a:ext cx="856252" cy="838200"/>
              <a:chOff x="3037563" y="3121795"/>
              <a:chExt cx="1250371" cy="1224010"/>
            </a:xfrm>
          </p:grpSpPr>
          <p:sp>
            <p:nvSpPr>
              <p:cNvPr id="14" name="Oval 13">
                <a:extLst>
                  <a:ext uri="{FF2B5EF4-FFF2-40B4-BE49-F238E27FC236}">
                    <a16:creationId xmlns:a16="http://schemas.microsoft.com/office/drawing/2014/main" id="{0C0AB559-2E19-4875-63CB-88F9F48E82F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7BCB2E-A6E8-9011-34EF-0C80023B3767}"/>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694BB9-A1DD-493E-4FDF-DF40186084FF}"/>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18D039-C952-1306-2027-75EBD8702DC1}"/>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EEE0453-42D1-DE1F-D55F-833E48FB2D89}"/>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3048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99E32-5D1B-F9F9-76F5-C1727428A9EC}"/>
              </a:ext>
            </a:extLst>
          </p:cNvPr>
          <p:cNvSpPr txBox="1"/>
          <p:nvPr/>
        </p:nvSpPr>
        <p:spPr>
          <a:xfrm>
            <a:off x="0" y="0"/>
            <a:ext cx="3259317" cy="2677656"/>
          </a:xfrm>
          <a:prstGeom prst="rect">
            <a:avLst/>
          </a:prstGeom>
          <a:noFill/>
          <a:ln>
            <a:solidFill>
              <a:schemeClr val="tx1"/>
            </a:solidFill>
          </a:ln>
        </p:spPr>
        <p:txBody>
          <a:bodyPr wrap="square">
            <a:spAutoFit/>
          </a:bodyPr>
          <a:lstStyle/>
          <a:p>
            <a:pPr algn="l" fontAlgn="base"/>
            <a:r>
              <a:rPr lang="en-US" sz="1400" b="1" i="0" dirty="0">
                <a:solidFill>
                  <a:srgbClr val="212225"/>
                </a:solidFill>
                <a:effectLst/>
                <a:latin typeface="Calibri" panose="020F0502020204030204" pitchFamily="34" charset="0"/>
                <a:cs typeface="Calibri" panose="020F0502020204030204" pitchFamily="34" charset="0"/>
              </a:rPr>
              <a:t>We Are Not Alone: D&amp;C 76:23-24 </a:t>
            </a:r>
          </a:p>
          <a:p>
            <a:pPr algn="l" fontAlgn="base"/>
            <a:r>
              <a:rPr lang="en-US" sz="1400" b="0" i="0" dirty="0">
                <a:solidFill>
                  <a:srgbClr val="212225"/>
                </a:solidFill>
                <a:effectLst/>
                <a:latin typeface="Calibri" panose="020F0502020204030204" pitchFamily="34" charset="0"/>
                <a:cs typeface="Calibri" panose="020F0502020204030204" pitchFamily="34" charset="0"/>
              </a:rPr>
              <a:t>Under the direction of the Father, Christ was the Lord of the universe, who created worlds without number—of which ours is only one (see </a:t>
            </a:r>
            <a:r>
              <a:rPr lang="en-US" sz="1400" b="0" i="0" u="none" strike="noStrike" dirty="0">
                <a:solidFill>
                  <a:srgbClr val="212225"/>
                </a:solidFill>
                <a:effectLst/>
                <a:latin typeface="Calibri" panose="020F0502020204030204" pitchFamily="34" charset="0"/>
                <a:cs typeface="Calibri" panose="020F0502020204030204" pitchFamily="34" charset="0"/>
              </a:rPr>
              <a:t>Ephesians 3:9</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0" u="none" strike="noStrike" dirty="0">
                <a:solidFill>
                  <a:srgbClr val="212225"/>
                </a:solidFill>
                <a:effectLst/>
                <a:latin typeface="Calibri" panose="020F0502020204030204" pitchFamily="34" charset="0"/>
                <a:cs typeface="Calibri" panose="020F0502020204030204" pitchFamily="34" charset="0"/>
              </a:rPr>
              <a:t>Hebrews 1:2</a:t>
            </a:r>
            <a:r>
              <a:rPr lang="en-US" sz="1400" b="0" i="0" dirty="0">
                <a:solidFill>
                  <a:srgbClr val="212225"/>
                </a:solidFill>
                <a:effectLst/>
                <a:latin typeface="Calibri" panose="020F0502020204030204" pitchFamily="34" charset="0"/>
                <a:cs typeface="Calibri" panose="020F0502020204030204" pitchFamily="34" charset="0"/>
              </a:rPr>
              <a:t>).</a:t>
            </a:r>
          </a:p>
          <a:p>
            <a:pPr algn="l" fontAlgn="base"/>
            <a:r>
              <a:rPr lang="en-US" sz="1400" b="0" i="0" dirty="0">
                <a:solidFill>
                  <a:srgbClr val="212225"/>
                </a:solidFill>
                <a:effectLst/>
                <a:latin typeface="Calibri" panose="020F0502020204030204" pitchFamily="34" charset="0"/>
                <a:cs typeface="Calibri" panose="020F0502020204030204" pitchFamily="34" charset="0"/>
              </a:rPr>
              <a:t>How many planets are there in the universe with people on them? We don’t know, but we are not alone in the universe! God is not the God of only one planet! (Neal A. Maxwell, “</a:t>
            </a:r>
            <a:r>
              <a:rPr lang="en-US" sz="1400" b="0" i="0" u="none" strike="noStrike" dirty="0">
                <a:solidFill>
                  <a:srgbClr val="212225"/>
                </a:solidFill>
                <a:effectLst/>
                <a:latin typeface="Calibri" panose="020F0502020204030204" pitchFamily="34" charset="0"/>
                <a:cs typeface="Calibri" panose="020F0502020204030204" pitchFamily="34" charset="0"/>
              </a:rPr>
              <a:t>Special Witnesses of Christ</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Apr. 2001, 6)</a:t>
            </a:r>
          </a:p>
        </p:txBody>
      </p:sp>
      <p:sp>
        <p:nvSpPr>
          <p:cNvPr id="5" name="TextBox 4">
            <a:extLst>
              <a:ext uri="{FF2B5EF4-FFF2-40B4-BE49-F238E27FC236}">
                <a16:creationId xmlns:a16="http://schemas.microsoft.com/office/drawing/2014/main" id="{2300267F-DFA8-9A8F-103A-D557EEB180E1}"/>
              </a:ext>
            </a:extLst>
          </p:cNvPr>
          <p:cNvSpPr txBox="1"/>
          <p:nvPr/>
        </p:nvSpPr>
        <p:spPr>
          <a:xfrm>
            <a:off x="3259317" y="0"/>
            <a:ext cx="6103856" cy="2893100"/>
          </a:xfrm>
          <a:prstGeom prst="rect">
            <a:avLst/>
          </a:prstGeom>
          <a:noFill/>
          <a:ln>
            <a:solidFill>
              <a:schemeClr val="tx1"/>
            </a:solidFill>
          </a:ln>
        </p:spPr>
        <p:txBody>
          <a:bodyPr wrap="square">
            <a:spAutoFit/>
          </a:bodyPr>
          <a:lstStyle/>
          <a:p>
            <a:pPr algn="l" fontAlgn="base"/>
            <a:r>
              <a:rPr lang="en-US" sz="1400" b="1" i="0" dirty="0">
                <a:solidFill>
                  <a:srgbClr val="212225"/>
                </a:solidFill>
                <a:effectLst/>
                <a:latin typeface="Calibri" panose="020F0502020204030204" pitchFamily="34" charset="0"/>
                <a:cs typeface="Calibri" panose="020F0502020204030204" pitchFamily="34" charset="0"/>
              </a:rPr>
              <a:t>Creator: D&amp;C 76:24</a:t>
            </a:r>
          </a:p>
          <a:p>
            <a:pPr algn="l" fontAlgn="base"/>
            <a:r>
              <a:rPr lang="en-US" sz="1400" b="0" i="0" dirty="0">
                <a:solidFill>
                  <a:srgbClr val="212225"/>
                </a:solidFill>
                <a:effectLst/>
                <a:latin typeface="Calibri" panose="020F0502020204030204" pitchFamily="34" charset="0"/>
                <a:cs typeface="Calibri" panose="020F0502020204030204" pitchFamily="34" charset="0"/>
              </a:rPr>
              <a:t>I love to speak about the Savior. It was He, under the direction of the Father, who created this world for us. He separated the light from the darkness, the water from the land.</a:t>
            </a:r>
          </a:p>
          <a:p>
            <a:pPr algn="l" fontAlgn="base"/>
            <a:r>
              <a:rPr lang="en-US" sz="1400" b="0" i="0" dirty="0">
                <a:solidFill>
                  <a:srgbClr val="212225"/>
                </a:solidFill>
                <a:effectLst/>
                <a:latin typeface="Calibri" panose="020F0502020204030204" pitchFamily="34" charset="0"/>
                <a:cs typeface="Calibri" panose="020F0502020204030204" pitchFamily="34" charset="0"/>
              </a:rPr>
              <a:t>It was He who brought order and beauty, the plants and the animals.</a:t>
            </a:r>
          </a:p>
          <a:p>
            <a:pPr algn="l" fontAlgn="base"/>
            <a:r>
              <a:rPr lang="en-US" sz="1400" b="0" i="0" dirty="0">
                <a:solidFill>
                  <a:srgbClr val="212225"/>
                </a:solidFill>
                <a:effectLst/>
                <a:latin typeface="Calibri" panose="020F0502020204030204" pitchFamily="34" charset="0"/>
                <a:cs typeface="Calibri" panose="020F0502020204030204" pitchFamily="34" charset="0"/>
              </a:rPr>
              <a:t>It was this Creator who answered the call of our Father with words full of love and humility: “Here am I, send me” [</a:t>
            </a:r>
            <a:r>
              <a:rPr lang="en-US" sz="1400" b="0" i="0" u="none" strike="noStrike" dirty="0">
                <a:solidFill>
                  <a:srgbClr val="212225"/>
                </a:solidFill>
                <a:effectLst/>
                <a:latin typeface="Calibri" panose="020F0502020204030204" pitchFamily="34" charset="0"/>
                <a:cs typeface="Calibri" panose="020F0502020204030204" pitchFamily="34" charset="0"/>
              </a:rPr>
              <a:t>Abraham 3:27</a:t>
            </a:r>
            <a:r>
              <a:rPr lang="en-US" sz="1400" b="0" i="0" dirty="0">
                <a:solidFill>
                  <a:srgbClr val="212225"/>
                </a:solidFill>
                <a:effectLst/>
                <a:latin typeface="Calibri" panose="020F0502020204030204" pitchFamily="34" charset="0"/>
                <a:cs typeface="Calibri" panose="020F0502020204030204" pitchFamily="34" charset="0"/>
              </a:rPr>
              <a:t>]. “Father, thy will be done, and the glory be thine forever” [</a:t>
            </a:r>
            <a:r>
              <a:rPr lang="en-US" sz="1400" b="0" i="0" u="none" strike="noStrike" dirty="0">
                <a:solidFill>
                  <a:srgbClr val="212225"/>
                </a:solidFill>
                <a:effectLst/>
                <a:latin typeface="Calibri" panose="020F0502020204030204" pitchFamily="34" charset="0"/>
                <a:cs typeface="Calibri" panose="020F0502020204030204" pitchFamily="34" charset="0"/>
              </a:rPr>
              <a:t>Moses 4:2</a:t>
            </a:r>
            <a:r>
              <a:rPr lang="en-US" sz="1400" b="0" i="0" dirty="0">
                <a:solidFill>
                  <a:srgbClr val="212225"/>
                </a:solidFill>
                <a:effectLst/>
                <a:latin typeface="Calibri" panose="020F0502020204030204" pitchFamily="34" charset="0"/>
                <a:cs typeface="Calibri" panose="020F0502020204030204" pitchFamily="34" charset="0"/>
              </a:rPr>
              <a:t>].</a:t>
            </a:r>
          </a:p>
          <a:p>
            <a:pPr algn="l" fontAlgn="base"/>
            <a:r>
              <a:rPr lang="en-US" sz="1400" b="0" i="0" dirty="0">
                <a:solidFill>
                  <a:srgbClr val="212225"/>
                </a:solidFill>
                <a:effectLst/>
                <a:latin typeface="Calibri" panose="020F0502020204030204" pitchFamily="34" charset="0"/>
                <a:cs typeface="Calibri" panose="020F0502020204030204" pitchFamily="34" charset="0"/>
              </a:rPr>
              <a:t>What gratitude we must have felt in realizing that He, who was the Only Begotten of the Father, who was the beloved and chosen from the beginning, was willing to fulfill our Heavenly Father’s eternal plan of salvation for us. (Neil L. Andersen, “</a:t>
            </a:r>
            <a:r>
              <a:rPr lang="en-US" sz="1400" b="0" i="0" u="none" strike="noStrike" dirty="0">
                <a:solidFill>
                  <a:srgbClr val="212225"/>
                </a:solidFill>
                <a:effectLst/>
                <a:latin typeface="Calibri" panose="020F0502020204030204" pitchFamily="34" charset="0"/>
                <a:cs typeface="Calibri" panose="020F0502020204030204" pitchFamily="34" charset="0"/>
              </a:rPr>
              <a:t>Time for the Savior at Christmas</a:t>
            </a:r>
            <a:r>
              <a:rPr lang="en-US" sz="1400" b="0" i="0" dirty="0">
                <a:solidFill>
                  <a:srgbClr val="212225"/>
                </a:solidFill>
                <a:effectLst/>
                <a:latin typeface="Calibri" panose="020F0502020204030204" pitchFamily="34" charset="0"/>
                <a:cs typeface="Calibri" panose="020F0502020204030204" pitchFamily="34" charset="0"/>
              </a:rPr>
              <a:t>” [Brigham Young University devotional, Dec. 7, 2021], 6, speeches.byu.edu)</a:t>
            </a:r>
          </a:p>
        </p:txBody>
      </p:sp>
    </p:spTree>
    <p:extLst>
      <p:ext uri="{BB962C8B-B14F-4D97-AF65-F5344CB8AC3E}">
        <p14:creationId xmlns:p14="http://schemas.microsoft.com/office/powerpoint/2010/main" val="307467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26090-E0CA-31FD-E589-A91AD0D63CA0}"/>
              </a:ext>
            </a:extLst>
          </p:cNvPr>
          <p:cNvPicPr>
            <a:picLocks noChangeAspect="1"/>
          </p:cNvPicPr>
          <p:nvPr/>
        </p:nvPicPr>
        <p:blipFill>
          <a:blip r:embed="rId3"/>
          <a:stretch>
            <a:fillRect/>
          </a:stretch>
        </p:blipFill>
        <p:spPr>
          <a:xfrm>
            <a:off x="0" y="-13674"/>
            <a:ext cx="12192000" cy="6885349"/>
          </a:xfrm>
          <a:prstGeom prst="rect">
            <a:avLst/>
          </a:prstGeom>
        </p:spPr>
      </p:pic>
      <p:sp>
        <p:nvSpPr>
          <p:cNvPr id="3" name="TextBox 5">
            <a:extLst>
              <a:ext uri="{FF2B5EF4-FFF2-40B4-BE49-F238E27FC236}">
                <a16:creationId xmlns:a16="http://schemas.microsoft.com/office/drawing/2014/main" id="{A59B14C9-4AAD-32C3-12C3-6D41D2B76395}"/>
              </a:ext>
            </a:extLst>
          </p:cNvPr>
          <p:cNvSpPr txBox="1"/>
          <p:nvPr/>
        </p:nvSpPr>
        <p:spPr>
          <a:xfrm>
            <a:off x="1" y="-13674"/>
            <a:ext cx="12192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solidFill>
                  <a:schemeClr val="bg1"/>
                </a:solidFill>
                <a:latin typeface="Nyala" panose="02000504070300020003" pitchFamily="2" charset="0"/>
              </a:rPr>
              <a:t>Previously…</a:t>
            </a:r>
          </a:p>
        </p:txBody>
      </p:sp>
      <p:pic>
        <p:nvPicPr>
          <p:cNvPr id="4" name="Picture 3">
            <a:extLst>
              <a:ext uri="{FF2B5EF4-FFF2-40B4-BE49-F238E27FC236}">
                <a16:creationId xmlns:a16="http://schemas.microsoft.com/office/drawing/2014/main" id="{FFAB7A23-D3CE-75A8-B48A-D899141B7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60" y="1881187"/>
            <a:ext cx="1619476" cy="2314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5BA230AD-14A1-549C-15AE-BC8BA6A8C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3741" y="1794295"/>
            <a:ext cx="2144095" cy="24886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22550117-6D9C-2490-B571-1BD705AF01BF}"/>
              </a:ext>
            </a:extLst>
          </p:cNvPr>
          <p:cNvSpPr txBox="1"/>
          <p:nvPr/>
        </p:nvSpPr>
        <p:spPr>
          <a:xfrm>
            <a:off x="2865638" y="4715923"/>
            <a:ext cx="6096001" cy="523220"/>
          </a:xfrm>
          <a:prstGeom prst="rect">
            <a:avLst/>
          </a:prstGeom>
          <a:noFill/>
        </p:spPr>
        <p:txBody>
          <a:bodyPr wrap="square" rtlCol="0">
            <a:spAutoFit/>
          </a:bodyPr>
          <a:lstStyle/>
          <a:p>
            <a:pPr algn="ctr"/>
            <a:r>
              <a:rPr lang="en-US" sz="2800" b="1" i="1" dirty="0">
                <a:solidFill>
                  <a:srgbClr val="FFFF00"/>
                </a:solidFill>
                <a:latin typeface="Lucida Fax" panose="02060602050505020204" pitchFamily="18" charset="0"/>
              </a:rPr>
              <a:t>“Our Eyes Were Opened”</a:t>
            </a:r>
          </a:p>
        </p:txBody>
      </p:sp>
      <p:sp>
        <p:nvSpPr>
          <p:cNvPr id="8" name="TextBox 7">
            <a:extLst>
              <a:ext uri="{FF2B5EF4-FFF2-40B4-BE49-F238E27FC236}">
                <a16:creationId xmlns:a16="http://schemas.microsoft.com/office/drawing/2014/main" id="{B030BB40-B568-930B-2A2F-BE284F137E3C}"/>
              </a:ext>
            </a:extLst>
          </p:cNvPr>
          <p:cNvSpPr txBox="1"/>
          <p:nvPr/>
        </p:nvSpPr>
        <p:spPr>
          <a:xfrm>
            <a:off x="3047238" y="2871323"/>
            <a:ext cx="6094476" cy="923330"/>
          </a:xfrm>
          <a:prstGeom prst="rect">
            <a:avLst/>
          </a:prstGeom>
          <a:noFill/>
        </p:spPr>
        <p:txBody>
          <a:bodyPr wrap="square">
            <a:spAutoFit/>
          </a:bodyPr>
          <a:lstStyle/>
          <a:p>
            <a:r>
              <a:rPr lang="en-US" b="0" i="1" dirty="0">
                <a:solidFill>
                  <a:schemeClr val="bg1"/>
                </a:solidFill>
                <a:effectLst/>
                <a:latin typeface="Abadi" panose="020B0604020104020204" pitchFamily="34" charset="0"/>
              </a:rPr>
              <a:t>And while we meditated upon these things, the Lord touched the eyes of our understandings and they were opened, and the glory of the Lord shone round about.</a:t>
            </a:r>
            <a:endParaRPr lang="en-US" i="1" dirty="0">
              <a:solidFill>
                <a:schemeClr val="bg1"/>
              </a:solidFill>
              <a:latin typeface="Abadi" panose="020B0604020104020204" pitchFamily="34" charset="0"/>
            </a:endParaRPr>
          </a:p>
        </p:txBody>
      </p:sp>
      <p:sp>
        <p:nvSpPr>
          <p:cNvPr id="9" name="Rectangle 8">
            <a:extLst>
              <a:ext uri="{FF2B5EF4-FFF2-40B4-BE49-F238E27FC236}">
                <a16:creationId xmlns:a16="http://schemas.microsoft.com/office/drawing/2014/main" id="{B40EB23F-874A-2BA4-E840-B68ED2CE7F58}"/>
              </a:ext>
            </a:extLst>
          </p:cNvPr>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76:19</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42737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26090-E0CA-31FD-E589-A91AD0D63CA0}"/>
              </a:ext>
            </a:extLst>
          </p:cNvPr>
          <p:cNvPicPr>
            <a:picLocks noChangeAspect="1"/>
          </p:cNvPicPr>
          <p:nvPr/>
        </p:nvPicPr>
        <p:blipFill>
          <a:blip r:embed="rId3"/>
          <a:stretch>
            <a:fillRect/>
          </a:stretch>
        </p:blipFill>
        <p:spPr>
          <a:xfrm>
            <a:off x="0" y="0"/>
            <a:ext cx="12192000" cy="6885349"/>
          </a:xfrm>
          <a:prstGeom prst="rect">
            <a:avLst/>
          </a:prstGeom>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Can You Explain Your Religious Beliefs?</a:t>
            </a:r>
          </a:p>
        </p:txBody>
      </p:sp>
      <p:sp>
        <p:nvSpPr>
          <p:cNvPr id="5" name="TextBox 4"/>
          <p:cNvSpPr txBox="1"/>
          <p:nvPr/>
        </p:nvSpPr>
        <p:spPr>
          <a:xfrm>
            <a:off x="3619015" y="2067103"/>
            <a:ext cx="495397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To Others?</a:t>
            </a:r>
          </a:p>
        </p:txBody>
      </p:sp>
      <p:pic>
        <p:nvPicPr>
          <p:cNvPr id="7" name="Picture 6">
            <a:extLst>
              <a:ext uri="{FF2B5EF4-FFF2-40B4-BE49-F238E27FC236}">
                <a16:creationId xmlns:a16="http://schemas.microsoft.com/office/drawing/2014/main" id="{211B0B54-CDD8-6D65-8089-988C0B537EAE}"/>
              </a:ext>
            </a:extLst>
          </p:cNvPr>
          <p:cNvPicPr>
            <a:picLocks noChangeAspect="1"/>
          </p:cNvPicPr>
          <p:nvPr/>
        </p:nvPicPr>
        <p:blipFill>
          <a:blip r:embed="rId4"/>
          <a:stretch>
            <a:fillRect/>
          </a:stretch>
        </p:blipFill>
        <p:spPr>
          <a:xfrm>
            <a:off x="216089" y="1076632"/>
            <a:ext cx="3646017" cy="2337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id="{0C6410B9-89CB-F67A-5BE5-92C9C280390E}"/>
              </a:ext>
            </a:extLst>
          </p:cNvPr>
          <p:cNvSpPr/>
          <p:nvPr/>
        </p:nvSpPr>
        <p:spPr>
          <a:xfrm>
            <a:off x="1239779" y="3474792"/>
            <a:ext cx="1660948" cy="369332"/>
          </a:xfrm>
          <a:prstGeom prst="rect">
            <a:avLst/>
          </a:prstGeom>
        </p:spPr>
        <p:txBody>
          <a:bodyPr wrap="square">
            <a:spAutoFit/>
          </a:bodyPr>
          <a:lstStyle/>
          <a:p>
            <a:pPr algn="ctr"/>
            <a:r>
              <a:rPr lang="en-US" b="0" i="0" dirty="0">
                <a:solidFill>
                  <a:schemeClr val="bg1"/>
                </a:solidFill>
                <a:effectLst/>
                <a:latin typeface="Abadi" panose="020B0604020104020204" pitchFamily="34" charset="0"/>
              </a:rPr>
              <a:t>D&amp;C 76:19-24</a:t>
            </a:r>
            <a:endParaRPr lang="en-US" dirty="0">
              <a:solidFill>
                <a:schemeClr val="bg1"/>
              </a:solidFill>
              <a:latin typeface="Abadi" panose="020B0604020104020204" pitchFamily="34" charset="0"/>
            </a:endParaRPr>
          </a:p>
        </p:txBody>
      </p:sp>
      <p:pic>
        <p:nvPicPr>
          <p:cNvPr id="10" name="Picture 9" descr="A person with long hair&#10;&#10;Description automatically generated">
            <a:extLst>
              <a:ext uri="{FF2B5EF4-FFF2-40B4-BE49-F238E27FC236}">
                <a16:creationId xmlns:a16="http://schemas.microsoft.com/office/drawing/2014/main" id="{0225310B-8CDF-601B-9A2E-5BE5818AF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302" y="3754477"/>
            <a:ext cx="2342578" cy="2526522"/>
          </a:xfrm>
          <a:prstGeom prst="ellipse">
            <a:avLst/>
          </a:prstGeom>
          <a:ln>
            <a:noFill/>
          </a:ln>
          <a:effectLst>
            <a:softEdge rad="112500"/>
          </a:effectLst>
        </p:spPr>
      </p:pic>
      <p:sp>
        <p:nvSpPr>
          <p:cNvPr id="11" name="Rectangle 10">
            <a:extLst>
              <a:ext uri="{FF2B5EF4-FFF2-40B4-BE49-F238E27FC236}">
                <a16:creationId xmlns:a16="http://schemas.microsoft.com/office/drawing/2014/main" id="{E576A85F-C3EF-F3FB-3363-AFCACE8DEB41}"/>
              </a:ext>
            </a:extLst>
          </p:cNvPr>
          <p:cNvSpPr/>
          <p:nvPr/>
        </p:nvSpPr>
        <p:spPr>
          <a:xfrm>
            <a:off x="3937844" y="6202725"/>
            <a:ext cx="1660948" cy="646331"/>
          </a:xfrm>
          <a:prstGeom prst="rect">
            <a:avLst/>
          </a:prstGeom>
        </p:spPr>
        <p:txBody>
          <a:bodyPr wrap="square">
            <a:spAutoFit/>
          </a:bodyPr>
          <a:lstStyle/>
          <a:p>
            <a:pPr algn="ctr"/>
            <a:r>
              <a:rPr lang="en-US" dirty="0">
                <a:solidFill>
                  <a:schemeClr val="bg1"/>
                </a:solidFill>
                <a:latin typeface="Abadi" panose="020B0604020104020204" pitchFamily="34" charset="0"/>
              </a:rPr>
              <a:t>Fall of Satan</a:t>
            </a:r>
          </a:p>
          <a:p>
            <a:pPr algn="ctr"/>
            <a:r>
              <a:rPr lang="en-US" b="0" i="0" dirty="0">
                <a:solidFill>
                  <a:schemeClr val="bg1"/>
                </a:solidFill>
                <a:effectLst/>
                <a:latin typeface="Abadi" panose="020B0604020104020204" pitchFamily="34" charset="0"/>
              </a:rPr>
              <a:t>D&amp;C 76:</a:t>
            </a:r>
            <a:r>
              <a:rPr lang="en-US" dirty="0">
                <a:solidFill>
                  <a:schemeClr val="bg1"/>
                </a:solidFill>
                <a:latin typeface="Abadi" panose="020B0604020104020204" pitchFamily="34" charset="0"/>
              </a:rPr>
              <a:t>25-27</a:t>
            </a:r>
          </a:p>
        </p:txBody>
      </p:sp>
      <p:pic>
        <p:nvPicPr>
          <p:cNvPr id="13" name="Picture 12" descr="A close-up of a person's face&#10;&#10;Description automatically generated">
            <a:extLst>
              <a:ext uri="{FF2B5EF4-FFF2-40B4-BE49-F238E27FC236}">
                <a16:creationId xmlns:a16="http://schemas.microsoft.com/office/drawing/2014/main" id="{0209DED4-FC03-9100-4A8F-3864BA41E0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2090" y="4935582"/>
            <a:ext cx="2462868" cy="1828665"/>
          </a:xfrm>
          <a:prstGeom prst="ellipse">
            <a:avLst/>
          </a:prstGeom>
          <a:ln>
            <a:noFill/>
          </a:ln>
          <a:effectLst>
            <a:softEdge rad="112500"/>
          </a:effectLst>
        </p:spPr>
      </p:pic>
      <p:sp>
        <p:nvSpPr>
          <p:cNvPr id="14" name="Rectangle 13">
            <a:extLst>
              <a:ext uri="{FF2B5EF4-FFF2-40B4-BE49-F238E27FC236}">
                <a16:creationId xmlns:a16="http://schemas.microsoft.com/office/drawing/2014/main" id="{473B8319-C446-60D7-9EEE-9F75DED88440}"/>
              </a:ext>
            </a:extLst>
          </p:cNvPr>
          <p:cNvSpPr/>
          <p:nvPr/>
        </p:nvSpPr>
        <p:spPr>
          <a:xfrm>
            <a:off x="5779979" y="4134206"/>
            <a:ext cx="1660948" cy="923330"/>
          </a:xfrm>
          <a:prstGeom prst="rect">
            <a:avLst/>
          </a:prstGeom>
        </p:spPr>
        <p:txBody>
          <a:bodyPr wrap="square">
            <a:spAutoFit/>
          </a:bodyPr>
          <a:lstStyle/>
          <a:p>
            <a:pPr algn="ctr"/>
            <a:r>
              <a:rPr lang="en-US" b="0" i="0" dirty="0">
                <a:solidFill>
                  <a:schemeClr val="bg1"/>
                </a:solidFill>
                <a:effectLst/>
                <a:latin typeface="Abadi" panose="020B0604020104020204" pitchFamily="34" charset="0"/>
              </a:rPr>
              <a:t>Sons of Perdition</a:t>
            </a:r>
          </a:p>
          <a:p>
            <a:pPr algn="ctr"/>
            <a:r>
              <a:rPr lang="en-US" b="0" i="0" dirty="0">
                <a:solidFill>
                  <a:schemeClr val="bg1"/>
                </a:solidFill>
                <a:effectLst/>
                <a:latin typeface="Abadi" panose="020B0604020104020204" pitchFamily="34" charset="0"/>
              </a:rPr>
              <a:t>D&amp;C 76:30-49</a:t>
            </a:r>
            <a:endParaRPr lang="en-US" dirty="0">
              <a:solidFill>
                <a:schemeClr val="bg1"/>
              </a:solidFill>
              <a:latin typeface="Abadi" panose="020B0604020104020204" pitchFamily="34" charset="0"/>
            </a:endParaRPr>
          </a:p>
        </p:txBody>
      </p:sp>
      <p:pic>
        <p:nvPicPr>
          <p:cNvPr id="16" name="Picture 15">
            <a:extLst>
              <a:ext uri="{FF2B5EF4-FFF2-40B4-BE49-F238E27FC236}">
                <a16:creationId xmlns:a16="http://schemas.microsoft.com/office/drawing/2014/main" id="{36D1E11E-68A3-13CC-3133-EB2D027D0766}"/>
              </a:ext>
            </a:extLst>
          </p:cNvPr>
          <p:cNvPicPr>
            <a:picLocks noChangeAspect="1"/>
          </p:cNvPicPr>
          <p:nvPr/>
        </p:nvPicPr>
        <p:blipFill>
          <a:blip r:embed="rId7"/>
          <a:stretch>
            <a:fillRect/>
          </a:stretch>
        </p:blipFill>
        <p:spPr>
          <a:xfrm rot="5400000">
            <a:off x="7629746" y="2539017"/>
            <a:ext cx="5792008" cy="2610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C16F96CA-17F6-383E-9A10-CCB76DA9FABB}"/>
              </a:ext>
            </a:extLst>
          </p:cNvPr>
          <p:cNvSpPr/>
          <p:nvPr/>
        </p:nvSpPr>
        <p:spPr>
          <a:xfrm>
            <a:off x="7963031" y="1419975"/>
            <a:ext cx="1660948" cy="923330"/>
          </a:xfrm>
          <a:prstGeom prst="rect">
            <a:avLst/>
          </a:prstGeom>
        </p:spPr>
        <p:txBody>
          <a:bodyPr wrap="square">
            <a:spAutoFit/>
          </a:bodyPr>
          <a:lstStyle/>
          <a:p>
            <a:pPr algn="ctr"/>
            <a:r>
              <a:rPr lang="en-US" b="0" i="0" dirty="0">
                <a:solidFill>
                  <a:schemeClr val="bg1"/>
                </a:solidFill>
                <a:effectLst/>
                <a:latin typeface="Abadi" panose="020B0604020104020204" pitchFamily="34" charset="0"/>
              </a:rPr>
              <a:t>Celestial Glory D&amp;C 76:50-70,92-96</a:t>
            </a:r>
            <a:endParaRPr lang="en-US" dirty="0">
              <a:solidFill>
                <a:schemeClr val="bg1"/>
              </a:solidFill>
              <a:latin typeface="Abadi" panose="020B0604020104020204" pitchFamily="34" charset="0"/>
            </a:endParaRPr>
          </a:p>
        </p:txBody>
      </p:sp>
      <p:sp>
        <p:nvSpPr>
          <p:cNvPr id="18" name="Rectangle 17">
            <a:extLst>
              <a:ext uri="{FF2B5EF4-FFF2-40B4-BE49-F238E27FC236}">
                <a16:creationId xmlns:a16="http://schemas.microsoft.com/office/drawing/2014/main" id="{21847747-22BB-1E74-15F7-A0685315F399}"/>
              </a:ext>
            </a:extLst>
          </p:cNvPr>
          <p:cNvSpPr/>
          <p:nvPr/>
        </p:nvSpPr>
        <p:spPr>
          <a:xfrm>
            <a:off x="7963031" y="3429000"/>
            <a:ext cx="1660948" cy="923330"/>
          </a:xfrm>
          <a:prstGeom prst="rect">
            <a:avLst/>
          </a:prstGeom>
        </p:spPr>
        <p:txBody>
          <a:bodyPr wrap="square">
            <a:spAutoFit/>
          </a:bodyPr>
          <a:lstStyle/>
          <a:p>
            <a:pPr algn="ctr"/>
            <a:r>
              <a:rPr lang="en-US" b="0" i="0" dirty="0" err="1">
                <a:solidFill>
                  <a:schemeClr val="bg1"/>
                </a:solidFill>
                <a:effectLst/>
                <a:latin typeface="Abadi" panose="020B0604020104020204" pitchFamily="34" charset="0"/>
              </a:rPr>
              <a:t>Terestial</a:t>
            </a:r>
            <a:r>
              <a:rPr lang="en-US" b="0" i="0" dirty="0">
                <a:solidFill>
                  <a:schemeClr val="bg1"/>
                </a:solidFill>
                <a:effectLst/>
                <a:latin typeface="Abadi" panose="020B0604020104020204" pitchFamily="34" charset="0"/>
              </a:rPr>
              <a:t> Glory</a:t>
            </a:r>
          </a:p>
          <a:p>
            <a:pPr algn="ctr"/>
            <a:r>
              <a:rPr lang="en-US" b="0" i="0" dirty="0">
                <a:solidFill>
                  <a:schemeClr val="bg1"/>
                </a:solidFill>
                <a:effectLst/>
                <a:latin typeface="Abadi" panose="020B0604020104020204" pitchFamily="34" charset="0"/>
              </a:rPr>
              <a:t>D&amp;C 76:</a:t>
            </a:r>
            <a:r>
              <a:rPr lang="en-US" dirty="0">
                <a:solidFill>
                  <a:schemeClr val="bg1"/>
                </a:solidFill>
                <a:latin typeface="Abadi" panose="020B0604020104020204" pitchFamily="34" charset="0"/>
              </a:rPr>
              <a:t> 71-80,87,91,97</a:t>
            </a:r>
          </a:p>
        </p:txBody>
      </p:sp>
      <p:sp>
        <p:nvSpPr>
          <p:cNvPr id="19" name="Rectangle 18">
            <a:extLst>
              <a:ext uri="{FF2B5EF4-FFF2-40B4-BE49-F238E27FC236}">
                <a16:creationId xmlns:a16="http://schemas.microsoft.com/office/drawing/2014/main" id="{5FD55230-EA9E-E9A1-40C9-0D66FFFEAFEF}"/>
              </a:ext>
            </a:extLst>
          </p:cNvPr>
          <p:cNvSpPr/>
          <p:nvPr/>
        </p:nvSpPr>
        <p:spPr>
          <a:xfrm>
            <a:off x="8029026" y="5264948"/>
            <a:ext cx="1660948" cy="1200329"/>
          </a:xfrm>
          <a:prstGeom prst="rect">
            <a:avLst/>
          </a:prstGeom>
        </p:spPr>
        <p:txBody>
          <a:bodyPr wrap="square">
            <a:spAutoFit/>
          </a:bodyPr>
          <a:lstStyle/>
          <a:p>
            <a:pPr algn="ctr"/>
            <a:r>
              <a:rPr lang="en-US" b="0" i="0" dirty="0">
                <a:solidFill>
                  <a:schemeClr val="bg1"/>
                </a:solidFill>
                <a:effectLst/>
                <a:latin typeface="Abadi" panose="020B0604020104020204" pitchFamily="34" charset="0"/>
              </a:rPr>
              <a:t>Telestial Glory D&amp;C 76:</a:t>
            </a:r>
            <a:r>
              <a:rPr lang="en-US" dirty="0">
                <a:solidFill>
                  <a:schemeClr val="bg1"/>
                </a:solidFill>
                <a:latin typeface="Abadi" panose="020B0604020104020204" pitchFamily="34" charset="0"/>
              </a:rPr>
              <a:t>81-86,88-90,98-112</a:t>
            </a:r>
          </a:p>
        </p:txBody>
      </p:sp>
    </p:spTree>
    <p:extLst>
      <p:ext uri="{BB962C8B-B14F-4D97-AF65-F5344CB8AC3E}">
        <p14:creationId xmlns:p14="http://schemas.microsoft.com/office/powerpoint/2010/main" val="11416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C42F1-9707-ED7C-202A-16BBC42EED4A}"/>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Nyala" panose="02000504070300020003" pitchFamily="2" charset="0"/>
              </a:rPr>
              <a:t>First Part of Vision—Midst Of Their Glory</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76:20-24</a:t>
            </a:r>
            <a:endParaRPr lang="en-US" dirty="0">
              <a:solidFill>
                <a:schemeClr val="bg1"/>
              </a:solidFill>
              <a:latin typeface="Abadi" panose="020B0604020104020204" pitchFamily="34" charset="0"/>
            </a:endParaRPr>
          </a:p>
        </p:txBody>
      </p:sp>
      <p:grpSp>
        <p:nvGrpSpPr>
          <p:cNvPr id="8" name="Group 7"/>
          <p:cNvGrpSpPr/>
          <p:nvPr/>
        </p:nvGrpSpPr>
        <p:grpSpPr>
          <a:xfrm>
            <a:off x="536418" y="1308931"/>
            <a:ext cx="5029200" cy="3380763"/>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04790" y="2409074"/>
              <a:ext cx="7010400" cy="374602"/>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What They Saw</a:t>
              </a:r>
            </a:p>
          </p:txBody>
        </p:sp>
      </p:grpSp>
      <p:grpSp>
        <p:nvGrpSpPr>
          <p:cNvPr id="16" name="Group 15"/>
          <p:cNvGrpSpPr/>
          <p:nvPr/>
        </p:nvGrpSpPr>
        <p:grpSpPr>
          <a:xfrm>
            <a:off x="6600731" y="1308932"/>
            <a:ext cx="5029200" cy="3299282"/>
            <a:chOff x="965200" y="2286000"/>
            <a:chExt cx="7264400" cy="2743200"/>
          </a:xfrm>
        </p:grpSpPr>
        <p:grpSp>
          <p:nvGrpSpPr>
            <p:cNvPr id="17" name="Group 18"/>
            <p:cNvGrpSpPr/>
            <p:nvPr/>
          </p:nvGrpSpPr>
          <p:grpSpPr>
            <a:xfrm>
              <a:off x="965200" y="2286000"/>
              <a:ext cx="7264400" cy="2743200"/>
              <a:chOff x="965200" y="2286000"/>
              <a:chExt cx="7327900" cy="2743200"/>
            </a:xfrm>
          </p:grpSpPr>
          <p:sp>
            <p:nvSpPr>
              <p:cNvPr id="19" name="Rectangle 1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ectangle 1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1" name="Straight Connector 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1"/>
                <a:endCxn id="2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104790" y="2409074"/>
              <a:ext cx="7010400" cy="383853"/>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What They Learned</a:t>
              </a:r>
            </a:p>
          </p:txBody>
        </p:sp>
      </p:grpSp>
      <p:sp>
        <p:nvSpPr>
          <p:cNvPr id="24" name="TextBox 23"/>
          <p:cNvSpPr txBox="1"/>
          <p:nvPr/>
        </p:nvSpPr>
        <p:spPr>
          <a:xfrm>
            <a:off x="615625" y="2074490"/>
            <a:ext cx="4853354" cy="2308324"/>
          </a:xfrm>
          <a:prstGeom prst="rect">
            <a:avLst/>
          </a:prstGeom>
          <a:noFill/>
        </p:spPr>
        <p:txBody>
          <a:bodyPr wrap="square" rtlCol="0">
            <a:spAutoFit/>
          </a:bodyPr>
          <a:lstStyle/>
          <a:p>
            <a:r>
              <a:rPr lang="en-US" dirty="0">
                <a:solidFill>
                  <a:schemeClr val="bg1"/>
                </a:solidFill>
                <a:latin typeface="Segoe Print" panose="02000600000000000000" pitchFamily="2" charset="0"/>
              </a:rPr>
              <a:t>The Son, Jesus Christ, on the right hand of Heavenly Father—two distinct personages</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Holy angels and others, worshipping God and the Lamb </a:t>
            </a:r>
          </a:p>
          <a:p>
            <a:endParaRPr lang="en-US" dirty="0">
              <a:solidFill>
                <a:schemeClr val="bg1"/>
              </a:solidFill>
              <a:latin typeface="Segoe Print" panose="02000600000000000000" pitchFamily="2" charset="0"/>
            </a:endParaRPr>
          </a:p>
          <a:p>
            <a:endParaRPr lang="en-US" dirty="0">
              <a:solidFill>
                <a:schemeClr val="bg1"/>
              </a:solidFill>
              <a:latin typeface="Segoe Print" panose="02000600000000000000" pitchFamily="2" charset="0"/>
            </a:endParaRPr>
          </a:p>
        </p:txBody>
      </p:sp>
      <p:sp>
        <p:nvSpPr>
          <p:cNvPr id="25" name="TextBox 24"/>
          <p:cNvSpPr txBox="1"/>
          <p:nvPr/>
        </p:nvSpPr>
        <p:spPr>
          <a:xfrm>
            <a:off x="6759145" y="1993622"/>
            <a:ext cx="4853354" cy="2862322"/>
          </a:xfrm>
          <a:prstGeom prst="rect">
            <a:avLst/>
          </a:prstGeom>
          <a:noFill/>
        </p:spPr>
        <p:txBody>
          <a:bodyPr wrap="square" rtlCol="0">
            <a:spAutoFit/>
          </a:bodyPr>
          <a:lstStyle/>
          <a:p>
            <a:r>
              <a:rPr lang="en-US" dirty="0">
                <a:solidFill>
                  <a:schemeClr val="bg1"/>
                </a:solidFill>
                <a:latin typeface="Segoe Print" panose="02000600000000000000" pitchFamily="2" charset="0"/>
              </a:rPr>
              <a:t>Jesus Christ is the Only Begotten of the Father</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Jesus Christ is the Creator of this world and other worlds</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We are begotten sons and daughters unto God</a:t>
            </a:r>
          </a:p>
          <a:p>
            <a:endParaRPr lang="en-US" dirty="0">
              <a:solidFill>
                <a:schemeClr val="bg1"/>
              </a:solidFill>
              <a:latin typeface="Segoe Print" panose="02000600000000000000" pitchFamily="2" charset="0"/>
            </a:endParaRPr>
          </a:p>
          <a:p>
            <a:endParaRPr lang="en-US" dirty="0">
              <a:solidFill>
                <a:schemeClr val="bg1"/>
              </a:solidFill>
              <a:latin typeface="Segoe Print" panose="02000600000000000000" pitchFamily="2" charset="0"/>
            </a:endParaRPr>
          </a:p>
        </p:txBody>
      </p:sp>
    </p:spTree>
    <p:extLst>
      <p:ext uri="{BB962C8B-B14F-4D97-AF65-F5344CB8AC3E}">
        <p14:creationId xmlns:p14="http://schemas.microsoft.com/office/powerpoint/2010/main" val="25118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wipe(left)">
                                      <p:cBhvr>
                                        <p:cTn id="2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549E5-3359-CCB5-AA97-2AD4BCCAE1D5}"/>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Doctrinal Mastery</a:t>
            </a:r>
          </a:p>
        </p:txBody>
      </p:sp>
      <p:sp>
        <p:nvSpPr>
          <p:cNvPr id="8" name="Rectangle 7"/>
          <p:cNvSpPr/>
          <p:nvPr/>
        </p:nvSpPr>
        <p:spPr>
          <a:xfrm>
            <a:off x="5472792" y="1159450"/>
            <a:ext cx="5913665" cy="5262979"/>
          </a:xfrm>
          <a:prstGeom prst="rect">
            <a:avLst/>
          </a:prstGeom>
        </p:spPr>
        <p:txBody>
          <a:bodyPr wrap="square">
            <a:spAutoFit/>
          </a:bodyPr>
          <a:lstStyle/>
          <a:p>
            <a:pPr fontAlgn="base"/>
            <a:r>
              <a:rPr lang="en-US" sz="2400" dirty="0">
                <a:solidFill>
                  <a:schemeClr val="bg1"/>
                </a:solidFill>
                <a:latin typeface="Abadi" panose="020B0604020104020204" pitchFamily="34" charset="0"/>
              </a:rPr>
              <a:t>And now, after the many testimonies which have been given of him, this is the testimony, last of all, which we give of him: That he lives!</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For we saw him, even on the right hand of God; and we heard the voice bearing record that he is the Only Begotten of the Father—</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That by him, and through him, and of him, the worlds are and were created, and the inhabitants thereof are begotten sons and daughters unto God.</a:t>
            </a:r>
          </a:p>
        </p:txBody>
      </p:sp>
      <p:grpSp>
        <p:nvGrpSpPr>
          <p:cNvPr id="9" name="Group 8"/>
          <p:cNvGrpSpPr/>
          <p:nvPr/>
        </p:nvGrpSpPr>
        <p:grpSpPr>
          <a:xfrm>
            <a:off x="615352" y="2112475"/>
            <a:ext cx="2286000" cy="2667000"/>
            <a:chOff x="2618850" y="2667000"/>
            <a:chExt cx="3886200" cy="3931920"/>
          </a:xfrm>
        </p:grpSpPr>
        <p:grpSp>
          <p:nvGrpSpPr>
            <p:cNvPr id="10" name="Group 13"/>
            <p:cNvGrpSpPr/>
            <p:nvPr/>
          </p:nvGrpSpPr>
          <p:grpSpPr>
            <a:xfrm>
              <a:off x="3048000" y="2667000"/>
              <a:ext cx="2971800" cy="3931920"/>
              <a:chOff x="152400" y="152400"/>
              <a:chExt cx="4953000" cy="6553200"/>
            </a:xfrm>
          </p:grpSpPr>
          <p:sp>
            <p:nvSpPr>
              <p:cNvPr id="14" name="Rounded Rectangle 1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Rounded Rectangle 1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Rounded Rectangle 1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 name="TextBox 10"/>
            <p:cNvSpPr txBox="1"/>
            <p:nvPr/>
          </p:nvSpPr>
          <p:spPr>
            <a:xfrm>
              <a:off x="2618850" y="3827443"/>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76:22-24</a:t>
              </a:r>
            </a:p>
          </p:txBody>
        </p:sp>
        <p:sp>
          <p:nvSpPr>
            <p:cNvPr id="12" name="TextBox 1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ight Arrow 2"/>
          <p:cNvSpPr/>
          <p:nvPr/>
        </p:nvSpPr>
        <p:spPr>
          <a:xfrm>
            <a:off x="3053782" y="2899597"/>
            <a:ext cx="1462768" cy="89134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Tree>
    <p:extLst>
      <p:ext uri="{BB962C8B-B14F-4D97-AF65-F5344CB8AC3E}">
        <p14:creationId xmlns:p14="http://schemas.microsoft.com/office/powerpoint/2010/main" val="878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3CB7B-F2A5-7492-83E4-AE37D32C1ABD}"/>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Nyala" panose="02000504070300020003" pitchFamily="2" charset="0"/>
              </a:rPr>
              <a:t>Doctrines</a:t>
            </a:r>
          </a:p>
        </p:txBody>
      </p:sp>
      <p:grpSp>
        <p:nvGrpSpPr>
          <p:cNvPr id="26" name="Group 25">
            <a:extLst>
              <a:ext uri="{FF2B5EF4-FFF2-40B4-BE49-F238E27FC236}">
                <a16:creationId xmlns:a16="http://schemas.microsoft.com/office/drawing/2014/main" id="{7067E200-6F40-4215-9AD4-C744C65AAEED}"/>
              </a:ext>
            </a:extLst>
          </p:cNvPr>
          <p:cNvGrpSpPr/>
          <p:nvPr/>
        </p:nvGrpSpPr>
        <p:grpSpPr>
          <a:xfrm>
            <a:off x="247359" y="753211"/>
            <a:ext cx="1877639" cy="3540691"/>
            <a:chOff x="1345059" y="1089061"/>
            <a:chExt cx="2667000" cy="5029200"/>
          </a:xfrm>
        </p:grpSpPr>
        <p:grpSp>
          <p:nvGrpSpPr>
            <p:cNvPr id="27" name="Group 17">
              <a:extLst>
                <a:ext uri="{FF2B5EF4-FFF2-40B4-BE49-F238E27FC236}">
                  <a16:creationId xmlns:a16="http://schemas.microsoft.com/office/drawing/2014/main" id="{B6C1CBD9-5E84-4D36-B2FE-1FED95027E3F}"/>
                </a:ext>
              </a:extLst>
            </p:cNvPr>
            <p:cNvGrpSpPr/>
            <p:nvPr/>
          </p:nvGrpSpPr>
          <p:grpSpPr>
            <a:xfrm>
              <a:off x="1345059" y="1089061"/>
              <a:ext cx="2667000" cy="5029200"/>
              <a:chOff x="838200" y="76200"/>
              <a:chExt cx="2667000" cy="5029200"/>
            </a:xfrm>
          </p:grpSpPr>
          <p:grpSp>
            <p:nvGrpSpPr>
              <p:cNvPr id="29" name="Group 17">
                <a:extLst>
                  <a:ext uri="{FF2B5EF4-FFF2-40B4-BE49-F238E27FC236}">
                    <a16:creationId xmlns:a16="http://schemas.microsoft.com/office/drawing/2014/main" id="{B260404E-F31F-4539-81C3-F57C43BA2B1E}"/>
                  </a:ext>
                </a:extLst>
              </p:cNvPr>
              <p:cNvGrpSpPr/>
              <p:nvPr/>
            </p:nvGrpSpPr>
            <p:grpSpPr>
              <a:xfrm flipH="1">
                <a:off x="2209800" y="1447800"/>
                <a:ext cx="1295400" cy="3429000"/>
                <a:chOff x="685800" y="1447800"/>
                <a:chExt cx="1295400" cy="3124200"/>
              </a:xfrm>
            </p:grpSpPr>
            <p:sp>
              <p:nvSpPr>
                <p:cNvPr id="45" name="Bent Arrow 25">
                  <a:extLst>
                    <a:ext uri="{FF2B5EF4-FFF2-40B4-BE49-F238E27FC236}">
                      <a16:creationId xmlns:a16="http://schemas.microsoft.com/office/drawing/2014/main" id="{6F7C11A6-716C-40D0-BF81-989E354A4E6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6" name="Bent Arrow 26">
                  <a:extLst>
                    <a:ext uri="{FF2B5EF4-FFF2-40B4-BE49-F238E27FC236}">
                      <a16:creationId xmlns:a16="http://schemas.microsoft.com/office/drawing/2014/main" id="{CC3D7B1E-E80C-49AA-B699-A9B188F511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30" name="Group 16">
                <a:extLst>
                  <a:ext uri="{FF2B5EF4-FFF2-40B4-BE49-F238E27FC236}">
                    <a16:creationId xmlns:a16="http://schemas.microsoft.com/office/drawing/2014/main" id="{BC3B5BED-9965-4C86-AFBD-39C773221D4F}"/>
                  </a:ext>
                </a:extLst>
              </p:cNvPr>
              <p:cNvGrpSpPr/>
              <p:nvPr/>
            </p:nvGrpSpPr>
            <p:grpSpPr>
              <a:xfrm>
                <a:off x="838200" y="1447800"/>
                <a:ext cx="1295400" cy="3429000"/>
                <a:chOff x="685800" y="1447800"/>
                <a:chExt cx="1295400" cy="3429000"/>
              </a:xfrm>
            </p:grpSpPr>
            <p:sp>
              <p:nvSpPr>
                <p:cNvPr id="43" name="Bent Arrow 23">
                  <a:extLst>
                    <a:ext uri="{FF2B5EF4-FFF2-40B4-BE49-F238E27FC236}">
                      <a16:creationId xmlns:a16="http://schemas.microsoft.com/office/drawing/2014/main" id="{CF2AEE7D-7E43-41C9-B511-C147E1C3CB7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4" name="Bent Arrow 14">
                  <a:extLst>
                    <a:ext uri="{FF2B5EF4-FFF2-40B4-BE49-F238E27FC236}">
                      <a16:creationId xmlns:a16="http://schemas.microsoft.com/office/drawing/2014/main" id="{EC54A426-09E8-4C67-9786-E9535BE93B0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31" name="Oval 2">
                <a:extLst>
                  <a:ext uri="{FF2B5EF4-FFF2-40B4-BE49-F238E27FC236}">
                    <a16:creationId xmlns:a16="http://schemas.microsoft.com/office/drawing/2014/main" id="{0A6A773D-F36F-43A0-9091-99CDA8F8179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Flowchart: Manual Operation 3">
                <a:extLst>
                  <a:ext uri="{FF2B5EF4-FFF2-40B4-BE49-F238E27FC236}">
                    <a16:creationId xmlns:a16="http://schemas.microsoft.com/office/drawing/2014/main" id="{7C58622B-96F6-411F-8A70-A1CC18F5E7F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Flowchart: Manual Operation 4">
                <a:extLst>
                  <a:ext uri="{FF2B5EF4-FFF2-40B4-BE49-F238E27FC236}">
                    <a16:creationId xmlns:a16="http://schemas.microsoft.com/office/drawing/2014/main" id="{E34B43A8-E219-4868-B298-7771233BC89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Rounded Rectangle 14">
                <a:extLst>
                  <a:ext uri="{FF2B5EF4-FFF2-40B4-BE49-F238E27FC236}">
                    <a16:creationId xmlns:a16="http://schemas.microsoft.com/office/drawing/2014/main" id="{5BDEF4B8-BD55-4D31-BFB0-6C2D5DBE1C9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Rounded Rectangle 5">
                <a:extLst>
                  <a:ext uri="{FF2B5EF4-FFF2-40B4-BE49-F238E27FC236}">
                    <a16:creationId xmlns:a16="http://schemas.microsoft.com/office/drawing/2014/main" id="{3C3F87C9-7D9C-4ED9-9238-FCEDF1341EEF}"/>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Donut 16">
                <a:extLst>
                  <a:ext uri="{FF2B5EF4-FFF2-40B4-BE49-F238E27FC236}">
                    <a16:creationId xmlns:a16="http://schemas.microsoft.com/office/drawing/2014/main" id="{C76F0366-7C62-404C-9C44-4E359A7D5B1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7" name="Rounded Rectangle 7">
                <a:extLst>
                  <a:ext uri="{FF2B5EF4-FFF2-40B4-BE49-F238E27FC236}">
                    <a16:creationId xmlns:a16="http://schemas.microsoft.com/office/drawing/2014/main" id="{90A9961D-DAEC-4B95-97D5-03259DFE5C90}"/>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Rounded Rectangle 9">
                <a:extLst>
                  <a:ext uri="{FF2B5EF4-FFF2-40B4-BE49-F238E27FC236}">
                    <a16:creationId xmlns:a16="http://schemas.microsoft.com/office/drawing/2014/main" id="{A354CF94-BE46-4EAE-B958-105A01C6CA1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Rounded Rectangle 10">
                <a:extLst>
                  <a:ext uri="{FF2B5EF4-FFF2-40B4-BE49-F238E27FC236}">
                    <a16:creationId xmlns:a16="http://schemas.microsoft.com/office/drawing/2014/main" id="{1E5329BE-4848-44AC-8C4F-A822206BEF5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Rounded Rectangle 11">
                <a:extLst>
                  <a:ext uri="{FF2B5EF4-FFF2-40B4-BE49-F238E27FC236}">
                    <a16:creationId xmlns:a16="http://schemas.microsoft.com/office/drawing/2014/main" id="{2054ED5E-D27D-4755-B152-42CEF1C7B48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Rounded Rectangle 12">
                <a:extLst>
                  <a:ext uri="{FF2B5EF4-FFF2-40B4-BE49-F238E27FC236}">
                    <a16:creationId xmlns:a16="http://schemas.microsoft.com/office/drawing/2014/main" id="{A1272F11-5CF6-4AB3-84F2-794209CAF29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Flowchart: Manual Operation 13">
                <a:extLst>
                  <a:ext uri="{FF2B5EF4-FFF2-40B4-BE49-F238E27FC236}">
                    <a16:creationId xmlns:a16="http://schemas.microsoft.com/office/drawing/2014/main" id="{1C54BA91-F82C-4930-AA11-3600EAFBA1B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8" name="Rectangle 27">
              <a:extLst>
                <a:ext uri="{FF2B5EF4-FFF2-40B4-BE49-F238E27FC236}">
                  <a16:creationId xmlns:a16="http://schemas.microsoft.com/office/drawing/2014/main" id="{ACDAADDB-569C-463D-BCC6-78BA78C07495}"/>
                </a:ext>
              </a:extLst>
            </p:cNvPr>
            <p:cNvSpPr/>
            <p:nvPr/>
          </p:nvSpPr>
          <p:spPr>
            <a:xfrm>
              <a:off x="1650280" y="3270311"/>
              <a:ext cx="2174510" cy="1704948"/>
            </a:xfrm>
            <a:prstGeom prst="rect">
              <a:avLst/>
            </a:prstGeom>
          </p:spPr>
          <p:txBody>
            <a:bodyPr wrap="square">
              <a:spAutoFit/>
            </a:bodyPr>
            <a:lstStyle/>
            <a:p>
              <a:pPr algn="ctr"/>
              <a:r>
                <a:rPr lang="en-US" dirty="0">
                  <a:latin typeface="Abadi" panose="020B0604020104020204" pitchFamily="34" charset="0"/>
                </a:rPr>
                <a:t>Jesus Christ is a living glorified being</a:t>
              </a:r>
            </a:p>
          </p:txBody>
        </p:sp>
      </p:grpSp>
      <p:grpSp>
        <p:nvGrpSpPr>
          <p:cNvPr id="47" name="Group 46">
            <a:extLst>
              <a:ext uri="{FF2B5EF4-FFF2-40B4-BE49-F238E27FC236}">
                <a16:creationId xmlns:a16="http://schemas.microsoft.com/office/drawing/2014/main" id="{628BCE33-FFBF-439D-B891-69C684414F2E}"/>
              </a:ext>
            </a:extLst>
          </p:cNvPr>
          <p:cNvGrpSpPr/>
          <p:nvPr/>
        </p:nvGrpSpPr>
        <p:grpSpPr>
          <a:xfrm>
            <a:off x="2629024" y="1734943"/>
            <a:ext cx="1877639" cy="3540691"/>
            <a:chOff x="1345059" y="1089061"/>
            <a:chExt cx="2667000" cy="5029200"/>
          </a:xfrm>
        </p:grpSpPr>
        <p:grpSp>
          <p:nvGrpSpPr>
            <p:cNvPr id="48" name="Group 17">
              <a:extLst>
                <a:ext uri="{FF2B5EF4-FFF2-40B4-BE49-F238E27FC236}">
                  <a16:creationId xmlns:a16="http://schemas.microsoft.com/office/drawing/2014/main" id="{DB9DB456-BAD4-4792-B46A-4226ABB98748}"/>
                </a:ext>
              </a:extLst>
            </p:cNvPr>
            <p:cNvGrpSpPr/>
            <p:nvPr/>
          </p:nvGrpSpPr>
          <p:grpSpPr>
            <a:xfrm>
              <a:off x="1345059" y="1089061"/>
              <a:ext cx="2667000" cy="5029200"/>
              <a:chOff x="838200" y="76200"/>
              <a:chExt cx="2667000" cy="5029200"/>
            </a:xfrm>
          </p:grpSpPr>
          <p:grpSp>
            <p:nvGrpSpPr>
              <p:cNvPr id="50" name="Group 17">
                <a:extLst>
                  <a:ext uri="{FF2B5EF4-FFF2-40B4-BE49-F238E27FC236}">
                    <a16:creationId xmlns:a16="http://schemas.microsoft.com/office/drawing/2014/main" id="{20E3F339-3301-4D4E-B5BE-F9DC41E2D8BE}"/>
                  </a:ext>
                </a:extLst>
              </p:cNvPr>
              <p:cNvGrpSpPr/>
              <p:nvPr/>
            </p:nvGrpSpPr>
            <p:grpSpPr>
              <a:xfrm flipH="1">
                <a:off x="2209800" y="1447800"/>
                <a:ext cx="1295400" cy="3429000"/>
                <a:chOff x="685800" y="1447800"/>
                <a:chExt cx="1295400" cy="3124200"/>
              </a:xfrm>
            </p:grpSpPr>
            <p:sp>
              <p:nvSpPr>
                <p:cNvPr id="66" name="Bent Arrow 25">
                  <a:extLst>
                    <a:ext uri="{FF2B5EF4-FFF2-40B4-BE49-F238E27FC236}">
                      <a16:creationId xmlns:a16="http://schemas.microsoft.com/office/drawing/2014/main" id="{EC124027-6627-4B14-BD2D-3F8E40A1F2E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7" name="Bent Arrow 26">
                  <a:extLst>
                    <a:ext uri="{FF2B5EF4-FFF2-40B4-BE49-F238E27FC236}">
                      <a16:creationId xmlns:a16="http://schemas.microsoft.com/office/drawing/2014/main" id="{24ADB7AC-5D4D-4005-A3B5-62B85247407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51" name="Group 16">
                <a:extLst>
                  <a:ext uri="{FF2B5EF4-FFF2-40B4-BE49-F238E27FC236}">
                    <a16:creationId xmlns:a16="http://schemas.microsoft.com/office/drawing/2014/main" id="{698E018F-0274-49E0-865E-D157B4957F13}"/>
                  </a:ext>
                </a:extLst>
              </p:cNvPr>
              <p:cNvGrpSpPr/>
              <p:nvPr/>
            </p:nvGrpSpPr>
            <p:grpSpPr>
              <a:xfrm>
                <a:off x="838200" y="1447800"/>
                <a:ext cx="1295400" cy="3429000"/>
                <a:chOff x="685800" y="1447800"/>
                <a:chExt cx="1295400" cy="3429000"/>
              </a:xfrm>
            </p:grpSpPr>
            <p:sp>
              <p:nvSpPr>
                <p:cNvPr id="64" name="Bent Arrow 23">
                  <a:extLst>
                    <a:ext uri="{FF2B5EF4-FFF2-40B4-BE49-F238E27FC236}">
                      <a16:creationId xmlns:a16="http://schemas.microsoft.com/office/drawing/2014/main" id="{F8B2E526-73CB-4DB4-87C3-9E8B2B1A957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5" name="Bent Arrow 14">
                  <a:extLst>
                    <a:ext uri="{FF2B5EF4-FFF2-40B4-BE49-F238E27FC236}">
                      <a16:creationId xmlns:a16="http://schemas.microsoft.com/office/drawing/2014/main" id="{B697F729-AED3-4C9B-B0B1-3519F81B17D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52" name="Oval 2">
                <a:extLst>
                  <a:ext uri="{FF2B5EF4-FFF2-40B4-BE49-F238E27FC236}">
                    <a16:creationId xmlns:a16="http://schemas.microsoft.com/office/drawing/2014/main" id="{71AFC209-A3A9-46BC-81FE-76E9121AEF49}"/>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Flowchart: Manual Operation 3">
                <a:extLst>
                  <a:ext uri="{FF2B5EF4-FFF2-40B4-BE49-F238E27FC236}">
                    <a16:creationId xmlns:a16="http://schemas.microsoft.com/office/drawing/2014/main" id="{B4CD6B43-9F4A-4D63-A88D-98FB451274D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Flowchart: Manual Operation 4">
                <a:extLst>
                  <a:ext uri="{FF2B5EF4-FFF2-40B4-BE49-F238E27FC236}">
                    <a16:creationId xmlns:a16="http://schemas.microsoft.com/office/drawing/2014/main" id="{B6AA562F-5D6E-47CF-9191-BA1B0185ADC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Rounded Rectangle 14">
                <a:extLst>
                  <a:ext uri="{FF2B5EF4-FFF2-40B4-BE49-F238E27FC236}">
                    <a16:creationId xmlns:a16="http://schemas.microsoft.com/office/drawing/2014/main" id="{88BC14D0-D0D4-416E-80D1-039115DB5F2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Rounded Rectangle 5">
                <a:extLst>
                  <a:ext uri="{FF2B5EF4-FFF2-40B4-BE49-F238E27FC236}">
                    <a16:creationId xmlns:a16="http://schemas.microsoft.com/office/drawing/2014/main" id="{1446541B-6C1A-49A9-997D-9A8071CFC94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Donut 16">
                <a:extLst>
                  <a:ext uri="{FF2B5EF4-FFF2-40B4-BE49-F238E27FC236}">
                    <a16:creationId xmlns:a16="http://schemas.microsoft.com/office/drawing/2014/main" id="{E0C9F801-31D9-4216-8EAB-2CD11C9B63E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8" name="Rounded Rectangle 7">
                <a:extLst>
                  <a:ext uri="{FF2B5EF4-FFF2-40B4-BE49-F238E27FC236}">
                    <a16:creationId xmlns:a16="http://schemas.microsoft.com/office/drawing/2014/main" id="{D06B2E38-4FB4-419F-8A55-56D6BEB3D63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Rounded Rectangle 9">
                <a:extLst>
                  <a:ext uri="{FF2B5EF4-FFF2-40B4-BE49-F238E27FC236}">
                    <a16:creationId xmlns:a16="http://schemas.microsoft.com/office/drawing/2014/main" id="{CD129CEA-476D-4EED-8659-4C4DEE2C739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Rounded Rectangle 10">
                <a:extLst>
                  <a:ext uri="{FF2B5EF4-FFF2-40B4-BE49-F238E27FC236}">
                    <a16:creationId xmlns:a16="http://schemas.microsoft.com/office/drawing/2014/main" id="{B3A4D8B5-001B-4282-8038-DFD177B94BE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Rounded Rectangle 11">
                <a:extLst>
                  <a:ext uri="{FF2B5EF4-FFF2-40B4-BE49-F238E27FC236}">
                    <a16:creationId xmlns:a16="http://schemas.microsoft.com/office/drawing/2014/main" id="{AF0946EF-5026-4B85-83DB-1D89C0A19A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Rounded Rectangle 12">
                <a:extLst>
                  <a:ext uri="{FF2B5EF4-FFF2-40B4-BE49-F238E27FC236}">
                    <a16:creationId xmlns:a16="http://schemas.microsoft.com/office/drawing/2014/main" id="{2F36C4BF-5F92-4D7B-AC96-212F853A9A0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Flowchart: Manual Operation 13">
                <a:extLst>
                  <a:ext uri="{FF2B5EF4-FFF2-40B4-BE49-F238E27FC236}">
                    <a16:creationId xmlns:a16="http://schemas.microsoft.com/office/drawing/2014/main" id="{EFBCD39B-8E2B-4C08-8F33-4800096E878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9" name="Rectangle 48">
              <a:extLst>
                <a:ext uri="{FF2B5EF4-FFF2-40B4-BE49-F238E27FC236}">
                  <a16:creationId xmlns:a16="http://schemas.microsoft.com/office/drawing/2014/main" id="{38F99812-0B61-4730-AACD-18700E1B0E11}"/>
                </a:ext>
              </a:extLst>
            </p:cNvPr>
            <p:cNvSpPr/>
            <p:nvPr/>
          </p:nvSpPr>
          <p:spPr>
            <a:xfrm>
              <a:off x="1647347" y="3105263"/>
              <a:ext cx="2131314" cy="1879814"/>
            </a:xfrm>
            <a:prstGeom prst="rect">
              <a:avLst/>
            </a:prstGeom>
          </p:spPr>
          <p:txBody>
            <a:bodyPr wrap="square">
              <a:spAutoFit/>
            </a:bodyPr>
            <a:lstStyle/>
            <a:p>
              <a:pPr algn="ctr"/>
              <a:r>
                <a:rPr lang="en-US" sz="1600" dirty="0">
                  <a:latin typeface="Abadi" panose="020B0604020104020204" pitchFamily="34" charset="0"/>
                </a:rPr>
                <a:t>Heavenly Father and Jesus Christ are distinct personages</a:t>
              </a:r>
            </a:p>
          </p:txBody>
        </p:sp>
      </p:grpSp>
      <p:grpSp>
        <p:nvGrpSpPr>
          <p:cNvPr id="68" name="Group 67">
            <a:extLst>
              <a:ext uri="{FF2B5EF4-FFF2-40B4-BE49-F238E27FC236}">
                <a16:creationId xmlns:a16="http://schemas.microsoft.com/office/drawing/2014/main" id="{165B4ECD-3D62-4DF1-9F89-CE322685676D}"/>
              </a:ext>
            </a:extLst>
          </p:cNvPr>
          <p:cNvGrpSpPr/>
          <p:nvPr/>
        </p:nvGrpSpPr>
        <p:grpSpPr>
          <a:xfrm>
            <a:off x="5188512" y="2915173"/>
            <a:ext cx="1877639" cy="3540691"/>
            <a:chOff x="1345059" y="1089061"/>
            <a:chExt cx="2667000" cy="5029200"/>
          </a:xfrm>
        </p:grpSpPr>
        <p:grpSp>
          <p:nvGrpSpPr>
            <p:cNvPr id="69" name="Group 17">
              <a:extLst>
                <a:ext uri="{FF2B5EF4-FFF2-40B4-BE49-F238E27FC236}">
                  <a16:creationId xmlns:a16="http://schemas.microsoft.com/office/drawing/2014/main" id="{58D37D7B-5F8F-42C0-BF7B-33CD0474FFEA}"/>
                </a:ext>
              </a:extLst>
            </p:cNvPr>
            <p:cNvGrpSpPr/>
            <p:nvPr/>
          </p:nvGrpSpPr>
          <p:grpSpPr>
            <a:xfrm>
              <a:off x="1345059" y="1089061"/>
              <a:ext cx="2667000" cy="5029200"/>
              <a:chOff x="838200" y="76200"/>
              <a:chExt cx="2667000" cy="5029200"/>
            </a:xfrm>
          </p:grpSpPr>
          <p:grpSp>
            <p:nvGrpSpPr>
              <p:cNvPr id="71" name="Group 17">
                <a:extLst>
                  <a:ext uri="{FF2B5EF4-FFF2-40B4-BE49-F238E27FC236}">
                    <a16:creationId xmlns:a16="http://schemas.microsoft.com/office/drawing/2014/main" id="{295F9AD3-A804-410E-BF8C-FDE6E3BB0F94}"/>
                  </a:ext>
                </a:extLst>
              </p:cNvPr>
              <p:cNvGrpSpPr/>
              <p:nvPr/>
            </p:nvGrpSpPr>
            <p:grpSpPr>
              <a:xfrm flipH="1">
                <a:off x="2209800" y="1447800"/>
                <a:ext cx="1295400" cy="3429000"/>
                <a:chOff x="685800" y="1447800"/>
                <a:chExt cx="1295400" cy="3124200"/>
              </a:xfrm>
            </p:grpSpPr>
            <p:sp>
              <p:nvSpPr>
                <p:cNvPr id="87" name="Bent Arrow 25">
                  <a:extLst>
                    <a:ext uri="{FF2B5EF4-FFF2-40B4-BE49-F238E27FC236}">
                      <a16:creationId xmlns:a16="http://schemas.microsoft.com/office/drawing/2014/main" id="{7232D967-4373-47B1-B161-32B94867D00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8" name="Bent Arrow 26">
                  <a:extLst>
                    <a:ext uri="{FF2B5EF4-FFF2-40B4-BE49-F238E27FC236}">
                      <a16:creationId xmlns:a16="http://schemas.microsoft.com/office/drawing/2014/main" id="{FCCAD3AF-89BB-4086-A804-8D950677003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72" name="Group 16">
                <a:extLst>
                  <a:ext uri="{FF2B5EF4-FFF2-40B4-BE49-F238E27FC236}">
                    <a16:creationId xmlns:a16="http://schemas.microsoft.com/office/drawing/2014/main" id="{E679D4DC-9773-4DF7-999B-D0F0A0A0E924}"/>
                  </a:ext>
                </a:extLst>
              </p:cNvPr>
              <p:cNvGrpSpPr/>
              <p:nvPr/>
            </p:nvGrpSpPr>
            <p:grpSpPr>
              <a:xfrm>
                <a:off x="838200" y="1447800"/>
                <a:ext cx="1295400" cy="3429000"/>
                <a:chOff x="685800" y="1447800"/>
                <a:chExt cx="1295400" cy="3429000"/>
              </a:xfrm>
            </p:grpSpPr>
            <p:sp>
              <p:nvSpPr>
                <p:cNvPr id="85" name="Bent Arrow 23">
                  <a:extLst>
                    <a:ext uri="{FF2B5EF4-FFF2-40B4-BE49-F238E27FC236}">
                      <a16:creationId xmlns:a16="http://schemas.microsoft.com/office/drawing/2014/main" id="{93078A46-9D16-4BEE-97EC-1095B01A4B7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6" name="Bent Arrow 14">
                  <a:extLst>
                    <a:ext uri="{FF2B5EF4-FFF2-40B4-BE49-F238E27FC236}">
                      <a16:creationId xmlns:a16="http://schemas.microsoft.com/office/drawing/2014/main" id="{993AE141-54CE-4CC2-AD2C-A111397CA05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73" name="Oval 2">
                <a:extLst>
                  <a:ext uri="{FF2B5EF4-FFF2-40B4-BE49-F238E27FC236}">
                    <a16:creationId xmlns:a16="http://schemas.microsoft.com/office/drawing/2014/main" id="{CA4EA34C-EB07-400E-8091-BF39179D06F7}"/>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Flowchart: Manual Operation 3">
                <a:extLst>
                  <a:ext uri="{FF2B5EF4-FFF2-40B4-BE49-F238E27FC236}">
                    <a16:creationId xmlns:a16="http://schemas.microsoft.com/office/drawing/2014/main" id="{AF1C2DA9-09CA-47BE-A04B-4904D6D1B0D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Flowchart: Manual Operation 4">
                <a:extLst>
                  <a:ext uri="{FF2B5EF4-FFF2-40B4-BE49-F238E27FC236}">
                    <a16:creationId xmlns:a16="http://schemas.microsoft.com/office/drawing/2014/main" id="{BAD05FFD-48BB-4D65-ACFB-D2A16E2B2E4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Rounded Rectangle 14">
                <a:extLst>
                  <a:ext uri="{FF2B5EF4-FFF2-40B4-BE49-F238E27FC236}">
                    <a16:creationId xmlns:a16="http://schemas.microsoft.com/office/drawing/2014/main" id="{0E9D3507-786D-4914-AB1E-AF4F8DB4A9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Rounded Rectangle 5">
                <a:extLst>
                  <a:ext uri="{FF2B5EF4-FFF2-40B4-BE49-F238E27FC236}">
                    <a16:creationId xmlns:a16="http://schemas.microsoft.com/office/drawing/2014/main" id="{CD0FBA14-5869-4B95-A20E-7A31C356742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Donut 16">
                <a:extLst>
                  <a:ext uri="{FF2B5EF4-FFF2-40B4-BE49-F238E27FC236}">
                    <a16:creationId xmlns:a16="http://schemas.microsoft.com/office/drawing/2014/main" id="{90658317-D0FA-4009-9C01-92B60068C53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9" name="Rounded Rectangle 7">
                <a:extLst>
                  <a:ext uri="{FF2B5EF4-FFF2-40B4-BE49-F238E27FC236}">
                    <a16:creationId xmlns:a16="http://schemas.microsoft.com/office/drawing/2014/main" id="{07B05843-F985-43FB-8EB2-341EEC27647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0" name="Rounded Rectangle 9">
                <a:extLst>
                  <a:ext uri="{FF2B5EF4-FFF2-40B4-BE49-F238E27FC236}">
                    <a16:creationId xmlns:a16="http://schemas.microsoft.com/office/drawing/2014/main" id="{AF7408BB-1145-48C7-9C8E-4F3A37EBD02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Rounded Rectangle 10">
                <a:extLst>
                  <a:ext uri="{FF2B5EF4-FFF2-40B4-BE49-F238E27FC236}">
                    <a16:creationId xmlns:a16="http://schemas.microsoft.com/office/drawing/2014/main" id="{6CD83908-E2C1-4E89-9C2D-7A1C83F2D42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2" name="Rounded Rectangle 11">
                <a:extLst>
                  <a:ext uri="{FF2B5EF4-FFF2-40B4-BE49-F238E27FC236}">
                    <a16:creationId xmlns:a16="http://schemas.microsoft.com/office/drawing/2014/main" id="{7DB503A8-78E0-48CA-89A2-1888133412B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Rounded Rectangle 12">
                <a:extLst>
                  <a:ext uri="{FF2B5EF4-FFF2-40B4-BE49-F238E27FC236}">
                    <a16:creationId xmlns:a16="http://schemas.microsoft.com/office/drawing/2014/main" id="{D4CE9F40-2031-487B-BC0B-AAE19A6A0BB4}"/>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Flowchart: Manual Operation 13">
                <a:extLst>
                  <a:ext uri="{FF2B5EF4-FFF2-40B4-BE49-F238E27FC236}">
                    <a16:creationId xmlns:a16="http://schemas.microsoft.com/office/drawing/2014/main" id="{A2935088-1367-4F61-AF61-28F72F2ED8F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70" name="Rectangle 69">
              <a:extLst>
                <a:ext uri="{FF2B5EF4-FFF2-40B4-BE49-F238E27FC236}">
                  <a16:creationId xmlns:a16="http://schemas.microsoft.com/office/drawing/2014/main" id="{A4DF4F20-C97D-4050-8DCB-056606C693BC}"/>
                </a:ext>
              </a:extLst>
            </p:cNvPr>
            <p:cNvSpPr/>
            <p:nvPr/>
          </p:nvSpPr>
          <p:spPr>
            <a:xfrm>
              <a:off x="1734594" y="3206705"/>
              <a:ext cx="1939576" cy="1704948"/>
            </a:xfrm>
            <a:prstGeom prst="rect">
              <a:avLst/>
            </a:prstGeom>
          </p:spPr>
          <p:txBody>
            <a:bodyPr wrap="square">
              <a:spAutoFit/>
            </a:bodyPr>
            <a:lstStyle/>
            <a:p>
              <a:pPr algn="ctr"/>
              <a:r>
                <a:rPr lang="en-US" dirty="0">
                  <a:latin typeface="Abadi" panose="020B0604020104020204" pitchFamily="34" charset="0"/>
                </a:rPr>
                <a:t>Jesus Christ is the Only Begotten of the Father</a:t>
              </a:r>
            </a:p>
          </p:txBody>
        </p:sp>
      </p:grpSp>
      <p:grpSp>
        <p:nvGrpSpPr>
          <p:cNvPr id="89" name="Group 88">
            <a:extLst>
              <a:ext uri="{FF2B5EF4-FFF2-40B4-BE49-F238E27FC236}">
                <a16:creationId xmlns:a16="http://schemas.microsoft.com/office/drawing/2014/main" id="{0EFEE490-310E-4FD1-A309-7DB2DB84D4C1}"/>
              </a:ext>
            </a:extLst>
          </p:cNvPr>
          <p:cNvGrpSpPr/>
          <p:nvPr/>
        </p:nvGrpSpPr>
        <p:grpSpPr>
          <a:xfrm>
            <a:off x="7645142" y="1734943"/>
            <a:ext cx="1877639" cy="3540691"/>
            <a:chOff x="1345059" y="1089061"/>
            <a:chExt cx="2667000" cy="5029200"/>
          </a:xfrm>
        </p:grpSpPr>
        <p:grpSp>
          <p:nvGrpSpPr>
            <p:cNvPr id="90" name="Group 17">
              <a:extLst>
                <a:ext uri="{FF2B5EF4-FFF2-40B4-BE49-F238E27FC236}">
                  <a16:creationId xmlns:a16="http://schemas.microsoft.com/office/drawing/2014/main" id="{0FAD5B23-45BE-4527-9CC5-CDDE41121162}"/>
                </a:ext>
              </a:extLst>
            </p:cNvPr>
            <p:cNvGrpSpPr/>
            <p:nvPr/>
          </p:nvGrpSpPr>
          <p:grpSpPr>
            <a:xfrm>
              <a:off x="1345059" y="1089061"/>
              <a:ext cx="2667000" cy="5029200"/>
              <a:chOff x="838200" y="76200"/>
              <a:chExt cx="2667000" cy="5029200"/>
            </a:xfrm>
          </p:grpSpPr>
          <p:grpSp>
            <p:nvGrpSpPr>
              <p:cNvPr id="92" name="Group 17">
                <a:extLst>
                  <a:ext uri="{FF2B5EF4-FFF2-40B4-BE49-F238E27FC236}">
                    <a16:creationId xmlns:a16="http://schemas.microsoft.com/office/drawing/2014/main" id="{E94BB2CD-147D-48E3-A46E-DC61639D2390}"/>
                  </a:ext>
                </a:extLst>
              </p:cNvPr>
              <p:cNvGrpSpPr/>
              <p:nvPr/>
            </p:nvGrpSpPr>
            <p:grpSpPr>
              <a:xfrm flipH="1">
                <a:off x="2209800" y="1447800"/>
                <a:ext cx="1295400" cy="3429000"/>
                <a:chOff x="685800" y="1447800"/>
                <a:chExt cx="1295400" cy="3124200"/>
              </a:xfrm>
            </p:grpSpPr>
            <p:sp>
              <p:nvSpPr>
                <p:cNvPr id="108" name="Bent Arrow 25">
                  <a:extLst>
                    <a:ext uri="{FF2B5EF4-FFF2-40B4-BE49-F238E27FC236}">
                      <a16:creationId xmlns:a16="http://schemas.microsoft.com/office/drawing/2014/main" id="{ED845C1D-B36D-4904-B2C0-E5C20688950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9" name="Bent Arrow 26">
                  <a:extLst>
                    <a:ext uri="{FF2B5EF4-FFF2-40B4-BE49-F238E27FC236}">
                      <a16:creationId xmlns:a16="http://schemas.microsoft.com/office/drawing/2014/main" id="{2C9FDEE0-A3DA-4C5C-BB8A-75DC3946066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93" name="Group 16">
                <a:extLst>
                  <a:ext uri="{FF2B5EF4-FFF2-40B4-BE49-F238E27FC236}">
                    <a16:creationId xmlns:a16="http://schemas.microsoft.com/office/drawing/2014/main" id="{13CE1A06-1691-4A56-A5B6-D0E224C80CA3}"/>
                  </a:ext>
                </a:extLst>
              </p:cNvPr>
              <p:cNvGrpSpPr/>
              <p:nvPr/>
            </p:nvGrpSpPr>
            <p:grpSpPr>
              <a:xfrm>
                <a:off x="838200" y="1447800"/>
                <a:ext cx="1295400" cy="3429000"/>
                <a:chOff x="685800" y="1447800"/>
                <a:chExt cx="1295400" cy="3429000"/>
              </a:xfrm>
            </p:grpSpPr>
            <p:sp>
              <p:nvSpPr>
                <p:cNvPr id="106" name="Bent Arrow 23">
                  <a:extLst>
                    <a:ext uri="{FF2B5EF4-FFF2-40B4-BE49-F238E27FC236}">
                      <a16:creationId xmlns:a16="http://schemas.microsoft.com/office/drawing/2014/main" id="{708BDE43-270C-4FCB-ADC1-7EAC1B4FCE2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7" name="Bent Arrow 14">
                  <a:extLst>
                    <a:ext uri="{FF2B5EF4-FFF2-40B4-BE49-F238E27FC236}">
                      <a16:creationId xmlns:a16="http://schemas.microsoft.com/office/drawing/2014/main" id="{5464AABE-5F56-4422-885C-371D6128711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94" name="Oval 2">
                <a:extLst>
                  <a:ext uri="{FF2B5EF4-FFF2-40B4-BE49-F238E27FC236}">
                    <a16:creationId xmlns:a16="http://schemas.microsoft.com/office/drawing/2014/main" id="{DC6B9ADC-6062-4CE2-902B-5908B321E6B5}"/>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Flowchart: Manual Operation 3">
                <a:extLst>
                  <a:ext uri="{FF2B5EF4-FFF2-40B4-BE49-F238E27FC236}">
                    <a16:creationId xmlns:a16="http://schemas.microsoft.com/office/drawing/2014/main" id="{32DE754F-8436-497B-8BDD-3F116E56478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Flowchart: Manual Operation 4">
                <a:extLst>
                  <a:ext uri="{FF2B5EF4-FFF2-40B4-BE49-F238E27FC236}">
                    <a16:creationId xmlns:a16="http://schemas.microsoft.com/office/drawing/2014/main" id="{E6523246-4078-44C4-B781-CC5E50510A6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Rounded Rectangle 14">
                <a:extLst>
                  <a:ext uri="{FF2B5EF4-FFF2-40B4-BE49-F238E27FC236}">
                    <a16:creationId xmlns:a16="http://schemas.microsoft.com/office/drawing/2014/main" id="{ED4E0273-E960-4ECA-8707-53FDD6B38920}"/>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Rounded Rectangle 5">
                <a:extLst>
                  <a:ext uri="{FF2B5EF4-FFF2-40B4-BE49-F238E27FC236}">
                    <a16:creationId xmlns:a16="http://schemas.microsoft.com/office/drawing/2014/main" id="{3D7F8CB5-5D2E-405A-9487-D5C6995A569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Donut 16">
                <a:extLst>
                  <a:ext uri="{FF2B5EF4-FFF2-40B4-BE49-F238E27FC236}">
                    <a16:creationId xmlns:a16="http://schemas.microsoft.com/office/drawing/2014/main" id="{34919703-7CA2-42C5-BC4E-77FF73FF0FE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0" name="Rounded Rectangle 7">
                <a:extLst>
                  <a:ext uri="{FF2B5EF4-FFF2-40B4-BE49-F238E27FC236}">
                    <a16:creationId xmlns:a16="http://schemas.microsoft.com/office/drawing/2014/main" id="{A950CB09-1B7E-445B-BEAC-F2DE618975F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Rounded Rectangle 9">
                <a:extLst>
                  <a:ext uri="{FF2B5EF4-FFF2-40B4-BE49-F238E27FC236}">
                    <a16:creationId xmlns:a16="http://schemas.microsoft.com/office/drawing/2014/main" id="{E13E0847-6CDC-4A00-914E-98565B2CC1F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Rounded Rectangle 10">
                <a:extLst>
                  <a:ext uri="{FF2B5EF4-FFF2-40B4-BE49-F238E27FC236}">
                    <a16:creationId xmlns:a16="http://schemas.microsoft.com/office/drawing/2014/main" id="{478C0F69-E4C8-4349-ADEF-3D63F9D5691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3" name="Rounded Rectangle 11">
                <a:extLst>
                  <a:ext uri="{FF2B5EF4-FFF2-40B4-BE49-F238E27FC236}">
                    <a16:creationId xmlns:a16="http://schemas.microsoft.com/office/drawing/2014/main" id="{3EA12A84-9370-48BA-B830-E40F365C438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Rounded Rectangle 12">
                <a:extLst>
                  <a:ext uri="{FF2B5EF4-FFF2-40B4-BE49-F238E27FC236}">
                    <a16:creationId xmlns:a16="http://schemas.microsoft.com/office/drawing/2014/main" id="{B93DBFEC-AA0A-4C19-B53A-73E3DAF8F8F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Flowchart: Manual Operation 13">
                <a:extLst>
                  <a:ext uri="{FF2B5EF4-FFF2-40B4-BE49-F238E27FC236}">
                    <a16:creationId xmlns:a16="http://schemas.microsoft.com/office/drawing/2014/main" id="{8E67C9E1-E402-4475-BA95-D02D262463C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91" name="Rectangle 90">
              <a:extLst>
                <a:ext uri="{FF2B5EF4-FFF2-40B4-BE49-F238E27FC236}">
                  <a16:creationId xmlns:a16="http://schemas.microsoft.com/office/drawing/2014/main" id="{E360F6AC-37ED-4F0D-9F6A-6F1BC5FE45A4}"/>
                </a:ext>
              </a:extLst>
            </p:cNvPr>
            <p:cNvSpPr/>
            <p:nvPr/>
          </p:nvSpPr>
          <p:spPr>
            <a:xfrm>
              <a:off x="1760317" y="3191159"/>
              <a:ext cx="1939576" cy="1879814"/>
            </a:xfrm>
            <a:prstGeom prst="rect">
              <a:avLst/>
            </a:prstGeom>
          </p:spPr>
          <p:txBody>
            <a:bodyPr wrap="square">
              <a:spAutoFit/>
            </a:bodyPr>
            <a:lstStyle/>
            <a:p>
              <a:pPr algn="ctr"/>
              <a:r>
                <a:rPr lang="en-US" sz="1600" dirty="0">
                  <a:latin typeface="Abadi" panose="020B0604020104020204" pitchFamily="34" charset="0"/>
                </a:rPr>
                <a:t>Jesus Christ is the Creator of this world and other worlds</a:t>
              </a:r>
            </a:p>
          </p:txBody>
        </p:sp>
      </p:grpSp>
      <p:grpSp>
        <p:nvGrpSpPr>
          <p:cNvPr id="110" name="Group 109">
            <a:extLst>
              <a:ext uri="{FF2B5EF4-FFF2-40B4-BE49-F238E27FC236}">
                <a16:creationId xmlns:a16="http://schemas.microsoft.com/office/drawing/2014/main" id="{D55C7FE5-DED0-4F33-97E5-BB6485A8FECA}"/>
              </a:ext>
            </a:extLst>
          </p:cNvPr>
          <p:cNvGrpSpPr/>
          <p:nvPr/>
        </p:nvGrpSpPr>
        <p:grpSpPr>
          <a:xfrm>
            <a:off x="10090647" y="781059"/>
            <a:ext cx="1877639" cy="3540691"/>
            <a:chOff x="1345059" y="1089061"/>
            <a:chExt cx="2667000" cy="5029200"/>
          </a:xfrm>
        </p:grpSpPr>
        <p:grpSp>
          <p:nvGrpSpPr>
            <p:cNvPr id="111" name="Group 17">
              <a:extLst>
                <a:ext uri="{FF2B5EF4-FFF2-40B4-BE49-F238E27FC236}">
                  <a16:creationId xmlns:a16="http://schemas.microsoft.com/office/drawing/2014/main" id="{FD510CE3-19F3-4C5B-856F-0707045D9C13}"/>
                </a:ext>
              </a:extLst>
            </p:cNvPr>
            <p:cNvGrpSpPr/>
            <p:nvPr/>
          </p:nvGrpSpPr>
          <p:grpSpPr>
            <a:xfrm>
              <a:off x="1345059" y="1089061"/>
              <a:ext cx="2667000" cy="5029200"/>
              <a:chOff x="838200" y="76200"/>
              <a:chExt cx="2667000" cy="5029200"/>
            </a:xfrm>
          </p:grpSpPr>
          <p:grpSp>
            <p:nvGrpSpPr>
              <p:cNvPr id="113" name="Group 17">
                <a:extLst>
                  <a:ext uri="{FF2B5EF4-FFF2-40B4-BE49-F238E27FC236}">
                    <a16:creationId xmlns:a16="http://schemas.microsoft.com/office/drawing/2014/main" id="{EBFD496E-7AA5-4C1B-A8A1-7EA37F157F1D}"/>
                  </a:ext>
                </a:extLst>
              </p:cNvPr>
              <p:cNvGrpSpPr/>
              <p:nvPr/>
            </p:nvGrpSpPr>
            <p:grpSpPr>
              <a:xfrm flipH="1">
                <a:off x="2209800" y="1447800"/>
                <a:ext cx="1295400" cy="3429000"/>
                <a:chOff x="685800" y="1447800"/>
                <a:chExt cx="1295400" cy="3124200"/>
              </a:xfrm>
            </p:grpSpPr>
            <p:sp>
              <p:nvSpPr>
                <p:cNvPr id="129" name="Bent Arrow 25">
                  <a:extLst>
                    <a:ext uri="{FF2B5EF4-FFF2-40B4-BE49-F238E27FC236}">
                      <a16:creationId xmlns:a16="http://schemas.microsoft.com/office/drawing/2014/main" id="{6696E8EB-5C22-4FFA-B526-E776CB1C6387}"/>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30" name="Bent Arrow 26">
                  <a:extLst>
                    <a:ext uri="{FF2B5EF4-FFF2-40B4-BE49-F238E27FC236}">
                      <a16:creationId xmlns:a16="http://schemas.microsoft.com/office/drawing/2014/main" id="{D2402F88-634B-44BA-9C0C-5D95C0726FE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14" name="Group 16">
                <a:extLst>
                  <a:ext uri="{FF2B5EF4-FFF2-40B4-BE49-F238E27FC236}">
                    <a16:creationId xmlns:a16="http://schemas.microsoft.com/office/drawing/2014/main" id="{4C1D4C3C-FDC5-4B62-ADC6-5758ED2BE1F4}"/>
                  </a:ext>
                </a:extLst>
              </p:cNvPr>
              <p:cNvGrpSpPr/>
              <p:nvPr/>
            </p:nvGrpSpPr>
            <p:grpSpPr>
              <a:xfrm>
                <a:off x="838200" y="1447800"/>
                <a:ext cx="1295400" cy="3429000"/>
                <a:chOff x="685800" y="1447800"/>
                <a:chExt cx="1295400" cy="3429000"/>
              </a:xfrm>
            </p:grpSpPr>
            <p:sp>
              <p:nvSpPr>
                <p:cNvPr id="127" name="Bent Arrow 23">
                  <a:extLst>
                    <a:ext uri="{FF2B5EF4-FFF2-40B4-BE49-F238E27FC236}">
                      <a16:creationId xmlns:a16="http://schemas.microsoft.com/office/drawing/2014/main" id="{06F4EDFF-3F44-48F2-8B25-70060366B4B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28" name="Bent Arrow 14">
                  <a:extLst>
                    <a:ext uri="{FF2B5EF4-FFF2-40B4-BE49-F238E27FC236}">
                      <a16:creationId xmlns:a16="http://schemas.microsoft.com/office/drawing/2014/main" id="{772B30A2-4324-45A4-8C33-04AFFA1BE6D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15" name="Oval 2">
                <a:extLst>
                  <a:ext uri="{FF2B5EF4-FFF2-40B4-BE49-F238E27FC236}">
                    <a16:creationId xmlns:a16="http://schemas.microsoft.com/office/drawing/2014/main" id="{04AE5B95-62CC-4CA4-B7A9-D230E8F50E0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Flowchart: Manual Operation 3">
                <a:extLst>
                  <a:ext uri="{FF2B5EF4-FFF2-40B4-BE49-F238E27FC236}">
                    <a16:creationId xmlns:a16="http://schemas.microsoft.com/office/drawing/2014/main" id="{086B6B9C-A868-4D12-B940-87672A306B6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7" name="Flowchart: Manual Operation 4">
                <a:extLst>
                  <a:ext uri="{FF2B5EF4-FFF2-40B4-BE49-F238E27FC236}">
                    <a16:creationId xmlns:a16="http://schemas.microsoft.com/office/drawing/2014/main" id="{2B55BE59-0446-4821-8014-6E46C319EDD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Rounded Rectangle 14">
                <a:extLst>
                  <a:ext uri="{FF2B5EF4-FFF2-40B4-BE49-F238E27FC236}">
                    <a16:creationId xmlns:a16="http://schemas.microsoft.com/office/drawing/2014/main" id="{937466CD-9336-4B63-B862-93AAEBD035D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Rounded Rectangle 5">
                <a:extLst>
                  <a:ext uri="{FF2B5EF4-FFF2-40B4-BE49-F238E27FC236}">
                    <a16:creationId xmlns:a16="http://schemas.microsoft.com/office/drawing/2014/main" id="{83A86B67-6EBC-4D66-807C-BAF5D07695B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Donut 16">
                <a:extLst>
                  <a:ext uri="{FF2B5EF4-FFF2-40B4-BE49-F238E27FC236}">
                    <a16:creationId xmlns:a16="http://schemas.microsoft.com/office/drawing/2014/main" id="{039A717A-8BDE-4C39-AB55-0A936F6412D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21" name="Rounded Rectangle 7">
                <a:extLst>
                  <a:ext uri="{FF2B5EF4-FFF2-40B4-BE49-F238E27FC236}">
                    <a16:creationId xmlns:a16="http://schemas.microsoft.com/office/drawing/2014/main" id="{4F9FBA21-F68B-497B-8A3B-71176A78C49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Rounded Rectangle 9">
                <a:extLst>
                  <a:ext uri="{FF2B5EF4-FFF2-40B4-BE49-F238E27FC236}">
                    <a16:creationId xmlns:a16="http://schemas.microsoft.com/office/drawing/2014/main" id="{E14E1900-2028-4A1C-9902-3C8BD7523A6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3" name="Rounded Rectangle 10">
                <a:extLst>
                  <a:ext uri="{FF2B5EF4-FFF2-40B4-BE49-F238E27FC236}">
                    <a16:creationId xmlns:a16="http://schemas.microsoft.com/office/drawing/2014/main" id="{87AD6662-6BB3-4396-AA7E-43F8221B329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4" name="Rounded Rectangle 11">
                <a:extLst>
                  <a:ext uri="{FF2B5EF4-FFF2-40B4-BE49-F238E27FC236}">
                    <a16:creationId xmlns:a16="http://schemas.microsoft.com/office/drawing/2014/main" id="{082C7F51-2D1C-4CF9-90F4-61E56099BD3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5" name="Rounded Rectangle 12">
                <a:extLst>
                  <a:ext uri="{FF2B5EF4-FFF2-40B4-BE49-F238E27FC236}">
                    <a16:creationId xmlns:a16="http://schemas.microsoft.com/office/drawing/2014/main" id="{FE84D076-AD80-4874-B73E-5E470D83A8A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6" name="Flowchart: Manual Operation 13">
                <a:extLst>
                  <a:ext uri="{FF2B5EF4-FFF2-40B4-BE49-F238E27FC236}">
                    <a16:creationId xmlns:a16="http://schemas.microsoft.com/office/drawing/2014/main" id="{D9F8D0A8-832C-4DA9-8165-835CA4BE683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2" name="Rectangle 111">
              <a:extLst>
                <a:ext uri="{FF2B5EF4-FFF2-40B4-BE49-F238E27FC236}">
                  <a16:creationId xmlns:a16="http://schemas.microsoft.com/office/drawing/2014/main" id="{B1D64A00-BCF4-4678-9966-AD3F35FB42CB}"/>
                </a:ext>
              </a:extLst>
            </p:cNvPr>
            <p:cNvSpPr/>
            <p:nvPr/>
          </p:nvSpPr>
          <p:spPr>
            <a:xfrm>
              <a:off x="1778419" y="3056972"/>
              <a:ext cx="1939576" cy="2098398"/>
            </a:xfrm>
            <a:prstGeom prst="rect">
              <a:avLst/>
            </a:prstGeom>
          </p:spPr>
          <p:txBody>
            <a:bodyPr wrap="square">
              <a:spAutoFit/>
            </a:bodyPr>
            <a:lstStyle/>
            <a:p>
              <a:pPr algn="ctr"/>
              <a:r>
                <a:rPr lang="en-US" dirty="0">
                  <a:latin typeface="Abadi" panose="020B0604020104020204" pitchFamily="34" charset="0"/>
                </a:rPr>
                <a:t>We are begotten sons and daughters unto God</a:t>
              </a:r>
            </a:p>
          </p:txBody>
        </p:sp>
      </p:grpSp>
      <p:sp>
        <p:nvSpPr>
          <p:cNvPr id="3" name="Rectangle 2">
            <a:extLst>
              <a:ext uri="{FF2B5EF4-FFF2-40B4-BE49-F238E27FC236}">
                <a16:creationId xmlns:a16="http://schemas.microsoft.com/office/drawing/2014/main" id="{B74EEA82-0B98-A4AD-7ED5-10FC9B218CBB}"/>
              </a:ext>
            </a:extLst>
          </p:cNvPr>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76:20-24</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36581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40D19-30DB-1CDD-670A-4DACC7D1250A}"/>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His Fullness</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76:20 </a:t>
            </a:r>
            <a:r>
              <a:rPr lang="en-US" sz="1200" b="0" i="0" dirty="0">
                <a:solidFill>
                  <a:schemeClr val="bg1"/>
                </a:solidFill>
                <a:effectLst/>
                <a:latin typeface="Abadi" panose="020B0604020104020204" pitchFamily="34" charset="0"/>
              </a:rPr>
              <a:t>Smith and Sjodahl</a:t>
            </a:r>
            <a:endParaRPr lang="en-US" sz="1200" dirty="0">
              <a:solidFill>
                <a:schemeClr val="bg1"/>
              </a:solidFill>
              <a:latin typeface="Abadi" panose="020B0604020104020204" pitchFamily="34" charset="0"/>
            </a:endParaRPr>
          </a:p>
        </p:txBody>
      </p:sp>
      <p:sp>
        <p:nvSpPr>
          <p:cNvPr id="26" name="Rectangle 25"/>
          <p:cNvSpPr/>
          <p:nvPr/>
        </p:nvSpPr>
        <p:spPr>
          <a:xfrm>
            <a:off x="238409" y="1127238"/>
            <a:ext cx="6096000" cy="923330"/>
          </a:xfrm>
          <a:prstGeom prst="rect">
            <a:avLst/>
          </a:prstGeom>
        </p:spPr>
        <p:txBody>
          <a:bodyPr>
            <a:spAutoFit/>
          </a:bodyPr>
          <a:lstStyle/>
          <a:p>
            <a:r>
              <a:rPr lang="en-US" dirty="0">
                <a:solidFill>
                  <a:schemeClr val="bg1"/>
                </a:solidFill>
                <a:latin typeface="Abadi" panose="020B0604020104020204" pitchFamily="34" charset="0"/>
              </a:rPr>
              <a:t>To receive of His fullness is to receive of that divine Spirit which fills Him and makes us one with those who belong to Him—His Church</a:t>
            </a:r>
          </a:p>
        </p:txBody>
      </p:sp>
      <p:sp>
        <p:nvSpPr>
          <p:cNvPr id="2" name="Rectangle 1"/>
          <p:cNvSpPr/>
          <p:nvPr/>
        </p:nvSpPr>
        <p:spPr>
          <a:xfrm>
            <a:off x="4541065" y="1965566"/>
            <a:ext cx="7088865" cy="4801314"/>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For by him were all things created, that are in heaven, and that are in earth, visible and invisible, whether they be thrones, or dominions, or principalities, or powers: all things were created by him, and for him:</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And he is before all things, and by him all things consist.</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And he is the head of the body, the church: who is the beginning, the firstborn from the dead; that in all things he might have the preeminence.</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For it pleased the Father that in him should all </a:t>
            </a:r>
            <a:r>
              <a:rPr lang="en-US" b="0" i="1" dirty="0" err="1">
                <a:solidFill>
                  <a:srgbClr val="FFFF00"/>
                </a:solidFill>
                <a:effectLst/>
                <a:latin typeface="Georgia" panose="02040502050405020303" pitchFamily="18" charset="0"/>
              </a:rPr>
              <a:t>fulness</a:t>
            </a:r>
            <a:r>
              <a:rPr lang="en-US" b="0" i="1" dirty="0">
                <a:solidFill>
                  <a:srgbClr val="FFFF00"/>
                </a:solidFill>
                <a:effectLst/>
                <a:latin typeface="Georgia" panose="02040502050405020303" pitchFamily="18" charset="0"/>
              </a:rPr>
              <a:t> dwell;</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And, having made peace through the blood of his cross, by him to reconcile all things unto himself; by him, I say, whether they be things in earth, or things in heaven.</a:t>
            </a:r>
          </a:p>
          <a:p>
            <a:pPr fontAlgn="base"/>
            <a:r>
              <a:rPr lang="en-US" i="1" dirty="0">
                <a:solidFill>
                  <a:srgbClr val="FFFF00"/>
                </a:solidFill>
                <a:latin typeface="Georgia" panose="02040502050405020303" pitchFamily="18" charset="0"/>
              </a:rPr>
              <a:t>1 Colossians 16-20</a:t>
            </a:r>
            <a:endParaRPr lang="en-US" b="0" i="1" dirty="0">
              <a:solidFill>
                <a:srgbClr val="FFFF00"/>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CF1FF640-57B2-42FE-8CA8-6177DF533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70" y="2513798"/>
            <a:ext cx="3151632" cy="3139440"/>
          </a:xfrm>
          <a:prstGeom prst="rect">
            <a:avLst/>
          </a:prstGeom>
        </p:spPr>
      </p:pic>
    </p:spTree>
    <p:extLst>
      <p:ext uri="{BB962C8B-B14F-4D97-AF65-F5344CB8AC3E}">
        <p14:creationId xmlns:p14="http://schemas.microsoft.com/office/powerpoint/2010/main" val="29042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F6E25-4F59-54AA-D632-8532B58DE68D}"/>
              </a:ext>
            </a:extLst>
          </p:cNvPr>
          <p:cNvPicPr>
            <a:picLocks noChangeAspect="1"/>
          </p:cNvPicPr>
          <p:nvPr/>
        </p:nvPicPr>
        <p:blipFill>
          <a:blip r:embed="rId2"/>
          <a:stretch>
            <a:fillRect/>
          </a:stretch>
        </p:blipFill>
        <p:spPr>
          <a:xfrm>
            <a:off x="0" y="0"/>
            <a:ext cx="12192000" cy="6885349"/>
          </a:xfrm>
          <a:prstGeom prst="rect">
            <a:avLst/>
          </a:prstGeom>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They Who Are Sanctified</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76:21</a:t>
            </a:r>
            <a:endParaRPr lang="en-US" dirty="0">
              <a:solidFill>
                <a:schemeClr val="bg1"/>
              </a:solidFill>
              <a:latin typeface="Abadi" panose="020B0604020104020204" pitchFamily="34" charset="0"/>
            </a:endParaRPr>
          </a:p>
        </p:txBody>
      </p:sp>
      <p:sp>
        <p:nvSpPr>
          <p:cNvPr id="26" name="Rectangle 25"/>
          <p:cNvSpPr/>
          <p:nvPr/>
        </p:nvSpPr>
        <p:spPr>
          <a:xfrm>
            <a:off x="576854" y="1698188"/>
            <a:ext cx="4975533" cy="1354217"/>
          </a:xfrm>
          <a:prstGeom prst="rect">
            <a:avLst/>
          </a:prstGeom>
        </p:spPr>
        <p:txBody>
          <a:bodyPr wrap="square">
            <a:spAutoFit/>
          </a:bodyPr>
          <a:lstStyle/>
          <a:p>
            <a:r>
              <a:rPr lang="en-US" sz="2400" dirty="0">
                <a:solidFill>
                  <a:schemeClr val="bg1"/>
                </a:solidFill>
                <a:latin typeface="Abadi" panose="020B0604020104020204" pitchFamily="34" charset="0"/>
              </a:rPr>
              <a:t>Holy angels and the faithful of other worlds in their resurrected state, worshipping God and the Lamb </a:t>
            </a:r>
          </a:p>
          <a:p>
            <a:r>
              <a:rPr lang="en-US" sz="1000" dirty="0">
                <a:solidFill>
                  <a:schemeClr val="bg1"/>
                </a:solidFill>
                <a:latin typeface="Abadi" panose="020B0604020104020204" pitchFamily="34" charset="0"/>
              </a:rPr>
              <a:t>(McConkie and </a:t>
            </a:r>
            <a:r>
              <a:rPr lang="en-US" sz="1000" dirty="0" err="1">
                <a:solidFill>
                  <a:schemeClr val="bg1"/>
                </a:solidFill>
                <a:latin typeface="Abadi" panose="020B0604020104020204" pitchFamily="34" charset="0"/>
              </a:rPr>
              <a:t>Ostler</a:t>
            </a:r>
            <a:r>
              <a:rPr lang="en-US" sz="1000" dirty="0">
                <a:solidFill>
                  <a:schemeClr val="bg1"/>
                </a:solidFill>
                <a:latin typeface="Abadi" panose="020B0604020104020204" pitchFamily="34" charset="0"/>
              </a:rPr>
              <a:t>)</a:t>
            </a:r>
          </a:p>
        </p:txBody>
      </p:sp>
      <p:sp>
        <p:nvSpPr>
          <p:cNvPr id="2" name="Rectangle 1"/>
          <p:cNvSpPr/>
          <p:nvPr/>
        </p:nvSpPr>
        <p:spPr>
          <a:xfrm>
            <a:off x="2992924" y="4121896"/>
            <a:ext cx="8351069" cy="2031325"/>
          </a:xfrm>
          <a:prstGeom prst="rect">
            <a:avLst/>
          </a:prstGeom>
        </p:spPr>
        <p:txBody>
          <a:bodyPr wrap="square">
            <a:spAutoFit/>
          </a:bodyPr>
          <a:lstStyle/>
          <a:p>
            <a:pPr algn="ctr" fontAlgn="base"/>
            <a:r>
              <a:rPr lang="en-US" sz="2800" b="0" i="1" dirty="0">
                <a:solidFill>
                  <a:schemeClr val="bg1"/>
                </a:solidFill>
                <a:effectLst/>
                <a:latin typeface="Georgia" panose="02040502050405020303" pitchFamily="18" charset="0"/>
              </a:rPr>
              <a:t>I beheld round the throne, holy angels and hosts,</a:t>
            </a:r>
          </a:p>
          <a:p>
            <a:pPr algn="ctr" fontAlgn="base"/>
            <a:r>
              <a:rPr lang="en-US" sz="2800" i="1" dirty="0">
                <a:solidFill>
                  <a:schemeClr val="bg1"/>
                </a:solidFill>
                <a:latin typeface="Georgia" panose="02040502050405020303" pitchFamily="18" charset="0"/>
              </a:rPr>
              <a:t>And sanctified being from worlds that have been,</a:t>
            </a:r>
          </a:p>
          <a:p>
            <a:pPr algn="ctr" fontAlgn="base"/>
            <a:r>
              <a:rPr lang="en-US" sz="2800" b="0" i="1" dirty="0">
                <a:solidFill>
                  <a:schemeClr val="bg1"/>
                </a:solidFill>
                <a:effectLst/>
                <a:latin typeface="Georgia" panose="02040502050405020303" pitchFamily="18" charset="0"/>
              </a:rPr>
              <a:t>In holiness worshipping God and the Lamb,</a:t>
            </a:r>
          </a:p>
          <a:p>
            <a:pPr algn="ctr" fontAlgn="base"/>
            <a:r>
              <a:rPr lang="en-US" sz="2800" i="1" dirty="0">
                <a:solidFill>
                  <a:schemeClr val="bg1"/>
                </a:solidFill>
                <a:latin typeface="Georgia" panose="02040502050405020303" pitchFamily="18" charset="0"/>
              </a:rPr>
              <a:t>Forever and ever, amen and amen!</a:t>
            </a:r>
          </a:p>
          <a:p>
            <a:pPr algn="ctr" fontAlgn="base"/>
            <a:r>
              <a:rPr lang="en-US" sz="1400" b="0" i="1" dirty="0">
                <a:solidFill>
                  <a:schemeClr val="bg1"/>
                </a:solidFill>
                <a:effectLst/>
                <a:latin typeface="Georgia" panose="02040502050405020303" pitchFamily="18" charset="0"/>
              </a:rPr>
              <a:t>Times and Seasons 4:82</a:t>
            </a:r>
          </a:p>
        </p:txBody>
      </p:sp>
      <p:pic>
        <p:nvPicPr>
          <p:cNvPr id="5" name="Picture 4">
            <a:extLst>
              <a:ext uri="{FF2B5EF4-FFF2-40B4-BE49-F238E27FC236}">
                <a16:creationId xmlns:a16="http://schemas.microsoft.com/office/drawing/2014/main" id="{356058FC-8649-4F04-82A1-ED1D17B3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76" y="1474041"/>
            <a:ext cx="3152775" cy="2524125"/>
          </a:xfrm>
          <a:prstGeom prst="rect">
            <a:avLst/>
          </a:prstGeom>
        </p:spPr>
      </p:pic>
      <p:pic>
        <p:nvPicPr>
          <p:cNvPr id="29" name="Picture 28">
            <a:extLst>
              <a:ext uri="{FF2B5EF4-FFF2-40B4-BE49-F238E27FC236}">
                <a16:creationId xmlns:a16="http://schemas.microsoft.com/office/drawing/2014/main" id="{E0D5738B-13EC-423D-B2E5-E30110FBA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76" y="230585"/>
            <a:ext cx="1319460" cy="830894"/>
          </a:xfrm>
          <a:prstGeom prst="rect">
            <a:avLst/>
          </a:prstGeom>
        </p:spPr>
      </p:pic>
    </p:spTree>
    <p:extLst>
      <p:ext uri="{BB962C8B-B14F-4D97-AF65-F5344CB8AC3E}">
        <p14:creationId xmlns:p14="http://schemas.microsoft.com/office/powerpoint/2010/main" val="31488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8F880B-BC7B-9885-9DDA-3C9693183267}"/>
              </a:ext>
            </a:extLst>
          </p:cNvPr>
          <p:cNvPicPr>
            <a:picLocks noChangeAspect="1"/>
          </p:cNvPicPr>
          <p:nvPr/>
        </p:nvPicPr>
        <p:blipFill>
          <a:blip r:embed="rId3"/>
          <a:stretch>
            <a:fillRect/>
          </a:stretch>
        </p:blipFill>
        <p:spPr>
          <a:xfrm>
            <a:off x="0" y="0"/>
            <a:ext cx="12192000" cy="6885349"/>
          </a:xfrm>
          <a:prstGeom prst="rect">
            <a:avLst/>
          </a:prstGeom>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Last of All</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76:22 </a:t>
            </a:r>
            <a:r>
              <a:rPr lang="en-US" sz="1200" b="0" i="0" dirty="0">
                <a:solidFill>
                  <a:schemeClr val="bg1"/>
                </a:solidFill>
                <a:effectLst/>
                <a:latin typeface="Abadi" panose="020B0604020104020204" pitchFamily="34" charset="0"/>
              </a:rPr>
              <a:t>Smith and Sjodah</a:t>
            </a:r>
            <a:r>
              <a:rPr lang="en-US" b="0" i="0" dirty="0">
                <a:solidFill>
                  <a:schemeClr val="bg1"/>
                </a:solidFill>
                <a:effectLst/>
                <a:latin typeface="Abadi" panose="020B0604020104020204" pitchFamily="34" charset="0"/>
              </a:rPr>
              <a:t>l</a:t>
            </a:r>
            <a:endParaRPr lang="en-US" dirty="0">
              <a:solidFill>
                <a:schemeClr val="bg1"/>
              </a:solidFill>
              <a:latin typeface="Abadi" panose="020B0604020104020204" pitchFamily="34" charset="0"/>
            </a:endParaRPr>
          </a:p>
        </p:txBody>
      </p:sp>
      <p:sp>
        <p:nvSpPr>
          <p:cNvPr id="5" name="Rectangle 4"/>
          <p:cNvSpPr/>
          <p:nvPr/>
        </p:nvSpPr>
        <p:spPr>
          <a:xfrm>
            <a:off x="288717" y="843810"/>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The Lord was seen after His resurrection by:</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p:txBody>
      </p:sp>
      <p:sp>
        <p:nvSpPr>
          <p:cNvPr id="8" name="Rectangle 7"/>
          <p:cNvSpPr/>
          <p:nvPr/>
        </p:nvSpPr>
        <p:spPr>
          <a:xfrm>
            <a:off x="7480153" y="3923690"/>
            <a:ext cx="4459642" cy="2031325"/>
          </a:xfrm>
          <a:prstGeom prst="rect">
            <a:avLst/>
          </a:prstGeom>
        </p:spPr>
        <p:txBody>
          <a:bodyPr wrap="square">
            <a:spAutoFit/>
          </a:bodyPr>
          <a:lstStyle/>
          <a:p>
            <a:r>
              <a:rPr lang="en-US" b="0" i="0" dirty="0">
                <a:solidFill>
                  <a:schemeClr val="bg1"/>
                </a:solidFill>
                <a:effectLst/>
                <a:latin typeface="Abadi" panose="020B0604020104020204" pitchFamily="34" charset="0"/>
              </a:rPr>
              <a:t>This was the last testimony to the fact that He lives, a resurrected and glorified Being</a:t>
            </a:r>
          </a:p>
          <a:p>
            <a:endParaRPr lang="en-US" dirty="0">
              <a:solidFill>
                <a:schemeClr val="bg1"/>
              </a:solidFill>
              <a:latin typeface="Abadi" panose="020B0604020104020204" pitchFamily="34" charset="0"/>
            </a:endParaRPr>
          </a:p>
          <a:p>
            <a:r>
              <a:rPr lang="en-US" b="0" i="0" dirty="0">
                <a:solidFill>
                  <a:srgbClr val="FFFF00"/>
                </a:solidFill>
                <a:effectLst/>
                <a:latin typeface="Abadi" panose="020B0604020104020204" pitchFamily="34" charset="0"/>
              </a:rPr>
              <a:t>However:</a:t>
            </a:r>
          </a:p>
          <a:p>
            <a:endParaRPr lang="en-US" dirty="0">
              <a:solidFill>
                <a:srgbClr val="FFFF00"/>
              </a:solidFill>
              <a:latin typeface="Abadi" panose="020B0604020104020204" pitchFamily="34" charset="0"/>
            </a:endParaRPr>
          </a:p>
          <a:p>
            <a:r>
              <a:rPr lang="en-US" b="0" i="0" dirty="0">
                <a:solidFill>
                  <a:srgbClr val="FFFF00"/>
                </a:solidFill>
                <a:effectLst/>
                <a:latin typeface="Abadi" panose="020B0604020104020204" pitchFamily="34" charset="0"/>
              </a:rPr>
              <a:t>This is not the final testimony, but the last up to the time of the vision</a:t>
            </a:r>
          </a:p>
        </p:txBody>
      </p:sp>
      <p:grpSp>
        <p:nvGrpSpPr>
          <p:cNvPr id="3" name="Group 2"/>
          <p:cNvGrpSpPr/>
          <p:nvPr/>
        </p:nvGrpSpPr>
        <p:grpSpPr>
          <a:xfrm>
            <a:off x="554218" y="1306640"/>
            <a:ext cx="3592038" cy="2880337"/>
            <a:chOff x="554218" y="1306640"/>
            <a:chExt cx="3592038" cy="2880337"/>
          </a:xfrm>
        </p:grpSpPr>
        <p:pic>
          <p:nvPicPr>
            <p:cNvPr id="5122" name="Picture 2" descr="https://www.lds.org/scriptures/bc/scriptures/nt/mark/16/images/061-061-GoYeTherefore-full.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218" y="1306640"/>
              <a:ext cx="3592038" cy="2284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5227" y="3540646"/>
              <a:ext cx="3331029" cy="646331"/>
            </a:xfrm>
            <a:prstGeom prst="rect">
              <a:avLst/>
            </a:prstGeom>
            <a:noFill/>
          </p:spPr>
          <p:txBody>
            <a:bodyPr wrap="square" rtlCol="0">
              <a:spAutoFit/>
            </a:bodyPr>
            <a:lstStyle/>
            <a:p>
              <a:r>
                <a:rPr lang="en-US" dirty="0">
                  <a:solidFill>
                    <a:schemeClr val="bg1"/>
                  </a:solidFill>
                  <a:latin typeface="Abadi" panose="020B0604020104020204" pitchFamily="34" charset="0"/>
                </a:rPr>
                <a:t>Peter and the Twelve and more that 500 men and some women</a:t>
              </a:r>
            </a:p>
          </p:txBody>
        </p:sp>
      </p:grpSp>
      <p:grpSp>
        <p:nvGrpSpPr>
          <p:cNvPr id="4" name="Group 3"/>
          <p:cNvGrpSpPr/>
          <p:nvPr/>
        </p:nvGrpSpPr>
        <p:grpSpPr>
          <a:xfrm>
            <a:off x="4893448" y="1176815"/>
            <a:ext cx="3331029" cy="2414035"/>
            <a:chOff x="5189292" y="1136161"/>
            <a:chExt cx="3331029" cy="2414035"/>
          </a:xfrm>
        </p:grpSpPr>
        <p:pic>
          <p:nvPicPr>
            <p:cNvPr id="5124" name="Picture 4" descr="http://www.catholicculture.org/culture/liturgicalyear/pictures/12_26_stephen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191" y="1136161"/>
              <a:ext cx="1517616" cy="21018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89292" y="3180864"/>
              <a:ext cx="3331029" cy="369332"/>
            </a:xfrm>
            <a:prstGeom prst="rect">
              <a:avLst/>
            </a:prstGeom>
            <a:noFill/>
          </p:spPr>
          <p:txBody>
            <a:bodyPr wrap="square" rtlCol="0">
              <a:spAutoFit/>
            </a:bodyPr>
            <a:lstStyle/>
            <a:p>
              <a:r>
                <a:rPr lang="en-US" dirty="0">
                  <a:solidFill>
                    <a:schemeClr val="bg1"/>
                  </a:solidFill>
                  <a:latin typeface="Abadi" panose="020B0604020104020204" pitchFamily="34" charset="0"/>
                </a:rPr>
                <a:t>Stephen, the martyr</a:t>
              </a:r>
            </a:p>
          </p:txBody>
        </p:sp>
      </p:grpSp>
      <p:grpSp>
        <p:nvGrpSpPr>
          <p:cNvPr id="9" name="Group 8"/>
          <p:cNvGrpSpPr/>
          <p:nvPr/>
        </p:nvGrpSpPr>
        <p:grpSpPr>
          <a:xfrm>
            <a:off x="7443666" y="1015663"/>
            <a:ext cx="2122176" cy="2664625"/>
            <a:chOff x="8376652" y="458653"/>
            <a:chExt cx="2122176" cy="2664625"/>
          </a:xfrm>
        </p:grpSpPr>
        <p:pic>
          <p:nvPicPr>
            <p:cNvPr id="5126" name="Picture 6" descr="http://rkpreschool.files.wordpress.com/2013/04/sau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6653" y="458653"/>
              <a:ext cx="1823410" cy="20153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76652" y="2476947"/>
              <a:ext cx="2122176" cy="646331"/>
            </a:xfrm>
            <a:prstGeom prst="rect">
              <a:avLst/>
            </a:prstGeom>
            <a:noFill/>
          </p:spPr>
          <p:txBody>
            <a:bodyPr wrap="square" rtlCol="0">
              <a:spAutoFit/>
            </a:bodyPr>
            <a:lstStyle/>
            <a:p>
              <a:r>
                <a:rPr lang="en-US" dirty="0">
                  <a:solidFill>
                    <a:schemeClr val="bg1"/>
                  </a:solidFill>
                  <a:latin typeface="Abadi" panose="020B0604020104020204" pitchFamily="34" charset="0"/>
                </a:rPr>
                <a:t>Saul, called Paul after conversion</a:t>
              </a:r>
            </a:p>
          </p:txBody>
        </p:sp>
      </p:grpSp>
      <p:grpSp>
        <p:nvGrpSpPr>
          <p:cNvPr id="10" name="Group 9"/>
          <p:cNvGrpSpPr/>
          <p:nvPr/>
        </p:nvGrpSpPr>
        <p:grpSpPr>
          <a:xfrm>
            <a:off x="9476985" y="1223609"/>
            <a:ext cx="2176496" cy="2363950"/>
            <a:chOff x="1452537" y="4242788"/>
            <a:chExt cx="2176496" cy="2363950"/>
          </a:xfrm>
        </p:grpSpPr>
        <p:sp>
          <p:nvSpPr>
            <p:cNvPr id="13" name="TextBox 12"/>
            <p:cNvSpPr txBox="1"/>
            <p:nvPr/>
          </p:nvSpPr>
          <p:spPr>
            <a:xfrm>
              <a:off x="1452537" y="5960407"/>
              <a:ext cx="2176496" cy="646331"/>
            </a:xfrm>
            <a:prstGeom prst="rect">
              <a:avLst/>
            </a:prstGeom>
            <a:noFill/>
          </p:spPr>
          <p:txBody>
            <a:bodyPr wrap="square" rtlCol="0">
              <a:spAutoFit/>
            </a:bodyPr>
            <a:lstStyle/>
            <a:p>
              <a:pPr algn="ctr"/>
              <a:r>
                <a:rPr lang="en-US" dirty="0">
                  <a:solidFill>
                    <a:schemeClr val="bg1"/>
                  </a:solidFill>
                  <a:latin typeface="Abadi" panose="020B0604020104020204" pitchFamily="34" charset="0"/>
                </a:rPr>
                <a:t>John, (the Revelator) on Patmos</a:t>
              </a:r>
            </a:p>
          </p:txBody>
        </p:sp>
        <p:pic>
          <p:nvPicPr>
            <p:cNvPr id="5128" name="Picture 8" descr="http://3.bp.blogspot.com/-OjKHHaEPXpo/T6vnmfG6K0I/AAAAAAAAHKI/aUu-sJVeEws/s1600/john+on+patmos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5784" y="4242788"/>
              <a:ext cx="1269913" cy="1695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603375" y="4529145"/>
            <a:ext cx="2171700" cy="1866169"/>
            <a:chOff x="1603375" y="4529145"/>
            <a:chExt cx="2171700" cy="1866169"/>
          </a:xfrm>
        </p:grpSpPr>
        <p:sp>
          <p:nvSpPr>
            <p:cNvPr id="14" name="TextBox 13"/>
            <p:cNvSpPr txBox="1"/>
            <p:nvPr/>
          </p:nvSpPr>
          <p:spPr>
            <a:xfrm>
              <a:off x="1830734" y="6025982"/>
              <a:ext cx="1565610" cy="369332"/>
            </a:xfrm>
            <a:prstGeom prst="rect">
              <a:avLst/>
            </a:prstGeom>
            <a:noFill/>
          </p:spPr>
          <p:txBody>
            <a:bodyPr wrap="square" rtlCol="0">
              <a:spAutoFit/>
            </a:bodyPr>
            <a:lstStyle/>
            <a:p>
              <a:r>
                <a:rPr lang="en-US" dirty="0">
                  <a:solidFill>
                    <a:schemeClr val="bg1"/>
                  </a:solidFill>
                  <a:latin typeface="Abadi" panose="020B0604020104020204" pitchFamily="34" charset="0"/>
                </a:rPr>
                <a:t>Joseph Smith</a:t>
              </a:r>
            </a:p>
          </p:txBody>
        </p:sp>
        <p:pic>
          <p:nvPicPr>
            <p:cNvPr id="5132" name="Picture 12" descr="http://www.zionvision.com/movies/ziontube/wp-content/themes/videozoom/scripts/timthumb.php?src=http://www.zionvision.com/movies/ziontube/wp-content/uploads/joseph-smiths-relationship-savior.jpg&amp;h=160&amp;w=228&amp;zc=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375" y="4529145"/>
              <a:ext cx="2171700" cy="152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190341" y="4064204"/>
            <a:ext cx="3533391" cy="2453881"/>
            <a:chOff x="4213094" y="3968597"/>
            <a:chExt cx="3533391" cy="2453881"/>
          </a:xfrm>
        </p:grpSpPr>
        <p:sp>
          <p:nvSpPr>
            <p:cNvPr id="15" name="TextBox 14"/>
            <p:cNvSpPr txBox="1"/>
            <p:nvPr/>
          </p:nvSpPr>
          <p:spPr>
            <a:xfrm>
              <a:off x="4213094" y="6053146"/>
              <a:ext cx="3533391" cy="369332"/>
            </a:xfrm>
            <a:prstGeom prst="rect">
              <a:avLst/>
            </a:prstGeom>
            <a:noFill/>
          </p:spPr>
          <p:txBody>
            <a:bodyPr wrap="square" rtlCol="0">
              <a:spAutoFit/>
            </a:bodyPr>
            <a:lstStyle/>
            <a:p>
              <a:r>
                <a:rPr lang="en-US" dirty="0">
                  <a:solidFill>
                    <a:schemeClr val="bg1"/>
                  </a:solidFill>
                  <a:latin typeface="Abadi" panose="020B0604020104020204" pitchFamily="34" charset="0"/>
                </a:rPr>
                <a:t>Joseph Smith and Sidney Rigdon</a:t>
              </a:r>
            </a:p>
          </p:txBody>
        </p:sp>
        <p:pic>
          <p:nvPicPr>
            <p:cNvPr id="5134" name="Picture 14" descr="http://www.i4m.com/think/gif/mormon-visions.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1667" y="3968597"/>
              <a:ext cx="2106587" cy="20114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3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1882</Words>
  <Application>Microsoft Office PowerPoint</Application>
  <PresentationFormat>Widescreen</PresentationFormat>
  <Paragraphs>179</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Aptos Display</vt:lpstr>
      <vt:lpstr>Arial</vt:lpstr>
      <vt:lpstr>Calibri</vt:lpstr>
      <vt:lpstr>Californian FB</vt:lpstr>
      <vt:lpstr>Georgia</vt:lpstr>
      <vt:lpstr>Lucida Fax</vt:lpstr>
      <vt:lpstr>Nyala</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5</cp:revision>
  <dcterms:created xsi:type="dcterms:W3CDTF">2024-11-14T14:46:49Z</dcterms:created>
  <dcterms:modified xsi:type="dcterms:W3CDTF">2025-01-01T16:05:15Z</dcterms:modified>
</cp:coreProperties>
</file>