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68" r:id="rId3"/>
    <p:sldId id="269" r:id="rId4"/>
    <p:sldId id="271" r:id="rId5"/>
    <p:sldId id="272" r:id="rId6"/>
    <p:sldId id="273" r:id="rId7"/>
    <p:sldId id="274" r:id="rId8"/>
    <p:sldId id="277" r:id="rId9"/>
    <p:sldId id="280" r:id="rId10"/>
    <p:sldId id="279" r:id="rId11"/>
    <p:sldId id="278" r:id="rId12"/>
    <p:sldId id="257" r:id="rId13"/>
    <p:sldId id="270" r:id="rId14"/>
  </p:sldIdLst>
  <p:sldSz cx="12192000" cy="6858000"/>
  <p:notesSz cx="6858000" cy="9144000"/>
  <p:embeddedFontLst>
    <p:embeddedFont>
      <p:font typeface="Abadi" panose="020B0604020104020204" pitchFamily="34" charset="0"/>
      <p:regular r:id="rId15"/>
    </p:embeddedFont>
    <p:embeddedFont>
      <p:font typeface="Nyala" panose="02000504070300020003" pitchFamily="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B0BBF2-04F2-4118-9FD3-3C1C326AD6E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11473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0BBF2-04F2-4118-9FD3-3C1C326AD6E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28827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0BBF2-04F2-4118-9FD3-3C1C326AD6E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29739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B0BBF2-04F2-4118-9FD3-3C1C326AD6E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31474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B0BBF2-04F2-4118-9FD3-3C1C326AD6E7}"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88771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B0BBF2-04F2-4118-9FD3-3C1C326AD6E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231594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B0BBF2-04F2-4118-9FD3-3C1C326AD6E7}"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26907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B0BBF2-04F2-4118-9FD3-3C1C326AD6E7}"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349340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0BBF2-04F2-4118-9FD3-3C1C326AD6E7}"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528301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B0BBF2-04F2-4118-9FD3-3C1C326AD6E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68247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B0BBF2-04F2-4118-9FD3-3C1C326AD6E7}"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A63CC-4013-4356-BB5E-2F1A4E4ED68D}" type="slidenum">
              <a:rPr lang="en-US" smtClean="0"/>
              <a:t>‹#›</a:t>
            </a:fld>
            <a:endParaRPr lang="en-US"/>
          </a:p>
        </p:txBody>
      </p:sp>
    </p:spTree>
    <p:extLst>
      <p:ext uri="{BB962C8B-B14F-4D97-AF65-F5344CB8AC3E}">
        <p14:creationId xmlns:p14="http://schemas.microsoft.com/office/powerpoint/2010/main" val="168722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0BBF2-04F2-4118-9FD3-3C1C326AD6E7}"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A63CC-4013-4356-BB5E-2F1A4E4ED68D}" type="slidenum">
              <a:rPr lang="en-US" smtClean="0"/>
              <a:t>‹#›</a:t>
            </a:fld>
            <a:endParaRPr lang="en-US"/>
          </a:p>
        </p:txBody>
      </p:sp>
    </p:spTree>
    <p:extLst>
      <p:ext uri="{BB962C8B-B14F-4D97-AF65-F5344CB8AC3E}">
        <p14:creationId xmlns:p14="http://schemas.microsoft.com/office/powerpoint/2010/main" val="1290932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99F2AC2-1531-AEA3-BAF2-C81CA80755A0}"/>
              </a:ext>
            </a:extLst>
          </p:cNvPr>
          <p:cNvGrpSpPr/>
          <p:nvPr/>
        </p:nvGrpSpPr>
        <p:grpSpPr>
          <a:xfrm>
            <a:off x="-1" y="0"/>
            <a:ext cx="12192001" cy="6891950"/>
            <a:chOff x="-1" y="0"/>
            <a:chExt cx="12192001" cy="6891950"/>
          </a:xfrm>
        </p:grpSpPr>
        <p:pic>
          <p:nvPicPr>
            <p:cNvPr id="3" name="Picture 2" descr="http://www.bncomputing.com/wp-content/gallery/android-wallpaper-640-480/dark-fabric.png">
              <a:extLst>
                <a:ext uri="{FF2B5EF4-FFF2-40B4-BE49-F238E27FC236}">
                  <a16:creationId xmlns:a16="http://schemas.microsoft.com/office/drawing/2014/main" id="{F42F0C7A-E765-C2A6-6D49-AA0A6428F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CF189A-2816-6C44-F9F9-F856B7A533DB}"/>
                </a:ext>
              </a:extLst>
            </p:cNvPr>
            <p:cNvSpPr txBox="1"/>
            <p:nvPr/>
          </p:nvSpPr>
          <p:spPr>
            <a:xfrm>
              <a:off x="0" y="14360"/>
              <a:ext cx="12192000" cy="2862322"/>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Doctrine and Covenants 76:25-49</a:t>
              </a:r>
            </a:p>
            <a:p>
              <a:pPr algn="ctr"/>
              <a:endParaRPr lang="en-US" sz="6000" dirty="0">
                <a:solidFill>
                  <a:schemeClr val="bg1"/>
                </a:solidFill>
                <a:latin typeface="Nyala" panose="02000504070300020003" pitchFamily="2" charset="0"/>
              </a:endParaRPr>
            </a:p>
            <a:p>
              <a:pPr algn="ctr"/>
              <a:r>
                <a:rPr lang="en-US" sz="6000" dirty="0">
                  <a:solidFill>
                    <a:schemeClr val="bg1"/>
                  </a:solidFill>
                  <a:latin typeface="Nyala" panose="02000504070300020003" pitchFamily="2" charset="0"/>
                </a:rPr>
                <a:t>The Fall of Satan</a:t>
              </a:r>
            </a:p>
          </p:txBody>
        </p:sp>
      </p:grpSp>
      <p:sp>
        <p:nvSpPr>
          <p:cNvPr id="5" name="TextBox 4">
            <a:extLst>
              <a:ext uri="{FF2B5EF4-FFF2-40B4-BE49-F238E27FC236}">
                <a16:creationId xmlns:a16="http://schemas.microsoft.com/office/drawing/2014/main" id="{9C773232-B164-7FD4-E928-ED4C58DF8A78}"/>
              </a:ext>
            </a:extLst>
          </p:cNvPr>
          <p:cNvSpPr txBox="1"/>
          <p:nvPr/>
        </p:nvSpPr>
        <p:spPr>
          <a:xfrm>
            <a:off x="3419474" y="3327238"/>
            <a:ext cx="5353050" cy="1754326"/>
          </a:xfrm>
          <a:prstGeom prst="rect">
            <a:avLst/>
          </a:prstGeom>
          <a:noFill/>
        </p:spPr>
        <p:txBody>
          <a:bodyPr wrap="square" rtlCol="0">
            <a:spAutoFit/>
          </a:bodyPr>
          <a:lstStyle/>
          <a:p>
            <a:pPr algn="ctr"/>
            <a:r>
              <a:rPr lang="en-US" i="1" dirty="0">
                <a:solidFill>
                  <a:schemeClr val="bg1"/>
                </a:solidFill>
              </a:rPr>
              <a:t>Wherefore, because that Satan rebelled against me, and sought to destroy the agency of man, which I, the Lord God, had given him, and also, that I should give unto him mine own power; by the power of mine Only Begotten, I caused that he should be cast down; </a:t>
            </a:r>
          </a:p>
          <a:p>
            <a:pPr algn="ctr"/>
            <a:r>
              <a:rPr lang="en-US" i="1" dirty="0">
                <a:solidFill>
                  <a:schemeClr val="bg1"/>
                </a:solidFill>
              </a:rPr>
              <a:t>Moses 4:3</a:t>
            </a:r>
          </a:p>
        </p:txBody>
      </p:sp>
      <p:grpSp>
        <p:nvGrpSpPr>
          <p:cNvPr id="62" name="Group 61">
            <a:extLst>
              <a:ext uri="{FF2B5EF4-FFF2-40B4-BE49-F238E27FC236}">
                <a16:creationId xmlns:a16="http://schemas.microsoft.com/office/drawing/2014/main" id="{3FC9D9A5-9BCC-5885-6515-3398FC041E3B}"/>
              </a:ext>
            </a:extLst>
          </p:cNvPr>
          <p:cNvGrpSpPr/>
          <p:nvPr/>
        </p:nvGrpSpPr>
        <p:grpSpPr>
          <a:xfrm>
            <a:off x="9421918" y="2667000"/>
            <a:ext cx="1902402" cy="3650033"/>
            <a:chOff x="8722056" y="2528718"/>
            <a:chExt cx="2202214" cy="4225265"/>
          </a:xfrm>
        </p:grpSpPr>
        <p:sp>
          <p:nvSpPr>
            <p:cNvPr id="61" name="Rectangle: Rounded Corners 60">
              <a:extLst>
                <a:ext uri="{FF2B5EF4-FFF2-40B4-BE49-F238E27FC236}">
                  <a16:creationId xmlns:a16="http://schemas.microsoft.com/office/drawing/2014/main" id="{1594AB60-D9F7-89D5-E67A-64B303827C73}"/>
                </a:ext>
              </a:extLst>
            </p:cNvPr>
            <p:cNvSpPr/>
            <p:nvPr/>
          </p:nvSpPr>
          <p:spPr>
            <a:xfrm>
              <a:off x="8722056" y="2528718"/>
              <a:ext cx="2202214" cy="4225265"/>
            </a:xfrm>
            <a:prstGeom prst="round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64">
              <a:extLst>
                <a:ext uri="{FF2B5EF4-FFF2-40B4-BE49-F238E27FC236}">
                  <a16:creationId xmlns:a16="http://schemas.microsoft.com/office/drawing/2014/main" id="{37EA9DC1-25EB-C67A-0CBB-39C3EB99A56F}"/>
                </a:ext>
              </a:extLst>
            </p:cNvPr>
            <p:cNvGrpSpPr/>
            <p:nvPr/>
          </p:nvGrpSpPr>
          <p:grpSpPr>
            <a:xfrm>
              <a:off x="9058275" y="2808906"/>
              <a:ext cx="1727065" cy="3620469"/>
              <a:chOff x="6014594" y="3657600"/>
              <a:chExt cx="1281022" cy="2514600"/>
            </a:xfrm>
          </p:grpSpPr>
          <p:sp>
            <p:nvSpPr>
              <p:cNvPr id="7" name="Oval 6">
                <a:extLst>
                  <a:ext uri="{FF2B5EF4-FFF2-40B4-BE49-F238E27FC236}">
                    <a16:creationId xmlns:a16="http://schemas.microsoft.com/office/drawing/2014/main" id="{890C2F67-1BE6-49D1-442A-C8DC5B4B3426}"/>
                  </a:ext>
                </a:extLst>
              </p:cNvPr>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6E9E6A5-7F0B-E52E-0114-C8DA563C8820}"/>
                  </a:ext>
                </a:extLst>
              </p:cNvPr>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9382E74A-5EE8-A33A-C381-A6FBAD44EE4B}"/>
                  </a:ext>
                </a:extLst>
              </p:cNvPr>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B5FFE-77B0-9D30-77E8-1D86CD1BD57A}"/>
                  </a:ext>
                </a:extLst>
              </p:cNvPr>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21FE2F5-16A7-64C7-494A-56CBF81A75E6}"/>
                  </a:ext>
                </a:extLst>
              </p:cNvPr>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AFABC053-636D-18D0-85DD-2D29E3373B26}"/>
                  </a:ext>
                </a:extLst>
              </p:cNvPr>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C8EA3D8F-4B6F-3774-2BD2-BF495F711E2F}"/>
                  </a:ext>
                </a:extLst>
              </p:cNvPr>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69B21A7F-0C80-C58D-2B14-37321DAC4BF8}"/>
                  </a:ext>
                </a:extLst>
              </p:cNvPr>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9A6AFC08-0F84-D0F6-DAEF-79142C50A307}"/>
                  </a:ext>
                </a:extLst>
              </p:cNvPr>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A82C1F80-92CA-5856-C12A-40DBFE2E3A14}"/>
                  </a:ext>
                </a:extLst>
              </p:cNvPr>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gular Pentagon 107">
                <a:extLst>
                  <a:ext uri="{FF2B5EF4-FFF2-40B4-BE49-F238E27FC236}">
                    <a16:creationId xmlns:a16="http://schemas.microsoft.com/office/drawing/2014/main" id="{627B42F8-9996-5D7B-750F-845694128B04}"/>
                  </a:ext>
                </a:extLst>
              </p:cNvPr>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3B33ABF6-53D5-6C91-67DE-218389E91623}"/>
                  </a:ext>
                </a:extLst>
              </p:cNvPr>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9810517D-CEB7-CBF7-53F7-72C3688B9F7F}"/>
                  </a:ext>
                </a:extLst>
              </p:cNvPr>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8C374EA7-308D-C56A-6985-FA94EBA88AD0}"/>
                  </a:ext>
                </a:extLst>
              </p:cNvPr>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tored Data 20">
                <a:extLst>
                  <a:ext uri="{FF2B5EF4-FFF2-40B4-BE49-F238E27FC236}">
                    <a16:creationId xmlns:a16="http://schemas.microsoft.com/office/drawing/2014/main" id="{46292625-1DE7-07B3-5227-7AA92F375E28}"/>
                  </a:ext>
                </a:extLst>
              </p:cNvPr>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2133201-AEB1-4E26-9AF4-3290479285F0}"/>
                  </a:ext>
                </a:extLst>
              </p:cNvPr>
              <p:cNvGrpSpPr/>
              <p:nvPr/>
            </p:nvGrpSpPr>
            <p:grpSpPr>
              <a:xfrm>
                <a:off x="6773719" y="4511615"/>
                <a:ext cx="178160" cy="1493964"/>
                <a:chOff x="6629400" y="1447800"/>
                <a:chExt cx="806264" cy="3603319"/>
              </a:xfrm>
            </p:grpSpPr>
            <p:grpSp>
              <p:nvGrpSpPr>
                <p:cNvPr id="49" name="Group 79">
                  <a:extLst>
                    <a:ext uri="{FF2B5EF4-FFF2-40B4-BE49-F238E27FC236}">
                      <a16:creationId xmlns:a16="http://schemas.microsoft.com/office/drawing/2014/main" id="{A5EE0EC9-4E52-92E8-2582-833DDA394472}"/>
                    </a:ext>
                  </a:extLst>
                </p:cNvPr>
                <p:cNvGrpSpPr/>
                <p:nvPr/>
              </p:nvGrpSpPr>
              <p:grpSpPr>
                <a:xfrm>
                  <a:off x="6629400" y="1447800"/>
                  <a:ext cx="713825" cy="1174911"/>
                  <a:chOff x="6629400" y="1447800"/>
                  <a:chExt cx="713825" cy="1174911"/>
                </a:xfrm>
              </p:grpSpPr>
              <p:sp>
                <p:nvSpPr>
                  <p:cNvPr id="58" name="Regular Pentagon 148">
                    <a:extLst>
                      <a:ext uri="{FF2B5EF4-FFF2-40B4-BE49-F238E27FC236}">
                        <a16:creationId xmlns:a16="http://schemas.microsoft.com/office/drawing/2014/main" id="{EC3AA0A4-926B-5EAA-26D0-EA4DAD02D3B3}"/>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149">
                    <a:extLst>
                      <a:ext uri="{FF2B5EF4-FFF2-40B4-BE49-F238E27FC236}">
                        <a16:creationId xmlns:a16="http://schemas.microsoft.com/office/drawing/2014/main" id="{509B149B-0919-4050-22F3-9BE88747AE42}"/>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80">
                  <a:extLst>
                    <a:ext uri="{FF2B5EF4-FFF2-40B4-BE49-F238E27FC236}">
                      <a16:creationId xmlns:a16="http://schemas.microsoft.com/office/drawing/2014/main" id="{8A3E3AAE-0E3E-BC12-02FA-AEF4C9307DBC}"/>
                    </a:ext>
                  </a:extLst>
                </p:cNvPr>
                <p:cNvGrpSpPr/>
                <p:nvPr/>
              </p:nvGrpSpPr>
              <p:grpSpPr>
                <a:xfrm>
                  <a:off x="6645639" y="2683240"/>
                  <a:ext cx="713825" cy="1174911"/>
                  <a:chOff x="6629400" y="1447800"/>
                  <a:chExt cx="713825" cy="1174911"/>
                </a:xfrm>
              </p:grpSpPr>
              <p:sp>
                <p:nvSpPr>
                  <p:cNvPr id="56" name="Regular Pentagon 146">
                    <a:extLst>
                      <a:ext uri="{FF2B5EF4-FFF2-40B4-BE49-F238E27FC236}">
                        <a16:creationId xmlns:a16="http://schemas.microsoft.com/office/drawing/2014/main" id="{2522FD80-457B-8304-95AB-0619799A6029}"/>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147">
                    <a:extLst>
                      <a:ext uri="{FF2B5EF4-FFF2-40B4-BE49-F238E27FC236}">
                        <a16:creationId xmlns:a16="http://schemas.microsoft.com/office/drawing/2014/main" id="{1B755563-0CED-6238-91EC-1CA0249F7681}"/>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83">
                  <a:extLst>
                    <a:ext uri="{FF2B5EF4-FFF2-40B4-BE49-F238E27FC236}">
                      <a16:creationId xmlns:a16="http://schemas.microsoft.com/office/drawing/2014/main" id="{00C1B73D-FAF1-1149-1EC1-18697F80A633}"/>
                    </a:ext>
                  </a:extLst>
                </p:cNvPr>
                <p:cNvGrpSpPr/>
                <p:nvPr/>
              </p:nvGrpSpPr>
              <p:grpSpPr>
                <a:xfrm>
                  <a:off x="6721839" y="3876208"/>
                  <a:ext cx="713825" cy="1174911"/>
                  <a:chOff x="6629400" y="1447800"/>
                  <a:chExt cx="713825" cy="1174911"/>
                </a:xfrm>
              </p:grpSpPr>
              <p:sp>
                <p:nvSpPr>
                  <p:cNvPr id="54" name="Regular Pentagon 144">
                    <a:extLst>
                      <a:ext uri="{FF2B5EF4-FFF2-40B4-BE49-F238E27FC236}">
                        <a16:creationId xmlns:a16="http://schemas.microsoft.com/office/drawing/2014/main" id="{C8652A55-5960-572C-AE65-A2C4F94A26AE}"/>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gular Pentagon 145">
                    <a:extLst>
                      <a:ext uri="{FF2B5EF4-FFF2-40B4-BE49-F238E27FC236}">
                        <a16:creationId xmlns:a16="http://schemas.microsoft.com/office/drawing/2014/main" id="{DDFDE503-A7AE-E226-99B2-FF9A8F96B104}"/>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Quad Arrow 142">
                  <a:extLst>
                    <a:ext uri="{FF2B5EF4-FFF2-40B4-BE49-F238E27FC236}">
                      <a16:creationId xmlns:a16="http://schemas.microsoft.com/office/drawing/2014/main" id="{D6061858-E157-65F5-ACC1-3308AD2DD348}"/>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143">
                  <a:extLst>
                    <a:ext uri="{FF2B5EF4-FFF2-40B4-BE49-F238E27FC236}">
                      <a16:creationId xmlns:a16="http://schemas.microsoft.com/office/drawing/2014/main" id="{5B325EDA-B889-6E96-34F8-016B8C3DA2BB}"/>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3AC557B9-6A49-A4EF-9E4C-472AA8DB7D51}"/>
                  </a:ext>
                </a:extLst>
              </p:cNvPr>
              <p:cNvGrpSpPr/>
              <p:nvPr/>
            </p:nvGrpSpPr>
            <p:grpSpPr>
              <a:xfrm>
                <a:off x="6346711" y="4511615"/>
                <a:ext cx="178160" cy="1493964"/>
                <a:chOff x="6629400" y="1447800"/>
                <a:chExt cx="806264" cy="3603319"/>
              </a:xfrm>
            </p:grpSpPr>
            <p:grpSp>
              <p:nvGrpSpPr>
                <p:cNvPr id="38" name="Group 79">
                  <a:extLst>
                    <a:ext uri="{FF2B5EF4-FFF2-40B4-BE49-F238E27FC236}">
                      <a16:creationId xmlns:a16="http://schemas.microsoft.com/office/drawing/2014/main" id="{C1E49E83-C1CF-CA70-4A52-144BE975499D}"/>
                    </a:ext>
                  </a:extLst>
                </p:cNvPr>
                <p:cNvGrpSpPr/>
                <p:nvPr/>
              </p:nvGrpSpPr>
              <p:grpSpPr>
                <a:xfrm>
                  <a:off x="6629400" y="1447800"/>
                  <a:ext cx="713825" cy="1174911"/>
                  <a:chOff x="6629400" y="1447800"/>
                  <a:chExt cx="713825" cy="1174911"/>
                </a:xfrm>
              </p:grpSpPr>
              <p:sp>
                <p:nvSpPr>
                  <p:cNvPr id="47" name="Regular Pentagon 137">
                    <a:extLst>
                      <a:ext uri="{FF2B5EF4-FFF2-40B4-BE49-F238E27FC236}">
                        <a16:creationId xmlns:a16="http://schemas.microsoft.com/office/drawing/2014/main" id="{C9745D9B-6D28-5AF1-A52D-7158ED21142C}"/>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138">
                    <a:extLst>
                      <a:ext uri="{FF2B5EF4-FFF2-40B4-BE49-F238E27FC236}">
                        <a16:creationId xmlns:a16="http://schemas.microsoft.com/office/drawing/2014/main" id="{4DCB8C88-0888-438E-575D-5B1CA033410E}"/>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80">
                  <a:extLst>
                    <a:ext uri="{FF2B5EF4-FFF2-40B4-BE49-F238E27FC236}">
                      <a16:creationId xmlns:a16="http://schemas.microsoft.com/office/drawing/2014/main" id="{4C8AD520-2E47-B75B-7A09-D826464F8606}"/>
                    </a:ext>
                  </a:extLst>
                </p:cNvPr>
                <p:cNvGrpSpPr/>
                <p:nvPr/>
              </p:nvGrpSpPr>
              <p:grpSpPr>
                <a:xfrm>
                  <a:off x="6645639" y="2683240"/>
                  <a:ext cx="713825" cy="1174911"/>
                  <a:chOff x="6629400" y="1447800"/>
                  <a:chExt cx="713825" cy="1174911"/>
                </a:xfrm>
              </p:grpSpPr>
              <p:sp>
                <p:nvSpPr>
                  <p:cNvPr id="45" name="Regular Pentagon 135">
                    <a:extLst>
                      <a:ext uri="{FF2B5EF4-FFF2-40B4-BE49-F238E27FC236}">
                        <a16:creationId xmlns:a16="http://schemas.microsoft.com/office/drawing/2014/main" id="{4B99E4CF-FB3B-A134-908C-29004AF66FEF}"/>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136">
                    <a:extLst>
                      <a:ext uri="{FF2B5EF4-FFF2-40B4-BE49-F238E27FC236}">
                        <a16:creationId xmlns:a16="http://schemas.microsoft.com/office/drawing/2014/main" id="{F90A7D91-05F2-66F0-8B4B-3377D8E12B1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83">
                  <a:extLst>
                    <a:ext uri="{FF2B5EF4-FFF2-40B4-BE49-F238E27FC236}">
                      <a16:creationId xmlns:a16="http://schemas.microsoft.com/office/drawing/2014/main" id="{6956C1F7-C45C-EFA5-6FB2-C3A8A9858C68}"/>
                    </a:ext>
                  </a:extLst>
                </p:cNvPr>
                <p:cNvGrpSpPr/>
                <p:nvPr/>
              </p:nvGrpSpPr>
              <p:grpSpPr>
                <a:xfrm>
                  <a:off x="6721839" y="3876208"/>
                  <a:ext cx="713825" cy="1174911"/>
                  <a:chOff x="6629400" y="1447800"/>
                  <a:chExt cx="713825" cy="1174911"/>
                </a:xfrm>
              </p:grpSpPr>
              <p:sp>
                <p:nvSpPr>
                  <p:cNvPr id="43" name="Regular Pentagon 133">
                    <a:extLst>
                      <a:ext uri="{FF2B5EF4-FFF2-40B4-BE49-F238E27FC236}">
                        <a16:creationId xmlns:a16="http://schemas.microsoft.com/office/drawing/2014/main" id="{29843354-E47B-07F3-7FA3-2395035735C3}"/>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gular Pentagon 134">
                    <a:extLst>
                      <a:ext uri="{FF2B5EF4-FFF2-40B4-BE49-F238E27FC236}">
                        <a16:creationId xmlns:a16="http://schemas.microsoft.com/office/drawing/2014/main" id="{C41CABC7-3261-11B2-66A8-38748EF74840}"/>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Quad Arrow 131">
                  <a:extLst>
                    <a:ext uri="{FF2B5EF4-FFF2-40B4-BE49-F238E27FC236}">
                      <a16:creationId xmlns:a16="http://schemas.microsoft.com/office/drawing/2014/main" id="{114AFA54-51C2-8932-7167-F3F9FE9F6E2D}"/>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132">
                  <a:extLst>
                    <a:ext uri="{FF2B5EF4-FFF2-40B4-BE49-F238E27FC236}">
                      <a16:creationId xmlns:a16="http://schemas.microsoft.com/office/drawing/2014/main" id="{C433162B-A7BF-6131-29FD-51F0ADA37938}"/>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01">
                <a:extLst>
                  <a:ext uri="{FF2B5EF4-FFF2-40B4-BE49-F238E27FC236}">
                    <a16:creationId xmlns:a16="http://schemas.microsoft.com/office/drawing/2014/main" id="{6D7B4544-33A8-B56D-5A2E-DA80916AB6DF}"/>
                  </a:ext>
                </a:extLst>
              </p:cNvPr>
              <p:cNvGrpSpPr/>
              <p:nvPr/>
            </p:nvGrpSpPr>
            <p:grpSpPr>
              <a:xfrm rot="16355409">
                <a:off x="6559288" y="3284183"/>
                <a:ext cx="209602" cy="1100863"/>
                <a:chOff x="6629400" y="1447800"/>
                <a:chExt cx="806264" cy="3603319"/>
              </a:xfrm>
            </p:grpSpPr>
            <p:grpSp>
              <p:nvGrpSpPr>
                <p:cNvPr id="27" name="Group 79">
                  <a:extLst>
                    <a:ext uri="{FF2B5EF4-FFF2-40B4-BE49-F238E27FC236}">
                      <a16:creationId xmlns:a16="http://schemas.microsoft.com/office/drawing/2014/main" id="{F9B1E688-CC7D-7D85-64B4-AE793619F072}"/>
                    </a:ext>
                  </a:extLst>
                </p:cNvPr>
                <p:cNvGrpSpPr/>
                <p:nvPr/>
              </p:nvGrpSpPr>
              <p:grpSpPr>
                <a:xfrm>
                  <a:off x="6629400" y="1447800"/>
                  <a:ext cx="713825" cy="1174911"/>
                  <a:chOff x="6629400" y="1447800"/>
                  <a:chExt cx="713825" cy="1174911"/>
                </a:xfrm>
              </p:grpSpPr>
              <p:sp>
                <p:nvSpPr>
                  <p:cNvPr id="36" name="Regular Pentagon 126">
                    <a:extLst>
                      <a:ext uri="{FF2B5EF4-FFF2-40B4-BE49-F238E27FC236}">
                        <a16:creationId xmlns:a16="http://schemas.microsoft.com/office/drawing/2014/main" id="{C6BA9FFF-E206-050C-F65F-04134446CBA4}"/>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gular Pentagon 127">
                    <a:extLst>
                      <a:ext uri="{FF2B5EF4-FFF2-40B4-BE49-F238E27FC236}">
                        <a16:creationId xmlns:a16="http://schemas.microsoft.com/office/drawing/2014/main" id="{0AD72047-F763-749D-A9AA-82E8391CF12C}"/>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0">
                  <a:extLst>
                    <a:ext uri="{FF2B5EF4-FFF2-40B4-BE49-F238E27FC236}">
                      <a16:creationId xmlns:a16="http://schemas.microsoft.com/office/drawing/2014/main" id="{437A4647-9338-E247-F307-8D8D9DEAAD01}"/>
                    </a:ext>
                  </a:extLst>
                </p:cNvPr>
                <p:cNvGrpSpPr/>
                <p:nvPr/>
              </p:nvGrpSpPr>
              <p:grpSpPr>
                <a:xfrm>
                  <a:off x="6645639" y="2683240"/>
                  <a:ext cx="713825" cy="1174911"/>
                  <a:chOff x="6629400" y="1447800"/>
                  <a:chExt cx="713825" cy="1174911"/>
                </a:xfrm>
              </p:grpSpPr>
              <p:sp>
                <p:nvSpPr>
                  <p:cNvPr id="34" name="Regular Pentagon 124">
                    <a:extLst>
                      <a:ext uri="{FF2B5EF4-FFF2-40B4-BE49-F238E27FC236}">
                        <a16:creationId xmlns:a16="http://schemas.microsoft.com/office/drawing/2014/main" id="{761ABED3-9465-7F45-FB9D-E7F4EEC821F3}"/>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125">
                    <a:extLst>
                      <a:ext uri="{FF2B5EF4-FFF2-40B4-BE49-F238E27FC236}">
                        <a16:creationId xmlns:a16="http://schemas.microsoft.com/office/drawing/2014/main" id="{177E2E08-21C5-2048-BF4E-07A147A0BF43}"/>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3">
                  <a:extLst>
                    <a:ext uri="{FF2B5EF4-FFF2-40B4-BE49-F238E27FC236}">
                      <a16:creationId xmlns:a16="http://schemas.microsoft.com/office/drawing/2014/main" id="{6EE8ECCE-92B5-0771-9E96-E1B166F78213}"/>
                    </a:ext>
                  </a:extLst>
                </p:cNvPr>
                <p:cNvGrpSpPr/>
                <p:nvPr/>
              </p:nvGrpSpPr>
              <p:grpSpPr>
                <a:xfrm>
                  <a:off x="6721839" y="3876208"/>
                  <a:ext cx="713825" cy="1174911"/>
                  <a:chOff x="6629400" y="1447800"/>
                  <a:chExt cx="713825" cy="1174911"/>
                </a:xfrm>
              </p:grpSpPr>
              <p:sp>
                <p:nvSpPr>
                  <p:cNvPr id="32" name="Regular Pentagon 122">
                    <a:extLst>
                      <a:ext uri="{FF2B5EF4-FFF2-40B4-BE49-F238E27FC236}">
                        <a16:creationId xmlns:a16="http://schemas.microsoft.com/office/drawing/2014/main" id="{F8A1E8A2-7B36-91F8-F33D-33703C62DC22}"/>
                      </a:ext>
                    </a:extLst>
                  </p:cNvPr>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gular Pentagon 123">
                    <a:extLst>
                      <a:ext uri="{FF2B5EF4-FFF2-40B4-BE49-F238E27FC236}">
                        <a16:creationId xmlns:a16="http://schemas.microsoft.com/office/drawing/2014/main" id="{7A18500A-2CC5-AA88-9721-72A307A29358}"/>
                      </a:ext>
                    </a:extLst>
                  </p:cNvPr>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Quad Arrow 120">
                  <a:extLst>
                    <a:ext uri="{FF2B5EF4-FFF2-40B4-BE49-F238E27FC236}">
                      <a16:creationId xmlns:a16="http://schemas.microsoft.com/office/drawing/2014/main" id="{B7B56E72-FE1D-8955-63AC-F651B39B7646}"/>
                    </a:ext>
                  </a:extLst>
                </p:cNvPr>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121">
                  <a:extLst>
                    <a:ext uri="{FF2B5EF4-FFF2-40B4-BE49-F238E27FC236}">
                      <a16:creationId xmlns:a16="http://schemas.microsoft.com/office/drawing/2014/main" id="{CA8C98B6-9176-DB70-5CC2-FAFFFC2E5E13}"/>
                    </a:ext>
                  </a:extLst>
                </p:cNvPr>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a:extLst>
                  <a:ext uri="{FF2B5EF4-FFF2-40B4-BE49-F238E27FC236}">
                    <a16:creationId xmlns:a16="http://schemas.microsoft.com/office/drawing/2014/main" id="{83B83470-350F-A928-F09F-F75C40708BA8}"/>
                  </a:ext>
                </a:extLst>
              </p:cNvPr>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D21A033F-0C3F-94DA-2B01-E06E3E5269CF}"/>
                  </a:ext>
                </a:extLst>
              </p:cNvPr>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02289251-7F90-533A-F00F-EBA5197B3908}"/>
              </a:ext>
            </a:extLst>
          </p:cNvPr>
          <p:cNvSpPr txBox="1"/>
          <p:nvPr/>
        </p:nvSpPr>
        <p:spPr>
          <a:xfrm>
            <a:off x="67080" y="6502432"/>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
        <p:nvSpPr>
          <p:cNvPr id="63" name="Star: 5 Points 62">
            <a:extLst>
              <a:ext uri="{FF2B5EF4-FFF2-40B4-BE49-F238E27FC236}">
                <a16:creationId xmlns:a16="http://schemas.microsoft.com/office/drawing/2014/main" id="{63F86E6A-AD16-A4E5-4703-3CCB1C1FC677}"/>
              </a:ext>
            </a:extLst>
          </p:cNvPr>
          <p:cNvSpPr/>
          <p:nvPr/>
        </p:nvSpPr>
        <p:spPr>
          <a:xfrm>
            <a:off x="381109" y="2192835"/>
            <a:ext cx="1374788" cy="1313766"/>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Star: 5 Points 63">
            <a:extLst>
              <a:ext uri="{FF2B5EF4-FFF2-40B4-BE49-F238E27FC236}">
                <a16:creationId xmlns:a16="http://schemas.microsoft.com/office/drawing/2014/main" id="{C43B05C6-D4E3-2993-D4A4-D276678AF48A}"/>
              </a:ext>
            </a:extLst>
          </p:cNvPr>
          <p:cNvSpPr/>
          <p:nvPr/>
        </p:nvSpPr>
        <p:spPr>
          <a:xfrm rot="3111848">
            <a:off x="151093" y="296018"/>
            <a:ext cx="758852" cy="758852"/>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r: 5 Points 64">
            <a:extLst>
              <a:ext uri="{FF2B5EF4-FFF2-40B4-BE49-F238E27FC236}">
                <a16:creationId xmlns:a16="http://schemas.microsoft.com/office/drawing/2014/main" id="{22F3BB50-BDFF-32A8-F409-F4237BFC5FDA}"/>
              </a:ext>
            </a:extLst>
          </p:cNvPr>
          <p:cNvSpPr/>
          <p:nvPr/>
        </p:nvSpPr>
        <p:spPr>
          <a:xfrm rot="1285905">
            <a:off x="1764492" y="860269"/>
            <a:ext cx="1247775" cy="1247775"/>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tar: 5 Points 65">
            <a:extLst>
              <a:ext uri="{FF2B5EF4-FFF2-40B4-BE49-F238E27FC236}">
                <a16:creationId xmlns:a16="http://schemas.microsoft.com/office/drawing/2014/main" id="{4B94DE6F-18F0-D33D-FA23-1B37147851B9}"/>
              </a:ext>
            </a:extLst>
          </p:cNvPr>
          <p:cNvSpPr/>
          <p:nvPr/>
        </p:nvSpPr>
        <p:spPr>
          <a:xfrm rot="20992508">
            <a:off x="611189" y="982245"/>
            <a:ext cx="1003822" cy="1003822"/>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Star: 5 Points 66">
            <a:extLst>
              <a:ext uri="{FF2B5EF4-FFF2-40B4-BE49-F238E27FC236}">
                <a16:creationId xmlns:a16="http://schemas.microsoft.com/office/drawing/2014/main" id="{2B93038D-8DF5-5B6A-E5A9-C33AE6C7DF7C}"/>
              </a:ext>
            </a:extLst>
          </p:cNvPr>
          <p:cNvSpPr/>
          <p:nvPr/>
        </p:nvSpPr>
        <p:spPr>
          <a:xfrm>
            <a:off x="846186" y="-12104"/>
            <a:ext cx="533827" cy="533827"/>
          </a:xfrm>
          <a:prstGeom prst="star5">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15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Sons of Perdition are Not Foreordained</a:t>
            </a:r>
          </a:p>
        </p:txBody>
      </p:sp>
      <p:sp>
        <p:nvSpPr>
          <p:cNvPr id="11" name="Rectangle 10"/>
          <p:cNvSpPr/>
          <p:nvPr/>
        </p:nvSpPr>
        <p:spPr>
          <a:xfrm>
            <a:off x="84498" y="6396335"/>
            <a:ext cx="4786266" cy="461665"/>
          </a:xfrm>
          <a:prstGeom prst="rect">
            <a:avLst/>
          </a:prstGeom>
        </p:spPr>
        <p:txBody>
          <a:bodyPr wrap="square">
            <a:spAutoFit/>
          </a:bodyPr>
          <a:lstStyle/>
          <a:p>
            <a:pPr fontAlgn="base"/>
            <a:r>
              <a:rPr lang="en-US" sz="2400" dirty="0">
                <a:solidFill>
                  <a:schemeClr val="bg1"/>
                </a:solidFill>
              </a:rPr>
              <a:t>D&amp;C 76:48</a:t>
            </a:r>
            <a:endParaRPr lang="en-US" sz="1200" dirty="0">
              <a:solidFill>
                <a:schemeClr val="bg1"/>
              </a:solidFill>
            </a:endParaRPr>
          </a:p>
        </p:txBody>
      </p:sp>
      <p:sp>
        <p:nvSpPr>
          <p:cNvPr id="8" name="Rectangle 7"/>
          <p:cNvSpPr/>
          <p:nvPr/>
        </p:nvSpPr>
        <p:spPr>
          <a:xfrm>
            <a:off x="269420" y="1038571"/>
            <a:ext cx="6096000" cy="1754326"/>
          </a:xfrm>
          <a:prstGeom prst="rect">
            <a:avLst/>
          </a:prstGeom>
        </p:spPr>
        <p:txBody>
          <a:bodyPr>
            <a:spAutoFit/>
          </a:bodyPr>
          <a:lstStyle/>
          <a:p>
            <a:r>
              <a:rPr lang="en-US" dirty="0">
                <a:solidFill>
                  <a:schemeClr val="bg1"/>
                </a:solidFill>
              </a:rPr>
              <a:t>“Not foreordained, in the sense of pre-elected by God, to condemnation.</a:t>
            </a:r>
          </a:p>
          <a:p>
            <a:endParaRPr lang="en-US" dirty="0">
              <a:solidFill>
                <a:schemeClr val="bg1"/>
              </a:solidFill>
            </a:endParaRPr>
          </a:p>
          <a:p>
            <a:r>
              <a:rPr lang="en-US" dirty="0">
                <a:solidFill>
                  <a:schemeClr val="bg1"/>
                </a:solidFill>
              </a:rPr>
              <a:t>God has ordained that rebellion against Him shall result, if persisted in to the end, in misery, but He has not foreordained anyone to that fate. </a:t>
            </a:r>
          </a:p>
        </p:txBody>
      </p:sp>
      <p:sp>
        <p:nvSpPr>
          <p:cNvPr id="10" name="Rectangle 9"/>
          <p:cNvSpPr/>
          <p:nvPr/>
        </p:nvSpPr>
        <p:spPr>
          <a:xfrm>
            <a:off x="7045187" y="3626346"/>
            <a:ext cx="4590321" cy="2769989"/>
          </a:xfrm>
          <a:prstGeom prst="rect">
            <a:avLst/>
          </a:prstGeom>
        </p:spPr>
        <p:txBody>
          <a:bodyPr wrap="square">
            <a:spAutoFit/>
          </a:bodyPr>
          <a:lstStyle/>
          <a:p>
            <a:r>
              <a:rPr lang="en-US" dirty="0">
                <a:solidFill>
                  <a:schemeClr val="bg1"/>
                </a:solidFill>
              </a:rPr>
              <a:t>A legislature may ordain that thieves must be imprisoned and murderers killed, but that does not mean that it has foreordained any individual, or any number of individuals, to do that which ends in imprisonment, or death. </a:t>
            </a:r>
          </a:p>
          <a:p>
            <a:endParaRPr lang="en-US" dirty="0">
              <a:solidFill>
                <a:schemeClr val="bg1"/>
              </a:solidFill>
            </a:endParaRPr>
          </a:p>
          <a:p>
            <a:r>
              <a:rPr lang="en-US" dirty="0">
                <a:solidFill>
                  <a:schemeClr val="bg1"/>
                </a:solidFill>
              </a:rPr>
              <a:t>The sons of Perdition pursue their course according to their own choice, and not as victims of inexorable destiny.” </a:t>
            </a:r>
          </a:p>
          <a:p>
            <a:r>
              <a:rPr lang="en-US" sz="1200" dirty="0">
                <a:solidFill>
                  <a:schemeClr val="bg1"/>
                </a:solidFill>
              </a:rPr>
              <a:t>Smith and Sjodahl</a:t>
            </a:r>
          </a:p>
        </p:txBody>
      </p:sp>
      <p:pic>
        <p:nvPicPr>
          <p:cNvPr id="3" name="Picture 2">
            <a:extLst>
              <a:ext uri="{FF2B5EF4-FFF2-40B4-BE49-F238E27FC236}">
                <a16:creationId xmlns:a16="http://schemas.microsoft.com/office/drawing/2014/main" id="{54281956-CC52-4682-A7A7-0CC6D4C72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9623" y="1061479"/>
            <a:ext cx="3409950" cy="2505075"/>
          </a:xfrm>
          <a:prstGeom prst="rect">
            <a:avLst/>
          </a:prstGeom>
        </p:spPr>
      </p:pic>
      <p:pic>
        <p:nvPicPr>
          <p:cNvPr id="5" name="Picture 4">
            <a:extLst>
              <a:ext uri="{FF2B5EF4-FFF2-40B4-BE49-F238E27FC236}">
                <a16:creationId xmlns:a16="http://schemas.microsoft.com/office/drawing/2014/main" id="{D3CCD1D2-C3BB-427D-9F88-035875F162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399" y="2578728"/>
            <a:ext cx="2895600" cy="2105025"/>
          </a:xfrm>
          <a:prstGeom prst="rect">
            <a:avLst/>
          </a:prstGeom>
        </p:spPr>
      </p:pic>
      <p:pic>
        <p:nvPicPr>
          <p:cNvPr id="9" name="Picture 8">
            <a:extLst>
              <a:ext uri="{FF2B5EF4-FFF2-40B4-BE49-F238E27FC236}">
                <a16:creationId xmlns:a16="http://schemas.microsoft.com/office/drawing/2014/main" id="{CF1A0AFF-B512-4506-9EB2-915D6397A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225" y="4909791"/>
            <a:ext cx="3648075" cy="1819275"/>
          </a:xfrm>
          <a:prstGeom prst="rect">
            <a:avLst/>
          </a:prstGeom>
        </p:spPr>
      </p:pic>
      <p:pic>
        <p:nvPicPr>
          <p:cNvPr id="13" name="Picture 12">
            <a:extLst>
              <a:ext uri="{FF2B5EF4-FFF2-40B4-BE49-F238E27FC236}">
                <a16:creationId xmlns:a16="http://schemas.microsoft.com/office/drawing/2014/main" id="{A4FA6A8E-6DF8-43D2-A5CC-0D118126A4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095" y="5406037"/>
            <a:ext cx="1085151" cy="826782"/>
          </a:xfrm>
          <a:prstGeom prst="rect">
            <a:avLst/>
          </a:prstGeom>
        </p:spPr>
      </p:pic>
    </p:spTree>
    <p:extLst>
      <p:ext uri="{BB962C8B-B14F-4D97-AF65-F5344CB8AC3E}">
        <p14:creationId xmlns:p14="http://schemas.microsoft.com/office/powerpoint/2010/main" val="224527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707886"/>
          </a:xfrm>
          <a:prstGeom prst="rect">
            <a:avLst/>
          </a:prstGeom>
          <a:noFill/>
        </p:spPr>
        <p:txBody>
          <a:bodyPr wrap="square" rtlCol="0">
            <a:spAutoFit/>
          </a:bodyPr>
          <a:lstStyle/>
          <a:p>
            <a:pPr algn="ctr"/>
            <a:r>
              <a:rPr lang="en-US" sz="4000" dirty="0">
                <a:solidFill>
                  <a:schemeClr val="bg1"/>
                </a:solidFill>
                <a:latin typeface="Nyala" panose="02000504070300020003" pitchFamily="2" charset="0"/>
              </a:rPr>
              <a:t>It is Not Necessary to Discuss Fate of the Sons of Perdition</a:t>
            </a:r>
          </a:p>
        </p:txBody>
      </p:sp>
      <p:sp>
        <p:nvSpPr>
          <p:cNvPr id="11" name="Rectangle 10"/>
          <p:cNvSpPr/>
          <p:nvPr/>
        </p:nvSpPr>
        <p:spPr>
          <a:xfrm>
            <a:off x="84498" y="6396335"/>
            <a:ext cx="4786266" cy="461665"/>
          </a:xfrm>
          <a:prstGeom prst="rect">
            <a:avLst/>
          </a:prstGeom>
        </p:spPr>
        <p:txBody>
          <a:bodyPr wrap="square">
            <a:spAutoFit/>
          </a:bodyPr>
          <a:lstStyle/>
          <a:p>
            <a:pPr fontAlgn="base"/>
            <a:r>
              <a:rPr lang="en-US" sz="2400" dirty="0">
                <a:solidFill>
                  <a:schemeClr val="bg1"/>
                </a:solidFill>
              </a:rPr>
              <a:t>D&amp;C 76:44-49</a:t>
            </a:r>
            <a:endParaRPr lang="en-US" sz="1200" dirty="0">
              <a:solidFill>
                <a:schemeClr val="bg1"/>
              </a:solidFill>
            </a:endParaRPr>
          </a:p>
        </p:txBody>
      </p:sp>
      <p:sp>
        <p:nvSpPr>
          <p:cNvPr id="22" name="Rectangle 21"/>
          <p:cNvSpPr/>
          <p:nvPr/>
        </p:nvSpPr>
        <p:spPr>
          <a:xfrm>
            <a:off x="348558" y="1322316"/>
            <a:ext cx="6096000" cy="1200329"/>
          </a:xfrm>
          <a:prstGeom prst="rect">
            <a:avLst/>
          </a:prstGeom>
        </p:spPr>
        <p:txBody>
          <a:bodyPr>
            <a:spAutoFit/>
          </a:bodyPr>
          <a:lstStyle/>
          <a:p>
            <a:r>
              <a:rPr lang="en-US" dirty="0">
                <a:solidFill>
                  <a:schemeClr val="bg1"/>
                </a:solidFill>
              </a:rPr>
              <a:t>It appears that in the early days of the Restoration some attempted to teach the destiny of the sons of perdition. The Prophet Joseph Smith responded by writing:</a:t>
            </a:r>
          </a:p>
          <a:p>
            <a:endParaRPr lang="en-US" dirty="0">
              <a:solidFill>
                <a:schemeClr val="bg1"/>
              </a:solidFill>
            </a:endParaRPr>
          </a:p>
        </p:txBody>
      </p:sp>
      <p:sp>
        <p:nvSpPr>
          <p:cNvPr id="8" name="Rectangle 7"/>
          <p:cNvSpPr/>
          <p:nvPr/>
        </p:nvSpPr>
        <p:spPr>
          <a:xfrm>
            <a:off x="4914522" y="2821225"/>
            <a:ext cx="6096000" cy="3693319"/>
          </a:xfrm>
          <a:prstGeom prst="rect">
            <a:avLst/>
          </a:prstGeom>
        </p:spPr>
        <p:txBody>
          <a:bodyPr>
            <a:spAutoFit/>
          </a:bodyPr>
          <a:lstStyle/>
          <a:p>
            <a:r>
              <a:rPr lang="en-US" dirty="0">
                <a:solidFill>
                  <a:schemeClr val="bg1"/>
                </a:solidFill>
              </a:rPr>
              <a:t> “Say to the brothers </a:t>
            </a:r>
            <a:r>
              <a:rPr lang="en-US" dirty="0" err="1">
                <a:solidFill>
                  <a:schemeClr val="bg1"/>
                </a:solidFill>
              </a:rPr>
              <a:t>Hulet</a:t>
            </a:r>
            <a:r>
              <a:rPr lang="en-US" dirty="0">
                <a:solidFill>
                  <a:schemeClr val="bg1"/>
                </a:solidFill>
              </a:rPr>
              <a:t> and to all others, that the Lord never authorized them to say that the devil, his angels, or the sons of perdition, should ever be restored; for their state of destiny was not revealed to man, is not revealed, nor ever shall be revealed, save to those who are made partakers thereof: consequently those who teach this doctrine have not received it of the Spirit of the Lord. </a:t>
            </a:r>
          </a:p>
          <a:p>
            <a:endParaRPr lang="en-US" dirty="0">
              <a:solidFill>
                <a:schemeClr val="bg1"/>
              </a:solidFill>
            </a:endParaRPr>
          </a:p>
          <a:p>
            <a:r>
              <a:rPr lang="en-US" dirty="0">
                <a:solidFill>
                  <a:schemeClr val="bg1"/>
                </a:solidFill>
              </a:rPr>
              <a:t>Truly Brother Oliver declared it to be the doctrine of devils. We, therefore, command that this doctrine be taught no more in Zion. We sanction the decision of the Bishop and his council, in relation to this doctrine being a bar to communion.” </a:t>
            </a:r>
            <a:r>
              <a:rPr lang="en-US" sz="1200" dirty="0">
                <a:solidFill>
                  <a:schemeClr val="bg1"/>
                </a:solidFill>
              </a:rPr>
              <a:t>(</a:t>
            </a:r>
            <a:r>
              <a:rPr lang="en-US" sz="1200" i="1" dirty="0">
                <a:solidFill>
                  <a:schemeClr val="bg1"/>
                </a:solidFill>
              </a:rPr>
              <a:t>Teachings,</a:t>
            </a:r>
            <a:r>
              <a:rPr lang="en-US" sz="1200" dirty="0">
                <a:solidFill>
                  <a:schemeClr val="bg1"/>
                </a:solidFill>
              </a:rPr>
              <a:t> p. 24.)</a:t>
            </a:r>
          </a:p>
        </p:txBody>
      </p:sp>
      <p:pic>
        <p:nvPicPr>
          <p:cNvPr id="5" name="Picture 4">
            <a:extLst>
              <a:ext uri="{FF2B5EF4-FFF2-40B4-BE49-F238E27FC236}">
                <a16:creationId xmlns:a16="http://schemas.microsoft.com/office/drawing/2014/main" id="{2A4F4E6D-4327-40AB-8A89-71C199170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08" y="2938563"/>
            <a:ext cx="4133446" cy="2597121"/>
          </a:xfrm>
          <a:prstGeom prst="rect">
            <a:avLst/>
          </a:prstGeom>
        </p:spPr>
      </p:pic>
    </p:spTree>
    <p:extLst>
      <p:ext uri="{BB962C8B-B14F-4D97-AF65-F5344CB8AC3E}">
        <p14:creationId xmlns:p14="http://schemas.microsoft.com/office/powerpoint/2010/main" val="18329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5802" y="135802"/>
            <a:ext cx="11923414" cy="2677656"/>
          </a:xfrm>
          <a:prstGeom prst="rect">
            <a:avLst/>
          </a:prstGeom>
          <a:noFill/>
        </p:spPr>
        <p:txBody>
          <a:bodyPr wrap="square" rtlCol="0">
            <a:spAutoFit/>
          </a:bodyPr>
          <a:lstStyle/>
          <a:p>
            <a:r>
              <a:rPr lang="en-US" sz="1200" dirty="0">
                <a:solidFill>
                  <a:schemeClr val="bg1"/>
                </a:solidFill>
              </a:rPr>
              <a:t>Sources:</a:t>
            </a:r>
          </a:p>
          <a:p>
            <a:endParaRPr lang="en-US" sz="1200" dirty="0">
              <a:solidFill>
                <a:schemeClr val="bg1"/>
              </a:solidFill>
            </a:endParaRPr>
          </a:p>
          <a:p>
            <a:endParaRPr lang="en-US" sz="1200" i="1" dirty="0">
              <a:solidFill>
                <a:schemeClr val="bg1"/>
              </a:solidFill>
            </a:endParaRPr>
          </a:p>
          <a:p>
            <a:endParaRPr lang="en-US" sz="1200" dirty="0">
              <a:solidFill>
                <a:schemeClr val="bg1"/>
              </a:solidFill>
            </a:endParaRPr>
          </a:p>
          <a:p>
            <a:r>
              <a:rPr lang="en-US" sz="1200" dirty="0">
                <a:solidFill>
                  <a:schemeClr val="bg1"/>
                </a:solidFill>
              </a:rPr>
              <a:t>Prophet Joseph Smith (</a:t>
            </a:r>
            <a:r>
              <a:rPr lang="en-US" sz="1200" i="1" dirty="0">
                <a:solidFill>
                  <a:schemeClr val="bg1"/>
                </a:solidFill>
              </a:rPr>
              <a:t>Teachings,</a:t>
            </a:r>
            <a:r>
              <a:rPr lang="en-US" sz="1200" dirty="0">
                <a:solidFill>
                  <a:schemeClr val="bg1"/>
                </a:solidFill>
              </a:rPr>
              <a:t> pp. 189–90.)</a:t>
            </a:r>
          </a:p>
          <a:p>
            <a:r>
              <a:rPr lang="en-US" sz="1200" dirty="0">
                <a:solidFill>
                  <a:schemeClr val="bg1"/>
                </a:solidFill>
              </a:rPr>
              <a:t>	(</a:t>
            </a:r>
            <a:r>
              <a:rPr lang="en-US" sz="1200" i="1" dirty="0">
                <a:solidFill>
                  <a:schemeClr val="bg1"/>
                </a:solidFill>
              </a:rPr>
              <a:t>Teachings,</a:t>
            </a:r>
            <a:r>
              <a:rPr lang="en-US" sz="1200" dirty="0">
                <a:solidFill>
                  <a:schemeClr val="bg1"/>
                </a:solidFill>
              </a:rPr>
              <a:t> p. 24.)</a:t>
            </a:r>
          </a:p>
          <a:p>
            <a:r>
              <a:rPr lang="en-US" sz="1200" dirty="0">
                <a:solidFill>
                  <a:schemeClr val="bg1"/>
                </a:solidFill>
              </a:rPr>
              <a:t>Prophet Joseph Smith (in </a:t>
            </a:r>
            <a:r>
              <a:rPr lang="en-US" sz="1200" i="1" dirty="0">
                <a:solidFill>
                  <a:schemeClr val="bg1"/>
                </a:solidFill>
              </a:rPr>
              <a:t>History of the Church,</a:t>
            </a:r>
            <a:r>
              <a:rPr lang="en-US" sz="1200" dirty="0">
                <a:solidFill>
                  <a:schemeClr val="bg1"/>
                </a:solidFill>
              </a:rPr>
              <a:t> 6:314-315).</a:t>
            </a:r>
            <a:endParaRPr lang="en-US" sz="1200" b="0" dirty="0">
              <a:solidFill>
                <a:schemeClr val="bg1"/>
              </a:solidFill>
              <a:effectLst/>
            </a:endParaRPr>
          </a:p>
          <a:p>
            <a:r>
              <a:rPr lang="en-US" sz="1200" i="1" dirty="0">
                <a:solidFill>
                  <a:schemeClr val="bg1"/>
                </a:solidFill>
              </a:rPr>
              <a:t>Doctrine and Covenants Student Manual Religion 324-325 Section 76</a:t>
            </a:r>
            <a:endParaRPr lang="en-US" sz="1200" b="0" i="1" dirty="0">
              <a:solidFill>
                <a:schemeClr val="bg1"/>
              </a:solidFill>
              <a:effectLst/>
            </a:endParaRPr>
          </a:p>
          <a:p>
            <a:r>
              <a:rPr lang="en-US" sz="1200" dirty="0">
                <a:solidFill>
                  <a:schemeClr val="bg1"/>
                </a:solidFill>
              </a:rPr>
              <a:t>President Spencer W. Kimball (</a:t>
            </a:r>
            <a:r>
              <a:rPr lang="en-US" sz="1200" i="1" dirty="0">
                <a:solidFill>
                  <a:schemeClr val="bg1"/>
                </a:solidFill>
              </a:rPr>
              <a:t>The Miracle of Forgiveness</a:t>
            </a:r>
            <a:r>
              <a:rPr lang="en-US" sz="1200" dirty="0">
                <a:solidFill>
                  <a:schemeClr val="bg1"/>
                </a:solidFill>
              </a:rPr>
              <a:t> [1969] 125</a:t>
            </a:r>
          </a:p>
          <a:p>
            <a:r>
              <a:rPr lang="en-US" sz="1200" dirty="0">
                <a:solidFill>
                  <a:schemeClr val="bg1"/>
                </a:solidFill>
              </a:rPr>
              <a:t>Elder Bruce R. McConkie  (</a:t>
            </a:r>
            <a:r>
              <a:rPr lang="en-US" sz="1200" i="1" dirty="0">
                <a:solidFill>
                  <a:schemeClr val="bg1"/>
                </a:solidFill>
              </a:rPr>
              <a:t>Mormon Doctrine,</a:t>
            </a:r>
            <a:r>
              <a:rPr lang="en-US" sz="1200" dirty="0">
                <a:solidFill>
                  <a:schemeClr val="bg1"/>
                </a:solidFill>
              </a:rPr>
              <a:t> 2nd ed. [1966], 816–17).</a:t>
            </a:r>
          </a:p>
          <a:p>
            <a:r>
              <a:rPr lang="en-US" sz="1200" dirty="0">
                <a:solidFill>
                  <a:schemeClr val="bg1"/>
                </a:solidFill>
              </a:rPr>
              <a:t>	 (</a:t>
            </a:r>
            <a:r>
              <a:rPr lang="en-US" sz="1200" i="1" dirty="0">
                <a:solidFill>
                  <a:schemeClr val="bg1"/>
                </a:solidFill>
              </a:rPr>
              <a:t>Mormon Doctrine,</a:t>
            </a:r>
            <a:r>
              <a:rPr lang="en-US" sz="1200" dirty="0">
                <a:solidFill>
                  <a:schemeClr val="bg1"/>
                </a:solidFill>
              </a:rPr>
              <a:t> pp. 757–58; see also Notes and Commentary on D&amp;C 63:17; 64:7.)</a:t>
            </a:r>
          </a:p>
          <a:p>
            <a:r>
              <a:rPr lang="en-US" sz="1200" b="0" i="0" dirty="0">
                <a:solidFill>
                  <a:schemeClr val="bg1"/>
                </a:solidFill>
                <a:effectLst/>
                <a:latin typeface="Abadi" panose="020B0604020104020204" pitchFamily="34" charset="0"/>
              </a:rPr>
              <a:t>Joseph Fielding Smith </a:t>
            </a:r>
            <a:r>
              <a:rPr lang="en-US" sz="1200" b="0" i="1" dirty="0">
                <a:solidFill>
                  <a:schemeClr val="bg1"/>
                </a:solidFill>
                <a:effectLst/>
                <a:latin typeface="Abadi" panose="020B0604020104020204" pitchFamily="34" charset="0"/>
              </a:rPr>
              <a:t>Answers to Gospel Questions,</a:t>
            </a:r>
            <a:r>
              <a:rPr lang="en-US" sz="1200" b="0" i="0" dirty="0">
                <a:solidFill>
                  <a:schemeClr val="bg1"/>
                </a:solidFill>
                <a:effectLst/>
                <a:latin typeface="Abadi" panose="020B0604020104020204" pitchFamily="34" charset="0"/>
              </a:rPr>
              <a:t> 1:68.</a:t>
            </a:r>
          </a:p>
          <a:p>
            <a:r>
              <a:rPr lang="en-US" sz="1200" dirty="0">
                <a:solidFill>
                  <a:schemeClr val="bg1"/>
                </a:solidFill>
              </a:rPr>
              <a:t>Presentation by ©http://fashionsbylynda.com/blog/</a:t>
            </a:r>
            <a:endParaRPr lang="en-US" sz="1200" dirty="0">
              <a:solidFill>
                <a:schemeClr val="bg1"/>
              </a:solidFill>
              <a:latin typeface="Abadi" panose="020B0604020104020204" pitchFamily="34" charset="0"/>
            </a:endParaRPr>
          </a:p>
          <a:p>
            <a:r>
              <a:rPr lang="en-US" sz="1200" dirty="0">
                <a:solidFill>
                  <a:schemeClr val="bg1"/>
                </a:solidFill>
                <a:latin typeface="Abadi" panose="020B0604020104020204" pitchFamily="34" charset="0"/>
              </a:rPr>
              <a:t>Doctrine and Covenants Student Manual Religion 324-325 Section 76</a:t>
            </a:r>
            <a:endParaRPr lang="en-US" sz="1200" dirty="0">
              <a:solidFill>
                <a:schemeClr val="bg1"/>
              </a:solidFill>
            </a:endParaRPr>
          </a:p>
        </p:txBody>
      </p:sp>
      <p:sp>
        <p:nvSpPr>
          <p:cNvPr id="24" name="Footer Placeholder 14">
            <a:extLst>
              <a:ext uri="{FF2B5EF4-FFF2-40B4-BE49-F238E27FC236}">
                <a16:creationId xmlns:a16="http://schemas.microsoft.com/office/drawing/2014/main" id="{04A6BACB-5311-4269-BEB3-42C0D9F060F8}"/>
              </a:ext>
            </a:extLst>
          </p:cNvPr>
          <p:cNvSpPr>
            <a:spLocks noGrp="1"/>
          </p:cNvSpPr>
          <p:nvPr/>
        </p:nvSpPr>
        <p:spPr>
          <a:xfrm>
            <a:off x="-1"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Presentation by ©http://fashionsbylynda.com/blog/</a:t>
            </a:r>
          </a:p>
        </p:txBody>
      </p:sp>
    </p:spTree>
    <p:extLst>
      <p:ext uri="{BB962C8B-B14F-4D97-AF65-F5344CB8AC3E}">
        <p14:creationId xmlns:p14="http://schemas.microsoft.com/office/powerpoint/2010/main" val="246340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057" y="98201"/>
            <a:ext cx="4278086" cy="5632311"/>
          </a:xfrm>
          <a:prstGeom prst="rect">
            <a:avLst/>
          </a:prstGeom>
        </p:spPr>
        <p:txBody>
          <a:bodyPr wrap="square">
            <a:spAutoFit/>
          </a:bodyPr>
          <a:lstStyle/>
          <a:p>
            <a:r>
              <a:rPr lang="en-US" sz="1200" b="0" i="0" dirty="0">
                <a:effectLst/>
                <a:latin typeface="Abadi" panose="020B0604020104020204" pitchFamily="34" charset="0"/>
              </a:rPr>
              <a:t>President George Q. Cannon, commenting on </a:t>
            </a:r>
            <a:r>
              <a:rPr lang="en-US" sz="1200" b="1" i="0" dirty="0">
                <a:effectLst/>
                <a:latin typeface="Abadi" panose="020B0604020104020204" pitchFamily="34" charset="0"/>
              </a:rPr>
              <a:t>Satan’s title </a:t>
            </a:r>
            <a:r>
              <a:rPr lang="en-US" sz="1200" b="0" i="0" dirty="0">
                <a:effectLst/>
                <a:latin typeface="Abadi" panose="020B0604020104020204" pitchFamily="34" charset="0"/>
              </a:rPr>
              <a:t>as a son of the morning, said: “Some have called him </a:t>
            </a:r>
            <a:r>
              <a:rPr lang="en-US" sz="1200" b="0" i="1" dirty="0">
                <a:effectLst/>
                <a:latin typeface="Abadi" panose="020B0604020104020204" pitchFamily="34" charset="0"/>
              </a:rPr>
              <a:t>the</a:t>
            </a:r>
            <a:r>
              <a:rPr lang="en-US" sz="1200" b="0" i="0" dirty="0">
                <a:effectLst/>
                <a:latin typeface="Abadi" panose="020B0604020104020204" pitchFamily="34" charset="0"/>
              </a:rPr>
              <a:t> son of the morning, but here it is </a:t>
            </a:r>
            <a:r>
              <a:rPr lang="en-US" sz="1200" b="0" i="1" dirty="0">
                <a:effectLst/>
                <a:latin typeface="Abadi" panose="020B0604020104020204" pitchFamily="34" charset="0"/>
              </a:rPr>
              <a:t>a</a:t>
            </a:r>
            <a:r>
              <a:rPr lang="en-US" sz="1200" b="0" i="0" dirty="0">
                <a:effectLst/>
                <a:latin typeface="Abadi" panose="020B0604020104020204" pitchFamily="34" charset="0"/>
              </a:rPr>
              <a:t> son of the morning—one among many, doubtless. This angel was a mighty personage, without doubt. The record that is given to us concerning him clearly shows that he occupied a very high position; that he was thought a great deal of, and that he was mighty in his sphere, so much so that when the matter was debated concerning the earth and the plan of salvation, he was of sufficient importance to have a plan, which he proposed as the plan by which this earth should be peopled and the inhabitants thereof redeemed. His plan, however, was not accepted; but it was so plausible and so attractive that out of the whole hosts of heaven one-third accepted his plan and were willing to cast their lot with him. [</a:t>
            </a:r>
            <a:r>
              <a:rPr lang="en-US" sz="1200" b="0" i="0" u="none" strike="noStrike" dirty="0">
                <a:effectLst/>
                <a:latin typeface="Abadi" panose="020B0604020104020204" pitchFamily="34" charset="0"/>
              </a:rPr>
              <a:t>Moses 4:1–4</a:t>
            </a:r>
            <a:r>
              <a:rPr lang="en-US" sz="1200" b="0" i="0" dirty="0">
                <a:effectLst/>
                <a:latin typeface="Abadi" panose="020B0604020104020204" pitchFamily="34" charset="0"/>
              </a:rPr>
              <a:t>; </a:t>
            </a:r>
            <a:r>
              <a:rPr lang="en-US" sz="1200" b="0" i="0" u="none" strike="noStrike" dirty="0">
                <a:effectLst/>
                <a:latin typeface="Abadi" panose="020B0604020104020204" pitchFamily="34" charset="0"/>
              </a:rPr>
              <a:t>D&amp;C 29:36–37</a:t>
            </a:r>
            <a:r>
              <a:rPr lang="en-US" sz="1200" b="0" i="0" dirty="0">
                <a:effectLst/>
                <a:latin typeface="Abadi" panose="020B0604020104020204" pitchFamily="34" charset="0"/>
              </a:rPr>
              <a:t>.] Now, the difference between Jesus and Lucifer was this: Jesus was willing to submit to the Father.” (In </a:t>
            </a:r>
            <a:r>
              <a:rPr lang="en-US" sz="1200" b="0" i="1" dirty="0">
                <a:effectLst/>
                <a:latin typeface="Abadi" panose="020B0604020104020204" pitchFamily="34" charset="0"/>
              </a:rPr>
              <a:t>Millennial Star,</a:t>
            </a:r>
            <a:r>
              <a:rPr lang="en-US" sz="1200" b="0" i="0" dirty="0">
                <a:effectLst/>
                <a:latin typeface="Abadi" panose="020B0604020104020204" pitchFamily="34" charset="0"/>
              </a:rPr>
              <a:t> 5 Sept. 1895, pp. 563–64.)</a:t>
            </a:r>
          </a:p>
          <a:p>
            <a:endParaRPr lang="en-US" sz="1200" dirty="0">
              <a:latin typeface="Abadi" panose="020B0604020104020204" pitchFamily="34" charset="0"/>
            </a:endParaRPr>
          </a:p>
          <a:p>
            <a:r>
              <a:rPr lang="en-US" sz="1200" b="1" dirty="0"/>
              <a:t>To become a son of perdition </a:t>
            </a:r>
            <a:r>
              <a:rPr lang="en-US" sz="1200" dirty="0"/>
              <a:t>one must sin against the Holy Ghost, but before that is possible, one must receive the gift of the Holy Ghost.</a:t>
            </a:r>
          </a:p>
          <a:p>
            <a:endParaRPr lang="en-US" sz="1200" dirty="0"/>
          </a:p>
          <a:p>
            <a:r>
              <a:rPr lang="en-US" sz="1200" dirty="0"/>
              <a:t> Elder Melvin J. Ballard explained that “unto the Holy Ghost has been given the right and the privilege of manifesting the truth unto men as no other power will. So that when he makes a man see and know a thing he knows it better than he shall ever know anything else; and to sin against that knowledge is to sin against the greatest light there is, and consequently commit the greatest sin there is.” (</a:t>
            </a:r>
            <a:r>
              <a:rPr lang="en-US" sz="1200" i="1" dirty="0"/>
              <a:t>Millennial Star,</a:t>
            </a:r>
            <a:r>
              <a:rPr lang="en-US" sz="1200" dirty="0"/>
              <a:t> 11 Aug. 1932, pp. 499–500.)</a:t>
            </a:r>
          </a:p>
        </p:txBody>
      </p:sp>
      <p:sp>
        <p:nvSpPr>
          <p:cNvPr id="3" name="Rectangle 2"/>
          <p:cNvSpPr/>
          <p:nvPr/>
        </p:nvSpPr>
        <p:spPr>
          <a:xfrm>
            <a:off x="4648199" y="98201"/>
            <a:ext cx="7347858" cy="6370975"/>
          </a:xfrm>
          <a:prstGeom prst="rect">
            <a:avLst/>
          </a:prstGeom>
        </p:spPr>
        <p:txBody>
          <a:bodyPr wrap="square">
            <a:spAutoFit/>
          </a:bodyPr>
          <a:lstStyle/>
          <a:p>
            <a:pPr fontAlgn="base"/>
            <a:r>
              <a:rPr lang="en-US" sz="1200" b="1" i="0" dirty="0">
                <a:solidFill>
                  <a:srgbClr val="2F393A"/>
                </a:solidFill>
                <a:effectLst/>
                <a:latin typeface="Abadi" panose="020B0604020104020204" pitchFamily="34" charset="0"/>
              </a:rPr>
              <a:t>Man has power to resist </a:t>
            </a:r>
            <a:r>
              <a:rPr lang="en-US" sz="1200" b="1" dirty="0">
                <a:solidFill>
                  <a:srgbClr val="2F393A"/>
                </a:solidFill>
                <a:latin typeface="Abadi" panose="020B0604020104020204" pitchFamily="34" charset="0"/>
              </a:rPr>
              <a:t>Satan:</a:t>
            </a:r>
          </a:p>
          <a:p>
            <a:pPr fontAlgn="base"/>
            <a:r>
              <a:rPr lang="en-US" sz="1200" b="0" i="0" dirty="0">
                <a:solidFill>
                  <a:srgbClr val="2F393A"/>
                </a:solidFill>
                <a:effectLst/>
                <a:latin typeface="Abadi" panose="020B0604020104020204" pitchFamily="34" charset="0"/>
              </a:rPr>
              <a:t>President George Q. Cannon testified that every man has power enough to resist Satan. “The Lord our God has sent us here to get experience in these things so that we may know the good from the evil and be able to close our hearts against the evil. … It is true that some have greater power of resistance than others, but everyone has the power to close his heart against doubt, against darkness, against unbelief, against depression, against anger, against hatred, against jealousy, against malice, against envy. God has given this power unto all of us, and we can gain still greater power by calling upon Him for that which we lack. If it were not so, how could we be condemned for giving way to wrong influences?</a:t>
            </a:r>
          </a:p>
          <a:p>
            <a:pPr fontAlgn="base"/>
            <a:r>
              <a:rPr lang="en-US" sz="1200" b="0" i="0" dirty="0">
                <a:solidFill>
                  <a:srgbClr val="2F393A"/>
                </a:solidFill>
                <a:effectLst/>
                <a:latin typeface="Abadi" panose="020B0604020104020204" pitchFamily="34" charset="0"/>
              </a:rPr>
              <a:t>“There could be no condemnation for our doing what we could not help; but we can help yielding to wrong influences and being quarrelsome and selfish. We can help giving way to the spirit of theft, and we can resist the spirit of lust. God has given us power to resist these things, that our hearts may be kept free from them and also from doubt; and when Satan comes and assails us, it is our privilege to say, ‘Get thee behind me, Satan, for I have no lot nor portion in you, and you have no part in me. I am in the service of God, and I am going to serve Him, and you can do what you please. It is no use you presenting yourself with your blandishments to me. You come and try to insinuate into my heart evil thoughts about the servants of God or about the work of God, and I will not listen to you; I will close my heart against you. …’</a:t>
            </a:r>
          </a:p>
          <a:p>
            <a:pPr fontAlgn="base"/>
            <a:r>
              <a:rPr lang="en-US" sz="1200" b="0" i="0" dirty="0">
                <a:solidFill>
                  <a:srgbClr val="2F393A"/>
                </a:solidFill>
                <a:effectLst/>
                <a:latin typeface="Abadi" panose="020B0604020104020204" pitchFamily="34" charset="0"/>
              </a:rPr>
              <a:t>“Whenever darkness fills our minds, we may know that we are not possessed of the Spirit of God, and we must get rid of it. When we are filled with the Spirit of God, we are filled with joy, with peace and with happiness no matter what our circumstances may be; for it is a spirit of cheerfulness and of happiness.” (</a:t>
            </a:r>
            <a:r>
              <a:rPr lang="en-US" sz="1200" b="0" i="1" dirty="0">
                <a:solidFill>
                  <a:srgbClr val="2F393A"/>
                </a:solidFill>
                <a:effectLst/>
                <a:latin typeface="Abadi" panose="020B0604020104020204" pitchFamily="34" charset="0"/>
              </a:rPr>
              <a:t>Gospel Truth,</a:t>
            </a:r>
            <a:r>
              <a:rPr lang="en-US" sz="1200" b="0" i="0" dirty="0">
                <a:solidFill>
                  <a:srgbClr val="2F393A"/>
                </a:solidFill>
                <a:effectLst/>
                <a:latin typeface="Abadi" panose="020B0604020104020204" pitchFamily="34" charset="0"/>
              </a:rPr>
              <a:t> 1:19–20.)</a:t>
            </a:r>
          </a:p>
          <a:p>
            <a:pPr fontAlgn="base"/>
            <a:endParaRPr lang="en-US" sz="1200" b="1" dirty="0">
              <a:solidFill>
                <a:srgbClr val="2F393A"/>
              </a:solidFill>
              <a:latin typeface="Abadi" panose="020B0604020104020204" pitchFamily="34" charset="0"/>
            </a:endParaRPr>
          </a:p>
          <a:p>
            <a:pPr fontAlgn="base"/>
            <a:r>
              <a:rPr lang="en-US" sz="1200" b="1" dirty="0"/>
              <a:t>State of Hate: </a:t>
            </a:r>
          </a:p>
          <a:p>
            <a:pPr fontAlgn="base"/>
            <a:r>
              <a:rPr lang="en-US" sz="1200" dirty="0"/>
              <a:t>People do not come to such a state in a moment. Elder Joseph Fielding Smith described the path that some follow, which would cause them to hate God and his servants: “The change of heart does not come all at once, but is due to transgression in some form, which continues to lurk in the soul without repentance, until the Holy Ghost withdraws, and then that man is left to spiritual darkness. Sin begets sin, the darkness grows until the love of truth turns to hatred and the love of God is overcome by the wicked desire to destroy all that is just and true. In this way Christ is put to open shame, and blasphemy exalted.” (</a:t>
            </a:r>
            <a:r>
              <a:rPr lang="en-US" sz="1200" i="1" dirty="0"/>
              <a:t>Instructor,</a:t>
            </a:r>
            <a:r>
              <a:rPr lang="en-US" sz="1200" dirty="0"/>
              <a:t> Oct. 1935, p. 432.)</a:t>
            </a:r>
          </a:p>
          <a:p>
            <a:pPr fontAlgn="base"/>
            <a:r>
              <a:rPr lang="en-US" sz="1200" dirty="0"/>
              <a:t>Such people have placed themselves outside the redemptive powers of Christ (see Hebrews 6:4–9; 10:26–29; Matthew 12:31–32). They cannot partake of His mercy because they cannot incline themselves to repent, having totally lost the Spirit of God. Their sin “is an offense so heinous that the sinner is unable to repent; and this is what makes his case hopeless. If he could repent, he could be forgiven; but being incapable of repentance, he cannot be reached by the pardoning power.” (Orson F. Whitney, </a:t>
            </a:r>
            <a:r>
              <a:rPr lang="en-US" sz="1200" i="1" dirty="0"/>
              <a:t>Improvement Era,</a:t>
            </a:r>
            <a:r>
              <a:rPr lang="en-US" sz="1200" dirty="0"/>
              <a:t> Mar. 1920, p. 413.)</a:t>
            </a:r>
          </a:p>
          <a:p>
            <a:pPr fontAlgn="base"/>
            <a:endParaRPr lang="en-US" sz="1200" b="0" i="0" dirty="0">
              <a:solidFill>
                <a:srgbClr val="2F393A"/>
              </a:solidFill>
              <a:effectLst/>
              <a:latin typeface="Abadi" panose="020B0604020104020204" pitchFamily="34" charset="0"/>
            </a:endParaRPr>
          </a:p>
        </p:txBody>
      </p:sp>
      <p:sp>
        <p:nvSpPr>
          <p:cNvPr id="4" name="Rectangle 3"/>
          <p:cNvSpPr/>
          <p:nvPr/>
        </p:nvSpPr>
        <p:spPr>
          <a:xfrm>
            <a:off x="0" y="0"/>
            <a:ext cx="4463143" cy="4182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4182701"/>
            <a:ext cx="4463143" cy="26752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63142" y="-17396"/>
            <a:ext cx="7728858" cy="39556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57699" y="3938257"/>
            <a:ext cx="7728858" cy="2940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59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The Fall of Satan</a:t>
            </a:r>
          </a:p>
        </p:txBody>
      </p:sp>
      <p:sp>
        <p:nvSpPr>
          <p:cNvPr id="7" name="Rectangle 6"/>
          <p:cNvSpPr/>
          <p:nvPr/>
        </p:nvSpPr>
        <p:spPr>
          <a:xfrm>
            <a:off x="131276" y="6397548"/>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76:25-29 </a:t>
            </a:r>
            <a:r>
              <a:rPr lang="en-US" sz="1200" b="0" i="0" dirty="0">
                <a:solidFill>
                  <a:schemeClr val="bg1"/>
                </a:solidFill>
                <a:effectLst/>
                <a:latin typeface="Abadi" panose="020B0604020104020204" pitchFamily="34" charset="0"/>
              </a:rPr>
              <a:t>dictionary guide</a:t>
            </a:r>
            <a:endParaRPr lang="en-US" sz="1200" dirty="0">
              <a:solidFill>
                <a:schemeClr val="bg1"/>
              </a:solidFill>
            </a:endParaRPr>
          </a:p>
        </p:txBody>
      </p:sp>
      <p:sp>
        <p:nvSpPr>
          <p:cNvPr id="8" name="Rectangle 7"/>
          <p:cNvSpPr/>
          <p:nvPr/>
        </p:nvSpPr>
        <p:spPr>
          <a:xfrm>
            <a:off x="465363" y="1310387"/>
            <a:ext cx="5412923" cy="4893647"/>
          </a:xfrm>
          <a:prstGeom prst="rect">
            <a:avLst/>
          </a:prstGeom>
        </p:spPr>
        <p:txBody>
          <a:bodyPr wrap="square">
            <a:spAutoFit/>
          </a:bodyPr>
          <a:lstStyle/>
          <a:p>
            <a:pPr fontAlgn="base"/>
            <a:r>
              <a:rPr lang="en-US" sz="2400" dirty="0">
                <a:solidFill>
                  <a:schemeClr val="bg1"/>
                </a:solidFill>
              </a:rPr>
              <a:t>__1. Satan was known as Lucifer. (vs. 26)</a:t>
            </a:r>
          </a:p>
          <a:p>
            <a:pPr fontAlgn="base"/>
            <a:endParaRPr lang="en-US" sz="2400" dirty="0">
              <a:solidFill>
                <a:schemeClr val="bg1"/>
              </a:solidFill>
            </a:endParaRPr>
          </a:p>
          <a:p>
            <a:pPr fontAlgn="base"/>
            <a:r>
              <a:rPr lang="en-US" sz="2400" dirty="0">
                <a:solidFill>
                  <a:schemeClr val="bg1"/>
                </a:solidFill>
              </a:rPr>
              <a:t>__2. Satan was a spirit in authority in the presence of God. (vs. 25)</a:t>
            </a:r>
          </a:p>
          <a:p>
            <a:pPr fontAlgn="base"/>
            <a:endParaRPr lang="en-US" sz="2400" dirty="0">
              <a:solidFill>
                <a:schemeClr val="bg1"/>
              </a:solidFill>
            </a:endParaRPr>
          </a:p>
          <a:p>
            <a:pPr fontAlgn="base"/>
            <a:r>
              <a:rPr lang="en-US" sz="2400" dirty="0">
                <a:solidFill>
                  <a:schemeClr val="bg1"/>
                </a:solidFill>
              </a:rPr>
              <a:t>__3. Satan did not mean to disobey Heavenly Father and Jesus Christ. (vs.28)</a:t>
            </a:r>
          </a:p>
          <a:p>
            <a:pPr fontAlgn="base"/>
            <a:endParaRPr lang="en-US" sz="2400" dirty="0">
              <a:solidFill>
                <a:schemeClr val="bg1"/>
              </a:solidFill>
            </a:endParaRPr>
          </a:p>
          <a:p>
            <a:pPr fontAlgn="base"/>
            <a:r>
              <a:rPr lang="en-US" sz="2400" dirty="0">
                <a:solidFill>
                  <a:schemeClr val="bg1"/>
                </a:solidFill>
              </a:rPr>
              <a:t>__4. There was rejoicing in heaven when Satan was cast out. (vs. 26)</a:t>
            </a:r>
          </a:p>
          <a:p>
            <a:pPr fontAlgn="base"/>
            <a:endParaRPr lang="en-US" sz="2400" dirty="0">
              <a:solidFill>
                <a:schemeClr val="bg1"/>
              </a:solidFill>
            </a:endParaRPr>
          </a:p>
          <a:p>
            <a:pPr fontAlgn="base"/>
            <a:r>
              <a:rPr lang="en-US" sz="2400" dirty="0">
                <a:solidFill>
                  <a:schemeClr val="bg1"/>
                </a:solidFill>
              </a:rPr>
              <a:t>__5. Satan makes war with the Saints of God. (vs. 29)</a:t>
            </a:r>
          </a:p>
        </p:txBody>
      </p:sp>
      <p:sp>
        <p:nvSpPr>
          <p:cNvPr id="9" name="Rectangle 8"/>
          <p:cNvSpPr/>
          <p:nvPr/>
        </p:nvSpPr>
        <p:spPr>
          <a:xfrm>
            <a:off x="6904458" y="1196008"/>
            <a:ext cx="4691742" cy="1569660"/>
          </a:xfrm>
          <a:prstGeom prst="rect">
            <a:avLst/>
          </a:prstGeom>
        </p:spPr>
        <p:txBody>
          <a:bodyPr wrap="square">
            <a:spAutoFit/>
          </a:bodyPr>
          <a:lstStyle/>
          <a:p>
            <a:pPr fontAlgn="base"/>
            <a:r>
              <a:rPr lang="en-US" sz="2400" b="0" dirty="0">
                <a:solidFill>
                  <a:srgbClr val="FFFF00"/>
                </a:solidFill>
                <a:effectLst/>
              </a:rPr>
              <a:t>Son of Perdition--Lucifer—light bringer or shining one…He is also known as the “son of the morning”, o</a:t>
            </a:r>
            <a:r>
              <a:rPr lang="en-US" sz="2400" dirty="0">
                <a:solidFill>
                  <a:srgbClr val="FFFF00"/>
                </a:solidFill>
              </a:rPr>
              <a:t>ld serpent, and devil </a:t>
            </a:r>
            <a:endParaRPr lang="en-US" sz="1200" b="0" dirty="0">
              <a:solidFill>
                <a:srgbClr val="FFFF00"/>
              </a:solidFill>
              <a:effectLst/>
            </a:endParaRPr>
          </a:p>
        </p:txBody>
      </p:sp>
      <p:sp>
        <p:nvSpPr>
          <p:cNvPr id="4" name="TextBox 3"/>
          <p:cNvSpPr txBox="1"/>
          <p:nvPr/>
        </p:nvSpPr>
        <p:spPr>
          <a:xfrm>
            <a:off x="381000" y="957943"/>
            <a:ext cx="522900" cy="923330"/>
          </a:xfrm>
          <a:prstGeom prst="rect">
            <a:avLst/>
          </a:prstGeom>
          <a:noFill/>
        </p:spPr>
        <p:txBody>
          <a:bodyPr wrap="none" rtlCol="0">
            <a:spAutoFit/>
          </a:bodyPr>
          <a:lstStyle/>
          <a:p>
            <a:r>
              <a:rPr lang="en-US" sz="5400" b="1" dirty="0">
                <a:solidFill>
                  <a:srgbClr val="FF0000"/>
                </a:solidFill>
              </a:rPr>
              <a:t>T</a:t>
            </a:r>
          </a:p>
        </p:txBody>
      </p:sp>
      <p:sp>
        <p:nvSpPr>
          <p:cNvPr id="11" name="TextBox 10"/>
          <p:cNvSpPr txBox="1"/>
          <p:nvPr/>
        </p:nvSpPr>
        <p:spPr>
          <a:xfrm>
            <a:off x="381000" y="1643743"/>
            <a:ext cx="522900" cy="923330"/>
          </a:xfrm>
          <a:prstGeom prst="rect">
            <a:avLst/>
          </a:prstGeom>
          <a:noFill/>
        </p:spPr>
        <p:txBody>
          <a:bodyPr wrap="none" rtlCol="0">
            <a:spAutoFit/>
          </a:bodyPr>
          <a:lstStyle/>
          <a:p>
            <a:r>
              <a:rPr lang="en-US" sz="5400" b="1" dirty="0">
                <a:solidFill>
                  <a:srgbClr val="FF0000"/>
                </a:solidFill>
              </a:rPr>
              <a:t>T</a:t>
            </a:r>
          </a:p>
        </p:txBody>
      </p:sp>
      <p:sp>
        <p:nvSpPr>
          <p:cNvPr id="12" name="TextBox 11"/>
          <p:cNvSpPr txBox="1"/>
          <p:nvPr/>
        </p:nvSpPr>
        <p:spPr>
          <a:xfrm>
            <a:off x="359614" y="4922326"/>
            <a:ext cx="522900" cy="923330"/>
          </a:xfrm>
          <a:prstGeom prst="rect">
            <a:avLst/>
          </a:prstGeom>
          <a:noFill/>
        </p:spPr>
        <p:txBody>
          <a:bodyPr wrap="none" rtlCol="0">
            <a:spAutoFit/>
          </a:bodyPr>
          <a:lstStyle/>
          <a:p>
            <a:r>
              <a:rPr lang="en-US" sz="5400" b="1" dirty="0">
                <a:solidFill>
                  <a:srgbClr val="FF0000"/>
                </a:solidFill>
              </a:rPr>
              <a:t>T</a:t>
            </a:r>
          </a:p>
        </p:txBody>
      </p:sp>
      <p:sp>
        <p:nvSpPr>
          <p:cNvPr id="13" name="TextBox 12"/>
          <p:cNvSpPr txBox="1"/>
          <p:nvPr/>
        </p:nvSpPr>
        <p:spPr>
          <a:xfrm>
            <a:off x="381000" y="2752981"/>
            <a:ext cx="502061" cy="923330"/>
          </a:xfrm>
          <a:prstGeom prst="rect">
            <a:avLst/>
          </a:prstGeom>
          <a:noFill/>
        </p:spPr>
        <p:txBody>
          <a:bodyPr wrap="none" rtlCol="0">
            <a:spAutoFit/>
          </a:bodyPr>
          <a:lstStyle/>
          <a:p>
            <a:r>
              <a:rPr lang="en-US" sz="5400" b="1" dirty="0">
                <a:solidFill>
                  <a:srgbClr val="FF0000"/>
                </a:solidFill>
              </a:rPr>
              <a:t>F</a:t>
            </a:r>
          </a:p>
        </p:txBody>
      </p:sp>
      <p:sp>
        <p:nvSpPr>
          <p:cNvPr id="14" name="TextBox 13"/>
          <p:cNvSpPr txBox="1"/>
          <p:nvPr/>
        </p:nvSpPr>
        <p:spPr>
          <a:xfrm>
            <a:off x="359614" y="3837653"/>
            <a:ext cx="502061" cy="923330"/>
          </a:xfrm>
          <a:prstGeom prst="rect">
            <a:avLst/>
          </a:prstGeom>
          <a:noFill/>
        </p:spPr>
        <p:txBody>
          <a:bodyPr wrap="none" rtlCol="0">
            <a:spAutoFit/>
          </a:bodyPr>
          <a:lstStyle/>
          <a:p>
            <a:r>
              <a:rPr lang="en-US" sz="5400" b="1" dirty="0">
                <a:solidFill>
                  <a:srgbClr val="FF0000"/>
                </a:solidFill>
              </a:rPr>
              <a:t>F</a:t>
            </a:r>
          </a:p>
        </p:txBody>
      </p:sp>
      <p:sp>
        <p:nvSpPr>
          <p:cNvPr id="5" name="Rectangle 4"/>
          <p:cNvSpPr/>
          <p:nvPr/>
        </p:nvSpPr>
        <p:spPr>
          <a:xfrm>
            <a:off x="5906077" y="3052025"/>
            <a:ext cx="3766458" cy="923330"/>
          </a:xfrm>
          <a:prstGeom prst="rect">
            <a:avLst/>
          </a:prstGeom>
        </p:spPr>
        <p:txBody>
          <a:bodyPr wrap="square">
            <a:spAutoFit/>
          </a:bodyPr>
          <a:lstStyle/>
          <a:p>
            <a:r>
              <a:rPr lang="en-US" b="0" i="0" dirty="0">
                <a:solidFill>
                  <a:srgbClr val="FFFF00"/>
                </a:solidFill>
                <a:effectLst/>
                <a:latin typeface="Abadi" panose="020B0604020104020204" pitchFamily="34" charset="0"/>
              </a:rPr>
              <a:t>Rebellion--Satan sought to dethrone Heavenly Father and take His power, kingdom, and glory.</a:t>
            </a:r>
            <a:endParaRPr lang="en-US" dirty="0">
              <a:solidFill>
                <a:srgbClr val="FFFF00"/>
              </a:solidFill>
            </a:endParaRPr>
          </a:p>
        </p:txBody>
      </p:sp>
      <p:sp>
        <p:nvSpPr>
          <p:cNvPr id="10" name="Rectangle 9"/>
          <p:cNvSpPr/>
          <p:nvPr/>
        </p:nvSpPr>
        <p:spPr>
          <a:xfrm>
            <a:off x="6608056" y="4282666"/>
            <a:ext cx="4080373" cy="923330"/>
          </a:xfrm>
          <a:prstGeom prst="rect">
            <a:avLst/>
          </a:prstGeom>
        </p:spPr>
        <p:txBody>
          <a:bodyPr wrap="square">
            <a:spAutoFit/>
          </a:bodyPr>
          <a:lstStyle/>
          <a:p>
            <a:r>
              <a:rPr lang="en-US" b="0" i="1" dirty="0">
                <a:solidFill>
                  <a:srgbClr val="FFFF00"/>
                </a:solidFill>
                <a:effectLst/>
                <a:latin typeface="Abadi" panose="020B0604020104020204" pitchFamily="34" charset="0"/>
              </a:rPr>
              <a:t>The Heavens Wept Over Him: </a:t>
            </a:r>
          </a:p>
          <a:p>
            <a:r>
              <a:rPr lang="en-US" b="0" i="1" dirty="0">
                <a:solidFill>
                  <a:srgbClr val="FFFF00"/>
                </a:solidFill>
                <a:effectLst/>
                <a:latin typeface="Abadi" panose="020B0604020104020204" pitchFamily="34" charset="0"/>
              </a:rPr>
              <a:t>Perdition,</a:t>
            </a:r>
            <a:r>
              <a:rPr lang="en-US" b="0" i="0" dirty="0">
                <a:solidFill>
                  <a:srgbClr val="FFFF00"/>
                </a:solidFill>
                <a:effectLst/>
                <a:latin typeface="Abadi" panose="020B0604020104020204" pitchFamily="34" charset="0"/>
              </a:rPr>
              <a:t> the title given to Lucifer, means destruction or damnation.</a:t>
            </a:r>
            <a:endParaRPr lang="en-US" dirty="0">
              <a:solidFill>
                <a:srgbClr val="FFFF00"/>
              </a:solidFill>
            </a:endParaRPr>
          </a:p>
        </p:txBody>
      </p:sp>
      <p:sp>
        <p:nvSpPr>
          <p:cNvPr id="17" name="Rectangle 16"/>
          <p:cNvSpPr/>
          <p:nvPr/>
        </p:nvSpPr>
        <p:spPr>
          <a:xfrm>
            <a:off x="5962649" y="5796641"/>
            <a:ext cx="4870972" cy="646331"/>
          </a:xfrm>
          <a:prstGeom prst="rect">
            <a:avLst/>
          </a:prstGeom>
        </p:spPr>
        <p:txBody>
          <a:bodyPr wrap="square">
            <a:spAutoFit/>
          </a:bodyPr>
          <a:lstStyle/>
          <a:p>
            <a:r>
              <a:rPr lang="en-US" i="1" dirty="0">
                <a:solidFill>
                  <a:srgbClr val="FFFF00"/>
                </a:solidFill>
                <a:latin typeface="Abadi" panose="020B0604020104020204" pitchFamily="34" charset="0"/>
              </a:rPr>
              <a:t>The war began in the preexistence—encompass = surround</a:t>
            </a:r>
            <a:endParaRPr lang="en-US" dirty="0">
              <a:solidFill>
                <a:srgbClr val="FFFF00"/>
              </a:solidFill>
            </a:endParaRPr>
          </a:p>
        </p:txBody>
      </p:sp>
      <p:grpSp>
        <p:nvGrpSpPr>
          <p:cNvPr id="16" name="Group 15"/>
          <p:cNvGrpSpPr/>
          <p:nvPr/>
        </p:nvGrpSpPr>
        <p:grpSpPr>
          <a:xfrm>
            <a:off x="10261451" y="3778768"/>
            <a:ext cx="1510393" cy="2929227"/>
            <a:chOff x="10261451" y="3778768"/>
            <a:chExt cx="1510393" cy="2929227"/>
          </a:xfrm>
        </p:grpSpPr>
        <p:sp>
          <p:nvSpPr>
            <p:cNvPr id="15" name="Rounded Rectangle 14"/>
            <p:cNvSpPr/>
            <p:nvPr/>
          </p:nvSpPr>
          <p:spPr>
            <a:xfrm>
              <a:off x="10261451" y="3778768"/>
              <a:ext cx="1510393" cy="2929227"/>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64"/>
            <p:cNvGrpSpPr/>
            <p:nvPr/>
          </p:nvGrpSpPr>
          <p:grpSpPr>
            <a:xfrm>
              <a:off x="10428637" y="4010250"/>
              <a:ext cx="1281022" cy="2514600"/>
              <a:chOff x="6014594" y="3657600"/>
              <a:chExt cx="1281022" cy="2514600"/>
            </a:xfrm>
          </p:grpSpPr>
          <p:sp>
            <p:nvSpPr>
              <p:cNvPr id="19" name="Oval 18"/>
              <p:cNvSpPr/>
              <p:nvPr/>
            </p:nvSpPr>
            <p:spPr>
              <a:xfrm rot="2741041">
                <a:off x="6251821" y="5792638"/>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8253901">
                <a:off x="6640367" y="5789086"/>
                <a:ext cx="332117" cy="42700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6014594" y="3752491"/>
                <a:ext cx="1233577" cy="996351"/>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014594"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58390" y="5033513"/>
                <a:ext cx="237226" cy="3321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20160541">
                <a:off x="6642090" y="4389797"/>
                <a:ext cx="517627" cy="862792"/>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387770">
                <a:off x="6101331" y="4439229"/>
                <a:ext cx="517627" cy="789111"/>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6128152" y="4429169"/>
                <a:ext cx="948906" cy="155325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rot="379796">
                <a:off x="6142083" y="4359556"/>
                <a:ext cx="517627" cy="1734234"/>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1033800">
                <a:off x="6660558" y="4317335"/>
                <a:ext cx="517627" cy="1723811"/>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gular Pentagon 29"/>
              <p:cNvSpPr/>
              <p:nvPr/>
            </p:nvSpPr>
            <p:spPr>
              <a:xfrm rot="10800000">
                <a:off x="6299266" y="3799936"/>
                <a:ext cx="664234" cy="854015"/>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0"/>
              <p:cNvSpPr/>
              <p:nvPr/>
            </p:nvSpPr>
            <p:spPr>
              <a:xfrm>
                <a:off x="6346711" y="3657600"/>
                <a:ext cx="569343" cy="4744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8167829">
                <a:off x="6022703" y="3924809"/>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4977688">
                <a:off x="6507001" y="3983011"/>
                <a:ext cx="790979" cy="28467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p:cNvSpPr/>
              <p:nvPr/>
            </p:nvSpPr>
            <p:spPr>
              <a:xfrm rot="5400000">
                <a:off x="6465324" y="3349206"/>
                <a:ext cx="379562" cy="996351"/>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8"/>
              <p:cNvGrpSpPr/>
              <p:nvPr/>
            </p:nvGrpSpPr>
            <p:grpSpPr>
              <a:xfrm>
                <a:off x="6773719" y="4511615"/>
                <a:ext cx="178160" cy="1493964"/>
                <a:chOff x="6629400" y="1447800"/>
                <a:chExt cx="806264" cy="3603319"/>
              </a:xfrm>
            </p:grpSpPr>
            <p:grpSp>
              <p:nvGrpSpPr>
                <p:cNvPr id="62" name="Group 79"/>
                <p:cNvGrpSpPr/>
                <p:nvPr/>
              </p:nvGrpSpPr>
              <p:grpSpPr>
                <a:xfrm>
                  <a:off x="6629400" y="1447800"/>
                  <a:ext cx="713825" cy="1174911"/>
                  <a:chOff x="6629400" y="1447800"/>
                  <a:chExt cx="713825" cy="1174911"/>
                </a:xfrm>
              </p:grpSpPr>
              <p:sp>
                <p:nvSpPr>
                  <p:cNvPr id="71" name="Regular Pentagon 7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gular Pentagon 7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80"/>
                <p:cNvGrpSpPr/>
                <p:nvPr/>
              </p:nvGrpSpPr>
              <p:grpSpPr>
                <a:xfrm>
                  <a:off x="6645639" y="2683240"/>
                  <a:ext cx="713825" cy="1174911"/>
                  <a:chOff x="6629400" y="1447800"/>
                  <a:chExt cx="713825" cy="1174911"/>
                </a:xfrm>
              </p:grpSpPr>
              <p:sp>
                <p:nvSpPr>
                  <p:cNvPr id="69" name="Regular Pentagon 6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gular Pentagon 6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83"/>
                <p:cNvGrpSpPr/>
                <p:nvPr/>
              </p:nvGrpSpPr>
              <p:grpSpPr>
                <a:xfrm>
                  <a:off x="6721839" y="3876208"/>
                  <a:ext cx="713825" cy="1174911"/>
                  <a:chOff x="6629400" y="1447800"/>
                  <a:chExt cx="713825" cy="1174911"/>
                </a:xfrm>
              </p:grpSpPr>
              <p:sp>
                <p:nvSpPr>
                  <p:cNvPr id="67" name="Regular Pentagon 6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gular Pentagon 6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Quad Arrow 6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9"/>
              <p:cNvGrpSpPr/>
              <p:nvPr/>
            </p:nvGrpSpPr>
            <p:grpSpPr>
              <a:xfrm>
                <a:off x="6346711" y="4511615"/>
                <a:ext cx="178160" cy="1493964"/>
                <a:chOff x="6629400" y="1447800"/>
                <a:chExt cx="806264" cy="3603319"/>
              </a:xfrm>
            </p:grpSpPr>
            <p:grpSp>
              <p:nvGrpSpPr>
                <p:cNvPr id="51" name="Group 79"/>
                <p:cNvGrpSpPr/>
                <p:nvPr/>
              </p:nvGrpSpPr>
              <p:grpSpPr>
                <a:xfrm>
                  <a:off x="6629400" y="1447800"/>
                  <a:ext cx="713825" cy="1174911"/>
                  <a:chOff x="6629400" y="1447800"/>
                  <a:chExt cx="713825" cy="1174911"/>
                </a:xfrm>
              </p:grpSpPr>
              <p:sp>
                <p:nvSpPr>
                  <p:cNvPr id="60" name="Regular Pentagon 5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80"/>
                <p:cNvGrpSpPr/>
                <p:nvPr/>
              </p:nvGrpSpPr>
              <p:grpSpPr>
                <a:xfrm>
                  <a:off x="6645639" y="2683240"/>
                  <a:ext cx="713825" cy="1174911"/>
                  <a:chOff x="6629400" y="1447800"/>
                  <a:chExt cx="713825" cy="1174911"/>
                </a:xfrm>
              </p:grpSpPr>
              <p:sp>
                <p:nvSpPr>
                  <p:cNvPr id="58" name="Regular Pentagon 5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gular Pentagon 5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a:off x="6721839" y="3876208"/>
                  <a:ext cx="713825" cy="1174911"/>
                  <a:chOff x="6629400" y="1447800"/>
                  <a:chExt cx="713825" cy="1174911"/>
                </a:xfrm>
              </p:grpSpPr>
              <p:sp>
                <p:nvSpPr>
                  <p:cNvPr id="56" name="Regular Pentagon 55"/>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gular Pentagon 56"/>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Quad Arrow 53"/>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54"/>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01"/>
              <p:cNvGrpSpPr/>
              <p:nvPr/>
            </p:nvGrpSpPr>
            <p:grpSpPr>
              <a:xfrm rot="16355409">
                <a:off x="6559288" y="3284183"/>
                <a:ext cx="209602" cy="1100863"/>
                <a:chOff x="6629400" y="1447800"/>
                <a:chExt cx="806264" cy="3603319"/>
              </a:xfrm>
            </p:grpSpPr>
            <p:grpSp>
              <p:nvGrpSpPr>
                <p:cNvPr id="40" name="Group 79"/>
                <p:cNvGrpSpPr/>
                <p:nvPr/>
              </p:nvGrpSpPr>
              <p:grpSpPr>
                <a:xfrm>
                  <a:off x="6629400" y="1447800"/>
                  <a:ext cx="713825" cy="1174911"/>
                  <a:chOff x="6629400" y="1447800"/>
                  <a:chExt cx="713825" cy="1174911"/>
                </a:xfrm>
              </p:grpSpPr>
              <p:sp>
                <p:nvSpPr>
                  <p:cNvPr id="49" name="Regular Pentagon 4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gular Pentagon 4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80"/>
                <p:cNvGrpSpPr/>
                <p:nvPr/>
              </p:nvGrpSpPr>
              <p:grpSpPr>
                <a:xfrm>
                  <a:off x="6645639" y="2683240"/>
                  <a:ext cx="713825" cy="1174911"/>
                  <a:chOff x="6629400" y="1447800"/>
                  <a:chExt cx="713825" cy="1174911"/>
                </a:xfrm>
              </p:grpSpPr>
              <p:sp>
                <p:nvSpPr>
                  <p:cNvPr id="47" name="Regular Pentagon 4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gular Pentagon 4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83"/>
                <p:cNvGrpSpPr/>
                <p:nvPr/>
              </p:nvGrpSpPr>
              <p:grpSpPr>
                <a:xfrm>
                  <a:off x="6721839" y="3876208"/>
                  <a:ext cx="713825" cy="1174911"/>
                  <a:chOff x="6629400" y="1447800"/>
                  <a:chExt cx="713825" cy="1174911"/>
                </a:xfrm>
              </p:grpSpPr>
              <p:sp>
                <p:nvSpPr>
                  <p:cNvPr id="45" name="Regular Pentagon 44"/>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gular Pentagon 45"/>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Quad Arrow 42"/>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Moon 37"/>
              <p:cNvSpPr/>
              <p:nvPr/>
            </p:nvSpPr>
            <p:spPr>
              <a:xfrm rot="5207311">
                <a:off x="6245101" y="4107455"/>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5207311">
                <a:off x="6909335" y="4060009"/>
                <a:ext cx="115993" cy="476366"/>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nvSpPr>
        <p:spPr>
          <a:xfrm>
            <a:off x="253496" y="659632"/>
            <a:ext cx="1810693" cy="369332"/>
          </a:xfrm>
          <a:prstGeom prst="rect">
            <a:avLst/>
          </a:prstGeom>
          <a:noFill/>
        </p:spPr>
        <p:txBody>
          <a:bodyPr wrap="square" rtlCol="0">
            <a:spAutoFit/>
          </a:bodyPr>
          <a:lstStyle/>
          <a:p>
            <a:r>
              <a:rPr lang="en-US" dirty="0">
                <a:solidFill>
                  <a:srgbClr val="00B0F0"/>
                </a:solidFill>
              </a:rPr>
              <a:t>True or False?</a:t>
            </a:r>
          </a:p>
        </p:txBody>
      </p:sp>
    </p:spTree>
    <p:extLst>
      <p:ext uri="{BB962C8B-B14F-4D97-AF65-F5344CB8AC3E}">
        <p14:creationId xmlns:p14="http://schemas.microsoft.com/office/powerpoint/2010/main" val="121589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00" fill="hold"/>
                                        <p:tgtEl>
                                          <p:spTgt spid="13"/>
                                        </p:tgtEl>
                                        <p:attrNameLst>
                                          <p:attrName>ppt_w</p:attrName>
                                        </p:attrNameLst>
                                      </p:cBhvr>
                                      <p:tavLst>
                                        <p:tav tm="0">
                                          <p:val>
                                            <p:fltVal val="0"/>
                                          </p:val>
                                        </p:tav>
                                        <p:tav tm="100000">
                                          <p:val>
                                            <p:strVal val="#ppt_w"/>
                                          </p:val>
                                        </p:tav>
                                      </p:tavLst>
                                    </p:anim>
                                    <p:anim calcmode="lin" valueType="num">
                                      <p:cBhvr>
                                        <p:cTn id="40" dur="1000" fill="hold"/>
                                        <p:tgtEl>
                                          <p:spTgt spid="13"/>
                                        </p:tgtEl>
                                        <p:attrNameLst>
                                          <p:attrName>ppt_h</p:attrName>
                                        </p:attrNameLst>
                                      </p:cBhvr>
                                      <p:tavLst>
                                        <p:tav tm="0">
                                          <p:val>
                                            <p:fltVal val="0"/>
                                          </p:val>
                                        </p:tav>
                                        <p:tav tm="100000">
                                          <p:val>
                                            <p:strVal val="#ppt_h"/>
                                          </p:val>
                                        </p:tav>
                                      </p:tavLst>
                                    </p:anim>
                                    <p:anim calcmode="lin" valueType="num">
                                      <p:cBhvr>
                                        <p:cTn id="41" dur="1000" fill="hold"/>
                                        <p:tgtEl>
                                          <p:spTgt spid="13"/>
                                        </p:tgtEl>
                                        <p:attrNameLst>
                                          <p:attrName>style.rotation</p:attrName>
                                        </p:attrNameLst>
                                      </p:cBhvr>
                                      <p:tavLst>
                                        <p:tav tm="0">
                                          <p:val>
                                            <p:fltVal val="90"/>
                                          </p:val>
                                        </p:tav>
                                        <p:tav tm="100000">
                                          <p:val>
                                            <p:fltVal val="0"/>
                                          </p:val>
                                        </p:tav>
                                      </p:tavLst>
                                    </p:anim>
                                    <p:animEffect transition="in" filter="fade">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ppt_w</p:attrName>
                                        </p:attrNameLst>
                                      </p:cBhvr>
                                      <p:tavLst>
                                        <p:tav tm="0">
                                          <p:val>
                                            <p:fltVal val="0"/>
                                          </p:val>
                                        </p:tav>
                                        <p:tav tm="100000">
                                          <p:val>
                                            <p:strVal val="#ppt_w"/>
                                          </p:val>
                                        </p:tav>
                                      </p:tavLst>
                                    </p:anim>
                                    <p:anim calcmode="lin" valueType="num">
                                      <p:cBhvr>
                                        <p:cTn id="56" dur="1000" fill="hold"/>
                                        <p:tgtEl>
                                          <p:spTgt spid="14"/>
                                        </p:tgtEl>
                                        <p:attrNameLst>
                                          <p:attrName>ppt_h</p:attrName>
                                        </p:attrNameLst>
                                      </p:cBhvr>
                                      <p:tavLst>
                                        <p:tav tm="0">
                                          <p:val>
                                            <p:fltVal val="0"/>
                                          </p:val>
                                        </p:tav>
                                        <p:tav tm="100000">
                                          <p:val>
                                            <p:strVal val="#ppt_h"/>
                                          </p:val>
                                        </p:tav>
                                      </p:tavLst>
                                    </p:anim>
                                    <p:anim calcmode="lin" valueType="num">
                                      <p:cBhvr>
                                        <p:cTn id="57" dur="1000" fill="hold"/>
                                        <p:tgtEl>
                                          <p:spTgt spid="14"/>
                                        </p:tgtEl>
                                        <p:attrNameLst>
                                          <p:attrName>style.rotation</p:attrName>
                                        </p:attrNameLst>
                                      </p:cBhvr>
                                      <p:tavLst>
                                        <p:tav tm="0">
                                          <p:val>
                                            <p:fltVal val="90"/>
                                          </p:val>
                                        </p:tav>
                                        <p:tav tm="100000">
                                          <p:val>
                                            <p:fltVal val="0"/>
                                          </p:val>
                                        </p:tav>
                                      </p:tavLst>
                                    </p:anim>
                                    <p:animEffect transition="in" filter="fade">
                                      <p:cBhvr>
                                        <p:cTn id="58" dur="10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1" grpId="0"/>
      <p:bldP spid="12" grpId="0"/>
      <p:bldP spid="13" grpId="0"/>
      <p:bldP spid="14" grpId="0"/>
      <p:bldP spid="5" grpId="0"/>
      <p:bldP spid="10"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To Make War With the Saints</a:t>
            </a:r>
          </a:p>
        </p:txBody>
      </p:sp>
      <p:sp>
        <p:nvSpPr>
          <p:cNvPr id="2" name="Rectangle 1"/>
          <p:cNvSpPr/>
          <p:nvPr/>
        </p:nvSpPr>
        <p:spPr>
          <a:xfrm>
            <a:off x="185058" y="1023448"/>
            <a:ext cx="5334000" cy="3785652"/>
          </a:xfrm>
          <a:prstGeom prst="rect">
            <a:avLst/>
          </a:prstGeom>
        </p:spPr>
        <p:txBody>
          <a:bodyPr wrap="square">
            <a:spAutoFit/>
          </a:bodyPr>
          <a:lstStyle/>
          <a:p>
            <a:pPr fontAlgn="base"/>
            <a:r>
              <a:rPr lang="en-US" sz="2400" dirty="0">
                <a:solidFill>
                  <a:schemeClr val="bg1"/>
                </a:solidFill>
              </a:rPr>
              <a:t>Lucifer fell from his position as a glorious being to a position of utter loss and destruction.</a:t>
            </a:r>
          </a:p>
          <a:p>
            <a:pPr fontAlgn="base"/>
            <a:endParaRPr lang="en-US" sz="2400" dirty="0">
              <a:solidFill>
                <a:schemeClr val="bg1"/>
              </a:solidFill>
            </a:endParaRPr>
          </a:p>
          <a:p>
            <a:pPr fontAlgn="base"/>
            <a:r>
              <a:rPr lang="en-US" sz="2400" dirty="0">
                <a:solidFill>
                  <a:schemeClr val="bg1"/>
                </a:solidFill>
              </a:rPr>
              <a:t>Knowing that one</a:t>
            </a:r>
          </a:p>
          <a:p>
            <a:pPr fontAlgn="base"/>
            <a:r>
              <a:rPr lang="en-US" sz="2400" dirty="0">
                <a:solidFill>
                  <a:schemeClr val="bg1"/>
                </a:solidFill>
              </a:rPr>
              <a:t> of Satan’s names</a:t>
            </a:r>
          </a:p>
          <a:p>
            <a:pPr fontAlgn="base"/>
            <a:r>
              <a:rPr lang="en-US" sz="2400" dirty="0">
                <a:solidFill>
                  <a:schemeClr val="bg1"/>
                </a:solidFill>
              </a:rPr>
              <a:t>is Perdition helps </a:t>
            </a:r>
          </a:p>
          <a:p>
            <a:pPr fontAlgn="base"/>
            <a:r>
              <a:rPr lang="en-US" sz="2400" dirty="0">
                <a:solidFill>
                  <a:schemeClr val="bg1"/>
                </a:solidFill>
              </a:rPr>
              <a:t>us understand </a:t>
            </a:r>
          </a:p>
          <a:p>
            <a:pPr fontAlgn="base"/>
            <a:r>
              <a:rPr lang="en-US" sz="2400" dirty="0">
                <a:solidFill>
                  <a:schemeClr val="bg1"/>
                </a:solidFill>
              </a:rPr>
              <a:t>the title </a:t>
            </a:r>
          </a:p>
          <a:p>
            <a:pPr fontAlgn="base"/>
            <a:r>
              <a:rPr lang="en-US" sz="2400" dirty="0">
                <a:solidFill>
                  <a:schemeClr val="bg1"/>
                </a:solidFill>
              </a:rPr>
              <a:t>“son of perdition.”</a:t>
            </a:r>
            <a:endParaRPr lang="en-US" sz="1200" b="0" dirty="0">
              <a:solidFill>
                <a:schemeClr val="bg1"/>
              </a:solidFill>
              <a:effectLst/>
            </a:endParaRPr>
          </a:p>
        </p:txBody>
      </p:sp>
      <p:sp>
        <p:nvSpPr>
          <p:cNvPr id="8" name="Rectangle 7"/>
          <p:cNvSpPr/>
          <p:nvPr/>
        </p:nvSpPr>
        <p:spPr>
          <a:xfrm>
            <a:off x="5704117" y="1064489"/>
            <a:ext cx="6066062" cy="3046988"/>
          </a:xfrm>
          <a:prstGeom prst="rect">
            <a:avLst/>
          </a:prstGeom>
        </p:spPr>
        <p:txBody>
          <a:bodyPr wrap="square">
            <a:spAutoFit/>
          </a:bodyPr>
          <a:lstStyle/>
          <a:p>
            <a:pPr fontAlgn="base"/>
            <a:r>
              <a:rPr lang="en-US" sz="2400" dirty="0">
                <a:solidFill>
                  <a:schemeClr val="bg1"/>
                </a:solidFill>
              </a:rPr>
              <a:t>Although Satan has great power, it is limited. </a:t>
            </a:r>
          </a:p>
          <a:p>
            <a:pPr fontAlgn="base"/>
            <a:endParaRPr lang="en-US" sz="2400" dirty="0">
              <a:solidFill>
                <a:schemeClr val="bg1"/>
              </a:solidFill>
            </a:endParaRPr>
          </a:p>
          <a:p>
            <a:pPr fontAlgn="base"/>
            <a:r>
              <a:rPr lang="en-US" sz="2400" dirty="0">
                <a:solidFill>
                  <a:schemeClr val="bg1"/>
                </a:solidFill>
              </a:rPr>
              <a:t>“There are three independent principles; the Spirit of God, the spirit of man, and the spirit of the devil. All men have power to resist the devil. They who have tabernacles, have power over those who have not.”</a:t>
            </a:r>
          </a:p>
          <a:p>
            <a:pPr fontAlgn="base"/>
            <a:r>
              <a:rPr lang="en-US" sz="2400" dirty="0">
                <a:solidFill>
                  <a:schemeClr val="bg1"/>
                </a:solidFill>
              </a:rPr>
              <a:t> </a:t>
            </a:r>
            <a:r>
              <a:rPr lang="en-US" sz="1200" dirty="0">
                <a:solidFill>
                  <a:schemeClr val="bg1"/>
                </a:solidFill>
              </a:rPr>
              <a:t>Prophet Joseph Smith</a:t>
            </a:r>
            <a:endParaRPr lang="en-US" sz="1200" b="0" dirty="0">
              <a:solidFill>
                <a:schemeClr val="bg1"/>
              </a:solidFill>
              <a:effectLst/>
            </a:endParaRPr>
          </a:p>
        </p:txBody>
      </p:sp>
      <p:sp>
        <p:nvSpPr>
          <p:cNvPr id="9" name="Rectangle 8"/>
          <p:cNvSpPr/>
          <p:nvPr/>
        </p:nvSpPr>
        <p:spPr>
          <a:xfrm>
            <a:off x="185058" y="6396335"/>
            <a:ext cx="5334000" cy="276999"/>
          </a:xfrm>
          <a:prstGeom prst="rect">
            <a:avLst/>
          </a:prstGeom>
        </p:spPr>
        <p:txBody>
          <a:bodyPr wrap="square">
            <a:spAutoFit/>
          </a:bodyPr>
          <a:lstStyle/>
          <a:p>
            <a:pPr fontAlgn="base"/>
            <a:r>
              <a:rPr lang="en-US" sz="1200" dirty="0">
                <a:solidFill>
                  <a:schemeClr val="bg1"/>
                </a:solidFill>
              </a:rPr>
              <a:t>Student Manual</a:t>
            </a:r>
            <a:endParaRPr lang="en-US" sz="1200" b="0" dirty="0">
              <a:solidFill>
                <a:schemeClr val="bg1"/>
              </a:solidFill>
              <a:effectLst/>
            </a:endParaRPr>
          </a:p>
        </p:txBody>
      </p:sp>
      <p:pic>
        <p:nvPicPr>
          <p:cNvPr id="4" name="Picture 3">
            <a:extLst>
              <a:ext uri="{FF2B5EF4-FFF2-40B4-BE49-F238E27FC236}">
                <a16:creationId xmlns:a16="http://schemas.microsoft.com/office/drawing/2014/main" id="{56176EB6-F536-43D7-B381-C24EDCE2E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8" y="1957685"/>
            <a:ext cx="2495550" cy="4438650"/>
          </a:xfrm>
          <a:prstGeom prst="rect">
            <a:avLst/>
          </a:prstGeom>
        </p:spPr>
      </p:pic>
      <p:pic>
        <p:nvPicPr>
          <p:cNvPr id="7" name="Picture 6">
            <a:extLst>
              <a:ext uri="{FF2B5EF4-FFF2-40B4-BE49-F238E27FC236}">
                <a16:creationId xmlns:a16="http://schemas.microsoft.com/office/drawing/2014/main" id="{9741E263-937B-41B1-9EC4-92E7DC62B0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9684" y="241139"/>
            <a:ext cx="624874" cy="892677"/>
          </a:xfrm>
          <a:prstGeom prst="rect">
            <a:avLst/>
          </a:prstGeom>
        </p:spPr>
      </p:pic>
      <p:grpSp>
        <p:nvGrpSpPr>
          <p:cNvPr id="10" name="Group 9">
            <a:extLst>
              <a:ext uri="{FF2B5EF4-FFF2-40B4-BE49-F238E27FC236}">
                <a16:creationId xmlns:a16="http://schemas.microsoft.com/office/drawing/2014/main" id="{8769541E-37FF-4485-80F9-88A233BBAFC1}"/>
              </a:ext>
            </a:extLst>
          </p:cNvPr>
          <p:cNvGrpSpPr/>
          <p:nvPr/>
        </p:nvGrpSpPr>
        <p:grpSpPr>
          <a:xfrm>
            <a:off x="8771085" y="3215812"/>
            <a:ext cx="1833534" cy="3457522"/>
            <a:chOff x="1345059" y="1089061"/>
            <a:chExt cx="2667000" cy="5029200"/>
          </a:xfrm>
        </p:grpSpPr>
        <p:grpSp>
          <p:nvGrpSpPr>
            <p:cNvPr id="11" name="Group 17">
              <a:extLst>
                <a:ext uri="{FF2B5EF4-FFF2-40B4-BE49-F238E27FC236}">
                  <a16:creationId xmlns:a16="http://schemas.microsoft.com/office/drawing/2014/main" id="{640702BD-1F88-4CD1-947B-8DD9F0359AD0}"/>
                </a:ext>
              </a:extLst>
            </p:cNvPr>
            <p:cNvGrpSpPr/>
            <p:nvPr/>
          </p:nvGrpSpPr>
          <p:grpSpPr>
            <a:xfrm>
              <a:off x="1345059" y="1089061"/>
              <a:ext cx="2667000" cy="5029200"/>
              <a:chOff x="838200" y="76200"/>
              <a:chExt cx="2667000" cy="5029200"/>
            </a:xfrm>
          </p:grpSpPr>
          <p:grpSp>
            <p:nvGrpSpPr>
              <p:cNvPr id="13" name="Group 17">
                <a:extLst>
                  <a:ext uri="{FF2B5EF4-FFF2-40B4-BE49-F238E27FC236}">
                    <a16:creationId xmlns:a16="http://schemas.microsoft.com/office/drawing/2014/main" id="{72C22648-1465-467F-B782-8C0E2FB9DD05}"/>
                  </a:ext>
                </a:extLst>
              </p:cNvPr>
              <p:cNvGrpSpPr/>
              <p:nvPr/>
            </p:nvGrpSpPr>
            <p:grpSpPr>
              <a:xfrm flipH="1">
                <a:off x="2209800" y="1447800"/>
                <a:ext cx="1295400" cy="3429000"/>
                <a:chOff x="685800" y="1447800"/>
                <a:chExt cx="1295400" cy="3124200"/>
              </a:xfrm>
            </p:grpSpPr>
            <p:sp>
              <p:nvSpPr>
                <p:cNvPr id="29" name="Bent Arrow 25">
                  <a:extLst>
                    <a:ext uri="{FF2B5EF4-FFF2-40B4-BE49-F238E27FC236}">
                      <a16:creationId xmlns:a16="http://schemas.microsoft.com/office/drawing/2014/main" id="{38FAC4A4-024D-434B-87B1-FF3FF0049F13}"/>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6">
                  <a:extLst>
                    <a:ext uri="{FF2B5EF4-FFF2-40B4-BE49-F238E27FC236}">
                      <a16:creationId xmlns:a16="http://schemas.microsoft.com/office/drawing/2014/main" id="{AA27EA54-795A-4734-8075-4E4042280B0F}"/>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a:extLst>
                  <a:ext uri="{FF2B5EF4-FFF2-40B4-BE49-F238E27FC236}">
                    <a16:creationId xmlns:a16="http://schemas.microsoft.com/office/drawing/2014/main" id="{D9268265-772B-4031-B3C6-993B9D3004A3}"/>
                  </a:ext>
                </a:extLst>
              </p:cNvPr>
              <p:cNvGrpSpPr/>
              <p:nvPr/>
            </p:nvGrpSpPr>
            <p:grpSpPr>
              <a:xfrm>
                <a:off x="838200" y="1447800"/>
                <a:ext cx="1295400" cy="3429000"/>
                <a:chOff x="685800" y="1447800"/>
                <a:chExt cx="1295400" cy="3429000"/>
              </a:xfrm>
            </p:grpSpPr>
            <p:sp>
              <p:nvSpPr>
                <p:cNvPr id="27" name="Bent Arrow 23">
                  <a:extLst>
                    <a:ext uri="{FF2B5EF4-FFF2-40B4-BE49-F238E27FC236}">
                      <a16:creationId xmlns:a16="http://schemas.microsoft.com/office/drawing/2014/main" id="{9B60ECF8-EBE7-46FF-99ED-B1EE65143996}"/>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a:extLst>
                    <a:ext uri="{FF2B5EF4-FFF2-40B4-BE49-F238E27FC236}">
                      <a16:creationId xmlns:a16="http://schemas.microsoft.com/office/drawing/2014/main" id="{2D94B608-B4E8-4668-8156-EA618E089F26}"/>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a:extLst>
                  <a:ext uri="{FF2B5EF4-FFF2-40B4-BE49-F238E27FC236}">
                    <a16:creationId xmlns:a16="http://schemas.microsoft.com/office/drawing/2014/main" id="{916F04DE-B7BA-41A8-8EE1-70E4414C1548}"/>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a:extLst>
                  <a:ext uri="{FF2B5EF4-FFF2-40B4-BE49-F238E27FC236}">
                    <a16:creationId xmlns:a16="http://schemas.microsoft.com/office/drawing/2014/main" id="{4CFEE411-671D-45B5-9916-B3CA3A7A4278}"/>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a:extLst>
                  <a:ext uri="{FF2B5EF4-FFF2-40B4-BE49-F238E27FC236}">
                    <a16:creationId xmlns:a16="http://schemas.microsoft.com/office/drawing/2014/main" id="{D02402D5-F5F6-4D96-A36C-B193C7002365}"/>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4">
                <a:extLst>
                  <a:ext uri="{FF2B5EF4-FFF2-40B4-BE49-F238E27FC236}">
                    <a16:creationId xmlns:a16="http://schemas.microsoft.com/office/drawing/2014/main" id="{066508CA-E723-4AF3-B1EC-F7333D72A3D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a:extLst>
                  <a:ext uri="{FF2B5EF4-FFF2-40B4-BE49-F238E27FC236}">
                    <a16:creationId xmlns:a16="http://schemas.microsoft.com/office/drawing/2014/main" id="{827EBF06-E791-4E7E-B93A-537A85DCF074}"/>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6">
                <a:extLst>
                  <a:ext uri="{FF2B5EF4-FFF2-40B4-BE49-F238E27FC236}">
                    <a16:creationId xmlns:a16="http://schemas.microsoft.com/office/drawing/2014/main" id="{A3DA7A54-B285-4550-863E-C8DF0B04EE5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a:extLst>
                  <a:ext uri="{FF2B5EF4-FFF2-40B4-BE49-F238E27FC236}">
                    <a16:creationId xmlns:a16="http://schemas.microsoft.com/office/drawing/2014/main" id="{3A7FE9DE-C564-4377-BD95-1B9A6DFB1F17}"/>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835A4AAF-7274-4E46-AAFE-79D017D6153D}"/>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a:extLst>
                  <a:ext uri="{FF2B5EF4-FFF2-40B4-BE49-F238E27FC236}">
                    <a16:creationId xmlns:a16="http://schemas.microsoft.com/office/drawing/2014/main" id="{54CA3697-39F6-4A07-8954-E6C921ACA40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a:extLst>
                  <a:ext uri="{FF2B5EF4-FFF2-40B4-BE49-F238E27FC236}">
                    <a16:creationId xmlns:a16="http://schemas.microsoft.com/office/drawing/2014/main" id="{229674F9-D3B4-472A-84AD-A0CB4F08AD1E}"/>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a:extLst>
                  <a:ext uri="{FF2B5EF4-FFF2-40B4-BE49-F238E27FC236}">
                    <a16:creationId xmlns:a16="http://schemas.microsoft.com/office/drawing/2014/main" id="{C14DF63E-D85C-4E5B-AEF2-689B4B6DC26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a:extLst>
                  <a:ext uri="{FF2B5EF4-FFF2-40B4-BE49-F238E27FC236}">
                    <a16:creationId xmlns:a16="http://schemas.microsoft.com/office/drawing/2014/main" id="{9441CEC7-FFF9-430A-B0A2-58168C8C358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F410A771-D099-4D99-A61A-123081BAE65C}"/>
                </a:ext>
              </a:extLst>
            </p:cNvPr>
            <p:cNvSpPr/>
            <p:nvPr/>
          </p:nvSpPr>
          <p:spPr>
            <a:xfrm>
              <a:off x="1767682" y="3014193"/>
              <a:ext cx="1939576" cy="923331"/>
            </a:xfrm>
            <a:prstGeom prst="rect">
              <a:avLst/>
            </a:prstGeom>
          </p:spPr>
          <p:txBody>
            <a:bodyPr wrap="square">
              <a:spAutoFit/>
            </a:bodyPr>
            <a:lstStyle/>
            <a:p>
              <a:pPr algn="ctr"/>
              <a:r>
                <a:rPr lang="en-US" dirty="0"/>
                <a:t> </a:t>
              </a:r>
              <a:r>
                <a:rPr lang="en-US" b="1" dirty="0"/>
                <a:t>Satan makes war with the Saints of God</a:t>
              </a:r>
              <a:endParaRPr lang="en-US" dirty="0"/>
            </a:p>
          </p:txBody>
        </p:sp>
      </p:grpSp>
    </p:spTree>
    <p:extLst>
      <p:ext uri="{BB962C8B-B14F-4D97-AF65-F5344CB8AC3E}">
        <p14:creationId xmlns:p14="http://schemas.microsoft.com/office/powerpoint/2010/main" val="210062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Traitors of the Lord</a:t>
            </a:r>
          </a:p>
        </p:txBody>
      </p:sp>
      <p:sp>
        <p:nvSpPr>
          <p:cNvPr id="2" name="Rectangle 1"/>
          <p:cNvSpPr/>
          <p:nvPr/>
        </p:nvSpPr>
        <p:spPr>
          <a:xfrm>
            <a:off x="185058" y="1159307"/>
            <a:ext cx="5334000" cy="830997"/>
          </a:xfrm>
          <a:prstGeom prst="rect">
            <a:avLst/>
          </a:prstGeom>
        </p:spPr>
        <p:txBody>
          <a:bodyPr wrap="square">
            <a:spAutoFit/>
          </a:bodyPr>
          <a:lstStyle/>
          <a:p>
            <a:pPr fontAlgn="base"/>
            <a:r>
              <a:rPr lang="en-US" sz="2400" dirty="0">
                <a:solidFill>
                  <a:schemeClr val="bg1"/>
                </a:solidFill>
              </a:rPr>
              <a:t>Denying the Holy Spirit after having received it and denying the Savior</a:t>
            </a:r>
            <a:endParaRPr lang="en-US" sz="1200" b="0" dirty="0">
              <a:solidFill>
                <a:schemeClr val="bg1"/>
              </a:solidFill>
              <a:effectLst/>
            </a:endParaRPr>
          </a:p>
        </p:txBody>
      </p:sp>
      <p:sp>
        <p:nvSpPr>
          <p:cNvPr id="8" name="Rectangle 7"/>
          <p:cNvSpPr/>
          <p:nvPr/>
        </p:nvSpPr>
        <p:spPr>
          <a:xfrm>
            <a:off x="5780313" y="1237964"/>
            <a:ext cx="5783037" cy="2954655"/>
          </a:xfrm>
          <a:prstGeom prst="rect">
            <a:avLst/>
          </a:prstGeom>
        </p:spPr>
        <p:txBody>
          <a:bodyPr wrap="square">
            <a:spAutoFit/>
          </a:bodyPr>
          <a:lstStyle/>
          <a:p>
            <a:pPr fontAlgn="base"/>
            <a:r>
              <a:rPr lang="en-US" dirty="0">
                <a:solidFill>
                  <a:schemeClr val="bg1"/>
                </a:solidFill>
              </a:rPr>
              <a:t>Denying the Holy Spirit</a:t>
            </a:r>
          </a:p>
          <a:p>
            <a:pPr fontAlgn="base"/>
            <a:r>
              <a:rPr lang="en-US" dirty="0">
                <a:solidFill>
                  <a:schemeClr val="bg1"/>
                </a:solidFill>
              </a:rPr>
              <a:t>“What must a man do to commit the unpardonable sin? He must receive the Holy Ghost, have the heavens opened unto him, and know God, and then sin against him. After a man has sinned against the Holy Ghost, there is no repentance for him. He has got to say that the sun does not shine while he sees it; he has got to deny Jesus Christ when the heavens have been opened unto him, and to deny the plan of salvation with his eyes open to the truth of it”</a:t>
            </a:r>
          </a:p>
          <a:p>
            <a:pPr fontAlgn="base"/>
            <a:r>
              <a:rPr lang="en-US" sz="2400" dirty="0">
                <a:solidFill>
                  <a:schemeClr val="bg1"/>
                </a:solidFill>
              </a:rPr>
              <a:t> </a:t>
            </a:r>
            <a:r>
              <a:rPr lang="en-US" sz="1200" dirty="0">
                <a:solidFill>
                  <a:schemeClr val="bg1"/>
                </a:solidFill>
              </a:rPr>
              <a:t>Prophet Joseph Smith</a:t>
            </a: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76:32-35</a:t>
            </a:r>
            <a:endParaRPr lang="en-US" b="0" dirty="0">
              <a:solidFill>
                <a:schemeClr val="bg1"/>
              </a:solidFill>
              <a:effectLst/>
            </a:endParaRPr>
          </a:p>
        </p:txBody>
      </p:sp>
      <p:sp>
        <p:nvSpPr>
          <p:cNvPr id="3" name="Rectangle 2"/>
          <p:cNvSpPr/>
          <p:nvPr/>
        </p:nvSpPr>
        <p:spPr>
          <a:xfrm>
            <a:off x="1045028" y="5254389"/>
            <a:ext cx="5050971" cy="1015663"/>
          </a:xfrm>
          <a:prstGeom prst="rect">
            <a:avLst/>
          </a:prstGeom>
        </p:spPr>
        <p:txBody>
          <a:bodyPr wrap="square">
            <a:spAutoFit/>
          </a:bodyPr>
          <a:lstStyle/>
          <a:p>
            <a:pPr fontAlgn="base"/>
            <a:r>
              <a:rPr lang="en-US" sz="2400" dirty="0">
                <a:solidFill>
                  <a:schemeClr val="bg1"/>
                </a:solidFill>
              </a:rPr>
              <a:t>“They have sunk so low as to have lost the inclinations and ability to repent” </a:t>
            </a:r>
          </a:p>
          <a:p>
            <a:pPr fontAlgn="base"/>
            <a:r>
              <a:rPr lang="en-US" sz="1200" dirty="0">
                <a:solidFill>
                  <a:schemeClr val="bg1"/>
                </a:solidFill>
              </a:rPr>
              <a:t>President Spencer W. Kimball</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492" y="5254389"/>
            <a:ext cx="1078536" cy="14170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2592" y="3826307"/>
            <a:ext cx="919842" cy="1314060"/>
          </a:xfrm>
          <a:prstGeom prst="rect">
            <a:avLst/>
          </a:prstGeom>
        </p:spPr>
      </p:pic>
      <p:pic>
        <p:nvPicPr>
          <p:cNvPr id="11" name="Picture 10" descr="A circular object with a hole in it&#10;&#10;Description automatically generated">
            <a:extLst>
              <a:ext uri="{FF2B5EF4-FFF2-40B4-BE49-F238E27FC236}">
                <a16:creationId xmlns:a16="http://schemas.microsoft.com/office/drawing/2014/main" id="{98F5F15C-44F2-1569-63C3-DF315E946D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9262" y="2100341"/>
            <a:ext cx="3109912" cy="2913497"/>
          </a:xfrm>
          <a:prstGeom prst="rect">
            <a:avLst/>
          </a:prstGeom>
        </p:spPr>
      </p:pic>
    </p:spTree>
    <p:extLst>
      <p:ext uri="{BB962C8B-B14F-4D97-AF65-F5344CB8AC3E}">
        <p14:creationId xmlns:p14="http://schemas.microsoft.com/office/powerpoint/2010/main" val="21013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Having Crucified Him</a:t>
            </a:r>
          </a:p>
        </p:txBody>
      </p:sp>
      <p:sp>
        <p:nvSpPr>
          <p:cNvPr id="8" name="Rectangle 7"/>
          <p:cNvSpPr/>
          <p:nvPr/>
        </p:nvSpPr>
        <p:spPr>
          <a:xfrm>
            <a:off x="401531" y="1354839"/>
            <a:ext cx="4441372" cy="3600986"/>
          </a:xfrm>
          <a:prstGeom prst="rect">
            <a:avLst/>
          </a:prstGeom>
        </p:spPr>
        <p:txBody>
          <a:bodyPr wrap="square">
            <a:spAutoFit/>
          </a:bodyPr>
          <a:lstStyle/>
          <a:p>
            <a:pPr fontAlgn="base"/>
            <a:r>
              <a:rPr lang="en-US" dirty="0">
                <a:solidFill>
                  <a:schemeClr val="bg1"/>
                </a:solidFill>
              </a:rPr>
              <a:t>“Commission of the unpardonable sin consists in crucifying unto oneself the Son of God afresh and putting him to open shame… </a:t>
            </a:r>
          </a:p>
          <a:p>
            <a:pPr fontAlgn="base"/>
            <a:endParaRPr lang="en-US" dirty="0">
              <a:solidFill>
                <a:schemeClr val="bg1"/>
              </a:solidFill>
            </a:endParaRPr>
          </a:p>
          <a:p>
            <a:pPr fontAlgn="base"/>
            <a:r>
              <a:rPr lang="en-US" dirty="0">
                <a:solidFill>
                  <a:schemeClr val="bg1"/>
                </a:solidFill>
              </a:rPr>
              <a:t>He thereby commits murder by assenting unto the Lord’s death, that is, having a perfect knowledge of the truth he comes out in open rebellion and places himself in a position wherein he would have crucified Christ knowing perfectly the while that he was the Son of God. Christ is thus crucified afresh and put to open shame.” </a:t>
            </a:r>
          </a:p>
          <a:p>
            <a:pPr fontAlgn="base"/>
            <a:r>
              <a:rPr lang="en-US" sz="1200" dirty="0">
                <a:solidFill>
                  <a:schemeClr val="bg1"/>
                </a:solidFill>
              </a:rPr>
              <a:t>Elder Bruce R. McConkie</a:t>
            </a: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76:35</a:t>
            </a:r>
            <a:endParaRPr lang="en-US" b="0" dirty="0">
              <a:solidFill>
                <a:schemeClr val="bg1"/>
              </a:solidFill>
              <a:effectLst/>
            </a:endParaRPr>
          </a:p>
        </p:txBody>
      </p:sp>
      <p:sp>
        <p:nvSpPr>
          <p:cNvPr id="4" name="Rectangle 3"/>
          <p:cNvSpPr/>
          <p:nvPr/>
        </p:nvSpPr>
        <p:spPr>
          <a:xfrm>
            <a:off x="5388428" y="3012281"/>
            <a:ext cx="6433457" cy="3600986"/>
          </a:xfrm>
          <a:prstGeom prst="rect">
            <a:avLst/>
          </a:prstGeom>
        </p:spPr>
        <p:txBody>
          <a:bodyPr wrap="square">
            <a:spAutoFit/>
          </a:bodyPr>
          <a:lstStyle/>
          <a:p>
            <a:r>
              <a:rPr lang="en-US" b="0" i="0" dirty="0">
                <a:solidFill>
                  <a:schemeClr val="bg1"/>
                </a:solidFill>
                <a:effectLst/>
                <a:latin typeface="Abadi" panose="020B0604020104020204" pitchFamily="34" charset="0"/>
              </a:rPr>
              <a:t>The scriptures sometimes use the phrase “shedding innocent blood” in reference to the actions of those in this condition.</a:t>
            </a:r>
          </a:p>
          <a:p>
            <a:r>
              <a:rPr lang="en-US" b="0" i="0" dirty="0">
                <a:solidFill>
                  <a:schemeClr val="bg1"/>
                </a:solidFill>
                <a:effectLst/>
                <a:latin typeface="Abadi" panose="020B0604020104020204" pitchFamily="34" charset="0"/>
              </a:rPr>
              <a:t> </a:t>
            </a:r>
          </a:p>
          <a:p>
            <a:r>
              <a:rPr lang="en-US" b="0" i="0" dirty="0">
                <a:solidFill>
                  <a:schemeClr val="bg1"/>
                </a:solidFill>
                <a:effectLst/>
                <a:latin typeface="Abadi" panose="020B0604020104020204" pitchFamily="34" charset="0"/>
              </a:rPr>
              <a:t>“The shedding of innocent blood is not confined to taking lives of the innocent, but is also included in seeking to destroy the word of God and putting Christ to open shame.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Those who have known the truth and then fight against the authorized servants of Jesus Christ also fight against Him, and thus are guilty of His blood. “Shedding innocent blood is spoken of in the scriptures as consenting to the death of Jesus Christ and putting him to open shame.” </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122" y="4985991"/>
            <a:ext cx="1186542" cy="1497114"/>
          </a:xfrm>
          <a:prstGeom prst="rect">
            <a:avLst/>
          </a:prstGeom>
        </p:spPr>
      </p:pic>
      <p:pic>
        <p:nvPicPr>
          <p:cNvPr id="5" name="Picture 4">
            <a:extLst>
              <a:ext uri="{FF2B5EF4-FFF2-40B4-BE49-F238E27FC236}">
                <a16:creationId xmlns:a16="http://schemas.microsoft.com/office/drawing/2014/main" id="{66B498CC-8897-4D96-B0F8-C976D6E0E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7814" y="937937"/>
            <a:ext cx="2847975" cy="1895475"/>
          </a:xfrm>
          <a:prstGeom prst="rect">
            <a:avLst/>
          </a:prstGeom>
        </p:spPr>
      </p:pic>
      <p:pic>
        <p:nvPicPr>
          <p:cNvPr id="10" name="Picture 9">
            <a:extLst>
              <a:ext uri="{FF2B5EF4-FFF2-40B4-BE49-F238E27FC236}">
                <a16:creationId xmlns:a16="http://schemas.microsoft.com/office/drawing/2014/main" id="{229D6F2D-B4B0-469E-A8BE-A89606E697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27" y="82184"/>
            <a:ext cx="914400" cy="1276350"/>
          </a:xfrm>
          <a:prstGeom prst="rect">
            <a:avLst/>
          </a:prstGeom>
        </p:spPr>
      </p:pic>
    </p:spTree>
    <p:extLst>
      <p:ext uri="{BB962C8B-B14F-4D97-AF65-F5344CB8AC3E}">
        <p14:creationId xmlns:p14="http://schemas.microsoft.com/office/powerpoint/2010/main" val="267345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Second Death</a:t>
            </a: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76:37</a:t>
            </a:r>
            <a:endParaRPr lang="en-US" b="0" dirty="0">
              <a:solidFill>
                <a:schemeClr val="bg1"/>
              </a:solidFill>
              <a:effectLst/>
            </a:endParaRPr>
          </a:p>
        </p:txBody>
      </p:sp>
      <p:sp>
        <p:nvSpPr>
          <p:cNvPr id="4" name="Rectangle 3"/>
          <p:cNvSpPr/>
          <p:nvPr/>
        </p:nvSpPr>
        <p:spPr>
          <a:xfrm>
            <a:off x="381000" y="948690"/>
            <a:ext cx="6955971" cy="3416320"/>
          </a:xfrm>
          <a:prstGeom prst="rect">
            <a:avLst/>
          </a:prstGeom>
        </p:spPr>
        <p:txBody>
          <a:bodyPr wrap="square">
            <a:spAutoFit/>
          </a:bodyPr>
          <a:lstStyle/>
          <a:p>
            <a:pPr fontAlgn="base"/>
            <a:r>
              <a:rPr lang="en-US" dirty="0">
                <a:solidFill>
                  <a:schemeClr val="bg1"/>
                </a:solidFill>
              </a:rPr>
              <a:t>The term </a:t>
            </a:r>
            <a:r>
              <a:rPr lang="en-US" i="1" dirty="0">
                <a:solidFill>
                  <a:schemeClr val="bg1"/>
                </a:solidFill>
              </a:rPr>
              <a:t>second death--</a:t>
            </a:r>
            <a:r>
              <a:rPr lang="en-US" dirty="0">
                <a:solidFill>
                  <a:schemeClr val="bg1"/>
                </a:solidFill>
              </a:rPr>
              <a:t> the spiritual death that will come upon those sons of perdition who have been resurrected. </a:t>
            </a:r>
          </a:p>
          <a:p>
            <a:pPr fontAlgn="base"/>
            <a:endParaRPr lang="en-US" dirty="0">
              <a:solidFill>
                <a:schemeClr val="bg1"/>
              </a:solidFill>
            </a:endParaRPr>
          </a:p>
          <a:p>
            <a:pPr fontAlgn="base"/>
            <a:r>
              <a:rPr lang="en-US" dirty="0">
                <a:solidFill>
                  <a:schemeClr val="bg1"/>
                </a:solidFill>
              </a:rPr>
              <a:t>“</a:t>
            </a:r>
            <a:r>
              <a:rPr lang="en-US" i="1" dirty="0">
                <a:solidFill>
                  <a:schemeClr val="bg1"/>
                </a:solidFill>
              </a:rPr>
              <a:t>Spiritual death</a:t>
            </a:r>
            <a:r>
              <a:rPr lang="en-US" dirty="0">
                <a:solidFill>
                  <a:schemeClr val="bg1"/>
                </a:solidFill>
              </a:rPr>
              <a:t> is to be cast out of the presence of the Lord, to die as to the things of righteousness, to die as to the things of the Spirit. Spirit beings as such never die in the sense of annihilation or in the sense that their spirit bodies are disorganized; rather, they continue to live to all eternity either as spirits or as resurrected personages. …</a:t>
            </a:r>
          </a:p>
          <a:p>
            <a:pPr fontAlgn="base"/>
            <a:endParaRPr lang="en-US" dirty="0">
              <a:solidFill>
                <a:schemeClr val="bg1"/>
              </a:solidFill>
            </a:endParaRPr>
          </a:p>
          <a:p>
            <a:pPr fontAlgn="base"/>
            <a:r>
              <a:rPr lang="en-US" dirty="0">
                <a:solidFill>
                  <a:schemeClr val="bg1"/>
                </a:solidFill>
              </a:rPr>
              <a:t>“Eventually, all are redeemed from spiritual death except those who have ‘sinned unto death’, that is, those who are destined to be sons of perdition. </a:t>
            </a:r>
          </a:p>
        </p:txBody>
      </p:sp>
      <p:sp>
        <p:nvSpPr>
          <p:cNvPr id="2" name="Rectangle 1"/>
          <p:cNvSpPr/>
          <p:nvPr/>
        </p:nvSpPr>
        <p:spPr>
          <a:xfrm>
            <a:off x="6460672" y="4098367"/>
            <a:ext cx="4593770" cy="2585323"/>
          </a:xfrm>
          <a:prstGeom prst="rect">
            <a:avLst/>
          </a:prstGeom>
        </p:spPr>
        <p:txBody>
          <a:bodyPr wrap="square">
            <a:spAutoFit/>
          </a:bodyPr>
          <a:lstStyle/>
          <a:p>
            <a:pPr fontAlgn="base"/>
            <a:r>
              <a:rPr lang="en-US" dirty="0">
                <a:solidFill>
                  <a:schemeClr val="bg1"/>
                </a:solidFill>
              </a:rPr>
              <a:t>John teaches this by saying that after death and hell have delivered up the dead which are in them, then death and hell shall be ‘cast into the lake of fire. This is the </a:t>
            </a:r>
            <a:r>
              <a:rPr lang="en-US" i="1" dirty="0">
                <a:solidFill>
                  <a:schemeClr val="bg1"/>
                </a:solidFill>
              </a:rPr>
              <a:t>second death</a:t>
            </a:r>
            <a:r>
              <a:rPr lang="en-US" dirty="0">
                <a:solidFill>
                  <a:schemeClr val="bg1"/>
                </a:solidFill>
              </a:rPr>
              <a:t>.’  And thus the Lord said in our day that the sons of perdition are ‘the only ones on whom the </a:t>
            </a:r>
            <a:r>
              <a:rPr lang="en-US" i="1" dirty="0">
                <a:solidFill>
                  <a:schemeClr val="bg1"/>
                </a:solidFill>
              </a:rPr>
              <a:t>second death</a:t>
            </a:r>
            <a:r>
              <a:rPr lang="en-US" dirty="0">
                <a:solidFill>
                  <a:schemeClr val="bg1"/>
                </a:solidFill>
              </a:rPr>
              <a:t> shall have any power’ meaning any power </a:t>
            </a:r>
            <a:r>
              <a:rPr lang="en-US" i="1" dirty="0">
                <a:solidFill>
                  <a:schemeClr val="bg1"/>
                </a:solidFill>
              </a:rPr>
              <a:t>after</a:t>
            </a:r>
            <a:r>
              <a:rPr lang="en-US" dirty="0">
                <a:solidFill>
                  <a:schemeClr val="bg1"/>
                </a:solidFill>
              </a:rPr>
              <a:t> the resurrection.” </a:t>
            </a:r>
            <a:r>
              <a:rPr lang="en-US" sz="1200" dirty="0">
                <a:solidFill>
                  <a:schemeClr val="bg1"/>
                </a:solidFill>
              </a:rPr>
              <a:t>Elder Bruce R. McConkie</a:t>
            </a:r>
          </a:p>
        </p:txBody>
      </p:sp>
      <p:pic>
        <p:nvPicPr>
          <p:cNvPr id="5" name="Picture 4">
            <a:extLst>
              <a:ext uri="{FF2B5EF4-FFF2-40B4-BE49-F238E27FC236}">
                <a16:creationId xmlns:a16="http://schemas.microsoft.com/office/drawing/2014/main" id="{60DBF3DE-159A-4FA1-BCF6-89C472CA7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930" y="4098367"/>
            <a:ext cx="2658086" cy="2700762"/>
          </a:xfrm>
          <a:prstGeom prst="rect">
            <a:avLst/>
          </a:prstGeom>
        </p:spPr>
      </p:pic>
      <p:pic>
        <p:nvPicPr>
          <p:cNvPr id="8" name="Picture 7">
            <a:extLst>
              <a:ext uri="{FF2B5EF4-FFF2-40B4-BE49-F238E27FC236}">
                <a16:creationId xmlns:a16="http://schemas.microsoft.com/office/drawing/2014/main" id="{4276AF9A-AA2C-4128-A2D6-D34574CB5B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626" y="720167"/>
            <a:ext cx="2247900" cy="3378200"/>
          </a:xfrm>
          <a:prstGeom prst="rect">
            <a:avLst/>
          </a:prstGeom>
        </p:spPr>
      </p:pic>
      <p:pic>
        <p:nvPicPr>
          <p:cNvPr id="11" name="Picture 10">
            <a:extLst>
              <a:ext uri="{FF2B5EF4-FFF2-40B4-BE49-F238E27FC236}">
                <a16:creationId xmlns:a16="http://schemas.microsoft.com/office/drawing/2014/main" id="{F3EB1A07-5031-4EB4-89E6-0CE650FD2D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4442" y="174310"/>
            <a:ext cx="869872" cy="1214196"/>
          </a:xfrm>
          <a:prstGeom prst="rect">
            <a:avLst/>
          </a:prstGeom>
        </p:spPr>
      </p:pic>
    </p:spTree>
    <p:extLst>
      <p:ext uri="{BB962C8B-B14F-4D97-AF65-F5344CB8AC3E}">
        <p14:creationId xmlns:p14="http://schemas.microsoft.com/office/powerpoint/2010/main" val="335869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Sons of Perdition</a:t>
            </a:r>
          </a:p>
        </p:txBody>
      </p:sp>
      <p:sp>
        <p:nvSpPr>
          <p:cNvPr id="8" name="Rectangle 7"/>
          <p:cNvSpPr/>
          <p:nvPr/>
        </p:nvSpPr>
        <p:spPr>
          <a:xfrm>
            <a:off x="185058" y="1061479"/>
            <a:ext cx="4719659" cy="1200329"/>
          </a:xfrm>
          <a:prstGeom prst="rect">
            <a:avLst/>
          </a:prstGeom>
        </p:spPr>
        <p:txBody>
          <a:bodyPr wrap="square">
            <a:spAutoFit/>
          </a:bodyPr>
          <a:lstStyle/>
          <a:p>
            <a:pPr fontAlgn="base"/>
            <a:r>
              <a:rPr lang="en-US" dirty="0">
                <a:solidFill>
                  <a:schemeClr val="bg1"/>
                </a:solidFill>
              </a:rPr>
              <a:t>The sons of perdition will not be redeemed from the second spiritual death and will not inherit a kingdom of glory after they are resurrected. Instead, they will suffer for eternity.</a:t>
            </a:r>
            <a:endParaRPr lang="en-US" sz="1200" dirty="0">
              <a:solidFill>
                <a:schemeClr val="bg1"/>
              </a:solidFill>
            </a:endParaRPr>
          </a:p>
        </p:txBody>
      </p:sp>
      <p:sp>
        <p:nvSpPr>
          <p:cNvPr id="9" name="Rectangle 8"/>
          <p:cNvSpPr/>
          <p:nvPr/>
        </p:nvSpPr>
        <p:spPr>
          <a:xfrm>
            <a:off x="185058" y="6396335"/>
            <a:ext cx="5334000" cy="369332"/>
          </a:xfrm>
          <a:prstGeom prst="rect">
            <a:avLst/>
          </a:prstGeom>
        </p:spPr>
        <p:txBody>
          <a:bodyPr wrap="square">
            <a:spAutoFit/>
          </a:bodyPr>
          <a:lstStyle/>
          <a:p>
            <a:pPr fontAlgn="base"/>
            <a:r>
              <a:rPr lang="en-US" dirty="0">
                <a:solidFill>
                  <a:schemeClr val="bg1"/>
                </a:solidFill>
              </a:rPr>
              <a:t>D&amp;C 76:37 </a:t>
            </a:r>
            <a:endParaRPr lang="en-US" sz="1200" b="0" dirty="0">
              <a:solidFill>
                <a:schemeClr val="bg1"/>
              </a:solidFill>
              <a:effectLst/>
            </a:endParaRPr>
          </a:p>
        </p:txBody>
      </p:sp>
      <p:sp>
        <p:nvSpPr>
          <p:cNvPr id="10" name="Rectangle 9"/>
          <p:cNvSpPr/>
          <p:nvPr/>
        </p:nvSpPr>
        <p:spPr>
          <a:xfrm>
            <a:off x="7193626" y="4870221"/>
            <a:ext cx="4441372" cy="2215991"/>
          </a:xfrm>
          <a:prstGeom prst="rect">
            <a:avLst/>
          </a:prstGeom>
        </p:spPr>
        <p:txBody>
          <a:bodyPr wrap="square">
            <a:spAutoFit/>
          </a:bodyPr>
          <a:lstStyle/>
          <a:p>
            <a:pPr fontAlgn="base"/>
            <a:r>
              <a:rPr lang="en-US" dirty="0">
                <a:solidFill>
                  <a:schemeClr val="bg1"/>
                </a:solidFill>
              </a:rPr>
              <a:t>Whenever [Church members who have truly understood and felt the Holy Spirit} are tempted to rebel against authorized priesthood authority chosen by the Lord to direct His church, they are, in reality, playing to the Lucifer game.</a:t>
            </a:r>
          </a:p>
          <a:p>
            <a:pPr fontAlgn="base"/>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a:p>
            <a:pPr fontAlgn="base"/>
            <a:endParaRPr lang="en-US" dirty="0">
              <a:solidFill>
                <a:schemeClr val="bg1"/>
              </a:solidFill>
            </a:endParaRPr>
          </a:p>
        </p:txBody>
      </p:sp>
      <p:sp>
        <p:nvSpPr>
          <p:cNvPr id="11" name="Rectangle 10"/>
          <p:cNvSpPr/>
          <p:nvPr/>
        </p:nvSpPr>
        <p:spPr>
          <a:xfrm>
            <a:off x="3715323" y="2284716"/>
            <a:ext cx="4866562" cy="1938992"/>
          </a:xfrm>
          <a:prstGeom prst="rect">
            <a:avLst/>
          </a:prstGeom>
        </p:spPr>
        <p:txBody>
          <a:bodyPr wrap="square">
            <a:spAutoFit/>
          </a:bodyPr>
          <a:lstStyle/>
          <a:p>
            <a:pPr fontAlgn="base"/>
            <a:r>
              <a:rPr lang="en-US" dirty="0">
                <a:solidFill>
                  <a:schemeClr val="bg1"/>
                </a:solidFill>
              </a:rPr>
              <a:t>“What must a man do to commit the unpardonable sin?</a:t>
            </a:r>
          </a:p>
          <a:p>
            <a:pPr fontAlgn="base"/>
            <a:endParaRPr lang="en-US" dirty="0">
              <a:solidFill>
                <a:schemeClr val="bg1"/>
              </a:solidFill>
            </a:endParaRPr>
          </a:p>
          <a:p>
            <a:pPr fontAlgn="base"/>
            <a:r>
              <a:rPr lang="en-US" dirty="0">
                <a:solidFill>
                  <a:schemeClr val="bg1"/>
                </a:solidFill>
              </a:rPr>
              <a:t>He must receive the Holy Ghost, have the heavens opened unto him, and know God, and then sin against him.”</a:t>
            </a:r>
          </a:p>
          <a:p>
            <a:pPr fontAlgn="base"/>
            <a:r>
              <a:rPr lang="en-US" sz="1200" dirty="0">
                <a:solidFill>
                  <a:schemeClr val="bg1"/>
                </a:solidFill>
              </a:rPr>
              <a:t>HC</a:t>
            </a:r>
          </a:p>
        </p:txBody>
      </p:sp>
      <p:pic>
        <p:nvPicPr>
          <p:cNvPr id="3" name="Picture 2">
            <a:extLst>
              <a:ext uri="{FF2B5EF4-FFF2-40B4-BE49-F238E27FC236}">
                <a16:creationId xmlns:a16="http://schemas.microsoft.com/office/drawing/2014/main" id="{DCB64192-E4F9-4C20-B744-0F5AA10D6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71" y="2457451"/>
            <a:ext cx="2628735" cy="2192266"/>
          </a:xfrm>
          <a:prstGeom prst="rect">
            <a:avLst/>
          </a:prstGeom>
        </p:spPr>
      </p:pic>
      <p:pic>
        <p:nvPicPr>
          <p:cNvPr id="5" name="Picture 4">
            <a:extLst>
              <a:ext uri="{FF2B5EF4-FFF2-40B4-BE49-F238E27FC236}">
                <a16:creationId xmlns:a16="http://schemas.microsoft.com/office/drawing/2014/main" id="{81185EF6-9B0E-4341-8C9A-89B1AE334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0137" y="4284088"/>
            <a:ext cx="3694176" cy="2462784"/>
          </a:xfrm>
          <a:prstGeom prst="rect">
            <a:avLst/>
          </a:prstGeom>
        </p:spPr>
      </p:pic>
      <p:pic>
        <p:nvPicPr>
          <p:cNvPr id="12" name="Picture 11">
            <a:extLst>
              <a:ext uri="{FF2B5EF4-FFF2-40B4-BE49-F238E27FC236}">
                <a16:creationId xmlns:a16="http://schemas.microsoft.com/office/drawing/2014/main" id="{B697988E-B534-4B7B-B280-D5F976B22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6677" y="662055"/>
            <a:ext cx="2801069" cy="4013904"/>
          </a:xfrm>
          <a:prstGeom prst="rect">
            <a:avLst/>
          </a:prstGeom>
        </p:spPr>
      </p:pic>
      <p:pic>
        <p:nvPicPr>
          <p:cNvPr id="14" name="Picture 13">
            <a:extLst>
              <a:ext uri="{FF2B5EF4-FFF2-40B4-BE49-F238E27FC236}">
                <a16:creationId xmlns:a16="http://schemas.microsoft.com/office/drawing/2014/main" id="{A43498C7-38A2-4368-AE7A-1D7803D86B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058" y="173196"/>
            <a:ext cx="1210056" cy="762000"/>
          </a:xfrm>
          <a:prstGeom prst="rect">
            <a:avLst/>
          </a:prstGeom>
        </p:spPr>
      </p:pic>
    </p:spTree>
    <p:extLst>
      <p:ext uri="{BB962C8B-B14F-4D97-AF65-F5344CB8AC3E}">
        <p14:creationId xmlns:p14="http://schemas.microsoft.com/office/powerpoint/2010/main" val="428134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22908"/>
            <a:ext cx="12192000"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rPr>
              <a:t>Gospel—Good Tidings</a:t>
            </a:r>
          </a:p>
        </p:txBody>
      </p:sp>
      <p:sp>
        <p:nvSpPr>
          <p:cNvPr id="11" name="Rectangle 10"/>
          <p:cNvSpPr/>
          <p:nvPr/>
        </p:nvSpPr>
        <p:spPr>
          <a:xfrm>
            <a:off x="84498" y="6396335"/>
            <a:ext cx="4786266" cy="461665"/>
          </a:xfrm>
          <a:prstGeom prst="rect">
            <a:avLst/>
          </a:prstGeom>
        </p:spPr>
        <p:txBody>
          <a:bodyPr wrap="square">
            <a:spAutoFit/>
          </a:bodyPr>
          <a:lstStyle/>
          <a:p>
            <a:pPr fontAlgn="base"/>
            <a:r>
              <a:rPr lang="en-US" sz="2400" dirty="0">
                <a:solidFill>
                  <a:schemeClr val="bg1"/>
                </a:solidFill>
              </a:rPr>
              <a:t>D&amp;C 76:40-43 </a:t>
            </a:r>
            <a:r>
              <a:rPr lang="en-US" sz="1200" dirty="0">
                <a:solidFill>
                  <a:schemeClr val="bg1"/>
                </a:solidFill>
              </a:rPr>
              <a:t>Student Manual</a:t>
            </a:r>
          </a:p>
        </p:txBody>
      </p:sp>
      <p:sp>
        <p:nvSpPr>
          <p:cNvPr id="2" name="Rectangle 1"/>
          <p:cNvSpPr/>
          <p:nvPr/>
        </p:nvSpPr>
        <p:spPr>
          <a:xfrm>
            <a:off x="6983347" y="4693897"/>
            <a:ext cx="4318503" cy="1754326"/>
          </a:xfrm>
          <a:prstGeom prst="rect">
            <a:avLst/>
          </a:prstGeom>
        </p:spPr>
        <p:txBody>
          <a:bodyPr wrap="square">
            <a:spAutoFit/>
          </a:bodyPr>
          <a:lstStyle/>
          <a:p>
            <a:r>
              <a:rPr lang="en-US" dirty="0">
                <a:solidFill>
                  <a:schemeClr val="bg1"/>
                </a:solidFill>
                <a:latin typeface="Abadi" panose="020B0604020104020204" pitchFamily="34" charset="0"/>
              </a:rPr>
              <a:t>Doctrine and Covenants 76 gives a summary of what the gospel, or glad tidings, consists of: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Namely, that all who will may be saved by the atoning power of Jesus Christ.</a:t>
            </a:r>
            <a:endParaRPr lang="en-US" dirty="0">
              <a:solidFill>
                <a:schemeClr val="bg1"/>
              </a:solidFill>
            </a:endParaRPr>
          </a:p>
        </p:txBody>
      </p:sp>
      <p:sp>
        <p:nvSpPr>
          <p:cNvPr id="21" name="Rectangle 20"/>
          <p:cNvSpPr/>
          <p:nvPr/>
        </p:nvSpPr>
        <p:spPr>
          <a:xfrm>
            <a:off x="221810" y="1301121"/>
            <a:ext cx="6096000" cy="1200329"/>
          </a:xfrm>
          <a:prstGeom prst="rect">
            <a:avLst/>
          </a:prstGeom>
        </p:spPr>
        <p:txBody>
          <a:bodyPr>
            <a:spAutoFit/>
          </a:bodyPr>
          <a:lstStyle/>
          <a:p>
            <a:r>
              <a:rPr lang="en-US" dirty="0">
                <a:solidFill>
                  <a:schemeClr val="bg1"/>
                </a:solidFill>
                <a:latin typeface="Abadi" panose="020B0604020104020204" pitchFamily="34" charset="0"/>
              </a:rPr>
              <a:t>Greek word for gospel—</a:t>
            </a:r>
            <a:r>
              <a:rPr lang="en-US" i="1" dirty="0" err="1">
                <a:solidFill>
                  <a:schemeClr val="bg1"/>
                </a:solidFill>
                <a:latin typeface="Abadi" panose="020B0604020104020204" pitchFamily="34" charset="0"/>
              </a:rPr>
              <a:t>Evangelion</a:t>
            </a:r>
            <a:r>
              <a:rPr lang="en-US" dirty="0">
                <a:solidFill>
                  <a:schemeClr val="bg1"/>
                </a:solidFill>
                <a:latin typeface="Abadi" panose="020B0604020104020204" pitchFamily="34" charset="0"/>
              </a:rPr>
              <a:t>—Good tidings or glad tidings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Translated Anglo-Saxon for “Good Story”</a:t>
            </a:r>
            <a:endParaRPr lang="en-US" dirty="0">
              <a:solidFill>
                <a:schemeClr val="bg1"/>
              </a:solidFill>
            </a:endParaRPr>
          </a:p>
        </p:txBody>
      </p:sp>
      <p:sp>
        <p:nvSpPr>
          <p:cNvPr id="22" name="Rectangle 21"/>
          <p:cNvSpPr/>
          <p:nvPr/>
        </p:nvSpPr>
        <p:spPr>
          <a:xfrm>
            <a:off x="221810" y="3751403"/>
            <a:ext cx="6096000" cy="646331"/>
          </a:xfrm>
          <a:prstGeom prst="rect">
            <a:avLst/>
          </a:prstGeom>
        </p:spPr>
        <p:txBody>
          <a:bodyPr>
            <a:spAutoFit/>
          </a:bodyPr>
          <a:lstStyle/>
          <a:p>
            <a:r>
              <a:rPr lang="en-US" i="1" dirty="0" err="1">
                <a:solidFill>
                  <a:schemeClr val="bg1"/>
                </a:solidFill>
                <a:latin typeface="Abadi" panose="020B0604020104020204" pitchFamily="34" charset="0"/>
              </a:rPr>
              <a:t>Evangelidzo</a:t>
            </a:r>
            <a:r>
              <a:rPr lang="en-US" dirty="0">
                <a:solidFill>
                  <a:schemeClr val="bg1"/>
                </a:solidFill>
                <a:latin typeface="Abadi" panose="020B0604020104020204" pitchFamily="34" charset="0"/>
              </a:rPr>
              <a:t>—New Testament verb meaning of Gospel—”to preach or bear witness of the gospel”</a:t>
            </a:r>
            <a:endParaRPr lang="en-US" dirty="0">
              <a:solidFill>
                <a:schemeClr val="bg1"/>
              </a:solidFill>
            </a:endParaRPr>
          </a:p>
        </p:txBody>
      </p:sp>
      <p:pic>
        <p:nvPicPr>
          <p:cNvPr id="4" name="Picture 3">
            <a:extLst>
              <a:ext uri="{FF2B5EF4-FFF2-40B4-BE49-F238E27FC236}">
                <a16:creationId xmlns:a16="http://schemas.microsoft.com/office/drawing/2014/main" id="{20E4F314-7E79-487E-B53D-2076CED16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242" y="1192645"/>
            <a:ext cx="2628900" cy="3057525"/>
          </a:xfrm>
          <a:prstGeom prst="rect">
            <a:avLst/>
          </a:prstGeom>
        </p:spPr>
      </p:pic>
      <p:pic>
        <p:nvPicPr>
          <p:cNvPr id="7" name="Picture 6">
            <a:extLst>
              <a:ext uri="{FF2B5EF4-FFF2-40B4-BE49-F238E27FC236}">
                <a16:creationId xmlns:a16="http://schemas.microsoft.com/office/drawing/2014/main" id="{5BA02E7E-2387-405D-AD4F-FB3DCCA82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1864" y="4468450"/>
            <a:ext cx="2717800" cy="2044700"/>
          </a:xfrm>
          <a:prstGeom prst="rect">
            <a:avLst/>
          </a:prstGeom>
        </p:spPr>
      </p:pic>
    </p:spTree>
    <p:extLst>
      <p:ext uri="{BB962C8B-B14F-4D97-AF65-F5344CB8AC3E}">
        <p14:creationId xmlns:p14="http://schemas.microsoft.com/office/powerpoint/2010/main" val="54504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ncomputing.com/wp-content/gallery/android-wallpaper-640-480/dark-fabr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9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22BB919A-A1EB-42FC-AD77-2C353ADF6284}"/>
              </a:ext>
            </a:extLst>
          </p:cNvPr>
          <p:cNvGrpSpPr/>
          <p:nvPr/>
        </p:nvGrpSpPr>
        <p:grpSpPr>
          <a:xfrm>
            <a:off x="8529951" y="449981"/>
            <a:ext cx="3159565" cy="5958037"/>
            <a:chOff x="1345059" y="1089061"/>
            <a:chExt cx="2667000" cy="5029200"/>
          </a:xfrm>
        </p:grpSpPr>
        <p:grpSp>
          <p:nvGrpSpPr>
            <p:cNvPr id="12" name="Group 17">
              <a:extLst>
                <a:ext uri="{FF2B5EF4-FFF2-40B4-BE49-F238E27FC236}">
                  <a16:creationId xmlns:a16="http://schemas.microsoft.com/office/drawing/2014/main" id="{C94A580E-54AF-4124-A15B-A2C06F26963C}"/>
                </a:ext>
              </a:extLst>
            </p:cNvPr>
            <p:cNvGrpSpPr/>
            <p:nvPr/>
          </p:nvGrpSpPr>
          <p:grpSpPr>
            <a:xfrm>
              <a:off x="1345059" y="1089061"/>
              <a:ext cx="2667000" cy="5029200"/>
              <a:chOff x="838200" y="76200"/>
              <a:chExt cx="2667000" cy="5029200"/>
            </a:xfrm>
          </p:grpSpPr>
          <p:grpSp>
            <p:nvGrpSpPr>
              <p:cNvPr id="14" name="Group 17">
                <a:extLst>
                  <a:ext uri="{FF2B5EF4-FFF2-40B4-BE49-F238E27FC236}">
                    <a16:creationId xmlns:a16="http://schemas.microsoft.com/office/drawing/2014/main" id="{55C713A3-C0B0-4ECF-9613-AA8B7238E7CD}"/>
                  </a:ext>
                </a:extLst>
              </p:cNvPr>
              <p:cNvGrpSpPr/>
              <p:nvPr/>
            </p:nvGrpSpPr>
            <p:grpSpPr>
              <a:xfrm flipH="1">
                <a:off x="2209800" y="1447800"/>
                <a:ext cx="1295400" cy="3429000"/>
                <a:chOff x="685800" y="1447800"/>
                <a:chExt cx="1295400" cy="3124200"/>
              </a:xfrm>
            </p:grpSpPr>
            <p:sp>
              <p:nvSpPr>
                <p:cNvPr id="32" name="Bent Arrow 25">
                  <a:extLst>
                    <a:ext uri="{FF2B5EF4-FFF2-40B4-BE49-F238E27FC236}">
                      <a16:creationId xmlns:a16="http://schemas.microsoft.com/office/drawing/2014/main" id="{6B50308D-1C4C-4197-A492-3D78341B8B6C}"/>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26">
                  <a:extLst>
                    <a:ext uri="{FF2B5EF4-FFF2-40B4-BE49-F238E27FC236}">
                      <a16:creationId xmlns:a16="http://schemas.microsoft.com/office/drawing/2014/main" id="{E0A486AA-521A-4F55-B3F0-12BD08432BE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a:extLst>
                  <a:ext uri="{FF2B5EF4-FFF2-40B4-BE49-F238E27FC236}">
                    <a16:creationId xmlns:a16="http://schemas.microsoft.com/office/drawing/2014/main" id="{FB9A5869-3B69-4C61-AFE5-4A38082132BE}"/>
                  </a:ext>
                </a:extLst>
              </p:cNvPr>
              <p:cNvGrpSpPr/>
              <p:nvPr/>
            </p:nvGrpSpPr>
            <p:grpSpPr>
              <a:xfrm>
                <a:off x="838200" y="1447800"/>
                <a:ext cx="1295400" cy="3429000"/>
                <a:chOff x="685800" y="1447800"/>
                <a:chExt cx="1295400" cy="3429000"/>
              </a:xfrm>
            </p:grpSpPr>
            <p:sp>
              <p:nvSpPr>
                <p:cNvPr id="30" name="Bent Arrow 23">
                  <a:extLst>
                    <a:ext uri="{FF2B5EF4-FFF2-40B4-BE49-F238E27FC236}">
                      <a16:creationId xmlns:a16="http://schemas.microsoft.com/office/drawing/2014/main" id="{F0ACD0B7-9A4B-4FC0-94A4-E37A7E27E64A}"/>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14">
                  <a:extLst>
                    <a:ext uri="{FF2B5EF4-FFF2-40B4-BE49-F238E27FC236}">
                      <a16:creationId xmlns:a16="http://schemas.microsoft.com/office/drawing/2014/main" id="{A7CDFDA2-51DD-4880-803A-4AD4AE87789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a:extLst>
                  <a:ext uri="{FF2B5EF4-FFF2-40B4-BE49-F238E27FC236}">
                    <a16:creationId xmlns:a16="http://schemas.microsoft.com/office/drawing/2014/main" id="{3F418DBA-B5AF-4D1B-9597-78C7E9E0895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a:extLst>
                  <a:ext uri="{FF2B5EF4-FFF2-40B4-BE49-F238E27FC236}">
                    <a16:creationId xmlns:a16="http://schemas.microsoft.com/office/drawing/2014/main" id="{6BF200CA-85C1-42C0-B2B7-3F10171C5388}"/>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a:extLst>
                  <a:ext uri="{FF2B5EF4-FFF2-40B4-BE49-F238E27FC236}">
                    <a16:creationId xmlns:a16="http://schemas.microsoft.com/office/drawing/2014/main" id="{97473AF7-7A32-4E56-BD77-B968A2110D4E}"/>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4">
                <a:extLst>
                  <a:ext uri="{FF2B5EF4-FFF2-40B4-BE49-F238E27FC236}">
                    <a16:creationId xmlns:a16="http://schemas.microsoft.com/office/drawing/2014/main" id="{5BBA6B3B-E338-4F5D-A861-FD551C081486}"/>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a:extLst>
                  <a:ext uri="{FF2B5EF4-FFF2-40B4-BE49-F238E27FC236}">
                    <a16:creationId xmlns:a16="http://schemas.microsoft.com/office/drawing/2014/main" id="{0A7BAEC9-8A0D-4931-8A11-E87D9AD9FF3B}"/>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nut 16">
                <a:extLst>
                  <a:ext uri="{FF2B5EF4-FFF2-40B4-BE49-F238E27FC236}">
                    <a16:creationId xmlns:a16="http://schemas.microsoft.com/office/drawing/2014/main" id="{DF0916D5-43ED-4A2E-90F8-0EEC6F2E9E5F}"/>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7">
                <a:extLst>
                  <a:ext uri="{FF2B5EF4-FFF2-40B4-BE49-F238E27FC236}">
                    <a16:creationId xmlns:a16="http://schemas.microsoft.com/office/drawing/2014/main" id="{4326CF9A-63D6-41FA-8FB6-E754456D4D97}"/>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A8564E01-24BC-40BC-87B8-5E208B87EE6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0">
                <a:extLst>
                  <a:ext uri="{FF2B5EF4-FFF2-40B4-BE49-F238E27FC236}">
                    <a16:creationId xmlns:a16="http://schemas.microsoft.com/office/drawing/2014/main" id="{6958844A-DE52-40EC-822A-E496BFDF45B9}"/>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1">
                <a:extLst>
                  <a:ext uri="{FF2B5EF4-FFF2-40B4-BE49-F238E27FC236}">
                    <a16:creationId xmlns:a16="http://schemas.microsoft.com/office/drawing/2014/main" id="{FE1DD64C-3322-4000-87B4-C6F85B46972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2">
                <a:extLst>
                  <a:ext uri="{FF2B5EF4-FFF2-40B4-BE49-F238E27FC236}">
                    <a16:creationId xmlns:a16="http://schemas.microsoft.com/office/drawing/2014/main" id="{70377670-624F-4B3F-A40D-64CEE11EF58F}"/>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13">
                <a:extLst>
                  <a:ext uri="{FF2B5EF4-FFF2-40B4-BE49-F238E27FC236}">
                    <a16:creationId xmlns:a16="http://schemas.microsoft.com/office/drawing/2014/main" id="{F8C2EACE-2911-4E3C-86CC-B488D8AA660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DA1A5120-AFA6-4901-A08B-AD79108BD8BA}"/>
                </a:ext>
              </a:extLst>
            </p:cNvPr>
            <p:cNvSpPr/>
            <p:nvPr/>
          </p:nvSpPr>
          <p:spPr>
            <a:xfrm>
              <a:off x="1746870" y="3124138"/>
              <a:ext cx="1939576" cy="2308324"/>
            </a:xfrm>
            <a:prstGeom prst="rect">
              <a:avLst/>
            </a:prstGeom>
          </p:spPr>
          <p:txBody>
            <a:bodyPr wrap="square">
              <a:spAutoFit/>
            </a:bodyPr>
            <a:lstStyle/>
            <a:p>
              <a:pPr algn="ctr"/>
              <a:r>
                <a:rPr lang="en-US" b="1" dirty="0"/>
                <a:t>Through the Atonement of Jesus Christ, all of God’s children except the sons of perdition will inherit a place in a kingdom of glory</a:t>
              </a:r>
              <a:endParaRPr lang="en-US" dirty="0"/>
            </a:p>
          </p:txBody>
        </p:sp>
      </p:grpSp>
      <p:pic>
        <p:nvPicPr>
          <p:cNvPr id="3" name="Picture 2" descr="Image result for atonement of christ lds">
            <a:extLst>
              <a:ext uri="{FF2B5EF4-FFF2-40B4-BE49-F238E27FC236}">
                <a16:creationId xmlns:a16="http://schemas.microsoft.com/office/drawing/2014/main" id="{91983C53-BFB8-4FDD-9218-0821A18A0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79" y="790381"/>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710482"/>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2652</Words>
  <Application>Microsoft Office PowerPoint</Application>
  <PresentationFormat>Widescreen</PresentationFormat>
  <Paragraphs>133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Abadi</vt:lpstr>
      <vt:lpstr>Nyala</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43</cp:revision>
  <dcterms:created xsi:type="dcterms:W3CDTF">2014-11-15T14:46:43Z</dcterms:created>
  <dcterms:modified xsi:type="dcterms:W3CDTF">2025-01-07T18:14:26Z</dcterms:modified>
</cp:coreProperties>
</file>