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2" r:id="rId3"/>
    <p:sldId id="257" r:id="rId4"/>
    <p:sldId id="259" r:id="rId5"/>
    <p:sldId id="260" r:id="rId6"/>
    <p:sldId id="261" r:id="rId7"/>
    <p:sldId id="262" r:id="rId8"/>
    <p:sldId id="263" r:id="rId9"/>
    <p:sldId id="264" r:id="rId10"/>
    <p:sldId id="266" r:id="rId11"/>
    <p:sldId id="269" r:id="rId12"/>
    <p:sldId id="270" r:id="rId13"/>
    <p:sldId id="267" r:id="rId14"/>
    <p:sldId id="258" r:id="rId15"/>
    <p:sldId id="265" r:id="rId16"/>
  </p:sldIdLst>
  <p:sldSz cx="12192000" cy="6858000"/>
  <p:notesSz cx="6858000" cy="9144000"/>
  <p:embeddedFontLst>
    <p:embeddedFont>
      <p:font typeface="Abadi" panose="020B0604020104020204" pitchFamily="34" charset="0"/>
      <p:regular r:id="rId17"/>
    </p:embeddedFont>
    <p:embeddedFont>
      <p:font typeface="Bradley Hand ITC" panose="03070402050302030203" pitchFamily="66" charset="0"/>
      <p:regular r:id="rId18"/>
    </p:embeddedFont>
    <p:embeddedFont>
      <p:font typeface="Georgia" panose="02040502050405020303" pitchFamily="18" charset="0"/>
      <p:regular r:id="rId19"/>
      <p:bold r:id="rId20"/>
      <p:italic r:id="rId21"/>
      <p:boldItalic r:id="rId22"/>
    </p:embeddedFont>
    <p:embeddedFont>
      <p:font typeface="Lucida Fax" panose="02060602050505020204" pitchFamily="18"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4E5AD7-A82D-4B3F-B751-D156F310A711}"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41579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E5AD7-A82D-4B3F-B751-D156F310A711}"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407046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E5AD7-A82D-4B3F-B751-D156F310A711}"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33502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E5AD7-A82D-4B3F-B751-D156F310A711}"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375383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E5AD7-A82D-4B3F-B751-D156F310A711}"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90613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4E5AD7-A82D-4B3F-B751-D156F310A711}"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14568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4E5AD7-A82D-4B3F-B751-D156F310A711}"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92498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E5AD7-A82D-4B3F-B751-D156F310A711}"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144501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E5AD7-A82D-4B3F-B751-D156F310A711}"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193319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E5AD7-A82D-4B3F-B751-D156F310A711}"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21973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E5AD7-A82D-4B3F-B751-D156F310A711}"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61167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E5AD7-A82D-4B3F-B751-D156F310A711}"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A29B7-411D-435E-AB12-69B71CB2C6FD}" type="slidenum">
              <a:rPr lang="en-US" smtClean="0"/>
              <a:t>‹#›</a:t>
            </a:fld>
            <a:endParaRPr lang="en-US"/>
          </a:p>
        </p:txBody>
      </p:sp>
    </p:spTree>
    <p:extLst>
      <p:ext uri="{BB962C8B-B14F-4D97-AF65-F5344CB8AC3E}">
        <p14:creationId xmlns:p14="http://schemas.microsoft.com/office/powerpoint/2010/main" val="2414378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1F2BE-EF9C-24E9-D098-30C93D67C83C}"/>
              </a:ext>
            </a:extLst>
          </p:cNvPr>
          <p:cNvPicPr>
            <a:picLocks noChangeAspect="1"/>
          </p:cNvPicPr>
          <p:nvPr/>
        </p:nvPicPr>
        <p:blipFill>
          <a:blip r:embed="rId2"/>
          <a:stretch>
            <a:fillRect/>
          </a:stretch>
        </p:blipFill>
        <p:spPr>
          <a:xfrm>
            <a:off x="0" y="0"/>
            <a:ext cx="12205982" cy="6858000"/>
          </a:xfrm>
          <a:prstGeom prst="rect">
            <a:avLst/>
          </a:prstGeom>
        </p:spPr>
      </p:pic>
    </p:spTree>
    <p:extLst>
      <p:ext uri="{BB962C8B-B14F-4D97-AF65-F5344CB8AC3E}">
        <p14:creationId xmlns:p14="http://schemas.microsoft.com/office/powerpoint/2010/main" val="290557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76:72-79</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Terrestrial World</a:t>
            </a:r>
          </a:p>
        </p:txBody>
      </p:sp>
      <p:grpSp>
        <p:nvGrpSpPr>
          <p:cNvPr id="8" name="Group 7"/>
          <p:cNvGrpSpPr/>
          <p:nvPr/>
        </p:nvGrpSpPr>
        <p:grpSpPr>
          <a:xfrm>
            <a:off x="390933" y="830997"/>
            <a:ext cx="1285466" cy="2564792"/>
            <a:chOff x="390933" y="830997"/>
            <a:chExt cx="1285466" cy="256479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198381" cy="2564792"/>
            </a:xfrm>
            <a:prstGeom prst="rect">
              <a:avLst/>
            </a:prstGeom>
          </p:spPr>
        </p:pic>
        <p:sp>
          <p:nvSpPr>
            <p:cNvPr id="5" name="TextBox 4"/>
            <p:cNvSpPr txBox="1"/>
            <p:nvPr/>
          </p:nvSpPr>
          <p:spPr>
            <a:xfrm>
              <a:off x="707570" y="1513228"/>
              <a:ext cx="968829" cy="1200329"/>
            </a:xfrm>
            <a:prstGeom prst="rect">
              <a:avLst/>
            </a:prstGeom>
            <a:noFill/>
          </p:spPr>
          <p:txBody>
            <a:bodyPr wrap="square" rtlCol="0">
              <a:spAutoFit/>
            </a:bodyPr>
            <a:lstStyle/>
            <a:p>
              <a:r>
                <a:rPr lang="en-US" dirty="0"/>
                <a:t>Those who die without law</a:t>
              </a:r>
            </a:p>
          </p:txBody>
        </p:sp>
      </p:grpSp>
      <p:grpSp>
        <p:nvGrpSpPr>
          <p:cNvPr id="10" name="Group 9"/>
          <p:cNvGrpSpPr/>
          <p:nvPr/>
        </p:nvGrpSpPr>
        <p:grpSpPr>
          <a:xfrm>
            <a:off x="2235254" y="864208"/>
            <a:ext cx="1285466" cy="2564792"/>
            <a:chOff x="390933" y="830997"/>
            <a:chExt cx="1285466" cy="2564792"/>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198381" cy="2564792"/>
            </a:xfrm>
            <a:prstGeom prst="rect">
              <a:avLst/>
            </a:prstGeom>
          </p:spPr>
        </p:pic>
        <p:sp>
          <p:nvSpPr>
            <p:cNvPr id="12" name="TextBox 11"/>
            <p:cNvSpPr txBox="1"/>
            <p:nvPr/>
          </p:nvSpPr>
          <p:spPr>
            <a:xfrm>
              <a:off x="707570" y="1513228"/>
              <a:ext cx="968829" cy="1200329"/>
            </a:xfrm>
            <a:prstGeom prst="rect">
              <a:avLst/>
            </a:prstGeom>
            <a:noFill/>
          </p:spPr>
          <p:txBody>
            <a:bodyPr wrap="square" rtlCol="0">
              <a:spAutoFit/>
            </a:bodyPr>
            <a:lstStyle/>
            <a:p>
              <a:r>
                <a:rPr lang="en-US" dirty="0"/>
                <a:t>Those who are kept in prison</a:t>
              </a:r>
            </a:p>
          </p:txBody>
        </p:sp>
      </p:grpSp>
      <p:grpSp>
        <p:nvGrpSpPr>
          <p:cNvPr id="13" name="Group 12"/>
          <p:cNvGrpSpPr/>
          <p:nvPr/>
        </p:nvGrpSpPr>
        <p:grpSpPr>
          <a:xfrm>
            <a:off x="3911653" y="864208"/>
            <a:ext cx="1757236" cy="2564792"/>
            <a:chOff x="390933" y="830997"/>
            <a:chExt cx="1757236" cy="2564792"/>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640061" cy="2564792"/>
            </a:xfrm>
            <a:prstGeom prst="rect">
              <a:avLst/>
            </a:prstGeom>
          </p:spPr>
        </p:pic>
        <p:sp>
          <p:nvSpPr>
            <p:cNvPr id="15" name="TextBox 14"/>
            <p:cNvSpPr txBox="1"/>
            <p:nvPr/>
          </p:nvSpPr>
          <p:spPr>
            <a:xfrm>
              <a:off x="833316" y="1175771"/>
              <a:ext cx="1314853" cy="2062103"/>
            </a:xfrm>
            <a:prstGeom prst="rect">
              <a:avLst/>
            </a:prstGeom>
            <a:noFill/>
          </p:spPr>
          <p:txBody>
            <a:bodyPr wrap="square" rtlCol="0">
              <a:spAutoFit/>
            </a:bodyPr>
            <a:lstStyle/>
            <a:p>
              <a:r>
                <a:rPr lang="en-US" sz="1600" dirty="0"/>
                <a:t>Those who didn’t receive the testimony of Jesus, while on the earth but received, it afterwards</a:t>
              </a:r>
            </a:p>
          </p:txBody>
        </p:sp>
      </p:grpSp>
      <p:grpSp>
        <p:nvGrpSpPr>
          <p:cNvPr id="16" name="Group 15"/>
          <p:cNvGrpSpPr/>
          <p:nvPr/>
        </p:nvGrpSpPr>
        <p:grpSpPr>
          <a:xfrm>
            <a:off x="6075072" y="774029"/>
            <a:ext cx="1414406" cy="2564792"/>
            <a:chOff x="390933" y="830997"/>
            <a:chExt cx="1414406" cy="2564792"/>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18" name="TextBox 17"/>
            <p:cNvSpPr txBox="1"/>
            <p:nvPr/>
          </p:nvSpPr>
          <p:spPr>
            <a:xfrm>
              <a:off x="677050" y="1282005"/>
              <a:ext cx="1128289" cy="1569660"/>
            </a:xfrm>
            <a:prstGeom prst="rect">
              <a:avLst/>
            </a:prstGeom>
            <a:noFill/>
          </p:spPr>
          <p:txBody>
            <a:bodyPr wrap="square" rtlCol="0">
              <a:spAutoFit/>
            </a:bodyPr>
            <a:lstStyle/>
            <a:p>
              <a:r>
                <a:rPr lang="en-US" sz="1600" dirty="0"/>
                <a:t>Those who were honorable but blinded by worldliness</a:t>
              </a:r>
            </a:p>
          </p:txBody>
        </p:sp>
      </p:grpSp>
      <p:grpSp>
        <p:nvGrpSpPr>
          <p:cNvPr id="19" name="Group 18"/>
          <p:cNvGrpSpPr/>
          <p:nvPr/>
        </p:nvGrpSpPr>
        <p:grpSpPr>
          <a:xfrm>
            <a:off x="7970443" y="792504"/>
            <a:ext cx="1460181" cy="2564792"/>
            <a:chOff x="390933" y="830997"/>
            <a:chExt cx="1460181" cy="2564792"/>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21" name="TextBox 20"/>
            <p:cNvSpPr txBox="1"/>
            <p:nvPr/>
          </p:nvSpPr>
          <p:spPr>
            <a:xfrm>
              <a:off x="722825" y="1365962"/>
              <a:ext cx="1128289" cy="1323439"/>
            </a:xfrm>
            <a:prstGeom prst="rect">
              <a:avLst/>
            </a:prstGeom>
            <a:noFill/>
          </p:spPr>
          <p:txBody>
            <a:bodyPr wrap="square" rtlCol="0">
              <a:spAutoFit/>
            </a:bodyPr>
            <a:lstStyle/>
            <a:p>
              <a:r>
                <a:rPr lang="en-US" sz="1600" dirty="0"/>
                <a:t>Those who receive part of His glory, but not all</a:t>
              </a:r>
            </a:p>
          </p:txBody>
        </p:sp>
      </p:grpSp>
      <p:grpSp>
        <p:nvGrpSpPr>
          <p:cNvPr id="22" name="Group 21"/>
          <p:cNvGrpSpPr/>
          <p:nvPr/>
        </p:nvGrpSpPr>
        <p:grpSpPr>
          <a:xfrm>
            <a:off x="9911589" y="800524"/>
            <a:ext cx="1414406" cy="2564792"/>
            <a:chOff x="390933" y="830997"/>
            <a:chExt cx="1414406" cy="2564792"/>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24" name="TextBox 23"/>
            <p:cNvSpPr txBox="1"/>
            <p:nvPr/>
          </p:nvSpPr>
          <p:spPr>
            <a:xfrm>
              <a:off x="677050" y="1282005"/>
              <a:ext cx="1128289" cy="1569660"/>
            </a:xfrm>
            <a:prstGeom prst="rect">
              <a:avLst/>
            </a:prstGeom>
            <a:noFill/>
          </p:spPr>
          <p:txBody>
            <a:bodyPr wrap="square" rtlCol="0">
              <a:spAutoFit/>
            </a:bodyPr>
            <a:lstStyle/>
            <a:p>
              <a:r>
                <a:rPr lang="en-US" sz="1600" dirty="0"/>
                <a:t>Those who are not valiant in the testimony of Jesus</a:t>
              </a:r>
            </a:p>
          </p:txBody>
        </p:sp>
      </p:grpSp>
      <p:grpSp>
        <p:nvGrpSpPr>
          <p:cNvPr id="25" name="Group 24"/>
          <p:cNvGrpSpPr/>
          <p:nvPr/>
        </p:nvGrpSpPr>
        <p:grpSpPr>
          <a:xfrm>
            <a:off x="2008484" y="4131325"/>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889035" y="4782646"/>
              <a:ext cx="4674329" cy="646331"/>
            </a:xfrm>
            <a:prstGeom prst="rect">
              <a:avLst/>
            </a:prstGeom>
          </p:spPr>
          <p:txBody>
            <a:bodyPr wrap="square">
              <a:spAutoFit/>
            </a:bodyPr>
            <a:lstStyle/>
            <a:p>
              <a:r>
                <a:rPr lang="en-US" i="1" dirty="0">
                  <a:latin typeface="Georgia" panose="02040502050405020303" pitchFamily="18" charset="0"/>
                </a:rPr>
                <a:t>“</a:t>
              </a:r>
              <a:r>
                <a:rPr lang="en-US" i="1" dirty="0"/>
                <a:t>Wherefore, they are bodies terrestrial, and not bodies celestial,” </a:t>
              </a:r>
            </a:p>
          </p:txBody>
        </p:sp>
        <p:grpSp>
          <p:nvGrpSpPr>
            <p:cNvPr id="28" name="Group 27"/>
            <p:cNvGrpSpPr/>
            <p:nvPr/>
          </p:nvGrpSpPr>
          <p:grpSpPr>
            <a:xfrm>
              <a:off x="4159198" y="4475488"/>
              <a:ext cx="764909" cy="588094"/>
              <a:chOff x="3285377" y="4430059"/>
              <a:chExt cx="764909" cy="588094"/>
            </a:xfrm>
          </p:grpSpPr>
          <p:grpSp>
            <p:nvGrpSpPr>
              <p:cNvPr id="45" name="Group 44"/>
              <p:cNvGrpSpPr/>
              <p:nvPr/>
            </p:nvGrpSpPr>
            <p:grpSpPr>
              <a:xfrm rot="19753255">
                <a:off x="3285377" y="4430059"/>
                <a:ext cx="659674" cy="381000"/>
                <a:chOff x="5664926" y="1981200"/>
                <a:chExt cx="659674" cy="381000"/>
              </a:xfrm>
              <a:solidFill>
                <a:schemeClr val="accent6">
                  <a:lumMod val="75000"/>
                </a:schemeClr>
              </a:solidFill>
            </p:grpSpPr>
            <p:sp>
              <p:nvSpPr>
                <p:cNvPr id="57" name="Round Diagonal Corner Rectangle 56"/>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83306" y="4478365"/>
              <a:ext cx="841835" cy="659397"/>
              <a:chOff x="3390612" y="4358756"/>
              <a:chExt cx="841835" cy="659397"/>
            </a:xfrm>
          </p:grpSpPr>
          <p:grpSp>
            <p:nvGrpSpPr>
              <p:cNvPr id="30" name="Group 29"/>
              <p:cNvGrpSpPr/>
              <p:nvPr/>
            </p:nvGrpSpPr>
            <p:grpSpPr>
              <a:xfrm rot="19753255">
                <a:off x="3544425" y="4358756"/>
                <a:ext cx="381000" cy="381000"/>
                <a:chOff x="5943600" y="1981200"/>
                <a:chExt cx="381000" cy="381000"/>
              </a:xfrm>
              <a:solidFill>
                <a:schemeClr val="accent6">
                  <a:lumMod val="75000"/>
                </a:schemeClr>
              </a:solidFill>
            </p:grpSpPr>
            <p:sp>
              <p:nvSpPr>
                <p:cNvPr id="42" name="Round Diagonal Corner Rectangle 4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753596">
                <a:off x="3572773" y="4430342"/>
                <a:ext cx="659674" cy="381000"/>
                <a:chOff x="5664926" y="1981200"/>
                <a:chExt cx="659674" cy="381000"/>
              </a:xfrm>
              <a:solidFill>
                <a:schemeClr val="accent6">
                  <a:lumMod val="75000"/>
                </a:schemeClr>
              </a:solidFill>
            </p:grpSpPr>
            <p:sp>
              <p:nvSpPr>
                <p:cNvPr id="39" name="Round Diagonal Corner Rectangle 3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98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76:79 </a:t>
            </a:r>
            <a:r>
              <a:rPr lang="en-US" sz="1200" dirty="0">
                <a:solidFill>
                  <a:schemeClr val="bg1"/>
                </a:solidFill>
              </a:rPr>
              <a:t>Bruce R. McConkie</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To Be Valiant</a:t>
            </a:r>
          </a:p>
        </p:txBody>
      </p:sp>
      <p:sp>
        <p:nvSpPr>
          <p:cNvPr id="3" name="Rectangle 2"/>
          <p:cNvSpPr/>
          <p:nvPr/>
        </p:nvSpPr>
        <p:spPr>
          <a:xfrm>
            <a:off x="640533" y="1151514"/>
            <a:ext cx="5160192" cy="2677656"/>
          </a:xfrm>
          <a:prstGeom prst="rect">
            <a:avLst/>
          </a:prstGeom>
        </p:spPr>
        <p:txBody>
          <a:bodyPr wrap="square">
            <a:spAutoFit/>
          </a:bodyPr>
          <a:lstStyle/>
          <a:p>
            <a:pPr fontAlgn="base"/>
            <a:r>
              <a:rPr lang="en-US" sz="2400" dirty="0">
                <a:solidFill>
                  <a:schemeClr val="bg1"/>
                </a:solidFill>
              </a:rPr>
              <a:t>“It is to be courageous and bold; to use all our strength, energy, and ability in the warfare with the world; to fight the good fight of faith. … The great cornerstone of valiance in the cause of righteousness is obedience to the whole law of the whole gospel.”</a:t>
            </a:r>
          </a:p>
        </p:txBody>
      </p:sp>
      <p:sp>
        <p:nvSpPr>
          <p:cNvPr id="2" name="Rectangle 1"/>
          <p:cNvSpPr/>
          <p:nvPr/>
        </p:nvSpPr>
        <p:spPr>
          <a:xfrm>
            <a:off x="5604203" y="4371028"/>
            <a:ext cx="6096000" cy="1938992"/>
          </a:xfrm>
          <a:prstGeom prst="rect">
            <a:avLst/>
          </a:prstGeom>
        </p:spPr>
        <p:txBody>
          <a:bodyPr>
            <a:spAutoFit/>
          </a:bodyPr>
          <a:lstStyle/>
          <a:p>
            <a:pPr fontAlgn="base"/>
            <a:r>
              <a:rPr lang="en-US" sz="2400" i="1" dirty="0">
                <a:solidFill>
                  <a:srgbClr val="FFFF00"/>
                </a:solidFill>
              </a:rPr>
              <a:t>“To be valiant in the testimony of Jesus is to ‘come unto Christ, and be perfected in him’; it is to deny ourselves ‘of all ungodliness,’ and ‘love God’ with all our ‘might, mind and strength.’ (Moro. 10:32.)</a:t>
            </a:r>
          </a:p>
        </p:txBody>
      </p:sp>
      <p:pic>
        <p:nvPicPr>
          <p:cNvPr id="29" name="Picture 28">
            <a:extLst>
              <a:ext uri="{FF2B5EF4-FFF2-40B4-BE49-F238E27FC236}">
                <a16:creationId xmlns:a16="http://schemas.microsoft.com/office/drawing/2014/main" id="{C8B184A7-E6EE-4DE2-83D7-652D2B835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144" y="904900"/>
            <a:ext cx="2609314" cy="3993226"/>
          </a:xfrm>
          <a:prstGeom prst="rect">
            <a:avLst/>
          </a:prstGeom>
        </p:spPr>
      </p:pic>
      <p:pic>
        <p:nvPicPr>
          <p:cNvPr id="31" name="Picture 30">
            <a:extLst>
              <a:ext uri="{FF2B5EF4-FFF2-40B4-BE49-F238E27FC236}">
                <a16:creationId xmlns:a16="http://schemas.microsoft.com/office/drawing/2014/main" id="{00053942-90B6-4635-BEE5-F2260ECED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48" y="4290911"/>
            <a:ext cx="2133898" cy="3296110"/>
          </a:xfrm>
          <a:prstGeom prst="rect">
            <a:avLst/>
          </a:prstGeom>
        </p:spPr>
      </p:pic>
      <p:pic>
        <p:nvPicPr>
          <p:cNvPr id="4097" name="Picture 4096">
            <a:extLst>
              <a:ext uri="{FF2B5EF4-FFF2-40B4-BE49-F238E27FC236}">
                <a16:creationId xmlns:a16="http://schemas.microsoft.com/office/drawing/2014/main" id="{14F0A3BA-8A58-46C1-BE02-6E78ACBF3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449" y="4290912"/>
            <a:ext cx="2604093" cy="3296109"/>
          </a:xfrm>
          <a:prstGeom prst="rect">
            <a:avLst/>
          </a:prstGeom>
        </p:spPr>
      </p:pic>
      <p:pic>
        <p:nvPicPr>
          <p:cNvPr id="4101" name="Picture 4100">
            <a:extLst>
              <a:ext uri="{FF2B5EF4-FFF2-40B4-BE49-F238E27FC236}">
                <a16:creationId xmlns:a16="http://schemas.microsoft.com/office/drawing/2014/main" id="{6C48F6D5-CA5F-447D-962E-9031066D2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2113" y="1139712"/>
            <a:ext cx="2229161" cy="3629532"/>
          </a:xfrm>
          <a:prstGeom prst="rect">
            <a:avLst/>
          </a:prstGeom>
        </p:spPr>
      </p:pic>
      <p:pic>
        <p:nvPicPr>
          <p:cNvPr id="4105" name="Picture 4104">
            <a:extLst>
              <a:ext uri="{FF2B5EF4-FFF2-40B4-BE49-F238E27FC236}">
                <a16:creationId xmlns:a16="http://schemas.microsoft.com/office/drawing/2014/main" id="{9941B1A9-B6BF-4BE4-8FFB-31C296428A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784" y="62452"/>
            <a:ext cx="795449" cy="1110314"/>
          </a:xfrm>
          <a:prstGeom prst="rect">
            <a:avLst/>
          </a:prstGeom>
        </p:spPr>
      </p:pic>
    </p:spTree>
    <p:extLst>
      <p:ext uri="{BB962C8B-B14F-4D97-AF65-F5344CB8AC3E}">
        <p14:creationId xmlns:p14="http://schemas.microsoft.com/office/powerpoint/2010/main" val="393732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fade">
                                      <p:cBhvr>
                                        <p:cTn id="12" dur="1000"/>
                                        <p:tgtEl>
                                          <p:spTgt spid="4097"/>
                                        </p:tgtEl>
                                      </p:cBhvr>
                                    </p:animEffect>
                                    <p:anim calcmode="lin" valueType="num">
                                      <p:cBhvr>
                                        <p:cTn id="13" dur="1000" fill="hold"/>
                                        <p:tgtEl>
                                          <p:spTgt spid="4097"/>
                                        </p:tgtEl>
                                        <p:attrNameLst>
                                          <p:attrName>ppt_x</p:attrName>
                                        </p:attrNameLst>
                                      </p:cBhvr>
                                      <p:tavLst>
                                        <p:tav tm="0">
                                          <p:val>
                                            <p:strVal val="#ppt_x"/>
                                          </p:val>
                                        </p:tav>
                                        <p:tav tm="100000">
                                          <p:val>
                                            <p:strVal val="#ppt_x"/>
                                          </p:val>
                                        </p:tav>
                                      </p:tavLst>
                                    </p:anim>
                                    <p:anim calcmode="lin" valueType="num">
                                      <p:cBhvr>
                                        <p:cTn id="14" dur="1000" fill="hold"/>
                                        <p:tgtEl>
                                          <p:spTgt spid="409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83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76:79 </a:t>
            </a:r>
            <a:r>
              <a:rPr lang="en-US" sz="1200" dirty="0">
                <a:solidFill>
                  <a:schemeClr val="bg1"/>
                </a:solidFill>
              </a:rPr>
              <a:t>Bruce R. McConkie</a:t>
            </a:r>
          </a:p>
        </p:txBody>
      </p:sp>
      <p:grpSp>
        <p:nvGrpSpPr>
          <p:cNvPr id="5" name="Group 4"/>
          <p:cNvGrpSpPr/>
          <p:nvPr/>
        </p:nvGrpSpPr>
        <p:grpSpPr>
          <a:xfrm>
            <a:off x="-43885" y="25985"/>
            <a:ext cx="5291318" cy="1785104"/>
            <a:chOff x="0" y="402771"/>
            <a:chExt cx="5291318" cy="1785104"/>
          </a:xfrm>
        </p:grpSpPr>
        <p:sp>
          <p:nvSpPr>
            <p:cNvPr id="6" name="TextBox 5"/>
            <p:cNvSpPr txBox="1"/>
            <p:nvPr/>
          </p:nvSpPr>
          <p:spPr>
            <a:xfrm>
              <a:off x="0" y="402771"/>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Unshakable Conviction</a:t>
              </a:r>
            </a:p>
          </p:txBody>
        </p:sp>
        <p:sp>
          <p:nvSpPr>
            <p:cNvPr id="3" name="Rectangle 2"/>
            <p:cNvSpPr/>
            <p:nvPr/>
          </p:nvSpPr>
          <p:spPr>
            <a:xfrm>
              <a:off x="151537" y="987546"/>
              <a:ext cx="5139781" cy="1200329"/>
            </a:xfrm>
            <a:prstGeom prst="rect">
              <a:avLst/>
            </a:prstGeom>
          </p:spPr>
          <p:txBody>
            <a:bodyPr wrap="square">
              <a:spAutoFit/>
            </a:bodyPr>
            <a:lstStyle/>
            <a:p>
              <a:pPr fontAlgn="base"/>
              <a:r>
                <a:rPr lang="en-US" dirty="0">
                  <a:solidFill>
                    <a:schemeClr val="bg1"/>
                  </a:solidFill>
                </a:rPr>
                <a:t>“To be valiant in the testimony of Jesus is to believe in Christ and his gospel with unshakable conviction. It is to know of the verity and divinity of the Lord’s work on earth.</a:t>
              </a:r>
            </a:p>
          </p:txBody>
        </p:sp>
      </p:grpSp>
      <p:sp>
        <p:nvSpPr>
          <p:cNvPr id="7" name="Rectangle 6"/>
          <p:cNvSpPr/>
          <p:nvPr/>
        </p:nvSpPr>
        <p:spPr>
          <a:xfrm>
            <a:off x="577482" y="4164210"/>
            <a:ext cx="5139781" cy="2031325"/>
          </a:xfrm>
          <a:prstGeom prst="rect">
            <a:avLst/>
          </a:prstGeom>
        </p:spPr>
        <p:txBody>
          <a:bodyPr wrap="square">
            <a:spAutoFit/>
          </a:bodyPr>
          <a:lstStyle/>
          <a:p>
            <a:pPr fontAlgn="base"/>
            <a:r>
              <a:rPr lang="en-US" dirty="0">
                <a:solidFill>
                  <a:schemeClr val="bg1"/>
                </a:solidFill>
              </a:rPr>
              <a:t>“To be valiant in the testimony of Jesus is to ‘press forward with a steadfastness in Christ, having a perfect brightness of hope, and a love of God and of all men.’ It is to ‘endure to the end.’ </a:t>
            </a:r>
          </a:p>
          <a:p>
            <a:pPr fontAlgn="base"/>
            <a:endParaRPr lang="en-US" dirty="0">
              <a:solidFill>
                <a:schemeClr val="bg1"/>
              </a:solidFill>
            </a:endParaRPr>
          </a:p>
          <a:p>
            <a:pPr fontAlgn="base"/>
            <a:r>
              <a:rPr lang="en-US" dirty="0">
                <a:solidFill>
                  <a:schemeClr val="bg1"/>
                </a:solidFill>
              </a:rPr>
              <a:t>It is to live our religion, to practice what we preach, to keep the commandments. </a:t>
            </a:r>
          </a:p>
        </p:txBody>
      </p:sp>
      <p:grpSp>
        <p:nvGrpSpPr>
          <p:cNvPr id="11" name="Group 10"/>
          <p:cNvGrpSpPr/>
          <p:nvPr/>
        </p:nvGrpSpPr>
        <p:grpSpPr>
          <a:xfrm>
            <a:off x="5831930" y="274533"/>
            <a:ext cx="6096000" cy="2843549"/>
            <a:chOff x="5820848" y="568742"/>
            <a:chExt cx="6096000" cy="2843549"/>
          </a:xfrm>
        </p:grpSpPr>
        <p:sp>
          <p:nvSpPr>
            <p:cNvPr id="2" name="Rectangle 1"/>
            <p:cNvSpPr/>
            <p:nvPr/>
          </p:nvSpPr>
          <p:spPr>
            <a:xfrm>
              <a:off x="5820848" y="1103967"/>
              <a:ext cx="6096000" cy="2308324"/>
            </a:xfrm>
            <a:prstGeom prst="rect">
              <a:avLst/>
            </a:prstGeom>
          </p:spPr>
          <p:txBody>
            <a:bodyPr>
              <a:spAutoFit/>
            </a:bodyPr>
            <a:lstStyle/>
            <a:p>
              <a:pPr fontAlgn="base"/>
              <a:r>
                <a:rPr lang="en-US" sz="2400" dirty="0">
                  <a:solidFill>
                    <a:schemeClr val="bg1"/>
                  </a:solidFill>
                </a:rPr>
                <a:t>“But this is not all. It is more than believing and knowing. We must be doers of the word and not hearers only. It is more than lip service; it is not simply confessing with the mouth the divine </a:t>
              </a:r>
              <a:r>
                <a:rPr lang="en-US" sz="2400" dirty="0" err="1">
                  <a:solidFill>
                    <a:schemeClr val="bg1"/>
                  </a:solidFill>
                </a:rPr>
                <a:t>Sonship</a:t>
              </a:r>
              <a:r>
                <a:rPr lang="en-US" sz="2400" dirty="0">
                  <a:solidFill>
                    <a:schemeClr val="bg1"/>
                  </a:solidFill>
                </a:rPr>
                <a:t> of the Savior. It is obedience and conformity and personal righteousness. </a:t>
              </a:r>
            </a:p>
          </p:txBody>
        </p:sp>
        <p:sp>
          <p:nvSpPr>
            <p:cNvPr id="8" name="TextBox 7"/>
            <p:cNvSpPr txBox="1"/>
            <p:nvPr/>
          </p:nvSpPr>
          <p:spPr>
            <a:xfrm>
              <a:off x="6271609" y="568742"/>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More Than Believing</a:t>
              </a:r>
            </a:p>
          </p:txBody>
        </p:sp>
      </p:grpSp>
      <p:sp>
        <p:nvSpPr>
          <p:cNvPr id="9" name="TextBox 8"/>
          <p:cNvSpPr txBox="1"/>
          <p:nvPr/>
        </p:nvSpPr>
        <p:spPr>
          <a:xfrm>
            <a:off x="190068" y="3579435"/>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Enduring to the End</a:t>
            </a:r>
          </a:p>
        </p:txBody>
      </p:sp>
      <p:sp>
        <p:nvSpPr>
          <p:cNvPr id="10" name="TextBox 9"/>
          <p:cNvSpPr txBox="1"/>
          <p:nvPr/>
        </p:nvSpPr>
        <p:spPr>
          <a:xfrm>
            <a:off x="6294745" y="5179872"/>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PS—There is no End</a:t>
            </a:r>
          </a:p>
        </p:txBody>
      </p:sp>
      <p:pic>
        <p:nvPicPr>
          <p:cNvPr id="13" name="Picture 12">
            <a:extLst>
              <a:ext uri="{FF2B5EF4-FFF2-40B4-BE49-F238E27FC236}">
                <a16:creationId xmlns:a16="http://schemas.microsoft.com/office/drawing/2014/main" id="{D04867DF-BD67-4653-811A-3C85AE4A1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372" y="1548110"/>
            <a:ext cx="1270000" cy="2032000"/>
          </a:xfrm>
          <a:prstGeom prst="rect">
            <a:avLst/>
          </a:prstGeom>
        </p:spPr>
      </p:pic>
      <p:pic>
        <p:nvPicPr>
          <p:cNvPr id="15" name="Picture 14">
            <a:extLst>
              <a:ext uri="{FF2B5EF4-FFF2-40B4-BE49-F238E27FC236}">
                <a16:creationId xmlns:a16="http://schemas.microsoft.com/office/drawing/2014/main" id="{FD175EE8-BDF1-48B0-BD94-8589DBB3E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6133" y="3184933"/>
            <a:ext cx="3441700" cy="1816100"/>
          </a:xfrm>
          <a:prstGeom prst="rect">
            <a:avLst/>
          </a:prstGeom>
        </p:spPr>
      </p:pic>
      <p:sp>
        <p:nvSpPr>
          <p:cNvPr id="16" name="Rectangle 15">
            <a:extLst>
              <a:ext uri="{FF2B5EF4-FFF2-40B4-BE49-F238E27FC236}">
                <a16:creationId xmlns:a16="http://schemas.microsoft.com/office/drawing/2014/main" id="{EAB1045B-1A6A-4C6D-B60D-491F06975743}"/>
              </a:ext>
            </a:extLst>
          </p:cNvPr>
          <p:cNvSpPr/>
          <p:nvPr/>
        </p:nvSpPr>
        <p:spPr>
          <a:xfrm>
            <a:off x="4742076" y="6108496"/>
            <a:ext cx="6096000" cy="646331"/>
          </a:xfrm>
          <a:prstGeom prst="rect">
            <a:avLst/>
          </a:prstGeom>
        </p:spPr>
        <p:txBody>
          <a:bodyPr>
            <a:spAutoFit/>
          </a:bodyPr>
          <a:lstStyle/>
          <a:p>
            <a:pPr algn="ctr"/>
            <a:r>
              <a:rPr lang="en-US" b="1" dirty="0">
                <a:solidFill>
                  <a:srgbClr val="FFFF00"/>
                </a:solidFill>
                <a:latin typeface="Open Sans"/>
              </a:rPr>
              <a:t>If we are valiant in the testimony of Jesus Christ, we can obtain the celestial kingdom of God.</a:t>
            </a:r>
            <a:endParaRPr lang="en-US" dirty="0">
              <a:solidFill>
                <a:srgbClr val="FFFF00"/>
              </a:solidFill>
            </a:endParaRPr>
          </a:p>
        </p:txBody>
      </p:sp>
      <p:pic>
        <p:nvPicPr>
          <p:cNvPr id="14" name="Picture 13" descr="A person wearing glasses and a suit&#10;&#10;Description automatically generated">
            <a:extLst>
              <a:ext uri="{FF2B5EF4-FFF2-40B4-BE49-F238E27FC236}">
                <a16:creationId xmlns:a16="http://schemas.microsoft.com/office/drawing/2014/main" id="{43BC10DC-2CD0-214C-AFAD-9CFF9214FA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5053" y="5712819"/>
            <a:ext cx="691653" cy="965432"/>
          </a:xfrm>
          <a:prstGeom prst="rect">
            <a:avLst/>
          </a:prstGeom>
        </p:spPr>
      </p:pic>
    </p:spTree>
    <p:extLst>
      <p:ext uri="{BB962C8B-B14F-4D97-AF65-F5344CB8AC3E}">
        <p14:creationId xmlns:p14="http://schemas.microsoft.com/office/powerpoint/2010/main" val="41827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76:82-87</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Lucida Fax" panose="02060602050505020204" pitchFamily="18" charset="0"/>
              </a:rPr>
              <a:t>Telestial</a:t>
            </a:r>
            <a:r>
              <a:rPr lang="en-US" sz="4800" dirty="0">
                <a:solidFill>
                  <a:schemeClr val="bg1"/>
                </a:solidFill>
                <a:latin typeface="Lucida Fax" panose="02060602050505020204" pitchFamily="18" charset="0"/>
              </a:rPr>
              <a:t> World</a:t>
            </a:r>
          </a:p>
        </p:txBody>
      </p:sp>
      <p:grpSp>
        <p:nvGrpSpPr>
          <p:cNvPr id="25" name="Group 24"/>
          <p:cNvGrpSpPr/>
          <p:nvPr/>
        </p:nvGrpSpPr>
        <p:grpSpPr>
          <a:xfrm>
            <a:off x="2255326" y="4182285"/>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765506" y="4771690"/>
              <a:ext cx="5275232" cy="1077218"/>
            </a:xfrm>
            <a:prstGeom prst="rect">
              <a:avLst/>
            </a:prstGeom>
          </p:spPr>
          <p:txBody>
            <a:bodyPr wrap="square">
              <a:spAutoFit/>
            </a:bodyPr>
            <a:lstStyle/>
            <a:p>
              <a:pPr fontAlgn="base"/>
              <a:r>
                <a:rPr lang="en-US" sz="1600" i="1" dirty="0">
                  <a:latin typeface="Georgia" panose="02040502050405020303" pitchFamily="18" charset="0"/>
                </a:rPr>
                <a:t>“These are they who receive not of his </a:t>
              </a:r>
              <a:r>
                <a:rPr lang="en-US" sz="1600" i="1" dirty="0" err="1">
                  <a:latin typeface="Georgia" panose="02040502050405020303" pitchFamily="18" charset="0"/>
                </a:rPr>
                <a:t>fulness</a:t>
              </a:r>
              <a:r>
                <a:rPr lang="en-US" sz="1600" i="1" dirty="0">
                  <a:latin typeface="Georgia" panose="02040502050405020303" pitchFamily="18" charset="0"/>
                </a:rPr>
                <a:t> in the eternal world, but of the Holy Spirit through the ministration of the terrestrial;</a:t>
              </a:r>
            </a:p>
            <a:p>
              <a:pPr fontAlgn="base"/>
              <a:r>
                <a:rPr lang="en-US" sz="1600" i="1" dirty="0"/>
                <a:t>And the terrestrial through the ministration of the celestial.”</a:t>
              </a:r>
              <a:endParaRPr lang="en-US" sz="1600" i="1" dirty="0">
                <a:latin typeface="Georgia" panose="02040502050405020303" pitchFamily="18" charset="0"/>
              </a:endParaRPr>
            </a:p>
          </p:txBody>
        </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686831" y="1115752"/>
            <a:ext cx="1568495" cy="2031959"/>
            <a:chOff x="686831" y="1115752"/>
            <a:chExt cx="1568495" cy="203195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686831" y="1115752"/>
              <a:ext cx="1568495" cy="2031959"/>
            </a:xfrm>
            <a:prstGeom prst="rect">
              <a:avLst/>
            </a:prstGeom>
          </p:spPr>
        </p:pic>
        <p:sp>
          <p:nvSpPr>
            <p:cNvPr id="3" name="TextBox 2"/>
            <p:cNvSpPr txBox="1"/>
            <p:nvPr/>
          </p:nvSpPr>
          <p:spPr>
            <a:xfrm>
              <a:off x="1134097" y="1766489"/>
              <a:ext cx="1121229" cy="1323439"/>
            </a:xfrm>
            <a:prstGeom prst="rect">
              <a:avLst/>
            </a:prstGeom>
            <a:noFill/>
          </p:spPr>
          <p:txBody>
            <a:bodyPr wrap="square" rtlCol="0">
              <a:spAutoFit/>
            </a:bodyPr>
            <a:lstStyle/>
            <a:p>
              <a:pPr algn="ctr"/>
              <a:r>
                <a:rPr lang="en-US" sz="1600" dirty="0"/>
                <a:t>Those who do not accept the gospel of Christ</a:t>
              </a:r>
            </a:p>
          </p:txBody>
        </p:sp>
      </p:grpSp>
      <p:grpSp>
        <p:nvGrpSpPr>
          <p:cNvPr id="9" name="Group 8"/>
          <p:cNvGrpSpPr/>
          <p:nvPr/>
        </p:nvGrpSpPr>
        <p:grpSpPr>
          <a:xfrm>
            <a:off x="3421564" y="1191247"/>
            <a:ext cx="1606595" cy="2031959"/>
            <a:chOff x="2277524" y="908886"/>
            <a:chExt cx="1606595" cy="2031959"/>
          </a:xfrm>
        </p:grpSpPr>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2277524" y="908886"/>
              <a:ext cx="1568495" cy="2031959"/>
            </a:xfrm>
            <a:prstGeom prst="rect">
              <a:avLst/>
            </a:prstGeom>
          </p:spPr>
        </p:pic>
        <p:sp>
          <p:nvSpPr>
            <p:cNvPr id="63" name="TextBox 62"/>
            <p:cNvSpPr txBox="1"/>
            <p:nvPr/>
          </p:nvSpPr>
          <p:spPr>
            <a:xfrm>
              <a:off x="2762890" y="1507715"/>
              <a:ext cx="1121229" cy="830997"/>
            </a:xfrm>
            <a:prstGeom prst="rect">
              <a:avLst/>
            </a:prstGeom>
            <a:noFill/>
          </p:spPr>
          <p:txBody>
            <a:bodyPr wrap="square" rtlCol="0">
              <a:spAutoFit/>
            </a:bodyPr>
            <a:lstStyle/>
            <a:p>
              <a:pPr algn="ctr"/>
              <a:r>
                <a:rPr lang="en-US" sz="1600" dirty="0"/>
                <a:t>Those who deny the Holy Spirit</a:t>
              </a:r>
            </a:p>
          </p:txBody>
        </p:sp>
      </p:grpSp>
      <p:grpSp>
        <p:nvGrpSpPr>
          <p:cNvPr id="35" name="Group 34"/>
          <p:cNvGrpSpPr/>
          <p:nvPr/>
        </p:nvGrpSpPr>
        <p:grpSpPr>
          <a:xfrm>
            <a:off x="6123543" y="1172704"/>
            <a:ext cx="1606595" cy="2031959"/>
            <a:chOff x="4004990" y="850988"/>
            <a:chExt cx="1606595" cy="2031959"/>
          </a:xfrm>
        </p:grpSpPr>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5" name="TextBox 64"/>
            <p:cNvSpPr txBox="1"/>
            <p:nvPr/>
          </p:nvSpPr>
          <p:spPr>
            <a:xfrm>
              <a:off x="4490356" y="1444773"/>
              <a:ext cx="1121229" cy="1077218"/>
            </a:xfrm>
            <a:prstGeom prst="rect">
              <a:avLst/>
            </a:prstGeom>
            <a:noFill/>
          </p:spPr>
          <p:txBody>
            <a:bodyPr wrap="square" rtlCol="0">
              <a:spAutoFit/>
            </a:bodyPr>
            <a:lstStyle/>
            <a:p>
              <a:pPr algn="ctr"/>
              <a:r>
                <a:rPr lang="en-US" sz="1600" dirty="0"/>
                <a:t>Those who are thrust down to hell</a:t>
              </a:r>
            </a:p>
          </p:txBody>
        </p:sp>
      </p:grpSp>
      <p:grpSp>
        <p:nvGrpSpPr>
          <p:cNvPr id="67" name="Group 66"/>
          <p:cNvGrpSpPr/>
          <p:nvPr/>
        </p:nvGrpSpPr>
        <p:grpSpPr>
          <a:xfrm>
            <a:off x="8494119" y="1137830"/>
            <a:ext cx="1606595" cy="2031959"/>
            <a:chOff x="4004990" y="850988"/>
            <a:chExt cx="1606595" cy="2031959"/>
          </a:xfrm>
        </p:grpSpPr>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9" name="TextBox 68"/>
            <p:cNvSpPr txBox="1"/>
            <p:nvPr/>
          </p:nvSpPr>
          <p:spPr>
            <a:xfrm>
              <a:off x="4490356" y="1444773"/>
              <a:ext cx="1121229" cy="1323439"/>
            </a:xfrm>
            <a:prstGeom prst="rect">
              <a:avLst/>
            </a:prstGeom>
            <a:noFill/>
          </p:spPr>
          <p:txBody>
            <a:bodyPr wrap="square" rtlCol="0">
              <a:spAutoFit/>
            </a:bodyPr>
            <a:lstStyle/>
            <a:p>
              <a:pPr algn="ctr"/>
              <a:r>
                <a:rPr lang="en-US" sz="1600" dirty="0"/>
                <a:t>Those who are redeemed from the devil </a:t>
              </a:r>
            </a:p>
          </p:txBody>
        </p:sp>
      </p:grpSp>
    </p:spTree>
    <p:extLst>
      <p:ext uri="{BB962C8B-B14F-4D97-AF65-F5344CB8AC3E}">
        <p14:creationId xmlns:p14="http://schemas.microsoft.com/office/powerpoint/2010/main" val="29024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268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98" y="120526"/>
            <a:ext cx="12115801"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0" i="0" dirty="0">
                <a:solidFill>
                  <a:schemeClr val="bg1"/>
                </a:solidFill>
                <a:effectLst/>
              </a:rPr>
              <a:t>“</a:t>
            </a:r>
            <a:r>
              <a:rPr lang="en-US" b="0" i="0" u="none" strike="noStrike" dirty="0">
                <a:solidFill>
                  <a:schemeClr val="bg1"/>
                </a:solidFill>
                <a:effectLst/>
              </a:rPr>
              <a:t>Am I Good Enough?”</a:t>
            </a:r>
            <a:r>
              <a:rPr lang="en-US" b="0" i="0" dirty="0">
                <a:solidFill>
                  <a:schemeClr val="bg1"/>
                </a:solidFill>
                <a:effectLst/>
              </a:rPr>
              <a:t> (3:28),</a:t>
            </a:r>
            <a:endParaRPr lang="en-US" dirty="0">
              <a:solidFill>
                <a:schemeClr val="bg1"/>
              </a:solidFill>
            </a:endParaRPr>
          </a:p>
          <a:p>
            <a:r>
              <a:rPr lang="en-US" b="1" dirty="0">
                <a:solidFill>
                  <a:schemeClr val="bg1"/>
                </a:solidFill>
              </a:rPr>
              <a:t>Those Who Inherit the Celestial Kingdom</a:t>
            </a:r>
            <a:r>
              <a:rPr lang="en-US" dirty="0">
                <a:solidFill>
                  <a:schemeClr val="bg1"/>
                </a:solidFill>
              </a:rPr>
              <a:t> (2:01)</a:t>
            </a:r>
          </a:p>
          <a:p>
            <a:r>
              <a:rPr lang="en-US" b="1" dirty="0">
                <a:solidFill>
                  <a:schemeClr val="bg1"/>
                </a:solidFill>
              </a:rPr>
              <a:t>Valiant in the Testimony of Jesus</a:t>
            </a:r>
            <a:r>
              <a:rPr lang="en-US" dirty="0">
                <a:solidFill>
                  <a:schemeClr val="bg1"/>
                </a:solidFill>
              </a:rPr>
              <a:t> (1:27)</a:t>
            </a:r>
          </a:p>
          <a:p>
            <a:endParaRPr lang="en-US" dirty="0">
              <a:solidFill>
                <a:schemeClr val="bg1"/>
              </a:solidFill>
            </a:endParaRP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2:296.)</a:t>
            </a:r>
          </a:p>
          <a:p>
            <a:r>
              <a:rPr lang="en-US" sz="1800" dirty="0">
                <a:solidFill>
                  <a:schemeClr val="bg1"/>
                </a:solidFill>
              </a:rPr>
              <a:t>Presentation by ©http://fashionsbylynda.com/blog/</a:t>
            </a:r>
          </a:p>
          <a:p>
            <a:r>
              <a:rPr lang="en-US" dirty="0">
                <a:solidFill>
                  <a:schemeClr val="bg1"/>
                </a:solidFill>
              </a:rPr>
              <a:t>Bruce R. McConkie (In Conference Report, Oct. 1974, pp. 45–46; or </a:t>
            </a:r>
            <a:r>
              <a:rPr lang="en-US" i="1" dirty="0">
                <a:solidFill>
                  <a:schemeClr val="bg1"/>
                </a:solidFill>
              </a:rPr>
              <a:t>Ensign,</a:t>
            </a:r>
            <a:r>
              <a:rPr lang="en-US" dirty="0">
                <a:solidFill>
                  <a:schemeClr val="bg1"/>
                </a:solidFill>
              </a:rPr>
              <a:t> Nov. 1974, pp. 33–35.)</a:t>
            </a:r>
          </a:p>
        </p:txBody>
      </p:sp>
      <p:grpSp>
        <p:nvGrpSpPr>
          <p:cNvPr id="5" name="Group 4"/>
          <p:cNvGrpSpPr/>
          <p:nvPr/>
        </p:nvGrpSpPr>
        <p:grpSpPr>
          <a:xfrm>
            <a:off x="4752591" y="725531"/>
            <a:ext cx="784632" cy="102455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a:extLst>
              <a:ext uri="{FF2B5EF4-FFF2-40B4-BE49-F238E27FC236}">
                <a16:creationId xmlns:a16="http://schemas.microsoft.com/office/drawing/2014/main" id="{E1BFC455-D1EA-40D3-9984-F62BBCB25843}"/>
              </a:ext>
            </a:extLst>
          </p:cNvPr>
          <p:cNvSpPr/>
          <p:nvPr/>
        </p:nvSpPr>
        <p:spPr>
          <a:xfrm>
            <a:off x="30991" y="6433761"/>
            <a:ext cx="2929072" cy="276999"/>
          </a:xfrm>
          <a:prstGeom prst="rect">
            <a:avLst/>
          </a:prstGeom>
        </p:spPr>
        <p:txBody>
          <a:bodyPr wrap="none">
            <a:spAutoFit/>
          </a:bodyPr>
          <a:lstStyle/>
          <a:p>
            <a:r>
              <a:rPr lang="en-US" sz="1200" dirty="0">
                <a:solidFill>
                  <a:schemeClr val="bg1"/>
                </a:solidFill>
              </a:rPr>
              <a:t>http://fashionsbylynda.com/blog/?p=13798</a:t>
            </a:r>
          </a:p>
        </p:txBody>
      </p:sp>
    </p:spTree>
    <p:extLst>
      <p:ext uri="{BB962C8B-B14F-4D97-AF65-F5344CB8AC3E}">
        <p14:creationId xmlns:p14="http://schemas.microsoft.com/office/powerpoint/2010/main" val="23442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87383"/>
            <a:ext cx="5497285" cy="6555641"/>
          </a:xfrm>
          <a:prstGeom prst="rect">
            <a:avLst/>
          </a:prstGeom>
        </p:spPr>
        <p:txBody>
          <a:bodyPr wrap="square">
            <a:spAutoFit/>
          </a:bodyPr>
          <a:lstStyle/>
          <a:p>
            <a:pPr fontAlgn="base"/>
            <a:r>
              <a:rPr lang="en-US" sz="1200" b="1" dirty="0">
                <a:latin typeface="Georgia" panose="02040502050405020303" pitchFamily="18" charset="0"/>
              </a:rPr>
              <a:t>What Does It Mean to Be Sealed by the Holy Spirit of Promise?</a:t>
            </a:r>
          </a:p>
          <a:p>
            <a:pPr fontAlgn="base"/>
            <a:r>
              <a:rPr lang="en-US" sz="1200" dirty="0">
                <a:latin typeface="Abadi" panose="020B0604020104020204" pitchFamily="34" charset="0"/>
              </a:rPr>
              <a:t>Elder Bruce R. McConkie defined the Holy Spirit of Promise as “the Holy Spirit </a:t>
            </a:r>
            <a:r>
              <a:rPr lang="en-US" sz="1200" i="1" dirty="0">
                <a:latin typeface="Abadi" panose="020B0604020104020204" pitchFamily="34" charset="0"/>
              </a:rPr>
              <a:t>promised</a:t>
            </a:r>
            <a:r>
              <a:rPr lang="en-US" sz="1200" dirty="0">
                <a:latin typeface="Abadi" panose="020B0604020104020204" pitchFamily="34" charset="0"/>
              </a:rPr>
              <a:t> the saints, or in other words the Holy Ghost. This name-title is used in connection with the sealing and ratifying power of the Holy Ghost, that is, the power given him to ratify and approve the righteous acts of men so that those acts will be binding on earth and in heaven. ‘All covenants, contracts, bonds, obligations, oaths, vows, performances, connections, associations, or expectations,’ must be sealed by the Holy Spirit of Promise, if they are to have ‘efficacy, virtue, or force in and after the resurrection from the dead; for all contracts that are not made unto this end have an end when men are dead.’ (D&amp;C 132:7.)</a:t>
            </a:r>
          </a:p>
          <a:p>
            <a:pPr fontAlgn="base"/>
            <a:r>
              <a:rPr lang="en-US" sz="1200" dirty="0">
                <a:latin typeface="Abadi" panose="020B0604020104020204" pitchFamily="34" charset="0"/>
              </a:rPr>
              <a:t>“To seal is to </a:t>
            </a:r>
            <a:r>
              <a:rPr lang="en-US" sz="1200" i="1" dirty="0">
                <a:latin typeface="Abadi" panose="020B0604020104020204" pitchFamily="34" charset="0"/>
              </a:rPr>
              <a:t>ratify,</a:t>
            </a:r>
            <a:r>
              <a:rPr lang="en-US" sz="1200" dirty="0">
                <a:latin typeface="Abadi" panose="020B0604020104020204" pitchFamily="34" charset="0"/>
              </a:rPr>
              <a:t> to </a:t>
            </a:r>
            <a:r>
              <a:rPr lang="en-US" sz="1200" i="1" dirty="0">
                <a:latin typeface="Abadi" panose="020B0604020104020204" pitchFamily="34" charset="0"/>
              </a:rPr>
              <a:t>justify,</a:t>
            </a:r>
            <a:r>
              <a:rPr lang="en-US" sz="1200" dirty="0">
                <a:latin typeface="Abadi" panose="020B0604020104020204" pitchFamily="34" charset="0"/>
              </a:rPr>
              <a:t> or to </a:t>
            </a:r>
            <a:r>
              <a:rPr lang="en-US" sz="1200" i="1" dirty="0">
                <a:latin typeface="Abadi" panose="020B0604020104020204" pitchFamily="34" charset="0"/>
              </a:rPr>
              <a:t>approve</a:t>
            </a:r>
            <a:r>
              <a:rPr lang="en-US" sz="1200" dirty="0">
                <a:latin typeface="Abadi" panose="020B0604020104020204" pitchFamily="34" charset="0"/>
              </a:rPr>
              <a:t>. Thus an act which is sealed by the Holy Spirit of Promise is one which is ratified by the Holy Ghost; it is one which is approved by the Lord; and the person who has taken the obligation upon himself is justified by the Spirit in the thing he has done. The ratifying seal of approval is put upon an act only if those entering the contract are worthy as a result of personal righteousness to receive the divine approbation. They ‘are sealed by the Holy Spirit of promise, which the Father sheds forth upon all those who are </a:t>
            </a:r>
            <a:r>
              <a:rPr lang="en-US" sz="1200" i="1" dirty="0">
                <a:latin typeface="Abadi" panose="020B0604020104020204" pitchFamily="34" charset="0"/>
              </a:rPr>
              <a:t>just</a:t>
            </a:r>
            <a:r>
              <a:rPr lang="en-US" sz="1200" dirty="0">
                <a:latin typeface="Abadi" panose="020B0604020104020204" pitchFamily="34" charset="0"/>
              </a:rPr>
              <a:t> and </a:t>
            </a:r>
            <a:r>
              <a:rPr lang="en-US" sz="1200" i="1" dirty="0">
                <a:latin typeface="Abadi" panose="020B0604020104020204" pitchFamily="34" charset="0"/>
              </a:rPr>
              <a:t>true</a:t>
            </a:r>
            <a:r>
              <a:rPr lang="en-US" sz="1200" dirty="0">
                <a:latin typeface="Abadi" panose="020B0604020104020204" pitchFamily="34" charset="0"/>
              </a:rPr>
              <a:t>.’ (D. &amp; C. 76:53.) If they are not just and true and worthy the ratifying seal is withheld.” (</a:t>
            </a:r>
            <a:r>
              <a:rPr lang="en-US" sz="1200" i="1" dirty="0">
                <a:latin typeface="Abadi" panose="020B0604020104020204" pitchFamily="34" charset="0"/>
              </a:rPr>
              <a:t>Mormon Doctrine,</a:t>
            </a:r>
            <a:r>
              <a:rPr lang="en-US" sz="1200" dirty="0">
                <a:latin typeface="Abadi" panose="020B0604020104020204" pitchFamily="34" charset="0"/>
              </a:rPr>
              <a:t> pp. 361–62; see also Notes and Commentary on D&amp;C 132:7.)</a:t>
            </a:r>
          </a:p>
          <a:p>
            <a:pPr fontAlgn="base"/>
            <a:endParaRPr lang="en-US" sz="1200" b="1" i="0" dirty="0">
              <a:effectLst/>
              <a:latin typeface="Abadi" panose="020B0604020104020204" pitchFamily="34" charset="0"/>
            </a:endParaRPr>
          </a:p>
          <a:p>
            <a:pPr fontAlgn="base"/>
            <a:r>
              <a:rPr lang="en-US" sz="1200" b="1" dirty="0"/>
              <a:t>What Is the Church of the Firstborn?</a:t>
            </a:r>
          </a:p>
          <a:p>
            <a:pPr fontAlgn="base"/>
            <a:r>
              <a:rPr lang="en-US" sz="1200" dirty="0"/>
              <a:t>“Those who gain exaltation in the celestial kingdom are those who are members of the Church of the Firstborn; in other words, those who keep all the commandments of the Lord. …</a:t>
            </a:r>
          </a:p>
          <a:p>
            <a:pPr fontAlgn="base"/>
            <a:r>
              <a:rPr lang="en-US" sz="1200" dirty="0"/>
              <a:t>“The Lord has made it possible for us to become members of the Church of the Firstborn, by receiving the blessings of the house of the Lord and overcoming all things. Thus we become heirs, ‘priests, and kings, who have received of his </a:t>
            </a:r>
            <a:r>
              <a:rPr lang="en-US" sz="1200" dirty="0" err="1"/>
              <a:t>fulness</a:t>
            </a:r>
            <a:r>
              <a:rPr lang="en-US" sz="1200" dirty="0"/>
              <a:t>, and of his glory,’ who shall ‘dwell in the presence of God and his Christ forever and ever,’ with full exaltation.” (Smith, </a:t>
            </a:r>
            <a:r>
              <a:rPr lang="en-US" sz="1200" i="1" dirty="0"/>
              <a:t>Doctrines of Salvation,</a:t>
            </a:r>
            <a:r>
              <a:rPr lang="en-US" sz="1200" dirty="0"/>
              <a:t> 2:41–42.)</a:t>
            </a:r>
          </a:p>
          <a:p>
            <a:pPr fontAlgn="base"/>
            <a:r>
              <a:rPr lang="en-US" sz="1200" dirty="0"/>
              <a:t>Certain apostates have taken this sacred name upon themselves, blasphemously claiming to have met all of these requirements, when they are in fact in a state of wickedness and rebellion.</a:t>
            </a:r>
          </a:p>
          <a:p>
            <a:pPr fontAlgn="base"/>
            <a:endParaRPr lang="en-US" sz="1200" b="0" i="0" dirty="0">
              <a:effectLst/>
              <a:latin typeface="Abadi" panose="020B0604020104020204" pitchFamily="34" charset="0"/>
            </a:endParaRPr>
          </a:p>
        </p:txBody>
      </p:sp>
      <p:sp>
        <p:nvSpPr>
          <p:cNvPr id="15" name="Rectangle 14"/>
          <p:cNvSpPr/>
          <p:nvPr/>
        </p:nvSpPr>
        <p:spPr>
          <a:xfrm>
            <a:off x="5693229" y="92677"/>
            <a:ext cx="6324600" cy="6555641"/>
          </a:xfrm>
          <a:prstGeom prst="rect">
            <a:avLst/>
          </a:prstGeom>
        </p:spPr>
        <p:txBody>
          <a:bodyPr wrap="square">
            <a:spAutoFit/>
          </a:bodyPr>
          <a:lstStyle/>
          <a:p>
            <a:pPr fontAlgn="base"/>
            <a:r>
              <a:rPr lang="en-US" sz="1200" b="1" dirty="0">
                <a:latin typeface="Georgia" panose="02040502050405020303" pitchFamily="18" charset="0"/>
              </a:rPr>
              <a:t>Do Those Who Receive the Gospel in the Spirit World Inherit the Terrestrial Kingdom?</a:t>
            </a:r>
          </a:p>
          <a:p>
            <a:pPr fontAlgn="base"/>
            <a:r>
              <a:rPr lang="en-US" sz="1200" dirty="0">
                <a:latin typeface="Abadi" panose="020B0604020104020204" pitchFamily="34" charset="0"/>
              </a:rPr>
              <a:t>Those who hear the gospel in mortality and do not accept it but lead otherwise honorable lives will inherit the terrestrial kingdom. Those who do not have the opportunity to hear the gospel in mortality but accept it in the spirit world can inherit the celestial kingdom.</a:t>
            </a:r>
          </a:p>
          <a:p>
            <a:pPr fontAlgn="base"/>
            <a:r>
              <a:rPr lang="en-US" sz="1200" dirty="0">
                <a:latin typeface="Abadi" panose="020B0604020104020204" pitchFamily="34" charset="0"/>
              </a:rPr>
              <a:t>Joseph Smith learned through another revelation that “all who have died without a knowledge of this gospel, who would have received it if they had been permitted to tarry, shall be heirs of the celestial kingdom of God” (D&amp;C 137:7). Those “who received not the testimony of Jesus in the flesh” (D&amp;C 76:74) are those who heard the gospel in mortality and rejected it. If they “afterwards received it” (v. 74), that is, in the spirit world, they will go to the terrestrial kingdom.</a:t>
            </a: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Elder Bruce R. McConkie </a:t>
            </a:r>
            <a:r>
              <a:rPr lang="en-US" sz="1200" dirty="0">
                <a:latin typeface="Abadi" panose="020B0604020104020204" pitchFamily="34" charset="0"/>
              </a:rPr>
              <a:t>taught the foolishness of believing that a person can reject the gospel in this life, accept it in the next, and still inherit celestial glory. “This life is the time and day of our probation. After this day of life, which is given us to prepare for eternity, then cometh the night of darkness wherein there can be no labor performed.</a:t>
            </a:r>
          </a:p>
          <a:p>
            <a:pPr fontAlgn="base"/>
            <a:r>
              <a:rPr lang="en-US" sz="1200" dirty="0">
                <a:latin typeface="Abadi" panose="020B0604020104020204" pitchFamily="34" charset="0"/>
              </a:rPr>
              <a:t>“For those who do not have an opportunity to believe and obey the holy word in this life, the first chance to gain salvation will come in the spirit world. If those who hear the word for the first time in the realms ahead are the kind of people who would have accepted the gospel here, had the opportunity been afforded them, they will accept it there. …</a:t>
            </a:r>
          </a:p>
          <a:p>
            <a:pPr fontAlgn="base"/>
            <a:r>
              <a:rPr lang="en-US" sz="1200" dirty="0">
                <a:latin typeface="Abadi" panose="020B0604020104020204" pitchFamily="34" charset="0"/>
              </a:rPr>
              <a:t>“… Those who reject the gospel in this life and then receive it in the spirit world go not to the celestial, but to the terrestrial kingdom.” (“The Seven Deadly Heresies,” in </a:t>
            </a:r>
            <a:r>
              <a:rPr lang="en-US" sz="1200" i="1" dirty="0">
                <a:latin typeface="Abadi" panose="020B0604020104020204" pitchFamily="34" charset="0"/>
              </a:rPr>
              <a:t>Speeches of the Year, 1980</a:t>
            </a:r>
            <a:r>
              <a:rPr lang="en-US" sz="1200" dirty="0">
                <a:latin typeface="Abadi" panose="020B0604020104020204" pitchFamily="34" charset="0"/>
              </a:rPr>
              <a:t> [Provo: Brigham Young University Press, 1981], pp. 77–78.)</a:t>
            </a: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Elder Theodore M. Burton said: </a:t>
            </a:r>
            <a:r>
              <a:rPr lang="en-US" sz="1200" dirty="0">
                <a:latin typeface="Abadi" panose="020B0604020104020204" pitchFamily="34" charset="0"/>
              </a:rPr>
              <a:t>“There are many in this world who lived and died without ever having an opportunity to hear the gospel of Jesus Christ. We know that there are many men and women who die unbaptized, because some teacher, missionary, or leader who should have taught them was so poorly trained, so lacking in faith, and so unprepared to bear personal witness of Jesus Christ that the hearer never understood the message as he should have done. Should such people be damned forever for lack of proper instruction, because of an accident of birth, or because of the inadequacies of others? I say: ‘No!’ God is a God of justice and love and mercy. Every man is entitled to a just chance to know and accept Jesus Christ or to reject him if he feels the price of acceptance is too high” (in Conference Report, Apr. 1964, 72).</a:t>
            </a:r>
            <a:endParaRPr lang="en-US" sz="1200" b="0" i="0" dirty="0">
              <a:effectLst/>
              <a:latin typeface="Abadi" panose="020B0604020104020204" pitchFamily="34" charset="0"/>
            </a:endParaRPr>
          </a:p>
        </p:txBody>
      </p:sp>
      <p:sp>
        <p:nvSpPr>
          <p:cNvPr id="16" name="Rectangle 15"/>
          <p:cNvSpPr/>
          <p:nvPr/>
        </p:nvSpPr>
        <p:spPr>
          <a:xfrm>
            <a:off x="76200" y="0"/>
            <a:ext cx="5540829" cy="3984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199" y="3984171"/>
            <a:ext cx="5540829" cy="2873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17029" y="0"/>
            <a:ext cx="6574972" cy="2340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17028" y="2340430"/>
            <a:ext cx="6574972" cy="2275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17027" y="4615543"/>
            <a:ext cx="6574973" cy="2242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95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desktopwallpapers4.me/wallpapers/abstract/2560x1600/1/8920-stars-2560x1600-abstract-wallpaper.jpg">
            <a:extLst>
              <a:ext uri="{FF2B5EF4-FFF2-40B4-BE49-F238E27FC236}">
                <a16:creationId xmlns:a16="http://schemas.microsoft.com/office/drawing/2014/main" id="{E5F4320D-E284-6109-F804-5AACB68017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803B90-971A-7EFE-82B3-C365A9CDEDFE}"/>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Background</a:t>
            </a:r>
          </a:p>
        </p:txBody>
      </p:sp>
      <p:sp>
        <p:nvSpPr>
          <p:cNvPr id="5" name="TextBox 4">
            <a:extLst>
              <a:ext uri="{FF2B5EF4-FFF2-40B4-BE49-F238E27FC236}">
                <a16:creationId xmlns:a16="http://schemas.microsoft.com/office/drawing/2014/main" id="{EB18699E-6C18-A488-9106-3DF5D43B7555}"/>
              </a:ext>
            </a:extLst>
          </p:cNvPr>
          <p:cNvSpPr txBox="1"/>
          <p:nvPr/>
        </p:nvSpPr>
        <p:spPr>
          <a:xfrm>
            <a:off x="3629025" y="1699808"/>
            <a:ext cx="5229225" cy="2677656"/>
          </a:xfrm>
          <a:prstGeom prst="rect">
            <a:avLst/>
          </a:prstGeom>
          <a:noFill/>
        </p:spPr>
        <p:txBody>
          <a:bodyPr wrap="square">
            <a:spAutoFit/>
          </a:bodyPr>
          <a:lstStyle/>
          <a:p>
            <a:r>
              <a:rPr lang="en-US" sz="2400" b="0" i="0" dirty="0">
                <a:solidFill>
                  <a:schemeClr val="bg1"/>
                </a:solidFill>
                <a:effectLst/>
              </a:rPr>
              <a:t>Joseph Smith and Sidney Rigdon saw a great vision as they worked on their inspired translation of the Bible. </a:t>
            </a:r>
          </a:p>
          <a:p>
            <a:endParaRPr lang="en-US" sz="2400" dirty="0">
              <a:solidFill>
                <a:schemeClr val="bg1"/>
              </a:solidFill>
            </a:endParaRPr>
          </a:p>
          <a:p>
            <a:r>
              <a:rPr lang="en-US" sz="2400" b="0" i="0" dirty="0">
                <a:solidFill>
                  <a:schemeClr val="bg1"/>
                </a:solidFill>
                <a:effectLst/>
              </a:rPr>
              <a:t>As part of this vision, they learned that heaven contained different degrees or kingdoms of glory.</a:t>
            </a:r>
            <a:endParaRPr lang="en-US" sz="2400" dirty="0">
              <a:solidFill>
                <a:schemeClr val="bg1"/>
              </a:solidFill>
            </a:endParaRPr>
          </a:p>
        </p:txBody>
      </p:sp>
      <p:pic>
        <p:nvPicPr>
          <p:cNvPr id="6" name="Picture 5">
            <a:extLst>
              <a:ext uri="{FF2B5EF4-FFF2-40B4-BE49-F238E27FC236}">
                <a16:creationId xmlns:a16="http://schemas.microsoft.com/office/drawing/2014/main" id="{D7DFCCE0-6698-2DBD-6160-902486423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75" y="1976437"/>
            <a:ext cx="1619476" cy="2314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E08CD63C-30FF-8617-399B-6A06D1E91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0" y="1941859"/>
            <a:ext cx="2144095" cy="24886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441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1436914" cy="369332"/>
          </a:xfrm>
          <a:prstGeom prst="rect">
            <a:avLst/>
          </a:prstGeom>
          <a:noFill/>
        </p:spPr>
        <p:txBody>
          <a:bodyPr wrap="square" rtlCol="0">
            <a:spAutoFit/>
          </a:bodyPr>
          <a:lstStyle/>
          <a:p>
            <a:r>
              <a:rPr lang="en-US" dirty="0">
                <a:solidFill>
                  <a:schemeClr val="bg1"/>
                </a:solidFill>
              </a:rPr>
              <a:t>D&amp;C 76:50</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Bread</a:t>
            </a:r>
          </a:p>
        </p:txBody>
      </p:sp>
      <p:grpSp>
        <p:nvGrpSpPr>
          <p:cNvPr id="5" name="Group 4"/>
          <p:cNvGrpSpPr/>
          <p:nvPr/>
        </p:nvGrpSpPr>
        <p:grpSpPr>
          <a:xfrm>
            <a:off x="850892" y="2846077"/>
            <a:ext cx="3141553" cy="2987644"/>
            <a:chOff x="7116024" y="1448560"/>
            <a:chExt cx="3141553" cy="2987644"/>
          </a:xfrm>
        </p:grpSpPr>
        <p:sp>
          <p:nvSpPr>
            <p:cNvPr id="2" name="Folded Corner 1"/>
            <p:cNvSpPr/>
            <p:nvPr/>
          </p:nvSpPr>
          <p:spPr>
            <a:xfrm>
              <a:off x="7116024" y="1448560"/>
              <a:ext cx="3141553" cy="2987644"/>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60467" y="1502875"/>
              <a:ext cx="2833735" cy="2739211"/>
            </a:xfrm>
            <a:prstGeom prst="rect">
              <a:avLst/>
            </a:prstGeom>
            <a:noFill/>
          </p:spPr>
          <p:txBody>
            <a:bodyPr wrap="square" rtlCol="0">
              <a:spAutoFit/>
            </a:bodyPr>
            <a:lstStyle/>
            <a:p>
              <a:pPr algn="ctr"/>
              <a:r>
                <a:rPr lang="en-US" sz="2800" b="1" dirty="0">
                  <a:latin typeface="Bradley Hand ITC" panose="03070402050302030203" pitchFamily="66" charset="0"/>
                </a:rPr>
                <a:t>Bread</a:t>
              </a:r>
            </a:p>
            <a:p>
              <a:endParaRPr lang="en-US" b="1" dirty="0">
                <a:latin typeface="Bradley Hand ITC" panose="03070402050302030203" pitchFamily="66" charset="0"/>
              </a:endParaRPr>
            </a:p>
            <a:p>
              <a:r>
                <a:rPr lang="en-US" b="1" dirty="0">
                  <a:latin typeface="Bradley Hand ITC" panose="03070402050302030203" pitchFamily="66" charset="0"/>
                </a:rPr>
                <a:t>Yeast- 1 TBSP</a:t>
              </a:r>
            </a:p>
            <a:p>
              <a:endParaRPr lang="en-US" b="1" dirty="0">
                <a:latin typeface="Bradley Hand ITC" panose="03070402050302030203" pitchFamily="66" charset="0"/>
              </a:endParaRPr>
            </a:p>
            <a:p>
              <a:r>
                <a:rPr lang="en-US" b="1" dirty="0">
                  <a:latin typeface="Bradley Hand ITC" panose="03070402050302030203" pitchFamily="66" charset="0"/>
                </a:rPr>
                <a:t>Water- 3 Cups warm water</a:t>
              </a:r>
            </a:p>
            <a:p>
              <a:endParaRPr lang="en-US" b="1" dirty="0">
                <a:latin typeface="Bradley Hand ITC" panose="03070402050302030203" pitchFamily="66" charset="0"/>
              </a:endParaRPr>
            </a:p>
            <a:p>
              <a:r>
                <a:rPr lang="en-US" b="1" dirty="0">
                  <a:latin typeface="Bradley Hand ITC" panose="03070402050302030203" pitchFamily="66" charset="0"/>
                </a:rPr>
                <a:t>Flour- 6 ¼ cups </a:t>
              </a:r>
            </a:p>
            <a:p>
              <a:endParaRPr lang="en-US" b="1" dirty="0">
                <a:latin typeface="Bradley Hand ITC" panose="03070402050302030203" pitchFamily="66" charset="0"/>
              </a:endParaRPr>
            </a:p>
            <a:p>
              <a:r>
                <a:rPr lang="en-US" b="1" dirty="0">
                  <a:latin typeface="Bradley Hand ITC" panose="03070402050302030203" pitchFamily="66" charset="0"/>
                </a:rPr>
                <a:t>Salt- 1 TBSP</a:t>
              </a:r>
            </a:p>
          </p:txBody>
        </p:sp>
      </p:grpSp>
      <p:grpSp>
        <p:nvGrpSpPr>
          <p:cNvPr id="7" name="Group 6"/>
          <p:cNvGrpSpPr/>
          <p:nvPr/>
        </p:nvGrpSpPr>
        <p:grpSpPr>
          <a:xfrm>
            <a:off x="292514" y="350592"/>
            <a:ext cx="3098874" cy="1851847"/>
            <a:chOff x="3352800" y="2667000"/>
            <a:chExt cx="3733800" cy="1981200"/>
          </a:xfrm>
        </p:grpSpPr>
        <p:sp>
          <p:nvSpPr>
            <p:cNvPr id="8" name="Oval 7"/>
            <p:cNvSpPr/>
            <p:nvPr/>
          </p:nvSpPr>
          <p:spPr>
            <a:xfrm>
              <a:off x="5257800" y="26670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
            <p:cNvGrpSpPr/>
            <p:nvPr/>
          </p:nvGrpSpPr>
          <p:grpSpPr>
            <a:xfrm>
              <a:off x="3352800" y="2667000"/>
              <a:ext cx="1600200" cy="1981200"/>
              <a:chOff x="6019800" y="2209800"/>
              <a:chExt cx="1828800" cy="1981200"/>
            </a:xfrm>
          </p:grpSpPr>
          <p:sp>
            <p:nvSpPr>
              <p:cNvPr id="12" name="Rounded Rectangle 11"/>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5410200" y="26670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64023" y="1597027"/>
            <a:ext cx="1371600" cy="1293632"/>
            <a:chOff x="381000" y="658098"/>
            <a:chExt cx="1371600" cy="1293632"/>
          </a:xfrm>
        </p:grpSpPr>
        <p:sp>
          <p:nvSpPr>
            <p:cNvPr id="16" name="Rounded Rectangle 15"/>
            <p:cNvSpPr/>
            <p:nvPr/>
          </p:nvSpPr>
          <p:spPr>
            <a:xfrm>
              <a:off x="523783" y="957934"/>
              <a:ext cx="1104296" cy="24194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52846" y="1026270"/>
              <a:ext cx="1262742" cy="92546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81000" y="658098"/>
              <a:ext cx="1371600" cy="304800"/>
              <a:chOff x="381000" y="658098"/>
              <a:chExt cx="1371600" cy="304800"/>
            </a:xfrm>
            <a:solidFill>
              <a:srgbClr val="FF0000"/>
            </a:solidFill>
          </p:grpSpPr>
          <p:sp>
            <p:nvSpPr>
              <p:cNvPr id="21" name="Rounded Rectangle 20"/>
              <p:cNvSpPr/>
              <p:nvPr/>
            </p:nvSpPr>
            <p:spPr>
              <a:xfrm>
                <a:off x="381000" y="658098"/>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33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5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90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3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19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95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1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7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00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76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441684" y="1199874"/>
              <a:ext cx="1282613" cy="472172"/>
            </a:xfrm>
            <a:prstGeom prst="roundRect">
              <a:avLst>
                <a:gd name="adj"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1480" y="1132738"/>
              <a:ext cx="1314798" cy="584775"/>
            </a:xfrm>
            <a:prstGeom prst="rect">
              <a:avLst/>
            </a:prstGeom>
            <a:noFill/>
          </p:spPr>
          <p:txBody>
            <a:bodyPr wrap="square" rtlCol="0">
              <a:spAutoFit/>
            </a:bodyPr>
            <a:lstStyle/>
            <a:p>
              <a:pPr algn="ctr"/>
              <a:r>
                <a:rPr lang="en-US" sz="3200" dirty="0">
                  <a:latin typeface="Dotum" panose="020B0600000101010101" pitchFamily="34" charset="-127"/>
                  <a:ea typeface="Dotum" panose="020B0600000101010101" pitchFamily="34" charset="-127"/>
                </a:rPr>
                <a:t>Yeast</a:t>
              </a:r>
            </a:p>
          </p:txBody>
        </p:sp>
      </p:grpSp>
      <p:grpSp>
        <p:nvGrpSpPr>
          <p:cNvPr id="39" name="Group 38"/>
          <p:cNvGrpSpPr/>
          <p:nvPr/>
        </p:nvGrpSpPr>
        <p:grpSpPr>
          <a:xfrm>
            <a:off x="8013342" y="4281774"/>
            <a:ext cx="1325203" cy="2173333"/>
            <a:chOff x="637978" y="2676747"/>
            <a:chExt cx="1905000" cy="3124200"/>
          </a:xfrm>
        </p:grpSpPr>
        <p:grpSp>
          <p:nvGrpSpPr>
            <p:cNvPr id="40" name="Group 32"/>
            <p:cNvGrpSpPr/>
            <p:nvPr/>
          </p:nvGrpSpPr>
          <p:grpSpPr>
            <a:xfrm>
              <a:off x="637978" y="2676747"/>
              <a:ext cx="1905000" cy="3124200"/>
              <a:chOff x="1447800" y="1600200"/>
              <a:chExt cx="1905000" cy="3124200"/>
            </a:xfrm>
          </p:grpSpPr>
          <p:sp>
            <p:nvSpPr>
              <p:cNvPr id="42" name="Can 41"/>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tored Data 42"/>
              <p:cNvSpPr/>
              <p:nvPr/>
            </p:nvSpPr>
            <p:spPr>
              <a:xfrm rot="16200000">
                <a:off x="1485900" y="2247900"/>
                <a:ext cx="1828800" cy="1905000"/>
              </a:xfrm>
              <a:prstGeom prst="flowChartOnlineStorag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524000" y="2667000"/>
                <a:ext cx="1828800" cy="1106083"/>
              </a:xfrm>
              <a:prstGeom prst="rect">
                <a:avLst/>
              </a:prstGeom>
              <a:noFill/>
            </p:spPr>
            <p:txBody>
              <a:bodyPr wrap="square" rtlCol="0">
                <a:spAutoFit/>
              </a:bodyPr>
              <a:lstStyle/>
              <a:p>
                <a:pPr algn="ctr"/>
                <a:r>
                  <a:rPr lang="en-US" sz="4400" dirty="0">
                    <a:solidFill>
                      <a:schemeClr val="bg1"/>
                    </a:solidFill>
                  </a:rPr>
                  <a:t>Salt</a:t>
                </a:r>
              </a:p>
            </p:txBody>
          </p:sp>
        </p:grpSp>
        <p:sp>
          <p:nvSpPr>
            <p:cNvPr id="41" name="Flowchart: Delay 40"/>
            <p:cNvSpPr/>
            <p:nvPr/>
          </p:nvSpPr>
          <p:spPr>
            <a:xfrm>
              <a:off x="762000" y="2806755"/>
              <a:ext cx="564276" cy="1713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9388020" y="1510777"/>
            <a:ext cx="2323702" cy="2948463"/>
            <a:chOff x="703932" y="1489047"/>
            <a:chExt cx="2323702" cy="2948463"/>
          </a:xfrm>
        </p:grpSpPr>
        <p:sp>
          <p:nvSpPr>
            <p:cNvPr id="46" name="Rounded Rectangle 45"/>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19000554">
              <a:off x="703932" y="1637061"/>
              <a:ext cx="573335" cy="231077"/>
              <a:chOff x="3248471" y="1778787"/>
              <a:chExt cx="2770631" cy="1600200"/>
            </a:xfrm>
          </p:grpSpPr>
          <p:grpSp>
            <p:nvGrpSpPr>
              <p:cNvPr id="73" name="Group 72"/>
              <p:cNvGrpSpPr/>
              <p:nvPr/>
            </p:nvGrpSpPr>
            <p:grpSpPr>
              <a:xfrm>
                <a:off x="3248471" y="1778787"/>
                <a:ext cx="2770631" cy="1600200"/>
                <a:chOff x="5664926" y="1981200"/>
                <a:chExt cx="659674" cy="381000"/>
              </a:xfrm>
            </p:grpSpPr>
            <p:sp>
              <p:nvSpPr>
                <p:cNvPr id="76" name="Round Diagonal Corner Rectangle 75"/>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3952562">
              <a:off x="2618405" y="1660176"/>
              <a:ext cx="573335" cy="231077"/>
              <a:chOff x="3248471" y="1778787"/>
              <a:chExt cx="2770631" cy="1600200"/>
            </a:xfrm>
          </p:grpSpPr>
          <p:grpSp>
            <p:nvGrpSpPr>
              <p:cNvPr id="67" name="Group 66"/>
              <p:cNvGrpSpPr/>
              <p:nvPr/>
            </p:nvGrpSpPr>
            <p:grpSpPr>
              <a:xfrm>
                <a:off x="3248471" y="1778787"/>
                <a:ext cx="2770631" cy="1600200"/>
                <a:chOff x="5664926" y="1981200"/>
                <a:chExt cx="659674" cy="381000"/>
              </a:xfrm>
            </p:grpSpPr>
            <p:sp>
              <p:nvSpPr>
                <p:cNvPr id="70" name="Round Diagonal Corner Rectangle 69"/>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2634831">
              <a:off x="754314" y="4106056"/>
              <a:ext cx="573335" cy="231077"/>
              <a:chOff x="3248471" y="1778787"/>
              <a:chExt cx="2770631" cy="1600200"/>
            </a:xfrm>
          </p:grpSpPr>
          <p:grpSp>
            <p:nvGrpSpPr>
              <p:cNvPr id="61" name="Group 60"/>
              <p:cNvGrpSpPr/>
              <p:nvPr/>
            </p:nvGrpSpPr>
            <p:grpSpPr>
              <a:xfrm>
                <a:off x="3248471" y="1778787"/>
                <a:ext cx="2770631" cy="1600200"/>
                <a:chOff x="5664926" y="1981200"/>
                <a:chExt cx="659674" cy="381000"/>
              </a:xfrm>
            </p:grpSpPr>
            <p:sp>
              <p:nvSpPr>
                <p:cNvPr id="64" name="Round Diagonal Corner Rectangle 63"/>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7809653">
              <a:off x="2625428" y="4035304"/>
              <a:ext cx="573335" cy="231077"/>
              <a:chOff x="3248471" y="1778787"/>
              <a:chExt cx="2770631" cy="1600200"/>
            </a:xfrm>
          </p:grpSpPr>
          <p:grpSp>
            <p:nvGrpSpPr>
              <p:cNvPr id="55" name="Group 54"/>
              <p:cNvGrpSpPr/>
              <p:nvPr/>
            </p:nvGrpSpPr>
            <p:grpSpPr>
              <a:xfrm>
                <a:off x="3248471" y="1778787"/>
                <a:ext cx="2770631" cy="1600200"/>
                <a:chOff x="5664926" y="1981200"/>
                <a:chExt cx="659674" cy="381000"/>
              </a:xfrm>
            </p:grpSpPr>
            <p:sp>
              <p:nvSpPr>
                <p:cNvPr id="58" name="Round Diagonal Corner Rectangle 57"/>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987631" y="2209800"/>
              <a:ext cx="1932314" cy="1371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82074" y="2357653"/>
              <a:ext cx="1913526" cy="1015663"/>
            </a:xfrm>
            <a:prstGeom prst="rect">
              <a:avLst/>
            </a:prstGeom>
            <a:noFill/>
          </p:spPr>
          <p:txBody>
            <a:bodyPr wrap="square" rtlCol="0">
              <a:spAutoFit/>
            </a:bodyPr>
            <a:lstStyle/>
            <a:p>
              <a:pPr algn="ctr"/>
              <a:r>
                <a:rPr lang="en-US" sz="6000" dirty="0">
                  <a:solidFill>
                    <a:schemeClr val="bg1"/>
                  </a:solidFill>
                </a:rPr>
                <a:t>Flour</a:t>
              </a:r>
            </a:p>
          </p:txBody>
        </p:sp>
        <p:sp>
          <p:nvSpPr>
            <p:cNvPr id="53" name="Rectangle 52"/>
            <p:cNvSpPr/>
            <p:nvPr/>
          </p:nvSpPr>
          <p:spPr>
            <a:xfrm>
              <a:off x="983277" y="2353491"/>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78923" y="3193869"/>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6268311" y="2724867"/>
            <a:ext cx="1524000" cy="2514600"/>
            <a:chOff x="4648200" y="609600"/>
            <a:chExt cx="1524000" cy="2514600"/>
          </a:xfrm>
        </p:grpSpPr>
        <p:sp>
          <p:nvSpPr>
            <p:cNvPr id="80" name="Trapezoid 79"/>
            <p:cNvSpPr/>
            <p:nvPr/>
          </p:nvSpPr>
          <p:spPr>
            <a:xfrm rot="10800000">
              <a:off x="4648200" y="609600"/>
              <a:ext cx="1524000" cy="2514600"/>
            </a:xfrm>
            <a:prstGeom prst="trapezoi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4953000" y="2590800"/>
              <a:ext cx="914400" cy="533400"/>
            </a:xfrm>
            <a:prstGeom prst="trapezoid">
              <a:avLst>
                <a:gd name="adj" fmla="val 1461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409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76:50 </a:t>
            </a:r>
            <a:r>
              <a:rPr lang="en-US" sz="1200" dirty="0">
                <a:solidFill>
                  <a:schemeClr val="bg1"/>
                </a:solidFill>
              </a:rPr>
              <a:t>Joseph Fielding Smith</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Resurrection of the Just--Righteous</a:t>
            </a:r>
          </a:p>
        </p:txBody>
      </p:sp>
      <p:sp>
        <p:nvSpPr>
          <p:cNvPr id="2" name="Rectangle 1"/>
          <p:cNvSpPr/>
          <p:nvPr/>
        </p:nvSpPr>
        <p:spPr>
          <a:xfrm>
            <a:off x="304800" y="1166842"/>
            <a:ext cx="3859794" cy="1200329"/>
          </a:xfrm>
          <a:prstGeom prst="rect">
            <a:avLst/>
          </a:prstGeom>
        </p:spPr>
        <p:txBody>
          <a:bodyPr wrap="square">
            <a:spAutoFit/>
          </a:bodyPr>
          <a:lstStyle/>
          <a:p>
            <a:r>
              <a:rPr lang="en-US" dirty="0">
                <a:solidFill>
                  <a:schemeClr val="bg1"/>
                </a:solidFill>
                <a:latin typeface="Abadi" panose="020B0604020104020204" pitchFamily="34" charset="0"/>
              </a:rPr>
              <a:t>There are two major resurrections: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resurrection of the just and the resurrection of the unjust.</a:t>
            </a:r>
            <a:endParaRPr lang="en-US" dirty="0">
              <a:solidFill>
                <a:schemeClr val="bg1"/>
              </a:solidFill>
            </a:endParaRPr>
          </a:p>
        </p:txBody>
      </p:sp>
      <p:sp>
        <p:nvSpPr>
          <p:cNvPr id="10" name="Rectangle 9"/>
          <p:cNvSpPr/>
          <p:nvPr/>
        </p:nvSpPr>
        <p:spPr>
          <a:xfrm>
            <a:off x="5006411" y="1177097"/>
            <a:ext cx="5110681" cy="1477328"/>
          </a:xfrm>
          <a:prstGeom prst="rect">
            <a:avLst/>
          </a:prstGeom>
        </p:spPr>
        <p:txBody>
          <a:bodyPr wrap="square">
            <a:spAutoFit/>
          </a:bodyPr>
          <a:lstStyle/>
          <a:p>
            <a:pPr fontAlgn="base"/>
            <a:r>
              <a:rPr lang="en-US" dirty="0">
                <a:solidFill>
                  <a:schemeClr val="bg1"/>
                </a:solidFill>
                <a:latin typeface="Abadi" panose="020B0604020104020204" pitchFamily="34" charset="0"/>
              </a:rPr>
              <a:t>‘First, those who shall dwell in the presence of God and his Christ forever and ever’; and second, honorable men, those who belong to the terrestrial kingdom as well as those of the celestial kingdom.</a:t>
            </a:r>
            <a:endParaRPr lang="en-US" b="0" i="0" dirty="0">
              <a:solidFill>
                <a:schemeClr val="bg1"/>
              </a:solidFill>
              <a:effectLst/>
              <a:latin typeface="Abadi" panose="020B0604020104020204" pitchFamily="34" charset="0"/>
            </a:endParaRPr>
          </a:p>
        </p:txBody>
      </p:sp>
      <p:pic>
        <p:nvPicPr>
          <p:cNvPr id="7" name="Picture 6">
            <a:extLst>
              <a:ext uri="{FF2B5EF4-FFF2-40B4-BE49-F238E27FC236}">
                <a16:creationId xmlns:a16="http://schemas.microsoft.com/office/drawing/2014/main" id="{FC368D82-F577-444C-B4A1-CE2346FB9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438" y="2524295"/>
            <a:ext cx="2603500" cy="3327400"/>
          </a:xfrm>
          <a:prstGeom prst="rect">
            <a:avLst/>
          </a:prstGeom>
        </p:spPr>
      </p:pic>
      <p:pic>
        <p:nvPicPr>
          <p:cNvPr id="9" name="Picture 8">
            <a:extLst>
              <a:ext uri="{FF2B5EF4-FFF2-40B4-BE49-F238E27FC236}">
                <a16:creationId xmlns:a16="http://schemas.microsoft.com/office/drawing/2014/main" id="{6101A773-1806-4FB8-9B8F-4A4C4CF1B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145" y="2778295"/>
            <a:ext cx="2336800" cy="3073400"/>
          </a:xfrm>
          <a:prstGeom prst="rect">
            <a:avLst/>
          </a:prstGeom>
        </p:spPr>
      </p:pic>
      <p:pic>
        <p:nvPicPr>
          <p:cNvPr id="12" name="Picture 11">
            <a:extLst>
              <a:ext uri="{FF2B5EF4-FFF2-40B4-BE49-F238E27FC236}">
                <a16:creationId xmlns:a16="http://schemas.microsoft.com/office/drawing/2014/main" id="{507374C4-4B3C-4230-991F-79C89C4CF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090993"/>
            <a:ext cx="927023" cy="1200329"/>
          </a:xfrm>
          <a:prstGeom prst="rect">
            <a:avLst/>
          </a:prstGeom>
        </p:spPr>
      </p:pic>
      <p:grpSp>
        <p:nvGrpSpPr>
          <p:cNvPr id="3" name="Group 2">
            <a:extLst>
              <a:ext uri="{FF2B5EF4-FFF2-40B4-BE49-F238E27FC236}">
                <a16:creationId xmlns:a16="http://schemas.microsoft.com/office/drawing/2014/main" id="{83FF5FE7-4613-0F63-4D52-33F4FA3A581A}"/>
              </a:ext>
            </a:extLst>
          </p:cNvPr>
          <p:cNvGrpSpPr/>
          <p:nvPr/>
        </p:nvGrpSpPr>
        <p:grpSpPr>
          <a:xfrm>
            <a:off x="9393504" y="2561567"/>
            <a:ext cx="1877639" cy="3540691"/>
            <a:chOff x="1345059" y="1089061"/>
            <a:chExt cx="2667000" cy="5029200"/>
          </a:xfrm>
        </p:grpSpPr>
        <p:grpSp>
          <p:nvGrpSpPr>
            <p:cNvPr id="5" name="Group 17">
              <a:extLst>
                <a:ext uri="{FF2B5EF4-FFF2-40B4-BE49-F238E27FC236}">
                  <a16:creationId xmlns:a16="http://schemas.microsoft.com/office/drawing/2014/main" id="{354ECA8B-E399-2541-A017-2B55CEF8FADA}"/>
                </a:ext>
              </a:extLst>
            </p:cNvPr>
            <p:cNvGrpSpPr/>
            <p:nvPr/>
          </p:nvGrpSpPr>
          <p:grpSpPr>
            <a:xfrm>
              <a:off x="1345059" y="1089061"/>
              <a:ext cx="2667000" cy="5029200"/>
              <a:chOff x="838200" y="76200"/>
              <a:chExt cx="2667000" cy="5029200"/>
            </a:xfrm>
          </p:grpSpPr>
          <p:grpSp>
            <p:nvGrpSpPr>
              <p:cNvPr id="11" name="Group 17">
                <a:extLst>
                  <a:ext uri="{FF2B5EF4-FFF2-40B4-BE49-F238E27FC236}">
                    <a16:creationId xmlns:a16="http://schemas.microsoft.com/office/drawing/2014/main" id="{A1857DF2-7598-8721-DB6D-6D01765F44F0}"/>
                  </a:ext>
                </a:extLst>
              </p:cNvPr>
              <p:cNvGrpSpPr/>
              <p:nvPr/>
            </p:nvGrpSpPr>
            <p:grpSpPr>
              <a:xfrm flipH="1">
                <a:off x="2209800" y="1447800"/>
                <a:ext cx="1295400" cy="3429000"/>
                <a:chOff x="685800" y="1447800"/>
                <a:chExt cx="1295400" cy="3124200"/>
              </a:xfrm>
            </p:grpSpPr>
            <p:sp>
              <p:nvSpPr>
                <p:cNvPr id="28" name="Bent Arrow 25">
                  <a:extLst>
                    <a:ext uri="{FF2B5EF4-FFF2-40B4-BE49-F238E27FC236}">
                      <a16:creationId xmlns:a16="http://schemas.microsoft.com/office/drawing/2014/main" id="{6F24680D-D678-FAEC-578B-942E36940FE0}"/>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9" name="Bent Arrow 26">
                  <a:extLst>
                    <a:ext uri="{FF2B5EF4-FFF2-40B4-BE49-F238E27FC236}">
                      <a16:creationId xmlns:a16="http://schemas.microsoft.com/office/drawing/2014/main" id="{E3A5E842-73A4-ED27-A32C-3F5E058D5DB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3" name="Group 16">
                <a:extLst>
                  <a:ext uri="{FF2B5EF4-FFF2-40B4-BE49-F238E27FC236}">
                    <a16:creationId xmlns:a16="http://schemas.microsoft.com/office/drawing/2014/main" id="{A65722CB-D9E1-0426-E6CE-531A78FDFF3C}"/>
                  </a:ext>
                </a:extLst>
              </p:cNvPr>
              <p:cNvGrpSpPr/>
              <p:nvPr/>
            </p:nvGrpSpPr>
            <p:grpSpPr>
              <a:xfrm>
                <a:off x="838200" y="1447800"/>
                <a:ext cx="1295400" cy="3429000"/>
                <a:chOff x="685800" y="1447800"/>
                <a:chExt cx="1295400" cy="3429000"/>
              </a:xfrm>
            </p:grpSpPr>
            <p:sp>
              <p:nvSpPr>
                <p:cNvPr id="26" name="Bent Arrow 23">
                  <a:extLst>
                    <a:ext uri="{FF2B5EF4-FFF2-40B4-BE49-F238E27FC236}">
                      <a16:creationId xmlns:a16="http://schemas.microsoft.com/office/drawing/2014/main" id="{BF7B6BB1-9857-78FE-DDC6-5F754B5D918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7" name="Bent Arrow 14">
                  <a:extLst>
                    <a:ext uri="{FF2B5EF4-FFF2-40B4-BE49-F238E27FC236}">
                      <a16:creationId xmlns:a16="http://schemas.microsoft.com/office/drawing/2014/main" id="{647099F1-5352-E0E6-006B-C499C87C4F4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4" name="Oval 2">
                <a:extLst>
                  <a:ext uri="{FF2B5EF4-FFF2-40B4-BE49-F238E27FC236}">
                    <a16:creationId xmlns:a16="http://schemas.microsoft.com/office/drawing/2014/main" id="{9F72CAB0-789C-E89C-5560-1FCCCD944CD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Flowchart: Manual Operation 3">
                <a:extLst>
                  <a:ext uri="{FF2B5EF4-FFF2-40B4-BE49-F238E27FC236}">
                    <a16:creationId xmlns:a16="http://schemas.microsoft.com/office/drawing/2014/main" id="{BF0DB3AD-D2EE-BF97-A8B2-FF340734AC1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Flowchart: Manual Operation 4">
                <a:extLst>
                  <a:ext uri="{FF2B5EF4-FFF2-40B4-BE49-F238E27FC236}">
                    <a16:creationId xmlns:a16="http://schemas.microsoft.com/office/drawing/2014/main" id="{5C5BD062-D650-7E05-3343-496AD8DA12EC}"/>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Rounded Rectangle 14">
                <a:extLst>
                  <a:ext uri="{FF2B5EF4-FFF2-40B4-BE49-F238E27FC236}">
                    <a16:creationId xmlns:a16="http://schemas.microsoft.com/office/drawing/2014/main" id="{765D5E63-F0AB-9110-0C3E-C1FEE3F5645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Rounded Rectangle 5">
                <a:extLst>
                  <a:ext uri="{FF2B5EF4-FFF2-40B4-BE49-F238E27FC236}">
                    <a16:creationId xmlns:a16="http://schemas.microsoft.com/office/drawing/2014/main" id="{C92B2998-3F5C-78AB-06FD-A82D38EEB32D}"/>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Donut 16">
                <a:extLst>
                  <a:ext uri="{FF2B5EF4-FFF2-40B4-BE49-F238E27FC236}">
                    <a16:creationId xmlns:a16="http://schemas.microsoft.com/office/drawing/2014/main" id="{32C7D1F1-B39B-318A-1A44-109EFB732E67}"/>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0" name="Rounded Rectangle 7">
                <a:extLst>
                  <a:ext uri="{FF2B5EF4-FFF2-40B4-BE49-F238E27FC236}">
                    <a16:creationId xmlns:a16="http://schemas.microsoft.com/office/drawing/2014/main" id="{1218596A-18E2-3E53-E14F-DAF05B14B81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9">
                <a:extLst>
                  <a:ext uri="{FF2B5EF4-FFF2-40B4-BE49-F238E27FC236}">
                    <a16:creationId xmlns:a16="http://schemas.microsoft.com/office/drawing/2014/main" id="{90356349-F52A-9910-0CE2-EEF30884489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Rounded Rectangle 10">
                <a:extLst>
                  <a:ext uri="{FF2B5EF4-FFF2-40B4-BE49-F238E27FC236}">
                    <a16:creationId xmlns:a16="http://schemas.microsoft.com/office/drawing/2014/main" id="{A3BCCE14-5752-C73D-871C-C2291413444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Rounded Rectangle 11">
                <a:extLst>
                  <a:ext uri="{FF2B5EF4-FFF2-40B4-BE49-F238E27FC236}">
                    <a16:creationId xmlns:a16="http://schemas.microsoft.com/office/drawing/2014/main" id="{574D3753-FACB-CFC5-5F79-1110DA8E9F6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Rounded Rectangle 12">
                <a:extLst>
                  <a:ext uri="{FF2B5EF4-FFF2-40B4-BE49-F238E27FC236}">
                    <a16:creationId xmlns:a16="http://schemas.microsoft.com/office/drawing/2014/main" id="{776A9C6B-151F-94F2-B2A8-E0D587BAFD7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Flowchart: Manual Operation 13">
                <a:extLst>
                  <a:ext uri="{FF2B5EF4-FFF2-40B4-BE49-F238E27FC236}">
                    <a16:creationId xmlns:a16="http://schemas.microsoft.com/office/drawing/2014/main" id="{A438899D-CBBB-7DD4-C8EC-4DCB0720F0C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8" name="Rectangle 7">
              <a:extLst>
                <a:ext uri="{FF2B5EF4-FFF2-40B4-BE49-F238E27FC236}">
                  <a16:creationId xmlns:a16="http://schemas.microsoft.com/office/drawing/2014/main" id="{AE4164C0-B538-64C9-4912-EA700605EF7D}"/>
                </a:ext>
              </a:extLst>
            </p:cNvPr>
            <p:cNvSpPr/>
            <p:nvPr/>
          </p:nvSpPr>
          <p:spPr>
            <a:xfrm>
              <a:off x="1642850" y="3099451"/>
              <a:ext cx="2174510" cy="1967248"/>
            </a:xfrm>
            <a:prstGeom prst="rect">
              <a:avLst/>
            </a:prstGeom>
          </p:spPr>
          <p:txBody>
            <a:bodyPr wrap="square">
              <a:spAutoFit/>
            </a:bodyPr>
            <a:lstStyle/>
            <a:p>
              <a:pPr algn="ctr"/>
              <a:r>
                <a:rPr lang="en-US" sz="1400" b="1" i="0" dirty="0">
                  <a:solidFill>
                    <a:srgbClr val="53575B"/>
                  </a:solidFill>
                  <a:effectLst/>
                </a:rPr>
                <a:t>Through Jesus Christ we can be made perfect and receive the blessings of exaltation.</a:t>
              </a:r>
              <a:endParaRPr lang="en-US" sz="1400" dirty="0"/>
            </a:p>
          </p:txBody>
        </p:sp>
      </p:grpSp>
    </p:spTree>
    <p:extLst>
      <p:ext uri="{BB962C8B-B14F-4D97-AF65-F5344CB8AC3E}">
        <p14:creationId xmlns:p14="http://schemas.microsoft.com/office/powerpoint/2010/main" val="29638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76:50  </a:t>
            </a:r>
            <a:r>
              <a:rPr lang="en-US" sz="1200" dirty="0">
                <a:solidFill>
                  <a:schemeClr val="bg1"/>
                </a:solidFill>
              </a:rPr>
              <a:t>Joseph Fielding Smith</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These Are They</a:t>
            </a:r>
          </a:p>
        </p:txBody>
      </p:sp>
      <p:sp>
        <p:nvSpPr>
          <p:cNvPr id="3" name="Rectangle 2"/>
          <p:cNvSpPr/>
          <p:nvPr/>
        </p:nvSpPr>
        <p:spPr>
          <a:xfrm>
            <a:off x="395178" y="4221482"/>
            <a:ext cx="6096000" cy="2031325"/>
          </a:xfrm>
          <a:prstGeom prst="rect">
            <a:avLst/>
          </a:prstGeom>
        </p:spPr>
        <p:txBody>
          <a:bodyPr>
            <a:spAutoFit/>
          </a:bodyPr>
          <a:lstStyle/>
          <a:p>
            <a:pPr fontAlgn="base"/>
            <a:r>
              <a:rPr lang="en-US" dirty="0">
                <a:solidFill>
                  <a:schemeClr val="bg1"/>
                </a:solidFill>
                <a:latin typeface="Abadi" panose="020B0604020104020204" pitchFamily="34" charset="0"/>
              </a:rPr>
              <a:t>These are the just, ‘whose names are written in heaven, where God and Christ are the judge of all.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These are they who are just men made perfect through Jesus the mediator of the new covenant, who wrought out this perfect atonement through the shedding of his own blood.”</a:t>
            </a:r>
            <a:endParaRPr lang="en-US" b="0" i="0" dirty="0">
              <a:solidFill>
                <a:schemeClr val="bg1"/>
              </a:solidFill>
              <a:effectLst/>
              <a:latin typeface="Abadi" panose="020B0604020104020204" pitchFamily="34" charset="0"/>
            </a:endParaRPr>
          </a:p>
        </p:txBody>
      </p:sp>
      <p:sp>
        <p:nvSpPr>
          <p:cNvPr id="8" name="Rectangle 7"/>
          <p:cNvSpPr/>
          <p:nvPr/>
        </p:nvSpPr>
        <p:spPr>
          <a:xfrm>
            <a:off x="5071449" y="1073045"/>
            <a:ext cx="6096000" cy="2862322"/>
          </a:xfrm>
          <a:prstGeom prst="rect">
            <a:avLst/>
          </a:prstGeom>
        </p:spPr>
        <p:txBody>
          <a:bodyPr>
            <a:spAutoFit/>
          </a:bodyPr>
          <a:lstStyle/>
          <a:p>
            <a:pPr fontAlgn="base"/>
            <a:r>
              <a:rPr lang="en-US" dirty="0">
                <a:solidFill>
                  <a:schemeClr val="bg1"/>
                </a:solidFill>
                <a:latin typeface="Abadi" panose="020B0604020104020204" pitchFamily="34" charset="0"/>
              </a:rPr>
              <a:t>“At the time of the coming of Christ, ‘They who have slept in their graves shall come forth, for their graves shall be opened; and they also shall be caught up to meet him in the midst of the pillar of heaven.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They are Christ’s, the first fruits, they who shall descend with him first, and they who are first caught up to meet him; and all this by the voice of the sounding of the trump of the angel of God.’ </a:t>
            </a:r>
          </a:p>
          <a:p>
            <a:pPr fontAlgn="base"/>
            <a:endParaRPr lang="en-US" dirty="0">
              <a:solidFill>
                <a:schemeClr val="bg1"/>
              </a:solidFill>
              <a:latin typeface="Abadi" panose="020B0604020104020204" pitchFamily="34" charset="0"/>
            </a:endParaRPr>
          </a:p>
        </p:txBody>
      </p:sp>
      <p:pic>
        <p:nvPicPr>
          <p:cNvPr id="5" name="Picture 4">
            <a:extLst>
              <a:ext uri="{FF2B5EF4-FFF2-40B4-BE49-F238E27FC236}">
                <a16:creationId xmlns:a16="http://schemas.microsoft.com/office/drawing/2014/main" id="{C59BB8C3-526E-45E1-9D48-500162C9B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74" y="1055972"/>
            <a:ext cx="3892488" cy="2919366"/>
          </a:xfrm>
          <a:prstGeom prst="rect">
            <a:avLst/>
          </a:prstGeom>
        </p:spPr>
      </p:pic>
      <p:pic>
        <p:nvPicPr>
          <p:cNvPr id="9" name="Picture 8">
            <a:extLst>
              <a:ext uri="{FF2B5EF4-FFF2-40B4-BE49-F238E27FC236}">
                <a16:creationId xmlns:a16="http://schemas.microsoft.com/office/drawing/2014/main" id="{0ACDD105-B554-45FD-9493-FCFFF3DFF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438" y="3856845"/>
            <a:ext cx="5248275" cy="2895600"/>
          </a:xfrm>
          <a:prstGeom prst="rect">
            <a:avLst/>
          </a:prstGeom>
        </p:spPr>
      </p:pic>
      <p:pic>
        <p:nvPicPr>
          <p:cNvPr id="13" name="Picture 12">
            <a:extLst>
              <a:ext uri="{FF2B5EF4-FFF2-40B4-BE49-F238E27FC236}">
                <a16:creationId xmlns:a16="http://schemas.microsoft.com/office/drawing/2014/main" id="{A92E3DF1-39F7-4BB0-8C65-3EE950DCB6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9224" y="105555"/>
            <a:ext cx="927023" cy="1200329"/>
          </a:xfrm>
          <a:prstGeom prst="rect">
            <a:avLst/>
          </a:prstGeom>
        </p:spPr>
      </p:pic>
    </p:spTree>
    <p:extLst>
      <p:ext uri="{BB962C8B-B14F-4D97-AF65-F5344CB8AC3E}">
        <p14:creationId xmlns:p14="http://schemas.microsoft.com/office/powerpoint/2010/main" val="23984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76:50  </a:t>
            </a:r>
            <a:r>
              <a:rPr lang="en-US" sz="1200" dirty="0">
                <a:solidFill>
                  <a:schemeClr val="bg1"/>
                </a:solidFill>
              </a:rPr>
              <a:t>Joseph Fielding Smith</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For the Unjust</a:t>
            </a:r>
          </a:p>
        </p:txBody>
      </p:sp>
      <p:sp>
        <p:nvSpPr>
          <p:cNvPr id="3" name="Rectangle 2"/>
          <p:cNvSpPr/>
          <p:nvPr/>
        </p:nvSpPr>
        <p:spPr>
          <a:xfrm>
            <a:off x="259533" y="1064428"/>
            <a:ext cx="6096000" cy="2031325"/>
          </a:xfrm>
          <a:prstGeom prst="rect">
            <a:avLst/>
          </a:prstGeom>
        </p:spPr>
        <p:txBody>
          <a:bodyPr>
            <a:spAutoFit/>
          </a:bodyPr>
          <a:lstStyle/>
          <a:p>
            <a:pPr fontAlgn="base"/>
            <a:r>
              <a:rPr lang="en-US" dirty="0">
                <a:solidFill>
                  <a:schemeClr val="bg1"/>
                </a:solidFill>
              </a:rPr>
              <a:t>“Following this great event, and after the Lord and the righteous who are caught up to meet him have descended upon the earth, there will come to pass another resurrection. This may be considered as a part of the first, although it comes later. In this resurrection will come forth those of </a:t>
            </a:r>
            <a:r>
              <a:rPr lang="en-US" i="1" dirty="0">
                <a:solidFill>
                  <a:schemeClr val="bg1"/>
                </a:solidFill>
              </a:rPr>
              <a:t>terrestrial order,</a:t>
            </a:r>
            <a:r>
              <a:rPr lang="en-US" dirty="0">
                <a:solidFill>
                  <a:schemeClr val="bg1"/>
                </a:solidFill>
              </a:rPr>
              <a:t> who were not worthy to be caught up to meet him, but who are worthy to come forth to enjoy the millennial reign.”</a:t>
            </a:r>
            <a:endParaRPr lang="en-US" b="0" i="0" dirty="0">
              <a:solidFill>
                <a:schemeClr val="bg1"/>
              </a:solidFill>
              <a:effectLst/>
              <a:latin typeface="Abadi" panose="020B0604020104020204" pitchFamily="34" charset="0"/>
            </a:endParaRPr>
          </a:p>
        </p:txBody>
      </p:sp>
      <p:sp>
        <p:nvSpPr>
          <p:cNvPr id="2" name="Rectangle 1"/>
          <p:cNvSpPr/>
          <p:nvPr/>
        </p:nvSpPr>
        <p:spPr>
          <a:xfrm>
            <a:off x="4930650" y="4488031"/>
            <a:ext cx="6096000" cy="1569660"/>
          </a:xfrm>
          <a:prstGeom prst="rect">
            <a:avLst/>
          </a:prstGeom>
        </p:spPr>
        <p:txBody>
          <a:bodyPr>
            <a:spAutoFit/>
          </a:bodyPr>
          <a:lstStyle/>
          <a:p>
            <a:r>
              <a:rPr lang="en-US" sz="2400" dirty="0">
                <a:solidFill>
                  <a:srgbClr val="FFFF00"/>
                </a:solidFill>
                <a:latin typeface="Abadi" panose="020B0604020104020204" pitchFamily="34" charset="0"/>
              </a:rPr>
              <a:t>This first resurrection will extend into the Millennium and include all those worthy of the celestial kingdom who live and die during the thousand years.</a:t>
            </a:r>
            <a:endParaRPr lang="en-US" sz="2400" dirty="0">
              <a:solidFill>
                <a:srgbClr val="FFFF00"/>
              </a:solidFill>
            </a:endParaRPr>
          </a:p>
        </p:txBody>
      </p:sp>
      <p:pic>
        <p:nvPicPr>
          <p:cNvPr id="7" name="Picture 6">
            <a:extLst>
              <a:ext uri="{FF2B5EF4-FFF2-40B4-BE49-F238E27FC236}">
                <a16:creationId xmlns:a16="http://schemas.microsoft.com/office/drawing/2014/main" id="{8D5C32D1-8FD4-4E92-8746-DFCEF2C9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75" y="3553280"/>
            <a:ext cx="3476625" cy="2466975"/>
          </a:xfrm>
          <a:prstGeom prst="rect">
            <a:avLst/>
          </a:prstGeom>
        </p:spPr>
      </p:pic>
      <p:pic>
        <p:nvPicPr>
          <p:cNvPr id="9" name="Picture 8">
            <a:extLst>
              <a:ext uri="{FF2B5EF4-FFF2-40B4-BE49-F238E27FC236}">
                <a16:creationId xmlns:a16="http://schemas.microsoft.com/office/drawing/2014/main" id="{7F7F8F41-C61D-4BD3-8E57-582B46EA3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147" y="1414422"/>
            <a:ext cx="3911600" cy="2273300"/>
          </a:xfrm>
          <a:prstGeom prst="rect">
            <a:avLst/>
          </a:prstGeom>
        </p:spPr>
      </p:pic>
      <p:pic>
        <p:nvPicPr>
          <p:cNvPr id="13" name="Picture 12">
            <a:extLst>
              <a:ext uri="{FF2B5EF4-FFF2-40B4-BE49-F238E27FC236}">
                <a16:creationId xmlns:a16="http://schemas.microsoft.com/office/drawing/2014/main" id="{49DDF5E8-177C-4C2A-BB8F-69904832EF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2273" y="105107"/>
            <a:ext cx="927023" cy="1200329"/>
          </a:xfrm>
          <a:prstGeom prst="rect">
            <a:avLst/>
          </a:prstGeom>
        </p:spPr>
      </p:pic>
    </p:spTree>
    <p:extLst>
      <p:ext uri="{BB962C8B-B14F-4D97-AF65-F5344CB8AC3E}">
        <p14:creationId xmlns:p14="http://schemas.microsoft.com/office/powerpoint/2010/main" val="39279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76:51-53</a:t>
            </a:r>
            <a:endParaRPr lang="en-US" sz="1200" dirty="0">
              <a:solidFill>
                <a:schemeClr val="bg1"/>
              </a:solidFill>
            </a:endParaRPr>
          </a:p>
        </p:txBody>
      </p:sp>
      <p:grpSp>
        <p:nvGrpSpPr>
          <p:cNvPr id="7" name="Group 6"/>
          <p:cNvGrpSpPr/>
          <p:nvPr/>
        </p:nvGrpSpPr>
        <p:grpSpPr>
          <a:xfrm>
            <a:off x="362139" y="830997"/>
            <a:ext cx="3141553" cy="2987644"/>
            <a:chOff x="7116024" y="1448560"/>
            <a:chExt cx="3141553" cy="2987644"/>
          </a:xfrm>
        </p:grpSpPr>
        <p:sp>
          <p:nvSpPr>
            <p:cNvPr id="8" name="Folded Corner 7"/>
            <p:cNvSpPr/>
            <p:nvPr/>
          </p:nvSpPr>
          <p:spPr>
            <a:xfrm>
              <a:off x="7116024" y="1448560"/>
              <a:ext cx="3141553" cy="2987644"/>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69932" y="1593410"/>
              <a:ext cx="2833735" cy="1661993"/>
            </a:xfrm>
            <a:prstGeom prst="rect">
              <a:avLst/>
            </a:prstGeom>
            <a:noFill/>
          </p:spPr>
          <p:txBody>
            <a:bodyPr wrap="square" rtlCol="0">
              <a:spAutoFit/>
            </a:bodyPr>
            <a:lstStyle/>
            <a:p>
              <a:pPr algn="ctr"/>
              <a:r>
                <a:rPr lang="en-US" sz="2800" b="1" dirty="0">
                  <a:latin typeface="Bradley Hand ITC" panose="03070402050302030203" pitchFamily="66" charset="0"/>
                </a:rPr>
                <a:t>Recipe for Becoming a Celestial Person</a:t>
              </a:r>
            </a:p>
            <a:p>
              <a:endParaRPr lang="en-US" b="1" dirty="0">
                <a:latin typeface="Bradley Hand ITC" panose="03070402050302030203" pitchFamily="66" charset="0"/>
              </a:endParaRPr>
            </a:p>
          </p:txBody>
        </p:sp>
      </p:grpSp>
      <p:grpSp>
        <p:nvGrpSpPr>
          <p:cNvPr id="5" name="Group 4"/>
          <p:cNvGrpSpPr/>
          <p:nvPr/>
        </p:nvGrpSpPr>
        <p:grpSpPr>
          <a:xfrm>
            <a:off x="7962231" y="903569"/>
            <a:ext cx="2217365" cy="2514600"/>
            <a:chOff x="7962231" y="903569"/>
            <a:chExt cx="2217365" cy="2514600"/>
          </a:xfrm>
        </p:grpSpPr>
        <p:grpSp>
          <p:nvGrpSpPr>
            <p:cNvPr id="35" name="Group 34"/>
            <p:cNvGrpSpPr/>
            <p:nvPr/>
          </p:nvGrpSpPr>
          <p:grpSpPr>
            <a:xfrm>
              <a:off x="8308914" y="903569"/>
              <a:ext cx="1524000" cy="2514600"/>
              <a:chOff x="4648200" y="609600"/>
              <a:chExt cx="1524000" cy="2514600"/>
            </a:xfrm>
          </p:grpSpPr>
          <p:sp>
            <p:nvSpPr>
              <p:cNvPr id="36" name="Trapezoid 35"/>
              <p:cNvSpPr/>
              <p:nvPr/>
            </p:nvSpPr>
            <p:spPr>
              <a:xfrm rot="10800000">
                <a:off x="4648200" y="609600"/>
                <a:ext cx="1524000" cy="2514600"/>
              </a:xfrm>
              <a:prstGeom prst="trapezoi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4953000" y="2590800"/>
                <a:ext cx="914400" cy="533400"/>
              </a:xfrm>
              <a:prstGeom prst="trapezoid">
                <a:avLst>
                  <a:gd name="adj" fmla="val 1461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7962231" y="1030861"/>
              <a:ext cx="2217365" cy="1569660"/>
            </a:xfrm>
            <a:prstGeom prst="rect">
              <a:avLst/>
            </a:prstGeom>
            <a:noFill/>
          </p:spPr>
          <p:txBody>
            <a:bodyPr wrap="square" rtlCol="0">
              <a:spAutoFit/>
            </a:bodyPr>
            <a:lstStyle/>
            <a:p>
              <a:pPr algn="ctr"/>
              <a:r>
                <a:rPr lang="en-US" sz="2400" dirty="0">
                  <a:solidFill>
                    <a:schemeClr val="bg1"/>
                  </a:solidFill>
                  <a:latin typeface="Dotum" panose="020B0600000101010101" pitchFamily="34" charset="-127"/>
                  <a:ea typeface="Dotum" panose="020B0600000101010101" pitchFamily="34" charset="-127"/>
                </a:rPr>
                <a:t>Baptized</a:t>
              </a:r>
            </a:p>
            <a:p>
              <a:pPr algn="ctr"/>
              <a:r>
                <a:rPr lang="en-US" sz="2400" dirty="0">
                  <a:solidFill>
                    <a:schemeClr val="bg1"/>
                  </a:solidFill>
                  <a:latin typeface="Dotum" panose="020B0600000101010101" pitchFamily="34" charset="-127"/>
                  <a:ea typeface="Dotum" panose="020B0600000101010101" pitchFamily="34" charset="-127"/>
                </a:rPr>
                <a:t>In</a:t>
              </a:r>
            </a:p>
            <a:p>
              <a:pPr algn="ctr"/>
              <a:r>
                <a:rPr lang="en-US" sz="2400" dirty="0">
                  <a:solidFill>
                    <a:schemeClr val="bg1"/>
                  </a:solidFill>
                  <a:latin typeface="Dotum" panose="020B0600000101010101" pitchFamily="34" charset="-127"/>
                  <a:ea typeface="Dotum" panose="020B0600000101010101" pitchFamily="34" charset="-127"/>
                </a:rPr>
                <a:t>His</a:t>
              </a:r>
            </a:p>
            <a:p>
              <a:pPr algn="ctr"/>
              <a:r>
                <a:rPr lang="en-US" sz="2400" dirty="0">
                  <a:solidFill>
                    <a:schemeClr val="bg1"/>
                  </a:solidFill>
                  <a:latin typeface="Dotum" panose="020B0600000101010101" pitchFamily="34" charset="-127"/>
                  <a:ea typeface="Dotum" panose="020B0600000101010101" pitchFamily="34" charset="-127"/>
                </a:rPr>
                <a:t>Name</a:t>
              </a:r>
            </a:p>
          </p:txBody>
        </p:sp>
      </p:grpSp>
      <p:grpSp>
        <p:nvGrpSpPr>
          <p:cNvPr id="39" name="Group 38"/>
          <p:cNvGrpSpPr/>
          <p:nvPr/>
        </p:nvGrpSpPr>
        <p:grpSpPr>
          <a:xfrm>
            <a:off x="5600826" y="3670823"/>
            <a:ext cx="2323702" cy="2948463"/>
            <a:chOff x="703932" y="1489047"/>
            <a:chExt cx="2323702" cy="2948463"/>
          </a:xfrm>
        </p:grpSpPr>
        <p:sp>
          <p:nvSpPr>
            <p:cNvPr id="40" name="Rounded Rectangle 39"/>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rot="19000554">
              <a:off x="703932" y="1637061"/>
              <a:ext cx="573335" cy="231077"/>
              <a:chOff x="3248471" y="1778787"/>
              <a:chExt cx="2770631" cy="1600200"/>
            </a:xfrm>
          </p:grpSpPr>
          <p:grpSp>
            <p:nvGrpSpPr>
              <p:cNvPr id="67" name="Group 66"/>
              <p:cNvGrpSpPr/>
              <p:nvPr/>
            </p:nvGrpSpPr>
            <p:grpSpPr>
              <a:xfrm>
                <a:off x="3248471" y="1778787"/>
                <a:ext cx="2770631" cy="1600200"/>
                <a:chOff x="5664926" y="1981200"/>
                <a:chExt cx="659674" cy="381000"/>
              </a:xfrm>
            </p:grpSpPr>
            <p:sp>
              <p:nvSpPr>
                <p:cNvPr id="70" name="Round Diagonal Corner Rectangle 69"/>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3952562">
              <a:off x="2618405" y="1660176"/>
              <a:ext cx="573335" cy="231077"/>
              <a:chOff x="3248471" y="1778787"/>
              <a:chExt cx="2770631" cy="1600200"/>
            </a:xfrm>
          </p:grpSpPr>
          <p:grpSp>
            <p:nvGrpSpPr>
              <p:cNvPr id="61" name="Group 60"/>
              <p:cNvGrpSpPr/>
              <p:nvPr/>
            </p:nvGrpSpPr>
            <p:grpSpPr>
              <a:xfrm>
                <a:off x="3248471" y="1778787"/>
                <a:ext cx="2770631" cy="1600200"/>
                <a:chOff x="5664926" y="1981200"/>
                <a:chExt cx="659674" cy="381000"/>
              </a:xfrm>
            </p:grpSpPr>
            <p:sp>
              <p:nvSpPr>
                <p:cNvPr id="64" name="Round Diagonal Corner Rectangle 63"/>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rot="12634831">
              <a:off x="754314" y="4106056"/>
              <a:ext cx="573335" cy="231077"/>
              <a:chOff x="3248471" y="1778787"/>
              <a:chExt cx="2770631" cy="1600200"/>
            </a:xfrm>
          </p:grpSpPr>
          <p:grpSp>
            <p:nvGrpSpPr>
              <p:cNvPr id="55" name="Group 54"/>
              <p:cNvGrpSpPr/>
              <p:nvPr/>
            </p:nvGrpSpPr>
            <p:grpSpPr>
              <a:xfrm>
                <a:off x="3248471" y="1778787"/>
                <a:ext cx="2770631" cy="1600200"/>
                <a:chOff x="5664926" y="1981200"/>
                <a:chExt cx="659674" cy="381000"/>
              </a:xfrm>
            </p:grpSpPr>
            <p:sp>
              <p:nvSpPr>
                <p:cNvPr id="58" name="Round Diagonal Corner Rectangle 57"/>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7809653">
              <a:off x="2625428" y="4035304"/>
              <a:ext cx="573335" cy="231077"/>
              <a:chOff x="3248471" y="1778787"/>
              <a:chExt cx="2770631" cy="1600200"/>
            </a:xfrm>
          </p:grpSpPr>
          <p:grpSp>
            <p:nvGrpSpPr>
              <p:cNvPr id="49" name="Group 48"/>
              <p:cNvGrpSpPr/>
              <p:nvPr/>
            </p:nvGrpSpPr>
            <p:grpSpPr>
              <a:xfrm>
                <a:off x="3248471" y="1778787"/>
                <a:ext cx="2770631" cy="1600200"/>
                <a:chOff x="5664926" y="1981200"/>
                <a:chExt cx="659674" cy="381000"/>
              </a:xfrm>
            </p:grpSpPr>
            <p:sp>
              <p:nvSpPr>
                <p:cNvPr id="52" name="Round Diagonal Corner Rectangle 51"/>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987631" y="2209800"/>
              <a:ext cx="1932314" cy="1371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82074" y="2495058"/>
              <a:ext cx="1913526" cy="707886"/>
            </a:xfrm>
            <a:prstGeom prst="rect">
              <a:avLst/>
            </a:prstGeom>
            <a:noFill/>
          </p:spPr>
          <p:txBody>
            <a:bodyPr wrap="square" rtlCol="0">
              <a:spAutoFit/>
            </a:bodyPr>
            <a:lstStyle/>
            <a:p>
              <a:pPr algn="ctr"/>
              <a:r>
                <a:rPr lang="en-US" sz="2000" dirty="0">
                  <a:solidFill>
                    <a:schemeClr val="bg1"/>
                  </a:solidFill>
                </a:rPr>
                <a:t>Keeping the Commandments</a:t>
              </a:r>
            </a:p>
          </p:txBody>
        </p:sp>
        <p:sp>
          <p:nvSpPr>
            <p:cNvPr id="47" name="Rectangle 46"/>
            <p:cNvSpPr/>
            <p:nvPr/>
          </p:nvSpPr>
          <p:spPr>
            <a:xfrm>
              <a:off x="983277" y="2353491"/>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78923" y="3193869"/>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9832914" y="4221187"/>
            <a:ext cx="1325203" cy="2173334"/>
            <a:chOff x="637978" y="2676747"/>
            <a:chExt cx="1905000" cy="3124200"/>
          </a:xfrm>
        </p:grpSpPr>
        <p:grpSp>
          <p:nvGrpSpPr>
            <p:cNvPr id="74" name="Group 32"/>
            <p:cNvGrpSpPr/>
            <p:nvPr/>
          </p:nvGrpSpPr>
          <p:grpSpPr>
            <a:xfrm>
              <a:off x="637978" y="2676747"/>
              <a:ext cx="1905000" cy="3124200"/>
              <a:chOff x="1447800" y="1600200"/>
              <a:chExt cx="1905000" cy="3124200"/>
            </a:xfrm>
          </p:grpSpPr>
          <p:sp>
            <p:nvSpPr>
              <p:cNvPr id="76" name="Can 75"/>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tored Data 76"/>
              <p:cNvSpPr/>
              <p:nvPr/>
            </p:nvSpPr>
            <p:spPr>
              <a:xfrm rot="16200000">
                <a:off x="1485900" y="2247900"/>
                <a:ext cx="1828800" cy="1905000"/>
              </a:xfrm>
              <a:prstGeom prst="flowChartOnlineStorag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524000" y="2667000"/>
                <a:ext cx="1828800" cy="1460031"/>
              </a:xfrm>
              <a:prstGeom prst="rect">
                <a:avLst/>
              </a:prstGeom>
              <a:noFill/>
            </p:spPr>
            <p:txBody>
              <a:bodyPr wrap="square" rtlCol="0">
                <a:spAutoFit/>
              </a:bodyPr>
              <a:lstStyle/>
              <a:p>
                <a:pPr algn="ctr"/>
                <a:r>
                  <a:rPr lang="en-US" sz="2000" dirty="0">
                    <a:solidFill>
                      <a:schemeClr val="bg1"/>
                    </a:solidFill>
                  </a:rPr>
                  <a:t>Receiving the Holy Ghost</a:t>
                </a:r>
              </a:p>
            </p:txBody>
          </p:sp>
        </p:grpSp>
        <p:sp>
          <p:nvSpPr>
            <p:cNvPr id="75" name="Flowchart: Delay 74"/>
            <p:cNvSpPr/>
            <p:nvPr/>
          </p:nvSpPr>
          <p:spPr>
            <a:xfrm>
              <a:off x="762000" y="2806755"/>
              <a:ext cx="564276" cy="1713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4632768" y="1045618"/>
            <a:ext cx="2313160" cy="2181669"/>
            <a:chOff x="4632768" y="1045618"/>
            <a:chExt cx="2313160" cy="2181669"/>
          </a:xfrm>
        </p:grpSpPr>
        <p:grpSp>
          <p:nvGrpSpPr>
            <p:cNvPr id="11" name="Group 10"/>
            <p:cNvGrpSpPr/>
            <p:nvPr/>
          </p:nvGrpSpPr>
          <p:grpSpPr>
            <a:xfrm>
              <a:off x="4632768" y="1045618"/>
              <a:ext cx="2313160" cy="2181669"/>
              <a:chOff x="381000" y="658098"/>
              <a:chExt cx="1371600" cy="1293632"/>
            </a:xfrm>
          </p:grpSpPr>
          <p:sp>
            <p:nvSpPr>
              <p:cNvPr id="12" name="Rounded Rectangle 11"/>
              <p:cNvSpPr/>
              <p:nvPr/>
            </p:nvSpPr>
            <p:spPr>
              <a:xfrm>
                <a:off x="523783" y="957934"/>
                <a:ext cx="1104296" cy="24194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2846" y="1026270"/>
                <a:ext cx="1262742" cy="92546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81000" y="658098"/>
                <a:ext cx="1371600" cy="304800"/>
                <a:chOff x="381000" y="658098"/>
                <a:chExt cx="1371600" cy="304800"/>
              </a:xfrm>
              <a:solidFill>
                <a:srgbClr val="FF0000"/>
              </a:solidFill>
            </p:grpSpPr>
            <p:sp>
              <p:nvSpPr>
                <p:cNvPr id="17" name="Rounded Rectangle 16"/>
                <p:cNvSpPr/>
                <p:nvPr/>
              </p:nvSpPr>
              <p:spPr>
                <a:xfrm>
                  <a:off x="381000" y="658098"/>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33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8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4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0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43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1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00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6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7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441684" y="1199874"/>
                <a:ext cx="1282613" cy="472172"/>
              </a:xfrm>
              <a:prstGeom prst="roundRect">
                <a:avLst>
                  <a:gd name="adj"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9499" y="1178248"/>
                <a:ext cx="1314798" cy="492744"/>
              </a:xfrm>
              <a:prstGeom prst="rect">
                <a:avLst/>
              </a:prstGeom>
              <a:noFill/>
            </p:spPr>
            <p:txBody>
              <a:bodyPr wrap="square" rtlCol="0">
                <a:spAutoFit/>
              </a:bodyPr>
              <a:lstStyle/>
              <a:p>
                <a:pPr algn="ctr"/>
                <a:r>
                  <a:rPr lang="en-US" sz="2400" dirty="0">
                    <a:latin typeface="Dotum" panose="020B0600000101010101" pitchFamily="34" charset="-127"/>
                    <a:ea typeface="Dotum" panose="020B0600000101010101" pitchFamily="34" charset="-127"/>
                  </a:rPr>
                  <a:t>Testimony of Jesus Christ</a:t>
                </a:r>
              </a:p>
            </p:txBody>
          </p:sp>
        </p:grpSp>
        <p:sp>
          <p:nvSpPr>
            <p:cNvPr id="79" name="TextBox 78"/>
            <p:cNvSpPr txBox="1"/>
            <p:nvPr/>
          </p:nvSpPr>
          <p:spPr>
            <a:xfrm>
              <a:off x="4889786" y="2753831"/>
              <a:ext cx="1846141" cy="369332"/>
            </a:xfrm>
            <a:prstGeom prst="rect">
              <a:avLst/>
            </a:prstGeom>
            <a:noFill/>
          </p:spPr>
          <p:txBody>
            <a:bodyPr wrap="square" rtlCol="0">
              <a:spAutoFit/>
            </a:bodyPr>
            <a:lstStyle/>
            <a:p>
              <a:pPr algn="ctr"/>
              <a:r>
                <a:rPr lang="en-US" dirty="0">
                  <a:solidFill>
                    <a:schemeClr val="bg1"/>
                  </a:solidFill>
                </a:rPr>
                <a:t>Faith</a:t>
              </a:r>
            </a:p>
          </p:txBody>
        </p:sp>
      </p:grpSp>
    </p:spTree>
    <p:extLst>
      <p:ext uri="{BB962C8B-B14F-4D97-AF65-F5344CB8AC3E}">
        <p14:creationId xmlns:p14="http://schemas.microsoft.com/office/powerpoint/2010/main" val="10396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76:54-62</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Celestial World</a:t>
            </a:r>
          </a:p>
        </p:txBody>
      </p:sp>
      <p:grpSp>
        <p:nvGrpSpPr>
          <p:cNvPr id="17" name="Group 16"/>
          <p:cNvGrpSpPr/>
          <p:nvPr/>
        </p:nvGrpSpPr>
        <p:grpSpPr>
          <a:xfrm>
            <a:off x="514539" y="830996"/>
            <a:ext cx="1882111" cy="2038953"/>
            <a:chOff x="514539" y="830996"/>
            <a:chExt cx="1882111" cy="2038953"/>
          </a:xfrm>
        </p:grpSpPr>
        <p:grpSp>
          <p:nvGrpSpPr>
            <p:cNvPr id="7" name="Group 6"/>
            <p:cNvGrpSpPr/>
            <p:nvPr/>
          </p:nvGrpSpPr>
          <p:grpSpPr>
            <a:xfrm>
              <a:off x="514539" y="830996"/>
              <a:ext cx="1882111" cy="2038953"/>
              <a:chOff x="6019800" y="2209800"/>
              <a:chExt cx="1828800" cy="1981200"/>
            </a:xfrm>
          </p:grpSpPr>
          <p:grpSp>
            <p:nvGrpSpPr>
              <p:cNvPr id="8" name="Group 10"/>
              <p:cNvGrpSpPr/>
              <p:nvPr/>
            </p:nvGrpSpPr>
            <p:grpSpPr>
              <a:xfrm>
                <a:off x="6019800" y="2209800"/>
                <a:ext cx="1828800" cy="1981200"/>
                <a:chOff x="6019800" y="2209800"/>
                <a:chExt cx="1828800" cy="1981200"/>
              </a:xfrm>
            </p:grpSpPr>
            <p:sp>
              <p:nvSpPr>
                <p:cNvPr id="13" name="Rounded Rectangle 1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6172200" y="2362200"/>
                <a:ext cx="1547446" cy="1676400"/>
                <a:chOff x="6019800" y="2209800"/>
                <a:chExt cx="1828800" cy="1981200"/>
              </a:xfrm>
            </p:grpSpPr>
            <p:sp>
              <p:nvSpPr>
                <p:cNvPr id="10" name="Rounded Rectangle 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812401" y="1262374"/>
              <a:ext cx="1385180" cy="1200329"/>
            </a:xfrm>
            <a:prstGeom prst="rect">
              <a:avLst/>
            </a:prstGeom>
            <a:noFill/>
          </p:spPr>
          <p:txBody>
            <a:bodyPr wrap="square" rtlCol="0">
              <a:spAutoFit/>
            </a:bodyPr>
            <a:lstStyle/>
            <a:p>
              <a:pPr algn="ctr"/>
              <a:r>
                <a:rPr lang="en-US" dirty="0"/>
                <a:t>Those who are of the Church of the Firstborn</a:t>
              </a:r>
            </a:p>
          </p:txBody>
        </p:sp>
      </p:grpSp>
      <p:grpSp>
        <p:nvGrpSpPr>
          <p:cNvPr id="19" name="Group 18"/>
          <p:cNvGrpSpPr/>
          <p:nvPr/>
        </p:nvGrpSpPr>
        <p:grpSpPr>
          <a:xfrm>
            <a:off x="2740183" y="843061"/>
            <a:ext cx="1882111" cy="2038953"/>
            <a:chOff x="514539" y="830996"/>
            <a:chExt cx="1882111" cy="2038953"/>
          </a:xfrm>
        </p:grpSpPr>
        <p:grpSp>
          <p:nvGrpSpPr>
            <p:cNvPr id="20" name="Group 19"/>
            <p:cNvGrpSpPr/>
            <p:nvPr/>
          </p:nvGrpSpPr>
          <p:grpSpPr>
            <a:xfrm>
              <a:off x="514539" y="830996"/>
              <a:ext cx="1882111" cy="2038953"/>
              <a:chOff x="6019800" y="2209800"/>
              <a:chExt cx="1828800" cy="1981200"/>
            </a:xfrm>
          </p:grpSpPr>
          <p:grpSp>
            <p:nvGrpSpPr>
              <p:cNvPr id="22" name="Group 10"/>
              <p:cNvGrpSpPr/>
              <p:nvPr/>
            </p:nvGrpSpPr>
            <p:grpSpPr>
              <a:xfrm>
                <a:off x="6019800" y="2209800"/>
                <a:ext cx="1828800" cy="1981200"/>
                <a:chOff x="6019800" y="2209800"/>
                <a:chExt cx="1828800" cy="1981200"/>
              </a:xfrm>
            </p:grpSpPr>
            <p:sp>
              <p:nvSpPr>
                <p:cNvPr id="27" name="Rounded Rectangle 2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6172200" y="2362200"/>
                <a:ext cx="1547446" cy="1676400"/>
                <a:chOff x="6019800" y="2209800"/>
                <a:chExt cx="1828800" cy="1981200"/>
              </a:xfrm>
            </p:grpSpPr>
            <p:sp>
              <p:nvSpPr>
                <p:cNvPr id="24" name="Rounded Rectangle 23"/>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737738" y="1105939"/>
              <a:ext cx="1499971" cy="1477328"/>
            </a:xfrm>
            <a:prstGeom prst="rect">
              <a:avLst/>
            </a:prstGeom>
            <a:noFill/>
          </p:spPr>
          <p:txBody>
            <a:bodyPr wrap="square" rtlCol="0">
              <a:spAutoFit/>
            </a:bodyPr>
            <a:lstStyle/>
            <a:p>
              <a:pPr algn="ctr"/>
              <a:r>
                <a:rPr lang="en-US" dirty="0"/>
                <a:t>Those whose hands the Father has given all things</a:t>
              </a:r>
            </a:p>
          </p:txBody>
        </p:sp>
      </p:grpSp>
      <p:grpSp>
        <p:nvGrpSpPr>
          <p:cNvPr id="30" name="Group 29"/>
          <p:cNvGrpSpPr/>
          <p:nvPr/>
        </p:nvGrpSpPr>
        <p:grpSpPr>
          <a:xfrm>
            <a:off x="5004720" y="843061"/>
            <a:ext cx="1882111" cy="2038953"/>
            <a:chOff x="514539" y="830996"/>
            <a:chExt cx="1882111" cy="2038953"/>
          </a:xfrm>
        </p:grpSpPr>
        <p:grpSp>
          <p:nvGrpSpPr>
            <p:cNvPr id="31" name="Group 30"/>
            <p:cNvGrpSpPr/>
            <p:nvPr/>
          </p:nvGrpSpPr>
          <p:grpSpPr>
            <a:xfrm>
              <a:off x="514539" y="830996"/>
              <a:ext cx="1882111" cy="2038953"/>
              <a:chOff x="6019800" y="2209800"/>
              <a:chExt cx="1828800" cy="1981200"/>
            </a:xfrm>
          </p:grpSpPr>
          <p:grpSp>
            <p:nvGrpSpPr>
              <p:cNvPr id="33" name="Group 10"/>
              <p:cNvGrpSpPr/>
              <p:nvPr/>
            </p:nvGrpSpPr>
            <p:grpSpPr>
              <a:xfrm>
                <a:off x="6019800" y="2209800"/>
                <a:ext cx="1828800" cy="1981200"/>
                <a:chOff x="6019800" y="2209800"/>
                <a:chExt cx="1828800" cy="1981200"/>
              </a:xfrm>
            </p:grpSpPr>
            <p:sp>
              <p:nvSpPr>
                <p:cNvPr id="38" name="Rounded Rectangle 37"/>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a:off x="6172200" y="2362200"/>
                <a:ext cx="1547446" cy="1676400"/>
                <a:chOff x="6019800" y="2209800"/>
                <a:chExt cx="1828800" cy="1981200"/>
              </a:xfrm>
            </p:grpSpPr>
            <p:sp>
              <p:nvSpPr>
                <p:cNvPr id="35" name="Rounded Rectangle 34"/>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628506" y="1072845"/>
              <a:ext cx="1635431" cy="1754326"/>
            </a:xfrm>
            <a:prstGeom prst="rect">
              <a:avLst/>
            </a:prstGeom>
            <a:noFill/>
          </p:spPr>
          <p:txBody>
            <a:bodyPr wrap="square" rtlCol="0">
              <a:spAutoFit/>
            </a:bodyPr>
            <a:lstStyle/>
            <a:p>
              <a:pPr algn="ctr"/>
              <a:r>
                <a:rPr lang="en-US" dirty="0"/>
                <a:t>Those who are priests and kings, who have received of his fullness and glory</a:t>
              </a:r>
            </a:p>
          </p:txBody>
        </p:sp>
      </p:grpSp>
      <p:grpSp>
        <p:nvGrpSpPr>
          <p:cNvPr id="41" name="Group 40"/>
          <p:cNvGrpSpPr/>
          <p:nvPr/>
        </p:nvGrpSpPr>
        <p:grpSpPr>
          <a:xfrm>
            <a:off x="7261889" y="837191"/>
            <a:ext cx="1882111" cy="2038953"/>
            <a:chOff x="514539" y="830996"/>
            <a:chExt cx="1882111" cy="2038953"/>
          </a:xfrm>
        </p:grpSpPr>
        <p:grpSp>
          <p:nvGrpSpPr>
            <p:cNvPr id="42" name="Group 41"/>
            <p:cNvGrpSpPr/>
            <p:nvPr/>
          </p:nvGrpSpPr>
          <p:grpSpPr>
            <a:xfrm>
              <a:off x="514539" y="830996"/>
              <a:ext cx="1882111" cy="2038953"/>
              <a:chOff x="6019800" y="2209800"/>
              <a:chExt cx="1828800" cy="1981200"/>
            </a:xfrm>
          </p:grpSpPr>
          <p:grpSp>
            <p:nvGrpSpPr>
              <p:cNvPr id="44" name="Group 10"/>
              <p:cNvGrpSpPr/>
              <p:nvPr/>
            </p:nvGrpSpPr>
            <p:grpSpPr>
              <a:xfrm>
                <a:off x="6019800" y="2209800"/>
                <a:ext cx="1828800" cy="1981200"/>
                <a:chOff x="6019800" y="2209800"/>
                <a:chExt cx="1828800" cy="1981200"/>
              </a:xfrm>
            </p:grpSpPr>
            <p:sp>
              <p:nvSpPr>
                <p:cNvPr id="49" name="Rounded Rectangle 4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
              <p:cNvGrpSpPr/>
              <p:nvPr/>
            </p:nvGrpSpPr>
            <p:grpSpPr>
              <a:xfrm>
                <a:off x="6172200" y="2362200"/>
                <a:ext cx="1547446" cy="1676400"/>
                <a:chOff x="6019800" y="2209800"/>
                <a:chExt cx="1828800" cy="1981200"/>
              </a:xfrm>
            </p:grpSpPr>
            <p:sp>
              <p:nvSpPr>
                <p:cNvPr id="46" name="Rounded Rectangle 4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812401" y="1262374"/>
              <a:ext cx="1385180" cy="1200329"/>
            </a:xfrm>
            <a:prstGeom prst="rect">
              <a:avLst/>
            </a:prstGeom>
            <a:noFill/>
          </p:spPr>
          <p:txBody>
            <a:bodyPr wrap="square" rtlCol="0">
              <a:spAutoFit/>
            </a:bodyPr>
            <a:lstStyle/>
            <a:p>
              <a:pPr algn="ctr"/>
              <a:r>
                <a:rPr lang="en-US" dirty="0"/>
                <a:t>Those who are the order of Melchizedek</a:t>
              </a:r>
            </a:p>
          </p:txBody>
        </p:sp>
      </p:grpSp>
      <p:grpSp>
        <p:nvGrpSpPr>
          <p:cNvPr id="52" name="Group 51"/>
          <p:cNvGrpSpPr/>
          <p:nvPr/>
        </p:nvGrpSpPr>
        <p:grpSpPr>
          <a:xfrm>
            <a:off x="9484943" y="801163"/>
            <a:ext cx="1882111" cy="2038953"/>
            <a:chOff x="514539" y="830996"/>
            <a:chExt cx="1882111" cy="2038953"/>
          </a:xfrm>
        </p:grpSpPr>
        <p:grpSp>
          <p:nvGrpSpPr>
            <p:cNvPr id="53" name="Group 52"/>
            <p:cNvGrpSpPr/>
            <p:nvPr/>
          </p:nvGrpSpPr>
          <p:grpSpPr>
            <a:xfrm>
              <a:off x="514539" y="830996"/>
              <a:ext cx="1882111" cy="2038953"/>
              <a:chOff x="6019800" y="2209800"/>
              <a:chExt cx="1828800" cy="1981200"/>
            </a:xfrm>
          </p:grpSpPr>
          <p:grpSp>
            <p:nvGrpSpPr>
              <p:cNvPr id="55" name="Group 10"/>
              <p:cNvGrpSpPr/>
              <p:nvPr/>
            </p:nvGrpSpPr>
            <p:grpSpPr>
              <a:xfrm>
                <a:off x="6019800" y="2209800"/>
                <a:ext cx="1828800" cy="1981200"/>
                <a:chOff x="6019800" y="2209800"/>
                <a:chExt cx="1828800" cy="1981200"/>
              </a:xfrm>
            </p:grpSpPr>
            <p:sp>
              <p:nvSpPr>
                <p:cNvPr id="60" name="Rounded Rectangle 5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a:off x="6172200" y="2362200"/>
                <a:ext cx="1547446" cy="1676400"/>
                <a:chOff x="6019800" y="2209800"/>
                <a:chExt cx="1828800" cy="1981200"/>
              </a:xfrm>
            </p:grpSpPr>
            <p:sp>
              <p:nvSpPr>
                <p:cNvPr id="57" name="Rounded Rectangle 5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812401" y="1262374"/>
              <a:ext cx="1385180" cy="1200329"/>
            </a:xfrm>
            <a:prstGeom prst="rect">
              <a:avLst/>
            </a:prstGeom>
            <a:noFill/>
          </p:spPr>
          <p:txBody>
            <a:bodyPr wrap="square" rtlCol="0">
              <a:spAutoFit/>
            </a:bodyPr>
            <a:lstStyle/>
            <a:p>
              <a:pPr algn="ctr"/>
              <a:r>
                <a:rPr lang="en-US" dirty="0"/>
                <a:t>Those who are gods, even the sons of God</a:t>
              </a:r>
            </a:p>
          </p:txBody>
        </p:sp>
      </p:grpSp>
      <p:grpSp>
        <p:nvGrpSpPr>
          <p:cNvPr id="64" name="Group 63"/>
          <p:cNvGrpSpPr/>
          <p:nvPr/>
        </p:nvGrpSpPr>
        <p:grpSpPr>
          <a:xfrm>
            <a:off x="2145487" y="4119300"/>
            <a:ext cx="7903105" cy="2109457"/>
            <a:chOff x="2263937" y="4119327"/>
            <a:chExt cx="7903105" cy="2109457"/>
          </a:xfrm>
        </p:grpSpPr>
        <p:sp>
          <p:nvSpPr>
            <p:cNvPr id="63" name="Oval 62"/>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015214" y="4737217"/>
            <a:ext cx="4674329" cy="646331"/>
          </a:xfrm>
          <a:prstGeom prst="rect">
            <a:avLst/>
          </a:prstGeom>
        </p:spPr>
        <p:txBody>
          <a:bodyPr wrap="square">
            <a:spAutoFit/>
          </a:bodyPr>
          <a:lstStyle/>
          <a:p>
            <a:r>
              <a:rPr lang="en-US" i="1" dirty="0">
                <a:latin typeface="Georgia" panose="02040502050405020303" pitchFamily="18" charset="0"/>
              </a:rPr>
              <a:t>“These shall dwell in the presence of God and his Christ forever and ever.”</a:t>
            </a:r>
            <a:endParaRPr lang="en-US" i="1" dirty="0"/>
          </a:p>
        </p:txBody>
      </p:sp>
      <p:grpSp>
        <p:nvGrpSpPr>
          <p:cNvPr id="82" name="Group 81"/>
          <p:cNvGrpSpPr/>
          <p:nvPr/>
        </p:nvGrpSpPr>
        <p:grpSpPr>
          <a:xfrm>
            <a:off x="3285377" y="4430059"/>
            <a:ext cx="947070" cy="711448"/>
            <a:chOff x="3285377" y="4430059"/>
            <a:chExt cx="947070" cy="711448"/>
          </a:xfrm>
        </p:grpSpPr>
        <p:grpSp>
          <p:nvGrpSpPr>
            <p:cNvPr id="67" name="Group 66"/>
            <p:cNvGrpSpPr/>
            <p:nvPr/>
          </p:nvGrpSpPr>
          <p:grpSpPr>
            <a:xfrm rot="19753255">
              <a:off x="3285377" y="4430059"/>
              <a:ext cx="659674" cy="381000"/>
              <a:chOff x="5664926" y="1981200"/>
              <a:chExt cx="659674" cy="381000"/>
            </a:xfrm>
            <a:solidFill>
              <a:schemeClr val="accent6">
                <a:lumMod val="75000"/>
              </a:schemeClr>
            </a:solidFill>
          </p:grpSpPr>
          <p:sp>
            <p:nvSpPr>
              <p:cNvPr id="68" name="Round Diagonal Corner Rectangle 67"/>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753596">
              <a:off x="3572773" y="4430342"/>
              <a:ext cx="659674" cy="381000"/>
              <a:chOff x="5664926" y="1981200"/>
              <a:chExt cx="659674" cy="381000"/>
            </a:xfrm>
            <a:solidFill>
              <a:schemeClr val="accent6">
                <a:lumMod val="75000"/>
              </a:schemeClr>
            </a:solidFill>
          </p:grpSpPr>
          <p:sp>
            <p:nvSpPr>
              <p:cNvPr id="72" name="Round Diagonal Corner Rectangle 7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426836">
              <a:off x="3390612" y="4620119"/>
              <a:ext cx="659674" cy="381000"/>
              <a:chOff x="5664926" y="1981200"/>
              <a:chExt cx="659674" cy="381000"/>
            </a:xfrm>
            <a:solidFill>
              <a:schemeClr val="accent6">
                <a:lumMod val="75000"/>
              </a:schemeClr>
            </a:solidFill>
          </p:grpSpPr>
          <p:sp>
            <p:nvSpPr>
              <p:cNvPr id="76" name="Round Diagonal Corner Rectangle 7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889473">
            <a:off x="8249260" y="4432638"/>
            <a:ext cx="947070" cy="711448"/>
            <a:chOff x="3285377" y="4430059"/>
            <a:chExt cx="947070" cy="711448"/>
          </a:xfrm>
        </p:grpSpPr>
        <p:grpSp>
          <p:nvGrpSpPr>
            <p:cNvPr id="87" name="Group 86"/>
            <p:cNvGrpSpPr/>
            <p:nvPr/>
          </p:nvGrpSpPr>
          <p:grpSpPr>
            <a:xfrm rot="19753255">
              <a:off x="3285377" y="4430059"/>
              <a:ext cx="659674" cy="381000"/>
              <a:chOff x="5664926" y="1981200"/>
              <a:chExt cx="659674" cy="381000"/>
            </a:xfrm>
            <a:solidFill>
              <a:schemeClr val="accent6">
                <a:lumMod val="75000"/>
              </a:schemeClr>
            </a:solidFill>
          </p:grpSpPr>
          <p:sp>
            <p:nvSpPr>
              <p:cNvPr id="99" name="Round Diagonal Corner Rectangle 9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753596">
              <a:off x="3572773" y="4430342"/>
              <a:ext cx="659674" cy="381000"/>
              <a:chOff x="5664926" y="1981200"/>
              <a:chExt cx="659674" cy="381000"/>
            </a:xfrm>
            <a:solidFill>
              <a:schemeClr val="accent6">
                <a:lumMod val="75000"/>
              </a:schemeClr>
            </a:solidFill>
          </p:grpSpPr>
          <p:sp>
            <p:nvSpPr>
              <p:cNvPr id="96" name="Round Diagonal Corner Rectangle 9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426836">
              <a:off x="3390612" y="4620119"/>
              <a:ext cx="659674" cy="381000"/>
              <a:chOff x="5664926" y="1981200"/>
              <a:chExt cx="659674" cy="381000"/>
            </a:xfrm>
            <a:solidFill>
              <a:schemeClr val="accent6">
                <a:lumMod val="75000"/>
              </a:schemeClr>
            </a:solidFill>
          </p:grpSpPr>
          <p:sp>
            <p:nvSpPr>
              <p:cNvPr id="93" name="Round Diagonal Corner Rectangle 9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48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76:63-70</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Those Who Dwell With God</a:t>
            </a:r>
          </a:p>
        </p:txBody>
      </p:sp>
      <p:grpSp>
        <p:nvGrpSpPr>
          <p:cNvPr id="17" name="Group 16"/>
          <p:cNvGrpSpPr/>
          <p:nvPr/>
        </p:nvGrpSpPr>
        <p:grpSpPr>
          <a:xfrm>
            <a:off x="514539" y="830996"/>
            <a:ext cx="1882111" cy="2038953"/>
            <a:chOff x="514539" y="830996"/>
            <a:chExt cx="1882111" cy="2038953"/>
          </a:xfrm>
        </p:grpSpPr>
        <p:grpSp>
          <p:nvGrpSpPr>
            <p:cNvPr id="7" name="Group 6"/>
            <p:cNvGrpSpPr/>
            <p:nvPr/>
          </p:nvGrpSpPr>
          <p:grpSpPr>
            <a:xfrm>
              <a:off x="514539" y="830996"/>
              <a:ext cx="1882111" cy="2038953"/>
              <a:chOff x="6019800" y="2209800"/>
              <a:chExt cx="1828800" cy="1981200"/>
            </a:xfrm>
          </p:grpSpPr>
          <p:grpSp>
            <p:nvGrpSpPr>
              <p:cNvPr id="8" name="Group 10"/>
              <p:cNvGrpSpPr/>
              <p:nvPr/>
            </p:nvGrpSpPr>
            <p:grpSpPr>
              <a:xfrm>
                <a:off x="6019800" y="2209800"/>
                <a:ext cx="1828800" cy="1981200"/>
                <a:chOff x="6019800" y="2209800"/>
                <a:chExt cx="1828800" cy="1981200"/>
              </a:xfrm>
            </p:grpSpPr>
            <p:sp>
              <p:nvSpPr>
                <p:cNvPr id="13" name="Rounded Rectangle 1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6172200" y="2362200"/>
                <a:ext cx="1547446" cy="1676400"/>
                <a:chOff x="6019800" y="2209800"/>
                <a:chExt cx="1828800" cy="1981200"/>
              </a:xfrm>
            </p:grpSpPr>
            <p:sp>
              <p:nvSpPr>
                <p:cNvPr id="10" name="Rounded Rectangle 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775069" y="1190229"/>
              <a:ext cx="1385180" cy="1477328"/>
            </a:xfrm>
            <a:prstGeom prst="rect">
              <a:avLst/>
            </a:prstGeom>
            <a:noFill/>
          </p:spPr>
          <p:txBody>
            <a:bodyPr wrap="square" rtlCol="0">
              <a:spAutoFit/>
            </a:bodyPr>
            <a:lstStyle/>
            <a:p>
              <a:pPr algn="ctr"/>
              <a:r>
                <a:rPr lang="en-US" dirty="0"/>
                <a:t>They will accompany Christ when He comes again</a:t>
              </a:r>
            </a:p>
          </p:txBody>
        </p:sp>
      </p:grpSp>
      <p:grpSp>
        <p:nvGrpSpPr>
          <p:cNvPr id="19" name="Group 18"/>
          <p:cNvGrpSpPr/>
          <p:nvPr/>
        </p:nvGrpSpPr>
        <p:grpSpPr>
          <a:xfrm>
            <a:off x="2740183" y="843061"/>
            <a:ext cx="1882111" cy="2038953"/>
            <a:chOff x="514539" y="830996"/>
            <a:chExt cx="1882111" cy="2038953"/>
          </a:xfrm>
        </p:grpSpPr>
        <p:grpSp>
          <p:nvGrpSpPr>
            <p:cNvPr id="20" name="Group 19"/>
            <p:cNvGrpSpPr/>
            <p:nvPr/>
          </p:nvGrpSpPr>
          <p:grpSpPr>
            <a:xfrm>
              <a:off x="514539" y="830996"/>
              <a:ext cx="1882111" cy="2038953"/>
              <a:chOff x="6019800" y="2209800"/>
              <a:chExt cx="1828800" cy="1981200"/>
            </a:xfrm>
          </p:grpSpPr>
          <p:grpSp>
            <p:nvGrpSpPr>
              <p:cNvPr id="22" name="Group 10"/>
              <p:cNvGrpSpPr/>
              <p:nvPr/>
            </p:nvGrpSpPr>
            <p:grpSpPr>
              <a:xfrm>
                <a:off x="6019800" y="2209800"/>
                <a:ext cx="1828800" cy="1981200"/>
                <a:chOff x="6019800" y="2209800"/>
                <a:chExt cx="1828800" cy="1981200"/>
              </a:xfrm>
            </p:grpSpPr>
            <p:sp>
              <p:nvSpPr>
                <p:cNvPr id="27" name="Rounded Rectangle 2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6172200" y="2362200"/>
                <a:ext cx="1547446" cy="1676400"/>
                <a:chOff x="6019800" y="2209800"/>
                <a:chExt cx="1828800" cy="1981200"/>
              </a:xfrm>
            </p:grpSpPr>
            <p:sp>
              <p:nvSpPr>
                <p:cNvPr id="24" name="Rounded Rectangle 23"/>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737738" y="1159756"/>
              <a:ext cx="1499971" cy="1200329"/>
            </a:xfrm>
            <a:prstGeom prst="rect">
              <a:avLst/>
            </a:prstGeom>
            <a:noFill/>
          </p:spPr>
          <p:txBody>
            <a:bodyPr wrap="square" rtlCol="0">
              <a:spAutoFit/>
            </a:bodyPr>
            <a:lstStyle/>
            <a:p>
              <a:pPr algn="ctr"/>
              <a:r>
                <a:rPr lang="en-US" dirty="0"/>
                <a:t>They who shall be part of the first resurrection</a:t>
              </a:r>
            </a:p>
          </p:txBody>
        </p:sp>
      </p:grpSp>
      <p:grpSp>
        <p:nvGrpSpPr>
          <p:cNvPr id="30" name="Group 29"/>
          <p:cNvGrpSpPr/>
          <p:nvPr/>
        </p:nvGrpSpPr>
        <p:grpSpPr>
          <a:xfrm>
            <a:off x="5004720" y="843061"/>
            <a:ext cx="1882111" cy="2038953"/>
            <a:chOff x="514539" y="830996"/>
            <a:chExt cx="1882111" cy="2038953"/>
          </a:xfrm>
        </p:grpSpPr>
        <p:grpSp>
          <p:nvGrpSpPr>
            <p:cNvPr id="31" name="Group 30"/>
            <p:cNvGrpSpPr/>
            <p:nvPr/>
          </p:nvGrpSpPr>
          <p:grpSpPr>
            <a:xfrm>
              <a:off x="514539" y="830996"/>
              <a:ext cx="1882111" cy="2038953"/>
              <a:chOff x="6019800" y="2209800"/>
              <a:chExt cx="1828800" cy="1981200"/>
            </a:xfrm>
          </p:grpSpPr>
          <p:grpSp>
            <p:nvGrpSpPr>
              <p:cNvPr id="33" name="Group 10"/>
              <p:cNvGrpSpPr/>
              <p:nvPr/>
            </p:nvGrpSpPr>
            <p:grpSpPr>
              <a:xfrm>
                <a:off x="6019800" y="2209800"/>
                <a:ext cx="1828800" cy="1981200"/>
                <a:chOff x="6019800" y="2209800"/>
                <a:chExt cx="1828800" cy="1981200"/>
              </a:xfrm>
            </p:grpSpPr>
            <p:sp>
              <p:nvSpPr>
                <p:cNvPr id="38" name="Rounded Rectangle 37"/>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a:off x="6172200" y="2362200"/>
                <a:ext cx="1547446" cy="1676400"/>
                <a:chOff x="6019800" y="2209800"/>
                <a:chExt cx="1828800" cy="1981200"/>
              </a:xfrm>
            </p:grpSpPr>
            <p:sp>
              <p:nvSpPr>
                <p:cNvPr id="35" name="Rounded Rectangle 34"/>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628506" y="1072845"/>
              <a:ext cx="1635431" cy="1477328"/>
            </a:xfrm>
            <a:prstGeom prst="rect">
              <a:avLst/>
            </a:prstGeom>
            <a:noFill/>
          </p:spPr>
          <p:txBody>
            <a:bodyPr wrap="square" rtlCol="0">
              <a:spAutoFit/>
            </a:bodyPr>
            <a:lstStyle/>
            <a:p>
              <a:pPr algn="ctr"/>
              <a:r>
                <a:rPr lang="en-US" dirty="0"/>
                <a:t>They who will come forth in the resurrection of the just</a:t>
              </a:r>
            </a:p>
          </p:txBody>
        </p:sp>
      </p:grpSp>
      <p:grpSp>
        <p:nvGrpSpPr>
          <p:cNvPr id="41" name="Group 40"/>
          <p:cNvGrpSpPr/>
          <p:nvPr/>
        </p:nvGrpSpPr>
        <p:grpSpPr>
          <a:xfrm>
            <a:off x="7261889" y="837191"/>
            <a:ext cx="1882111" cy="2038953"/>
            <a:chOff x="514539" y="830996"/>
            <a:chExt cx="1882111" cy="2038953"/>
          </a:xfrm>
        </p:grpSpPr>
        <p:grpSp>
          <p:nvGrpSpPr>
            <p:cNvPr id="42" name="Group 41"/>
            <p:cNvGrpSpPr/>
            <p:nvPr/>
          </p:nvGrpSpPr>
          <p:grpSpPr>
            <a:xfrm>
              <a:off x="514539" y="830996"/>
              <a:ext cx="1882111" cy="2038953"/>
              <a:chOff x="6019800" y="2209800"/>
              <a:chExt cx="1828800" cy="1981200"/>
            </a:xfrm>
          </p:grpSpPr>
          <p:grpSp>
            <p:nvGrpSpPr>
              <p:cNvPr id="44" name="Group 10"/>
              <p:cNvGrpSpPr/>
              <p:nvPr/>
            </p:nvGrpSpPr>
            <p:grpSpPr>
              <a:xfrm>
                <a:off x="6019800" y="2209800"/>
                <a:ext cx="1828800" cy="1981200"/>
                <a:chOff x="6019800" y="2209800"/>
                <a:chExt cx="1828800" cy="1981200"/>
              </a:xfrm>
            </p:grpSpPr>
            <p:sp>
              <p:nvSpPr>
                <p:cNvPr id="49" name="Rounded Rectangle 4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
              <p:cNvGrpSpPr/>
              <p:nvPr/>
            </p:nvGrpSpPr>
            <p:grpSpPr>
              <a:xfrm>
                <a:off x="6172200" y="2362200"/>
                <a:ext cx="1547446" cy="1676400"/>
                <a:chOff x="6019800" y="2209800"/>
                <a:chExt cx="1828800" cy="1981200"/>
              </a:xfrm>
            </p:grpSpPr>
            <p:sp>
              <p:nvSpPr>
                <p:cNvPr id="46" name="Rounded Rectangle 4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737737" y="1199278"/>
              <a:ext cx="1459843" cy="1477328"/>
            </a:xfrm>
            <a:prstGeom prst="rect">
              <a:avLst/>
            </a:prstGeom>
            <a:noFill/>
          </p:spPr>
          <p:txBody>
            <a:bodyPr wrap="square" rtlCol="0">
              <a:spAutoFit/>
            </a:bodyPr>
            <a:lstStyle/>
            <a:p>
              <a:pPr algn="ctr"/>
              <a:r>
                <a:rPr lang="en-US" dirty="0"/>
                <a:t>They will go to Mount Zion and be accompanied by angels</a:t>
              </a:r>
            </a:p>
          </p:txBody>
        </p:sp>
      </p:grpSp>
      <p:grpSp>
        <p:nvGrpSpPr>
          <p:cNvPr id="52" name="Group 51"/>
          <p:cNvGrpSpPr/>
          <p:nvPr/>
        </p:nvGrpSpPr>
        <p:grpSpPr>
          <a:xfrm>
            <a:off x="9484943" y="801163"/>
            <a:ext cx="1882111" cy="2038953"/>
            <a:chOff x="514539" y="830996"/>
            <a:chExt cx="1882111" cy="2038953"/>
          </a:xfrm>
        </p:grpSpPr>
        <p:grpSp>
          <p:nvGrpSpPr>
            <p:cNvPr id="53" name="Group 52"/>
            <p:cNvGrpSpPr/>
            <p:nvPr/>
          </p:nvGrpSpPr>
          <p:grpSpPr>
            <a:xfrm>
              <a:off x="514539" y="830996"/>
              <a:ext cx="1882111" cy="2038953"/>
              <a:chOff x="6019800" y="2209800"/>
              <a:chExt cx="1828800" cy="1981200"/>
            </a:xfrm>
          </p:grpSpPr>
          <p:grpSp>
            <p:nvGrpSpPr>
              <p:cNvPr id="55" name="Group 10"/>
              <p:cNvGrpSpPr/>
              <p:nvPr/>
            </p:nvGrpSpPr>
            <p:grpSpPr>
              <a:xfrm>
                <a:off x="6019800" y="2209800"/>
                <a:ext cx="1828800" cy="1981200"/>
                <a:chOff x="6019800" y="2209800"/>
                <a:chExt cx="1828800" cy="1981200"/>
              </a:xfrm>
            </p:grpSpPr>
            <p:sp>
              <p:nvSpPr>
                <p:cNvPr id="60" name="Rounded Rectangle 5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a:off x="6172200" y="2362200"/>
                <a:ext cx="1547446" cy="1676400"/>
                <a:chOff x="6019800" y="2209800"/>
                <a:chExt cx="1828800" cy="1981200"/>
              </a:xfrm>
            </p:grpSpPr>
            <p:sp>
              <p:nvSpPr>
                <p:cNvPr id="57" name="Rounded Rectangle 5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812401" y="1262374"/>
              <a:ext cx="1385180" cy="1477328"/>
            </a:xfrm>
            <a:prstGeom prst="rect">
              <a:avLst/>
            </a:prstGeom>
            <a:noFill/>
          </p:spPr>
          <p:txBody>
            <a:bodyPr wrap="square" rtlCol="0">
              <a:spAutoFit/>
            </a:bodyPr>
            <a:lstStyle/>
            <a:p>
              <a:pPr algn="ctr"/>
              <a:r>
                <a:rPr lang="en-US" dirty="0"/>
                <a:t>They will have their names written in heaven </a:t>
              </a:r>
            </a:p>
          </p:txBody>
        </p:sp>
      </p:grpSp>
      <p:grpSp>
        <p:nvGrpSpPr>
          <p:cNvPr id="3" name="Group 2"/>
          <p:cNvGrpSpPr/>
          <p:nvPr/>
        </p:nvGrpSpPr>
        <p:grpSpPr>
          <a:xfrm>
            <a:off x="3120139" y="4307388"/>
            <a:ext cx="7903105" cy="2109457"/>
            <a:chOff x="3120139" y="4307388"/>
            <a:chExt cx="7903105" cy="2109457"/>
          </a:xfrm>
        </p:grpSpPr>
        <p:grpSp>
          <p:nvGrpSpPr>
            <p:cNvPr id="64" name="Group 63"/>
            <p:cNvGrpSpPr/>
            <p:nvPr/>
          </p:nvGrpSpPr>
          <p:grpSpPr>
            <a:xfrm>
              <a:off x="3120139" y="4307388"/>
              <a:ext cx="7903105" cy="2109457"/>
              <a:chOff x="2263937" y="4119327"/>
              <a:chExt cx="7903105" cy="2109457"/>
            </a:xfrm>
          </p:grpSpPr>
          <p:sp>
            <p:nvSpPr>
              <p:cNvPr id="63" name="Oval 62"/>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889035" y="4782646"/>
              <a:ext cx="4674329" cy="1200329"/>
            </a:xfrm>
            <a:prstGeom prst="rect">
              <a:avLst/>
            </a:prstGeom>
          </p:spPr>
          <p:txBody>
            <a:bodyPr wrap="square">
              <a:spAutoFit/>
            </a:bodyPr>
            <a:lstStyle/>
            <a:p>
              <a:r>
                <a:rPr lang="en-US" i="1" dirty="0">
                  <a:latin typeface="Georgia" panose="02040502050405020303" pitchFamily="18" charset="0"/>
                </a:rPr>
                <a:t>“T</a:t>
              </a:r>
              <a:r>
                <a:rPr lang="en-US" i="1" dirty="0"/>
                <a:t>hese are they whose bodies are celestial, whose glory is that of the sun, even the glory of God, the highest of all, whose glory the sun of the firmament is written of as being typical.”</a:t>
              </a:r>
            </a:p>
          </p:txBody>
        </p:sp>
        <p:grpSp>
          <p:nvGrpSpPr>
            <p:cNvPr id="82" name="Group 81"/>
            <p:cNvGrpSpPr/>
            <p:nvPr/>
          </p:nvGrpSpPr>
          <p:grpSpPr>
            <a:xfrm>
              <a:off x="4159198" y="4475488"/>
              <a:ext cx="947070" cy="711448"/>
              <a:chOff x="3285377" y="4430059"/>
              <a:chExt cx="947070" cy="711448"/>
            </a:xfrm>
          </p:grpSpPr>
          <p:grpSp>
            <p:nvGrpSpPr>
              <p:cNvPr id="67" name="Group 66"/>
              <p:cNvGrpSpPr/>
              <p:nvPr/>
            </p:nvGrpSpPr>
            <p:grpSpPr>
              <a:xfrm rot="19753255">
                <a:off x="3285377" y="4430059"/>
                <a:ext cx="659674" cy="381000"/>
                <a:chOff x="5664926" y="1981200"/>
                <a:chExt cx="659674" cy="381000"/>
              </a:xfrm>
              <a:solidFill>
                <a:schemeClr val="accent6">
                  <a:lumMod val="75000"/>
                </a:schemeClr>
              </a:solidFill>
            </p:grpSpPr>
            <p:sp>
              <p:nvSpPr>
                <p:cNvPr id="68" name="Round Diagonal Corner Rectangle 67"/>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753596">
                <a:off x="3572773" y="4430342"/>
                <a:ext cx="659674" cy="381000"/>
                <a:chOff x="5664926" y="1981200"/>
                <a:chExt cx="659674" cy="381000"/>
              </a:xfrm>
              <a:solidFill>
                <a:schemeClr val="accent6">
                  <a:lumMod val="75000"/>
                </a:schemeClr>
              </a:solidFill>
            </p:grpSpPr>
            <p:sp>
              <p:nvSpPr>
                <p:cNvPr id="72" name="Round Diagonal Corner Rectangle 7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426836">
                <a:off x="3390612" y="4620119"/>
                <a:ext cx="659674" cy="381000"/>
                <a:chOff x="5664926" y="1981200"/>
                <a:chExt cx="659674" cy="381000"/>
              </a:xfrm>
              <a:solidFill>
                <a:schemeClr val="accent6">
                  <a:lumMod val="75000"/>
                </a:schemeClr>
              </a:solidFill>
            </p:grpSpPr>
            <p:sp>
              <p:nvSpPr>
                <p:cNvPr id="76" name="Round Diagonal Corner Rectangle 7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889473">
              <a:off x="9123081" y="4478067"/>
              <a:ext cx="947070" cy="711448"/>
              <a:chOff x="3285377" y="4430059"/>
              <a:chExt cx="947070" cy="711448"/>
            </a:xfrm>
          </p:grpSpPr>
          <p:grpSp>
            <p:nvGrpSpPr>
              <p:cNvPr id="87" name="Group 86"/>
              <p:cNvGrpSpPr/>
              <p:nvPr/>
            </p:nvGrpSpPr>
            <p:grpSpPr>
              <a:xfrm rot="19753255">
                <a:off x="3285377" y="4430059"/>
                <a:ext cx="659674" cy="381000"/>
                <a:chOff x="5664926" y="1981200"/>
                <a:chExt cx="659674" cy="381000"/>
              </a:xfrm>
              <a:solidFill>
                <a:schemeClr val="accent6">
                  <a:lumMod val="75000"/>
                </a:schemeClr>
              </a:solidFill>
            </p:grpSpPr>
            <p:sp>
              <p:nvSpPr>
                <p:cNvPr id="99" name="Round Diagonal Corner Rectangle 9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753596">
                <a:off x="3572773" y="4430342"/>
                <a:ext cx="659674" cy="381000"/>
                <a:chOff x="5664926" y="1981200"/>
                <a:chExt cx="659674" cy="381000"/>
              </a:xfrm>
              <a:solidFill>
                <a:schemeClr val="accent6">
                  <a:lumMod val="75000"/>
                </a:schemeClr>
              </a:solidFill>
            </p:grpSpPr>
            <p:sp>
              <p:nvSpPr>
                <p:cNvPr id="96" name="Round Diagonal Corner Rectangle 9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426836">
                <a:off x="3390612" y="4620119"/>
                <a:ext cx="659674" cy="381000"/>
                <a:chOff x="5664926" y="1981200"/>
                <a:chExt cx="659674" cy="381000"/>
              </a:xfrm>
              <a:solidFill>
                <a:schemeClr val="accent6">
                  <a:lumMod val="75000"/>
                </a:schemeClr>
              </a:solidFill>
            </p:grpSpPr>
            <p:sp>
              <p:nvSpPr>
                <p:cNvPr id="93" name="Round Diagonal Corner Rectangle 9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1161988" y="3165536"/>
            <a:ext cx="1882111" cy="2038953"/>
            <a:chOff x="514539" y="830996"/>
            <a:chExt cx="1882111" cy="2038953"/>
          </a:xfrm>
        </p:grpSpPr>
        <p:grpSp>
          <p:nvGrpSpPr>
            <p:cNvPr id="103" name="Group 102"/>
            <p:cNvGrpSpPr/>
            <p:nvPr/>
          </p:nvGrpSpPr>
          <p:grpSpPr>
            <a:xfrm>
              <a:off x="514539" y="830996"/>
              <a:ext cx="1882111" cy="2038953"/>
              <a:chOff x="6019800" y="2209800"/>
              <a:chExt cx="1828800" cy="1981200"/>
            </a:xfrm>
          </p:grpSpPr>
          <p:grpSp>
            <p:nvGrpSpPr>
              <p:cNvPr id="105" name="Group 10"/>
              <p:cNvGrpSpPr/>
              <p:nvPr/>
            </p:nvGrpSpPr>
            <p:grpSpPr>
              <a:xfrm>
                <a:off x="6019800" y="2209800"/>
                <a:ext cx="1828800" cy="1981200"/>
                <a:chOff x="6019800" y="2209800"/>
                <a:chExt cx="1828800" cy="1981200"/>
              </a:xfrm>
            </p:grpSpPr>
            <p:sp>
              <p:nvSpPr>
                <p:cNvPr id="110" name="Rounded Rectangle 10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
              <p:cNvGrpSpPr/>
              <p:nvPr/>
            </p:nvGrpSpPr>
            <p:grpSpPr>
              <a:xfrm>
                <a:off x="6172200" y="2362200"/>
                <a:ext cx="1547446" cy="1676400"/>
                <a:chOff x="6019800" y="2209800"/>
                <a:chExt cx="1828800" cy="1981200"/>
              </a:xfrm>
            </p:grpSpPr>
            <p:sp>
              <p:nvSpPr>
                <p:cNvPr id="107" name="Rounded Rectangle 10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TextBox 103"/>
            <p:cNvSpPr txBox="1"/>
            <p:nvPr/>
          </p:nvSpPr>
          <p:spPr>
            <a:xfrm>
              <a:off x="775069" y="1190229"/>
              <a:ext cx="1385180" cy="1477328"/>
            </a:xfrm>
            <a:prstGeom prst="rect">
              <a:avLst/>
            </a:prstGeom>
            <a:noFill/>
          </p:spPr>
          <p:txBody>
            <a:bodyPr wrap="square" rtlCol="0">
              <a:spAutoFit/>
            </a:bodyPr>
            <a:lstStyle/>
            <a:p>
              <a:pPr algn="ctr"/>
              <a:r>
                <a:rPr lang="en-US" dirty="0"/>
                <a:t>They are just and made perfect through Jesus Christ</a:t>
              </a:r>
            </a:p>
          </p:txBody>
        </p:sp>
      </p:grpSp>
    </p:spTree>
    <p:extLst>
      <p:ext uri="{BB962C8B-B14F-4D97-AF65-F5344CB8AC3E}">
        <p14:creationId xmlns:p14="http://schemas.microsoft.com/office/powerpoint/2010/main" val="32054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2240</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Lucida Fax</vt:lpstr>
      <vt:lpstr>Georgia</vt:lpstr>
      <vt:lpstr>Bradley Hand ITC</vt:lpstr>
      <vt:lpstr>Calibri</vt:lpstr>
      <vt:lpstr>Arial</vt:lpstr>
      <vt:lpstr>Dotum</vt:lpstr>
      <vt:lpstr>Abadi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2014-11-14T15:14:48Z</dcterms:created>
  <dcterms:modified xsi:type="dcterms:W3CDTF">2025-01-01T16:07:53Z</dcterms:modified>
</cp:coreProperties>
</file>