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7" r:id="rId3"/>
    <p:sldId id="260" r:id="rId4"/>
    <p:sldId id="261" r:id="rId5"/>
    <p:sldId id="259" r:id="rId6"/>
    <p:sldId id="262" r:id="rId7"/>
    <p:sldId id="264" r:id="rId8"/>
    <p:sldId id="265" r:id="rId9"/>
    <p:sldId id="266" r:id="rId10"/>
    <p:sldId id="267" r:id="rId11"/>
    <p:sldId id="269" r:id="rId12"/>
    <p:sldId id="270" r:id="rId13"/>
    <p:sldId id="271" r:id="rId14"/>
    <p:sldId id="273" r:id="rId15"/>
    <p:sldId id="275" r:id="rId16"/>
    <p:sldId id="276" r:id="rId17"/>
    <p:sldId id="277" r:id="rId18"/>
    <p:sldId id="268" r:id="rId19"/>
    <p:sldId id="278" r:id="rId20"/>
    <p:sldId id="258" r:id="rId21"/>
    <p:sldId id="263" r:id="rId22"/>
    <p:sldId id="272" r:id="rId23"/>
    <p:sldId id="274" r:id="rId24"/>
    <p:sldId id="279" r:id="rId25"/>
  </p:sldIdLst>
  <p:sldSz cx="12192000" cy="6858000"/>
  <p:notesSz cx="6858000" cy="9144000"/>
  <p:embeddedFontLst>
    <p:embeddedFont>
      <p:font typeface="Abadi" panose="020B0604020104020204" pitchFamily="34" charset="0"/>
      <p:regular r:id="rId26"/>
    </p:embeddedFont>
    <p:embeddedFont>
      <p:font typeface="Georgia" panose="02040502050405020303" pitchFamily="18" charset="0"/>
      <p:regular r:id="rId27"/>
      <p:bold r:id="rId28"/>
      <p:italic r:id="rId29"/>
      <p:boldItalic r:id="rId30"/>
    </p:embeddedFont>
    <p:embeddedFont>
      <p:font typeface="Matura MT Script Capitals" panose="03020802060602070202" pitchFamily="66" charset="0"/>
      <p:regular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008FAE-869A-4CFD-BB43-8DF413FD6EE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9592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21815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3750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73342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08FAE-869A-4CFD-BB43-8DF413FD6EE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42150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08FAE-869A-4CFD-BB43-8DF413FD6EE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81536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08FAE-869A-4CFD-BB43-8DF413FD6EEA}"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66612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08FAE-869A-4CFD-BB43-8DF413FD6EEA}"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5459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08FAE-869A-4CFD-BB43-8DF413FD6EEA}"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9029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08FAE-869A-4CFD-BB43-8DF413FD6EE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246828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08FAE-869A-4CFD-BB43-8DF413FD6EE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6890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08FAE-869A-4CFD-BB43-8DF413FD6EEA}"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E9B5-A2BA-42A0-ADF1-1D179D20A087}" type="slidenum">
              <a:rPr lang="en-US" smtClean="0"/>
              <a:t>‹#›</a:t>
            </a:fld>
            <a:endParaRPr lang="en-US"/>
          </a:p>
        </p:txBody>
      </p:sp>
    </p:spTree>
    <p:extLst>
      <p:ext uri="{BB962C8B-B14F-4D97-AF65-F5344CB8AC3E}">
        <p14:creationId xmlns:p14="http://schemas.microsoft.com/office/powerpoint/2010/main" val="101930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3E35F-EB31-5575-BF85-ADA01424E387}"/>
              </a:ext>
            </a:extLst>
          </p:cNvPr>
          <p:cNvPicPr>
            <a:picLocks noChangeAspect="1"/>
          </p:cNvPicPr>
          <p:nvPr/>
        </p:nvPicPr>
        <p:blipFill>
          <a:blip r:embed="rId2"/>
          <a:stretch>
            <a:fillRect/>
          </a:stretch>
        </p:blipFill>
        <p:spPr>
          <a:xfrm>
            <a:off x="0" y="0"/>
            <a:ext cx="12192000" cy="6865097"/>
          </a:xfrm>
          <a:prstGeom prst="rect">
            <a:avLst/>
          </a:prstGeom>
        </p:spPr>
      </p:pic>
    </p:spTree>
    <p:extLst>
      <p:ext uri="{BB962C8B-B14F-4D97-AF65-F5344CB8AC3E}">
        <p14:creationId xmlns:p14="http://schemas.microsoft.com/office/powerpoint/2010/main" val="333008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445BCD-C5C0-466D-92EE-B14165CA6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49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7 Seals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77:6</a:t>
              </a:r>
            </a:p>
          </p:txBody>
        </p:sp>
      </p:grpSp>
      <p:sp>
        <p:nvSpPr>
          <p:cNvPr id="13" name="TextBox 12"/>
          <p:cNvSpPr txBox="1"/>
          <p:nvPr/>
        </p:nvSpPr>
        <p:spPr>
          <a:xfrm>
            <a:off x="782356" y="1355238"/>
            <a:ext cx="4514838" cy="1569660"/>
          </a:xfrm>
          <a:prstGeom prst="rect">
            <a:avLst/>
          </a:prstGeom>
          <a:noFill/>
        </p:spPr>
        <p:txBody>
          <a:bodyPr wrap="square" rtlCol="0">
            <a:spAutoFit/>
          </a:bodyPr>
          <a:lstStyle/>
          <a:p>
            <a:r>
              <a:rPr lang="en-US" sz="2400" dirty="0">
                <a:solidFill>
                  <a:schemeClr val="bg1"/>
                </a:solidFill>
                <a:latin typeface="Abadi" panose="020B0604020104020204" pitchFamily="34" charset="0"/>
              </a:rPr>
              <a:t>“The book contains the history of the seven thousand years of the temporal existence of the earth”</a:t>
            </a:r>
          </a:p>
          <a:p>
            <a:r>
              <a:rPr lang="en-US" sz="2400" dirty="0">
                <a:solidFill>
                  <a:schemeClr val="bg1"/>
                </a:solidFill>
                <a:latin typeface="Abadi" panose="020B0604020104020204" pitchFamily="34" charset="0"/>
              </a:rPr>
              <a:t>Smith and Sjodahl</a:t>
            </a:r>
          </a:p>
        </p:txBody>
      </p:sp>
      <p:sp>
        <p:nvSpPr>
          <p:cNvPr id="11" name="TextBox 10"/>
          <p:cNvSpPr txBox="1"/>
          <p:nvPr/>
        </p:nvSpPr>
        <p:spPr>
          <a:xfrm>
            <a:off x="769543" y="3953247"/>
            <a:ext cx="4147207" cy="1631216"/>
          </a:xfrm>
          <a:prstGeom prst="rect">
            <a:avLst/>
          </a:prstGeom>
          <a:noFill/>
        </p:spPr>
        <p:txBody>
          <a:bodyPr wrap="square" rtlCol="0">
            <a:spAutoFit/>
          </a:bodyPr>
          <a:lstStyle/>
          <a:p>
            <a:r>
              <a:rPr lang="en-US" sz="2000" dirty="0">
                <a:solidFill>
                  <a:schemeClr val="bg1"/>
                </a:solidFill>
                <a:latin typeface="Abadi" panose="020B0604020104020204" pitchFamily="34" charset="0"/>
              </a:rPr>
              <a:t>“The time from Adam through the end of the Millennium. </a:t>
            </a:r>
          </a:p>
          <a:p>
            <a:r>
              <a:rPr lang="en-US" sz="2000" dirty="0">
                <a:solidFill>
                  <a:schemeClr val="bg1"/>
                </a:solidFill>
                <a:latin typeface="Abadi" panose="020B0604020104020204" pitchFamily="34" charset="0"/>
              </a:rPr>
              <a:t>Each thousand year period is represented by it respective seal.”</a:t>
            </a:r>
          </a:p>
          <a:p>
            <a:r>
              <a:rPr lang="en-US" sz="2000" dirty="0">
                <a:solidFill>
                  <a:schemeClr val="bg1"/>
                </a:solidFill>
                <a:latin typeface="Abadi" panose="020B0604020104020204" pitchFamily="34" charset="0"/>
              </a:rPr>
              <a:t>McConkie and </a:t>
            </a:r>
            <a:r>
              <a:rPr lang="en-US" sz="2000" dirty="0" err="1">
                <a:solidFill>
                  <a:schemeClr val="bg1"/>
                </a:solidFill>
                <a:latin typeface="Abadi" panose="020B0604020104020204" pitchFamily="34" charset="0"/>
              </a:rPr>
              <a:t>Ostler</a:t>
            </a:r>
            <a:endParaRPr lang="en-US" sz="2000" dirty="0">
              <a:solidFill>
                <a:schemeClr val="bg1"/>
              </a:solidFill>
              <a:latin typeface="Abadi" panose="020B0604020104020204" pitchFamily="34" charset="0"/>
            </a:endParaRPr>
          </a:p>
        </p:txBody>
      </p:sp>
      <p:sp>
        <p:nvSpPr>
          <p:cNvPr id="14" name="TextBox 13"/>
          <p:cNvSpPr txBox="1"/>
          <p:nvPr/>
        </p:nvSpPr>
        <p:spPr>
          <a:xfrm>
            <a:off x="5686293" y="3661641"/>
            <a:ext cx="5014703" cy="2862322"/>
          </a:xfrm>
          <a:prstGeom prst="rect">
            <a:avLst/>
          </a:prstGeom>
          <a:noFill/>
        </p:spPr>
        <p:txBody>
          <a:bodyPr wrap="square" rtlCol="0">
            <a:spAutoFit/>
          </a:bodyPr>
          <a:lstStyle/>
          <a:p>
            <a:r>
              <a:rPr lang="en-US" sz="2400" dirty="0">
                <a:solidFill>
                  <a:srgbClr val="FFFF00"/>
                </a:solidFill>
                <a:latin typeface="Abadi" panose="020B0604020104020204" pitchFamily="34" charset="0"/>
              </a:rPr>
              <a:t>“John had the curtains of heaven withdrawn and by vision looked through the dark vista of future ages, and contemplated events that should transpire throughout every subsequent period of time, until the final winding up scene.”</a:t>
            </a:r>
          </a:p>
          <a:p>
            <a:r>
              <a:rPr lang="en-US" sz="1200" dirty="0">
                <a:solidFill>
                  <a:srgbClr val="FFFF00"/>
                </a:solidFill>
                <a:latin typeface="Abadi" panose="020B0604020104020204" pitchFamily="34" charset="0"/>
              </a:rPr>
              <a:t>Joseph Smith </a:t>
            </a:r>
          </a:p>
        </p:txBody>
      </p:sp>
      <p:pic>
        <p:nvPicPr>
          <p:cNvPr id="6" name="Picture 5">
            <a:extLst>
              <a:ext uri="{FF2B5EF4-FFF2-40B4-BE49-F238E27FC236}">
                <a16:creationId xmlns:a16="http://schemas.microsoft.com/office/drawing/2014/main" id="{0C576AA7-E98A-4640-8460-9E0697C24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531" y="914400"/>
            <a:ext cx="3352800" cy="2514600"/>
          </a:xfrm>
          <a:prstGeom prst="rect">
            <a:avLst/>
          </a:prstGeom>
        </p:spPr>
      </p:pic>
      <p:pic>
        <p:nvPicPr>
          <p:cNvPr id="8" name="Picture 7">
            <a:extLst>
              <a:ext uri="{FF2B5EF4-FFF2-40B4-BE49-F238E27FC236}">
                <a16:creationId xmlns:a16="http://schemas.microsoft.com/office/drawing/2014/main" id="{90D3018E-7D2D-4275-860F-612026FC5A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1"/>
          <a:stretch/>
        </p:blipFill>
        <p:spPr>
          <a:xfrm>
            <a:off x="3586786" y="5501627"/>
            <a:ext cx="1507642" cy="906759"/>
          </a:xfrm>
          <a:prstGeom prst="rect">
            <a:avLst/>
          </a:prstGeom>
        </p:spPr>
      </p:pic>
      <p:pic>
        <p:nvPicPr>
          <p:cNvPr id="15" name="Picture 14">
            <a:extLst>
              <a:ext uri="{FF2B5EF4-FFF2-40B4-BE49-F238E27FC236}">
                <a16:creationId xmlns:a16="http://schemas.microsoft.com/office/drawing/2014/main" id="{8E443E14-10D9-4C1C-8B33-64EA54DC33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04" y="135580"/>
            <a:ext cx="1366771" cy="1041349"/>
          </a:xfrm>
          <a:prstGeom prst="rect">
            <a:avLst/>
          </a:prstGeom>
        </p:spPr>
      </p:pic>
      <p:pic>
        <p:nvPicPr>
          <p:cNvPr id="18" name="Picture 17">
            <a:extLst>
              <a:ext uri="{FF2B5EF4-FFF2-40B4-BE49-F238E27FC236}">
                <a16:creationId xmlns:a16="http://schemas.microsoft.com/office/drawing/2014/main" id="{C1A2E95F-5AB0-493D-98E0-1B28BDD146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5616" y="5207159"/>
            <a:ext cx="1088867" cy="1495696"/>
          </a:xfrm>
          <a:prstGeom prst="rect">
            <a:avLst/>
          </a:prstGeom>
        </p:spPr>
      </p:pic>
    </p:spTree>
    <p:extLst>
      <p:ext uri="{BB962C8B-B14F-4D97-AF65-F5344CB8AC3E}">
        <p14:creationId xmlns:p14="http://schemas.microsoft.com/office/powerpoint/2010/main" val="41269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12CE3D-997D-4582-9FE2-FC3BD4968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0957"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4 Angels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77:8</a:t>
              </a:r>
            </a:p>
          </p:txBody>
        </p:sp>
      </p:grpSp>
      <p:sp>
        <p:nvSpPr>
          <p:cNvPr id="13" name="TextBox 12"/>
          <p:cNvSpPr txBox="1"/>
          <p:nvPr/>
        </p:nvSpPr>
        <p:spPr>
          <a:xfrm>
            <a:off x="294111" y="702275"/>
            <a:ext cx="4053516" cy="1938992"/>
          </a:xfrm>
          <a:prstGeom prst="rect">
            <a:avLst/>
          </a:prstGeom>
          <a:noFill/>
        </p:spPr>
        <p:txBody>
          <a:bodyPr wrap="square" rtlCol="0">
            <a:spAutoFit/>
          </a:bodyPr>
          <a:lstStyle/>
          <a:p>
            <a:r>
              <a:rPr lang="en-US" sz="2400" dirty="0">
                <a:solidFill>
                  <a:schemeClr val="bg1"/>
                </a:solidFill>
                <a:latin typeface="Abadi" panose="020B0604020104020204" pitchFamily="34" charset="0"/>
              </a:rPr>
              <a:t>Those who warn and save</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Example: The Wheat and the Tares Parable Matthew 13:24-30</a:t>
            </a:r>
          </a:p>
        </p:txBody>
      </p:sp>
      <p:sp>
        <p:nvSpPr>
          <p:cNvPr id="11" name="TextBox 10"/>
          <p:cNvSpPr txBox="1"/>
          <p:nvPr/>
        </p:nvSpPr>
        <p:spPr>
          <a:xfrm>
            <a:off x="8686799" y="1117475"/>
            <a:ext cx="2717657" cy="1815882"/>
          </a:xfrm>
          <a:prstGeom prst="rect">
            <a:avLst/>
          </a:prstGeom>
          <a:noFill/>
        </p:spPr>
        <p:txBody>
          <a:bodyPr wrap="square" rtlCol="0">
            <a:spAutoFit/>
          </a:bodyPr>
          <a:lstStyle/>
          <a:p>
            <a:r>
              <a:rPr lang="en-US" sz="2800" dirty="0">
                <a:solidFill>
                  <a:schemeClr val="bg1"/>
                </a:solidFill>
                <a:latin typeface="Abadi" panose="020B0604020104020204" pitchFamily="34" charset="0"/>
              </a:rPr>
              <a:t>Those who judge and destroy=divine executioners</a:t>
            </a:r>
          </a:p>
        </p:txBody>
      </p:sp>
      <p:sp>
        <p:nvSpPr>
          <p:cNvPr id="12" name="TextBox 11"/>
          <p:cNvSpPr txBox="1"/>
          <p:nvPr/>
        </p:nvSpPr>
        <p:spPr>
          <a:xfrm>
            <a:off x="598292" y="3429000"/>
            <a:ext cx="3358012" cy="2246769"/>
          </a:xfrm>
          <a:prstGeom prst="rect">
            <a:avLst/>
          </a:prstGeom>
          <a:noFill/>
        </p:spPr>
        <p:txBody>
          <a:bodyPr wrap="square" rtlCol="0">
            <a:spAutoFit/>
          </a:bodyPr>
          <a:lstStyle/>
          <a:p>
            <a:r>
              <a:rPr lang="en-US" sz="2800" dirty="0">
                <a:solidFill>
                  <a:schemeClr val="bg1"/>
                </a:solidFill>
                <a:latin typeface="Abadi" panose="020B0604020104020204" pitchFamily="34" charset="0"/>
              </a:rPr>
              <a:t>Those who have the everlasting gospel to commit to every nation, kindred, tongue, and people</a:t>
            </a:r>
          </a:p>
        </p:txBody>
      </p:sp>
      <p:sp>
        <p:nvSpPr>
          <p:cNvPr id="15" name="TextBox 14"/>
          <p:cNvSpPr txBox="1"/>
          <p:nvPr/>
        </p:nvSpPr>
        <p:spPr>
          <a:xfrm>
            <a:off x="8330756" y="3250619"/>
            <a:ext cx="3965261" cy="3108543"/>
          </a:xfrm>
          <a:prstGeom prst="rect">
            <a:avLst/>
          </a:prstGeom>
          <a:noFill/>
        </p:spPr>
        <p:txBody>
          <a:bodyPr wrap="square" rtlCol="0">
            <a:spAutoFit/>
          </a:bodyPr>
          <a:lstStyle/>
          <a:p>
            <a:r>
              <a:rPr lang="en-US" sz="2400" dirty="0">
                <a:solidFill>
                  <a:schemeClr val="bg1"/>
                </a:solidFill>
                <a:latin typeface="Abadi" panose="020B0604020104020204" pitchFamily="34" charset="0"/>
              </a:rPr>
              <a:t>Those who restore keys and knowledge in opening the dispensation of the fullness of times</a:t>
            </a:r>
          </a:p>
          <a:p>
            <a:r>
              <a:rPr lang="en-US" sz="2400" dirty="0">
                <a:solidFill>
                  <a:schemeClr val="bg1"/>
                </a:solidFill>
                <a:latin typeface="Abadi" panose="020B0604020104020204" pitchFamily="34" charset="0"/>
              </a:rPr>
              <a:t>Example: Elias—title of someone who is a forerunner-- to restore all things</a:t>
            </a:r>
          </a:p>
        </p:txBody>
      </p:sp>
      <p:pic>
        <p:nvPicPr>
          <p:cNvPr id="6" name="Picture 5">
            <a:extLst>
              <a:ext uri="{FF2B5EF4-FFF2-40B4-BE49-F238E27FC236}">
                <a16:creationId xmlns:a16="http://schemas.microsoft.com/office/drawing/2014/main" id="{DD3CDE3C-12BC-4620-9BC2-74770D176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304" y="2093976"/>
            <a:ext cx="4279392" cy="2670048"/>
          </a:xfrm>
          <a:prstGeom prst="rect">
            <a:avLst/>
          </a:prstGeom>
        </p:spPr>
      </p:pic>
    </p:spTree>
    <p:extLst>
      <p:ext uri="{BB962C8B-B14F-4D97-AF65-F5344CB8AC3E}">
        <p14:creationId xmlns:p14="http://schemas.microsoft.com/office/powerpoint/2010/main" val="35134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765873B-6717-4621-917B-2B754D19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864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An Elias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77:9</a:t>
              </a:r>
            </a:p>
          </p:txBody>
        </p:sp>
      </p:grpSp>
      <p:sp>
        <p:nvSpPr>
          <p:cNvPr id="13" name="TextBox 12"/>
          <p:cNvSpPr txBox="1"/>
          <p:nvPr/>
        </p:nvSpPr>
        <p:spPr>
          <a:xfrm>
            <a:off x="1231053" y="1465702"/>
            <a:ext cx="3089885" cy="830997"/>
          </a:xfrm>
          <a:prstGeom prst="rect">
            <a:avLst/>
          </a:prstGeom>
          <a:noFill/>
        </p:spPr>
        <p:txBody>
          <a:bodyPr wrap="square" rtlCol="0">
            <a:spAutoFit/>
          </a:bodyPr>
          <a:lstStyle/>
          <a:p>
            <a:r>
              <a:rPr lang="en-US" sz="2400" dirty="0">
                <a:solidFill>
                  <a:schemeClr val="bg1"/>
                </a:solidFill>
                <a:latin typeface="Abadi" panose="020B0604020104020204" pitchFamily="34" charset="0"/>
              </a:rPr>
              <a:t>Seal of God over the 12 Tribes of Israel</a:t>
            </a:r>
          </a:p>
        </p:txBody>
      </p:sp>
      <p:sp>
        <p:nvSpPr>
          <p:cNvPr id="11" name="TextBox 10"/>
          <p:cNvSpPr txBox="1"/>
          <p:nvPr/>
        </p:nvSpPr>
        <p:spPr>
          <a:xfrm>
            <a:off x="2117848" y="3476139"/>
            <a:ext cx="2476140" cy="2246769"/>
          </a:xfrm>
          <a:prstGeom prst="rect">
            <a:avLst/>
          </a:prstGeom>
          <a:noFill/>
        </p:spPr>
        <p:txBody>
          <a:bodyPr wrap="square" rtlCol="0">
            <a:spAutoFit/>
          </a:bodyPr>
          <a:lstStyle/>
          <a:p>
            <a:r>
              <a:rPr lang="en-US" sz="2000" dirty="0">
                <a:solidFill>
                  <a:schemeClr val="bg1"/>
                </a:solidFill>
                <a:latin typeface="Abadi" panose="020B0604020104020204" pitchFamily="34" charset="0"/>
              </a:rPr>
              <a:t>Angels ready to destroy and Elias ‘holds back the wind’ ready to save—by covenants—seal in their foreheads</a:t>
            </a:r>
          </a:p>
        </p:txBody>
      </p:sp>
      <p:sp>
        <p:nvSpPr>
          <p:cNvPr id="14" name="TextBox 13"/>
          <p:cNvSpPr txBox="1"/>
          <p:nvPr/>
        </p:nvSpPr>
        <p:spPr>
          <a:xfrm>
            <a:off x="8004268" y="3259965"/>
            <a:ext cx="3854833" cy="3293209"/>
          </a:xfrm>
          <a:prstGeom prst="rect">
            <a:avLst/>
          </a:prstGeom>
          <a:noFill/>
        </p:spPr>
        <p:txBody>
          <a:bodyPr wrap="square" rtlCol="0">
            <a:spAutoFit/>
          </a:bodyPr>
          <a:lstStyle/>
          <a:p>
            <a:r>
              <a:rPr lang="en-US" sz="1600" dirty="0">
                <a:solidFill>
                  <a:srgbClr val="FFFF00"/>
                </a:solidFill>
                <a:latin typeface="Abadi" panose="020B0604020104020204" pitchFamily="34" charset="0"/>
              </a:rPr>
              <a:t>“Four destroying angels holding power over the four quarters of the earth until the servants of God are sealed in their foreheads, which signifies sealing the blessing upon their heads, meaning the everlasting covenant, thereby making their calling and election sure. When a seal is put upon the father and mother it secures their posterity, so that they cannot be lost, but will be saved by virtue of the covenant of their father and mother.”</a:t>
            </a:r>
          </a:p>
          <a:p>
            <a:r>
              <a:rPr lang="en-US" sz="1600" dirty="0">
                <a:solidFill>
                  <a:srgbClr val="FFFF00"/>
                </a:solidFill>
                <a:latin typeface="Abadi" panose="020B0604020104020204" pitchFamily="34" charset="0"/>
              </a:rPr>
              <a:t>Joseph Smith</a:t>
            </a:r>
          </a:p>
        </p:txBody>
      </p:sp>
      <p:sp>
        <p:nvSpPr>
          <p:cNvPr id="6" name="Rectangle 5"/>
          <p:cNvSpPr/>
          <p:nvPr/>
        </p:nvSpPr>
        <p:spPr>
          <a:xfrm>
            <a:off x="7679451" y="1004038"/>
            <a:ext cx="3854833" cy="1754326"/>
          </a:xfrm>
          <a:prstGeom prst="rect">
            <a:avLst/>
          </a:prstGeom>
        </p:spPr>
        <p:txBody>
          <a:bodyPr wrap="square">
            <a:spAutoFit/>
          </a:bodyPr>
          <a:lstStyle/>
          <a:p>
            <a:r>
              <a:rPr lang="en-US" dirty="0">
                <a:solidFill>
                  <a:schemeClr val="bg1"/>
                </a:solidFill>
                <a:latin typeface="Abadi" panose="020B0604020104020204" pitchFamily="34" charset="0"/>
              </a:rPr>
              <a:t>A title of someone who is a forerunner-- to restore all things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John the Baptist (JST John 1:21-28)</a:t>
            </a:r>
          </a:p>
          <a:p>
            <a:r>
              <a:rPr lang="en-US" dirty="0">
                <a:solidFill>
                  <a:schemeClr val="bg1"/>
                </a:solidFill>
                <a:latin typeface="Abadi" panose="020B0604020104020204" pitchFamily="34" charset="0"/>
              </a:rPr>
              <a:t>Noah (D&amp;C 27:6-7, Luke 1:5-25</a:t>
            </a:r>
          </a:p>
          <a:p>
            <a:r>
              <a:rPr lang="en-US" dirty="0">
                <a:solidFill>
                  <a:schemeClr val="bg1"/>
                </a:solidFill>
                <a:latin typeface="Abadi" panose="020B0604020104020204" pitchFamily="34" charset="0"/>
              </a:rPr>
              <a:t>John the Revelator (D&amp;C 77:9, 14)</a:t>
            </a:r>
          </a:p>
        </p:txBody>
      </p:sp>
      <p:pic>
        <p:nvPicPr>
          <p:cNvPr id="8" name="Picture 7">
            <a:extLst>
              <a:ext uri="{FF2B5EF4-FFF2-40B4-BE49-F238E27FC236}">
                <a16:creationId xmlns:a16="http://schemas.microsoft.com/office/drawing/2014/main" id="{D562AC07-646A-4A1B-9A82-507A50574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954" y="1108256"/>
            <a:ext cx="2676376" cy="2261812"/>
          </a:xfrm>
          <a:prstGeom prst="rect">
            <a:avLst/>
          </a:prstGeom>
        </p:spPr>
      </p:pic>
      <p:pic>
        <p:nvPicPr>
          <p:cNvPr id="10" name="Picture 9">
            <a:extLst>
              <a:ext uri="{FF2B5EF4-FFF2-40B4-BE49-F238E27FC236}">
                <a16:creationId xmlns:a16="http://schemas.microsoft.com/office/drawing/2014/main" id="{705A9F38-82D4-4B9B-8EFC-60E3743DF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99" y="2822183"/>
            <a:ext cx="1667108" cy="2038635"/>
          </a:xfrm>
          <a:prstGeom prst="rect">
            <a:avLst/>
          </a:prstGeom>
        </p:spPr>
      </p:pic>
      <p:pic>
        <p:nvPicPr>
          <p:cNvPr id="29" name="Picture 28">
            <a:extLst>
              <a:ext uri="{FF2B5EF4-FFF2-40B4-BE49-F238E27FC236}">
                <a16:creationId xmlns:a16="http://schemas.microsoft.com/office/drawing/2014/main" id="{50B32BF3-B776-4F95-9379-64F6FD4FC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243" y="4512605"/>
            <a:ext cx="2968752" cy="2005584"/>
          </a:xfrm>
          <a:prstGeom prst="rect">
            <a:avLst/>
          </a:prstGeom>
        </p:spPr>
      </p:pic>
    </p:spTree>
    <p:extLst>
      <p:ext uri="{BB962C8B-B14F-4D97-AF65-F5344CB8AC3E}">
        <p14:creationId xmlns:p14="http://schemas.microsoft.com/office/powerpoint/2010/main" val="25603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ADC50A-3E45-47D0-A30E-E2A789DA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2" y="0"/>
            <a:ext cx="12303512"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6</a:t>
            </a:r>
            <a:r>
              <a:rPr lang="en-US" sz="6000" baseline="30000" dirty="0">
                <a:solidFill>
                  <a:schemeClr val="bg1"/>
                </a:solidFill>
                <a:latin typeface="Matura MT Script Capitals" panose="03020802060602070202" pitchFamily="66" charset="0"/>
              </a:rPr>
              <a:t>th</a:t>
            </a:r>
            <a:r>
              <a:rPr lang="en-US" sz="6000" dirty="0">
                <a:solidFill>
                  <a:schemeClr val="bg1"/>
                </a:solidFill>
                <a:latin typeface="Matura MT Script Capitals" panose="03020802060602070202" pitchFamily="66" charset="0"/>
              </a:rPr>
              <a:t> Seal</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77:10</a:t>
              </a:r>
            </a:p>
          </p:txBody>
        </p:sp>
      </p:grpSp>
      <p:sp>
        <p:nvSpPr>
          <p:cNvPr id="11" name="TextBox 10"/>
          <p:cNvSpPr txBox="1"/>
          <p:nvPr/>
        </p:nvSpPr>
        <p:spPr>
          <a:xfrm>
            <a:off x="3924754" y="770714"/>
            <a:ext cx="4570563" cy="584775"/>
          </a:xfrm>
          <a:prstGeom prst="rect">
            <a:avLst/>
          </a:prstGeom>
          <a:noFill/>
        </p:spPr>
        <p:txBody>
          <a:bodyPr wrap="square" rtlCol="0">
            <a:spAutoFit/>
          </a:bodyPr>
          <a:lstStyle/>
          <a:p>
            <a:r>
              <a:rPr lang="en-US" sz="3200" dirty="0">
                <a:solidFill>
                  <a:schemeClr val="bg1"/>
                </a:solidFill>
                <a:latin typeface="Abadi" panose="020B0604020104020204" pitchFamily="34" charset="0"/>
              </a:rPr>
              <a:t>The time we live in now</a:t>
            </a:r>
          </a:p>
        </p:txBody>
      </p:sp>
      <p:sp>
        <p:nvSpPr>
          <p:cNvPr id="7" name="Rectangle 6"/>
          <p:cNvSpPr/>
          <p:nvPr/>
        </p:nvSpPr>
        <p:spPr>
          <a:xfrm>
            <a:off x="769543" y="1560587"/>
            <a:ext cx="6096000" cy="2308324"/>
          </a:xfrm>
          <a:prstGeom prst="rect">
            <a:avLst/>
          </a:prstGeom>
        </p:spPr>
        <p:txBody>
          <a:bodyPr>
            <a:spAutoFit/>
          </a:bodyPr>
          <a:lstStyle/>
          <a:p>
            <a:r>
              <a:rPr lang="en-US" dirty="0">
                <a:solidFill>
                  <a:schemeClr val="bg1"/>
                </a:solidFill>
              </a:rPr>
              <a:t>Joseph Smith’s ministry</a:t>
            </a:r>
          </a:p>
          <a:p>
            <a:endParaRPr lang="en-US" dirty="0">
              <a:solidFill>
                <a:schemeClr val="bg1"/>
              </a:solidFill>
            </a:endParaRPr>
          </a:p>
          <a:p>
            <a:r>
              <a:rPr lang="en-US" dirty="0">
                <a:solidFill>
                  <a:schemeClr val="bg1"/>
                </a:solidFill>
              </a:rPr>
              <a:t>Restoration </a:t>
            </a:r>
          </a:p>
          <a:p>
            <a:r>
              <a:rPr lang="en-US" dirty="0">
                <a:solidFill>
                  <a:schemeClr val="bg1"/>
                </a:solidFill>
              </a:rPr>
              <a:t>World-wide Church</a:t>
            </a:r>
          </a:p>
          <a:p>
            <a:endParaRPr lang="en-US" dirty="0">
              <a:solidFill>
                <a:schemeClr val="bg1"/>
              </a:solidFill>
            </a:endParaRPr>
          </a:p>
          <a:p>
            <a:r>
              <a:rPr lang="en-US" dirty="0">
                <a:solidFill>
                  <a:schemeClr val="bg1"/>
                </a:solidFill>
              </a:rPr>
              <a:t>Zion Established</a:t>
            </a:r>
          </a:p>
          <a:p>
            <a:endParaRPr lang="en-US" dirty="0">
              <a:solidFill>
                <a:schemeClr val="bg1"/>
              </a:solidFill>
            </a:endParaRPr>
          </a:p>
          <a:p>
            <a:r>
              <a:rPr lang="en-US" dirty="0">
                <a:solidFill>
                  <a:schemeClr val="bg1"/>
                </a:solidFill>
              </a:rPr>
              <a:t>World-wide calamities</a:t>
            </a:r>
          </a:p>
        </p:txBody>
      </p:sp>
      <p:pic>
        <p:nvPicPr>
          <p:cNvPr id="6" name="Picture 5">
            <a:extLst>
              <a:ext uri="{FF2B5EF4-FFF2-40B4-BE49-F238E27FC236}">
                <a16:creationId xmlns:a16="http://schemas.microsoft.com/office/drawing/2014/main" id="{693B6D0D-82C4-43E9-B7A3-9AB10878A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799" y="128770"/>
            <a:ext cx="1402202" cy="1304657"/>
          </a:xfrm>
          <a:prstGeom prst="rect">
            <a:avLst/>
          </a:prstGeom>
        </p:spPr>
      </p:pic>
      <p:pic>
        <p:nvPicPr>
          <p:cNvPr id="9" name="Picture 8">
            <a:extLst>
              <a:ext uri="{FF2B5EF4-FFF2-40B4-BE49-F238E27FC236}">
                <a16:creationId xmlns:a16="http://schemas.microsoft.com/office/drawing/2014/main" id="{983C0F94-267F-4FB1-9B9E-52052F30A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392" y="1505163"/>
            <a:ext cx="3286125" cy="2181225"/>
          </a:xfrm>
          <a:prstGeom prst="rect">
            <a:avLst/>
          </a:prstGeom>
        </p:spPr>
      </p:pic>
      <p:pic>
        <p:nvPicPr>
          <p:cNvPr id="13" name="Picture 12">
            <a:extLst>
              <a:ext uri="{FF2B5EF4-FFF2-40B4-BE49-F238E27FC236}">
                <a16:creationId xmlns:a16="http://schemas.microsoft.com/office/drawing/2014/main" id="{DC9498FB-FE72-4A9D-881D-B6E9C83C56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761" y="4008200"/>
            <a:ext cx="5734050" cy="2390775"/>
          </a:xfrm>
          <a:prstGeom prst="rect">
            <a:avLst/>
          </a:prstGeom>
        </p:spPr>
      </p:pic>
      <p:pic>
        <p:nvPicPr>
          <p:cNvPr id="16" name="Picture 15">
            <a:extLst>
              <a:ext uri="{FF2B5EF4-FFF2-40B4-BE49-F238E27FC236}">
                <a16:creationId xmlns:a16="http://schemas.microsoft.com/office/drawing/2014/main" id="{777C2C97-75C2-420C-8F58-4D69C28175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4187" y="3308170"/>
            <a:ext cx="3343275" cy="2514600"/>
          </a:xfrm>
          <a:prstGeom prst="rect">
            <a:avLst/>
          </a:prstGeom>
        </p:spPr>
      </p:pic>
    </p:spTree>
    <p:extLst>
      <p:ext uri="{BB962C8B-B14F-4D97-AF65-F5344CB8AC3E}">
        <p14:creationId xmlns:p14="http://schemas.microsoft.com/office/powerpoint/2010/main" val="33911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4EFFB4-CE8F-4F4A-A8BA-4F96FAEA6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9795"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144,000</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77:11</a:t>
              </a:r>
            </a:p>
          </p:txBody>
        </p:sp>
      </p:grpSp>
      <p:sp>
        <p:nvSpPr>
          <p:cNvPr id="7" name="Rectangle 6"/>
          <p:cNvSpPr/>
          <p:nvPr/>
        </p:nvSpPr>
        <p:spPr>
          <a:xfrm>
            <a:off x="312343" y="990667"/>
            <a:ext cx="6096000" cy="400110"/>
          </a:xfrm>
          <a:prstGeom prst="rect">
            <a:avLst/>
          </a:prstGeom>
        </p:spPr>
        <p:txBody>
          <a:bodyPr>
            <a:spAutoFit/>
          </a:bodyPr>
          <a:lstStyle/>
          <a:p>
            <a:r>
              <a:rPr lang="en-US" sz="2000" dirty="0">
                <a:solidFill>
                  <a:schemeClr val="bg1"/>
                </a:solidFill>
              </a:rPr>
              <a:t>Those ordained to the Holy Order of God</a:t>
            </a:r>
          </a:p>
        </p:txBody>
      </p:sp>
      <p:sp>
        <p:nvSpPr>
          <p:cNvPr id="15" name="Rectangle 14"/>
          <p:cNvSpPr/>
          <p:nvPr/>
        </p:nvSpPr>
        <p:spPr>
          <a:xfrm>
            <a:off x="916212" y="1854487"/>
            <a:ext cx="6096000" cy="1815882"/>
          </a:xfrm>
          <a:prstGeom prst="rect">
            <a:avLst/>
          </a:prstGeom>
        </p:spPr>
        <p:txBody>
          <a:bodyPr>
            <a:spAutoFit/>
          </a:bodyPr>
          <a:lstStyle/>
          <a:p>
            <a:r>
              <a:rPr lang="en-US" sz="2000" dirty="0">
                <a:solidFill>
                  <a:schemeClr val="bg1"/>
                </a:solidFill>
              </a:rPr>
              <a:t>Tribes of Israel:</a:t>
            </a:r>
          </a:p>
          <a:p>
            <a:r>
              <a:rPr lang="en-US" sz="2000" dirty="0">
                <a:solidFill>
                  <a:schemeClr val="bg1"/>
                </a:solidFill>
              </a:rPr>
              <a:t>12,000 of each tribe.</a:t>
            </a:r>
          </a:p>
          <a:p>
            <a:endParaRPr lang="en-US" sz="2000" dirty="0">
              <a:solidFill>
                <a:schemeClr val="bg1"/>
              </a:solidFill>
            </a:endParaRPr>
          </a:p>
          <a:p>
            <a:r>
              <a:rPr lang="en-US" sz="2000" dirty="0">
                <a:solidFill>
                  <a:schemeClr val="bg1"/>
                </a:solidFill>
              </a:rPr>
              <a:t>“Opinions are divided as to whether this refers to Israel, literally, or to believers generally.”</a:t>
            </a:r>
          </a:p>
          <a:p>
            <a:r>
              <a:rPr lang="en-US" sz="1200" dirty="0">
                <a:solidFill>
                  <a:schemeClr val="bg1"/>
                </a:solidFill>
              </a:rPr>
              <a:t>Smith and Sjodahl</a:t>
            </a:r>
          </a:p>
        </p:txBody>
      </p:sp>
      <p:sp>
        <p:nvSpPr>
          <p:cNvPr id="16" name="Rectangle 15"/>
          <p:cNvSpPr/>
          <p:nvPr/>
        </p:nvSpPr>
        <p:spPr>
          <a:xfrm>
            <a:off x="4029300" y="4509193"/>
            <a:ext cx="6096000" cy="2215991"/>
          </a:xfrm>
          <a:prstGeom prst="rect">
            <a:avLst/>
          </a:prstGeom>
        </p:spPr>
        <p:txBody>
          <a:bodyPr>
            <a:spAutoFit/>
          </a:bodyPr>
          <a:lstStyle/>
          <a:p>
            <a:r>
              <a:rPr lang="en-US" dirty="0">
                <a:solidFill>
                  <a:srgbClr val="FFFF00"/>
                </a:solidFill>
              </a:rPr>
              <a:t>“It is not only necessary that you should be baptized for your dead, but you will have to go through all the ordinances for them, the same as you have gone through to save yourselves. There will be 144,000 saviors on Mount Zion, and with them an innumerable host that no man can number. Oh! I beseech you to go forward, go forward and make your calling and your election sure.”</a:t>
            </a:r>
          </a:p>
          <a:p>
            <a:r>
              <a:rPr lang="en-US" sz="1200" dirty="0">
                <a:solidFill>
                  <a:srgbClr val="FFFF00"/>
                </a:solidFill>
              </a:rPr>
              <a:t>Joseph Smith</a:t>
            </a:r>
          </a:p>
        </p:txBody>
      </p:sp>
      <p:pic>
        <p:nvPicPr>
          <p:cNvPr id="6" name="Picture 5">
            <a:extLst>
              <a:ext uri="{FF2B5EF4-FFF2-40B4-BE49-F238E27FC236}">
                <a16:creationId xmlns:a16="http://schemas.microsoft.com/office/drawing/2014/main" id="{CFEA6C96-980F-4C24-98C1-A538B2632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402" y="867477"/>
            <a:ext cx="4267200" cy="3429000"/>
          </a:xfrm>
          <a:prstGeom prst="rect">
            <a:avLst/>
          </a:prstGeom>
        </p:spPr>
      </p:pic>
    </p:spTree>
    <p:extLst>
      <p:ext uri="{BB962C8B-B14F-4D97-AF65-F5344CB8AC3E}">
        <p14:creationId xmlns:p14="http://schemas.microsoft.com/office/powerpoint/2010/main" val="3383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4CADBB-5CB7-42E1-A06A-709B8305F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0"/>
            <a:ext cx="1228121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Opening of the 7</a:t>
            </a:r>
            <a:r>
              <a:rPr lang="en-US" sz="6000" baseline="30000" dirty="0">
                <a:solidFill>
                  <a:schemeClr val="bg1"/>
                </a:solidFill>
                <a:latin typeface="Matura MT Script Capitals" panose="03020802060602070202" pitchFamily="66" charset="0"/>
              </a:rPr>
              <a:t>th</a:t>
            </a:r>
            <a:r>
              <a:rPr lang="en-US" sz="6000" dirty="0">
                <a:solidFill>
                  <a:schemeClr val="bg1"/>
                </a:solidFill>
                <a:latin typeface="Matura MT Script Capitals" panose="03020802060602070202" pitchFamily="66" charset="0"/>
              </a:rPr>
              <a:t> Seal</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77:12-13</a:t>
              </a:r>
            </a:p>
          </p:txBody>
        </p:sp>
      </p:grpSp>
      <p:sp>
        <p:nvSpPr>
          <p:cNvPr id="7" name="Rectangle 6"/>
          <p:cNvSpPr/>
          <p:nvPr/>
        </p:nvSpPr>
        <p:spPr>
          <a:xfrm>
            <a:off x="2130258" y="5133194"/>
            <a:ext cx="3343264" cy="1200329"/>
          </a:xfrm>
          <a:prstGeom prst="rect">
            <a:avLst/>
          </a:prstGeom>
        </p:spPr>
        <p:txBody>
          <a:bodyPr wrap="square">
            <a:spAutoFit/>
          </a:bodyPr>
          <a:lstStyle/>
          <a:p>
            <a:r>
              <a:rPr lang="en-US" sz="2000" dirty="0">
                <a:solidFill>
                  <a:schemeClr val="bg1"/>
                </a:solidFill>
              </a:rPr>
              <a:t>“The completion of man’s salvation in the seventh millennium”</a:t>
            </a:r>
          </a:p>
          <a:p>
            <a:r>
              <a:rPr lang="en-US" sz="1200" dirty="0">
                <a:solidFill>
                  <a:schemeClr val="bg1"/>
                </a:solidFill>
              </a:rPr>
              <a:t>Smith and Sjodahl</a:t>
            </a:r>
          </a:p>
        </p:txBody>
      </p:sp>
      <p:sp>
        <p:nvSpPr>
          <p:cNvPr id="15" name="Rectangle 14"/>
          <p:cNvSpPr/>
          <p:nvPr/>
        </p:nvSpPr>
        <p:spPr>
          <a:xfrm>
            <a:off x="9144000" y="2508401"/>
            <a:ext cx="2846231" cy="2862322"/>
          </a:xfrm>
          <a:prstGeom prst="rect">
            <a:avLst/>
          </a:prstGeom>
        </p:spPr>
        <p:txBody>
          <a:bodyPr wrap="square">
            <a:spAutoFit/>
          </a:bodyPr>
          <a:lstStyle/>
          <a:p>
            <a:r>
              <a:rPr lang="en-US" sz="2000" dirty="0">
                <a:solidFill>
                  <a:schemeClr val="bg1"/>
                </a:solidFill>
              </a:rPr>
              <a:t>John recorded that when he [Christ] had opened the seventh seal, there was silence in heaven about the space of half an hour.(Rev. 8:1-2)</a:t>
            </a:r>
          </a:p>
          <a:p>
            <a:endParaRPr lang="en-US" sz="2000" dirty="0">
              <a:solidFill>
                <a:schemeClr val="bg1"/>
              </a:solidFill>
            </a:endParaRPr>
          </a:p>
          <a:p>
            <a:r>
              <a:rPr lang="en-US" sz="2000" dirty="0">
                <a:solidFill>
                  <a:schemeClr val="bg1"/>
                </a:solidFill>
              </a:rPr>
              <a:t>Perhaps a moment of reverence</a:t>
            </a:r>
            <a:endParaRPr lang="en-US" sz="1200" dirty="0">
              <a:solidFill>
                <a:schemeClr val="bg1"/>
              </a:solidFill>
            </a:endParaRPr>
          </a:p>
        </p:txBody>
      </p:sp>
      <p:sp>
        <p:nvSpPr>
          <p:cNvPr id="10" name="Rectangle 9"/>
          <p:cNvSpPr/>
          <p:nvPr/>
        </p:nvSpPr>
        <p:spPr>
          <a:xfrm>
            <a:off x="47897" y="1026774"/>
            <a:ext cx="5534664" cy="2431435"/>
          </a:xfrm>
          <a:prstGeom prst="rect">
            <a:avLst/>
          </a:prstGeom>
        </p:spPr>
        <p:txBody>
          <a:bodyPr wrap="square">
            <a:spAutoFit/>
          </a:bodyPr>
          <a:lstStyle/>
          <a:p>
            <a:r>
              <a:rPr lang="en-US" sz="2000" dirty="0">
                <a:solidFill>
                  <a:schemeClr val="bg1"/>
                </a:solidFill>
              </a:rPr>
              <a:t>Sounding of the Trump:  CALL ATTENTION TO</a:t>
            </a:r>
          </a:p>
          <a:p>
            <a:endParaRPr lang="en-US" sz="2000" dirty="0">
              <a:solidFill>
                <a:schemeClr val="bg1"/>
              </a:solidFill>
            </a:endParaRPr>
          </a:p>
          <a:p>
            <a:r>
              <a:rPr lang="en-US" sz="2000" dirty="0">
                <a:solidFill>
                  <a:schemeClr val="bg1"/>
                </a:solidFill>
              </a:rPr>
              <a:t>“The Angels announce the desolation and wars at the sounding of their trumps. The destruction attendant to the return of the Lord both finishes his work in mortality among the wicked and prepares the world for the Millennium”</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6" name="Picture 5">
            <a:extLst>
              <a:ext uri="{FF2B5EF4-FFF2-40B4-BE49-F238E27FC236}">
                <a16:creationId xmlns:a16="http://schemas.microsoft.com/office/drawing/2014/main" id="{BB1290FA-A19A-462D-8636-19221C6BB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557" y="1026774"/>
            <a:ext cx="3206496" cy="5334000"/>
          </a:xfrm>
          <a:prstGeom prst="rect">
            <a:avLst/>
          </a:prstGeom>
        </p:spPr>
      </p:pic>
      <p:pic>
        <p:nvPicPr>
          <p:cNvPr id="14" name="Picture 13">
            <a:extLst>
              <a:ext uri="{FF2B5EF4-FFF2-40B4-BE49-F238E27FC236}">
                <a16:creationId xmlns:a16="http://schemas.microsoft.com/office/drawing/2014/main" id="{C1CC87AF-4E99-41F4-BE9B-39FDBC7B41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1"/>
          <a:stretch/>
        </p:blipFill>
        <p:spPr>
          <a:xfrm>
            <a:off x="201769" y="3543539"/>
            <a:ext cx="1507642" cy="906759"/>
          </a:xfrm>
          <a:prstGeom prst="rect">
            <a:avLst/>
          </a:prstGeom>
        </p:spPr>
      </p:pic>
      <p:pic>
        <p:nvPicPr>
          <p:cNvPr id="16" name="Picture 15">
            <a:extLst>
              <a:ext uri="{FF2B5EF4-FFF2-40B4-BE49-F238E27FC236}">
                <a16:creationId xmlns:a16="http://schemas.microsoft.com/office/drawing/2014/main" id="{D3A932F5-68DC-4FFC-A859-6A97D616DC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5229" y="3996918"/>
            <a:ext cx="1366771" cy="1041349"/>
          </a:xfrm>
          <a:prstGeom prst="rect">
            <a:avLst/>
          </a:prstGeom>
        </p:spPr>
      </p:pic>
    </p:spTree>
    <p:extLst>
      <p:ext uri="{BB962C8B-B14F-4D97-AF65-F5344CB8AC3E}">
        <p14:creationId xmlns:p14="http://schemas.microsoft.com/office/powerpoint/2010/main" val="33242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400272-424B-4387-A239-9AF030ABD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rPr>
              <a:t>Little Book—Feasting on the Words of Christ</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77:14</a:t>
              </a:r>
            </a:p>
          </p:txBody>
        </p:sp>
      </p:grpSp>
      <p:sp>
        <p:nvSpPr>
          <p:cNvPr id="15" name="Rectangle 14"/>
          <p:cNvSpPr/>
          <p:nvPr/>
        </p:nvSpPr>
        <p:spPr>
          <a:xfrm>
            <a:off x="2874044" y="899457"/>
            <a:ext cx="6096000" cy="5632311"/>
          </a:xfrm>
          <a:prstGeom prst="rect">
            <a:avLst/>
          </a:prstGeom>
        </p:spPr>
        <p:txBody>
          <a:bodyPr>
            <a:spAutoFit/>
          </a:bodyPr>
          <a:lstStyle/>
          <a:p>
            <a:r>
              <a:rPr lang="en-US" dirty="0">
                <a:solidFill>
                  <a:schemeClr val="bg1"/>
                </a:solidFill>
              </a:rPr>
              <a:t>“John’s act of eating a book containing the word of God to him was in keeping with the custom and tradition of ancient Israel. The act signified that he was eating the bread of life, that he was partaking of the good word of God, that he was feasting upon the word of Christ—which was in his mouth sweet as honey. </a:t>
            </a:r>
          </a:p>
          <a:p>
            <a:endParaRPr lang="en-US" dirty="0">
              <a:solidFill>
                <a:schemeClr val="bg1"/>
              </a:solidFill>
            </a:endParaRPr>
          </a:p>
          <a:p>
            <a:r>
              <a:rPr lang="en-US" dirty="0">
                <a:solidFill>
                  <a:schemeClr val="bg1"/>
                </a:solidFill>
              </a:rPr>
              <a:t>But it made his belly bitter; that is, the judgments and plagues promised those to whom the Lord’s word was sent caused him to despair and have sorrow of soul. ‘How sweet are thy words unto my taste! yea, sweeter than honey to my mouth!’ </a:t>
            </a:r>
          </a:p>
          <a:p>
            <a:endParaRPr lang="en-US" dirty="0">
              <a:solidFill>
                <a:schemeClr val="bg1"/>
              </a:solidFill>
            </a:endParaRPr>
          </a:p>
          <a:p>
            <a:r>
              <a:rPr lang="en-US" dirty="0">
                <a:solidFill>
                  <a:schemeClr val="bg1"/>
                </a:solidFill>
              </a:rPr>
              <a:t>Such is the exulting cry of the Psalmist. And conversely, how bitter is the penalty for rebellion and disobedience. </a:t>
            </a:r>
          </a:p>
          <a:p>
            <a:endParaRPr lang="en-US" dirty="0">
              <a:solidFill>
                <a:schemeClr val="bg1"/>
              </a:solidFill>
            </a:endParaRPr>
          </a:p>
          <a:p>
            <a:r>
              <a:rPr lang="en-US" dirty="0">
                <a:solidFill>
                  <a:schemeClr val="bg1"/>
                </a:solidFill>
              </a:rPr>
              <a:t>Ezekiel had a similar experience. He was commanded to eat a roll (a book), which was in his mouth as honey for sweetness, but in the writing itself there was ‘lamentations, and mourning, and woe.’ “</a:t>
            </a:r>
          </a:p>
          <a:p>
            <a:r>
              <a:rPr lang="en-US" sz="1200" dirty="0">
                <a:solidFill>
                  <a:schemeClr val="bg1"/>
                </a:solidFill>
              </a:rPr>
              <a:t>Elder Bruce R. McConkie</a:t>
            </a:r>
          </a:p>
        </p:txBody>
      </p:sp>
      <p:pic>
        <p:nvPicPr>
          <p:cNvPr id="6" name="Picture 5">
            <a:extLst>
              <a:ext uri="{FF2B5EF4-FFF2-40B4-BE49-F238E27FC236}">
                <a16:creationId xmlns:a16="http://schemas.microsoft.com/office/drawing/2014/main" id="{9AEF2387-0C57-48FA-A1FE-B5DA827B4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58" y="899457"/>
            <a:ext cx="2298192" cy="1670304"/>
          </a:xfrm>
          <a:prstGeom prst="rect">
            <a:avLst/>
          </a:prstGeom>
        </p:spPr>
      </p:pic>
      <p:pic>
        <p:nvPicPr>
          <p:cNvPr id="8" name="Picture 7">
            <a:extLst>
              <a:ext uri="{FF2B5EF4-FFF2-40B4-BE49-F238E27FC236}">
                <a16:creationId xmlns:a16="http://schemas.microsoft.com/office/drawing/2014/main" id="{FCCD7CA5-E2B0-4B11-9A08-E01AEDCD01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00" y="3198201"/>
            <a:ext cx="2146300" cy="2628900"/>
          </a:xfrm>
          <a:prstGeom prst="rect">
            <a:avLst/>
          </a:prstGeom>
        </p:spPr>
      </p:pic>
      <p:pic>
        <p:nvPicPr>
          <p:cNvPr id="10" name="Picture 9">
            <a:extLst>
              <a:ext uri="{FF2B5EF4-FFF2-40B4-BE49-F238E27FC236}">
                <a16:creationId xmlns:a16="http://schemas.microsoft.com/office/drawing/2014/main" id="{D8B6B11C-607C-4E03-AAFD-B841C66569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9523" y="1831948"/>
            <a:ext cx="2852928" cy="3767328"/>
          </a:xfrm>
          <a:prstGeom prst="rect">
            <a:avLst/>
          </a:prstGeom>
        </p:spPr>
      </p:pic>
      <p:pic>
        <p:nvPicPr>
          <p:cNvPr id="7" name="Picture 6" descr="A person wearing glasses and a suit&#10;&#10;Description automatically generated">
            <a:extLst>
              <a:ext uri="{FF2B5EF4-FFF2-40B4-BE49-F238E27FC236}">
                <a16:creationId xmlns:a16="http://schemas.microsoft.com/office/drawing/2014/main" id="{082B31E8-A730-D507-61F6-0864C5CFEC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6147" y="5779331"/>
            <a:ext cx="643783" cy="898614"/>
          </a:xfrm>
          <a:prstGeom prst="rect">
            <a:avLst/>
          </a:prstGeom>
        </p:spPr>
      </p:pic>
    </p:spTree>
    <p:extLst>
      <p:ext uri="{BB962C8B-B14F-4D97-AF65-F5344CB8AC3E}">
        <p14:creationId xmlns:p14="http://schemas.microsoft.com/office/powerpoint/2010/main" val="36529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275D2F-FED0-49FF-920F-BAB04792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Two Witnesses</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77:15</a:t>
              </a:r>
            </a:p>
          </p:txBody>
        </p:sp>
      </p:grpSp>
      <p:sp>
        <p:nvSpPr>
          <p:cNvPr id="15" name="Rectangle 14"/>
          <p:cNvSpPr/>
          <p:nvPr/>
        </p:nvSpPr>
        <p:spPr>
          <a:xfrm>
            <a:off x="555387" y="1356657"/>
            <a:ext cx="6096000" cy="646331"/>
          </a:xfrm>
          <a:prstGeom prst="rect">
            <a:avLst/>
          </a:prstGeom>
        </p:spPr>
        <p:txBody>
          <a:bodyPr>
            <a:spAutoFit/>
          </a:bodyPr>
          <a:lstStyle/>
          <a:p>
            <a:r>
              <a:rPr lang="en-US" dirty="0">
                <a:solidFill>
                  <a:schemeClr val="bg1"/>
                </a:solidFill>
              </a:rPr>
              <a:t>Those of sack cloth—</a:t>
            </a:r>
          </a:p>
          <a:p>
            <a:r>
              <a:rPr lang="en-US" dirty="0">
                <a:solidFill>
                  <a:schemeClr val="bg1"/>
                </a:solidFill>
              </a:rPr>
              <a:t>two persons who are not in political power, or stardom</a:t>
            </a:r>
            <a:endParaRPr lang="en-US" sz="1200" dirty="0">
              <a:solidFill>
                <a:schemeClr val="bg1"/>
              </a:solidFill>
            </a:endParaRPr>
          </a:p>
        </p:txBody>
      </p:sp>
      <p:sp>
        <p:nvSpPr>
          <p:cNvPr id="11" name="Rectangle 10"/>
          <p:cNvSpPr/>
          <p:nvPr/>
        </p:nvSpPr>
        <p:spPr>
          <a:xfrm>
            <a:off x="3690473" y="2626932"/>
            <a:ext cx="3592070" cy="646331"/>
          </a:xfrm>
          <a:prstGeom prst="rect">
            <a:avLst/>
          </a:prstGeom>
        </p:spPr>
        <p:txBody>
          <a:bodyPr wrap="square">
            <a:spAutoFit/>
          </a:bodyPr>
          <a:lstStyle/>
          <a:p>
            <a:r>
              <a:rPr lang="en-US" dirty="0">
                <a:solidFill>
                  <a:schemeClr val="bg1"/>
                </a:solidFill>
              </a:rPr>
              <a:t>Two—as witnesses—We go out in two’s to preach the gospel</a:t>
            </a:r>
            <a:endParaRPr lang="en-US" sz="1200" dirty="0">
              <a:solidFill>
                <a:schemeClr val="bg1"/>
              </a:solidFill>
            </a:endParaRPr>
          </a:p>
        </p:txBody>
      </p:sp>
      <p:sp>
        <p:nvSpPr>
          <p:cNvPr id="12" name="Rectangle 11"/>
          <p:cNvSpPr/>
          <p:nvPr/>
        </p:nvSpPr>
        <p:spPr>
          <a:xfrm>
            <a:off x="2656330" y="4375865"/>
            <a:ext cx="4125469" cy="1384995"/>
          </a:xfrm>
          <a:prstGeom prst="rect">
            <a:avLst/>
          </a:prstGeom>
        </p:spPr>
        <p:txBody>
          <a:bodyPr wrap="square">
            <a:spAutoFit/>
          </a:bodyPr>
          <a:lstStyle/>
          <a:p>
            <a:r>
              <a:rPr lang="en-US" dirty="0">
                <a:solidFill>
                  <a:schemeClr val="bg1"/>
                </a:solidFill>
              </a:rPr>
              <a:t>“These prophets will also of necessity have been called and commissioned by him who stands at the head of the earthly church and kingdom of God.”</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6" name="Picture 5">
            <a:extLst>
              <a:ext uri="{FF2B5EF4-FFF2-40B4-BE49-F238E27FC236}">
                <a16:creationId xmlns:a16="http://schemas.microsoft.com/office/drawing/2014/main" id="{F3CF6AE1-C1D4-49F9-8FCF-2267CC9DA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50" y="2333255"/>
            <a:ext cx="2095978" cy="2159492"/>
          </a:xfrm>
          <a:prstGeom prst="rect">
            <a:avLst/>
          </a:prstGeom>
        </p:spPr>
      </p:pic>
      <p:pic>
        <p:nvPicPr>
          <p:cNvPr id="8" name="Picture 7">
            <a:extLst>
              <a:ext uri="{FF2B5EF4-FFF2-40B4-BE49-F238E27FC236}">
                <a16:creationId xmlns:a16="http://schemas.microsoft.com/office/drawing/2014/main" id="{95AEDE6A-CAD0-4C41-8405-342070BCA89D}"/>
              </a:ext>
            </a:extLst>
          </p:cNvPr>
          <p:cNvPicPr>
            <a:picLocks noChangeAspect="1"/>
          </p:cNvPicPr>
          <p:nvPr/>
        </p:nvPicPr>
        <p:blipFill rotWithShape="1">
          <a:blip r:embed="rId5">
            <a:extLst>
              <a:ext uri="{28A0092B-C50C-407E-A947-70E740481C1C}">
                <a14:useLocalDpi xmlns:a14="http://schemas.microsoft.com/office/drawing/2010/main" val="0"/>
              </a:ext>
            </a:extLst>
          </a:blip>
          <a:srcRect b="20152"/>
          <a:stretch/>
        </p:blipFill>
        <p:spPr>
          <a:xfrm>
            <a:off x="9011175" y="1058319"/>
            <a:ext cx="2241280" cy="5475977"/>
          </a:xfrm>
          <a:prstGeom prst="rect">
            <a:avLst/>
          </a:prstGeom>
        </p:spPr>
      </p:pic>
    </p:spTree>
    <p:extLst>
      <p:ext uri="{BB962C8B-B14F-4D97-AF65-F5344CB8AC3E}">
        <p14:creationId xmlns:p14="http://schemas.microsoft.com/office/powerpoint/2010/main" val="33705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F86A1C6-96AF-4D19-8441-997354EB7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Through the Prophets</a:t>
            </a:r>
          </a:p>
        </p:txBody>
      </p:sp>
      <p:sp>
        <p:nvSpPr>
          <p:cNvPr id="2" name="Rectangle 1"/>
          <p:cNvSpPr/>
          <p:nvPr/>
        </p:nvSpPr>
        <p:spPr>
          <a:xfrm>
            <a:off x="3599338" y="1604787"/>
            <a:ext cx="4978234" cy="3046988"/>
          </a:xfrm>
          <a:prstGeom prst="rect">
            <a:avLst/>
          </a:prstGeom>
        </p:spPr>
        <p:txBody>
          <a:bodyPr wrap="square">
            <a:spAutoFit/>
          </a:bodyPr>
          <a:lstStyle/>
          <a:p>
            <a:r>
              <a:rPr lang="en-US" b="0" i="0" dirty="0">
                <a:solidFill>
                  <a:schemeClr val="bg1"/>
                </a:solidFill>
                <a:effectLst/>
                <a:latin typeface="Abadi" panose="020B0604020104020204" pitchFamily="34" charset="0"/>
              </a:rPr>
              <a:t>“Prophets gave the scripture, and prophets must interpret it. Holy men of old received revelation from the </a:t>
            </a:r>
            <a:r>
              <a:rPr lang="en-US" b="0" i="0" u="none" strike="noStrike" dirty="0">
                <a:solidFill>
                  <a:schemeClr val="bg1"/>
                </a:solidFill>
                <a:effectLst/>
                <a:latin typeface="Abadi" panose="020B0604020104020204" pitchFamily="34" charset="0"/>
              </a:rPr>
              <a:t>Holy Ghost</a:t>
            </a:r>
            <a:r>
              <a:rPr lang="en-US" b="0" i="0" dirty="0">
                <a:solidFill>
                  <a:schemeClr val="bg1"/>
                </a:solidFill>
                <a:effectLst/>
                <a:latin typeface="Abadi" panose="020B0604020104020204" pitchFamily="34" charset="0"/>
              </a:rPr>
              <a:t>, which they recorded as scripture; now men must have the same Holy Spirit to reveal what is meant by the scripture—</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Otherwise, there will be a host of private interpretations and consequently many different and disagreeing churches, which is precisely the condition in the religious world today” </a:t>
            </a:r>
          </a:p>
          <a:p>
            <a:r>
              <a:rPr lang="en-US" sz="1200" b="0" i="0" dirty="0">
                <a:solidFill>
                  <a:schemeClr val="bg1"/>
                </a:solidFill>
                <a:effectLst/>
                <a:latin typeface="Abadi" panose="020B0604020104020204" pitchFamily="34" charset="0"/>
              </a:rPr>
              <a:t>Bruce R. McConkie</a:t>
            </a:r>
            <a:endParaRPr lang="en-US" sz="1200" dirty="0">
              <a:solidFill>
                <a:schemeClr val="bg1"/>
              </a:solidFill>
            </a:endParaRPr>
          </a:p>
        </p:txBody>
      </p:sp>
      <p:grpSp>
        <p:nvGrpSpPr>
          <p:cNvPr id="15" name="Group 14"/>
          <p:cNvGrpSpPr/>
          <p:nvPr/>
        </p:nvGrpSpPr>
        <p:grpSpPr>
          <a:xfrm>
            <a:off x="9026855" y="1308073"/>
            <a:ext cx="2667000" cy="5029200"/>
            <a:chOff x="838200" y="76200"/>
            <a:chExt cx="2667000" cy="5029200"/>
          </a:xfrm>
        </p:grpSpPr>
        <p:grpSp>
          <p:nvGrpSpPr>
            <p:cNvPr id="16"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464710" y="2320142"/>
              <a:ext cx="1447800" cy="1323439"/>
            </a:xfrm>
            <a:prstGeom prst="rect">
              <a:avLst/>
            </a:prstGeom>
          </p:spPr>
          <p:txBody>
            <a:bodyPr wrap="square">
              <a:spAutoFit/>
            </a:bodyPr>
            <a:lstStyle/>
            <a:p>
              <a:pPr algn="ctr"/>
              <a:r>
                <a:rPr lang="en-US" sz="1600" dirty="0"/>
                <a:t> </a:t>
              </a:r>
              <a:r>
                <a:rPr lang="en-US" sz="1600" b="1" dirty="0"/>
                <a:t>If we inquire of the Lord, He can help us understand the scriptures</a:t>
              </a:r>
              <a:endParaRPr lang="en-US" sz="1600" dirty="0">
                <a:solidFill>
                  <a:schemeClr val="bg1"/>
                </a:solidFill>
              </a:endParaRPr>
            </a:p>
          </p:txBody>
        </p:sp>
      </p:grpSp>
      <p:grpSp>
        <p:nvGrpSpPr>
          <p:cNvPr id="36" name="Group 35"/>
          <p:cNvGrpSpPr/>
          <p:nvPr/>
        </p:nvGrpSpPr>
        <p:grpSpPr>
          <a:xfrm>
            <a:off x="326572" y="460775"/>
            <a:ext cx="2667000" cy="5029200"/>
            <a:chOff x="838200" y="76200"/>
            <a:chExt cx="2667000" cy="5029200"/>
          </a:xfrm>
        </p:grpSpPr>
        <p:grpSp>
          <p:nvGrpSpPr>
            <p:cNvPr id="37" name="Group 17"/>
            <p:cNvGrpSpPr/>
            <p:nvPr/>
          </p:nvGrpSpPr>
          <p:grpSpPr>
            <a:xfrm>
              <a:off x="838200" y="76200"/>
              <a:ext cx="2667000" cy="5029200"/>
              <a:chOff x="838200" y="76200"/>
              <a:chExt cx="2667000" cy="5029200"/>
            </a:xfrm>
          </p:grpSpPr>
          <p:grpSp>
            <p:nvGrpSpPr>
              <p:cNvPr id="39" name="Group 17"/>
              <p:cNvGrpSpPr/>
              <p:nvPr/>
            </p:nvGrpSpPr>
            <p:grpSpPr>
              <a:xfrm flipH="1">
                <a:off x="2209800" y="1447800"/>
                <a:ext cx="1295400" cy="3429000"/>
                <a:chOff x="685800" y="1447800"/>
                <a:chExt cx="1295400" cy="3124200"/>
              </a:xfrm>
            </p:grpSpPr>
            <p:sp>
              <p:nvSpPr>
                <p:cNvPr id="55" name="Bent Arrow 5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5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16"/>
              <p:cNvGrpSpPr/>
              <p:nvPr/>
            </p:nvGrpSpPr>
            <p:grpSpPr>
              <a:xfrm>
                <a:off x="838200" y="1447800"/>
                <a:ext cx="1295400" cy="3429000"/>
                <a:chOff x="685800" y="1447800"/>
                <a:chExt cx="1295400" cy="3429000"/>
              </a:xfrm>
            </p:grpSpPr>
            <p:sp>
              <p:nvSpPr>
                <p:cNvPr id="53" name="Bent Arrow 5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213757" y="2394278"/>
              <a:ext cx="1905000" cy="1323439"/>
            </a:xfrm>
            <a:prstGeom prst="rect">
              <a:avLst/>
            </a:prstGeom>
          </p:spPr>
          <p:txBody>
            <a:bodyPr wrap="square">
              <a:spAutoFit/>
            </a:bodyPr>
            <a:lstStyle/>
            <a:p>
              <a:pPr algn="ctr"/>
              <a:r>
                <a:rPr lang="en-US" sz="1600" b="1" i="1" dirty="0"/>
                <a:t>The Lord reveals the correct interpretation of scripture through His prophets</a:t>
              </a:r>
              <a:endParaRPr lang="en-US" sz="1600" dirty="0">
                <a:solidFill>
                  <a:schemeClr val="bg1"/>
                </a:solidFill>
              </a:endParaRPr>
            </a:p>
          </p:txBody>
        </p:sp>
      </p:grpSp>
      <p:pic>
        <p:nvPicPr>
          <p:cNvPr id="3" name="Picture 2" descr="A person wearing glasses and a suit&#10;&#10;Description automatically generated">
            <a:extLst>
              <a:ext uri="{FF2B5EF4-FFF2-40B4-BE49-F238E27FC236}">
                <a16:creationId xmlns:a16="http://schemas.microsoft.com/office/drawing/2014/main" id="{2709954C-8899-EF6C-E7AC-BBF605217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964" y="76098"/>
            <a:ext cx="643783" cy="898614"/>
          </a:xfrm>
          <a:prstGeom prst="rect">
            <a:avLst/>
          </a:prstGeom>
        </p:spPr>
      </p:pic>
    </p:spTree>
    <p:extLst>
      <p:ext uri="{BB962C8B-B14F-4D97-AF65-F5344CB8AC3E}">
        <p14:creationId xmlns:p14="http://schemas.microsoft.com/office/powerpoint/2010/main" val="36775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E77A80-D1F1-47CB-AFD3-150601CE5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569660"/>
          </a:xfrm>
          <a:prstGeom prst="rect">
            <a:avLst/>
          </a:prstGeom>
          <a:noFill/>
        </p:spPr>
        <p:txBody>
          <a:bodyPr wrap="square" rtlCol="0">
            <a:spAutoFit/>
          </a:bodyPr>
          <a:lstStyle/>
          <a:p>
            <a:pPr algn="ctr"/>
            <a:r>
              <a:rPr lang="en-US" sz="4800" dirty="0">
                <a:solidFill>
                  <a:schemeClr val="bg1"/>
                </a:solidFill>
                <a:latin typeface="Matura MT Script Capitals" panose="03020802060602070202" pitchFamily="66" charset="0"/>
              </a:rPr>
              <a:t>Where Can I Find What the Scriptures Mean?</a:t>
            </a:r>
          </a:p>
        </p:txBody>
      </p:sp>
      <p:grpSp>
        <p:nvGrpSpPr>
          <p:cNvPr id="6" name="Group 5">
            <a:extLst>
              <a:ext uri="{FF2B5EF4-FFF2-40B4-BE49-F238E27FC236}">
                <a16:creationId xmlns:a16="http://schemas.microsoft.com/office/drawing/2014/main" id="{89A0B157-1B14-DE4E-D77C-2FEE998FA44C}"/>
              </a:ext>
            </a:extLst>
          </p:cNvPr>
          <p:cNvGrpSpPr/>
          <p:nvPr/>
        </p:nvGrpSpPr>
        <p:grpSpPr>
          <a:xfrm>
            <a:off x="1189879" y="1681878"/>
            <a:ext cx="9666514" cy="4783756"/>
            <a:chOff x="1189879" y="1681878"/>
            <a:chExt cx="9666514" cy="4783756"/>
          </a:xfrm>
        </p:grpSpPr>
        <p:pic>
          <p:nvPicPr>
            <p:cNvPr id="5" name="Picture 4">
              <a:extLst>
                <a:ext uri="{FF2B5EF4-FFF2-40B4-BE49-F238E27FC236}">
                  <a16:creationId xmlns:a16="http://schemas.microsoft.com/office/drawing/2014/main" id="{104CA19A-3192-4647-BB53-63A3B57CEB75}"/>
                </a:ext>
              </a:extLst>
            </p:cNvPr>
            <p:cNvPicPr>
              <a:picLocks noChangeAspect="1"/>
            </p:cNvPicPr>
            <p:nvPr/>
          </p:nvPicPr>
          <p:blipFill rotWithShape="1">
            <a:blip r:embed="rId3">
              <a:extLst>
                <a:ext uri="{28A0092B-C50C-407E-A947-70E740481C1C}">
                  <a14:useLocalDpi xmlns:a14="http://schemas.microsoft.com/office/drawing/2010/main" val="0"/>
                </a:ext>
              </a:extLst>
            </a:blip>
            <a:srcRect b="30246"/>
            <a:stretch/>
          </p:blipFill>
          <p:spPr>
            <a:xfrm>
              <a:off x="1189879" y="1681878"/>
              <a:ext cx="9666514" cy="4783756"/>
            </a:xfrm>
            <a:prstGeom prst="rect">
              <a:avLst/>
            </a:prstGeom>
          </p:spPr>
        </p:pic>
        <p:pic>
          <p:nvPicPr>
            <p:cNvPr id="3" name="Picture 2">
              <a:extLst>
                <a:ext uri="{FF2B5EF4-FFF2-40B4-BE49-F238E27FC236}">
                  <a16:creationId xmlns:a16="http://schemas.microsoft.com/office/drawing/2014/main" id="{BE8380CA-910B-E958-B261-F8457B0BFFCE}"/>
                </a:ext>
              </a:extLst>
            </p:cNvPr>
            <p:cNvPicPr>
              <a:picLocks noChangeAspect="1"/>
            </p:cNvPicPr>
            <p:nvPr/>
          </p:nvPicPr>
          <p:blipFill>
            <a:blip r:embed="rId4"/>
            <a:stretch>
              <a:fillRect/>
            </a:stretch>
          </p:blipFill>
          <p:spPr>
            <a:xfrm>
              <a:off x="4811282" y="1758397"/>
              <a:ext cx="1880520" cy="254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1417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87F0A-8155-4986-8EC8-4E82719D4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88" y="654963"/>
            <a:ext cx="1858450" cy="1001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Background</a:t>
            </a:r>
          </a:p>
        </p:txBody>
      </p:sp>
      <p:sp>
        <p:nvSpPr>
          <p:cNvPr id="2" name="TextBox 1"/>
          <p:cNvSpPr txBox="1"/>
          <p:nvPr/>
        </p:nvSpPr>
        <p:spPr>
          <a:xfrm>
            <a:off x="770377" y="689892"/>
            <a:ext cx="1479871" cy="646331"/>
          </a:xfrm>
          <a:prstGeom prst="rect">
            <a:avLst/>
          </a:prstGeom>
          <a:noFill/>
        </p:spPr>
        <p:txBody>
          <a:bodyPr wrap="square" rtlCol="0">
            <a:spAutoFit/>
          </a:bodyPr>
          <a:lstStyle/>
          <a:p>
            <a:pPr algn="ctr"/>
            <a:r>
              <a:rPr lang="en-US" dirty="0"/>
              <a:t>February-March 1832</a:t>
            </a:r>
          </a:p>
        </p:txBody>
      </p:sp>
      <p:sp>
        <p:nvSpPr>
          <p:cNvPr id="6" name="Rectangle 5"/>
          <p:cNvSpPr/>
          <p:nvPr/>
        </p:nvSpPr>
        <p:spPr>
          <a:xfrm>
            <a:off x="2855996" y="1424356"/>
            <a:ext cx="4307941" cy="1200329"/>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After Joseph returned from Amherst, Ohio he resumed translating from the New Testament and desired to know the meanin</a:t>
            </a:r>
            <a:r>
              <a:rPr lang="en-US" dirty="0">
                <a:solidFill>
                  <a:schemeClr val="bg1"/>
                </a:solidFill>
                <a:latin typeface="Abadi" panose="020B0604020104020204" pitchFamily="34" charset="0"/>
              </a:rPr>
              <a:t>g in the book of Revelation</a:t>
            </a:r>
            <a:endParaRPr lang="en-US" b="0" i="0" dirty="0">
              <a:solidFill>
                <a:schemeClr val="bg1"/>
              </a:solidFill>
              <a:effectLst/>
              <a:latin typeface="Abadi" panose="020B0604020104020204" pitchFamily="34" charset="0"/>
            </a:endParaRPr>
          </a:p>
        </p:txBody>
      </p:sp>
      <p:sp>
        <p:nvSpPr>
          <p:cNvPr id="7" name="Rectangle 6"/>
          <p:cNvSpPr/>
          <p:nvPr/>
        </p:nvSpPr>
        <p:spPr>
          <a:xfrm>
            <a:off x="7907369" y="3211811"/>
            <a:ext cx="3508589" cy="1200329"/>
          </a:xfrm>
          <a:prstGeom prst="rect">
            <a:avLst/>
          </a:prstGeom>
        </p:spPr>
        <p:txBody>
          <a:bodyPr wrap="square">
            <a:spAutoFit/>
          </a:bodyPr>
          <a:lstStyle/>
          <a:p>
            <a:pPr fontAlgn="base"/>
            <a:r>
              <a:rPr lang="en-US" dirty="0">
                <a:solidFill>
                  <a:schemeClr val="bg1"/>
                </a:solidFill>
              </a:rPr>
              <a:t>Some question arose in regard to the meaning of some of the figurative and symbolical writings of John in the Book of Revelation</a:t>
            </a:r>
            <a:endParaRPr lang="en-US" b="0" i="0" dirty="0">
              <a:solidFill>
                <a:schemeClr val="bg1"/>
              </a:solidFill>
              <a:effectLst/>
              <a:latin typeface="Abadi" panose="020B0604020104020204" pitchFamily="34" charset="0"/>
            </a:endParaRPr>
          </a:p>
        </p:txBody>
      </p:sp>
      <p:sp>
        <p:nvSpPr>
          <p:cNvPr id="8" name="Rectangle 7"/>
          <p:cNvSpPr/>
          <p:nvPr/>
        </p:nvSpPr>
        <p:spPr>
          <a:xfrm>
            <a:off x="495953" y="5359647"/>
            <a:ext cx="3508589" cy="1200329"/>
          </a:xfrm>
          <a:prstGeom prst="rect">
            <a:avLst/>
          </a:prstGeom>
        </p:spPr>
        <p:txBody>
          <a:bodyPr wrap="square">
            <a:spAutoFit/>
          </a:bodyPr>
          <a:lstStyle/>
          <a:p>
            <a:pPr fontAlgn="base"/>
            <a:r>
              <a:rPr lang="en-US" dirty="0">
                <a:solidFill>
                  <a:schemeClr val="bg1"/>
                </a:solidFill>
              </a:rPr>
              <a:t>In the form of questions and answers, the Prophet unlocked the book of Revelation by the spirit of revelation. </a:t>
            </a:r>
            <a:endParaRPr lang="en-US" b="0" i="0" dirty="0">
              <a:solidFill>
                <a:schemeClr val="bg1"/>
              </a:solidFill>
              <a:effectLst/>
              <a:latin typeface="Abadi" panose="020B0604020104020204" pitchFamily="34" charset="0"/>
            </a:endParaRPr>
          </a:p>
        </p:txBody>
      </p:sp>
      <p:sp>
        <p:nvSpPr>
          <p:cNvPr id="3" name="Rectangle 2"/>
          <p:cNvSpPr/>
          <p:nvPr/>
        </p:nvSpPr>
        <p:spPr>
          <a:xfrm>
            <a:off x="5574955" y="5267315"/>
            <a:ext cx="6096000" cy="1384995"/>
          </a:xfrm>
          <a:prstGeom prst="rect">
            <a:avLst/>
          </a:prstGeom>
        </p:spPr>
        <p:txBody>
          <a:bodyPr>
            <a:spAutoFit/>
          </a:bodyPr>
          <a:lstStyle/>
          <a:p>
            <a:r>
              <a:rPr lang="en-US" sz="2400" b="0" i="1" dirty="0">
                <a:solidFill>
                  <a:srgbClr val="FFFF00"/>
                </a:solidFill>
                <a:effectLst/>
                <a:latin typeface="Georgia" panose="02040502050405020303" pitchFamily="18" charset="0"/>
              </a:rPr>
              <a:t>“In connection with the translation of the Scriptures, I received the following explanation of the Revelation of St. John.”</a:t>
            </a:r>
          </a:p>
          <a:p>
            <a:r>
              <a:rPr lang="en-US" sz="1200" i="1" dirty="0">
                <a:solidFill>
                  <a:srgbClr val="FFFF00"/>
                </a:solidFill>
                <a:latin typeface="Georgia" panose="02040502050405020303" pitchFamily="18" charset="0"/>
              </a:rPr>
              <a:t>Joseph Smith</a:t>
            </a:r>
            <a:endParaRPr lang="en-US" sz="1200" dirty="0">
              <a:solidFill>
                <a:srgbClr val="FFFF00"/>
              </a:solidFill>
            </a:endParaRPr>
          </a:p>
        </p:txBody>
      </p:sp>
      <p:pic>
        <p:nvPicPr>
          <p:cNvPr id="9" name="Picture 8">
            <a:extLst>
              <a:ext uri="{FF2B5EF4-FFF2-40B4-BE49-F238E27FC236}">
                <a16:creationId xmlns:a16="http://schemas.microsoft.com/office/drawing/2014/main" id="{7C1E1754-CF47-40E9-B15B-51425360B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744" y="2919041"/>
            <a:ext cx="3450336" cy="2304288"/>
          </a:xfrm>
          <a:prstGeom prst="rect">
            <a:avLst/>
          </a:prstGeom>
        </p:spPr>
      </p:pic>
      <p:pic>
        <p:nvPicPr>
          <p:cNvPr id="11" name="Picture 10">
            <a:extLst>
              <a:ext uri="{FF2B5EF4-FFF2-40B4-BE49-F238E27FC236}">
                <a16:creationId xmlns:a16="http://schemas.microsoft.com/office/drawing/2014/main" id="{B28DF4C3-5AE5-4053-BEBE-F38540524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838" y="880238"/>
            <a:ext cx="2639568" cy="1981200"/>
          </a:xfrm>
          <a:prstGeom prst="rect">
            <a:avLst/>
          </a:prstGeom>
        </p:spPr>
      </p:pic>
    </p:spTree>
    <p:extLst>
      <p:ext uri="{BB962C8B-B14F-4D97-AF65-F5344CB8AC3E}">
        <p14:creationId xmlns:p14="http://schemas.microsoft.com/office/powerpoint/2010/main" val="41198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E90CD-B9EA-42A0-8E48-8F3AA8BC8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13948" cy="4401205"/>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b="0" i="0" dirty="0">
                <a:solidFill>
                  <a:schemeClr val="bg1"/>
                </a:solidFill>
                <a:effectLst/>
              </a:rPr>
              <a:t>Hyrum </a:t>
            </a:r>
            <a:r>
              <a:rPr lang="en-US" sz="2000" dirty="0">
                <a:solidFill>
                  <a:schemeClr val="bg1"/>
                </a:solidFill>
              </a:rPr>
              <a:t>M. Smith and </a:t>
            </a:r>
            <a:r>
              <a:rPr lang="en-US" sz="2000" dirty="0" err="1">
                <a:solidFill>
                  <a:schemeClr val="bg1"/>
                </a:solidFill>
              </a:rPr>
              <a:t>Janne</a:t>
            </a:r>
            <a:r>
              <a:rPr lang="en-US" sz="2000" dirty="0">
                <a:solidFill>
                  <a:schemeClr val="bg1"/>
                </a:solidFill>
              </a:rPr>
              <a:t> M. Sjodahl </a:t>
            </a:r>
            <a:r>
              <a:rPr lang="en-US" sz="2000" i="1" dirty="0">
                <a:solidFill>
                  <a:schemeClr val="bg1"/>
                </a:solidFill>
              </a:rPr>
              <a:t>Doctrine and Covenants Commentary</a:t>
            </a:r>
            <a:r>
              <a:rPr lang="en-US" sz="2000" dirty="0">
                <a:solidFill>
                  <a:schemeClr val="bg1"/>
                </a:solidFill>
              </a:rPr>
              <a:t> pgs.</a:t>
            </a:r>
            <a:r>
              <a:rPr lang="en-US" sz="2000" b="0" i="0" dirty="0">
                <a:solidFill>
                  <a:schemeClr val="bg1"/>
                </a:solidFill>
                <a:effectLst/>
              </a:rPr>
              <a:t> 473-474, 478</a:t>
            </a:r>
            <a:endParaRPr lang="en-US" sz="2000" dirty="0">
              <a:solidFill>
                <a:schemeClr val="bg1"/>
              </a:solidFill>
            </a:endParaRPr>
          </a:p>
          <a:p>
            <a:r>
              <a:rPr lang="en-US" sz="2000" b="0" i="0" dirty="0">
                <a:solidFill>
                  <a:schemeClr val="bg1"/>
                </a:solidFill>
                <a:effectLst/>
              </a:rPr>
              <a:t>Joseph Smith </a:t>
            </a:r>
            <a:r>
              <a:rPr lang="en-US" sz="2000" b="0" i="1" dirty="0">
                <a:solidFill>
                  <a:schemeClr val="bg1"/>
                </a:solidFill>
                <a:effectLst/>
              </a:rPr>
              <a:t>History of the Church </a:t>
            </a:r>
            <a:r>
              <a:rPr lang="en-US" sz="2000" b="0" dirty="0">
                <a:solidFill>
                  <a:schemeClr val="bg1"/>
                </a:solidFill>
                <a:effectLst/>
              </a:rPr>
              <a:t>1:253</a:t>
            </a:r>
          </a:p>
          <a:p>
            <a:r>
              <a:rPr lang="en-US" sz="2000" dirty="0">
                <a:solidFill>
                  <a:schemeClr val="bg1"/>
                </a:solidFill>
              </a:rPr>
              <a:t>Presentation by ©http://fashionsbylynda.com/blog/</a:t>
            </a:r>
          </a:p>
          <a:p>
            <a:r>
              <a:rPr lang="en-US" sz="2000" b="0" dirty="0">
                <a:solidFill>
                  <a:schemeClr val="bg1"/>
                </a:solidFill>
                <a:effectLst/>
              </a:rPr>
              <a:t>Joseph Fielding McConkie and Craig J. </a:t>
            </a:r>
            <a:r>
              <a:rPr lang="en-US" sz="2000" b="0" dirty="0" err="1">
                <a:solidFill>
                  <a:schemeClr val="bg1"/>
                </a:solidFill>
                <a:effectLst/>
              </a:rPr>
              <a:t>Ostler</a:t>
            </a:r>
            <a:r>
              <a:rPr lang="en-US" sz="2000" b="0" dirty="0">
                <a:solidFill>
                  <a:schemeClr val="bg1"/>
                </a:solidFill>
                <a:effectLst/>
              </a:rPr>
              <a:t> </a:t>
            </a:r>
            <a:r>
              <a:rPr lang="en-US" sz="2000" b="0" i="1" dirty="0">
                <a:solidFill>
                  <a:schemeClr val="bg1"/>
                </a:solidFill>
                <a:effectLst/>
              </a:rPr>
              <a:t>Revelations of the Restoration </a:t>
            </a:r>
            <a:r>
              <a:rPr lang="en-US" sz="2000" b="0" dirty="0">
                <a:solidFill>
                  <a:schemeClr val="bg1"/>
                </a:solidFill>
                <a:effectLst/>
              </a:rPr>
              <a:t>pg. 555, 558</a:t>
            </a:r>
            <a:endParaRPr lang="en-US" sz="2000" i="0" dirty="0">
              <a:solidFill>
                <a:schemeClr val="bg1"/>
              </a:solidFill>
            </a:endParaRPr>
          </a:p>
          <a:p>
            <a:r>
              <a:rPr lang="en-US" sz="2000" i="1" dirty="0">
                <a:solidFill>
                  <a:schemeClr val="bg1"/>
                </a:solidFill>
              </a:rPr>
              <a:t>Teachings of the Prophet Joseph Smith </a:t>
            </a:r>
            <a:r>
              <a:rPr lang="en-US" sz="2000" dirty="0">
                <a:solidFill>
                  <a:schemeClr val="bg1"/>
                </a:solidFill>
              </a:rPr>
              <a:t>pg. 247,321,366</a:t>
            </a:r>
            <a:endParaRPr lang="en-US" sz="2000" b="0" i="0" dirty="0">
              <a:solidFill>
                <a:schemeClr val="bg1"/>
              </a:solidFill>
              <a:effectLst/>
            </a:endParaRPr>
          </a:p>
          <a:p>
            <a:r>
              <a:rPr lang="en-US" sz="2000" b="0" i="0" dirty="0">
                <a:solidFill>
                  <a:schemeClr val="bg1"/>
                </a:solidFill>
                <a:effectLst/>
              </a:rPr>
              <a:t>Elder Bruce R. McConkie (in Conference Report, Oct. 1964, 38).</a:t>
            </a:r>
          </a:p>
          <a:p>
            <a:r>
              <a:rPr lang="en-US" sz="2000" dirty="0">
                <a:solidFill>
                  <a:schemeClr val="bg1"/>
                </a:solidFill>
              </a:rPr>
              <a:t>	 (</a:t>
            </a:r>
            <a:r>
              <a:rPr lang="en-US" sz="2000" i="1" dirty="0">
                <a:solidFill>
                  <a:schemeClr val="bg1"/>
                </a:solidFill>
              </a:rPr>
              <a:t>Doctrinal New Testament Commentary,</a:t>
            </a:r>
            <a:r>
              <a:rPr lang="en-US" sz="2000" dirty="0">
                <a:solidFill>
                  <a:schemeClr val="bg1"/>
                </a:solidFill>
              </a:rPr>
              <a:t> 3:507.) </a:t>
            </a:r>
          </a:p>
          <a:p>
            <a:r>
              <a:rPr lang="en-US" sz="2000" dirty="0">
                <a:solidFill>
                  <a:schemeClr val="bg1"/>
                </a:solidFill>
              </a:rPr>
              <a:t>Becky Davies and Lesley </a:t>
            </a:r>
            <a:r>
              <a:rPr lang="en-US" sz="2000" dirty="0" err="1">
                <a:solidFill>
                  <a:schemeClr val="bg1"/>
                </a:solidFill>
              </a:rPr>
              <a:t>Meachum</a:t>
            </a:r>
            <a:r>
              <a:rPr lang="en-US" sz="2000" dirty="0">
                <a:solidFill>
                  <a:schemeClr val="bg1"/>
                </a:solidFill>
              </a:rPr>
              <a:t> Poway Institute (Chart)</a:t>
            </a:r>
          </a:p>
          <a:p>
            <a:endParaRPr lang="en-US" sz="2000" dirty="0">
              <a:solidFill>
                <a:schemeClr val="bg1"/>
              </a:solidFill>
            </a:endParaRPr>
          </a:p>
          <a:p>
            <a:endParaRPr lang="en-US" sz="2000" dirty="0">
              <a:solidFill>
                <a:schemeClr val="bg1"/>
              </a:solidFill>
            </a:endParaRPr>
          </a:p>
          <a:p>
            <a:endParaRPr lang="en-US" sz="2000" b="0" i="0" dirty="0">
              <a:solidFill>
                <a:schemeClr val="bg1"/>
              </a:solidFill>
              <a:effectLst/>
            </a:endParaRPr>
          </a:p>
          <a:p>
            <a:endParaRPr lang="en-US" sz="2000" dirty="0">
              <a:solidFill>
                <a:schemeClr val="bg1"/>
              </a:solidFill>
            </a:endParaRPr>
          </a:p>
        </p:txBody>
      </p:sp>
      <p:sp>
        <p:nvSpPr>
          <p:cNvPr id="2" name="TextBox 1">
            <a:extLst>
              <a:ext uri="{FF2B5EF4-FFF2-40B4-BE49-F238E27FC236}">
                <a16:creationId xmlns:a16="http://schemas.microsoft.com/office/drawing/2014/main" id="{22E3EAA6-5268-9055-2A10-187E6B0F2369}"/>
              </a:ext>
            </a:extLst>
          </p:cNvPr>
          <p:cNvSpPr txBox="1"/>
          <p:nvPr/>
        </p:nvSpPr>
        <p:spPr>
          <a:xfrm>
            <a:off x="0" y="6484913"/>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358535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5094514" cy="4708981"/>
          </a:xfrm>
          <a:prstGeom prst="rect">
            <a:avLst/>
          </a:prstGeom>
          <a:noFill/>
        </p:spPr>
        <p:txBody>
          <a:bodyPr wrap="square" rtlCol="0">
            <a:spAutoFit/>
          </a:bodyPr>
          <a:lstStyle/>
          <a:p>
            <a:r>
              <a:rPr lang="en-US" sz="1200" b="1" dirty="0"/>
              <a:t>The Four Beasts</a:t>
            </a:r>
            <a:br>
              <a:rPr lang="en-US" sz="1200" dirty="0"/>
            </a:br>
            <a:r>
              <a:rPr lang="en-US" sz="1200" dirty="0"/>
              <a:t>“I suppose John saw beings there of a thousand forms, that had been saved from ten thousand times ten thousand earths like this,--strange beasts of which we have no conception: all might be seen in heaven. The grand secret was to show John what there was in heaven. John learned that God glorified Himself by saving all that His hands had made, whether beasts, fouls, fishes or men; and He will glorify Himself with them.</a:t>
            </a:r>
          </a:p>
          <a:p>
            <a:r>
              <a:rPr lang="en-US" sz="1200" dirty="0"/>
              <a:t>Says one, ‘I cannot believe in the salvation of beasts.’ any man who would tell you that this could not be, would tell you that the revelations are not true. John heard the words of the beasts giving glory to God, and understood them. God who made the beasts could understand every language spoken by them. The four beasts were four of the most noble animals that had filled the measure of their creation, and had been saved from other world, because they were perfect: they were like angels in their sphere. We are not told where they came from, and I do not know; but they were seen and heard by John praising the glorifying God.” Teachings of the Prophet Joseph Smith, 291-92</a:t>
            </a:r>
          </a:p>
          <a:p>
            <a:endParaRPr lang="en-US" sz="1200" dirty="0"/>
          </a:p>
          <a:p>
            <a:r>
              <a:rPr lang="en-US" sz="1200" b="1" dirty="0"/>
              <a:t>God Giving Visions:</a:t>
            </a:r>
          </a:p>
          <a:p>
            <a:r>
              <a:rPr lang="en-US" sz="1200" dirty="0"/>
              <a:t>The Prophet Joseph Smith said: “I make this broad declaration, that whenever God gives a vision of an image, or beast, or figure of any kind, He always holds Himself responsible to give a revelation or interpretation of the meaning thereof, otherwise we are not responsible or accountable for our belief in it. Don’t be afraid of being damned for not knowing the meaning of a vision or figure, if God has not given a revelation or interpretation of the subject.” (</a:t>
            </a:r>
            <a:r>
              <a:rPr lang="en-US" sz="1200" i="1" dirty="0"/>
              <a:t>Teachings,</a:t>
            </a:r>
            <a:r>
              <a:rPr lang="en-US" sz="1200" dirty="0"/>
              <a:t> p. 291.)</a:t>
            </a:r>
          </a:p>
        </p:txBody>
      </p:sp>
      <p:sp>
        <p:nvSpPr>
          <p:cNvPr id="3" name="Rectangle 2"/>
          <p:cNvSpPr/>
          <p:nvPr/>
        </p:nvSpPr>
        <p:spPr>
          <a:xfrm>
            <a:off x="5747657" y="152400"/>
            <a:ext cx="6096000" cy="3970318"/>
          </a:xfrm>
          <a:prstGeom prst="rect">
            <a:avLst/>
          </a:prstGeom>
        </p:spPr>
        <p:txBody>
          <a:bodyPr>
            <a:spAutoFit/>
          </a:bodyPr>
          <a:lstStyle/>
          <a:p>
            <a:pPr fontAlgn="base"/>
            <a:r>
              <a:rPr lang="en-US" sz="1200" b="0" i="0" dirty="0">
                <a:effectLst/>
                <a:latin typeface="Abadi" panose="020B0604020104020204" pitchFamily="34" charset="0"/>
              </a:rPr>
              <a:t>“‘</a:t>
            </a:r>
            <a:r>
              <a:rPr lang="en-US" sz="1200" b="1" i="0" dirty="0">
                <a:effectLst/>
                <a:latin typeface="Abadi" panose="020B0604020104020204" pitchFamily="34" charset="0"/>
              </a:rPr>
              <a:t>The book </a:t>
            </a:r>
            <a:r>
              <a:rPr lang="en-US" sz="1200" b="0" i="0" dirty="0">
                <a:effectLst/>
                <a:latin typeface="Abadi" panose="020B0604020104020204" pitchFamily="34" charset="0"/>
              </a:rPr>
              <a:t>which John saw’ represented the real history of the world—what the eye of God has seen, what the recording angel has written; and the seven thousand years, corresponding to the seven seals of the Apocalyptic volume, are as seven great days during which Mother Earth will fulfill her mortal mission, laboring six days and resting upon the seventh, her period of sanctification. These seven days do not include the period of our planet’s creation and preparation as a dwelling place for man. They are limited to Earth’s ‘temporal existence,’ that is, to Time, considered as distinct from Eternity.” (Whitney, </a:t>
            </a:r>
            <a:r>
              <a:rPr lang="en-US" sz="1200" b="0" i="1" dirty="0">
                <a:effectLst/>
                <a:latin typeface="Abadi" panose="020B0604020104020204" pitchFamily="34" charset="0"/>
              </a:rPr>
              <a:t>Saturday Night Thoughts ,</a:t>
            </a:r>
            <a:r>
              <a:rPr lang="en-US" sz="1200" b="0" i="0" dirty="0">
                <a:effectLst/>
                <a:latin typeface="Abadi" panose="020B0604020104020204" pitchFamily="34" charset="0"/>
              </a:rPr>
              <a:t>p. 11.)</a:t>
            </a:r>
          </a:p>
          <a:p>
            <a:pPr fontAlgn="base"/>
            <a:endParaRPr lang="en-US" sz="1200" b="0" i="0" dirty="0">
              <a:effectLst/>
              <a:latin typeface="Abadi" panose="020B0604020104020204" pitchFamily="34" charset="0"/>
            </a:endParaRPr>
          </a:p>
          <a:p>
            <a:pPr fontAlgn="base"/>
            <a:r>
              <a:rPr lang="en-US" sz="1200" b="1" i="0" dirty="0">
                <a:effectLst/>
                <a:latin typeface="Abadi" panose="020B0604020104020204" pitchFamily="34" charset="0"/>
              </a:rPr>
              <a:t>A seal</a:t>
            </a:r>
            <a:r>
              <a:rPr lang="en-US" sz="1200" b="0" i="0" dirty="0">
                <a:effectLst/>
                <a:latin typeface="Abadi" panose="020B0604020104020204" pitchFamily="34" charset="0"/>
              </a:rPr>
              <a:t>, as the term was used by John (see </a:t>
            </a:r>
            <a:r>
              <a:rPr lang="en-US" sz="1200" b="0" i="0" u="none" strike="noStrike" dirty="0">
                <a:effectLst/>
                <a:latin typeface="Abadi" panose="020B0604020104020204" pitchFamily="34" charset="0"/>
              </a:rPr>
              <a:t>Revelation 5:1–2)</a:t>
            </a:r>
            <a:r>
              <a:rPr lang="en-US" sz="1200" b="0" i="0" dirty="0">
                <a:effectLst/>
                <a:latin typeface="Abadi" panose="020B0604020104020204" pitchFamily="34" charset="0"/>
              </a:rPr>
              <a:t>, was a bit of wax that secured a folded letter or document and bore the impression of a signet. Once sealed, the document could not be opened without the seal’s being broken. In the case of the earth’s history and destiny, there is only one who is worthy to open the seal and reveal the contents: </a:t>
            </a:r>
            <a:r>
              <a:rPr lang="en-US" sz="1200" b="0" i="0" u="none" strike="noStrike" dirty="0">
                <a:effectLst/>
                <a:latin typeface="Abadi" panose="020B0604020104020204" pitchFamily="34" charset="0"/>
              </a:rPr>
              <a:t>Jesus Christ</a:t>
            </a:r>
            <a:r>
              <a:rPr lang="en-US" sz="1200" b="0" i="0" dirty="0">
                <a:effectLst/>
                <a:latin typeface="Abadi" panose="020B0604020104020204" pitchFamily="34" charset="0"/>
              </a:rPr>
              <a:t> (see </a:t>
            </a:r>
            <a:r>
              <a:rPr lang="en-US" sz="1200" b="0" i="0" u="none" strike="noStrike" dirty="0">
                <a:effectLst/>
                <a:latin typeface="Abadi" panose="020B0604020104020204" pitchFamily="34" charset="0"/>
              </a:rPr>
              <a:t>Revelation 5:2–9</a:t>
            </a:r>
            <a:r>
              <a:rPr lang="en-US" sz="1200" b="0" i="0" dirty="0">
                <a:effectLst/>
                <a:latin typeface="Abadi" panose="020B0604020104020204" pitchFamily="34" charset="0"/>
              </a:rPr>
              <a:t>). Only through the Atonement of Christ is the temporal existence of the earth of any value. He alone holds the key to the fulfilling of the purpose for which the earth was created. Because of Him the plan of salvation will succeed; without Him all would fail and come to naught, or remain sealed.</a:t>
            </a:r>
          </a:p>
          <a:p>
            <a:pPr fontAlgn="base"/>
            <a:endParaRPr lang="en-US" sz="1200" dirty="0">
              <a:latin typeface="Abadi" panose="020B0604020104020204" pitchFamily="34" charset="0"/>
            </a:endParaRPr>
          </a:p>
          <a:p>
            <a:pPr fontAlgn="base"/>
            <a:r>
              <a:rPr lang="en-US" sz="1200" b="1" i="0" dirty="0">
                <a:effectLst/>
                <a:latin typeface="Abadi" panose="020B0604020104020204" pitchFamily="34" charset="0"/>
              </a:rPr>
              <a:t>Elias:</a:t>
            </a:r>
          </a:p>
          <a:p>
            <a:pPr fontAlgn="base"/>
            <a:r>
              <a:rPr lang="en-US" sz="1200" dirty="0">
                <a:latin typeface="Abadi" panose="020B0604020104020204" pitchFamily="34" charset="0"/>
              </a:rPr>
              <a:t>“By revelation we are also informed that the Elias who was to restore all things is the angel Gabriel who was known in mortality as Noah. Teachings of Joseph Smith, 157</a:t>
            </a:r>
          </a:p>
        </p:txBody>
      </p:sp>
      <p:sp>
        <p:nvSpPr>
          <p:cNvPr id="4" name="Rectangle 3"/>
          <p:cNvSpPr/>
          <p:nvPr/>
        </p:nvSpPr>
        <p:spPr>
          <a:xfrm>
            <a:off x="0" y="4861381"/>
            <a:ext cx="12192000" cy="1938992"/>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Angels </a:t>
            </a:r>
            <a:r>
              <a:rPr lang="en-US" sz="1200" b="0" i="0" dirty="0">
                <a:effectLst/>
                <a:latin typeface="Abadi" panose="020B0604020104020204" pitchFamily="34" charset="0"/>
              </a:rPr>
              <a:t>President Joseph Fielding Smith explained that “these angels seem to fit the description of the angels spoken of in the parable of the wheat and the tares, (</a:t>
            </a:r>
            <a:r>
              <a:rPr lang="en-US" sz="1200" b="0" i="0" u="none" strike="noStrike" dirty="0">
                <a:effectLst/>
                <a:latin typeface="Abadi" panose="020B0604020104020204" pitchFamily="34" charset="0"/>
              </a:rPr>
              <a:t>Matt. 13:24–43</a:t>
            </a:r>
            <a:r>
              <a:rPr lang="en-US" sz="1200" b="0" i="0" dirty="0">
                <a:effectLst/>
                <a:latin typeface="Abadi" panose="020B0604020104020204" pitchFamily="34" charset="0"/>
              </a:rPr>
              <a:t> and </a:t>
            </a:r>
            <a:r>
              <a:rPr lang="en-US" sz="1200" b="0" i="0" u="none" strike="noStrike" dirty="0">
                <a:effectLst/>
                <a:latin typeface="Abadi" panose="020B0604020104020204" pitchFamily="34" charset="0"/>
              </a:rPr>
              <a:t>D. &amp; C. 86:17</a:t>
            </a:r>
            <a:r>
              <a:rPr lang="en-US" sz="1200" b="0" i="0" dirty="0">
                <a:effectLst/>
                <a:latin typeface="Abadi" panose="020B0604020104020204" pitchFamily="34" charset="0"/>
              </a:rPr>
              <a:t>), who plead with the Lord that they might go forth to reap down the field. They were told to let the wheat and the tares grow together to the time of the end of the harvest, which is the end of the world (</a:t>
            </a:r>
            <a:r>
              <a:rPr lang="en-US" sz="1200" b="0" i="0" u="none" strike="noStrike" dirty="0">
                <a:effectLst/>
                <a:latin typeface="Abadi" panose="020B0604020104020204" pitchFamily="34" charset="0"/>
              </a:rPr>
              <a:t>Matt. 13:38–39</a:t>
            </a:r>
            <a:r>
              <a:rPr lang="en-US" sz="1200" b="0" i="0" dirty="0">
                <a:effectLst/>
                <a:latin typeface="Abadi" panose="020B0604020104020204" pitchFamily="34" charset="0"/>
              </a:rPr>
              <a:t>). …</a:t>
            </a:r>
          </a:p>
          <a:p>
            <a:pPr fontAlgn="base"/>
            <a:r>
              <a:rPr lang="en-US" sz="1200" b="0" i="0" dirty="0">
                <a:effectLst/>
                <a:latin typeface="Abadi" panose="020B0604020104020204" pitchFamily="34" charset="0"/>
              </a:rPr>
              <a:t>“These angels have been given power over the four parts [quarters] of the earth and they have the power of committing the everlasting Gospel to the peoples of the earth. The </a:t>
            </a:r>
            <a:r>
              <a:rPr lang="en-US" sz="1200" b="0" i="0" dirty="0" err="1">
                <a:effectLst/>
                <a:latin typeface="Abadi" panose="020B0604020104020204" pitchFamily="34" charset="0"/>
              </a:rPr>
              <a:t>fulness</a:t>
            </a:r>
            <a:r>
              <a:rPr lang="en-US" sz="1200" b="0" i="0" dirty="0">
                <a:effectLst/>
                <a:latin typeface="Abadi" panose="020B0604020104020204" pitchFamily="34" charset="0"/>
              </a:rPr>
              <a:t> of the Gospel was not restored by any one messenger sent from the presence of the Lord. All the ancient prophets who held keys and came and restored them, had a hand in this great work of restoration. There are, we learn from this revelation, four angels unto whom the power has been given, to shut up the heavens, to open them and with power unto life and also unto death and destruction. These are now at work in the earth on their sacred mission.” (</a:t>
            </a:r>
            <a:r>
              <a:rPr lang="en-US" sz="1200" b="0" i="1" dirty="0">
                <a:effectLst/>
                <a:latin typeface="Abadi" panose="020B0604020104020204" pitchFamily="34" charset="0"/>
              </a:rPr>
              <a:t>Church History and Modern Revelation,</a:t>
            </a:r>
            <a:r>
              <a:rPr lang="en-US" sz="1200" b="0" i="0" dirty="0">
                <a:effectLst/>
                <a:latin typeface="Abadi" panose="020B0604020104020204" pitchFamily="34" charset="0"/>
              </a:rPr>
              <a:t> 1:300–301.)</a:t>
            </a:r>
          </a:p>
          <a:p>
            <a:pPr fontAlgn="base"/>
            <a:r>
              <a:rPr lang="en-US" sz="1200" b="0" i="0" dirty="0">
                <a:effectLst/>
                <a:latin typeface="Abadi" panose="020B0604020104020204" pitchFamily="34" charset="0"/>
              </a:rPr>
              <a:t>Susa Young Gates reported an address by President </a:t>
            </a:r>
            <a:r>
              <a:rPr lang="en-US" sz="1200" b="0" i="0" dirty="0" err="1">
                <a:effectLst/>
                <a:latin typeface="Abadi" panose="020B0604020104020204" pitchFamily="34" charset="0"/>
              </a:rPr>
              <a:t>Wilford</a:t>
            </a:r>
            <a:r>
              <a:rPr lang="en-US" sz="1200" b="0" i="0" dirty="0">
                <a:effectLst/>
                <a:latin typeface="Abadi" panose="020B0604020104020204" pitchFamily="34" charset="0"/>
              </a:rPr>
              <a:t> Woodruff in which he declared: “Those angels have left the portals of heaven, and they stand over this people and this nation now, and are hovering over the earth waiting to pour out the judgments. And from this very day they shall be poured out.” (</a:t>
            </a:r>
            <a:r>
              <a:rPr lang="en-US" sz="1200" b="0" i="1" dirty="0">
                <a:effectLst/>
                <a:latin typeface="Abadi" panose="020B0604020104020204" pitchFamily="34" charset="0"/>
              </a:rPr>
              <a:t>Young Women’s Journal,</a:t>
            </a:r>
            <a:r>
              <a:rPr lang="en-US" sz="1200" b="0" i="0" dirty="0">
                <a:effectLst/>
                <a:latin typeface="Abadi" panose="020B0604020104020204" pitchFamily="34" charset="0"/>
              </a:rPr>
              <a:t> Aug. 1894, p. 512; see also </a:t>
            </a:r>
            <a:r>
              <a:rPr lang="en-US" sz="1200" b="0" i="0" u="none" strike="noStrike" dirty="0">
                <a:effectLst/>
                <a:latin typeface="Abadi" panose="020B0604020104020204" pitchFamily="34" charset="0"/>
              </a:rPr>
              <a:t>Notes and Commentary for D&amp;C 86:5</a:t>
            </a:r>
            <a:r>
              <a:rPr lang="en-US" sz="1200" b="0" i="0" dirty="0">
                <a:effectLst/>
                <a:latin typeface="Abadi" panose="020B0604020104020204" pitchFamily="34" charset="0"/>
              </a:rPr>
              <a:t>.)</a:t>
            </a:r>
          </a:p>
        </p:txBody>
      </p:sp>
      <p:sp>
        <p:nvSpPr>
          <p:cNvPr id="5" name="Rectangle 4"/>
          <p:cNvSpPr/>
          <p:nvPr/>
        </p:nvSpPr>
        <p:spPr>
          <a:xfrm>
            <a:off x="12879" y="0"/>
            <a:ext cx="5330013" cy="3157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155324"/>
            <a:ext cx="5355771" cy="1706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55771" y="-2147"/>
            <a:ext cx="6836229" cy="3376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68650" y="3372118"/>
            <a:ext cx="6823350" cy="1489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68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76201"/>
            <a:ext cx="8077200" cy="461665"/>
          </a:xfrm>
          <a:prstGeom prst="rect">
            <a:avLst/>
          </a:prstGeom>
          <a:noFill/>
        </p:spPr>
        <p:txBody>
          <a:bodyPr wrap="square" rtlCol="0">
            <a:spAutoFit/>
          </a:bodyPr>
          <a:lstStyle/>
          <a:p>
            <a:pPr algn="ctr"/>
            <a:r>
              <a:rPr lang="en-US" sz="2400" dirty="0">
                <a:solidFill>
                  <a:schemeClr val="bg1"/>
                </a:solidFill>
              </a:rPr>
              <a:t>The 6 Time Periods – Revelation 6</a:t>
            </a:r>
          </a:p>
        </p:txBody>
      </p:sp>
      <p:graphicFrame>
        <p:nvGraphicFramePr>
          <p:cNvPr id="8" name="Table 7"/>
          <p:cNvGraphicFramePr>
            <a:graphicFrameLocks noGrp="1"/>
          </p:cNvGraphicFramePr>
          <p:nvPr/>
        </p:nvGraphicFramePr>
        <p:xfrm>
          <a:off x="1676400" y="838200"/>
          <a:ext cx="8763000" cy="5852160"/>
        </p:xfrm>
        <a:graphic>
          <a:graphicData uri="http://schemas.openxmlformats.org/drawingml/2006/table">
            <a:tbl>
              <a:tblPr firstRow="1" bandRow="1">
                <a:tableStyleId>{93296810-A885-4BE3-A3E7-6D5BEEA58F35}</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60500">
                  <a:extLst>
                    <a:ext uri="{9D8B030D-6E8A-4147-A177-3AD203B41FA5}">
                      <a16:colId xmlns:a16="http://schemas.microsoft.com/office/drawing/2014/main" val="20005"/>
                    </a:ext>
                  </a:extLst>
                </a:gridCol>
              </a:tblGrid>
              <a:tr h="1066800">
                <a:tc>
                  <a:txBody>
                    <a:bodyPr/>
                    <a:lstStyle/>
                    <a:p>
                      <a:r>
                        <a:rPr lang="en-US" dirty="0"/>
                        <a:t>Seal 1 </a:t>
                      </a:r>
                    </a:p>
                    <a:p>
                      <a:r>
                        <a:rPr lang="en-US" dirty="0"/>
                        <a:t>Enoch and Zion</a:t>
                      </a:r>
                    </a:p>
                  </a:txBody>
                  <a:tcPr/>
                </a:tc>
                <a:tc>
                  <a:txBody>
                    <a:bodyPr/>
                    <a:lstStyle/>
                    <a:p>
                      <a:r>
                        <a:rPr lang="en-US" dirty="0"/>
                        <a:t>Seal 2</a:t>
                      </a:r>
                    </a:p>
                    <a:p>
                      <a:r>
                        <a:rPr lang="en-US" dirty="0"/>
                        <a:t>Wickedness/flood/Noah</a:t>
                      </a:r>
                    </a:p>
                  </a:txBody>
                  <a:tcPr/>
                </a:tc>
                <a:tc>
                  <a:txBody>
                    <a:bodyPr/>
                    <a:lstStyle/>
                    <a:p>
                      <a:r>
                        <a:rPr lang="en-US" dirty="0"/>
                        <a:t>Seal 3</a:t>
                      </a:r>
                    </a:p>
                    <a:p>
                      <a:r>
                        <a:rPr lang="en-US" sz="1600" dirty="0"/>
                        <a:t>Famine/</a:t>
                      </a:r>
                    </a:p>
                    <a:p>
                      <a:r>
                        <a:rPr lang="en-US" sz="1600" dirty="0"/>
                        <a:t>Abraham/</a:t>
                      </a:r>
                    </a:p>
                    <a:p>
                      <a:r>
                        <a:rPr lang="en-US" sz="1600" dirty="0"/>
                        <a:t>Israel</a:t>
                      </a:r>
                    </a:p>
                  </a:txBody>
                  <a:tcPr/>
                </a:tc>
                <a:tc>
                  <a:txBody>
                    <a:bodyPr/>
                    <a:lstStyle/>
                    <a:p>
                      <a:r>
                        <a:rPr lang="en-US" dirty="0"/>
                        <a:t>Seal 4</a:t>
                      </a:r>
                    </a:p>
                    <a:p>
                      <a:r>
                        <a:rPr lang="en-US" dirty="0"/>
                        <a:t>Age of</a:t>
                      </a:r>
                      <a:r>
                        <a:rPr lang="en-US" baseline="0" dirty="0"/>
                        <a:t> Empires</a:t>
                      </a:r>
                      <a:endParaRPr lang="en-US" dirty="0"/>
                    </a:p>
                  </a:txBody>
                  <a:tcPr/>
                </a:tc>
                <a:tc>
                  <a:txBody>
                    <a:bodyPr/>
                    <a:lstStyle/>
                    <a:p>
                      <a:r>
                        <a:rPr lang="en-US" dirty="0"/>
                        <a:t>Seal 5</a:t>
                      </a:r>
                    </a:p>
                    <a:p>
                      <a:r>
                        <a:rPr lang="en-US" dirty="0"/>
                        <a:t>Age</a:t>
                      </a:r>
                      <a:r>
                        <a:rPr lang="en-US" baseline="0" dirty="0"/>
                        <a:t> of martyrs</a:t>
                      </a:r>
                      <a:endParaRPr lang="en-US" dirty="0"/>
                    </a:p>
                  </a:txBody>
                  <a:tcPr/>
                </a:tc>
                <a:tc>
                  <a:txBody>
                    <a:bodyPr/>
                    <a:lstStyle/>
                    <a:p>
                      <a:r>
                        <a:rPr lang="en-US" dirty="0"/>
                        <a:t>Seal 6</a:t>
                      </a:r>
                    </a:p>
                    <a:p>
                      <a:r>
                        <a:rPr lang="en-US" dirty="0"/>
                        <a:t>Latter Days</a:t>
                      </a:r>
                    </a:p>
                  </a:txBody>
                  <a:tcPr/>
                </a:tc>
                <a:extLst>
                  <a:ext uri="{0D108BD9-81ED-4DB2-BD59-A6C34878D82A}">
                    <a16:rowId xmlns:a16="http://schemas.microsoft.com/office/drawing/2014/main" val="10000"/>
                  </a:ext>
                </a:extLst>
              </a:tr>
              <a:tr h="3887126">
                <a:tc>
                  <a:txBody>
                    <a:bodyPr/>
                    <a:lstStyle/>
                    <a:p>
                      <a:r>
                        <a:rPr lang="en-US" sz="1600" dirty="0"/>
                        <a:t>4000-3000 BC</a:t>
                      </a:r>
                    </a:p>
                    <a:p>
                      <a:r>
                        <a:rPr lang="en-US" sz="1600" dirty="0"/>
                        <a:t>Adam and Enoch</a:t>
                      </a:r>
                    </a:p>
                    <a:p>
                      <a:r>
                        <a:rPr lang="en-US" sz="1600" dirty="0"/>
                        <a:t>White horse-Victory</a:t>
                      </a:r>
                    </a:p>
                    <a:p>
                      <a:r>
                        <a:rPr lang="en-US" sz="1600" dirty="0"/>
                        <a:t>Enoch Conqueror</a:t>
                      </a:r>
                    </a:p>
                    <a:p>
                      <a:r>
                        <a:rPr lang="en-US" sz="1600" dirty="0"/>
                        <a:t>Moses 7:13-17</a:t>
                      </a:r>
                    </a:p>
                  </a:txBody>
                  <a:tcPr/>
                </a:tc>
                <a:tc>
                  <a:txBody>
                    <a:bodyPr/>
                    <a:lstStyle/>
                    <a:p>
                      <a:r>
                        <a:rPr lang="en-US" sz="1600" dirty="0"/>
                        <a:t>3000-2000 BC</a:t>
                      </a:r>
                    </a:p>
                    <a:p>
                      <a:r>
                        <a:rPr lang="en-US" sz="1600" dirty="0"/>
                        <a:t>Enoch translated</a:t>
                      </a:r>
                    </a:p>
                    <a:p>
                      <a:r>
                        <a:rPr lang="en-US" sz="1600" dirty="0"/>
                        <a:t>Red horse-bloodshed</a:t>
                      </a:r>
                    </a:p>
                    <a:p>
                      <a:r>
                        <a:rPr lang="en-US" sz="1600" dirty="0"/>
                        <a:t>Tower</a:t>
                      </a:r>
                      <a:r>
                        <a:rPr lang="en-US" sz="1600" baseline="0" dirty="0"/>
                        <a:t> of Babel-</a:t>
                      </a:r>
                      <a:r>
                        <a:rPr lang="en-US" sz="1600" baseline="0" dirty="0" err="1"/>
                        <a:t>Jaredites</a:t>
                      </a:r>
                      <a:endParaRPr lang="en-US" sz="1600" baseline="0" dirty="0"/>
                    </a:p>
                    <a:p>
                      <a:r>
                        <a:rPr lang="en-US" sz="1600" baseline="0" dirty="0"/>
                        <a:t>Flood-2348 BC</a:t>
                      </a:r>
                      <a:endParaRPr lang="en-US" sz="1600" dirty="0"/>
                    </a:p>
                  </a:txBody>
                  <a:tcPr/>
                </a:tc>
                <a:tc>
                  <a:txBody>
                    <a:bodyPr/>
                    <a:lstStyle/>
                    <a:p>
                      <a:r>
                        <a:rPr lang="en-US" sz="1600" dirty="0"/>
                        <a:t>2000-1000</a:t>
                      </a:r>
                      <a:r>
                        <a:rPr lang="en-US" sz="1600" baseline="0" dirty="0"/>
                        <a:t> BC</a:t>
                      </a:r>
                    </a:p>
                    <a:p>
                      <a:r>
                        <a:rPr lang="en-US" sz="1600" baseline="0" dirty="0"/>
                        <a:t>Abraham to Moses</a:t>
                      </a:r>
                    </a:p>
                    <a:p>
                      <a:r>
                        <a:rPr lang="en-US" sz="1600" baseline="0" dirty="0"/>
                        <a:t>Black horse- famine/death</a:t>
                      </a:r>
                    </a:p>
                    <a:p>
                      <a:endParaRPr lang="en-US" sz="1600" baseline="0" dirty="0"/>
                    </a:p>
                    <a:p>
                      <a:r>
                        <a:rPr lang="en-US" sz="1600" baseline="0" dirty="0"/>
                        <a:t>Jacob/Joseph- famine/</a:t>
                      </a:r>
                    </a:p>
                    <a:p>
                      <a:r>
                        <a:rPr lang="en-US" sz="1600" baseline="0" dirty="0"/>
                        <a:t>bondage</a:t>
                      </a:r>
                    </a:p>
                    <a:p>
                      <a:r>
                        <a:rPr lang="en-US" sz="1600" baseline="0" dirty="0"/>
                        <a:t>Law of Moses</a:t>
                      </a:r>
                      <a:endParaRPr lang="en-US" sz="1600" dirty="0"/>
                    </a:p>
                  </a:txBody>
                  <a:tcPr/>
                </a:tc>
                <a:tc>
                  <a:txBody>
                    <a:bodyPr/>
                    <a:lstStyle/>
                    <a:p>
                      <a:r>
                        <a:rPr lang="en-US" sz="1600" dirty="0"/>
                        <a:t>1000-0 BC</a:t>
                      </a:r>
                    </a:p>
                    <a:p>
                      <a:r>
                        <a:rPr lang="en-US" sz="1600" dirty="0"/>
                        <a:t>Saul</a:t>
                      </a:r>
                    </a:p>
                    <a:p>
                      <a:r>
                        <a:rPr lang="en-US" sz="1600" dirty="0"/>
                        <a:t>David</a:t>
                      </a:r>
                    </a:p>
                    <a:p>
                      <a:r>
                        <a:rPr lang="en-US" sz="1600" dirty="0"/>
                        <a:t>Israel</a:t>
                      </a:r>
                    </a:p>
                    <a:p>
                      <a:r>
                        <a:rPr lang="en-US" sz="1600" dirty="0"/>
                        <a:t>Judah scattered</a:t>
                      </a:r>
                    </a:p>
                    <a:p>
                      <a:endParaRPr lang="en-US" sz="1600" dirty="0"/>
                    </a:p>
                    <a:p>
                      <a:r>
                        <a:rPr lang="en-US" sz="1600" dirty="0"/>
                        <a:t>Pale</a:t>
                      </a:r>
                      <a:r>
                        <a:rPr lang="en-US" sz="1600" baseline="0" dirty="0"/>
                        <a:t> horse-war, pestilence</a:t>
                      </a:r>
                    </a:p>
                    <a:p>
                      <a:endParaRPr lang="en-US" sz="1600" baseline="0" dirty="0"/>
                    </a:p>
                    <a:p>
                      <a:r>
                        <a:rPr lang="en-US" sz="1600" baseline="0" dirty="0"/>
                        <a:t>Divided Kingdom</a:t>
                      </a:r>
                    </a:p>
                    <a:p>
                      <a:endParaRPr lang="en-US" sz="1600" baseline="0" dirty="0"/>
                    </a:p>
                    <a:p>
                      <a:r>
                        <a:rPr lang="en-US" sz="1600" baseline="0" dirty="0"/>
                        <a:t>Lost 10 tribes</a:t>
                      </a:r>
                    </a:p>
                    <a:p>
                      <a:r>
                        <a:rPr lang="en-US" sz="1600" baseline="0" dirty="0"/>
                        <a:t>Apostasy</a:t>
                      </a:r>
                      <a:endParaRPr lang="en-US" sz="1600" dirty="0"/>
                    </a:p>
                  </a:txBody>
                  <a:tcPr/>
                </a:tc>
                <a:tc>
                  <a:txBody>
                    <a:bodyPr/>
                    <a:lstStyle/>
                    <a:p>
                      <a:r>
                        <a:rPr lang="en-US" sz="1600" dirty="0"/>
                        <a:t>0-1000 </a:t>
                      </a:r>
                    </a:p>
                    <a:p>
                      <a:r>
                        <a:rPr lang="en-US" sz="1600" dirty="0"/>
                        <a:t>John the Baptist</a:t>
                      </a:r>
                    </a:p>
                    <a:p>
                      <a:endParaRPr lang="en-US" sz="1600" dirty="0"/>
                    </a:p>
                    <a:p>
                      <a:r>
                        <a:rPr lang="en-US" sz="1600" dirty="0"/>
                        <a:t>Christ’s birth</a:t>
                      </a:r>
                    </a:p>
                    <a:p>
                      <a:r>
                        <a:rPr lang="en-US" sz="1600" dirty="0"/>
                        <a:t>Kingdom set up</a:t>
                      </a:r>
                    </a:p>
                    <a:p>
                      <a:endParaRPr lang="en-US" sz="1600" dirty="0"/>
                    </a:p>
                    <a:p>
                      <a:r>
                        <a:rPr lang="en-US" sz="1600" dirty="0"/>
                        <a:t>Atonement Resurrection </a:t>
                      </a:r>
                    </a:p>
                    <a:p>
                      <a:endParaRPr lang="en-US" sz="1600" dirty="0"/>
                    </a:p>
                    <a:p>
                      <a:r>
                        <a:rPr lang="en-US" sz="1600" dirty="0"/>
                        <a:t>Gospel to Gentiles</a:t>
                      </a:r>
                    </a:p>
                    <a:p>
                      <a:endParaRPr lang="en-US" sz="1600" dirty="0"/>
                    </a:p>
                    <a:p>
                      <a:r>
                        <a:rPr lang="en-US" sz="1600" dirty="0"/>
                        <a:t>Great Apostasy</a:t>
                      </a:r>
                    </a:p>
                    <a:p>
                      <a:r>
                        <a:rPr lang="en-US" sz="1600" dirty="0"/>
                        <a:t>Dark Ages</a:t>
                      </a:r>
                    </a:p>
                  </a:txBody>
                  <a:tcPr/>
                </a:tc>
                <a:tc>
                  <a:txBody>
                    <a:bodyPr/>
                    <a:lstStyle/>
                    <a:p>
                      <a:r>
                        <a:rPr lang="en-US" dirty="0"/>
                        <a:t>1000-2000 </a:t>
                      </a:r>
                    </a:p>
                    <a:p>
                      <a:r>
                        <a:rPr lang="en-US" dirty="0"/>
                        <a:t>Renaissance</a:t>
                      </a:r>
                    </a:p>
                    <a:p>
                      <a:r>
                        <a:rPr lang="en-US" dirty="0"/>
                        <a:t>Reformation</a:t>
                      </a:r>
                    </a:p>
                    <a:p>
                      <a:endParaRPr lang="en-US" dirty="0"/>
                    </a:p>
                    <a:p>
                      <a:r>
                        <a:rPr lang="en-US" dirty="0"/>
                        <a:t>Joseph Smith’s ministry</a:t>
                      </a:r>
                    </a:p>
                    <a:p>
                      <a:endParaRPr lang="en-US" dirty="0"/>
                    </a:p>
                    <a:p>
                      <a:r>
                        <a:rPr lang="en-US" dirty="0"/>
                        <a:t>Restoration </a:t>
                      </a:r>
                    </a:p>
                    <a:p>
                      <a:r>
                        <a:rPr lang="en-US" dirty="0"/>
                        <a:t>World-wide Church</a:t>
                      </a:r>
                    </a:p>
                    <a:p>
                      <a:endParaRPr lang="en-US" dirty="0"/>
                    </a:p>
                    <a:p>
                      <a:r>
                        <a:rPr lang="en-US" dirty="0"/>
                        <a:t>Zion Established</a:t>
                      </a:r>
                    </a:p>
                    <a:p>
                      <a:endParaRPr lang="en-US" dirty="0"/>
                    </a:p>
                    <a:p>
                      <a:r>
                        <a:rPr lang="en-US" dirty="0"/>
                        <a:t>World-wide calamities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242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5471526" cy="3231654"/>
          </a:xfrm>
          <a:prstGeom prst="rect">
            <a:avLst/>
          </a:prstGeom>
        </p:spPr>
        <p:txBody>
          <a:bodyPr wrap="square">
            <a:spAutoFit/>
          </a:bodyPr>
          <a:lstStyle/>
          <a:p>
            <a:pPr fontAlgn="base"/>
            <a:r>
              <a:rPr lang="en-US" sz="1200" b="1" i="0" dirty="0">
                <a:solidFill>
                  <a:srgbClr val="3C424E"/>
                </a:solidFill>
                <a:effectLst/>
                <a:latin typeface="Georgia" panose="02040502050405020303" pitchFamily="18" charset="0"/>
              </a:rPr>
              <a:t>Who Are the 144,000?</a:t>
            </a:r>
          </a:p>
          <a:p>
            <a:pPr fontAlgn="base"/>
            <a:r>
              <a:rPr lang="en-US" sz="1200" b="0" i="0" dirty="0">
                <a:solidFill>
                  <a:srgbClr val="2F393A"/>
                </a:solidFill>
                <a:effectLst/>
                <a:latin typeface="Abadi" panose="020B0604020104020204" pitchFamily="34" charset="0"/>
              </a:rPr>
              <a:t>“Before the Lord shall come … there is to be a great work among the nations. … The ten tribes will have to come forth and come to this land, to be crowned with glory in the midst of Zion by the hands of the servants of God, even the Children of Ephraim; and twelve thousand High Priests will be elected from each of these ten tribes, as well as from the scattered tribes, and sealed in their foreheads, and will be ordained and receive power to gather out of all nations, </a:t>
            </a:r>
            <a:r>
              <a:rPr lang="en-US" sz="1200" b="0" i="0" dirty="0" err="1">
                <a:solidFill>
                  <a:srgbClr val="2F393A"/>
                </a:solidFill>
                <a:effectLst/>
                <a:latin typeface="Abadi" panose="020B0604020104020204" pitchFamily="34" charset="0"/>
              </a:rPr>
              <a:t>kindreds</a:t>
            </a:r>
            <a:r>
              <a:rPr lang="en-US" sz="1200" b="0" i="0" dirty="0">
                <a:solidFill>
                  <a:srgbClr val="2F393A"/>
                </a:solidFill>
                <a:effectLst/>
                <a:latin typeface="Abadi" panose="020B0604020104020204" pitchFamily="34" charset="0"/>
              </a:rPr>
              <a:t>, tongues and people as many as will come unto the general assemblage of the Church of the first-born.” (Orson Pratt, in </a:t>
            </a:r>
            <a:r>
              <a:rPr lang="en-US" sz="1200" b="0" i="1" dirty="0">
                <a:solidFill>
                  <a:srgbClr val="2F393A"/>
                </a:solidFill>
                <a:effectLst/>
                <a:latin typeface="Abadi" panose="020B0604020104020204" pitchFamily="34" charset="0"/>
              </a:rPr>
              <a:t>Journal of Discourses,</a:t>
            </a:r>
            <a:r>
              <a:rPr lang="en-US" sz="1200" b="0" i="0" dirty="0">
                <a:solidFill>
                  <a:srgbClr val="2F393A"/>
                </a:solidFill>
                <a:effectLst/>
                <a:latin typeface="Abadi" panose="020B0604020104020204" pitchFamily="34" charset="0"/>
              </a:rPr>
              <a:t> 16:325.)</a:t>
            </a:r>
          </a:p>
          <a:p>
            <a:pPr fontAlgn="base"/>
            <a:endParaRPr lang="en-US" sz="1200" dirty="0">
              <a:solidFill>
                <a:srgbClr val="2F393A"/>
              </a:solidFill>
              <a:latin typeface="Abadi" panose="020B0604020104020204" pitchFamily="34" charset="0"/>
            </a:endParaRPr>
          </a:p>
          <a:p>
            <a:pPr fontAlgn="base"/>
            <a:endParaRPr lang="en-US" sz="1200" dirty="0">
              <a:solidFill>
                <a:srgbClr val="2F393A"/>
              </a:solidFill>
              <a:latin typeface="Abadi" panose="020B0604020104020204" pitchFamily="34" charset="0"/>
            </a:endParaRPr>
          </a:p>
          <a:p>
            <a:pPr fontAlgn="base"/>
            <a:endParaRPr lang="en-US" sz="1200" dirty="0">
              <a:solidFill>
                <a:srgbClr val="2F393A"/>
              </a:solidFill>
              <a:latin typeface="Abadi" panose="020B0604020104020204" pitchFamily="34" charset="0"/>
            </a:endParaRPr>
          </a:p>
          <a:p>
            <a:pPr fontAlgn="base"/>
            <a:r>
              <a:rPr lang="en-US" sz="1200" b="1" dirty="0"/>
              <a:t>Trumpets </a:t>
            </a:r>
            <a:r>
              <a:rPr lang="en-US" sz="1200" dirty="0"/>
              <a:t>were used anciently to herald or announce something or to draw attention to something. The seven angels who sound trumpets in Revelation 8–10 will signal events that will take place in the beginning of the seventh thousand years (after the seventh seal is opened; see Revelation 8:1), before the Lord comes in His glory.</a:t>
            </a:r>
            <a:endParaRPr lang="en-US" sz="1200" b="0" i="0" dirty="0">
              <a:solidFill>
                <a:srgbClr val="2F393A"/>
              </a:solidFill>
              <a:effectLst/>
              <a:latin typeface="Abadi" panose="020B0604020104020204" pitchFamily="34" charset="0"/>
            </a:endParaRPr>
          </a:p>
        </p:txBody>
      </p:sp>
      <p:sp>
        <p:nvSpPr>
          <p:cNvPr id="3" name="Rectangle 2"/>
          <p:cNvSpPr/>
          <p:nvPr/>
        </p:nvSpPr>
        <p:spPr>
          <a:xfrm>
            <a:off x="5615034" y="0"/>
            <a:ext cx="6576966" cy="5909310"/>
          </a:xfrm>
          <a:prstGeom prst="rect">
            <a:avLst/>
          </a:prstGeom>
          <a:ln>
            <a:solidFill>
              <a:schemeClr val="tx1"/>
            </a:solidFill>
          </a:ln>
        </p:spPr>
        <p:txBody>
          <a:bodyPr wrap="square">
            <a:spAutoFit/>
          </a:bodyPr>
          <a:lstStyle/>
          <a:p>
            <a:pPr fontAlgn="base"/>
            <a:r>
              <a:rPr lang="en-US" sz="1400" b="1" i="0" dirty="0">
                <a:solidFill>
                  <a:srgbClr val="2F393A"/>
                </a:solidFill>
                <a:effectLst/>
                <a:latin typeface="Abadi" panose="020B0604020104020204" pitchFamily="34" charset="0"/>
              </a:rPr>
              <a:t>Two Witnesses:</a:t>
            </a:r>
          </a:p>
          <a:p>
            <a:pPr fontAlgn="base"/>
            <a:r>
              <a:rPr lang="en-US" sz="1400" b="0" i="0" dirty="0">
                <a:solidFill>
                  <a:srgbClr val="2F393A"/>
                </a:solidFill>
                <a:effectLst/>
                <a:latin typeface="Abadi" panose="020B0604020104020204" pitchFamily="34" charset="0"/>
              </a:rPr>
              <a:t>Elder Parley P. Pratt wrote: “John, in the eleventh chapter of Revelation, gives us many more particulars concerning [the great war in Israel after the Jews are gathered there]. He informs us that after the city and temple are rebuilt by the Jews, the Gentiles will tread it under foot forty and two months, during which time there will be two prophets continually prophesying and working mighty miracles. And it seems that the Gentile army shall be hindered from utterly destroying and overthrowing the city, while these two prophets continue. But, after a struggle of three years and a half, they will at length succeed in destroying these two prophets and then overrunning much of the city; they will send gifts to each other because of the death of the two prophets, and in the meantime will not allow their dead bodies to be put in graves, but suffer them to lie in the streets of Jerusalem three days and a half, during which time the armies of the Gentiles, consisting of many </a:t>
            </a:r>
            <a:r>
              <a:rPr lang="en-US" sz="1400" b="0" i="0" dirty="0" err="1">
                <a:solidFill>
                  <a:srgbClr val="2F393A"/>
                </a:solidFill>
                <a:effectLst/>
                <a:latin typeface="Abadi" panose="020B0604020104020204" pitchFamily="34" charset="0"/>
              </a:rPr>
              <a:t>kindreds</a:t>
            </a:r>
            <a:r>
              <a:rPr lang="en-US" sz="1400" b="0" i="0" dirty="0">
                <a:solidFill>
                  <a:srgbClr val="2F393A"/>
                </a:solidFill>
                <a:effectLst/>
                <a:latin typeface="Abadi" panose="020B0604020104020204" pitchFamily="34" charset="0"/>
              </a:rPr>
              <a:t>, tongues and nations, passing through the city, plundering the Jews, will see their dead bodies lying in the street. But after three days and a half, on a sudden, the spirit of life from God will enter them; they will arise and stand upon their feet, and great fear will fall upon them that see them. And then they shall hear a voice from heaven saying, ‘Come up hither,’ and they will ascend up to heaven in a cloud, with enemies beholding them.” (</a:t>
            </a:r>
            <a:r>
              <a:rPr lang="en-US" sz="1400" b="0" i="1" dirty="0">
                <a:solidFill>
                  <a:srgbClr val="2F393A"/>
                </a:solidFill>
                <a:effectLst/>
                <a:latin typeface="Abadi" panose="020B0604020104020204" pitchFamily="34" charset="0"/>
              </a:rPr>
              <a:t>Voice of </a:t>
            </a:r>
            <a:r>
              <a:rPr lang="en-US" sz="1400" b="0" i="1" dirty="0" err="1">
                <a:solidFill>
                  <a:srgbClr val="2F393A"/>
                </a:solidFill>
                <a:effectLst/>
                <a:latin typeface="Abadi" panose="020B0604020104020204" pitchFamily="34" charset="0"/>
              </a:rPr>
              <a:t>Warning,</a:t>
            </a:r>
            <a:r>
              <a:rPr lang="en-US" sz="1400" b="0" i="0" dirty="0" err="1">
                <a:solidFill>
                  <a:srgbClr val="2F393A"/>
                </a:solidFill>
                <a:effectLst/>
                <a:latin typeface="Abadi" panose="020B0604020104020204" pitchFamily="34" charset="0"/>
              </a:rPr>
              <a:t>p</a:t>
            </a:r>
            <a:r>
              <a:rPr lang="en-US" sz="1400" b="0" i="0" dirty="0">
                <a:solidFill>
                  <a:srgbClr val="2F393A"/>
                </a:solidFill>
                <a:effectLst/>
                <a:latin typeface="Abadi" panose="020B0604020104020204" pitchFamily="34" charset="0"/>
              </a:rPr>
              <a:t>. 33.)</a:t>
            </a:r>
          </a:p>
          <a:p>
            <a:pPr fontAlgn="base"/>
            <a:r>
              <a:rPr lang="en-US" sz="1400" b="0" i="0" dirty="0">
                <a:solidFill>
                  <a:srgbClr val="2F393A"/>
                </a:solidFill>
                <a:effectLst/>
                <a:latin typeface="Abadi" panose="020B0604020104020204" pitchFamily="34" charset="0"/>
              </a:rPr>
              <a:t>Elder Bruce R. McConkie identified the two prophets as “followers of that humble man Joseph Smith, through whom the Lord of Heaven restored the </a:t>
            </a:r>
            <a:r>
              <a:rPr lang="en-US" sz="1400" b="0" i="0" dirty="0" err="1">
                <a:solidFill>
                  <a:srgbClr val="2F393A"/>
                </a:solidFill>
                <a:effectLst/>
                <a:latin typeface="Abadi" panose="020B0604020104020204" pitchFamily="34" charset="0"/>
              </a:rPr>
              <a:t>fulness</a:t>
            </a:r>
            <a:r>
              <a:rPr lang="en-US" sz="1400" b="0" i="0" dirty="0">
                <a:solidFill>
                  <a:srgbClr val="2F393A"/>
                </a:solidFill>
                <a:effectLst/>
                <a:latin typeface="Abadi" panose="020B0604020104020204" pitchFamily="34" charset="0"/>
              </a:rPr>
              <a:t> of his everlasting gospel in this final dispensation of grace. No doubt they will be members of the Council of the Twelve or of the First Presidency of the Church.” (</a:t>
            </a:r>
            <a:r>
              <a:rPr lang="en-US" sz="1400" b="0" i="1" dirty="0">
                <a:solidFill>
                  <a:srgbClr val="2F393A"/>
                </a:solidFill>
                <a:effectLst/>
                <a:latin typeface="Abadi" panose="020B0604020104020204" pitchFamily="34" charset="0"/>
              </a:rPr>
              <a:t>Doctrinal New Testament Commentary,</a:t>
            </a:r>
            <a:r>
              <a:rPr lang="en-US" sz="1400" b="0" i="0" dirty="0">
                <a:solidFill>
                  <a:srgbClr val="2F393A"/>
                </a:solidFill>
                <a:effectLst/>
                <a:latin typeface="Abadi" panose="020B0604020104020204" pitchFamily="34" charset="0"/>
              </a:rPr>
              <a:t>3:509.)</a:t>
            </a:r>
          </a:p>
          <a:p>
            <a:pPr fontAlgn="base"/>
            <a:r>
              <a:rPr lang="en-US" sz="1400" dirty="0"/>
              <a:t>The two witnesses are raised up </a:t>
            </a:r>
            <a:r>
              <a:rPr lang="en-US" sz="1400" i="1" dirty="0"/>
              <a:t>“to</a:t>
            </a:r>
            <a:r>
              <a:rPr lang="en-US" sz="1400" dirty="0"/>
              <a:t> the Jewish nation” and are not necessarily </a:t>
            </a:r>
            <a:r>
              <a:rPr lang="en-US" sz="1400" i="1" dirty="0"/>
              <a:t>from</a:t>
            </a:r>
            <a:r>
              <a:rPr lang="en-US" sz="1400" dirty="0"/>
              <a:t> the Jewish nation (see D&amp;C 77:15–16; italics added.)</a:t>
            </a:r>
            <a:endParaRPr lang="en-US" sz="1400" b="0" i="0" dirty="0">
              <a:solidFill>
                <a:srgbClr val="2F393A"/>
              </a:solidFill>
              <a:effectLst/>
              <a:latin typeface="Abadi" panose="020B0604020104020204" pitchFamily="34" charset="0"/>
            </a:endParaRPr>
          </a:p>
        </p:txBody>
      </p:sp>
      <p:sp>
        <p:nvSpPr>
          <p:cNvPr id="4" name="Rectangle 3"/>
          <p:cNvSpPr/>
          <p:nvPr/>
        </p:nvSpPr>
        <p:spPr>
          <a:xfrm>
            <a:off x="12879" y="0"/>
            <a:ext cx="5602155" cy="2343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343955"/>
            <a:ext cx="5602155" cy="913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608426-9E5F-4F0A-9293-613943EDE091}"/>
              </a:ext>
            </a:extLst>
          </p:cNvPr>
          <p:cNvSpPr/>
          <p:nvPr/>
        </p:nvSpPr>
        <p:spPr>
          <a:xfrm>
            <a:off x="0" y="3262424"/>
            <a:ext cx="5615034" cy="3600986"/>
          </a:xfrm>
          <a:prstGeom prst="rect">
            <a:avLst/>
          </a:prstGeom>
          <a:ln>
            <a:solidFill>
              <a:schemeClr val="tx1"/>
            </a:solidFill>
          </a:ln>
        </p:spPr>
        <p:txBody>
          <a:bodyPr wrap="square">
            <a:spAutoFit/>
          </a:bodyPr>
          <a:lstStyle/>
          <a:p>
            <a:pPr fontAlgn="base"/>
            <a:r>
              <a:rPr lang="en-US" sz="1200" b="1" dirty="0">
                <a:latin typeface="Open Sans"/>
              </a:rPr>
              <a:t>Bible Dictionary explains the book of Revelation:</a:t>
            </a:r>
          </a:p>
          <a:p>
            <a:pPr fontAlgn="base"/>
            <a:r>
              <a:rPr lang="en-US" sz="1200" dirty="0">
                <a:latin typeface="Open Sans"/>
              </a:rPr>
              <a:t>“Also known as the Apocalypse, a Greek word meaning revealed or uncovered. The message of Revelation is the same as that of all scripture: there will be an eventual triumph on this earth of God over the devil; a permanent victory of good over evil, of the Saints over their persecutors, of the kingdom of God over the kingdoms of men and of Satan. This is the subject on which Amos, Isaiah, Jeremiah, Ezekiel, Daniel, Paul, Peter, and all the prophets have written. They spoke of a day of victory that would come, and that the end would be better (more glorious) than the beginning. The victory would be achieved through Jesus Christ.</a:t>
            </a:r>
          </a:p>
          <a:p>
            <a:pPr fontAlgn="base"/>
            <a:r>
              <a:rPr lang="en-US" sz="1200" dirty="0">
                <a:latin typeface="Open Sans"/>
              </a:rPr>
              <a:t>“Such is the theme of the Revelation. The details about the beasts, the wars, the angels, the men, etc., contribute to the development of this theme. By a little study, the theme can be perceived even if the details are not completely identified. It may be in this sense that the Prophet Joseph Smith said that Revelation was ‘one of the plainest books God ever caused to be written’ (HC 5:342). However, the more fully the details are understood, the greater will be the appreciation of the theme. If we fail to catch a glimpse of the theme, we fail in our comprehension, no matter how many details we are able to understand” (Bible Dictionary, “Revelation of John”).</a:t>
            </a:r>
            <a:endParaRPr lang="en-US" sz="1200" b="0" dirty="0">
              <a:effectLst/>
              <a:latin typeface="Open Sans"/>
            </a:endParaRPr>
          </a:p>
        </p:txBody>
      </p:sp>
    </p:spTree>
    <p:extLst>
      <p:ext uri="{BB962C8B-B14F-4D97-AF65-F5344CB8AC3E}">
        <p14:creationId xmlns:p14="http://schemas.microsoft.com/office/powerpoint/2010/main" val="395127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2A0747A1-61D6-4C5C-88B7-32CFF9B38EDE}"/>
              </a:ext>
            </a:extLst>
          </p:cNvPr>
          <p:cNvGraphicFramePr>
            <a:graphicFrameLocks noChangeAspect="1"/>
          </p:cNvGraphicFramePr>
          <p:nvPr>
            <p:extLst>
              <p:ext uri="{D42A27DB-BD31-4B8C-83A1-F6EECF244321}">
                <p14:modId xmlns:p14="http://schemas.microsoft.com/office/powerpoint/2010/main" val="232236785"/>
              </p:ext>
            </p:extLst>
          </p:nvPr>
        </p:nvGraphicFramePr>
        <p:xfrm>
          <a:off x="1889154" y="164324"/>
          <a:ext cx="8702449" cy="6529352"/>
        </p:xfrm>
        <a:graphic>
          <a:graphicData uri="http://schemas.openxmlformats.org/presentationml/2006/ole">
            <mc:AlternateContent xmlns:mc="http://schemas.openxmlformats.org/markup-compatibility/2006">
              <mc:Choice xmlns:v="urn:schemas-microsoft-com:vml" Requires="v">
                <p:oleObj name="Presentation" r:id="rId2" imgW="4572000" imgH="3429000" progId="PowerPoint.Show.8">
                  <p:embed/>
                </p:oleObj>
              </mc:Choice>
              <mc:Fallback>
                <p:oleObj name="Presentation" r:id="rId2" imgW="4572000" imgH="3429000" progId="PowerPoint.Show.8">
                  <p:embed/>
                  <p:pic>
                    <p:nvPicPr>
                      <p:cNvPr id="1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54" y="164324"/>
                        <a:ext cx="8702449" cy="6529352"/>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88F251C0-87B8-4126-BB6F-29B10E47B401}"/>
              </a:ext>
            </a:extLst>
          </p:cNvPr>
          <p:cNvSpPr txBox="1"/>
          <p:nvPr/>
        </p:nvSpPr>
        <p:spPr>
          <a:xfrm>
            <a:off x="98086" y="6627168"/>
            <a:ext cx="2133187" cy="230832"/>
          </a:xfrm>
          <a:prstGeom prst="rect">
            <a:avLst/>
          </a:prstGeom>
          <a:noFill/>
        </p:spPr>
        <p:txBody>
          <a:bodyPr wrap="square" rtlCol="0">
            <a:spAutoFit/>
          </a:bodyPr>
          <a:lstStyle/>
          <a:p>
            <a:r>
              <a:rPr lang="en-US" sz="900" dirty="0"/>
              <a:t>Becky Davies</a:t>
            </a:r>
          </a:p>
        </p:txBody>
      </p:sp>
    </p:spTree>
    <p:extLst>
      <p:ext uri="{BB962C8B-B14F-4D97-AF65-F5344CB8AC3E}">
        <p14:creationId xmlns:p14="http://schemas.microsoft.com/office/powerpoint/2010/main" val="315081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131E-CE43-4FFD-A6D2-B3588A08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Key to Revelation</a:t>
            </a:r>
          </a:p>
        </p:txBody>
      </p:sp>
      <p:sp>
        <p:nvSpPr>
          <p:cNvPr id="2" name="Rectangle 1"/>
          <p:cNvSpPr/>
          <p:nvPr/>
        </p:nvSpPr>
        <p:spPr>
          <a:xfrm>
            <a:off x="72428" y="807217"/>
            <a:ext cx="4734963"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Book of Revelation is one of the grandest books in sacred literature, and the Lord clearly designs that the Saints should become familiar with it.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Else, why this Revelation in</a:t>
            </a:r>
          </a:p>
          <a:p>
            <a:pPr fontAlgn="base"/>
            <a:r>
              <a:rPr lang="en-US" b="0" i="0" dirty="0">
                <a:solidFill>
                  <a:schemeClr val="bg1"/>
                </a:solidFill>
                <a:effectLst/>
                <a:latin typeface="Abadi" panose="020B0604020104020204" pitchFamily="34" charset="0"/>
              </a:rPr>
              <a:t>the </a:t>
            </a:r>
            <a:r>
              <a:rPr lang="en-US" b="0" i="0" u="none" strike="noStrike" dirty="0">
                <a:solidFill>
                  <a:schemeClr val="bg1"/>
                </a:solidFill>
                <a:effectLst/>
                <a:latin typeface="Abadi" panose="020B0604020104020204" pitchFamily="34" charset="0"/>
              </a:rPr>
              <a:t>Doctrine and Covenants</a:t>
            </a:r>
            <a:r>
              <a:rPr lang="en-US" b="0" i="0" dirty="0">
                <a:solidFill>
                  <a:schemeClr val="bg1"/>
                </a:solidFill>
                <a:effectLst/>
                <a:latin typeface="Abadi" panose="020B0604020104020204" pitchFamily="34" charset="0"/>
              </a:rPr>
              <a:t>?</a:t>
            </a:r>
          </a:p>
        </p:txBody>
      </p:sp>
      <p:sp>
        <p:nvSpPr>
          <p:cNvPr id="7" name="Rectangle 6"/>
          <p:cNvSpPr/>
          <p:nvPr/>
        </p:nvSpPr>
        <p:spPr>
          <a:xfrm>
            <a:off x="6800394" y="1308073"/>
            <a:ext cx="5032377" cy="175432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“But [section 77] is not a complete interpretation of the book. It is a key. A key is a very small part of the house. It unlocks the door through which an entrance may be gained, but after the key has been turned, the searcher for treasure must find it for himself. …</a:t>
            </a:r>
          </a:p>
        </p:txBody>
      </p:sp>
      <p:sp>
        <p:nvSpPr>
          <p:cNvPr id="8" name="Rectangle 7"/>
          <p:cNvSpPr/>
          <p:nvPr/>
        </p:nvSpPr>
        <p:spPr>
          <a:xfrm>
            <a:off x="370529" y="4355061"/>
            <a:ext cx="5143877" cy="220060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Lord has, in this Section, given His people a key to the book. … As Champollion, by the key furnished in the brief test on the Rosetta stone, was able to open the secrets of Egyptian hieroglyphics, so the </a:t>
            </a:r>
            <a:r>
              <a:rPr lang="en-US" b="0" i="0" u="none" strike="noStrike" dirty="0">
                <a:solidFill>
                  <a:schemeClr val="bg1"/>
                </a:solidFill>
                <a:effectLst/>
                <a:latin typeface="Abadi" panose="020B0604020104020204" pitchFamily="34" charset="0"/>
              </a:rPr>
              <a:t>Bible </a:t>
            </a:r>
            <a:r>
              <a:rPr lang="en-US" b="0" i="0" dirty="0">
                <a:solidFill>
                  <a:schemeClr val="bg1"/>
                </a:solidFill>
                <a:effectLst/>
                <a:latin typeface="Abadi" panose="020B0604020104020204" pitchFamily="34" charset="0"/>
              </a:rPr>
              <a:t>student should be able to read the Apocalypse with a better understanding of it, by the aid of this key.” </a:t>
            </a:r>
          </a:p>
          <a:p>
            <a:pPr fontAlgn="base"/>
            <a:r>
              <a:rPr lang="en-US" sz="1100" dirty="0">
                <a:solidFill>
                  <a:schemeClr val="bg1"/>
                </a:solidFill>
                <a:latin typeface="Abadi" panose="020B0604020104020204" pitchFamily="34" charset="0"/>
              </a:rPr>
              <a:t>Smith and Sjodahl</a:t>
            </a:r>
            <a:endParaRPr lang="en-US" sz="1100"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0E80F7A5-3CEE-4602-B7C4-3317C5C5B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124" y="1844536"/>
            <a:ext cx="3177309" cy="2133600"/>
          </a:xfrm>
          <a:prstGeom prst="rect">
            <a:avLst/>
          </a:prstGeom>
        </p:spPr>
      </p:pic>
      <p:pic>
        <p:nvPicPr>
          <p:cNvPr id="11" name="Picture 10">
            <a:extLst>
              <a:ext uri="{FF2B5EF4-FFF2-40B4-BE49-F238E27FC236}">
                <a16:creationId xmlns:a16="http://schemas.microsoft.com/office/drawing/2014/main" id="{5A554D28-23B8-43FA-BAE9-29E1FA649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426" y="3484967"/>
            <a:ext cx="2212848" cy="2950464"/>
          </a:xfrm>
          <a:prstGeom prst="rect">
            <a:avLst/>
          </a:prstGeom>
        </p:spPr>
      </p:pic>
    </p:spTree>
    <p:extLst>
      <p:ext uri="{BB962C8B-B14F-4D97-AF65-F5344CB8AC3E}">
        <p14:creationId xmlns:p14="http://schemas.microsoft.com/office/powerpoint/2010/main" val="31507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695604AD-B645-491E-85E3-D262E1A8B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8" y="0"/>
            <a:ext cx="12270058" cy="6858000"/>
          </a:xfrm>
          <a:prstGeom prst="rect">
            <a:avLst/>
          </a:prstGeom>
        </p:spPr>
      </p:pic>
      <p:sp>
        <p:nvSpPr>
          <p:cNvPr id="2" name="TextBox 1"/>
          <p:cNvSpPr txBox="1"/>
          <p:nvPr/>
        </p:nvSpPr>
        <p:spPr>
          <a:xfrm>
            <a:off x="3457400" y="13312"/>
            <a:ext cx="6248400" cy="7140416"/>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John the Beloved the ancient author of Revelation. </a:t>
            </a:r>
          </a:p>
          <a:p>
            <a:endParaRPr lang="en-US" sz="2400" dirty="0">
              <a:solidFill>
                <a:schemeClr val="bg1"/>
              </a:solidFill>
            </a:endParaRPr>
          </a:p>
          <a:p>
            <a:r>
              <a:rPr lang="en-US" sz="2400" dirty="0">
                <a:solidFill>
                  <a:schemeClr val="bg1"/>
                </a:solidFill>
              </a:rPr>
              <a:t>Revelation is a book of holy scripture. It came by revelation from the Lord. </a:t>
            </a:r>
          </a:p>
          <a:p>
            <a:endParaRPr lang="en-US" sz="2400" dirty="0">
              <a:solidFill>
                <a:schemeClr val="bg1"/>
              </a:solidFill>
            </a:endParaRPr>
          </a:p>
          <a:p>
            <a:r>
              <a:rPr lang="en-US" sz="2400" dirty="0">
                <a:solidFill>
                  <a:schemeClr val="bg1"/>
                </a:solidFill>
              </a:rPr>
              <a:t>Revelation deals with those things that interest people who have received the gift of the Holy Ghost, and those who have hope of eternal life.</a:t>
            </a:r>
          </a:p>
          <a:p>
            <a:endParaRPr lang="en-US" sz="2400" dirty="0">
              <a:solidFill>
                <a:schemeClr val="bg1"/>
              </a:solidFill>
            </a:endParaRPr>
          </a:p>
          <a:p>
            <a:r>
              <a:rPr lang="en-US" sz="2400" dirty="0">
                <a:solidFill>
                  <a:schemeClr val="bg1"/>
                </a:solidFill>
              </a:rPr>
              <a:t>Before John was born Nephi saw John in a vision and angels identified him as “One of </a:t>
            </a:r>
          </a:p>
          <a:p>
            <a:r>
              <a:rPr lang="en-US" sz="2400" dirty="0">
                <a:solidFill>
                  <a:schemeClr val="bg1"/>
                </a:solidFill>
              </a:rPr>
              <a:t>the 12 apostles of the Lamb.” That </a:t>
            </a:r>
          </a:p>
          <a:p>
            <a:r>
              <a:rPr lang="en-US" sz="2400" dirty="0">
                <a:solidFill>
                  <a:schemeClr val="bg1"/>
                </a:solidFill>
              </a:rPr>
              <a:t>John was appointed and foreordained</a:t>
            </a:r>
          </a:p>
          <a:p>
            <a:r>
              <a:rPr lang="en-US" sz="2400" dirty="0">
                <a:solidFill>
                  <a:schemeClr val="bg1"/>
                </a:solidFill>
              </a:rPr>
              <a:t>to write the very visions now found in </a:t>
            </a:r>
          </a:p>
          <a:p>
            <a:r>
              <a:rPr lang="en-US" sz="2400" dirty="0">
                <a:solidFill>
                  <a:schemeClr val="bg1"/>
                </a:solidFill>
              </a:rPr>
              <a:t>the book. </a:t>
            </a:r>
          </a:p>
          <a:p>
            <a:r>
              <a:rPr lang="en-US" sz="2400" dirty="0">
                <a:solidFill>
                  <a:schemeClr val="bg1"/>
                </a:solidFill>
              </a:rPr>
              <a:t>		</a:t>
            </a:r>
          </a:p>
          <a:p>
            <a:r>
              <a:rPr lang="en-US" sz="2400" dirty="0">
                <a:solidFill>
                  <a:schemeClr val="bg1"/>
                </a:solidFill>
              </a:rPr>
              <a:t>	</a:t>
            </a:r>
          </a:p>
        </p:txBody>
      </p:sp>
      <p:sp>
        <p:nvSpPr>
          <p:cNvPr id="59" name="TextBox 58"/>
          <p:cNvSpPr txBox="1"/>
          <p:nvPr/>
        </p:nvSpPr>
        <p:spPr>
          <a:xfrm>
            <a:off x="662493" y="330177"/>
            <a:ext cx="2432154" cy="646331"/>
          </a:xfrm>
          <a:prstGeom prst="rect">
            <a:avLst/>
          </a:prstGeom>
          <a:noFill/>
        </p:spPr>
        <p:txBody>
          <a:bodyPr wrap="square" rtlCol="0">
            <a:spAutoFit/>
          </a:bodyPr>
          <a:lstStyle/>
          <a:p>
            <a:r>
              <a:rPr lang="en-US" sz="3600" dirty="0">
                <a:solidFill>
                  <a:schemeClr val="bg1"/>
                </a:solidFill>
                <a:latin typeface="Matura MT Script Capitals" panose="03020802060602070202" pitchFamily="66" charset="0"/>
              </a:rPr>
              <a:t>Revelation</a:t>
            </a:r>
          </a:p>
        </p:txBody>
      </p:sp>
      <p:grpSp>
        <p:nvGrpSpPr>
          <p:cNvPr id="60" name="Group 59"/>
          <p:cNvGrpSpPr/>
          <p:nvPr/>
        </p:nvGrpSpPr>
        <p:grpSpPr>
          <a:xfrm>
            <a:off x="900659" y="1780516"/>
            <a:ext cx="1994941" cy="4382125"/>
            <a:chOff x="949038" y="838201"/>
            <a:chExt cx="2214084" cy="4807874"/>
          </a:xfrm>
        </p:grpSpPr>
        <p:sp>
          <p:nvSpPr>
            <p:cNvPr id="61" name="Oval 60"/>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4"/>
            <p:cNvGrpSpPr/>
            <p:nvPr/>
          </p:nvGrpSpPr>
          <p:grpSpPr>
            <a:xfrm>
              <a:off x="1192349" y="2050625"/>
              <a:ext cx="1624299" cy="2495374"/>
              <a:chOff x="4615792" y="904850"/>
              <a:chExt cx="2062360" cy="3517658"/>
            </a:xfrm>
          </p:grpSpPr>
          <p:sp>
            <p:nvSpPr>
              <p:cNvPr id="139" name="Double Wave 138"/>
              <p:cNvSpPr/>
              <p:nvPr/>
            </p:nvSpPr>
            <p:spPr>
              <a:xfrm rot="16807465">
                <a:off x="3445452" y="2413966"/>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6"/>
              <p:cNvGrpSpPr/>
              <p:nvPr/>
            </p:nvGrpSpPr>
            <p:grpSpPr>
              <a:xfrm>
                <a:off x="4701484" y="904850"/>
                <a:ext cx="1976668" cy="2158919"/>
                <a:chOff x="2601766" y="2216467"/>
                <a:chExt cx="1976668" cy="2158919"/>
              </a:xfrm>
              <a:solidFill>
                <a:srgbClr val="E0C13C"/>
              </a:solidFill>
            </p:grpSpPr>
            <p:sp>
              <p:nvSpPr>
                <p:cNvPr id="141" name="Pie 17"/>
                <p:cNvSpPr/>
                <p:nvPr/>
              </p:nvSpPr>
              <p:spPr>
                <a:xfrm rot="18695073">
                  <a:off x="2510640" y="2307593"/>
                  <a:ext cx="2158919" cy="1976668"/>
                </a:xfrm>
                <a:prstGeom prst="pie">
                  <a:avLst>
                    <a:gd name="adj1" fmla="val 0"/>
                    <a:gd name="adj2" fmla="val 17199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2" name="Group 5"/>
                <p:cNvGrpSpPr/>
                <p:nvPr/>
              </p:nvGrpSpPr>
              <p:grpSpPr>
                <a:xfrm>
                  <a:off x="2945571" y="2382917"/>
                  <a:ext cx="1480853" cy="1585023"/>
                  <a:chOff x="2943309" y="2382917"/>
                  <a:chExt cx="1480853" cy="1585023"/>
                </a:xfrm>
                <a:grpFill/>
              </p:grpSpPr>
              <p:sp>
                <p:nvSpPr>
                  <p:cNvPr id="143" name="Moon 3"/>
                  <p:cNvSpPr/>
                  <p:nvPr/>
                </p:nvSpPr>
                <p:spPr>
                  <a:xfrm rot="16200000">
                    <a:off x="2970610" y="2514387"/>
                    <a:ext cx="1426252" cy="1480853"/>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0"/>
                  <p:cNvSpPr/>
                  <p:nvPr/>
                </p:nvSpPr>
                <p:spPr>
                  <a:xfrm rot="16200000">
                    <a:off x="3101918" y="2263718"/>
                    <a:ext cx="1122284" cy="1360681"/>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Oval 73"/>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58"/>
            <p:cNvGrpSpPr/>
            <p:nvPr/>
          </p:nvGrpSpPr>
          <p:grpSpPr>
            <a:xfrm>
              <a:off x="1236689" y="4868055"/>
              <a:ext cx="1586459" cy="585867"/>
              <a:chOff x="3810000" y="1677648"/>
              <a:chExt cx="4705061" cy="1827552"/>
            </a:xfrm>
          </p:grpSpPr>
          <p:grpSp>
            <p:nvGrpSpPr>
              <p:cNvPr id="109" name="Group 37"/>
              <p:cNvGrpSpPr/>
              <p:nvPr/>
            </p:nvGrpSpPr>
            <p:grpSpPr>
              <a:xfrm>
                <a:off x="3810000" y="1828800"/>
                <a:ext cx="1776984" cy="1676400"/>
                <a:chOff x="3810000" y="1828800"/>
                <a:chExt cx="4038600" cy="3810000"/>
              </a:xfrm>
            </p:grpSpPr>
            <p:sp>
              <p:nvSpPr>
                <p:cNvPr id="130" name="Half Frame 12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8"/>
              <p:cNvGrpSpPr/>
              <p:nvPr/>
            </p:nvGrpSpPr>
            <p:grpSpPr>
              <a:xfrm>
                <a:off x="5314014" y="1757596"/>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8"/>
              <p:cNvGrpSpPr/>
              <p:nvPr/>
            </p:nvGrpSpPr>
            <p:grpSpPr>
              <a:xfrm>
                <a:off x="6738077" y="1677648"/>
                <a:ext cx="1776984" cy="1676400"/>
                <a:chOff x="3810000" y="1828800"/>
                <a:chExt cx="4038600" cy="3810000"/>
              </a:xfrm>
            </p:grpSpPr>
            <p:sp>
              <p:nvSpPr>
                <p:cNvPr id="112" name="Half Frame 11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mond 11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90"/>
            <p:cNvGrpSpPr/>
            <p:nvPr/>
          </p:nvGrpSpPr>
          <p:grpSpPr>
            <a:xfrm>
              <a:off x="1140502" y="1128010"/>
              <a:ext cx="1722619" cy="206116"/>
              <a:chOff x="3733800" y="723275"/>
              <a:chExt cx="1930420" cy="585867"/>
            </a:xfrm>
          </p:grpSpPr>
          <p:sp>
            <p:nvSpPr>
              <p:cNvPr id="77"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228535">
                <a:off x="3889947" y="723275"/>
                <a:ext cx="1586459" cy="585867"/>
                <a:chOff x="3810000" y="1677648"/>
                <a:chExt cx="4705061" cy="1827552"/>
              </a:xfrm>
            </p:grpSpPr>
            <p:grpSp>
              <p:nvGrpSpPr>
                <p:cNvPr id="79" name="Group 37"/>
                <p:cNvGrpSpPr/>
                <p:nvPr/>
              </p:nvGrpSpPr>
              <p:grpSpPr>
                <a:xfrm>
                  <a:off x="3810000" y="1828800"/>
                  <a:ext cx="1776984" cy="1676400"/>
                  <a:chOff x="3810000" y="1828800"/>
                  <a:chExt cx="4038600" cy="3810000"/>
                </a:xfrm>
              </p:grpSpPr>
              <p:sp>
                <p:nvSpPr>
                  <p:cNvPr id="100" name="Half Frame 9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mond 10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91" name="Half Frame 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4" name="Picture 3">
            <a:extLst>
              <a:ext uri="{FF2B5EF4-FFF2-40B4-BE49-F238E27FC236}">
                <a16:creationId xmlns:a16="http://schemas.microsoft.com/office/drawing/2014/main" id="{63F3FCB4-1096-46FD-BA51-C88227FC7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11" y="4753110"/>
            <a:ext cx="3395472" cy="1969008"/>
          </a:xfrm>
          <a:prstGeom prst="rect">
            <a:avLst/>
          </a:prstGeom>
        </p:spPr>
      </p:pic>
    </p:spTree>
    <p:extLst>
      <p:ext uri="{BB962C8B-B14F-4D97-AF65-F5344CB8AC3E}">
        <p14:creationId xmlns:p14="http://schemas.microsoft.com/office/powerpoint/2010/main" val="3545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56E204-C3AA-435B-B95C-0E263C2CD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Sea of Glass</a:t>
            </a:r>
          </a:p>
        </p:txBody>
      </p:sp>
      <p:sp>
        <p:nvSpPr>
          <p:cNvPr id="2" name="Rectangle 1"/>
          <p:cNvSpPr/>
          <p:nvPr/>
        </p:nvSpPr>
        <p:spPr>
          <a:xfrm>
            <a:off x="262550" y="1160018"/>
            <a:ext cx="4734963" cy="36933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John describes heaven in earthly terms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a:t>
              </a:r>
            </a:p>
          </p:txBody>
        </p:sp>
      </p:grpSp>
      <p:sp>
        <p:nvSpPr>
          <p:cNvPr id="7" name="Rectangle 6"/>
          <p:cNvSpPr/>
          <p:nvPr/>
        </p:nvSpPr>
        <p:spPr>
          <a:xfrm>
            <a:off x="6934198" y="1233115"/>
            <a:ext cx="4888871" cy="1938992"/>
          </a:xfrm>
          <a:prstGeom prst="rect">
            <a:avLst/>
          </a:prstGeom>
        </p:spPr>
        <p:txBody>
          <a:bodyPr wrap="square">
            <a:spAutoFit/>
          </a:bodyPr>
          <a:lstStyle/>
          <a:p>
            <a:pPr fontAlgn="base"/>
            <a:r>
              <a:rPr lang="en-US" dirty="0">
                <a:solidFill>
                  <a:srgbClr val="FFFF00"/>
                </a:solidFill>
                <a:latin typeface="Abadi" panose="020B0604020104020204" pitchFamily="34" charset="0"/>
              </a:rPr>
              <a:t>“Angels do not reside on a planet like this earth; but they reside in the presence of God, on a globe like a sea of glass and fire, where all things for their glory are manifest past, present, and future, and are continually before the Lord.”</a:t>
            </a:r>
          </a:p>
          <a:p>
            <a:pPr fontAlgn="base"/>
            <a:r>
              <a:rPr lang="en-US" sz="1200" b="0" i="0" dirty="0">
                <a:solidFill>
                  <a:schemeClr val="bg1"/>
                </a:solidFill>
                <a:effectLst/>
                <a:latin typeface="Abadi" panose="020B0604020104020204" pitchFamily="34" charset="0"/>
              </a:rPr>
              <a:t>Joseph Smith</a:t>
            </a:r>
          </a:p>
        </p:txBody>
      </p:sp>
      <p:sp>
        <p:nvSpPr>
          <p:cNvPr id="8" name="Rectangle 7"/>
          <p:cNvSpPr/>
          <p:nvPr/>
        </p:nvSpPr>
        <p:spPr>
          <a:xfrm>
            <a:off x="425512" y="4245364"/>
            <a:ext cx="4409038" cy="136960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“In the Temple of Solomon there was an immense basin called “a molten sea” –[cleansing basin]</a:t>
            </a:r>
          </a:p>
          <a:p>
            <a:pPr fontAlgn="base"/>
            <a:r>
              <a:rPr lang="en-US" b="0" i="0" dirty="0">
                <a:solidFill>
                  <a:schemeClr val="bg1"/>
                </a:solidFill>
                <a:effectLst/>
                <a:latin typeface="Abadi" panose="020B0604020104020204" pitchFamily="34" charset="0"/>
              </a:rPr>
              <a:t>(1 Kings 7:23)</a:t>
            </a:r>
          </a:p>
          <a:p>
            <a:pPr fontAlgn="base"/>
            <a:r>
              <a:rPr lang="en-US" sz="1100" dirty="0">
                <a:solidFill>
                  <a:schemeClr val="bg1"/>
                </a:solidFill>
                <a:latin typeface="Abadi" panose="020B0604020104020204" pitchFamily="34" charset="0"/>
              </a:rPr>
              <a:t>Smith and Sjodahl</a:t>
            </a:r>
            <a:endParaRPr lang="en-US" sz="1100" b="0" i="0" dirty="0">
              <a:solidFill>
                <a:schemeClr val="bg1"/>
              </a:solidFill>
              <a:effectLst/>
              <a:latin typeface="Abadi" panose="020B0604020104020204" pitchFamily="34" charset="0"/>
            </a:endParaRPr>
          </a:p>
        </p:txBody>
      </p:sp>
      <p:sp>
        <p:nvSpPr>
          <p:cNvPr id="11" name="Rectangle 10"/>
          <p:cNvSpPr/>
          <p:nvPr/>
        </p:nvSpPr>
        <p:spPr>
          <a:xfrm>
            <a:off x="5887612" y="5320440"/>
            <a:ext cx="5935457" cy="923330"/>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Glassy=Calm</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The earth in its sanctified, immortal, and eternal state</a:t>
            </a:r>
          </a:p>
        </p:txBody>
      </p:sp>
      <p:pic>
        <p:nvPicPr>
          <p:cNvPr id="9" name="Picture 8">
            <a:extLst>
              <a:ext uri="{FF2B5EF4-FFF2-40B4-BE49-F238E27FC236}">
                <a16:creationId xmlns:a16="http://schemas.microsoft.com/office/drawing/2014/main" id="{C5891537-3FB6-4B7D-97AE-9F8EFF3B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456" y="1600231"/>
            <a:ext cx="3962400" cy="2474976"/>
          </a:xfrm>
          <a:prstGeom prst="rect">
            <a:avLst/>
          </a:prstGeom>
        </p:spPr>
      </p:pic>
      <p:pic>
        <p:nvPicPr>
          <p:cNvPr id="12" name="Picture 11">
            <a:extLst>
              <a:ext uri="{FF2B5EF4-FFF2-40B4-BE49-F238E27FC236}">
                <a16:creationId xmlns:a16="http://schemas.microsoft.com/office/drawing/2014/main" id="{182EF062-9FA9-4B42-894F-2908D929B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195" y="3190494"/>
            <a:ext cx="4343400" cy="1714500"/>
          </a:xfrm>
          <a:prstGeom prst="rect">
            <a:avLst/>
          </a:prstGeom>
        </p:spPr>
      </p:pic>
      <p:pic>
        <p:nvPicPr>
          <p:cNvPr id="15" name="Picture 14">
            <a:extLst>
              <a:ext uri="{FF2B5EF4-FFF2-40B4-BE49-F238E27FC236}">
                <a16:creationId xmlns:a16="http://schemas.microsoft.com/office/drawing/2014/main" id="{59E2BA1C-0C77-4DA9-89EA-25B37F9264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5582" y="4930167"/>
            <a:ext cx="2486025" cy="1847850"/>
          </a:xfrm>
          <a:prstGeom prst="rect">
            <a:avLst/>
          </a:prstGeom>
        </p:spPr>
      </p:pic>
    </p:spTree>
    <p:extLst>
      <p:ext uri="{BB962C8B-B14F-4D97-AF65-F5344CB8AC3E}">
        <p14:creationId xmlns:p14="http://schemas.microsoft.com/office/powerpoint/2010/main" val="19152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9B1F59B-B783-4B03-B5E4-FB01E0D21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24" y="0"/>
            <a:ext cx="12336424"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Four Beasts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77:2</a:t>
              </a:r>
            </a:p>
          </p:txBody>
        </p:sp>
      </p:grpSp>
      <p:sp>
        <p:nvSpPr>
          <p:cNvPr id="14" name="TextBox 13"/>
          <p:cNvSpPr txBox="1"/>
          <p:nvPr/>
        </p:nvSpPr>
        <p:spPr>
          <a:xfrm>
            <a:off x="-144425" y="3468463"/>
            <a:ext cx="3317610" cy="1200329"/>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The most noble of beasts with  energy emulating from God </a:t>
            </a:r>
          </a:p>
        </p:txBody>
      </p:sp>
      <p:sp>
        <p:nvSpPr>
          <p:cNvPr id="20" name="TextBox 19"/>
          <p:cNvSpPr txBox="1"/>
          <p:nvPr/>
        </p:nvSpPr>
        <p:spPr>
          <a:xfrm>
            <a:off x="7348770" y="3669103"/>
            <a:ext cx="3340094" cy="2492990"/>
          </a:xfrm>
          <a:prstGeom prst="rect">
            <a:avLst/>
          </a:prstGeom>
          <a:noFill/>
        </p:spPr>
        <p:txBody>
          <a:bodyPr wrap="square" rtlCol="0">
            <a:spAutoFit/>
          </a:bodyPr>
          <a:lstStyle/>
          <a:p>
            <a:r>
              <a:rPr lang="en-US" sz="2400" dirty="0">
                <a:solidFill>
                  <a:srgbClr val="FFFF00"/>
                </a:solidFill>
                <a:latin typeface="Abadi" panose="020B0604020104020204" pitchFamily="34" charset="0"/>
              </a:rPr>
              <a:t>“John saw the actual beasts in heaven, showing to John that beasts did actually exit and were giving glory to God.”</a:t>
            </a:r>
          </a:p>
          <a:p>
            <a:r>
              <a:rPr lang="en-US" sz="1200" dirty="0">
                <a:solidFill>
                  <a:srgbClr val="FFFF00"/>
                </a:solidFill>
                <a:latin typeface="Abadi" panose="020B0604020104020204" pitchFamily="34" charset="0"/>
              </a:rPr>
              <a:t>Joseph Smith</a:t>
            </a:r>
          </a:p>
        </p:txBody>
      </p:sp>
      <p:sp>
        <p:nvSpPr>
          <p:cNvPr id="21" name="TextBox 20"/>
          <p:cNvSpPr txBox="1"/>
          <p:nvPr/>
        </p:nvSpPr>
        <p:spPr>
          <a:xfrm>
            <a:off x="8556132" y="1249036"/>
            <a:ext cx="3317610" cy="2123658"/>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Ancient Idea:</a:t>
            </a:r>
          </a:p>
          <a:p>
            <a:pPr algn="ctr"/>
            <a:r>
              <a:rPr lang="en-US" sz="2400" dirty="0">
                <a:solidFill>
                  <a:schemeClr val="bg1"/>
                </a:solidFill>
                <a:latin typeface="Abadi" panose="020B0604020104020204" pitchFamily="34" charset="0"/>
              </a:rPr>
              <a:t>Mark=lion</a:t>
            </a:r>
          </a:p>
          <a:p>
            <a:pPr algn="ctr"/>
            <a:r>
              <a:rPr lang="en-US" sz="2400" dirty="0">
                <a:solidFill>
                  <a:schemeClr val="bg1"/>
                </a:solidFill>
                <a:latin typeface="Abadi" panose="020B0604020104020204" pitchFamily="34" charset="0"/>
              </a:rPr>
              <a:t>Matthew=man</a:t>
            </a:r>
          </a:p>
          <a:p>
            <a:pPr algn="ctr"/>
            <a:r>
              <a:rPr lang="en-US" sz="2400" dirty="0">
                <a:solidFill>
                  <a:schemeClr val="bg1"/>
                </a:solidFill>
                <a:latin typeface="Abadi" panose="020B0604020104020204" pitchFamily="34" charset="0"/>
              </a:rPr>
              <a:t>Luke=ox</a:t>
            </a:r>
          </a:p>
          <a:p>
            <a:pPr algn="ctr"/>
            <a:r>
              <a:rPr lang="en-US" sz="2400" dirty="0">
                <a:solidFill>
                  <a:schemeClr val="bg1"/>
                </a:solidFill>
                <a:latin typeface="Abadi" panose="020B0604020104020204" pitchFamily="34" charset="0"/>
              </a:rPr>
              <a:t>John=eagle</a:t>
            </a:r>
          </a:p>
          <a:p>
            <a:pPr algn="ctr"/>
            <a:r>
              <a:rPr lang="en-US" sz="1200" dirty="0">
                <a:solidFill>
                  <a:schemeClr val="bg1"/>
                </a:solidFill>
                <a:latin typeface="Abadi" panose="020B0604020104020204" pitchFamily="34" charset="0"/>
              </a:rPr>
              <a:t>Smith and Sjodahl</a:t>
            </a:r>
          </a:p>
        </p:txBody>
      </p:sp>
      <p:pic>
        <p:nvPicPr>
          <p:cNvPr id="7" name="Picture 6">
            <a:extLst>
              <a:ext uri="{FF2B5EF4-FFF2-40B4-BE49-F238E27FC236}">
                <a16:creationId xmlns:a16="http://schemas.microsoft.com/office/drawing/2014/main" id="{8478CB2A-1C2C-4EDD-843D-FEEEADFE6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43" y="1249036"/>
            <a:ext cx="7913294" cy="4109060"/>
          </a:xfrm>
          <a:prstGeom prst="rect">
            <a:avLst/>
          </a:prstGeom>
        </p:spPr>
      </p:pic>
      <p:pic>
        <p:nvPicPr>
          <p:cNvPr id="9" name="Picture 8">
            <a:extLst>
              <a:ext uri="{FF2B5EF4-FFF2-40B4-BE49-F238E27FC236}">
                <a16:creationId xmlns:a16="http://schemas.microsoft.com/office/drawing/2014/main" id="{B179B625-51F2-438D-881E-5DE358429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7447" y="5138951"/>
            <a:ext cx="1088867" cy="1495696"/>
          </a:xfrm>
          <a:prstGeom prst="rect">
            <a:avLst/>
          </a:prstGeom>
        </p:spPr>
      </p:pic>
    </p:spTree>
    <p:extLst>
      <p:ext uri="{BB962C8B-B14F-4D97-AF65-F5344CB8AC3E}">
        <p14:creationId xmlns:p14="http://schemas.microsoft.com/office/powerpoint/2010/main" val="35661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39C002-759A-4109-8239-1E98B4DBB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49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Eyes and Wings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77:4</a:t>
              </a:r>
            </a:p>
          </p:txBody>
        </p:sp>
      </p:grpSp>
      <p:sp>
        <p:nvSpPr>
          <p:cNvPr id="21" name="TextBox 20"/>
          <p:cNvSpPr txBox="1"/>
          <p:nvPr/>
        </p:nvSpPr>
        <p:spPr>
          <a:xfrm>
            <a:off x="167488" y="900908"/>
            <a:ext cx="331761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Eyes—light and knowledge</a:t>
            </a:r>
          </a:p>
        </p:txBody>
      </p:sp>
      <p:sp>
        <p:nvSpPr>
          <p:cNvPr id="22" name="TextBox 21"/>
          <p:cNvSpPr txBox="1"/>
          <p:nvPr/>
        </p:nvSpPr>
        <p:spPr>
          <a:xfrm>
            <a:off x="8706904" y="811930"/>
            <a:ext cx="236220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Power to Move and Act</a:t>
            </a:r>
          </a:p>
        </p:txBody>
      </p:sp>
      <p:sp>
        <p:nvSpPr>
          <p:cNvPr id="26" name="TextBox 25"/>
          <p:cNvSpPr txBox="1"/>
          <p:nvPr/>
        </p:nvSpPr>
        <p:spPr>
          <a:xfrm>
            <a:off x="4043491" y="1731905"/>
            <a:ext cx="4026884" cy="1323439"/>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The Prophet Jeremiah uses wings as an image of power swooping down upon Moab and </a:t>
            </a:r>
            <a:r>
              <a:rPr lang="en-US" sz="2000" dirty="0" err="1">
                <a:solidFill>
                  <a:schemeClr val="bg1"/>
                </a:solidFill>
                <a:latin typeface="Abadi" panose="020B0604020104020204" pitchFamily="34" charset="0"/>
              </a:rPr>
              <a:t>Bozrah</a:t>
            </a:r>
            <a:r>
              <a:rPr lang="en-US" sz="2000" dirty="0">
                <a:solidFill>
                  <a:schemeClr val="bg1"/>
                </a:solidFill>
                <a:latin typeface="Abadi" panose="020B0604020104020204" pitchFamily="34" charset="0"/>
              </a:rPr>
              <a:t> (Jeremiah 48:40)</a:t>
            </a:r>
          </a:p>
        </p:txBody>
      </p:sp>
      <p:sp>
        <p:nvSpPr>
          <p:cNvPr id="28" name="TextBox 27"/>
          <p:cNvSpPr txBox="1"/>
          <p:nvPr/>
        </p:nvSpPr>
        <p:spPr>
          <a:xfrm>
            <a:off x="8387348" y="4225253"/>
            <a:ext cx="3630765" cy="2431435"/>
          </a:xfrm>
          <a:prstGeom prst="rect">
            <a:avLst/>
          </a:prstGeom>
          <a:noFill/>
        </p:spPr>
        <p:txBody>
          <a:bodyPr wrap="square" rtlCol="0">
            <a:spAutoFit/>
          </a:bodyPr>
          <a:lstStyle/>
          <a:p>
            <a:r>
              <a:rPr lang="en-US" sz="2000" dirty="0">
                <a:solidFill>
                  <a:schemeClr val="bg1"/>
                </a:solidFill>
                <a:latin typeface="Abadi" panose="020B0604020104020204" pitchFamily="34" charset="0"/>
              </a:rPr>
              <a:t>“More often than not, ancient and modern iconography depicts heavenly beings as possessing wings. This image is purely symbolic, however, for “an angel of God never has wings.” </a:t>
            </a:r>
          </a:p>
          <a:p>
            <a:r>
              <a:rPr lang="en-US" sz="1200" dirty="0">
                <a:solidFill>
                  <a:schemeClr val="bg1"/>
                </a:solidFill>
                <a:latin typeface="Abadi" panose="020B0604020104020204" pitchFamily="34" charset="0"/>
              </a:rPr>
              <a:t>Joseph Smith</a:t>
            </a:r>
          </a:p>
        </p:txBody>
      </p:sp>
      <p:pic>
        <p:nvPicPr>
          <p:cNvPr id="6" name="Picture 5">
            <a:extLst>
              <a:ext uri="{FF2B5EF4-FFF2-40B4-BE49-F238E27FC236}">
                <a16:creationId xmlns:a16="http://schemas.microsoft.com/office/drawing/2014/main" id="{F0FF7511-0789-4E46-9E31-D47985636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8" y="1710820"/>
            <a:ext cx="2552700" cy="1819275"/>
          </a:xfrm>
          <a:prstGeom prst="rect">
            <a:avLst/>
          </a:prstGeom>
        </p:spPr>
      </p:pic>
      <p:pic>
        <p:nvPicPr>
          <p:cNvPr id="8" name="Picture 7">
            <a:extLst>
              <a:ext uri="{FF2B5EF4-FFF2-40B4-BE49-F238E27FC236}">
                <a16:creationId xmlns:a16="http://schemas.microsoft.com/office/drawing/2014/main" id="{99768F7C-459C-4C00-9C86-CE6766005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5291" y="3101189"/>
            <a:ext cx="4291584" cy="3048000"/>
          </a:xfrm>
          <a:prstGeom prst="rect">
            <a:avLst/>
          </a:prstGeom>
        </p:spPr>
      </p:pic>
      <p:pic>
        <p:nvPicPr>
          <p:cNvPr id="10" name="Picture 9">
            <a:extLst>
              <a:ext uri="{FF2B5EF4-FFF2-40B4-BE49-F238E27FC236}">
                <a16:creationId xmlns:a16="http://schemas.microsoft.com/office/drawing/2014/main" id="{EDB489E4-F5EF-44D7-BC7D-2C55B1DB38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6828" y="2028168"/>
            <a:ext cx="2676144" cy="2054352"/>
          </a:xfrm>
          <a:prstGeom prst="rect">
            <a:avLst/>
          </a:prstGeom>
        </p:spPr>
      </p:pic>
    </p:spTree>
    <p:extLst>
      <p:ext uri="{BB962C8B-B14F-4D97-AF65-F5344CB8AC3E}">
        <p14:creationId xmlns:p14="http://schemas.microsoft.com/office/powerpoint/2010/main" val="24571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87385A-7E06-402D-B9BF-61D5B339A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2" y="0"/>
            <a:ext cx="12303512"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24 Elders—in the future</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77:5</a:t>
              </a:r>
            </a:p>
          </p:txBody>
        </p:sp>
      </p:grpSp>
      <p:sp>
        <p:nvSpPr>
          <p:cNvPr id="21" name="TextBox 20"/>
          <p:cNvSpPr txBox="1"/>
          <p:nvPr/>
        </p:nvSpPr>
        <p:spPr>
          <a:xfrm>
            <a:off x="167488" y="900908"/>
            <a:ext cx="331761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“had on their heads crowns of gold”</a:t>
            </a:r>
          </a:p>
        </p:txBody>
      </p:sp>
      <p:sp>
        <p:nvSpPr>
          <p:cNvPr id="22" name="TextBox 21"/>
          <p:cNvSpPr txBox="1"/>
          <p:nvPr/>
        </p:nvSpPr>
        <p:spPr>
          <a:xfrm>
            <a:off x="5583181" y="2936311"/>
            <a:ext cx="2362200" cy="1200329"/>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Not as they were… but as they will be</a:t>
            </a:r>
          </a:p>
        </p:txBody>
      </p:sp>
      <p:sp>
        <p:nvSpPr>
          <p:cNvPr id="28" name="TextBox 27"/>
          <p:cNvSpPr txBox="1"/>
          <p:nvPr/>
        </p:nvSpPr>
        <p:spPr>
          <a:xfrm>
            <a:off x="7537002" y="3963644"/>
            <a:ext cx="4350197" cy="2554545"/>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Can Prophets see into the Future?</a:t>
            </a:r>
          </a:p>
          <a:p>
            <a:pPr algn="ctr"/>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Joseph saw his mother and father in heaven, even though they were still alive, in a revelation (D&amp;C 137)</a:t>
            </a:r>
            <a:endParaRPr lang="en-US" sz="1200" dirty="0">
              <a:solidFill>
                <a:schemeClr val="bg1"/>
              </a:solidFill>
              <a:latin typeface="Abadi" panose="020B0604020104020204" pitchFamily="34" charset="0"/>
            </a:endParaRPr>
          </a:p>
        </p:txBody>
      </p:sp>
      <p:sp>
        <p:nvSpPr>
          <p:cNvPr id="16" name="TextBox 15"/>
          <p:cNvSpPr txBox="1"/>
          <p:nvPr/>
        </p:nvSpPr>
        <p:spPr>
          <a:xfrm>
            <a:off x="7322085" y="1129847"/>
            <a:ext cx="3217108" cy="830997"/>
          </a:xfrm>
          <a:prstGeom prst="rect">
            <a:avLst/>
          </a:prstGeom>
          <a:noFill/>
        </p:spPr>
        <p:txBody>
          <a:bodyPr wrap="square" rtlCol="0">
            <a:spAutoFit/>
          </a:bodyPr>
          <a:lstStyle/>
          <a:p>
            <a:r>
              <a:rPr lang="en-US" sz="2400" dirty="0">
                <a:solidFill>
                  <a:schemeClr val="bg1"/>
                </a:solidFill>
                <a:latin typeface="Abadi" panose="020B0604020104020204" pitchFamily="34" charset="0"/>
              </a:rPr>
              <a:t>Who might these representatives be?</a:t>
            </a:r>
          </a:p>
        </p:txBody>
      </p:sp>
      <p:pic>
        <p:nvPicPr>
          <p:cNvPr id="6" name="Picture 5">
            <a:extLst>
              <a:ext uri="{FF2B5EF4-FFF2-40B4-BE49-F238E27FC236}">
                <a16:creationId xmlns:a16="http://schemas.microsoft.com/office/drawing/2014/main" id="{4A924460-BFCC-48B4-AE54-CB55B4A01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08" y="2346986"/>
            <a:ext cx="4900613" cy="3286125"/>
          </a:xfrm>
          <a:prstGeom prst="rect">
            <a:avLst/>
          </a:prstGeom>
        </p:spPr>
      </p:pic>
    </p:spTree>
    <p:extLst>
      <p:ext uri="{BB962C8B-B14F-4D97-AF65-F5344CB8AC3E}">
        <p14:creationId xmlns:p14="http://schemas.microsoft.com/office/powerpoint/2010/main" val="7394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09BB03-3747-43E8-9506-DCBEB6983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7 Churches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77:5</a:t>
              </a:r>
            </a:p>
          </p:txBody>
        </p:sp>
      </p:grpSp>
      <p:sp>
        <p:nvSpPr>
          <p:cNvPr id="13" name="TextBox 12"/>
          <p:cNvSpPr txBox="1"/>
          <p:nvPr/>
        </p:nvSpPr>
        <p:spPr>
          <a:xfrm>
            <a:off x="269980" y="1259175"/>
            <a:ext cx="2214122" cy="4524315"/>
          </a:xfrm>
          <a:prstGeom prst="rect">
            <a:avLst/>
          </a:prstGeom>
          <a:noFill/>
        </p:spPr>
        <p:txBody>
          <a:bodyPr wrap="square" rtlCol="0">
            <a:spAutoFit/>
          </a:bodyPr>
          <a:lstStyle/>
          <a:p>
            <a:r>
              <a:rPr lang="en-US" sz="2400" dirty="0">
                <a:solidFill>
                  <a:schemeClr val="bg1"/>
                </a:solidFill>
                <a:latin typeface="Abadi" panose="020B0604020104020204" pitchFamily="34" charset="0"/>
              </a:rPr>
              <a:t>These were the 7 churches—the last strongholds of the Church that existed during the time that John was at Patmos, where he received the account of Revelation</a:t>
            </a:r>
          </a:p>
        </p:txBody>
      </p:sp>
      <p:sp>
        <p:nvSpPr>
          <p:cNvPr id="15" name="TextBox 14"/>
          <p:cNvSpPr txBox="1"/>
          <p:nvPr/>
        </p:nvSpPr>
        <p:spPr>
          <a:xfrm>
            <a:off x="8841051" y="2547685"/>
            <a:ext cx="3323488" cy="1938992"/>
          </a:xfrm>
          <a:prstGeom prst="rect">
            <a:avLst/>
          </a:prstGeom>
          <a:noFill/>
        </p:spPr>
        <p:txBody>
          <a:bodyPr wrap="square" rtlCol="0">
            <a:spAutoFit/>
          </a:bodyPr>
          <a:lstStyle/>
          <a:p>
            <a:r>
              <a:rPr lang="en-US" sz="2000" dirty="0">
                <a:solidFill>
                  <a:schemeClr val="bg1"/>
                </a:solidFill>
                <a:latin typeface="Abadi" panose="020B0604020104020204" pitchFamily="34" charset="0"/>
              </a:rPr>
              <a:t>Patmos was a penal colony in Greek isles where John was sent by emperor Domitian because he was a Christian leader and would not deny his faith.</a:t>
            </a:r>
          </a:p>
        </p:txBody>
      </p:sp>
      <p:grpSp>
        <p:nvGrpSpPr>
          <p:cNvPr id="6" name="Group 5">
            <a:extLst>
              <a:ext uri="{FF2B5EF4-FFF2-40B4-BE49-F238E27FC236}">
                <a16:creationId xmlns:a16="http://schemas.microsoft.com/office/drawing/2014/main" id="{20C370EF-94E5-45F8-AFF2-E35CE0BEA631}"/>
              </a:ext>
            </a:extLst>
          </p:cNvPr>
          <p:cNvGrpSpPr/>
          <p:nvPr/>
        </p:nvGrpSpPr>
        <p:grpSpPr>
          <a:xfrm>
            <a:off x="2571619" y="1091032"/>
            <a:ext cx="6029454" cy="4675936"/>
            <a:chOff x="2083275" y="1096902"/>
            <a:chExt cx="6466113" cy="4851454"/>
          </a:xfrm>
        </p:grpSpPr>
        <p:graphicFrame>
          <p:nvGraphicFramePr>
            <p:cNvPr id="12" name="Object 3"/>
            <p:cNvGraphicFramePr>
              <a:graphicFrameLocks noChangeAspect="1"/>
            </p:cNvGraphicFramePr>
            <p:nvPr>
              <p:extLst>
                <p:ext uri="{D42A27DB-BD31-4B8C-83A1-F6EECF244321}">
                  <p14:modId xmlns:p14="http://schemas.microsoft.com/office/powerpoint/2010/main" val="1181772871"/>
                </p:ext>
              </p:extLst>
            </p:nvPr>
          </p:nvGraphicFramePr>
          <p:xfrm>
            <a:off x="2083275" y="1096902"/>
            <a:ext cx="6466113" cy="4851454"/>
          </p:xfrm>
          <a:graphic>
            <a:graphicData uri="http://schemas.openxmlformats.org/presentationml/2006/ole">
              <mc:AlternateContent xmlns:mc="http://schemas.openxmlformats.org/markup-compatibility/2006">
                <mc:Choice xmlns:v="urn:schemas-microsoft-com:vml" Requires="v">
                  <p:oleObj name="Presentation" r:id="rId4" imgW="4572000" imgH="3429000" progId="PowerPoint.Show.8">
                    <p:embed/>
                  </p:oleObj>
                </mc:Choice>
                <mc:Fallback>
                  <p:oleObj name="Presentation" r:id="rId4" imgW="4572000" imgH="34290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275" y="1096902"/>
                          <a:ext cx="6466113" cy="4851454"/>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12031CE8-BB82-4979-8874-CAD90F89B501}"/>
                </a:ext>
              </a:extLst>
            </p:cNvPr>
            <p:cNvSpPr txBox="1"/>
            <p:nvPr/>
          </p:nvSpPr>
          <p:spPr>
            <a:xfrm>
              <a:off x="2863448" y="5555260"/>
              <a:ext cx="2133187" cy="230832"/>
            </a:xfrm>
            <a:prstGeom prst="rect">
              <a:avLst/>
            </a:prstGeom>
            <a:noFill/>
          </p:spPr>
          <p:txBody>
            <a:bodyPr wrap="square" rtlCol="0">
              <a:spAutoFit/>
            </a:bodyPr>
            <a:lstStyle/>
            <a:p>
              <a:r>
                <a:rPr lang="en-US" sz="900" dirty="0"/>
                <a:t>Becky Davies</a:t>
              </a:r>
            </a:p>
          </p:txBody>
        </p:sp>
      </p:grpSp>
      <p:pic>
        <p:nvPicPr>
          <p:cNvPr id="8" name="Picture 7">
            <a:extLst>
              <a:ext uri="{FF2B5EF4-FFF2-40B4-BE49-F238E27FC236}">
                <a16:creationId xmlns:a16="http://schemas.microsoft.com/office/drawing/2014/main" id="{D7C0A2EA-8D9A-4D73-A76B-31424A2E8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3570" y="4807380"/>
            <a:ext cx="2838450" cy="1895475"/>
          </a:xfrm>
          <a:prstGeom prst="rect">
            <a:avLst/>
          </a:prstGeom>
        </p:spPr>
      </p:pic>
      <p:grpSp>
        <p:nvGrpSpPr>
          <p:cNvPr id="17" name="Group 16">
            <a:extLst>
              <a:ext uri="{FF2B5EF4-FFF2-40B4-BE49-F238E27FC236}">
                <a16:creationId xmlns:a16="http://schemas.microsoft.com/office/drawing/2014/main" id="{E66819DE-DCD2-48B4-AB65-C0B06CAE4F92}"/>
              </a:ext>
            </a:extLst>
          </p:cNvPr>
          <p:cNvGrpSpPr/>
          <p:nvPr/>
        </p:nvGrpSpPr>
        <p:grpSpPr>
          <a:xfrm>
            <a:off x="8665046" y="219534"/>
            <a:ext cx="2650811" cy="2086328"/>
            <a:chOff x="8665046" y="219534"/>
            <a:chExt cx="2650811" cy="2086328"/>
          </a:xfrm>
        </p:grpSpPr>
        <p:pic>
          <p:nvPicPr>
            <p:cNvPr id="11" name="Picture 10">
              <a:extLst>
                <a:ext uri="{FF2B5EF4-FFF2-40B4-BE49-F238E27FC236}">
                  <a16:creationId xmlns:a16="http://schemas.microsoft.com/office/drawing/2014/main" id="{049A5C26-C752-4F9B-9722-82F3E12AD0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4908" y="304913"/>
              <a:ext cx="2000949" cy="2000949"/>
            </a:xfrm>
            <a:prstGeom prst="rect">
              <a:avLst/>
            </a:prstGeom>
          </p:spPr>
        </p:pic>
        <p:cxnSp>
          <p:nvCxnSpPr>
            <p:cNvPr id="16" name="Straight Arrow Connector 15">
              <a:extLst>
                <a:ext uri="{FF2B5EF4-FFF2-40B4-BE49-F238E27FC236}">
                  <a16:creationId xmlns:a16="http://schemas.microsoft.com/office/drawing/2014/main" id="{DE5B61C0-E1FC-4531-9FE7-3572F86E29D0}"/>
                </a:ext>
              </a:extLst>
            </p:cNvPr>
            <p:cNvCxnSpPr/>
            <p:nvPr/>
          </p:nvCxnSpPr>
          <p:spPr>
            <a:xfrm>
              <a:off x="8665046" y="219534"/>
              <a:ext cx="955335" cy="170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33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3820</Words>
  <Application>Microsoft Office PowerPoint</Application>
  <PresentationFormat>Widescreen</PresentationFormat>
  <Paragraphs>267</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Georgia</vt:lpstr>
      <vt:lpstr>Open Sans</vt:lpstr>
      <vt:lpstr>Arial</vt:lpstr>
      <vt:lpstr>Calibri</vt:lpstr>
      <vt:lpstr>Matura MT Script Capitals</vt:lpstr>
      <vt:lpstr>Abadi</vt:lpstr>
      <vt:lpstr>Calibri Light</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2014-11-19T15:00:05Z</dcterms:created>
  <dcterms:modified xsi:type="dcterms:W3CDTF">2025-01-01T16:09:40Z</dcterms:modified>
</cp:coreProperties>
</file>