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9" r:id="rId4"/>
    <p:sldId id="259" r:id="rId5"/>
    <p:sldId id="260" r:id="rId6"/>
    <p:sldId id="261" r:id="rId7"/>
    <p:sldId id="262" r:id="rId8"/>
    <p:sldId id="280" r:id="rId9"/>
    <p:sldId id="264" r:id="rId10"/>
    <p:sldId id="263" r:id="rId11"/>
    <p:sldId id="265" r:id="rId12"/>
    <p:sldId id="267" r:id="rId13"/>
    <p:sldId id="268" r:id="rId14"/>
    <p:sldId id="270" r:id="rId15"/>
    <p:sldId id="281" r:id="rId16"/>
    <p:sldId id="271" r:id="rId17"/>
    <p:sldId id="274" r:id="rId18"/>
    <p:sldId id="282" r:id="rId19"/>
    <p:sldId id="272" r:id="rId20"/>
    <p:sldId id="258" r:id="rId21"/>
    <p:sldId id="266" r:id="rId22"/>
    <p:sldId id="269" r:id="rId23"/>
  </p:sldIdLst>
  <p:sldSz cx="12192000" cy="6858000"/>
  <p:notesSz cx="6858000" cy="9144000"/>
  <p:embeddedFontLst>
    <p:embeddedFont>
      <p:font typeface="Abadi" panose="020B0604020104020204" pitchFamily="34" charset="0"/>
      <p:regular r:id="rId24"/>
    </p:embeddedFont>
    <p:embeddedFont>
      <p:font typeface="Georgia" panose="02040502050405020303" pitchFamily="18"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9BCEC6-C10E-43D7-B075-5CBD5617E42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105962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BCEC6-C10E-43D7-B075-5CBD5617E42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84994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BCEC6-C10E-43D7-B075-5CBD5617E42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172962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BCEC6-C10E-43D7-B075-5CBD5617E42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90803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9BCEC6-C10E-43D7-B075-5CBD5617E42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219058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BCEC6-C10E-43D7-B075-5CBD5617E42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52806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BCEC6-C10E-43D7-B075-5CBD5617E42A}"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55866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BCEC6-C10E-43D7-B075-5CBD5617E42A}"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11927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BCEC6-C10E-43D7-B075-5CBD5617E42A}"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97365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9BCEC6-C10E-43D7-B075-5CBD5617E42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298347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9BCEC6-C10E-43D7-B075-5CBD5617E42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275487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BCEC6-C10E-43D7-B075-5CBD5617E42A}"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BE80D-03AE-4CD5-8D4B-3A743EC600F4}" type="slidenum">
              <a:rPr lang="en-US" smtClean="0"/>
              <a:t>‹#›</a:t>
            </a:fld>
            <a:endParaRPr lang="en-US"/>
          </a:p>
        </p:txBody>
      </p:sp>
    </p:spTree>
    <p:extLst>
      <p:ext uri="{BB962C8B-B14F-4D97-AF65-F5344CB8AC3E}">
        <p14:creationId xmlns:p14="http://schemas.microsoft.com/office/powerpoint/2010/main" val="156631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053D52-E6BF-A53C-DDF7-AB59971D1682}"/>
              </a:ext>
            </a:extLst>
          </p:cNvPr>
          <p:cNvGrpSpPr/>
          <p:nvPr/>
        </p:nvGrpSpPr>
        <p:grpSpPr>
          <a:xfrm>
            <a:off x="0" y="0"/>
            <a:ext cx="12192000" cy="6858000"/>
            <a:chOff x="0" y="0"/>
            <a:chExt cx="12192000" cy="6858000"/>
          </a:xfrm>
        </p:grpSpPr>
        <p:grpSp>
          <p:nvGrpSpPr>
            <p:cNvPr id="3" name="Group 2">
              <a:extLst>
                <a:ext uri="{FF2B5EF4-FFF2-40B4-BE49-F238E27FC236}">
                  <a16:creationId xmlns:a16="http://schemas.microsoft.com/office/drawing/2014/main" id="{D63C9E83-4A1F-C840-E010-D223589E7C41}"/>
                </a:ext>
              </a:extLst>
            </p:cNvPr>
            <p:cNvGrpSpPr/>
            <p:nvPr/>
          </p:nvGrpSpPr>
          <p:grpSpPr>
            <a:xfrm>
              <a:off x="0" y="0"/>
              <a:ext cx="12192000" cy="6858000"/>
              <a:chOff x="0" y="0"/>
              <a:chExt cx="12192000" cy="6858000"/>
            </a:xfrm>
          </p:grpSpPr>
          <p:pic>
            <p:nvPicPr>
              <p:cNvPr id="229" name="Picture 228">
                <a:extLst>
                  <a:ext uri="{FF2B5EF4-FFF2-40B4-BE49-F238E27FC236}">
                    <a16:creationId xmlns:a16="http://schemas.microsoft.com/office/drawing/2014/main" id="{C36C75AD-AA67-425E-ADC7-EDBB436E7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A3D17A74-D80D-98B3-90B7-698AA9E12296}"/>
                  </a:ext>
                </a:extLst>
              </p:cNvPr>
              <p:cNvPicPr>
                <a:picLocks noChangeAspect="1"/>
              </p:cNvPicPr>
              <p:nvPr/>
            </p:nvPicPr>
            <p:blipFill>
              <a:blip r:embed="rId2">
                <a:extLst>
                  <a:ext uri="{28A0092B-C50C-407E-A947-70E740481C1C}">
                    <a14:useLocalDpi xmlns:a14="http://schemas.microsoft.com/office/drawing/2010/main" val="0"/>
                  </a:ext>
                </a:extLst>
              </a:blip>
              <a:srcRect t="4756" r="86671" b="84278"/>
              <a:stretch/>
            </p:blipFill>
            <p:spPr>
              <a:xfrm>
                <a:off x="0" y="0"/>
                <a:ext cx="1625125" cy="752030"/>
              </a:xfrm>
              <a:prstGeom prst="rect">
                <a:avLst/>
              </a:prstGeom>
            </p:spPr>
          </p:pic>
        </p:grpSp>
        <p:pic>
          <p:nvPicPr>
            <p:cNvPr id="4" name="Picture 3">
              <a:extLst>
                <a:ext uri="{FF2B5EF4-FFF2-40B4-BE49-F238E27FC236}">
                  <a16:creationId xmlns:a16="http://schemas.microsoft.com/office/drawing/2014/main" id="{CCA1FD1F-92E9-BF2A-B2F8-583998679280}"/>
                </a:ext>
              </a:extLst>
            </p:cNvPr>
            <p:cNvPicPr>
              <a:picLocks noChangeAspect="1"/>
            </p:cNvPicPr>
            <p:nvPr/>
          </p:nvPicPr>
          <p:blipFill>
            <a:blip r:embed="rId2">
              <a:extLst>
                <a:ext uri="{28A0092B-C50C-407E-A947-70E740481C1C}">
                  <a14:useLocalDpi xmlns:a14="http://schemas.microsoft.com/office/drawing/2010/main" val="0"/>
                </a:ext>
              </a:extLst>
            </a:blip>
            <a:srcRect t="4756" r="86671" b="84278"/>
            <a:stretch/>
          </p:blipFill>
          <p:spPr>
            <a:xfrm>
              <a:off x="10232571" y="1926771"/>
              <a:ext cx="1625125" cy="752030"/>
            </a:xfrm>
            <a:prstGeom prst="rect">
              <a:avLst/>
            </a:prstGeom>
          </p:spPr>
        </p:pic>
      </p:grpSp>
    </p:spTree>
    <p:extLst>
      <p:ext uri="{BB962C8B-B14F-4D97-AF65-F5344CB8AC3E}">
        <p14:creationId xmlns:p14="http://schemas.microsoft.com/office/powerpoint/2010/main" val="235280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1792586" cy="369332"/>
          </a:xfrm>
          <a:prstGeom prst="rect">
            <a:avLst/>
          </a:prstGeom>
          <a:noFill/>
        </p:spPr>
        <p:txBody>
          <a:bodyPr wrap="square" rtlCol="0">
            <a:spAutoFit/>
          </a:bodyPr>
          <a:lstStyle/>
          <a:p>
            <a:r>
              <a:rPr lang="en-US" dirty="0">
                <a:solidFill>
                  <a:schemeClr val="bg1"/>
                </a:solidFill>
              </a:rPr>
              <a:t>D&amp;C 78:5-7</a:t>
            </a: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Equal in Earthly Things</a:t>
            </a:r>
          </a:p>
        </p:txBody>
      </p:sp>
      <p:sp>
        <p:nvSpPr>
          <p:cNvPr id="3" name="Rectangle 2"/>
          <p:cNvSpPr/>
          <p:nvPr/>
        </p:nvSpPr>
        <p:spPr>
          <a:xfrm>
            <a:off x="350068" y="1352680"/>
            <a:ext cx="6096000" cy="2677656"/>
          </a:xfrm>
          <a:prstGeom prst="rect">
            <a:avLst/>
          </a:prstGeom>
        </p:spPr>
        <p:txBody>
          <a:bodyPr>
            <a:spAutoFit/>
          </a:bodyPr>
          <a:lstStyle/>
          <a:p>
            <a:r>
              <a:rPr lang="en-US" b="0" i="0" dirty="0">
                <a:solidFill>
                  <a:schemeClr val="bg1"/>
                </a:solidFill>
                <a:effectLst/>
                <a:latin typeface="Abadi" panose="020B0604020104020204" pitchFamily="34" charset="0"/>
              </a:rPr>
              <a:t>“The principle is here taught that the Latter-day Saints must be equal in things pertaining to this Earth. In celestial glory there is perfect equality (Sec. 76:95). But if they have not practiced equality here, they are not prepared to live under that law there.” </a:t>
            </a:r>
          </a:p>
          <a:p>
            <a:r>
              <a:rPr lang="en-US" sz="1200" dirty="0">
                <a:solidFill>
                  <a:schemeClr val="bg1"/>
                </a:solidFill>
                <a:latin typeface="Abadi" panose="020B0604020104020204" pitchFamily="34" charset="0"/>
              </a:rPr>
              <a:t>Smith and Sjodahl</a:t>
            </a:r>
            <a:endParaRPr lang="en-US" sz="1200" b="0" i="0" dirty="0">
              <a:solidFill>
                <a:schemeClr val="bg1"/>
              </a:solidFill>
              <a:effectLst/>
              <a:latin typeface="Abadi" panose="020B0604020104020204" pitchFamily="34" charset="0"/>
            </a:endParaRP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It should be noted, however, that the Lord has a special definition of </a:t>
            </a:r>
            <a:r>
              <a:rPr lang="en-US" b="0" i="1" dirty="0">
                <a:solidFill>
                  <a:schemeClr val="bg1"/>
                </a:solidFill>
                <a:effectLst/>
                <a:latin typeface="Abadi" panose="020B0604020104020204" pitchFamily="34" charset="0"/>
              </a:rPr>
              <a:t>equality</a:t>
            </a:r>
            <a:r>
              <a:rPr lang="en-US" b="0" i="0" dirty="0">
                <a:solidFill>
                  <a:schemeClr val="bg1"/>
                </a:solidFill>
                <a:effectLst/>
                <a:latin typeface="Abadi" panose="020B0604020104020204" pitchFamily="34" charset="0"/>
              </a:rPr>
              <a:t> in the united order.</a:t>
            </a:r>
          </a:p>
          <a:p>
            <a:r>
              <a:rPr lang="en-US" sz="1200" dirty="0">
                <a:solidFill>
                  <a:schemeClr val="bg1"/>
                </a:solidFill>
                <a:latin typeface="Abadi" panose="020B0604020104020204" pitchFamily="34" charset="0"/>
              </a:rPr>
              <a:t>Student Manual</a:t>
            </a:r>
            <a:endParaRPr lang="en-US" sz="1200" dirty="0">
              <a:solidFill>
                <a:schemeClr val="bg1"/>
              </a:solidFill>
            </a:endParaRPr>
          </a:p>
        </p:txBody>
      </p:sp>
      <p:sp>
        <p:nvSpPr>
          <p:cNvPr id="302" name="Rectangle 301"/>
          <p:cNvSpPr/>
          <p:nvPr/>
        </p:nvSpPr>
        <p:spPr>
          <a:xfrm>
            <a:off x="5170206" y="4030336"/>
            <a:ext cx="6465791" cy="2215991"/>
          </a:xfrm>
          <a:prstGeom prst="rect">
            <a:avLst/>
          </a:prstGeom>
        </p:spPr>
        <p:txBody>
          <a:bodyPr wrap="square">
            <a:spAutoFit/>
          </a:bodyPr>
          <a:lstStyle/>
          <a:p>
            <a:r>
              <a:rPr lang="en-US" dirty="0">
                <a:solidFill>
                  <a:schemeClr val="bg1"/>
                </a:solidFill>
              </a:rPr>
              <a:t>“The term “equal”…should not be understood to mean “dead-level equality.” or in other words, the Lord does not expect that all people will have the same quantity of the same things of the earth. </a:t>
            </a:r>
          </a:p>
          <a:p>
            <a:endParaRPr lang="en-US" dirty="0">
              <a:solidFill>
                <a:schemeClr val="bg1"/>
              </a:solidFill>
            </a:endParaRPr>
          </a:p>
          <a:p>
            <a:r>
              <a:rPr lang="en-US" dirty="0">
                <a:solidFill>
                  <a:schemeClr val="bg1"/>
                </a:solidFill>
              </a:rPr>
              <a:t>The Lord explained equality as meaning that each person under the law should have equal claims or opportunities to obtain the necessary and desirable things of the earth. </a:t>
            </a:r>
            <a:r>
              <a:rPr lang="en-US" dirty="0">
                <a:solidFill>
                  <a:srgbClr val="FFFF00"/>
                </a:solidFill>
              </a:rPr>
              <a:t>(See D&amp;C 82:17)</a:t>
            </a:r>
          </a:p>
          <a:p>
            <a:r>
              <a:rPr lang="en-US" sz="1200" dirty="0" err="1">
                <a:solidFill>
                  <a:schemeClr val="bg1"/>
                </a:solidFill>
              </a:rPr>
              <a:t>Otten</a:t>
            </a:r>
            <a:r>
              <a:rPr lang="en-US" sz="1200" dirty="0">
                <a:solidFill>
                  <a:schemeClr val="bg1"/>
                </a:solidFill>
              </a:rPr>
              <a:t> and Caldwell</a:t>
            </a:r>
          </a:p>
        </p:txBody>
      </p:sp>
      <p:pic>
        <p:nvPicPr>
          <p:cNvPr id="7" name="Picture 6">
            <a:extLst>
              <a:ext uri="{FF2B5EF4-FFF2-40B4-BE49-F238E27FC236}">
                <a16:creationId xmlns:a16="http://schemas.microsoft.com/office/drawing/2014/main" id="{D853F93B-21BA-4E2A-BA94-CA6E1FC33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654" y="3923390"/>
            <a:ext cx="2407920" cy="2779776"/>
          </a:xfrm>
          <a:prstGeom prst="rect">
            <a:avLst/>
          </a:prstGeom>
        </p:spPr>
      </p:pic>
      <p:pic>
        <p:nvPicPr>
          <p:cNvPr id="9" name="Picture 8">
            <a:extLst>
              <a:ext uri="{FF2B5EF4-FFF2-40B4-BE49-F238E27FC236}">
                <a16:creationId xmlns:a16="http://schemas.microsoft.com/office/drawing/2014/main" id="{9AA834EE-D470-45CA-A1E3-EF5B0F9BA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597" y="1201010"/>
            <a:ext cx="4315427" cy="2095792"/>
          </a:xfrm>
          <a:prstGeom prst="rect">
            <a:avLst/>
          </a:prstGeom>
        </p:spPr>
      </p:pic>
      <p:pic>
        <p:nvPicPr>
          <p:cNvPr id="8" name="Picture 7" descr="A comparison of a person&#10;&#10;Description automatically generated">
            <a:extLst>
              <a:ext uri="{FF2B5EF4-FFF2-40B4-BE49-F238E27FC236}">
                <a16:creationId xmlns:a16="http://schemas.microsoft.com/office/drawing/2014/main" id="{EF5129F2-7DD6-F677-5C98-04CDDDD88F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184" y="162041"/>
            <a:ext cx="994100" cy="757410"/>
          </a:xfrm>
          <a:prstGeom prst="rect">
            <a:avLst/>
          </a:prstGeom>
        </p:spPr>
      </p:pic>
    </p:spTree>
    <p:extLst>
      <p:ext uri="{BB962C8B-B14F-4D97-AF65-F5344CB8AC3E}">
        <p14:creationId xmlns:p14="http://schemas.microsoft.com/office/powerpoint/2010/main" val="23183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78:5-7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Church Welfare System</a:t>
            </a:r>
          </a:p>
        </p:txBody>
      </p:sp>
      <p:sp>
        <p:nvSpPr>
          <p:cNvPr id="3" name="Rectangle 2"/>
          <p:cNvSpPr/>
          <p:nvPr/>
        </p:nvSpPr>
        <p:spPr>
          <a:xfrm>
            <a:off x="350068" y="1352680"/>
            <a:ext cx="6096000" cy="1938992"/>
          </a:xfrm>
          <a:prstGeom prst="rect">
            <a:avLst/>
          </a:prstGeom>
        </p:spPr>
        <p:txBody>
          <a:bodyPr>
            <a:spAutoFit/>
          </a:bodyPr>
          <a:lstStyle/>
          <a:p>
            <a:r>
              <a:rPr lang="en-US" b="0" i="0" dirty="0">
                <a:solidFill>
                  <a:schemeClr val="bg1"/>
                </a:solidFill>
                <a:effectLst/>
                <a:latin typeface="Abadi" panose="020B0604020104020204" pitchFamily="34" charset="0"/>
              </a:rPr>
              <a:t>“Church welfare is more than just a plan to provide for the physical needs of the Saints. I am convinced that in addition to being a way of economic, salvation in the days of necessity, it has deep spiritual significances; and that should other means always be available with which to supply the physical needs of the people.”</a:t>
            </a:r>
          </a:p>
          <a:p>
            <a:r>
              <a:rPr lang="en-US" sz="1200" dirty="0">
                <a:solidFill>
                  <a:schemeClr val="bg1"/>
                </a:solidFill>
                <a:latin typeface="Abadi" panose="020B0604020104020204" pitchFamily="34" charset="0"/>
              </a:rPr>
              <a:t>Marion G. Romney quote</a:t>
            </a:r>
            <a:endParaRPr lang="en-US" sz="1200" dirty="0">
              <a:solidFill>
                <a:schemeClr val="bg1"/>
              </a:solidFill>
            </a:endParaRPr>
          </a:p>
        </p:txBody>
      </p:sp>
      <p:sp>
        <p:nvSpPr>
          <p:cNvPr id="7" name="Rectangle 6"/>
          <p:cNvSpPr/>
          <p:nvPr/>
        </p:nvSpPr>
        <p:spPr>
          <a:xfrm>
            <a:off x="5488458" y="4138548"/>
            <a:ext cx="5595854" cy="2308324"/>
          </a:xfrm>
          <a:prstGeom prst="rect">
            <a:avLst/>
          </a:prstGeom>
        </p:spPr>
        <p:txBody>
          <a:bodyPr wrap="square">
            <a:spAutoFit/>
          </a:bodyPr>
          <a:lstStyle/>
          <a:p>
            <a:pPr fontAlgn="base"/>
            <a:r>
              <a:rPr lang="en-US" dirty="0">
                <a:solidFill>
                  <a:schemeClr val="bg1"/>
                </a:solidFill>
              </a:rPr>
              <a:t>“To help relieve hunger, the Church operates 124 bishops’ storehouses throughout the world. Through them, approximately 400,000 food orders are given each year to individuals in need. In locations where no storehouse exists, bishops and branch presidents draw from fast-offering funds of the Church to provide food and supplies for their needy members.</a:t>
            </a:r>
          </a:p>
          <a:p>
            <a:pPr fontAlgn="base"/>
            <a:r>
              <a:rPr lang="en-US" sz="1400" dirty="0">
                <a:solidFill>
                  <a:schemeClr val="bg1"/>
                </a:solidFill>
              </a:rPr>
              <a:t>Russell M. Nelson</a:t>
            </a:r>
            <a:endParaRPr lang="en-US" sz="1400" b="0" i="0" dirty="0">
              <a:solidFill>
                <a:schemeClr val="bg1"/>
              </a:solidFill>
              <a:effectLst/>
              <a:latin typeface="Abadi" panose="020B0604020104020204" pitchFamily="34" charset="0"/>
            </a:endParaRPr>
          </a:p>
        </p:txBody>
      </p:sp>
      <p:pic>
        <p:nvPicPr>
          <p:cNvPr id="8" name="Picture 7">
            <a:extLst>
              <a:ext uri="{FF2B5EF4-FFF2-40B4-BE49-F238E27FC236}">
                <a16:creationId xmlns:a16="http://schemas.microsoft.com/office/drawing/2014/main" id="{EEC0C8BE-1F91-42E7-9093-789384567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76" y="3734193"/>
            <a:ext cx="4572000" cy="2565400"/>
          </a:xfrm>
          <a:prstGeom prst="rect">
            <a:avLst/>
          </a:prstGeom>
        </p:spPr>
      </p:pic>
      <p:pic>
        <p:nvPicPr>
          <p:cNvPr id="10" name="Picture 9">
            <a:extLst>
              <a:ext uri="{FF2B5EF4-FFF2-40B4-BE49-F238E27FC236}">
                <a16:creationId xmlns:a16="http://schemas.microsoft.com/office/drawing/2014/main" id="{814862F8-1856-4AFD-A3B5-E14755BFA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558" y="1181460"/>
            <a:ext cx="4914900" cy="2533650"/>
          </a:xfrm>
          <a:prstGeom prst="rect">
            <a:avLst/>
          </a:prstGeom>
        </p:spPr>
      </p:pic>
      <p:pic>
        <p:nvPicPr>
          <p:cNvPr id="14" name="Picture 13">
            <a:extLst>
              <a:ext uri="{FF2B5EF4-FFF2-40B4-BE49-F238E27FC236}">
                <a16:creationId xmlns:a16="http://schemas.microsoft.com/office/drawing/2014/main" id="{37E9B7CF-C891-4873-8A00-C342DAEA9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68" y="157376"/>
            <a:ext cx="788333" cy="1039784"/>
          </a:xfrm>
          <a:prstGeom prst="rect">
            <a:avLst/>
          </a:prstGeom>
        </p:spPr>
      </p:pic>
      <p:pic>
        <p:nvPicPr>
          <p:cNvPr id="9" name="Picture 8" descr="A close-up of a person smiling&#10;&#10;Description automatically generated">
            <a:extLst>
              <a:ext uri="{FF2B5EF4-FFF2-40B4-BE49-F238E27FC236}">
                <a16:creationId xmlns:a16="http://schemas.microsoft.com/office/drawing/2014/main" id="{20382328-B427-3511-9F8F-2DFCF1FCBC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120" y="5431209"/>
            <a:ext cx="1046675" cy="1310311"/>
          </a:xfrm>
          <a:prstGeom prst="rect">
            <a:avLst/>
          </a:prstGeom>
        </p:spPr>
      </p:pic>
    </p:spTree>
    <p:extLst>
      <p:ext uri="{BB962C8B-B14F-4D97-AF65-F5344CB8AC3E}">
        <p14:creationId xmlns:p14="http://schemas.microsoft.com/office/powerpoint/2010/main" val="12760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78:8-9</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To Honor God</a:t>
            </a:r>
          </a:p>
        </p:txBody>
      </p:sp>
      <p:sp>
        <p:nvSpPr>
          <p:cNvPr id="3" name="Rectangle 2"/>
          <p:cNvSpPr/>
          <p:nvPr/>
        </p:nvSpPr>
        <p:spPr>
          <a:xfrm>
            <a:off x="3139288" y="990337"/>
            <a:ext cx="6096000" cy="369332"/>
          </a:xfrm>
          <a:prstGeom prst="rect">
            <a:avLst/>
          </a:prstGeom>
        </p:spPr>
        <p:txBody>
          <a:bodyPr>
            <a:spAutoFit/>
          </a:bodyPr>
          <a:lstStyle/>
          <a:p>
            <a:r>
              <a:rPr lang="en-US" dirty="0">
                <a:solidFill>
                  <a:schemeClr val="bg1"/>
                </a:solidFill>
                <a:latin typeface="Abadi" panose="020B0604020104020204" pitchFamily="34" charset="0"/>
              </a:rPr>
              <a:t>The sole object in the United Order was to honor the Lord</a:t>
            </a:r>
            <a:endParaRPr lang="en-US" sz="1200" dirty="0">
              <a:solidFill>
                <a:schemeClr val="bg1"/>
              </a:solidFill>
            </a:endParaRPr>
          </a:p>
        </p:txBody>
      </p:sp>
      <p:sp>
        <p:nvSpPr>
          <p:cNvPr id="7" name="Rectangle 6"/>
          <p:cNvSpPr/>
          <p:nvPr/>
        </p:nvSpPr>
        <p:spPr>
          <a:xfrm>
            <a:off x="4181666" y="1822798"/>
            <a:ext cx="6096000" cy="1107996"/>
          </a:xfrm>
          <a:prstGeom prst="rect">
            <a:avLst/>
          </a:prstGeom>
        </p:spPr>
        <p:txBody>
          <a:bodyPr>
            <a:spAutoFit/>
          </a:bodyPr>
          <a:lstStyle/>
          <a:p>
            <a:pPr fontAlgn="base"/>
            <a:r>
              <a:rPr lang="en-US" b="0" i="0" dirty="0">
                <a:solidFill>
                  <a:schemeClr val="bg1"/>
                </a:solidFill>
                <a:effectLst/>
                <a:latin typeface="Abadi" panose="020B0604020104020204" pitchFamily="34" charset="0"/>
              </a:rPr>
              <a:t>“There can be no successful United Order until the selfishness of man is swallowed up by his desire to glorify his Father in heaven.” </a:t>
            </a:r>
          </a:p>
          <a:p>
            <a:pPr fontAlgn="base"/>
            <a:r>
              <a:rPr lang="en-US" sz="1200" dirty="0">
                <a:solidFill>
                  <a:schemeClr val="bg1"/>
                </a:solidFill>
                <a:latin typeface="Abadi" panose="020B0604020104020204" pitchFamily="34" charset="0"/>
              </a:rPr>
              <a:t>Smith and Sjodahl</a:t>
            </a:r>
            <a:endParaRPr lang="en-US" sz="1200" b="0" i="0" dirty="0">
              <a:solidFill>
                <a:schemeClr val="bg1"/>
              </a:solidFill>
              <a:effectLst/>
              <a:latin typeface="Abadi" panose="020B0604020104020204" pitchFamily="34" charset="0"/>
            </a:endParaRPr>
          </a:p>
        </p:txBody>
      </p:sp>
      <p:sp>
        <p:nvSpPr>
          <p:cNvPr id="8" name="Rectangle 7"/>
          <p:cNvSpPr/>
          <p:nvPr/>
        </p:nvSpPr>
        <p:spPr>
          <a:xfrm>
            <a:off x="6382692" y="5528346"/>
            <a:ext cx="4608213" cy="923330"/>
          </a:xfrm>
          <a:prstGeom prst="rect">
            <a:avLst/>
          </a:prstGeom>
        </p:spPr>
        <p:txBody>
          <a:bodyPr wrap="square">
            <a:spAutoFit/>
          </a:bodyPr>
          <a:lstStyle/>
          <a:p>
            <a:pPr fontAlgn="base"/>
            <a:r>
              <a:rPr lang="en-US" dirty="0">
                <a:solidFill>
                  <a:schemeClr val="bg1"/>
                </a:solidFill>
                <a:latin typeface="Abadi" panose="020B0604020104020204" pitchFamily="34" charset="0"/>
              </a:rPr>
              <a:t>Shortly after this council The Prophet Joseph Smith went to Missouri on his second visit to the land of Zion</a:t>
            </a:r>
            <a:endParaRPr lang="en-US" sz="1200" b="0" i="0" dirty="0">
              <a:solidFill>
                <a:schemeClr val="bg1"/>
              </a:solidFill>
              <a:effectLst/>
              <a:latin typeface="Abadi" panose="020B0604020104020204" pitchFamily="34" charset="0"/>
            </a:endParaRPr>
          </a:p>
        </p:txBody>
      </p:sp>
      <p:sp>
        <p:nvSpPr>
          <p:cNvPr id="9" name="Rectangle 8"/>
          <p:cNvSpPr/>
          <p:nvPr/>
        </p:nvSpPr>
        <p:spPr>
          <a:xfrm>
            <a:off x="1231270" y="4649562"/>
            <a:ext cx="4109851" cy="923330"/>
          </a:xfrm>
          <a:prstGeom prst="rect">
            <a:avLst/>
          </a:prstGeom>
        </p:spPr>
        <p:txBody>
          <a:bodyPr wrap="square">
            <a:spAutoFit/>
          </a:bodyPr>
          <a:lstStyle/>
          <a:p>
            <a:pPr fontAlgn="base"/>
            <a:r>
              <a:rPr lang="en-US" dirty="0">
                <a:solidFill>
                  <a:schemeClr val="bg1"/>
                </a:solidFill>
                <a:latin typeface="Abadi" panose="020B0604020104020204" pitchFamily="34" charset="0"/>
              </a:rPr>
              <a:t>Sit in council: </a:t>
            </a:r>
          </a:p>
          <a:p>
            <a:pPr fontAlgn="base"/>
            <a:r>
              <a:rPr lang="en-US" dirty="0">
                <a:solidFill>
                  <a:schemeClr val="bg1"/>
                </a:solidFill>
                <a:latin typeface="Abadi" panose="020B0604020104020204" pitchFamily="34" charset="0"/>
              </a:rPr>
              <a:t>The men, in code names, were to sit on a council that was needed at this time.</a:t>
            </a:r>
            <a:endParaRPr lang="en-US" sz="1200" b="0" i="0" dirty="0">
              <a:solidFill>
                <a:schemeClr val="bg1"/>
              </a:solidFill>
              <a:effectLst/>
              <a:latin typeface="Abadi" panose="020B0604020104020204" pitchFamily="34" charset="0"/>
            </a:endParaRPr>
          </a:p>
        </p:txBody>
      </p:sp>
      <p:pic>
        <p:nvPicPr>
          <p:cNvPr id="11" name="Picture 10">
            <a:extLst>
              <a:ext uri="{FF2B5EF4-FFF2-40B4-BE49-F238E27FC236}">
                <a16:creationId xmlns:a16="http://schemas.microsoft.com/office/drawing/2014/main" id="{A2E56FBC-8D2E-4653-80B6-A49273CE2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788" y="2796700"/>
            <a:ext cx="3362325" cy="2524125"/>
          </a:xfrm>
          <a:prstGeom prst="rect">
            <a:avLst/>
          </a:prstGeom>
        </p:spPr>
      </p:pic>
      <p:grpSp>
        <p:nvGrpSpPr>
          <p:cNvPr id="12" name="Group 11">
            <a:extLst>
              <a:ext uri="{FF2B5EF4-FFF2-40B4-BE49-F238E27FC236}">
                <a16:creationId xmlns:a16="http://schemas.microsoft.com/office/drawing/2014/main" id="{86E7F41C-FB69-4407-8261-86FCEC3851D4}"/>
              </a:ext>
            </a:extLst>
          </p:cNvPr>
          <p:cNvGrpSpPr/>
          <p:nvPr/>
        </p:nvGrpSpPr>
        <p:grpSpPr>
          <a:xfrm>
            <a:off x="438717" y="298050"/>
            <a:ext cx="1975368" cy="3724979"/>
            <a:chOff x="838200" y="76200"/>
            <a:chExt cx="2667000" cy="5029200"/>
          </a:xfrm>
        </p:grpSpPr>
        <p:grpSp>
          <p:nvGrpSpPr>
            <p:cNvPr id="13" name="Group 17">
              <a:extLst>
                <a:ext uri="{FF2B5EF4-FFF2-40B4-BE49-F238E27FC236}">
                  <a16:creationId xmlns:a16="http://schemas.microsoft.com/office/drawing/2014/main" id="{F815626A-1F6F-4E83-8CCF-765933899A05}"/>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A5492798-BDF5-4DA3-AD83-49FE5FA042A5}"/>
                  </a:ext>
                </a:extLst>
              </p:cNvPr>
              <p:cNvGrpSpPr/>
              <p:nvPr/>
            </p:nvGrpSpPr>
            <p:grpSpPr>
              <a:xfrm flipH="1">
                <a:off x="2209800" y="1447800"/>
                <a:ext cx="1295400" cy="3429000"/>
                <a:chOff x="685800" y="1447800"/>
                <a:chExt cx="1295400" cy="3124200"/>
              </a:xfrm>
            </p:grpSpPr>
            <p:sp>
              <p:nvSpPr>
                <p:cNvPr id="31" name="Bent Arrow 28">
                  <a:extLst>
                    <a:ext uri="{FF2B5EF4-FFF2-40B4-BE49-F238E27FC236}">
                      <a16:creationId xmlns:a16="http://schemas.microsoft.com/office/drawing/2014/main" id="{865AE4DA-D38F-4241-87FA-CC7D6F9A22E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29">
                  <a:extLst>
                    <a:ext uri="{FF2B5EF4-FFF2-40B4-BE49-F238E27FC236}">
                      <a16:creationId xmlns:a16="http://schemas.microsoft.com/office/drawing/2014/main" id="{E355D680-DB8E-4060-A188-E5132E846D7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F32D9EB8-3919-4DC5-AB74-D274C44959B0}"/>
                  </a:ext>
                </a:extLst>
              </p:cNvPr>
              <p:cNvGrpSpPr/>
              <p:nvPr/>
            </p:nvGrpSpPr>
            <p:grpSpPr>
              <a:xfrm>
                <a:off x="838200" y="1447800"/>
                <a:ext cx="1295400" cy="3429000"/>
                <a:chOff x="685800" y="1447800"/>
                <a:chExt cx="1295400" cy="3429000"/>
              </a:xfrm>
            </p:grpSpPr>
            <p:sp>
              <p:nvSpPr>
                <p:cNvPr id="29" name="Bent Arrow 26">
                  <a:extLst>
                    <a:ext uri="{FF2B5EF4-FFF2-40B4-BE49-F238E27FC236}">
                      <a16:creationId xmlns:a16="http://schemas.microsoft.com/office/drawing/2014/main" id="{FF6B3CE4-B57A-4ADF-91E1-7546174BEF9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BC39BB00-3555-4CBF-8BD7-026A89071E8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0A18F104-D47E-4489-835C-6948880CC9D2}"/>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EE63C03E-A9E4-490D-B767-2060926FF69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E03CB24E-F468-4C6E-A7C4-D8FC48739545}"/>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
                <a:extLst>
                  <a:ext uri="{FF2B5EF4-FFF2-40B4-BE49-F238E27FC236}">
                    <a16:creationId xmlns:a16="http://schemas.microsoft.com/office/drawing/2014/main" id="{E204431D-3A90-4EB6-9AC5-DEDB6AAC53C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93B7FF24-07D2-4B32-BD2F-F4771BDC90A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9">
                <a:extLst>
                  <a:ext uri="{FF2B5EF4-FFF2-40B4-BE49-F238E27FC236}">
                    <a16:creationId xmlns:a16="http://schemas.microsoft.com/office/drawing/2014/main" id="{493B527C-1117-4FCB-B575-C55F93E683E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32C51523-CB2B-4E0E-9988-33C0B6C71C75}"/>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084CEF86-860B-4570-8B64-4AD8121C07D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57486545-A184-419C-9113-D3E710995E99}"/>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67C66539-2C26-422C-970C-F8217959488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08728E23-A4EF-4B11-B80B-7671373730CE}"/>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41828938-15B0-4EAD-8BF5-C2608E97A770}"/>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8BE8EDB-EA59-4FE1-A451-FA679F4C11D5}"/>
                </a:ext>
              </a:extLst>
            </p:cNvPr>
            <p:cNvSpPr/>
            <p:nvPr/>
          </p:nvSpPr>
          <p:spPr>
            <a:xfrm>
              <a:off x="1253647" y="2100178"/>
              <a:ext cx="1905000" cy="1869921"/>
            </a:xfrm>
            <a:prstGeom prst="rect">
              <a:avLst/>
            </a:prstGeom>
          </p:spPr>
          <p:txBody>
            <a:bodyPr wrap="square">
              <a:spAutoFit/>
            </a:bodyPr>
            <a:lstStyle/>
            <a:p>
              <a:pPr algn="ctr"/>
              <a:r>
                <a:rPr lang="en-US" sz="1400" b="1" i="0" dirty="0">
                  <a:solidFill>
                    <a:srgbClr val="53575B"/>
                  </a:solidFill>
                  <a:effectLst/>
                </a:rPr>
                <a:t>Caring for the poor and needy helps us prepare for a place in the celestial kingdom.</a:t>
              </a:r>
              <a:endParaRPr lang="en-US" sz="1400" i="1" dirty="0">
                <a:solidFill>
                  <a:schemeClr val="bg1"/>
                </a:solidFill>
              </a:endParaRPr>
            </a:p>
          </p:txBody>
        </p:sp>
      </p:grpSp>
      <p:pic>
        <p:nvPicPr>
          <p:cNvPr id="2" name="Picture 1" descr="A comparison of a person&#10;&#10;Description automatically generated">
            <a:extLst>
              <a:ext uri="{FF2B5EF4-FFF2-40B4-BE49-F238E27FC236}">
                <a16:creationId xmlns:a16="http://schemas.microsoft.com/office/drawing/2014/main" id="{917F3D9F-4BF3-F3DD-CAE3-2066124D00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6014" y="162041"/>
            <a:ext cx="994100" cy="757410"/>
          </a:xfrm>
          <a:prstGeom prst="rect">
            <a:avLst/>
          </a:prstGeom>
        </p:spPr>
      </p:pic>
    </p:spTree>
    <p:extLst>
      <p:ext uri="{BB962C8B-B14F-4D97-AF65-F5344CB8AC3E}">
        <p14:creationId xmlns:p14="http://schemas.microsoft.com/office/powerpoint/2010/main" val="179903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78:11-12</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Bond-Everlasting Covenant</a:t>
            </a:r>
          </a:p>
        </p:txBody>
      </p:sp>
      <p:sp>
        <p:nvSpPr>
          <p:cNvPr id="3" name="Rectangle 2"/>
          <p:cNvSpPr/>
          <p:nvPr/>
        </p:nvSpPr>
        <p:spPr>
          <a:xfrm>
            <a:off x="757474" y="1247525"/>
            <a:ext cx="2863912" cy="923330"/>
          </a:xfrm>
          <a:prstGeom prst="rect">
            <a:avLst/>
          </a:prstGeom>
        </p:spPr>
        <p:txBody>
          <a:bodyPr wrap="square">
            <a:spAutoFit/>
          </a:bodyPr>
          <a:lstStyle/>
          <a:p>
            <a:r>
              <a:rPr lang="en-US" dirty="0">
                <a:solidFill>
                  <a:schemeClr val="bg1"/>
                </a:solidFill>
                <a:latin typeface="Abadi" panose="020B0604020104020204" pitchFamily="34" charset="0"/>
              </a:rPr>
              <a:t>The property was conveyed to the Bishop, as trustee-in-trust of the church</a:t>
            </a:r>
            <a:endParaRPr lang="en-US" sz="1200" dirty="0">
              <a:solidFill>
                <a:schemeClr val="bg1"/>
              </a:solidFill>
            </a:endParaRPr>
          </a:p>
        </p:txBody>
      </p:sp>
      <p:sp>
        <p:nvSpPr>
          <p:cNvPr id="10" name="Rectangle 9"/>
          <p:cNvSpPr/>
          <p:nvPr/>
        </p:nvSpPr>
        <p:spPr>
          <a:xfrm>
            <a:off x="3911096" y="5354927"/>
            <a:ext cx="3784349" cy="923330"/>
          </a:xfrm>
          <a:prstGeom prst="rect">
            <a:avLst/>
          </a:prstGeom>
        </p:spPr>
        <p:txBody>
          <a:bodyPr wrap="square">
            <a:spAutoFit/>
          </a:bodyPr>
          <a:lstStyle/>
          <a:p>
            <a:r>
              <a:rPr lang="en-US" dirty="0">
                <a:solidFill>
                  <a:schemeClr val="bg1"/>
                </a:solidFill>
                <a:latin typeface="Abadi" panose="020B0604020104020204" pitchFamily="34" charset="0"/>
              </a:rPr>
              <a:t>Those who broke the covenant would lose their position and membership in the Church</a:t>
            </a:r>
            <a:endParaRPr lang="en-US" sz="1200" dirty="0">
              <a:solidFill>
                <a:schemeClr val="bg1"/>
              </a:solidFill>
            </a:endParaRPr>
          </a:p>
        </p:txBody>
      </p:sp>
      <p:sp>
        <p:nvSpPr>
          <p:cNvPr id="11" name="Rectangle 10"/>
          <p:cNvSpPr/>
          <p:nvPr/>
        </p:nvSpPr>
        <p:spPr>
          <a:xfrm>
            <a:off x="7883372" y="4459103"/>
            <a:ext cx="3420702" cy="1661993"/>
          </a:xfrm>
          <a:prstGeom prst="rect">
            <a:avLst/>
          </a:prstGeom>
        </p:spPr>
        <p:txBody>
          <a:bodyPr wrap="square">
            <a:spAutoFit/>
          </a:bodyPr>
          <a:lstStyle/>
          <a:p>
            <a:r>
              <a:rPr lang="en-US" dirty="0">
                <a:solidFill>
                  <a:schemeClr val="bg1"/>
                </a:solidFill>
                <a:latin typeface="Abadi" panose="020B0604020104020204" pitchFamily="34" charset="0"/>
              </a:rPr>
              <a:t>“The Bishop bound himself to support the donor out of the church funds, in case of sickness and inability to work, while he was a Church member.”</a:t>
            </a:r>
          </a:p>
          <a:p>
            <a:r>
              <a:rPr lang="en-US" sz="1200" dirty="0">
                <a:solidFill>
                  <a:schemeClr val="bg1"/>
                </a:solidFill>
                <a:latin typeface="Abadi" panose="020B0604020104020204" pitchFamily="34" charset="0"/>
              </a:rPr>
              <a:t>Whitney’s History of Utah, Vol. I., p. 90-1</a:t>
            </a:r>
            <a:endParaRPr lang="en-US" sz="1200" dirty="0">
              <a:solidFill>
                <a:schemeClr val="bg1"/>
              </a:solidFill>
            </a:endParaRPr>
          </a:p>
        </p:txBody>
      </p:sp>
      <p:sp>
        <p:nvSpPr>
          <p:cNvPr id="12" name="Rectangle 11"/>
          <p:cNvSpPr/>
          <p:nvPr/>
        </p:nvSpPr>
        <p:spPr>
          <a:xfrm>
            <a:off x="5160476" y="1572658"/>
            <a:ext cx="2628522" cy="2031325"/>
          </a:xfrm>
          <a:prstGeom prst="rect">
            <a:avLst/>
          </a:prstGeom>
        </p:spPr>
        <p:txBody>
          <a:bodyPr wrap="square">
            <a:spAutoFit/>
          </a:bodyPr>
          <a:lstStyle/>
          <a:p>
            <a:r>
              <a:rPr lang="en-US" dirty="0">
                <a:solidFill>
                  <a:schemeClr val="bg1"/>
                </a:solidFill>
                <a:latin typeface="Abadi" panose="020B0604020104020204" pitchFamily="34" charset="0"/>
              </a:rPr>
              <a:t>“The donor agreed to pay the taxes and to turn over to the Bishop all the accumulations over and above what he needed for the support of himself and family.</a:t>
            </a:r>
          </a:p>
        </p:txBody>
      </p:sp>
      <p:pic>
        <p:nvPicPr>
          <p:cNvPr id="7" name="Picture 6">
            <a:extLst>
              <a:ext uri="{FF2B5EF4-FFF2-40B4-BE49-F238E27FC236}">
                <a16:creationId xmlns:a16="http://schemas.microsoft.com/office/drawing/2014/main" id="{EE3A1E66-D8FF-470F-AE94-AE6241F54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26" y="2810145"/>
            <a:ext cx="3285744" cy="1859280"/>
          </a:xfrm>
          <a:prstGeom prst="rect">
            <a:avLst/>
          </a:prstGeom>
        </p:spPr>
      </p:pic>
      <p:pic>
        <p:nvPicPr>
          <p:cNvPr id="9" name="Picture 8">
            <a:extLst>
              <a:ext uri="{FF2B5EF4-FFF2-40B4-BE49-F238E27FC236}">
                <a16:creationId xmlns:a16="http://schemas.microsoft.com/office/drawing/2014/main" id="{49A9D105-BAF7-4EC9-B989-2CD297758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331" y="1429401"/>
            <a:ext cx="3480816" cy="2310384"/>
          </a:xfrm>
          <a:prstGeom prst="rect">
            <a:avLst/>
          </a:prstGeom>
        </p:spPr>
      </p:pic>
    </p:spTree>
    <p:extLst>
      <p:ext uri="{BB962C8B-B14F-4D97-AF65-F5344CB8AC3E}">
        <p14:creationId xmlns:p14="http://schemas.microsoft.com/office/powerpoint/2010/main" val="188285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78:11-12</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Standing Independent</a:t>
            </a:r>
          </a:p>
        </p:txBody>
      </p:sp>
      <p:sp>
        <p:nvSpPr>
          <p:cNvPr id="3" name="Rectangle 2"/>
          <p:cNvSpPr/>
          <p:nvPr/>
        </p:nvSpPr>
        <p:spPr>
          <a:xfrm>
            <a:off x="275379" y="936638"/>
            <a:ext cx="4577278" cy="4431983"/>
          </a:xfrm>
          <a:prstGeom prst="rect">
            <a:avLst/>
          </a:prstGeom>
        </p:spPr>
        <p:txBody>
          <a:bodyPr wrap="square">
            <a:spAutoFit/>
          </a:bodyPr>
          <a:lstStyle/>
          <a:p>
            <a:r>
              <a:rPr lang="en-US" dirty="0">
                <a:solidFill>
                  <a:schemeClr val="bg1"/>
                </a:solidFill>
              </a:rPr>
              <a:t>The law of consecration was withdrawn by the Lord because the Saints showed that they would not abide by its laws. </a:t>
            </a:r>
          </a:p>
          <a:p>
            <a:endParaRPr lang="en-US" dirty="0">
              <a:solidFill>
                <a:schemeClr val="bg1"/>
              </a:solidFill>
            </a:endParaRPr>
          </a:p>
          <a:p>
            <a:r>
              <a:rPr lang="en-US" dirty="0">
                <a:solidFill>
                  <a:schemeClr val="bg1"/>
                </a:solidFill>
              </a:rPr>
              <a:t>In 1936, under direction of the First Presidency, the welfare program was instituted, based on the same principles that governed the Saints in the united order, such as love, service, self-reliance, and consecration. </a:t>
            </a:r>
          </a:p>
          <a:p>
            <a:endParaRPr lang="en-US" dirty="0">
              <a:solidFill>
                <a:schemeClr val="bg1"/>
              </a:solidFill>
            </a:endParaRPr>
          </a:p>
          <a:p>
            <a:r>
              <a:rPr lang="en-US" dirty="0">
                <a:solidFill>
                  <a:schemeClr val="bg1"/>
                </a:solidFill>
              </a:rPr>
              <a:t>The promise that the Church would stand independent above all other creatures (organizations, people, and so forth) will be partially fulfilled through the implementation of the welfare plan.</a:t>
            </a:r>
          </a:p>
          <a:p>
            <a:r>
              <a:rPr lang="en-US" sz="1200" dirty="0">
                <a:solidFill>
                  <a:schemeClr val="bg1"/>
                </a:solidFill>
              </a:rPr>
              <a:t>Student Manual</a:t>
            </a:r>
          </a:p>
        </p:txBody>
      </p:sp>
      <p:sp>
        <p:nvSpPr>
          <p:cNvPr id="12" name="Rectangle 11"/>
          <p:cNvSpPr/>
          <p:nvPr/>
        </p:nvSpPr>
        <p:spPr>
          <a:xfrm>
            <a:off x="5685576" y="3435790"/>
            <a:ext cx="5803271" cy="3139321"/>
          </a:xfrm>
          <a:prstGeom prst="rect">
            <a:avLst/>
          </a:prstGeom>
        </p:spPr>
        <p:txBody>
          <a:bodyPr wrap="square">
            <a:spAutoFit/>
          </a:bodyPr>
          <a:lstStyle/>
          <a:p>
            <a:r>
              <a:rPr lang="en-US" dirty="0">
                <a:solidFill>
                  <a:schemeClr val="bg1"/>
                </a:solidFill>
                <a:latin typeface="Abadi" panose="020B0604020104020204" pitchFamily="34" charset="0"/>
              </a:rPr>
              <a:t>“By the keeping of the covenant of consecration the Lord promised that the Church would stand independent above all other creatures beneath the celestial world. It is the will of the Lord, that eventually, the Church may take its rightful place above all other creatures upon the earth, or other spheres that are not celestial. This is the destiny of the church, but the destiny of each of us individually depends on whether or not we will accept in faithfulness the covenants and obligations which are given us.</a:t>
            </a:r>
          </a:p>
          <a:p>
            <a:r>
              <a:rPr lang="en-US" sz="1200" dirty="0">
                <a:solidFill>
                  <a:schemeClr val="bg1"/>
                </a:solidFill>
                <a:latin typeface="Abadi" panose="020B0604020104020204" pitchFamily="34" charset="0"/>
              </a:rPr>
              <a:t>Joseph Fielding Smith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890" y="5081514"/>
            <a:ext cx="1069534" cy="1349479"/>
          </a:xfrm>
          <a:prstGeom prst="rect">
            <a:avLst/>
          </a:prstGeom>
        </p:spPr>
      </p:pic>
      <p:pic>
        <p:nvPicPr>
          <p:cNvPr id="8" name="Picture 7">
            <a:extLst>
              <a:ext uri="{FF2B5EF4-FFF2-40B4-BE49-F238E27FC236}">
                <a16:creationId xmlns:a16="http://schemas.microsoft.com/office/drawing/2014/main" id="{65FB23FA-CDA2-4B08-8D5C-FFC9ECA63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129" y="1048149"/>
            <a:ext cx="3926164" cy="2310584"/>
          </a:xfrm>
          <a:prstGeom prst="rect">
            <a:avLst/>
          </a:prstGeom>
        </p:spPr>
      </p:pic>
    </p:spTree>
    <p:extLst>
      <p:ext uri="{BB962C8B-B14F-4D97-AF65-F5344CB8AC3E}">
        <p14:creationId xmlns:p14="http://schemas.microsoft.com/office/powerpoint/2010/main" val="38658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EE2E21-8E12-9FFF-2866-9955F81CD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3" name="TextBox 2">
            <a:extLst>
              <a:ext uri="{FF2B5EF4-FFF2-40B4-BE49-F238E27FC236}">
                <a16:creationId xmlns:a16="http://schemas.microsoft.com/office/drawing/2014/main" id="{3CBDEA8D-C3E1-6FE4-616A-CCB8014F4248}"/>
              </a:ext>
            </a:extLst>
          </p:cNvPr>
          <p:cNvSpPr txBox="1"/>
          <p:nvPr/>
        </p:nvSpPr>
        <p:spPr>
          <a:xfrm>
            <a:off x="0" y="6430993"/>
            <a:ext cx="1792586" cy="369332"/>
          </a:xfrm>
          <a:prstGeom prst="rect">
            <a:avLst/>
          </a:prstGeom>
          <a:noFill/>
        </p:spPr>
        <p:txBody>
          <a:bodyPr wrap="square" rtlCol="0">
            <a:spAutoFit/>
          </a:bodyPr>
          <a:lstStyle/>
          <a:p>
            <a:r>
              <a:rPr lang="en-US" dirty="0">
                <a:solidFill>
                  <a:schemeClr val="bg1"/>
                </a:solidFill>
              </a:rPr>
              <a:t>D&amp;C 78:15</a:t>
            </a:r>
          </a:p>
        </p:txBody>
      </p:sp>
      <p:sp>
        <p:nvSpPr>
          <p:cNvPr id="4" name="TextBox 3">
            <a:extLst>
              <a:ext uri="{FF2B5EF4-FFF2-40B4-BE49-F238E27FC236}">
                <a16:creationId xmlns:a16="http://schemas.microsoft.com/office/drawing/2014/main" id="{C6BA2348-DC06-8365-F514-93AA5A907CDB}"/>
              </a:ext>
            </a:extLst>
          </p:cNvPr>
          <p:cNvSpPr txBox="1"/>
          <p:nvPr/>
        </p:nvSpPr>
        <p:spPr>
          <a:xfrm>
            <a:off x="-1" y="32915"/>
            <a:ext cx="12192001"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Holy One of Zion</a:t>
            </a:r>
          </a:p>
        </p:txBody>
      </p:sp>
      <p:sp>
        <p:nvSpPr>
          <p:cNvPr id="6" name="TextBox 5">
            <a:extLst>
              <a:ext uri="{FF2B5EF4-FFF2-40B4-BE49-F238E27FC236}">
                <a16:creationId xmlns:a16="http://schemas.microsoft.com/office/drawing/2014/main" id="{546BD702-9782-FA7F-7EFF-DC2B6AA7C3E3}"/>
              </a:ext>
            </a:extLst>
          </p:cNvPr>
          <p:cNvSpPr txBox="1"/>
          <p:nvPr/>
        </p:nvSpPr>
        <p:spPr>
          <a:xfrm>
            <a:off x="263978" y="734113"/>
            <a:ext cx="5353051" cy="3416320"/>
          </a:xfrm>
          <a:prstGeom prst="rect">
            <a:avLst/>
          </a:prstGeom>
          <a:noFill/>
        </p:spPr>
        <p:txBody>
          <a:bodyPr wrap="square">
            <a:spAutoFit/>
          </a:bodyPr>
          <a:lstStyle/>
          <a:p>
            <a:pPr algn="l" fontAlgn="base"/>
            <a:r>
              <a:rPr lang="en-US" b="0" i="1" dirty="0">
                <a:solidFill>
                  <a:srgbClr val="FFFF00"/>
                </a:solidFill>
                <a:effectLst/>
              </a:rPr>
              <a:t>And the nations of the earth shall honor her, and shall say: Surely Zion is the city of our God, and surely Zion cannot fall, neither be moved out of her place, for God is there, and the hand of the Lord is there;</a:t>
            </a:r>
          </a:p>
          <a:p>
            <a:pPr algn="l" fontAlgn="base"/>
            <a:endParaRPr lang="en-US" b="1" i="1" dirty="0">
              <a:solidFill>
                <a:srgbClr val="FFFF00"/>
              </a:solidFill>
            </a:endParaRPr>
          </a:p>
          <a:p>
            <a:pPr algn="l" fontAlgn="base"/>
            <a:r>
              <a:rPr lang="en-US" b="0" i="1" dirty="0">
                <a:solidFill>
                  <a:srgbClr val="FFFF00"/>
                </a:solidFill>
                <a:effectLst/>
              </a:rPr>
              <a:t>And he hath sworn by the power of his might to be her salvation and her high tower.</a:t>
            </a:r>
          </a:p>
          <a:p>
            <a:pPr algn="l" fontAlgn="base"/>
            <a:endParaRPr lang="en-US" b="0" i="1" dirty="0">
              <a:solidFill>
                <a:srgbClr val="FFFF00"/>
              </a:solidFill>
              <a:effectLst/>
            </a:endParaRPr>
          </a:p>
          <a:p>
            <a:pPr algn="l" fontAlgn="base"/>
            <a:r>
              <a:rPr lang="en-US" b="0" i="1" dirty="0">
                <a:solidFill>
                  <a:srgbClr val="FFFF00"/>
                </a:solidFill>
                <a:effectLst/>
              </a:rPr>
              <a:t>Therefore, verily, thus saith the Lord, let Zion rejoice, for this is Zion—</a:t>
            </a:r>
            <a:r>
              <a:rPr lang="en-US" b="0" i="1" cap="small" dirty="0">
                <a:solidFill>
                  <a:srgbClr val="FFFF00"/>
                </a:solidFill>
                <a:effectLst/>
              </a:rPr>
              <a:t>the pure in heart</a:t>
            </a:r>
            <a:r>
              <a:rPr lang="en-US" b="0" i="1" dirty="0">
                <a:solidFill>
                  <a:srgbClr val="FFFF00"/>
                </a:solidFill>
                <a:effectLst/>
              </a:rPr>
              <a:t>; therefore, let Zion rejoice, while all the wicked shall mourn.</a:t>
            </a:r>
          </a:p>
          <a:p>
            <a:pPr algn="l" fontAlgn="base"/>
            <a:r>
              <a:rPr lang="en-US" i="1" dirty="0">
                <a:solidFill>
                  <a:srgbClr val="FFFF00"/>
                </a:solidFill>
              </a:rPr>
              <a:t>D&amp;C 97:19-21</a:t>
            </a:r>
            <a:endParaRPr lang="en-US" b="0" i="1" dirty="0">
              <a:solidFill>
                <a:srgbClr val="FFFF00"/>
              </a:solidFill>
              <a:effectLst/>
            </a:endParaRPr>
          </a:p>
        </p:txBody>
      </p:sp>
      <p:sp>
        <p:nvSpPr>
          <p:cNvPr id="8" name="TextBox 7">
            <a:extLst>
              <a:ext uri="{FF2B5EF4-FFF2-40B4-BE49-F238E27FC236}">
                <a16:creationId xmlns:a16="http://schemas.microsoft.com/office/drawing/2014/main" id="{F1744A97-9AFD-9ABC-33ED-89AA90703025}"/>
              </a:ext>
            </a:extLst>
          </p:cNvPr>
          <p:cNvSpPr txBox="1"/>
          <p:nvPr/>
        </p:nvSpPr>
        <p:spPr>
          <a:xfrm>
            <a:off x="5881007" y="3476338"/>
            <a:ext cx="6123214" cy="3139321"/>
          </a:xfrm>
          <a:prstGeom prst="rect">
            <a:avLst/>
          </a:prstGeom>
          <a:noFill/>
        </p:spPr>
        <p:txBody>
          <a:bodyPr wrap="square">
            <a:spAutoFit/>
          </a:bodyPr>
          <a:lstStyle/>
          <a:p>
            <a:pPr algn="l" fontAlgn="base"/>
            <a:r>
              <a:rPr lang="en-US" b="1" i="1" dirty="0">
                <a:solidFill>
                  <a:srgbClr val="FFFF00"/>
                </a:solidFill>
                <a:effectLst/>
              </a:rPr>
              <a:t> </a:t>
            </a:r>
            <a:r>
              <a:rPr lang="en-US" b="0" i="1" dirty="0">
                <a:solidFill>
                  <a:srgbClr val="FFFF00"/>
                </a:solidFill>
                <a:effectLst/>
              </a:rPr>
              <a:t>And the Lord called his people </a:t>
            </a:r>
            <a:r>
              <a:rPr lang="en-US" b="0" i="1" cap="small" dirty="0">
                <a:solidFill>
                  <a:srgbClr val="FFFF00"/>
                </a:solidFill>
                <a:effectLst/>
              </a:rPr>
              <a:t>Zion</a:t>
            </a:r>
            <a:r>
              <a:rPr lang="en-US" b="0" i="1" dirty="0">
                <a:solidFill>
                  <a:srgbClr val="FFFF00"/>
                </a:solidFill>
                <a:effectLst/>
              </a:rPr>
              <a:t>, because they were of one heart and one mind, and dwelt in righteousness; and there was no poor among them.</a:t>
            </a:r>
          </a:p>
          <a:p>
            <a:pPr algn="l" fontAlgn="base"/>
            <a:endParaRPr lang="en-US" b="0" i="1" dirty="0">
              <a:solidFill>
                <a:srgbClr val="FFFF00"/>
              </a:solidFill>
              <a:effectLst/>
            </a:endParaRPr>
          </a:p>
          <a:p>
            <a:pPr algn="l" fontAlgn="base"/>
            <a:r>
              <a:rPr lang="en-US" b="0" i="1" dirty="0">
                <a:solidFill>
                  <a:srgbClr val="FFFF00"/>
                </a:solidFill>
                <a:effectLst/>
              </a:rPr>
              <a:t>And the Lord said: Blessed is he through whose seed Messiah shall come; for he saith—I am Messiah, the King of Zion, the Rock of Heaven, which is broad as eternity; whoso cometh in at the gate and </a:t>
            </a:r>
            <a:r>
              <a:rPr lang="en-US" b="0" i="1" dirty="0" err="1">
                <a:solidFill>
                  <a:srgbClr val="FFFF00"/>
                </a:solidFill>
                <a:effectLst/>
              </a:rPr>
              <a:t>climbeth</a:t>
            </a:r>
            <a:r>
              <a:rPr lang="en-US" b="0" i="1" dirty="0">
                <a:solidFill>
                  <a:srgbClr val="FFFF00"/>
                </a:solidFill>
                <a:effectLst/>
              </a:rPr>
              <a:t> up by me shall never fall; wherefore, blessed are they of whom I have spoken, for they shall come forth with songs of everlasting joy.</a:t>
            </a:r>
          </a:p>
          <a:p>
            <a:pPr algn="l" fontAlgn="base"/>
            <a:r>
              <a:rPr lang="en-US" i="1" dirty="0">
                <a:solidFill>
                  <a:srgbClr val="FFFF00"/>
                </a:solidFill>
              </a:rPr>
              <a:t>Moses 7:18, 53</a:t>
            </a:r>
            <a:endParaRPr lang="en-US" b="0" i="1" dirty="0">
              <a:solidFill>
                <a:srgbClr val="FFFF00"/>
              </a:solidFill>
              <a:effectLst/>
            </a:endParaRPr>
          </a:p>
        </p:txBody>
      </p:sp>
      <p:pic>
        <p:nvPicPr>
          <p:cNvPr id="10" name="Picture 9">
            <a:extLst>
              <a:ext uri="{FF2B5EF4-FFF2-40B4-BE49-F238E27FC236}">
                <a16:creationId xmlns:a16="http://schemas.microsoft.com/office/drawing/2014/main" id="{D5E8F9E7-2FF7-B809-1339-A55797185625}"/>
              </a:ext>
            </a:extLst>
          </p:cNvPr>
          <p:cNvPicPr>
            <a:picLocks noChangeAspect="1"/>
          </p:cNvPicPr>
          <p:nvPr/>
        </p:nvPicPr>
        <p:blipFill>
          <a:blip r:embed="rId3"/>
          <a:stretch>
            <a:fillRect/>
          </a:stretch>
        </p:blipFill>
        <p:spPr>
          <a:xfrm>
            <a:off x="6226630" y="1024083"/>
            <a:ext cx="4362876" cy="2357579"/>
          </a:xfrm>
          <a:prstGeom prst="rect">
            <a:avLst/>
          </a:prstGeom>
        </p:spPr>
      </p:pic>
      <p:pic>
        <p:nvPicPr>
          <p:cNvPr id="12" name="Picture 11">
            <a:extLst>
              <a:ext uri="{FF2B5EF4-FFF2-40B4-BE49-F238E27FC236}">
                <a16:creationId xmlns:a16="http://schemas.microsoft.com/office/drawing/2014/main" id="{1602A283-14B2-F842-075B-C31AA82976E2}"/>
              </a:ext>
            </a:extLst>
          </p:cNvPr>
          <p:cNvPicPr>
            <a:picLocks noChangeAspect="1"/>
          </p:cNvPicPr>
          <p:nvPr/>
        </p:nvPicPr>
        <p:blipFill>
          <a:blip r:embed="rId4"/>
          <a:stretch>
            <a:fillRect/>
          </a:stretch>
        </p:blipFill>
        <p:spPr>
          <a:xfrm>
            <a:off x="2150073" y="3897679"/>
            <a:ext cx="2929998" cy="2786068"/>
          </a:xfrm>
          <a:prstGeom prst="rect">
            <a:avLst/>
          </a:prstGeom>
        </p:spPr>
      </p:pic>
    </p:spTree>
    <p:extLst>
      <p:ext uri="{BB962C8B-B14F-4D97-AF65-F5344CB8AC3E}">
        <p14:creationId xmlns:p14="http://schemas.microsoft.com/office/powerpoint/2010/main" val="23897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78:15-16</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Adam-</a:t>
            </a:r>
            <a:r>
              <a:rPr lang="en-US" sz="6000" dirty="0" err="1">
                <a:solidFill>
                  <a:schemeClr val="bg1"/>
                </a:solidFill>
                <a:latin typeface="Abadi" panose="020B0604020104020204" pitchFamily="34" charset="0"/>
              </a:rPr>
              <a:t>ondi</a:t>
            </a:r>
            <a:r>
              <a:rPr lang="en-US" sz="6000" dirty="0">
                <a:solidFill>
                  <a:schemeClr val="bg1"/>
                </a:solidFill>
                <a:latin typeface="Abadi" panose="020B0604020104020204" pitchFamily="34" charset="0"/>
              </a:rPr>
              <a:t>-</a:t>
            </a:r>
            <a:r>
              <a:rPr lang="en-US" sz="6000" dirty="0" err="1">
                <a:solidFill>
                  <a:schemeClr val="bg1"/>
                </a:solidFill>
                <a:latin typeface="Abadi" panose="020B0604020104020204" pitchFamily="34" charset="0"/>
              </a:rPr>
              <a:t>Ahman</a:t>
            </a:r>
            <a:endParaRPr lang="en-US" sz="6000" dirty="0">
              <a:solidFill>
                <a:schemeClr val="bg1"/>
              </a:solidFill>
              <a:latin typeface="Abadi" panose="020B0604020104020204" pitchFamily="34" charset="0"/>
            </a:endParaRPr>
          </a:p>
        </p:txBody>
      </p:sp>
      <p:sp>
        <p:nvSpPr>
          <p:cNvPr id="3" name="Rectangle 2"/>
          <p:cNvSpPr/>
          <p:nvPr/>
        </p:nvSpPr>
        <p:spPr>
          <a:xfrm>
            <a:off x="592251" y="1467089"/>
            <a:ext cx="4577278" cy="1661993"/>
          </a:xfrm>
          <a:prstGeom prst="rect">
            <a:avLst/>
          </a:prstGeom>
        </p:spPr>
        <p:txBody>
          <a:bodyPr wrap="square">
            <a:spAutoFit/>
          </a:bodyPr>
          <a:lstStyle/>
          <a:p>
            <a:r>
              <a:rPr lang="en-US" i="1" dirty="0">
                <a:solidFill>
                  <a:srgbClr val="FFFF00"/>
                </a:solidFill>
              </a:rPr>
              <a:t>Spring Hill is named by the Lord Adam-</a:t>
            </a:r>
            <a:r>
              <a:rPr lang="en-US" i="1" dirty="0" err="1">
                <a:solidFill>
                  <a:srgbClr val="FFFF00"/>
                </a:solidFill>
              </a:rPr>
              <a:t>ondi</a:t>
            </a:r>
            <a:r>
              <a:rPr lang="en-US" i="1" dirty="0">
                <a:solidFill>
                  <a:srgbClr val="FFFF00"/>
                </a:solidFill>
              </a:rPr>
              <a:t>-</a:t>
            </a:r>
            <a:r>
              <a:rPr lang="en-US" i="1" dirty="0" err="1">
                <a:solidFill>
                  <a:srgbClr val="FFFF00"/>
                </a:solidFill>
              </a:rPr>
              <a:t>Ahman</a:t>
            </a:r>
            <a:r>
              <a:rPr lang="en-US" i="1" dirty="0">
                <a:solidFill>
                  <a:srgbClr val="FFFF00"/>
                </a:solidFill>
              </a:rPr>
              <a:t>, because, said he, it is the place where Adam shall come to visit his people, or the Ancient of Days shall sit, as spoken of by Daniel the prophet.</a:t>
            </a:r>
          </a:p>
          <a:p>
            <a:r>
              <a:rPr lang="en-US" sz="1200" i="1" dirty="0">
                <a:solidFill>
                  <a:srgbClr val="FFFF00"/>
                </a:solidFill>
              </a:rPr>
              <a:t>D&amp;C 116:1</a:t>
            </a:r>
          </a:p>
        </p:txBody>
      </p:sp>
      <p:sp>
        <p:nvSpPr>
          <p:cNvPr id="12" name="Rectangle 11"/>
          <p:cNvSpPr/>
          <p:nvPr/>
        </p:nvSpPr>
        <p:spPr>
          <a:xfrm>
            <a:off x="6201623" y="2620978"/>
            <a:ext cx="4825497" cy="4154984"/>
          </a:xfrm>
          <a:prstGeom prst="rect">
            <a:avLst/>
          </a:prstGeom>
        </p:spPr>
        <p:txBody>
          <a:bodyPr wrap="square">
            <a:spAutoFit/>
          </a:bodyPr>
          <a:lstStyle/>
          <a:p>
            <a:r>
              <a:rPr lang="en-US" dirty="0">
                <a:solidFill>
                  <a:schemeClr val="bg1"/>
                </a:solidFill>
              </a:rPr>
              <a:t>“Adam was among the intelligences spoken of by the Lord to Abraham who were appointed to be rulers on this earth. </a:t>
            </a:r>
          </a:p>
          <a:p>
            <a:endParaRPr lang="en-US" dirty="0">
              <a:solidFill>
                <a:schemeClr val="bg1"/>
              </a:solidFill>
            </a:endParaRPr>
          </a:p>
          <a:p>
            <a:r>
              <a:rPr lang="en-US" dirty="0">
                <a:solidFill>
                  <a:schemeClr val="bg1"/>
                </a:solidFill>
              </a:rPr>
              <a:t>He was Michael, a prince, and son of God chosen to come to this earth and stand at the head of his posterity, holding the ‘keys of salvation under the counsel and direction of the Holy One, who is without beginning of days or end of life.’ This Holy One is Jesus Christ. </a:t>
            </a:r>
          </a:p>
          <a:p>
            <a:endParaRPr lang="en-US" dirty="0">
              <a:solidFill>
                <a:schemeClr val="bg1"/>
              </a:solidFill>
            </a:endParaRPr>
          </a:p>
          <a:p>
            <a:r>
              <a:rPr lang="en-US" dirty="0">
                <a:solidFill>
                  <a:schemeClr val="bg1"/>
                </a:solidFill>
              </a:rPr>
              <a:t>On the earth Michael was known as Adam. In the pre-existent state he was a spirit like the others of our Father’s children.” </a:t>
            </a:r>
          </a:p>
          <a:p>
            <a:r>
              <a:rPr lang="en-US" sz="1200" dirty="0">
                <a:solidFill>
                  <a:schemeClr val="bg1"/>
                </a:solidFill>
              </a:rPr>
              <a:t>Joseph Fielding Smith</a:t>
            </a:r>
            <a:endParaRPr lang="en-US" sz="1200" dirty="0">
              <a:solidFill>
                <a:schemeClr val="bg1"/>
              </a:solidFill>
              <a:latin typeface="Abadi" panose="020B0604020104020204" pitchFamily="34" charset="0"/>
            </a:endParaRPr>
          </a:p>
        </p:txBody>
      </p:sp>
      <p:sp>
        <p:nvSpPr>
          <p:cNvPr id="7" name="TextBox 6"/>
          <p:cNvSpPr txBox="1"/>
          <p:nvPr/>
        </p:nvSpPr>
        <p:spPr>
          <a:xfrm>
            <a:off x="7248429" y="1512542"/>
            <a:ext cx="286467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Michael</a:t>
            </a:r>
          </a:p>
        </p:txBody>
      </p:sp>
      <p:pic>
        <p:nvPicPr>
          <p:cNvPr id="8" name="Picture 7">
            <a:extLst>
              <a:ext uri="{FF2B5EF4-FFF2-40B4-BE49-F238E27FC236}">
                <a16:creationId xmlns:a16="http://schemas.microsoft.com/office/drawing/2014/main" id="{41A54792-D1AA-46A2-A151-D22EF02C8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500" y="238953"/>
            <a:ext cx="1971675" cy="1619250"/>
          </a:xfrm>
          <a:prstGeom prst="rect">
            <a:avLst/>
          </a:prstGeom>
        </p:spPr>
      </p:pic>
      <p:pic>
        <p:nvPicPr>
          <p:cNvPr id="10" name="Picture 9">
            <a:extLst>
              <a:ext uri="{FF2B5EF4-FFF2-40B4-BE49-F238E27FC236}">
                <a16:creationId xmlns:a16="http://schemas.microsoft.com/office/drawing/2014/main" id="{5A026E0A-D434-4872-A0D6-1CD8CA7FA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636" y="3241145"/>
            <a:ext cx="4381500" cy="2914650"/>
          </a:xfrm>
          <a:prstGeom prst="rect">
            <a:avLst/>
          </a:prstGeom>
        </p:spPr>
      </p:pic>
      <p:pic>
        <p:nvPicPr>
          <p:cNvPr id="13" name="Picture 12">
            <a:extLst>
              <a:ext uri="{FF2B5EF4-FFF2-40B4-BE49-F238E27FC236}">
                <a16:creationId xmlns:a16="http://schemas.microsoft.com/office/drawing/2014/main" id="{9EACA1AC-46A6-42A0-B232-4EB36CC20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9293" y="5729473"/>
            <a:ext cx="804967" cy="1015663"/>
          </a:xfrm>
          <a:prstGeom prst="rect">
            <a:avLst/>
          </a:prstGeom>
        </p:spPr>
      </p:pic>
    </p:spTree>
    <p:extLst>
      <p:ext uri="{BB962C8B-B14F-4D97-AF65-F5344CB8AC3E}">
        <p14:creationId xmlns:p14="http://schemas.microsoft.com/office/powerpoint/2010/main" val="31131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Son of </a:t>
            </a:r>
            <a:r>
              <a:rPr lang="en-US" sz="6000" dirty="0" err="1">
                <a:solidFill>
                  <a:schemeClr val="bg1"/>
                </a:solidFill>
                <a:latin typeface="Abadi" panose="020B0604020104020204" pitchFamily="34" charset="0"/>
              </a:rPr>
              <a:t>Ahman</a:t>
            </a:r>
            <a:endParaRPr lang="en-US" sz="6000" dirty="0">
              <a:solidFill>
                <a:schemeClr val="bg1"/>
              </a:solidFill>
              <a:latin typeface="Abadi" panose="020B0604020104020204" pitchFamily="34" charset="0"/>
            </a:endParaRPr>
          </a:p>
        </p:txBody>
      </p:sp>
      <p:sp>
        <p:nvSpPr>
          <p:cNvPr id="3" name="Rectangle 2"/>
          <p:cNvSpPr/>
          <p:nvPr/>
        </p:nvSpPr>
        <p:spPr>
          <a:xfrm>
            <a:off x="823865" y="1187917"/>
            <a:ext cx="2507810" cy="923330"/>
          </a:xfrm>
          <a:prstGeom prst="rect">
            <a:avLst/>
          </a:prstGeom>
        </p:spPr>
        <p:txBody>
          <a:bodyPr wrap="square">
            <a:spAutoFit/>
          </a:bodyPr>
          <a:lstStyle/>
          <a:p>
            <a:pPr fontAlgn="base"/>
            <a:r>
              <a:rPr lang="en-US" dirty="0">
                <a:solidFill>
                  <a:schemeClr val="bg1"/>
                </a:solidFill>
              </a:rPr>
              <a:t>This is the name of Jesus Christ in the pure language given to Adam.</a:t>
            </a:r>
          </a:p>
        </p:txBody>
      </p:sp>
      <p:sp>
        <p:nvSpPr>
          <p:cNvPr id="15" name="Rectangle 14"/>
          <p:cNvSpPr/>
          <p:nvPr/>
        </p:nvSpPr>
        <p:spPr>
          <a:xfrm>
            <a:off x="4382701" y="1649582"/>
            <a:ext cx="6480771" cy="2215991"/>
          </a:xfrm>
          <a:prstGeom prst="rect">
            <a:avLst/>
          </a:prstGeom>
        </p:spPr>
        <p:txBody>
          <a:bodyPr wrap="square">
            <a:spAutoFit/>
          </a:bodyPr>
          <a:lstStyle/>
          <a:p>
            <a:pPr fontAlgn="base"/>
            <a:r>
              <a:rPr lang="en-US" dirty="0">
                <a:solidFill>
                  <a:schemeClr val="bg1"/>
                </a:solidFill>
              </a:rPr>
              <a:t>“There is one revelation that this people are not generally acquainted with. I think it has never been published, but probably it will be in the Church History. It is given in questions and answers. The first question is, ‘What is the name of God in the pure language?’ The answer says, ‘</a:t>
            </a:r>
            <a:r>
              <a:rPr lang="en-US" dirty="0" err="1">
                <a:solidFill>
                  <a:schemeClr val="bg1"/>
                </a:solidFill>
              </a:rPr>
              <a:t>Ahman</a:t>
            </a:r>
            <a:r>
              <a:rPr lang="en-US" dirty="0">
                <a:solidFill>
                  <a:schemeClr val="bg1"/>
                </a:solidFill>
              </a:rPr>
              <a:t>.’ ‘What is the name of the Son of God?’ Answer, ‘Son </a:t>
            </a:r>
            <a:r>
              <a:rPr lang="en-US" dirty="0" err="1">
                <a:solidFill>
                  <a:schemeClr val="bg1"/>
                </a:solidFill>
              </a:rPr>
              <a:t>Ahman</a:t>
            </a:r>
            <a:r>
              <a:rPr lang="en-US" dirty="0">
                <a:solidFill>
                  <a:schemeClr val="bg1"/>
                </a:solidFill>
              </a:rPr>
              <a:t>—the greatest of all the parts of God excepting </a:t>
            </a:r>
            <a:r>
              <a:rPr lang="en-US" dirty="0" err="1">
                <a:solidFill>
                  <a:schemeClr val="bg1"/>
                </a:solidFill>
              </a:rPr>
              <a:t>Ahman</a:t>
            </a:r>
            <a:r>
              <a:rPr lang="en-US" dirty="0">
                <a:solidFill>
                  <a:schemeClr val="bg1"/>
                </a:solidFill>
              </a:rPr>
              <a:t>.’”</a:t>
            </a:r>
          </a:p>
          <a:p>
            <a:pPr fontAlgn="base"/>
            <a:r>
              <a:rPr lang="en-US" sz="1200" dirty="0">
                <a:solidFill>
                  <a:schemeClr val="bg1"/>
                </a:solidFill>
              </a:rPr>
              <a:t>Elder Orson Pratt</a:t>
            </a:r>
          </a:p>
        </p:txBody>
      </p:sp>
      <p:sp>
        <p:nvSpPr>
          <p:cNvPr id="5" name="Rectangle 4"/>
          <p:cNvSpPr/>
          <p:nvPr/>
        </p:nvSpPr>
        <p:spPr>
          <a:xfrm>
            <a:off x="4082662" y="4744958"/>
            <a:ext cx="6096000" cy="1661993"/>
          </a:xfrm>
          <a:prstGeom prst="rect">
            <a:avLst/>
          </a:prstGeom>
        </p:spPr>
        <p:txBody>
          <a:bodyPr>
            <a:spAutoFit/>
          </a:bodyPr>
          <a:lstStyle/>
          <a:p>
            <a:r>
              <a:rPr lang="en-US" b="0" i="0" dirty="0">
                <a:solidFill>
                  <a:schemeClr val="bg1"/>
                </a:solidFill>
                <a:effectLst/>
                <a:latin typeface="Abadi" panose="020B0604020104020204" pitchFamily="34" charset="0"/>
              </a:rPr>
              <a:t>“We also learn from the closing verses of this revelation that Jesus Christ is also called Son </a:t>
            </a:r>
            <a:r>
              <a:rPr lang="en-US" b="0" i="0" dirty="0" err="1">
                <a:solidFill>
                  <a:schemeClr val="bg1"/>
                </a:solidFill>
                <a:effectLst/>
                <a:latin typeface="Abadi" panose="020B0604020104020204" pitchFamily="34" charset="0"/>
              </a:rPr>
              <a:t>Ahman</a:t>
            </a:r>
            <a:r>
              <a:rPr lang="en-US" b="0" i="0" dirty="0">
                <a:solidFill>
                  <a:schemeClr val="bg1"/>
                </a:solidFill>
                <a:effectLst/>
                <a:latin typeface="Abadi" panose="020B0604020104020204" pitchFamily="34" charset="0"/>
              </a:rPr>
              <a:t>. Therefore his name is connected with the name of the place where Adam dwelt. For that reason Elder Orson Pratt gives it the interpretation of ‘The Valley of God.’” </a:t>
            </a:r>
          </a:p>
          <a:p>
            <a:r>
              <a:rPr lang="en-US" sz="1200" b="0" i="0" dirty="0">
                <a:solidFill>
                  <a:schemeClr val="bg1"/>
                </a:solidFill>
                <a:effectLst/>
                <a:latin typeface="Abadi" panose="020B0604020104020204" pitchFamily="34" charset="0"/>
              </a:rPr>
              <a:t>President Joseph Fielding Smith</a:t>
            </a:r>
            <a:endParaRPr lang="en-US" sz="1200" dirty="0">
              <a:solidFill>
                <a:schemeClr val="bg1"/>
              </a:solidFill>
            </a:endParaRPr>
          </a:p>
        </p:txBody>
      </p:sp>
      <p:sp>
        <p:nvSpPr>
          <p:cNvPr id="16" name="TextBox 15"/>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78:20</a:t>
            </a:r>
            <a:endParaRPr lang="en-US" sz="1200" dirty="0">
              <a:solidFill>
                <a:schemeClr val="bg1"/>
              </a:solidFill>
            </a:endParaRPr>
          </a:p>
        </p:txBody>
      </p:sp>
      <p:pic>
        <p:nvPicPr>
          <p:cNvPr id="11266" name="Picture 2" descr="http://upload.wikimedia.org/wikipedia/commons/thumb/c/c6/Orson_Pratt_engraving.png/220px-Orson_Pratt_engrav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501" y="2387446"/>
            <a:ext cx="1558348" cy="20966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662" y="4670272"/>
            <a:ext cx="1369620" cy="1728111"/>
          </a:xfrm>
          <a:prstGeom prst="rect">
            <a:avLst/>
          </a:prstGeom>
        </p:spPr>
      </p:pic>
    </p:spTree>
    <p:extLst>
      <p:ext uri="{BB962C8B-B14F-4D97-AF65-F5344CB8AC3E}">
        <p14:creationId xmlns:p14="http://schemas.microsoft.com/office/powerpoint/2010/main" val="29511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4BF7B9-0F9A-FFAA-13A9-74043DFDB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3" name="TextBox 2">
            <a:extLst>
              <a:ext uri="{FF2B5EF4-FFF2-40B4-BE49-F238E27FC236}">
                <a16:creationId xmlns:a16="http://schemas.microsoft.com/office/drawing/2014/main" id="{E2F9BC90-05CC-BDE5-35E3-C89785D81594}"/>
              </a:ext>
            </a:extLst>
          </p:cNvPr>
          <p:cNvSpPr txBox="1"/>
          <p:nvPr/>
        </p:nvSpPr>
        <p:spPr>
          <a:xfrm>
            <a:off x="0" y="6430993"/>
            <a:ext cx="1792586" cy="369332"/>
          </a:xfrm>
          <a:prstGeom prst="rect">
            <a:avLst/>
          </a:prstGeom>
          <a:noFill/>
        </p:spPr>
        <p:txBody>
          <a:bodyPr wrap="square" rtlCol="0">
            <a:spAutoFit/>
          </a:bodyPr>
          <a:lstStyle/>
          <a:p>
            <a:r>
              <a:rPr lang="en-US" dirty="0">
                <a:solidFill>
                  <a:schemeClr val="bg1"/>
                </a:solidFill>
              </a:rPr>
              <a:t>D&amp;C 78:18</a:t>
            </a:r>
          </a:p>
        </p:txBody>
      </p:sp>
      <p:sp>
        <p:nvSpPr>
          <p:cNvPr id="4" name="TextBox 3">
            <a:extLst>
              <a:ext uri="{FF2B5EF4-FFF2-40B4-BE49-F238E27FC236}">
                <a16:creationId xmlns:a16="http://schemas.microsoft.com/office/drawing/2014/main" id="{52565A6C-5350-74E5-1EC2-BB38BBB67D7C}"/>
              </a:ext>
            </a:extLst>
          </p:cNvPr>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Lead You Along</a:t>
            </a:r>
          </a:p>
        </p:txBody>
      </p:sp>
      <p:sp>
        <p:nvSpPr>
          <p:cNvPr id="6" name="TextBox 5">
            <a:extLst>
              <a:ext uri="{FF2B5EF4-FFF2-40B4-BE49-F238E27FC236}">
                <a16:creationId xmlns:a16="http://schemas.microsoft.com/office/drawing/2014/main" id="{DB91BDAD-5B3F-BE6E-351A-10ED73FB694D}"/>
              </a:ext>
            </a:extLst>
          </p:cNvPr>
          <p:cNvSpPr txBox="1"/>
          <p:nvPr/>
        </p:nvSpPr>
        <p:spPr>
          <a:xfrm>
            <a:off x="5347607" y="1727537"/>
            <a:ext cx="6123214" cy="4370427"/>
          </a:xfrm>
          <a:prstGeom prst="rect">
            <a:avLst/>
          </a:prstGeom>
          <a:noFill/>
        </p:spPr>
        <p:txBody>
          <a:bodyPr wrap="square">
            <a:spAutoFit/>
          </a:bodyPr>
          <a:lstStyle/>
          <a:p>
            <a:r>
              <a:rPr lang="en-US" sz="2400" b="0" i="0" dirty="0">
                <a:solidFill>
                  <a:schemeClr val="bg1"/>
                </a:solidFill>
                <a:effectLst/>
              </a:rPr>
              <a:t>May we take seriously the Lord’s call to “be of good cheer, for I will lead you along.</a:t>
            </a:r>
          </a:p>
          <a:p>
            <a:endParaRPr lang="en-US" sz="2400" dirty="0">
              <a:solidFill>
                <a:schemeClr val="bg1"/>
              </a:solidFill>
            </a:endParaRPr>
          </a:p>
          <a:p>
            <a:r>
              <a:rPr lang="en-US" sz="2400" b="0" i="0" dirty="0">
                <a:solidFill>
                  <a:schemeClr val="bg1"/>
                </a:solidFill>
                <a:effectLst/>
              </a:rPr>
              <a:t>He leads us by the Holy Ghost. </a:t>
            </a:r>
          </a:p>
          <a:p>
            <a:endParaRPr lang="en-US" sz="2400" dirty="0">
              <a:solidFill>
                <a:schemeClr val="bg1"/>
              </a:solidFill>
            </a:endParaRPr>
          </a:p>
          <a:p>
            <a:r>
              <a:rPr lang="en-US" sz="2400" b="0" i="0" dirty="0">
                <a:solidFill>
                  <a:schemeClr val="bg1"/>
                </a:solidFill>
                <a:effectLst/>
              </a:rPr>
              <a:t>May we live close to the Spirit, acting quickly upon our first promptings, knowing they come from God. </a:t>
            </a:r>
          </a:p>
          <a:p>
            <a:endParaRPr lang="en-US" sz="2400" dirty="0">
              <a:solidFill>
                <a:schemeClr val="bg1"/>
              </a:solidFill>
            </a:endParaRPr>
          </a:p>
          <a:p>
            <a:r>
              <a:rPr lang="en-US" sz="2400" b="0" i="0" dirty="0">
                <a:solidFill>
                  <a:schemeClr val="bg1"/>
                </a:solidFill>
                <a:effectLst/>
              </a:rPr>
              <a:t>I bear witness of the power of the Holy Ghost to guide us, guard us, and ever be with us.</a:t>
            </a:r>
          </a:p>
          <a:p>
            <a:r>
              <a:rPr lang="en-US" sz="1400" b="0" i="0" dirty="0">
                <a:solidFill>
                  <a:schemeClr val="bg1"/>
                </a:solidFill>
                <a:effectLst/>
              </a:rPr>
              <a:t>Ronald A. Rasband</a:t>
            </a:r>
            <a:endParaRPr lang="en-US" sz="1400" dirty="0">
              <a:solidFill>
                <a:schemeClr val="bg1"/>
              </a:solidFill>
            </a:endParaRPr>
          </a:p>
        </p:txBody>
      </p:sp>
      <p:pic>
        <p:nvPicPr>
          <p:cNvPr id="8" name="Picture 7" descr="A person in a suit and tie&#10;&#10;Description automatically generated">
            <a:extLst>
              <a:ext uri="{FF2B5EF4-FFF2-40B4-BE49-F238E27FC236}">
                <a16:creationId xmlns:a16="http://schemas.microsoft.com/office/drawing/2014/main" id="{A995ED40-07EC-88B2-817B-C62F96E6F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0876" y="134257"/>
            <a:ext cx="920750" cy="1422400"/>
          </a:xfrm>
          <a:prstGeom prst="rect">
            <a:avLst/>
          </a:prstGeom>
        </p:spPr>
      </p:pic>
      <p:pic>
        <p:nvPicPr>
          <p:cNvPr id="10" name="Picture 9">
            <a:extLst>
              <a:ext uri="{FF2B5EF4-FFF2-40B4-BE49-F238E27FC236}">
                <a16:creationId xmlns:a16="http://schemas.microsoft.com/office/drawing/2014/main" id="{8EF1CE52-C2E5-FF2F-19E3-0243AAD0A87A}"/>
              </a:ext>
            </a:extLst>
          </p:cNvPr>
          <p:cNvPicPr>
            <a:picLocks noChangeAspect="1"/>
          </p:cNvPicPr>
          <p:nvPr/>
        </p:nvPicPr>
        <p:blipFill>
          <a:blip r:embed="rId4"/>
          <a:stretch>
            <a:fillRect/>
          </a:stretch>
        </p:blipFill>
        <p:spPr>
          <a:xfrm>
            <a:off x="280083" y="1962200"/>
            <a:ext cx="4787442" cy="3555171"/>
          </a:xfrm>
          <a:prstGeom prst="rect">
            <a:avLst/>
          </a:prstGeom>
        </p:spPr>
      </p:pic>
    </p:spTree>
    <p:extLst>
      <p:ext uri="{BB962C8B-B14F-4D97-AF65-F5344CB8AC3E}">
        <p14:creationId xmlns:p14="http://schemas.microsoft.com/office/powerpoint/2010/main" val="12967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78:19</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Blessings In Store For Us</a:t>
            </a:r>
          </a:p>
        </p:txBody>
      </p:sp>
      <p:sp>
        <p:nvSpPr>
          <p:cNvPr id="3" name="Rectangle 2"/>
          <p:cNvSpPr/>
          <p:nvPr/>
        </p:nvSpPr>
        <p:spPr>
          <a:xfrm>
            <a:off x="501716" y="1503303"/>
            <a:ext cx="6575119" cy="4524315"/>
          </a:xfrm>
          <a:prstGeom prst="rect">
            <a:avLst/>
          </a:prstGeom>
        </p:spPr>
        <p:txBody>
          <a:bodyPr wrap="square">
            <a:spAutoFit/>
          </a:bodyPr>
          <a:lstStyle/>
          <a:p>
            <a:pPr fontAlgn="base"/>
            <a:r>
              <a:rPr lang="en-US" sz="2400" dirty="0">
                <a:solidFill>
                  <a:srgbClr val="FFFF00"/>
                </a:solidFill>
              </a:rPr>
              <a:t>Why is it sometimes difficult for us to understand the blessings the Lord has in store for us?</a:t>
            </a:r>
          </a:p>
          <a:p>
            <a:pPr fontAlgn="base"/>
            <a:endParaRPr lang="en-US" sz="2400" dirty="0">
              <a:solidFill>
                <a:srgbClr val="FFFF00"/>
              </a:solidFill>
            </a:endParaRPr>
          </a:p>
          <a:p>
            <a:pPr fontAlgn="base"/>
            <a:endParaRPr lang="en-US" sz="2400" dirty="0">
              <a:solidFill>
                <a:srgbClr val="FFFF00"/>
              </a:solidFill>
            </a:endParaRPr>
          </a:p>
          <a:p>
            <a:pPr fontAlgn="base"/>
            <a:r>
              <a:rPr lang="en-US" sz="2400" dirty="0">
                <a:solidFill>
                  <a:srgbClr val="FFFF00"/>
                </a:solidFill>
              </a:rPr>
              <a:t>Even though we may not be able to understand or bear all things, what invitation does the Lord give to us?</a:t>
            </a:r>
          </a:p>
          <a:p>
            <a:pPr fontAlgn="base"/>
            <a:endParaRPr lang="en-US" sz="2400" dirty="0">
              <a:solidFill>
                <a:srgbClr val="FFFF00"/>
              </a:solidFill>
            </a:endParaRPr>
          </a:p>
          <a:p>
            <a:pPr fontAlgn="base"/>
            <a:endParaRPr lang="en-US" sz="2400" dirty="0">
              <a:solidFill>
                <a:srgbClr val="FFFF00"/>
              </a:solidFill>
            </a:endParaRPr>
          </a:p>
          <a:p>
            <a:pPr fontAlgn="base"/>
            <a:r>
              <a:rPr lang="en-US" sz="2400" dirty="0">
                <a:solidFill>
                  <a:srgbClr val="FFFF00"/>
                </a:solidFill>
              </a:rPr>
              <a:t>How can knowing that the Lord “will lead [us] along” through the things we cannot understand or bear help us be of good cheer?</a:t>
            </a:r>
          </a:p>
        </p:txBody>
      </p:sp>
      <p:grpSp>
        <p:nvGrpSpPr>
          <p:cNvPr id="9" name="Group 8"/>
          <p:cNvGrpSpPr/>
          <p:nvPr/>
        </p:nvGrpSpPr>
        <p:grpSpPr>
          <a:xfrm>
            <a:off x="8417459" y="1225185"/>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75029" y="2290485"/>
              <a:ext cx="1905000" cy="1323439"/>
            </a:xfrm>
            <a:prstGeom prst="rect">
              <a:avLst/>
            </a:prstGeom>
          </p:spPr>
          <p:txBody>
            <a:bodyPr wrap="square">
              <a:spAutoFit/>
            </a:bodyPr>
            <a:lstStyle/>
            <a:p>
              <a:pPr algn="ctr"/>
              <a:r>
                <a:rPr lang="en-US" sz="1600" b="1" i="1" dirty="0"/>
                <a:t>If we receive all things with thankfulness, the Lord will multiply our blessings</a:t>
              </a:r>
              <a:endParaRPr lang="en-US" sz="1600" dirty="0">
                <a:solidFill>
                  <a:schemeClr val="bg1"/>
                </a:solidFill>
              </a:endParaRPr>
            </a:p>
          </p:txBody>
        </p:sp>
      </p:grpSp>
    </p:spTree>
    <p:extLst>
      <p:ext uri="{BB962C8B-B14F-4D97-AF65-F5344CB8AC3E}">
        <p14:creationId xmlns:p14="http://schemas.microsoft.com/office/powerpoint/2010/main" val="184121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0" y="-7150"/>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Background</a:t>
            </a:r>
          </a:p>
        </p:txBody>
      </p:sp>
      <p:sp>
        <p:nvSpPr>
          <p:cNvPr id="7" name="TextBox 6"/>
          <p:cNvSpPr txBox="1"/>
          <p:nvPr/>
        </p:nvSpPr>
        <p:spPr>
          <a:xfrm>
            <a:off x="8509154" y="120278"/>
            <a:ext cx="3614888" cy="1384995"/>
          </a:xfrm>
          <a:prstGeom prst="rect">
            <a:avLst/>
          </a:prstGeom>
          <a:noFill/>
        </p:spPr>
        <p:txBody>
          <a:bodyPr wrap="square" rtlCol="0">
            <a:spAutoFit/>
          </a:bodyPr>
          <a:lstStyle/>
          <a:p>
            <a:r>
              <a:rPr lang="en-US" dirty="0">
                <a:solidFill>
                  <a:schemeClr val="bg1"/>
                </a:solidFill>
              </a:rPr>
              <a:t> “Besides the work of translating, previous to the 20th of March, I received the four following revelations: [D&amp;C 78–81]” </a:t>
            </a:r>
          </a:p>
          <a:p>
            <a:r>
              <a:rPr lang="en-US" sz="1200" dirty="0">
                <a:solidFill>
                  <a:schemeClr val="bg1"/>
                </a:solidFill>
              </a:rPr>
              <a:t>Joseph Smith</a:t>
            </a:r>
          </a:p>
        </p:txBody>
      </p:sp>
      <p:sp>
        <p:nvSpPr>
          <p:cNvPr id="8" name="TextBox 7"/>
          <p:cNvSpPr txBox="1"/>
          <p:nvPr/>
        </p:nvSpPr>
        <p:spPr>
          <a:xfrm>
            <a:off x="391785" y="950965"/>
            <a:ext cx="1830308" cy="646331"/>
          </a:xfrm>
          <a:prstGeom prst="rect">
            <a:avLst/>
          </a:prstGeom>
          <a:noFill/>
        </p:spPr>
        <p:txBody>
          <a:bodyPr wrap="square" rtlCol="0">
            <a:spAutoFit/>
          </a:bodyPr>
          <a:lstStyle/>
          <a:p>
            <a:r>
              <a:rPr lang="en-US" dirty="0">
                <a:solidFill>
                  <a:schemeClr val="bg1"/>
                </a:solidFill>
              </a:rPr>
              <a:t>March 1, 1832</a:t>
            </a:r>
          </a:p>
          <a:p>
            <a:r>
              <a:rPr lang="en-US" dirty="0">
                <a:solidFill>
                  <a:schemeClr val="bg1"/>
                </a:solidFill>
              </a:rPr>
              <a:t>Hiram, Ohio</a:t>
            </a:r>
          </a:p>
        </p:txBody>
      </p:sp>
      <p:sp>
        <p:nvSpPr>
          <p:cNvPr id="2" name="Rectangle 1"/>
          <p:cNvSpPr/>
          <p:nvPr/>
        </p:nvSpPr>
        <p:spPr>
          <a:xfrm>
            <a:off x="2725914" y="4791194"/>
            <a:ext cx="2529826" cy="2031325"/>
          </a:xfrm>
          <a:prstGeom prst="rect">
            <a:avLst/>
          </a:prstGeom>
          <a:solidFill>
            <a:schemeClr val="accent2">
              <a:lumMod val="75000"/>
            </a:schemeClr>
          </a:solidFill>
        </p:spPr>
        <p:txBody>
          <a:bodyPr wrap="square">
            <a:spAutoFit/>
          </a:bodyPr>
          <a:lstStyle/>
          <a:p>
            <a:r>
              <a:rPr lang="en-US" b="0" i="0" dirty="0">
                <a:solidFill>
                  <a:schemeClr val="bg1"/>
                </a:solidFill>
                <a:effectLst/>
                <a:latin typeface="Abadi" panose="020B0604020104020204" pitchFamily="34" charset="0"/>
              </a:rPr>
              <a:t>The Firm managed the Church’s property, storehouses, and publishing efforts and provided resources to help meet the temporal needs of the Saints.</a:t>
            </a:r>
            <a:endParaRPr lang="en-US" dirty="0">
              <a:solidFill>
                <a:schemeClr val="bg1"/>
              </a:solidFill>
            </a:endParaRPr>
          </a:p>
        </p:txBody>
      </p:sp>
      <p:sp>
        <p:nvSpPr>
          <p:cNvPr id="9" name="TextBox 8"/>
          <p:cNvSpPr txBox="1"/>
          <p:nvPr/>
        </p:nvSpPr>
        <p:spPr>
          <a:xfrm>
            <a:off x="3577970" y="3194828"/>
            <a:ext cx="4845726"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The United Firm</a:t>
            </a:r>
          </a:p>
        </p:txBody>
      </p:sp>
      <p:sp>
        <p:nvSpPr>
          <p:cNvPr id="11" name="Rectangle 10"/>
          <p:cNvSpPr/>
          <p:nvPr/>
        </p:nvSpPr>
        <p:spPr>
          <a:xfrm>
            <a:off x="7168434" y="4796516"/>
            <a:ext cx="2810197" cy="1477328"/>
          </a:xfrm>
          <a:prstGeom prst="rect">
            <a:avLst/>
          </a:prstGeom>
          <a:solidFill>
            <a:schemeClr val="accent2">
              <a:lumMod val="75000"/>
            </a:schemeClr>
          </a:solidFill>
        </p:spPr>
        <p:txBody>
          <a:bodyPr wrap="square">
            <a:spAutoFit/>
          </a:bodyPr>
          <a:lstStyle/>
          <a:p>
            <a:r>
              <a:rPr lang="en-US" b="0" i="0" dirty="0">
                <a:solidFill>
                  <a:schemeClr val="bg1"/>
                </a:solidFill>
                <a:effectLst/>
                <a:latin typeface="Abadi" panose="020B0604020104020204" pitchFamily="34" charset="0"/>
              </a:rPr>
              <a:t>The Lord also described the blessings the Saints would receive if they obeyed the commandment to organize this firm</a:t>
            </a:r>
            <a:endParaRPr lang="en-US" dirty="0">
              <a:solidFill>
                <a:schemeClr val="bg1"/>
              </a:solidFill>
            </a:endParaRPr>
          </a:p>
        </p:txBody>
      </p:sp>
      <p:grpSp>
        <p:nvGrpSpPr>
          <p:cNvPr id="19" name="Group 18"/>
          <p:cNvGrpSpPr/>
          <p:nvPr/>
        </p:nvGrpSpPr>
        <p:grpSpPr>
          <a:xfrm>
            <a:off x="3745259" y="3981782"/>
            <a:ext cx="4531320" cy="736710"/>
            <a:chOff x="3838669" y="3925825"/>
            <a:chExt cx="4218915" cy="736710"/>
          </a:xfrm>
        </p:grpSpPr>
        <p:cxnSp>
          <p:nvCxnSpPr>
            <p:cNvPr id="12" name="Straight Connector 11"/>
            <p:cNvCxnSpPr/>
            <p:nvPr/>
          </p:nvCxnSpPr>
          <p:spPr>
            <a:xfrm flipV="1">
              <a:off x="3840177" y="3936387"/>
              <a:ext cx="4217407" cy="1029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38669" y="3936387"/>
              <a:ext cx="6034" cy="7261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037968" y="3925825"/>
              <a:ext cx="6034" cy="7261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07B0184B-C8C5-4F3D-AC75-E43428D90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839" y="964909"/>
            <a:ext cx="2859272" cy="2030144"/>
          </a:xfrm>
          <a:prstGeom prst="rect">
            <a:avLst/>
          </a:prstGeom>
        </p:spPr>
      </p:pic>
      <p:sp>
        <p:nvSpPr>
          <p:cNvPr id="5" name="TextBox 4">
            <a:extLst>
              <a:ext uri="{FF2B5EF4-FFF2-40B4-BE49-F238E27FC236}">
                <a16:creationId xmlns:a16="http://schemas.microsoft.com/office/drawing/2014/main" id="{EC3A9073-F60C-1A05-0439-9F2350AF16B3}"/>
              </a:ext>
            </a:extLst>
          </p:cNvPr>
          <p:cNvSpPr txBox="1"/>
          <p:nvPr/>
        </p:nvSpPr>
        <p:spPr>
          <a:xfrm>
            <a:off x="4271755" y="1725627"/>
            <a:ext cx="6255039" cy="923330"/>
          </a:xfrm>
          <a:prstGeom prst="rect">
            <a:avLst/>
          </a:prstGeom>
          <a:noFill/>
        </p:spPr>
        <p:txBody>
          <a:bodyPr wrap="square">
            <a:spAutoFit/>
          </a:bodyPr>
          <a:lstStyle/>
          <a:p>
            <a:r>
              <a:rPr lang="en-US" b="0" i="0" dirty="0">
                <a:solidFill>
                  <a:schemeClr val="bg1"/>
                </a:solidFill>
                <a:effectLst/>
              </a:rPr>
              <a:t>The Lord instructed Joseph Smith, Sidney Rigdon, Newel K. Whitney, and other high priests to organize themselves into a group called the United Firm</a:t>
            </a:r>
            <a:r>
              <a:rPr lang="en-US" dirty="0">
                <a:solidFill>
                  <a:schemeClr val="bg1"/>
                </a:solidFill>
              </a:rPr>
              <a:t>—based on the law of consecration.</a:t>
            </a:r>
          </a:p>
        </p:txBody>
      </p:sp>
    </p:spTree>
    <p:extLst>
      <p:ext uri="{BB962C8B-B14F-4D97-AF65-F5344CB8AC3E}">
        <p14:creationId xmlns:p14="http://schemas.microsoft.com/office/powerpoint/2010/main" val="38308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63374" y="0"/>
            <a:ext cx="12128625" cy="5909310"/>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Videos:</a:t>
            </a:r>
          </a:p>
          <a:p>
            <a:r>
              <a:rPr lang="en-US" sz="1400" b="0" i="0" dirty="0">
                <a:solidFill>
                  <a:schemeClr val="bg1"/>
                </a:solidFill>
                <a:effectLst/>
              </a:rPr>
              <a:t>“</a:t>
            </a:r>
            <a:r>
              <a:rPr lang="en-US" sz="1400" b="1" i="0" u="none" strike="noStrike" dirty="0">
                <a:solidFill>
                  <a:schemeClr val="bg1"/>
                </a:solidFill>
                <a:effectLst/>
              </a:rPr>
              <a:t>Caring for the Poor and Needy</a:t>
            </a:r>
            <a:r>
              <a:rPr lang="en-US" sz="1400" b="1" i="0" dirty="0">
                <a:solidFill>
                  <a:schemeClr val="bg1"/>
                </a:solidFill>
                <a:effectLst/>
              </a:rPr>
              <a:t>” (5:40).</a:t>
            </a:r>
          </a:p>
          <a:p>
            <a:r>
              <a:rPr lang="en-US" sz="1400" b="1" i="0" dirty="0">
                <a:solidFill>
                  <a:schemeClr val="bg1"/>
                </a:solidFill>
                <a:effectLst/>
              </a:rPr>
              <a:t>“</a:t>
            </a:r>
            <a:r>
              <a:rPr lang="en-US" sz="1400" b="1" i="0" u="none" strike="noStrike" dirty="0">
                <a:solidFill>
                  <a:schemeClr val="bg1"/>
                </a:solidFill>
                <a:effectLst/>
              </a:rPr>
              <a:t>Humanitarian Center Film</a:t>
            </a:r>
            <a:r>
              <a:rPr lang="en-US" sz="1400" b="1" i="0" dirty="0">
                <a:solidFill>
                  <a:schemeClr val="bg1"/>
                </a:solidFill>
                <a:effectLst/>
              </a:rPr>
              <a:t>” (3:13)</a:t>
            </a:r>
          </a:p>
          <a:p>
            <a:r>
              <a:rPr lang="en-US" sz="1400" b="1" i="0" dirty="0">
                <a:solidFill>
                  <a:schemeClr val="bg1"/>
                </a:solidFill>
                <a:effectLst/>
              </a:rPr>
              <a:t> “</a:t>
            </a:r>
            <a:r>
              <a:rPr lang="en-US" sz="1400" b="1" i="0" u="none" strike="noStrike" dirty="0">
                <a:solidFill>
                  <a:schemeClr val="bg1"/>
                </a:solidFill>
                <a:effectLst/>
              </a:rPr>
              <a:t>Welfare Square Tour</a:t>
            </a:r>
            <a:r>
              <a:rPr lang="en-US" sz="1400" b="1" i="0" dirty="0">
                <a:solidFill>
                  <a:schemeClr val="bg1"/>
                </a:solidFill>
                <a:effectLst/>
              </a:rPr>
              <a:t>” (6:02)</a:t>
            </a:r>
            <a:endParaRPr lang="en-US" sz="1400" b="1" dirty="0">
              <a:solidFill>
                <a:schemeClr val="bg1"/>
              </a:solidFill>
            </a:endParaRPr>
          </a:p>
          <a:p>
            <a:r>
              <a:rPr lang="en-US" sz="1400" b="1" dirty="0">
                <a:solidFill>
                  <a:schemeClr val="bg1"/>
                </a:solidFill>
              </a:rPr>
              <a:t>Becoming What Heavenly Father Desires</a:t>
            </a:r>
            <a:r>
              <a:rPr lang="en-US" sz="1400" dirty="0">
                <a:solidFill>
                  <a:schemeClr val="bg1"/>
                </a:solidFill>
              </a:rPr>
              <a:t> (0:44)</a:t>
            </a:r>
          </a:p>
          <a:p>
            <a:r>
              <a:rPr lang="en-US" sz="1400" b="1" dirty="0">
                <a:solidFill>
                  <a:schemeClr val="bg1"/>
                </a:solidFill>
              </a:rPr>
              <a:t>In the Spirit of Thanksgiving</a:t>
            </a:r>
            <a:r>
              <a:rPr lang="en-US" sz="1400" dirty="0">
                <a:solidFill>
                  <a:schemeClr val="bg1"/>
                </a:solidFill>
              </a:rPr>
              <a:t>(4:48)</a:t>
            </a:r>
          </a:p>
          <a:p>
            <a:endParaRPr lang="en-US" sz="1400" dirty="0">
              <a:solidFill>
                <a:schemeClr val="bg1"/>
              </a:solidFill>
            </a:endParaRPr>
          </a:p>
          <a:p>
            <a:r>
              <a:rPr lang="en-US" sz="1400" dirty="0">
                <a:solidFill>
                  <a:schemeClr val="bg1"/>
                </a:solidFill>
              </a:rPr>
              <a:t>Joseph Smith (</a:t>
            </a:r>
            <a:r>
              <a:rPr lang="en-US" sz="1400" i="1" dirty="0">
                <a:solidFill>
                  <a:schemeClr val="bg1"/>
                </a:solidFill>
              </a:rPr>
              <a:t>History of the Church,</a:t>
            </a:r>
            <a:r>
              <a:rPr lang="en-US" sz="1400" dirty="0">
                <a:solidFill>
                  <a:schemeClr val="bg1"/>
                </a:solidFill>
              </a:rPr>
              <a:t> 1:255)</a:t>
            </a:r>
          </a:p>
          <a:p>
            <a:r>
              <a:rPr lang="en-US" sz="1400" b="0" i="0" dirty="0">
                <a:solidFill>
                  <a:schemeClr val="bg1"/>
                </a:solidFill>
                <a:effectLst/>
              </a:rPr>
              <a:t>Elder Orson Pratt (In </a:t>
            </a:r>
            <a:r>
              <a:rPr lang="en-US" sz="1400" b="0" i="1" dirty="0">
                <a:solidFill>
                  <a:schemeClr val="bg1"/>
                </a:solidFill>
                <a:effectLst/>
              </a:rPr>
              <a:t>Journal of Discourses,</a:t>
            </a:r>
            <a:r>
              <a:rPr lang="en-US" sz="1400" b="0" i="0" dirty="0">
                <a:solidFill>
                  <a:schemeClr val="bg1"/>
                </a:solidFill>
                <a:effectLst/>
              </a:rPr>
              <a:t> 16:156.)</a:t>
            </a:r>
            <a:endParaRPr lang="en-US" sz="1400" dirty="0">
              <a:solidFill>
                <a:schemeClr val="bg1"/>
              </a:solidFill>
            </a:endParaRPr>
          </a:p>
          <a:p>
            <a:r>
              <a:rPr lang="en-US" sz="1400" b="0" i="0" dirty="0">
                <a:solidFill>
                  <a:schemeClr val="bg1"/>
                </a:solidFill>
                <a:effectLst/>
              </a:rPr>
              <a:t>Elder D. Todd </a:t>
            </a:r>
            <a:r>
              <a:rPr lang="en-US" sz="1400" b="0" i="0" dirty="0" err="1">
                <a:solidFill>
                  <a:schemeClr val="bg1"/>
                </a:solidFill>
                <a:effectLst/>
              </a:rPr>
              <a:t>Christofferson</a:t>
            </a:r>
            <a:r>
              <a:rPr lang="en-US" sz="1400" b="0" i="0" dirty="0">
                <a:solidFill>
                  <a:schemeClr val="bg1"/>
                </a:solidFill>
                <a:effectLst/>
              </a:rPr>
              <a:t> (“Come to Zion,” </a:t>
            </a:r>
            <a:r>
              <a:rPr lang="en-US" sz="1400" b="0" i="1" dirty="0">
                <a:solidFill>
                  <a:schemeClr val="bg1"/>
                </a:solidFill>
                <a:effectLst/>
              </a:rPr>
              <a:t>Ensign</a:t>
            </a:r>
            <a:r>
              <a:rPr lang="en-US" sz="1400" b="0" i="0" dirty="0">
                <a:solidFill>
                  <a:schemeClr val="bg1"/>
                </a:solidFill>
                <a:effectLst/>
              </a:rPr>
              <a:t> or </a:t>
            </a:r>
            <a:r>
              <a:rPr lang="en-US" sz="1400" b="0" i="1" dirty="0">
                <a:solidFill>
                  <a:schemeClr val="bg1"/>
                </a:solidFill>
                <a:effectLst/>
              </a:rPr>
              <a:t>Liahona,</a:t>
            </a:r>
            <a:r>
              <a:rPr lang="en-US" sz="1400" b="0" i="0" dirty="0">
                <a:solidFill>
                  <a:schemeClr val="bg1"/>
                </a:solidFill>
                <a:effectLst/>
              </a:rPr>
              <a:t> Nov. 2008, 39).</a:t>
            </a:r>
            <a:endParaRPr lang="en-US" sz="1400" dirty="0">
              <a:solidFill>
                <a:schemeClr val="bg1"/>
              </a:solidFill>
            </a:endParaRPr>
          </a:p>
          <a:p>
            <a:r>
              <a:rPr lang="en-US" sz="1400" dirty="0">
                <a:solidFill>
                  <a:schemeClr val="bg1"/>
                </a:solidFill>
              </a:rPr>
              <a:t>Hyrum M. Smith and </a:t>
            </a:r>
            <a:r>
              <a:rPr lang="en-US" sz="1400" dirty="0" err="1">
                <a:solidFill>
                  <a:schemeClr val="bg1"/>
                </a:solidFill>
              </a:rPr>
              <a:t>Janne</a:t>
            </a:r>
            <a:r>
              <a:rPr lang="en-US" sz="1400" dirty="0">
                <a:solidFill>
                  <a:schemeClr val="bg1"/>
                </a:solidFill>
              </a:rPr>
              <a:t> M. Sjodahl </a:t>
            </a:r>
            <a:r>
              <a:rPr lang="en-US" sz="1400" i="1" dirty="0">
                <a:solidFill>
                  <a:schemeClr val="bg1"/>
                </a:solidFill>
              </a:rPr>
              <a:t>Doctrine and  Covenants Commentary </a:t>
            </a:r>
            <a:r>
              <a:rPr lang="en-US" sz="1400" dirty="0">
                <a:solidFill>
                  <a:schemeClr val="bg1"/>
                </a:solidFill>
              </a:rPr>
              <a:t> pg. 480-481</a:t>
            </a:r>
          </a:p>
          <a:p>
            <a:r>
              <a:rPr lang="en-US" sz="1400" dirty="0">
                <a:solidFill>
                  <a:schemeClr val="bg1"/>
                </a:solidFill>
              </a:rPr>
              <a:t>Doctrine and Covenants Student Manual Religion 324-325 Section 76</a:t>
            </a:r>
          </a:p>
          <a:p>
            <a:r>
              <a:rPr lang="en-US" sz="1400" dirty="0">
                <a:solidFill>
                  <a:schemeClr val="bg1"/>
                </a:solidFill>
              </a:rPr>
              <a:t>Presentation by ©http://fashionsbylynda.com/blog/</a:t>
            </a:r>
          </a:p>
          <a:p>
            <a:r>
              <a:rPr lang="en-US" sz="1400" dirty="0">
                <a:solidFill>
                  <a:schemeClr val="bg1"/>
                </a:solidFill>
              </a:rPr>
              <a:t>L.G. </a:t>
            </a:r>
            <a:r>
              <a:rPr lang="en-US" sz="1400" dirty="0" err="1">
                <a:solidFill>
                  <a:schemeClr val="bg1"/>
                </a:solidFill>
              </a:rPr>
              <a:t>Otten</a:t>
            </a:r>
            <a:r>
              <a:rPr lang="en-US" sz="1400" dirty="0">
                <a:solidFill>
                  <a:schemeClr val="bg1"/>
                </a:solidFill>
              </a:rPr>
              <a:t> and C.M. Caldwell </a:t>
            </a:r>
            <a:r>
              <a:rPr lang="en-US" sz="1400" i="1" dirty="0">
                <a:solidFill>
                  <a:schemeClr val="bg1"/>
                </a:solidFill>
              </a:rPr>
              <a:t>Sacred Truths of the Doctrine and Covenants </a:t>
            </a:r>
            <a:r>
              <a:rPr lang="en-US" sz="1400" dirty="0">
                <a:solidFill>
                  <a:schemeClr val="bg1"/>
                </a:solidFill>
              </a:rPr>
              <a:t>Vol. 2 pg.45</a:t>
            </a:r>
          </a:p>
          <a:p>
            <a:r>
              <a:rPr lang="en-US" sz="1400" dirty="0">
                <a:solidFill>
                  <a:schemeClr val="bg1"/>
                </a:solidFill>
              </a:rPr>
              <a:t>Joseph Fielding McConkie and Craig J. Ostler </a:t>
            </a:r>
            <a:r>
              <a:rPr lang="en-US" sz="1400" i="1" dirty="0">
                <a:solidFill>
                  <a:schemeClr val="bg1"/>
                </a:solidFill>
              </a:rPr>
              <a:t>Revelations of the Restoration </a:t>
            </a:r>
            <a:r>
              <a:rPr lang="en-US" sz="1400" dirty="0">
                <a:solidFill>
                  <a:schemeClr val="bg1"/>
                </a:solidFill>
              </a:rPr>
              <a:t>pg. 562-563</a:t>
            </a:r>
          </a:p>
          <a:p>
            <a:pPr fontAlgn="base"/>
            <a:r>
              <a:rPr lang="en-US" sz="1400" dirty="0">
                <a:solidFill>
                  <a:schemeClr val="bg1"/>
                </a:solidFill>
              </a:rPr>
              <a:t>Russell M. Nelson, “The Second Great Commandment,” </a:t>
            </a:r>
            <a:r>
              <a:rPr lang="en-US" sz="1400" i="1" dirty="0">
                <a:solidFill>
                  <a:schemeClr val="bg1"/>
                </a:solidFill>
              </a:rPr>
              <a:t>Ensign</a:t>
            </a:r>
            <a:r>
              <a:rPr lang="en-US" sz="1400" dirty="0">
                <a:solidFill>
                  <a:schemeClr val="bg1"/>
                </a:solidFill>
              </a:rPr>
              <a:t> or </a:t>
            </a:r>
            <a:r>
              <a:rPr lang="en-US" sz="1400" i="1" dirty="0">
                <a:solidFill>
                  <a:schemeClr val="bg1"/>
                </a:solidFill>
              </a:rPr>
              <a:t>Liahona</a:t>
            </a:r>
            <a:r>
              <a:rPr lang="en-US" sz="1400" dirty="0">
                <a:solidFill>
                  <a:schemeClr val="bg1"/>
                </a:solidFill>
              </a:rPr>
              <a:t>, Nov. 2019, 98</a:t>
            </a:r>
          </a:p>
          <a:p>
            <a:pPr fontAlgn="base"/>
            <a:r>
              <a:rPr lang="en-US" sz="1400" dirty="0">
                <a:solidFill>
                  <a:schemeClr val="bg1"/>
                </a:solidFill>
              </a:rPr>
              <a:t>Joseph Fielding Smith </a:t>
            </a:r>
            <a:r>
              <a:rPr lang="en-US" sz="1400" i="1" dirty="0">
                <a:solidFill>
                  <a:schemeClr val="bg1"/>
                </a:solidFill>
              </a:rPr>
              <a:t>Church History and Modern Revelation </a:t>
            </a:r>
            <a:r>
              <a:rPr lang="en-US" sz="1400" dirty="0">
                <a:solidFill>
                  <a:schemeClr val="bg1"/>
                </a:solidFill>
              </a:rPr>
              <a:t> 1:308</a:t>
            </a:r>
          </a:p>
          <a:p>
            <a:pPr fontAlgn="base"/>
            <a:r>
              <a:rPr lang="en-US" sz="1400" dirty="0">
                <a:solidFill>
                  <a:schemeClr val="bg1"/>
                </a:solidFill>
              </a:rPr>
              <a:t>	 </a:t>
            </a:r>
            <a:r>
              <a:rPr lang="en-US" sz="1400" i="1" dirty="0">
                <a:solidFill>
                  <a:schemeClr val="bg1"/>
                </a:solidFill>
              </a:rPr>
              <a:t>Answers to Gospel Questions,</a:t>
            </a:r>
            <a:r>
              <a:rPr lang="en-US" sz="1400" dirty="0">
                <a:solidFill>
                  <a:schemeClr val="bg1"/>
                </a:solidFill>
              </a:rPr>
              <a:t> 1:5–6</a:t>
            </a:r>
          </a:p>
          <a:p>
            <a:pPr fontAlgn="base"/>
            <a:r>
              <a:rPr lang="en-US" sz="1400" dirty="0">
                <a:solidFill>
                  <a:schemeClr val="bg1"/>
                </a:solidFill>
              </a:rPr>
              <a:t>	</a:t>
            </a:r>
            <a:r>
              <a:rPr lang="en-US" sz="1400" b="0" i="1" dirty="0">
                <a:solidFill>
                  <a:schemeClr val="bg1"/>
                </a:solidFill>
                <a:effectLst/>
              </a:rPr>
              <a:t>Church History and Modern Revelation,</a:t>
            </a:r>
            <a:r>
              <a:rPr lang="en-US" sz="1400" b="0" i="0" dirty="0">
                <a:solidFill>
                  <a:schemeClr val="bg1"/>
                </a:solidFill>
                <a:effectLst/>
              </a:rPr>
              <a:t> 1:310</a:t>
            </a:r>
            <a:endParaRPr lang="en-US" sz="1400" dirty="0">
              <a:solidFill>
                <a:schemeClr val="bg1"/>
              </a:solidFill>
            </a:endParaRPr>
          </a:p>
          <a:p>
            <a:pPr fontAlgn="base"/>
            <a:r>
              <a:rPr lang="en-US" sz="1400" dirty="0">
                <a:solidFill>
                  <a:schemeClr val="bg1"/>
                </a:solidFill>
              </a:rPr>
              <a:t>Elder Orson Pratt  (In </a:t>
            </a:r>
            <a:r>
              <a:rPr lang="en-US" sz="1400" i="1" dirty="0">
                <a:solidFill>
                  <a:schemeClr val="bg1"/>
                </a:solidFill>
              </a:rPr>
              <a:t>Journal of Discourses,</a:t>
            </a:r>
            <a:r>
              <a:rPr lang="en-US" sz="1400" dirty="0">
                <a:solidFill>
                  <a:schemeClr val="bg1"/>
                </a:solidFill>
              </a:rPr>
              <a:t> 2:342</a:t>
            </a:r>
          </a:p>
          <a:p>
            <a:pPr fontAlgn="base"/>
            <a:r>
              <a:rPr lang="en-US" sz="1400" dirty="0">
                <a:solidFill>
                  <a:schemeClr val="bg1"/>
                </a:solidFill>
              </a:rPr>
              <a:t>Bruce R. McConkie, </a:t>
            </a:r>
            <a:r>
              <a:rPr lang="en-US" sz="1400" i="1" dirty="0">
                <a:solidFill>
                  <a:schemeClr val="bg1"/>
                </a:solidFill>
              </a:rPr>
              <a:t>Mormon Doctrine,</a:t>
            </a:r>
            <a:r>
              <a:rPr lang="en-US" sz="1400" dirty="0">
                <a:solidFill>
                  <a:schemeClr val="bg1"/>
                </a:solidFill>
              </a:rPr>
              <a:t> p. 139</a:t>
            </a:r>
          </a:p>
          <a:p>
            <a:pPr fontAlgn="base"/>
            <a:r>
              <a:rPr lang="en-US" sz="1400" i="1" dirty="0">
                <a:solidFill>
                  <a:schemeClr val="bg1"/>
                </a:solidFill>
              </a:rPr>
              <a:t>Doctrine and Covenants Who’s Who </a:t>
            </a:r>
            <a:r>
              <a:rPr lang="en-US" sz="1400" dirty="0">
                <a:solidFill>
                  <a:schemeClr val="bg1"/>
                </a:solidFill>
              </a:rPr>
              <a:t>by Edgar J. </a:t>
            </a:r>
            <a:r>
              <a:rPr lang="en-US" sz="1400" dirty="0" err="1">
                <a:solidFill>
                  <a:schemeClr val="bg1"/>
                </a:solidFill>
              </a:rPr>
              <a:t>Pinegar</a:t>
            </a:r>
            <a:r>
              <a:rPr lang="en-US" sz="1400" dirty="0">
                <a:solidFill>
                  <a:schemeClr val="bg1"/>
                </a:solidFill>
              </a:rPr>
              <a:t> and Richard J. Allen </a:t>
            </a:r>
            <a:r>
              <a:rPr lang="en-US" sz="1400" dirty="0" err="1">
                <a:solidFill>
                  <a:schemeClr val="bg1"/>
                </a:solidFill>
              </a:rPr>
              <a:t>pg</a:t>
            </a:r>
            <a:r>
              <a:rPr lang="en-US" sz="1400" dirty="0">
                <a:solidFill>
                  <a:schemeClr val="bg1"/>
                </a:solidFill>
              </a:rPr>
              <a:t> 11, 83</a:t>
            </a:r>
          </a:p>
          <a:p>
            <a:pPr fontAlgn="base"/>
            <a:r>
              <a:rPr lang="en-US" sz="1400" b="0" i="0" dirty="0">
                <a:solidFill>
                  <a:schemeClr val="bg1"/>
                </a:solidFill>
                <a:effectLst/>
              </a:rPr>
              <a:t>Ronald A. Rasband, “</a:t>
            </a:r>
            <a:r>
              <a:rPr lang="en-US" sz="1400" b="0" i="0" u="none" strike="noStrike" dirty="0">
                <a:solidFill>
                  <a:schemeClr val="bg1"/>
                </a:solidFill>
                <a:effectLst/>
              </a:rPr>
              <a:t>Let the Holy Spirit Guide</a:t>
            </a:r>
            <a:r>
              <a:rPr lang="en-US" sz="1400" b="0" i="0" dirty="0">
                <a:solidFill>
                  <a:schemeClr val="bg1"/>
                </a:solidFill>
                <a:effectLst/>
              </a:rPr>
              <a:t>,” </a:t>
            </a:r>
            <a:r>
              <a:rPr lang="en-US" sz="1400" b="0" i="1" dirty="0">
                <a:solidFill>
                  <a:schemeClr val="bg1"/>
                </a:solidFill>
                <a:effectLst/>
              </a:rPr>
              <a:t>Ensign</a:t>
            </a:r>
            <a:r>
              <a:rPr lang="en-US" sz="1400" b="0" i="0" dirty="0">
                <a:solidFill>
                  <a:schemeClr val="bg1"/>
                </a:solidFill>
                <a:effectLst/>
              </a:rPr>
              <a:t> or </a:t>
            </a:r>
            <a:r>
              <a:rPr lang="en-US" sz="1400" b="0" i="1" dirty="0">
                <a:solidFill>
                  <a:schemeClr val="bg1"/>
                </a:solidFill>
                <a:effectLst/>
              </a:rPr>
              <a:t>Liahona</a:t>
            </a:r>
            <a:r>
              <a:rPr lang="en-US" sz="1400" b="0" i="0" dirty="0">
                <a:solidFill>
                  <a:schemeClr val="bg1"/>
                </a:solidFill>
                <a:effectLst/>
              </a:rPr>
              <a:t>, May 2017, 96</a:t>
            </a:r>
            <a:endParaRPr lang="en-US" sz="1400" dirty="0">
              <a:solidFill>
                <a:schemeClr val="bg1"/>
              </a:solidFill>
            </a:endParaRPr>
          </a:p>
          <a:p>
            <a:pPr fontAlgn="base"/>
            <a:endParaRPr lang="en-US" sz="1400" dirty="0">
              <a:solidFill>
                <a:schemeClr val="bg1"/>
              </a:solidFill>
            </a:endParaRPr>
          </a:p>
        </p:txBody>
      </p:sp>
      <p:sp>
        <p:nvSpPr>
          <p:cNvPr id="6" name="Footer Placeholder 14">
            <a:extLst>
              <a:ext uri="{FF2B5EF4-FFF2-40B4-BE49-F238E27FC236}">
                <a16:creationId xmlns:a16="http://schemas.microsoft.com/office/drawing/2014/main" id="{FCE8AABA-BFF9-4138-9A54-E5D759E21CDF}"/>
              </a:ext>
            </a:extLst>
          </p:cNvPr>
          <p:cNvSpPr>
            <a:spLocks noGrp="1"/>
          </p:cNvSpPr>
          <p:nvPr/>
        </p:nvSpPr>
        <p:spPr>
          <a:xfrm>
            <a:off x="63374" y="64207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24B0F034-A353-4A6E-B540-E6732546FF1D}"/>
              </a:ext>
            </a:extLst>
          </p:cNvPr>
          <p:cNvGrpSpPr/>
          <p:nvPr/>
        </p:nvGrpSpPr>
        <p:grpSpPr>
          <a:xfrm>
            <a:off x="3718753" y="797026"/>
            <a:ext cx="602875" cy="763642"/>
            <a:chOff x="7543800" y="3810000"/>
            <a:chExt cx="1143000" cy="1447800"/>
          </a:xfrm>
        </p:grpSpPr>
        <p:sp>
          <p:nvSpPr>
            <p:cNvPr id="8" name="Trapezoid 7">
              <a:extLst>
                <a:ext uri="{FF2B5EF4-FFF2-40B4-BE49-F238E27FC236}">
                  <a16:creationId xmlns:a16="http://schemas.microsoft.com/office/drawing/2014/main" id="{25E9AFCC-5FFD-412F-873B-AA7F04B4E5C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4EC965ED-7E43-4D78-9BED-143D7DBD925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FF5C1E22-2254-4FA1-BD59-8150F4BE12CD}"/>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FE1C0404-5F8B-4973-94F7-18E82E84CE9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D830D2D-819B-44FF-873B-B082E867204A}"/>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8DB0CD65-E92F-41A3-A40C-A81D061808F6}"/>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D82B4AD9-8A98-4716-A15F-08D5B6FD733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7A15A1D-93AD-4E11-A807-7D4D26A0473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B91AA1-2CDF-4F31-BF39-2BC25631EE2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3298AD6-A1A6-4D0E-97B6-2D3E322F388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618B62FC-55FE-4E5C-936E-2AFD36D0B21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D68EF4B2-66DA-4935-9ED0-4D8D3F06B8B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BEDC399B-DC95-4B02-A0C1-053BC0E118F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D693B307-3B5D-4394-AC8C-2D7DDB680E9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91EDC35-7B82-445B-A36E-FE0B7B8FBCD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DE39DF-ACFA-4AD2-A40B-0C1B5B4F8C8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02DCE79-E9B4-4C69-B90C-3189EB49F7A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D488844-6F42-4399-B3F7-52FC5A8A81F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09464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410" y="74256"/>
            <a:ext cx="5806289" cy="5847755"/>
          </a:xfrm>
          <a:prstGeom prst="rect">
            <a:avLst/>
          </a:prstGeom>
          <a:ln>
            <a:solidFill>
              <a:schemeClr val="tx1"/>
            </a:solidFill>
          </a:ln>
        </p:spPr>
        <p:txBody>
          <a:bodyPr wrap="square">
            <a:spAutoFit/>
          </a:bodyPr>
          <a:lstStyle/>
          <a:p>
            <a:pPr fontAlgn="base"/>
            <a:r>
              <a:rPr lang="en-US" sz="1100" b="0" i="0" dirty="0">
                <a:solidFill>
                  <a:srgbClr val="2F393A"/>
                </a:solidFill>
                <a:effectLst/>
                <a:latin typeface="Abadi" panose="020B0604020104020204" pitchFamily="34" charset="0"/>
              </a:rPr>
              <a:t>As you are aware, the Lord has established some type of </a:t>
            </a:r>
            <a:r>
              <a:rPr lang="en-US" sz="1100" b="1" i="0" u="none" strike="noStrike" dirty="0">
                <a:solidFill>
                  <a:srgbClr val="2F393A"/>
                </a:solidFill>
                <a:effectLst/>
                <a:latin typeface="Abadi" panose="020B0604020104020204" pitchFamily="34" charset="0"/>
              </a:rPr>
              <a:t>welfare program </a:t>
            </a:r>
            <a:r>
              <a:rPr lang="en-US" sz="1100" b="0" i="0" dirty="0">
                <a:solidFill>
                  <a:srgbClr val="2F393A"/>
                </a:solidFill>
                <a:effectLst/>
                <a:latin typeface="Abadi" panose="020B0604020104020204" pitchFamily="34" charset="0"/>
              </a:rPr>
              <a:t>in every dispensation. In the early days of this, the last dispensation, the Saints were given opportunities to live the law of consecration and were organized into what was called the united order. They were unable to live this higher law, which caused the Lord to suspend it until his people prepared themselves properly. It was not repealed. As we make our presentation today, I hope each of us will see the relationship between the law of consecration and the Welfare Services program.</a:t>
            </a:r>
          </a:p>
          <a:p>
            <a:pPr fontAlgn="base"/>
            <a:r>
              <a:rPr lang="en-US" sz="1100" b="0" i="0" dirty="0">
                <a:solidFill>
                  <a:srgbClr val="2F393A"/>
                </a:solidFill>
                <a:effectLst/>
                <a:latin typeface="Abadi" panose="020B0604020104020204" pitchFamily="34" charset="0"/>
              </a:rPr>
              <a:t>In the October 1936 semiannual conference of the Church, the First Presidency announced the Church security plan. The name was later changed to the Church welfare plan. Since that time, the Church Welfare Department has developed and assigned to the stakes of the Church an annual commodity budget, supervised the production and distribution of commodities, encouraged the establishment of local production projects and bishops storehouses, supervised Church employment centers, and established Deseret Industries. In the course of these activities, members of the General Church Welfare Committee traveled to stakes and regions teaching the basic principles of Church welfare. President Romney did this for many years.</a:t>
            </a:r>
          </a:p>
          <a:p>
            <a:pPr fontAlgn="base"/>
            <a:r>
              <a:rPr lang="en-US" sz="1100" dirty="0"/>
              <a:t>During this period and even earlier, the Church continued to develop a variety of other services. In 1919, foster care and adoption were introduced under President Joseph F. Smith through the Relief Society. Indian student placement was introduced through President David O. McKay and Elder Spencer W. Kimball. It began in 1953. Services for those who had emotional and mental problems have been provided for many years and were formally organized in 1960. In 1969 these various programs were brought together under the direction of Elders Marion G. Romney and Marvin J. Ashton. In 1970, the Health Services Corporation was organized to administer a system of hospitals the Church had developed over many years. The Health Services Corporation was also given responsibility for the worldwide health needs of Church members. During these few years of consolidation, the Welfare Department continued basically unchanged.</a:t>
            </a:r>
          </a:p>
          <a:p>
            <a:pPr fontAlgn="base"/>
            <a:r>
              <a:rPr lang="en-US" sz="1100" dirty="0"/>
              <a:t>In 1973 these three areas—Welfare Department, Social Services, and Health Services—were brought together in one organization. The First Presidency appointed the Presiding Bishopric to serve as chairmen of the General Welfare Services Committee. To more clearly describe the functions assigned to each of these departments, departmental names were modified. What was known as </a:t>
            </a:r>
            <a:r>
              <a:rPr lang="en-US" sz="1100" i="1" dirty="0"/>
              <a:t>the</a:t>
            </a:r>
            <a:r>
              <a:rPr lang="en-US" sz="1100" dirty="0"/>
              <a:t> Welfare Department is now called the Welfare Production-Distribution Department, headed by Brother R. Quinn Gardner. This department continues to be responsible for many of the economic aspects of Welfare Services.</a:t>
            </a:r>
            <a:endParaRPr lang="en-US" sz="1100" b="0" i="0" dirty="0">
              <a:solidFill>
                <a:srgbClr val="2F393A"/>
              </a:solidFill>
              <a:effectLst/>
              <a:latin typeface="Abadi" panose="020B0604020104020204" pitchFamily="34" charset="0"/>
            </a:endParaRPr>
          </a:p>
        </p:txBody>
      </p:sp>
      <p:sp>
        <p:nvSpPr>
          <p:cNvPr id="4" name="Rectangle 3"/>
          <p:cNvSpPr/>
          <p:nvPr/>
        </p:nvSpPr>
        <p:spPr>
          <a:xfrm>
            <a:off x="5875699" y="74256"/>
            <a:ext cx="6201624" cy="5847755"/>
          </a:xfrm>
          <a:prstGeom prst="rect">
            <a:avLst/>
          </a:prstGeom>
          <a:ln>
            <a:solidFill>
              <a:schemeClr val="tx1"/>
            </a:solidFill>
          </a:ln>
        </p:spPr>
        <p:txBody>
          <a:bodyPr wrap="square">
            <a:spAutoFit/>
          </a:bodyPr>
          <a:lstStyle/>
          <a:p>
            <a:pPr fontAlgn="base"/>
            <a:r>
              <a:rPr lang="en-US" sz="1100" b="1" i="0" dirty="0">
                <a:solidFill>
                  <a:srgbClr val="2F393A"/>
                </a:solidFill>
                <a:effectLst/>
                <a:latin typeface="Abadi" panose="020B0604020104020204" pitchFamily="34" charset="0"/>
              </a:rPr>
              <a:t>Social Services is now part of Personal Welfare Services</a:t>
            </a:r>
            <a:r>
              <a:rPr lang="en-US" sz="1100" b="0" i="0" dirty="0">
                <a:solidFill>
                  <a:srgbClr val="2F393A"/>
                </a:solidFill>
                <a:effectLst/>
                <a:latin typeface="Abadi" panose="020B0604020104020204" pitchFamily="34" charset="0"/>
              </a:rPr>
              <a:t>, with Brother Victor Brown, Jr., as director. This department is responsible essentially for the social-emotional aspects and for employment centers. Legally licensed agencies related to Personal Welfare Services continue to carry the name LDS Social Services.</a:t>
            </a:r>
          </a:p>
          <a:p>
            <a:pPr fontAlgn="base"/>
            <a:r>
              <a:rPr lang="en-US" sz="1100" b="0" i="0" dirty="0">
                <a:solidFill>
                  <a:srgbClr val="2F393A"/>
                </a:solidFill>
                <a:effectLst/>
                <a:latin typeface="Abadi" panose="020B0604020104020204" pitchFamily="34" charset="0"/>
              </a:rPr>
              <a:t>Health Services is now absorbed by Developing Welfare Services. This department is directed by Brother James O. Mason. Now that the Church no longer owns or operates hospitals, this department focuses attention on health needs worldwide; however, its major responsibility is to help priesthood and Relief Society leaders in developing areas of the world understand and prepare for the full Welfare Services program of the Church.</a:t>
            </a:r>
          </a:p>
          <a:p>
            <a:pPr fontAlgn="base"/>
            <a:r>
              <a:rPr lang="en-US" sz="1100" b="0" i="0" dirty="0">
                <a:solidFill>
                  <a:srgbClr val="2F393A"/>
                </a:solidFill>
                <a:effectLst/>
                <a:latin typeface="Abadi" panose="020B0604020104020204" pitchFamily="34" charset="0"/>
              </a:rPr>
              <a:t>These, then, are the three departments that comprise Welfare Services: Production-Distribution, Personal Welfare, and Developing Welfare. The Presiding Bishopric, these three department heads, and the General Presidency of the Relief Society constitute the General Welfare Services Committee of the Church. We serve under the direction of the First Presidency.</a:t>
            </a:r>
          </a:p>
          <a:p>
            <a:pPr fontAlgn="base"/>
            <a:r>
              <a:rPr lang="en-US" sz="1100" b="0" i="0" dirty="0">
                <a:solidFill>
                  <a:srgbClr val="2F393A"/>
                </a:solidFill>
                <a:effectLst/>
                <a:latin typeface="Abadi" panose="020B0604020104020204" pitchFamily="34" charset="0"/>
              </a:rPr>
              <a:t>I would like to add a word about the Relief Society. The Relief Society has been associated with the welfare program since its beginning and has continued to play a vital role as Welfare Services has expanded to embrace these other areas we have discussed. We are grateful to the Relief Society for their unfailing support of Welfare Services. We recognize that the program would be seriously limited without their full involvement.</a:t>
            </a:r>
          </a:p>
          <a:p>
            <a:pPr fontAlgn="base"/>
            <a:r>
              <a:rPr lang="en-US" sz="1100" b="0" i="0" dirty="0">
                <a:solidFill>
                  <a:srgbClr val="2F393A"/>
                </a:solidFill>
                <a:effectLst/>
                <a:latin typeface="Abadi" panose="020B0604020104020204" pitchFamily="34" charset="0"/>
              </a:rPr>
              <a:t>The mission of Welfare Services has been stated in these terms: “To assist priesthood and Relief Society leaders to ensure that individual members and families provide appropriately for their own needs; they are, therefore, self-sustaining and able to share with others, preparatory to living the full law of consecration.”</a:t>
            </a:r>
          </a:p>
          <a:p>
            <a:pPr fontAlgn="base"/>
            <a:r>
              <a:rPr lang="en-US" sz="1100" dirty="0"/>
              <a:t>The Lord has said, “And Zion cannot be built up unless it is by the principles of the law of the celestial kingdom; otherwise I cannot receive her unto myself.” (D&amp;C 105:5.)</a:t>
            </a:r>
          </a:p>
          <a:p>
            <a:pPr fontAlgn="base"/>
            <a:r>
              <a:rPr lang="en-US" sz="1100" dirty="0"/>
              <a:t>We recognize that we are building upon the work of the brethren who have gone before us. We are also very much aware of the scriptural admonition which the Lord has given his people: “Behold, this is the preparation wherewith I prepare you, and the foundation, and the ensample which I give unto you, whereby you may accomplish the commandments which are given you;</a:t>
            </a:r>
          </a:p>
          <a:p>
            <a:pPr fontAlgn="base"/>
            <a:r>
              <a:rPr lang="en-US" sz="1100" dirty="0"/>
              <a:t>“That through my providence, notwithstanding the tribulation which shall descend upon you, that the church may stand independent above all other creatures beneath the celestial world.” (D&amp;C 78:13–14.)</a:t>
            </a:r>
          </a:p>
          <a:p>
            <a:pPr fontAlgn="base"/>
            <a:r>
              <a:rPr lang="en-US" sz="1100" dirty="0"/>
              <a:t>All levels of the Church organization must be prepared—individuals, families, wards, stakes, regions, and areas—to respond to the demands of life, so that we as a united people “may stand independent … beneath the celestial world.”</a:t>
            </a:r>
          </a:p>
          <a:p>
            <a:pPr fontAlgn="base"/>
            <a:r>
              <a:rPr lang="en-US" sz="1100" dirty="0"/>
              <a:t>Victor L. Brown An Overview of Church Welfare Services  Oct. 1975 General Conference</a:t>
            </a:r>
            <a:endParaRPr lang="en-US" sz="1100" b="0" i="0" dirty="0">
              <a:solidFill>
                <a:srgbClr val="2F393A"/>
              </a:solidFill>
              <a:effectLst/>
              <a:latin typeface="Abadi" panose="020B0604020104020204" pitchFamily="34" charset="0"/>
            </a:endParaRPr>
          </a:p>
        </p:txBody>
      </p:sp>
      <p:sp>
        <p:nvSpPr>
          <p:cNvPr id="5" name="TextBox 4"/>
          <p:cNvSpPr txBox="1"/>
          <p:nvPr/>
        </p:nvSpPr>
        <p:spPr>
          <a:xfrm>
            <a:off x="4051093" y="5934670"/>
            <a:ext cx="3496148" cy="923330"/>
          </a:xfrm>
          <a:prstGeom prst="rect">
            <a:avLst/>
          </a:prstGeom>
          <a:noFill/>
        </p:spPr>
        <p:txBody>
          <a:bodyPr wrap="square" rtlCol="0">
            <a:spAutoFit/>
          </a:bodyPr>
          <a:lstStyle/>
          <a:p>
            <a:pPr algn="ctr"/>
            <a:r>
              <a:rPr lang="en-US" dirty="0"/>
              <a:t>A great article of the Church Welfare System by Victor L. Brown Oct. 1975 Gen. Conf.</a:t>
            </a:r>
          </a:p>
        </p:txBody>
      </p:sp>
    </p:spTree>
    <p:extLst>
      <p:ext uri="{BB962C8B-B14F-4D97-AF65-F5344CB8AC3E}">
        <p14:creationId xmlns:p14="http://schemas.microsoft.com/office/powerpoint/2010/main" val="294894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069" y="172016"/>
            <a:ext cx="5785165" cy="4339650"/>
          </a:xfrm>
          <a:prstGeom prst="rect">
            <a:avLst/>
          </a:prstGeom>
          <a:noFill/>
          <a:ln>
            <a:solidFill>
              <a:schemeClr val="tx1"/>
            </a:solidFill>
          </a:ln>
        </p:spPr>
        <p:txBody>
          <a:bodyPr wrap="square" rtlCol="0">
            <a:spAutoFit/>
          </a:bodyPr>
          <a:lstStyle/>
          <a:p>
            <a:r>
              <a:rPr lang="en-US" sz="1200" b="1" dirty="0"/>
              <a:t>78:9  Faith and Diligence </a:t>
            </a:r>
          </a:p>
          <a:p>
            <a:r>
              <a:rPr lang="en-US" sz="1200" dirty="0"/>
              <a:t>The three brethren, Newel K. Whiney, Joseph Smith, and Sidney Rigdon, were the original members of the United Firm. They left to organize the firm in Missouri on 1 April 1832 accompanied by Peter Whitmer Jr. and Jesse </a:t>
            </a:r>
            <a:r>
              <a:rPr lang="en-US" sz="1200" dirty="0" err="1"/>
              <a:t>Gause</a:t>
            </a:r>
            <a:r>
              <a:rPr lang="en-US" sz="1200" dirty="0"/>
              <a:t>. The Prophet Joseph Smith suffered great persecution in the Hiram, Ohio, area previous to leaving in accordance with the Lord’s counsel. A week earlier, on the evening of 24 March 1832, a mob came to the John Johnson home and dragged the Prophet from his bedroom. The mob had previously taken Sidney Rigdon from his home. After tarring and feathering the two men, the mob left them for dead. That evening Emma and Joseph had been taking turns caring for twin babies who were seriously ill with measles. Emma had nursed the children, and Joseph slept in the trundle bed with a baby boy lying on his chest. The mob took the Prophet, but left little Joseph behind to the ravages of the cold that swept into the room. On 29 March, due to the effects of the cold and the measles, the baby boy died. At the time the men departed for Missouri, others in Joseph’s and Sidney’s family were ill wit the measles. The Prophet Joseph Smith wrote concerning the labor undertaken when “leaving our families in affliction amidst the death upon the mercy of mobs and of brethren who you know sometimes are found to be unstable, unbelieving, unmerciful and unkind and in this trying situation to keep the commandment of God we took our lives in our hands and traveled through every combination of wickedness to your country for your salvation” (</a:t>
            </a:r>
            <a:r>
              <a:rPr lang="en-US" sz="1200" dirty="0" err="1"/>
              <a:t>Jessee</a:t>
            </a:r>
            <a:r>
              <a:rPr lang="en-US" sz="1200" dirty="0"/>
              <a:t>, Personal Writings of Joseph Smith, 245).</a:t>
            </a:r>
          </a:p>
          <a:p>
            <a:r>
              <a:rPr lang="en-US" sz="1200" dirty="0"/>
              <a:t>The efforts of these men to fulfill the Lord’s command to travel to Zion demonstrated their faith and diligence.</a:t>
            </a:r>
          </a:p>
          <a:p>
            <a:r>
              <a:rPr lang="en-US" sz="1200" dirty="0"/>
              <a:t>Taken from Joseph Smith History of the Church Pg. 262-266</a:t>
            </a:r>
          </a:p>
        </p:txBody>
      </p:sp>
      <p:sp>
        <p:nvSpPr>
          <p:cNvPr id="3" name="Rectangle 2">
            <a:extLst>
              <a:ext uri="{FF2B5EF4-FFF2-40B4-BE49-F238E27FC236}">
                <a16:creationId xmlns:a16="http://schemas.microsoft.com/office/drawing/2014/main" id="{64606246-4AE2-4FD0-87D2-7C2831D6DD5C}"/>
              </a:ext>
            </a:extLst>
          </p:cNvPr>
          <p:cNvSpPr/>
          <p:nvPr/>
        </p:nvSpPr>
        <p:spPr>
          <a:xfrm>
            <a:off x="181069" y="4511666"/>
            <a:ext cx="5785165" cy="954107"/>
          </a:xfrm>
          <a:prstGeom prst="rect">
            <a:avLst/>
          </a:prstGeom>
          <a:ln>
            <a:solidFill>
              <a:schemeClr val="tx1"/>
            </a:solidFill>
          </a:ln>
        </p:spPr>
        <p:txBody>
          <a:bodyPr wrap="square">
            <a:spAutoFit/>
          </a:bodyPr>
          <a:lstStyle/>
          <a:p>
            <a:r>
              <a:rPr lang="en-US" sz="1400" b="1" dirty="0">
                <a:latin typeface="Open Sans"/>
              </a:rPr>
              <a:t>Adam-</a:t>
            </a:r>
            <a:r>
              <a:rPr lang="en-US" sz="1400" b="1" dirty="0" err="1">
                <a:latin typeface="Open Sans"/>
              </a:rPr>
              <a:t>ondi</a:t>
            </a:r>
            <a:r>
              <a:rPr lang="en-US" sz="1400" b="1" dirty="0">
                <a:latin typeface="Open Sans"/>
              </a:rPr>
              <a:t>-</a:t>
            </a:r>
            <a:r>
              <a:rPr lang="en-US" sz="1400" b="1" dirty="0" err="1">
                <a:latin typeface="Open Sans"/>
              </a:rPr>
              <a:t>Ahman</a:t>
            </a:r>
            <a:r>
              <a:rPr lang="en-US" sz="1400" dirty="0">
                <a:latin typeface="Open Sans"/>
              </a:rPr>
              <a:t> is the place where Adam blessed his righteous posterity three years before he died (see D&amp;C 107:53–56) and where he will come to meet with the Saints before the time of the Second Coming (see D&amp;C 116).</a:t>
            </a:r>
            <a:endParaRPr lang="en-US" sz="1400" dirty="0"/>
          </a:p>
        </p:txBody>
      </p:sp>
      <p:sp>
        <p:nvSpPr>
          <p:cNvPr id="4" name="Rectangle 3">
            <a:extLst>
              <a:ext uri="{FF2B5EF4-FFF2-40B4-BE49-F238E27FC236}">
                <a16:creationId xmlns:a16="http://schemas.microsoft.com/office/drawing/2014/main" id="{027FAD7E-C8B2-4C7C-BD9C-79935B792C1F}"/>
              </a:ext>
            </a:extLst>
          </p:cNvPr>
          <p:cNvSpPr/>
          <p:nvPr/>
        </p:nvSpPr>
        <p:spPr>
          <a:xfrm>
            <a:off x="5966234" y="685256"/>
            <a:ext cx="6225766" cy="1754326"/>
          </a:xfrm>
          <a:prstGeom prst="rect">
            <a:avLst/>
          </a:prstGeom>
          <a:ln>
            <a:solidFill>
              <a:schemeClr val="tx1"/>
            </a:solidFill>
          </a:ln>
        </p:spPr>
        <p:txBody>
          <a:bodyPr wrap="square">
            <a:spAutoFit/>
          </a:bodyPr>
          <a:lstStyle/>
          <a:p>
            <a:r>
              <a:rPr lang="en-US" sz="1200" b="1" i="1" dirty="0">
                <a:solidFill>
                  <a:srgbClr val="333333"/>
                </a:solidFill>
                <a:latin typeface="Open Sans"/>
              </a:rPr>
              <a:t>D&amp;C 78:20:</a:t>
            </a:r>
          </a:p>
          <a:p>
            <a:r>
              <a:rPr lang="en-US" sz="1200" i="1" dirty="0">
                <a:solidFill>
                  <a:srgbClr val="333333"/>
                </a:solidFill>
                <a:latin typeface="Open Sans"/>
              </a:rPr>
              <a:t>Elder Orson Pratt pointed out that “there is one revelation that this people are not generally acquainted with. I think it has never been published, but probably it will be in the church history. It is given in questions and answers. The first question is, ‘What is the name of God in the pure language?’ The answer says, ‘</a:t>
            </a:r>
            <a:r>
              <a:rPr lang="en-US" sz="1200" i="1" dirty="0" err="1">
                <a:solidFill>
                  <a:srgbClr val="333333"/>
                </a:solidFill>
                <a:latin typeface="Open Sans"/>
              </a:rPr>
              <a:t>Ahman</a:t>
            </a:r>
            <a:r>
              <a:rPr lang="en-US" sz="1200" i="1" dirty="0">
                <a:solidFill>
                  <a:srgbClr val="333333"/>
                </a:solidFill>
                <a:latin typeface="Open Sans"/>
              </a:rPr>
              <a:t>.’ ‘What is the name of the Son of God?’ Answer, ‘Son </a:t>
            </a:r>
            <a:r>
              <a:rPr lang="en-US" sz="1200" i="1" dirty="0" err="1">
                <a:solidFill>
                  <a:srgbClr val="333333"/>
                </a:solidFill>
                <a:latin typeface="Open Sans"/>
              </a:rPr>
              <a:t>Ahman</a:t>
            </a:r>
            <a:r>
              <a:rPr lang="en-US" sz="1200" i="1" dirty="0">
                <a:solidFill>
                  <a:srgbClr val="333333"/>
                </a:solidFill>
                <a:latin typeface="Open Sans"/>
              </a:rPr>
              <a:t>—the greatest of all the parts of God excepting </a:t>
            </a:r>
            <a:r>
              <a:rPr lang="en-US" sz="1200" i="1" dirty="0" err="1">
                <a:solidFill>
                  <a:srgbClr val="333333"/>
                </a:solidFill>
                <a:latin typeface="Open Sans"/>
              </a:rPr>
              <a:t>Ahman</a:t>
            </a:r>
            <a:r>
              <a:rPr lang="en-US" sz="1200" i="1" dirty="0">
                <a:solidFill>
                  <a:srgbClr val="333333"/>
                </a:solidFill>
                <a:latin typeface="Open Sans"/>
              </a:rPr>
              <a:t>’” (“Discourse,” </a:t>
            </a:r>
            <a:r>
              <a:rPr lang="en-US" sz="1200" i="1" dirty="0">
                <a:solidFill>
                  <a:srgbClr val="333333"/>
                </a:solidFill>
                <a:latin typeface="Georgia" panose="02040502050405020303" pitchFamily="18" charset="0"/>
              </a:rPr>
              <a:t>Deseret News,</a:t>
            </a:r>
            <a:r>
              <a:rPr lang="en-US" sz="1200" i="1" dirty="0">
                <a:solidFill>
                  <a:srgbClr val="333333"/>
                </a:solidFill>
                <a:latin typeface="Open Sans"/>
              </a:rPr>
              <a:t> May 23, 1855, 82 [part one of this discourse published in </a:t>
            </a:r>
            <a:r>
              <a:rPr lang="en-US" sz="1200" i="1" dirty="0">
                <a:solidFill>
                  <a:srgbClr val="333333"/>
                </a:solidFill>
                <a:latin typeface="Georgia" panose="02040502050405020303" pitchFamily="18" charset="0"/>
              </a:rPr>
              <a:t>Deseret News,</a:t>
            </a:r>
            <a:r>
              <a:rPr lang="en-US" sz="1200" i="1" dirty="0">
                <a:solidFill>
                  <a:srgbClr val="333333"/>
                </a:solidFill>
                <a:latin typeface="Open Sans"/>
              </a:rPr>
              <a:t> May 16, 1855, 76]; see also </a:t>
            </a:r>
            <a:r>
              <a:rPr lang="en-US" sz="1200" i="1" dirty="0">
                <a:solidFill>
                  <a:srgbClr val="333333"/>
                </a:solidFill>
                <a:latin typeface="Georgia" panose="02040502050405020303" pitchFamily="18" charset="0"/>
              </a:rPr>
              <a:t>Documents, Volume 2: July 1831–January 1833,</a:t>
            </a:r>
            <a:r>
              <a:rPr lang="en-US" sz="1200" i="1" dirty="0">
                <a:solidFill>
                  <a:srgbClr val="333333"/>
                </a:solidFill>
                <a:latin typeface="Open Sans"/>
              </a:rPr>
              <a:t> vol. 2 of the Documents series of </a:t>
            </a:r>
            <a:r>
              <a:rPr lang="en-US" sz="1200" i="1" dirty="0">
                <a:solidFill>
                  <a:srgbClr val="333333"/>
                </a:solidFill>
                <a:latin typeface="Georgia" panose="02040502050405020303" pitchFamily="18" charset="0"/>
              </a:rPr>
              <a:t>The Joseph Smith Papers</a:t>
            </a:r>
            <a:r>
              <a:rPr lang="en-US" sz="1200" i="1" dirty="0">
                <a:solidFill>
                  <a:srgbClr val="333333"/>
                </a:solidFill>
                <a:latin typeface="Open Sans"/>
              </a:rPr>
              <a:t> [2013], 215).</a:t>
            </a:r>
            <a:endParaRPr lang="en-US" sz="1200" dirty="0"/>
          </a:p>
        </p:txBody>
      </p:sp>
      <p:sp>
        <p:nvSpPr>
          <p:cNvPr id="5" name="Rectangle 4">
            <a:extLst>
              <a:ext uri="{FF2B5EF4-FFF2-40B4-BE49-F238E27FC236}">
                <a16:creationId xmlns:a16="http://schemas.microsoft.com/office/drawing/2014/main" id="{6F123B25-B58D-4140-8993-51B46A87C7E7}"/>
              </a:ext>
            </a:extLst>
          </p:cNvPr>
          <p:cNvSpPr/>
          <p:nvPr/>
        </p:nvSpPr>
        <p:spPr>
          <a:xfrm>
            <a:off x="5966233" y="2440821"/>
            <a:ext cx="6225765" cy="1200329"/>
          </a:xfrm>
          <a:prstGeom prst="rect">
            <a:avLst/>
          </a:prstGeom>
          <a:ln>
            <a:solidFill>
              <a:schemeClr val="tx1"/>
            </a:solidFill>
          </a:ln>
        </p:spPr>
        <p:txBody>
          <a:bodyPr wrap="square">
            <a:spAutoFit/>
          </a:bodyPr>
          <a:lstStyle/>
          <a:p>
            <a:r>
              <a:rPr lang="en-US" sz="1200" b="1" i="1" dirty="0">
                <a:latin typeface="Open Sans"/>
              </a:rPr>
              <a:t>D&amp;C 78:20: </a:t>
            </a:r>
          </a:p>
          <a:p>
            <a:r>
              <a:rPr lang="en-US" sz="1200" i="1" dirty="0">
                <a:latin typeface="Open Sans"/>
              </a:rPr>
              <a:t>President Joseph Fielding Smith taught: “Jesus Christ is also called Son </a:t>
            </a:r>
            <a:r>
              <a:rPr lang="en-US" sz="1200" i="1" dirty="0" err="1">
                <a:latin typeface="Open Sans"/>
              </a:rPr>
              <a:t>Ahman</a:t>
            </a:r>
            <a:r>
              <a:rPr lang="en-US" sz="1200" i="1" dirty="0">
                <a:latin typeface="Open Sans"/>
              </a:rPr>
              <a:t>. (See D. &amp; C. 95:17.) Therefore his name is connected with the name of the place where Adam dwelt. For that reason Elder Orson Pratt gives it the interpretation of ‘The Valley of God’” (</a:t>
            </a:r>
            <a:r>
              <a:rPr lang="en-US" sz="1200" i="1" dirty="0">
                <a:latin typeface="Georgia" panose="02040502050405020303" pitchFamily="18" charset="0"/>
              </a:rPr>
              <a:t>Church History and Modern Revelation,</a:t>
            </a:r>
            <a:r>
              <a:rPr lang="en-US" sz="1200" i="1" dirty="0">
                <a:latin typeface="Open Sans"/>
              </a:rPr>
              <a:t> 2 vols. [1953], 1:310). (See also </a:t>
            </a:r>
            <a:r>
              <a:rPr lang="en-US" sz="1200" i="1" dirty="0">
                <a:latin typeface="Georgia" panose="02040502050405020303" pitchFamily="18" charset="0"/>
              </a:rPr>
              <a:t>Doctrine and Covenants Student Manual,</a:t>
            </a:r>
            <a:r>
              <a:rPr lang="en-US" sz="1200" i="1" dirty="0">
                <a:latin typeface="Open Sans"/>
              </a:rPr>
              <a:t> 2nd ed. [Church Educational System manual, 2001], 173.)</a:t>
            </a:r>
            <a:endParaRPr lang="en-US" sz="1200" dirty="0"/>
          </a:p>
        </p:txBody>
      </p:sp>
      <p:sp>
        <p:nvSpPr>
          <p:cNvPr id="6" name="TextBox 5">
            <a:extLst>
              <a:ext uri="{FF2B5EF4-FFF2-40B4-BE49-F238E27FC236}">
                <a16:creationId xmlns:a16="http://schemas.microsoft.com/office/drawing/2014/main" id="{6D60F29C-E7A8-4156-91FA-805D6C879FAB}"/>
              </a:ext>
            </a:extLst>
          </p:cNvPr>
          <p:cNvSpPr txBox="1"/>
          <p:nvPr/>
        </p:nvSpPr>
        <p:spPr>
          <a:xfrm>
            <a:off x="8335478" y="315305"/>
            <a:ext cx="1674796" cy="369332"/>
          </a:xfrm>
          <a:prstGeom prst="rect">
            <a:avLst/>
          </a:prstGeom>
          <a:noFill/>
        </p:spPr>
        <p:txBody>
          <a:bodyPr wrap="square" rtlCol="0">
            <a:spAutoFit/>
          </a:bodyPr>
          <a:lstStyle/>
          <a:p>
            <a:r>
              <a:rPr lang="en-US" dirty="0" err="1"/>
              <a:t>Ahman</a:t>
            </a:r>
            <a:endParaRPr lang="en-US" dirty="0"/>
          </a:p>
        </p:txBody>
      </p:sp>
    </p:spTree>
    <p:extLst>
      <p:ext uri="{BB962C8B-B14F-4D97-AF65-F5344CB8AC3E}">
        <p14:creationId xmlns:p14="http://schemas.microsoft.com/office/powerpoint/2010/main" val="361371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0" y="-7150"/>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The Firm</a:t>
            </a:r>
          </a:p>
        </p:txBody>
      </p:sp>
      <p:sp>
        <p:nvSpPr>
          <p:cNvPr id="17" name="Rectangle 16">
            <a:extLst>
              <a:ext uri="{FF2B5EF4-FFF2-40B4-BE49-F238E27FC236}">
                <a16:creationId xmlns:a16="http://schemas.microsoft.com/office/drawing/2014/main" id="{1DDAEDBA-3540-47D1-8255-99F9A909499D}"/>
              </a:ext>
            </a:extLst>
          </p:cNvPr>
          <p:cNvSpPr/>
          <p:nvPr/>
        </p:nvSpPr>
        <p:spPr>
          <a:xfrm>
            <a:off x="546367" y="1120676"/>
            <a:ext cx="4560489" cy="2308324"/>
          </a:xfrm>
          <a:prstGeom prst="rect">
            <a:avLst/>
          </a:prstGeom>
        </p:spPr>
        <p:txBody>
          <a:bodyPr wrap="square">
            <a:spAutoFit/>
          </a:bodyPr>
          <a:lstStyle/>
          <a:p>
            <a:r>
              <a:rPr lang="en-US" dirty="0">
                <a:solidFill>
                  <a:schemeClr val="bg1"/>
                </a:solidFill>
                <a:latin typeface="Abadi" panose="020B0604020104020204" pitchFamily="34" charset="0"/>
              </a:rPr>
              <a:t>“This revelation originally instructed the Prophet, Sidney Rigdon, and Newel K. Whitney to travel to Missouri and organize the Church’s mercantile and publishing endeavors by creating a ‘firm’ that would oversee these efforts, generating funds for the establishment of Zion and for the benefit of the poor. </a:t>
            </a:r>
            <a:endParaRPr lang="en-US" dirty="0">
              <a:solidFill>
                <a:schemeClr val="bg1"/>
              </a:solidFill>
            </a:endParaRPr>
          </a:p>
        </p:txBody>
      </p:sp>
      <p:sp>
        <p:nvSpPr>
          <p:cNvPr id="20" name="Rectangle 19">
            <a:extLst>
              <a:ext uri="{FF2B5EF4-FFF2-40B4-BE49-F238E27FC236}">
                <a16:creationId xmlns:a16="http://schemas.microsoft.com/office/drawing/2014/main" id="{EA4AC96D-044F-4525-A3BB-DDF8E107AA23}"/>
              </a:ext>
            </a:extLst>
          </p:cNvPr>
          <p:cNvSpPr/>
          <p:nvPr/>
        </p:nvSpPr>
        <p:spPr>
          <a:xfrm>
            <a:off x="5464438" y="5374042"/>
            <a:ext cx="6067304" cy="923330"/>
          </a:xfrm>
          <a:prstGeom prst="rect">
            <a:avLst/>
          </a:prstGeom>
        </p:spPr>
        <p:txBody>
          <a:bodyPr wrap="square">
            <a:spAutoFit/>
          </a:bodyPr>
          <a:lstStyle/>
          <a:p>
            <a:r>
              <a:rPr lang="en-US" dirty="0">
                <a:solidFill>
                  <a:schemeClr val="bg1"/>
                </a:solidFill>
                <a:latin typeface="Abadi" panose="020B0604020104020204" pitchFamily="34" charset="0"/>
              </a:rPr>
              <a:t>The phrase ‘the affairs of the storehouse for the poor’ replaced ‘mercantile and publishing establishments’ in the revelation, and the word ‘order’ replaced the word ‘firm.’”</a:t>
            </a:r>
            <a:endParaRPr lang="en-US" dirty="0">
              <a:solidFill>
                <a:schemeClr val="bg1"/>
              </a:solidFill>
            </a:endParaRPr>
          </a:p>
        </p:txBody>
      </p:sp>
      <p:pic>
        <p:nvPicPr>
          <p:cNvPr id="5" name="Picture 4">
            <a:extLst>
              <a:ext uri="{FF2B5EF4-FFF2-40B4-BE49-F238E27FC236}">
                <a16:creationId xmlns:a16="http://schemas.microsoft.com/office/drawing/2014/main" id="{1B598DC0-7961-47A5-9AE1-CF1373F7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552" y="919810"/>
            <a:ext cx="3724979" cy="3724979"/>
          </a:xfrm>
          <a:prstGeom prst="rect">
            <a:avLst/>
          </a:prstGeom>
        </p:spPr>
      </p:pic>
      <p:grpSp>
        <p:nvGrpSpPr>
          <p:cNvPr id="21" name="Group 20">
            <a:extLst>
              <a:ext uri="{FF2B5EF4-FFF2-40B4-BE49-F238E27FC236}">
                <a16:creationId xmlns:a16="http://schemas.microsoft.com/office/drawing/2014/main" id="{C3E6451A-6A0D-49F7-8CF2-F623D93386B7}"/>
              </a:ext>
            </a:extLst>
          </p:cNvPr>
          <p:cNvGrpSpPr/>
          <p:nvPr/>
        </p:nvGrpSpPr>
        <p:grpSpPr>
          <a:xfrm>
            <a:off x="9069390" y="2542236"/>
            <a:ext cx="833158" cy="2142478"/>
            <a:chOff x="3848570" y="1295401"/>
            <a:chExt cx="1422351" cy="3657599"/>
          </a:xfrm>
        </p:grpSpPr>
        <p:sp>
          <p:nvSpPr>
            <p:cNvPr id="22" name="Round Diagonal Corner Rectangle 37">
              <a:extLst>
                <a:ext uri="{FF2B5EF4-FFF2-40B4-BE49-F238E27FC236}">
                  <a16:creationId xmlns:a16="http://schemas.microsoft.com/office/drawing/2014/main" id="{7CC2A759-0229-4B9C-93A4-2C8C7EB10504}"/>
                </a:ext>
              </a:extLst>
            </p:cNvPr>
            <p:cNvSpPr/>
            <p:nvPr/>
          </p:nvSpPr>
          <p:spPr>
            <a:xfrm rot="20138746">
              <a:off x="3952289" y="1479568"/>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61">
              <a:extLst>
                <a:ext uri="{FF2B5EF4-FFF2-40B4-BE49-F238E27FC236}">
                  <a16:creationId xmlns:a16="http://schemas.microsoft.com/office/drawing/2014/main" id="{68F8EE77-582C-43B6-8E25-9591794AC35B}"/>
                </a:ext>
              </a:extLst>
            </p:cNvPr>
            <p:cNvSpPr/>
            <p:nvPr/>
          </p:nvSpPr>
          <p:spPr>
            <a:xfrm rot="6558653">
              <a:off x="4408485" y="1432626"/>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DCB6A87-2E36-403B-B21E-66A0412F3FB5}"/>
                </a:ext>
              </a:extLst>
            </p:cNvPr>
            <p:cNvSpPr/>
            <p:nvPr/>
          </p:nvSpPr>
          <p:spPr>
            <a:xfrm rot="4050661">
              <a:off x="4617913" y="4498592"/>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AD6234B-39BE-4A13-A6CB-C85DE3893086}"/>
                </a:ext>
              </a:extLst>
            </p:cNvPr>
            <p:cNvSpPr/>
            <p:nvPr/>
          </p:nvSpPr>
          <p:spPr>
            <a:xfrm rot="4050661">
              <a:off x="4139763" y="4467206"/>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84EA401-BB69-4BCE-936B-5DC7D4281096}"/>
                </a:ext>
              </a:extLst>
            </p:cNvPr>
            <p:cNvSpPr/>
            <p:nvPr/>
          </p:nvSpPr>
          <p:spPr>
            <a:xfrm>
              <a:off x="4947659" y="3193491"/>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23A30DE-6AFC-4A72-B348-F04F4D21CB9A}"/>
                </a:ext>
              </a:extLst>
            </p:cNvPr>
            <p:cNvSpPr/>
            <p:nvPr/>
          </p:nvSpPr>
          <p:spPr>
            <a:xfrm>
              <a:off x="3848570" y="3183674"/>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78B03C76-BB77-4DF9-BCB0-61DFB40CD881}"/>
                </a:ext>
              </a:extLst>
            </p:cNvPr>
            <p:cNvSpPr/>
            <p:nvPr/>
          </p:nvSpPr>
          <p:spPr>
            <a:xfrm rot="20029742">
              <a:off x="4636178" y="2446832"/>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D144C0ED-3415-4D0C-AE1C-41C66FF0D8DA}"/>
                </a:ext>
              </a:extLst>
            </p:cNvPr>
            <p:cNvSpPr/>
            <p:nvPr/>
          </p:nvSpPr>
          <p:spPr>
            <a:xfrm rot="1905609">
              <a:off x="4009641" y="2510360"/>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01AE0D94-174B-4839-B5E2-9516944CAE80}"/>
                </a:ext>
              </a:extLst>
            </p:cNvPr>
            <p:cNvSpPr/>
            <p:nvPr/>
          </p:nvSpPr>
          <p:spPr>
            <a:xfrm>
              <a:off x="4180487" y="2506228"/>
              <a:ext cx="771932" cy="1122691"/>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EADB676D-D733-4F3C-A7CB-B8A7C32E7298}"/>
                </a:ext>
              </a:extLst>
            </p:cNvPr>
            <p:cNvSpPr/>
            <p:nvPr/>
          </p:nvSpPr>
          <p:spPr>
            <a:xfrm rot="10800000">
              <a:off x="4393950" y="2486593"/>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5A0423C9-BE6D-4F36-8E2E-6DDF8B1D842B}"/>
                </a:ext>
              </a:extLst>
            </p:cNvPr>
            <p:cNvSpPr/>
            <p:nvPr/>
          </p:nvSpPr>
          <p:spPr>
            <a:xfrm>
              <a:off x="4040544" y="3517486"/>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74322122-D32F-4C2D-83A1-17117428BA3A}"/>
                </a:ext>
              </a:extLst>
            </p:cNvPr>
            <p:cNvSpPr/>
            <p:nvPr/>
          </p:nvSpPr>
          <p:spPr>
            <a:xfrm>
              <a:off x="4499177" y="3522394"/>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5">
              <a:extLst>
                <a:ext uri="{FF2B5EF4-FFF2-40B4-BE49-F238E27FC236}">
                  <a16:creationId xmlns:a16="http://schemas.microsoft.com/office/drawing/2014/main" id="{E9A2774F-33AB-4862-9550-FE2DE74CFCBC}"/>
                </a:ext>
              </a:extLst>
            </p:cNvPr>
            <p:cNvSpPr/>
            <p:nvPr/>
          </p:nvSpPr>
          <p:spPr>
            <a:xfrm>
              <a:off x="4267422" y="3556759"/>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905C2F5-2CD9-4BB4-8617-6BA2F6595610}"/>
                </a:ext>
              </a:extLst>
            </p:cNvPr>
            <p:cNvSpPr/>
            <p:nvPr/>
          </p:nvSpPr>
          <p:spPr>
            <a:xfrm>
              <a:off x="4287698" y="2519734"/>
              <a:ext cx="142743" cy="99649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1EA34FA-F60B-44FA-B06A-6A402A146191}"/>
                </a:ext>
              </a:extLst>
            </p:cNvPr>
            <p:cNvSpPr/>
            <p:nvPr/>
          </p:nvSpPr>
          <p:spPr>
            <a:xfrm>
              <a:off x="4681819" y="2519735"/>
              <a:ext cx="136536" cy="9854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936DD68-2E3D-430E-9516-D863F1BAD55F}"/>
                </a:ext>
              </a:extLst>
            </p:cNvPr>
            <p:cNvSpPr/>
            <p:nvPr/>
          </p:nvSpPr>
          <p:spPr>
            <a:xfrm rot="5400000">
              <a:off x="4473482" y="3163862"/>
              <a:ext cx="201346" cy="78439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9B0842-DD2C-4B5C-BFA9-731C6D4DDD8A}"/>
                </a:ext>
              </a:extLst>
            </p:cNvPr>
            <p:cNvSpPr/>
            <p:nvPr/>
          </p:nvSpPr>
          <p:spPr>
            <a:xfrm>
              <a:off x="4107179" y="1428960"/>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62">
              <a:extLst>
                <a:ext uri="{FF2B5EF4-FFF2-40B4-BE49-F238E27FC236}">
                  <a16:creationId xmlns:a16="http://schemas.microsoft.com/office/drawing/2014/main" id="{781F45E8-376C-4C42-B8A1-6A20BFB3C2AD}"/>
                </a:ext>
              </a:extLst>
            </p:cNvPr>
            <p:cNvSpPr/>
            <p:nvPr/>
          </p:nvSpPr>
          <p:spPr>
            <a:xfrm>
              <a:off x="4196977" y="1295401"/>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7967BE9C-4199-46F9-A1D6-E131C50766DC}"/>
              </a:ext>
            </a:extLst>
          </p:cNvPr>
          <p:cNvGrpSpPr/>
          <p:nvPr/>
        </p:nvGrpSpPr>
        <p:grpSpPr>
          <a:xfrm>
            <a:off x="7698250" y="2350571"/>
            <a:ext cx="988288" cy="2357422"/>
            <a:chOff x="914400" y="1524000"/>
            <a:chExt cx="1788913" cy="4267201"/>
          </a:xfrm>
        </p:grpSpPr>
        <p:sp>
          <p:nvSpPr>
            <p:cNvPr id="41" name="Oval 40">
              <a:extLst>
                <a:ext uri="{FF2B5EF4-FFF2-40B4-BE49-F238E27FC236}">
                  <a16:creationId xmlns:a16="http://schemas.microsoft.com/office/drawing/2014/main" id="{64A27CAD-0620-45D6-B285-E2EA99BEC2EA}"/>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E6FC468-CE4A-4329-8B3E-F715F13C8414}"/>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2A4BEDB4-F99D-4349-8EBF-95F86593A184}"/>
                </a:ext>
              </a:extLst>
            </p:cNvPr>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C74DCFF8-C22D-4436-8269-E4B5F66850FD}"/>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F2BB34D-01A3-46CE-9C95-9A2BADF44181}"/>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a:extLst>
                <a:ext uri="{FF2B5EF4-FFF2-40B4-BE49-F238E27FC236}">
                  <a16:creationId xmlns:a16="http://schemas.microsoft.com/office/drawing/2014/main" id="{7B4A901D-AB4F-4F5A-B665-64AF05686F3D}"/>
                </a:ext>
              </a:extLst>
            </p:cNvPr>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0D73A242-4AB0-4B1D-9EEC-CA93699F2B86}"/>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C1A7484-AEF5-459F-9365-A31A84DEB223}"/>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a:extLst>
                <a:ext uri="{FF2B5EF4-FFF2-40B4-BE49-F238E27FC236}">
                  <a16:creationId xmlns:a16="http://schemas.microsoft.com/office/drawing/2014/main" id="{3215215A-04B8-42D1-A527-12ED09F0A179}"/>
                </a:ext>
              </a:extLst>
            </p:cNvPr>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a:extLst>
                <a:ext uri="{FF2B5EF4-FFF2-40B4-BE49-F238E27FC236}">
                  <a16:creationId xmlns:a16="http://schemas.microsoft.com/office/drawing/2014/main" id="{645B8C20-8455-485F-9E5B-FBB1F7A83B29}"/>
                </a:ext>
              </a:extLst>
            </p:cNvPr>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CD8CB2C-2D38-4C28-928D-EC980EF810E0}"/>
                </a:ext>
              </a:extLst>
            </p:cNvPr>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15">
              <a:extLst>
                <a:ext uri="{FF2B5EF4-FFF2-40B4-BE49-F238E27FC236}">
                  <a16:creationId xmlns:a16="http://schemas.microsoft.com/office/drawing/2014/main" id="{599ECAFE-8258-473E-A083-81A87EFC46FB}"/>
                </a:ext>
              </a:extLst>
            </p:cNvPr>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2F4D4850-135C-40E9-A333-BF779892AE4D}"/>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E1901AA2-6636-45EC-857F-E7C438299256}"/>
                </a:ext>
              </a:extLst>
            </p:cNvPr>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77802AFC-3118-4B50-825C-7BEF05F11C83}"/>
                </a:ext>
              </a:extLst>
            </p:cNvPr>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3222EB7-0523-4A1A-B6B8-D35EA417548E}"/>
                </a:ext>
              </a:extLst>
            </p:cNvPr>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5A340CA-0656-458C-853F-167488847778}"/>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DDD6715-379E-4714-9811-4BD318897FE2}"/>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gonal Stripe 58">
              <a:extLst>
                <a:ext uri="{FF2B5EF4-FFF2-40B4-BE49-F238E27FC236}">
                  <a16:creationId xmlns:a16="http://schemas.microsoft.com/office/drawing/2014/main" id="{E220F9FC-0F96-4F68-8205-0A88AF6F20BF}"/>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a:extLst>
                <a:ext uri="{FF2B5EF4-FFF2-40B4-BE49-F238E27FC236}">
                  <a16:creationId xmlns:a16="http://schemas.microsoft.com/office/drawing/2014/main" id="{13182121-0E04-41E1-8DCB-4B894B42266E}"/>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 name="Group 60">
              <a:extLst>
                <a:ext uri="{FF2B5EF4-FFF2-40B4-BE49-F238E27FC236}">
                  <a16:creationId xmlns:a16="http://schemas.microsoft.com/office/drawing/2014/main" id="{FF9B26F8-9846-43B0-9BAD-CAE51E404C2B}"/>
                </a:ext>
              </a:extLst>
            </p:cNvPr>
            <p:cNvGrpSpPr/>
            <p:nvPr/>
          </p:nvGrpSpPr>
          <p:grpSpPr>
            <a:xfrm>
              <a:off x="1371600" y="2819400"/>
              <a:ext cx="914400" cy="228600"/>
              <a:chOff x="2971800" y="2971800"/>
              <a:chExt cx="914400" cy="228600"/>
            </a:xfrm>
          </p:grpSpPr>
          <p:sp>
            <p:nvSpPr>
              <p:cNvPr id="65" name="Double Wave 64">
                <a:extLst>
                  <a:ext uri="{FF2B5EF4-FFF2-40B4-BE49-F238E27FC236}">
                    <a16:creationId xmlns:a16="http://schemas.microsoft.com/office/drawing/2014/main" id="{407328C2-D33E-4154-9A53-732FA59F0069}"/>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uble Wave 65">
                <a:extLst>
                  <a:ext uri="{FF2B5EF4-FFF2-40B4-BE49-F238E27FC236}">
                    <a16:creationId xmlns:a16="http://schemas.microsoft.com/office/drawing/2014/main" id="{41D76D6D-A65E-44B8-8A71-2F76B4D3EF69}"/>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0F9894D-68D9-4B1C-BAE9-42918E220361}"/>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Cloud 61">
              <a:extLst>
                <a:ext uri="{FF2B5EF4-FFF2-40B4-BE49-F238E27FC236}">
                  <a16:creationId xmlns:a16="http://schemas.microsoft.com/office/drawing/2014/main" id="{3F927617-F025-46DE-B1FF-F3282F1AD4CC}"/>
                </a:ext>
              </a:extLst>
            </p:cNvPr>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15">
              <a:extLst>
                <a:ext uri="{FF2B5EF4-FFF2-40B4-BE49-F238E27FC236}">
                  <a16:creationId xmlns:a16="http://schemas.microsoft.com/office/drawing/2014/main" id="{61C46861-0298-4E21-B568-E39CD1E604E0}"/>
                </a:ext>
              </a:extLst>
            </p:cNvPr>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15">
              <a:extLst>
                <a:ext uri="{FF2B5EF4-FFF2-40B4-BE49-F238E27FC236}">
                  <a16:creationId xmlns:a16="http://schemas.microsoft.com/office/drawing/2014/main" id="{07158022-E591-4F88-A0B6-6FBCB77C64F6}"/>
                </a:ext>
              </a:extLst>
            </p:cNvPr>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E37D7B30-386A-4853-B2EE-9CAE5923DD36}"/>
              </a:ext>
            </a:extLst>
          </p:cNvPr>
          <p:cNvGrpSpPr/>
          <p:nvPr/>
        </p:nvGrpSpPr>
        <p:grpSpPr>
          <a:xfrm>
            <a:off x="5574989" y="2291671"/>
            <a:ext cx="986387" cy="2380943"/>
            <a:chOff x="3870397" y="2195781"/>
            <a:chExt cx="1711151" cy="4130380"/>
          </a:xfrm>
        </p:grpSpPr>
        <p:sp>
          <p:nvSpPr>
            <p:cNvPr id="69" name="Oval 68">
              <a:extLst>
                <a:ext uri="{FF2B5EF4-FFF2-40B4-BE49-F238E27FC236}">
                  <a16:creationId xmlns:a16="http://schemas.microsoft.com/office/drawing/2014/main" id="{D0F9B9AA-7951-4714-9E53-D403233F33F5}"/>
                </a:ext>
              </a:extLst>
            </p:cNvPr>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804E88D-949B-48CA-8ED2-395EF4310C23}"/>
                </a:ext>
              </a:extLst>
            </p:cNvPr>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615E77B-210B-42F5-9ECE-8B94EFC0BF48}"/>
                </a:ext>
              </a:extLst>
            </p:cNvPr>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837CB5D-9B4B-45D4-A0AA-E98AC7EB3395}"/>
                </a:ext>
              </a:extLst>
            </p:cNvPr>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692876A2-9C3B-4325-86B8-569F6A2AF1A8}"/>
                </a:ext>
              </a:extLst>
            </p:cNvPr>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59FA96AD-BE33-4BD9-8429-87FB821AE459}"/>
                </a:ext>
              </a:extLst>
            </p:cNvPr>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C8C0F2D-1A5F-4933-A4A1-BEEAAE2AD89B}"/>
                </a:ext>
              </a:extLst>
            </p:cNvPr>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F58ED815-BD29-48A0-826F-532490561DFF}"/>
                </a:ext>
              </a:extLst>
            </p:cNvPr>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5CF6EE94-0266-4806-9B8F-816A7632DBB5}"/>
                </a:ext>
              </a:extLst>
            </p:cNvPr>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B8E01DF4-3BC2-483B-B79A-3768D9F80E84}"/>
                </a:ext>
              </a:extLst>
            </p:cNvPr>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72A44BD-9CB8-4BF2-8A47-1D163418F381}"/>
                </a:ext>
              </a:extLst>
            </p:cNvPr>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Input 79">
              <a:extLst>
                <a:ext uri="{FF2B5EF4-FFF2-40B4-BE49-F238E27FC236}">
                  <a16:creationId xmlns:a16="http://schemas.microsoft.com/office/drawing/2014/main" id="{51D24721-FCC6-4048-B106-140A1B1567B3}"/>
                </a:ext>
              </a:extLst>
            </p:cNvPr>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Input 80">
              <a:extLst>
                <a:ext uri="{FF2B5EF4-FFF2-40B4-BE49-F238E27FC236}">
                  <a16:creationId xmlns:a16="http://schemas.microsoft.com/office/drawing/2014/main" id="{42ED5B89-9DBF-4BA6-85A1-B198F78DCA1F}"/>
                </a:ext>
              </a:extLst>
            </p:cNvPr>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885F080-6B4E-4803-B1D4-EA7D4A78700D}"/>
                </a:ext>
              </a:extLst>
            </p:cNvPr>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EFC6848B-3744-4622-B193-3C6DBF53310D}"/>
                </a:ext>
              </a:extLst>
            </p:cNvPr>
            <p:cNvCxnSpPr>
              <a:endCxn id="78"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Wave 83">
              <a:extLst>
                <a:ext uri="{FF2B5EF4-FFF2-40B4-BE49-F238E27FC236}">
                  <a16:creationId xmlns:a16="http://schemas.microsoft.com/office/drawing/2014/main" id="{CD81E4F6-B091-463C-B8BF-422FBA6E857A}"/>
                </a:ext>
              </a:extLst>
            </p:cNvPr>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ardrop 84">
              <a:extLst>
                <a:ext uri="{FF2B5EF4-FFF2-40B4-BE49-F238E27FC236}">
                  <a16:creationId xmlns:a16="http://schemas.microsoft.com/office/drawing/2014/main" id="{24E843D4-B8C4-460B-868C-1AE3DE784709}"/>
                </a:ext>
              </a:extLst>
            </p:cNvPr>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76C0ABB-5CC6-4E2F-9EC2-DBA4C2F745D8}"/>
                </a:ext>
              </a:extLst>
            </p:cNvPr>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5376CC7F-4EB5-4375-A488-CE4171C59AFC}"/>
                </a:ext>
              </a:extLst>
            </p:cNvPr>
            <p:cNvGrpSpPr/>
            <p:nvPr/>
          </p:nvGrpSpPr>
          <p:grpSpPr>
            <a:xfrm>
              <a:off x="4616158" y="3525311"/>
              <a:ext cx="325774" cy="383844"/>
              <a:chOff x="4043055" y="609600"/>
              <a:chExt cx="986145" cy="929576"/>
            </a:xfrm>
            <a:solidFill>
              <a:schemeClr val="tx1"/>
            </a:solidFill>
          </p:grpSpPr>
          <p:sp>
            <p:nvSpPr>
              <p:cNvPr id="88" name="Trapezoid 87">
                <a:extLst>
                  <a:ext uri="{FF2B5EF4-FFF2-40B4-BE49-F238E27FC236}">
                    <a16:creationId xmlns:a16="http://schemas.microsoft.com/office/drawing/2014/main" id="{23E4907B-1E32-4D0E-8C8D-452BFAF61382}"/>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id="{69734BB0-548C-4EB1-8955-9DF029DC8A50}"/>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47">
                <a:extLst>
                  <a:ext uri="{FF2B5EF4-FFF2-40B4-BE49-F238E27FC236}">
                    <a16:creationId xmlns:a16="http://schemas.microsoft.com/office/drawing/2014/main" id="{1ED2ECF8-35D1-42E2-BF07-C74CFACCBA5C}"/>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5127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United Order</a:t>
            </a:r>
          </a:p>
        </p:txBody>
      </p:sp>
      <p:sp>
        <p:nvSpPr>
          <p:cNvPr id="10" name="Rectangle 9"/>
          <p:cNvSpPr/>
          <p:nvPr/>
        </p:nvSpPr>
        <p:spPr>
          <a:xfrm>
            <a:off x="276886" y="1603012"/>
            <a:ext cx="5217813" cy="1754326"/>
          </a:xfrm>
          <a:prstGeom prst="rect">
            <a:avLst/>
          </a:prstGeom>
        </p:spPr>
        <p:txBody>
          <a:bodyPr wrap="square">
            <a:spAutoFit/>
          </a:bodyPr>
          <a:lstStyle/>
          <a:p>
            <a:r>
              <a:rPr lang="en-US" b="0" i="0" dirty="0">
                <a:solidFill>
                  <a:schemeClr val="bg1"/>
                </a:solidFill>
                <a:effectLst/>
                <a:latin typeface="Abadi" panose="020B0604020104020204" pitchFamily="34" charset="0"/>
              </a:rPr>
              <a:t>In an effort to protect this Church-operated entity from enemies of the Church, some of the language of this revelation was changed when it was first published in the 1835 edition of the </a:t>
            </a:r>
            <a:r>
              <a:rPr lang="en-US" b="0" i="0" u="none" strike="noStrike" dirty="0">
                <a:solidFill>
                  <a:schemeClr val="bg1"/>
                </a:solidFill>
                <a:effectLst/>
                <a:latin typeface="Abadi" panose="020B0604020104020204" pitchFamily="34" charset="0"/>
              </a:rPr>
              <a:t>Doctrine and Covenants</a:t>
            </a:r>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p:txBody>
      </p:sp>
      <p:sp>
        <p:nvSpPr>
          <p:cNvPr id="12" name="Rectangle 11"/>
          <p:cNvSpPr/>
          <p:nvPr/>
        </p:nvSpPr>
        <p:spPr>
          <a:xfrm>
            <a:off x="8040029" y="2080957"/>
            <a:ext cx="3930299" cy="1477328"/>
          </a:xfrm>
          <a:prstGeom prst="rect">
            <a:avLst/>
          </a:prstGeom>
        </p:spPr>
        <p:txBody>
          <a:bodyPr wrap="square">
            <a:spAutoFit/>
          </a:bodyPr>
          <a:lstStyle/>
          <a:p>
            <a:r>
              <a:rPr lang="en-US" b="0" i="0" dirty="0">
                <a:solidFill>
                  <a:schemeClr val="bg1"/>
                </a:solidFill>
                <a:effectLst/>
                <a:latin typeface="Abadi" panose="020B0604020104020204" pitchFamily="34" charset="0"/>
              </a:rPr>
              <a:t>For example, the United Firm was referred to as the “order” or “united order.” Around the same time that the Lord commanded Joseph Smith to organize the United Firm.</a:t>
            </a:r>
            <a:endParaRPr lang="en-US" dirty="0">
              <a:solidFill>
                <a:schemeClr val="bg1"/>
              </a:solidFill>
            </a:endParaRPr>
          </a:p>
        </p:txBody>
      </p:sp>
      <p:sp>
        <p:nvSpPr>
          <p:cNvPr id="13" name="Rectangle 12"/>
          <p:cNvSpPr/>
          <p:nvPr/>
        </p:nvSpPr>
        <p:spPr>
          <a:xfrm>
            <a:off x="2562404" y="4963621"/>
            <a:ext cx="4348682" cy="1200329"/>
          </a:xfrm>
          <a:prstGeom prst="rect">
            <a:avLst/>
          </a:prstGeom>
        </p:spPr>
        <p:txBody>
          <a:bodyPr wrap="square">
            <a:spAutoFit/>
          </a:bodyPr>
          <a:lstStyle/>
          <a:p>
            <a:r>
              <a:rPr lang="en-US" b="0" i="0" dirty="0">
                <a:solidFill>
                  <a:schemeClr val="bg1"/>
                </a:solidFill>
                <a:effectLst/>
                <a:latin typeface="Abadi" panose="020B0604020104020204" pitchFamily="34" charset="0"/>
              </a:rPr>
              <a:t>In the 1981 edition of the Doctrine and Covenants, the substitute names were eliminated, since the need for them no longer existed.</a:t>
            </a:r>
            <a:endParaRPr lang="en-US" dirty="0">
              <a:solidFill>
                <a:schemeClr val="bg1"/>
              </a:solidFill>
            </a:endParaRPr>
          </a:p>
        </p:txBody>
      </p:sp>
      <p:sp>
        <p:nvSpPr>
          <p:cNvPr id="14" name="TextBox 13"/>
          <p:cNvSpPr txBox="1"/>
          <p:nvPr/>
        </p:nvSpPr>
        <p:spPr>
          <a:xfrm>
            <a:off x="2327494" y="889844"/>
            <a:ext cx="7537009" cy="461665"/>
          </a:xfrm>
          <a:prstGeom prst="rect">
            <a:avLst/>
          </a:prstGeom>
          <a:noFill/>
        </p:spPr>
        <p:txBody>
          <a:bodyPr wrap="square" rtlCol="0">
            <a:spAutoFit/>
          </a:bodyPr>
          <a:lstStyle/>
          <a:p>
            <a:pPr algn="ctr"/>
            <a:r>
              <a:rPr lang="en-US" sz="2400" dirty="0">
                <a:solidFill>
                  <a:schemeClr val="bg1"/>
                </a:solidFill>
                <a:latin typeface="Abadi" panose="020B0604020104020204" pitchFamily="34" charset="0"/>
              </a:rPr>
              <a:t>Formed in April 1832 and disbanded in 1834</a:t>
            </a:r>
          </a:p>
        </p:txBody>
      </p:sp>
      <p:sp>
        <p:nvSpPr>
          <p:cNvPr id="15" name="Rectangle 14"/>
          <p:cNvSpPr/>
          <p:nvPr/>
        </p:nvSpPr>
        <p:spPr>
          <a:xfrm>
            <a:off x="284430" y="3927616"/>
            <a:ext cx="5217813" cy="369332"/>
          </a:xfrm>
          <a:prstGeom prst="rect">
            <a:avLst/>
          </a:prstGeom>
        </p:spPr>
        <p:txBody>
          <a:bodyPr wrap="square">
            <a:spAutoFit/>
          </a:bodyPr>
          <a:lstStyle/>
          <a:p>
            <a:r>
              <a:rPr lang="en-US" b="0" i="0" dirty="0">
                <a:solidFill>
                  <a:schemeClr val="bg1"/>
                </a:solidFill>
                <a:effectLst/>
                <a:latin typeface="Abadi" panose="020B0604020104020204" pitchFamily="34" charset="0"/>
              </a:rPr>
              <a:t>Order refers to the United Firm</a:t>
            </a:r>
            <a:endParaRPr lang="en-US" dirty="0">
              <a:solidFill>
                <a:schemeClr val="bg1"/>
              </a:solidFill>
            </a:endParaRPr>
          </a:p>
        </p:txBody>
      </p:sp>
      <p:pic>
        <p:nvPicPr>
          <p:cNvPr id="3" name="Picture 2">
            <a:extLst>
              <a:ext uri="{FF2B5EF4-FFF2-40B4-BE49-F238E27FC236}">
                <a16:creationId xmlns:a16="http://schemas.microsoft.com/office/drawing/2014/main" id="{826D2055-284B-4E8A-B81D-D95799348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663" y="2930384"/>
            <a:ext cx="2171700" cy="1647825"/>
          </a:xfrm>
          <a:prstGeom prst="rect">
            <a:avLst/>
          </a:prstGeom>
        </p:spPr>
      </p:pic>
      <p:pic>
        <p:nvPicPr>
          <p:cNvPr id="3074" name="Picture 2" descr="Image result for doctrine and covenants lds book">
            <a:extLst>
              <a:ext uri="{FF2B5EF4-FFF2-40B4-BE49-F238E27FC236}">
                <a16:creationId xmlns:a16="http://schemas.microsoft.com/office/drawing/2014/main" id="{DCADB82E-CE14-4B3C-8DE5-8AFD0B8B2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654" y="3822641"/>
            <a:ext cx="3086665" cy="255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1000"/>
                                        <p:tgtEl>
                                          <p:spTgt spid="3074"/>
                                        </p:tgtEl>
                                      </p:cBhvr>
                                    </p:animEffect>
                                    <p:anim calcmode="lin" valueType="num">
                                      <p:cBhvr>
                                        <p:cTn id="19" dur="1000" fill="hold"/>
                                        <p:tgtEl>
                                          <p:spTgt spid="3074"/>
                                        </p:tgtEl>
                                        <p:attrNameLst>
                                          <p:attrName>ppt_x</p:attrName>
                                        </p:attrNameLst>
                                      </p:cBhvr>
                                      <p:tavLst>
                                        <p:tav tm="0">
                                          <p:val>
                                            <p:strVal val="#ppt_x"/>
                                          </p:val>
                                        </p:tav>
                                        <p:tav tm="100000">
                                          <p:val>
                                            <p:strVal val="#ppt_x"/>
                                          </p:val>
                                        </p:tav>
                                      </p:tavLst>
                                    </p:anim>
                                    <p:anim calcmode="lin" valueType="num">
                                      <p:cBhvr>
                                        <p:cTn id="2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Name Changed to Protect—The Code</a:t>
            </a:r>
          </a:p>
        </p:txBody>
      </p:sp>
      <p:sp>
        <p:nvSpPr>
          <p:cNvPr id="3" name="Rectangle 2"/>
          <p:cNvSpPr/>
          <p:nvPr/>
        </p:nvSpPr>
        <p:spPr>
          <a:xfrm>
            <a:off x="365154" y="1048578"/>
            <a:ext cx="5501492" cy="3293209"/>
          </a:xfrm>
          <a:prstGeom prst="rect">
            <a:avLst/>
          </a:prstGeom>
        </p:spPr>
        <p:txBody>
          <a:bodyPr wrap="square">
            <a:spAutoFit/>
          </a:bodyPr>
          <a:lstStyle/>
          <a:p>
            <a:r>
              <a:rPr lang="en-US" sz="1600" b="0" i="0" dirty="0">
                <a:solidFill>
                  <a:schemeClr val="bg1"/>
                </a:solidFill>
                <a:effectLst/>
                <a:latin typeface="Abadi" panose="020B0604020104020204" pitchFamily="34" charset="0"/>
              </a:rPr>
              <a:t>“The law of Enoch is so named in the Book of </a:t>
            </a:r>
            <a:r>
              <a:rPr lang="en-US" sz="1600" b="0" i="0" u="none" strike="noStrike" dirty="0">
                <a:solidFill>
                  <a:schemeClr val="bg1"/>
                </a:solidFill>
                <a:effectLst/>
                <a:latin typeface="Abadi" panose="020B0604020104020204" pitchFamily="34" charset="0"/>
              </a:rPr>
              <a:t>Doctrine and Covenants</a:t>
            </a:r>
            <a:r>
              <a:rPr lang="en-US" sz="1600" b="0" i="0" dirty="0">
                <a:solidFill>
                  <a:schemeClr val="bg1"/>
                </a:solidFill>
                <a:effectLst/>
                <a:latin typeface="Abadi" panose="020B0604020104020204" pitchFamily="34" charset="0"/>
              </a:rPr>
              <a:t>, but in other words, it is the law given by Joseph Smith, Jr. The word Enoch did not exist in the original copy; neither did some other names. The names that were incorporated when it was printed, did not exist there when the manuscript revelations were given, for I saw them myself.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Some of them I copied. And when the Lord was about to have the Book of Covenants given to the world it was through wisdom, in consequence of the persecutions of our enemies in Kirtland and some of the regions around, that some of the names should be changed,…</a:t>
            </a:r>
          </a:p>
          <a:p>
            <a:endParaRPr lang="en-US" sz="1600" dirty="0">
              <a:solidFill>
                <a:schemeClr val="bg1"/>
              </a:solidFill>
              <a:latin typeface="Abadi" panose="020B0604020104020204" pitchFamily="34" charset="0"/>
            </a:endParaRPr>
          </a:p>
        </p:txBody>
      </p:sp>
      <p:sp>
        <p:nvSpPr>
          <p:cNvPr id="8" name="Rectangle 7"/>
          <p:cNvSpPr/>
          <p:nvPr/>
        </p:nvSpPr>
        <p:spPr>
          <a:xfrm>
            <a:off x="6461154" y="3068633"/>
            <a:ext cx="5545246" cy="3539430"/>
          </a:xfrm>
          <a:prstGeom prst="rect">
            <a:avLst/>
          </a:prstGeom>
        </p:spPr>
        <p:txBody>
          <a:bodyPr wrap="square">
            <a:spAutoFit/>
          </a:bodyPr>
          <a:lstStyle/>
          <a:p>
            <a:r>
              <a:rPr lang="en-US" sz="1600" b="0" i="0" dirty="0">
                <a:solidFill>
                  <a:schemeClr val="bg1"/>
                </a:solidFill>
                <a:effectLst/>
                <a:latin typeface="Abadi" panose="020B0604020104020204" pitchFamily="34" charset="0"/>
              </a:rPr>
              <a:t>…and Joseph was called </a:t>
            </a:r>
            <a:r>
              <a:rPr lang="en-US" sz="1600" b="0" i="0" dirty="0" err="1">
                <a:solidFill>
                  <a:srgbClr val="FFFF00"/>
                </a:solidFill>
                <a:effectLst/>
                <a:latin typeface="Abadi" panose="020B0604020104020204" pitchFamily="34" charset="0"/>
              </a:rPr>
              <a:t>Baurak</a:t>
            </a:r>
            <a:r>
              <a:rPr lang="en-US" sz="1600" b="0" i="0" dirty="0">
                <a:solidFill>
                  <a:srgbClr val="FFFF00"/>
                </a:solidFill>
                <a:effectLst/>
                <a:latin typeface="Abadi" panose="020B0604020104020204" pitchFamily="34" charset="0"/>
              </a:rPr>
              <a:t> Ale</a:t>
            </a:r>
            <a:r>
              <a:rPr lang="en-US" sz="1600" b="0" i="0" dirty="0">
                <a:solidFill>
                  <a:schemeClr val="bg1"/>
                </a:solidFill>
                <a:effectLst/>
                <a:latin typeface="Abadi" panose="020B0604020104020204" pitchFamily="34" charset="0"/>
              </a:rPr>
              <a:t>, which was a Hebrew word; meaning God bless you. He was also called </a:t>
            </a:r>
            <a:r>
              <a:rPr lang="en-US" sz="1600" b="0" i="0" dirty="0" err="1">
                <a:solidFill>
                  <a:srgbClr val="FFFF00"/>
                </a:solidFill>
                <a:effectLst/>
                <a:latin typeface="Abadi" panose="020B0604020104020204" pitchFamily="34" charset="0"/>
              </a:rPr>
              <a:t>Gazelam</a:t>
            </a:r>
            <a:r>
              <a:rPr lang="en-US" sz="1600" b="0" i="0" dirty="0">
                <a:solidFill>
                  <a:schemeClr val="bg1"/>
                </a:solidFill>
                <a:effectLst/>
                <a:latin typeface="Abadi" panose="020B0604020104020204" pitchFamily="34" charset="0"/>
              </a:rPr>
              <a:t>, being a person to whom the Lord had given the </a:t>
            </a:r>
            <a:r>
              <a:rPr lang="en-US" sz="1600" b="0" i="0" u="none" strike="noStrike" dirty="0" err="1">
                <a:solidFill>
                  <a:schemeClr val="bg1"/>
                </a:solidFill>
                <a:effectLst/>
                <a:latin typeface="Abadi" panose="020B0604020104020204" pitchFamily="34" charset="0"/>
              </a:rPr>
              <a:t>Urim</a:t>
            </a:r>
            <a:r>
              <a:rPr lang="en-US" sz="1600" b="0" i="0" u="none" strike="noStrike" dirty="0">
                <a:solidFill>
                  <a:schemeClr val="bg1"/>
                </a:solidFill>
                <a:effectLst/>
                <a:latin typeface="Abadi" panose="020B0604020104020204" pitchFamily="34" charset="0"/>
              </a:rPr>
              <a:t> and </a:t>
            </a:r>
            <a:r>
              <a:rPr lang="en-US" sz="1600" b="0" i="0" u="none" strike="noStrike" dirty="0" err="1">
                <a:solidFill>
                  <a:schemeClr val="bg1"/>
                </a:solidFill>
                <a:effectLst/>
                <a:latin typeface="Abadi" panose="020B0604020104020204" pitchFamily="34" charset="0"/>
              </a:rPr>
              <a:t>Thummim</a:t>
            </a:r>
            <a:r>
              <a:rPr lang="en-US" sz="1600" b="0" i="0" dirty="0">
                <a:solidFill>
                  <a:schemeClr val="bg1"/>
                </a:solidFill>
                <a:effectLst/>
                <a:latin typeface="Abadi" panose="020B0604020104020204" pitchFamily="34" charset="0"/>
              </a:rPr>
              <a:t>.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He was also called </a:t>
            </a:r>
            <a:r>
              <a:rPr lang="en-US" sz="1600" b="0" i="0" dirty="0">
                <a:solidFill>
                  <a:srgbClr val="FFFF00"/>
                </a:solidFill>
                <a:effectLst/>
                <a:latin typeface="Abadi" panose="020B0604020104020204" pitchFamily="34" charset="0"/>
              </a:rPr>
              <a:t>Enoch</a:t>
            </a:r>
            <a:r>
              <a:rPr lang="en-US" sz="1600" b="0" i="0" dirty="0">
                <a:solidFill>
                  <a:schemeClr val="bg1"/>
                </a:solidFill>
                <a:effectLst/>
                <a:latin typeface="Abadi" panose="020B0604020104020204" pitchFamily="34" charset="0"/>
              </a:rPr>
              <a:t>.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Sidney Rigdon was called </a:t>
            </a:r>
            <a:r>
              <a:rPr lang="en-US" sz="1600" b="0" i="0" dirty="0" err="1">
                <a:solidFill>
                  <a:srgbClr val="FFFF00"/>
                </a:solidFill>
                <a:effectLst/>
                <a:latin typeface="Abadi" panose="020B0604020104020204" pitchFamily="34" charset="0"/>
              </a:rPr>
              <a:t>Baneemy</a:t>
            </a:r>
            <a:r>
              <a:rPr lang="en-US" sz="1600" b="0" i="0" dirty="0">
                <a:solidFill>
                  <a:schemeClr val="bg1"/>
                </a:solidFill>
                <a:effectLst/>
                <a:latin typeface="Abadi" panose="020B0604020104020204" pitchFamily="34" charset="0"/>
              </a:rPr>
              <a:t>.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And the revelation where it read so many </a:t>
            </a:r>
            <a:r>
              <a:rPr lang="en-US" sz="1600" b="0" i="1" dirty="0">
                <a:solidFill>
                  <a:schemeClr val="bg1"/>
                </a:solidFill>
                <a:effectLst/>
                <a:latin typeface="Abadi" panose="020B0604020104020204" pitchFamily="34" charset="0"/>
              </a:rPr>
              <a:t>dollars</a:t>
            </a:r>
            <a:r>
              <a:rPr lang="en-US" sz="1600" b="0" i="0" dirty="0">
                <a:solidFill>
                  <a:schemeClr val="bg1"/>
                </a:solidFill>
                <a:effectLst/>
                <a:latin typeface="Abadi" panose="020B0604020104020204" pitchFamily="34" charset="0"/>
              </a:rPr>
              <a:t> into the treasury was changed to </a:t>
            </a:r>
            <a:r>
              <a:rPr lang="en-US" sz="1600" b="0" i="1" dirty="0">
                <a:solidFill>
                  <a:srgbClr val="FFFF00"/>
                </a:solidFill>
                <a:effectLst/>
                <a:latin typeface="Abadi" panose="020B0604020104020204" pitchFamily="34" charset="0"/>
              </a:rPr>
              <a:t>talents</a:t>
            </a:r>
            <a:r>
              <a:rPr lang="en-US" sz="1600" b="0" i="0" dirty="0">
                <a:solidFill>
                  <a:schemeClr val="bg1"/>
                </a:solidFill>
                <a:effectLst/>
                <a:latin typeface="Abadi" panose="020B0604020104020204" pitchFamily="34" charset="0"/>
              </a:rPr>
              <a:t>.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And the City of New York was changed to </a:t>
            </a:r>
            <a:r>
              <a:rPr lang="en-US" sz="1600" b="0" i="0" dirty="0" err="1">
                <a:solidFill>
                  <a:srgbClr val="FFFF00"/>
                </a:solidFill>
                <a:effectLst/>
                <a:latin typeface="Abadi" panose="020B0604020104020204" pitchFamily="34" charset="0"/>
              </a:rPr>
              <a:t>Cainhannoch</a:t>
            </a:r>
            <a:r>
              <a:rPr lang="en-US" sz="1600" b="0" i="0" dirty="0">
                <a:solidFill>
                  <a:schemeClr val="bg1"/>
                </a:solidFill>
                <a:effectLst/>
                <a:latin typeface="Abadi" panose="020B0604020104020204" pitchFamily="34" charset="0"/>
              </a:rPr>
              <a:t>.” </a:t>
            </a:r>
          </a:p>
          <a:p>
            <a:r>
              <a:rPr lang="en-US" sz="1600" b="0" i="0" dirty="0">
                <a:solidFill>
                  <a:schemeClr val="bg1"/>
                </a:solidFill>
                <a:effectLst/>
                <a:latin typeface="Abadi" panose="020B0604020104020204" pitchFamily="34" charset="0"/>
              </a:rPr>
              <a:t>Elder Orson Pratt</a:t>
            </a:r>
            <a:endParaRPr lang="en-US" sz="1600" dirty="0">
              <a:solidFill>
                <a:schemeClr val="bg1"/>
              </a:solidFill>
            </a:endParaRPr>
          </a:p>
        </p:txBody>
      </p:sp>
      <p:pic>
        <p:nvPicPr>
          <p:cNvPr id="5" name="Picture 4">
            <a:extLst>
              <a:ext uri="{FF2B5EF4-FFF2-40B4-BE49-F238E27FC236}">
                <a16:creationId xmlns:a16="http://schemas.microsoft.com/office/drawing/2014/main" id="{D3A99518-B441-41B3-AFC1-884BB60FA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00" y="772807"/>
            <a:ext cx="2362200" cy="1971675"/>
          </a:xfrm>
          <a:prstGeom prst="rect">
            <a:avLst/>
          </a:prstGeom>
        </p:spPr>
      </p:pic>
      <p:pic>
        <p:nvPicPr>
          <p:cNvPr id="9" name="Picture 8">
            <a:extLst>
              <a:ext uri="{FF2B5EF4-FFF2-40B4-BE49-F238E27FC236}">
                <a16:creationId xmlns:a16="http://schemas.microsoft.com/office/drawing/2014/main" id="{6ADBBA66-1325-4BC9-B095-F28CFED69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273" y="4588008"/>
            <a:ext cx="3327400" cy="1905000"/>
          </a:xfrm>
          <a:prstGeom prst="rect">
            <a:avLst/>
          </a:prstGeom>
        </p:spPr>
      </p:pic>
      <p:pic>
        <p:nvPicPr>
          <p:cNvPr id="11" name="Picture 10">
            <a:extLst>
              <a:ext uri="{FF2B5EF4-FFF2-40B4-BE49-F238E27FC236}">
                <a16:creationId xmlns:a16="http://schemas.microsoft.com/office/drawing/2014/main" id="{7EF73147-7D7C-46ED-B101-B4C2A5DC1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463" y="97506"/>
            <a:ext cx="709061" cy="954009"/>
          </a:xfrm>
          <a:prstGeom prst="rect">
            <a:avLst/>
          </a:prstGeom>
        </p:spPr>
      </p:pic>
    </p:spTree>
    <p:extLst>
      <p:ext uri="{BB962C8B-B14F-4D97-AF65-F5344CB8AC3E}">
        <p14:creationId xmlns:p14="http://schemas.microsoft.com/office/powerpoint/2010/main" val="25441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Money</a:t>
            </a:r>
          </a:p>
        </p:txBody>
      </p:sp>
      <p:sp>
        <p:nvSpPr>
          <p:cNvPr id="10" name="Rectangle 9"/>
          <p:cNvSpPr/>
          <p:nvPr/>
        </p:nvSpPr>
        <p:spPr>
          <a:xfrm>
            <a:off x="241427" y="945888"/>
            <a:ext cx="3887812" cy="1077218"/>
          </a:xfrm>
          <a:prstGeom prst="rect">
            <a:avLst/>
          </a:prstGeom>
        </p:spPr>
        <p:txBody>
          <a:bodyPr wrap="square">
            <a:spAutoFit/>
          </a:bodyPr>
          <a:lstStyle/>
          <a:p>
            <a:r>
              <a:rPr lang="en-US" sz="3200" b="0" i="0" dirty="0">
                <a:solidFill>
                  <a:srgbClr val="FFFF00"/>
                </a:solidFill>
                <a:effectLst/>
                <a:latin typeface="Abadi" panose="020B0604020104020204" pitchFamily="34" charset="0"/>
              </a:rPr>
              <a:t>How can money be used for evil?</a:t>
            </a:r>
            <a:endParaRPr lang="en-US" sz="3200" dirty="0">
              <a:solidFill>
                <a:srgbClr val="FFFF00"/>
              </a:solidFill>
              <a:latin typeface="Abadi" panose="020B0604020104020204" pitchFamily="34" charset="0"/>
            </a:endParaRPr>
          </a:p>
        </p:txBody>
      </p:sp>
      <p:sp>
        <p:nvSpPr>
          <p:cNvPr id="7" name="Rectangle 6"/>
          <p:cNvSpPr/>
          <p:nvPr/>
        </p:nvSpPr>
        <p:spPr>
          <a:xfrm>
            <a:off x="7869382" y="992054"/>
            <a:ext cx="4000500" cy="1077218"/>
          </a:xfrm>
          <a:prstGeom prst="rect">
            <a:avLst/>
          </a:prstGeom>
        </p:spPr>
        <p:txBody>
          <a:bodyPr wrap="square">
            <a:spAutoFit/>
          </a:bodyPr>
          <a:lstStyle/>
          <a:p>
            <a:r>
              <a:rPr lang="en-US" sz="3200" b="0" i="0" dirty="0">
                <a:solidFill>
                  <a:srgbClr val="FFFF00"/>
                </a:solidFill>
                <a:effectLst/>
                <a:latin typeface="Abadi" panose="020B0604020104020204" pitchFamily="34" charset="0"/>
              </a:rPr>
              <a:t>How can money be used for good?</a:t>
            </a:r>
            <a:endParaRPr lang="en-US" sz="3200" dirty="0">
              <a:solidFill>
                <a:srgbClr val="FFFF00"/>
              </a:solidFill>
              <a:latin typeface="Abadi" panose="020B0604020104020204" pitchFamily="34" charset="0"/>
            </a:endParaRPr>
          </a:p>
        </p:txBody>
      </p:sp>
      <p:sp>
        <p:nvSpPr>
          <p:cNvPr id="2" name="Rectangle 1"/>
          <p:cNvSpPr/>
          <p:nvPr/>
        </p:nvSpPr>
        <p:spPr>
          <a:xfrm>
            <a:off x="3719821" y="1855674"/>
            <a:ext cx="4149561" cy="4616648"/>
          </a:xfrm>
          <a:prstGeom prst="rect">
            <a:avLst/>
          </a:prstGeom>
        </p:spPr>
        <p:txBody>
          <a:bodyPr wrap="square">
            <a:spAutoFit/>
          </a:bodyPr>
          <a:lstStyle/>
          <a:p>
            <a:pPr algn="ctr" fontAlgn="base"/>
            <a:r>
              <a:rPr lang="en-US" sz="2400" b="0" i="0" dirty="0">
                <a:solidFill>
                  <a:srgbClr val="FFFF00"/>
                </a:solidFill>
                <a:effectLst/>
                <a:latin typeface="Abadi" panose="020B0604020104020204" pitchFamily="34" charset="0"/>
              </a:rPr>
              <a:t>Caution to setting our minds on </a:t>
            </a:r>
          </a:p>
          <a:p>
            <a:pPr algn="ctr" fontAlgn="base"/>
            <a:r>
              <a:rPr lang="en-US" sz="2400" b="0" i="0" dirty="0">
                <a:solidFill>
                  <a:srgbClr val="FFFF00"/>
                </a:solidFill>
                <a:effectLst/>
                <a:latin typeface="Abadi" panose="020B0604020104020204" pitchFamily="34" charset="0"/>
              </a:rPr>
              <a:t>earthly things:</a:t>
            </a:r>
          </a:p>
          <a:p>
            <a:pPr fontAlgn="base"/>
            <a:endParaRPr lang="en-US" sz="2400" b="0" i="0" dirty="0">
              <a:solidFill>
                <a:srgbClr val="FFFF00"/>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“We might ask ourselves, living as many of us do in societies that worship possessions and pleasures, whether we are remaining aloof from covetousness and the lust to acquire more and more of this world’s goods. Materialism is just one more manifestation of the idolatry and pride that characterize Babylon. Perhaps we can learn to be content with what is sufficient for our needs.” </a:t>
            </a:r>
          </a:p>
          <a:p>
            <a:pPr fontAlgn="base"/>
            <a:r>
              <a:rPr lang="en-US" b="0" i="0" dirty="0">
                <a:solidFill>
                  <a:schemeClr val="bg1"/>
                </a:solidFill>
                <a:effectLst/>
                <a:latin typeface="Abadi" panose="020B0604020104020204" pitchFamily="34" charset="0"/>
              </a:rPr>
              <a:t> </a:t>
            </a:r>
            <a:r>
              <a:rPr lang="en-US" sz="1200" b="0" i="0" dirty="0">
                <a:solidFill>
                  <a:schemeClr val="bg1"/>
                </a:solidFill>
                <a:effectLst/>
                <a:latin typeface="Abadi" panose="020B0604020104020204" pitchFamily="34" charset="0"/>
              </a:rPr>
              <a:t>Elder D. Todd </a:t>
            </a:r>
            <a:r>
              <a:rPr lang="en-US" sz="1200" b="0" i="0" dirty="0" err="1">
                <a:solidFill>
                  <a:schemeClr val="bg1"/>
                </a:solidFill>
                <a:effectLst/>
                <a:latin typeface="Abadi" panose="020B0604020104020204" pitchFamily="34" charset="0"/>
              </a:rPr>
              <a:t>Christofferson</a:t>
            </a:r>
            <a:endParaRPr lang="en-US" sz="1200" b="0" i="0" dirty="0">
              <a:solidFill>
                <a:schemeClr val="bg1"/>
              </a:solidFill>
              <a:effectLst/>
              <a:latin typeface="Abadi" panose="020B0604020104020204" pitchFamily="34" charset="0"/>
            </a:endParaRPr>
          </a:p>
        </p:txBody>
      </p:sp>
      <p:pic>
        <p:nvPicPr>
          <p:cNvPr id="5" name="Picture 4">
            <a:extLst>
              <a:ext uri="{FF2B5EF4-FFF2-40B4-BE49-F238E27FC236}">
                <a16:creationId xmlns:a16="http://schemas.microsoft.com/office/drawing/2014/main" id="{8F05B40C-1B63-4814-8509-29F0A911E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2467927"/>
            <a:ext cx="2981325" cy="2009775"/>
          </a:xfrm>
          <a:prstGeom prst="rect">
            <a:avLst/>
          </a:prstGeom>
        </p:spPr>
      </p:pic>
      <p:pic>
        <p:nvPicPr>
          <p:cNvPr id="9" name="Picture 8">
            <a:extLst>
              <a:ext uri="{FF2B5EF4-FFF2-40B4-BE49-F238E27FC236}">
                <a16:creationId xmlns:a16="http://schemas.microsoft.com/office/drawing/2014/main" id="{F8204C04-D12F-446A-B942-20BFF6DB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114" y="2222526"/>
            <a:ext cx="3775036" cy="2247900"/>
          </a:xfrm>
          <a:prstGeom prst="rect">
            <a:avLst/>
          </a:prstGeom>
        </p:spPr>
      </p:pic>
    </p:spTree>
    <p:extLst>
      <p:ext uri="{BB962C8B-B14F-4D97-AF65-F5344CB8AC3E}">
        <p14:creationId xmlns:p14="http://schemas.microsoft.com/office/powerpoint/2010/main" val="33587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The Storehouses</a:t>
            </a:r>
          </a:p>
        </p:txBody>
      </p:sp>
      <p:sp>
        <p:nvSpPr>
          <p:cNvPr id="10" name="Rectangle 9"/>
          <p:cNvSpPr/>
          <p:nvPr/>
        </p:nvSpPr>
        <p:spPr>
          <a:xfrm>
            <a:off x="7410460" y="3260896"/>
            <a:ext cx="4031456" cy="1200329"/>
          </a:xfrm>
          <a:prstGeom prst="rect">
            <a:avLst/>
          </a:prstGeom>
        </p:spPr>
        <p:txBody>
          <a:bodyPr wrap="square">
            <a:spAutoFit/>
          </a:bodyPr>
          <a:lstStyle/>
          <a:p>
            <a:r>
              <a:rPr lang="en-US" dirty="0">
                <a:solidFill>
                  <a:schemeClr val="bg1"/>
                </a:solidFill>
              </a:rPr>
              <a:t>One was operated by Newel K. Whitney in Kirtland, Ohio. In this responsibility, Brother Gilbert and Brother Whitney acted as agents for the Church. </a:t>
            </a:r>
          </a:p>
        </p:txBody>
      </p:sp>
      <p:grpSp>
        <p:nvGrpSpPr>
          <p:cNvPr id="7" name="Group 6"/>
          <p:cNvGrpSpPr/>
          <p:nvPr/>
        </p:nvGrpSpPr>
        <p:grpSpPr>
          <a:xfrm>
            <a:off x="6912731" y="1581790"/>
            <a:ext cx="4443620" cy="1492969"/>
            <a:chOff x="4413975" y="3501695"/>
            <a:chExt cx="4443620" cy="1492969"/>
          </a:xfrm>
        </p:grpSpPr>
        <p:sp>
          <p:nvSpPr>
            <p:cNvPr id="8" name="Rectangle 7"/>
            <p:cNvSpPr/>
            <p:nvPr/>
          </p:nvSpPr>
          <p:spPr>
            <a:xfrm>
              <a:off x="4495994" y="3505200"/>
              <a:ext cx="4267005" cy="1371600"/>
            </a:xfrm>
            <a:prstGeom prst="rect">
              <a:avLst/>
            </a:prstGeom>
            <a:solidFill>
              <a:srgbClr val="C28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78"/>
            <p:cNvGrpSpPr/>
            <p:nvPr/>
          </p:nvGrpSpPr>
          <p:grpSpPr>
            <a:xfrm>
              <a:off x="4758391" y="3768014"/>
              <a:ext cx="1181100" cy="812800"/>
              <a:chOff x="533400" y="1676400"/>
              <a:chExt cx="4267200" cy="2819400"/>
            </a:xfrm>
          </p:grpSpPr>
          <p:grpSp>
            <p:nvGrpSpPr>
              <p:cNvPr id="93" name="Group 83"/>
              <p:cNvGrpSpPr/>
              <p:nvPr/>
            </p:nvGrpSpPr>
            <p:grpSpPr>
              <a:xfrm>
                <a:off x="533400" y="1676400"/>
                <a:ext cx="4267200" cy="914400"/>
                <a:chOff x="533400" y="1676400"/>
                <a:chExt cx="4267200" cy="914400"/>
              </a:xfrm>
            </p:grpSpPr>
            <p:sp>
              <p:nvSpPr>
                <p:cNvPr id="131" name="Rectangle 25"/>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7"/>
                <p:cNvGrpSpPr/>
                <p:nvPr/>
              </p:nvGrpSpPr>
              <p:grpSpPr>
                <a:xfrm>
                  <a:off x="609600" y="1752600"/>
                  <a:ext cx="838200" cy="838200"/>
                  <a:chOff x="609600" y="3581400"/>
                  <a:chExt cx="838200" cy="838200"/>
                </a:xfrm>
              </p:grpSpPr>
              <p:sp>
                <p:nvSpPr>
                  <p:cNvPr id="146" name="Rectangle 145"/>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70"/>
                <p:cNvGrpSpPr/>
                <p:nvPr/>
              </p:nvGrpSpPr>
              <p:grpSpPr>
                <a:xfrm>
                  <a:off x="1447800" y="1752600"/>
                  <a:ext cx="838200" cy="838200"/>
                  <a:chOff x="609600" y="3581400"/>
                  <a:chExt cx="838200" cy="838200"/>
                </a:xfrm>
              </p:grpSpPr>
              <p:sp>
                <p:nvSpPr>
                  <p:cNvPr id="144" name="Rectangle 143"/>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73"/>
                <p:cNvGrpSpPr/>
                <p:nvPr/>
              </p:nvGrpSpPr>
              <p:grpSpPr>
                <a:xfrm>
                  <a:off x="2286000" y="1752600"/>
                  <a:ext cx="838200" cy="838200"/>
                  <a:chOff x="609600" y="3581400"/>
                  <a:chExt cx="838200" cy="838200"/>
                </a:xfrm>
              </p:grpSpPr>
              <p:sp>
                <p:nvSpPr>
                  <p:cNvPr id="142" name="Rectangle 141"/>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76"/>
                <p:cNvGrpSpPr/>
                <p:nvPr/>
              </p:nvGrpSpPr>
              <p:grpSpPr>
                <a:xfrm>
                  <a:off x="3124200" y="1752600"/>
                  <a:ext cx="838200" cy="838200"/>
                  <a:chOff x="609600" y="3581400"/>
                  <a:chExt cx="838200" cy="838200"/>
                </a:xfrm>
              </p:grpSpPr>
              <p:sp>
                <p:nvSpPr>
                  <p:cNvPr id="140" name="Rectangle 139"/>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79"/>
                <p:cNvGrpSpPr/>
                <p:nvPr/>
              </p:nvGrpSpPr>
              <p:grpSpPr>
                <a:xfrm>
                  <a:off x="3962400" y="1752600"/>
                  <a:ext cx="838200" cy="838200"/>
                  <a:chOff x="609600" y="3581400"/>
                  <a:chExt cx="838200" cy="838200"/>
                </a:xfrm>
              </p:grpSpPr>
              <p:sp>
                <p:nvSpPr>
                  <p:cNvPr id="138" name="Rectangle 137"/>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Rectangle 136"/>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84"/>
              <p:cNvGrpSpPr/>
              <p:nvPr/>
            </p:nvGrpSpPr>
            <p:grpSpPr>
              <a:xfrm>
                <a:off x="533400" y="2590800"/>
                <a:ext cx="4267200" cy="914400"/>
                <a:chOff x="533400" y="1676400"/>
                <a:chExt cx="4267200" cy="914400"/>
              </a:xfrm>
            </p:grpSpPr>
            <p:sp>
              <p:nvSpPr>
                <p:cNvPr id="114" name="Rectangle 113"/>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67"/>
                <p:cNvGrpSpPr/>
                <p:nvPr/>
              </p:nvGrpSpPr>
              <p:grpSpPr>
                <a:xfrm>
                  <a:off x="609600" y="1752600"/>
                  <a:ext cx="838200" cy="838200"/>
                  <a:chOff x="609600" y="3581400"/>
                  <a:chExt cx="838200" cy="838200"/>
                </a:xfrm>
              </p:grpSpPr>
              <p:sp>
                <p:nvSpPr>
                  <p:cNvPr id="129" name="Rectangle 128"/>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70"/>
                <p:cNvGrpSpPr/>
                <p:nvPr/>
              </p:nvGrpSpPr>
              <p:grpSpPr>
                <a:xfrm>
                  <a:off x="1447800" y="1752600"/>
                  <a:ext cx="838200" cy="838200"/>
                  <a:chOff x="609600" y="3581400"/>
                  <a:chExt cx="838200" cy="838200"/>
                </a:xfrm>
              </p:grpSpPr>
              <p:sp>
                <p:nvSpPr>
                  <p:cNvPr id="127" name="Rectangle 126"/>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73"/>
                <p:cNvGrpSpPr/>
                <p:nvPr/>
              </p:nvGrpSpPr>
              <p:grpSpPr>
                <a:xfrm>
                  <a:off x="2286000" y="1752600"/>
                  <a:ext cx="838200" cy="838200"/>
                  <a:chOff x="609600" y="3581400"/>
                  <a:chExt cx="838200" cy="838200"/>
                </a:xfrm>
              </p:grpSpPr>
              <p:sp>
                <p:nvSpPr>
                  <p:cNvPr id="125" name="Rectangle 124"/>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76"/>
                <p:cNvGrpSpPr/>
                <p:nvPr/>
              </p:nvGrpSpPr>
              <p:grpSpPr>
                <a:xfrm>
                  <a:off x="3124200" y="1752600"/>
                  <a:ext cx="838200" cy="838200"/>
                  <a:chOff x="609600" y="3581400"/>
                  <a:chExt cx="838200" cy="838200"/>
                </a:xfrm>
              </p:grpSpPr>
              <p:sp>
                <p:nvSpPr>
                  <p:cNvPr id="123" name="Rectangle 122"/>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9"/>
                <p:cNvGrpSpPr/>
                <p:nvPr/>
              </p:nvGrpSpPr>
              <p:grpSpPr>
                <a:xfrm>
                  <a:off x="3962400" y="1752600"/>
                  <a:ext cx="838200" cy="838200"/>
                  <a:chOff x="609600" y="3581400"/>
                  <a:chExt cx="838200" cy="838200"/>
                </a:xfrm>
              </p:grpSpPr>
              <p:sp>
                <p:nvSpPr>
                  <p:cNvPr id="121" name="Rectangle 120"/>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ectangle 119"/>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02"/>
              <p:cNvGrpSpPr/>
              <p:nvPr/>
            </p:nvGrpSpPr>
            <p:grpSpPr>
              <a:xfrm>
                <a:off x="533400" y="3505200"/>
                <a:ext cx="4267200" cy="914400"/>
                <a:chOff x="533400" y="1676400"/>
                <a:chExt cx="4267200" cy="914400"/>
              </a:xfrm>
            </p:grpSpPr>
            <p:sp>
              <p:nvSpPr>
                <p:cNvPr id="97" name="Rectangle 96"/>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67"/>
                <p:cNvGrpSpPr/>
                <p:nvPr/>
              </p:nvGrpSpPr>
              <p:grpSpPr>
                <a:xfrm>
                  <a:off x="609600" y="1752600"/>
                  <a:ext cx="838200" cy="838200"/>
                  <a:chOff x="609600" y="3581400"/>
                  <a:chExt cx="838200" cy="838200"/>
                </a:xfrm>
              </p:grpSpPr>
              <p:sp>
                <p:nvSpPr>
                  <p:cNvPr id="112" name="Rectangle 111"/>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70"/>
                <p:cNvGrpSpPr/>
                <p:nvPr/>
              </p:nvGrpSpPr>
              <p:grpSpPr>
                <a:xfrm>
                  <a:off x="1447800" y="1752600"/>
                  <a:ext cx="838200" cy="838200"/>
                  <a:chOff x="609600" y="3581400"/>
                  <a:chExt cx="838200" cy="838200"/>
                </a:xfrm>
              </p:grpSpPr>
              <p:sp>
                <p:nvSpPr>
                  <p:cNvPr id="110" name="Rectangle 109"/>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73"/>
                <p:cNvGrpSpPr/>
                <p:nvPr/>
              </p:nvGrpSpPr>
              <p:grpSpPr>
                <a:xfrm>
                  <a:off x="2286000" y="1752600"/>
                  <a:ext cx="838200" cy="838200"/>
                  <a:chOff x="609600" y="3581400"/>
                  <a:chExt cx="838200" cy="838200"/>
                </a:xfrm>
              </p:grpSpPr>
              <p:sp>
                <p:nvSpPr>
                  <p:cNvPr id="108" name="Rectangle 107"/>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76"/>
                <p:cNvGrpSpPr/>
                <p:nvPr/>
              </p:nvGrpSpPr>
              <p:grpSpPr>
                <a:xfrm>
                  <a:off x="3124200" y="1752600"/>
                  <a:ext cx="838200" cy="838200"/>
                  <a:chOff x="609600" y="3581400"/>
                  <a:chExt cx="838200" cy="838200"/>
                </a:xfrm>
              </p:grpSpPr>
              <p:sp>
                <p:nvSpPr>
                  <p:cNvPr id="106" name="Rectangle 105"/>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79"/>
                <p:cNvGrpSpPr/>
                <p:nvPr/>
              </p:nvGrpSpPr>
              <p:grpSpPr>
                <a:xfrm>
                  <a:off x="3962400" y="1752600"/>
                  <a:ext cx="838200" cy="838200"/>
                  <a:chOff x="609600" y="3581400"/>
                  <a:chExt cx="838200" cy="838200"/>
                </a:xfrm>
              </p:grpSpPr>
              <p:sp>
                <p:nvSpPr>
                  <p:cNvPr id="104" name="Rectangle 103"/>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102"/>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p:cNvSpPr/>
              <p:nvPr/>
            </p:nvSpPr>
            <p:spPr>
              <a:xfrm rot="5400000">
                <a:off x="2628900" y="2324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4"/>
            <p:cNvGrpSpPr/>
            <p:nvPr/>
          </p:nvGrpSpPr>
          <p:grpSpPr>
            <a:xfrm>
              <a:off x="7382833" y="3768014"/>
              <a:ext cx="1181100" cy="812800"/>
              <a:chOff x="533400" y="1676400"/>
              <a:chExt cx="4267200" cy="2819400"/>
            </a:xfrm>
          </p:grpSpPr>
          <p:grpSp>
            <p:nvGrpSpPr>
              <p:cNvPr id="38" name="Group 83"/>
              <p:cNvGrpSpPr/>
              <p:nvPr/>
            </p:nvGrpSpPr>
            <p:grpSpPr>
              <a:xfrm>
                <a:off x="533400" y="1676400"/>
                <a:ext cx="4267200" cy="914400"/>
                <a:chOff x="533400" y="1676400"/>
                <a:chExt cx="4267200" cy="914400"/>
              </a:xfrm>
            </p:grpSpPr>
            <p:sp>
              <p:nvSpPr>
                <p:cNvPr id="76" name="Rectangle 25"/>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67"/>
                <p:cNvGrpSpPr/>
                <p:nvPr/>
              </p:nvGrpSpPr>
              <p:grpSpPr>
                <a:xfrm>
                  <a:off x="609600" y="1752600"/>
                  <a:ext cx="838200" cy="838200"/>
                  <a:chOff x="609600" y="3581400"/>
                  <a:chExt cx="838200" cy="838200"/>
                </a:xfrm>
              </p:grpSpPr>
              <p:sp>
                <p:nvSpPr>
                  <p:cNvPr id="91" name="Rectangle 90"/>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0"/>
                <p:cNvGrpSpPr/>
                <p:nvPr/>
              </p:nvGrpSpPr>
              <p:grpSpPr>
                <a:xfrm>
                  <a:off x="1447800" y="1752600"/>
                  <a:ext cx="838200" cy="838200"/>
                  <a:chOff x="609600" y="3581400"/>
                  <a:chExt cx="838200" cy="838200"/>
                </a:xfrm>
              </p:grpSpPr>
              <p:sp>
                <p:nvSpPr>
                  <p:cNvPr id="89" name="Rectangle 88"/>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3"/>
                <p:cNvGrpSpPr/>
                <p:nvPr/>
              </p:nvGrpSpPr>
              <p:grpSpPr>
                <a:xfrm>
                  <a:off x="2286000" y="1752600"/>
                  <a:ext cx="838200" cy="838200"/>
                  <a:chOff x="609600" y="3581400"/>
                  <a:chExt cx="838200" cy="838200"/>
                </a:xfrm>
              </p:grpSpPr>
              <p:sp>
                <p:nvSpPr>
                  <p:cNvPr id="87" name="Rectangle 86"/>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6"/>
                <p:cNvGrpSpPr/>
                <p:nvPr/>
              </p:nvGrpSpPr>
              <p:grpSpPr>
                <a:xfrm>
                  <a:off x="3124200" y="1752600"/>
                  <a:ext cx="838200" cy="838200"/>
                  <a:chOff x="609600" y="3581400"/>
                  <a:chExt cx="838200" cy="838200"/>
                </a:xfrm>
              </p:grpSpPr>
              <p:sp>
                <p:nvSpPr>
                  <p:cNvPr id="85" name="Rectangle 84"/>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79"/>
                <p:cNvGrpSpPr/>
                <p:nvPr/>
              </p:nvGrpSpPr>
              <p:grpSpPr>
                <a:xfrm>
                  <a:off x="3962400" y="1752600"/>
                  <a:ext cx="838200" cy="838200"/>
                  <a:chOff x="609600" y="3581400"/>
                  <a:chExt cx="838200" cy="838200"/>
                </a:xfrm>
              </p:grpSpPr>
              <p:sp>
                <p:nvSpPr>
                  <p:cNvPr id="83" name="Rectangle 82"/>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4"/>
              <p:cNvGrpSpPr/>
              <p:nvPr/>
            </p:nvGrpSpPr>
            <p:grpSpPr>
              <a:xfrm>
                <a:off x="533400" y="2590800"/>
                <a:ext cx="4267200" cy="914400"/>
                <a:chOff x="533400" y="1676400"/>
                <a:chExt cx="4267200" cy="914400"/>
              </a:xfrm>
            </p:grpSpPr>
            <p:sp>
              <p:nvSpPr>
                <p:cNvPr id="59" name="Rectangle 58"/>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67"/>
                <p:cNvGrpSpPr/>
                <p:nvPr/>
              </p:nvGrpSpPr>
              <p:grpSpPr>
                <a:xfrm>
                  <a:off x="609600" y="1752600"/>
                  <a:ext cx="838200" cy="838200"/>
                  <a:chOff x="609600" y="3581400"/>
                  <a:chExt cx="838200" cy="838200"/>
                </a:xfrm>
              </p:grpSpPr>
              <p:sp>
                <p:nvSpPr>
                  <p:cNvPr id="74" name="Rectangle 73"/>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0"/>
                <p:cNvGrpSpPr/>
                <p:nvPr/>
              </p:nvGrpSpPr>
              <p:grpSpPr>
                <a:xfrm>
                  <a:off x="1447800" y="1752600"/>
                  <a:ext cx="838200" cy="838200"/>
                  <a:chOff x="609600" y="3581400"/>
                  <a:chExt cx="838200" cy="838200"/>
                </a:xfrm>
              </p:grpSpPr>
              <p:sp>
                <p:nvSpPr>
                  <p:cNvPr id="72" name="Rectangle 71"/>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73"/>
                <p:cNvGrpSpPr/>
                <p:nvPr/>
              </p:nvGrpSpPr>
              <p:grpSpPr>
                <a:xfrm>
                  <a:off x="2286000" y="1752600"/>
                  <a:ext cx="838200" cy="838200"/>
                  <a:chOff x="609600" y="3581400"/>
                  <a:chExt cx="838200" cy="838200"/>
                </a:xfrm>
              </p:grpSpPr>
              <p:sp>
                <p:nvSpPr>
                  <p:cNvPr id="70" name="Rectangle 69"/>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76"/>
                <p:cNvGrpSpPr/>
                <p:nvPr/>
              </p:nvGrpSpPr>
              <p:grpSpPr>
                <a:xfrm>
                  <a:off x="3124200" y="1752600"/>
                  <a:ext cx="838200" cy="838200"/>
                  <a:chOff x="609600" y="3581400"/>
                  <a:chExt cx="838200" cy="838200"/>
                </a:xfrm>
              </p:grpSpPr>
              <p:sp>
                <p:nvSpPr>
                  <p:cNvPr id="68" name="Rectangle 67"/>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79"/>
                <p:cNvGrpSpPr/>
                <p:nvPr/>
              </p:nvGrpSpPr>
              <p:grpSpPr>
                <a:xfrm>
                  <a:off x="3962400" y="1752600"/>
                  <a:ext cx="838200" cy="838200"/>
                  <a:chOff x="609600" y="3581400"/>
                  <a:chExt cx="838200" cy="838200"/>
                </a:xfrm>
              </p:grpSpPr>
              <p:sp>
                <p:nvSpPr>
                  <p:cNvPr id="66" name="Rectangle 65"/>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02"/>
              <p:cNvGrpSpPr/>
              <p:nvPr/>
            </p:nvGrpSpPr>
            <p:grpSpPr>
              <a:xfrm>
                <a:off x="533400" y="3505200"/>
                <a:ext cx="4267200" cy="914400"/>
                <a:chOff x="533400" y="1676400"/>
                <a:chExt cx="4267200" cy="914400"/>
              </a:xfrm>
            </p:grpSpPr>
            <p:sp>
              <p:nvSpPr>
                <p:cNvPr id="42" name="Rectangle 41"/>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7"/>
                <p:cNvGrpSpPr/>
                <p:nvPr/>
              </p:nvGrpSpPr>
              <p:grpSpPr>
                <a:xfrm>
                  <a:off x="609600" y="1752600"/>
                  <a:ext cx="838200" cy="838200"/>
                  <a:chOff x="609600" y="3581400"/>
                  <a:chExt cx="838200" cy="838200"/>
                </a:xfrm>
              </p:grpSpPr>
              <p:sp>
                <p:nvSpPr>
                  <p:cNvPr id="57" name="Rectangle 56"/>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70"/>
                <p:cNvGrpSpPr/>
                <p:nvPr/>
              </p:nvGrpSpPr>
              <p:grpSpPr>
                <a:xfrm>
                  <a:off x="1447800" y="1752600"/>
                  <a:ext cx="838200" cy="838200"/>
                  <a:chOff x="609600" y="3581400"/>
                  <a:chExt cx="838200" cy="838200"/>
                </a:xfrm>
              </p:grpSpPr>
              <p:sp>
                <p:nvSpPr>
                  <p:cNvPr id="55" name="Rectangle 54"/>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73"/>
                <p:cNvGrpSpPr/>
                <p:nvPr/>
              </p:nvGrpSpPr>
              <p:grpSpPr>
                <a:xfrm>
                  <a:off x="2286000" y="1752600"/>
                  <a:ext cx="838200" cy="838200"/>
                  <a:chOff x="609600" y="3581400"/>
                  <a:chExt cx="838200" cy="838200"/>
                </a:xfrm>
              </p:grpSpPr>
              <p:sp>
                <p:nvSpPr>
                  <p:cNvPr id="53" name="Rectangle 52"/>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76"/>
                <p:cNvGrpSpPr/>
                <p:nvPr/>
              </p:nvGrpSpPr>
              <p:grpSpPr>
                <a:xfrm>
                  <a:off x="3124200" y="1752600"/>
                  <a:ext cx="838200" cy="838200"/>
                  <a:chOff x="609600" y="3581400"/>
                  <a:chExt cx="838200" cy="838200"/>
                </a:xfrm>
              </p:grpSpPr>
              <p:sp>
                <p:nvSpPr>
                  <p:cNvPr id="51" name="Rectangle 50"/>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79"/>
                <p:cNvGrpSpPr/>
                <p:nvPr/>
              </p:nvGrpSpPr>
              <p:grpSpPr>
                <a:xfrm>
                  <a:off x="3962400" y="1752600"/>
                  <a:ext cx="838200" cy="838200"/>
                  <a:chOff x="609600" y="3581400"/>
                  <a:chExt cx="838200" cy="838200"/>
                </a:xfrm>
              </p:grpSpPr>
              <p:sp>
                <p:nvSpPr>
                  <p:cNvPr id="49" name="Rectangle 48"/>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rot="5400000">
                <a:off x="2628900" y="2324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6308108" y="3980125"/>
              <a:ext cx="740391" cy="885264"/>
            </a:xfrm>
            <a:prstGeom prst="rect">
              <a:avLst/>
            </a:prstGeom>
            <a:solidFill>
              <a:srgbClr val="D6B2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991904" y="4057375"/>
              <a:ext cx="221608" cy="234078"/>
              <a:chOff x="2307947" y="5136666"/>
              <a:chExt cx="511453" cy="540233"/>
            </a:xfrm>
          </p:grpSpPr>
          <p:sp>
            <p:nvSpPr>
              <p:cNvPr id="36" name="Oval 35"/>
              <p:cNvSpPr/>
              <p:nvPr/>
            </p:nvSpPr>
            <p:spPr>
              <a:xfrm>
                <a:off x="2447552" y="5448299"/>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307947" y="5136666"/>
                <a:ext cx="511453" cy="425933"/>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094054" y="4036078"/>
              <a:ext cx="221608" cy="234078"/>
              <a:chOff x="2307947" y="5136666"/>
              <a:chExt cx="511453" cy="540233"/>
            </a:xfrm>
          </p:grpSpPr>
          <p:sp>
            <p:nvSpPr>
              <p:cNvPr id="34" name="Oval 33"/>
              <p:cNvSpPr/>
              <p:nvPr/>
            </p:nvSpPr>
            <p:spPr>
              <a:xfrm>
                <a:off x="2447552" y="5448299"/>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2307947" y="5136666"/>
                <a:ext cx="511453" cy="425933"/>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6457753" y="4128355"/>
              <a:ext cx="425390" cy="36744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27432" y="4318338"/>
              <a:ext cx="112375" cy="240508"/>
            </a:xfrm>
            <a:prstGeom prst="ellipse">
              <a:avLst/>
            </a:prstGeom>
            <a:solidFill>
              <a:srgbClr val="AF93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0601787">
              <a:off x="4495994" y="3886200"/>
              <a:ext cx="457005" cy="1096207"/>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0800000">
              <a:off x="8400590" y="4075561"/>
              <a:ext cx="457005" cy="877833"/>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4601221" y="4565366"/>
              <a:ext cx="457005" cy="424595"/>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8172087" y="4570069"/>
              <a:ext cx="457005" cy="424595"/>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5642036" y="4422757"/>
              <a:ext cx="361708" cy="544811"/>
            </a:xfrm>
            <a:prstGeom prst="flowChartMagneticDisk">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7187098" y="4425608"/>
              <a:ext cx="361708" cy="544811"/>
            </a:xfrm>
            <a:prstGeom prst="flowChartMagneticDisk">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683867" y="4403195"/>
              <a:ext cx="276715" cy="211314"/>
              <a:chOff x="2432075" y="4695162"/>
              <a:chExt cx="526499" cy="342900"/>
            </a:xfrm>
          </p:grpSpPr>
          <p:sp>
            <p:nvSpPr>
              <p:cNvPr id="30" name="Oval 29"/>
              <p:cNvSpPr/>
              <p:nvPr/>
            </p:nvSpPr>
            <p:spPr>
              <a:xfrm>
                <a:off x="2559153" y="4695162"/>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29974" y="4724795"/>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432075" y="4724795"/>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89935" y="4809462"/>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195633" y="4400528"/>
              <a:ext cx="371634" cy="211314"/>
              <a:chOff x="2432075" y="4695162"/>
              <a:chExt cx="526499" cy="342900"/>
            </a:xfrm>
            <a:solidFill>
              <a:schemeClr val="accent3">
                <a:lumMod val="60000"/>
                <a:lumOff val="40000"/>
              </a:schemeClr>
            </a:solidFill>
          </p:grpSpPr>
          <p:sp>
            <p:nvSpPr>
              <p:cNvPr id="26" name="Oval 25"/>
              <p:cNvSpPr/>
              <p:nvPr/>
            </p:nvSpPr>
            <p:spPr>
              <a:xfrm>
                <a:off x="2559153" y="4695162"/>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29974" y="4724795"/>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432075" y="4724795"/>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89935" y="4809462"/>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rapezoid 24"/>
            <p:cNvSpPr/>
            <p:nvPr/>
          </p:nvSpPr>
          <p:spPr>
            <a:xfrm>
              <a:off x="4413975" y="3501695"/>
              <a:ext cx="4443620" cy="367545"/>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458841" y="1154322"/>
            <a:ext cx="4179719" cy="2281468"/>
            <a:chOff x="773280" y="1111662"/>
            <a:chExt cx="4179719" cy="2281468"/>
          </a:xfrm>
        </p:grpSpPr>
        <p:grpSp>
          <p:nvGrpSpPr>
            <p:cNvPr id="149" name="Group 148"/>
            <p:cNvGrpSpPr/>
            <p:nvPr/>
          </p:nvGrpSpPr>
          <p:grpSpPr>
            <a:xfrm>
              <a:off x="773280" y="1111662"/>
              <a:ext cx="4179719" cy="2143978"/>
              <a:chOff x="773280" y="1111662"/>
              <a:chExt cx="4179719" cy="2143978"/>
            </a:xfrm>
          </p:grpSpPr>
          <p:grpSp>
            <p:nvGrpSpPr>
              <p:cNvPr id="163" name="Group 162"/>
              <p:cNvGrpSpPr/>
              <p:nvPr/>
            </p:nvGrpSpPr>
            <p:grpSpPr>
              <a:xfrm>
                <a:off x="773280" y="1111662"/>
                <a:ext cx="4179719" cy="2096233"/>
                <a:chOff x="773281" y="1111662"/>
                <a:chExt cx="2438400" cy="2096233"/>
              </a:xfrm>
            </p:grpSpPr>
            <p:sp>
              <p:nvSpPr>
                <p:cNvPr id="241" name="Rectangle 240"/>
                <p:cNvSpPr/>
                <p:nvPr/>
              </p:nvSpPr>
              <p:spPr>
                <a:xfrm>
                  <a:off x="838200" y="1143000"/>
                  <a:ext cx="2289749" cy="206489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773281" y="1111662"/>
                  <a:ext cx="2438400" cy="307300"/>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54"/>
                <p:cNvGrpSpPr/>
                <p:nvPr/>
              </p:nvGrpSpPr>
              <p:grpSpPr>
                <a:xfrm>
                  <a:off x="971865" y="1519002"/>
                  <a:ext cx="868181" cy="542144"/>
                  <a:chOff x="2042410" y="2410918"/>
                  <a:chExt cx="868181" cy="542144"/>
                </a:xfrm>
              </p:grpSpPr>
              <p:sp>
                <p:nvSpPr>
                  <p:cNvPr id="250" name="Rectangle 249"/>
                  <p:cNvSpPr/>
                  <p:nvPr/>
                </p:nvSpPr>
                <p:spPr>
                  <a:xfrm>
                    <a:off x="2042410" y="2423410"/>
                    <a:ext cx="341026" cy="52965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2569565" y="2410918"/>
                    <a:ext cx="341026" cy="52965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57"/>
                <p:cNvGrpSpPr/>
                <p:nvPr/>
              </p:nvGrpSpPr>
              <p:grpSpPr>
                <a:xfrm>
                  <a:off x="2021177" y="1504013"/>
                  <a:ext cx="868181" cy="542144"/>
                  <a:chOff x="2042410" y="2410918"/>
                  <a:chExt cx="868181" cy="542144"/>
                </a:xfrm>
              </p:grpSpPr>
              <p:sp>
                <p:nvSpPr>
                  <p:cNvPr id="248" name="Rectangle 247"/>
                  <p:cNvSpPr/>
                  <p:nvPr/>
                </p:nvSpPr>
                <p:spPr>
                  <a:xfrm>
                    <a:off x="2042410" y="2423410"/>
                    <a:ext cx="341026" cy="52965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2569565" y="2410918"/>
                    <a:ext cx="341026" cy="52965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244"/>
                <p:cNvSpPr/>
                <p:nvPr/>
              </p:nvSpPr>
              <p:spPr>
                <a:xfrm>
                  <a:off x="2350512" y="2342955"/>
                  <a:ext cx="537512" cy="67705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977930" y="2333682"/>
                  <a:ext cx="537512" cy="67705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677655" y="2282252"/>
                  <a:ext cx="492852" cy="925643"/>
                </a:xfrm>
                <a:prstGeom prst="rect">
                  <a:avLst/>
                </a:prstGeom>
                <a:solidFill>
                  <a:srgbClr val="D6B2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2229428" y="3082821"/>
                <a:ext cx="1062265" cy="172819"/>
                <a:chOff x="838199" y="3168767"/>
                <a:chExt cx="2289750" cy="151660"/>
              </a:xfrm>
            </p:grpSpPr>
            <p:sp>
              <p:nvSpPr>
                <p:cNvPr id="239" name="Rectangle 238"/>
                <p:cNvSpPr/>
                <p:nvPr/>
              </p:nvSpPr>
              <p:spPr>
                <a:xfrm>
                  <a:off x="838199" y="3168767"/>
                  <a:ext cx="2289750" cy="769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838199" y="3239234"/>
                  <a:ext cx="2289749" cy="811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ectangle 164"/>
              <p:cNvSpPr/>
              <p:nvPr/>
            </p:nvSpPr>
            <p:spPr>
              <a:xfrm>
                <a:off x="1381587" y="1437914"/>
                <a:ext cx="218158"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914431" y="1441591"/>
                <a:ext cx="218158"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921526" y="2912616"/>
                <a:ext cx="1316721" cy="277862"/>
                <a:chOff x="947057" y="4081359"/>
                <a:chExt cx="3250480" cy="1800459"/>
              </a:xfrm>
            </p:grpSpPr>
            <p:grpSp>
              <p:nvGrpSpPr>
                <p:cNvPr id="207" name="Group 206"/>
                <p:cNvGrpSpPr/>
                <p:nvPr/>
              </p:nvGrpSpPr>
              <p:grpSpPr>
                <a:xfrm>
                  <a:off x="947057" y="4111837"/>
                  <a:ext cx="232955" cy="1769981"/>
                  <a:chOff x="947057" y="4111837"/>
                  <a:chExt cx="232955" cy="1769981"/>
                </a:xfrm>
              </p:grpSpPr>
              <p:sp>
                <p:nvSpPr>
                  <p:cNvPr id="236" name="Rectangle 235"/>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1378132" y="4107483"/>
                  <a:ext cx="232955" cy="1769981"/>
                  <a:chOff x="947057" y="4111837"/>
                  <a:chExt cx="232955" cy="1769981"/>
                </a:xfrm>
              </p:grpSpPr>
              <p:sp>
                <p:nvSpPr>
                  <p:cNvPr id="233" name="Rectangle 232"/>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1809207" y="4103129"/>
                  <a:ext cx="232955" cy="1769981"/>
                  <a:chOff x="947057" y="4111837"/>
                  <a:chExt cx="232955" cy="1769981"/>
                </a:xfrm>
              </p:grpSpPr>
              <p:sp>
                <p:nvSpPr>
                  <p:cNvPr id="230" name="Rectangle 229"/>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2240282" y="4098775"/>
                  <a:ext cx="232955" cy="1769981"/>
                  <a:chOff x="947057" y="4111837"/>
                  <a:chExt cx="232955" cy="1769981"/>
                </a:xfrm>
              </p:grpSpPr>
              <p:sp>
                <p:nvSpPr>
                  <p:cNvPr id="227" name="Rectangle 226"/>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2671357" y="4094421"/>
                  <a:ext cx="232955" cy="1769981"/>
                  <a:chOff x="947057" y="4111837"/>
                  <a:chExt cx="232955" cy="1769981"/>
                </a:xfrm>
              </p:grpSpPr>
              <p:sp>
                <p:nvSpPr>
                  <p:cNvPr id="224" name="Rectangle 223"/>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3102432" y="4090067"/>
                  <a:ext cx="232955" cy="1769981"/>
                  <a:chOff x="947057" y="4111837"/>
                  <a:chExt cx="232955" cy="1769981"/>
                </a:xfrm>
              </p:grpSpPr>
              <p:sp>
                <p:nvSpPr>
                  <p:cNvPr id="221" name="Rectangle 220"/>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3533507" y="4085713"/>
                  <a:ext cx="232955" cy="1769981"/>
                  <a:chOff x="947057" y="4111837"/>
                  <a:chExt cx="232955" cy="1769981"/>
                </a:xfrm>
              </p:grpSpPr>
              <p:sp>
                <p:nvSpPr>
                  <p:cNvPr id="218" name="Rectangle 217"/>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3964582" y="4081359"/>
                  <a:ext cx="232955" cy="1769981"/>
                  <a:chOff x="947057" y="4111837"/>
                  <a:chExt cx="232955" cy="1769981"/>
                </a:xfrm>
              </p:grpSpPr>
              <p:sp>
                <p:nvSpPr>
                  <p:cNvPr id="215" name="Rectangle 214"/>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8" name="Group 167"/>
              <p:cNvGrpSpPr/>
              <p:nvPr/>
            </p:nvGrpSpPr>
            <p:grpSpPr>
              <a:xfrm>
                <a:off x="3273640" y="2915377"/>
                <a:ext cx="1491343" cy="278534"/>
                <a:chOff x="947057" y="4077005"/>
                <a:chExt cx="3681555" cy="1804813"/>
              </a:xfrm>
            </p:grpSpPr>
            <p:grpSp>
              <p:nvGrpSpPr>
                <p:cNvPr id="171" name="Group 170"/>
                <p:cNvGrpSpPr/>
                <p:nvPr/>
              </p:nvGrpSpPr>
              <p:grpSpPr>
                <a:xfrm>
                  <a:off x="947057" y="4111837"/>
                  <a:ext cx="232955" cy="1769981"/>
                  <a:chOff x="947057" y="4111837"/>
                  <a:chExt cx="232955" cy="1769981"/>
                </a:xfrm>
              </p:grpSpPr>
              <p:sp>
                <p:nvSpPr>
                  <p:cNvPr id="204" name="Rectangle 203"/>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1378132" y="4107483"/>
                  <a:ext cx="232955" cy="1769981"/>
                  <a:chOff x="947057" y="4111837"/>
                  <a:chExt cx="232955" cy="1769981"/>
                </a:xfrm>
              </p:grpSpPr>
              <p:sp>
                <p:nvSpPr>
                  <p:cNvPr id="201" name="Rectangle 200"/>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1809207" y="4103129"/>
                  <a:ext cx="232955" cy="1769981"/>
                  <a:chOff x="947057" y="4111837"/>
                  <a:chExt cx="232955" cy="1769981"/>
                </a:xfrm>
              </p:grpSpPr>
              <p:sp>
                <p:nvSpPr>
                  <p:cNvPr id="198" name="Rectangle 197"/>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2240282" y="4098775"/>
                  <a:ext cx="232955" cy="1769981"/>
                  <a:chOff x="947057" y="4111837"/>
                  <a:chExt cx="232955" cy="1769981"/>
                </a:xfrm>
              </p:grpSpPr>
              <p:sp>
                <p:nvSpPr>
                  <p:cNvPr id="195" name="Rectangle 194"/>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2671357" y="4094421"/>
                  <a:ext cx="232955" cy="1769981"/>
                  <a:chOff x="947057" y="4111837"/>
                  <a:chExt cx="232955" cy="1769981"/>
                </a:xfrm>
              </p:grpSpPr>
              <p:sp>
                <p:nvSpPr>
                  <p:cNvPr id="192" name="Rectangle 191"/>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3102432" y="4090067"/>
                  <a:ext cx="232955" cy="1769981"/>
                  <a:chOff x="947057" y="4111837"/>
                  <a:chExt cx="232955" cy="1769981"/>
                </a:xfrm>
              </p:grpSpPr>
              <p:sp>
                <p:nvSpPr>
                  <p:cNvPr id="189" name="Rectangle 188"/>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3533507" y="4085713"/>
                  <a:ext cx="232955" cy="1769981"/>
                  <a:chOff x="947057" y="4111837"/>
                  <a:chExt cx="232955" cy="1769981"/>
                </a:xfrm>
              </p:grpSpPr>
              <p:sp>
                <p:nvSpPr>
                  <p:cNvPr id="186" name="Rectangle 185"/>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3964582" y="4081359"/>
                  <a:ext cx="232955" cy="1769981"/>
                  <a:chOff x="947057" y="4111837"/>
                  <a:chExt cx="232955" cy="1769981"/>
                </a:xfrm>
              </p:grpSpPr>
              <p:sp>
                <p:nvSpPr>
                  <p:cNvPr id="183" name="Rectangle 182"/>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4395657" y="4077005"/>
                  <a:ext cx="232955" cy="1769981"/>
                  <a:chOff x="947057" y="4111837"/>
                  <a:chExt cx="232955" cy="1769981"/>
                </a:xfrm>
              </p:grpSpPr>
              <p:sp>
                <p:nvSpPr>
                  <p:cNvPr id="180" name="Rectangle 179"/>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9" name="Rectangle 168"/>
              <p:cNvSpPr/>
              <p:nvPr/>
            </p:nvSpPr>
            <p:spPr>
              <a:xfrm flipV="1">
                <a:off x="864163" y="2898288"/>
                <a:ext cx="1403270" cy="4571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flipV="1">
                <a:off x="3253244" y="2891567"/>
                <a:ext cx="1556225" cy="6151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Rectangle 149"/>
            <p:cNvSpPr/>
            <p:nvPr/>
          </p:nvSpPr>
          <p:spPr>
            <a:xfrm>
              <a:off x="2400490" y="2340529"/>
              <a:ext cx="267685" cy="5577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2799966" y="2340529"/>
              <a:ext cx="279211" cy="5689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a:off x="2734491" y="2307771"/>
              <a:ext cx="691" cy="7833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a:off x="2674662" y="2625446"/>
              <a:ext cx="61019" cy="135104"/>
            </a:xfrm>
            <a:prstGeom prst="ellipse">
              <a:avLst/>
            </a:prstGeom>
            <a:solidFill>
              <a:srgbClr val="AF93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a:off x="851219" y="3105238"/>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a:off x="1126414" y="3125434"/>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a:off x="1421324" y="3119540"/>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a:off x="4583004" y="3153744"/>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a:off x="4286744" y="3119540"/>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a:off x="3972391" y="3141644"/>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a:off x="3693241" y="3141644"/>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a:off x="3337320" y="3135947"/>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a:off x="1734686" y="3118103"/>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Rectangle 251"/>
          <p:cNvSpPr/>
          <p:nvPr/>
        </p:nvSpPr>
        <p:spPr>
          <a:xfrm>
            <a:off x="364797" y="3516282"/>
            <a:ext cx="3991380" cy="646331"/>
          </a:xfrm>
          <a:prstGeom prst="rect">
            <a:avLst/>
          </a:prstGeom>
        </p:spPr>
        <p:txBody>
          <a:bodyPr wrap="square">
            <a:spAutoFit/>
          </a:bodyPr>
          <a:lstStyle/>
          <a:p>
            <a:pPr algn="ctr"/>
            <a:r>
              <a:rPr lang="en-US" dirty="0">
                <a:solidFill>
                  <a:schemeClr val="bg1"/>
                </a:solidFill>
              </a:rPr>
              <a:t>One was run by Sidney Gilbert in Independence, Missouri. </a:t>
            </a:r>
          </a:p>
        </p:txBody>
      </p:sp>
      <p:sp>
        <p:nvSpPr>
          <p:cNvPr id="2" name="Rectangle 1"/>
          <p:cNvSpPr/>
          <p:nvPr/>
        </p:nvSpPr>
        <p:spPr>
          <a:xfrm>
            <a:off x="3078850" y="5038063"/>
            <a:ext cx="6096000" cy="1200329"/>
          </a:xfrm>
          <a:prstGeom prst="rect">
            <a:avLst/>
          </a:prstGeom>
        </p:spPr>
        <p:txBody>
          <a:bodyPr>
            <a:spAutoFit/>
          </a:bodyPr>
          <a:lstStyle/>
          <a:p>
            <a:r>
              <a:rPr lang="en-US" dirty="0">
                <a:solidFill>
                  <a:schemeClr val="bg1"/>
                </a:solidFill>
              </a:rPr>
              <a:t>These storehouses were to supply the Saints with necessary goods, while also generating funds to buy land and to finance the publication of the revelations Joseph Smith had received. These storehouses were also to help those who were in need.</a:t>
            </a:r>
          </a:p>
        </p:txBody>
      </p:sp>
      <p:grpSp>
        <p:nvGrpSpPr>
          <p:cNvPr id="253" name="Group 252"/>
          <p:cNvGrpSpPr/>
          <p:nvPr/>
        </p:nvGrpSpPr>
        <p:grpSpPr>
          <a:xfrm>
            <a:off x="3856978" y="1949335"/>
            <a:ext cx="811875" cy="1944537"/>
            <a:chOff x="914400" y="1524000"/>
            <a:chExt cx="1788913" cy="4267201"/>
          </a:xfrm>
        </p:grpSpPr>
        <p:sp>
          <p:nvSpPr>
            <p:cNvPr id="254" name="Oval 253"/>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258"/>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Manual Operation 261"/>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Manual Operation 262"/>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gonal Stripe 271"/>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Diagonal Stripe 272"/>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4" name="Group 273"/>
            <p:cNvGrpSpPr/>
            <p:nvPr/>
          </p:nvGrpSpPr>
          <p:grpSpPr>
            <a:xfrm>
              <a:off x="1371600" y="2819400"/>
              <a:ext cx="914400" cy="228600"/>
              <a:chOff x="2971800" y="2971800"/>
              <a:chExt cx="914400" cy="228600"/>
            </a:xfrm>
          </p:grpSpPr>
          <p:sp>
            <p:nvSpPr>
              <p:cNvPr id="278" name="Double Wave 277"/>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ouble Wave 278"/>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Cloud 274"/>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p:cNvGrpSpPr/>
          <p:nvPr/>
        </p:nvGrpSpPr>
        <p:grpSpPr>
          <a:xfrm>
            <a:off x="6604845" y="1984059"/>
            <a:ext cx="727279" cy="1786630"/>
            <a:chOff x="5909774" y="1183652"/>
            <a:chExt cx="1422351" cy="3657599"/>
          </a:xfrm>
        </p:grpSpPr>
        <p:sp>
          <p:nvSpPr>
            <p:cNvPr id="282" name="Round Diagonal Corner Rectangle 281"/>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 Diagonal Corner Rectangle 282"/>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Isosceles Triangle 290"/>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entagon 300"/>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07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C441F1-2885-1DE8-C52C-496FD8837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3" name="TextBox 2">
            <a:extLst>
              <a:ext uri="{FF2B5EF4-FFF2-40B4-BE49-F238E27FC236}">
                <a16:creationId xmlns:a16="http://schemas.microsoft.com/office/drawing/2014/main" id="{041C9859-EB63-7093-9827-E4FB4C92E942}"/>
              </a:ext>
            </a:extLst>
          </p:cNvPr>
          <p:cNvSpPr txBox="1"/>
          <p:nvPr/>
        </p:nvSpPr>
        <p:spPr>
          <a:xfrm>
            <a:off x="0" y="6430993"/>
            <a:ext cx="1792586" cy="369332"/>
          </a:xfrm>
          <a:prstGeom prst="rect">
            <a:avLst/>
          </a:prstGeom>
          <a:noFill/>
        </p:spPr>
        <p:txBody>
          <a:bodyPr wrap="square" rtlCol="0">
            <a:spAutoFit/>
          </a:bodyPr>
          <a:lstStyle/>
          <a:p>
            <a:r>
              <a:rPr lang="en-US" dirty="0">
                <a:solidFill>
                  <a:schemeClr val="bg1"/>
                </a:solidFill>
              </a:rPr>
              <a:t>D&amp;C 78:3-4</a:t>
            </a:r>
          </a:p>
        </p:txBody>
      </p:sp>
      <p:sp>
        <p:nvSpPr>
          <p:cNvPr id="4" name="TextBox 3">
            <a:extLst>
              <a:ext uri="{FF2B5EF4-FFF2-40B4-BE49-F238E27FC236}">
                <a16:creationId xmlns:a16="http://schemas.microsoft.com/office/drawing/2014/main" id="{AC5F7506-FE69-FCA8-4B74-48A487564D07}"/>
              </a:ext>
            </a:extLst>
          </p:cNvPr>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Church’s Temporal Resources</a:t>
            </a:r>
          </a:p>
        </p:txBody>
      </p:sp>
      <p:sp>
        <p:nvSpPr>
          <p:cNvPr id="6" name="TextBox 5">
            <a:extLst>
              <a:ext uri="{FF2B5EF4-FFF2-40B4-BE49-F238E27FC236}">
                <a16:creationId xmlns:a16="http://schemas.microsoft.com/office/drawing/2014/main" id="{DF509BB9-107D-1199-593A-B7C23142E483}"/>
              </a:ext>
            </a:extLst>
          </p:cNvPr>
          <p:cNvSpPr txBox="1"/>
          <p:nvPr/>
        </p:nvSpPr>
        <p:spPr>
          <a:xfrm>
            <a:off x="1792586" y="1463913"/>
            <a:ext cx="9920443" cy="4524315"/>
          </a:xfrm>
          <a:prstGeom prst="rect">
            <a:avLst/>
          </a:prstGeom>
          <a:noFill/>
        </p:spPr>
        <p:txBody>
          <a:bodyPr wrap="square">
            <a:spAutoFit/>
          </a:bodyPr>
          <a:lstStyle/>
          <a:p>
            <a:pPr algn="l" fontAlgn="base"/>
            <a:r>
              <a:rPr lang="en-US" sz="2400" b="0" i="0" u="none" strike="noStrike" dirty="0">
                <a:solidFill>
                  <a:schemeClr val="bg1"/>
                </a:solidFill>
                <a:effectLst/>
              </a:rPr>
              <a:t>Church Finances—Commercial Businesses</a:t>
            </a:r>
            <a:r>
              <a:rPr lang="en-US" sz="2400" b="0" i="0" dirty="0">
                <a:solidFill>
                  <a:schemeClr val="bg1"/>
                </a:solidFill>
                <a:effectLst/>
              </a:rPr>
              <a:t> (ChurchofJesusChrist.org)</a:t>
            </a:r>
          </a:p>
          <a:p>
            <a:pPr algn="l" fontAlgn="base"/>
            <a:endParaRPr lang="en-US" sz="2400" b="0" i="0" dirty="0">
              <a:solidFill>
                <a:schemeClr val="bg1"/>
              </a:solidFill>
              <a:effectLst/>
            </a:endParaRPr>
          </a:p>
          <a:p>
            <a:pPr algn="l" fontAlgn="base"/>
            <a:r>
              <a:rPr lang="en-US" sz="2400" b="0" i="0" u="none" strike="noStrike" dirty="0">
                <a:solidFill>
                  <a:schemeClr val="bg1"/>
                </a:solidFill>
                <a:effectLst/>
              </a:rPr>
              <a:t>Church Finances and a Growing Global Faith</a:t>
            </a:r>
            <a:r>
              <a:rPr lang="en-US" sz="2400" b="0" i="0" dirty="0">
                <a:solidFill>
                  <a:schemeClr val="bg1"/>
                </a:solidFill>
                <a:effectLst/>
              </a:rPr>
              <a:t> (ChurchofJesusChrist.org)</a:t>
            </a:r>
          </a:p>
          <a:p>
            <a:pPr algn="l" fontAlgn="base"/>
            <a:endParaRPr lang="en-US" sz="2400" b="0" i="0" dirty="0">
              <a:solidFill>
                <a:schemeClr val="bg1"/>
              </a:solidFill>
              <a:effectLst/>
            </a:endParaRPr>
          </a:p>
          <a:p>
            <a:pPr algn="l" fontAlgn="base"/>
            <a:r>
              <a:rPr lang="en-US" sz="2400" b="0" i="0" u="none" strike="noStrike" dirty="0">
                <a:solidFill>
                  <a:schemeClr val="bg1"/>
                </a:solidFill>
                <a:effectLst/>
              </a:rPr>
              <a:t>The Church and Its Financial Independence</a:t>
            </a:r>
            <a:r>
              <a:rPr lang="en-US" sz="2400" b="0" i="0" dirty="0">
                <a:solidFill>
                  <a:schemeClr val="bg1"/>
                </a:solidFill>
                <a:effectLst/>
              </a:rPr>
              <a:t> (ChurchofJesusChrist.org)</a:t>
            </a:r>
          </a:p>
          <a:p>
            <a:pPr algn="l" fontAlgn="base"/>
            <a:endParaRPr lang="en-US" sz="2400" b="0" i="0" dirty="0">
              <a:solidFill>
                <a:schemeClr val="bg1"/>
              </a:solidFill>
              <a:effectLst/>
            </a:endParaRPr>
          </a:p>
          <a:p>
            <a:pPr algn="l" fontAlgn="base"/>
            <a:r>
              <a:rPr lang="en-US" sz="2400" b="0" i="0" dirty="0">
                <a:solidFill>
                  <a:schemeClr val="bg1"/>
                </a:solidFill>
                <a:effectLst/>
              </a:rPr>
              <a:t>Russell M. Nelson, “</a:t>
            </a:r>
            <a:r>
              <a:rPr lang="en-US" sz="2400" b="0" i="0" u="none" strike="noStrike" dirty="0">
                <a:solidFill>
                  <a:schemeClr val="bg1"/>
                </a:solidFill>
                <a:effectLst/>
              </a:rPr>
              <a:t>The Second Great Commandment</a:t>
            </a:r>
            <a:r>
              <a:rPr lang="en-US" sz="2400" b="0" i="0" dirty="0">
                <a:solidFill>
                  <a:schemeClr val="bg1"/>
                </a:solidFill>
                <a:effectLst/>
              </a:rPr>
              <a:t>,” </a:t>
            </a:r>
            <a:r>
              <a:rPr lang="en-US" sz="2400" b="0" i="1" dirty="0">
                <a:solidFill>
                  <a:schemeClr val="bg1"/>
                </a:solidFill>
                <a:effectLst/>
              </a:rPr>
              <a:t>Ensign</a:t>
            </a:r>
            <a:r>
              <a:rPr lang="en-US" sz="2400" b="0" i="0" dirty="0">
                <a:solidFill>
                  <a:schemeClr val="bg1"/>
                </a:solidFill>
                <a:effectLst/>
              </a:rPr>
              <a:t> or </a:t>
            </a:r>
            <a:r>
              <a:rPr lang="en-US" sz="2400" b="0" i="1" dirty="0">
                <a:solidFill>
                  <a:schemeClr val="bg1"/>
                </a:solidFill>
                <a:effectLst/>
              </a:rPr>
              <a:t>Liahona</a:t>
            </a:r>
            <a:r>
              <a:rPr lang="en-US" sz="2400" b="0" i="0" dirty="0">
                <a:solidFill>
                  <a:schemeClr val="bg1"/>
                </a:solidFill>
                <a:effectLst/>
              </a:rPr>
              <a:t>, Nov. 2019, 96–100</a:t>
            </a:r>
          </a:p>
          <a:p>
            <a:pPr algn="l" fontAlgn="base"/>
            <a:endParaRPr lang="en-US" sz="2400" b="0" i="0" dirty="0">
              <a:solidFill>
                <a:schemeClr val="bg1"/>
              </a:solidFill>
              <a:effectLst/>
            </a:endParaRPr>
          </a:p>
          <a:p>
            <a:pPr algn="l" fontAlgn="base"/>
            <a:r>
              <a:rPr lang="en-US" sz="2400" b="0" i="0" dirty="0">
                <a:solidFill>
                  <a:schemeClr val="bg1"/>
                </a:solidFill>
                <a:effectLst/>
              </a:rPr>
              <a:t>Dallin H. Oaks, “</a:t>
            </a:r>
            <a:r>
              <a:rPr lang="en-US" sz="2400" b="0" i="0" u="none" strike="noStrike" dirty="0">
                <a:solidFill>
                  <a:schemeClr val="bg1"/>
                </a:solidFill>
                <a:effectLst/>
              </a:rPr>
              <a:t>Helping the Poor and Distressed</a:t>
            </a:r>
            <a:r>
              <a:rPr lang="en-US" sz="2400" b="0" i="0" dirty="0">
                <a:solidFill>
                  <a:schemeClr val="bg1"/>
                </a:solidFill>
                <a:effectLst/>
              </a:rPr>
              <a:t>,” </a:t>
            </a:r>
            <a:r>
              <a:rPr lang="en-US" sz="2400" b="0" i="1" dirty="0">
                <a:solidFill>
                  <a:schemeClr val="bg1"/>
                </a:solidFill>
                <a:effectLst/>
              </a:rPr>
              <a:t>Liahona</a:t>
            </a:r>
            <a:r>
              <a:rPr lang="en-US" sz="2400" b="0" i="0" dirty="0">
                <a:solidFill>
                  <a:schemeClr val="bg1"/>
                </a:solidFill>
                <a:effectLst/>
              </a:rPr>
              <a:t>, Nov. 2022, 6–8</a:t>
            </a:r>
          </a:p>
          <a:p>
            <a:pPr algn="l" fontAlgn="base"/>
            <a:endParaRPr lang="en-US" sz="2400" b="0" i="0" dirty="0">
              <a:solidFill>
                <a:schemeClr val="bg1"/>
              </a:solidFill>
              <a:effectLst/>
            </a:endParaRPr>
          </a:p>
          <a:p>
            <a:pPr algn="l" fontAlgn="base"/>
            <a:r>
              <a:rPr lang="en-US" sz="2400" b="0" i="0" u="none" strike="noStrike" dirty="0">
                <a:solidFill>
                  <a:schemeClr val="bg1"/>
                </a:solidFill>
                <a:effectLst/>
              </a:rPr>
              <a:t>newsroom.ChurchofJesusChrist.org</a:t>
            </a:r>
            <a:endParaRPr lang="en-US" sz="2400" b="0" i="0" dirty="0">
              <a:solidFill>
                <a:schemeClr val="bg1"/>
              </a:solidFill>
              <a:effectLst/>
            </a:endParaRPr>
          </a:p>
        </p:txBody>
      </p:sp>
    </p:spTree>
    <p:extLst>
      <p:ext uri="{BB962C8B-B14F-4D97-AF65-F5344CB8AC3E}">
        <p14:creationId xmlns:p14="http://schemas.microsoft.com/office/powerpoint/2010/main" val="277300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1792586" cy="369332"/>
          </a:xfrm>
          <a:prstGeom prst="rect">
            <a:avLst/>
          </a:prstGeom>
          <a:noFill/>
        </p:spPr>
        <p:txBody>
          <a:bodyPr wrap="square" rtlCol="0">
            <a:spAutoFit/>
          </a:bodyPr>
          <a:lstStyle/>
          <a:p>
            <a:r>
              <a:rPr lang="en-US" dirty="0">
                <a:solidFill>
                  <a:schemeClr val="bg1"/>
                </a:solidFill>
              </a:rPr>
              <a:t>D&amp;C 78:4</a:t>
            </a: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For the Salvation of Man</a:t>
            </a:r>
          </a:p>
        </p:txBody>
      </p:sp>
      <p:sp>
        <p:nvSpPr>
          <p:cNvPr id="2" name="Rectangle 1"/>
          <p:cNvSpPr/>
          <p:nvPr/>
        </p:nvSpPr>
        <p:spPr>
          <a:xfrm>
            <a:off x="5214858" y="3221097"/>
            <a:ext cx="5621416" cy="3046988"/>
          </a:xfrm>
          <a:prstGeom prst="rect">
            <a:avLst/>
          </a:prstGeom>
        </p:spPr>
        <p:txBody>
          <a:bodyPr wrap="square">
            <a:spAutoFit/>
          </a:bodyPr>
          <a:lstStyle/>
          <a:p>
            <a:r>
              <a:rPr lang="en-US" dirty="0">
                <a:solidFill>
                  <a:schemeClr val="bg1"/>
                </a:solidFill>
              </a:rPr>
              <a:t>“God instituted the principles of the law of consecration for the blessing and welfare of the poor. </a:t>
            </a:r>
          </a:p>
          <a:p>
            <a:endParaRPr lang="en-US" dirty="0">
              <a:solidFill>
                <a:schemeClr val="bg1"/>
              </a:solidFill>
            </a:endParaRPr>
          </a:p>
          <a:p>
            <a:r>
              <a:rPr lang="en-US" dirty="0">
                <a:solidFill>
                  <a:schemeClr val="bg1"/>
                </a:solidFill>
              </a:rPr>
              <a:t>These principles deal with temporal salvation.</a:t>
            </a:r>
          </a:p>
          <a:p>
            <a:endParaRPr lang="en-US" dirty="0">
              <a:solidFill>
                <a:schemeClr val="bg1"/>
              </a:solidFill>
            </a:endParaRPr>
          </a:p>
          <a:p>
            <a:r>
              <a:rPr lang="en-US" dirty="0">
                <a:solidFill>
                  <a:schemeClr val="bg1"/>
                </a:solidFill>
              </a:rPr>
              <a:t>The attitude and spirit in which these principles are applied, however, is inseparable connected with the spiritual welfare of the Lord’s people. Only when the Saints are of one heart and one mind can they dwell in righteousness having no poor among them.”</a:t>
            </a:r>
          </a:p>
          <a:p>
            <a:r>
              <a:rPr lang="en-US" sz="1200" dirty="0">
                <a:solidFill>
                  <a:schemeClr val="bg1"/>
                </a:solidFill>
              </a:rPr>
              <a:t>McConkie and </a:t>
            </a:r>
            <a:r>
              <a:rPr lang="en-US" sz="1200" dirty="0" err="1">
                <a:solidFill>
                  <a:schemeClr val="bg1"/>
                </a:solidFill>
              </a:rPr>
              <a:t>Ostler</a:t>
            </a:r>
            <a:r>
              <a:rPr lang="en-US" sz="1200" dirty="0">
                <a:solidFill>
                  <a:schemeClr val="bg1"/>
                </a:solidFill>
              </a:rPr>
              <a:t> </a:t>
            </a:r>
          </a:p>
        </p:txBody>
      </p:sp>
      <p:pic>
        <p:nvPicPr>
          <p:cNvPr id="7" name="Picture 6">
            <a:extLst>
              <a:ext uri="{FF2B5EF4-FFF2-40B4-BE49-F238E27FC236}">
                <a16:creationId xmlns:a16="http://schemas.microsoft.com/office/drawing/2014/main" id="{FDC96547-6D22-4C8D-A417-2F99C480E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86" y="2588479"/>
            <a:ext cx="3657600" cy="2743200"/>
          </a:xfrm>
          <a:prstGeom prst="rect">
            <a:avLst/>
          </a:prstGeom>
        </p:spPr>
      </p:pic>
      <p:pic>
        <p:nvPicPr>
          <p:cNvPr id="9" name="Picture 8">
            <a:extLst>
              <a:ext uri="{FF2B5EF4-FFF2-40B4-BE49-F238E27FC236}">
                <a16:creationId xmlns:a16="http://schemas.microsoft.com/office/drawing/2014/main" id="{45DF5604-4E0C-444E-B722-D23B22B7A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524" y="1048578"/>
            <a:ext cx="2695575" cy="2019300"/>
          </a:xfrm>
          <a:prstGeom prst="rect">
            <a:avLst/>
          </a:prstGeom>
        </p:spPr>
      </p:pic>
      <p:pic>
        <p:nvPicPr>
          <p:cNvPr id="11" name="Picture 10">
            <a:extLst>
              <a:ext uri="{FF2B5EF4-FFF2-40B4-BE49-F238E27FC236}">
                <a16:creationId xmlns:a16="http://schemas.microsoft.com/office/drawing/2014/main" id="{6634B5C9-E9D1-4911-8349-AD636789FE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64"/>
          <a:stretch/>
        </p:blipFill>
        <p:spPr>
          <a:xfrm>
            <a:off x="10615961" y="5809422"/>
            <a:ext cx="1260016" cy="783432"/>
          </a:xfrm>
          <a:prstGeom prst="rect">
            <a:avLst/>
          </a:prstGeom>
        </p:spPr>
      </p:pic>
    </p:spTree>
    <p:extLst>
      <p:ext uri="{BB962C8B-B14F-4D97-AF65-F5344CB8AC3E}">
        <p14:creationId xmlns:p14="http://schemas.microsoft.com/office/powerpoint/2010/main" val="39087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4344</Words>
  <Application>Microsoft Office PowerPoint</Application>
  <PresentationFormat>Widescreen</PresentationFormat>
  <Paragraphs>209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Georgia</vt:lpstr>
      <vt:lpstr>Open Sans</vt:lpstr>
      <vt:lpstr>Calibri</vt:lpstr>
      <vt:lpstr>Arial</vt:lpstr>
      <vt:lpstr>Calibri Light</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46</cp:revision>
  <dcterms:created xsi:type="dcterms:W3CDTF">2014-11-20T14:44:30Z</dcterms:created>
  <dcterms:modified xsi:type="dcterms:W3CDTF">2025-01-01T16:10:32Z</dcterms:modified>
</cp:coreProperties>
</file>