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9"/>
  </p:notesMasterIdLst>
  <p:sldIdLst>
    <p:sldId id="276" r:id="rId2"/>
    <p:sldId id="277" r:id="rId3"/>
    <p:sldId id="259" r:id="rId4"/>
    <p:sldId id="261" r:id="rId5"/>
    <p:sldId id="262" r:id="rId6"/>
    <p:sldId id="260" r:id="rId7"/>
    <p:sldId id="274" r:id="rId8"/>
    <p:sldId id="268" r:id="rId9"/>
    <p:sldId id="273" r:id="rId10"/>
    <p:sldId id="269" r:id="rId11"/>
    <p:sldId id="270" r:id="rId12"/>
    <p:sldId id="271" r:id="rId13"/>
    <p:sldId id="272" r:id="rId14"/>
    <p:sldId id="275" r:id="rId15"/>
    <p:sldId id="264" r:id="rId16"/>
    <p:sldId id="263" r:id="rId17"/>
    <p:sldId id="266" r:id="rId18"/>
  </p:sldIdLst>
  <p:sldSz cx="12192000" cy="6858000"/>
  <p:notesSz cx="6858000" cy="9144000"/>
  <p:embeddedFontLst>
    <p:embeddedFont>
      <p:font typeface="Abadi" panose="020B0604020104020204" pitchFamily="34" charset="0"/>
      <p:regular r:id="rId20"/>
    </p:embeddedFont>
    <p:embeddedFont>
      <p:font typeface="Algerian" panose="04020705040A02060702" pitchFamily="82" charset="0"/>
      <p:regular r:id="rId21"/>
    </p:embeddedFont>
    <p:embeddedFont>
      <p:font typeface="Imprint MT Shadow" panose="04020605060303030202" pitchFamily="82" charset="0"/>
      <p:regular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94660"/>
  </p:normalViewPr>
  <p:slideViewPr>
    <p:cSldViewPr snapToGrid="0">
      <p:cViewPr varScale="1">
        <p:scale>
          <a:sx n="105" d="100"/>
          <a:sy n="105"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6FE63-33FD-4BFF-8B53-B275741E44BD}" type="datetimeFigureOut">
              <a:rPr lang="en-US" smtClean="0"/>
              <a:t>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76010F-AEB8-470F-A754-DED08EFFB9CB}" type="slidenum">
              <a:rPr lang="en-US" smtClean="0"/>
              <a:t>‹#›</a:t>
            </a:fld>
            <a:endParaRPr lang="en-US"/>
          </a:p>
        </p:txBody>
      </p:sp>
    </p:spTree>
    <p:extLst>
      <p:ext uri="{BB962C8B-B14F-4D97-AF65-F5344CB8AC3E}">
        <p14:creationId xmlns:p14="http://schemas.microsoft.com/office/powerpoint/2010/main" val="110843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6010F-AEB8-470F-A754-DED08EFFB9CB}" type="slidenum">
              <a:rPr lang="en-US" smtClean="0"/>
              <a:t>5</a:t>
            </a:fld>
            <a:endParaRPr lang="en-US"/>
          </a:p>
        </p:txBody>
      </p:sp>
    </p:spTree>
    <p:extLst>
      <p:ext uri="{BB962C8B-B14F-4D97-AF65-F5344CB8AC3E}">
        <p14:creationId xmlns:p14="http://schemas.microsoft.com/office/powerpoint/2010/main" val="203978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6010F-AEB8-470F-A754-DED08EFFB9CB}" type="slidenum">
              <a:rPr lang="en-US" smtClean="0"/>
              <a:t>16</a:t>
            </a:fld>
            <a:endParaRPr lang="en-US"/>
          </a:p>
        </p:txBody>
      </p:sp>
    </p:spTree>
    <p:extLst>
      <p:ext uri="{BB962C8B-B14F-4D97-AF65-F5344CB8AC3E}">
        <p14:creationId xmlns:p14="http://schemas.microsoft.com/office/powerpoint/2010/main" val="14065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178A30-BF45-4EC4-A5A4-DB4173C2068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29918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3372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15723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78A30-BF45-4EC4-A5A4-DB4173C2068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62783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78A30-BF45-4EC4-A5A4-DB4173C2068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79283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178A30-BF45-4EC4-A5A4-DB4173C2068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51830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78A30-BF45-4EC4-A5A4-DB4173C2068E}"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214226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78A30-BF45-4EC4-A5A4-DB4173C2068E}"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184015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78A30-BF45-4EC4-A5A4-DB4173C2068E}"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352035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78A30-BF45-4EC4-A5A4-DB4173C2068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9938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78A30-BF45-4EC4-A5A4-DB4173C2068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F4BB9-53CA-4D79-9E4A-B5879763C538}" type="slidenum">
              <a:rPr lang="en-US" smtClean="0"/>
              <a:t>‹#›</a:t>
            </a:fld>
            <a:endParaRPr lang="en-US"/>
          </a:p>
        </p:txBody>
      </p:sp>
    </p:spTree>
    <p:extLst>
      <p:ext uri="{BB962C8B-B14F-4D97-AF65-F5344CB8AC3E}">
        <p14:creationId xmlns:p14="http://schemas.microsoft.com/office/powerpoint/2010/main" val="169925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78A30-BF45-4EC4-A5A4-DB4173C2068E}"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4BB9-53CA-4D79-9E4A-B5879763C538}" type="slidenum">
              <a:rPr lang="en-US" smtClean="0"/>
              <a:t>‹#›</a:t>
            </a:fld>
            <a:endParaRPr lang="en-US"/>
          </a:p>
        </p:txBody>
      </p:sp>
    </p:spTree>
    <p:extLst>
      <p:ext uri="{BB962C8B-B14F-4D97-AF65-F5344CB8AC3E}">
        <p14:creationId xmlns:p14="http://schemas.microsoft.com/office/powerpoint/2010/main" val="3092637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F3F3D-AD23-8EA3-274B-A0590BE91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6DA8E5-71BE-560C-C96F-3193A21026E6}"/>
              </a:ext>
            </a:extLst>
          </p:cNvPr>
          <p:cNvSpPr txBox="1"/>
          <p:nvPr/>
        </p:nvSpPr>
        <p:spPr>
          <a:xfrm>
            <a:off x="205625" y="643831"/>
            <a:ext cx="12095017" cy="2308324"/>
          </a:xfrm>
          <a:prstGeom prst="rect">
            <a:avLst/>
          </a:prstGeom>
          <a:noFill/>
        </p:spPr>
        <p:txBody>
          <a:bodyPr wrap="square" rtlCol="0">
            <a:spAutoFit/>
          </a:bodyPr>
          <a:lstStyle/>
          <a:p>
            <a:pPr algn="ctr"/>
            <a:r>
              <a:rPr lang="en-US" sz="4800" dirty="0">
                <a:latin typeface="Algerian" panose="04020705040A02060702" pitchFamily="82" charset="0"/>
              </a:rPr>
              <a:t>Doctrine and covenants 81</a:t>
            </a:r>
          </a:p>
          <a:p>
            <a:pPr algn="ctr"/>
            <a:endParaRPr lang="en-US" sz="4800" dirty="0">
              <a:latin typeface="Algerian" panose="04020705040A02060702" pitchFamily="82" charset="0"/>
            </a:endParaRPr>
          </a:p>
          <a:p>
            <a:pPr algn="ctr"/>
            <a:r>
              <a:rPr lang="en-US" sz="4800" dirty="0">
                <a:latin typeface="Algerian" panose="04020705040A02060702" pitchFamily="82" charset="0"/>
              </a:rPr>
              <a:t>Faithful in Callings</a:t>
            </a:r>
          </a:p>
        </p:txBody>
      </p:sp>
      <p:grpSp>
        <p:nvGrpSpPr>
          <p:cNvPr id="4" name="Group 3">
            <a:extLst>
              <a:ext uri="{FF2B5EF4-FFF2-40B4-BE49-F238E27FC236}">
                <a16:creationId xmlns:a16="http://schemas.microsoft.com/office/drawing/2014/main" id="{F55F846E-993E-54DD-3511-4FE358B0AB2B}"/>
              </a:ext>
            </a:extLst>
          </p:cNvPr>
          <p:cNvGrpSpPr/>
          <p:nvPr/>
        </p:nvGrpSpPr>
        <p:grpSpPr>
          <a:xfrm flipH="1">
            <a:off x="2950331" y="3263660"/>
            <a:ext cx="1149653" cy="2885000"/>
            <a:chOff x="6143735" y="899698"/>
            <a:chExt cx="1842945" cy="4624781"/>
          </a:xfrm>
        </p:grpSpPr>
        <p:sp>
          <p:nvSpPr>
            <p:cNvPr id="5" name="Oval 4">
              <a:extLst>
                <a:ext uri="{FF2B5EF4-FFF2-40B4-BE49-F238E27FC236}">
                  <a16:creationId xmlns:a16="http://schemas.microsoft.com/office/drawing/2014/main" id="{D4D0437D-4713-6847-AF2F-D5A2869C5023}"/>
                </a:ext>
              </a:extLst>
            </p:cNvPr>
            <p:cNvSpPr/>
            <p:nvPr/>
          </p:nvSpPr>
          <p:spPr>
            <a:xfrm rot="19338880">
              <a:off x="7646192" y="3402070"/>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CBA7410-7D86-49C5-E22D-BACE62AA6E9D}"/>
                </a:ext>
              </a:extLst>
            </p:cNvPr>
            <p:cNvSpPr/>
            <p:nvPr/>
          </p:nvSpPr>
          <p:spPr>
            <a:xfrm rot="1933618">
              <a:off x="6143735" y="3401247"/>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760473-B586-10FF-915E-747FE0B8252A}"/>
                </a:ext>
              </a:extLst>
            </p:cNvPr>
            <p:cNvSpPr/>
            <p:nvPr/>
          </p:nvSpPr>
          <p:spPr>
            <a:xfrm rot="19570491">
              <a:off x="7077161" y="4631829"/>
              <a:ext cx="368673"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4673F47-0CA0-2E81-CBE7-C7B6575FE140}"/>
                </a:ext>
              </a:extLst>
            </p:cNvPr>
            <p:cNvSpPr/>
            <p:nvPr/>
          </p:nvSpPr>
          <p:spPr>
            <a:xfrm rot="2393332">
              <a:off x="6539331" y="4716422"/>
              <a:ext cx="353589"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ACCB97CB-8EA8-CF67-D9E0-38834B7A417F}"/>
                </a:ext>
              </a:extLst>
            </p:cNvPr>
            <p:cNvSpPr/>
            <p:nvPr/>
          </p:nvSpPr>
          <p:spPr>
            <a:xfrm>
              <a:off x="6943136" y="3716722"/>
              <a:ext cx="670899" cy="1376912"/>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C7EE8A9F-702D-1FBA-6853-7018C2DF59EE}"/>
                </a:ext>
              </a:extLst>
            </p:cNvPr>
            <p:cNvSpPr/>
            <p:nvPr/>
          </p:nvSpPr>
          <p:spPr>
            <a:xfrm rot="263894">
              <a:off x="6506684" y="3657420"/>
              <a:ext cx="602749" cy="1461020"/>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C26E72F4-14DF-4213-EE30-183F9FDA0091}"/>
                </a:ext>
              </a:extLst>
            </p:cNvPr>
            <p:cNvSpPr/>
            <p:nvPr/>
          </p:nvSpPr>
          <p:spPr>
            <a:xfrm rot="1375821">
              <a:off x="6316557" y="2205318"/>
              <a:ext cx="513869" cy="144740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F074ABC5-245C-7442-BB92-B1CDF7D5414F}"/>
                </a:ext>
              </a:extLst>
            </p:cNvPr>
            <p:cNvSpPr/>
            <p:nvPr/>
          </p:nvSpPr>
          <p:spPr>
            <a:xfrm rot="20337671">
              <a:off x="7306339" y="2204820"/>
              <a:ext cx="513869" cy="148088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450851A1-DC5A-AB7E-0B67-4CDB63D193A9}"/>
                </a:ext>
              </a:extLst>
            </p:cNvPr>
            <p:cNvSpPr/>
            <p:nvPr/>
          </p:nvSpPr>
          <p:spPr>
            <a:xfrm>
              <a:off x="6490198" y="2349876"/>
              <a:ext cx="1141931" cy="147983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88332366-0B12-8380-8E85-F08F33B5FD63}"/>
                </a:ext>
              </a:extLst>
            </p:cNvPr>
            <p:cNvCxnSpPr/>
            <p:nvPr/>
          </p:nvCxnSpPr>
          <p:spPr>
            <a:xfrm flipH="1">
              <a:off x="7047912" y="2651289"/>
              <a:ext cx="34262" cy="115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2BE1324-FE8B-1C68-C61B-AC95974E2E00}"/>
                </a:ext>
              </a:extLst>
            </p:cNvPr>
            <p:cNvSpPr/>
            <p:nvPr/>
          </p:nvSpPr>
          <p:spPr>
            <a:xfrm rot="15873315">
              <a:off x="6776678" y="3700147"/>
              <a:ext cx="516013" cy="822241"/>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8">
              <a:extLst>
                <a:ext uri="{FF2B5EF4-FFF2-40B4-BE49-F238E27FC236}">
                  <a16:creationId xmlns:a16="http://schemas.microsoft.com/office/drawing/2014/main" id="{38C1C5C8-3066-39F7-1364-09AFA9218F38}"/>
                </a:ext>
              </a:extLst>
            </p:cNvPr>
            <p:cNvSpPr/>
            <p:nvPr/>
          </p:nvSpPr>
          <p:spPr>
            <a:xfrm rot="5400000">
              <a:off x="6907673" y="1200669"/>
              <a:ext cx="831879" cy="49777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9">
              <a:extLst>
                <a:ext uri="{FF2B5EF4-FFF2-40B4-BE49-F238E27FC236}">
                  <a16:creationId xmlns:a16="http://schemas.microsoft.com/office/drawing/2014/main" id="{A899B00B-564E-04CE-2777-45F31ED2EE17}"/>
                </a:ext>
              </a:extLst>
            </p:cNvPr>
            <p:cNvSpPr/>
            <p:nvPr/>
          </p:nvSpPr>
          <p:spPr>
            <a:xfrm rot="2359803">
              <a:off x="6660951" y="1073343"/>
              <a:ext cx="529527" cy="550883"/>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7F2456D6-C368-A8B0-2435-3C007765B72B}"/>
                </a:ext>
              </a:extLst>
            </p:cNvPr>
            <p:cNvSpPr/>
            <p:nvPr/>
          </p:nvSpPr>
          <p:spPr>
            <a:xfrm rot="10800000">
              <a:off x="6817792" y="2338628"/>
              <a:ext cx="513869" cy="482795"/>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21">
              <a:extLst>
                <a:ext uri="{FF2B5EF4-FFF2-40B4-BE49-F238E27FC236}">
                  <a16:creationId xmlns:a16="http://schemas.microsoft.com/office/drawing/2014/main" id="{F10B6139-7AA2-9C8D-6AAE-21FD89DCE8FE}"/>
                </a:ext>
              </a:extLst>
            </p:cNvPr>
            <p:cNvSpPr/>
            <p:nvPr/>
          </p:nvSpPr>
          <p:spPr>
            <a:xfrm rot="3330256">
              <a:off x="6734203" y="1036018"/>
              <a:ext cx="709219" cy="43658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22478B-2A7E-EA96-3090-AE8C5C6D16AE}"/>
                </a:ext>
              </a:extLst>
            </p:cNvPr>
            <p:cNvSpPr/>
            <p:nvPr/>
          </p:nvSpPr>
          <p:spPr>
            <a:xfrm>
              <a:off x="6748631" y="2317945"/>
              <a:ext cx="145907" cy="1384341"/>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26A2B4-A709-3C7D-8144-70038C78C83E}"/>
                </a:ext>
              </a:extLst>
            </p:cNvPr>
            <p:cNvSpPr/>
            <p:nvPr/>
          </p:nvSpPr>
          <p:spPr>
            <a:xfrm>
              <a:off x="7237579" y="2280154"/>
              <a:ext cx="112941" cy="141681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51C2CB4-8F87-2438-D354-581B73DA225E}"/>
                </a:ext>
              </a:extLst>
            </p:cNvPr>
            <p:cNvSpPr/>
            <p:nvPr/>
          </p:nvSpPr>
          <p:spPr>
            <a:xfrm>
              <a:off x="6613118" y="1039109"/>
              <a:ext cx="897111" cy="1447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F7FFD05-AE1F-18C4-A981-BB586DAC8D9C}"/>
                </a:ext>
              </a:extLst>
            </p:cNvPr>
            <p:cNvSpPr/>
            <p:nvPr/>
          </p:nvSpPr>
          <p:spPr>
            <a:xfrm>
              <a:off x="6736170" y="1033616"/>
              <a:ext cx="748180" cy="591664"/>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4EA4F47-D72F-1FEA-4C76-8CE03EA3780D}"/>
                </a:ext>
              </a:extLst>
            </p:cNvPr>
            <p:cNvSpPr/>
            <p:nvPr/>
          </p:nvSpPr>
          <p:spPr>
            <a:xfrm>
              <a:off x="6690740" y="978873"/>
              <a:ext cx="863828" cy="591664"/>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CF62EF68-AE32-5BD7-BD42-BACD88AF469C}"/>
                </a:ext>
              </a:extLst>
            </p:cNvPr>
            <p:cNvSpPr/>
            <p:nvPr/>
          </p:nvSpPr>
          <p:spPr>
            <a:xfrm>
              <a:off x="6693550" y="2488744"/>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E0DFD490-5274-A8B2-B263-BB408AC5EA01}"/>
                </a:ext>
              </a:extLst>
            </p:cNvPr>
            <p:cNvSpPr/>
            <p:nvPr/>
          </p:nvSpPr>
          <p:spPr>
            <a:xfrm>
              <a:off x="7177254" y="2482118"/>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1DCFCF72-BB19-DC01-FA73-6205656871D5}"/>
                </a:ext>
              </a:extLst>
            </p:cNvPr>
            <p:cNvSpPr/>
            <p:nvPr/>
          </p:nvSpPr>
          <p:spPr>
            <a:xfrm>
              <a:off x="6487958" y="3686748"/>
              <a:ext cx="1195549" cy="163445"/>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A08D53A-FA95-E707-1D81-7E98C34B4E5C}"/>
              </a:ext>
            </a:extLst>
          </p:cNvPr>
          <p:cNvGrpSpPr/>
          <p:nvPr/>
        </p:nvGrpSpPr>
        <p:grpSpPr>
          <a:xfrm>
            <a:off x="7853984" y="3187970"/>
            <a:ext cx="1280757" cy="2929272"/>
            <a:chOff x="1060920" y="591455"/>
            <a:chExt cx="1947193" cy="4453506"/>
          </a:xfrm>
        </p:grpSpPr>
        <p:grpSp>
          <p:nvGrpSpPr>
            <p:cNvPr id="57" name="Group 56">
              <a:extLst>
                <a:ext uri="{FF2B5EF4-FFF2-40B4-BE49-F238E27FC236}">
                  <a16:creationId xmlns:a16="http://schemas.microsoft.com/office/drawing/2014/main" id="{638A403F-979E-8C47-5B77-48EB1F601672}"/>
                </a:ext>
              </a:extLst>
            </p:cNvPr>
            <p:cNvGrpSpPr/>
            <p:nvPr/>
          </p:nvGrpSpPr>
          <p:grpSpPr>
            <a:xfrm>
              <a:off x="1219200" y="591455"/>
              <a:ext cx="1788913" cy="4453506"/>
              <a:chOff x="1981200" y="118495"/>
              <a:chExt cx="1788913" cy="4453506"/>
            </a:xfrm>
          </p:grpSpPr>
          <p:sp>
            <p:nvSpPr>
              <p:cNvPr id="70" name="Round Diagonal Corner Rectangle 19">
                <a:extLst>
                  <a:ext uri="{FF2B5EF4-FFF2-40B4-BE49-F238E27FC236}">
                    <a16:creationId xmlns:a16="http://schemas.microsoft.com/office/drawing/2014/main" id="{57771ACB-231B-A814-A373-AC2E6AA39C7A}"/>
                  </a:ext>
                </a:extLst>
              </p:cNvPr>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20">
                <a:extLst>
                  <a:ext uri="{FF2B5EF4-FFF2-40B4-BE49-F238E27FC236}">
                    <a16:creationId xmlns:a16="http://schemas.microsoft.com/office/drawing/2014/main" id="{63FB459E-1ED0-B128-AA23-29F11AD454D8}"/>
                  </a:ext>
                </a:extLst>
              </p:cNvPr>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4C7F8D9-A80E-CC7C-0C54-3EE2ECD06527}"/>
                  </a:ext>
                </a:extLst>
              </p:cNvPr>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766E8B1-2D81-FCF0-34EF-C22FC0BF5C64}"/>
                  </a:ext>
                </a:extLst>
              </p:cNvPr>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7E62C0AC-FFA9-7081-F4F9-3F16E87A8054}"/>
                  </a:ext>
                </a:extLst>
              </p:cNvPr>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6879449F-B237-D9C7-1AC6-0FC307BE1505}"/>
                  </a:ext>
                </a:extLst>
              </p:cNvPr>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77DF2AAA-B8F8-CB4E-93A1-47C7D9732078}"/>
                  </a:ext>
                </a:extLst>
              </p:cNvPr>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8B0BA795-1C01-09BA-82FE-B11370245BC9}"/>
                  </a:ext>
                </a:extLst>
              </p:cNvPr>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1D7A71C-7F3A-3002-3976-31155F72CD4E}"/>
                  </a:ext>
                </a:extLst>
              </p:cNvPr>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78">
                <a:extLst>
                  <a:ext uri="{FF2B5EF4-FFF2-40B4-BE49-F238E27FC236}">
                    <a16:creationId xmlns:a16="http://schemas.microsoft.com/office/drawing/2014/main" id="{370B4B4D-7396-63DF-87DF-CC3EBDE737E4}"/>
                  </a:ext>
                </a:extLst>
              </p:cNvPr>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a:extLst>
                  <a:ext uri="{FF2B5EF4-FFF2-40B4-BE49-F238E27FC236}">
                    <a16:creationId xmlns:a16="http://schemas.microsoft.com/office/drawing/2014/main" id="{72279329-BCF5-1457-9242-9EBCA6DFD1A0}"/>
                  </a:ext>
                </a:extLst>
              </p:cNvPr>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36008C9-9573-0033-049B-068DB06FDB98}"/>
                  </a:ext>
                </a:extLst>
              </p:cNvPr>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9EDFB7EF-7228-293E-DF85-5064B44EA79D}"/>
                  </a:ext>
                </a:extLst>
              </p:cNvPr>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6EE3E228-F9EF-EBB5-2F90-C8715BA7AFE2}"/>
                  </a:ext>
                </a:extLst>
              </p:cNvPr>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321D3FCD-6088-75EB-F59E-D194AC9E18DF}"/>
                  </a:ext>
                </a:extLst>
              </p:cNvPr>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7CA9CBD-1BEE-8FA5-DC60-B5BFC828B51B}"/>
                  </a:ext>
                </a:extLst>
              </p:cNvPr>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A9B6205-C5F0-ADC2-C4C2-C2396C409733}"/>
                  </a:ext>
                </a:extLst>
              </p:cNvPr>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26D4F01F-4E8C-188B-6969-F9560C1F47DF}"/>
                  </a:ext>
                </a:extLst>
              </p:cNvPr>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15">
                <a:extLst>
                  <a:ext uri="{FF2B5EF4-FFF2-40B4-BE49-F238E27FC236}">
                    <a16:creationId xmlns:a16="http://schemas.microsoft.com/office/drawing/2014/main" id="{CD93B31F-2A59-0F67-69EC-122A66C492AC}"/>
                  </a:ext>
                </a:extLst>
              </p:cNvPr>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C55E1CBB-4681-AFE6-0C73-1ECCEA7311EF}"/>
                  </a:ext>
                </a:extLst>
              </p:cNvPr>
              <p:cNvGrpSpPr/>
              <p:nvPr/>
            </p:nvGrpSpPr>
            <p:grpSpPr>
              <a:xfrm>
                <a:off x="2518998" y="1449909"/>
                <a:ext cx="709032" cy="144599"/>
                <a:chOff x="4495800" y="1831030"/>
                <a:chExt cx="1033713" cy="210814"/>
              </a:xfrm>
            </p:grpSpPr>
            <p:grpSp>
              <p:nvGrpSpPr>
                <p:cNvPr id="91" name="Group 90">
                  <a:extLst>
                    <a:ext uri="{FF2B5EF4-FFF2-40B4-BE49-F238E27FC236}">
                      <a16:creationId xmlns:a16="http://schemas.microsoft.com/office/drawing/2014/main" id="{FF33AD19-7F08-8AAE-C209-643525C05AA5}"/>
                    </a:ext>
                  </a:extLst>
                </p:cNvPr>
                <p:cNvGrpSpPr/>
                <p:nvPr/>
              </p:nvGrpSpPr>
              <p:grpSpPr>
                <a:xfrm>
                  <a:off x="4495800" y="1831030"/>
                  <a:ext cx="1033713" cy="210814"/>
                  <a:chOff x="4378664" y="1933672"/>
                  <a:chExt cx="1033713" cy="210814"/>
                </a:xfrm>
              </p:grpSpPr>
              <p:sp>
                <p:nvSpPr>
                  <p:cNvPr id="93" name="Flowchart: Data 92">
                    <a:extLst>
                      <a:ext uri="{FF2B5EF4-FFF2-40B4-BE49-F238E27FC236}">
                        <a16:creationId xmlns:a16="http://schemas.microsoft.com/office/drawing/2014/main" id="{0A587E9E-46EA-4EB7-8E9D-0224FF3B83B8}"/>
                      </a:ext>
                    </a:extLst>
                  </p:cNvPr>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Data 93">
                    <a:extLst>
                      <a:ext uri="{FF2B5EF4-FFF2-40B4-BE49-F238E27FC236}">
                        <a16:creationId xmlns:a16="http://schemas.microsoft.com/office/drawing/2014/main" id="{B6966FEE-6F01-2995-FCC2-9301635857BB}"/>
                      </a:ext>
                    </a:extLst>
                  </p:cNvPr>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41">
                  <a:extLst>
                    <a:ext uri="{FF2B5EF4-FFF2-40B4-BE49-F238E27FC236}">
                      <a16:creationId xmlns:a16="http://schemas.microsoft.com/office/drawing/2014/main" id="{A04270EC-F037-C17C-DD13-E2FC0554D111}"/>
                    </a:ext>
                  </a:extLst>
                </p:cNvPr>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ound Diagonal Corner Rectangle 39">
                <a:extLst>
                  <a:ext uri="{FF2B5EF4-FFF2-40B4-BE49-F238E27FC236}">
                    <a16:creationId xmlns:a16="http://schemas.microsoft.com/office/drawing/2014/main" id="{CEE56C11-3C63-A169-304C-31E255209DFA}"/>
                  </a:ext>
                </a:extLst>
              </p:cNvPr>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19">
              <a:extLst>
                <a:ext uri="{FF2B5EF4-FFF2-40B4-BE49-F238E27FC236}">
                  <a16:creationId xmlns:a16="http://schemas.microsoft.com/office/drawing/2014/main" id="{BBBD6BAE-F3C7-4E91-0B45-E2083966324F}"/>
                </a:ext>
              </a:extLst>
            </p:cNvPr>
            <p:cNvGrpSpPr/>
            <p:nvPr/>
          </p:nvGrpSpPr>
          <p:grpSpPr>
            <a:xfrm rot="20667034">
              <a:off x="1060920" y="1769914"/>
              <a:ext cx="596337" cy="2111985"/>
              <a:chOff x="5187482" y="1600200"/>
              <a:chExt cx="2101851" cy="5027905"/>
            </a:xfrm>
          </p:grpSpPr>
          <p:sp>
            <p:nvSpPr>
              <p:cNvPr id="60" name="Block Arc 59">
                <a:extLst>
                  <a:ext uri="{FF2B5EF4-FFF2-40B4-BE49-F238E27FC236}">
                    <a16:creationId xmlns:a16="http://schemas.microsoft.com/office/drawing/2014/main" id="{8039BE6D-E92B-80E5-2A4F-EA42A1526CB8}"/>
                  </a:ext>
                </a:extLst>
              </p:cNvPr>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209">
                <a:extLst>
                  <a:ext uri="{FF2B5EF4-FFF2-40B4-BE49-F238E27FC236}">
                    <a16:creationId xmlns:a16="http://schemas.microsoft.com/office/drawing/2014/main" id="{22E2F789-073B-B3D4-CBA6-3B2086F21F33}"/>
                  </a:ext>
                </a:extLst>
              </p:cNvPr>
              <p:cNvGrpSpPr/>
              <p:nvPr/>
            </p:nvGrpSpPr>
            <p:grpSpPr>
              <a:xfrm rot="12048576">
                <a:off x="6462847" y="3330867"/>
                <a:ext cx="826486" cy="501067"/>
                <a:chOff x="7467600" y="2971800"/>
                <a:chExt cx="914400" cy="685800"/>
              </a:xfrm>
            </p:grpSpPr>
            <p:sp>
              <p:nvSpPr>
                <p:cNvPr id="68" name="Oval 67">
                  <a:extLst>
                    <a:ext uri="{FF2B5EF4-FFF2-40B4-BE49-F238E27FC236}">
                      <a16:creationId xmlns:a16="http://schemas.microsoft.com/office/drawing/2014/main" id="{DFB9E9E4-3D32-9A76-25AD-279A2D0780AE}"/>
                    </a:ext>
                  </a:extLst>
                </p:cNvPr>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68AAE08-B933-5640-0C08-E65B82FE92EA}"/>
                    </a:ext>
                  </a:extLst>
                </p:cNvPr>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10">
                <a:extLst>
                  <a:ext uri="{FF2B5EF4-FFF2-40B4-BE49-F238E27FC236}">
                    <a16:creationId xmlns:a16="http://schemas.microsoft.com/office/drawing/2014/main" id="{9D6DE7A3-93B6-6C9C-5FC2-317CDF96E160}"/>
                  </a:ext>
                </a:extLst>
              </p:cNvPr>
              <p:cNvGrpSpPr/>
              <p:nvPr/>
            </p:nvGrpSpPr>
            <p:grpSpPr>
              <a:xfrm rot="20265966">
                <a:off x="5187482" y="3324981"/>
                <a:ext cx="773604" cy="585862"/>
                <a:chOff x="7467600" y="2971800"/>
                <a:chExt cx="914400" cy="685800"/>
              </a:xfrm>
            </p:grpSpPr>
            <p:sp>
              <p:nvSpPr>
                <p:cNvPr id="66" name="Oval 65">
                  <a:extLst>
                    <a:ext uri="{FF2B5EF4-FFF2-40B4-BE49-F238E27FC236}">
                      <a16:creationId xmlns:a16="http://schemas.microsoft.com/office/drawing/2014/main" id="{4F7148A3-1BDA-B22A-B0C0-A20850D188EA}"/>
                    </a:ext>
                  </a:extLst>
                </p:cNvPr>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3E125C3-01B3-FB79-85BE-49D065264562}"/>
                    </a:ext>
                  </a:extLst>
                </p:cNvPr>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rapezoid 62">
                <a:extLst>
                  <a:ext uri="{FF2B5EF4-FFF2-40B4-BE49-F238E27FC236}">
                    <a16:creationId xmlns:a16="http://schemas.microsoft.com/office/drawing/2014/main" id="{1D8626D5-4286-158B-9039-BB8C020CA694}"/>
                  </a:ext>
                </a:extLst>
              </p:cNvPr>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8CA1151-5EA4-7BB6-F908-D07896E67E63}"/>
                  </a:ext>
                </a:extLst>
              </p:cNvPr>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740CDAC-2CB2-BE4C-373A-EEB044F68BD9}"/>
                  </a:ext>
                </a:extLst>
              </p:cNvPr>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BA4922E6-21DD-B1E7-7171-A892C58C8B12}"/>
                </a:ext>
              </a:extLst>
            </p:cNvPr>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22DEA832-6169-4CF2-7A05-C17765CF52AE}"/>
              </a:ext>
            </a:extLst>
          </p:cNvPr>
          <p:cNvSpPr txBox="1"/>
          <p:nvPr/>
        </p:nvSpPr>
        <p:spPr>
          <a:xfrm>
            <a:off x="4881469" y="3397713"/>
            <a:ext cx="2476770" cy="2308324"/>
          </a:xfrm>
          <a:prstGeom prst="rect">
            <a:avLst/>
          </a:prstGeom>
          <a:solidFill>
            <a:srgbClr val="FAF290"/>
          </a:solidFill>
        </p:spPr>
        <p:txBody>
          <a:bodyPr wrap="square" rtlCol="0">
            <a:spAutoFit/>
          </a:bodyPr>
          <a:lstStyle/>
          <a:p>
            <a:pPr algn="ctr"/>
            <a:r>
              <a:rPr lang="en-US" b="1" i="1" dirty="0">
                <a:latin typeface="Abadi" panose="020B0604020104020204" pitchFamily="34" charset="0"/>
              </a:rPr>
              <a:t>…Who then can be saved? But Jesus beheld them, and said unto them, With men this is impossible; but with God all things are possible</a:t>
            </a:r>
          </a:p>
          <a:p>
            <a:pPr algn="ctr"/>
            <a:r>
              <a:rPr lang="en-US" b="1" i="1" dirty="0">
                <a:latin typeface="Abadi" panose="020B0604020104020204" pitchFamily="34" charset="0"/>
              </a:rPr>
              <a:t>Matthew 19:26-27</a:t>
            </a:r>
          </a:p>
        </p:txBody>
      </p:sp>
      <p:sp>
        <p:nvSpPr>
          <p:cNvPr id="29" name="TextBox 28">
            <a:extLst>
              <a:ext uri="{FF2B5EF4-FFF2-40B4-BE49-F238E27FC236}">
                <a16:creationId xmlns:a16="http://schemas.microsoft.com/office/drawing/2014/main" id="{A864FB32-073F-01AA-532C-EBED8DF2B39A}"/>
              </a:ext>
            </a:extLst>
          </p:cNvPr>
          <p:cNvSpPr txBox="1"/>
          <p:nvPr/>
        </p:nvSpPr>
        <p:spPr>
          <a:xfrm>
            <a:off x="134032" y="6508625"/>
            <a:ext cx="6149340"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7727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AD43764A-62C9-412D-8D8C-E0DBF652E63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The Keys of the Priesthood</a:t>
            </a:r>
          </a:p>
        </p:txBody>
      </p:sp>
      <p:grpSp>
        <p:nvGrpSpPr>
          <p:cNvPr id="8" name="Group 7"/>
          <p:cNvGrpSpPr/>
          <p:nvPr/>
        </p:nvGrpSpPr>
        <p:grpSpPr>
          <a:xfrm rot="20056893">
            <a:off x="6051835" y="1971363"/>
            <a:ext cx="3116410" cy="4623464"/>
            <a:chOff x="4903640" y="1600006"/>
            <a:chExt cx="2619593" cy="3886393"/>
          </a:xfrm>
        </p:grpSpPr>
        <p:sp>
          <p:nvSpPr>
            <p:cNvPr id="9" name="Block Arc 8"/>
            <p:cNvSpPr/>
            <p:nvPr/>
          </p:nvSpPr>
          <p:spPr>
            <a:xfrm rot="14504818">
              <a:off x="5909643" y="1418872"/>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15"/>
            <p:cNvGrpSpPr/>
            <p:nvPr/>
          </p:nvGrpSpPr>
          <p:grpSpPr>
            <a:xfrm>
              <a:off x="5562600" y="1752600"/>
              <a:ext cx="1676400" cy="3733799"/>
              <a:chOff x="2438400" y="2514600"/>
              <a:chExt cx="1676400" cy="3733799"/>
            </a:xfrm>
          </p:grpSpPr>
          <p:sp>
            <p:nvSpPr>
              <p:cNvPr id="26" name="Left Arrow Callout 25"/>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Callout 26"/>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27"/>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Oval 28"/>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5"/>
            <p:cNvGrpSpPr/>
            <p:nvPr/>
          </p:nvGrpSpPr>
          <p:grpSpPr>
            <a:xfrm rot="1427868">
              <a:off x="4903640" y="1747634"/>
              <a:ext cx="1377013" cy="3066983"/>
              <a:chOff x="2438400" y="2514600"/>
              <a:chExt cx="1676400" cy="3733799"/>
            </a:xfrm>
          </p:grpSpPr>
          <p:sp>
            <p:nvSpPr>
              <p:cNvPr id="20" name="Left Arrow Callout 19"/>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Callout 20"/>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5"/>
            <p:cNvGrpSpPr/>
            <p:nvPr/>
          </p:nvGrpSpPr>
          <p:grpSpPr>
            <a:xfrm rot="20453272">
              <a:off x="6227833" y="1732752"/>
              <a:ext cx="1295400" cy="2885208"/>
              <a:chOff x="2438400" y="2514600"/>
              <a:chExt cx="1676400" cy="3733799"/>
            </a:xfrm>
          </p:grpSpPr>
          <p:sp>
            <p:nvSpPr>
              <p:cNvPr id="14" name="Left Arrow Callout 13"/>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Callout 14"/>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Block Arc 12"/>
            <p:cNvSpPr/>
            <p:nvPr/>
          </p:nvSpPr>
          <p:spPr>
            <a:xfrm rot="3471312">
              <a:off x="5834963" y="1482036"/>
              <a:ext cx="628332" cy="990600"/>
            </a:xfrm>
            <a:prstGeom prst="blockArc">
              <a:avLst>
                <a:gd name="adj1" fmla="val 10800000"/>
                <a:gd name="adj2" fmla="val 21346262"/>
                <a:gd name="adj3" fmla="val 1495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6"/>
          <p:cNvGrpSpPr/>
          <p:nvPr/>
        </p:nvGrpSpPr>
        <p:grpSpPr>
          <a:xfrm>
            <a:off x="2952713" y="2272339"/>
            <a:ext cx="3659290" cy="2666006"/>
            <a:chOff x="2952713" y="2272339"/>
            <a:chExt cx="3659290" cy="2666006"/>
          </a:xfrm>
        </p:grpSpPr>
        <p:grpSp>
          <p:nvGrpSpPr>
            <p:cNvPr id="5" name="Group 4"/>
            <p:cNvGrpSpPr/>
            <p:nvPr/>
          </p:nvGrpSpPr>
          <p:grpSpPr>
            <a:xfrm rot="20099172">
              <a:off x="2952713" y="2752928"/>
              <a:ext cx="2628900" cy="2185417"/>
              <a:chOff x="2952713" y="2752928"/>
              <a:chExt cx="2628900" cy="2185417"/>
            </a:xfrm>
          </p:grpSpPr>
          <p:sp>
            <p:nvSpPr>
              <p:cNvPr id="2" name="Wave 1"/>
              <p:cNvSpPr/>
              <p:nvPr/>
            </p:nvSpPr>
            <p:spPr>
              <a:xfrm>
                <a:off x="2952713" y="2752928"/>
                <a:ext cx="2628900" cy="2185417"/>
              </a:xfrm>
              <a:prstGeom prst="wav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60189" y="3183916"/>
                <a:ext cx="2572933" cy="1323439"/>
              </a:xfrm>
              <a:prstGeom prst="rect">
                <a:avLst/>
              </a:prstGeom>
            </p:spPr>
            <p:txBody>
              <a:bodyPr wrap="square">
                <a:spAutoFit/>
              </a:bodyPr>
              <a:lstStyle/>
              <a:p>
                <a:pPr algn="ctr" fontAlgn="base"/>
                <a:r>
                  <a:rPr lang="en-US" sz="2000" b="1" dirty="0"/>
                  <a:t>The Presidency of the High Priesthood holds the keys of God’s kingdom on the earth</a:t>
                </a:r>
                <a:endParaRPr lang="en-US" sz="2000" dirty="0"/>
              </a:p>
            </p:txBody>
          </p:sp>
        </p:grpSp>
        <p:sp>
          <p:nvSpPr>
            <p:cNvPr id="36" name="Donut 35"/>
            <p:cNvSpPr/>
            <p:nvPr/>
          </p:nvSpPr>
          <p:spPr>
            <a:xfrm rot="18910165">
              <a:off x="5197218" y="3033289"/>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18910165">
              <a:off x="5407538" y="2843611"/>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rot="20005241">
              <a:off x="5616321" y="2652667"/>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8910165">
              <a:off x="5845914" y="2441851"/>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20485266">
              <a:off x="6074701" y="2272339"/>
              <a:ext cx="537302" cy="290955"/>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81:1-2</a:t>
            </a:r>
            <a:endParaRPr lang="en-US" dirty="0"/>
          </a:p>
        </p:txBody>
      </p:sp>
    </p:spTree>
    <p:extLst>
      <p:ext uri="{BB962C8B-B14F-4D97-AF65-F5344CB8AC3E}">
        <p14:creationId xmlns:p14="http://schemas.microsoft.com/office/powerpoint/2010/main" val="179721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4CC781-20F8-4FF7-9804-116BFC3F4267}"/>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Conferred Upon</a:t>
            </a:r>
          </a:p>
        </p:txBody>
      </p:sp>
      <p:sp>
        <p:nvSpPr>
          <p:cNvPr id="4" name="Rectangle 3"/>
          <p:cNvSpPr/>
          <p:nvPr/>
        </p:nvSpPr>
        <p:spPr>
          <a:xfrm>
            <a:off x="666750" y="1740951"/>
            <a:ext cx="6096000" cy="2862322"/>
          </a:xfrm>
          <a:prstGeom prst="rect">
            <a:avLst/>
          </a:prstGeom>
        </p:spPr>
        <p:txBody>
          <a:bodyPr>
            <a:spAutoFit/>
          </a:bodyPr>
          <a:lstStyle/>
          <a:p>
            <a:r>
              <a:rPr lang="en-US" sz="2400" b="1" i="0" dirty="0">
                <a:effectLst/>
              </a:rPr>
              <a:t>“</a:t>
            </a:r>
            <a:r>
              <a:rPr lang="en-US" sz="2400" b="1" i="0" u="none" strike="noStrike" dirty="0">
                <a:effectLst/>
              </a:rPr>
              <a:t>Jesus Christ</a:t>
            </a:r>
            <a:r>
              <a:rPr lang="en-US" sz="2400" b="1" i="0" dirty="0">
                <a:effectLst/>
              </a:rPr>
              <a:t> holds all the keys of the priesthood pertaining to His Church. He has conferred upon each of His Apostles all the keys that pertain to the kingdom of God on earth. The senior living Apostle, the President of the Church, is the only person on earth authorized to exercise all priesthood keys”</a:t>
            </a:r>
          </a:p>
          <a:p>
            <a:r>
              <a:rPr lang="en-US" sz="1200" b="1" i="0" dirty="0">
                <a:effectLst/>
              </a:rPr>
              <a:t>Handbook 2</a:t>
            </a:r>
            <a:endParaRPr lang="en-US" sz="1200" b="1" dirty="0"/>
          </a:p>
        </p:txBody>
      </p:sp>
      <p:pic>
        <p:nvPicPr>
          <p:cNvPr id="2" name="Picture 2" descr="A portrait of the First Presidency, with President Russell M. Nelson seated in a chair and President Dallin H. Oaks and President Henry B. Eyring standing behind him.">
            <a:extLst>
              <a:ext uri="{FF2B5EF4-FFF2-40B4-BE49-F238E27FC236}">
                <a16:creationId xmlns:a16="http://schemas.microsoft.com/office/drawing/2014/main" id="{E6EAACC4-D0C8-439F-9ADA-21E7D9426B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77" r="16376"/>
          <a:stretch/>
        </p:blipFill>
        <p:spPr bwMode="auto">
          <a:xfrm>
            <a:off x="7555832" y="1740951"/>
            <a:ext cx="3388094"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37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DDBF95-829F-406D-93C5-7BA32AB22EE0}"/>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Faithful in counsel</a:t>
            </a:r>
          </a:p>
        </p:txBody>
      </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81:3</a:t>
            </a:r>
            <a:endParaRPr lang="en-US" dirty="0"/>
          </a:p>
        </p:txBody>
      </p:sp>
      <p:sp>
        <p:nvSpPr>
          <p:cNvPr id="4" name="Rectangle 3"/>
          <p:cNvSpPr/>
          <p:nvPr/>
        </p:nvSpPr>
        <p:spPr>
          <a:xfrm>
            <a:off x="666750" y="1253123"/>
            <a:ext cx="6591300" cy="4893647"/>
          </a:xfrm>
          <a:prstGeom prst="rect">
            <a:avLst/>
          </a:prstGeom>
        </p:spPr>
        <p:txBody>
          <a:bodyPr wrap="square">
            <a:spAutoFit/>
          </a:bodyPr>
          <a:lstStyle/>
          <a:p>
            <a:pPr fontAlgn="base"/>
            <a:r>
              <a:rPr lang="en-US" sz="2400" b="1" dirty="0"/>
              <a:t>“[A counselor] is </a:t>
            </a:r>
            <a:r>
              <a:rPr lang="en-US" sz="2400" b="1" i="1" dirty="0"/>
              <a:t>an assistant to his president.</a:t>
            </a:r>
            <a:r>
              <a:rPr lang="en-US" sz="2400" b="1" dirty="0"/>
              <a:t> …</a:t>
            </a:r>
          </a:p>
          <a:p>
            <a:pPr fontAlgn="base"/>
            <a:r>
              <a:rPr lang="en-US" sz="2400" b="1" dirty="0"/>
              <a:t>“As an assistant, the counselor is not the president. He does not assume responsibility and move out ahead of his president.</a:t>
            </a:r>
          </a:p>
          <a:p>
            <a:pPr fontAlgn="base"/>
            <a:endParaRPr lang="en-US" sz="2400" b="1" dirty="0"/>
          </a:p>
          <a:p>
            <a:pPr fontAlgn="base"/>
            <a:r>
              <a:rPr lang="en-US" sz="2400" b="1" dirty="0"/>
              <a:t>“In presidency meetings, each counselor is free to speak his mind on all issues that come before the presidency. However, it is the prerogative of the president to make the decision, and it is the duty of the counselors to back him in that decision. His decision then becomes their decision, regardless of their previous ideas” </a:t>
            </a:r>
          </a:p>
          <a:p>
            <a:pPr fontAlgn="base"/>
            <a:r>
              <a:rPr lang="en-US" sz="1200" b="1" dirty="0"/>
              <a:t>Gordon B. Hinckley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500" y="1498022"/>
            <a:ext cx="3443043" cy="4293177"/>
          </a:xfrm>
          <a:prstGeom prst="rect">
            <a:avLst/>
          </a:prstGeom>
        </p:spPr>
      </p:pic>
    </p:spTree>
    <p:extLst>
      <p:ext uri="{BB962C8B-B14F-4D97-AF65-F5344CB8AC3E}">
        <p14:creationId xmlns:p14="http://schemas.microsoft.com/office/powerpoint/2010/main" val="13539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ECBC9-5CBB-409B-98A6-A1E8B9A4BE5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Faithful in Callings</a:t>
            </a:r>
          </a:p>
        </p:txBody>
      </p:sp>
      <p:sp>
        <p:nvSpPr>
          <p:cNvPr id="42" name="Rectangle 4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81:4 </a:t>
            </a:r>
            <a:r>
              <a:rPr lang="en-US" dirty="0"/>
              <a:t>President Henry B. </a:t>
            </a:r>
            <a:r>
              <a:rPr lang="en-US" dirty="0" err="1"/>
              <a:t>Eyring</a:t>
            </a:r>
            <a:endParaRPr lang="en-US" dirty="0"/>
          </a:p>
        </p:txBody>
      </p:sp>
      <p:sp>
        <p:nvSpPr>
          <p:cNvPr id="4" name="Rectangle 3"/>
          <p:cNvSpPr/>
          <p:nvPr/>
        </p:nvSpPr>
        <p:spPr>
          <a:xfrm>
            <a:off x="285749" y="1159915"/>
            <a:ext cx="4450565" cy="2308324"/>
          </a:xfrm>
          <a:prstGeom prst="rect">
            <a:avLst/>
          </a:prstGeom>
        </p:spPr>
        <p:txBody>
          <a:bodyPr wrap="square">
            <a:spAutoFit/>
          </a:bodyPr>
          <a:lstStyle/>
          <a:p>
            <a:pPr fontAlgn="base"/>
            <a:r>
              <a:rPr lang="en-US" sz="2400" b="1" dirty="0"/>
              <a:t>Your call has eternal consequences for others and for you. In the world to come, thousands may call your name blessed, even more than the people you serve here. </a:t>
            </a:r>
            <a:endParaRPr lang="en-US" sz="1200" b="1" dirty="0"/>
          </a:p>
        </p:txBody>
      </p:sp>
      <p:sp>
        <p:nvSpPr>
          <p:cNvPr id="7" name="Rectangle 6"/>
          <p:cNvSpPr/>
          <p:nvPr/>
        </p:nvSpPr>
        <p:spPr>
          <a:xfrm>
            <a:off x="6975764" y="1159915"/>
            <a:ext cx="5058642" cy="1569660"/>
          </a:xfrm>
          <a:prstGeom prst="rect">
            <a:avLst/>
          </a:prstGeom>
        </p:spPr>
        <p:txBody>
          <a:bodyPr wrap="square">
            <a:spAutoFit/>
          </a:bodyPr>
          <a:lstStyle/>
          <a:p>
            <a:pPr fontAlgn="base"/>
            <a:r>
              <a:rPr lang="en-US" sz="2400" b="1" dirty="0"/>
              <a:t>They will be the ancestors and the descendants of those who chose eternal life because of something you said or did, or even what you were. </a:t>
            </a:r>
            <a:endParaRPr lang="en-US" sz="1200" b="1" dirty="0"/>
          </a:p>
        </p:txBody>
      </p:sp>
      <p:sp>
        <p:nvSpPr>
          <p:cNvPr id="8" name="Rectangle 7"/>
          <p:cNvSpPr/>
          <p:nvPr/>
        </p:nvSpPr>
        <p:spPr>
          <a:xfrm>
            <a:off x="7148945" y="4101837"/>
            <a:ext cx="4038600" cy="2308324"/>
          </a:xfrm>
          <a:prstGeom prst="rect">
            <a:avLst/>
          </a:prstGeom>
        </p:spPr>
        <p:txBody>
          <a:bodyPr wrap="square">
            <a:spAutoFit/>
          </a:bodyPr>
          <a:lstStyle/>
          <a:p>
            <a:pPr fontAlgn="base"/>
            <a:r>
              <a:rPr lang="en-US" sz="2400" b="1" dirty="0"/>
              <a:t>You see, there are no small callings to represent the Lord. Your call carries grave responsibility. But you need not fear, because with your call come great promises.</a:t>
            </a:r>
            <a:endParaRPr lang="en-US" sz="1200" b="1" dirty="0"/>
          </a:p>
        </p:txBody>
      </p:sp>
      <p:sp>
        <p:nvSpPr>
          <p:cNvPr id="9" name="Rectangle 8"/>
          <p:cNvSpPr/>
          <p:nvPr/>
        </p:nvSpPr>
        <p:spPr>
          <a:xfrm>
            <a:off x="612855" y="4425893"/>
            <a:ext cx="4123459" cy="1569660"/>
          </a:xfrm>
          <a:prstGeom prst="rect">
            <a:avLst/>
          </a:prstGeom>
        </p:spPr>
        <p:txBody>
          <a:bodyPr wrap="square">
            <a:spAutoFit/>
          </a:bodyPr>
          <a:lstStyle/>
          <a:p>
            <a:pPr fontAlgn="base"/>
            <a:r>
              <a:rPr lang="en-US" sz="2400" b="1" dirty="0"/>
              <a:t>If someone rejects the Savior’s invitation because you did not do all you could have done, their sorrow will be yours. </a:t>
            </a:r>
            <a:endParaRPr lang="en-US" sz="12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14" y="2436277"/>
            <a:ext cx="1910404" cy="2381802"/>
          </a:xfrm>
          <a:prstGeom prst="rect">
            <a:avLst/>
          </a:prstGeom>
        </p:spPr>
      </p:pic>
    </p:spTree>
    <p:extLst>
      <p:ext uri="{BB962C8B-B14F-4D97-AF65-F5344CB8AC3E}">
        <p14:creationId xmlns:p14="http://schemas.microsoft.com/office/powerpoint/2010/main" val="96473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ECBC9-5CBB-409B-98A6-A1E8B9A4BE55}"/>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Group 10">
            <a:extLst>
              <a:ext uri="{FF2B5EF4-FFF2-40B4-BE49-F238E27FC236}">
                <a16:creationId xmlns:a16="http://schemas.microsoft.com/office/drawing/2014/main" id="{F1D38D71-6BC9-4021-BE88-2BF9BE24A84C}"/>
              </a:ext>
            </a:extLst>
          </p:cNvPr>
          <p:cNvGrpSpPr/>
          <p:nvPr/>
        </p:nvGrpSpPr>
        <p:grpSpPr>
          <a:xfrm>
            <a:off x="4762500" y="781053"/>
            <a:ext cx="2667000" cy="5029200"/>
            <a:chOff x="1345059" y="1089061"/>
            <a:chExt cx="2667000" cy="5029200"/>
          </a:xfrm>
        </p:grpSpPr>
        <p:grpSp>
          <p:nvGrpSpPr>
            <p:cNvPr id="12" name="Group 17">
              <a:extLst>
                <a:ext uri="{FF2B5EF4-FFF2-40B4-BE49-F238E27FC236}">
                  <a16:creationId xmlns:a16="http://schemas.microsoft.com/office/drawing/2014/main" id="{5A8C5B00-C41E-4FC0-A462-C11E3DDFF7FF}"/>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F31FCEE8-57E0-4421-A184-48ED148FDFFE}"/>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E3C91362-A293-4A05-8E25-B198A0869648}"/>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EB7AF5CB-8BE5-415A-AA79-5855EEA8E05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72C31B59-6B0E-4DAE-A077-87B07E75BAEB}"/>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FF53DD4D-1D89-4616-AA00-58A2C6D2209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43AEF253-B768-4BD9-8F40-FD0AFAA804F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32ABA1EF-864C-438E-A329-E5486E2CC3FF}"/>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0195B787-EEC6-474E-ACEA-02E1A984B29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05EBCAE3-B95B-4671-9F4E-62E03551F77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D4925CEF-0CAA-448C-A602-49BC232BF9A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7A21A8A2-35E1-4541-A27D-4255F9878D4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632F3D8A-AD92-46D4-8B45-CBE32767F42A}"/>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54E74F94-D49D-4B41-BF8D-47FEAFC4CE3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ED1294BF-219C-401B-9879-E094D5524127}"/>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472138F1-D39F-46D5-B867-2086AD408FDF}"/>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8E924A8E-C722-418E-9BDD-45A6205CFFDE}"/>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3DE6E97D-5788-4292-B2EB-228DDFD70717}"/>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FC01EC09-8FEE-443B-9C62-23E4BE415D5F}"/>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E897C082-8443-4DA6-ADF1-6E8A7F036C11}"/>
                </a:ext>
              </a:extLst>
            </p:cNvPr>
            <p:cNvSpPr/>
            <p:nvPr/>
          </p:nvSpPr>
          <p:spPr>
            <a:xfrm>
              <a:off x="1737906" y="3287710"/>
              <a:ext cx="1939576" cy="1754326"/>
            </a:xfrm>
            <a:prstGeom prst="rect">
              <a:avLst/>
            </a:prstGeom>
          </p:spPr>
          <p:txBody>
            <a:bodyPr wrap="square">
              <a:spAutoFit/>
            </a:bodyPr>
            <a:lstStyle/>
            <a:p>
              <a:pPr algn="ctr"/>
              <a:r>
                <a:rPr lang="en-US" b="1" dirty="0"/>
                <a:t>If we are faithful in our callings, we can do a great good for others and promote the glory of God</a:t>
              </a:r>
              <a:endParaRPr lang="en-US" dirty="0"/>
            </a:p>
          </p:txBody>
        </p:sp>
      </p:grpSp>
      <p:sp>
        <p:nvSpPr>
          <p:cNvPr id="3" name="Rectangle 2">
            <a:extLst>
              <a:ext uri="{FF2B5EF4-FFF2-40B4-BE49-F238E27FC236}">
                <a16:creationId xmlns:a16="http://schemas.microsoft.com/office/drawing/2014/main" id="{17C351AE-BE78-4AEB-A8D3-13AA1887B9B4}"/>
              </a:ext>
            </a:extLst>
          </p:cNvPr>
          <p:cNvSpPr/>
          <p:nvPr/>
        </p:nvSpPr>
        <p:spPr>
          <a:xfrm>
            <a:off x="390838" y="802536"/>
            <a:ext cx="3449642" cy="1200329"/>
          </a:xfrm>
          <a:prstGeom prst="rect">
            <a:avLst/>
          </a:prstGeom>
        </p:spPr>
        <p:txBody>
          <a:bodyPr wrap="square">
            <a:spAutoFit/>
          </a:bodyPr>
          <a:lstStyle/>
          <a:p>
            <a:pPr algn="ctr"/>
            <a:r>
              <a:rPr lang="en-US" b="1" dirty="0">
                <a:solidFill>
                  <a:srgbClr val="333333"/>
                </a:solidFill>
                <a:latin typeface="Open Sans"/>
              </a:rPr>
              <a:t>How might serving faithfully in our Church callings help us do a great good for other people?</a:t>
            </a:r>
            <a:endParaRPr lang="en-US" b="1" dirty="0"/>
          </a:p>
        </p:txBody>
      </p:sp>
      <p:sp>
        <p:nvSpPr>
          <p:cNvPr id="5" name="Rectangle 4">
            <a:extLst>
              <a:ext uri="{FF2B5EF4-FFF2-40B4-BE49-F238E27FC236}">
                <a16:creationId xmlns:a16="http://schemas.microsoft.com/office/drawing/2014/main" id="{E4D56973-0E28-4FAA-9117-082223D840F3}"/>
              </a:ext>
            </a:extLst>
          </p:cNvPr>
          <p:cNvSpPr/>
          <p:nvPr/>
        </p:nvSpPr>
        <p:spPr>
          <a:xfrm>
            <a:off x="8481060" y="772123"/>
            <a:ext cx="3086100" cy="1200329"/>
          </a:xfrm>
          <a:prstGeom prst="rect">
            <a:avLst/>
          </a:prstGeom>
        </p:spPr>
        <p:txBody>
          <a:bodyPr wrap="square">
            <a:spAutoFit/>
          </a:bodyPr>
          <a:lstStyle/>
          <a:p>
            <a:pPr algn="ctr"/>
            <a:r>
              <a:rPr lang="en-US" b="1" dirty="0">
                <a:latin typeface="Open Sans"/>
              </a:rPr>
              <a:t>How might serving faithfully in our Church callings help promote the glory of God?</a:t>
            </a:r>
            <a:endParaRPr lang="en-US" b="1" dirty="0"/>
          </a:p>
        </p:txBody>
      </p:sp>
      <p:pic>
        <p:nvPicPr>
          <p:cNvPr id="2052" name="Picture 4" descr="Related image">
            <a:extLst>
              <a:ext uri="{FF2B5EF4-FFF2-40B4-BE49-F238E27FC236}">
                <a16:creationId xmlns:a16="http://schemas.microsoft.com/office/drawing/2014/main" id="{E26EA3D3-3F5B-4A86-AC2F-7EC056D4E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536362"/>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ds church callings">
            <a:extLst>
              <a:ext uri="{FF2B5EF4-FFF2-40B4-BE49-F238E27FC236}">
                <a16:creationId xmlns:a16="http://schemas.microsoft.com/office/drawing/2014/main" id="{E01B3E67-3F27-42E3-9F95-F69DE05BF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689109"/>
            <a:ext cx="3238500" cy="18216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ds church callings">
            <a:extLst>
              <a:ext uri="{FF2B5EF4-FFF2-40B4-BE49-F238E27FC236}">
                <a16:creationId xmlns:a16="http://schemas.microsoft.com/office/drawing/2014/main" id="{1CDC9E91-1C3B-458C-B617-CB779A4A1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5337" y="2825308"/>
            <a:ext cx="3028950" cy="275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4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fade">
                                      <p:cBhvr>
                                        <p:cTn id="10" dur="500"/>
                                        <p:tgtEl>
                                          <p:spTgt spid="205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8664266-23E5-4050-87AD-51B80F6B502A}"/>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7" name="TextBox 26"/>
          <p:cNvSpPr txBox="1"/>
          <p:nvPr/>
        </p:nvSpPr>
        <p:spPr>
          <a:xfrm>
            <a:off x="96982" y="0"/>
            <a:ext cx="12095017" cy="5355312"/>
          </a:xfrm>
          <a:prstGeom prst="rect">
            <a:avLst/>
          </a:prstGeom>
          <a:noFill/>
        </p:spPr>
        <p:txBody>
          <a:bodyPr wrap="square" rtlCol="0">
            <a:spAutoFit/>
          </a:bodyPr>
          <a:lstStyle/>
          <a:p>
            <a:r>
              <a:rPr lang="en-US" b="1" dirty="0"/>
              <a:t>Sources:</a:t>
            </a:r>
          </a:p>
          <a:p>
            <a:endParaRPr lang="en-US" b="1" dirty="0"/>
          </a:p>
          <a:p>
            <a:r>
              <a:rPr lang="en-US" b="1" dirty="0"/>
              <a:t>Video:</a:t>
            </a:r>
          </a:p>
          <a:p>
            <a:r>
              <a:rPr lang="en-US" b="1" dirty="0"/>
              <a:t>Priesthood Keys: The Restoration of Priesthood Keys</a:t>
            </a:r>
            <a:r>
              <a:rPr lang="en-US" dirty="0"/>
              <a:t>(2:08)</a:t>
            </a:r>
          </a:p>
          <a:p>
            <a:r>
              <a:rPr lang="en-US" b="1" dirty="0"/>
              <a:t>Counselors</a:t>
            </a:r>
            <a:r>
              <a:rPr lang="en-US" dirty="0"/>
              <a:t> (0:45)</a:t>
            </a:r>
          </a:p>
          <a:p>
            <a:r>
              <a:rPr lang="en-US" b="1" dirty="0"/>
              <a:t>Our Work Is to Go About Doing Good</a:t>
            </a:r>
            <a:r>
              <a:rPr lang="en-US" dirty="0"/>
              <a:t> (1:35)</a:t>
            </a:r>
          </a:p>
          <a:p>
            <a:r>
              <a:rPr lang="en-US" b="1" dirty="0"/>
              <a:t>“Strengthen the Feeble Knees”</a:t>
            </a:r>
            <a:r>
              <a:rPr lang="en-US" dirty="0"/>
              <a:t>(0:31)</a:t>
            </a:r>
          </a:p>
          <a:p>
            <a:r>
              <a:rPr lang="en-US" b="1" dirty="0"/>
              <a:t>Christ and the Rich Young Ruler </a:t>
            </a:r>
            <a:r>
              <a:rPr lang="en-US" dirty="0"/>
              <a:t>(2:26)</a:t>
            </a:r>
            <a:endParaRPr lang="en-US" b="1" dirty="0"/>
          </a:p>
          <a:p>
            <a:endParaRPr lang="en-US" b="1" dirty="0"/>
          </a:p>
          <a:p>
            <a:r>
              <a:rPr lang="en-US" b="1" dirty="0"/>
              <a:t>Elder Bruce R. McConkie The Ten Blessings of the Priesthood October 1977 Gen. Conf.</a:t>
            </a:r>
          </a:p>
          <a:p>
            <a:pPr fontAlgn="base"/>
            <a:r>
              <a:rPr lang="en-US" b="1" dirty="0"/>
              <a:t>Elder Robert D. Hales Fulfilling Our Duty to God October 2001 Gen. Conf.</a:t>
            </a:r>
          </a:p>
          <a:p>
            <a:pPr fontAlgn="base"/>
            <a:r>
              <a:rPr lang="en-US" sz="1800" b="1" dirty="0"/>
              <a:t>Presentation by ©http://fashionsbylynda.com/blog/</a:t>
            </a:r>
          </a:p>
          <a:p>
            <a:pPr fontAlgn="base"/>
            <a:r>
              <a:rPr lang="en-US" b="1" i="0" dirty="0">
                <a:effectLst/>
              </a:rPr>
              <a:t> (</a:t>
            </a:r>
            <a:r>
              <a:rPr lang="en-US" b="1" i="1" dirty="0">
                <a:effectLst/>
              </a:rPr>
              <a:t>Handbook 2: Administering the Church</a:t>
            </a:r>
            <a:r>
              <a:rPr lang="en-US" b="1" i="0" dirty="0">
                <a:effectLst/>
              </a:rPr>
              <a:t> [2010], 2.1.1).</a:t>
            </a:r>
            <a:endParaRPr lang="en-US" b="1" dirty="0"/>
          </a:p>
          <a:p>
            <a:r>
              <a:rPr lang="en-US" b="1" dirty="0"/>
              <a:t>Gordon B. Hinckley (“In … Counsellors There Is Safety,” </a:t>
            </a:r>
            <a:r>
              <a:rPr lang="en-US" b="1" i="1" dirty="0"/>
              <a:t>Ensign,</a:t>
            </a:r>
            <a:r>
              <a:rPr lang="en-US" b="1" dirty="0"/>
              <a:t> Nov. 1990, 49).</a:t>
            </a:r>
          </a:p>
          <a:p>
            <a:pPr fontAlgn="base"/>
            <a:r>
              <a:rPr lang="en-US" b="1" dirty="0"/>
              <a:t>President Henry B. Eyring Rise to Your Call October 2002 Gen. Conf.</a:t>
            </a:r>
          </a:p>
          <a:p>
            <a:pPr fontAlgn="base"/>
            <a:r>
              <a:rPr lang="en-US" b="1" dirty="0"/>
              <a:t>A Good Read: http://frankstaheli.blogspot.com/2014/02/its-calling-from-lord-so-i-should.html#more</a:t>
            </a:r>
          </a:p>
          <a:p>
            <a:pPr fontAlgn="base"/>
            <a:endParaRPr lang="en-US" b="1" dirty="0"/>
          </a:p>
          <a:p>
            <a:endParaRPr lang="en-US" b="1" dirty="0"/>
          </a:p>
          <a:p>
            <a:endParaRPr lang="en-US" b="1" dirty="0"/>
          </a:p>
        </p:txBody>
      </p:sp>
      <p:grpSp>
        <p:nvGrpSpPr>
          <p:cNvPr id="29" name="Group 28"/>
          <p:cNvGrpSpPr/>
          <p:nvPr/>
        </p:nvGrpSpPr>
        <p:grpSpPr>
          <a:xfrm>
            <a:off x="5843239" y="936153"/>
            <a:ext cx="823697" cy="1043349"/>
            <a:chOff x="7543800" y="3810000"/>
            <a:chExt cx="1143000" cy="1447800"/>
          </a:xfrm>
        </p:grpSpPr>
        <p:sp>
          <p:nvSpPr>
            <p:cNvPr id="30" name="Trapezoid 2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924800" y="3810000"/>
              <a:ext cx="645353" cy="610017"/>
              <a:chOff x="7924800" y="5867400"/>
              <a:chExt cx="645353" cy="610017"/>
            </a:xfrm>
          </p:grpSpPr>
          <p:grpSp>
            <p:nvGrpSpPr>
              <p:cNvPr id="42" name="Group 13"/>
              <p:cNvGrpSpPr/>
              <p:nvPr/>
            </p:nvGrpSpPr>
            <p:grpSpPr>
              <a:xfrm>
                <a:off x="7924800" y="5867400"/>
                <a:ext cx="645353" cy="610017"/>
                <a:chOff x="3037563" y="3121795"/>
                <a:chExt cx="1250371" cy="1224010"/>
              </a:xfrm>
            </p:grpSpPr>
            <p:sp>
              <p:nvSpPr>
                <p:cNvPr id="44" name="Oval 4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543800" y="4038600"/>
              <a:ext cx="403070" cy="381000"/>
              <a:chOff x="7924800" y="5867400"/>
              <a:chExt cx="645353" cy="610017"/>
            </a:xfrm>
          </p:grpSpPr>
          <p:grpSp>
            <p:nvGrpSpPr>
              <p:cNvPr id="36" name="Group 13"/>
              <p:cNvGrpSpPr/>
              <p:nvPr/>
            </p:nvGrpSpPr>
            <p:grpSpPr>
              <a:xfrm>
                <a:off x="7924800" y="5867400"/>
                <a:ext cx="645353" cy="610017"/>
                <a:chOff x="3037563" y="3121795"/>
                <a:chExt cx="1250371" cy="1224010"/>
              </a:xfrm>
            </p:grpSpPr>
            <p:sp>
              <p:nvSpPr>
                <p:cNvPr id="38" name="Oval 3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8152D8F3-B480-4F94-9AD7-EB0F1B40ADDA}"/>
              </a:ext>
            </a:extLst>
          </p:cNvPr>
          <p:cNvSpPr>
            <a:spLocks noGrp="1"/>
          </p:cNvSpPr>
          <p:nvPr/>
        </p:nvSpPr>
        <p:spPr>
          <a:xfrm>
            <a:off x="0" y="645322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98486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117693"/>
            <a:ext cx="5209310" cy="6740307"/>
          </a:xfrm>
          <a:prstGeom prst="rect">
            <a:avLst/>
          </a:prstGeom>
          <a:noFill/>
        </p:spPr>
        <p:txBody>
          <a:bodyPr wrap="square">
            <a:spAutoFit/>
          </a:bodyPr>
          <a:lstStyle/>
          <a:p>
            <a:r>
              <a:rPr lang="en-US" sz="1200" b="1" i="1" dirty="0"/>
              <a:t>The ten blessings of the priesthood, the Holy Priesthood, after the order of the Son of God</a:t>
            </a:r>
          </a:p>
          <a:p>
            <a:endParaRPr lang="en-US" sz="1200" b="0" i="1" dirty="0">
              <a:solidFill>
                <a:srgbClr val="2F393A"/>
              </a:solidFill>
              <a:effectLst/>
              <a:latin typeface="Abadi" panose="020B0604020104020204" pitchFamily="34" charset="0"/>
            </a:endParaRPr>
          </a:p>
          <a:p>
            <a:r>
              <a:rPr lang="en-US" sz="1200" b="0" i="1" dirty="0">
                <a:solidFill>
                  <a:srgbClr val="2F393A"/>
                </a:solidFill>
                <a:effectLst/>
                <a:latin typeface="Abadi" panose="020B0604020104020204" pitchFamily="34" charset="0"/>
              </a:rPr>
              <a:t>We have received the </a:t>
            </a:r>
            <a:r>
              <a:rPr lang="en-US" sz="1200" b="0" i="1" dirty="0" err="1">
                <a:solidFill>
                  <a:srgbClr val="2F393A"/>
                </a:solidFill>
                <a:effectLst/>
                <a:latin typeface="Abadi" panose="020B0604020104020204" pitchFamily="34" charset="0"/>
              </a:rPr>
              <a:t>fulness</a:t>
            </a:r>
            <a:r>
              <a:rPr lang="en-US" sz="1200" b="0" i="1" dirty="0">
                <a:solidFill>
                  <a:srgbClr val="2F393A"/>
                </a:solidFill>
                <a:effectLst/>
                <a:latin typeface="Abadi" panose="020B0604020104020204" pitchFamily="34" charset="0"/>
              </a:rPr>
              <a:t> of the everlasting gospel</a:t>
            </a:r>
          </a:p>
          <a:p>
            <a:endParaRPr lang="en-US" sz="1200" i="1" dirty="0">
              <a:solidFill>
                <a:srgbClr val="2F393A"/>
              </a:solidFill>
              <a:latin typeface="Abadi" panose="020B0604020104020204" pitchFamily="34" charset="0"/>
            </a:endParaRPr>
          </a:p>
          <a:p>
            <a:r>
              <a:rPr lang="en-US" sz="1200" i="1" dirty="0"/>
              <a:t>We have received the gift of the Holy Ghost, and we are entitled to receive the gifts of the Spirit—</a:t>
            </a:r>
          </a:p>
          <a:p>
            <a:endParaRPr lang="en-US" sz="1200" i="1" dirty="0"/>
          </a:p>
          <a:p>
            <a:r>
              <a:rPr lang="en-US" sz="1200" i="1" dirty="0"/>
              <a:t>We can be sanctified by the Spirit</a:t>
            </a:r>
          </a:p>
          <a:p>
            <a:endParaRPr lang="en-US" sz="1200" i="1" dirty="0"/>
          </a:p>
          <a:p>
            <a:r>
              <a:rPr lang="en-US" sz="1200" i="1" dirty="0"/>
              <a:t>We can stand in the place and stead of the Lord Jesus Christ in administering salvation to the children of men</a:t>
            </a:r>
          </a:p>
          <a:p>
            <a:endParaRPr lang="en-US" sz="1200" i="1" dirty="0"/>
          </a:p>
          <a:p>
            <a:r>
              <a:rPr lang="en-US" sz="1200" i="1" dirty="0"/>
              <a:t>We have power to become the sons of God, to be adopted into the family of the Lord Jesus Christ, to have him as our Father, to be one with him as he is one with his Father.</a:t>
            </a:r>
          </a:p>
          <a:p>
            <a:endParaRPr lang="en-US" sz="1200" i="1" dirty="0"/>
          </a:p>
          <a:p>
            <a:r>
              <a:rPr lang="en-US" sz="1200" i="1" dirty="0"/>
              <a:t>We can enter into the patriarchal order, the order of eternal marriage, the order which enables the family unit to continue everlastingly in celestial glory.</a:t>
            </a:r>
          </a:p>
          <a:p>
            <a:endParaRPr lang="en-US" sz="1200" i="1" dirty="0"/>
          </a:p>
          <a:p>
            <a:r>
              <a:rPr lang="en-US" sz="1200" i="1" dirty="0"/>
              <a:t>We have power to govern all things, both temporal and spiritual kingdoms of the world, and the elements and storms and powers of the earth</a:t>
            </a:r>
          </a:p>
          <a:p>
            <a:endParaRPr lang="en-US" sz="1200" i="1" dirty="0"/>
          </a:p>
          <a:p>
            <a:r>
              <a:rPr lang="en-US" sz="1200" i="1" dirty="0"/>
              <a:t>We have power, through the priesthood, to gain eternal life, the greatest of all the gifts of God.</a:t>
            </a:r>
          </a:p>
          <a:p>
            <a:endParaRPr lang="en-US" sz="1200" i="1" dirty="0"/>
          </a:p>
          <a:p>
            <a:r>
              <a:rPr lang="en-US" sz="1200" i="1" dirty="0"/>
              <a:t>We have power to make our calling and election sure, so that while we yet dwell in mortality, having overcome the world and been true and faithful in all things, we shall be sealed up unto eternal life and have the unconditional promise of eternal life in the presence of Him whose we are</a:t>
            </a:r>
          </a:p>
          <a:p>
            <a:endParaRPr lang="en-US" sz="1200" i="1" dirty="0"/>
          </a:p>
          <a:p>
            <a:r>
              <a:rPr lang="en-US" sz="1200" i="1" dirty="0"/>
              <a:t>We have the power—and it is our privilege—so to live, that becoming pure in heart, we shall see the face of God while we yet dwell as mortals in a world of sin and sorrow.</a:t>
            </a:r>
          </a:p>
          <a:p>
            <a:pPr fontAlgn="base"/>
            <a:r>
              <a:rPr lang="en-US" sz="1200" dirty="0"/>
              <a:t>Bruce R. </a:t>
            </a:r>
            <a:r>
              <a:rPr lang="en-US" sz="1200" dirty="0" err="1"/>
              <a:t>McConkie</a:t>
            </a:r>
            <a:r>
              <a:rPr lang="en-US" sz="1200" dirty="0"/>
              <a:t> The Ten Blessings of the Priesthood October 1977 Gen. Conf.</a:t>
            </a:r>
          </a:p>
          <a:p>
            <a:endParaRPr lang="en-US" sz="1200" dirty="0"/>
          </a:p>
        </p:txBody>
      </p:sp>
      <p:sp>
        <p:nvSpPr>
          <p:cNvPr id="3" name="Rectangle 2"/>
          <p:cNvSpPr/>
          <p:nvPr/>
        </p:nvSpPr>
        <p:spPr>
          <a:xfrm>
            <a:off x="5777345" y="196473"/>
            <a:ext cx="6096000" cy="6278642"/>
          </a:xfrm>
          <a:prstGeom prst="rect">
            <a:avLst/>
          </a:prstGeom>
        </p:spPr>
        <p:txBody>
          <a:bodyPr>
            <a:spAutoFit/>
          </a:bodyPr>
          <a:lstStyle/>
          <a:p>
            <a:pPr fontAlgn="base"/>
            <a:r>
              <a:rPr lang="en-US" sz="1400" b="1" dirty="0"/>
              <a:t>Handbook 2 19.1 Determining Whom to Call General Guidelines</a:t>
            </a:r>
          </a:p>
          <a:p>
            <a:pPr fontAlgn="base"/>
            <a:r>
              <a:rPr lang="en-US" sz="1400" dirty="0"/>
              <a:t>A person must be called of God to serve in the Church (see Articles of Faith 1:5). Leaders seek the guidance of the Spirit in determining whom to call. They consider the worthiness that may be required for the calling. They also consider the member’s personal or family circumstances. Each calling should benefit the people who are served, the member, and the member’s family.</a:t>
            </a:r>
          </a:p>
          <a:p>
            <a:pPr fontAlgn="base"/>
            <a:r>
              <a:rPr lang="en-US" sz="1400" dirty="0"/>
              <a:t>Although service in Church callings requires sacrifice, it should not compromise a member’s ability to fulfill family and employment responsibilities. Before calling a married person to an assignment that requires a significant time commitment, Church leaders consider the effect of the calling on the marriage and family.</a:t>
            </a:r>
            <a:endParaRPr lang="en-US" sz="1400" b="0" i="0" dirty="0">
              <a:effectLst/>
              <a:latin typeface="Abadi" panose="020B0604020104020204" pitchFamily="34" charset="0"/>
            </a:endParaRPr>
          </a:p>
          <a:p>
            <a:endParaRPr lang="en-US" sz="1400" dirty="0">
              <a:latin typeface="Abadi" panose="020B0604020104020204" pitchFamily="34" charset="0"/>
            </a:endParaRPr>
          </a:p>
          <a:p>
            <a:r>
              <a:rPr lang="en-US" sz="1400" b="0" i="0" dirty="0">
                <a:effectLst/>
                <a:latin typeface="Abadi" panose="020B0604020104020204" pitchFamily="34" charset="0"/>
              </a:rPr>
              <a:t>When a young man or young woman will be called to a Church position, a member of the bishopric obtains approval from the parents or guardians before issuing the calling.</a:t>
            </a:r>
          </a:p>
          <a:p>
            <a:endParaRPr lang="en-US" sz="1400" dirty="0">
              <a:latin typeface="Abadi" panose="020B0604020104020204" pitchFamily="34" charset="0"/>
            </a:endParaRPr>
          </a:p>
          <a:p>
            <a:r>
              <a:rPr lang="en-US" sz="1600" dirty="0"/>
              <a:t>New converts should be given an appropriate calling or another responsibility to serve as soon as possible. Some new members may be ready for callings as soon as they are baptized and confirmed. Others may need to receive simple assignments that would help them prepare to receive callings. A member of the bishopric interviews new converts before calling them to teach children or youth.</a:t>
            </a:r>
          </a:p>
          <a:p>
            <a:r>
              <a:rPr lang="en-US" sz="1600" dirty="0"/>
              <a:t>People who are not members of the Church may be called to some positions, such as organist, music director, and assistant Scout leader. However, they should not be called to teaching or administrative positions or as Primary music leaders. The allowance to call nonmembers to some positions does not apply to excommunicated members, who may not have any callings.</a:t>
            </a:r>
          </a:p>
        </p:txBody>
      </p:sp>
      <p:sp>
        <p:nvSpPr>
          <p:cNvPr id="4" name="Rectangle 3"/>
          <p:cNvSpPr/>
          <p:nvPr/>
        </p:nvSpPr>
        <p:spPr>
          <a:xfrm>
            <a:off x="0" y="1"/>
            <a:ext cx="5652655"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666509" y="-13854"/>
            <a:ext cx="6525491" cy="25769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52654" y="2576946"/>
            <a:ext cx="6539346" cy="872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66509" y="3449782"/>
            <a:ext cx="6539346" cy="3408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86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143292"/>
            <a:ext cx="6972300" cy="6555641"/>
          </a:xfrm>
          <a:prstGeom prst="rect">
            <a:avLst/>
          </a:prstGeom>
        </p:spPr>
        <p:txBody>
          <a:bodyPr wrap="square">
            <a:spAutoFit/>
          </a:bodyPr>
          <a:lstStyle/>
          <a:p>
            <a:pPr fontAlgn="base"/>
            <a:r>
              <a:rPr lang="en-US" sz="1200" b="1" i="0" dirty="0">
                <a:effectLst/>
              </a:rPr>
              <a:t>Between Jesse </a:t>
            </a:r>
            <a:r>
              <a:rPr lang="en-US" sz="1200" b="1" i="0" dirty="0" err="1">
                <a:effectLst/>
              </a:rPr>
              <a:t>Gause</a:t>
            </a:r>
            <a:r>
              <a:rPr lang="en-US" sz="1200" b="1" i="0" dirty="0">
                <a:effectLst/>
              </a:rPr>
              <a:t> and Fredrick G. Williams:</a:t>
            </a:r>
          </a:p>
          <a:p>
            <a:pPr fontAlgn="base"/>
            <a:r>
              <a:rPr lang="en-US" sz="1200" b="0" i="0" dirty="0">
                <a:effectLst/>
              </a:rPr>
              <a:t>On 15 March 1832 the Prophet </a:t>
            </a:r>
            <a:r>
              <a:rPr lang="en-US" sz="1200" b="0" i="0" u="none" strike="noStrike" dirty="0">
                <a:effectLst/>
              </a:rPr>
              <a:t>Joseph Smith</a:t>
            </a:r>
            <a:r>
              <a:rPr lang="en-US" sz="1200" b="0" i="0" dirty="0">
                <a:effectLst/>
              </a:rPr>
              <a:t> received a revelation calling Frederick G. Williams to be a Counselor in the First Presidency of the Church. Originally, however, this revelation was directed to Jesse </a:t>
            </a:r>
            <a:r>
              <a:rPr lang="en-US" sz="1200" b="0" i="0" dirty="0" err="1">
                <a:effectLst/>
              </a:rPr>
              <a:t>Gause</a:t>
            </a:r>
            <a:r>
              <a:rPr lang="en-US" sz="1200" b="0" i="0" dirty="0">
                <a:effectLst/>
              </a:rPr>
              <a:t>.</a:t>
            </a:r>
          </a:p>
          <a:p>
            <a:pPr fontAlgn="base"/>
            <a:r>
              <a:rPr lang="en-US" sz="1200" b="0" i="0" dirty="0">
                <a:effectLst/>
              </a:rPr>
              <a:t>“Our earliest reference to Jesse </a:t>
            </a:r>
            <a:r>
              <a:rPr lang="en-US" sz="1200" b="0" i="0" dirty="0" err="1">
                <a:effectLst/>
              </a:rPr>
              <a:t>Gause</a:t>
            </a:r>
            <a:r>
              <a:rPr lang="en-US" sz="1200" b="0" i="0" dirty="0">
                <a:effectLst/>
              </a:rPr>
              <a:t> is as a member of the Shaker communities in Hancock near Pittsfield, and possibly in North Union, Ohio as well. His conversion and </a:t>
            </a:r>
            <a:r>
              <a:rPr lang="en-US" sz="1200" b="0" i="0" u="none" strike="noStrike" dirty="0">
                <a:effectLst/>
              </a:rPr>
              <a:t>baptism</a:t>
            </a:r>
            <a:r>
              <a:rPr lang="en-US" sz="1200" b="0" i="0" dirty="0">
                <a:effectLst/>
              </a:rPr>
              <a:t> are not found in any of the records of the Church, but one writer has suggested that he was converted by Reynolds </a:t>
            </a:r>
            <a:r>
              <a:rPr lang="en-US" sz="1200" b="0" i="0" dirty="0" err="1">
                <a:effectLst/>
              </a:rPr>
              <a:t>Cahoon</a:t>
            </a:r>
            <a:r>
              <a:rPr lang="en-US" sz="1200" b="0" i="0" dirty="0">
                <a:effectLst/>
              </a:rPr>
              <a:t> in late 1830. It was not until 8 March 1832, when Jesse </a:t>
            </a:r>
            <a:r>
              <a:rPr lang="en-US" sz="1200" b="0" i="0" dirty="0" err="1">
                <a:effectLst/>
              </a:rPr>
              <a:t>Gause</a:t>
            </a:r>
            <a:r>
              <a:rPr lang="en-US" sz="1200" b="0" i="0" dirty="0">
                <a:effectLst/>
              </a:rPr>
              <a:t> was called to be a counselor to Joseph Smith in the presidency of the high priesthood, that his name is even mentioned in surviving Church records. The notation in the Kirtland Revelation Book is as follows:</a:t>
            </a:r>
          </a:p>
          <a:p>
            <a:pPr fontAlgn="base"/>
            <a:r>
              <a:rPr lang="en-US" sz="1200" dirty="0"/>
              <a:t>“‘March 8, 1832. Chose this day and ordained Brother Jesse </a:t>
            </a:r>
            <a:r>
              <a:rPr lang="en-US" sz="1200" dirty="0" err="1"/>
              <a:t>Gause</a:t>
            </a:r>
            <a:r>
              <a:rPr lang="en-US" sz="1200" dirty="0"/>
              <a:t> and Brother Sidney to be my counselors of the ministry of the presidency of the high priesthood …’ [spelling standardized].</a:t>
            </a:r>
          </a:p>
          <a:p>
            <a:pPr fontAlgn="base"/>
            <a:r>
              <a:rPr lang="en-US" sz="1200" dirty="0"/>
              <a:t>“One week later, a revelation concerning Jesse </a:t>
            </a:r>
            <a:r>
              <a:rPr lang="en-US" sz="1200" dirty="0" err="1"/>
              <a:t>Gause</a:t>
            </a:r>
            <a:r>
              <a:rPr lang="en-US" sz="1200" dirty="0"/>
              <a:t> was received by Joseph Smith, confirming Jesse in his work and giving further direction in his office and calling. There are two manuscript copies of this revelation extant. … In both of these Jesse </a:t>
            </a:r>
            <a:r>
              <a:rPr lang="en-US" sz="1200" dirty="0" err="1"/>
              <a:t>Gause’s</a:t>
            </a:r>
            <a:r>
              <a:rPr lang="en-US" sz="1200" dirty="0"/>
              <a:t> name has been crossed out and Frederick G. Williams’ name written above it. Since that time, all published copies of this revelation (Section 81 of the Doctrine and Covenants) list Frederick G. Williams as the one to whom it is directed. Since this revelation contains instructions, duties, and promised blessings to the one called as counselor to the Prophet, the revelation was just as appropriate for Frederick G. Williams as it was to Jesse </a:t>
            </a:r>
            <a:r>
              <a:rPr lang="en-US" sz="1200" dirty="0" err="1"/>
              <a:t>Gause</a:t>
            </a:r>
            <a:r>
              <a:rPr lang="en-US" sz="1200" dirty="0"/>
              <a:t>.</a:t>
            </a:r>
          </a:p>
          <a:p>
            <a:pPr fontAlgn="base"/>
            <a:r>
              <a:rPr lang="en-US" sz="1200" dirty="0"/>
              <a:t>“After Jesse </a:t>
            </a:r>
            <a:r>
              <a:rPr lang="en-US" sz="1200" dirty="0" err="1"/>
              <a:t>Gause</a:t>
            </a:r>
            <a:r>
              <a:rPr lang="en-US" sz="1200" dirty="0"/>
              <a:t> was ordained, he appeared in a leading role in the Church for only a short time. In April 1832, he accompanied Joseph Smith, Newel K. Whitney, and Peter </a:t>
            </a:r>
            <a:r>
              <a:rPr lang="en-US" sz="1200" dirty="0" err="1"/>
              <a:t>Whitmer</a:t>
            </a:r>
            <a:r>
              <a:rPr lang="en-US" sz="1200" dirty="0"/>
              <a:t>, Jr. on a trip to Missouri. They arrived 24 April and began holding conferences with the Saints in Zion on the 26th. In the minutes of a meeting of the Literary Firm held on Monday, 30 April, Jesse </a:t>
            </a:r>
            <a:r>
              <a:rPr lang="en-US" sz="1200" dirty="0" err="1"/>
              <a:t>Gause</a:t>
            </a:r>
            <a:r>
              <a:rPr lang="en-US" sz="1200" dirty="0"/>
              <a:t> was listed as a counselor to Joseph Smith. …</a:t>
            </a:r>
          </a:p>
          <a:p>
            <a:pPr fontAlgn="base"/>
            <a:r>
              <a:rPr lang="en-US" sz="1200" dirty="0"/>
              <a:t>“Upon his return to Kirtland, Jesse was called to serve a mission with Zebedee </a:t>
            </a:r>
            <a:r>
              <a:rPr lang="en-US" sz="1200" dirty="0" err="1"/>
              <a:t>Coltrin</a:t>
            </a:r>
            <a:r>
              <a:rPr lang="en-US" sz="1200" dirty="0"/>
              <a:t>. They began their journey on 1 August 1832, and traveled until the 19th, at which time </a:t>
            </a:r>
            <a:r>
              <a:rPr lang="en-US" sz="1200" dirty="0" err="1"/>
              <a:t>Coltrin</a:t>
            </a:r>
            <a:r>
              <a:rPr lang="en-US" sz="1200" dirty="0"/>
              <a:t> decided to return to Kirtland because of severe pains in his head. After praying with and for each other, they parted. Jesse </a:t>
            </a:r>
            <a:r>
              <a:rPr lang="en-US" sz="1200" dirty="0" err="1"/>
              <a:t>Gause</a:t>
            </a:r>
            <a:r>
              <a:rPr lang="en-US" sz="1200" dirty="0"/>
              <a:t> continued east and walked right out of the history of the Church, never again to return. There appears to be no other record of the man either in or out of the Church.</a:t>
            </a:r>
          </a:p>
          <a:p>
            <a:pPr fontAlgn="base"/>
            <a:r>
              <a:rPr lang="en-US" sz="1200" dirty="0"/>
              <a:t>“Some months after the departure of Jesse </a:t>
            </a:r>
            <a:r>
              <a:rPr lang="en-US" sz="1200" dirty="0" err="1"/>
              <a:t>Gause</a:t>
            </a:r>
            <a:r>
              <a:rPr lang="en-US" sz="1200" dirty="0"/>
              <a:t>, the presidency of the high priesthood was reorganized with Frederick G. Williams replacing him as counselor. This reorganization was commanded in Section 90 of the Doctrine and Covenants, and actually took place on 18 March 1833.” (Robert J. Woodford, “Jesse </a:t>
            </a:r>
            <a:r>
              <a:rPr lang="en-US" sz="1200" dirty="0" err="1"/>
              <a:t>Gause</a:t>
            </a:r>
            <a:r>
              <a:rPr lang="en-US" sz="1200" dirty="0"/>
              <a:t>, Counselor to the Prophet,” </a:t>
            </a:r>
            <a:r>
              <a:rPr lang="en-US" sz="1200" i="1" dirty="0"/>
              <a:t>BYU </a:t>
            </a:r>
            <a:r>
              <a:rPr lang="en-US" sz="1200" i="1" dirty="0" err="1"/>
              <a:t>Studies,</a:t>
            </a:r>
            <a:r>
              <a:rPr lang="en-US" sz="1200" dirty="0" err="1"/>
              <a:t>Spring</a:t>
            </a:r>
            <a:r>
              <a:rPr lang="en-US" sz="1200" dirty="0"/>
              <a:t> 1975, pp. 362–64.)</a:t>
            </a:r>
          </a:p>
          <a:p>
            <a:pPr fontAlgn="base"/>
            <a:endParaRPr lang="en-US" sz="1200" dirty="0"/>
          </a:p>
          <a:p>
            <a:pPr fontAlgn="base"/>
            <a:r>
              <a:rPr lang="en-US" sz="1200" b="0" i="0" dirty="0">
                <a:effectLst/>
              </a:rPr>
              <a:t>Student Manual Religion 324-325 Section 81</a:t>
            </a:r>
          </a:p>
        </p:txBody>
      </p:sp>
      <p:sp>
        <p:nvSpPr>
          <p:cNvPr id="3" name="Rectangle 2"/>
          <p:cNvSpPr/>
          <p:nvPr/>
        </p:nvSpPr>
        <p:spPr>
          <a:xfrm>
            <a:off x="7105650" y="238542"/>
            <a:ext cx="4800600" cy="6740307"/>
          </a:xfrm>
          <a:prstGeom prst="rect">
            <a:avLst/>
          </a:prstGeom>
        </p:spPr>
        <p:txBody>
          <a:bodyPr wrap="square">
            <a:spAutoFit/>
          </a:bodyPr>
          <a:lstStyle/>
          <a:p>
            <a:pPr fontAlgn="base"/>
            <a:r>
              <a:rPr lang="en-US" sz="1200" b="0" i="0" dirty="0">
                <a:effectLst/>
              </a:rPr>
              <a:t>Counselors in the First Presidency</a:t>
            </a:r>
          </a:p>
          <a:p>
            <a:pPr fontAlgn="base"/>
            <a:r>
              <a:rPr lang="en-US" sz="1200" b="0" i="0" dirty="0">
                <a:effectLst/>
              </a:rPr>
              <a:t>President Harold B. Lee explained the </a:t>
            </a:r>
            <a:r>
              <a:rPr lang="en-US" sz="1200" b="1" i="0" dirty="0">
                <a:effectLst/>
              </a:rPr>
              <a:t>important role of counselors </a:t>
            </a:r>
            <a:r>
              <a:rPr lang="en-US" sz="1200" b="0" i="0" dirty="0">
                <a:effectLst/>
              </a:rPr>
              <a:t>in the First Presidency:</a:t>
            </a:r>
          </a:p>
          <a:p>
            <a:pPr fontAlgn="base"/>
            <a:endParaRPr lang="en-US" sz="1200" b="0" i="0" dirty="0">
              <a:effectLst/>
            </a:endParaRPr>
          </a:p>
          <a:p>
            <a:pPr fontAlgn="base"/>
            <a:r>
              <a:rPr lang="en-US" sz="1200" b="0" i="0" dirty="0">
                <a:effectLst/>
              </a:rPr>
              <a:t>“As I thought of the role of President Tanner and myself as [President Joseph Fielding Smith’s] counselors, I thought of a circumstance in the life of </a:t>
            </a:r>
            <a:r>
              <a:rPr lang="en-US" sz="1200" b="0" i="0" u="none" strike="noStrike" dirty="0">
                <a:effectLst/>
              </a:rPr>
              <a:t>Moses</a:t>
            </a:r>
            <a:r>
              <a:rPr lang="en-US" sz="1200" b="0" i="0" dirty="0">
                <a:effectLst/>
              </a:rPr>
              <a:t>, when the enemies of the church in that day were just as they are in this day. They were threatening to overcome and tear down and to stop the work of the church. As Moses sat upon a hill and raised the rod of his authority, or the keys of his priesthood, Israel prevailed over their enemies; but as the day wore on, his hands became heavy and began to droop at his side.</a:t>
            </a:r>
          </a:p>
          <a:p>
            <a:pPr fontAlgn="base"/>
            <a:r>
              <a:rPr lang="en-US" sz="1200" b="0" i="0" dirty="0">
                <a:effectLst/>
              </a:rPr>
              <a:t>“And so [Aaron and </a:t>
            </a:r>
            <a:r>
              <a:rPr lang="en-US" sz="1200" b="0" i="0" dirty="0" err="1">
                <a:effectLst/>
              </a:rPr>
              <a:t>Hur</a:t>
            </a:r>
            <a:r>
              <a:rPr lang="en-US" sz="1200" b="0" i="0" dirty="0">
                <a:effectLst/>
              </a:rPr>
              <a:t>] held up his hands so they would not be weakened and the rod would not be lowered. He would be sustained so that the enemies of the church would not prevail over the saints of the Most High God. (See </a:t>
            </a:r>
            <a:r>
              <a:rPr lang="en-US" sz="1200" b="0" i="0" u="none" strike="noStrike" dirty="0">
                <a:effectLst/>
              </a:rPr>
              <a:t>Exod. 17:8–12</a:t>
            </a:r>
            <a:r>
              <a:rPr lang="en-US" sz="1200" b="0" i="0" dirty="0">
                <a:effectLst/>
              </a:rPr>
              <a:t>.)</a:t>
            </a:r>
          </a:p>
          <a:p>
            <a:pPr fontAlgn="base"/>
            <a:r>
              <a:rPr lang="en-US" sz="1200" b="0" i="0" dirty="0">
                <a:effectLst/>
              </a:rPr>
              <a:t>“I think that is the role that President Tanner and I have to fulfill. The hands of President Smith may grow weary. They may tend to droop at times because of his heavy responsibilities; but as we uphold his hands, and as we lead under his direction, by his side, the gates of hell will not prevail against you and against Israel” (in Conference Report, Oct. 1970, 153).</a:t>
            </a:r>
          </a:p>
          <a:p>
            <a:pPr fontAlgn="base"/>
            <a:r>
              <a:rPr lang="en-US" sz="1200" dirty="0"/>
              <a:t>In the April 1994 general conference of the Church, President Gordon B. Hinckley, who was then serving as First Counselor in the First Presidency, acknowledged that President Ezra Taft Benson, the President of the Church at the time, was “suffer[</a:t>
            </a:r>
            <a:r>
              <a:rPr lang="en-US" sz="1200" dirty="0" err="1"/>
              <a:t>ing</a:t>
            </a:r>
            <a:r>
              <a:rPr lang="en-US" sz="1200" dirty="0"/>
              <a:t>] seriously from the effects of age and illness and [had] been unable to fulfill important duties of his sacred office.” Then President Hinckley explained:</a:t>
            </a:r>
          </a:p>
          <a:p>
            <a:pPr fontAlgn="base"/>
            <a:r>
              <a:rPr lang="en-US" sz="1200" dirty="0"/>
              <a:t>“When the President is ill or not able to function fully in all of the duties of his office, his two Counselors together comprise a Quorum of the First Presidency. They carry on with the day-to-day work of the Presidency. In exceptional circumstances, when only one may be able to function, he may act in the authority of the office of the Presidency as set forth in the Doctrine and Covenants, section 102, verses 10–11” (“God Is at the Helm,”</a:t>
            </a:r>
            <a:r>
              <a:rPr lang="en-US" sz="1200" i="1" dirty="0"/>
              <a:t> Ensign,</a:t>
            </a:r>
            <a:r>
              <a:rPr lang="en-US" sz="1200" dirty="0"/>
              <a:t> May 1994, 54).</a:t>
            </a:r>
          </a:p>
          <a:p>
            <a:pPr fontAlgn="base"/>
            <a:endParaRPr lang="en-US" sz="1200" b="0" i="0" dirty="0">
              <a:effectLst/>
            </a:endParaRPr>
          </a:p>
        </p:txBody>
      </p:sp>
      <p:sp>
        <p:nvSpPr>
          <p:cNvPr id="4" name="Rectangle 3"/>
          <p:cNvSpPr/>
          <p:nvPr/>
        </p:nvSpPr>
        <p:spPr>
          <a:xfrm>
            <a:off x="0" y="1"/>
            <a:ext cx="710565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05650" y="-7888"/>
            <a:ext cx="508635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420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E4B6A-DF8D-9D38-D05F-81B0EAE370D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9C74F3-F95C-84FC-E732-A3E108612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AD9DBAD-1B31-EFEE-12CE-ED3FBE19AD0B}"/>
              </a:ext>
            </a:extLst>
          </p:cNvPr>
          <p:cNvSpPr txBox="1"/>
          <p:nvPr/>
        </p:nvSpPr>
        <p:spPr>
          <a:xfrm>
            <a:off x="187518" y="91570"/>
            <a:ext cx="12095017" cy="830997"/>
          </a:xfrm>
          <a:prstGeom prst="rect">
            <a:avLst/>
          </a:prstGeom>
          <a:noFill/>
        </p:spPr>
        <p:txBody>
          <a:bodyPr wrap="square" rtlCol="0">
            <a:spAutoFit/>
          </a:bodyPr>
          <a:lstStyle/>
          <a:p>
            <a:pPr algn="ctr"/>
            <a:r>
              <a:rPr lang="en-US" sz="4800" dirty="0">
                <a:latin typeface="Algerian" panose="04020705040A02060702" pitchFamily="82" charset="0"/>
              </a:rPr>
              <a:t>Previously…</a:t>
            </a:r>
          </a:p>
        </p:txBody>
      </p:sp>
      <p:sp>
        <p:nvSpPr>
          <p:cNvPr id="29" name="TextBox 28">
            <a:extLst>
              <a:ext uri="{FF2B5EF4-FFF2-40B4-BE49-F238E27FC236}">
                <a16:creationId xmlns:a16="http://schemas.microsoft.com/office/drawing/2014/main" id="{21871186-38C4-0A77-6599-0FF614629A99}"/>
              </a:ext>
            </a:extLst>
          </p:cNvPr>
          <p:cNvSpPr txBox="1"/>
          <p:nvPr/>
        </p:nvSpPr>
        <p:spPr>
          <a:xfrm>
            <a:off x="2827528" y="1483185"/>
            <a:ext cx="6814996" cy="3416320"/>
          </a:xfrm>
          <a:prstGeom prst="rect">
            <a:avLst/>
          </a:prstGeom>
          <a:solidFill>
            <a:srgbClr val="FAF290"/>
          </a:solidFill>
        </p:spPr>
        <p:txBody>
          <a:bodyPr wrap="square">
            <a:spAutoFit/>
          </a:bodyPr>
          <a:lstStyle/>
          <a:p>
            <a:r>
              <a:rPr lang="en-US" sz="2400" b="1" i="0" dirty="0">
                <a:solidFill>
                  <a:srgbClr val="212225"/>
                </a:solidFill>
                <a:effectLst/>
              </a:rPr>
              <a:t>In spring 1832, the Prophet Joseph Smith and others traveled to Independence, Missouri, obeying the Lord’s command to establish an organization to build Zion and care for the poor.</a:t>
            </a:r>
          </a:p>
          <a:p>
            <a:endParaRPr lang="en-US" sz="2400" b="1" dirty="0">
              <a:solidFill>
                <a:srgbClr val="212225"/>
              </a:solidFill>
            </a:endParaRPr>
          </a:p>
          <a:p>
            <a:r>
              <a:rPr lang="en-US" sz="2400" b="1" i="0" dirty="0">
                <a:solidFill>
                  <a:srgbClr val="212225"/>
                </a:solidFill>
                <a:effectLst/>
              </a:rPr>
              <a:t>There, the Prophet received a revelation describing the Lord’s expectations of His people and invited members of the United Firm to bind themselves by covenant to govern the affairs of His Church.</a:t>
            </a:r>
            <a:endParaRPr lang="en-US" sz="2400" b="1" dirty="0"/>
          </a:p>
        </p:txBody>
      </p:sp>
    </p:spTree>
    <p:extLst>
      <p:ext uri="{BB962C8B-B14F-4D97-AF65-F5344CB8AC3E}">
        <p14:creationId xmlns:p14="http://schemas.microsoft.com/office/powerpoint/2010/main" val="36179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1411C7-9BA2-46C6-B745-5C2AC5BFE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Callings</a:t>
            </a:r>
          </a:p>
        </p:txBody>
      </p:sp>
      <p:sp>
        <p:nvSpPr>
          <p:cNvPr id="2" name="Rectangle 1"/>
          <p:cNvSpPr/>
          <p:nvPr/>
        </p:nvSpPr>
        <p:spPr>
          <a:xfrm>
            <a:off x="651165" y="1108040"/>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Why does the Lord give us callings in His Church?</a:t>
            </a:r>
          </a:p>
        </p:txBody>
      </p:sp>
      <p:sp>
        <p:nvSpPr>
          <p:cNvPr id="9" name="Rectangle 8"/>
          <p:cNvSpPr/>
          <p:nvPr/>
        </p:nvSpPr>
        <p:spPr>
          <a:xfrm>
            <a:off x="5541820" y="3774650"/>
            <a:ext cx="6123708" cy="2246769"/>
          </a:xfrm>
          <a:prstGeom prst="rect">
            <a:avLst/>
          </a:prstGeom>
          <a:solidFill>
            <a:srgbClr val="FAF290"/>
          </a:solidFill>
        </p:spPr>
        <p:txBody>
          <a:bodyPr wrap="square">
            <a:spAutoFit/>
          </a:bodyPr>
          <a:lstStyle/>
          <a:p>
            <a:pPr fontAlgn="base"/>
            <a:r>
              <a:rPr lang="en-US" sz="2800" dirty="0"/>
              <a:t>Although a Church leader may receive inspiration to call a member of the Church to a certain position, it is up to the individual who receives the call to faithfully respond to it.</a:t>
            </a:r>
            <a:r>
              <a:rPr lang="en-US" sz="2800" b="0" i="0" dirty="0">
                <a:solidFill>
                  <a:srgbClr val="2F393A"/>
                </a:solidFill>
                <a:effectLst/>
                <a:latin typeface="Abadi" panose="020B0604020104020204" pitchFamily="34" charset="0"/>
              </a:rPr>
              <a:t> </a:t>
            </a:r>
          </a:p>
        </p:txBody>
      </p:sp>
      <p:pic>
        <p:nvPicPr>
          <p:cNvPr id="5" name="Picture 4">
            <a:extLst>
              <a:ext uri="{FF2B5EF4-FFF2-40B4-BE49-F238E27FC236}">
                <a16:creationId xmlns:a16="http://schemas.microsoft.com/office/drawing/2014/main" id="{0BBFD59F-4191-4FCC-ADCD-C539F5607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637" y="2553484"/>
            <a:ext cx="3797300" cy="3035300"/>
          </a:xfrm>
          <a:prstGeom prst="rect">
            <a:avLst/>
          </a:prstGeom>
        </p:spPr>
      </p:pic>
    </p:spTree>
    <p:extLst>
      <p:ext uri="{BB962C8B-B14F-4D97-AF65-F5344CB8AC3E}">
        <p14:creationId xmlns:p14="http://schemas.microsoft.com/office/powerpoint/2010/main" val="20950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4BF0F-6F14-4A78-8C0B-0E228F6C3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Blessings</a:t>
            </a:r>
          </a:p>
        </p:txBody>
      </p:sp>
      <p:sp>
        <p:nvSpPr>
          <p:cNvPr id="7" name="Rectangle 6"/>
          <p:cNvSpPr/>
          <p:nvPr/>
        </p:nvSpPr>
        <p:spPr>
          <a:xfrm>
            <a:off x="609600" y="1085897"/>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What are the blessings of faithfully fulfilling a calling?</a:t>
            </a:r>
          </a:p>
        </p:txBody>
      </p:sp>
      <p:sp>
        <p:nvSpPr>
          <p:cNvPr id="4" name="Rectangle 3"/>
          <p:cNvSpPr/>
          <p:nvPr/>
        </p:nvSpPr>
        <p:spPr>
          <a:xfrm>
            <a:off x="457200" y="1931453"/>
            <a:ext cx="6525491" cy="4801314"/>
          </a:xfrm>
          <a:prstGeom prst="rect">
            <a:avLst/>
          </a:prstGeom>
          <a:solidFill>
            <a:srgbClr val="FAF290"/>
          </a:solidFill>
        </p:spPr>
        <p:txBody>
          <a:bodyPr wrap="square">
            <a:spAutoFit/>
          </a:bodyPr>
          <a:lstStyle/>
          <a:p>
            <a:r>
              <a:rPr lang="en-US" b="0" i="1" dirty="0">
                <a:solidFill>
                  <a:srgbClr val="2F393A"/>
                </a:solidFill>
                <a:effectLst/>
                <a:latin typeface="Abadi" panose="020B0604020104020204" pitchFamily="34" charset="0"/>
              </a:rPr>
              <a:t>Receiving the everlasting gospel</a:t>
            </a:r>
          </a:p>
          <a:p>
            <a:endParaRPr lang="en-US" i="1" dirty="0">
              <a:solidFill>
                <a:srgbClr val="2F393A"/>
              </a:solidFill>
              <a:latin typeface="Abadi" panose="020B0604020104020204" pitchFamily="34" charset="0"/>
            </a:endParaRPr>
          </a:p>
          <a:p>
            <a:r>
              <a:rPr lang="en-US" b="0" i="1" dirty="0">
                <a:solidFill>
                  <a:srgbClr val="2F393A"/>
                </a:solidFill>
                <a:effectLst/>
                <a:latin typeface="Abadi" panose="020B0604020104020204" pitchFamily="34" charset="0"/>
              </a:rPr>
              <a:t>Receiving the gifts of the Holy Ghost and be sanctified by the Spirit</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Standing in the stead of Jesus Christ and administer salvation</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power to become sons (and daughters) of God</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our marriages and families be an eternal unit</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the power to govern our own lives, both in temporal and spiritual kingdoms of the world</a:t>
            </a:r>
          </a:p>
          <a:p>
            <a:endParaRPr lang="en-US" i="1" dirty="0">
              <a:solidFill>
                <a:srgbClr val="2F393A"/>
              </a:solidFill>
              <a:latin typeface="Abadi" panose="020B0604020104020204" pitchFamily="34" charset="0"/>
            </a:endParaRPr>
          </a:p>
          <a:p>
            <a:r>
              <a:rPr lang="en-US" i="1" dirty="0">
                <a:solidFill>
                  <a:srgbClr val="2F393A"/>
                </a:solidFill>
                <a:latin typeface="Abadi" panose="020B0604020104020204" pitchFamily="34" charset="0"/>
              </a:rPr>
              <a:t>To have eternal life and see the face of God—calling an election made sure</a:t>
            </a:r>
          </a:p>
          <a:p>
            <a:r>
              <a:rPr lang="en-US" sz="1200" i="1" dirty="0">
                <a:solidFill>
                  <a:srgbClr val="2F393A"/>
                </a:solidFill>
                <a:latin typeface="Abadi" panose="020B0604020104020204" pitchFamily="34" charset="0"/>
              </a:rPr>
              <a:t>Elder Bruce R. </a:t>
            </a:r>
            <a:r>
              <a:rPr lang="en-US" sz="1200" i="1" dirty="0" err="1">
                <a:solidFill>
                  <a:srgbClr val="2F393A"/>
                </a:solidFill>
                <a:latin typeface="Abadi" panose="020B0604020104020204" pitchFamily="34" charset="0"/>
              </a:rPr>
              <a:t>McConkie</a:t>
            </a:r>
            <a:endParaRPr lang="en-US" sz="1200" dirty="0"/>
          </a:p>
        </p:txBody>
      </p:sp>
      <p:pic>
        <p:nvPicPr>
          <p:cNvPr id="3" name="Picture 2">
            <a:extLst>
              <a:ext uri="{FF2B5EF4-FFF2-40B4-BE49-F238E27FC236}">
                <a16:creationId xmlns:a16="http://schemas.microsoft.com/office/drawing/2014/main" id="{AEECC4A2-E825-4DE5-AF44-A1728E2A7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873" y="2722132"/>
            <a:ext cx="4504944" cy="2548128"/>
          </a:xfrm>
          <a:prstGeom prst="rect">
            <a:avLst/>
          </a:prstGeom>
        </p:spPr>
      </p:pic>
    </p:spTree>
    <p:extLst>
      <p:ext uri="{BB962C8B-B14F-4D97-AF65-F5344CB8AC3E}">
        <p14:creationId xmlns:p14="http://schemas.microsoft.com/office/powerpoint/2010/main" val="25852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C16AA29-2397-4803-A13E-CEC1026AF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Choosing Not</a:t>
            </a:r>
          </a:p>
        </p:txBody>
      </p:sp>
      <p:sp>
        <p:nvSpPr>
          <p:cNvPr id="8" name="Rectangle 7"/>
          <p:cNvSpPr/>
          <p:nvPr/>
        </p:nvSpPr>
        <p:spPr>
          <a:xfrm>
            <a:off x="768926" y="1134631"/>
            <a:ext cx="10654146" cy="523220"/>
          </a:xfrm>
          <a:prstGeom prst="rect">
            <a:avLst/>
          </a:prstGeom>
          <a:solidFill>
            <a:schemeClr val="accent5">
              <a:lumMod val="20000"/>
              <a:lumOff val="80000"/>
            </a:schemeClr>
          </a:solidFill>
        </p:spPr>
        <p:txBody>
          <a:bodyPr wrap="square">
            <a:spAutoFit/>
          </a:bodyPr>
          <a:lstStyle/>
          <a:p>
            <a:pPr algn="ctr" fontAlgn="base"/>
            <a:r>
              <a:rPr lang="en-US" sz="2800" b="0" i="0" dirty="0">
                <a:solidFill>
                  <a:srgbClr val="2F393A"/>
                </a:solidFill>
                <a:effectLst/>
                <a:latin typeface="Abadi" panose="020B0604020104020204" pitchFamily="34" charset="0"/>
              </a:rPr>
              <a:t>What if someone chooses not to faithfully fulfill his or her calling?</a:t>
            </a:r>
          </a:p>
        </p:txBody>
      </p:sp>
      <p:sp>
        <p:nvSpPr>
          <p:cNvPr id="3" name="Rectangle 2"/>
          <p:cNvSpPr/>
          <p:nvPr/>
        </p:nvSpPr>
        <p:spPr>
          <a:xfrm>
            <a:off x="402402" y="2445865"/>
            <a:ext cx="6096000" cy="2846933"/>
          </a:xfrm>
          <a:prstGeom prst="rect">
            <a:avLst/>
          </a:prstGeom>
          <a:solidFill>
            <a:srgbClr val="FAF290"/>
          </a:solidFill>
        </p:spPr>
        <p:txBody>
          <a:bodyPr>
            <a:spAutoFit/>
          </a:bodyPr>
          <a:lstStyle/>
          <a:p>
            <a:r>
              <a:rPr lang="en-US" sz="2400" dirty="0"/>
              <a:t>The choices you make today will directly influence the number and kinds of opportunities you will have in the future. Each daily decision will either limit or broaden your opportunities. As you make righteous decisions during this preparatory period, you will be ready to make righteous decisions in the future.</a:t>
            </a:r>
          </a:p>
          <a:p>
            <a:r>
              <a:rPr lang="en-US" sz="1100" dirty="0"/>
              <a:t>Elder Robert D. Hales</a:t>
            </a:r>
          </a:p>
        </p:txBody>
      </p:sp>
      <p:sp>
        <p:nvSpPr>
          <p:cNvPr id="9" name="Rectangle 8"/>
          <p:cNvSpPr/>
          <p:nvPr/>
        </p:nvSpPr>
        <p:spPr>
          <a:xfrm>
            <a:off x="6295142" y="5991259"/>
            <a:ext cx="4953000" cy="369332"/>
          </a:xfrm>
          <a:prstGeom prst="rect">
            <a:avLst/>
          </a:prstGeom>
          <a:solidFill>
            <a:srgbClr val="FAF290"/>
          </a:solidFill>
        </p:spPr>
        <p:txBody>
          <a:bodyPr wrap="square">
            <a:spAutoFit/>
          </a:bodyPr>
          <a:lstStyle/>
          <a:p>
            <a:pPr algn="ctr"/>
            <a:r>
              <a:rPr lang="en-US" dirty="0"/>
              <a:t>Read Matthew 19:16-26</a:t>
            </a:r>
          </a:p>
        </p:txBody>
      </p:sp>
      <p:pic>
        <p:nvPicPr>
          <p:cNvPr id="4" name="Picture 3">
            <a:extLst>
              <a:ext uri="{FF2B5EF4-FFF2-40B4-BE49-F238E27FC236}">
                <a16:creationId xmlns:a16="http://schemas.microsoft.com/office/drawing/2014/main" id="{A7AE2334-9FD0-401E-80CE-2A89E3376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613" y="1951788"/>
            <a:ext cx="3810868" cy="3810868"/>
          </a:xfrm>
          <a:prstGeom prst="rect">
            <a:avLst/>
          </a:prstGeom>
        </p:spPr>
      </p:pic>
    </p:spTree>
    <p:extLst>
      <p:ext uri="{BB962C8B-B14F-4D97-AF65-F5344CB8AC3E}">
        <p14:creationId xmlns:p14="http://schemas.microsoft.com/office/powerpoint/2010/main" val="427685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B4A447-9F3E-4F2C-B6C8-83944E794CB9}"/>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Background</a:t>
            </a:r>
          </a:p>
        </p:txBody>
      </p:sp>
      <p:sp>
        <p:nvSpPr>
          <p:cNvPr id="2" name="Rectangle 1"/>
          <p:cNvSpPr/>
          <p:nvPr/>
        </p:nvSpPr>
        <p:spPr>
          <a:xfrm>
            <a:off x="471056" y="1253123"/>
            <a:ext cx="2938894" cy="523220"/>
          </a:xfrm>
          <a:prstGeom prst="rect">
            <a:avLst/>
          </a:prstGeom>
          <a:noFill/>
        </p:spPr>
        <p:txBody>
          <a:bodyPr wrap="square">
            <a:spAutoFit/>
          </a:bodyPr>
          <a:lstStyle/>
          <a:p>
            <a:pPr fontAlgn="base"/>
            <a:r>
              <a:rPr lang="en-US" sz="2800" b="1" dirty="0"/>
              <a:t>8 March 1832</a:t>
            </a:r>
            <a:endParaRPr lang="en-US" sz="2800" b="1" i="0" dirty="0">
              <a:solidFill>
                <a:srgbClr val="2F393A"/>
              </a:solidFill>
              <a:effectLst/>
              <a:latin typeface="Abadi" panose="020B0604020104020204" pitchFamily="34" charset="0"/>
            </a:endParaRPr>
          </a:p>
        </p:txBody>
      </p:sp>
      <p:sp>
        <p:nvSpPr>
          <p:cNvPr id="3" name="Rectangle 2"/>
          <p:cNvSpPr/>
          <p:nvPr/>
        </p:nvSpPr>
        <p:spPr>
          <a:xfrm>
            <a:off x="3976018" y="1182997"/>
            <a:ext cx="5110840" cy="1323439"/>
          </a:xfrm>
          <a:prstGeom prst="rect">
            <a:avLst/>
          </a:prstGeom>
        </p:spPr>
        <p:txBody>
          <a:bodyPr wrap="square">
            <a:spAutoFit/>
          </a:bodyPr>
          <a:lstStyle/>
          <a:p>
            <a:pPr fontAlgn="base"/>
            <a:r>
              <a:rPr lang="en-US" sz="2000" b="1" dirty="0"/>
              <a:t>On March 8, 1832, the Lord called Jesse </a:t>
            </a:r>
            <a:r>
              <a:rPr lang="en-US" sz="2000" b="1" dirty="0" err="1"/>
              <a:t>Gause</a:t>
            </a:r>
            <a:r>
              <a:rPr lang="en-US" sz="2000" b="1" dirty="0"/>
              <a:t> and Sidney </a:t>
            </a:r>
            <a:r>
              <a:rPr lang="en-US" sz="2000" b="1" dirty="0" err="1"/>
              <a:t>Rigdon</a:t>
            </a:r>
            <a:r>
              <a:rPr lang="en-US" sz="2000" b="1" dirty="0"/>
              <a:t> to serve as counselors to Joseph Smith. </a:t>
            </a:r>
          </a:p>
          <a:p>
            <a:pPr fontAlgn="base"/>
            <a:endParaRPr lang="en-US" sz="2000" b="1" dirty="0"/>
          </a:p>
        </p:txBody>
      </p:sp>
      <p:sp>
        <p:nvSpPr>
          <p:cNvPr id="10" name="Rectangle 9"/>
          <p:cNvSpPr/>
          <p:nvPr/>
        </p:nvSpPr>
        <p:spPr>
          <a:xfrm>
            <a:off x="471056" y="3811604"/>
            <a:ext cx="2938894" cy="523220"/>
          </a:xfrm>
          <a:prstGeom prst="rect">
            <a:avLst/>
          </a:prstGeom>
          <a:noFill/>
        </p:spPr>
        <p:txBody>
          <a:bodyPr wrap="square">
            <a:spAutoFit/>
          </a:bodyPr>
          <a:lstStyle/>
          <a:p>
            <a:pPr fontAlgn="base"/>
            <a:r>
              <a:rPr lang="en-US" sz="2800" b="1" dirty="0"/>
              <a:t>15 March 1832</a:t>
            </a:r>
            <a:endParaRPr lang="en-US" sz="2800" b="1" i="0" dirty="0">
              <a:solidFill>
                <a:srgbClr val="2F393A"/>
              </a:solidFill>
              <a:effectLst/>
              <a:latin typeface="Abadi" panose="020B0604020104020204" pitchFamily="34" charset="0"/>
            </a:endParaRPr>
          </a:p>
        </p:txBody>
      </p:sp>
      <p:sp>
        <p:nvSpPr>
          <p:cNvPr id="12" name="Rectangle 11"/>
          <p:cNvSpPr/>
          <p:nvPr/>
        </p:nvSpPr>
        <p:spPr>
          <a:xfrm>
            <a:off x="3567777" y="3719271"/>
            <a:ext cx="7981949" cy="707886"/>
          </a:xfrm>
          <a:prstGeom prst="rect">
            <a:avLst/>
          </a:prstGeom>
        </p:spPr>
        <p:txBody>
          <a:bodyPr wrap="square">
            <a:spAutoFit/>
          </a:bodyPr>
          <a:lstStyle/>
          <a:p>
            <a:pPr fontAlgn="base"/>
            <a:r>
              <a:rPr lang="en-US" sz="2000" b="1" dirty="0"/>
              <a:t>One week later, on March 15, 1832, the Lord gave the revelation recorded in Doctrine and Covenants 81. </a:t>
            </a:r>
          </a:p>
        </p:txBody>
      </p:sp>
      <p:sp>
        <p:nvSpPr>
          <p:cNvPr id="13" name="Rectangle 12"/>
          <p:cNvSpPr/>
          <p:nvPr/>
        </p:nvSpPr>
        <p:spPr>
          <a:xfrm>
            <a:off x="3524250" y="4727270"/>
            <a:ext cx="7981949" cy="1323439"/>
          </a:xfrm>
          <a:prstGeom prst="rect">
            <a:avLst/>
          </a:prstGeom>
        </p:spPr>
        <p:txBody>
          <a:bodyPr wrap="square">
            <a:spAutoFit/>
          </a:bodyPr>
          <a:lstStyle/>
          <a:p>
            <a:pPr fontAlgn="base"/>
            <a:r>
              <a:rPr lang="en-US" sz="2000" b="1" dirty="0"/>
              <a:t>At the time of this revelation, the President of the Church and his counselors were called the Presidency of the High Priesthood. Beginning in 1834, revelations referred to the President and his counselors as the First Presidency</a:t>
            </a:r>
            <a:endParaRPr lang="en-US" sz="2000" b="1" i="0" dirty="0">
              <a:solidFill>
                <a:srgbClr val="2F393A"/>
              </a:solidFill>
              <a:effectLst/>
              <a:latin typeface="Abadi" panose="020B0604020104020204" pitchFamily="34" charset="0"/>
            </a:endParaRPr>
          </a:p>
        </p:txBody>
      </p:sp>
      <p:grpSp>
        <p:nvGrpSpPr>
          <p:cNvPr id="11" name="Group 10">
            <a:extLst>
              <a:ext uri="{FF2B5EF4-FFF2-40B4-BE49-F238E27FC236}">
                <a16:creationId xmlns:a16="http://schemas.microsoft.com/office/drawing/2014/main" id="{17B0BE11-993A-4139-A461-AC46072CBA3D}"/>
              </a:ext>
            </a:extLst>
          </p:cNvPr>
          <p:cNvGrpSpPr/>
          <p:nvPr/>
        </p:nvGrpSpPr>
        <p:grpSpPr>
          <a:xfrm flipH="1">
            <a:off x="2625978" y="1062700"/>
            <a:ext cx="1042258" cy="2615497"/>
            <a:chOff x="6143735" y="899698"/>
            <a:chExt cx="1842945" cy="4624781"/>
          </a:xfrm>
        </p:grpSpPr>
        <p:sp>
          <p:nvSpPr>
            <p:cNvPr id="14" name="Oval 13">
              <a:extLst>
                <a:ext uri="{FF2B5EF4-FFF2-40B4-BE49-F238E27FC236}">
                  <a16:creationId xmlns:a16="http://schemas.microsoft.com/office/drawing/2014/main" id="{229BE8C4-A4D4-4E37-BC61-C64DA98C9AC4}"/>
                </a:ext>
              </a:extLst>
            </p:cNvPr>
            <p:cNvSpPr/>
            <p:nvPr/>
          </p:nvSpPr>
          <p:spPr>
            <a:xfrm rot="19338880">
              <a:off x="7646192" y="3402070"/>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C1FAA5-7D28-4299-BF45-DE7109BBBA60}"/>
                </a:ext>
              </a:extLst>
            </p:cNvPr>
            <p:cNvSpPr/>
            <p:nvPr/>
          </p:nvSpPr>
          <p:spPr>
            <a:xfrm rot="1933618">
              <a:off x="6143735" y="3401247"/>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A60FAF-D788-4F7C-BE07-7CC8C6685060}"/>
                </a:ext>
              </a:extLst>
            </p:cNvPr>
            <p:cNvSpPr/>
            <p:nvPr/>
          </p:nvSpPr>
          <p:spPr>
            <a:xfrm rot="19570491">
              <a:off x="7077161" y="4631829"/>
              <a:ext cx="368673"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741C498-37BA-4603-B1EA-495E6967CF29}"/>
                </a:ext>
              </a:extLst>
            </p:cNvPr>
            <p:cNvSpPr/>
            <p:nvPr/>
          </p:nvSpPr>
          <p:spPr>
            <a:xfrm rot="2393332">
              <a:off x="6539331" y="4716422"/>
              <a:ext cx="353589"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BA3C140-19EE-4B62-BC60-85C3595F95F2}"/>
                </a:ext>
              </a:extLst>
            </p:cNvPr>
            <p:cNvSpPr/>
            <p:nvPr/>
          </p:nvSpPr>
          <p:spPr>
            <a:xfrm>
              <a:off x="6943136" y="3716722"/>
              <a:ext cx="670899" cy="1376912"/>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ADEA66C0-8A13-479B-8455-9EAF76EB9DDF}"/>
                </a:ext>
              </a:extLst>
            </p:cNvPr>
            <p:cNvSpPr/>
            <p:nvPr/>
          </p:nvSpPr>
          <p:spPr>
            <a:xfrm rot="263894">
              <a:off x="6506684" y="3657420"/>
              <a:ext cx="602749" cy="1461020"/>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0C7CB2CD-8F08-4A60-81EF-790E932BB07B}"/>
                </a:ext>
              </a:extLst>
            </p:cNvPr>
            <p:cNvSpPr/>
            <p:nvPr/>
          </p:nvSpPr>
          <p:spPr>
            <a:xfrm rot="1375821">
              <a:off x="6316557" y="2205318"/>
              <a:ext cx="513869" cy="144740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6D55A7E8-5657-4CEB-A0DD-6A2470CA3B6A}"/>
                </a:ext>
              </a:extLst>
            </p:cNvPr>
            <p:cNvSpPr/>
            <p:nvPr/>
          </p:nvSpPr>
          <p:spPr>
            <a:xfrm rot="20337671">
              <a:off x="7306339" y="2204820"/>
              <a:ext cx="513869" cy="148088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id="{A8CF6360-57D8-4D34-BFCC-BD89F30EAB13}"/>
                </a:ext>
              </a:extLst>
            </p:cNvPr>
            <p:cNvSpPr/>
            <p:nvPr/>
          </p:nvSpPr>
          <p:spPr>
            <a:xfrm>
              <a:off x="6490198" y="2349876"/>
              <a:ext cx="1141931" cy="147983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75511CE-D58B-4027-B007-F80FE3BB3263}"/>
                </a:ext>
              </a:extLst>
            </p:cNvPr>
            <p:cNvCxnSpPr/>
            <p:nvPr/>
          </p:nvCxnSpPr>
          <p:spPr>
            <a:xfrm flipH="1">
              <a:off x="7047912" y="2651289"/>
              <a:ext cx="34262" cy="115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3C96881-E1D6-4C29-8A10-5071F4ACA20E}"/>
                </a:ext>
              </a:extLst>
            </p:cNvPr>
            <p:cNvSpPr/>
            <p:nvPr/>
          </p:nvSpPr>
          <p:spPr>
            <a:xfrm rot="15873315">
              <a:off x="6776678" y="3700147"/>
              <a:ext cx="516013" cy="822241"/>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18">
              <a:extLst>
                <a:ext uri="{FF2B5EF4-FFF2-40B4-BE49-F238E27FC236}">
                  <a16:creationId xmlns:a16="http://schemas.microsoft.com/office/drawing/2014/main" id="{C95AA115-DB01-4549-AA94-0D9362FF319B}"/>
                </a:ext>
              </a:extLst>
            </p:cNvPr>
            <p:cNvSpPr/>
            <p:nvPr/>
          </p:nvSpPr>
          <p:spPr>
            <a:xfrm rot="5400000">
              <a:off x="6907673" y="1200669"/>
              <a:ext cx="831879" cy="49777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19">
              <a:extLst>
                <a:ext uri="{FF2B5EF4-FFF2-40B4-BE49-F238E27FC236}">
                  <a16:creationId xmlns:a16="http://schemas.microsoft.com/office/drawing/2014/main" id="{D63CB013-FC90-4A87-BF81-6A7E81951449}"/>
                </a:ext>
              </a:extLst>
            </p:cNvPr>
            <p:cNvSpPr/>
            <p:nvPr/>
          </p:nvSpPr>
          <p:spPr>
            <a:xfrm rot="2359803">
              <a:off x="6660951" y="1073343"/>
              <a:ext cx="529527" cy="550883"/>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769147B5-CD3C-4944-91D7-231DD55F35C2}"/>
                </a:ext>
              </a:extLst>
            </p:cNvPr>
            <p:cNvSpPr/>
            <p:nvPr/>
          </p:nvSpPr>
          <p:spPr>
            <a:xfrm rot="10800000">
              <a:off x="6817792" y="2338628"/>
              <a:ext cx="513869" cy="482795"/>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1">
              <a:extLst>
                <a:ext uri="{FF2B5EF4-FFF2-40B4-BE49-F238E27FC236}">
                  <a16:creationId xmlns:a16="http://schemas.microsoft.com/office/drawing/2014/main" id="{9190A95F-04C5-4A1F-97C9-6F4697AE4C6E}"/>
                </a:ext>
              </a:extLst>
            </p:cNvPr>
            <p:cNvSpPr/>
            <p:nvPr/>
          </p:nvSpPr>
          <p:spPr>
            <a:xfrm rot="3330256">
              <a:off x="6734203" y="1036018"/>
              <a:ext cx="709219" cy="43658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66748BD-A15F-45C5-B49E-76D77365D791}"/>
                </a:ext>
              </a:extLst>
            </p:cNvPr>
            <p:cNvSpPr/>
            <p:nvPr/>
          </p:nvSpPr>
          <p:spPr>
            <a:xfrm>
              <a:off x="6748631" y="2317945"/>
              <a:ext cx="145907" cy="1384341"/>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C666C52-C7AE-4532-A0E4-051137F71F70}"/>
                </a:ext>
              </a:extLst>
            </p:cNvPr>
            <p:cNvSpPr/>
            <p:nvPr/>
          </p:nvSpPr>
          <p:spPr>
            <a:xfrm>
              <a:off x="7237579" y="2280154"/>
              <a:ext cx="112941" cy="141681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7C748F0-2C8C-48DA-975D-E184F7CA1C2C}"/>
                </a:ext>
              </a:extLst>
            </p:cNvPr>
            <p:cNvSpPr/>
            <p:nvPr/>
          </p:nvSpPr>
          <p:spPr>
            <a:xfrm>
              <a:off x="6613118" y="1039109"/>
              <a:ext cx="897111" cy="1447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A28D696-EB8E-4D58-87E6-A39733195540}"/>
                </a:ext>
              </a:extLst>
            </p:cNvPr>
            <p:cNvSpPr/>
            <p:nvPr/>
          </p:nvSpPr>
          <p:spPr>
            <a:xfrm>
              <a:off x="6736170" y="1033616"/>
              <a:ext cx="748180" cy="591664"/>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9C08C60-C2F1-48C1-9BEF-E06C06201601}"/>
                </a:ext>
              </a:extLst>
            </p:cNvPr>
            <p:cNvSpPr/>
            <p:nvPr/>
          </p:nvSpPr>
          <p:spPr>
            <a:xfrm>
              <a:off x="6690740" y="978873"/>
              <a:ext cx="863828" cy="591664"/>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344C6478-3191-45FC-8E2D-871F4B02D69D}"/>
                </a:ext>
              </a:extLst>
            </p:cNvPr>
            <p:cNvSpPr/>
            <p:nvPr/>
          </p:nvSpPr>
          <p:spPr>
            <a:xfrm>
              <a:off x="6693550" y="2488744"/>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8816B9A7-AAD2-4D21-97BA-007B7C0145BE}"/>
                </a:ext>
              </a:extLst>
            </p:cNvPr>
            <p:cNvSpPr/>
            <p:nvPr/>
          </p:nvSpPr>
          <p:spPr>
            <a:xfrm>
              <a:off x="7177254" y="2482118"/>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a:extLst>
                <a:ext uri="{FF2B5EF4-FFF2-40B4-BE49-F238E27FC236}">
                  <a16:creationId xmlns:a16="http://schemas.microsoft.com/office/drawing/2014/main" id="{0EB143D7-AF80-4250-8439-57DA6A0B1E75}"/>
                </a:ext>
              </a:extLst>
            </p:cNvPr>
            <p:cNvSpPr/>
            <p:nvPr/>
          </p:nvSpPr>
          <p:spPr>
            <a:xfrm>
              <a:off x="6487958" y="3686748"/>
              <a:ext cx="1195549" cy="163445"/>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E20762D7-1C07-4BF8-968B-FDDE37D2373F}"/>
              </a:ext>
            </a:extLst>
          </p:cNvPr>
          <p:cNvGrpSpPr/>
          <p:nvPr/>
        </p:nvGrpSpPr>
        <p:grpSpPr>
          <a:xfrm>
            <a:off x="9136210" y="950399"/>
            <a:ext cx="1047768" cy="2499304"/>
            <a:chOff x="914400" y="1524000"/>
            <a:chExt cx="1788913" cy="4267201"/>
          </a:xfrm>
        </p:grpSpPr>
        <p:sp>
          <p:nvSpPr>
            <p:cNvPr id="38" name="Oval 37">
              <a:extLst>
                <a:ext uri="{FF2B5EF4-FFF2-40B4-BE49-F238E27FC236}">
                  <a16:creationId xmlns:a16="http://schemas.microsoft.com/office/drawing/2014/main" id="{E0B956B5-472B-4F7E-8A10-E1705BBB9F35}"/>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5EE9C42-56A8-4A6F-BF3D-728746F8DE93}"/>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9D9F1B44-E3CE-4538-B045-ECF3EA9EFFFA}"/>
                </a:ext>
              </a:extLst>
            </p:cNvPr>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3F668DD8-E33C-45AE-8817-5967748712C9}"/>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D9CA5BC-2C4C-442D-AD74-6D6EAB629988}"/>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a:extLst>
                <a:ext uri="{FF2B5EF4-FFF2-40B4-BE49-F238E27FC236}">
                  <a16:creationId xmlns:a16="http://schemas.microsoft.com/office/drawing/2014/main" id="{F5AA7248-8718-4C02-9640-AA4F89B6BA48}"/>
                </a:ext>
              </a:extLst>
            </p:cNvPr>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6263D01F-F376-4402-BE07-3BB1B62494D5}"/>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97E82D9-1940-4CEF-9DEA-C83EE416C79F}"/>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FFD25815-D24D-479E-BE77-ABA35F16BECD}"/>
                </a:ext>
              </a:extLst>
            </p:cNvPr>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a:extLst>
                <a:ext uri="{FF2B5EF4-FFF2-40B4-BE49-F238E27FC236}">
                  <a16:creationId xmlns:a16="http://schemas.microsoft.com/office/drawing/2014/main" id="{38BD5A65-4B0F-42A9-BD48-5288943D7A4B}"/>
                </a:ext>
              </a:extLst>
            </p:cNvPr>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A0CDC2D-33E8-466E-BD2E-F9A7C1BCDC62}"/>
                </a:ext>
              </a:extLst>
            </p:cNvPr>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5">
              <a:extLst>
                <a:ext uri="{FF2B5EF4-FFF2-40B4-BE49-F238E27FC236}">
                  <a16:creationId xmlns:a16="http://schemas.microsoft.com/office/drawing/2014/main" id="{3E6B611A-FDA7-405E-9E96-5F1CB03BD956}"/>
                </a:ext>
              </a:extLst>
            </p:cNvPr>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60EBC2A7-4203-4DE6-A13C-012D641A2B57}"/>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25355847-E8D8-47D2-8B2D-8D91869516A0}"/>
                </a:ext>
              </a:extLst>
            </p:cNvPr>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1B100EC7-2653-4034-9B4E-23F07401638C}"/>
                </a:ext>
              </a:extLst>
            </p:cNvPr>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D4A6442-9096-46DE-8208-EC88E0B252E9}"/>
                </a:ext>
              </a:extLst>
            </p:cNvPr>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C36DC5B-E1FF-458D-85DB-8979106A0826}"/>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40C45A7-CC1D-4C22-A0A7-3A1728934313}"/>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gonal Stripe 55">
              <a:extLst>
                <a:ext uri="{FF2B5EF4-FFF2-40B4-BE49-F238E27FC236}">
                  <a16:creationId xmlns:a16="http://schemas.microsoft.com/office/drawing/2014/main" id="{D50025B8-3E85-44B8-9A52-7C3E9CBED477}"/>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a:extLst>
                <a:ext uri="{FF2B5EF4-FFF2-40B4-BE49-F238E27FC236}">
                  <a16:creationId xmlns:a16="http://schemas.microsoft.com/office/drawing/2014/main" id="{C8AC542D-09A0-42F7-8E42-831FA6841764}"/>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00320095-971C-4757-8E27-E411575AA602}"/>
                </a:ext>
              </a:extLst>
            </p:cNvPr>
            <p:cNvGrpSpPr/>
            <p:nvPr/>
          </p:nvGrpSpPr>
          <p:grpSpPr>
            <a:xfrm>
              <a:off x="1371600" y="2819400"/>
              <a:ext cx="914400" cy="228600"/>
              <a:chOff x="2971800" y="2971800"/>
              <a:chExt cx="914400" cy="228600"/>
            </a:xfrm>
          </p:grpSpPr>
          <p:sp>
            <p:nvSpPr>
              <p:cNvPr id="62" name="Double Wave 61">
                <a:extLst>
                  <a:ext uri="{FF2B5EF4-FFF2-40B4-BE49-F238E27FC236}">
                    <a16:creationId xmlns:a16="http://schemas.microsoft.com/office/drawing/2014/main" id="{751D4484-C21C-4631-ABB2-A5F477F35632}"/>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uble Wave 62">
                <a:extLst>
                  <a:ext uri="{FF2B5EF4-FFF2-40B4-BE49-F238E27FC236}">
                    <a16:creationId xmlns:a16="http://schemas.microsoft.com/office/drawing/2014/main" id="{5EB3ED11-F42D-4EE4-B69A-599BCE95F6BA}"/>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713C11B-86F9-4E27-8CD8-8E386D1E5AE8}"/>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loud 58">
              <a:extLst>
                <a:ext uri="{FF2B5EF4-FFF2-40B4-BE49-F238E27FC236}">
                  <a16:creationId xmlns:a16="http://schemas.microsoft.com/office/drawing/2014/main" id="{C1122E07-8A84-4C17-9BAF-D1AEB90C2138}"/>
                </a:ext>
              </a:extLst>
            </p:cNvPr>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5">
              <a:extLst>
                <a:ext uri="{FF2B5EF4-FFF2-40B4-BE49-F238E27FC236}">
                  <a16:creationId xmlns:a16="http://schemas.microsoft.com/office/drawing/2014/main" id="{041EA7B8-835A-4D3E-B453-455D6CD92392}"/>
                </a:ext>
              </a:extLst>
            </p:cNvPr>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5">
              <a:extLst>
                <a:ext uri="{FF2B5EF4-FFF2-40B4-BE49-F238E27FC236}">
                  <a16:creationId xmlns:a16="http://schemas.microsoft.com/office/drawing/2014/main" id="{87A3A58C-0BA6-40D5-9F55-6A4C095150F3}"/>
                </a:ext>
              </a:extLst>
            </p:cNvPr>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4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0E514FB-7E57-4B30-A27C-BF7115906CAB}"/>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Jesse </a:t>
            </a:r>
            <a:r>
              <a:rPr lang="en-US" sz="6000" dirty="0" err="1">
                <a:latin typeface="Algerian" panose="04020705040A02060702" pitchFamily="82" charset="0"/>
              </a:rPr>
              <a:t>Gause</a:t>
            </a:r>
            <a:endParaRPr lang="en-US" sz="6000" dirty="0">
              <a:latin typeface="Algerian" panose="04020705040A02060702" pitchFamily="82" charset="0"/>
            </a:endParaRPr>
          </a:p>
        </p:txBody>
      </p:sp>
      <p:sp>
        <p:nvSpPr>
          <p:cNvPr id="2" name="Rectangle 1"/>
          <p:cNvSpPr/>
          <p:nvPr/>
        </p:nvSpPr>
        <p:spPr>
          <a:xfrm>
            <a:off x="96983" y="1096836"/>
            <a:ext cx="10070366" cy="5509200"/>
          </a:xfrm>
          <a:prstGeom prst="rect">
            <a:avLst/>
          </a:prstGeom>
          <a:noFill/>
        </p:spPr>
        <p:txBody>
          <a:bodyPr wrap="square">
            <a:spAutoFit/>
          </a:bodyPr>
          <a:lstStyle/>
          <a:p>
            <a:pPr fontAlgn="base"/>
            <a:r>
              <a:rPr lang="en-US" sz="1600" b="1" dirty="0"/>
              <a:t>He was born in East Marlborough, Pennsylvania in 1785, the son of William </a:t>
            </a:r>
            <a:r>
              <a:rPr lang="en-US" sz="1600" b="1" dirty="0" err="1"/>
              <a:t>Gause</a:t>
            </a:r>
            <a:r>
              <a:rPr lang="en-US" sz="1600" b="1" dirty="0"/>
              <a:t> and Mary Beverly</a:t>
            </a:r>
          </a:p>
          <a:p>
            <a:pPr fontAlgn="base"/>
            <a:endParaRPr lang="en-US" sz="1600" b="1" dirty="0"/>
          </a:p>
          <a:p>
            <a:pPr fontAlgn="base"/>
            <a:r>
              <a:rPr lang="en-US" sz="1600" b="1" dirty="0"/>
              <a:t>He followed the faith, the Society of Friends, (Quaker) of his parents at age 21</a:t>
            </a:r>
          </a:p>
          <a:p>
            <a:pPr fontAlgn="base"/>
            <a:endParaRPr lang="en-US" sz="1600" b="1" dirty="0"/>
          </a:p>
          <a:p>
            <a:pPr fontAlgn="base"/>
            <a:r>
              <a:rPr lang="en-US" sz="1600" b="1" dirty="0"/>
              <a:t>In 1814 he joined the Delaware militia during the War of 1812 and left the military in 1815 moving to Wilmington, Delaware where he married Martha Johnson</a:t>
            </a:r>
          </a:p>
          <a:p>
            <a:pPr fontAlgn="base"/>
            <a:endParaRPr lang="en-US" sz="1600" b="1" dirty="0"/>
          </a:p>
          <a:p>
            <a:pPr fontAlgn="base"/>
            <a:r>
              <a:rPr lang="en-US" sz="1600" b="1" dirty="0"/>
              <a:t>He became a teacher in Chester County in a Quaker school, and his wife died after the birth of their 4</a:t>
            </a:r>
            <a:r>
              <a:rPr lang="en-US" sz="1600" b="1" baseline="30000" dirty="0"/>
              <a:t>th</a:t>
            </a:r>
            <a:r>
              <a:rPr lang="en-US" sz="1600" b="1" dirty="0"/>
              <a:t> child in 1828</a:t>
            </a:r>
          </a:p>
          <a:p>
            <a:pPr fontAlgn="base"/>
            <a:endParaRPr lang="en-US" sz="1600" b="1" dirty="0"/>
          </a:p>
          <a:p>
            <a:pPr fontAlgn="base"/>
            <a:r>
              <a:rPr lang="en-US" sz="1600" b="1" dirty="0"/>
              <a:t>He remarried again to Minerva and settled in Hancock, Massachusetts, then resigned from the Quakers in 1829 and joined the Shakers and his new wife followed him to North Union, Ohio and left Martha’s 4 other children in the care of his sister</a:t>
            </a:r>
          </a:p>
          <a:p>
            <a:pPr fontAlgn="base"/>
            <a:endParaRPr lang="en-US" sz="1600" b="1" dirty="0"/>
          </a:p>
          <a:p>
            <a:pPr fontAlgn="base"/>
            <a:r>
              <a:rPr lang="en-US" sz="1600" b="1" dirty="0"/>
              <a:t>During his move he was introduced to the Church and baptized some time after October 1831</a:t>
            </a:r>
          </a:p>
          <a:p>
            <a:pPr fontAlgn="base"/>
            <a:endParaRPr lang="en-US" sz="1600" b="1" dirty="0"/>
          </a:p>
          <a:p>
            <a:pPr fontAlgn="base"/>
            <a:r>
              <a:rPr lang="en-US" sz="1600" b="1" dirty="0"/>
              <a:t>He was called to serve as a counselor in the Presidency of the High Priesthood in March 1832 </a:t>
            </a:r>
          </a:p>
          <a:p>
            <a:pPr fontAlgn="base"/>
            <a:endParaRPr lang="en-US" sz="1600" b="1" dirty="0"/>
          </a:p>
          <a:p>
            <a:pPr fontAlgn="base"/>
            <a:r>
              <a:rPr lang="en-US" sz="1600" b="1" dirty="0"/>
              <a:t>On August 1, 1832, he embarked on a mission with Zebedee </a:t>
            </a:r>
            <a:r>
              <a:rPr lang="en-US" sz="1600" b="1" dirty="0" err="1"/>
              <a:t>Coltrin</a:t>
            </a:r>
            <a:r>
              <a:rPr lang="en-US" sz="1600" b="1" dirty="0"/>
              <a:t>. While on this mission, he visited with his wife and tried to convince her of the truth, but she refused to join the Church</a:t>
            </a:r>
          </a:p>
          <a:p>
            <a:pPr fontAlgn="base"/>
            <a:endParaRPr lang="en-US" sz="1600" b="1" dirty="0"/>
          </a:p>
          <a:p>
            <a:pPr fontAlgn="base"/>
            <a:r>
              <a:rPr lang="en-US" sz="1600" b="1" dirty="0"/>
              <a:t>A short time later, he became very ill and returned to Kirtland. Unfortunately, He did not complete his mission and did not stay faithful in the Church. Little is known about his death, but he did die in Montgomery, Pennsylvania</a:t>
            </a:r>
          </a:p>
        </p:txBody>
      </p:sp>
      <p:grpSp>
        <p:nvGrpSpPr>
          <p:cNvPr id="7" name="Group 6"/>
          <p:cNvGrpSpPr/>
          <p:nvPr/>
        </p:nvGrpSpPr>
        <p:grpSpPr>
          <a:xfrm flipH="1">
            <a:off x="10043124" y="1908377"/>
            <a:ext cx="1842945" cy="4624781"/>
            <a:chOff x="6143735" y="899698"/>
            <a:chExt cx="1842945" cy="4624781"/>
          </a:xfrm>
        </p:grpSpPr>
        <p:sp>
          <p:nvSpPr>
            <p:cNvPr id="8" name="Oval 7"/>
            <p:cNvSpPr/>
            <p:nvPr/>
          </p:nvSpPr>
          <p:spPr>
            <a:xfrm rot="19338880">
              <a:off x="7646192" y="3402070"/>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3618">
              <a:off x="6143735" y="3401247"/>
              <a:ext cx="340488" cy="4853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70491">
              <a:off x="7077161" y="4631829"/>
              <a:ext cx="368673"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393332">
              <a:off x="6539331" y="4716422"/>
              <a:ext cx="353589" cy="808057"/>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943136" y="3716722"/>
              <a:ext cx="670899" cy="1376912"/>
            </a:xfrm>
            <a:prstGeom prst="trapezoid">
              <a:avLst>
                <a:gd name="adj" fmla="val 78"/>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63894">
              <a:off x="6506684" y="3657420"/>
              <a:ext cx="602749" cy="1461020"/>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75821">
              <a:off x="6316557" y="2205318"/>
              <a:ext cx="513869" cy="144740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37671">
              <a:off x="7306339" y="2204820"/>
              <a:ext cx="513869" cy="1480887"/>
            </a:xfrm>
            <a:prstGeom prst="trapezoid">
              <a:avLst>
                <a:gd name="adj" fmla="val 3098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490198" y="2349876"/>
              <a:ext cx="1141931" cy="1479836"/>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7047912" y="2651289"/>
              <a:ext cx="34262" cy="1151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rot="15873315">
              <a:off x="6776678" y="3700147"/>
              <a:ext cx="516013" cy="822241"/>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6907673" y="1200669"/>
              <a:ext cx="831879" cy="497775"/>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2359803">
              <a:off x="6660951" y="1073343"/>
              <a:ext cx="529527" cy="550883"/>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0800000">
              <a:off x="6817792" y="2338628"/>
              <a:ext cx="513869" cy="482795"/>
            </a:xfrm>
            <a:prstGeom prst="trapezoid">
              <a:avLst>
                <a:gd name="adj" fmla="val 6210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3330256">
              <a:off x="6734203" y="1036018"/>
              <a:ext cx="709219" cy="436580"/>
            </a:xfrm>
            <a:prstGeom prst="round2DiagRect">
              <a:avLst>
                <a:gd name="adj1" fmla="val 50000"/>
                <a:gd name="adj2" fmla="val 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48631" y="2317945"/>
              <a:ext cx="145907" cy="1384341"/>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37579" y="2280154"/>
              <a:ext cx="112941" cy="1416819"/>
            </a:xfrm>
            <a:prstGeom prst="rect">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13118" y="1039109"/>
              <a:ext cx="897111" cy="144702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36170" y="1033616"/>
              <a:ext cx="748180" cy="591664"/>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90740" y="978873"/>
              <a:ext cx="863828" cy="591664"/>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6693550" y="2488744"/>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7177254" y="2482118"/>
              <a:ext cx="240745" cy="131855"/>
            </a:xfrm>
            <a:prstGeom prst="trapezoid">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6487958" y="3686748"/>
              <a:ext cx="1195549" cy="163445"/>
            </a:xfrm>
            <a:prstGeom prst="trapezoid">
              <a:avLst>
                <a:gd name="adj" fmla="val 0"/>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9249508" y="0"/>
            <a:ext cx="2458927" cy="646331"/>
          </a:xfrm>
          <a:prstGeom prst="rect">
            <a:avLst/>
          </a:prstGeom>
          <a:noFill/>
        </p:spPr>
        <p:txBody>
          <a:bodyPr wrap="square" rtlCol="0">
            <a:spAutoFit/>
          </a:bodyPr>
          <a:lstStyle/>
          <a:p>
            <a:r>
              <a:rPr lang="en-US" dirty="0"/>
              <a:t>See notes on his calling as a Counselor*</a:t>
            </a:r>
          </a:p>
        </p:txBody>
      </p:sp>
    </p:spTree>
    <p:extLst>
      <p:ext uri="{BB962C8B-B14F-4D97-AF65-F5344CB8AC3E}">
        <p14:creationId xmlns:p14="http://schemas.microsoft.com/office/powerpoint/2010/main" val="73030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63B146-A022-475D-BADE-D0FAD3349078}"/>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983" y="118730"/>
            <a:ext cx="12095017" cy="1015663"/>
          </a:xfrm>
          <a:prstGeom prst="rect">
            <a:avLst/>
          </a:prstGeom>
          <a:noFill/>
        </p:spPr>
        <p:txBody>
          <a:bodyPr wrap="square" rtlCol="0">
            <a:spAutoFit/>
          </a:bodyPr>
          <a:lstStyle/>
          <a:p>
            <a:pPr algn="ctr"/>
            <a:r>
              <a:rPr lang="en-US" sz="6000" dirty="0">
                <a:latin typeface="Algerian" panose="04020705040A02060702" pitchFamily="82" charset="0"/>
              </a:rPr>
              <a:t>Formal Organization</a:t>
            </a:r>
          </a:p>
        </p:txBody>
      </p:sp>
      <p:sp>
        <p:nvSpPr>
          <p:cNvPr id="3" name="Rectangle 2"/>
          <p:cNvSpPr/>
          <p:nvPr/>
        </p:nvSpPr>
        <p:spPr>
          <a:xfrm>
            <a:off x="317634" y="1483081"/>
            <a:ext cx="4610501" cy="3477875"/>
          </a:xfrm>
          <a:prstGeom prst="rect">
            <a:avLst/>
          </a:prstGeom>
        </p:spPr>
        <p:txBody>
          <a:bodyPr wrap="square">
            <a:spAutoFit/>
          </a:bodyPr>
          <a:lstStyle/>
          <a:p>
            <a:pPr fontAlgn="base"/>
            <a:r>
              <a:rPr lang="en-US" sz="2000" b="1" dirty="0"/>
              <a:t>The President of the Church and his counselors (the Presidency of the High Priesthood) would not be referred to as “the First Presidency” until 1834 (see D&amp;C 102:26–28).</a:t>
            </a:r>
          </a:p>
          <a:p>
            <a:pPr fontAlgn="base"/>
            <a:endParaRPr lang="en-US" sz="2000" b="1" dirty="0"/>
          </a:p>
          <a:p>
            <a:pPr fontAlgn="base"/>
            <a:r>
              <a:rPr lang="en-US" sz="2000" b="1" dirty="0"/>
              <a:t>The Lord did not reveal the complete organization of His Church to the Prophet all at once. He revealed different parts of the organization as the need arose and as the Saints were ready to receive them.</a:t>
            </a:r>
          </a:p>
        </p:txBody>
      </p:sp>
      <p:sp>
        <p:nvSpPr>
          <p:cNvPr id="4" name="Rectangle 3"/>
          <p:cNvSpPr/>
          <p:nvPr/>
        </p:nvSpPr>
        <p:spPr>
          <a:xfrm>
            <a:off x="6034398" y="4465837"/>
            <a:ext cx="6096000" cy="646331"/>
          </a:xfrm>
          <a:prstGeom prst="rect">
            <a:avLst/>
          </a:prstGeom>
        </p:spPr>
        <p:txBody>
          <a:bodyPr>
            <a:spAutoFit/>
          </a:bodyPr>
          <a:lstStyle/>
          <a:p>
            <a:r>
              <a:rPr lang="en-US" b="1" i="0" dirty="0">
                <a:solidFill>
                  <a:srgbClr val="2F393A"/>
                </a:solidFill>
                <a:effectLst/>
                <a:latin typeface="Abadi" panose="020B0604020104020204" pitchFamily="34" charset="0"/>
              </a:rPr>
              <a:t>The First Presidency of the Church (1833): Sidney </a:t>
            </a:r>
            <a:r>
              <a:rPr lang="en-US" b="1" i="0" dirty="0" err="1">
                <a:solidFill>
                  <a:srgbClr val="2F393A"/>
                </a:solidFill>
                <a:effectLst/>
                <a:latin typeface="Abadi" panose="020B0604020104020204" pitchFamily="34" charset="0"/>
              </a:rPr>
              <a:t>Rigdon</a:t>
            </a:r>
            <a:r>
              <a:rPr lang="en-US" b="1" i="0" dirty="0">
                <a:solidFill>
                  <a:srgbClr val="2F393A"/>
                </a:solidFill>
                <a:effectLst/>
                <a:latin typeface="Abadi" panose="020B0604020104020204" pitchFamily="34" charset="0"/>
              </a:rPr>
              <a:t>, Joseph Smith, and Frederick G. Williams</a:t>
            </a:r>
            <a:endParaRPr lang="en-US" b="1" dirty="0"/>
          </a:p>
        </p:txBody>
      </p:sp>
      <p:sp>
        <p:nvSpPr>
          <p:cNvPr id="32" name="Rectangle 31"/>
          <p:cNvSpPr/>
          <p:nvPr/>
        </p:nvSpPr>
        <p:spPr>
          <a:xfrm>
            <a:off x="48491" y="6410161"/>
            <a:ext cx="6096000" cy="369332"/>
          </a:xfrm>
          <a:prstGeom prst="rect">
            <a:avLst/>
          </a:prstGeom>
        </p:spPr>
        <p:txBody>
          <a:bodyPr>
            <a:spAutoFit/>
          </a:bodyPr>
          <a:lstStyle/>
          <a:p>
            <a:r>
              <a:rPr lang="en-US" b="0" i="0" dirty="0">
                <a:solidFill>
                  <a:srgbClr val="2F393A"/>
                </a:solidFill>
                <a:effectLst/>
                <a:latin typeface="Abadi" panose="020B0604020104020204" pitchFamily="34" charset="0"/>
              </a:rPr>
              <a:t>D&amp;C 81:1-2</a:t>
            </a:r>
            <a:endParaRPr lang="en-US" dirty="0"/>
          </a:p>
        </p:txBody>
      </p:sp>
      <p:pic>
        <p:nvPicPr>
          <p:cNvPr id="5" name="Picture 4">
            <a:extLst>
              <a:ext uri="{FF2B5EF4-FFF2-40B4-BE49-F238E27FC236}">
                <a16:creationId xmlns:a16="http://schemas.microsoft.com/office/drawing/2014/main" id="{A90A33A0-72E6-4398-B5D0-48E64158D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50408"/>
            <a:ext cx="5376672" cy="2712720"/>
          </a:xfrm>
          <a:prstGeom prst="rect">
            <a:avLst/>
          </a:prstGeom>
        </p:spPr>
      </p:pic>
    </p:spTree>
    <p:extLst>
      <p:ext uri="{BB962C8B-B14F-4D97-AF65-F5344CB8AC3E}">
        <p14:creationId xmlns:p14="http://schemas.microsoft.com/office/powerpoint/2010/main" val="1636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FEC7C15-16FE-4C7C-9CC5-6FC7E3AF0B48}"/>
              </a:ext>
            </a:extLst>
          </p:cNvPr>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405644" y="878494"/>
            <a:ext cx="7810539" cy="5909310"/>
          </a:xfrm>
          <a:prstGeom prst="rect">
            <a:avLst/>
          </a:prstGeom>
          <a:noFill/>
        </p:spPr>
        <p:txBody>
          <a:bodyPr wrap="square" rtlCol="0">
            <a:spAutoFit/>
          </a:bodyPr>
          <a:lstStyle/>
          <a:p>
            <a:r>
              <a:rPr lang="en-US" b="1" dirty="0"/>
              <a:t>He was born on October 28, 1787, at Suffield, Connecticut</a:t>
            </a:r>
          </a:p>
          <a:p>
            <a:endParaRPr lang="en-US" b="1" dirty="0"/>
          </a:p>
          <a:p>
            <a:r>
              <a:rPr lang="en-US" b="1" dirty="0"/>
              <a:t>He was a self trained medical practitioner</a:t>
            </a:r>
          </a:p>
          <a:p>
            <a:endParaRPr lang="en-US" b="1" dirty="0"/>
          </a:p>
          <a:p>
            <a:r>
              <a:rPr lang="en-US" b="1" dirty="0"/>
              <a:t>He and his wife found their way to Kirtland, Ohio and were converted by the missionaries and baptized in October 1830</a:t>
            </a:r>
          </a:p>
          <a:p>
            <a:endParaRPr lang="en-US" b="1" dirty="0"/>
          </a:p>
          <a:p>
            <a:r>
              <a:rPr lang="en-US" b="1" dirty="0"/>
              <a:t>He was ordained an elder and then a high priest in 1832</a:t>
            </a:r>
          </a:p>
          <a:p>
            <a:endParaRPr lang="en-US" b="1" dirty="0"/>
          </a:p>
          <a:p>
            <a:r>
              <a:rPr lang="en-US" b="1" dirty="0"/>
              <a:t>He owned some land in Ohio and the Prophet in D&amp;C 64 told him to hold that land for 5 years and in 1834 he deeded his farm to the Prophet Joseph Smith </a:t>
            </a:r>
          </a:p>
          <a:p>
            <a:endParaRPr lang="en-US" b="1" dirty="0"/>
          </a:p>
          <a:p>
            <a:r>
              <a:rPr lang="en-US" b="1" dirty="0"/>
              <a:t>He was paymaster in Zion’s Camp</a:t>
            </a:r>
          </a:p>
          <a:p>
            <a:endParaRPr lang="en-US" b="1" dirty="0"/>
          </a:p>
          <a:p>
            <a:r>
              <a:rPr lang="en-US" b="1" dirty="0"/>
              <a:t>He lost his counsellorship and his membership in 1837</a:t>
            </a:r>
          </a:p>
          <a:p>
            <a:endParaRPr lang="en-US" b="1" dirty="0"/>
          </a:p>
          <a:p>
            <a:r>
              <a:rPr lang="en-US" b="1" dirty="0"/>
              <a:t>He repented and was </a:t>
            </a:r>
            <a:r>
              <a:rPr lang="en-US" b="1" dirty="0" err="1"/>
              <a:t>rebaptized</a:t>
            </a:r>
            <a:r>
              <a:rPr lang="en-US" b="1" dirty="0"/>
              <a:t> and joined the saints in Missouri (D&amp;C 90:6)</a:t>
            </a:r>
          </a:p>
          <a:p>
            <a:endParaRPr lang="en-US" b="1" dirty="0"/>
          </a:p>
          <a:p>
            <a:r>
              <a:rPr lang="en-US" b="1" dirty="0"/>
              <a:t>He passed away in Quincy, Ohio in October 1842 of poor health</a:t>
            </a:r>
          </a:p>
          <a:p>
            <a:endParaRPr lang="en-US" b="1" dirty="0"/>
          </a:p>
          <a:p>
            <a:endParaRPr lang="en-US" b="1" dirty="0"/>
          </a:p>
        </p:txBody>
      </p:sp>
      <p:sp>
        <p:nvSpPr>
          <p:cNvPr id="5" name="TextBox 4"/>
          <p:cNvSpPr txBox="1"/>
          <p:nvPr/>
        </p:nvSpPr>
        <p:spPr>
          <a:xfrm>
            <a:off x="337135" y="-137168"/>
            <a:ext cx="11854865" cy="1015663"/>
          </a:xfrm>
          <a:prstGeom prst="rect">
            <a:avLst/>
          </a:prstGeom>
          <a:noFill/>
        </p:spPr>
        <p:txBody>
          <a:bodyPr wrap="square" rtlCol="0">
            <a:spAutoFit/>
          </a:bodyPr>
          <a:lstStyle/>
          <a:p>
            <a:pPr algn="ctr"/>
            <a:r>
              <a:rPr lang="en-US" sz="6000" dirty="0">
                <a:latin typeface="Imprint MT Shadow" panose="04020605060303030202" pitchFamily="82" charset="0"/>
              </a:rPr>
              <a:t>Frederick G. Williams</a:t>
            </a:r>
          </a:p>
        </p:txBody>
      </p:sp>
      <p:grpSp>
        <p:nvGrpSpPr>
          <p:cNvPr id="6" name="Group 5"/>
          <p:cNvGrpSpPr/>
          <p:nvPr/>
        </p:nvGrpSpPr>
        <p:grpSpPr>
          <a:xfrm>
            <a:off x="8796364" y="1348409"/>
            <a:ext cx="1947193" cy="4453506"/>
            <a:chOff x="1060920" y="591455"/>
            <a:chExt cx="1947193" cy="4453506"/>
          </a:xfrm>
        </p:grpSpPr>
        <p:grpSp>
          <p:nvGrpSpPr>
            <p:cNvPr id="7" name="Group 6"/>
            <p:cNvGrpSpPr/>
            <p:nvPr/>
          </p:nvGrpSpPr>
          <p:grpSpPr>
            <a:xfrm>
              <a:off x="1219200" y="591455"/>
              <a:ext cx="1788913" cy="4453506"/>
              <a:chOff x="1981200" y="118495"/>
              <a:chExt cx="1788913" cy="4453506"/>
            </a:xfrm>
          </p:grpSpPr>
          <p:sp>
            <p:nvSpPr>
              <p:cNvPr id="20" name="Round Diagonal Corner Rectangle 19"/>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518998" y="1449909"/>
                <a:ext cx="709032" cy="144599"/>
                <a:chOff x="4495800" y="1831030"/>
                <a:chExt cx="1033713" cy="210814"/>
              </a:xfrm>
            </p:grpSpPr>
            <p:grpSp>
              <p:nvGrpSpPr>
                <p:cNvPr id="41" name="Group 40"/>
                <p:cNvGrpSpPr/>
                <p:nvPr/>
              </p:nvGrpSpPr>
              <p:grpSpPr>
                <a:xfrm>
                  <a:off x="4495800" y="1831030"/>
                  <a:ext cx="1033713" cy="210814"/>
                  <a:chOff x="4378664" y="1933672"/>
                  <a:chExt cx="1033713" cy="210814"/>
                </a:xfrm>
              </p:grpSpPr>
              <p:sp>
                <p:nvSpPr>
                  <p:cNvPr id="43" name="Flowchart: Data 42"/>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ata 43"/>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 Diagonal Corner Rectangle 39"/>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19"/>
            <p:cNvGrpSpPr/>
            <p:nvPr/>
          </p:nvGrpSpPr>
          <p:grpSpPr>
            <a:xfrm rot="20667034">
              <a:off x="1060920" y="1769914"/>
              <a:ext cx="596337" cy="2111985"/>
              <a:chOff x="5187482" y="1600200"/>
              <a:chExt cx="2101851" cy="5027905"/>
            </a:xfrm>
          </p:grpSpPr>
          <p:sp>
            <p:nvSpPr>
              <p:cNvPr id="10" name="Block Arc 9"/>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209"/>
              <p:cNvGrpSpPr/>
              <p:nvPr/>
            </p:nvGrpSpPr>
            <p:grpSpPr>
              <a:xfrm rot="12048576">
                <a:off x="6462847" y="3330867"/>
                <a:ext cx="826486" cy="501067"/>
                <a:chOff x="7467600" y="2971800"/>
                <a:chExt cx="914400" cy="685800"/>
              </a:xfrm>
            </p:grpSpPr>
            <p:sp>
              <p:nvSpPr>
                <p:cNvPr id="18" name="Oval 1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10"/>
              <p:cNvGrpSpPr/>
              <p:nvPr/>
            </p:nvGrpSpPr>
            <p:grpSpPr>
              <a:xfrm rot="20265966">
                <a:off x="5187482" y="3324981"/>
                <a:ext cx="773604" cy="585862"/>
                <a:chOff x="7467600" y="2971800"/>
                <a:chExt cx="914400" cy="685800"/>
              </a:xfrm>
            </p:grpSpPr>
            <p:sp>
              <p:nvSpPr>
                <p:cNvPr id="16" name="Oval 15"/>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rapezoid 12"/>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37135" y="166255"/>
            <a:ext cx="1450101" cy="461665"/>
          </a:xfrm>
          <a:prstGeom prst="rect">
            <a:avLst/>
          </a:prstGeom>
          <a:noFill/>
        </p:spPr>
        <p:txBody>
          <a:bodyPr wrap="square" rtlCol="0">
            <a:spAutoFit/>
          </a:bodyPr>
          <a:lstStyle/>
          <a:p>
            <a:r>
              <a:rPr lang="en-US" sz="2400" dirty="0"/>
              <a:t>Recap</a:t>
            </a:r>
          </a:p>
        </p:txBody>
      </p:sp>
    </p:spTree>
    <p:extLst>
      <p:ext uri="{BB962C8B-B14F-4D97-AF65-F5344CB8AC3E}">
        <p14:creationId xmlns:p14="http://schemas.microsoft.com/office/powerpoint/2010/main" val="353433001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3162</Words>
  <Application>Microsoft Office PowerPoint</Application>
  <PresentationFormat>Widescreen</PresentationFormat>
  <Paragraphs>174</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Abadi</vt:lpstr>
      <vt:lpstr>Algerian</vt:lpstr>
      <vt:lpstr>Calibri Light</vt:lpstr>
      <vt:lpstr>Imprint MT Shadow</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37</cp:revision>
  <dcterms:created xsi:type="dcterms:W3CDTF">2014-11-26T15:02:58Z</dcterms:created>
  <dcterms:modified xsi:type="dcterms:W3CDTF">2025-01-01T16:14:43Z</dcterms:modified>
</cp:coreProperties>
</file>