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1" r:id="rId3"/>
    <p:sldId id="277" r:id="rId4"/>
    <p:sldId id="283" r:id="rId5"/>
    <p:sldId id="278" r:id="rId6"/>
    <p:sldId id="284" r:id="rId7"/>
    <p:sldId id="275" r:id="rId8"/>
    <p:sldId id="285" r:id="rId9"/>
    <p:sldId id="286" r:id="rId10"/>
    <p:sldId id="28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105" d="100"/>
          <a:sy n="105" d="100"/>
        </p:scale>
        <p:origin x="6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6BAC-519F-E298-6096-85D5FD771A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A42298-025F-E849-0457-B5E93ED947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E9A79D-4538-E59F-70C6-F6256FE3876A}"/>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5" name="Footer Placeholder 4">
            <a:extLst>
              <a:ext uri="{FF2B5EF4-FFF2-40B4-BE49-F238E27FC236}">
                <a16:creationId xmlns:a16="http://schemas.microsoft.com/office/drawing/2014/main" id="{B49D6AC7-BAED-6420-ED65-006A81FF9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5C433-3C5F-87F5-7728-6B997D18AB13}"/>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1760402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52F9-848E-A45B-8E62-5515FC4D42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EDCBDD-0890-FA98-F416-DEF5913FA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D99AB-0C1A-ED78-2068-E6EEC54E19FB}"/>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5" name="Footer Placeholder 4">
            <a:extLst>
              <a:ext uri="{FF2B5EF4-FFF2-40B4-BE49-F238E27FC236}">
                <a16:creationId xmlns:a16="http://schemas.microsoft.com/office/drawing/2014/main" id="{EFE2CAB3-9E9F-6707-9C86-F9170C770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A85AFF-A57C-EEFE-FF6D-4B658DA7BCF4}"/>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2057263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EBE7D-0E50-67D7-38EE-D63078C1DA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7EA0B3-98A7-0C00-3303-FBACD6AD67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DA0C9-3A63-8F0E-558C-37D92AC627C8}"/>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5" name="Footer Placeholder 4">
            <a:extLst>
              <a:ext uri="{FF2B5EF4-FFF2-40B4-BE49-F238E27FC236}">
                <a16:creationId xmlns:a16="http://schemas.microsoft.com/office/drawing/2014/main" id="{405CDADE-D906-00C0-94A9-E20DD25E6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A38D2-903B-4CE1-4E97-C69F07ADC13C}"/>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29697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688E7-8408-61F7-895F-441D29F26B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A84C13-E7EE-9A79-F862-941DD77915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DE8247-2F33-32DF-3A03-5860F3188EB2}"/>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5" name="Footer Placeholder 4">
            <a:extLst>
              <a:ext uri="{FF2B5EF4-FFF2-40B4-BE49-F238E27FC236}">
                <a16:creationId xmlns:a16="http://schemas.microsoft.com/office/drawing/2014/main" id="{9E01F552-32AC-E6A7-6A38-E57A4D628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198748-90DD-E7AC-BCB4-4D0B8C28A3FA}"/>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2876968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76E3-6162-8D3F-7F4E-AC59B9DA80B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2BA90D-B12C-C97D-1898-4787123DC2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3FD7AA-68AB-0C8D-356B-E81EDE8B1546}"/>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5" name="Footer Placeholder 4">
            <a:extLst>
              <a:ext uri="{FF2B5EF4-FFF2-40B4-BE49-F238E27FC236}">
                <a16:creationId xmlns:a16="http://schemas.microsoft.com/office/drawing/2014/main" id="{67C0958B-F756-95B3-9EC2-67B67D55A4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FA2E8-797A-1F6D-28D7-61F976BA8C77}"/>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227520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7992F-F83E-8BD4-03F0-3DB6368D0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615D7-09E3-E976-8362-9D696C5432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F8BE62-3E14-FFBC-EC6E-3628144931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018184-1BAD-B327-E5C0-3E7246CCB873}"/>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6" name="Footer Placeholder 5">
            <a:extLst>
              <a:ext uri="{FF2B5EF4-FFF2-40B4-BE49-F238E27FC236}">
                <a16:creationId xmlns:a16="http://schemas.microsoft.com/office/drawing/2014/main" id="{02B74FCA-AD82-BEAC-9D39-05BCE4BEE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220C3-8B77-2637-FD65-918696EFF35A}"/>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3333953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6E80-E1E3-EF62-081E-8185F71B51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97E05D-7E0A-A359-92F1-3C1EEBAFD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8B8741-7917-BFEC-5176-2D2A90FC0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586604-AE84-75D4-2F74-A2469CA766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05C9AB-5A2C-6A54-3E26-2C8DB31EB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81A384-C01E-698C-1558-4089F550753D}"/>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8" name="Footer Placeholder 7">
            <a:extLst>
              <a:ext uri="{FF2B5EF4-FFF2-40B4-BE49-F238E27FC236}">
                <a16:creationId xmlns:a16="http://schemas.microsoft.com/office/drawing/2014/main" id="{2DD8B0C1-3F86-43C1-B3BC-4A206E4CD8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CCB208-A625-7DB1-2033-A5C9338F6E65}"/>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400418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CDE84-363A-659F-DA44-1B060B1662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183351-EFD5-A9A0-2ADF-3852BF9F4D34}"/>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4" name="Footer Placeholder 3">
            <a:extLst>
              <a:ext uri="{FF2B5EF4-FFF2-40B4-BE49-F238E27FC236}">
                <a16:creationId xmlns:a16="http://schemas.microsoft.com/office/drawing/2014/main" id="{39DDF644-3F22-8EA0-96D1-80076FA62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79366-37CE-2BF5-52BE-6F5595C27325}"/>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127206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08D7EA-ED4D-FED0-CC8A-9CE97EB53533}"/>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3" name="Footer Placeholder 2">
            <a:extLst>
              <a:ext uri="{FF2B5EF4-FFF2-40B4-BE49-F238E27FC236}">
                <a16:creationId xmlns:a16="http://schemas.microsoft.com/office/drawing/2014/main" id="{F3695115-376B-8B77-1373-D46BEE6E3C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817047-A3B8-BA2F-C205-582BEBA400FA}"/>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4107920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E11CF-3383-6C85-888C-BE15627225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BBC35C-B341-F8C4-2876-C2102ED326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DED7AE-E69A-2852-BA34-C31C8EEE9A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176C5-9BB8-923F-7E9C-57D5EDBE510A}"/>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6" name="Footer Placeholder 5">
            <a:extLst>
              <a:ext uri="{FF2B5EF4-FFF2-40B4-BE49-F238E27FC236}">
                <a16:creationId xmlns:a16="http://schemas.microsoft.com/office/drawing/2014/main" id="{394695A4-1400-BB8B-0CD3-5A8981959D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FCBE1-DA12-B02B-00EE-6CD38503250B}"/>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1037724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4D2D2-3981-B29E-7E2C-2E7C1EF6D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C7592D-8311-57EF-AE26-D296D51576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BA9AE5-0DF8-1BFC-0087-E111808DC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F59548-5CC8-0517-0B3A-93539BFA986C}"/>
              </a:ext>
            </a:extLst>
          </p:cNvPr>
          <p:cNvSpPr>
            <a:spLocks noGrp="1"/>
          </p:cNvSpPr>
          <p:nvPr>
            <p:ph type="dt" sz="half" idx="10"/>
          </p:nvPr>
        </p:nvSpPr>
        <p:spPr/>
        <p:txBody>
          <a:bodyPr/>
          <a:lstStyle/>
          <a:p>
            <a:fld id="{7F96C2A8-A775-49B9-BA75-94DCD4D6702D}" type="datetimeFigureOut">
              <a:rPr lang="en-US" smtClean="0"/>
              <a:t>1/1/2025</a:t>
            </a:fld>
            <a:endParaRPr lang="en-US"/>
          </a:p>
        </p:txBody>
      </p:sp>
      <p:sp>
        <p:nvSpPr>
          <p:cNvPr id="6" name="Footer Placeholder 5">
            <a:extLst>
              <a:ext uri="{FF2B5EF4-FFF2-40B4-BE49-F238E27FC236}">
                <a16:creationId xmlns:a16="http://schemas.microsoft.com/office/drawing/2014/main" id="{B5C33445-DC5C-9A1C-AAEF-0F8CC49230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C730F3-C02C-483E-C3EE-49017431F8A1}"/>
              </a:ext>
            </a:extLst>
          </p:cNvPr>
          <p:cNvSpPr>
            <a:spLocks noGrp="1"/>
          </p:cNvSpPr>
          <p:nvPr>
            <p:ph type="sldNum" sz="quarter" idx="12"/>
          </p:nvPr>
        </p:nvSpPr>
        <p:spPr/>
        <p:txBody>
          <a:bodyPr/>
          <a:lstStyle/>
          <a:p>
            <a:fld id="{B20CE69C-57E1-410D-A662-301B3AE74516}" type="slidenum">
              <a:rPr lang="en-US" smtClean="0"/>
              <a:t>‹#›</a:t>
            </a:fld>
            <a:endParaRPr lang="en-US"/>
          </a:p>
        </p:txBody>
      </p:sp>
    </p:spTree>
    <p:extLst>
      <p:ext uri="{BB962C8B-B14F-4D97-AF65-F5344CB8AC3E}">
        <p14:creationId xmlns:p14="http://schemas.microsoft.com/office/powerpoint/2010/main" val="185731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C8C14E-86F4-F735-CE24-53601397DE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915EF1-E86D-0744-34DE-F0207D2DF4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0CEFE-B4C9-CE94-3B62-E9983C28FD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F96C2A8-A775-49B9-BA75-94DCD4D6702D}" type="datetimeFigureOut">
              <a:rPr lang="en-US" smtClean="0"/>
              <a:t>1/1/2025</a:t>
            </a:fld>
            <a:endParaRPr lang="en-US"/>
          </a:p>
        </p:txBody>
      </p:sp>
      <p:sp>
        <p:nvSpPr>
          <p:cNvPr id="5" name="Footer Placeholder 4">
            <a:extLst>
              <a:ext uri="{FF2B5EF4-FFF2-40B4-BE49-F238E27FC236}">
                <a16:creationId xmlns:a16="http://schemas.microsoft.com/office/drawing/2014/main" id="{E2E3BA53-EB51-B3A1-CF05-FBA6D29E61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AE63521-FACC-292A-DB80-0F174F47B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20CE69C-57E1-410D-A662-301B3AE74516}" type="slidenum">
              <a:rPr lang="en-US" smtClean="0"/>
              <a:t>‹#›</a:t>
            </a:fld>
            <a:endParaRPr lang="en-US"/>
          </a:p>
        </p:txBody>
      </p:sp>
    </p:spTree>
    <p:extLst>
      <p:ext uri="{BB962C8B-B14F-4D97-AF65-F5344CB8AC3E}">
        <p14:creationId xmlns:p14="http://schemas.microsoft.com/office/powerpoint/2010/main" val="3889509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3A35C9-67B7-7A08-00D2-C90AAEC5CD02}"/>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D5CC393F-52F9-4FA9-5E38-760C4B7AA2E1}"/>
              </a:ext>
            </a:extLst>
          </p:cNvPr>
          <p:cNvSpPr txBox="1"/>
          <p:nvPr/>
        </p:nvSpPr>
        <p:spPr>
          <a:xfrm>
            <a:off x="0" y="1109240"/>
            <a:ext cx="12192001" cy="2862322"/>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Doctrine and Covenants 79-80</a:t>
            </a:r>
          </a:p>
          <a:p>
            <a:pPr algn="ctr"/>
            <a:endParaRPr lang="en-US" sz="6000" dirty="0">
              <a:solidFill>
                <a:schemeClr val="bg1"/>
              </a:solidFill>
              <a:latin typeface="Abadi" panose="020B0604020104020204" pitchFamily="34" charset="0"/>
            </a:endParaRPr>
          </a:p>
          <a:p>
            <a:pPr algn="ctr"/>
            <a:r>
              <a:rPr lang="en-US" sz="6000" dirty="0">
                <a:solidFill>
                  <a:schemeClr val="bg1"/>
                </a:solidFill>
                <a:latin typeface="Abadi" panose="020B0604020104020204" pitchFamily="34" charset="0"/>
              </a:rPr>
              <a:t>Proclaiming</a:t>
            </a:r>
          </a:p>
        </p:txBody>
      </p:sp>
      <p:grpSp>
        <p:nvGrpSpPr>
          <p:cNvPr id="9" name="Group 8">
            <a:extLst>
              <a:ext uri="{FF2B5EF4-FFF2-40B4-BE49-F238E27FC236}">
                <a16:creationId xmlns:a16="http://schemas.microsoft.com/office/drawing/2014/main" id="{9BAC6D20-3017-39FE-69A9-1DC77367FAE5}"/>
              </a:ext>
            </a:extLst>
          </p:cNvPr>
          <p:cNvGrpSpPr/>
          <p:nvPr/>
        </p:nvGrpSpPr>
        <p:grpSpPr>
          <a:xfrm>
            <a:off x="3883943" y="4192852"/>
            <a:ext cx="829199" cy="2211285"/>
            <a:chOff x="1822032" y="1085843"/>
            <a:chExt cx="1379091" cy="3870694"/>
          </a:xfrm>
        </p:grpSpPr>
        <p:sp>
          <p:nvSpPr>
            <p:cNvPr id="10" name="Cloud 9">
              <a:extLst>
                <a:ext uri="{FF2B5EF4-FFF2-40B4-BE49-F238E27FC236}">
                  <a16:creationId xmlns:a16="http://schemas.microsoft.com/office/drawing/2014/main" id="{53E72B11-FC06-455E-62FF-F511516A124A}"/>
                </a:ext>
              </a:extLst>
            </p:cNvPr>
            <p:cNvSpPr/>
            <p:nvPr/>
          </p:nvSpPr>
          <p:spPr>
            <a:xfrm rot="17643012">
              <a:off x="1940192" y="1057336"/>
              <a:ext cx="1121414" cy="1178427"/>
            </a:xfrm>
            <a:prstGeom prst="cloud">
              <a:avLst/>
            </a:pr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D49D230-A779-9AD0-8E02-64DD16758BE9}"/>
                </a:ext>
              </a:extLst>
            </p:cNvPr>
            <p:cNvSpPr/>
            <p:nvPr/>
          </p:nvSpPr>
          <p:spPr>
            <a:xfrm rot="2843460">
              <a:off x="2071251" y="4529507"/>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9FB39ED-175F-4CC2-E328-455560DDFCD8}"/>
                </a:ext>
              </a:extLst>
            </p:cNvPr>
            <p:cNvSpPr/>
            <p:nvPr/>
          </p:nvSpPr>
          <p:spPr>
            <a:xfrm rot="19900530">
              <a:off x="2593081" y="4515915"/>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DD829D9-EE10-D471-5BD4-F958F4EEB1D7}"/>
                </a:ext>
              </a:extLst>
            </p:cNvPr>
            <p:cNvSpPr/>
            <p:nvPr/>
          </p:nvSpPr>
          <p:spPr>
            <a:xfrm>
              <a:off x="1822032" y="321005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270E2F-ED8C-F18E-FF45-68A229E442F4}"/>
                </a:ext>
              </a:extLst>
            </p:cNvPr>
            <p:cNvSpPr/>
            <p:nvPr/>
          </p:nvSpPr>
          <p:spPr>
            <a:xfrm rot="20689303">
              <a:off x="2961827" y="3216933"/>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a:extLst>
                <a:ext uri="{FF2B5EF4-FFF2-40B4-BE49-F238E27FC236}">
                  <a16:creationId xmlns:a16="http://schemas.microsoft.com/office/drawing/2014/main" id="{712E9AF7-0B5C-AF58-ABB4-B2867DB900B5}"/>
                </a:ext>
              </a:extLst>
            </p:cNvPr>
            <p:cNvSpPr/>
            <p:nvPr/>
          </p:nvSpPr>
          <p:spPr>
            <a:xfrm rot="20480382">
              <a:off x="2541959" y="2061371"/>
              <a:ext cx="567223" cy="1380364"/>
            </a:xfrm>
            <a:prstGeom prst="trapezoid">
              <a:avLst>
                <a:gd name="adj" fmla="val 1761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apezoid 15">
              <a:extLst>
                <a:ext uri="{FF2B5EF4-FFF2-40B4-BE49-F238E27FC236}">
                  <a16:creationId xmlns:a16="http://schemas.microsoft.com/office/drawing/2014/main" id="{D7C73031-9C8A-0775-CB6F-1BDD91F5DBC1}"/>
                </a:ext>
              </a:extLst>
            </p:cNvPr>
            <p:cNvSpPr/>
            <p:nvPr/>
          </p:nvSpPr>
          <p:spPr>
            <a:xfrm rot="952729">
              <a:off x="1921056" y="2034974"/>
              <a:ext cx="567223" cy="1380364"/>
            </a:xfrm>
            <a:prstGeom prst="trapezoid">
              <a:avLst>
                <a:gd name="adj" fmla="val 1761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a:extLst>
                <a:ext uri="{FF2B5EF4-FFF2-40B4-BE49-F238E27FC236}">
                  <a16:creationId xmlns:a16="http://schemas.microsoft.com/office/drawing/2014/main" id="{79F61CDB-D52F-2AEF-29F9-04CCF99F76AD}"/>
                </a:ext>
              </a:extLst>
            </p:cNvPr>
            <p:cNvSpPr/>
            <p:nvPr/>
          </p:nvSpPr>
          <p:spPr>
            <a:xfrm>
              <a:off x="2089981" y="2068577"/>
              <a:ext cx="834915" cy="145721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a:extLst>
                <a:ext uri="{FF2B5EF4-FFF2-40B4-BE49-F238E27FC236}">
                  <a16:creationId xmlns:a16="http://schemas.microsoft.com/office/drawing/2014/main" id="{1CDA73EE-D646-20BE-D7EF-792613D9B94B}"/>
                </a:ext>
              </a:extLst>
            </p:cNvPr>
            <p:cNvSpPr/>
            <p:nvPr/>
          </p:nvSpPr>
          <p:spPr>
            <a:xfrm rot="10800000">
              <a:off x="2162430" y="1956796"/>
              <a:ext cx="642553" cy="48515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F6EB6BDE-D291-C83C-0707-8E967CB6B9E3}"/>
                </a:ext>
              </a:extLst>
            </p:cNvPr>
            <p:cNvSpPr/>
            <p:nvPr/>
          </p:nvSpPr>
          <p:spPr>
            <a:xfrm rot="13719616" flipV="1">
              <a:off x="2046682" y="2258132"/>
              <a:ext cx="608355" cy="228727"/>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4D07480D-B329-5D60-FCB2-51BDCDB2F9C7}"/>
                </a:ext>
              </a:extLst>
            </p:cNvPr>
            <p:cNvSpPr/>
            <p:nvPr/>
          </p:nvSpPr>
          <p:spPr>
            <a:xfrm rot="7230004" flipH="1" flipV="1">
              <a:off x="2367797" y="2229243"/>
              <a:ext cx="608355" cy="228727"/>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B90F29C-A863-B67C-A285-880370342F29}"/>
                </a:ext>
              </a:extLst>
            </p:cNvPr>
            <p:cNvSpPr/>
            <p:nvPr/>
          </p:nvSpPr>
          <p:spPr>
            <a:xfrm>
              <a:off x="2020810" y="1136690"/>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5232528-502D-5902-CA22-558F146D4A4A}"/>
                </a:ext>
              </a:extLst>
            </p:cNvPr>
            <p:cNvCxnSpPr>
              <a:endCxn id="17" idx="2"/>
            </p:cNvCxnSpPr>
            <p:nvPr/>
          </p:nvCxnSpPr>
          <p:spPr>
            <a:xfrm>
              <a:off x="2507438" y="2372495"/>
              <a:ext cx="1" cy="1153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E1F3326B-76CB-C0E2-9368-D1D73DF5469A}"/>
                </a:ext>
              </a:extLst>
            </p:cNvPr>
            <p:cNvSpPr/>
            <p:nvPr/>
          </p:nvSpPr>
          <p:spPr>
            <a:xfrm>
              <a:off x="2422323" y="2707746"/>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CE335F1D-AEB8-44AF-2740-D1FA309EFA9D}"/>
                </a:ext>
              </a:extLst>
            </p:cNvPr>
            <p:cNvSpPr/>
            <p:nvPr/>
          </p:nvSpPr>
          <p:spPr>
            <a:xfrm>
              <a:off x="2429612" y="2908581"/>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57B5718-9767-6883-1370-BD2C94CCB05F}"/>
                </a:ext>
              </a:extLst>
            </p:cNvPr>
            <p:cNvSpPr/>
            <p:nvPr/>
          </p:nvSpPr>
          <p:spPr>
            <a:xfrm>
              <a:off x="2440903" y="3122730"/>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79F349F-6F49-E8E3-4895-A702C6B1D8B6}"/>
                </a:ext>
              </a:extLst>
            </p:cNvPr>
            <p:cNvSpPr/>
            <p:nvPr/>
          </p:nvSpPr>
          <p:spPr>
            <a:xfrm>
              <a:off x="2443990" y="3312165"/>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26">
              <a:extLst>
                <a:ext uri="{FF2B5EF4-FFF2-40B4-BE49-F238E27FC236}">
                  <a16:creationId xmlns:a16="http://schemas.microsoft.com/office/drawing/2014/main" id="{6D1A3E8B-F784-E964-0205-2C8E42A913AF}"/>
                </a:ext>
              </a:extLst>
            </p:cNvPr>
            <p:cNvSpPr/>
            <p:nvPr/>
          </p:nvSpPr>
          <p:spPr>
            <a:xfrm>
              <a:off x="2046716" y="3430368"/>
              <a:ext cx="567223" cy="1267229"/>
            </a:xfrm>
            <a:prstGeom prst="trapezoid">
              <a:avLst>
                <a:gd name="adj" fmla="val 17618"/>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id="{1EA6EE39-FF17-3F9E-54E3-9DC1C51963E7}"/>
                </a:ext>
              </a:extLst>
            </p:cNvPr>
            <p:cNvSpPr/>
            <p:nvPr/>
          </p:nvSpPr>
          <p:spPr>
            <a:xfrm rot="21416046">
              <a:off x="2446011" y="3430369"/>
              <a:ext cx="567223" cy="1267228"/>
            </a:xfrm>
            <a:prstGeom prst="trapezoid">
              <a:avLst>
                <a:gd name="adj" fmla="val 17618"/>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6B1B84F-7F02-6F59-48D8-1BC7231730BE}"/>
                </a:ext>
              </a:extLst>
            </p:cNvPr>
            <p:cNvSpPr/>
            <p:nvPr/>
          </p:nvSpPr>
          <p:spPr>
            <a:xfrm>
              <a:off x="2250940" y="3457469"/>
              <a:ext cx="525326" cy="440786"/>
            </a:xfrm>
            <a:prstGeom prst="ellipse">
              <a:avLst/>
            </a:prstGeom>
            <a:solidFill>
              <a:srgbClr val="9C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30">
              <a:extLst>
                <a:ext uri="{FF2B5EF4-FFF2-40B4-BE49-F238E27FC236}">
                  <a16:creationId xmlns:a16="http://schemas.microsoft.com/office/drawing/2014/main" id="{B21D7D2F-54D7-6DB3-1018-0FFCD951E398}"/>
                </a:ext>
              </a:extLst>
            </p:cNvPr>
            <p:cNvSpPr/>
            <p:nvPr/>
          </p:nvSpPr>
          <p:spPr>
            <a:xfrm>
              <a:off x="2089981" y="3387637"/>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ame 30">
              <a:extLst>
                <a:ext uri="{FF2B5EF4-FFF2-40B4-BE49-F238E27FC236}">
                  <a16:creationId xmlns:a16="http://schemas.microsoft.com/office/drawing/2014/main" id="{63008DA7-1229-B763-C198-18CBEB4A3CFA}"/>
                </a:ext>
              </a:extLst>
            </p:cNvPr>
            <p:cNvSpPr/>
            <p:nvPr/>
          </p:nvSpPr>
          <p:spPr>
            <a:xfrm>
              <a:off x="2350859" y="3349901"/>
              <a:ext cx="286782" cy="175893"/>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loud 31">
              <a:extLst>
                <a:ext uri="{FF2B5EF4-FFF2-40B4-BE49-F238E27FC236}">
                  <a16:creationId xmlns:a16="http://schemas.microsoft.com/office/drawing/2014/main" id="{407023A8-56DE-16C0-8517-1D0BC2921198}"/>
                </a:ext>
              </a:extLst>
            </p:cNvPr>
            <p:cNvSpPr/>
            <p:nvPr/>
          </p:nvSpPr>
          <p:spPr>
            <a:xfrm rot="15974699">
              <a:off x="2290272" y="1775019"/>
              <a:ext cx="404475" cy="615616"/>
            </a:xfrm>
            <a:prstGeom prst="cloud">
              <a:avLst/>
            </a:pr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A8083E2-A6E2-D0F6-011D-76446C46883F}"/>
                </a:ext>
              </a:extLst>
            </p:cNvPr>
            <p:cNvSpPr/>
            <p:nvPr/>
          </p:nvSpPr>
          <p:spPr>
            <a:xfrm>
              <a:off x="2392611" y="1920996"/>
              <a:ext cx="182190" cy="905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79A09C9B-5858-552D-3F75-FF9DABBD5AFB}"/>
              </a:ext>
            </a:extLst>
          </p:cNvPr>
          <p:cNvGrpSpPr/>
          <p:nvPr/>
        </p:nvGrpSpPr>
        <p:grpSpPr>
          <a:xfrm>
            <a:off x="5671174" y="4179025"/>
            <a:ext cx="1028365" cy="2196505"/>
            <a:chOff x="4275084" y="1053898"/>
            <a:chExt cx="1643524" cy="3951113"/>
          </a:xfrm>
        </p:grpSpPr>
        <p:grpSp>
          <p:nvGrpSpPr>
            <p:cNvPr id="35" name="Group 34">
              <a:extLst>
                <a:ext uri="{FF2B5EF4-FFF2-40B4-BE49-F238E27FC236}">
                  <a16:creationId xmlns:a16="http://schemas.microsoft.com/office/drawing/2014/main" id="{60122E71-7FF7-AB93-3A25-D92F3539CC91}"/>
                </a:ext>
              </a:extLst>
            </p:cNvPr>
            <p:cNvGrpSpPr/>
            <p:nvPr/>
          </p:nvGrpSpPr>
          <p:grpSpPr>
            <a:xfrm rot="17775228">
              <a:off x="4202306" y="1331257"/>
              <a:ext cx="946298" cy="453081"/>
              <a:chOff x="5959344" y="1169413"/>
              <a:chExt cx="707700" cy="453081"/>
            </a:xfrm>
          </p:grpSpPr>
          <p:sp>
            <p:nvSpPr>
              <p:cNvPr id="72" name="Round Diagonal Corner Rectangle 97">
                <a:extLst>
                  <a:ext uri="{FF2B5EF4-FFF2-40B4-BE49-F238E27FC236}">
                    <a16:creationId xmlns:a16="http://schemas.microsoft.com/office/drawing/2014/main" id="{A3AD5440-4897-544B-F09F-3A83D858AE1E}"/>
                  </a:ext>
                </a:extLst>
              </p:cNvPr>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 Diagonal Corner Rectangle 98">
                <a:extLst>
                  <a:ext uri="{FF2B5EF4-FFF2-40B4-BE49-F238E27FC236}">
                    <a16:creationId xmlns:a16="http://schemas.microsoft.com/office/drawing/2014/main" id="{30EB6B52-2E7B-59F3-25AD-F589BC71EEFB}"/>
                  </a:ext>
                </a:extLst>
              </p:cNvPr>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28DD2642-D67A-6A09-D78B-777FB4DABDCB}"/>
                  </a:ext>
                </a:extLst>
              </p:cNvPr>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a:extLst>
                <a:ext uri="{FF2B5EF4-FFF2-40B4-BE49-F238E27FC236}">
                  <a16:creationId xmlns:a16="http://schemas.microsoft.com/office/drawing/2014/main" id="{99EA6C57-5E17-3FC9-99DF-9DDCEB69A655}"/>
                </a:ext>
              </a:extLst>
            </p:cNvPr>
            <p:cNvSpPr/>
            <p:nvPr/>
          </p:nvSpPr>
          <p:spPr>
            <a:xfrm rot="2843460">
              <a:off x="4612624" y="4580542"/>
              <a:ext cx="315517" cy="440622"/>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9DB9991-3834-55DE-5B23-6B2F6746F5DF}"/>
                </a:ext>
              </a:extLst>
            </p:cNvPr>
            <p:cNvSpPr/>
            <p:nvPr/>
          </p:nvSpPr>
          <p:spPr>
            <a:xfrm rot="19900530">
              <a:off x="5134454" y="4564389"/>
              <a:ext cx="315517" cy="440622"/>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033A826-36BD-FF54-A560-F5BDF4838E67}"/>
                </a:ext>
              </a:extLst>
            </p:cNvPr>
            <p:cNvSpPr/>
            <p:nvPr/>
          </p:nvSpPr>
          <p:spPr>
            <a:xfrm>
              <a:off x="4363405" y="3258531"/>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2CC8177-636F-5CD1-7FF1-E6B64B42543F}"/>
                </a:ext>
              </a:extLst>
            </p:cNvPr>
            <p:cNvSpPr/>
            <p:nvPr/>
          </p:nvSpPr>
          <p:spPr>
            <a:xfrm rot="20689303">
              <a:off x="5503200" y="326540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a:extLst>
                <a:ext uri="{FF2B5EF4-FFF2-40B4-BE49-F238E27FC236}">
                  <a16:creationId xmlns:a16="http://schemas.microsoft.com/office/drawing/2014/main" id="{53986337-D93E-DD33-5ACD-98085FE003D5}"/>
                </a:ext>
              </a:extLst>
            </p:cNvPr>
            <p:cNvSpPr/>
            <p:nvPr/>
          </p:nvSpPr>
          <p:spPr>
            <a:xfrm rot="20203792">
              <a:off x="5083332" y="2109845"/>
              <a:ext cx="567223" cy="1380364"/>
            </a:xfrm>
            <a:prstGeom prst="trapezoid">
              <a:avLst>
                <a:gd name="adj" fmla="val 17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apezoid 40">
              <a:extLst>
                <a:ext uri="{FF2B5EF4-FFF2-40B4-BE49-F238E27FC236}">
                  <a16:creationId xmlns:a16="http://schemas.microsoft.com/office/drawing/2014/main" id="{1821634E-5A2B-0EF9-8E74-BB2688F47623}"/>
                </a:ext>
              </a:extLst>
            </p:cNvPr>
            <p:cNvSpPr/>
            <p:nvPr/>
          </p:nvSpPr>
          <p:spPr>
            <a:xfrm rot="1050082">
              <a:off x="4462429" y="2083448"/>
              <a:ext cx="567223" cy="1380364"/>
            </a:xfrm>
            <a:prstGeom prst="trapezoid">
              <a:avLst>
                <a:gd name="adj" fmla="val 17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a:extLst>
                <a:ext uri="{FF2B5EF4-FFF2-40B4-BE49-F238E27FC236}">
                  <a16:creationId xmlns:a16="http://schemas.microsoft.com/office/drawing/2014/main" id="{6F27BB73-D41E-3787-96E9-F00D996C55C7}"/>
                </a:ext>
              </a:extLst>
            </p:cNvPr>
            <p:cNvSpPr/>
            <p:nvPr/>
          </p:nvSpPr>
          <p:spPr>
            <a:xfrm>
              <a:off x="4631354" y="2117051"/>
              <a:ext cx="834915" cy="145721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3BB12393-55C4-A916-0A59-2887C8445CAA}"/>
                </a:ext>
              </a:extLst>
            </p:cNvPr>
            <p:cNvSpPr/>
            <p:nvPr/>
          </p:nvSpPr>
          <p:spPr>
            <a:xfrm>
              <a:off x="4963696" y="2756220"/>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83B8FFF-CC37-1917-FD27-57B5B6B33290}"/>
                </a:ext>
              </a:extLst>
            </p:cNvPr>
            <p:cNvSpPr/>
            <p:nvPr/>
          </p:nvSpPr>
          <p:spPr>
            <a:xfrm>
              <a:off x="4970985" y="2957055"/>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09F57DD-0101-7010-C7B5-EC431FF7ED68}"/>
                </a:ext>
              </a:extLst>
            </p:cNvPr>
            <p:cNvSpPr/>
            <p:nvPr/>
          </p:nvSpPr>
          <p:spPr>
            <a:xfrm>
              <a:off x="4982276" y="3171204"/>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A891AE80-3EB2-A416-8BAF-AC64C2663E1D}"/>
                </a:ext>
              </a:extLst>
            </p:cNvPr>
            <p:cNvSpPr/>
            <p:nvPr/>
          </p:nvSpPr>
          <p:spPr>
            <a:xfrm>
              <a:off x="4985363" y="3360639"/>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FC32D237-DB3D-EE6C-883F-5C1B2C22DF4F}"/>
                </a:ext>
              </a:extLst>
            </p:cNvPr>
            <p:cNvSpPr/>
            <p:nvPr/>
          </p:nvSpPr>
          <p:spPr>
            <a:xfrm>
              <a:off x="4588089" y="3478842"/>
              <a:ext cx="567223" cy="1267229"/>
            </a:xfrm>
            <a:prstGeom prst="trapezoid">
              <a:avLst>
                <a:gd name="adj" fmla="val 17618"/>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a:extLst>
                <a:ext uri="{FF2B5EF4-FFF2-40B4-BE49-F238E27FC236}">
                  <a16:creationId xmlns:a16="http://schemas.microsoft.com/office/drawing/2014/main" id="{C86CCB53-B2CC-3A2A-A3ED-3525AD6F18DC}"/>
                </a:ext>
              </a:extLst>
            </p:cNvPr>
            <p:cNvSpPr/>
            <p:nvPr/>
          </p:nvSpPr>
          <p:spPr>
            <a:xfrm rot="21416046">
              <a:off x="4987384" y="3478843"/>
              <a:ext cx="567223" cy="1267228"/>
            </a:xfrm>
            <a:prstGeom prst="trapezoid">
              <a:avLst>
                <a:gd name="adj" fmla="val 1761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F64390FF-76AD-DEB5-7620-676AD7713F9E}"/>
                </a:ext>
              </a:extLst>
            </p:cNvPr>
            <p:cNvSpPr/>
            <p:nvPr/>
          </p:nvSpPr>
          <p:spPr>
            <a:xfrm>
              <a:off x="4792313" y="3505943"/>
              <a:ext cx="525326" cy="44078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75">
              <a:extLst>
                <a:ext uri="{FF2B5EF4-FFF2-40B4-BE49-F238E27FC236}">
                  <a16:creationId xmlns:a16="http://schemas.microsoft.com/office/drawing/2014/main" id="{6FD6331F-CD06-B9FC-0FB5-7BDD4BFABB73}"/>
                </a:ext>
              </a:extLst>
            </p:cNvPr>
            <p:cNvSpPr/>
            <p:nvPr/>
          </p:nvSpPr>
          <p:spPr>
            <a:xfrm>
              <a:off x="4631354" y="3436111"/>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a:extLst>
                <a:ext uri="{FF2B5EF4-FFF2-40B4-BE49-F238E27FC236}">
                  <a16:creationId xmlns:a16="http://schemas.microsoft.com/office/drawing/2014/main" id="{2BB6A553-7FBC-D708-70B5-3FD6576816B8}"/>
                </a:ext>
              </a:extLst>
            </p:cNvPr>
            <p:cNvSpPr/>
            <p:nvPr/>
          </p:nvSpPr>
          <p:spPr>
            <a:xfrm>
              <a:off x="4892232" y="3398375"/>
              <a:ext cx="286782" cy="175893"/>
            </a:xfrm>
            <a:prstGeom prst="frame">
              <a:avLst/>
            </a:prstGeom>
            <a:solidFill>
              <a:srgbClr val="BC451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Trapezoid 51">
              <a:extLst>
                <a:ext uri="{FF2B5EF4-FFF2-40B4-BE49-F238E27FC236}">
                  <a16:creationId xmlns:a16="http://schemas.microsoft.com/office/drawing/2014/main" id="{CB0F7354-0D53-3370-B7D6-F7E225139A3F}"/>
                </a:ext>
              </a:extLst>
            </p:cNvPr>
            <p:cNvSpPr/>
            <p:nvPr/>
          </p:nvSpPr>
          <p:spPr>
            <a:xfrm rot="319863">
              <a:off x="4676274" y="2108656"/>
              <a:ext cx="347039" cy="1262742"/>
            </a:xfrm>
            <a:prstGeom prst="trapezoid">
              <a:avLst>
                <a:gd name="adj" fmla="val 1164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apezoid 52">
              <a:extLst>
                <a:ext uri="{FF2B5EF4-FFF2-40B4-BE49-F238E27FC236}">
                  <a16:creationId xmlns:a16="http://schemas.microsoft.com/office/drawing/2014/main" id="{01C910A9-AF49-2341-C406-41864CC48BEC}"/>
                </a:ext>
              </a:extLst>
            </p:cNvPr>
            <p:cNvSpPr/>
            <p:nvPr/>
          </p:nvSpPr>
          <p:spPr>
            <a:xfrm rot="21367018">
              <a:off x="5036119" y="2131396"/>
              <a:ext cx="347039" cy="1227697"/>
            </a:xfrm>
            <a:prstGeom prst="trapezoid">
              <a:avLst>
                <a:gd name="adj" fmla="val 1164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Isosceles Triangle 53">
              <a:extLst>
                <a:ext uri="{FF2B5EF4-FFF2-40B4-BE49-F238E27FC236}">
                  <a16:creationId xmlns:a16="http://schemas.microsoft.com/office/drawing/2014/main" id="{78BD2FE1-F168-26C2-5580-52078FD0C68B}"/>
                </a:ext>
              </a:extLst>
            </p:cNvPr>
            <p:cNvSpPr/>
            <p:nvPr/>
          </p:nvSpPr>
          <p:spPr>
            <a:xfrm rot="10800000">
              <a:off x="4703803" y="2005270"/>
              <a:ext cx="642553" cy="48515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a:extLst>
                <a:ext uri="{FF2B5EF4-FFF2-40B4-BE49-F238E27FC236}">
                  <a16:creationId xmlns:a16="http://schemas.microsoft.com/office/drawing/2014/main" id="{5A7AB646-1D21-6CF2-615F-9307FE1A8542}"/>
                </a:ext>
              </a:extLst>
            </p:cNvPr>
            <p:cNvSpPr/>
            <p:nvPr/>
          </p:nvSpPr>
          <p:spPr>
            <a:xfrm rot="952729">
              <a:off x="4275084" y="3320424"/>
              <a:ext cx="395028" cy="94137"/>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apezoid 55">
              <a:extLst>
                <a:ext uri="{FF2B5EF4-FFF2-40B4-BE49-F238E27FC236}">
                  <a16:creationId xmlns:a16="http://schemas.microsoft.com/office/drawing/2014/main" id="{ADC1F134-A085-CEA8-2F3F-6EF473539D97}"/>
                </a:ext>
              </a:extLst>
            </p:cNvPr>
            <p:cNvSpPr/>
            <p:nvPr/>
          </p:nvSpPr>
          <p:spPr>
            <a:xfrm rot="20288606" flipH="1">
              <a:off x="5446539" y="3328781"/>
              <a:ext cx="472069" cy="91836"/>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hord 56">
              <a:extLst>
                <a:ext uri="{FF2B5EF4-FFF2-40B4-BE49-F238E27FC236}">
                  <a16:creationId xmlns:a16="http://schemas.microsoft.com/office/drawing/2014/main" id="{EAE9487A-08F9-D630-3F35-4DB6E6313656}"/>
                </a:ext>
              </a:extLst>
            </p:cNvPr>
            <p:cNvSpPr/>
            <p:nvPr/>
          </p:nvSpPr>
          <p:spPr>
            <a:xfrm rot="20214723">
              <a:off x="4745107" y="2126937"/>
              <a:ext cx="230660" cy="473508"/>
            </a:xfrm>
            <a:prstGeom prst="chor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hord 57">
              <a:extLst>
                <a:ext uri="{FF2B5EF4-FFF2-40B4-BE49-F238E27FC236}">
                  <a16:creationId xmlns:a16="http://schemas.microsoft.com/office/drawing/2014/main" id="{94E0439B-508E-F988-7C4D-49FBF57CC048}"/>
                </a:ext>
              </a:extLst>
            </p:cNvPr>
            <p:cNvSpPr/>
            <p:nvPr/>
          </p:nvSpPr>
          <p:spPr>
            <a:xfrm rot="1385277" flipH="1">
              <a:off x="5068642" y="2131086"/>
              <a:ext cx="230660" cy="473508"/>
            </a:xfrm>
            <a:prstGeom prst="chor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82685D0-A599-B5E6-DD32-BB0B3D393C50}"/>
                </a:ext>
              </a:extLst>
            </p:cNvPr>
            <p:cNvSpPr/>
            <p:nvPr/>
          </p:nvSpPr>
          <p:spPr>
            <a:xfrm>
              <a:off x="4772419" y="1583639"/>
              <a:ext cx="493084" cy="6778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F6C25023-A79B-F750-1246-D5403D36B5E3}"/>
                </a:ext>
              </a:extLst>
            </p:cNvPr>
            <p:cNvSpPr/>
            <p:nvPr/>
          </p:nvSpPr>
          <p:spPr>
            <a:xfrm>
              <a:off x="4541502" y="1146845"/>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6ED5DBEC-5210-70F5-397B-A009F6B0FE30}"/>
                </a:ext>
              </a:extLst>
            </p:cNvPr>
            <p:cNvCxnSpPr>
              <a:stCxn id="59" idx="4"/>
              <a:endCxn id="46" idx="0"/>
            </p:cNvCxnSpPr>
            <p:nvPr/>
          </p:nvCxnSpPr>
          <p:spPr>
            <a:xfrm>
              <a:off x="5018961" y="2261483"/>
              <a:ext cx="10595" cy="1099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E0E5C3BF-B6EC-DF39-C2FC-53F2176B9D8A}"/>
                </a:ext>
              </a:extLst>
            </p:cNvPr>
            <p:cNvSpPr/>
            <p:nvPr/>
          </p:nvSpPr>
          <p:spPr>
            <a:xfrm>
              <a:off x="4982276" y="2291313"/>
              <a:ext cx="69171" cy="834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83303EC4-F7B6-F490-6C63-13AF0AE1D3DE}"/>
                </a:ext>
              </a:extLst>
            </p:cNvPr>
            <p:cNvGrpSpPr/>
            <p:nvPr/>
          </p:nvGrpSpPr>
          <p:grpSpPr>
            <a:xfrm rot="763921">
              <a:off x="4575662" y="1053898"/>
              <a:ext cx="946298" cy="453081"/>
              <a:chOff x="5959344" y="1169413"/>
              <a:chExt cx="707700" cy="453081"/>
            </a:xfrm>
          </p:grpSpPr>
          <p:sp>
            <p:nvSpPr>
              <p:cNvPr id="69" name="Round Diagonal Corner Rectangle 94">
                <a:extLst>
                  <a:ext uri="{FF2B5EF4-FFF2-40B4-BE49-F238E27FC236}">
                    <a16:creationId xmlns:a16="http://schemas.microsoft.com/office/drawing/2014/main" id="{8B1EED35-9AAA-3D61-E6CE-6EB25BD168B4}"/>
                  </a:ext>
                </a:extLst>
              </p:cNvPr>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 Diagonal Corner Rectangle 95">
                <a:extLst>
                  <a:ext uri="{FF2B5EF4-FFF2-40B4-BE49-F238E27FC236}">
                    <a16:creationId xmlns:a16="http://schemas.microsoft.com/office/drawing/2014/main" id="{1C03AE46-DA14-5DD6-4C51-5BFE612C8306}"/>
                  </a:ext>
                </a:extLst>
              </p:cNvPr>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BB5B56DB-E260-649F-A8EF-61DA7DF7E961}"/>
                  </a:ext>
                </a:extLst>
              </p:cNvPr>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22E39EA8-1D51-944C-7F99-5A056295FBF3}"/>
                </a:ext>
              </a:extLst>
            </p:cNvPr>
            <p:cNvGrpSpPr/>
            <p:nvPr/>
          </p:nvGrpSpPr>
          <p:grpSpPr>
            <a:xfrm rot="3824772" flipH="1">
              <a:off x="4939484" y="1344130"/>
              <a:ext cx="946298" cy="453081"/>
              <a:chOff x="5959344" y="1169413"/>
              <a:chExt cx="707700" cy="453081"/>
            </a:xfrm>
          </p:grpSpPr>
          <p:sp>
            <p:nvSpPr>
              <p:cNvPr id="66" name="Round Diagonal Corner Rectangle 91">
                <a:extLst>
                  <a:ext uri="{FF2B5EF4-FFF2-40B4-BE49-F238E27FC236}">
                    <a16:creationId xmlns:a16="http://schemas.microsoft.com/office/drawing/2014/main" id="{25281865-9A1D-6C8A-8F66-90B86B8EF67F}"/>
                  </a:ext>
                </a:extLst>
              </p:cNvPr>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 Diagonal Corner Rectangle 92">
                <a:extLst>
                  <a:ext uri="{FF2B5EF4-FFF2-40B4-BE49-F238E27FC236}">
                    <a16:creationId xmlns:a16="http://schemas.microsoft.com/office/drawing/2014/main" id="{96F60A9B-5B8A-AECA-EF2D-DE5B165E2E41}"/>
                  </a:ext>
                </a:extLst>
              </p:cNvPr>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2D588D02-07F6-4D03-91F8-500495167A39}"/>
                  </a:ext>
                </a:extLst>
              </p:cNvPr>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Oval 64">
              <a:extLst>
                <a:ext uri="{FF2B5EF4-FFF2-40B4-BE49-F238E27FC236}">
                  <a16:creationId xmlns:a16="http://schemas.microsoft.com/office/drawing/2014/main" id="{9CD4E45B-2F53-352A-55C7-35B92C3571F7}"/>
                </a:ext>
              </a:extLst>
            </p:cNvPr>
            <p:cNvSpPr/>
            <p:nvPr/>
          </p:nvSpPr>
          <p:spPr>
            <a:xfrm rot="3824772" flipH="1">
              <a:off x="4938726" y="1107824"/>
              <a:ext cx="272129"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684F1F61-B91C-F34D-3418-06D17A156F2F}"/>
              </a:ext>
            </a:extLst>
          </p:cNvPr>
          <p:cNvGrpSpPr/>
          <p:nvPr/>
        </p:nvGrpSpPr>
        <p:grpSpPr>
          <a:xfrm>
            <a:off x="7665664" y="4033791"/>
            <a:ext cx="890446" cy="2443857"/>
            <a:chOff x="6747690" y="1098228"/>
            <a:chExt cx="1472813" cy="4042183"/>
          </a:xfrm>
        </p:grpSpPr>
        <p:grpSp>
          <p:nvGrpSpPr>
            <p:cNvPr id="76" name="Group 75">
              <a:extLst>
                <a:ext uri="{FF2B5EF4-FFF2-40B4-BE49-F238E27FC236}">
                  <a16:creationId xmlns:a16="http://schemas.microsoft.com/office/drawing/2014/main" id="{B23BDA35-8409-533D-0928-DFD813BFC2C9}"/>
                </a:ext>
              </a:extLst>
            </p:cNvPr>
            <p:cNvGrpSpPr/>
            <p:nvPr/>
          </p:nvGrpSpPr>
          <p:grpSpPr>
            <a:xfrm>
              <a:off x="6747690" y="1098228"/>
              <a:ext cx="1318407" cy="946298"/>
              <a:chOff x="5650697" y="429905"/>
              <a:chExt cx="1245098" cy="946298"/>
            </a:xfrm>
          </p:grpSpPr>
          <p:grpSp>
            <p:nvGrpSpPr>
              <p:cNvPr id="100" name="Group 99">
                <a:extLst>
                  <a:ext uri="{FF2B5EF4-FFF2-40B4-BE49-F238E27FC236}">
                    <a16:creationId xmlns:a16="http://schemas.microsoft.com/office/drawing/2014/main" id="{EFD38E1A-DF6E-2147-AC41-6D2A20728743}"/>
                  </a:ext>
                </a:extLst>
              </p:cNvPr>
              <p:cNvGrpSpPr/>
              <p:nvPr/>
            </p:nvGrpSpPr>
            <p:grpSpPr>
              <a:xfrm>
                <a:off x="5650697" y="429905"/>
                <a:ext cx="1245098" cy="946298"/>
                <a:chOff x="5620282" y="22879"/>
                <a:chExt cx="1245098" cy="946298"/>
              </a:xfrm>
              <a:solidFill>
                <a:srgbClr val="9C6F34"/>
              </a:solidFill>
            </p:grpSpPr>
            <p:grpSp>
              <p:nvGrpSpPr>
                <p:cNvPr id="102" name="Group 101">
                  <a:extLst>
                    <a:ext uri="{FF2B5EF4-FFF2-40B4-BE49-F238E27FC236}">
                      <a16:creationId xmlns:a16="http://schemas.microsoft.com/office/drawing/2014/main" id="{04F504D2-91CD-42C9-A0E6-F137F89F05C8}"/>
                    </a:ext>
                  </a:extLst>
                </p:cNvPr>
                <p:cNvGrpSpPr/>
                <p:nvPr/>
              </p:nvGrpSpPr>
              <p:grpSpPr>
                <a:xfrm>
                  <a:off x="5620282" y="22879"/>
                  <a:ext cx="1245098" cy="946298"/>
                  <a:chOff x="6790203" y="1076839"/>
                  <a:chExt cx="1245098" cy="946298"/>
                </a:xfrm>
                <a:grpFill/>
              </p:grpSpPr>
              <p:grpSp>
                <p:nvGrpSpPr>
                  <p:cNvPr id="104" name="Group 103">
                    <a:extLst>
                      <a:ext uri="{FF2B5EF4-FFF2-40B4-BE49-F238E27FC236}">
                        <a16:creationId xmlns:a16="http://schemas.microsoft.com/office/drawing/2014/main" id="{41FF8662-8D1B-ADE1-7D52-BEA6EE44155D}"/>
                      </a:ext>
                    </a:extLst>
                  </p:cNvPr>
                  <p:cNvGrpSpPr/>
                  <p:nvPr/>
                </p:nvGrpSpPr>
                <p:grpSpPr>
                  <a:xfrm rot="3172924" flipH="1">
                    <a:off x="7335612" y="1323447"/>
                    <a:ext cx="946298" cy="453081"/>
                    <a:chOff x="5959344" y="1169413"/>
                    <a:chExt cx="707700" cy="453081"/>
                  </a:xfrm>
                  <a:grpFill/>
                </p:grpSpPr>
                <p:sp>
                  <p:nvSpPr>
                    <p:cNvPr id="114" name="Round Diagonal Corner Rectangle 72">
                      <a:extLst>
                        <a:ext uri="{FF2B5EF4-FFF2-40B4-BE49-F238E27FC236}">
                          <a16:creationId xmlns:a16="http://schemas.microsoft.com/office/drawing/2014/main" id="{D6D69BA5-F2ED-CA77-9487-1DFB8B3F3482}"/>
                        </a:ext>
                      </a:extLst>
                    </p:cNvPr>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 Diagonal Corner Rectangle 73">
                      <a:extLst>
                        <a:ext uri="{FF2B5EF4-FFF2-40B4-BE49-F238E27FC236}">
                          <a16:creationId xmlns:a16="http://schemas.microsoft.com/office/drawing/2014/main" id="{A3D1E3B6-B4E2-C530-5A6B-5F1C7D1A4991}"/>
                        </a:ext>
                      </a:extLst>
                    </p:cNvPr>
                    <p:cNvSpPr/>
                    <p:nvPr/>
                  </p:nvSpPr>
                  <p:spPr>
                    <a:xfrm rot="21002302">
                      <a:off x="5959344" y="1259791"/>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a:extLst>
                        <a:ext uri="{FF2B5EF4-FFF2-40B4-BE49-F238E27FC236}">
                          <a16:creationId xmlns:a16="http://schemas.microsoft.com/office/drawing/2014/main" id="{2B12F6A5-B087-2400-482E-38B53CDA0E14}"/>
                        </a:ext>
                      </a:extLst>
                    </p:cNvPr>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40041F2F-2D92-3FAE-A5C9-2952F6BFF24F}"/>
                      </a:ext>
                    </a:extLst>
                  </p:cNvPr>
                  <p:cNvGrpSpPr/>
                  <p:nvPr/>
                </p:nvGrpSpPr>
                <p:grpSpPr>
                  <a:xfrm rot="19049039">
                    <a:off x="6790203" y="1356479"/>
                    <a:ext cx="701123" cy="453081"/>
                    <a:chOff x="5959344" y="1169413"/>
                    <a:chExt cx="707700" cy="453081"/>
                  </a:xfrm>
                  <a:grpFill/>
                </p:grpSpPr>
                <p:sp>
                  <p:nvSpPr>
                    <p:cNvPr id="111" name="Round Diagonal Corner Rectangle 69">
                      <a:extLst>
                        <a:ext uri="{FF2B5EF4-FFF2-40B4-BE49-F238E27FC236}">
                          <a16:creationId xmlns:a16="http://schemas.microsoft.com/office/drawing/2014/main" id="{E91EA326-CE50-F354-4D88-5BF091FA43E9}"/>
                        </a:ext>
                      </a:extLst>
                    </p:cNvPr>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ound Diagonal Corner Rectangle 70">
                      <a:extLst>
                        <a:ext uri="{FF2B5EF4-FFF2-40B4-BE49-F238E27FC236}">
                          <a16:creationId xmlns:a16="http://schemas.microsoft.com/office/drawing/2014/main" id="{6DC14F3E-200D-0856-A5DD-5BE5F95773EC}"/>
                        </a:ext>
                      </a:extLst>
                    </p:cNvPr>
                    <p:cNvSpPr/>
                    <p:nvPr/>
                  </p:nvSpPr>
                  <p:spPr>
                    <a:xfrm rot="21002302">
                      <a:off x="5959344" y="1259791"/>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a:extLst>
                        <a:ext uri="{FF2B5EF4-FFF2-40B4-BE49-F238E27FC236}">
                          <a16:creationId xmlns:a16="http://schemas.microsoft.com/office/drawing/2014/main" id="{74BFD462-E4A3-35F1-E32A-9EB9A3D20A9B}"/>
                        </a:ext>
                      </a:extLst>
                    </p:cNvPr>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5CEEA2D6-0D6A-CA46-AD77-F33747C2130C}"/>
                      </a:ext>
                    </a:extLst>
                  </p:cNvPr>
                  <p:cNvGrpSpPr/>
                  <p:nvPr/>
                </p:nvGrpSpPr>
                <p:grpSpPr>
                  <a:xfrm rot="763921">
                    <a:off x="7053669" y="1189298"/>
                    <a:ext cx="946298" cy="453081"/>
                    <a:chOff x="5959344" y="1169413"/>
                    <a:chExt cx="707700" cy="453081"/>
                  </a:xfrm>
                  <a:grpFill/>
                </p:grpSpPr>
                <p:sp>
                  <p:nvSpPr>
                    <p:cNvPr id="108" name="Round Diagonal Corner Rectangle 66">
                      <a:extLst>
                        <a:ext uri="{FF2B5EF4-FFF2-40B4-BE49-F238E27FC236}">
                          <a16:creationId xmlns:a16="http://schemas.microsoft.com/office/drawing/2014/main" id="{67DC2CF0-4C0A-41EA-0319-459F065C5188}"/>
                        </a:ext>
                      </a:extLst>
                    </p:cNvPr>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67">
                      <a:extLst>
                        <a:ext uri="{FF2B5EF4-FFF2-40B4-BE49-F238E27FC236}">
                          <a16:creationId xmlns:a16="http://schemas.microsoft.com/office/drawing/2014/main" id="{3421DF90-D94E-8CE0-934E-C43285B71A11}"/>
                        </a:ext>
                      </a:extLst>
                    </p:cNvPr>
                    <p:cNvSpPr/>
                    <p:nvPr/>
                  </p:nvSpPr>
                  <p:spPr>
                    <a:xfrm rot="21002302">
                      <a:off x="5959344" y="1259791"/>
                      <a:ext cx="453081" cy="348353"/>
                    </a:xfrm>
                    <a:prstGeom prst="round2DiagRect">
                      <a:avLst>
                        <a:gd name="adj1" fmla="val 44704"/>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B9100681-7219-B304-D616-FF5B739F15E6}"/>
                        </a:ext>
                      </a:extLst>
                    </p:cNvPr>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Oval 106">
                    <a:extLst>
                      <a:ext uri="{FF2B5EF4-FFF2-40B4-BE49-F238E27FC236}">
                        <a16:creationId xmlns:a16="http://schemas.microsoft.com/office/drawing/2014/main" id="{F6B2734C-B018-B177-89A3-A41CC5060017}"/>
                      </a:ext>
                    </a:extLst>
                  </p:cNvPr>
                  <p:cNvSpPr/>
                  <p:nvPr/>
                </p:nvSpPr>
                <p:spPr>
                  <a:xfrm rot="3824772" flipH="1">
                    <a:off x="7378775" y="1149607"/>
                    <a:ext cx="454908" cy="436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Oval 102">
                  <a:extLst>
                    <a:ext uri="{FF2B5EF4-FFF2-40B4-BE49-F238E27FC236}">
                      <a16:creationId xmlns:a16="http://schemas.microsoft.com/office/drawing/2014/main" id="{3C9A81D8-7F4C-6A90-A601-D876EE68F803}"/>
                    </a:ext>
                  </a:extLst>
                </p:cNvPr>
                <p:cNvSpPr/>
                <p:nvPr/>
              </p:nvSpPr>
              <p:spPr>
                <a:xfrm rot="3824772" flipH="1">
                  <a:off x="5912012" y="287106"/>
                  <a:ext cx="312901" cy="436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Oval 100">
                <a:extLst>
                  <a:ext uri="{FF2B5EF4-FFF2-40B4-BE49-F238E27FC236}">
                    <a16:creationId xmlns:a16="http://schemas.microsoft.com/office/drawing/2014/main" id="{5FE4C3B2-B336-EAD2-B95C-AC16EECB52A5}"/>
                  </a:ext>
                </a:extLst>
              </p:cNvPr>
              <p:cNvSpPr/>
              <p:nvPr/>
            </p:nvSpPr>
            <p:spPr>
              <a:xfrm rot="3824772" flipH="1">
                <a:off x="6512670" y="884792"/>
                <a:ext cx="407864" cy="305295"/>
              </a:xfrm>
              <a:prstGeom prst="ellipse">
                <a:avLst/>
              </a:prstGeom>
              <a:solidFill>
                <a:srgbClr val="9C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Oval 76">
              <a:extLst>
                <a:ext uri="{FF2B5EF4-FFF2-40B4-BE49-F238E27FC236}">
                  <a16:creationId xmlns:a16="http://schemas.microsoft.com/office/drawing/2014/main" id="{B2637400-A898-5723-6034-15FE6471F506}"/>
                </a:ext>
              </a:extLst>
            </p:cNvPr>
            <p:cNvSpPr/>
            <p:nvPr/>
          </p:nvSpPr>
          <p:spPr>
            <a:xfrm rot="2843460">
              <a:off x="7090631" y="4713381"/>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403B169C-F68D-5C4C-5C6D-E6572FE7999E}"/>
                </a:ext>
              </a:extLst>
            </p:cNvPr>
            <p:cNvSpPr/>
            <p:nvPr/>
          </p:nvSpPr>
          <p:spPr>
            <a:xfrm rot="19900530">
              <a:off x="7612461" y="4699789"/>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F3CED7F-A0C3-407B-51E1-3159B30524DB}"/>
                </a:ext>
              </a:extLst>
            </p:cNvPr>
            <p:cNvSpPr/>
            <p:nvPr/>
          </p:nvSpPr>
          <p:spPr>
            <a:xfrm>
              <a:off x="6841412" y="3393931"/>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8E1A39FF-6C41-76E9-7599-6DC30E1F7D85}"/>
                </a:ext>
              </a:extLst>
            </p:cNvPr>
            <p:cNvSpPr/>
            <p:nvPr/>
          </p:nvSpPr>
          <p:spPr>
            <a:xfrm rot="20689303">
              <a:off x="7981207" y="340080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a:extLst>
                <a:ext uri="{FF2B5EF4-FFF2-40B4-BE49-F238E27FC236}">
                  <a16:creationId xmlns:a16="http://schemas.microsoft.com/office/drawing/2014/main" id="{5D5A6B01-0F58-EB8D-6D2F-401866C48CCB}"/>
                </a:ext>
              </a:extLst>
            </p:cNvPr>
            <p:cNvSpPr/>
            <p:nvPr/>
          </p:nvSpPr>
          <p:spPr>
            <a:xfrm rot="20203792">
              <a:off x="7561339" y="2245245"/>
              <a:ext cx="567223" cy="1380364"/>
            </a:xfrm>
            <a:prstGeom prst="trapezoid">
              <a:avLst>
                <a:gd name="adj" fmla="val 17618"/>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81">
              <a:extLst>
                <a:ext uri="{FF2B5EF4-FFF2-40B4-BE49-F238E27FC236}">
                  <a16:creationId xmlns:a16="http://schemas.microsoft.com/office/drawing/2014/main" id="{DCADA71C-68EC-008A-081C-5B8F498D7F30}"/>
                </a:ext>
              </a:extLst>
            </p:cNvPr>
            <p:cNvSpPr/>
            <p:nvPr/>
          </p:nvSpPr>
          <p:spPr>
            <a:xfrm rot="1050082">
              <a:off x="6940436" y="2218848"/>
              <a:ext cx="567223" cy="1380364"/>
            </a:xfrm>
            <a:prstGeom prst="trapezoid">
              <a:avLst>
                <a:gd name="adj" fmla="val 17618"/>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apezoid 82">
              <a:extLst>
                <a:ext uri="{FF2B5EF4-FFF2-40B4-BE49-F238E27FC236}">
                  <a16:creationId xmlns:a16="http://schemas.microsoft.com/office/drawing/2014/main" id="{E8BC61A8-3461-5734-133A-A6657EEE5622}"/>
                </a:ext>
              </a:extLst>
            </p:cNvPr>
            <p:cNvSpPr/>
            <p:nvPr/>
          </p:nvSpPr>
          <p:spPr>
            <a:xfrm>
              <a:off x="7109361" y="2252451"/>
              <a:ext cx="834915" cy="1457217"/>
            </a:xfrm>
            <a:prstGeom prst="trapezoi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774F1760-58AE-EA54-FFF9-1112561A4F78}"/>
                </a:ext>
              </a:extLst>
            </p:cNvPr>
            <p:cNvSpPr/>
            <p:nvPr/>
          </p:nvSpPr>
          <p:spPr>
            <a:xfrm>
              <a:off x="7441703" y="2891620"/>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039EF84-2BB7-D6BA-0200-5FB9226AFA12}"/>
                </a:ext>
              </a:extLst>
            </p:cNvPr>
            <p:cNvSpPr/>
            <p:nvPr/>
          </p:nvSpPr>
          <p:spPr>
            <a:xfrm>
              <a:off x="7448992" y="3092455"/>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7EB0ADD1-D7E2-C082-9C24-751975FAEBD7}"/>
                </a:ext>
              </a:extLst>
            </p:cNvPr>
            <p:cNvSpPr/>
            <p:nvPr/>
          </p:nvSpPr>
          <p:spPr>
            <a:xfrm>
              <a:off x="7460283" y="3306604"/>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7C4AE866-6B4D-02AD-2FA7-E72A0C4E3EB8}"/>
                </a:ext>
              </a:extLst>
            </p:cNvPr>
            <p:cNvSpPr/>
            <p:nvPr/>
          </p:nvSpPr>
          <p:spPr>
            <a:xfrm>
              <a:off x="7463370" y="3496039"/>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a:extLst>
                <a:ext uri="{FF2B5EF4-FFF2-40B4-BE49-F238E27FC236}">
                  <a16:creationId xmlns:a16="http://schemas.microsoft.com/office/drawing/2014/main" id="{A83775B2-9CCA-2DE4-A954-800A8B931074}"/>
                </a:ext>
              </a:extLst>
            </p:cNvPr>
            <p:cNvSpPr/>
            <p:nvPr/>
          </p:nvSpPr>
          <p:spPr>
            <a:xfrm>
              <a:off x="7066096" y="3614242"/>
              <a:ext cx="567223" cy="1267229"/>
            </a:xfrm>
            <a:prstGeom prst="trapezoid">
              <a:avLst>
                <a:gd name="adj" fmla="val 17618"/>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rapezoid 88">
              <a:extLst>
                <a:ext uri="{FF2B5EF4-FFF2-40B4-BE49-F238E27FC236}">
                  <a16:creationId xmlns:a16="http://schemas.microsoft.com/office/drawing/2014/main" id="{69904CA7-7683-8219-B851-82A61650295F}"/>
                </a:ext>
              </a:extLst>
            </p:cNvPr>
            <p:cNvSpPr/>
            <p:nvPr/>
          </p:nvSpPr>
          <p:spPr>
            <a:xfrm rot="21416046">
              <a:off x="7465391" y="3614243"/>
              <a:ext cx="567223" cy="1267228"/>
            </a:xfrm>
            <a:prstGeom prst="trapezoid">
              <a:avLst>
                <a:gd name="adj" fmla="val 1761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13169B07-0406-A2E7-A35A-DC56DA63B357}"/>
                </a:ext>
              </a:extLst>
            </p:cNvPr>
            <p:cNvSpPr/>
            <p:nvPr/>
          </p:nvSpPr>
          <p:spPr>
            <a:xfrm>
              <a:off x="7270320" y="3641343"/>
              <a:ext cx="525326" cy="44078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49">
              <a:extLst>
                <a:ext uri="{FF2B5EF4-FFF2-40B4-BE49-F238E27FC236}">
                  <a16:creationId xmlns:a16="http://schemas.microsoft.com/office/drawing/2014/main" id="{5A5AD07A-4AA9-2948-BC53-560FA266AC4F}"/>
                </a:ext>
              </a:extLst>
            </p:cNvPr>
            <p:cNvSpPr/>
            <p:nvPr/>
          </p:nvSpPr>
          <p:spPr>
            <a:xfrm>
              <a:off x="7109361" y="3571511"/>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ame 91">
              <a:extLst>
                <a:ext uri="{FF2B5EF4-FFF2-40B4-BE49-F238E27FC236}">
                  <a16:creationId xmlns:a16="http://schemas.microsoft.com/office/drawing/2014/main" id="{4354642E-4F65-3E88-19F9-B9A67224DC3A}"/>
                </a:ext>
              </a:extLst>
            </p:cNvPr>
            <p:cNvSpPr/>
            <p:nvPr/>
          </p:nvSpPr>
          <p:spPr>
            <a:xfrm>
              <a:off x="7370239" y="3533775"/>
              <a:ext cx="286782" cy="175893"/>
            </a:xfrm>
            <a:prstGeom prst="fram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Isosceles Triangle 92">
              <a:extLst>
                <a:ext uri="{FF2B5EF4-FFF2-40B4-BE49-F238E27FC236}">
                  <a16:creationId xmlns:a16="http://schemas.microsoft.com/office/drawing/2014/main" id="{EA7351C8-24F4-C5DD-08F6-BD847491E0D5}"/>
                </a:ext>
              </a:extLst>
            </p:cNvPr>
            <p:cNvSpPr/>
            <p:nvPr/>
          </p:nvSpPr>
          <p:spPr>
            <a:xfrm rot="10800000">
              <a:off x="7181810" y="2140670"/>
              <a:ext cx="642553" cy="48515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hord 93">
              <a:extLst>
                <a:ext uri="{FF2B5EF4-FFF2-40B4-BE49-F238E27FC236}">
                  <a16:creationId xmlns:a16="http://schemas.microsoft.com/office/drawing/2014/main" id="{4C64C6D2-7EDA-05DE-BB03-8C00A8397C4C}"/>
                </a:ext>
              </a:extLst>
            </p:cNvPr>
            <p:cNvSpPr/>
            <p:nvPr/>
          </p:nvSpPr>
          <p:spPr>
            <a:xfrm rot="20214723">
              <a:off x="7239260" y="2245473"/>
              <a:ext cx="230660" cy="473508"/>
            </a:xfrm>
            <a:prstGeom prst="chor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hord 94">
              <a:extLst>
                <a:ext uri="{FF2B5EF4-FFF2-40B4-BE49-F238E27FC236}">
                  <a16:creationId xmlns:a16="http://schemas.microsoft.com/office/drawing/2014/main" id="{ADE246C0-EE38-D364-1151-5F4AEF497CF3}"/>
                </a:ext>
              </a:extLst>
            </p:cNvPr>
            <p:cNvSpPr/>
            <p:nvPr/>
          </p:nvSpPr>
          <p:spPr>
            <a:xfrm rot="1385277" flipH="1">
              <a:off x="7530685" y="2266862"/>
              <a:ext cx="230660" cy="473508"/>
            </a:xfrm>
            <a:prstGeom prst="chor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EB32FC27-8591-F8FF-A536-F092F9725DCE}"/>
                </a:ext>
              </a:extLst>
            </p:cNvPr>
            <p:cNvSpPr/>
            <p:nvPr/>
          </p:nvSpPr>
          <p:spPr>
            <a:xfrm>
              <a:off x="7019509" y="1282245"/>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3F15108F-F466-EBDC-AA8B-49FBB6DC1EA3}"/>
                </a:ext>
              </a:extLst>
            </p:cNvPr>
            <p:cNvCxnSpPr>
              <a:stCxn id="95" idx="0"/>
              <a:endCxn id="87" idx="0"/>
            </p:cNvCxnSpPr>
            <p:nvPr/>
          </p:nvCxnSpPr>
          <p:spPr>
            <a:xfrm flipH="1">
              <a:off x="7507563" y="2558336"/>
              <a:ext cx="2415" cy="937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ound Diagonal Corner Rectangle 56">
              <a:extLst>
                <a:ext uri="{FF2B5EF4-FFF2-40B4-BE49-F238E27FC236}">
                  <a16:creationId xmlns:a16="http://schemas.microsoft.com/office/drawing/2014/main" id="{AA278315-74C7-9495-9DAF-D2EBE0D1301F}"/>
                </a:ext>
              </a:extLst>
            </p:cNvPr>
            <p:cNvSpPr/>
            <p:nvPr/>
          </p:nvSpPr>
          <p:spPr>
            <a:xfrm>
              <a:off x="7311742" y="2040581"/>
              <a:ext cx="344819" cy="74655"/>
            </a:xfrm>
            <a:prstGeom prst="round2DiagRect">
              <a:avLst>
                <a:gd name="adj1" fmla="val 50000"/>
                <a:gd name="adj2" fmla="val 0"/>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57">
              <a:extLst>
                <a:ext uri="{FF2B5EF4-FFF2-40B4-BE49-F238E27FC236}">
                  <a16:creationId xmlns:a16="http://schemas.microsoft.com/office/drawing/2014/main" id="{25F46195-1D66-C9EB-B8DB-644413FF69DD}"/>
                </a:ext>
              </a:extLst>
            </p:cNvPr>
            <p:cNvSpPr/>
            <p:nvPr/>
          </p:nvSpPr>
          <p:spPr>
            <a:xfrm rot="5400000">
              <a:off x="7553312" y="2849689"/>
              <a:ext cx="267533" cy="198908"/>
            </a:xfrm>
            <a:prstGeom prst="homePlate">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96111C86-9067-B763-F311-FC1EC10BC505}"/>
              </a:ext>
            </a:extLst>
          </p:cNvPr>
          <p:cNvSpPr txBox="1"/>
          <p:nvPr/>
        </p:nvSpPr>
        <p:spPr>
          <a:xfrm>
            <a:off x="67432" y="6430135"/>
            <a:ext cx="6094476" cy="276999"/>
          </a:xfrm>
          <a:prstGeom prst="rect">
            <a:avLst/>
          </a:prstGeom>
          <a:noFill/>
        </p:spPr>
        <p:txBody>
          <a:bodyPr wrap="square">
            <a:spAutoFit/>
          </a:body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08238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down)">
                                      <p:cBhvr>
                                        <p:cTn id="23" dur="580">
                                          <p:stCondLst>
                                            <p:cond delay="0"/>
                                          </p:stCondLst>
                                        </p:cTn>
                                        <p:tgtEl>
                                          <p:spTgt spid="34"/>
                                        </p:tgtEl>
                                      </p:cBhvr>
                                    </p:animEffect>
                                    <p:anim calcmode="lin" valueType="num">
                                      <p:cBhvr>
                                        <p:cTn id="24"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9" dur="26">
                                          <p:stCondLst>
                                            <p:cond delay="650"/>
                                          </p:stCondLst>
                                        </p:cTn>
                                        <p:tgtEl>
                                          <p:spTgt spid="34"/>
                                        </p:tgtEl>
                                      </p:cBhvr>
                                      <p:to x="100000" y="60000"/>
                                    </p:animScale>
                                    <p:animScale>
                                      <p:cBhvr>
                                        <p:cTn id="30" dur="166" decel="50000">
                                          <p:stCondLst>
                                            <p:cond delay="676"/>
                                          </p:stCondLst>
                                        </p:cTn>
                                        <p:tgtEl>
                                          <p:spTgt spid="34"/>
                                        </p:tgtEl>
                                      </p:cBhvr>
                                      <p:to x="100000" y="100000"/>
                                    </p:animScale>
                                    <p:animScale>
                                      <p:cBhvr>
                                        <p:cTn id="31" dur="26">
                                          <p:stCondLst>
                                            <p:cond delay="1312"/>
                                          </p:stCondLst>
                                        </p:cTn>
                                        <p:tgtEl>
                                          <p:spTgt spid="34"/>
                                        </p:tgtEl>
                                      </p:cBhvr>
                                      <p:to x="100000" y="80000"/>
                                    </p:animScale>
                                    <p:animScale>
                                      <p:cBhvr>
                                        <p:cTn id="32" dur="166" decel="50000">
                                          <p:stCondLst>
                                            <p:cond delay="1338"/>
                                          </p:stCondLst>
                                        </p:cTn>
                                        <p:tgtEl>
                                          <p:spTgt spid="34"/>
                                        </p:tgtEl>
                                      </p:cBhvr>
                                      <p:to x="100000" y="100000"/>
                                    </p:animScale>
                                    <p:animScale>
                                      <p:cBhvr>
                                        <p:cTn id="33" dur="26">
                                          <p:stCondLst>
                                            <p:cond delay="1642"/>
                                          </p:stCondLst>
                                        </p:cTn>
                                        <p:tgtEl>
                                          <p:spTgt spid="34"/>
                                        </p:tgtEl>
                                      </p:cBhvr>
                                      <p:to x="100000" y="90000"/>
                                    </p:animScale>
                                    <p:animScale>
                                      <p:cBhvr>
                                        <p:cTn id="34" dur="166" decel="50000">
                                          <p:stCondLst>
                                            <p:cond delay="1668"/>
                                          </p:stCondLst>
                                        </p:cTn>
                                        <p:tgtEl>
                                          <p:spTgt spid="34"/>
                                        </p:tgtEl>
                                      </p:cBhvr>
                                      <p:to x="100000" y="100000"/>
                                    </p:animScale>
                                    <p:animScale>
                                      <p:cBhvr>
                                        <p:cTn id="35" dur="26">
                                          <p:stCondLst>
                                            <p:cond delay="1808"/>
                                          </p:stCondLst>
                                        </p:cTn>
                                        <p:tgtEl>
                                          <p:spTgt spid="34"/>
                                        </p:tgtEl>
                                      </p:cBhvr>
                                      <p:to x="100000" y="95000"/>
                                    </p:animScale>
                                    <p:animScale>
                                      <p:cBhvr>
                                        <p:cTn id="36" dur="166" decel="50000">
                                          <p:stCondLst>
                                            <p:cond delay="1834"/>
                                          </p:stCondLst>
                                        </p:cTn>
                                        <p:tgtEl>
                                          <p:spTgt spid="34"/>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80">
                                          <p:stCondLst>
                                            <p:cond delay="0"/>
                                          </p:stCondLst>
                                        </p:cTn>
                                        <p:tgtEl>
                                          <p:spTgt spid="75"/>
                                        </p:tgtEl>
                                      </p:cBhvr>
                                    </p:animEffect>
                                    <p:anim calcmode="lin" valueType="num">
                                      <p:cBhvr>
                                        <p:cTn id="40"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 dur="26">
                                          <p:stCondLst>
                                            <p:cond delay="650"/>
                                          </p:stCondLst>
                                        </p:cTn>
                                        <p:tgtEl>
                                          <p:spTgt spid="75"/>
                                        </p:tgtEl>
                                      </p:cBhvr>
                                      <p:to x="100000" y="60000"/>
                                    </p:animScale>
                                    <p:animScale>
                                      <p:cBhvr>
                                        <p:cTn id="46" dur="166" decel="50000">
                                          <p:stCondLst>
                                            <p:cond delay="676"/>
                                          </p:stCondLst>
                                        </p:cTn>
                                        <p:tgtEl>
                                          <p:spTgt spid="75"/>
                                        </p:tgtEl>
                                      </p:cBhvr>
                                      <p:to x="100000" y="100000"/>
                                    </p:animScale>
                                    <p:animScale>
                                      <p:cBhvr>
                                        <p:cTn id="47" dur="26">
                                          <p:stCondLst>
                                            <p:cond delay="1312"/>
                                          </p:stCondLst>
                                        </p:cTn>
                                        <p:tgtEl>
                                          <p:spTgt spid="75"/>
                                        </p:tgtEl>
                                      </p:cBhvr>
                                      <p:to x="100000" y="80000"/>
                                    </p:animScale>
                                    <p:animScale>
                                      <p:cBhvr>
                                        <p:cTn id="48" dur="166" decel="50000">
                                          <p:stCondLst>
                                            <p:cond delay="1338"/>
                                          </p:stCondLst>
                                        </p:cTn>
                                        <p:tgtEl>
                                          <p:spTgt spid="75"/>
                                        </p:tgtEl>
                                      </p:cBhvr>
                                      <p:to x="100000" y="100000"/>
                                    </p:animScale>
                                    <p:animScale>
                                      <p:cBhvr>
                                        <p:cTn id="49" dur="26">
                                          <p:stCondLst>
                                            <p:cond delay="1642"/>
                                          </p:stCondLst>
                                        </p:cTn>
                                        <p:tgtEl>
                                          <p:spTgt spid="75"/>
                                        </p:tgtEl>
                                      </p:cBhvr>
                                      <p:to x="100000" y="90000"/>
                                    </p:animScale>
                                    <p:animScale>
                                      <p:cBhvr>
                                        <p:cTn id="50" dur="166" decel="50000">
                                          <p:stCondLst>
                                            <p:cond delay="1668"/>
                                          </p:stCondLst>
                                        </p:cTn>
                                        <p:tgtEl>
                                          <p:spTgt spid="75"/>
                                        </p:tgtEl>
                                      </p:cBhvr>
                                      <p:to x="100000" y="100000"/>
                                    </p:animScale>
                                    <p:animScale>
                                      <p:cBhvr>
                                        <p:cTn id="51" dur="26">
                                          <p:stCondLst>
                                            <p:cond delay="1808"/>
                                          </p:stCondLst>
                                        </p:cTn>
                                        <p:tgtEl>
                                          <p:spTgt spid="75"/>
                                        </p:tgtEl>
                                      </p:cBhvr>
                                      <p:to x="100000" y="95000"/>
                                    </p:animScale>
                                    <p:animScale>
                                      <p:cBhvr>
                                        <p:cTn id="52"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DCE4DE-6B2B-C274-55F2-FA45DE4FD198}"/>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02FBAD0-A652-92B8-C1D2-30A768D3186F}"/>
              </a:ext>
            </a:extLst>
          </p:cNvPr>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80:5</a:t>
            </a:r>
            <a:endParaRPr lang="en-US" sz="1200" dirty="0">
              <a:solidFill>
                <a:schemeClr val="bg1"/>
              </a:solidFill>
            </a:endParaRPr>
          </a:p>
        </p:txBody>
      </p:sp>
      <p:sp>
        <p:nvSpPr>
          <p:cNvPr id="4" name="TextBox 3">
            <a:extLst>
              <a:ext uri="{FF2B5EF4-FFF2-40B4-BE49-F238E27FC236}">
                <a16:creationId xmlns:a16="http://schemas.microsoft.com/office/drawing/2014/main" id="{BA26C1E9-1CEF-B4C3-9D18-144A10024FA0}"/>
              </a:ext>
            </a:extLst>
          </p:cNvPr>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Your Redeemer</a:t>
            </a:r>
          </a:p>
        </p:txBody>
      </p:sp>
      <p:sp>
        <p:nvSpPr>
          <p:cNvPr id="6" name="TextBox 5">
            <a:extLst>
              <a:ext uri="{FF2B5EF4-FFF2-40B4-BE49-F238E27FC236}">
                <a16:creationId xmlns:a16="http://schemas.microsoft.com/office/drawing/2014/main" id="{9A1E82D1-6CF8-3791-852F-8C7EFB8D5E14}"/>
              </a:ext>
            </a:extLst>
          </p:cNvPr>
          <p:cNvSpPr txBox="1"/>
          <p:nvPr/>
        </p:nvSpPr>
        <p:spPr>
          <a:xfrm>
            <a:off x="3048001" y="1048578"/>
            <a:ext cx="6096000" cy="923330"/>
          </a:xfrm>
          <a:prstGeom prst="rect">
            <a:avLst/>
          </a:prstGeom>
          <a:noFill/>
        </p:spPr>
        <p:txBody>
          <a:bodyPr wrap="square">
            <a:spAutoFit/>
          </a:bodyPr>
          <a:lstStyle/>
          <a:p>
            <a:r>
              <a:rPr lang="en-US" sz="2000" b="0" i="0" dirty="0">
                <a:solidFill>
                  <a:schemeClr val="bg1"/>
                </a:solidFill>
                <a:effectLst/>
              </a:rPr>
              <a:t>The Redeemer loves you and will help you do the essential things that bring happiness now and forever.</a:t>
            </a:r>
          </a:p>
          <a:p>
            <a:r>
              <a:rPr lang="en-US" sz="1400" dirty="0">
                <a:solidFill>
                  <a:schemeClr val="bg1"/>
                </a:solidFill>
              </a:rPr>
              <a:t>Richard G. Scott</a:t>
            </a:r>
          </a:p>
        </p:txBody>
      </p:sp>
      <p:pic>
        <p:nvPicPr>
          <p:cNvPr id="8" name="Picture 7">
            <a:extLst>
              <a:ext uri="{FF2B5EF4-FFF2-40B4-BE49-F238E27FC236}">
                <a16:creationId xmlns:a16="http://schemas.microsoft.com/office/drawing/2014/main" id="{739729EB-634C-9B82-52C2-B45A4C5031A6}"/>
              </a:ext>
            </a:extLst>
          </p:cNvPr>
          <p:cNvPicPr>
            <a:picLocks noChangeAspect="1"/>
          </p:cNvPicPr>
          <p:nvPr/>
        </p:nvPicPr>
        <p:blipFill>
          <a:blip r:embed="rId3"/>
          <a:stretch>
            <a:fillRect/>
          </a:stretch>
        </p:blipFill>
        <p:spPr>
          <a:xfrm>
            <a:off x="8567594" y="2064241"/>
            <a:ext cx="2048161" cy="3858163"/>
          </a:xfrm>
          <a:prstGeom prst="rect">
            <a:avLst/>
          </a:prstGeom>
        </p:spPr>
      </p:pic>
      <p:pic>
        <p:nvPicPr>
          <p:cNvPr id="10" name="Picture 9">
            <a:extLst>
              <a:ext uri="{FF2B5EF4-FFF2-40B4-BE49-F238E27FC236}">
                <a16:creationId xmlns:a16="http://schemas.microsoft.com/office/drawing/2014/main" id="{8E59AABB-F855-7CCE-E45F-9A9C1E2C3DDA}"/>
              </a:ext>
            </a:extLst>
          </p:cNvPr>
          <p:cNvPicPr>
            <a:picLocks noChangeAspect="1"/>
          </p:cNvPicPr>
          <p:nvPr/>
        </p:nvPicPr>
        <p:blipFill>
          <a:blip r:embed="rId4"/>
          <a:stretch>
            <a:fillRect/>
          </a:stretch>
        </p:blipFill>
        <p:spPr>
          <a:xfrm>
            <a:off x="691713" y="2018565"/>
            <a:ext cx="2476644" cy="4013080"/>
          </a:xfrm>
          <a:prstGeom prst="rect">
            <a:avLst/>
          </a:prstGeom>
        </p:spPr>
      </p:pic>
      <p:pic>
        <p:nvPicPr>
          <p:cNvPr id="12" name="Picture 11">
            <a:extLst>
              <a:ext uri="{FF2B5EF4-FFF2-40B4-BE49-F238E27FC236}">
                <a16:creationId xmlns:a16="http://schemas.microsoft.com/office/drawing/2014/main" id="{50B563A3-0D31-06CD-58E0-026C875D7CA3}"/>
              </a:ext>
            </a:extLst>
          </p:cNvPr>
          <p:cNvPicPr>
            <a:picLocks noChangeAspect="1"/>
          </p:cNvPicPr>
          <p:nvPr/>
        </p:nvPicPr>
        <p:blipFill>
          <a:blip r:embed="rId5"/>
          <a:stretch>
            <a:fillRect/>
          </a:stretch>
        </p:blipFill>
        <p:spPr>
          <a:xfrm>
            <a:off x="4433748" y="2018565"/>
            <a:ext cx="2805252" cy="4308545"/>
          </a:xfrm>
          <a:prstGeom prst="rect">
            <a:avLst/>
          </a:prstGeom>
        </p:spPr>
      </p:pic>
      <p:pic>
        <p:nvPicPr>
          <p:cNvPr id="14" name="Picture 13" descr="A close-up of a person in a suit&#10;&#10;Description automatically generated">
            <a:extLst>
              <a:ext uri="{FF2B5EF4-FFF2-40B4-BE49-F238E27FC236}">
                <a16:creationId xmlns:a16="http://schemas.microsoft.com/office/drawing/2014/main" id="{BD5448F7-C92D-8EC8-8BAC-F5C88E032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14935" y="204249"/>
            <a:ext cx="718044" cy="901440"/>
          </a:xfrm>
          <a:prstGeom prst="rect">
            <a:avLst/>
          </a:prstGeom>
        </p:spPr>
      </p:pic>
    </p:spTree>
    <p:extLst>
      <p:ext uri="{BB962C8B-B14F-4D97-AF65-F5344CB8AC3E}">
        <p14:creationId xmlns:p14="http://schemas.microsoft.com/office/powerpoint/2010/main" val="3513373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FDEBC8-5F0C-E062-83E9-9997126EF633}"/>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353B9AA-F5F8-77C9-BA06-9C46044AADA2}"/>
              </a:ext>
            </a:extLst>
          </p:cNvPr>
          <p:cNvSpPr txBox="1"/>
          <p:nvPr/>
        </p:nvSpPr>
        <p:spPr>
          <a:xfrm>
            <a:off x="133349" y="163512"/>
            <a:ext cx="8982075" cy="3970318"/>
          </a:xfrm>
          <a:prstGeom prst="rect">
            <a:avLst/>
          </a:prstGeom>
          <a:noFill/>
        </p:spPr>
        <p:txBody>
          <a:bodyPr wrap="square">
            <a:spAutoFit/>
          </a:bodyPr>
          <a:lstStyle/>
          <a:p>
            <a:pPr fontAlgn="base"/>
            <a:r>
              <a:rPr lang="en-US" sz="1800" i="1" dirty="0">
                <a:solidFill>
                  <a:schemeClr val="bg1"/>
                </a:solidFill>
              </a:rPr>
              <a:t>Sources:</a:t>
            </a:r>
          </a:p>
          <a:p>
            <a:pPr fontAlgn="base"/>
            <a:endParaRPr lang="en-US" i="1" dirty="0">
              <a:solidFill>
                <a:schemeClr val="bg1"/>
              </a:solidFill>
            </a:endParaRPr>
          </a:p>
          <a:p>
            <a:pPr fontAlgn="base"/>
            <a:r>
              <a:rPr lang="en-US" sz="1800" i="1" dirty="0">
                <a:solidFill>
                  <a:schemeClr val="bg1"/>
                </a:solidFill>
              </a:rPr>
              <a:t>Video:</a:t>
            </a:r>
          </a:p>
          <a:p>
            <a:pPr fontAlgn="base"/>
            <a:r>
              <a:rPr lang="en-US" b="0" i="0" dirty="0">
                <a:solidFill>
                  <a:schemeClr val="bg1"/>
                </a:solidFill>
                <a:effectLst/>
              </a:rPr>
              <a:t>“</a:t>
            </a:r>
            <a:r>
              <a:rPr lang="en-US" b="0" i="0" u="none" strike="noStrike" dirty="0">
                <a:solidFill>
                  <a:schemeClr val="bg1"/>
                </a:solidFill>
                <a:effectLst/>
              </a:rPr>
              <a:t>Good Things to Share</a:t>
            </a:r>
            <a:r>
              <a:rPr lang="en-US" b="0" i="0" dirty="0">
                <a:solidFill>
                  <a:schemeClr val="bg1"/>
                </a:solidFill>
                <a:effectLst/>
              </a:rPr>
              <a:t>” (2:21)</a:t>
            </a:r>
            <a:endParaRPr lang="en-US" sz="1800" i="1" dirty="0">
              <a:solidFill>
                <a:schemeClr val="bg1"/>
              </a:solidFill>
            </a:endParaRPr>
          </a:p>
          <a:p>
            <a:pPr fontAlgn="base"/>
            <a:endParaRPr lang="en-US" i="1" dirty="0">
              <a:solidFill>
                <a:schemeClr val="bg1"/>
              </a:solidFill>
            </a:endParaRPr>
          </a:p>
          <a:p>
            <a:pPr fontAlgn="base"/>
            <a:r>
              <a:rPr lang="en-US" sz="1800" i="1" dirty="0">
                <a:solidFill>
                  <a:schemeClr val="bg1"/>
                </a:solidFill>
              </a:rPr>
              <a:t>Doctrine and Covenants Who’s Who </a:t>
            </a:r>
            <a:r>
              <a:rPr lang="en-US" sz="1800" dirty="0">
                <a:solidFill>
                  <a:schemeClr val="bg1"/>
                </a:solidFill>
              </a:rPr>
              <a:t>by Edgar J. Pinegar and Richard J. Allen </a:t>
            </a:r>
            <a:r>
              <a:rPr lang="en-US" sz="1800" dirty="0" err="1">
                <a:solidFill>
                  <a:schemeClr val="bg1"/>
                </a:solidFill>
              </a:rPr>
              <a:t>pg</a:t>
            </a:r>
            <a:r>
              <a:rPr lang="en-US" sz="1800" dirty="0">
                <a:solidFill>
                  <a:schemeClr val="bg1"/>
                </a:solidFill>
              </a:rPr>
              <a:t> 11, 83</a:t>
            </a:r>
          </a:p>
          <a:p>
            <a:pPr fontAlgn="base"/>
            <a:r>
              <a:rPr lang="en-US" b="0" i="0" dirty="0">
                <a:solidFill>
                  <a:schemeClr val="bg1"/>
                </a:solidFill>
                <a:effectLst/>
              </a:rPr>
              <a:t>Dieter F. Uchtdorf, “</a:t>
            </a:r>
            <a:r>
              <a:rPr lang="en-US" b="0" i="0" u="none" strike="noStrike" dirty="0">
                <a:solidFill>
                  <a:schemeClr val="bg1"/>
                </a:solidFill>
                <a:effectLst/>
              </a:rPr>
              <a:t>Missionary Work: Sharing What Is in Your Heart</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May 2019, 15</a:t>
            </a:r>
          </a:p>
          <a:p>
            <a:pPr fontAlgn="base"/>
            <a:r>
              <a:rPr lang="en-US" sz="1800" dirty="0">
                <a:solidFill>
                  <a:schemeClr val="bg1"/>
                </a:solidFill>
              </a:rPr>
              <a:t>Presentation by ©http://fashionsbylynda.com/blog/</a:t>
            </a:r>
            <a:endParaRPr lang="en-US" b="0" i="0" dirty="0">
              <a:solidFill>
                <a:schemeClr val="bg1"/>
              </a:solidFill>
              <a:effectLst/>
            </a:endParaRPr>
          </a:p>
          <a:p>
            <a:pPr fontAlgn="base"/>
            <a:r>
              <a:rPr lang="en-US" b="0" i="0" dirty="0">
                <a:solidFill>
                  <a:schemeClr val="bg1"/>
                </a:solidFill>
                <a:effectLst/>
              </a:rPr>
              <a:t>M. Russell Ballard, “</a:t>
            </a:r>
            <a:r>
              <a:rPr lang="en-US" b="0" i="0" u="none" strike="noStrike" dirty="0">
                <a:solidFill>
                  <a:schemeClr val="bg1"/>
                </a:solidFill>
                <a:effectLst/>
              </a:rPr>
              <a:t>Pure Testimony</a:t>
            </a:r>
            <a:r>
              <a:rPr lang="en-US" b="0" i="0" dirty="0">
                <a:solidFill>
                  <a:schemeClr val="bg1"/>
                </a:solidFill>
                <a:effectLst/>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2004, 41</a:t>
            </a:r>
          </a:p>
          <a:p>
            <a:pPr fontAlgn="base"/>
            <a:r>
              <a:rPr lang="en-US" b="1" i="0" dirty="0">
                <a:solidFill>
                  <a:schemeClr val="bg1"/>
                </a:solidFill>
                <a:effectLst/>
              </a:rPr>
              <a:t>Elder John C. Pingree Jr.</a:t>
            </a:r>
            <a:r>
              <a:rPr lang="en-US" dirty="0">
                <a:solidFill>
                  <a:schemeClr val="bg1"/>
                </a:solidFill>
              </a:rPr>
              <a:t> General Conf. Oct 2023 “Eternal Truth”</a:t>
            </a:r>
          </a:p>
          <a:p>
            <a:pPr fontAlgn="base"/>
            <a:r>
              <a:rPr lang="en-US" dirty="0">
                <a:solidFill>
                  <a:schemeClr val="bg1"/>
                </a:solidFill>
              </a:rPr>
              <a:t>Richard G. Scott “Jesus Christ, Our Redeemer” April 1997 Gen. Conf.</a:t>
            </a:r>
          </a:p>
          <a:p>
            <a:pPr fontAlgn="base"/>
            <a:endParaRPr lang="en-US" b="0" i="0" dirty="0">
              <a:solidFill>
                <a:schemeClr val="bg1"/>
              </a:solidFill>
              <a:effectLst/>
            </a:endParaRPr>
          </a:p>
          <a:p>
            <a:pPr fontAlgn="base"/>
            <a:endParaRPr lang="en-US" sz="1800" dirty="0">
              <a:solidFill>
                <a:schemeClr val="bg1"/>
              </a:solidFill>
            </a:endParaRPr>
          </a:p>
        </p:txBody>
      </p:sp>
      <p:grpSp>
        <p:nvGrpSpPr>
          <p:cNvPr id="6" name="Group 5">
            <a:extLst>
              <a:ext uri="{FF2B5EF4-FFF2-40B4-BE49-F238E27FC236}">
                <a16:creationId xmlns:a16="http://schemas.microsoft.com/office/drawing/2014/main" id="{05B4F865-A545-0B25-1BEC-69A73D57DE00}"/>
              </a:ext>
            </a:extLst>
          </p:cNvPr>
          <p:cNvGrpSpPr/>
          <p:nvPr/>
        </p:nvGrpSpPr>
        <p:grpSpPr>
          <a:xfrm>
            <a:off x="3305173" y="284710"/>
            <a:ext cx="868869" cy="1094285"/>
            <a:chOff x="990600" y="381000"/>
            <a:chExt cx="2362200" cy="2905035"/>
          </a:xfrm>
        </p:grpSpPr>
        <p:sp>
          <p:nvSpPr>
            <p:cNvPr id="7" name="Trapezoid 6">
              <a:extLst>
                <a:ext uri="{FF2B5EF4-FFF2-40B4-BE49-F238E27FC236}">
                  <a16:creationId xmlns:a16="http://schemas.microsoft.com/office/drawing/2014/main" id="{E00B923A-3D60-8CEA-36B9-A381EF573B51}"/>
                </a:ext>
              </a:extLst>
            </p:cNvPr>
            <p:cNvSpPr/>
            <p:nvPr/>
          </p:nvSpPr>
          <p:spPr>
            <a:xfrm rot="16200000">
              <a:off x="2476500" y="1562100"/>
              <a:ext cx="990600" cy="76200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99">
              <a:extLst>
                <a:ext uri="{FF2B5EF4-FFF2-40B4-BE49-F238E27FC236}">
                  <a16:creationId xmlns:a16="http://schemas.microsoft.com/office/drawing/2014/main" id="{715802B5-E8B8-EC2F-97A9-66EA65ADA294}"/>
                </a:ext>
              </a:extLst>
            </p:cNvPr>
            <p:cNvSpPr/>
            <p:nvPr/>
          </p:nvSpPr>
          <p:spPr>
            <a:xfrm rot="4358081">
              <a:off x="1933159" y="2709566"/>
              <a:ext cx="837668" cy="217150"/>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00">
              <a:extLst>
                <a:ext uri="{FF2B5EF4-FFF2-40B4-BE49-F238E27FC236}">
                  <a16:creationId xmlns:a16="http://schemas.microsoft.com/office/drawing/2014/main" id="{02080696-1582-4CDB-8177-18C9960E698D}"/>
                </a:ext>
              </a:extLst>
            </p:cNvPr>
            <p:cNvSpPr/>
            <p:nvPr/>
          </p:nvSpPr>
          <p:spPr>
            <a:xfrm rot="6732551">
              <a:off x="1440199" y="2758626"/>
              <a:ext cx="837668" cy="217149"/>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1">
              <a:extLst>
                <a:ext uri="{FF2B5EF4-FFF2-40B4-BE49-F238E27FC236}">
                  <a16:creationId xmlns:a16="http://schemas.microsoft.com/office/drawing/2014/main" id="{FCDD2A20-FABD-2367-EE57-61B830390627}"/>
                </a:ext>
              </a:extLst>
            </p:cNvPr>
            <p:cNvSpPr/>
            <p:nvPr/>
          </p:nvSpPr>
          <p:spPr>
            <a:xfrm>
              <a:off x="1143000" y="1447800"/>
              <a:ext cx="1752600" cy="106680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
              <a:extLst>
                <a:ext uri="{FF2B5EF4-FFF2-40B4-BE49-F238E27FC236}">
                  <a16:creationId xmlns:a16="http://schemas.microsoft.com/office/drawing/2014/main" id="{3DC1AE39-DBA2-5354-2D80-0D9E27BC57AF}"/>
                </a:ext>
              </a:extLst>
            </p:cNvPr>
            <p:cNvGrpSpPr/>
            <p:nvPr/>
          </p:nvGrpSpPr>
          <p:grpSpPr>
            <a:xfrm>
              <a:off x="1828800" y="381000"/>
              <a:ext cx="1250371" cy="1224010"/>
              <a:chOff x="3037563" y="3121795"/>
              <a:chExt cx="1250371" cy="1224010"/>
            </a:xfrm>
          </p:grpSpPr>
          <p:sp>
            <p:nvSpPr>
              <p:cNvPr id="18" name="Oval 17">
                <a:extLst>
                  <a:ext uri="{FF2B5EF4-FFF2-40B4-BE49-F238E27FC236}">
                    <a16:creationId xmlns:a16="http://schemas.microsoft.com/office/drawing/2014/main" id="{4ACD5537-ADBA-95FA-DB89-E6243A209C3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0BF6423-39FA-D72B-2E26-5893EEB08DCF}"/>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4B9DA3-F01A-10F7-7E2E-B5BC6A9C3874}"/>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6F4978C-7F30-39AF-161D-325B2ED58AE5}"/>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DC3EFF-CA93-4737-D790-A05AA180D09D}"/>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4">
              <a:extLst>
                <a:ext uri="{FF2B5EF4-FFF2-40B4-BE49-F238E27FC236}">
                  <a16:creationId xmlns:a16="http://schemas.microsoft.com/office/drawing/2014/main" id="{1EE77AA0-C7B7-803A-C17B-1A618AF1A0D9}"/>
                </a:ext>
              </a:extLst>
            </p:cNvPr>
            <p:cNvGrpSpPr/>
            <p:nvPr/>
          </p:nvGrpSpPr>
          <p:grpSpPr>
            <a:xfrm>
              <a:off x="990600" y="685800"/>
              <a:ext cx="856252" cy="838200"/>
              <a:chOff x="3037563" y="3121795"/>
              <a:chExt cx="1250371" cy="1224010"/>
            </a:xfrm>
          </p:grpSpPr>
          <p:sp>
            <p:nvSpPr>
              <p:cNvPr id="13" name="Oval 12">
                <a:extLst>
                  <a:ext uri="{FF2B5EF4-FFF2-40B4-BE49-F238E27FC236}">
                    <a16:creationId xmlns:a16="http://schemas.microsoft.com/office/drawing/2014/main" id="{A2929097-BCB8-C2FD-029C-7DC7508252A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D4D237-EE39-FF1B-C8B3-DAC3C4E8AE40}"/>
                  </a:ext>
                </a:extLst>
              </p:cNvPr>
              <p:cNvSpPr/>
              <p:nvPr/>
            </p:nvSpPr>
            <p:spPr>
              <a:xfrm rot="1737695">
                <a:off x="3320118" y="338480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B5128A1-DB1C-7437-5A2A-2CA905290528}"/>
                  </a:ext>
                </a:extLst>
              </p:cNvPr>
              <p:cNvSpPr/>
              <p:nvPr/>
            </p:nvSpPr>
            <p:spPr>
              <a:xfrm rot="1737695">
                <a:off x="3710082" y="3407215"/>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73C79C4-62A3-2696-7D2C-503A79E21D12}"/>
                  </a:ext>
                </a:extLst>
              </p:cNvPr>
              <p:cNvSpPr/>
              <p:nvPr/>
            </p:nvSpPr>
            <p:spPr>
              <a:xfrm rot="1737695">
                <a:off x="3302191" y="3761320"/>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CF696DF-3318-7A3F-38B4-6DF421E805E5}"/>
                  </a:ext>
                </a:extLst>
              </p:cNvPr>
              <p:cNvSpPr/>
              <p:nvPr/>
            </p:nvSpPr>
            <p:spPr>
              <a:xfrm rot="1737695">
                <a:off x="3710082" y="3788214"/>
                <a:ext cx="300796" cy="2944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TextBox 22">
            <a:extLst>
              <a:ext uri="{FF2B5EF4-FFF2-40B4-BE49-F238E27FC236}">
                <a16:creationId xmlns:a16="http://schemas.microsoft.com/office/drawing/2014/main" id="{23B053E4-3B91-20CB-3B2B-D1CB08E7B996}"/>
              </a:ext>
            </a:extLst>
          </p:cNvPr>
          <p:cNvSpPr txBox="1"/>
          <p:nvPr/>
        </p:nvSpPr>
        <p:spPr>
          <a:xfrm>
            <a:off x="0" y="6494070"/>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84797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EA0D9-ABA4-F4C5-3FEE-7197FEABFB8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1F70E9B-CCF1-F1FB-6911-EE5F7058860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F9C0EF2-60E8-C61A-FE82-4540E1D6FCB9}"/>
              </a:ext>
            </a:extLst>
          </p:cNvPr>
          <p:cNvSpPr txBox="1"/>
          <p:nvPr/>
        </p:nvSpPr>
        <p:spPr>
          <a:xfrm>
            <a:off x="1885553" y="4390194"/>
            <a:ext cx="3705225" cy="1969770"/>
          </a:xfrm>
          <a:prstGeom prst="rect">
            <a:avLst/>
          </a:prstGeom>
          <a:noFill/>
        </p:spPr>
        <p:txBody>
          <a:bodyPr wrap="square">
            <a:spAutoFit/>
          </a:bodyPr>
          <a:lstStyle/>
          <a:p>
            <a:r>
              <a:rPr lang="en-US" b="0" i="0" dirty="0">
                <a:solidFill>
                  <a:schemeClr val="bg1"/>
                </a:solidFill>
                <a:effectLst/>
              </a:rPr>
              <a:t>Wherever you are on this earth, there are plenty of opportunities to share the good news of the gospel of Jesus Christ with people you meet, study with, and live with or work and socialize with. </a:t>
            </a:r>
          </a:p>
          <a:p>
            <a:r>
              <a:rPr lang="en-US" sz="1400" b="0" i="0" dirty="0">
                <a:solidFill>
                  <a:schemeClr val="bg1"/>
                </a:solidFill>
                <a:effectLst/>
              </a:rPr>
              <a:t>Dieter F. Uchtdorf</a:t>
            </a:r>
            <a:endParaRPr lang="en-US" sz="1400" dirty="0">
              <a:solidFill>
                <a:schemeClr val="bg1"/>
              </a:solidFill>
            </a:endParaRPr>
          </a:p>
        </p:txBody>
      </p:sp>
      <p:pic>
        <p:nvPicPr>
          <p:cNvPr id="5" name="Picture 4" descr="A group of people standing in front of a building&#10;&#10;Description automatically generated">
            <a:extLst>
              <a:ext uri="{FF2B5EF4-FFF2-40B4-BE49-F238E27FC236}">
                <a16:creationId xmlns:a16="http://schemas.microsoft.com/office/drawing/2014/main" id="{14FE32F8-3B27-EAE8-1EEA-9B63ADBA96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378" y="806169"/>
            <a:ext cx="4216400" cy="3162300"/>
          </a:xfrm>
          <a:prstGeom prst="rect">
            <a:avLst/>
          </a:prstGeom>
        </p:spPr>
      </p:pic>
      <p:pic>
        <p:nvPicPr>
          <p:cNvPr id="9" name="Picture 8" descr="Two women standing next to each other&#10;&#10;Description automatically generated">
            <a:extLst>
              <a:ext uri="{FF2B5EF4-FFF2-40B4-BE49-F238E27FC236}">
                <a16:creationId xmlns:a16="http://schemas.microsoft.com/office/drawing/2014/main" id="{B6EA1164-0582-3E2A-A01A-C89286431A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164262" y="1839513"/>
            <a:ext cx="4733925" cy="3550444"/>
          </a:xfrm>
          <a:prstGeom prst="rect">
            <a:avLst/>
          </a:prstGeom>
        </p:spPr>
      </p:pic>
      <p:sp>
        <p:nvSpPr>
          <p:cNvPr id="10" name="TextBox 9">
            <a:extLst>
              <a:ext uri="{FF2B5EF4-FFF2-40B4-BE49-F238E27FC236}">
                <a16:creationId xmlns:a16="http://schemas.microsoft.com/office/drawing/2014/main" id="{C64F8C53-BE6F-66DC-9F6B-1551345931B1}"/>
              </a:ext>
            </a:extLst>
          </p:cNvPr>
          <p:cNvSpPr txBox="1"/>
          <p:nvPr/>
        </p:nvSpPr>
        <p:spPr>
          <a:xfrm>
            <a:off x="-1" y="32915"/>
            <a:ext cx="12192001"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Opportunities to Share the Good News</a:t>
            </a:r>
          </a:p>
        </p:txBody>
      </p:sp>
      <p:sp>
        <p:nvSpPr>
          <p:cNvPr id="12" name="TextBox 11">
            <a:extLst>
              <a:ext uri="{FF2B5EF4-FFF2-40B4-BE49-F238E27FC236}">
                <a16:creationId xmlns:a16="http://schemas.microsoft.com/office/drawing/2014/main" id="{CAFC7456-9C86-BE53-5289-951DEEC4445B}"/>
              </a:ext>
            </a:extLst>
          </p:cNvPr>
          <p:cNvSpPr txBox="1"/>
          <p:nvPr/>
        </p:nvSpPr>
        <p:spPr>
          <a:xfrm>
            <a:off x="0" y="6488668"/>
            <a:ext cx="6096000" cy="369332"/>
          </a:xfrm>
          <a:prstGeom prst="rect">
            <a:avLst/>
          </a:prstGeom>
          <a:noFill/>
        </p:spPr>
        <p:txBody>
          <a:bodyPr wrap="square">
            <a:spAutoFit/>
          </a:bodyPr>
          <a:lstStyle/>
          <a:p>
            <a:r>
              <a:rPr lang="en-US" b="0" i="0" dirty="0">
                <a:solidFill>
                  <a:schemeClr val="bg1"/>
                </a:solidFill>
                <a:effectLst/>
              </a:rPr>
              <a:t>D&amp;C 79:1</a:t>
            </a:r>
            <a:endParaRPr lang="en-US" dirty="0"/>
          </a:p>
        </p:txBody>
      </p:sp>
      <p:sp>
        <p:nvSpPr>
          <p:cNvPr id="14" name="TextBox 13">
            <a:extLst>
              <a:ext uri="{FF2B5EF4-FFF2-40B4-BE49-F238E27FC236}">
                <a16:creationId xmlns:a16="http://schemas.microsoft.com/office/drawing/2014/main" id="{B8658DD6-7959-966C-821A-BFD296A72A2D}"/>
              </a:ext>
            </a:extLst>
          </p:cNvPr>
          <p:cNvSpPr txBox="1"/>
          <p:nvPr/>
        </p:nvSpPr>
        <p:spPr>
          <a:xfrm>
            <a:off x="5019675" y="6294475"/>
            <a:ext cx="7293768" cy="369332"/>
          </a:xfrm>
          <a:prstGeom prst="rect">
            <a:avLst/>
          </a:prstGeom>
          <a:noFill/>
        </p:spPr>
        <p:txBody>
          <a:bodyPr wrap="square">
            <a:spAutoFit/>
          </a:bodyPr>
          <a:lstStyle/>
          <a:p>
            <a:r>
              <a:rPr lang="en-US" b="1" i="0" dirty="0">
                <a:solidFill>
                  <a:srgbClr val="FFFF00"/>
                </a:solidFill>
                <a:effectLst/>
              </a:rPr>
              <a:t>Jesus Christ invites us to share the joy of His gospel with everyone</a:t>
            </a:r>
            <a:endParaRPr lang="en-US" dirty="0">
              <a:solidFill>
                <a:srgbClr val="FFFF00"/>
              </a:solidFill>
            </a:endParaRPr>
          </a:p>
        </p:txBody>
      </p:sp>
    </p:spTree>
    <p:extLst>
      <p:ext uri="{BB962C8B-B14F-4D97-AF65-F5344CB8AC3E}">
        <p14:creationId xmlns:p14="http://schemas.microsoft.com/office/powerpoint/2010/main" val="98512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D45759-AEC2-1145-BC6A-A75B211017A4}"/>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Jared Carter</a:t>
            </a:r>
          </a:p>
        </p:txBody>
      </p:sp>
      <p:sp>
        <p:nvSpPr>
          <p:cNvPr id="15" name="Rectangle 14"/>
          <p:cNvSpPr/>
          <p:nvPr/>
        </p:nvSpPr>
        <p:spPr>
          <a:xfrm>
            <a:off x="529953" y="1117418"/>
            <a:ext cx="6782858" cy="5355312"/>
          </a:xfrm>
          <a:prstGeom prst="rect">
            <a:avLst/>
          </a:prstGeom>
        </p:spPr>
        <p:txBody>
          <a:bodyPr wrap="square">
            <a:spAutoFit/>
          </a:bodyPr>
          <a:lstStyle/>
          <a:p>
            <a:pPr fontAlgn="base"/>
            <a:r>
              <a:rPr lang="en-US" dirty="0">
                <a:solidFill>
                  <a:schemeClr val="bg1"/>
                </a:solidFill>
              </a:rPr>
              <a:t>He was born on June 14, 1801, in Benson, Vermont </a:t>
            </a:r>
          </a:p>
          <a:p>
            <a:pPr fontAlgn="base"/>
            <a:endParaRPr lang="en-US" dirty="0">
              <a:solidFill>
                <a:schemeClr val="bg1"/>
              </a:solidFill>
            </a:endParaRPr>
          </a:p>
          <a:p>
            <a:pPr fontAlgn="base"/>
            <a:r>
              <a:rPr lang="en-US" dirty="0">
                <a:solidFill>
                  <a:schemeClr val="bg1"/>
                </a:solidFill>
              </a:rPr>
              <a:t>He was introduced to the Book of Mormon in January 1831 and immediately believed it was true</a:t>
            </a:r>
          </a:p>
          <a:p>
            <a:pPr fontAlgn="base"/>
            <a:endParaRPr lang="en-US" dirty="0">
              <a:solidFill>
                <a:schemeClr val="bg1"/>
              </a:solidFill>
            </a:endParaRPr>
          </a:p>
          <a:p>
            <a:pPr fontAlgn="base"/>
            <a:r>
              <a:rPr lang="en-US" dirty="0">
                <a:solidFill>
                  <a:schemeClr val="bg1"/>
                </a:solidFill>
              </a:rPr>
              <a:t>He was baptized by Hyrum Smith the following month </a:t>
            </a:r>
          </a:p>
          <a:p>
            <a:pPr fontAlgn="base"/>
            <a:endParaRPr lang="en-US" dirty="0">
              <a:solidFill>
                <a:schemeClr val="bg1"/>
              </a:solidFill>
            </a:endParaRPr>
          </a:p>
          <a:p>
            <a:pPr fontAlgn="base"/>
            <a:r>
              <a:rPr lang="en-US" dirty="0">
                <a:solidFill>
                  <a:schemeClr val="bg1"/>
                </a:solidFill>
              </a:rPr>
              <a:t>Jared and his family moved with the Saints to </a:t>
            </a:r>
            <a:r>
              <a:rPr lang="en-US" dirty="0" err="1">
                <a:solidFill>
                  <a:schemeClr val="bg1"/>
                </a:solidFill>
              </a:rPr>
              <a:t>Colesville</a:t>
            </a:r>
            <a:r>
              <a:rPr lang="en-US" dirty="0">
                <a:solidFill>
                  <a:schemeClr val="bg1"/>
                </a:solidFill>
              </a:rPr>
              <a:t>, Ohio</a:t>
            </a:r>
          </a:p>
          <a:p>
            <a:pPr fontAlgn="base"/>
            <a:endParaRPr lang="en-US" dirty="0">
              <a:solidFill>
                <a:schemeClr val="bg1"/>
              </a:solidFill>
            </a:endParaRPr>
          </a:p>
          <a:p>
            <a:pPr fontAlgn="base"/>
            <a:r>
              <a:rPr lang="en-US" dirty="0">
                <a:solidFill>
                  <a:schemeClr val="bg1"/>
                </a:solidFill>
              </a:rPr>
              <a:t>He was ordained a priest in accordance with revelation dated June 7, 1831 and went on to become a successful missionary for a period of time and baptized 79 people</a:t>
            </a:r>
          </a:p>
          <a:p>
            <a:pPr fontAlgn="base"/>
            <a:endParaRPr lang="en-US" dirty="0">
              <a:solidFill>
                <a:schemeClr val="bg1"/>
              </a:solidFill>
            </a:endParaRPr>
          </a:p>
          <a:p>
            <a:pPr fontAlgn="base"/>
            <a:r>
              <a:rPr lang="en-US" dirty="0">
                <a:solidFill>
                  <a:schemeClr val="bg1"/>
                </a:solidFill>
              </a:rPr>
              <a:t>Unfortunately, though he was called a member of the building committee and high council in Kirtland, he became disaffected from the church and was </a:t>
            </a:r>
            <a:r>
              <a:rPr lang="en-US" dirty="0" err="1">
                <a:solidFill>
                  <a:schemeClr val="bg1"/>
                </a:solidFill>
              </a:rPr>
              <a:t>disfellowshipped</a:t>
            </a:r>
            <a:r>
              <a:rPr lang="en-US" dirty="0">
                <a:solidFill>
                  <a:schemeClr val="bg1"/>
                </a:solidFill>
              </a:rPr>
              <a:t> in September 1844 for conspiracy against the Prophet Joseph</a:t>
            </a:r>
          </a:p>
          <a:p>
            <a:pPr fontAlgn="base"/>
            <a:endParaRPr lang="en-US" dirty="0">
              <a:solidFill>
                <a:schemeClr val="bg1"/>
              </a:solidFill>
            </a:endParaRPr>
          </a:p>
          <a:p>
            <a:pPr fontAlgn="base"/>
            <a:r>
              <a:rPr lang="en-US" dirty="0">
                <a:solidFill>
                  <a:schemeClr val="bg1"/>
                </a:solidFill>
              </a:rPr>
              <a:t>He died in July 1855 in </a:t>
            </a:r>
            <a:r>
              <a:rPr lang="en-US" dirty="0" err="1">
                <a:solidFill>
                  <a:schemeClr val="bg1"/>
                </a:solidFill>
              </a:rPr>
              <a:t>Dekalb</a:t>
            </a:r>
            <a:r>
              <a:rPr lang="en-US" dirty="0">
                <a:solidFill>
                  <a:schemeClr val="bg1"/>
                </a:solidFill>
              </a:rPr>
              <a:t> County, Illinois</a:t>
            </a:r>
          </a:p>
        </p:txBody>
      </p:sp>
      <p:sp>
        <p:nvSpPr>
          <p:cNvPr id="8" name="TextBox 7"/>
          <p:cNvSpPr txBox="1"/>
          <p:nvPr/>
        </p:nvSpPr>
        <p:spPr>
          <a:xfrm>
            <a:off x="8570614" y="6535163"/>
            <a:ext cx="3621386" cy="369332"/>
          </a:xfrm>
          <a:prstGeom prst="rect">
            <a:avLst/>
          </a:prstGeom>
          <a:noFill/>
        </p:spPr>
        <p:txBody>
          <a:bodyPr wrap="square" rtlCol="0">
            <a:spAutoFit/>
          </a:bodyPr>
          <a:lstStyle/>
          <a:p>
            <a:pPr algn="r"/>
            <a:r>
              <a:rPr lang="en-US" dirty="0">
                <a:solidFill>
                  <a:schemeClr val="bg1"/>
                </a:solidFill>
              </a:rPr>
              <a:t>Who’s Who</a:t>
            </a:r>
            <a:endParaRPr lang="en-US" sz="1200" dirty="0">
              <a:solidFill>
                <a:schemeClr val="bg1"/>
              </a:solidFill>
            </a:endParaRPr>
          </a:p>
        </p:txBody>
      </p:sp>
      <p:grpSp>
        <p:nvGrpSpPr>
          <p:cNvPr id="9" name="Group 8"/>
          <p:cNvGrpSpPr/>
          <p:nvPr/>
        </p:nvGrpSpPr>
        <p:grpSpPr>
          <a:xfrm>
            <a:off x="9040250" y="1427265"/>
            <a:ext cx="1683168" cy="4488626"/>
            <a:chOff x="1822032" y="1085843"/>
            <a:chExt cx="1379091" cy="3870694"/>
          </a:xfrm>
        </p:grpSpPr>
        <p:sp>
          <p:nvSpPr>
            <p:cNvPr id="10" name="Cloud 9"/>
            <p:cNvSpPr/>
            <p:nvPr/>
          </p:nvSpPr>
          <p:spPr>
            <a:xfrm rot="17643012">
              <a:off x="1940192" y="1057336"/>
              <a:ext cx="1121414" cy="1178427"/>
            </a:xfrm>
            <a:prstGeom prst="cloud">
              <a:avLst/>
            </a:pr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843460">
              <a:off x="2071251" y="4529507"/>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900530">
              <a:off x="2593081" y="4515915"/>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22032" y="321005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0689303">
              <a:off x="2961827" y="3216933"/>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480382">
              <a:off x="2541959" y="2061371"/>
              <a:ext cx="567223" cy="1380364"/>
            </a:xfrm>
            <a:prstGeom prst="trapezoid">
              <a:avLst>
                <a:gd name="adj" fmla="val 1761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apezoid 16"/>
            <p:cNvSpPr/>
            <p:nvPr/>
          </p:nvSpPr>
          <p:spPr>
            <a:xfrm rot="952729">
              <a:off x="1921056" y="2034974"/>
              <a:ext cx="567223" cy="1380364"/>
            </a:xfrm>
            <a:prstGeom prst="trapezoid">
              <a:avLst>
                <a:gd name="adj" fmla="val 1761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apezoid 17"/>
            <p:cNvSpPr/>
            <p:nvPr/>
          </p:nvSpPr>
          <p:spPr>
            <a:xfrm>
              <a:off x="2089981" y="2068577"/>
              <a:ext cx="834915" cy="1457217"/>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p:cNvSpPr/>
            <p:nvPr/>
          </p:nvSpPr>
          <p:spPr>
            <a:xfrm rot="10800000">
              <a:off x="2162430" y="1956796"/>
              <a:ext cx="642553" cy="48515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rot="13719616" flipV="1">
              <a:off x="2046682" y="2258132"/>
              <a:ext cx="608355" cy="228727"/>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p:cNvSpPr/>
            <p:nvPr/>
          </p:nvSpPr>
          <p:spPr>
            <a:xfrm rot="7230004" flipH="1" flipV="1">
              <a:off x="2367797" y="2229243"/>
              <a:ext cx="608355" cy="228727"/>
            </a:xfrm>
            <a:prstGeom prst="parallelogram">
              <a:avLst>
                <a:gd name="adj" fmla="val 7986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020810" y="1136690"/>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18" idx="2"/>
            </p:cNvCxnSpPr>
            <p:nvPr/>
          </p:nvCxnSpPr>
          <p:spPr>
            <a:xfrm>
              <a:off x="2507438" y="2372495"/>
              <a:ext cx="1" cy="1153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422323" y="2707746"/>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429612" y="2908581"/>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440903" y="3122730"/>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443990" y="3312165"/>
              <a:ext cx="88386" cy="75472"/>
            </a:xfrm>
            <a:prstGeom prst="ellipse">
              <a:avLst/>
            </a:prstGeom>
            <a:solidFill>
              <a:srgbClr val="9C6F3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p:cNvSpPr/>
            <p:nvPr/>
          </p:nvSpPr>
          <p:spPr>
            <a:xfrm>
              <a:off x="2046716" y="3430368"/>
              <a:ext cx="567223" cy="1267229"/>
            </a:xfrm>
            <a:prstGeom prst="trapezoid">
              <a:avLst>
                <a:gd name="adj" fmla="val 17618"/>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apezoid 28"/>
            <p:cNvSpPr/>
            <p:nvPr/>
          </p:nvSpPr>
          <p:spPr>
            <a:xfrm rot="21416046">
              <a:off x="2446011" y="3430369"/>
              <a:ext cx="567223" cy="1267228"/>
            </a:xfrm>
            <a:prstGeom prst="trapezoid">
              <a:avLst>
                <a:gd name="adj" fmla="val 17618"/>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p:nvSpPr>
          <p:spPr>
            <a:xfrm>
              <a:off x="2250940" y="3457469"/>
              <a:ext cx="525326" cy="440786"/>
            </a:xfrm>
            <a:prstGeom prst="ellipse">
              <a:avLst/>
            </a:prstGeom>
            <a:solidFill>
              <a:srgbClr val="9C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2089981" y="3387637"/>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ame 31"/>
            <p:cNvSpPr/>
            <p:nvPr/>
          </p:nvSpPr>
          <p:spPr>
            <a:xfrm>
              <a:off x="2350859" y="3349901"/>
              <a:ext cx="286782" cy="175893"/>
            </a:xfrm>
            <a:prstGeom prst="fram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loud 32"/>
            <p:cNvSpPr/>
            <p:nvPr/>
          </p:nvSpPr>
          <p:spPr>
            <a:xfrm rot="15974699">
              <a:off x="2290272" y="1775019"/>
              <a:ext cx="404475" cy="615616"/>
            </a:xfrm>
            <a:prstGeom prst="cloud">
              <a:avLst/>
            </a:prstGeom>
            <a:solidFill>
              <a:srgbClr val="BC451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392611" y="1920996"/>
              <a:ext cx="182190" cy="9059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 name="TextBox 117"/>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79:1</a:t>
            </a:r>
            <a:endParaRPr lang="en-US" sz="1200" dirty="0">
              <a:solidFill>
                <a:schemeClr val="bg1"/>
              </a:solidFill>
            </a:endParaRPr>
          </a:p>
        </p:txBody>
      </p:sp>
    </p:spTree>
    <p:extLst>
      <p:ext uri="{BB962C8B-B14F-4D97-AF65-F5344CB8AC3E}">
        <p14:creationId xmlns:p14="http://schemas.microsoft.com/office/powerpoint/2010/main" val="179847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80">
                                          <p:stCondLst>
                                            <p:cond delay="0"/>
                                          </p:stCondLst>
                                        </p:cTn>
                                        <p:tgtEl>
                                          <p:spTgt spid="9"/>
                                        </p:tgtEl>
                                      </p:cBhvr>
                                    </p:animEffect>
                                    <p:anim calcmode="lin" valueType="num">
                                      <p:cBhvr>
                                        <p:cTn id="1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5" dur="26">
                                          <p:stCondLst>
                                            <p:cond delay="650"/>
                                          </p:stCondLst>
                                        </p:cTn>
                                        <p:tgtEl>
                                          <p:spTgt spid="9"/>
                                        </p:tgtEl>
                                      </p:cBhvr>
                                      <p:to x="100000" y="60000"/>
                                    </p:animScale>
                                    <p:animScale>
                                      <p:cBhvr>
                                        <p:cTn id="16" dur="166" decel="50000">
                                          <p:stCondLst>
                                            <p:cond delay="676"/>
                                          </p:stCondLst>
                                        </p:cTn>
                                        <p:tgtEl>
                                          <p:spTgt spid="9"/>
                                        </p:tgtEl>
                                      </p:cBhvr>
                                      <p:to x="100000" y="100000"/>
                                    </p:animScale>
                                    <p:animScale>
                                      <p:cBhvr>
                                        <p:cTn id="17" dur="26">
                                          <p:stCondLst>
                                            <p:cond delay="1312"/>
                                          </p:stCondLst>
                                        </p:cTn>
                                        <p:tgtEl>
                                          <p:spTgt spid="9"/>
                                        </p:tgtEl>
                                      </p:cBhvr>
                                      <p:to x="100000" y="80000"/>
                                    </p:animScale>
                                    <p:animScale>
                                      <p:cBhvr>
                                        <p:cTn id="18" dur="166" decel="50000">
                                          <p:stCondLst>
                                            <p:cond delay="1338"/>
                                          </p:stCondLst>
                                        </p:cTn>
                                        <p:tgtEl>
                                          <p:spTgt spid="9"/>
                                        </p:tgtEl>
                                      </p:cBhvr>
                                      <p:to x="100000" y="100000"/>
                                    </p:animScale>
                                    <p:animScale>
                                      <p:cBhvr>
                                        <p:cTn id="19" dur="26">
                                          <p:stCondLst>
                                            <p:cond delay="1642"/>
                                          </p:stCondLst>
                                        </p:cTn>
                                        <p:tgtEl>
                                          <p:spTgt spid="9"/>
                                        </p:tgtEl>
                                      </p:cBhvr>
                                      <p:to x="100000" y="90000"/>
                                    </p:animScale>
                                    <p:animScale>
                                      <p:cBhvr>
                                        <p:cTn id="20" dur="166" decel="50000">
                                          <p:stCondLst>
                                            <p:cond delay="1668"/>
                                          </p:stCondLst>
                                        </p:cTn>
                                        <p:tgtEl>
                                          <p:spTgt spid="9"/>
                                        </p:tgtEl>
                                      </p:cBhvr>
                                      <p:to x="100000" y="100000"/>
                                    </p:animScale>
                                    <p:animScale>
                                      <p:cBhvr>
                                        <p:cTn id="21" dur="26">
                                          <p:stCondLst>
                                            <p:cond delay="1808"/>
                                          </p:stCondLst>
                                        </p:cTn>
                                        <p:tgtEl>
                                          <p:spTgt spid="9"/>
                                        </p:tgtEl>
                                      </p:cBhvr>
                                      <p:to x="100000" y="95000"/>
                                    </p:animScale>
                                    <p:animScale>
                                      <p:cBhvr>
                                        <p:cTn id="22" dur="166" decel="50000">
                                          <p:stCondLst>
                                            <p:cond delay="1834"/>
                                          </p:stCondLst>
                                        </p:cTn>
                                        <p:tgtEl>
                                          <p:spTgt spid="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0FA0E-A24C-895F-9147-EFBFC10EF8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EB1273D-6B4D-941D-9300-C4249E7F823B}"/>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8D0D433-7668-A289-7F6F-CA70C7E6D2A8}"/>
              </a:ext>
            </a:extLst>
          </p:cNvPr>
          <p:cNvSpPr txBox="1"/>
          <p:nvPr/>
        </p:nvSpPr>
        <p:spPr>
          <a:xfrm>
            <a:off x="539183" y="661885"/>
            <a:ext cx="2238376" cy="830997"/>
          </a:xfrm>
          <a:prstGeom prst="rect">
            <a:avLst/>
          </a:prstGeom>
          <a:solidFill>
            <a:schemeClr val="accent3">
              <a:lumMod val="75000"/>
            </a:schemeClr>
          </a:solidFill>
        </p:spPr>
        <p:txBody>
          <a:bodyPr wrap="square" rtlCol="0">
            <a:spAutoFit/>
          </a:bodyPr>
          <a:lstStyle/>
          <a:p>
            <a:pPr algn="ctr"/>
            <a:r>
              <a:rPr lang="en-US" sz="2000" dirty="0">
                <a:solidFill>
                  <a:schemeClr val="bg1"/>
                </a:solidFill>
                <a:latin typeface="Abadi" panose="020B0604020104020204" pitchFamily="34" charset="0"/>
              </a:rPr>
              <a:t>D&amp;C 79:2</a:t>
            </a:r>
          </a:p>
          <a:p>
            <a:pPr algn="ctr"/>
            <a:r>
              <a:rPr lang="en-US" sz="2800" dirty="0">
                <a:solidFill>
                  <a:schemeClr val="bg1"/>
                </a:solidFill>
                <a:latin typeface="Abadi" panose="020B0604020104020204" pitchFamily="34" charset="0"/>
              </a:rPr>
              <a:t>Comforter</a:t>
            </a:r>
          </a:p>
        </p:txBody>
      </p:sp>
      <p:pic>
        <p:nvPicPr>
          <p:cNvPr id="4" name="Picture 3">
            <a:extLst>
              <a:ext uri="{FF2B5EF4-FFF2-40B4-BE49-F238E27FC236}">
                <a16:creationId xmlns:a16="http://schemas.microsoft.com/office/drawing/2014/main" id="{54A842C8-C279-DAD8-2FCE-EA75BE9ED8B9}"/>
              </a:ext>
            </a:extLst>
          </p:cNvPr>
          <p:cNvPicPr>
            <a:picLocks noChangeAspect="1"/>
          </p:cNvPicPr>
          <p:nvPr/>
        </p:nvPicPr>
        <p:blipFill>
          <a:blip r:embed="rId3"/>
          <a:stretch>
            <a:fillRect/>
          </a:stretch>
        </p:blipFill>
        <p:spPr>
          <a:xfrm>
            <a:off x="681767" y="1847893"/>
            <a:ext cx="2095792" cy="3962953"/>
          </a:xfrm>
          <a:prstGeom prst="rect">
            <a:avLst/>
          </a:prstGeom>
        </p:spPr>
      </p:pic>
      <p:sp>
        <p:nvSpPr>
          <p:cNvPr id="5" name="TextBox 4">
            <a:extLst>
              <a:ext uri="{FF2B5EF4-FFF2-40B4-BE49-F238E27FC236}">
                <a16:creationId xmlns:a16="http://schemas.microsoft.com/office/drawing/2014/main" id="{2D8A1A3F-5762-27C6-EC65-131095267321}"/>
              </a:ext>
            </a:extLst>
          </p:cNvPr>
          <p:cNvSpPr txBox="1"/>
          <p:nvPr/>
        </p:nvSpPr>
        <p:spPr>
          <a:xfrm>
            <a:off x="4265909" y="436596"/>
            <a:ext cx="2238376" cy="1261884"/>
          </a:xfrm>
          <a:prstGeom prst="rect">
            <a:avLst/>
          </a:prstGeom>
          <a:solidFill>
            <a:schemeClr val="accent3">
              <a:lumMod val="75000"/>
            </a:schemeClr>
          </a:solidFill>
        </p:spPr>
        <p:txBody>
          <a:bodyPr wrap="square" rtlCol="0">
            <a:spAutoFit/>
          </a:bodyPr>
          <a:lstStyle/>
          <a:p>
            <a:pPr algn="ctr"/>
            <a:r>
              <a:rPr lang="en-US" sz="2000" dirty="0">
                <a:solidFill>
                  <a:schemeClr val="bg1"/>
                </a:solidFill>
                <a:latin typeface="Abadi" panose="020B0604020104020204" pitchFamily="34" charset="0"/>
              </a:rPr>
              <a:t>D&amp;C 79:3</a:t>
            </a:r>
          </a:p>
          <a:p>
            <a:pPr algn="ctr"/>
            <a:r>
              <a:rPr lang="en-US" sz="2800" dirty="0">
                <a:solidFill>
                  <a:schemeClr val="bg1"/>
                </a:solidFill>
                <a:latin typeface="Abadi" panose="020B0604020104020204" pitchFamily="34" charset="0"/>
              </a:rPr>
              <a:t>Crown with sheaves</a:t>
            </a:r>
          </a:p>
        </p:txBody>
      </p:sp>
      <p:pic>
        <p:nvPicPr>
          <p:cNvPr id="9" name="Picture 8">
            <a:extLst>
              <a:ext uri="{FF2B5EF4-FFF2-40B4-BE49-F238E27FC236}">
                <a16:creationId xmlns:a16="http://schemas.microsoft.com/office/drawing/2014/main" id="{AFE39EC8-3F94-C5A9-A844-D5E09FF6E965}"/>
              </a:ext>
            </a:extLst>
          </p:cNvPr>
          <p:cNvPicPr>
            <a:picLocks noChangeAspect="1"/>
          </p:cNvPicPr>
          <p:nvPr/>
        </p:nvPicPr>
        <p:blipFill>
          <a:blip r:embed="rId4"/>
          <a:srcRect r="3946"/>
          <a:stretch/>
        </p:blipFill>
        <p:spPr>
          <a:xfrm>
            <a:off x="3740728" y="1938377"/>
            <a:ext cx="3288739" cy="2595976"/>
          </a:xfrm>
          <a:prstGeom prst="rect">
            <a:avLst/>
          </a:prstGeom>
        </p:spPr>
      </p:pic>
      <p:sp>
        <p:nvSpPr>
          <p:cNvPr id="10" name="TextBox 9">
            <a:extLst>
              <a:ext uri="{FF2B5EF4-FFF2-40B4-BE49-F238E27FC236}">
                <a16:creationId xmlns:a16="http://schemas.microsoft.com/office/drawing/2014/main" id="{BDDD3279-C508-0227-9981-B64D124A03EB}"/>
              </a:ext>
            </a:extLst>
          </p:cNvPr>
          <p:cNvSpPr txBox="1"/>
          <p:nvPr/>
        </p:nvSpPr>
        <p:spPr>
          <a:xfrm>
            <a:off x="8515350" y="357070"/>
            <a:ext cx="2238376" cy="1261884"/>
          </a:xfrm>
          <a:prstGeom prst="rect">
            <a:avLst/>
          </a:prstGeom>
          <a:solidFill>
            <a:schemeClr val="accent3">
              <a:lumMod val="75000"/>
            </a:schemeClr>
          </a:solidFill>
        </p:spPr>
        <p:txBody>
          <a:bodyPr wrap="square" rtlCol="0">
            <a:spAutoFit/>
          </a:bodyPr>
          <a:lstStyle/>
          <a:p>
            <a:pPr algn="ctr"/>
            <a:r>
              <a:rPr lang="en-US" sz="2000" dirty="0">
                <a:solidFill>
                  <a:schemeClr val="bg1"/>
                </a:solidFill>
                <a:latin typeface="Abadi" panose="020B0604020104020204" pitchFamily="34" charset="0"/>
              </a:rPr>
              <a:t>D&amp;C 79:4</a:t>
            </a:r>
          </a:p>
          <a:p>
            <a:pPr algn="ctr"/>
            <a:r>
              <a:rPr lang="en-US" sz="2800" dirty="0">
                <a:solidFill>
                  <a:schemeClr val="bg1"/>
                </a:solidFill>
                <a:latin typeface="Abadi" panose="020B0604020104020204" pitchFamily="34" charset="0"/>
              </a:rPr>
              <a:t>Heart be glad</a:t>
            </a:r>
          </a:p>
        </p:txBody>
      </p:sp>
      <p:pic>
        <p:nvPicPr>
          <p:cNvPr id="12" name="Picture 11">
            <a:extLst>
              <a:ext uri="{FF2B5EF4-FFF2-40B4-BE49-F238E27FC236}">
                <a16:creationId xmlns:a16="http://schemas.microsoft.com/office/drawing/2014/main" id="{CDC17B0A-2D48-B7E4-D78B-143F3754E150}"/>
              </a:ext>
            </a:extLst>
          </p:cNvPr>
          <p:cNvPicPr>
            <a:picLocks noChangeAspect="1"/>
          </p:cNvPicPr>
          <p:nvPr/>
        </p:nvPicPr>
        <p:blipFill>
          <a:blip r:embed="rId5"/>
          <a:stretch>
            <a:fillRect/>
          </a:stretch>
        </p:blipFill>
        <p:spPr>
          <a:xfrm>
            <a:off x="8006399" y="1814099"/>
            <a:ext cx="3833467" cy="2786476"/>
          </a:xfrm>
          <a:prstGeom prst="rect">
            <a:avLst/>
          </a:prstGeom>
        </p:spPr>
      </p:pic>
    </p:spTree>
    <p:extLst>
      <p:ext uri="{BB962C8B-B14F-4D97-AF65-F5344CB8AC3E}">
        <p14:creationId xmlns:p14="http://schemas.microsoft.com/office/powerpoint/2010/main" val="1166121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680DB5-AC3F-4658-0D3D-E15A31FFA53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Stephen Burnett</a:t>
            </a:r>
          </a:p>
        </p:txBody>
      </p:sp>
      <p:sp>
        <p:nvSpPr>
          <p:cNvPr id="15" name="Rectangle 14"/>
          <p:cNvSpPr/>
          <p:nvPr/>
        </p:nvSpPr>
        <p:spPr>
          <a:xfrm>
            <a:off x="299883" y="840419"/>
            <a:ext cx="8338681" cy="5632311"/>
          </a:xfrm>
          <a:prstGeom prst="rect">
            <a:avLst/>
          </a:prstGeom>
        </p:spPr>
        <p:txBody>
          <a:bodyPr wrap="square">
            <a:spAutoFit/>
          </a:bodyPr>
          <a:lstStyle/>
          <a:p>
            <a:pPr fontAlgn="base"/>
            <a:r>
              <a:rPr lang="en-US" dirty="0">
                <a:solidFill>
                  <a:schemeClr val="bg1"/>
                </a:solidFill>
              </a:rPr>
              <a:t>He was born in 1814</a:t>
            </a:r>
          </a:p>
          <a:p>
            <a:pPr fontAlgn="base"/>
            <a:endParaRPr lang="en-US" dirty="0">
              <a:solidFill>
                <a:schemeClr val="bg1"/>
              </a:solidFill>
            </a:endParaRPr>
          </a:p>
          <a:p>
            <a:pPr fontAlgn="base"/>
            <a:r>
              <a:rPr lang="en-US" dirty="0">
                <a:solidFill>
                  <a:schemeClr val="bg1"/>
                </a:solidFill>
              </a:rPr>
              <a:t>He and his family learned of the gospel from John Murdock in Ohio and joined the church and was baptized by Parley P. Pratt in Kirtland Ohio in late November 1830</a:t>
            </a:r>
          </a:p>
          <a:p>
            <a:pPr fontAlgn="base"/>
            <a:endParaRPr lang="en-US" dirty="0">
              <a:solidFill>
                <a:schemeClr val="bg1"/>
              </a:solidFill>
            </a:endParaRPr>
          </a:p>
          <a:p>
            <a:pPr fontAlgn="base"/>
            <a:r>
              <a:rPr lang="en-US" dirty="0">
                <a:solidFill>
                  <a:schemeClr val="bg1"/>
                </a:solidFill>
              </a:rPr>
              <a:t>He was ordained a High Priest at age 17</a:t>
            </a:r>
          </a:p>
          <a:p>
            <a:pPr fontAlgn="base"/>
            <a:endParaRPr lang="en-US" dirty="0">
              <a:solidFill>
                <a:schemeClr val="bg1"/>
              </a:solidFill>
            </a:endParaRPr>
          </a:p>
          <a:p>
            <a:pPr fontAlgn="base"/>
            <a:r>
              <a:rPr lang="en-US" dirty="0">
                <a:solidFill>
                  <a:schemeClr val="bg1"/>
                </a:solidFill>
              </a:rPr>
              <a:t>He was called by revelation on January 25, 1832, to serve as a missionary with Ruggles Eames (D&amp;C 75:35)</a:t>
            </a:r>
          </a:p>
          <a:p>
            <a:pPr fontAlgn="base"/>
            <a:endParaRPr lang="en-US" dirty="0">
              <a:solidFill>
                <a:schemeClr val="bg1"/>
              </a:solidFill>
            </a:endParaRPr>
          </a:p>
          <a:p>
            <a:pPr fontAlgn="base"/>
            <a:r>
              <a:rPr lang="en-US" dirty="0">
                <a:solidFill>
                  <a:schemeClr val="bg1"/>
                </a:solidFill>
              </a:rPr>
              <a:t>Apparently, this calling was not filled, because a second calling was issued by revelation in March 1832 with Eden Smith as his companion (D&amp;C 80)</a:t>
            </a:r>
          </a:p>
          <a:p>
            <a:pPr fontAlgn="base"/>
            <a:endParaRPr lang="en-US" dirty="0">
              <a:solidFill>
                <a:schemeClr val="bg1"/>
              </a:solidFill>
            </a:endParaRPr>
          </a:p>
          <a:p>
            <a:pPr fontAlgn="base"/>
            <a:r>
              <a:rPr lang="en-US" dirty="0">
                <a:solidFill>
                  <a:schemeClr val="bg1"/>
                </a:solidFill>
              </a:rPr>
              <a:t>He also received mission to New Hampshire and other eastern states from 1832 to 1834</a:t>
            </a:r>
          </a:p>
          <a:p>
            <a:pPr fontAlgn="base"/>
            <a:endParaRPr lang="en-US" dirty="0">
              <a:solidFill>
                <a:schemeClr val="bg1"/>
              </a:solidFill>
            </a:endParaRPr>
          </a:p>
          <a:p>
            <a:pPr fontAlgn="base"/>
            <a:r>
              <a:rPr lang="en-US" dirty="0">
                <a:solidFill>
                  <a:schemeClr val="bg1"/>
                </a:solidFill>
              </a:rPr>
              <a:t>Unfortunately, upon his return to Kirtland from this assignment, Stephen apostatized and denounced the Prophet and the Church</a:t>
            </a:r>
          </a:p>
          <a:p>
            <a:pPr fontAlgn="base"/>
            <a:endParaRPr lang="en-US" dirty="0">
              <a:solidFill>
                <a:schemeClr val="bg1"/>
              </a:solidFill>
            </a:endParaRPr>
          </a:p>
          <a:p>
            <a:pPr fontAlgn="base"/>
            <a:r>
              <a:rPr lang="en-US" dirty="0">
                <a:solidFill>
                  <a:schemeClr val="bg1"/>
                </a:solidFill>
              </a:rPr>
              <a:t>Nothing is known about the rest of his life</a:t>
            </a:r>
          </a:p>
        </p:txBody>
      </p:sp>
      <p:sp>
        <p:nvSpPr>
          <p:cNvPr id="8" name="TextBox 7"/>
          <p:cNvSpPr txBox="1"/>
          <p:nvPr/>
        </p:nvSpPr>
        <p:spPr>
          <a:xfrm>
            <a:off x="8570614" y="6535163"/>
            <a:ext cx="3621386" cy="369332"/>
          </a:xfrm>
          <a:prstGeom prst="rect">
            <a:avLst/>
          </a:prstGeom>
          <a:noFill/>
        </p:spPr>
        <p:txBody>
          <a:bodyPr wrap="square" rtlCol="0">
            <a:spAutoFit/>
          </a:bodyPr>
          <a:lstStyle/>
          <a:p>
            <a:pPr algn="r"/>
            <a:r>
              <a:rPr lang="en-US" dirty="0">
                <a:solidFill>
                  <a:schemeClr val="bg1"/>
                </a:solidFill>
              </a:rPr>
              <a:t>Who’s Who and Teacher Manual</a:t>
            </a:r>
            <a:endParaRPr lang="en-US" sz="1200" dirty="0">
              <a:solidFill>
                <a:schemeClr val="bg1"/>
              </a:solidFill>
            </a:endParaRPr>
          </a:p>
        </p:txBody>
      </p:sp>
      <p:grpSp>
        <p:nvGrpSpPr>
          <p:cNvPr id="60" name="Group 59"/>
          <p:cNvGrpSpPr/>
          <p:nvPr/>
        </p:nvGrpSpPr>
        <p:grpSpPr>
          <a:xfrm>
            <a:off x="8570614" y="1048578"/>
            <a:ext cx="2395534" cy="5116669"/>
            <a:chOff x="4275084" y="1053898"/>
            <a:chExt cx="1643524" cy="3951113"/>
          </a:xfrm>
        </p:grpSpPr>
        <p:grpSp>
          <p:nvGrpSpPr>
            <p:cNvPr id="61" name="Group 60"/>
            <p:cNvGrpSpPr/>
            <p:nvPr/>
          </p:nvGrpSpPr>
          <p:grpSpPr>
            <a:xfrm rot="17775228">
              <a:off x="4202306" y="1331257"/>
              <a:ext cx="946298" cy="453081"/>
              <a:chOff x="5959344" y="1169413"/>
              <a:chExt cx="707700" cy="453081"/>
            </a:xfrm>
          </p:grpSpPr>
          <p:sp>
            <p:nvSpPr>
              <p:cNvPr id="98" name="Round Diagonal Corner Rectangle 97"/>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 Diagonal Corner Rectangle 98"/>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rot="2843460">
              <a:off x="4612624" y="4580542"/>
              <a:ext cx="315517" cy="440622"/>
            </a:xfrm>
            <a:prstGeom prst="ellipse">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9900530">
              <a:off x="5134454" y="4564389"/>
              <a:ext cx="315517" cy="440622"/>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4363405" y="3258531"/>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20689303">
              <a:off x="5503200" y="326540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20203792">
              <a:off x="5083332" y="2109845"/>
              <a:ext cx="567223" cy="1380364"/>
            </a:xfrm>
            <a:prstGeom prst="trapezoid">
              <a:avLst>
                <a:gd name="adj" fmla="val 17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rapezoid 66"/>
            <p:cNvSpPr/>
            <p:nvPr/>
          </p:nvSpPr>
          <p:spPr>
            <a:xfrm rot="1050082">
              <a:off x="4462429" y="2083448"/>
              <a:ext cx="567223" cy="1380364"/>
            </a:xfrm>
            <a:prstGeom prst="trapezoid">
              <a:avLst>
                <a:gd name="adj" fmla="val 1761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rapezoid 67"/>
            <p:cNvSpPr/>
            <p:nvPr/>
          </p:nvSpPr>
          <p:spPr>
            <a:xfrm>
              <a:off x="4631354" y="2117051"/>
              <a:ext cx="834915" cy="145721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p:nvPr/>
          </p:nvSpPr>
          <p:spPr>
            <a:xfrm>
              <a:off x="4963696" y="2756220"/>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4970985" y="2957055"/>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982276" y="3171204"/>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4985363" y="3360639"/>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4588089" y="3478842"/>
              <a:ext cx="567223" cy="1267229"/>
            </a:xfrm>
            <a:prstGeom prst="trapezoid">
              <a:avLst>
                <a:gd name="adj" fmla="val 17618"/>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rapezoid 73"/>
            <p:cNvSpPr/>
            <p:nvPr/>
          </p:nvSpPr>
          <p:spPr>
            <a:xfrm rot="21416046">
              <a:off x="4987384" y="3478843"/>
              <a:ext cx="567223" cy="1267228"/>
            </a:xfrm>
            <a:prstGeom prst="trapezoid">
              <a:avLst>
                <a:gd name="adj" fmla="val 1761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4792313" y="3505943"/>
              <a:ext cx="525326" cy="44078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4631354" y="3436111"/>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ame 76"/>
            <p:cNvSpPr/>
            <p:nvPr/>
          </p:nvSpPr>
          <p:spPr>
            <a:xfrm>
              <a:off x="4892232" y="3398375"/>
              <a:ext cx="286782" cy="175893"/>
            </a:xfrm>
            <a:prstGeom prst="frame">
              <a:avLst/>
            </a:prstGeom>
            <a:solidFill>
              <a:srgbClr val="BC451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Trapezoid 77"/>
            <p:cNvSpPr/>
            <p:nvPr/>
          </p:nvSpPr>
          <p:spPr>
            <a:xfrm rot="319863">
              <a:off x="4676274" y="2108656"/>
              <a:ext cx="347039" cy="1262742"/>
            </a:xfrm>
            <a:prstGeom prst="trapezoid">
              <a:avLst>
                <a:gd name="adj" fmla="val 1164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apezoid 78"/>
            <p:cNvSpPr/>
            <p:nvPr/>
          </p:nvSpPr>
          <p:spPr>
            <a:xfrm rot="21367018">
              <a:off x="5036119" y="2131396"/>
              <a:ext cx="347039" cy="1227697"/>
            </a:xfrm>
            <a:prstGeom prst="trapezoid">
              <a:avLst>
                <a:gd name="adj" fmla="val 1164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Isosceles Triangle 79"/>
            <p:cNvSpPr/>
            <p:nvPr/>
          </p:nvSpPr>
          <p:spPr>
            <a:xfrm rot="10800000">
              <a:off x="4703803" y="2005270"/>
              <a:ext cx="642553" cy="485151"/>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952729">
              <a:off x="4275084" y="3320424"/>
              <a:ext cx="395028" cy="94137"/>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81"/>
            <p:cNvSpPr/>
            <p:nvPr/>
          </p:nvSpPr>
          <p:spPr>
            <a:xfrm rot="20288606" flipH="1">
              <a:off x="5446539" y="3328781"/>
              <a:ext cx="472069" cy="91836"/>
            </a:xfrm>
            <a:prstGeom prst="trapezoid">
              <a:avLst>
                <a:gd name="adj" fmla="val 17618"/>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Chord 82"/>
            <p:cNvSpPr/>
            <p:nvPr/>
          </p:nvSpPr>
          <p:spPr>
            <a:xfrm rot="20214723">
              <a:off x="4745107" y="2126937"/>
              <a:ext cx="230660" cy="473508"/>
            </a:xfrm>
            <a:prstGeom prst="chor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hord 83"/>
            <p:cNvSpPr/>
            <p:nvPr/>
          </p:nvSpPr>
          <p:spPr>
            <a:xfrm rot="1385277" flipH="1">
              <a:off x="5068642" y="2131086"/>
              <a:ext cx="230660" cy="473508"/>
            </a:xfrm>
            <a:prstGeom prst="chor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772419" y="1583639"/>
              <a:ext cx="493084" cy="6778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541502" y="1146845"/>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85" idx="4"/>
              <a:endCxn id="72" idx="0"/>
            </p:cNvCxnSpPr>
            <p:nvPr/>
          </p:nvCxnSpPr>
          <p:spPr>
            <a:xfrm>
              <a:off x="5018961" y="2261483"/>
              <a:ext cx="10595" cy="10991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4982276" y="2291313"/>
              <a:ext cx="69171" cy="834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rot="763921">
              <a:off x="4575662" y="1053898"/>
              <a:ext cx="946298" cy="453081"/>
              <a:chOff x="5959344" y="1169413"/>
              <a:chExt cx="707700" cy="453081"/>
            </a:xfrm>
          </p:grpSpPr>
          <p:sp>
            <p:nvSpPr>
              <p:cNvPr id="95" name="Round Diagonal Corner Rectangle 94"/>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Diagonal Corner Rectangle 95"/>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3824772" flipH="1">
              <a:off x="4939484" y="1344130"/>
              <a:ext cx="946298" cy="453081"/>
              <a:chOff x="5959344" y="1169413"/>
              <a:chExt cx="707700" cy="453081"/>
            </a:xfrm>
          </p:grpSpPr>
          <p:sp>
            <p:nvSpPr>
              <p:cNvPr id="92" name="Round Diagonal Corner Rectangle 91"/>
              <p:cNvSpPr/>
              <p:nvPr/>
            </p:nvSpPr>
            <p:spPr>
              <a:xfrm rot="4044659">
                <a:off x="6266327" y="1221777"/>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 Diagonal Corner Rectangle 92"/>
              <p:cNvSpPr/>
              <p:nvPr/>
            </p:nvSpPr>
            <p:spPr>
              <a:xfrm rot="21002302">
                <a:off x="5959344" y="1259791"/>
                <a:ext cx="453081" cy="348353"/>
              </a:xfrm>
              <a:prstGeom prst="round2DiagRect">
                <a:avLst>
                  <a:gd name="adj1" fmla="val 50000"/>
                  <a:gd name="adj2" fmla="val 0"/>
                </a:avLst>
              </a:prstGeom>
              <a:solidFill>
                <a:srgbClr val="FFDE7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6316742" y="1242536"/>
                <a:ext cx="176125"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Oval 90"/>
            <p:cNvSpPr/>
            <p:nvPr/>
          </p:nvSpPr>
          <p:spPr>
            <a:xfrm rot="3824772" flipH="1">
              <a:off x="4938726" y="1107824"/>
              <a:ext cx="272129" cy="306834"/>
            </a:xfrm>
            <a:prstGeom prst="ellipse">
              <a:avLst/>
            </a:prstGeom>
            <a:solidFill>
              <a:srgbClr val="FFDE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TextBox 142"/>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80:1</a:t>
            </a:r>
            <a:endParaRPr lang="en-US" sz="1200" dirty="0">
              <a:solidFill>
                <a:schemeClr val="bg1"/>
              </a:solidFill>
            </a:endParaRPr>
          </a:p>
        </p:txBody>
      </p:sp>
    </p:spTree>
    <p:extLst>
      <p:ext uri="{BB962C8B-B14F-4D97-AF65-F5344CB8AC3E}">
        <p14:creationId xmlns:p14="http://schemas.microsoft.com/office/powerpoint/2010/main" val="32493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0"/>
                                        </p:tgtEl>
                                        <p:attrNameLst>
                                          <p:attrName>style.visibility</p:attrName>
                                        </p:attrNameLst>
                                      </p:cBhvr>
                                      <p:to>
                                        <p:strVal val="visible"/>
                                      </p:to>
                                    </p:set>
                                    <p:animEffect transition="in" filter="wipe(down)">
                                      <p:cBhvr>
                                        <p:cTn id="9" dur="580">
                                          <p:stCondLst>
                                            <p:cond delay="0"/>
                                          </p:stCondLst>
                                        </p:cTn>
                                        <p:tgtEl>
                                          <p:spTgt spid="60"/>
                                        </p:tgtEl>
                                      </p:cBhvr>
                                    </p:animEffect>
                                    <p:anim calcmode="lin" valueType="num">
                                      <p:cBhvr>
                                        <p:cTn id="10"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15" dur="26">
                                          <p:stCondLst>
                                            <p:cond delay="650"/>
                                          </p:stCondLst>
                                        </p:cTn>
                                        <p:tgtEl>
                                          <p:spTgt spid="60"/>
                                        </p:tgtEl>
                                      </p:cBhvr>
                                      <p:to x="100000" y="60000"/>
                                    </p:animScale>
                                    <p:animScale>
                                      <p:cBhvr>
                                        <p:cTn id="16" dur="166" decel="50000">
                                          <p:stCondLst>
                                            <p:cond delay="676"/>
                                          </p:stCondLst>
                                        </p:cTn>
                                        <p:tgtEl>
                                          <p:spTgt spid="60"/>
                                        </p:tgtEl>
                                      </p:cBhvr>
                                      <p:to x="100000" y="100000"/>
                                    </p:animScale>
                                    <p:animScale>
                                      <p:cBhvr>
                                        <p:cTn id="17" dur="26">
                                          <p:stCondLst>
                                            <p:cond delay="1312"/>
                                          </p:stCondLst>
                                        </p:cTn>
                                        <p:tgtEl>
                                          <p:spTgt spid="60"/>
                                        </p:tgtEl>
                                      </p:cBhvr>
                                      <p:to x="100000" y="80000"/>
                                    </p:animScale>
                                    <p:animScale>
                                      <p:cBhvr>
                                        <p:cTn id="18" dur="166" decel="50000">
                                          <p:stCondLst>
                                            <p:cond delay="1338"/>
                                          </p:stCondLst>
                                        </p:cTn>
                                        <p:tgtEl>
                                          <p:spTgt spid="60"/>
                                        </p:tgtEl>
                                      </p:cBhvr>
                                      <p:to x="100000" y="100000"/>
                                    </p:animScale>
                                    <p:animScale>
                                      <p:cBhvr>
                                        <p:cTn id="19" dur="26">
                                          <p:stCondLst>
                                            <p:cond delay="1642"/>
                                          </p:stCondLst>
                                        </p:cTn>
                                        <p:tgtEl>
                                          <p:spTgt spid="60"/>
                                        </p:tgtEl>
                                      </p:cBhvr>
                                      <p:to x="100000" y="90000"/>
                                    </p:animScale>
                                    <p:animScale>
                                      <p:cBhvr>
                                        <p:cTn id="20" dur="166" decel="50000">
                                          <p:stCondLst>
                                            <p:cond delay="1668"/>
                                          </p:stCondLst>
                                        </p:cTn>
                                        <p:tgtEl>
                                          <p:spTgt spid="60"/>
                                        </p:tgtEl>
                                      </p:cBhvr>
                                      <p:to x="100000" y="100000"/>
                                    </p:animScale>
                                    <p:animScale>
                                      <p:cBhvr>
                                        <p:cTn id="21" dur="26">
                                          <p:stCondLst>
                                            <p:cond delay="1808"/>
                                          </p:stCondLst>
                                        </p:cTn>
                                        <p:tgtEl>
                                          <p:spTgt spid="60"/>
                                        </p:tgtEl>
                                      </p:cBhvr>
                                      <p:to x="100000" y="95000"/>
                                    </p:animScale>
                                    <p:animScale>
                                      <p:cBhvr>
                                        <p:cTn id="22" dur="166" decel="50000">
                                          <p:stCondLst>
                                            <p:cond delay="1834"/>
                                          </p:stCondLst>
                                        </p:cTn>
                                        <p:tgtEl>
                                          <p:spTgt spid="6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BC6D-8449-1204-A7CC-551238C9619D}"/>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6C2D666-1FC4-578B-C6EA-09BF6E8C62C1}"/>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5F0876A-BA11-813D-5DF6-50668A813EFF}"/>
              </a:ext>
            </a:extLst>
          </p:cNvPr>
          <p:cNvSpPr txBox="1"/>
          <p:nvPr/>
        </p:nvSpPr>
        <p:spPr>
          <a:xfrm>
            <a:off x="-1" y="32915"/>
            <a:ext cx="12192001"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Go Into the World and Preach</a:t>
            </a:r>
          </a:p>
        </p:txBody>
      </p:sp>
      <p:sp>
        <p:nvSpPr>
          <p:cNvPr id="12" name="TextBox 11">
            <a:extLst>
              <a:ext uri="{FF2B5EF4-FFF2-40B4-BE49-F238E27FC236}">
                <a16:creationId xmlns:a16="http://schemas.microsoft.com/office/drawing/2014/main" id="{DC4F0983-2314-C09E-725E-707B9CDFF6FE}"/>
              </a:ext>
            </a:extLst>
          </p:cNvPr>
          <p:cNvSpPr txBox="1"/>
          <p:nvPr/>
        </p:nvSpPr>
        <p:spPr>
          <a:xfrm>
            <a:off x="0" y="6488668"/>
            <a:ext cx="6096000" cy="369332"/>
          </a:xfrm>
          <a:prstGeom prst="rect">
            <a:avLst/>
          </a:prstGeom>
          <a:noFill/>
        </p:spPr>
        <p:txBody>
          <a:bodyPr wrap="square">
            <a:spAutoFit/>
          </a:bodyPr>
          <a:lstStyle/>
          <a:p>
            <a:r>
              <a:rPr lang="en-US" b="0" i="0" dirty="0">
                <a:solidFill>
                  <a:schemeClr val="bg1"/>
                </a:solidFill>
                <a:effectLst/>
              </a:rPr>
              <a:t>D&amp;C 80:1</a:t>
            </a:r>
            <a:endParaRPr lang="en-US" dirty="0"/>
          </a:p>
        </p:txBody>
      </p:sp>
      <p:sp>
        <p:nvSpPr>
          <p:cNvPr id="4" name="TextBox 3">
            <a:extLst>
              <a:ext uri="{FF2B5EF4-FFF2-40B4-BE49-F238E27FC236}">
                <a16:creationId xmlns:a16="http://schemas.microsoft.com/office/drawing/2014/main" id="{DDCD584F-661E-B7E9-5A36-888A2D16FB76}"/>
              </a:ext>
            </a:extLst>
          </p:cNvPr>
          <p:cNvSpPr txBox="1"/>
          <p:nvPr/>
        </p:nvSpPr>
        <p:spPr>
          <a:xfrm>
            <a:off x="410766" y="1104269"/>
            <a:ext cx="4255293" cy="1754326"/>
          </a:xfrm>
          <a:prstGeom prst="rect">
            <a:avLst/>
          </a:prstGeom>
          <a:noFill/>
        </p:spPr>
        <p:txBody>
          <a:bodyPr wrap="square">
            <a:spAutoFit/>
          </a:bodyPr>
          <a:lstStyle/>
          <a:p>
            <a:r>
              <a:rPr lang="en-US" b="0" i="1" dirty="0">
                <a:solidFill>
                  <a:srgbClr val="FFFF00"/>
                </a:solidFill>
                <a:effectLst/>
              </a:rPr>
              <a:t>Go ye into all the world, preach the gospel to every creature, acting in the authority which I have given you, baptizing in the name of the Father, and of the Son, and of the Holy Ghost.</a:t>
            </a:r>
          </a:p>
          <a:p>
            <a:r>
              <a:rPr lang="en-US" i="1" dirty="0">
                <a:solidFill>
                  <a:srgbClr val="FFFF00"/>
                </a:solidFill>
              </a:rPr>
              <a:t>D&amp;C 68:8</a:t>
            </a:r>
          </a:p>
        </p:txBody>
      </p:sp>
      <p:sp>
        <p:nvSpPr>
          <p:cNvPr id="7" name="TextBox 6">
            <a:extLst>
              <a:ext uri="{FF2B5EF4-FFF2-40B4-BE49-F238E27FC236}">
                <a16:creationId xmlns:a16="http://schemas.microsoft.com/office/drawing/2014/main" id="{3E445A47-A73E-81AC-0340-1853EE7FF636}"/>
              </a:ext>
            </a:extLst>
          </p:cNvPr>
          <p:cNvSpPr txBox="1"/>
          <p:nvPr/>
        </p:nvSpPr>
        <p:spPr>
          <a:xfrm>
            <a:off x="4330302" y="4360877"/>
            <a:ext cx="3531393" cy="1477328"/>
          </a:xfrm>
          <a:prstGeom prst="rect">
            <a:avLst/>
          </a:prstGeom>
          <a:noFill/>
        </p:spPr>
        <p:txBody>
          <a:bodyPr wrap="square">
            <a:spAutoFit/>
          </a:bodyPr>
          <a:lstStyle/>
          <a:p>
            <a:r>
              <a:rPr lang="en-US" b="0" i="1" dirty="0">
                <a:solidFill>
                  <a:srgbClr val="FFFF00"/>
                </a:solidFill>
                <a:effectLst/>
              </a:rPr>
              <a:t>Go ye therefore, and teach all nations, baptizing them in the name of the Father, and of the Son, and of the Holy Ghost:</a:t>
            </a:r>
          </a:p>
          <a:p>
            <a:r>
              <a:rPr lang="en-US" i="1" dirty="0">
                <a:solidFill>
                  <a:srgbClr val="FFFF00"/>
                </a:solidFill>
              </a:rPr>
              <a:t>Matthew 28:19</a:t>
            </a:r>
          </a:p>
        </p:txBody>
      </p:sp>
      <p:sp>
        <p:nvSpPr>
          <p:cNvPr id="13" name="TextBox 12">
            <a:extLst>
              <a:ext uri="{FF2B5EF4-FFF2-40B4-BE49-F238E27FC236}">
                <a16:creationId xmlns:a16="http://schemas.microsoft.com/office/drawing/2014/main" id="{33ACFC3F-7DBD-BFF6-E484-AF3F921C10C4}"/>
              </a:ext>
            </a:extLst>
          </p:cNvPr>
          <p:cNvSpPr txBox="1"/>
          <p:nvPr/>
        </p:nvSpPr>
        <p:spPr>
          <a:xfrm>
            <a:off x="8211881" y="1242768"/>
            <a:ext cx="2864643" cy="1477328"/>
          </a:xfrm>
          <a:prstGeom prst="rect">
            <a:avLst/>
          </a:prstGeom>
          <a:noFill/>
        </p:spPr>
        <p:txBody>
          <a:bodyPr wrap="square">
            <a:spAutoFit/>
          </a:bodyPr>
          <a:lstStyle/>
          <a:p>
            <a:r>
              <a:rPr lang="en-US" b="0" i="1" dirty="0">
                <a:solidFill>
                  <a:srgbClr val="FFFF00"/>
                </a:solidFill>
                <a:effectLst/>
              </a:rPr>
              <a:t>And he said unto them, Go ye into all the world, and preach the gospel to every creature.</a:t>
            </a:r>
          </a:p>
          <a:p>
            <a:r>
              <a:rPr lang="en-US" i="1" dirty="0">
                <a:solidFill>
                  <a:srgbClr val="FFFF00"/>
                </a:solidFill>
              </a:rPr>
              <a:t>Mark 16:15</a:t>
            </a:r>
          </a:p>
        </p:txBody>
      </p:sp>
      <p:pic>
        <p:nvPicPr>
          <p:cNvPr id="16" name="Picture 15">
            <a:extLst>
              <a:ext uri="{FF2B5EF4-FFF2-40B4-BE49-F238E27FC236}">
                <a16:creationId xmlns:a16="http://schemas.microsoft.com/office/drawing/2014/main" id="{D31BDC72-1383-DEEA-7659-18115D8936AE}"/>
              </a:ext>
            </a:extLst>
          </p:cNvPr>
          <p:cNvPicPr>
            <a:picLocks noChangeAspect="1"/>
          </p:cNvPicPr>
          <p:nvPr/>
        </p:nvPicPr>
        <p:blipFill>
          <a:blip r:embed="rId3"/>
          <a:stretch>
            <a:fillRect/>
          </a:stretch>
        </p:blipFill>
        <p:spPr>
          <a:xfrm>
            <a:off x="1395267" y="2992039"/>
            <a:ext cx="2086266" cy="3219899"/>
          </a:xfrm>
          <a:prstGeom prst="rect">
            <a:avLst/>
          </a:prstGeom>
        </p:spPr>
      </p:pic>
      <p:pic>
        <p:nvPicPr>
          <p:cNvPr id="18" name="Picture 17">
            <a:extLst>
              <a:ext uri="{FF2B5EF4-FFF2-40B4-BE49-F238E27FC236}">
                <a16:creationId xmlns:a16="http://schemas.microsoft.com/office/drawing/2014/main" id="{0AEA88D2-16F7-52B9-FA5D-D113AE6D70BB}"/>
              </a:ext>
            </a:extLst>
          </p:cNvPr>
          <p:cNvPicPr>
            <a:picLocks noChangeAspect="1"/>
          </p:cNvPicPr>
          <p:nvPr/>
        </p:nvPicPr>
        <p:blipFill>
          <a:blip r:embed="rId4"/>
          <a:stretch>
            <a:fillRect/>
          </a:stretch>
        </p:blipFill>
        <p:spPr>
          <a:xfrm>
            <a:off x="5076824" y="835669"/>
            <a:ext cx="2019582" cy="3248478"/>
          </a:xfrm>
          <a:prstGeom prst="rect">
            <a:avLst/>
          </a:prstGeom>
        </p:spPr>
      </p:pic>
      <p:pic>
        <p:nvPicPr>
          <p:cNvPr id="20" name="Picture 19">
            <a:extLst>
              <a:ext uri="{FF2B5EF4-FFF2-40B4-BE49-F238E27FC236}">
                <a16:creationId xmlns:a16="http://schemas.microsoft.com/office/drawing/2014/main" id="{CE7A5E35-CD0C-EAD4-D277-1194D0E701E8}"/>
              </a:ext>
            </a:extLst>
          </p:cNvPr>
          <p:cNvPicPr>
            <a:picLocks noChangeAspect="1"/>
          </p:cNvPicPr>
          <p:nvPr/>
        </p:nvPicPr>
        <p:blipFill>
          <a:blip r:embed="rId5"/>
          <a:stretch>
            <a:fillRect/>
          </a:stretch>
        </p:blipFill>
        <p:spPr>
          <a:xfrm>
            <a:off x="8681888" y="3050378"/>
            <a:ext cx="2114845" cy="3277057"/>
          </a:xfrm>
          <a:prstGeom prst="rect">
            <a:avLst/>
          </a:prstGeom>
        </p:spPr>
      </p:pic>
    </p:spTree>
    <p:extLst>
      <p:ext uri="{BB962C8B-B14F-4D97-AF65-F5344CB8AC3E}">
        <p14:creationId xmlns:p14="http://schemas.microsoft.com/office/powerpoint/2010/main" val="314458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64941A-BDAC-C6A5-1789-60DE990EC339}"/>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1" y="32915"/>
            <a:ext cx="12192001" cy="1015663"/>
          </a:xfrm>
          <a:prstGeom prst="rect">
            <a:avLst/>
          </a:prstGeom>
          <a:noFill/>
        </p:spPr>
        <p:txBody>
          <a:bodyPr wrap="square" rtlCol="0">
            <a:spAutoFit/>
          </a:bodyPr>
          <a:lstStyle/>
          <a:p>
            <a:pPr algn="ctr"/>
            <a:r>
              <a:rPr lang="en-US" sz="6000" dirty="0">
                <a:solidFill>
                  <a:schemeClr val="bg1"/>
                </a:solidFill>
                <a:latin typeface="Abadi" panose="020B0604020104020204" pitchFamily="34" charset="0"/>
              </a:rPr>
              <a:t>Eden Smith</a:t>
            </a:r>
          </a:p>
        </p:txBody>
      </p:sp>
      <p:sp>
        <p:nvSpPr>
          <p:cNvPr id="15" name="Rectangle 14"/>
          <p:cNvSpPr/>
          <p:nvPr/>
        </p:nvSpPr>
        <p:spPr>
          <a:xfrm>
            <a:off x="273010" y="1012667"/>
            <a:ext cx="6480771" cy="4524315"/>
          </a:xfrm>
          <a:prstGeom prst="rect">
            <a:avLst/>
          </a:prstGeom>
        </p:spPr>
        <p:txBody>
          <a:bodyPr wrap="square">
            <a:spAutoFit/>
          </a:bodyPr>
          <a:lstStyle/>
          <a:p>
            <a:r>
              <a:rPr lang="en-US" dirty="0">
                <a:solidFill>
                  <a:schemeClr val="bg1"/>
                </a:solidFill>
              </a:rPr>
              <a:t>He was born in 1806 in Indiana</a:t>
            </a:r>
          </a:p>
          <a:p>
            <a:endParaRPr lang="en-US" dirty="0">
              <a:solidFill>
                <a:schemeClr val="bg1"/>
              </a:solidFill>
            </a:endParaRPr>
          </a:p>
          <a:p>
            <a:r>
              <a:rPr lang="en-US" dirty="0">
                <a:solidFill>
                  <a:schemeClr val="bg1"/>
                </a:solidFill>
              </a:rPr>
              <a:t>After joining the church, he was called by revelation in January 1832 as a missionary</a:t>
            </a:r>
          </a:p>
          <a:p>
            <a:endParaRPr lang="en-US" dirty="0">
              <a:solidFill>
                <a:schemeClr val="bg1"/>
              </a:solidFill>
            </a:endParaRPr>
          </a:p>
          <a:p>
            <a:r>
              <a:rPr lang="en-US" dirty="0">
                <a:solidFill>
                  <a:schemeClr val="bg1"/>
                </a:solidFill>
              </a:rPr>
              <a:t>His second missionary call was received in March of 1832</a:t>
            </a:r>
          </a:p>
          <a:p>
            <a:endParaRPr lang="en-US" dirty="0">
              <a:solidFill>
                <a:schemeClr val="bg1"/>
              </a:solidFill>
            </a:endParaRPr>
          </a:p>
          <a:p>
            <a:r>
              <a:rPr lang="en-US" dirty="0">
                <a:solidFill>
                  <a:schemeClr val="bg1"/>
                </a:solidFill>
              </a:rPr>
              <a:t>In light of Eden’s somewhat contentious nature, he was disfellowshipped on July 2, 1833</a:t>
            </a:r>
          </a:p>
          <a:p>
            <a:endParaRPr lang="en-US" dirty="0">
              <a:solidFill>
                <a:schemeClr val="bg1"/>
              </a:solidFill>
            </a:endParaRPr>
          </a:p>
          <a:p>
            <a:r>
              <a:rPr lang="en-US" dirty="0">
                <a:solidFill>
                  <a:schemeClr val="bg1"/>
                </a:solidFill>
              </a:rPr>
              <a:t>He repented and came back into fellowship in the Church. </a:t>
            </a:r>
          </a:p>
          <a:p>
            <a:endParaRPr lang="en-US" dirty="0">
              <a:solidFill>
                <a:schemeClr val="bg1"/>
              </a:solidFill>
            </a:endParaRPr>
          </a:p>
          <a:p>
            <a:r>
              <a:rPr lang="en-US" dirty="0">
                <a:solidFill>
                  <a:schemeClr val="bg1"/>
                </a:solidFill>
              </a:rPr>
              <a:t>He joined the Saints in Missouri and later moved to Nauvoo, where he served in the Nauvoo Legion</a:t>
            </a:r>
          </a:p>
          <a:p>
            <a:endParaRPr lang="en-US" dirty="0">
              <a:solidFill>
                <a:schemeClr val="bg1"/>
              </a:solidFill>
            </a:endParaRPr>
          </a:p>
          <a:p>
            <a:r>
              <a:rPr lang="en-US" dirty="0">
                <a:solidFill>
                  <a:schemeClr val="bg1"/>
                </a:solidFill>
              </a:rPr>
              <a:t>He died in Iowa on December 7, 1851</a:t>
            </a:r>
          </a:p>
        </p:txBody>
      </p:sp>
      <p:sp>
        <p:nvSpPr>
          <p:cNvPr id="8" name="TextBox 7"/>
          <p:cNvSpPr txBox="1"/>
          <p:nvPr/>
        </p:nvSpPr>
        <p:spPr>
          <a:xfrm>
            <a:off x="8557732" y="6413879"/>
            <a:ext cx="3621386" cy="369332"/>
          </a:xfrm>
          <a:prstGeom prst="rect">
            <a:avLst/>
          </a:prstGeom>
          <a:noFill/>
        </p:spPr>
        <p:txBody>
          <a:bodyPr wrap="square" rtlCol="0">
            <a:spAutoFit/>
          </a:bodyPr>
          <a:lstStyle/>
          <a:p>
            <a:pPr algn="r"/>
            <a:r>
              <a:rPr lang="en-US" dirty="0">
                <a:solidFill>
                  <a:schemeClr val="bg1"/>
                </a:solidFill>
              </a:rPr>
              <a:t>Who’s Who</a:t>
            </a:r>
            <a:endParaRPr lang="en-US" sz="1200" dirty="0">
              <a:solidFill>
                <a:schemeClr val="bg1"/>
              </a:solidFill>
            </a:endParaRPr>
          </a:p>
        </p:txBody>
      </p:sp>
      <p:grpSp>
        <p:nvGrpSpPr>
          <p:cNvPr id="34" name="Group 33"/>
          <p:cNvGrpSpPr/>
          <p:nvPr/>
        </p:nvGrpSpPr>
        <p:grpSpPr>
          <a:xfrm>
            <a:off x="8537972" y="869876"/>
            <a:ext cx="1869837" cy="5131828"/>
            <a:chOff x="6747690" y="1098228"/>
            <a:chExt cx="1472813" cy="4042183"/>
          </a:xfrm>
        </p:grpSpPr>
        <p:grpSp>
          <p:nvGrpSpPr>
            <p:cNvPr id="35" name="Group 34"/>
            <p:cNvGrpSpPr/>
            <p:nvPr/>
          </p:nvGrpSpPr>
          <p:grpSpPr>
            <a:xfrm>
              <a:off x="6747690" y="1098228"/>
              <a:ext cx="1318407" cy="946298"/>
              <a:chOff x="5650697" y="429905"/>
              <a:chExt cx="1245098" cy="946298"/>
            </a:xfrm>
          </p:grpSpPr>
          <p:grpSp>
            <p:nvGrpSpPr>
              <p:cNvPr id="59" name="Group 58"/>
              <p:cNvGrpSpPr/>
              <p:nvPr/>
            </p:nvGrpSpPr>
            <p:grpSpPr>
              <a:xfrm>
                <a:off x="5650697" y="429905"/>
                <a:ext cx="1245098" cy="946298"/>
                <a:chOff x="5620282" y="22879"/>
                <a:chExt cx="1245098" cy="946298"/>
              </a:xfrm>
              <a:solidFill>
                <a:srgbClr val="9C6F34"/>
              </a:solidFill>
            </p:grpSpPr>
            <p:grpSp>
              <p:nvGrpSpPr>
                <p:cNvPr id="61" name="Group 60"/>
                <p:cNvGrpSpPr/>
                <p:nvPr/>
              </p:nvGrpSpPr>
              <p:grpSpPr>
                <a:xfrm>
                  <a:off x="5620282" y="22879"/>
                  <a:ext cx="1245098" cy="946298"/>
                  <a:chOff x="6790203" y="1076839"/>
                  <a:chExt cx="1245098" cy="946298"/>
                </a:xfrm>
                <a:grpFill/>
              </p:grpSpPr>
              <p:grpSp>
                <p:nvGrpSpPr>
                  <p:cNvPr id="63" name="Group 62"/>
                  <p:cNvGrpSpPr/>
                  <p:nvPr/>
                </p:nvGrpSpPr>
                <p:grpSpPr>
                  <a:xfrm rot="3172924" flipH="1">
                    <a:off x="7335612" y="1323447"/>
                    <a:ext cx="946298" cy="453081"/>
                    <a:chOff x="5959344" y="1169413"/>
                    <a:chExt cx="707700" cy="453081"/>
                  </a:xfrm>
                  <a:grpFill/>
                </p:grpSpPr>
                <p:sp>
                  <p:nvSpPr>
                    <p:cNvPr id="73" name="Round Diagonal Corner Rectangle 72"/>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 Diagonal Corner Rectangle 73"/>
                    <p:cNvSpPr/>
                    <p:nvPr/>
                  </p:nvSpPr>
                  <p:spPr>
                    <a:xfrm rot="21002302">
                      <a:off x="5959344" y="1259791"/>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p:cNvGrpSpPr/>
                  <p:nvPr/>
                </p:nvGrpSpPr>
                <p:grpSpPr>
                  <a:xfrm rot="19049039">
                    <a:off x="6790203" y="1356479"/>
                    <a:ext cx="701123" cy="453081"/>
                    <a:chOff x="5959344" y="1169413"/>
                    <a:chExt cx="707700" cy="453081"/>
                  </a:xfrm>
                  <a:grpFill/>
                </p:grpSpPr>
                <p:sp>
                  <p:nvSpPr>
                    <p:cNvPr id="70" name="Round Diagonal Corner Rectangle 69"/>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 Diagonal Corner Rectangle 70"/>
                    <p:cNvSpPr/>
                    <p:nvPr/>
                  </p:nvSpPr>
                  <p:spPr>
                    <a:xfrm rot="21002302">
                      <a:off x="5959344" y="1259791"/>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rot="763921">
                    <a:off x="7053669" y="1189298"/>
                    <a:ext cx="946298" cy="453081"/>
                    <a:chOff x="5959344" y="1169413"/>
                    <a:chExt cx="707700" cy="453081"/>
                  </a:xfrm>
                  <a:grpFill/>
                </p:grpSpPr>
                <p:sp>
                  <p:nvSpPr>
                    <p:cNvPr id="67" name="Round Diagonal Corner Rectangle 66"/>
                    <p:cNvSpPr/>
                    <p:nvPr/>
                  </p:nvSpPr>
                  <p:spPr>
                    <a:xfrm rot="4044659">
                      <a:off x="6266327" y="1221777"/>
                      <a:ext cx="453081" cy="348353"/>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 Diagonal Corner Rectangle 67"/>
                    <p:cNvSpPr/>
                    <p:nvPr/>
                  </p:nvSpPr>
                  <p:spPr>
                    <a:xfrm rot="21002302">
                      <a:off x="5959344" y="1259791"/>
                      <a:ext cx="453081" cy="348353"/>
                    </a:xfrm>
                    <a:prstGeom prst="round2DiagRect">
                      <a:avLst>
                        <a:gd name="adj1" fmla="val 44704"/>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6316742" y="1242536"/>
                      <a:ext cx="176125" cy="3068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p:cNvSpPr/>
                  <p:nvPr/>
                </p:nvSpPr>
                <p:spPr>
                  <a:xfrm rot="3824772" flipH="1">
                    <a:off x="7378775" y="1149607"/>
                    <a:ext cx="454908" cy="436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Oval 61"/>
                <p:cNvSpPr/>
                <p:nvPr/>
              </p:nvSpPr>
              <p:spPr>
                <a:xfrm rot="3824772" flipH="1">
                  <a:off x="5912012" y="287106"/>
                  <a:ext cx="312901" cy="43654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p:nvPr/>
            </p:nvSpPr>
            <p:spPr>
              <a:xfrm rot="3824772" flipH="1">
                <a:off x="6512670" y="884792"/>
                <a:ext cx="407864" cy="305295"/>
              </a:xfrm>
              <a:prstGeom prst="ellipse">
                <a:avLst/>
              </a:prstGeom>
              <a:solidFill>
                <a:srgbClr val="9C6F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Oval 35"/>
            <p:cNvSpPr/>
            <p:nvPr/>
          </p:nvSpPr>
          <p:spPr>
            <a:xfrm rot="2843460">
              <a:off x="7090631" y="4713381"/>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9900530">
              <a:off x="7612461" y="4699789"/>
              <a:ext cx="315517" cy="440622"/>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41412" y="3393931"/>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689303">
              <a:off x="7981207" y="3400807"/>
              <a:ext cx="239296" cy="34140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rot="20203792">
              <a:off x="7561339" y="2245245"/>
              <a:ext cx="567223" cy="1380364"/>
            </a:xfrm>
            <a:prstGeom prst="trapezoid">
              <a:avLst>
                <a:gd name="adj" fmla="val 17618"/>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apezoid 40"/>
            <p:cNvSpPr/>
            <p:nvPr/>
          </p:nvSpPr>
          <p:spPr>
            <a:xfrm rot="1050082">
              <a:off x="6940436" y="2218848"/>
              <a:ext cx="567223" cy="1380364"/>
            </a:xfrm>
            <a:prstGeom prst="trapezoid">
              <a:avLst>
                <a:gd name="adj" fmla="val 17618"/>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apezoid 41"/>
            <p:cNvSpPr/>
            <p:nvPr/>
          </p:nvSpPr>
          <p:spPr>
            <a:xfrm>
              <a:off x="7109361" y="2252451"/>
              <a:ext cx="834915" cy="1457217"/>
            </a:xfrm>
            <a:prstGeom prst="trapezoi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7441703" y="2891620"/>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448992" y="3092455"/>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460283" y="3306604"/>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463370" y="3496039"/>
              <a:ext cx="88386" cy="75472"/>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7066096" y="3614242"/>
              <a:ext cx="567223" cy="1267229"/>
            </a:xfrm>
            <a:prstGeom prst="trapezoid">
              <a:avLst>
                <a:gd name="adj" fmla="val 17618"/>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47"/>
            <p:cNvSpPr/>
            <p:nvPr/>
          </p:nvSpPr>
          <p:spPr>
            <a:xfrm rot="21416046">
              <a:off x="7465391" y="3614243"/>
              <a:ext cx="567223" cy="1267228"/>
            </a:xfrm>
            <a:prstGeom prst="trapezoid">
              <a:avLst>
                <a:gd name="adj" fmla="val 17618"/>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p:nvSpPr>
          <p:spPr>
            <a:xfrm>
              <a:off x="7270320" y="3641343"/>
              <a:ext cx="525326" cy="440786"/>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109361" y="3571511"/>
              <a:ext cx="834915" cy="138157"/>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ame 50"/>
            <p:cNvSpPr/>
            <p:nvPr/>
          </p:nvSpPr>
          <p:spPr>
            <a:xfrm>
              <a:off x="7370239" y="3533775"/>
              <a:ext cx="286782" cy="175893"/>
            </a:xfrm>
            <a:prstGeom prst="fram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Isosceles Triangle 51"/>
            <p:cNvSpPr/>
            <p:nvPr/>
          </p:nvSpPr>
          <p:spPr>
            <a:xfrm rot="10800000">
              <a:off x="7181810" y="2140670"/>
              <a:ext cx="642553" cy="48515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hord 52"/>
            <p:cNvSpPr/>
            <p:nvPr/>
          </p:nvSpPr>
          <p:spPr>
            <a:xfrm rot="20214723">
              <a:off x="7239260" y="2245473"/>
              <a:ext cx="230660" cy="473508"/>
            </a:xfrm>
            <a:prstGeom prst="chor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hord 53"/>
            <p:cNvSpPr/>
            <p:nvPr/>
          </p:nvSpPr>
          <p:spPr>
            <a:xfrm rot="1385277" flipH="1">
              <a:off x="7530685" y="2266862"/>
              <a:ext cx="230660" cy="473508"/>
            </a:xfrm>
            <a:prstGeom prst="chord">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7019509" y="1282245"/>
              <a:ext cx="947351" cy="1062681"/>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stCxn id="54" idx="0"/>
              <a:endCxn id="46" idx="0"/>
            </p:cNvCxnSpPr>
            <p:nvPr/>
          </p:nvCxnSpPr>
          <p:spPr>
            <a:xfrm flipH="1">
              <a:off x="7507563" y="2558336"/>
              <a:ext cx="2415" cy="937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 Diagonal Corner Rectangle 56"/>
            <p:cNvSpPr/>
            <p:nvPr/>
          </p:nvSpPr>
          <p:spPr>
            <a:xfrm>
              <a:off x="7311742" y="2040581"/>
              <a:ext cx="344819" cy="74655"/>
            </a:xfrm>
            <a:prstGeom prst="round2DiagRect">
              <a:avLst>
                <a:gd name="adj1" fmla="val 50000"/>
                <a:gd name="adj2" fmla="val 0"/>
              </a:avLst>
            </a:prstGeom>
            <a:solidFill>
              <a:srgbClr val="9C6F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entagon 57"/>
            <p:cNvSpPr/>
            <p:nvPr/>
          </p:nvSpPr>
          <p:spPr>
            <a:xfrm rot="5400000">
              <a:off x="7553312" y="2849689"/>
              <a:ext cx="267533" cy="198908"/>
            </a:xfrm>
            <a:prstGeom prst="homePlate">
              <a:avLst/>
            </a:prstGeom>
            <a:solidFill>
              <a:srgbClr val="D3AD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119342" y="6472730"/>
            <a:ext cx="3621386" cy="369332"/>
          </a:xfrm>
          <a:prstGeom prst="rect">
            <a:avLst/>
          </a:prstGeom>
          <a:noFill/>
        </p:spPr>
        <p:txBody>
          <a:bodyPr wrap="square" rtlCol="0">
            <a:spAutoFit/>
          </a:bodyPr>
          <a:lstStyle/>
          <a:p>
            <a:r>
              <a:rPr lang="en-US" dirty="0">
                <a:solidFill>
                  <a:schemeClr val="bg1"/>
                </a:solidFill>
              </a:rPr>
              <a:t>D&amp;C 80:3</a:t>
            </a:r>
            <a:endParaRPr lang="en-US" sz="1200" dirty="0">
              <a:solidFill>
                <a:schemeClr val="bg1"/>
              </a:solidFill>
            </a:endParaRPr>
          </a:p>
        </p:txBody>
      </p:sp>
    </p:spTree>
    <p:extLst>
      <p:ext uri="{BB962C8B-B14F-4D97-AF65-F5344CB8AC3E}">
        <p14:creationId xmlns:p14="http://schemas.microsoft.com/office/powerpoint/2010/main" val="378338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animEffect transition="in" filter="wipe(down)">
                                      <p:cBhvr>
                                        <p:cTn id="9" dur="580">
                                          <p:stCondLst>
                                            <p:cond delay="0"/>
                                          </p:stCondLst>
                                        </p:cTn>
                                        <p:tgtEl>
                                          <p:spTgt spid="34"/>
                                        </p:tgtEl>
                                      </p:cBhvr>
                                    </p:animEffect>
                                    <p:anim calcmode="lin" valueType="num">
                                      <p:cBhvr>
                                        <p:cTn id="1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5" dur="26">
                                          <p:stCondLst>
                                            <p:cond delay="650"/>
                                          </p:stCondLst>
                                        </p:cTn>
                                        <p:tgtEl>
                                          <p:spTgt spid="34"/>
                                        </p:tgtEl>
                                      </p:cBhvr>
                                      <p:to x="100000" y="60000"/>
                                    </p:animScale>
                                    <p:animScale>
                                      <p:cBhvr>
                                        <p:cTn id="16" dur="166" decel="50000">
                                          <p:stCondLst>
                                            <p:cond delay="676"/>
                                          </p:stCondLst>
                                        </p:cTn>
                                        <p:tgtEl>
                                          <p:spTgt spid="34"/>
                                        </p:tgtEl>
                                      </p:cBhvr>
                                      <p:to x="100000" y="100000"/>
                                    </p:animScale>
                                    <p:animScale>
                                      <p:cBhvr>
                                        <p:cTn id="17" dur="26">
                                          <p:stCondLst>
                                            <p:cond delay="1312"/>
                                          </p:stCondLst>
                                        </p:cTn>
                                        <p:tgtEl>
                                          <p:spTgt spid="34"/>
                                        </p:tgtEl>
                                      </p:cBhvr>
                                      <p:to x="100000" y="80000"/>
                                    </p:animScale>
                                    <p:animScale>
                                      <p:cBhvr>
                                        <p:cTn id="18" dur="166" decel="50000">
                                          <p:stCondLst>
                                            <p:cond delay="1338"/>
                                          </p:stCondLst>
                                        </p:cTn>
                                        <p:tgtEl>
                                          <p:spTgt spid="34"/>
                                        </p:tgtEl>
                                      </p:cBhvr>
                                      <p:to x="100000" y="100000"/>
                                    </p:animScale>
                                    <p:animScale>
                                      <p:cBhvr>
                                        <p:cTn id="19" dur="26">
                                          <p:stCondLst>
                                            <p:cond delay="1642"/>
                                          </p:stCondLst>
                                        </p:cTn>
                                        <p:tgtEl>
                                          <p:spTgt spid="34"/>
                                        </p:tgtEl>
                                      </p:cBhvr>
                                      <p:to x="100000" y="90000"/>
                                    </p:animScale>
                                    <p:animScale>
                                      <p:cBhvr>
                                        <p:cTn id="20" dur="166" decel="50000">
                                          <p:stCondLst>
                                            <p:cond delay="1668"/>
                                          </p:stCondLst>
                                        </p:cTn>
                                        <p:tgtEl>
                                          <p:spTgt spid="34"/>
                                        </p:tgtEl>
                                      </p:cBhvr>
                                      <p:to x="100000" y="100000"/>
                                    </p:animScale>
                                    <p:animScale>
                                      <p:cBhvr>
                                        <p:cTn id="21" dur="26">
                                          <p:stCondLst>
                                            <p:cond delay="1808"/>
                                          </p:stCondLst>
                                        </p:cTn>
                                        <p:tgtEl>
                                          <p:spTgt spid="34"/>
                                        </p:tgtEl>
                                      </p:cBhvr>
                                      <p:to x="100000" y="95000"/>
                                    </p:animScale>
                                    <p:animScale>
                                      <p:cBhvr>
                                        <p:cTn id="22" dur="166" decel="50000">
                                          <p:stCondLst>
                                            <p:cond delay="1834"/>
                                          </p:stCondLst>
                                        </p:cTn>
                                        <p:tgtEl>
                                          <p:spTgt spid="3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B582E-0AA4-7314-101E-0DD82428853C}"/>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41B6E0E-2182-C27D-E818-B7DAD70F367C}"/>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97B65488-43FE-4E2C-EAD6-BCD2E1F9B347}"/>
              </a:ext>
            </a:extLst>
          </p:cNvPr>
          <p:cNvSpPr txBox="1"/>
          <p:nvPr/>
        </p:nvSpPr>
        <p:spPr>
          <a:xfrm>
            <a:off x="-1" y="32915"/>
            <a:ext cx="12192001" cy="707886"/>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Companions</a:t>
            </a:r>
          </a:p>
        </p:txBody>
      </p:sp>
      <p:sp>
        <p:nvSpPr>
          <p:cNvPr id="12" name="TextBox 11">
            <a:extLst>
              <a:ext uri="{FF2B5EF4-FFF2-40B4-BE49-F238E27FC236}">
                <a16:creationId xmlns:a16="http://schemas.microsoft.com/office/drawing/2014/main" id="{A385B3D8-BCF5-16F1-ECC7-CFBC540B4A8C}"/>
              </a:ext>
            </a:extLst>
          </p:cNvPr>
          <p:cNvSpPr txBox="1"/>
          <p:nvPr/>
        </p:nvSpPr>
        <p:spPr>
          <a:xfrm>
            <a:off x="0" y="6488668"/>
            <a:ext cx="6096000" cy="369332"/>
          </a:xfrm>
          <a:prstGeom prst="rect">
            <a:avLst/>
          </a:prstGeom>
          <a:noFill/>
        </p:spPr>
        <p:txBody>
          <a:bodyPr wrap="square">
            <a:spAutoFit/>
          </a:bodyPr>
          <a:lstStyle/>
          <a:p>
            <a:r>
              <a:rPr lang="en-US" b="0" i="0" dirty="0">
                <a:solidFill>
                  <a:schemeClr val="bg1"/>
                </a:solidFill>
                <a:effectLst/>
              </a:rPr>
              <a:t>D&amp;C 80:3</a:t>
            </a:r>
            <a:endParaRPr lang="en-US" dirty="0"/>
          </a:p>
        </p:txBody>
      </p:sp>
      <p:pic>
        <p:nvPicPr>
          <p:cNvPr id="6" name="Picture 5" descr="A couple of men standing in front of a reception desk&#10;&#10;Description automatically generated">
            <a:extLst>
              <a:ext uri="{FF2B5EF4-FFF2-40B4-BE49-F238E27FC236}">
                <a16:creationId xmlns:a16="http://schemas.microsoft.com/office/drawing/2014/main" id="{E1A28A50-BF61-8474-5E72-C79F3E05E2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8182" y="120587"/>
            <a:ext cx="3693240" cy="2752725"/>
          </a:xfrm>
          <a:prstGeom prst="rect">
            <a:avLst/>
          </a:prstGeom>
        </p:spPr>
      </p:pic>
      <p:pic>
        <p:nvPicPr>
          <p:cNvPr id="11" name="Picture 10" descr="A group of women posing for a photo&#10;&#10;Description automatically generated">
            <a:extLst>
              <a:ext uri="{FF2B5EF4-FFF2-40B4-BE49-F238E27FC236}">
                <a16:creationId xmlns:a16="http://schemas.microsoft.com/office/drawing/2014/main" id="{24CE553E-F1BC-BE72-2134-3641F0ECA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752" y="129682"/>
            <a:ext cx="3693239" cy="2752725"/>
          </a:xfrm>
          <a:prstGeom prst="rect">
            <a:avLst/>
          </a:prstGeom>
        </p:spPr>
      </p:pic>
      <p:sp>
        <p:nvSpPr>
          <p:cNvPr id="15" name="TextBox 14">
            <a:extLst>
              <a:ext uri="{FF2B5EF4-FFF2-40B4-BE49-F238E27FC236}">
                <a16:creationId xmlns:a16="http://schemas.microsoft.com/office/drawing/2014/main" id="{A6F4916B-C5D9-802E-D3F3-C34DE40F97A6}"/>
              </a:ext>
            </a:extLst>
          </p:cNvPr>
          <p:cNvSpPr txBox="1"/>
          <p:nvPr/>
        </p:nvSpPr>
        <p:spPr>
          <a:xfrm>
            <a:off x="4194573" y="1411663"/>
            <a:ext cx="4113609" cy="5218544"/>
          </a:xfrm>
          <a:prstGeom prst="rect">
            <a:avLst/>
          </a:prstGeom>
          <a:noFill/>
        </p:spPr>
        <p:txBody>
          <a:bodyPr wrap="square">
            <a:spAutoFit/>
          </a:bodyPr>
          <a:lstStyle/>
          <a:p>
            <a:pPr algn="l">
              <a:lnSpc>
                <a:spcPts val="1800"/>
              </a:lnSpc>
              <a:spcAft>
                <a:spcPts val="750"/>
              </a:spcAft>
            </a:pPr>
            <a:r>
              <a:rPr lang="en-US" b="0" i="0" dirty="0">
                <a:solidFill>
                  <a:schemeClr val="bg1"/>
                </a:solidFill>
                <a:effectLst/>
              </a:rPr>
              <a:t>Missionaries in The Church of Jesus Christ of Latter-day Saints work in pairs, or companionships, for a number of reasons, including:</a:t>
            </a:r>
          </a:p>
          <a:p>
            <a:pPr marL="285750" indent="-285750" algn="l" fontAlgn="ctr">
              <a:lnSpc>
                <a:spcPts val="1650"/>
              </a:lnSpc>
              <a:spcBef>
                <a:spcPts val="750"/>
              </a:spcBef>
              <a:spcAft>
                <a:spcPts val="600"/>
              </a:spcAft>
              <a:buFont typeface="Wingdings" panose="05000000000000000000" pitchFamily="2" charset="2"/>
              <a:buChar char="v"/>
            </a:pPr>
            <a:r>
              <a:rPr lang="en-US" b="1" i="0" dirty="0">
                <a:solidFill>
                  <a:schemeClr val="bg1"/>
                </a:solidFill>
                <a:effectLst/>
              </a:rPr>
              <a:t>Safety</a:t>
            </a:r>
            <a:r>
              <a:rPr lang="en-US" b="0" i="0" dirty="0">
                <a:solidFill>
                  <a:schemeClr val="bg1"/>
                </a:solidFill>
                <a:effectLst/>
              </a:rPr>
              <a:t>: Companions help keep missionaries safe, especially when they are far from home. </a:t>
            </a:r>
          </a:p>
          <a:p>
            <a:pPr marL="285750" indent="-285750" algn="l" fontAlgn="ctr">
              <a:lnSpc>
                <a:spcPts val="1650"/>
              </a:lnSpc>
              <a:spcBef>
                <a:spcPts val="750"/>
              </a:spcBef>
              <a:spcAft>
                <a:spcPts val="600"/>
              </a:spcAft>
              <a:buFont typeface="Wingdings" panose="05000000000000000000" pitchFamily="2" charset="2"/>
              <a:buChar char="v"/>
            </a:pPr>
            <a:r>
              <a:rPr lang="en-US" b="1" i="0" dirty="0">
                <a:solidFill>
                  <a:schemeClr val="bg1"/>
                </a:solidFill>
                <a:effectLst/>
              </a:rPr>
              <a:t>Focus</a:t>
            </a:r>
            <a:r>
              <a:rPr lang="en-US" b="0" i="0" dirty="0">
                <a:solidFill>
                  <a:schemeClr val="bg1"/>
                </a:solidFill>
                <a:effectLst/>
              </a:rPr>
              <a:t>: Companionships help missionaries stay focused on helping others. </a:t>
            </a:r>
          </a:p>
          <a:p>
            <a:pPr marL="285750" indent="-285750" algn="l" fontAlgn="ctr">
              <a:lnSpc>
                <a:spcPts val="1650"/>
              </a:lnSpc>
              <a:spcBef>
                <a:spcPts val="750"/>
              </a:spcBef>
              <a:spcAft>
                <a:spcPts val="600"/>
              </a:spcAft>
              <a:buFont typeface="Wingdings" panose="05000000000000000000" pitchFamily="2" charset="2"/>
              <a:buChar char="v"/>
            </a:pPr>
            <a:r>
              <a:rPr lang="en-US" b="1" i="0" dirty="0">
                <a:solidFill>
                  <a:schemeClr val="bg1"/>
                </a:solidFill>
                <a:effectLst/>
              </a:rPr>
              <a:t>Following Jesus' example</a:t>
            </a:r>
            <a:r>
              <a:rPr lang="en-US" b="0" i="0" dirty="0">
                <a:solidFill>
                  <a:schemeClr val="bg1"/>
                </a:solidFill>
                <a:effectLst/>
              </a:rPr>
              <a:t>: Jesus sent his messengers out in pairs, as described in Mark 6:7. </a:t>
            </a:r>
          </a:p>
          <a:p>
            <a:pPr marL="285750" indent="-285750" algn="l" fontAlgn="ctr">
              <a:lnSpc>
                <a:spcPts val="1650"/>
              </a:lnSpc>
              <a:spcBef>
                <a:spcPts val="750"/>
              </a:spcBef>
              <a:spcAft>
                <a:spcPts val="600"/>
              </a:spcAft>
              <a:buFont typeface="Wingdings" panose="05000000000000000000" pitchFamily="2" charset="2"/>
              <a:buChar char="v"/>
            </a:pPr>
            <a:r>
              <a:rPr lang="en-US" b="1" i="0" dirty="0">
                <a:solidFill>
                  <a:schemeClr val="bg1"/>
                </a:solidFill>
                <a:effectLst/>
              </a:rPr>
              <a:t>Cultural navigation</a:t>
            </a:r>
            <a:r>
              <a:rPr lang="en-US" b="0" i="0" dirty="0">
                <a:solidFill>
                  <a:schemeClr val="bg1"/>
                </a:solidFill>
                <a:effectLst/>
              </a:rPr>
              <a:t>: Companions can help missionaries navigate new cultures and learn the area. </a:t>
            </a:r>
          </a:p>
          <a:p>
            <a:pPr marL="285750" indent="-285750" algn="l">
              <a:lnSpc>
                <a:spcPts val="1650"/>
              </a:lnSpc>
              <a:spcBef>
                <a:spcPts val="750"/>
              </a:spcBef>
              <a:spcAft>
                <a:spcPts val="1500"/>
              </a:spcAft>
              <a:buFont typeface="Wingdings" panose="05000000000000000000" pitchFamily="2" charset="2"/>
              <a:buChar char="v"/>
            </a:pPr>
            <a:r>
              <a:rPr lang="en-US" b="1" i="0" dirty="0">
                <a:solidFill>
                  <a:schemeClr val="bg1"/>
                </a:solidFill>
                <a:effectLst/>
              </a:rPr>
              <a:t>Support</a:t>
            </a:r>
            <a:r>
              <a:rPr lang="en-US" b="0" i="0" dirty="0">
                <a:solidFill>
                  <a:schemeClr val="bg1"/>
                </a:solidFill>
                <a:effectLst/>
              </a:rPr>
              <a:t>: Companions can be a source of relief, especially when starting a mission. </a:t>
            </a:r>
          </a:p>
        </p:txBody>
      </p:sp>
      <p:sp>
        <p:nvSpPr>
          <p:cNvPr id="19" name="TextBox 18">
            <a:extLst>
              <a:ext uri="{FF2B5EF4-FFF2-40B4-BE49-F238E27FC236}">
                <a16:creationId xmlns:a16="http://schemas.microsoft.com/office/drawing/2014/main" id="{810DEA81-0D5C-89E7-6A0D-F7FD86EC6780}"/>
              </a:ext>
            </a:extLst>
          </p:cNvPr>
          <p:cNvSpPr txBox="1"/>
          <p:nvPr/>
        </p:nvSpPr>
        <p:spPr>
          <a:xfrm>
            <a:off x="8792805" y="4062274"/>
            <a:ext cx="3046770" cy="1754326"/>
          </a:xfrm>
          <a:prstGeom prst="rect">
            <a:avLst/>
          </a:prstGeom>
          <a:noFill/>
        </p:spPr>
        <p:txBody>
          <a:bodyPr wrap="square">
            <a:spAutoFit/>
          </a:bodyPr>
          <a:lstStyle/>
          <a:p>
            <a:r>
              <a:rPr lang="en-US" b="0" i="1" dirty="0">
                <a:solidFill>
                  <a:srgbClr val="FFFF00"/>
                </a:solidFill>
                <a:effectLst/>
              </a:rPr>
              <a:t>And he called unto him the </a:t>
            </a:r>
            <a:r>
              <a:rPr lang="en-US" b="0" i="1" u="none" strike="noStrike" dirty="0">
                <a:solidFill>
                  <a:srgbClr val="FFFF00"/>
                </a:solidFill>
                <a:effectLst/>
              </a:rPr>
              <a:t>twelve</a:t>
            </a:r>
            <a:r>
              <a:rPr lang="en-US" b="0" i="1" dirty="0">
                <a:solidFill>
                  <a:srgbClr val="FFFF00"/>
                </a:solidFill>
                <a:effectLst/>
              </a:rPr>
              <a:t>, and began to send them forth by </a:t>
            </a:r>
            <a:r>
              <a:rPr lang="en-US" b="0" i="1" u="none" strike="noStrike" dirty="0">
                <a:solidFill>
                  <a:srgbClr val="FFFF00"/>
                </a:solidFill>
                <a:effectLst/>
              </a:rPr>
              <a:t>two</a:t>
            </a:r>
            <a:r>
              <a:rPr lang="en-US" b="0" i="1" dirty="0">
                <a:solidFill>
                  <a:srgbClr val="FFFF00"/>
                </a:solidFill>
                <a:effectLst/>
              </a:rPr>
              <a:t> and two; and gave them power over unclean spirits;</a:t>
            </a:r>
          </a:p>
          <a:p>
            <a:r>
              <a:rPr lang="en-US" i="1" dirty="0">
                <a:solidFill>
                  <a:srgbClr val="FFFF00"/>
                </a:solidFill>
              </a:rPr>
              <a:t>Mark 6:7</a:t>
            </a:r>
          </a:p>
        </p:txBody>
      </p:sp>
    </p:spTree>
    <p:extLst>
      <p:ext uri="{BB962C8B-B14F-4D97-AF65-F5344CB8AC3E}">
        <p14:creationId xmlns:p14="http://schemas.microsoft.com/office/powerpoint/2010/main" val="185320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F0D9-2EA7-57A0-CDAB-EC0D178FD96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112D3A0-68F7-F5D1-00E5-D955D3328D31}"/>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357E6E5-0E8F-F030-697C-B3DF195C8448}"/>
              </a:ext>
            </a:extLst>
          </p:cNvPr>
          <p:cNvSpPr txBox="1"/>
          <p:nvPr/>
        </p:nvSpPr>
        <p:spPr>
          <a:xfrm>
            <a:off x="0" y="118640"/>
            <a:ext cx="12192001" cy="830997"/>
          </a:xfrm>
          <a:prstGeom prst="rect">
            <a:avLst/>
          </a:prstGeom>
          <a:noFill/>
        </p:spPr>
        <p:txBody>
          <a:bodyPr wrap="square" rtlCol="0">
            <a:spAutoFit/>
          </a:bodyPr>
          <a:lstStyle/>
          <a:p>
            <a:pPr algn="ctr"/>
            <a:r>
              <a:rPr lang="en-US" sz="4800" dirty="0">
                <a:solidFill>
                  <a:schemeClr val="bg1"/>
                </a:solidFill>
                <a:latin typeface="Abadi" panose="020B0604020104020204" pitchFamily="34" charset="0"/>
              </a:rPr>
              <a:t>Know to Be True - Truth is Eternal</a:t>
            </a:r>
          </a:p>
        </p:txBody>
      </p:sp>
      <p:sp>
        <p:nvSpPr>
          <p:cNvPr id="2" name="TextBox 1">
            <a:extLst>
              <a:ext uri="{FF2B5EF4-FFF2-40B4-BE49-F238E27FC236}">
                <a16:creationId xmlns:a16="http://schemas.microsoft.com/office/drawing/2014/main" id="{0400C04E-B4C3-E39E-0DD1-D3016AE01CDE}"/>
              </a:ext>
            </a:extLst>
          </p:cNvPr>
          <p:cNvSpPr txBox="1"/>
          <p:nvPr/>
        </p:nvSpPr>
        <p:spPr>
          <a:xfrm>
            <a:off x="0" y="6488668"/>
            <a:ext cx="6096000" cy="369332"/>
          </a:xfrm>
          <a:prstGeom prst="rect">
            <a:avLst/>
          </a:prstGeom>
          <a:noFill/>
        </p:spPr>
        <p:txBody>
          <a:bodyPr wrap="square">
            <a:spAutoFit/>
          </a:bodyPr>
          <a:lstStyle/>
          <a:p>
            <a:r>
              <a:rPr lang="en-US" b="0" i="0" dirty="0">
                <a:solidFill>
                  <a:schemeClr val="bg1"/>
                </a:solidFill>
                <a:effectLst/>
              </a:rPr>
              <a:t>D&amp;C 80:4</a:t>
            </a:r>
            <a:endParaRPr lang="en-US" dirty="0"/>
          </a:p>
        </p:txBody>
      </p:sp>
      <p:sp>
        <p:nvSpPr>
          <p:cNvPr id="4" name="TextBox 3">
            <a:extLst>
              <a:ext uri="{FF2B5EF4-FFF2-40B4-BE49-F238E27FC236}">
                <a16:creationId xmlns:a16="http://schemas.microsoft.com/office/drawing/2014/main" id="{9B96EE08-41AA-C0D2-2F3E-E49A9D40BD58}"/>
              </a:ext>
            </a:extLst>
          </p:cNvPr>
          <p:cNvSpPr txBox="1"/>
          <p:nvPr/>
        </p:nvSpPr>
        <p:spPr>
          <a:xfrm>
            <a:off x="1430707" y="1644698"/>
            <a:ext cx="4093791" cy="2769989"/>
          </a:xfrm>
          <a:prstGeom prst="rect">
            <a:avLst/>
          </a:prstGeom>
          <a:noFill/>
        </p:spPr>
        <p:txBody>
          <a:bodyPr wrap="square">
            <a:spAutoFit/>
          </a:bodyPr>
          <a:lstStyle/>
          <a:p>
            <a:r>
              <a:rPr lang="en-US" sz="2000" b="0" i="0" dirty="0">
                <a:solidFill>
                  <a:schemeClr val="bg1"/>
                </a:solidFill>
                <a:effectLst/>
              </a:rPr>
              <a:t>When we are truly converted, we cannot be restrained from testifying. And as it was with Apostles and faithful members of old, so is it also our privilege, our duty, and our solemn obligation to “declare the things which [we] know to be true.” </a:t>
            </a:r>
          </a:p>
          <a:p>
            <a:r>
              <a:rPr lang="en-US" sz="1400" b="0" i="0" dirty="0">
                <a:solidFill>
                  <a:schemeClr val="bg1"/>
                </a:solidFill>
                <a:effectLst/>
              </a:rPr>
              <a:t>M. Russell Ballard</a:t>
            </a:r>
            <a:endParaRPr lang="en-US" sz="1400" dirty="0">
              <a:solidFill>
                <a:schemeClr val="bg1"/>
              </a:solidFill>
            </a:endParaRPr>
          </a:p>
        </p:txBody>
      </p:sp>
      <p:pic>
        <p:nvPicPr>
          <p:cNvPr id="7" name="Picture 6" descr="A person in a suit and tie&#10;&#10;Description automatically generated">
            <a:extLst>
              <a:ext uri="{FF2B5EF4-FFF2-40B4-BE49-F238E27FC236}">
                <a16:creationId xmlns:a16="http://schemas.microsoft.com/office/drawing/2014/main" id="{DFDB490D-A283-B468-482A-CEF40AB48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45" y="1582341"/>
            <a:ext cx="1219200" cy="1524000"/>
          </a:xfrm>
          <a:prstGeom prst="rect">
            <a:avLst/>
          </a:prstGeom>
        </p:spPr>
      </p:pic>
      <p:sp>
        <p:nvSpPr>
          <p:cNvPr id="9" name="TextBox 8">
            <a:extLst>
              <a:ext uri="{FF2B5EF4-FFF2-40B4-BE49-F238E27FC236}">
                <a16:creationId xmlns:a16="http://schemas.microsoft.com/office/drawing/2014/main" id="{F1AF7477-48B7-F9F9-F613-4E92DAE80540}"/>
              </a:ext>
            </a:extLst>
          </p:cNvPr>
          <p:cNvSpPr txBox="1"/>
          <p:nvPr/>
        </p:nvSpPr>
        <p:spPr>
          <a:xfrm>
            <a:off x="2774156" y="909574"/>
            <a:ext cx="6119812" cy="400110"/>
          </a:xfrm>
          <a:prstGeom prst="rect">
            <a:avLst/>
          </a:prstGeom>
          <a:noFill/>
        </p:spPr>
        <p:txBody>
          <a:bodyPr wrap="square">
            <a:spAutoFit/>
          </a:bodyPr>
          <a:lstStyle/>
          <a:p>
            <a:pPr algn="ctr"/>
            <a:r>
              <a:rPr lang="en-US" sz="2000" b="0" i="1" dirty="0">
                <a:solidFill>
                  <a:srgbClr val="FFFF00"/>
                </a:solidFill>
                <a:effectLst/>
              </a:rPr>
              <a:t>Rejoice in Truth 1 Corinthians 13:6</a:t>
            </a:r>
            <a:endParaRPr lang="en-US" sz="1400" i="1" dirty="0">
              <a:solidFill>
                <a:srgbClr val="FFFF00"/>
              </a:solidFill>
            </a:endParaRPr>
          </a:p>
        </p:txBody>
      </p:sp>
      <p:sp>
        <p:nvSpPr>
          <p:cNvPr id="11" name="TextBox 10">
            <a:extLst>
              <a:ext uri="{FF2B5EF4-FFF2-40B4-BE49-F238E27FC236}">
                <a16:creationId xmlns:a16="http://schemas.microsoft.com/office/drawing/2014/main" id="{05550D6D-FD90-6C35-04A6-19A4925EEDAB}"/>
              </a:ext>
            </a:extLst>
          </p:cNvPr>
          <p:cNvSpPr txBox="1"/>
          <p:nvPr/>
        </p:nvSpPr>
        <p:spPr>
          <a:xfrm>
            <a:off x="6400800" y="3781172"/>
            <a:ext cx="4417218" cy="2800767"/>
          </a:xfrm>
          <a:prstGeom prst="rect">
            <a:avLst/>
          </a:prstGeom>
          <a:noFill/>
        </p:spPr>
        <p:txBody>
          <a:bodyPr wrap="square">
            <a:spAutoFit/>
          </a:bodyPr>
          <a:lstStyle/>
          <a:p>
            <a:pPr algn="l" fontAlgn="base"/>
            <a:r>
              <a:rPr lang="en-US" b="0" i="0" dirty="0">
                <a:solidFill>
                  <a:schemeClr val="bg1"/>
                </a:solidFill>
                <a:effectLst/>
              </a:rPr>
              <a:t>Truth is critical for us to establish and strengthen our relationship with God, find peace and joy, and reach our divine potential. </a:t>
            </a:r>
          </a:p>
          <a:p>
            <a:pPr algn="l" fontAlgn="base"/>
            <a:r>
              <a:rPr lang="en-US" b="0" i="0" dirty="0">
                <a:solidFill>
                  <a:schemeClr val="bg1"/>
                </a:solidFill>
                <a:effectLst/>
              </a:rPr>
              <a:t>Today, let us consider the following questions:</a:t>
            </a:r>
          </a:p>
          <a:p>
            <a:pPr algn="l" fontAlgn="base"/>
            <a:r>
              <a:rPr lang="en-US" b="0" i="0" dirty="0">
                <a:solidFill>
                  <a:schemeClr val="bg1"/>
                </a:solidFill>
                <a:effectLst/>
              </a:rPr>
              <a:t>What is truth, and why is it important?</a:t>
            </a:r>
          </a:p>
          <a:p>
            <a:pPr algn="l" fontAlgn="base"/>
            <a:r>
              <a:rPr lang="en-US" b="0" i="0" dirty="0">
                <a:solidFill>
                  <a:schemeClr val="bg1"/>
                </a:solidFill>
                <a:effectLst/>
              </a:rPr>
              <a:t>How do we find truth?</a:t>
            </a:r>
          </a:p>
          <a:p>
            <a:pPr algn="l" fontAlgn="base"/>
            <a:r>
              <a:rPr lang="en-US" b="0" i="0" dirty="0">
                <a:solidFill>
                  <a:schemeClr val="bg1"/>
                </a:solidFill>
                <a:effectLst/>
              </a:rPr>
              <a:t>When we find truth, how can we share it?</a:t>
            </a:r>
          </a:p>
          <a:p>
            <a:pPr algn="l" fontAlgn="base"/>
            <a:r>
              <a:rPr lang="en-US" sz="1400" i="0" dirty="0">
                <a:solidFill>
                  <a:schemeClr val="bg1"/>
                </a:solidFill>
                <a:effectLst/>
              </a:rPr>
              <a:t>Elder John C. Pingree Jr.</a:t>
            </a:r>
            <a:r>
              <a:rPr lang="en-US" sz="1400" dirty="0">
                <a:solidFill>
                  <a:schemeClr val="bg1"/>
                </a:solidFill>
              </a:rPr>
              <a:t> </a:t>
            </a:r>
            <a:endParaRPr lang="en-US" sz="1400" i="0" dirty="0">
              <a:solidFill>
                <a:schemeClr val="bg1"/>
              </a:solidFill>
              <a:effectLst/>
            </a:endParaRPr>
          </a:p>
        </p:txBody>
      </p:sp>
      <p:pic>
        <p:nvPicPr>
          <p:cNvPr id="13" name="Picture 12">
            <a:extLst>
              <a:ext uri="{FF2B5EF4-FFF2-40B4-BE49-F238E27FC236}">
                <a16:creationId xmlns:a16="http://schemas.microsoft.com/office/drawing/2014/main" id="{F08EF898-69CF-046A-94E7-C6F93F419E4D}"/>
              </a:ext>
            </a:extLst>
          </p:cNvPr>
          <p:cNvPicPr>
            <a:picLocks noChangeAspect="1"/>
          </p:cNvPicPr>
          <p:nvPr/>
        </p:nvPicPr>
        <p:blipFill>
          <a:blip r:embed="rId4"/>
          <a:stretch>
            <a:fillRect/>
          </a:stretch>
        </p:blipFill>
        <p:spPr>
          <a:xfrm>
            <a:off x="4638472" y="4414687"/>
            <a:ext cx="1457528" cy="1533739"/>
          </a:xfrm>
          <a:prstGeom prst="rect">
            <a:avLst/>
          </a:prstGeom>
        </p:spPr>
      </p:pic>
      <p:grpSp>
        <p:nvGrpSpPr>
          <p:cNvPr id="18" name="Group 17">
            <a:extLst>
              <a:ext uri="{FF2B5EF4-FFF2-40B4-BE49-F238E27FC236}">
                <a16:creationId xmlns:a16="http://schemas.microsoft.com/office/drawing/2014/main" id="{D999CEAA-C1C4-48D9-8BD4-2F8BD1464D74}"/>
              </a:ext>
            </a:extLst>
          </p:cNvPr>
          <p:cNvGrpSpPr/>
          <p:nvPr/>
        </p:nvGrpSpPr>
        <p:grpSpPr>
          <a:xfrm>
            <a:off x="5353049" y="1521829"/>
            <a:ext cx="1314450" cy="1446550"/>
            <a:chOff x="6334125" y="1618234"/>
            <a:chExt cx="1314450" cy="1446550"/>
          </a:xfrm>
        </p:grpSpPr>
        <p:sp>
          <p:nvSpPr>
            <p:cNvPr id="16" name="Rectangle: Rounded Corners 15">
              <a:extLst>
                <a:ext uri="{FF2B5EF4-FFF2-40B4-BE49-F238E27FC236}">
                  <a16:creationId xmlns:a16="http://schemas.microsoft.com/office/drawing/2014/main" id="{96AF012D-40C5-AD42-F459-E88FB904795D}"/>
                </a:ext>
              </a:extLst>
            </p:cNvPr>
            <p:cNvSpPr/>
            <p:nvPr/>
          </p:nvSpPr>
          <p:spPr>
            <a:xfrm>
              <a:off x="6334125" y="1684284"/>
              <a:ext cx="1314450" cy="1314450"/>
            </a:xfrm>
            <a:prstGeom prst="roundRect">
              <a:avLst/>
            </a:prstGeom>
            <a:solidFill>
              <a:srgbClr val="E2CD74"/>
            </a:solidFill>
            <a:ln>
              <a:solidFill>
                <a:schemeClr val="tx1"/>
              </a:solid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A954AEA-C9D7-1065-49B2-C0C53DA53106}"/>
                </a:ext>
              </a:extLst>
            </p:cNvPr>
            <p:cNvSpPr txBox="1"/>
            <p:nvPr/>
          </p:nvSpPr>
          <p:spPr>
            <a:xfrm>
              <a:off x="6515099" y="1618234"/>
              <a:ext cx="885825" cy="1446550"/>
            </a:xfrm>
            <a:prstGeom prst="rect">
              <a:avLst/>
            </a:prstGeom>
            <a:noFill/>
          </p:spPr>
          <p:txBody>
            <a:bodyPr wrap="square" rtlCol="0">
              <a:spAutoFit/>
            </a:bodyPr>
            <a:lstStyle/>
            <a:p>
              <a:r>
                <a:rPr lang="en-US" sz="8800" dirty="0">
                  <a:latin typeface="Amasis MT Pro Black" panose="020F0502020204030204" pitchFamily="18" charset="0"/>
                </a:rPr>
                <a:t>T</a:t>
              </a:r>
            </a:p>
          </p:txBody>
        </p:sp>
      </p:grpSp>
      <p:grpSp>
        <p:nvGrpSpPr>
          <p:cNvPr id="19" name="Group 18">
            <a:extLst>
              <a:ext uri="{FF2B5EF4-FFF2-40B4-BE49-F238E27FC236}">
                <a16:creationId xmlns:a16="http://schemas.microsoft.com/office/drawing/2014/main" id="{C1A404DE-DB8A-E052-1567-D97024203F0B}"/>
              </a:ext>
            </a:extLst>
          </p:cNvPr>
          <p:cNvGrpSpPr/>
          <p:nvPr/>
        </p:nvGrpSpPr>
        <p:grpSpPr>
          <a:xfrm>
            <a:off x="9286874" y="1488963"/>
            <a:ext cx="1314450" cy="1446550"/>
            <a:chOff x="6334125" y="1618234"/>
            <a:chExt cx="1314450" cy="1446550"/>
          </a:xfrm>
        </p:grpSpPr>
        <p:sp>
          <p:nvSpPr>
            <p:cNvPr id="20" name="Rectangle: Rounded Corners 19">
              <a:extLst>
                <a:ext uri="{FF2B5EF4-FFF2-40B4-BE49-F238E27FC236}">
                  <a16:creationId xmlns:a16="http://schemas.microsoft.com/office/drawing/2014/main" id="{95CA27C0-7FA4-B852-8C2D-381CEA877987}"/>
                </a:ext>
              </a:extLst>
            </p:cNvPr>
            <p:cNvSpPr/>
            <p:nvPr/>
          </p:nvSpPr>
          <p:spPr>
            <a:xfrm>
              <a:off x="6334125" y="1684284"/>
              <a:ext cx="1314450" cy="1314450"/>
            </a:xfrm>
            <a:prstGeom prst="roundRect">
              <a:avLst/>
            </a:prstGeom>
            <a:solidFill>
              <a:srgbClr val="E2CD74"/>
            </a:solidFill>
            <a:ln>
              <a:solidFill>
                <a:schemeClr val="tx1"/>
              </a:solid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2E00B2F-0C35-270A-FE6B-F7B02DA02316}"/>
                </a:ext>
              </a:extLst>
            </p:cNvPr>
            <p:cNvSpPr txBox="1"/>
            <p:nvPr/>
          </p:nvSpPr>
          <p:spPr>
            <a:xfrm>
              <a:off x="6515099" y="1618234"/>
              <a:ext cx="885825" cy="1446550"/>
            </a:xfrm>
            <a:prstGeom prst="rect">
              <a:avLst/>
            </a:prstGeom>
            <a:noFill/>
          </p:spPr>
          <p:txBody>
            <a:bodyPr wrap="square" rtlCol="0">
              <a:spAutoFit/>
            </a:bodyPr>
            <a:lstStyle/>
            <a:p>
              <a:r>
                <a:rPr lang="en-US" sz="8800" dirty="0">
                  <a:latin typeface="Amasis MT Pro Black" panose="020F0502020204030204" pitchFamily="18" charset="0"/>
                </a:rPr>
                <a:t>T</a:t>
              </a:r>
            </a:p>
          </p:txBody>
        </p:sp>
      </p:grpSp>
      <p:grpSp>
        <p:nvGrpSpPr>
          <p:cNvPr id="22" name="Group 21">
            <a:extLst>
              <a:ext uri="{FF2B5EF4-FFF2-40B4-BE49-F238E27FC236}">
                <a16:creationId xmlns:a16="http://schemas.microsoft.com/office/drawing/2014/main" id="{B8C8EB2C-111A-6736-36C8-EE656DAA6875}"/>
              </a:ext>
            </a:extLst>
          </p:cNvPr>
          <p:cNvGrpSpPr/>
          <p:nvPr/>
        </p:nvGrpSpPr>
        <p:grpSpPr>
          <a:xfrm>
            <a:off x="10601324" y="1488963"/>
            <a:ext cx="1314450" cy="1446550"/>
            <a:chOff x="6334125" y="1618234"/>
            <a:chExt cx="1314450" cy="1446550"/>
          </a:xfrm>
        </p:grpSpPr>
        <p:sp>
          <p:nvSpPr>
            <p:cNvPr id="23" name="Rectangle: Rounded Corners 22">
              <a:extLst>
                <a:ext uri="{FF2B5EF4-FFF2-40B4-BE49-F238E27FC236}">
                  <a16:creationId xmlns:a16="http://schemas.microsoft.com/office/drawing/2014/main" id="{56FCFC02-2EF3-0325-9761-FB14883994CD}"/>
                </a:ext>
              </a:extLst>
            </p:cNvPr>
            <p:cNvSpPr/>
            <p:nvPr/>
          </p:nvSpPr>
          <p:spPr>
            <a:xfrm>
              <a:off x="6334125" y="1684284"/>
              <a:ext cx="1314450" cy="1314450"/>
            </a:xfrm>
            <a:prstGeom prst="roundRect">
              <a:avLst/>
            </a:prstGeom>
            <a:solidFill>
              <a:srgbClr val="E2CD74"/>
            </a:solidFill>
            <a:ln>
              <a:solidFill>
                <a:schemeClr val="tx1"/>
              </a:solid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DE048B4B-54F4-7C61-4E12-353F883425CD}"/>
                </a:ext>
              </a:extLst>
            </p:cNvPr>
            <p:cNvSpPr txBox="1"/>
            <p:nvPr/>
          </p:nvSpPr>
          <p:spPr>
            <a:xfrm>
              <a:off x="6515099" y="1618234"/>
              <a:ext cx="885825" cy="1446550"/>
            </a:xfrm>
            <a:prstGeom prst="rect">
              <a:avLst/>
            </a:prstGeom>
            <a:noFill/>
          </p:spPr>
          <p:txBody>
            <a:bodyPr wrap="square" rtlCol="0">
              <a:spAutoFit/>
            </a:bodyPr>
            <a:lstStyle/>
            <a:p>
              <a:r>
                <a:rPr lang="en-US" sz="8800" dirty="0">
                  <a:latin typeface="Amasis MT Pro Black" panose="020F0502020204030204" pitchFamily="18" charset="0"/>
                </a:rPr>
                <a:t>H</a:t>
              </a:r>
            </a:p>
          </p:txBody>
        </p:sp>
      </p:grpSp>
      <p:grpSp>
        <p:nvGrpSpPr>
          <p:cNvPr id="25" name="Group 24">
            <a:extLst>
              <a:ext uri="{FF2B5EF4-FFF2-40B4-BE49-F238E27FC236}">
                <a16:creationId xmlns:a16="http://schemas.microsoft.com/office/drawing/2014/main" id="{5EDCFDBC-7384-1BE9-13D1-C84AA26928C1}"/>
              </a:ext>
            </a:extLst>
          </p:cNvPr>
          <p:cNvGrpSpPr/>
          <p:nvPr/>
        </p:nvGrpSpPr>
        <p:grpSpPr>
          <a:xfrm>
            <a:off x="6657974" y="1488963"/>
            <a:ext cx="1314450" cy="1446550"/>
            <a:chOff x="6334125" y="1618234"/>
            <a:chExt cx="1314450" cy="1446550"/>
          </a:xfrm>
        </p:grpSpPr>
        <p:sp>
          <p:nvSpPr>
            <p:cNvPr id="26" name="Rectangle: Rounded Corners 25">
              <a:extLst>
                <a:ext uri="{FF2B5EF4-FFF2-40B4-BE49-F238E27FC236}">
                  <a16:creationId xmlns:a16="http://schemas.microsoft.com/office/drawing/2014/main" id="{16056AEB-256E-2F42-35F8-BCA8541C142B}"/>
                </a:ext>
              </a:extLst>
            </p:cNvPr>
            <p:cNvSpPr/>
            <p:nvPr/>
          </p:nvSpPr>
          <p:spPr>
            <a:xfrm>
              <a:off x="6334125" y="1684284"/>
              <a:ext cx="1314450" cy="1314450"/>
            </a:xfrm>
            <a:prstGeom prst="roundRect">
              <a:avLst/>
            </a:prstGeom>
            <a:solidFill>
              <a:srgbClr val="E2CD74"/>
            </a:solidFill>
            <a:ln>
              <a:solidFill>
                <a:schemeClr val="tx1"/>
              </a:solid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F88377B-6E31-875E-7271-5B690BB4145F}"/>
                </a:ext>
              </a:extLst>
            </p:cNvPr>
            <p:cNvSpPr txBox="1"/>
            <p:nvPr/>
          </p:nvSpPr>
          <p:spPr>
            <a:xfrm>
              <a:off x="6515099" y="1618234"/>
              <a:ext cx="885825" cy="1446550"/>
            </a:xfrm>
            <a:prstGeom prst="rect">
              <a:avLst/>
            </a:prstGeom>
            <a:noFill/>
          </p:spPr>
          <p:txBody>
            <a:bodyPr wrap="square" rtlCol="0">
              <a:spAutoFit/>
            </a:bodyPr>
            <a:lstStyle/>
            <a:p>
              <a:r>
                <a:rPr lang="en-US" sz="8800" dirty="0">
                  <a:latin typeface="Amasis MT Pro Black" panose="020F0502020204030204" pitchFamily="18" charset="0"/>
                </a:rPr>
                <a:t>R</a:t>
              </a:r>
            </a:p>
          </p:txBody>
        </p:sp>
      </p:grpSp>
      <p:grpSp>
        <p:nvGrpSpPr>
          <p:cNvPr id="28" name="Group 27">
            <a:extLst>
              <a:ext uri="{FF2B5EF4-FFF2-40B4-BE49-F238E27FC236}">
                <a16:creationId xmlns:a16="http://schemas.microsoft.com/office/drawing/2014/main" id="{66FC3E56-15D9-6B7B-043D-36CEED8E030E}"/>
              </a:ext>
            </a:extLst>
          </p:cNvPr>
          <p:cNvGrpSpPr/>
          <p:nvPr/>
        </p:nvGrpSpPr>
        <p:grpSpPr>
          <a:xfrm>
            <a:off x="7972424" y="1501545"/>
            <a:ext cx="1314450" cy="1446550"/>
            <a:chOff x="6334125" y="1618234"/>
            <a:chExt cx="1314450" cy="1446550"/>
          </a:xfrm>
        </p:grpSpPr>
        <p:sp>
          <p:nvSpPr>
            <p:cNvPr id="29" name="Rectangle: Rounded Corners 28">
              <a:extLst>
                <a:ext uri="{FF2B5EF4-FFF2-40B4-BE49-F238E27FC236}">
                  <a16:creationId xmlns:a16="http://schemas.microsoft.com/office/drawing/2014/main" id="{66016B1B-0516-2E73-D7CD-091E5A4877C9}"/>
                </a:ext>
              </a:extLst>
            </p:cNvPr>
            <p:cNvSpPr/>
            <p:nvPr/>
          </p:nvSpPr>
          <p:spPr>
            <a:xfrm>
              <a:off x="6334125" y="1684284"/>
              <a:ext cx="1314450" cy="1314450"/>
            </a:xfrm>
            <a:prstGeom prst="roundRect">
              <a:avLst/>
            </a:prstGeom>
            <a:solidFill>
              <a:srgbClr val="E2CD74"/>
            </a:solidFill>
            <a:ln>
              <a:solidFill>
                <a:schemeClr val="tx1"/>
              </a:solidFill>
            </a:ln>
            <a:scene3d>
              <a:camera prst="orthographicFront"/>
              <a:lightRig rig="threePt" dir="t"/>
            </a:scene3d>
            <a:sp3d>
              <a:bevelT w="139700" prst="cross"/>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12BCAC2-F6D8-A90F-AB57-B879B0A26F9E}"/>
                </a:ext>
              </a:extLst>
            </p:cNvPr>
            <p:cNvSpPr txBox="1"/>
            <p:nvPr/>
          </p:nvSpPr>
          <p:spPr>
            <a:xfrm>
              <a:off x="6515099" y="1618234"/>
              <a:ext cx="885825" cy="1446550"/>
            </a:xfrm>
            <a:prstGeom prst="rect">
              <a:avLst/>
            </a:prstGeom>
            <a:noFill/>
          </p:spPr>
          <p:txBody>
            <a:bodyPr wrap="square" rtlCol="0">
              <a:spAutoFit/>
            </a:bodyPr>
            <a:lstStyle/>
            <a:p>
              <a:r>
                <a:rPr lang="en-US" sz="8800" dirty="0">
                  <a:latin typeface="Amasis MT Pro Black" panose="020F0502020204030204" pitchFamily="18" charset="0"/>
                </a:rPr>
                <a:t>U</a:t>
              </a:r>
            </a:p>
          </p:txBody>
        </p:sp>
      </p:grpSp>
    </p:spTree>
    <p:extLst>
      <p:ext uri="{BB962C8B-B14F-4D97-AF65-F5344CB8AC3E}">
        <p14:creationId xmlns:p14="http://schemas.microsoft.com/office/powerpoint/2010/main" val="2515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89</TotalTime>
  <Words>1043</Words>
  <Application>Microsoft Office PowerPoint</Application>
  <PresentationFormat>Widescreen</PresentationFormat>
  <Paragraphs>115</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Abadi</vt:lpstr>
      <vt:lpstr>Amasis MT Pro Black</vt:lpstr>
      <vt:lpstr>Aptos</vt:lpstr>
      <vt:lpstr>Aptos Display</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2</cp:revision>
  <dcterms:created xsi:type="dcterms:W3CDTF">2024-11-16T15:18:02Z</dcterms:created>
  <dcterms:modified xsi:type="dcterms:W3CDTF">2025-01-01T16:11:23Z</dcterms:modified>
</cp:coreProperties>
</file>